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9" r:id="rId5"/>
    <p:sldMasterId id="2147483713" r:id="rId6"/>
  </p:sldMasterIdLst>
  <p:notesMasterIdLst>
    <p:notesMasterId r:id="rId16"/>
  </p:notesMasterIdLst>
  <p:handoutMasterIdLst>
    <p:handoutMasterId r:id="rId17"/>
  </p:handoutMasterIdLst>
  <p:sldIdLst>
    <p:sldId id="3434" r:id="rId7"/>
    <p:sldId id="3424" r:id="rId8"/>
    <p:sldId id="3428" r:id="rId9"/>
    <p:sldId id="3429" r:id="rId10"/>
    <p:sldId id="3430" r:id="rId11"/>
    <p:sldId id="3431" r:id="rId12"/>
    <p:sldId id="3432" r:id="rId13"/>
    <p:sldId id="3433" r:id="rId14"/>
    <p:sldId id="30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3E0"/>
    <a:srgbClr val="FFFFFF"/>
    <a:srgbClr val="CBDEF0"/>
    <a:srgbClr val="9D26FF"/>
    <a:srgbClr val="FF3300"/>
    <a:srgbClr val="008080"/>
    <a:srgbClr val="FF99CC"/>
    <a:srgbClr val="FF66FF"/>
    <a:srgbClr val="0083B3"/>
    <a:srgbClr val="0076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8" autoAdjust="0"/>
    <p:restoredTop sz="92688" autoAdjust="0"/>
  </p:normalViewPr>
  <p:slideViewPr>
    <p:cSldViewPr snapToGrid="0">
      <p:cViewPr varScale="1">
        <p:scale>
          <a:sx n="62" d="100"/>
          <a:sy n="62" d="100"/>
        </p:scale>
        <p:origin x="932" y="40"/>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1/25/2024</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2</a:t>
            </a:fld>
            <a:endParaRPr lang="en-US"/>
          </a:p>
        </p:txBody>
      </p:sp>
    </p:spTree>
    <p:extLst>
      <p:ext uri="{BB962C8B-B14F-4D97-AF65-F5344CB8AC3E}">
        <p14:creationId xmlns:p14="http://schemas.microsoft.com/office/powerpoint/2010/main" val="2457945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3</a:t>
            </a:fld>
            <a:endParaRPr lang="en-US"/>
          </a:p>
        </p:txBody>
      </p:sp>
    </p:spTree>
    <p:extLst>
      <p:ext uri="{BB962C8B-B14F-4D97-AF65-F5344CB8AC3E}">
        <p14:creationId xmlns:p14="http://schemas.microsoft.com/office/powerpoint/2010/main" val="3117033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4</a:t>
            </a:fld>
            <a:endParaRPr lang="en-US"/>
          </a:p>
        </p:txBody>
      </p:sp>
    </p:spTree>
    <p:extLst>
      <p:ext uri="{BB962C8B-B14F-4D97-AF65-F5344CB8AC3E}">
        <p14:creationId xmlns:p14="http://schemas.microsoft.com/office/powerpoint/2010/main" val="880876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5</a:t>
            </a:fld>
            <a:endParaRPr lang="en-US"/>
          </a:p>
        </p:txBody>
      </p:sp>
    </p:spTree>
    <p:extLst>
      <p:ext uri="{BB962C8B-B14F-4D97-AF65-F5344CB8AC3E}">
        <p14:creationId xmlns:p14="http://schemas.microsoft.com/office/powerpoint/2010/main" val="1274108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6</a:t>
            </a:fld>
            <a:endParaRPr lang="en-US"/>
          </a:p>
        </p:txBody>
      </p:sp>
    </p:spTree>
    <p:extLst>
      <p:ext uri="{BB962C8B-B14F-4D97-AF65-F5344CB8AC3E}">
        <p14:creationId xmlns:p14="http://schemas.microsoft.com/office/powerpoint/2010/main" val="3327536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7</a:t>
            </a:fld>
            <a:endParaRPr lang="en-US"/>
          </a:p>
        </p:txBody>
      </p:sp>
    </p:spTree>
    <p:extLst>
      <p:ext uri="{BB962C8B-B14F-4D97-AF65-F5344CB8AC3E}">
        <p14:creationId xmlns:p14="http://schemas.microsoft.com/office/powerpoint/2010/main" val="1594397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t>8</a:t>
            </a:fld>
            <a:endParaRPr lang="en-US"/>
          </a:p>
        </p:txBody>
      </p:sp>
    </p:spTree>
    <p:extLst>
      <p:ext uri="{BB962C8B-B14F-4D97-AF65-F5344CB8AC3E}">
        <p14:creationId xmlns:p14="http://schemas.microsoft.com/office/powerpoint/2010/main" val="2524276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F5FAFC"/>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3252763"/>
            <a:ext cx="5246914" cy="584775"/>
          </a:xfrm>
          <a:prstGeom prst="rect">
            <a:avLst/>
          </a:prstGeom>
          <a:noFill/>
        </p:spPr>
        <p:txBody>
          <a:bodyPr wrap="square" rtlCol="0">
            <a:spAutoFit/>
          </a:bodyPr>
          <a:lstStyle/>
          <a:p>
            <a:pPr algn="ctr"/>
            <a:r>
              <a:rPr lang="en-US" sz="3200" b="1" dirty="0">
                <a:solidFill>
                  <a:schemeClr val="tx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TextBox 7">
            <a:extLst>
              <a:ext uri="{FF2B5EF4-FFF2-40B4-BE49-F238E27FC236}">
                <a16:creationId xmlns:a16="http://schemas.microsoft.com/office/drawing/2014/main" id="{69A5A063-7EAA-4705-81BD-73270FF5BA28}"/>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F4ED357C-3FA0-42D4-850C-879BB0BE1875}"/>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707" r:id="rId15"/>
    <p:sldLayoutId id="2147483712" r:id="rId16"/>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unsceb.org/working-group-common-treasury-services"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AF44E-4E08-FA42-F55D-2EEA8A964168}"/>
              </a:ext>
            </a:extLst>
          </p:cNvPr>
          <p:cNvSpPr>
            <a:spLocks noGrp="1"/>
          </p:cNvSpPr>
          <p:nvPr>
            <p:ph type="title"/>
          </p:nvPr>
        </p:nvSpPr>
        <p:spPr/>
        <p:txBody>
          <a:bodyPr/>
          <a:lstStyle/>
          <a:p>
            <a:r>
              <a:rPr lang="en-US" dirty="0"/>
              <a:t>Rational for Proposed changes:</a:t>
            </a:r>
            <a:endParaRPr lang="en-GB" dirty="0"/>
          </a:p>
        </p:txBody>
      </p:sp>
      <p:sp>
        <p:nvSpPr>
          <p:cNvPr id="4" name="Text Placeholder 3">
            <a:extLst>
              <a:ext uri="{FF2B5EF4-FFF2-40B4-BE49-F238E27FC236}">
                <a16:creationId xmlns:a16="http://schemas.microsoft.com/office/drawing/2014/main" id="{78DD81BA-104C-C54E-65F8-1B9585DB3875}"/>
              </a:ext>
            </a:extLst>
          </p:cNvPr>
          <p:cNvSpPr>
            <a:spLocks noGrp="1"/>
          </p:cNvSpPr>
          <p:nvPr>
            <p:ph type="body" sz="quarter" idx="10"/>
          </p:nvPr>
        </p:nvSpPr>
        <p:spPr>
          <a:xfrm>
            <a:off x="614783" y="465826"/>
            <a:ext cx="8684492" cy="155276"/>
          </a:xfrm>
        </p:spPr>
        <p:txBody>
          <a:bodyPr/>
          <a:lstStyle/>
          <a:p>
            <a:r>
              <a:rPr lang="en-US" sz="3000" b="1" dirty="0">
                <a:solidFill>
                  <a:srgbClr val="00A1DE"/>
                </a:solidFill>
                <a:latin typeface="Avenir Nxt2 W1G" panose="020B0503020202020204"/>
                <a:ea typeface="+mj-ea"/>
                <a:cs typeface="+mj-cs"/>
              </a:rPr>
              <a:t>Financial Regulations – Proposed changes explained</a:t>
            </a:r>
            <a:endParaRPr lang="en-GB" sz="3000" b="1" dirty="0">
              <a:solidFill>
                <a:srgbClr val="00A1DE"/>
              </a:solidFill>
              <a:latin typeface="Avenir Nxt2 W1G" panose="020B0503020202020204"/>
              <a:ea typeface="+mj-ea"/>
              <a:cs typeface="+mj-cs"/>
            </a:endParaRPr>
          </a:p>
        </p:txBody>
      </p:sp>
      <p:sp>
        <p:nvSpPr>
          <p:cNvPr id="5" name="TextBox 4">
            <a:extLst>
              <a:ext uri="{FF2B5EF4-FFF2-40B4-BE49-F238E27FC236}">
                <a16:creationId xmlns:a16="http://schemas.microsoft.com/office/drawing/2014/main" id="{E1E542C9-B5CF-4406-11D6-E127FC8D2324}"/>
              </a:ext>
            </a:extLst>
          </p:cNvPr>
          <p:cNvSpPr txBox="1"/>
          <p:nvPr/>
        </p:nvSpPr>
        <p:spPr>
          <a:xfrm>
            <a:off x="716483" y="2035834"/>
            <a:ext cx="10230438" cy="3139321"/>
          </a:xfrm>
          <a:prstGeom prst="rect">
            <a:avLst/>
          </a:prstGeom>
          <a:noFill/>
        </p:spPr>
        <p:txBody>
          <a:bodyPr wrap="square" rtlCol="0">
            <a:spAutoFit/>
          </a:bodyPr>
          <a:lstStyle/>
          <a:p>
            <a:r>
              <a:rPr lang="en-US" dirty="0">
                <a:latin typeface="Verdana" panose="020B0604030504040204" pitchFamily="34" charset="0"/>
                <a:ea typeface="Verdana" panose="020B0604030504040204" pitchFamily="34" charset="0"/>
              </a:rPr>
              <a:t>Further to the </a:t>
            </a:r>
            <a:r>
              <a:rPr lang="en-US" b="1" dirty="0">
                <a:latin typeface="Verdana" panose="020B0604030504040204" pitchFamily="34" charset="0"/>
                <a:ea typeface="Verdana" panose="020B0604030504040204" pitchFamily="34" charset="0"/>
              </a:rPr>
              <a:t>approval</a:t>
            </a:r>
            <a:r>
              <a:rPr lang="en-US" dirty="0">
                <a:latin typeface="Verdana" panose="020B0604030504040204" pitchFamily="34" charset="0"/>
                <a:ea typeface="Verdana" panose="020B0604030504040204" pitchFamily="34" charset="0"/>
              </a:rPr>
              <a:t> in </a:t>
            </a:r>
            <a:r>
              <a:rPr lang="en-US" b="1" dirty="0">
                <a:latin typeface="Verdana" panose="020B0604030504040204" pitchFamily="34" charset="0"/>
                <a:ea typeface="Verdana" panose="020B0604030504040204" pitchFamily="34" charset="0"/>
              </a:rPr>
              <a:t>July 2023</a:t>
            </a:r>
            <a:r>
              <a:rPr lang="en-US" dirty="0">
                <a:latin typeface="Verdana" panose="020B0604030504040204" pitchFamily="34" charset="0"/>
                <a:ea typeface="Verdana" panose="020B0604030504040204" pitchFamily="34" charset="0"/>
              </a:rPr>
              <a:t> by the </a:t>
            </a:r>
            <a:r>
              <a:rPr lang="en-US" b="1" dirty="0">
                <a:latin typeface="Verdana" panose="020B0604030504040204" pitchFamily="34" charset="0"/>
                <a:ea typeface="Verdana" panose="020B0604030504040204" pitchFamily="34" charset="0"/>
              </a:rPr>
              <a:t>Council</a:t>
            </a:r>
            <a:r>
              <a:rPr lang="en-US" dirty="0">
                <a:latin typeface="Verdana" panose="020B0604030504040204" pitchFamily="34" charset="0"/>
                <a:ea typeface="Verdana" panose="020B0604030504040204" pitchFamily="34" charset="0"/>
              </a:rPr>
              <a:t> of </a:t>
            </a:r>
            <a:r>
              <a:rPr lang="en-US" b="1" dirty="0">
                <a:latin typeface="Verdana" panose="020B0604030504040204" pitchFamily="34" charset="0"/>
                <a:ea typeface="Verdana" panose="020B0604030504040204" pitchFamily="34" charset="0"/>
              </a:rPr>
              <a:t>Financial Transformation Plan (C23/50)</a:t>
            </a:r>
            <a:r>
              <a:rPr lang="en-US" dirty="0">
                <a:latin typeface="Verdana" panose="020B0604030504040204" pitchFamily="34" charset="0"/>
                <a:ea typeface="Verdana" panose="020B0604030504040204" pitchFamily="34" charset="0"/>
              </a:rPr>
              <a:t>, ITU secretariat is proposing changes to the Financial Regulations and Financial Rules which aim to </a:t>
            </a:r>
            <a:r>
              <a:rPr lang="en-GB" sz="1800" dirty="0">
                <a:effectLst/>
                <a:latin typeface="Verdana" panose="020B0604030504040204" pitchFamily="34" charset="0"/>
                <a:ea typeface="Verdana" panose="020B0604030504040204" pitchFamily="34" charset="0"/>
                <a:cs typeface="Times New Roman" panose="02020603050405020304" pitchFamily="18" charset="0"/>
              </a:rPr>
              <a:t>ensure improved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financial management</a:t>
            </a:r>
            <a:r>
              <a:rPr lang="en-GB" sz="1800" dirty="0">
                <a:effectLst/>
                <a:latin typeface="Verdana" panose="020B0604030504040204" pitchFamily="34" charset="0"/>
                <a:ea typeface="Verdana" panose="020B0604030504040204" pitchFamily="34" charset="0"/>
                <a:cs typeface="Times New Roman" panose="02020603050405020304" pitchFamily="18" charset="0"/>
              </a:rPr>
              <a:t>, greater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transparency</a:t>
            </a:r>
            <a:r>
              <a:rPr lang="en-GB" sz="1800" dirty="0">
                <a:effectLst/>
                <a:latin typeface="Verdana" panose="020B0604030504040204" pitchFamily="34" charset="0"/>
                <a:ea typeface="Verdana" panose="020B0604030504040204" pitchFamily="34" charset="0"/>
                <a:cs typeface="Times New Roman" panose="02020603050405020304" pitchFamily="18" charset="0"/>
              </a:rPr>
              <a:t> and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accountability</a:t>
            </a:r>
            <a:r>
              <a:rPr lang="en-GB" sz="1800" dirty="0">
                <a:effectLst/>
                <a:latin typeface="Verdana" panose="020B0604030504040204" pitchFamily="34" charset="0"/>
                <a:ea typeface="Verdana" panose="020B0604030504040204" pitchFamily="34" charset="0"/>
                <a:cs typeface="Times New Roman" panose="02020603050405020304" pitchFamily="18" charset="0"/>
              </a:rPr>
              <a:t>,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better risk management </a:t>
            </a:r>
            <a:r>
              <a:rPr lang="en-GB" sz="1800" dirty="0">
                <a:effectLst/>
                <a:latin typeface="Verdana" panose="020B0604030504040204" pitchFamily="34" charset="0"/>
                <a:ea typeface="Verdana" panose="020B0604030504040204" pitchFamily="34" charset="0"/>
                <a:cs typeface="Times New Roman" panose="02020603050405020304" pitchFamily="18" charset="0"/>
              </a:rPr>
              <a:t>and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enhanced credibility</a:t>
            </a:r>
            <a:r>
              <a:rPr lang="en-GB" sz="1800" dirty="0">
                <a:effectLst/>
                <a:latin typeface="Verdana" panose="020B0604030504040204" pitchFamily="34" charset="0"/>
                <a:ea typeface="Verdana" panose="020B0604030504040204" pitchFamily="34" charset="0"/>
                <a:cs typeface="Times New Roman" panose="02020603050405020304" pitchFamily="18" charset="0"/>
              </a:rPr>
              <a:t> with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stakeholders</a:t>
            </a:r>
            <a:r>
              <a:rPr lang="en-GB" sz="1800" dirty="0">
                <a:effectLst/>
                <a:latin typeface="Verdana" panose="020B0604030504040204" pitchFamily="34" charset="0"/>
                <a:ea typeface="Verdana" panose="020B0604030504040204" pitchFamily="34" charset="0"/>
                <a:cs typeface="Times New Roman" panose="02020603050405020304" pitchFamily="18" charset="0"/>
              </a:rPr>
              <a:t>. </a:t>
            </a:r>
          </a:p>
          <a:p>
            <a:endParaRPr lang="en-GB" dirty="0">
              <a:latin typeface="Verdana" panose="020B0604030504040204" pitchFamily="34" charset="0"/>
              <a:ea typeface="Verdana" panose="020B0604030504040204" pitchFamily="34" charset="0"/>
              <a:cs typeface="Times New Roman" panose="02020603050405020304" pitchFamily="18" charset="0"/>
            </a:endParaRPr>
          </a:p>
          <a:p>
            <a:r>
              <a:rPr lang="en-GB" sz="1800" dirty="0">
                <a:effectLst/>
                <a:latin typeface="Verdana" panose="020B0604030504040204" pitchFamily="34" charset="0"/>
                <a:ea typeface="Verdana" panose="020B0604030504040204" pitchFamily="34" charset="0"/>
                <a:cs typeface="Times New Roman" panose="02020603050405020304" pitchFamily="18" charset="0"/>
              </a:rPr>
              <a:t>These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proposed amendments</a:t>
            </a:r>
            <a:r>
              <a:rPr lang="en-GB" sz="1800" dirty="0">
                <a:effectLst/>
                <a:latin typeface="Verdana" panose="020B0604030504040204" pitchFamily="34" charset="0"/>
                <a:ea typeface="Verdana" panose="020B0604030504040204" pitchFamily="34" charset="0"/>
                <a:cs typeface="Times New Roman" panose="02020603050405020304" pitchFamily="18" charset="0"/>
              </a:rPr>
              <a:t> to the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Financial Regulations </a:t>
            </a:r>
            <a:r>
              <a:rPr lang="en-GB" sz="1800" dirty="0">
                <a:effectLst/>
                <a:latin typeface="Verdana" panose="020B0604030504040204" pitchFamily="34" charset="0"/>
                <a:ea typeface="Verdana" panose="020B0604030504040204" pitchFamily="34" charset="0"/>
                <a:cs typeface="Times New Roman" panose="02020603050405020304" pitchFamily="18" charset="0"/>
              </a:rPr>
              <a:t>have been made in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consultation</a:t>
            </a:r>
            <a:r>
              <a:rPr lang="en-GB" sz="1800" dirty="0">
                <a:effectLst/>
                <a:latin typeface="Verdana" panose="020B0604030504040204" pitchFamily="34" charset="0"/>
                <a:ea typeface="Verdana" panose="020B0604030504040204" pitchFamily="34" charset="0"/>
                <a:cs typeface="Times New Roman" panose="02020603050405020304" pitchFamily="18" charset="0"/>
              </a:rPr>
              <a:t> with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Chief FRMD, IMAC, </a:t>
            </a:r>
            <a:r>
              <a:rPr lang="en-GB" b="1" dirty="0" err="1">
                <a:latin typeface="Verdana" panose="020B0604030504040204" pitchFamily="34" charset="0"/>
                <a:ea typeface="Verdana" panose="020B0604030504040204" pitchFamily="34" charset="0"/>
                <a:cs typeface="Times New Roman" panose="02020603050405020304" pitchFamily="18" charset="0"/>
              </a:rPr>
              <a:t>CoCo</a:t>
            </a:r>
            <a:r>
              <a:rPr lang="en-GB" b="1" dirty="0">
                <a:latin typeface="Verdana" panose="020B0604030504040204" pitchFamily="34" charset="0"/>
                <a:ea typeface="Verdana" panose="020B0604030504040204" pitchFamily="34" charset="0"/>
                <a:cs typeface="Times New Roman" panose="02020603050405020304" pitchFamily="18" charset="0"/>
              </a:rPr>
              <a:t>, DSG</a:t>
            </a:r>
            <a:r>
              <a:rPr lang="en-GB" dirty="0">
                <a:latin typeface="Verdana" panose="020B0604030504040204" pitchFamily="34" charset="0"/>
                <a:ea typeface="Verdana" panose="020B0604030504040204" pitchFamily="34" charset="0"/>
                <a:cs typeface="Times New Roman" panose="02020603050405020304" pitchFamily="18" charset="0"/>
              </a:rPr>
              <a:t> and </a:t>
            </a:r>
            <a:r>
              <a:rPr lang="en-GB" b="1" dirty="0">
                <a:latin typeface="Verdana" panose="020B0604030504040204" pitchFamily="34" charset="0"/>
                <a:ea typeface="Verdana" panose="020B0604030504040204" pitchFamily="34" charset="0"/>
                <a:cs typeface="Times New Roman" panose="02020603050405020304" pitchFamily="18" charset="0"/>
              </a:rPr>
              <a:t>SG</a:t>
            </a:r>
            <a:r>
              <a:rPr lang="en-GB" dirty="0">
                <a:latin typeface="Verdana" panose="020B0604030504040204" pitchFamily="34" charset="0"/>
                <a:ea typeface="Verdana" panose="020B0604030504040204" pitchFamily="34" charset="0"/>
                <a:cs typeface="Times New Roman" panose="02020603050405020304" pitchFamily="18" charset="0"/>
              </a:rPr>
              <a:t>, integrate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best practices</a:t>
            </a:r>
            <a:r>
              <a:rPr lang="en-GB" sz="1800" dirty="0">
                <a:effectLst/>
                <a:latin typeface="Verdana" panose="020B0604030504040204" pitchFamily="34" charset="0"/>
                <a:ea typeface="Verdana" panose="020B0604030504040204" pitchFamily="34" charset="0"/>
                <a:cs typeface="Times New Roman" panose="02020603050405020304" pitchFamily="18" charset="0"/>
              </a:rPr>
              <a:t> across the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UN</a:t>
            </a:r>
            <a:r>
              <a:rPr lang="en-GB" sz="1800" dirty="0">
                <a:effectLst/>
                <a:latin typeface="Verdana" panose="020B0604030504040204" pitchFamily="34" charset="0"/>
                <a:ea typeface="Verdana" panose="020B0604030504040204" pitchFamily="34" charset="0"/>
                <a:cs typeface="Times New Roman" panose="02020603050405020304" pitchFamily="18" charset="0"/>
              </a:rPr>
              <a:t> and include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recommendations</a:t>
            </a:r>
            <a:r>
              <a:rPr lang="en-GB" sz="1800" dirty="0">
                <a:effectLst/>
                <a:latin typeface="Verdana" panose="020B0604030504040204" pitchFamily="34" charset="0"/>
                <a:ea typeface="Verdana" panose="020B0604030504040204" pitchFamily="34" charset="0"/>
                <a:cs typeface="Times New Roman" panose="02020603050405020304" pitchFamily="18" charset="0"/>
              </a:rPr>
              <a:t> by the </a:t>
            </a:r>
            <a:r>
              <a:rPr lang="en-GB" sz="1800" b="1" dirty="0">
                <a:effectLst/>
                <a:latin typeface="Verdana" panose="020B0604030504040204" pitchFamily="34" charset="0"/>
                <a:ea typeface="Verdana" panose="020B0604030504040204" pitchFamily="34" charset="0"/>
                <a:cs typeface="Times New Roman" panose="02020603050405020304" pitchFamily="18" charset="0"/>
              </a:rPr>
              <a:t>External Auditors (NAO)</a:t>
            </a:r>
            <a:r>
              <a:rPr lang="en-GB" sz="1800" dirty="0">
                <a:effectLst/>
                <a:latin typeface="Verdana" panose="020B0604030504040204" pitchFamily="34" charset="0"/>
                <a:ea typeface="Verdana" panose="020B0604030504040204" pitchFamily="34" charset="0"/>
                <a:cs typeface="Times New Roman" panose="02020603050405020304" pitchFamily="18" charset="0"/>
              </a:rPr>
              <a:t>.</a:t>
            </a:r>
            <a:endParaRPr lang="en-GB" dirty="0">
              <a:latin typeface="Verdana" panose="020B0604030504040204" pitchFamily="34" charset="0"/>
              <a:ea typeface="Verdana" panose="020B0604030504040204" pitchFamily="34" charset="0"/>
              <a:cs typeface="Times New Roman" panose="02020603050405020304" pitchFamily="18" charset="0"/>
            </a:endParaRPr>
          </a:p>
          <a:p>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110931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88903" y="354755"/>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90114" y="1443841"/>
            <a:ext cx="10822376" cy="3693319"/>
          </a:xfrm>
          <a:prstGeom prst="rect">
            <a:avLst/>
          </a:prstGeom>
          <a:noFill/>
        </p:spPr>
        <p:txBody>
          <a:bodyPr wrap="square">
            <a:spAutoFit/>
          </a:bodyPr>
          <a:lstStyle/>
          <a:p>
            <a:r>
              <a:rPr lang="en-GB" b="1" dirty="0"/>
              <a:t>Why move paragraphs 4 and 5 of Article 1 to the Financial Rules?</a:t>
            </a:r>
            <a:r>
              <a:rPr lang="en-GB" dirty="0"/>
              <a:t> </a:t>
            </a:r>
          </a:p>
          <a:p>
            <a:endParaRPr lang="en-GB" b="1" dirty="0"/>
          </a:p>
          <a:p>
            <a:r>
              <a:rPr lang="en-GB" dirty="0"/>
              <a:t>The paragraphs concern details on internal committees and practices of the Secretariat. </a:t>
            </a:r>
          </a:p>
          <a:p>
            <a:r>
              <a:rPr lang="en-GB" b="1" dirty="0"/>
              <a:t>The Coordination Committee and the Contracts Committee have clear roles and the text in relations to their functions will not change, if included in the Financial Rules. </a:t>
            </a:r>
          </a:p>
          <a:p>
            <a:endParaRPr lang="en-GB" dirty="0"/>
          </a:p>
          <a:p>
            <a:r>
              <a:rPr lang="en-GB" dirty="0"/>
              <a:t>Their clear roles and responsibilities in overseeing financial matters within the Union are of paramount concern and placing these secretariat functions in the Financial Rules removes details not usually seen in Financial Regulations (as per best practice in other UN agencies).</a:t>
            </a:r>
          </a:p>
          <a:p>
            <a:endParaRPr lang="en-GB" dirty="0"/>
          </a:p>
          <a:p>
            <a:r>
              <a:rPr lang="en-GB" dirty="0"/>
              <a:t>Overall, moving this text to the Financial Rules section can </a:t>
            </a:r>
            <a:r>
              <a:rPr lang="en-GB" b="1" dirty="0"/>
              <a:t>enhance the clarity, simplification,</a:t>
            </a:r>
            <a:r>
              <a:rPr lang="en-GB" dirty="0"/>
              <a:t> and</a:t>
            </a:r>
            <a:r>
              <a:rPr lang="en-GB" b="1" dirty="0"/>
              <a:t> accessibility</a:t>
            </a:r>
            <a:r>
              <a:rPr lang="en-GB" dirty="0"/>
              <a:t>, of financial management within the Union. </a:t>
            </a:r>
            <a:r>
              <a:rPr lang="en-GB" b="1" dirty="0"/>
              <a:t>However, this is subject to acceptance by all Council Members.</a:t>
            </a:r>
          </a:p>
        </p:txBody>
      </p:sp>
    </p:spTree>
    <p:extLst>
      <p:ext uri="{BB962C8B-B14F-4D97-AF65-F5344CB8AC3E}">
        <p14:creationId xmlns:p14="http://schemas.microsoft.com/office/powerpoint/2010/main" val="2366160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97529" y="380634"/>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84812" y="924949"/>
            <a:ext cx="10822376" cy="5008102"/>
          </a:xfrm>
          <a:prstGeom prst="rect">
            <a:avLst/>
          </a:prstGeom>
          <a:noFill/>
        </p:spPr>
        <p:txBody>
          <a:bodyPr wrap="square">
            <a:spAutoFit/>
          </a:bodyPr>
          <a:lstStyle/>
          <a:p>
            <a:pPr algn="just">
              <a:spcBef>
                <a:spcPts val="600"/>
              </a:spcBef>
              <a:spcAft>
                <a:spcPts val="600"/>
              </a:spcAf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What is the proposed change in Article 10 concerning the budget of the Union?</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The proposed change in Article 10, specifically Paragraph 6, is to transition reporting to a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web-based platform</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In summary, the ITU will not only modernize its operations but will also offer a more dynamic, interactive, and user-friendly experience for its stakeholders. This move further underscores ITU's commitment to transparency, efficiency, and technological progress. Further additional benefits noted include:</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Accessibility: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Information is more freely available and promotes transparency;</a:t>
            </a: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Real-time Updates: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Information can be update</a:t>
            </a:r>
            <a:r>
              <a:rPr lang="en-US" dirty="0">
                <a:latin typeface="Verdana" panose="020B0604030504040204" pitchFamily="34" charset="0"/>
                <a:ea typeface="SimHei" panose="02010609060101010101" pitchFamily="49" charset="-122"/>
                <a:cs typeface="Simplified Arabic" panose="02020603050405020304" pitchFamily="18" charset="-78"/>
              </a:rPr>
              <a:t>d real time based on needs;</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Interactive Data Visualization: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Graphs and charts can have drill down capacity;</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Environmentally Friendly: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Reducing costs of printing </a:t>
            </a:r>
            <a:r>
              <a:rPr lang="en-US" sz="1800" dirty="0" err="1">
                <a:effectLst/>
                <a:latin typeface="Verdana" panose="020B0604030504040204" pitchFamily="34" charset="0"/>
                <a:ea typeface="SimHei" panose="02010609060101010101" pitchFamily="49" charset="-122"/>
                <a:cs typeface="Simplified Arabic" panose="02020603050405020304" pitchFamily="18" charset="-78"/>
              </a:rPr>
              <a:t>etc</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can reduce carbon footprint;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Enhanced Search Functionality: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Over time further functionality can be added with your feedback; and</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Archiving and Historical Data: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Information on historical trends is more readily available.</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p:txBody>
      </p:sp>
    </p:spTree>
    <p:extLst>
      <p:ext uri="{BB962C8B-B14F-4D97-AF65-F5344CB8AC3E}">
        <p14:creationId xmlns:p14="http://schemas.microsoft.com/office/powerpoint/2010/main" val="319548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88903" y="354755"/>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84812" y="847952"/>
            <a:ext cx="10822376" cy="5416868"/>
          </a:xfrm>
          <a:prstGeom prst="rect">
            <a:avLst/>
          </a:prstGeom>
          <a:noFill/>
        </p:spPr>
        <p:txBody>
          <a:bodyPr wrap="square">
            <a:spAutoFit/>
          </a:bodyPr>
          <a:lstStyle/>
          <a:p>
            <a:pPr algn="just">
              <a:spcBef>
                <a:spcPts val="600"/>
              </a:spcBef>
              <a:spcAft>
                <a:spcPts val="600"/>
              </a:spcAf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What changes are being introduced in Article 11 regarding </a:t>
            </a:r>
            <a:r>
              <a:rPr lang="en-US" b="1" dirty="0">
                <a:latin typeface="Verdana" panose="020B0604030504040204" pitchFamily="34" charset="0"/>
                <a:ea typeface="SimHei" panose="02010609060101010101" pitchFamily="49" charset="-122"/>
                <a:cs typeface="Simplified Arabic" panose="02020603050405020304" pitchFamily="18" charset="-78"/>
              </a:rPr>
              <a:t>the creation of a withholding</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 account and transfers of appropriations?</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A new paragraph titled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withholding account</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is being proposed. This would allow the </a:t>
            </a:r>
            <a:r>
              <a:rPr lang="en-US" sz="1800" dirty="0">
                <a:effectLst/>
                <a:latin typeface="Verdana" panose="020B0604030504040204" pitchFamily="34" charset="0"/>
                <a:ea typeface="SimHei" panose="02010609060101010101" pitchFamily="49" charset="-122"/>
                <a:cs typeface="Calibri" panose="020F0502020204030204" pitchFamily="34" charset="0"/>
              </a:rPr>
              <a:t>Secretary-General in consultation with the </a:t>
            </a:r>
            <a:r>
              <a:rPr lang="en-US" sz="1800" b="1" dirty="0">
                <a:effectLst/>
                <a:latin typeface="Verdana" panose="020B0604030504040204" pitchFamily="34" charset="0"/>
                <a:ea typeface="SimHei" panose="02010609060101010101" pitchFamily="49" charset="-122"/>
                <a:cs typeface="Calibri" panose="020F0502020204030204" pitchFamily="34" charset="0"/>
              </a:rPr>
              <a:t>Coordination Committee</a:t>
            </a:r>
            <a:r>
              <a:rPr lang="en-US" sz="1800" dirty="0">
                <a:effectLst/>
                <a:latin typeface="Verdana" panose="020B0604030504040204" pitchFamily="34" charset="0"/>
                <a:ea typeface="SimHei" panose="02010609060101010101" pitchFamily="49" charset="-122"/>
                <a:cs typeface="Calibri" panose="020F0502020204030204" pitchFamily="34" charset="0"/>
              </a:rPr>
              <a:t> to </a:t>
            </a:r>
            <a:r>
              <a:rPr lang="en-US" sz="1800" b="1" dirty="0">
                <a:effectLst/>
                <a:latin typeface="Verdana" panose="020B0604030504040204" pitchFamily="34" charset="0"/>
                <a:ea typeface="SimHei" panose="02010609060101010101" pitchFamily="49" charset="-122"/>
                <a:cs typeface="Calibri" panose="020F0502020204030204" pitchFamily="34" charset="0"/>
              </a:rPr>
              <a:t>strengthen financial management</a:t>
            </a:r>
            <a:r>
              <a:rPr lang="en-US" sz="1800" dirty="0">
                <a:effectLst/>
                <a:latin typeface="Verdana" panose="020B0604030504040204" pitchFamily="34" charset="0"/>
                <a:ea typeface="SimHei" panose="02010609060101010101" pitchFamily="49" charset="-122"/>
                <a:cs typeface="Calibri" panose="020F0502020204030204" pitchFamily="34" charset="0"/>
              </a:rPr>
              <a:t>. This is in line with the </a:t>
            </a:r>
            <a:r>
              <a:rPr lang="en-US" sz="1800" b="1" dirty="0">
                <a:effectLst/>
                <a:latin typeface="Verdana" panose="020B0604030504040204" pitchFamily="34" charset="0"/>
                <a:ea typeface="SimHei" panose="02010609060101010101" pitchFamily="49" charset="-122"/>
                <a:cs typeface="Calibri" panose="020F0502020204030204" pitchFamily="34" charset="0"/>
              </a:rPr>
              <a:t>External Auditor (NAO), recommendation </a:t>
            </a:r>
            <a:r>
              <a:rPr lang="en-US" sz="1800" dirty="0">
                <a:effectLst/>
                <a:latin typeface="Verdana" panose="020B0604030504040204" pitchFamily="34" charset="0"/>
                <a:ea typeface="SimHei" panose="02010609060101010101" pitchFamily="49" charset="-122"/>
                <a:cs typeface="Calibri" panose="020F0502020204030204" pitchFamily="34" charset="0"/>
              </a:rPr>
              <a:t>on </a:t>
            </a:r>
            <a:r>
              <a:rPr lang="en-US" sz="1800" b="1" dirty="0">
                <a:effectLst/>
                <a:latin typeface="Verdana" panose="020B0604030504040204" pitchFamily="34" charset="0"/>
                <a:ea typeface="SimHei" panose="02010609060101010101" pitchFamily="49" charset="-122"/>
                <a:cs typeface="Calibri" panose="020F0502020204030204" pitchFamily="34" charset="0"/>
              </a:rPr>
              <a:t>strategic financial management</a:t>
            </a:r>
            <a:r>
              <a:rPr lang="en-US" sz="1800" dirty="0">
                <a:effectLst/>
                <a:latin typeface="Verdana" panose="020B0604030504040204" pitchFamily="34" charset="0"/>
                <a:ea typeface="SimHei" panose="02010609060101010101" pitchFamily="49" charset="-122"/>
                <a:cs typeface="Calibri" panose="020F0502020204030204" pitchFamily="34" charset="0"/>
              </a:rPr>
              <a:t>.</a:t>
            </a: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Calibri" panose="020F0502020204030204" pitchFamily="34" charset="0"/>
              </a:rPr>
              <a:t>This withholding acts as a </a:t>
            </a:r>
            <a:r>
              <a:rPr lang="en-US" sz="1800" b="1" dirty="0">
                <a:effectLst/>
                <a:latin typeface="Verdana" panose="020B0604030504040204" pitchFamily="34" charset="0"/>
                <a:ea typeface="SimHei" panose="02010609060101010101" pitchFamily="49" charset="-122"/>
                <a:cs typeface="Calibri" panose="020F0502020204030204" pitchFamily="34" charset="0"/>
              </a:rPr>
              <a:t>safety net </a:t>
            </a:r>
            <a:r>
              <a:rPr lang="en-US" sz="1800" dirty="0">
                <a:effectLst/>
                <a:latin typeface="Verdana" panose="020B0604030504040204" pitchFamily="34" charset="0"/>
                <a:ea typeface="SimHei" panose="02010609060101010101" pitchFamily="49" charset="-122"/>
                <a:cs typeface="Calibri" panose="020F0502020204030204" pitchFamily="34" charset="0"/>
              </a:rPr>
              <a:t>or </a:t>
            </a:r>
            <a:r>
              <a:rPr lang="en-US" sz="1800" b="1" dirty="0">
                <a:effectLst/>
                <a:latin typeface="Verdana" panose="020B0604030504040204" pitchFamily="34" charset="0"/>
                <a:ea typeface="SimHei" panose="02010609060101010101" pitchFamily="49" charset="-122"/>
                <a:cs typeface="Calibri" panose="020F0502020204030204" pitchFamily="34" charset="0"/>
              </a:rPr>
              <a:t>contingency fund</a:t>
            </a:r>
            <a:r>
              <a:rPr lang="en-US" sz="1800" dirty="0">
                <a:effectLst/>
                <a:latin typeface="Verdana" panose="020B0604030504040204" pitchFamily="34" charset="0"/>
                <a:ea typeface="SimHei" panose="02010609060101010101" pitchFamily="49" charset="-122"/>
                <a:cs typeface="Calibri" panose="020F0502020204030204" pitchFamily="34" charset="0"/>
              </a:rPr>
              <a:t>, enabling the Organization to maintain its </a:t>
            </a:r>
            <a:r>
              <a:rPr lang="en-US" sz="1800" b="1" dirty="0">
                <a:effectLst/>
                <a:latin typeface="Verdana" panose="020B0604030504040204" pitchFamily="34" charset="0"/>
                <a:ea typeface="SimHei" panose="02010609060101010101" pitchFamily="49" charset="-122"/>
                <a:cs typeface="Calibri" panose="020F0502020204030204" pitchFamily="34" charset="0"/>
              </a:rPr>
              <a:t>financial stability</a:t>
            </a:r>
            <a:r>
              <a:rPr lang="en-US" sz="1800" dirty="0">
                <a:effectLst/>
                <a:latin typeface="Verdana" panose="020B0604030504040204" pitchFamily="34" charset="0"/>
                <a:ea typeface="SimHei" panose="02010609060101010101" pitchFamily="49" charset="-122"/>
                <a:cs typeface="Calibri" panose="020F0502020204030204" pitchFamily="34" charset="0"/>
              </a:rPr>
              <a:t>, meet </a:t>
            </a:r>
            <a:r>
              <a:rPr lang="en-US" sz="1800" b="1" dirty="0">
                <a:effectLst/>
                <a:latin typeface="Verdana" panose="020B0604030504040204" pitchFamily="34" charset="0"/>
                <a:ea typeface="SimHei" panose="02010609060101010101" pitchFamily="49" charset="-122"/>
                <a:cs typeface="Calibri" panose="020F0502020204030204" pitchFamily="34" charset="0"/>
              </a:rPr>
              <a:t>unforeseen expenses</a:t>
            </a:r>
            <a:r>
              <a:rPr lang="en-US" sz="1800" dirty="0">
                <a:effectLst/>
                <a:latin typeface="Verdana" panose="020B0604030504040204" pitchFamily="34" charset="0"/>
                <a:ea typeface="SimHei" panose="02010609060101010101" pitchFamily="49" charset="-122"/>
                <a:cs typeface="Calibri" panose="020F0502020204030204" pitchFamily="34" charset="0"/>
              </a:rPr>
              <a:t>, and / or </a:t>
            </a:r>
            <a:r>
              <a:rPr lang="en-US" sz="1800" b="1" dirty="0">
                <a:effectLst/>
                <a:latin typeface="Verdana" panose="020B0604030504040204" pitchFamily="34" charset="0"/>
                <a:ea typeface="SimHei" panose="02010609060101010101" pitchFamily="49" charset="-122"/>
                <a:cs typeface="Calibri" panose="020F0502020204030204" pitchFamily="34" charset="0"/>
              </a:rPr>
              <a:t>address budget shortfalls</a:t>
            </a:r>
            <a:r>
              <a:rPr lang="en-US" sz="1800" dirty="0">
                <a:effectLst/>
                <a:latin typeface="Verdana" panose="020B0604030504040204" pitchFamily="34" charset="0"/>
                <a:ea typeface="SimHei" panose="02010609060101010101" pitchFamily="49" charset="-122"/>
                <a:cs typeface="Calibri" panose="020F0502020204030204" pitchFamily="34" charset="0"/>
              </a:rPr>
              <a:t>. </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As you are aware the Financial and strategic Plan is approved by the PP for 2024 to 2027 and the Council approves the financial plan for 2024-2025 and 2026-2027. The overall approved Swiss franc amounts do not change over the 4 year period.  </a:t>
            </a: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ITU Secretariat is left to manage the potential situation where the revenue figures can be lower than the approved budget (for the previous 4 out of 5 years ITU </a:t>
            </a:r>
            <a:r>
              <a:rPr lang="en-US" sz="1800" dirty="0" err="1">
                <a:effectLst/>
                <a:latin typeface="Verdana" panose="020B0604030504040204" pitchFamily="34" charset="0"/>
                <a:ea typeface="SimHei" panose="02010609060101010101" pitchFamily="49" charset="-122"/>
                <a:cs typeface="Simplified Arabic" panose="02020603050405020304" pitchFamily="18" charset="-78"/>
              </a:rPr>
              <a:t>Programme</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budget has been in deficit (i.e. expenses are greater than revenue).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Without a withhold account or a mechanism to control the revenue amounts ITU is left with financial risk on possible revenue shortfalls.</a:t>
            </a:r>
            <a:endParaRPr lang="en-GB" sz="1800" b="1" dirty="0">
              <a:effectLst/>
              <a:latin typeface="Verdana" panose="020B0604030504040204" pitchFamily="34" charset="0"/>
              <a:ea typeface="SimHei" panose="02010609060101010101" pitchFamily="49" charset="-122"/>
              <a:cs typeface="Simplified Arabic" panose="02020603050405020304" pitchFamily="18" charset="-78"/>
            </a:endParaRPr>
          </a:p>
        </p:txBody>
      </p:sp>
    </p:spTree>
    <p:extLst>
      <p:ext uri="{BB962C8B-B14F-4D97-AF65-F5344CB8AC3E}">
        <p14:creationId xmlns:p14="http://schemas.microsoft.com/office/powerpoint/2010/main" val="368071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88903" y="354755"/>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84812" y="946138"/>
            <a:ext cx="10822376" cy="4984121"/>
          </a:xfrm>
          <a:prstGeom prst="rect">
            <a:avLst/>
          </a:prstGeom>
          <a:noFill/>
        </p:spPr>
        <p:txBody>
          <a:bodyPr wrap="square">
            <a:spAutoFit/>
          </a:bodyPr>
          <a:lstStyle/>
          <a:p>
            <a:pPr algn="just">
              <a:spcBef>
                <a:spcPts val="600"/>
              </a:spcBef>
              <a:spcAft>
                <a:spcPts val="600"/>
              </a:spcAf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What changes are being introduced in Article 11 regarding the creation of withholding account and transfers of appropriations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(continued)</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Further detailed reasons for the creation of a "withholding account" as a financial safety mechanism are listed below:</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Budget Stability:</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With an approved fixed budget over four years, there are bound to be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economic</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and / or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financial fluctuations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Risk Mitigation:</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It serves to mitigate risks associated with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revenue shortfalls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during the biennium. This proactive approach showcases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financial prudence</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and foresight allowing ITU to meet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unfore</a:t>
            </a:r>
            <a:r>
              <a:rPr lang="en-US" b="1" dirty="0">
                <a:latin typeface="Verdana" panose="020B0604030504040204" pitchFamily="34" charset="0"/>
                <a:ea typeface="SimHei" panose="02010609060101010101" pitchFamily="49" charset="-122"/>
                <a:cs typeface="Simplified Arabic" panose="02020603050405020304" pitchFamily="18" charset="-78"/>
              </a:rPr>
              <a:t>seen expenses</a:t>
            </a:r>
            <a:r>
              <a:rPr lang="en-US" dirty="0">
                <a:latin typeface="Verdana" panose="020B0604030504040204" pitchFamily="34" charset="0"/>
                <a:ea typeface="SimHei" panose="02010609060101010101" pitchFamily="49" charset="-122"/>
                <a:cs typeface="Simplified Arabic" panose="02020603050405020304" pitchFamily="18" charset="-78"/>
              </a:rPr>
              <a:t> and / or </a:t>
            </a:r>
            <a:r>
              <a:rPr lang="en-US" b="1" dirty="0">
                <a:latin typeface="Verdana" panose="020B0604030504040204" pitchFamily="34" charset="0"/>
                <a:ea typeface="SimHei" panose="02010609060101010101" pitchFamily="49" charset="-122"/>
                <a:cs typeface="Simplified Arabic" panose="02020603050405020304" pitchFamily="18" charset="-78"/>
              </a:rPr>
              <a:t>changes in revenue</a:t>
            </a:r>
            <a:r>
              <a:rPr lang="en-US" dirty="0">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Flexibility in Financial Management:</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It provides the ITU Secretariat with the flexibility to manage unforeseen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financial challenges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without compromising on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core activities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Alignment with Best Practices: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Many organizations adopt similar mechanisms to deal with potential budgetary shortfalls. Implementing a withholding account aligns the ITU with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best practices in financial management</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p:txBody>
      </p:sp>
    </p:spTree>
    <p:extLst>
      <p:ext uri="{BB962C8B-B14F-4D97-AF65-F5344CB8AC3E}">
        <p14:creationId xmlns:p14="http://schemas.microsoft.com/office/powerpoint/2010/main" val="1986369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88903" y="354755"/>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84812" y="891085"/>
            <a:ext cx="10822376" cy="5588902"/>
          </a:xfrm>
          <a:prstGeom prst="rect">
            <a:avLst/>
          </a:prstGeom>
          <a:noFill/>
        </p:spPr>
        <p:txBody>
          <a:bodyPr wrap="square">
            <a:spAutoFit/>
          </a:bodyPr>
          <a:lstStyle/>
          <a:p>
            <a:pPr algn="just">
              <a:spcBef>
                <a:spcPts val="600"/>
              </a:spcBef>
              <a:spcAft>
                <a:spcPts val="600"/>
              </a:spcAf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How are Articles 15 and 16 being updated in terms of cash management and investments?</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For Article 15, new text is proposed to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fortify financial accountability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concerning ITU’s cash and cash equivalents. This is also a recommendation by the External Auditors (NAO)</a:t>
            </a: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In Article 16, the focus is on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strengthening investment accountability</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for ITU’s cash and cash equivalents (also recommended by External Auditors (NAO). </a:t>
            </a: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It's proposed that an external body should review ITU's investment policy and its execution, in line with best practices adopted by most UN agencies as formulated by the Working Group on Common Treasury Services (</a:t>
            </a:r>
            <a:r>
              <a:rPr lang="en-GB" sz="1800" u="sng" dirty="0">
                <a:solidFill>
                  <a:srgbClr val="0000FF"/>
                </a:solidFill>
                <a:effectLst/>
                <a:latin typeface="Verdana" panose="020B0604030504040204" pitchFamily="34" charset="0"/>
                <a:ea typeface="SimHei" panose="02010609060101010101" pitchFamily="49" charset="-122"/>
                <a:cs typeface="Simplified Arabic" panose="02020603050405020304" pitchFamily="18" charset="-78"/>
                <a:hlinkClick r:id="rId3"/>
              </a:rPr>
              <a:t>https://unsceb.org/working-group-common-treasury-services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Liquidity Management:</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Effective management of cash and cash equivalents ensures that the organization has sufficient liquidity to meet its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short-term</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and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long-term obligations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Reducing Fraud Risks: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Strong internal controls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and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accountability mechanisms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reduce the risk of misappropriation, fraud, or theft.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p:txBody>
      </p:sp>
    </p:spTree>
    <p:extLst>
      <p:ext uri="{BB962C8B-B14F-4D97-AF65-F5344CB8AC3E}">
        <p14:creationId xmlns:p14="http://schemas.microsoft.com/office/powerpoint/2010/main" val="347440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88903" y="354755"/>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84812" y="718562"/>
            <a:ext cx="10822376" cy="6044925"/>
          </a:xfrm>
          <a:prstGeom prst="rect">
            <a:avLst/>
          </a:prstGeom>
          <a:noFill/>
        </p:spPr>
        <p:txBody>
          <a:bodyPr wrap="square">
            <a:spAutoFit/>
          </a:bodyPr>
          <a:lstStyle/>
          <a:p>
            <a:pPr algn="just">
              <a:spcBef>
                <a:spcPts val="600"/>
              </a:spcBef>
              <a:spcAft>
                <a:spcPts val="600"/>
              </a:spcAf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How are Articles 15 and 16 being updated in terms of cash management and investments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(continued)</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600" b="1" dirty="0">
                <a:effectLst/>
                <a:latin typeface="Verdana" panose="020B0604030504040204" pitchFamily="34" charset="0"/>
                <a:ea typeface="SimHei" panose="02010609060101010101" pitchFamily="49" charset="-122"/>
                <a:cs typeface="Simplified Arabic" panose="02020603050405020304" pitchFamily="18" charset="-78"/>
              </a:rPr>
              <a:t>Currency Management:</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For an international organization like ITU,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managing multiple currencies is vital</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Improved management helps in optimizing currency holdings, managing foreign exchange risk.</a:t>
            </a:r>
            <a:endParaRPr lang="en-GB" sz="16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600" b="1" dirty="0">
                <a:effectLst/>
                <a:latin typeface="Verdana" panose="020B0604030504040204" pitchFamily="34" charset="0"/>
                <a:ea typeface="SimHei" panose="02010609060101010101" pitchFamily="49" charset="-122"/>
                <a:cs typeface="Simplified Arabic" panose="02020603050405020304" pitchFamily="18" charset="-78"/>
              </a:rPr>
              <a:t>Enhanced Forecasting:</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With a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solid grasp on cash flows and investments</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the organization can more accurately forecast its financial position, aiding in budgetary planning and strategy.</a:t>
            </a:r>
            <a:endParaRPr lang="en-GB" sz="16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600" b="1" dirty="0">
                <a:effectLst/>
                <a:latin typeface="Verdana" panose="020B0604030504040204" pitchFamily="34" charset="0"/>
                <a:ea typeface="SimHei" panose="02010609060101010101" pitchFamily="49" charset="-122"/>
                <a:cs typeface="Simplified Arabic" panose="02020603050405020304" pitchFamily="18" charset="-78"/>
              </a:rPr>
              <a:t>Cost Efficiency:</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Effective cash management can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reduce transaction costs</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such as fees associated with borrowing or converting currencies.</a:t>
            </a:r>
            <a:endParaRPr lang="en-GB" sz="16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600" b="1" dirty="0">
                <a:effectLst/>
                <a:latin typeface="Verdana" panose="020B0604030504040204" pitchFamily="34" charset="0"/>
                <a:ea typeface="SimHei" panose="02010609060101010101" pitchFamily="49" charset="-122"/>
                <a:cs typeface="Simplified Arabic" panose="02020603050405020304" pitchFamily="18" charset="-78"/>
              </a:rPr>
              <a:t>Stakeholder Confidence:</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Transparent </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and</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 accountable management of cash</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resources boosts the confidence of member states, donors, and other stakeholders, knowing that resources are managed diligently.</a:t>
            </a:r>
            <a:endParaRPr lang="en-GB" sz="16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600" b="1" dirty="0">
                <a:effectLst/>
                <a:latin typeface="Verdana" panose="020B0604030504040204" pitchFamily="34" charset="0"/>
                <a:ea typeface="SimHei" panose="02010609060101010101" pitchFamily="49" charset="-122"/>
                <a:cs typeface="Simplified Arabic" panose="02020603050405020304" pitchFamily="18" charset="-78"/>
              </a:rPr>
              <a:t>Alignment with Best Practices:</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Adopting practices in line with globally recognized entities like the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UN ensures </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that the ITU is at the forefront of financial management standards.</a:t>
            </a:r>
            <a:endParaRPr lang="en-GB" sz="16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600" b="1" dirty="0">
                <a:effectLst/>
                <a:latin typeface="Verdana" panose="020B0604030504040204" pitchFamily="34" charset="0"/>
                <a:ea typeface="SimHei" panose="02010609060101010101" pitchFamily="49" charset="-122"/>
                <a:cs typeface="Simplified Arabic" panose="02020603050405020304" pitchFamily="18" charset="-78"/>
              </a:rPr>
              <a:t>Reputational Protection:</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Financial mismanagement, especially related to cash, can tarnish an organization's reputation.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Strong management </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and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oversight</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 protect against such </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reputational risks </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and</a:t>
            </a:r>
            <a:r>
              <a:rPr lang="en-US" sz="1600" b="1" dirty="0">
                <a:effectLst/>
                <a:latin typeface="Verdana" panose="020B0604030504040204" pitchFamily="34" charset="0"/>
                <a:ea typeface="SimHei" panose="02010609060101010101" pitchFamily="49" charset="-122"/>
                <a:cs typeface="Simplified Arabic" panose="02020603050405020304" pitchFamily="18" charset="-78"/>
              </a:rPr>
              <a:t> aligns to NAO recommendations</a:t>
            </a:r>
            <a:r>
              <a:rPr lang="en-US" sz="1600"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6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400" dirty="0">
                <a:effectLst/>
                <a:latin typeface="Verdana" panose="020B0604030504040204" pitchFamily="34" charset="0"/>
                <a:ea typeface="SimHei" panose="02010609060101010101" pitchFamily="49" charset="-122"/>
                <a:cs typeface="Simplified Arabic" panose="02020603050405020304" pitchFamily="18" charset="-78"/>
              </a:rPr>
              <a:t> </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p:txBody>
      </p:sp>
    </p:spTree>
    <p:extLst>
      <p:ext uri="{BB962C8B-B14F-4D97-AF65-F5344CB8AC3E}">
        <p14:creationId xmlns:p14="http://schemas.microsoft.com/office/powerpoint/2010/main" val="253576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4">
            <a:extLst>
              <a:ext uri="{FF2B5EF4-FFF2-40B4-BE49-F238E27FC236}">
                <a16:creationId xmlns:a16="http://schemas.microsoft.com/office/drawing/2014/main" id="{070834BD-D805-4224-8EE5-45AC75945E69}"/>
              </a:ext>
            </a:extLst>
          </p:cNvPr>
          <p:cNvSpPr txBox="1">
            <a:spLocks/>
          </p:cNvSpPr>
          <p:nvPr/>
        </p:nvSpPr>
        <p:spPr>
          <a:xfrm>
            <a:off x="6668475" y="3755439"/>
            <a:ext cx="4359362" cy="142114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lnSpc>
                <a:spcPts val="1800"/>
              </a:lnSpc>
            </a:pPr>
            <a:endParaRPr lang="en-GB" sz="1500" i="1" dirty="0">
              <a:solidFill>
                <a:schemeClr val="tx1">
                  <a:lumMod val="65000"/>
                  <a:lumOff val="35000"/>
                </a:schemeClr>
              </a:solidFill>
              <a:latin typeface="Georgia" panose="02040502050405020303" pitchFamily="18" charset="0"/>
            </a:endParaRPr>
          </a:p>
        </p:txBody>
      </p:sp>
      <p:sp>
        <p:nvSpPr>
          <p:cNvPr id="40" name="Title 4">
            <a:extLst>
              <a:ext uri="{FF2B5EF4-FFF2-40B4-BE49-F238E27FC236}">
                <a16:creationId xmlns:a16="http://schemas.microsoft.com/office/drawing/2014/main" id="{F32EF107-780F-4DCE-804E-9D245796D662}"/>
              </a:ext>
            </a:extLst>
          </p:cNvPr>
          <p:cNvSpPr txBox="1">
            <a:spLocks/>
          </p:cNvSpPr>
          <p:nvPr/>
        </p:nvSpPr>
        <p:spPr>
          <a:xfrm>
            <a:off x="1585874" y="3438199"/>
            <a:ext cx="3533374" cy="49431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a:p>
            <a:pPr algn="ctr"/>
            <a:endParaRPr lang="en-GB" sz="1600" b="1" dirty="0">
              <a:solidFill>
                <a:schemeClr val="tx1"/>
              </a:solidFill>
            </a:endParaRPr>
          </a:p>
        </p:txBody>
      </p:sp>
      <p:sp>
        <p:nvSpPr>
          <p:cNvPr id="4" name="Text Placeholder 3">
            <a:extLst>
              <a:ext uri="{FF2B5EF4-FFF2-40B4-BE49-F238E27FC236}">
                <a16:creationId xmlns:a16="http://schemas.microsoft.com/office/drawing/2014/main" id="{975756E4-6CE8-40D3-A5D6-27BF5907660F}"/>
              </a:ext>
            </a:extLst>
          </p:cNvPr>
          <p:cNvSpPr>
            <a:spLocks noGrp="1"/>
          </p:cNvSpPr>
          <p:nvPr>
            <p:ph type="body" sz="quarter" idx="10"/>
          </p:nvPr>
        </p:nvSpPr>
        <p:spPr>
          <a:xfrm>
            <a:off x="588903" y="354755"/>
            <a:ext cx="8465210" cy="308803"/>
          </a:xfrm>
        </p:spPr>
        <p:txBody>
          <a:bodyPr/>
          <a:lstStyle/>
          <a:p>
            <a:r>
              <a:rPr lang="en-US" sz="3000" b="1" dirty="0">
                <a:solidFill>
                  <a:srgbClr val="00A1DE"/>
                </a:solidFill>
                <a:latin typeface="Avenir Nxt2 W1G" panose="020B0503020202020204"/>
                <a:ea typeface="+mj-ea"/>
                <a:cs typeface="+mj-cs"/>
              </a:rPr>
              <a:t>Financial Regulations explained</a:t>
            </a:r>
            <a:endParaRPr lang="en-US" dirty="0">
              <a:latin typeface="Avenir Next LT Pro" panose="020B0504020202020204" pitchFamily="34" charset="0"/>
            </a:endParaRPr>
          </a:p>
        </p:txBody>
      </p:sp>
      <p:sp>
        <p:nvSpPr>
          <p:cNvPr id="5" name="TextBox 4">
            <a:extLst>
              <a:ext uri="{FF2B5EF4-FFF2-40B4-BE49-F238E27FC236}">
                <a16:creationId xmlns:a16="http://schemas.microsoft.com/office/drawing/2014/main" id="{C50A58B5-8B1D-25E7-1128-003C92285E59}"/>
              </a:ext>
            </a:extLst>
          </p:cNvPr>
          <p:cNvSpPr txBox="1"/>
          <p:nvPr/>
        </p:nvSpPr>
        <p:spPr>
          <a:xfrm>
            <a:off x="684812" y="718562"/>
            <a:ext cx="10822376" cy="5679504"/>
          </a:xfrm>
          <a:prstGeom prst="rect">
            <a:avLst/>
          </a:prstGeom>
          <a:noFill/>
        </p:spPr>
        <p:txBody>
          <a:bodyPr wrap="square">
            <a:spAutoFit/>
          </a:bodyPr>
          <a:lstStyle/>
          <a:p>
            <a:pPr algn="just">
              <a:spcBef>
                <a:spcPts val="600"/>
              </a:spcBef>
              <a:spcAft>
                <a:spcPts val="600"/>
              </a:spcAf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What’s the rationale behind the changes to Article 19 regarding funds?</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The introduction of fund accounting in Article 19 aims to better reflect accounting requirements. This allows for a more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transparent way to manage accounting processes </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across the Organization, especially for the recording of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Extrabudgetary funds</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sz="1800" dirty="0">
                <a:effectLst/>
                <a:latin typeface="Verdana" panose="020B0604030504040204" pitchFamily="34" charset="0"/>
                <a:ea typeface="SimHei" panose="02010609060101010101" pitchFamily="49" charset="-122"/>
                <a:cs typeface="Simplified Arabic" panose="02020603050405020304" pitchFamily="18" charset="-78"/>
              </a:rPr>
              <a:t>Key highlights include:</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Designated Spending:</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Fund accounting ensures that money allocated for a specific purpose is only used for that purpose. This protects donor intent and can boost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donor confidence</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knowing their contributions will be used as intended.</a:t>
            </a:r>
            <a:endParaRPr lang="en-GB" sz="1800" dirty="0">
              <a:effectLst/>
              <a:latin typeface="Verdana" panose="020B0604030504040204" pitchFamily="34" charset="0"/>
              <a:ea typeface="SimHei" panose="02010609060101010101" pitchFamily="49" charset="-122"/>
              <a:cs typeface="Simplified Arabic" panose="02020603050405020304" pitchFamily="18" charset="-78"/>
            </a:endParaRPr>
          </a:p>
          <a:p>
            <a:pPr marL="342900" lvl="0" indent="-342900" algn="just">
              <a:lnSpc>
                <a:spcPct val="107000"/>
              </a:lnSpc>
              <a:spcBef>
                <a:spcPts val="600"/>
              </a:spcBef>
              <a:spcAft>
                <a:spcPts val="800"/>
              </a:spcAft>
              <a:tabLst>
                <a:tab pos="457200" algn="l"/>
              </a:tabLst>
            </a:pPr>
            <a:r>
              <a:rPr lang="en-US" sz="1800" b="1" dirty="0">
                <a:effectLst/>
                <a:latin typeface="Verdana" panose="020B0604030504040204" pitchFamily="34" charset="0"/>
                <a:ea typeface="SimHei" panose="02010609060101010101" pitchFamily="49" charset="-122"/>
                <a:cs typeface="Simplified Arabic" panose="02020603050405020304" pitchFamily="18" charset="-78"/>
              </a:rPr>
              <a:t>Enhanced Accountability:</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It facilitates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regular reporting</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and </a:t>
            </a:r>
            <a:r>
              <a:rPr lang="en-US" sz="1800" b="1" dirty="0">
                <a:effectLst/>
                <a:latin typeface="Verdana" panose="020B0604030504040204" pitchFamily="34" charset="0"/>
                <a:ea typeface="SimHei" panose="02010609060101010101" pitchFamily="49" charset="-122"/>
                <a:cs typeface="Simplified Arabic" panose="02020603050405020304" pitchFamily="18" charset="-78"/>
              </a:rPr>
              <a:t>auditing</a:t>
            </a:r>
            <a:r>
              <a:rPr lang="en-US" sz="1800" dirty="0">
                <a:effectLst/>
                <a:latin typeface="Verdana" panose="020B0604030504040204" pitchFamily="34" charset="0"/>
                <a:ea typeface="SimHei" panose="02010609060101010101" pitchFamily="49" charset="-122"/>
                <a:cs typeface="Simplified Arabic" panose="02020603050405020304" pitchFamily="18" charset="-78"/>
              </a:rPr>
              <a:t> of each fund separately, making it easier to track and report on the use of funds and their current balances.</a:t>
            </a:r>
            <a:r>
              <a:rPr lang="en-US" sz="1400" b="1" dirty="0">
                <a:effectLst/>
                <a:latin typeface="Verdana" panose="020B0604030504040204" pitchFamily="34" charset="0"/>
                <a:ea typeface="SimHei" panose="02010609060101010101" pitchFamily="49" charset="-122"/>
                <a:cs typeface="Simplified Arabic" panose="02020603050405020304" pitchFamily="18" charset="-78"/>
              </a:rPr>
              <a:t> </a:t>
            </a:r>
          </a:p>
          <a:p>
            <a:pPr marL="342900" lvl="0" indent="-342900" algn="just">
              <a:lnSpc>
                <a:spcPct val="107000"/>
              </a:lnSpc>
              <a:spcBef>
                <a:spcPts val="600"/>
              </a:spcBef>
              <a:spcAft>
                <a:spcPts val="800"/>
              </a:spcAft>
              <a:tabLst>
                <a:tab pos="457200" algn="l"/>
              </a:tabLst>
            </a:pPr>
            <a:r>
              <a:rPr lang="en-US" b="1" dirty="0">
                <a:effectLst/>
                <a:latin typeface="Verdana" panose="020B0604030504040204" pitchFamily="34" charset="0"/>
                <a:ea typeface="SimHei" panose="02010609060101010101" pitchFamily="49" charset="-122"/>
                <a:cs typeface="Simplified Arabic" panose="02020603050405020304" pitchFamily="18" charset="-78"/>
              </a:rPr>
              <a:t>Increased Transparency:</a:t>
            </a:r>
            <a:r>
              <a:rPr lang="en-US" dirty="0">
                <a:effectLst/>
                <a:latin typeface="Verdana" panose="020B0604030504040204" pitchFamily="34" charset="0"/>
                <a:ea typeface="SimHei" panose="02010609060101010101" pitchFamily="49" charset="-122"/>
                <a:cs typeface="Simplified Arabic" panose="02020603050405020304" pitchFamily="18" charset="-78"/>
              </a:rPr>
              <a:t> With funds separated and accounted for distinctly, it's easier for </a:t>
            </a:r>
            <a:r>
              <a:rPr lang="en-US" b="1" dirty="0">
                <a:effectLst/>
                <a:latin typeface="Verdana" panose="020B0604030504040204" pitchFamily="34" charset="0"/>
                <a:ea typeface="SimHei" panose="02010609060101010101" pitchFamily="49" charset="-122"/>
                <a:cs typeface="Simplified Arabic" panose="02020603050405020304" pitchFamily="18" charset="-78"/>
              </a:rPr>
              <a:t>external parties to understand </a:t>
            </a:r>
            <a:r>
              <a:rPr lang="en-US" dirty="0">
                <a:effectLst/>
                <a:latin typeface="Verdana" panose="020B0604030504040204" pitchFamily="34" charset="0"/>
                <a:ea typeface="SimHei" panose="02010609060101010101" pitchFamily="49" charset="-122"/>
                <a:cs typeface="Simplified Arabic" panose="02020603050405020304" pitchFamily="18" charset="-78"/>
              </a:rPr>
              <a:t>the</a:t>
            </a:r>
            <a:r>
              <a:rPr lang="en-US" b="1" dirty="0">
                <a:effectLst/>
                <a:latin typeface="Verdana" panose="020B0604030504040204" pitchFamily="34" charset="0"/>
                <a:ea typeface="SimHei" panose="02010609060101010101" pitchFamily="49" charset="-122"/>
                <a:cs typeface="Simplified Arabic" panose="02020603050405020304" pitchFamily="18" charset="-78"/>
              </a:rPr>
              <a:t> financial state </a:t>
            </a:r>
            <a:r>
              <a:rPr lang="en-US" dirty="0">
                <a:effectLst/>
                <a:latin typeface="Verdana" panose="020B0604030504040204" pitchFamily="34" charset="0"/>
                <a:ea typeface="SimHei" panose="02010609060101010101" pitchFamily="49" charset="-122"/>
                <a:cs typeface="Simplified Arabic" panose="02020603050405020304" pitchFamily="18" charset="-78"/>
              </a:rPr>
              <a:t>and </a:t>
            </a:r>
            <a:r>
              <a:rPr lang="en-US" b="1" dirty="0">
                <a:effectLst/>
                <a:latin typeface="Verdana" panose="020B0604030504040204" pitchFamily="34" charset="0"/>
                <a:ea typeface="SimHei" panose="02010609060101010101" pitchFamily="49" charset="-122"/>
                <a:cs typeface="Simplified Arabic" panose="02020603050405020304" pitchFamily="18" charset="-78"/>
              </a:rPr>
              <a:t>health</a:t>
            </a:r>
            <a:r>
              <a:rPr lang="en-US" dirty="0">
                <a:effectLst/>
                <a:latin typeface="Verdana" panose="020B0604030504040204" pitchFamily="34" charset="0"/>
                <a:ea typeface="SimHei" panose="02010609060101010101" pitchFamily="49" charset="-122"/>
                <a:cs typeface="Simplified Arabic" panose="02020603050405020304" pitchFamily="18" charset="-78"/>
              </a:rPr>
              <a:t> of ITU.</a:t>
            </a:r>
            <a:endParaRPr lang="en-GB" dirty="0">
              <a:effectLst/>
              <a:latin typeface="Verdana" panose="020B0604030504040204" pitchFamily="34" charset="0"/>
              <a:ea typeface="SimHei" panose="02010609060101010101" pitchFamily="49" charset="-122"/>
              <a:cs typeface="Simplified Arabic" panose="02020603050405020304" pitchFamily="18" charset="-78"/>
            </a:endParaRPr>
          </a:p>
          <a:p>
            <a:pPr algn="just">
              <a:spcBef>
                <a:spcPts val="600"/>
              </a:spcBef>
              <a:spcAft>
                <a:spcPts val="600"/>
              </a:spcAft>
            </a:pPr>
            <a:r>
              <a:rPr lang="en-US" dirty="0">
                <a:effectLst/>
                <a:latin typeface="Verdana" panose="020B0604030504040204" pitchFamily="34" charset="0"/>
                <a:ea typeface="SimHei" panose="02010609060101010101" pitchFamily="49" charset="-122"/>
                <a:cs typeface="Simplified Arabic" panose="02020603050405020304" pitchFamily="18" charset="-78"/>
              </a:rPr>
              <a:t>Improving fund accounting, the ITU would be adopting a financial system that ensures greater </a:t>
            </a:r>
            <a:r>
              <a:rPr lang="en-US" b="1" dirty="0">
                <a:effectLst/>
                <a:latin typeface="Verdana" panose="020B0604030504040204" pitchFamily="34" charset="0"/>
                <a:ea typeface="SimHei" panose="02010609060101010101" pitchFamily="49" charset="-122"/>
                <a:cs typeface="Simplified Arabic" panose="02020603050405020304" pitchFamily="18" charset="-78"/>
              </a:rPr>
              <a:t>responsibility, transparency,</a:t>
            </a:r>
            <a:r>
              <a:rPr lang="en-US" dirty="0">
                <a:effectLst/>
                <a:latin typeface="Verdana" panose="020B0604030504040204" pitchFamily="34" charset="0"/>
                <a:ea typeface="SimHei" panose="02010609060101010101" pitchFamily="49" charset="-122"/>
                <a:cs typeface="Simplified Arabic" panose="02020603050405020304" pitchFamily="18" charset="-78"/>
              </a:rPr>
              <a:t> and</a:t>
            </a:r>
            <a:r>
              <a:rPr lang="en-US" b="1" dirty="0">
                <a:effectLst/>
                <a:latin typeface="Verdana" panose="020B0604030504040204" pitchFamily="34" charset="0"/>
                <a:ea typeface="SimHei" panose="02010609060101010101" pitchFamily="49" charset="-122"/>
                <a:cs typeface="Simplified Arabic" panose="02020603050405020304" pitchFamily="18" charset="-78"/>
              </a:rPr>
              <a:t> accountability</a:t>
            </a:r>
            <a:r>
              <a:rPr lang="en-US" dirty="0">
                <a:effectLst/>
                <a:latin typeface="Verdana" panose="020B0604030504040204" pitchFamily="34" charset="0"/>
                <a:ea typeface="SimHei" panose="02010609060101010101" pitchFamily="49" charset="-122"/>
                <a:cs typeface="Simplified Arabic" panose="02020603050405020304" pitchFamily="18" charset="-78"/>
              </a:rPr>
              <a:t> in the management of its resources, particularly in the</a:t>
            </a:r>
            <a:r>
              <a:rPr lang="en-US" b="1" dirty="0">
                <a:effectLst/>
                <a:latin typeface="Verdana" panose="020B0604030504040204" pitchFamily="34" charset="0"/>
                <a:ea typeface="SimHei" panose="02010609060101010101" pitchFamily="49" charset="-122"/>
                <a:cs typeface="Simplified Arabic" panose="02020603050405020304" pitchFamily="18" charset="-78"/>
              </a:rPr>
              <a:t> oversight of Extrabudgetary funds</a:t>
            </a:r>
            <a:r>
              <a:rPr lang="en-US" dirty="0">
                <a:effectLst/>
                <a:latin typeface="Verdana" panose="020B0604030504040204" pitchFamily="34" charset="0"/>
                <a:ea typeface="SimHei" panose="02010609060101010101" pitchFamily="49" charset="-122"/>
                <a:cs typeface="Simplified Arabic" panose="02020603050405020304" pitchFamily="18" charset="-78"/>
              </a:rPr>
              <a:t>. </a:t>
            </a:r>
            <a:endParaRPr lang="en-GB" dirty="0">
              <a:effectLst/>
              <a:latin typeface="Verdana" panose="020B0604030504040204" pitchFamily="34" charset="0"/>
              <a:ea typeface="SimHei" panose="02010609060101010101" pitchFamily="49" charset="-122"/>
              <a:cs typeface="Simplified Arabic" panose="02020603050405020304" pitchFamily="18" charset="-78"/>
            </a:endParaRPr>
          </a:p>
        </p:txBody>
      </p:sp>
    </p:spTree>
    <p:extLst>
      <p:ext uri="{BB962C8B-B14F-4D97-AF65-F5344CB8AC3E}">
        <p14:creationId xmlns:p14="http://schemas.microsoft.com/office/powerpoint/2010/main" val="4110993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946215"/>
      </p:ext>
    </p:extLst>
  </p:cSld>
  <p:clrMapOvr>
    <a:masterClrMapping/>
  </p:clrMapOvr>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0000"/>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27A014BF6FE3A4AB656F5985E3C82C4" ma:contentTypeVersion="5" ma:contentTypeDescription="Create a new document." ma:contentTypeScope="" ma:versionID="ed3c996cae62975c116413075c220743">
  <xsd:schema xmlns:xsd="http://www.w3.org/2001/XMLSchema" xmlns:xs="http://www.w3.org/2001/XMLSchema" xmlns:p="http://schemas.microsoft.com/office/2006/metadata/properties" xmlns:ns2="085b46e1-7f22-4e81-9ba5-912dc5a5fd9a" xmlns:ns3="98b04e1e-0540-4930-9623-702d547a0a33" targetNamespace="http://schemas.microsoft.com/office/2006/metadata/properties" ma:root="true" ma:fieldsID="149a2c31f772699a818e5b56140d2c51" ns2:_="" ns3:_="">
    <xsd:import namespace="085b46e1-7f22-4e81-9ba5-912dc5a5fd9a"/>
    <xsd:import namespace="98b04e1e-0540-4930-9623-702d547a0a3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5b46e1-7f22-4e81-9ba5-912dc5a5fd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4e1e-0540-4930-9623-702d547a0a3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5C0EB3-4592-4027-8E94-9368DCAAAC02}">
  <ds:schemaRefs>
    <ds:schemaRef ds:uri="http://schemas.microsoft.com/sharepoint/v3/contenttype/forms"/>
  </ds:schemaRefs>
</ds:datastoreItem>
</file>

<file path=customXml/itemProps2.xml><?xml version="1.0" encoding="utf-8"?>
<ds:datastoreItem xmlns:ds="http://schemas.openxmlformats.org/officeDocument/2006/customXml" ds:itemID="{2A7366A5-0CE7-49A0-AF8D-FBF52206069E}">
  <ds:schemaRefs>
    <ds:schemaRef ds:uri="http://www.w3.org/XML/1998/namespace"/>
    <ds:schemaRef ds:uri="98b04e1e-0540-4930-9623-702d547a0a33"/>
    <ds:schemaRef ds:uri="http://schemas.microsoft.com/office/2006/documentManagement/types"/>
    <ds:schemaRef ds:uri="http://purl.org/dc/elements/1.1/"/>
    <ds:schemaRef ds:uri="http://schemas.microsoft.com/office/2006/metadata/properties"/>
    <ds:schemaRef ds:uri="http://purl.org/dc/dcmitype/"/>
    <ds:schemaRef ds:uri="http://purl.org/dc/terms/"/>
    <ds:schemaRef ds:uri="http://schemas.microsoft.com/office/infopath/2007/PartnerControls"/>
    <ds:schemaRef ds:uri="http://schemas.openxmlformats.org/package/2006/metadata/core-properties"/>
    <ds:schemaRef ds:uri="085b46e1-7f22-4e81-9ba5-912dc5a5fd9a"/>
  </ds:schemaRefs>
</ds:datastoreItem>
</file>

<file path=customXml/itemProps3.xml><?xml version="1.0" encoding="utf-8"?>
<ds:datastoreItem xmlns:ds="http://schemas.openxmlformats.org/officeDocument/2006/customXml" ds:itemID="{8AD0A3CC-AAD8-4284-830D-9FE761521C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5b46e1-7f22-4e81-9ba5-912dc5a5fd9a"/>
    <ds:schemaRef ds:uri="98b04e1e-0540-4930-9623-702d547a0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35528</TotalTime>
  <Words>1340</Words>
  <Application>Microsoft Office PowerPoint</Application>
  <PresentationFormat>Widescreen</PresentationFormat>
  <Paragraphs>81</Paragraphs>
  <Slides>9</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Avenir Next LT Pro</vt:lpstr>
      <vt:lpstr>Avenir Nxt2 W1G</vt:lpstr>
      <vt:lpstr>Calibri</vt:lpstr>
      <vt:lpstr>Georgia</vt:lpstr>
      <vt:lpstr>Verdana</vt:lpstr>
      <vt:lpstr>ITU Theme - White bg</vt:lpstr>
      <vt:lpstr>Big text</vt:lpstr>
      <vt:lpstr>Quote Slide</vt:lpstr>
      <vt:lpstr>Rational for Proposed changes: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Elliott, Brian</cp:lastModifiedBy>
  <cp:revision>441</cp:revision>
  <dcterms:created xsi:type="dcterms:W3CDTF">2021-03-09T10:44:20Z</dcterms:created>
  <dcterms:modified xsi:type="dcterms:W3CDTF">2024-01-26T15:20:39Z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0x010100927A014BF6FE3A4AB656F5985E3C82C4</vt:lpwstr>
  </property>
</Properties>
</file>