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709" r:id="rId5"/>
    <p:sldMasterId id="2147483713" r:id="rId6"/>
  </p:sldMasterIdLst>
  <p:notesMasterIdLst>
    <p:notesMasterId r:id="rId16"/>
  </p:notesMasterIdLst>
  <p:handoutMasterIdLst>
    <p:handoutMasterId r:id="rId17"/>
  </p:handoutMasterIdLst>
  <p:sldIdLst>
    <p:sldId id="3434" r:id="rId7"/>
    <p:sldId id="3424" r:id="rId8"/>
    <p:sldId id="3428" r:id="rId9"/>
    <p:sldId id="3429" r:id="rId10"/>
    <p:sldId id="3430" r:id="rId11"/>
    <p:sldId id="3431" r:id="rId12"/>
    <p:sldId id="3432" r:id="rId13"/>
    <p:sldId id="3433" r:id="rId14"/>
    <p:sldId id="30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3E0"/>
    <a:srgbClr val="FFFFFF"/>
    <a:srgbClr val="CBDEF0"/>
    <a:srgbClr val="9D26FF"/>
    <a:srgbClr val="FF3300"/>
    <a:srgbClr val="008080"/>
    <a:srgbClr val="FF99CC"/>
    <a:srgbClr val="FF66FF"/>
    <a:srgbClr val="0083B3"/>
    <a:srgbClr val="0076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78" autoAdjust="0"/>
    <p:restoredTop sz="92688" autoAdjust="0"/>
  </p:normalViewPr>
  <p:slideViewPr>
    <p:cSldViewPr snapToGrid="0">
      <p:cViewPr varScale="1">
        <p:scale>
          <a:sx n="62" d="100"/>
          <a:sy n="62" d="100"/>
        </p:scale>
        <p:origin x="932" y="40"/>
      </p:cViewPr>
      <p:guideLst>
        <p:guide orient="horz" pos="2160"/>
        <p:guide pos="3840"/>
      </p:guideLst>
    </p:cSldViewPr>
  </p:slideViewPr>
  <p:notesTextViewPr>
    <p:cViewPr>
      <p:scale>
        <a:sx n="1" d="1"/>
        <a:sy n="1" d="1"/>
      </p:scale>
      <p:origin x="0" y="0"/>
    </p:cViewPr>
  </p:notesTextViewPr>
  <p:notesViewPr>
    <p:cSldViewPr snapToGrid="0">
      <p:cViewPr varScale="1">
        <p:scale>
          <a:sx n="124" d="100"/>
          <a:sy n="124" d="100"/>
        </p:scale>
        <p:origin x="4188" y="8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E192EA-4FB5-417A-96F6-B3058A54AB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75D5479-0008-4BFD-BE18-7442B169130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72114D-3A05-4B20-822E-8261653B33D2}" type="datetimeFigureOut">
              <a:rPr lang="en-US" smtClean="0"/>
              <a:t>1/25/2024</a:t>
            </a:fld>
            <a:endParaRPr lang="en-US"/>
          </a:p>
        </p:txBody>
      </p:sp>
      <p:sp>
        <p:nvSpPr>
          <p:cNvPr id="4" name="Footer Placeholder 3">
            <a:extLst>
              <a:ext uri="{FF2B5EF4-FFF2-40B4-BE49-F238E27FC236}">
                <a16:creationId xmlns:a16="http://schemas.microsoft.com/office/drawing/2014/main" id="{EABD4BE7-9FD8-4D10-87DD-2B2BC23B46E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10342B2-B657-4BF5-B0C4-8D3FD65073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E5079B-D1F0-49DB-8DFB-E06CD09EC17E}" type="slidenum">
              <a:rPr lang="en-US" smtClean="0"/>
              <a:t>‹#›</a:t>
            </a:fld>
            <a:endParaRPr lang="en-US"/>
          </a:p>
        </p:txBody>
      </p:sp>
    </p:spTree>
    <p:extLst>
      <p:ext uri="{BB962C8B-B14F-4D97-AF65-F5344CB8AC3E}">
        <p14:creationId xmlns:p14="http://schemas.microsoft.com/office/powerpoint/2010/main" val="42005472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F008D2-43B4-45EB-8E80-36DCF9CD046D}" type="datetimeFigureOut">
              <a:rPr lang="en-US" smtClean="0"/>
              <a:t>1/25/2024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A8591F-50F3-4C40-9DA2-D793276CC051}" type="slidenum">
              <a:rPr lang="en-US" smtClean="0"/>
              <a:t>‹#›</a:t>
            </a:fld>
            <a:endParaRPr lang="en-US"/>
          </a:p>
        </p:txBody>
      </p:sp>
    </p:spTree>
    <p:extLst>
      <p:ext uri="{BB962C8B-B14F-4D97-AF65-F5344CB8AC3E}">
        <p14:creationId xmlns:p14="http://schemas.microsoft.com/office/powerpoint/2010/main" val="779994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6A8591F-50F3-4C40-9DA2-D793276CC051}" type="slidenum">
              <a:rPr lang="en-US" smtClean="0"/>
              <a:t>2</a:t>
            </a:fld>
            <a:endParaRPr lang="en-US"/>
          </a:p>
        </p:txBody>
      </p:sp>
    </p:spTree>
    <p:extLst>
      <p:ext uri="{BB962C8B-B14F-4D97-AF65-F5344CB8AC3E}">
        <p14:creationId xmlns:p14="http://schemas.microsoft.com/office/powerpoint/2010/main" val="2457945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6A8591F-50F3-4C40-9DA2-D793276CC051}" type="slidenum">
              <a:rPr lang="en-US" smtClean="0"/>
              <a:t>3</a:t>
            </a:fld>
            <a:endParaRPr lang="en-US"/>
          </a:p>
        </p:txBody>
      </p:sp>
    </p:spTree>
    <p:extLst>
      <p:ext uri="{BB962C8B-B14F-4D97-AF65-F5344CB8AC3E}">
        <p14:creationId xmlns:p14="http://schemas.microsoft.com/office/powerpoint/2010/main" val="3117033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6A8591F-50F3-4C40-9DA2-D793276CC051}" type="slidenum">
              <a:rPr lang="en-US" smtClean="0"/>
              <a:t>4</a:t>
            </a:fld>
            <a:endParaRPr lang="en-US"/>
          </a:p>
        </p:txBody>
      </p:sp>
    </p:spTree>
    <p:extLst>
      <p:ext uri="{BB962C8B-B14F-4D97-AF65-F5344CB8AC3E}">
        <p14:creationId xmlns:p14="http://schemas.microsoft.com/office/powerpoint/2010/main" val="880876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6A8591F-50F3-4C40-9DA2-D793276CC051}" type="slidenum">
              <a:rPr lang="en-US" smtClean="0"/>
              <a:t>5</a:t>
            </a:fld>
            <a:endParaRPr lang="en-US"/>
          </a:p>
        </p:txBody>
      </p:sp>
    </p:spTree>
    <p:extLst>
      <p:ext uri="{BB962C8B-B14F-4D97-AF65-F5344CB8AC3E}">
        <p14:creationId xmlns:p14="http://schemas.microsoft.com/office/powerpoint/2010/main" val="1274108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6A8591F-50F3-4C40-9DA2-D793276CC051}" type="slidenum">
              <a:rPr lang="en-US" smtClean="0"/>
              <a:t>6</a:t>
            </a:fld>
            <a:endParaRPr lang="en-US"/>
          </a:p>
        </p:txBody>
      </p:sp>
    </p:spTree>
    <p:extLst>
      <p:ext uri="{BB962C8B-B14F-4D97-AF65-F5344CB8AC3E}">
        <p14:creationId xmlns:p14="http://schemas.microsoft.com/office/powerpoint/2010/main" val="3327536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6A8591F-50F3-4C40-9DA2-D793276CC051}" type="slidenum">
              <a:rPr lang="en-US" smtClean="0"/>
              <a:t>7</a:t>
            </a:fld>
            <a:endParaRPr lang="en-US"/>
          </a:p>
        </p:txBody>
      </p:sp>
    </p:spTree>
    <p:extLst>
      <p:ext uri="{BB962C8B-B14F-4D97-AF65-F5344CB8AC3E}">
        <p14:creationId xmlns:p14="http://schemas.microsoft.com/office/powerpoint/2010/main" val="1594397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6A8591F-50F3-4C40-9DA2-D793276CC051}" type="slidenum">
              <a:rPr lang="en-US" smtClean="0"/>
              <a:t>8</a:t>
            </a:fld>
            <a:endParaRPr lang="en-US"/>
          </a:p>
        </p:txBody>
      </p:sp>
    </p:spTree>
    <p:extLst>
      <p:ext uri="{BB962C8B-B14F-4D97-AF65-F5344CB8AC3E}">
        <p14:creationId xmlns:p14="http://schemas.microsoft.com/office/powerpoint/2010/main" val="2524276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ey margin-Content with Caption (White 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CF752D4-D41F-48C8-BC93-770A10B9CEFC}"/>
              </a:ext>
            </a:extLst>
          </p:cNvPr>
          <p:cNvSpPr>
            <a:spLocks noGrp="1"/>
          </p:cNvSpPr>
          <p:nvPr>
            <p:ph type="body" sz="half" idx="2" hasCustomPrompt="1"/>
          </p:nvPr>
        </p:nvSpPr>
        <p:spPr>
          <a:xfrm>
            <a:off x="728691" y="1959151"/>
            <a:ext cx="4090872" cy="4200245"/>
          </a:xfrm>
        </p:spPr>
        <p:txBody>
          <a:bodyPr>
            <a:noAutofit/>
          </a:bodyPr>
          <a:lstStyle>
            <a:lvl1pPr marL="0" indent="0">
              <a:lnSpc>
                <a:spcPts val="2400"/>
              </a:lnSpc>
              <a:buNone/>
              <a:defRPr sz="1800" spc="2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
        <p:nvSpPr>
          <p:cNvPr id="13" name="Text Placeholder 3">
            <a:extLst>
              <a:ext uri="{FF2B5EF4-FFF2-40B4-BE49-F238E27FC236}">
                <a16:creationId xmlns:a16="http://schemas.microsoft.com/office/drawing/2014/main" id="{3E0F6D26-4165-4298-B9DF-69A0CA57C654}"/>
              </a:ext>
            </a:extLst>
          </p:cNvPr>
          <p:cNvSpPr>
            <a:spLocks noGrp="1"/>
          </p:cNvSpPr>
          <p:nvPr>
            <p:ph type="body" sz="half" idx="14" hasCustomPrompt="1"/>
          </p:nvPr>
        </p:nvSpPr>
        <p:spPr>
          <a:xfrm>
            <a:off x="5018432" y="1959150"/>
            <a:ext cx="4090872" cy="4200245"/>
          </a:xfrm>
        </p:spPr>
        <p:txBody>
          <a:bodyPr>
            <a:noAutofit/>
          </a:bodyPr>
          <a:lstStyle>
            <a:lvl1pPr marL="0" indent="0">
              <a:lnSpc>
                <a:spcPts val="2400"/>
              </a:lnSpc>
              <a:buNone/>
              <a:defRPr sz="1800" spc="2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
        <p:nvSpPr>
          <p:cNvPr id="17" name="Title 1">
            <a:extLst>
              <a:ext uri="{FF2B5EF4-FFF2-40B4-BE49-F238E27FC236}">
                <a16:creationId xmlns:a16="http://schemas.microsoft.com/office/drawing/2014/main" id="{CED336FC-6E45-4A2D-A5AB-BE24E693E093}"/>
              </a:ext>
            </a:extLst>
          </p:cNvPr>
          <p:cNvSpPr>
            <a:spLocks noGrp="1"/>
          </p:cNvSpPr>
          <p:nvPr>
            <p:ph type="title" hasCustomPrompt="1"/>
          </p:nvPr>
        </p:nvSpPr>
        <p:spPr>
          <a:xfrm>
            <a:off x="728691" y="1265849"/>
            <a:ext cx="9051731" cy="502882"/>
          </a:xfrm>
          <a:prstGeom prst="rect">
            <a:avLst/>
          </a:prstGeom>
        </p:spPr>
        <p:txBody>
          <a:bodyPr>
            <a:noAutofit/>
          </a:bodyPr>
          <a:lstStyle>
            <a:lvl1pPr>
              <a:defRPr sz="2800"/>
            </a:lvl1pPr>
          </a:lstStyle>
          <a:p>
            <a:pPr lvl="0"/>
            <a:r>
              <a:rPr lang="en-US" dirty="0"/>
              <a:t>Click to edit Master text styles</a:t>
            </a:r>
          </a:p>
        </p:txBody>
      </p:sp>
      <p:cxnSp>
        <p:nvCxnSpPr>
          <p:cNvPr id="8" name="Straight Connector 7">
            <a:extLst>
              <a:ext uri="{FF2B5EF4-FFF2-40B4-BE49-F238E27FC236}">
                <a16:creationId xmlns:a16="http://schemas.microsoft.com/office/drawing/2014/main" id="{20EB37B9-0614-41D6-8AFE-EB91B451A9F5}"/>
              </a:ext>
            </a:extLst>
          </p:cNvPr>
          <p:cNvCxnSpPr/>
          <p:nvPr userDrawn="1"/>
        </p:nvCxnSpPr>
        <p:spPr>
          <a:xfrm>
            <a:off x="614783"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9" name="Text Placeholder 3">
            <a:extLst>
              <a:ext uri="{FF2B5EF4-FFF2-40B4-BE49-F238E27FC236}">
                <a16:creationId xmlns:a16="http://schemas.microsoft.com/office/drawing/2014/main" id="{CFE8CDBB-5A4D-4444-85CC-7578EF050F69}"/>
              </a:ext>
            </a:extLst>
          </p:cNvPr>
          <p:cNvSpPr>
            <a:spLocks noGrp="1"/>
          </p:cNvSpPr>
          <p:nvPr>
            <p:ph type="body" sz="quarter" idx="12" hasCustomPrompt="1"/>
          </p:nvPr>
        </p:nvSpPr>
        <p:spPr>
          <a:xfrm>
            <a:off x="614783"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7181760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image - M">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E364E913-4A6A-4F3B-B209-831A75170B72}"/>
              </a:ext>
            </a:extLst>
          </p:cNvPr>
          <p:cNvSpPr>
            <a:spLocks noGrp="1"/>
          </p:cNvSpPr>
          <p:nvPr>
            <p:ph type="pic" idx="1" hasCustomPrompt="1"/>
          </p:nvPr>
        </p:nvSpPr>
        <p:spPr>
          <a:xfrm>
            <a:off x="6096000" y="-1"/>
            <a:ext cx="6092751" cy="6858000"/>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8" name="Title 1">
            <a:extLst>
              <a:ext uri="{FF2B5EF4-FFF2-40B4-BE49-F238E27FC236}">
                <a16:creationId xmlns:a16="http://schemas.microsoft.com/office/drawing/2014/main" id="{E30453B6-BE94-4D10-99CD-4F6557992EA0}"/>
              </a:ext>
            </a:extLst>
          </p:cNvPr>
          <p:cNvSpPr>
            <a:spLocks noGrp="1"/>
          </p:cNvSpPr>
          <p:nvPr>
            <p:ph type="title" hasCustomPrompt="1"/>
          </p:nvPr>
        </p:nvSpPr>
        <p:spPr>
          <a:xfrm>
            <a:off x="709575" y="1241625"/>
            <a:ext cx="5018228" cy="867930"/>
          </a:xfrm>
          <a:prstGeom prst="rect">
            <a:avLst/>
          </a:prstGeom>
        </p:spPr>
        <p:txBody>
          <a:bodyPr wrap="square">
            <a:spAutoFit/>
          </a:bodyPr>
          <a:lstStyle>
            <a:lvl1pPr>
              <a:defRPr sz="2800"/>
            </a:lvl1pPr>
          </a:lstStyle>
          <a:p>
            <a:pPr lvl="0"/>
            <a:r>
              <a:rPr lang="en-US" dirty="0"/>
              <a:t>Click to edit Master text styles  </a:t>
            </a:r>
          </a:p>
        </p:txBody>
      </p:sp>
      <p:cxnSp>
        <p:nvCxnSpPr>
          <p:cNvPr id="11" name="Straight Connector 10">
            <a:extLst>
              <a:ext uri="{FF2B5EF4-FFF2-40B4-BE49-F238E27FC236}">
                <a16:creationId xmlns:a16="http://schemas.microsoft.com/office/drawing/2014/main" id="{076CAFA7-68AE-4EAD-BE3A-A5B16D9D3552}"/>
              </a:ext>
            </a:extLst>
          </p:cNvPr>
          <p:cNvCxnSpPr/>
          <p:nvPr userDrawn="1"/>
        </p:nvCxnSpPr>
        <p:spPr>
          <a:xfrm>
            <a:off x="61607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4" name="Text Placeholder 3">
            <a:extLst>
              <a:ext uri="{FF2B5EF4-FFF2-40B4-BE49-F238E27FC236}">
                <a16:creationId xmlns:a16="http://schemas.microsoft.com/office/drawing/2014/main" id="{A8F2FE0A-3A4C-445D-8290-44FCEA3F5955}"/>
              </a:ext>
            </a:extLst>
          </p:cNvPr>
          <p:cNvSpPr>
            <a:spLocks noGrp="1"/>
          </p:cNvSpPr>
          <p:nvPr>
            <p:ph type="body" sz="quarter" idx="10" hasCustomPrompt="1"/>
          </p:nvPr>
        </p:nvSpPr>
        <p:spPr>
          <a:xfrm>
            <a:off x="616074"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
        <p:nvSpPr>
          <p:cNvPr id="15" name="Text Placeholder 3">
            <a:extLst>
              <a:ext uri="{FF2B5EF4-FFF2-40B4-BE49-F238E27FC236}">
                <a16:creationId xmlns:a16="http://schemas.microsoft.com/office/drawing/2014/main" id="{C9AD2564-EF06-46B2-95AF-0FC81EEDCC98}"/>
              </a:ext>
            </a:extLst>
          </p:cNvPr>
          <p:cNvSpPr>
            <a:spLocks noGrp="1"/>
          </p:cNvSpPr>
          <p:nvPr>
            <p:ph type="body" sz="half" idx="2" hasCustomPrompt="1"/>
          </p:nvPr>
        </p:nvSpPr>
        <p:spPr>
          <a:xfrm>
            <a:off x="709574" y="2245766"/>
            <a:ext cx="5018229" cy="3920948"/>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386411331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Left image-L (White bg)">
    <p:bg>
      <p:bgPr>
        <a:solidFill>
          <a:schemeClr val="bg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CB99501-2A5A-45F8-BACF-23701FE68337}"/>
              </a:ext>
            </a:extLst>
          </p:cNvPr>
          <p:cNvSpPr>
            <a:spLocks noGrp="1"/>
          </p:cNvSpPr>
          <p:nvPr>
            <p:ph type="pic" idx="1" hasCustomPrompt="1"/>
          </p:nvPr>
        </p:nvSpPr>
        <p:spPr>
          <a:xfrm>
            <a:off x="5194302" y="0"/>
            <a:ext cx="6997698" cy="6857999"/>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picture here</a:t>
            </a:r>
          </a:p>
        </p:txBody>
      </p:sp>
      <p:sp>
        <p:nvSpPr>
          <p:cNvPr id="4" name="Text Placeholder 3">
            <a:extLst>
              <a:ext uri="{FF2B5EF4-FFF2-40B4-BE49-F238E27FC236}">
                <a16:creationId xmlns:a16="http://schemas.microsoft.com/office/drawing/2014/main" id="{4CE260B5-3078-4CFA-A43A-D57EA4E988F4}"/>
              </a:ext>
            </a:extLst>
          </p:cNvPr>
          <p:cNvSpPr>
            <a:spLocks noGrp="1"/>
          </p:cNvSpPr>
          <p:nvPr>
            <p:ph type="body" sz="half" idx="2"/>
          </p:nvPr>
        </p:nvSpPr>
        <p:spPr>
          <a:xfrm>
            <a:off x="652649" y="2228472"/>
            <a:ext cx="4204643" cy="39368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Title 1">
            <a:extLst>
              <a:ext uri="{FF2B5EF4-FFF2-40B4-BE49-F238E27FC236}">
                <a16:creationId xmlns:a16="http://schemas.microsoft.com/office/drawing/2014/main" id="{6147FA91-C242-46DD-BE23-48F41CC2970C}"/>
              </a:ext>
            </a:extLst>
          </p:cNvPr>
          <p:cNvSpPr>
            <a:spLocks noGrp="1"/>
          </p:cNvSpPr>
          <p:nvPr>
            <p:ph type="title" hasCustomPrompt="1"/>
          </p:nvPr>
        </p:nvSpPr>
        <p:spPr>
          <a:xfrm>
            <a:off x="652649" y="1218965"/>
            <a:ext cx="4255850" cy="933507"/>
          </a:xfrm>
          <a:prstGeom prst="rect">
            <a:avLst/>
          </a:prstGeom>
        </p:spPr>
        <p:txBody>
          <a:bodyPr anchor="t">
            <a:noAutofit/>
          </a:bodyPr>
          <a:lstStyle>
            <a:lvl1pPr>
              <a:defRPr sz="2800"/>
            </a:lvl1pPr>
          </a:lstStyle>
          <a:p>
            <a:pPr lvl="0"/>
            <a:r>
              <a:rPr lang="en-US" dirty="0"/>
              <a:t>Click to edit Master text styles</a:t>
            </a:r>
          </a:p>
        </p:txBody>
      </p:sp>
      <p:cxnSp>
        <p:nvCxnSpPr>
          <p:cNvPr id="7" name="Straight Connector 6">
            <a:extLst>
              <a:ext uri="{FF2B5EF4-FFF2-40B4-BE49-F238E27FC236}">
                <a16:creationId xmlns:a16="http://schemas.microsoft.com/office/drawing/2014/main" id="{20EEAF69-B649-4DD9-BE4A-CC1FC2864BDE}"/>
              </a:ext>
            </a:extLst>
          </p:cNvPr>
          <p:cNvCxnSpPr/>
          <p:nvPr userDrawn="1"/>
        </p:nvCxnSpPr>
        <p:spPr>
          <a:xfrm>
            <a:off x="60144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8" name="Text Placeholder 3">
            <a:extLst>
              <a:ext uri="{FF2B5EF4-FFF2-40B4-BE49-F238E27FC236}">
                <a16:creationId xmlns:a16="http://schemas.microsoft.com/office/drawing/2014/main" id="{822686E3-ED91-4402-ABE9-E10A74CBDBB8}"/>
              </a:ext>
            </a:extLst>
          </p:cNvPr>
          <p:cNvSpPr>
            <a:spLocks noGrp="1"/>
          </p:cNvSpPr>
          <p:nvPr>
            <p:ph type="body" sz="quarter" idx="10" hasCustomPrompt="1"/>
          </p:nvPr>
        </p:nvSpPr>
        <p:spPr>
          <a:xfrm>
            <a:off x="601445" y="313371"/>
            <a:ext cx="4307054"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278066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 Footer (white bg) ">
    <p:spTree>
      <p:nvGrpSpPr>
        <p:cNvPr id="1" name=""/>
        <p:cNvGrpSpPr/>
        <p:nvPr/>
      </p:nvGrpSpPr>
      <p:grpSpPr>
        <a:xfrm>
          <a:off x="0" y="0"/>
          <a:ext cx="0" cy="0"/>
          <a:chOff x="0" y="0"/>
          <a:chExt cx="0" cy="0"/>
        </a:xfrm>
      </p:grpSpPr>
    </p:spTree>
    <p:extLst>
      <p:ext uri="{BB962C8B-B14F-4D97-AF65-F5344CB8AC3E}">
        <p14:creationId xmlns:p14="http://schemas.microsoft.com/office/powerpoint/2010/main" val="943554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white bg) ">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6622E0-A137-429D-BE75-779E322CE694}"/>
              </a:ext>
            </a:extLst>
          </p:cNvPr>
          <p:cNvSpPr/>
          <p:nvPr userDrawn="1"/>
        </p:nvSpPr>
        <p:spPr>
          <a:xfrm>
            <a:off x="-30161" y="0"/>
            <a:ext cx="1222216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3216082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blue bg) ">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B0641AD-3AD5-4F67-A775-821CB3080BD2}"/>
              </a:ext>
            </a:extLst>
          </p:cNvPr>
          <p:cNvSpPr/>
          <p:nvPr userDrawn="1"/>
        </p:nvSpPr>
        <p:spPr>
          <a:xfrm>
            <a:off x="-30161" y="0"/>
            <a:ext cx="12222161" cy="6858000"/>
          </a:xfrm>
          <a:prstGeom prst="rect">
            <a:avLst/>
          </a:prstGeom>
          <a:solidFill>
            <a:srgbClr val="F5F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1418022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hank you Slide">
    <p:bg>
      <p:bgPr>
        <a:solidFill>
          <a:srgbClr val="F5FAFC"/>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3F35E03-ED1F-4BA6-A9DB-BAA193266DF0}"/>
              </a:ext>
            </a:extLst>
          </p:cNvPr>
          <p:cNvSpPr txBox="1"/>
          <p:nvPr userDrawn="1"/>
        </p:nvSpPr>
        <p:spPr>
          <a:xfrm>
            <a:off x="3457462" y="3252763"/>
            <a:ext cx="5246914" cy="584775"/>
          </a:xfrm>
          <a:prstGeom prst="rect">
            <a:avLst/>
          </a:prstGeom>
          <a:noFill/>
        </p:spPr>
        <p:txBody>
          <a:bodyPr wrap="square" rtlCol="0">
            <a:spAutoFit/>
          </a:bodyPr>
          <a:lstStyle/>
          <a:p>
            <a:pPr algn="ctr"/>
            <a:r>
              <a:rPr lang="en-US" sz="3200" b="1" dirty="0">
                <a:solidFill>
                  <a:schemeClr val="tx1"/>
                </a:solidFill>
                <a:cs typeface="Arial" panose="020B0604020202020204" pitchFamily="34" charset="0"/>
              </a:rPr>
              <a:t>Thank you!</a:t>
            </a:r>
          </a:p>
        </p:txBody>
      </p:sp>
      <p:sp>
        <p:nvSpPr>
          <p:cNvPr id="7" name="Rectangle 6">
            <a:extLst>
              <a:ext uri="{FF2B5EF4-FFF2-40B4-BE49-F238E27FC236}">
                <a16:creationId xmlns:a16="http://schemas.microsoft.com/office/drawing/2014/main" id="{D95BEDD7-9550-46FC-AAD4-3BCDC60161D9}"/>
              </a:ext>
            </a:extLst>
          </p:cNvPr>
          <p:cNvSpPr/>
          <p:nvPr userDrawn="1"/>
        </p:nvSpPr>
        <p:spPr>
          <a:xfrm>
            <a:off x="0" y="6115986"/>
            <a:ext cx="12192000" cy="742013"/>
          </a:xfrm>
          <a:prstGeom prst="rect">
            <a:avLst/>
          </a:prstGeom>
          <a:solidFill>
            <a:srgbClr val="F5F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9CD6"/>
              </a:solidFill>
            </a:endParaRPr>
          </a:p>
        </p:txBody>
      </p:sp>
    </p:spTree>
    <p:extLst>
      <p:ext uri="{BB962C8B-B14F-4D97-AF65-F5344CB8AC3E}">
        <p14:creationId xmlns:p14="http://schemas.microsoft.com/office/powerpoint/2010/main" val="6976078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CD000AF-B921-43E9-B432-355A07B6E46E}"/>
              </a:ext>
            </a:extLst>
          </p:cNvPr>
          <p:cNvSpPr/>
          <p:nvPr userDrawn="1"/>
        </p:nvSpPr>
        <p:spPr>
          <a:xfrm>
            <a:off x="0" y="6115986"/>
            <a:ext cx="10028420" cy="7420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95364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g text two column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725414" y="2033625"/>
            <a:ext cx="8999926" cy="4067251"/>
          </a:xfrm>
        </p:spPr>
        <p:txBody>
          <a:bodyPr numCol="2" spcCol="274320">
            <a:noAutofit/>
          </a:bodyPr>
          <a:lstStyle>
            <a:lvl1pPr marL="91440" marR="0" indent="0" algn="l" defTabSz="914400" rtl="0" eaLnBrk="1" fontAlgn="auto" latinLnBrk="0" hangingPunct="1">
              <a:lnSpc>
                <a:spcPct val="100000"/>
              </a:lnSpc>
              <a:spcBef>
                <a:spcPts val="1000"/>
              </a:spcBef>
              <a:spcAft>
                <a:spcPts val="0"/>
              </a:spcAft>
              <a:buClr>
                <a:srgbClr val="009CD6"/>
              </a:buClr>
              <a:buSzPct val="110000"/>
              <a:buFontTx/>
              <a:buNone/>
              <a:tabLst/>
              <a:defRPr sz="2400" spc="20"/>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Donec </a:t>
            </a:r>
            <a:r>
              <a:rPr lang="en-US" dirty="0" err="1"/>
              <a:t>quam</a:t>
            </a:r>
            <a:r>
              <a:rPr lang="en-US" dirty="0"/>
              <a:t> </a:t>
            </a:r>
            <a:r>
              <a:rPr lang="en-US" dirty="0" err="1"/>
              <a:t>felis</a:t>
            </a:r>
            <a:r>
              <a:rPr lang="en-US" dirty="0"/>
              <a:t>, </a:t>
            </a:r>
            <a:r>
              <a:rPr lang="en-US" dirty="0" err="1"/>
              <a:t>ultricies</a:t>
            </a:r>
            <a:r>
              <a:rPr lang="en-US" dirty="0"/>
              <a:t> </a:t>
            </a:r>
            <a:r>
              <a:rPr lang="en-US" dirty="0" err="1"/>
              <a:t>nec</a:t>
            </a:r>
            <a:r>
              <a:rPr lang="en-US" dirty="0"/>
              <a:t>, </a:t>
            </a:r>
            <a:r>
              <a:rPr lang="en-US" dirty="0" err="1"/>
              <a:t>pellentesque</a:t>
            </a:r>
            <a:r>
              <a:rPr lang="en-US" dirty="0"/>
              <a:t> </a:t>
            </a:r>
            <a:r>
              <a:rPr lang="en-US" dirty="0" err="1"/>
              <a:t>eu</a:t>
            </a:r>
            <a:r>
              <a:rPr lang="en-US" dirty="0"/>
              <a:t>, </a:t>
            </a:r>
            <a:r>
              <a:rPr lang="en-US" dirty="0" err="1"/>
              <a:t>pretium</a:t>
            </a:r>
            <a:r>
              <a:rPr lang="en-US" dirty="0"/>
              <a:t> </a:t>
            </a:r>
            <a:r>
              <a:rPr lang="en-US" dirty="0" err="1"/>
              <a:t>quis</a:t>
            </a:r>
            <a:r>
              <a:rPr lang="en-US" dirty="0"/>
              <a:t>, sem. </a:t>
            </a:r>
          </a:p>
          <a:p>
            <a:pPr lvl="0"/>
            <a:r>
              <a:rPr lang="en-US" dirty="0" err="1"/>
              <a:t>Nulla</a:t>
            </a:r>
            <a:r>
              <a:rPr lang="en-US" dirty="0"/>
              <a:t> </a:t>
            </a:r>
            <a:r>
              <a:rPr lang="en-US" dirty="0" err="1"/>
              <a:t>consequat</a:t>
            </a:r>
            <a:r>
              <a:rPr lang="en-US" dirty="0"/>
              <a:t> </a:t>
            </a:r>
            <a:r>
              <a:rPr lang="en-US" dirty="0" err="1"/>
              <a:t>massa</a:t>
            </a:r>
            <a:r>
              <a:rPr lang="en-US" dirty="0"/>
              <a:t> </a:t>
            </a:r>
            <a:r>
              <a:rPr lang="en-US" dirty="0" err="1"/>
              <a:t>quis</a:t>
            </a:r>
            <a:r>
              <a:rPr lang="en-US" dirty="0"/>
              <a:t> </a:t>
            </a:r>
            <a:r>
              <a:rPr lang="en-US" dirty="0" err="1"/>
              <a:t>enim</a:t>
            </a:r>
            <a:r>
              <a:rPr lang="en-US" dirty="0"/>
              <a:t>. Donec </a:t>
            </a:r>
            <a:r>
              <a:rPr lang="en-US" dirty="0" err="1"/>
              <a:t>pede</a:t>
            </a:r>
            <a:r>
              <a:rPr lang="en-US" dirty="0"/>
              <a:t> </a:t>
            </a:r>
            <a:r>
              <a:rPr lang="en-US" dirty="0" err="1"/>
              <a:t>justo</a:t>
            </a:r>
            <a:r>
              <a:rPr lang="en-US" dirty="0"/>
              <a:t>, </a:t>
            </a:r>
            <a:r>
              <a:rPr lang="en-US" dirty="0" err="1"/>
              <a:t>fringilla</a:t>
            </a:r>
            <a:r>
              <a:rPr lang="en-US" dirty="0"/>
              <a:t> vel, </a:t>
            </a:r>
            <a:r>
              <a:rPr lang="en-US" dirty="0" err="1"/>
              <a:t>aliquet</a:t>
            </a:r>
            <a:r>
              <a:rPr lang="en-US" dirty="0"/>
              <a:t> </a:t>
            </a:r>
            <a:r>
              <a:rPr lang="en-US" dirty="0" err="1"/>
              <a:t>nec</a:t>
            </a:r>
            <a:r>
              <a:rPr lang="en-US" dirty="0"/>
              <a:t>.</a:t>
            </a:r>
          </a:p>
          <a:p>
            <a:pPr marL="91440" marR="0" lvl="0" indent="0" algn="l" defTabSz="914400" rtl="0" eaLnBrk="1" fontAlgn="auto" latinLnBrk="0" hangingPunct="1">
              <a:lnSpc>
                <a:spcPct val="100000"/>
              </a:lnSpc>
              <a:spcBef>
                <a:spcPts val="1000"/>
              </a:spcBef>
              <a:spcAft>
                <a:spcPts val="0"/>
              </a:spcAft>
              <a:buClr>
                <a:srgbClr val="009CD6"/>
              </a:buClr>
              <a:buSzPct val="110000"/>
              <a:buFontTx/>
              <a:buNone/>
              <a:tabLst/>
              <a:defRPr/>
            </a:pPr>
            <a:r>
              <a:rPr lang="en-US" dirty="0"/>
              <a:t>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Donec </a:t>
            </a:r>
            <a:r>
              <a:rPr lang="en-US" dirty="0" err="1"/>
              <a:t>quam</a:t>
            </a:r>
            <a:r>
              <a:rPr lang="en-US" dirty="0"/>
              <a:t> </a:t>
            </a:r>
            <a:r>
              <a:rPr lang="en-US" dirty="0" err="1"/>
              <a:t>felis</a:t>
            </a:r>
            <a:r>
              <a:rPr lang="en-US" dirty="0"/>
              <a:t>, </a:t>
            </a:r>
            <a:r>
              <a:rPr lang="en-US" dirty="0" err="1"/>
              <a:t>ultricies</a:t>
            </a:r>
            <a:r>
              <a:rPr lang="en-US" dirty="0"/>
              <a:t> </a:t>
            </a:r>
            <a:r>
              <a:rPr lang="en-US" dirty="0" err="1"/>
              <a:t>nec</a:t>
            </a:r>
            <a:r>
              <a:rPr lang="en-US" dirty="0"/>
              <a:t>, </a:t>
            </a:r>
            <a:r>
              <a:rPr lang="en-US" dirty="0" err="1"/>
              <a:t>pellentesque</a:t>
            </a:r>
            <a:r>
              <a:rPr lang="en-US" dirty="0"/>
              <a:t> </a:t>
            </a:r>
            <a:r>
              <a:rPr lang="en-US" dirty="0" err="1"/>
              <a:t>eu</a:t>
            </a:r>
            <a:r>
              <a:rPr lang="en-US" dirty="0"/>
              <a:t>, </a:t>
            </a:r>
            <a:r>
              <a:rPr lang="en-US" dirty="0" err="1"/>
              <a:t>pretium</a:t>
            </a:r>
            <a:r>
              <a:rPr lang="en-US" dirty="0"/>
              <a:t> </a:t>
            </a:r>
            <a:r>
              <a:rPr lang="en-US" dirty="0" err="1"/>
              <a:t>quis</a:t>
            </a:r>
            <a:r>
              <a:rPr lang="en-US" dirty="0"/>
              <a:t>, sem.</a:t>
            </a:r>
          </a:p>
        </p:txBody>
      </p:sp>
      <p:sp>
        <p:nvSpPr>
          <p:cNvPr id="8" name="Title 1">
            <a:extLst>
              <a:ext uri="{FF2B5EF4-FFF2-40B4-BE49-F238E27FC236}">
                <a16:creationId xmlns:a16="http://schemas.microsoft.com/office/drawing/2014/main" id="{2068AA50-AAA8-4842-ABF3-40CA7CFE97D8}"/>
              </a:ext>
            </a:extLst>
          </p:cNvPr>
          <p:cNvSpPr>
            <a:spLocks noGrp="1"/>
          </p:cNvSpPr>
          <p:nvPr>
            <p:ph type="title" hasCustomPrompt="1"/>
          </p:nvPr>
        </p:nvSpPr>
        <p:spPr>
          <a:xfrm>
            <a:off x="719358" y="685156"/>
            <a:ext cx="8999926" cy="597012"/>
          </a:xfrm>
          <a:prstGeom prst="rect">
            <a:avLst/>
          </a:prstGeom>
        </p:spPr>
        <p:txBody>
          <a:bodyPr>
            <a:noAutofit/>
          </a:bodyPr>
          <a:lstStyle>
            <a:lvl1pPr>
              <a:defRPr sz="2800"/>
            </a:lvl1pPr>
          </a:lstStyle>
          <a:p>
            <a:pPr lvl="0"/>
            <a:r>
              <a:rPr lang="en-US" dirty="0"/>
              <a:t>Click to edit Master text styles</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5067026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ig text 1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725414" y="2033625"/>
            <a:ext cx="6297178" cy="4067251"/>
          </a:xfrm>
        </p:spPr>
        <p:txBody>
          <a:bodyPr numCol="1" spcCol="274320">
            <a:noAutofit/>
          </a:bodyPr>
          <a:lstStyle>
            <a:lvl1pPr marL="91440" marR="0" indent="0" algn="l" defTabSz="914400" rtl="0" eaLnBrk="1" fontAlgn="auto" latinLnBrk="0" hangingPunct="1">
              <a:lnSpc>
                <a:spcPct val="100000"/>
              </a:lnSpc>
              <a:spcBef>
                <a:spcPts val="1000"/>
              </a:spcBef>
              <a:spcAft>
                <a:spcPts val="0"/>
              </a:spcAft>
              <a:buClr>
                <a:srgbClr val="009CD6"/>
              </a:buClr>
              <a:buSzPct val="110000"/>
              <a:buFontTx/>
              <a:buNone/>
              <a:tabLst/>
              <a:defRPr sz="2400" spc="20"/>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Donec </a:t>
            </a:r>
            <a:r>
              <a:rPr lang="en-US" dirty="0" err="1"/>
              <a:t>quam</a:t>
            </a:r>
            <a:r>
              <a:rPr lang="en-US" dirty="0"/>
              <a:t> </a:t>
            </a:r>
            <a:r>
              <a:rPr lang="en-US" dirty="0" err="1"/>
              <a:t>felis</a:t>
            </a:r>
            <a:r>
              <a:rPr lang="en-US" dirty="0"/>
              <a:t>, </a:t>
            </a:r>
            <a:r>
              <a:rPr lang="en-US" dirty="0" err="1"/>
              <a:t>ultricies</a:t>
            </a:r>
            <a:r>
              <a:rPr lang="en-US" dirty="0"/>
              <a:t> </a:t>
            </a:r>
            <a:r>
              <a:rPr lang="en-US" dirty="0" err="1"/>
              <a:t>nec</a:t>
            </a:r>
            <a:r>
              <a:rPr lang="en-US" dirty="0"/>
              <a:t>, </a:t>
            </a:r>
            <a:r>
              <a:rPr lang="en-US" dirty="0" err="1"/>
              <a:t>pellentesque</a:t>
            </a:r>
            <a:r>
              <a:rPr lang="en-US" dirty="0"/>
              <a:t> </a:t>
            </a:r>
            <a:r>
              <a:rPr lang="en-US" dirty="0" err="1"/>
              <a:t>eu</a:t>
            </a:r>
            <a:r>
              <a:rPr lang="en-US" dirty="0"/>
              <a:t>, </a:t>
            </a:r>
            <a:r>
              <a:rPr lang="en-US" dirty="0" err="1"/>
              <a:t>pretium</a:t>
            </a:r>
            <a:r>
              <a:rPr lang="en-US" dirty="0"/>
              <a:t> </a:t>
            </a:r>
            <a:r>
              <a:rPr lang="en-US" dirty="0" err="1"/>
              <a:t>quis</a:t>
            </a:r>
            <a:r>
              <a:rPr lang="en-US" dirty="0"/>
              <a:t>, sem. </a:t>
            </a:r>
          </a:p>
        </p:txBody>
      </p:sp>
      <p:sp>
        <p:nvSpPr>
          <p:cNvPr id="8" name="Title 1">
            <a:extLst>
              <a:ext uri="{FF2B5EF4-FFF2-40B4-BE49-F238E27FC236}">
                <a16:creationId xmlns:a16="http://schemas.microsoft.com/office/drawing/2014/main" id="{2068AA50-AAA8-4842-ABF3-40CA7CFE97D8}"/>
              </a:ext>
            </a:extLst>
          </p:cNvPr>
          <p:cNvSpPr>
            <a:spLocks noGrp="1"/>
          </p:cNvSpPr>
          <p:nvPr>
            <p:ph type="title" hasCustomPrompt="1"/>
          </p:nvPr>
        </p:nvSpPr>
        <p:spPr>
          <a:xfrm>
            <a:off x="719358" y="685156"/>
            <a:ext cx="8999926" cy="597012"/>
          </a:xfrm>
          <a:prstGeom prst="rect">
            <a:avLst/>
          </a:prstGeom>
        </p:spPr>
        <p:txBody>
          <a:bodyPr>
            <a:noAutofit/>
          </a:bodyPr>
          <a:lstStyle>
            <a:lvl1pPr>
              <a:defRPr sz="2800"/>
            </a:lvl1pPr>
          </a:lstStyle>
          <a:p>
            <a:pPr lvl="0"/>
            <a:r>
              <a:rPr lang="en-US" dirty="0"/>
              <a:t>Click to edit Master text styles</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56407432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g text aligned right + Italic">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accent2"/>
                </a:solidFill>
              </a:defRPr>
            </a:lvl1pPr>
          </a:lstStyle>
          <a:p>
            <a:pPr lvl="0"/>
            <a:r>
              <a:rPr lang="en-US"/>
              <a:t>Click to edit section name</a:t>
            </a:r>
            <a:endParaRPr lang="en-US" dirty="0"/>
          </a:p>
        </p:txBody>
      </p:sp>
      <p:sp>
        <p:nvSpPr>
          <p:cNvPr id="6" name="Shape 610" hidden="1">
            <a:extLst>
              <a:ext uri="{FF2B5EF4-FFF2-40B4-BE49-F238E27FC236}">
                <a16:creationId xmlns:a16="http://schemas.microsoft.com/office/drawing/2014/main" id="{C5B068B2-AEB9-41E6-AB3C-EA87FFB0FE76}"/>
              </a:ext>
            </a:extLst>
          </p:cNvPr>
          <p:cNvSpPr/>
          <p:nvPr userDrawn="1"/>
        </p:nvSpPr>
        <p:spPr>
          <a:xfrm>
            <a:off x="510238" y="2132869"/>
            <a:ext cx="6303518" cy="3103212"/>
          </a:xfrm>
          <a:prstGeom prst="rect">
            <a:avLst/>
          </a:prstGeom>
          <a:noFill/>
          <a:ln>
            <a:noFill/>
          </a:ln>
        </p:spPr>
        <p:txBody>
          <a:bodyPr lIns="91412" tIns="45700" rIns="91412" bIns="45700" anchor="t" anchorCtr="0">
            <a:noAutofit/>
          </a:bodyPr>
          <a:lstStyle/>
          <a:p>
            <a:pPr algn="r">
              <a:buSzPct val="25000"/>
            </a:pPr>
            <a:r>
              <a:rPr lang="en-GB" sz="2800" dirty="0">
                <a:latin typeface="Arial" panose="020B0604020202020204" pitchFamily="34" charset="0"/>
                <a:ea typeface="Roboto"/>
                <a:cs typeface="Arial" panose="020B0604020202020204" pitchFamily="34" charset="0"/>
                <a:sym typeface="Roboto"/>
              </a:rPr>
              <a:t>We have focused on </a:t>
            </a:r>
            <a:r>
              <a:rPr lang="en-GB" sz="2800" b="1" dirty="0">
                <a:latin typeface="Arial" panose="020B0604020202020204" pitchFamily="34" charset="0"/>
                <a:ea typeface="Roboto"/>
                <a:cs typeface="Arial" panose="020B0604020202020204" pitchFamily="34" charset="0"/>
                <a:sym typeface="Roboto"/>
              </a:rPr>
              <a:t>preparing and empowering BDT staff</a:t>
            </a:r>
            <a:r>
              <a:rPr lang="en-GB" sz="2800" dirty="0">
                <a:latin typeface="Arial" panose="020B0604020202020204" pitchFamily="34" charset="0"/>
                <a:ea typeface="Roboto"/>
                <a:cs typeface="Arial" panose="020B0604020202020204" pitchFamily="34" charset="0"/>
                <a:sym typeface="Roboto"/>
              </a:rPr>
              <a:t> with the tools and resources to deliver value and impact, with performance management related objectives being adjusted accordingly</a:t>
            </a:r>
          </a:p>
        </p:txBody>
      </p:sp>
      <p:sp>
        <p:nvSpPr>
          <p:cNvPr id="7" name="Subtitle 8">
            <a:extLst>
              <a:ext uri="{FF2B5EF4-FFF2-40B4-BE49-F238E27FC236}">
                <a16:creationId xmlns:a16="http://schemas.microsoft.com/office/drawing/2014/main" id="{A4620858-2872-44F6-B072-7E678A260322}"/>
              </a:ext>
            </a:extLst>
          </p:cNvPr>
          <p:cNvSpPr txBox="1">
            <a:spLocks/>
          </p:cNvSpPr>
          <p:nvPr userDrawn="1"/>
        </p:nvSpPr>
        <p:spPr>
          <a:xfrm>
            <a:off x="7295839" y="2132869"/>
            <a:ext cx="4663323" cy="4303496"/>
          </a:xfrm>
          <a:prstGeom prst="rect">
            <a:avLst/>
          </a:prstGeom>
        </p:spPr>
        <p:txBody>
          <a:bodyP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1800"/>
              </a:spcBef>
            </a:pPr>
            <a:endParaRPr lang="en-US" i="1" dirty="0">
              <a:solidFill>
                <a:schemeClr val="bg2">
                  <a:lumMod val="25000"/>
                </a:schemeClr>
              </a:solidFill>
              <a:latin typeface="Georgia" panose="02040502050405020303" pitchFamily="18" charset="0"/>
            </a:endParaRPr>
          </a:p>
        </p:txBody>
      </p:sp>
      <p:cxnSp>
        <p:nvCxnSpPr>
          <p:cNvPr id="11" name="Straight Connector 10">
            <a:extLst>
              <a:ext uri="{FF2B5EF4-FFF2-40B4-BE49-F238E27FC236}">
                <a16:creationId xmlns:a16="http://schemas.microsoft.com/office/drawing/2014/main" id="{BE0E510D-A28B-40D0-90A9-897A15E93F85}"/>
              </a:ext>
            </a:extLst>
          </p:cNvPr>
          <p:cNvCxnSpPr>
            <a:cxnSpLocks/>
          </p:cNvCxnSpPr>
          <p:nvPr userDrawn="1"/>
        </p:nvCxnSpPr>
        <p:spPr>
          <a:xfrm>
            <a:off x="7069545" y="2248302"/>
            <a:ext cx="0" cy="31337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B885EC5-B7E9-4FBB-A4AE-A260C8DCB031}"/>
              </a:ext>
            </a:extLst>
          </p:cNvPr>
          <p:cNvSpPr>
            <a:spLocks noGrp="1"/>
          </p:cNvSpPr>
          <p:nvPr>
            <p:ph type="body" sz="quarter" idx="11" hasCustomPrompt="1"/>
          </p:nvPr>
        </p:nvSpPr>
        <p:spPr>
          <a:xfrm>
            <a:off x="503238" y="2133600"/>
            <a:ext cx="6297612" cy="3079750"/>
          </a:xfrm>
        </p:spPr>
        <p:txBody>
          <a:bodyPr/>
          <a:lstStyle>
            <a:lvl1pPr marL="0" marR="0" indent="0" algn="r" defTabSz="914400" rtl="0" eaLnBrk="1" fontAlgn="auto" latinLnBrk="0" hangingPunct="1">
              <a:lnSpc>
                <a:spcPct val="100000"/>
              </a:lnSpc>
              <a:spcBef>
                <a:spcPts val="0"/>
              </a:spcBef>
              <a:spcAft>
                <a:spcPts val="0"/>
              </a:spcAft>
              <a:buClrTx/>
              <a:buSzPct val="25000"/>
              <a:buFontTx/>
              <a:buNone/>
              <a:tabLst/>
              <a:defRPr/>
            </a:lvl1pPr>
          </a:lstStyle>
          <a:p>
            <a:pPr marL="0" marR="0" lvl="0" indent="0" algn="r" defTabSz="914400" rtl="0" eaLnBrk="1" fontAlgn="auto" latinLnBrk="0" hangingPunct="1">
              <a:lnSpc>
                <a:spcPct val="100000"/>
              </a:lnSpc>
              <a:spcBef>
                <a:spcPts val="0"/>
              </a:spcBef>
              <a:spcAft>
                <a:spcPts val="0"/>
              </a:spcAft>
              <a:buClrTx/>
              <a:buSzPct val="25000"/>
              <a:buFontTx/>
              <a:buNone/>
              <a:tabLst/>
              <a:defRPr/>
            </a:pP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Roboto"/>
                <a:cs typeface="Arial" panose="020B0604020202020204" pitchFamily="34" charset="0"/>
                <a:sym typeface="Roboto"/>
              </a:rPr>
              <a:t>We have focused on </a:t>
            </a:r>
            <a:r>
              <a:rPr kumimoji="0" lang="en-GB" sz="2800" b="1" i="0" u="none" strike="noStrike" kern="1200" cap="none" spc="0" normalizeH="0" baseline="0" noProof="0" dirty="0">
                <a:ln>
                  <a:noFill/>
                </a:ln>
                <a:solidFill>
                  <a:prstClr val="black"/>
                </a:solidFill>
                <a:effectLst/>
                <a:uLnTx/>
                <a:uFillTx/>
                <a:latin typeface="Arial" panose="020B0604020202020204" pitchFamily="34" charset="0"/>
                <a:ea typeface="Roboto"/>
                <a:cs typeface="Arial" panose="020B0604020202020204" pitchFamily="34" charset="0"/>
                <a:sym typeface="Roboto"/>
              </a:rPr>
              <a:t>preparing and empowering BDT staff</a:t>
            </a: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Roboto"/>
                <a:cs typeface="Arial" panose="020B0604020202020204" pitchFamily="34" charset="0"/>
                <a:sym typeface="Roboto"/>
              </a:rPr>
              <a:t> with the tools and resources to deliver value and impact, with performance management related objectives being adjusted accordingly</a:t>
            </a:r>
          </a:p>
          <a:p>
            <a:pPr lvl="0"/>
            <a:endParaRPr lang="en-US" dirty="0"/>
          </a:p>
        </p:txBody>
      </p:sp>
      <p:sp>
        <p:nvSpPr>
          <p:cNvPr id="12" name="Text Placeholder 11">
            <a:extLst>
              <a:ext uri="{FF2B5EF4-FFF2-40B4-BE49-F238E27FC236}">
                <a16:creationId xmlns:a16="http://schemas.microsoft.com/office/drawing/2014/main" id="{2EFC6EC8-B366-4C1C-9E18-04E70FF727B4}"/>
              </a:ext>
            </a:extLst>
          </p:cNvPr>
          <p:cNvSpPr>
            <a:spLocks noGrp="1"/>
          </p:cNvSpPr>
          <p:nvPr>
            <p:ph type="body" sz="quarter" idx="12" hasCustomPrompt="1"/>
          </p:nvPr>
        </p:nvSpPr>
        <p:spPr>
          <a:xfrm>
            <a:off x="7296150" y="2133600"/>
            <a:ext cx="4683125" cy="3856038"/>
          </a:xfrm>
        </p:spPr>
        <p:txBody>
          <a:bodyPr/>
          <a:lstStyle>
            <a:lvl1pPr marL="0" marR="0" indent="0" algn="l" defTabSz="914400" rtl="0" eaLnBrk="1" fontAlgn="auto" latinLnBrk="0" hangingPunct="1">
              <a:lnSpc>
                <a:spcPct val="100000"/>
              </a:lnSpc>
              <a:spcBef>
                <a:spcPts val="1800"/>
              </a:spcBef>
              <a:spcAft>
                <a:spcPts val="0"/>
              </a:spcAft>
              <a:buClrTx/>
              <a:buSzTx/>
              <a:buFontTx/>
              <a:buNone/>
              <a:tabLst/>
              <a:defRPr sz="2400">
                <a:solidFill>
                  <a:schemeClr val="bg2">
                    <a:lumMod val="25000"/>
                  </a:schemeClr>
                </a:solidFill>
              </a:defRPr>
            </a:lvl1pPr>
          </a:lstStyle>
          <a:p>
            <a:pPr algn="l">
              <a:lnSpc>
                <a:spcPct val="100000"/>
              </a:lnSpc>
              <a:spcBef>
                <a:spcPts val="1800"/>
              </a:spcBef>
            </a:pPr>
            <a:r>
              <a:rPr lang="en-GB" i="1" dirty="0">
                <a:solidFill>
                  <a:schemeClr val="bg2">
                    <a:lumMod val="25000"/>
                  </a:schemeClr>
                </a:solidFill>
                <a:latin typeface="Georgia" panose="02040502050405020303" pitchFamily="18" charset="0"/>
              </a:rPr>
              <a:t>Multiple RBM workshops for</a:t>
            </a:r>
            <a:br>
              <a:rPr lang="en-GB" i="1" dirty="0">
                <a:solidFill>
                  <a:schemeClr val="bg2">
                    <a:lumMod val="25000"/>
                  </a:schemeClr>
                </a:solidFill>
                <a:latin typeface="Georgia" panose="02040502050405020303" pitchFamily="18" charset="0"/>
              </a:rPr>
            </a:br>
            <a:r>
              <a:rPr lang="en-GB" i="1" dirty="0">
                <a:solidFill>
                  <a:schemeClr val="bg2">
                    <a:lumMod val="25000"/>
                  </a:schemeClr>
                </a:solidFill>
                <a:latin typeface="Georgia" panose="02040502050405020303" pitchFamily="18" charset="0"/>
              </a:rPr>
              <a:t>all HQ-based teams and Regional Offices </a:t>
            </a:r>
          </a:p>
          <a:p>
            <a:pPr algn="l">
              <a:lnSpc>
                <a:spcPct val="100000"/>
              </a:lnSpc>
              <a:spcBef>
                <a:spcPts val="1800"/>
              </a:spcBef>
            </a:pPr>
            <a:r>
              <a:rPr lang="en-GB" i="1" dirty="0">
                <a:solidFill>
                  <a:schemeClr val="bg2">
                    <a:lumMod val="25000"/>
                  </a:schemeClr>
                </a:solidFill>
                <a:latin typeface="Georgia" panose="02040502050405020303" pitchFamily="18" charset="0"/>
              </a:rPr>
              <a:t>Project Management training</a:t>
            </a:r>
          </a:p>
          <a:p>
            <a:pPr algn="l">
              <a:lnSpc>
                <a:spcPct val="100000"/>
              </a:lnSpc>
              <a:spcBef>
                <a:spcPts val="1800"/>
              </a:spcBef>
            </a:pPr>
            <a:r>
              <a:rPr lang="en-GB" i="1" dirty="0">
                <a:solidFill>
                  <a:schemeClr val="bg2">
                    <a:lumMod val="25000"/>
                  </a:schemeClr>
                </a:solidFill>
                <a:latin typeface="Georgia" panose="02040502050405020303" pitchFamily="18" charset="0"/>
              </a:rPr>
              <a:t>Communication for Development training</a:t>
            </a:r>
          </a:p>
          <a:p>
            <a:pPr algn="l">
              <a:lnSpc>
                <a:spcPct val="100000"/>
              </a:lnSpc>
              <a:spcBef>
                <a:spcPts val="1800"/>
              </a:spcBef>
            </a:pPr>
            <a:r>
              <a:rPr lang="en-GB" i="1" dirty="0">
                <a:solidFill>
                  <a:schemeClr val="bg2">
                    <a:lumMod val="25000"/>
                  </a:schemeClr>
                </a:solidFill>
                <a:latin typeface="Georgia" panose="02040502050405020303" pitchFamily="18" charset="0"/>
              </a:rPr>
              <a:t>Procurement training</a:t>
            </a:r>
            <a:endParaRPr lang="en-US" i="1" dirty="0">
              <a:solidFill>
                <a:schemeClr val="bg2">
                  <a:lumMod val="25000"/>
                </a:schemeClr>
              </a:solidFill>
              <a:latin typeface="Georgia" panose="02040502050405020303" pitchFamily="18" charset="0"/>
            </a:endParaRPr>
          </a:p>
          <a:p>
            <a:pPr lvl="0"/>
            <a:endParaRPr lang="en-US" dirty="0"/>
          </a:p>
        </p:txBody>
      </p:sp>
    </p:spTree>
    <p:extLst>
      <p:ext uri="{BB962C8B-B14F-4D97-AF65-F5344CB8AC3E}">
        <p14:creationId xmlns:p14="http://schemas.microsoft.com/office/powerpoint/2010/main" val="346337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lumn - Title colum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8D6A0DE-A965-4E02-8A8B-981E2FDE590E}"/>
              </a:ext>
            </a:extLst>
          </p:cNvPr>
          <p:cNvSpPr>
            <a:spLocks noGrp="1"/>
          </p:cNvSpPr>
          <p:nvPr>
            <p:ph type="body" idx="1"/>
          </p:nvPr>
        </p:nvSpPr>
        <p:spPr>
          <a:xfrm>
            <a:off x="728687" y="1994663"/>
            <a:ext cx="4860830" cy="496095"/>
          </a:xfrm>
        </p:spPr>
        <p:txBody>
          <a:bodyPr anchor="t">
            <a:noAutofit/>
          </a:bodyPr>
          <a:lstStyle>
            <a:lvl1pPr marL="0" indent="0">
              <a:lnSpc>
                <a:spcPts val="2400"/>
              </a:lnSpc>
              <a:buNone/>
              <a:defRPr sz="1800" b="0" spc="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B820F59-7539-405E-B005-C5C92782E908}"/>
              </a:ext>
            </a:extLst>
          </p:cNvPr>
          <p:cNvSpPr>
            <a:spLocks noGrp="1"/>
          </p:cNvSpPr>
          <p:nvPr>
            <p:ph sz="half" idx="2" hasCustomPrompt="1"/>
          </p:nvPr>
        </p:nvSpPr>
        <p:spPr>
          <a:xfrm>
            <a:off x="728687" y="2490758"/>
            <a:ext cx="4860830" cy="3445987"/>
          </a:xfrm>
        </p:spPr>
        <p:txBody>
          <a:bodyPr>
            <a:noAutofit/>
          </a:bodyPr>
          <a:lstStyle>
            <a:lvl1pPr marL="228600" indent="-137160">
              <a:lnSpc>
                <a:spcPts val="2400"/>
              </a:lnSpc>
              <a:buClr>
                <a:srgbClr val="009CD6"/>
              </a:buClr>
              <a:buSzPct val="104000"/>
              <a:buFont typeface="Arial" panose="020B0604020202020204" pitchFamily="34" charset="0"/>
              <a:buChar char="•"/>
              <a:defRPr sz="1800" spc="30" baseline="0"/>
            </a:lvl1pPr>
            <a:lvl2pPr marL="685800" indent="-137160">
              <a:lnSpc>
                <a:spcPts val="2400"/>
              </a:lnSpc>
              <a:buClr>
                <a:srgbClr val="009CD6"/>
              </a:buClr>
              <a:buFont typeface="Arial" panose="020B0604020202020204" pitchFamily="34" charset="0"/>
              <a:buChar char="•"/>
              <a:defRPr sz="1800" spc="30" baseline="0"/>
            </a:lvl2pPr>
          </a:lstStyle>
          <a:p>
            <a:pPr lvl="0"/>
            <a:r>
              <a:rPr lang="en-US" dirty="0"/>
              <a:t>Second level</a:t>
            </a:r>
          </a:p>
          <a:p>
            <a:pPr lvl="1"/>
            <a:r>
              <a:rPr lang="en-US" dirty="0"/>
              <a:t>Third level</a:t>
            </a:r>
          </a:p>
        </p:txBody>
      </p:sp>
      <p:sp>
        <p:nvSpPr>
          <p:cNvPr id="17" name="Text Placeholder 2">
            <a:extLst>
              <a:ext uri="{FF2B5EF4-FFF2-40B4-BE49-F238E27FC236}">
                <a16:creationId xmlns:a16="http://schemas.microsoft.com/office/drawing/2014/main" id="{9AE6D208-1F00-412A-86E9-1A7081F56572}"/>
              </a:ext>
            </a:extLst>
          </p:cNvPr>
          <p:cNvSpPr>
            <a:spLocks noGrp="1"/>
          </p:cNvSpPr>
          <p:nvPr>
            <p:ph type="body" idx="10"/>
          </p:nvPr>
        </p:nvSpPr>
        <p:spPr>
          <a:xfrm>
            <a:off x="5892510" y="1994663"/>
            <a:ext cx="4751106" cy="496095"/>
          </a:xfrm>
        </p:spPr>
        <p:txBody>
          <a:bodyPr anchor="t">
            <a:noAutofit/>
          </a:bodyPr>
          <a:lstStyle>
            <a:lvl1pPr marL="0" indent="0">
              <a:lnSpc>
                <a:spcPts val="2400"/>
              </a:lnSpc>
              <a:buNone/>
              <a:defRPr sz="1800" b="0" spc="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8" name="Content Placeholder 3">
            <a:extLst>
              <a:ext uri="{FF2B5EF4-FFF2-40B4-BE49-F238E27FC236}">
                <a16:creationId xmlns:a16="http://schemas.microsoft.com/office/drawing/2014/main" id="{B8B83478-806A-4C07-A7A7-0CDF7E621EB5}"/>
              </a:ext>
            </a:extLst>
          </p:cNvPr>
          <p:cNvSpPr>
            <a:spLocks noGrp="1"/>
          </p:cNvSpPr>
          <p:nvPr>
            <p:ph sz="half" idx="11" hasCustomPrompt="1"/>
          </p:nvPr>
        </p:nvSpPr>
        <p:spPr>
          <a:xfrm>
            <a:off x="5892510" y="2490758"/>
            <a:ext cx="4751106" cy="3445987"/>
          </a:xfrm>
        </p:spPr>
        <p:txBody>
          <a:bodyPr>
            <a:noAutofit/>
          </a:bodyPr>
          <a:lstStyle>
            <a:lvl1pPr marL="228600" indent="-137160">
              <a:lnSpc>
                <a:spcPts val="2400"/>
              </a:lnSpc>
              <a:buClr>
                <a:srgbClr val="009CD6"/>
              </a:buClr>
              <a:buSzPct val="104000"/>
              <a:buFont typeface="Arial" panose="020B0604020202020204" pitchFamily="34" charset="0"/>
              <a:buChar char="•"/>
              <a:defRPr sz="1800" spc="30" baseline="0"/>
            </a:lvl1pPr>
            <a:lvl2pPr marL="685800" indent="-137160">
              <a:lnSpc>
                <a:spcPts val="2400"/>
              </a:lnSpc>
              <a:buClr>
                <a:srgbClr val="009CD6"/>
              </a:buClr>
              <a:buFont typeface="Arial" panose="020B0604020202020204" pitchFamily="34" charset="0"/>
              <a:buChar char="•"/>
              <a:defRPr sz="1800" spc="30" baseline="0"/>
            </a:lvl2pPr>
          </a:lstStyle>
          <a:p>
            <a:pPr lvl="0"/>
            <a:r>
              <a:rPr lang="en-US" dirty="0"/>
              <a:t>Second level</a:t>
            </a:r>
          </a:p>
          <a:p>
            <a:pPr lvl="1"/>
            <a:r>
              <a:rPr lang="en-US" dirty="0"/>
              <a:t>Third level</a:t>
            </a:r>
          </a:p>
        </p:txBody>
      </p:sp>
      <p:sp>
        <p:nvSpPr>
          <p:cNvPr id="13" name="Title 1">
            <a:extLst>
              <a:ext uri="{FF2B5EF4-FFF2-40B4-BE49-F238E27FC236}">
                <a16:creationId xmlns:a16="http://schemas.microsoft.com/office/drawing/2014/main" id="{20A48B77-BCF1-4349-8EF0-B33A1789375A}"/>
              </a:ext>
            </a:extLst>
          </p:cNvPr>
          <p:cNvSpPr>
            <a:spLocks noGrp="1"/>
          </p:cNvSpPr>
          <p:nvPr>
            <p:ph type="title" hasCustomPrompt="1"/>
          </p:nvPr>
        </p:nvSpPr>
        <p:spPr>
          <a:xfrm>
            <a:off x="728687" y="1238515"/>
            <a:ext cx="9914929" cy="635902"/>
          </a:xfrm>
          <a:prstGeom prst="rect">
            <a:avLst/>
          </a:prstGeom>
        </p:spPr>
        <p:txBody>
          <a:bodyPr>
            <a:noAutofit/>
          </a:bodyPr>
          <a:lstStyle>
            <a:lvl1pPr>
              <a:defRPr sz="2800"/>
            </a:lvl1pPr>
          </a:lstStyle>
          <a:p>
            <a:pPr lvl="0"/>
            <a:r>
              <a:rPr lang="en-US" dirty="0"/>
              <a:t>Click to edit Master text styles</a:t>
            </a:r>
          </a:p>
        </p:txBody>
      </p:sp>
      <p:cxnSp>
        <p:nvCxnSpPr>
          <p:cNvPr id="11" name="Straight Connector 10">
            <a:extLst>
              <a:ext uri="{FF2B5EF4-FFF2-40B4-BE49-F238E27FC236}">
                <a16:creationId xmlns:a16="http://schemas.microsoft.com/office/drawing/2014/main" id="{CCE4054A-3251-41A6-8BA5-67C64EF3E610}"/>
              </a:ext>
            </a:extLst>
          </p:cNvPr>
          <p:cNvCxnSpPr/>
          <p:nvPr userDrawn="1"/>
        </p:nvCxnSpPr>
        <p:spPr>
          <a:xfrm>
            <a:off x="614780"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2" name="Text Placeholder 3">
            <a:extLst>
              <a:ext uri="{FF2B5EF4-FFF2-40B4-BE49-F238E27FC236}">
                <a16:creationId xmlns:a16="http://schemas.microsoft.com/office/drawing/2014/main" id="{F8E1AD81-2712-4CFB-B585-60CDC561D6F4}"/>
              </a:ext>
            </a:extLst>
          </p:cNvPr>
          <p:cNvSpPr>
            <a:spLocks noGrp="1"/>
          </p:cNvSpPr>
          <p:nvPr>
            <p:ph type="body" sz="quarter" idx="12" hasCustomPrompt="1"/>
          </p:nvPr>
        </p:nvSpPr>
        <p:spPr>
          <a:xfrm>
            <a:off x="614780"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8803887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with big quote mark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1520946" y="2336800"/>
            <a:ext cx="9150108" cy="3764076"/>
          </a:xfrm>
        </p:spPr>
        <p:txBody>
          <a:bodyPr numCol="1" spcCol="274320">
            <a:noAutofit/>
          </a:bodyPr>
          <a:lstStyle>
            <a:lvl1pPr marL="91440" indent="0">
              <a:lnSpc>
                <a:spcPct val="100000"/>
              </a:lnSpc>
              <a:buClr>
                <a:srgbClr val="009CD6"/>
              </a:buClr>
              <a:buFontTx/>
              <a:buNone/>
              <a:defRPr sz="3200" i="1" spc="20">
                <a:latin typeface="Georgia" panose="02040502050405020303" pitchFamily="18" charset="0"/>
              </a:defRPr>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lgn="l">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98795915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photo">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1520946" y="2658534"/>
            <a:ext cx="9150108" cy="3764076"/>
          </a:xfrm>
        </p:spPr>
        <p:txBody>
          <a:bodyPr numCol="1" spcCol="274320">
            <a:noAutofit/>
          </a:bodyPr>
          <a:lstStyle>
            <a:lvl1pPr marL="91440" indent="0">
              <a:lnSpc>
                <a:spcPct val="100000"/>
              </a:lnSpc>
              <a:buClr>
                <a:srgbClr val="009CD6"/>
              </a:buClr>
              <a:buFontTx/>
              <a:buNone/>
              <a:defRPr sz="3200" i="1" spc="20">
                <a:latin typeface="Georgia" panose="02040502050405020303" pitchFamily="18" charset="0"/>
              </a:defRPr>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lgn="l">
              <a:buNone/>
              <a:defRPr sz="1600">
                <a:solidFill>
                  <a:schemeClr val="accent2"/>
                </a:solidFill>
              </a:defRPr>
            </a:lvl1pPr>
          </a:lstStyle>
          <a:p>
            <a:pPr lvl="0"/>
            <a:r>
              <a:rPr lang="en-US" dirty="0"/>
              <a:t>Click to edit section name</a:t>
            </a:r>
          </a:p>
        </p:txBody>
      </p:sp>
      <p:sp>
        <p:nvSpPr>
          <p:cNvPr id="6" name="Picture Placeholder 5">
            <a:extLst>
              <a:ext uri="{FF2B5EF4-FFF2-40B4-BE49-F238E27FC236}">
                <a16:creationId xmlns:a16="http://schemas.microsoft.com/office/drawing/2014/main" id="{BE0DB947-B9BF-4F5D-BCB3-A4E551A7C958}"/>
              </a:ext>
            </a:extLst>
          </p:cNvPr>
          <p:cNvSpPr>
            <a:spLocks noGrp="1"/>
          </p:cNvSpPr>
          <p:nvPr>
            <p:ph type="pic" sz="quarter" idx="11" hasCustomPrompt="1"/>
          </p:nvPr>
        </p:nvSpPr>
        <p:spPr>
          <a:xfrm>
            <a:off x="5473700" y="1215232"/>
            <a:ext cx="1244600" cy="1244600"/>
          </a:xfrm>
          <a:prstGeom prst="flowChartConnector">
            <a:avLst/>
          </a:prstGeom>
          <a:solidFill>
            <a:schemeClr val="bg1">
              <a:lumMod val="85000"/>
            </a:schemeClr>
          </a:solidFill>
        </p:spPr>
        <p:txBody>
          <a:bodyPr anchor="ctr"/>
          <a:lstStyle>
            <a:lvl1pPr>
              <a:defRPr sz="1400" b="0"/>
            </a:lvl1pPr>
          </a:lstStyle>
          <a:p>
            <a:r>
              <a:rPr lang="en-US" dirty="0"/>
              <a:t>Insert</a:t>
            </a:r>
            <a:br>
              <a:rPr lang="en-US" dirty="0"/>
            </a:br>
            <a:r>
              <a:rPr lang="en-US" dirty="0"/>
              <a:t>Photo</a:t>
            </a:r>
          </a:p>
        </p:txBody>
      </p:sp>
    </p:spTree>
    <p:extLst>
      <p:ext uri="{BB962C8B-B14F-4D97-AF65-F5344CB8AC3E}">
        <p14:creationId xmlns:p14="http://schemas.microsoft.com/office/powerpoint/2010/main" val="1068319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bullet lis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078E5A-AB76-4634-8AD9-64C991C6FC02}"/>
              </a:ext>
            </a:extLst>
          </p:cNvPr>
          <p:cNvSpPr>
            <a:spLocks noGrp="1"/>
          </p:cNvSpPr>
          <p:nvPr>
            <p:ph sz="half" idx="1" hasCustomPrompt="1"/>
          </p:nvPr>
        </p:nvSpPr>
        <p:spPr>
          <a:xfrm>
            <a:off x="721372" y="2040524"/>
            <a:ext cx="4393315" cy="4125355"/>
          </a:xfrm>
        </p:spPr>
        <p:txBody>
          <a:bodyPr>
            <a:noAutofit/>
          </a:bodyPr>
          <a:lstStyle>
            <a:lvl1pPr marL="228600" indent="-137160">
              <a:buClr>
                <a:srgbClr val="009CD6"/>
              </a:buClr>
              <a:buFont typeface="Arial" panose="020B0604020202020204" pitchFamily="34" charset="0"/>
              <a:buChar char="•"/>
              <a:defRPr lang="en-US" spc="20" dirty="0"/>
            </a:lvl1pPr>
            <a:lvl2pPr marL="685800" indent="-137160">
              <a:buClr>
                <a:srgbClr val="009CD6"/>
              </a:buClr>
              <a:buFont typeface="Arial" panose="020B0604020202020204" pitchFamily="34" charset="0"/>
              <a:buChar char="•"/>
              <a:defRPr lang="en-US" spc="20" dirty="0"/>
            </a:lvl2pPr>
            <a:lvl3pPr marL="1143000" indent="-137160">
              <a:buClr>
                <a:srgbClr val="009CD6"/>
              </a:buClr>
              <a:buFont typeface="Arial" panose="020B0604020202020204" pitchFamily="34" charset="0"/>
              <a:buChar char="•"/>
              <a:defRPr lang="en-US" spc="20" dirty="0"/>
            </a:lvl3pPr>
            <a:lvl4pPr marL="1600200" indent="-137160">
              <a:buClr>
                <a:srgbClr val="009CD6"/>
              </a:buClr>
              <a:buFont typeface="Arial" panose="020B0604020202020204" pitchFamily="34" charset="0"/>
              <a:buChar char="•"/>
              <a:defRPr lang="en-US" spc="20" dirty="0"/>
            </a:lvl4pPr>
            <a:lvl5pPr>
              <a:buClr>
                <a:srgbClr val="5B9BD5"/>
              </a:buClr>
              <a:defRPr spc="0"/>
            </a:lvl5p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4" name="Content Placeholder 3">
            <a:extLst>
              <a:ext uri="{FF2B5EF4-FFF2-40B4-BE49-F238E27FC236}">
                <a16:creationId xmlns:a16="http://schemas.microsoft.com/office/drawing/2014/main" id="{4198F227-A22B-432C-84DE-6E0A3BE38D63}"/>
              </a:ext>
            </a:extLst>
          </p:cNvPr>
          <p:cNvSpPr>
            <a:spLocks noGrp="1"/>
          </p:cNvSpPr>
          <p:nvPr>
            <p:ph sz="half" idx="2" hasCustomPrompt="1"/>
          </p:nvPr>
        </p:nvSpPr>
        <p:spPr>
          <a:xfrm>
            <a:off x="5460255" y="2040523"/>
            <a:ext cx="4393316" cy="4126191"/>
          </a:xfrm>
        </p:spPr>
        <p:txBody>
          <a:bodyPr>
            <a:noAutofit/>
          </a:bodyPr>
          <a:lstStyle>
            <a:lvl1pPr marL="228600" indent="-137160">
              <a:buClr>
                <a:srgbClr val="009CD6"/>
              </a:buClr>
              <a:buFont typeface="Arial" panose="020B0604020202020204" pitchFamily="34" charset="0"/>
              <a:buChar char="•"/>
              <a:defRPr lang="en-US" spc="20" dirty="0"/>
            </a:lvl1pPr>
            <a:lvl2pPr marL="685800" indent="-137160">
              <a:buClr>
                <a:srgbClr val="009CD6"/>
              </a:buClr>
              <a:buFont typeface="Arial" panose="020B0604020202020204" pitchFamily="34" charset="0"/>
              <a:buChar char="•"/>
              <a:defRPr lang="en-US" spc="20" dirty="0"/>
            </a:lvl2pPr>
            <a:lvl3pPr marL="1143000" indent="-137160">
              <a:buClr>
                <a:srgbClr val="009CD6"/>
              </a:buClr>
              <a:buFont typeface="Arial" panose="020B0604020202020204" pitchFamily="34" charset="0"/>
              <a:buChar char="•"/>
              <a:defRPr lang="en-US" spc="20" dirty="0"/>
            </a:lvl3pPr>
            <a:lvl4pPr marL="1600200" indent="-137160">
              <a:buClr>
                <a:srgbClr val="009CD6"/>
              </a:buClr>
              <a:buFont typeface="Arial" panose="020B0604020202020204" pitchFamily="34" charset="0"/>
              <a:buChar char="•"/>
              <a:defRPr lang="en-US" spc="20" dirty="0"/>
            </a:lvl4pPr>
            <a:lvl5pPr>
              <a:buClr>
                <a:srgbClr val="5B9BD5"/>
              </a:buClr>
              <a:defRPr spc="0"/>
            </a:lvl5p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10" name="Title 1">
            <a:extLst>
              <a:ext uri="{FF2B5EF4-FFF2-40B4-BE49-F238E27FC236}">
                <a16:creationId xmlns:a16="http://schemas.microsoft.com/office/drawing/2014/main" id="{D346557F-F9B0-433A-9FC1-56C38B19DE9B}"/>
              </a:ext>
            </a:extLst>
          </p:cNvPr>
          <p:cNvSpPr>
            <a:spLocks noGrp="1"/>
          </p:cNvSpPr>
          <p:nvPr>
            <p:ph type="title" hasCustomPrompt="1"/>
          </p:nvPr>
        </p:nvSpPr>
        <p:spPr>
          <a:xfrm>
            <a:off x="721373" y="1251017"/>
            <a:ext cx="9132198" cy="565079"/>
          </a:xfrm>
          <a:prstGeom prst="rect">
            <a:avLst/>
          </a:prstGeom>
        </p:spPr>
        <p:txBody>
          <a:bodyPr>
            <a:noAutofit/>
          </a:bodyPr>
          <a:lstStyle>
            <a:lvl1pPr>
              <a:defRPr sz="2800"/>
            </a:lvl1pPr>
          </a:lstStyle>
          <a:p>
            <a:pPr lvl="0"/>
            <a:r>
              <a:rPr lang="en-US" dirty="0"/>
              <a:t>Click to edit Master text styles</a:t>
            </a:r>
          </a:p>
        </p:txBody>
      </p:sp>
      <p:cxnSp>
        <p:nvCxnSpPr>
          <p:cNvPr id="12" name="Straight Connector 11">
            <a:extLst>
              <a:ext uri="{FF2B5EF4-FFF2-40B4-BE49-F238E27FC236}">
                <a16:creationId xmlns:a16="http://schemas.microsoft.com/office/drawing/2014/main" id="{56157FF2-E1F2-41A6-A3CB-3DE59785DD4D}"/>
              </a:ext>
            </a:extLst>
          </p:cNvPr>
          <p:cNvCxnSpPr/>
          <p:nvPr userDrawn="1"/>
        </p:nvCxnSpPr>
        <p:spPr>
          <a:xfrm>
            <a:off x="614780"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3" name="Text Placeholder 3">
            <a:extLst>
              <a:ext uri="{FF2B5EF4-FFF2-40B4-BE49-F238E27FC236}">
                <a16:creationId xmlns:a16="http://schemas.microsoft.com/office/drawing/2014/main" id="{E8A78C8E-6713-4582-84CE-8C8A0FE572A4}"/>
              </a:ext>
            </a:extLst>
          </p:cNvPr>
          <p:cNvSpPr>
            <a:spLocks noGrp="1"/>
          </p:cNvSpPr>
          <p:nvPr>
            <p:ph type="body" sz="quarter" idx="12" hasCustomPrompt="1"/>
          </p:nvPr>
        </p:nvSpPr>
        <p:spPr>
          <a:xfrm>
            <a:off x="614780"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951374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column tex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CF752D4-D41F-48C8-BC93-770A10B9CEFC}"/>
              </a:ext>
            </a:extLst>
          </p:cNvPr>
          <p:cNvSpPr>
            <a:spLocks noGrp="1"/>
          </p:cNvSpPr>
          <p:nvPr>
            <p:ph type="body" sz="half" idx="2" hasCustomPrompt="1"/>
          </p:nvPr>
        </p:nvSpPr>
        <p:spPr>
          <a:xfrm>
            <a:off x="737226" y="1975104"/>
            <a:ext cx="6256106" cy="4210543"/>
          </a:xfrm>
        </p:spPr>
        <p:txBody>
          <a:bodyPr>
            <a:noAutofit/>
          </a:bodyPr>
          <a:lstStyle>
            <a:lvl1pPr marL="0" indent="0">
              <a:lnSpc>
                <a:spcPts val="2400"/>
              </a:lnSpc>
              <a:buNone/>
              <a:defRPr sz="1800" spc="2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
        <p:nvSpPr>
          <p:cNvPr id="10" name="Title 1">
            <a:extLst>
              <a:ext uri="{FF2B5EF4-FFF2-40B4-BE49-F238E27FC236}">
                <a16:creationId xmlns:a16="http://schemas.microsoft.com/office/drawing/2014/main" id="{3F01D386-9240-4F38-9F1C-4325351B05E1}"/>
              </a:ext>
            </a:extLst>
          </p:cNvPr>
          <p:cNvSpPr>
            <a:spLocks noGrp="1"/>
          </p:cNvSpPr>
          <p:nvPr>
            <p:ph type="title" hasCustomPrompt="1"/>
          </p:nvPr>
        </p:nvSpPr>
        <p:spPr>
          <a:xfrm>
            <a:off x="737225" y="1261501"/>
            <a:ext cx="7177821" cy="542146"/>
          </a:xfrm>
          <a:prstGeom prst="rect">
            <a:avLst/>
          </a:prstGeom>
        </p:spPr>
        <p:txBody>
          <a:bodyPr>
            <a:noAutofit/>
          </a:bodyPr>
          <a:lstStyle>
            <a:lvl1pPr>
              <a:defRPr sz="2800"/>
            </a:lvl1pPr>
          </a:lstStyle>
          <a:p>
            <a:pPr lvl="0"/>
            <a:r>
              <a:rPr lang="en-US" dirty="0"/>
              <a:t>Click to edit Master text styles</a:t>
            </a:r>
          </a:p>
        </p:txBody>
      </p:sp>
      <p:cxnSp>
        <p:nvCxnSpPr>
          <p:cNvPr id="8" name="Straight Connector 7">
            <a:extLst>
              <a:ext uri="{FF2B5EF4-FFF2-40B4-BE49-F238E27FC236}">
                <a16:creationId xmlns:a16="http://schemas.microsoft.com/office/drawing/2014/main" id="{015B0268-1877-4B50-85FE-85F64126C828}"/>
              </a:ext>
            </a:extLst>
          </p:cNvPr>
          <p:cNvCxnSpPr/>
          <p:nvPr userDrawn="1"/>
        </p:nvCxnSpPr>
        <p:spPr>
          <a:xfrm>
            <a:off x="607468"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9" name="Text Placeholder 3">
            <a:extLst>
              <a:ext uri="{FF2B5EF4-FFF2-40B4-BE49-F238E27FC236}">
                <a16:creationId xmlns:a16="http://schemas.microsoft.com/office/drawing/2014/main" id="{716C6763-4EEE-47FB-A7AD-A329AC03860D}"/>
              </a:ext>
            </a:extLst>
          </p:cNvPr>
          <p:cNvSpPr>
            <a:spLocks noGrp="1"/>
          </p:cNvSpPr>
          <p:nvPr>
            <p:ph type="body" sz="quarter" idx="10" hasCustomPrompt="1"/>
          </p:nvPr>
        </p:nvSpPr>
        <p:spPr>
          <a:xfrm>
            <a:off x="607468"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1443472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Large imag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A9A3B-CF71-48AC-B4B0-550E5EC772C1}"/>
              </a:ext>
            </a:extLst>
          </p:cNvPr>
          <p:cNvSpPr>
            <a:spLocks noGrp="1"/>
          </p:cNvSpPr>
          <p:nvPr>
            <p:ph type="title"/>
          </p:nvPr>
        </p:nvSpPr>
        <p:spPr>
          <a:xfrm>
            <a:off x="716483" y="1234865"/>
            <a:ext cx="10313024" cy="635902"/>
          </a:xfrm>
          <a:prstGeom prst="rect">
            <a:avLst/>
          </a:prstGeom>
        </p:spPr>
        <p:txBody>
          <a:bodyPr anchor="t"/>
          <a:lstStyle>
            <a:lvl1pPr>
              <a:defRPr sz="2800"/>
            </a:lvl1pPr>
          </a:lstStyle>
          <a:p>
            <a:r>
              <a:rPr lang="en-US" dirty="0"/>
              <a:t>Click to edit Master title style</a:t>
            </a:r>
          </a:p>
        </p:txBody>
      </p:sp>
      <p:sp>
        <p:nvSpPr>
          <p:cNvPr id="14" name="Picture Placeholder 2">
            <a:extLst>
              <a:ext uri="{FF2B5EF4-FFF2-40B4-BE49-F238E27FC236}">
                <a16:creationId xmlns:a16="http://schemas.microsoft.com/office/drawing/2014/main" id="{5ED55E9E-BFC6-411F-90A8-B7CC917CD1B5}"/>
              </a:ext>
            </a:extLst>
          </p:cNvPr>
          <p:cNvSpPr>
            <a:spLocks noGrp="1"/>
          </p:cNvSpPr>
          <p:nvPr>
            <p:ph type="pic" idx="1" hasCustomPrompt="1"/>
          </p:nvPr>
        </p:nvSpPr>
        <p:spPr>
          <a:xfrm>
            <a:off x="733313" y="1927476"/>
            <a:ext cx="10700345" cy="4218130"/>
          </a:xfrm>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cxnSp>
        <p:nvCxnSpPr>
          <p:cNvPr id="6" name="Straight Connector 5">
            <a:extLst>
              <a:ext uri="{FF2B5EF4-FFF2-40B4-BE49-F238E27FC236}">
                <a16:creationId xmlns:a16="http://schemas.microsoft.com/office/drawing/2014/main" id="{9B8B0405-4014-43E6-B303-902A4F998E13}"/>
              </a:ext>
            </a:extLst>
          </p:cNvPr>
          <p:cNvCxnSpPr/>
          <p:nvPr userDrawn="1"/>
        </p:nvCxnSpPr>
        <p:spPr>
          <a:xfrm>
            <a:off x="614783"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7" name="Text Placeholder 3">
            <a:extLst>
              <a:ext uri="{FF2B5EF4-FFF2-40B4-BE49-F238E27FC236}">
                <a16:creationId xmlns:a16="http://schemas.microsoft.com/office/drawing/2014/main" id="{B69F8470-F06D-4D52-9A69-30EBD8DA6096}"/>
              </a:ext>
            </a:extLst>
          </p:cNvPr>
          <p:cNvSpPr>
            <a:spLocks noGrp="1"/>
          </p:cNvSpPr>
          <p:nvPr>
            <p:ph type="body" sz="quarter" idx="10" hasCustomPrompt="1"/>
          </p:nvPr>
        </p:nvSpPr>
        <p:spPr>
          <a:xfrm>
            <a:off x="614783"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41391014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ft image - S">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5ED55E9E-BFC6-411F-90A8-B7CC917CD1B5}"/>
              </a:ext>
            </a:extLst>
          </p:cNvPr>
          <p:cNvSpPr>
            <a:spLocks noGrp="1"/>
          </p:cNvSpPr>
          <p:nvPr>
            <p:ph type="pic" idx="1" hasCustomPrompt="1"/>
          </p:nvPr>
        </p:nvSpPr>
        <p:spPr>
          <a:xfrm>
            <a:off x="0" y="-1"/>
            <a:ext cx="5165650" cy="6858000"/>
          </a:xfrm>
          <a:solidFill>
            <a:srgbClr val="F7F7F7"/>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11" name="Title 1">
            <a:extLst>
              <a:ext uri="{FF2B5EF4-FFF2-40B4-BE49-F238E27FC236}">
                <a16:creationId xmlns:a16="http://schemas.microsoft.com/office/drawing/2014/main" id="{A421150D-F679-4DFA-93CF-0E5480CC490F}"/>
              </a:ext>
            </a:extLst>
          </p:cNvPr>
          <p:cNvSpPr>
            <a:spLocks noGrp="1"/>
          </p:cNvSpPr>
          <p:nvPr>
            <p:ph type="title" hasCustomPrompt="1"/>
          </p:nvPr>
        </p:nvSpPr>
        <p:spPr>
          <a:xfrm>
            <a:off x="5593557" y="1241625"/>
            <a:ext cx="6000749" cy="480131"/>
          </a:xfrm>
          <a:prstGeom prst="rect">
            <a:avLst/>
          </a:prstGeom>
        </p:spPr>
        <p:txBody>
          <a:bodyPr wrap="square">
            <a:spAutoFit/>
          </a:bodyPr>
          <a:lstStyle>
            <a:lvl1pPr>
              <a:defRPr sz="2800"/>
            </a:lvl1pPr>
          </a:lstStyle>
          <a:p>
            <a:pPr lvl="0"/>
            <a:r>
              <a:rPr lang="en-US" dirty="0"/>
              <a:t>Click to edit Master text styles</a:t>
            </a:r>
          </a:p>
        </p:txBody>
      </p:sp>
      <p:cxnSp>
        <p:nvCxnSpPr>
          <p:cNvPr id="17" name="Straight Connector 16">
            <a:extLst>
              <a:ext uri="{FF2B5EF4-FFF2-40B4-BE49-F238E27FC236}">
                <a16:creationId xmlns:a16="http://schemas.microsoft.com/office/drawing/2014/main" id="{7F1DE310-EEBE-4571-9348-190C69629E15}"/>
              </a:ext>
            </a:extLst>
          </p:cNvPr>
          <p:cNvCxnSpPr/>
          <p:nvPr userDrawn="1"/>
        </p:nvCxnSpPr>
        <p:spPr>
          <a:xfrm>
            <a:off x="5500046"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4C777EF-FC93-4970-9186-9F729BE94473}"/>
              </a:ext>
            </a:extLst>
          </p:cNvPr>
          <p:cNvSpPr>
            <a:spLocks noGrp="1"/>
          </p:cNvSpPr>
          <p:nvPr>
            <p:ph type="body" sz="quarter" idx="10" hasCustomPrompt="1"/>
          </p:nvPr>
        </p:nvSpPr>
        <p:spPr>
          <a:xfrm>
            <a:off x="5500046"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
        <p:nvSpPr>
          <p:cNvPr id="13" name="Text Placeholder 3">
            <a:extLst>
              <a:ext uri="{FF2B5EF4-FFF2-40B4-BE49-F238E27FC236}">
                <a16:creationId xmlns:a16="http://schemas.microsoft.com/office/drawing/2014/main" id="{BD03799A-7C35-4CAA-BE06-C4A99AE98261}"/>
              </a:ext>
            </a:extLst>
          </p:cNvPr>
          <p:cNvSpPr>
            <a:spLocks noGrp="1"/>
          </p:cNvSpPr>
          <p:nvPr>
            <p:ph type="body" sz="half" idx="2" hasCustomPrompt="1"/>
          </p:nvPr>
        </p:nvSpPr>
        <p:spPr>
          <a:xfrm>
            <a:off x="5593546" y="1796208"/>
            <a:ext cx="6000749" cy="3820167"/>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265277038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image - M">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E364E913-4A6A-4F3B-B209-831A75170B72}"/>
              </a:ext>
            </a:extLst>
          </p:cNvPr>
          <p:cNvSpPr>
            <a:spLocks noGrp="1"/>
          </p:cNvSpPr>
          <p:nvPr>
            <p:ph type="pic" idx="1" hasCustomPrompt="1"/>
          </p:nvPr>
        </p:nvSpPr>
        <p:spPr>
          <a:xfrm>
            <a:off x="0" y="-1"/>
            <a:ext cx="6092751" cy="6858000"/>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8" name="Title 1">
            <a:extLst>
              <a:ext uri="{FF2B5EF4-FFF2-40B4-BE49-F238E27FC236}">
                <a16:creationId xmlns:a16="http://schemas.microsoft.com/office/drawing/2014/main" id="{E30453B6-BE94-4D10-99CD-4F6557992EA0}"/>
              </a:ext>
            </a:extLst>
          </p:cNvPr>
          <p:cNvSpPr>
            <a:spLocks noGrp="1"/>
          </p:cNvSpPr>
          <p:nvPr>
            <p:ph type="title" hasCustomPrompt="1"/>
          </p:nvPr>
        </p:nvSpPr>
        <p:spPr>
          <a:xfrm>
            <a:off x="6561735" y="1241625"/>
            <a:ext cx="5018228" cy="867930"/>
          </a:xfrm>
          <a:prstGeom prst="rect">
            <a:avLst/>
          </a:prstGeom>
        </p:spPr>
        <p:txBody>
          <a:bodyPr wrap="square">
            <a:spAutoFit/>
          </a:bodyPr>
          <a:lstStyle>
            <a:lvl1pPr>
              <a:defRPr sz="2800"/>
            </a:lvl1pPr>
          </a:lstStyle>
          <a:p>
            <a:pPr lvl="0"/>
            <a:r>
              <a:rPr lang="en-US" dirty="0"/>
              <a:t>Click to edit Master text styles  </a:t>
            </a:r>
          </a:p>
        </p:txBody>
      </p:sp>
      <p:cxnSp>
        <p:nvCxnSpPr>
          <p:cNvPr id="11" name="Straight Connector 10">
            <a:extLst>
              <a:ext uri="{FF2B5EF4-FFF2-40B4-BE49-F238E27FC236}">
                <a16:creationId xmlns:a16="http://schemas.microsoft.com/office/drawing/2014/main" id="{076CAFA7-68AE-4EAD-BE3A-A5B16D9D3552}"/>
              </a:ext>
            </a:extLst>
          </p:cNvPr>
          <p:cNvCxnSpPr/>
          <p:nvPr userDrawn="1"/>
        </p:nvCxnSpPr>
        <p:spPr>
          <a:xfrm>
            <a:off x="646823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4" name="Text Placeholder 3">
            <a:extLst>
              <a:ext uri="{FF2B5EF4-FFF2-40B4-BE49-F238E27FC236}">
                <a16:creationId xmlns:a16="http://schemas.microsoft.com/office/drawing/2014/main" id="{A8F2FE0A-3A4C-445D-8290-44FCEA3F5955}"/>
              </a:ext>
            </a:extLst>
          </p:cNvPr>
          <p:cNvSpPr>
            <a:spLocks noGrp="1"/>
          </p:cNvSpPr>
          <p:nvPr>
            <p:ph type="body" sz="quarter" idx="10" hasCustomPrompt="1"/>
          </p:nvPr>
        </p:nvSpPr>
        <p:spPr>
          <a:xfrm>
            <a:off x="6468234"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
        <p:nvSpPr>
          <p:cNvPr id="15" name="Text Placeholder 3">
            <a:extLst>
              <a:ext uri="{FF2B5EF4-FFF2-40B4-BE49-F238E27FC236}">
                <a16:creationId xmlns:a16="http://schemas.microsoft.com/office/drawing/2014/main" id="{C9AD2564-EF06-46B2-95AF-0FC81EEDCC98}"/>
              </a:ext>
            </a:extLst>
          </p:cNvPr>
          <p:cNvSpPr>
            <a:spLocks noGrp="1"/>
          </p:cNvSpPr>
          <p:nvPr>
            <p:ph type="body" sz="half" idx="2" hasCustomPrompt="1"/>
          </p:nvPr>
        </p:nvSpPr>
        <p:spPr>
          <a:xfrm>
            <a:off x="6561734" y="2245766"/>
            <a:ext cx="5018229" cy="3920948"/>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325500417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eft image - L">
    <p:bg>
      <p:bgPr>
        <a:solidFill>
          <a:schemeClr val="bg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CB99501-2A5A-45F8-BACF-23701FE68337}"/>
              </a:ext>
            </a:extLst>
          </p:cNvPr>
          <p:cNvSpPr>
            <a:spLocks noGrp="1"/>
          </p:cNvSpPr>
          <p:nvPr>
            <p:ph type="pic" idx="1" hasCustomPrompt="1"/>
          </p:nvPr>
        </p:nvSpPr>
        <p:spPr>
          <a:xfrm>
            <a:off x="0" y="0"/>
            <a:ext cx="6997698" cy="6857999"/>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picture here</a:t>
            </a:r>
          </a:p>
        </p:txBody>
      </p:sp>
      <p:sp>
        <p:nvSpPr>
          <p:cNvPr id="4" name="Text Placeholder 3">
            <a:extLst>
              <a:ext uri="{FF2B5EF4-FFF2-40B4-BE49-F238E27FC236}">
                <a16:creationId xmlns:a16="http://schemas.microsoft.com/office/drawing/2014/main" id="{4CE260B5-3078-4CFA-A43A-D57EA4E988F4}"/>
              </a:ext>
            </a:extLst>
          </p:cNvPr>
          <p:cNvSpPr>
            <a:spLocks noGrp="1"/>
          </p:cNvSpPr>
          <p:nvPr>
            <p:ph type="body" sz="half" idx="2"/>
          </p:nvPr>
        </p:nvSpPr>
        <p:spPr>
          <a:xfrm>
            <a:off x="7404579" y="2228472"/>
            <a:ext cx="4204643" cy="39368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Title 1">
            <a:extLst>
              <a:ext uri="{FF2B5EF4-FFF2-40B4-BE49-F238E27FC236}">
                <a16:creationId xmlns:a16="http://schemas.microsoft.com/office/drawing/2014/main" id="{6147FA91-C242-46DD-BE23-48F41CC2970C}"/>
              </a:ext>
            </a:extLst>
          </p:cNvPr>
          <p:cNvSpPr>
            <a:spLocks noGrp="1"/>
          </p:cNvSpPr>
          <p:nvPr>
            <p:ph type="title" hasCustomPrompt="1"/>
          </p:nvPr>
        </p:nvSpPr>
        <p:spPr>
          <a:xfrm>
            <a:off x="7404579" y="1218965"/>
            <a:ext cx="4255850" cy="933507"/>
          </a:xfrm>
          <a:prstGeom prst="rect">
            <a:avLst/>
          </a:prstGeom>
        </p:spPr>
        <p:txBody>
          <a:bodyPr anchor="t">
            <a:noAutofit/>
          </a:bodyPr>
          <a:lstStyle>
            <a:lvl1pPr>
              <a:defRPr sz="2800"/>
            </a:lvl1pPr>
          </a:lstStyle>
          <a:p>
            <a:pPr lvl="0"/>
            <a:r>
              <a:rPr lang="en-US" dirty="0"/>
              <a:t>Click to edit Master text styles</a:t>
            </a:r>
          </a:p>
        </p:txBody>
      </p:sp>
      <p:cxnSp>
        <p:nvCxnSpPr>
          <p:cNvPr id="7" name="Straight Connector 6">
            <a:extLst>
              <a:ext uri="{FF2B5EF4-FFF2-40B4-BE49-F238E27FC236}">
                <a16:creationId xmlns:a16="http://schemas.microsoft.com/office/drawing/2014/main" id="{20EEAF69-B649-4DD9-BE4A-CC1FC2864BDE}"/>
              </a:ext>
            </a:extLst>
          </p:cNvPr>
          <p:cNvCxnSpPr/>
          <p:nvPr userDrawn="1"/>
        </p:nvCxnSpPr>
        <p:spPr>
          <a:xfrm>
            <a:off x="735337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8" name="Text Placeholder 3">
            <a:extLst>
              <a:ext uri="{FF2B5EF4-FFF2-40B4-BE49-F238E27FC236}">
                <a16:creationId xmlns:a16="http://schemas.microsoft.com/office/drawing/2014/main" id="{822686E3-ED91-4402-ABE9-E10A74CBDBB8}"/>
              </a:ext>
            </a:extLst>
          </p:cNvPr>
          <p:cNvSpPr>
            <a:spLocks noGrp="1"/>
          </p:cNvSpPr>
          <p:nvPr>
            <p:ph type="body" sz="quarter" idx="10" hasCustomPrompt="1"/>
          </p:nvPr>
        </p:nvSpPr>
        <p:spPr>
          <a:xfrm>
            <a:off x="7353375" y="313371"/>
            <a:ext cx="4307054"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4253639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ight image - S ">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5ED55E9E-BFC6-411F-90A8-B7CC917CD1B5}"/>
              </a:ext>
            </a:extLst>
          </p:cNvPr>
          <p:cNvSpPr>
            <a:spLocks noGrp="1"/>
          </p:cNvSpPr>
          <p:nvPr>
            <p:ph type="pic" idx="1" hasCustomPrompt="1"/>
          </p:nvPr>
        </p:nvSpPr>
        <p:spPr>
          <a:xfrm>
            <a:off x="7026350" y="-1"/>
            <a:ext cx="5165650" cy="6858000"/>
          </a:xfrm>
          <a:solidFill>
            <a:srgbClr val="F7F7F7"/>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11" name="Title 1">
            <a:extLst>
              <a:ext uri="{FF2B5EF4-FFF2-40B4-BE49-F238E27FC236}">
                <a16:creationId xmlns:a16="http://schemas.microsoft.com/office/drawing/2014/main" id="{A421150D-F679-4DFA-93CF-0E5480CC490F}"/>
              </a:ext>
            </a:extLst>
          </p:cNvPr>
          <p:cNvSpPr>
            <a:spLocks noGrp="1"/>
          </p:cNvSpPr>
          <p:nvPr>
            <p:ph type="title" hasCustomPrompt="1"/>
          </p:nvPr>
        </p:nvSpPr>
        <p:spPr>
          <a:xfrm>
            <a:off x="692373" y="1241625"/>
            <a:ext cx="6000749" cy="480131"/>
          </a:xfrm>
          <a:prstGeom prst="rect">
            <a:avLst/>
          </a:prstGeom>
        </p:spPr>
        <p:txBody>
          <a:bodyPr wrap="square">
            <a:spAutoFit/>
          </a:bodyPr>
          <a:lstStyle>
            <a:lvl1pPr>
              <a:defRPr sz="2800"/>
            </a:lvl1pPr>
          </a:lstStyle>
          <a:p>
            <a:pPr lvl="0"/>
            <a:r>
              <a:rPr lang="en-US" dirty="0"/>
              <a:t>Click to edit Master text styles</a:t>
            </a:r>
          </a:p>
        </p:txBody>
      </p:sp>
      <p:cxnSp>
        <p:nvCxnSpPr>
          <p:cNvPr id="17" name="Straight Connector 16">
            <a:extLst>
              <a:ext uri="{FF2B5EF4-FFF2-40B4-BE49-F238E27FC236}">
                <a16:creationId xmlns:a16="http://schemas.microsoft.com/office/drawing/2014/main" id="{7F1DE310-EEBE-4571-9348-190C69629E15}"/>
              </a:ext>
            </a:extLst>
          </p:cNvPr>
          <p:cNvCxnSpPr/>
          <p:nvPr userDrawn="1"/>
        </p:nvCxnSpPr>
        <p:spPr>
          <a:xfrm>
            <a:off x="598862"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4C777EF-FC93-4970-9186-9F729BE94473}"/>
              </a:ext>
            </a:extLst>
          </p:cNvPr>
          <p:cNvSpPr>
            <a:spLocks noGrp="1"/>
          </p:cNvSpPr>
          <p:nvPr>
            <p:ph type="body" sz="quarter" idx="10" hasCustomPrompt="1"/>
          </p:nvPr>
        </p:nvSpPr>
        <p:spPr>
          <a:xfrm>
            <a:off x="598862"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
        <p:nvSpPr>
          <p:cNvPr id="13" name="Text Placeholder 3">
            <a:extLst>
              <a:ext uri="{FF2B5EF4-FFF2-40B4-BE49-F238E27FC236}">
                <a16:creationId xmlns:a16="http://schemas.microsoft.com/office/drawing/2014/main" id="{BD03799A-7C35-4CAA-BE06-C4A99AE98261}"/>
              </a:ext>
            </a:extLst>
          </p:cNvPr>
          <p:cNvSpPr>
            <a:spLocks noGrp="1"/>
          </p:cNvSpPr>
          <p:nvPr>
            <p:ph type="body" sz="half" idx="2" hasCustomPrompt="1"/>
          </p:nvPr>
        </p:nvSpPr>
        <p:spPr>
          <a:xfrm>
            <a:off x="692362" y="1796208"/>
            <a:ext cx="6000749" cy="3820167"/>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26823145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C4518C-C369-4BCE-93F6-ACF7A0A4563A}"/>
              </a:ext>
            </a:extLst>
          </p:cNvPr>
          <p:cNvSpPr>
            <a:spLocks noGrp="1"/>
          </p:cNvSpPr>
          <p:nvPr>
            <p:ph type="title"/>
          </p:nvPr>
        </p:nvSpPr>
        <p:spPr>
          <a:xfrm>
            <a:off x="688392" y="879975"/>
            <a:ext cx="10515600" cy="746442"/>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688392" y="1804342"/>
            <a:ext cx="10515600" cy="4351338"/>
          </a:xfrm>
          <a:prstGeom prst="rect">
            <a:avLst/>
          </a:prstGeom>
        </p:spPr>
        <p:txBody>
          <a:bodyPr vert="horz" lIns="91440" tIns="45720" rIns="91440" bIns="45720" rtlCol="0">
            <a:noAutofit/>
          </a:body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8" name="TextBox 7">
            <a:extLst>
              <a:ext uri="{FF2B5EF4-FFF2-40B4-BE49-F238E27FC236}">
                <a16:creationId xmlns:a16="http://schemas.microsoft.com/office/drawing/2014/main" id="{69A5A063-7EAA-4705-81BD-73270FF5BA28}"/>
              </a:ext>
            </a:extLst>
          </p:cNvPr>
          <p:cNvSpPr txBox="1"/>
          <p:nvPr userDrawn="1"/>
        </p:nvSpPr>
        <p:spPr>
          <a:xfrm>
            <a:off x="9182937" y="6343130"/>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dirty="0">
                <a:solidFill>
                  <a:schemeClr val="accent2"/>
                </a:solidFill>
                <a:latin typeface="Arial" panose="020B0604020202020204" pitchFamily="34" charset="0"/>
                <a:cs typeface="Arial" panose="020B0604020202020204" pitchFamily="34" charset="0"/>
              </a:rPr>
              <a:t>www.itu.int</a:t>
            </a:r>
          </a:p>
        </p:txBody>
      </p:sp>
      <p:sp>
        <p:nvSpPr>
          <p:cNvPr id="9" name="TextBox 8">
            <a:extLst>
              <a:ext uri="{FF2B5EF4-FFF2-40B4-BE49-F238E27FC236}">
                <a16:creationId xmlns:a16="http://schemas.microsoft.com/office/drawing/2014/main" id="{F4ED357C-3FA0-42D4-850C-879BB0BE1875}"/>
              </a:ext>
            </a:extLst>
          </p:cNvPr>
          <p:cNvSpPr txBox="1"/>
          <p:nvPr userDrawn="1"/>
        </p:nvSpPr>
        <p:spPr>
          <a:xfrm>
            <a:off x="11420070" y="6345034"/>
            <a:ext cx="553720" cy="292388"/>
          </a:xfrm>
          <a:prstGeom prst="rect">
            <a:avLst/>
          </a:prstGeom>
          <a:noFill/>
        </p:spPr>
        <p:txBody>
          <a:bodyPr wrap="square" rtlCol="0">
            <a:spAutoFit/>
          </a:bodyPr>
          <a:lstStyle/>
          <a:p>
            <a:pPr algn="r"/>
            <a:fld id="{D88FE18D-1554-4525-B2E9-CBAFE9755A5A}" type="slidenum">
              <a:rPr lang="en-US" sz="1300" smtClean="0">
                <a:solidFill>
                  <a:schemeClr val="tx1"/>
                </a:solidFill>
              </a:rPr>
              <a:t>‹#›</a:t>
            </a:fld>
            <a:endParaRPr lang="en-US" sz="1300" dirty="0">
              <a:solidFill>
                <a:schemeClr val="tx1"/>
              </a:solidFill>
            </a:endParaRPr>
          </a:p>
        </p:txBody>
      </p:sp>
    </p:spTree>
    <p:extLst>
      <p:ext uri="{BB962C8B-B14F-4D97-AF65-F5344CB8AC3E}">
        <p14:creationId xmlns:p14="http://schemas.microsoft.com/office/powerpoint/2010/main" val="3452108936"/>
      </p:ext>
    </p:extLst>
  </p:cSld>
  <p:clrMap bg1="lt1" tx1="dk1" bg2="lt2" tx2="dk2" accent1="accent1" accent2="accent2" accent3="accent3" accent4="accent4" accent5="accent5" accent6="accent6" hlink="hlink" folHlink="folHlink"/>
  <p:sldLayoutIdLst>
    <p:sldLayoutId id="2147483656" r:id="rId1"/>
    <p:sldLayoutId id="2147483653" r:id="rId2"/>
    <p:sldLayoutId id="2147483652" r:id="rId3"/>
    <p:sldLayoutId id="2147483675" r:id="rId4"/>
    <p:sldLayoutId id="2147483676" r:id="rId5"/>
    <p:sldLayoutId id="2147483674" r:id="rId6"/>
    <p:sldLayoutId id="2147483672" r:id="rId7"/>
    <p:sldLayoutId id="2147483657" r:id="rId8"/>
    <p:sldLayoutId id="2147483717" r:id="rId9"/>
    <p:sldLayoutId id="2147483718" r:id="rId10"/>
    <p:sldLayoutId id="2147483719" r:id="rId11"/>
    <p:sldLayoutId id="2147483670" r:id="rId12"/>
    <p:sldLayoutId id="2147483660" r:id="rId13"/>
    <p:sldLayoutId id="2147483687" r:id="rId14"/>
    <p:sldLayoutId id="2147483707" r:id="rId15"/>
    <p:sldLayoutId id="2147483712" r:id="rId16"/>
  </p:sldLayoutIdLst>
  <p:hf hdr="0" ftr="0" dt="0"/>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137160" algn="l" defTabSz="914400" rtl="0" eaLnBrk="1" latinLnBrk="0" hangingPunct="1">
        <a:lnSpc>
          <a:spcPts val="2200"/>
        </a:lnSpc>
        <a:spcBef>
          <a:spcPts val="1000"/>
        </a:spcBef>
        <a:buClr>
          <a:srgbClr val="009CD6"/>
        </a:buClr>
        <a:buSzPct val="110000"/>
        <a:buFont typeface="Arial" panose="020B0604020202020204" pitchFamily="34" charset="0"/>
        <a:buChar char="•"/>
        <a:defRPr sz="1800" kern="1200" spc="0">
          <a:solidFill>
            <a:schemeClr val="tx1"/>
          </a:solidFill>
          <a:latin typeface="Arial" panose="020B0604020202020204" pitchFamily="34" charset="0"/>
          <a:ea typeface="+mn-ea"/>
          <a:cs typeface="Arial" panose="020B0604020202020204" pitchFamily="34" charset="0"/>
        </a:defRPr>
      </a:lvl1pPr>
      <a:lvl2pPr marL="6858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a:solidFill>
            <a:schemeClr val="tx1"/>
          </a:solidFill>
          <a:latin typeface="Arial" panose="020B0604020202020204" pitchFamily="34" charset="0"/>
          <a:ea typeface="+mn-ea"/>
          <a:cs typeface="Arial" panose="020B0604020202020204" pitchFamily="34" charset="0"/>
        </a:defRPr>
      </a:lvl2pPr>
      <a:lvl3pPr marL="11430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baseline="0">
          <a:solidFill>
            <a:schemeClr val="tx1"/>
          </a:solidFill>
          <a:latin typeface="Arial" panose="020B0604020202020204" pitchFamily="34" charset="0"/>
          <a:ea typeface="+mn-ea"/>
          <a:cs typeface="Arial" panose="020B0604020202020204" pitchFamily="34" charset="0"/>
        </a:defRPr>
      </a:lvl3pPr>
      <a:lvl4pPr marL="16002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C4518C-C369-4BCE-93F6-ACF7A0A4563A}"/>
              </a:ext>
            </a:extLst>
          </p:cNvPr>
          <p:cNvSpPr>
            <a:spLocks noGrp="1"/>
          </p:cNvSpPr>
          <p:nvPr>
            <p:ph type="title"/>
          </p:nvPr>
        </p:nvSpPr>
        <p:spPr>
          <a:xfrm>
            <a:off x="688392" y="879975"/>
            <a:ext cx="10515600" cy="746442"/>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688392" y="1804342"/>
            <a:ext cx="10515600" cy="4351338"/>
          </a:xfrm>
          <a:prstGeom prst="rect">
            <a:avLst/>
          </a:prstGeom>
        </p:spPr>
        <p:txBody>
          <a:bodyPr vert="horz" lIns="91440" tIns="45720" rIns="91440" bIns="45720" rtlCol="0">
            <a:noAutofit/>
          </a:body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6" name="TextBox 5">
            <a:extLst>
              <a:ext uri="{FF2B5EF4-FFF2-40B4-BE49-F238E27FC236}">
                <a16:creationId xmlns:a16="http://schemas.microsoft.com/office/drawing/2014/main" id="{693ABCAB-1B02-4C7B-89B1-A5BB0E479D06}"/>
              </a:ext>
            </a:extLst>
          </p:cNvPr>
          <p:cNvSpPr txBox="1"/>
          <p:nvPr userDrawn="1"/>
        </p:nvSpPr>
        <p:spPr>
          <a:xfrm>
            <a:off x="9182937" y="6343130"/>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dirty="0">
                <a:solidFill>
                  <a:schemeClr val="accent2"/>
                </a:solidFill>
                <a:latin typeface="Arial" panose="020B0604020202020204" pitchFamily="34" charset="0"/>
                <a:cs typeface="Arial" panose="020B0604020202020204" pitchFamily="34" charset="0"/>
              </a:rPr>
              <a:t>www.itu.int</a:t>
            </a:r>
          </a:p>
        </p:txBody>
      </p:sp>
      <p:sp>
        <p:nvSpPr>
          <p:cNvPr id="7" name="TextBox 6">
            <a:extLst>
              <a:ext uri="{FF2B5EF4-FFF2-40B4-BE49-F238E27FC236}">
                <a16:creationId xmlns:a16="http://schemas.microsoft.com/office/drawing/2014/main" id="{77662A7B-D8AC-460A-9C3E-1872390023D8}"/>
              </a:ext>
            </a:extLst>
          </p:cNvPr>
          <p:cNvSpPr txBox="1"/>
          <p:nvPr userDrawn="1"/>
        </p:nvSpPr>
        <p:spPr>
          <a:xfrm>
            <a:off x="11420070" y="6345034"/>
            <a:ext cx="553720" cy="292388"/>
          </a:xfrm>
          <a:prstGeom prst="rect">
            <a:avLst/>
          </a:prstGeom>
          <a:noFill/>
        </p:spPr>
        <p:txBody>
          <a:bodyPr wrap="square" rtlCol="0">
            <a:spAutoFit/>
          </a:bodyPr>
          <a:lstStyle/>
          <a:p>
            <a:pPr algn="r"/>
            <a:fld id="{D88FE18D-1554-4525-B2E9-CBAFE9755A5A}" type="slidenum">
              <a:rPr lang="en-US" sz="1300" smtClean="0">
                <a:solidFill>
                  <a:schemeClr val="tx1"/>
                </a:solidFill>
              </a:rPr>
              <a:t>‹#›</a:t>
            </a:fld>
            <a:endParaRPr lang="en-US" sz="1300" dirty="0">
              <a:solidFill>
                <a:schemeClr val="tx1"/>
              </a:solidFill>
            </a:endParaRPr>
          </a:p>
        </p:txBody>
      </p:sp>
    </p:spTree>
    <p:extLst>
      <p:ext uri="{BB962C8B-B14F-4D97-AF65-F5344CB8AC3E}">
        <p14:creationId xmlns:p14="http://schemas.microsoft.com/office/powerpoint/2010/main" val="1497039940"/>
      </p:ext>
    </p:extLst>
  </p:cSld>
  <p:clrMap bg1="lt1" tx1="dk1" bg2="lt2" tx2="dk2" accent1="accent1" accent2="accent2" accent3="accent3" accent4="accent4" accent5="accent5" accent6="accent6" hlink="hlink" folHlink="folHlink"/>
  <p:sldLayoutIdLst>
    <p:sldLayoutId id="2147483710" r:id="rId1"/>
    <p:sldLayoutId id="2147483716" r:id="rId2"/>
    <p:sldLayoutId id="2147483711" r:id="rId3"/>
  </p:sldLayoutIdLst>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137160" algn="l" defTabSz="914400" rtl="0" eaLnBrk="1" latinLnBrk="0" hangingPunct="1">
        <a:lnSpc>
          <a:spcPct val="100000"/>
        </a:lnSpc>
        <a:spcBef>
          <a:spcPts val="1000"/>
        </a:spcBef>
        <a:buClr>
          <a:srgbClr val="009CD6"/>
        </a:buClr>
        <a:buSzPct val="110000"/>
        <a:buFont typeface="Arial" panose="020B0604020202020204" pitchFamily="34" charset="0"/>
        <a:buChar char="•"/>
        <a:defRPr sz="2800" kern="1200" spc="0">
          <a:solidFill>
            <a:schemeClr val="tx1"/>
          </a:solidFill>
          <a:latin typeface="Arial" panose="020B0604020202020204" pitchFamily="34" charset="0"/>
          <a:ea typeface="+mn-ea"/>
          <a:cs typeface="Arial" panose="020B0604020202020204" pitchFamily="34" charset="0"/>
        </a:defRPr>
      </a:lvl1pPr>
      <a:lvl2pPr marL="6858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a:solidFill>
            <a:schemeClr val="tx1"/>
          </a:solidFill>
          <a:latin typeface="Arial" panose="020B0604020202020204" pitchFamily="34" charset="0"/>
          <a:ea typeface="+mn-ea"/>
          <a:cs typeface="Arial" panose="020B0604020202020204" pitchFamily="34" charset="0"/>
        </a:defRPr>
      </a:lvl2pPr>
      <a:lvl3pPr marL="11430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baseline="0">
          <a:solidFill>
            <a:schemeClr val="tx1"/>
          </a:solidFill>
          <a:latin typeface="Arial" panose="020B0604020202020204" pitchFamily="34" charset="0"/>
          <a:ea typeface="+mn-ea"/>
          <a:cs typeface="Arial" panose="020B0604020202020204" pitchFamily="34" charset="0"/>
        </a:defRPr>
      </a:lvl3pPr>
      <a:lvl4pPr marL="16002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1816313" y="2209801"/>
            <a:ext cx="8559373" cy="3793066"/>
          </a:xfrm>
          <a:prstGeom prst="rect">
            <a:avLst/>
          </a:prstGeom>
        </p:spPr>
        <p:txBody>
          <a:bodyPr vert="horz" lIns="91440" tIns="45720" rIns="91440" bIns="45720" rtlCol="0">
            <a:noAutofit/>
          </a:bodyPr>
          <a:lstStyle/>
          <a:p>
            <a:pPr algn="ctr"/>
            <a:r>
              <a:rPr lang="en-US" sz="2800" i="1" dirty="0">
                <a:latin typeface="Georgia" panose="02040502050405020303" pitchFamily="18" charset="0"/>
              </a:rPr>
              <a:t>We grew up with the internet. </a:t>
            </a:r>
            <a:br>
              <a:rPr lang="en-US" sz="2800" i="1" dirty="0">
                <a:latin typeface="Georgia" panose="02040502050405020303" pitchFamily="18" charset="0"/>
              </a:rPr>
            </a:br>
            <a:r>
              <a:rPr lang="en-US" sz="2800" i="1" dirty="0">
                <a:latin typeface="Georgia" panose="02040502050405020303" pitchFamily="18" charset="0"/>
              </a:rPr>
              <a:t>I mean, the internet has always been here with us. The grown-ups are like ‘Wow the internet appeared’, while it is perfectly normal for us.” </a:t>
            </a:r>
          </a:p>
        </p:txBody>
      </p:sp>
      <p:sp>
        <p:nvSpPr>
          <p:cNvPr id="8" name="TextBox 7">
            <a:extLst>
              <a:ext uri="{FF2B5EF4-FFF2-40B4-BE49-F238E27FC236}">
                <a16:creationId xmlns:a16="http://schemas.microsoft.com/office/drawing/2014/main" id="{43FB8933-3AE5-487A-8B03-0B68C8923CB0}"/>
              </a:ext>
            </a:extLst>
          </p:cNvPr>
          <p:cNvSpPr txBox="1"/>
          <p:nvPr userDrawn="1"/>
        </p:nvSpPr>
        <p:spPr>
          <a:xfrm>
            <a:off x="9182937" y="6343130"/>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dirty="0">
                <a:solidFill>
                  <a:schemeClr val="accent2"/>
                </a:solidFill>
                <a:latin typeface="Arial" panose="020B0604020202020204" pitchFamily="34" charset="0"/>
                <a:cs typeface="Arial" panose="020B0604020202020204" pitchFamily="34" charset="0"/>
              </a:rPr>
              <a:t>www.itu.int</a:t>
            </a:r>
          </a:p>
        </p:txBody>
      </p:sp>
      <p:sp>
        <p:nvSpPr>
          <p:cNvPr id="9" name="TextBox 8">
            <a:extLst>
              <a:ext uri="{FF2B5EF4-FFF2-40B4-BE49-F238E27FC236}">
                <a16:creationId xmlns:a16="http://schemas.microsoft.com/office/drawing/2014/main" id="{CD9BF5BD-2163-4157-A2AF-C24DDF31C8DA}"/>
              </a:ext>
            </a:extLst>
          </p:cNvPr>
          <p:cNvSpPr txBox="1"/>
          <p:nvPr userDrawn="1"/>
        </p:nvSpPr>
        <p:spPr>
          <a:xfrm>
            <a:off x="11420070" y="6345034"/>
            <a:ext cx="553720" cy="292388"/>
          </a:xfrm>
          <a:prstGeom prst="rect">
            <a:avLst/>
          </a:prstGeom>
          <a:noFill/>
        </p:spPr>
        <p:txBody>
          <a:bodyPr wrap="square" rtlCol="0">
            <a:spAutoFit/>
          </a:bodyPr>
          <a:lstStyle/>
          <a:p>
            <a:pPr algn="r"/>
            <a:fld id="{D88FE18D-1554-4525-B2E9-CBAFE9755A5A}" type="slidenum">
              <a:rPr lang="en-US" sz="1300" smtClean="0">
                <a:solidFill>
                  <a:schemeClr val="tx1"/>
                </a:solidFill>
              </a:rPr>
              <a:t>‹#›</a:t>
            </a:fld>
            <a:endParaRPr lang="en-US" sz="1300" dirty="0">
              <a:solidFill>
                <a:schemeClr val="tx1"/>
              </a:solidFill>
            </a:endParaRPr>
          </a:p>
        </p:txBody>
      </p:sp>
    </p:spTree>
    <p:extLst>
      <p:ext uri="{BB962C8B-B14F-4D97-AF65-F5344CB8AC3E}">
        <p14:creationId xmlns:p14="http://schemas.microsoft.com/office/powerpoint/2010/main" val="157613210"/>
      </p:ext>
    </p:extLst>
  </p:cSld>
  <p:clrMap bg1="lt1" tx1="dk1" bg2="lt2" tx2="dk2" accent1="accent1" accent2="accent2" accent3="accent3" accent4="accent4" accent5="accent5" accent6="accent6" hlink="hlink" folHlink="folHlink"/>
  <p:sldLayoutIdLst>
    <p:sldLayoutId id="2147483714" r:id="rId1"/>
    <p:sldLayoutId id="2147483715" r:id="rId2"/>
  </p:sldLayoutIdLst>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91440" indent="0" algn="ctr" defTabSz="914400" rtl="0" eaLnBrk="1" latinLnBrk="0" hangingPunct="1">
        <a:lnSpc>
          <a:spcPct val="100000"/>
        </a:lnSpc>
        <a:spcBef>
          <a:spcPts val="1000"/>
        </a:spcBef>
        <a:buClr>
          <a:srgbClr val="009CD6"/>
        </a:buClr>
        <a:buSzPct val="110000"/>
        <a:buFontTx/>
        <a:buNone/>
        <a:defRPr sz="3600" kern="1200" spc="0">
          <a:solidFill>
            <a:schemeClr val="tx1"/>
          </a:solidFill>
          <a:latin typeface="Arial" panose="020B0604020202020204" pitchFamily="34" charset="0"/>
          <a:ea typeface="+mn-ea"/>
          <a:cs typeface="Arial" panose="020B0604020202020204" pitchFamily="34" charset="0"/>
        </a:defRPr>
      </a:lvl1pPr>
      <a:lvl2pPr marL="548640" indent="0" algn="l" defTabSz="914400" rtl="0" eaLnBrk="1" latinLnBrk="0" hangingPunct="1">
        <a:lnSpc>
          <a:spcPct val="100000"/>
        </a:lnSpc>
        <a:spcBef>
          <a:spcPts val="500"/>
        </a:spcBef>
        <a:buClr>
          <a:srgbClr val="009CD6"/>
        </a:buClr>
        <a:buSzPct val="110000"/>
        <a:buFontTx/>
        <a:buNone/>
        <a:defRPr sz="2800" kern="1200" spc="0">
          <a:solidFill>
            <a:schemeClr val="tx1"/>
          </a:solidFill>
          <a:latin typeface="Arial" panose="020B0604020202020204" pitchFamily="34" charset="0"/>
          <a:ea typeface="+mn-ea"/>
          <a:cs typeface="Arial" panose="020B0604020202020204" pitchFamily="34" charset="0"/>
        </a:defRPr>
      </a:lvl2pPr>
      <a:lvl3pPr marL="1005840" indent="0" algn="l" defTabSz="914400" rtl="0" eaLnBrk="1" latinLnBrk="0" hangingPunct="1">
        <a:lnSpc>
          <a:spcPct val="100000"/>
        </a:lnSpc>
        <a:spcBef>
          <a:spcPts val="500"/>
        </a:spcBef>
        <a:buClr>
          <a:srgbClr val="009CD6"/>
        </a:buClr>
        <a:buSzPct val="110000"/>
        <a:buFontTx/>
        <a:buNone/>
        <a:defRPr sz="2800" kern="1200" spc="0" baseline="0">
          <a:solidFill>
            <a:schemeClr val="tx1"/>
          </a:solidFill>
          <a:latin typeface="Arial" panose="020B0604020202020204" pitchFamily="34" charset="0"/>
          <a:ea typeface="+mn-ea"/>
          <a:cs typeface="Arial" panose="020B0604020202020204" pitchFamily="34" charset="0"/>
        </a:defRPr>
      </a:lvl3pPr>
      <a:lvl4pPr marL="1463040" indent="0" algn="l" defTabSz="914400" rtl="0" eaLnBrk="1" latinLnBrk="0" hangingPunct="1">
        <a:lnSpc>
          <a:spcPct val="100000"/>
        </a:lnSpc>
        <a:spcBef>
          <a:spcPts val="500"/>
        </a:spcBef>
        <a:buClr>
          <a:srgbClr val="009CD6"/>
        </a:buClr>
        <a:buSzPct val="110000"/>
        <a:buFontTx/>
        <a:buNone/>
        <a:defRPr sz="2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s://unsceb.org/working-group-common-treasury-services"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AF44E-4E08-FA42-F55D-2EEA8A964168}"/>
              </a:ext>
            </a:extLst>
          </p:cNvPr>
          <p:cNvSpPr>
            <a:spLocks noGrp="1"/>
          </p:cNvSpPr>
          <p:nvPr>
            <p:ph type="title"/>
          </p:nvPr>
        </p:nvSpPr>
        <p:spPr/>
        <p:txBody>
          <a:bodyPr/>
          <a:lstStyle/>
          <a:p>
            <a:r>
              <a:rPr lang="en-US" dirty="0"/>
              <a:t>Rational for Proposed changes:</a:t>
            </a:r>
            <a:endParaRPr lang="en-GB" dirty="0"/>
          </a:p>
        </p:txBody>
      </p:sp>
      <p:sp>
        <p:nvSpPr>
          <p:cNvPr id="4" name="Text Placeholder 3">
            <a:extLst>
              <a:ext uri="{FF2B5EF4-FFF2-40B4-BE49-F238E27FC236}">
                <a16:creationId xmlns:a16="http://schemas.microsoft.com/office/drawing/2014/main" id="{78DD81BA-104C-C54E-65F8-1B9585DB3875}"/>
              </a:ext>
            </a:extLst>
          </p:cNvPr>
          <p:cNvSpPr>
            <a:spLocks noGrp="1"/>
          </p:cNvSpPr>
          <p:nvPr>
            <p:ph type="body" sz="quarter" idx="10"/>
          </p:nvPr>
        </p:nvSpPr>
        <p:spPr>
          <a:xfrm>
            <a:off x="614783" y="465826"/>
            <a:ext cx="8684492" cy="155276"/>
          </a:xfrm>
        </p:spPr>
        <p:txBody>
          <a:bodyPr/>
          <a:lstStyle/>
          <a:p>
            <a:r>
              <a:rPr lang="en-US" sz="3000" b="1" dirty="0">
                <a:solidFill>
                  <a:srgbClr val="00A1DE"/>
                </a:solidFill>
                <a:latin typeface="Avenir Nxt2 W1G" panose="020B0503020202020204"/>
                <a:ea typeface="+mj-ea"/>
                <a:cs typeface="+mj-cs"/>
              </a:rPr>
              <a:t>Financial Regulations – Proposed changes explained</a:t>
            </a:r>
            <a:endParaRPr lang="en-GB" sz="3000" b="1" dirty="0">
              <a:solidFill>
                <a:srgbClr val="00A1DE"/>
              </a:solidFill>
              <a:latin typeface="Avenir Nxt2 W1G" panose="020B0503020202020204"/>
              <a:ea typeface="+mj-ea"/>
              <a:cs typeface="+mj-cs"/>
            </a:endParaRPr>
          </a:p>
        </p:txBody>
      </p:sp>
      <p:sp>
        <p:nvSpPr>
          <p:cNvPr id="5" name="TextBox 4">
            <a:extLst>
              <a:ext uri="{FF2B5EF4-FFF2-40B4-BE49-F238E27FC236}">
                <a16:creationId xmlns:a16="http://schemas.microsoft.com/office/drawing/2014/main" id="{E1E542C9-B5CF-4406-11D6-E127FC8D2324}"/>
              </a:ext>
            </a:extLst>
          </p:cNvPr>
          <p:cNvSpPr txBox="1"/>
          <p:nvPr/>
        </p:nvSpPr>
        <p:spPr>
          <a:xfrm>
            <a:off x="716483" y="2035834"/>
            <a:ext cx="10230438" cy="3139321"/>
          </a:xfrm>
          <a:prstGeom prst="rect">
            <a:avLst/>
          </a:prstGeom>
          <a:noFill/>
        </p:spPr>
        <p:txBody>
          <a:bodyPr wrap="square" rtlCol="0">
            <a:spAutoFit/>
          </a:bodyPr>
          <a:lstStyle/>
          <a:p>
            <a:r>
              <a:rPr lang="en-US" dirty="0">
                <a:latin typeface="Verdana" panose="020B0604030504040204" pitchFamily="34" charset="0"/>
                <a:ea typeface="Verdana" panose="020B0604030504040204" pitchFamily="34" charset="0"/>
              </a:rPr>
              <a:t>Further to the </a:t>
            </a:r>
            <a:r>
              <a:rPr lang="en-US" b="1" dirty="0">
                <a:latin typeface="Verdana" panose="020B0604030504040204" pitchFamily="34" charset="0"/>
                <a:ea typeface="Verdana" panose="020B0604030504040204" pitchFamily="34" charset="0"/>
              </a:rPr>
              <a:t>approval</a:t>
            </a:r>
            <a:r>
              <a:rPr lang="en-US" dirty="0">
                <a:latin typeface="Verdana" panose="020B0604030504040204" pitchFamily="34" charset="0"/>
                <a:ea typeface="Verdana" panose="020B0604030504040204" pitchFamily="34" charset="0"/>
              </a:rPr>
              <a:t> in </a:t>
            </a:r>
            <a:r>
              <a:rPr lang="en-US" b="1" dirty="0">
                <a:latin typeface="Verdana" panose="020B0604030504040204" pitchFamily="34" charset="0"/>
                <a:ea typeface="Verdana" panose="020B0604030504040204" pitchFamily="34" charset="0"/>
              </a:rPr>
              <a:t>July 2023</a:t>
            </a:r>
            <a:r>
              <a:rPr lang="en-US" dirty="0">
                <a:latin typeface="Verdana" panose="020B0604030504040204" pitchFamily="34" charset="0"/>
                <a:ea typeface="Verdana" panose="020B0604030504040204" pitchFamily="34" charset="0"/>
              </a:rPr>
              <a:t> by the </a:t>
            </a:r>
            <a:r>
              <a:rPr lang="en-US" b="1" dirty="0">
                <a:latin typeface="Verdana" panose="020B0604030504040204" pitchFamily="34" charset="0"/>
                <a:ea typeface="Verdana" panose="020B0604030504040204" pitchFamily="34" charset="0"/>
              </a:rPr>
              <a:t>Council</a:t>
            </a:r>
            <a:r>
              <a:rPr lang="en-US" dirty="0">
                <a:latin typeface="Verdana" panose="020B0604030504040204" pitchFamily="34" charset="0"/>
                <a:ea typeface="Verdana" panose="020B0604030504040204" pitchFamily="34" charset="0"/>
              </a:rPr>
              <a:t> of </a:t>
            </a:r>
            <a:r>
              <a:rPr lang="en-US" b="1" dirty="0">
                <a:latin typeface="Verdana" panose="020B0604030504040204" pitchFamily="34" charset="0"/>
                <a:ea typeface="Verdana" panose="020B0604030504040204" pitchFamily="34" charset="0"/>
              </a:rPr>
              <a:t>Financial Transformation Plan (C23/50)</a:t>
            </a:r>
            <a:r>
              <a:rPr lang="en-US" dirty="0">
                <a:latin typeface="Verdana" panose="020B0604030504040204" pitchFamily="34" charset="0"/>
                <a:ea typeface="Verdana" panose="020B0604030504040204" pitchFamily="34" charset="0"/>
              </a:rPr>
              <a:t>, ITU secretariat is proposing changes to the Financial Regulations and Financial Rules which aim to </a:t>
            </a:r>
            <a:r>
              <a:rPr lang="en-GB" sz="1800" dirty="0">
                <a:effectLst/>
                <a:latin typeface="Verdana" panose="020B0604030504040204" pitchFamily="34" charset="0"/>
                <a:ea typeface="Verdana" panose="020B0604030504040204" pitchFamily="34" charset="0"/>
                <a:cs typeface="Times New Roman" panose="02020603050405020304" pitchFamily="18" charset="0"/>
              </a:rPr>
              <a:t>ensure improved </a:t>
            </a:r>
            <a:r>
              <a:rPr lang="en-GB" sz="1800" b="1" dirty="0">
                <a:effectLst/>
                <a:latin typeface="Verdana" panose="020B0604030504040204" pitchFamily="34" charset="0"/>
                <a:ea typeface="Verdana" panose="020B0604030504040204" pitchFamily="34" charset="0"/>
                <a:cs typeface="Times New Roman" panose="02020603050405020304" pitchFamily="18" charset="0"/>
              </a:rPr>
              <a:t>financial management</a:t>
            </a:r>
            <a:r>
              <a:rPr lang="en-GB" sz="1800" dirty="0">
                <a:effectLst/>
                <a:latin typeface="Verdana" panose="020B0604030504040204" pitchFamily="34" charset="0"/>
                <a:ea typeface="Verdana" panose="020B0604030504040204" pitchFamily="34" charset="0"/>
                <a:cs typeface="Times New Roman" panose="02020603050405020304" pitchFamily="18" charset="0"/>
              </a:rPr>
              <a:t>, greater </a:t>
            </a:r>
            <a:r>
              <a:rPr lang="en-GB" sz="1800" b="1" dirty="0">
                <a:effectLst/>
                <a:latin typeface="Verdana" panose="020B0604030504040204" pitchFamily="34" charset="0"/>
                <a:ea typeface="Verdana" panose="020B0604030504040204" pitchFamily="34" charset="0"/>
                <a:cs typeface="Times New Roman" panose="02020603050405020304" pitchFamily="18" charset="0"/>
              </a:rPr>
              <a:t>transparency</a:t>
            </a:r>
            <a:r>
              <a:rPr lang="en-GB" sz="1800" dirty="0">
                <a:effectLst/>
                <a:latin typeface="Verdana" panose="020B0604030504040204" pitchFamily="34" charset="0"/>
                <a:ea typeface="Verdana" panose="020B0604030504040204" pitchFamily="34" charset="0"/>
                <a:cs typeface="Times New Roman" panose="02020603050405020304" pitchFamily="18" charset="0"/>
              </a:rPr>
              <a:t> and </a:t>
            </a:r>
            <a:r>
              <a:rPr lang="en-GB" sz="1800" b="1" dirty="0">
                <a:effectLst/>
                <a:latin typeface="Verdana" panose="020B0604030504040204" pitchFamily="34" charset="0"/>
                <a:ea typeface="Verdana" panose="020B0604030504040204" pitchFamily="34" charset="0"/>
                <a:cs typeface="Times New Roman" panose="02020603050405020304" pitchFamily="18" charset="0"/>
              </a:rPr>
              <a:t>accountability</a:t>
            </a:r>
            <a:r>
              <a:rPr lang="en-GB" sz="1800" dirty="0">
                <a:effectLst/>
                <a:latin typeface="Verdana" panose="020B0604030504040204" pitchFamily="34" charset="0"/>
                <a:ea typeface="Verdana" panose="020B0604030504040204" pitchFamily="34" charset="0"/>
                <a:cs typeface="Times New Roman" panose="02020603050405020304" pitchFamily="18" charset="0"/>
              </a:rPr>
              <a:t>, </a:t>
            </a:r>
            <a:r>
              <a:rPr lang="en-GB" sz="1800" b="1" dirty="0">
                <a:effectLst/>
                <a:latin typeface="Verdana" panose="020B0604030504040204" pitchFamily="34" charset="0"/>
                <a:ea typeface="Verdana" panose="020B0604030504040204" pitchFamily="34" charset="0"/>
                <a:cs typeface="Times New Roman" panose="02020603050405020304" pitchFamily="18" charset="0"/>
              </a:rPr>
              <a:t>better risk management </a:t>
            </a:r>
            <a:r>
              <a:rPr lang="en-GB" sz="1800" dirty="0">
                <a:effectLst/>
                <a:latin typeface="Verdana" panose="020B0604030504040204" pitchFamily="34" charset="0"/>
                <a:ea typeface="Verdana" panose="020B0604030504040204" pitchFamily="34" charset="0"/>
                <a:cs typeface="Times New Roman" panose="02020603050405020304" pitchFamily="18" charset="0"/>
              </a:rPr>
              <a:t>and </a:t>
            </a:r>
            <a:r>
              <a:rPr lang="en-GB" sz="1800" b="1" dirty="0">
                <a:effectLst/>
                <a:latin typeface="Verdana" panose="020B0604030504040204" pitchFamily="34" charset="0"/>
                <a:ea typeface="Verdana" panose="020B0604030504040204" pitchFamily="34" charset="0"/>
                <a:cs typeface="Times New Roman" panose="02020603050405020304" pitchFamily="18" charset="0"/>
              </a:rPr>
              <a:t>enhanced credibility</a:t>
            </a:r>
            <a:r>
              <a:rPr lang="en-GB" sz="1800" dirty="0">
                <a:effectLst/>
                <a:latin typeface="Verdana" panose="020B0604030504040204" pitchFamily="34" charset="0"/>
                <a:ea typeface="Verdana" panose="020B0604030504040204" pitchFamily="34" charset="0"/>
                <a:cs typeface="Times New Roman" panose="02020603050405020304" pitchFamily="18" charset="0"/>
              </a:rPr>
              <a:t> with </a:t>
            </a:r>
            <a:r>
              <a:rPr lang="en-GB" sz="1800" b="1" dirty="0">
                <a:effectLst/>
                <a:latin typeface="Verdana" panose="020B0604030504040204" pitchFamily="34" charset="0"/>
                <a:ea typeface="Verdana" panose="020B0604030504040204" pitchFamily="34" charset="0"/>
                <a:cs typeface="Times New Roman" panose="02020603050405020304" pitchFamily="18" charset="0"/>
              </a:rPr>
              <a:t>stakeholders</a:t>
            </a:r>
            <a:r>
              <a:rPr lang="en-GB" sz="1800" dirty="0">
                <a:effectLst/>
                <a:latin typeface="Verdana" panose="020B0604030504040204" pitchFamily="34" charset="0"/>
                <a:ea typeface="Verdana" panose="020B0604030504040204" pitchFamily="34" charset="0"/>
                <a:cs typeface="Times New Roman" panose="02020603050405020304" pitchFamily="18" charset="0"/>
              </a:rPr>
              <a:t>. </a:t>
            </a:r>
          </a:p>
          <a:p>
            <a:endParaRPr lang="en-GB" dirty="0">
              <a:latin typeface="Verdana" panose="020B0604030504040204" pitchFamily="34" charset="0"/>
              <a:ea typeface="Verdana" panose="020B0604030504040204" pitchFamily="34" charset="0"/>
              <a:cs typeface="Times New Roman" panose="02020603050405020304" pitchFamily="18" charset="0"/>
            </a:endParaRPr>
          </a:p>
          <a:p>
            <a:r>
              <a:rPr lang="en-GB" sz="1800" dirty="0">
                <a:effectLst/>
                <a:latin typeface="Verdana" panose="020B0604030504040204" pitchFamily="34" charset="0"/>
                <a:ea typeface="Verdana" panose="020B0604030504040204" pitchFamily="34" charset="0"/>
                <a:cs typeface="Times New Roman" panose="02020603050405020304" pitchFamily="18" charset="0"/>
              </a:rPr>
              <a:t>These </a:t>
            </a:r>
            <a:r>
              <a:rPr lang="en-GB" sz="1800" b="1" dirty="0">
                <a:effectLst/>
                <a:latin typeface="Verdana" panose="020B0604030504040204" pitchFamily="34" charset="0"/>
                <a:ea typeface="Verdana" panose="020B0604030504040204" pitchFamily="34" charset="0"/>
                <a:cs typeface="Times New Roman" panose="02020603050405020304" pitchFamily="18" charset="0"/>
              </a:rPr>
              <a:t>proposed amendments</a:t>
            </a:r>
            <a:r>
              <a:rPr lang="en-GB" sz="1800" dirty="0">
                <a:effectLst/>
                <a:latin typeface="Verdana" panose="020B0604030504040204" pitchFamily="34" charset="0"/>
                <a:ea typeface="Verdana" panose="020B0604030504040204" pitchFamily="34" charset="0"/>
                <a:cs typeface="Times New Roman" panose="02020603050405020304" pitchFamily="18" charset="0"/>
              </a:rPr>
              <a:t> to the </a:t>
            </a:r>
            <a:r>
              <a:rPr lang="en-GB" sz="1800" b="1" dirty="0">
                <a:effectLst/>
                <a:latin typeface="Verdana" panose="020B0604030504040204" pitchFamily="34" charset="0"/>
                <a:ea typeface="Verdana" panose="020B0604030504040204" pitchFamily="34" charset="0"/>
                <a:cs typeface="Times New Roman" panose="02020603050405020304" pitchFamily="18" charset="0"/>
              </a:rPr>
              <a:t>Financial Regulations </a:t>
            </a:r>
            <a:r>
              <a:rPr lang="en-GB" sz="1800" dirty="0">
                <a:effectLst/>
                <a:latin typeface="Verdana" panose="020B0604030504040204" pitchFamily="34" charset="0"/>
                <a:ea typeface="Verdana" panose="020B0604030504040204" pitchFamily="34" charset="0"/>
                <a:cs typeface="Times New Roman" panose="02020603050405020304" pitchFamily="18" charset="0"/>
              </a:rPr>
              <a:t>have been made in </a:t>
            </a:r>
            <a:r>
              <a:rPr lang="en-GB" sz="1800" b="1" dirty="0">
                <a:effectLst/>
                <a:latin typeface="Verdana" panose="020B0604030504040204" pitchFamily="34" charset="0"/>
                <a:ea typeface="Verdana" panose="020B0604030504040204" pitchFamily="34" charset="0"/>
                <a:cs typeface="Times New Roman" panose="02020603050405020304" pitchFamily="18" charset="0"/>
              </a:rPr>
              <a:t>consultation</a:t>
            </a:r>
            <a:r>
              <a:rPr lang="en-GB" sz="1800" dirty="0">
                <a:effectLst/>
                <a:latin typeface="Verdana" panose="020B0604030504040204" pitchFamily="34" charset="0"/>
                <a:ea typeface="Verdana" panose="020B0604030504040204" pitchFamily="34" charset="0"/>
                <a:cs typeface="Times New Roman" panose="02020603050405020304" pitchFamily="18" charset="0"/>
              </a:rPr>
              <a:t> with </a:t>
            </a:r>
            <a:r>
              <a:rPr lang="en-GB" sz="1800" b="1" dirty="0">
                <a:effectLst/>
                <a:latin typeface="Verdana" panose="020B0604030504040204" pitchFamily="34" charset="0"/>
                <a:ea typeface="Verdana" panose="020B0604030504040204" pitchFamily="34" charset="0"/>
                <a:cs typeface="Times New Roman" panose="02020603050405020304" pitchFamily="18" charset="0"/>
              </a:rPr>
              <a:t>Chief FRMD, IMAC, </a:t>
            </a:r>
            <a:r>
              <a:rPr lang="en-GB" b="1" dirty="0" err="1">
                <a:latin typeface="Verdana" panose="020B0604030504040204" pitchFamily="34" charset="0"/>
                <a:ea typeface="Verdana" panose="020B0604030504040204" pitchFamily="34" charset="0"/>
                <a:cs typeface="Times New Roman" panose="02020603050405020304" pitchFamily="18" charset="0"/>
              </a:rPr>
              <a:t>CoCo</a:t>
            </a:r>
            <a:r>
              <a:rPr lang="en-GB" b="1" dirty="0">
                <a:latin typeface="Verdana" panose="020B0604030504040204" pitchFamily="34" charset="0"/>
                <a:ea typeface="Verdana" panose="020B0604030504040204" pitchFamily="34" charset="0"/>
                <a:cs typeface="Times New Roman" panose="02020603050405020304" pitchFamily="18" charset="0"/>
              </a:rPr>
              <a:t>, DSG</a:t>
            </a:r>
            <a:r>
              <a:rPr lang="en-GB" dirty="0">
                <a:latin typeface="Verdana" panose="020B0604030504040204" pitchFamily="34" charset="0"/>
                <a:ea typeface="Verdana" panose="020B0604030504040204" pitchFamily="34" charset="0"/>
                <a:cs typeface="Times New Roman" panose="02020603050405020304" pitchFamily="18" charset="0"/>
              </a:rPr>
              <a:t> and </a:t>
            </a:r>
            <a:r>
              <a:rPr lang="en-GB" b="1" dirty="0">
                <a:latin typeface="Verdana" panose="020B0604030504040204" pitchFamily="34" charset="0"/>
                <a:ea typeface="Verdana" panose="020B0604030504040204" pitchFamily="34" charset="0"/>
                <a:cs typeface="Times New Roman" panose="02020603050405020304" pitchFamily="18" charset="0"/>
              </a:rPr>
              <a:t>SG</a:t>
            </a:r>
            <a:r>
              <a:rPr lang="en-GB" dirty="0">
                <a:latin typeface="Verdana" panose="020B0604030504040204" pitchFamily="34" charset="0"/>
                <a:ea typeface="Verdana" panose="020B0604030504040204" pitchFamily="34" charset="0"/>
                <a:cs typeface="Times New Roman" panose="02020603050405020304" pitchFamily="18" charset="0"/>
              </a:rPr>
              <a:t>, integrate </a:t>
            </a:r>
            <a:r>
              <a:rPr lang="en-GB" sz="1800" b="1" dirty="0">
                <a:effectLst/>
                <a:latin typeface="Verdana" panose="020B0604030504040204" pitchFamily="34" charset="0"/>
                <a:ea typeface="Verdana" panose="020B0604030504040204" pitchFamily="34" charset="0"/>
                <a:cs typeface="Times New Roman" panose="02020603050405020304" pitchFamily="18" charset="0"/>
              </a:rPr>
              <a:t>best practices</a:t>
            </a:r>
            <a:r>
              <a:rPr lang="en-GB" sz="1800" dirty="0">
                <a:effectLst/>
                <a:latin typeface="Verdana" panose="020B0604030504040204" pitchFamily="34" charset="0"/>
                <a:ea typeface="Verdana" panose="020B0604030504040204" pitchFamily="34" charset="0"/>
                <a:cs typeface="Times New Roman" panose="02020603050405020304" pitchFamily="18" charset="0"/>
              </a:rPr>
              <a:t> across the </a:t>
            </a:r>
            <a:r>
              <a:rPr lang="en-GB" sz="1800" b="1" dirty="0">
                <a:effectLst/>
                <a:latin typeface="Verdana" panose="020B0604030504040204" pitchFamily="34" charset="0"/>
                <a:ea typeface="Verdana" panose="020B0604030504040204" pitchFamily="34" charset="0"/>
                <a:cs typeface="Times New Roman" panose="02020603050405020304" pitchFamily="18" charset="0"/>
              </a:rPr>
              <a:t>UN</a:t>
            </a:r>
            <a:r>
              <a:rPr lang="en-GB" sz="1800" dirty="0">
                <a:effectLst/>
                <a:latin typeface="Verdana" panose="020B0604030504040204" pitchFamily="34" charset="0"/>
                <a:ea typeface="Verdana" panose="020B0604030504040204" pitchFamily="34" charset="0"/>
                <a:cs typeface="Times New Roman" panose="02020603050405020304" pitchFamily="18" charset="0"/>
              </a:rPr>
              <a:t> and include </a:t>
            </a:r>
            <a:r>
              <a:rPr lang="en-GB" sz="1800" b="1" dirty="0">
                <a:effectLst/>
                <a:latin typeface="Verdana" panose="020B0604030504040204" pitchFamily="34" charset="0"/>
                <a:ea typeface="Verdana" panose="020B0604030504040204" pitchFamily="34" charset="0"/>
                <a:cs typeface="Times New Roman" panose="02020603050405020304" pitchFamily="18" charset="0"/>
              </a:rPr>
              <a:t>recommendations</a:t>
            </a:r>
            <a:r>
              <a:rPr lang="en-GB" sz="1800" dirty="0">
                <a:effectLst/>
                <a:latin typeface="Verdana" panose="020B0604030504040204" pitchFamily="34" charset="0"/>
                <a:ea typeface="Verdana" panose="020B0604030504040204" pitchFamily="34" charset="0"/>
                <a:cs typeface="Times New Roman" panose="02020603050405020304" pitchFamily="18" charset="0"/>
              </a:rPr>
              <a:t> by the </a:t>
            </a:r>
            <a:r>
              <a:rPr lang="en-GB" sz="1800" b="1" dirty="0">
                <a:effectLst/>
                <a:latin typeface="Verdana" panose="020B0604030504040204" pitchFamily="34" charset="0"/>
                <a:ea typeface="Verdana" panose="020B0604030504040204" pitchFamily="34" charset="0"/>
                <a:cs typeface="Times New Roman" panose="02020603050405020304" pitchFamily="18" charset="0"/>
              </a:rPr>
              <a:t>External Auditors (NAO)</a:t>
            </a:r>
            <a:r>
              <a:rPr lang="en-GB" sz="1800" dirty="0">
                <a:effectLst/>
                <a:latin typeface="Verdana" panose="020B0604030504040204" pitchFamily="34" charset="0"/>
                <a:ea typeface="Verdana" panose="020B0604030504040204" pitchFamily="34" charset="0"/>
                <a:cs typeface="Times New Roman" panose="02020603050405020304" pitchFamily="18" charset="0"/>
              </a:rPr>
              <a:t>.</a:t>
            </a:r>
            <a:endParaRPr lang="en-GB" dirty="0">
              <a:latin typeface="Verdana" panose="020B0604030504040204" pitchFamily="34" charset="0"/>
              <a:ea typeface="Verdana" panose="020B0604030504040204" pitchFamily="34" charset="0"/>
              <a:cs typeface="Times New Roman" panose="02020603050405020304" pitchFamily="18" charset="0"/>
            </a:endParaRPr>
          </a:p>
          <a:p>
            <a:endParaRPr lang="en-GB" sz="1800"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110931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4">
            <a:extLst>
              <a:ext uri="{FF2B5EF4-FFF2-40B4-BE49-F238E27FC236}">
                <a16:creationId xmlns:a16="http://schemas.microsoft.com/office/drawing/2014/main" id="{070834BD-D805-4224-8EE5-45AC75945E69}"/>
              </a:ext>
            </a:extLst>
          </p:cNvPr>
          <p:cNvSpPr txBox="1">
            <a:spLocks/>
          </p:cNvSpPr>
          <p:nvPr/>
        </p:nvSpPr>
        <p:spPr>
          <a:xfrm>
            <a:off x="6668475" y="3755439"/>
            <a:ext cx="4359362" cy="1421148"/>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algn="ctr">
              <a:lnSpc>
                <a:spcPts val="1800"/>
              </a:lnSpc>
            </a:pPr>
            <a:endParaRPr lang="en-GB" sz="1500" i="1" dirty="0">
              <a:solidFill>
                <a:schemeClr val="tx1">
                  <a:lumMod val="65000"/>
                  <a:lumOff val="35000"/>
                </a:schemeClr>
              </a:solidFill>
              <a:latin typeface="Georgia" panose="02040502050405020303" pitchFamily="18" charset="0"/>
            </a:endParaRPr>
          </a:p>
        </p:txBody>
      </p:sp>
      <p:sp>
        <p:nvSpPr>
          <p:cNvPr id="40" name="Title 4">
            <a:extLst>
              <a:ext uri="{FF2B5EF4-FFF2-40B4-BE49-F238E27FC236}">
                <a16:creationId xmlns:a16="http://schemas.microsoft.com/office/drawing/2014/main" id="{F32EF107-780F-4DCE-804E-9D245796D662}"/>
              </a:ext>
            </a:extLst>
          </p:cNvPr>
          <p:cNvSpPr txBox="1">
            <a:spLocks/>
          </p:cNvSpPr>
          <p:nvPr/>
        </p:nvSpPr>
        <p:spPr>
          <a:xfrm>
            <a:off x="1585874" y="3438199"/>
            <a:ext cx="3533374" cy="494319"/>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p:txBody>
      </p:sp>
      <p:sp>
        <p:nvSpPr>
          <p:cNvPr id="4" name="Text Placeholder 3">
            <a:extLst>
              <a:ext uri="{FF2B5EF4-FFF2-40B4-BE49-F238E27FC236}">
                <a16:creationId xmlns:a16="http://schemas.microsoft.com/office/drawing/2014/main" id="{975756E4-6CE8-40D3-A5D6-27BF5907660F}"/>
              </a:ext>
            </a:extLst>
          </p:cNvPr>
          <p:cNvSpPr>
            <a:spLocks noGrp="1"/>
          </p:cNvSpPr>
          <p:nvPr>
            <p:ph type="body" sz="quarter" idx="10"/>
          </p:nvPr>
        </p:nvSpPr>
        <p:spPr>
          <a:xfrm>
            <a:off x="588903" y="354755"/>
            <a:ext cx="8465210" cy="308803"/>
          </a:xfrm>
        </p:spPr>
        <p:txBody>
          <a:bodyPr/>
          <a:lstStyle/>
          <a:p>
            <a:r>
              <a:rPr lang="en-US" sz="3000" b="1" dirty="0">
                <a:solidFill>
                  <a:srgbClr val="00A1DE"/>
                </a:solidFill>
                <a:latin typeface="Avenir Nxt2 W1G" panose="020B0503020202020204"/>
                <a:ea typeface="+mj-ea"/>
                <a:cs typeface="+mj-cs"/>
              </a:rPr>
              <a:t>Financial Regulations explained</a:t>
            </a:r>
            <a:endParaRPr lang="en-US" dirty="0">
              <a:latin typeface="Avenir Next LT Pro" panose="020B0504020202020204" pitchFamily="34" charset="0"/>
            </a:endParaRPr>
          </a:p>
        </p:txBody>
      </p:sp>
      <p:sp>
        <p:nvSpPr>
          <p:cNvPr id="5" name="TextBox 4">
            <a:extLst>
              <a:ext uri="{FF2B5EF4-FFF2-40B4-BE49-F238E27FC236}">
                <a16:creationId xmlns:a16="http://schemas.microsoft.com/office/drawing/2014/main" id="{C50A58B5-8B1D-25E7-1128-003C92285E59}"/>
              </a:ext>
            </a:extLst>
          </p:cNvPr>
          <p:cNvSpPr txBox="1"/>
          <p:nvPr/>
        </p:nvSpPr>
        <p:spPr>
          <a:xfrm>
            <a:off x="690114" y="1443841"/>
            <a:ext cx="10822376" cy="3693319"/>
          </a:xfrm>
          <a:prstGeom prst="rect">
            <a:avLst/>
          </a:prstGeom>
          <a:noFill/>
        </p:spPr>
        <p:txBody>
          <a:bodyPr wrap="square">
            <a:spAutoFit/>
          </a:bodyPr>
          <a:lstStyle/>
          <a:p>
            <a:r>
              <a:rPr lang="en-GB" b="1" dirty="0"/>
              <a:t>Why move paragraphs 4 and 5 of Article 1 to the Financial Rules?</a:t>
            </a:r>
            <a:r>
              <a:rPr lang="en-GB" dirty="0"/>
              <a:t> </a:t>
            </a:r>
          </a:p>
          <a:p>
            <a:endParaRPr lang="en-GB" b="1" dirty="0"/>
          </a:p>
          <a:p>
            <a:r>
              <a:rPr lang="en-GB" dirty="0"/>
              <a:t>The paragraphs concern details on internal committees and practices of the Secretariat. </a:t>
            </a:r>
          </a:p>
          <a:p>
            <a:r>
              <a:rPr lang="en-GB" b="1" dirty="0"/>
              <a:t>The Coordination Committee and the Contracts Committee have clear roles and the text in relations to their functions will not change, if included in the Financial Rules. </a:t>
            </a:r>
          </a:p>
          <a:p>
            <a:endParaRPr lang="en-GB" dirty="0"/>
          </a:p>
          <a:p>
            <a:r>
              <a:rPr lang="en-GB" dirty="0"/>
              <a:t>Their clear roles and responsibilities in overseeing financial matters within the Union are of paramount concern and placing these secretariat functions in the Financial Rules removes details not usually seen in Financial Regulations (as per best practice in other UN agencies).</a:t>
            </a:r>
          </a:p>
          <a:p>
            <a:endParaRPr lang="en-GB" dirty="0"/>
          </a:p>
          <a:p>
            <a:r>
              <a:rPr lang="en-GB" dirty="0"/>
              <a:t>Overall, moving this text to the Financial Rules section can </a:t>
            </a:r>
            <a:r>
              <a:rPr lang="en-GB" b="1" dirty="0"/>
              <a:t>enhance the clarity, simplification,</a:t>
            </a:r>
            <a:r>
              <a:rPr lang="en-GB" dirty="0"/>
              <a:t> and</a:t>
            </a:r>
            <a:r>
              <a:rPr lang="en-GB" b="1" dirty="0"/>
              <a:t> accessibility</a:t>
            </a:r>
            <a:r>
              <a:rPr lang="en-GB" dirty="0"/>
              <a:t>, of financial management within the Union. </a:t>
            </a:r>
            <a:r>
              <a:rPr lang="en-GB" b="1" dirty="0"/>
              <a:t>However, this is subject to acceptance by all Council Members.</a:t>
            </a:r>
          </a:p>
        </p:txBody>
      </p:sp>
    </p:spTree>
    <p:extLst>
      <p:ext uri="{BB962C8B-B14F-4D97-AF65-F5344CB8AC3E}">
        <p14:creationId xmlns:p14="http://schemas.microsoft.com/office/powerpoint/2010/main" val="2366160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4">
            <a:extLst>
              <a:ext uri="{FF2B5EF4-FFF2-40B4-BE49-F238E27FC236}">
                <a16:creationId xmlns:a16="http://schemas.microsoft.com/office/drawing/2014/main" id="{070834BD-D805-4224-8EE5-45AC75945E69}"/>
              </a:ext>
            </a:extLst>
          </p:cNvPr>
          <p:cNvSpPr txBox="1">
            <a:spLocks/>
          </p:cNvSpPr>
          <p:nvPr/>
        </p:nvSpPr>
        <p:spPr>
          <a:xfrm>
            <a:off x="6668475" y="3755439"/>
            <a:ext cx="4359362" cy="1421148"/>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algn="ctr">
              <a:lnSpc>
                <a:spcPts val="1800"/>
              </a:lnSpc>
            </a:pPr>
            <a:endParaRPr lang="en-GB" sz="1500" i="1" dirty="0">
              <a:solidFill>
                <a:schemeClr val="tx1">
                  <a:lumMod val="65000"/>
                  <a:lumOff val="35000"/>
                </a:schemeClr>
              </a:solidFill>
              <a:latin typeface="Georgia" panose="02040502050405020303" pitchFamily="18" charset="0"/>
            </a:endParaRPr>
          </a:p>
        </p:txBody>
      </p:sp>
      <p:sp>
        <p:nvSpPr>
          <p:cNvPr id="40" name="Title 4">
            <a:extLst>
              <a:ext uri="{FF2B5EF4-FFF2-40B4-BE49-F238E27FC236}">
                <a16:creationId xmlns:a16="http://schemas.microsoft.com/office/drawing/2014/main" id="{F32EF107-780F-4DCE-804E-9D245796D662}"/>
              </a:ext>
            </a:extLst>
          </p:cNvPr>
          <p:cNvSpPr txBox="1">
            <a:spLocks/>
          </p:cNvSpPr>
          <p:nvPr/>
        </p:nvSpPr>
        <p:spPr>
          <a:xfrm>
            <a:off x="1585874" y="3438199"/>
            <a:ext cx="3533374" cy="494319"/>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p:txBody>
      </p:sp>
      <p:sp>
        <p:nvSpPr>
          <p:cNvPr id="4" name="Text Placeholder 3">
            <a:extLst>
              <a:ext uri="{FF2B5EF4-FFF2-40B4-BE49-F238E27FC236}">
                <a16:creationId xmlns:a16="http://schemas.microsoft.com/office/drawing/2014/main" id="{975756E4-6CE8-40D3-A5D6-27BF5907660F}"/>
              </a:ext>
            </a:extLst>
          </p:cNvPr>
          <p:cNvSpPr>
            <a:spLocks noGrp="1"/>
          </p:cNvSpPr>
          <p:nvPr>
            <p:ph type="body" sz="quarter" idx="10"/>
          </p:nvPr>
        </p:nvSpPr>
        <p:spPr>
          <a:xfrm>
            <a:off x="597529" y="380634"/>
            <a:ext cx="8465210" cy="308803"/>
          </a:xfrm>
        </p:spPr>
        <p:txBody>
          <a:bodyPr/>
          <a:lstStyle/>
          <a:p>
            <a:r>
              <a:rPr lang="en-US" sz="3000" b="1" dirty="0">
                <a:solidFill>
                  <a:srgbClr val="00A1DE"/>
                </a:solidFill>
                <a:latin typeface="Avenir Nxt2 W1G" panose="020B0503020202020204"/>
                <a:ea typeface="+mj-ea"/>
                <a:cs typeface="+mj-cs"/>
              </a:rPr>
              <a:t>Financial Regulations explained</a:t>
            </a:r>
            <a:endParaRPr lang="en-US" dirty="0">
              <a:latin typeface="Avenir Next LT Pro" panose="020B0504020202020204" pitchFamily="34" charset="0"/>
            </a:endParaRPr>
          </a:p>
        </p:txBody>
      </p:sp>
      <p:sp>
        <p:nvSpPr>
          <p:cNvPr id="5" name="TextBox 4">
            <a:extLst>
              <a:ext uri="{FF2B5EF4-FFF2-40B4-BE49-F238E27FC236}">
                <a16:creationId xmlns:a16="http://schemas.microsoft.com/office/drawing/2014/main" id="{C50A58B5-8B1D-25E7-1128-003C92285E59}"/>
              </a:ext>
            </a:extLst>
          </p:cNvPr>
          <p:cNvSpPr txBox="1"/>
          <p:nvPr/>
        </p:nvSpPr>
        <p:spPr>
          <a:xfrm>
            <a:off x="684812" y="924949"/>
            <a:ext cx="10822376" cy="5008102"/>
          </a:xfrm>
          <a:prstGeom prst="rect">
            <a:avLst/>
          </a:prstGeom>
          <a:noFill/>
        </p:spPr>
        <p:txBody>
          <a:bodyPr wrap="square">
            <a:spAutoFit/>
          </a:bodyPr>
          <a:lstStyle/>
          <a:p>
            <a:pPr algn="just">
              <a:spcBef>
                <a:spcPts val="600"/>
              </a:spcBef>
              <a:spcAft>
                <a:spcPts val="600"/>
              </a:spcAft>
            </a:pPr>
            <a:r>
              <a:rPr lang="en-US" sz="1800" b="1" dirty="0">
                <a:effectLst/>
                <a:latin typeface="Verdana" panose="020B0604030504040204" pitchFamily="34" charset="0"/>
                <a:ea typeface="SimHei" panose="02010609060101010101" pitchFamily="49" charset="-122"/>
                <a:cs typeface="Simplified Arabic" panose="02020603050405020304" pitchFamily="18" charset="-78"/>
              </a:rPr>
              <a:t>What is the proposed change in Article 10 concerning the budget of the Union?</a:t>
            </a:r>
            <a:endParaRPr lang="en-GB" sz="1800" dirty="0">
              <a:effectLst/>
              <a:latin typeface="Verdana" panose="020B0604030504040204" pitchFamily="34" charset="0"/>
              <a:ea typeface="SimHei" panose="02010609060101010101" pitchFamily="49" charset="-122"/>
              <a:cs typeface="Simplified Arabic" panose="02020603050405020304" pitchFamily="18" charset="-78"/>
            </a:endParaRPr>
          </a:p>
          <a:p>
            <a:pPr algn="just">
              <a:spcBef>
                <a:spcPts val="600"/>
              </a:spcBef>
              <a:spcAft>
                <a:spcPts val="600"/>
              </a:spcAft>
            </a:pPr>
            <a:r>
              <a:rPr lang="en-US" sz="1800" dirty="0">
                <a:effectLst/>
                <a:latin typeface="Verdana" panose="020B0604030504040204" pitchFamily="34" charset="0"/>
                <a:ea typeface="SimHei" panose="02010609060101010101" pitchFamily="49" charset="-122"/>
                <a:cs typeface="Simplified Arabic" panose="02020603050405020304" pitchFamily="18" charset="-78"/>
              </a:rPr>
              <a:t>The proposed change in Article 10, specifically Paragraph 6, is to transition reporting to a </a:t>
            </a:r>
            <a:r>
              <a:rPr lang="en-US" sz="1800" b="1" dirty="0">
                <a:effectLst/>
                <a:latin typeface="Verdana" panose="020B0604030504040204" pitchFamily="34" charset="0"/>
                <a:ea typeface="SimHei" panose="02010609060101010101" pitchFamily="49" charset="-122"/>
                <a:cs typeface="Simplified Arabic" panose="02020603050405020304" pitchFamily="18" charset="-78"/>
              </a:rPr>
              <a:t>web-based platform</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 In summary, the ITU will not only modernize its operations but will also offer a more dynamic, interactive, and user-friendly experience for its stakeholders. This move further underscores ITU's commitment to transparency, efficiency, and technological progress. Further additional benefits noted include:</a:t>
            </a:r>
            <a:endParaRPr lang="en-GB" sz="1800" dirty="0">
              <a:effectLst/>
              <a:latin typeface="Verdana" panose="020B0604030504040204" pitchFamily="34" charset="0"/>
              <a:ea typeface="SimHei" panose="02010609060101010101" pitchFamily="49" charset="-122"/>
              <a:cs typeface="Simplified Arabic" panose="02020603050405020304" pitchFamily="18" charset="-78"/>
            </a:endParaRPr>
          </a:p>
          <a:p>
            <a:pPr marL="342900" lvl="0" indent="-342900" algn="just">
              <a:lnSpc>
                <a:spcPct val="107000"/>
              </a:lnSpc>
              <a:spcBef>
                <a:spcPts val="600"/>
              </a:spcBef>
              <a:spcAft>
                <a:spcPts val="800"/>
              </a:spcAft>
              <a:tabLst>
                <a:tab pos="457200" algn="l"/>
              </a:tabLst>
            </a:pPr>
            <a:r>
              <a:rPr lang="en-US" sz="1800" b="1" dirty="0">
                <a:effectLst/>
                <a:latin typeface="Verdana" panose="020B0604030504040204" pitchFamily="34" charset="0"/>
                <a:ea typeface="SimHei" panose="02010609060101010101" pitchFamily="49" charset="-122"/>
                <a:cs typeface="Simplified Arabic" panose="02020603050405020304" pitchFamily="18" charset="-78"/>
              </a:rPr>
              <a:t>Accessibility: </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Information is more freely available and promotes transparency;</a:t>
            </a:r>
          </a:p>
          <a:p>
            <a:pPr marL="342900" lvl="0" indent="-342900" algn="just">
              <a:lnSpc>
                <a:spcPct val="107000"/>
              </a:lnSpc>
              <a:spcBef>
                <a:spcPts val="600"/>
              </a:spcBef>
              <a:spcAft>
                <a:spcPts val="800"/>
              </a:spcAft>
              <a:tabLst>
                <a:tab pos="457200" algn="l"/>
              </a:tabLst>
            </a:pPr>
            <a:r>
              <a:rPr lang="en-US" sz="1800" b="1" dirty="0">
                <a:effectLst/>
                <a:latin typeface="Verdana" panose="020B0604030504040204" pitchFamily="34" charset="0"/>
                <a:ea typeface="SimHei" panose="02010609060101010101" pitchFamily="49" charset="-122"/>
                <a:cs typeface="Simplified Arabic" panose="02020603050405020304" pitchFamily="18" charset="-78"/>
              </a:rPr>
              <a:t>Real-time Updates: </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Information can be update</a:t>
            </a:r>
            <a:r>
              <a:rPr lang="en-US" dirty="0">
                <a:latin typeface="Verdana" panose="020B0604030504040204" pitchFamily="34" charset="0"/>
                <a:ea typeface="SimHei" panose="02010609060101010101" pitchFamily="49" charset="-122"/>
                <a:cs typeface="Simplified Arabic" panose="02020603050405020304" pitchFamily="18" charset="-78"/>
              </a:rPr>
              <a:t>d real time based on needs;</a:t>
            </a:r>
            <a:endParaRPr lang="en-GB" sz="1800" dirty="0">
              <a:effectLst/>
              <a:latin typeface="Verdana" panose="020B0604030504040204" pitchFamily="34" charset="0"/>
              <a:ea typeface="SimHei" panose="02010609060101010101" pitchFamily="49" charset="-122"/>
              <a:cs typeface="Simplified Arabic" panose="02020603050405020304" pitchFamily="18" charset="-78"/>
            </a:endParaRPr>
          </a:p>
          <a:p>
            <a:pPr marL="342900" lvl="0" indent="-342900" algn="just">
              <a:lnSpc>
                <a:spcPct val="107000"/>
              </a:lnSpc>
              <a:spcBef>
                <a:spcPts val="600"/>
              </a:spcBef>
              <a:spcAft>
                <a:spcPts val="800"/>
              </a:spcAft>
              <a:tabLst>
                <a:tab pos="457200" algn="l"/>
              </a:tabLst>
            </a:pPr>
            <a:r>
              <a:rPr lang="en-US" sz="1800" b="1" dirty="0">
                <a:effectLst/>
                <a:latin typeface="Verdana" panose="020B0604030504040204" pitchFamily="34" charset="0"/>
                <a:ea typeface="SimHei" panose="02010609060101010101" pitchFamily="49" charset="-122"/>
                <a:cs typeface="Simplified Arabic" panose="02020603050405020304" pitchFamily="18" charset="-78"/>
              </a:rPr>
              <a:t>Interactive Data Visualization: </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Graphs and charts can have drill down capacity;</a:t>
            </a:r>
            <a:endParaRPr lang="en-GB" sz="1800" dirty="0">
              <a:effectLst/>
              <a:latin typeface="Verdana" panose="020B0604030504040204" pitchFamily="34" charset="0"/>
              <a:ea typeface="SimHei" panose="02010609060101010101" pitchFamily="49" charset="-122"/>
              <a:cs typeface="Simplified Arabic" panose="02020603050405020304" pitchFamily="18" charset="-78"/>
            </a:endParaRPr>
          </a:p>
          <a:p>
            <a:pPr marL="342900" lvl="0" indent="-342900" algn="just">
              <a:lnSpc>
                <a:spcPct val="107000"/>
              </a:lnSpc>
              <a:spcBef>
                <a:spcPts val="600"/>
              </a:spcBef>
              <a:spcAft>
                <a:spcPts val="800"/>
              </a:spcAft>
              <a:tabLst>
                <a:tab pos="457200" algn="l"/>
              </a:tabLst>
            </a:pPr>
            <a:r>
              <a:rPr lang="en-US" sz="1800" b="1" dirty="0">
                <a:effectLst/>
                <a:latin typeface="Verdana" panose="020B0604030504040204" pitchFamily="34" charset="0"/>
                <a:ea typeface="SimHei" panose="02010609060101010101" pitchFamily="49" charset="-122"/>
                <a:cs typeface="Simplified Arabic" panose="02020603050405020304" pitchFamily="18" charset="-78"/>
              </a:rPr>
              <a:t>Environmentally Friendly: </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Reducing costs of printing </a:t>
            </a:r>
            <a:r>
              <a:rPr lang="en-US" sz="1800" dirty="0" err="1">
                <a:effectLst/>
                <a:latin typeface="Verdana" panose="020B0604030504040204" pitchFamily="34" charset="0"/>
                <a:ea typeface="SimHei" panose="02010609060101010101" pitchFamily="49" charset="-122"/>
                <a:cs typeface="Simplified Arabic" panose="02020603050405020304" pitchFamily="18" charset="-78"/>
              </a:rPr>
              <a:t>etc</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 can reduce carbon footprint;</a:t>
            </a:r>
            <a:endParaRPr lang="en-GB" sz="1800" dirty="0">
              <a:effectLst/>
              <a:latin typeface="Verdana" panose="020B0604030504040204" pitchFamily="34" charset="0"/>
              <a:ea typeface="SimHei" panose="02010609060101010101" pitchFamily="49" charset="-122"/>
              <a:cs typeface="Simplified Arabic" panose="02020603050405020304" pitchFamily="18" charset="-78"/>
            </a:endParaRPr>
          </a:p>
          <a:p>
            <a:pPr marL="342900" lvl="0" indent="-342900" algn="just">
              <a:lnSpc>
                <a:spcPct val="107000"/>
              </a:lnSpc>
              <a:spcBef>
                <a:spcPts val="600"/>
              </a:spcBef>
              <a:spcAft>
                <a:spcPts val="800"/>
              </a:spcAft>
              <a:tabLst>
                <a:tab pos="457200" algn="l"/>
              </a:tabLst>
            </a:pPr>
            <a:r>
              <a:rPr lang="en-US" sz="1800" b="1" dirty="0">
                <a:effectLst/>
                <a:latin typeface="Verdana" panose="020B0604030504040204" pitchFamily="34" charset="0"/>
                <a:ea typeface="SimHei" panose="02010609060101010101" pitchFamily="49" charset="-122"/>
                <a:cs typeface="Simplified Arabic" panose="02020603050405020304" pitchFamily="18" charset="-78"/>
              </a:rPr>
              <a:t>Enhanced Search Functionality: </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Over time further functionality can be added with your feedback; and</a:t>
            </a:r>
            <a:endParaRPr lang="en-GB" sz="1800" dirty="0">
              <a:effectLst/>
              <a:latin typeface="Verdana" panose="020B0604030504040204" pitchFamily="34" charset="0"/>
              <a:ea typeface="SimHei" panose="02010609060101010101" pitchFamily="49" charset="-122"/>
              <a:cs typeface="Simplified Arabic" panose="02020603050405020304" pitchFamily="18" charset="-78"/>
            </a:endParaRPr>
          </a:p>
          <a:p>
            <a:pPr marL="342900" lvl="0" indent="-342900" algn="just">
              <a:lnSpc>
                <a:spcPct val="107000"/>
              </a:lnSpc>
              <a:spcBef>
                <a:spcPts val="600"/>
              </a:spcBef>
              <a:spcAft>
                <a:spcPts val="800"/>
              </a:spcAft>
              <a:tabLst>
                <a:tab pos="457200" algn="l"/>
              </a:tabLst>
            </a:pPr>
            <a:r>
              <a:rPr lang="en-US" sz="1800" b="1" dirty="0">
                <a:effectLst/>
                <a:latin typeface="Verdana" panose="020B0604030504040204" pitchFamily="34" charset="0"/>
                <a:ea typeface="SimHei" panose="02010609060101010101" pitchFamily="49" charset="-122"/>
                <a:cs typeface="Simplified Arabic" panose="02020603050405020304" pitchFamily="18" charset="-78"/>
              </a:rPr>
              <a:t>Archiving and Historical Data: </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Information on historical trends is more readily available.</a:t>
            </a:r>
            <a:endParaRPr lang="en-GB" sz="1800" dirty="0">
              <a:effectLst/>
              <a:latin typeface="Verdana" panose="020B0604030504040204" pitchFamily="34" charset="0"/>
              <a:ea typeface="SimHei" panose="02010609060101010101" pitchFamily="49" charset="-122"/>
              <a:cs typeface="Simplified Arabic" panose="02020603050405020304" pitchFamily="18" charset="-78"/>
            </a:endParaRPr>
          </a:p>
        </p:txBody>
      </p:sp>
    </p:spTree>
    <p:extLst>
      <p:ext uri="{BB962C8B-B14F-4D97-AF65-F5344CB8AC3E}">
        <p14:creationId xmlns:p14="http://schemas.microsoft.com/office/powerpoint/2010/main" val="319548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4">
            <a:extLst>
              <a:ext uri="{FF2B5EF4-FFF2-40B4-BE49-F238E27FC236}">
                <a16:creationId xmlns:a16="http://schemas.microsoft.com/office/drawing/2014/main" id="{070834BD-D805-4224-8EE5-45AC75945E69}"/>
              </a:ext>
            </a:extLst>
          </p:cNvPr>
          <p:cNvSpPr txBox="1">
            <a:spLocks/>
          </p:cNvSpPr>
          <p:nvPr/>
        </p:nvSpPr>
        <p:spPr>
          <a:xfrm>
            <a:off x="6668475" y="3755439"/>
            <a:ext cx="4359362" cy="1421148"/>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algn="ctr">
              <a:lnSpc>
                <a:spcPts val="1800"/>
              </a:lnSpc>
            </a:pPr>
            <a:endParaRPr lang="en-GB" sz="1500" i="1" dirty="0">
              <a:solidFill>
                <a:schemeClr val="tx1">
                  <a:lumMod val="65000"/>
                  <a:lumOff val="35000"/>
                </a:schemeClr>
              </a:solidFill>
              <a:latin typeface="Georgia" panose="02040502050405020303" pitchFamily="18" charset="0"/>
            </a:endParaRPr>
          </a:p>
        </p:txBody>
      </p:sp>
      <p:sp>
        <p:nvSpPr>
          <p:cNvPr id="40" name="Title 4">
            <a:extLst>
              <a:ext uri="{FF2B5EF4-FFF2-40B4-BE49-F238E27FC236}">
                <a16:creationId xmlns:a16="http://schemas.microsoft.com/office/drawing/2014/main" id="{F32EF107-780F-4DCE-804E-9D245796D662}"/>
              </a:ext>
            </a:extLst>
          </p:cNvPr>
          <p:cNvSpPr txBox="1">
            <a:spLocks/>
          </p:cNvSpPr>
          <p:nvPr/>
        </p:nvSpPr>
        <p:spPr>
          <a:xfrm>
            <a:off x="1585874" y="3438199"/>
            <a:ext cx="3533374" cy="494319"/>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p:txBody>
      </p:sp>
      <p:sp>
        <p:nvSpPr>
          <p:cNvPr id="4" name="Text Placeholder 3">
            <a:extLst>
              <a:ext uri="{FF2B5EF4-FFF2-40B4-BE49-F238E27FC236}">
                <a16:creationId xmlns:a16="http://schemas.microsoft.com/office/drawing/2014/main" id="{975756E4-6CE8-40D3-A5D6-27BF5907660F}"/>
              </a:ext>
            </a:extLst>
          </p:cNvPr>
          <p:cNvSpPr>
            <a:spLocks noGrp="1"/>
          </p:cNvSpPr>
          <p:nvPr>
            <p:ph type="body" sz="quarter" idx="10"/>
          </p:nvPr>
        </p:nvSpPr>
        <p:spPr>
          <a:xfrm>
            <a:off x="588903" y="354755"/>
            <a:ext cx="8465210" cy="308803"/>
          </a:xfrm>
        </p:spPr>
        <p:txBody>
          <a:bodyPr/>
          <a:lstStyle/>
          <a:p>
            <a:r>
              <a:rPr lang="en-US" sz="3000" b="1" dirty="0">
                <a:solidFill>
                  <a:srgbClr val="00A1DE"/>
                </a:solidFill>
                <a:latin typeface="Avenir Nxt2 W1G" panose="020B0503020202020204"/>
                <a:ea typeface="+mj-ea"/>
                <a:cs typeface="+mj-cs"/>
              </a:rPr>
              <a:t>Financial Regulations explained</a:t>
            </a:r>
            <a:endParaRPr lang="en-US" dirty="0">
              <a:latin typeface="Avenir Next LT Pro" panose="020B0504020202020204" pitchFamily="34" charset="0"/>
            </a:endParaRPr>
          </a:p>
        </p:txBody>
      </p:sp>
      <p:sp>
        <p:nvSpPr>
          <p:cNvPr id="5" name="TextBox 4">
            <a:extLst>
              <a:ext uri="{FF2B5EF4-FFF2-40B4-BE49-F238E27FC236}">
                <a16:creationId xmlns:a16="http://schemas.microsoft.com/office/drawing/2014/main" id="{C50A58B5-8B1D-25E7-1128-003C92285E59}"/>
              </a:ext>
            </a:extLst>
          </p:cNvPr>
          <p:cNvSpPr txBox="1"/>
          <p:nvPr/>
        </p:nvSpPr>
        <p:spPr>
          <a:xfrm>
            <a:off x="684812" y="847952"/>
            <a:ext cx="10822376" cy="5416868"/>
          </a:xfrm>
          <a:prstGeom prst="rect">
            <a:avLst/>
          </a:prstGeom>
          <a:noFill/>
        </p:spPr>
        <p:txBody>
          <a:bodyPr wrap="square">
            <a:spAutoFit/>
          </a:bodyPr>
          <a:lstStyle/>
          <a:p>
            <a:pPr algn="just">
              <a:spcBef>
                <a:spcPts val="600"/>
              </a:spcBef>
              <a:spcAft>
                <a:spcPts val="600"/>
              </a:spcAft>
            </a:pPr>
            <a:r>
              <a:rPr lang="en-US" sz="1800" b="1" dirty="0">
                <a:effectLst/>
                <a:latin typeface="Verdana" panose="020B0604030504040204" pitchFamily="34" charset="0"/>
                <a:ea typeface="SimHei" panose="02010609060101010101" pitchFamily="49" charset="-122"/>
                <a:cs typeface="Simplified Arabic" panose="02020603050405020304" pitchFamily="18" charset="-78"/>
              </a:rPr>
              <a:t>What changes are being introduced in Article 11 regarding </a:t>
            </a:r>
            <a:r>
              <a:rPr lang="en-US" b="1" dirty="0">
                <a:latin typeface="Verdana" panose="020B0604030504040204" pitchFamily="34" charset="0"/>
                <a:ea typeface="SimHei" panose="02010609060101010101" pitchFamily="49" charset="-122"/>
                <a:cs typeface="Simplified Arabic" panose="02020603050405020304" pitchFamily="18" charset="-78"/>
              </a:rPr>
              <a:t>the creation of a withholding</a:t>
            </a:r>
            <a:r>
              <a:rPr lang="en-US" sz="1800" b="1" dirty="0">
                <a:effectLst/>
                <a:latin typeface="Verdana" panose="020B0604030504040204" pitchFamily="34" charset="0"/>
                <a:ea typeface="SimHei" panose="02010609060101010101" pitchFamily="49" charset="-122"/>
                <a:cs typeface="Simplified Arabic" panose="02020603050405020304" pitchFamily="18" charset="-78"/>
              </a:rPr>
              <a:t> account and transfers of appropriations?</a:t>
            </a:r>
            <a:endParaRPr lang="en-GB" sz="1800" dirty="0">
              <a:effectLst/>
              <a:latin typeface="Verdana" panose="020B0604030504040204" pitchFamily="34" charset="0"/>
              <a:ea typeface="SimHei" panose="02010609060101010101" pitchFamily="49" charset="-122"/>
              <a:cs typeface="Simplified Arabic" panose="02020603050405020304" pitchFamily="18" charset="-78"/>
            </a:endParaRPr>
          </a:p>
          <a:p>
            <a:pPr algn="just">
              <a:spcBef>
                <a:spcPts val="600"/>
              </a:spcBef>
              <a:spcAft>
                <a:spcPts val="600"/>
              </a:spcAft>
            </a:pPr>
            <a:r>
              <a:rPr lang="en-US" sz="1800" dirty="0">
                <a:effectLst/>
                <a:latin typeface="Verdana" panose="020B0604030504040204" pitchFamily="34" charset="0"/>
                <a:ea typeface="SimHei" panose="02010609060101010101" pitchFamily="49" charset="-122"/>
                <a:cs typeface="Simplified Arabic" panose="02020603050405020304" pitchFamily="18" charset="-78"/>
              </a:rPr>
              <a:t>A new paragraph titled "</a:t>
            </a:r>
            <a:r>
              <a:rPr lang="en-US" sz="1800" b="1" dirty="0">
                <a:effectLst/>
                <a:latin typeface="Verdana" panose="020B0604030504040204" pitchFamily="34" charset="0"/>
                <a:ea typeface="SimHei" panose="02010609060101010101" pitchFamily="49" charset="-122"/>
                <a:cs typeface="Simplified Arabic" panose="02020603050405020304" pitchFamily="18" charset="-78"/>
              </a:rPr>
              <a:t>withholding account</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 is being proposed. This would allow the </a:t>
            </a:r>
            <a:r>
              <a:rPr lang="en-US" sz="1800" dirty="0">
                <a:effectLst/>
                <a:latin typeface="Verdana" panose="020B0604030504040204" pitchFamily="34" charset="0"/>
                <a:ea typeface="SimHei" panose="02010609060101010101" pitchFamily="49" charset="-122"/>
                <a:cs typeface="Calibri" panose="020F0502020204030204" pitchFamily="34" charset="0"/>
              </a:rPr>
              <a:t>Secretary-General in consultation with the </a:t>
            </a:r>
            <a:r>
              <a:rPr lang="en-US" sz="1800" b="1" dirty="0">
                <a:effectLst/>
                <a:latin typeface="Verdana" panose="020B0604030504040204" pitchFamily="34" charset="0"/>
                <a:ea typeface="SimHei" panose="02010609060101010101" pitchFamily="49" charset="-122"/>
                <a:cs typeface="Calibri" panose="020F0502020204030204" pitchFamily="34" charset="0"/>
              </a:rPr>
              <a:t>Coordination Committee</a:t>
            </a:r>
            <a:r>
              <a:rPr lang="en-US" sz="1800" dirty="0">
                <a:effectLst/>
                <a:latin typeface="Verdana" panose="020B0604030504040204" pitchFamily="34" charset="0"/>
                <a:ea typeface="SimHei" panose="02010609060101010101" pitchFamily="49" charset="-122"/>
                <a:cs typeface="Calibri" panose="020F0502020204030204" pitchFamily="34" charset="0"/>
              </a:rPr>
              <a:t> to </a:t>
            </a:r>
            <a:r>
              <a:rPr lang="en-US" sz="1800" b="1" dirty="0">
                <a:effectLst/>
                <a:latin typeface="Verdana" panose="020B0604030504040204" pitchFamily="34" charset="0"/>
                <a:ea typeface="SimHei" panose="02010609060101010101" pitchFamily="49" charset="-122"/>
                <a:cs typeface="Calibri" panose="020F0502020204030204" pitchFamily="34" charset="0"/>
              </a:rPr>
              <a:t>strengthen financial management</a:t>
            </a:r>
            <a:r>
              <a:rPr lang="en-US" sz="1800" dirty="0">
                <a:effectLst/>
                <a:latin typeface="Verdana" panose="020B0604030504040204" pitchFamily="34" charset="0"/>
                <a:ea typeface="SimHei" panose="02010609060101010101" pitchFamily="49" charset="-122"/>
                <a:cs typeface="Calibri" panose="020F0502020204030204" pitchFamily="34" charset="0"/>
              </a:rPr>
              <a:t>. This is in line with the </a:t>
            </a:r>
            <a:r>
              <a:rPr lang="en-US" sz="1800" b="1" dirty="0">
                <a:effectLst/>
                <a:latin typeface="Verdana" panose="020B0604030504040204" pitchFamily="34" charset="0"/>
                <a:ea typeface="SimHei" panose="02010609060101010101" pitchFamily="49" charset="-122"/>
                <a:cs typeface="Calibri" panose="020F0502020204030204" pitchFamily="34" charset="0"/>
              </a:rPr>
              <a:t>External Auditor (NAO), recommendation </a:t>
            </a:r>
            <a:r>
              <a:rPr lang="en-US" sz="1800" dirty="0">
                <a:effectLst/>
                <a:latin typeface="Verdana" panose="020B0604030504040204" pitchFamily="34" charset="0"/>
                <a:ea typeface="SimHei" panose="02010609060101010101" pitchFamily="49" charset="-122"/>
                <a:cs typeface="Calibri" panose="020F0502020204030204" pitchFamily="34" charset="0"/>
              </a:rPr>
              <a:t>on </a:t>
            </a:r>
            <a:r>
              <a:rPr lang="en-US" sz="1800" b="1" dirty="0">
                <a:effectLst/>
                <a:latin typeface="Verdana" panose="020B0604030504040204" pitchFamily="34" charset="0"/>
                <a:ea typeface="SimHei" panose="02010609060101010101" pitchFamily="49" charset="-122"/>
                <a:cs typeface="Calibri" panose="020F0502020204030204" pitchFamily="34" charset="0"/>
              </a:rPr>
              <a:t>strategic financial management</a:t>
            </a:r>
            <a:r>
              <a:rPr lang="en-US" sz="1800" dirty="0">
                <a:effectLst/>
                <a:latin typeface="Verdana" panose="020B0604030504040204" pitchFamily="34" charset="0"/>
                <a:ea typeface="SimHei" panose="02010609060101010101" pitchFamily="49" charset="-122"/>
                <a:cs typeface="Calibri" panose="020F0502020204030204" pitchFamily="34" charset="0"/>
              </a:rPr>
              <a:t>.</a:t>
            </a:r>
          </a:p>
          <a:p>
            <a:pPr algn="just">
              <a:spcBef>
                <a:spcPts val="600"/>
              </a:spcBef>
              <a:spcAft>
                <a:spcPts val="600"/>
              </a:spcAft>
            </a:pPr>
            <a:r>
              <a:rPr lang="en-US" sz="1800" dirty="0">
                <a:effectLst/>
                <a:latin typeface="Verdana" panose="020B0604030504040204" pitchFamily="34" charset="0"/>
                <a:ea typeface="SimHei" panose="02010609060101010101" pitchFamily="49" charset="-122"/>
                <a:cs typeface="Calibri" panose="020F0502020204030204" pitchFamily="34" charset="0"/>
              </a:rPr>
              <a:t>This withholding acts as a </a:t>
            </a:r>
            <a:r>
              <a:rPr lang="en-US" sz="1800" b="1" dirty="0">
                <a:effectLst/>
                <a:latin typeface="Verdana" panose="020B0604030504040204" pitchFamily="34" charset="0"/>
                <a:ea typeface="SimHei" panose="02010609060101010101" pitchFamily="49" charset="-122"/>
                <a:cs typeface="Calibri" panose="020F0502020204030204" pitchFamily="34" charset="0"/>
              </a:rPr>
              <a:t>safety net </a:t>
            </a:r>
            <a:r>
              <a:rPr lang="en-US" sz="1800" dirty="0">
                <a:effectLst/>
                <a:latin typeface="Verdana" panose="020B0604030504040204" pitchFamily="34" charset="0"/>
                <a:ea typeface="SimHei" panose="02010609060101010101" pitchFamily="49" charset="-122"/>
                <a:cs typeface="Calibri" panose="020F0502020204030204" pitchFamily="34" charset="0"/>
              </a:rPr>
              <a:t>or </a:t>
            </a:r>
            <a:r>
              <a:rPr lang="en-US" sz="1800" b="1" dirty="0">
                <a:effectLst/>
                <a:latin typeface="Verdana" panose="020B0604030504040204" pitchFamily="34" charset="0"/>
                <a:ea typeface="SimHei" panose="02010609060101010101" pitchFamily="49" charset="-122"/>
                <a:cs typeface="Calibri" panose="020F0502020204030204" pitchFamily="34" charset="0"/>
              </a:rPr>
              <a:t>contingency fund</a:t>
            </a:r>
            <a:r>
              <a:rPr lang="en-US" sz="1800" dirty="0">
                <a:effectLst/>
                <a:latin typeface="Verdana" panose="020B0604030504040204" pitchFamily="34" charset="0"/>
                <a:ea typeface="SimHei" panose="02010609060101010101" pitchFamily="49" charset="-122"/>
                <a:cs typeface="Calibri" panose="020F0502020204030204" pitchFamily="34" charset="0"/>
              </a:rPr>
              <a:t>, enabling the Organization to maintain its </a:t>
            </a:r>
            <a:r>
              <a:rPr lang="en-US" sz="1800" b="1" dirty="0">
                <a:effectLst/>
                <a:latin typeface="Verdana" panose="020B0604030504040204" pitchFamily="34" charset="0"/>
                <a:ea typeface="SimHei" panose="02010609060101010101" pitchFamily="49" charset="-122"/>
                <a:cs typeface="Calibri" panose="020F0502020204030204" pitchFamily="34" charset="0"/>
              </a:rPr>
              <a:t>financial stability</a:t>
            </a:r>
            <a:r>
              <a:rPr lang="en-US" sz="1800" dirty="0">
                <a:effectLst/>
                <a:latin typeface="Verdana" panose="020B0604030504040204" pitchFamily="34" charset="0"/>
                <a:ea typeface="SimHei" panose="02010609060101010101" pitchFamily="49" charset="-122"/>
                <a:cs typeface="Calibri" panose="020F0502020204030204" pitchFamily="34" charset="0"/>
              </a:rPr>
              <a:t>, meet </a:t>
            </a:r>
            <a:r>
              <a:rPr lang="en-US" sz="1800" b="1" dirty="0">
                <a:effectLst/>
                <a:latin typeface="Verdana" panose="020B0604030504040204" pitchFamily="34" charset="0"/>
                <a:ea typeface="SimHei" panose="02010609060101010101" pitchFamily="49" charset="-122"/>
                <a:cs typeface="Calibri" panose="020F0502020204030204" pitchFamily="34" charset="0"/>
              </a:rPr>
              <a:t>unforeseen expenses</a:t>
            </a:r>
            <a:r>
              <a:rPr lang="en-US" sz="1800" dirty="0">
                <a:effectLst/>
                <a:latin typeface="Verdana" panose="020B0604030504040204" pitchFamily="34" charset="0"/>
                <a:ea typeface="SimHei" panose="02010609060101010101" pitchFamily="49" charset="-122"/>
                <a:cs typeface="Calibri" panose="020F0502020204030204" pitchFamily="34" charset="0"/>
              </a:rPr>
              <a:t>, and / or </a:t>
            </a:r>
            <a:r>
              <a:rPr lang="en-US" sz="1800" b="1" dirty="0">
                <a:effectLst/>
                <a:latin typeface="Verdana" panose="020B0604030504040204" pitchFamily="34" charset="0"/>
                <a:ea typeface="SimHei" panose="02010609060101010101" pitchFamily="49" charset="-122"/>
                <a:cs typeface="Calibri" panose="020F0502020204030204" pitchFamily="34" charset="0"/>
              </a:rPr>
              <a:t>address budget shortfalls</a:t>
            </a:r>
            <a:r>
              <a:rPr lang="en-US" sz="1800" dirty="0">
                <a:effectLst/>
                <a:latin typeface="Verdana" panose="020B0604030504040204" pitchFamily="34" charset="0"/>
                <a:ea typeface="SimHei" panose="02010609060101010101" pitchFamily="49" charset="-122"/>
                <a:cs typeface="Calibri" panose="020F0502020204030204" pitchFamily="34" charset="0"/>
              </a:rPr>
              <a:t>. </a:t>
            </a:r>
            <a:endParaRPr lang="en-GB" sz="1800" dirty="0">
              <a:effectLst/>
              <a:latin typeface="Verdana" panose="020B0604030504040204" pitchFamily="34" charset="0"/>
              <a:ea typeface="SimHei" panose="02010609060101010101" pitchFamily="49" charset="-122"/>
              <a:cs typeface="Simplified Arabic" panose="02020603050405020304" pitchFamily="18" charset="-78"/>
            </a:endParaRPr>
          </a:p>
          <a:p>
            <a:pPr algn="just">
              <a:spcBef>
                <a:spcPts val="600"/>
              </a:spcBef>
              <a:spcAft>
                <a:spcPts val="600"/>
              </a:spcAft>
            </a:pPr>
            <a:r>
              <a:rPr lang="en-US" sz="1800" dirty="0">
                <a:effectLst/>
                <a:latin typeface="Verdana" panose="020B0604030504040204" pitchFamily="34" charset="0"/>
                <a:ea typeface="SimHei" panose="02010609060101010101" pitchFamily="49" charset="-122"/>
                <a:cs typeface="Simplified Arabic" panose="02020603050405020304" pitchFamily="18" charset="-78"/>
              </a:rPr>
              <a:t>As you are aware the Financial and strategic Plan is approved by the PP for 2024 to 2027 and the Council approves the financial plan for 2024-2025 and 2026-2027. The overall approved Swiss franc amounts do not change over the 4 year period.  </a:t>
            </a:r>
          </a:p>
          <a:p>
            <a:pPr algn="just">
              <a:spcBef>
                <a:spcPts val="600"/>
              </a:spcBef>
              <a:spcAft>
                <a:spcPts val="600"/>
              </a:spcAft>
            </a:pPr>
            <a:r>
              <a:rPr lang="en-US" sz="1800" dirty="0">
                <a:effectLst/>
                <a:latin typeface="Verdana" panose="020B0604030504040204" pitchFamily="34" charset="0"/>
                <a:ea typeface="SimHei" panose="02010609060101010101" pitchFamily="49" charset="-122"/>
                <a:cs typeface="Simplified Arabic" panose="02020603050405020304" pitchFamily="18" charset="-78"/>
              </a:rPr>
              <a:t>ITU Secretariat is left to manage the potential situation where the revenue figures can be lower than the approved budget (for the previous 4 out of 5 years ITU </a:t>
            </a:r>
            <a:r>
              <a:rPr lang="en-US" sz="1800" dirty="0" err="1">
                <a:effectLst/>
                <a:latin typeface="Verdana" panose="020B0604030504040204" pitchFamily="34" charset="0"/>
                <a:ea typeface="SimHei" panose="02010609060101010101" pitchFamily="49" charset="-122"/>
                <a:cs typeface="Simplified Arabic" panose="02020603050405020304" pitchFamily="18" charset="-78"/>
              </a:rPr>
              <a:t>Programme</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 budget has been in deficit (i.e. expenses are greater than revenue). </a:t>
            </a:r>
            <a:r>
              <a:rPr lang="en-US" sz="1800" b="1" dirty="0">
                <a:effectLst/>
                <a:latin typeface="Verdana" panose="020B0604030504040204" pitchFamily="34" charset="0"/>
                <a:ea typeface="SimHei" panose="02010609060101010101" pitchFamily="49" charset="-122"/>
                <a:cs typeface="Simplified Arabic" panose="02020603050405020304" pitchFamily="18" charset="-78"/>
              </a:rPr>
              <a:t>Without a withhold account or a mechanism to control the revenue amounts ITU is left with financial risk on possible revenue shortfalls.</a:t>
            </a:r>
            <a:endParaRPr lang="en-GB" sz="1800" b="1" dirty="0">
              <a:effectLst/>
              <a:latin typeface="Verdana" panose="020B0604030504040204" pitchFamily="34" charset="0"/>
              <a:ea typeface="SimHei" panose="02010609060101010101" pitchFamily="49" charset="-122"/>
              <a:cs typeface="Simplified Arabic" panose="02020603050405020304" pitchFamily="18" charset="-78"/>
            </a:endParaRPr>
          </a:p>
        </p:txBody>
      </p:sp>
    </p:spTree>
    <p:extLst>
      <p:ext uri="{BB962C8B-B14F-4D97-AF65-F5344CB8AC3E}">
        <p14:creationId xmlns:p14="http://schemas.microsoft.com/office/powerpoint/2010/main" val="368071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4">
            <a:extLst>
              <a:ext uri="{FF2B5EF4-FFF2-40B4-BE49-F238E27FC236}">
                <a16:creationId xmlns:a16="http://schemas.microsoft.com/office/drawing/2014/main" id="{070834BD-D805-4224-8EE5-45AC75945E69}"/>
              </a:ext>
            </a:extLst>
          </p:cNvPr>
          <p:cNvSpPr txBox="1">
            <a:spLocks/>
          </p:cNvSpPr>
          <p:nvPr/>
        </p:nvSpPr>
        <p:spPr>
          <a:xfrm>
            <a:off x="6668475" y="3755439"/>
            <a:ext cx="4359362" cy="1421148"/>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algn="ctr">
              <a:lnSpc>
                <a:spcPts val="1800"/>
              </a:lnSpc>
            </a:pPr>
            <a:endParaRPr lang="en-GB" sz="1500" i="1" dirty="0">
              <a:solidFill>
                <a:schemeClr val="tx1">
                  <a:lumMod val="65000"/>
                  <a:lumOff val="35000"/>
                </a:schemeClr>
              </a:solidFill>
              <a:latin typeface="Georgia" panose="02040502050405020303" pitchFamily="18" charset="0"/>
            </a:endParaRPr>
          </a:p>
        </p:txBody>
      </p:sp>
      <p:sp>
        <p:nvSpPr>
          <p:cNvPr id="40" name="Title 4">
            <a:extLst>
              <a:ext uri="{FF2B5EF4-FFF2-40B4-BE49-F238E27FC236}">
                <a16:creationId xmlns:a16="http://schemas.microsoft.com/office/drawing/2014/main" id="{F32EF107-780F-4DCE-804E-9D245796D662}"/>
              </a:ext>
            </a:extLst>
          </p:cNvPr>
          <p:cNvSpPr txBox="1">
            <a:spLocks/>
          </p:cNvSpPr>
          <p:nvPr/>
        </p:nvSpPr>
        <p:spPr>
          <a:xfrm>
            <a:off x="1585874" y="3438199"/>
            <a:ext cx="3533374" cy="494319"/>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p:txBody>
      </p:sp>
      <p:sp>
        <p:nvSpPr>
          <p:cNvPr id="4" name="Text Placeholder 3">
            <a:extLst>
              <a:ext uri="{FF2B5EF4-FFF2-40B4-BE49-F238E27FC236}">
                <a16:creationId xmlns:a16="http://schemas.microsoft.com/office/drawing/2014/main" id="{975756E4-6CE8-40D3-A5D6-27BF5907660F}"/>
              </a:ext>
            </a:extLst>
          </p:cNvPr>
          <p:cNvSpPr>
            <a:spLocks noGrp="1"/>
          </p:cNvSpPr>
          <p:nvPr>
            <p:ph type="body" sz="quarter" idx="10"/>
          </p:nvPr>
        </p:nvSpPr>
        <p:spPr>
          <a:xfrm>
            <a:off x="588903" y="354755"/>
            <a:ext cx="8465210" cy="308803"/>
          </a:xfrm>
        </p:spPr>
        <p:txBody>
          <a:bodyPr/>
          <a:lstStyle/>
          <a:p>
            <a:r>
              <a:rPr lang="en-US" sz="3000" b="1" dirty="0">
                <a:solidFill>
                  <a:srgbClr val="00A1DE"/>
                </a:solidFill>
                <a:latin typeface="Avenir Nxt2 W1G" panose="020B0503020202020204"/>
                <a:ea typeface="+mj-ea"/>
                <a:cs typeface="+mj-cs"/>
              </a:rPr>
              <a:t>Financial Regulations explained</a:t>
            </a:r>
            <a:endParaRPr lang="en-US" dirty="0">
              <a:latin typeface="Avenir Next LT Pro" panose="020B0504020202020204" pitchFamily="34" charset="0"/>
            </a:endParaRPr>
          </a:p>
        </p:txBody>
      </p:sp>
      <p:sp>
        <p:nvSpPr>
          <p:cNvPr id="5" name="TextBox 4">
            <a:extLst>
              <a:ext uri="{FF2B5EF4-FFF2-40B4-BE49-F238E27FC236}">
                <a16:creationId xmlns:a16="http://schemas.microsoft.com/office/drawing/2014/main" id="{C50A58B5-8B1D-25E7-1128-003C92285E59}"/>
              </a:ext>
            </a:extLst>
          </p:cNvPr>
          <p:cNvSpPr txBox="1"/>
          <p:nvPr/>
        </p:nvSpPr>
        <p:spPr>
          <a:xfrm>
            <a:off x="684812" y="946138"/>
            <a:ext cx="10822376" cy="4984121"/>
          </a:xfrm>
          <a:prstGeom prst="rect">
            <a:avLst/>
          </a:prstGeom>
          <a:noFill/>
        </p:spPr>
        <p:txBody>
          <a:bodyPr wrap="square">
            <a:spAutoFit/>
          </a:bodyPr>
          <a:lstStyle/>
          <a:p>
            <a:pPr algn="just">
              <a:spcBef>
                <a:spcPts val="600"/>
              </a:spcBef>
              <a:spcAft>
                <a:spcPts val="600"/>
              </a:spcAft>
            </a:pPr>
            <a:r>
              <a:rPr lang="en-US" sz="1800" b="1" dirty="0">
                <a:effectLst/>
                <a:latin typeface="Verdana" panose="020B0604030504040204" pitchFamily="34" charset="0"/>
                <a:ea typeface="SimHei" panose="02010609060101010101" pitchFamily="49" charset="-122"/>
                <a:cs typeface="Simplified Arabic" panose="02020603050405020304" pitchFamily="18" charset="-78"/>
              </a:rPr>
              <a:t>What changes are being introduced in Article 11 regarding the creation of withholding account and transfers of appropriations </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(continued)</a:t>
            </a:r>
            <a:r>
              <a:rPr lang="en-US" sz="1800" b="1" dirty="0">
                <a:effectLst/>
                <a:latin typeface="Verdana" panose="020B0604030504040204" pitchFamily="34" charset="0"/>
                <a:ea typeface="SimHei" panose="02010609060101010101" pitchFamily="49" charset="-122"/>
                <a:cs typeface="Simplified Arabic" panose="02020603050405020304" pitchFamily="18" charset="-78"/>
              </a:rPr>
              <a:t>?</a:t>
            </a:r>
            <a:endParaRPr lang="en-GB" sz="1800" dirty="0">
              <a:effectLst/>
              <a:latin typeface="Verdana" panose="020B0604030504040204" pitchFamily="34" charset="0"/>
              <a:ea typeface="SimHei" panose="02010609060101010101" pitchFamily="49" charset="-122"/>
              <a:cs typeface="Simplified Arabic" panose="02020603050405020304" pitchFamily="18" charset="-78"/>
            </a:endParaRPr>
          </a:p>
          <a:p>
            <a:pPr algn="just">
              <a:spcBef>
                <a:spcPts val="600"/>
              </a:spcBef>
              <a:spcAft>
                <a:spcPts val="600"/>
              </a:spcAft>
            </a:pPr>
            <a:r>
              <a:rPr lang="en-US" sz="1800" dirty="0">
                <a:effectLst/>
                <a:latin typeface="Verdana" panose="020B0604030504040204" pitchFamily="34" charset="0"/>
                <a:ea typeface="SimHei" panose="02010609060101010101" pitchFamily="49" charset="-122"/>
                <a:cs typeface="Simplified Arabic" panose="02020603050405020304" pitchFamily="18" charset="-78"/>
              </a:rPr>
              <a:t>Further detailed reasons for the creation of a "withholding account" as a financial safety mechanism are listed below:</a:t>
            </a:r>
            <a:endParaRPr lang="en-GB" sz="1800" dirty="0">
              <a:effectLst/>
              <a:latin typeface="Verdana" panose="020B0604030504040204" pitchFamily="34" charset="0"/>
              <a:ea typeface="SimHei" panose="02010609060101010101" pitchFamily="49" charset="-122"/>
              <a:cs typeface="Simplified Arabic" panose="02020603050405020304" pitchFamily="18" charset="-78"/>
            </a:endParaRPr>
          </a:p>
          <a:p>
            <a:pPr marL="342900" lvl="0" indent="-342900" algn="just">
              <a:lnSpc>
                <a:spcPct val="107000"/>
              </a:lnSpc>
              <a:spcBef>
                <a:spcPts val="600"/>
              </a:spcBef>
              <a:spcAft>
                <a:spcPts val="800"/>
              </a:spcAft>
              <a:tabLst>
                <a:tab pos="457200" algn="l"/>
              </a:tabLst>
            </a:pPr>
            <a:r>
              <a:rPr lang="en-US" sz="1800" b="1" dirty="0">
                <a:effectLst/>
                <a:latin typeface="Verdana" panose="020B0604030504040204" pitchFamily="34" charset="0"/>
                <a:ea typeface="SimHei" panose="02010609060101010101" pitchFamily="49" charset="-122"/>
                <a:cs typeface="Simplified Arabic" panose="02020603050405020304" pitchFamily="18" charset="-78"/>
              </a:rPr>
              <a:t>Budget Stability:</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 With an approved fixed budget over four years, there are bound to be </a:t>
            </a:r>
            <a:r>
              <a:rPr lang="en-US" sz="1800" b="1" dirty="0">
                <a:effectLst/>
                <a:latin typeface="Verdana" panose="020B0604030504040204" pitchFamily="34" charset="0"/>
                <a:ea typeface="SimHei" panose="02010609060101010101" pitchFamily="49" charset="-122"/>
                <a:cs typeface="Simplified Arabic" panose="02020603050405020304" pitchFamily="18" charset="-78"/>
              </a:rPr>
              <a:t>economic</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 and / or </a:t>
            </a:r>
            <a:r>
              <a:rPr lang="en-US" sz="1800" b="1" dirty="0">
                <a:effectLst/>
                <a:latin typeface="Verdana" panose="020B0604030504040204" pitchFamily="34" charset="0"/>
                <a:ea typeface="SimHei" panose="02010609060101010101" pitchFamily="49" charset="-122"/>
                <a:cs typeface="Simplified Arabic" panose="02020603050405020304" pitchFamily="18" charset="-78"/>
              </a:rPr>
              <a:t>financial fluctuations</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 </a:t>
            </a:r>
            <a:endParaRPr lang="en-GB" sz="1800" dirty="0">
              <a:effectLst/>
              <a:latin typeface="Verdana" panose="020B0604030504040204" pitchFamily="34" charset="0"/>
              <a:ea typeface="SimHei" panose="02010609060101010101" pitchFamily="49" charset="-122"/>
              <a:cs typeface="Simplified Arabic" panose="02020603050405020304" pitchFamily="18" charset="-78"/>
            </a:endParaRPr>
          </a:p>
          <a:p>
            <a:pPr marL="342900" lvl="0" indent="-342900" algn="just">
              <a:lnSpc>
                <a:spcPct val="107000"/>
              </a:lnSpc>
              <a:spcBef>
                <a:spcPts val="600"/>
              </a:spcBef>
              <a:spcAft>
                <a:spcPts val="800"/>
              </a:spcAft>
              <a:tabLst>
                <a:tab pos="457200" algn="l"/>
              </a:tabLst>
            </a:pPr>
            <a:r>
              <a:rPr lang="en-US" sz="1800" b="1" dirty="0">
                <a:effectLst/>
                <a:latin typeface="Verdana" panose="020B0604030504040204" pitchFamily="34" charset="0"/>
                <a:ea typeface="SimHei" panose="02010609060101010101" pitchFamily="49" charset="-122"/>
                <a:cs typeface="Simplified Arabic" panose="02020603050405020304" pitchFamily="18" charset="-78"/>
              </a:rPr>
              <a:t>Risk Mitigation:</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 It serves to mitigate risks associated with </a:t>
            </a:r>
            <a:r>
              <a:rPr lang="en-US" sz="1800" b="1" dirty="0">
                <a:effectLst/>
                <a:latin typeface="Verdana" panose="020B0604030504040204" pitchFamily="34" charset="0"/>
                <a:ea typeface="SimHei" panose="02010609060101010101" pitchFamily="49" charset="-122"/>
                <a:cs typeface="Simplified Arabic" panose="02020603050405020304" pitchFamily="18" charset="-78"/>
              </a:rPr>
              <a:t>revenue shortfalls</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 during the biennium. This proactive approach showcases </a:t>
            </a:r>
            <a:r>
              <a:rPr lang="en-US" sz="1800" b="1" dirty="0">
                <a:effectLst/>
                <a:latin typeface="Verdana" panose="020B0604030504040204" pitchFamily="34" charset="0"/>
                <a:ea typeface="SimHei" panose="02010609060101010101" pitchFamily="49" charset="-122"/>
                <a:cs typeface="Simplified Arabic" panose="02020603050405020304" pitchFamily="18" charset="-78"/>
              </a:rPr>
              <a:t>financial prudence</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 and foresight allowing ITU to meet </a:t>
            </a:r>
            <a:r>
              <a:rPr lang="en-US" sz="1800" b="1" dirty="0">
                <a:effectLst/>
                <a:latin typeface="Verdana" panose="020B0604030504040204" pitchFamily="34" charset="0"/>
                <a:ea typeface="SimHei" panose="02010609060101010101" pitchFamily="49" charset="-122"/>
                <a:cs typeface="Simplified Arabic" panose="02020603050405020304" pitchFamily="18" charset="-78"/>
              </a:rPr>
              <a:t>unfore</a:t>
            </a:r>
            <a:r>
              <a:rPr lang="en-US" b="1" dirty="0">
                <a:latin typeface="Verdana" panose="020B0604030504040204" pitchFamily="34" charset="0"/>
                <a:ea typeface="SimHei" panose="02010609060101010101" pitchFamily="49" charset="-122"/>
                <a:cs typeface="Simplified Arabic" panose="02020603050405020304" pitchFamily="18" charset="-78"/>
              </a:rPr>
              <a:t>seen expenses</a:t>
            </a:r>
            <a:r>
              <a:rPr lang="en-US" dirty="0">
                <a:latin typeface="Verdana" panose="020B0604030504040204" pitchFamily="34" charset="0"/>
                <a:ea typeface="SimHei" panose="02010609060101010101" pitchFamily="49" charset="-122"/>
                <a:cs typeface="Simplified Arabic" panose="02020603050405020304" pitchFamily="18" charset="-78"/>
              </a:rPr>
              <a:t> and / or </a:t>
            </a:r>
            <a:r>
              <a:rPr lang="en-US" b="1" dirty="0">
                <a:latin typeface="Verdana" panose="020B0604030504040204" pitchFamily="34" charset="0"/>
                <a:ea typeface="SimHei" panose="02010609060101010101" pitchFamily="49" charset="-122"/>
                <a:cs typeface="Simplified Arabic" panose="02020603050405020304" pitchFamily="18" charset="-78"/>
              </a:rPr>
              <a:t>changes in revenue</a:t>
            </a:r>
            <a:r>
              <a:rPr lang="en-US" dirty="0">
                <a:latin typeface="Verdana" panose="020B0604030504040204" pitchFamily="34" charset="0"/>
                <a:ea typeface="SimHei" panose="02010609060101010101" pitchFamily="49" charset="-122"/>
                <a:cs typeface="Simplified Arabic" panose="02020603050405020304" pitchFamily="18" charset="-78"/>
              </a:rPr>
              <a:t>.</a:t>
            </a:r>
            <a:endParaRPr lang="en-GB" sz="1800" dirty="0">
              <a:effectLst/>
              <a:latin typeface="Verdana" panose="020B0604030504040204" pitchFamily="34" charset="0"/>
              <a:ea typeface="SimHei" panose="02010609060101010101" pitchFamily="49" charset="-122"/>
              <a:cs typeface="Simplified Arabic" panose="02020603050405020304" pitchFamily="18" charset="-78"/>
            </a:endParaRPr>
          </a:p>
          <a:p>
            <a:pPr marL="342900" lvl="0" indent="-342900" algn="just">
              <a:lnSpc>
                <a:spcPct val="107000"/>
              </a:lnSpc>
              <a:spcBef>
                <a:spcPts val="600"/>
              </a:spcBef>
              <a:spcAft>
                <a:spcPts val="800"/>
              </a:spcAft>
              <a:tabLst>
                <a:tab pos="457200" algn="l"/>
              </a:tabLst>
            </a:pPr>
            <a:r>
              <a:rPr lang="en-US" sz="1800" b="1" dirty="0">
                <a:effectLst/>
                <a:latin typeface="Verdana" panose="020B0604030504040204" pitchFamily="34" charset="0"/>
                <a:ea typeface="SimHei" panose="02010609060101010101" pitchFamily="49" charset="-122"/>
                <a:cs typeface="Simplified Arabic" panose="02020603050405020304" pitchFamily="18" charset="-78"/>
              </a:rPr>
              <a:t>Flexibility in Financial Management:</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 It provides the ITU Secretariat with the flexibility to manage unforeseen </a:t>
            </a:r>
            <a:r>
              <a:rPr lang="en-US" sz="1800" b="1" dirty="0">
                <a:effectLst/>
                <a:latin typeface="Verdana" panose="020B0604030504040204" pitchFamily="34" charset="0"/>
                <a:ea typeface="SimHei" panose="02010609060101010101" pitchFamily="49" charset="-122"/>
                <a:cs typeface="Simplified Arabic" panose="02020603050405020304" pitchFamily="18" charset="-78"/>
              </a:rPr>
              <a:t>financial challenges</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 without compromising on </a:t>
            </a:r>
            <a:r>
              <a:rPr lang="en-US" sz="1800" b="1" dirty="0">
                <a:effectLst/>
                <a:latin typeface="Verdana" panose="020B0604030504040204" pitchFamily="34" charset="0"/>
                <a:ea typeface="SimHei" panose="02010609060101010101" pitchFamily="49" charset="-122"/>
                <a:cs typeface="Simplified Arabic" panose="02020603050405020304" pitchFamily="18" charset="-78"/>
              </a:rPr>
              <a:t>core activities</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a:t>
            </a:r>
            <a:endParaRPr lang="en-GB" sz="1800" dirty="0">
              <a:effectLst/>
              <a:latin typeface="Verdana" panose="020B0604030504040204" pitchFamily="34" charset="0"/>
              <a:ea typeface="SimHei" panose="02010609060101010101" pitchFamily="49" charset="-122"/>
              <a:cs typeface="Simplified Arabic" panose="02020603050405020304" pitchFamily="18" charset="-78"/>
            </a:endParaRPr>
          </a:p>
          <a:p>
            <a:pPr marL="342900" lvl="0" indent="-342900" algn="just">
              <a:lnSpc>
                <a:spcPct val="107000"/>
              </a:lnSpc>
              <a:spcBef>
                <a:spcPts val="600"/>
              </a:spcBef>
              <a:spcAft>
                <a:spcPts val="800"/>
              </a:spcAft>
              <a:tabLst>
                <a:tab pos="457200" algn="l"/>
              </a:tabLst>
            </a:pPr>
            <a:r>
              <a:rPr lang="en-US" sz="1800" b="1" dirty="0">
                <a:effectLst/>
                <a:latin typeface="Verdana" panose="020B0604030504040204" pitchFamily="34" charset="0"/>
                <a:ea typeface="SimHei" panose="02010609060101010101" pitchFamily="49" charset="-122"/>
                <a:cs typeface="Simplified Arabic" panose="02020603050405020304" pitchFamily="18" charset="-78"/>
              </a:rPr>
              <a:t>Alignment with Best Practices:</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 Many organizations adopt similar mechanisms to deal with potential budgetary shortfalls. Implementing a withholding account aligns the ITU with </a:t>
            </a:r>
            <a:r>
              <a:rPr lang="en-US" sz="1800" b="1" dirty="0">
                <a:effectLst/>
                <a:latin typeface="Verdana" panose="020B0604030504040204" pitchFamily="34" charset="0"/>
                <a:ea typeface="SimHei" panose="02010609060101010101" pitchFamily="49" charset="-122"/>
                <a:cs typeface="Simplified Arabic" panose="02020603050405020304" pitchFamily="18" charset="-78"/>
              </a:rPr>
              <a:t>best practices in financial management</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a:t>
            </a:r>
            <a:endParaRPr lang="en-GB" sz="1800" dirty="0">
              <a:effectLst/>
              <a:latin typeface="Verdana" panose="020B0604030504040204" pitchFamily="34" charset="0"/>
              <a:ea typeface="SimHei" panose="02010609060101010101" pitchFamily="49" charset="-122"/>
              <a:cs typeface="Simplified Arabic" panose="02020603050405020304" pitchFamily="18" charset="-78"/>
            </a:endParaRPr>
          </a:p>
        </p:txBody>
      </p:sp>
    </p:spTree>
    <p:extLst>
      <p:ext uri="{BB962C8B-B14F-4D97-AF65-F5344CB8AC3E}">
        <p14:creationId xmlns:p14="http://schemas.microsoft.com/office/powerpoint/2010/main" val="1986369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4">
            <a:extLst>
              <a:ext uri="{FF2B5EF4-FFF2-40B4-BE49-F238E27FC236}">
                <a16:creationId xmlns:a16="http://schemas.microsoft.com/office/drawing/2014/main" id="{070834BD-D805-4224-8EE5-45AC75945E69}"/>
              </a:ext>
            </a:extLst>
          </p:cNvPr>
          <p:cNvSpPr txBox="1">
            <a:spLocks/>
          </p:cNvSpPr>
          <p:nvPr/>
        </p:nvSpPr>
        <p:spPr>
          <a:xfrm>
            <a:off x="6668475" y="3755439"/>
            <a:ext cx="4359362" cy="1421148"/>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algn="ctr">
              <a:lnSpc>
                <a:spcPts val="1800"/>
              </a:lnSpc>
            </a:pPr>
            <a:endParaRPr lang="en-GB" sz="1500" i="1" dirty="0">
              <a:solidFill>
                <a:schemeClr val="tx1">
                  <a:lumMod val="65000"/>
                  <a:lumOff val="35000"/>
                </a:schemeClr>
              </a:solidFill>
              <a:latin typeface="Georgia" panose="02040502050405020303" pitchFamily="18" charset="0"/>
            </a:endParaRPr>
          </a:p>
        </p:txBody>
      </p:sp>
      <p:sp>
        <p:nvSpPr>
          <p:cNvPr id="40" name="Title 4">
            <a:extLst>
              <a:ext uri="{FF2B5EF4-FFF2-40B4-BE49-F238E27FC236}">
                <a16:creationId xmlns:a16="http://schemas.microsoft.com/office/drawing/2014/main" id="{F32EF107-780F-4DCE-804E-9D245796D662}"/>
              </a:ext>
            </a:extLst>
          </p:cNvPr>
          <p:cNvSpPr txBox="1">
            <a:spLocks/>
          </p:cNvSpPr>
          <p:nvPr/>
        </p:nvSpPr>
        <p:spPr>
          <a:xfrm>
            <a:off x="1585874" y="3438199"/>
            <a:ext cx="3533374" cy="494319"/>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p:txBody>
      </p:sp>
      <p:sp>
        <p:nvSpPr>
          <p:cNvPr id="4" name="Text Placeholder 3">
            <a:extLst>
              <a:ext uri="{FF2B5EF4-FFF2-40B4-BE49-F238E27FC236}">
                <a16:creationId xmlns:a16="http://schemas.microsoft.com/office/drawing/2014/main" id="{975756E4-6CE8-40D3-A5D6-27BF5907660F}"/>
              </a:ext>
            </a:extLst>
          </p:cNvPr>
          <p:cNvSpPr>
            <a:spLocks noGrp="1"/>
          </p:cNvSpPr>
          <p:nvPr>
            <p:ph type="body" sz="quarter" idx="10"/>
          </p:nvPr>
        </p:nvSpPr>
        <p:spPr>
          <a:xfrm>
            <a:off x="588903" y="354755"/>
            <a:ext cx="8465210" cy="308803"/>
          </a:xfrm>
        </p:spPr>
        <p:txBody>
          <a:bodyPr/>
          <a:lstStyle/>
          <a:p>
            <a:r>
              <a:rPr lang="en-US" sz="3000" b="1" dirty="0">
                <a:solidFill>
                  <a:srgbClr val="00A1DE"/>
                </a:solidFill>
                <a:latin typeface="Avenir Nxt2 W1G" panose="020B0503020202020204"/>
                <a:ea typeface="+mj-ea"/>
                <a:cs typeface="+mj-cs"/>
              </a:rPr>
              <a:t>Financial Regulations explained</a:t>
            </a:r>
            <a:endParaRPr lang="en-US" dirty="0">
              <a:latin typeface="Avenir Next LT Pro" panose="020B0504020202020204" pitchFamily="34" charset="0"/>
            </a:endParaRPr>
          </a:p>
        </p:txBody>
      </p:sp>
      <p:sp>
        <p:nvSpPr>
          <p:cNvPr id="5" name="TextBox 4">
            <a:extLst>
              <a:ext uri="{FF2B5EF4-FFF2-40B4-BE49-F238E27FC236}">
                <a16:creationId xmlns:a16="http://schemas.microsoft.com/office/drawing/2014/main" id="{C50A58B5-8B1D-25E7-1128-003C92285E59}"/>
              </a:ext>
            </a:extLst>
          </p:cNvPr>
          <p:cNvSpPr txBox="1"/>
          <p:nvPr/>
        </p:nvSpPr>
        <p:spPr>
          <a:xfrm>
            <a:off x="684812" y="891085"/>
            <a:ext cx="10822376" cy="5588902"/>
          </a:xfrm>
          <a:prstGeom prst="rect">
            <a:avLst/>
          </a:prstGeom>
          <a:noFill/>
        </p:spPr>
        <p:txBody>
          <a:bodyPr wrap="square">
            <a:spAutoFit/>
          </a:bodyPr>
          <a:lstStyle/>
          <a:p>
            <a:pPr algn="just">
              <a:spcBef>
                <a:spcPts val="600"/>
              </a:spcBef>
              <a:spcAft>
                <a:spcPts val="600"/>
              </a:spcAft>
            </a:pPr>
            <a:r>
              <a:rPr lang="en-US" sz="1800" b="1" dirty="0">
                <a:effectLst/>
                <a:latin typeface="Verdana" panose="020B0604030504040204" pitchFamily="34" charset="0"/>
                <a:ea typeface="SimHei" panose="02010609060101010101" pitchFamily="49" charset="-122"/>
                <a:cs typeface="Simplified Arabic" panose="02020603050405020304" pitchFamily="18" charset="-78"/>
              </a:rPr>
              <a:t>How are Articles 15 and 16 being updated in terms of cash management and investments?</a:t>
            </a:r>
            <a:endParaRPr lang="en-GB" sz="1800" dirty="0">
              <a:effectLst/>
              <a:latin typeface="Verdana" panose="020B0604030504040204" pitchFamily="34" charset="0"/>
              <a:ea typeface="SimHei" panose="02010609060101010101" pitchFamily="49" charset="-122"/>
              <a:cs typeface="Simplified Arabic" panose="02020603050405020304" pitchFamily="18" charset="-78"/>
            </a:endParaRPr>
          </a:p>
          <a:p>
            <a:pPr algn="just">
              <a:spcBef>
                <a:spcPts val="600"/>
              </a:spcBef>
              <a:spcAft>
                <a:spcPts val="600"/>
              </a:spcAft>
            </a:pPr>
            <a:r>
              <a:rPr lang="en-US" sz="1800" dirty="0">
                <a:effectLst/>
                <a:latin typeface="Verdana" panose="020B0604030504040204" pitchFamily="34" charset="0"/>
                <a:ea typeface="SimHei" panose="02010609060101010101" pitchFamily="49" charset="-122"/>
                <a:cs typeface="Simplified Arabic" panose="02020603050405020304" pitchFamily="18" charset="-78"/>
              </a:rPr>
              <a:t>For Article 15, new text is proposed to </a:t>
            </a:r>
            <a:r>
              <a:rPr lang="en-US" sz="1800" b="1" dirty="0">
                <a:effectLst/>
                <a:latin typeface="Verdana" panose="020B0604030504040204" pitchFamily="34" charset="0"/>
                <a:ea typeface="SimHei" panose="02010609060101010101" pitchFamily="49" charset="-122"/>
                <a:cs typeface="Simplified Arabic" panose="02020603050405020304" pitchFamily="18" charset="-78"/>
              </a:rPr>
              <a:t>fortify financial accountability </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concerning ITU’s cash and cash equivalents. This is also a recommendation by the External Auditors (NAO)</a:t>
            </a:r>
          </a:p>
          <a:p>
            <a:pPr algn="just">
              <a:spcBef>
                <a:spcPts val="600"/>
              </a:spcBef>
              <a:spcAft>
                <a:spcPts val="600"/>
              </a:spcAft>
            </a:pPr>
            <a:r>
              <a:rPr lang="en-US" sz="1800" dirty="0">
                <a:effectLst/>
                <a:latin typeface="Verdana" panose="020B0604030504040204" pitchFamily="34" charset="0"/>
                <a:ea typeface="SimHei" panose="02010609060101010101" pitchFamily="49" charset="-122"/>
                <a:cs typeface="Simplified Arabic" panose="02020603050405020304" pitchFamily="18" charset="-78"/>
              </a:rPr>
              <a:t>In Article 16, the focus is on </a:t>
            </a:r>
            <a:r>
              <a:rPr lang="en-US" sz="1800" b="1" dirty="0">
                <a:effectLst/>
                <a:latin typeface="Verdana" panose="020B0604030504040204" pitchFamily="34" charset="0"/>
                <a:ea typeface="SimHei" panose="02010609060101010101" pitchFamily="49" charset="-122"/>
                <a:cs typeface="Simplified Arabic" panose="02020603050405020304" pitchFamily="18" charset="-78"/>
              </a:rPr>
              <a:t>strengthening investment accountability</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 for ITU’s cash and cash equivalents (also recommended by External Auditors (NAO). </a:t>
            </a:r>
          </a:p>
          <a:p>
            <a:pPr algn="just">
              <a:spcBef>
                <a:spcPts val="600"/>
              </a:spcBef>
              <a:spcAft>
                <a:spcPts val="600"/>
              </a:spcAft>
            </a:pPr>
            <a:r>
              <a:rPr lang="en-US" sz="1800" dirty="0">
                <a:effectLst/>
                <a:latin typeface="Verdana" panose="020B0604030504040204" pitchFamily="34" charset="0"/>
                <a:ea typeface="SimHei" panose="02010609060101010101" pitchFamily="49" charset="-122"/>
                <a:cs typeface="Simplified Arabic" panose="02020603050405020304" pitchFamily="18" charset="-78"/>
              </a:rPr>
              <a:t>It's proposed that an external body should review ITU's investment policy and its execution, in line with best practices adopted by most UN agencies as formulated by the Working Group on Common Treasury Services (</a:t>
            </a:r>
            <a:r>
              <a:rPr lang="en-GB" sz="1800" u="sng" dirty="0">
                <a:solidFill>
                  <a:srgbClr val="0000FF"/>
                </a:solidFill>
                <a:effectLst/>
                <a:latin typeface="Verdana" panose="020B0604030504040204" pitchFamily="34" charset="0"/>
                <a:ea typeface="SimHei" panose="02010609060101010101" pitchFamily="49" charset="-122"/>
                <a:cs typeface="Simplified Arabic" panose="02020603050405020304" pitchFamily="18" charset="-78"/>
                <a:hlinkClick r:id="rId3"/>
              </a:rPr>
              <a:t>https://unsceb.org/working-group-common-treasury-services</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a:t>
            </a:r>
            <a:endParaRPr lang="en-GB" sz="1800" dirty="0">
              <a:effectLst/>
              <a:latin typeface="Verdana" panose="020B0604030504040204" pitchFamily="34" charset="0"/>
              <a:ea typeface="SimHei" panose="02010609060101010101" pitchFamily="49" charset="-122"/>
              <a:cs typeface="Simplified Arabic" panose="02020603050405020304" pitchFamily="18" charset="-78"/>
            </a:endParaRPr>
          </a:p>
          <a:p>
            <a:pPr marL="342900" lvl="0" indent="-342900" algn="just">
              <a:lnSpc>
                <a:spcPct val="107000"/>
              </a:lnSpc>
              <a:spcBef>
                <a:spcPts val="600"/>
              </a:spcBef>
              <a:spcAft>
                <a:spcPts val="800"/>
              </a:spcAft>
              <a:tabLst>
                <a:tab pos="457200" algn="l"/>
              </a:tabLst>
            </a:pPr>
            <a:r>
              <a:rPr lang="en-US" sz="1800" b="1" dirty="0">
                <a:effectLst/>
                <a:latin typeface="Verdana" panose="020B0604030504040204" pitchFamily="34" charset="0"/>
                <a:ea typeface="SimHei" panose="02010609060101010101" pitchFamily="49" charset="-122"/>
                <a:cs typeface="Simplified Arabic" panose="02020603050405020304" pitchFamily="18" charset="-78"/>
              </a:rPr>
              <a:t>Liquidity Management:</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 Effective management of cash and cash equivalents ensures that the organization has sufficient liquidity to meet its </a:t>
            </a:r>
            <a:r>
              <a:rPr lang="en-US" sz="1800" b="1" dirty="0">
                <a:effectLst/>
                <a:latin typeface="Verdana" panose="020B0604030504040204" pitchFamily="34" charset="0"/>
                <a:ea typeface="SimHei" panose="02010609060101010101" pitchFamily="49" charset="-122"/>
                <a:cs typeface="Simplified Arabic" panose="02020603050405020304" pitchFamily="18" charset="-78"/>
              </a:rPr>
              <a:t>short-term</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 and </a:t>
            </a:r>
            <a:r>
              <a:rPr lang="en-US" sz="1800" b="1" dirty="0">
                <a:effectLst/>
                <a:latin typeface="Verdana" panose="020B0604030504040204" pitchFamily="34" charset="0"/>
                <a:ea typeface="SimHei" panose="02010609060101010101" pitchFamily="49" charset="-122"/>
                <a:cs typeface="Simplified Arabic" panose="02020603050405020304" pitchFamily="18" charset="-78"/>
              </a:rPr>
              <a:t>long-term obligations</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 </a:t>
            </a:r>
            <a:endParaRPr lang="en-GB" sz="1800" dirty="0">
              <a:effectLst/>
              <a:latin typeface="Verdana" panose="020B0604030504040204" pitchFamily="34" charset="0"/>
              <a:ea typeface="SimHei" panose="02010609060101010101" pitchFamily="49" charset="-122"/>
              <a:cs typeface="Simplified Arabic" panose="02020603050405020304" pitchFamily="18" charset="-78"/>
            </a:endParaRPr>
          </a:p>
          <a:p>
            <a:pPr marL="342900" lvl="0" indent="-342900" algn="just">
              <a:lnSpc>
                <a:spcPct val="107000"/>
              </a:lnSpc>
              <a:spcBef>
                <a:spcPts val="600"/>
              </a:spcBef>
              <a:spcAft>
                <a:spcPts val="800"/>
              </a:spcAft>
              <a:tabLst>
                <a:tab pos="457200" algn="l"/>
              </a:tabLst>
            </a:pPr>
            <a:r>
              <a:rPr lang="en-US" sz="1800" b="1" dirty="0">
                <a:effectLst/>
                <a:latin typeface="Verdana" panose="020B0604030504040204" pitchFamily="34" charset="0"/>
                <a:ea typeface="SimHei" panose="02010609060101010101" pitchFamily="49" charset="-122"/>
                <a:cs typeface="Simplified Arabic" panose="02020603050405020304" pitchFamily="18" charset="-78"/>
              </a:rPr>
              <a:t>Reducing Fraud Risks:</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 </a:t>
            </a:r>
            <a:r>
              <a:rPr lang="en-US" sz="1800" b="1" dirty="0">
                <a:effectLst/>
                <a:latin typeface="Verdana" panose="020B0604030504040204" pitchFamily="34" charset="0"/>
                <a:ea typeface="SimHei" panose="02010609060101010101" pitchFamily="49" charset="-122"/>
                <a:cs typeface="Simplified Arabic" panose="02020603050405020304" pitchFamily="18" charset="-78"/>
              </a:rPr>
              <a:t>Strong internal controls </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and </a:t>
            </a:r>
            <a:r>
              <a:rPr lang="en-US" sz="1800" b="1" dirty="0">
                <a:effectLst/>
                <a:latin typeface="Verdana" panose="020B0604030504040204" pitchFamily="34" charset="0"/>
                <a:ea typeface="SimHei" panose="02010609060101010101" pitchFamily="49" charset="-122"/>
                <a:cs typeface="Simplified Arabic" panose="02020603050405020304" pitchFamily="18" charset="-78"/>
              </a:rPr>
              <a:t>accountability mechanisms </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reduce the risk of misappropriation, fraud, or theft.</a:t>
            </a:r>
            <a:endParaRPr lang="en-GB" sz="1800" dirty="0">
              <a:effectLst/>
              <a:latin typeface="Verdana" panose="020B0604030504040204" pitchFamily="34" charset="0"/>
              <a:ea typeface="SimHei" panose="02010609060101010101" pitchFamily="49" charset="-122"/>
              <a:cs typeface="Simplified Arabic" panose="02020603050405020304" pitchFamily="18" charset="-78"/>
            </a:endParaRPr>
          </a:p>
          <a:p>
            <a:pPr marL="342900" lvl="0" indent="-342900" algn="just">
              <a:lnSpc>
                <a:spcPct val="107000"/>
              </a:lnSpc>
              <a:spcBef>
                <a:spcPts val="600"/>
              </a:spcBef>
              <a:spcAft>
                <a:spcPts val="800"/>
              </a:spcAft>
              <a:tabLst>
                <a:tab pos="457200" algn="l"/>
              </a:tabLst>
            </a:pPr>
            <a:endParaRPr lang="en-GB" sz="1800" dirty="0">
              <a:effectLst/>
              <a:latin typeface="Verdana" panose="020B0604030504040204" pitchFamily="34" charset="0"/>
              <a:ea typeface="SimHei" panose="02010609060101010101" pitchFamily="49" charset="-122"/>
              <a:cs typeface="Simplified Arabic" panose="02020603050405020304" pitchFamily="18" charset="-78"/>
            </a:endParaRPr>
          </a:p>
        </p:txBody>
      </p:sp>
    </p:spTree>
    <p:extLst>
      <p:ext uri="{BB962C8B-B14F-4D97-AF65-F5344CB8AC3E}">
        <p14:creationId xmlns:p14="http://schemas.microsoft.com/office/powerpoint/2010/main" val="3474400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4">
            <a:extLst>
              <a:ext uri="{FF2B5EF4-FFF2-40B4-BE49-F238E27FC236}">
                <a16:creationId xmlns:a16="http://schemas.microsoft.com/office/drawing/2014/main" id="{070834BD-D805-4224-8EE5-45AC75945E69}"/>
              </a:ext>
            </a:extLst>
          </p:cNvPr>
          <p:cNvSpPr txBox="1">
            <a:spLocks/>
          </p:cNvSpPr>
          <p:nvPr/>
        </p:nvSpPr>
        <p:spPr>
          <a:xfrm>
            <a:off x="6668475" y="3755439"/>
            <a:ext cx="4359362" cy="1421148"/>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algn="ctr">
              <a:lnSpc>
                <a:spcPts val="1800"/>
              </a:lnSpc>
            </a:pPr>
            <a:endParaRPr lang="en-GB" sz="1500" i="1" dirty="0">
              <a:solidFill>
                <a:schemeClr val="tx1">
                  <a:lumMod val="65000"/>
                  <a:lumOff val="35000"/>
                </a:schemeClr>
              </a:solidFill>
              <a:latin typeface="Georgia" panose="02040502050405020303" pitchFamily="18" charset="0"/>
            </a:endParaRPr>
          </a:p>
        </p:txBody>
      </p:sp>
      <p:sp>
        <p:nvSpPr>
          <p:cNvPr id="40" name="Title 4">
            <a:extLst>
              <a:ext uri="{FF2B5EF4-FFF2-40B4-BE49-F238E27FC236}">
                <a16:creationId xmlns:a16="http://schemas.microsoft.com/office/drawing/2014/main" id="{F32EF107-780F-4DCE-804E-9D245796D662}"/>
              </a:ext>
            </a:extLst>
          </p:cNvPr>
          <p:cNvSpPr txBox="1">
            <a:spLocks/>
          </p:cNvSpPr>
          <p:nvPr/>
        </p:nvSpPr>
        <p:spPr>
          <a:xfrm>
            <a:off x="1585874" y="3438199"/>
            <a:ext cx="3533374" cy="494319"/>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p:txBody>
      </p:sp>
      <p:sp>
        <p:nvSpPr>
          <p:cNvPr id="4" name="Text Placeholder 3">
            <a:extLst>
              <a:ext uri="{FF2B5EF4-FFF2-40B4-BE49-F238E27FC236}">
                <a16:creationId xmlns:a16="http://schemas.microsoft.com/office/drawing/2014/main" id="{975756E4-6CE8-40D3-A5D6-27BF5907660F}"/>
              </a:ext>
            </a:extLst>
          </p:cNvPr>
          <p:cNvSpPr>
            <a:spLocks noGrp="1"/>
          </p:cNvSpPr>
          <p:nvPr>
            <p:ph type="body" sz="quarter" idx="10"/>
          </p:nvPr>
        </p:nvSpPr>
        <p:spPr>
          <a:xfrm>
            <a:off x="588903" y="354755"/>
            <a:ext cx="8465210" cy="308803"/>
          </a:xfrm>
        </p:spPr>
        <p:txBody>
          <a:bodyPr/>
          <a:lstStyle/>
          <a:p>
            <a:r>
              <a:rPr lang="en-US" sz="3000" b="1" dirty="0">
                <a:solidFill>
                  <a:srgbClr val="00A1DE"/>
                </a:solidFill>
                <a:latin typeface="Avenir Nxt2 W1G" panose="020B0503020202020204"/>
                <a:ea typeface="+mj-ea"/>
                <a:cs typeface="+mj-cs"/>
              </a:rPr>
              <a:t>Financial Regulations explained</a:t>
            </a:r>
            <a:endParaRPr lang="en-US" dirty="0">
              <a:latin typeface="Avenir Next LT Pro" panose="020B0504020202020204" pitchFamily="34" charset="0"/>
            </a:endParaRPr>
          </a:p>
        </p:txBody>
      </p:sp>
      <p:sp>
        <p:nvSpPr>
          <p:cNvPr id="5" name="TextBox 4">
            <a:extLst>
              <a:ext uri="{FF2B5EF4-FFF2-40B4-BE49-F238E27FC236}">
                <a16:creationId xmlns:a16="http://schemas.microsoft.com/office/drawing/2014/main" id="{C50A58B5-8B1D-25E7-1128-003C92285E59}"/>
              </a:ext>
            </a:extLst>
          </p:cNvPr>
          <p:cNvSpPr txBox="1"/>
          <p:nvPr/>
        </p:nvSpPr>
        <p:spPr>
          <a:xfrm>
            <a:off x="684812" y="718562"/>
            <a:ext cx="10822376" cy="6044925"/>
          </a:xfrm>
          <a:prstGeom prst="rect">
            <a:avLst/>
          </a:prstGeom>
          <a:noFill/>
        </p:spPr>
        <p:txBody>
          <a:bodyPr wrap="square">
            <a:spAutoFit/>
          </a:bodyPr>
          <a:lstStyle/>
          <a:p>
            <a:pPr algn="just">
              <a:spcBef>
                <a:spcPts val="600"/>
              </a:spcBef>
              <a:spcAft>
                <a:spcPts val="600"/>
              </a:spcAft>
            </a:pPr>
            <a:r>
              <a:rPr lang="en-US" sz="1800" b="1" dirty="0">
                <a:effectLst/>
                <a:latin typeface="Verdana" panose="020B0604030504040204" pitchFamily="34" charset="0"/>
                <a:ea typeface="SimHei" panose="02010609060101010101" pitchFamily="49" charset="-122"/>
                <a:cs typeface="Simplified Arabic" panose="02020603050405020304" pitchFamily="18" charset="-78"/>
              </a:rPr>
              <a:t>How are Articles 15 and 16 being updated in terms of cash management and investments </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(continued)</a:t>
            </a:r>
            <a:r>
              <a:rPr lang="en-US" sz="1800" b="1" dirty="0">
                <a:effectLst/>
                <a:latin typeface="Verdana" panose="020B0604030504040204" pitchFamily="34" charset="0"/>
                <a:ea typeface="SimHei" panose="02010609060101010101" pitchFamily="49" charset="-122"/>
                <a:cs typeface="Simplified Arabic" panose="02020603050405020304" pitchFamily="18" charset="-78"/>
              </a:rPr>
              <a:t>?</a:t>
            </a:r>
            <a:endParaRPr lang="en-GB" sz="1800" dirty="0">
              <a:effectLst/>
              <a:latin typeface="Verdana" panose="020B0604030504040204" pitchFamily="34" charset="0"/>
              <a:ea typeface="SimHei" panose="02010609060101010101" pitchFamily="49" charset="-122"/>
              <a:cs typeface="Simplified Arabic" panose="02020603050405020304" pitchFamily="18" charset="-78"/>
            </a:endParaRPr>
          </a:p>
          <a:p>
            <a:pPr marL="342900" lvl="0" indent="-342900" algn="just">
              <a:lnSpc>
                <a:spcPct val="107000"/>
              </a:lnSpc>
              <a:spcBef>
                <a:spcPts val="600"/>
              </a:spcBef>
              <a:spcAft>
                <a:spcPts val="800"/>
              </a:spcAft>
              <a:tabLst>
                <a:tab pos="457200" algn="l"/>
              </a:tabLst>
            </a:pPr>
            <a:r>
              <a:rPr lang="en-US" sz="1600" b="1" dirty="0">
                <a:effectLst/>
                <a:latin typeface="Verdana" panose="020B0604030504040204" pitchFamily="34" charset="0"/>
                <a:ea typeface="SimHei" panose="02010609060101010101" pitchFamily="49" charset="-122"/>
                <a:cs typeface="Simplified Arabic" panose="02020603050405020304" pitchFamily="18" charset="-78"/>
              </a:rPr>
              <a:t>Currency Management:</a:t>
            </a:r>
            <a:r>
              <a:rPr lang="en-US" sz="1600" dirty="0">
                <a:effectLst/>
                <a:latin typeface="Verdana" panose="020B0604030504040204" pitchFamily="34" charset="0"/>
                <a:ea typeface="SimHei" panose="02010609060101010101" pitchFamily="49" charset="-122"/>
                <a:cs typeface="Simplified Arabic" panose="02020603050405020304" pitchFamily="18" charset="-78"/>
              </a:rPr>
              <a:t> For an international organization like ITU, </a:t>
            </a:r>
            <a:r>
              <a:rPr lang="en-US" sz="1600" b="1" dirty="0">
                <a:effectLst/>
                <a:latin typeface="Verdana" panose="020B0604030504040204" pitchFamily="34" charset="0"/>
                <a:ea typeface="SimHei" panose="02010609060101010101" pitchFamily="49" charset="-122"/>
                <a:cs typeface="Simplified Arabic" panose="02020603050405020304" pitchFamily="18" charset="-78"/>
              </a:rPr>
              <a:t>managing multiple currencies is vital</a:t>
            </a:r>
            <a:r>
              <a:rPr lang="en-US" sz="1600" dirty="0">
                <a:effectLst/>
                <a:latin typeface="Verdana" panose="020B0604030504040204" pitchFamily="34" charset="0"/>
                <a:ea typeface="SimHei" panose="02010609060101010101" pitchFamily="49" charset="-122"/>
                <a:cs typeface="Simplified Arabic" panose="02020603050405020304" pitchFamily="18" charset="-78"/>
              </a:rPr>
              <a:t>. Improved management helps in optimizing currency holdings, managing foreign exchange risk.</a:t>
            </a:r>
            <a:endParaRPr lang="en-GB" sz="1600" dirty="0">
              <a:effectLst/>
              <a:latin typeface="Verdana" panose="020B0604030504040204" pitchFamily="34" charset="0"/>
              <a:ea typeface="SimHei" panose="02010609060101010101" pitchFamily="49" charset="-122"/>
              <a:cs typeface="Simplified Arabic" panose="02020603050405020304" pitchFamily="18" charset="-78"/>
            </a:endParaRPr>
          </a:p>
          <a:p>
            <a:pPr marL="342900" lvl="0" indent="-342900" algn="just">
              <a:lnSpc>
                <a:spcPct val="107000"/>
              </a:lnSpc>
              <a:spcBef>
                <a:spcPts val="600"/>
              </a:spcBef>
              <a:spcAft>
                <a:spcPts val="800"/>
              </a:spcAft>
              <a:tabLst>
                <a:tab pos="457200" algn="l"/>
              </a:tabLst>
            </a:pPr>
            <a:r>
              <a:rPr lang="en-US" sz="1600" b="1" dirty="0">
                <a:effectLst/>
                <a:latin typeface="Verdana" panose="020B0604030504040204" pitchFamily="34" charset="0"/>
                <a:ea typeface="SimHei" panose="02010609060101010101" pitchFamily="49" charset="-122"/>
                <a:cs typeface="Simplified Arabic" panose="02020603050405020304" pitchFamily="18" charset="-78"/>
              </a:rPr>
              <a:t>Enhanced Forecasting:</a:t>
            </a:r>
            <a:r>
              <a:rPr lang="en-US" sz="1600" dirty="0">
                <a:effectLst/>
                <a:latin typeface="Verdana" panose="020B0604030504040204" pitchFamily="34" charset="0"/>
                <a:ea typeface="SimHei" panose="02010609060101010101" pitchFamily="49" charset="-122"/>
                <a:cs typeface="Simplified Arabic" panose="02020603050405020304" pitchFamily="18" charset="-78"/>
              </a:rPr>
              <a:t> With a </a:t>
            </a:r>
            <a:r>
              <a:rPr lang="en-US" sz="1600" b="1" dirty="0">
                <a:effectLst/>
                <a:latin typeface="Verdana" panose="020B0604030504040204" pitchFamily="34" charset="0"/>
                <a:ea typeface="SimHei" panose="02010609060101010101" pitchFamily="49" charset="-122"/>
                <a:cs typeface="Simplified Arabic" panose="02020603050405020304" pitchFamily="18" charset="-78"/>
              </a:rPr>
              <a:t>solid grasp on cash flows and investments</a:t>
            </a:r>
            <a:r>
              <a:rPr lang="en-US" sz="1600" dirty="0">
                <a:effectLst/>
                <a:latin typeface="Verdana" panose="020B0604030504040204" pitchFamily="34" charset="0"/>
                <a:ea typeface="SimHei" panose="02010609060101010101" pitchFamily="49" charset="-122"/>
                <a:cs typeface="Simplified Arabic" panose="02020603050405020304" pitchFamily="18" charset="-78"/>
              </a:rPr>
              <a:t>, the organization can more accurately forecast its financial position, aiding in budgetary planning and strategy.</a:t>
            </a:r>
            <a:endParaRPr lang="en-GB" sz="1600" dirty="0">
              <a:effectLst/>
              <a:latin typeface="Verdana" panose="020B0604030504040204" pitchFamily="34" charset="0"/>
              <a:ea typeface="SimHei" panose="02010609060101010101" pitchFamily="49" charset="-122"/>
              <a:cs typeface="Simplified Arabic" panose="02020603050405020304" pitchFamily="18" charset="-78"/>
            </a:endParaRPr>
          </a:p>
          <a:p>
            <a:pPr marL="342900" lvl="0" indent="-342900" algn="just">
              <a:lnSpc>
                <a:spcPct val="107000"/>
              </a:lnSpc>
              <a:spcBef>
                <a:spcPts val="600"/>
              </a:spcBef>
              <a:spcAft>
                <a:spcPts val="800"/>
              </a:spcAft>
              <a:tabLst>
                <a:tab pos="457200" algn="l"/>
              </a:tabLst>
            </a:pPr>
            <a:r>
              <a:rPr lang="en-US" sz="1600" b="1" dirty="0">
                <a:effectLst/>
                <a:latin typeface="Verdana" panose="020B0604030504040204" pitchFamily="34" charset="0"/>
                <a:ea typeface="SimHei" panose="02010609060101010101" pitchFamily="49" charset="-122"/>
                <a:cs typeface="Simplified Arabic" panose="02020603050405020304" pitchFamily="18" charset="-78"/>
              </a:rPr>
              <a:t>Cost Efficiency:</a:t>
            </a:r>
            <a:r>
              <a:rPr lang="en-US" sz="1600" dirty="0">
                <a:effectLst/>
                <a:latin typeface="Verdana" panose="020B0604030504040204" pitchFamily="34" charset="0"/>
                <a:ea typeface="SimHei" panose="02010609060101010101" pitchFamily="49" charset="-122"/>
                <a:cs typeface="Simplified Arabic" panose="02020603050405020304" pitchFamily="18" charset="-78"/>
              </a:rPr>
              <a:t> Effective cash management can </a:t>
            </a:r>
            <a:r>
              <a:rPr lang="en-US" sz="1600" b="1" dirty="0">
                <a:effectLst/>
                <a:latin typeface="Verdana" panose="020B0604030504040204" pitchFamily="34" charset="0"/>
                <a:ea typeface="SimHei" panose="02010609060101010101" pitchFamily="49" charset="-122"/>
                <a:cs typeface="Simplified Arabic" panose="02020603050405020304" pitchFamily="18" charset="-78"/>
              </a:rPr>
              <a:t>reduce transaction costs</a:t>
            </a:r>
            <a:r>
              <a:rPr lang="en-US" sz="1600" dirty="0">
                <a:effectLst/>
                <a:latin typeface="Verdana" panose="020B0604030504040204" pitchFamily="34" charset="0"/>
                <a:ea typeface="SimHei" panose="02010609060101010101" pitchFamily="49" charset="-122"/>
                <a:cs typeface="Simplified Arabic" panose="02020603050405020304" pitchFamily="18" charset="-78"/>
              </a:rPr>
              <a:t>, such as fees associated with borrowing or converting currencies.</a:t>
            </a:r>
            <a:endParaRPr lang="en-GB" sz="1600" dirty="0">
              <a:effectLst/>
              <a:latin typeface="Verdana" panose="020B0604030504040204" pitchFamily="34" charset="0"/>
              <a:ea typeface="SimHei" panose="02010609060101010101" pitchFamily="49" charset="-122"/>
              <a:cs typeface="Simplified Arabic" panose="02020603050405020304" pitchFamily="18" charset="-78"/>
            </a:endParaRPr>
          </a:p>
          <a:p>
            <a:pPr marL="342900" lvl="0" indent="-342900" algn="just">
              <a:lnSpc>
                <a:spcPct val="107000"/>
              </a:lnSpc>
              <a:spcBef>
                <a:spcPts val="600"/>
              </a:spcBef>
              <a:spcAft>
                <a:spcPts val="800"/>
              </a:spcAft>
              <a:tabLst>
                <a:tab pos="457200" algn="l"/>
              </a:tabLst>
            </a:pPr>
            <a:r>
              <a:rPr lang="en-US" sz="1600" b="1" dirty="0">
                <a:effectLst/>
                <a:latin typeface="Verdana" panose="020B0604030504040204" pitchFamily="34" charset="0"/>
                <a:ea typeface="SimHei" panose="02010609060101010101" pitchFamily="49" charset="-122"/>
                <a:cs typeface="Simplified Arabic" panose="02020603050405020304" pitchFamily="18" charset="-78"/>
              </a:rPr>
              <a:t>Stakeholder Confidence:</a:t>
            </a:r>
            <a:r>
              <a:rPr lang="en-US" sz="1600" dirty="0">
                <a:effectLst/>
                <a:latin typeface="Verdana" panose="020B0604030504040204" pitchFamily="34" charset="0"/>
                <a:ea typeface="SimHei" panose="02010609060101010101" pitchFamily="49" charset="-122"/>
                <a:cs typeface="Simplified Arabic" panose="02020603050405020304" pitchFamily="18" charset="-78"/>
              </a:rPr>
              <a:t> </a:t>
            </a:r>
            <a:r>
              <a:rPr lang="en-US" sz="1600" b="1" dirty="0">
                <a:effectLst/>
                <a:latin typeface="Verdana" panose="020B0604030504040204" pitchFamily="34" charset="0"/>
                <a:ea typeface="SimHei" panose="02010609060101010101" pitchFamily="49" charset="-122"/>
                <a:cs typeface="Simplified Arabic" panose="02020603050405020304" pitchFamily="18" charset="-78"/>
              </a:rPr>
              <a:t>Transparent </a:t>
            </a:r>
            <a:r>
              <a:rPr lang="en-US" sz="1600" dirty="0">
                <a:effectLst/>
                <a:latin typeface="Verdana" panose="020B0604030504040204" pitchFamily="34" charset="0"/>
                <a:ea typeface="SimHei" panose="02010609060101010101" pitchFamily="49" charset="-122"/>
                <a:cs typeface="Simplified Arabic" panose="02020603050405020304" pitchFamily="18" charset="-78"/>
              </a:rPr>
              <a:t>and</a:t>
            </a:r>
            <a:r>
              <a:rPr lang="en-US" sz="1600" b="1" dirty="0">
                <a:effectLst/>
                <a:latin typeface="Verdana" panose="020B0604030504040204" pitchFamily="34" charset="0"/>
                <a:ea typeface="SimHei" panose="02010609060101010101" pitchFamily="49" charset="-122"/>
                <a:cs typeface="Simplified Arabic" panose="02020603050405020304" pitchFamily="18" charset="-78"/>
              </a:rPr>
              <a:t> accountable management of cash</a:t>
            </a:r>
            <a:r>
              <a:rPr lang="en-US" sz="1600" dirty="0">
                <a:effectLst/>
                <a:latin typeface="Verdana" panose="020B0604030504040204" pitchFamily="34" charset="0"/>
                <a:ea typeface="SimHei" panose="02010609060101010101" pitchFamily="49" charset="-122"/>
                <a:cs typeface="Simplified Arabic" panose="02020603050405020304" pitchFamily="18" charset="-78"/>
              </a:rPr>
              <a:t> resources boosts the confidence of member states, donors, and other stakeholders, knowing that resources are managed diligently.</a:t>
            </a:r>
            <a:endParaRPr lang="en-GB" sz="1600" dirty="0">
              <a:effectLst/>
              <a:latin typeface="Verdana" panose="020B0604030504040204" pitchFamily="34" charset="0"/>
              <a:ea typeface="SimHei" panose="02010609060101010101" pitchFamily="49" charset="-122"/>
              <a:cs typeface="Simplified Arabic" panose="02020603050405020304" pitchFamily="18" charset="-78"/>
            </a:endParaRPr>
          </a:p>
          <a:p>
            <a:pPr marL="342900" lvl="0" indent="-342900" algn="just">
              <a:lnSpc>
                <a:spcPct val="107000"/>
              </a:lnSpc>
              <a:spcBef>
                <a:spcPts val="600"/>
              </a:spcBef>
              <a:spcAft>
                <a:spcPts val="800"/>
              </a:spcAft>
              <a:tabLst>
                <a:tab pos="457200" algn="l"/>
              </a:tabLst>
            </a:pPr>
            <a:r>
              <a:rPr lang="en-US" sz="1600" b="1" dirty="0">
                <a:effectLst/>
                <a:latin typeface="Verdana" panose="020B0604030504040204" pitchFamily="34" charset="0"/>
                <a:ea typeface="SimHei" panose="02010609060101010101" pitchFamily="49" charset="-122"/>
                <a:cs typeface="Simplified Arabic" panose="02020603050405020304" pitchFamily="18" charset="-78"/>
              </a:rPr>
              <a:t>Alignment with Best Practices:</a:t>
            </a:r>
            <a:r>
              <a:rPr lang="en-US" sz="1600" dirty="0">
                <a:effectLst/>
                <a:latin typeface="Verdana" panose="020B0604030504040204" pitchFamily="34" charset="0"/>
                <a:ea typeface="SimHei" panose="02010609060101010101" pitchFamily="49" charset="-122"/>
                <a:cs typeface="Simplified Arabic" panose="02020603050405020304" pitchFamily="18" charset="-78"/>
              </a:rPr>
              <a:t> Adopting practices in line with globally recognized entities like the </a:t>
            </a:r>
            <a:r>
              <a:rPr lang="en-US" sz="1600" b="1" dirty="0">
                <a:effectLst/>
                <a:latin typeface="Verdana" panose="020B0604030504040204" pitchFamily="34" charset="0"/>
                <a:ea typeface="SimHei" panose="02010609060101010101" pitchFamily="49" charset="-122"/>
                <a:cs typeface="Simplified Arabic" panose="02020603050405020304" pitchFamily="18" charset="-78"/>
              </a:rPr>
              <a:t>UN ensures </a:t>
            </a:r>
            <a:r>
              <a:rPr lang="en-US" sz="1600" dirty="0">
                <a:effectLst/>
                <a:latin typeface="Verdana" panose="020B0604030504040204" pitchFamily="34" charset="0"/>
                <a:ea typeface="SimHei" panose="02010609060101010101" pitchFamily="49" charset="-122"/>
                <a:cs typeface="Simplified Arabic" panose="02020603050405020304" pitchFamily="18" charset="-78"/>
              </a:rPr>
              <a:t>that the ITU is at the forefront of financial management standards.</a:t>
            </a:r>
            <a:endParaRPr lang="en-GB" sz="1600" dirty="0">
              <a:effectLst/>
              <a:latin typeface="Verdana" panose="020B0604030504040204" pitchFamily="34" charset="0"/>
              <a:ea typeface="SimHei" panose="02010609060101010101" pitchFamily="49" charset="-122"/>
              <a:cs typeface="Simplified Arabic" panose="02020603050405020304" pitchFamily="18" charset="-78"/>
            </a:endParaRPr>
          </a:p>
          <a:p>
            <a:pPr marL="342900" lvl="0" indent="-342900" algn="just">
              <a:lnSpc>
                <a:spcPct val="107000"/>
              </a:lnSpc>
              <a:spcBef>
                <a:spcPts val="600"/>
              </a:spcBef>
              <a:spcAft>
                <a:spcPts val="800"/>
              </a:spcAft>
              <a:tabLst>
                <a:tab pos="457200" algn="l"/>
              </a:tabLst>
            </a:pPr>
            <a:r>
              <a:rPr lang="en-US" sz="1600" b="1" dirty="0">
                <a:effectLst/>
                <a:latin typeface="Verdana" panose="020B0604030504040204" pitchFamily="34" charset="0"/>
                <a:ea typeface="SimHei" panose="02010609060101010101" pitchFamily="49" charset="-122"/>
                <a:cs typeface="Simplified Arabic" panose="02020603050405020304" pitchFamily="18" charset="-78"/>
              </a:rPr>
              <a:t>Reputational Protection:</a:t>
            </a:r>
            <a:r>
              <a:rPr lang="en-US" sz="1600" dirty="0">
                <a:effectLst/>
                <a:latin typeface="Verdana" panose="020B0604030504040204" pitchFamily="34" charset="0"/>
                <a:ea typeface="SimHei" panose="02010609060101010101" pitchFamily="49" charset="-122"/>
                <a:cs typeface="Simplified Arabic" panose="02020603050405020304" pitchFamily="18" charset="-78"/>
              </a:rPr>
              <a:t> Financial mismanagement, especially related to cash, can tarnish an organization's reputation. </a:t>
            </a:r>
            <a:r>
              <a:rPr lang="en-US" sz="1600" b="1" dirty="0">
                <a:effectLst/>
                <a:latin typeface="Verdana" panose="020B0604030504040204" pitchFamily="34" charset="0"/>
                <a:ea typeface="SimHei" panose="02010609060101010101" pitchFamily="49" charset="-122"/>
                <a:cs typeface="Simplified Arabic" panose="02020603050405020304" pitchFamily="18" charset="-78"/>
              </a:rPr>
              <a:t>Strong management </a:t>
            </a:r>
            <a:r>
              <a:rPr lang="en-US" sz="1600" dirty="0">
                <a:effectLst/>
                <a:latin typeface="Verdana" panose="020B0604030504040204" pitchFamily="34" charset="0"/>
                <a:ea typeface="SimHei" panose="02010609060101010101" pitchFamily="49" charset="-122"/>
                <a:cs typeface="Simplified Arabic" panose="02020603050405020304" pitchFamily="18" charset="-78"/>
              </a:rPr>
              <a:t>and </a:t>
            </a:r>
            <a:r>
              <a:rPr lang="en-US" sz="1600" b="1" dirty="0">
                <a:effectLst/>
                <a:latin typeface="Verdana" panose="020B0604030504040204" pitchFamily="34" charset="0"/>
                <a:ea typeface="SimHei" panose="02010609060101010101" pitchFamily="49" charset="-122"/>
                <a:cs typeface="Simplified Arabic" panose="02020603050405020304" pitchFamily="18" charset="-78"/>
              </a:rPr>
              <a:t>oversight</a:t>
            </a:r>
            <a:r>
              <a:rPr lang="en-US" sz="1600" dirty="0">
                <a:effectLst/>
                <a:latin typeface="Verdana" panose="020B0604030504040204" pitchFamily="34" charset="0"/>
                <a:ea typeface="SimHei" panose="02010609060101010101" pitchFamily="49" charset="-122"/>
                <a:cs typeface="Simplified Arabic" panose="02020603050405020304" pitchFamily="18" charset="-78"/>
              </a:rPr>
              <a:t> protect against such </a:t>
            </a:r>
            <a:r>
              <a:rPr lang="en-US" sz="1600" b="1" dirty="0">
                <a:effectLst/>
                <a:latin typeface="Verdana" panose="020B0604030504040204" pitchFamily="34" charset="0"/>
                <a:ea typeface="SimHei" panose="02010609060101010101" pitchFamily="49" charset="-122"/>
                <a:cs typeface="Simplified Arabic" panose="02020603050405020304" pitchFamily="18" charset="-78"/>
              </a:rPr>
              <a:t>reputational risks </a:t>
            </a:r>
            <a:r>
              <a:rPr lang="en-US" sz="1600" dirty="0">
                <a:effectLst/>
                <a:latin typeface="Verdana" panose="020B0604030504040204" pitchFamily="34" charset="0"/>
                <a:ea typeface="SimHei" panose="02010609060101010101" pitchFamily="49" charset="-122"/>
                <a:cs typeface="Simplified Arabic" panose="02020603050405020304" pitchFamily="18" charset="-78"/>
              </a:rPr>
              <a:t>and</a:t>
            </a:r>
            <a:r>
              <a:rPr lang="en-US" sz="1600" b="1" dirty="0">
                <a:effectLst/>
                <a:latin typeface="Verdana" panose="020B0604030504040204" pitchFamily="34" charset="0"/>
                <a:ea typeface="SimHei" panose="02010609060101010101" pitchFamily="49" charset="-122"/>
                <a:cs typeface="Simplified Arabic" panose="02020603050405020304" pitchFamily="18" charset="-78"/>
              </a:rPr>
              <a:t> aligns to NAO recommendations</a:t>
            </a:r>
            <a:r>
              <a:rPr lang="en-US" sz="1600" dirty="0">
                <a:effectLst/>
                <a:latin typeface="Verdana" panose="020B0604030504040204" pitchFamily="34" charset="0"/>
                <a:ea typeface="SimHei" panose="02010609060101010101" pitchFamily="49" charset="-122"/>
                <a:cs typeface="Simplified Arabic" panose="02020603050405020304" pitchFamily="18" charset="-78"/>
              </a:rPr>
              <a:t>.</a:t>
            </a:r>
            <a:endParaRPr lang="en-GB" sz="1600" dirty="0">
              <a:effectLst/>
              <a:latin typeface="Verdana" panose="020B0604030504040204" pitchFamily="34" charset="0"/>
              <a:ea typeface="SimHei" panose="02010609060101010101" pitchFamily="49" charset="-122"/>
              <a:cs typeface="Simplified Arabic" panose="02020603050405020304" pitchFamily="18" charset="-78"/>
            </a:endParaRPr>
          </a:p>
          <a:p>
            <a:pPr algn="just">
              <a:spcBef>
                <a:spcPts val="600"/>
              </a:spcBef>
              <a:spcAft>
                <a:spcPts val="600"/>
              </a:spcAft>
            </a:pPr>
            <a:r>
              <a:rPr lang="en-US" sz="1400" dirty="0">
                <a:effectLst/>
                <a:latin typeface="Verdana" panose="020B0604030504040204" pitchFamily="34" charset="0"/>
                <a:ea typeface="SimHei" panose="02010609060101010101" pitchFamily="49" charset="-122"/>
                <a:cs typeface="Simplified Arabic" panose="02020603050405020304" pitchFamily="18" charset="-78"/>
              </a:rPr>
              <a:t> </a:t>
            </a:r>
            <a:endParaRPr lang="en-GB" sz="1800" dirty="0">
              <a:effectLst/>
              <a:latin typeface="Verdana" panose="020B0604030504040204" pitchFamily="34" charset="0"/>
              <a:ea typeface="SimHei" panose="02010609060101010101" pitchFamily="49" charset="-122"/>
              <a:cs typeface="Simplified Arabic" panose="02020603050405020304" pitchFamily="18" charset="-78"/>
            </a:endParaRPr>
          </a:p>
        </p:txBody>
      </p:sp>
    </p:spTree>
    <p:extLst>
      <p:ext uri="{BB962C8B-B14F-4D97-AF65-F5344CB8AC3E}">
        <p14:creationId xmlns:p14="http://schemas.microsoft.com/office/powerpoint/2010/main" val="2535769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4">
            <a:extLst>
              <a:ext uri="{FF2B5EF4-FFF2-40B4-BE49-F238E27FC236}">
                <a16:creationId xmlns:a16="http://schemas.microsoft.com/office/drawing/2014/main" id="{070834BD-D805-4224-8EE5-45AC75945E69}"/>
              </a:ext>
            </a:extLst>
          </p:cNvPr>
          <p:cNvSpPr txBox="1">
            <a:spLocks/>
          </p:cNvSpPr>
          <p:nvPr/>
        </p:nvSpPr>
        <p:spPr>
          <a:xfrm>
            <a:off x="6668475" y="3755439"/>
            <a:ext cx="4359362" cy="1421148"/>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algn="ctr">
              <a:lnSpc>
                <a:spcPts val="1800"/>
              </a:lnSpc>
            </a:pPr>
            <a:endParaRPr lang="en-GB" sz="1500" i="1" dirty="0">
              <a:solidFill>
                <a:schemeClr val="tx1">
                  <a:lumMod val="65000"/>
                  <a:lumOff val="35000"/>
                </a:schemeClr>
              </a:solidFill>
              <a:latin typeface="Georgia" panose="02040502050405020303" pitchFamily="18" charset="0"/>
            </a:endParaRPr>
          </a:p>
        </p:txBody>
      </p:sp>
      <p:sp>
        <p:nvSpPr>
          <p:cNvPr id="40" name="Title 4">
            <a:extLst>
              <a:ext uri="{FF2B5EF4-FFF2-40B4-BE49-F238E27FC236}">
                <a16:creationId xmlns:a16="http://schemas.microsoft.com/office/drawing/2014/main" id="{F32EF107-780F-4DCE-804E-9D245796D662}"/>
              </a:ext>
            </a:extLst>
          </p:cNvPr>
          <p:cNvSpPr txBox="1">
            <a:spLocks/>
          </p:cNvSpPr>
          <p:nvPr/>
        </p:nvSpPr>
        <p:spPr>
          <a:xfrm>
            <a:off x="1585874" y="3438199"/>
            <a:ext cx="3533374" cy="494319"/>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p:txBody>
      </p:sp>
      <p:sp>
        <p:nvSpPr>
          <p:cNvPr id="4" name="Text Placeholder 3">
            <a:extLst>
              <a:ext uri="{FF2B5EF4-FFF2-40B4-BE49-F238E27FC236}">
                <a16:creationId xmlns:a16="http://schemas.microsoft.com/office/drawing/2014/main" id="{975756E4-6CE8-40D3-A5D6-27BF5907660F}"/>
              </a:ext>
            </a:extLst>
          </p:cNvPr>
          <p:cNvSpPr>
            <a:spLocks noGrp="1"/>
          </p:cNvSpPr>
          <p:nvPr>
            <p:ph type="body" sz="quarter" idx="10"/>
          </p:nvPr>
        </p:nvSpPr>
        <p:spPr>
          <a:xfrm>
            <a:off x="588903" y="354755"/>
            <a:ext cx="8465210" cy="308803"/>
          </a:xfrm>
        </p:spPr>
        <p:txBody>
          <a:bodyPr/>
          <a:lstStyle/>
          <a:p>
            <a:r>
              <a:rPr lang="en-US" sz="3000" b="1" dirty="0">
                <a:solidFill>
                  <a:srgbClr val="00A1DE"/>
                </a:solidFill>
                <a:latin typeface="Avenir Nxt2 W1G" panose="020B0503020202020204"/>
                <a:ea typeface="+mj-ea"/>
                <a:cs typeface="+mj-cs"/>
              </a:rPr>
              <a:t>Financial Regulations explained</a:t>
            </a:r>
            <a:endParaRPr lang="en-US" dirty="0">
              <a:latin typeface="Avenir Next LT Pro" panose="020B0504020202020204" pitchFamily="34" charset="0"/>
            </a:endParaRPr>
          </a:p>
        </p:txBody>
      </p:sp>
      <p:sp>
        <p:nvSpPr>
          <p:cNvPr id="5" name="TextBox 4">
            <a:extLst>
              <a:ext uri="{FF2B5EF4-FFF2-40B4-BE49-F238E27FC236}">
                <a16:creationId xmlns:a16="http://schemas.microsoft.com/office/drawing/2014/main" id="{C50A58B5-8B1D-25E7-1128-003C92285E59}"/>
              </a:ext>
            </a:extLst>
          </p:cNvPr>
          <p:cNvSpPr txBox="1"/>
          <p:nvPr/>
        </p:nvSpPr>
        <p:spPr>
          <a:xfrm>
            <a:off x="684812" y="718562"/>
            <a:ext cx="10822376" cy="5679504"/>
          </a:xfrm>
          <a:prstGeom prst="rect">
            <a:avLst/>
          </a:prstGeom>
          <a:noFill/>
        </p:spPr>
        <p:txBody>
          <a:bodyPr wrap="square">
            <a:spAutoFit/>
          </a:bodyPr>
          <a:lstStyle/>
          <a:p>
            <a:pPr algn="just">
              <a:spcBef>
                <a:spcPts val="600"/>
              </a:spcBef>
              <a:spcAft>
                <a:spcPts val="600"/>
              </a:spcAft>
            </a:pPr>
            <a:r>
              <a:rPr lang="en-US" sz="1800" b="1" dirty="0">
                <a:effectLst/>
                <a:latin typeface="Verdana" panose="020B0604030504040204" pitchFamily="34" charset="0"/>
                <a:ea typeface="SimHei" panose="02010609060101010101" pitchFamily="49" charset="-122"/>
                <a:cs typeface="Simplified Arabic" panose="02020603050405020304" pitchFamily="18" charset="-78"/>
              </a:rPr>
              <a:t>What’s the rationale behind the changes to Article 19 regarding funds?</a:t>
            </a:r>
            <a:endParaRPr lang="en-GB" sz="1800" dirty="0">
              <a:effectLst/>
              <a:latin typeface="Verdana" panose="020B0604030504040204" pitchFamily="34" charset="0"/>
              <a:ea typeface="SimHei" panose="02010609060101010101" pitchFamily="49" charset="-122"/>
              <a:cs typeface="Simplified Arabic" panose="02020603050405020304" pitchFamily="18" charset="-78"/>
            </a:endParaRPr>
          </a:p>
          <a:p>
            <a:pPr algn="just">
              <a:spcBef>
                <a:spcPts val="600"/>
              </a:spcBef>
              <a:spcAft>
                <a:spcPts val="600"/>
              </a:spcAft>
            </a:pPr>
            <a:r>
              <a:rPr lang="en-US" sz="1800" dirty="0">
                <a:effectLst/>
                <a:latin typeface="Verdana" panose="020B0604030504040204" pitchFamily="34" charset="0"/>
                <a:ea typeface="SimHei" panose="02010609060101010101" pitchFamily="49" charset="-122"/>
                <a:cs typeface="Simplified Arabic" panose="02020603050405020304" pitchFamily="18" charset="-78"/>
              </a:rPr>
              <a:t>The introduction of fund accounting in Article 19 aims to better reflect accounting requirements. This allows for a more </a:t>
            </a:r>
            <a:r>
              <a:rPr lang="en-US" sz="1800" b="1" dirty="0">
                <a:effectLst/>
                <a:latin typeface="Verdana" panose="020B0604030504040204" pitchFamily="34" charset="0"/>
                <a:ea typeface="SimHei" panose="02010609060101010101" pitchFamily="49" charset="-122"/>
                <a:cs typeface="Simplified Arabic" panose="02020603050405020304" pitchFamily="18" charset="-78"/>
              </a:rPr>
              <a:t>transparent way to manage accounting processes </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across the Organization, especially for the recording of </a:t>
            </a:r>
            <a:r>
              <a:rPr lang="en-US" sz="1800" b="1" dirty="0">
                <a:effectLst/>
                <a:latin typeface="Verdana" panose="020B0604030504040204" pitchFamily="34" charset="0"/>
                <a:ea typeface="SimHei" panose="02010609060101010101" pitchFamily="49" charset="-122"/>
                <a:cs typeface="Simplified Arabic" panose="02020603050405020304" pitchFamily="18" charset="-78"/>
              </a:rPr>
              <a:t>Extrabudgetary funds</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a:t>
            </a:r>
            <a:endParaRPr lang="en-GB" sz="1800" dirty="0">
              <a:effectLst/>
              <a:latin typeface="Verdana" panose="020B0604030504040204" pitchFamily="34" charset="0"/>
              <a:ea typeface="SimHei" panose="02010609060101010101" pitchFamily="49" charset="-122"/>
              <a:cs typeface="Simplified Arabic" panose="02020603050405020304" pitchFamily="18" charset="-78"/>
            </a:endParaRPr>
          </a:p>
          <a:p>
            <a:pPr algn="just">
              <a:spcBef>
                <a:spcPts val="600"/>
              </a:spcBef>
              <a:spcAft>
                <a:spcPts val="600"/>
              </a:spcAft>
            </a:pPr>
            <a:r>
              <a:rPr lang="en-US" sz="1800" dirty="0">
                <a:effectLst/>
                <a:latin typeface="Verdana" panose="020B0604030504040204" pitchFamily="34" charset="0"/>
                <a:ea typeface="SimHei" panose="02010609060101010101" pitchFamily="49" charset="-122"/>
                <a:cs typeface="Simplified Arabic" panose="02020603050405020304" pitchFamily="18" charset="-78"/>
              </a:rPr>
              <a:t>Key highlights include:</a:t>
            </a:r>
            <a:endParaRPr lang="en-GB" sz="1800" dirty="0">
              <a:effectLst/>
              <a:latin typeface="Verdana" panose="020B0604030504040204" pitchFamily="34" charset="0"/>
              <a:ea typeface="SimHei" panose="02010609060101010101" pitchFamily="49" charset="-122"/>
              <a:cs typeface="Simplified Arabic" panose="02020603050405020304" pitchFamily="18" charset="-78"/>
            </a:endParaRPr>
          </a:p>
          <a:p>
            <a:pPr marL="342900" lvl="0" indent="-342900" algn="just">
              <a:lnSpc>
                <a:spcPct val="107000"/>
              </a:lnSpc>
              <a:spcBef>
                <a:spcPts val="600"/>
              </a:spcBef>
              <a:spcAft>
                <a:spcPts val="800"/>
              </a:spcAft>
              <a:tabLst>
                <a:tab pos="457200" algn="l"/>
              </a:tabLst>
            </a:pPr>
            <a:r>
              <a:rPr lang="en-US" sz="1800" b="1" dirty="0">
                <a:effectLst/>
                <a:latin typeface="Verdana" panose="020B0604030504040204" pitchFamily="34" charset="0"/>
                <a:ea typeface="SimHei" panose="02010609060101010101" pitchFamily="49" charset="-122"/>
                <a:cs typeface="Simplified Arabic" panose="02020603050405020304" pitchFamily="18" charset="-78"/>
              </a:rPr>
              <a:t>Designated Spending:</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 Fund accounting ensures that money allocated for a specific purpose is only used for that purpose. This protects donor intent and can boost </a:t>
            </a:r>
            <a:r>
              <a:rPr lang="en-US" sz="1800" b="1" dirty="0">
                <a:effectLst/>
                <a:latin typeface="Verdana" panose="020B0604030504040204" pitchFamily="34" charset="0"/>
                <a:ea typeface="SimHei" panose="02010609060101010101" pitchFamily="49" charset="-122"/>
                <a:cs typeface="Simplified Arabic" panose="02020603050405020304" pitchFamily="18" charset="-78"/>
              </a:rPr>
              <a:t>donor confidence</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 knowing their contributions will be used as intended.</a:t>
            </a:r>
            <a:endParaRPr lang="en-GB" sz="1800" dirty="0">
              <a:effectLst/>
              <a:latin typeface="Verdana" panose="020B0604030504040204" pitchFamily="34" charset="0"/>
              <a:ea typeface="SimHei" panose="02010609060101010101" pitchFamily="49" charset="-122"/>
              <a:cs typeface="Simplified Arabic" panose="02020603050405020304" pitchFamily="18" charset="-78"/>
            </a:endParaRPr>
          </a:p>
          <a:p>
            <a:pPr marL="342900" lvl="0" indent="-342900" algn="just">
              <a:lnSpc>
                <a:spcPct val="107000"/>
              </a:lnSpc>
              <a:spcBef>
                <a:spcPts val="600"/>
              </a:spcBef>
              <a:spcAft>
                <a:spcPts val="800"/>
              </a:spcAft>
              <a:tabLst>
                <a:tab pos="457200" algn="l"/>
              </a:tabLst>
            </a:pPr>
            <a:r>
              <a:rPr lang="en-US" sz="1800" b="1" dirty="0">
                <a:effectLst/>
                <a:latin typeface="Verdana" panose="020B0604030504040204" pitchFamily="34" charset="0"/>
                <a:ea typeface="SimHei" panose="02010609060101010101" pitchFamily="49" charset="-122"/>
                <a:cs typeface="Simplified Arabic" panose="02020603050405020304" pitchFamily="18" charset="-78"/>
              </a:rPr>
              <a:t>Enhanced Accountability:</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 It facilitates </a:t>
            </a:r>
            <a:r>
              <a:rPr lang="en-US" sz="1800" b="1" dirty="0">
                <a:effectLst/>
                <a:latin typeface="Verdana" panose="020B0604030504040204" pitchFamily="34" charset="0"/>
                <a:ea typeface="SimHei" panose="02010609060101010101" pitchFamily="49" charset="-122"/>
                <a:cs typeface="Simplified Arabic" panose="02020603050405020304" pitchFamily="18" charset="-78"/>
              </a:rPr>
              <a:t>regular reporting</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 and </a:t>
            </a:r>
            <a:r>
              <a:rPr lang="en-US" sz="1800" b="1" dirty="0">
                <a:effectLst/>
                <a:latin typeface="Verdana" panose="020B0604030504040204" pitchFamily="34" charset="0"/>
                <a:ea typeface="SimHei" panose="02010609060101010101" pitchFamily="49" charset="-122"/>
                <a:cs typeface="Simplified Arabic" panose="02020603050405020304" pitchFamily="18" charset="-78"/>
              </a:rPr>
              <a:t>auditing</a:t>
            </a:r>
            <a:r>
              <a:rPr lang="en-US" sz="1800" dirty="0">
                <a:effectLst/>
                <a:latin typeface="Verdana" panose="020B0604030504040204" pitchFamily="34" charset="0"/>
                <a:ea typeface="SimHei" panose="02010609060101010101" pitchFamily="49" charset="-122"/>
                <a:cs typeface="Simplified Arabic" panose="02020603050405020304" pitchFamily="18" charset="-78"/>
              </a:rPr>
              <a:t> of each fund separately, making it easier to track and report on the use of funds and their current balances.</a:t>
            </a:r>
            <a:r>
              <a:rPr lang="en-US" sz="1400" b="1" dirty="0">
                <a:effectLst/>
                <a:latin typeface="Verdana" panose="020B0604030504040204" pitchFamily="34" charset="0"/>
                <a:ea typeface="SimHei" panose="02010609060101010101" pitchFamily="49" charset="-122"/>
                <a:cs typeface="Simplified Arabic" panose="02020603050405020304" pitchFamily="18" charset="-78"/>
              </a:rPr>
              <a:t> </a:t>
            </a:r>
          </a:p>
          <a:p>
            <a:pPr marL="342900" lvl="0" indent="-342900" algn="just">
              <a:lnSpc>
                <a:spcPct val="107000"/>
              </a:lnSpc>
              <a:spcBef>
                <a:spcPts val="600"/>
              </a:spcBef>
              <a:spcAft>
                <a:spcPts val="800"/>
              </a:spcAft>
              <a:tabLst>
                <a:tab pos="457200" algn="l"/>
              </a:tabLst>
            </a:pPr>
            <a:r>
              <a:rPr lang="en-US" b="1" dirty="0">
                <a:effectLst/>
                <a:latin typeface="Verdana" panose="020B0604030504040204" pitchFamily="34" charset="0"/>
                <a:ea typeface="SimHei" panose="02010609060101010101" pitchFamily="49" charset="-122"/>
                <a:cs typeface="Simplified Arabic" panose="02020603050405020304" pitchFamily="18" charset="-78"/>
              </a:rPr>
              <a:t>Increased Transparency:</a:t>
            </a:r>
            <a:r>
              <a:rPr lang="en-US" dirty="0">
                <a:effectLst/>
                <a:latin typeface="Verdana" panose="020B0604030504040204" pitchFamily="34" charset="0"/>
                <a:ea typeface="SimHei" panose="02010609060101010101" pitchFamily="49" charset="-122"/>
                <a:cs typeface="Simplified Arabic" panose="02020603050405020304" pitchFamily="18" charset="-78"/>
              </a:rPr>
              <a:t> With funds separated and accounted for distinctly, it's easier for </a:t>
            </a:r>
            <a:r>
              <a:rPr lang="en-US" b="1" dirty="0">
                <a:effectLst/>
                <a:latin typeface="Verdana" panose="020B0604030504040204" pitchFamily="34" charset="0"/>
                <a:ea typeface="SimHei" panose="02010609060101010101" pitchFamily="49" charset="-122"/>
                <a:cs typeface="Simplified Arabic" panose="02020603050405020304" pitchFamily="18" charset="-78"/>
              </a:rPr>
              <a:t>external parties to understand </a:t>
            </a:r>
            <a:r>
              <a:rPr lang="en-US" dirty="0">
                <a:effectLst/>
                <a:latin typeface="Verdana" panose="020B0604030504040204" pitchFamily="34" charset="0"/>
                <a:ea typeface="SimHei" panose="02010609060101010101" pitchFamily="49" charset="-122"/>
                <a:cs typeface="Simplified Arabic" panose="02020603050405020304" pitchFamily="18" charset="-78"/>
              </a:rPr>
              <a:t>the</a:t>
            </a:r>
            <a:r>
              <a:rPr lang="en-US" b="1" dirty="0">
                <a:effectLst/>
                <a:latin typeface="Verdana" panose="020B0604030504040204" pitchFamily="34" charset="0"/>
                <a:ea typeface="SimHei" panose="02010609060101010101" pitchFamily="49" charset="-122"/>
                <a:cs typeface="Simplified Arabic" panose="02020603050405020304" pitchFamily="18" charset="-78"/>
              </a:rPr>
              <a:t> financial state </a:t>
            </a:r>
            <a:r>
              <a:rPr lang="en-US" dirty="0">
                <a:effectLst/>
                <a:latin typeface="Verdana" panose="020B0604030504040204" pitchFamily="34" charset="0"/>
                <a:ea typeface="SimHei" panose="02010609060101010101" pitchFamily="49" charset="-122"/>
                <a:cs typeface="Simplified Arabic" panose="02020603050405020304" pitchFamily="18" charset="-78"/>
              </a:rPr>
              <a:t>and </a:t>
            </a:r>
            <a:r>
              <a:rPr lang="en-US" b="1" dirty="0">
                <a:effectLst/>
                <a:latin typeface="Verdana" panose="020B0604030504040204" pitchFamily="34" charset="0"/>
                <a:ea typeface="SimHei" panose="02010609060101010101" pitchFamily="49" charset="-122"/>
                <a:cs typeface="Simplified Arabic" panose="02020603050405020304" pitchFamily="18" charset="-78"/>
              </a:rPr>
              <a:t>health</a:t>
            </a:r>
            <a:r>
              <a:rPr lang="en-US" dirty="0">
                <a:effectLst/>
                <a:latin typeface="Verdana" panose="020B0604030504040204" pitchFamily="34" charset="0"/>
                <a:ea typeface="SimHei" panose="02010609060101010101" pitchFamily="49" charset="-122"/>
                <a:cs typeface="Simplified Arabic" panose="02020603050405020304" pitchFamily="18" charset="-78"/>
              </a:rPr>
              <a:t> of ITU.</a:t>
            </a:r>
            <a:endParaRPr lang="en-GB" dirty="0">
              <a:effectLst/>
              <a:latin typeface="Verdana" panose="020B0604030504040204" pitchFamily="34" charset="0"/>
              <a:ea typeface="SimHei" panose="02010609060101010101" pitchFamily="49" charset="-122"/>
              <a:cs typeface="Simplified Arabic" panose="02020603050405020304" pitchFamily="18" charset="-78"/>
            </a:endParaRPr>
          </a:p>
          <a:p>
            <a:pPr algn="just">
              <a:spcBef>
                <a:spcPts val="600"/>
              </a:spcBef>
              <a:spcAft>
                <a:spcPts val="600"/>
              </a:spcAft>
            </a:pPr>
            <a:r>
              <a:rPr lang="en-US" dirty="0">
                <a:effectLst/>
                <a:latin typeface="Verdana" panose="020B0604030504040204" pitchFamily="34" charset="0"/>
                <a:ea typeface="SimHei" panose="02010609060101010101" pitchFamily="49" charset="-122"/>
                <a:cs typeface="Simplified Arabic" panose="02020603050405020304" pitchFamily="18" charset="-78"/>
              </a:rPr>
              <a:t>Improving fund accounting, the ITU would be adopting a financial system that ensures greater </a:t>
            </a:r>
            <a:r>
              <a:rPr lang="en-US" b="1" dirty="0">
                <a:effectLst/>
                <a:latin typeface="Verdana" panose="020B0604030504040204" pitchFamily="34" charset="0"/>
                <a:ea typeface="SimHei" panose="02010609060101010101" pitchFamily="49" charset="-122"/>
                <a:cs typeface="Simplified Arabic" panose="02020603050405020304" pitchFamily="18" charset="-78"/>
              </a:rPr>
              <a:t>responsibility, transparency,</a:t>
            </a:r>
            <a:r>
              <a:rPr lang="en-US" dirty="0">
                <a:effectLst/>
                <a:latin typeface="Verdana" panose="020B0604030504040204" pitchFamily="34" charset="0"/>
                <a:ea typeface="SimHei" panose="02010609060101010101" pitchFamily="49" charset="-122"/>
                <a:cs typeface="Simplified Arabic" panose="02020603050405020304" pitchFamily="18" charset="-78"/>
              </a:rPr>
              <a:t> and</a:t>
            </a:r>
            <a:r>
              <a:rPr lang="en-US" b="1" dirty="0">
                <a:effectLst/>
                <a:latin typeface="Verdana" panose="020B0604030504040204" pitchFamily="34" charset="0"/>
                <a:ea typeface="SimHei" panose="02010609060101010101" pitchFamily="49" charset="-122"/>
                <a:cs typeface="Simplified Arabic" panose="02020603050405020304" pitchFamily="18" charset="-78"/>
              </a:rPr>
              <a:t> accountability</a:t>
            </a:r>
            <a:r>
              <a:rPr lang="en-US" dirty="0">
                <a:effectLst/>
                <a:latin typeface="Verdana" panose="020B0604030504040204" pitchFamily="34" charset="0"/>
                <a:ea typeface="SimHei" panose="02010609060101010101" pitchFamily="49" charset="-122"/>
                <a:cs typeface="Simplified Arabic" panose="02020603050405020304" pitchFamily="18" charset="-78"/>
              </a:rPr>
              <a:t> in the management of its resources, particularly in the</a:t>
            </a:r>
            <a:r>
              <a:rPr lang="en-US" b="1" dirty="0">
                <a:effectLst/>
                <a:latin typeface="Verdana" panose="020B0604030504040204" pitchFamily="34" charset="0"/>
                <a:ea typeface="SimHei" panose="02010609060101010101" pitchFamily="49" charset="-122"/>
                <a:cs typeface="Simplified Arabic" panose="02020603050405020304" pitchFamily="18" charset="-78"/>
              </a:rPr>
              <a:t> oversight of Extrabudgetary funds</a:t>
            </a:r>
            <a:r>
              <a:rPr lang="en-US" dirty="0">
                <a:effectLst/>
                <a:latin typeface="Verdana" panose="020B0604030504040204" pitchFamily="34" charset="0"/>
                <a:ea typeface="SimHei" panose="02010609060101010101" pitchFamily="49" charset="-122"/>
                <a:cs typeface="Simplified Arabic" panose="02020603050405020304" pitchFamily="18" charset="-78"/>
              </a:rPr>
              <a:t>. </a:t>
            </a:r>
            <a:endParaRPr lang="en-GB" dirty="0">
              <a:effectLst/>
              <a:latin typeface="Verdana" panose="020B0604030504040204" pitchFamily="34" charset="0"/>
              <a:ea typeface="SimHei" panose="02010609060101010101" pitchFamily="49" charset="-122"/>
              <a:cs typeface="Simplified Arabic" panose="02020603050405020304" pitchFamily="18" charset="-78"/>
            </a:endParaRPr>
          </a:p>
        </p:txBody>
      </p:sp>
    </p:spTree>
    <p:extLst>
      <p:ext uri="{BB962C8B-B14F-4D97-AF65-F5344CB8AC3E}">
        <p14:creationId xmlns:p14="http://schemas.microsoft.com/office/powerpoint/2010/main" val="4110993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5946215"/>
      </p:ext>
    </p:extLst>
  </p:cSld>
  <p:clrMapOvr>
    <a:masterClrMapping/>
  </p:clrMapOvr>
</p:sld>
</file>

<file path=ppt/theme/theme1.xml><?xml version="1.0" encoding="utf-8"?>
<a:theme xmlns:a="http://schemas.openxmlformats.org/drawingml/2006/main" name="ITU Theme - White bg">
  <a:themeElements>
    <a:clrScheme name="ITU Template">
      <a:dk1>
        <a:sysClr val="windowText" lastClr="000000"/>
      </a:dk1>
      <a:lt1>
        <a:sysClr val="window" lastClr="FFFFFF"/>
      </a:lt1>
      <a:dk2>
        <a:srgbClr val="3A3838"/>
      </a:dk2>
      <a:lt2>
        <a:srgbClr val="F5FAFC"/>
      </a:lt2>
      <a:accent1>
        <a:srgbClr val="009CD6"/>
      </a:accent1>
      <a:accent2>
        <a:srgbClr val="757070"/>
      </a:accent2>
      <a:accent3>
        <a:srgbClr val="A5A5A5"/>
      </a:accent3>
      <a:accent4>
        <a:srgbClr val="595959"/>
      </a:accent4>
      <a:accent5>
        <a:srgbClr val="005EB8"/>
      </a:accent5>
      <a:accent6>
        <a:srgbClr val="E5F5FB"/>
      </a:accent6>
      <a:hlink>
        <a:srgbClr val="000000"/>
      </a:hlink>
      <a:folHlink>
        <a:srgbClr val="757070"/>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ig text">
  <a:themeElements>
    <a:clrScheme name="ITU Template">
      <a:dk1>
        <a:sysClr val="windowText" lastClr="000000"/>
      </a:dk1>
      <a:lt1>
        <a:sysClr val="window" lastClr="FFFFFF"/>
      </a:lt1>
      <a:dk2>
        <a:srgbClr val="3A3838"/>
      </a:dk2>
      <a:lt2>
        <a:srgbClr val="F5FAFC"/>
      </a:lt2>
      <a:accent1>
        <a:srgbClr val="009CD6"/>
      </a:accent1>
      <a:accent2>
        <a:srgbClr val="757070"/>
      </a:accent2>
      <a:accent3>
        <a:srgbClr val="A5A5A5"/>
      </a:accent3>
      <a:accent4>
        <a:srgbClr val="595959"/>
      </a:accent4>
      <a:accent5>
        <a:srgbClr val="005EB8"/>
      </a:accent5>
      <a:accent6>
        <a:srgbClr val="E5F5FB"/>
      </a:accent6>
      <a:hlink>
        <a:srgbClr val="009CD6"/>
      </a:hlink>
      <a:folHlink>
        <a:srgbClr val="009CD6"/>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Quote Slide">
  <a:themeElements>
    <a:clrScheme name="ITU Template">
      <a:dk1>
        <a:sysClr val="windowText" lastClr="000000"/>
      </a:dk1>
      <a:lt1>
        <a:sysClr val="window" lastClr="FFFFFF"/>
      </a:lt1>
      <a:dk2>
        <a:srgbClr val="3A3838"/>
      </a:dk2>
      <a:lt2>
        <a:srgbClr val="F5FAFC"/>
      </a:lt2>
      <a:accent1>
        <a:srgbClr val="009CD6"/>
      </a:accent1>
      <a:accent2>
        <a:srgbClr val="757070"/>
      </a:accent2>
      <a:accent3>
        <a:srgbClr val="A5A5A5"/>
      </a:accent3>
      <a:accent4>
        <a:srgbClr val="595959"/>
      </a:accent4>
      <a:accent5>
        <a:srgbClr val="005EB8"/>
      </a:accent5>
      <a:accent6>
        <a:srgbClr val="E5F5FB"/>
      </a:accent6>
      <a:hlink>
        <a:srgbClr val="009CD6"/>
      </a:hlink>
      <a:folHlink>
        <a:srgbClr val="009CD6"/>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27A014BF6FE3A4AB656F5985E3C82C4" ma:contentTypeVersion="5" ma:contentTypeDescription="Create a new document." ma:contentTypeScope="" ma:versionID="ed3c996cae62975c116413075c220743">
  <xsd:schema xmlns:xsd="http://www.w3.org/2001/XMLSchema" xmlns:xs="http://www.w3.org/2001/XMLSchema" xmlns:p="http://schemas.microsoft.com/office/2006/metadata/properties" xmlns:ns2="085b46e1-7f22-4e81-9ba5-912dc5a5fd9a" xmlns:ns3="98b04e1e-0540-4930-9623-702d547a0a33" targetNamespace="http://schemas.microsoft.com/office/2006/metadata/properties" ma:root="true" ma:fieldsID="149a2c31f772699a818e5b56140d2c51" ns2:_="" ns3:_="">
    <xsd:import namespace="085b46e1-7f22-4e81-9ba5-912dc5a5fd9a"/>
    <xsd:import namespace="98b04e1e-0540-4930-9623-702d547a0a3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5b46e1-7f22-4e81-9ba5-912dc5a5fd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4e1e-0540-4930-9623-702d547a0a3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A5C0EB3-4592-4027-8E94-9368DCAAAC02}">
  <ds:schemaRefs>
    <ds:schemaRef ds:uri="http://schemas.microsoft.com/sharepoint/v3/contenttype/forms"/>
  </ds:schemaRefs>
</ds:datastoreItem>
</file>

<file path=customXml/itemProps2.xml><?xml version="1.0" encoding="utf-8"?>
<ds:datastoreItem xmlns:ds="http://schemas.openxmlformats.org/officeDocument/2006/customXml" ds:itemID="{2A7366A5-0CE7-49A0-AF8D-FBF52206069E}">
  <ds:schemaRefs>
    <ds:schemaRef ds:uri="http://www.w3.org/XML/1998/namespace"/>
    <ds:schemaRef ds:uri="98b04e1e-0540-4930-9623-702d547a0a33"/>
    <ds:schemaRef ds:uri="http://schemas.microsoft.com/office/2006/documentManagement/types"/>
    <ds:schemaRef ds:uri="http://purl.org/dc/elements/1.1/"/>
    <ds:schemaRef ds:uri="http://schemas.microsoft.com/office/2006/metadata/properties"/>
    <ds:schemaRef ds:uri="http://purl.org/dc/dcmitype/"/>
    <ds:schemaRef ds:uri="http://purl.org/dc/terms/"/>
    <ds:schemaRef ds:uri="http://schemas.microsoft.com/office/infopath/2007/PartnerControls"/>
    <ds:schemaRef ds:uri="http://schemas.openxmlformats.org/package/2006/metadata/core-properties"/>
    <ds:schemaRef ds:uri="085b46e1-7f22-4e81-9ba5-912dc5a5fd9a"/>
  </ds:schemaRefs>
</ds:datastoreItem>
</file>

<file path=customXml/itemProps3.xml><?xml version="1.0" encoding="utf-8"?>
<ds:datastoreItem xmlns:ds="http://schemas.openxmlformats.org/officeDocument/2006/customXml" ds:itemID="{8AD0A3CC-AAD8-4284-830D-9FE761521C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5b46e1-7f22-4e81-9ba5-912dc5a5fd9a"/>
    <ds:schemaRef ds:uri="98b04e1e-0540-4930-9623-702d547a0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35528</TotalTime>
  <Words>1340</Words>
  <Application>Microsoft Office PowerPoint</Application>
  <PresentationFormat>Widescreen</PresentationFormat>
  <Paragraphs>81</Paragraphs>
  <Slides>9</Slides>
  <Notes>7</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9</vt:i4>
      </vt:variant>
    </vt:vector>
  </HeadingPairs>
  <TitlesOfParts>
    <vt:vector size="18" baseType="lpstr">
      <vt:lpstr>Arial</vt:lpstr>
      <vt:lpstr>Avenir Next LT Pro</vt:lpstr>
      <vt:lpstr>Avenir Nxt2 W1G</vt:lpstr>
      <vt:lpstr>Calibri</vt:lpstr>
      <vt:lpstr>Georgia</vt:lpstr>
      <vt:lpstr>Verdana</vt:lpstr>
      <vt:lpstr>ITU Theme - White bg</vt:lpstr>
      <vt:lpstr>Big text</vt:lpstr>
      <vt:lpstr>Quote Slide</vt:lpstr>
      <vt:lpstr>Rational for Proposed changes: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Elliott, Brian</cp:lastModifiedBy>
  <cp:revision>441</cp:revision>
  <dcterms:created xsi:type="dcterms:W3CDTF">2021-03-09T10:44:20Z</dcterms:created>
  <dcterms:modified xsi:type="dcterms:W3CDTF">2024-01-26T15:20:39Z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0x010100927A014BF6FE3A4AB656F5985E3C82C4</vt:lpwstr>
  </property>
</Properties>
</file>