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09" r:id="rId2"/>
    <p:sldMasterId id="2147483713" r:id="rId3"/>
  </p:sldMasterIdLst>
  <p:notesMasterIdLst>
    <p:notesMasterId r:id="rId15"/>
  </p:notesMasterIdLst>
  <p:handoutMasterIdLst>
    <p:handoutMasterId r:id="rId16"/>
  </p:handoutMasterIdLst>
  <p:sldIdLst>
    <p:sldId id="2685" r:id="rId4"/>
    <p:sldId id="268" r:id="rId5"/>
    <p:sldId id="269" r:id="rId6"/>
    <p:sldId id="259" r:id="rId7"/>
    <p:sldId id="272" r:id="rId8"/>
    <p:sldId id="2686" r:id="rId9"/>
    <p:sldId id="2687" r:id="rId10"/>
    <p:sldId id="2689" r:id="rId11"/>
    <p:sldId id="2691" r:id="rId12"/>
    <p:sldId id="271" r:id="rId13"/>
    <p:sldId id="269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B3"/>
    <a:srgbClr val="9D26FF"/>
    <a:srgbClr val="0076A1"/>
    <a:srgbClr val="FFFFFF"/>
    <a:srgbClr val="009CD6"/>
    <a:srgbClr val="A5A5A5"/>
    <a:srgbClr val="757070"/>
    <a:srgbClr val="6F6F6E"/>
    <a:srgbClr val="F5FAFC"/>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75" d="100"/>
          <a:sy n="75" d="100"/>
        </p:scale>
        <p:origin x="66" y="1284"/>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188"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9/24/2024</a:t>
            </a:fld>
            <a:endParaRPr lang="en-US"/>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9/24/2024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of the areas in which the Council of Europe works is protection and promotion of children’s rights. It does this work mostly through its Children’s Rights Division. The work of the children’s rights division is organised around three sectors, and one of these sectors is providing technical assistance to the Committee of the Parties to the Lanzarote Convention. So what is this Convention all about?</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2</a:t>
            </a:fld>
            <a:endParaRPr lang="en-GB"/>
          </a:p>
        </p:txBody>
      </p:sp>
    </p:spTree>
    <p:extLst>
      <p:ext uri="{BB962C8B-B14F-4D97-AF65-F5344CB8AC3E}">
        <p14:creationId xmlns:p14="http://schemas.microsoft.com/office/powerpoint/2010/main" val="2224798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a:t>
            </a:r>
            <a:r>
              <a:rPr lang="en-GB" baseline="30000" dirty="0"/>
              <a:t>nd</a:t>
            </a:r>
            <a:r>
              <a:rPr lang="en-GB" dirty="0"/>
              <a:t> indent give example of monitoring rounds which have been completed and are underway</a:t>
            </a:r>
          </a:p>
          <a:p>
            <a:r>
              <a:rPr lang="en-GB" dirty="0"/>
              <a:t>Only 1 completed compliance procedure so far, another one to be launched in October</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11</a:t>
            </a:fld>
            <a:endParaRPr lang="en-GB"/>
          </a:p>
        </p:txBody>
      </p:sp>
    </p:spTree>
    <p:extLst>
      <p:ext uri="{BB962C8B-B14F-4D97-AF65-F5344CB8AC3E}">
        <p14:creationId xmlns:p14="http://schemas.microsoft.com/office/powerpoint/2010/main" val="4209364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the last sentence - What does it mean?</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3</a:t>
            </a:fld>
            <a:endParaRPr lang="en-GB"/>
          </a:p>
        </p:txBody>
      </p:sp>
    </p:spTree>
    <p:extLst>
      <p:ext uri="{BB962C8B-B14F-4D97-AF65-F5344CB8AC3E}">
        <p14:creationId xmlns:p14="http://schemas.microsoft.com/office/powerpoint/2010/main" val="420926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say that the Convention is structured around 4 Ps which taken together cover all aspects of law and policy necessary to effectively protect children against sexual exploitation and sexual abuse.</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4</a:t>
            </a:fld>
            <a:endParaRPr lang="en-GB"/>
          </a:p>
        </p:txBody>
      </p:sp>
    </p:spTree>
    <p:extLst>
      <p:ext uri="{BB962C8B-B14F-4D97-AF65-F5344CB8AC3E}">
        <p14:creationId xmlns:p14="http://schemas.microsoft.com/office/powerpoint/2010/main" val="310581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a:t>
            </a:r>
            <a:r>
              <a:rPr lang="en-GB" baseline="30000" dirty="0"/>
              <a:t>nd</a:t>
            </a:r>
            <a:r>
              <a:rPr lang="en-GB" dirty="0"/>
              <a:t> indent give example of monitoring rounds which have been completed and are underway</a:t>
            </a:r>
          </a:p>
          <a:p>
            <a:r>
              <a:rPr lang="en-GB" dirty="0"/>
              <a:t>Only 1 completed compliance procedure so far, another one to be launched in October</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5</a:t>
            </a:fld>
            <a:endParaRPr lang="en-GB"/>
          </a:p>
        </p:txBody>
      </p:sp>
    </p:spTree>
    <p:extLst>
      <p:ext uri="{BB962C8B-B14F-4D97-AF65-F5344CB8AC3E}">
        <p14:creationId xmlns:p14="http://schemas.microsoft.com/office/powerpoint/2010/main" val="221898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a:t>
            </a:r>
            <a:r>
              <a:rPr lang="en-GB" baseline="30000" dirty="0"/>
              <a:t>nd</a:t>
            </a:r>
            <a:r>
              <a:rPr lang="en-GB" dirty="0"/>
              <a:t> indent give example of monitoring rounds which have been completed and are underway</a:t>
            </a:r>
          </a:p>
          <a:p>
            <a:r>
              <a:rPr lang="en-GB" dirty="0"/>
              <a:t>Only 1 completed compliance procedure so far, another one to be launched in October</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6</a:t>
            </a:fld>
            <a:endParaRPr lang="en-GB"/>
          </a:p>
        </p:txBody>
      </p:sp>
    </p:spTree>
    <p:extLst>
      <p:ext uri="{BB962C8B-B14F-4D97-AF65-F5344CB8AC3E}">
        <p14:creationId xmlns:p14="http://schemas.microsoft.com/office/powerpoint/2010/main" val="341645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a:t>
            </a:r>
            <a:r>
              <a:rPr lang="en-GB" baseline="30000" dirty="0"/>
              <a:t>nd</a:t>
            </a:r>
            <a:r>
              <a:rPr lang="en-GB" dirty="0"/>
              <a:t> indent give example of monitoring rounds which have been completed and are underway</a:t>
            </a:r>
          </a:p>
          <a:p>
            <a:r>
              <a:rPr lang="en-GB" dirty="0"/>
              <a:t>Only 1 completed compliance procedure so far, another one to be launched in October</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7</a:t>
            </a:fld>
            <a:endParaRPr lang="en-GB"/>
          </a:p>
        </p:txBody>
      </p:sp>
    </p:spTree>
    <p:extLst>
      <p:ext uri="{BB962C8B-B14F-4D97-AF65-F5344CB8AC3E}">
        <p14:creationId xmlns:p14="http://schemas.microsoft.com/office/powerpoint/2010/main" val="4292462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a:t>
            </a:r>
            <a:r>
              <a:rPr lang="en-GB" baseline="30000" dirty="0"/>
              <a:t>nd</a:t>
            </a:r>
            <a:r>
              <a:rPr lang="en-GB" dirty="0"/>
              <a:t> indent give example of monitoring rounds which have been completed and are underway</a:t>
            </a:r>
          </a:p>
          <a:p>
            <a:r>
              <a:rPr lang="en-GB" dirty="0"/>
              <a:t>Only 1 completed compliance procedure so far, another one to be launched in October</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8</a:t>
            </a:fld>
            <a:endParaRPr lang="en-GB"/>
          </a:p>
        </p:txBody>
      </p:sp>
    </p:spTree>
    <p:extLst>
      <p:ext uri="{BB962C8B-B14F-4D97-AF65-F5344CB8AC3E}">
        <p14:creationId xmlns:p14="http://schemas.microsoft.com/office/powerpoint/2010/main" val="3496784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a:t>
            </a:r>
            <a:r>
              <a:rPr lang="en-GB" baseline="30000" dirty="0"/>
              <a:t>nd</a:t>
            </a:r>
            <a:r>
              <a:rPr lang="en-GB" dirty="0"/>
              <a:t> indent give example of monitoring rounds which have been completed and are underway</a:t>
            </a:r>
          </a:p>
          <a:p>
            <a:r>
              <a:rPr lang="en-GB" dirty="0"/>
              <a:t>Only 1 completed compliance procedure so far, another one to be launched in October</a:t>
            </a:r>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9</a:t>
            </a:fld>
            <a:endParaRPr lang="en-GB"/>
          </a:p>
        </p:txBody>
      </p:sp>
    </p:spTree>
    <p:extLst>
      <p:ext uri="{BB962C8B-B14F-4D97-AF65-F5344CB8AC3E}">
        <p14:creationId xmlns:p14="http://schemas.microsoft.com/office/powerpoint/2010/main" val="1559253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3D220DD-8D2E-46B2-B7A1-BEF7786B5628}" type="slidenum">
              <a:rPr lang="en-GB" smtClean="0"/>
              <a:t>10</a:t>
            </a:fld>
            <a:endParaRPr lang="en-GB"/>
          </a:p>
        </p:txBody>
      </p:sp>
    </p:spTree>
    <p:extLst>
      <p:ext uri="{BB962C8B-B14F-4D97-AF65-F5344CB8AC3E}">
        <p14:creationId xmlns:p14="http://schemas.microsoft.com/office/powerpoint/2010/main" val="2392780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F5FAFC"/>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3252763"/>
            <a:ext cx="5246914" cy="584775"/>
          </a:xfrm>
          <a:prstGeom prst="rect">
            <a:avLst/>
          </a:prstGeom>
          <a:noFill/>
        </p:spPr>
        <p:txBody>
          <a:bodyPr wrap="square" rtlCol="0">
            <a:spAutoFit/>
          </a:bodyPr>
          <a:lstStyle/>
          <a:p>
            <a:pPr algn="ctr"/>
            <a:r>
              <a:rPr lang="en-US" sz="3200" b="1" dirty="0">
                <a:solidFill>
                  <a:schemeClr val="tx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9536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53AE-5AE2-6A9A-544D-310650467040}"/>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D0755F70-AC90-E95C-8465-F91624755E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56975D09-5911-155D-92B6-C10F8983F7BC}"/>
              </a:ext>
            </a:extLst>
          </p:cNvPr>
          <p:cNvSpPr>
            <a:spLocks noGrp="1"/>
          </p:cNvSpPr>
          <p:nvPr>
            <p:ph type="dt" sz="half" idx="10"/>
          </p:nvPr>
        </p:nvSpPr>
        <p:spPr/>
        <p:txBody>
          <a:bodyPr/>
          <a:lstStyle/>
          <a:p>
            <a:fld id="{AAE4FAD1-7EA9-48F4-A6D8-6692AA8599B7}" type="datetimeFigureOut">
              <a:rPr lang="fr-FR" smtClean="0"/>
              <a:t>24/09/2024</a:t>
            </a:fld>
            <a:endParaRPr lang="fr-FR"/>
          </a:p>
        </p:txBody>
      </p:sp>
      <p:sp>
        <p:nvSpPr>
          <p:cNvPr id="5" name="Footer Placeholder 4">
            <a:extLst>
              <a:ext uri="{FF2B5EF4-FFF2-40B4-BE49-F238E27FC236}">
                <a16:creationId xmlns:a16="http://schemas.microsoft.com/office/drawing/2014/main" id="{0AA3C248-C90E-5934-703B-F11C7C7CC68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B8DCF796-FC10-AF44-28A9-A9A55942D79B}"/>
              </a:ext>
            </a:extLst>
          </p:cNvPr>
          <p:cNvSpPr>
            <a:spLocks noGrp="1"/>
          </p:cNvSpPr>
          <p:nvPr>
            <p:ph type="sldNum" sz="quarter" idx="12"/>
          </p:nvPr>
        </p:nvSpPr>
        <p:spPr/>
        <p:txBody>
          <a:bodyPr/>
          <a:lstStyle/>
          <a:p>
            <a:fld id="{BBD67F27-933E-4EF0-AF4B-33A0F3FB1FB8}" type="slidenum">
              <a:rPr lang="fr-FR" smtClean="0"/>
              <a:t>‹#›</a:t>
            </a:fld>
            <a:endParaRPr lang="fr-FR"/>
          </a:p>
        </p:txBody>
      </p:sp>
    </p:spTree>
    <p:extLst>
      <p:ext uri="{BB962C8B-B14F-4D97-AF65-F5344CB8AC3E}">
        <p14:creationId xmlns:p14="http://schemas.microsoft.com/office/powerpoint/2010/main" val="466959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TextBox 7">
            <a:extLst>
              <a:ext uri="{FF2B5EF4-FFF2-40B4-BE49-F238E27FC236}">
                <a16:creationId xmlns:a16="http://schemas.microsoft.com/office/drawing/2014/main" id="{69A5A063-7EAA-4705-81BD-73270FF5BA28}"/>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F4ED357C-3FA0-42D4-850C-879BB0BE1875}"/>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707" r:id="rId15"/>
    <p:sldLayoutId id="2147483712" r:id="rId16"/>
    <p:sldLayoutId id="2147483720" r:id="rId17"/>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693ABCAB-1B02-4C7B-89B1-A5BB0E479D06}"/>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77662A7B-D8AC-460A-9C3E-1872390023D8}"/>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7.x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mailto:lanzarote.committee@coe.int" TargetMode="External"/><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png"/><Relationship Id="rId5" Type="http://schemas.openxmlformats.org/officeDocument/2006/relationships/image" Target="../media/image8.png"/><Relationship Id="rId4" Type="http://schemas.openxmlformats.org/officeDocument/2006/relationships/hyperlink" Target="http://www.coe.int/en/web/children/lanzarote-conventio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1.png"/><Relationship Id="rId5" Type="http://schemas.openxmlformats.org/officeDocument/2006/relationships/image" Target="../media/image10.png"/><Relationship Id="rId4" Type="http://schemas.openxmlformats.org/officeDocument/2006/relationships/hyperlink" Target="https://www.coe.int/en/web/children/lanzarote-committe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m.coe.int/implementation-report-on-the-2nd-monitoring-round-the-protection-of-ch/1680a619c4"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image" Target="../media/image1.png"/><Relationship Id="rId4" Type="http://schemas.openxmlformats.org/officeDocument/2006/relationships/hyperlink" Target="https://www.coe.int/en/web/children/key-findings-and-thematic-factsheet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1547403" y="3496801"/>
            <a:ext cx="6020121" cy="0"/>
          </a:xfrm>
          <a:prstGeom prst="line">
            <a:avLst/>
          </a:prstGeom>
          <a:ln w="12700">
            <a:solidFill>
              <a:srgbClr val="009CD6"/>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20901632-D897-07FD-664E-854DC7E4900D}"/>
              </a:ext>
            </a:extLst>
          </p:cNvPr>
          <p:cNvGrpSpPr/>
          <p:nvPr/>
        </p:nvGrpSpPr>
        <p:grpSpPr>
          <a:xfrm>
            <a:off x="469900" y="70624"/>
            <a:ext cx="7854950" cy="1490418"/>
            <a:chOff x="438150" y="870724"/>
            <a:chExt cx="7854950" cy="1490418"/>
          </a:xfrm>
        </p:grpSpPr>
        <p:pic>
          <p:nvPicPr>
            <p:cNvPr id="2" name="Picture 1">
              <a:extLst>
                <a:ext uri="{FF2B5EF4-FFF2-40B4-BE49-F238E27FC236}">
                  <a16:creationId xmlns:a16="http://schemas.microsoft.com/office/drawing/2014/main" id="{DFF89F95-81F5-8D40-FFB5-5338D2957C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4" name="Straight Connector 3">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D2A1DD03-53AF-BB0D-B0A3-CD2A20F6C4CD}"/>
              </a:ext>
            </a:extLst>
          </p:cNvPr>
          <p:cNvSpPr txBox="1"/>
          <p:nvPr/>
        </p:nvSpPr>
        <p:spPr>
          <a:xfrm>
            <a:off x="1470287" y="3534966"/>
            <a:ext cx="9644596" cy="1308050"/>
          </a:xfrm>
          <a:prstGeom prst="rect">
            <a:avLst/>
          </a:prstGeom>
          <a:noFill/>
        </p:spPr>
        <p:txBody>
          <a:bodyPr wrap="square" rtlCol="0">
            <a:spAutoFit/>
          </a:bodyPr>
          <a:lstStyle/>
          <a:p>
            <a:pPr>
              <a:spcBef>
                <a:spcPts val="600"/>
              </a:spcBef>
            </a:pPr>
            <a:r>
              <a:rPr lang="en-GB" sz="1600" b="1" dirty="0"/>
              <a:t>Ekaterina </a:t>
            </a:r>
            <a:r>
              <a:rPr lang="en-GB" sz="1600" b="1" dirty="0" err="1"/>
              <a:t>Malareva</a:t>
            </a:r>
            <a:endParaRPr lang="en-GB" sz="1600" b="1" dirty="0"/>
          </a:p>
          <a:p>
            <a:pPr>
              <a:spcBef>
                <a:spcPts val="600"/>
              </a:spcBef>
            </a:pPr>
            <a:r>
              <a:rPr lang="en-GB" sz="1600" b="1" dirty="0"/>
              <a:t>Legal Advisor</a:t>
            </a:r>
          </a:p>
          <a:p>
            <a:pPr>
              <a:spcBef>
                <a:spcPts val="600"/>
              </a:spcBef>
            </a:pPr>
            <a:r>
              <a:rPr lang="en-GB" sz="1600" b="1" dirty="0"/>
              <a:t>Lanzarote Committee Secretariat</a:t>
            </a:r>
          </a:p>
          <a:p>
            <a:pPr>
              <a:spcBef>
                <a:spcPts val="600"/>
              </a:spcBef>
            </a:pPr>
            <a:r>
              <a:rPr lang="en-GB" sz="1600" b="1" dirty="0"/>
              <a:t>Council of Europe</a:t>
            </a:r>
            <a:endParaRPr lang="en-GB" sz="1400" dirty="0"/>
          </a:p>
        </p:txBody>
      </p:sp>
      <p:sp>
        <p:nvSpPr>
          <p:cNvPr id="3" name="TextBox 2">
            <a:extLst>
              <a:ext uri="{FF2B5EF4-FFF2-40B4-BE49-F238E27FC236}">
                <a16:creationId xmlns:a16="http://schemas.microsoft.com/office/drawing/2014/main" id="{8621E47C-5941-4FBD-2739-F18BB7832DC9}"/>
              </a:ext>
            </a:extLst>
          </p:cNvPr>
          <p:cNvSpPr txBox="1"/>
          <p:nvPr/>
        </p:nvSpPr>
        <p:spPr>
          <a:xfrm>
            <a:off x="7170058" y="946601"/>
            <a:ext cx="3875315" cy="738664"/>
          </a:xfrm>
          <a:prstGeom prst="rect">
            <a:avLst/>
          </a:prstGeom>
          <a:noFill/>
        </p:spPr>
        <p:txBody>
          <a:bodyPr wrap="square" rtlCol="0">
            <a:spAutoFit/>
          </a:bodyPr>
          <a:lstStyle/>
          <a:p>
            <a:pPr algn="r"/>
            <a:r>
              <a:rPr lang="fr-CH" sz="1400" dirty="0">
                <a:latin typeface="Calibri" panose="020F0502020204030204" pitchFamily="34" charset="0"/>
                <a:cs typeface="Calibri" panose="020F0502020204030204" pitchFamily="34" charset="0"/>
              </a:rPr>
              <a:t>Document CWG-COP-21/INF/16</a:t>
            </a:r>
          </a:p>
          <a:p>
            <a:pPr algn="r"/>
            <a:r>
              <a:rPr lang="fr-CH" sz="1400" dirty="0">
                <a:latin typeface="Calibri" panose="020F0502020204030204" pitchFamily="34" charset="0"/>
                <a:cs typeface="Calibri" panose="020F0502020204030204" pitchFamily="34" charset="0"/>
              </a:rPr>
              <a:t>24 </a:t>
            </a:r>
            <a:r>
              <a:rPr lang="fr-CH" sz="1400" dirty="0" err="1">
                <a:latin typeface="Calibri" panose="020F0502020204030204" pitchFamily="34" charset="0"/>
                <a:cs typeface="Calibri" panose="020F0502020204030204" pitchFamily="34" charset="0"/>
              </a:rPr>
              <a:t>September</a:t>
            </a:r>
            <a:r>
              <a:rPr lang="fr-CH" sz="1400" dirty="0">
                <a:latin typeface="Calibri" panose="020F0502020204030204" pitchFamily="34" charset="0"/>
                <a:cs typeface="Calibri" panose="020F0502020204030204" pitchFamily="34" charset="0"/>
              </a:rPr>
              <a:t> 2024</a:t>
            </a:r>
          </a:p>
          <a:p>
            <a:pPr algn="r"/>
            <a:r>
              <a:rPr lang="fr-CH" sz="1400" dirty="0">
                <a:latin typeface="Calibri" panose="020F0502020204030204" pitchFamily="34" charset="0"/>
                <a:cs typeface="Calibri" panose="020F0502020204030204" pitchFamily="34" charset="0"/>
              </a:rPr>
              <a:t>English </a:t>
            </a:r>
            <a:r>
              <a:rPr lang="fr-CH" sz="1400" dirty="0" err="1">
                <a:latin typeface="Calibri" panose="020F0502020204030204" pitchFamily="34" charset="0"/>
                <a:cs typeface="Calibri" panose="020F0502020204030204" pitchFamily="34" charset="0"/>
              </a:rPr>
              <a:t>Only</a:t>
            </a:r>
            <a:endParaRPr lang="en-GB" sz="1400" dirty="0">
              <a:latin typeface="Calibri" panose="020F0502020204030204" pitchFamily="34" charset="0"/>
              <a:cs typeface="Calibri" panose="020F0502020204030204" pitchFamily="34" charset="0"/>
            </a:endParaRPr>
          </a:p>
        </p:txBody>
      </p:sp>
      <p:sp>
        <p:nvSpPr>
          <p:cNvPr id="5" name="Title 9">
            <a:extLst>
              <a:ext uri="{FF2B5EF4-FFF2-40B4-BE49-F238E27FC236}">
                <a16:creationId xmlns:a16="http://schemas.microsoft.com/office/drawing/2014/main" id="{5B7D1F16-C2D2-CC2A-BFFA-03DDAE2EBA3F}"/>
              </a:ext>
            </a:extLst>
          </p:cNvPr>
          <p:cNvSpPr txBox="1">
            <a:spLocks/>
          </p:cNvSpPr>
          <p:nvPr/>
        </p:nvSpPr>
        <p:spPr>
          <a:xfrm>
            <a:off x="1458832" y="2898849"/>
            <a:ext cx="964459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en-GB" sz="2800" dirty="0">
                <a:solidFill>
                  <a:schemeClr val="tx1"/>
                </a:solidFill>
                <a:latin typeface="+mj-lt"/>
                <a:cs typeface="Varela Round"/>
              </a:rPr>
              <a:t>LANZAROTE CONVENTION 2ND MONITORING ROUND: </a:t>
            </a:r>
          </a:p>
          <a:p>
            <a:pPr marL="0" marR="0" lvl="0" indent="0" rtl="0">
              <a:spcBef>
                <a:spcPts val="600"/>
              </a:spcBef>
              <a:spcAft>
                <a:spcPts val="0"/>
              </a:spcAft>
              <a:buNone/>
            </a:pPr>
            <a:r>
              <a:rPr lang="en-GB" sz="2800" dirty="0">
                <a:solidFill>
                  <a:schemeClr val="tx1"/>
                </a:solidFill>
                <a:latin typeface="+mj-lt"/>
                <a:cs typeface="Varela Round"/>
              </a:rPr>
              <a:t>FINDINGS AND RECOMMENDATIONS</a:t>
            </a:r>
          </a:p>
        </p:txBody>
      </p:sp>
      <p:sp>
        <p:nvSpPr>
          <p:cNvPr id="9" name="Title 9">
            <a:extLst>
              <a:ext uri="{FF2B5EF4-FFF2-40B4-BE49-F238E27FC236}">
                <a16:creationId xmlns:a16="http://schemas.microsoft.com/office/drawing/2014/main" id="{E09D808D-CEC1-E252-60AF-DA6BF476F956}"/>
              </a:ext>
            </a:extLst>
          </p:cNvPr>
          <p:cNvSpPr txBox="1">
            <a:spLocks/>
          </p:cNvSpPr>
          <p:nvPr/>
        </p:nvSpPr>
        <p:spPr>
          <a:xfrm>
            <a:off x="1441141" y="1172744"/>
            <a:ext cx="9604229" cy="12674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fr-CH" sz="2400" b="1" dirty="0">
                <a:solidFill>
                  <a:schemeClr val="tx1"/>
                </a:solidFill>
              </a:rPr>
              <a:t>Report by Council of Europe</a:t>
            </a:r>
            <a:endParaRPr lang="en-US" sz="2400" b="1" dirty="0">
              <a:solidFill>
                <a:schemeClr val="tx1"/>
              </a:solidFill>
            </a:endParaRPr>
          </a:p>
        </p:txBody>
      </p:sp>
      <p:sp>
        <p:nvSpPr>
          <p:cNvPr id="10" name="TextBox 9">
            <a:extLst>
              <a:ext uri="{FF2B5EF4-FFF2-40B4-BE49-F238E27FC236}">
                <a16:creationId xmlns:a16="http://schemas.microsoft.com/office/drawing/2014/main" id="{93AFD4A8-8D6E-2669-A36A-8C35E6DE7660}"/>
              </a:ext>
            </a:extLst>
          </p:cNvPr>
          <p:cNvSpPr txBox="1"/>
          <p:nvPr/>
        </p:nvSpPr>
        <p:spPr>
          <a:xfrm>
            <a:off x="1470287" y="5046266"/>
            <a:ext cx="9644596" cy="1600438"/>
          </a:xfrm>
          <a:prstGeom prst="rect">
            <a:avLst/>
          </a:prstGeom>
          <a:noFill/>
        </p:spPr>
        <p:txBody>
          <a:bodyPr wrap="square" rtlCol="0">
            <a:spAutoFit/>
          </a:bodyPr>
          <a:lstStyle/>
          <a:p>
            <a:pPr>
              <a:spcBef>
                <a:spcPts val="600"/>
              </a:spcBef>
            </a:pPr>
            <a:r>
              <a:rPr lang="fr-CH" sz="1600" b="1" dirty="0" err="1"/>
              <a:t>Purpose</a:t>
            </a:r>
            <a:endParaRPr lang="fr-CH" sz="1600" b="1" dirty="0"/>
          </a:p>
          <a:p>
            <a:pPr>
              <a:spcBef>
                <a:spcPts val="600"/>
              </a:spcBef>
            </a:pPr>
            <a:r>
              <a:rPr lang="fr-CH" sz="1400" dirty="0" err="1"/>
              <a:t>Presentation</a:t>
            </a:r>
            <a:r>
              <a:rPr lang="fr-CH" sz="1400" dirty="0"/>
              <a:t> of the Lanzarote convention. </a:t>
            </a:r>
          </a:p>
          <a:p>
            <a:pPr>
              <a:spcBef>
                <a:spcPts val="1200"/>
              </a:spcBef>
            </a:pPr>
            <a:r>
              <a:rPr lang="fr-CH" sz="1600" b="1" dirty="0"/>
              <a:t>Action </a:t>
            </a:r>
            <a:r>
              <a:rPr lang="fr-CH" sz="1600" b="1" dirty="0" err="1"/>
              <a:t>required</a:t>
            </a:r>
            <a:endParaRPr lang="fr-CH" sz="1600" b="1" dirty="0"/>
          </a:p>
          <a:p>
            <a:pPr>
              <a:spcBef>
                <a:spcPts val="600"/>
              </a:spcBef>
            </a:pPr>
            <a:r>
              <a:rPr lang="en-GB" sz="1400" dirty="0"/>
              <a:t>This report is transmitted to the Council Working Group on child online protection </a:t>
            </a:r>
            <a:r>
              <a:rPr lang="en-GB" sz="1400" b="1" dirty="0"/>
              <a:t>for information</a:t>
            </a:r>
            <a:r>
              <a:rPr lang="en-GB" sz="1400" dirty="0"/>
              <a:t>.</a:t>
            </a:r>
          </a:p>
          <a:p>
            <a:pPr>
              <a:spcBef>
                <a:spcPts val="600"/>
              </a:spcBef>
            </a:pPr>
            <a:endParaRPr lang="en-GB" sz="1400" dirty="0"/>
          </a:p>
        </p:txBody>
      </p:sp>
    </p:spTree>
    <p:extLst>
      <p:ext uri="{BB962C8B-B14F-4D97-AF65-F5344CB8AC3E}">
        <p14:creationId xmlns:p14="http://schemas.microsoft.com/office/powerpoint/2010/main" val="189184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CE5182A-C456-B083-E388-D0C76DC95F7B}"/>
              </a:ext>
            </a:extLst>
          </p:cNvPr>
          <p:cNvPicPr>
            <a:picLocks noChangeAspect="1"/>
          </p:cNvPicPr>
          <p:nvPr/>
        </p:nvPicPr>
        <p:blipFill rotWithShape="1">
          <a:blip r:embed="rId3"/>
          <a:srcRect r="41861" b="3929"/>
          <a:stretch/>
        </p:blipFill>
        <p:spPr>
          <a:xfrm>
            <a:off x="6408730" y="1327298"/>
            <a:ext cx="5783270" cy="1325563"/>
          </a:xfrm>
          <a:prstGeom prst="rect">
            <a:avLst/>
          </a:prstGeom>
        </p:spPr>
      </p:pic>
      <p:sp>
        <p:nvSpPr>
          <p:cNvPr id="8" name="Title 1">
            <a:extLst>
              <a:ext uri="{FF2B5EF4-FFF2-40B4-BE49-F238E27FC236}">
                <a16:creationId xmlns:a16="http://schemas.microsoft.com/office/drawing/2014/main" id="{702018A1-B8FF-8917-1396-62EF5AE53EA6}"/>
              </a:ext>
            </a:extLst>
          </p:cNvPr>
          <p:cNvSpPr txBox="1">
            <a:spLocks/>
          </p:cNvSpPr>
          <p:nvPr/>
        </p:nvSpPr>
        <p:spPr>
          <a:xfrm>
            <a:off x="361715" y="403605"/>
            <a:ext cx="1209402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fr-FR"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0CBA7D40-F84A-9508-5236-F3F119156EEC}"/>
              </a:ext>
            </a:extLst>
          </p:cNvPr>
          <p:cNvSpPr txBox="1"/>
          <p:nvPr/>
        </p:nvSpPr>
        <p:spPr>
          <a:xfrm>
            <a:off x="635061" y="4174784"/>
            <a:ext cx="11164818" cy="1985159"/>
          </a:xfrm>
          <a:prstGeom prst="rect">
            <a:avLst/>
          </a:prstGeom>
          <a:noFill/>
        </p:spPr>
        <p:txBody>
          <a:bodyPr wrap="square">
            <a:spAutoFit/>
          </a:bodyPr>
          <a:lstStyle>
            <a:defPPr>
              <a:defRPr lang="fr-FR"/>
            </a:defPPr>
            <a:lvl1pPr>
              <a:spcAft>
                <a:spcPts val="600"/>
              </a:spcAft>
              <a:defRPr b="1">
                <a:latin typeface="Open Sans" panose="020B0606030504020204" pitchFamily="34" charset="0"/>
                <a:ea typeface="Open Sans" panose="020B0606030504020204" pitchFamily="34" charset="0"/>
                <a:cs typeface="Open Sans" panose="020B0606030504020204" pitchFamily="34" charset="0"/>
              </a:defRPr>
            </a:lvl1pPr>
          </a:lstStyle>
          <a:p>
            <a:r>
              <a:rPr lang="en-US" b="0" dirty="0">
                <a:latin typeface="+mn-lt"/>
              </a:rPr>
              <a:t>Private companies can </a:t>
            </a:r>
            <a:r>
              <a:rPr lang="en-US" dirty="0">
                <a:latin typeface="+mn-lt"/>
              </a:rPr>
              <a:t>take action to raise awareness </a:t>
            </a:r>
            <a:r>
              <a:rPr lang="en-US" b="0" dirty="0">
                <a:latin typeface="+mn-lt"/>
              </a:rPr>
              <a:t>by adding this day to their communication calendars </a:t>
            </a:r>
            <a:r>
              <a:rPr lang="en-US" sz="1600" b="0" dirty="0">
                <a:latin typeface="+mn-lt"/>
              </a:rPr>
              <a:t>and</a:t>
            </a:r>
            <a:r>
              <a:rPr lang="en-US" b="0" dirty="0">
                <a:latin typeface="+mn-lt"/>
              </a:rPr>
              <a:t> speaking about safety actions and policies they already have in place via:</a:t>
            </a:r>
          </a:p>
          <a:p>
            <a:pPr marL="285750" indent="-285750">
              <a:buFont typeface="Wingdings" panose="05000000000000000000" pitchFamily="2" charset="2"/>
              <a:buChar char="§"/>
            </a:pPr>
            <a:r>
              <a:rPr lang="en-US" b="0" dirty="0">
                <a:latin typeface="+mn-lt"/>
              </a:rPr>
              <a:t>A blog post</a:t>
            </a:r>
          </a:p>
          <a:p>
            <a:pPr marL="285750" indent="-285750">
              <a:buFont typeface="Wingdings" panose="05000000000000000000" pitchFamily="2" charset="2"/>
              <a:buChar char="§"/>
            </a:pPr>
            <a:r>
              <a:rPr lang="en-US" b="0" dirty="0">
                <a:latin typeface="+mn-lt"/>
              </a:rPr>
              <a:t>A banner with a message on their website</a:t>
            </a:r>
          </a:p>
          <a:p>
            <a:pPr marL="285750" indent="-285750">
              <a:buFont typeface="Wingdings" panose="05000000000000000000" pitchFamily="2" charset="2"/>
              <a:buChar char="§"/>
            </a:pPr>
            <a:r>
              <a:rPr lang="en-US" b="0" dirty="0">
                <a:latin typeface="+mn-lt"/>
              </a:rPr>
              <a:t>A comm push or targeted action to raise awareness about national safety measures or reporting mechanisms available (medial package available on the dedicated webpage)</a:t>
            </a:r>
          </a:p>
        </p:txBody>
      </p:sp>
      <p:sp>
        <p:nvSpPr>
          <p:cNvPr id="7" name="TextBox 6">
            <a:extLst>
              <a:ext uri="{FF2B5EF4-FFF2-40B4-BE49-F238E27FC236}">
                <a16:creationId xmlns:a16="http://schemas.microsoft.com/office/drawing/2014/main" id="{A20EEFFD-3C24-FC9E-0C69-A2E8EC3F3E74}"/>
              </a:ext>
            </a:extLst>
          </p:cNvPr>
          <p:cNvSpPr txBox="1"/>
          <p:nvPr/>
        </p:nvSpPr>
        <p:spPr>
          <a:xfrm>
            <a:off x="635061" y="2052017"/>
            <a:ext cx="7314178" cy="1000274"/>
          </a:xfrm>
          <a:prstGeom prst="rect">
            <a:avLst/>
          </a:prstGeom>
          <a:noFill/>
        </p:spPr>
        <p:txBody>
          <a:bodyPr wrap="square">
            <a:spAutoFit/>
          </a:bodyPr>
          <a:lstStyle/>
          <a:p>
            <a:pPr>
              <a:spcAft>
                <a:spcPts val="600"/>
              </a:spcAft>
            </a:pPr>
            <a:r>
              <a:rPr lang="en-US" b="1" dirty="0">
                <a:ea typeface="Open Sans" panose="020B0606030504020204" pitchFamily="34" charset="0"/>
                <a:cs typeface="Open Sans" panose="020B0606030504020204" pitchFamily="34" charset="0"/>
              </a:rPr>
              <a:t>18 November </a:t>
            </a:r>
          </a:p>
          <a:p>
            <a:pPr>
              <a:spcAft>
                <a:spcPts val="600"/>
              </a:spcAft>
            </a:pPr>
            <a:r>
              <a:rPr lang="en-US" dirty="0">
                <a:ea typeface="Open Sans" panose="020B0606030504020204" pitchFamily="34" charset="0"/>
                <a:cs typeface="Open Sans" panose="020B0606030504020204" pitchFamily="34" charset="0"/>
              </a:rPr>
              <a:t>Annual day to raise awareness about child sexual exploitation and sexual abuse (</a:t>
            </a:r>
            <a:r>
              <a:rPr lang="en-US" dirty="0" err="1">
                <a:ea typeface="Open Sans" panose="020B0606030504020204" pitchFamily="34" charset="0"/>
                <a:cs typeface="Open Sans" panose="020B0606030504020204" pitchFamily="34" charset="0"/>
              </a:rPr>
              <a:t>recognised</a:t>
            </a:r>
            <a:r>
              <a:rPr lang="en-US" dirty="0">
                <a:ea typeface="Open Sans" panose="020B0606030504020204" pitchFamily="34" charset="0"/>
                <a:cs typeface="Open Sans" panose="020B0606030504020204" pitchFamily="34" charset="0"/>
              </a:rPr>
              <a:t> by the UN as the World Day)</a:t>
            </a:r>
          </a:p>
        </p:txBody>
      </p:sp>
      <p:sp>
        <p:nvSpPr>
          <p:cNvPr id="17" name="TextBox 16">
            <a:extLst>
              <a:ext uri="{FF2B5EF4-FFF2-40B4-BE49-F238E27FC236}">
                <a16:creationId xmlns:a16="http://schemas.microsoft.com/office/drawing/2014/main" id="{5FD078C3-600C-0651-59C0-5F60C0F5E344}"/>
              </a:ext>
            </a:extLst>
          </p:cNvPr>
          <p:cNvSpPr txBox="1"/>
          <p:nvPr/>
        </p:nvSpPr>
        <p:spPr>
          <a:xfrm>
            <a:off x="635061" y="3076417"/>
            <a:ext cx="9295378" cy="1000274"/>
          </a:xfrm>
          <a:prstGeom prst="rect">
            <a:avLst/>
          </a:prstGeom>
          <a:noFill/>
        </p:spPr>
        <p:txBody>
          <a:bodyPr wrap="square">
            <a:spAutoFit/>
          </a:bodyPr>
          <a:lstStyle/>
          <a:p>
            <a:pPr>
              <a:spcAft>
                <a:spcPts val="600"/>
              </a:spcAft>
            </a:pPr>
            <a:r>
              <a:rPr lang="en-US" b="1" dirty="0">
                <a:ea typeface="Open Sans" panose="020B0606030504020204" pitchFamily="34" charset="0"/>
                <a:cs typeface="Open Sans" panose="020B0606030504020204" pitchFamily="34" charset="0"/>
              </a:rPr>
              <a:t>2024 theme</a:t>
            </a:r>
          </a:p>
          <a:p>
            <a:pPr>
              <a:spcAft>
                <a:spcPts val="600"/>
              </a:spcAft>
            </a:pPr>
            <a:r>
              <a:rPr lang="en-US" dirty="0">
                <a:ea typeface="Open Sans" panose="020B0606030504020204" pitchFamily="34" charset="0"/>
                <a:cs typeface="Open Sans" panose="020B0606030504020204" pitchFamily="34" charset="0"/>
              </a:rPr>
              <a:t>Protecting children from sexual exploitation and sexual abuse in the context of emerging technologies </a:t>
            </a:r>
            <a:r>
              <a:rPr lang="en-US" b="1" dirty="0">
                <a:ea typeface="Open Sans" panose="020B0606030504020204" pitchFamily="34" charset="0"/>
                <a:cs typeface="Open Sans" panose="020B0606030504020204" pitchFamily="34" charset="0"/>
              </a:rPr>
              <a:t>BUT</a:t>
            </a:r>
            <a:r>
              <a:rPr lang="en-US" dirty="0">
                <a:ea typeface="Open Sans" panose="020B0606030504020204" pitchFamily="34" charset="0"/>
                <a:cs typeface="Open Sans" panose="020B0606030504020204" pitchFamily="34" charset="0"/>
              </a:rPr>
              <a:t> your action does not have to be related to this theme </a:t>
            </a:r>
          </a:p>
        </p:txBody>
      </p:sp>
      <p:pic>
        <p:nvPicPr>
          <p:cNvPr id="22" name="Picture 21">
            <a:extLst>
              <a:ext uri="{FF2B5EF4-FFF2-40B4-BE49-F238E27FC236}">
                <a16:creationId xmlns:a16="http://schemas.microsoft.com/office/drawing/2014/main" id="{B93382CA-D301-60D4-B7BF-5416C7EE033E}"/>
              </a:ext>
            </a:extLst>
          </p:cNvPr>
          <p:cNvPicPr>
            <a:picLocks noChangeAspect="1"/>
          </p:cNvPicPr>
          <p:nvPr/>
        </p:nvPicPr>
        <p:blipFill>
          <a:blip r:embed="rId4"/>
          <a:stretch>
            <a:fillRect/>
          </a:stretch>
        </p:blipFill>
        <p:spPr>
          <a:xfrm>
            <a:off x="321876" y="2081500"/>
            <a:ext cx="291729" cy="310656"/>
          </a:xfrm>
          <a:prstGeom prst="rect">
            <a:avLst/>
          </a:prstGeom>
        </p:spPr>
      </p:pic>
      <p:pic>
        <p:nvPicPr>
          <p:cNvPr id="24" name="Picture 23">
            <a:extLst>
              <a:ext uri="{FF2B5EF4-FFF2-40B4-BE49-F238E27FC236}">
                <a16:creationId xmlns:a16="http://schemas.microsoft.com/office/drawing/2014/main" id="{5DDF0C63-E627-BEEE-DAD4-80207965C9AF}"/>
              </a:ext>
            </a:extLst>
          </p:cNvPr>
          <p:cNvPicPr>
            <a:picLocks noChangeAspect="1"/>
          </p:cNvPicPr>
          <p:nvPr/>
        </p:nvPicPr>
        <p:blipFill>
          <a:blip r:embed="rId5"/>
          <a:stretch>
            <a:fillRect/>
          </a:stretch>
        </p:blipFill>
        <p:spPr>
          <a:xfrm>
            <a:off x="270581" y="3166579"/>
            <a:ext cx="315525" cy="262421"/>
          </a:xfrm>
          <a:prstGeom prst="rect">
            <a:avLst/>
          </a:prstGeom>
        </p:spPr>
      </p:pic>
      <p:pic>
        <p:nvPicPr>
          <p:cNvPr id="25" name="Picture 24">
            <a:extLst>
              <a:ext uri="{FF2B5EF4-FFF2-40B4-BE49-F238E27FC236}">
                <a16:creationId xmlns:a16="http://schemas.microsoft.com/office/drawing/2014/main" id="{F3A2BD19-2467-7858-7174-5D81A42E3B7A}"/>
              </a:ext>
            </a:extLst>
          </p:cNvPr>
          <p:cNvPicPr>
            <a:picLocks noChangeAspect="1"/>
          </p:cNvPicPr>
          <p:nvPr/>
        </p:nvPicPr>
        <p:blipFill>
          <a:blip r:embed="rId6"/>
          <a:stretch>
            <a:fillRect/>
          </a:stretch>
        </p:blipFill>
        <p:spPr>
          <a:xfrm>
            <a:off x="224666" y="4174784"/>
            <a:ext cx="361440" cy="346820"/>
          </a:xfrm>
          <a:prstGeom prst="rect">
            <a:avLst/>
          </a:prstGeom>
        </p:spPr>
      </p:pic>
      <p:grpSp>
        <p:nvGrpSpPr>
          <p:cNvPr id="5" name="Group 4">
            <a:extLst>
              <a:ext uri="{FF2B5EF4-FFF2-40B4-BE49-F238E27FC236}">
                <a16:creationId xmlns:a16="http://schemas.microsoft.com/office/drawing/2014/main" id="{F6DA7B17-EC0A-DF1F-50C8-3325F928B6E1}"/>
              </a:ext>
            </a:extLst>
          </p:cNvPr>
          <p:cNvGrpSpPr/>
          <p:nvPr/>
        </p:nvGrpSpPr>
        <p:grpSpPr>
          <a:xfrm>
            <a:off x="469900" y="70624"/>
            <a:ext cx="7854950" cy="1490418"/>
            <a:chOff x="438150" y="870724"/>
            <a:chExt cx="7854950" cy="1490418"/>
          </a:xfrm>
        </p:grpSpPr>
        <p:pic>
          <p:nvPicPr>
            <p:cNvPr id="6" name="Picture 5">
              <a:extLst>
                <a:ext uri="{FF2B5EF4-FFF2-40B4-BE49-F238E27FC236}">
                  <a16:creationId xmlns:a16="http://schemas.microsoft.com/office/drawing/2014/main" id="{A52AB620-04F7-436D-FB51-97B52D40745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2" name="Straight Connector 11">
              <a:extLst>
                <a:ext uri="{FF2B5EF4-FFF2-40B4-BE49-F238E27FC236}">
                  <a16:creationId xmlns:a16="http://schemas.microsoft.com/office/drawing/2014/main" id="{66890BE8-D8D8-E93D-80FA-792EA254EF0A}"/>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7D14EFC3-DC53-9AA1-7637-21134C55855C}"/>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23" name="Rectangle 22">
            <a:extLst>
              <a:ext uri="{FF2B5EF4-FFF2-40B4-BE49-F238E27FC236}">
                <a16:creationId xmlns:a16="http://schemas.microsoft.com/office/drawing/2014/main" id="{FD9ED001-3996-5DDD-846B-3BCB95FE73AF}"/>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0890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2018A1-B8FF-8917-1396-62EF5AE53EA6}"/>
              </a:ext>
            </a:extLst>
          </p:cNvPr>
          <p:cNvSpPr txBox="1">
            <a:spLocks/>
          </p:cNvSpPr>
          <p:nvPr/>
        </p:nvSpPr>
        <p:spPr>
          <a:xfrm>
            <a:off x="1676400" y="3389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800" dirty="0">
                <a:ea typeface="Open Sans" panose="020B0606030504020204" pitchFamily="34" charset="0"/>
                <a:cs typeface="Open Sans" panose="020B0606030504020204" pitchFamily="34" charset="0"/>
              </a:rPr>
              <a:t>Contacts</a:t>
            </a:r>
          </a:p>
        </p:txBody>
      </p:sp>
      <p:cxnSp>
        <p:nvCxnSpPr>
          <p:cNvPr id="9" name="Straight Connector 8">
            <a:extLst>
              <a:ext uri="{FF2B5EF4-FFF2-40B4-BE49-F238E27FC236}">
                <a16:creationId xmlns:a16="http://schemas.microsoft.com/office/drawing/2014/main" id="{571995AC-2E40-F0E2-4939-9F3BF4E38924}"/>
              </a:ext>
            </a:extLst>
          </p:cNvPr>
          <p:cNvCxnSpPr>
            <a:cxnSpLocks/>
          </p:cNvCxnSpPr>
          <p:nvPr/>
        </p:nvCxnSpPr>
        <p:spPr>
          <a:xfrm>
            <a:off x="10048240" y="1329197"/>
            <a:ext cx="2143760" cy="0"/>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855E1258-EC99-428A-4C98-56A5774475DD}"/>
              </a:ext>
            </a:extLst>
          </p:cNvPr>
          <p:cNvSpPr txBox="1"/>
          <p:nvPr/>
        </p:nvSpPr>
        <p:spPr>
          <a:xfrm>
            <a:off x="3182620" y="2944744"/>
            <a:ext cx="4782820" cy="2160656"/>
          </a:xfrm>
          <a:prstGeom prst="rect">
            <a:avLst/>
          </a:prstGeom>
          <a:noFill/>
        </p:spPr>
        <p:txBody>
          <a:bodyPr wrap="square" rtlCol="0">
            <a:spAutoFit/>
          </a:bodyPr>
          <a:lstStyle/>
          <a:p>
            <a:pPr>
              <a:spcAft>
                <a:spcPts val="600"/>
              </a:spcAft>
            </a:pPr>
            <a:r>
              <a:rPr lang="en-US" b="1" dirty="0">
                <a:ea typeface="Open Sans" panose="020B0606030504020204" pitchFamily="34" charset="0"/>
                <a:cs typeface="Open Sans" panose="020B0606030504020204" pitchFamily="34" charset="0"/>
              </a:rPr>
              <a:t>Facebook</a:t>
            </a:r>
            <a:r>
              <a:rPr lang="en-US" dirty="0">
                <a:ea typeface="Open Sans" panose="020B0606030504020204" pitchFamily="34" charset="0"/>
                <a:cs typeface="Open Sans" panose="020B0606030504020204" pitchFamily="34" charset="0"/>
              </a:rPr>
              <a:t>: Council of Europe Children</a:t>
            </a:r>
          </a:p>
          <a:p>
            <a:pPr>
              <a:spcAft>
                <a:spcPts val="600"/>
              </a:spcAft>
            </a:pPr>
            <a:r>
              <a:rPr lang="en-US" b="1" dirty="0">
                <a:ea typeface="Open Sans" panose="020B0606030504020204" pitchFamily="34" charset="0"/>
                <a:cs typeface="Open Sans" panose="020B0606030504020204" pitchFamily="34" charset="0"/>
              </a:rPr>
              <a:t>X (Twitter)</a:t>
            </a:r>
            <a:r>
              <a:rPr lang="en-US" dirty="0">
                <a:ea typeface="Open Sans" panose="020B0606030504020204" pitchFamily="34" charset="0"/>
                <a:cs typeface="Open Sans" panose="020B0606030504020204" pitchFamily="34" charset="0"/>
              </a:rPr>
              <a:t>: @CoE_children</a:t>
            </a:r>
          </a:p>
          <a:p>
            <a:pPr>
              <a:spcAft>
                <a:spcPts val="600"/>
              </a:spcAft>
            </a:pPr>
            <a:endParaRPr lang="en-US" dirty="0">
              <a:ea typeface="Open Sans" panose="020B0606030504020204" pitchFamily="34" charset="0"/>
              <a:cs typeface="Open Sans" panose="020B0606030504020204" pitchFamily="34" charset="0"/>
            </a:endParaRPr>
          </a:p>
          <a:p>
            <a:pPr>
              <a:spcAft>
                <a:spcPts val="600"/>
              </a:spcAft>
            </a:pPr>
            <a:r>
              <a:rPr lang="en-US" b="1" dirty="0">
                <a:ea typeface="Open Sans" panose="020B0606030504020204" pitchFamily="34" charset="0"/>
                <a:cs typeface="Open Sans" panose="020B0606030504020204" pitchFamily="34" charset="0"/>
              </a:rPr>
              <a:t>Contact us: </a:t>
            </a:r>
            <a:r>
              <a:rPr lang="en-US" dirty="0">
                <a:ea typeface="Open Sans" panose="020B0606030504020204" pitchFamily="34" charset="0"/>
                <a:cs typeface="Open Sans" panose="020B0606030504020204" pitchFamily="34" charset="0"/>
                <a:hlinkClick r:id="rId3"/>
              </a:rPr>
              <a:t>lanzarote.committee@coe.int</a:t>
            </a:r>
            <a:endParaRPr lang="en-US" dirty="0">
              <a:ea typeface="Open Sans" panose="020B0606030504020204" pitchFamily="34" charset="0"/>
              <a:cs typeface="Open Sans" panose="020B0606030504020204" pitchFamily="34" charset="0"/>
            </a:endParaRPr>
          </a:p>
          <a:p>
            <a:pPr>
              <a:spcAft>
                <a:spcPts val="600"/>
              </a:spcAft>
            </a:pPr>
            <a:endParaRPr lang="en-US" sz="14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50000"/>
              </a:lnSpc>
              <a:spcBef>
                <a:spcPts val="600"/>
              </a:spcBef>
              <a:spcAft>
                <a:spcPts val="600"/>
              </a:spcAft>
            </a:pPr>
            <a:endParaRPr lang="en-GB" sz="1400" dirty="0">
              <a:effectLst/>
              <a:ea typeface="Open Sans" panose="020B0606030504020204" pitchFamily="34" charset="0"/>
              <a:cs typeface="Open Sans" panose="020B0606030504020204" pitchFamily="34" charset="0"/>
            </a:endParaRPr>
          </a:p>
        </p:txBody>
      </p:sp>
      <p:grpSp>
        <p:nvGrpSpPr>
          <p:cNvPr id="3" name="Group 2">
            <a:extLst>
              <a:ext uri="{FF2B5EF4-FFF2-40B4-BE49-F238E27FC236}">
                <a16:creationId xmlns:a16="http://schemas.microsoft.com/office/drawing/2014/main" id="{EB0A8635-817D-A7BC-A10B-679A2A5FF155}"/>
              </a:ext>
            </a:extLst>
          </p:cNvPr>
          <p:cNvGrpSpPr/>
          <p:nvPr/>
        </p:nvGrpSpPr>
        <p:grpSpPr>
          <a:xfrm>
            <a:off x="469900" y="70624"/>
            <a:ext cx="7854950" cy="1490418"/>
            <a:chOff x="438150" y="870724"/>
            <a:chExt cx="7854950" cy="1490418"/>
          </a:xfrm>
        </p:grpSpPr>
        <p:pic>
          <p:nvPicPr>
            <p:cNvPr id="7" name="Picture 6">
              <a:extLst>
                <a:ext uri="{FF2B5EF4-FFF2-40B4-BE49-F238E27FC236}">
                  <a16:creationId xmlns:a16="http://schemas.microsoft.com/office/drawing/2014/main" id="{205A776E-DA43-1C9F-E467-E0801DD774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4" name="Straight Connector 13">
              <a:extLst>
                <a:ext uri="{FF2B5EF4-FFF2-40B4-BE49-F238E27FC236}">
                  <a16:creationId xmlns:a16="http://schemas.microsoft.com/office/drawing/2014/main" id="{E6A6ECBD-2C8C-9EB6-5A5D-776A10C04FFB}"/>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E1EC9C3C-E5BE-D985-C8B1-77178AB75790}"/>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6" name="Rectangle 15">
            <a:extLst>
              <a:ext uri="{FF2B5EF4-FFF2-40B4-BE49-F238E27FC236}">
                <a16:creationId xmlns:a16="http://schemas.microsoft.com/office/drawing/2014/main" id="{F6482903-5FB1-7FF8-32A1-211BCAA8DA7E}"/>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DFB15FF1-7278-C8AE-540A-1AE7D33A5725}"/>
              </a:ext>
            </a:extLst>
          </p:cNvPr>
          <p:cNvSpPr txBox="1"/>
          <p:nvPr/>
        </p:nvSpPr>
        <p:spPr>
          <a:xfrm>
            <a:off x="3009900" y="1993434"/>
            <a:ext cx="6172200" cy="523220"/>
          </a:xfrm>
          <a:prstGeom prst="rect">
            <a:avLst/>
          </a:prstGeom>
          <a:noFill/>
        </p:spPr>
        <p:txBody>
          <a:bodyPr wrap="square">
            <a:spAutoFit/>
          </a:bodyPr>
          <a:lstStyle/>
          <a:p>
            <a:pPr>
              <a:spcAft>
                <a:spcPts val="600"/>
              </a:spcAft>
            </a:pPr>
            <a:r>
              <a:rPr lang="en-US" sz="2800" b="1" dirty="0">
                <a:solidFill>
                  <a:schemeClr val="accent6">
                    <a:lumMod val="50000"/>
                  </a:schemeClr>
                </a:solidFill>
                <a:ea typeface="Open Sans" panose="020B0606030504020204" pitchFamily="34" charset="0"/>
                <a:cs typeface="Open Sans" panose="020B0606030504020204" pitchFamily="34" charset="0"/>
              </a:rPr>
              <a:t>Thank you for your attention!</a:t>
            </a:r>
            <a:endParaRPr lang="en-US" sz="2800" dirty="0">
              <a:solidFill>
                <a:schemeClr val="accent6">
                  <a:lumMod val="50000"/>
                </a:schemeClr>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0607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A76E-15C7-7787-3256-C71BA7F1A0C6}"/>
              </a:ext>
            </a:extLst>
          </p:cNvPr>
          <p:cNvSpPr>
            <a:spLocks noGrp="1"/>
          </p:cNvSpPr>
          <p:nvPr>
            <p:ph type="title"/>
          </p:nvPr>
        </p:nvSpPr>
        <p:spPr>
          <a:xfrm>
            <a:off x="1231900" y="327025"/>
            <a:ext cx="10515600" cy="1325563"/>
          </a:xfrm>
        </p:spPr>
        <p:txBody>
          <a:bodyPr/>
          <a:lstStyle/>
          <a:p>
            <a:pPr algn="r"/>
            <a:r>
              <a:rPr lang="fr-FR" b="0" dirty="0">
                <a:latin typeface="+mj-lt"/>
                <a:ea typeface="Open Sans" panose="020B0606030504020204" pitchFamily="34" charset="0"/>
                <a:cs typeface="Open Sans" panose="020B0606030504020204" pitchFamily="34" charset="0"/>
              </a:rPr>
              <a:t>Council of Europe</a:t>
            </a:r>
          </a:p>
        </p:txBody>
      </p:sp>
      <p:cxnSp>
        <p:nvCxnSpPr>
          <p:cNvPr id="8" name="Straight Connector 7">
            <a:extLst>
              <a:ext uri="{FF2B5EF4-FFF2-40B4-BE49-F238E27FC236}">
                <a16:creationId xmlns:a16="http://schemas.microsoft.com/office/drawing/2014/main" id="{F18283F4-6BBB-D7F7-9F21-6CF480C0B234}"/>
              </a:ext>
            </a:extLst>
          </p:cNvPr>
          <p:cNvCxnSpPr>
            <a:cxnSpLocks/>
          </p:cNvCxnSpPr>
          <p:nvPr/>
        </p:nvCxnSpPr>
        <p:spPr>
          <a:xfrm>
            <a:off x="8707120" y="924560"/>
            <a:ext cx="3439533" cy="0"/>
          </a:xfrm>
          <a:prstGeom prst="line">
            <a:avLst/>
          </a:prstGeom>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6FFC51A-5972-B361-826F-120B301269A5}"/>
              </a:ext>
            </a:extLst>
          </p:cNvPr>
          <p:cNvSpPr txBox="1"/>
          <p:nvPr/>
        </p:nvSpPr>
        <p:spPr>
          <a:xfrm>
            <a:off x="8539956" y="1580935"/>
            <a:ext cx="2763880" cy="2893100"/>
          </a:xfrm>
          <a:prstGeom prst="rect">
            <a:avLst/>
          </a:prstGeom>
          <a:noFill/>
        </p:spPr>
        <p:txBody>
          <a:bodyPr wrap="square" rtlCol="0">
            <a:spAutoFit/>
          </a:bodyP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latin typeface="Open Sans" panose="020B0606030504020204" pitchFamily="34" charset="0"/>
              <a:ea typeface="Open Sans" panose="020B0606030504020204" pitchFamily="34" charset="0"/>
              <a:cs typeface="Open Sans" panose="020B0606030504020204" pitchFamily="34" charset="0"/>
            </a:endParaRPr>
          </a:p>
          <a:p>
            <a:pPr algn="ctr"/>
            <a:r>
              <a:rPr lang="en-US" sz="1600" dirty="0">
                <a:ea typeface="Open Sans" panose="020B0606030504020204" pitchFamily="34" charset="0"/>
                <a:cs typeface="Open Sans" panose="020B0606030504020204" pitchFamily="34" charset="0"/>
              </a:rPr>
              <a:t>Intergovernmental </a:t>
            </a:r>
            <a:r>
              <a:rPr lang="en-GB" sz="1600" dirty="0">
                <a:ea typeface="Open Sans" panose="020B0606030504020204" pitchFamily="34" charset="0"/>
                <a:cs typeface="Open Sans" panose="020B0606030504020204" pitchFamily="34" charset="0"/>
              </a:rPr>
              <a:t>organisation </a:t>
            </a:r>
            <a:r>
              <a:rPr lang="en-US" sz="1600" dirty="0">
                <a:ea typeface="Open Sans" panose="020B0606030504020204" pitchFamily="34" charset="0"/>
                <a:cs typeface="Open Sans" panose="020B0606030504020204" pitchFamily="34" charset="0"/>
              </a:rPr>
              <a:t>promoting: </a:t>
            </a:r>
          </a:p>
          <a:p>
            <a:pPr algn="ctr"/>
            <a:endParaRPr lang="en-US" sz="1600" dirty="0">
              <a:ea typeface="Open Sans" panose="020B0606030504020204" pitchFamily="34" charset="0"/>
              <a:cs typeface="Open Sans" panose="020B0606030504020204" pitchFamily="34" charset="0"/>
            </a:endParaRPr>
          </a:p>
          <a:p>
            <a:pPr algn="ctr"/>
            <a:r>
              <a:rPr lang="en-US" sz="1600" dirty="0">
                <a:ea typeface="Open Sans" panose="020B0606030504020204" pitchFamily="34" charset="0"/>
                <a:cs typeface="Open Sans" panose="020B0606030504020204" pitchFamily="34" charset="0"/>
              </a:rPr>
              <a:t>Human Rights </a:t>
            </a:r>
          </a:p>
          <a:p>
            <a:pPr algn="ctr"/>
            <a:endParaRPr lang="en-US" sz="1600" dirty="0">
              <a:ea typeface="Open Sans" panose="020B0606030504020204" pitchFamily="34" charset="0"/>
              <a:cs typeface="Open Sans" panose="020B0606030504020204" pitchFamily="34" charset="0"/>
            </a:endParaRPr>
          </a:p>
          <a:p>
            <a:pPr algn="ctr"/>
            <a:r>
              <a:rPr lang="en-US" sz="1600" dirty="0">
                <a:ea typeface="Open Sans" panose="020B0606030504020204" pitchFamily="34" charset="0"/>
                <a:cs typeface="Open Sans" panose="020B0606030504020204" pitchFamily="34" charset="0"/>
              </a:rPr>
              <a:t>Democracy </a:t>
            </a:r>
          </a:p>
          <a:p>
            <a:pPr algn="ctr"/>
            <a:endParaRPr lang="en-US" sz="1600" dirty="0">
              <a:ea typeface="Open Sans" panose="020B0606030504020204" pitchFamily="34" charset="0"/>
              <a:cs typeface="Open Sans" panose="020B0606030504020204" pitchFamily="34" charset="0"/>
            </a:endParaRPr>
          </a:p>
          <a:p>
            <a:pPr algn="ctr"/>
            <a:r>
              <a:rPr lang="en-US" sz="1600" dirty="0">
                <a:ea typeface="Open Sans" panose="020B0606030504020204" pitchFamily="34" charset="0"/>
                <a:cs typeface="Open Sans" panose="020B0606030504020204" pitchFamily="34" charset="0"/>
              </a:rPr>
              <a:t>Rule of Law </a:t>
            </a:r>
          </a:p>
        </p:txBody>
      </p:sp>
      <p:cxnSp>
        <p:nvCxnSpPr>
          <p:cNvPr id="11" name="Straight Connector 10">
            <a:extLst>
              <a:ext uri="{FF2B5EF4-FFF2-40B4-BE49-F238E27FC236}">
                <a16:creationId xmlns:a16="http://schemas.microsoft.com/office/drawing/2014/main" id="{427D8A68-10A8-ABFB-0924-1C10F4876C1C}"/>
              </a:ext>
            </a:extLst>
          </p:cNvPr>
          <p:cNvCxnSpPr>
            <a:cxnSpLocks/>
          </p:cNvCxnSpPr>
          <p:nvPr/>
        </p:nvCxnSpPr>
        <p:spPr>
          <a:xfrm>
            <a:off x="9771283" y="3602888"/>
            <a:ext cx="279400" cy="0"/>
          </a:xfrm>
          <a:prstGeom prst="line">
            <a:avLst/>
          </a:prstGeom>
          <a:ln w="76200">
            <a:solidFill>
              <a:srgbClr val="4F8AA4"/>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1902E35-DCF8-9A0E-E7C9-075691FF7175}"/>
              </a:ext>
            </a:extLst>
          </p:cNvPr>
          <p:cNvSpPr txBox="1"/>
          <p:nvPr/>
        </p:nvSpPr>
        <p:spPr>
          <a:xfrm>
            <a:off x="5878677" y="2424797"/>
            <a:ext cx="2137717" cy="646331"/>
          </a:xfrm>
          <a:prstGeom prst="rect">
            <a:avLst/>
          </a:prstGeom>
          <a:noFill/>
        </p:spPr>
        <p:txBody>
          <a:bodyPr wrap="square">
            <a:sp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Established on</a:t>
            </a:r>
          </a:p>
          <a:p>
            <a:pPr algn="ctr"/>
            <a:r>
              <a:rPr lang="en-US" dirty="0">
                <a:latin typeface="Open Sans" panose="020B0606030504020204" pitchFamily="34" charset="0"/>
                <a:ea typeface="Open Sans" panose="020B0606030504020204" pitchFamily="34" charset="0"/>
                <a:cs typeface="Open Sans" panose="020B0606030504020204" pitchFamily="34" charset="0"/>
              </a:rPr>
              <a:t>5 </a:t>
            </a:r>
            <a:r>
              <a:rPr lang="en-US" sz="1600" dirty="0">
                <a:ea typeface="Open Sans" panose="020B0606030504020204" pitchFamily="34" charset="0"/>
                <a:cs typeface="Open Sans" panose="020B0606030504020204" pitchFamily="34" charset="0"/>
              </a:rPr>
              <a:t>May</a:t>
            </a:r>
            <a:r>
              <a:rPr lang="en-US" dirty="0">
                <a:latin typeface="Open Sans" panose="020B0606030504020204" pitchFamily="34" charset="0"/>
                <a:ea typeface="Open Sans" panose="020B0606030504020204" pitchFamily="34" charset="0"/>
                <a:cs typeface="Open Sans" panose="020B0606030504020204" pitchFamily="34" charset="0"/>
              </a:rPr>
              <a:t> 1949 </a:t>
            </a:r>
          </a:p>
        </p:txBody>
      </p:sp>
      <p:sp>
        <p:nvSpPr>
          <p:cNvPr id="13" name="TextBox 12">
            <a:extLst>
              <a:ext uri="{FF2B5EF4-FFF2-40B4-BE49-F238E27FC236}">
                <a16:creationId xmlns:a16="http://schemas.microsoft.com/office/drawing/2014/main" id="{E0FE415D-7F48-7B7D-33C8-1B84131707CE}"/>
              </a:ext>
            </a:extLst>
          </p:cNvPr>
          <p:cNvSpPr txBox="1"/>
          <p:nvPr/>
        </p:nvSpPr>
        <p:spPr>
          <a:xfrm>
            <a:off x="6174006" y="3947016"/>
            <a:ext cx="1592673" cy="646331"/>
          </a:xfrm>
          <a:prstGeom prst="rect">
            <a:avLst/>
          </a:prstGeom>
          <a:noFill/>
        </p:spPr>
        <p:txBody>
          <a:bodyPr wrap="square">
            <a:spAutoFit/>
          </a:bodyPr>
          <a:lstStyle/>
          <a:p>
            <a:pPr algn="ctr"/>
            <a:r>
              <a:rPr lang="en-US" dirty="0">
                <a:ea typeface="Open Sans" panose="020B0606030504020204" pitchFamily="34" charset="0"/>
                <a:cs typeface="Open Sans" panose="020B0606030504020204" pitchFamily="34" charset="0"/>
              </a:rPr>
              <a:t>46 </a:t>
            </a:r>
            <a:r>
              <a:rPr lang="en-US" sz="1600" dirty="0">
                <a:ea typeface="Open Sans" panose="020B0606030504020204" pitchFamily="34" charset="0"/>
                <a:cs typeface="Open Sans" panose="020B0606030504020204" pitchFamily="34" charset="0"/>
              </a:rPr>
              <a:t>member</a:t>
            </a:r>
          </a:p>
          <a:p>
            <a:pPr algn="ctr"/>
            <a:r>
              <a:rPr lang="en-US" dirty="0">
                <a:ea typeface="Open Sans" panose="020B0606030504020204" pitchFamily="34" charset="0"/>
                <a:cs typeface="Open Sans" panose="020B0606030504020204" pitchFamily="34" charset="0"/>
              </a:rPr>
              <a:t> States</a:t>
            </a:r>
          </a:p>
        </p:txBody>
      </p:sp>
      <p:sp>
        <p:nvSpPr>
          <p:cNvPr id="24" name="TextBox 23">
            <a:extLst>
              <a:ext uri="{FF2B5EF4-FFF2-40B4-BE49-F238E27FC236}">
                <a16:creationId xmlns:a16="http://schemas.microsoft.com/office/drawing/2014/main" id="{4F038C79-31C0-4529-6DD5-9ECAAF36DB74}"/>
              </a:ext>
            </a:extLst>
          </p:cNvPr>
          <p:cNvSpPr txBox="1"/>
          <p:nvPr/>
        </p:nvSpPr>
        <p:spPr>
          <a:xfrm>
            <a:off x="6251248" y="5209563"/>
            <a:ext cx="1445740" cy="830997"/>
          </a:xfrm>
          <a:prstGeom prst="rect">
            <a:avLst/>
          </a:prstGeom>
          <a:noFill/>
        </p:spPr>
        <p:txBody>
          <a:bodyPr wrap="square">
            <a:spAutoFit/>
          </a:bodyPr>
          <a:lstStyle/>
          <a:p>
            <a:pPr algn="ctr"/>
            <a:r>
              <a:rPr lang="en-US" sz="1600" dirty="0">
                <a:ea typeface="Open Sans" panose="020B0606030504020204" pitchFamily="34" charset="0"/>
                <a:cs typeface="Open Sans" panose="020B0606030504020204" pitchFamily="34" charset="0"/>
              </a:rPr>
              <a:t>Based in </a:t>
            </a:r>
          </a:p>
          <a:p>
            <a:pPr algn="ctr"/>
            <a:r>
              <a:rPr lang="en-US" sz="1600" dirty="0">
                <a:ea typeface="Open Sans" panose="020B0606030504020204" pitchFamily="34" charset="0"/>
                <a:cs typeface="Open Sans" panose="020B0606030504020204" pitchFamily="34" charset="0"/>
              </a:rPr>
              <a:t>Strasbourg</a:t>
            </a:r>
          </a:p>
          <a:p>
            <a:pPr algn="ctr"/>
            <a:r>
              <a:rPr lang="en-US" sz="1600" dirty="0">
                <a:ea typeface="Open Sans" panose="020B0606030504020204" pitchFamily="34" charset="0"/>
                <a:cs typeface="Open Sans" panose="020B0606030504020204" pitchFamily="34" charset="0"/>
              </a:rPr>
              <a:t>(France)</a:t>
            </a:r>
          </a:p>
        </p:txBody>
      </p:sp>
      <p:cxnSp>
        <p:nvCxnSpPr>
          <p:cNvPr id="29" name="Straight Connector 28">
            <a:extLst>
              <a:ext uri="{FF2B5EF4-FFF2-40B4-BE49-F238E27FC236}">
                <a16:creationId xmlns:a16="http://schemas.microsoft.com/office/drawing/2014/main" id="{7723F8CB-1EEE-7B09-DC0B-3ABB22AF50D7}"/>
              </a:ext>
            </a:extLst>
          </p:cNvPr>
          <p:cNvCxnSpPr>
            <a:cxnSpLocks/>
          </p:cNvCxnSpPr>
          <p:nvPr/>
        </p:nvCxnSpPr>
        <p:spPr>
          <a:xfrm>
            <a:off x="9771283" y="4109794"/>
            <a:ext cx="279400" cy="0"/>
          </a:xfrm>
          <a:prstGeom prst="line">
            <a:avLst/>
          </a:prstGeom>
          <a:ln w="76200">
            <a:solidFill>
              <a:srgbClr val="4F8AA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B1FA570-EB3C-3A38-34CF-419C1BCC8FE4}"/>
              </a:ext>
            </a:extLst>
          </p:cNvPr>
          <p:cNvCxnSpPr>
            <a:cxnSpLocks/>
          </p:cNvCxnSpPr>
          <p:nvPr/>
        </p:nvCxnSpPr>
        <p:spPr>
          <a:xfrm>
            <a:off x="9771283" y="4593347"/>
            <a:ext cx="279400" cy="0"/>
          </a:xfrm>
          <a:prstGeom prst="line">
            <a:avLst/>
          </a:prstGeom>
          <a:ln w="76200">
            <a:solidFill>
              <a:srgbClr val="4F8AA4"/>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550BD5C-94EE-E986-7FB2-32E26D4C1EE0}"/>
              </a:ext>
            </a:extLst>
          </p:cNvPr>
          <p:cNvPicPr>
            <a:picLocks noChangeAspect="1"/>
          </p:cNvPicPr>
          <p:nvPr/>
        </p:nvPicPr>
        <p:blipFill>
          <a:blip r:embed="rId3"/>
          <a:stretch>
            <a:fillRect/>
          </a:stretch>
        </p:blipFill>
        <p:spPr>
          <a:xfrm>
            <a:off x="6796161" y="3602888"/>
            <a:ext cx="320996" cy="301639"/>
          </a:xfrm>
          <a:prstGeom prst="rect">
            <a:avLst/>
          </a:prstGeom>
        </p:spPr>
      </p:pic>
      <p:pic>
        <p:nvPicPr>
          <p:cNvPr id="28" name="Picture 27">
            <a:extLst>
              <a:ext uri="{FF2B5EF4-FFF2-40B4-BE49-F238E27FC236}">
                <a16:creationId xmlns:a16="http://schemas.microsoft.com/office/drawing/2014/main" id="{AC313910-B5F8-D0B1-8734-61285697D114}"/>
              </a:ext>
            </a:extLst>
          </p:cNvPr>
          <p:cNvPicPr>
            <a:picLocks noChangeAspect="1"/>
          </p:cNvPicPr>
          <p:nvPr/>
        </p:nvPicPr>
        <p:blipFill>
          <a:blip r:embed="rId4"/>
          <a:stretch>
            <a:fillRect/>
          </a:stretch>
        </p:blipFill>
        <p:spPr>
          <a:xfrm>
            <a:off x="6872935" y="4924314"/>
            <a:ext cx="213667" cy="285249"/>
          </a:xfrm>
          <a:prstGeom prst="rect">
            <a:avLst/>
          </a:prstGeom>
        </p:spPr>
      </p:pic>
      <p:pic>
        <p:nvPicPr>
          <p:cNvPr id="35" name="Picture 34" descr="A building with flags in front of it&#10;&#10;Description automatically generated">
            <a:extLst>
              <a:ext uri="{FF2B5EF4-FFF2-40B4-BE49-F238E27FC236}">
                <a16:creationId xmlns:a16="http://schemas.microsoft.com/office/drawing/2014/main" id="{31B95BFF-94F8-EA8E-0F3B-E419066431BB}"/>
              </a:ext>
            </a:extLst>
          </p:cNvPr>
          <p:cNvPicPr>
            <a:picLocks noChangeAspect="1"/>
          </p:cNvPicPr>
          <p:nvPr/>
        </p:nvPicPr>
        <p:blipFill rotWithShape="1">
          <a:blip r:embed="rId5">
            <a:extLst>
              <a:ext uri="{28A0092B-C50C-407E-A947-70E740481C1C}">
                <a14:useLocalDpi xmlns:a14="http://schemas.microsoft.com/office/drawing/2010/main" val="0"/>
              </a:ext>
            </a:extLst>
          </a:blip>
          <a:srcRect r="53217"/>
          <a:stretch/>
        </p:blipFill>
        <p:spPr>
          <a:xfrm>
            <a:off x="638086" y="1817443"/>
            <a:ext cx="3763784" cy="4450081"/>
          </a:xfrm>
          <a:prstGeom prst="rect">
            <a:avLst/>
          </a:prstGeom>
        </p:spPr>
      </p:pic>
      <p:pic>
        <p:nvPicPr>
          <p:cNvPr id="4" name="Picture 3">
            <a:extLst>
              <a:ext uri="{FF2B5EF4-FFF2-40B4-BE49-F238E27FC236}">
                <a16:creationId xmlns:a16="http://schemas.microsoft.com/office/drawing/2014/main" id="{23F91B63-72C8-CF8A-5827-7C15F010F940}"/>
              </a:ext>
            </a:extLst>
          </p:cNvPr>
          <p:cNvPicPr>
            <a:picLocks noChangeAspect="1"/>
          </p:cNvPicPr>
          <p:nvPr/>
        </p:nvPicPr>
        <p:blipFill>
          <a:blip r:embed="rId6"/>
          <a:stretch>
            <a:fillRect/>
          </a:stretch>
        </p:blipFill>
        <p:spPr>
          <a:xfrm>
            <a:off x="6727070" y="2091466"/>
            <a:ext cx="291729" cy="310656"/>
          </a:xfrm>
          <a:prstGeom prst="rect">
            <a:avLst/>
          </a:prstGeom>
        </p:spPr>
      </p:pic>
      <p:pic>
        <p:nvPicPr>
          <p:cNvPr id="5" name="Picture 4">
            <a:extLst>
              <a:ext uri="{FF2B5EF4-FFF2-40B4-BE49-F238E27FC236}">
                <a16:creationId xmlns:a16="http://schemas.microsoft.com/office/drawing/2014/main" id="{67E45BA8-4B8C-90A8-37A5-81EBB45CC483}"/>
              </a:ext>
            </a:extLst>
          </p:cNvPr>
          <p:cNvPicPr>
            <a:picLocks noChangeAspect="1"/>
          </p:cNvPicPr>
          <p:nvPr/>
        </p:nvPicPr>
        <p:blipFill>
          <a:blip r:embed="rId7"/>
          <a:stretch>
            <a:fillRect/>
          </a:stretch>
        </p:blipFill>
        <p:spPr>
          <a:xfrm>
            <a:off x="9764133" y="2086628"/>
            <a:ext cx="315525" cy="262421"/>
          </a:xfrm>
          <a:prstGeom prst="rect">
            <a:avLst/>
          </a:prstGeom>
        </p:spPr>
      </p:pic>
      <p:grpSp>
        <p:nvGrpSpPr>
          <p:cNvPr id="3" name="Group 2">
            <a:extLst>
              <a:ext uri="{FF2B5EF4-FFF2-40B4-BE49-F238E27FC236}">
                <a16:creationId xmlns:a16="http://schemas.microsoft.com/office/drawing/2014/main" id="{8B80DCC2-FC04-4C36-82DA-2F75D26B3AB4}"/>
              </a:ext>
            </a:extLst>
          </p:cNvPr>
          <p:cNvGrpSpPr/>
          <p:nvPr/>
        </p:nvGrpSpPr>
        <p:grpSpPr>
          <a:xfrm>
            <a:off x="469900" y="70624"/>
            <a:ext cx="7854950" cy="1490418"/>
            <a:chOff x="438150" y="870724"/>
            <a:chExt cx="7854950" cy="1490418"/>
          </a:xfrm>
        </p:grpSpPr>
        <p:pic>
          <p:nvPicPr>
            <p:cNvPr id="6" name="Picture 5">
              <a:extLst>
                <a:ext uri="{FF2B5EF4-FFF2-40B4-BE49-F238E27FC236}">
                  <a16:creationId xmlns:a16="http://schemas.microsoft.com/office/drawing/2014/main" id="{018CD844-6593-1D46-9D31-79885F2F41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2" name="Straight Connector 11">
              <a:extLst>
                <a:ext uri="{FF2B5EF4-FFF2-40B4-BE49-F238E27FC236}">
                  <a16:creationId xmlns:a16="http://schemas.microsoft.com/office/drawing/2014/main" id="{32AA1B4B-CBA5-B9DC-CD16-23B1BF8D1E45}"/>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1582AD70-9813-AB86-C714-DAD1A8C174CD}"/>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5" name="Rectangle 14">
            <a:extLst>
              <a:ext uri="{FF2B5EF4-FFF2-40B4-BE49-F238E27FC236}">
                <a16:creationId xmlns:a16="http://schemas.microsoft.com/office/drawing/2014/main" id="{585DC87E-DE00-2966-C92A-5802BB3DEB4C}"/>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534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32E24AA-98F7-2B8A-D841-87543F5EAA02}"/>
              </a:ext>
            </a:extLst>
          </p:cNvPr>
          <p:cNvPicPr>
            <a:picLocks noChangeAspect="1"/>
          </p:cNvPicPr>
          <p:nvPr/>
        </p:nvPicPr>
        <p:blipFill>
          <a:blip r:embed="rId3"/>
          <a:stretch>
            <a:fillRect/>
          </a:stretch>
        </p:blipFill>
        <p:spPr>
          <a:xfrm>
            <a:off x="0" y="1337361"/>
            <a:ext cx="10418890" cy="4462931"/>
          </a:xfrm>
          <a:prstGeom prst="rect">
            <a:avLst/>
          </a:prstGeom>
        </p:spPr>
      </p:pic>
      <p:sp>
        <p:nvSpPr>
          <p:cNvPr id="3" name="Content Placeholder 2">
            <a:extLst>
              <a:ext uri="{FF2B5EF4-FFF2-40B4-BE49-F238E27FC236}">
                <a16:creationId xmlns:a16="http://schemas.microsoft.com/office/drawing/2014/main" id="{4B24AD3E-2359-159C-66BE-169D2B82DD52}"/>
              </a:ext>
            </a:extLst>
          </p:cNvPr>
          <p:cNvSpPr>
            <a:spLocks noGrp="1"/>
          </p:cNvSpPr>
          <p:nvPr>
            <p:ph idx="1"/>
          </p:nvPr>
        </p:nvSpPr>
        <p:spPr>
          <a:xfrm>
            <a:off x="8645780" y="4323178"/>
            <a:ext cx="3546220" cy="1477114"/>
          </a:xfrm>
          <a:solidFill>
            <a:srgbClr val="4F8AA4"/>
          </a:solidFill>
        </p:spPr>
        <p:txBody>
          <a:bodyPr>
            <a:normAutofit/>
          </a:bodyPr>
          <a:lstStyle/>
          <a:p>
            <a:pPr marL="0" indent="0" algn="ctr">
              <a:lnSpc>
                <a:spcPct val="100000"/>
              </a:lnSpc>
              <a:buNone/>
            </a:pPr>
            <a:r>
              <a:rPr lang="fr-FR" sz="1600" dirty="0">
                <a:solidFill>
                  <a:schemeClr val="bg1"/>
                </a:solidFill>
                <a:latin typeface="+mn-lt"/>
                <a:ea typeface="Open Sans" panose="020B0606030504020204" pitchFamily="34" charset="0"/>
                <a:cs typeface="Open Sans" panose="020B0606030504020204" pitchFamily="34" charset="0"/>
              </a:rPr>
              <a:t>The </a:t>
            </a:r>
            <a:r>
              <a:rPr lang="fr-FR" sz="1600" b="1" dirty="0" err="1">
                <a:solidFill>
                  <a:schemeClr val="bg1"/>
                </a:solidFill>
                <a:latin typeface="+mn-lt"/>
                <a:ea typeface="Open Sans" panose="020B0606030504020204" pitchFamily="34" charset="0"/>
                <a:cs typeface="Open Sans" panose="020B0606030504020204" pitchFamily="34" charset="0"/>
              </a:rPr>
              <a:t>most</a:t>
            </a:r>
            <a:r>
              <a:rPr lang="fr-FR" sz="1600" b="1" dirty="0">
                <a:solidFill>
                  <a:schemeClr val="bg1"/>
                </a:solidFill>
                <a:latin typeface="+mn-lt"/>
                <a:ea typeface="Open Sans" panose="020B0606030504020204" pitchFamily="34" charset="0"/>
                <a:cs typeface="Open Sans" panose="020B0606030504020204" pitchFamily="34" charset="0"/>
              </a:rPr>
              <a:t> </a:t>
            </a:r>
            <a:r>
              <a:rPr lang="fr-FR" sz="1600" b="1" dirty="0" err="1">
                <a:solidFill>
                  <a:schemeClr val="bg1"/>
                </a:solidFill>
                <a:latin typeface="+mn-lt"/>
                <a:ea typeface="Open Sans" panose="020B0606030504020204" pitchFamily="34" charset="0"/>
                <a:cs typeface="Open Sans" panose="020B0606030504020204" pitchFamily="34" charset="0"/>
              </a:rPr>
              <a:t>holistic</a:t>
            </a:r>
            <a:r>
              <a:rPr lang="fr-FR" sz="1600" b="1" dirty="0">
                <a:solidFill>
                  <a:schemeClr val="bg1"/>
                </a:solidFill>
                <a:latin typeface="+mn-lt"/>
                <a:ea typeface="Open Sans" panose="020B0606030504020204" pitchFamily="34" charset="0"/>
                <a:cs typeface="Open Sans" panose="020B0606030504020204" pitchFamily="34" charset="0"/>
              </a:rPr>
              <a:t> international </a:t>
            </a:r>
            <a:r>
              <a:rPr lang="fr-FR" sz="1600" b="1" dirty="0" err="1">
                <a:solidFill>
                  <a:schemeClr val="bg1"/>
                </a:solidFill>
                <a:latin typeface="+mn-lt"/>
                <a:ea typeface="Open Sans" panose="020B0606030504020204" pitchFamily="34" charset="0"/>
                <a:cs typeface="Open Sans" panose="020B0606030504020204" pitchFamily="34" charset="0"/>
              </a:rPr>
              <a:t>treaty</a:t>
            </a:r>
            <a:r>
              <a:rPr lang="fr-FR" sz="1600" b="1" dirty="0">
                <a:solidFill>
                  <a:schemeClr val="bg1"/>
                </a:solidFill>
                <a:latin typeface="+mn-lt"/>
                <a:ea typeface="Open Sans" panose="020B0606030504020204" pitchFamily="34" charset="0"/>
                <a:cs typeface="Open Sans" panose="020B0606030504020204" pitchFamily="34" charset="0"/>
              </a:rPr>
              <a:t> </a:t>
            </a:r>
            <a:r>
              <a:rPr lang="fr-FR" sz="1600" dirty="0">
                <a:solidFill>
                  <a:schemeClr val="bg1"/>
                </a:solidFill>
                <a:latin typeface="+mn-lt"/>
                <a:ea typeface="Open Sans" panose="020B0606030504020204" pitchFamily="34" charset="0"/>
                <a:cs typeface="Open Sans" panose="020B0606030504020204" pitchFamily="34" charset="0"/>
              </a:rPr>
              <a:t>for the protection of </a:t>
            </a:r>
            <a:r>
              <a:rPr lang="fr-FR" sz="1600" dirty="0" err="1">
                <a:solidFill>
                  <a:schemeClr val="bg1"/>
                </a:solidFill>
                <a:latin typeface="+mn-lt"/>
                <a:ea typeface="Open Sans" panose="020B0606030504020204" pitchFamily="34" charset="0"/>
                <a:cs typeface="Open Sans" panose="020B0606030504020204" pitchFamily="34" charset="0"/>
              </a:rPr>
              <a:t>children</a:t>
            </a:r>
            <a:r>
              <a:rPr lang="fr-FR" sz="1600" dirty="0">
                <a:solidFill>
                  <a:schemeClr val="bg1"/>
                </a:solidFill>
                <a:latin typeface="+mn-lt"/>
                <a:ea typeface="Open Sans" panose="020B0606030504020204" pitchFamily="34" charset="0"/>
                <a:cs typeface="Open Sans" panose="020B0606030504020204" pitchFamily="34" charset="0"/>
              </a:rPr>
              <a:t> </a:t>
            </a:r>
            <a:r>
              <a:rPr lang="fr-FR" sz="1600" dirty="0" err="1">
                <a:solidFill>
                  <a:schemeClr val="bg1"/>
                </a:solidFill>
                <a:latin typeface="+mn-lt"/>
                <a:ea typeface="Open Sans" panose="020B0606030504020204" pitchFamily="34" charset="0"/>
                <a:cs typeface="Open Sans" panose="020B0606030504020204" pitchFamily="34" charset="0"/>
              </a:rPr>
              <a:t>against</a:t>
            </a:r>
            <a:r>
              <a:rPr lang="fr-FR" sz="1600" dirty="0">
                <a:solidFill>
                  <a:schemeClr val="bg1"/>
                </a:solidFill>
                <a:latin typeface="+mn-lt"/>
                <a:ea typeface="Open Sans" panose="020B0606030504020204" pitchFamily="34" charset="0"/>
                <a:cs typeface="Open Sans" panose="020B0606030504020204" pitchFamily="34" charset="0"/>
              </a:rPr>
              <a:t> </a:t>
            </a:r>
            <a:r>
              <a:rPr lang="fr-FR" sz="1600" dirty="0" err="1">
                <a:solidFill>
                  <a:schemeClr val="bg1"/>
                </a:solidFill>
                <a:latin typeface="+mn-lt"/>
                <a:ea typeface="Open Sans" panose="020B0606030504020204" pitchFamily="34" charset="0"/>
                <a:cs typeface="Open Sans" panose="020B0606030504020204" pitchFamily="34" charset="0"/>
              </a:rPr>
              <a:t>sexual</a:t>
            </a:r>
            <a:r>
              <a:rPr lang="fr-FR" sz="1600" dirty="0">
                <a:solidFill>
                  <a:schemeClr val="bg1"/>
                </a:solidFill>
                <a:latin typeface="+mn-lt"/>
                <a:ea typeface="Open Sans" panose="020B0606030504020204" pitchFamily="34" charset="0"/>
                <a:cs typeface="Open Sans" panose="020B0606030504020204" pitchFamily="34" charset="0"/>
              </a:rPr>
              <a:t> exploitation and </a:t>
            </a:r>
            <a:r>
              <a:rPr lang="fr-FR" sz="1600" dirty="0" err="1">
                <a:solidFill>
                  <a:schemeClr val="bg1"/>
                </a:solidFill>
                <a:latin typeface="+mn-lt"/>
                <a:ea typeface="Open Sans" panose="020B0606030504020204" pitchFamily="34" charset="0"/>
                <a:cs typeface="Open Sans" panose="020B0606030504020204" pitchFamily="34" charset="0"/>
              </a:rPr>
              <a:t>sexual</a:t>
            </a:r>
            <a:r>
              <a:rPr lang="fr-FR" sz="1600" dirty="0">
                <a:solidFill>
                  <a:schemeClr val="bg1"/>
                </a:solidFill>
                <a:latin typeface="+mn-lt"/>
                <a:ea typeface="Open Sans" panose="020B0606030504020204" pitchFamily="34" charset="0"/>
                <a:cs typeface="Open Sans" panose="020B0606030504020204" pitchFamily="34" charset="0"/>
              </a:rPr>
              <a:t> abuse</a:t>
            </a:r>
          </a:p>
          <a:p>
            <a:pPr algn="r"/>
            <a:endParaRPr lang="fr-FR" dirty="0"/>
          </a:p>
        </p:txBody>
      </p:sp>
      <p:sp>
        <p:nvSpPr>
          <p:cNvPr id="8" name="Title 1">
            <a:extLst>
              <a:ext uri="{FF2B5EF4-FFF2-40B4-BE49-F238E27FC236}">
                <a16:creationId xmlns:a16="http://schemas.microsoft.com/office/drawing/2014/main" id="{0D5E211E-23E3-F66F-B3B3-4D6FE6F7C577}"/>
              </a:ext>
            </a:extLst>
          </p:cNvPr>
          <p:cNvSpPr txBox="1">
            <a:spLocks/>
          </p:cNvSpPr>
          <p:nvPr/>
        </p:nvSpPr>
        <p:spPr>
          <a:xfrm>
            <a:off x="1029559" y="-26001"/>
            <a:ext cx="1103904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800" dirty="0">
                <a:latin typeface="+mn-lt"/>
                <a:ea typeface="Open Sans" panose="020B0606030504020204" pitchFamily="34" charset="0"/>
                <a:cs typeface="Open Sans" panose="020B0606030504020204" pitchFamily="34" charset="0"/>
              </a:rPr>
              <a:t>Lanzarote Convention</a:t>
            </a:r>
          </a:p>
        </p:txBody>
      </p:sp>
      <p:cxnSp>
        <p:nvCxnSpPr>
          <p:cNvPr id="9" name="Straight Connector 8">
            <a:extLst>
              <a:ext uri="{FF2B5EF4-FFF2-40B4-BE49-F238E27FC236}">
                <a16:creationId xmlns:a16="http://schemas.microsoft.com/office/drawing/2014/main" id="{C80963A9-3C6F-DC2A-95DB-87F9642BEB8C}"/>
              </a:ext>
            </a:extLst>
          </p:cNvPr>
          <p:cNvCxnSpPr>
            <a:cxnSpLocks/>
          </p:cNvCxnSpPr>
          <p:nvPr/>
        </p:nvCxnSpPr>
        <p:spPr>
          <a:xfrm>
            <a:off x="8971280" y="964084"/>
            <a:ext cx="322072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966B011D-2229-109E-309A-BC5101A9F5BC}"/>
              </a:ext>
            </a:extLst>
          </p:cNvPr>
          <p:cNvSpPr txBox="1"/>
          <p:nvPr/>
        </p:nvSpPr>
        <p:spPr>
          <a:xfrm>
            <a:off x="8645780" y="2484707"/>
            <a:ext cx="3546220" cy="1703919"/>
          </a:xfrm>
          <a:prstGeom prst="rect">
            <a:avLst/>
          </a:prstGeom>
          <a:solidFill>
            <a:srgbClr val="BCD3DE"/>
          </a:solidFill>
        </p:spPr>
        <p:txBody>
          <a:bodyPr wrap="square" lIns="36000" tIns="36000" rIns="36000" bIns="36000">
            <a:spAutoFit/>
          </a:bodyPr>
          <a:lstStyle/>
          <a:p>
            <a:pPr algn="ctr"/>
            <a:r>
              <a:rPr lang="fr-FR" sz="1600" b="1" dirty="0">
                <a:ea typeface="Open Sans" panose="020B0606030504020204" pitchFamily="34" charset="0"/>
                <a:cs typeface="Open Sans" panose="020B0606030504020204" pitchFamily="34" charset="0"/>
              </a:rPr>
              <a:t>2007</a:t>
            </a:r>
          </a:p>
          <a:p>
            <a:pPr algn="ctr">
              <a:spcAft>
                <a:spcPts val="600"/>
              </a:spcAft>
            </a:pPr>
            <a:r>
              <a:rPr lang="fr-FR" sz="1600" dirty="0" err="1">
                <a:ea typeface="Open Sans" panose="020B0606030504020204" pitchFamily="34" charset="0"/>
                <a:cs typeface="Open Sans" panose="020B0606030504020204" pitchFamily="34" charset="0"/>
              </a:rPr>
              <a:t>opened</a:t>
            </a:r>
            <a:r>
              <a:rPr lang="fr-FR" sz="1600" dirty="0">
                <a:ea typeface="Open Sans" panose="020B0606030504020204" pitchFamily="34" charset="0"/>
                <a:cs typeface="Open Sans" panose="020B0606030504020204" pitchFamily="34" charset="0"/>
              </a:rPr>
              <a:t> for signature </a:t>
            </a:r>
          </a:p>
          <a:p>
            <a:pPr algn="ctr"/>
            <a:r>
              <a:rPr lang="fr-FR" sz="1600" b="1" dirty="0">
                <a:ea typeface="Open Sans" panose="020B0606030504020204" pitchFamily="34" charset="0"/>
                <a:cs typeface="Open Sans" panose="020B0606030504020204" pitchFamily="34" charset="0"/>
              </a:rPr>
              <a:t>2010</a:t>
            </a:r>
          </a:p>
          <a:p>
            <a:pPr algn="ctr">
              <a:spcAft>
                <a:spcPts val="600"/>
              </a:spcAft>
            </a:pPr>
            <a:r>
              <a:rPr lang="fr-FR" sz="1600" dirty="0">
                <a:ea typeface="Open Sans" panose="020B0606030504020204" pitchFamily="34" charset="0"/>
                <a:cs typeface="Open Sans" panose="020B0606030504020204" pitchFamily="34" charset="0"/>
              </a:rPr>
              <a:t>entry </a:t>
            </a:r>
            <a:r>
              <a:rPr lang="fr-FR" sz="1600" dirty="0" err="1">
                <a:ea typeface="Open Sans" panose="020B0606030504020204" pitchFamily="34" charset="0"/>
                <a:cs typeface="Open Sans" panose="020B0606030504020204" pitchFamily="34" charset="0"/>
              </a:rPr>
              <a:t>into</a:t>
            </a:r>
            <a:r>
              <a:rPr lang="fr-FR" sz="1600" dirty="0">
                <a:ea typeface="Open Sans" panose="020B0606030504020204" pitchFamily="34" charset="0"/>
                <a:cs typeface="Open Sans" panose="020B0606030504020204" pitchFamily="34" charset="0"/>
              </a:rPr>
              <a:t> force</a:t>
            </a:r>
          </a:p>
          <a:p>
            <a:pPr algn="ctr"/>
            <a:r>
              <a:rPr lang="fr-FR" sz="1600" b="1" dirty="0">
                <a:ea typeface="Open Sans" panose="020B0606030504020204" pitchFamily="34" charset="0"/>
                <a:cs typeface="Open Sans" panose="020B0606030504020204" pitchFamily="34" charset="0"/>
              </a:rPr>
              <a:t>2024</a:t>
            </a:r>
          </a:p>
          <a:p>
            <a:pPr algn="ctr"/>
            <a:r>
              <a:rPr lang="fr-FR" sz="1600" dirty="0">
                <a:ea typeface="Open Sans" panose="020B0606030504020204" pitchFamily="34" charset="0"/>
                <a:cs typeface="Open Sans" panose="020B0606030504020204" pitchFamily="34" charset="0"/>
              </a:rPr>
              <a:t>48 State Parties</a:t>
            </a:r>
          </a:p>
        </p:txBody>
      </p:sp>
      <p:sp>
        <p:nvSpPr>
          <p:cNvPr id="16" name="TextBox 15">
            <a:extLst>
              <a:ext uri="{FF2B5EF4-FFF2-40B4-BE49-F238E27FC236}">
                <a16:creationId xmlns:a16="http://schemas.microsoft.com/office/drawing/2014/main" id="{FE9D6E89-E13F-9701-2282-FF9506180656}"/>
              </a:ext>
            </a:extLst>
          </p:cNvPr>
          <p:cNvSpPr txBox="1"/>
          <p:nvPr/>
        </p:nvSpPr>
        <p:spPr>
          <a:xfrm>
            <a:off x="486476" y="6002088"/>
            <a:ext cx="6705844" cy="261610"/>
          </a:xfrm>
          <a:prstGeom prst="rect">
            <a:avLst/>
          </a:prstGeom>
          <a:noFill/>
        </p:spPr>
        <p:txBody>
          <a:bodyPr wrap="square">
            <a:spAutoFit/>
          </a:bodyPr>
          <a:lstStyle/>
          <a:p>
            <a:r>
              <a:rPr lang="en-US" sz="1100" b="0" i="0" dirty="0">
                <a:solidFill>
                  <a:srgbClr val="161616"/>
                </a:solidFill>
                <a:effectLst/>
                <a:latin typeface="Open Sans" panose="020B0606030504020204" pitchFamily="34" charset="0"/>
              </a:rPr>
              <a:t>Link to the </a:t>
            </a:r>
            <a:r>
              <a:rPr lang="en-US" sz="1100" b="0" i="0" u="none" strike="noStrike" dirty="0">
                <a:solidFill>
                  <a:srgbClr val="007BC8"/>
                </a:solidFill>
                <a:effectLst/>
                <a:latin typeface="Open Sans" panose="020B0606030504020204" pitchFamily="34" charset="0"/>
                <a:hlinkClick r:id="rId4"/>
              </a:rPr>
              <a:t>Convention on the Protection of Children against Sexual Exploitation and Sexual Abuse</a:t>
            </a:r>
            <a:endParaRPr lang="fr-FR" sz="1100" dirty="0"/>
          </a:p>
        </p:txBody>
      </p:sp>
      <p:sp>
        <p:nvSpPr>
          <p:cNvPr id="10" name="Content Placeholder 2">
            <a:extLst>
              <a:ext uri="{FF2B5EF4-FFF2-40B4-BE49-F238E27FC236}">
                <a16:creationId xmlns:a16="http://schemas.microsoft.com/office/drawing/2014/main" id="{BB73D423-A84C-12D9-2B29-C3098D20BAF1}"/>
              </a:ext>
            </a:extLst>
          </p:cNvPr>
          <p:cNvSpPr txBox="1">
            <a:spLocks/>
          </p:cNvSpPr>
          <p:nvPr/>
        </p:nvSpPr>
        <p:spPr>
          <a:xfrm flipV="1">
            <a:off x="8645780" y="5800291"/>
            <a:ext cx="3546220" cy="45719"/>
          </a:xfrm>
          <a:prstGeom prst="rect">
            <a:avLst/>
          </a:prstGeom>
          <a:solidFill>
            <a:schemeClr val="bg2"/>
          </a:solidFill>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20000"/>
              </a:lnSpc>
              <a:buNone/>
            </a:pPr>
            <a:r>
              <a:rPr lang="fr-FR" sz="1800" dirty="0">
                <a:latin typeface="Open Sans" panose="020B0606030504020204" pitchFamily="34" charset="0"/>
                <a:ea typeface="Open Sans" panose="020B0606030504020204" pitchFamily="34" charset="0"/>
                <a:cs typeface="Open Sans" panose="020B0606030504020204" pitchFamily="34" charset="0"/>
              </a:rPr>
              <a:t>)</a:t>
            </a:r>
          </a:p>
          <a:p>
            <a:pPr algn="r"/>
            <a:endParaRPr lang="fr-FR" dirty="0"/>
          </a:p>
        </p:txBody>
      </p:sp>
      <p:pic>
        <p:nvPicPr>
          <p:cNvPr id="6" name="Picture 5">
            <a:extLst>
              <a:ext uri="{FF2B5EF4-FFF2-40B4-BE49-F238E27FC236}">
                <a16:creationId xmlns:a16="http://schemas.microsoft.com/office/drawing/2014/main" id="{703637E7-8FA3-CEE9-BBA0-29274C34CB17}"/>
              </a:ext>
            </a:extLst>
          </p:cNvPr>
          <p:cNvPicPr>
            <a:picLocks noChangeAspect="1"/>
          </p:cNvPicPr>
          <p:nvPr/>
        </p:nvPicPr>
        <p:blipFill>
          <a:blip r:embed="rId5"/>
          <a:stretch>
            <a:fillRect/>
          </a:stretch>
        </p:blipFill>
        <p:spPr>
          <a:xfrm>
            <a:off x="315901" y="6002088"/>
            <a:ext cx="231400" cy="296426"/>
          </a:xfrm>
          <a:prstGeom prst="rect">
            <a:avLst/>
          </a:prstGeom>
        </p:spPr>
      </p:pic>
      <p:sp>
        <p:nvSpPr>
          <p:cNvPr id="2" name="Content Placeholder 2">
            <a:extLst>
              <a:ext uri="{FF2B5EF4-FFF2-40B4-BE49-F238E27FC236}">
                <a16:creationId xmlns:a16="http://schemas.microsoft.com/office/drawing/2014/main" id="{4D25FE3F-082A-278F-AF1D-C81643256FEA}"/>
              </a:ext>
            </a:extLst>
          </p:cNvPr>
          <p:cNvSpPr txBox="1">
            <a:spLocks/>
          </p:cNvSpPr>
          <p:nvPr/>
        </p:nvSpPr>
        <p:spPr>
          <a:xfrm>
            <a:off x="8645780" y="1337361"/>
            <a:ext cx="3546220" cy="1147345"/>
          </a:xfrm>
          <a:prstGeom prst="rect">
            <a:avLst/>
          </a:prstGeom>
          <a:solidFill>
            <a:srgbClr val="4F8AA4"/>
          </a:solidFill>
        </p:spPr>
        <p:txBody>
          <a:bodyPr vert="horz" lIns="91440" tIns="45720" rIns="91440" bIns="45720" rtlCol="0">
            <a:normAutofit/>
          </a:bodyPr>
          <a:lst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fr-FR" sz="1600" dirty="0">
                <a:solidFill>
                  <a:schemeClr val="bg1"/>
                </a:solidFill>
                <a:latin typeface="+mn-lt"/>
                <a:ea typeface="Open Sans" panose="020B0606030504020204" pitchFamily="34" charset="0"/>
                <a:cs typeface="Open Sans" panose="020B0606030504020204" pitchFamily="34" charset="0"/>
              </a:rPr>
              <a:t>Convention on the Protection of Children </a:t>
            </a:r>
            <a:r>
              <a:rPr lang="fr-FR" sz="1600" dirty="0" err="1">
                <a:solidFill>
                  <a:schemeClr val="bg1"/>
                </a:solidFill>
                <a:latin typeface="+mn-lt"/>
                <a:ea typeface="Open Sans" panose="020B0606030504020204" pitchFamily="34" charset="0"/>
                <a:cs typeface="Open Sans" panose="020B0606030504020204" pitchFamily="34" charset="0"/>
              </a:rPr>
              <a:t>against</a:t>
            </a:r>
            <a:r>
              <a:rPr lang="fr-FR" sz="1600" dirty="0">
                <a:solidFill>
                  <a:schemeClr val="bg1"/>
                </a:solidFill>
                <a:latin typeface="+mn-lt"/>
                <a:ea typeface="Open Sans" panose="020B0606030504020204" pitchFamily="34" charset="0"/>
                <a:cs typeface="Open Sans" panose="020B0606030504020204" pitchFamily="34" charset="0"/>
              </a:rPr>
              <a:t> </a:t>
            </a:r>
            <a:r>
              <a:rPr lang="fr-FR" sz="1600" dirty="0" err="1">
                <a:solidFill>
                  <a:schemeClr val="bg1"/>
                </a:solidFill>
                <a:latin typeface="+mn-lt"/>
                <a:ea typeface="Open Sans" panose="020B0606030504020204" pitchFamily="34" charset="0"/>
                <a:cs typeface="Open Sans" panose="020B0606030504020204" pitchFamily="34" charset="0"/>
              </a:rPr>
              <a:t>Sexual</a:t>
            </a:r>
            <a:r>
              <a:rPr lang="fr-FR" sz="1600" dirty="0">
                <a:solidFill>
                  <a:schemeClr val="bg1"/>
                </a:solidFill>
                <a:latin typeface="+mn-lt"/>
                <a:ea typeface="Open Sans" panose="020B0606030504020204" pitchFamily="34" charset="0"/>
                <a:cs typeface="Open Sans" panose="020B0606030504020204" pitchFamily="34" charset="0"/>
              </a:rPr>
              <a:t> Exploitation and </a:t>
            </a:r>
            <a:r>
              <a:rPr lang="fr-FR" sz="1600" dirty="0" err="1">
                <a:solidFill>
                  <a:schemeClr val="bg1"/>
                </a:solidFill>
                <a:latin typeface="+mn-lt"/>
                <a:ea typeface="Open Sans" panose="020B0606030504020204" pitchFamily="34" charset="0"/>
                <a:cs typeface="Open Sans" panose="020B0606030504020204" pitchFamily="34" charset="0"/>
              </a:rPr>
              <a:t>Sexual</a:t>
            </a:r>
            <a:r>
              <a:rPr lang="fr-FR" sz="1600" dirty="0">
                <a:solidFill>
                  <a:schemeClr val="bg1"/>
                </a:solidFill>
                <a:latin typeface="+mn-lt"/>
                <a:ea typeface="Open Sans" panose="020B0606030504020204" pitchFamily="34" charset="0"/>
                <a:cs typeface="Open Sans" panose="020B0606030504020204" pitchFamily="34" charset="0"/>
              </a:rPr>
              <a:t> Abuse</a:t>
            </a:r>
          </a:p>
          <a:p>
            <a:pPr algn="r"/>
            <a:endParaRPr lang="fr-FR" dirty="0"/>
          </a:p>
        </p:txBody>
      </p:sp>
      <p:grpSp>
        <p:nvGrpSpPr>
          <p:cNvPr id="4" name="Group 3">
            <a:extLst>
              <a:ext uri="{FF2B5EF4-FFF2-40B4-BE49-F238E27FC236}">
                <a16:creationId xmlns:a16="http://schemas.microsoft.com/office/drawing/2014/main" id="{234FAA78-432A-BFD2-A2B3-7D61B73F1560}"/>
              </a:ext>
            </a:extLst>
          </p:cNvPr>
          <p:cNvGrpSpPr/>
          <p:nvPr/>
        </p:nvGrpSpPr>
        <p:grpSpPr>
          <a:xfrm>
            <a:off x="469900" y="70624"/>
            <a:ext cx="7854950" cy="1490418"/>
            <a:chOff x="438150" y="870724"/>
            <a:chExt cx="7854950" cy="1490418"/>
          </a:xfrm>
        </p:grpSpPr>
        <p:pic>
          <p:nvPicPr>
            <p:cNvPr id="5" name="Picture 4">
              <a:extLst>
                <a:ext uri="{FF2B5EF4-FFF2-40B4-BE49-F238E27FC236}">
                  <a16:creationId xmlns:a16="http://schemas.microsoft.com/office/drawing/2014/main" id="{2F85149A-39A4-127A-3C92-BBA145A0D5E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7" name="Straight Connector 6">
              <a:extLst>
                <a:ext uri="{FF2B5EF4-FFF2-40B4-BE49-F238E27FC236}">
                  <a16:creationId xmlns:a16="http://schemas.microsoft.com/office/drawing/2014/main" id="{E4E649E5-3D7E-8E0B-F03E-DA6C253FDA9B}"/>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3D383C38-51D4-1FB7-1D27-6E8D6DBC06C6}"/>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21" name="Rectangle 20">
            <a:extLst>
              <a:ext uri="{FF2B5EF4-FFF2-40B4-BE49-F238E27FC236}">
                <a16:creationId xmlns:a16="http://schemas.microsoft.com/office/drawing/2014/main" id="{6CAF5A37-7D71-A869-1940-6371AB6F21A3}"/>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42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2018A1-B8FF-8917-1396-62EF5AE53EA6}"/>
              </a:ext>
            </a:extLst>
          </p:cNvPr>
          <p:cNvSpPr txBox="1">
            <a:spLocks/>
          </p:cNvSpPr>
          <p:nvPr/>
        </p:nvSpPr>
        <p:spPr>
          <a:xfrm>
            <a:off x="1542152" y="25773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800" dirty="0">
                <a:latin typeface="+mn-lt"/>
                <a:ea typeface="Open Sans" panose="020B0606030504020204" pitchFamily="34" charset="0"/>
                <a:cs typeface="Open Sans" panose="020B0606030504020204" pitchFamily="34" charset="0"/>
              </a:rPr>
              <a:t>Lanzarote Convention</a:t>
            </a:r>
          </a:p>
          <a:p>
            <a:pPr algn="r"/>
            <a:r>
              <a:rPr lang="fr-FR" sz="2800" dirty="0">
                <a:latin typeface="+mn-lt"/>
                <a:ea typeface="Open Sans" panose="020B0606030504020204" pitchFamily="34" charset="0"/>
                <a:cs typeface="Open Sans" panose="020B0606030504020204" pitchFamily="34" charset="0"/>
              </a:rPr>
              <a:t>4 </a:t>
            </a:r>
            <a:r>
              <a:rPr lang="fr-FR" sz="2800" dirty="0" err="1">
                <a:latin typeface="+mn-lt"/>
                <a:ea typeface="Open Sans" panose="020B0606030504020204" pitchFamily="34" charset="0"/>
                <a:cs typeface="Open Sans" panose="020B0606030504020204" pitchFamily="34" charset="0"/>
              </a:rPr>
              <a:t>Pillars</a:t>
            </a:r>
            <a:endParaRPr lang="fr-FR" sz="2800" dirty="0">
              <a:latin typeface="+mn-lt"/>
              <a:ea typeface="Open Sans" panose="020B0606030504020204" pitchFamily="34" charset="0"/>
              <a:cs typeface="Open Sans" panose="020B0606030504020204" pitchFamily="34" charset="0"/>
            </a:endParaRPr>
          </a:p>
        </p:txBody>
      </p:sp>
      <p:cxnSp>
        <p:nvCxnSpPr>
          <p:cNvPr id="9" name="Straight Connector 8">
            <a:extLst>
              <a:ext uri="{FF2B5EF4-FFF2-40B4-BE49-F238E27FC236}">
                <a16:creationId xmlns:a16="http://schemas.microsoft.com/office/drawing/2014/main" id="{571995AC-2E40-F0E2-4939-9F3BF4E38924}"/>
              </a:ext>
            </a:extLst>
          </p:cNvPr>
          <p:cNvCxnSpPr>
            <a:cxnSpLocks/>
          </p:cNvCxnSpPr>
          <p:nvPr/>
        </p:nvCxnSpPr>
        <p:spPr>
          <a:xfrm>
            <a:off x="7457440" y="1554480"/>
            <a:ext cx="4734560"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CE6CCE5E-F430-307B-0456-1271B70F1C56}"/>
              </a:ext>
            </a:extLst>
          </p:cNvPr>
          <p:cNvSpPr txBox="1"/>
          <p:nvPr/>
        </p:nvSpPr>
        <p:spPr>
          <a:xfrm>
            <a:off x="0" y="1914304"/>
            <a:ext cx="6096000" cy="1888585"/>
          </a:xfrm>
          <a:prstGeom prst="rect">
            <a:avLst/>
          </a:prstGeom>
          <a:solidFill>
            <a:srgbClr val="BCD3DE"/>
          </a:solidFill>
        </p:spPr>
        <p:txBody>
          <a:bodyPr wrap="square" lIns="72000" tIns="72000" rIns="72000" bIns="72000">
            <a:noAutofit/>
          </a:bodyPr>
          <a:lstStyle/>
          <a:p>
            <a:pPr algn="ctr">
              <a:spcAft>
                <a:spcPts val="600"/>
              </a:spcAft>
            </a:pPr>
            <a:r>
              <a:rPr lang="fr-FR" sz="1600" b="1" dirty="0">
                <a:ea typeface="Open Sans" panose="020B0606030504020204" pitchFamily="34" charset="0"/>
                <a:cs typeface="Open Sans" panose="020B0606030504020204" pitchFamily="34" charset="0"/>
              </a:rPr>
              <a:t>Prevention</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Awareness raising for children and general public</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Screening and training of professionals</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Intervention programmes and measures for potential and actual offenders</a:t>
            </a:r>
          </a:p>
          <a:p>
            <a:pPr algn="ctr"/>
            <a:endParaRPr lang="fr-FR"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TextBox 15">
            <a:extLst>
              <a:ext uri="{FF2B5EF4-FFF2-40B4-BE49-F238E27FC236}">
                <a16:creationId xmlns:a16="http://schemas.microsoft.com/office/drawing/2014/main" id="{6D7194A2-1ABD-5518-F3F4-F3DF22EE0CBC}"/>
              </a:ext>
            </a:extLst>
          </p:cNvPr>
          <p:cNvSpPr txBox="1"/>
          <p:nvPr/>
        </p:nvSpPr>
        <p:spPr>
          <a:xfrm>
            <a:off x="0" y="3802889"/>
            <a:ext cx="6096000" cy="1888585"/>
          </a:xfrm>
          <a:prstGeom prst="rect">
            <a:avLst/>
          </a:prstGeom>
          <a:solidFill>
            <a:srgbClr val="BA4B3B">
              <a:alpha val="72000"/>
            </a:srgbClr>
          </a:solidFill>
        </p:spPr>
        <p:txBody>
          <a:bodyPr wrap="square" lIns="72000" tIns="72000" rIns="72000" bIns="72000">
            <a:noAutofit/>
          </a:bodyPr>
          <a:lstStyle/>
          <a:p>
            <a:pPr algn="ctr">
              <a:spcAft>
                <a:spcPts val="600"/>
              </a:spcAft>
            </a:pPr>
            <a:r>
              <a:rPr lang="fr-FR" sz="1600" b="1" dirty="0" err="1">
                <a:ea typeface="Open Sans" panose="020B0606030504020204" pitchFamily="34" charset="0"/>
                <a:cs typeface="Open Sans" panose="020B0606030504020204" pitchFamily="34" charset="0"/>
              </a:rPr>
              <a:t>Prosecution</a:t>
            </a:r>
            <a:endParaRPr lang="fr-FR" sz="1600" b="1" dirty="0">
              <a:ea typeface="Open Sans" panose="020B0606030504020204" pitchFamily="34" charset="0"/>
              <a:cs typeface="Open Sans" panose="020B0606030504020204" pitchFamily="34" charset="0"/>
            </a:endParaRPr>
          </a:p>
          <a:p>
            <a:pPr marL="285750" indent="-285750">
              <a:buFont typeface="Wingdings" panose="05000000000000000000" pitchFamily="2" charset="2"/>
              <a:buChar char="§"/>
            </a:pPr>
            <a:r>
              <a:rPr lang="en-US" sz="1600" dirty="0" err="1">
                <a:ea typeface="Open Sans" panose="020B0606030504020204" pitchFamily="34" charset="0"/>
                <a:cs typeface="Open Sans" panose="020B0606030504020204" pitchFamily="34" charset="0"/>
              </a:rPr>
              <a:t>Criminalisation</a:t>
            </a:r>
            <a:r>
              <a:rPr lang="en-US" sz="1600" dirty="0">
                <a:ea typeface="Open Sans" panose="020B0606030504020204" pitchFamily="34" charset="0"/>
                <a:cs typeface="Open Sans" panose="020B0606030504020204" pitchFamily="34" charset="0"/>
              </a:rPr>
              <a:t> of all forms of child sexual exploitation and sexual abuse</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Child-friendly investigations and judicial proceedings</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Recording and storing national data on convicted sexual offenders</a:t>
            </a:r>
          </a:p>
          <a:p>
            <a:pPr algn="ctr"/>
            <a:endParaRPr lang="fr-FR"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322706A3-F184-FCD4-2E0E-0646D407992E}"/>
              </a:ext>
            </a:extLst>
          </p:cNvPr>
          <p:cNvSpPr txBox="1"/>
          <p:nvPr/>
        </p:nvSpPr>
        <p:spPr>
          <a:xfrm>
            <a:off x="6096000" y="1914303"/>
            <a:ext cx="6096000" cy="1888585"/>
          </a:xfrm>
          <a:prstGeom prst="rect">
            <a:avLst/>
          </a:prstGeom>
          <a:solidFill>
            <a:srgbClr val="4F8AA4"/>
          </a:solidFill>
        </p:spPr>
        <p:txBody>
          <a:bodyPr wrap="square" lIns="72000" tIns="72000" rIns="72000" bIns="72000">
            <a:noAutofit/>
          </a:bodyPr>
          <a:lstStyle/>
          <a:p>
            <a:pPr algn="ctr">
              <a:spcAft>
                <a:spcPts val="600"/>
              </a:spcAft>
            </a:pPr>
            <a:r>
              <a:rPr lang="fr-FR" sz="1600" b="1" dirty="0">
                <a:ea typeface="Open Sans" panose="020B0606030504020204" pitchFamily="34" charset="0"/>
                <a:cs typeface="Open Sans" panose="020B0606030504020204" pitchFamily="34" charset="0"/>
              </a:rPr>
              <a:t>Protection</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Reporting suspected child sexual exploitation and sexual abuse</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Assistance to and protection of victims and their families</a:t>
            </a:r>
          </a:p>
          <a:p>
            <a:pPr algn="ctr"/>
            <a:endParaRPr lang="fr-FR"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E525A596-1DE2-3311-00B0-9E5E7A878BB2}"/>
              </a:ext>
            </a:extLst>
          </p:cNvPr>
          <p:cNvSpPr txBox="1"/>
          <p:nvPr/>
        </p:nvSpPr>
        <p:spPr>
          <a:xfrm>
            <a:off x="6096000" y="3802888"/>
            <a:ext cx="6096000" cy="1888585"/>
          </a:xfrm>
          <a:prstGeom prst="rect">
            <a:avLst/>
          </a:prstGeom>
          <a:solidFill>
            <a:srgbClr val="E7E6E6"/>
          </a:solidFill>
        </p:spPr>
        <p:txBody>
          <a:bodyPr wrap="square" lIns="72000" tIns="72000" rIns="72000" bIns="72000">
            <a:noAutofit/>
          </a:bodyPr>
          <a:lstStyle/>
          <a:p>
            <a:pPr algn="ctr"/>
            <a:r>
              <a:rPr lang="en-US" sz="1600" b="1" dirty="0">
                <a:ea typeface="Open Sans" panose="020B0606030504020204" pitchFamily="34" charset="0"/>
                <a:cs typeface="Open Sans" panose="020B0606030504020204" pitchFamily="34" charset="0"/>
              </a:rPr>
              <a:t>Promotion of national and international </a:t>
            </a:r>
          </a:p>
          <a:p>
            <a:pPr algn="ctr">
              <a:spcAft>
                <a:spcPts val="600"/>
              </a:spcAft>
            </a:pPr>
            <a:r>
              <a:rPr lang="en-US" sz="1600" b="1" dirty="0">
                <a:ea typeface="Open Sans" panose="020B0606030504020204" pitchFamily="34" charset="0"/>
                <a:cs typeface="Open Sans" panose="020B0606030504020204" pitchFamily="34" charset="0"/>
              </a:rPr>
              <a:t>co-operation</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Implementation of integrated policies at national level</a:t>
            </a:r>
          </a:p>
          <a:p>
            <a:pPr marL="285750" indent="-285750">
              <a:buFont typeface="Wingdings" panose="05000000000000000000" pitchFamily="2" charset="2"/>
              <a:buChar char="§"/>
            </a:pPr>
            <a:r>
              <a:rPr lang="en-US" sz="1600" dirty="0">
                <a:ea typeface="Open Sans" panose="020B0606030504020204" pitchFamily="34" charset="0"/>
                <a:cs typeface="Open Sans" panose="020B0606030504020204" pitchFamily="34" charset="0"/>
              </a:rPr>
              <a:t>International cooperation between State Parties to share data and good practices</a:t>
            </a:r>
          </a:p>
          <a:p>
            <a:pPr algn="ctr"/>
            <a:endParaRPr lang="fr-FR" sz="18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6" name="Group 5">
            <a:extLst>
              <a:ext uri="{FF2B5EF4-FFF2-40B4-BE49-F238E27FC236}">
                <a16:creationId xmlns:a16="http://schemas.microsoft.com/office/drawing/2014/main" id="{B4690574-B289-F78F-1A01-72BB4BC133D9}"/>
              </a:ext>
            </a:extLst>
          </p:cNvPr>
          <p:cNvGrpSpPr/>
          <p:nvPr/>
        </p:nvGrpSpPr>
        <p:grpSpPr>
          <a:xfrm>
            <a:off x="469900" y="70624"/>
            <a:ext cx="7854950" cy="1490418"/>
            <a:chOff x="438150" y="870724"/>
            <a:chExt cx="7854950" cy="1490418"/>
          </a:xfrm>
        </p:grpSpPr>
        <p:pic>
          <p:nvPicPr>
            <p:cNvPr id="7" name="Picture 6">
              <a:extLst>
                <a:ext uri="{FF2B5EF4-FFF2-40B4-BE49-F238E27FC236}">
                  <a16:creationId xmlns:a16="http://schemas.microsoft.com/office/drawing/2014/main" id="{FAEC8A48-4F4B-A96D-9147-EBD3E9AAB8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3" name="Straight Connector 12">
              <a:extLst>
                <a:ext uri="{FF2B5EF4-FFF2-40B4-BE49-F238E27FC236}">
                  <a16:creationId xmlns:a16="http://schemas.microsoft.com/office/drawing/2014/main" id="{CA6596C7-F2A3-8CC4-11B8-9933AE3AE5B0}"/>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EDB06F1F-2151-079A-5538-C72174C7F96B}"/>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5" name="Rectangle 14">
            <a:extLst>
              <a:ext uri="{FF2B5EF4-FFF2-40B4-BE49-F238E27FC236}">
                <a16:creationId xmlns:a16="http://schemas.microsoft.com/office/drawing/2014/main" id="{4441C4DE-3DD1-E79E-1268-4BE20269BDC0}"/>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4657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2018A1-B8FF-8917-1396-62EF5AE53EA6}"/>
              </a:ext>
            </a:extLst>
          </p:cNvPr>
          <p:cNvSpPr txBox="1">
            <a:spLocks/>
          </p:cNvSpPr>
          <p:nvPr/>
        </p:nvSpPr>
        <p:spPr>
          <a:xfrm>
            <a:off x="1676400" y="2590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800" dirty="0">
                <a:ea typeface="Open Sans" panose="020B0606030504020204" pitchFamily="34" charset="0"/>
                <a:cs typeface="Open Sans" panose="020B0606030504020204" pitchFamily="34" charset="0"/>
              </a:rPr>
              <a:t>Lanzarote </a:t>
            </a:r>
            <a:r>
              <a:rPr lang="fr-FR" sz="2800" dirty="0" err="1">
                <a:ea typeface="Open Sans" panose="020B0606030504020204" pitchFamily="34" charset="0"/>
                <a:cs typeface="Open Sans" panose="020B0606030504020204" pitchFamily="34" charset="0"/>
              </a:rPr>
              <a:t>Committee</a:t>
            </a:r>
            <a:endParaRPr lang="fr-FR" sz="2800" dirty="0">
              <a:ea typeface="Open Sans" panose="020B0606030504020204" pitchFamily="34" charset="0"/>
              <a:cs typeface="Open Sans" panose="020B0606030504020204" pitchFamily="34" charset="0"/>
            </a:endParaRPr>
          </a:p>
        </p:txBody>
      </p:sp>
      <p:cxnSp>
        <p:nvCxnSpPr>
          <p:cNvPr id="9" name="Straight Connector 8">
            <a:extLst>
              <a:ext uri="{FF2B5EF4-FFF2-40B4-BE49-F238E27FC236}">
                <a16:creationId xmlns:a16="http://schemas.microsoft.com/office/drawing/2014/main" id="{571995AC-2E40-F0E2-4939-9F3BF4E38924}"/>
              </a:ext>
            </a:extLst>
          </p:cNvPr>
          <p:cNvCxnSpPr>
            <a:cxnSpLocks/>
          </p:cNvCxnSpPr>
          <p:nvPr/>
        </p:nvCxnSpPr>
        <p:spPr>
          <a:xfrm>
            <a:off x="8656320" y="1252290"/>
            <a:ext cx="3535680"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6467E450-45A8-043A-7DEB-8557BF78AB51}"/>
              </a:ext>
            </a:extLst>
          </p:cNvPr>
          <p:cNvSpPr txBox="1"/>
          <p:nvPr/>
        </p:nvSpPr>
        <p:spPr>
          <a:xfrm>
            <a:off x="1099885" y="1827771"/>
            <a:ext cx="5173915" cy="954107"/>
          </a:xfrm>
          <a:prstGeom prst="rect">
            <a:avLst/>
          </a:prstGeom>
          <a:noFill/>
        </p:spPr>
        <p:txBody>
          <a:bodyPr wrap="square">
            <a:spAutoFit/>
          </a:bodyPr>
          <a:lstStyle/>
          <a:p>
            <a:r>
              <a:rPr lang="en-US" sz="2800" dirty="0">
                <a:latin typeface="+mj-lt"/>
                <a:ea typeface="Open Sans" panose="020B0606030504020204" pitchFamily="34" charset="0"/>
                <a:cs typeface="Open Sans" panose="020B0606030504020204" pitchFamily="34" charset="0"/>
              </a:rPr>
              <a:t>Monitoring the implementation </a:t>
            </a:r>
          </a:p>
          <a:p>
            <a:r>
              <a:rPr lang="en-US" sz="2800" dirty="0">
                <a:latin typeface="+mj-lt"/>
                <a:ea typeface="Open Sans" panose="020B0606030504020204" pitchFamily="34" charset="0"/>
                <a:cs typeface="Open Sans" panose="020B0606030504020204" pitchFamily="34" charset="0"/>
              </a:rPr>
              <a:t>of the Convention</a:t>
            </a:r>
          </a:p>
        </p:txBody>
      </p:sp>
      <p:pic>
        <p:nvPicPr>
          <p:cNvPr id="22" name="Picture 21">
            <a:extLst>
              <a:ext uri="{FF2B5EF4-FFF2-40B4-BE49-F238E27FC236}">
                <a16:creationId xmlns:a16="http://schemas.microsoft.com/office/drawing/2014/main" id="{D1EFC19F-7B74-34A0-CCEA-488D83FB9D6B}"/>
              </a:ext>
            </a:extLst>
          </p:cNvPr>
          <p:cNvPicPr>
            <a:picLocks noChangeAspect="1"/>
          </p:cNvPicPr>
          <p:nvPr/>
        </p:nvPicPr>
        <p:blipFill>
          <a:blip r:embed="rId3"/>
          <a:stretch>
            <a:fillRect/>
          </a:stretch>
        </p:blipFill>
        <p:spPr>
          <a:xfrm>
            <a:off x="212021" y="1825953"/>
            <a:ext cx="745036" cy="781159"/>
          </a:xfrm>
          <a:prstGeom prst="rect">
            <a:avLst/>
          </a:prstGeom>
        </p:spPr>
      </p:pic>
      <p:sp>
        <p:nvSpPr>
          <p:cNvPr id="6" name="TextBox 5">
            <a:extLst>
              <a:ext uri="{FF2B5EF4-FFF2-40B4-BE49-F238E27FC236}">
                <a16:creationId xmlns:a16="http://schemas.microsoft.com/office/drawing/2014/main" id="{4EA49C83-05F5-5A8F-F600-B3A6D35FEF0E}"/>
              </a:ext>
            </a:extLst>
          </p:cNvPr>
          <p:cNvSpPr txBox="1"/>
          <p:nvPr/>
        </p:nvSpPr>
        <p:spPr>
          <a:xfrm>
            <a:off x="584539" y="6318392"/>
            <a:ext cx="6945126" cy="261610"/>
          </a:xfrm>
          <a:prstGeom prst="rect">
            <a:avLst/>
          </a:prstGeom>
          <a:noFill/>
        </p:spPr>
        <p:txBody>
          <a:bodyPr wrap="square">
            <a:spAutoFit/>
          </a:bodyPr>
          <a:lstStyle/>
          <a:p>
            <a:r>
              <a:rPr lang="en-US" sz="1100" b="0" i="0" dirty="0">
                <a:solidFill>
                  <a:srgbClr val="161616"/>
                </a:solidFill>
                <a:effectLst/>
                <a:latin typeface="Open Sans" panose="020B0606030504020204" pitchFamily="34" charset="0"/>
              </a:rPr>
              <a:t>Link to the </a:t>
            </a:r>
            <a:r>
              <a:rPr lang="en-US" sz="1100" b="0" i="0" u="none" strike="noStrike" dirty="0">
                <a:solidFill>
                  <a:srgbClr val="007BC8"/>
                </a:solidFill>
                <a:effectLst/>
                <a:latin typeface="Open Sans" panose="020B0606030504020204" pitchFamily="34" charset="0"/>
                <a:hlinkClick r:id="rId4"/>
              </a:rPr>
              <a:t>Lanzarote Committee</a:t>
            </a:r>
            <a:endParaRPr lang="fr-FR" sz="1100" dirty="0"/>
          </a:p>
        </p:txBody>
      </p:sp>
      <p:pic>
        <p:nvPicPr>
          <p:cNvPr id="12" name="Picture 11">
            <a:extLst>
              <a:ext uri="{FF2B5EF4-FFF2-40B4-BE49-F238E27FC236}">
                <a16:creationId xmlns:a16="http://schemas.microsoft.com/office/drawing/2014/main" id="{3B833F75-EEDC-195B-4F96-D0D9051418CF}"/>
              </a:ext>
            </a:extLst>
          </p:cNvPr>
          <p:cNvPicPr>
            <a:picLocks noChangeAspect="1"/>
          </p:cNvPicPr>
          <p:nvPr/>
        </p:nvPicPr>
        <p:blipFill>
          <a:blip r:embed="rId5"/>
          <a:stretch>
            <a:fillRect/>
          </a:stretch>
        </p:blipFill>
        <p:spPr>
          <a:xfrm>
            <a:off x="314331" y="6318391"/>
            <a:ext cx="311895" cy="291205"/>
          </a:xfrm>
          <a:prstGeom prst="rect">
            <a:avLst/>
          </a:prstGeom>
        </p:spPr>
      </p:pic>
      <p:sp>
        <p:nvSpPr>
          <p:cNvPr id="5" name="TextBox 4">
            <a:extLst>
              <a:ext uri="{FF2B5EF4-FFF2-40B4-BE49-F238E27FC236}">
                <a16:creationId xmlns:a16="http://schemas.microsoft.com/office/drawing/2014/main" id="{855E1258-EC99-428A-4C98-56A5774475DD}"/>
              </a:ext>
            </a:extLst>
          </p:cNvPr>
          <p:cNvSpPr txBox="1"/>
          <p:nvPr/>
        </p:nvSpPr>
        <p:spPr>
          <a:xfrm>
            <a:off x="762000" y="2933700"/>
            <a:ext cx="10261600" cy="2031325"/>
          </a:xfrm>
          <a:prstGeom prst="rect">
            <a:avLst/>
          </a:prstGeom>
          <a:noFill/>
        </p:spPr>
        <p:txBody>
          <a:bodyPr wrap="square" rtlCol="0">
            <a:spAutoFit/>
          </a:bodyPr>
          <a:lstStyle/>
          <a:p>
            <a:pPr marL="342900" indent="-342900">
              <a:spcAft>
                <a:spcPts val="1200"/>
              </a:spcAft>
              <a:buFontTx/>
              <a:buChar char="-"/>
            </a:pPr>
            <a:r>
              <a:rPr lang="en-GB" sz="1600" dirty="0"/>
              <a:t>All States monitored simultaneously in thematic monitoring rounds on the basis of questionnaires (peer review)</a:t>
            </a:r>
          </a:p>
          <a:p>
            <a:pPr marL="342900" indent="-342900">
              <a:spcAft>
                <a:spcPts val="1200"/>
              </a:spcAft>
              <a:buFontTx/>
              <a:buChar char="-"/>
            </a:pPr>
            <a:r>
              <a:rPr lang="en-GB" sz="1600" dirty="0"/>
              <a:t>Information from States, but also CSOs and NHRIs</a:t>
            </a:r>
          </a:p>
          <a:p>
            <a:pPr marL="342900" indent="-342900">
              <a:spcAft>
                <a:spcPts val="1200"/>
              </a:spcAft>
              <a:buFontTx/>
              <a:buChar char="-"/>
            </a:pPr>
            <a:r>
              <a:rPr lang="en-GB" sz="1600" dirty="0"/>
              <a:t>Implementation reports adopted by the Committee with general and country-specific recommendations of different levels (“require”, “request”, “invite”)</a:t>
            </a:r>
          </a:p>
          <a:p>
            <a:pPr marL="342900" indent="-342900">
              <a:spcAft>
                <a:spcPts val="1200"/>
              </a:spcAft>
              <a:buFontTx/>
              <a:buChar char="-"/>
            </a:pPr>
            <a:r>
              <a:rPr lang="en-GB" sz="1600" dirty="0"/>
              <a:t>Implementation of recommendations is monitored via compliance procedures</a:t>
            </a:r>
            <a:endParaRPr lang="fr-FR" sz="1600" dirty="0"/>
          </a:p>
        </p:txBody>
      </p:sp>
      <p:grpSp>
        <p:nvGrpSpPr>
          <p:cNvPr id="3" name="Group 2">
            <a:extLst>
              <a:ext uri="{FF2B5EF4-FFF2-40B4-BE49-F238E27FC236}">
                <a16:creationId xmlns:a16="http://schemas.microsoft.com/office/drawing/2014/main" id="{EB0A8635-817D-A7BC-A10B-679A2A5FF155}"/>
              </a:ext>
            </a:extLst>
          </p:cNvPr>
          <p:cNvGrpSpPr/>
          <p:nvPr/>
        </p:nvGrpSpPr>
        <p:grpSpPr>
          <a:xfrm>
            <a:off x="469900" y="70624"/>
            <a:ext cx="7854950" cy="1490418"/>
            <a:chOff x="438150" y="870724"/>
            <a:chExt cx="7854950" cy="1490418"/>
          </a:xfrm>
        </p:grpSpPr>
        <p:pic>
          <p:nvPicPr>
            <p:cNvPr id="7" name="Picture 6">
              <a:extLst>
                <a:ext uri="{FF2B5EF4-FFF2-40B4-BE49-F238E27FC236}">
                  <a16:creationId xmlns:a16="http://schemas.microsoft.com/office/drawing/2014/main" id="{205A776E-DA43-1C9F-E467-E0801DD774B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4" name="Straight Connector 13">
              <a:extLst>
                <a:ext uri="{FF2B5EF4-FFF2-40B4-BE49-F238E27FC236}">
                  <a16:creationId xmlns:a16="http://schemas.microsoft.com/office/drawing/2014/main" id="{E6A6ECBD-2C8C-9EB6-5A5D-776A10C04FFB}"/>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E1EC9C3C-E5BE-D985-C8B1-77178AB75790}"/>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6" name="Rectangle 15">
            <a:extLst>
              <a:ext uri="{FF2B5EF4-FFF2-40B4-BE49-F238E27FC236}">
                <a16:creationId xmlns:a16="http://schemas.microsoft.com/office/drawing/2014/main" id="{F6482903-5FB1-7FF8-32A1-211BCAA8DA7E}"/>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5681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BAF705-F6FF-5A73-8AE2-AF87390CBFC6}"/>
              </a:ext>
            </a:extLst>
          </p:cNvPr>
          <p:cNvSpPr txBox="1"/>
          <p:nvPr/>
        </p:nvSpPr>
        <p:spPr>
          <a:xfrm>
            <a:off x="2255520" y="2861030"/>
            <a:ext cx="7995920" cy="914400"/>
          </a:xfrm>
          <a:prstGeom prst="rect">
            <a:avLst/>
          </a:prstGeom>
          <a:solidFill>
            <a:schemeClr val="accent6"/>
          </a:solidFill>
        </p:spPr>
        <p:txBody>
          <a:bodyPr wrap="square" rtlCol="0">
            <a:spAutoFit/>
          </a:bodyPr>
          <a:lstStyle/>
          <a:p>
            <a:endParaRPr lang="fr-FR" dirty="0"/>
          </a:p>
        </p:txBody>
      </p:sp>
      <p:sp>
        <p:nvSpPr>
          <p:cNvPr id="8" name="Title 1">
            <a:extLst>
              <a:ext uri="{FF2B5EF4-FFF2-40B4-BE49-F238E27FC236}">
                <a16:creationId xmlns:a16="http://schemas.microsoft.com/office/drawing/2014/main" id="{702018A1-B8FF-8917-1396-62EF5AE53EA6}"/>
              </a:ext>
            </a:extLst>
          </p:cNvPr>
          <p:cNvSpPr txBox="1">
            <a:spLocks/>
          </p:cNvSpPr>
          <p:nvPr/>
        </p:nvSpPr>
        <p:spPr>
          <a:xfrm>
            <a:off x="1676400" y="3389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800" dirty="0">
                <a:ea typeface="Open Sans" panose="020B0606030504020204" pitchFamily="34" charset="0"/>
                <a:cs typeface="Open Sans" panose="020B0606030504020204" pitchFamily="34" charset="0"/>
              </a:rPr>
              <a:t>2</a:t>
            </a:r>
            <a:r>
              <a:rPr lang="fr-FR" sz="2800" baseline="30000" dirty="0">
                <a:ea typeface="Open Sans" panose="020B0606030504020204" pitchFamily="34" charset="0"/>
                <a:cs typeface="Open Sans" panose="020B0606030504020204" pitchFamily="34" charset="0"/>
              </a:rPr>
              <a:t>nd</a:t>
            </a:r>
            <a:r>
              <a:rPr lang="fr-FR" sz="2800" dirty="0">
                <a:ea typeface="Open Sans" panose="020B0606030504020204" pitchFamily="34" charset="0"/>
                <a:cs typeface="Open Sans" panose="020B0606030504020204" pitchFamily="34" charset="0"/>
              </a:rPr>
              <a:t> monitoring round</a:t>
            </a:r>
          </a:p>
        </p:txBody>
      </p:sp>
      <p:cxnSp>
        <p:nvCxnSpPr>
          <p:cNvPr id="9" name="Straight Connector 8">
            <a:extLst>
              <a:ext uri="{FF2B5EF4-FFF2-40B4-BE49-F238E27FC236}">
                <a16:creationId xmlns:a16="http://schemas.microsoft.com/office/drawing/2014/main" id="{571995AC-2E40-F0E2-4939-9F3BF4E38924}"/>
              </a:ext>
            </a:extLst>
          </p:cNvPr>
          <p:cNvCxnSpPr>
            <a:cxnSpLocks/>
          </p:cNvCxnSpPr>
          <p:nvPr/>
        </p:nvCxnSpPr>
        <p:spPr>
          <a:xfrm>
            <a:off x="8849360" y="1289438"/>
            <a:ext cx="3295650" cy="0"/>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855E1258-EC99-428A-4C98-56A5774475DD}"/>
              </a:ext>
            </a:extLst>
          </p:cNvPr>
          <p:cNvSpPr txBox="1"/>
          <p:nvPr/>
        </p:nvSpPr>
        <p:spPr>
          <a:xfrm>
            <a:off x="595746" y="1535467"/>
            <a:ext cx="11301614" cy="4616648"/>
          </a:xfrm>
          <a:prstGeom prst="rect">
            <a:avLst/>
          </a:prstGeom>
          <a:noFill/>
        </p:spPr>
        <p:txBody>
          <a:bodyPr wrap="square" rtlCol="0">
            <a:spAutoFit/>
          </a:bodyPr>
          <a:lstStyle/>
          <a:p>
            <a:pPr>
              <a:spcAft>
                <a:spcPts val="1200"/>
              </a:spcAft>
            </a:pPr>
            <a:r>
              <a:rPr lang="en-US" sz="2000" b="1" dirty="0"/>
              <a:t>Protection of children against sexual exploitation and sexual abuse facilitated by information and communication technologies (ICTs): addressing the challenges raised by child self-generated sexual images and/or videos (CSGSIV)</a:t>
            </a:r>
          </a:p>
          <a:p>
            <a:pPr>
              <a:spcAft>
                <a:spcPts val="1200"/>
              </a:spcAft>
            </a:pPr>
            <a:endParaRPr lang="en-US" sz="1600" dirty="0"/>
          </a:p>
          <a:p>
            <a:pPr algn="ctr">
              <a:spcAft>
                <a:spcPts val="1200"/>
              </a:spcAft>
            </a:pPr>
            <a:r>
              <a:rPr lang="en-US" sz="1600" dirty="0"/>
              <a:t>2022 annual report of the Internet Watch Foundation (IWF): </a:t>
            </a:r>
          </a:p>
          <a:p>
            <a:pPr algn="ctr">
              <a:spcAft>
                <a:spcPts val="1200"/>
              </a:spcAft>
            </a:pPr>
            <a:r>
              <a:rPr lang="en-US" sz="1600" dirty="0"/>
              <a:t>of the 255 000 CSAM actioned over the year, 78% contained self-generated imagery</a:t>
            </a:r>
          </a:p>
          <a:p>
            <a:pPr>
              <a:spcAft>
                <a:spcPts val="1200"/>
              </a:spcAft>
            </a:pPr>
            <a:endParaRPr lang="en-US" sz="1600" dirty="0"/>
          </a:p>
          <a:p>
            <a:pPr marL="285750" indent="-285750">
              <a:spcAft>
                <a:spcPts val="1200"/>
              </a:spcAft>
              <a:buFont typeface="Wingdings" panose="05000000000000000000" pitchFamily="2" charset="2"/>
              <a:buChar char="Ø"/>
            </a:pPr>
            <a:r>
              <a:rPr lang="en-US" sz="1600" dirty="0">
                <a:hlinkClick r:id="rId3"/>
              </a:rPr>
              <a:t>Implementation report adopted in March 2022 </a:t>
            </a:r>
            <a:r>
              <a:rPr lang="en-US" sz="1600" dirty="0"/>
              <a:t>(child participation)</a:t>
            </a:r>
          </a:p>
          <a:p>
            <a:pPr marL="285750" indent="-285750">
              <a:spcAft>
                <a:spcPts val="1200"/>
              </a:spcAft>
              <a:buFont typeface="Wingdings" panose="05000000000000000000" pitchFamily="2" charset="2"/>
              <a:buChar char="Ø"/>
            </a:pPr>
            <a:r>
              <a:rPr lang="en-US" sz="1600" dirty="0"/>
              <a:t>10 chapters</a:t>
            </a:r>
          </a:p>
          <a:p>
            <a:pPr marL="285750" indent="-285750">
              <a:spcAft>
                <a:spcPts val="1200"/>
              </a:spcAft>
              <a:buFont typeface="Wingdings" panose="05000000000000000000" pitchFamily="2" charset="2"/>
              <a:buChar char="Ø"/>
            </a:pPr>
            <a:r>
              <a:rPr lang="en-US" sz="1600" dirty="0"/>
              <a:t>43 States monitored</a:t>
            </a:r>
          </a:p>
          <a:p>
            <a:pPr marL="285750" indent="-285750">
              <a:spcAft>
                <a:spcPts val="1200"/>
              </a:spcAft>
              <a:buFont typeface="Wingdings" panose="05000000000000000000" pitchFamily="2" charset="2"/>
              <a:buChar char="Ø"/>
            </a:pPr>
            <a:r>
              <a:rPr lang="en-US" sz="1600" dirty="0">
                <a:hlinkClick r:id="rId4"/>
              </a:rPr>
              <a:t>Thematic and country factsheets</a:t>
            </a:r>
            <a:endParaRPr lang="en-US" sz="1600" dirty="0"/>
          </a:p>
          <a:p>
            <a:pPr marL="285750" indent="-285750">
              <a:spcAft>
                <a:spcPts val="1200"/>
              </a:spcAft>
              <a:buFont typeface="Wingdings" panose="05000000000000000000" pitchFamily="2" charset="2"/>
              <a:buChar char="Ø"/>
            </a:pPr>
            <a:r>
              <a:rPr lang="en-US" sz="1600" dirty="0"/>
              <a:t>Compliance procedure launched October 2024</a:t>
            </a:r>
          </a:p>
        </p:txBody>
      </p:sp>
      <p:grpSp>
        <p:nvGrpSpPr>
          <p:cNvPr id="3" name="Group 2">
            <a:extLst>
              <a:ext uri="{FF2B5EF4-FFF2-40B4-BE49-F238E27FC236}">
                <a16:creationId xmlns:a16="http://schemas.microsoft.com/office/drawing/2014/main" id="{EB0A8635-817D-A7BC-A10B-679A2A5FF155}"/>
              </a:ext>
            </a:extLst>
          </p:cNvPr>
          <p:cNvGrpSpPr/>
          <p:nvPr/>
        </p:nvGrpSpPr>
        <p:grpSpPr>
          <a:xfrm>
            <a:off x="469900" y="70624"/>
            <a:ext cx="7854950" cy="1490418"/>
            <a:chOff x="438150" y="870724"/>
            <a:chExt cx="7854950" cy="1490418"/>
          </a:xfrm>
        </p:grpSpPr>
        <p:pic>
          <p:nvPicPr>
            <p:cNvPr id="7" name="Picture 6">
              <a:extLst>
                <a:ext uri="{FF2B5EF4-FFF2-40B4-BE49-F238E27FC236}">
                  <a16:creationId xmlns:a16="http://schemas.microsoft.com/office/drawing/2014/main" id="{205A776E-DA43-1C9F-E467-E0801DD774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4" name="Straight Connector 13">
              <a:extLst>
                <a:ext uri="{FF2B5EF4-FFF2-40B4-BE49-F238E27FC236}">
                  <a16:creationId xmlns:a16="http://schemas.microsoft.com/office/drawing/2014/main" id="{E6A6ECBD-2C8C-9EB6-5A5D-776A10C04FFB}"/>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E1EC9C3C-E5BE-D985-C8B1-77178AB75790}"/>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6" name="Rectangle 15">
            <a:extLst>
              <a:ext uri="{FF2B5EF4-FFF2-40B4-BE49-F238E27FC236}">
                <a16:creationId xmlns:a16="http://schemas.microsoft.com/office/drawing/2014/main" id="{F6482903-5FB1-7FF8-32A1-211BCAA8DA7E}"/>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790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2018A1-B8FF-8917-1396-62EF5AE53EA6}"/>
              </a:ext>
            </a:extLst>
          </p:cNvPr>
          <p:cNvSpPr txBox="1">
            <a:spLocks/>
          </p:cNvSpPr>
          <p:nvPr/>
        </p:nvSpPr>
        <p:spPr>
          <a:xfrm>
            <a:off x="1676400" y="3389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800" dirty="0">
                <a:ea typeface="Open Sans" panose="020B0606030504020204" pitchFamily="34" charset="0"/>
                <a:cs typeface="Open Sans" panose="020B0606030504020204" pitchFamily="34" charset="0"/>
              </a:rPr>
              <a:t>Legal </a:t>
            </a:r>
            <a:r>
              <a:rPr lang="fr-FR" sz="2800" dirty="0" err="1">
                <a:ea typeface="Open Sans" panose="020B0606030504020204" pitchFamily="34" charset="0"/>
                <a:cs typeface="Open Sans" panose="020B0606030504020204" pitchFamily="34" charset="0"/>
              </a:rPr>
              <a:t>frameworks</a:t>
            </a:r>
            <a:endParaRPr lang="fr-FR" sz="2800" dirty="0">
              <a:ea typeface="Open Sans" panose="020B0606030504020204" pitchFamily="34" charset="0"/>
              <a:cs typeface="Open Sans" panose="020B0606030504020204" pitchFamily="34" charset="0"/>
            </a:endParaRPr>
          </a:p>
        </p:txBody>
      </p:sp>
      <p:cxnSp>
        <p:nvCxnSpPr>
          <p:cNvPr id="9" name="Straight Connector 8">
            <a:extLst>
              <a:ext uri="{FF2B5EF4-FFF2-40B4-BE49-F238E27FC236}">
                <a16:creationId xmlns:a16="http://schemas.microsoft.com/office/drawing/2014/main" id="{571995AC-2E40-F0E2-4939-9F3BF4E38924}"/>
              </a:ext>
            </a:extLst>
          </p:cNvPr>
          <p:cNvCxnSpPr>
            <a:cxnSpLocks/>
          </p:cNvCxnSpPr>
          <p:nvPr/>
        </p:nvCxnSpPr>
        <p:spPr>
          <a:xfrm>
            <a:off x="9276080" y="1252290"/>
            <a:ext cx="2915920" cy="0"/>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855E1258-EC99-428A-4C98-56A5774475DD}"/>
              </a:ext>
            </a:extLst>
          </p:cNvPr>
          <p:cNvSpPr txBox="1"/>
          <p:nvPr/>
        </p:nvSpPr>
        <p:spPr>
          <a:xfrm>
            <a:off x="469900" y="1611841"/>
            <a:ext cx="11301614" cy="4838312"/>
          </a:xfrm>
          <a:prstGeom prst="rect">
            <a:avLst/>
          </a:prstGeom>
          <a:noFill/>
        </p:spPr>
        <p:txBody>
          <a:bodyPr wrap="square" rtlCol="0">
            <a:spAutoFit/>
          </a:bodyPr>
          <a:lstStyle/>
          <a:p>
            <a:pPr algn="just">
              <a:lnSpc>
                <a:spcPct val="150000"/>
              </a:lnSpc>
              <a:spcBef>
                <a:spcPts val="600"/>
              </a:spcBef>
              <a:spcAft>
                <a:spcPts val="600"/>
              </a:spcAft>
            </a:pPr>
            <a:r>
              <a:rPr lang="en-GB" sz="1400" b="1" dirty="0">
                <a:solidFill>
                  <a:srgbClr val="000000"/>
                </a:solidFill>
                <a:effectLst/>
                <a:ea typeface="Open Sans" panose="020B0606030504020204" pitchFamily="34" charset="0"/>
                <a:cs typeface="Open Sans" panose="020B0606030504020204" pitchFamily="34" charset="0"/>
              </a:rPr>
              <a:t>Main findings</a:t>
            </a:r>
            <a:r>
              <a:rPr lang="en-GB" sz="1400" dirty="0">
                <a:solidFill>
                  <a:srgbClr val="000000"/>
                </a:solidFill>
                <a:effectLst/>
                <a:ea typeface="Open Sans" panose="020B0606030504020204" pitchFamily="34" charset="0"/>
                <a:cs typeface="Open Sans" panose="020B0606030504020204" pitchFamily="34" charset="0"/>
              </a:rPr>
              <a:t>:</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a typeface="Open Sans" panose="020B0606030504020204" pitchFamily="34" charset="0"/>
                <a:cs typeface="Open Sans" panose="020B0606030504020204" pitchFamily="34" charset="0"/>
              </a:rPr>
              <a:t>Many States criminalised production and/or possession of self-generated material by children</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ffectLst/>
                <a:ea typeface="Open Sans" panose="020B0606030504020204" pitchFamily="34" charset="0"/>
                <a:cs typeface="Open Sans" panose="020B0606030504020204" pitchFamily="34" charset="0"/>
              </a:rPr>
              <a:t>Most S</a:t>
            </a:r>
            <a:r>
              <a:rPr lang="en-GB" sz="1400" dirty="0">
                <a:solidFill>
                  <a:srgbClr val="000000"/>
                </a:solidFill>
                <a:ea typeface="Open Sans" panose="020B0606030504020204" pitchFamily="34" charset="0"/>
                <a:cs typeface="Open Sans" panose="020B0606030504020204" pitchFamily="34" charset="0"/>
              </a:rPr>
              <a:t>tates criminalised transmission/distribution of self-generated material by children</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ffectLst/>
                <a:ea typeface="Open Sans" panose="020B0606030504020204" pitchFamily="34" charset="0"/>
                <a:cs typeface="Open Sans" panose="020B0606030504020204" pitchFamily="34" charset="0"/>
              </a:rPr>
              <a:t>Only </a:t>
            </a:r>
            <a:r>
              <a:rPr lang="en-GB" sz="1400" dirty="0">
                <a:solidFill>
                  <a:srgbClr val="000000"/>
                </a:solidFill>
                <a:ea typeface="Open Sans" panose="020B0606030504020204" pitchFamily="34" charset="0"/>
                <a:cs typeface="Open Sans" panose="020B0606030504020204" pitchFamily="34" charset="0"/>
              </a:rPr>
              <a:t>1 State criminalised </a:t>
            </a:r>
            <a:r>
              <a:rPr lang="en-US" sz="1400" dirty="0">
                <a:solidFill>
                  <a:srgbClr val="000000"/>
                </a:solidFill>
                <a:ea typeface="Open Sans" panose="020B0606030504020204" pitchFamily="34" charset="0"/>
                <a:cs typeface="Open Sans" panose="020B0606030504020204" pitchFamily="34" charset="0"/>
              </a:rPr>
              <a:t>using force, threats or deception, and/or exceeding or abusing powers to obtain sexual material from a child</a:t>
            </a:r>
            <a:endParaRPr lang="en-GB" sz="1400" dirty="0">
              <a:solidFill>
                <a:srgbClr val="000000"/>
              </a:solidFill>
              <a:effectLst/>
              <a:ea typeface="Open Sans" panose="020B0606030504020204" pitchFamily="34" charset="0"/>
              <a:cs typeface="Open Sans" panose="020B0606030504020204" pitchFamily="34" charset="0"/>
            </a:endParaRPr>
          </a:p>
          <a:p>
            <a:pPr algn="just">
              <a:lnSpc>
                <a:spcPct val="150000"/>
              </a:lnSpc>
              <a:spcBef>
                <a:spcPts val="600"/>
              </a:spcBef>
              <a:spcAft>
                <a:spcPts val="600"/>
              </a:spcAft>
            </a:pPr>
            <a:r>
              <a:rPr lang="en-GB" sz="1400" b="1" dirty="0">
                <a:solidFill>
                  <a:srgbClr val="000000"/>
                </a:solidFill>
                <a:ea typeface="Open Sans" panose="020B0606030504020204" pitchFamily="34" charset="0"/>
                <a:cs typeface="Open Sans" panose="020B0606030504020204" pitchFamily="34" charset="0"/>
              </a:rPr>
              <a:t>R</a:t>
            </a:r>
            <a:r>
              <a:rPr lang="en-GB" sz="1400" b="1" dirty="0">
                <a:solidFill>
                  <a:srgbClr val="000000"/>
                </a:solidFill>
                <a:effectLst/>
                <a:ea typeface="Open Sans" panose="020B0606030504020204" pitchFamily="34" charset="0"/>
                <a:cs typeface="Open Sans" panose="020B0606030504020204" pitchFamily="34" charset="0"/>
              </a:rPr>
              <a:t>ecommendations</a:t>
            </a:r>
            <a:r>
              <a:rPr lang="en-GB" sz="1400" dirty="0">
                <a:solidFill>
                  <a:srgbClr val="000000"/>
                </a:solidFill>
                <a:effectLst/>
                <a:ea typeface="Open Sans" panose="020B0606030504020204" pitchFamily="34" charset="0"/>
                <a:cs typeface="Open Sans" panose="020B0606030504020204" pitchFamily="34" charset="0"/>
              </a:rPr>
              <a:t>:</a:t>
            </a:r>
            <a:endParaRPr lang="en-GB" sz="1400" dirty="0">
              <a:effectLst/>
              <a:ea typeface="Open Sans" panose="020B0606030504020204" pitchFamily="34" charset="0"/>
              <a:cs typeface="Open Sans" panose="020B0606030504020204" pitchFamily="34" charset="0"/>
            </a:endParaRPr>
          </a:p>
          <a:p>
            <a:pPr marL="285750" indent="-285750" algn="just">
              <a:lnSpc>
                <a:spcPct val="150000"/>
              </a:lnSpc>
              <a:spcBef>
                <a:spcPts val="600"/>
              </a:spcBef>
              <a:spcAft>
                <a:spcPts val="600"/>
              </a:spcAft>
              <a:buFont typeface="Arial" panose="020B0604020202020204" pitchFamily="34" charset="0"/>
              <a:buChar char="•"/>
            </a:pPr>
            <a:r>
              <a:rPr lang="en-GB" sz="1400" dirty="0">
                <a:ea typeface="Open Sans" panose="020B0606030504020204" pitchFamily="34" charset="0"/>
                <a:cs typeface="Open Sans" panose="020B0606030504020204" pitchFamily="34" charset="0"/>
              </a:rPr>
              <a:t>T</a:t>
            </a:r>
            <a:r>
              <a:rPr lang="en-GB" sz="1400" dirty="0">
                <a:effectLst/>
                <a:ea typeface="Open Sans" panose="020B0606030504020204" pitchFamily="34" charset="0"/>
                <a:cs typeface="Open Sans" panose="020B0606030504020204" pitchFamily="34" charset="0"/>
              </a:rPr>
              <a:t>o use the term </a:t>
            </a:r>
            <a:r>
              <a:rPr lang="en-GB" sz="1400" b="1" dirty="0">
                <a:effectLst/>
                <a:ea typeface="Open Sans" panose="020B0606030504020204" pitchFamily="34" charset="0"/>
                <a:cs typeface="Open Sans" panose="020B0606030504020204" pitchFamily="34" charset="0"/>
              </a:rPr>
              <a:t>“child sexual abuse material”</a:t>
            </a:r>
            <a:r>
              <a:rPr lang="en-GB" sz="1400" dirty="0">
                <a:effectLst/>
                <a:ea typeface="Open Sans" panose="020B0606030504020204" pitchFamily="34" charset="0"/>
                <a:cs typeface="Open Sans" panose="020B0606030504020204" pitchFamily="34" charset="0"/>
              </a:rPr>
              <a:t> (CSAM) instead of “child pornography”</a:t>
            </a:r>
          </a:p>
          <a:p>
            <a:pPr marL="285750" indent="-285750" algn="just">
              <a:lnSpc>
                <a:spcPct val="150000"/>
              </a:lnSpc>
              <a:spcBef>
                <a:spcPts val="600"/>
              </a:spcBef>
              <a:spcAft>
                <a:spcPts val="600"/>
              </a:spcAft>
              <a:buFont typeface="Arial" panose="020B0604020202020204" pitchFamily="34" charset="0"/>
              <a:buChar char="•"/>
            </a:pPr>
            <a:r>
              <a:rPr lang="en-US" sz="1400" b="0" i="0" u="none" strike="noStrike" baseline="0" dirty="0">
                <a:solidFill>
                  <a:srgbClr val="000000"/>
                </a:solidFill>
                <a:ea typeface="Open Sans" panose="020B0606030504020204" pitchFamily="34" charset="0"/>
                <a:cs typeface="Open Sans" panose="020B0606030504020204" pitchFamily="34" charset="0"/>
              </a:rPr>
              <a:t>To avoid prosecuting children for possessing own self-generated material and that of another child obtained with informed consent or without asking, and for distribution/transmission that is voluntary, consensual and intended solely for private use </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a typeface="Open Sans" panose="020B0606030504020204" pitchFamily="34" charset="0"/>
                <a:cs typeface="Open Sans" panose="020B0606030504020204" pitchFamily="34" charset="0"/>
              </a:rPr>
              <a:t>T</a:t>
            </a:r>
            <a:r>
              <a:rPr lang="en-GB" sz="1400" dirty="0">
                <a:solidFill>
                  <a:srgbClr val="000000"/>
                </a:solidFill>
                <a:effectLst/>
                <a:ea typeface="Open Sans" panose="020B0606030504020204" pitchFamily="34" charset="0"/>
                <a:cs typeface="Open Sans" panose="020B0606030504020204" pitchFamily="34" charset="0"/>
              </a:rPr>
              <a:t>o </a:t>
            </a:r>
            <a:r>
              <a:rPr lang="en-GB" sz="1400" dirty="0">
                <a:effectLst/>
                <a:ea typeface="Open Sans" panose="020B0606030504020204" pitchFamily="34" charset="0"/>
                <a:cs typeface="Open Sans" panose="020B0606030504020204" pitchFamily="34" charset="0"/>
              </a:rPr>
              <a:t>create a specific offence of </a:t>
            </a:r>
            <a:r>
              <a:rPr lang="en-GB" sz="1400" b="1" dirty="0">
                <a:effectLst/>
                <a:ea typeface="Open Sans" panose="020B0606030504020204" pitchFamily="34" charset="0"/>
                <a:cs typeface="Open Sans" panose="020B0606030504020204" pitchFamily="34" charset="0"/>
              </a:rPr>
              <a:t>sexual extortion </a:t>
            </a:r>
            <a:r>
              <a:rPr lang="en-GB" sz="1400" dirty="0">
                <a:effectLst/>
                <a:ea typeface="Open Sans" panose="020B0606030504020204" pitchFamily="34" charset="0"/>
                <a:cs typeface="Open Sans" panose="020B0606030504020204" pitchFamily="34" charset="0"/>
              </a:rPr>
              <a:t>of children involving the use of self-generated sexual material</a:t>
            </a:r>
          </a:p>
          <a:p>
            <a:pPr marL="285750" indent="-285750" algn="just">
              <a:lnSpc>
                <a:spcPct val="150000"/>
              </a:lnSpc>
              <a:spcBef>
                <a:spcPts val="600"/>
              </a:spcBef>
              <a:spcAft>
                <a:spcPts val="600"/>
              </a:spcAft>
              <a:buFont typeface="Arial" panose="020B0604020202020204" pitchFamily="34" charset="0"/>
              <a:buChar char="•"/>
            </a:pPr>
            <a:r>
              <a:rPr lang="en-US" sz="1400" dirty="0">
                <a:ea typeface="Open Sans" panose="020B0606030504020204" pitchFamily="34" charset="0"/>
                <a:cs typeface="Open Sans" panose="020B0606030504020204" pitchFamily="34" charset="0"/>
              </a:rPr>
              <a:t>To consider </a:t>
            </a:r>
            <a:r>
              <a:rPr lang="en-US" sz="1400" dirty="0" err="1">
                <a:ea typeface="Open Sans" panose="020B0606030504020204" pitchFamily="34" charset="0"/>
                <a:cs typeface="Open Sans" panose="020B0606030504020204" pitchFamily="34" charset="0"/>
              </a:rPr>
              <a:t>criminalising</a:t>
            </a:r>
            <a:r>
              <a:rPr lang="en-US" sz="1400" dirty="0">
                <a:ea typeface="Open Sans" panose="020B0606030504020204" pitchFamily="34" charset="0"/>
                <a:cs typeface="Open Sans" panose="020B0606030504020204" pitchFamily="34" charset="0"/>
              </a:rPr>
              <a:t> solicitation of children for sexual purposes (“</a:t>
            </a:r>
            <a:r>
              <a:rPr lang="en-US" sz="1400" b="1" dirty="0">
                <a:ea typeface="Open Sans" panose="020B0606030504020204" pitchFamily="34" charset="0"/>
                <a:cs typeface="Open Sans" panose="020B0606030504020204" pitchFamily="34" charset="0"/>
              </a:rPr>
              <a:t>grooming</a:t>
            </a:r>
            <a:r>
              <a:rPr lang="en-US" sz="1400" dirty="0">
                <a:ea typeface="Open Sans" panose="020B0606030504020204" pitchFamily="34" charset="0"/>
                <a:cs typeface="Open Sans" panose="020B0606030504020204" pitchFamily="34" charset="0"/>
              </a:rPr>
              <a:t>”), even when it does not lead to either a face-to-face meeting or to producing child sexual abuse material</a:t>
            </a:r>
            <a:endParaRPr lang="fr-FR" sz="1400" dirty="0">
              <a:effectLst/>
              <a:ea typeface="Open Sans" panose="020B0606030504020204" pitchFamily="34" charset="0"/>
              <a:cs typeface="Open Sans" panose="020B0606030504020204" pitchFamily="34" charset="0"/>
            </a:endParaRPr>
          </a:p>
        </p:txBody>
      </p:sp>
      <p:grpSp>
        <p:nvGrpSpPr>
          <p:cNvPr id="3" name="Group 2">
            <a:extLst>
              <a:ext uri="{FF2B5EF4-FFF2-40B4-BE49-F238E27FC236}">
                <a16:creationId xmlns:a16="http://schemas.microsoft.com/office/drawing/2014/main" id="{EB0A8635-817D-A7BC-A10B-679A2A5FF155}"/>
              </a:ext>
            </a:extLst>
          </p:cNvPr>
          <p:cNvGrpSpPr/>
          <p:nvPr/>
        </p:nvGrpSpPr>
        <p:grpSpPr>
          <a:xfrm>
            <a:off x="469900" y="70624"/>
            <a:ext cx="7854950" cy="1490418"/>
            <a:chOff x="438150" y="870724"/>
            <a:chExt cx="7854950" cy="1490418"/>
          </a:xfrm>
        </p:grpSpPr>
        <p:pic>
          <p:nvPicPr>
            <p:cNvPr id="7" name="Picture 6">
              <a:extLst>
                <a:ext uri="{FF2B5EF4-FFF2-40B4-BE49-F238E27FC236}">
                  <a16:creationId xmlns:a16="http://schemas.microsoft.com/office/drawing/2014/main" id="{205A776E-DA43-1C9F-E467-E0801DD774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4" name="Straight Connector 13">
              <a:extLst>
                <a:ext uri="{FF2B5EF4-FFF2-40B4-BE49-F238E27FC236}">
                  <a16:creationId xmlns:a16="http://schemas.microsoft.com/office/drawing/2014/main" id="{E6A6ECBD-2C8C-9EB6-5A5D-776A10C04FFB}"/>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E1EC9C3C-E5BE-D985-C8B1-77178AB75790}"/>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6" name="Rectangle 15">
            <a:extLst>
              <a:ext uri="{FF2B5EF4-FFF2-40B4-BE49-F238E27FC236}">
                <a16:creationId xmlns:a16="http://schemas.microsoft.com/office/drawing/2014/main" id="{F6482903-5FB1-7FF8-32A1-211BCAA8DA7E}"/>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5827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2018A1-B8FF-8917-1396-62EF5AE53EA6}"/>
              </a:ext>
            </a:extLst>
          </p:cNvPr>
          <p:cNvSpPr txBox="1">
            <a:spLocks/>
          </p:cNvSpPr>
          <p:nvPr/>
        </p:nvSpPr>
        <p:spPr>
          <a:xfrm>
            <a:off x="1676400" y="3389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800" dirty="0" err="1">
                <a:ea typeface="Open Sans" panose="020B0606030504020204" pitchFamily="34" charset="0"/>
                <a:cs typeface="Open Sans" panose="020B0606030504020204" pitchFamily="34" charset="0"/>
              </a:rPr>
              <a:t>Jurisdiction</a:t>
            </a:r>
            <a:r>
              <a:rPr lang="fr-FR" sz="2800" dirty="0">
                <a:ea typeface="Open Sans" panose="020B0606030504020204" pitchFamily="34" charset="0"/>
                <a:cs typeface="Open Sans" panose="020B0606030504020204" pitchFamily="34" charset="0"/>
              </a:rPr>
              <a:t> </a:t>
            </a:r>
            <a:r>
              <a:rPr lang="fr-FR" sz="2800" dirty="0" err="1">
                <a:ea typeface="Open Sans" panose="020B0606030504020204" pitchFamily="34" charset="0"/>
                <a:cs typeface="Open Sans" panose="020B0606030504020204" pitchFamily="34" charset="0"/>
              </a:rPr>
              <a:t>rules</a:t>
            </a:r>
            <a:r>
              <a:rPr lang="fr-FR" sz="2800" dirty="0">
                <a:ea typeface="Open Sans" panose="020B0606030504020204" pitchFamily="34" charset="0"/>
                <a:cs typeface="Open Sans" panose="020B0606030504020204" pitchFamily="34" charset="0"/>
              </a:rPr>
              <a:t> </a:t>
            </a:r>
          </a:p>
          <a:p>
            <a:pPr algn="r"/>
            <a:r>
              <a:rPr lang="fr-FR" sz="2800" dirty="0">
                <a:ea typeface="Open Sans" panose="020B0606030504020204" pitchFamily="34" charset="0"/>
                <a:cs typeface="Open Sans" panose="020B0606030504020204" pitchFamily="34" charset="0"/>
              </a:rPr>
              <a:t>and </a:t>
            </a:r>
          </a:p>
          <a:p>
            <a:pPr algn="r"/>
            <a:r>
              <a:rPr lang="fr-FR" sz="2800" dirty="0">
                <a:ea typeface="Open Sans" panose="020B0606030504020204" pitchFamily="34" charset="0"/>
                <a:cs typeface="Open Sans" panose="020B0606030504020204" pitchFamily="34" charset="0"/>
              </a:rPr>
              <a:t>international </a:t>
            </a:r>
            <a:r>
              <a:rPr lang="fr-FR" sz="2800" dirty="0" err="1">
                <a:ea typeface="Open Sans" panose="020B0606030504020204" pitchFamily="34" charset="0"/>
                <a:cs typeface="Open Sans" panose="020B0606030504020204" pitchFamily="34" charset="0"/>
              </a:rPr>
              <a:t>co-operation</a:t>
            </a:r>
            <a:endParaRPr lang="fr-FR" sz="2800" dirty="0">
              <a:ea typeface="Open Sans" panose="020B0606030504020204" pitchFamily="34" charset="0"/>
              <a:cs typeface="Open Sans" panose="020B0606030504020204" pitchFamily="34" charset="0"/>
            </a:endParaRPr>
          </a:p>
        </p:txBody>
      </p:sp>
      <p:cxnSp>
        <p:nvCxnSpPr>
          <p:cNvPr id="9" name="Straight Connector 8">
            <a:extLst>
              <a:ext uri="{FF2B5EF4-FFF2-40B4-BE49-F238E27FC236}">
                <a16:creationId xmlns:a16="http://schemas.microsoft.com/office/drawing/2014/main" id="{571995AC-2E40-F0E2-4939-9F3BF4E38924}"/>
              </a:ext>
            </a:extLst>
          </p:cNvPr>
          <p:cNvCxnSpPr>
            <a:cxnSpLocks/>
          </p:cNvCxnSpPr>
          <p:nvPr/>
        </p:nvCxnSpPr>
        <p:spPr>
          <a:xfrm>
            <a:off x="7894320" y="1664477"/>
            <a:ext cx="4297680" cy="0"/>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855E1258-EC99-428A-4C98-56A5774475DD}"/>
              </a:ext>
            </a:extLst>
          </p:cNvPr>
          <p:cNvSpPr txBox="1"/>
          <p:nvPr/>
        </p:nvSpPr>
        <p:spPr>
          <a:xfrm>
            <a:off x="469900" y="1949064"/>
            <a:ext cx="11301614" cy="4684424"/>
          </a:xfrm>
          <a:prstGeom prst="rect">
            <a:avLst/>
          </a:prstGeom>
          <a:noFill/>
        </p:spPr>
        <p:txBody>
          <a:bodyPr wrap="square" rtlCol="0">
            <a:spAutoFit/>
          </a:bodyPr>
          <a:lstStyle/>
          <a:p>
            <a:pPr algn="just">
              <a:lnSpc>
                <a:spcPct val="150000"/>
              </a:lnSpc>
              <a:spcBef>
                <a:spcPts val="600"/>
              </a:spcBef>
              <a:spcAft>
                <a:spcPts val="600"/>
              </a:spcAft>
            </a:pPr>
            <a:r>
              <a:rPr lang="en-GB" sz="1400" dirty="0">
                <a:solidFill>
                  <a:srgbClr val="000000"/>
                </a:solidFill>
                <a:effectLst/>
                <a:ea typeface="Open Sans" panose="020B0606030504020204" pitchFamily="34" charset="0"/>
                <a:cs typeface="Open Sans" panose="020B0606030504020204" pitchFamily="34" charset="0"/>
              </a:rPr>
              <a:t>Transnational character of ICT-facilitated sexual offences against children: more intense international cooperation is required</a:t>
            </a:r>
          </a:p>
          <a:p>
            <a:pPr algn="just">
              <a:lnSpc>
                <a:spcPct val="150000"/>
              </a:lnSpc>
              <a:spcBef>
                <a:spcPts val="600"/>
              </a:spcBef>
              <a:spcAft>
                <a:spcPts val="600"/>
              </a:spcAft>
            </a:pPr>
            <a:r>
              <a:rPr lang="en-GB" sz="1400" b="1" dirty="0">
                <a:solidFill>
                  <a:srgbClr val="000000"/>
                </a:solidFill>
                <a:effectLst/>
                <a:ea typeface="Open Sans" panose="020B0606030504020204" pitchFamily="34" charset="0"/>
                <a:cs typeface="Open Sans" panose="020B0606030504020204" pitchFamily="34" charset="0"/>
              </a:rPr>
              <a:t>Main findings</a:t>
            </a:r>
            <a:r>
              <a:rPr lang="en-GB" sz="1400" dirty="0">
                <a:solidFill>
                  <a:srgbClr val="000000"/>
                </a:solidFill>
                <a:effectLst/>
                <a:ea typeface="Open Sans" panose="020B0606030504020204" pitchFamily="34" charset="0"/>
                <a:cs typeface="Open Sans" panose="020B0606030504020204" pitchFamily="34" charset="0"/>
              </a:rPr>
              <a:t>:</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a typeface="Open Sans" panose="020B0606030504020204" pitchFamily="34" charset="0"/>
                <a:cs typeface="Open Sans" panose="020B0606030504020204" pitchFamily="34" charset="0"/>
              </a:rPr>
              <a:t>Most States required a report from the victim or a denunciation from the authorities of another States where the offence was committed to initiate prosecution for the category of offences examined</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ffectLst/>
                <a:ea typeface="Open Sans" panose="020B0606030504020204" pitchFamily="34" charset="0"/>
                <a:cs typeface="Open Sans" panose="020B0606030504020204" pitchFamily="34" charset="0"/>
              </a:rPr>
              <a:t>More than ¼ States required dual criminality</a:t>
            </a:r>
          </a:p>
          <a:p>
            <a:pPr algn="just">
              <a:lnSpc>
                <a:spcPct val="150000"/>
              </a:lnSpc>
              <a:spcBef>
                <a:spcPts val="600"/>
              </a:spcBef>
              <a:spcAft>
                <a:spcPts val="600"/>
              </a:spcAft>
            </a:pPr>
            <a:r>
              <a:rPr lang="en-GB" sz="1400" b="1" dirty="0">
                <a:solidFill>
                  <a:srgbClr val="000000"/>
                </a:solidFill>
                <a:ea typeface="Open Sans" panose="020B0606030504020204" pitchFamily="34" charset="0"/>
                <a:cs typeface="Open Sans" panose="020B0606030504020204" pitchFamily="34" charset="0"/>
              </a:rPr>
              <a:t>R</a:t>
            </a:r>
            <a:r>
              <a:rPr lang="en-GB" sz="1400" b="1" dirty="0">
                <a:solidFill>
                  <a:srgbClr val="000000"/>
                </a:solidFill>
                <a:effectLst/>
                <a:ea typeface="Open Sans" panose="020B0606030504020204" pitchFamily="34" charset="0"/>
                <a:cs typeface="Open Sans" panose="020B0606030504020204" pitchFamily="34" charset="0"/>
              </a:rPr>
              <a:t>ecommendations:</a:t>
            </a:r>
            <a:endParaRPr lang="en-GB" sz="1400" b="1" dirty="0">
              <a:effectLst/>
              <a:ea typeface="Open Sans" panose="020B0606030504020204" pitchFamily="34" charset="0"/>
              <a:cs typeface="Open Sans" panose="020B0606030504020204" pitchFamily="34" charset="0"/>
            </a:endParaRPr>
          </a:p>
          <a:p>
            <a:pPr marL="285750" indent="-285750" algn="just">
              <a:lnSpc>
                <a:spcPct val="150000"/>
              </a:lnSpc>
              <a:spcBef>
                <a:spcPts val="600"/>
              </a:spcBef>
              <a:spcAft>
                <a:spcPts val="600"/>
              </a:spcAft>
              <a:buFont typeface="Arial" panose="020B0604020202020204" pitchFamily="34" charset="0"/>
              <a:buChar char="•"/>
            </a:pPr>
            <a:r>
              <a:rPr lang="en-GB" sz="1400" dirty="0">
                <a:ea typeface="Open Sans" panose="020B0606030504020204" pitchFamily="34" charset="0"/>
                <a:cs typeface="Open Sans" panose="020B0606030504020204" pitchFamily="34" charset="0"/>
              </a:rPr>
              <a:t>T</a:t>
            </a:r>
            <a:r>
              <a:rPr lang="en-GB" sz="1400" dirty="0">
                <a:effectLst/>
                <a:ea typeface="Open Sans" panose="020B0606030504020204" pitchFamily="34" charset="0"/>
                <a:cs typeface="Open Sans" panose="020B0606030504020204" pitchFamily="34" charset="0"/>
              </a:rPr>
              <a:t>o remove the above requirements for prosecution</a:t>
            </a:r>
          </a:p>
          <a:p>
            <a:pPr marL="285750" indent="-285750" algn="just">
              <a:lnSpc>
                <a:spcPct val="150000"/>
              </a:lnSpc>
              <a:spcBef>
                <a:spcPts val="600"/>
              </a:spcBef>
              <a:spcAft>
                <a:spcPts val="600"/>
              </a:spcAft>
              <a:buFont typeface="Arial" panose="020B0604020202020204" pitchFamily="34" charset="0"/>
              <a:buChar char="•"/>
            </a:pPr>
            <a:r>
              <a:rPr lang="en-US" sz="1400" dirty="0">
                <a:solidFill>
                  <a:srgbClr val="000000"/>
                </a:solidFill>
                <a:ea typeface="Open Sans" panose="020B0606030504020204" pitchFamily="34" charset="0"/>
                <a:cs typeface="Open Sans" panose="020B0606030504020204" pitchFamily="34" charset="0"/>
              </a:rPr>
              <a:t>T</a:t>
            </a:r>
            <a:r>
              <a:rPr lang="en-US" sz="1400" b="0" i="0" u="none" strike="noStrike" baseline="0" dirty="0">
                <a:solidFill>
                  <a:srgbClr val="000000"/>
                </a:solidFill>
                <a:ea typeface="Open Sans" panose="020B0606030504020204" pitchFamily="34" charset="0"/>
                <a:cs typeface="Open Sans" panose="020B0606030504020204" pitchFamily="34" charset="0"/>
              </a:rPr>
              <a:t>o establish jurisdiction over transnational cases of child sexual exploitation and abuse facilitated by ICTs, when one of the constituent elements of the offence has taken place in a State’s territory</a:t>
            </a:r>
          </a:p>
          <a:p>
            <a:pPr marL="285750" indent="-285750" algn="just">
              <a:lnSpc>
                <a:spcPct val="150000"/>
              </a:lnSpc>
              <a:spcBef>
                <a:spcPts val="600"/>
              </a:spcBef>
              <a:spcAft>
                <a:spcPts val="600"/>
              </a:spcAft>
              <a:buFont typeface="Arial" panose="020B0604020202020204" pitchFamily="34" charset="0"/>
              <a:buChar char="•"/>
            </a:pPr>
            <a:r>
              <a:rPr lang="en-US" sz="1400" dirty="0">
                <a:ea typeface="Open Sans" panose="020B0606030504020204" pitchFamily="34" charset="0"/>
                <a:cs typeface="Open Sans" panose="020B0606030504020204" pitchFamily="34" charset="0"/>
              </a:rPr>
              <a:t>To assess, strengthen and develop cooperation with a view to preventing and combating related offences between Parties and with other States, with intergovernmental bodies and transnational networks</a:t>
            </a:r>
            <a:endParaRPr lang="fr-FR" sz="1400" dirty="0">
              <a:effectLst/>
              <a:ea typeface="Open Sans" panose="020B0606030504020204" pitchFamily="34" charset="0"/>
              <a:cs typeface="Open Sans" panose="020B0606030504020204" pitchFamily="34" charset="0"/>
            </a:endParaRPr>
          </a:p>
        </p:txBody>
      </p:sp>
      <p:grpSp>
        <p:nvGrpSpPr>
          <p:cNvPr id="3" name="Group 2">
            <a:extLst>
              <a:ext uri="{FF2B5EF4-FFF2-40B4-BE49-F238E27FC236}">
                <a16:creationId xmlns:a16="http://schemas.microsoft.com/office/drawing/2014/main" id="{EB0A8635-817D-A7BC-A10B-679A2A5FF155}"/>
              </a:ext>
            </a:extLst>
          </p:cNvPr>
          <p:cNvGrpSpPr/>
          <p:nvPr/>
        </p:nvGrpSpPr>
        <p:grpSpPr>
          <a:xfrm>
            <a:off x="469900" y="70624"/>
            <a:ext cx="7854950" cy="1490418"/>
            <a:chOff x="438150" y="870724"/>
            <a:chExt cx="7854950" cy="1490418"/>
          </a:xfrm>
        </p:grpSpPr>
        <p:pic>
          <p:nvPicPr>
            <p:cNvPr id="7" name="Picture 6">
              <a:extLst>
                <a:ext uri="{FF2B5EF4-FFF2-40B4-BE49-F238E27FC236}">
                  <a16:creationId xmlns:a16="http://schemas.microsoft.com/office/drawing/2014/main" id="{205A776E-DA43-1C9F-E467-E0801DD774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4" name="Straight Connector 13">
              <a:extLst>
                <a:ext uri="{FF2B5EF4-FFF2-40B4-BE49-F238E27FC236}">
                  <a16:creationId xmlns:a16="http://schemas.microsoft.com/office/drawing/2014/main" id="{E6A6ECBD-2C8C-9EB6-5A5D-776A10C04FFB}"/>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E1EC9C3C-E5BE-D985-C8B1-77178AB75790}"/>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6" name="Rectangle 15">
            <a:extLst>
              <a:ext uri="{FF2B5EF4-FFF2-40B4-BE49-F238E27FC236}">
                <a16:creationId xmlns:a16="http://schemas.microsoft.com/office/drawing/2014/main" id="{F6482903-5FB1-7FF8-32A1-211BCAA8DA7E}"/>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929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2018A1-B8FF-8917-1396-62EF5AE53EA6}"/>
              </a:ext>
            </a:extLst>
          </p:cNvPr>
          <p:cNvSpPr txBox="1">
            <a:spLocks/>
          </p:cNvSpPr>
          <p:nvPr/>
        </p:nvSpPr>
        <p:spPr>
          <a:xfrm>
            <a:off x="1676400" y="33891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2800" dirty="0">
                <a:ea typeface="Open Sans" panose="020B0606030504020204" pitchFamily="34" charset="0"/>
                <a:cs typeface="Open Sans" panose="020B0606030504020204" pitchFamily="34" charset="0"/>
              </a:rPr>
              <a:t>Prevention</a:t>
            </a:r>
          </a:p>
        </p:txBody>
      </p:sp>
      <p:cxnSp>
        <p:nvCxnSpPr>
          <p:cNvPr id="9" name="Straight Connector 8">
            <a:extLst>
              <a:ext uri="{FF2B5EF4-FFF2-40B4-BE49-F238E27FC236}">
                <a16:creationId xmlns:a16="http://schemas.microsoft.com/office/drawing/2014/main" id="{571995AC-2E40-F0E2-4939-9F3BF4E38924}"/>
              </a:ext>
            </a:extLst>
          </p:cNvPr>
          <p:cNvCxnSpPr>
            <a:cxnSpLocks/>
          </p:cNvCxnSpPr>
          <p:nvPr/>
        </p:nvCxnSpPr>
        <p:spPr>
          <a:xfrm>
            <a:off x="10048240" y="1329197"/>
            <a:ext cx="2143760" cy="0"/>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855E1258-EC99-428A-4C98-56A5774475DD}"/>
              </a:ext>
            </a:extLst>
          </p:cNvPr>
          <p:cNvSpPr txBox="1"/>
          <p:nvPr/>
        </p:nvSpPr>
        <p:spPr>
          <a:xfrm>
            <a:off x="445193" y="1704977"/>
            <a:ext cx="11301614" cy="4515147"/>
          </a:xfrm>
          <a:prstGeom prst="rect">
            <a:avLst/>
          </a:prstGeom>
          <a:noFill/>
        </p:spPr>
        <p:txBody>
          <a:bodyPr wrap="square" rtlCol="0">
            <a:spAutoFit/>
          </a:bodyPr>
          <a:lstStyle/>
          <a:p>
            <a:pPr algn="just">
              <a:lnSpc>
                <a:spcPct val="150000"/>
              </a:lnSpc>
              <a:spcBef>
                <a:spcPts val="600"/>
              </a:spcBef>
              <a:spcAft>
                <a:spcPts val="600"/>
              </a:spcAft>
            </a:pPr>
            <a:r>
              <a:rPr lang="en-GB" sz="1400" b="1" dirty="0">
                <a:solidFill>
                  <a:srgbClr val="000000"/>
                </a:solidFill>
                <a:effectLst/>
                <a:ea typeface="Open Sans" panose="020B0606030504020204" pitchFamily="34" charset="0"/>
                <a:cs typeface="Open Sans" panose="020B0606030504020204" pitchFamily="34" charset="0"/>
              </a:rPr>
              <a:t>Main findings</a:t>
            </a:r>
            <a:r>
              <a:rPr lang="en-GB" sz="1400" dirty="0">
                <a:solidFill>
                  <a:srgbClr val="000000"/>
                </a:solidFill>
                <a:effectLst/>
                <a:ea typeface="Open Sans" panose="020B0606030504020204" pitchFamily="34" charset="0"/>
                <a:cs typeface="Open Sans" panose="020B0606030504020204" pitchFamily="34" charset="0"/>
              </a:rPr>
              <a:t>:</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a typeface="Open Sans" panose="020B0606030504020204" pitchFamily="34" charset="0"/>
                <a:cs typeface="Open Sans" panose="020B0606030504020204" pitchFamily="34" charset="0"/>
              </a:rPr>
              <a:t>Few public awareness-raising programmes on risks of online sexual abuse and exploitation of children, even less so on risks of self-generated sexual material</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a typeface="Open Sans" panose="020B0606030504020204" pitchFamily="34" charset="0"/>
                <a:cs typeface="Open Sans" panose="020B0606030504020204" pitchFamily="34" charset="0"/>
              </a:rPr>
              <a:t>Little mention of risks of self-generated sexual material in sexuality education programmes aimed at children</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a typeface="Open Sans" panose="020B0606030504020204" pitchFamily="34" charset="0"/>
                <a:cs typeface="Open Sans" panose="020B0606030504020204" pitchFamily="34" charset="0"/>
              </a:rPr>
              <a:t>Little national and local coordination of awareness-raising activities</a:t>
            </a:r>
          </a:p>
          <a:p>
            <a:pPr marL="285750" indent="-285750" algn="just">
              <a:lnSpc>
                <a:spcPct val="150000"/>
              </a:lnSpc>
              <a:spcBef>
                <a:spcPts val="600"/>
              </a:spcBef>
              <a:spcAft>
                <a:spcPts val="600"/>
              </a:spcAft>
              <a:buFont typeface="Arial" panose="020B0604020202020204" pitchFamily="34" charset="0"/>
              <a:buChar char="•"/>
            </a:pPr>
            <a:r>
              <a:rPr lang="en-GB" sz="1400" dirty="0">
                <a:solidFill>
                  <a:srgbClr val="000000"/>
                </a:solidFill>
                <a:ea typeface="Open Sans" panose="020B0606030504020204" pitchFamily="34" charset="0"/>
                <a:cs typeface="Open Sans" panose="020B0606030504020204" pitchFamily="34" charset="0"/>
              </a:rPr>
              <a:t>Lack of (continuous) training for education professionals and other persons working in contact with children</a:t>
            </a:r>
          </a:p>
          <a:p>
            <a:pPr algn="just">
              <a:lnSpc>
                <a:spcPct val="150000"/>
              </a:lnSpc>
              <a:spcBef>
                <a:spcPts val="600"/>
              </a:spcBef>
              <a:spcAft>
                <a:spcPts val="600"/>
              </a:spcAft>
            </a:pPr>
            <a:r>
              <a:rPr lang="en-GB" sz="1400" b="1" dirty="0">
                <a:solidFill>
                  <a:srgbClr val="000000"/>
                </a:solidFill>
                <a:ea typeface="Open Sans" panose="020B0606030504020204" pitchFamily="34" charset="0"/>
                <a:cs typeface="Open Sans" panose="020B0606030504020204" pitchFamily="34" charset="0"/>
              </a:rPr>
              <a:t>R</a:t>
            </a:r>
            <a:r>
              <a:rPr lang="en-GB" sz="1400" b="1" dirty="0">
                <a:solidFill>
                  <a:srgbClr val="000000"/>
                </a:solidFill>
                <a:effectLst/>
                <a:ea typeface="Open Sans" panose="020B0606030504020204" pitchFamily="34" charset="0"/>
                <a:cs typeface="Open Sans" panose="020B0606030504020204" pitchFamily="34" charset="0"/>
              </a:rPr>
              <a:t>ecommendations</a:t>
            </a:r>
            <a:r>
              <a:rPr lang="en-GB" sz="1400" dirty="0">
                <a:solidFill>
                  <a:srgbClr val="000000"/>
                </a:solidFill>
                <a:effectLst/>
                <a:ea typeface="Open Sans" panose="020B0606030504020204" pitchFamily="34" charset="0"/>
                <a:cs typeface="Open Sans" panose="020B0606030504020204" pitchFamily="34" charset="0"/>
              </a:rPr>
              <a:t>:</a:t>
            </a:r>
            <a:endParaRPr lang="en-GB" sz="1400" dirty="0">
              <a:effectLst/>
              <a:ea typeface="Open Sans" panose="020B0606030504020204" pitchFamily="34" charset="0"/>
              <a:cs typeface="Open Sans" panose="020B0606030504020204" pitchFamily="34" charset="0"/>
            </a:endParaRPr>
          </a:p>
          <a:p>
            <a:pPr marL="285750" indent="-285750" algn="just">
              <a:lnSpc>
                <a:spcPct val="150000"/>
              </a:lnSpc>
              <a:spcBef>
                <a:spcPts val="600"/>
              </a:spcBef>
              <a:spcAft>
                <a:spcPts val="600"/>
              </a:spcAft>
              <a:buFont typeface="Arial" panose="020B0604020202020204" pitchFamily="34" charset="0"/>
              <a:buChar char="•"/>
            </a:pPr>
            <a:r>
              <a:rPr lang="en-GB" sz="1400" dirty="0">
                <a:ea typeface="Open Sans" panose="020B0606030504020204" pitchFamily="34" charset="0"/>
                <a:cs typeface="Open Sans" panose="020B0606030504020204" pitchFamily="34" charset="0"/>
              </a:rPr>
              <a:t>T</a:t>
            </a:r>
            <a:r>
              <a:rPr lang="en-GB" sz="1400" dirty="0">
                <a:effectLst/>
                <a:ea typeface="Open Sans" panose="020B0606030504020204" pitchFamily="34" charset="0"/>
                <a:cs typeface="Open Sans" panose="020B0606030504020204" pitchFamily="34" charset="0"/>
              </a:rPr>
              <a:t>o </a:t>
            </a:r>
            <a:r>
              <a:rPr lang="en-GB" sz="1400" dirty="0">
                <a:ea typeface="Open Sans" panose="020B0606030504020204" pitchFamily="34" charset="0"/>
                <a:cs typeface="Open Sans" panose="020B0606030504020204" pitchFamily="34" charset="0"/>
              </a:rPr>
              <a:t>expand cooperation with civil society</a:t>
            </a:r>
          </a:p>
          <a:p>
            <a:pPr marL="285750" indent="-285750" algn="just">
              <a:lnSpc>
                <a:spcPct val="150000"/>
              </a:lnSpc>
              <a:spcBef>
                <a:spcPts val="600"/>
              </a:spcBef>
              <a:spcAft>
                <a:spcPts val="600"/>
              </a:spcAft>
              <a:buFont typeface="Arial" panose="020B0604020202020204" pitchFamily="34" charset="0"/>
              <a:buChar char="•"/>
            </a:pPr>
            <a:r>
              <a:rPr lang="en-GB" sz="1400" dirty="0">
                <a:ea typeface="Open Sans" panose="020B0606030504020204" pitchFamily="34" charset="0"/>
                <a:cs typeface="Open Sans" panose="020B0606030504020204" pitchFamily="34" charset="0"/>
              </a:rPr>
              <a:t>To ensure that children at all education levels receive information about the risks of ICT-facilitated CSEA</a:t>
            </a:r>
          </a:p>
          <a:p>
            <a:pPr marL="285750" indent="-285750" algn="just">
              <a:lnSpc>
                <a:spcPct val="150000"/>
              </a:lnSpc>
              <a:spcBef>
                <a:spcPts val="600"/>
              </a:spcBef>
              <a:spcAft>
                <a:spcPts val="600"/>
              </a:spcAft>
              <a:buFont typeface="Arial" panose="020B0604020202020204" pitchFamily="34" charset="0"/>
              <a:buChar char="•"/>
            </a:pPr>
            <a:r>
              <a:rPr lang="en-GB" sz="1400" dirty="0">
                <a:effectLst/>
                <a:ea typeface="Open Sans" panose="020B0606030504020204" pitchFamily="34" charset="0"/>
                <a:cs typeface="Open Sans" panose="020B0606030504020204" pitchFamily="34" charset="0"/>
              </a:rPr>
              <a:t>To ensure that persons working with children have an adequate understanding of the risks </a:t>
            </a:r>
          </a:p>
        </p:txBody>
      </p:sp>
      <p:grpSp>
        <p:nvGrpSpPr>
          <p:cNvPr id="3" name="Group 2">
            <a:extLst>
              <a:ext uri="{FF2B5EF4-FFF2-40B4-BE49-F238E27FC236}">
                <a16:creationId xmlns:a16="http://schemas.microsoft.com/office/drawing/2014/main" id="{EB0A8635-817D-A7BC-A10B-679A2A5FF155}"/>
              </a:ext>
            </a:extLst>
          </p:cNvPr>
          <p:cNvGrpSpPr/>
          <p:nvPr/>
        </p:nvGrpSpPr>
        <p:grpSpPr>
          <a:xfrm>
            <a:off x="469900" y="70624"/>
            <a:ext cx="7854950" cy="1490418"/>
            <a:chOff x="438150" y="870724"/>
            <a:chExt cx="7854950" cy="1490418"/>
          </a:xfrm>
        </p:grpSpPr>
        <p:pic>
          <p:nvPicPr>
            <p:cNvPr id="7" name="Picture 6">
              <a:extLst>
                <a:ext uri="{FF2B5EF4-FFF2-40B4-BE49-F238E27FC236}">
                  <a16:creationId xmlns:a16="http://schemas.microsoft.com/office/drawing/2014/main" id="{205A776E-DA43-1C9F-E467-E0801DD774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4" name="Straight Connector 13">
              <a:extLst>
                <a:ext uri="{FF2B5EF4-FFF2-40B4-BE49-F238E27FC236}">
                  <a16:creationId xmlns:a16="http://schemas.microsoft.com/office/drawing/2014/main" id="{E6A6ECBD-2C8C-9EB6-5A5D-776A10C04FFB}"/>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E1EC9C3C-E5BE-D985-C8B1-77178AB75790}"/>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Working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Twenty-first meeting – From 30 September (p.m.) to 1 October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6" name="Rectangle 15">
            <a:extLst>
              <a:ext uri="{FF2B5EF4-FFF2-40B4-BE49-F238E27FC236}">
                <a16:creationId xmlns:a16="http://schemas.microsoft.com/office/drawing/2014/main" id="{F6482903-5FB1-7FF8-32A1-211BCAA8DA7E}"/>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1189607"/>
      </p:ext>
    </p:extLst>
  </p:cSld>
  <p:clrMapOvr>
    <a:masterClrMapping/>
  </p:clrMapOvr>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0000"/>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7183</TotalTime>
  <Words>1500</Words>
  <Application>Microsoft Office PowerPoint</Application>
  <PresentationFormat>Widescreen</PresentationFormat>
  <Paragraphs>171</Paragraphs>
  <Slides>11</Slides>
  <Notes>10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Georgia</vt:lpstr>
      <vt:lpstr>Open Sans</vt:lpstr>
      <vt:lpstr>Wingdings</vt:lpstr>
      <vt:lpstr>ITU Theme - White bg</vt:lpstr>
      <vt:lpstr>Big text</vt:lpstr>
      <vt:lpstr>Quote Slide</vt:lpstr>
      <vt:lpstr>PowerPoint Presentation</vt:lpstr>
      <vt:lpstr>Council of Europe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Njume Ebong-Barry, Ahone</dc:creator>
  <cp:lastModifiedBy>Brouard, Ricarda</cp:lastModifiedBy>
  <cp:revision>151</cp:revision>
  <dcterms:created xsi:type="dcterms:W3CDTF">2021-03-09T10:44:20Z</dcterms:created>
  <dcterms:modified xsi:type="dcterms:W3CDTF">2024-09-24T10:08:04Z</dcterms:modified>
</cp:coreProperties>
</file>