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13" r:id="rId3"/>
  </p:sldMasterIdLst>
  <p:notesMasterIdLst>
    <p:notesMasterId r:id="rId37"/>
  </p:notesMasterIdLst>
  <p:handoutMasterIdLst>
    <p:handoutMasterId r:id="rId38"/>
  </p:handoutMasterIdLst>
  <p:sldIdLst>
    <p:sldId id="2685" r:id="rId4"/>
    <p:sldId id="537" r:id="rId5"/>
    <p:sldId id="259" r:id="rId6"/>
    <p:sldId id="525" r:id="rId7"/>
    <p:sldId id="261" r:id="rId8"/>
    <p:sldId id="384" r:id="rId9"/>
    <p:sldId id="526" r:id="rId10"/>
    <p:sldId id="538" r:id="rId11"/>
    <p:sldId id="535" r:id="rId12"/>
    <p:sldId id="269" r:id="rId13"/>
    <p:sldId id="540" r:id="rId14"/>
    <p:sldId id="279" r:id="rId15"/>
    <p:sldId id="530" r:id="rId16"/>
    <p:sldId id="318" r:id="rId17"/>
    <p:sldId id="322" r:id="rId18"/>
    <p:sldId id="396" r:id="rId19"/>
    <p:sldId id="532" r:id="rId20"/>
    <p:sldId id="2686" r:id="rId21"/>
    <p:sldId id="275" r:id="rId22"/>
    <p:sldId id="520" r:id="rId23"/>
    <p:sldId id="523" r:id="rId24"/>
    <p:sldId id="2687" r:id="rId25"/>
    <p:sldId id="340" r:id="rId26"/>
    <p:sldId id="513" r:id="rId27"/>
    <p:sldId id="514" r:id="rId28"/>
    <p:sldId id="515" r:id="rId29"/>
    <p:sldId id="516" r:id="rId30"/>
    <p:sldId id="517" r:id="rId31"/>
    <p:sldId id="518" r:id="rId32"/>
    <p:sldId id="534" r:id="rId33"/>
    <p:sldId id="425" r:id="rId34"/>
    <p:sldId id="531" r:id="rId35"/>
    <p:sldId id="3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3"/>
    <a:srgbClr val="9D26FF"/>
    <a:srgbClr val="0076A1"/>
    <a:srgbClr val="FFFFFF"/>
    <a:srgbClr val="009CD6"/>
    <a:srgbClr val="A5A5A5"/>
    <a:srgbClr val="757070"/>
    <a:srgbClr val="6F6F6E"/>
    <a:srgbClr val="F5FAFC"/>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4" d="100"/>
          <a:sy n="64" d="100"/>
        </p:scale>
        <p:origin x="102" y="912"/>
      </p:cViewPr>
      <p:guideLst>
        <p:guide orient="horz" pos="2160"/>
        <p:guide pos="3840"/>
      </p:guideLst>
    </p:cSldViewPr>
  </p:slideViewPr>
  <p:notesTextViewPr>
    <p:cViewPr>
      <p:scale>
        <a:sx n="1" d="1"/>
        <a:sy n="1" d="1"/>
      </p:scale>
      <p:origin x="0" y="0"/>
    </p:cViewPr>
  </p:notesTextViewPr>
  <p:notesViewPr>
    <p:cSldViewPr snapToGrid="0">
      <p:cViewPr varScale="1">
        <p:scale>
          <a:sx n="124" d="100"/>
          <a:sy n="124" d="100"/>
        </p:scale>
        <p:origin x="4188"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8CF30-69DE-4E57-8008-3FF8B85454D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8D61D08-72B7-499D-8604-0D9C70FBE475}">
      <dgm:prSet/>
      <dgm:spPr/>
      <dgm:t>
        <a:bodyPr/>
        <a:lstStyle/>
        <a:p>
          <a:pPr>
            <a:defRPr cap="all"/>
          </a:pPr>
          <a:r>
            <a:rPr lang="en-GB" dirty="0"/>
            <a:t>Source of age / Id data</a:t>
          </a:r>
          <a:endParaRPr lang="en-US" dirty="0"/>
        </a:p>
      </dgm:t>
    </dgm:pt>
    <dgm:pt modelId="{B84B7EE6-1659-4245-9C45-9D40D1CE2E7D}" type="parTrans" cxnId="{D8D2F042-5303-4575-BB3B-5A643B9C691A}">
      <dgm:prSet/>
      <dgm:spPr/>
      <dgm:t>
        <a:bodyPr/>
        <a:lstStyle/>
        <a:p>
          <a:endParaRPr lang="en-US"/>
        </a:p>
      </dgm:t>
    </dgm:pt>
    <dgm:pt modelId="{286F6602-8EF8-4181-B97C-A1FB37574F92}" type="sibTrans" cxnId="{D8D2F042-5303-4575-BB3B-5A643B9C691A}">
      <dgm:prSet/>
      <dgm:spPr/>
      <dgm:t>
        <a:bodyPr/>
        <a:lstStyle/>
        <a:p>
          <a:endParaRPr lang="en-US"/>
        </a:p>
      </dgm:t>
    </dgm:pt>
    <dgm:pt modelId="{370661EF-9685-4A46-897B-B9B8C4575A04}">
      <dgm:prSet/>
      <dgm:spPr/>
      <dgm:t>
        <a:bodyPr/>
        <a:lstStyle/>
        <a:p>
          <a:pPr>
            <a:defRPr cap="all"/>
          </a:pPr>
          <a:r>
            <a:rPr lang="en-US" dirty="0"/>
            <a:t>AGE ASSURANCE PROVIDER</a:t>
          </a:r>
        </a:p>
      </dgm:t>
    </dgm:pt>
    <dgm:pt modelId="{0950F1AD-E784-4DEE-ADFB-84188735512C}" type="parTrans" cxnId="{B21A2D13-4C2D-437E-9C58-7E280D17CF04}">
      <dgm:prSet/>
      <dgm:spPr/>
      <dgm:t>
        <a:bodyPr/>
        <a:lstStyle/>
        <a:p>
          <a:endParaRPr lang="en-US"/>
        </a:p>
      </dgm:t>
    </dgm:pt>
    <dgm:pt modelId="{6A915B80-1D09-4167-A74C-D55DE2E58BBF}" type="sibTrans" cxnId="{B21A2D13-4C2D-437E-9C58-7E280D17CF04}">
      <dgm:prSet/>
      <dgm:spPr/>
      <dgm:t>
        <a:bodyPr/>
        <a:lstStyle/>
        <a:p>
          <a:endParaRPr lang="en-US"/>
        </a:p>
      </dgm:t>
    </dgm:pt>
    <dgm:pt modelId="{F0577540-BD3F-458D-A737-8DB9A3C1CB9F}">
      <dgm:prSet/>
      <dgm:spPr/>
      <dgm:t>
        <a:bodyPr/>
        <a:lstStyle/>
        <a:p>
          <a:pPr>
            <a:defRPr cap="all"/>
          </a:pPr>
          <a:r>
            <a:rPr lang="en-GB" dirty="0"/>
            <a:t>RELYING PARTY</a:t>
          </a:r>
          <a:endParaRPr lang="en-US" dirty="0"/>
        </a:p>
      </dgm:t>
    </dgm:pt>
    <dgm:pt modelId="{FFA16A81-E2ED-48A6-B8FB-04929950E5A6}" type="parTrans" cxnId="{1449197E-4E42-4474-A150-24B070C06CAA}">
      <dgm:prSet/>
      <dgm:spPr/>
      <dgm:t>
        <a:bodyPr/>
        <a:lstStyle/>
        <a:p>
          <a:endParaRPr lang="en-US"/>
        </a:p>
      </dgm:t>
    </dgm:pt>
    <dgm:pt modelId="{1F5905D2-57C5-43C3-A1B3-9E211A62CC1D}" type="sibTrans" cxnId="{1449197E-4E42-4474-A150-24B070C06CAA}">
      <dgm:prSet/>
      <dgm:spPr/>
      <dgm:t>
        <a:bodyPr/>
        <a:lstStyle/>
        <a:p>
          <a:endParaRPr lang="en-US"/>
        </a:p>
      </dgm:t>
    </dgm:pt>
    <dgm:pt modelId="{D29B8056-8905-4CD8-B30A-04BF505E53C8}" type="pres">
      <dgm:prSet presAssocID="{F348CF30-69DE-4E57-8008-3FF8B85454D1}" presName="root" presStyleCnt="0">
        <dgm:presLayoutVars>
          <dgm:dir/>
          <dgm:resizeHandles val="exact"/>
        </dgm:presLayoutVars>
      </dgm:prSet>
      <dgm:spPr/>
    </dgm:pt>
    <dgm:pt modelId="{A835695C-9956-4077-8904-1FDE874407D0}" type="pres">
      <dgm:prSet presAssocID="{38D61D08-72B7-499D-8604-0D9C70FBE475}" presName="compNode" presStyleCnt="0"/>
      <dgm:spPr/>
    </dgm:pt>
    <dgm:pt modelId="{7E67F4AE-0736-4DC7-B34E-82B35C71B3AD}" type="pres">
      <dgm:prSet presAssocID="{38D61D08-72B7-499D-8604-0D9C70FBE475}" presName="iconBgRect" presStyleLbl="bgShp" presStyleIdx="0" presStyleCnt="3"/>
      <dgm:spPr>
        <a:prstGeom prst="round2DiagRect">
          <a:avLst>
            <a:gd name="adj1" fmla="val 29727"/>
            <a:gd name="adj2" fmla="val 0"/>
          </a:avLst>
        </a:prstGeom>
      </dgm:spPr>
    </dgm:pt>
    <dgm:pt modelId="{B193E19D-3745-4E75-9CBA-CAD493B911BC}" type="pres">
      <dgm:prSet presAssocID="{38D61D08-72B7-499D-8604-0D9C70FBE47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EEF49CE2-2E47-46FB-92A3-2B089F5DBD22}" type="pres">
      <dgm:prSet presAssocID="{38D61D08-72B7-499D-8604-0D9C70FBE475}" presName="spaceRect" presStyleCnt="0"/>
      <dgm:spPr/>
    </dgm:pt>
    <dgm:pt modelId="{60794442-F42B-4AEE-86A6-2039A5361EE9}" type="pres">
      <dgm:prSet presAssocID="{38D61D08-72B7-499D-8604-0D9C70FBE475}" presName="textRect" presStyleLbl="revTx" presStyleIdx="0" presStyleCnt="3">
        <dgm:presLayoutVars>
          <dgm:chMax val="1"/>
          <dgm:chPref val="1"/>
        </dgm:presLayoutVars>
      </dgm:prSet>
      <dgm:spPr/>
    </dgm:pt>
    <dgm:pt modelId="{9667A604-BDBC-4480-B374-8F6DE81DEF50}" type="pres">
      <dgm:prSet presAssocID="{286F6602-8EF8-4181-B97C-A1FB37574F92}" presName="sibTrans" presStyleCnt="0"/>
      <dgm:spPr/>
    </dgm:pt>
    <dgm:pt modelId="{BAAE6388-46E2-420A-89E9-D7E06A4ED1E9}" type="pres">
      <dgm:prSet presAssocID="{370661EF-9685-4A46-897B-B9B8C4575A04}" presName="compNode" presStyleCnt="0"/>
      <dgm:spPr/>
    </dgm:pt>
    <dgm:pt modelId="{BD02E567-F309-4C77-9511-5C470121099C}" type="pres">
      <dgm:prSet presAssocID="{370661EF-9685-4A46-897B-B9B8C4575A04}" presName="iconBgRect" presStyleLbl="bgShp" presStyleIdx="1" presStyleCnt="3"/>
      <dgm:spPr>
        <a:prstGeom prst="round2DiagRect">
          <a:avLst>
            <a:gd name="adj1" fmla="val 29727"/>
            <a:gd name="adj2" fmla="val 0"/>
          </a:avLst>
        </a:prstGeom>
      </dgm:spPr>
    </dgm:pt>
    <dgm:pt modelId="{2C1DDD1E-2FF4-42D5-99F1-C5CCD21D462D}" type="pres">
      <dgm:prSet presAssocID="{370661EF-9685-4A46-897B-B9B8C4575A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121536F0-736C-42B5-8E15-84312862515B}" type="pres">
      <dgm:prSet presAssocID="{370661EF-9685-4A46-897B-B9B8C4575A04}" presName="spaceRect" presStyleCnt="0"/>
      <dgm:spPr/>
    </dgm:pt>
    <dgm:pt modelId="{F514AF61-F2F0-49C1-961F-9823142BC665}" type="pres">
      <dgm:prSet presAssocID="{370661EF-9685-4A46-897B-B9B8C4575A04}" presName="textRect" presStyleLbl="revTx" presStyleIdx="1" presStyleCnt="3">
        <dgm:presLayoutVars>
          <dgm:chMax val="1"/>
          <dgm:chPref val="1"/>
        </dgm:presLayoutVars>
      </dgm:prSet>
      <dgm:spPr/>
    </dgm:pt>
    <dgm:pt modelId="{0820B4E0-5DFB-4DCB-B4B4-5A5F2DA2F8DA}" type="pres">
      <dgm:prSet presAssocID="{6A915B80-1D09-4167-A74C-D55DE2E58BBF}" presName="sibTrans" presStyleCnt="0"/>
      <dgm:spPr/>
    </dgm:pt>
    <dgm:pt modelId="{4831C259-1553-4336-97C3-9B5F75F83526}" type="pres">
      <dgm:prSet presAssocID="{F0577540-BD3F-458D-A737-8DB9A3C1CB9F}" presName="compNode" presStyleCnt="0"/>
      <dgm:spPr/>
    </dgm:pt>
    <dgm:pt modelId="{88D2F5D1-9813-48EB-855E-D259178E16F8}" type="pres">
      <dgm:prSet presAssocID="{F0577540-BD3F-458D-A737-8DB9A3C1CB9F}" presName="iconBgRect" presStyleLbl="bgShp" presStyleIdx="2" presStyleCnt="3"/>
      <dgm:spPr>
        <a:prstGeom prst="round2DiagRect">
          <a:avLst>
            <a:gd name="adj1" fmla="val 29727"/>
            <a:gd name="adj2" fmla="val 0"/>
          </a:avLst>
        </a:prstGeom>
      </dgm:spPr>
    </dgm:pt>
    <dgm:pt modelId="{08F0CC2A-9F23-44E3-9E18-FE1495A01D8E}" type="pres">
      <dgm:prSet presAssocID="{F0577540-BD3F-458D-A737-8DB9A3C1CB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03B4C5F9-C8CE-4539-8804-B427B108CCE8}" type="pres">
      <dgm:prSet presAssocID="{F0577540-BD3F-458D-A737-8DB9A3C1CB9F}" presName="spaceRect" presStyleCnt="0"/>
      <dgm:spPr/>
    </dgm:pt>
    <dgm:pt modelId="{0E5AADDE-2F75-4011-9075-4BBAD6202475}" type="pres">
      <dgm:prSet presAssocID="{F0577540-BD3F-458D-A737-8DB9A3C1CB9F}" presName="textRect" presStyleLbl="revTx" presStyleIdx="2" presStyleCnt="3">
        <dgm:presLayoutVars>
          <dgm:chMax val="1"/>
          <dgm:chPref val="1"/>
        </dgm:presLayoutVars>
      </dgm:prSet>
      <dgm:spPr/>
    </dgm:pt>
  </dgm:ptLst>
  <dgm:cxnLst>
    <dgm:cxn modelId="{B21A2D13-4C2D-437E-9C58-7E280D17CF04}" srcId="{F348CF30-69DE-4E57-8008-3FF8B85454D1}" destId="{370661EF-9685-4A46-897B-B9B8C4575A04}" srcOrd="1" destOrd="0" parTransId="{0950F1AD-E784-4DEE-ADFB-84188735512C}" sibTransId="{6A915B80-1D09-4167-A74C-D55DE2E58BBF}"/>
    <dgm:cxn modelId="{3C157C1C-79D1-4AEE-94A1-17A251B19BA8}" type="presOf" srcId="{370661EF-9685-4A46-897B-B9B8C4575A04}" destId="{F514AF61-F2F0-49C1-961F-9823142BC665}" srcOrd="0" destOrd="0" presId="urn:microsoft.com/office/officeart/2018/5/layout/IconLeafLabelList"/>
    <dgm:cxn modelId="{D8D2F042-5303-4575-BB3B-5A643B9C691A}" srcId="{F348CF30-69DE-4E57-8008-3FF8B85454D1}" destId="{38D61D08-72B7-499D-8604-0D9C70FBE475}" srcOrd="0" destOrd="0" parTransId="{B84B7EE6-1659-4245-9C45-9D40D1CE2E7D}" sibTransId="{286F6602-8EF8-4181-B97C-A1FB37574F92}"/>
    <dgm:cxn modelId="{30CF106F-669C-4565-8CFD-846A284E5226}" type="presOf" srcId="{F0577540-BD3F-458D-A737-8DB9A3C1CB9F}" destId="{0E5AADDE-2F75-4011-9075-4BBAD6202475}" srcOrd="0" destOrd="0" presId="urn:microsoft.com/office/officeart/2018/5/layout/IconLeafLabelList"/>
    <dgm:cxn modelId="{1449197E-4E42-4474-A150-24B070C06CAA}" srcId="{F348CF30-69DE-4E57-8008-3FF8B85454D1}" destId="{F0577540-BD3F-458D-A737-8DB9A3C1CB9F}" srcOrd="2" destOrd="0" parTransId="{FFA16A81-E2ED-48A6-B8FB-04929950E5A6}" sibTransId="{1F5905D2-57C5-43C3-A1B3-9E211A62CC1D}"/>
    <dgm:cxn modelId="{338E57A4-AF1B-4B63-A80E-8CB68440ED39}" type="presOf" srcId="{38D61D08-72B7-499D-8604-0D9C70FBE475}" destId="{60794442-F42B-4AEE-86A6-2039A5361EE9}" srcOrd="0" destOrd="0" presId="urn:microsoft.com/office/officeart/2018/5/layout/IconLeafLabelList"/>
    <dgm:cxn modelId="{65F919DF-B1D2-4CFB-9CD8-223BF0761EDA}" type="presOf" srcId="{F348CF30-69DE-4E57-8008-3FF8B85454D1}" destId="{D29B8056-8905-4CD8-B30A-04BF505E53C8}" srcOrd="0" destOrd="0" presId="urn:microsoft.com/office/officeart/2018/5/layout/IconLeafLabelList"/>
    <dgm:cxn modelId="{47A692A8-C565-48BB-8A1E-A7DB0F4141AA}" type="presParOf" srcId="{D29B8056-8905-4CD8-B30A-04BF505E53C8}" destId="{A835695C-9956-4077-8904-1FDE874407D0}" srcOrd="0" destOrd="0" presId="urn:microsoft.com/office/officeart/2018/5/layout/IconLeafLabelList"/>
    <dgm:cxn modelId="{54CC0C96-4070-4381-9A42-C4D236F45871}" type="presParOf" srcId="{A835695C-9956-4077-8904-1FDE874407D0}" destId="{7E67F4AE-0736-4DC7-B34E-82B35C71B3AD}" srcOrd="0" destOrd="0" presId="urn:microsoft.com/office/officeart/2018/5/layout/IconLeafLabelList"/>
    <dgm:cxn modelId="{13BB891A-BDD9-49E3-8EC3-10639D5327CB}" type="presParOf" srcId="{A835695C-9956-4077-8904-1FDE874407D0}" destId="{B193E19D-3745-4E75-9CBA-CAD493B911BC}" srcOrd="1" destOrd="0" presId="urn:microsoft.com/office/officeart/2018/5/layout/IconLeafLabelList"/>
    <dgm:cxn modelId="{89E02D11-7694-45B8-8594-78C95DDC5373}" type="presParOf" srcId="{A835695C-9956-4077-8904-1FDE874407D0}" destId="{EEF49CE2-2E47-46FB-92A3-2B089F5DBD22}" srcOrd="2" destOrd="0" presId="urn:microsoft.com/office/officeart/2018/5/layout/IconLeafLabelList"/>
    <dgm:cxn modelId="{A297FF5F-760A-404C-98CE-398988395418}" type="presParOf" srcId="{A835695C-9956-4077-8904-1FDE874407D0}" destId="{60794442-F42B-4AEE-86A6-2039A5361EE9}" srcOrd="3" destOrd="0" presId="urn:microsoft.com/office/officeart/2018/5/layout/IconLeafLabelList"/>
    <dgm:cxn modelId="{DE5430F8-B56E-4D49-A9D8-7ABAB9C3A6E8}" type="presParOf" srcId="{D29B8056-8905-4CD8-B30A-04BF505E53C8}" destId="{9667A604-BDBC-4480-B374-8F6DE81DEF50}" srcOrd="1" destOrd="0" presId="urn:microsoft.com/office/officeart/2018/5/layout/IconLeafLabelList"/>
    <dgm:cxn modelId="{7EF77812-33F4-4431-8CFA-A6C31ABADC26}" type="presParOf" srcId="{D29B8056-8905-4CD8-B30A-04BF505E53C8}" destId="{BAAE6388-46E2-420A-89E9-D7E06A4ED1E9}" srcOrd="2" destOrd="0" presId="urn:microsoft.com/office/officeart/2018/5/layout/IconLeafLabelList"/>
    <dgm:cxn modelId="{C06E3CAB-7421-43F3-88C4-FC44C1265EE1}" type="presParOf" srcId="{BAAE6388-46E2-420A-89E9-D7E06A4ED1E9}" destId="{BD02E567-F309-4C77-9511-5C470121099C}" srcOrd="0" destOrd="0" presId="urn:microsoft.com/office/officeart/2018/5/layout/IconLeafLabelList"/>
    <dgm:cxn modelId="{1BE39270-0281-4D87-89C1-4E7DEEBB0442}" type="presParOf" srcId="{BAAE6388-46E2-420A-89E9-D7E06A4ED1E9}" destId="{2C1DDD1E-2FF4-42D5-99F1-C5CCD21D462D}" srcOrd="1" destOrd="0" presId="urn:microsoft.com/office/officeart/2018/5/layout/IconLeafLabelList"/>
    <dgm:cxn modelId="{E0CC3394-4AD3-4941-B543-7A6A3BBD4798}" type="presParOf" srcId="{BAAE6388-46E2-420A-89E9-D7E06A4ED1E9}" destId="{121536F0-736C-42B5-8E15-84312862515B}" srcOrd="2" destOrd="0" presId="urn:microsoft.com/office/officeart/2018/5/layout/IconLeafLabelList"/>
    <dgm:cxn modelId="{8055EED3-BEB5-4B7B-BE66-DA9A51AD7091}" type="presParOf" srcId="{BAAE6388-46E2-420A-89E9-D7E06A4ED1E9}" destId="{F514AF61-F2F0-49C1-961F-9823142BC665}" srcOrd="3" destOrd="0" presId="urn:microsoft.com/office/officeart/2018/5/layout/IconLeafLabelList"/>
    <dgm:cxn modelId="{1BAC110E-C98A-4049-845B-2DB217D82019}" type="presParOf" srcId="{D29B8056-8905-4CD8-B30A-04BF505E53C8}" destId="{0820B4E0-5DFB-4DCB-B4B4-5A5F2DA2F8DA}" srcOrd="3" destOrd="0" presId="urn:microsoft.com/office/officeart/2018/5/layout/IconLeafLabelList"/>
    <dgm:cxn modelId="{84C67FA9-6120-4653-B75E-EF052C0DFA08}" type="presParOf" srcId="{D29B8056-8905-4CD8-B30A-04BF505E53C8}" destId="{4831C259-1553-4336-97C3-9B5F75F83526}" srcOrd="4" destOrd="0" presId="urn:microsoft.com/office/officeart/2018/5/layout/IconLeafLabelList"/>
    <dgm:cxn modelId="{8BF3FD2D-2C2A-4249-9395-CCA15851B2FE}" type="presParOf" srcId="{4831C259-1553-4336-97C3-9B5F75F83526}" destId="{88D2F5D1-9813-48EB-855E-D259178E16F8}" srcOrd="0" destOrd="0" presId="urn:microsoft.com/office/officeart/2018/5/layout/IconLeafLabelList"/>
    <dgm:cxn modelId="{E34BFA3B-903F-4F8D-A753-E8C9B269FA85}" type="presParOf" srcId="{4831C259-1553-4336-97C3-9B5F75F83526}" destId="{08F0CC2A-9F23-44E3-9E18-FE1495A01D8E}" srcOrd="1" destOrd="0" presId="urn:microsoft.com/office/officeart/2018/5/layout/IconLeafLabelList"/>
    <dgm:cxn modelId="{D9D7DEE2-DAEE-4F14-8856-F882162B54C4}" type="presParOf" srcId="{4831C259-1553-4336-97C3-9B5F75F83526}" destId="{03B4C5F9-C8CE-4539-8804-B427B108CCE8}" srcOrd="2" destOrd="0" presId="urn:microsoft.com/office/officeart/2018/5/layout/IconLeafLabelList"/>
    <dgm:cxn modelId="{76AE8C10-11C6-4486-AEDE-DE830A429EFE}" type="presParOf" srcId="{4831C259-1553-4336-97C3-9B5F75F83526}" destId="{0E5AADDE-2F75-4011-9075-4BBAD620247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934B3-F3F1-4B96-AFDD-691068FF38FC}"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GB"/>
        </a:p>
      </dgm:t>
    </dgm:pt>
    <dgm:pt modelId="{0BAC7D12-C29B-4F38-8C96-A6920AD5D2C2}">
      <dgm:prSet phldrT="[Text]"/>
      <dgm:spPr/>
      <dgm:t>
        <a:bodyPr/>
        <a:lstStyle/>
        <a:p>
          <a:r>
            <a:rPr lang="en-US" dirty="0">
              <a:latin typeface="Avenir Next LT Pro Demi" panose="020B0704020202020204" pitchFamily="34" charset="0"/>
            </a:rPr>
            <a:t>BASIC</a:t>
          </a:r>
          <a:endParaRPr lang="en-GB" dirty="0">
            <a:latin typeface="Avenir Next LT Pro Demi" panose="020B0704020202020204" pitchFamily="34" charset="0"/>
          </a:endParaRPr>
        </a:p>
      </dgm:t>
    </dgm:pt>
    <dgm:pt modelId="{26D86855-8D1B-47AE-9F07-6E02D2810B77}" type="parTrans" cxnId="{119C0AD1-4AC4-44FD-9264-4469D978EB4B}">
      <dgm:prSet/>
      <dgm:spPr/>
      <dgm:t>
        <a:bodyPr/>
        <a:lstStyle/>
        <a:p>
          <a:endParaRPr lang="en-GB"/>
        </a:p>
      </dgm:t>
    </dgm:pt>
    <dgm:pt modelId="{1B51C7C9-67E7-4441-B9BE-D443D9E646EE}" type="sibTrans" cxnId="{119C0AD1-4AC4-44FD-9264-4469D978EB4B}">
      <dgm:prSet/>
      <dgm:spPr/>
      <dgm:t>
        <a:bodyPr/>
        <a:lstStyle/>
        <a:p>
          <a:endParaRPr lang="en-GB"/>
        </a:p>
      </dgm:t>
    </dgm:pt>
    <dgm:pt modelId="{F5BDD515-3475-44EE-9394-C432989530C8}">
      <dgm:prSet phldrT="[Text]"/>
      <dgm:spPr/>
      <dgm:t>
        <a:bodyPr/>
        <a:lstStyle/>
        <a:p>
          <a:r>
            <a:rPr lang="en-US" dirty="0">
              <a:latin typeface="Avenir Next LT Pro Demi" panose="020B0704020202020204" pitchFamily="34" charset="0"/>
            </a:rPr>
            <a:t>STANDARD</a:t>
          </a:r>
          <a:endParaRPr lang="en-GB" dirty="0">
            <a:latin typeface="Avenir Next LT Pro Demi" panose="020B0704020202020204" pitchFamily="34" charset="0"/>
          </a:endParaRPr>
        </a:p>
      </dgm:t>
    </dgm:pt>
    <dgm:pt modelId="{79CDFF49-2228-49E8-B082-DF100F5A15DD}" type="parTrans" cxnId="{13B04B94-E1C1-4DF0-BFC4-9E960B114062}">
      <dgm:prSet/>
      <dgm:spPr/>
      <dgm:t>
        <a:bodyPr/>
        <a:lstStyle/>
        <a:p>
          <a:endParaRPr lang="en-GB"/>
        </a:p>
      </dgm:t>
    </dgm:pt>
    <dgm:pt modelId="{5B0EEC89-39FB-411B-9CB5-E4DAFE948C73}" type="sibTrans" cxnId="{13B04B94-E1C1-4DF0-BFC4-9E960B114062}">
      <dgm:prSet/>
      <dgm:spPr/>
      <dgm:t>
        <a:bodyPr/>
        <a:lstStyle/>
        <a:p>
          <a:endParaRPr lang="en-GB"/>
        </a:p>
      </dgm:t>
    </dgm:pt>
    <dgm:pt modelId="{20769F06-A941-4EE6-98B9-BB24F15AA206}">
      <dgm:prSet phldrT="[Text]"/>
      <dgm:spPr/>
      <dgm:t>
        <a:bodyPr/>
        <a:lstStyle/>
        <a:p>
          <a:r>
            <a:rPr lang="en-US" dirty="0">
              <a:latin typeface="Avenir Next LT Pro Demi" panose="020B0704020202020204" pitchFamily="34" charset="0"/>
            </a:rPr>
            <a:t>ENHANCED</a:t>
          </a:r>
          <a:endParaRPr lang="en-GB" dirty="0">
            <a:latin typeface="Avenir Next LT Pro Demi" panose="020B0704020202020204" pitchFamily="34" charset="0"/>
          </a:endParaRPr>
        </a:p>
      </dgm:t>
    </dgm:pt>
    <dgm:pt modelId="{DF9EBCD3-EDA8-4A4D-A957-6D1DBCBC74C5}" type="parTrans" cxnId="{E03CD92F-63A6-4870-86B6-1649D4CAEC35}">
      <dgm:prSet/>
      <dgm:spPr/>
      <dgm:t>
        <a:bodyPr/>
        <a:lstStyle/>
        <a:p>
          <a:endParaRPr lang="en-GB"/>
        </a:p>
      </dgm:t>
    </dgm:pt>
    <dgm:pt modelId="{680655AD-8A8F-4466-98F7-FF67C3A6280E}" type="sibTrans" cxnId="{E03CD92F-63A6-4870-86B6-1649D4CAEC35}">
      <dgm:prSet/>
      <dgm:spPr/>
      <dgm:t>
        <a:bodyPr/>
        <a:lstStyle/>
        <a:p>
          <a:endParaRPr lang="en-GB"/>
        </a:p>
      </dgm:t>
    </dgm:pt>
    <dgm:pt modelId="{78D42854-23D2-4B2D-A3F1-C5604348C10B}">
      <dgm:prSet phldrT="[Text]"/>
      <dgm:spPr/>
      <dgm:t>
        <a:bodyPr/>
        <a:lstStyle/>
        <a:p>
          <a:r>
            <a:rPr lang="en-US" dirty="0">
              <a:latin typeface="Avenir Next LT Pro Demi" panose="020B0704020202020204" pitchFamily="34" charset="0"/>
            </a:rPr>
            <a:t>STRICT</a:t>
          </a:r>
          <a:endParaRPr lang="en-GB" dirty="0">
            <a:latin typeface="Avenir Next LT Pro Demi" panose="020B0704020202020204" pitchFamily="34" charset="0"/>
          </a:endParaRPr>
        </a:p>
      </dgm:t>
    </dgm:pt>
    <dgm:pt modelId="{0FD40261-A42B-4D23-B07B-6A61C1FB057D}" type="parTrans" cxnId="{06D4158F-B20F-43A4-9FF2-9B95FAB5810C}">
      <dgm:prSet/>
      <dgm:spPr/>
      <dgm:t>
        <a:bodyPr/>
        <a:lstStyle/>
        <a:p>
          <a:endParaRPr lang="en-GB"/>
        </a:p>
      </dgm:t>
    </dgm:pt>
    <dgm:pt modelId="{38383079-37FE-41C4-AB1B-37BAC1F6F9E0}" type="sibTrans" cxnId="{06D4158F-B20F-43A4-9FF2-9B95FAB5810C}">
      <dgm:prSet/>
      <dgm:spPr/>
      <dgm:t>
        <a:bodyPr/>
        <a:lstStyle/>
        <a:p>
          <a:endParaRPr lang="en-GB"/>
        </a:p>
      </dgm:t>
    </dgm:pt>
    <dgm:pt modelId="{250B31EC-EC7A-41F9-89D1-AF6FCFA9A3DD}">
      <dgm:prSet/>
      <dgm:spPr/>
      <dgm:t>
        <a:bodyPr/>
        <a:lstStyle/>
        <a:p>
          <a:endParaRPr lang="en-GB"/>
        </a:p>
      </dgm:t>
    </dgm:pt>
    <dgm:pt modelId="{C47156E1-204D-44B3-983F-6887241A9DD3}" type="parTrans" cxnId="{87A2B27E-F274-4AC8-9B73-BC8C6B9C752F}">
      <dgm:prSet/>
      <dgm:spPr/>
      <dgm:t>
        <a:bodyPr/>
        <a:lstStyle/>
        <a:p>
          <a:endParaRPr lang="en-GB"/>
        </a:p>
      </dgm:t>
    </dgm:pt>
    <dgm:pt modelId="{2A221B4D-546A-4BA5-B093-9BB56C9C8F49}" type="sibTrans" cxnId="{87A2B27E-F274-4AC8-9B73-BC8C6B9C752F}">
      <dgm:prSet/>
      <dgm:spPr/>
      <dgm:t>
        <a:bodyPr/>
        <a:lstStyle/>
        <a:p>
          <a:endParaRPr lang="en-GB"/>
        </a:p>
      </dgm:t>
    </dgm:pt>
    <dgm:pt modelId="{9218E08E-77D8-43B4-AB3A-972B7E33F929}" type="pres">
      <dgm:prSet presAssocID="{64A934B3-F3F1-4B96-AFDD-691068FF38FC}" presName="rootnode" presStyleCnt="0">
        <dgm:presLayoutVars>
          <dgm:chMax/>
          <dgm:chPref/>
          <dgm:dir/>
          <dgm:animLvl val="lvl"/>
        </dgm:presLayoutVars>
      </dgm:prSet>
      <dgm:spPr/>
    </dgm:pt>
    <dgm:pt modelId="{F3B17E21-99CB-428F-88B6-C91665323C3B}" type="pres">
      <dgm:prSet presAssocID="{250B31EC-EC7A-41F9-89D1-AF6FCFA9A3DD}" presName="composite" presStyleCnt="0"/>
      <dgm:spPr/>
    </dgm:pt>
    <dgm:pt modelId="{CAF34D38-B6BA-4036-B249-F21FED5C138E}" type="pres">
      <dgm:prSet presAssocID="{250B31EC-EC7A-41F9-89D1-AF6FCFA9A3DD}" presName="LShape" presStyleLbl="alignNode1" presStyleIdx="0" presStyleCnt="9" custLinFactNeighborX="-140" custLinFactNeighborY="431"/>
      <dgm:spPr/>
    </dgm:pt>
    <dgm:pt modelId="{A1C5292D-F302-4429-98C1-F097F48908CF}" type="pres">
      <dgm:prSet presAssocID="{250B31EC-EC7A-41F9-89D1-AF6FCFA9A3DD}" presName="ParentText" presStyleLbl="revTx" presStyleIdx="0" presStyleCnt="5">
        <dgm:presLayoutVars>
          <dgm:chMax val="0"/>
          <dgm:chPref val="0"/>
          <dgm:bulletEnabled val="1"/>
        </dgm:presLayoutVars>
      </dgm:prSet>
      <dgm:spPr/>
    </dgm:pt>
    <dgm:pt modelId="{31A15016-87BF-48EC-9A65-8AF492E5FD30}" type="pres">
      <dgm:prSet presAssocID="{250B31EC-EC7A-41F9-89D1-AF6FCFA9A3DD}" presName="Triangle" presStyleLbl="alignNode1" presStyleIdx="1" presStyleCnt="9"/>
      <dgm:spPr/>
    </dgm:pt>
    <dgm:pt modelId="{3F101192-858D-4E52-98CE-FA5FD958E14F}" type="pres">
      <dgm:prSet presAssocID="{2A221B4D-546A-4BA5-B093-9BB56C9C8F49}" presName="sibTrans" presStyleCnt="0"/>
      <dgm:spPr/>
    </dgm:pt>
    <dgm:pt modelId="{D535E80F-0C75-4CD3-9A81-6043697FB025}" type="pres">
      <dgm:prSet presAssocID="{2A221B4D-546A-4BA5-B093-9BB56C9C8F49}" presName="space" presStyleCnt="0"/>
      <dgm:spPr/>
    </dgm:pt>
    <dgm:pt modelId="{66621E2A-3CD7-4F47-931F-907D5C96878A}" type="pres">
      <dgm:prSet presAssocID="{0BAC7D12-C29B-4F38-8C96-A6920AD5D2C2}" presName="composite" presStyleCnt="0"/>
      <dgm:spPr/>
    </dgm:pt>
    <dgm:pt modelId="{2C9991C6-5C70-46D7-AE7A-00F9745A827B}" type="pres">
      <dgm:prSet presAssocID="{0BAC7D12-C29B-4F38-8C96-A6920AD5D2C2}" presName="LShape" presStyleLbl="alignNode1" presStyleIdx="2" presStyleCnt="9" custLinFactNeighborY="0"/>
      <dgm:spPr/>
    </dgm:pt>
    <dgm:pt modelId="{C8C7541E-1BAC-4B40-A79F-CAE62FD307D5}" type="pres">
      <dgm:prSet presAssocID="{0BAC7D12-C29B-4F38-8C96-A6920AD5D2C2}" presName="ParentText" presStyleLbl="revTx" presStyleIdx="1" presStyleCnt="5" custScaleY="99860">
        <dgm:presLayoutVars>
          <dgm:chMax val="0"/>
          <dgm:chPref val="0"/>
          <dgm:bulletEnabled val="1"/>
        </dgm:presLayoutVars>
      </dgm:prSet>
      <dgm:spPr/>
    </dgm:pt>
    <dgm:pt modelId="{56647392-F8D2-4B5B-89F4-631727FC51D8}" type="pres">
      <dgm:prSet presAssocID="{0BAC7D12-C29B-4F38-8C96-A6920AD5D2C2}" presName="Triangle" presStyleLbl="alignNode1" presStyleIdx="3" presStyleCnt="9"/>
      <dgm:spPr/>
    </dgm:pt>
    <dgm:pt modelId="{88245930-E3B1-4E11-AFED-C515151276E2}" type="pres">
      <dgm:prSet presAssocID="{1B51C7C9-67E7-4441-B9BE-D443D9E646EE}" presName="sibTrans" presStyleCnt="0"/>
      <dgm:spPr/>
    </dgm:pt>
    <dgm:pt modelId="{33EEFE57-E237-4AC7-984C-E5439E070173}" type="pres">
      <dgm:prSet presAssocID="{1B51C7C9-67E7-4441-B9BE-D443D9E646EE}" presName="space" presStyleCnt="0"/>
      <dgm:spPr/>
    </dgm:pt>
    <dgm:pt modelId="{E78EB52F-014F-4B33-844A-13EC3C242A14}" type="pres">
      <dgm:prSet presAssocID="{F5BDD515-3475-44EE-9394-C432989530C8}" presName="composite" presStyleCnt="0"/>
      <dgm:spPr/>
    </dgm:pt>
    <dgm:pt modelId="{2364E929-AD1F-4D9B-81CD-E07A4F8A0E81}" type="pres">
      <dgm:prSet presAssocID="{F5BDD515-3475-44EE-9394-C432989530C8}" presName="LShape" presStyleLbl="alignNode1" presStyleIdx="4" presStyleCnt="9"/>
      <dgm:spPr/>
    </dgm:pt>
    <dgm:pt modelId="{AC407AB7-2C74-4878-BCF9-57ED18BD94A9}" type="pres">
      <dgm:prSet presAssocID="{F5BDD515-3475-44EE-9394-C432989530C8}" presName="ParentText" presStyleLbl="revTx" presStyleIdx="2" presStyleCnt="5">
        <dgm:presLayoutVars>
          <dgm:chMax val="0"/>
          <dgm:chPref val="0"/>
          <dgm:bulletEnabled val="1"/>
        </dgm:presLayoutVars>
      </dgm:prSet>
      <dgm:spPr/>
    </dgm:pt>
    <dgm:pt modelId="{7B6B9480-B69D-4F54-B0E3-EFBDB5AE2E64}" type="pres">
      <dgm:prSet presAssocID="{F5BDD515-3475-44EE-9394-C432989530C8}" presName="Triangle" presStyleLbl="alignNode1" presStyleIdx="5" presStyleCnt="9"/>
      <dgm:spPr/>
    </dgm:pt>
    <dgm:pt modelId="{F4BD977B-ABF8-4436-A337-CB6D29266602}" type="pres">
      <dgm:prSet presAssocID="{5B0EEC89-39FB-411B-9CB5-E4DAFE948C73}" presName="sibTrans" presStyleCnt="0"/>
      <dgm:spPr/>
    </dgm:pt>
    <dgm:pt modelId="{FAF7B7DD-D257-447C-A3F3-AE94BF052400}" type="pres">
      <dgm:prSet presAssocID="{5B0EEC89-39FB-411B-9CB5-E4DAFE948C73}" presName="space" presStyleCnt="0"/>
      <dgm:spPr/>
    </dgm:pt>
    <dgm:pt modelId="{9810EE24-3181-432A-84F2-6263C8D48BEF}" type="pres">
      <dgm:prSet presAssocID="{20769F06-A941-4EE6-98B9-BB24F15AA206}" presName="composite" presStyleCnt="0"/>
      <dgm:spPr/>
    </dgm:pt>
    <dgm:pt modelId="{7A826E82-2D1D-4DC8-9AEC-FA6520F9CDD2}" type="pres">
      <dgm:prSet presAssocID="{20769F06-A941-4EE6-98B9-BB24F15AA206}" presName="LShape" presStyleLbl="alignNode1" presStyleIdx="6" presStyleCnt="9" custLinFactNeighborY="-137"/>
      <dgm:spPr/>
    </dgm:pt>
    <dgm:pt modelId="{499432DB-17AA-4453-8E18-17143219FFC5}" type="pres">
      <dgm:prSet presAssocID="{20769F06-A941-4EE6-98B9-BB24F15AA206}" presName="ParentText" presStyleLbl="revTx" presStyleIdx="3" presStyleCnt="5">
        <dgm:presLayoutVars>
          <dgm:chMax val="0"/>
          <dgm:chPref val="0"/>
          <dgm:bulletEnabled val="1"/>
        </dgm:presLayoutVars>
      </dgm:prSet>
      <dgm:spPr/>
    </dgm:pt>
    <dgm:pt modelId="{119510B5-E3BE-40D2-BAC9-EE8A44B75EFF}" type="pres">
      <dgm:prSet presAssocID="{20769F06-A941-4EE6-98B9-BB24F15AA206}" presName="Triangle" presStyleLbl="alignNode1" presStyleIdx="7" presStyleCnt="9"/>
      <dgm:spPr/>
    </dgm:pt>
    <dgm:pt modelId="{1E02755D-3C2F-4AD4-88D0-F65C0E9F3543}" type="pres">
      <dgm:prSet presAssocID="{680655AD-8A8F-4466-98F7-FF67C3A6280E}" presName="sibTrans" presStyleCnt="0"/>
      <dgm:spPr/>
    </dgm:pt>
    <dgm:pt modelId="{A05C67CE-49AB-40F9-8722-35A2FCD850A8}" type="pres">
      <dgm:prSet presAssocID="{680655AD-8A8F-4466-98F7-FF67C3A6280E}" presName="space" presStyleCnt="0"/>
      <dgm:spPr/>
    </dgm:pt>
    <dgm:pt modelId="{AA15D79B-2B3D-4752-A54C-8955B139BC3B}" type="pres">
      <dgm:prSet presAssocID="{78D42854-23D2-4B2D-A3F1-C5604348C10B}" presName="composite" presStyleCnt="0"/>
      <dgm:spPr/>
    </dgm:pt>
    <dgm:pt modelId="{52CC2860-2801-43B7-8554-59335FABA7D5}" type="pres">
      <dgm:prSet presAssocID="{78D42854-23D2-4B2D-A3F1-C5604348C10B}" presName="LShape" presStyleLbl="alignNode1" presStyleIdx="8" presStyleCnt="9"/>
      <dgm:spPr/>
    </dgm:pt>
    <dgm:pt modelId="{02166F69-09B5-4678-8A48-63FEA0DC4034}" type="pres">
      <dgm:prSet presAssocID="{78D42854-23D2-4B2D-A3F1-C5604348C10B}" presName="ParentText" presStyleLbl="revTx" presStyleIdx="4" presStyleCnt="5">
        <dgm:presLayoutVars>
          <dgm:chMax val="0"/>
          <dgm:chPref val="0"/>
          <dgm:bulletEnabled val="1"/>
        </dgm:presLayoutVars>
      </dgm:prSet>
      <dgm:spPr/>
    </dgm:pt>
  </dgm:ptLst>
  <dgm:cxnLst>
    <dgm:cxn modelId="{E03CD92F-63A6-4870-86B6-1649D4CAEC35}" srcId="{64A934B3-F3F1-4B96-AFDD-691068FF38FC}" destId="{20769F06-A941-4EE6-98B9-BB24F15AA206}" srcOrd="3" destOrd="0" parTransId="{DF9EBCD3-EDA8-4A4D-A957-6D1DBCBC74C5}" sibTransId="{680655AD-8A8F-4466-98F7-FF67C3A6280E}"/>
    <dgm:cxn modelId="{64E51630-7AF4-425D-9C5C-5A14147536BA}" type="presOf" srcId="{64A934B3-F3F1-4B96-AFDD-691068FF38FC}" destId="{9218E08E-77D8-43B4-AB3A-972B7E33F929}" srcOrd="0" destOrd="0" presId="urn:microsoft.com/office/officeart/2009/3/layout/StepUpProcess"/>
    <dgm:cxn modelId="{86317E47-8631-4AE2-AC7F-F1E343DD3668}" type="presOf" srcId="{F5BDD515-3475-44EE-9394-C432989530C8}" destId="{AC407AB7-2C74-4878-BCF9-57ED18BD94A9}" srcOrd="0" destOrd="0" presId="urn:microsoft.com/office/officeart/2009/3/layout/StepUpProcess"/>
    <dgm:cxn modelId="{87A2B27E-F274-4AC8-9B73-BC8C6B9C752F}" srcId="{64A934B3-F3F1-4B96-AFDD-691068FF38FC}" destId="{250B31EC-EC7A-41F9-89D1-AF6FCFA9A3DD}" srcOrd="0" destOrd="0" parTransId="{C47156E1-204D-44B3-983F-6887241A9DD3}" sibTransId="{2A221B4D-546A-4BA5-B093-9BB56C9C8F49}"/>
    <dgm:cxn modelId="{E0074F7F-2356-46C4-9238-5E27C316A811}" type="presOf" srcId="{20769F06-A941-4EE6-98B9-BB24F15AA206}" destId="{499432DB-17AA-4453-8E18-17143219FFC5}" srcOrd="0" destOrd="0" presId="urn:microsoft.com/office/officeart/2009/3/layout/StepUpProcess"/>
    <dgm:cxn modelId="{50B53F85-5AAF-4CF8-AD40-E51A6978542C}" type="presOf" srcId="{0BAC7D12-C29B-4F38-8C96-A6920AD5D2C2}" destId="{C8C7541E-1BAC-4B40-A79F-CAE62FD307D5}" srcOrd="0" destOrd="0" presId="urn:microsoft.com/office/officeart/2009/3/layout/StepUpProcess"/>
    <dgm:cxn modelId="{06D4158F-B20F-43A4-9FF2-9B95FAB5810C}" srcId="{64A934B3-F3F1-4B96-AFDD-691068FF38FC}" destId="{78D42854-23D2-4B2D-A3F1-C5604348C10B}" srcOrd="4" destOrd="0" parTransId="{0FD40261-A42B-4D23-B07B-6A61C1FB057D}" sibTransId="{38383079-37FE-41C4-AB1B-37BAC1F6F9E0}"/>
    <dgm:cxn modelId="{9DD34594-B277-42CB-B24D-3B2A90150790}" type="presOf" srcId="{250B31EC-EC7A-41F9-89D1-AF6FCFA9A3DD}" destId="{A1C5292D-F302-4429-98C1-F097F48908CF}" srcOrd="0" destOrd="0" presId="urn:microsoft.com/office/officeart/2009/3/layout/StepUpProcess"/>
    <dgm:cxn modelId="{13B04B94-E1C1-4DF0-BFC4-9E960B114062}" srcId="{64A934B3-F3F1-4B96-AFDD-691068FF38FC}" destId="{F5BDD515-3475-44EE-9394-C432989530C8}" srcOrd="2" destOrd="0" parTransId="{79CDFF49-2228-49E8-B082-DF100F5A15DD}" sibTransId="{5B0EEC89-39FB-411B-9CB5-E4DAFE948C73}"/>
    <dgm:cxn modelId="{119C0AD1-4AC4-44FD-9264-4469D978EB4B}" srcId="{64A934B3-F3F1-4B96-AFDD-691068FF38FC}" destId="{0BAC7D12-C29B-4F38-8C96-A6920AD5D2C2}" srcOrd="1" destOrd="0" parTransId="{26D86855-8D1B-47AE-9F07-6E02D2810B77}" sibTransId="{1B51C7C9-67E7-4441-B9BE-D443D9E646EE}"/>
    <dgm:cxn modelId="{1EBE6EE6-8ECC-44EC-A916-A8C4F2AA56F5}" type="presOf" srcId="{78D42854-23D2-4B2D-A3F1-C5604348C10B}" destId="{02166F69-09B5-4678-8A48-63FEA0DC4034}" srcOrd="0" destOrd="0" presId="urn:microsoft.com/office/officeart/2009/3/layout/StepUpProcess"/>
    <dgm:cxn modelId="{91DC746E-2626-4C12-889F-EBEEBBC14648}" type="presParOf" srcId="{9218E08E-77D8-43B4-AB3A-972B7E33F929}" destId="{F3B17E21-99CB-428F-88B6-C91665323C3B}" srcOrd="0" destOrd="0" presId="urn:microsoft.com/office/officeart/2009/3/layout/StepUpProcess"/>
    <dgm:cxn modelId="{3C4F364F-350E-4D52-82D3-F38F65FED490}" type="presParOf" srcId="{F3B17E21-99CB-428F-88B6-C91665323C3B}" destId="{CAF34D38-B6BA-4036-B249-F21FED5C138E}" srcOrd="0" destOrd="0" presId="urn:microsoft.com/office/officeart/2009/3/layout/StepUpProcess"/>
    <dgm:cxn modelId="{441FA61D-1913-40D9-BDEF-B47E60C31939}" type="presParOf" srcId="{F3B17E21-99CB-428F-88B6-C91665323C3B}" destId="{A1C5292D-F302-4429-98C1-F097F48908CF}" srcOrd="1" destOrd="0" presId="urn:microsoft.com/office/officeart/2009/3/layout/StepUpProcess"/>
    <dgm:cxn modelId="{3FF1F400-96A9-41D6-9459-5B58A08E97DC}" type="presParOf" srcId="{F3B17E21-99CB-428F-88B6-C91665323C3B}" destId="{31A15016-87BF-48EC-9A65-8AF492E5FD30}" srcOrd="2" destOrd="0" presId="urn:microsoft.com/office/officeart/2009/3/layout/StepUpProcess"/>
    <dgm:cxn modelId="{3A30E687-8408-4D7A-BBBA-1E291F1856EF}" type="presParOf" srcId="{9218E08E-77D8-43B4-AB3A-972B7E33F929}" destId="{3F101192-858D-4E52-98CE-FA5FD958E14F}" srcOrd="1" destOrd="0" presId="urn:microsoft.com/office/officeart/2009/3/layout/StepUpProcess"/>
    <dgm:cxn modelId="{560463B9-C187-412B-909C-49ECFB64AF11}" type="presParOf" srcId="{3F101192-858D-4E52-98CE-FA5FD958E14F}" destId="{D535E80F-0C75-4CD3-9A81-6043697FB025}" srcOrd="0" destOrd="0" presId="urn:microsoft.com/office/officeart/2009/3/layout/StepUpProcess"/>
    <dgm:cxn modelId="{9B2F7B63-3D94-4C43-B524-3BC082B2D20D}" type="presParOf" srcId="{9218E08E-77D8-43B4-AB3A-972B7E33F929}" destId="{66621E2A-3CD7-4F47-931F-907D5C96878A}" srcOrd="2" destOrd="0" presId="urn:microsoft.com/office/officeart/2009/3/layout/StepUpProcess"/>
    <dgm:cxn modelId="{823C286B-FD30-4F95-BE4A-EF068394F7A3}" type="presParOf" srcId="{66621E2A-3CD7-4F47-931F-907D5C96878A}" destId="{2C9991C6-5C70-46D7-AE7A-00F9745A827B}" srcOrd="0" destOrd="0" presId="urn:microsoft.com/office/officeart/2009/3/layout/StepUpProcess"/>
    <dgm:cxn modelId="{C9B101C9-D4C5-40B3-8138-26ED1BE4CD52}" type="presParOf" srcId="{66621E2A-3CD7-4F47-931F-907D5C96878A}" destId="{C8C7541E-1BAC-4B40-A79F-CAE62FD307D5}" srcOrd="1" destOrd="0" presId="urn:microsoft.com/office/officeart/2009/3/layout/StepUpProcess"/>
    <dgm:cxn modelId="{52584E77-34C0-4CA9-A0E3-4CDC4BD307A5}" type="presParOf" srcId="{66621E2A-3CD7-4F47-931F-907D5C96878A}" destId="{56647392-F8D2-4B5B-89F4-631727FC51D8}" srcOrd="2" destOrd="0" presId="urn:microsoft.com/office/officeart/2009/3/layout/StepUpProcess"/>
    <dgm:cxn modelId="{E3ACDC8D-6307-4CDF-8EB5-432633978AFD}" type="presParOf" srcId="{9218E08E-77D8-43B4-AB3A-972B7E33F929}" destId="{88245930-E3B1-4E11-AFED-C515151276E2}" srcOrd="3" destOrd="0" presId="urn:microsoft.com/office/officeart/2009/3/layout/StepUpProcess"/>
    <dgm:cxn modelId="{899951E5-3452-4CCD-B8DF-BF43370E7826}" type="presParOf" srcId="{88245930-E3B1-4E11-AFED-C515151276E2}" destId="{33EEFE57-E237-4AC7-984C-E5439E070173}" srcOrd="0" destOrd="0" presId="urn:microsoft.com/office/officeart/2009/3/layout/StepUpProcess"/>
    <dgm:cxn modelId="{6244DA7C-30AE-468C-8A65-1D4CFBA48CFD}" type="presParOf" srcId="{9218E08E-77D8-43B4-AB3A-972B7E33F929}" destId="{E78EB52F-014F-4B33-844A-13EC3C242A14}" srcOrd="4" destOrd="0" presId="urn:microsoft.com/office/officeart/2009/3/layout/StepUpProcess"/>
    <dgm:cxn modelId="{B33A8532-48DD-4F7A-9791-5558DE6E33CC}" type="presParOf" srcId="{E78EB52F-014F-4B33-844A-13EC3C242A14}" destId="{2364E929-AD1F-4D9B-81CD-E07A4F8A0E81}" srcOrd="0" destOrd="0" presId="urn:microsoft.com/office/officeart/2009/3/layout/StepUpProcess"/>
    <dgm:cxn modelId="{720A4CFB-A98E-43BA-8028-41847E4FE4B2}" type="presParOf" srcId="{E78EB52F-014F-4B33-844A-13EC3C242A14}" destId="{AC407AB7-2C74-4878-BCF9-57ED18BD94A9}" srcOrd="1" destOrd="0" presId="urn:microsoft.com/office/officeart/2009/3/layout/StepUpProcess"/>
    <dgm:cxn modelId="{95439813-AE52-457B-8BF8-EE53AEE56237}" type="presParOf" srcId="{E78EB52F-014F-4B33-844A-13EC3C242A14}" destId="{7B6B9480-B69D-4F54-B0E3-EFBDB5AE2E64}" srcOrd="2" destOrd="0" presId="urn:microsoft.com/office/officeart/2009/3/layout/StepUpProcess"/>
    <dgm:cxn modelId="{0B8079E5-A2C3-4121-81BF-292EC113CF49}" type="presParOf" srcId="{9218E08E-77D8-43B4-AB3A-972B7E33F929}" destId="{F4BD977B-ABF8-4436-A337-CB6D29266602}" srcOrd="5" destOrd="0" presId="urn:microsoft.com/office/officeart/2009/3/layout/StepUpProcess"/>
    <dgm:cxn modelId="{76BA9952-E300-4425-8D8C-8BD43FA8E3E8}" type="presParOf" srcId="{F4BD977B-ABF8-4436-A337-CB6D29266602}" destId="{FAF7B7DD-D257-447C-A3F3-AE94BF052400}" srcOrd="0" destOrd="0" presId="urn:microsoft.com/office/officeart/2009/3/layout/StepUpProcess"/>
    <dgm:cxn modelId="{9C613D06-93F6-4AE6-8950-841DFE303CE8}" type="presParOf" srcId="{9218E08E-77D8-43B4-AB3A-972B7E33F929}" destId="{9810EE24-3181-432A-84F2-6263C8D48BEF}" srcOrd="6" destOrd="0" presId="urn:microsoft.com/office/officeart/2009/3/layout/StepUpProcess"/>
    <dgm:cxn modelId="{CBC70299-1497-4473-8827-FEEC579B676A}" type="presParOf" srcId="{9810EE24-3181-432A-84F2-6263C8D48BEF}" destId="{7A826E82-2D1D-4DC8-9AEC-FA6520F9CDD2}" srcOrd="0" destOrd="0" presId="urn:microsoft.com/office/officeart/2009/3/layout/StepUpProcess"/>
    <dgm:cxn modelId="{A8C896CC-D29F-49B6-92D0-A22704874D1F}" type="presParOf" srcId="{9810EE24-3181-432A-84F2-6263C8D48BEF}" destId="{499432DB-17AA-4453-8E18-17143219FFC5}" srcOrd="1" destOrd="0" presId="urn:microsoft.com/office/officeart/2009/3/layout/StepUpProcess"/>
    <dgm:cxn modelId="{B9AC7865-AAFD-4484-B55F-07A72312AFD6}" type="presParOf" srcId="{9810EE24-3181-432A-84F2-6263C8D48BEF}" destId="{119510B5-E3BE-40D2-BAC9-EE8A44B75EFF}" srcOrd="2" destOrd="0" presId="urn:microsoft.com/office/officeart/2009/3/layout/StepUpProcess"/>
    <dgm:cxn modelId="{D78BF4FA-334C-4AE9-B7FC-5E17F6B26452}" type="presParOf" srcId="{9218E08E-77D8-43B4-AB3A-972B7E33F929}" destId="{1E02755D-3C2F-4AD4-88D0-F65C0E9F3543}" srcOrd="7" destOrd="0" presId="urn:microsoft.com/office/officeart/2009/3/layout/StepUpProcess"/>
    <dgm:cxn modelId="{FAF8C425-15AD-417C-8643-24492BF44160}" type="presParOf" srcId="{1E02755D-3C2F-4AD4-88D0-F65C0E9F3543}" destId="{A05C67CE-49AB-40F9-8722-35A2FCD850A8}" srcOrd="0" destOrd="0" presId="urn:microsoft.com/office/officeart/2009/3/layout/StepUpProcess"/>
    <dgm:cxn modelId="{49D6986B-BBF7-4BDD-9A17-B6D87D3A10E7}" type="presParOf" srcId="{9218E08E-77D8-43B4-AB3A-972B7E33F929}" destId="{AA15D79B-2B3D-4752-A54C-8955B139BC3B}" srcOrd="8" destOrd="0" presId="urn:microsoft.com/office/officeart/2009/3/layout/StepUpProcess"/>
    <dgm:cxn modelId="{A478B930-570E-4873-8224-3BCE7B14B2F4}" type="presParOf" srcId="{AA15D79B-2B3D-4752-A54C-8955B139BC3B}" destId="{52CC2860-2801-43B7-8554-59335FABA7D5}" srcOrd="0" destOrd="0" presId="urn:microsoft.com/office/officeart/2009/3/layout/StepUpProcess"/>
    <dgm:cxn modelId="{77B619B6-D182-4869-A75B-8A1A7667358E}" type="presParOf" srcId="{AA15D79B-2B3D-4752-A54C-8955B139BC3B}" destId="{02166F69-09B5-4678-8A48-63FEA0DC403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3436DE1-3E05-41F7-8BFA-7A3F57C085AE}" type="doc">
      <dgm:prSet loTypeId="urn:microsoft.com/office/officeart/2005/8/layout/chevron1" loCatId="process" qsTypeId="urn:microsoft.com/office/officeart/2005/8/quickstyle/simple1" qsCatId="simple" csTypeId="urn:microsoft.com/office/officeart/2005/8/colors/colorful5" csCatId="colorful" phldr="1"/>
      <dgm:spPr/>
    </dgm:pt>
    <dgm:pt modelId="{D4054098-C7C8-4F6C-9DC0-767D503D6A9A}">
      <dgm:prSet phldrT="[Text]"/>
      <dgm:spPr>
        <a:solidFill>
          <a:srgbClr val="54CCCD"/>
        </a:solidFill>
      </dgm:spPr>
      <dgm:t>
        <a:bodyPr/>
        <a:lstStyle/>
        <a:p>
          <a:r>
            <a:rPr lang="en-GB" dirty="0">
              <a:latin typeface="Avenir Next LT Pro Demi" panose="020B0704020202020204" pitchFamily="34" charset="0"/>
            </a:rPr>
            <a:t>90%+</a:t>
          </a:r>
        </a:p>
      </dgm:t>
    </dgm:pt>
    <dgm:pt modelId="{3756F497-541B-48F0-9F93-BCEDF7CD430C}" type="parTrans" cxnId="{90288B64-20DC-46F7-8B79-B9575C61C416}">
      <dgm:prSet/>
      <dgm:spPr/>
      <dgm:t>
        <a:bodyPr/>
        <a:lstStyle/>
        <a:p>
          <a:endParaRPr lang="en-GB"/>
        </a:p>
      </dgm:t>
    </dgm:pt>
    <dgm:pt modelId="{42C0F644-2BA7-434D-ABFD-4FFD7E8576E3}" type="sibTrans" cxnId="{90288B64-20DC-46F7-8B79-B9575C61C416}">
      <dgm:prSet/>
      <dgm:spPr/>
      <dgm:t>
        <a:bodyPr/>
        <a:lstStyle/>
        <a:p>
          <a:endParaRPr lang="en-GB"/>
        </a:p>
      </dgm:t>
    </dgm:pt>
    <dgm:pt modelId="{1BD364FB-3A1E-4610-B3B0-07D560BFA78A}">
      <dgm:prSet phldrT="[Text]"/>
      <dgm:spPr>
        <a:solidFill>
          <a:srgbClr val="4DC58D"/>
        </a:solidFill>
      </dgm:spPr>
      <dgm:t>
        <a:bodyPr/>
        <a:lstStyle/>
        <a:p>
          <a:r>
            <a:rPr lang="en-GB" dirty="0">
              <a:latin typeface="Avenir Next LT Pro Demi" panose="020B0704020202020204" pitchFamily="34" charset="0"/>
            </a:rPr>
            <a:t>99%+</a:t>
          </a:r>
        </a:p>
      </dgm:t>
    </dgm:pt>
    <dgm:pt modelId="{3B67F6DE-8066-4729-BBB1-195642288E84}" type="parTrans" cxnId="{C756D0B4-C7B9-40C7-87B7-A674B17D8563}">
      <dgm:prSet/>
      <dgm:spPr/>
      <dgm:t>
        <a:bodyPr/>
        <a:lstStyle/>
        <a:p>
          <a:endParaRPr lang="en-GB"/>
        </a:p>
      </dgm:t>
    </dgm:pt>
    <dgm:pt modelId="{CE042CD8-5B8B-4770-8040-5F26CF51C980}" type="sibTrans" cxnId="{C756D0B4-C7B9-40C7-87B7-A674B17D8563}">
      <dgm:prSet/>
      <dgm:spPr/>
      <dgm:t>
        <a:bodyPr/>
        <a:lstStyle/>
        <a:p>
          <a:endParaRPr lang="en-GB"/>
        </a:p>
      </dgm:t>
    </dgm:pt>
    <dgm:pt modelId="{0E74D31C-C010-4FC1-A029-25BE44B81FA7}">
      <dgm:prSet phldrT="[Text]"/>
      <dgm:spPr>
        <a:solidFill>
          <a:srgbClr val="48BB4F"/>
        </a:solidFill>
      </dgm:spPr>
      <dgm:t>
        <a:bodyPr/>
        <a:lstStyle/>
        <a:p>
          <a:r>
            <a:rPr lang="en-GB" dirty="0">
              <a:latin typeface="Avenir Next LT Pro Demi" panose="020B0704020202020204" pitchFamily="34" charset="0"/>
            </a:rPr>
            <a:t>99.9%+</a:t>
          </a:r>
        </a:p>
      </dgm:t>
    </dgm:pt>
    <dgm:pt modelId="{871A3BC5-4047-4440-AB56-1ABD8305970B}" type="parTrans" cxnId="{9AAFE49E-E2ED-49BE-9720-52201087B178}">
      <dgm:prSet/>
      <dgm:spPr/>
      <dgm:t>
        <a:bodyPr/>
        <a:lstStyle/>
        <a:p>
          <a:endParaRPr lang="en-GB"/>
        </a:p>
      </dgm:t>
    </dgm:pt>
    <dgm:pt modelId="{346C9062-1724-4200-8322-252819BB7011}" type="sibTrans" cxnId="{9AAFE49E-E2ED-49BE-9720-52201087B178}">
      <dgm:prSet/>
      <dgm:spPr/>
      <dgm:t>
        <a:bodyPr/>
        <a:lstStyle/>
        <a:p>
          <a:endParaRPr lang="en-GB"/>
        </a:p>
      </dgm:t>
    </dgm:pt>
    <dgm:pt modelId="{8D74D90B-22DA-4DCD-93A0-572414330C26}">
      <dgm:prSet/>
      <dgm:spPr>
        <a:solidFill>
          <a:srgbClr val="70AD47"/>
        </a:solidFill>
      </dgm:spPr>
      <dgm:t>
        <a:bodyPr/>
        <a:lstStyle/>
        <a:p>
          <a:r>
            <a:rPr lang="en-GB" dirty="0">
              <a:latin typeface="Avenir Next LT Pro Demi" panose="020B0704020202020204" pitchFamily="34" charset="0"/>
            </a:rPr>
            <a:t>99.99%+</a:t>
          </a:r>
        </a:p>
      </dgm:t>
    </dgm:pt>
    <dgm:pt modelId="{20804100-8C68-441D-B5AE-12DF39F8F621}" type="parTrans" cxnId="{FC14868D-48E5-43BA-889A-89A77A98834B}">
      <dgm:prSet/>
      <dgm:spPr/>
      <dgm:t>
        <a:bodyPr/>
        <a:lstStyle/>
        <a:p>
          <a:endParaRPr lang="en-GB"/>
        </a:p>
      </dgm:t>
    </dgm:pt>
    <dgm:pt modelId="{0D661453-922D-4AC1-9F42-D269AB474A73}" type="sibTrans" cxnId="{FC14868D-48E5-43BA-889A-89A77A98834B}">
      <dgm:prSet/>
      <dgm:spPr/>
      <dgm:t>
        <a:bodyPr/>
        <a:lstStyle/>
        <a:p>
          <a:endParaRPr lang="en-GB"/>
        </a:p>
      </dgm:t>
    </dgm:pt>
    <dgm:pt modelId="{8B3F3406-6702-4808-920D-503101D53886}" type="pres">
      <dgm:prSet presAssocID="{A3436DE1-3E05-41F7-8BFA-7A3F57C085AE}" presName="Name0" presStyleCnt="0">
        <dgm:presLayoutVars>
          <dgm:dir/>
          <dgm:animLvl val="lvl"/>
          <dgm:resizeHandles val="exact"/>
        </dgm:presLayoutVars>
      </dgm:prSet>
      <dgm:spPr/>
    </dgm:pt>
    <dgm:pt modelId="{7ADD049D-CB35-431A-87CD-5906739359EB}" type="pres">
      <dgm:prSet presAssocID="{D4054098-C7C8-4F6C-9DC0-767D503D6A9A}" presName="parTxOnly" presStyleLbl="node1" presStyleIdx="0" presStyleCnt="4" custLinFactNeighborX="-1718">
        <dgm:presLayoutVars>
          <dgm:chMax val="0"/>
          <dgm:chPref val="0"/>
          <dgm:bulletEnabled val="1"/>
        </dgm:presLayoutVars>
      </dgm:prSet>
      <dgm:spPr/>
    </dgm:pt>
    <dgm:pt modelId="{253D27EB-C1F9-4C21-BAE8-ACC20A8CD705}" type="pres">
      <dgm:prSet presAssocID="{42C0F644-2BA7-434D-ABFD-4FFD7E8576E3}" presName="parTxOnlySpace" presStyleCnt="0"/>
      <dgm:spPr/>
    </dgm:pt>
    <dgm:pt modelId="{7ABCB841-3CB7-49CC-A28A-DEC4EC248A53}" type="pres">
      <dgm:prSet presAssocID="{1BD364FB-3A1E-4610-B3B0-07D560BFA78A}" presName="parTxOnly" presStyleLbl="node1" presStyleIdx="1" presStyleCnt="4">
        <dgm:presLayoutVars>
          <dgm:chMax val="0"/>
          <dgm:chPref val="0"/>
          <dgm:bulletEnabled val="1"/>
        </dgm:presLayoutVars>
      </dgm:prSet>
      <dgm:spPr/>
    </dgm:pt>
    <dgm:pt modelId="{8077A855-1247-4329-8D6D-0E4222895A92}" type="pres">
      <dgm:prSet presAssocID="{CE042CD8-5B8B-4770-8040-5F26CF51C980}" presName="parTxOnlySpace" presStyleCnt="0"/>
      <dgm:spPr/>
    </dgm:pt>
    <dgm:pt modelId="{FBA37321-8190-4184-AA59-5079D251090C}" type="pres">
      <dgm:prSet presAssocID="{0E74D31C-C010-4FC1-A029-25BE44B81FA7}" presName="parTxOnly" presStyleLbl="node1" presStyleIdx="2" presStyleCnt="4">
        <dgm:presLayoutVars>
          <dgm:chMax val="0"/>
          <dgm:chPref val="0"/>
          <dgm:bulletEnabled val="1"/>
        </dgm:presLayoutVars>
      </dgm:prSet>
      <dgm:spPr/>
    </dgm:pt>
    <dgm:pt modelId="{65A79CD3-7645-47C0-9338-0B69CCB2FF0A}" type="pres">
      <dgm:prSet presAssocID="{346C9062-1724-4200-8322-252819BB7011}" presName="parTxOnlySpace" presStyleCnt="0"/>
      <dgm:spPr/>
    </dgm:pt>
    <dgm:pt modelId="{C0974F7C-9241-4E36-AF20-632204E9B155}" type="pres">
      <dgm:prSet presAssocID="{8D74D90B-22DA-4DCD-93A0-572414330C26}" presName="parTxOnly" presStyleLbl="node1" presStyleIdx="3" presStyleCnt="4" custLinFactNeighborX="1719" custLinFactNeighborY="0">
        <dgm:presLayoutVars>
          <dgm:chMax val="0"/>
          <dgm:chPref val="0"/>
          <dgm:bulletEnabled val="1"/>
        </dgm:presLayoutVars>
      </dgm:prSet>
      <dgm:spPr/>
    </dgm:pt>
  </dgm:ptLst>
  <dgm:cxnLst>
    <dgm:cxn modelId="{4EF39003-3476-41C9-91E3-02B5AE45B801}" type="presOf" srcId="{0E74D31C-C010-4FC1-A029-25BE44B81FA7}" destId="{FBA37321-8190-4184-AA59-5079D251090C}" srcOrd="0" destOrd="0" presId="urn:microsoft.com/office/officeart/2005/8/layout/chevron1"/>
    <dgm:cxn modelId="{90288B64-20DC-46F7-8B79-B9575C61C416}" srcId="{A3436DE1-3E05-41F7-8BFA-7A3F57C085AE}" destId="{D4054098-C7C8-4F6C-9DC0-767D503D6A9A}" srcOrd="0" destOrd="0" parTransId="{3756F497-541B-48F0-9F93-BCEDF7CD430C}" sibTransId="{42C0F644-2BA7-434D-ABFD-4FFD7E8576E3}"/>
    <dgm:cxn modelId="{FC14868D-48E5-43BA-889A-89A77A98834B}" srcId="{A3436DE1-3E05-41F7-8BFA-7A3F57C085AE}" destId="{8D74D90B-22DA-4DCD-93A0-572414330C26}" srcOrd="3" destOrd="0" parTransId="{20804100-8C68-441D-B5AE-12DF39F8F621}" sibTransId="{0D661453-922D-4AC1-9F42-D269AB474A73}"/>
    <dgm:cxn modelId="{C4C1279C-D958-468E-8CF9-740319BCFCE2}" type="presOf" srcId="{D4054098-C7C8-4F6C-9DC0-767D503D6A9A}" destId="{7ADD049D-CB35-431A-87CD-5906739359EB}" srcOrd="0" destOrd="0" presId="urn:microsoft.com/office/officeart/2005/8/layout/chevron1"/>
    <dgm:cxn modelId="{9AAFE49E-E2ED-49BE-9720-52201087B178}" srcId="{A3436DE1-3E05-41F7-8BFA-7A3F57C085AE}" destId="{0E74D31C-C010-4FC1-A029-25BE44B81FA7}" srcOrd="2" destOrd="0" parTransId="{871A3BC5-4047-4440-AB56-1ABD8305970B}" sibTransId="{346C9062-1724-4200-8322-252819BB7011}"/>
    <dgm:cxn modelId="{C756D0B4-C7B9-40C7-87B7-A674B17D8563}" srcId="{A3436DE1-3E05-41F7-8BFA-7A3F57C085AE}" destId="{1BD364FB-3A1E-4610-B3B0-07D560BFA78A}" srcOrd="1" destOrd="0" parTransId="{3B67F6DE-8066-4729-BBB1-195642288E84}" sibTransId="{CE042CD8-5B8B-4770-8040-5F26CF51C980}"/>
    <dgm:cxn modelId="{B3B0A3C1-9A76-4C66-8413-B54AE28BD613}" type="presOf" srcId="{A3436DE1-3E05-41F7-8BFA-7A3F57C085AE}" destId="{8B3F3406-6702-4808-920D-503101D53886}" srcOrd="0" destOrd="0" presId="urn:microsoft.com/office/officeart/2005/8/layout/chevron1"/>
    <dgm:cxn modelId="{54BCB2E0-ED2F-43F6-899B-5DCE422D932D}" type="presOf" srcId="{1BD364FB-3A1E-4610-B3B0-07D560BFA78A}" destId="{7ABCB841-3CB7-49CC-A28A-DEC4EC248A53}" srcOrd="0" destOrd="0" presId="urn:microsoft.com/office/officeart/2005/8/layout/chevron1"/>
    <dgm:cxn modelId="{1561FEFF-0AF3-4D89-A125-4FB25E41B332}" type="presOf" srcId="{8D74D90B-22DA-4DCD-93A0-572414330C26}" destId="{C0974F7C-9241-4E36-AF20-632204E9B155}" srcOrd="0" destOrd="0" presId="urn:microsoft.com/office/officeart/2005/8/layout/chevron1"/>
    <dgm:cxn modelId="{9F0F7B0B-2D20-4D99-9B6A-F2D1E91320A9}" type="presParOf" srcId="{8B3F3406-6702-4808-920D-503101D53886}" destId="{7ADD049D-CB35-431A-87CD-5906739359EB}" srcOrd="0" destOrd="0" presId="urn:microsoft.com/office/officeart/2005/8/layout/chevron1"/>
    <dgm:cxn modelId="{BF200A45-429F-4DF8-BE96-4CEE09EA90B9}" type="presParOf" srcId="{8B3F3406-6702-4808-920D-503101D53886}" destId="{253D27EB-C1F9-4C21-BAE8-ACC20A8CD705}" srcOrd="1" destOrd="0" presId="urn:microsoft.com/office/officeart/2005/8/layout/chevron1"/>
    <dgm:cxn modelId="{56B1AC67-DECA-4F58-8E3B-81CAD0F4D43D}" type="presParOf" srcId="{8B3F3406-6702-4808-920D-503101D53886}" destId="{7ABCB841-3CB7-49CC-A28A-DEC4EC248A53}" srcOrd="2" destOrd="0" presId="urn:microsoft.com/office/officeart/2005/8/layout/chevron1"/>
    <dgm:cxn modelId="{13BAABF1-BA77-4723-940D-F594255AE14E}" type="presParOf" srcId="{8B3F3406-6702-4808-920D-503101D53886}" destId="{8077A855-1247-4329-8D6D-0E4222895A92}" srcOrd="3" destOrd="0" presId="urn:microsoft.com/office/officeart/2005/8/layout/chevron1"/>
    <dgm:cxn modelId="{74952F19-9175-4F0E-BFD1-200DB1AEC59D}" type="presParOf" srcId="{8B3F3406-6702-4808-920D-503101D53886}" destId="{FBA37321-8190-4184-AA59-5079D251090C}" srcOrd="4" destOrd="0" presId="urn:microsoft.com/office/officeart/2005/8/layout/chevron1"/>
    <dgm:cxn modelId="{965EA5A9-E84A-45EC-BEF4-9C9A1B59218E}" type="presParOf" srcId="{8B3F3406-6702-4808-920D-503101D53886}" destId="{65A79CD3-7645-47C0-9338-0B69CCB2FF0A}" srcOrd="5" destOrd="0" presId="urn:microsoft.com/office/officeart/2005/8/layout/chevron1"/>
    <dgm:cxn modelId="{A33247F2-16C0-4374-B240-5183AC826837}" type="presParOf" srcId="{8B3F3406-6702-4808-920D-503101D53886}" destId="{C0974F7C-9241-4E36-AF20-632204E9B155}" srcOrd="6"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5EAE9F-7256-4C6D-96A7-018B39204092}"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GB"/>
        </a:p>
      </dgm:t>
    </dgm:pt>
    <dgm:pt modelId="{A12557FC-44EC-441D-888A-03801798F40A}">
      <dgm:prSet custT="1"/>
      <dgm:spPr/>
      <dgm:t>
        <a:bodyPr/>
        <a:lstStyle/>
        <a:p>
          <a:r>
            <a:rPr lang="en-US" sz="1800" dirty="0"/>
            <a:t>CD Ballot Comments and Draft International Standard (DIS) Development</a:t>
          </a:r>
        </a:p>
        <a:p>
          <a:r>
            <a:rPr lang="en-US" sz="1800" dirty="0"/>
            <a:t>October 2024</a:t>
          </a:r>
          <a:endParaRPr lang="en-GB" sz="1800" dirty="0"/>
        </a:p>
      </dgm:t>
    </dgm:pt>
    <dgm:pt modelId="{C1AFF379-D218-4F3B-8B10-B6B1458D394A}" type="parTrans" cxnId="{E4E2354C-BF33-40A3-89E6-E907AEDA625E}">
      <dgm:prSet/>
      <dgm:spPr/>
      <dgm:t>
        <a:bodyPr/>
        <a:lstStyle/>
        <a:p>
          <a:endParaRPr lang="en-GB" sz="2000"/>
        </a:p>
      </dgm:t>
    </dgm:pt>
    <dgm:pt modelId="{F430FFE4-FB12-45C1-B626-2C4F00770DF0}" type="sibTrans" cxnId="{E4E2354C-BF33-40A3-89E6-E907AEDA625E}">
      <dgm:prSet/>
      <dgm:spPr/>
      <dgm:t>
        <a:bodyPr/>
        <a:lstStyle/>
        <a:p>
          <a:endParaRPr lang="en-GB" sz="2000"/>
        </a:p>
      </dgm:t>
    </dgm:pt>
    <dgm:pt modelId="{35C1E3A3-5C2A-4D87-B9C4-826D91E047C4}">
      <dgm:prSet custT="1"/>
      <dgm:spPr/>
      <dgm:t>
        <a:bodyPr/>
        <a:lstStyle/>
        <a:p>
          <a:r>
            <a:rPr lang="en-US" sz="1800" dirty="0"/>
            <a:t>DIS Translation Period (8 Weeks)</a:t>
          </a:r>
        </a:p>
        <a:p>
          <a:r>
            <a:rPr lang="en-US" sz="1800" dirty="0"/>
            <a:t>October 2024 – December 2024</a:t>
          </a:r>
          <a:endParaRPr lang="en-GB" sz="1800" dirty="0"/>
        </a:p>
      </dgm:t>
    </dgm:pt>
    <dgm:pt modelId="{7E0F9A03-4131-459B-AD0D-CB64C73F1068}" type="parTrans" cxnId="{39692C03-CC68-45B9-BB6A-A599BB46E647}">
      <dgm:prSet/>
      <dgm:spPr/>
      <dgm:t>
        <a:bodyPr/>
        <a:lstStyle/>
        <a:p>
          <a:endParaRPr lang="en-GB" sz="2000"/>
        </a:p>
      </dgm:t>
    </dgm:pt>
    <dgm:pt modelId="{71F16F39-8242-4D19-992B-58C0B232605E}" type="sibTrans" cxnId="{39692C03-CC68-45B9-BB6A-A599BB46E647}">
      <dgm:prSet/>
      <dgm:spPr/>
      <dgm:t>
        <a:bodyPr/>
        <a:lstStyle/>
        <a:p>
          <a:endParaRPr lang="en-GB" sz="2000"/>
        </a:p>
      </dgm:t>
    </dgm:pt>
    <dgm:pt modelId="{430C3576-EEFB-4795-8325-487A9DC060E9}">
      <dgm:prSet custT="1"/>
      <dgm:spPr/>
      <dgm:t>
        <a:bodyPr/>
        <a:lstStyle/>
        <a:p>
          <a:r>
            <a:rPr lang="en-US" sz="1800" dirty="0"/>
            <a:t>DIS Ballot (12 Weeks)</a:t>
          </a:r>
        </a:p>
        <a:p>
          <a:r>
            <a:rPr lang="en-GB" sz="1800" dirty="0"/>
            <a:t>December 2024 – March 2025</a:t>
          </a:r>
        </a:p>
      </dgm:t>
    </dgm:pt>
    <dgm:pt modelId="{8BF70299-D888-423F-9028-FE8877996173}" type="parTrans" cxnId="{0CF09532-7464-4C68-ACB0-054D6748793F}">
      <dgm:prSet/>
      <dgm:spPr/>
      <dgm:t>
        <a:bodyPr/>
        <a:lstStyle/>
        <a:p>
          <a:endParaRPr lang="en-GB" sz="2000"/>
        </a:p>
      </dgm:t>
    </dgm:pt>
    <dgm:pt modelId="{599552FE-9138-432B-B844-060863684EB4}" type="sibTrans" cxnId="{0CF09532-7464-4C68-ACB0-054D6748793F}">
      <dgm:prSet/>
      <dgm:spPr/>
      <dgm:t>
        <a:bodyPr/>
        <a:lstStyle/>
        <a:p>
          <a:endParaRPr lang="en-GB" sz="2000"/>
        </a:p>
      </dgm:t>
    </dgm:pt>
    <dgm:pt modelId="{6FDAB7DD-8CF7-4870-877E-E682E82EE54D}">
      <dgm:prSet custT="1"/>
      <dgm:spPr/>
      <dgm:t>
        <a:bodyPr/>
        <a:lstStyle/>
        <a:p>
          <a:r>
            <a:rPr lang="en-US" sz="1800" dirty="0"/>
            <a:t>DIS Ballot Comments and FDIS Development</a:t>
          </a:r>
        </a:p>
        <a:p>
          <a:r>
            <a:rPr lang="en-US" sz="1800" dirty="0"/>
            <a:t>(April 2025)</a:t>
          </a:r>
          <a:endParaRPr lang="en-GB" sz="1800" dirty="0"/>
        </a:p>
      </dgm:t>
    </dgm:pt>
    <dgm:pt modelId="{557DD9E6-DBD8-47C9-AC68-401375BEDED8}" type="parTrans" cxnId="{0F6DEAF0-5652-406C-9CF2-6D2AE4842AA6}">
      <dgm:prSet/>
      <dgm:spPr/>
      <dgm:t>
        <a:bodyPr/>
        <a:lstStyle/>
        <a:p>
          <a:endParaRPr lang="en-GB" sz="2000"/>
        </a:p>
      </dgm:t>
    </dgm:pt>
    <dgm:pt modelId="{8FD995B1-56CA-47D4-9805-68FD182BF7E6}" type="sibTrans" cxnId="{0F6DEAF0-5652-406C-9CF2-6D2AE4842AA6}">
      <dgm:prSet/>
      <dgm:spPr/>
      <dgm:t>
        <a:bodyPr/>
        <a:lstStyle/>
        <a:p>
          <a:endParaRPr lang="en-GB" sz="2000"/>
        </a:p>
      </dgm:t>
    </dgm:pt>
    <dgm:pt modelId="{A5A5D3D7-2F80-4B59-9C69-97A600E9E014}">
      <dgm:prSet custT="1"/>
      <dgm:spPr/>
      <dgm:t>
        <a:bodyPr/>
        <a:lstStyle/>
        <a:p>
          <a:r>
            <a:rPr lang="en-US" sz="1800" dirty="0"/>
            <a:t>FDIS Ballot (8 Weeks)</a:t>
          </a:r>
        </a:p>
        <a:p>
          <a:r>
            <a:rPr lang="en-US" sz="1800" dirty="0"/>
            <a:t>April 2025 – May 2025</a:t>
          </a:r>
          <a:endParaRPr lang="en-GB" sz="1800" dirty="0"/>
        </a:p>
      </dgm:t>
    </dgm:pt>
    <dgm:pt modelId="{2265C089-59C1-42DE-8EFF-A9B9D9863300}" type="parTrans" cxnId="{D2470A75-A6BF-4EE6-AF6B-8F32541615F2}">
      <dgm:prSet/>
      <dgm:spPr/>
      <dgm:t>
        <a:bodyPr/>
        <a:lstStyle/>
        <a:p>
          <a:endParaRPr lang="en-GB" sz="2000"/>
        </a:p>
      </dgm:t>
    </dgm:pt>
    <dgm:pt modelId="{DFAAA1AB-19E9-489E-A0FE-8411533EAFCB}" type="sibTrans" cxnId="{D2470A75-A6BF-4EE6-AF6B-8F32541615F2}">
      <dgm:prSet/>
      <dgm:spPr/>
      <dgm:t>
        <a:bodyPr/>
        <a:lstStyle/>
        <a:p>
          <a:endParaRPr lang="en-GB" sz="2000"/>
        </a:p>
      </dgm:t>
    </dgm:pt>
    <dgm:pt modelId="{1504F07F-E276-4069-B654-D40FF8DFC642}" type="pres">
      <dgm:prSet presAssocID="{FF5EAE9F-7256-4C6D-96A7-018B39204092}" presName="Name0" presStyleCnt="0">
        <dgm:presLayoutVars>
          <dgm:dir/>
          <dgm:resizeHandles val="exact"/>
        </dgm:presLayoutVars>
      </dgm:prSet>
      <dgm:spPr/>
    </dgm:pt>
    <dgm:pt modelId="{31282664-5DCA-4660-AF69-D4E9BA5DB883}" type="pres">
      <dgm:prSet presAssocID="{FF5EAE9F-7256-4C6D-96A7-018B39204092}" presName="arrow" presStyleLbl="bgShp" presStyleIdx="0" presStyleCnt="1"/>
      <dgm:spPr/>
    </dgm:pt>
    <dgm:pt modelId="{C4A63F7A-EFAD-4CE9-85AD-1271E75D2EFA}" type="pres">
      <dgm:prSet presAssocID="{FF5EAE9F-7256-4C6D-96A7-018B39204092}" presName="points" presStyleCnt="0"/>
      <dgm:spPr/>
    </dgm:pt>
    <dgm:pt modelId="{B1035836-0668-4838-97EA-ED8620F9EB7F}" type="pres">
      <dgm:prSet presAssocID="{A12557FC-44EC-441D-888A-03801798F40A}" presName="compositeA" presStyleCnt="0"/>
      <dgm:spPr/>
    </dgm:pt>
    <dgm:pt modelId="{36A5C52B-5A8D-411B-8CF5-5117CB0B776F}" type="pres">
      <dgm:prSet presAssocID="{A12557FC-44EC-441D-888A-03801798F40A}" presName="textA" presStyleLbl="revTx" presStyleIdx="0" presStyleCnt="5" custScaleX="135014">
        <dgm:presLayoutVars>
          <dgm:bulletEnabled val="1"/>
        </dgm:presLayoutVars>
      </dgm:prSet>
      <dgm:spPr/>
    </dgm:pt>
    <dgm:pt modelId="{FCE65AF3-1FBF-479D-A57B-A381D8CAE7A5}" type="pres">
      <dgm:prSet presAssocID="{A12557FC-44EC-441D-888A-03801798F40A}" presName="circleA" presStyleLbl="node1" presStyleIdx="0" presStyleCnt="5"/>
      <dgm:spPr/>
    </dgm:pt>
    <dgm:pt modelId="{59CD05EA-EB06-4162-BB65-8C2675902A6C}" type="pres">
      <dgm:prSet presAssocID="{A12557FC-44EC-441D-888A-03801798F40A}" presName="spaceA" presStyleCnt="0"/>
      <dgm:spPr/>
    </dgm:pt>
    <dgm:pt modelId="{4B526130-05DE-4685-B531-2A6E2C03DE4F}" type="pres">
      <dgm:prSet presAssocID="{F430FFE4-FB12-45C1-B626-2C4F00770DF0}" presName="space" presStyleCnt="0"/>
      <dgm:spPr/>
    </dgm:pt>
    <dgm:pt modelId="{8471F393-C0FF-442B-A72E-6DE9DAF41F9B}" type="pres">
      <dgm:prSet presAssocID="{35C1E3A3-5C2A-4D87-B9C4-826D91E047C4}" presName="compositeB" presStyleCnt="0"/>
      <dgm:spPr/>
    </dgm:pt>
    <dgm:pt modelId="{21FAC5C2-9338-4EB6-97CA-D372C42835FD}" type="pres">
      <dgm:prSet presAssocID="{35C1E3A3-5C2A-4D87-B9C4-826D91E047C4}" presName="textB" presStyleLbl="revTx" presStyleIdx="1" presStyleCnt="5" custScaleX="127081">
        <dgm:presLayoutVars>
          <dgm:bulletEnabled val="1"/>
        </dgm:presLayoutVars>
      </dgm:prSet>
      <dgm:spPr/>
    </dgm:pt>
    <dgm:pt modelId="{BB2EE453-D583-440E-BE4F-D8E262E30D6E}" type="pres">
      <dgm:prSet presAssocID="{35C1E3A3-5C2A-4D87-B9C4-826D91E047C4}" presName="circleB" presStyleLbl="node1" presStyleIdx="1" presStyleCnt="5"/>
      <dgm:spPr/>
    </dgm:pt>
    <dgm:pt modelId="{E59A71E1-9CB5-44CB-8767-D20F91FE8A0D}" type="pres">
      <dgm:prSet presAssocID="{35C1E3A3-5C2A-4D87-B9C4-826D91E047C4}" presName="spaceB" presStyleCnt="0"/>
      <dgm:spPr/>
    </dgm:pt>
    <dgm:pt modelId="{AEF40634-8340-4AA2-B553-181D6058EDE8}" type="pres">
      <dgm:prSet presAssocID="{71F16F39-8242-4D19-992B-58C0B232605E}" presName="space" presStyleCnt="0"/>
      <dgm:spPr/>
    </dgm:pt>
    <dgm:pt modelId="{DA7E30FD-FC41-455D-892D-1E55F8804D23}" type="pres">
      <dgm:prSet presAssocID="{430C3576-EEFB-4795-8325-487A9DC060E9}" presName="compositeA" presStyleCnt="0"/>
      <dgm:spPr/>
    </dgm:pt>
    <dgm:pt modelId="{2505D4FA-2C36-478B-B13B-59F7AF074145}" type="pres">
      <dgm:prSet presAssocID="{430C3576-EEFB-4795-8325-487A9DC060E9}" presName="textA" presStyleLbl="revTx" presStyleIdx="2" presStyleCnt="5">
        <dgm:presLayoutVars>
          <dgm:bulletEnabled val="1"/>
        </dgm:presLayoutVars>
      </dgm:prSet>
      <dgm:spPr/>
    </dgm:pt>
    <dgm:pt modelId="{F9D90A89-89AA-4D60-9D97-01E0BE047AF8}" type="pres">
      <dgm:prSet presAssocID="{430C3576-EEFB-4795-8325-487A9DC060E9}" presName="circleA" presStyleLbl="node1" presStyleIdx="2" presStyleCnt="5"/>
      <dgm:spPr/>
    </dgm:pt>
    <dgm:pt modelId="{E237BF66-CFEA-4849-9122-38B1A0258334}" type="pres">
      <dgm:prSet presAssocID="{430C3576-EEFB-4795-8325-487A9DC060E9}" presName="spaceA" presStyleCnt="0"/>
      <dgm:spPr/>
    </dgm:pt>
    <dgm:pt modelId="{BACE35FC-CF17-43CF-BB73-42AFA783B52A}" type="pres">
      <dgm:prSet presAssocID="{599552FE-9138-432B-B844-060863684EB4}" presName="space" presStyleCnt="0"/>
      <dgm:spPr/>
    </dgm:pt>
    <dgm:pt modelId="{C0331613-DD70-4D37-AC00-E9F73F2EABF4}" type="pres">
      <dgm:prSet presAssocID="{6FDAB7DD-8CF7-4870-877E-E682E82EE54D}" presName="compositeB" presStyleCnt="0"/>
      <dgm:spPr/>
    </dgm:pt>
    <dgm:pt modelId="{0898C236-1FDD-4EC2-807E-8DAF347EF810}" type="pres">
      <dgm:prSet presAssocID="{6FDAB7DD-8CF7-4870-877E-E682E82EE54D}" presName="textB" presStyleLbl="revTx" presStyleIdx="3" presStyleCnt="5">
        <dgm:presLayoutVars>
          <dgm:bulletEnabled val="1"/>
        </dgm:presLayoutVars>
      </dgm:prSet>
      <dgm:spPr/>
    </dgm:pt>
    <dgm:pt modelId="{937F9109-9D1C-4751-9175-02BBE45F7D3E}" type="pres">
      <dgm:prSet presAssocID="{6FDAB7DD-8CF7-4870-877E-E682E82EE54D}" presName="circleB" presStyleLbl="node1" presStyleIdx="3" presStyleCnt="5"/>
      <dgm:spPr/>
    </dgm:pt>
    <dgm:pt modelId="{33DDD919-9069-41AD-AA58-DB6B834B18D4}" type="pres">
      <dgm:prSet presAssocID="{6FDAB7DD-8CF7-4870-877E-E682E82EE54D}" presName="spaceB" presStyleCnt="0"/>
      <dgm:spPr/>
    </dgm:pt>
    <dgm:pt modelId="{7B103D42-4D88-46B2-88C5-10DB437D1195}" type="pres">
      <dgm:prSet presAssocID="{8FD995B1-56CA-47D4-9805-68FD182BF7E6}" presName="space" presStyleCnt="0"/>
      <dgm:spPr/>
    </dgm:pt>
    <dgm:pt modelId="{3753A9C7-14B0-473D-BAD7-94941E408D06}" type="pres">
      <dgm:prSet presAssocID="{A5A5D3D7-2F80-4B59-9C69-97A600E9E014}" presName="compositeA" presStyleCnt="0"/>
      <dgm:spPr/>
    </dgm:pt>
    <dgm:pt modelId="{770B0DD2-610B-423D-B66F-37D6785E402E}" type="pres">
      <dgm:prSet presAssocID="{A5A5D3D7-2F80-4B59-9C69-97A600E9E014}" presName="textA" presStyleLbl="revTx" presStyleIdx="4" presStyleCnt="5">
        <dgm:presLayoutVars>
          <dgm:bulletEnabled val="1"/>
        </dgm:presLayoutVars>
      </dgm:prSet>
      <dgm:spPr/>
    </dgm:pt>
    <dgm:pt modelId="{1BEEB658-8996-4A1F-98FA-B93FD1CBD7F7}" type="pres">
      <dgm:prSet presAssocID="{A5A5D3D7-2F80-4B59-9C69-97A600E9E014}" presName="circleA" presStyleLbl="node1" presStyleIdx="4" presStyleCnt="5"/>
      <dgm:spPr/>
    </dgm:pt>
    <dgm:pt modelId="{E0CDD035-F9B2-4F19-A24C-6B1BA2594BC6}" type="pres">
      <dgm:prSet presAssocID="{A5A5D3D7-2F80-4B59-9C69-97A600E9E014}" presName="spaceA" presStyleCnt="0"/>
      <dgm:spPr/>
    </dgm:pt>
  </dgm:ptLst>
  <dgm:cxnLst>
    <dgm:cxn modelId="{39692C03-CC68-45B9-BB6A-A599BB46E647}" srcId="{FF5EAE9F-7256-4C6D-96A7-018B39204092}" destId="{35C1E3A3-5C2A-4D87-B9C4-826D91E047C4}" srcOrd="1" destOrd="0" parTransId="{7E0F9A03-4131-459B-AD0D-CB64C73F1068}" sibTransId="{71F16F39-8242-4D19-992B-58C0B232605E}"/>
    <dgm:cxn modelId="{0CF09532-7464-4C68-ACB0-054D6748793F}" srcId="{FF5EAE9F-7256-4C6D-96A7-018B39204092}" destId="{430C3576-EEFB-4795-8325-487A9DC060E9}" srcOrd="2" destOrd="0" parTransId="{8BF70299-D888-423F-9028-FE8877996173}" sibTransId="{599552FE-9138-432B-B844-060863684EB4}"/>
    <dgm:cxn modelId="{583A0E5D-FAFD-4F7B-8C9E-A7C3203DE9A3}" type="presOf" srcId="{FF5EAE9F-7256-4C6D-96A7-018B39204092}" destId="{1504F07F-E276-4069-B654-D40FF8DFC642}" srcOrd="0" destOrd="0" presId="urn:microsoft.com/office/officeart/2005/8/layout/hProcess11"/>
    <dgm:cxn modelId="{48BF7D61-CD05-4E5E-AA17-BA0052109B15}" type="presOf" srcId="{6FDAB7DD-8CF7-4870-877E-E682E82EE54D}" destId="{0898C236-1FDD-4EC2-807E-8DAF347EF810}" srcOrd="0" destOrd="0" presId="urn:microsoft.com/office/officeart/2005/8/layout/hProcess11"/>
    <dgm:cxn modelId="{E4E2354C-BF33-40A3-89E6-E907AEDA625E}" srcId="{FF5EAE9F-7256-4C6D-96A7-018B39204092}" destId="{A12557FC-44EC-441D-888A-03801798F40A}" srcOrd="0" destOrd="0" parTransId="{C1AFF379-D218-4F3B-8B10-B6B1458D394A}" sibTransId="{F430FFE4-FB12-45C1-B626-2C4F00770DF0}"/>
    <dgm:cxn modelId="{D2470A75-A6BF-4EE6-AF6B-8F32541615F2}" srcId="{FF5EAE9F-7256-4C6D-96A7-018B39204092}" destId="{A5A5D3D7-2F80-4B59-9C69-97A600E9E014}" srcOrd="4" destOrd="0" parTransId="{2265C089-59C1-42DE-8EFF-A9B9D9863300}" sibTransId="{DFAAA1AB-19E9-489E-A0FE-8411533EAFCB}"/>
    <dgm:cxn modelId="{80C52BA3-88FD-484D-828F-9A1A1CBE8668}" type="presOf" srcId="{A5A5D3D7-2F80-4B59-9C69-97A600E9E014}" destId="{770B0DD2-610B-423D-B66F-37D6785E402E}" srcOrd="0" destOrd="0" presId="urn:microsoft.com/office/officeart/2005/8/layout/hProcess11"/>
    <dgm:cxn modelId="{F5C92FAD-8C4E-464B-A8DB-AA8FCF8AABC0}" type="presOf" srcId="{35C1E3A3-5C2A-4D87-B9C4-826D91E047C4}" destId="{21FAC5C2-9338-4EB6-97CA-D372C42835FD}" srcOrd="0" destOrd="0" presId="urn:microsoft.com/office/officeart/2005/8/layout/hProcess11"/>
    <dgm:cxn modelId="{817634C3-77DC-4D22-8653-0112B6978918}" type="presOf" srcId="{A12557FC-44EC-441D-888A-03801798F40A}" destId="{36A5C52B-5A8D-411B-8CF5-5117CB0B776F}" srcOrd="0" destOrd="0" presId="urn:microsoft.com/office/officeart/2005/8/layout/hProcess11"/>
    <dgm:cxn modelId="{81DAECEC-7E4F-45F8-B48A-23EC3DEC13C1}" type="presOf" srcId="{430C3576-EEFB-4795-8325-487A9DC060E9}" destId="{2505D4FA-2C36-478B-B13B-59F7AF074145}" srcOrd="0" destOrd="0" presId="urn:microsoft.com/office/officeart/2005/8/layout/hProcess11"/>
    <dgm:cxn modelId="{0F6DEAF0-5652-406C-9CF2-6D2AE4842AA6}" srcId="{FF5EAE9F-7256-4C6D-96A7-018B39204092}" destId="{6FDAB7DD-8CF7-4870-877E-E682E82EE54D}" srcOrd="3" destOrd="0" parTransId="{557DD9E6-DBD8-47C9-AC68-401375BEDED8}" sibTransId="{8FD995B1-56CA-47D4-9805-68FD182BF7E6}"/>
    <dgm:cxn modelId="{286C731A-9E39-4EB9-BD89-A0B5BEE706DF}" type="presParOf" srcId="{1504F07F-E276-4069-B654-D40FF8DFC642}" destId="{31282664-5DCA-4660-AF69-D4E9BA5DB883}" srcOrd="0" destOrd="0" presId="urn:microsoft.com/office/officeart/2005/8/layout/hProcess11"/>
    <dgm:cxn modelId="{0B172E93-3004-4E2C-90A2-FC21BFE4F3D8}" type="presParOf" srcId="{1504F07F-E276-4069-B654-D40FF8DFC642}" destId="{C4A63F7A-EFAD-4CE9-85AD-1271E75D2EFA}" srcOrd="1" destOrd="0" presId="urn:microsoft.com/office/officeart/2005/8/layout/hProcess11"/>
    <dgm:cxn modelId="{7356999F-D1BE-4CDB-A103-6295D9840636}" type="presParOf" srcId="{C4A63F7A-EFAD-4CE9-85AD-1271E75D2EFA}" destId="{B1035836-0668-4838-97EA-ED8620F9EB7F}" srcOrd="0" destOrd="0" presId="urn:microsoft.com/office/officeart/2005/8/layout/hProcess11"/>
    <dgm:cxn modelId="{AE1D78B9-99D6-41C7-9053-9D127567F89B}" type="presParOf" srcId="{B1035836-0668-4838-97EA-ED8620F9EB7F}" destId="{36A5C52B-5A8D-411B-8CF5-5117CB0B776F}" srcOrd="0" destOrd="0" presId="urn:microsoft.com/office/officeart/2005/8/layout/hProcess11"/>
    <dgm:cxn modelId="{ABA8A529-CC0B-41FE-A06F-74C063C0A507}" type="presParOf" srcId="{B1035836-0668-4838-97EA-ED8620F9EB7F}" destId="{FCE65AF3-1FBF-479D-A57B-A381D8CAE7A5}" srcOrd="1" destOrd="0" presId="urn:microsoft.com/office/officeart/2005/8/layout/hProcess11"/>
    <dgm:cxn modelId="{EE96B313-23B5-4414-94FD-FD6529F07B78}" type="presParOf" srcId="{B1035836-0668-4838-97EA-ED8620F9EB7F}" destId="{59CD05EA-EB06-4162-BB65-8C2675902A6C}" srcOrd="2" destOrd="0" presId="urn:microsoft.com/office/officeart/2005/8/layout/hProcess11"/>
    <dgm:cxn modelId="{51FC009C-0CE9-46C9-A860-1A804D9307B6}" type="presParOf" srcId="{C4A63F7A-EFAD-4CE9-85AD-1271E75D2EFA}" destId="{4B526130-05DE-4685-B531-2A6E2C03DE4F}" srcOrd="1" destOrd="0" presId="urn:microsoft.com/office/officeart/2005/8/layout/hProcess11"/>
    <dgm:cxn modelId="{69797B0D-CCB1-4FF9-B9CC-9FFDE53C27CC}" type="presParOf" srcId="{C4A63F7A-EFAD-4CE9-85AD-1271E75D2EFA}" destId="{8471F393-C0FF-442B-A72E-6DE9DAF41F9B}" srcOrd="2" destOrd="0" presId="urn:microsoft.com/office/officeart/2005/8/layout/hProcess11"/>
    <dgm:cxn modelId="{C0378540-5972-4DCF-A32E-F93219B25B4F}" type="presParOf" srcId="{8471F393-C0FF-442B-A72E-6DE9DAF41F9B}" destId="{21FAC5C2-9338-4EB6-97CA-D372C42835FD}" srcOrd="0" destOrd="0" presId="urn:microsoft.com/office/officeart/2005/8/layout/hProcess11"/>
    <dgm:cxn modelId="{CEB82785-AB50-4E7E-A0CD-735D11FD069F}" type="presParOf" srcId="{8471F393-C0FF-442B-A72E-6DE9DAF41F9B}" destId="{BB2EE453-D583-440E-BE4F-D8E262E30D6E}" srcOrd="1" destOrd="0" presId="urn:microsoft.com/office/officeart/2005/8/layout/hProcess11"/>
    <dgm:cxn modelId="{8388764A-BB76-493E-AC46-A01861B57794}" type="presParOf" srcId="{8471F393-C0FF-442B-A72E-6DE9DAF41F9B}" destId="{E59A71E1-9CB5-44CB-8767-D20F91FE8A0D}" srcOrd="2" destOrd="0" presId="urn:microsoft.com/office/officeart/2005/8/layout/hProcess11"/>
    <dgm:cxn modelId="{6DFAB0A5-4365-496A-A88A-AE3AB713EDE5}" type="presParOf" srcId="{C4A63F7A-EFAD-4CE9-85AD-1271E75D2EFA}" destId="{AEF40634-8340-4AA2-B553-181D6058EDE8}" srcOrd="3" destOrd="0" presId="urn:microsoft.com/office/officeart/2005/8/layout/hProcess11"/>
    <dgm:cxn modelId="{788F9FFD-4D01-4E01-9224-3C2E7576FE71}" type="presParOf" srcId="{C4A63F7A-EFAD-4CE9-85AD-1271E75D2EFA}" destId="{DA7E30FD-FC41-455D-892D-1E55F8804D23}" srcOrd="4" destOrd="0" presId="urn:microsoft.com/office/officeart/2005/8/layout/hProcess11"/>
    <dgm:cxn modelId="{2E9934FE-96C6-4221-BF89-025703E890CC}" type="presParOf" srcId="{DA7E30FD-FC41-455D-892D-1E55F8804D23}" destId="{2505D4FA-2C36-478B-B13B-59F7AF074145}" srcOrd="0" destOrd="0" presId="urn:microsoft.com/office/officeart/2005/8/layout/hProcess11"/>
    <dgm:cxn modelId="{0B46B339-114E-4EF8-94C7-56FB4CA57BA4}" type="presParOf" srcId="{DA7E30FD-FC41-455D-892D-1E55F8804D23}" destId="{F9D90A89-89AA-4D60-9D97-01E0BE047AF8}" srcOrd="1" destOrd="0" presId="urn:microsoft.com/office/officeart/2005/8/layout/hProcess11"/>
    <dgm:cxn modelId="{46A85D89-36EE-45D0-9BFB-06CD46EBFF19}" type="presParOf" srcId="{DA7E30FD-FC41-455D-892D-1E55F8804D23}" destId="{E237BF66-CFEA-4849-9122-38B1A0258334}" srcOrd="2" destOrd="0" presId="urn:microsoft.com/office/officeart/2005/8/layout/hProcess11"/>
    <dgm:cxn modelId="{A0A1E40B-92DF-4B9D-A669-C9C6247E4D76}" type="presParOf" srcId="{C4A63F7A-EFAD-4CE9-85AD-1271E75D2EFA}" destId="{BACE35FC-CF17-43CF-BB73-42AFA783B52A}" srcOrd="5" destOrd="0" presId="urn:microsoft.com/office/officeart/2005/8/layout/hProcess11"/>
    <dgm:cxn modelId="{D789F1BB-C575-4506-9821-48875329C637}" type="presParOf" srcId="{C4A63F7A-EFAD-4CE9-85AD-1271E75D2EFA}" destId="{C0331613-DD70-4D37-AC00-E9F73F2EABF4}" srcOrd="6" destOrd="0" presId="urn:microsoft.com/office/officeart/2005/8/layout/hProcess11"/>
    <dgm:cxn modelId="{F5B25015-E2DE-410A-AA2D-D4B39B05AEB0}" type="presParOf" srcId="{C0331613-DD70-4D37-AC00-E9F73F2EABF4}" destId="{0898C236-1FDD-4EC2-807E-8DAF347EF810}" srcOrd="0" destOrd="0" presId="urn:microsoft.com/office/officeart/2005/8/layout/hProcess11"/>
    <dgm:cxn modelId="{DD0C220C-2493-405C-B898-D29584165730}" type="presParOf" srcId="{C0331613-DD70-4D37-AC00-E9F73F2EABF4}" destId="{937F9109-9D1C-4751-9175-02BBE45F7D3E}" srcOrd="1" destOrd="0" presId="urn:microsoft.com/office/officeart/2005/8/layout/hProcess11"/>
    <dgm:cxn modelId="{6427A666-319F-4A9B-8418-C1CB28BB862E}" type="presParOf" srcId="{C0331613-DD70-4D37-AC00-E9F73F2EABF4}" destId="{33DDD919-9069-41AD-AA58-DB6B834B18D4}" srcOrd="2" destOrd="0" presId="urn:microsoft.com/office/officeart/2005/8/layout/hProcess11"/>
    <dgm:cxn modelId="{244AFFF8-282D-4D22-B513-BF5C6950DA2E}" type="presParOf" srcId="{C4A63F7A-EFAD-4CE9-85AD-1271E75D2EFA}" destId="{7B103D42-4D88-46B2-88C5-10DB437D1195}" srcOrd="7" destOrd="0" presId="urn:microsoft.com/office/officeart/2005/8/layout/hProcess11"/>
    <dgm:cxn modelId="{7AA7A812-88A2-4AE4-B0B3-FC3D7F59EC8F}" type="presParOf" srcId="{C4A63F7A-EFAD-4CE9-85AD-1271E75D2EFA}" destId="{3753A9C7-14B0-473D-BAD7-94941E408D06}" srcOrd="8" destOrd="0" presId="urn:microsoft.com/office/officeart/2005/8/layout/hProcess11"/>
    <dgm:cxn modelId="{192E1C98-A568-4278-9294-1BD30B4536FA}" type="presParOf" srcId="{3753A9C7-14B0-473D-BAD7-94941E408D06}" destId="{770B0DD2-610B-423D-B66F-37D6785E402E}" srcOrd="0" destOrd="0" presId="urn:microsoft.com/office/officeart/2005/8/layout/hProcess11"/>
    <dgm:cxn modelId="{C6EE51D9-1D1E-47A5-8535-912E17D26F16}" type="presParOf" srcId="{3753A9C7-14B0-473D-BAD7-94941E408D06}" destId="{1BEEB658-8996-4A1F-98FA-B93FD1CBD7F7}" srcOrd="1" destOrd="0" presId="urn:microsoft.com/office/officeart/2005/8/layout/hProcess11"/>
    <dgm:cxn modelId="{3982C950-C804-4E61-95CD-4865E9747239}" type="presParOf" srcId="{3753A9C7-14B0-473D-BAD7-94941E408D06}" destId="{E0CDD035-F9B2-4F19-A24C-6B1BA2594BC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7F4AE-0736-4DC7-B34E-82B35C71B3AD}">
      <dsp:nvSpPr>
        <dsp:cNvPr id="0" name=""/>
        <dsp:cNvSpPr/>
      </dsp:nvSpPr>
      <dsp:spPr>
        <a:xfrm>
          <a:off x="679050" y="85161"/>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93E19D-3745-4E75-9CBA-CAD493B911BC}">
      <dsp:nvSpPr>
        <dsp:cNvPr id="0" name=""/>
        <dsp:cNvSpPr/>
      </dsp:nvSpPr>
      <dsp:spPr>
        <a:xfrm>
          <a:off x="1081237" y="487348"/>
          <a:ext cx="1082812" cy="108281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794442-F42B-4AEE-86A6-2039A5361EE9}">
      <dsp:nvSpPr>
        <dsp:cNvPr id="0" name=""/>
        <dsp:cNvSpPr/>
      </dsp:nvSpPr>
      <dsp:spPr>
        <a:xfrm>
          <a:off x="75768" y="256016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kern="1200" dirty="0"/>
            <a:t>Source of age / Id data</a:t>
          </a:r>
          <a:endParaRPr lang="en-US" sz="2700" kern="1200" dirty="0"/>
        </a:p>
      </dsp:txBody>
      <dsp:txXfrm>
        <a:off x="75768" y="2560161"/>
        <a:ext cx="3093750" cy="720000"/>
      </dsp:txXfrm>
    </dsp:sp>
    <dsp:sp modelId="{BD02E567-F309-4C77-9511-5C470121099C}">
      <dsp:nvSpPr>
        <dsp:cNvPr id="0" name=""/>
        <dsp:cNvSpPr/>
      </dsp:nvSpPr>
      <dsp:spPr>
        <a:xfrm>
          <a:off x="4314206" y="85161"/>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DDD1E-2FF4-42D5-99F1-C5CCD21D462D}">
      <dsp:nvSpPr>
        <dsp:cNvPr id="0" name=""/>
        <dsp:cNvSpPr/>
      </dsp:nvSpPr>
      <dsp:spPr>
        <a:xfrm>
          <a:off x="4716393" y="487348"/>
          <a:ext cx="1082812" cy="108281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14AF61-F2F0-49C1-961F-9823142BC665}">
      <dsp:nvSpPr>
        <dsp:cNvPr id="0" name=""/>
        <dsp:cNvSpPr/>
      </dsp:nvSpPr>
      <dsp:spPr>
        <a:xfrm>
          <a:off x="3710925" y="256016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t>AGE ASSURANCE PROVIDER</a:t>
          </a:r>
        </a:p>
      </dsp:txBody>
      <dsp:txXfrm>
        <a:off x="3710925" y="2560161"/>
        <a:ext cx="3093750" cy="720000"/>
      </dsp:txXfrm>
    </dsp:sp>
    <dsp:sp modelId="{88D2F5D1-9813-48EB-855E-D259178E16F8}">
      <dsp:nvSpPr>
        <dsp:cNvPr id="0" name=""/>
        <dsp:cNvSpPr/>
      </dsp:nvSpPr>
      <dsp:spPr>
        <a:xfrm>
          <a:off x="7949362" y="85161"/>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0CC2A-9F23-44E3-9E18-FE1495A01D8E}">
      <dsp:nvSpPr>
        <dsp:cNvPr id="0" name=""/>
        <dsp:cNvSpPr/>
      </dsp:nvSpPr>
      <dsp:spPr>
        <a:xfrm>
          <a:off x="8351550" y="487348"/>
          <a:ext cx="1082812" cy="108281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5AADDE-2F75-4011-9075-4BBAD6202475}">
      <dsp:nvSpPr>
        <dsp:cNvPr id="0" name=""/>
        <dsp:cNvSpPr/>
      </dsp:nvSpPr>
      <dsp:spPr>
        <a:xfrm>
          <a:off x="7346081" y="256016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kern="1200" dirty="0"/>
            <a:t>RELYING PARTY</a:t>
          </a:r>
          <a:endParaRPr lang="en-US" sz="2700" kern="1200" dirty="0"/>
        </a:p>
      </dsp:txBody>
      <dsp:txXfrm>
        <a:off x="7346081" y="2560161"/>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34D38-B6BA-4036-B249-F21FED5C138E}">
      <dsp:nvSpPr>
        <dsp:cNvPr id="0" name=""/>
        <dsp:cNvSpPr/>
      </dsp:nvSpPr>
      <dsp:spPr>
        <a:xfrm rot="5400000">
          <a:off x="417430" y="1975762"/>
          <a:ext cx="1257371" cy="2092238"/>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5292D-F302-4429-98C1-F097F48908CF}">
      <dsp:nvSpPr>
        <dsp:cNvPr id="0" name=""/>
        <dsp:cNvSpPr/>
      </dsp:nvSpPr>
      <dsp:spPr>
        <a:xfrm>
          <a:off x="210473" y="2595471"/>
          <a:ext cx="1888884" cy="165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GB" sz="2300" kern="1200"/>
        </a:p>
      </dsp:txBody>
      <dsp:txXfrm>
        <a:off x="210473" y="2595471"/>
        <a:ext cx="1888884" cy="1655718"/>
      </dsp:txXfrm>
    </dsp:sp>
    <dsp:sp modelId="{31A15016-87BF-48EC-9A65-8AF492E5FD30}">
      <dsp:nvSpPr>
        <dsp:cNvPr id="0" name=""/>
        <dsp:cNvSpPr/>
      </dsp:nvSpPr>
      <dsp:spPr>
        <a:xfrm>
          <a:off x="1742964" y="1816309"/>
          <a:ext cx="356393" cy="356393"/>
        </a:xfrm>
        <a:prstGeom prst="triangle">
          <a:avLst>
            <a:gd name="adj" fmla="val 100000"/>
          </a:avLst>
        </a:prstGeom>
        <a:solidFill>
          <a:schemeClr val="accent5">
            <a:hueOff val="-97379"/>
            <a:satOff val="-3333"/>
            <a:lumOff val="7255"/>
            <a:alphaOff val="0"/>
          </a:schemeClr>
        </a:solidFill>
        <a:ln w="12700" cap="flat" cmpd="sng" algn="ctr">
          <a:solidFill>
            <a:schemeClr val="accent5">
              <a:hueOff val="-97379"/>
              <a:satOff val="-3333"/>
              <a:lumOff val="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991C6-5C70-46D7-AE7A-00F9745A827B}">
      <dsp:nvSpPr>
        <dsp:cNvPr id="0" name=""/>
        <dsp:cNvSpPr/>
      </dsp:nvSpPr>
      <dsp:spPr>
        <a:xfrm rot="5400000">
          <a:off x="2732723" y="1399305"/>
          <a:ext cx="1257371" cy="2092238"/>
        </a:xfrm>
        <a:prstGeom prst="corner">
          <a:avLst>
            <a:gd name="adj1" fmla="val 16120"/>
            <a:gd name="adj2" fmla="val 16110"/>
          </a:avLst>
        </a:prstGeom>
        <a:solidFill>
          <a:schemeClr val="accent5">
            <a:hueOff val="-194758"/>
            <a:satOff val="-6666"/>
            <a:lumOff val="14510"/>
            <a:alphaOff val="0"/>
          </a:schemeClr>
        </a:solidFill>
        <a:ln w="12700" cap="flat" cmpd="sng" algn="ctr">
          <a:solidFill>
            <a:schemeClr val="accent5">
              <a:hueOff val="-194758"/>
              <a:satOff val="-6666"/>
              <a:lumOff val="1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7541E-1BAC-4B40-A79F-CAE62FD307D5}">
      <dsp:nvSpPr>
        <dsp:cNvPr id="0" name=""/>
        <dsp:cNvSpPr/>
      </dsp:nvSpPr>
      <dsp:spPr>
        <a:xfrm>
          <a:off x="2522836" y="2025592"/>
          <a:ext cx="1888884" cy="1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Avenir Next LT Pro Demi" panose="020B0704020202020204" pitchFamily="34" charset="0"/>
            </a:rPr>
            <a:t>BASIC</a:t>
          </a:r>
          <a:endParaRPr lang="en-GB" sz="2300" kern="1200" dirty="0">
            <a:latin typeface="Avenir Next LT Pro Demi" panose="020B0704020202020204" pitchFamily="34" charset="0"/>
          </a:endParaRPr>
        </a:p>
      </dsp:txBody>
      <dsp:txXfrm>
        <a:off x="2522836" y="2025592"/>
        <a:ext cx="1888884" cy="1653400"/>
      </dsp:txXfrm>
    </dsp:sp>
    <dsp:sp modelId="{56647392-F8D2-4B5B-89F4-631727FC51D8}">
      <dsp:nvSpPr>
        <dsp:cNvPr id="0" name=""/>
        <dsp:cNvSpPr/>
      </dsp:nvSpPr>
      <dsp:spPr>
        <a:xfrm>
          <a:off x="4055328" y="1245272"/>
          <a:ext cx="356393" cy="356393"/>
        </a:xfrm>
        <a:prstGeom prst="triangle">
          <a:avLst>
            <a:gd name="adj" fmla="val 100000"/>
          </a:avLst>
        </a:prstGeom>
        <a:solidFill>
          <a:schemeClr val="accent5">
            <a:hueOff val="-292136"/>
            <a:satOff val="-9999"/>
            <a:lumOff val="21765"/>
            <a:alphaOff val="0"/>
          </a:schemeClr>
        </a:solidFill>
        <a:ln w="12700" cap="flat" cmpd="sng" algn="ctr">
          <a:solidFill>
            <a:schemeClr val="accent5">
              <a:hueOff val="-292136"/>
              <a:satOff val="-9999"/>
              <a:lumOff val="2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4E929-AD1F-4D9B-81CD-E07A4F8A0E81}">
      <dsp:nvSpPr>
        <dsp:cNvPr id="0" name=""/>
        <dsp:cNvSpPr/>
      </dsp:nvSpPr>
      <dsp:spPr>
        <a:xfrm rot="5400000">
          <a:off x="5045087" y="827108"/>
          <a:ext cx="1257371" cy="2092238"/>
        </a:xfrm>
        <a:prstGeom prst="corner">
          <a:avLst>
            <a:gd name="adj1" fmla="val 16120"/>
            <a:gd name="adj2" fmla="val 16110"/>
          </a:avLst>
        </a:prstGeom>
        <a:solidFill>
          <a:schemeClr val="accent5">
            <a:hueOff val="-389515"/>
            <a:satOff val="-13333"/>
            <a:lumOff val="29020"/>
            <a:alphaOff val="0"/>
          </a:schemeClr>
        </a:solidFill>
        <a:ln w="12700" cap="flat" cmpd="sng" algn="ctr">
          <a:solidFill>
            <a:schemeClr val="accent5">
              <a:hueOff val="-389515"/>
              <a:satOff val="-13333"/>
              <a:lumOff val="2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07AB7-2C74-4878-BCF9-57ED18BD94A9}">
      <dsp:nvSpPr>
        <dsp:cNvPr id="0" name=""/>
        <dsp:cNvSpPr/>
      </dsp:nvSpPr>
      <dsp:spPr>
        <a:xfrm>
          <a:off x="4835200" y="1452237"/>
          <a:ext cx="1888884" cy="165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Avenir Next LT Pro Demi" panose="020B0704020202020204" pitchFamily="34" charset="0"/>
            </a:rPr>
            <a:t>STANDARD</a:t>
          </a:r>
          <a:endParaRPr lang="en-GB" sz="2300" kern="1200" dirty="0">
            <a:latin typeface="Avenir Next LT Pro Demi" panose="020B0704020202020204" pitchFamily="34" charset="0"/>
          </a:endParaRPr>
        </a:p>
      </dsp:txBody>
      <dsp:txXfrm>
        <a:off x="4835200" y="1452237"/>
        <a:ext cx="1888884" cy="1655718"/>
      </dsp:txXfrm>
    </dsp:sp>
    <dsp:sp modelId="{7B6B9480-B69D-4F54-B0E3-EFBDB5AE2E64}">
      <dsp:nvSpPr>
        <dsp:cNvPr id="0" name=""/>
        <dsp:cNvSpPr/>
      </dsp:nvSpPr>
      <dsp:spPr>
        <a:xfrm>
          <a:off x="6367691" y="673075"/>
          <a:ext cx="356393" cy="356393"/>
        </a:xfrm>
        <a:prstGeom prst="triangle">
          <a:avLst>
            <a:gd name="adj" fmla="val 100000"/>
          </a:avLst>
        </a:prstGeom>
        <a:solidFill>
          <a:schemeClr val="accent5">
            <a:hueOff val="-486894"/>
            <a:satOff val="-16666"/>
            <a:lumOff val="36275"/>
            <a:alphaOff val="0"/>
          </a:schemeClr>
        </a:solidFill>
        <a:ln w="12700" cap="flat" cmpd="sng" algn="ctr">
          <a:solidFill>
            <a:schemeClr val="accent5">
              <a:hueOff val="-486894"/>
              <a:satOff val="-16666"/>
              <a:lumOff val="3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26E82-2D1D-4DC8-9AEC-FA6520F9CDD2}">
      <dsp:nvSpPr>
        <dsp:cNvPr id="0" name=""/>
        <dsp:cNvSpPr/>
      </dsp:nvSpPr>
      <dsp:spPr>
        <a:xfrm rot="5400000">
          <a:off x="7357450" y="253189"/>
          <a:ext cx="1257371" cy="2092238"/>
        </a:xfrm>
        <a:prstGeom prst="corner">
          <a:avLst>
            <a:gd name="adj1" fmla="val 16120"/>
            <a:gd name="adj2" fmla="val 16110"/>
          </a:avLst>
        </a:prstGeom>
        <a:solidFill>
          <a:schemeClr val="accent5">
            <a:hueOff val="-584273"/>
            <a:satOff val="-19999"/>
            <a:lumOff val="43530"/>
            <a:alphaOff val="0"/>
          </a:schemeClr>
        </a:solidFill>
        <a:ln w="12700" cap="flat" cmpd="sng" algn="ctr">
          <a:solidFill>
            <a:schemeClr val="accent5">
              <a:hueOff val="-584273"/>
              <a:satOff val="-19999"/>
              <a:lumOff val="4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432DB-17AA-4453-8E18-17143219FFC5}">
      <dsp:nvSpPr>
        <dsp:cNvPr id="0" name=""/>
        <dsp:cNvSpPr/>
      </dsp:nvSpPr>
      <dsp:spPr>
        <a:xfrm>
          <a:off x="7147564" y="880040"/>
          <a:ext cx="1888884" cy="165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Avenir Next LT Pro Demi" panose="020B0704020202020204" pitchFamily="34" charset="0"/>
            </a:rPr>
            <a:t>ENHANCED</a:t>
          </a:r>
          <a:endParaRPr lang="en-GB" sz="2300" kern="1200" dirty="0">
            <a:latin typeface="Avenir Next LT Pro Demi" panose="020B0704020202020204" pitchFamily="34" charset="0"/>
          </a:endParaRPr>
        </a:p>
      </dsp:txBody>
      <dsp:txXfrm>
        <a:off x="7147564" y="880040"/>
        <a:ext cx="1888884" cy="1655718"/>
      </dsp:txXfrm>
    </dsp:sp>
    <dsp:sp modelId="{119510B5-E3BE-40D2-BAC9-EE8A44B75EFF}">
      <dsp:nvSpPr>
        <dsp:cNvPr id="0" name=""/>
        <dsp:cNvSpPr/>
      </dsp:nvSpPr>
      <dsp:spPr>
        <a:xfrm>
          <a:off x="8680055" y="100878"/>
          <a:ext cx="356393" cy="356393"/>
        </a:xfrm>
        <a:prstGeom prst="triangle">
          <a:avLst>
            <a:gd name="adj" fmla="val 100000"/>
          </a:avLst>
        </a:prstGeom>
        <a:solidFill>
          <a:schemeClr val="accent5">
            <a:hueOff val="-681652"/>
            <a:satOff val="-23332"/>
            <a:lumOff val="50785"/>
            <a:alphaOff val="0"/>
          </a:schemeClr>
        </a:solidFill>
        <a:ln w="12700" cap="flat" cmpd="sng" algn="ctr">
          <a:solidFill>
            <a:schemeClr val="accent5">
              <a:hueOff val="-681652"/>
              <a:satOff val="-23332"/>
              <a:lumOff val="5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C2860-2801-43B7-8554-59335FABA7D5}">
      <dsp:nvSpPr>
        <dsp:cNvPr id="0" name=""/>
        <dsp:cNvSpPr/>
      </dsp:nvSpPr>
      <dsp:spPr>
        <a:xfrm rot="5400000">
          <a:off x="9669814" y="-317284"/>
          <a:ext cx="1257371" cy="2092238"/>
        </a:xfrm>
        <a:prstGeom prst="corner">
          <a:avLst>
            <a:gd name="adj1" fmla="val 16120"/>
            <a:gd name="adj2" fmla="val 16110"/>
          </a:avLst>
        </a:prstGeom>
        <a:solidFill>
          <a:schemeClr val="accent5">
            <a:hueOff val="-779030"/>
            <a:satOff val="-26665"/>
            <a:lumOff val="58040"/>
            <a:alphaOff val="0"/>
          </a:schemeClr>
        </a:solidFill>
        <a:ln w="12700" cap="flat" cmpd="sng" algn="ctr">
          <a:solidFill>
            <a:schemeClr val="accent5">
              <a:hueOff val="-779030"/>
              <a:satOff val="-26665"/>
              <a:lumOff val="5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166F69-09B5-4678-8A48-63FEA0DC4034}">
      <dsp:nvSpPr>
        <dsp:cNvPr id="0" name=""/>
        <dsp:cNvSpPr/>
      </dsp:nvSpPr>
      <dsp:spPr>
        <a:xfrm>
          <a:off x="9459928" y="307843"/>
          <a:ext cx="1888884" cy="165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Avenir Next LT Pro Demi" panose="020B0704020202020204" pitchFamily="34" charset="0"/>
            </a:rPr>
            <a:t>STRICT</a:t>
          </a:r>
          <a:endParaRPr lang="en-GB" sz="2300" kern="1200" dirty="0">
            <a:latin typeface="Avenir Next LT Pro Demi" panose="020B0704020202020204" pitchFamily="34" charset="0"/>
          </a:endParaRPr>
        </a:p>
      </dsp:txBody>
      <dsp:txXfrm>
        <a:off x="9459928" y="307843"/>
        <a:ext cx="1888884" cy="1655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D049D-CB35-431A-87CD-5906739359EB}">
      <dsp:nvSpPr>
        <dsp:cNvPr id="0" name=""/>
        <dsp:cNvSpPr/>
      </dsp:nvSpPr>
      <dsp:spPr>
        <a:xfrm>
          <a:off x="0" y="0"/>
          <a:ext cx="2421672" cy="793767"/>
        </a:xfrm>
        <a:prstGeom prst="chevron">
          <a:avLst/>
        </a:prstGeom>
        <a:solidFill>
          <a:srgbClr val="54C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venir Next LT Pro Demi" panose="020B0704020202020204" pitchFamily="34" charset="0"/>
            </a:rPr>
            <a:t>90%+</a:t>
          </a:r>
        </a:p>
      </dsp:txBody>
      <dsp:txXfrm>
        <a:off x="396884" y="0"/>
        <a:ext cx="1627905" cy="793767"/>
      </dsp:txXfrm>
    </dsp:sp>
    <dsp:sp modelId="{7ABCB841-3CB7-49CC-A28A-DEC4EC248A53}">
      <dsp:nvSpPr>
        <dsp:cNvPr id="0" name=""/>
        <dsp:cNvSpPr/>
      </dsp:nvSpPr>
      <dsp:spPr>
        <a:xfrm>
          <a:off x="2183665" y="0"/>
          <a:ext cx="2421672" cy="793767"/>
        </a:xfrm>
        <a:prstGeom prst="chevron">
          <a:avLst/>
        </a:prstGeom>
        <a:solidFill>
          <a:srgbClr val="4DC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venir Next LT Pro Demi" panose="020B0704020202020204" pitchFamily="34" charset="0"/>
            </a:rPr>
            <a:t>99%+</a:t>
          </a:r>
        </a:p>
      </dsp:txBody>
      <dsp:txXfrm>
        <a:off x="2580549" y="0"/>
        <a:ext cx="1627905" cy="793767"/>
      </dsp:txXfrm>
    </dsp:sp>
    <dsp:sp modelId="{FBA37321-8190-4184-AA59-5079D251090C}">
      <dsp:nvSpPr>
        <dsp:cNvPr id="0" name=""/>
        <dsp:cNvSpPr/>
      </dsp:nvSpPr>
      <dsp:spPr>
        <a:xfrm>
          <a:off x="4363170" y="0"/>
          <a:ext cx="2421672" cy="793767"/>
        </a:xfrm>
        <a:prstGeom prst="chevron">
          <a:avLst/>
        </a:prstGeom>
        <a:solidFill>
          <a:srgbClr val="48BB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venir Next LT Pro Demi" panose="020B0704020202020204" pitchFamily="34" charset="0"/>
            </a:rPr>
            <a:t>99.9%+</a:t>
          </a:r>
        </a:p>
      </dsp:txBody>
      <dsp:txXfrm>
        <a:off x="4760054" y="0"/>
        <a:ext cx="1627905" cy="793767"/>
      </dsp:txXfrm>
    </dsp:sp>
    <dsp:sp modelId="{C0974F7C-9241-4E36-AF20-632204E9B155}">
      <dsp:nvSpPr>
        <dsp:cNvPr id="0" name=""/>
        <dsp:cNvSpPr/>
      </dsp:nvSpPr>
      <dsp:spPr>
        <a:xfrm>
          <a:off x="6546835" y="0"/>
          <a:ext cx="2421672" cy="793767"/>
        </a:xfrm>
        <a:prstGeom prst="chevron">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venir Next LT Pro Demi" panose="020B0704020202020204" pitchFamily="34" charset="0"/>
            </a:rPr>
            <a:t>99.99%+</a:t>
          </a:r>
        </a:p>
      </dsp:txBody>
      <dsp:txXfrm>
        <a:off x="6943719" y="0"/>
        <a:ext cx="1627905" cy="7937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82664-5DCA-4660-AF69-D4E9BA5DB883}">
      <dsp:nvSpPr>
        <dsp:cNvPr id="0" name=""/>
        <dsp:cNvSpPr/>
      </dsp:nvSpPr>
      <dsp:spPr>
        <a:xfrm>
          <a:off x="0" y="1242060"/>
          <a:ext cx="10799762" cy="16560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5C52B-5A8D-411B-8CF5-5117CB0B776F}">
      <dsp:nvSpPr>
        <dsp:cNvPr id="0" name=""/>
        <dsp:cNvSpPr/>
      </dsp:nvSpPr>
      <dsp:spPr>
        <a:xfrm>
          <a:off x="4594" y="0"/>
          <a:ext cx="2252324" cy="165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CD Ballot Comments and Draft International Standard (DIS) Development</a:t>
          </a:r>
        </a:p>
        <a:p>
          <a:pPr marL="0" lvl="0" indent="0" algn="ctr" defTabSz="800100">
            <a:lnSpc>
              <a:spcPct val="90000"/>
            </a:lnSpc>
            <a:spcBef>
              <a:spcPct val="0"/>
            </a:spcBef>
            <a:spcAft>
              <a:spcPct val="35000"/>
            </a:spcAft>
            <a:buNone/>
          </a:pPr>
          <a:r>
            <a:rPr lang="en-US" sz="1800" kern="1200" dirty="0"/>
            <a:t>October 2024</a:t>
          </a:r>
          <a:endParaRPr lang="en-GB" sz="1800" kern="1200" dirty="0"/>
        </a:p>
      </dsp:txBody>
      <dsp:txXfrm>
        <a:off x="4594" y="0"/>
        <a:ext cx="2252324" cy="1656080"/>
      </dsp:txXfrm>
    </dsp:sp>
    <dsp:sp modelId="{FCE65AF3-1FBF-479D-A57B-A381D8CAE7A5}">
      <dsp:nvSpPr>
        <dsp:cNvPr id="0" name=""/>
        <dsp:cNvSpPr/>
      </dsp:nvSpPr>
      <dsp:spPr>
        <a:xfrm>
          <a:off x="923746" y="1863090"/>
          <a:ext cx="414020" cy="4140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1FAC5C2-9338-4EB6-97CA-D372C42835FD}">
      <dsp:nvSpPr>
        <dsp:cNvPr id="0" name=""/>
        <dsp:cNvSpPr/>
      </dsp:nvSpPr>
      <dsp:spPr>
        <a:xfrm>
          <a:off x="2340329" y="2484120"/>
          <a:ext cx="2119984" cy="165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DIS Translation Period (8 Weeks)</a:t>
          </a:r>
        </a:p>
        <a:p>
          <a:pPr marL="0" lvl="0" indent="0" algn="ctr" defTabSz="800100">
            <a:lnSpc>
              <a:spcPct val="90000"/>
            </a:lnSpc>
            <a:spcBef>
              <a:spcPct val="0"/>
            </a:spcBef>
            <a:spcAft>
              <a:spcPct val="35000"/>
            </a:spcAft>
            <a:buNone/>
          </a:pPr>
          <a:r>
            <a:rPr lang="en-US" sz="1800" kern="1200" dirty="0"/>
            <a:t>October 2024 – December 2024</a:t>
          </a:r>
          <a:endParaRPr lang="en-GB" sz="1800" kern="1200" dirty="0"/>
        </a:p>
      </dsp:txBody>
      <dsp:txXfrm>
        <a:off x="2340329" y="2484120"/>
        <a:ext cx="2119984" cy="1656080"/>
      </dsp:txXfrm>
    </dsp:sp>
    <dsp:sp modelId="{BB2EE453-D583-440E-BE4F-D8E262E30D6E}">
      <dsp:nvSpPr>
        <dsp:cNvPr id="0" name=""/>
        <dsp:cNvSpPr/>
      </dsp:nvSpPr>
      <dsp:spPr>
        <a:xfrm>
          <a:off x="3193311" y="1863090"/>
          <a:ext cx="414020" cy="4140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05D4FA-2C36-478B-B13B-59F7AF074145}">
      <dsp:nvSpPr>
        <dsp:cNvPr id="0" name=""/>
        <dsp:cNvSpPr/>
      </dsp:nvSpPr>
      <dsp:spPr>
        <a:xfrm>
          <a:off x="4543724" y="0"/>
          <a:ext cx="1668215" cy="165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DIS Ballot (12 Weeks)</a:t>
          </a:r>
        </a:p>
        <a:p>
          <a:pPr marL="0" lvl="0" indent="0" algn="ctr" defTabSz="800100">
            <a:lnSpc>
              <a:spcPct val="90000"/>
            </a:lnSpc>
            <a:spcBef>
              <a:spcPct val="0"/>
            </a:spcBef>
            <a:spcAft>
              <a:spcPct val="35000"/>
            </a:spcAft>
            <a:buNone/>
          </a:pPr>
          <a:r>
            <a:rPr lang="en-GB" sz="1800" kern="1200" dirty="0"/>
            <a:t>December 2024 – March 2025</a:t>
          </a:r>
        </a:p>
      </dsp:txBody>
      <dsp:txXfrm>
        <a:off x="4543724" y="0"/>
        <a:ext cx="1668215" cy="1656080"/>
      </dsp:txXfrm>
    </dsp:sp>
    <dsp:sp modelId="{F9D90A89-89AA-4D60-9D97-01E0BE047AF8}">
      <dsp:nvSpPr>
        <dsp:cNvPr id="0" name=""/>
        <dsp:cNvSpPr/>
      </dsp:nvSpPr>
      <dsp:spPr>
        <a:xfrm>
          <a:off x="5170822" y="1863090"/>
          <a:ext cx="414020" cy="4140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98C236-1FDD-4EC2-807E-8DAF347EF810}">
      <dsp:nvSpPr>
        <dsp:cNvPr id="0" name=""/>
        <dsp:cNvSpPr/>
      </dsp:nvSpPr>
      <dsp:spPr>
        <a:xfrm>
          <a:off x="6295350" y="2484120"/>
          <a:ext cx="1668215" cy="165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DIS Ballot Comments and FDIS Development</a:t>
          </a:r>
        </a:p>
        <a:p>
          <a:pPr marL="0" lvl="0" indent="0" algn="ctr" defTabSz="800100">
            <a:lnSpc>
              <a:spcPct val="90000"/>
            </a:lnSpc>
            <a:spcBef>
              <a:spcPct val="0"/>
            </a:spcBef>
            <a:spcAft>
              <a:spcPct val="35000"/>
            </a:spcAft>
            <a:buNone/>
          </a:pPr>
          <a:r>
            <a:rPr lang="en-US" sz="1800" kern="1200" dirty="0"/>
            <a:t>(April 2025)</a:t>
          </a:r>
          <a:endParaRPr lang="en-GB" sz="1800" kern="1200" dirty="0"/>
        </a:p>
      </dsp:txBody>
      <dsp:txXfrm>
        <a:off x="6295350" y="2484120"/>
        <a:ext cx="1668215" cy="1656080"/>
      </dsp:txXfrm>
    </dsp:sp>
    <dsp:sp modelId="{937F9109-9D1C-4751-9175-02BBE45F7D3E}">
      <dsp:nvSpPr>
        <dsp:cNvPr id="0" name=""/>
        <dsp:cNvSpPr/>
      </dsp:nvSpPr>
      <dsp:spPr>
        <a:xfrm>
          <a:off x="6922447" y="1863090"/>
          <a:ext cx="414020" cy="4140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70B0DD2-610B-423D-B66F-37D6785E402E}">
      <dsp:nvSpPr>
        <dsp:cNvPr id="0" name=""/>
        <dsp:cNvSpPr/>
      </dsp:nvSpPr>
      <dsp:spPr>
        <a:xfrm>
          <a:off x="8046976" y="0"/>
          <a:ext cx="1668215" cy="165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FDIS Ballot (8 Weeks)</a:t>
          </a:r>
        </a:p>
        <a:p>
          <a:pPr marL="0" lvl="0" indent="0" algn="ctr" defTabSz="800100">
            <a:lnSpc>
              <a:spcPct val="90000"/>
            </a:lnSpc>
            <a:spcBef>
              <a:spcPct val="0"/>
            </a:spcBef>
            <a:spcAft>
              <a:spcPct val="35000"/>
            </a:spcAft>
            <a:buNone/>
          </a:pPr>
          <a:r>
            <a:rPr lang="en-US" sz="1800" kern="1200" dirty="0"/>
            <a:t>April 2025 – May 2025</a:t>
          </a:r>
          <a:endParaRPr lang="en-GB" sz="1800" kern="1200" dirty="0"/>
        </a:p>
      </dsp:txBody>
      <dsp:txXfrm>
        <a:off x="8046976" y="0"/>
        <a:ext cx="1668215" cy="1656080"/>
      </dsp:txXfrm>
    </dsp:sp>
    <dsp:sp modelId="{1BEEB658-8996-4A1F-98FA-B93FD1CBD7F7}">
      <dsp:nvSpPr>
        <dsp:cNvPr id="0" name=""/>
        <dsp:cNvSpPr/>
      </dsp:nvSpPr>
      <dsp:spPr>
        <a:xfrm>
          <a:off x="8674073" y="1863090"/>
          <a:ext cx="414020" cy="4140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t>1/19/2024</a:t>
            </a:fld>
            <a:endParaRPr lang="en-US"/>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t>‹#›</a:t>
            </a:fld>
            <a:endParaRPr lang="en-US"/>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8D2-43B4-45EB-8E80-36DCF9CD046D}"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591F-50F3-4C40-9DA2-D793276CC051}" type="slidenum">
              <a:rPr lang="en-US" smtClean="0"/>
              <a:t>‹#›</a:t>
            </a:fld>
            <a:endParaRPr lang="en-US"/>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309407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103949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86411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27806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21608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1802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rgbClr val="F5FA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userDrawn="1"/>
        </p:nvSpPr>
        <p:spPr>
          <a:xfrm>
            <a:off x="3457462" y="3252763"/>
            <a:ext cx="5246914" cy="584775"/>
          </a:xfrm>
          <a:prstGeom prst="rect">
            <a:avLst/>
          </a:prstGeom>
          <a:noFill/>
        </p:spPr>
        <p:txBody>
          <a:bodyPr wrap="square" rtlCol="0">
            <a:spAutoFit/>
          </a:bodyPr>
          <a:lstStyle/>
          <a:p>
            <a:pPr algn="ctr"/>
            <a:r>
              <a:rPr lang="en-US" sz="3200" b="1" dirty="0">
                <a:solidFill>
                  <a:schemeClr val="tx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userDrawn="1"/>
        </p:nvSpPr>
        <p:spPr>
          <a:xfrm>
            <a:off x="0" y="6115986"/>
            <a:ext cx="12192000" cy="742013"/>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69760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D000AF-B921-43E9-B432-355A07B6E46E}"/>
              </a:ext>
            </a:extLst>
          </p:cNvPr>
          <p:cNvSpPr/>
          <p:nvPr userDrawn="1"/>
        </p:nvSpPr>
        <p:spPr>
          <a:xfrm>
            <a:off x="0" y="6115986"/>
            <a:ext cx="10028420" cy="74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3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May 23rd 2023</a:t>
            </a:r>
          </a:p>
        </p:txBody>
      </p:sp>
      <p:sp>
        <p:nvSpPr>
          <p:cNvPr id="5" name="Footer Placeholder 4"/>
          <p:cNvSpPr>
            <a:spLocks noGrp="1"/>
          </p:cNvSpPr>
          <p:nvPr>
            <p:ph type="ftr" sz="quarter" idx="11"/>
          </p:nvPr>
        </p:nvSpPr>
        <p:spPr/>
        <p:txBody>
          <a:bodyPr/>
          <a:lstStyle/>
          <a:p>
            <a:r>
              <a:rPr lang="en-US" dirty="0"/>
              <a:t>euCONSENT presentation to BMFSFJ</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pic>
        <p:nvPicPr>
          <p:cNvPr id="7" name="Picture 6">
            <a:extLst>
              <a:ext uri="{FF2B5EF4-FFF2-40B4-BE49-F238E27FC236}">
                <a16:creationId xmlns:a16="http://schemas.microsoft.com/office/drawing/2014/main" id="{D5926385-236F-53CD-B3FE-91056D14CC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41" y="6155680"/>
            <a:ext cx="3093156" cy="620250"/>
          </a:xfrm>
          <a:prstGeom prst="rect">
            <a:avLst/>
          </a:prstGeom>
          <a:solidFill>
            <a:schemeClr val="bg2">
              <a:alpha val="76000"/>
            </a:schemeClr>
          </a:solidFill>
        </p:spPr>
      </p:pic>
    </p:spTree>
    <p:extLst>
      <p:ext uri="{BB962C8B-B14F-4D97-AF65-F5344CB8AC3E}">
        <p14:creationId xmlns:p14="http://schemas.microsoft.com/office/powerpoint/2010/main" val="342706136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May 23rd 2023</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euCONSENT presentation to BMFSFJ</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3104319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May 23rd 2023</a:t>
            </a:r>
          </a:p>
        </p:txBody>
      </p:sp>
      <p:sp>
        <p:nvSpPr>
          <p:cNvPr id="4" name="Footer Placeholder 3"/>
          <p:cNvSpPr>
            <a:spLocks noGrp="1"/>
          </p:cNvSpPr>
          <p:nvPr>
            <p:ph type="ftr" sz="quarter" idx="11"/>
          </p:nvPr>
        </p:nvSpPr>
        <p:spPr/>
        <p:txBody>
          <a:bodyPr/>
          <a:lstStyle/>
          <a:p>
            <a:r>
              <a:rPr lang="en-US" dirty="0"/>
              <a:t>euCONSENT presentation to BMFSFJ</a:t>
            </a:r>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10262191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88038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a:t>23 May 2023</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dirty="0"/>
              <a:t>euCONSENT presentation to BMFSFJ</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733486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May 23rd 2023</a:t>
            </a:r>
          </a:p>
        </p:txBody>
      </p:sp>
      <p:sp>
        <p:nvSpPr>
          <p:cNvPr id="6" name="Footer Placeholder 5"/>
          <p:cNvSpPr>
            <a:spLocks noGrp="1"/>
          </p:cNvSpPr>
          <p:nvPr>
            <p:ph type="ftr" sz="quarter" idx="11"/>
          </p:nvPr>
        </p:nvSpPr>
        <p:spPr/>
        <p:txBody>
          <a:bodyPr/>
          <a:lstStyle/>
          <a:p>
            <a:r>
              <a:rPr lang="en-US" dirty="0"/>
              <a:t>euCONSENT presentation to BMFSFJ</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29373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dirty="0"/>
              <a:t>May 23rd 2023</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dirty="0"/>
              <a:t>euCONSENT presentation to BMFSFJ</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46664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50670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564074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a:t>Click to edit section name</a:t>
            </a:r>
            <a:endParaRPr lang="en-US" dirty="0"/>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rial" panose="020B0604020202020204" pitchFamily="34" charset="0"/>
                <a:ea typeface="Roboto"/>
                <a:cs typeface="Arial" panose="020B0604020202020204" pitchFamily="34" charset="0"/>
                <a:sym typeface="Roboto"/>
              </a:rPr>
              <a:t>We have focused on </a:t>
            </a:r>
            <a:r>
              <a:rPr lang="en-GB" sz="2800" b="1" dirty="0">
                <a:latin typeface="Arial" panose="020B0604020202020204" pitchFamily="34" charset="0"/>
                <a:ea typeface="Roboto"/>
                <a:cs typeface="Arial" panose="020B0604020202020204" pitchFamily="34" charset="0"/>
                <a:sym typeface="Roboto"/>
              </a:rPr>
              <a:t>preparing and empowering BDT staff</a:t>
            </a:r>
            <a:r>
              <a:rPr lang="en-GB" sz="2800" dirty="0">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extLst>
      <p:ext uri="{BB962C8B-B14F-4D97-AF65-F5344CB8AC3E}">
        <p14:creationId xmlns:p14="http://schemas.microsoft.com/office/powerpoint/2010/main" val="3463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8795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vl1pPr>
          </a:lstStyle>
          <a:p>
            <a:r>
              <a:rPr lang="en-US" dirty="0"/>
              <a:t>Insert</a:t>
            </a:r>
            <a:br>
              <a:rPr lang="en-US" dirty="0"/>
            </a:br>
            <a:r>
              <a:rPr lang="en-US" dirty="0"/>
              <a:t>Photo</a:t>
            </a:r>
          </a:p>
        </p:txBody>
      </p:sp>
    </p:spTree>
    <p:extLst>
      <p:ext uri="{BB962C8B-B14F-4D97-AF65-F5344CB8AC3E}">
        <p14:creationId xmlns:p14="http://schemas.microsoft.com/office/powerpoint/2010/main" val="106831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513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userDrawn="1"/>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dirty="0"/>
              <a:t>Click to edit Master title style</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13910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52770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25500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25363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8231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TextBox 7">
            <a:extLst>
              <a:ext uri="{FF2B5EF4-FFF2-40B4-BE49-F238E27FC236}">
                <a16:creationId xmlns:a16="http://schemas.microsoft.com/office/drawing/2014/main" id="{69A5A063-7EAA-4705-81BD-73270FF5BA28}"/>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pic>
        <p:nvPicPr>
          <p:cNvPr id="4" name="Picture 3">
            <a:extLst>
              <a:ext uri="{FF2B5EF4-FFF2-40B4-BE49-F238E27FC236}">
                <a16:creationId xmlns:a16="http://schemas.microsoft.com/office/drawing/2014/main" id="{03509F23-CFC5-11D8-7FCA-8F9838A1C289}"/>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3241" y="6155680"/>
            <a:ext cx="3093156" cy="620250"/>
          </a:xfrm>
          <a:prstGeom prst="rect">
            <a:avLst/>
          </a:prstGeom>
          <a:solidFill>
            <a:schemeClr val="bg2">
              <a:alpha val="76000"/>
            </a:schemeClr>
          </a:solidFill>
        </p:spPr>
      </p:pic>
    </p:spTree>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56" r:id="rId1"/>
    <p:sldLayoutId id="2147483653" r:id="rId2"/>
    <p:sldLayoutId id="2147483652" r:id="rId3"/>
    <p:sldLayoutId id="2147483675" r:id="rId4"/>
    <p:sldLayoutId id="2147483676" r:id="rId5"/>
    <p:sldLayoutId id="2147483674" r:id="rId6"/>
    <p:sldLayoutId id="2147483672" r:id="rId7"/>
    <p:sldLayoutId id="2147483657" r:id="rId8"/>
    <p:sldLayoutId id="2147483717" r:id="rId9"/>
    <p:sldLayoutId id="2147483718" r:id="rId10"/>
    <p:sldLayoutId id="2147483719" r:id="rId11"/>
    <p:sldLayoutId id="2147483670" r:id="rId12"/>
    <p:sldLayoutId id="2147483660" r:id="rId13"/>
    <p:sldLayoutId id="2147483687" r:id="rId14"/>
    <p:sldLayoutId id="2147483707" r:id="rId15"/>
    <p:sldLayoutId id="2147483712" r:id="rId16"/>
    <p:sldLayoutId id="2147483722" r:id="rId17"/>
    <p:sldLayoutId id="2147483723" r:id="rId18"/>
    <p:sldLayoutId id="2147483724" r:id="rId19"/>
    <p:sldLayoutId id="2147483725" r:id="rId20"/>
    <p:sldLayoutId id="2147483726" r:id="rId21"/>
    <p:sldLayoutId id="2147483728" r:id="rId2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6" name="TextBox 5">
            <a:extLst>
              <a:ext uri="{FF2B5EF4-FFF2-40B4-BE49-F238E27FC236}">
                <a16:creationId xmlns:a16="http://schemas.microsoft.com/office/drawing/2014/main" id="{693ABCAB-1B02-4C7B-89B1-A5BB0E479D06}"/>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7" name="TextBox 6">
            <a:extLst>
              <a:ext uri="{FF2B5EF4-FFF2-40B4-BE49-F238E27FC236}">
                <a16:creationId xmlns:a16="http://schemas.microsoft.com/office/drawing/2014/main" id="{77662A7B-D8AC-460A-9C3E-1872390023D8}"/>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497039940"/>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43FB8933-3AE5-487A-8B03-0B68C8923CB0}"/>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CD9BF5BD-2163-4157-A2AF-C24DDF31C8DA}"/>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5761321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ti.com/blog/yoti-age-estimation-white-paper/" TargetMode="External"/><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afeonline.global/" TargetMode="Externa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foter.co/a7/01f8d4" TargetMode="External"/><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foter.com/re9/56812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mailto:SecGen@euconsent.eu" TargetMode="External"/><Relationship Id="rId1" Type="http://schemas.openxmlformats.org/officeDocument/2006/relationships/slideLayout" Target="../slideLayouts/slideLayout22.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ico.org.uk/about-the-ico/what-we-do/information-commissioners-opinions/age-assurance-for-the-children-s-code/" TargetMode="External"/><Relationship Id="rId2" Type="http://schemas.openxmlformats.org/officeDocument/2006/relationships/hyperlink" Target="https://ico.org.uk/about-the-ico/research-reports-impact-and-evaluation/research-and-reports/age-assurance-research/#:~:text=The%20ICO%20commissioned%20a%20technical,comparability%20and%20standardisation%20of%20measurement."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F30285-D598-437F-82DD-E03C393D63FF}"/>
              </a:ext>
            </a:extLst>
          </p:cNvPr>
          <p:cNvSpPr txBox="1">
            <a:spLocks/>
          </p:cNvSpPr>
          <p:nvPr/>
        </p:nvSpPr>
        <p:spPr>
          <a:xfrm>
            <a:off x="1458832" y="2746449"/>
            <a:ext cx="9644596" cy="504754"/>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rtl="0">
              <a:spcBef>
                <a:spcPts val="600"/>
              </a:spcBef>
              <a:spcAft>
                <a:spcPts val="0"/>
              </a:spcAft>
              <a:buNone/>
            </a:pPr>
            <a:r>
              <a:rPr lang="de-DE" sz="2800" dirty="0">
                <a:solidFill>
                  <a:schemeClr val="tx1"/>
                </a:solidFill>
                <a:latin typeface="+mj-lt"/>
                <a:cs typeface="Varela Round"/>
              </a:rPr>
              <a:t>MAKING THE INTERNET AGE-AWARE</a:t>
            </a: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1547403" y="3369801"/>
            <a:ext cx="6020121"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EEB08032-CE0E-4986-AEDF-A41026C0E8B9}"/>
              </a:ext>
            </a:extLst>
          </p:cNvPr>
          <p:cNvSpPr txBox="1">
            <a:spLocks/>
          </p:cNvSpPr>
          <p:nvPr/>
        </p:nvSpPr>
        <p:spPr>
          <a:xfrm>
            <a:off x="1441141" y="1566444"/>
            <a:ext cx="9604229" cy="1180005"/>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fr-CH" sz="2800" b="1" dirty="0">
                <a:solidFill>
                  <a:schemeClr val="tx1"/>
                </a:solidFill>
              </a:rPr>
              <a:t>Contribution </a:t>
            </a:r>
            <a:r>
              <a:rPr lang="fr-CH" sz="2800" b="1" dirty="0" err="1">
                <a:solidFill>
                  <a:schemeClr val="tx1"/>
                </a:solidFill>
              </a:rPr>
              <a:t>from</a:t>
            </a:r>
            <a:r>
              <a:rPr lang="fr-CH" sz="2800" b="1" dirty="0">
                <a:solidFill>
                  <a:schemeClr val="tx1"/>
                </a:solidFill>
              </a:rPr>
              <a:t> </a:t>
            </a:r>
            <a:r>
              <a:rPr lang="fr-CH" sz="2800" b="1" dirty="0" err="1">
                <a:solidFill>
                  <a:schemeClr val="tx1"/>
                </a:solidFill>
              </a:rPr>
              <a:t>euCONSENT</a:t>
            </a:r>
            <a:endParaRPr lang="en-US" sz="2800" b="1" dirty="0">
              <a:solidFill>
                <a:schemeClr val="tx1"/>
              </a:solidFill>
            </a:endParaRPr>
          </a:p>
        </p:txBody>
      </p:sp>
      <p:grpSp>
        <p:nvGrpSpPr>
          <p:cNvPr id="7" name="Group 6">
            <a:extLst>
              <a:ext uri="{FF2B5EF4-FFF2-40B4-BE49-F238E27FC236}">
                <a16:creationId xmlns:a16="http://schemas.microsoft.com/office/drawing/2014/main" id="{20901632-D897-07FD-664E-854DC7E4900D}"/>
              </a:ext>
            </a:extLst>
          </p:cNvPr>
          <p:cNvGrpSpPr/>
          <p:nvPr/>
        </p:nvGrpSpPr>
        <p:grpSpPr>
          <a:xfrm>
            <a:off x="469900" y="70624"/>
            <a:ext cx="7854950" cy="1490418"/>
            <a:chOff x="438150" y="870724"/>
            <a:chExt cx="7854950" cy="1490418"/>
          </a:xfrm>
        </p:grpSpPr>
        <p:pic>
          <p:nvPicPr>
            <p:cNvPr id="2" name="Picture 1">
              <a:extLst>
                <a:ext uri="{FF2B5EF4-FFF2-40B4-BE49-F238E27FC236}">
                  <a16:creationId xmlns:a16="http://schemas.microsoft.com/office/drawing/2014/main" id="{DFF89F95-81F5-8D40-FFB5-5338D2957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870724"/>
              <a:ext cx="1053203" cy="1490418"/>
            </a:xfrm>
            <a:prstGeom prst="rect">
              <a:avLst/>
            </a:prstGeom>
          </p:spPr>
        </p:pic>
        <p:cxnSp>
          <p:nvCxnSpPr>
            <p:cNvPr id="4" name="Straight Connector 3">
              <a:extLst>
                <a:ext uri="{FF2B5EF4-FFF2-40B4-BE49-F238E27FC236}">
                  <a16:creationId xmlns:a16="http://schemas.microsoft.com/office/drawing/2014/main" id="{AC5318FF-51E5-4FC0-0682-A9359B3F0378}"/>
                </a:ext>
              </a:extLst>
            </p:cNvPr>
            <p:cNvCxnSpPr/>
            <p:nvPr/>
          </p:nvCxnSpPr>
          <p:spPr>
            <a:xfrm>
              <a:off x="1397000" y="1282949"/>
              <a:ext cx="0" cy="71676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DF700BC-A5EF-39BA-9B80-5768E8028081}"/>
                </a:ext>
              </a:extLst>
            </p:cNvPr>
            <p:cNvSpPr txBox="1"/>
            <p:nvPr/>
          </p:nvSpPr>
          <p:spPr>
            <a:xfrm>
              <a:off x="1416050" y="1282949"/>
              <a:ext cx="6877050" cy="769441"/>
            </a:xfrm>
            <a:prstGeom prst="rect">
              <a:avLst/>
            </a:prstGeom>
            <a:noFill/>
          </p:spPr>
          <p:txBody>
            <a:bodyPr wrap="square" rtlCol="0">
              <a:spAutoFit/>
            </a:bodyPr>
            <a:lstStyle/>
            <a:p>
              <a:r>
                <a:rPr lang="fr-CH" sz="1500" b="1" dirty="0">
                  <a:solidFill>
                    <a:schemeClr val="tx1">
                      <a:lumMod val="65000"/>
                      <a:lumOff val="35000"/>
                    </a:schemeClr>
                  </a:solidFill>
                  <a:latin typeface="Calibri" panose="020F0502020204030204" pitchFamily="34" charset="0"/>
                  <a:cs typeface="Calibri" panose="020F0502020204030204" pitchFamily="34" charset="0"/>
                </a:rPr>
                <a:t>Council </a:t>
              </a:r>
              <a:r>
                <a:rPr lang="fr-CH" sz="1500" b="1" dirty="0" err="1">
                  <a:solidFill>
                    <a:schemeClr val="tx1">
                      <a:lumMod val="65000"/>
                      <a:lumOff val="35000"/>
                    </a:schemeClr>
                  </a:solidFill>
                  <a:latin typeface="Calibri" panose="020F0502020204030204" pitchFamily="34" charset="0"/>
                  <a:cs typeface="Calibri" panose="020F0502020204030204" pitchFamily="34" charset="0"/>
                </a:rPr>
                <a:t>Working</a:t>
              </a:r>
              <a:r>
                <a:rPr lang="fr-CH" sz="1500" b="1" dirty="0">
                  <a:solidFill>
                    <a:schemeClr val="tx1">
                      <a:lumMod val="65000"/>
                      <a:lumOff val="35000"/>
                    </a:schemeClr>
                  </a:solidFill>
                  <a:latin typeface="Calibri" panose="020F0502020204030204" pitchFamily="34" charset="0"/>
                  <a:cs typeface="Calibri" panose="020F0502020204030204" pitchFamily="34" charset="0"/>
                </a:rPr>
                <a:t> Group </a:t>
              </a:r>
              <a:br>
                <a:rPr lang="fr-CH" sz="1500" b="1" dirty="0">
                  <a:solidFill>
                    <a:schemeClr val="tx1">
                      <a:lumMod val="65000"/>
                      <a:lumOff val="35000"/>
                    </a:schemeClr>
                  </a:solidFill>
                  <a:latin typeface="Calibri" panose="020F0502020204030204" pitchFamily="34" charset="0"/>
                  <a:cs typeface="Calibri" panose="020F0502020204030204" pitchFamily="34" charset="0"/>
                </a:rPr>
              </a:br>
              <a:r>
                <a:rPr lang="fr-CH" sz="1500" b="1" dirty="0">
                  <a:solidFill>
                    <a:schemeClr val="tx1">
                      <a:lumMod val="65000"/>
                      <a:lumOff val="35000"/>
                    </a:schemeClr>
                  </a:solidFill>
                  <a:latin typeface="Calibri" panose="020F0502020204030204" pitchFamily="34" charset="0"/>
                  <a:cs typeface="Calibri" panose="020F0502020204030204" pitchFamily="34" charset="0"/>
                </a:rPr>
                <a:t>on Child Online Protection</a:t>
              </a:r>
            </a:p>
            <a:p>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Twentieth meeting - From 22 to 23 January 2024</a:t>
              </a: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8" name="Rectangle 7">
            <a:extLst>
              <a:ext uri="{FF2B5EF4-FFF2-40B4-BE49-F238E27FC236}">
                <a16:creationId xmlns:a16="http://schemas.microsoft.com/office/drawing/2014/main" id="{411D60CC-DF2C-E4F6-46E1-82CEAB240335}"/>
              </a:ext>
            </a:extLst>
          </p:cNvPr>
          <p:cNvSpPr/>
          <p:nvPr/>
        </p:nvSpPr>
        <p:spPr>
          <a:xfrm>
            <a:off x="-28575" y="490106"/>
            <a:ext cx="144000" cy="648000"/>
          </a:xfrm>
          <a:prstGeom prst="rect">
            <a:avLst/>
          </a:prstGeom>
          <a:solidFill>
            <a:schemeClr val="accent1">
              <a:alpha val="83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3BEA86D-7088-345A-C585-1AAB9168CBC9}"/>
              </a:ext>
            </a:extLst>
          </p:cNvPr>
          <p:cNvSpPr txBox="1"/>
          <p:nvPr/>
        </p:nvSpPr>
        <p:spPr>
          <a:xfrm>
            <a:off x="7170058" y="946601"/>
            <a:ext cx="3875315" cy="738664"/>
          </a:xfrm>
          <a:prstGeom prst="rect">
            <a:avLst/>
          </a:prstGeom>
          <a:noFill/>
        </p:spPr>
        <p:txBody>
          <a:bodyPr wrap="square" rtlCol="0">
            <a:spAutoFit/>
          </a:bodyPr>
          <a:lstStyle/>
          <a:p>
            <a:pPr algn="r"/>
            <a:r>
              <a:rPr lang="fr-CH" sz="1400" dirty="0">
                <a:latin typeface="Calibri" panose="020F0502020204030204" pitchFamily="34" charset="0"/>
                <a:cs typeface="Calibri" panose="020F0502020204030204" pitchFamily="34" charset="0"/>
              </a:rPr>
              <a:t>Document CWG-COP-20/INF/24</a:t>
            </a:r>
          </a:p>
          <a:p>
            <a:pPr algn="r"/>
            <a:r>
              <a:rPr lang="fr-CH" sz="1400" dirty="0">
                <a:latin typeface="Calibri" panose="020F0502020204030204" pitchFamily="34" charset="0"/>
                <a:cs typeface="Calibri" panose="020F0502020204030204" pitchFamily="34" charset="0"/>
              </a:rPr>
              <a:t>19 </a:t>
            </a:r>
            <a:r>
              <a:rPr lang="fr-CH" sz="1400" dirty="0" err="1">
                <a:latin typeface="Calibri" panose="020F0502020204030204" pitchFamily="34" charset="0"/>
                <a:cs typeface="Calibri" panose="020F0502020204030204" pitchFamily="34" charset="0"/>
              </a:rPr>
              <a:t>January</a:t>
            </a:r>
            <a:r>
              <a:rPr lang="fr-CH" sz="1400" dirty="0">
                <a:latin typeface="Calibri" panose="020F0502020204030204" pitchFamily="34" charset="0"/>
                <a:cs typeface="Calibri" panose="020F0502020204030204" pitchFamily="34" charset="0"/>
              </a:rPr>
              <a:t> 2024</a:t>
            </a:r>
          </a:p>
          <a:p>
            <a:pPr algn="r"/>
            <a:r>
              <a:rPr lang="fr-CH" sz="1400" dirty="0">
                <a:latin typeface="Calibri" panose="020F0502020204030204" pitchFamily="34" charset="0"/>
                <a:cs typeface="Calibri" panose="020F0502020204030204" pitchFamily="34" charset="0"/>
              </a:rPr>
              <a:t>English </a:t>
            </a:r>
            <a:r>
              <a:rPr lang="fr-CH" sz="1400" dirty="0" err="1">
                <a:latin typeface="Calibri" panose="020F0502020204030204" pitchFamily="34" charset="0"/>
                <a:cs typeface="Calibri" panose="020F0502020204030204" pitchFamily="34" charset="0"/>
              </a:rPr>
              <a:t>Only</a:t>
            </a:r>
            <a:endParaRPr lang="en-GB" sz="1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2A1DD03-53AF-BB0D-B0A3-CD2A20F6C4CD}"/>
              </a:ext>
            </a:extLst>
          </p:cNvPr>
          <p:cNvSpPr txBox="1"/>
          <p:nvPr/>
        </p:nvSpPr>
        <p:spPr>
          <a:xfrm>
            <a:off x="1444887" y="3516436"/>
            <a:ext cx="9644596" cy="2077492"/>
          </a:xfrm>
          <a:prstGeom prst="rect">
            <a:avLst/>
          </a:prstGeom>
          <a:noFill/>
        </p:spPr>
        <p:txBody>
          <a:bodyPr wrap="square" rtlCol="0">
            <a:spAutoFit/>
          </a:bodyPr>
          <a:lstStyle/>
          <a:p>
            <a:pPr>
              <a:spcBef>
                <a:spcPts val="600"/>
              </a:spcBef>
            </a:pPr>
            <a:r>
              <a:rPr lang="fr-CH" sz="1600" b="1" dirty="0" err="1"/>
              <a:t>Purpose</a:t>
            </a:r>
            <a:endParaRPr lang="fr-CH" sz="1600" b="1" dirty="0"/>
          </a:p>
          <a:p>
            <a:pPr>
              <a:spcBef>
                <a:spcPts val="600"/>
              </a:spcBef>
            </a:pPr>
            <a:r>
              <a:rPr lang="fr-CH" sz="1400" dirty="0"/>
              <a:t>To </a:t>
            </a:r>
            <a:r>
              <a:rPr lang="fr-CH" sz="1400" dirty="0" err="1"/>
              <a:t>summarise</a:t>
            </a:r>
            <a:r>
              <a:rPr lang="fr-CH" sz="1400" dirty="0"/>
              <a:t> the </a:t>
            </a:r>
            <a:r>
              <a:rPr lang="fr-CH" sz="1400" dirty="0" err="1"/>
              <a:t>latest</a:t>
            </a:r>
            <a:r>
              <a:rPr lang="fr-CH" sz="1400" dirty="0"/>
              <a:t> </a:t>
            </a:r>
            <a:r>
              <a:rPr lang="fr-CH" sz="1400" dirty="0" err="1"/>
              <a:t>legislation</a:t>
            </a:r>
            <a:r>
              <a:rPr lang="fr-CH" sz="1400" dirty="0"/>
              <a:t> </a:t>
            </a:r>
            <a:r>
              <a:rPr lang="fr-CH" sz="1400" dirty="0" err="1"/>
              <a:t>requiring</a:t>
            </a:r>
            <a:r>
              <a:rPr lang="fr-CH" sz="1400" dirty="0"/>
              <a:t> online </a:t>
            </a:r>
            <a:r>
              <a:rPr lang="fr-CH" sz="1400" dirty="0" err="1"/>
              <a:t>age</a:t>
            </a:r>
            <a:r>
              <a:rPr lang="fr-CH" sz="1400" dirty="0"/>
              <a:t> assurance, international standards, </a:t>
            </a:r>
            <a:r>
              <a:rPr lang="fr-CH" sz="1400" dirty="0" err="1"/>
              <a:t>methods</a:t>
            </a:r>
            <a:r>
              <a:rPr lang="fr-CH" sz="1400" dirty="0"/>
              <a:t> and the </a:t>
            </a:r>
            <a:r>
              <a:rPr lang="fr-CH" sz="1400" dirty="0" err="1"/>
              <a:t>interoperability</a:t>
            </a:r>
            <a:r>
              <a:rPr lang="fr-CH" sz="1400" dirty="0"/>
              <a:t> </a:t>
            </a:r>
            <a:r>
              <a:rPr lang="fr-CH" sz="1400" dirty="0" err="1"/>
              <a:t>being</a:t>
            </a:r>
            <a:r>
              <a:rPr lang="fr-CH" sz="1400" dirty="0"/>
              <a:t> </a:t>
            </a:r>
            <a:r>
              <a:rPr lang="fr-CH" sz="1400" dirty="0" err="1"/>
              <a:t>deployed</a:t>
            </a:r>
            <a:r>
              <a:rPr lang="fr-CH" sz="1400" dirty="0"/>
              <a:t> by euCONSENT in partnership </a:t>
            </a:r>
            <a:r>
              <a:rPr lang="fr-CH" sz="1400" dirty="0" err="1"/>
              <a:t>with</a:t>
            </a:r>
            <a:r>
              <a:rPr lang="fr-CH" sz="1400" dirty="0"/>
              <a:t> the UN Safe Online initiative.</a:t>
            </a:r>
          </a:p>
          <a:p>
            <a:pPr>
              <a:spcBef>
                <a:spcPts val="600"/>
              </a:spcBef>
            </a:pPr>
            <a:r>
              <a:rPr lang="fr-CH" sz="1600" b="1" dirty="0"/>
              <a:t>Action </a:t>
            </a:r>
            <a:r>
              <a:rPr lang="fr-CH" sz="1600" b="1" dirty="0" err="1"/>
              <a:t>required</a:t>
            </a:r>
            <a:endParaRPr lang="fr-CH" sz="1600" b="1" dirty="0"/>
          </a:p>
          <a:p>
            <a:pPr>
              <a:spcBef>
                <a:spcPts val="600"/>
              </a:spcBef>
            </a:pPr>
            <a:r>
              <a:rPr lang="en-GB" sz="1400" dirty="0"/>
              <a:t>This report is transmitted to the Council Working Group on Child Online Protection </a:t>
            </a:r>
            <a:r>
              <a:rPr lang="en-GB" sz="1400" b="1" dirty="0"/>
              <a:t>for information.</a:t>
            </a:r>
            <a:endParaRPr lang="en-GB" sz="1400" dirty="0"/>
          </a:p>
          <a:p>
            <a:pPr>
              <a:spcBef>
                <a:spcPts val="600"/>
              </a:spcBef>
            </a:pPr>
            <a:r>
              <a:rPr lang="fr-CH" sz="1600" b="1" dirty="0" err="1"/>
              <a:t>References</a:t>
            </a:r>
            <a:endParaRPr lang="fr-CH" sz="1600" dirty="0"/>
          </a:p>
          <a:p>
            <a:pPr>
              <a:spcBef>
                <a:spcPts val="600"/>
              </a:spcBef>
            </a:pPr>
            <a:r>
              <a:rPr lang="fr-CH" sz="1400" dirty="0"/>
              <a:t>ISO 27566; IEEE P2090; IEEE P2089.1</a:t>
            </a:r>
            <a:endParaRPr lang="en-GB" sz="1400" dirty="0"/>
          </a:p>
        </p:txBody>
      </p:sp>
    </p:spTree>
    <p:extLst>
      <p:ext uri="{BB962C8B-B14F-4D97-AF65-F5344CB8AC3E}">
        <p14:creationId xmlns:p14="http://schemas.microsoft.com/office/powerpoint/2010/main" val="18918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17BAF3-21B9-DC76-0924-77AE303B2DFE}"/>
              </a:ext>
            </a:extLst>
          </p:cNvPr>
          <p:cNvSpPr txBox="1"/>
          <p:nvPr/>
        </p:nvSpPr>
        <p:spPr>
          <a:xfrm>
            <a:off x="572493" y="247504"/>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dirty="0">
                <a:latin typeface="+mj-lt"/>
                <a:ea typeface="+mj-ea"/>
                <a:cs typeface="+mj-cs"/>
              </a:rPr>
              <a:t>There are a range of methods of age assurance, at different stages of maturity</a:t>
            </a:r>
          </a:p>
        </p:txBody>
      </p:sp>
      <p:pic>
        <p:nvPicPr>
          <p:cNvPr id="5" name="Picture 4">
            <a:extLst>
              <a:ext uri="{FF2B5EF4-FFF2-40B4-BE49-F238E27FC236}">
                <a16:creationId xmlns:a16="http://schemas.microsoft.com/office/drawing/2014/main" id="{E7326D1E-44E3-4F84-9590-7505675151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59" b="3204"/>
          <a:stretch/>
        </p:blipFill>
        <p:spPr>
          <a:xfrm>
            <a:off x="351419" y="1681919"/>
            <a:ext cx="11355531" cy="4594703"/>
          </a:xfrm>
          <a:prstGeom prst="rect">
            <a:avLst/>
          </a:prstGeom>
        </p:spPr>
      </p:pic>
    </p:spTree>
    <p:extLst>
      <p:ext uri="{BB962C8B-B14F-4D97-AF65-F5344CB8AC3E}">
        <p14:creationId xmlns:p14="http://schemas.microsoft.com/office/powerpoint/2010/main" val="355054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9B9384-1FF9-FB72-BCA4-75F7C5BA607C}"/>
              </a:ext>
            </a:extLst>
          </p:cNvPr>
          <p:cNvPicPr>
            <a:picLocks noChangeAspect="1"/>
          </p:cNvPicPr>
          <p:nvPr/>
        </p:nvPicPr>
        <p:blipFill rotWithShape="1">
          <a:blip r:embed="rId2"/>
          <a:srcRect b="19826"/>
          <a:stretch/>
        </p:blipFill>
        <p:spPr>
          <a:xfrm>
            <a:off x="1127969" y="2134035"/>
            <a:ext cx="9936061" cy="3843990"/>
          </a:xfrm>
          <a:prstGeom prst="rect">
            <a:avLst/>
          </a:prstGeom>
        </p:spPr>
      </p:pic>
      <p:sp>
        <p:nvSpPr>
          <p:cNvPr id="7" name="Title 6">
            <a:extLst>
              <a:ext uri="{FF2B5EF4-FFF2-40B4-BE49-F238E27FC236}">
                <a16:creationId xmlns:a16="http://schemas.microsoft.com/office/drawing/2014/main" id="{D672B0FE-B30D-7E6F-AD14-2555613D02A2}"/>
              </a:ext>
            </a:extLst>
          </p:cNvPr>
          <p:cNvSpPr>
            <a:spLocks noGrp="1"/>
          </p:cNvSpPr>
          <p:nvPr>
            <p:ph type="title"/>
          </p:nvPr>
        </p:nvSpPr>
        <p:spPr/>
        <p:txBody>
          <a:bodyPr/>
          <a:lstStyle/>
          <a:p>
            <a:r>
              <a:rPr lang="en-GB" dirty="0"/>
              <a:t>Consumers prefer facial age estimation, which is increasingly accurate and shows minimal bias at key ages</a:t>
            </a:r>
          </a:p>
        </p:txBody>
      </p:sp>
      <p:sp>
        <p:nvSpPr>
          <p:cNvPr id="3" name="TextBox 2">
            <a:extLst>
              <a:ext uri="{FF2B5EF4-FFF2-40B4-BE49-F238E27FC236}">
                <a16:creationId xmlns:a16="http://schemas.microsoft.com/office/drawing/2014/main" id="{CD8DAB35-C977-1102-BD32-022BFE9FA42B}"/>
              </a:ext>
            </a:extLst>
          </p:cNvPr>
          <p:cNvSpPr txBox="1"/>
          <p:nvPr/>
        </p:nvSpPr>
        <p:spPr>
          <a:xfrm>
            <a:off x="4865512" y="6412442"/>
            <a:ext cx="6096000" cy="261610"/>
          </a:xfrm>
          <a:prstGeom prst="rect">
            <a:avLst/>
          </a:prstGeom>
          <a:noFill/>
        </p:spPr>
        <p:txBody>
          <a:bodyPr wrap="square">
            <a:spAutoFit/>
          </a:bodyPr>
          <a:lstStyle/>
          <a:p>
            <a:r>
              <a:rPr lang="en-GB" sz="1100" dirty="0"/>
              <a:t>Source: </a:t>
            </a:r>
            <a:r>
              <a:rPr lang="en-GB" sz="1100" dirty="0">
                <a:hlinkClick r:id="rId3"/>
              </a:rPr>
              <a:t>https://www.yoti.com/blog/yoti-age-estimation-white-paper/</a:t>
            </a:r>
            <a:endParaRPr lang="en-GB" sz="1100" dirty="0"/>
          </a:p>
        </p:txBody>
      </p:sp>
    </p:spTree>
    <p:extLst>
      <p:ext uri="{BB962C8B-B14F-4D97-AF65-F5344CB8AC3E}">
        <p14:creationId xmlns:p14="http://schemas.microsoft.com/office/powerpoint/2010/main" val="315735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5"/>
            <a:ext cx="9180159" cy="1798814"/>
          </a:xfrm>
        </p:spPr>
        <p:txBody>
          <a:bodyPr>
            <a:normAutofit/>
          </a:bodyPr>
          <a:lstStyle/>
          <a:p>
            <a:r>
              <a:rPr lang="en-US" dirty="0"/>
              <a:t>International standards facilitate co-regulation through audit and certification</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2893307"/>
            <a:ext cx="5996693" cy="2351087"/>
          </a:xfrm>
        </p:spPr>
        <p:txBody>
          <a:bodyPr/>
          <a:lstStyle/>
          <a:p>
            <a:pPr marL="434340" indent="-342900">
              <a:buFont typeface="Arial" panose="020B0604020202020204" pitchFamily="34" charset="0"/>
              <a:buChar char="•"/>
            </a:pPr>
            <a:r>
              <a:rPr lang="en-US" dirty="0"/>
              <a:t>Clarity and consistency from regulators</a:t>
            </a:r>
          </a:p>
          <a:p>
            <a:pPr lvl="1"/>
            <a:r>
              <a:rPr lang="en-US" dirty="0"/>
              <a:t>144 US state bills requiring age assurance!</a:t>
            </a:r>
          </a:p>
          <a:p>
            <a:pPr marL="434340" indent="-342900">
              <a:buFont typeface="Arial" panose="020B0604020202020204" pitchFamily="34" charset="0"/>
              <a:buChar char="•"/>
            </a:pPr>
            <a:r>
              <a:rPr lang="en-US" dirty="0"/>
              <a:t>Effective procurement or specifications</a:t>
            </a:r>
          </a:p>
          <a:p>
            <a:pPr marL="434340" indent="-342900">
              <a:buFont typeface="Arial" panose="020B0604020202020204" pitchFamily="34" charset="0"/>
              <a:buChar char="•"/>
            </a:pPr>
            <a:r>
              <a:rPr lang="en-US" dirty="0"/>
              <a:t>Measurement of accuracy</a:t>
            </a:r>
          </a:p>
          <a:p>
            <a:pPr marL="434340" indent="-342900">
              <a:buFont typeface="Arial" panose="020B0604020202020204" pitchFamily="34" charset="0"/>
              <a:buChar char="•"/>
            </a:pPr>
            <a:r>
              <a:rPr lang="en-US" dirty="0"/>
              <a:t>Interoperability</a:t>
            </a:r>
          </a:p>
          <a:p>
            <a:pPr marL="434340" indent="-342900">
              <a:buFont typeface="Arial" panose="020B0604020202020204" pitchFamily="34" charset="0"/>
              <a:buChar char="•"/>
            </a:pPr>
            <a:r>
              <a:rPr lang="en-US" dirty="0"/>
              <a:t>Efficiency – lowers cost to digital services and ultimately consumers</a:t>
            </a:r>
          </a:p>
          <a:p>
            <a:pPr marL="434340" indent="-342900">
              <a:buFont typeface="Arial" panose="020B0604020202020204" pitchFamily="34" charset="0"/>
              <a:buChar char="•"/>
            </a:pPr>
            <a:endParaRPr lang="en-US"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924147" y="1334558"/>
            <a:ext cx="5132387"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185941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of ruler">
            <a:extLst>
              <a:ext uri="{FF2B5EF4-FFF2-40B4-BE49-F238E27FC236}">
                <a16:creationId xmlns:a16="http://schemas.microsoft.com/office/drawing/2014/main" id="{940BC007-0BF4-E4F0-1B32-E39D5C4909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6705580" cy="6857990"/>
          </a:xfrm>
          <a:prstGeom prst="rect">
            <a:avLst/>
          </a:prstGeom>
        </p:spPr>
      </p:pic>
      <p:sp>
        <p:nvSpPr>
          <p:cNvPr id="2" name="Title 1">
            <a:extLst>
              <a:ext uri="{FF2B5EF4-FFF2-40B4-BE49-F238E27FC236}">
                <a16:creationId xmlns:a16="http://schemas.microsoft.com/office/drawing/2014/main" id="{9B0256B9-BC78-AE13-833F-37B717067697}"/>
              </a:ext>
            </a:extLst>
          </p:cNvPr>
          <p:cNvSpPr>
            <a:spLocks noGrp="1"/>
          </p:cNvSpPr>
          <p:nvPr>
            <p:ph type="title"/>
          </p:nvPr>
        </p:nvSpPr>
        <p:spPr>
          <a:xfrm>
            <a:off x="147108" y="5643386"/>
            <a:ext cx="10515600" cy="747713"/>
          </a:xfrm>
        </p:spPr>
        <p:txBody>
          <a:bodyPr anchor="b">
            <a:normAutofit/>
          </a:bodyPr>
          <a:lstStyle/>
          <a:p>
            <a:r>
              <a:rPr lang="en-US" dirty="0"/>
              <a:t>International Standards	</a:t>
            </a:r>
            <a:endParaRPr lang="en-GB" dirty="0"/>
          </a:p>
        </p:txBody>
      </p:sp>
      <p:sp>
        <p:nvSpPr>
          <p:cNvPr id="3" name="Content Placeholder 2">
            <a:extLst>
              <a:ext uri="{FF2B5EF4-FFF2-40B4-BE49-F238E27FC236}">
                <a16:creationId xmlns:a16="http://schemas.microsoft.com/office/drawing/2014/main" id="{DFD2D5C1-92D1-4A56-2763-F99DABB98093}"/>
              </a:ext>
            </a:extLst>
          </p:cNvPr>
          <p:cNvSpPr>
            <a:spLocks noGrp="1"/>
          </p:cNvSpPr>
          <p:nvPr>
            <p:ph idx="1"/>
          </p:nvPr>
        </p:nvSpPr>
        <p:spPr>
          <a:xfrm>
            <a:off x="7619999" y="1804988"/>
            <a:ext cx="3584575" cy="4351337"/>
          </a:xfrm>
        </p:spPr>
        <p:txBody>
          <a:bodyPr>
            <a:normAutofit fontScale="92500"/>
          </a:bodyPr>
          <a:lstStyle/>
          <a:p>
            <a:r>
              <a:rPr lang="en-US" dirty="0"/>
              <a:t>BSI PAS 1296:2018 </a:t>
            </a:r>
          </a:p>
          <a:p>
            <a:pPr lvl="1"/>
            <a:r>
              <a:rPr lang="en-US" dirty="0"/>
              <a:t>APPROVED AND IN USE</a:t>
            </a:r>
          </a:p>
          <a:p>
            <a:r>
              <a:rPr lang="en-US" dirty="0"/>
              <a:t>IEEE 2089.1 Best practice process</a:t>
            </a:r>
          </a:p>
          <a:p>
            <a:pPr lvl="1"/>
            <a:r>
              <a:rPr lang="en-US" dirty="0"/>
              <a:t>OUT FOR BALLOT </a:t>
            </a:r>
          </a:p>
          <a:p>
            <a:r>
              <a:rPr lang="en-US" dirty="0"/>
              <a:t>ISO 27566 </a:t>
            </a:r>
          </a:p>
          <a:p>
            <a:pPr lvl="1"/>
            <a:r>
              <a:rPr lang="en-US" dirty="0"/>
              <a:t>Framework Working Draft 2.0</a:t>
            </a:r>
          </a:p>
          <a:p>
            <a:pPr lvl="1"/>
            <a:r>
              <a:rPr lang="en-US" dirty="0"/>
              <a:t>In development</a:t>
            </a:r>
          </a:p>
          <a:p>
            <a:pPr lvl="2"/>
            <a:r>
              <a:rPr lang="en-US" dirty="0"/>
              <a:t>Part 2 – Measurement</a:t>
            </a:r>
          </a:p>
          <a:p>
            <a:pPr lvl="2"/>
            <a:r>
              <a:rPr lang="en-US" dirty="0"/>
              <a:t>Part 3 - Interoperability</a:t>
            </a:r>
          </a:p>
          <a:p>
            <a:endParaRPr lang="en-US" dirty="0"/>
          </a:p>
        </p:txBody>
      </p:sp>
    </p:spTree>
    <p:extLst>
      <p:ext uri="{BB962C8B-B14F-4D97-AF65-F5344CB8AC3E}">
        <p14:creationId xmlns:p14="http://schemas.microsoft.com/office/powerpoint/2010/main" val="93197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6769-BF41-4010-BEFE-00631A06A801}"/>
              </a:ext>
            </a:extLst>
          </p:cNvPr>
          <p:cNvSpPr>
            <a:spLocks noGrp="1"/>
          </p:cNvSpPr>
          <p:nvPr>
            <p:ph type="title"/>
          </p:nvPr>
        </p:nvSpPr>
        <p:spPr>
          <a:xfrm>
            <a:off x="805695" y="110437"/>
            <a:ext cx="11512694" cy="1332000"/>
          </a:xfrm>
        </p:spPr>
        <p:txBody>
          <a:bodyPr vert="horz" lIns="91440" tIns="45720" rIns="91440" bIns="45720" rtlCol="0" anchor="ctr">
            <a:normAutofit/>
          </a:bodyPr>
          <a:lstStyle/>
          <a:p>
            <a:r>
              <a:rPr lang="en-US" dirty="0"/>
              <a:t>Indicators of Confidence</a:t>
            </a:r>
            <a:endParaRPr lang="en-GB" dirty="0"/>
          </a:p>
        </p:txBody>
      </p:sp>
      <p:graphicFrame>
        <p:nvGraphicFramePr>
          <p:cNvPr id="6" name="Content Placeholder 5">
            <a:extLst>
              <a:ext uri="{FF2B5EF4-FFF2-40B4-BE49-F238E27FC236}">
                <a16:creationId xmlns:a16="http://schemas.microsoft.com/office/drawing/2014/main" id="{538126E0-3123-4CD8-BCDE-686ACABBDD7C}"/>
              </a:ext>
            </a:extLst>
          </p:cNvPr>
          <p:cNvGraphicFramePr>
            <a:graphicFrameLocks noGrp="1"/>
          </p:cNvGraphicFramePr>
          <p:nvPr>
            <p:ph sz="half" idx="1"/>
            <p:extLst>
              <p:ext uri="{D42A27DB-BD31-4B8C-83A1-F6EECF244321}">
                <p14:modId xmlns:p14="http://schemas.microsoft.com/office/powerpoint/2010/main" val="511406735"/>
              </p:ext>
            </p:extLst>
          </p:nvPr>
        </p:nvGraphicFramePr>
        <p:xfrm>
          <a:off x="679306" y="169195"/>
          <a:ext cx="113517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264D6C58-D3FB-467A-B3CE-75C6B85CB458}"/>
              </a:ext>
            </a:extLst>
          </p:cNvPr>
          <p:cNvSpPr txBox="1"/>
          <p:nvPr/>
        </p:nvSpPr>
        <p:spPr>
          <a:xfrm>
            <a:off x="3201129" y="2838356"/>
            <a:ext cx="2500009" cy="923330"/>
          </a:xfrm>
          <a:prstGeom prst="rect">
            <a:avLst/>
          </a:prstGeom>
          <a:noFill/>
        </p:spPr>
        <p:txBody>
          <a:bodyPr wrap="square" rtlCol="0">
            <a:spAutoFit/>
          </a:bodyPr>
          <a:lstStyle/>
          <a:p>
            <a:r>
              <a:rPr lang="en-US" dirty="0">
                <a:latin typeface="Avenir Next LT Pro" panose="020B0504020202020204" pitchFamily="34" charset="0"/>
              </a:rPr>
              <a:t>Self Declaration</a:t>
            </a:r>
          </a:p>
          <a:p>
            <a:r>
              <a:rPr lang="en-US" dirty="0">
                <a:latin typeface="Avenir Next LT Pro" panose="020B0504020202020204" pitchFamily="34" charset="0"/>
              </a:rPr>
              <a:t>Passive AI &amp; Contra Indicators</a:t>
            </a:r>
            <a:endParaRPr lang="en-GB" dirty="0">
              <a:latin typeface="Avenir Next LT Pro" panose="020B0504020202020204" pitchFamily="34" charset="0"/>
            </a:endParaRPr>
          </a:p>
        </p:txBody>
      </p:sp>
      <p:sp>
        <p:nvSpPr>
          <p:cNvPr id="20" name="TextBox 19">
            <a:extLst>
              <a:ext uri="{FF2B5EF4-FFF2-40B4-BE49-F238E27FC236}">
                <a16:creationId xmlns:a16="http://schemas.microsoft.com/office/drawing/2014/main" id="{C068270E-96C6-4AA2-B97F-E71AA3FF0ECD}"/>
              </a:ext>
            </a:extLst>
          </p:cNvPr>
          <p:cNvSpPr txBox="1"/>
          <p:nvPr/>
        </p:nvSpPr>
        <p:spPr>
          <a:xfrm>
            <a:off x="5526523" y="2196864"/>
            <a:ext cx="2071039" cy="1754326"/>
          </a:xfrm>
          <a:prstGeom prst="rect">
            <a:avLst/>
          </a:prstGeom>
          <a:noFill/>
        </p:spPr>
        <p:txBody>
          <a:bodyPr wrap="square" rtlCol="0">
            <a:spAutoFit/>
          </a:bodyPr>
          <a:lstStyle/>
          <a:p>
            <a:r>
              <a:rPr lang="en-US" dirty="0">
                <a:latin typeface="Avenir Next LT Pro" panose="020B0504020202020204" pitchFamily="34" charset="0"/>
              </a:rPr>
              <a:t>Simple Age Verification</a:t>
            </a:r>
          </a:p>
          <a:p>
            <a:r>
              <a:rPr lang="en-US" dirty="0">
                <a:latin typeface="Avenir Next LT Pro" panose="020B0504020202020204" pitchFamily="34" charset="0"/>
              </a:rPr>
              <a:t>Online Age Check Systems</a:t>
            </a:r>
          </a:p>
          <a:p>
            <a:r>
              <a:rPr lang="en-US" dirty="0">
                <a:latin typeface="Avenir Next LT Pro" panose="020B0504020202020204" pitchFamily="34" charset="0"/>
              </a:rPr>
              <a:t>Active Age Estimation</a:t>
            </a:r>
            <a:endParaRPr lang="en-GB" dirty="0">
              <a:latin typeface="Avenir Next LT Pro" panose="020B0504020202020204" pitchFamily="34" charset="0"/>
            </a:endParaRPr>
          </a:p>
        </p:txBody>
      </p:sp>
      <p:sp>
        <p:nvSpPr>
          <p:cNvPr id="21" name="TextBox 20">
            <a:extLst>
              <a:ext uri="{FF2B5EF4-FFF2-40B4-BE49-F238E27FC236}">
                <a16:creationId xmlns:a16="http://schemas.microsoft.com/office/drawing/2014/main" id="{F5A6BAE0-90F2-4EB6-A86C-B0637ED85192}"/>
              </a:ext>
            </a:extLst>
          </p:cNvPr>
          <p:cNvSpPr txBox="1"/>
          <p:nvPr/>
        </p:nvSpPr>
        <p:spPr>
          <a:xfrm>
            <a:off x="7830930" y="1643882"/>
            <a:ext cx="2042627" cy="1477328"/>
          </a:xfrm>
          <a:prstGeom prst="rect">
            <a:avLst/>
          </a:prstGeom>
          <a:noFill/>
        </p:spPr>
        <p:txBody>
          <a:bodyPr wrap="square" rtlCol="0">
            <a:spAutoFit/>
          </a:bodyPr>
          <a:lstStyle/>
          <a:p>
            <a:r>
              <a:rPr lang="en-US" dirty="0">
                <a:latin typeface="Avenir Next LT Pro" panose="020B0504020202020204" pitchFamily="34" charset="0"/>
              </a:rPr>
              <a:t>ID Validation</a:t>
            </a:r>
          </a:p>
          <a:p>
            <a:r>
              <a:rPr lang="en-US" dirty="0">
                <a:latin typeface="Avenir Next LT Pro" panose="020B0504020202020204" pitchFamily="34" charset="0"/>
              </a:rPr>
              <a:t>Liveness Detection</a:t>
            </a:r>
          </a:p>
          <a:p>
            <a:r>
              <a:rPr lang="en-US" dirty="0">
                <a:latin typeface="Avenir Next LT Pro" panose="020B0504020202020204" pitchFamily="34" charset="0"/>
              </a:rPr>
              <a:t>Presentation Attack</a:t>
            </a:r>
            <a:endParaRPr lang="en-GB" dirty="0">
              <a:latin typeface="Avenir Next LT Pro" panose="020B0504020202020204" pitchFamily="34" charset="0"/>
            </a:endParaRPr>
          </a:p>
        </p:txBody>
      </p:sp>
      <p:sp>
        <p:nvSpPr>
          <p:cNvPr id="22" name="TextBox 21">
            <a:extLst>
              <a:ext uri="{FF2B5EF4-FFF2-40B4-BE49-F238E27FC236}">
                <a16:creationId xmlns:a16="http://schemas.microsoft.com/office/drawing/2014/main" id="{DCE67429-102B-4581-85CC-17E71781B124}"/>
              </a:ext>
            </a:extLst>
          </p:cNvPr>
          <p:cNvSpPr txBox="1"/>
          <p:nvPr/>
        </p:nvSpPr>
        <p:spPr>
          <a:xfrm>
            <a:off x="10160901" y="1073992"/>
            <a:ext cx="1870507" cy="1477328"/>
          </a:xfrm>
          <a:prstGeom prst="rect">
            <a:avLst/>
          </a:prstGeom>
          <a:noFill/>
        </p:spPr>
        <p:txBody>
          <a:bodyPr wrap="square" rtlCol="0">
            <a:spAutoFit/>
          </a:bodyPr>
          <a:lstStyle/>
          <a:p>
            <a:r>
              <a:rPr lang="en-US" dirty="0">
                <a:latin typeface="Avenir Next LT Pro" panose="020B0504020202020204" pitchFamily="34" charset="0"/>
              </a:rPr>
              <a:t>Multi-Factor Checks or High Accuracy Single Factor</a:t>
            </a:r>
          </a:p>
          <a:p>
            <a:endParaRPr lang="en-GB" dirty="0">
              <a:latin typeface="Avenir Next LT Pro" panose="020B0504020202020204" pitchFamily="34" charset="0"/>
            </a:endParaRPr>
          </a:p>
        </p:txBody>
      </p:sp>
      <p:sp>
        <p:nvSpPr>
          <p:cNvPr id="15" name="TextBox 14">
            <a:extLst>
              <a:ext uri="{FF2B5EF4-FFF2-40B4-BE49-F238E27FC236}">
                <a16:creationId xmlns:a16="http://schemas.microsoft.com/office/drawing/2014/main" id="{C3A89B54-9450-0A85-4CAB-C1B0BEDDB01B}"/>
              </a:ext>
            </a:extLst>
          </p:cNvPr>
          <p:cNvSpPr txBox="1"/>
          <p:nvPr/>
        </p:nvSpPr>
        <p:spPr>
          <a:xfrm>
            <a:off x="896580" y="2889361"/>
            <a:ext cx="2017205" cy="492443"/>
          </a:xfrm>
          <a:prstGeom prst="rect">
            <a:avLst/>
          </a:prstGeom>
          <a:noFill/>
        </p:spPr>
        <p:txBody>
          <a:bodyPr wrap="square">
            <a:spAutoFit/>
          </a:bodyPr>
          <a:lstStyle/>
          <a:p>
            <a:pPr lvl="0"/>
            <a:r>
              <a:rPr lang="en-US" sz="2600" dirty="0">
                <a:latin typeface="Avenir Next LT Pro Demi" panose="020B0704020202020204" pitchFamily="34" charset="0"/>
              </a:rPr>
              <a:t>ASSERTED</a:t>
            </a:r>
            <a:endParaRPr lang="en-GB" sz="2600" dirty="0">
              <a:latin typeface="Avenir Next LT Pro Demi" panose="020B0704020202020204" pitchFamily="34" charset="0"/>
            </a:endParaRPr>
          </a:p>
        </p:txBody>
      </p:sp>
      <p:sp>
        <p:nvSpPr>
          <p:cNvPr id="16" name="TextBox 15">
            <a:extLst>
              <a:ext uri="{FF2B5EF4-FFF2-40B4-BE49-F238E27FC236}">
                <a16:creationId xmlns:a16="http://schemas.microsoft.com/office/drawing/2014/main" id="{BD9262CC-222A-1D2F-98D3-DCFB45D56467}"/>
              </a:ext>
            </a:extLst>
          </p:cNvPr>
          <p:cNvSpPr txBox="1"/>
          <p:nvPr/>
        </p:nvSpPr>
        <p:spPr>
          <a:xfrm>
            <a:off x="896580" y="3338653"/>
            <a:ext cx="2500009" cy="369332"/>
          </a:xfrm>
          <a:prstGeom prst="rect">
            <a:avLst/>
          </a:prstGeom>
          <a:noFill/>
        </p:spPr>
        <p:txBody>
          <a:bodyPr wrap="square" rtlCol="0">
            <a:spAutoFit/>
          </a:bodyPr>
          <a:lstStyle/>
          <a:p>
            <a:r>
              <a:rPr lang="en-US" dirty="0">
                <a:latin typeface="Avenir Next LT Pro" panose="020B0504020202020204" pitchFamily="34" charset="0"/>
              </a:rPr>
              <a:t>Self Declaration</a:t>
            </a:r>
          </a:p>
        </p:txBody>
      </p:sp>
      <p:sp>
        <p:nvSpPr>
          <p:cNvPr id="4" name="TextBox 3">
            <a:extLst>
              <a:ext uri="{FF2B5EF4-FFF2-40B4-BE49-F238E27FC236}">
                <a16:creationId xmlns:a16="http://schemas.microsoft.com/office/drawing/2014/main" id="{64BC1515-7482-FB31-82C7-FEBBB6BCA427}"/>
              </a:ext>
            </a:extLst>
          </p:cNvPr>
          <p:cNvSpPr txBox="1"/>
          <p:nvPr/>
        </p:nvSpPr>
        <p:spPr>
          <a:xfrm>
            <a:off x="943614" y="4370224"/>
            <a:ext cx="1870507" cy="369332"/>
          </a:xfrm>
          <a:prstGeom prst="rect">
            <a:avLst/>
          </a:prstGeom>
          <a:solidFill>
            <a:srgbClr val="B8D537"/>
          </a:solidFill>
          <a:ln>
            <a:solidFill>
              <a:srgbClr val="B8D53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latin typeface="Avenir Next LT Pro Demi" panose="020B0704020202020204" pitchFamily="34" charset="0"/>
              </a:rPr>
              <a:t>ACCURACY</a:t>
            </a:r>
          </a:p>
        </p:txBody>
      </p:sp>
      <p:graphicFrame>
        <p:nvGraphicFramePr>
          <p:cNvPr id="8" name="Diagram 7">
            <a:extLst>
              <a:ext uri="{FF2B5EF4-FFF2-40B4-BE49-F238E27FC236}">
                <a16:creationId xmlns:a16="http://schemas.microsoft.com/office/drawing/2014/main" id="{66437BC0-8451-0018-AE28-FCBD3EB7B5E7}"/>
              </a:ext>
            </a:extLst>
          </p:cNvPr>
          <p:cNvGraphicFramePr/>
          <p:nvPr>
            <p:extLst>
              <p:ext uri="{D42A27DB-BD31-4B8C-83A1-F6EECF244321}">
                <p14:modId xmlns:p14="http://schemas.microsoft.com/office/powerpoint/2010/main" val="4193194549"/>
              </p:ext>
            </p:extLst>
          </p:nvPr>
        </p:nvGraphicFramePr>
        <p:xfrm>
          <a:off x="3062900" y="4156699"/>
          <a:ext cx="8968508" cy="793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8B359252-78AD-7CBF-F570-69295907E9D5}"/>
              </a:ext>
            </a:extLst>
          </p:cNvPr>
          <p:cNvSpPr txBox="1"/>
          <p:nvPr/>
        </p:nvSpPr>
        <p:spPr>
          <a:xfrm>
            <a:off x="943614" y="5124831"/>
            <a:ext cx="1870507" cy="646331"/>
          </a:xfrm>
          <a:prstGeom prst="rect">
            <a:avLst/>
          </a:prstGeom>
          <a:solidFill>
            <a:srgbClr val="B8D537"/>
          </a:solidFill>
          <a:ln>
            <a:solidFill>
              <a:srgbClr val="B8D53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latin typeface="Avenir Next LT Pro Demi" panose="020B0704020202020204" pitchFamily="34" charset="0"/>
              </a:rPr>
              <a:t>SECONDARY METRICS</a:t>
            </a:r>
          </a:p>
        </p:txBody>
      </p:sp>
      <p:sp>
        <p:nvSpPr>
          <p:cNvPr id="10" name="TextBox 9">
            <a:extLst>
              <a:ext uri="{FF2B5EF4-FFF2-40B4-BE49-F238E27FC236}">
                <a16:creationId xmlns:a16="http://schemas.microsoft.com/office/drawing/2014/main" id="{00268643-06BF-4F1C-BD52-8CA3C54670EA}"/>
              </a:ext>
            </a:extLst>
          </p:cNvPr>
          <p:cNvSpPr txBox="1"/>
          <p:nvPr/>
        </p:nvSpPr>
        <p:spPr>
          <a:xfrm>
            <a:off x="3026513" y="5071131"/>
            <a:ext cx="9004532" cy="738664"/>
          </a:xfrm>
          <a:prstGeom prst="rect">
            <a:avLst/>
          </a:prstGeom>
          <a:noFill/>
        </p:spPr>
        <p:txBody>
          <a:bodyPr wrap="square" rtlCol="0">
            <a:spAutoFit/>
          </a:bodyPr>
          <a:lstStyle/>
          <a:p>
            <a:r>
              <a:rPr lang="en-US" sz="1400" dirty="0">
                <a:latin typeface="Avenir Next LT Pro" panose="020B0504020202020204" pitchFamily="34" charset="0"/>
              </a:rPr>
              <a:t>Could include: MAE = Mean Absolute Error; SD = Standard Deviation; FPR = False Positive Rate; FNR = False Negative Rate; PPV = Positive Prediction Value; OEP = Outcome Error Parity; and links to age of interest/buffer age</a:t>
            </a:r>
            <a:endParaRPr lang="en-GB" sz="1400" dirty="0">
              <a:latin typeface="Avenir Next LT Pro" panose="020B0504020202020204" pitchFamily="34" charset="0"/>
            </a:endParaRPr>
          </a:p>
        </p:txBody>
      </p:sp>
    </p:spTree>
    <p:custDataLst>
      <p:tags r:id="rId1"/>
    </p:custDataLst>
    <p:extLst>
      <p:ext uri="{BB962C8B-B14F-4D97-AF65-F5344CB8AC3E}">
        <p14:creationId xmlns:p14="http://schemas.microsoft.com/office/powerpoint/2010/main" val="391822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8519-DFF8-490D-9454-615ABB4FC7AD}"/>
              </a:ext>
            </a:extLst>
          </p:cNvPr>
          <p:cNvSpPr>
            <a:spLocks noGrp="1"/>
          </p:cNvSpPr>
          <p:nvPr>
            <p:ph type="title"/>
          </p:nvPr>
        </p:nvSpPr>
        <p:spPr/>
        <p:txBody>
          <a:bodyPr vert="horz" lIns="91440" tIns="45720" rIns="91440" bIns="45720" rtlCol="0" anchor="ctr">
            <a:normAutofit/>
          </a:bodyPr>
          <a:lstStyle/>
          <a:p>
            <a:r>
              <a:rPr lang="en-US" dirty="0"/>
              <a:t>Age Verification Standards Development Timetable</a:t>
            </a:r>
            <a:endParaRPr lang="en-GB" dirty="0"/>
          </a:p>
        </p:txBody>
      </p:sp>
      <p:sp>
        <p:nvSpPr>
          <p:cNvPr id="4" name="Slide Number Placeholder 3">
            <a:extLst>
              <a:ext uri="{FF2B5EF4-FFF2-40B4-BE49-F238E27FC236}">
                <a16:creationId xmlns:a16="http://schemas.microsoft.com/office/drawing/2014/main" id="{AAE3CD4E-02F1-4598-9F22-CFDDD1C9761A}"/>
              </a:ext>
            </a:extLst>
          </p:cNvPr>
          <p:cNvSpPr>
            <a:spLocks noGrp="1"/>
          </p:cNvSpPr>
          <p:nvPr>
            <p:ph type="sldNum" sz="quarter" idx="12"/>
          </p:nvPr>
        </p:nvSpPr>
        <p:spPr/>
        <p:txBody>
          <a:bodyPr/>
          <a:lstStyle/>
          <a:p>
            <a:fld id="{22BD14A0-459B-CA46-A763-3163F186A6C2}" type="slidenum">
              <a:rPr lang="en-US" smtClean="0">
                <a:latin typeface="Avenir Next LT Pro" panose="020B0504020202020204" pitchFamily="34" charset="0"/>
              </a:rPr>
              <a:t>15</a:t>
            </a:fld>
            <a:endParaRPr lang="en-US">
              <a:latin typeface="Avenir Next LT Pro" panose="020B0504020202020204" pitchFamily="34" charset="0"/>
            </a:endParaRPr>
          </a:p>
        </p:txBody>
      </p:sp>
      <p:graphicFrame>
        <p:nvGraphicFramePr>
          <p:cNvPr id="5" name="Content Placeholder 4">
            <a:extLst>
              <a:ext uri="{FF2B5EF4-FFF2-40B4-BE49-F238E27FC236}">
                <a16:creationId xmlns:a16="http://schemas.microsoft.com/office/drawing/2014/main" id="{1633492A-31FA-4E72-BEFB-845E872ED706}"/>
              </a:ext>
            </a:extLst>
          </p:cNvPr>
          <p:cNvGraphicFramePr>
            <a:graphicFrameLocks noGrp="1"/>
          </p:cNvGraphicFramePr>
          <p:nvPr>
            <p:ph idx="1"/>
          </p:nvPr>
        </p:nvGraphicFramePr>
        <p:xfrm>
          <a:off x="734819" y="1800224"/>
          <a:ext cx="10799762"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688E4CD-2477-4FD8-B78A-563F3F51AC75}"/>
              </a:ext>
            </a:extLst>
          </p:cNvPr>
          <p:cNvSpPr txBox="1"/>
          <p:nvPr/>
        </p:nvSpPr>
        <p:spPr>
          <a:xfrm rot="16200000">
            <a:off x="9997611" y="3685658"/>
            <a:ext cx="3073941"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latin typeface="Avenir Next LT Pro" panose="020B0504020202020204" pitchFamily="34" charset="0"/>
              </a:rPr>
              <a:t>PUBLICATION MAY 2025</a:t>
            </a:r>
            <a:endParaRPr lang="en-GB" dirty="0">
              <a:latin typeface="Avenir Next LT Pro" panose="020B0504020202020204" pitchFamily="34" charset="0"/>
            </a:endParaRPr>
          </a:p>
        </p:txBody>
      </p:sp>
    </p:spTree>
    <p:custDataLst>
      <p:tags r:id="rId1"/>
    </p:custDataLst>
    <p:extLst>
      <p:ext uri="{BB962C8B-B14F-4D97-AF65-F5344CB8AC3E}">
        <p14:creationId xmlns:p14="http://schemas.microsoft.com/office/powerpoint/2010/main" val="51546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6FFCF4-E9AA-1584-8FD3-DBFE3B4A1592}"/>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pPr/>
              <a:t>16</a:t>
            </a:fld>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4294967295"/>
          </p:nvPr>
        </p:nvPicPr>
        <p:blipFill>
          <a:blip r:embed="rId3">
            <a:extLst>
              <a:ext uri="{28A0092B-C50C-407E-A947-70E740481C1C}">
                <a14:useLocalDpi xmlns:a14="http://schemas.microsoft.com/office/drawing/2010/main"/>
              </a:ext>
            </a:extLst>
          </a:blip>
          <a:srcRect/>
          <a:stretch/>
        </p:blipFill>
        <p:spPr>
          <a:xfrm>
            <a:off x="0" y="0"/>
            <a:ext cx="12192000" cy="6858000"/>
          </a:xfrm>
        </p:spPr>
      </p:pic>
      <p:pic>
        <p:nvPicPr>
          <p:cNvPr id="6" name="Picture 5">
            <a:extLst>
              <a:ext uri="{FF2B5EF4-FFF2-40B4-BE49-F238E27FC236}">
                <a16:creationId xmlns:a16="http://schemas.microsoft.com/office/drawing/2014/main" id="{52124F14-4DED-47C6-8B1F-5B9E83C34A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2550" y="2350183"/>
            <a:ext cx="9010650" cy="1806847"/>
          </a:xfrm>
          <a:prstGeom prst="rect">
            <a:avLst/>
          </a:prstGeom>
          <a:solidFill>
            <a:schemeClr val="bg2">
              <a:alpha val="76000"/>
            </a:schemeClr>
          </a:solidFill>
        </p:spPr>
      </p:pic>
      <p:sp>
        <p:nvSpPr>
          <p:cNvPr id="14" name="TextBox 13">
            <a:extLst>
              <a:ext uri="{FF2B5EF4-FFF2-40B4-BE49-F238E27FC236}">
                <a16:creationId xmlns:a16="http://schemas.microsoft.com/office/drawing/2014/main" id="{E2F0DC70-90D3-E049-0BFA-BFDEFDE556D5}"/>
              </a:ext>
            </a:extLst>
          </p:cNvPr>
          <p:cNvSpPr txBox="1"/>
          <p:nvPr/>
        </p:nvSpPr>
        <p:spPr>
          <a:xfrm>
            <a:off x="373626" y="424934"/>
            <a:ext cx="10893930" cy="1034129"/>
          </a:xfrm>
          <a:prstGeom prst="rect">
            <a:avLst/>
          </a:prstGeom>
        </p:spPr>
        <p:txBody>
          <a:bodyPr vert="horz" lIns="91440" tIns="45720" rIns="91440" bIns="45720" rtlCol="0" anchor="ctr">
            <a:normAutofit/>
          </a:bodyPr>
          <a:lstStyle>
            <a:lvl1pPr algn="ctr" defTabSz="914400">
              <a:lnSpc>
                <a:spcPct val="90000"/>
              </a:lnSpc>
              <a:spcBef>
                <a:spcPct val="0"/>
              </a:spcBef>
              <a:buNone/>
              <a:defRPr sz="3400" b="1" i="0" cap="all">
                <a:effectLst>
                  <a:outerShdw blurRad="50800" dist="63500" dir="2700000" algn="tl" rotWithShape="0">
                    <a:srgbClr val="000000">
                      <a:alpha val="48000"/>
                    </a:srgbClr>
                  </a:outerShdw>
                </a:effectLst>
                <a:latin typeface="+mj-lt"/>
                <a:ea typeface="+mj-ea"/>
                <a:cs typeface="+mj-cs"/>
              </a:defRPr>
            </a:lvl1pPr>
          </a:lstStyle>
          <a:p>
            <a:r>
              <a:rPr lang="en-GB" dirty="0">
                <a:solidFill>
                  <a:schemeClr val="bg1"/>
                </a:solidFill>
              </a:rPr>
              <a:t>Reusability and Interoperability</a:t>
            </a:r>
          </a:p>
        </p:txBody>
      </p:sp>
    </p:spTree>
    <p:extLst>
      <p:ext uri="{BB962C8B-B14F-4D97-AF65-F5344CB8AC3E}">
        <p14:creationId xmlns:p14="http://schemas.microsoft.com/office/powerpoint/2010/main" val="429340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D83454-9D73-AA0B-B917-92664CB330D8}"/>
              </a:ext>
            </a:extLst>
          </p:cNvPr>
          <p:cNvSpPr>
            <a:spLocks noGrp="1"/>
          </p:cNvSpPr>
          <p:nvPr>
            <p:ph idx="1"/>
          </p:nvPr>
        </p:nvSpPr>
        <p:spPr/>
        <p:txBody>
          <a:bodyPr>
            <a:normAutofit/>
          </a:bodyPr>
          <a:lstStyle/>
          <a:p>
            <a:r>
              <a:rPr lang="en-US" dirty="0"/>
              <a:t>Began as a Pilot Project initiated by the European Parliament, then funded by the European Commission from 2021-2022 with just €1.4m</a:t>
            </a:r>
          </a:p>
          <a:p>
            <a:r>
              <a:rPr lang="en-US" dirty="0"/>
              <a:t>Now being continued with United Nations funding, through the </a:t>
            </a:r>
            <a:r>
              <a:rPr lang="en-US" dirty="0">
                <a:hlinkClick r:id="rId2"/>
              </a:rPr>
              <a:t>Safe Online</a:t>
            </a:r>
            <a:r>
              <a:rPr lang="en-US" dirty="0"/>
              <a:t> initiative hosted by UNICEF.</a:t>
            </a:r>
          </a:p>
          <a:p>
            <a:r>
              <a:rPr lang="en-US" dirty="0"/>
              <a:t>Designed to create a platform for interoperable (re-usable) online age checks and a mechanism for parental consent</a:t>
            </a:r>
          </a:p>
          <a:p>
            <a:r>
              <a:rPr lang="en-US" dirty="0"/>
              <a:t>Primarily to address Digital Services Act, GDPR and Audio-Visual Media Services Directive</a:t>
            </a:r>
          </a:p>
          <a:p>
            <a:r>
              <a:rPr lang="en-US" dirty="0"/>
              <a:t>Delivered by a multinational consortium of AV providers, auditors, eIDAS nodes, and academics</a:t>
            </a:r>
          </a:p>
          <a:p>
            <a:r>
              <a:rPr lang="en-US" dirty="0"/>
              <a:t>The consortium formed a new non-profit NGO based in Belgium, to which all intellectual property was donated.</a:t>
            </a:r>
          </a:p>
        </p:txBody>
      </p:sp>
      <p:pic>
        <p:nvPicPr>
          <p:cNvPr id="8" name="Picture 7" descr="A blue and white logo&#10;&#10;Description automatically generated">
            <a:extLst>
              <a:ext uri="{FF2B5EF4-FFF2-40B4-BE49-F238E27FC236}">
                <a16:creationId xmlns:a16="http://schemas.microsoft.com/office/drawing/2014/main" id="{2ED65E41-82B1-F8CB-765B-E4F2A81BF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165" y="502023"/>
            <a:ext cx="1972054" cy="649463"/>
          </a:xfrm>
          <a:prstGeom prst="rect">
            <a:avLst/>
          </a:prstGeom>
        </p:spPr>
      </p:pic>
      <p:pic>
        <p:nvPicPr>
          <p:cNvPr id="3" name="Picture 2">
            <a:extLst>
              <a:ext uri="{FF2B5EF4-FFF2-40B4-BE49-F238E27FC236}">
                <a16:creationId xmlns:a16="http://schemas.microsoft.com/office/drawing/2014/main" id="{A4494800-100A-55D2-18E3-ECC466D0F6BE}"/>
              </a:ext>
            </a:extLst>
          </p:cNvPr>
          <p:cNvPicPr>
            <a:picLocks noChangeAspect="1"/>
          </p:cNvPicPr>
          <p:nvPr/>
        </p:nvPicPr>
        <p:blipFill>
          <a:blip r:embed="rId4"/>
          <a:stretch>
            <a:fillRect/>
          </a:stretch>
        </p:blipFill>
        <p:spPr>
          <a:xfrm>
            <a:off x="7325046" y="2368889"/>
            <a:ext cx="1244664" cy="539778"/>
          </a:xfrm>
          <a:prstGeom prst="rect">
            <a:avLst/>
          </a:prstGeom>
        </p:spPr>
      </p:pic>
    </p:spTree>
    <p:extLst>
      <p:ext uri="{BB962C8B-B14F-4D97-AF65-F5344CB8AC3E}">
        <p14:creationId xmlns:p14="http://schemas.microsoft.com/office/powerpoint/2010/main" val="173509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03B7-95AC-8FE1-A7B5-CB87D7DD097D}"/>
              </a:ext>
            </a:extLst>
          </p:cNvPr>
          <p:cNvSpPr>
            <a:spLocks noGrp="1"/>
          </p:cNvSpPr>
          <p:nvPr>
            <p:ph type="title"/>
          </p:nvPr>
        </p:nvSpPr>
        <p:spPr/>
        <p:txBody>
          <a:bodyPr/>
          <a:lstStyle/>
          <a:p>
            <a:r>
              <a:rPr lang="en-US" dirty="0"/>
              <a:t>The members of the NGO, euCONSENT ASBL were drawn from those originally involved</a:t>
            </a:r>
            <a:endParaRPr lang="en-GB" dirty="0"/>
          </a:p>
        </p:txBody>
      </p:sp>
      <p:sp>
        <p:nvSpPr>
          <p:cNvPr id="3" name="Content Placeholder 2">
            <a:extLst>
              <a:ext uri="{FF2B5EF4-FFF2-40B4-BE49-F238E27FC236}">
                <a16:creationId xmlns:a16="http://schemas.microsoft.com/office/drawing/2014/main" id="{37DC6DEC-76EC-CBBE-A8A0-476A2F5FA358}"/>
              </a:ext>
            </a:extLst>
          </p:cNvPr>
          <p:cNvSpPr>
            <a:spLocks noGrp="1"/>
          </p:cNvSpPr>
          <p:nvPr>
            <p:ph idx="1"/>
          </p:nvPr>
        </p:nvSpPr>
        <p:spPr>
          <a:xfrm>
            <a:off x="6643170" y="1804342"/>
            <a:ext cx="4560821" cy="4351338"/>
          </a:xfrm>
        </p:spPr>
        <p:txBody>
          <a:bodyPr/>
          <a:lstStyle/>
          <a:p>
            <a:pPr marL="0" indent="0">
              <a:lnSpc>
                <a:spcPct val="120000"/>
              </a:lnSpc>
              <a:spcBef>
                <a:spcPts val="0"/>
              </a:spcBef>
              <a:spcAft>
                <a:spcPts val="600"/>
              </a:spcAft>
              <a:buNone/>
            </a:pPr>
            <a:r>
              <a:rPr lang="en-US" sz="1400" b="1" dirty="0"/>
              <a:t>Technology</a:t>
            </a:r>
          </a:p>
          <a:p>
            <a:pPr>
              <a:lnSpc>
                <a:spcPct val="120000"/>
              </a:lnSpc>
              <a:spcBef>
                <a:spcPts val="0"/>
              </a:spcBef>
              <a:spcAft>
                <a:spcPts val="600"/>
              </a:spcAft>
            </a:pPr>
            <a:r>
              <a:rPr lang="en-US" sz="1400" dirty="0"/>
              <a:t>Upcominds, Greece</a:t>
            </a:r>
          </a:p>
          <a:p>
            <a:pPr>
              <a:lnSpc>
                <a:spcPct val="120000"/>
              </a:lnSpc>
              <a:spcBef>
                <a:spcPts val="0"/>
              </a:spcBef>
              <a:spcAft>
                <a:spcPts val="600"/>
              </a:spcAft>
            </a:pPr>
            <a:r>
              <a:rPr lang="en-US" sz="1400" dirty="0"/>
              <a:t>JusProg, Germany</a:t>
            </a:r>
          </a:p>
          <a:p>
            <a:pPr>
              <a:lnSpc>
                <a:spcPct val="120000"/>
              </a:lnSpc>
              <a:spcBef>
                <a:spcPts val="0"/>
              </a:spcBef>
              <a:spcAft>
                <a:spcPts val="600"/>
              </a:spcAft>
            </a:pPr>
            <a:r>
              <a:rPr lang="en-US" sz="1400" dirty="0"/>
              <a:t>AgeChecked, UK</a:t>
            </a:r>
          </a:p>
          <a:p>
            <a:pPr>
              <a:lnSpc>
                <a:spcPct val="120000"/>
              </a:lnSpc>
              <a:spcBef>
                <a:spcPts val="0"/>
              </a:spcBef>
              <a:spcAft>
                <a:spcPts val="600"/>
              </a:spcAft>
            </a:pPr>
            <a:r>
              <a:rPr lang="en-US" sz="1400" dirty="0"/>
              <a:t>Yoti, UK</a:t>
            </a:r>
          </a:p>
          <a:p>
            <a:pPr>
              <a:lnSpc>
                <a:spcPct val="120000"/>
              </a:lnSpc>
              <a:spcBef>
                <a:spcPts val="0"/>
              </a:spcBef>
              <a:spcAft>
                <a:spcPts val="600"/>
              </a:spcAft>
            </a:pPr>
            <a:r>
              <a:rPr lang="en-US" sz="1400" dirty="0"/>
              <a:t>AGEify, Cyprus</a:t>
            </a:r>
          </a:p>
          <a:p>
            <a:pPr>
              <a:lnSpc>
                <a:spcPct val="120000"/>
              </a:lnSpc>
              <a:spcBef>
                <a:spcPts val="0"/>
              </a:spcBef>
              <a:spcAft>
                <a:spcPts val="600"/>
              </a:spcAft>
            </a:pPr>
            <a:r>
              <a:rPr lang="en-US" sz="1400" dirty="0"/>
              <a:t>VerifyMyAge</a:t>
            </a:r>
          </a:p>
          <a:p>
            <a:pPr marL="0" indent="0">
              <a:lnSpc>
                <a:spcPct val="120000"/>
              </a:lnSpc>
              <a:spcBef>
                <a:spcPts val="0"/>
              </a:spcBef>
              <a:spcAft>
                <a:spcPts val="600"/>
              </a:spcAft>
              <a:buNone/>
            </a:pPr>
            <a:r>
              <a:rPr lang="en-US" sz="1400" dirty="0"/>
              <a:t> </a:t>
            </a:r>
          </a:p>
          <a:p>
            <a:pPr marL="0" indent="0">
              <a:lnSpc>
                <a:spcPct val="120000"/>
              </a:lnSpc>
              <a:spcBef>
                <a:spcPts val="0"/>
              </a:spcBef>
              <a:spcAft>
                <a:spcPts val="600"/>
              </a:spcAft>
              <a:buNone/>
            </a:pPr>
            <a:r>
              <a:rPr lang="en-US" sz="1400" b="1" dirty="0"/>
              <a:t>Communications and Engagement</a:t>
            </a:r>
          </a:p>
          <a:p>
            <a:pPr>
              <a:lnSpc>
                <a:spcPct val="120000"/>
              </a:lnSpc>
              <a:spcBef>
                <a:spcPts val="0"/>
              </a:spcBef>
              <a:spcAft>
                <a:spcPts val="600"/>
              </a:spcAft>
            </a:pPr>
            <a:r>
              <a:rPr lang="en-US" sz="1400" dirty="0" err="1"/>
              <a:t>Lisal</a:t>
            </a:r>
            <a:r>
              <a:rPr lang="en-US" sz="1400" dirty="0"/>
              <a:t> Experts, Romania</a:t>
            </a:r>
          </a:p>
          <a:p>
            <a:pPr>
              <a:lnSpc>
                <a:spcPct val="120000"/>
              </a:lnSpc>
              <a:spcBef>
                <a:spcPts val="0"/>
              </a:spcBef>
              <a:spcAft>
                <a:spcPts val="600"/>
              </a:spcAft>
            </a:pPr>
            <a:r>
              <a:rPr lang="en-US" sz="1400" dirty="0"/>
              <a:t>Age Verification Providers Association</a:t>
            </a:r>
          </a:p>
          <a:p>
            <a:pPr>
              <a:lnSpc>
                <a:spcPct val="120000"/>
              </a:lnSpc>
              <a:spcBef>
                <a:spcPts val="0"/>
              </a:spcBef>
              <a:spcAft>
                <a:spcPts val="600"/>
              </a:spcAft>
            </a:pPr>
            <a:r>
              <a:rPr lang="en-US" sz="1400" dirty="0"/>
              <a:t>Onno </a:t>
            </a:r>
            <a:r>
              <a:rPr lang="en-GB" sz="1600" dirty="0"/>
              <a:t>Hansen-Staszyński</a:t>
            </a:r>
            <a:endParaRPr lang="en-US" sz="1600" dirty="0"/>
          </a:p>
          <a:p>
            <a:pPr>
              <a:lnSpc>
                <a:spcPct val="120000"/>
              </a:lnSpc>
              <a:spcBef>
                <a:spcPts val="0"/>
              </a:spcBef>
              <a:spcAft>
                <a:spcPts val="600"/>
              </a:spcAft>
            </a:pPr>
            <a:r>
              <a:rPr lang="en-US" sz="1400" dirty="0"/>
              <a:t>John Carr OBE</a:t>
            </a:r>
          </a:p>
        </p:txBody>
      </p:sp>
      <p:sp>
        <p:nvSpPr>
          <p:cNvPr id="7" name="Content Placeholder 2">
            <a:extLst>
              <a:ext uri="{FF2B5EF4-FFF2-40B4-BE49-F238E27FC236}">
                <a16:creationId xmlns:a16="http://schemas.microsoft.com/office/drawing/2014/main" id="{385C89BA-AD4D-F54F-9B4B-38C9510016B9}"/>
              </a:ext>
            </a:extLst>
          </p:cNvPr>
          <p:cNvSpPr txBox="1">
            <a:spLocks/>
          </p:cNvSpPr>
          <p:nvPr/>
        </p:nvSpPr>
        <p:spPr>
          <a:xfrm>
            <a:off x="780361" y="1804342"/>
            <a:ext cx="4560821" cy="4351338"/>
          </a:xfrm>
          <a:prstGeom prst="rect">
            <a:avLst/>
          </a:prstGeom>
        </p:spPr>
        <p:txBody>
          <a:bodyPr vert="horz" lIns="91440" tIns="45720" rIns="91440" bIns="45720" rtlCol="0">
            <a:noAutofit/>
          </a:bodyPr>
          <a:lst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sz="1400" b="1" dirty="0"/>
              <a:t>Academics &amp; Researchers</a:t>
            </a:r>
          </a:p>
          <a:p>
            <a:pPr>
              <a:lnSpc>
                <a:spcPct val="120000"/>
              </a:lnSpc>
              <a:spcBef>
                <a:spcPts val="0"/>
              </a:spcBef>
              <a:spcAft>
                <a:spcPts val="600"/>
              </a:spcAft>
            </a:pPr>
            <a:r>
              <a:rPr lang="en-US" sz="1400" dirty="0"/>
              <a:t>Abhilash Nair</a:t>
            </a:r>
            <a:br>
              <a:rPr lang="en-US" sz="1400" dirty="0"/>
            </a:br>
            <a:r>
              <a:rPr lang="en-US" sz="1400" dirty="0"/>
              <a:t>Exeter University, UK</a:t>
            </a:r>
          </a:p>
          <a:p>
            <a:pPr>
              <a:lnSpc>
                <a:spcPct val="120000"/>
              </a:lnSpc>
              <a:spcBef>
                <a:spcPts val="0"/>
              </a:spcBef>
              <a:spcAft>
                <a:spcPts val="600"/>
              </a:spcAft>
            </a:pPr>
            <a:r>
              <a:rPr lang="en-US" sz="1400" dirty="0"/>
              <a:t>Professor Sonia Livingstone</a:t>
            </a:r>
            <a:br>
              <a:rPr lang="en-US" sz="1400" dirty="0"/>
            </a:br>
            <a:r>
              <a:rPr lang="en-US" sz="1400" dirty="0"/>
              <a:t>London School of Economics, UK</a:t>
            </a:r>
          </a:p>
          <a:p>
            <a:pPr>
              <a:lnSpc>
                <a:spcPct val="120000"/>
              </a:lnSpc>
              <a:spcBef>
                <a:spcPts val="0"/>
              </a:spcBef>
              <a:spcAft>
                <a:spcPts val="600"/>
              </a:spcAft>
            </a:pPr>
            <a:r>
              <a:rPr lang="en-US" sz="1400" dirty="0"/>
              <a:t>Professor Simone van der Hof</a:t>
            </a:r>
            <a:br>
              <a:rPr lang="en-US" sz="1400" dirty="0"/>
            </a:br>
            <a:r>
              <a:rPr lang="en-US" sz="1400" dirty="0"/>
              <a:t>University of Leiden, Netherlands</a:t>
            </a:r>
            <a:endParaRPr lang="en-US" sz="1400" b="1" dirty="0"/>
          </a:p>
          <a:p>
            <a:pPr marL="0" indent="0">
              <a:lnSpc>
                <a:spcPct val="120000"/>
              </a:lnSpc>
              <a:spcBef>
                <a:spcPts val="0"/>
              </a:spcBef>
              <a:spcAft>
                <a:spcPts val="600"/>
              </a:spcAft>
              <a:buNone/>
            </a:pPr>
            <a:r>
              <a:rPr lang="en-US" sz="1400" b="1" dirty="0"/>
              <a:t>Audit</a:t>
            </a:r>
          </a:p>
          <a:p>
            <a:pPr>
              <a:lnSpc>
                <a:spcPct val="120000"/>
              </a:lnSpc>
              <a:spcBef>
                <a:spcPts val="0"/>
              </a:spcBef>
              <a:spcAft>
                <a:spcPts val="600"/>
              </a:spcAft>
            </a:pPr>
            <a:r>
              <a:rPr lang="en-US" sz="1400" dirty="0"/>
              <a:t>Age Check Certification Scheme</a:t>
            </a:r>
          </a:p>
          <a:p>
            <a:pPr marL="0" indent="0">
              <a:lnSpc>
                <a:spcPct val="120000"/>
              </a:lnSpc>
              <a:spcBef>
                <a:spcPts val="0"/>
              </a:spcBef>
              <a:spcAft>
                <a:spcPts val="600"/>
              </a:spcAft>
              <a:buNone/>
            </a:pPr>
            <a:r>
              <a:rPr lang="en-US" sz="1400" b="1" dirty="0"/>
              <a:t>Legal</a:t>
            </a:r>
          </a:p>
          <a:p>
            <a:pPr>
              <a:lnSpc>
                <a:spcPct val="120000"/>
              </a:lnSpc>
              <a:spcBef>
                <a:spcPts val="0"/>
              </a:spcBef>
              <a:spcAft>
                <a:spcPts val="600"/>
              </a:spcAft>
            </a:pPr>
            <a:r>
              <a:rPr lang="en-US" sz="1400" dirty="0"/>
              <a:t>The New Paradigm</a:t>
            </a:r>
          </a:p>
        </p:txBody>
      </p:sp>
    </p:spTree>
    <p:extLst>
      <p:ext uri="{BB962C8B-B14F-4D97-AF65-F5344CB8AC3E}">
        <p14:creationId xmlns:p14="http://schemas.microsoft.com/office/powerpoint/2010/main" val="258448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76FB-D036-4D67-9CDF-905C2A6431DB}"/>
              </a:ext>
            </a:extLst>
          </p:cNvPr>
          <p:cNvSpPr>
            <a:spLocks noGrp="1"/>
          </p:cNvSpPr>
          <p:nvPr>
            <p:ph type="title"/>
          </p:nvPr>
        </p:nvSpPr>
        <p:spPr/>
        <p:txBody>
          <a:bodyPr/>
          <a:lstStyle/>
          <a:p>
            <a:r>
              <a:rPr lang="en-GB" dirty="0"/>
              <a:t>The project began with principles before consulting children and only then designing the technical solution</a:t>
            </a:r>
          </a:p>
        </p:txBody>
      </p:sp>
      <p:pic>
        <p:nvPicPr>
          <p:cNvPr id="4" name="Content Placeholder 3" descr="Graphical user interface&#10;&#10;Description automatically generated">
            <a:extLst>
              <a:ext uri="{FF2B5EF4-FFF2-40B4-BE49-F238E27FC236}">
                <a16:creationId xmlns:a16="http://schemas.microsoft.com/office/drawing/2014/main" id="{A059114E-EA08-4004-B83C-FF9057DB5A3A}"/>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534316" y="1718631"/>
            <a:ext cx="10515601" cy="4539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583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8415-A13C-0F97-5C72-752E772E9652}"/>
              </a:ext>
            </a:extLst>
          </p:cNvPr>
          <p:cNvSpPr>
            <a:spLocks noGrp="1"/>
          </p:cNvSpPr>
          <p:nvPr>
            <p:ph type="title"/>
          </p:nvPr>
        </p:nvSpPr>
        <p:spPr/>
        <p:txBody>
          <a:bodyPr/>
          <a:lstStyle/>
          <a:p>
            <a:r>
              <a:rPr lang="en-GB" dirty="0"/>
              <a:t>Making the Internet age-aware:</a:t>
            </a:r>
            <a:br>
              <a:rPr lang="en-GB" dirty="0"/>
            </a:br>
            <a:r>
              <a:rPr lang="en-GB" dirty="0"/>
              <a:t>What we’ll cover</a:t>
            </a:r>
          </a:p>
        </p:txBody>
      </p:sp>
      <p:sp>
        <p:nvSpPr>
          <p:cNvPr id="3" name="Content Placeholder 2">
            <a:extLst>
              <a:ext uri="{FF2B5EF4-FFF2-40B4-BE49-F238E27FC236}">
                <a16:creationId xmlns:a16="http://schemas.microsoft.com/office/drawing/2014/main" id="{28276BAF-58A7-B1C0-574B-07A55222A455}"/>
              </a:ext>
            </a:extLst>
          </p:cNvPr>
          <p:cNvSpPr>
            <a:spLocks noGrp="1"/>
          </p:cNvSpPr>
          <p:nvPr>
            <p:ph idx="1"/>
          </p:nvPr>
        </p:nvSpPr>
        <p:spPr/>
        <p:txBody>
          <a:bodyPr/>
          <a:lstStyle/>
          <a:p>
            <a:r>
              <a:rPr lang="en-GB" dirty="0"/>
              <a:t>What is age assurance?</a:t>
            </a:r>
          </a:p>
          <a:p>
            <a:r>
              <a:rPr lang="en-GB" dirty="0"/>
              <a:t>Legislative drivers</a:t>
            </a:r>
          </a:p>
          <a:p>
            <a:r>
              <a:rPr lang="en-GB" dirty="0"/>
              <a:t>How does it work?</a:t>
            </a:r>
          </a:p>
          <a:p>
            <a:r>
              <a:rPr lang="en-GB" dirty="0"/>
              <a:t>Methods, accuracy and the state of the art</a:t>
            </a:r>
          </a:p>
          <a:p>
            <a:r>
              <a:rPr lang="en-GB" dirty="0"/>
              <a:t>International standards, measurement, audit and certification</a:t>
            </a:r>
          </a:p>
          <a:p>
            <a:r>
              <a:rPr lang="en-GB" dirty="0"/>
              <a:t>Reusability and Interoperability – euCONSENT / </a:t>
            </a:r>
            <a:r>
              <a:rPr lang="en-GB" i="1" dirty="0"/>
              <a:t>AgeAware.net</a:t>
            </a:r>
          </a:p>
          <a:p>
            <a:r>
              <a:rPr lang="en-GB" dirty="0"/>
              <a:t>Discussion: Should New Zealand makes its Internet age-aware?</a:t>
            </a:r>
          </a:p>
        </p:txBody>
      </p:sp>
      <p:pic>
        <p:nvPicPr>
          <p:cNvPr id="4" name="Picture 3" descr="Flags with a world map and a flag&#10;&#10;Description automatically generated">
            <a:extLst>
              <a:ext uri="{FF2B5EF4-FFF2-40B4-BE49-F238E27FC236}">
                <a16:creationId xmlns:a16="http://schemas.microsoft.com/office/drawing/2014/main" id="{2052187F-E69A-ACE2-3787-86419405AB9F}"/>
              </a:ext>
            </a:extLst>
          </p:cNvPr>
          <p:cNvPicPr>
            <a:picLocks noChangeAspect="1"/>
          </p:cNvPicPr>
          <p:nvPr/>
        </p:nvPicPr>
        <p:blipFill>
          <a:blip r:embed="rId2"/>
          <a:stretch>
            <a:fillRect/>
          </a:stretch>
        </p:blipFill>
        <p:spPr>
          <a:xfrm>
            <a:off x="7461084" y="211148"/>
            <a:ext cx="4542658" cy="3008463"/>
          </a:xfrm>
          <a:prstGeom prst="rect">
            <a:avLst/>
          </a:prstGeom>
        </p:spPr>
      </p:pic>
    </p:spTree>
    <p:extLst>
      <p:ext uri="{BB962C8B-B14F-4D97-AF65-F5344CB8AC3E}">
        <p14:creationId xmlns:p14="http://schemas.microsoft.com/office/powerpoint/2010/main" val="147070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2C1A-D928-F34A-FC7E-1D96DCEE710A}"/>
              </a:ext>
            </a:extLst>
          </p:cNvPr>
          <p:cNvSpPr>
            <a:spLocks noGrp="1"/>
          </p:cNvSpPr>
          <p:nvPr>
            <p:ph type="title"/>
          </p:nvPr>
        </p:nvSpPr>
        <p:spPr>
          <a:xfrm>
            <a:off x="913795" y="609600"/>
            <a:ext cx="10353761" cy="1326321"/>
          </a:xfrm>
        </p:spPr>
        <p:txBody>
          <a:bodyPr/>
          <a:lstStyle/>
          <a:p>
            <a:r>
              <a:rPr lang="en-US" dirty="0"/>
              <a:t>There is a Project Advisory Board with key stakeholders from civil society, regulators and industry</a:t>
            </a:r>
            <a:endParaRPr lang="en-GB" dirty="0"/>
          </a:p>
        </p:txBody>
      </p:sp>
      <p:sp>
        <p:nvSpPr>
          <p:cNvPr id="5" name="Content Placeholder 4">
            <a:extLst>
              <a:ext uri="{FF2B5EF4-FFF2-40B4-BE49-F238E27FC236}">
                <a16:creationId xmlns:a16="http://schemas.microsoft.com/office/drawing/2014/main" id="{24B7645F-3A4F-DABB-6885-E704D6A65B5D}"/>
              </a:ext>
            </a:extLst>
          </p:cNvPr>
          <p:cNvSpPr>
            <a:spLocks noGrp="1"/>
          </p:cNvSpPr>
          <p:nvPr>
            <p:ph sz="half" idx="1"/>
          </p:nvPr>
        </p:nvSpPr>
        <p:spPr>
          <a:xfrm>
            <a:off x="1938364" y="2253572"/>
            <a:ext cx="5106004" cy="3702881"/>
          </a:xfrm>
        </p:spPr>
        <p:txBody>
          <a:bodyPr/>
          <a:lstStyle/>
          <a:p>
            <a:endParaRPr lang="en-GB"/>
          </a:p>
        </p:txBody>
      </p:sp>
      <p:sp>
        <p:nvSpPr>
          <p:cNvPr id="6" name="Slide Number Placeholder 5">
            <a:extLst>
              <a:ext uri="{FF2B5EF4-FFF2-40B4-BE49-F238E27FC236}">
                <a16:creationId xmlns:a16="http://schemas.microsoft.com/office/drawing/2014/main" id="{BA3D3EA1-439F-9CA4-7D6B-CCD2BD3A8356}"/>
              </a:ext>
            </a:extLst>
          </p:cNvPr>
          <p:cNvSpPr>
            <a:spLocks noGrp="1"/>
          </p:cNvSpPr>
          <p:nvPr>
            <p:ph type="sldNum" sz="quarter" idx="12"/>
          </p:nvPr>
        </p:nvSpPr>
        <p:spPr/>
        <p:txBody>
          <a:bodyPr/>
          <a:lstStyle/>
          <a:p>
            <a:fld id="{DBA1B0FB-D917-4C8C-928F-313BD683BF39}" type="slidenum">
              <a:rPr lang="en-US" smtClean="0"/>
              <a:pPr/>
              <a:t>20</a:t>
            </a:fld>
            <a:endParaRPr lang="en-US"/>
          </a:p>
        </p:txBody>
      </p:sp>
      <p:pic>
        <p:nvPicPr>
          <p:cNvPr id="11" name="Picture 10">
            <a:extLst>
              <a:ext uri="{FF2B5EF4-FFF2-40B4-BE49-F238E27FC236}">
                <a16:creationId xmlns:a16="http://schemas.microsoft.com/office/drawing/2014/main" id="{A42727F2-89AE-BEC6-446E-736E7E712A05}"/>
              </a:ext>
            </a:extLst>
          </p:cNvPr>
          <p:cNvPicPr>
            <a:picLocks noChangeAspect="1"/>
          </p:cNvPicPr>
          <p:nvPr/>
        </p:nvPicPr>
        <p:blipFill rotWithShape="1">
          <a:blip r:embed="rId2"/>
          <a:srcRect r="25" b="27610"/>
          <a:stretch/>
        </p:blipFill>
        <p:spPr>
          <a:xfrm>
            <a:off x="1761287" y="1396774"/>
            <a:ext cx="6645378" cy="4769681"/>
          </a:xfrm>
          <a:prstGeom prst="rect">
            <a:avLst/>
          </a:prstGeom>
        </p:spPr>
      </p:pic>
      <p:grpSp>
        <p:nvGrpSpPr>
          <p:cNvPr id="8" name="Group 7">
            <a:extLst>
              <a:ext uri="{FF2B5EF4-FFF2-40B4-BE49-F238E27FC236}">
                <a16:creationId xmlns:a16="http://schemas.microsoft.com/office/drawing/2014/main" id="{AED5C686-0A90-4D5D-0A37-D59BF154DA4C}"/>
              </a:ext>
            </a:extLst>
          </p:cNvPr>
          <p:cNvGrpSpPr/>
          <p:nvPr/>
        </p:nvGrpSpPr>
        <p:grpSpPr>
          <a:xfrm>
            <a:off x="8506624" y="1396774"/>
            <a:ext cx="1846971" cy="4687677"/>
            <a:chOff x="8364567" y="1058362"/>
            <a:chExt cx="2097594" cy="5799638"/>
          </a:xfrm>
        </p:grpSpPr>
        <p:pic>
          <p:nvPicPr>
            <p:cNvPr id="10" name="Picture 9">
              <a:extLst>
                <a:ext uri="{FF2B5EF4-FFF2-40B4-BE49-F238E27FC236}">
                  <a16:creationId xmlns:a16="http://schemas.microsoft.com/office/drawing/2014/main" id="{899CDF2D-9F75-B18D-D45E-D33FB1AD6210}"/>
                </a:ext>
              </a:extLst>
            </p:cNvPr>
            <p:cNvPicPr>
              <a:picLocks noChangeAspect="1"/>
            </p:cNvPicPr>
            <p:nvPr/>
          </p:nvPicPr>
          <p:blipFill rotWithShape="1">
            <a:blip r:embed="rId2"/>
            <a:srcRect l="-1" t="73794" r="75649"/>
            <a:stretch/>
          </p:blipFill>
          <p:spPr>
            <a:xfrm>
              <a:off x="8364567" y="1058362"/>
              <a:ext cx="1929922" cy="2058719"/>
            </a:xfrm>
            <a:prstGeom prst="rect">
              <a:avLst/>
            </a:prstGeom>
          </p:spPr>
        </p:pic>
        <p:pic>
          <p:nvPicPr>
            <p:cNvPr id="13" name="Picture 12">
              <a:extLst>
                <a:ext uri="{FF2B5EF4-FFF2-40B4-BE49-F238E27FC236}">
                  <a16:creationId xmlns:a16="http://schemas.microsoft.com/office/drawing/2014/main" id="{B1354CF2-A82E-641A-E5D3-6E54A14BC244}"/>
                </a:ext>
              </a:extLst>
            </p:cNvPr>
            <p:cNvPicPr>
              <a:picLocks noChangeAspect="1"/>
            </p:cNvPicPr>
            <p:nvPr/>
          </p:nvPicPr>
          <p:blipFill rotWithShape="1">
            <a:blip r:embed="rId2"/>
            <a:srcRect l="25519" t="71401" r="48014" b="2393"/>
            <a:stretch/>
          </p:blipFill>
          <p:spPr>
            <a:xfrm>
              <a:off x="8364567" y="4799281"/>
              <a:ext cx="2097594" cy="2058719"/>
            </a:xfrm>
            <a:prstGeom prst="rect">
              <a:avLst/>
            </a:prstGeom>
          </p:spPr>
        </p:pic>
        <p:pic>
          <p:nvPicPr>
            <p:cNvPr id="14" name="Picture 13">
              <a:extLst>
                <a:ext uri="{FF2B5EF4-FFF2-40B4-BE49-F238E27FC236}">
                  <a16:creationId xmlns:a16="http://schemas.microsoft.com/office/drawing/2014/main" id="{8CD0331C-3C6F-16EC-704A-3F9DE9810E64}"/>
                </a:ext>
              </a:extLst>
            </p:cNvPr>
            <p:cNvPicPr>
              <a:picLocks noChangeAspect="1"/>
            </p:cNvPicPr>
            <p:nvPr/>
          </p:nvPicPr>
          <p:blipFill rotWithShape="1">
            <a:blip r:embed="rId2"/>
            <a:srcRect l="51714" t="73794" r="25648"/>
            <a:stretch/>
          </p:blipFill>
          <p:spPr>
            <a:xfrm>
              <a:off x="8364567" y="3117081"/>
              <a:ext cx="1794064" cy="2058719"/>
            </a:xfrm>
            <a:prstGeom prst="rect">
              <a:avLst/>
            </a:prstGeom>
          </p:spPr>
        </p:pic>
      </p:grpSp>
    </p:spTree>
    <p:extLst>
      <p:ext uri="{BB962C8B-B14F-4D97-AF65-F5344CB8AC3E}">
        <p14:creationId xmlns:p14="http://schemas.microsoft.com/office/powerpoint/2010/main" val="176653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1AC6-036E-4F50-BB56-41D54CB1541C}"/>
              </a:ext>
            </a:extLst>
          </p:cNvPr>
          <p:cNvSpPr>
            <a:spLocks noGrp="1"/>
          </p:cNvSpPr>
          <p:nvPr>
            <p:ph type="title"/>
          </p:nvPr>
        </p:nvSpPr>
        <p:spPr/>
        <p:txBody>
          <a:bodyPr>
            <a:normAutofit fontScale="90000"/>
          </a:bodyPr>
          <a:lstStyle/>
          <a:p>
            <a:r>
              <a:rPr lang="en-GB" dirty="0"/>
              <a:t>euCONSENT is not an age assurance provider itself but instead it is a network, mirroring eIDAS, the European digital ID scheme</a:t>
            </a:r>
          </a:p>
        </p:txBody>
      </p:sp>
      <p:pic>
        <p:nvPicPr>
          <p:cNvPr id="7" name="Graphic 6" descr="Internet outline">
            <a:extLst>
              <a:ext uri="{FF2B5EF4-FFF2-40B4-BE49-F238E27FC236}">
                <a16:creationId xmlns:a16="http://schemas.microsoft.com/office/drawing/2014/main" id="{7BCC03CA-EF81-3099-46ED-203BDBDDED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2528" y="1991296"/>
            <a:ext cx="914400" cy="914400"/>
          </a:xfrm>
          <a:prstGeom prst="rect">
            <a:avLst/>
          </a:prstGeom>
        </p:spPr>
      </p:pic>
      <p:pic>
        <p:nvPicPr>
          <p:cNvPr id="13" name="Graphic 12" descr="Cloud Computing outline">
            <a:extLst>
              <a:ext uri="{FF2B5EF4-FFF2-40B4-BE49-F238E27FC236}">
                <a16:creationId xmlns:a16="http://schemas.microsoft.com/office/drawing/2014/main" id="{3716FD26-E73B-43BD-06F9-93BF55A8A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2528" y="3197495"/>
            <a:ext cx="914400" cy="914400"/>
          </a:xfrm>
          <a:prstGeom prst="rect">
            <a:avLst/>
          </a:prstGeom>
        </p:spPr>
      </p:pic>
      <p:pic>
        <p:nvPicPr>
          <p:cNvPr id="15" name="Graphic 14" descr="Female Profile with solid fill">
            <a:extLst>
              <a:ext uri="{FF2B5EF4-FFF2-40B4-BE49-F238E27FC236}">
                <a16:creationId xmlns:a16="http://schemas.microsoft.com/office/drawing/2014/main" id="{ECE85B4F-5B7D-B183-8731-77E1CAD6D5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2528" y="4755347"/>
            <a:ext cx="914400" cy="914400"/>
          </a:xfrm>
          <a:prstGeom prst="rect">
            <a:avLst/>
          </a:prstGeom>
        </p:spPr>
      </p:pic>
      <p:sp>
        <p:nvSpPr>
          <p:cNvPr id="17" name="TextBox 16">
            <a:extLst>
              <a:ext uri="{FF2B5EF4-FFF2-40B4-BE49-F238E27FC236}">
                <a16:creationId xmlns:a16="http://schemas.microsoft.com/office/drawing/2014/main" id="{A9C16AB9-97B3-778A-BCA0-7852DE0ABDF5}"/>
              </a:ext>
            </a:extLst>
          </p:cNvPr>
          <p:cNvSpPr txBox="1"/>
          <p:nvPr/>
        </p:nvSpPr>
        <p:spPr>
          <a:xfrm>
            <a:off x="1094133" y="2236604"/>
            <a:ext cx="1558749" cy="3139321"/>
          </a:xfrm>
          <a:prstGeom prst="rect">
            <a:avLst/>
          </a:prstGeom>
          <a:noFill/>
        </p:spPr>
        <p:txBody>
          <a:bodyPr wrap="square" rtlCol="0">
            <a:spAutoFit/>
          </a:bodyPr>
          <a:lstStyle/>
          <a:p>
            <a:pPr algn="r"/>
            <a:r>
              <a:rPr lang="en-US" dirty="0"/>
              <a:t>Website A</a:t>
            </a:r>
          </a:p>
          <a:p>
            <a:pPr algn="r"/>
            <a:endParaRPr lang="en-US" dirty="0"/>
          </a:p>
          <a:p>
            <a:pPr algn="r"/>
            <a:endParaRPr lang="en-US" dirty="0"/>
          </a:p>
          <a:p>
            <a:pPr algn="r"/>
            <a:endParaRPr lang="en-US" dirty="0"/>
          </a:p>
          <a:p>
            <a:pPr algn="r"/>
            <a:r>
              <a:rPr lang="en-US" dirty="0"/>
              <a:t>AV Provider a</a:t>
            </a:r>
          </a:p>
          <a:p>
            <a:pPr algn="r"/>
            <a:endParaRPr lang="en-US" dirty="0"/>
          </a:p>
          <a:p>
            <a:pPr algn="r"/>
            <a:endParaRPr lang="en-US" dirty="0"/>
          </a:p>
          <a:p>
            <a:pPr algn="r"/>
            <a:endParaRPr lang="en-US" dirty="0"/>
          </a:p>
          <a:p>
            <a:pPr algn="r"/>
            <a:endParaRPr lang="en-US" dirty="0"/>
          </a:p>
          <a:p>
            <a:pPr algn="r"/>
            <a:endParaRPr lang="en-US" dirty="0"/>
          </a:p>
          <a:p>
            <a:pPr algn="r"/>
            <a:r>
              <a:rPr lang="en-US" dirty="0"/>
              <a:t>User A</a:t>
            </a:r>
            <a:endParaRPr lang="en-GB" dirty="0"/>
          </a:p>
        </p:txBody>
      </p:sp>
      <p:grpSp>
        <p:nvGrpSpPr>
          <p:cNvPr id="3" name="Group 2">
            <a:extLst>
              <a:ext uri="{FF2B5EF4-FFF2-40B4-BE49-F238E27FC236}">
                <a16:creationId xmlns:a16="http://schemas.microsoft.com/office/drawing/2014/main" id="{AE17B2AC-DF9D-F459-F469-14CA2ECDC57E}"/>
              </a:ext>
            </a:extLst>
          </p:cNvPr>
          <p:cNvGrpSpPr/>
          <p:nvPr/>
        </p:nvGrpSpPr>
        <p:grpSpPr>
          <a:xfrm>
            <a:off x="7153566" y="1991296"/>
            <a:ext cx="3297659" cy="3678451"/>
            <a:chOff x="7153566" y="2630274"/>
            <a:chExt cx="3297659" cy="3678451"/>
          </a:xfrm>
        </p:grpSpPr>
        <p:pic>
          <p:nvPicPr>
            <p:cNvPr id="5" name="Graphic 4" descr="Internet with solid fill">
              <a:extLst>
                <a:ext uri="{FF2B5EF4-FFF2-40B4-BE49-F238E27FC236}">
                  <a16:creationId xmlns:a16="http://schemas.microsoft.com/office/drawing/2014/main" id="{EFE67367-5754-C32B-400E-41E8D08ED9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3566" y="2630274"/>
              <a:ext cx="914400" cy="914400"/>
            </a:xfrm>
            <a:prstGeom prst="rect">
              <a:avLst/>
            </a:prstGeom>
          </p:spPr>
        </p:pic>
        <p:pic>
          <p:nvPicPr>
            <p:cNvPr id="11" name="Graphic 10" descr="Cloud Computing with solid fill">
              <a:extLst>
                <a:ext uri="{FF2B5EF4-FFF2-40B4-BE49-F238E27FC236}">
                  <a16:creationId xmlns:a16="http://schemas.microsoft.com/office/drawing/2014/main" id="{FEB16958-9977-187E-4C8B-57891F5F06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65617" y="3922774"/>
              <a:ext cx="914400" cy="914400"/>
            </a:xfrm>
            <a:prstGeom prst="rect">
              <a:avLst/>
            </a:prstGeom>
          </p:spPr>
        </p:pic>
        <p:pic>
          <p:nvPicPr>
            <p:cNvPr id="16" name="Graphic 15" descr="Female Profile with solid fill">
              <a:extLst>
                <a:ext uri="{FF2B5EF4-FFF2-40B4-BE49-F238E27FC236}">
                  <a16:creationId xmlns:a16="http://schemas.microsoft.com/office/drawing/2014/main" id="{4BAE32F5-F371-31F8-2844-0D642EA686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65617" y="5394325"/>
              <a:ext cx="914400" cy="914400"/>
            </a:xfrm>
            <a:prstGeom prst="rect">
              <a:avLst/>
            </a:prstGeom>
          </p:spPr>
        </p:pic>
        <p:sp>
          <p:nvSpPr>
            <p:cNvPr id="18" name="TextBox 17">
              <a:extLst>
                <a:ext uri="{FF2B5EF4-FFF2-40B4-BE49-F238E27FC236}">
                  <a16:creationId xmlns:a16="http://schemas.microsoft.com/office/drawing/2014/main" id="{63A847FE-F721-B823-2A53-767ED9772D87}"/>
                </a:ext>
              </a:extLst>
            </p:cNvPr>
            <p:cNvSpPr txBox="1"/>
            <p:nvPr/>
          </p:nvSpPr>
          <p:spPr>
            <a:xfrm>
              <a:off x="8892476" y="2875581"/>
              <a:ext cx="1558749" cy="3139321"/>
            </a:xfrm>
            <a:prstGeom prst="rect">
              <a:avLst/>
            </a:prstGeom>
            <a:noFill/>
          </p:spPr>
          <p:txBody>
            <a:bodyPr wrap="square" rtlCol="0">
              <a:spAutoFit/>
            </a:bodyPr>
            <a:lstStyle/>
            <a:p>
              <a:r>
                <a:rPr lang="en-US" dirty="0"/>
                <a:t>Website B</a:t>
              </a:r>
            </a:p>
            <a:p>
              <a:endParaRPr lang="en-US" dirty="0"/>
            </a:p>
            <a:p>
              <a:endParaRPr lang="en-US" dirty="0"/>
            </a:p>
            <a:p>
              <a:endParaRPr lang="en-US" dirty="0"/>
            </a:p>
            <a:p>
              <a:r>
                <a:rPr lang="en-US" dirty="0"/>
                <a:t>AV Provider b</a:t>
              </a:r>
            </a:p>
            <a:p>
              <a:endParaRPr lang="en-US" dirty="0"/>
            </a:p>
            <a:p>
              <a:endParaRPr lang="en-US" dirty="0"/>
            </a:p>
            <a:p>
              <a:endParaRPr lang="en-US" dirty="0"/>
            </a:p>
            <a:p>
              <a:endParaRPr lang="en-US" dirty="0"/>
            </a:p>
            <a:p>
              <a:endParaRPr lang="en-US" dirty="0"/>
            </a:p>
            <a:p>
              <a:r>
                <a:rPr lang="en-US" dirty="0"/>
                <a:t>User A</a:t>
              </a:r>
              <a:endParaRPr lang="en-GB" dirty="0"/>
            </a:p>
          </p:txBody>
        </p:sp>
      </p:grpSp>
    </p:spTree>
    <p:extLst>
      <p:ext uri="{BB962C8B-B14F-4D97-AF65-F5344CB8AC3E}">
        <p14:creationId xmlns:p14="http://schemas.microsoft.com/office/powerpoint/2010/main" val="7196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1AC6-036E-4F50-BB56-41D54CB1541C}"/>
              </a:ext>
            </a:extLst>
          </p:cNvPr>
          <p:cNvSpPr>
            <a:spLocks noGrp="1"/>
          </p:cNvSpPr>
          <p:nvPr>
            <p:ph type="title"/>
          </p:nvPr>
        </p:nvSpPr>
        <p:spPr/>
        <p:txBody>
          <a:bodyPr>
            <a:normAutofit fontScale="90000"/>
          </a:bodyPr>
          <a:lstStyle/>
          <a:p>
            <a:r>
              <a:rPr lang="en-GB" dirty="0"/>
              <a:t>euCONSENT is not an age assurance provider itself but instead it is a tokenised network, mirroring European digital ID scheme (eIDAS)</a:t>
            </a:r>
          </a:p>
        </p:txBody>
      </p:sp>
      <p:pic>
        <p:nvPicPr>
          <p:cNvPr id="7" name="Graphic 6" descr="Internet outline">
            <a:extLst>
              <a:ext uri="{FF2B5EF4-FFF2-40B4-BE49-F238E27FC236}">
                <a16:creationId xmlns:a16="http://schemas.microsoft.com/office/drawing/2014/main" id="{7BCC03CA-EF81-3099-46ED-203BDBDDED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2528" y="1991296"/>
            <a:ext cx="914400" cy="914400"/>
          </a:xfrm>
          <a:prstGeom prst="rect">
            <a:avLst/>
          </a:prstGeom>
        </p:spPr>
      </p:pic>
      <p:pic>
        <p:nvPicPr>
          <p:cNvPr id="13" name="Graphic 12" descr="Cloud Computing outline">
            <a:extLst>
              <a:ext uri="{FF2B5EF4-FFF2-40B4-BE49-F238E27FC236}">
                <a16:creationId xmlns:a16="http://schemas.microsoft.com/office/drawing/2014/main" id="{3716FD26-E73B-43BD-06F9-93BF55A8A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52528" y="3197495"/>
            <a:ext cx="914400" cy="914400"/>
          </a:xfrm>
          <a:prstGeom prst="rect">
            <a:avLst/>
          </a:prstGeom>
        </p:spPr>
      </p:pic>
      <p:pic>
        <p:nvPicPr>
          <p:cNvPr id="15" name="Graphic 14" descr="Female Profile with solid fill">
            <a:extLst>
              <a:ext uri="{FF2B5EF4-FFF2-40B4-BE49-F238E27FC236}">
                <a16:creationId xmlns:a16="http://schemas.microsoft.com/office/drawing/2014/main" id="{ECE85B4F-5B7D-B183-8731-77E1CAD6D5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2528" y="4755347"/>
            <a:ext cx="914400" cy="914400"/>
          </a:xfrm>
          <a:prstGeom prst="rect">
            <a:avLst/>
          </a:prstGeom>
        </p:spPr>
      </p:pic>
      <p:sp>
        <p:nvSpPr>
          <p:cNvPr id="17" name="TextBox 16">
            <a:extLst>
              <a:ext uri="{FF2B5EF4-FFF2-40B4-BE49-F238E27FC236}">
                <a16:creationId xmlns:a16="http://schemas.microsoft.com/office/drawing/2014/main" id="{A9C16AB9-97B3-778A-BCA0-7852DE0ABDF5}"/>
              </a:ext>
            </a:extLst>
          </p:cNvPr>
          <p:cNvSpPr txBox="1"/>
          <p:nvPr/>
        </p:nvSpPr>
        <p:spPr>
          <a:xfrm>
            <a:off x="1094133" y="2236604"/>
            <a:ext cx="1558749" cy="3139321"/>
          </a:xfrm>
          <a:prstGeom prst="rect">
            <a:avLst/>
          </a:prstGeom>
          <a:noFill/>
        </p:spPr>
        <p:txBody>
          <a:bodyPr wrap="square" rtlCol="0">
            <a:spAutoFit/>
          </a:bodyPr>
          <a:lstStyle/>
          <a:p>
            <a:pPr algn="r"/>
            <a:r>
              <a:rPr lang="en-US" dirty="0"/>
              <a:t>Website A</a:t>
            </a:r>
          </a:p>
          <a:p>
            <a:pPr algn="r"/>
            <a:endParaRPr lang="en-US" dirty="0"/>
          </a:p>
          <a:p>
            <a:pPr algn="r"/>
            <a:endParaRPr lang="en-US" dirty="0"/>
          </a:p>
          <a:p>
            <a:pPr algn="r"/>
            <a:endParaRPr lang="en-US" dirty="0"/>
          </a:p>
          <a:p>
            <a:pPr algn="r"/>
            <a:r>
              <a:rPr lang="en-US" dirty="0"/>
              <a:t>AV Provider a</a:t>
            </a:r>
          </a:p>
          <a:p>
            <a:pPr algn="r"/>
            <a:endParaRPr lang="en-US" dirty="0"/>
          </a:p>
          <a:p>
            <a:pPr algn="r"/>
            <a:endParaRPr lang="en-US" dirty="0"/>
          </a:p>
          <a:p>
            <a:pPr algn="r"/>
            <a:endParaRPr lang="en-US" dirty="0"/>
          </a:p>
          <a:p>
            <a:pPr algn="r"/>
            <a:endParaRPr lang="en-US" dirty="0"/>
          </a:p>
          <a:p>
            <a:pPr algn="r"/>
            <a:endParaRPr lang="en-US" dirty="0"/>
          </a:p>
          <a:p>
            <a:pPr algn="r"/>
            <a:r>
              <a:rPr lang="en-US" dirty="0"/>
              <a:t>User A</a:t>
            </a:r>
            <a:endParaRPr lang="en-GB" dirty="0"/>
          </a:p>
        </p:txBody>
      </p:sp>
      <p:grpSp>
        <p:nvGrpSpPr>
          <p:cNvPr id="3" name="Group 2">
            <a:extLst>
              <a:ext uri="{FF2B5EF4-FFF2-40B4-BE49-F238E27FC236}">
                <a16:creationId xmlns:a16="http://schemas.microsoft.com/office/drawing/2014/main" id="{AE17B2AC-DF9D-F459-F469-14CA2ECDC57E}"/>
              </a:ext>
            </a:extLst>
          </p:cNvPr>
          <p:cNvGrpSpPr/>
          <p:nvPr/>
        </p:nvGrpSpPr>
        <p:grpSpPr>
          <a:xfrm>
            <a:off x="7153566" y="1991296"/>
            <a:ext cx="3297659" cy="3678451"/>
            <a:chOff x="7153566" y="2630274"/>
            <a:chExt cx="3297659" cy="3678451"/>
          </a:xfrm>
        </p:grpSpPr>
        <p:pic>
          <p:nvPicPr>
            <p:cNvPr id="5" name="Graphic 4" descr="Internet with solid fill">
              <a:extLst>
                <a:ext uri="{FF2B5EF4-FFF2-40B4-BE49-F238E27FC236}">
                  <a16:creationId xmlns:a16="http://schemas.microsoft.com/office/drawing/2014/main" id="{EFE67367-5754-C32B-400E-41E8D08ED9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3566" y="2630274"/>
              <a:ext cx="914400" cy="914400"/>
            </a:xfrm>
            <a:prstGeom prst="rect">
              <a:avLst/>
            </a:prstGeom>
          </p:spPr>
        </p:pic>
        <p:pic>
          <p:nvPicPr>
            <p:cNvPr id="11" name="Graphic 10" descr="Cloud Computing with solid fill">
              <a:extLst>
                <a:ext uri="{FF2B5EF4-FFF2-40B4-BE49-F238E27FC236}">
                  <a16:creationId xmlns:a16="http://schemas.microsoft.com/office/drawing/2014/main" id="{FEB16958-9977-187E-4C8B-57891F5F06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65617" y="3922774"/>
              <a:ext cx="914400" cy="914400"/>
            </a:xfrm>
            <a:prstGeom prst="rect">
              <a:avLst/>
            </a:prstGeom>
          </p:spPr>
        </p:pic>
        <p:pic>
          <p:nvPicPr>
            <p:cNvPr id="16" name="Graphic 15" descr="Female Profile with solid fill">
              <a:extLst>
                <a:ext uri="{FF2B5EF4-FFF2-40B4-BE49-F238E27FC236}">
                  <a16:creationId xmlns:a16="http://schemas.microsoft.com/office/drawing/2014/main" id="{4BAE32F5-F371-31F8-2844-0D642EA686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65617" y="5394325"/>
              <a:ext cx="914400" cy="914400"/>
            </a:xfrm>
            <a:prstGeom prst="rect">
              <a:avLst/>
            </a:prstGeom>
          </p:spPr>
        </p:pic>
        <p:sp>
          <p:nvSpPr>
            <p:cNvPr id="18" name="TextBox 17">
              <a:extLst>
                <a:ext uri="{FF2B5EF4-FFF2-40B4-BE49-F238E27FC236}">
                  <a16:creationId xmlns:a16="http://schemas.microsoft.com/office/drawing/2014/main" id="{63A847FE-F721-B823-2A53-767ED9772D87}"/>
                </a:ext>
              </a:extLst>
            </p:cNvPr>
            <p:cNvSpPr txBox="1"/>
            <p:nvPr/>
          </p:nvSpPr>
          <p:spPr>
            <a:xfrm>
              <a:off x="8892476" y="2875581"/>
              <a:ext cx="1558749" cy="3139321"/>
            </a:xfrm>
            <a:prstGeom prst="rect">
              <a:avLst/>
            </a:prstGeom>
            <a:noFill/>
          </p:spPr>
          <p:txBody>
            <a:bodyPr wrap="square" rtlCol="0">
              <a:spAutoFit/>
            </a:bodyPr>
            <a:lstStyle/>
            <a:p>
              <a:r>
                <a:rPr lang="en-US" dirty="0"/>
                <a:t>Website B</a:t>
              </a:r>
            </a:p>
            <a:p>
              <a:endParaRPr lang="en-US" dirty="0"/>
            </a:p>
            <a:p>
              <a:endParaRPr lang="en-US" dirty="0"/>
            </a:p>
            <a:p>
              <a:endParaRPr lang="en-US" dirty="0"/>
            </a:p>
            <a:p>
              <a:r>
                <a:rPr lang="en-US" dirty="0"/>
                <a:t>AV Provider b</a:t>
              </a:r>
            </a:p>
            <a:p>
              <a:endParaRPr lang="en-US" dirty="0"/>
            </a:p>
            <a:p>
              <a:endParaRPr lang="en-US" dirty="0"/>
            </a:p>
            <a:p>
              <a:endParaRPr lang="en-US" dirty="0"/>
            </a:p>
            <a:p>
              <a:endParaRPr lang="en-US" dirty="0"/>
            </a:p>
            <a:p>
              <a:endParaRPr lang="en-US" dirty="0"/>
            </a:p>
            <a:p>
              <a:r>
                <a:rPr lang="en-US" dirty="0"/>
                <a:t>User A</a:t>
              </a:r>
              <a:endParaRPr lang="en-GB" dirty="0"/>
            </a:p>
          </p:txBody>
        </p:sp>
      </p:grpSp>
      <p:sp>
        <p:nvSpPr>
          <p:cNvPr id="20" name="Star: 5 Points 19">
            <a:extLst>
              <a:ext uri="{FF2B5EF4-FFF2-40B4-BE49-F238E27FC236}">
                <a16:creationId xmlns:a16="http://schemas.microsoft.com/office/drawing/2014/main" id="{1855A2AF-9F58-4E78-DFDE-DF48BCDF55D0}"/>
              </a:ext>
            </a:extLst>
          </p:cNvPr>
          <p:cNvSpPr/>
          <p:nvPr/>
        </p:nvSpPr>
        <p:spPr>
          <a:xfrm>
            <a:off x="3686783" y="5933872"/>
            <a:ext cx="486383" cy="4863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CC6CD3B3-402E-042D-8A76-55671985316A}"/>
              </a:ext>
            </a:extLst>
          </p:cNvPr>
          <p:cNvSpPr/>
          <p:nvPr/>
        </p:nvSpPr>
        <p:spPr>
          <a:xfrm>
            <a:off x="8084209" y="5851525"/>
            <a:ext cx="486383" cy="4863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Ethernet with solid fill">
            <a:extLst>
              <a:ext uri="{FF2B5EF4-FFF2-40B4-BE49-F238E27FC236}">
                <a16:creationId xmlns:a16="http://schemas.microsoft.com/office/drawing/2014/main" id="{C342B65A-F6AA-A402-B064-C7C00F2715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42728" y="3836473"/>
            <a:ext cx="2612549" cy="914400"/>
          </a:xfrm>
          <a:prstGeom prst="rect">
            <a:avLst/>
          </a:prstGeom>
        </p:spPr>
      </p:pic>
      <p:pic>
        <p:nvPicPr>
          <p:cNvPr id="23" name="Graphic 22" descr="Ethernet with solid fill">
            <a:extLst>
              <a:ext uri="{FF2B5EF4-FFF2-40B4-BE49-F238E27FC236}">
                <a16:creationId xmlns:a16="http://schemas.microsoft.com/office/drawing/2014/main" id="{8570313D-FE7D-454F-9D89-142F7454FE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216933">
            <a:off x="3683143" y="4909647"/>
            <a:ext cx="3388450" cy="914400"/>
          </a:xfrm>
          <a:prstGeom prst="rect">
            <a:avLst/>
          </a:prstGeom>
        </p:spPr>
      </p:pic>
    </p:spTree>
    <p:extLst>
      <p:ext uri="{BB962C8B-B14F-4D97-AF65-F5344CB8AC3E}">
        <p14:creationId xmlns:p14="http://schemas.microsoft.com/office/powerpoint/2010/main" val="363334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7BDF-C02D-44FA-9085-B2AC271F77B0}"/>
              </a:ext>
            </a:extLst>
          </p:cNvPr>
          <p:cNvSpPr>
            <a:spLocks noGrp="1"/>
          </p:cNvSpPr>
          <p:nvPr>
            <p:ph type="title"/>
          </p:nvPr>
        </p:nvSpPr>
        <p:spPr/>
        <p:txBody>
          <a:bodyPr/>
          <a:lstStyle/>
          <a:p>
            <a:r>
              <a:rPr lang="en-US" dirty="0"/>
              <a:t>Phase 1 delivered a successful wide-scale pilot which proved the concept</a:t>
            </a:r>
            <a:endParaRPr lang="en-GB" dirty="0"/>
          </a:p>
        </p:txBody>
      </p:sp>
      <p:sp>
        <p:nvSpPr>
          <p:cNvPr id="4" name="Content Placeholder 3">
            <a:extLst>
              <a:ext uri="{FF2B5EF4-FFF2-40B4-BE49-F238E27FC236}">
                <a16:creationId xmlns:a16="http://schemas.microsoft.com/office/drawing/2014/main" id="{79E858BF-2D76-1440-BC08-43823F499A18}"/>
              </a:ext>
            </a:extLst>
          </p:cNvPr>
          <p:cNvSpPr>
            <a:spLocks noGrp="1"/>
          </p:cNvSpPr>
          <p:nvPr>
            <p:ph idx="1"/>
          </p:nvPr>
        </p:nvSpPr>
        <p:spPr/>
        <p:txBody>
          <a:bodyPr>
            <a:normAutofit fontScale="77500" lnSpcReduction="20000"/>
          </a:bodyPr>
          <a:lstStyle/>
          <a:p>
            <a:pPr>
              <a:lnSpc>
                <a:spcPct val="120000"/>
              </a:lnSpc>
            </a:pPr>
            <a:r>
              <a:rPr lang="en-US" dirty="0"/>
              <a:t>Five countries: Belgium, Cyprus, Germany, Greece and the UK</a:t>
            </a:r>
          </a:p>
          <a:p>
            <a:pPr>
              <a:lnSpc>
                <a:spcPct val="120000"/>
              </a:lnSpc>
            </a:pPr>
            <a:r>
              <a:rPr lang="en-US" dirty="0"/>
              <a:t>1.600 users in total (400 each from Belgium, Germany, UK and Greece/Cyprus)</a:t>
            </a:r>
          </a:p>
          <a:p>
            <a:pPr>
              <a:lnSpc>
                <a:spcPct val="120000"/>
              </a:lnSpc>
            </a:pPr>
            <a:r>
              <a:rPr lang="en-US" dirty="0"/>
              <a:t>Three user categories: Adults, children over the digital age of consent, children under the digital age of consent (with their parents)</a:t>
            </a:r>
          </a:p>
          <a:p>
            <a:pPr>
              <a:lnSpc>
                <a:spcPct val="120000"/>
              </a:lnSpc>
            </a:pPr>
            <a:r>
              <a:rPr lang="en-US" dirty="0"/>
              <a:t>Three AV providers (</a:t>
            </a:r>
            <a:r>
              <a:rPr lang="en-US" dirty="0" err="1"/>
              <a:t>AgeChecked</a:t>
            </a:r>
            <a:r>
              <a:rPr lang="en-US" dirty="0"/>
              <a:t>, AGEify, </a:t>
            </a:r>
            <a:r>
              <a:rPr lang="en-US" dirty="0" err="1"/>
              <a:t>Yoti</a:t>
            </a:r>
            <a:r>
              <a:rPr lang="en-US" dirty="0"/>
              <a:t>) and two PC providers (</a:t>
            </a:r>
            <a:r>
              <a:rPr lang="en-US" dirty="0" err="1"/>
              <a:t>JustProg</a:t>
            </a:r>
            <a:r>
              <a:rPr lang="en-US" dirty="0"/>
              <a:t>, </a:t>
            </a:r>
            <a:r>
              <a:rPr lang="en-US" dirty="0" err="1"/>
              <a:t>UpcomPC</a:t>
            </a:r>
            <a:r>
              <a:rPr lang="en-US" dirty="0"/>
              <a:t>)</a:t>
            </a:r>
          </a:p>
          <a:p>
            <a:pPr>
              <a:lnSpc>
                <a:spcPct val="120000"/>
              </a:lnSpc>
            </a:pPr>
            <a:r>
              <a:rPr lang="en-US" dirty="0"/>
              <a:t>Five dummy websites in four languages</a:t>
            </a:r>
          </a:p>
          <a:p>
            <a:pPr>
              <a:lnSpc>
                <a:spcPct val="120000"/>
              </a:lnSpc>
            </a:pPr>
            <a:r>
              <a:rPr lang="en-US" u="sng" dirty="0"/>
              <a:t>First Pilot - Mission completion rates: 80% two missions – 61% three missions</a:t>
            </a:r>
          </a:p>
          <a:p>
            <a:pPr lvl="1">
              <a:lnSpc>
                <a:spcPct val="120000"/>
              </a:lnSpc>
            </a:pPr>
            <a:r>
              <a:rPr lang="en-US" dirty="0"/>
              <a:t>Reported user problems were unrelated to the interoperability functionality </a:t>
            </a:r>
          </a:p>
          <a:p>
            <a:pPr lvl="2">
              <a:lnSpc>
                <a:spcPct val="120000"/>
              </a:lnSpc>
            </a:pPr>
            <a:r>
              <a:rPr lang="en-US" dirty="0"/>
              <a:t>The UX aspect of the solutions needs to be improved </a:t>
            </a:r>
          </a:p>
          <a:p>
            <a:pPr lvl="2">
              <a:lnSpc>
                <a:spcPct val="120000"/>
              </a:lnSpc>
            </a:pPr>
            <a:r>
              <a:rPr lang="en-US" dirty="0"/>
              <a:t>Some flaws in the design of the missions</a:t>
            </a:r>
          </a:p>
          <a:p>
            <a:pPr lvl="2">
              <a:lnSpc>
                <a:spcPct val="120000"/>
              </a:lnSpc>
            </a:pPr>
            <a:r>
              <a:rPr lang="en-US" dirty="0"/>
              <a:t>Some minor bugs to the AV/PC nodes, which appeared under specific conditions</a:t>
            </a:r>
          </a:p>
          <a:p>
            <a:pPr>
              <a:lnSpc>
                <a:spcPct val="120000"/>
              </a:lnSpc>
            </a:pPr>
            <a:r>
              <a:rPr lang="en-US" u="sng" dirty="0"/>
              <a:t>Second Pilot - Mission completion rate: 86% two missions</a:t>
            </a:r>
          </a:p>
          <a:p>
            <a:pPr lvl="1">
              <a:lnSpc>
                <a:spcPct val="120000"/>
              </a:lnSpc>
            </a:pPr>
            <a:r>
              <a:rPr lang="en-US" dirty="0"/>
              <a:t>Less negative feedback on the user experience	</a:t>
            </a:r>
          </a:p>
          <a:p>
            <a:pPr lvl="1">
              <a:lnSpc>
                <a:spcPct val="120000"/>
              </a:lnSpc>
            </a:pPr>
            <a:r>
              <a:rPr lang="en-US" dirty="0"/>
              <a:t>Minor bugs did not recur</a:t>
            </a:r>
          </a:p>
          <a:p>
            <a:pPr>
              <a:lnSpc>
                <a:spcPct val="120000"/>
              </a:lnSpc>
            </a:pPr>
            <a:endParaRPr lang="en-US" dirty="0"/>
          </a:p>
        </p:txBody>
      </p:sp>
    </p:spTree>
    <p:extLst>
      <p:ext uri="{BB962C8B-B14F-4D97-AF65-F5344CB8AC3E}">
        <p14:creationId xmlns:p14="http://schemas.microsoft.com/office/powerpoint/2010/main" val="1577067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B137-E7B3-41EC-8252-D5940EE437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FF6168-C8BA-4756-B8B3-C0F5150D21C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608EC05-9D49-426E-946C-9EAE9C177462}"/>
              </a:ext>
            </a:extLst>
          </p:cNvPr>
          <p:cNvPicPr>
            <a:picLocks noChangeAspect="1"/>
          </p:cNvPicPr>
          <p:nvPr/>
        </p:nvPicPr>
        <p:blipFill>
          <a:blip r:embed="rId2"/>
          <a:stretch>
            <a:fillRect/>
          </a:stretch>
        </p:blipFill>
        <p:spPr>
          <a:xfrm>
            <a:off x="1660617" y="272375"/>
            <a:ext cx="8874437" cy="6335327"/>
          </a:xfrm>
          <a:prstGeom prst="rect">
            <a:avLst/>
          </a:prstGeom>
        </p:spPr>
      </p:pic>
    </p:spTree>
    <p:extLst>
      <p:ext uri="{BB962C8B-B14F-4D97-AF65-F5344CB8AC3E}">
        <p14:creationId xmlns:p14="http://schemas.microsoft.com/office/powerpoint/2010/main" val="677083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E0B8-D49E-45B3-8B11-97ACE3B72B3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96F68A-AC00-46A4-A892-7448E43AF2E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D579542-22DC-4389-A2CC-861C78EBA6C6}"/>
              </a:ext>
            </a:extLst>
          </p:cNvPr>
          <p:cNvPicPr>
            <a:picLocks noChangeAspect="1"/>
          </p:cNvPicPr>
          <p:nvPr/>
        </p:nvPicPr>
        <p:blipFill>
          <a:blip r:embed="rId2"/>
          <a:stretch>
            <a:fillRect/>
          </a:stretch>
        </p:blipFill>
        <p:spPr>
          <a:xfrm>
            <a:off x="121624" y="681037"/>
            <a:ext cx="6828112" cy="5974598"/>
          </a:xfrm>
          <a:prstGeom prst="rect">
            <a:avLst/>
          </a:prstGeom>
        </p:spPr>
      </p:pic>
      <p:pic>
        <p:nvPicPr>
          <p:cNvPr id="7" name="Picture 6">
            <a:extLst>
              <a:ext uri="{FF2B5EF4-FFF2-40B4-BE49-F238E27FC236}">
                <a16:creationId xmlns:a16="http://schemas.microsoft.com/office/drawing/2014/main" id="{17ADDF27-5422-4E8D-AF03-0283F5FF100E}"/>
              </a:ext>
            </a:extLst>
          </p:cNvPr>
          <p:cNvPicPr>
            <a:picLocks noChangeAspect="1"/>
          </p:cNvPicPr>
          <p:nvPr/>
        </p:nvPicPr>
        <p:blipFill>
          <a:blip r:embed="rId3"/>
          <a:stretch>
            <a:fillRect/>
          </a:stretch>
        </p:blipFill>
        <p:spPr>
          <a:xfrm>
            <a:off x="8524424" y="821514"/>
            <a:ext cx="2651990" cy="5837426"/>
          </a:xfrm>
          <a:prstGeom prst="rect">
            <a:avLst/>
          </a:prstGeom>
        </p:spPr>
      </p:pic>
    </p:spTree>
    <p:extLst>
      <p:ext uri="{BB962C8B-B14F-4D97-AF65-F5344CB8AC3E}">
        <p14:creationId xmlns:p14="http://schemas.microsoft.com/office/powerpoint/2010/main" val="2388085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5AAA-BBB3-468A-8C12-69CEE12C261D}"/>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0BB6E709-A5AA-4BA8-AA50-6D7D7D2478A5}"/>
              </a:ext>
            </a:extLst>
          </p:cNvPr>
          <p:cNvPicPr>
            <a:picLocks noGrp="1" noChangeAspect="1"/>
          </p:cNvPicPr>
          <p:nvPr>
            <p:ph idx="1"/>
          </p:nvPr>
        </p:nvPicPr>
        <p:blipFill>
          <a:blip r:embed="rId2"/>
          <a:stretch>
            <a:fillRect/>
          </a:stretch>
        </p:blipFill>
        <p:spPr>
          <a:xfrm>
            <a:off x="6389356" y="1525587"/>
            <a:ext cx="2461614" cy="4351338"/>
          </a:xfrm>
        </p:spPr>
      </p:pic>
      <p:pic>
        <p:nvPicPr>
          <p:cNvPr id="5" name="Picture 4">
            <a:extLst>
              <a:ext uri="{FF2B5EF4-FFF2-40B4-BE49-F238E27FC236}">
                <a16:creationId xmlns:a16="http://schemas.microsoft.com/office/drawing/2014/main" id="{FB62AD4E-0BA2-41F4-AE15-B096759B12D7}"/>
              </a:ext>
            </a:extLst>
          </p:cNvPr>
          <p:cNvPicPr>
            <a:picLocks noChangeAspect="1"/>
          </p:cNvPicPr>
          <p:nvPr/>
        </p:nvPicPr>
        <p:blipFill>
          <a:blip r:embed="rId3"/>
          <a:stretch>
            <a:fillRect/>
          </a:stretch>
        </p:blipFill>
        <p:spPr>
          <a:xfrm>
            <a:off x="372884" y="1388356"/>
            <a:ext cx="5723116" cy="4488569"/>
          </a:xfrm>
          <a:prstGeom prst="rect">
            <a:avLst/>
          </a:prstGeom>
        </p:spPr>
      </p:pic>
      <p:pic>
        <p:nvPicPr>
          <p:cNvPr id="9" name="Picture 8">
            <a:extLst>
              <a:ext uri="{FF2B5EF4-FFF2-40B4-BE49-F238E27FC236}">
                <a16:creationId xmlns:a16="http://schemas.microsoft.com/office/drawing/2014/main" id="{15063F28-EF2E-41FC-9DBD-5512FEC57D8C}"/>
              </a:ext>
            </a:extLst>
          </p:cNvPr>
          <p:cNvPicPr>
            <a:picLocks noChangeAspect="1"/>
          </p:cNvPicPr>
          <p:nvPr/>
        </p:nvPicPr>
        <p:blipFill>
          <a:blip r:embed="rId4"/>
          <a:stretch>
            <a:fillRect/>
          </a:stretch>
        </p:blipFill>
        <p:spPr>
          <a:xfrm>
            <a:off x="9029954" y="2409525"/>
            <a:ext cx="2789162" cy="3467400"/>
          </a:xfrm>
          <a:prstGeom prst="rect">
            <a:avLst/>
          </a:prstGeom>
        </p:spPr>
      </p:pic>
    </p:spTree>
    <p:extLst>
      <p:ext uri="{BB962C8B-B14F-4D97-AF65-F5344CB8AC3E}">
        <p14:creationId xmlns:p14="http://schemas.microsoft.com/office/powerpoint/2010/main" val="961708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CC9B-4FDC-4E01-A26B-6DE9EDDE91E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CD32045-74C8-41D0-8994-DF6C27AD927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AFA07EB-AA6A-4B4C-B675-994C5F809219}"/>
              </a:ext>
            </a:extLst>
          </p:cNvPr>
          <p:cNvPicPr>
            <a:picLocks noChangeAspect="1"/>
          </p:cNvPicPr>
          <p:nvPr/>
        </p:nvPicPr>
        <p:blipFill>
          <a:blip r:embed="rId2"/>
          <a:stretch>
            <a:fillRect/>
          </a:stretch>
        </p:blipFill>
        <p:spPr>
          <a:xfrm>
            <a:off x="2175170" y="1154233"/>
            <a:ext cx="7841660" cy="4549534"/>
          </a:xfrm>
          <a:prstGeom prst="rect">
            <a:avLst/>
          </a:prstGeom>
        </p:spPr>
      </p:pic>
    </p:spTree>
    <p:extLst>
      <p:ext uri="{BB962C8B-B14F-4D97-AF65-F5344CB8AC3E}">
        <p14:creationId xmlns:p14="http://schemas.microsoft.com/office/powerpoint/2010/main" val="174802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32DF-361C-4991-BA04-334C0EAAFA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5EF1FA-868C-48E0-B75B-295B6A31CFF9}"/>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B338B334-A336-49BC-9BD3-79F4208C9822}"/>
              </a:ext>
            </a:extLst>
          </p:cNvPr>
          <p:cNvPicPr>
            <a:picLocks noChangeAspect="1"/>
          </p:cNvPicPr>
          <p:nvPr/>
        </p:nvPicPr>
        <p:blipFill>
          <a:blip r:embed="rId2"/>
          <a:stretch>
            <a:fillRect/>
          </a:stretch>
        </p:blipFill>
        <p:spPr>
          <a:xfrm>
            <a:off x="512678" y="1335881"/>
            <a:ext cx="7552074" cy="5265876"/>
          </a:xfrm>
          <a:prstGeom prst="rect">
            <a:avLst/>
          </a:prstGeom>
        </p:spPr>
      </p:pic>
      <p:pic>
        <p:nvPicPr>
          <p:cNvPr id="7" name="Picture 6">
            <a:extLst>
              <a:ext uri="{FF2B5EF4-FFF2-40B4-BE49-F238E27FC236}">
                <a16:creationId xmlns:a16="http://schemas.microsoft.com/office/drawing/2014/main" id="{DA71D2AD-E661-4E49-BE9B-4F0E3EBE9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0392" y="4722607"/>
            <a:ext cx="2763408" cy="10005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Arrow: Right 7">
            <a:extLst>
              <a:ext uri="{FF2B5EF4-FFF2-40B4-BE49-F238E27FC236}">
                <a16:creationId xmlns:a16="http://schemas.microsoft.com/office/drawing/2014/main" id="{20C16C5A-1173-482E-8321-C42416F0F733}"/>
              </a:ext>
            </a:extLst>
          </p:cNvPr>
          <p:cNvSpPr/>
          <p:nvPr/>
        </p:nvSpPr>
        <p:spPr>
          <a:xfrm rot="2513249">
            <a:off x="8135557" y="3755389"/>
            <a:ext cx="1171575" cy="660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9512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EE6C-BFCC-4EE1-9D0F-485AEF7A60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E67D3D-37C2-4423-AB4C-695F980DBB1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6FA134C-7443-49FB-BAE5-9031CA52FF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2774" y="1690688"/>
            <a:ext cx="8434515" cy="3831548"/>
          </a:xfrm>
          <a:prstGeom prst="rect">
            <a:avLst/>
          </a:prstGeom>
        </p:spPr>
      </p:pic>
    </p:spTree>
    <p:extLst>
      <p:ext uri="{BB962C8B-B14F-4D97-AF65-F5344CB8AC3E}">
        <p14:creationId xmlns:p14="http://schemas.microsoft.com/office/powerpoint/2010/main" val="320037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5D03-DAFC-4245-A9CA-55617F2C2145}"/>
              </a:ext>
            </a:extLst>
          </p:cNvPr>
          <p:cNvSpPr>
            <a:spLocks noGrp="1"/>
          </p:cNvSpPr>
          <p:nvPr>
            <p:ph type="title"/>
          </p:nvPr>
        </p:nvSpPr>
        <p:spPr>
          <a:xfrm>
            <a:off x="688392" y="879975"/>
            <a:ext cx="10515600" cy="746442"/>
          </a:xfrm>
        </p:spPr>
        <p:txBody>
          <a:bodyPr/>
          <a:lstStyle/>
          <a:p>
            <a:r>
              <a:rPr lang="en-US" dirty="0"/>
              <a:t>What is Age Assurance?</a:t>
            </a:r>
            <a:endParaRPr lang="en-GB" dirty="0"/>
          </a:p>
        </p:txBody>
      </p:sp>
      <p:sp>
        <p:nvSpPr>
          <p:cNvPr id="3" name="Content Placeholder 2">
            <a:extLst>
              <a:ext uri="{FF2B5EF4-FFF2-40B4-BE49-F238E27FC236}">
                <a16:creationId xmlns:a16="http://schemas.microsoft.com/office/drawing/2014/main" id="{70BC033C-0B25-40F3-9E71-C50B1EB0BD0F}"/>
              </a:ext>
            </a:extLst>
          </p:cNvPr>
          <p:cNvSpPr>
            <a:spLocks noGrp="1"/>
          </p:cNvSpPr>
          <p:nvPr>
            <p:ph idx="1"/>
          </p:nvPr>
        </p:nvSpPr>
        <p:spPr>
          <a:xfrm>
            <a:off x="688975" y="1804988"/>
            <a:ext cx="6332714" cy="4351337"/>
          </a:xfrm>
        </p:spPr>
        <p:txBody>
          <a:bodyPr>
            <a:normAutofit/>
          </a:bodyPr>
          <a:lstStyle/>
          <a:p>
            <a:r>
              <a:rPr lang="en-US" dirty="0"/>
              <a:t>Age Assurance is the ability to prove your age or age-range online without disclosing your full identity</a:t>
            </a:r>
          </a:p>
          <a:p>
            <a:endParaRPr lang="en-US" dirty="0"/>
          </a:p>
          <a:p>
            <a:r>
              <a:rPr lang="en-US" dirty="0"/>
              <a:t>It includes both Age Estimation and Age Verification</a:t>
            </a:r>
          </a:p>
          <a:p>
            <a:r>
              <a:rPr lang="en-US" dirty="0"/>
              <a:t>These are defined in ISO 27566 (working draft 2.0) as:</a:t>
            </a:r>
          </a:p>
          <a:p>
            <a:endParaRPr lang="en-GB" dirty="0"/>
          </a:p>
        </p:txBody>
      </p:sp>
      <p:pic>
        <p:nvPicPr>
          <p:cNvPr id="1026" name="Picture 2" descr="[Dulawitog] Ebisu Bar">
            <a:extLst>
              <a:ext uri="{FF2B5EF4-FFF2-40B4-BE49-F238E27FC236}">
                <a16:creationId xmlns:a16="http://schemas.microsoft.com/office/drawing/2014/main" id="{6D4A29E8-A8D6-4D2C-9CCD-4BEFC0BAFA3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7661" y="198844"/>
            <a:ext cx="3513877" cy="2349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C27438-3552-413E-BC2E-8DCF5647AC07}"/>
              </a:ext>
            </a:extLst>
          </p:cNvPr>
          <p:cNvSpPr txBox="1"/>
          <p:nvPr/>
        </p:nvSpPr>
        <p:spPr>
          <a:xfrm>
            <a:off x="0" y="6560103"/>
            <a:ext cx="6096000" cy="261610"/>
          </a:xfrm>
          <a:prstGeom prst="rect">
            <a:avLst/>
          </a:prstGeom>
          <a:noFill/>
        </p:spPr>
        <p:txBody>
          <a:bodyPr wrap="square">
            <a:spAutoFit/>
          </a:bodyPr>
          <a:lstStyle/>
          <a:p>
            <a:r>
              <a:rPr lang="en-US" sz="1050" b="0" i="0" dirty="0">
                <a:effectLst/>
                <a:latin typeface="hind" panose="020B0502040204020203" pitchFamily="2" charset="0"/>
              </a:rPr>
              <a:t>Photo by </a:t>
            </a:r>
            <a:r>
              <a:rPr lang="en-US" sz="1050" b="0" i="0" u="none" strike="noStrike" dirty="0" err="1">
                <a:effectLst/>
                <a:latin typeface="hind" panose="020B0502040204020203" pitchFamily="2" charset="0"/>
                <a:hlinkClick r:id="rId3">
                  <a:extLst>
                    <a:ext uri="{A12FA001-AC4F-418D-AE19-62706E023703}">
                      <ahyp:hlinkClr xmlns:ahyp="http://schemas.microsoft.com/office/drawing/2018/hyperlinkcolor" val="tx"/>
                    </a:ext>
                  </a:extLst>
                </a:hlinkClick>
              </a:rPr>
              <a:t>scion_cho</a:t>
            </a:r>
            <a:r>
              <a:rPr lang="en-US" sz="1050" b="0" i="0" dirty="0">
                <a:effectLst/>
                <a:latin typeface="hind" panose="020B0502040204020203" pitchFamily="2" charset="0"/>
              </a:rPr>
              <a:t> on </a:t>
            </a:r>
            <a:r>
              <a:rPr lang="en-US" sz="1050" b="0" i="0" u="none" strike="noStrike" dirty="0" err="1">
                <a:effectLst/>
                <a:latin typeface="hind" panose="020B0502040204020203" pitchFamily="2" charset="0"/>
                <a:hlinkClick r:id="rId4">
                  <a:extLst>
                    <a:ext uri="{A12FA001-AC4F-418D-AE19-62706E023703}">
                      <ahyp:hlinkClr xmlns:ahyp="http://schemas.microsoft.com/office/drawing/2018/hyperlinkcolor" val="tx"/>
                    </a:ext>
                  </a:extLst>
                </a:hlinkClick>
              </a:rPr>
              <a:t>Foter</a:t>
            </a:r>
            <a:endParaRPr lang="en-GB" sz="1050" dirty="0"/>
          </a:p>
        </p:txBody>
      </p:sp>
      <p:pic>
        <p:nvPicPr>
          <p:cNvPr id="4" name="Picture 3">
            <a:extLst>
              <a:ext uri="{FF2B5EF4-FFF2-40B4-BE49-F238E27FC236}">
                <a16:creationId xmlns:a16="http://schemas.microsoft.com/office/drawing/2014/main" id="{F5D1C577-D090-4719-5C9C-486AE4668A79}"/>
              </a:ext>
            </a:extLst>
          </p:cNvPr>
          <p:cNvPicPr>
            <a:picLocks noChangeAspect="1"/>
          </p:cNvPicPr>
          <p:nvPr/>
        </p:nvPicPr>
        <p:blipFill>
          <a:blip r:embed="rId5"/>
          <a:stretch>
            <a:fillRect/>
          </a:stretch>
        </p:blipFill>
        <p:spPr>
          <a:xfrm>
            <a:off x="2063377" y="4704014"/>
            <a:ext cx="8065246" cy="814569"/>
          </a:xfrm>
          <a:prstGeom prst="rect">
            <a:avLst/>
          </a:prstGeom>
        </p:spPr>
      </p:pic>
      <p:pic>
        <p:nvPicPr>
          <p:cNvPr id="10" name="Picture 9">
            <a:extLst>
              <a:ext uri="{FF2B5EF4-FFF2-40B4-BE49-F238E27FC236}">
                <a16:creationId xmlns:a16="http://schemas.microsoft.com/office/drawing/2014/main" id="{A661674C-8552-F610-7A39-12A393C5A91B}"/>
              </a:ext>
            </a:extLst>
          </p:cNvPr>
          <p:cNvPicPr>
            <a:picLocks noChangeAspect="1"/>
          </p:cNvPicPr>
          <p:nvPr/>
        </p:nvPicPr>
        <p:blipFill>
          <a:blip r:embed="rId6"/>
          <a:stretch>
            <a:fillRect/>
          </a:stretch>
        </p:blipFill>
        <p:spPr>
          <a:xfrm>
            <a:off x="2063377" y="5653293"/>
            <a:ext cx="9011284" cy="1005863"/>
          </a:xfrm>
          <a:prstGeom prst="rect">
            <a:avLst/>
          </a:prstGeom>
        </p:spPr>
      </p:pic>
      <p:pic>
        <p:nvPicPr>
          <p:cNvPr id="12" name="Picture 11">
            <a:extLst>
              <a:ext uri="{FF2B5EF4-FFF2-40B4-BE49-F238E27FC236}">
                <a16:creationId xmlns:a16="http://schemas.microsoft.com/office/drawing/2014/main" id="{A07F844E-8250-8FD9-20EF-0D7DB3A76F2E}"/>
              </a:ext>
            </a:extLst>
          </p:cNvPr>
          <p:cNvPicPr>
            <a:picLocks noChangeAspect="1"/>
          </p:cNvPicPr>
          <p:nvPr/>
        </p:nvPicPr>
        <p:blipFill>
          <a:blip r:embed="rId7"/>
          <a:stretch>
            <a:fillRect/>
          </a:stretch>
        </p:blipFill>
        <p:spPr>
          <a:xfrm>
            <a:off x="2063377" y="3662953"/>
            <a:ext cx="7452217" cy="814570"/>
          </a:xfrm>
          <a:prstGeom prst="rect">
            <a:avLst/>
          </a:prstGeom>
        </p:spPr>
      </p:pic>
    </p:spTree>
    <p:extLst>
      <p:ext uri="{BB962C8B-B14F-4D97-AF65-F5344CB8AC3E}">
        <p14:creationId xmlns:p14="http://schemas.microsoft.com/office/powerpoint/2010/main" val="230092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E455-16F5-0439-A8EF-C28891584CED}"/>
              </a:ext>
            </a:extLst>
          </p:cNvPr>
          <p:cNvSpPr>
            <a:spLocks noGrp="1"/>
          </p:cNvSpPr>
          <p:nvPr>
            <p:ph type="title"/>
          </p:nvPr>
        </p:nvSpPr>
        <p:spPr>
          <a:xfrm>
            <a:off x="688392" y="879975"/>
            <a:ext cx="10515600" cy="746442"/>
          </a:xfrm>
        </p:spPr>
        <p:txBody>
          <a:bodyPr/>
          <a:lstStyle/>
          <a:p>
            <a:r>
              <a:rPr lang="en-US" dirty="0"/>
              <a:t>Parental consent</a:t>
            </a:r>
            <a:endParaRPr lang="en-GB" dirty="0"/>
          </a:p>
        </p:txBody>
      </p:sp>
      <p:sp>
        <p:nvSpPr>
          <p:cNvPr id="3" name="Content Placeholder 2">
            <a:extLst>
              <a:ext uri="{FF2B5EF4-FFF2-40B4-BE49-F238E27FC236}">
                <a16:creationId xmlns:a16="http://schemas.microsoft.com/office/drawing/2014/main" id="{797B1D9B-9A39-5F37-6C8D-58FB2352B858}"/>
              </a:ext>
            </a:extLst>
          </p:cNvPr>
          <p:cNvSpPr>
            <a:spLocks noGrp="1"/>
          </p:cNvSpPr>
          <p:nvPr>
            <p:ph idx="1"/>
          </p:nvPr>
        </p:nvSpPr>
        <p:spPr>
          <a:xfrm>
            <a:off x="688975" y="1804988"/>
            <a:ext cx="7458432" cy="4351337"/>
          </a:xfrm>
        </p:spPr>
        <p:txBody>
          <a:bodyPr/>
          <a:lstStyle/>
          <a:p>
            <a:r>
              <a:rPr lang="en-US" dirty="0"/>
              <a:t>Parental consent is required before younger children may give consent for their personal data to be shared (article 8 GDPR)</a:t>
            </a:r>
          </a:p>
          <a:p>
            <a:r>
              <a:rPr lang="en-GB" dirty="0"/>
              <a:t>The age varies by Member State, from 13 – 16, creating an additional challenge</a:t>
            </a:r>
          </a:p>
          <a:p>
            <a:r>
              <a:rPr lang="en-GB" dirty="0"/>
              <a:t>And each data controller must be given individual consent</a:t>
            </a:r>
          </a:p>
          <a:p>
            <a:r>
              <a:rPr lang="en-GB" dirty="0"/>
              <a:t>Hard to find authoritative registries of parents and guardians</a:t>
            </a:r>
          </a:p>
          <a:p>
            <a:r>
              <a:rPr lang="en-GB" dirty="0"/>
              <a:t>euCONSENT enabled the re-use of these relationships once established</a:t>
            </a:r>
          </a:p>
          <a:p>
            <a:r>
              <a:rPr lang="en-GB" dirty="0"/>
              <a:t>IEEE P2089.2 will develop an international standard for parental consent, focused on:</a:t>
            </a:r>
          </a:p>
          <a:p>
            <a:pPr lvl="1"/>
            <a:r>
              <a:rPr lang="en-GB" dirty="0"/>
              <a:t>Establishing the level of confidence in the relationship between parent/guardian and child</a:t>
            </a:r>
          </a:p>
          <a:p>
            <a:pPr lvl="1"/>
            <a:r>
              <a:rPr lang="en-GB" dirty="0"/>
              <a:t>Standardising the functionality for which parents are asked to give consent</a:t>
            </a:r>
          </a:p>
          <a:p>
            <a:pPr lvl="1"/>
            <a:endParaRPr lang="en-GB" dirty="0"/>
          </a:p>
        </p:txBody>
      </p:sp>
      <p:sp>
        <p:nvSpPr>
          <p:cNvPr id="6" name="Slide Number Placeholder 5">
            <a:extLst>
              <a:ext uri="{FF2B5EF4-FFF2-40B4-BE49-F238E27FC236}">
                <a16:creationId xmlns:a16="http://schemas.microsoft.com/office/drawing/2014/main" id="{76C646D5-0AF6-9531-2EB4-726D548A9B90}"/>
              </a:ext>
            </a:extLst>
          </p:cNvPr>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4635F99B-0AF6-4E13-D417-94ED3C4D17F7}"/>
              </a:ext>
            </a:extLst>
          </p:cNvPr>
          <p:cNvPicPr>
            <a:picLocks noChangeAspect="1"/>
          </p:cNvPicPr>
          <p:nvPr/>
        </p:nvPicPr>
        <p:blipFill rotWithShape="1">
          <a:blip r:embed="rId2">
            <a:extLst>
              <a:ext uri="{28A0092B-C50C-407E-A947-70E740481C1C}">
                <a14:useLocalDpi xmlns:a14="http://schemas.microsoft.com/office/drawing/2010/main" val="0"/>
              </a:ext>
            </a:extLst>
          </a:blip>
          <a:srcRect r="17065"/>
          <a:stretch/>
        </p:blipFill>
        <p:spPr>
          <a:xfrm>
            <a:off x="7777537" y="2609056"/>
            <a:ext cx="4044593"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02630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AB0F-034B-43A2-A331-05DBEBDC4EF7}"/>
              </a:ext>
            </a:extLst>
          </p:cNvPr>
          <p:cNvSpPr>
            <a:spLocks noGrp="1"/>
          </p:cNvSpPr>
          <p:nvPr>
            <p:ph type="title"/>
          </p:nvPr>
        </p:nvSpPr>
        <p:spPr/>
        <p:txBody>
          <a:bodyPr/>
          <a:lstStyle/>
          <a:p>
            <a:r>
              <a:rPr lang="en-US" dirty="0"/>
              <a:t>The achievements and characteristics of euCONSENT</a:t>
            </a:r>
            <a:endParaRPr lang="en-GB" dirty="0"/>
          </a:p>
        </p:txBody>
      </p:sp>
      <p:sp>
        <p:nvSpPr>
          <p:cNvPr id="3" name="Content Placeholder 2">
            <a:extLst>
              <a:ext uri="{FF2B5EF4-FFF2-40B4-BE49-F238E27FC236}">
                <a16:creationId xmlns:a16="http://schemas.microsoft.com/office/drawing/2014/main" id="{6D0CD2C1-422E-4C6E-B3CA-CBA3149B6586}"/>
              </a:ext>
            </a:extLst>
          </p:cNvPr>
          <p:cNvSpPr>
            <a:spLocks noGrp="1"/>
          </p:cNvSpPr>
          <p:nvPr>
            <p:ph idx="1"/>
          </p:nvPr>
        </p:nvSpPr>
        <p:spPr>
          <a:xfrm>
            <a:off x="6777373" y="1542495"/>
            <a:ext cx="4726235" cy="3968292"/>
          </a:xfrm>
        </p:spPr>
        <p:txBody>
          <a:bodyPr/>
          <a:lstStyle/>
          <a:p>
            <a:pPr marL="91440" indent="0">
              <a:buNone/>
            </a:pPr>
            <a:r>
              <a:rPr lang="en-US" dirty="0"/>
              <a:t>The key characteristics:</a:t>
            </a:r>
          </a:p>
          <a:p>
            <a:pPr marL="892175" lvl="1" indent="-342900"/>
            <a:r>
              <a:rPr lang="en-US" dirty="0"/>
              <a:t>It’s a network not an age verification provider</a:t>
            </a:r>
          </a:p>
          <a:p>
            <a:pPr marL="892175" lvl="1" indent="-342900"/>
            <a:r>
              <a:rPr lang="en-US" dirty="0"/>
              <a:t>Common levels of assurance</a:t>
            </a:r>
          </a:p>
          <a:p>
            <a:pPr marL="892175" lvl="1" indent="-342900"/>
            <a:r>
              <a:rPr lang="en-US" dirty="0"/>
              <a:t>Audited and certified participants</a:t>
            </a:r>
          </a:p>
          <a:p>
            <a:pPr marL="892175" lvl="1" indent="-342900"/>
            <a:r>
              <a:rPr lang="en-US" dirty="0"/>
              <a:t>Anonymized, tokenized</a:t>
            </a:r>
          </a:p>
          <a:p>
            <a:pPr marL="892175" lvl="1" indent="-342900"/>
            <a:r>
              <a:rPr lang="en-US" dirty="0"/>
              <a:t>Minimum impact on the user experience</a:t>
            </a:r>
          </a:p>
          <a:p>
            <a:pPr marL="892175" lvl="1" indent="-342900"/>
            <a:r>
              <a:rPr lang="en-US" dirty="0"/>
              <a:t>Open and competitive market</a:t>
            </a:r>
          </a:p>
        </p:txBody>
      </p:sp>
      <p:sp>
        <p:nvSpPr>
          <p:cNvPr id="4" name="Content Placeholder 2">
            <a:extLst>
              <a:ext uri="{FF2B5EF4-FFF2-40B4-BE49-F238E27FC236}">
                <a16:creationId xmlns:a16="http://schemas.microsoft.com/office/drawing/2014/main" id="{FA1FCF56-84A4-3397-42C0-56F8F151FAD0}"/>
              </a:ext>
            </a:extLst>
          </p:cNvPr>
          <p:cNvSpPr txBox="1">
            <a:spLocks/>
          </p:cNvSpPr>
          <p:nvPr/>
        </p:nvSpPr>
        <p:spPr>
          <a:xfrm>
            <a:off x="422151" y="1546574"/>
            <a:ext cx="5932745" cy="3968292"/>
          </a:xfrm>
          <a:prstGeom prst="rect">
            <a:avLst/>
          </a:prstGeom>
        </p:spPr>
        <p:txBody>
          <a:bodyPr vert="horz" lIns="91440" tIns="45720" rIns="91440" bIns="45720" rtlCol="0">
            <a:noAutofit/>
          </a:bodyPr>
          <a:lst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dirty="0"/>
              <a:t>Five main achievements from Phase 1</a:t>
            </a:r>
          </a:p>
          <a:p>
            <a:pPr marL="434340" indent="-342900">
              <a:buFont typeface="+mj-lt"/>
              <a:buAutoNum type="arabicPeriod"/>
            </a:pPr>
            <a:r>
              <a:rPr lang="en-US" dirty="0"/>
              <a:t>Governance and widespread stakeholder engagement by retaining the Advisory Board</a:t>
            </a:r>
          </a:p>
          <a:p>
            <a:pPr marL="434340" indent="-342900">
              <a:buFont typeface="+mj-lt"/>
              <a:buAutoNum type="arabicPeriod"/>
            </a:pPr>
            <a:r>
              <a:rPr lang="en-US" dirty="0"/>
              <a:t>The project’s EU-endorsement, name recognition and first-mover advantage</a:t>
            </a:r>
          </a:p>
          <a:p>
            <a:pPr marL="434340" indent="-342900">
              <a:buFont typeface="+mj-lt"/>
              <a:buAutoNum type="arabicPeriod"/>
            </a:pPr>
            <a:r>
              <a:rPr lang="en-US" dirty="0"/>
              <a:t>An agreed mechanism for bringing providers together to solve the problem</a:t>
            </a:r>
          </a:p>
          <a:p>
            <a:pPr marL="434340" indent="-342900">
              <a:buFont typeface="+mj-lt"/>
              <a:buAutoNum type="arabicPeriod"/>
            </a:pPr>
            <a:r>
              <a:rPr lang="en-US" dirty="0"/>
              <a:t>A new standard and certification process to create a trust network</a:t>
            </a:r>
          </a:p>
          <a:p>
            <a:pPr marL="434340" indent="-342900">
              <a:buFont typeface="+mj-lt"/>
              <a:buAutoNum type="arabicPeriod"/>
            </a:pPr>
            <a:r>
              <a:rPr lang="en-GB" dirty="0"/>
              <a:t>The software “docker” that facilitates the mechanism</a:t>
            </a:r>
            <a:endParaRPr lang="en-US" dirty="0"/>
          </a:p>
          <a:p>
            <a:endParaRPr lang="en-US" dirty="0"/>
          </a:p>
        </p:txBody>
      </p:sp>
    </p:spTree>
    <p:extLst>
      <p:ext uri="{BB962C8B-B14F-4D97-AF65-F5344CB8AC3E}">
        <p14:creationId xmlns:p14="http://schemas.microsoft.com/office/powerpoint/2010/main" val="3411224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4690-161D-04A6-B3C3-57603790B4FB}"/>
              </a:ext>
            </a:extLst>
          </p:cNvPr>
          <p:cNvSpPr>
            <a:spLocks noGrp="1"/>
          </p:cNvSpPr>
          <p:nvPr>
            <p:ph type="title"/>
          </p:nvPr>
        </p:nvSpPr>
        <p:spPr>
          <a:xfrm>
            <a:off x="688392" y="879975"/>
            <a:ext cx="10515600" cy="746442"/>
          </a:xfrm>
        </p:spPr>
        <p:txBody>
          <a:bodyPr/>
          <a:lstStyle/>
          <a:p>
            <a:r>
              <a:rPr lang="en-US" dirty="0"/>
              <a:t>The future of euCONSENT and age assurance</a:t>
            </a:r>
            <a:endParaRPr lang="en-GB" dirty="0"/>
          </a:p>
        </p:txBody>
      </p:sp>
      <p:sp>
        <p:nvSpPr>
          <p:cNvPr id="4" name="Content Placeholder 3">
            <a:extLst>
              <a:ext uri="{FF2B5EF4-FFF2-40B4-BE49-F238E27FC236}">
                <a16:creationId xmlns:a16="http://schemas.microsoft.com/office/drawing/2014/main" id="{7A5D6313-1DBC-0D78-4D79-F63C40F2354E}"/>
              </a:ext>
            </a:extLst>
          </p:cNvPr>
          <p:cNvSpPr>
            <a:spLocks noGrp="1"/>
          </p:cNvSpPr>
          <p:nvPr>
            <p:ph idx="1"/>
          </p:nvPr>
        </p:nvSpPr>
        <p:spPr>
          <a:xfrm>
            <a:off x="688974" y="1804988"/>
            <a:ext cx="11220259" cy="4351337"/>
          </a:xfrm>
        </p:spPr>
        <p:txBody>
          <a:bodyPr/>
          <a:lstStyle/>
          <a:p>
            <a:r>
              <a:rPr lang="en-US" dirty="0"/>
              <a:t>Phase 2 of the project will put the pilot into live operation, ideally with several global platforms.</a:t>
            </a:r>
          </a:p>
          <a:p>
            <a:pPr lvl="1"/>
            <a:r>
              <a:rPr lang="en-US" dirty="0"/>
              <a:t>Develop certification against the new ISO and IEEE Standards</a:t>
            </a:r>
          </a:p>
          <a:p>
            <a:pPr lvl="1"/>
            <a:r>
              <a:rPr lang="en-US" dirty="0"/>
              <a:t>Refine the underlying ethical principles of euCONSENT against the overall objective of conformity with the UN Rights of the Child. </a:t>
            </a:r>
          </a:p>
          <a:p>
            <a:pPr lvl="1"/>
            <a:r>
              <a:rPr lang="en-US" dirty="0"/>
              <a:t>Build on the stakeholder engagement of Phase I, including a further conference</a:t>
            </a:r>
          </a:p>
          <a:p>
            <a:pPr lvl="1"/>
            <a:r>
              <a:rPr lang="en-US" dirty="0"/>
              <a:t>Deepen the involvement of international organisations, national regulators, </a:t>
            </a:r>
          </a:p>
          <a:p>
            <a:pPr lvl="1"/>
            <a:r>
              <a:rPr lang="en-US" dirty="0"/>
              <a:t>Extend use  to apps</a:t>
            </a:r>
          </a:p>
          <a:p>
            <a:pPr lvl="1"/>
            <a:r>
              <a:rPr lang="en-US" dirty="0"/>
              <a:t>Add a  “double-blind” cryptographic solution based on a the French CNIL’s development work. </a:t>
            </a:r>
          </a:p>
          <a:p>
            <a:pPr lvl="1"/>
            <a:r>
              <a:rPr lang="en-US" dirty="0"/>
              <a:t>Build on the integration with the current eIDAS implementation to prepare for the launch of the European Digital Identity (EUDI) wallet </a:t>
            </a:r>
          </a:p>
          <a:p>
            <a:endParaRPr lang="en-GB" dirty="0"/>
          </a:p>
        </p:txBody>
      </p:sp>
      <p:sp>
        <p:nvSpPr>
          <p:cNvPr id="7" name="Rectangle 6">
            <a:extLst>
              <a:ext uri="{FF2B5EF4-FFF2-40B4-BE49-F238E27FC236}">
                <a16:creationId xmlns:a16="http://schemas.microsoft.com/office/drawing/2014/main" id="{0723394A-257E-812C-6826-E034D33A9C14}"/>
              </a:ext>
            </a:extLst>
          </p:cNvPr>
          <p:cNvSpPr/>
          <p:nvPr/>
        </p:nvSpPr>
        <p:spPr>
          <a:xfrm>
            <a:off x="1513177" y="5232995"/>
            <a:ext cx="9571851" cy="923330"/>
          </a:xfrm>
          <a:prstGeom prst="rect">
            <a:avLst/>
          </a:prstGeom>
          <a:noFill/>
        </p:spPr>
        <p:txBody>
          <a:bodyPr wrap="none" lIns="91440" tIns="45720" rIns="91440" bIns="45720">
            <a:spAutoFit/>
          </a:bodyPr>
          <a:lstStyle/>
          <a:p>
            <a:pPr algn="ctr"/>
            <a:r>
              <a:rPr lang="en-GB"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a:t>
            </a:r>
            <a:r>
              <a:rPr lang="en-GB"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aking the Internet age-aware</a:t>
            </a:r>
          </a:p>
        </p:txBody>
      </p:sp>
    </p:spTree>
    <p:extLst>
      <p:ext uri="{BB962C8B-B14F-4D97-AF65-F5344CB8AC3E}">
        <p14:creationId xmlns:p14="http://schemas.microsoft.com/office/powerpoint/2010/main" val="4215047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p:txBody>
          <a:bodyPr/>
          <a:lstStyle/>
          <a:p>
            <a:r>
              <a:rPr lang="en-US" sz="1800" dirty="0"/>
              <a:t>John Carr OBE and Iain Corby</a:t>
            </a:r>
          </a:p>
          <a:p>
            <a:r>
              <a:rPr lang="en-US" sz="1800" dirty="0">
                <a:hlinkClick r:id="rId2"/>
              </a:rPr>
              <a:t>SecGen@euconsent.eu</a:t>
            </a:r>
            <a:endParaRPr lang="en-US" sz="1800"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B417EBD-7A5A-E19E-FC34-91A2A60E1DFB}"/>
              </a:ext>
            </a:extLst>
          </p:cNvPr>
          <p:cNvSpPr>
            <a:spLocks noGrp="1"/>
          </p:cNvSpPr>
          <p:nvPr>
            <p:ph type="title"/>
          </p:nvPr>
        </p:nvSpPr>
        <p:spPr/>
        <p:txBody>
          <a:bodyPr/>
          <a:lstStyle/>
          <a:p>
            <a:r>
              <a:rPr lang="en-US" dirty="0"/>
              <a:t>There are a wide range of legislative drivers for age assurance</a:t>
            </a:r>
            <a:endParaRPr lang="en-GB" dirty="0"/>
          </a:p>
        </p:txBody>
      </p:sp>
      <p:sp>
        <p:nvSpPr>
          <p:cNvPr id="9" name="Slide Number Placeholder 8">
            <a:extLst>
              <a:ext uri="{FF2B5EF4-FFF2-40B4-BE49-F238E27FC236}">
                <a16:creationId xmlns:a16="http://schemas.microsoft.com/office/drawing/2014/main" id="{92501CED-4BC1-B83E-154A-B44473CB97E8}"/>
              </a:ext>
            </a:extLst>
          </p:cNvPr>
          <p:cNvSpPr>
            <a:spLocks noGrp="1"/>
          </p:cNvSpPr>
          <p:nvPr>
            <p:ph type="sldNum" sz="quarter" idx="12"/>
          </p:nvPr>
        </p:nvSpPr>
        <p:spPr/>
        <p:txBody>
          <a:bodyPr/>
          <a:lstStyle/>
          <a:p>
            <a:fld id="{DBA1B0FB-D917-4C8C-928F-313BD683BF39}" type="slidenum">
              <a:rPr lang="en-US" smtClean="0"/>
              <a:t>4</a:t>
            </a:fld>
            <a:endParaRPr lang="en-US"/>
          </a:p>
        </p:txBody>
      </p:sp>
      <p:graphicFrame>
        <p:nvGraphicFramePr>
          <p:cNvPr id="13" name="Table 13">
            <a:extLst>
              <a:ext uri="{FF2B5EF4-FFF2-40B4-BE49-F238E27FC236}">
                <a16:creationId xmlns:a16="http://schemas.microsoft.com/office/drawing/2014/main" id="{2391630C-0AEA-FA4B-FFAF-7F8A0CC411FC}"/>
              </a:ext>
            </a:extLst>
          </p:cNvPr>
          <p:cNvGraphicFramePr>
            <a:graphicFrameLocks noGrp="1"/>
          </p:cNvGraphicFramePr>
          <p:nvPr/>
        </p:nvGraphicFramePr>
        <p:xfrm>
          <a:off x="913794" y="2207999"/>
          <a:ext cx="10353762" cy="3239491"/>
        </p:xfrm>
        <a:graphic>
          <a:graphicData uri="http://schemas.openxmlformats.org/drawingml/2006/table">
            <a:tbl>
              <a:tblPr bandRow="1">
                <a:tableStyleId>{F5AB1C69-6EDB-4FF4-983F-18BD219EF322}</a:tableStyleId>
              </a:tblPr>
              <a:tblGrid>
                <a:gridCol w="5176881">
                  <a:extLst>
                    <a:ext uri="{9D8B030D-6E8A-4147-A177-3AD203B41FA5}">
                      <a16:colId xmlns:a16="http://schemas.microsoft.com/office/drawing/2014/main" val="3808266937"/>
                    </a:ext>
                  </a:extLst>
                </a:gridCol>
                <a:gridCol w="5176881">
                  <a:extLst>
                    <a:ext uri="{9D8B030D-6E8A-4147-A177-3AD203B41FA5}">
                      <a16:colId xmlns:a16="http://schemas.microsoft.com/office/drawing/2014/main" val="4091754771"/>
                    </a:ext>
                  </a:extLst>
                </a:gridCol>
              </a:tblGrid>
              <a:tr h="496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Sale of age-restricted goods and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Vaping, alcohol</a:t>
                      </a:r>
                    </a:p>
                  </a:txBody>
                  <a:tcPr/>
                </a:tc>
                <a:extLst>
                  <a:ext uri="{0D108BD9-81ED-4DB2-BD59-A6C34878D82A}">
                    <a16:rowId xmlns:a16="http://schemas.microsoft.com/office/drawing/2014/main" val="3331924137"/>
                  </a:ext>
                </a:extLst>
              </a:tr>
              <a:tr h="466927">
                <a:tc>
                  <a:txBody>
                    <a:bodyPr/>
                    <a:lstStyle/>
                    <a:p>
                      <a:r>
                        <a:rPr lang="en-US" dirty="0"/>
                        <a:t>Processing children’s data</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GDPR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media laws in US states</a:t>
                      </a:r>
                    </a:p>
                  </a:txBody>
                  <a:tcPr/>
                </a:tc>
                <a:extLst>
                  <a:ext uri="{0D108BD9-81ED-4DB2-BD59-A6C34878D82A}">
                    <a16:rowId xmlns:a16="http://schemas.microsoft.com/office/drawing/2014/main" val="173564976"/>
                  </a:ext>
                </a:extLst>
              </a:tr>
              <a:tr h="719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Advertising age-restricted products</a:t>
                      </a:r>
                    </a:p>
                    <a:p>
                      <a:endParaRPr lang="en-GB" dirty="0"/>
                    </a:p>
                  </a:txBody>
                  <a:tcPr/>
                </a:tc>
                <a:tc>
                  <a:txBody>
                    <a:bodyPr/>
                    <a:lstStyle/>
                    <a:p>
                      <a:pPr marL="0" lvl="2" algn="l" defTabSz="914400" rtl="0" eaLnBrk="1" latinLnBrk="0" hangingPunct="1"/>
                      <a:r>
                        <a:rPr lang="en-US" sz="1800" kern="1200" dirty="0">
                          <a:solidFill>
                            <a:schemeClr val="dk1"/>
                          </a:solidFill>
                        </a:rPr>
                        <a:t>Digital Services Act profiling of children ban</a:t>
                      </a:r>
                    </a:p>
                    <a:p>
                      <a:pPr marL="0" lvl="2" algn="l" defTabSz="914400" rtl="0" eaLnBrk="1" latinLnBrk="0" hangingPunct="1"/>
                      <a:r>
                        <a:rPr lang="en-US" sz="1800" kern="1200" dirty="0">
                          <a:solidFill>
                            <a:schemeClr val="dk1"/>
                          </a:solidFill>
                        </a:rPr>
                        <a:t>High-Fat, Salt and Sugar; </a:t>
                      </a:r>
                    </a:p>
                    <a:p>
                      <a:pPr marL="0" lvl="2" algn="l" defTabSz="914400" rtl="0" eaLnBrk="1" latinLnBrk="0" hangingPunct="1"/>
                      <a:r>
                        <a:rPr lang="en-US" sz="1800" kern="1200" dirty="0">
                          <a:solidFill>
                            <a:schemeClr val="dk1"/>
                          </a:solidFill>
                        </a:rPr>
                        <a:t>Gambling</a:t>
                      </a:r>
                      <a:endParaRPr lang="en-GB" sz="1800" kern="1200" dirty="0">
                        <a:solidFill>
                          <a:schemeClr val="dk1"/>
                        </a:solidFill>
                        <a:latin typeface="+mn-lt"/>
                        <a:ea typeface="+mn-ea"/>
                        <a:cs typeface="+mn-cs"/>
                      </a:endParaRPr>
                    </a:p>
                  </a:txBody>
                  <a:tcPr/>
                </a:tc>
                <a:extLst>
                  <a:ext uri="{0D108BD9-81ED-4DB2-BD59-A6C34878D82A}">
                    <a16:rowId xmlns:a16="http://schemas.microsoft.com/office/drawing/2014/main" val="1468223282"/>
                  </a:ext>
                </a:extLst>
              </a:tr>
              <a:tr h="1188720">
                <a:tc>
                  <a:txBody>
                    <a:bodyPr/>
                    <a:lstStyle/>
                    <a:p>
                      <a:r>
                        <a:rPr lang="en-US" dirty="0"/>
                        <a:t>Wider harms protection</a:t>
                      </a:r>
                      <a:endParaRPr lang="en-GB" dirty="0"/>
                    </a:p>
                  </a:txBody>
                  <a:tcPr/>
                </a:tc>
                <a:tc>
                  <a:txBody>
                    <a:bodyPr/>
                    <a:lstStyle/>
                    <a:p>
                      <a:pPr marL="0" lvl="2" algn="l" defTabSz="914400" rtl="0" eaLnBrk="1" latinLnBrk="0" hangingPunct="1"/>
                      <a:r>
                        <a:rPr lang="en-US" sz="1800" kern="1200" dirty="0">
                          <a:solidFill>
                            <a:schemeClr val="dk1"/>
                          </a:solidFill>
                        </a:rPr>
                        <a:t>Content (Adult)</a:t>
                      </a:r>
                    </a:p>
                    <a:p>
                      <a:pPr marL="0" lvl="2" algn="l" defTabSz="914400" rtl="0" eaLnBrk="1" latinLnBrk="0" hangingPunct="1"/>
                      <a:r>
                        <a:rPr lang="en-US" sz="1800" kern="1200" dirty="0">
                          <a:solidFill>
                            <a:schemeClr val="dk1"/>
                          </a:solidFill>
                        </a:rPr>
                        <a:t>Contact (talking with strangers)</a:t>
                      </a:r>
                    </a:p>
                    <a:p>
                      <a:pPr marL="0" lvl="2" algn="l" defTabSz="914400" rtl="0" eaLnBrk="1" latinLnBrk="0" hangingPunct="1"/>
                      <a:r>
                        <a:rPr lang="en-US" sz="1800" kern="1200" dirty="0">
                          <a:solidFill>
                            <a:schemeClr val="dk1"/>
                          </a:solidFill>
                        </a:rPr>
                        <a:t>Conduct (Bullying, Harassment)</a:t>
                      </a:r>
                    </a:p>
                    <a:p>
                      <a:pPr marL="0" lvl="2" algn="l" defTabSz="914400" rtl="0" eaLnBrk="1" latinLnBrk="0" hangingPunct="1"/>
                      <a:r>
                        <a:rPr lang="en-US" sz="1800" kern="1200" dirty="0">
                          <a:solidFill>
                            <a:schemeClr val="dk1"/>
                          </a:solidFill>
                        </a:rPr>
                        <a:t>Contract (Lootboxes, Skins)</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240352782"/>
                  </a:ext>
                </a:extLst>
              </a:tr>
            </a:tbl>
          </a:graphicData>
        </a:graphic>
      </p:graphicFrame>
    </p:spTree>
    <p:extLst>
      <p:ext uri="{BB962C8B-B14F-4D97-AF65-F5344CB8AC3E}">
        <p14:creationId xmlns:p14="http://schemas.microsoft.com/office/powerpoint/2010/main" val="265367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ature&#10;&#10;Description automatically generated">
            <a:extLst>
              <a:ext uri="{FF2B5EF4-FFF2-40B4-BE49-F238E27FC236}">
                <a16:creationId xmlns:a16="http://schemas.microsoft.com/office/drawing/2014/main" id="{0079A20B-41FF-4E8A-B94C-0BE35ADE536B}"/>
              </a:ext>
            </a:extLst>
          </p:cNvPr>
          <p:cNvPicPr>
            <a:picLocks noChangeAspect="1"/>
          </p:cNvPicPr>
          <p:nvPr/>
        </p:nvPicPr>
        <p:blipFill>
          <a:blip r:embed="rId2">
            <a:alphaModFix amt="20000"/>
          </a:blip>
          <a:stretch>
            <a:fillRect/>
          </a:stretch>
        </p:blipFill>
        <p:spPr>
          <a:xfrm>
            <a:off x="1147538" y="939795"/>
            <a:ext cx="9896924" cy="5916640"/>
          </a:xfrm>
          <a:prstGeom prst="rect">
            <a:avLst/>
          </a:prstGeom>
        </p:spPr>
      </p:pic>
      <p:sp>
        <p:nvSpPr>
          <p:cNvPr id="4" name="Title 3">
            <a:extLst>
              <a:ext uri="{FF2B5EF4-FFF2-40B4-BE49-F238E27FC236}">
                <a16:creationId xmlns:a16="http://schemas.microsoft.com/office/drawing/2014/main" id="{D5CC4324-BA80-BAAF-3E57-90762E0657CA}"/>
              </a:ext>
            </a:extLst>
          </p:cNvPr>
          <p:cNvSpPr>
            <a:spLocks noGrp="1"/>
          </p:cNvSpPr>
          <p:nvPr>
            <p:ph type="title"/>
          </p:nvPr>
        </p:nvSpPr>
        <p:spPr>
          <a:xfrm>
            <a:off x="688392" y="879975"/>
            <a:ext cx="10515600" cy="746442"/>
          </a:xfrm>
        </p:spPr>
        <p:txBody>
          <a:bodyPr/>
          <a:lstStyle/>
          <a:p>
            <a:r>
              <a:rPr lang="en-US" dirty="0"/>
              <a:t>Global Regulations Are tightening</a:t>
            </a:r>
            <a:endParaRPr lang="en-GB" dirty="0"/>
          </a:p>
        </p:txBody>
      </p:sp>
      <p:sp>
        <p:nvSpPr>
          <p:cNvPr id="8" name="TextBox 7">
            <a:extLst>
              <a:ext uri="{FF2B5EF4-FFF2-40B4-BE49-F238E27FC236}">
                <a16:creationId xmlns:a16="http://schemas.microsoft.com/office/drawing/2014/main" id="{E264DA9A-5CD3-4613-980C-5513EED94AF0}"/>
              </a:ext>
            </a:extLst>
          </p:cNvPr>
          <p:cNvSpPr txBox="1"/>
          <p:nvPr/>
        </p:nvSpPr>
        <p:spPr>
          <a:xfrm>
            <a:off x="9906635" y="4221103"/>
            <a:ext cx="1944414" cy="461665"/>
          </a:xfrm>
          <a:prstGeom prst="rect">
            <a:avLst/>
          </a:prstGeom>
          <a:noFill/>
        </p:spPr>
        <p:txBody>
          <a:bodyPr wrap="square" rtlCol="0">
            <a:spAutoFit/>
          </a:bodyPr>
          <a:lstStyle/>
          <a:p>
            <a:r>
              <a:rPr lang="en-US" sz="1200" b="1" dirty="0"/>
              <a:t>Philippines</a:t>
            </a:r>
          </a:p>
          <a:p>
            <a:r>
              <a:rPr lang="en-US" sz="1200" dirty="0"/>
              <a:t>Senate Bill 2009</a:t>
            </a:r>
            <a:endParaRPr lang="en-GB" sz="1200" dirty="0"/>
          </a:p>
        </p:txBody>
      </p:sp>
      <p:sp>
        <p:nvSpPr>
          <p:cNvPr id="9" name="TextBox 8">
            <a:extLst>
              <a:ext uri="{FF2B5EF4-FFF2-40B4-BE49-F238E27FC236}">
                <a16:creationId xmlns:a16="http://schemas.microsoft.com/office/drawing/2014/main" id="{5BD61E25-D3D4-4066-8FDF-CCDA8D9C93F4}"/>
              </a:ext>
            </a:extLst>
          </p:cNvPr>
          <p:cNvSpPr txBox="1"/>
          <p:nvPr/>
        </p:nvSpPr>
        <p:spPr>
          <a:xfrm>
            <a:off x="6124819" y="2995538"/>
            <a:ext cx="4754023" cy="1015663"/>
          </a:xfrm>
          <a:prstGeom prst="rect">
            <a:avLst/>
          </a:prstGeom>
          <a:noFill/>
        </p:spPr>
        <p:txBody>
          <a:bodyPr wrap="square" rtlCol="0">
            <a:spAutoFit/>
          </a:bodyPr>
          <a:lstStyle/>
          <a:p>
            <a:r>
              <a:rPr lang="en-US" sz="1200" b="1" dirty="0"/>
              <a:t>EU</a:t>
            </a:r>
          </a:p>
          <a:p>
            <a:r>
              <a:rPr lang="en-US" sz="1200" dirty="0"/>
              <a:t>Audio-Visual Media Services Directive</a:t>
            </a:r>
          </a:p>
          <a:p>
            <a:r>
              <a:rPr lang="en-US" sz="1200" dirty="0"/>
              <a:t>GDPR</a:t>
            </a:r>
          </a:p>
          <a:p>
            <a:r>
              <a:rPr lang="en-US" sz="1200" dirty="0"/>
              <a:t>Digital Services Act</a:t>
            </a:r>
          </a:p>
          <a:p>
            <a:r>
              <a:rPr lang="en-US" sz="1200" dirty="0"/>
              <a:t>Code of Practice on Age=-Appropriate Design</a:t>
            </a:r>
            <a:endParaRPr lang="en-GB" sz="1200" dirty="0"/>
          </a:p>
        </p:txBody>
      </p:sp>
      <p:sp>
        <p:nvSpPr>
          <p:cNvPr id="10" name="TextBox 9">
            <a:extLst>
              <a:ext uri="{FF2B5EF4-FFF2-40B4-BE49-F238E27FC236}">
                <a16:creationId xmlns:a16="http://schemas.microsoft.com/office/drawing/2014/main" id="{2373AE4C-E21C-4017-A9B3-4DBF343D6466}"/>
              </a:ext>
            </a:extLst>
          </p:cNvPr>
          <p:cNvSpPr txBox="1"/>
          <p:nvPr/>
        </p:nvSpPr>
        <p:spPr>
          <a:xfrm>
            <a:off x="5402315" y="1881275"/>
            <a:ext cx="4754023" cy="830997"/>
          </a:xfrm>
          <a:prstGeom prst="rect">
            <a:avLst/>
          </a:prstGeom>
          <a:noFill/>
        </p:spPr>
        <p:txBody>
          <a:bodyPr wrap="square" rtlCol="0">
            <a:spAutoFit/>
          </a:bodyPr>
          <a:lstStyle/>
          <a:p>
            <a:r>
              <a:rPr lang="en-US" sz="1200" b="1" dirty="0"/>
              <a:t>UK</a:t>
            </a:r>
          </a:p>
          <a:p>
            <a:r>
              <a:rPr lang="en-US" sz="1200" dirty="0"/>
              <a:t>Audio-Visual Media Services Directive</a:t>
            </a:r>
          </a:p>
          <a:p>
            <a:r>
              <a:rPr lang="en-US" sz="1200" dirty="0"/>
              <a:t>GDPR</a:t>
            </a:r>
          </a:p>
          <a:p>
            <a:r>
              <a:rPr lang="en-US" sz="1200" dirty="0"/>
              <a:t>Online Safety Act</a:t>
            </a:r>
            <a:endParaRPr lang="en-GB" sz="1200" dirty="0"/>
          </a:p>
        </p:txBody>
      </p:sp>
      <p:sp>
        <p:nvSpPr>
          <p:cNvPr id="11" name="TextBox 10">
            <a:extLst>
              <a:ext uri="{FF2B5EF4-FFF2-40B4-BE49-F238E27FC236}">
                <a16:creationId xmlns:a16="http://schemas.microsoft.com/office/drawing/2014/main" id="{61370BD0-B5B4-468E-ACBC-E647B720EF8B}"/>
              </a:ext>
            </a:extLst>
          </p:cNvPr>
          <p:cNvSpPr txBox="1"/>
          <p:nvPr/>
        </p:nvSpPr>
        <p:spPr>
          <a:xfrm>
            <a:off x="1133221" y="1775905"/>
            <a:ext cx="3419654" cy="646331"/>
          </a:xfrm>
          <a:prstGeom prst="rect">
            <a:avLst/>
          </a:prstGeom>
          <a:noFill/>
        </p:spPr>
        <p:txBody>
          <a:bodyPr wrap="square" rtlCol="0">
            <a:spAutoFit/>
          </a:bodyPr>
          <a:lstStyle/>
          <a:p>
            <a:r>
              <a:rPr lang="en-US" sz="1200" b="1" dirty="0"/>
              <a:t>Canada</a:t>
            </a:r>
          </a:p>
          <a:p>
            <a:r>
              <a:rPr lang="en-US" sz="1200" dirty="0"/>
              <a:t>Bill S-210 to restrict young persons' online access to sexually explicit material</a:t>
            </a:r>
          </a:p>
        </p:txBody>
      </p:sp>
      <p:sp>
        <p:nvSpPr>
          <p:cNvPr id="12" name="TextBox 11">
            <a:extLst>
              <a:ext uri="{FF2B5EF4-FFF2-40B4-BE49-F238E27FC236}">
                <a16:creationId xmlns:a16="http://schemas.microsoft.com/office/drawing/2014/main" id="{34532781-B79A-4F1A-8EB3-6DD8F36ADCEC}"/>
              </a:ext>
            </a:extLst>
          </p:cNvPr>
          <p:cNvSpPr txBox="1"/>
          <p:nvPr/>
        </p:nvSpPr>
        <p:spPr>
          <a:xfrm>
            <a:off x="2353977" y="2886034"/>
            <a:ext cx="2120745" cy="646331"/>
          </a:xfrm>
          <a:prstGeom prst="rect">
            <a:avLst/>
          </a:prstGeom>
          <a:noFill/>
        </p:spPr>
        <p:txBody>
          <a:bodyPr wrap="square" rtlCol="0">
            <a:spAutoFit/>
          </a:bodyPr>
          <a:lstStyle/>
          <a:p>
            <a:r>
              <a:rPr lang="en-US" sz="1200" b="1" dirty="0"/>
              <a:t>USA</a:t>
            </a:r>
          </a:p>
          <a:p>
            <a:r>
              <a:rPr lang="en-US" sz="1200" dirty="0"/>
              <a:t>COPPA 2.0</a:t>
            </a:r>
          </a:p>
          <a:p>
            <a:r>
              <a:rPr lang="en-US" sz="1200" dirty="0"/>
              <a:t>Kids Online Safety Act</a:t>
            </a:r>
            <a:endParaRPr lang="en-GB" sz="1200" dirty="0"/>
          </a:p>
        </p:txBody>
      </p:sp>
      <p:sp>
        <p:nvSpPr>
          <p:cNvPr id="14" name="TextBox 13">
            <a:extLst>
              <a:ext uri="{FF2B5EF4-FFF2-40B4-BE49-F238E27FC236}">
                <a16:creationId xmlns:a16="http://schemas.microsoft.com/office/drawing/2014/main" id="{41946CE8-4C1F-405C-8A41-6BAC495E399B}"/>
              </a:ext>
            </a:extLst>
          </p:cNvPr>
          <p:cNvSpPr txBox="1"/>
          <p:nvPr/>
        </p:nvSpPr>
        <p:spPr>
          <a:xfrm>
            <a:off x="4777588" y="3651357"/>
            <a:ext cx="1657077" cy="1200329"/>
          </a:xfrm>
          <a:prstGeom prst="rect">
            <a:avLst/>
          </a:prstGeom>
          <a:noFill/>
        </p:spPr>
        <p:txBody>
          <a:bodyPr wrap="square" rtlCol="0">
            <a:spAutoFit/>
          </a:bodyPr>
          <a:lstStyle/>
          <a:p>
            <a:r>
              <a:rPr lang="en-US" sz="1200" dirty="0"/>
              <a:t>Germany – KJM</a:t>
            </a:r>
          </a:p>
          <a:p>
            <a:r>
              <a:rPr lang="en-US" sz="1200" dirty="0"/>
              <a:t>France – </a:t>
            </a:r>
            <a:r>
              <a:rPr lang="en-US" sz="1200" dirty="0" err="1"/>
              <a:t>Arcom</a:t>
            </a:r>
            <a:endParaRPr lang="en-US" sz="1200" dirty="0"/>
          </a:p>
          <a:p>
            <a:r>
              <a:rPr lang="en-US" sz="1200" dirty="0"/>
              <a:t>Italy – Bill</a:t>
            </a:r>
          </a:p>
          <a:p>
            <a:r>
              <a:rPr lang="en-US" sz="1200" dirty="0"/>
              <a:t>Poland - Bill</a:t>
            </a:r>
          </a:p>
          <a:p>
            <a:r>
              <a:rPr lang="en-US" sz="1200" dirty="0"/>
              <a:t>Cyprus – CRTA</a:t>
            </a:r>
          </a:p>
          <a:p>
            <a:r>
              <a:rPr lang="en-US" sz="1200" dirty="0"/>
              <a:t>Spain - AEPD</a:t>
            </a:r>
            <a:endParaRPr lang="en-GB" sz="1200" dirty="0"/>
          </a:p>
        </p:txBody>
      </p:sp>
      <p:sp>
        <p:nvSpPr>
          <p:cNvPr id="13" name="TextBox 12">
            <a:extLst>
              <a:ext uri="{FF2B5EF4-FFF2-40B4-BE49-F238E27FC236}">
                <a16:creationId xmlns:a16="http://schemas.microsoft.com/office/drawing/2014/main" id="{A5101574-FBEC-6938-61AB-61F2D752A5A1}"/>
              </a:ext>
            </a:extLst>
          </p:cNvPr>
          <p:cNvSpPr txBox="1"/>
          <p:nvPr/>
        </p:nvSpPr>
        <p:spPr>
          <a:xfrm>
            <a:off x="8701609" y="5328635"/>
            <a:ext cx="2357169" cy="646331"/>
          </a:xfrm>
          <a:prstGeom prst="rect">
            <a:avLst/>
          </a:prstGeom>
          <a:noFill/>
        </p:spPr>
        <p:txBody>
          <a:bodyPr wrap="square" rtlCol="0">
            <a:spAutoFit/>
          </a:bodyPr>
          <a:lstStyle/>
          <a:p>
            <a:r>
              <a:rPr lang="en-US" sz="1200" b="1" dirty="0"/>
              <a:t>Australia</a:t>
            </a:r>
          </a:p>
          <a:p>
            <a:r>
              <a:rPr lang="en-US" sz="1200" dirty="0"/>
              <a:t>eSafety AV Roadmap</a:t>
            </a:r>
          </a:p>
          <a:p>
            <a:r>
              <a:rPr lang="en-US" sz="1200" dirty="0"/>
              <a:t>Class 2 Codes of Conduct</a:t>
            </a:r>
            <a:endParaRPr lang="en-GB" sz="1200" dirty="0"/>
          </a:p>
        </p:txBody>
      </p:sp>
      <p:sp>
        <p:nvSpPr>
          <p:cNvPr id="15" name="TextBox 14">
            <a:extLst>
              <a:ext uri="{FF2B5EF4-FFF2-40B4-BE49-F238E27FC236}">
                <a16:creationId xmlns:a16="http://schemas.microsoft.com/office/drawing/2014/main" id="{B6848204-9C35-4890-1C09-26C30EA1A7C6}"/>
              </a:ext>
            </a:extLst>
          </p:cNvPr>
          <p:cNvSpPr txBox="1"/>
          <p:nvPr/>
        </p:nvSpPr>
        <p:spPr>
          <a:xfrm>
            <a:off x="9933384" y="6047115"/>
            <a:ext cx="2258616" cy="461665"/>
          </a:xfrm>
          <a:prstGeom prst="rect">
            <a:avLst/>
          </a:prstGeom>
          <a:noFill/>
        </p:spPr>
        <p:txBody>
          <a:bodyPr wrap="square" rtlCol="0">
            <a:spAutoFit/>
          </a:bodyPr>
          <a:lstStyle/>
          <a:p>
            <a:r>
              <a:rPr lang="en-US" sz="1200" dirty="0"/>
              <a:t>New Zealand</a:t>
            </a:r>
          </a:p>
          <a:p>
            <a:r>
              <a:rPr lang="en-US" sz="1200" dirty="0"/>
              <a:t>Content Regulation Review</a:t>
            </a:r>
            <a:endParaRPr lang="en-GB" sz="1200" dirty="0"/>
          </a:p>
        </p:txBody>
      </p:sp>
      <p:sp>
        <p:nvSpPr>
          <p:cNvPr id="16" name="TextBox 15">
            <a:extLst>
              <a:ext uri="{FF2B5EF4-FFF2-40B4-BE49-F238E27FC236}">
                <a16:creationId xmlns:a16="http://schemas.microsoft.com/office/drawing/2014/main" id="{D335B90E-DE45-117E-C6B1-DEB22C8BC38F}"/>
              </a:ext>
            </a:extLst>
          </p:cNvPr>
          <p:cNvSpPr txBox="1"/>
          <p:nvPr/>
        </p:nvSpPr>
        <p:spPr>
          <a:xfrm>
            <a:off x="5834912" y="5523895"/>
            <a:ext cx="1944414" cy="461665"/>
          </a:xfrm>
          <a:prstGeom prst="rect">
            <a:avLst/>
          </a:prstGeom>
          <a:noFill/>
        </p:spPr>
        <p:txBody>
          <a:bodyPr wrap="square" rtlCol="0">
            <a:spAutoFit/>
          </a:bodyPr>
          <a:lstStyle/>
          <a:p>
            <a:r>
              <a:rPr lang="en-US" sz="1200" b="1" dirty="0"/>
              <a:t>South Africa</a:t>
            </a:r>
          </a:p>
          <a:p>
            <a:r>
              <a:rPr lang="en-US" sz="1200" dirty="0"/>
              <a:t>Film &amp; Publication Act</a:t>
            </a:r>
          </a:p>
        </p:txBody>
      </p:sp>
      <p:sp>
        <p:nvSpPr>
          <p:cNvPr id="17" name="TextBox 16">
            <a:extLst>
              <a:ext uri="{FF2B5EF4-FFF2-40B4-BE49-F238E27FC236}">
                <a16:creationId xmlns:a16="http://schemas.microsoft.com/office/drawing/2014/main" id="{74103FC9-01B6-F485-11B7-FF424EC74CFE}"/>
              </a:ext>
            </a:extLst>
          </p:cNvPr>
          <p:cNvSpPr txBox="1"/>
          <p:nvPr/>
        </p:nvSpPr>
        <p:spPr>
          <a:xfrm>
            <a:off x="4026313" y="2661189"/>
            <a:ext cx="1944415" cy="830997"/>
          </a:xfrm>
          <a:prstGeom prst="rect">
            <a:avLst/>
          </a:prstGeom>
          <a:noFill/>
        </p:spPr>
        <p:txBody>
          <a:bodyPr wrap="square" rtlCol="0">
            <a:spAutoFit/>
          </a:bodyPr>
          <a:lstStyle/>
          <a:p>
            <a:r>
              <a:rPr lang="en-US" sz="1200" b="1" dirty="0"/>
              <a:t>Ireland</a:t>
            </a:r>
          </a:p>
          <a:p>
            <a:r>
              <a:rPr lang="en-US" sz="1200" dirty="0"/>
              <a:t>Fundamentals for Child Oriented Approach to Data Processing</a:t>
            </a:r>
            <a:endParaRPr lang="en-GB" sz="1200" dirty="0"/>
          </a:p>
        </p:txBody>
      </p:sp>
      <p:sp>
        <p:nvSpPr>
          <p:cNvPr id="18" name="TextBox 17">
            <a:extLst>
              <a:ext uri="{FF2B5EF4-FFF2-40B4-BE49-F238E27FC236}">
                <a16:creationId xmlns:a16="http://schemas.microsoft.com/office/drawing/2014/main" id="{E0651E39-89B9-A3DA-AAB7-BEC43ABB5C0D}"/>
              </a:ext>
            </a:extLst>
          </p:cNvPr>
          <p:cNvSpPr txBox="1"/>
          <p:nvPr/>
        </p:nvSpPr>
        <p:spPr>
          <a:xfrm>
            <a:off x="1472215" y="3772783"/>
            <a:ext cx="1657078" cy="646331"/>
          </a:xfrm>
          <a:prstGeom prst="rect">
            <a:avLst/>
          </a:prstGeom>
          <a:noFill/>
        </p:spPr>
        <p:txBody>
          <a:bodyPr wrap="square" rtlCol="0">
            <a:spAutoFit/>
          </a:bodyPr>
          <a:lstStyle/>
          <a:p>
            <a:r>
              <a:rPr lang="en-US" sz="1200" b="1" dirty="0"/>
              <a:t>California</a:t>
            </a:r>
          </a:p>
          <a:p>
            <a:r>
              <a:rPr lang="en-US" sz="1200" dirty="0"/>
              <a:t>Age Appropriate Design Bill</a:t>
            </a:r>
            <a:endParaRPr lang="en-GB" sz="1200" dirty="0"/>
          </a:p>
        </p:txBody>
      </p:sp>
      <p:sp>
        <p:nvSpPr>
          <p:cNvPr id="19" name="TextBox 18">
            <a:extLst>
              <a:ext uri="{FF2B5EF4-FFF2-40B4-BE49-F238E27FC236}">
                <a16:creationId xmlns:a16="http://schemas.microsoft.com/office/drawing/2014/main" id="{FF9DAC8E-B6C7-E65C-D6D2-BF9798991449}"/>
              </a:ext>
            </a:extLst>
          </p:cNvPr>
          <p:cNvSpPr txBox="1"/>
          <p:nvPr/>
        </p:nvSpPr>
        <p:spPr>
          <a:xfrm>
            <a:off x="8601044" y="2471040"/>
            <a:ext cx="2556581" cy="461665"/>
          </a:xfrm>
          <a:prstGeom prst="rect">
            <a:avLst/>
          </a:prstGeom>
          <a:noFill/>
        </p:spPr>
        <p:txBody>
          <a:bodyPr wrap="square" rtlCol="0">
            <a:spAutoFit/>
          </a:bodyPr>
          <a:lstStyle/>
          <a:p>
            <a:r>
              <a:rPr lang="en-US" sz="1200" b="1" dirty="0"/>
              <a:t>China</a:t>
            </a:r>
          </a:p>
          <a:p>
            <a:r>
              <a:rPr lang="en-US" sz="1200" dirty="0"/>
              <a:t>Tencent apply age / ID checks </a:t>
            </a:r>
            <a:endParaRPr lang="en-GB" sz="1200" dirty="0"/>
          </a:p>
        </p:txBody>
      </p:sp>
      <p:sp>
        <p:nvSpPr>
          <p:cNvPr id="3" name="TextBox 2">
            <a:extLst>
              <a:ext uri="{FF2B5EF4-FFF2-40B4-BE49-F238E27FC236}">
                <a16:creationId xmlns:a16="http://schemas.microsoft.com/office/drawing/2014/main" id="{722E89AC-70D3-5473-AA5C-D97A8F746359}"/>
              </a:ext>
            </a:extLst>
          </p:cNvPr>
          <p:cNvSpPr txBox="1"/>
          <p:nvPr/>
        </p:nvSpPr>
        <p:spPr>
          <a:xfrm>
            <a:off x="9235884" y="3449945"/>
            <a:ext cx="2556581" cy="461665"/>
          </a:xfrm>
          <a:prstGeom prst="rect">
            <a:avLst/>
          </a:prstGeom>
          <a:noFill/>
        </p:spPr>
        <p:txBody>
          <a:bodyPr wrap="square" rtlCol="0">
            <a:spAutoFit/>
          </a:bodyPr>
          <a:lstStyle/>
          <a:p>
            <a:r>
              <a:rPr lang="en-US" sz="1200" b="1" dirty="0"/>
              <a:t>Singapore</a:t>
            </a:r>
          </a:p>
          <a:p>
            <a:r>
              <a:rPr lang="en-US" sz="1200" dirty="0"/>
              <a:t>Online Safety Act </a:t>
            </a:r>
            <a:endParaRPr lang="en-GB" sz="1200" dirty="0"/>
          </a:p>
        </p:txBody>
      </p:sp>
      <p:sp>
        <p:nvSpPr>
          <p:cNvPr id="2" name="TextBox 1">
            <a:extLst>
              <a:ext uri="{FF2B5EF4-FFF2-40B4-BE49-F238E27FC236}">
                <a16:creationId xmlns:a16="http://schemas.microsoft.com/office/drawing/2014/main" id="{BFE4B22E-F9C1-C699-BC47-0D9BE90DB42F}"/>
              </a:ext>
            </a:extLst>
          </p:cNvPr>
          <p:cNvSpPr txBox="1"/>
          <p:nvPr/>
        </p:nvSpPr>
        <p:spPr>
          <a:xfrm>
            <a:off x="8263677" y="4653658"/>
            <a:ext cx="1944414" cy="646331"/>
          </a:xfrm>
          <a:prstGeom prst="rect">
            <a:avLst/>
          </a:prstGeom>
          <a:noFill/>
        </p:spPr>
        <p:txBody>
          <a:bodyPr wrap="square" rtlCol="0">
            <a:spAutoFit/>
          </a:bodyPr>
          <a:lstStyle/>
          <a:p>
            <a:r>
              <a:rPr lang="en-US" sz="1200" b="1" dirty="0"/>
              <a:t>Indonesia</a:t>
            </a:r>
          </a:p>
          <a:p>
            <a:r>
              <a:rPr lang="en-US" sz="1200" dirty="0"/>
              <a:t>Electronic Information &amp; Transactions Law 2023</a:t>
            </a:r>
            <a:endParaRPr lang="en-GB" sz="1200" dirty="0"/>
          </a:p>
        </p:txBody>
      </p:sp>
      <p:sp>
        <p:nvSpPr>
          <p:cNvPr id="6" name="TextBox 5">
            <a:extLst>
              <a:ext uri="{FF2B5EF4-FFF2-40B4-BE49-F238E27FC236}">
                <a16:creationId xmlns:a16="http://schemas.microsoft.com/office/drawing/2014/main" id="{DDEA048A-FB4A-F606-86CB-E58671EC94AE}"/>
              </a:ext>
            </a:extLst>
          </p:cNvPr>
          <p:cNvSpPr txBox="1"/>
          <p:nvPr/>
        </p:nvSpPr>
        <p:spPr>
          <a:xfrm>
            <a:off x="7296440" y="4095949"/>
            <a:ext cx="2410780" cy="646331"/>
          </a:xfrm>
          <a:prstGeom prst="rect">
            <a:avLst/>
          </a:prstGeom>
          <a:noFill/>
        </p:spPr>
        <p:txBody>
          <a:bodyPr wrap="square" rtlCol="0">
            <a:spAutoFit/>
          </a:bodyPr>
          <a:lstStyle/>
          <a:p>
            <a:r>
              <a:rPr lang="en-US" sz="1200" b="1" dirty="0"/>
              <a:t>India</a:t>
            </a:r>
          </a:p>
          <a:p>
            <a:r>
              <a:rPr lang="en-GB" sz="1200" dirty="0">
                <a:latin typeface="arial" panose="020B0604020202020204" pitchFamily="34" charset="0"/>
              </a:rPr>
              <a:t>Digital Personal Data Protection Act, 202</a:t>
            </a:r>
            <a:r>
              <a:rPr lang="en-US" sz="1200" dirty="0">
                <a:latin typeface="arial" panose="020B0604020202020204" pitchFamily="34" charset="0"/>
              </a:rPr>
              <a:t>3</a:t>
            </a:r>
            <a:endParaRPr lang="en-GB" sz="1200" dirty="0">
              <a:latin typeface="arial" panose="020B0604020202020204" pitchFamily="34" charset="0"/>
            </a:endParaRPr>
          </a:p>
        </p:txBody>
      </p:sp>
    </p:spTree>
    <p:extLst>
      <p:ext uri="{BB962C8B-B14F-4D97-AF65-F5344CB8AC3E}">
        <p14:creationId xmlns:p14="http://schemas.microsoft.com/office/powerpoint/2010/main" val="166576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p:txBody>
          <a:bodyPr/>
          <a:lstStyle/>
          <a:p>
            <a:r>
              <a:rPr lang="en-US" dirty="0"/>
              <a:t>Tipping point…</a:t>
            </a:r>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idx="1"/>
          </p:nvPr>
        </p:nvSpPr>
        <p:spPr>
          <a:xfrm>
            <a:off x="598081" y="2500076"/>
            <a:ext cx="7247697" cy="3652368"/>
          </a:xfrm>
          <a:noFill/>
        </p:spPr>
        <p:txBody>
          <a:bodyPr>
            <a:normAutofit/>
          </a:bodyPr>
          <a:lstStyle/>
          <a:p>
            <a:pPr marL="91440" indent="0">
              <a:lnSpc>
                <a:spcPct val="100000"/>
              </a:lnSpc>
              <a:buNone/>
            </a:pPr>
            <a:r>
              <a:rPr lang="en-US" sz="3200" i="1" dirty="0"/>
              <a:t>We have reached the tipping point where the majority of information society services are required to ask users to provide an indication of their age before being able to give them access to their content in a compliant manner.</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fld id="{DBA1B0FB-D917-4C8C-928F-313BD683BF39}" type="slidenum">
              <a:rPr lang="en-US" smtClean="0"/>
              <a:pPr/>
              <a:t>6</a:t>
            </a:fld>
            <a:endParaRPr lang="en-US"/>
          </a:p>
        </p:txBody>
      </p:sp>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9137650" y="0"/>
            <a:ext cx="3054350" cy="3776663"/>
          </a:xfrm>
        </p:spPr>
      </p:pic>
    </p:spTree>
    <p:extLst>
      <p:ext uri="{BB962C8B-B14F-4D97-AF65-F5344CB8AC3E}">
        <p14:creationId xmlns:p14="http://schemas.microsoft.com/office/powerpoint/2010/main" val="344300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F0CD-E271-0150-442F-BC23AAB6AA59}"/>
              </a:ext>
            </a:extLst>
          </p:cNvPr>
          <p:cNvSpPr>
            <a:spLocks noGrp="1"/>
          </p:cNvSpPr>
          <p:nvPr>
            <p:ph type="title"/>
          </p:nvPr>
        </p:nvSpPr>
        <p:spPr>
          <a:xfrm>
            <a:off x="688975" y="879475"/>
            <a:ext cx="10515600" cy="747713"/>
          </a:xfrm>
        </p:spPr>
        <p:txBody>
          <a:bodyPr/>
          <a:lstStyle/>
          <a:p>
            <a:r>
              <a:rPr lang="en-US" dirty="0"/>
              <a:t>The options</a:t>
            </a:r>
            <a:endParaRPr lang="en-GB" dirty="0"/>
          </a:p>
        </p:txBody>
      </p:sp>
      <p:sp>
        <p:nvSpPr>
          <p:cNvPr id="3" name="Content Placeholder 2">
            <a:extLst>
              <a:ext uri="{FF2B5EF4-FFF2-40B4-BE49-F238E27FC236}">
                <a16:creationId xmlns:a16="http://schemas.microsoft.com/office/drawing/2014/main" id="{DAD2983F-1E6D-D637-A7BC-B194A47BB038}"/>
              </a:ext>
            </a:extLst>
          </p:cNvPr>
          <p:cNvSpPr>
            <a:spLocks noGrp="1"/>
          </p:cNvSpPr>
          <p:nvPr>
            <p:ph idx="1"/>
          </p:nvPr>
        </p:nvSpPr>
        <p:spPr>
          <a:xfrm>
            <a:off x="6095999" y="1804988"/>
            <a:ext cx="5108575" cy="4351337"/>
          </a:xfrm>
        </p:spPr>
        <p:txBody>
          <a:bodyPr>
            <a:normAutofit fontScale="85000" lnSpcReduction="10000"/>
          </a:bodyPr>
          <a:lstStyle/>
          <a:p>
            <a:r>
              <a:rPr lang="en-US" dirty="0"/>
              <a:t>Each site conducts its own age assurance</a:t>
            </a:r>
          </a:p>
          <a:p>
            <a:pPr lvl="1"/>
            <a:r>
              <a:rPr lang="en-US" dirty="0"/>
              <a:t>The new cookie pop-up</a:t>
            </a:r>
            <a:r>
              <a:rPr lang="en-GB" dirty="0"/>
              <a:t> (but on steroids)</a:t>
            </a:r>
          </a:p>
          <a:p>
            <a:r>
              <a:rPr lang="en-GB" dirty="0"/>
              <a:t>Government digital ID e.g. EU Digital Identity Wallet</a:t>
            </a:r>
          </a:p>
          <a:p>
            <a:pPr lvl="1"/>
            <a:r>
              <a:rPr lang="en-GB" dirty="0"/>
              <a:t>Surveillance concerns</a:t>
            </a:r>
          </a:p>
          <a:p>
            <a:pPr lvl="1"/>
            <a:r>
              <a:rPr lang="en-GB" dirty="0"/>
              <a:t>Negative impact on user experience of current and planned digital ID wallets</a:t>
            </a:r>
          </a:p>
          <a:p>
            <a:r>
              <a:rPr lang="en-GB" dirty="0"/>
              <a:t>Major global platforms</a:t>
            </a:r>
          </a:p>
          <a:p>
            <a:pPr lvl="1"/>
            <a:r>
              <a:rPr lang="en-GB" dirty="0"/>
              <a:t>Competition concerns</a:t>
            </a:r>
          </a:p>
          <a:p>
            <a:pPr lvl="1"/>
            <a:r>
              <a:rPr lang="en-GB" dirty="0"/>
              <a:t>Marking their own homework</a:t>
            </a:r>
          </a:p>
          <a:p>
            <a:pPr lvl="1"/>
            <a:r>
              <a:rPr lang="en-GB" dirty="0"/>
              <a:t>Liability issues</a:t>
            </a:r>
          </a:p>
          <a:p>
            <a:r>
              <a:rPr lang="en-GB" dirty="0"/>
              <a:t>A competitive interoperable network of third-party age assurance providers - euCONSENT</a:t>
            </a:r>
            <a:endParaRPr lang="en-US" dirty="0"/>
          </a:p>
        </p:txBody>
      </p:sp>
      <p:sp>
        <p:nvSpPr>
          <p:cNvPr id="6" name="Slide Number Placeholder 5">
            <a:extLst>
              <a:ext uri="{FF2B5EF4-FFF2-40B4-BE49-F238E27FC236}">
                <a16:creationId xmlns:a16="http://schemas.microsoft.com/office/drawing/2014/main" id="{3E909ECC-6D99-3AA7-EFBF-4F53B16CB11E}"/>
              </a:ext>
            </a:extLst>
          </p:cNvPr>
          <p:cNvSpPr>
            <a:spLocks noGrp="1"/>
          </p:cNvSpPr>
          <p:nvPr>
            <p:ph type="sldNum" sz="quarter" idx="12"/>
          </p:nvPr>
        </p:nvSpPr>
        <p:spPr/>
        <p:txBody>
          <a:bodyPr/>
          <a:lstStyle/>
          <a:p>
            <a:fld id="{DBA1B0FB-D917-4C8C-928F-313BD683BF39}" type="slidenum">
              <a:rPr lang="en-US" smtClean="0"/>
              <a:pPr/>
              <a:t>7</a:t>
            </a:fld>
            <a:endParaRPr lang="en-US"/>
          </a:p>
        </p:txBody>
      </p:sp>
      <p:pic>
        <p:nvPicPr>
          <p:cNvPr id="1026" name="Picture 2" descr="eIDAS 2.0 - the future of digital identity">
            <a:extLst>
              <a:ext uri="{FF2B5EF4-FFF2-40B4-BE49-F238E27FC236}">
                <a16:creationId xmlns:a16="http://schemas.microsoft.com/office/drawing/2014/main" id="{804C6AEB-0E8E-D432-1F39-6D90CBEC9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23" y="2477319"/>
            <a:ext cx="22803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did the markets treat Big Tech in 2021? | by Enrique Dans | Enrique  Dans | Medium">
            <a:extLst>
              <a:ext uri="{FF2B5EF4-FFF2-40B4-BE49-F238E27FC236}">
                <a16:creationId xmlns:a16="http://schemas.microsoft.com/office/drawing/2014/main" id="{0662C065-F98B-A6AA-570B-387F529DE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702" y="3812212"/>
            <a:ext cx="2138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y do some websites have a lot of ads? - Quora">
            <a:extLst>
              <a:ext uri="{FF2B5EF4-FFF2-40B4-BE49-F238E27FC236}">
                <a16:creationId xmlns:a16="http://schemas.microsoft.com/office/drawing/2014/main" id="{FEE731FE-9386-74A6-FB21-C88C498F8A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28" t="27912" r="15350" b="27451"/>
          <a:stretch/>
        </p:blipFill>
        <p:spPr bwMode="auto">
          <a:xfrm>
            <a:off x="3134298" y="1253331"/>
            <a:ext cx="278193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379ADE5-0A4B-4C95-7867-930A54B3BD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2797" y="5358275"/>
            <a:ext cx="3093156" cy="620250"/>
          </a:xfrm>
          <a:prstGeom prst="rect">
            <a:avLst/>
          </a:prstGeom>
          <a:solidFill>
            <a:schemeClr val="bg2">
              <a:alpha val="76000"/>
            </a:schemeClr>
          </a:solidFill>
        </p:spPr>
      </p:pic>
      <p:sp>
        <p:nvSpPr>
          <p:cNvPr id="9" name="Rectangle 8">
            <a:extLst>
              <a:ext uri="{FF2B5EF4-FFF2-40B4-BE49-F238E27FC236}">
                <a16:creationId xmlns:a16="http://schemas.microsoft.com/office/drawing/2014/main" id="{B9AE1487-CEC9-14D6-EDC6-2DA4D6462127}"/>
              </a:ext>
            </a:extLst>
          </p:cNvPr>
          <p:cNvSpPr/>
          <p:nvPr/>
        </p:nvSpPr>
        <p:spPr>
          <a:xfrm>
            <a:off x="0" y="6156325"/>
            <a:ext cx="3465689" cy="7016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9521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FE8D-D08E-870F-F0E3-D6C19EEA6B45}"/>
              </a:ext>
            </a:extLst>
          </p:cNvPr>
          <p:cNvSpPr>
            <a:spLocks noGrp="1"/>
          </p:cNvSpPr>
          <p:nvPr>
            <p:ph type="title"/>
          </p:nvPr>
        </p:nvSpPr>
        <p:spPr>
          <a:xfrm>
            <a:off x="688392" y="879975"/>
            <a:ext cx="10515600" cy="746442"/>
          </a:xfrm>
        </p:spPr>
        <p:txBody>
          <a:bodyPr>
            <a:normAutofit/>
          </a:bodyPr>
          <a:lstStyle/>
          <a:p>
            <a:r>
              <a:rPr lang="en-GB" dirty="0"/>
              <a:t>How does age assurance work</a:t>
            </a:r>
          </a:p>
        </p:txBody>
      </p:sp>
      <p:graphicFrame>
        <p:nvGraphicFramePr>
          <p:cNvPr id="8" name="Content Placeholder 2">
            <a:extLst>
              <a:ext uri="{FF2B5EF4-FFF2-40B4-BE49-F238E27FC236}">
                <a16:creationId xmlns:a16="http://schemas.microsoft.com/office/drawing/2014/main" id="{DC8D05C7-6712-3A17-117D-A5B0450E06EA}"/>
              </a:ext>
            </a:extLst>
          </p:cNvPr>
          <p:cNvGraphicFramePr>
            <a:graphicFrameLocks noGrp="1"/>
          </p:cNvGraphicFramePr>
          <p:nvPr>
            <p:ph idx="1"/>
            <p:extLst>
              <p:ext uri="{D42A27DB-BD31-4B8C-83A1-F6EECF244321}">
                <p14:modId xmlns:p14="http://schemas.microsoft.com/office/powerpoint/2010/main" val="1238883679"/>
              </p:ext>
            </p:extLst>
          </p:nvPr>
        </p:nvGraphicFramePr>
        <p:xfrm>
          <a:off x="688975" y="2019687"/>
          <a:ext cx="10515600" cy="336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1FF55741-1CE8-49DD-5618-AAF1FD9F9B79}"/>
              </a:ext>
            </a:extLst>
          </p:cNvPr>
          <p:cNvSpPr txBox="1">
            <a:spLocks/>
          </p:cNvSpPr>
          <p:nvPr/>
        </p:nvSpPr>
        <p:spPr>
          <a:xfrm>
            <a:off x="640526" y="1486464"/>
            <a:ext cx="10353762" cy="52560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90000"/>
              </a:lnSpc>
              <a:spcBef>
                <a:spcPct val="0"/>
              </a:spcBef>
              <a:buNone/>
            </a:pPr>
            <a:r>
              <a:rPr lang="en-GB" dirty="0">
                <a:effectLst/>
                <a:latin typeface="Arial" panose="020B0604020202020204" pitchFamily="34" charset="0"/>
                <a:ea typeface="+mj-ea"/>
                <a:cs typeface="Arial" panose="020B0604020202020204" pitchFamily="34" charset="0"/>
              </a:rPr>
              <a:t>To protect identity, the independent age verification providers were created to act as a trusted intermediary:</a:t>
            </a: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endParaRPr lang="en-GB" dirty="0">
              <a:effectLst/>
              <a:latin typeface="Arial" panose="020B0604020202020204" pitchFamily="34" charset="0"/>
              <a:ea typeface="+mj-ea"/>
              <a:cs typeface="Arial" panose="020B0604020202020204" pitchFamily="34" charset="0"/>
            </a:endParaRPr>
          </a:p>
          <a:p>
            <a:pPr marL="0" indent="0">
              <a:lnSpc>
                <a:spcPct val="90000"/>
              </a:lnSpc>
              <a:spcBef>
                <a:spcPct val="0"/>
              </a:spcBef>
              <a:buNone/>
            </a:pPr>
            <a:r>
              <a:rPr lang="en-GB" dirty="0">
                <a:effectLst/>
                <a:latin typeface="Arial" panose="020B0604020202020204" pitchFamily="34" charset="0"/>
                <a:ea typeface="+mj-ea"/>
                <a:cs typeface="Arial" panose="020B0604020202020204" pitchFamily="34" charset="0"/>
              </a:rPr>
              <a:t>Data protection laws (e.g. GDPR) or specific legislation (e.g. new US state laws) prevent the retention, re-use or mis-application of personal data obtained for the purpose of age assurance.</a:t>
            </a:r>
          </a:p>
        </p:txBody>
      </p:sp>
    </p:spTree>
    <p:extLst>
      <p:ext uri="{BB962C8B-B14F-4D97-AF65-F5344CB8AC3E}">
        <p14:creationId xmlns:p14="http://schemas.microsoft.com/office/powerpoint/2010/main" val="75789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17BAF3-21B9-DC76-0924-77AE303B2DFE}"/>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dirty="0">
                <a:latin typeface="+mj-lt"/>
                <a:ea typeface="+mj-ea"/>
                <a:cs typeface="+mj-cs"/>
              </a:rPr>
              <a:t>Methods, accuracy and the state of the art</a:t>
            </a:r>
          </a:p>
        </p:txBody>
      </p:sp>
      <p:sp>
        <p:nvSpPr>
          <p:cNvPr id="8" name="TextBox 7">
            <a:extLst>
              <a:ext uri="{FF2B5EF4-FFF2-40B4-BE49-F238E27FC236}">
                <a16:creationId xmlns:a16="http://schemas.microsoft.com/office/drawing/2014/main" id="{117C3A06-F67C-67D3-7DFB-7A914F398FCF}"/>
              </a:ext>
            </a:extLst>
          </p:cNvPr>
          <p:cNvSpPr txBox="1"/>
          <p:nvPr/>
        </p:nvSpPr>
        <p:spPr>
          <a:xfrm>
            <a:off x="572493" y="2071315"/>
            <a:ext cx="6713552" cy="4645573"/>
          </a:xfrm>
          <a:prstGeom prst="rect">
            <a:avLst/>
          </a:prstGeom>
        </p:spPr>
        <p:txBody>
          <a:bodyPr vert="horz" lIns="91440" tIns="45720" rIns="91440" bIns="45720" rtlCol="0" anchor="t">
            <a:normAutofit fontScale="92500" lnSpcReduction="10000"/>
          </a:bodyPr>
          <a:lstStyle/>
          <a:p>
            <a:pPr marL="285750" indent="-228600">
              <a:lnSpc>
                <a:spcPct val="120000"/>
              </a:lnSpc>
              <a:spcAft>
                <a:spcPts val="600"/>
              </a:spcAft>
              <a:buFont typeface="Arial" panose="020B0604020202020204" pitchFamily="34" charset="0"/>
              <a:buChar char="•"/>
            </a:pPr>
            <a:r>
              <a:rPr lang="en-US" sz="2200" dirty="0"/>
              <a:t>In 2022, the Age Check Certification Scheme was commissioned by UK Information Commissioner’s Office (ICO) to produce a technical study about the measurement of age assurance technologies. (</a:t>
            </a:r>
            <a:r>
              <a:rPr lang="en-US" sz="2200" dirty="0">
                <a:hlinkClick r:id="rId2"/>
              </a:rPr>
              <a:t>Source</a:t>
            </a:r>
            <a:r>
              <a:rPr lang="en-US" sz="2200" dirty="0"/>
              <a:t>)</a:t>
            </a:r>
          </a:p>
          <a:p>
            <a:pPr marL="285750" indent="-228600">
              <a:lnSpc>
                <a:spcPct val="120000"/>
              </a:lnSpc>
              <a:spcAft>
                <a:spcPts val="600"/>
              </a:spcAft>
              <a:buFont typeface="Arial" panose="020B0604020202020204" pitchFamily="34" charset="0"/>
              <a:buChar char="•"/>
            </a:pPr>
            <a:r>
              <a:rPr lang="en-US" sz="2200" dirty="0"/>
              <a:t>ICO &amp; Ofcom commissioned ‘Part 2’ – measuring the effectiveness and/or accuracy of age assurance systems across different services in 2023</a:t>
            </a:r>
          </a:p>
          <a:p>
            <a:pPr marL="742950" lvl="1" indent="-228600">
              <a:lnSpc>
                <a:spcPct val="120000"/>
              </a:lnSpc>
              <a:spcAft>
                <a:spcPts val="600"/>
              </a:spcAft>
              <a:buFont typeface="Arial" panose="020B0604020202020204" pitchFamily="34" charset="0"/>
              <a:buChar char="•"/>
            </a:pPr>
            <a:r>
              <a:rPr lang="en-US" sz="2200" dirty="0"/>
              <a:t>Part 2 focused on accuracy and was developed in context of the</a:t>
            </a:r>
            <a:r>
              <a:rPr lang="en-US" sz="2200" b="1" dirty="0"/>
              <a:t> current ‘state-of-the-art’ of age assurance measures.</a:t>
            </a:r>
          </a:p>
          <a:p>
            <a:pPr marL="285750" indent="-228600">
              <a:lnSpc>
                <a:spcPct val="120000"/>
              </a:lnSpc>
              <a:spcAft>
                <a:spcPts val="600"/>
              </a:spcAft>
              <a:buFont typeface="Arial" panose="020B0604020202020204" pitchFamily="34" charset="0"/>
              <a:buChar char="•"/>
            </a:pPr>
            <a:r>
              <a:rPr lang="en-US" sz="2200" dirty="0"/>
              <a:t>Last week the ICO updated its </a:t>
            </a:r>
            <a:r>
              <a:rPr lang="en-US" sz="2200" dirty="0">
                <a:hlinkClick r:id="rId3"/>
              </a:rPr>
              <a:t>statutory opinion</a:t>
            </a:r>
            <a:r>
              <a:rPr lang="en-US" sz="2200" dirty="0"/>
              <a:t> on age assurance.</a:t>
            </a:r>
          </a:p>
          <a:p>
            <a:pPr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12" name="Picture 11">
            <a:extLst>
              <a:ext uri="{FF2B5EF4-FFF2-40B4-BE49-F238E27FC236}">
                <a16:creationId xmlns:a16="http://schemas.microsoft.com/office/drawing/2014/main" id="{70E059B5-CEEF-AD19-794C-D93AFBDD63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49949" y="2093976"/>
            <a:ext cx="3941064" cy="40965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9624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8|12.9|8|11|3.7|9.4|1.6"/>
</p:tagLst>
</file>

<file path=ppt/tags/tag2.xml><?xml version="1.0" encoding="utf-8"?>
<p:tagLst xmlns:a="http://schemas.openxmlformats.org/drawingml/2006/main" xmlns:r="http://schemas.openxmlformats.org/officeDocument/2006/relationships" xmlns:p="http://schemas.openxmlformats.org/presentationml/2006/main">
  <p:tag name="TIMING" val="|4.4|1.1|27|12|9.6|5.7|7.1"/>
</p:tagLst>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0000"/>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g text">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7087</TotalTime>
  <Words>1800</Words>
  <Application>Microsoft Office PowerPoint</Application>
  <PresentationFormat>Widescreen</PresentationFormat>
  <Paragraphs>314</Paragraphs>
  <Slides>33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Arial</vt:lpstr>
      <vt:lpstr>Avenir Next LT Pro</vt:lpstr>
      <vt:lpstr>Avenir Next LT Pro Demi</vt:lpstr>
      <vt:lpstr>Calibri</vt:lpstr>
      <vt:lpstr>Georgia</vt:lpstr>
      <vt:lpstr>hind</vt:lpstr>
      <vt:lpstr>ITU Theme - White bg</vt:lpstr>
      <vt:lpstr>Big text</vt:lpstr>
      <vt:lpstr>Quote Slide</vt:lpstr>
      <vt:lpstr>PowerPoint Presentation</vt:lpstr>
      <vt:lpstr>Making the Internet age-aware: What we’ll cover</vt:lpstr>
      <vt:lpstr>What is Age Assurance?</vt:lpstr>
      <vt:lpstr>There are a wide range of legislative drivers for age assurance</vt:lpstr>
      <vt:lpstr>Global Regulations Are tightening</vt:lpstr>
      <vt:lpstr>Tipping point…</vt:lpstr>
      <vt:lpstr>The options</vt:lpstr>
      <vt:lpstr>How does age assurance work</vt:lpstr>
      <vt:lpstr>PowerPoint Presentation</vt:lpstr>
      <vt:lpstr>PowerPoint Presentation</vt:lpstr>
      <vt:lpstr>Consumers prefer facial age estimation, which is increasingly accurate and shows minimal bias at key ages</vt:lpstr>
      <vt:lpstr>International standards facilitate co-regulation through audit and certification</vt:lpstr>
      <vt:lpstr>International Standards </vt:lpstr>
      <vt:lpstr>Indicators of Confidence</vt:lpstr>
      <vt:lpstr>Age Verification Standards Development Timetable</vt:lpstr>
      <vt:lpstr>PowerPoint Presentation</vt:lpstr>
      <vt:lpstr>PowerPoint Presentation</vt:lpstr>
      <vt:lpstr>The members of the NGO, euCONSENT ASBL were drawn from those originally involved</vt:lpstr>
      <vt:lpstr>The project began with principles before consulting children and only then designing the technical solution</vt:lpstr>
      <vt:lpstr>There is a Project Advisory Board with key stakeholders from civil society, regulators and industry</vt:lpstr>
      <vt:lpstr>euCONSENT is not an age assurance provider itself but instead it is a network, mirroring eIDAS, the European digital ID scheme</vt:lpstr>
      <vt:lpstr>euCONSENT is not an age assurance provider itself but instead it is a tokenised network, mirroring European digital ID scheme (eIDAS)</vt:lpstr>
      <vt:lpstr>Phase 1 delivered a successful wide-scale pilot which proved the concept</vt:lpstr>
      <vt:lpstr>PowerPoint Presentation</vt:lpstr>
      <vt:lpstr>PowerPoint Presentation</vt:lpstr>
      <vt:lpstr>PowerPoint Presentation</vt:lpstr>
      <vt:lpstr>PowerPoint Presentation</vt:lpstr>
      <vt:lpstr>PowerPoint Presentation</vt:lpstr>
      <vt:lpstr>PowerPoint Presentation</vt:lpstr>
      <vt:lpstr>Parental consent</vt:lpstr>
      <vt:lpstr>The achievements and characteristics of euCONSENT</vt:lpstr>
      <vt:lpstr>The future of euCONSENT and age assurance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Njume Ebong-Barry, Ahone</dc:creator>
  <cp:lastModifiedBy>Brouard, Ricarda</cp:lastModifiedBy>
  <cp:revision>149</cp:revision>
  <dcterms:created xsi:type="dcterms:W3CDTF">2021-03-09T10:44:20Z</dcterms:created>
  <dcterms:modified xsi:type="dcterms:W3CDTF">2024-01-19T15:19:46Z</dcterms:modified>
</cp:coreProperties>
</file>