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4"/>
    <p:sldMasterId id="2147483680" r:id="rId5"/>
    <p:sldMasterId id="2147483681" r:id="rId6"/>
    <p:sldMasterId id="2147483648" r:id="rId7"/>
  </p:sldMasterIdLst>
  <p:notesMasterIdLst>
    <p:notesMasterId r:id="rId25"/>
  </p:notesMasterIdLst>
  <p:handoutMasterIdLst>
    <p:handoutMasterId r:id="rId26"/>
  </p:handoutMasterIdLst>
  <p:sldIdLst>
    <p:sldId id="2887" r:id="rId8"/>
    <p:sldId id="315" r:id="rId9"/>
    <p:sldId id="2853" r:id="rId10"/>
    <p:sldId id="2881" r:id="rId11"/>
    <p:sldId id="580" r:id="rId12"/>
    <p:sldId id="2883" r:id="rId13"/>
    <p:sldId id="2882" r:id="rId14"/>
    <p:sldId id="2827" r:id="rId15"/>
    <p:sldId id="350" r:id="rId16"/>
    <p:sldId id="2852" r:id="rId17"/>
    <p:sldId id="351" r:id="rId18"/>
    <p:sldId id="2885" r:id="rId19"/>
    <p:sldId id="2828" r:id="rId20"/>
    <p:sldId id="2884" r:id="rId21"/>
    <p:sldId id="2886" r:id="rId22"/>
    <p:sldId id="2877" r:id="rId23"/>
    <p:sldId id="523" r:id="rId24"/>
  </p:sldIdLst>
  <p:sldSz cx="12192000" cy="6858000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9E3D263-695F-B63B-D38B-0A746EE255D9}" name="Inês Ferreira" initials="IF" userId="Inês Ferreira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9BDB"/>
    <a:srgbClr val="E7C778"/>
    <a:srgbClr val="01568C"/>
    <a:srgbClr val="BD4741"/>
    <a:srgbClr val="C86560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C1970A-A119-4041-8F0B-A08D1A857DCB}" v="74" vWet="78" dt="2024-01-16T16:31:21.679"/>
    <p1510:client id="{B2237965-9145-4883-8E79-94CD7A1C3C25}" v="130" dt="2024-01-16T16:34:42.0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836" y="10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EED044B7-BE13-7F4C-37E9-C3D8305D286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1069864-B8BD-67EC-109F-8AE14AD0C8C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9387FD9-714A-4990-BC90-50E9438E96FC}" type="datetimeFigureOut">
              <a:rPr lang="it-IT"/>
              <a:pPr>
                <a:defRPr/>
              </a:pPr>
              <a:t>17/01/2024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1BB4352-496E-896C-F8A8-8AF938E3E06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BB0AA19-9DD6-9428-6094-419315CB031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FB339B3-A1FD-403E-B9F1-BD6D78013FF5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2BDE19ED-43D9-0C4C-7029-96FB543C860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5779DA0F-5EBF-E043-AB5D-5368576E7FF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9FDCD9B5-DCB8-D30D-5192-E9CB89455B2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>
            <a:extLst>
              <a:ext uri="{FF2B5EF4-FFF2-40B4-BE49-F238E27FC236}">
                <a16:creationId xmlns:a16="http://schemas.microsoft.com/office/drawing/2014/main" id="{71C0F430-AD3B-4AB0-361B-307B856F077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noProof="0"/>
              <a:t>Click to edit Master text styles</a:t>
            </a:r>
          </a:p>
          <a:p>
            <a:pPr lvl="1"/>
            <a:r>
              <a:rPr lang="it-IT" altLang="it-IT" noProof="0"/>
              <a:t>Second level</a:t>
            </a:r>
          </a:p>
          <a:p>
            <a:pPr lvl="2"/>
            <a:r>
              <a:rPr lang="it-IT" altLang="it-IT" noProof="0"/>
              <a:t>Third level</a:t>
            </a:r>
          </a:p>
          <a:p>
            <a:pPr lvl="3"/>
            <a:r>
              <a:rPr lang="it-IT" altLang="it-IT" noProof="0"/>
              <a:t>Fourth level</a:t>
            </a:r>
          </a:p>
          <a:p>
            <a:pPr lvl="4"/>
            <a:r>
              <a:rPr lang="it-IT" altLang="it-IT" noProof="0"/>
              <a:t>Fifth level</a:t>
            </a:r>
          </a:p>
        </p:txBody>
      </p:sp>
      <p:sp>
        <p:nvSpPr>
          <p:cNvPr id="32774" name="Rectangle 6">
            <a:extLst>
              <a:ext uri="{FF2B5EF4-FFF2-40B4-BE49-F238E27FC236}">
                <a16:creationId xmlns:a16="http://schemas.microsoft.com/office/drawing/2014/main" id="{193E5978-5E42-D483-0F4B-EE4D7984472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2775" name="Rectangle 7">
            <a:extLst>
              <a:ext uri="{FF2B5EF4-FFF2-40B4-BE49-F238E27FC236}">
                <a16:creationId xmlns:a16="http://schemas.microsoft.com/office/drawing/2014/main" id="{2877C5A0-7857-F3B8-AE89-F8060418EF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22A1640-6CD7-40FE-963E-EECCB8657158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2A1640-6CD7-40FE-963E-EECCB8657158}" type="slidenum">
              <a:rPr lang="it-IT" altLang="it-IT" smtClean="0"/>
              <a:pPr>
                <a:defRPr/>
              </a:pPr>
              <a:t>2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418506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latin typeface="Helvetica" panose="020B0604020202020204" pitchFamily="34" charset="0"/>
                <a:cs typeface="Helvetica" panose="020B0604020202020204" pitchFamily="34" charset="0"/>
              </a:rPr>
              <a:t>Accuracy of the AI system consistent across demographics? What data was used to train it? </a:t>
            </a:r>
            <a:r>
              <a:rPr lang="en-GB" sz="1200">
                <a:latin typeface="Helvetica" panose="020B0604020202020204" pitchFamily="34" charset="0"/>
                <a:cs typeface="Helvetica" panose="020B0604020202020204" pitchFamily="34" charset="0"/>
              </a:rPr>
              <a:t>Independent third-party testing? </a:t>
            </a:r>
            <a:r>
              <a:rPr lang="pt-PT" sz="1200" err="1">
                <a:latin typeface="Helvetica" panose="020B0604020202020204" pitchFamily="34" charset="0"/>
                <a:cs typeface="Helvetica" panose="020B0604020202020204" pitchFamily="34" charset="0"/>
              </a:rPr>
              <a:t>Am</a:t>
            </a:r>
            <a:r>
              <a:rPr lang="pt-PT" sz="1200">
                <a:latin typeface="Helvetica" panose="020B0604020202020204" pitchFamily="34" charset="0"/>
                <a:cs typeface="Helvetica" panose="020B0604020202020204" pitchFamily="34" charset="0"/>
              </a:rPr>
              <a:t> I </a:t>
            </a:r>
            <a:r>
              <a:rPr lang="pt-PT" sz="1200" err="1">
                <a:latin typeface="Helvetica" panose="020B0604020202020204" pitchFamily="34" charset="0"/>
                <a:cs typeface="Helvetica" panose="020B0604020202020204" pitchFamily="34" charset="0"/>
              </a:rPr>
              <a:t>confident</a:t>
            </a:r>
            <a:r>
              <a:rPr lang="pt-PT" sz="1200">
                <a:latin typeface="Helvetica" panose="020B0604020202020204" pitchFamily="34" charset="0"/>
                <a:cs typeface="Helvetica" panose="020B0604020202020204" pitchFamily="34" charset="0"/>
              </a:rPr>
              <a:t> in </a:t>
            </a:r>
            <a:r>
              <a:rPr lang="pt-PT" sz="1200" err="1">
                <a:latin typeface="Helvetica" panose="020B0604020202020204" pitchFamily="34" charset="0"/>
                <a:cs typeface="Helvetica" panose="020B0604020202020204" pitchFamily="34" charset="0"/>
              </a:rPr>
              <a:t>the</a:t>
            </a:r>
            <a:r>
              <a:rPr lang="pt-PT" sz="1200">
                <a:latin typeface="Helvetica" panose="020B0604020202020204" pitchFamily="34" charset="0"/>
                <a:cs typeface="Helvetica" panose="020B0604020202020204" pitchFamily="34" charset="0"/>
              </a:rPr>
              <a:t> AI </a:t>
            </a:r>
            <a:r>
              <a:rPr lang="pt-PT" sz="1200" err="1">
                <a:latin typeface="Helvetica" panose="020B0604020202020204" pitchFamily="34" charset="0"/>
                <a:cs typeface="Helvetica" panose="020B0604020202020204" pitchFamily="34" charset="0"/>
              </a:rPr>
              <a:t>tool’s</a:t>
            </a:r>
            <a:r>
              <a:rPr lang="pt-PT" sz="120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pt-PT" sz="1200" err="1">
                <a:latin typeface="Helvetica" panose="020B0604020202020204" pitchFamily="34" charset="0"/>
                <a:cs typeface="Helvetica" panose="020B0604020202020204" pitchFamily="34" charset="0"/>
              </a:rPr>
              <a:t>results</a:t>
            </a:r>
            <a:r>
              <a:rPr lang="pt-PT" sz="1200">
                <a:latin typeface="Helvetica" panose="020B0604020202020204" pitchFamily="34" charset="0"/>
                <a:cs typeface="Helvetica" panose="020B0604020202020204" pitchFamily="34" charset="0"/>
              </a:rPr>
              <a:t>? </a:t>
            </a:r>
            <a:r>
              <a:rPr lang="pt-PT" sz="1200" err="1">
                <a:latin typeface="Helvetica" panose="020B0604020202020204" pitchFamily="34" charset="0"/>
                <a:cs typeface="Helvetica" panose="020B0604020202020204" pitchFamily="34" charset="0"/>
              </a:rPr>
              <a:t>Why</a:t>
            </a:r>
            <a:r>
              <a:rPr lang="pt-PT" sz="1200">
                <a:latin typeface="Helvetica" panose="020B0604020202020204" pitchFamily="34" charset="0"/>
                <a:cs typeface="Helvetica" panose="020B0604020202020204" pitchFamily="34" charset="0"/>
              </a:rPr>
              <a:t>? </a:t>
            </a:r>
            <a:r>
              <a:rPr lang="pt-PT" sz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 I </a:t>
            </a:r>
            <a:r>
              <a:rPr lang="pt-PT" sz="1200" err="1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understand</a:t>
            </a:r>
            <a:r>
              <a:rPr lang="pt-PT" sz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pt-PT" sz="1200" err="1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how</a:t>
            </a:r>
            <a:r>
              <a:rPr lang="pt-PT" sz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pt-PT" sz="1200" err="1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it</a:t>
            </a:r>
            <a:r>
              <a:rPr lang="pt-PT" sz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pt-PT" sz="1200" err="1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works</a:t>
            </a:r>
            <a:r>
              <a:rPr lang="pt-PT" sz="1200">
                <a:latin typeface="Helvetica" panose="020B0604020202020204" pitchFamily="34" charset="0"/>
                <a:cs typeface="Helvetica" panose="020B0604020202020204" pitchFamily="34" charset="0"/>
              </a:rPr>
              <a:t>?</a:t>
            </a:r>
            <a:endParaRPr lang="en-GB" sz="1200">
              <a:solidFill>
                <a:schemeClr val="tx1">
                  <a:hueOff val="0"/>
                  <a:satOff val="0"/>
                  <a:lumOff val="0"/>
                  <a:alphaOff val="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2A1640-6CD7-40FE-963E-EECCB8657158}" type="slidenum">
              <a:rPr lang="it-IT" altLang="it-IT" smtClean="0"/>
              <a:pPr>
                <a:defRPr/>
              </a:pPr>
              <a:t>16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259159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4CE607-2601-CA42-9A18-1C87B88CBCC6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2097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Initiative launched in 2020 with the UAE. Global Hub was launched in July 2022. Available in all UN languages.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2A1640-6CD7-40FE-963E-EECCB8657158}" type="slidenum">
              <a:rPr lang="it-IT" altLang="it-IT" smtClean="0"/>
              <a:pPr>
                <a:defRPr/>
              </a:pPr>
              <a:t>4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51728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Initiative launched in 2020 with the UAE. Global Hub was launched in July 2022. Available in all UN languages.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2A1640-6CD7-40FE-963E-EECCB8657158}" type="slidenum">
              <a:rPr lang="it-IT" altLang="it-IT" smtClean="0"/>
              <a:pPr>
                <a:defRPr/>
              </a:pPr>
              <a:t>6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87940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Initiative launched in 2020 with the UAE. Global Hub was launched in July 2022. Available in all UN languages.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2A1640-6CD7-40FE-963E-EECCB8657158}" type="slidenum">
              <a:rPr lang="it-IT" altLang="it-IT" smtClean="0"/>
              <a:pPr>
                <a:defRPr/>
              </a:pPr>
              <a:t>7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685862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4CE607-2601-CA42-9A18-1C87B88CBCC6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0134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2A1640-6CD7-40FE-963E-EECCB8657158}" type="slidenum">
              <a:rPr lang="it-IT" altLang="it-IT" smtClean="0"/>
              <a:pPr>
                <a:defRPr/>
              </a:pPr>
              <a:t>10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966486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2A1640-6CD7-40FE-963E-EECCB8657158}" type="slidenum">
              <a:rPr lang="it-IT" altLang="it-IT" smtClean="0"/>
              <a:pPr>
                <a:defRPr/>
              </a:pPr>
              <a:t>12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598187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>
                <a:latin typeface="Helvetica" panose="020B0604020202020204" pitchFamily="34" charset="0"/>
                <a:cs typeface="Helvetica" panose="020B0604020202020204" pitchFamily="34" charset="0"/>
              </a:rPr>
              <a:t>Stakeholders need sector specific guidance &amp; training.</a:t>
            </a:r>
            <a:endParaRPr lang="en-US" sz="1200" b="0"/>
          </a:p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2A1640-6CD7-40FE-963E-EECCB8657158}" type="slidenum">
              <a:rPr lang="it-IT" altLang="it-IT" smtClean="0"/>
              <a:pPr>
                <a:defRPr/>
              </a:pPr>
              <a:t>13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655276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Initiative launched in 2020 with the UAE. Global Hub was launched in July 2022. Available in all UN languages.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2A1640-6CD7-40FE-963E-EECCB8657158}" type="slidenum">
              <a:rPr lang="it-IT" altLang="it-IT" smtClean="0"/>
              <a:pPr>
                <a:defRPr/>
              </a:pPr>
              <a:t>15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10671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6AAED7D4-FD3A-2CCF-059E-B29D29A726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42EAF440-2384-EC91-4D47-E55EAB9A19E1}"/>
              </a:ext>
            </a:extLst>
          </p:cNvPr>
          <p:cNvSpPr/>
          <p:nvPr userDrawn="1"/>
        </p:nvSpPr>
        <p:spPr>
          <a:xfrm>
            <a:off x="1703512" y="5046801"/>
            <a:ext cx="3312368" cy="1228893"/>
          </a:xfrm>
          <a:prstGeom prst="rect">
            <a:avLst/>
          </a:prstGeom>
          <a:solidFill>
            <a:srgbClr val="01568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0C043357-4DA5-028C-61AE-C564C80076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8735" y="4439566"/>
            <a:ext cx="3213115" cy="16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705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agine che contiene grafico&#10;&#10;Descrizione generata automaticamente">
            <a:extLst>
              <a:ext uri="{FF2B5EF4-FFF2-40B4-BE49-F238E27FC236}">
                <a16:creationId xmlns:a16="http://schemas.microsoft.com/office/drawing/2014/main" id="{AB87D079-623B-BBFD-C405-DF5BA2BB90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87737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31D5CDCD-6165-7CCF-3162-F0558E6FE8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40F1E4BB-3DD6-45C4-C725-0C902B521A37}"/>
              </a:ext>
            </a:extLst>
          </p:cNvPr>
          <p:cNvSpPr/>
          <p:nvPr userDrawn="1"/>
        </p:nvSpPr>
        <p:spPr>
          <a:xfrm>
            <a:off x="228404" y="116632"/>
            <a:ext cx="2448272" cy="980728"/>
          </a:xfrm>
          <a:prstGeom prst="rect">
            <a:avLst/>
          </a:prstGeom>
          <a:solidFill>
            <a:srgbClr val="01568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AEB7BF76-0EEE-755F-A941-34E8741198E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066" y="165409"/>
            <a:ext cx="1737152" cy="88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34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1087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31D5CDCD-6165-7CCF-3162-F0558E6FE8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40704" y="-145159"/>
            <a:ext cx="12529392" cy="7047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40F1E4BB-3DD6-45C4-C725-0C902B521A37}"/>
              </a:ext>
            </a:extLst>
          </p:cNvPr>
          <p:cNvSpPr/>
          <p:nvPr userDrawn="1"/>
        </p:nvSpPr>
        <p:spPr>
          <a:xfrm>
            <a:off x="-12300" y="116632"/>
            <a:ext cx="2448272" cy="980728"/>
          </a:xfrm>
          <a:prstGeom prst="rect">
            <a:avLst/>
          </a:prstGeom>
          <a:solidFill>
            <a:srgbClr val="01568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360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BA319-6EFE-584C-8907-F2F0441DE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2E1C4-6D15-E44C-B808-9747C4C7D6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07A77F-ED7D-2040-87DE-F71DC15BB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8A42B-0DE2-5240-AA49-5B46D807EF02}" type="datetimeFigureOut">
              <a:rPr lang="en-NL" smtClean="0"/>
              <a:t>01/17/2024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192A7C-0684-844C-8853-BA8D4915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A17235-9CE9-BE46-B4E9-1E03A6977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4C92-C4CB-264A-9A13-43B1CC8883BE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56431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608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ED0A2F0D-061F-7D7F-8843-232D5B91B18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6000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blue bg)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B0641AD-3AD5-4F67-A775-821CB3080BD2}"/>
              </a:ext>
            </a:extLst>
          </p:cNvPr>
          <p:cNvSpPr/>
          <p:nvPr userDrawn="1"/>
        </p:nvSpPr>
        <p:spPr>
          <a:xfrm>
            <a:off x="-30161" y="0"/>
            <a:ext cx="1222216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18022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emf"/><Relationship Id="rId5" Type="http://schemas.openxmlformats.org/officeDocument/2006/relationships/image" Target="../media/image5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D06CE624-0FDE-3501-811D-C4AD9269F03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3">
            <a:extLst>
              <a:ext uri="{FF2B5EF4-FFF2-40B4-BE49-F238E27FC236}">
                <a16:creationId xmlns:a16="http://schemas.microsoft.com/office/drawing/2014/main" id="{7AB1F816-FB4B-9789-8212-376A4C4D207D}"/>
              </a:ext>
            </a:extLst>
          </p:cNvPr>
          <p:cNvSpPr/>
          <p:nvPr userDrawn="1"/>
        </p:nvSpPr>
        <p:spPr>
          <a:xfrm>
            <a:off x="1703512" y="5046801"/>
            <a:ext cx="3312368" cy="1228893"/>
          </a:xfrm>
          <a:prstGeom prst="rect">
            <a:avLst/>
          </a:prstGeom>
          <a:solidFill>
            <a:srgbClr val="01568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FD273759-CDC5-B744-6C4A-30455EBFB33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8735" y="4439566"/>
            <a:ext cx="3213115" cy="163355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38" r:id="rId2"/>
    <p:sldLayoutId id="2147483740" r:id="rId3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magine 2">
            <a:extLst>
              <a:ext uri="{FF2B5EF4-FFF2-40B4-BE49-F238E27FC236}">
                <a16:creationId xmlns:a16="http://schemas.microsoft.com/office/drawing/2014/main" id="{E966975F-2B87-78DD-0A40-67E6B64317E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>
            <a:extLst>
              <a:ext uri="{FF2B5EF4-FFF2-40B4-BE49-F238E27FC236}">
                <a16:creationId xmlns:a16="http://schemas.microsoft.com/office/drawing/2014/main" id="{C944CC34-DC89-16B9-2F74-460114809F1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8735" y="4439566"/>
            <a:ext cx="3213115" cy="1633558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3DD92792-6832-456E-F6C0-7B41C8607946}"/>
              </a:ext>
            </a:extLst>
          </p:cNvPr>
          <p:cNvSpPr/>
          <p:nvPr userDrawn="1"/>
        </p:nvSpPr>
        <p:spPr>
          <a:xfrm>
            <a:off x="191344" y="188640"/>
            <a:ext cx="2304256" cy="936104"/>
          </a:xfrm>
          <a:prstGeom prst="rect">
            <a:avLst/>
          </a:prstGeom>
          <a:solidFill>
            <a:srgbClr val="01568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A82E49F7-F00A-65C3-3799-ABF9A1158B0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066" y="165409"/>
            <a:ext cx="1737152" cy="88317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42" r:id="rId2"/>
    <p:sldLayoutId id="2147483743" r:id="rId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2">
            <a:extLst>
              <a:ext uri="{FF2B5EF4-FFF2-40B4-BE49-F238E27FC236}">
                <a16:creationId xmlns:a16="http://schemas.microsoft.com/office/drawing/2014/main" id="{A3FDADDE-671F-EBF4-0B60-B604788B79F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-2705415" y="2671106"/>
            <a:ext cx="6858000" cy="151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4">
            <a:extLst>
              <a:ext uri="{FF2B5EF4-FFF2-40B4-BE49-F238E27FC236}">
                <a16:creationId xmlns:a16="http://schemas.microsoft.com/office/drawing/2014/main" id="{C2983422-3ADB-207E-71C2-92CB2BC1E992}"/>
              </a:ext>
            </a:extLst>
          </p:cNvPr>
          <p:cNvGrpSpPr/>
          <p:nvPr userDrawn="1"/>
        </p:nvGrpSpPr>
        <p:grpSpPr>
          <a:xfrm>
            <a:off x="338253" y="274856"/>
            <a:ext cx="3619649" cy="6308289"/>
            <a:chOff x="4584721" y="-423057"/>
            <a:chExt cx="4100959" cy="7147111"/>
          </a:xfrm>
        </p:grpSpPr>
        <p:pic>
          <p:nvPicPr>
            <p:cNvPr id="4" name="Graphic 15" descr="A square made of dots">
              <a:extLst>
                <a:ext uri="{FF2B5EF4-FFF2-40B4-BE49-F238E27FC236}">
                  <a16:creationId xmlns:a16="http://schemas.microsoft.com/office/drawing/2014/main" id="{727CEC07-68CC-63DE-6304-B69760C691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584721" y="2629903"/>
              <a:ext cx="4094151" cy="4094151"/>
            </a:xfrm>
            <a:prstGeom prst="rect">
              <a:avLst/>
            </a:prstGeom>
          </p:spPr>
        </p:pic>
        <p:pic>
          <p:nvPicPr>
            <p:cNvPr id="5" name="Graphic 19" descr="A square made of dots">
              <a:extLst>
                <a:ext uri="{FF2B5EF4-FFF2-40B4-BE49-F238E27FC236}">
                  <a16:creationId xmlns:a16="http://schemas.microsoft.com/office/drawing/2014/main" id="{86120145-BE8A-3FD2-894B-638E871A24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591529" y="-423057"/>
              <a:ext cx="4094151" cy="4094151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41" r:id="rId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C4518C-C369-4BCE-93F6-ACF7A0A45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392" y="879975"/>
            <a:ext cx="10515600" cy="7464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28A0EE-5A32-42C1-8C1D-EA2BEF099C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8392" y="180434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  <a:p>
            <a:pPr lvl="2"/>
            <a:r>
              <a:rPr lang="en-US" dirty="0"/>
              <a:t>Fourth level</a:t>
            </a:r>
          </a:p>
          <a:p>
            <a:pPr lvl="3"/>
            <a:r>
              <a:rPr lang="en-US" dirty="0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A5A063-7EAA-4705-81BD-73270FF5BA28}"/>
              </a:ext>
            </a:extLst>
          </p:cNvPr>
          <p:cNvSpPr txBox="1"/>
          <p:nvPr userDrawn="1"/>
        </p:nvSpPr>
        <p:spPr>
          <a:xfrm>
            <a:off x="9182937" y="6343130"/>
            <a:ext cx="2499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spc="50" baseline="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www.itu.int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ED357C-3FA0-42D4-850C-879BB0BE1875}"/>
              </a:ext>
            </a:extLst>
          </p:cNvPr>
          <p:cNvSpPr txBox="1"/>
          <p:nvPr userDrawn="1"/>
        </p:nvSpPr>
        <p:spPr>
          <a:xfrm>
            <a:off x="11420070" y="6345034"/>
            <a:ext cx="55372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88FE18D-1554-4525-B2E9-CBAFE9755A5A}" type="slidenum">
              <a:rPr lang="en-US" sz="1300" smtClean="0">
                <a:solidFill>
                  <a:schemeClr val="tx1"/>
                </a:solidFill>
              </a:rPr>
              <a:t>‹#›</a:t>
            </a:fld>
            <a:endParaRPr lang="en-US" sz="13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108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137160" algn="l" defTabSz="914400" rtl="0" eaLnBrk="1" latinLnBrk="0" hangingPunct="1">
        <a:lnSpc>
          <a:spcPts val="2200"/>
        </a:lnSpc>
        <a:spcBef>
          <a:spcPts val="1000"/>
        </a:spcBef>
        <a:buClr>
          <a:srgbClr val="009CD6"/>
        </a:buClr>
        <a:buSzPct val="110000"/>
        <a:buFont typeface="Arial" panose="020B0604020202020204" pitchFamily="34" charset="0"/>
        <a:buChar char="•"/>
        <a:defRPr sz="1800" kern="1200" spc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137160" algn="l" defTabSz="914400" rtl="0" eaLnBrk="1" latinLnBrk="0" hangingPunct="1">
        <a:lnSpc>
          <a:spcPts val="2200"/>
        </a:lnSpc>
        <a:spcBef>
          <a:spcPts val="500"/>
        </a:spcBef>
        <a:buClr>
          <a:srgbClr val="009CD6"/>
        </a:buClr>
        <a:buSzPct val="110000"/>
        <a:buFont typeface="Arial" panose="020B0604020202020204" pitchFamily="34" charset="0"/>
        <a:buChar char="•"/>
        <a:defRPr sz="1800" kern="1200" spc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137160" algn="l" defTabSz="914400" rtl="0" eaLnBrk="1" latinLnBrk="0" hangingPunct="1">
        <a:lnSpc>
          <a:spcPts val="2200"/>
        </a:lnSpc>
        <a:spcBef>
          <a:spcPts val="500"/>
        </a:spcBef>
        <a:buClr>
          <a:srgbClr val="009CD6"/>
        </a:buClr>
        <a:buSzPct val="110000"/>
        <a:buFont typeface="Arial" panose="020B0604020202020204" pitchFamily="34" charset="0"/>
        <a:buChar char="•"/>
        <a:defRPr sz="1800" kern="1200" spc="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137160" algn="l" defTabSz="914400" rtl="0" eaLnBrk="1" latinLnBrk="0" hangingPunct="1">
        <a:lnSpc>
          <a:spcPts val="2200"/>
        </a:lnSpc>
        <a:spcBef>
          <a:spcPts val="500"/>
        </a:spcBef>
        <a:buClr>
          <a:srgbClr val="009CD6"/>
        </a:buClr>
        <a:buSzPct val="110000"/>
        <a:buFont typeface="Arial" panose="020B0604020202020204" pitchFamily="34" charset="0"/>
        <a:buChar char="•"/>
        <a:defRPr sz="1800" kern="1200" spc="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ts val="2200"/>
        </a:lnSpc>
        <a:spcBef>
          <a:spcPts val="500"/>
        </a:spcBef>
        <a:buClr>
          <a:srgbClr val="00B0F0"/>
        </a:buClr>
        <a:buFont typeface="Arial" panose="020B0604020202020204" pitchFamily="34" charset="0"/>
        <a:buChar char="•"/>
        <a:defRPr sz="1800" kern="1200" spc="3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sv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6.svg"/><Relationship Id="rId4" Type="http://schemas.openxmlformats.org/officeDocument/2006/relationships/image" Target="../media/image5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unicri.aicentre@un.or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emf"/><Relationship Id="rId4" Type="http://schemas.openxmlformats.org/officeDocument/2006/relationships/hyperlink" Target="mailto:ines.goncalvesferreira@un.or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sv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svg"/><Relationship Id="rId4" Type="http://schemas.openxmlformats.org/officeDocument/2006/relationships/image" Target="../media/image31.svg"/><Relationship Id="rId9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svg"/><Relationship Id="rId7" Type="http://schemas.openxmlformats.org/officeDocument/2006/relationships/image" Target="../media/image45.svg"/><Relationship Id="rId12" Type="http://schemas.openxmlformats.org/officeDocument/2006/relationships/image" Target="../media/image5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png"/><Relationship Id="rId11" Type="http://schemas.openxmlformats.org/officeDocument/2006/relationships/image" Target="../media/image49.svg"/><Relationship Id="rId5" Type="http://schemas.openxmlformats.org/officeDocument/2006/relationships/image" Target="../media/image43.sv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89F30285-D598-437F-82DD-E03C393D63FF}"/>
              </a:ext>
            </a:extLst>
          </p:cNvPr>
          <p:cNvSpPr txBox="1">
            <a:spLocks/>
          </p:cNvSpPr>
          <p:nvPr/>
        </p:nvSpPr>
        <p:spPr>
          <a:xfrm>
            <a:off x="1458832" y="3020769"/>
            <a:ext cx="9644596" cy="504754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2800" dirty="0">
                <a:solidFill>
                  <a:schemeClr val="tx1"/>
                </a:solidFill>
                <a:latin typeface="+mj-lt"/>
                <a:cs typeface="Varela Round"/>
              </a:rPr>
              <a:t>RESPONSIBLE USE OF AI IN ONLINE CHILD ABUSE AND EXPLOITATION INVESTIGATIONS</a:t>
            </a:r>
            <a:endParaRPr lang="de-DE" sz="2800" dirty="0">
              <a:solidFill>
                <a:schemeClr val="tx1"/>
              </a:solidFill>
              <a:latin typeface="+mj-lt"/>
              <a:cs typeface="Varela Round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9AD66F2-F7C0-4D03-9150-D28F17AC561D}"/>
              </a:ext>
            </a:extLst>
          </p:cNvPr>
          <p:cNvCxnSpPr>
            <a:cxnSpLocks/>
          </p:cNvCxnSpPr>
          <p:nvPr/>
        </p:nvCxnSpPr>
        <p:spPr>
          <a:xfrm>
            <a:off x="1547403" y="3644121"/>
            <a:ext cx="6020121" cy="0"/>
          </a:xfrm>
          <a:prstGeom prst="line">
            <a:avLst/>
          </a:prstGeom>
          <a:ln w="12700">
            <a:solidFill>
              <a:srgbClr val="009C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9">
            <a:extLst>
              <a:ext uri="{FF2B5EF4-FFF2-40B4-BE49-F238E27FC236}">
                <a16:creationId xmlns:a16="http://schemas.microsoft.com/office/drawing/2014/main" id="{EEB08032-CE0E-4986-AEDF-A41026C0E8B9}"/>
              </a:ext>
            </a:extLst>
          </p:cNvPr>
          <p:cNvSpPr txBox="1">
            <a:spLocks/>
          </p:cNvSpPr>
          <p:nvPr/>
        </p:nvSpPr>
        <p:spPr>
          <a:xfrm>
            <a:off x="1441141" y="1444524"/>
            <a:ext cx="9604229" cy="1267468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CH" sz="2800" b="1" dirty="0">
                <a:solidFill>
                  <a:schemeClr val="tx1"/>
                </a:solidFill>
              </a:rPr>
              <a:t>Contribution from UNICRI </a:t>
            </a:r>
            <a:endParaRPr lang="en-US" sz="2800" b="1" dirty="0">
              <a:solidFill>
                <a:schemeClr val="tx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0901632-D897-07FD-664E-854DC7E4900D}"/>
              </a:ext>
            </a:extLst>
          </p:cNvPr>
          <p:cNvGrpSpPr/>
          <p:nvPr/>
        </p:nvGrpSpPr>
        <p:grpSpPr>
          <a:xfrm>
            <a:off x="469900" y="70624"/>
            <a:ext cx="7854950" cy="1490418"/>
            <a:chOff x="438150" y="870724"/>
            <a:chExt cx="7854950" cy="1490418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DFF89F95-81F5-8D40-FFB5-5338D2957C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150" y="870724"/>
              <a:ext cx="1053203" cy="1490418"/>
            </a:xfrm>
            <a:prstGeom prst="rect">
              <a:avLst/>
            </a:prstGeom>
          </p:spPr>
        </p:pic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C5318FF-51E5-4FC0-0682-A9359B3F0378}"/>
                </a:ext>
              </a:extLst>
            </p:cNvPr>
            <p:cNvCxnSpPr/>
            <p:nvPr/>
          </p:nvCxnSpPr>
          <p:spPr>
            <a:xfrm>
              <a:off x="1397000" y="1282949"/>
              <a:ext cx="0" cy="7167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DF700BC-A5EF-39BA-9B80-5768E8028081}"/>
                </a:ext>
              </a:extLst>
            </p:cNvPr>
            <p:cNvSpPr txBox="1"/>
            <p:nvPr/>
          </p:nvSpPr>
          <p:spPr>
            <a:xfrm>
              <a:off x="1416050" y="1282949"/>
              <a:ext cx="68770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5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Council </a:t>
              </a:r>
              <a:r>
                <a:rPr lang="fr-CH" sz="15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Working</a:t>
              </a:r>
              <a:r>
                <a:rPr lang="fr-CH" sz="15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Group </a:t>
              </a:r>
              <a:br>
                <a:rPr lang="fr-CH" sz="15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fr-CH" sz="15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on Child Online Protection</a:t>
              </a:r>
            </a:p>
            <a:p>
              <a:r>
                <a:rPr lang="en-GB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Twentieth meeting - From 22 to 23 January 2024</a:t>
              </a:r>
              <a:endPara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411D60CC-DF2C-E4F6-46E1-82CEAB240335}"/>
              </a:ext>
            </a:extLst>
          </p:cNvPr>
          <p:cNvSpPr/>
          <p:nvPr/>
        </p:nvSpPr>
        <p:spPr>
          <a:xfrm>
            <a:off x="-28575" y="490106"/>
            <a:ext cx="144000" cy="648000"/>
          </a:xfrm>
          <a:prstGeom prst="rect">
            <a:avLst/>
          </a:prstGeom>
          <a:solidFill>
            <a:schemeClr val="accent1">
              <a:alpha val="83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BEA86D-7088-345A-C585-1AAB9168CBC9}"/>
              </a:ext>
            </a:extLst>
          </p:cNvPr>
          <p:cNvSpPr txBox="1"/>
          <p:nvPr/>
        </p:nvSpPr>
        <p:spPr>
          <a:xfrm>
            <a:off x="7170058" y="946601"/>
            <a:ext cx="38753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400" dirty="0">
                <a:latin typeface="Calibri" panose="020F0502020204030204" pitchFamily="34" charset="0"/>
                <a:cs typeface="Calibri" panose="020F0502020204030204" pitchFamily="34" charset="0"/>
              </a:rPr>
              <a:t>Document CWG-COP-20/INF/20</a:t>
            </a:r>
          </a:p>
          <a:p>
            <a:pPr algn="r"/>
            <a:r>
              <a:rPr lang="fr-CH" sz="1400" dirty="0">
                <a:latin typeface="Calibri" panose="020F0502020204030204" pitchFamily="34" charset="0"/>
                <a:cs typeface="Calibri" panose="020F0502020204030204" pitchFamily="34" charset="0"/>
              </a:rPr>
              <a:t>16 </a:t>
            </a:r>
            <a:r>
              <a:rPr lang="fr-CH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January</a:t>
            </a:r>
            <a:r>
              <a:rPr lang="fr-CH" sz="1400" dirty="0">
                <a:latin typeface="Calibri" panose="020F0502020204030204" pitchFamily="34" charset="0"/>
                <a:cs typeface="Calibri" panose="020F0502020204030204" pitchFamily="34" charset="0"/>
              </a:rPr>
              <a:t> 2024</a:t>
            </a:r>
          </a:p>
          <a:p>
            <a:pPr algn="r"/>
            <a:r>
              <a:rPr lang="fr-CH" sz="1400" dirty="0">
                <a:latin typeface="Calibri" panose="020F0502020204030204" pitchFamily="34" charset="0"/>
                <a:cs typeface="Calibri" panose="020F0502020204030204" pitchFamily="34" charset="0"/>
              </a:rPr>
              <a:t>English </a:t>
            </a:r>
            <a:r>
              <a:rPr lang="fr-CH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endParaRPr lang="en-GB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2A1DD03-53AF-BB0D-B0A3-CD2A20F6C4CD}"/>
              </a:ext>
            </a:extLst>
          </p:cNvPr>
          <p:cNvSpPr txBox="1"/>
          <p:nvPr/>
        </p:nvSpPr>
        <p:spPr>
          <a:xfrm>
            <a:off x="1444887" y="3745786"/>
            <a:ext cx="96445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endParaRPr lang="fr-CH" sz="1600" b="1" dirty="0"/>
          </a:p>
          <a:p>
            <a:pPr>
              <a:spcBef>
                <a:spcPts val="600"/>
              </a:spcBef>
            </a:pPr>
            <a:r>
              <a:rPr lang="fr-CH" sz="1600" b="1" dirty="0"/>
              <a:t>Action </a:t>
            </a:r>
            <a:r>
              <a:rPr lang="fr-CH" sz="1600" b="1" dirty="0" err="1"/>
              <a:t>required</a:t>
            </a:r>
            <a:endParaRPr lang="fr-CH" sz="1600" b="1" dirty="0"/>
          </a:p>
          <a:p>
            <a:pPr>
              <a:spcBef>
                <a:spcPts val="600"/>
              </a:spcBef>
            </a:pPr>
            <a:r>
              <a:rPr lang="en-GB" sz="1400" dirty="0"/>
              <a:t>This report is transmitted to the Council Working Group on Child Online Protection </a:t>
            </a:r>
            <a:r>
              <a:rPr lang="en-GB" sz="1400" b="1" dirty="0"/>
              <a:t>for information.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891845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501F263B-46B0-F92B-777C-FFB9367BB048}"/>
              </a:ext>
            </a:extLst>
          </p:cNvPr>
          <p:cNvSpPr txBox="1"/>
          <p:nvPr/>
        </p:nvSpPr>
        <p:spPr>
          <a:xfrm>
            <a:off x="1193601" y="2490862"/>
            <a:ext cx="6553051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GB"/>
            </a:defPPr>
            <a:lvl1pPr marL="285750" indent="-285750" eaLnBrk="1" hangingPunct="1">
              <a:spcBef>
                <a:spcPts val="600"/>
              </a:spcBef>
              <a:spcAft>
                <a:spcPts val="1200"/>
              </a:spcAft>
              <a:buClr>
                <a:srgbClr val="EFAB44"/>
              </a:buClr>
              <a:buSzPct val="120000"/>
              <a:buFont typeface="Wingdings" pitchFamily="2" charset="2"/>
              <a:buChar char="§"/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Arial Nova" panose="020B0504020202020204" pitchFamily="34" charset="0"/>
              </a:defRPr>
            </a:lvl1pPr>
          </a:lstStyle>
          <a:p>
            <a:r>
              <a:rPr lang="en-US" sz="2000" b="0"/>
              <a:t>AI systems are often perceived as neutral and project greater authority</a:t>
            </a:r>
          </a:p>
          <a:p>
            <a:r>
              <a:rPr lang="en-US" sz="2000" b="0"/>
              <a:t>The law enforcement context is particularly sensitive.</a:t>
            </a:r>
          </a:p>
        </p:txBody>
      </p:sp>
      <p:sp>
        <p:nvSpPr>
          <p:cNvPr id="17" name="CasellaDiTesto 2">
            <a:extLst>
              <a:ext uri="{FF2B5EF4-FFF2-40B4-BE49-F238E27FC236}">
                <a16:creationId xmlns:a16="http://schemas.microsoft.com/office/drawing/2014/main" id="{FB0842B4-9B61-872B-92BB-BE51E43FC4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5053" y="1844824"/>
            <a:ext cx="841733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800" b="1">
                <a:solidFill>
                  <a:srgbClr val="01578C"/>
                </a:solidFill>
              </a:rPr>
              <a:t>Why is it a problem? </a:t>
            </a:r>
            <a:r>
              <a:rPr lang="en-US" sz="2800" b="1">
                <a:solidFill>
                  <a:srgbClr val="01578C"/>
                </a:solidFill>
              </a:rPr>
              <a:t>Humans are flawed too…</a:t>
            </a:r>
          </a:p>
          <a:p>
            <a:pPr eaLnBrk="1" hangingPunct="1"/>
            <a:endParaRPr lang="it-IT" altLang="it-IT" sz="2800" b="1">
              <a:solidFill>
                <a:srgbClr val="01578C"/>
              </a:solidFill>
            </a:endParaRP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39BA91D8-B885-D312-7376-72CF837732F7}"/>
              </a:ext>
            </a:extLst>
          </p:cNvPr>
          <p:cNvSpPr/>
          <p:nvPr/>
        </p:nvSpPr>
        <p:spPr>
          <a:xfrm>
            <a:off x="7464152" y="4248472"/>
            <a:ext cx="4680520" cy="2348880"/>
          </a:xfrm>
          <a:custGeom>
            <a:avLst/>
            <a:gdLst/>
            <a:ahLst/>
            <a:cxnLst/>
            <a:rect l="l" t="t" r="r" b="b"/>
            <a:pathLst>
              <a:path w="9775216" h="5914005">
                <a:moveTo>
                  <a:pt x="0" y="0"/>
                </a:moveTo>
                <a:lnTo>
                  <a:pt x="9775216" y="0"/>
                </a:lnTo>
                <a:lnTo>
                  <a:pt x="9775216" y="5914006"/>
                </a:lnTo>
                <a:lnTo>
                  <a:pt x="0" y="5914006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54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EC4D9F18-A5B1-2EF4-9F52-430423EF8F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5053" y="1844824"/>
            <a:ext cx="65530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800" b="1">
                <a:solidFill>
                  <a:srgbClr val="01578C"/>
                </a:solidFill>
              </a:rPr>
              <a:t>What is the solution?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E6F9415-814D-E955-9718-4F7E60745C6B}"/>
              </a:ext>
            </a:extLst>
          </p:cNvPr>
          <p:cNvSpPr txBox="1"/>
          <p:nvPr/>
        </p:nvSpPr>
        <p:spPr>
          <a:xfrm>
            <a:off x="1193601" y="2490862"/>
            <a:ext cx="979894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GB"/>
            </a:defPPr>
            <a:lvl1pPr marL="285750" indent="-285750" eaLnBrk="1" hangingPunct="1">
              <a:spcBef>
                <a:spcPts val="600"/>
              </a:spcBef>
              <a:spcAft>
                <a:spcPts val="1200"/>
              </a:spcAft>
              <a:buClr>
                <a:srgbClr val="EFAB44"/>
              </a:buClr>
              <a:buSzPct val="120000"/>
              <a:buFont typeface="Wingdings" pitchFamily="2" charset="2"/>
              <a:buChar char="§"/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Arial Nova" panose="020B0504020202020204" pitchFamily="34" charset="0"/>
              </a:defRPr>
            </a:lvl1pPr>
          </a:lstStyle>
          <a:p>
            <a:r>
              <a:rPr lang="en-US" sz="2000">
                <a:solidFill>
                  <a:schemeClr val="accent1"/>
                </a:solidFill>
              </a:rPr>
              <a:t>RESPONSIBLE AI INNOVATION </a:t>
            </a:r>
            <a:r>
              <a:rPr lang="en-US" sz="2000" b="0"/>
              <a:t>helps </a:t>
            </a:r>
            <a:r>
              <a:rPr lang="en-GB" altLang="en-US" sz="2000" b="0"/>
              <a:t>identify, prevent and minimize risks and maximize the benefits of using AI systems. </a:t>
            </a:r>
          </a:p>
        </p:txBody>
      </p:sp>
      <p:grpSp>
        <p:nvGrpSpPr>
          <p:cNvPr id="6" name="Group 22">
            <a:extLst>
              <a:ext uri="{FF2B5EF4-FFF2-40B4-BE49-F238E27FC236}">
                <a16:creationId xmlns:a16="http://schemas.microsoft.com/office/drawing/2014/main" id="{B48D7A5E-71AD-187B-DE72-2B10F03CB7D5}"/>
              </a:ext>
            </a:extLst>
          </p:cNvPr>
          <p:cNvGrpSpPr/>
          <p:nvPr/>
        </p:nvGrpSpPr>
        <p:grpSpPr>
          <a:xfrm>
            <a:off x="2279576" y="4437112"/>
            <a:ext cx="4660536" cy="2152503"/>
            <a:chOff x="8273031" y="4270133"/>
            <a:chExt cx="4111760" cy="1792784"/>
          </a:xfrm>
        </p:grpSpPr>
        <p:sp>
          <p:nvSpPr>
            <p:cNvPr id="7" name="Isosceles Triangle 23">
              <a:extLst>
                <a:ext uri="{FF2B5EF4-FFF2-40B4-BE49-F238E27FC236}">
                  <a16:creationId xmlns:a16="http://schemas.microsoft.com/office/drawing/2014/main" id="{B07B5701-DDC3-5F04-DF09-842AA7AD64F7}"/>
                </a:ext>
              </a:extLst>
            </p:cNvPr>
            <p:cNvSpPr/>
            <p:nvPr/>
          </p:nvSpPr>
          <p:spPr>
            <a:xfrm>
              <a:off x="10002648" y="5377833"/>
              <a:ext cx="685084" cy="685084"/>
            </a:xfrm>
            <a:prstGeom prst="triangle">
              <a:avLst/>
            </a:prstGeom>
            <a:solidFill>
              <a:schemeClr val="tx1">
                <a:lumMod val="75000"/>
                <a:lumOff val="25000"/>
                <a:alpha val="90000"/>
              </a:schemeClr>
            </a:solidFill>
            <a:ln>
              <a:noFill/>
            </a:ln>
          </p:spPr>
          <p:style>
            <a:lnRef idx="2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8" name="Rectangle 24">
              <a:extLst>
                <a:ext uri="{FF2B5EF4-FFF2-40B4-BE49-F238E27FC236}">
                  <a16:creationId xmlns:a16="http://schemas.microsoft.com/office/drawing/2014/main" id="{9D50B5BE-CFEA-8648-FA81-FF514C5ECB39}"/>
                </a:ext>
              </a:extLst>
            </p:cNvPr>
            <p:cNvSpPr/>
            <p:nvPr/>
          </p:nvSpPr>
          <p:spPr>
            <a:xfrm rot="680797">
              <a:off x="8273031" y="5093039"/>
              <a:ext cx="4111760" cy="287522"/>
            </a:xfrm>
            <a:prstGeom prst="rect">
              <a:avLst/>
            </a:prstGeom>
            <a:solidFill>
              <a:schemeClr val="tx1">
                <a:lumMod val="75000"/>
                <a:lumOff val="25000"/>
                <a:alpha val="90000"/>
              </a:schemeClr>
            </a:solidFill>
            <a:ln>
              <a:noFill/>
            </a:ln>
          </p:spPr>
          <p:style>
            <a:lnRef idx="2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9" name="Freeform: Shape 25">
              <a:extLst>
                <a:ext uri="{FF2B5EF4-FFF2-40B4-BE49-F238E27FC236}">
                  <a16:creationId xmlns:a16="http://schemas.microsoft.com/office/drawing/2014/main" id="{FFC605BE-109D-A0F2-8E83-F928A66BE81B}"/>
                </a:ext>
              </a:extLst>
            </p:cNvPr>
            <p:cNvSpPr/>
            <p:nvPr/>
          </p:nvSpPr>
          <p:spPr>
            <a:xfrm rot="646219">
              <a:off x="8516566" y="4270133"/>
              <a:ext cx="1631705" cy="563500"/>
            </a:xfrm>
            <a:custGeom>
              <a:avLst/>
              <a:gdLst>
                <a:gd name="connsiteX0" fmla="*/ 0 w 1631705"/>
                <a:gd name="connsiteY0" fmla="*/ 93919 h 563500"/>
                <a:gd name="connsiteX1" fmla="*/ 93919 w 1631705"/>
                <a:gd name="connsiteY1" fmla="*/ 0 h 563500"/>
                <a:gd name="connsiteX2" fmla="*/ 1537786 w 1631705"/>
                <a:gd name="connsiteY2" fmla="*/ 0 h 563500"/>
                <a:gd name="connsiteX3" fmla="*/ 1631705 w 1631705"/>
                <a:gd name="connsiteY3" fmla="*/ 93919 h 563500"/>
                <a:gd name="connsiteX4" fmla="*/ 1631705 w 1631705"/>
                <a:gd name="connsiteY4" fmla="*/ 469581 h 563500"/>
                <a:gd name="connsiteX5" fmla="*/ 1537786 w 1631705"/>
                <a:gd name="connsiteY5" fmla="*/ 563500 h 563500"/>
                <a:gd name="connsiteX6" fmla="*/ 93919 w 1631705"/>
                <a:gd name="connsiteY6" fmla="*/ 563500 h 563500"/>
                <a:gd name="connsiteX7" fmla="*/ 0 w 1631705"/>
                <a:gd name="connsiteY7" fmla="*/ 469581 h 563500"/>
                <a:gd name="connsiteX8" fmla="*/ 0 w 1631705"/>
                <a:gd name="connsiteY8" fmla="*/ 93919 h 56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31705" h="563500">
                  <a:moveTo>
                    <a:pt x="0" y="93919"/>
                  </a:moveTo>
                  <a:cubicBezTo>
                    <a:pt x="0" y="42049"/>
                    <a:pt x="42049" y="0"/>
                    <a:pt x="93919" y="0"/>
                  </a:cubicBezTo>
                  <a:lnTo>
                    <a:pt x="1537786" y="0"/>
                  </a:lnTo>
                  <a:cubicBezTo>
                    <a:pt x="1589656" y="0"/>
                    <a:pt x="1631705" y="42049"/>
                    <a:pt x="1631705" y="93919"/>
                  </a:cubicBezTo>
                  <a:lnTo>
                    <a:pt x="1631705" y="469581"/>
                  </a:lnTo>
                  <a:cubicBezTo>
                    <a:pt x="1631705" y="521451"/>
                    <a:pt x="1589656" y="563500"/>
                    <a:pt x="1537786" y="563500"/>
                  </a:cubicBezTo>
                  <a:lnTo>
                    <a:pt x="93919" y="563500"/>
                  </a:lnTo>
                  <a:cubicBezTo>
                    <a:pt x="42049" y="563500"/>
                    <a:pt x="0" y="521451"/>
                    <a:pt x="0" y="469581"/>
                  </a:cubicBezTo>
                  <a:lnTo>
                    <a:pt x="0" y="9391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1327" tIns="111327" rIns="111328" bIns="111328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b="1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Montserrat" pitchFamily="2" charset="0"/>
                  <a:cs typeface="Calibri" panose="020F0502020204030204" pitchFamily="34" charset="0"/>
                </a:rPr>
                <a:t>RISKS</a:t>
              </a:r>
              <a:endParaRPr lang="en-NL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0" name="Freeform: Shape 27">
              <a:extLst>
                <a:ext uri="{FF2B5EF4-FFF2-40B4-BE49-F238E27FC236}">
                  <a16:creationId xmlns:a16="http://schemas.microsoft.com/office/drawing/2014/main" id="{4B1084B9-009E-8141-136D-ADB7128D5C49}"/>
                </a:ext>
              </a:extLst>
            </p:cNvPr>
            <p:cNvSpPr/>
            <p:nvPr/>
          </p:nvSpPr>
          <p:spPr>
            <a:xfrm rot="660000">
              <a:off x="10702415" y="4711774"/>
              <a:ext cx="1631705" cy="563500"/>
            </a:xfrm>
            <a:custGeom>
              <a:avLst/>
              <a:gdLst>
                <a:gd name="connsiteX0" fmla="*/ 0 w 1631705"/>
                <a:gd name="connsiteY0" fmla="*/ 93919 h 563500"/>
                <a:gd name="connsiteX1" fmla="*/ 93919 w 1631705"/>
                <a:gd name="connsiteY1" fmla="*/ 0 h 563500"/>
                <a:gd name="connsiteX2" fmla="*/ 1537786 w 1631705"/>
                <a:gd name="connsiteY2" fmla="*/ 0 h 563500"/>
                <a:gd name="connsiteX3" fmla="*/ 1631705 w 1631705"/>
                <a:gd name="connsiteY3" fmla="*/ 93919 h 563500"/>
                <a:gd name="connsiteX4" fmla="*/ 1631705 w 1631705"/>
                <a:gd name="connsiteY4" fmla="*/ 469581 h 563500"/>
                <a:gd name="connsiteX5" fmla="*/ 1537786 w 1631705"/>
                <a:gd name="connsiteY5" fmla="*/ 563500 h 563500"/>
                <a:gd name="connsiteX6" fmla="*/ 93919 w 1631705"/>
                <a:gd name="connsiteY6" fmla="*/ 563500 h 563500"/>
                <a:gd name="connsiteX7" fmla="*/ 0 w 1631705"/>
                <a:gd name="connsiteY7" fmla="*/ 469581 h 563500"/>
                <a:gd name="connsiteX8" fmla="*/ 0 w 1631705"/>
                <a:gd name="connsiteY8" fmla="*/ 93919 h 56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31705" h="563500">
                  <a:moveTo>
                    <a:pt x="0" y="93919"/>
                  </a:moveTo>
                  <a:cubicBezTo>
                    <a:pt x="0" y="42049"/>
                    <a:pt x="42049" y="0"/>
                    <a:pt x="93919" y="0"/>
                  </a:cubicBezTo>
                  <a:lnTo>
                    <a:pt x="1537786" y="0"/>
                  </a:lnTo>
                  <a:cubicBezTo>
                    <a:pt x="1589656" y="0"/>
                    <a:pt x="1631705" y="42049"/>
                    <a:pt x="1631705" y="93919"/>
                  </a:cubicBezTo>
                  <a:lnTo>
                    <a:pt x="1631705" y="469581"/>
                  </a:lnTo>
                  <a:cubicBezTo>
                    <a:pt x="1631705" y="521451"/>
                    <a:pt x="1589656" y="563500"/>
                    <a:pt x="1537786" y="563500"/>
                  </a:cubicBezTo>
                  <a:lnTo>
                    <a:pt x="93919" y="563500"/>
                  </a:lnTo>
                  <a:cubicBezTo>
                    <a:pt x="42049" y="563500"/>
                    <a:pt x="0" y="521451"/>
                    <a:pt x="0" y="469581"/>
                  </a:cubicBezTo>
                  <a:lnTo>
                    <a:pt x="0" y="9391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1327" tIns="111327" rIns="111328" bIns="111328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b="1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Montserrat" pitchFamily="2" charset="0"/>
                  <a:cs typeface="Calibri" panose="020F0502020204030204" pitchFamily="34" charset="0"/>
                </a:rPr>
                <a:t>BENEFITS</a:t>
              </a:r>
              <a:endParaRPr lang="en-NL" sz="24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6C9C081-5B24-A44C-2471-351CF46D638F}"/>
              </a:ext>
            </a:extLst>
          </p:cNvPr>
          <p:cNvGrpSpPr/>
          <p:nvPr/>
        </p:nvGrpSpPr>
        <p:grpSpPr>
          <a:xfrm>
            <a:off x="8425506" y="3140968"/>
            <a:ext cx="3822068" cy="3461870"/>
            <a:chOff x="8425506" y="3140968"/>
            <a:chExt cx="3822068" cy="3461870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43BFFF00-B852-7D72-87BA-59EF03A5339D}"/>
                </a:ext>
              </a:extLst>
            </p:cNvPr>
            <p:cNvSpPr/>
            <p:nvPr/>
          </p:nvSpPr>
          <p:spPr>
            <a:xfrm>
              <a:off x="8425506" y="3237007"/>
              <a:ext cx="1858130" cy="3360345"/>
            </a:xfrm>
            <a:custGeom>
              <a:avLst/>
              <a:gdLst/>
              <a:ahLst/>
              <a:cxnLst/>
              <a:rect l="l" t="t" r="r" b="b"/>
              <a:pathLst>
                <a:path w="2459987" h="9090023">
                  <a:moveTo>
                    <a:pt x="0" y="0"/>
                  </a:moveTo>
                  <a:lnTo>
                    <a:pt x="2459987" y="0"/>
                  </a:lnTo>
                  <a:lnTo>
                    <a:pt x="2459987" y="9090022"/>
                  </a:lnTo>
                  <a:lnTo>
                    <a:pt x="0" y="90900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b="-108699"/>
              </a:stretch>
            </a:blipFill>
          </p:spPr>
          <p:txBody>
            <a:bodyPr/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BEB56145-3395-CE07-5D20-12BDB3CA961A}"/>
                </a:ext>
              </a:extLst>
            </p:cNvPr>
            <p:cNvSpPr/>
            <p:nvPr/>
          </p:nvSpPr>
          <p:spPr>
            <a:xfrm>
              <a:off x="9264352" y="3140968"/>
              <a:ext cx="2983222" cy="3461870"/>
            </a:xfrm>
            <a:custGeom>
              <a:avLst/>
              <a:gdLst/>
              <a:ahLst/>
              <a:cxnLst/>
              <a:rect l="l" t="t" r="r" b="b"/>
              <a:pathLst>
                <a:path w="5944639" h="7162216">
                  <a:moveTo>
                    <a:pt x="0" y="0"/>
                  </a:moveTo>
                  <a:lnTo>
                    <a:pt x="5944639" y="0"/>
                  </a:lnTo>
                  <a:lnTo>
                    <a:pt x="5944639" y="7162216"/>
                  </a:lnTo>
                  <a:lnTo>
                    <a:pt x="0" y="71622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2" name="Freeform: Shape 1">
              <a:extLst>
                <a:ext uri="{FF2B5EF4-FFF2-40B4-BE49-F238E27FC236}">
                  <a16:creationId xmlns:a16="http://schemas.microsoft.com/office/drawing/2014/main" id="{ED52DCDB-D676-564E-DC7D-018A0CCBD7A9}"/>
                </a:ext>
              </a:extLst>
            </p:cNvPr>
            <p:cNvSpPr/>
            <p:nvPr/>
          </p:nvSpPr>
          <p:spPr>
            <a:xfrm rot="283739">
              <a:off x="9022369" y="3553643"/>
              <a:ext cx="444704" cy="612138"/>
            </a:xfrm>
            <a:custGeom>
              <a:avLst/>
              <a:gdLst>
                <a:gd name="connsiteX0" fmla="*/ 0 w 412750"/>
                <a:gd name="connsiteY0" fmla="*/ 25446 h 482646"/>
                <a:gd name="connsiteX1" fmla="*/ 0 w 412750"/>
                <a:gd name="connsiteY1" fmla="*/ 25446 h 482646"/>
                <a:gd name="connsiteX2" fmla="*/ 6350 w 412750"/>
                <a:gd name="connsiteY2" fmla="*/ 196896 h 482646"/>
                <a:gd name="connsiteX3" fmla="*/ 25400 w 412750"/>
                <a:gd name="connsiteY3" fmla="*/ 279446 h 482646"/>
                <a:gd name="connsiteX4" fmla="*/ 44450 w 412750"/>
                <a:gd name="connsiteY4" fmla="*/ 349296 h 482646"/>
                <a:gd name="connsiteX5" fmla="*/ 57150 w 412750"/>
                <a:gd name="connsiteY5" fmla="*/ 374696 h 482646"/>
                <a:gd name="connsiteX6" fmla="*/ 63500 w 412750"/>
                <a:gd name="connsiteY6" fmla="*/ 400096 h 482646"/>
                <a:gd name="connsiteX7" fmla="*/ 88900 w 412750"/>
                <a:gd name="connsiteY7" fmla="*/ 425496 h 482646"/>
                <a:gd name="connsiteX8" fmla="*/ 165100 w 412750"/>
                <a:gd name="connsiteY8" fmla="*/ 482646 h 482646"/>
                <a:gd name="connsiteX9" fmla="*/ 349250 w 412750"/>
                <a:gd name="connsiteY9" fmla="*/ 476296 h 482646"/>
                <a:gd name="connsiteX10" fmla="*/ 374650 w 412750"/>
                <a:gd name="connsiteY10" fmla="*/ 469946 h 482646"/>
                <a:gd name="connsiteX11" fmla="*/ 387350 w 412750"/>
                <a:gd name="connsiteY11" fmla="*/ 450896 h 482646"/>
                <a:gd name="connsiteX12" fmla="*/ 406400 w 412750"/>
                <a:gd name="connsiteY12" fmla="*/ 438196 h 482646"/>
                <a:gd name="connsiteX13" fmla="*/ 412750 w 412750"/>
                <a:gd name="connsiteY13" fmla="*/ 355646 h 482646"/>
                <a:gd name="connsiteX14" fmla="*/ 381000 w 412750"/>
                <a:gd name="connsiteY14" fmla="*/ 222296 h 482646"/>
                <a:gd name="connsiteX15" fmla="*/ 368300 w 412750"/>
                <a:gd name="connsiteY15" fmla="*/ 171496 h 482646"/>
                <a:gd name="connsiteX16" fmla="*/ 349250 w 412750"/>
                <a:gd name="connsiteY16" fmla="*/ 139746 h 482646"/>
                <a:gd name="connsiteX17" fmla="*/ 279400 w 412750"/>
                <a:gd name="connsiteY17" fmla="*/ 88946 h 482646"/>
                <a:gd name="connsiteX18" fmla="*/ 254000 w 412750"/>
                <a:gd name="connsiteY18" fmla="*/ 76246 h 482646"/>
                <a:gd name="connsiteX19" fmla="*/ 190500 w 412750"/>
                <a:gd name="connsiteY19" fmla="*/ 69896 h 482646"/>
                <a:gd name="connsiteX20" fmla="*/ 114300 w 412750"/>
                <a:gd name="connsiteY20" fmla="*/ 50846 h 482646"/>
                <a:gd name="connsiteX21" fmla="*/ 31750 w 412750"/>
                <a:gd name="connsiteY21" fmla="*/ 46 h 482646"/>
                <a:gd name="connsiteX22" fmla="*/ 0 w 412750"/>
                <a:gd name="connsiteY22" fmla="*/ 25446 h 482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12750" h="482646">
                  <a:moveTo>
                    <a:pt x="0" y="25446"/>
                  </a:moveTo>
                  <a:lnTo>
                    <a:pt x="0" y="25446"/>
                  </a:lnTo>
                  <a:cubicBezTo>
                    <a:pt x="2117" y="82596"/>
                    <a:pt x="2890" y="139812"/>
                    <a:pt x="6350" y="196896"/>
                  </a:cubicBezTo>
                  <a:cubicBezTo>
                    <a:pt x="8314" y="229302"/>
                    <a:pt x="17444" y="247623"/>
                    <a:pt x="25400" y="279446"/>
                  </a:cubicBezTo>
                  <a:cubicBezTo>
                    <a:pt x="36029" y="321961"/>
                    <a:pt x="26286" y="303887"/>
                    <a:pt x="44450" y="349296"/>
                  </a:cubicBezTo>
                  <a:cubicBezTo>
                    <a:pt x="47966" y="358085"/>
                    <a:pt x="53826" y="365833"/>
                    <a:pt x="57150" y="374696"/>
                  </a:cubicBezTo>
                  <a:cubicBezTo>
                    <a:pt x="60214" y="382868"/>
                    <a:pt x="58875" y="392695"/>
                    <a:pt x="63500" y="400096"/>
                  </a:cubicBezTo>
                  <a:cubicBezTo>
                    <a:pt x="69846" y="410250"/>
                    <a:pt x="80074" y="417405"/>
                    <a:pt x="88900" y="425496"/>
                  </a:cubicBezTo>
                  <a:cubicBezTo>
                    <a:pt x="141032" y="473283"/>
                    <a:pt x="122012" y="461102"/>
                    <a:pt x="165100" y="482646"/>
                  </a:cubicBezTo>
                  <a:cubicBezTo>
                    <a:pt x="226483" y="480529"/>
                    <a:pt x="287943" y="480012"/>
                    <a:pt x="349250" y="476296"/>
                  </a:cubicBezTo>
                  <a:cubicBezTo>
                    <a:pt x="357961" y="475768"/>
                    <a:pt x="367388" y="474787"/>
                    <a:pt x="374650" y="469946"/>
                  </a:cubicBezTo>
                  <a:cubicBezTo>
                    <a:pt x="381000" y="465713"/>
                    <a:pt x="381954" y="456292"/>
                    <a:pt x="387350" y="450896"/>
                  </a:cubicBezTo>
                  <a:cubicBezTo>
                    <a:pt x="392746" y="445500"/>
                    <a:pt x="400050" y="442429"/>
                    <a:pt x="406400" y="438196"/>
                  </a:cubicBezTo>
                  <a:cubicBezTo>
                    <a:pt x="408517" y="410679"/>
                    <a:pt x="412750" y="383244"/>
                    <a:pt x="412750" y="355646"/>
                  </a:cubicBezTo>
                  <a:cubicBezTo>
                    <a:pt x="412750" y="273374"/>
                    <a:pt x="399461" y="314601"/>
                    <a:pt x="381000" y="222296"/>
                  </a:cubicBezTo>
                  <a:cubicBezTo>
                    <a:pt x="378585" y="210220"/>
                    <a:pt x="374809" y="184513"/>
                    <a:pt x="368300" y="171496"/>
                  </a:cubicBezTo>
                  <a:cubicBezTo>
                    <a:pt x="362780" y="160457"/>
                    <a:pt x="358294" y="148144"/>
                    <a:pt x="349250" y="139746"/>
                  </a:cubicBezTo>
                  <a:cubicBezTo>
                    <a:pt x="328153" y="120156"/>
                    <a:pt x="305150" y="101821"/>
                    <a:pt x="279400" y="88946"/>
                  </a:cubicBezTo>
                  <a:cubicBezTo>
                    <a:pt x="270933" y="84713"/>
                    <a:pt x="263256" y="78229"/>
                    <a:pt x="254000" y="76246"/>
                  </a:cubicBezTo>
                  <a:cubicBezTo>
                    <a:pt x="233200" y="71789"/>
                    <a:pt x="211667" y="72013"/>
                    <a:pt x="190500" y="69896"/>
                  </a:cubicBezTo>
                  <a:cubicBezTo>
                    <a:pt x="165100" y="63546"/>
                    <a:pt x="135749" y="65860"/>
                    <a:pt x="114300" y="50846"/>
                  </a:cubicBezTo>
                  <a:cubicBezTo>
                    <a:pt x="102803" y="42798"/>
                    <a:pt x="60419" y="4142"/>
                    <a:pt x="31750" y="46"/>
                  </a:cubicBezTo>
                  <a:cubicBezTo>
                    <a:pt x="23368" y="-1151"/>
                    <a:pt x="5292" y="21213"/>
                    <a:pt x="0" y="25446"/>
                  </a:cubicBezTo>
                  <a:close/>
                </a:path>
              </a:pathLst>
            </a:custGeom>
            <a:solidFill>
              <a:srgbClr val="C3714E"/>
            </a:solidFill>
            <a:ln w="28575">
              <a:solidFill>
                <a:srgbClr val="C3714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34B4408C-5AD4-718B-36AB-D1800965752B}"/>
                </a:ext>
              </a:extLst>
            </p:cNvPr>
            <p:cNvSpPr/>
            <p:nvPr/>
          </p:nvSpPr>
          <p:spPr>
            <a:xfrm>
              <a:off x="9706800" y="3933057"/>
              <a:ext cx="493656" cy="504056"/>
            </a:xfrm>
            <a:custGeom>
              <a:avLst/>
              <a:gdLst>
                <a:gd name="connsiteX0" fmla="*/ 0 w 412750"/>
                <a:gd name="connsiteY0" fmla="*/ 25446 h 482646"/>
                <a:gd name="connsiteX1" fmla="*/ 0 w 412750"/>
                <a:gd name="connsiteY1" fmla="*/ 25446 h 482646"/>
                <a:gd name="connsiteX2" fmla="*/ 6350 w 412750"/>
                <a:gd name="connsiteY2" fmla="*/ 196896 h 482646"/>
                <a:gd name="connsiteX3" fmla="*/ 25400 w 412750"/>
                <a:gd name="connsiteY3" fmla="*/ 279446 h 482646"/>
                <a:gd name="connsiteX4" fmla="*/ 44450 w 412750"/>
                <a:gd name="connsiteY4" fmla="*/ 349296 h 482646"/>
                <a:gd name="connsiteX5" fmla="*/ 57150 w 412750"/>
                <a:gd name="connsiteY5" fmla="*/ 374696 h 482646"/>
                <a:gd name="connsiteX6" fmla="*/ 63500 w 412750"/>
                <a:gd name="connsiteY6" fmla="*/ 400096 h 482646"/>
                <a:gd name="connsiteX7" fmla="*/ 88900 w 412750"/>
                <a:gd name="connsiteY7" fmla="*/ 425496 h 482646"/>
                <a:gd name="connsiteX8" fmla="*/ 165100 w 412750"/>
                <a:gd name="connsiteY8" fmla="*/ 482646 h 482646"/>
                <a:gd name="connsiteX9" fmla="*/ 349250 w 412750"/>
                <a:gd name="connsiteY9" fmla="*/ 476296 h 482646"/>
                <a:gd name="connsiteX10" fmla="*/ 374650 w 412750"/>
                <a:gd name="connsiteY10" fmla="*/ 469946 h 482646"/>
                <a:gd name="connsiteX11" fmla="*/ 387350 w 412750"/>
                <a:gd name="connsiteY11" fmla="*/ 450896 h 482646"/>
                <a:gd name="connsiteX12" fmla="*/ 406400 w 412750"/>
                <a:gd name="connsiteY12" fmla="*/ 438196 h 482646"/>
                <a:gd name="connsiteX13" fmla="*/ 412750 w 412750"/>
                <a:gd name="connsiteY13" fmla="*/ 355646 h 482646"/>
                <a:gd name="connsiteX14" fmla="*/ 381000 w 412750"/>
                <a:gd name="connsiteY14" fmla="*/ 222296 h 482646"/>
                <a:gd name="connsiteX15" fmla="*/ 368300 w 412750"/>
                <a:gd name="connsiteY15" fmla="*/ 171496 h 482646"/>
                <a:gd name="connsiteX16" fmla="*/ 349250 w 412750"/>
                <a:gd name="connsiteY16" fmla="*/ 139746 h 482646"/>
                <a:gd name="connsiteX17" fmla="*/ 279400 w 412750"/>
                <a:gd name="connsiteY17" fmla="*/ 88946 h 482646"/>
                <a:gd name="connsiteX18" fmla="*/ 254000 w 412750"/>
                <a:gd name="connsiteY18" fmla="*/ 76246 h 482646"/>
                <a:gd name="connsiteX19" fmla="*/ 190500 w 412750"/>
                <a:gd name="connsiteY19" fmla="*/ 69896 h 482646"/>
                <a:gd name="connsiteX20" fmla="*/ 114300 w 412750"/>
                <a:gd name="connsiteY20" fmla="*/ 50846 h 482646"/>
                <a:gd name="connsiteX21" fmla="*/ 31750 w 412750"/>
                <a:gd name="connsiteY21" fmla="*/ 46 h 482646"/>
                <a:gd name="connsiteX22" fmla="*/ 0 w 412750"/>
                <a:gd name="connsiteY22" fmla="*/ 25446 h 482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12750" h="482646">
                  <a:moveTo>
                    <a:pt x="0" y="25446"/>
                  </a:moveTo>
                  <a:lnTo>
                    <a:pt x="0" y="25446"/>
                  </a:lnTo>
                  <a:cubicBezTo>
                    <a:pt x="2117" y="82596"/>
                    <a:pt x="2890" y="139812"/>
                    <a:pt x="6350" y="196896"/>
                  </a:cubicBezTo>
                  <a:cubicBezTo>
                    <a:pt x="8314" y="229302"/>
                    <a:pt x="17444" y="247623"/>
                    <a:pt x="25400" y="279446"/>
                  </a:cubicBezTo>
                  <a:cubicBezTo>
                    <a:pt x="36029" y="321961"/>
                    <a:pt x="26286" y="303887"/>
                    <a:pt x="44450" y="349296"/>
                  </a:cubicBezTo>
                  <a:cubicBezTo>
                    <a:pt x="47966" y="358085"/>
                    <a:pt x="53826" y="365833"/>
                    <a:pt x="57150" y="374696"/>
                  </a:cubicBezTo>
                  <a:cubicBezTo>
                    <a:pt x="60214" y="382868"/>
                    <a:pt x="58875" y="392695"/>
                    <a:pt x="63500" y="400096"/>
                  </a:cubicBezTo>
                  <a:cubicBezTo>
                    <a:pt x="69846" y="410250"/>
                    <a:pt x="80074" y="417405"/>
                    <a:pt x="88900" y="425496"/>
                  </a:cubicBezTo>
                  <a:cubicBezTo>
                    <a:pt x="141032" y="473283"/>
                    <a:pt x="122012" y="461102"/>
                    <a:pt x="165100" y="482646"/>
                  </a:cubicBezTo>
                  <a:cubicBezTo>
                    <a:pt x="226483" y="480529"/>
                    <a:pt x="287943" y="480012"/>
                    <a:pt x="349250" y="476296"/>
                  </a:cubicBezTo>
                  <a:cubicBezTo>
                    <a:pt x="357961" y="475768"/>
                    <a:pt x="367388" y="474787"/>
                    <a:pt x="374650" y="469946"/>
                  </a:cubicBezTo>
                  <a:cubicBezTo>
                    <a:pt x="381000" y="465713"/>
                    <a:pt x="381954" y="456292"/>
                    <a:pt x="387350" y="450896"/>
                  </a:cubicBezTo>
                  <a:cubicBezTo>
                    <a:pt x="392746" y="445500"/>
                    <a:pt x="400050" y="442429"/>
                    <a:pt x="406400" y="438196"/>
                  </a:cubicBezTo>
                  <a:cubicBezTo>
                    <a:pt x="408517" y="410679"/>
                    <a:pt x="412750" y="383244"/>
                    <a:pt x="412750" y="355646"/>
                  </a:cubicBezTo>
                  <a:cubicBezTo>
                    <a:pt x="412750" y="273374"/>
                    <a:pt x="399461" y="314601"/>
                    <a:pt x="381000" y="222296"/>
                  </a:cubicBezTo>
                  <a:cubicBezTo>
                    <a:pt x="378585" y="210220"/>
                    <a:pt x="374809" y="184513"/>
                    <a:pt x="368300" y="171496"/>
                  </a:cubicBezTo>
                  <a:cubicBezTo>
                    <a:pt x="362780" y="160457"/>
                    <a:pt x="358294" y="148144"/>
                    <a:pt x="349250" y="139746"/>
                  </a:cubicBezTo>
                  <a:cubicBezTo>
                    <a:pt x="328153" y="120156"/>
                    <a:pt x="305150" y="101821"/>
                    <a:pt x="279400" y="88946"/>
                  </a:cubicBezTo>
                  <a:cubicBezTo>
                    <a:pt x="270933" y="84713"/>
                    <a:pt x="263256" y="78229"/>
                    <a:pt x="254000" y="76246"/>
                  </a:cubicBezTo>
                  <a:cubicBezTo>
                    <a:pt x="233200" y="71789"/>
                    <a:pt x="211667" y="72013"/>
                    <a:pt x="190500" y="69896"/>
                  </a:cubicBezTo>
                  <a:cubicBezTo>
                    <a:pt x="165100" y="63546"/>
                    <a:pt x="135749" y="65860"/>
                    <a:pt x="114300" y="50846"/>
                  </a:cubicBezTo>
                  <a:cubicBezTo>
                    <a:pt x="102803" y="42798"/>
                    <a:pt x="60419" y="4142"/>
                    <a:pt x="31750" y="46"/>
                  </a:cubicBezTo>
                  <a:cubicBezTo>
                    <a:pt x="23368" y="-1151"/>
                    <a:pt x="5292" y="21213"/>
                    <a:pt x="0" y="25446"/>
                  </a:cubicBezTo>
                  <a:close/>
                </a:path>
              </a:pathLst>
            </a:custGeom>
            <a:solidFill>
              <a:srgbClr val="F2D291"/>
            </a:solidFill>
            <a:ln w="38100">
              <a:solidFill>
                <a:srgbClr val="F2D29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96B3B3C-0F39-2C62-4C13-937BF7D07CD5}"/>
                </a:ext>
              </a:extLst>
            </p:cNvPr>
            <p:cNvSpPr/>
            <p:nvPr/>
          </p:nvSpPr>
          <p:spPr>
            <a:xfrm rot="21090160">
              <a:off x="10943842" y="3685482"/>
              <a:ext cx="451659" cy="427305"/>
            </a:xfrm>
            <a:custGeom>
              <a:avLst/>
              <a:gdLst>
                <a:gd name="connsiteX0" fmla="*/ 0 w 412750"/>
                <a:gd name="connsiteY0" fmla="*/ 25446 h 482646"/>
                <a:gd name="connsiteX1" fmla="*/ 0 w 412750"/>
                <a:gd name="connsiteY1" fmla="*/ 25446 h 482646"/>
                <a:gd name="connsiteX2" fmla="*/ 6350 w 412750"/>
                <a:gd name="connsiteY2" fmla="*/ 196896 h 482646"/>
                <a:gd name="connsiteX3" fmla="*/ 25400 w 412750"/>
                <a:gd name="connsiteY3" fmla="*/ 279446 h 482646"/>
                <a:gd name="connsiteX4" fmla="*/ 44450 w 412750"/>
                <a:gd name="connsiteY4" fmla="*/ 349296 h 482646"/>
                <a:gd name="connsiteX5" fmla="*/ 57150 w 412750"/>
                <a:gd name="connsiteY5" fmla="*/ 374696 h 482646"/>
                <a:gd name="connsiteX6" fmla="*/ 63500 w 412750"/>
                <a:gd name="connsiteY6" fmla="*/ 400096 h 482646"/>
                <a:gd name="connsiteX7" fmla="*/ 88900 w 412750"/>
                <a:gd name="connsiteY7" fmla="*/ 425496 h 482646"/>
                <a:gd name="connsiteX8" fmla="*/ 165100 w 412750"/>
                <a:gd name="connsiteY8" fmla="*/ 482646 h 482646"/>
                <a:gd name="connsiteX9" fmla="*/ 349250 w 412750"/>
                <a:gd name="connsiteY9" fmla="*/ 476296 h 482646"/>
                <a:gd name="connsiteX10" fmla="*/ 374650 w 412750"/>
                <a:gd name="connsiteY10" fmla="*/ 469946 h 482646"/>
                <a:gd name="connsiteX11" fmla="*/ 387350 w 412750"/>
                <a:gd name="connsiteY11" fmla="*/ 450896 h 482646"/>
                <a:gd name="connsiteX12" fmla="*/ 406400 w 412750"/>
                <a:gd name="connsiteY12" fmla="*/ 438196 h 482646"/>
                <a:gd name="connsiteX13" fmla="*/ 412750 w 412750"/>
                <a:gd name="connsiteY13" fmla="*/ 355646 h 482646"/>
                <a:gd name="connsiteX14" fmla="*/ 381000 w 412750"/>
                <a:gd name="connsiteY14" fmla="*/ 222296 h 482646"/>
                <a:gd name="connsiteX15" fmla="*/ 368300 w 412750"/>
                <a:gd name="connsiteY15" fmla="*/ 171496 h 482646"/>
                <a:gd name="connsiteX16" fmla="*/ 349250 w 412750"/>
                <a:gd name="connsiteY16" fmla="*/ 139746 h 482646"/>
                <a:gd name="connsiteX17" fmla="*/ 279400 w 412750"/>
                <a:gd name="connsiteY17" fmla="*/ 88946 h 482646"/>
                <a:gd name="connsiteX18" fmla="*/ 254000 w 412750"/>
                <a:gd name="connsiteY18" fmla="*/ 76246 h 482646"/>
                <a:gd name="connsiteX19" fmla="*/ 190500 w 412750"/>
                <a:gd name="connsiteY19" fmla="*/ 69896 h 482646"/>
                <a:gd name="connsiteX20" fmla="*/ 114300 w 412750"/>
                <a:gd name="connsiteY20" fmla="*/ 50846 h 482646"/>
                <a:gd name="connsiteX21" fmla="*/ 31750 w 412750"/>
                <a:gd name="connsiteY21" fmla="*/ 46 h 482646"/>
                <a:gd name="connsiteX22" fmla="*/ 0 w 412750"/>
                <a:gd name="connsiteY22" fmla="*/ 25446 h 482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12750" h="482646">
                  <a:moveTo>
                    <a:pt x="0" y="25446"/>
                  </a:moveTo>
                  <a:lnTo>
                    <a:pt x="0" y="25446"/>
                  </a:lnTo>
                  <a:cubicBezTo>
                    <a:pt x="2117" y="82596"/>
                    <a:pt x="2890" y="139812"/>
                    <a:pt x="6350" y="196896"/>
                  </a:cubicBezTo>
                  <a:cubicBezTo>
                    <a:pt x="8314" y="229302"/>
                    <a:pt x="17444" y="247623"/>
                    <a:pt x="25400" y="279446"/>
                  </a:cubicBezTo>
                  <a:cubicBezTo>
                    <a:pt x="36029" y="321961"/>
                    <a:pt x="26286" y="303887"/>
                    <a:pt x="44450" y="349296"/>
                  </a:cubicBezTo>
                  <a:cubicBezTo>
                    <a:pt x="47966" y="358085"/>
                    <a:pt x="53826" y="365833"/>
                    <a:pt x="57150" y="374696"/>
                  </a:cubicBezTo>
                  <a:cubicBezTo>
                    <a:pt x="60214" y="382868"/>
                    <a:pt x="58875" y="392695"/>
                    <a:pt x="63500" y="400096"/>
                  </a:cubicBezTo>
                  <a:cubicBezTo>
                    <a:pt x="69846" y="410250"/>
                    <a:pt x="80074" y="417405"/>
                    <a:pt x="88900" y="425496"/>
                  </a:cubicBezTo>
                  <a:cubicBezTo>
                    <a:pt x="141032" y="473283"/>
                    <a:pt x="122012" y="461102"/>
                    <a:pt x="165100" y="482646"/>
                  </a:cubicBezTo>
                  <a:cubicBezTo>
                    <a:pt x="226483" y="480529"/>
                    <a:pt x="287943" y="480012"/>
                    <a:pt x="349250" y="476296"/>
                  </a:cubicBezTo>
                  <a:cubicBezTo>
                    <a:pt x="357961" y="475768"/>
                    <a:pt x="367388" y="474787"/>
                    <a:pt x="374650" y="469946"/>
                  </a:cubicBezTo>
                  <a:cubicBezTo>
                    <a:pt x="381000" y="465713"/>
                    <a:pt x="381954" y="456292"/>
                    <a:pt x="387350" y="450896"/>
                  </a:cubicBezTo>
                  <a:cubicBezTo>
                    <a:pt x="392746" y="445500"/>
                    <a:pt x="400050" y="442429"/>
                    <a:pt x="406400" y="438196"/>
                  </a:cubicBezTo>
                  <a:cubicBezTo>
                    <a:pt x="408517" y="410679"/>
                    <a:pt x="412750" y="383244"/>
                    <a:pt x="412750" y="355646"/>
                  </a:cubicBezTo>
                  <a:cubicBezTo>
                    <a:pt x="412750" y="273374"/>
                    <a:pt x="399461" y="314601"/>
                    <a:pt x="381000" y="222296"/>
                  </a:cubicBezTo>
                  <a:cubicBezTo>
                    <a:pt x="378585" y="210220"/>
                    <a:pt x="374809" y="184513"/>
                    <a:pt x="368300" y="171496"/>
                  </a:cubicBezTo>
                  <a:cubicBezTo>
                    <a:pt x="362780" y="160457"/>
                    <a:pt x="358294" y="148144"/>
                    <a:pt x="349250" y="139746"/>
                  </a:cubicBezTo>
                  <a:cubicBezTo>
                    <a:pt x="328153" y="120156"/>
                    <a:pt x="305150" y="101821"/>
                    <a:pt x="279400" y="88946"/>
                  </a:cubicBezTo>
                  <a:cubicBezTo>
                    <a:pt x="270933" y="84713"/>
                    <a:pt x="263256" y="78229"/>
                    <a:pt x="254000" y="76246"/>
                  </a:cubicBezTo>
                  <a:cubicBezTo>
                    <a:pt x="233200" y="71789"/>
                    <a:pt x="211667" y="72013"/>
                    <a:pt x="190500" y="69896"/>
                  </a:cubicBezTo>
                  <a:cubicBezTo>
                    <a:pt x="165100" y="63546"/>
                    <a:pt x="135749" y="65860"/>
                    <a:pt x="114300" y="50846"/>
                  </a:cubicBezTo>
                  <a:cubicBezTo>
                    <a:pt x="102803" y="42798"/>
                    <a:pt x="60419" y="4142"/>
                    <a:pt x="31750" y="46"/>
                  </a:cubicBezTo>
                  <a:cubicBezTo>
                    <a:pt x="23368" y="-1151"/>
                    <a:pt x="5292" y="21213"/>
                    <a:pt x="0" y="25446"/>
                  </a:cubicBezTo>
                  <a:close/>
                </a:path>
              </a:pathLst>
            </a:custGeom>
            <a:solidFill>
              <a:srgbClr val="F2D291"/>
            </a:solidFill>
            <a:ln w="38100">
              <a:solidFill>
                <a:srgbClr val="F2D29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1248496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llout: Double Bent Line with No Border 9">
            <a:extLst>
              <a:ext uri="{FF2B5EF4-FFF2-40B4-BE49-F238E27FC236}">
                <a16:creationId xmlns:a16="http://schemas.microsoft.com/office/drawing/2014/main" id="{1DC40A89-13D3-1454-A8C2-A465962EC5A3}"/>
              </a:ext>
            </a:extLst>
          </p:cNvPr>
          <p:cNvSpPr/>
          <p:nvPr/>
        </p:nvSpPr>
        <p:spPr>
          <a:xfrm>
            <a:off x="5719134" y="2780928"/>
            <a:ext cx="6169109" cy="2758151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10800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60000" lvl="4" indent="-34290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GB" altLang="en-US" sz="2000">
                <a:solidFill>
                  <a:schemeClr val="tx1"/>
                </a:solidFill>
                <a:latin typeface="Arial Nova" panose="020B0504020202020204" pitchFamily="34" charset="0"/>
                <a:cs typeface="Helvetica" panose="020B0604020202020204" pitchFamily="34" charset="0"/>
              </a:rPr>
              <a:t>respects the law &amp; human rights</a:t>
            </a:r>
          </a:p>
          <a:p>
            <a:pPr marL="360000" lvl="4" indent="-34290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GB" altLang="en-US" sz="2000">
                <a:solidFill>
                  <a:schemeClr val="tx1"/>
                </a:solidFill>
                <a:latin typeface="Arial Nova" panose="020B0504020202020204" pitchFamily="34" charset="0"/>
                <a:cs typeface="Helvetica" panose="020B0604020202020204" pitchFamily="34" charset="0"/>
              </a:rPr>
              <a:t>minimizes any harm to people</a:t>
            </a:r>
          </a:p>
          <a:p>
            <a:pPr marL="360000" lvl="4" indent="-34290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GB" altLang="en-US" sz="2000">
                <a:solidFill>
                  <a:schemeClr val="tx1"/>
                </a:solidFill>
                <a:latin typeface="Arial Nova" panose="020B0504020202020204" pitchFamily="34" charset="0"/>
                <a:cs typeface="Helvetica" panose="020B0604020202020204" pitchFamily="34" charset="0"/>
              </a:rPr>
              <a:t>respects human autonomy</a:t>
            </a:r>
          </a:p>
          <a:p>
            <a:pPr marL="360000" lvl="4" indent="-34290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GB" altLang="en-US" sz="2000">
                <a:solidFill>
                  <a:schemeClr val="tx1"/>
                </a:solidFill>
                <a:latin typeface="Arial Nova" panose="020B0504020202020204" pitchFamily="34" charset="0"/>
                <a:cs typeface="Helvetica" panose="020B0604020202020204" pitchFamily="34" charset="0"/>
              </a:rPr>
              <a:t>promotes fairness</a:t>
            </a:r>
          </a:p>
          <a:p>
            <a:pPr marL="360000" lvl="4" indent="-34290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GB" altLang="en-US" sz="2000">
                <a:solidFill>
                  <a:schemeClr val="tx1"/>
                </a:solidFill>
                <a:latin typeface="Arial Nova" panose="020B0504020202020204" pitchFamily="34" charset="0"/>
                <a:cs typeface="Helvetica" panose="020B0604020202020204" pitchFamily="34" charset="0"/>
              </a:rPr>
              <a:t>is supported by good governance</a:t>
            </a:r>
          </a:p>
        </p:txBody>
      </p:sp>
      <p:sp>
        <p:nvSpPr>
          <p:cNvPr id="11" name="CasellaDiTesto 2">
            <a:extLst>
              <a:ext uri="{FF2B5EF4-FFF2-40B4-BE49-F238E27FC236}">
                <a16:creationId xmlns:a16="http://schemas.microsoft.com/office/drawing/2014/main" id="{E281F134-627E-46B6-6BD1-E3CC43497B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5053" y="1844824"/>
            <a:ext cx="76252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800" b="1">
                <a:solidFill>
                  <a:srgbClr val="01578C"/>
                </a:solidFill>
              </a:rPr>
              <a:t>What is responsible AI innovation?</a:t>
            </a:r>
          </a:p>
        </p:txBody>
      </p:sp>
      <p:pic>
        <p:nvPicPr>
          <p:cNvPr id="15" name="Imagem 14" descr="Uma imagem com captura de ecrã, Simetria, file, círculo&#10;&#10;Descrição gerada automaticamente">
            <a:extLst>
              <a:ext uri="{FF2B5EF4-FFF2-40B4-BE49-F238E27FC236}">
                <a16:creationId xmlns:a16="http://schemas.microsoft.com/office/drawing/2014/main" id="{8EF7F6F2-A957-90B7-A538-9BAE1BD8D6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4363" y="5240628"/>
            <a:ext cx="1060546" cy="1319253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D88EB05D-7981-3DCF-5722-FB5350D09DCD}"/>
              </a:ext>
            </a:extLst>
          </p:cNvPr>
          <p:cNvSpPr txBox="1"/>
          <p:nvPr/>
        </p:nvSpPr>
        <p:spPr>
          <a:xfrm>
            <a:off x="10190890" y="6298271"/>
            <a:ext cx="8370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/>
              <a:t>SOURCE:</a:t>
            </a:r>
            <a:endParaRPr lang="en-GB" sz="1100" b="1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E73E28E6-874C-EB53-47E8-72840D7584A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416" y="2420888"/>
            <a:ext cx="4771580" cy="3659364"/>
          </a:xfrm>
          <a:prstGeom prst="rect">
            <a:avLst/>
          </a:prstGeom>
        </p:spPr>
      </p:pic>
      <p:sp>
        <p:nvSpPr>
          <p:cNvPr id="13" name="Chaveta à esquerda 12">
            <a:extLst>
              <a:ext uri="{FF2B5EF4-FFF2-40B4-BE49-F238E27FC236}">
                <a16:creationId xmlns:a16="http://schemas.microsoft.com/office/drawing/2014/main" id="{41A0D4EA-E2F4-81D2-4817-A82E9D2DDDD8}"/>
              </a:ext>
            </a:extLst>
          </p:cNvPr>
          <p:cNvSpPr/>
          <p:nvPr/>
        </p:nvSpPr>
        <p:spPr>
          <a:xfrm>
            <a:off x="5461736" y="2852936"/>
            <a:ext cx="274224" cy="2520280"/>
          </a:xfrm>
          <a:prstGeom prst="leftBrace">
            <a:avLst>
              <a:gd name="adj1" fmla="val 0"/>
              <a:gd name="adj2" fmla="val 33338"/>
            </a:avLst>
          </a:prstGeom>
          <a:ln w="12700">
            <a:solidFill>
              <a:srgbClr val="179B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66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EC4D9F18-A5B1-2EF4-9F52-430423EF8F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5053" y="1844824"/>
            <a:ext cx="76252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800" b="1">
                <a:solidFill>
                  <a:srgbClr val="01578C"/>
                </a:solidFill>
              </a:rPr>
              <a:t>THE AI TOOLKIT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E6F9415-814D-E955-9718-4F7E60745C6B}"/>
              </a:ext>
            </a:extLst>
          </p:cNvPr>
          <p:cNvSpPr txBox="1"/>
          <p:nvPr/>
        </p:nvSpPr>
        <p:spPr>
          <a:xfrm>
            <a:off x="1193601" y="2490862"/>
            <a:ext cx="6414567" cy="198515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GB"/>
            </a:defPPr>
            <a:lvl1pPr marL="285750" indent="-285750" eaLnBrk="1" hangingPunct="1">
              <a:spcBef>
                <a:spcPts val="600"/>
              </a:spcBef>
              <a:spcAft>
                <a:spcPts val="1200"/>
              </a:spcAft>
              <a:buClr>
                <a:srgbClr val="EFAB44"/>
              </a:buClr>
              <a:buSzPct val="120000"/>
              <a:buFont typeface="Wingdings" pitchFamily="2" charset="2"/>
              <a:buChar char="§"/>
              <a:defRPr sz="2000" b="1">
                <a:solidFill>
                  <a:schemeClr val="accent1"/>
                </a:solidFill>
                <a:latin typeface="Arial Nova" panose="020B0504020202020204" pitchFamily="34" charset="0"/>
              </a:defRPr>
            </a:lvl1pPr>
          </a:lstStyle>
          <a:p>
            <a:r>
              <a:rPr lang="en-US" sz="1800" b="0">
                <a:solidFill>
                  <a:schemeClr val="tx1"/>
                </a:solidFill>
              </a:rPr>
              <a:t>Set of seven resources tailor-made by UNICRI and INTERPOL to support law enforcement agencies to navigate the complex task of institutionalizing responsible AI and integrating AI systems into their work.</a:t>
            </a:r>
            <a:endParaRPr lang="en-GB" sz="1800" b="0">
              <a:solidFill>
                <a:schemeClr val="tx1"/>
              </a:solidFill>
            </a:endParaRPr>
          </a:p>
          <a:p>
            <a:r>
              <a:rPr lang="en-GB" sz="1800" b="0">
                <a:solidFill>
                  <a:schemeClr val="tx1"/>
                </a:solidFill>
              </a:rPr>
              <a:t>Launched by UNICRI and INTERPOL in June 2023, with EU funding. Updated web-version coming up in Feb 2024!</a:t>
            </a:r>
            <a:endParaRPr lang="en-GB" b="0">
              <a:solidFill>
                <a:schemeClr val="tx1"/>
              </a:solidFill>
            </a:endParaRPr>
          </a:p>
        </p:txBody>
      </p:sp>
      <p:pic>
        <p:nvPicPr>
          <p:cNvPr id="4" name="Imagem 7">
            <a:extLst>
              <a:ext uri="{FF2B5EF4-FFF2-40B4-BE49-F238E27FC236}">
                <a16:creationId xmlns:a16="http://schemas.microsoft.com/office/drawing/2014/main" id="{07320447-CB89-11DB-E2E1-88EF54FE89B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3527" y="1752266"/>
            <a:ext cx="3068966" cy="4339513"/>
          </a:xfrm>
          <a:prstGeom prst="rect">
            <a:avLst/>
          </a:prstGeom>
          <a:effectLst>
            <a:glow rad="50800">
              <a:schemeClr val="bg1">
                <a:alpha val="60000"/>
              </a:schemeClr>
            </a:glow>
          </a:effectLst>
        </p:spPr>
      </p:pic>
      <p:cxnSp>
        <p:nvCxnSpPr>
          <p:cNvPr id="21" name="Straight Connector 6">
            <a:extLst>
              <a:ext uri="{FF2B5EF4-FFF2-40B4-BE49-F238E27FC236}">
                <a16:creationId xmlns:a16="http://schemas.microsoft.com/office/drawing/2014/main" id="{0F7ED693-16A6-7AFD-B61C-336DB85B0050}"/>
              </a:ext>
            </a:extLst>
          </p:cNvPr>
          <p:cNvCxnSpPr>
            <a:cxnSpLocks/>
          </p:cNvCxnSpPr>
          <p:nvPr/>
        </p:nvCxnSpPr>
        <p:spPr>
          <a:xfrm flipH="1">
            <a:off x="8169728" y="1696470"/>
            <a:ext cx="14504" cy="4508867"/>
          </a:xfrm>
          <a:prstGeom prst="line">
            <a:avLst/>
          </a:prstGeom>
          <a:ln w="19050">
            <a:solidFill>
              <a:srgbClr val="E7C778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2821787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D561011-DFD7-9F67-10BE-559BF25BDB6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3392" y="2379836"/>
            <a:ext cx="5881466" cy="3240360"/>
          </a:xfrm>
          <a:prstGeom prst="rect">
            <a:avLst/>
          </a:prstGeom>
        </p:spPr>
      </p:pic>
      <p:sp>
        <p:nvSpPr>
          <p:cNvPr id="4" name="CasellaDiTesto 2">
            <a:extLst>
              <a:ext uri="{FF2B5EF4-FFF2-40B4-BE49-F238E27FC236}">
                <a16:creationId xmlns:a16="http://schemas.microsoft.com/office/drawing/2014/main" id="{350A8325-B0A4-5E6D-678B-EDEEAB859F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5053" y="1844824"/>
            <a:ext cx="98574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800" b="1">
                <a:solidFill>
                  <a:srgbClr val="01578C"/>
                </a:solidFill>
              </a:rPr>
              <a:t>The Principles for Responsible AI Innovation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3510B168-0F0C-A45D-AF55-9543D5C97E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57755" y="3284984"/>
            <a:ext cx="5026877" cy="2141077"/>
          </a:xfrm>
          <a:prstGeom prst="rect">
            <a:avLst/>
          </a:prstGeom>
        </p:spPr>
      </p:pic>
      <p:sp>
        <p:nvSpPr>
          <p:cNvPr id="9" name="Triangle 1">
            <a:extLst>
              <a:ext uri="{FF2B5EF4-FFF2-40B4-BE49-F238E27FC236}">
                <a16:creationId xmlns:a16="http://schemas.microsoft.com/office/drawing/2014/main" id="{4AA732D0-B9C1-2060-245C-3C90FCBE5385}"/>
              </a:ext>
            </a:extLst>
          </p:cNvPr>
          <p:cNvSpPr/>
          <p:nvPr/>
        </p:nvSpPr>
        <p:spPr>
          <a:xfrm rot="5400000">
            <a:off x="5597847" y="4196391"/>
            <a:ext cx="1538868" cy="148103"/>
          </a:xfrm>
          <a:prstGeom prst="triangle">
            <a:avLst/>
          </a:prstGeom>
          <a:solidFill>
            <a:srgbClr val="E7C778"/>
          </a:solidFill>
          <a:ln>
            <a:solidFill>
              <a:srgbClr val="E7C7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pic>
        <p:nvPicPr>
          <p:cNvPr id="5" name="Imagem 4" descr="Uma imagem com captura de ecrã, Simetria, file, círculo&#10;&#10;Descrição gerada automaticamente">
            <a:extLst>
              <a:ext uri="{FF2B5EF4-FFF2-40B4-BE49-F238E27FC236}">
                <a16:creationId xmlns:a16="http://schemas.microsoft.com/office/drawing/2014/main" id="{C1CDC6BE-E20F-C810-1C59-86D3589A4DE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4363" y="5240628"/>
            <a:ext cx="1060546" cy="1319253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186C4660-F48F-2D4F-6CFB-8855AD256CA9}"/>
              </a:ext>
            </a:extLst>
          </p:cNvPr>
          <p:cNvSpPr txBox="1"/>
          <p:nvPr/>
        </p:nvSpPr>
        <p:spPr>
          <a:xfrm>
            <a:off x="10194194" y="6298271"/>
            <a:ext cx="8370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/>
              <a:t>SOURCE:</a:t>
            </a:r>
            <a:endParaRPr lang="en-GB" sz="1100" b="1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17540B66-A078-8097-50E4-DA8B73A44905}"/>
              </a:ext>
            </a:extLst>
          </p:cNvPr>
          <p:cNvSpPr/>
          <p:nvPr/>
        </p:nvSpPr>
        <p:spPr>
          <a:xfrm>
            <a:off x="6672065" y="3284983"/>
            <a:ext cx="2592288" cy="504057"/>
          </a:xfrm>
          <a:prstGeom prst="rect">
            <a:avLst/>
          </a:prstGeom>
          <a:solidFill>
            <a:schemeClr val="accent4">
              <a:lumMod val="40000"/>
              <a:lumOff val="60000"/>
              <a:alpha val="8000"/>
            </a:schemeClr>
          </a:solidFill>
          <a:ln w="28575">
            <a:solidFill>
              <a:srgbClr val="E7C77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5157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5">
            <a:extLst>
              <a:ext uri="{FF2B5EF4-FFF2-40B4-BE49-F238E27FC236}">
                <a16:creationId xmlns:a16="http://schemas.microsoft.com/office/drawing/2014/main" id="{1302B917-3AC3-4A83-2B00-5BD27865A5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28" y="1484784"/>
            <a:ext cx="12144672" cy="545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tabLst>
                <a:tab pos="1042035" algn="l"/>
                <a:tab pos="2865755" algn="ctr"/>
              </a:tabLst>
            </a:pPr>
            <a:r>
              <a:rPr lang="en-US" sz="2800" b="1" spc="80">
                <a:solidFill>
                  <a:srgbClr val="01568C"/>
                </a:solidFill>
                <a:latin typeface="Arial Nova "/>
                <a:ea typeface="Helvetica Neue" panose="02000503000000020004" pitchFamily="2" charset="0"/>
                <a:cs typeface="Helvetica Neue" panose="02000503000000020004" pitchFamily="2" charset="0"/>
              </a:rPr>
              <a:t>Raising awareness for responsible use in trainings 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574BDBCB-59B0-C32E-3F60-4B610A047351}"/>
              </a:ext>
            </a:extLst>
          </p:cNvPr>
          <p:cNvSpPr txBox="1"/>
          <p:nvPr/>
        </p:nvSpPr>
        <p:spPr>
          <a:xfrm>
            <a:off x="6168008" y="2420888"/>
            <a:ext cx="5137824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GB"/>
            </a:defPPr>
            <a:lvl1pPr marL="285750" indent="-285750" eaLnBrk="1" hangingPunct="1">
              <a:spcBef>
                <a:spcPts val="600"/>
              </a:spcBef>
              <a:spcAft>
                <a:spcPts val="1200"/>
              </a:spcAft>
              <a:buClr>
                <a:srgbClr val="EFAB44"/>
              </a:buClr>
              <a:buSzPct val="120000"/>
              <a:buFont typeface="Wingdings" pitchFamily="2" charset="2"/>
              <a:buChar char="§"/>
              <a:defRPr b="0">
                <a:solidFill>
                  <a:schemeClr val="tx1">
                    <a:lumMod val="65000"/>
                    <a:lumOff val="35000"/>
                  </a:schemeClr>
                </a:solidFill>
                <a:latin typeface="Arial Nova" panose="020B0504020202020204" pitchFamily="34" charset="0"/>
              </a:defRPr>
            </a:lvl1pPr>
          </a:lstStyle>
          <a:p>
            <a:pPr marL="628650" indent="-450850">
              <a:buFont typeface="+mj-lt"/>
              <a:buAutoNum type="arabicPeriod"/>
            </a:pPr>
            <a:r>
              <a:rPr lang="en-US" b="1"/>
              <a:t>Why</a:t>
            </a:r>
            <a:r>
              <a:rPr lang="en-US"/>
              <a:t> is the responsible use of the AI tools important? AI benefits and risks</a:t>
            </a:r>
          </a:p>
          <a:p>
            <a:pPr marL="628650" indent="-450850">
              <a:buFont typeface="+mj-lt"/>
              <a:buAutoNum type="arabicPeriod"/>
            </a:pPr>
            <a:r>
              <a:rPr lang="en-US" b="1"/>
              <a:t>What</a:t>
            </a:r>
            <a:r>
              <a:rPr lang="en-US"/>
              <a:t> does it mean in practice: responsible use throughout the AI life cycle &amp; necessary organizational components</a:t>
            </a:r>
          </a:p>
          <a:p>
            <a:pPr marL="628650" indent="-450850">
              <a:buFont typeface="+mj-lt"/>
              <a:buAutoNum type="arabicPeriod"/>
            </a:pPr>
            <a: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  <a:latin typeface="Arial Nova" panose="020B0504020202020204" pitchFamily="34" charset="0"/>
              </a:rPr>
              <a:t>Main take-aways: 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Arial Nova" panose="020B0504020202020204" pitchFamily="34" charset="0"/>
              </a:rPr>
              <a:t>asking the right questions </a:t>
            </a:r>
            <a:r>
              <a:rPr lang="en-US"/>
              <a:t>when acquiring tools, being thorough when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Arial Nova" panose="020B0504020202020204" pitchFamily="34" charset="0"/>
              </a:rPr>
              <a:t> using the AI tools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A76F067A-E433-AFAE-D39C-AAFE8A12AA8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640" y="2204864"/>
            <a:ext cx="4392488" cy="2480464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30E79049-2F8D-349C-EA02-EB3FDD74EEC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3512" y="3679395"/>
            <a:ext cx="4195759" cy="236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61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Agrupar 26">
            <a:extLst>
              <a:ext uri="{FF2B5EF4-FFF2-40B4-BE49-F238E27FC236}">
                <a16:creationId xmlns:a16="http://schemas.microsoft.com/office/drawing/2014/main" id="{6C38AAEE-581E-A496-2102-7D9A5CBB0700}"/>
              </a:ext>
            </a:extLst>
          </p:cNvPr>
          <p:cNvGrpSpPr>
            <a:grpSpLocks noChangeAspect="1"/>
          </p:cNvGrpSpPr>
          <p:nvPr/>
        </p:nvGrpSpPr>
        <p:grpSpPr>
          <a:xfrm>
            <a:off x="1819157" y="2116389"/>
            <a:ext cx="3248096" cy="4320000"/>
            <a:chOff x="911424" y="1592796"/>
            <a:chExt cx="3672408" cy="4884342"/>
          </a:xfrm>
        </p:grpSpPr>
        <p:sp>
          <p:nvSpPr>
            <p:cNvPr id="10" name="CasellaDiTesto 2">
              <a:extLst>
                <a:ext uri="{FF2B5EF4-FFF2-40B4-BE49-F238E27FC236}">
                  <a16:creationId xmlns:a16="http://schemas.microsoft.com/office/drawing/2014/main" id="{0CCC773D-3E34-B8F7-A30E-EAA46DC266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3432" y="5302948"/>
              <a:ext cx="3498904" cy="1174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it-IT" altLang="it-IT" sz="3200">
                  <a:solidFill>
                    <a:schemeClr val="bg1"/>
                  </a:solidFill>
                  <a:latin typeface="Arial Nova" panose="020B0504020202020204" pitchFamily="34" charset="0"/>
                </a:rPr>
                <a:t>ACCESS THE </a:t>
              </a:r>
              <a:br>
                <a:rPr lang="it-IT" altLang="it-IT" sz="3200" b="1">
                  <a:solidFill>
                    <a:schemeClr val="bg1"/>
                  </a:solidFill>
                  <a:latin typeface="Arial Nova" panose="020B0504020202020204" pitchFamily="34" charset="0"/>
                </a:rPr>
              </a:br>
              <a:r>
                <a:rPr lang="it-IT" altLang="it-IT" sz="3200" b="1">
                  <a:solidFill>
                    <a:schemeClr val="bg1"/>
                  </a:solidFill>
                  <a:latin typeface="Arial Nova" panose="020B0504020202020204" pitchFamily="34" charset="0"/>
                </a:rPr>
                <a:t>AI TOOLKIT</a:t>
              </a:r>
            </a:p>
          </p:txBody>
        </p:sp>
        <p:grpSp>
          <p:nvGrpSpPr>
            <p:cNvPr id="19" name="Agrupar 18">
              <a:extLst>
                <a:ext uri="{FF2B5EF4-FFF2-40B4-BE49-F238E27FC236}">
                  <a16:creationId xmlns:a16="http://schemas.microsoft.com/office/drawing/2014/main" id="{21ED300C-2927-3738-C1A7-68EBBC8C8C10}"/>
                </a:ext>
              </a:extLst>
            </p:cNvPr>
            <p:cNvGrpSpPr/>
            <p:nvPr/>
          </p:nvGrpSpPr>
          <p:grpSpPr>
            <a:xfrm>
              <a:off x="911424" y="1592796"/>
              <a:ext cx="3672408" cy="3672408"/>
              <a:chOff x="911424" y="1592796"/>
              <a:chExt cx="3672408" cy="3672408"/>
            </a:xfrm>
          </p:grpSpPr>
          <p:pic>
            <p:nvPicPr>
              <p:cNvPr id="9" name="Imagem 9">
                <a:extLst>
                  <a:ext uri="{FF2B5EF4-FFF2-40B4-BE49-F238E27FC236}">
                    <a16:creationId xmlns:a16="http://schemas.microsoft.com/office/drawing/2014/main" id="{8253CC39-9A55-1BF7-8A63-64C0B7AB4B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11424" y="1592796"/>
                <a:ext cx="3672408" cy="3672408"/>
              </a:xfrm>
              <a:prstGeom prst="rect">
                <a:avLst/>
              </a:prstGeom>
            </p:spPr>
          </p:pic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7285CE0D-B642-948A-1C8F-750EE75EC6FF}"/>
                  </a:ext>
                </a:extLst>
              </p:cNvPr>
              <p:cNvSpPr/>
              <p:nvPr/>
            </p:nvSpPr>
            <p:spPr>
              <a:xfrm>
                <a:off x="2351584" y="2960948"/>
                <a:ext cx="864096" cy="93610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Retângulo 15">
                <a:extLst>
                  <a:ext uri="{FF2B5EF4-FFF2-40B4-BE49-F238E27FC236}">
                    <a16:creationId xmlns:a16="http://schemas.microsoft.com/office/drawing/2014/main" id="{47EB5873-9630-3745-3D33-73B87A5933C7}"/>
                  </a:ext>
                </a:extLst>
              </p:cNvPr>
              <p:cNvSpPr/>
              <p:nvPr/>
            </p:nvSpPr>
            <p:spPr>
              <a:xfrm>
                <a:off x="2279576" y="2953106"/>
                <a:ext cx="871424" cy="93610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3" name="Imagem 12" descr="Uma imagem com captura de ecrã, Simetria, file, círculo&#10;&#10;Descrição gerada automaticamente">
                <a:extLst>
                  <a:ext uri="{FF2B5EF4-FFF2-40B4-BE49-F238E27FC236}">
                    <a16:creationId xmlns:a16="http://schemas.microsoft.com/office/drawing/2014/main" id="{5D7D44A5-C000-9BB1-7D18-718F5144F6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50397" y="2928032"/>
                <a:ext cx="792088" cy="985307"/>
              </a:xfrm>
              <a:prstGeom prst="rect">
                <a:avLst/>
              </a:prstGeom>
            </p:spPr>
          </p:pic>
        </p:grpSp>
      </p:grpSp>
      <p:grpSp>
        <p:nvGrpSpPr>
          <p:cNvPr id="28" name="Agrupar 27">
            <a:extLst>
              <a:ext uri="{FF2B5EF4-FFF2-40B4-BE49-F238E27FC236}">
                <a16:creationId xmlns:a16="http://schemas.microsoft.com/office/drawing/2014/main" id="{306B3A86-64BB-5766-5B4A-36BD06D54924}"/>
              </a:ext>
            </a:extLst>
          </p:cNvPr>
          <p:cNvGrpSpPr/>
          <p:nvPr/>
        </p:nvGrpSpPr>
        <p:grpSpPr>
          <a:xfrm>
            <a:off x="7007428" y="2115901"/>
            <a:ext cx="3365416" cy="4320000"/>
            <a:chOff x="7464152" y="1556792"/>
            <a:chExt cx="3632697" cy="4826892"/>
          </a:xfrm>
        </p:grpSpPr>
        <p:grpSp>
          <p:nvGrpSpPr>
            <p:cNvPr id="18" name="Agrupar 17">
              <a:extLst>
                <a:ext uri="{FF2B5EF4-FFF2-40B4-BE49-F238E27FC236}">
                  <a16:creationId xmlns:a16="http://schemas.microsoft.com/office/drawing/2014/main" id="{FC753158-BDC3-5493-68B2-9CDEA3A47A6B}"/>
                </a:ext>
              </a:extLst>
            </p:cNvPr>
            <p:cNvGrpSpPr/>
            <p:nvPr/>
          </p:nvGrpSpPr>
          <p:grpSpPr>
            <a:xfrm>
              <a:off x="7464152" y="1556792"/>
              <a:ext cx="3632697" cy="3672000"/>
              <a:chOff x="4914771" y="1613182"/>
              <a:chExt cx="3632697" cy="3672000"/>
            </a:xfrm>
          </p:grpSpPr>
          <p:pic>
            <p:nvPicPr>
              <p:cNvPr id="14" name="Picture 6">
                <a:extLst>
                  <a:ext uri="{FF2B5EF4-FFF2-40B4-BE49-F238E27FC236}">
                    <a16:creationId xmlns:a16="http://schemas.microsoft.com/office/drawing/2014/main" id="{4D7E3E6C-54E6-3FFB-71BB-E2CFD69CA7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14771" y="1613182"/>
                <a:ext cx="3632697" cy="3672000"/>
              </a:xfrm>
              <a:prstGeom prst="rect">
                <a:avLst/>
              </a:prstGeom>
            </p:spPr>
          </p:pic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816C912C-EFF3-261C-FBF7-5740D3011EF9}"/>
                  </a:ext>
                </a:extLst>
              </p:cNvPr>
              <p:cNvSpPr/>
              <p:nvPr/>
            </p:nvSpPr>
            <p:spPr>
              <a:xfrm>
                <a:off x="6295407" y="2981130"/>
                <a:ext cx="871424" cy="93610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026" name="Picture 2">
                <a:extLst>
                  <a:ext uri="{FF2B5EF4-FFF2-40B4-BE49-F238E27FC236}">
                    <a16:creationId xmlns:a16="http://schemas.microsoft.com/office/drawing/2014/main" id="{AA584070-3520-317E-B223-AA3E8FEAAF7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13704" y="3157917"/>
                <a:ext cx="833696" cy="5825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21" name="CasellaDiTesto 2">
              <a:extLst>
                <a:ext uri="{FF2B5EF4-FFF2-40B4-BE49-F238E27FC236}">
                  <a16:creationId xmlns:a16="http://schemas.microsoft.com/office/drawing/2014/main" id="{8A3CF22E-4561-932A-6BC4-A7DD9CB305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09665" y="5220913"/>
              <a:ext cx="3140535" cy="1162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it-IT" altLang="it-IT" sz="3200">
                  <a:solidFill>
                    <a:schemeClr val="bg1"/>
                  </a:solidFill>
                  <a:latin typeface="Arial Nova" panose="020B0504020202020204" pitchFamily="34" charset="0"/>
                </a:rPr>
                <a:t>JOIN THE </a:t>
              </a:r>
              <a:r>
                <a:rPr lang="it-IT" altLang="it-IT" sz="3200" b="1">
                  <a:solidFill>
                    <a:schemeClr val="bg1"/>
                  </a:solidFill>
                  <a:latin typeface="Arial Nova" panose="020B0504020202020204" pitchFamily="34" charset="0"/>
                </a:rPr>
                <a:t>GLOBAL HUB</a:t>
              </a:r>
            </a:p>
          </p:txBody>
        </p:sp>
      </p:grpSp>
      <p:sp>
        <p:nvSpPr>
          <p:cNvPr id="29" name="CasellaDiTesto 2">
            <a:extLst>
              <a:ext uri="{FF2B5EF4-FFF2-40B4-BE49-F238E27FC236}">
                <a16:creationId xmlns:a16="http://schemas.microsoft.com/office/drawing/2014/main" id="{7DDD2D1E-30CF-FE12-FFB7-3EADF9D70C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800" b="1">
                <a:solidFill>
                  <a:schemeClr val="bg1"/>
                </a:solidFill>
              </a:rPr>
              <a:t>Learn more:</a:t>
            </a:r>
          </a:p>
        </p:txBody>
      </p:sp>
      <p:pic>
        <p:nvPicPr>
          <p:cNvPr id="3" name="Picture 13">
            <a:extLst>
              <a:ext uri="{FF2B5EF4-FFF2-40B4-BE49-F238E27FC236}">
                <a16:creationId xmlns:a16="http://schemas.microsoft.com/office/drawing/2014/main" id="{56E7564A-2039-54F3-2F16-FF67A078864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4675" y="35025"/>
            <a:ext cx="3282650" cy="166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7170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>
            <a:extLst>
              <a:ext uri="{FF2B5EF4-FFF2-40B4-BE49-F238E27FC236}">
                <a16:creationId xmlns:a16="http://schemas.microsoft.com/office/drawing/2014/main" id="{B64F2D67-7AFC-170A-E08B-3080B57DB6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360" y="6165304"/>
            <a:ext cx="12673408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GB" sz="2400">
                <a:solidFill>
                  <a:schemeClr val="bg1"/>
                </a:solidFill>
                <a:latin typeface="Arial Nova Light" panose="020B03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unicri.aicentre@un.org</a:t>
            </a:r>
            <a:r>
              <a:rPr lang="en-GB" sz="2400">
                <a:solidFill>
                  <a:schemeClr val="bg1"/>
                </a:solidFill>
                <a:latin typeface="Arial Nova Light" panose="020B0304020202020204" pitchFamily="34" charset="0"/>
              </a:rPr>
              <a:t> 					</a:t>
            </a:r>
            <a:r>
              <a:rPr lang="en-GB" sz="3200">
                <a:solidFill>
                  <a:schemeClr val="bg1"/>
                </a:solidFill>
                <a:latin typeface="Arial Nova Light" panose="020B0304020202020204" pitchFamily="34" charset="0"/>
              </a:rPr>
              <a:t> </a:t>
            </a:r>
            <a:r>
              <a:rPr lang="en-GB" sz="2400">
                <a:solidFill>
                  <a:schemeClr val="bg1"/>
                </a:solidFill>
                <a:latin typeface="Arial Nova Light" panose="020B03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ines.goncalvesferreira@un.org</a:t>
            </a:r>
            <a:r>
              <a:rPr lang="en-GB" sz="2400">
                <a:solidFill>
                  <a:schemeClr val="bg1"/>
                </a:solidFill>
                <a:latin typeface="Arial Nova Light" panose="020B0304020202020204" pitchFamily="34" charset="0"/>
              </a:rPr>
              <a:t> </a:t>
            </a:r>
          </a:p>
          <a:p>
            <a:pPr algn="ctr" eaLnBrk="1" hangingPunct="1"/>
            <a:r>
              <a:rPr lang="en-GB" sz="2000">
                <a:solidFill>
                  <a:schemeClr val="bg1"/>
                </a:solidFill>
                <a:latin typeface="Arial Nova Light" panose="020B0304020202020204" pitchFamily="34" charset="0"/>
              </a:rPr>
              <a:t> 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5674CDCF-21EE-2825-FE73-E139FE22D9C6}"/>
              </a:ext>
            </a:extLst>
          </p:cNvPr>
          <p:cNvSpPr/>
          <p:nvPr/>
        </p:nvSpPr>
        <p:spPr>
          <a:xfrm>
            <a:off x="119336" y="116632"/>
            <a:ext cx="2102141" cy="1080120"/>
          </a:xfrm>
          <a:prstGeom prst="rect">
            <a:avLst/>
          </a:prstGeom>
          <a:solidFill>
            <a:srgbClr val="01568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3">
            <a:extLst>
              <a:ext uri="{FF2B5EF4-FFF2-40B4-BE49-F238E27FC236}">
                <a16:creationId xmlns:a16="http://schemas.microsoft.com/office/drawing/2014/main" id="{E30C3B63-3333-8841-87B3-B3C81CE2C6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7808" y="2492896"/>
            <a:ext cx="4320480" cy="2196546"/>
          </a:xfrm>
          <a:prstGeom prst="rect">
            <a:avLst/>
          </a:prstGeom>
        </p:spPr>
      </p:pic>
      <p:sp>
        <p:nvSpPr>
          <p:cNvPr id="19" name="Rectangle 12">
            <a:extLst>
              <a:ext uri="{FF2B5EF4-FFF2-40B4-BE49-F238E27FC236}">
                <a16:creationId xmlns:a16="http://schemas.microsoft.com/office/drawing/2014/main" id="{5DAAFC56-5F54-9E56-77D5-69330324F1E2}"/>
              </a:ext>
            </a:extLst>
          </p:cNvPr>
          <p:cNvSpPr txBox="1">
            <a:spLocks noChangeArrowheads="1"/>
          </p:cNvSpPr>
          <p:nvPr/>
        </p:nvSpPr>
        <p:spPr>
          <a:xfrm>
            <a:off x="3575720" y="1293796"/>
            <a:ext cx="5616624" cy="92233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E8EDE"/>
                </a:solidFill>
                <a:latin typeface="+mj-lt"/>
                <a:ea typeface="MS PGothic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E8EDE"/>
                </a:solidFill>
                <a:latin typeface="Gill Sans MT" panose="020B0502020104020203" pitchFamily="34" charset="77"/>
                <a:ea typeface="MS PGothic" charset="-128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E8EDE"/>
                </a:solidFill>
                <a:latin typeface="Gill Sans MT" panose="020B0502020104020203" pitchFamily="34" charset="77"/>
                <a:ea typeface="MS PGothic" charset="-128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E8EDE"/>
                </a:solidFill>
                <a:latin typeface="Gill Sans MT" panose="020B0502020104020203" pitchFamily="34" charset="77"/>
                <a:ea typeface="MS PGothic" charset="-128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E8EDE"/>
                </a:solidFill>
                <a:latin typeface="Gill Sans MT" panose="020B0502020104020203" pitchFamily="34" charset="77"/>
                <a:ea typeface="MS PGothic" charset="-128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E8EDE"/>
                </a:solidFill>
                <a:latin typeface="Trebuchet MS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E8EDE"/>
                </a:solidFill>
                <a:latin typeface="Trebuchet MS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E8EDE"/>
                </a:solidFill>
                <a:latin typeface="Trebuchet MS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E8EDE"/>
                </a:solidFill>
                <a:latin typeface="Trebuchet MS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GB" sz="5400" b="0" kern="0">
                <a:solidFill>
                  <a:schemeClr val="bg1"/>
                </a:solidFill>
                <a:latin typeface="Arial Nova Light" panose="020B030402020202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436577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asellaDiTesto 1">
            <a:extLst>
              <a:ext uri="{FF2B5EF4-FFF2-40B4-BE49-F238E27FC236}">
                <a16:creationId xmlns:a16="http://schemas.microsoft.com/office/drawing/2014/main" id="{2709B50D-EB77-55FA-FE0E-A58ECA811E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60" y="968529"/>
            <a:ext cx="698477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it-IT" sz="4000" b="1" dirty="0">
                <a:solidFill>
                  <a:schemeClr val="bg1"/>
                </a:solidFill>
              </a:rPr>
              <a:t>Responsible Use of AI in Online Child Abuse and Exploitation Investigations</a:t>
            </a:r>
            <a:endParaRPr lang="en-GB" altLang="it-IT" sz="4000" b="1" dirty="0">
              <a:solidFill>
                <a:schemeClr val="bg1"/>
              </a:solidFill>
            </a:endParaRPr>
          </a:p>
        </p:txBody>
      </p:sp>
      <p:sp>
        <p:nvSpPr>
          <p:cNvPr id="8195" name="CasellaDiTesto 1">
            <a:extLst>
              <a:ext uri="{FF2B5EF4-FFF2-40B4-BE49-F238E27FC236}">
                <a16:creationId xmlns:a16="http://schemas.microsoft.com/office/drawing/2014/main" id="{6EFC0FE7-87BE-9EEE-3395-928782F5A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388" y="2969076"/>
            <a:ext cx="633670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it-IT" sz="2000">
                <a:solidFill>
                  <a:schemeClr val="bg1"/>
                </a:solidFill>
              </a:rPr>
              <a:t>20</a:t>
            </a:r>
            <a:r>
              <a:rPr lang="en-US" altLang="it-IT" sz="2000" baseline="30000">
                <a:solidFill>
                  <a:schemeClr val="bg1"/>
                </a:solidFill>
              </a:rPr>
              <a:t>th</a:t>
            </a:r>
            <a:r>
              <a:rPr lang="en-US" altLang="it-IT" sz="2000">
                <a:solidFill>
                  <a:schemeClr val="bg1"/>
                </a:solidFill>
              </a:rPr>
              <a:t> Meeting of ITU Council Working Group on Child Online Protection</a:t>
            </a:r>
          </a:p>
        </p:txBody>
      </p:sp>
      <p:sp>
        <p:nvSpPr>
          <p:cNvPr id="8196" name="CasellaDiTesto 1">
            <a:extLst>
              <a:ext uri="{FF2B5EF4-FFF2-40B4-BE49-F238E27FC236}">
                <a16:creationId xmlns:a16="http://schemas.microsoft.com/office/drawing/2014/main" id="{C82E1710-E068-AB86-2ECA-F2FA5FA40B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9740" y="3676962"/>
            <a:ext cx="4572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2000">
                <a:solidFill>
                  <a:srgbClr val="EFAB44"/>
                </a:solidFill>
              </a:rPr>
              <a:t>January 22-23, 2024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D610B66-86E9-D94C-D3E9-6CF6D9816E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51" y="6381328"/>
            <a:ext cx="121446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2000" b="1">
                <a:solidFill>
                  <a:schemeClr val="accent4">
                    <a:lumMod val="40000"/>
                    <a:lumOff val="60000"/>
                  </a:schemeClr>
                </a:solidFill>
              </a:rPr>
              <a:t>Inês Ferreira</a:t>
            </a:r>
            <a:r>
              <a:rPr lang="it-IT" altLang="it-IT" sz="2000">
                <a:solidFill>
                  <a:schemeClr val="accent4">
                    <a:lumMod val="40000"/>
                    <a:lumOff val="60000"/>
                  </a:schemeClr>
                </a:solidFill>
              </a:rPr>
              <a:t>, Associate Programme Officer</a:t>
            </a:r>
            <a:endParaRPr lang="en-GB" altLang="it-IT" sz="200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9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9B7A1E7F-F0D7-B297-B20C-64C089F5CE5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1433" y="3269195"/>
            <a:ext cx="4673951" cy="2409894"/>
          </a:xfrm>
          <a:prstGeom prst="rect">
            <a:avLst/>
          </a:prstGeom>
        </p:spPr>
      </p:pic>
      <p:grpSp>
        <p:nvGrpSpPr>
          <p:cNvPr id="3" name="Group 5">
            <a:extLst>
              <a:ext uri="{FF2B5EF4-FFF2-40B4-BE49-F238E27FC236}">
                <a16:creationId xmlns:a16="http://schemas.microsoft.com/office/drawing/2014/main" id="{4C74C1D2-02FA-B72F-1405-4644C24FEB06}"/>
              </a:ext>
            </a:extLst>
          </p:cNvPr>
          <p:cNvGrpSpPr/>
          <p:nvPr/>
        </p:nvGrpSpPr>
        <p:grpSpPr>
          <a:xfrm>
            <a:off x="6816081" y="3269195"/>
            <a:ext cx="4607348" cy="2752093"/>
            <a:chOff x="7240390" y="3053171"/>
            <a:chExt cx="4607348" cy="2752093"/>
          </a:xfrm>
        </p:grpSpPr>
        <p:pic>
          <p:nvPicPr>
            <p:cNvPr id="5" name="Picture 4" descr="View photo 1 of Alexanderveld 5">
              <a:extLst>
                <a:ext uri="{FF2B5EF4-FFF2-40B4-BE49-F238E27FC236}">
                  <a16:creationId xmlns:a16="http://schemas.microsoft.com/office/drawing/2014/main" id="{8B5C6461-31B3-6974-F27A-BEB36CF0E3C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240390" y="3053171"/>
              <a:ext cx="4607348" cy="2752093"/>
            </a:xfrm>
            <a:prstGeom prst="roundRect">
              <a:avLst>
                <a:gd name="adj" fmla="val 5101"/>
              </a:avLst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CaixaDeTexto 6">
              <a:extLst>
                <a:ext uri="{FF2B5EF4-FFF2-40B4-BE49-F238E27FC236}">
                  <a16:creationId xmlns:a16="http://schemas.microsoft.com/office/drawing/2014/main" id="{4E91C51F-EB4B-1E7B-2A31-496F4D637042}"/>
                </a:ext>
              </a:extLst>
            </p:cNvPr>
            <p:cNvSpPr txBox="1"/>
            <p:nvPr/>
          </p:nvSpPr>
          <p:spPr>
            <a:xfrm>
              <a:off x="7313517" y="5536699"/>
              <a:ext cx="1842511" cy="2534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nl-NL" sz="900" b="0" i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©</a:t>
              </a:r>
              <a:r>
                <a:rPr lang="nl-NL" sz="900" b="0" i="0">
                  <a:solidFill>
                    <a:schemeClr val="bg1"/>
                  </a:solidFill>
                  <a:effectLst/>
                  <a:latin typeface="Airbnb Cereal App Book"/>
                </a:rPr>
                <a:t> Funda in Business</a:t>
              </a:r>
              <a:endParaRPr lang="en-GB" sz="90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 Box 5">
            <a:extLst>
              <a:ext uri="{FF2B5EF4-FFF2-40B4-BE49-F238E27FC236}">
                <a16:creationId xmlns:a16="http://schemas.microsoft.com/office/drawing/2014/main" id="{645455B5-7E28-5C57-F29B-7118BD758E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5520" y="1206375"/>
            <a:ext cx="8496945" cy="545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tabLst>
                <a:tab pos="1042035" algn="l"/>
                <a:tab pos="2865755" algn="ctr"/>
              </a:tabLst>
            </a:pPr>
            <a:r>
              <a:rPr lang="pt-PT" sz="2800" b="1" spc="80">
                <a:solidFill>
                  <a:srgbClr val="01568C"/>
                </a:solidFill>
                <a:latin typeface="Arial Nova "/>
                <a:ea typeface="Helvetica Neue" panose="02000503000000020004" pitchFamily="2" charset="0"/>
                <a:cs typeface="Helvetica Neue" panose="02000503000000020004" pitchFamily="2" charset="0"/>
              </a:rPr>
              <a:t>UNICRI CENTRE FOR AI &amp; ROBOTICS</a:t>
            </a:r>
            <a:endParaRPr lang="en-GB" sz="2800" b="1" spc="80">
              <a:solidFill>
                <a:srgbClr val="01568C"/>
              </a:solidFill>
              <a:latin typeface="Arial Nova 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36D46E-0EC1-70BF-CBB0-230AB24FCA91}"/>
              </a:ext>
            </a:extLst>
          </p:cNvPr>
          <p:cNvSpPr txBox="1"/>
          <p:nvPr/>
        </p:nvSpPr>
        <p:spPr>
          <a:xfrm>
            <a:off x="1775521" y="1856624"/>
            <a:ext cx="9361040" cy="966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956"/>
              </a:spcAft>
            </a:pPr>
            <a:r>
              <a:rPr lang="en-GB" sz="1800">
                <a:latin typeface="Arial Nova" panose="020B0504020202020204" pitchFamily="34" charset="0"/>
                <a:ea typeface="Calibri" panose="020F0502020204030204" pitchFamily="34" charset="0"/>
                <a:cs typeface="Al Tarikh" pitchFamily="2" charset="-78"/>
              </a:rPr>
              <a:t>A specialized UN centre established in 2017 in The Hague, the Netherlands, to advance understanding of the</a:t>
            </a:r>
            <a:r>
              <a:rPr lang="en-GB" sz="1800" b="1">
                <a:latin typeface="Arial Nova" panose="020B0504020202020204" pitchFamily="34" charset="0"/>
                <a:ea typeface="Calibri" panose="020F0502020204030204" pitchFamily="34" charset="0"/>
                <a:cs typeface="Al Tarikh" pitchFamily="2" charset="-78"/>
              </a:rPr>
              <a:t> challenges and opportunities of AI </a:t>
            </a:r>
            <a:r>
              <a:rPr lang="en-GB" sz="1800">
                <a:latin typeface="Arial Nova" panose="020B0504020202020204" pitchFamily="34" charset="0"/>
                <a:ea typeface="Calibri" panose="020F0502020204030204" pitchFamily="34" charset="0"/>
                <a:cs typeface="Al Tarikh" pitchFamily="2" charset="-78"/>
              </a:rPr>
              <a:t>from the perspective of justice and crime.</a:t>
            </a:r>
            <a:endParaRPr lang="en-US" sz="1800">
              <a:latin typeface="Arial Nova" panose="020B0504020202020204" pitchFamily="34" charset="0"/>
              <a:ea typeface="Calibri" panose="020F0502020204030204" pitchFamily="34" charset="0"/>
              <a:cs typeface="Al Tarikh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>
            <a:extLst>
              <a:ext uri="{FF2B5EF4-FFF2-40B4-BE49-F238E27FC236}">
                <a16:creationId xmlns:a16="http://schemas.microsoft.com/office/drawing/2014/main" id="{3E1A6C0D-C7FD-7A0C-BABE-5D8EC6BD6B67}"/>
              </a:ext>
            </a:extLst>
          </p:cNvPr>
          <p:cNvSpPr/>
          <p:nvPr/>
        </p:nvSpPr>
        <p:spPr>
          <a:xfrm>
            <a:off x="839416" y="1957797"/>
            <a:ext cx="5655319" cy="2839355"/>
          </a:xfrm>
          <a:prstGeom prst="rect">
            <a:avLst/>
          </a:prstGeom>
          <a:solidFill>
            <a:schemeClr val="accent4">
              <a:lumMod val="40000"/>
              <a:lumOff val="60000"/>
              <a:alpha val="8000"/>
            </a:schemeClr>
          </a:solidFill>
          <a:ln w="28575">
            <a:solidFill>
              <a:srgbClr val="E7C77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8249D16E-7245-F495-501A-CEAB99B2970E}"/>
              </a:ext>
            </a:extLst>
          </p:cNvPr>
          <p:cNvSpPr txBox="1"/>
          <p:nvPr/>
        </p:nvSpPr>
        <p:spPr>
          <a:xfrm>
            <a:off x="2411208" y="2236738"/>
            <a:ext cx="388843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GB"/>
            </a:defPPr>
            <a:lvl1pPr marL="285750" indent="-285750" eaLnBrk="1" hangingPunct="1">
              <a:spcBef>
                <a:spcPts val="600"/>
              </a:spcBef>
              <a:spcAft>
                <a:spcPts val="1200"/>
              </a:spcAft>
              <a:buClr>
                <a:srgbClr val="EFAB44"/>
              </a:buClr>
              <a:buSzPct val="120000"/>
              <a:buFont typeface="Wingdings" pitchFamily="2" charset="2"/>
              <a:buChar char="§"/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Arial Nova" panose="020B0504020202020204" pitchFamily="34" charset="0"/>
              </a:defRPr>
            </a:lvl1pPr>
          </a:lstStyle>
          <a:p>
            <a:r>
              <a:rPr lang="en-GB" b="0"/>
              <a:t>Leveraging AI in combating sexual exploitation and abuse of children</a:t>
            </a: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44F991FA-2EFB-720A-10C6-F9181EAF4C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76" y="1412776"/>
            <a:ext cx="8496945" cy="545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tabLst>
                <a:tab pos="1042035" algn="l"/>
                <a:tab pos="2865755" algn="ctr"/>
              </a:tabLst>
            </a:pPr>
            <a:r>
              <a:rPr lang="pt-PT" sz="2800" b="1" spc="80">
                <a:solidFill>
                  <a:srgbClr val="01568C"/>
                </a:solidFill>
                <a:latin typeface="Arial Nova "/>
                <a:ea typeface="Helvetica Neue" panose="02000503000000020004" pitchFamily="2" charset="0"/>
                <a:cs typeface="Helvetica Neue" panose="02000503000000020004" pitchFamily="2" charset="0"/>
              </a:rPr>
              <a:t>SOME OF OUR WORK</a:t>
            </a:r>
            <a:endParaRPr lang="en-GB" sz="2800" b="1" spc="80">
              <a:solidFill>
                <a:srgbClr val="01568C"/>
              </a:solidFill>
              <a:latin typeface="Arial Nova 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11" name="Picture 7">
            <a:extLst>
              <a:ext uri="{FF2B5EF4-FFF2-40B4-BE49-F238E27FC236}">
                <a16:creationId xmlns:a16="http://schemas.microsoft.com/office/drawing/2014/main" id="{D06C46D0-F1AE-9B17-7E8D-01AEC0FC0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5440" y="2078521"/>
            <a:ext cx="1296144" cy="905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4" name="TextBox 19">
            <a:extLst>
              <a:ext uri="{FF2B5EF4-FFF2-40B4-BE49-F238E27FC236}">
                <a16:creationId xmlns:a16="http://schemas.microsoft.com/office/drawing/2014/main" id="{A84F7632-151A-D8CE-1155-A27ED94D464B}"/>
              </a:ext>
            </a:extLst>
          </p:cNvPr>
          <p:cNvSpPr txBox="1"/>
          <p:nvPr/>
        </p:nvSpPr>
        <p:spPr>
          <a:xfrm>
            <a:off x="2411208" y="3690251"/>
            <a:ext cx="38288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GB"/>
            </a:defPPr>
            <a:lvl1pPr marL="285750" indent="-285750" eaLnBrk="1" hangingPunct="1">
              <a:spcBef>
                <a:spcPts val="600"/>
              </a:spcBef>
              <a:spcAft>
                <a:spcPts val="1200"/>
              </a:spcAft>
              <a:buClr>
                <a:srgbClr val="EFAB44"/>
              </a:buClr>
              <a:buSzPct val="120000"/>
              <a:buFont typeface="Wingdings" pitchFamily="2" charset="2"/>
              <a:buChar char="§"/>
              <a:defRPr b="0">
                <a:solidFill>
                  <a:schemeClr val="tx1">
                    <a:lumMod val="65000"/>
                    <a:lumOff val="35000"/>
                  </a:schemeClr>
                </a:solidFill>
                <a:latin typeface="Arial Nova" panose="020B0504020202020204" pitchFamily="34" charset="0"/>
              </a:defRPr>
            </a:lvl1pPr>
          </a:lstStyle>
          <a:p>
            <a:r>
              <a:rPr lang="en-US"/>
              <a:t>Fostering responsible AI innovation in law enforcement</a:t>
            </a:r>
          </a:p>
        </p:txBody>
      </p:sp>
      <p:pic>
        <p:nvPicPr>
          <p:cNvPr id="30" name="Imagem 29">
            <a:extLst>
              <a:ext uri="{FF2B5EF4-FFF2-40B4-BE49-F238E27FC236}">
                <a16:creationId xmlns:a16="http://schemas.microsoft.com/office/drawing/2014/main" id="{7E071F2A-83B6-3A80-9308-6B04E391A09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5480" y="3484060"/>
            <a:ext cx="889847" cy="1106914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CDE28566-6DF8-C798-FCF3-D24817A37074}"/>
              </a:ext>
            </a:extLst>
          </p:cNvPr>
          <p:cNvSpPr txBox="1"/>
          <p:nvPr/>
        </p:nvSpPr>
        <p:spPr>
          <a:xfrm>
            <a:off x="8374712" y="2236738"/>
            <a:ext cx="319389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GB"/>
            </a:defPPr>
            <a:lvl1pPr marL="285750" indent="-285750" eaLnBrk="1" hangingPunct="1">
              <a:spcBef>
                <a:spcPts val="600"/>
              </a:spcBef>
              <a:spcAft>
                <a:spcPts val="1200"/>
              </a:spcAft>
              <a:buClr>
                <a:srgbClr val="EFAB44"/>
              </a:buClr>
              <a:buSzPct val="120000"/>
              <a:buFont typeface="Wingdings" pitchFamily="2" charset="2"/>
              <a:buChar char="§"/>
              <a:defRPr b="0">
                <a:solidFill>
                  <a:schemeClr val="tx1">
                    <a:lumMod val="65000"/>
                    <a:lumOff val="35000"/>
                  </a:schemeClr>
                </a:solidFill>
                <a:latin typeface="Arial Nova" panose="020B0504020202020204" pitchFamily="34" charset="0"/>
              </a:defRPr>
            </a:lvl1pPr>
          </a:lstStyle>
          <a:p>
            <a:r>
              <a:rPr lang="en-GB"/>
              <a:t>Setting up responsible limits on Facial Recognition Technology</a:t>
            </a:r>
            <a:endParaRPr lang="en-US" altLang="LID4096"/>
          </a:p>
        </p:txBody>
      </p:sp>
      <p:pic>
        <p:nvPicPr>
          <p:cNvPr id="17" name="Picture 12">
            <a:extLst>
              <a:ext uri="{FF2B5EF4-FFF2-40B4-BE49-F238E27FC236}">
                <a16:creationId xmlns:a16="http://schemas.microsoft.com/office/drawing/2014/main" id="{48A8982B-55E1-AB92-8701-2DF7C306E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3850" y="2089321"/>
            <a:ext cx="1224136" cy="1671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8" name="TextBox 29">
            <a:extLst>
              <a:ext uri="{FF2B5EF4-FFF2-40B4-BE49-F238E27FC236}">
                <a16:creationId xmlns:a16="http://schemas.microsoft.com/office/drawing/2014/main" id="{7E13F6C9-3048-564D-C6E3-89D2D369B56A}"/>
              </a:ext>
            </a:extLst>
          </p:cNvPr>
          <p:cNvSpPr txBox="1"/>
          <p:nvPr/>
        </p:nvSpPr>
        <p:spPr>
          <a:xfrm>
            <a:off x="8374712" y="4866765"/>
            <a:ext cx="352138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GB"/>
            </a:defPPr>
            <a:lvl1pPr marL="285750" indent="-285750" eaLnBrk="1" hangingPunct="1">
              <a:spcBef>
                <a:spcPts val="600"/>
              </a:spcBef>
              <a:spcAft>
                <a:spcPts val="1200"/>
              </a:spcAft>
              <a:buClr>
                <a:srgbClr val="EFAB44"/>
              </a:buClr>
              <a:buSzPct val="120000"/>
              <a:buFont typeface="Wingdings" pitchFamily="2" charset="2"/>
              <a:buChar char="§"/>
              <a:defRPr b="0">
                <a:solidFill>
                  <a:schemeClr val="tx1">
                    <a:lumMod val="65000"/>
                    <a:lumOff val="35000"/>
                  </a:schemeClr>
                </a:solidFill>
                <a:latin typeface="Arial Nova" panose="020B0504020202020204" pitchFamily="34" charset="0"/>
              </a:defRPr>
            </a:lvl1pPr>
          </a:lstStyle>
          <a:p>
            <a:r>
              <a:rPr lang="en-GB"/>
              <a:t>Building knowledge on counter-terrorism in the age of AI,</a:t>
            </a:r>
          </a:p>
        </p:txBody>
      </p:sp>
      <p:pic>
        <p:nvPicPr>
          <p:cNvPr id="20" name="Picture 16">
            <a:extLst>
              <a:ext uri="{FF2B5EF4-FFF2-40B4-BE49-F238E27FC236}">
                <a16:creationId xmlns:a16="http://schemas.microsoft.com/office/drawing/2014/main" id="{A4815921-1955-81C4-5315-4840A01C8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1461" y="4336582"/>
            <a:ext cx="1708915" cy="1613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1" name="TextBox 23">
            <a:extLst>
              <a:ext uri="{FF2B5EF4-FFF2-40B4-BE49-F238E27FC236}">
                <a16:creationId xmlns:a16="http://schemas.microsoft.com/office/drawing/2014/main" id="{85E5D827-0660-F311-BD99-9FB5A7253CA8}"/>
              </a:ext>
            </a:extLst>
          </p:cNvPr>
          <p:cNvSpPr txBox="1"/>
          <p:nvPr/>
        </p:nvSpPr>
        <p:spPr>
          <a:xfrm>
            <a:off x="2411208" y="4866765"/>
            <a:ext cx="3240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GB"/>
            </a:defPPr>
            <a:lvl1pPr marL="285750" indent="-285750" eaLnBrk="1" hangingPunct="1">
              <a:spcBef>
                <a:spcPts val="600"/>
              </a:spcBef>
              <a:spcAft>
                <a:spcPts val="1200"/>
              </a:spcAft>
              <a:buClr>
                <a:srgbClr val="EFAB44"/>
              </a:buClr>
              <a:buSzPct val="120000"/>
              <a:buFont typeface="Wingdings" pitchFamily="2" charset="2"/>
              <a:buChar char="§"/>
              <a:defRPr b="0">
                <a:solidFill>
                  <a:schemeClr val="tx1">
                    <a:lumMod val="65000"/>
                    <a:lumOff val="35000"/>
                  </a:schemeClr>
                </a:solidFill>
                <a:latin typeface="Arial Nova" panose="020B0504020202020204" pitchFamily="34" charset="0"/>
              </a:defRPr>
            </a:lvl1pPr>
          </a:lstStyle>
          <a:p>
            <a:r>
              <a:rPr lang="en-GB"/>
              <a:t>Establishing citizen trust in the responsible use of AI systems for anonymized crowd monitoring</a:t>
            </a:r>
          </a:p>
        </p:txBody>
      </p:sp>
      <p:pic>
        <p:nvPicPr>
          <p:cNvPr id="24" name="Picture 5">
            <a:extLst>
              <a:ext uri="{FF2B5EF4-FFF2-40B4-BE49-F238E27FC236}">
                <a16:creationId xmlns:a16="http://schemas.microsoft.com/office/drawing/2014/main" id="{ECA418FF-82D4-160A-5EC0-8550ED743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376" y="4931380"/>
            <a:ext cx="1779879" cy="59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5404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B7A1772B-1CC6-DA42-8CA7-51787784777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B7A1772B-1CC6-DA42-8CA7-5178778477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D5424A09-657A-BA44-81A0-20E14C25AC40}"/>
              </a:ext>
            </a:extLst>
          </p:cNvPr>
          <p:cNvSpPr/>
          <p:nvPr/>
        </p:nvSpPr>
        <p:spPr>
          <a:xfrm>
            <a:off x="500381" y="2926081"/>
            <a:ext cx="11191240" cy="102197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200" b="1">
                <a:solidFill>
                  <a:schemeClr val="bg1"/>
                </a:solidFill>
                <a:latin typeface="Arial Nova" panose="020B0504020202020204" pitchFamily="34" charset="0"/>
              </a:rPr>
              <a:t>Support global law enforcement in exploring the positive potential of AI tools to combat child sexual exploitation and abuse online</a:t>
            </a:r>
            <a:endParaRPr lang="en-GB" sz="2200" b="1">
              <a:solidFill>
                <a:schemeClr val="bg1"/>
              </a:solidFill>
              <a:latin typeface="Arial Nova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65154A5-4400-3845-A3D3-DFB540DD3C8C}"/>
              </a:ext>
            </a:extLst>
          </p:cNvPr>
          <p:cNvSpPr/>
          <p:nvPr/>
        </p:nvSpPr>
        <p:spPr>
          <a:xfrm>
            <a:off x="500380" y="4120179"/>
            <a:ext cx="5488280" cy="20331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10800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b="1">
                <a:solidFill>
                  <a:schemeClr val="tx1"/>
                </a:solidFill>
                <a:latin typeface="Arial Nova" panose="020B0504020202020204" pitchFamily="34" charset="0"/>
              </a:rPr>
              <a:t>ADVOCACY &amp; NETWORK-BUILDING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>
              <a:solidFill>
                <a:srgbClr val="B52670"/>
              </a:solidFill>
              <a:latin typeface="Arial Nova" panose="020B0504020202020204" pitchFamily="34" charset="0"/>
            </a:endParaRPr>
          </a:p>
          <a:p>
            <a:pPr algn="ctr"/>
            <a:r>
              <a:rPr lang="en-GB" b="1">
                <a:solidFill>
                  <a:schemeClr val="tx1"/>
                </a:solidFill>
                <a:latin typeface="Arial Nova" panose="020B0504020202020204" pitchFamily="34" charset="0"/>
              </a:rPr>
              <a:t>Convene events </a:t>
            </a:r>
            <a:r>
              <a:rPr lang="en-GB">
                <a:solidFill>
                  <a:schemeClr val="tx1"/>
                </a:solidFill>
                <a:latin typeface="Arial Nova" panose="020B0504020202020204" pitchFamily="34" charset="0"/>
              </a:rPr>
              <a:t>with law enforcement, tech providers and related actors on AI and online child sexual abuse and exploitation.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5DB2777-D8C5-FB4B-94C4-DD38B6F3489C}"/>
              </a:ext>
            </a:extLst>
          </p:cNvPr>
          <p:cNvSpPr/>
          <p:nvPr/>
        </p:nvSpPr>
        <p:spPr>
          <a:xfrm>
            <a:off x="6203340" y="4117978"/>
            <a:ext cx="5488280" cy="20331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10800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b="1">
                <a:solidFill>
                  <a:schemeClr val="tx1"/>
                </a:solidFill>
                <a:latin typeface="Arial Nova" panose="020B0504020202020204" pitchFamily="34" charset="0"/>
              </a:rPr>
              <a:t>THE AI FOR SAFER CHILDREN GLOBAL HUB</a:t>
            </a:r>
          </a:p>
          <a:p>
            <a:pPr algn="ctr"/>
            <a:endParaRPr lang="en-GB">
              <a:solidFill>
                <a:schemeClr val="tx1"/>
              </a:solidFill>
              <a:latin typeface="Arial Nova" panose="020B0504020202020204" pitchFamily="34" charset="0"/>
            </a:endParaRPr>
          </a:p>
          <a:p>
            <a:pPr algn="ctr"/>
            <a:r>
              <a:rPr lang="en-GB" b="1">
                <a:solidFill>
                  <a:schemeClr val="tx1"/>
                </a:solidFill>
                <a:latin typeface="Arial Nova" panose="020B0504020202020204" pitchFamily="34" charset="0"/>
              </a:rPr>
              <a:t>Develop an online platform, </a:t>
            </a:r>
            <a:r>
              <a:rPr lang="en-GB">
                <a:solidFill>
                  <a:schemeClr val="tx1"/>
                </a:solidFill>
                <a:latin typeface="Arial Nova" panose="020B0504020202020204" pitchFamily="34" charset="0"/>
              </a:rPr>
              <a:t>designed to support law enforcement in leveraging AI to combat online child sexual exploitation and abuse. </a:t>
            </a:r>
            <a:endParaRPr lang="en-DE">
              <a:solidFill>
                <a:schemeClr val="tx1"/>
              </a:solidFill>
              <a:latin typeface="Arial Nova" panose="020B0504020202020204" pitchFamily="34" charset="0"/>
            </a:endParaRPr>
          </a:p>
        </p:txBody>
      </p:sp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A9FFF120-7597-A64C-814E-D2C85F55E0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99917"/>
            <a:ext cx="12192000" cy="558083"/>
          </a:xfrm>
        </p:spPr>
      </p:pic>
      <p:pic>
        <p:nvPicPr>
          <p:cNvPr id="2" name="Picture 1" descr="A picture containing shape&#10;&#10;Description automatically generated">
            <a:extLst>
              <a:ext uri="{FF2B5EF4-FFF2-40B4-BE49-F238E27FC236}">
                <a16:creationId xmlns:a16="http://schemas.microsoft.com/office/drawing/2014/main" id="{E8D52890-E08D-AF13-12CC-5D56C7D9FAB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6000" y="1208832"/>
            <a:ext cx="4333620" cy="146700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F60CABC0-E679-91C2-A64F-68958AF15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5B50F0FC-7E4F-4A31-AB5F-342B2B974368}"/>
              </a:ext>
            </a:extLst>
          </p:cNvPr>
          <p:cNvSpPr/>
          <p:nvPr/>
        </p:nvSpPr>
        <p:spPr>
          <a:xfrm>
            <a:off x="226676" y="4102514"/>
            <a:ext cx="11953328" cy="2289255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8C0F3CB2-D20F-88E7-72C7-9EDE6413B318}"/>
              </a:ext>
            </a:extLst>
          </p:cNvPr>
          <p:cNvSpPr/>
          <p:nvPr/>
        </p:nvSpPr>
        <p:spPr>
          <a:xfrm>
            <a:off x="3351860" y="4559273"/>
            <a:ext cx="5488280" cy="18455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10800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b="1">
                <a:solidFill>
                  <a:schemeClr val="tx1"/>
                </a:solidFill>
                <a:latin typeface="Arial Nova" panose="020B0504020202020204" pitchFamily="34" charset="0"/>
              </a:rPr>
              <a:t>ETHICAL AND LEGAL PROCESS</a:t>
            </a:r>
          </a:p>
          <a:p>
            <a:pPr algn="ctr"/>
            <a:endParaRPr lang="en-GB" b="1">
              <a:solidFill>
                <a:schemeClr val="tx1"/>
              </a:solidFill>
              <a:latin typeface="Arial Nova" panose="020B0504020202020204" pitchFamily="34" charset="0"/>
            </a:endParaRPr>
          </a:p>
          <a:p>
            <a:pPr algn="ctr"/>
            <a:r>
              <a:rPr lang="en-GB">
                <a:solidFill>
                  <a:schemeClr val="tx1"/>
                </a:solidFill>
                <a:latin typeface="Arial Nova" panose="020B0504020202020204" pitchFamily="34" charset="0"/>
              </a:rPr>
              <a:t>Design and implement a strategy to ensure that the initiative is developed in line with all relevant ethical and legal principles and frameworks.</a:t>
            </a:r>
          </a:p>
        </p:txBody>
      </p:sp>
      <p:sp>
        <p:nvSpPr>
          <p:cNvPr id="8" name="Triangle 1">
            <a:extLst>
              <a:ext uri="{FF2B5EF4-FFF2-40B4-BE49-F238E27FC236}">
                <a16:creationId xmlns:a16="http://schemas.microsoft.com/office/drawing/2014/main" id="{A9ABD8F2-7822-3B0C-E7F7-953A0451CFC8}"/>
              </a:ext>
            </a:extLst>
          </p:cNvPr>
          <p:cNvSpPr/>
          <p:nvPr/>
        </p:nvSpPr>
        <p:spPr>
          <a:xfrm rot="10800000">
            <a:off x="5219226" y="4298553"/>
            <a:ext cx="1538868" cy="148103"/>
          </a:xfrm>
          <a:prstGeom prst="triangle">
            <a:avLst/>
          </a:prstGeom>
          <a:solidFill>
            <a:srgbClr val="B52670"/>
          </a:solidFill>
          <a:ln>
            <a:solidFill>
              <a:srgbClr val="B526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3197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66AEDCEF-41F0-4A31-EBC4-3C90BDC12B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416" y="2420888"/>
            <a:ext cx="5589181" cy="349323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Text Box 5">
            <a:extLst>
              <a:ext uri="{FF2B5EF4-FFF2-40B4-BE49-F238E27FC236}">
                <a16:creationId xmlns:a16="http://schemas.microsoft.com/office/drawing/2014/main" id="{7F5CAFC0-D92F-F982-9256-60BAB575BD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28" y="1484784"/>
            <a:ext cx="12144672" cy="545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tabLst>
                <a:tab pos="1042035" algn="l"/>
                <a:tab pos="2865755" algn="ctr"/>
              </a:tabLst>
            </a:pPr>
            <a:r>
              <a:rPr lang="pt-PT" sz="2800" b="1" spc="80">
                <a:solidFill>
                  <a:srgbClr val="01568C"/>
                </a:solidFill>
                <a:latin typeface="Arial Nova "/>
                <a:ea typeface="Helvetica Neue" panose="02000503000000020004" pitchFamily="2" charset="0"/>
                <a:cs typeface="Helvetica Neue" panose="02000503000000020004" pitchFamily="2" charset="0"/>
              </a:rPr>
              <a:t>The AI for Safer Children Global </a:t>
            </a:r>
            <a:r>
              <a:rPr lang="pt-PT" sz="2800" b="1" spc="80" err="1">
                <a:solidFill>
                  <a:srgbClr val="01568C"/>
                </a:solidFill>
                <a:latin typeface="Arial Nova "/>
                <a:ea typeface="Helvetica Neue" panose="02000503000000020004" pitchFamily="2" charset="0"/>
                <a:cs typeface="Helvetica Neue" panose="02000503000000020004" pitchFamily="2" charset="0"/>
              </a:rPr>
              <a:t>Hub</a:t>
            </a:r>
            <a:endParaRPr lang="en-GB" sz="2800" b="1" spc="80">
              <a:solidFill>
                <a:srgbClr val="01568C"/>
              </a:solidFill>
              <a:latin typeface="Arial Nova 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2C0F0001-F12F-A4B0-C912-11415C8872FD}"/>
              </a:ext>
            </a:extLst>
          </p:cNvPr>
          <p:cNvSpPr txBox="1"/>
          <p:nvPr/>
        </p:nvSpPr>
        <p:spPr>
          <a:xfrm>
            <a:off x="6600056" y="2459504"/>
            <a:ext cx="465743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GB"/>
            </a:defPPr>
            <a:lvl1pPr marL="285750" indent="-285750" eaLnBrk="1" hangingPunct="1">
              <a:spcBef>
                <a:spcPts val="600"/>
              </a:spcBef>
              <a:spcAft>
                <a:spcPts val="1200"/>
              </a:spcAft>
              <a:buClr>
                <a:srgbClr val="EFAB44"/>
              </a:buClr>
              <a:buSzPct val="120000"/>
              <a:buFont typeface="Wingdings" pitchFamily="2" charset="2"/>
              <a:buChar char="§"/>
              <a:defRPr b="0">
                <a:solidFill>
                  <a:schemeClr val="tx1">
                    <a:lumMod val="65000"/>
                    <a:lumOff val="35000"/>
                  </a:schemeClr>
                </a:solidFill>
                <a:latin typeface="Arial Nova" panose="020B0504020202020204" pitchFamily="34" charset="0"/>
              </a:defRPr>
            </a:lvl1pPr>
          </a:lstStyle>
          <a:p>
            <a:r>
              <a:rPr lang="en-US"/>
              <a:t>Launched in July 2022, available in the six official UN languages.</a:t>
            </a:r>
          </a:p>
          <a:p>
            <a:r>
              <a:rPr lang="en-US"/>
              <a:t>Currently, 550+ investigators from 106 countries. </a:t>
            </a:r>
          </a:p>
          <a:p>
            <a:r>
              <a:rPr lang="en-US"/>
              <a:t>Catalogue with 80 AI tools.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032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B20F81FB-282B-9BC7-F68B-9B84406DDEB5}"/>
              </a:ext>
            </a:extLst>
          </p:cNvPr>
          <p:cNvGrpSpPr/>
          <p:nvPr/>
        </p:nvGrpSpPr>
        <p:grpSpPr>
          <a:xfrm>
            <a:off x="911424" y="2420888"/>
            <a:ext cx="5084465" cy="3566548"/>
            <a:chOff x="5159896" y="1628800"/>
            <a:chExt cx="6524626" cy="4576763"/>
          </a:xfrm>
        </p:grpSpPr>
        <p:pic>
          <p:nvPicPr>
            <p:cNvPr id="3" name="Picture 32" descr="A picture containing text, screenshot, website, online advertising&#10;&#10;Description automatically generated">
              <a:extLst>
                <a:ext uri="{FF2B5EF4-FFF2-40B4-BE49-F238E27FC236}">
                  <a16:creationId xmlns:a16="http://schemas.microsoft.com/office/drawing/2014/main" id="{5C93873A-E23F-4416-1F43-C85D73077E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745"/>
            <a:stretch/>
          </p:blipFill>
          <p:spPr>
            <a:xfrm>
              <a:off x="5159896" y="1628800"/>
              <a:ext cx="3233738" cy="1704975"/>
            </a:xfrm>
            <a:prstGeom prst="rect">
              <a:avLst/>
            </a:prstGeom>
          </p:spPr>
        </p:pic>
        <p:pic>
          <p:nvPicPr>
            <p:cNvPr id="4" name="Picture 1">
              <a:extLst>
                <a:ext uri="{FF2B5EF4-FFF2-40B4-BE49-F238E27FC236}">
                  <a16:creationId xmlns:a16="http://schemas.microsoft.com/office/drawing/2014/main" id="{2B67EE47-2582-21E3-D059-7C2A2E99B9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449196" y="1628800"/>
              <a:ext cx="3235325" cy="1704975"/>
            </a:xfrm>
            <a:prstGeom prst="rect">
              <a:avLst/>
            </a:prstGeom>
          </p:spPr>
        </p:pic>
        <p:pic>
          <p:nvPicPr>
            <p:cNvPr id="5" name="Picture 31" descr="A picture containing text, screenshot, graphic design, flyer&#10;&#10;Description automatically generated">
              <a:extLst>
                <a:ext uri="{FF2B5EF4-FFF2-40B4-BE49-F238E27FC236}">
                  <a16:creationId xmlns:a16="http://schemas.microsoft.com/office/drawing/2014/main" id="{9D41881D-4B6B-AAF2-8F91-046D5D93CA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59896" y="3389338"/>
              <a:ext cx="3233738" cy="1671638"/>
            </a:xfrm>
            <a:prstGeom prst="rect">
              <a:avLst/>
            </a:prstGeom>
          </p:spPr>
        </p:pic>
        <p:pic>
          <p:nvPicPr>
            <p:cNvPr id="6" name="Picture 13">
              <a:extLst>
                <a:ext uri="{FF2B5EF4-FFF2-40B4-BE49-F238E27FC236}">
                  <a16:creationId xmlns:a16="http://schemas.microsoft.com/office/drawing/2014/main" id="{D00E2547-EFC5-4BC8-7B8F-72E665814E9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450784" y="3389338"/>
              <a:ext cx="3233738" cy="1671638"/>
            </a:xfrm>
            <a:prstGeom prst="rect">
              <a:avLst/>
            </a:prstGeom>
          </p:spPr>
        </p:pic>
        <p:pic>
          <p:nvPicPr>
            <p:cNvPr id="7" name="Picture 25">
              <a:extLst>
                <a:ext uri="{FF2B5EF4-FFF2-40B4-BE49-F238E27FC236}">
                  <a16:creationId xmlns:a16="http://schemas.microsoft.com/office/drawing/2014/main" id="{9B81FFAB-74A6-9D24-282A-1DA73FA2195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59896" y="5114950"/>
              <a:ext cx="2135188" cy="1090613"/>
            </a:xfrm>
            <a:prstGeom prst="rect">
              <a:avLst/>
            </a:prstGeom>
          </p:spPr>
        </p:pic>
        <p:pic>
          <p:nvPicPr>
            <p:cNvPr id="8" name="Picture 35" descr="A picture containing text, cloud, screenshot, poster&#10;&#10;Description automatically generated">
              <a:extLst>
                <a:ext uri="{FF2B5EF4-FFF2-40B4-BE49-F238E27FC236}">
                  <a16:creationId xmlns:a16="http://schemas.microsoft.com/office/drawing/2014/main" id="{F8DDFD15-D63A-D59C-28C7-4D276669585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50646" y="5114950"/>
              <a:ext cx="2139950" cy="1090613"/>
            </a:xfrm>
            <a:prstGeom prst="rect">
              <a:avLst/>
            </a:prstGeom>
          </p:spPr>
        </p:pic>
        <p:pic>
          <p:nvPicPr>
            <p:cNvPr id="9" name="Picture 25">
              <a:extLst>
                <a:ext uri="{FF2B5EF4-FFF2-40B4-BE49-F238E27FC236}">
                  <a16:creationId xmlns:a16="http://schemas.microsoft.com/office/drawing/2014/main" id="{85A49C5F-E787-F884-5BF5-BF88BDDD5EF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547746" y="5114950"/>
              <a:ext cx="2136775" cy="1090613"/>
            </a:xfrm>
            <a:prstGeom prst="rect">
              <a:avLst/>
            </a:prstGeom>
          </p:spPr>
        </p:pic>
      </p:grpSp>
      <p:sp>
        <p:nvSpPr>
          <p:cNvPr id="11" name="Text Box 5">
            <a:extLst>
              <a:ext uri="{FF2B5EF4-FFF2-40B4-BE49-F238E27FC236}">
                <a16:creationId xmlns:a16="http://schemas.microsoft.com/office/drawing/2014/main" id="{1302B917-3AC3-4A83-2B00-5BD27865A5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28" y="1484784"/>
            <a:ext cx="12144672" cy="545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tabLst>
                <a:tab pos="1042035" algn="l"/>
                <a:tab pos="2865755" algn="ctr"/>
              </a:tabLst>
            </a:pPr>
            <a:r>
              <a:rPr lang="en-GB" sz="2800" b="1" spc="80">
                <a:solidFill>
                  <a:srgbClr val="01568C"/>
                </a:solidFill>
                <a:latin typeface="Arial Nova "/>
                <a:ea typeface="Helvetica Neue" panose="02000503000000020004" pitchFamily="2" charset="0"/>
                <a:cs typeface="Helvetica Neue" panose="02000503000000020004" pitchFamily="2" charset="0"/>
              </a:rPr>
              <a:t>Specialized country and regional trainings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574BDBCB-59B0-C32E-3F60-4B610A047351}"/>
              </a:ext>
            </a:extLst>
          </p:cNvPr>
          <p:cNvSpPr txBox="1"/>
          <p:nvPr/>
        </p:nvSpPr>
        <p:spPr>
          <a:xfrm>
            <a:off x="6166006" y="2420888"/>
            <a:ext cx="472944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GB"/>
            </a:defPPr>
            <a:lvl1pPr marL="285750" indent="-285750" eaLnBrk="1" hangingPunct="1">
              <a:spcBef>
                <a:spcPts val="600"/>
              </a:spcBef>
              <a:spcAft>
                <a:spcPts val="1200"/>
              </a:spcAft>
              <a:buClr>
                <a:srgbClr val="EFAB44"/>
              </a:buClr>
              <a:buSzPct val="120000"/>
              <a:buFont typeface="Wingdings" pitchFamily="2" charset="2"/>
              <a:buChar char="§"/>
              <a:defRPr b="0">
                <a:solidFill>
                  <a:schemeClr val="tx1">
                    <a:lumMod val="65000"/>
                    <a:lumOff val="35000"/>
                  </a:schemeClr>
                </a:solidFill>
                <a:latin typeface="Arial Nova" panose="020B0504020202020204" pitchFamily="34" charset="0"/>
              </a:defRPr>
            </a:lvl1pPr>
          </a:lstStyle>
          <a:p>
            <a:r>
              <a:rPr lang="en-US"/>
              <a:t>Seven trainings – both regional and specialized – were delivered in 2023</a:t>
            </a:r>
          </a:p>
          <a:p>
            <a:r>
              <a:rPr lang="en-US"/>
              <a:t>to 415 law enforcement participants from 20 countries</a:t>
            </a:r>
          </a:p>
          <a:p>
            <a:r>
              <a:rPr lang="en-US"/>
              <a:t>with more trainings coming up in 2024.</a:t>
            </a:r>
          </a:p>
        </p:txBody>
      </p:sp>
    </p:spTree>
    <p:extLst>
      <p:ext uri="{BB962C8B-B14F-4D97-AF65-F5344CB8AC3E}">
        <p14:creationId xmlns:p14="http://schemas.microsoft.com/office/powerpoint/2010/main" val="3373152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17A09F5-ED6C-8CE0-67BC-4F1C33DD80B7}"/>
              </a:ext>
            </a:extLst>
          </p:cNvPr>
          <p:cNvSpPr txBox="1"/>
          <p:nvPr/>
        </p:nvSpPr>
        <p:spPr>
          <a:xfrm>
            <a:off x="8516882" y="3789040"/>
            <a:ext cx="2998374" cy="235449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GB"/>
            </a:defPPr>
            <a:lvl1pPr marL="0" indent="0" algn="ctr" eaLnBrk="1" hangingPunct="1">
              <a:spcBef>
                <a:spcPts val="600"/>
              </a:spcBef>
              <a:spcAft>
                <a:spcPts val="1200"/>
              </a:spcAft>
              <a:buClr>
                <a:srgbClr val="EFAB44"/>
              </a:buClr>
              <a:buSzPct val="120000"/>
              <a:buFont typeface="Wingdings" pitchFamily="2" charset="2"/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 Nova" panose="020B0504020202020204" pitchFamily="34" charset="0"/>
              </a:defRPr>
            </a:lvl1pPr>
          </a:lstStyle>
          <a:p>
            <a:r>
              <a:rPr lang="en-US"/>
              <a:t>Safeguard well-being</a:t>
            </a:r>
          </a:p>
          <a:p>
            <a:r>
              <a:rPr lang="en-US" sz="1600" b="0" i="1"/>
              <a:t>“AI tools can take measures such as automatically muting child abuse videos once it categorizes the file as such, which “minimizes the mental impact of the violence in those files.” </a:t>
            </a:r>
          </a:p>
        </p:txBody>
      </p:sp>
      <p:pic>
        <p:nvPicPr>
          <p:cNvPr id="7" name="Graphic 6" descr="Bar graph with downward trend with solid fill">
            <a:extLst>
              <a:ext uri="{FF2B5EF4-FFF2-40B4-BE49-F238E27FC236}">
                <a16:creationId xmlns:a16="http://schemas.microsoft.com/office/drawing/2014/main" id="{47D48D1B-B9C2-FF98-F6C3-4BDD2B7CC3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620419" y="2654019"/>
            <a:ext cx="951163" cy="951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E35BCEF9-71CB-0C85-35E8-CBF3AEE09D03}"/>
              </a:ext>
            </a:extLst>
          </p:cNvPr>
          <p:cNvSpPr txBox="1"/>
          <p:nvPr/>
        </p:nvSpPr>
        <p:spPr>
          <a:xfrm>
            <a:off x="1638184" y="2123564"/>
            <a:ext cx="89156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GB"/>
            </a:defPPr>
            <a:lvl1pPr marL="285750" indent="-285750" eaLnBrk="1" hangingPunct="1">
              <a:spcBef>
                <a:spcPts val="600"/>
              </a:spcBef>
              <a:spcAft>
                <a:spcPts val="1200"/>
              </a:spcAft>
              <a:buClr>
                <a:srgbClr val="EFAB44"/>
              </a:buClr>
              <a:buSzPct val="120000"/>
              <a:buFont typeface="Wingdings" pitchFamily="2" charset="2"/>
              <a:buChar char="§"/>
              <a:defRPr b="0">
                <a:solidFill>
                  <a:schemeClr val="tx1">
                    <a:lumMod val="65000"/>
                    <a:lumOff val="35000"/>
                  </a:schemeClr>
                </a:solidFill>
                <a:latin typeface="Arial Nova" panose="020B0504020202020204" pitchFamily="34" charset="0"/>
              </a:defRPr>
            </a:lvl1pPr>
          </a:lstStyle>
          <a:p>
            <a:pPr marL="0" indent="0" algn="ctr">
              <a:buNone/>
            </a:pPr>
            <a:r>
              <a:rPr lang="en-US"/>
              <a:t>The AI tools on the catalogue have helped law enforcement investigations</a:t>
            </a:r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id="{F21A3C16-C11A-64F2-A99B-8DD7D8A28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488" y="1587835"/>
            <a:ext cx="9217024" cy="545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tabLst>
                <a:tab pos="1042035" algn="l"/>
                <a:tab pos="2865755" algn="ctr"/>
              </a:tabLst>
            </a:pPr>
            <a:r>
              <a:rPr lang="en-GB" sz="2800" b="1" spc="80">
                <a:solidFill>
                  <a:srgbClr val="01568C"/>
                </a:solidFill>
                <a:latin typeface="Arial Nova "/>
                <a:ea typeface="Helvetica Neue" panose="02000503000000020004" pitchFamily="2" charset="0"/>
                <a:cs typeface="Helvetica Neue" panose="02000503000000020004" pitchFamily="2" charset="0"/>
              </a:rPr>
              <a:t>What have we learned?</a:t>
            </a:r>
          </a:p>
        </p:txBody>
      </p:sp>
      <p:sp>
        <p:nvSpPr>
          <p:cNvPr id="3" name="TextBox 11">
            <a:extLst>
              <a:ext uri="{FF2B5EF4-FFF2-40B4-BE49-F238E27FC236}">
                <a16:creationId xmlns:a16="http://schemas.microsoft.com/office/drawing/2014/main" id="{2119A3C3-E2F6-4AB0-EFE9-A39A44E20E03}"/>
              </a:ext>
            </a:extLst>
          </p:cNvPr>
          <p:cNvSpPr txBox="1"/>
          <p:nvPr/>
        </p:nvSpPr>
        <p:spPr>
          <a:xfrm>
            <a:off x="551384" y="3789040"/>
            <a:ext cx="3528392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GB"/>
            </a:defPPr>
            <a:lvl1pPr marL="0" indent="0" eaLnBrk="1" hangingPunct="1">
              <a:spcBef>
                <a:spcPts val="600"/>
              </a:spcBef>
              <a:spcAft>
                <a:spcPts val="1200"/>
              </a:spcAft>
              <a:buClr>
                <a:srgbClr val="EFAB44"/>
              </a:buClr>
              <a:buSzPct val="120000"/>
              <a:buFont typeface="Wingdings" pitchFamily="2" charset="2"/>
              <a:buNone/>
              <a:defRPr b="0">
                <a:solidFill>
                  <a:schemeClr val="tx1">
                    <a:lumMod val="65000"/>
                    <a:lumOff val="35000"/>
                  </a:schemeClr>
                </a:solidFill>
                <a:latin typeface="Arial Nova" panose="020B0504020202020204" pitchFamily="34" charset="0"/>
              </a:defRPr>
            </a:lvl1pPr>
          </a:lstStyle>
          <a:p>
            <a:pPr algn="ctr"/>
            <a:r>
              <a:rPr lang="en-US" sz="2000" b="1"/>
              <a:t>Cut investigation times</a:t>
            </a:r>
          </a:p>
          <a:p>
            <a:r>
              <a:rPr lang="en-US" sz="1600" i="1"/>
              <a:t>“After adopting a tool from the Global Hub’s catalogue, the time we spent on analyzing child abuse images and videos that used to take 1 to 2 weeks we can now do in 1 day.”</a:t>
            </a:r>
          </a:p>
        </p:txBody>
      </p:sp>
      <p:grpSp>
        <p:nvGrpSpPr>
          <p:cNvPr id="4" name="Agrupar 20">
            <a:extLst>
              <a:ext uri="{FF2B5EF4-FFF2-40B4-BE49-F238E27FC236}">
                <a16:creationId xmlns:a16="http://schemas.microsoft.com/office/drawing/2014/main" id="{10F42AE2-275E-0521-70CC-5C86B7CC83C3}"/>
              </a:ext>
            </a:extLst>
          </p:cNvPr>
          <p:cNvGrpSpPr/>
          <p:nvPr/>
        </p:nvGrpSpPr>
        <p:grpSpPr>
          <a:xfrm>
            <a:off x="9288599" y="2599473"/>
            <a:ext cx="1265217" cy="1005709"/>
            <a:chOff x="9222310" y="4610500"/>
            <a:chExt cx="2595458" cy="202179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5" name="Gráfico 15" descr="Mão protetora com preenchimento sólido">
              <a:extLst>
                <a:ext uri="{FF2B5EF4-FFF2-40B4-BE49-F238E27FC236}">
                  <a16:creationId xmlns:a16="http://schemas.microsoft.com/office/drawing/2014/main" id="{8917240C-ECA9-12E7-8510-BAADB0F359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t="26486"/>
            <a:stretch/>
          </p:blipFill>
          <p:spPr>
            <a:xfrm flipV="1">
              <a:off x="9746512" y="5359516"/>
              <a:ext cx="1731335" cy="1272783"/>
            </a:xfrm>
            <a:prstGeom prst="rect">
              <a:avLst/>
            </a:prstGeom>
          </p:spPr>
        </p:pic>
        <p:pic>
          <p:nvPicPr>
            <p:cNvPr id="8" name="Gráfico 17" descr="Uma folha Olmo">
              <a:extLst>
                <a:ext uri="{FF2B5EF4-FFF2-40B4-BE49-F238E27FC236}">
                  <a16:creationId xmlns:a16="http://schemas.microsoft.com/office/drawing/2014/main" id="{C0A61564-037F-133F-7098-E522AB1769F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1370740">
              <a:off x="10230702" y="4610500"/>
              <a:ext cx="1587066" cy="1587066"/>
            </a:xfrm>
            <a:prstGeom prst="rect">
              <a:avLst/>
            </a:prstGeom>
          </p:spPr>
        </p:pic>
        <p:pic>
          <p:nvPicPr>
            <p:cNvPr id="9" name="Gráfico 19" descr="Uma pequena ramificação com papilas de flores">
              <a:extLst>
                <a:ext uri="{FF2B5EF4-FFF2-40B4-BE49-F238E27FC236}">
                  <a16:creationId xmlns:a16="http://schemas.microsoft.com/office/drawing/2014/main" id="{40FB60D0-9269-7611-AC27-3491E96781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 t="17083"/>
            <a:stretch/>
          </p:blipFill>
          <p:spPr>
            <a:xfrm rot="20752693">
              <a:off x="9222310" y="4796686"/>
              <a:ext cx="2022586" cy="1677077"/>
            </a:xfrm>
            <a:prstGeom prst="rect">
              <a:avLst/>
            </a:prstGeom>
          </p:spPr>
        </p:pic>
      </p:grpSp>
      <p:grpSp>
        <p:nvGrpSpPr>
          <p:cNvPr id="12" name="Group 17">
            <a:extLst>
              <a:ext uri="{FF2B5EF4-FFF2-40B4-BE49-F238E27FC236}">
                <a16:creationId xmlns:a16="http://schemas.microsoft.com/office/drawing/2014/main" id="{DA7FA403-8CFD-8C7C-73EF-42FC6BF943A4}"/>
              </a:ext>
            </a:extLst>
          </p:cNvPr>
          <p:cNvGrpSpPr/>
          <p:nvPr/>
        </p:nvGrpSpPr>
        <p:grpSpPr>
          <a:xfrm>
            <a:off x="1703512" y="2654117"/>
            <a:ext cx="1053872" cy="1053872"/>
            <a:chOff x="1386600" y="2852339"/>
            <a:chExt cx="1762479" cy="1762479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86E5696-C597-6FB5-C5B2-0DA901AA0259}"/>
                </a:ext>
              </a:extLst>
            </p:cNvPr>
            <p:cNvSpPr/>
            <p:nvPr/>
          </p:nvSpPr>
          <p:spPr>
            <a:xfrm>
              <a:off x="1606948" y="3188420"/>
              <a:ext cx="1320700" cy="125949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6" name="Gráfico 14" descr="cronómetro 25% destaque">
              <a:extLst>
                <a:ext uri="{FF2B5EF4-FFF2-40B4-BE49-F238E27FC236}">
                  <a16:creationId xmlns:a16="http://schemas.microsoft.com/office/drawing/2014/main" id="{0AC953C2-B875-F853-7983-AF277D8B3A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386600" y="2852339"/>
              <a:ext cx="1762479" cy="1762479"/>
            </a:xfrm>
            <a:prstGeom prst="rect">
              <a:avLst/>
            </a:prstGeom>
          </p:spPr>
        </p:pic>
      </p:grp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BFAA7959-3A5A-8DD6-20FF-E0B561531EDA}"/>
              </a:ext>
            </a:extLst>
          </p:cNvPr>
          <p:cNvSpPr txBox="1"/>
          <p:nvPr/>
        </p:nvSpPr>
        <p:spPr>
          <a:xfrm>
            <a:off x="4583832" y="3789040"/>
            <a:ext cx="2880320" cy="210826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GB"/>
            </a:defPPr>
            <a:lvl1pPr marL="0" indent="0" algn="ctr" eaLnBrk="1" hangingPunct="1">
              <a:spcBef>
                <a:spcPts val="600"/>
              </a:spcBef>
              <a:spcAft>
                <a:spcPts val="1200"/>
              </a:spcAft>
              <a:buClr>
                <a:srgbClr val="EFAB44"/>
              </a:buClr>
              <a:buSzPct val="120000"/>
              <a:buFont typeface="Wingdings" pitchFamily="2" charset="2"/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 Nova" panose="020B0504020202020204" pitchFamily="34" charset="0"/>
              </a:defRPr>
            </a:lvl1pPr>
          </a:lstStyle>
          <a:p>
            <a:r>
              <a:rPr lang="en-US"/>
              <a:t>Reduce backlogs</a:t>
            </a:r>
          </a:p>
          <a:p>
            <a:r>
              <a:rPr lang="en-US" sz="1600" b="0" i="1"/>
              <a:t>“The AI tools I used significantly cut forensic backlogs from over 1.5 years down to 4 to 6 months - time that can make a world of difference for victims.”</a:t>
            </a:r>
          </a:p>
        </p:txBody>
      </p:sp>
    </p:spTree>
    <p:extLst>
      <p:ext uri="{BB962C8B-B14F-4D97-AF65-F5344CB8AC3E}">
        <p14:creationId xmlns:p14="http://schemas.microsoft.com/office/powerpoint/2010/main" val="188162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Agrupar 22">
            <a:extLst>
              <a:ext uri="{FF2B5EF4-FFF2-40B4-BE49-F238E27FC236}">
                <a16:creationId xmlns:a16="http://schemas.microsoft.com/office/drawing/2014/main" id="{4285C6AB-A88E-0638-F251-06A1610734CC}"/>
              </a:ext>
            </a:extLst>
          </p:cNvPr>
          <p:cNvGrpSpPr/>
          <p:nvPr/>
        </p:nvGrpSpPr>
        <p:grpSpPr>
          <a:xfrm>
            <a:off x="2979695" y="3111639"/>
            <a:ext cx="1544315" cy="1524000"/>
            <a:chOff x="3480767" y="4198938"/>
            <a:chExt cx="1081088" cy="1079500"/>
          </a:xfrm>
        </p:grpSpPr>
        <p:sp>
          <p:nvSpPr>
            <p:cNvPr id="13" name="Ovale 9">
              <a:extLst>
                <a:ext uri="{FF2B5EF4-FFF2-40B4-BE49-F238E27FC236}">
                  <a16:creationId xmlns:a16="http://schemas.microsoft.com/office/drawing/2014/main" id="{D779ABEC-8B56-ECF7-BDDC-5DEC827DA40A}"/>
                </a:ext>
              </a:extLst>
            </p:cNvPr>
            <p:cNvSpPr/>
            <p:nvPr/>
          </p:nvSpPr>
          <p:spPr>
            <a:xfrm>
              <a:off x="3480767" y="4198938"/>
              <a:ext cx="1081088" cy="1079500"/>
            </a:xfrm>
            <a:prstGeom prst="roundRect">
              <a:avLst/>
            </a:prstGeom>
            <a:noFill/>
            <a:ln w="28575">
              <a:solidFill>
                <a:srgbClr val="4780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pic>
          <p:nvPicPr>
            <p:cNvPr id="19" name="Gráfico 18" descr="Gráfico de curva de stick de hóquei com preenchimento sólido">
              <a:extLst>
                <a:ext uri="{FF2B5EF4-FFF2-40B4-BE49-F238E27FC236}">
                  <a16:creationId xmlns:a16="http://schemas.microsoft.com/office/drawing/2014/main" id="{CD22182B-8757-4B76-1DDB-1F78B32E68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564111" y="4227513"/>
              <a:ext cx="914400" cy="914400"/>
            </a:xfrm>
            <a:prstGeom prst="rect">
              <a:avLst/>
            </a:prstGeom>
          </p:spPr>
        </p:pic>
      </p:grpSp>
      <p:sp>
        <p:nvSpPr>
          <p:cNvPr id="20" name="CasellaDiTesto 15">
            <a:extLst>
              <a:ext uri="{FF2B5EF4-FFF2-40B4-BE49-F238E27FC236}">
                <a16:creationId xmlns:a16="http://schemas.microsoft.com/office/drawing/2014/main" id="{473F3C2C-F6C1-7170-9D00-C80765C0175C}"/>
              </a:ext>
            </a:extLst>
          </p:cNvPr>
          <p:cNvSpPr txBox="1"/>
          <p:nvPr/>
        </p:nvSpPr>
        <p:spPr>
          <a:xfrm>
            <a:off x="2843888" y="4688746"/>
            <a:ext cx="18159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it-IT" b="1">
                <a:solidFill>
                  <a:schemeClr val="tx1">
                    <a:lumMod val="65000"/>
                    <a:lumOff val="35000"/>
                  </a:schemeClr>
                </a:solidFill>
              </a:rPr>
              <a:t>SCALABILITY</a:t>
            </a:r>
            <a:endParaRPr lang="it-IT" sz="14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2" name="CasellaDiTesto 15">
            <a:extLst>
              <a:ext uri="{FF2B5EF4-FFF2-40B4-BE49-F238E27FC236}">
                <a16:creationId xmlns:a16="http://schemas.microsoft.com/office/drawing/2014/main" id="{BF1A88E4-B884-CDF3-A47A-CB89196751D7}"/>
              </a:ext>
            </a:extLst>
          </p:cNvPr>
          <p:cNvSpPr txBox="1"/>
          <p:nvPr/>
        </p:nvSpPr>
        <p:spPr>
          <a:xfrm>
            <a:off x="9605123" y="4688746"/>
            <a:ext cx="17998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it-IT" b="1">
                <a:solidFill>
                  <a:schemeClr val="tx1">
                    <a:lumMod val="65000"/>
                    <a:lumOff val="35000"/>
                  </a:schemeClr>
                </a:solidFill>
              </a:rPr>
              <a:t>BLACK</a:t>
            </a:r>
            <a:r>
              <a:rPr lang="it-IT" b="1">
                <a:solidFill>
                  <a:srgbClr val="4780B5"/>
                </a:solidFill>
              </a:rPr>
              <a:t> </a:t>
            </a:r>
            <a:r>
              <a:rPr lang="it-IT" b="1">
                <a:solidFill>
                  <a:schemeClr val="tx1">
                    <a:lumMod val="65000"/>
                    <a:lumOff val="35000"/>
                  </a:schemeClr>
                </a:solidFill>
              </a:rPr>
              <a:t>BOX</a:t>
            </a:r>
          </a:p>
        </p:txBody>
      </p:sp>
      <p:grpSp>
        <p:nvGrpSpPr>
          <p:cNvPr id="32" name="Agrupar 31">
            <a:extLst>
              <a:ext uri="{FF2B5EF4-FFF2-40B4-BE49-F238E27FC236}">
                <a16:creationId xmlns:a16="http://schemas.microsoft.com/office/drawing/2014/main" id="{726BEBAF-E4AE-1B62-D2FA-FDE44F71E87E}"/>
              </a:ext>
            </a:extLst>
          </p:cNvPr>
          <p:cNvGrpSpPr/>
          <p:nvPr/>
        </p:nvGrpSpPr>
        <p:grpSpPr>
          <a:xfrm>
            <a:off x="9732900" y="3111639"/>
            <a:ext cx="1544315" cy="1524000"/>
            <a:chOff x="9732900" y="3151324"/>
            <a:chExt cx="1544315" cy="1524000"/>
          </a:xfrm>
        </p:grpSpPr>
        <p:sp>
          <p:nvSpPr>
            <p:cNvPr id="25" name="Ovale 8">
              <a:extLst>
                <a:ext uri="{FF2B5EF4-FFF2-40B4-BE49-F238E27FC236}">
                  <a16:creationId xmlns:a16="http://schemas.microsoft.com/office/drawing/2014/main" id="{FDB33CEB-1B54-7B5E-8453-85AB3F3345F8}"/>
                </a:ext>
              </a:extLst>
            </p:cNvPr>
            <p:cNvSpPr/>
            <p:nvPr/>
          </p:nvSpPr>
          <p:spPr>
            <a:xfrm>
              <a:off x="9732900" y="3151324"/>
              <a:ext cx="1544315" cy="1524000"/>
            </a:xfrm>
            <a:prstGeom prst="roundRect">
              <a:avLst/>
            </a:prstGeom>
            <a:noFill/>
            <a:ln w="28575">
              <a:solidFill>
                <a:srgbClr val="4780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grpSp>
          <p:nvGrpSpPr>
            <p:cNvPr id="26" name="Group 8">
              <a:extLst>
                <a:ext uri="{FF2B5EF4-FFF2-40B4-BE49-F238E27FC236}">
                  <a16:creationId xmlns:a16="http://schemas.microsoft.com/office/drawing/2014/main" id="{E8E878D9-1EF7-5431-8BC0-3B7B450DFCC3}"/>
                </a:ext>
              </a:extLst>
            </p:cNvPr>
            <p:cNvGrpSpPr/>
            <p:nvPr/>
          </p:nvGrpSpPr>
          <p:grpSpPr>
            <a:xfrm>
              <a:off x="9935221" y="3375675"/>
              <a:ext cx="1139673" cy="1126336"/>
              <a:chOff x="7391097" y="3133428"/>
              <a:chExt cx="2218673" cy="2218673"/>
            </a:xfrm>
          </p:grpSpPr>
          <p:pic>
            <p:nvPicPr>
              <p:cNvPr id="27" name="Graphic 11" descr="Packing Box Open with solid fill">
                <a:extLst>
                  <a:ext uri="{FF2B5EF4-FFF2-40B4-BE49-F238E27FC236}">
                    <a16:creationId xmlns:a16="http://schemas.microsoft.com/office/drawing/2014/main" id="{1C0B5EF7-6E41-5974-A415-72309E52D1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7391097" y="3133428"/>
                <a:ext cx="2218673" cy="2218673"/>
              </a:xfrm>
              <a:prstGeom prst="rect">
                <a:avLst/>
              </a:prstGeom>
            </p:spPr>
          </p:pic>
          <p:pic>
            <p:nvPicPr>
              <p:cNvPr id="28" name="Graphic 2" descr="Question Mark with solid fill">
                <a:extLst>
                  <a:ext uri="{FF2B5EF4-FFF2-40B4-BE49-F238E27FC236}">
                    <a16:creationId xmlns:a16="http://schemas.microsoft.com/office/drawing/2014/main" id="{CCE81633-C16D-87FB-5FC9-609B061B32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8043233" y="3133428"/>
                <a:ext cx="914401" cy="914401"/>
              </a:xfrm>
              <a:prstGeom prst="rect">
                <a:avLst/>
              </a:prstGeom>
            </p:spPr>
          </p:pic>
        </p:grpSp>
      </p:grpSp>
      <p:sp>
        <p:nvSpPr>
          <p:cNvPr id="14" name="CasellaDiTesto 15">
            <a:extLst>
              <a:ext uri="{FF2B5EF4-FFF2-40B4-BE49-F238E27FC236}">
                <a16:creationId xmlns:a16="http://schemas.microsoft.com/office/drawing/2014/main" id="{0639B341-2F94-868A-82A4-845A811B091A}"/>
              </a:ext>
            </a:extLst>
          </p:cNvPr>
          <p:cNvSpPr txBox="1"/>
          <p:nvPr/>
        </p:nvSpPr>
        <p:spPr>
          <a:xfrm>
            <a:off x="5184324" y="4688746"/>
            <a:ext cx="17038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it-IT" b="1">
                <a:solidFill>
                  <a:schemeClr val="tx1">
                    <a:lumMod val="65000"/>
                    <a:lumOff val="35000"/>
                  </a:schemeClr>
                </a:solidFill>
              </a:rPr>
              <a:t>INVISIBILITY</a:t>
            </a:r>
            <a:endParaRPr lang="it-IT" sz="14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30" name="Agrupar 29">
            <a:extLst>
              <a:ext uri="{FF2B5EF4-FFF2-40B4-BE49-F238E27FC236}">
                <a16:creationId xmlns:a16="http://schemas.microsoft.com/office/drawing/2014/main" id="{BF7DD648-E0FE-6600-3782-BE986F8E8066}"/>
              </a:ext>
            </a:extLst>
          </p:cNvPr>
          <p:cNvGrpSpPr/>
          <p:nvPr/>
        </p:nvGrpSpPr>
        <p:grpSpPr>
          <a:xfrm>
            <a:off x="5252127" y="3111639"/>
            <a:ext cx="1544315" cy="1524000"/>
            <a:chOff x="5264070" y="3111639"/>
            <a:chExt cx="1544315" cy="1524000"/>
          </a:xfrm>
        </p:grpSpPr>
        <p:sp>
          <p:nvSpPr>
            <p:cNvPr id="12" name="Ovale 8">
              <a:extLst>
                <a:ext uri="{FF2B5EF4-FFF2-40B4-BE49-F238E27FC236}">
                  <a16:creationId xmlns:a16="http://schemas.microsoft.com/office/drawing/2014/main" id="{E74B2FB8-DF62-605D-C50E-2AD69E82CE7B}"/>
                </a:ext>
              </a:extLst>
            </p:cNvPr>
            <p:cNvSpPr/>
            <p:nvPr/>
          </p:nvSpPr>
          <p:spPr>
            <a:xfrm>
              <a:off x="5264070" y="3111639"/>
              <a:ext cx="1544315" cy="1524000"/>
            </a:xfrm>
            <a:prstGeom prst="roundRect">
              <a:avLst/>
            </a:prstGeom>
            <a:noFill/>
            <a:ln w="28575">
              <a:solidFill>
                <a:srgbClr val="4780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pic>
          <p:nvPicPr>
            <p:cNvPr id="34" name="Gráfico 33" descr="Olho com preenchimento sólido">
              <a:extLst>
                <a:ext uri="{FF2B5EF4-FFF2-40B4-BE49-F238E27FC236}">
                  <a16:creationId xmlns:a16="http://schemas.microsoft.com/office/drawing/2014/main" id="{0C20E0BA-32F9-DAB9-6593-3C2D16AC85A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360360" y="3247607"/>
              <a:ext cx="1306204" cy="1290917"/>
            </a:xfrm>
            <a:prstGeom prst="rect">
              <a:avLst/>
            </a:prstGeom>
          </p:spPr>
        </p:pic>
        <p:cxnSp>
          <p:nvCxnSpPr>
            <p:cNvPr id="36" name="Conexão reta 35">
              <a:extLst>
                <a:ext uri="{FF2B5EF4-FFF2-40B4-BE49-F238E27FC236}">
                  <a16:creationId xmlns:a16="http://schemas.microsoft.com/office/drawing/2014/main" id="{AA73D15B-A3DB-6919-67EB-341A2602ACDA}"/>
                </a:ext>
              </a:extLst>
            </p:cNvPr>
            <p:cNvCxnSpPr/>
            <p:nvPr/>
          </p:nvCxnSpPr>
          <p:spPr>
            <a:xfrm flipH="1">
              <a:off x="5550760" y="3326651"/>
              <a:ext cx="925405" cy="1079082"/>
            </a:xfrm>
            <a:prstGeom prst="line">
              <a:avLst/>
            </a:prstGeom>
            <a:ln w="57150">
              <a:solidFill>
                <a:srgbClr val="E7C7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CasellaDiTesto 15">
            <a:extLst>
              <a:ext uri="{FF2B5EF4-FFF2-40B4-BE49-F238E27FC236}">
                <a16:creationId xmlns:a16="http://schemas.microsoft.com/office/drawing/2014/main" id="{3231AF01-EEF7-4AEC-6F5D-B1128A36E309}"/>
              </a:ext>
            </a:extLst>
          </p:cNvPr>
          <p:cNvSpPr txBox="1"/>
          <p:nvPr/>
        </p:nvSpPr>
        <p:spPr>
          <a:xfrm>
            <a:off x="7388752" y="4688746"/>
            <a:ext cx="17038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it-IT" b="1">
                <a:solidFill>
                  <a:schemeClr val="tx1">
                    <a:lumMod val="65000"/>
                    <a:lumOff val="35000"/>
                  </a:schemeClr>
                </a:solidFill>
              </a:rPr>
              <a:t>AUTONOMY</a:t>
            </a:r>
            <a:endParaRPr lang="it-IT" sz="14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31" name="Agrupar 30">
            <a:extLst>
              <a:ext uri="{FF2B5EF4-FFF2-40B4-BE49-F238E27FC236}">
                <a16:creationId xmlns:a16="http://schemas.microsoft.com/office/drawing/2014/main" id="{D07F2DB0-E38F-7AD1-36A8-5BEC427B42CA}"/>
              </a:ext>
            </a:extLst>
          </p:cNvPr>
          <p:cNvGrpSpPr/>
          <p:nvPr/>
        </p:nvGrpSpPr>
        <p:grpSpPr>
          <a:xfrm>
            <a:off x="7468498" y="3111639"/>
            <a:ext cx="1544315" cy="1523999"/>
            <a:chOff x="7468498" y="3151325"/>
            <a:chExt cx="1544315" cy="1523999"/>
          </a:xfrm>
        </p:grpSpPr>
        <p:sp>
          <p:nvSpPr>
            <p:cNvPr id="24" name="Ovale 8">
              <a:extLst>
                <a:ext uri="{FF2B5EF4-FFF2-40B4-BE49-F238E27FC236}">
                  <a16:creationId xmlns:a16="http://schemas.microsoft.com/office/drawing/2014/main" id="{CAB4FCED-0608-A814-DB67-30FCE80EE84D}"/>
                </a:ext>
              </a:extLst>
            </p:cNvPr>
            <p:cNvSpPr/>
            <p:nvPr/>
          </p:nvSpPr>
          <p:spPr>
            <a:xfrm>
              <a:off x="7468498" y="3151325"/>
              <a:ext cx="1544315" cy="1523999"/>
            </a:xfrm>
            <a:prstGeom prst="roundRect">
              <a:avLst/>
            </a:prstGeom>
            <a:noFill/>
            <a:ln w="28575">
              <a:solidFill>
                <a:srgbClr val="4780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pic>
          <p:nvPicPr>
            <p:cNvPr id="38" name="Gráfico 37" descr="Mão robótica com preenchimento sólido">
              <a:extLst>
                <a:ext uri="{FF2B5EF4-FFF2-40B4-BE49-F238E27FC236}">
                  <a16:creationId xmlns:a16="http://schemas.microsoft.com/office/drawing/2014/main" id="{5E397562-3C47-2C86-EC86-D112E64168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615915" y="3207183"/>
              <a:ext cx="1306204" cy="1290917"/>
            </a:xfrm>
            <a:prstGeom prst="rect">
              <a:avLst/>
            </a:prstGeom>
          </p:spPr>
        </p:pic>
      </p:grpSp>
      <p:grpSp>
        <p:nvGrpSpPr>
          <p:cNvPr id="2" name="Agrupar 1">
            <a:extLst>
              <a:ext uri="{FF2B5EF4-FFF2-40B4-BE49-F238E27FC236}">
                <a16:creationId xmlns:a16="http://schemas.microsoft.com/office/drawing/2014/main" id="{B936711D-20C0-029D-9DBF-1048A91D9B21}"/>
              </a:ext>
            </a:extLst>
          </p:cNvPr>
          <p:cNvGrpSpPr/>
          <p:nvPr/>
        </p:nvGrpSpPr>
        <p:grpSpPr>
          <a:xfrm>
            <a:off x="590450" y="3111639"/>
            <a:ext cx="1977157" cy="2223438"/>
            <a:chOff x="590450" y="3111639"/>
            <a:chExt cx="1977157" cy="2223438"/>
          </a:xfrm>
        </p:grpSpPr>
        <p:grpSp>
          <p:nvGrpSpPr>
            <p:cNvPr id="18" name="Agrupar 17">
              <a:extLst>
                <a:ext uri="{FF2B5EF4-FFF2-40B4-BE49-F238E27FC236}">
                  <a16:creationId xmlns:a16="http://schemas.microsoft.com/office/drawing/2014/main" id="{00452EA4-CFBE-A3A3-A67D-9FD96BD839A6}"/>
                </a:ext>
              </a:extLst>
            </p:cNvPr>
            <p:cNvGrpSpPr/>
            <p:nvPr/>
          </p:nvGrpSpPr>
          <p:grpSpPr>
            <a:xfrm>
              <a:off x="787010" y="3111639"/>
              <a:ext cx="1544315" cy="1524000"/>
              <a:chOff x="787010" y="3111639"/>
              <a:chExt cx="1544315" cy="1524000"/>
            </a:xfrm>
          </p:grpSpPr>
          <p:pic>
            <p:nvPicPr>
              <p:cNvPr id="8" name="Imagem 7" descr="Uma imagem com preto, escuridão&#10;&#10;Descrição gerada automaticamente">
                <a:extLst>
                  <a:ext uri="{FF2B5EF4-FFF2-40B4-BE49-F238E27FC236}">
                    <a16:creationId xmlns:a16="http://schemas.microsoft.com/office/drawing/2014/main" id="{98EE8E04-F280-BC68-7B3F-EA8DA93EBB4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 cstate="screen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alphaModFix amt="5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15303" y="3361333"/>
                <a:ext cx="1287728" cy="987820"/>
              </a:xfrm>
              <a:prstGeom prst="rect">
                <a:avLst/>
              </a:prstGeom>
            </p:spPr>
          </p:pic>
          <p:sp>
            <p:nvSpPr>
              <p:cNvPr id="4" name="Ovale 9">
                <a:extLst>
                  <a:ext uri="{FF2B5EF4-FFF2-40B4-BE49-F238E27FC236}">
                    <a16:creationId xmlns:a16="http://schemas.microsoft.com/office/drawing/2014/main" id="{0A1DC8C1-4FE3-8531-4635-9A18831BA6C7}"/>
                  </a:ext>
                </a:extLst>
              </p:cNvPr>
              <p:cNvSpPr/>
              <p:nvPr/>
            </p:nvSpPr>
            <p:spPr>
              <a:xfrm>
                <a:off x="787010" y="3111639"/>
                <a:ext cx="1544315" cy="1524000"/>
              </a:xfrm>
              <a:prstGeom prst="roundRect">
                <a:avLst/>
              </a:prstGeom>
              <a:noFill/>
              <a:ln w="28575">
                <a:solidFill>
                  <a:srgbClr val="4780B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it-IT"/>
              </a:p>
            </p:txBody>
          </p:sp>
        </p:grpSp>
        <p:sp>
          <p:nvSpPr>
            <p:cNvPr id="9" name="CasellaDiTesto 15">
              <a:extLst>
                <a:ext uri="{FF2B5EF4-FFF2-40B4-BE49-F238E27FC236}">
                  <a16:creationId xmlns:a16="http://schemas.microsoft.com/office/drawing/2014/main" id="{E80BC854-F23A-6418-F0F4-8B2C256AB784}"/>
                </a:ext>
              </a:extLst>
            </p:cNvPr>
            <p:cNvSpPr txBox="1"/>
            <p:nvPr/>
          </p:nvSpPr>
          <p:spPr>
            <a:xfrm>
              <a:off x="590450" y="4688746"/>
              <a:ext cx="197715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>
                <a:defRPr/>
              </a:pPr>
              <a:r>
                <a:rPr lang="it-IT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VALUE EMBEDDING</a:t>
              </a:r>
            </a:p>
          </p:txBody>
        </p:sp>
      </p:grpSp>
      <p:sp>
        <p:nvSpPr>
          <p:cNvPr id="33" name="CasellaDiTesto 2">
            <a:extLst>
              <a:ext uri="{FF2B5EF4-FFF2-40B4-BE49-F238E27FC236}">
                <a16:creationId xmlns:a16="http://schemas.microsoft.com/office/drawing/2014/main" id="{91212A16-104E-B64A-C3EA-3B7CA90E53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76872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GB"/>
            </a:defPPr>
            <a:lvl1pPr marL="0" indent="0" algn="ctr" eaLnBrk="1" hangingPunct="1">
              <a:spcBef>
                <a:spcPts val="600"/>
              </a:spcBef>
              <a:spcAft>
                <a:spcPts val="1200"/>
              </a:spcAft>
              <a:buClr>
                <a:srgbClr val="EFAB44"/>
              </a:buClr>
              <a:buSzPct val="120000"/>
              <a:buFont typeface="Wingdings" pitchFamily="2" charset="2"/>
              <a:buNone/>
              <a:defRPr b="0">
                <a:solidFill>
                  <a:schemeClr val="tx1">
                    <a:lumMod val="65000"/>
                    <a:lumOff val="35000"/>
                  </a:schemeClr>
                </a:solidFill>
                <a:latin typeface="Arial Nova" panose="020B0504020202020204" pitchFamily="34" charset="0"/>
              </a:defRPr>
            </a:lvl1pPr>
          </a:lstStyle>
          <a:p>
            <a:r>
              <a:rPr lang="it-IT" altLang="it-IT"/>
              <a:t>Their powerful characteristics also create risks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225503A2-2AEF-C284-7E3A-F47BF2A73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488" y="1659843"/>
            <a:ext cx="9217024" cy="545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tabLst>
                <a:tab pos="1042035" algn="l"/>
                <a:tab pos="2865755" algn="ctr"/>
              </a:tabLst>
            </a:pPr>
            <a:r>
              <a:rPr lang="en-US" sz="2800" b="1" spc="80">
                <a:solidFill>
                  <a:srgbClr val="01568C"/>
                </a:solidFill>
                <a:latin typeface="Arial Nova "/>
                <a:ea typeface="Helvetica Neue" panose="02000503000000020004" pitchFamily="2" charset="0"/>
                <a:cs typeface="Helvetica Neue" panose="02000503000000020004" pitchFamily="2" charset="0"/>
              </a:rPr>
              <a:t>But AI systems are not perfect</a:t>
            </a:r>
          </a:p>
        </p:txBody>
      </p:sp>
    </p:spTree>
    <p:extLst>
      <p:ext uri="{BB962C8B-B14F-4D97-AF65-F5344CB8AC3E}">
        <p14:creationId xmlns:p14="http://schemas.microsoft.com/office/powerpoint/2010/main" val="347066875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Cover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ITU Theme - White bg">
  <a:themeElements>
    <a:clrScheme name="ITU Template">
      <a:dk1>
        <a:sysClr val="windowText" lastClr="000000"/>
      </a:dk1>
      <a:lt1>
        <a:sysClr val="window" lastClr="FFFFFF"/>
      </a:lt1>
      <a:dk2>
        <a:srgbClr val="3A3838"/>
      </a:dk2>
      <a:lt2>
        <a:srgbClr val="F5FAFC"/>
      </a:lt2>
      <a:accent1>
        <a:srgbClr val="009CD6"/>
      </a:accent1>
      <a:accent2>
        <a:srgbClr val="757070"/>
      </a:accent2>
      <a:accent3>
        <a:srgbClr val="A5A5A5"/>
      </a:accent3>
      <a:accent4>
        <a:srgbClr val="595959"/>
      </a:accent4>
      <a:accent5>
        <a:srgbClr val="005EB8"/>
      </a:accent5>
      <a:accent6>
        <a:srgbClr val="E5F5FB"/>
      </a:accent6>
      <a:hlink>
        <a:srgbClr val="000000"/>
      </a:hlink>
      <a:folHlink>
        <a:srgbClr val="757070"/>
      </a:folHlink>
    </a:clrScheme>
    <a:fontScheme name="ITU Powerpoint Tempo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b68f197-af1b-41db-a50e-5adc010d4a06">
      <Terms xmlns="http://schemas.microsoft.com/office/infopath/2007/PartnerControls"/>
    </lcf76f155ced4ddcb4097134ff3c332f>
    <TaxCatchAll xmlns="985ec44e-1bab-4c0b-9df0-6ba128686fc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2C564FC16A5A42B96E6CAF263CDD5F" ma:contentTypeVersion="17" ma:contentTypeDescription="Create a new document." ma:contentTypeScope="" ma:versionID="343f1849aef310e7fce72c955f9409bf">
  <xsd:schema xmlns:xsd="http://www.w3.org/2001/XMLSchema" xmlns:xs="http://www.w3.org/2001/XMLSchema" xmlns:p="http://schemas.microsoft.com/office/2006/metadata/properties" xmlns:ns2="fb68f197-af1b-41db-a50e-5adc010d4a06" xmlns:ns3="526c3ec4-9e99-40dd-b03c-25160ad5afa8" xmlns:ns4="985ec44e-1bab-4c0b-9df0-6ba128686fc9" targetNamespace="http://schemas.microsoft.com/office/2006/metadata/properties" ma:root="true" ma:fieldsID="f4618128f19b6fb8bdd006fede0acdd8" ns2:_="" ns3:_="" ns4:_="">
    <xsd:import namespace="fb68f197-af1b-41db-a50e-5adc010d4a06"/>
    <xsd:import namespace="526c3ec4-9e99-40dd-b03c-25160ad5afa8"/>
    <xsd:import namespace="985ec44e-1bab-4c0b-9df0-6ba128686f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68f197-af1b-41db-a50e-5adc010d4a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78175662-8596-484a-92c7-351d01561e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6c3ec4-9e99-40dd-b03c-25160ad5afa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ec44e-1bab-4c0b-9df0-6ba128686fc9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f745b8ba-00eb-4574-ba00-4cbc990749d2}" ma:internalName="TaxCatchAll" ma:showField="CatchAllData" ma:web="526c3ec4-9e99-40dd-b03c-25160ad5afa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B1E89A7-357D-455C-8B12-D0859409CE0B}">
  <ds:schemaRefs>
    <ds:schemaRef ds:uri="526c3ec4-9e99-40dd-b03c-25160ad5afa8"/>
    <ds:schemaRef ds:uri="985ec44e-1bab-4c0b-9df0-6ba128686fc9"/>
    <ds:schemaRef ds:uri="fb68f197-af1b-41db-a50e-5adc010d4a0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56AEA14-7150-470A-9F3E-844422CD03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E92AB99-3F08-4D40-9399-1C55DAE384A3}">
  <ds:schemaRefs>
    <ds:schemaRef ds:uri="526c3ec4-9e99-40dd-b03c-25160ad5afa8"/>
    <ds:schemaRef ds:uri="985ec44e-1bab-4c0b-9df0-6ba128686fc9"/>
    <ds:schemaRef ds:uri="fb68f197-af1b-41db-a50e-5adc010d4a0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890</Words>
  <Application>Microsoft Office PowerPoint</Application>
  <PresentationFormat>Widescreen</PresentationFormat>
  <Paragraphs>103</Paragraphs>
  <Slides>17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2" baseType="lpstr">
      <vt:lpstr>Airbnb Cereal App Book</vt:lpstr>
      <vt:lpstr>Arial</vt:lpstr>
      <vt:lpstr>Arial Nova</vt:lpstr>
      <vt:lpstr>Arial Nova </vt:lpstr>
      <vt:lpstr>Arial Nova Light</vt:lpstr>
      <vt:lpstr>Calibri</vt:lpstr>
      <vt:lpstr>Calibri Light</vt:lpstr>
      <vt:lpstr>Helvetica</vt:lpstr>
      <vt:lpstr>Montserrat</vt:lpstr>
      <vt:lpstr>Wingdings</vt:lpstr>
      <vt:lpstr>Covers</vt:lpstr>
      <vt:lpstr>Personalizza struttura</vt:lpstr>
      <vt:lpstr>1_Personalizza struttura</vt:lpstr>
      <vt:lpstr>ITU Theme - White bg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garrone</dc:creator>
  <cp:lastModifiedBy>Brouard, Ricarda</cp:lastModifiedBy>
  <cp:revision>2</cp:revision>
  <dcterms:created xsi:type="dcterms:W3CDTF">2016-04-04T12:53:25Z</dcterms:created>
  <dcterms:modified xsi:type="dcterms:W3CDTF">2024-01-17T15:16:41Z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0x010100932C564FC16A5A42B96E6CAF263CDD5F</vt:lpwstr>
  </property>
  <property fmtid="{D5CDD505-2E9C-101B-9397-08002B2CF9AE}" pid="3" name="MediaServiceImageTags">
    <vt:lpwstr/>
  </property>
</Properties>
</file>