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709" r:id="rId5"/>
    <p:sldMasterId id="2147483713" r:id="rId6"/>
  </p:sldMasterIdLst>
  <p:notesMasterIdLst>
    <p:notesMasterId r:id="rId13"/>
  </p:notesMasterIdLst>
  <p:handoutMasterIdLst>
    <p:handoutMasterId r:id="rId14"/>
  </p:handoutMasterIdLst>
  <p:sldIdLst>
    <p:sldId id="2685" r:id="rId7"/>
    <p:sldId id="2686" r:id="rId8"/>
    <p:sldId id="2687" r:id="rId9"/>
    <p:sldId id="2688" r:id="rId10"/>
    <p:sldId id="2690" r:id="rId11"/>
    <p:sldId id="268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B3"/>
    <a:srgbClr val="9D26FF"/>
    <a:srgbClr val="0076A1"/>
    <a:srgbClr val="FFFFFF"/>
    <a:srgbClr val="009CD6"/>
    <a:srgbClr val="A5A5A5"/>
    <a:srgbClr val="757070"/>
    <a:srgbClr val="6F6F6E"/>
    <a:srgbClr val="F5FAFC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188" y="8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E192EA-4FB5-417A-96F6-B3058A54AB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D5479-0008-4BFD-BE18-7442B16913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2114D-3A05-4B20-822E-8261653B33D2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D4BE7-9FD8-4D10-87DD-2B2BC23B46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342B2-B657-4BF5-B0C4-8D3FD65073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5079B-D1F0-49DB-8DFB-E06CD09E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4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08D2-43B4-45EB-8E80-36DCF9CD046D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8591F-50F3-4C40-9DA2-D793276C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9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margin-Content with Caption (Whit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28691" y="1959151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3E0F6D26-4165-4298-B9DF-69A0CA57C654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018432" y="1959150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ED336FC-6E45-4A2D-A5AB-BE24E693E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91" y="1265849"/>
            <a:ext cx="9051731" cy="50288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EB37B9-0614-41D6-8AFE-EB91B451A9F5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FE8CDBB-5A4D-4444-85CC-7578EF050F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718176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57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160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07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0957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864113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ft image-L (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94302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64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264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60144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144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278066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Footer (white bg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554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6622E0-A137-429D-BE75-779E322CE694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6082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u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0641AD-3AD5-4F67-A775-821CB3080BD2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rgbClr val="F5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022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ank you Slide">
    <p:bg>
      <p:bgPr>
        <a:solidFill>
          <a:srgbClr val="F5FA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3F35E03-ED1F-4BA6-A9DB-BAA193266DF0}"/>
              </a:ext>
            </a:extLst>
          </p:cNvPr>
          <p:cNvSpPr txBox="1"/>
          <p:nvPr userDrawn="1"/>
        </p:nvSpPr>
        <p:spPr>
          <a:xfrm>
            <a:off x="3457462" y="3252763"/>
            <a:ext cx="5246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cs typeface="Arial" panose="020B0604020202020204" pitchFamily="34" charset="0"/>
              </a:rPr>
              <a:t>Thank you!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5BEDD7-9550-46FC-AAD4-3BCDC60161D9}"/>
              </a:ext>
            </a:extLst>
          </p:cNvPr>
          <p:cNvSpPr/>
          <p:nvPr userDrawn="1"/>
        </p:nvSpPr>
        <p:spPr>
          <a:xfrm>
            <a:off x="0" y="6115986"/>
            <a:ext cx="12192000" cy="742013"/>
          </a:xfrm>
          <a:prstGeom prst="rect">
            <a:avLst/>
          </a:prstGeom>
          <a:solidFill>
            <a:srgbClr val="F5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C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607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CD000AF-B921-43E9-B432-355A07B6E46E}"/>
              </a:ext>
            </a:extLst>
          </p:cNvPr>
          <p:cNvSpPr/>
          <p:nvPr userDrawn="1"/>
        </p:nvSpPr>
        <p:spPr>
          <a:xfrm>
            <a:off x="0" y="6115986"/>
            <a:ext cx="10028420" cy="742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36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8999926" cy="4067251"/>
          </a:xfrm>
        </p:spPr>
        <p:txBody>
          <a:bodyPr numCol="2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Donec </a:t>
            </a:r>
            <a:r>
              <a:rPr lang="en-US" dirty="0" err="1"/>
              <a:t>pede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fringilla</a:t>
            </a:r>
            <a:r>
              <a:rPr lang="en-US" dirty="0"/>
              <a:t> vel,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.</a:t>
            </a:r>
          </a:p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r>
              <a:rPr lang="en-US" dirty="0"/>
              <a:t>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506702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6297178" cy="4067251"/>
          </a:xfrm>
        </p:spPr>
        <p:txBody>
          <a:bodyPr numCol="1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564074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aligned right + Ital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  <a:endParaRPr lang="en-US" dirty="0"/>
          </a:p>
        </p:txBody>
      </p:sp>
      <p:sp>
        <p:nvSpPr>
          <p:cNvPr id="6" name="Shape 610" hidden="1">
            <a:extLst>
              <a:ext uri="{FF2B5EF4-FFF2-40B4-BE49-F238E27FC236}">
                <a16:creationId xmlns:a16="http://schemas.microsoft.com/office/drawing/2014/main" id="{C5B068B2-AEB9-41E6-AB3C-EA87FFB0FE76}"/>
              </a:ext>
            </a:extLst>
          </p:cNvPr>
          <p:cNvSpPr/>
          <p:nvPr userDrawn="1"/>
        </p:nvSpPr>
        <p:spPr>
          <a:xfrm>
            <a:off x="510238" y="2132869"/>
            <a:ext cx="6303518" cy="3103212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r">
              <a:buSzPct val="25000"/>
            </a:pP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lang="en-GB" sz="2800" b="1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</p:txBody>
      </p:sp>
      <p:sp>
        <p:nvSpPr>
          <p:cNvPr id="7" name="Subtitle 8">
            <a:extLst>
              <a:ext uri="{FF2B5EF4-FFF2-40B4-BE49-F238E27FC236}">
                <a16:creationId xmlns:a16="http://schemas.microsoft.com/office/drawing/2014/main" id="{A4620858-2872-44F6-B072-7E678A260322}"/>
              </a:ext>
            </a:extLst>
          </p:cNvPr>
          <p:cNvSpPr txBox="1">
            <a:spLocks/>
          </p:cNvSpPr>
          <p:nvPr userDrawn="1"/>
        </p:nvSpPr>
        <p:spPr>
          <a:xfrm>
            <a:off x="7295839" y="2132869"/>
            <a:ext cx="4663323" cy="4303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0E510D-A28B-40D0-90A9-897A15E93F85}"/>
              </a:ext>
            </a:extLst>
          </p:cNvPr>
          <p:cNvCxnSpPr>
            <a:cxnSpLocks/>
          </p:cNvCxnSpPr>
          <p:nvPr userDrawn="1"/>
        </p:nvCxnSpPr>
        <p:spPr>
          <a:xfrm>
            <a:off x="7069545" y="2248302"/>
            <a:ext cx="0" cy="31337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85EC5-B7E9-4FBB-A4AE-A260C8DCB0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3238" y="2133600"/>
            <a:ext cx="6297612" cy="3079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  <a:p>
            <a:pPr lvl="0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EFC6EC8-B366-4C1C-9E18-04E70FF727B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96150" y="2133600"/>
            <a:ext cx="4683125" cy="38560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Multiple RBM workshops for</a:t>
            </a:r>
            <a:b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all HQ-based teams and Regional Offices 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Project Management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Communication for Development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Procurement training</a:t>
            </a: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37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- Tit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6A0DE-A965-4E02-8A8B-981E2FDE5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8687" y="1994663"/>
            <a:ext cx="4860830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20F59-7539-405E-B005-C5C92782E9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28687" y="2490758"/>
            <a:ext cx="4860830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9AE6D208-1F00-412A-86E9-1A7081F5657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92510" y="1994663"/>
            <a:ext cx="4751106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8B83478-806A-4C07-A7A7-0CDF7E621EB5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892510" y="2490758"/>
            <a:ext cx="4751106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0A48B77-BCF1-4349-8EF0-B33A178937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87" y="1238515"/>
            <a:ext cx="9914929" cy="63590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E4054A-3251-41A6-8BA5-67C64EF3E610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1AD81-2712-4CFB-B585-60CDC561D6F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880388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big quote ma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336800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879591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658534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mus.”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0DB947-B9BF-4F5D-BCB3-A4E551A7C95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473700" y="1215232"/>
            <a:ext cx="1244600" cy="12446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>
              <a:defRPr sz="1400" b="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1068319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78E5A-AB76-4634-8AD9-64C991C6FC0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21372" y="2040524"/>
            <a:ext cx="4393315" cy="4125355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8F227-A22B-432C-84DE-6E0A3BE38D6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60255" y="2040523"/>
            <a:ext cx="4393316" cy="4126191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346557F-F9B0-433A-9FC1-56C38B19DE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1373" y="1251017"/>
            <a:ext cx="9132198" cy="5650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157FF2-E1F2-41A6-A3CB-3DE59785DD4D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8A78C8E-6713-4582-84CE-8C8A0FE572A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5137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37226" y="1975104"/>
            <a:ext cx="6256106" cy="4210543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F01D386-9240-4F38-9F1C-4325351B05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7225" y="1261501"/>
            <a:ext cx="7177821" cy="54214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5B0268-1877-4B50-85FE-85F64126C828}"/>
              </a:ext>
            </a:extLst>
          </p:cNvPr>
          <p:cNvCxnSpPr/>
          <p:nvPr userDrawn="1"/>
        </p:nvCxnSpPr>
        <p:spPr>
          <a:xfrm>
            <a:off x="607468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716C6763-4EEE-47FB-A7AD-A329AC0386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7468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144347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ar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9A3B-CF71-48AC-B4B0-550E5EC77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483" y="1234865"/>
            <a:ext cx="10313024" cy="635902"/>
          </a:xfrm>
          <a:prstGeom prst="rect">
            <a:avLst/>
          </a:prstGeom>
        </p:spPr>
        <p:txBody>
          <a:bodyPr anchor="t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33313" y="1927476"/>
            <a:ext cx="10700345" cy="42181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8B0405-4014-43E6-B303-902A4F998E13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69F8470-F06D-4D52-9A69-30EBD8DA6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1391014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3557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500046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0046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593546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52770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173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46823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6823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56173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255004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0457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0457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73533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5337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25363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02635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373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98862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862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92362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82314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A5A063-7EAA-4705-81BD-73270FF5BA28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ED357C-3FA0-42D4-850C-879BB0BE1875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10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3" r:id="rId2"/>
    <p:sldLayoutId id="2147483652" r:id="rId3"/>
    <p:sldLayoutId id="2147483675" r:id="rId4"/>
    <p:sldLayoutId id="2147483676" r:id="rId5"/>
    <p:sldLayoutId id="2147483674" r:id="rId6"/>
    <p:sldLayoutId id="2147483672" r:id="rId7"/>
    <p:sldLayoutId id="2147483657" r:id="rId8"/>
    <p:sldLayoutId id="2147483717" r:id="rId9"/>
    <p:sldLayoutId id="2147483718" r:id="rId10"/>
    <p:sldLayoutId id="2147483719" r:id="rId11"/>
    <p:sldLayoutId id="2147483670" r:id="rId12"/>
    <p:sldLayoutId id="2147483660" r:id="rId13"/>
    <p:sldLayoutId id="2147483687" r:id="rId14"/>
    <p:sldLayoutId id="2147483707" r:id="rId15"/>
    <p:sldLayoutId id="2147483712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ts val="22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3ABCAB-1B02-4C7B-89B1-A5BB0E479D06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62A7B-D8AC-460A-9C3E-1872390023D8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3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6" r:id="rId2"/>
    <p:sldLayoutId id="214748371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6313" y="2209801"/>
            <a:ext cx="8559373" cy="3793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800" i="1" dirty="0">
                <a:latin typeface="Georgia" panose="02040502050405020303" pitchFamily="18" charset="0"/>
              </a:rPr>
              <a:t>We grew up with the internet. </a:t>
            </a:r>
            <a:br>
              <a:rPr lang="en-US" sz="2800" i="1" dirty="0">
                <a:latin typeface="Georgia" panose="02040502050405020303" pitchFamily="18" charset="0"/>
              </a:rPr>
            </a:br>
            <a:r>
              <a:rPr lang="en-US" sz="2800" i="1" dirty="0">
                <a:latin typeface="Georgia" panose="02040502050405020303" pitchFamily="18" charset="0"/>
              </a:rPr>
              <a:t>I mean, the internet has always been here with us. The grown-ups are like ‘Wow the internet appeared’, while it is perfectly normal for us.”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FB8933-3AE5-487A-8B03-0B68C8923CB0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9BF5BD-2163-4157-A2AF-C24DDF31C8DA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1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91440" indent="0" algn="ctr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Tx/>
        <a:buNone/>
        <a:defRPr sz="3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058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630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PDF/?uri=CELEX:52022PC020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europarl.europa.eu/doceo/document/LIBE-PV-2023-11-13-1_EN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9F30285-D598-437F-82DD-E03C393D63FF}"/>
              </a:ext>
            </a:extLst>
          </p:cNvPr>
          <p:cNvSpPr txBox="1">
            <a:spLocks/>
          </p:cNvSpPr>
          <p:nvPr/>
        </p:nvSpPr>
        <p:spPr>
          <a:xfrm>
            <a:off x="1458832" y="2641349"/>
            <a:ext cx="9644596" cy="504754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800" dirty="0">
                <a:solidFill>
                  <a:schemeClr val="tx1"/>
                </a:solidFill>
                <a:latin typeface="+mj-lt"/>
                <a:cs typeface="Varela Round"/>
              </a:rPr>
              <a:t>CSA-R</a:t>
            </a:r>
            <a:r>
              <a:rPr lang="de-DE" sz="2800">
                <a:solidFill>
                  <a:schemeClr val="tx1"/>
                </a:solidFill>
                <a:latin typeface="+mj-lt"/>
                <a:cs typeface="Varela Round"/>
              </a:rPr>
              <a:t>: overcome</a:t>
            </a:r>
            <a:r>
              <a:rPr lang="de-DE" sz="2800" dirty="0">
                <a:solidFill>
                  <a:schemeClr val="tx1"/>
                </a:solidFill>
                <a:latin typeface="+mj-lt"/>
                <a:cs typeface="Varela Round"/>
              </a:rPr>
              <a:t> </a:t>
            </a:r>
            <a:r>
              <a:rPr lang="de-DE" sz="2800" dirty="0" err="1">
                <a:solidFill>
                  <a:schemeClr val="tx1"/>
                </a:solidFill>
                <a:latin typeface="+mj-lt"/>
                <a:cs typeface="Varela Round"/>
              </a:rPr>
              <a:t>crucial</a:t>
            </a:r>
            <a:r>
              <a:rPr lang="de-DE" sz="2800" dirty="0">
                <a:solidFill>
                  <a:schemeClr val="tx1"/>
                </a:solidFill>
                <a:latin typeface="+mj-lt"/>
                <a:cs typeface="Varela Round"/>
              </a:rPr>
              <a:t> </a:t>
            </a:r>
            <a:r>
              <a:rPr lang="de-DE" sz="2800" dirty="0" err="1">
                <a:solidFill>
                  <a:schemeClr val="tx1"/>
                </a:solidFill>
                <a:latin typeface="+mj-lt"/>
                <a:cs typeface="Varela Round"/>
              </a:rPr>
              <a:t>points</a:t>
            </a:r>
            <a:endParaRPr lang="de-DE" sz="2800" dirty="0">
              <a:solidFill>
                <a:schemeClr val="tx1"/>
              </a:solidFill>
              <a:latin typeface="+mj-lt"/>
              <a:cs typeface="Varela Round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9AD66F2-F7C0-4D03-9150-D28F17AC561D}"/>
              </a:ext>
            </a:extLst>
          </p:cNvPr>
          <p:cNvCxnSpPr>
            <a:cxnSpLocks/>
          </p:cNvCxnSpPr>
          <p:nvPr/>
        </p:nvCxnSpPr>
        <p:spPr>
          <a:xfrm>
            <a:off x="1547403" y="3264701"/>
            <a:ext cx="6020121" cy="0"/>
          </a:xfrm>
          <a:prstGeom prst="line">
            <a:avLst/>
          </a:prstGeom>
          <a:ln w="12700">
            <a:solidFill>
              <a:srgbClr val="009C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9">
            <a:extLst>
              <a:ext uri="{FF2B5EF4-FFF2-40B4-BE49-F238E27FC236}">
                <a16:creationId xmlns:a16="http://schemas.microsoft.com/office/drawing/2014/main" id="{EEB08032-CE0E-4986-AEDF-A41026C0E8B9}"/>
              </a:ext>
            </a:extLst>
          </p:cNvPr>
          <p:cNvSpPr txBox="1">
            <a:spLocks/>
          </p:cNvSpPr>
          <p:nvPr/>
        </p:nvSpPr>
        <p:spPr>
          <a:xfrm>
            <a:off x="1441141" y="1461344"/>
            <a:ext cx="9604229" cy="12674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CH" sz="2800" b="1" dirty="0">
                <a:solidFill>
                  <a:schemeClr val="tx1"/>
                </a:solidFill>
              </a:rPr>
              <a:t>Report by Stiftung Digitale Chancen </a:t>
            </a:r>
            <a:r>
              <a:rPr lang="fr-CH" sz="1400" dirty="0">
                <a:solidFill>
                  <a:schemeClr val="tx1"/>
                </a:solidFill>
              </a:rPr>
              <a:t>(Digital </a:t>
            </a:r>
            <a:r>
              <a:rPr lang="fr-CH" sz="1400" dirty="0" err="1">
                <a:solidFill>
                  <a:schemeClr val="tx1"/>
                </a:solidFill>
              </a:rPr>
              <a:t>Opportunities</a:t>
            </a:r>
            <a:r>
              <a:rPr lang="fr-CH" sz="1400" dirty="0">
                <a:solidFill>
                  <a:schemeClr val="tx1"/>
                </a:solidFill>
              </a:rPr>
              <a:t> </a:t>
            </a:r>
            <a:r>
              <a:rPr lang="fr-CH" sz="1400" dirty="0" err="1">
                <a:solidFill>
                  <a:schemeClr val="tx1"/>
                </a:solidFill>
              </a:rPr>
              <a:t>Foundation</a:t>
            </a:r>
            <a:r>
              <a:rPr lang="fr-CH" sz="1400" dirty="0">
                <a:solidFill>
                  <a:schemeClr val="tx1"/>
                </a:solidFill>
              </a:rPr>
              <a:t>)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BEA86D-7088-345A-C585-1AAB9168CBC9}"/>
              </a:ext>
            </a:extLst>
          </p:cNvPr>
          <p:cNvSpPr txBox="1"/>
          <p:nvPr/>
        </p:nvSpPr>
        <p:spPr>
          <a:xfrm>
            <a:off x="717005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CWG-COP-20/INF/17</a:t>
            </a:r>
          </a:p>
          <a:p>
            <a:pPr algn="r"/>
            <a:r>
              <a:rPr lang="fr-CH" sz="1400">
                <a:latin typeface="Calibri" panose="020F0502020204030204" pitchFamily="34" charset="0"/>
                <a:cs typeface="Calibri" panose="020F0502020204030204" pitchFamily="34" charset="0"/>
              </a:rPr>
              <a:t>12 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January</a:t>
            </a:r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A1DD03-53AF-BB0D-B0A3-CD2A20F6C4CD}"/>
              </a:ext>
            </a:extLst>
          </p:cNvPr>
          <p:cNvSpPr txBox="1"/>
          <p:nvPr/>
        </p:nvSpPr>
        <p:spPr>
          <a:xfrm>
            <a:off x="1444887" y="3292793"/>
            <a:ext cx="9644596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sz="1600" b="1" dirty="0"/>
              <a:t>Purpose</a:t>
            </a:r>
          </a:p>
          <a:p>
            <a:pPr>
              <a:spcBef>
                <a:spcPts val="600"/>
              </a:spcBef>
            </a:pPr>
            <a:r>
              <a:rPr lang="en-GB" sz="1600" dirty="0"/>
              <a:t>This presentation informs about the current status of legislative proceedings of the European Commission´s proposal for a CSA-Regulation and motivates for specific contribution(s).</a:t>
            </a:r>
          </a:p>
          <a:p>
            <a:pPr>
              <a:spcBef>
                <a:spcPts val="1200"/>
              </a:spcBef>
            </a:pPr>
            <a:r>
              <a:rPr lang="en-GB" sz="1600" b="1" dirty="0"/>
              <a:t>Action required</a:t>
            </a:r>
          </a:p>
          <a:p>
            <a:pPr>
              <a:spcBef>
                <a:spcPts val="600"/>
              </a:spcBef>
            </a:pPr>
            <a:r>
              <a:rPr lang="en-GB" sz="1600" dirty="0"/>
              <a:t>This presentation is delivered to the Council Working Group on Child Online Protection in order to to discuss the conclusions of the presentation.</a:t>
            </a:r>
            <a:endParaRPr lang="en-GB" sz="1600" dirty="0">
              <a:highlight>
                <a:srgbClr val="FFFF00"/>
              </a:highlight>
            </a:endParaRPr>
          </a:p>
          <a:p>
            <a:pPr>
              <a:spcBef>
                <a:spcPts val="1200"/>
              </a:spcBef>
            </a:pPr>
            <a:r>
              <a:rPr lang="en-GB" sz="1600" b="1" dirty="0"/>
              <a:t>References</a:t>
            </a:r>
            <a:endParaRPr lang="en-GB" sz="1600" dirty="0"/>
          </a:p>
          <a:p>
            <a:pPr>
              <a:spcBef>
                <a:spcPts val="600"/>
              </a:spcBef>
            </a:pPr>
            <a:r>
              <a:rPr lang="en-GB" sz="1400" dirty="0"/>
              <a:t>CSA-R proposal </a:t>
            </a:r>
            <a:r>
              <a:rPr lang="en-GB" sz="1400" dirty="0">
                <a:hlinkClick r:id="rId3"/>
              </a:rPr>
              <a:t>https://eur-lex.europa.eu/legal-content/EN/TXT/PDF/?uri=CELEX:52022PC0209</a:t>
            </a:r>
            <a:endParaRPr lang="en-GB" sz="1400" dirty="0"/>
          </a:p>
          <a:p>
            <a:pPr>
              <a:spcBef>
                <a:spcPts val="600"/>
              </a:spcBef>
            </a:pPr>
            <a:r>
              <a:rPr lang="en-GB" sz="1400" dirty="0"/>
              <a:t>LIBE Minutes </a:t>
            </a:r>
            <a:r>
              <a:rPr lang="en-GB" sz="1400" dirty="0">
                <a:hlinkClick r:id="rId4"/>
              </a:rPr>
              <a:t>https://www.europarl.europa.eu/doceo/document/LIBE-PV-2023-11-13-1_EN.pdf</a:t>
            </a:r>
            <a:endParaRPr lang="en-GB" sz="1400" dirty="0"/>
          </a:p>
          <a:p>
            <a:pPr>
              <a:spcBef>
                <a:spcPts val="600"/>
              </a:spcBef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89184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A1DD03-53AF-BB0D-B0A3-CD2A20F6C4CD}"/>
              </a:ext>
            </a:extLst>
          </p:cNvPr>
          <p:cNvSpPr txBox="1"/>
          <p:nvPr/>
        </p:nvSpPr>
        <p:spPr>
          <a:xfrm>
            <a:off x="1447800" y="2149017"/>
            <a:ext cx="9644596" cy="36293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r>
              <a:rPr lang="fr-CH" sz="1600" b="1" dirty="0" err="1"/>
              <a:t>Status</a:t>
            </a:r>
            <a:r>
              <a:rPr lang="fr-CH" sz="1600" b="1" dirty="0"/>
              <a:t> of </a:t>
            </a:r>
            <a:r>
              <a:rPr lang="fr-CH" sz="1600" b="1" dirty="0" err="1"/>
              <a:t>legislative</a:t>
            </a:r>
            <a:r>
              <a:rPr lang="fr-CH" sz="1600" b="1" dirty="0"/>
              <a:t> </a:t>
            </a:r>
            <a:r>
              <a:rPr lang="fr-CH" sz="1600" b="1" dirty="0" err="1"/>
              <a:t>proceedings</a:t>
            </a:r>
            <a:endParaRPr lang="fr-CH" sz="1600" b="1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err="1"/>
              <a:t>European</a:t>
            </a:r>
            <a:r>
              <a:rPr lang="fr-CH" sz="1600" dirty="0"/>
              <a:t> </a:t>
            </a:r>
            <a:r>
              <a:rPr lang="fr-CH" sz="1600" dirty="0" err="1"/>
              <a:t>Commission´s</a:t>
            </a:r>
            <a:r>
              <a:rPr lang="fr-CH" sz="1600" dirty="0"/>
              <a:t> </a:t>
            </a:r>
            <a:r>
              <a:rPr lang="fr-CH" sz="1600" dirty="0" err="1"/>
              <a:t>proposal</a:t>
            </a:r>
            <a:r>
              <a:rPr lang="fr-CH" sz="1600" dirty="0"/>
              <a:t>: 11 May 2022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err="1"/>
              <a:t>European</a:t>
            </a:r>
            <a:r>
              <a:rPr lang="fr-CH" sz="1600" dirty="0"/>
              <a:t> </a:t>
            </a:r>
            <a:r>
              <a:rPr lang="fr-CH" sz="1600" dirty="0" err="1"/>
              <a:t>Parliament´s</a:t>
            </a:r>
            <a:r>
              <a:rPr lang="fr-CH" sz="1600" dirty="0"/>
              <a:t> position by LIBE </a:t>
            </a:r>
            <a:r>
              <a:rPr lang="fr-CH" sz="1600" dirty="0" err="1"/>
              <a:t>decision</a:t>
            </a:r>
            <a:r>
              <a:rPr lang="fr-CH" sz="1600" dirty="0"/>
              <a:t>: 14 </a:t>
            </a:r>
            <a:r>
              <a:rPr lang="fr-CH" sz="1600" dirty="0" err="1"/>
              <a:t>October</a:t>
            </a:r>
            <a:r>
              <a:rPr lang="fr-CH" sz="1600" dirty="0"/>
              <a:t> 2023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err="1"/>
              <a:t>European</a:t>
            </a:r>
            <a:r>
              <a:rPr lang="fr-CH" sz="1600" dirty="0"/>
              <a:t> Council </a:t>
            </a:r>
            <a:r>
              <a:rPr lang="fr-CH" sz="1600" dirty="0" err="1"/>
              <a:t>negotiation</a:t>
            </a:r>
            <a:r>
              <a:rPr lang="fr-CH" sz="1600" dirty="0"/>
              <a:t>: </a:t>
            </a:r>
            <a:r>
              <a:rPr lang="fr-CH" sz="1600" dirty="0" err="1"/>
              <a:t>continuing</a:t>
            </a:r>
            <a:endParaRPr lang="fr-CH" sz="16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fr-CH" sz="1600" dirty="0"/>
          </a:p>
          <a:p>
            <a:pPr>
              <a:spcBef>
                <a:spcPts val="600"/>
              </a:spcBef>
            </a:pPr>
            <a:endParaRPr lang="fr-CH" sz="1600" dirty="0"/>
          </a:p>
        </p:txBody>
      </p:sp>
    </p:spTree>
    <p:extLst>
      <p:ext uri="{BB962C8B-B14F-4D97-AF65-F5344CB8AC3E}">
        <p14:creationId xmlns:p14="http://schemas.microsoft.com/office/powerpoint/2010/main" val="59309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A1DD03-53AF-BB0D-B0A3-CD2A20F6C4CD}"/>
              </a:ext>
            </a:extLst>
          </p:cNvPr>
          <p:cNvSpPr txBox="1"/>
          <p:nvPr/>
        </p:nvSpPr>
        <p:spPr>
          <a:xfrm>
            <a:off x="1447800" y="2149017"/>
            <a:ext cx="9644596" cy="36293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sz="1600" b="1" dirty="0">
                <a:sym typeface="Wingdings" panose="05000000000000000000" pitchFamily="2" charset="2"/>
              </a:rPr>
              <a:t>Combating online child sexual abuse – proposed extension of the temporary derogation from certain provisions of Directive 2002/58/EC</a:t>
            </a:r>
            <a:endParaRPr lang="en-US" sz="1600" dirty="0">
              <a:sym typeface="Wingdings" panose="05000000000000000000" pitchFamily="2" charset="2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Aims to extend the temporary derogation until 3 August 2026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Open consultation until 12 February 2023</a:t>
            </a:r>
            <a:endParaRPr lang="fr-CH" sz="1600" dirty="0"/>
          </a:p>
          <a:p>
            <a:pPr>
              <a:spcBef>
                <a:spcPts val="600"/>
              </a:spcBef>
            </a:pPr>
            <a:endParaRPr lang="fr-CH" sz="1600" dirty="0"/>
          </a:p>
          <a:p>
            <a:pPr>
              <a:spcBef>
                <a:spcPts val="600"/>
              </a:spcBef>
            </a:pPr>
            <a:endParaRPr lang="fr-CH" sz="1600" dirty="0"/>
          </a:p>
        </p:txBody>
      </p:sp>
    </p:spTree>
    <p:extLst>
      <p:ext uri="{BB962C8B-B14F-4D97-AF65-F5344CB8AC3E}">
        <p14:creationId xmlns:p14="http://schemas.microsoft.com/office/powerpoint/2010/main" val="135720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A1DD03-53AF-BB0D-B0A3-CD2A20F6C4CD}"/>
              </a:ext>
            </a:extLst>
          </p:cNvPr>
          <p:cNvSpPr txBox="1"/>
          <p:nvPr/>
        </p:nvSpPr>
        <p:spPr>
          <a:xfrm>
            <a:off x="1447800" y="2149017"/>
            <a:ext cx="9644596" cy="36293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sz="1600" b="1" dirty="0">
                <a:sym typeface="Wingdings" panose="05000000000000000000" pitchFamily="2" charset="2"/>
              </a:rPr>
              <a:t>Crucial points to be discussed</a:t>
            </a:r>
            <a:endParaRPr lang="en-US" sz="1600" dirty="0">
              <a:sym typeface="Wingdings" panose="05000000000000000000" pitchFamily="2" charset="2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1600" dirty="0">
                <a:sym typeface="Wingdings" panose="05000000000000000000" pitchFamily="2" charset="2"/>
              </a:rPr>
              <a:t>Age </a:t>
            </a:r>
            <a:r>
              <a:rPr lang="de-DE" sz="1600" dirty="0" err="1">
                <a:sym typeface="Wingdings" panose="05000000000000000000" pitchFamily="2" charset="2"/>
              </a:rPr>
              <a:t>assurance</a:t>
            </a:r>
            <a:endParaRPr lang="de-DE" sz="1600" dirty="0">
              <a:sym typeface="Wingdings" panose="05000000000000000000" pitchFamily="2" charset="2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Detection in end-to-end encrypted digital environments</a:t>
            </a:r>
          </a:p>
          <a:p>
            <a:pPr>
              <a:spcBef>
                <a:spcPts val="600"/>
              </a:spcBef>
            </a:pPr>
            <a:endParaRPr lang="fr-CH" sz="1600" dirty="0"/>
          </a:p>
          <a:p>
            <a:pPr>
              <a:spcBef>
                <a:spcPts val="600"/>
              </a:spcBef>
            </a:pPr>
            <a:endParaRPr lang="fr-CH" sz="1600" dirty="0"/>
          </a:p>
        </p:txBody>
      </p:sp>
    </p:spTree>
    <p:extLst>
      <p:ext uri="{BB962C8B-B14F-4D97-AF65-F5344CB8AC3E}">
        <p14:creationId xmlns:p14="http://schemas.microsoft.com/office/powerpoint/2010/main" val="1398160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A1DD03-53AF-BB0D-B0A3-CD2A20F6C4CD}"/>
              </a:ext>
            </a:extLst>
          </p:cNvPr>
          <p:cNvSpPr txBox="1"/>
          <p:nvPr/>
        </p:nvSpPr>
        <p:spPr>
          <a:xfrm>
            <a:off x="1447800" y="2149017"/>
            <a:ext cx="9644596" cy="38935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sz="1600" b="1" dirty="0">
                <a:sym typeface="Wingdings" panose="05000000000000000000" pitchFamily="2" charset="2"/>
              </a:rPr>
              <a:t>Specific contribution (1): Age Assurance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ym typeface="Wingdings" panose="05000000000000000000" pitchFamily="2" charset="2"/>
              </a:rPr>
              <a:t>Age assurance would help to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address grooming and prevent contact of adult perpetrator to minors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avoid access of minors to age-inappropriate content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reduce the need for detection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/>
              <a:t>Request for research and development of age assurance </a:t>
            </a:r>
            <a:r>
              <a:rPr lang="en-US" sz="1600" dirty="0"/>
              <a:t>methods that are</a:t>
            </a:r>
            <a:endParaRPr lang="en-US" sz="1600" dirty="0">
              <a:solidFill>
                <a:srgbClr val="FF0000"/>
              </a:solidFill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reliable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technology neutral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future-proof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privacy preserving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preserving the anonymity of users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user friendly and easy to apply for users of all ages</a:t>
            </a:r>
          </a:p>
        </p:txBody>
      </p:sp>
    </p:spTree>
    <p:extLst>
      <p:ext uri="{BB962C8B-B14F-4D97-AF65-F5344CB8AC3E}">
        <p14:creationId xmlns:p14="http://schemas.microsoft.com/office/powerpoint/2010/main" val="160802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A1DD03-53AF-BB0D-B0A3-CD2A20F6C4CD}"/>
              </a:ext>
            </a:extLst>
          </p:cNvPr>
          <p:cNvSpPr txBox="1"/>
          <p:nvPr/>
        </p:nvSpPr>
        <p:spPr>
          <a:xfrm>
            <a:off x="1447800" y="2149017"/>
            <a:ext cx="9644596" cy="36293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sz="1600" b="1" dirty="0">
                <a:sym typeface="Wingdings" panose="05000000000000000000" pitchFamily="2" charset="2"/>
              </a:rPr>
              <a:t>Specific contribution (2): Detection in end-to-end encryption</a:t>
            </a:r>
            <a:endParaRPr lang="en-US" sz="1600" dirty="0">
              <a:sym typeface="Wingdings" panose="05000000000000000000" pitchFamily="2" charset="2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Definition when and how detecting in e-2-e encrypted environment must be an option in order to protect children online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anose="05000000000000000000" pitchFamily="2" charset="2"/>
              </a:rPr>
              <a:t>in the event of reasonable suspicion or evidence towards a certain user or account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anose="05000000000000000000" pitchFamily="2" charset="2"/>
              </a:rPr>
              <a:t>by order of a court or an authorised body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anose="05000000000000000000" pitchFamily="2" charset="2"/>
              </a:rPr>
              <a:t>Request for research and development regards a “locked backdoor” to encryption,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anose="05000000000000000000" pitchFamily="2" charset="2"/>
              </a:rPr>
              <a:t>to be opened only for a single purpose with a special key and a permanent log-in protocol procedure in place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anose="05000000000000000000" pitchFamily="2" charset="2"/>
              </a:rPr>
              <a:t>provided that the key can be protected against unauthorized use, e.g. by several actors who jointly store the key, and allow, and control it’s use.</a:t>
            </a:r>
          </a:p>
        </p:txBody>
      </p:sp>
    </p:spTree>
    <p:extLst>
      <p:ext uri="{BB962C8B-B14F-4D97-AF65-F5344CB8AC3E}">
        <p14:creationId xmlns:p14="http://schemas.microsoft.com/office/powerpoint/2010/main" val="1125963897"/>
      </p:ext>
    </p:extLst>
  </p:cSld>
  <p:clrMapOvr>
    <a:masterClrMapping/>
  </p:clrMapOvr>
</p:sld>
</file>

<file path=ppt/theme/theme1.xml><?xml version="1.0" encoding="utf-8"?>
<a:theme xmlns:a="http://schemas.openxmlformats.org/drawingml/2006/main" name="ITU Theme - White bg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0000"/>
      </a:hlink>
      <a:folHlink>
        <a:srgbClr val="75707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ig text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9CD6"/>
      </a:hlink>
      <a:folHlink>
        <a:srgbClr val="009CD6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Quote Slide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9CD6"/>
      </a:hlink>
      <a:folHlink>
        <a:srgbClr val="009CD6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ImageCreateDate xmlns="D435448A-5097-4FD2-AEC0-A54654080A4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EECAE29023890144BE4DD87AB8BD51F0" ma:contentTypeVersion="1" ma:contentTypeDescription="Upload an image." ma:contentTypeScope="" ma:versionID="89f40a3192a885a9d5b8c09830eb8378">
  <xsd:schema xmlns:xsd="http://www.w3.org/2001/XMLSchema" xmlns:xs="http://www.w3.org/2001/XMLSchema" xmlns:p="http://schemas.microsoft.com/office/2006/metadata/properties" xmlns:ns1="http://schemas.microsoft.com/sharepoint/v3" xmlns:ns2="D435448A-5097-4FD2-AEC0-A54654080A4D" xmlns:ns3="http://schemas.microsoft.com/sharepoint/v3/fields" targetNamespace="http://schemas.microsoft.com/office/2006/metadata/properties" ma:root="true" ma:fieldsID="c4107c846143fb89670ce3fb5dfd9482" ns1:_="" ns2:_="" ns3:_="">
    <xsd:import namespace="http://schemas.microsoft.com/sharepoint/v3"/>
    <xsd:import namespace="D435448A-5097-4FD2-AEC0-A54654080A4D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35448A-5097-4FD2-AEC0-A54654080A4D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000C81-4B5A-4F62-86E7-1C317F10723B}">
  <ds:schemaRefs>
    <ds:schemaRef ds:uri="http://schemas.microsoft.com/sharepoint/v3"/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D435448A-5097-4FD2-AEC0-A54654080A4D"/>
    <ds:schemaRef ds:uri="http://schemas.openxmlformats.org/package/2006/metadata/core-properties"/>
    <ds:schemaRef ds:uri="http://schemas.microsoft.com/sharepoint/v3/fields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4AB0D17-C154-4CFB-BABB-4E8F8C1C3C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574941-9E55-401B-B23E-DA0872A1A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435448A-5097-4FD2-AEC0-A54654080A4D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491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ITU Theme - White bg</vt:lpstr>
      <vt:lpstr>Big text</vt:lpstr>
      <vt:lpstr>Quote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Torsten Krause</dc:creator>
  <cp:keywords/>
  <dc:description/>
  <cp:lastModifiedBy>Xue, Kun</cp:lastModifiedBy>
  <cp:revision>157</cp:revision>
  <dcterms:created xsi:type="dcterms:W3CDTF">2021-03-09T10:44:20Z</dcterms:created>
  <dcterms:modified xsi:type="dcterms:W3CDTF">2024-01-16T09:51:12Z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0x0101009148F5A04DDD49CBA7127AADA5FB792B00AADE34325A8B49CDA8BB4DB53328F21400EECAE29023890144BE4DD87AB8BD51F0</vt:lpwstr>
  </property>
</Properties>
</file>