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  <p:sldMasterId id="2147483713" r:id="rId6"/>
  </p:sldMasterIdLst>
  <p:notesMasterIdLst>
    <p:notesMasterId r:id="rId13"/>
  </p:notesMasterIdLst>
  <p:handoutMasterIdLst>
    <p:handoutMasterId r:id="rId14"/>
  </p:handoutMasterIdLst>
  <p:sldIdLst>
    <p:sldId id="2685" r:id="rId7"/>
    <p:sldId id="2686" r:id="rId8"/>
    <p:sldId id="2687" r:id="rId9"/>
    <p:sldId id="2688" r:id="rId10"/>
    <p:sldId id="2690" r:id="rId11"/>
    <p:sldId id="26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52022PC02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europarl.europa.eu/doceo/document/LIBE-PV-2023-11-13-1_E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58832" y="2641349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800" dirty="0">
                <a:solidFill>
                  <a:schemeClr val="tx1"/>
                </a:solidFill>
                <a:latin typeface="+mj-lt"/>
                <a:cs typeface="Varela Round"/>
              </a:rPr>
              <a:t>CSA-R</a:t>
            </a:r>
            <a:r>
              <a:rPr lang="de-DE" sz="2800">
                <a:solidFill>
                  <a:schemeClr val="tx1"/>
                </a:solidFill>
                <a:latin typeface="+mj-lt"/>
                <a:cs typeface="Varela Round"/>
              </a:rPr>
              <a:t>: overcome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Varela Round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Varela Round"/>
              </a:rPr>
              <a:t>crucial</a:t>
            </a:r>
            <a:r>
              <a:rPr lang="de-DE" sz="2800" dirty="0">
                <a:solidFill>
                  <a:schemeClr val="tx1"/>
                </a:solidFill>
                <a:latin typeface="+mj-lt"/>
                <a:cs typeface="Varela Round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+mj-lt"/>
                <a:cs typeface="Varela Round"/>
              </a:rPr>
              <a:t>points</a:t>
            </a:r>
            <a:endParaRPr lang="de-DE" sz="2800" dirty="0">
              <a:solidFill>
                <a:schemeClr val="tx1"/>
              </a:solidFill>
              <a:latin typeface="+mj-lt"/>
              <a:cs typeface="Varela Round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264701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41141" y="1461344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800" b="1" dirty="0">
                <a:solidFill>
                  <a:schemeClr val="tx1"/>
                </a:solidFill>
              </a:rPr>
              <a:t>Report by Stiftung Digitale Chancen </a:t>
            </a:r>
            <a:r>
              <a:rPr lang="fr-CH" sz="1400" dirty="0">
                <a:solidFill>
                  <a:schemeClr val="tx1"/>
                </a:solidFill>
              </a:rPr>
              <a:t>(Digital </a:t>
            </a:r>
            <a:r>
              <a:rPr lang="fr-CH" sz="1400" dirty="0" err="1">
                <a:solidFill>
                  <a:schemeClr val="tx1"/>
                </a:solidFill>
              </a:rPr>
              <a:t>Opportunities</a:t>
            </a:r>
            <a:r>
              <a:rPr lang="fr-CH" sz="1400" dirty="0">
                <a:solidFill>
                  <a:schemeClr val="tx1"/>
                </a:solidFill>
              </a:rPr>
              <a:t> </a:t>
            </a:r>
            <a:r>
              <a:rPr lang="fr-CH" sz="1400" dirty="0" err="1">
                <a:solidFill>
                  <a:schemeClr val="tx1"/>
                </a:solidFill>
              </a:rPr>
              <a:t>Foundation</a:t>
            </a:r>
            <a:r>
              <a:rPr lang="fr-CH" sz="1400" dirty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CWG-COP-20/INF/17</a:t>
            </a:r>
          </a:p>
          <a:p>
            <a:pPr algn="r"/>
            <a:r>
              <a:rPr lang="fr-CH" sz="1400">
                <a:latin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4887" y="3292793"/>
            <a:ext cx="964459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600" b="1" dirty="0"/>
              <a:t>Purpose</a:t>
            </a:r>
          </a:p>
          <a:p>
            <a:pPr>
              <a:spcBef>
                <a:spcPts val="600"/>
              </a:spcBef>
            </a:pPr>
            <a:r>
              <a:rPr lang="en-GB" sz="1600" dirty="0"/>
              <a:t>This presentation informs about the current status of legislative proceedings of the European Commission´s proposal for a CSA-Regulation and motivates for specific contribution(s).</a:t>
            </a:r>
          </a:p>
          <a:p>
            <a:pPr>
              <a:spcBef>
                <a:spcPts val="1200"/>
              </a:spcBef>
            </a:pPr>
            <a:r>
              <a:rPr lang="en-GB" sz="1600" b="1" dirty="0"/>
              <a:t>Action required</a:t>
            </a:r>
          </a:p>
          <a:p>
            <a:pPr>
              <a:spcBef>
                <a:spcPts val="600"/>
              </a:spcBef>
            </a:pPr>
            <a:r>
              <a:rPr lang="en-GB" sz="1600" dirty="0"/>
              <a:t>This presentation is delivered to the Council Working Group on Child Online Protection in order to to discuss the conclusions of the presentation.</a:t>
            </a:r>
            <a:endParaRPr lang="en-GB" sz="1600" dirty="0">
              <a:highlight>
                <a:srgbClr val="FFFF00"/>
              </a:highlight>
            </a:endParaRPr>
          </a:p>
          <a:p>
            <a:pPr>
              <a:spcBef>
                <a:spcPts val="1200"/>
              </a:spcBef>
            </a:pPr>
            <a:r>
              <a:rPr lang="en-GB" sz="1600" b="1" dirty="0"/>
              <a:t>References</a:t>
            </a:r>
            <a:endParaRPr lang="en-GB" sz="1600" dirty="0"/>
          </a:p>
          <a:p>
            <a:pPr>
              <a:spcBef>
                <a:spcPts val="600"/>
              </a:spcBef>
            </a:pPr>
            <a:r>
              <a:rPr lang="en-GB" sz="1400" dirty="0"/>
              <a:t>CSA-R proposal </a:t>
            </a:r>
            <a:r>
              <a:rPr lang="en-GB" sz="1400" dirty="0">
                <a:hlinkClick r:id="rId3"/>
              </a:rPr>
              <a:t>https://eur-lex.europa.eu/legal-content/EN/TXT/PDF/?uri=CELEX:52022PC0209</a:t>
            </a:r>
            <a:endParaRPr lang="en-GB" sz="1400" dirty="0"/>
          </a:p>
          <a:p>
            <a:pPr>
              <a:spcBef>
                <a:spcPts val="600"/>
              </a:spcBef>
            </a:pPr>
            <a:r>
              <a:rPr lang="en-GB" sz="1400" dirty="0"/>
              <a:t>LIBE Minutes </a:t>
            </a:r>
            <a:r>
              <a:rPr lang="en-GB" sz="1400" dirty="0">
                <a:hlinkClick r:id="rId4"/>
              </a:rPr>
              <a:t>https://www.europarl.europa.eu/doceo/document/LIBE-PV-2023-11-13-1_EN.pdf</a:t>
            </a:r>
            <a:endParaRPr lang="en-GB" sz="1400" dirty="0"/>
          </a:p>
          <a:p>
            <a:pPr>
              <a:spcBef>
                <a:spcPts val="600"/>
              </a:spcBef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7800" y="2149017"/>
            <a:ext cx="9644596" cy="3629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fr-CH" sz="1600" b="1" dirty="0" err="1"/>
              <a:t>Status</a:t>
            </a:r>
            <a:r>
              <a:rPr lang="fr-CH" sz="1600" b="1" dirty="0"/>
              <a:t> of </a:t>
            </a:r>
            <a:r>
              <a:rPr lang="fr-CH" sz="1600" b="1" dirty="0" err="1"/>
              <a:t>legislative</a:t>
            </a:r>
            <a:r>
              <a:rPr lang="fr-CH" sz="1600" b="1" dirty="0"/>
              <a:t> </a:t>
            </a:r>
            <a:r>
              <a:rPr lang="fr-CH" sz="1600" b="1" dirty="0" err="1"/>
              <a:t>proceedings</a:t>
            </a:r>
            <a:endParaRPr lang="fr-CH" sz="1600" b="1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/>
              <a:t>European</a:t>
            </a:r>
            <a:r>
              <a:rPr lang="fr-CH" sz="1600" dirty="0"/>
              <a:t> </a:t>
            </a:r>
            <a:r>
              <a:rPr lang="fr-CH" sz="1600" dirty="0" err="1"/>
              <a:t>Commission´s</a:t>
            </a:r>
            <a:r>
              <a:rPr lang="fr-CH" sz="1600" dirty="0"/>
              <a:t> </a:t>
            </a:r>
            <a:r>
              <a:rPr lang="fr-CH" sz="1600" dirty="0" err="1"/>
              <a:t>proposal</a:t>
            </a:r>
            <a:r>
              <a:rPr lang="fr-CH" sz="1600" dirty="0"/>
              <a:t>: 11 May 2022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/>
              <a:t>European</a:t>
            </a:r>
            <a:r>
              <a:rPr lang="fr-CH" sz="1600" dirty="0"/>
              <a:t> </a:t>
            </a:r>
            <a:r>
              <a:rPr lang="fr-CH" sz="1600" dirty="0" err="1"/>
              <a:t>Parliament´s</a:t>
            </a:r>
            <a:r>
              <a:rPr lang="fr-CH" sz="1600" dirty="0"/>
              <a:t> position by LIBE </a:t>
            </a:r>
            <a:r>
              <a:rPr lang="fr-CH" sz="1600" dirty="0" err="1"/>
              <a:t>decision</a:t>
            </a:r>
            <a:r>
              <a:rPr lang="fr-CH" sz="1600" dirty="0"/>
              <a:t>: 14 </a:t>
            </a:r>
            <a:r>
              <a:rPr lang="fr-CH" sz="1600" dirty="0" err="1"/>
              <a:t>October</a:t>
            </a:r>
            <a:r>
              <a:rPr lang="fr-CH" sz="1600" dirty="0"/>
              <a:t> 2023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sz="1600" dirty="0" err="1"/>
              <a:t>European</a:t>
            </a:r>
            <a:r>
              <a:rPr lang="fr-CH" sz="1600" dirty="0"/>
              <a:t> Council </a:t>
            </a:r>
            <a:r>
              <a:rPr lang="fr-CH" sz="1600" dirty="0" err="1"/>
              <a:t>negotiation</a:t>
            </a:r>
            <a:r>
              <a:rPr lang="fr-CH" sz="1600" dirty="0"/>
              <a:t>: </a:t>
            </a:r>
            <a:r>
              <a:rPr lang="fr-CH" sz="1600" dirty="0" err="1"/>
              <a:t>continuing</a:t>
            </a:r>
            <a:endParaRPr lang="fr-CH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CH" sz="1600" dirty="0"/>
          </a:p>
          <a:p>
            <a:pPr>
              <a:spcBef>
                <a:spcPts val="600"/>
              </a:spcBef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59309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7800" y="2149017"/>
            <a:ext cx="9644596" cy="3629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b="1" dirty="0">
                <a:sym typeface="Wingdings" panose="05000000000000000000" pitchFamily="2" charset="2"/>
              </a:rPr>
              <a:t>Combating online child sexual abuse – proposed extension of the temporary derogation from certain provisions of Directive 2002/58/EC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Aims to extend the temporary derogation until 3 August 2026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Open consultation until 12 February 2023</a:t>
            </a:r>
            <a:endParaRPr lang="fr-CH" sz="1600" dirty="0"/>
          </a:p>
          <a:p>
            <a:pPr>
              <a:spcBef>
                <a:spcPts val="600"/>
              </a:spcBef>
            </a:pPr>
            <a:endParaRPr lang="fr-CH" sz="1600" dirty="0"/>
          </a:p>
          <a:p>
            <a:pPr>
              <a:spcBef>
                <a:spcPts val="600"/>
              </a:spcBef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35720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7800" y="2149017"/>
            <a:ext cx="9644596" cy="3629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b="1" dirty="0">
                <a:sym typeface="Wingdings" panose="05000000000000000000" pitchFamily="2" charset="2"/>
              </a:rPr>
              <a:t>Crucial points to be discussed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sym typeface="Wingdings" panose="05000000000000000000" pitchFamily="2" charset="2"/>
              </a:rPr>
              <a:t>Age </a:t>
            </a:r>
            <a:r>
              <a:rPr lang="de-DE" sz="1600" dirty="0" err="1">
                <a:sym typeface="Wingdings" panose="05000000000000000000" pitchFamily="2" charset="2"/>
              </a:rPr>
              <a:t>assurance</a:t>
            </a: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Detection in end-to-end encrypted digital environments</a:t>
            </a:r>
          </a:p>
          <a:p>
            <a:pPr>
              <a:spcBef>
                <a:spcPts val="600"/>
              </a:spcBef>
            </a:pPr>
            <a:endParaRPr lang="fr-CH" sz="1600" dirty="0"/>
          </a:p>
          <a:p>
            <a:pPr>
              <a:spcBef>
                <a:spcPts val="600"/>
              </a:spcBef>
            </a:pP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39816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7800" y="2149017"/>
            <a:ext cx="9644596" cy="38935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b="1" dirty="0">
                <a:sym typeface="Wingdings" panose="05000000000000000000" pitchFamily="2" charset="2"/>
              </a:rPr>
              <a:t>Specific contribution (1): Age Assurance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ym typeface="Wingdings" panose="05000000000000000000" pitchFamily="2" charset="2"/>
              </a:rPr>
              <a:t>Age assurance would help to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address grooming and prevent contact of adult perpetrator to minors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avoid access of minors to age-inappropriate content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reduce the need for detection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dirty="0"/>
              <a:t>Request for research and development of age assurance </a:t>
            </a:r>
            <a:r>
              <a:rPr lang="en-US" sz="1600" dirty="0"/>
              <a:t>methods that are</a:t>
            </a:r>
            <a:endParaRPr lang="en-US" sz="1600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reliable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technology neutral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future-proof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privacy preserving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preserving the anonymity of users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user friendly and easy to apply for users of all ages</a:t>
            </a:r>
          </a:p>
        </p:txBody>
      </p:sp>
    </p:spTree>
    <p:extLst>
      <p:ext uri="{BB962C8B-B14F-4D97-AF65-F5344CB8AC3E}">
        <p14:creationId xmlns:p14="http://schemas.microsoft.com/office/powerpoint/2010/main" val="160802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7800" y="2149017"/>
            <a:ext cx="9644596" cy="3629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b="1" dirty="0">
                <a:sym typeface="Wingdings" panose="05000000000000000000" pitchFamily="2" charset="2"/>
              </a:rPr>
              <a:t>Specific contribution (2): Detection in end-to-end encryption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Definition when and how detecting in e-2-e encrypted environment must be an option in order to protect children online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anose="05000000000000000000" pitchFamily="2" charset="2"/>
              </a:rPr>
              <a:t>in the event of reasonable suspicion or evidence towards a certain user or account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anose="05000000000000000000" pitchFamily="2" charset="2"/>
              </a:rPr>
              <a:t>by order of a court or an authorised body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anose="05000000000000000000" pitchFamily="2" charset="2"/>
              </a:rPr>
              <a:t>Request for research and development regards a “locked backdoor” to encryption, 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anose="05000000000000000000" pitchFamily="2" charset="2"/>
              </a:rPr>
              <a:t>to be opened only for a single purpose with a special key and a permanent log-in protocol procedure in place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anose="05000000000000000000" pitchFamily="2" charset="2"/>
              </a:rPr>
              <a:t>provided that the key can be protected against unauthorized use, e.g. by several actors who jointly store the key, and allow, and control it’s use.</a:t>
            </a:r>
          </a:p>
        </p:txBody>
      </p:sp>
    </p:spTree>
    <p:extLst>
      <p:ext uri="{BB962C8B-B14F-4D97-AF65-F5344CB8AC3E}">
        <p14:creationId xmlns:p14="http://schemas.microsoft.com/office/powerpoint/2010/main" val="1125963897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D435448A-5097-4FD2-AEC0-A54654080A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EECAE29023890144BE4DD87AB8BD51F0" ma:contentTypeVersion="1" ma:contentTypeDescription="Upload an image." ma:contentTypeScope="" ma:versionID="89f40a3192a885a9d5b8c09830eb8378">
  <xsd:schema xmlns:xsd="http://www.w3.org/2001/XMLSchema" xmlns:xs="http://www.w3.org/2001/XMLSchema" xmlns:p="http://schemas.microsoft.com/office/2006/metadata/properties" xmlns:ns1="http://schemas.microsoft.com/sharepoint/v3" xmlns:ns2="D435448A-5097-4FD2-AEC0-A54654080A4D" xmlns:ns3="http://schemas.microsoft.com/sharepoint/v3/fields" targetNamespace="http://schemas.microsoft.com/office/2006/metadata/properties" ma:root="true" ma:fieldsID="c4107c846143fb89670ce3fb5dfd9482" ns1:_="" ns2:_="" ns3:_="">
    <xsd:import namespace="http://schemas.microsoft.com/sharepoint/v3"/>
    <xsd:import namespace="D435448A-5097-4FD2-AEC0-A54654080A4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5448A-5097-4FD2-AEC0-A54654080A4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000C81-4B5A-4F62-86E7-1C317F10723B}">
  <ds:schemaRefs>
    <ds:schemaRef ds:uri="http://schemas.microsoft.com/sharepoint/v3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D435448A-5097-4FD2-AEC0-A54654080A4D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AB0D17-C154-4CFB-BABB-4E8F8C1C3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74941-9E55-401B-B23E-DA0872A1A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35448A-5097-4FD2-AEC0-A54654080A4D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491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ITU Theme - White bg</vt:lpstr>
      <vt:lpstr>Big text</vt:lpstr>
      <vt:lpstr>Quote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Torsten Krause</dc:creator>
  <cp:keywords/>
  <dc:description/>
  <cp:lastModifiedBy>Xue, Kun</cp:lastModifiedBy>
  <cp:revision>157</cp:revision>
  <dcterms:created xsi:type="dcterms:W3CDTF">2021-03-09T10:44:20Z</dcterms:created>
  <dcterms:modified xsi:type="dcterms:W3CDTF">2024-01-16T09:51:12Z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0x0101009148F5A04DDD49CBA7127AADA5FB792B00AADE34325A8B49CDA8BB4DB53328F21400EECAE29023890144BE4DD87AB8BD51F0</vt:lpwstr>
  </property>
</Properties>
</file>