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4"/>
    <p:sldMasterId id="2147483779" r:id="rId5"/>
    <p:sldMasterId id="2147483783" r:id="rId6"/>
    <p:sldMasterId id="2147483800" r:id="rId7"/>
  </p:sldMasterIdLst>
  <p:notesMasterIdLst>
    <p:notesMasterId r:id="rId23"/>
  </p:notesMasterIdLst>
  <p:sldIdLst>
    <p:sldId id="2686" r:id="rId8"/>
    <p:sldId id="2687" r:id="rId9"/>
    <p:sldId id="382" r:id="rId10"/>
    <p:sldId id="619" r:id="rId11"/>
    <p:sldId id="652" r:id="rId12"/>
    <p:sldId id="2298" r:id="rId13"/>
    <p:sldId id="271" r:id="rId14"/>
    <p:sldId id="641" r:id="rId15"/>
    <p:sldId id="2294" r:id="rId16"/>
    <p:sldId id="2295" r:id="rId17"/>
    <p:sldId id="2299" r:id="rId18"/>
    <p:sldId id="2296" r:id="rId19"/>
    <p:sldId id="2297" r:id="rId20"/>
    <p:sldId id="2289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frooz Kaviani Johnson" initials="AKJ" lastIdx="6" clrIdx="0">
    <p:extLst>
      <p:ext uri="{19B8F6BF-5375-455C-9EA6-DF929625EA0E}">
        <p15:presenceInfo xmlns:p15="http://schemas.microsoft.com/office/powerpoint/2012/main" userId="S::akavianijohnson@unicef.org::829f71a8-8e3e-4e97-be1c-fc8363c70e0b" providerId="AD"/>
      </p:ext>
    </p:extLst>
  </p:cmAuthor>
  <p:cmAuthor id="2" name="Josianne Galea Baron" initials="JGB" lastIdx="1" clrIdx="1">
    <p:extLst>
      <p:ext uri="{19B8F6BF-5375-455C-9EA6-DF929625EA0E}">
        <p15:presenceInfo xmlns:p15="http://schemas.microsoft.com/office/powerpoint/2012/main" userId="S::jgaleabaron@unicef.org::e2010956-6e83-4abe-b68e-311a11d9d921" providerId="AD"/>
      </p:ext>
    </p:extLst>
  </p:cmAuthor>
  <p:cmAuthor id="3" name="Muhammad Rafiq Khan" initials="MRK" lastIdx="1" clrIdx="2">
    <p:extLst>
      <p:ext uri="{19B8F6BF-5375-455C-9EA6-DF929625EA0E}">
        <p15:presenceInfo xmlns:p15="http://schemas.microsoft.com/office/powerpoint/2012/main" userId="S::mrkhan@unicef.org::de6554c6-e6b1-433a-ad74-114e2f4db9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D6D8D-34D4-4201-AF10-D15C937593EE}" v="56" dt="2024-01-12T19:58:40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096" autoAdjust="0"/>
  </p:normalViewPr>
  <p:slideViewPr>
    <p:cSldViewPr snapToGrid="0">
      <p:cViewPr varScale="1">
        <p:scale>
          <a:sx n="84" d="100"/>
          <a:sy n="84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98C54-BFCE-44FF-83F3-E9A2B09607B1}" type="datetimeFigureOut">
              <a:rPr lang="en-IE" smtClean="0"/>
              <a:t>15/01/2024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21D2-9C46-4BC3-95DA-6015C694F4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585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F21D2-9C46-4BC3-95DA-6015C694F47C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1976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F21D2-9C46-4BC3-95DA-6015C694F47C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018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F21D2-9C46-4BC3-95DA-6015C694F47C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0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F21D2-9C46-4BC3-95DA-6015C694F47C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926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F21D2-9C46-4BC3-95DA-6015C694F47C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909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F21D2-9C46-4BC3-95DA-6015C694F47C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6944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F21D2-9C46-4BC3-95DA-6015C694F47C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831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F21D2-9C46-4BC3-95DA-6015C694F47C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9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7A55F-4C5B-E248-9EC8-471E991E4A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4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7A55F-4C5B-E248-9EC8-471E991E4A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240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7A55F-4C5B-E248-9EC8-471E991E4A83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54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F21D2-9C46-4BC3-95DA-6015C694F47C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3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F21D2-9C46-4BC3-95DA-6015C694F47C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931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7A55F-4C5B-E248-9EC8-471E991E4A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39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F21D2-9C46-4BC3-95DA-6015C694F47C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09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D628-6124-2644-9003-DD6004445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3D490-6B91-9B40-93B6-D7052D24B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70F12-22B9-294A-ACED-C6692B05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178A-0A86-6F4F-81F1-10BEFF72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E43B7-AFD2-084A-9FE3-3A0E3708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7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EBB9-1EBC-A843-92DC-A1189162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C682F-70A4-6145-B6EA-112C483E1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78C9C-A6C8-0446-8CE8-0C25F89D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1B79-CB7A-EE4C-B854-2361FAD7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4011A-4F33-C448-9F4E-761564DE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5B7B8-0D28-4948-8C5F-22B51BAB9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06234-D908-D943-8188-D68D7F3EA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26481-D06C-C042-8066-E768EC73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EBB75-4DB9-0F41-AB63-1275877F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8D92B-3F31-8C44-8E7B-3E219027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3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084D1F1-25D7-1445-AC17-82787DDD15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2375503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the best image you have.</a:t>
            </a:r>
          </a:p>
        </p:txBody>
      </p:sp>
    </p:spTree>
    <p:extLst>
      <p:ext uri="{BB962C8B-B14F-4D97-AF65-F5344CB8AC3E}">
        <p14:creationId xmlns:p14="http://schemas.microsoft.com/office/powerpoint/2010/main" val="66215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657225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569200" y="3743324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1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CEF Photo slide">
  <p:cSld name="UNICEF Photo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8EFF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8EF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240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913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2441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2441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8913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03607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oome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62005" y="1643063"/>
            <a:ext cx="10629900" cy="3986212"/>
          </a:xfrm>
          <a:solidFill>
            <a:schemeClr val="bg2"/>
          </a:solidFill>
        </p:spPr>
        <p:txBody>
          <a:bodyPr>
            <a:normAutofit/>
          </a:bodyPr>
          <a:lstStyle>
            <a:lvl1pPr marL="205740" indent="-205740" algn="l">
              <a:defRPr sz="132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You can place a zoomed in view of your map here or place a graph. This slide is optional. </a:t>
            </a:r>
            <a:br>
              <a:rPr lang="en-US"/>
            </a:br>
            <a:r>
              <a:rPr lang="en-US"/>
              <a:t>Whatever best fits your requirement.</a:t>
            </a:r>
          </a:p>
        </p:txBody>
      </p:sp>
    </p:spTree>
    <p:extLst>
      <p:ext uri="{BB962C8B-B14F-4D97-AF65-F5344CB8AC3E}">
        <p14:creationId xmlns:p14="http://schemas.microsoft.com/office/powerpoint/2010/main" val="3508345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margin-Content with Caption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8691" y="1959151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E0F6D26-4165-4298-B9DF-69A0CA57C65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018432" y="1959150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D336FC-6E45-4A2D-A5AB-BE24E693E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91" y="1265849"/>
            <a:ext cx="9051731" cy="502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B37B9-0614-41D6-8AFE-EB91B451A9F5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E8CDBB-5A4D-4444-85CC-7578EF050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46653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Tit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6A0DE-A965-4E02-8A8B-981E2FDE5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87" y="1994663"/>
            <a:ext cx="4860830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20F59-7539-405E-B005-C5C92782E9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8687" y="2490758"/>
            <a:ext cx="4860830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E6D208-1F00-412A-86E9-1A7081F5657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92510" y="1994663"/>
            <a:ext cx="4751106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8B83478-806A-4C07-A7A7-0CDF7E621EB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892510" y="2490758"/>
            <a:ext cx="4751106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A48B77-BCF1-4349-8EF0-B33A17893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7" y="1238515"/>
            <a:ext cx="9914929" cy="6359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E4054A-3251-41A6-8BA5-67C64EF3E610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1AD81-2712-4CFB-B585-60CDC561D6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298327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3F31-B936-6040-84F5-4981DFE3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735D-4037-6B41-AEEA-4188A595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7704F-73F5-4542-8B69-2B5C6EB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A8280-11ED-C248-BB95-4C09DD47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FD09-12BF-0446-BC73-68CE403C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8E5A-AB76-4634-8AD9-64C991C6FC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1372" y="2040524"/>
            <a:ext cx="4393315" cy="4125355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8F227-A22B-432C-84DE-6E0A3BE38D6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60255" y="2040523"/>
            <a:ext cx="4393316" cy="4126191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46557F-F9B0-433A-9FC1-56C38B19D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73" y="1251017"/>
            <a:ext cx="9132198" cy="5650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157FF2-E1F2-41A6-A3CB-3DE59785DD4D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8A78C8E-6713-4582-84CE-8C8A0FE572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618082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226" y="1975104"/>
            <a:ext cx="6256106" cy="421054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01D386-9240-4F38-9F1C-4325351B0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225" y="1261501"/>
            <a:ext cx="7177821" cy="5421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5B0268-1877-4B50-85FE-85F64126C828}"/>
              </a:ext>
            </a:extLst>
          </p:cNvPr>
          <p:cNvCxnSpPr/>
          <p:nvPr userDrawn="1"/>
        </p:nvCxnSpPr>
        <p:spPr>
          <a:xfrm>
            <a:off x="607468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6C6763-4EEE-47FB-A7AD-A329AC0386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7468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2478522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9A3B-CF71-48AC-B4B0-550E5EC7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83" y="1234865"/>
            <a:ext cx="10313024" cy="635902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3313" y="1927476"/>
            <a:ext cx="10700345" cy="4218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8B0405-4014-43E6-B303-902A4F998E13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9F8470-F06D-4D52-9A69-30EBD8DA6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2787675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557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500046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046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93546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4700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173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46823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23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6173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007523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0457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57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73533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337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041274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2635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373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98862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62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2362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4100584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57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07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957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1454869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image-L (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94302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64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4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60144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44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727921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ooter (white bg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30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9920-A82B-A747-94CC-C5669471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9C267-18EC-7348-9E53-162AECE29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2D47-8DD0-9749-AE7F-F78675B7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C3ED1-66C3-F641-A83F-53F8F92E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8B1FB-3FDB-434F-97EF-F2193F7D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71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6622E0-A137-429D-BE75-779E322CE694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617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u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0641AD-3AD5-4F67-A775-821CB3080BD2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rgbClr val="F5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2074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solidFill>
          <a:srgbClr val="F5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35E03-ED1F-4BA6-A9DB-BAA193266DF0}"/>
              </a:ext>
            </a:extLst>
          </p:cNvPr>
          <p:cNvSpPr txBox="1"/>
          <p:nvPr userDrawn="1"/>
        </p:nvSpPr>
        <p:spPr>
          <a:xfrm>
            <a:off x="3457462" y="3252763"/>
            <a:ext cx="524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BEDD7-9550-46FC-AAD4-3BCDC60161D9}"/>
              </a:ext>
            </a:extLst>
          </p:cNvPr>
          <p:cNvSpPr/>
          <p:nvPr userDrawn="1"/>
        </p:nvSpPr>
        <p:spPr>
          <a:xfrm>
            <a:off x="0" y="6115986"/>
            <a:ext cx="12192000" cy="742013"/>
          </a:xfrm>
          <a:prstGeom prst="rect">
            <a:avLst/>
          </a:prstGeom>
          <a:solidFill>
            <a:srgbClr val="F5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42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D000AF-B921-43E9-B432-355A07B6E46E}"/>
              </a:ext>
            </a:extLst>
          </p:cNvPr>
          <p:cNvSpPr/>
          <p:nvPr userDrawn="1"/>
        </p:nvSpPr>
        <p:spPr>
          <a:xfrm>
            <a:off x="0" y="6115986"/>
            <a:ext cx="10028420" cy="74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86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D628-6124-2644-9003-DD6004445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3D490-6B91-9B40-93B6-D7052D24B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70F12-22B9-294A-ACED-C6692B05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178A-0A86-6F4F-81F1-10BEFF72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E43B7-AFD2-084A-9FE3-3A0E3708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96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3F31-B936-6040-84F5-4981DFE3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735D-4037-6B41-AEEA-4188A595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7704F-73F5-4542-8B69-2B5C6EB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A8280-11ED-C248-BB95-4C09DD47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FD09-12BF-0446-BC73-68CE403C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84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9920-A82B-A747-94CC-C5669471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9C267-18EC-7348-9E53-162AECE29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2D47-8DD0-9749-AE7F-F78675B7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C3ED1-66C3-F641-A83F-53F8F92E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8B1FB-3FDB-434F-97EF-F2193F7D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19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1B27-F6FF-5145-A6F7-250145D8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C22D2-DE54-3D49-AD9D-590C98B38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A29FB-5194-F944-B216-A10B93864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E2F98-F074-FE4F-B9AF-31026DF3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D92DB-94CF-574C-AD06-814A62FC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C8FCB-0329-4042-B4B8-A87BC2F2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21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06E7-226F-5B42-980F-6E829A8A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E955A-67B2-AE41-91EC-BB0604862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3F5DE-A460-EC48-B430-2303B5DF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8184F-EA39-B340-8A97-6AF3C3A2A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B354A-D771-B446-8A4F-8AEE7FC44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03E13-9CC7-8248-B54B-8C8D2A2F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CEDB4-E80F-6D48-BC70-4D6FE08F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28259-A89B-0A48-80EB-4A5A677E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207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7AA4-8527-CA4A-9556-ED5AD991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96265-E4EC-994F-B9C5-6967FDFA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0E688-3679-4B44-97C3-3649853C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C71AD-904E-864A-952B-D00DAEBC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8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1B27-F6FF-5145-A6F7-250145D8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C22D2-DE54-3D49-AD9D-590C98B38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A29FB-5194-F944-B216-A10B93864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E2F98-F074-FE4F-B9AF-31026DF3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D92DB-94CF-574C-AD06-814A62FC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C8FCB-0329-4042-B4B8-A87BC2F2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83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5BB43-3BDD-6345-A88A-EBD8280F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624E1-661D-E949-AF27-8D3B0BF8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44AF7-7549-BD4F-AE35-94929A2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237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0E8D-1609-C04B-97CC-7F396A67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726A-2033-DF44-A305-D3373F21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45EAE-E5DA-AF46-8BEA-FA318BFDD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EDA2A-2D64-074F-9C89-EC711B6A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25C44-DB81-104D-8FC5-A14920D9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F1100-A173-6449-AE5F-FE172AB8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62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E8F4-C8D9-884D-8C47-14E7A812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1EE65-A0DD-4D45-A524-90BD7F487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94230-4975-5E4B-A3A0-73FBFC1B2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0042A-A447-7844-8902-E49A293D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FC29C-AB84-B747-956B-B2B78750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50B8A-8CA8-6D4E-8A18-E8775DE1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6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EBB9-1EBC-A843-92DC-A1189162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C682F-70A4-6145-B6EA-112C483E1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78C9C-A6C8-0446-8CE8-0C25F89D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1B79-CB7A-EE4C-B854-2361FAD7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4011A-4F33-C448-9F4E-761564DE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11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5B7B8-0D28-4948-8C5F-22B51BAB9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06234-D908-D943-8188-D68D7F3EA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26481-D06C-C042-8066-E768EC73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EBB75-4DB9-0F41-AB63-1275877F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8D92B-3F31-8C44-8E7B-3E219027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38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CEF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4D33F75-791A-8643-BA87-4DAF53721B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796429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084D1F1-25D7-1445-AC17-82787DDD15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3717624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49E0BE-84F6-094B-BBF2-726C47192B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Graphics here</a:t>
            </a:r>
          </a:p>
        </p:txBody>
      </p:sp>
    </p:spTree>
    <p:extLst>
      <p:ext uri="{BB962C8B-B14F-4D97-AF65-F5344CB8AC3E}">
        <p14:creationId xmlns:p14="http://schemas.microsoft.com/office/powerpoint/2010/main" val="1898307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492600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53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913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2441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2441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8913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96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06E7-226F-5B42-980F-6E829A8A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E955A-67B2-AE41-91EC-BB0604862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3F5DE-A460-EC48-B430-2303B5DF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8184F-EA39-B340-8A97-6AF3C3A2A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B354A-D771-B446-8A4F-8AEE7FC44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03E13-9CC7-8248-B54B-8C8D2A2F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CEDB4-E80F-6D48-BC70-4D6FE08F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28259-A89B-0A48-80EB-4A5A677E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1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oome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62005" y="1643063"/>
            <a:ext cx="10629900" cy="3986212"/>
          </a:xfrm>
          <a:solidFill>
            <a:schemeClr val="bg2"/>
          </a:solidFill>
        </p:spPr>
        <p:txBody>
          <a:bodyPr>
            <a:normAutofit/>
          </a:bodyPr>
          <a:lstStyle>
            <a:lvl1pPr marL="205740" indent="-205740" algn="l">
              <a:defRPr sz="132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You can place a zoomed in view of your map here or place a graph. This slide is optional. </a:t>
            </a:r>
            <a:br>
              <a:rPr lang="en-US"/>
            </a:br>
            <a:r>
              <a:rPr lang="en-US"/>
              <a:t>Whatever best fits your requirement.</a:t>
            </a:r>
          </a:p>
        </p:txBody>
      </p:sp>
    </p:spTree>
    <p:extLst>
      <p:ext uri="{BB962C8B-B14F-4D97-AF65-F5344CB8AC3E}">
        <p14:creationId xmlns:p14="http://schemas.microsoft.com/office/powerpoint/2010/main" val="361833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7AA4-8527-CA4A-9556-ED5AD991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96265-E4EC-994F-B9C5-6967FDFA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0E688-3679-4B44-97C3-3649853C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C71AD-904E-864A-952B-D00DAEBC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5BB43-3BDD-6345-A88A-EBD8280F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624E1-661D-E949-AF27-8D3B0BF8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44AF7-7549-BD4F-AE35-94929A2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5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0E8D-1609-C04B-97CC-7F396A67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726A-2033-DF44-A305-D3373F21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45EAE-E5DA-AF46-8BEA-FA318BFDD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EDA2A-2D64-074F-9C89-EC711B6A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25C44-DB81-104D-8FC5-A14920D9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F1100-A173-6449-AE5F-FE172AB8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E8F4-C8D9-884D-8C47-14E7A812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1EE65-A0DD-4D45-A524-90BD7F487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94230-4975-5E4B-A3A0-73FBFC1B2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0042A-A447-7844-8902-E49A293D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FC29C-AB84-B747-956B-B2B78750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50B8A-8CA8-6D4E-8A18-E8775DE1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04B8D-4240-F147-8F34-E6AF9C9F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7BB91-26D7-3D47-A398-6F6006791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74D3-6492-1A42-8101-BFE2093D0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B9E42-48C8-1145-A3AB-6F4CBFA58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91B4C-9CD1-C14D-8ACD-E823177C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3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3" r:id="rId12"/>
    <p:sldLayoutId id="2147483748" r:id="rId13"/>
    <p:sldLayoutId id="214748375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1F03B-C8EC-4C2C-8F4D-4EADC388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6CC04-1725-49D6-969C-1D7A47D8A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A55EA-7679-49D1-BEC7-8B89E112F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3940-E451-4EB0-9E68-391B79C101D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35465-152E-4BC6-A5CF-D55172135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C418E-B688-4EEA-B9CD-DFFC38D5C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85837-C597-4B82-9A4E-570270D5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1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5A063-7EAA-4705-81BD-73270FF5BA28}"/>
              </a:ext>
            </a:extLst>
          </p:cNvPr>
          <p:cNvSpPr txBox="1"/>
          <p:nvPr userDrawn="1"/>
        </p:nvSpPr>
        <p:spPr>
          <a:xfrm>
            <a:off x="9182937" y="634313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D357C-3FA0-42D4-850C-879BB0BE1875}"/>
              </a:ext>
            </a:extLst>
          </p:cNvPr>
          <p:cNvSpPr txBox="1"/>
          <p:nvPr userDrawn="1"/>
        </p:nvSpPr>
        <p:spPr>
          <a:xfrm>
            <a:off x="11420070" y="634503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tx1"/>
                </a:solidFill>
              </a:rPr>
              <a:t>‹#›</a:t>
            </a:fld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8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ts val="22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04B8D-4240-F147-8F34-E6AF9C9F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7BB91-26D7-3D47-A398-6F6006791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74D3-6492-1A42-8101-BFE2093D0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B745-DF8B-0242-92E7-F0980AB518C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B9E42-48C8-1145-A3AB-6F4CBFA58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91B4C-9CD1-C14D-8ACD-E823177C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79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www.unicef.org/reports/legislating-digital-ag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cef.org/reports/legislating-digital-ag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cef.org/reports/legislating-digital-ag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cef.org/reports/legislating-digital-a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hyperlink" Target="https://www.unicef.org/reports/legislating-digital-ag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cef.org/reports/legislating-digital-ag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cef.org/reports/legislating-digital-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9F30285-D598-437F-82DD-E03C393D63FF}"/>
              </a:ext>
            </a:extLst>
          </p:cNvPr>
          <p:cNvSpPr txBox="1">
            <a:spLocks/>
          </p:cNvSpPr>
          <p:nvPr/>
        </p:nvSpPr>
        <p:spPr>
          <a:xfrm>
            <a:off x="1458832" y="2746449"/>
            <a:ext cx="9644596" cy="5047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Varela Round"/>
              </a:rPr>
              <a:t>Legislating for the digital 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AD66F2-F7C0-4D03-9150-D28F17AC561D}"/>
              </a:ext>
            </a:extLst>
          </p:cNvPr>
          <p:cNvCxnSpPr>
            <a:cxnSpLocks/>
          </p:cNvCxnSpPr>
          <p:nvPr/>
        </p:nvCxnSpPr>
        <p:spPr>
          <a:xfrm>
            <a:off x="1547403" y="3369801"/>
            <a:ext cx="6020121" cy="0"/>
          </a:xfrm>
          <a:prstGeom prst="line">
            <a:avLst/>
          </a:prstGeom>
          <a:ln w="12700">
            <a:solidFill>
              <a:srgbClr val="009C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9">
            <a:extLst>
              <a:ext uri="{FF2B5EF4-FFF2-40B4-BE49-F238E27FC236}">
                <a16:creationId xmlns:a16="http://schemas.microsoft.com/office/drawing/2014/main" id="{EEB08032-CE0E-4986-AEDF-A41026C0E8B9}"/>
              </a:ext>
            </a:extLst>
          </p:cNvPr>
          <p:cNvSpPr txBox="1">
            <a:spLocks/>
          </p:cNvSpPr>
          <p:nvPr/>
        </p:nvSpPr>
        <p:spPr>
          <a:xfrm>
            <a:off x="1441141" y="1566444"/>
            <a:ext cx="9604229" cy="12674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Report by UNICEF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901632-D897-07FD-664E-854DC7E4900D}"/>
              </a:ext>
            </a:extLst>
          </p:cNvPr>
          <p:cNvGrpSpPr/>
          <p:nvPr/>
        </p:nvGrpSpPr>
        <p:grpSpPr>
          <a:xfrm>
            <a:off x="469900" y="70624"/>
            <a:ext cx="7854950" cy="1490418"/>
            <a:chOff x="438150" y="870724"/>
            <a:chExt cx="7854950" cy="149041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FF89F95-81F5-8D40-FFB5-5338D2957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50" y="870724"/>
              <a:ext cx="1053203" cy="1490418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C5318FF-51E5-4FC0-0682-A9359B3F0378}"/>
                </a:ext>
              </a:extLst>
            </p:cNvPr>
            <p:cNvCxnSpPr/>
            <p:nvPr/>
          </p:nvCxnSpPr>
          <p:spPr>
            <a:xfrm>
              <a:off x="1397000" y="1282949"/>
              <a:ext cx="0" cy="716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700BC-A5EF-39BA-9B80-5768E8028081}"/>
                </a:ext>
              </a:extLst>
            </p:cNvPr>
            <p:cNvSpPr txBox="1"/>
            <p:nvPr/>
          </p:nvSpPr>
          <p:spPr>
            <a:xfrm>
              <a:off x="1416050" y="1282949"/>
              <a:ext cx="6877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Council Working Group </a:t>
              </a:r>
              <a:br>
                <a:rPr kumimoji="0" lang="fr-CH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fr-CH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Child Online Protection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Twentieth meeting - From 22 to 23 January 2024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11D60CC-DF2C-E4F6-46E1-82CEAB240335}"/>
              </a:ext>
            </a:extLst>
          </p:cNvPr>
          <p:cNvSpPr/>
          <p:nvPr/>
        </p:nvSpPr>
        <p:spPr>
          <a:xfrm>
            <a:off x="-28575" y="490106"/>
            <a:ext cx="144000" cy="6480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EA86D-7088-345A-C585-1AAB9168CBC9}"/>
              </a:ext>
            </a:extLst>
          </p:cNvPr>
          <p:cNvSpPr txBox="1"/>
          <p:nvPr/>
        </p:nvSpPr>
        <p:spPr>
          <a:xfrm>
            <a:off x="7170058" y="946601"/>
            <a:ext cx="3875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Document CWG-COP-20/INF/13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January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English Only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A1DD03-53AF-BB0D-B0A3-CD2A20F6C4CD}"/>
              </a:ext>
            </a:extLst>
          </p:cNvPr>
          <p:cNvSpPr txBox="1"/>
          <p:nvPr/>
        </p:nvSpPr>
        <p:spPr>
          <a:xfrm>
            <a:off x="1444887" y="3471466"/>
            <a:ext cx="964459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Purpose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UNICEF’s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global guidance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legislative frameworks to protect children from online sexual abuse and exploitation</a:t>
            </a:r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 </a:t>
            </a:r>
            <a:r>
              <a:rPr kumimoji="0" lang="fr-CH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required</a:t>
            </a:r>
            <a:endParaRPr kumimoji="0" lang="fr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report is transmitted to the Council Working Group on Child Online Protection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information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References</a:t>
            </a: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United Nations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Children’s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(2022)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Legislating for the digital age: Global guide on improving legislative frameworks to protect children from online sexual exploitation and abuse,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https://www.unicef.org/reports/legislating-digital-age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626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945-E9A5-3749-9078-9C196963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187" y="759507"/>
            <a:ext cx="10459876" cy="4884415"/>
          </a:xfrm>
        </p:spPr>
        <p:txBody>
          <a:bodyPr>
            <a:normAutofit/>
          </a:bodyPr>
          <a:lstStyle/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Support for child victims in line with art. 39 of the CRC such as: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Child-friendly practices and support in the justice system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Tailored rehabilitation and reintegration services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Specialist training for the workforce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Mechanisms of collaboration and coordination between stakeholders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Sufficient financial resources for victim support services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Differing forms of and platforms for compensation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83593334-093F-374F-8D47-20E868873530}"/>
              </a:ext>
            </a:extLst>
          </p:cNvPr>
          <p:cNvSpPr/>
          <p:nvPr/>
        </p:nvSpPr>
        <p:spPr>
          <a:xfrm>
            <a:off x="777187" y="609600"/>
            <a:ext cx="8315538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1" u="none" strike="noStrike" kern="1200" cap="none" spc="-1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Montserrat-Regular"/>
              </a:rPr>
              <a:t>Victim support, rehabilitation, redress</a:t>
            </a:r>
            <a:endParaRPr kumimoji="0" sz="3600" b="1" i="1" u="none" strike="noStrike" kern="1200" cap="none" spc="-1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6BD-71CD-4006-9D04-BF056195B8EA}"/>
              </a:ext>
            </a:extLst>
          </p:cNvPr>
          <p:cNvSpPr txBox="1"/>
          <p:nvPr/>
        </p:nvSpPr>
        <p:spPr>
          <a:xfrm>
            <a:off x="777187" y="5643922"/>
            <a:ext cx="10459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See part 9.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https://www.unicef.org/reports/legislating-digital-age</a:t>
            </a: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 for a full list and elaboration of minimum and recommended standards for redress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106A52-1C1B-A4C8-AB01-9B82B5E96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79975"/>
              </p:ext>
            </p:extLst>
          </p:nvPr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bg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10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Legislating for the digital age</a:t>
                      </a:r>
                      <a:endParaRPr 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14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945-E9A5-3749-9078-9C196963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678525"/>
            <a:ext cx="10344249" cy="4884415"/>
          </a:xfrm>
        </p:spPr>
        <p:txBody>
          <a:bodyPr>
            <a:normAutofit fontScale="92500"/>
          </a:bodyPr>
          <a:lstStyle/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An independent monitoring mechanism forms part of State party “general measures of implementation” under art. 4 of CRC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Children’s rights in relation to the digital environment should be integrated into the legislative mandate and activities of the National Human Rights Institution (NHRI)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Children’s online protection can also be integrated within the mandate of independent regulatory systems for the digital environment, collaborating closely with other bodies (e.g. NHRI)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Some countries have established an independent regulator for online safety</a:t>
            </a: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83593334-093F-374F-8D47-20E868873530}"/>
              </a:ext>
            </a:extLst>
          </p:cNvPr>
          <p:cNvSpPr/>
          <p:nvPr/>
        </p:nvSpPr>
        <p:spPr>
          <a:xfrm>
            <a:off x="711678" y="678525"/>
            <a:ext cx="6011540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1" u="none" strike="noStrike" kern="1200" cap="none" spc="-1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Montserrat-Regular"/>
              </a:rPr>
              <a:t>Independent monitoring</a:t>
            </a:r>
            <a:endParaRPr kumimoji="0" sz="3600" b="1" i="1" u="none" strike="noStrike" kern="1200" cap="none" spc="-1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A3F23-4B34-46C4-88A3-E7A1ED8B6A4B}"/>
              </a:ext>
            </a:extLst>
          </p:cNvPr>
          <p:cNvSpPr txBox="1"/>
          <p:nvPr/>
        </p:nvSpPr>
        <p:spPr>
          <a:xfrm>
            <a:off x="711678" y="5659499"/>
            <a:ext cx="10459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See part 10.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https://www.unicef.org/reports/legislating-digital-age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a full list and elaboration of minimum and recommended standards for monitoring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F6EC0A-01DA-6ADC-7C89-F12EE29BE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79975"/>
              </p:ext>
            </p:extLst>
          </p:nvPr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bg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11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Legislating for the digital age</a:t>
                      </a:r>
                      <a:endParaRPr 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81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945-E9A5-3749-9078-9C196963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88" y="1211585"/>
            <a:ext cx="10635725" cy="4884415"/>
          </a:xfrm>
        </p:spPr>
        <p:txBody>
          <a:bodyPr>
            <a:normAutofit/>
          </a:bodyPr>
          <a:lstStyle/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Secondary legislation/ authoritative instruments (e.g. guidelines, policies, standard operating procedures) to give effect to primary legislation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Education for children and support for parents and caregivers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Training for professionals: 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000" dirty="0">
                <a:solidFill>
                  <a:schemeClr val="bg1"/>
                </a:solidFill>
              </a:rPr>
              <a:t>to identify children at risk, 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000" dirty="0">
                <a:solidFill>
                  <a:schemeClr val="bg1"/>
                </a:solidFill>
              </a:rPr>
              <a:t>to understand support services and reporting mechanisms, and 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000" dirty="0">
                <a:solidFill>
                  <a:schemeClr val="bg1"/>
                </a:solidFill>
              </a:rPr>
              <a:t>to understand opportunities/ risks relating to the digital environment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Adequate financial and human resources </a:t>
            </a:r>
          </a:p>
          <a:p>
            <a:pPr marL="0" indent="0">
              <a:lnSpc>
                <a:spcPct val="100000"/>
              </a:lnSpc>
              <a:buClr>
                <a:srgbClr val="00AEEF"/>
              </a:buClr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83593334-093F-374F-8D47-20E868873530}"/>
              </a:ext>
            </a:extLst>
          </p:cNvPr>
          <p:cNvSpPr/>
          <p:nvPr/>
        </p:nvSpPr>
        <p:spPr>
          <a:xfrm>
            <a:off x="777187" y="762000"/>
            <a:ext cx="4764631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3600" b="1" i="1" spc="-1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Implementation</a:t>
            </a:r>
            <a:endParaRPr kumimoji="0" sz="3600" b="1" i="1" u="none" strike="noStrike" kern="1200" cap="none" spc="-1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6A4E8-3AF7-499A-B2FE-A5306F59BFA1}"/>
              </a:ext>
            </a:extLst>
          </p:cNvPr>
          <p:cNvSpPr txBox="1"/>
          <p:nvPr/>
        </p:nvSpPr>
        <p:spPr>
          <a:xfrm>
            <a:off x="711678" y="5415582"/>
            <a:ext cx="1052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See part 11.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https://www.unicef.org/reports/legislating-digital-age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a full list and elaboration of minimum and recommended standards for implementation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13BA26-576E-DCF4-F792-E6B4C189D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79975"/>
              </p:ext>
            </p:extLst>
          </p:nvPr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bg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12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Legislating for the digital age</a:t>
                      </a:r>
                      <a:endParaRPr 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56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945-E9A5-3749-9078-9C196963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768927"/>
            <a:ext cx="10648580" cy="5237017"/>
          </a:xfrm>
        </p:spPr>
        <p:txBody>
          <a:bodyPr>
            <a:normAutofit/>
          </a:bodyPr>
          <a:lstStyle/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Criminalization of online sexual exploitation and abuse and enforcement of those laws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New procedures for investigation, storage and preservation of electronic evidence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Regulation of businesses in the digital environment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Child protection services for victims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Access to redress for victims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Independent monitoring of children’s rights in relation to the digital environment</a:t>
            </a: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83593334-093F-374F-8D47-20E868873530}"/>
              </a:ext>
            </a:extLst>
          </p:cNvPr>
          <p:cNvSpPr/>
          <p:nvPr/>
        </p:nvSpPr>
        <p:spPr>
          <a:xfrm>
            <a:off x="711678" y="768927"/>
            <a:ext cx="3490013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200" cap="none" spc="-1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Montserrat-Regular"/>
              </a:rPr>
              <a:t>At a minimum…</a:t>
            </a:r>
            <a:endParaRPr kumimoji="0" sz="3600" b="1" i="0" u="none" strike="noStrike" kern="1200" cap="none" spc="-1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485C623-F365-044A-8F80-9E546AF34B7B}"/>
              </a:ext>
            </a:extLst>
          </p:cNvPr>
          <p:cNvGraphicFramePr>
            <a:graphicFrameLocks noGrp="1"/>
          </p:cNvGraphicFramePr>
          <p:nvPr/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bg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13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Legislating for the digital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311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945-E9A5-3749-9078-9C196963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1294712"/>
            <a:ext cx="5384322" cy="4665041"/>
          </a:xfrm>
        </p:spPr>
        <p:txBody>
          <a:bodyPr>
            <a:normAutofit/>
          </a:bodyPr>
          <a:lstStyle/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3100" dirty="0">
                <a:solidFill>
                  <a:schemeClr val="bg1"/>
                </a:solidFill>
              </a:rPr>
              <a:t>Continuous advancement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3100" dirty="0">
                <a:solidFill>
                  <a:schemeClr val="bg1"/>
                </a:solidFill>
              </a:rPr>
              <a:t>Global cooperation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3100" dirty="0">
                <a:solidFill>
                  <a:schemeClr val="bg1"/>
                </a:solidFill>
              </a:rPr>
              <a:t>A child-</a:t>
            </a:r>
            <a:r>
              <a:rPr lang="en-US" sz="3100" dirty="0" err="1">
                <a:solidFill>
                  <a:schemeClr val="bg1"/>
                </a:solidFill>
              </a:rPr>
              <a:t>centred</a:t>
            </a:r>
            <a:r>
              <a:rPr lang="en-US" sz="3100" dirty="0">
                <a:solidFill>
                  <a:schemeClr val="bg1"/>
                </a:solidFill>
              </a:rPr>
              <a:t> approach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A4C8F89-360E-9944-A549-8E06B460D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30661"/>
              </p:ext>
            </p:extLst>
          </p:nvPr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bg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14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Legislating for the digital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2" name="Shape 79">
            <a:extLst>
              <a:ext uri="{FF2B5EF4-FFF2-40B4-BE49-F238E27FC236}">
                <a16:creationId xmlns:a16="http://schemas.microsoft.com/office/drawing/2014/main" id="{03D8E982-445D-B5B6-0B9F-DE8C0AA5F125}"/>
              </a:ext>
            </a:extLst>
          </p:cNvPr>
          <p:cNvSpPr/>
          <p:nvPr/>
        </p:nvSpPr>
        <p:spPr>
          <a:xfrm>
            <a:off x="711678" y="768927"/>
            <a:ext cx="3490013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200" cap="none" spc="-1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Montserrat-Regular"/>
              </a:rPr>
              <a:t>Calls to action</a:t>
            </a:r>
            <a:endParaRPr kumimoji="0" sz="3600" b="1" i="0" u="none" strike="noStrike" kern="1200" cap="none" spc="-1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pic>
        <p:nvPicPr>
          <p:cNvPr id="6" name="Picture 5" descr="A child and child in a room&#10;&#10;Description automatically generated with low confidence">
            <a:extLst>
              <a:ext uri="{FF2B5EF4-FFF2-40B4-BE49-F238E27FC236}">
                <a16:creationId xmlns:a16="http://schemas.microsoft.com/office/drawing/2014/main" id="{31156AF1-13E7-C1DC-943B-A5C416203D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3709" y="0"/>
            <a:ext cx="580829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980469-27ED-8979-5C87-8CD4A1E04F62}"/>
              </a:ext>
            </a:extLst>
          </p:cNvPr>
          <p:cNvSpPr txBox="1"/>
          <p:nvPr/>
        </p:nvSpPr>
        <p:spPr>
          <a:xfrm rot="16200000">
            <a:off x="10948872" y="5547152"/>
            <a:ext cx="210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UNICEF/UNI362244</a:t>
            </a:r>
          </a:p>
        </p:txBody>
      </p:sp>
    </p:spTree>
    <p:extLst>
      <p:ext uri="{BB962C8B-B14F-4D97-AF65-F5344CB8AC3E}">
        <p14:creationId xmlns:p14="http://schemas.microsoft.com/office/powerpoint/2010/main" val="420023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5284EF-F085-B642-BFEC-6558221F7F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54A4AE-E29B-5F41-BABF-8148FAB5DA61}"/>
              </a:ext>
            </a:extLst>
          </p:cNvPr>
          <p:cNvSpPr/>
          <p:nvPr/>
        </p:nvSpPr>
        <p:spPr>
          <a:xfrm rot="5400000">
            <a:off x="-381002" y="381000"/>
            <a:ext cx="6858002" cy="609600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55000">
                <a:srgbClr val="00B0F0">
                  <a:alpha val="38000"/>
                </a:srgbClr>
              </a:gs>
              <a:gs pos="100000">
                <a:srgbClr val="00B0F0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5C69FFDA-9F16-454C-97AB-72A64F656DD0}"/>
              </a:ext>
            </a:extLst>
          </p:cNvPr>
          <p:cNvSpPr txBox="1">
            <a:spLocks/>
          </p:cNvSpPr>
          <p:nvPr/>
        </p:nvSpPr>
        <p:spPr>
          <a:xfrm>
            <a:off x="838200" y="1828800"/>
            <a:ext cx="10515600" cy="2611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/>
              <a:t>Thank you.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DAB3BB-4283-6B42-A2DD-9528D262783E}"/>
              </a:ext>
            </a:extLst>
          </p:cNvPr>
          <p:cNvSpPr txBox="1"/>
          <p:nvPr/>
        </p:nvSpPr>
        <p:spPr>
          <a:xfrm rot="16200000">
            <a:off x="-971550" y="4628035"/>
            <a:ext cx="2324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alpha val="40000"/>
                  </a:schemeClr>
                </a:solidFill>
              </a:rPr>
              <a:t>© UNICEF/UN0216133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2645F3-2CBE-0E4F-84D0-7B8A2A2854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578" y="293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945-E9A5-3749-9078-9C196963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312" y="768927"/>
            <a:ext cx="8508569" cy="4903453"/>
          </a:xfrm>
          <a:ln w="28575"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pc="-30" dirty="0">
                <a:solidFill>
                  <a:schemeClr val="accent4"/>
                </a:solidFill>
                <a:latin typeface="Arial" panose="020B0604020202020204" pitchFamily="34" charset="0"/>
              </a:rPr>
              <a:t>A robust legal framework is necessary to respond to </a:t>
            </a:r>
            <a:r>
              <a:rPr lang="en-US" b="1" spc="-30" dirty="0">
                <a:solidFill>
                  <a:schemeClr val="accent4"/>
                </a:solidFill>
                <a:latin typeface="Arial" panose="020B0604020202020204" pitchFamily="34" charset="0"/>
              </a:rPr>
              <a:t>all forms of child sexual exploitation and abuse</a:t>
            </a:r>
            <a:r>
              <a:rPr lang="en-US" spc="-30" dirty="0">
                <a:solidFill>
                  <a:schemeClr val="accent4"/>
                </a:solidFill>
                <a:latin typeface="Arial" panose="020B0604020202020204" pitchFamily="34" charset="0"/>
              </a:rPr>
              <a:t>, inclusive of those forms facilitated by information and communication technologies.</a:t>
            </a:r>
          </a:p>
          <a:p>
            <a:pPr marL="0" indent="0">
              <a:buClr>
                <a:srgbClr val="00AEEF"/>
              </a:buClr>
              <a:buNone/>
            </a:pPr>
            <a:endParaRPr lang="en-US" spc="-30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pc="-30" dirty="0">
                <a:solidFill>
                  <a:schemeClr val="accent4"/>
                </a:solidFill>
                <a:latin typeface="Arial" panose="020B0604020202020204" pitchFamily="34" charset="0"/>
              </a:rPr>
              <a:t>UNICEF’s programmatic learning in this field reiterates the importance of ensuring that online sexual abuse and exploitation are not addressed in isolation but rather </a:t>
            </a:r>
            <a:r>
              <a:rPr lang="en-US" b="1" spc="-30" dirty="0">
                <a:solidFill>
                  <a:schemeClr val="accent4"/>
                </a:solidFill>
                <a:latin typeface="Arial" panose="020B0604020202020204" pitchFamily="34" charset="0"/>
              </a:rPr>
              <a:t>integrated</a:t>
            </a:r>
            <a:r>
              <a:rPr lang="en-US" spc="-30" dirty="0">
                <a:solidFill>
                  <a:schemeClr val="accent4"/>
                </a:solidFill>
                <a:latin typeface="Arial" panose="020B0604020202020204" pitchFamily="34" charset="0"/>
              </a:rPr>
              <a:t> into broader responses to combat violence against children.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485C623-F365-044A-8F80-9E546AF34B7B}"/>
              </a:ext>
            </a:extLst>
          </p:cNvPr>
          <p:cNvGraphicFramePr>
            <a:graphicFrameLocks noGrp="1"/>
          </p:cNvGraphicFramePr>
          <p:nvPr/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bg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Legislating for the digital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88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9"/>
          <p:cNvSpPr/>
          <p:nvPr/>
        </p:nvSpPr>
        <p:spPr>
          <a:xfrm>
            <a:off x="763722" y="663578"/>
            <a:ext cx="452338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200" cap="none" spc="-1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Montserrat-Regular"/>
              </a:rPr>
              <a:t>Purpose of the guide</a:t>
            </a:r>
            <a:endParaRPr kumimoji="0" sz="3600" b="1" i="0" u="none" strike="noStrike" kern="1200" cap="none" spc="-10" normalizeH="0" baseline="0" noProof="0" dirty="0">
              <a:ln>
                <a:noFill/>
              </a:ln>
              <a:solidFill>
                <a:srgbClr val="FFFFFF">
                  <a:lumMod val="85000"/>
                  <a:lumOff val="1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722" y="2332413"/>
            <a:ext cx="5332277" cy="1667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provide guidance on how to strengthen legislative frameworks to protect children from online sexual exploitation and abuse in line with international and regional standards and good practices.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  <a:lumOff val="1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ECC08FB-E97F-C34F-BA4D-A89EF5862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71985"/>
              </p:ext>
            </p:extLst>
          </p:nvPr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tx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3</a:t>
                      </a:fld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 </a:t>
                      </a:r>
                      <a:r>
                        <a:rPr lang="en-US" sz="105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Legislating for the digital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" name="Picture 1" descr="A person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C2320FB6-2375-4570-5719-39741CE4FB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18" y="282300"/>
            <a:ext cx="4523382" cy="629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DA1E0C-6A36-7EE3-7127-CB06EA0C6277}"/>
              </a:ext>
            </a:extLst>
          </p:cNvPr>
          <p:cNvSpPr txBox="1"/>
          <p:nvPr/>
        </p:nvSpPr>
        <p:spPr>
          <a:xfrm>
            <a:off x="711678" y="4846000"/>
            <a:ext cx="5332278" cy="536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Available at: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https://www.unicef.org/reports/legislating-digital-age</a:t>
            </a:r>
            <a:r>
              <a:rPr lang="en-US" sz="1400" dirty="0">
                <a:latin typeface="Arial" panose="020B0604020202020204"/>
              </a:rPr>
              <a:t> (summary and full versions available)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98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6713" y="0"/>
            <a:ext cx="5475287" cy="6858000"/>
          </a:xfrm>
          <a:solidFill>
            <a:schemeClr val="bg2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F7E11C-0E61-2342-B8D7-04276CA5BB27}"/>
              </a:ext>
            </a:extLst>
          </p:cNvPr>
          <p:cNvSpPr txBox="1"/>
          <p:nvPr/>
        </p:nvSpPr>
        <p:spPr>
          <a:xfrm rot="16200000">
            <a:off x="11049000" y="5230001"/>
            <a:ext cx="19050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UNICEF/PHOTO CREDIT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38CB820-7AED-364C-8052-CC2CE259B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148726"/>
              </p:ext>
            </p:extLst>
          </p:nvPr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bg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4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Legislating for the digital age</a:t>
                      </a:r>
                      <a:endParaRPr 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0C6FAA-69D5-F44C-89E6-09211F54FAF4}"/>
              </a:ext>
            </a:extLst>
          </p:cNvPr>
          <p:cNvSpPr txBox="1">
            <a:spLocks/>
          </p:cNvSpPr>
          <p:nvPr/>
        </p:nvSpPr>
        <p:spPr>
          <a:xfrm>
            <a:off x="711678" y="1789394"/>
            <a:ext cx="5803421" cy="35549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Governments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Civil society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Businesses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Country offices of international orgs</a:t>
            </a:r>
          </a:p>
        </p:txBody>
      </p:sp>
      <p:sp>
        <p:nvSpPr>
          <p:cNvPr id="8" name="Shape 79">
            <a:extLst>
              <a:ext uri="{FF2B5EF4-FFF2-40B4-BE49-F238E27FC236}">
                <a16:creationId xmlns:a16="http://schemas.microsoft.com/office/drawing/2014/main" id="{B3ECE2CD-8A26-D542-AA50-B3E54E3394E5}"/>
              </a:ext>
            </a:extLst>
          </p:cNvPr>
          <p:cNvSpPr/>
          <p:nvPr/>
        </p:nvSpPr>
        <p:spPr>
          <a:xfrm>
            <a:off x="777187" y="762000"/>
            <a:ext cx="3577837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200" cap="none" spc="-1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Montserrat-Regular"/>
              </a:rPr>
              <a:t>Intended users</a:t>
            </a:r>
            <a:endParaRPr kumimoji="0" sz="3600" b="1" i="0" u="none" strike="noStrike" kern="1200" cap="none" spc="-1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217AE0-5764-4AE6-9E18-2B00AF78D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1024" y="149053"/>
            <a:ext cx="1600118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UNICEF/UN0573162</a:t>
            </a:r>
          </a:p>
        </p:txBody>
      </p:sp>
    </p:spTree>
    <p:extLst>
      <p:ext uri="{BB962C8B-B14F-4D97-AF65-F5344CB8AC3E}">
        <p14:creationId xmlns:p14="http://schemas.microsoft.com/office/powerpoint/2010/main" val="354990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F11E765-1B42-6043-AD8E-84BA0E319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797155"/>
              </p:ext>
            </p:extLst>
          </p:nvPr>
        </p:nvGraphicFramePr>
        <p:xfrm>
          <a:off x="711678" y="1524888"/>
          <a:ext cx="10943047" cy="4360556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5289139">
                  <a:extLst>
                    <a:ext uri="{9D8B030D-6E8A-4147-A177-3AD203B41FA5}">
                      <a16:colId xmlns:a16="http://schemas.microsoft.com/office/drawing/2014/main" val="1569083857"/>
                    </a:ext>
                  </a:extLst>
                </a:gridCol>
                <a:gridCol w="5653908">
                  <a:extLst>
                    <a:ext uri="{9D8B030D-6E8A-4147-A177-3AD203B41FA5}">
                      <a16:colId xmlns:a16="http://schemas.microsoft.com/office/drawing/2014/main" val="450791277"/>
                    </a:ext>
                  </a:extLst>
                </a:gridCol>
              </a:tblGrid>
              <a:tr h="742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1. Introduction</a:t>
                      </a:r>
                    </a:p>
                  </a:txBody>
                  <a:tcPr marL="66660" marR="66660" marT="33330" marB="33330"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7. Duties and responsibilities in relation to business</a:t>
                      </a:r>
                    </a:p>
                  </a:txBody>
                  <a:tcPr marL="66660" marR="66660" marT="33330" marB="33330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812305"/>
                  </a:ext>
                </a:extLst>
              </a:tr>
              <a:tr h="720801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2. Consolidated checklist</a:t>
                      </a:r>
                    </a:p>
                  </a:txBody>
                  <a:tcPr marL="66660" marR="66660" marT="33330" marB="33330"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8. Procedures and methods of investigation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66660" marR="66660" marT="33330" marB="33330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098479"/>
                  </a:ext>
                </a:extLst>
              </a:tr>
              <a:tr h="724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3. Evidence-based legislation</a:t>
                      </a:r>
                    </a:p>
                  </a:txBody>
                  <a:tcPr marL="66660" marR="66660" marT="33330" marB="33330"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9. Victim</a:t>
                      </a:r>
                      <a:r>
                        <a:rPr lang="en-US" sz="1500" b="0" baseline="0" dirty="0">
                          <a:solidFill>
                            <a:schemeClr val="bg1"/>
                          </a:solidFill>
                        </a:rPr>
                        <a:t> support, rehabilitation, reintegration and redress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66660" marR="66660" marT="33330" marB="33330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374231"/>
                  </a:ext>
                </a:extLst>
              </a:tr>
              <a:tr h="724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4. Stakeholder engagement and catalysts for legal reform</a:t>
                      </a:r>
                    </a:p>
                  </a:txBody>
                  <a:tcPr marL="66660" marR="66660" marT="33330" marB="33330"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10. Independent monitoring and regulation</a:t>
                      </a:r>
                    </a:p>
                  </a:txBody>
                  <a:tcPr marL="66660" marR="66660" marT="33330" marB="33330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5.</a:t>
                      </a:r>
                      <a:r>
                        <a:rPr lang="en-US" sz="1500" baseline="0">
                          <a:solidFill>
                            <a:schemeClr val="bg1"/>
                          </a:solidFill>
                        </a:rPr>
                        <a:t> Methods of legislative reform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66660" marR="66660" marT="33330" marB="33330"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11. Implementation of legislation</a:t>
                      </a:r>
                    </a:p>
                  </a:txBody>
                  <a:tcPr marL="66660" marR="66660" marT="33330" marB="33330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6.</a:t>
                      </a:r>
                      <a:r>
                        <a:rPr lang="en-US" sz="1500" baseline="0">
                          <a:solidFill>
                            <a:schemeClr val="bg1"/>
                          </a:solidFill>
                        </a:rPr>
                        <a:t> Criminalization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66660" marR="66660" marT="33330" marB="33330"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12. Glossary</a:t>
                      </a:r>
                    </a:p>
                  </a:txBody>
                  <a:tcPr marL="66660" marR="66660" marT="33330" marB="33330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Shape 79">
            <a:extLst>
              <a:ext uri="{FF2B5EF4-FFF2-40B4-BE49-F238E27FC236}">
                <a16:creationId xmlns:a16="http://schemas.microsoft.com/office/drawing/2014/main" id="{B1275C5C-E7B8-8146-A1E2-235F9F01AB74}"/>
              </a:ext>
            </a:extLst>
          </p:cNvPr>
          <p:cNvSpPr/>
          <p:nvPr/>
        </p:nvSpPr>
        <p:spPr>
          <a:xfrm>
            <a:off x="711678" y="638682"/>
            <a:ext cx="7933558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200" cap="none" spc="-1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Montserrat-Regular"/>
              </a:rPr>
              <a:t>Overview of the guide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9C0E63-D19F-6151-3EC8-B59740838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79975"/>
              </p:ext>
            </p:extLst>
          </p:nvPr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bg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5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Legislating for the digital age</a:t>
                      </a:r>
                      <a:endParaRPr 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09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945-E9A5-3749-9078-9C196963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621223"/>
            <a:ext cx="10316540" cy="5237017"/>
          </a:xfrm>
        </p:spPr>
        <p:txBody>
          <a:bodyPr>
            <a:normAutofit/>
          </a:bodyPr>
          <a:lstStyle/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Legislative drafters need to understand the prevalence, the particular forms it takes within the country, the emerging trends and the legal gaps and barriers to the protection of children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000" dirty="0">
                <a:solidFill>
                  <a:schemeClr val="bg1"/>
                </a:solidFill>
              </a:rPr>
              <a:t>Data sources: administrative data; research which places the experiences of children and young people at its </a:t>
            </a:r>
            <a:r>
              <a:rPr lang="en-US" sz="2000" dirty="0" err="1">
                <a:solidFill>
                  <a:schemeClr val="bg1"/>
                </a:solidFill>
              </a:rPr>
              <a:t>centre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Take into account children’s views – and civil society expertise – in the development of legislation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Multi-sectoral bodies to share information and inform policy development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Monitoring and evaluating legislation – “post-legislative scrutiny”</a:t>
            </a:r>
          </a:p>
          <a:p>
            <a:pPr marL="0" indent="0">
              <a:lnSpc>
                <a:spcPct val="100000"/>
              </a:lnSpc>
              <a:buClr>
                <a:srgbClr val="00AEEF"/>
              </a:buClr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83593334-093F-374F-8D47-20E868873530}"/>
              </a:ext>
            </a:extLst>
          </p:cNvPr>
          <p:cNvSpPr/>
          <p:nvPr/>
        </p:nvSpPr>
        <p:spPr>
          <a:xfrm>
            <a:off x="711678" y="768928"/>
            <a:ext cx="10075142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3600" b="1" i="1" spc="-1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Evidence-based legislation</a:t>
            </a:r>
            <a:endParaRPr kumimoji="0" sz="3600" b="1" i="1" u="none" strike="noStrike" kern="1200" cap="none" spc="-1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16611-F66C-481D-A4CC-C87B6577E310}"/>
              </a:ext>
            </a:extLst>
          </p:cNvPr>
          <p:cNvSpPr txBox="1"/>
          <p:nvPr/>
        </p:nvSpPr>
        <p:spPr>
          <a:xfrm>
            <a:off x="711678" y="5627407"/>
            <a:ext cx="1045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See part 3.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https://www.unicef.org/reports/legislating-digital-age</a:t>
            </a: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 for a full list and elaboration of minimum and recommended standards for evidence-based legislation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762645D-7C91-241B-2E0A-49E1E1EF1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79975"/>
              </p:ext>
            </p:extLst>
          </p:nvPr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bg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6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Legislating for the digital age</a:t>
                      </a:r>
                      <a:endParaRPr 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15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945-E9A5-3749-9078-9C196963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66" y="655503"/>
            <a:ext cx="10845556" cy="5233853"/>
          </a:xfrm>
        </p:spPr>
        <p:txBody>
          <a:bodyPr>
            <a:normAutofit fontScale="92500"/>
          </a:bodyPr>
          <a:lstStyle/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Part of State party obligations under art. 34 of the Convention on the Rights of the Child and its on the Sale of Children, Child Prostitution and Child Pornography 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Offences relating to: 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000" dirty="0">
                <a:solidFill>
                  <a:schemeClr val="bg1"/>
                </a:solidFill>
              </a:rPr>
              <a:t>production, offering, distribution, dissemination, importing and exporting of child sexual abuse material, accessing or interacting with child sexual abuse material online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000" dirty="0">
                <a:solidFill>
                  <a:schemeClr val="bg1"/>
                </a:solidFill>
              </a:rPr>
              <a:t>online sexual extortion of a child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000" dirty="0">
                <a:solidFill>
                  <a:schemeClr val="bg1"/>
                </a:solidFill>
              </a:rPr>
              <a:t>online grooming of a child 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000" dirty="0">
                <a:solidFill>
                  <a:schemeClr val="bg1"/>
                </a:solidFill>
              </a:rPr>
              <a:t>new or emerging issues such as ‘</a:t>
            </a:r>
            <a:r>
              <a:rPr lang="en-US" sz="2000" dirty="0" err="1">
                <a:solidFill>
                  <a:schemeClr val="bg1"/>
                </a:solidFill>
              </a:rPr>
              <a:t>cyberflashing</a:t>
            </a:r>
            <a:r>
              <a:rPr lang="en-US" sz="2000" dirty="0">
                <a:solidFill>
                  <a:schemeClr val="bg1"/>
                </a:solidFill>
              </a:rPr>
              <a:t>’ and ‘cyberstalking’ 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Remove statute of limitations in respect of offences of child sexual exploitation 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Minimum penalties/sanctions for adult perpetrators and enhanced penalties/sanctions for aggravating factors e.g. young age of the victim</a:t>
            </a: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83593334-093F-374F-8D47-20E868873530}"/>
              </a:ext>
            </a:extLst>
          </p:cNvPr>
          <p:cNvSpPr/>
          <p:nvPr/>
        </p:nvSpPr>
        <p:spPr>
          <a:xfrm>
            <a:off x="634766" y="702587"/>
            <a:ext cx="11023122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1" u="none" strike="noStrike" kern="1200" cap="none" spc="-1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Montserrat-Regular"/>
              </a:rPr>
              <a:t>Criminalization of certain acts and activities</a:t>
            </a:r>
            <a:endParaRPr kumimoji="0" sz="3600" b="1" i="1" u="none" strike="noStrike" kern="1200" cap="none" spc="-1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63E861-CBFB-BA94-AD62-0D6801AF3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79975"/>
              </p:ext>
            </p:extLst>
          </p:nvPr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bg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7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Legislating for the digital age</a:t>
                      </a:r>
                      <a:endParaRPr 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21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51A6C6D4-1AD2-45B5-B64B-9756BF7BF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919" y="0"/>
            <a:ext cx="5974081" cy="6858000"/>
          </a:xfrm>
          <a:prstGeom prst="rect">
            <a:avLst/>
          </a:prstGeom>
        </p:spPr>
      </p:pic>
      <p:sp>
        <p:nvSpPr>
          <p:cNvPr id="9" name="Shape 79">
            <a:extLst>
              <a:ext uri="{FF2B5EF4-FFF2-40B4-BE49-F238E27FC236}">
                <a16:creationId xmlns:a16="http://schemas.microsoft.com/office/drawing/2014/main" id="{B3ECE2CD-8A26-D542-AA50-B3E54E3394E5}"/>
              </a:ext>
            </a:extLst>
          </p:cNvPr>
          <p:cNvSpPr/>
          <p:nvPr/>
        </p:nvSpPr>
        <p:spPr>
          <a:xfrm>
            <a:off x="445716" y="527071"/>
            <a:ext cx="5143553" cy="1013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200" b="1" i="1" u="none" strike="noStrike" kern="1200" cap="none" spc="-1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Montserrat-Regular"/>
              </a:rPr>
              <a:t>Duties and responsibilities in relation to business</a:t>
            </a:r>
            <a:endParaRPr kumimoji="0" sz="3200" b="1" i="1" u="none" strike="noStrike" kern="1200" cap="none" spc="-1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0F3E88-1787-4DC3-B749-8C7F99EA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2869" y="6452402"/>
            <a:ext cx="1600118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UNICEF/UN0413050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518335-6366-17EF-A705-758114936FD0}"/>
              </a:ext>
            </a:extLst>
          </p:cNvPr>
          <p:cNvSpPr txBox="1"/>
          <p:nvPr/>
        </p:nvSpPr>
        <p:spPr>
          <a:xfrm>
            <a:off x="445716" y="2123268"/>
            <a:ext cx="5319653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500"/>
              </a:spcBef>
              <a:buClr>
                <a:srgbClr val="00AEEF"/>
              </a:buClr>
              <a:buBlip>
                <a:blip r:embed="rId4"/>
              </a:buBlip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rights-based approach within the broader framework of the UN Guiding Principles on Business and Human Rights</a:t>
            </a:r>
          </a:p>
          <a:p>
            <a:pPr marL="228600" indent="-228600">
              <a:spcBef>
                <a:spcPts val="500"/>
              </a:spcBef>
              <a:buClr>
                <a:srgbClr val="00AEEF"/>
              </a:buClr>
              <a:buBlip>
                <a:blip r:embed="rId4"/>
              </a:buBlip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 children’s rights at the core of legislation to regulate business conduct, services and design of digital technologies</a:t>
            </a:r>
          </a:p>
          <a:p>
            <a:pPr marL="228600" indent="-228600">
              <a:spcBef>
                <a:spcPts val="500"/>
              </a:spcBef>
              <a:buClr>
                <a:srgbClr val="00AEEF"/>
              </a:buClr>
              <a:buBlip>
                <a:blip r:embed="rId4"/>
              </a:buBlip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Criminal, civil and administrative sanctions for legal persons for offences relating to online child sexual exploitation and abuse and violations of obligations to protect children from such harms</a:t>
            </a:r>
          </a:p>
        </p:txBody>
      </p:sp>
    </p:spTree>
    <p:extLst>
      <p:ext uri="{BB962C8B-B14F-4D97-AF65-F5344CB8AC3E}">
        <p14:creationId xmlns:p14="http://schemas.microsoft.com/office/powerpoint/2010/main" val="58589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945-E9A5-3749-9078-9C196963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816383"/>
            <a:ext cx="10344249" cy="4884415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Powers and procedures to deal with procedural and evidential issues such as: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Designate a point of contact to receive referrals, leads and tips (e.g. </a:t>
            </a:r>
            <a:r>
              <a:rPr lang="en-US" dirty="0" err="1">
                <a:solidFill>
                  <a:schemeClr val="bg1"/>
                </a:solidFill>
              </a:rPr>
              <a:t>CyberTips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Establish national specialized unit and specialist investigation units at sub-national level explicitly mandated to investigate online crimes against children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Establish powers and procedures for undertaking criminal investigations of online crimes against children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Chain of custody 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Admissibility of digital and forensic evidence</a:t>
            </a: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83593334-093F-374F-8D47-20E868873530}"/>
              </a:ext>
            </a:extLst>
          </p:cNvPr>
          <p:cNvSpPr/>
          <p:nvPr/>
        </p:nvSpPr>
        <p:spPr>
          <a:xfrm>
            <a:off x="711678" y="678525"/>
            <a:ext cx="6011540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1" u="none" strike="noStrike" kern="1200" cap="none" spc="-1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Montserrat-Regular"/>
              </a:rPr>
              <a:t>Procedures and methods</a:t>
            </a:r>
            <a:endParaRPr kumimoji="0" sz="3600" b="1" i="1" u="none" strike="noStrike" kern="1200" cap="none" spc="-1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485C623-F365-044A-8F80-9E546AF34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177055"/>
              </p:ext>
            </p:extLst>
          </p:nvPr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bg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9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endParaRPr 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4A3F23-4B34-46C4-88A3-E7A1ED8B6A4B}"/>
              </a:ext>
            </a:extLst>
          </p:cNvPr>
          <p:cNvSpPr txBox="1"/>
          <p:nvPr/>
        </p:nvSpPr>
        <p:spPr>
          <a:xfrm>
            <a:off x="711678" y="5797999"/>
            <a:ext cx="10459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See part 8.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https://www.unicef.org/reports/legislating-digital-age</a:t>
            </a: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 for a full list and elaboration of minimum and recommended standards for investigations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047059"/>
      </p:ext>
    </p:extLst>
  </p:cSld>
  <p:clrMapOvr>
    <a:masterClrMapping/>
  </p:clrMapOvr>
</p:sld>
</file>

<file path=ppt/theme/theme1.xml><?xml version="1.0" encoding="utf-8"?>
<a:theme xmlns:a="http://schemas.openxmlformats.org/drawingml/2006/main" name="UNICEF">
  <a:themeElements>
    <a:clrScheme name="Hyperlink 1">
      <a:dk1>
        <a:srgbClr val="000000"/>
      </a:dk1>
      <a:lt1>
        <a:srgbClr val="FFFFFF"/>
      </a:lt1>
      <a:dk2>
        <a:srgbClr val="00AEEF"/>
      </a:dk2>
      <a:lt2>
        <a:srgbClr val="FFFFFF"/>
      </a:lt2>
      <a:accent1>
        <a:srgbClr val="00AEEF"/>
      </a:accent1>
      <a:accent2>
        <a:srgbClr val="D8D1CA"/>
      </a:accent2>
      <a:accent3>
        <a:srgbClr val="A5A5A5"/>
      </a:accent3>
      <a:accent4>
        <a:srgbClr val="777779"/>
      </a:accent4>
      <a:accent5>
        <a:srgbClr val="777779"/>
      </a:accent5>
      <a:accent6>
        <a:srgbClr val="777779"/>
      </a:accent6>
      <a:hlink>
        <a:srgbClr val="FEFFFF"/>
      </a:hlink>
      <a:folHlink>
        <a:srgbClr val="7777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" id="{DC7E091F-5C61-164F-91C7-2F09F2954CB8}" vid="{C41438D2-28A2-DE4E-ADFC-EB271601B2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TU Theme - White bg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E5F5FB"/>
      </a:accent6>
      <a:hlink>
        <a:srgbClr val="000000"/>
      </a:hlink>
      <a:folHlink>
        <a:srgbClr val="75707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UNICEF">
  <a:themeElements>
    <a:clrScheme name="Hyperlink 1">
      <a:dk1>
        <a:srgbClr val="000000"/>
      </a:dk1>
      <a:lt1>
        <a:srgbClr val="FFFFFF"/>
      </a:lt1>
      <a:dk2>
        <a:srgbClr val="00AEEF"/>
      </a:dk2>
      <a:lt2>
        <a:srgbClr val="FFFFFF"/>
      </a:lt2>
      <a:accent1>
        <a:srgbClr val="00AEEF"/>
      </a:accent1>
      <a:accent2>
        <a:srgbClr val="D8D1CA"/>
      </a:accent2>
      <a:accent3>
        <a:srgbClr val="A5A5A5"/>
      </a:accent3>
      <a:accent4>
        <a:srgbClr val="777779"/>
      </a:accent4>
      <a:accent5>
        <a:srgbClr val="777779"/>
      </a:accent5>
      <a:accent6>
        <a:srgbClr val="777779"/>
      </a:accent6>
      <a:hlink>
        <a:srgbClr val="FEFFFF"/>
      </a:hlink>
      <a:folHlink>
        <a:srgbClr val="7777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" id="{DC7E091F-5C61-164F-91C7-2F09F2954CB8}" vid="{C41438D2-28A2-DE4E-ADFC-EB271601B2D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8AC369762FB7448942EB8CF9E8743A" ma:contentTypeVersion="13" ma:contentTypeDescription="Create a new document." ma:contentTypeScope="" ma:versionID="6e8c95bbe84672147e5b07c081d45b05">
  <xsd:schema xmlns:xsd="http://www.w3.org/2001/XMLSchema" xmlns:xs="http://www.w3.org/2001/XMLSchema" xmlns:p="http://schemas.microsoft.com/office/2006/metadata/properties" xmlns:ns3="17b0e9e6-f5d5-4ec4-9ac3-0e7175d4d9c5" xmlns:ns4="f1363cd4-022c-46a6-85af-ad328609b06a" targetNamespace="http://schemas.microsoft.com/office/2006/metadata/properties" ma:root="true" ma:fieldsID="cbeac3bcc901c536156db0290c0721a2" ns3:_="" ns4:_="">
    <xsd:import namespace="17b0e9e6-f5d5-4ec4-9ac3-0e7175d4d9c5"/>
    <xsd:import namespace="f1363cd4-022c-46a6-85af-ad328609b06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0e9e6-f5d5-4ec4-9ac3-0e7175d4d9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63cd4-022c-46a6-85af-ad328609b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AD7DCB-93C7-4A81-AC73-2687333BED00}">
  <ds:schemaRefs>
    <ds:schemaRef ds:uri="17b0e9e6-f5d5-4ec4-9ac3-0e7175d4d9c5"/>
    <ds:schemaRef ds:uri="f1363cd4-022c-46a6-85af-ad328609b0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FC66F5C-3ACD-40F7-AEAD-A8C04DE06A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C0CF3A-5D2E-410A-B063-37D61881D76E}">
  <ds:schemaRefs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1363cd4-022c-46a6-85af-ad328609b06a"/>
    <ds:schemaRef ds:uri="17b0e9e6-f5d5-4ec4-9ac3-0e7175d4d9c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3894</TotalTime>
  <Words>1224</Words>
  <Application>Microsoft Office PowerPoint</Application>
  <PresentationFormat>Widescreen</PresentationFormat>
  <Paragraphs>153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Söhne</vt:lpstr>
      <vt:lpstr>Univers LT Std 55 Roman</vt:lpstr>
      <vt:lpstr>UNICEF</vt:lpstr>
      <vt:lpstr>Office Theme</vt:lpstr>
      <vt:lpstr>ITU Theme - White bg</vt:lpstr>
      <vt:lpstr>1_UNICEF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Afrooz Kaviani Johnson</dc:creator>
  <cp:lastModifiedBy>Brouard, Ricarda</cp:lastModifiedBy>
  <cp:revision>6</cp:revision>
  <dcterms:created xsi:type="dcterms:W3CDTF">2021-01-25T20:33:51Z</dcterms:created>
  <dcterms:modified xsi:type="dcterms:W3CDTF">2024-01-15T15:01:25Z</dcterms:modified>
</cp:coreProperties>
</file>