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709" r:id="rId5"/>
    <p:sldMasterId id="2147483713" r:id="rId6"/>
  </p:sldMasterIdLst>
  <p:notesMasterIdLst>
    <p:notesMasterId r:id="rId13"/>
  </p:notesMasterIdLst>
  <p:handoutMasterIdLst>
    <p:handoutMasterId r:id="rId14"/>
  </p:handoutMasterIdLst>
  <p:sldIdLst>
    <p:sldId id="2685" r:id="rId7"/>
    <p:sldId id="2686" r:id="rId8"/>
    <p:sldId id="2688" r:id="rId9"/>
    <p:sldId id="2687" r:id="rId10"/>
    <p:sldId id="2689" r:id="rId11"/>
    <p:sldId id="269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B3"/>
    <a:srgbClr val="9D26FF"/>
    <a:srgbClr val="0076A1"/>
    <a:srgbClr val="FFFFFF"/>
    <a:srgbClr val="009CD6"/>
    <a:srgbClr val="A5A5A5"/>
    <a:srgbClr val="757070"/>
    <a:srgbClr val="6F6F6E"/>
    <a:srgbClr val="F5FAFC"/>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4" d="100"/>
          <a:sy n="114" d="100"/>
        </p:scale>
        <p:origin x="108" y="330"/>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188"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1/15/2024</a:t>
            </a:fld>
            <a:endParaRPr lang="en-US"/>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F5FAFC"/>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3252763"/>
            <a:ext cx="5246914" cy="584775"/>
          </a:xfrm>
          <a:prstGeom prst="rect">
            <a:avLst/>
          </a:prstGeom>
          <a:noFill/>
        </p:spPr>
        <p:txBody>
          <a:bodyPr wrap="square" rtlCol="0">
            <a:spAutoFit/>
          </a:bodyPr>
          <a:lstStyle/>
          <a:p>
            <a:pPr algn="ctr"/>
            <a:r>
              <a:rPr lang="en-US" sz="3200" b="1" dirty="0">
                <a:solidFill>
                  <a:schemeClr val="tx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536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TextBox 7">
            <a:extLst>
              <a:ext uri="{FF2B5EF4-FFF2-40B4-BE49-F238E27FC236}">
                <a16:creationId xmlns:a16="http://schemas.microsoft.com/office/drawing/2014/main" id="{69A5A063-7EAA-4705-81BD-73270FF5BA28}"/>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F4ED357C-3FA0-42D4-850C-879BB0BE1875}"/>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707" r:id="rId15"/>
    <p:sldLayoutId id="2147483712" r:id="rId16"/>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77662A7B-D8AC-460A-9C3E-1872390023D8}"/>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hyperlink" Target="https://www.voiceofchildren.org.np/"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9F30285-D598-437F-82DD-E03C393D63FF}"/>
              </a:ext>
            </a:extLst>
          </p:cNvPr>
          <p:cNvSpPr txBox="1">
            <a:spLocks/>
          </p:cNvSpPr>
          <p:nvPr/>
        </p:nvSpPr>
        <p:spPr>
          <a:xfrm>
            <a:off x="1458832" y="2746449"/>
            <a:ext cx="964459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endParaRPr lang="de-DE" sz="2800" dirty="0">
              <a:solidFill>
                <a:schemeClr val="tx1"/>
              </a:solidFill>
              <a:latin typeface="+mj-lt"/>
              <a:cs typeface="Varela Round"/>
            </a:endParaRPr>
          </a:p>
        </p:txBody>
      </p:sp>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1416354" y="4441924"/>
            <a:ext cx="5898846" cy="0"/>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sp>
        <p:nvSpPr>
          <p:cNvPr id="12" name="Title 9">
            <a:extLst>
              <a:ext uri="{FF2B5EF4-FFF2-40B4-BE49-F238E27FC236}">
                <a16:creationId xmlns:a16="http://schemas.microsoft.com/office/drawing/2014/main" id="{EEB08032-CE0E-4986-AEDF-A41026C0E8B9}"/>
              </a:ext>
            </a:extLst>
          </p:cNvPr>
          <p:cNvSpPr txBox="1">
            <a:spLocks/>
          </p:cNvSpPr>
          <p:nvPr/>
        </p:nvSpPr>
        <p:spPr>
          <a:xfrm>
            <a:off x="1428750" y="1611841"/>
            <a:ext cx="9604229" cy="769441"/>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endParaRPr lang="en-US" sz="2800" b="1" dirty="0">
              <a:solidFill>
                <a:schemeClr val="tx1"/>
              </a:solidFill>
            </a:endParaRPr>
          </a:p>
        </p:txBody>
      </p:sp>
      <p:grpSp>
        <p:nvGrpSpPr>
          <p:cNvPr id="7" name="Group 6">
            <a:extLst>
              <a:ext uri="{FF2B5EF4-FFF2-40B4-BE49-F238E27FC236}">
                <a16:creationId xmlns:a16="http://schemas.microsoft.com/office/drawing/2014/main" id="{20901632-D897-07FD-664E-854DC7E4900D}"/>
              </a:ext>
            </a:extLst>
          </p:cNvPr>
          <p:cNvGrpSpPr/>
          <p:nvPr/>
        </p:nvGrpSpPr>
        <p:grpSpPr>
          <a:xfrm>
            <a:off x="469900" y="70624"/>
            <a:ext cx="7854950" cy="1490418"/>
            <a:chOff x="438150" y="870724"/>
            <a:chExt cx="7854950" cy="1490418"/>
          </a:xfrm>
        </p:grpSpPr>
        <p:pic>
          <p:nvPicPr>
            <p:cNvPr id="2" name="Picture 1">
              <a:extLst>
                <a:ext uri="{FF2B5EF4-FFF2-40B4-BE49-F238E27FC236}">
                  <a16:creationId xmlns:a16="http://schemas.microsoft.com/office/drawing/2014/main" id="{DFF89F95-81F5-8D40-FFB5-5338D2957CD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4" name="Straight Connector 3">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3BEA86D-7088-345A-C585-1AAB9168CBC9}"/>
              </a:ext>
            </a:extLst>
          </p:cNvPr>
          <p:cNvSpPr txBox="1"/>
          <p:nvPr/>
        </p:nvSpPr>
        <p:spPr>
          <a:xfrm>
            <a:off x="7157664" y="543902"/>
            <a:ext cx="3875315" cy="738664"/>
          </a:xfrm>
          <a:prstGeom prst="rect">
            <a:avLst/>
          </a:prstGeom>
          <a:noFill/>
        </p:spPr>
        <p:txBody>
          <a:bodyPr wrap="square" rtlCol="0">
            <a:spAutoFit/>
          </a:bodyPr>
          <a:lstStyle/>
          <a:p>
            <a:pPr algn="r"/>
            <a:r>
              <a:rPr lang="fr-CH" sz="1400" dirty="0">
                <a:latin typeface="Calibri" panose="020F0502020204030204" pitchFamily="34" charset="0"/>
                <a:cs typeface="Calibri" panose="020F0502020204030204" pitchFamily="34" charset="0"/>
              </a:rPr>
              <a:t>Document CWG-COP-20/INF/10</a:t>
            </a:r>
          </a:p>
          <a:p>
            <a:pPr algn="r"/>
            <a:r>
              <a:rPr lang="fr-CH" sz="1400" dirty="0">
                <a:latin typeface="Calibri" panose="020F0502020204030204" pitchFamily="34" charset="0"/>
                <a:cs typeface="Calibri" panose="020F0502020204030204" pitchFamily="34" charset="0"/>
              </a:rPr>
              <a:t>12 </a:t>
            </a:r>
            <a:r>
              <a:rPr lang="fr-CH" sz="1400" dirty="0" err="1">
                <a:latin typeface="Calibri" panose="020F0502020204030204" pitchFamily="34" charset="0"/>
                <a:cs typeface="Calibri" panose="020F0502020204030204" pitchFamily="34" charset="0"/>
              </a:rPr>
              <a:t>January</a:t>
            </a:r>
            <a:r>
              <a:rPr lang="fr-CH" sz="1400" dirty="0">
                <a:latin typeface="Calibri" panose="020F0502020204030204" pitchFamily="34" charset="0"/>
                <a:cs typeface="Calibri" panose="020F0502020204030204" pitchFamily="34" charset="0"/>
              </a:rPr>
              <a:t> 2024</a:t>
            </a:r>
          </a:p>
          <a:p>
            <a:pPr algn="r"/>
            <a:r>
              <a:rPr lang="fr-CH" sz="1400" dirty="0">
                <a:latin typeface="Calibri" panose="020F0502020204030204" pitchFamily="34" charset="0"/>
                <a:cs typeface="Calibri" panose="020F0502020204030204" pitchFamily="34" charset="0"/>
              </a:rPr>
              <a:t>English </a:t>
            </a:r>
            <a:r>
              <a:rPr lang="fr-CH" sz="1400" dirty="0" err="1">
                <a:latin typeface="Calibri" panose="020F0502020204030204" pitchFamily="34" charset="0"/>
                <a:cs typeface="Calibri" panose="020F0502020204030204" pitchFamily="34" charset="0"/>
              </a:rPr>
              <a:t>Only</a:t>
            </a:r>
            <a:endParaRPr lang="en-GB" sz="1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266CD2D-6A62-F714-5B87-08E7C2E1C430}"/>
              </a:ext>
            </a:extLst>
          </p:cNvPr>
          <p:cNvSpPr txBox="1"/>
          <p:nvPr/>
        </p:nvSpPr>
        <p:spPr>
          <a:xfrm>
            <a:off x="1294088" y="1811664"/>
            <a:ext cx="6312343" cy="523220"/>
          </a:xfrm>
          <a:prstGeom prst="rect">
            <a:avLst/>
          </a:prstGeom>
          <a:noFill/>
        </p:spPr>
        <p:txBody>
          <a:bodyPr wrap="square">
            <a:spAutoFit/>
          </a:bodyPr>
          <a:lstStyle/>
          <a:p>
            <a:r>
              <a:rPr lang="fr-CH" sz="2800" b="1" dirty="0">
                <a:solidFill>
                  <a:schemeClr val="tx1"/>
                </a:solidFill>
              </a:rPr>
              <a:t>Report by Voice of Children, Nepal</a:t>
            </a:r>
          </a:p>
        </p:txBody>
      </p:sp>
      <p:sp>
        <p:nvSpPr>
          <p:cNvPr id="13" name="TextBox 12">
            <a:extLst>
              <a:ext uri="{FF2B5EF4-FFF2-40B4-BE49-F238E27FC236}">
                <a16:creationId xmlns:a16="http://schemas.microsoft.com/office/drawing/2014/main" id="{11A0B9FA-A4B3-5E6C-AA4E-FC15E9EAED34}"/>
              </a:ext>
            </a:extLst>
          </p:cNvPr>
          <p:cNvSpPr txBox="1"/>
          <p:nvPr/>
        </p:nvSpPr>
        <p:spPr>
          <a:xfrm>
            <a:off x="1294087" y="2733153"/>
            <a:ext cx="6706913" cy="1477328"/>
          </a:xfrm>
          <a:prstGeom prst="rect">
            <a:avLst/>
          </a:prstGeom>
          <a:noFill/>
        </p:spPr>
        <p:txBody>
          <a:bodyPr wrap="square">
            <a:spAutoFit/>
          </a:bodyPr>
          <a:lstStyle/>
          <a:p>
            <a:pPr marL="0" marR="0" lvl="0" indent="0" rtl="0">
              <a:spcBef>
                <a:spcPts val="600"/>
              </a:spcBef>
              <a:spcAft>
                <a:spcPts val="0"/>
              </a:spcAft>
              <a:buNone/>
            </a:pPr>
            <a:r>
              <a:rPr lang="de-DE" sz="3000" b="1" dirty="0">
                <a:solidFill>
                  <a:srgbClr val="0070C0"/>
                </a:solidFill>
                <a:latin typeface="+mj-lt"/>
                <a:cs typeface="Varela Round"/>
              </a:rPr>
              <a:t>A Study of Situation and Policy Gap Analysis on Online Child Sexual Abuse in Nepal</a:t>
            </a:r>
          </a:p>
        </p:txBody>
      </p:sp>
      <p:sp>
        <p:nvSpPr>
          <p:cNvPr id="14" name="TextBox 13">
            <a:extLst>
              <a:ext uri="{FF2B5EF4-FFF2-40B4-BE49-F238E27FC236}">
                <a16:creationId xmlns:a16="http://schemas.microsoft.com/office/drawing/2014/main" id="{416E4468-F70B-414C-A9C6-8A2ECF028D63}"/>
              </a:ext>
            </a:extLst>
          </p:cNvPr>
          <p:cNvSpPr txBox="1"/>
          <p:nvPr/>
        </p:nvSpPr>
        <p:spPr>
          <a:xfrm>
            <a:off x="1309605" y="4658701"/>
            <a:ext cx="6117507" cy="1015663"/>
          </a:xfrm>
          <a:prstGeom prst="rect">
            <a:avLst/>
          </a:prstGeom>
          <a:noFill/>
        </p:spPr>
        <p:txBody>
          <a:bodyPr wrap="square">
            <a:spAutoFit/>
          </a:bodyPr>
          <a:lstStyle/>
          <a:p>
            <a:pPr marL="0" marR="0" lvl="0" indent="0" rtl="0">
              <a:spcAft>
                <a:spcPts val="0"/>
              </a:spcAft>
              <a:buNone/>
            </a:pPr>
            <a:r>
              <a:rPr lang="de-DE" sz="2000" b="1" dirty="0">
                <a:latin typeface="+mj-lt"/>
                <a:cs typeface="Varela Round"/>
              </a:rPr>
              <a:t>Raju Ghimire </a:t>
            </a:r>
            <a:endParaRPr lang="de-DE" sz="2000" b="1" dirty="0">
              <a:solidFill>
                <a:schemeClr val="tx1"/>
              </a:solidFill>
              <a:latin typeface="+mj-lt"/>
              <a:cs typeface="Varela Round"/>
            </a:endParaRPr>
          </a:p>
          <a:p>
            <a:pPr marL="0" marR="0" lvl="0" indent="0" rtl="0">
              <a:spcAft>
                <a:spcPts val="0"/>
              </a:spcAft>
              <a:buNone/>
            </a:pPr>
            <a:r>
              <a:rPr lang="de-DE" sz="2000" b="1" dirty="0">
                <a:latin typeface="+mj-lt"/>
                <a:cs typeface="Varela Round"/>
              </a:rPr>
              <a:t>Deputy Director, Voice of Children Nepal </a:t>
            </a:r>
          </a:p>
          <a:p>
            <a:r>
              <a:rPr lang="en-US" sz="2000" b="1" dirty="0"/>
              <a:t>raju@voiceofchildren.org.np</a:t>
            </a:r>
            <a:endParaRPr lang="de-DE" sz="1200" b="1" dirty="0">
              <a:latin typeface="+mj-lt"/>
              <a:cs typeface="Varela Round"/>
            </a:endParaRP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1000" y="1650399"/>
            <a:ext cx="3231187" cy="4074538"/>
          </a:xfrm>
          <a:prstGeom prst="rect">
            <a:avLst/>
          </a:prstGeom>
          <a:ln w="15875">
            <a:solidFill>
              <a:srgbClr val="002060"/>
            </a:solidFill>
          </a:ln>
        </p:spPr>
      </p:pic>
    </p:spTree>
    <p:extLst>
      <p:ext uri="{BB962C8B-B14F-4D97-AF65-F5344CB8AC3E}">
        <p14:creationId xmlns:p14="http://schemas.microsoft.com/office/powerpoint/2010/main" val="189184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2A1DD03-53AF-BB0D-B0A3-CD2A20F6C4CD}"/>
              </a:ext>
            </a:extLst>
          </p:cNvPr>
          <p:cNvSpPr txBox="1"/>
          <p:nvPr/>
        </p:nvSpPr>
        <p:spPr>
          <a:xfrm>
            <a:off x="900000" y="1260000"/>
            <a:ext cx="10490199" cy="4985980"/>
          </a:xfrm>
          <a:prstGeom prst="rect">
            <a:avLst/>
          </a:prstGeom>
          <a:noFill/>
        </p:spPr>
        <p:txBody>
          <a:bodyPr wrap="square" rtlCol="0">
            <a:spAutoFit/>
          </a:bodyPr>
          <a:lstStyle/>
          <a:p>
            <a:pPr>
              <a:spcBef>
                <a:spcPts val="600"/>
              </a:spcBef>
            </a:pPr>
            <a:r>
              <a:rPr lang="fr-CH" sz="2000" b="1" dirty="0">
                <a:solidFill>
                  <a:srgbClr val="0070C0"/>
                </a:solidFill>
              </a:rPr>
              <a:t>Purpose of the Study</a:t>
            </a:r>
          </a:p>
          <a:p>
            <a:pPr marL="285750" indent="-285750">
              <a:spcBef>
                <a:spcPts val="600"/>
              </a:spcBef>
              <a:buFont typeface="Arial" panose="020B0604020202020204" pitchFamily="34" charset="0"/>
              <a:buChar char="•"/>
            </a:pPr>
            <a:r>
              <a:rPr lang="en-GB" sz="2000" dirty="0">
                <a:effectLst/>
                <a:latin typeface="Arial" panose="020B0604020202020204" pitchFamily="34" charset="0"/>
                <a:ea typeface="Times New Roman" panose="02020603050405020304" pitchFamily="18" charset="0"/>
                <a:cs typeface="Arial" panose="020B0604020202020204" pitchFamily="34" charset="0"/>
              </a:rPr>
              <a:t>To assess the situation about online child sexual abuse including knowledge, attitude, practice, issues and challenges;</a:t>
            </a:r>
          </a:p>
          <a:p>
            <a:pPr marL="285750" indent="-285750">
              <a:spcBef>
                <a:spcPts val="600"/>
              </a:spcBef>
              <a:buFont typeface="Arial" panose="020B0604020202020204" pitchFamily="34" charset="0"/>
              <a:buChar char="•"/>
            </a:pPr>
            <a:r>
              <a:rPr lang="en-GB" sz="2000" dirty="0">
                <a:effectLst/>
                <a:latin typeface="Arial" panose="020B0604020202020204" pitchFamily="34" charset="0"/>
                <a:ea typeface="Times New Roman" panose="02020603050405020304" pitchFamily="18" charset="0"/>
                <a:cs typeface="Arial" panose="020B0604020202020204" pitchFamily="34" charset="0"/>
              </a:rPr>
              <a:t>To review and analyse national legal provisions to identify the policy gaps relating to online child sexual abuse; </a:t>
            </a:r>
            <a:endParaRPr lang="en-US" sz="2000" dirty="0">
              <a:effectLst/>
              <a:latin typeface="Arial" panose="020B0604020202020204" pitchFamily="34" charset="0"/>
              <a:ea typeface="Noto Sans Symbols"/>
              <a:cs typeface="Arial" panose="020B0604020202020204" pitchFamily="34" charset="0"/>
            </a:endParaRPr>
          </a:p>
          <a:p>
            <a:pPr>
              <a:spcBef>
                <a:spcPts val="600"/>
              </a:spcBef>
            </a:pPr>
            <a:endParaRPr lang="fr-CH" sz="1300" dirty="0"/>
          </a:p>
          <a:p>
            <a:pPr>
              <a:spcBef>
                <a:spcPts val="600"/>
              </a:spcBef>
            </a:pPr>
            <a:r>
              <a:rPr lang="fr-CH" sz="2000" b="1" dirty="0">
                <a:solidFill>
                  <a:srgbClr val="0070C0"/>
                </a:solidFill>
              </a:rPr>
              <a:t>Key Findings – situation of OCSA in Nepal</a:t>
            </a:r>
          </a:p>
          <a:p>
            <a:pPr marL="342900" marR="54610" lvl="0" indent="-342900" algn="just">
              <a:lnSpc>
                <a:spcPct val="100000"/>
              </a:lnSpc>
              <a:spcBef>
                <a:spcPts val="585"/>
              </a:spcBef>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Excessive and unlimited access to internet facility of children for various purposes without effective monitoring and supervision initiatives;</a:t>
            </a:r>
            <a:endParaRPr lang="en-US" sz="2000" dirty="0">
              <a:effectLst/>
              <a:latin typeface="Arial" panose="020B0604020202020204" pitchFamily="34" charset="0"/>
              <a:ea typeface="Noto Sans Symbols"/>
              <a:cs typeface="Arial" panose="020B0604020202020204" pitchFamily="34" charset="0"/>
            </a:endParaRPr>
          </a:p>
          <a:p>
            <a:pPr marL="342900" marR="54610" lvl="0" indent="-342900" algn="just">
              <a:lnSpc>
                <a:spcPct val="100000"/>
              </a:lnSpc>
              <a:spcBef>
                <a:spcPts val="0"/>
              </a:spcBef>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Limited understating and knowledge about online sexual child abuse among children, parents and concerned stakeholders; </a:t>
            </a:r>
            <a:endParaRPr lang="en-US" sz="2000" dirty="0">
              <a:effectLst/>
              <a:latin typeface="Arial" panose="020B0604020202020204" pitchFamily="34" charset="0"/>
              <a:ea typeface="Noto Sans Symbols"/>
              <a:cs typeface="Arial" panose="020B0604020202020204" pitchFamily="34" charset="0"/>
            </a:endParaRPr>
          </a:p>
          <a:p>
            <a:pPr marL="342900" marR="54610" lvl="0" indent="-342900" algn="just">
              <a:lnSpc>
                <a:spcPct val="100000"/>
              </a:lnSpc>
              <a:spcBef>
                <a:spcPts val="0"/>
              </a:spcBef>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Insufficient and limited response of legal provisions to online child sexual abuse; </a:t>
            </a:r>
            <a:endParaRPr lang="en-US" sz="2000" dirty="0">
              <a:effectLst/>
              <a:latin typeface="Arial" panose="020B0604020202020204" pitchFamily="34" charset="0"/>
              <a:ea typeface="Noto Sans Symbols"/>
              <a:cs typeface="Arial" panose="020B0604020202020204" pitchFamily="34" charset="0"/>
            </a:endParaRPr>
          </a:p>
          <a:p>
            <a:pPr marL="342900" marR="54610" lvl="0" indent="-342900" algn="just">
              <a:lnSpc>
                <a:spcPct val="100000"/>
              </a:lnSpc>
              <a:spcBef>
                <a:spcPts val="0"/>
              </a:spcBef>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Non-recognition of online child sexual abuse; </a:t>
            </a:r>
            <a:endParaRPr lang="en-US" sz="2000" dirty="0">
              <a:effectLst/>
              <a:latin typeface="Arial" panose="020B0604020202020204" pitchFamily="34" charset="0"/>
              <a:ea typeface="Noto Sans Symbols"/>
              <a:cs typeface="Arial" panose="020B0604020202020204" pitchFamily="34" charset="0"/>
            </a:endParaRPr>
          </a:p>
          <a:p>
            <a:pPr marL="342900" marR="54610" lvl="0" indent="-342900" algn="just">
              <a:lnSpc>
                <a:spcPct val="100000"/>
              </a:lnSpc>
              <a:spcBef>
                <a:spcPts val="0"/>
              </a:spcBef>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Limited accessibility to complaint handling mechanism; </a:t>
            </a:r>
            <a:endParaRPr lang="en-US" sz="2000" dirty="0">
              <a:effectLst/>
              <a:latin typeface="Arial" panose="020B0604020202020204" pitchFamily="34" charset="0"/>
              <a:ea typeface="Noto Sans Symbols"/>
              <a:cs typeface="Arial" panose="020B0604020202020204" pitchFamily="34" charset="0"/>
            </a:endParaRPr>
          </a:p>
        </p:txBody>
      </p:sp>
    </p:spTree>
    <p:extLst>
      <p:ext uri="{BB962C8B-B14F-4D97-AF65-F5344CB8AC3E}">
        <p14:creationId xmlns:p14="http://schemas.microsoft.com/office/powerpoint/2010/main" val="2261946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2A1DD03-53AF-BB0D-B0A3-CD2A20F6C4CD}"/>
              </a:ext>
            </a:extLst>
          </p:cNvPr>
          <p:cNvSpPr txBox="1"/>
          <p:nvPr/>
        </p:nvSpPr>
        <p:spPr>
          <a:xfrm>
            <a:off x="900000" y="1260000"/>
            <a:ext cx="9644596" cy="4785926"/>
          </a:xfrm>
          <a:prstGeom prst="rect">
            <a:avLst/>
          </a:prstGeom>
          <a:noFill/>
        </p:spPr>
        <p:txBody>
          <a:bodyPr wrap="square" rtlCol="0">
            <a:spAutoFit/>
          </a:bodyPr>
          <a:lstStyle/>
          <a:p>
            <a:pPr>
              <a:spcBef>
                <a:spcPts val="600"/>
              </a:spcBef>
              <a:spcAft>
                <a:spcPts val="600"/>
              </a:spcAft>
            </a:pPr>
            <a:r>
              <a:rPr lang="fr-CH" sz="2000" b="1" dirty="0">
                <a:solidFill>
                  <a:srgbClr val="0070C0"/>
                </a:solidFill>
              </a:rPr>
              <a:t>Key Findings – Policy Gap Study</a:t>
            </a:r>
          </a:p>
          <a:p>
            <a:pPr marL="342900" indent="-342900">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Act Relating to Children, 2018 does not clearly define critical concepts and terminologies like child pornography or child abuse material, corruption of children, grooming and solicitation of children for sexual purposes, sexting, sextortion, online child sex abuse or live streaming, sex tourism, paedophilia and cyberstalking/bullying etc.;</a:t>
            </a:r>
          </a:p>
          <a:p>
            <a:pPr marL="342900" indent="-342900">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If child sexual abuser is parent either father or mother, or guardian, to respond to such incidents, the existing Act Relating to Children is found silent;</a:t>
            </a:r>
          </a:p>
          <a:p>
            <a:pPr marL="342900" indent="-342900">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The Act remains silent on making special arrangements to some of the special groups of children for their special protection;</a:t>
            </a:r>
          </a:p>
          <a:p>
            <a:pPr marL="342900" indent="-342900">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Act does not speak about cross-border issues pertaining to online child sexual abuse;</a:t>
            </a:r>
          </a:p>
          <a:p>
            <a:pPr marL="342900" indent="-342900">
              <a:spcAft>
                <a:spcPts val="6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The Act Relating to Children is silent about corporate responsibility of ISP providers</a:t>
            </a:r>
            <a:r>
              <a:rPr lang="en-GB" sz="2000" dirty="0">
                <a:latin typeface="Arial" panose="020B0604020202020204" pitchFamily="34" charset="0"/>
                <a:ea typeface="Times New Roman" panose="02020603050405020304" pitchFamily="18"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39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2A1DD03-53AF-BB0D-B0A3-CD2A20F6C4CD}"/>
              </a:ext>
            </a:extLst>
          </p:cNvPr>
          <p:cNvSpPr txBox="1"/>
          <p:nvPr/>
        </p:nvSpPr>
        <p:spPr>
          <a:xfrm>
            <a:off x="900000" y="1260000"/>
            <a:ext cx="10291284" cy="4498091"/>
          </a:xfrm>
          <a:prstGeom prst="rect">
            <a:avLst/>
          </a:prstGeom>
          <a:noFill/>
        </p:spPr>
        <p:txBody>
          <a:bodyPr wrap="square" rtlCol="0">
            <a:spAutoFit/>
          </a:bodyPr>
          <a:lstStyle/>
          <a:p>
            <a:pPr>
              <a:lnSpc>
                <a:spcPct val="150000"/>
              </a:lnSpc>
              <a:spcBef>
                <a:spcPts val="600"/>
              </a:spcBef>
            </a:pPr>
            <a:r>
              <a:rPr lang="fr-CH" sz="2000" b="1" dirty="0">
                <a:solidFill>
                  <a:srgbClr val="0070C0"/>
                </a:solidFill>
              </a:rPr>
              <a:t>Action required and Recommendations</a:t>
            </a:r>
          </a:p>
          <a:p>
            <a:pPr marL="457200" indent="-457200">
              <a:lnSpc>
                <a:spcPct val="150000"/>
              </a:lnSpc>
              <a:spcBef>
                <a:spcPts val="600"/>
              </a:spcBef>
              <a:buFont typeface="+mj-lt"/>
              <a:buAutoNum type="arabicPeriod"/>
            </a:pPr>
            <a:r>
              <a:rPr lang="en-US" sz="2000" dirty="0">
                <a:latin typeface="Arial" panose="020B0604020202020204" pitchFamily="34" charset="0"/>
                <a:cs typeface="Arial" panose="020B0604020202020204" pitchFamily="34" charset="0"/>
              </a:rPr>
              <a:t>An Act must ensure all relevant issues of OCSA as the umbrella Act on child rights issues and specific Section relating to Online Child Sexual Abuse should be incorporated in the Act</a:t>
            </a:r>
          </a:p>
          <a:p>
            <a:pPr marL="457200" indent="-457200">
              <a:lnSpc>
                <a:spcPct val="150000"/>
              </a:lnSpc>
              <a:spcBef>
                <a:spcPts val="600"/>
              </a:spcBef>
              <a:buFont typeface="+mj-lt"/>
              <a:buAutoNum type="arabicPeriod"/>
            </a:pPr>
            <a:r>
              <a:rPr lang="en-US" sz="2000" dirty="0">
                <a:latin typeface="Arial" panose="020B0604020202020204" pitchFamily="34" charset="0"/>
                <a:cs typeface="Arial" panose="020B0604020202020204" pitchFamily="34" charset="0"/>
              </a:rPr>
              <a:t>Incorporating the gaps through a consultative process in to the Act Relating to Children 2018 in addressing online child sexual abuse is strongly recommended.</a:t>
            </a:r>
          </a:p>
          <a:p>
            <a:pPr marL="457200" indent="-457200">
              <a:lnSpc>
                <a:spcPct val="150000"/>
              </a:lnSpc>
              <a:spcBef>
                <a:spcPts val="600"/>
              </a:spcBef>
              <a:buFont typeface="+mj-lt"/>
              <a:buAutoNum type="arabicPeriod"/>
            </a:pPr>
            <a:r>
              <a:rPr lang="en-US" sz="2000" dirty="0">
                <a:latin typeface="Arial" panose="020B0604020202020204" pitchFamily="34" charset="0"/>
                <a:cs typeface="Arial" panose="020B0604020202020204" pitchFamily="34" charset="0"/>
              </a:rPr>
              <a:t>Child psychologist be kept in the hearings process relating to OCSA.</a:t>
            </a:r>
          </a:p>
          <a:p>
            <a:pPr marL="457200" indent="-457200">
              <a:lnSpc>
                <a:spcPct val="150000"/>
              </a:lnSpc>
              <a:spcBef>
                <a:spcPts val="600"/>
              </a:spcBef>
              <a:buFont typeface="+mj-lt"/>
              <a:buAutoNum type="arabicPeriod"/>
            </a:pPr>
            <a:r>
              <a:rPr lang="en-US" sz="2000" dirty="0">
                <a:latin typeface="Arial" panose="020B0604020202020204" pitchFamily="34" charset="0"/>
                <a:cs typeface="Arial" panose="020B0604020202020204" pitchFamily="34" charset="0"/>
              </a:rPr>
              <a:t>Corruption of children and grooming or solicitation of children for sexual purposes are not even within the sphere of crime under the existing Act.</a:t>
            </a:r>
          </a:p>
        </p:txBody>
      </p:sp>
    </p:spTree>
    <p:extLst>
      <p:ext uri="{BB962C8B-B14F-4D97-AF65-F5344CB8AC3E}">
        <p14:creationId xmlns:p14="http://schemas.microsoft.com/office/powerpoint/2010/main" val="1091416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2A1DD03-53AF-BB0D-B0A3-CD2A20F6C4CD}"/>
              </a:ext>
            </a:extLst>
          </p:cNvPr>
          <p:cNvSpPr txBox="1"/>
          <p:nvPr/>
        </p:nvSpPr>
        <p:spPr>
          <a:xfrm>
            <a:off x="900000" y="1260000"/>
            <a:ext cx="10349994" cy="5170646"/>
          </a:xfrm>
          <a:prstGeom prst="rect">
            <a:avLst/>
          </a:prstGeom>
          <a:noFill/>
        </p:spPr>
        <p:txBody>
          <a:bodyPr wrap="square" rtlCol="0">
            <a:spAutoFit/>
          </a:bodyPr>
          <a:lstStyle/>
          <a:p>
            <a:pPr>
              <a:lnSpc>
                <a:spcPct val="150000"/>
              </a:lnSpc>
              <a:spcBef>
                <a:spcPts val="600"/>
              </a:spcBef>
            </a:pPr>
            <a:r>
              <a:rPr lang="fr-CH" sz="2000" b="1" dirty="0">
                <a:solidFill>
                  <a:srgbClr val="0070C0"/>
                </a:solidFill>
              </a:rPr>
              <a:t>Action required and Recommendations……</a:t>
            </a:r>
          </a:p>
          <a:p>
            <a:pPr marL="288925" indent="-288925">
              <a:lnSpc>
                <a:spcPct val="150000"/>
              </a:lnSpc>
            </a:pPr>
            <a:r>
              <a:rPr lang="en-US" sz="2000" dirty="0"/>
              <a:t>5. If child sexual abuser is parent either father or mother, or guardian, to respond such incident existing Act relating to child is found silent. There is provision of only temporary protection center if victim is rescued.</a:t>
            </a:r>
          </a:p>
          <a:p>
            <a:pPr marL="288925" indent="-288925">
              <a:lnSpc>
                <a:spcPct val="150000"/>
              </a:lnSpc>
            </a:pPr>
            <a:r>
              <a:rPr lang="en-US" sz="2000" dirty="0"/>
              <a:t>6. It is recommended that awareness and educational reforms programs are implemented in coordination with different stakeholders including parents, children, Ministry of Education, provincial and local governments.</a:t>
            </a:r>
          </a:p>
          <a:p>
            <a:pPr marL="288925" indent="-288925">
              <a:lnSpc>
                <a:spcPct val="150000"/>
              </a:lnSpc>
            </a:pPr>
            <a:r>
              <a:rPr lang="en-US" sz="2000" dirty="0"/>
              <a:t>7. Complain handling mechanism should be placed at least at the district level (registration, investigation and prosecution)</a:t>
            </a:r>
          </a:p>
          <a:p>
            <a:pPr>
              <a:lnSpc>
                <a:spcPct val="150000"/>
              </a:lnSpc>
            </a:pPr>
            <a:r>
              <a:rPr lang="en-US" sz="2000" dirty="0"/>
              <a:t>8. Digital forensic lab to support investigation of OCSA case</a:t>
            </a:r>
          </a:p>
          <a:p>
            <a:pPr>
              <a:lnSpc>
                <a:spcPct val="150000"/>
              </a:lnSpc>
            </a:pPr>
            <a:r>
              <a:rPr lang="en-US" sz="2000" dirty="0"/>
              <a:t>9. Complain mechanism should be handled under Act Relating to Children 2018</a:t>
            </a:r>
          </a:p>
        </p:txBody>
      </p:sp>
    </p:spTree>
    <p:extLst>
      <p:ext uri="{BB962C8B-B14F-4D97-AF65-F5344CB8AC3E}">
        <p14:creationId xmlns:p14="http://schemas.microsoft.com/office/powerpoint/2010/main" val="38840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2A1DD03-53AF-BB0D-B0A3-CD2A20F6C4CD}"/>
              </a:ext>
            </a:extLst>
          </p:cNvPr>
          <p:cNvSpPr txBox="1"/>
          <p:nvPr/>
        </p:nvSpPr>
        <p:spPr>
          <a:xfrm>
            <a:off x="900000" y="1461119"/>
            <a:ext cx="8796492" cy="1308050"/>
          </a:xfrm>
          <a:prstGeom prst="rect">
            <a:avLst/>
          </a:prstGeom>
          <a:noFill/>
        </p:spPr>
        <p:txBody>
          <a:bodyPr wrap="square" rtlCol="0">
            <a:spAutoFit/>
          </a:bodyPr>
          <a:lstStyle/>
          <a:p>
            <a:pPr>
              <a:spcBef>
                <a:spcPts val="600"/>
              </a:spcBef>
            </a:pPr>
            <a:r>
              <a:rPr lang="fr-CH" sz="1600" b="1" dirty="0"/>
              <a:t>Reference: </a:t>
            </a:r>
          </a:p>
          <a:p>
            <a:pPr>
              <a:spcBef>
                <a:spcPts val="600"/>
              </a:spcBef>
            </a:pPr>
            <a:r>
              <a:rPr lang="en-US" sz="1600" dirty="0"/>
              <a:t>A Study of Situation and Policy Gap Analysis on Online Child Sexual Abuse (OCSA) in Nepal</a:t>
            </a:r>
          </a:p>
          <a:p>
            <a:pPr>
              <a:spcBef>
                <a:spcPts val="600"/>
              </a:spcBef>
            </a:pPr>
            <a:r>
              <a:rPr lang="fr-CH" sz="1600" dirty="0"/>
              <a:t>2023, </a:t>
            </a:r>
            <a:r>
              <a:rPr lang="fr-CH" sz="1600" dirty="0" err="1"/>
              <a:t>Kathmandu</a:t>
            </a:r>
            <a:r>
              <a:rPr lang="fr-CH" sz="1600" dirty="0"/>
              <a:t> </a:t>
            </a:r>
            <a:r>
              <a:rPr lang="fr-CH" sz="1600" dirty="0" err="1"/>
              <a:t>Nepal</a:t>
            </a:r>
            <a:endParaRPr lang="fr-CH" sz="1600" dirty="0"/>
          </a:p>
          <a:p>
            <a:pPr>
              <a:spcBef>
                <a:spcPts val="600"/>
              </a:spcBef>
            </a:pPr>
            <a:r>
              <a:rPr lang="fr-CH" sz="1600" dirty="0">
                <a:hlinkClick r:id="rId2"/>
              </a:rPr>
              <a:t>https://www.voiceofchildren.org.np/</a:t>
            </a:r>
            <a:r>
              <a:rPr lang="fr-CH" sz="1600" dirty="0"/>
              <a:t> </a:t>
            </a:r>
          </a:p>
        </p:txBody>
      </p:sp>
    </p:spTree>
    <p:extLst>
      <p:ext uri="{BB962C8B-B14F-4D97-AF65-F5344CB8AC3E}">
        <p14:creationId xmlns:p14="http://schemas.microsoft.com/office/powerpoint/2010/main" val="3777551796"/>
      </p:ext>
    </p:extLst>
  </p:cSld>
  <p:clrMapOvr>
    <a:masterClrMapping/>
  </p:clrMapOvr>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0000"/>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EECAE29023890144BE4DD87AB8BD51F0" ma:contentTypeVersion="1" ma:contentTypeDescription="Upload an image." ma:contentTypeScope="" ma:versionID="89f40a3192a885a9d5b8c09830eb8378">
  <xsd:schema xmlns:xsd="http://www.w3.org/2001/XMLSchema" xmlns:xs="http://www.w3.org/2001/XMLSchema" xmlns:p="http://schemas.microsoft.com/office/2006/metadata/properties" xmlns:ns1="http://schemas.microsoft.com/sharepoint/v3" xmlns:ns2="D435448A-5097-4FD2-AEC0-A54654080A4D" xmlns:ns3="http://schemas.microsoft.com/sharepoint/v3/fields" targetNamespace="http://schemas.microsoft.com/office/2006/metadata/properties" ma:root="true" ma:fieldsID="c4107c846143fb89670ce3fb5dfd9482" ns1:_="" ns2:_="" ns3:_="">
    <xsd:import namespace="http://schemas.microsoft.com/sharepoint/v3"/>
    <xsd:import namespace="D435448A-5097-4FD2-AEC0-A54654080A4D"/>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435448A-5097-4FD2-AEC0-A54654080A4D"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wic_System_Copyright xmlns="http://schemas.microsoft.com/sharepoint/v3/fields" xsi:nil="true"/>
    <ImageCreateDate xmlns="D435448A-5097-4FD2-AEC0-A54654080A4D" xsi:nil="true"/>
  </documentManagement>
</p:properties>
</file>

<file path=customXml/itemProps1.xml><?xml version="1.0" encoding="utf-8"?>
<ds:datastoreItem xmlns:ds="http://schemas.openxmlformats.org/officeDocument/2006/customXml" ds:itemID="{D1574941-9E55-401B-B23E-DA0872A1A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435448A-5097-4FD2-AEC0-A54654080A4D"/>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AB0D17-C154-4CFB-BABB-4E8F8C1C3C94}">
  <ds:schemaRefs>
    <ds:schemaRef ds:uri="http://schemas.microsoft.com/sharepoint/v3/contenttype/forms"/>
  </ds:schemaRefs>
</ds:datastoreItem>
</file>

<file path=customXml/itemProps3.xml><?xml version="1.0" encoding="utf-8"?>
<ds:datastoreItem xmlns:ds="http://schemas.openxmlformats.org/officeDocument/2006/customXml" ds:itemID="{F5000C81-4B5A-4F62-86E7-1C317F10723B}">
  <ds:schemaRefs>
    <ds:schemaRef ds:uri="D435448A-5097-4FD2-AEC0-A54654080A4D"/>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7036</TotalTime>
  <Words>578</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Calibri</vt:lpstr>
      <vt:lpstr>Georgia</vt:lpstr>
      <vt:lpstr>ITU Theme - White bg</vt:lpstr>
      <vt:lpstr>Big text</vt:lpstr>
      <vt:lpstr>Quote Slide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Rose Oximas</dc:creator>
  <cp:keywords/>
  <dc:description/>
  <cp:lastModifiedBy>Brouard, Ricarda</cp:lastModifiedBy>
  <cp:revision>154</cp:revision>
  <dcterms:created xsi:type="dcterms:W3CDTF">2021-03-09T10:44:20Z</dcterms:created>
  <dcterms:modified xsi:type="dcterms:W3CDTF">2024-01-15T13:59:53Z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0x0101009148F5A04DDD49CBA7127AADA5FB792B00AADE34325A8B49CDA8BB4DB53328F21400EECAE29023890144BE4DD87AB8BD51F0</vt:lpwstr>
  </property>
</Properties>
</file>