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709" r:id="rId5"/>
    <p:sldMasterId id="2147483713" r:id="rId6"/>
  </p:sldMasterIdLst>
  <p:notesMasterIdLst>
    <p:notesMasterId r:id="rId19"/>
  </p:notesMasterIdLst>
  <p:handoutMasterIdLst>
    <p:handoutMasterId r:id="rId20"/>
  </p:handoutMasterIdLst>
  <p:sldIdLst>
    <p:sldId id="2685" r:id="rId7"/>
    <p:sldId id="263" r:id="rId8"/>
    <p:sldId id="2702" r:id="rId9"/>
    <p:sldId id="324" r:id="rId10"/>
    <p:sldId id="346" r:id="rId11"/>
    <p:sldId id="349" r:id="rId12"/>
    <p:sldId id="2697" r:id="rId13"/>
    <p:sldId id="2698" r:id="rId14"/>
    <p:sldId id="2699" r:id="rId15"/>
    <p:sldId id="2700" r:id="rId16"/>
    <p:sldId id="2701" r:id="rId17"/>
    <p:sldId id="269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B3"/>
    <a:srgbClr val="9D26FF"/>
    <a:srgbClr val="0076A1"/>
    <a:srgbClr val="FFFFFF"/>
    <a:srgbClr val="009CD6"/>
    <a:srgbClr val="A5A5A5"/>
    <a:srgbClr val="757070"/>
    <a:srgbClr val="6F6F6E"/>
    <a:srgbClr val="F5FAFC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FABDD6-6A91-433A-8709-844BAC00E67B}" v="79" dt="2024-01-12T09:57:01.811"/>
    <p1510:client id="{61376F1A-57EF-6D70-E2B8-EE4AF66E37A6}" v="4" dt="2024-01-11T15:41:18.469"/>
    <p1510:client id="{8634AEDA-C8D5-AF72-75B0-1249222252EE}" v="6" dt="2024-01-11T15:26:08.5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>
        <p:scale>
          <a:sx n="100" d="100"/>
          <a:sy n="100" d="100"/>
        </p:scale>
        <p:origin x="624" y="46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124" d="100"/>
          <a:sy n="124" d="100"/>
        </p:scale>
        <p:origin x="4188" y="8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BE192EA-4FB5-417A-96F6-B3058A54AB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5D5479-0008-4BFD-BE18-7442B169130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2114D-3A05-4B20-822E-8261653B33D2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BD4BE7-9FD8-4D10-87DD-2B2BC23B46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0342B2-B657-4BF5-B0C4-8D3FD65073D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5079B-D1F0-49DB-8DFB-E06CD09EC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547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008D2-43B4-45EB-8E80-36DCF9CD046D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A8591F-50F3-4C40-9DA2-D793276CC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94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endParaRPr lang="en-US" sz="1200" b="1" spc="35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tabLst/>
              <a:defRPr/>
            </a:pPr>
            <a:endParaRPr lang="en-CA" noProof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tabLst/>
              <a:defRPr/>
            </a:pPr>
            <a:endParaRPr lang="en-CA" noProof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2699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  </a:t>
            </a:r>
            <a:endParaRPr dirty="0"/>
          </a:p>
        </p:txBody>
      </p:sp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2053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95965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  </a:t>
            </a:r>
            <a:endParaRPr dirty="0"/>
          </a:p>
        </p:txBody>
      </p:sp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3301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rtl="0" fontAlgn="base"/>
            <a:endParaRPr dirty="0"/>
          </a:p>
        </p:txBody>
      </p:sp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7980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rtl="0" fontAlgn="base"/>
            <a:endParaRPr dirty="0"/>
          </a:p>
        </p:txBody>
      </p:sp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48239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rtl="0" fontAlgn="base"/>
            <a:endParaRPr dirty="0"/>
          </a:p>
        </p:txBody>
      </p:sp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503573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rtl="0" fontAlgn="base"/>
            <a:endParaRPr dirty="0"/>
          </a:p>
        </p:txBody>
      </p:sp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688277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rtl="0" fontAlgn="base"/>
            <a:endParaRPr dirty="0"/>
          </a:p>
        </p:txBody>
      </p:sp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4236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hyperlink" Target="https://open.spotify.com/show/6x5JzKOCXOKj7EBAj1hsiK" TargetMode="External"/><Relationship Id="rId3" Type="http://schemas.openxmlformats.org/officeDocument/2006/relationships/hyperlink" Target="https://www.youtube.com/channel/UCqR2ArA3H66BmH0jOhDgLig?sub_confirmation=1" TargetMode="External"/><Relationship Id="rId7" Type="http://schemas.openxmlformats.org/officeDocument/2006/relationships/hyperlink" Target="https://www.instagram.com/ecpatinternational/" TargetMode="External"/><Relationship Id="rId12" Type="http://schemas.openxmlformats.org/officeDocument/2006/relationships/image" Target="../media/image7.png"/><Relationship Id="rId2" Type="http://schemas.openxmlformats.org/officeDocument/2006/relationships/image" Target="../media/image1.png"/><Relationship Id="rId16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11" Type="http://schemas.openxmlformats.org/officeDocument/2006/relationships/hyperlink" Target="https://www.linkedin.com/company/ecpat-international/" TargetMode="External"/><Relationship Id="rId5" Type="http://schemas.openxmlformats.org/officeDocument/2006/relationships/hyperlink" Target="https://www.facebook.com/ecpat" TargetMode="External"/><Relationship Id="rId15" Type="http://schemas.openxmlformats.org/officeDocument/2006/relationships/hyperlink" Target="https://twitter.com/ECPAT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hyperlink" Target="https://www.ecpat.org/donate/" TargetMode="External"/><Relationship Id="rId14" Type="http://schemas.openxmlformats.org/officeDocument/2006/relationships/image" Target="../media/image8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margin-Content with Caption (White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F752D4-D41F-48C8-BC93-770A10B9CEF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28691" y="1959151"/>
            <a:ext cx="4090872" cy="4200245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1800" spc="2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3E0F6D26-4165-4298-B9DF-69A0CA57C654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5018432" y="1959150"/>
            <a:ext cx="4090872" cy="4200245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1800" spc="2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CED336FC-6E45-4A2D-A5AB-BE24E693E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8691" y="1265849"/>
            <a:ext cx="9051731" cy="50288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0EB37B9-0614-41D6-8AFE-EB91B451A9F5}"/>
              </a:ext>
            </a:extLst>
          </p:cNvPr>
          <p:cNvCxnSpPr/>
          <p:nvPr userDrawn="1"/>
        </p:nvCxnSpPr>
        <p:spPr>
          <a:xfrm>
            <a:off x="614783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FE8CDBB-5A4D-4444-85CC-7578EF050F6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4783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7181760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image - 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E364E913-4A6A-4F3B-B209-831A75170B72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096000" y="-1"/>
            <a:ext cx="6092751" cy="6858000"/>
          </a:xfrm>
          <a:solidFill>
            <a:srgbClr val="F4F4F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30453B6-BE94-4D10-99CD-4F6557992E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9575" y="1241625"/>
            <a:ext cx="5018228" cy="867930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 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76CAFA7-68AE-4EAD-BE3A-A5B16D9D3552}"/>
              </a:ext>
            </a:extLst>
          </p:cNvPr>
          <p:cNvCxnSpPr/>
          <p:nvPr userDrawn="1"/>
        </p:nvCxnSpPr>
        <p:spPr>
          <a:xfrm>
            <a:off x="61607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8F2FE0A-3A4C-445D-8290-44FCEA3F59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6074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9AD2564-EF06-46B2-95AF-0FC81EEDCC9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09574" y="2245766"/>
            <a:ext cx="5018229" cy="3920948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38641133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ft image-L (White bg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B99501-2A5A-45F8-BACF-23701FE68337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94302" y="0"/>
            <a:ext cx="6997698" cy="6857999"/>
          </a:xfrm>
          <a:solidFill>
            <a:srgbClr val="F4F4F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picture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E260B5-3078-4CFA-A43A-D57EA4E988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649" y="2228472"/>
            <a:ext cx="4204643" cy="3936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147FA91-C242-46DD-BE23-48F41CC297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2649" y="1218965"/>
            <a:ext cx="4255850" cy="933507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0EEAF69-B649-4DD9-BE4A-CC1FC2864BDE}"/>
              </a:ext>
            </a:extLst>
          </p:cNvPr>
          <p:cNvCxnSpPr/>
          <p:nvPr userDrawn="1"/>
        </p:nvCxnSpPr>
        <p:spPr>
          <a:xfrm>
            <a:off x="60144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822686E3-ED91-4402-ABE9-E10A74CBDB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1445" y="313371"/>
            <a:ext cx="4307054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278066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Footer (white bg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3554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white bg)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36622E0-A137-429D-BE75-779E322CE694}"/>
              </a:ext>
            </a:extLst>
          </p:cNvPr>
          <p:cNvSpPr/>
          <p:nvPr userDrawn="1"/>
        </p:nvSpPr>
        <p:spPr>
          <a:xfrm>
            <a:off x="-30161" y="0"/>
            <a:ext cx="1222216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6082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blue bg)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0641AD-3AD5-4F67-A775-821CB3080BD2}"/>
              </a:ext>
            </a:extLst>
          </p:cNvPr>
          <p:cNvSpPr/>
          <p:nvPr userDrawn="1"/>
        </p:nvSpPr>
        <p:spPr>
          <a:xfrm>
            <a:off x="-30161" y="0"/>
            <a:ext cx="12222161" cy="6858000"/>
          </a:xfrm>
          <a:prstGeom prst="rect">
            <a:avLst/>
          </a:prstGeom>
          <a:solidFill>
            <a:srgbClr val="F5FA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8022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ank you Slide">
    <p:bg>
      <p:bgPr>
        <a:solidFill>
          <a:srgbClr val="F5FA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3F35E03-ED1F-4BA6-A9DB-BAA193266DF0}"/>
              </a:ext>
            </a:extLst>
          </p:cNvPr>
          <p:cNvSpPr txBox="1"/>
          <p:nvPr userDrawn="1"/>
        </p:nvSpPr>
        <p:spPr>
          <a:xfrm>
            <a:off x="3457462" y="3252763"/>
            <a:ext cx="52469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cs typeface="Arial" panose="020B0604020202020204" pitchFamily="34" charset="0"/>
              </a:rPr>
              <a:t>Thank you!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5BEDD7-9550-46FC-AAD4-3BCDC60161D9}"/>
              </a:ext>
            </a:extLst>
          </p:cNvPr>
          <p:cNvSpPr/>
          <p:nvPr userDrawn="1"/>
        </p:nvSpPr>
        <p:spPr>
          <a:xfrm>
            <a:off x="0" y="6115986"/>
            <a:ext cx="12192000" cy="742013"/>
          </a:xfrm>
          <a:prstGeom prst="rect">
            <a:avLst/>
          </a:prstGeom>
          <a:solidFill>
            <a:srgbClr val="F5FA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C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6078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CD000AF-B921-43E9-B432-355A07B6E46E}"/>
              </a:ext>
            </a:extLst>
          </p:cNvPr>
          <p:cNvSpPr/>
          <p:nvPr userDrawn="1"/>
        </p:nvSpPr>
        <p:spPr>
          <a:xfrm>
            <a:off x="0" y="6115986"/>
            <a:ext cx="10028420" cy="7420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5364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">
  <p:cSld name="Conte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oogle Shape;2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79768" y="1536528"/>
            <a:ext cx="1832464" cy="2435464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10"/>
          <p:cNvSpPr txBox="1"/>
          <p:nvPr/>
        </p:nvSpPr>
        <p:spPr>
          <a:xfrm>
            <a:off x="4173518" y="4063979"/>
            <a:ext cx="3843014" cy="3291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17" rIns="91433" bIns="45717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n-US" sz="12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ENDING THE SEXUAL EXPLOITATION OF CHILDREN </a:t>
            </a:r>
            <a:endParaRPr sz="12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10"/>
          <p:cNvSpPr/>
          <p:nvPr/>
        </p:nvSpPr>
        <p:spPr>
          <a:xfrm>
            <a:off x="0" y="609600"/>
            <a:ext cx="5970209" cy="1112761"/>
          </a:xfrm>
          <a:custGeom>
            <a:avLst/>
            <a:gdLst/>
            <a:ahLst/>
            <a:cxnLst/>
            <a:rect l="l" t="t" r="r" b="b"/>
            <a:pathLst>
              <a:path w="8955314" h="1669142" extrusionOk="0">
                <a:moveTo>
                  <a:pt x="123371" y="0"/>
                </a:moveTo>
                <a:lnTo>
                  <a:pt x="8120743" y="0"/>
                </a:lnTo>
                <a:cubicBezTo>
                  <a:pt x="8581664" y="0"/>
                  <a:pt x="8955314" y="373650"/>
                  <a:pt x="8955314" y="834571"/>
                </a:cubicBezTo>
                <a:cubicBezTo>
                  <a:pt x="8955314" y="1295492"/>
                  <a:pt x="8581664" y="1669142"/>
                  <a:pt x="8120743" y="1669142"/>
                </a:cubicBezTo>
                <a:lnTo>
                  <a:pt x="123371" y="1669142"/>
                </a:lnTo>
                <a:cubicBezTo>
                  <a:pt x="94564" y="1669142"/>
                  <a:pt x="66097" y="1667683"/>
                  <a:pt x="38041" y="1664833"/>
                </a:cubicBezTo>
                <a:lnTo>
                  <a:pt x="0" y="1659028"/>
                </a:lnTo>
                <a:lnTo>
                  <a:pt x="0" y="10115"/>
                </a:lnTo>
                <a:lnTo>
                  <a:pt x="38041" y="4309"/>
                </a:lnTo>
                <a:cubicBezTo>
                  <a:pt x="66097" y="1460"/>
                  <a:pt x="94564" y="0"/>
                  <a:pt x="123371" y="0"/>
                </a:cubicBezTo>
                <a:close/>
              </a:path>
            </a:pathLst>
          </a:custGeom>
          <a:solidFill>
            <a:srgbClr val="146B42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10"/>
          <p:cNvSpPr/>
          <p:nvPr/>
        </p:nvSpPr>
        <p:spPr>
          <a:xfrm>
            <a:off x="0" y="6769916"/>
            <a:ext cx="12192001" cy="88084"/>
          </a:xfrm>
          <a:prstGeom prst="rect">
            <a:avLst/>
          </a:prstGeom>
          <a:solidFill>
            <a:srgbClr val="146B42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7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" name="Google Shape;30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9784" y="6055197"/>
            <a:ext cx="415463" cy="588885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0"/>
          <p:cNvSpPr txBox="1"/>
          <p:nvPr/>
        </p:nvSpPr>
        <p:spPr>
          <a:xfrm>
            <a:off x="8148618" y="6342359"/>
            <a:ext cx="3843014" cy="3291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17" rIns="91433" bIns="45717" anchor="ctr" anchorCtr="0">
            <a:norm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Calibri"/>
              <a:buNone/>
            </a:pPr>
            <a:r>
              <a:rPr lang="en-US" sz="1200" b="1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ENDING THE SEXUAL EXPLOITATION OF CHILDREN </a:t>
            </a:r>
            <a:endParaRPr sz="1200" b="1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10"/>
          <p:cNvSpPr txBox="1">
            <a:spLocks noGrp="1"/>
          </p:cNvSpPr>
          <p:nvPr>
            <p:ph type="body" idx="1"/>
          </p:nvPr>
        </p:nvSpPr>
        <p:spPr>
          <a:xfrm>
            <a:off x="644940" y="1925562"/>
            <a:ext cx="10734261" cy="2931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04815" marR="0" lvl="0" indent="-15240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09630" marR="0" lvl="1" indent="-30481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46" marR="0" lvl="2" indent="-27941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9261" marR="0" lvl="3" indent="-26671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24076" marR="0" lvl="4" indent="-26671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28891" marR="0" lvl="5" indent="-26671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133707" marR="0" lvl="6" indent="-26671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38522" marR="0" lvl="7" indent="-26671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337" marR="0" lvl="8" indent="-26671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body" idx="2"/>
          </p:nvPr>
        </p:nvSpPr>
        <p:spPr>
          <a:xfrm>
            <a:off x="627270" y="716038"/>
            <a:ext cx="5091359" cy="928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04815" marR="0" lvl="0" indent="-15240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609630" marR="0" lvl="1" indent="-30481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46" marR="0" lvl="2" indent="-27941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9261" marR="0" lvl="3" indent="-26671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24076" marR="0" lvl="4" indent="-26671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28891" marR="0" lvl="5" indent="-26671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133707" marR="0" lvl="6" indent="-26671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38522" marR="0" lvl="7" indent="-26671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337" marR="0" lvl="8" indent="-26671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491512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 SLIDE">
  <p:cSld name="END SLIDE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1"/>
          <p:cNvSpPr/>
          <p:nvPr/>
        </p:nvSpPr>
        <p:spPr>
          <a:xfrm>
            <a:off x="0" y="1"/>
            <a:ext cx="12192001" cy="5285433"/>
          </a:xfrm>
          <a:prstGeom prst="rect">
            <a:avLst/>
          </a:prstGeom>
          <a:solidFill>
            <a:srgbClr val="146B42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7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6" name="Google Shape;36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79768" y="1536528"/>
            <a:ext cx="1832464" cy="2435464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11"/>
          <p:cNvSpPr txBox="1"/>
          <p:nvPr/>
        </p:nvSpPr>
        <p:spPr>
          <a:xfrm>
            <a:off x="4173518" y="4063979"/>
            <a:ext cx="3843014" cy="3291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17" rIns="91433" bIns="45717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n-US" sz="1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ENDING THE SEXUAL EXPLOITATION OF CHILDREN </a:t>
            </a:r>
            <a:endParaRPr sz="12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11"/>
          <p:cNvSpPr txBox="1"/>
          <p:nvPr/>
        </p:nvSpPr>
        <p:spPr>
          <a:xfrm flipH="1">
            <a:off x="3564522" y="5895921"/>
            <a:ext cx="2575058" cy="246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50" tIns="30467" rIns="60950" bIns="30467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Contact:  </a:t>
            </a:r>
            <a:endParaRPr sz="1200" b="1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11"/>
          <p:cNvSpPr/>
          <p:nvPr/>
        </p:nvSpPr>
        <p:spPr>
          <a:xfrm flipH="1">
            <a:off x="6225254" y="5884506"/>
            <a:ext cx="39478" cy="973494"/>
          </a:xfrm>
          <a:prstGeom prst="rect">
            <a:avLst/>
          </a:prstGeom>
          <a:solidFill>
            <a:srgbClr val="146B42"/>
          </a:solidFill>
          <a:ln>
            <a:noFill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0" name="Google Shape;40;p11"/>
          <p:cNvGrpSpPr/>
          <p:nvPr/>
        </p:nvGrpSpPr>
        <p:grpSpPr>
          <a:xfrm>
            <a:off x="4430168" y="4474410"/>
            <a:ext cx="3425806" cy="382128"/>
            <a:chOff x="6001854" y="8761639"/>
            <a:chExt cx="6855792" cy="764722"/>
          </a:xfrm>
        </p:grpSpPr>
        <p:pic>
          <p:nvPicPr>
            <p:cNvPr id="41" name="Google Shape;41;p11">
              <a:hlinkClick r:id="rId3"/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1077744" y="8761639"/>
              <a:ext cx="764722" cy="76472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2" name="Google Shape;42;p11">
              <a:hlinkClick r:id="rId5"/>
            </p:cNvPr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7017032" y="8761639"/>
              <a:ext cx="764722" cy="76472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3" name="Google Shape;43;p11">
              <a:hlinkClick r:id="rId7"/>
            </p:cNvPr>
            <p:cNvPicPr preferRelativeResize="0"/>
            <p:nvPr/>
          </p:nvPicPr>
          <p:blipFill rotWithShape="1">
            <a:blip r:embed="rId8">
              <a:alphaModFix/>
            </a:blip>
            <a:srcRect/>
            <a:stretch/>
          </p:blipFill>
          <p:spPr>
            <a:xfrm>
              <a:off x="8032210" y="8761639"/>
              <a:ext cx="764722" cy="76472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4" name="Google Shape;44;p11">
              <a:hlinkClick r:id="rId9"/>
            </p:cNvPr>
            <p:cNvPicPr preferRelativeResize="0"/>
            <p:nvPr/>
          </p:nvPicPr>
          <p:blipFill rotWithShape="1">
            <a:blip r:embed="rId10">
              <a:alphaModFix/>
            </a:blip>
            <a:srcRect/>
            <a:stretch/>
          </p:blipFill>
          <p:spPr>
            <a:xfrm>
              <a:off x="6001854" y="8761639"/>
              <a:ext cx="764722" cy="76472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5" name="Google Shape;45;p11">
              <a:hlinkClick r:id="rId11"/>
            </p:cNvPr>
            <p:cNvPicPr preferRelativeResize="0"/>
            <p:nvPr/>
          </p:nvPicPr>
          <p:blipFill rotWithShape="1">
            <a:blip r:embed="rId12">
              <a:alphaModFix/>
            </a:blip>
            <a:srcRect/>
            <a:stretch/>
          </p:blipFill>
          <p:spPr>
            <a:xfrm>
              <a:off x="9047388" y="8761639"/>
              <a:ext cx="764722" cy="76472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6" name="Google Shape;46;p11">
              <a:hlinkClick r:id="rId13"/>
            </p:cNvPr>
            <p:cNvPicPr preferRelativeResize="0"/>
            <p:nvPr/>
          </p:nvPicPr>
          <p:blipFill rotWithShape="1">
            <a:blip r:embed="rId14">
              <a:alphaModFix/>
            </a:blip>
            <a:srcRect/>
            <a:stretch/>
          </p:blipFill>
          <p:spPr>
            <a:xfrm>
              <a:off x="12092924" y="8761639"/>
              <a:ext cx="764722" cy="76472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7" name="Google Shape;47;p11">
              <a:hlinkClick r:id="rId15"/>
            </p:cNvPr>
            <p:cNvPicPr preferRelativeResize="0"/>
            <p:nvPr/>
          </p:nvPicPr>
          <p:blipFill rotWithShape="1">
            <a:blip r:embed="rId16">
              <a:alphaModFix/>
            </a:blip>
            <a:srcRect/>
            <a:stretch/>
          </p:blipFill>
          <p:spPr>
            <a:xfrm>
              <a:off x="10062566" y="8761639"/>
              <a:ext cx="764722" cy="76472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6453586" y="5895921"/>
            <a:ext cx="2973443" cy="7334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04815" marR="0" lvl="0" indent="-15240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Arial"/>
              <a:buNone/>
              <a:defRPr sz="933" b="1" i="1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09630" marR="0" lvl="1" indent="-30481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46" marR="0" lvl="2" indent="-27941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9261" marR="0" lvl="3" indent="-26671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24076" marR="0" lvl="4" indent="-26671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28891" marR="0" lvl="5" indent="-26671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133707" marR="0" lvl="6" indent="-26671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38522" marR="0" lvl="7" indent="-26671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337" marR="0" lvl="8" indent="-26671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661383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5414" y="2033625"/>
            <a:ext cx="8999926" cy="4067251"/>
          </a:xfrm>
        </p:spPr>
        <p:txBody>
          <a:bodyPr numCol="2" spcCol="274320">
            <a:noAutofit/>
          </a:bodyPr>
          <a:lstStyle>
            <a:lvl1pPr marL="9144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 sz="2400" spc="20"/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Donec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 </a:t>
            </a:r>
          </a:p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. Donec </a:t>
            </a:r>
            <a:r>
              <a:rPr lang="en-US" dirty="0" err="1"/>
              <a:t>pede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, </a:t>
            </a:r>
            <a:r>
              <a:rPr lang="en-US" dirty="0" err="1"/>
              <a:t>fringilla</a:t>
            </a:r>
            <a:r>
              <a:rPr lang="en-US" dirty="0"/>
              <a:t> vel,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.</a:t>
            </a:r>
          </a:p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/>
            </a:pPr>
            <a:r>
              <a:rPr lang="en-US" dirty="0"/>
              <a:t>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Donec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068AA50-AAA8-4842-ABF3-40CA7CFE97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358" y="685156"/>
            <a:ext cx="8999926" cy="5970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506702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- Tit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D6A0DE-A965-4E02-8A8B-981E2FDE5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8687" y="1994663"/>
            <a:ext cx="4860830" cy="496095"/>
          </a:xfrm>
        </p:spPr>
        <p:txBody>
          <a:bodyPr anchor="t">
            <a:noAutofit/>
          </a:bodyPr>
          <a:lstStyle>
            <a:lvl1pPr marL="0" indent="0">
              <a:lnSpc>
                <a:spcPts val="2400"/>
              </a:lnSpc>
              <a:buNone/>
              <a:defRPr sz="1800" b="0" spc="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820F59-7539-405E-B005-C5C92782E9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28687" y="2490758"/>
            <a:ext cx="4860830" cy="3445987"/>
          </a:xfrm>
        </p:spPr>
        <p:txBody>
          <a:bodyPr>
            <a:noAutofit/>
          </a:bodyPr>
          <a:lstStyle>
            <a:lvl1pPr marL="228600" indent="-137160">
              <a:lnSpc>
                <a:spcPts val="2400"/>
              </a:lnSpc>
              <a:buClr>
                <a:srgbClr val="009CD6"/>
              </a:buClr>
              <a:buSzPct val="104000"/>
              <a:buFont typeface="Arial" panose="020B0604020202020204" pitchFamily="34" charset="0"/>
              <a:buChar char="•"/>
              <a:defRPr sz="1800" spc="30" baseline="0"/>
            </a:lvl1pPr>
            <a:lvl2pPr marL="685800" indent="-137160">
              <a:lnSpc>
                <a:spcPts val="2400"/>
              </a:lnSpc>
              <a:buClr>
                <a:srgbClr val="009CD6"/>
              </a:buClr>
              <a:buFont typeface="Arial" panose="020B0604020202020204" pitchFamily="34" charset="0"/>
              <a:buChar char="•"/>
              <a:defRPr sz="1800" spc="30" baseline="0"/>
            </a:lvl2pPr>
          </a:lstStyle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9AE6D208-1F00-412A-86E9-1A7081F56572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892510" y="1994663"/>
            <a:ext cx="4751106" cy="496095"/>
          </a:xfrm>
        </p:spPr>
        <p:txBody>
          <a:bodyPr anchor="t">
            <a:noAutofit/>
          </a:bodyPr>
          <a:lstStyle>
            <a:lvl1pPr marL="0" indent="0">
              <a:lnSpc>
                <a:spcPts val="2400"/>
              </a:lnSpc>
              <a:buNone/>
              <a:defRPr sz="1800" b="0" spc="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B8B83478-806A-4C07-A7A7-0CDF7E621EB5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5892510" y="2490758"/>
            <a:ext cx="4751106" cy="3445987"/>
          </a:xfrm>
        </p:spPr>
        <p:txBody>
          <a:bodyPr>
            <a:noAutofit/>
          </a:bodyPr>
          <a:lstStyle>
            <a:lvl1pPr marL="228600" indent="-137160">
              <a:lnSpc>
                <a:spcPts val="2400"/>
              </a:lnSpc>
              <a:buClr>
                <a:srgbClr val="009CD6"/>
              </a:buClr>
              <a:buSzPct val="104000"/>
              <a:buFont typeface="Arial" panose="020B0604020202020204" pitchFamily="34" charset="0"/>
              <a:buChar char="•"/>
              <a:defRPr sz="1800" spc="30" baseline="0"/>
            </a:lvl1pPr>
            <a:lvl2pPr marL="685800" indent="-137160">
              <a:lnSpc>
                <a:spcPts val="2400"/>
              </a:lnSpc>
              <a:buClr>
                <a:srgbClr val="009CD6"/>
              </a:buClr>
              <a:buFont typeface="Arial" panose="020B0604020202020204" pitchFamily="34" charset="0"/>
              <a:buChar char="•"/>
              <a:defRPr sz="1800" spc="30" baseline="0"/>
            </a:lvl2pPr>
          </a:lstStyle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0A48B77-BCF1-4349-8EF0-B33A178937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8687" y="1238515"/>
            <a:ext cx="9914929" cy="63590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CE4054A-3251-41A6-8BA5-67C64EF3E610}"/>
              </a:ext>
            </a:extLst>
          </p:cNvPr>
          <p:cNvCxnSpPr/>
          <p:nvPr userDrawn="1"/>
        </p:nvCxnSpPr>
        <p:spPr>
          <a:xfrm>
            <a:off x="614780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F8E1AD81-2712-4CFB-B585-60CDC561D6F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4780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8803887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5414" y="2033625"/>
            <a:ext cx="6297178" cy="4067251"/>
          </a:xfrm>
        </p:spPr>
        <p:txBody>
          <a:bodyPr numCol="1" spcCol="274320">
            <a:noAutofit/>
          </a:bodyPr>
          <a:lstStyle>
            <a:lvl1pPr marL="9144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 sz="2400" spc="20"/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Donec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068AA50-AAA8-4842-ABF3-40CA7CFE97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358" y="685156"/>
            <a:ext cx="8999926" cy="5970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5640743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 aligned right + Ital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section name</a:t>
            </a:r>
            <a:endParaRPr lang="en-US" dirty="0"/>
          </a:p>
        </p:txBody>
      </p:sp>
      <p:sp>
        <p:nvSpPr>
          <p:cNvPr id="6" name="Shape 610" hidden="1">
            <a:extLst>
              <a:ext uri="{FF2B5EF4-FFF2-40B4-BE49-F238E27FC236}">
                <a16:creationId xmlns:a16="http://schemas.microsoft.com/office/drawing/2014/main" id="{C5B068B2-AEB9-41E6-AB3C-EA87FFB0FE76}"/>
              </a:ext>
            </a:extLst>
          </p:cNvPr>
          <p:cNvSpPr/>
          <p:nvPr userDrawn="1"/>
        </p:nvSpPr>
        <p:spPr>
          <a:xfrm>
            <a:off x="510238" y="2132869"/>
            <a:ext cx="6303518" cy="3103212"/>
          </a:xfrm>
          <a:prstGeom prst="rect">
            <a:avLst/>
          </a:prstGeom>
          <a:noFill/>
          <a:ln>
            <a:noFill/>
          </a:ln>
        </p:spPr>
        <p:txBody>
          <a:bodyPr lIns="91412" tIns="45700" rIns="91412" bIns="45700" anchor="t" anchorCtr="0">
            <a:noAutofit/>
          </a:bodyPr>
          <a:lstStyle/>
          <a:p>
            <a:pPr algn="r">
              <a:buSzPct val="25000"/>
            </a:pPr>
            <a:r>
              <a:rPr lang="en-GB" sz="2800" dirty="0"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We have focused on </a:t>
            </a:r>
            <a:r>
              <a:rPr lang="en-GB" sz="2800" b="1" dirty="0"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preparing and empowering BDT staff</a:t>
            </a:r>
            <a:r>
              <a:rPr lang="en-GB" sz="2800" dirty="0"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 with the tools and resources to deliver value and impact, with performance management related objectives being adjusted accordingly</a:t>
            </a:r>
          </a:p>
        </p:txBody>
      </p:sp>
      <p:sp>
        <p:nvSpPr>
          <p:cNvPr id="7" name="Subtitle 8">
            <a:extLst>
              <a:ext uri="{FF2B5EF4-FFF2-40B4-BE49-F238E27FC236}">
                <a16:creationId xmlns:a16="http://schemas.microsoft.com/office/drawing/2014/main" id="{A4620858-2872-44F6-B072-7E678A260322}"/>
              </a:ext>
            </a:extLst>
          </p:cNvPr>
          <p:cNvSpPr txBox="1">
            <a:spLocks/>
          </p:cNvSpPr>
          <p:nvPr userDrawn="1"/>
        </p:nvSpPr>
        <p:spPr>
          <a:xfrm>
            <a:off x="7295839" y="2132869"/>
            <a:ext cx="4663323" cy="43034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1800"/>
              </a:spcBef>
            </a:pPr>
            <a:endParaRPr lang="en-US" i="1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0E510D-A28B-40D0-90A9-897A15E93F85}"/>
              </a:ext>
            </a:extLst>
          </p:cNvPr>
          <p:cNvCxnSpPr>
            <a:cxnSpLocks/>
          </p:cNvCxnSpPr>
          <p:nvPr userDrawn="1"/>
        </p:nvCxnSpPr>
        <p:spPr>
          <a:xfrm>
            <a:off x="7069545" y="2248302"/>
            <a:ext cx="0" cy="31337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885EC5-B7E9-4FBB-A4AE-A260C8DCB0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3238" y="2133600"/>
            <a:ext cx="6297612" cy="3079750"/>
          </a:xfr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We have focused on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preparing and empowering BDT staff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 with the tools and resources to deliver value and impact, with performance management related objectives being adjusted accordingly</a:t>
            </a:r>
          </a:p>
          <a:p>
            <a:pPr lvl="0"/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EFC6EC8-B366-4C1C-9E18-04E70FF727B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96150" y="2133600"/>
            <a:ext cx="4683125" cy="38560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Multiple RBM workshops for</a:t>
            </a:r>
            <a:b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</a:b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all HQ-based teams and Regional Offices 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Project Management training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Communication for Development training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Procurement training</a:t>
            </a:r>
            <a:endParaRPr lang="en-US" i="1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376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big quote mar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20946" y="2336800"/>
            <a:ext cx="9150108" cy="3764076"/>
          </a:xfrm>
        </p:spPr>
        <p:txBody>
          <a:bodyPr numCol="1" spcCol="274320">
            <a:noAutofit/>
          </a:bodyPr>
          <a:lstStyle>
            <a:lvl1pPr marL="91440" indent="0">
              <a:lnSpc>
                <a:spcPct val="100000"/>
              </a:lnSpc>
              <a:buClr>
                <a:srgbClr val="009CD6"/>
              </a:buClr>
              <a:buFontTx/>
              <a:buNone/>
              <a:defRPr sz="3200" i="1" spc="20">
                <a:latin typeface="Georgia" panose="02040502050405020303" pitchFamily="18" charset="0"/>
              </a:defRPr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 algn="l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9879591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20946" y="2658534"/>
            <a:ext cx="9150108" cy="3764076"/>
          </a:xfrm>
        </p:spPr>
        <p:txBody>
          <a:bodyPr numCol="1" spcCol="274320">
            <a:noAutofit/>
          </a:bodyPr>
          <a:lstStyle>
            <a:lvl1pPr marL="91440" indent="0">
              <a:lnSpc>
                <a:spcPct val="100000"/>
              </a:lnSpc>
              <a:buClr>
                <a:srgbClr val="009CD6"/>
              </a:buClr>
              <a:buFontTx/>
              <a:buNone/>
              <a:defRPr sz="3200" i="1" spc="20">
                <a:latin typeface="Georgia" panose="02040502050405020303" pitchFamily="18" charset="0"/>
              </a:defRPr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“Lorem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mus.”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 algn="l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E0DB947-B9BF-4F5D-BCB3-A4E551A7C95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473700" y="1215232"/>
            <a:ext cx="1244600" cy="1244600"/>
          </a:xfrm>
          <a:prstGeom prst="flowChartConnector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>
              <a:defRPr sz="1400" b="0"/>
            </a:lvl1pPr>
          </a:lstStyle>
          <a:p>
            <a:r>
              <a:rPr lang="en-US" dirty="0"/>
              <a:t>Insert</a:t>
            </a:r>
            <a:br>
              <a:rPr lang="en-US" dirty="0"/>
            </a:br>
            <a:r>
              <a:rPr lang="en-US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1068319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78E5A-AB76-4634-8AD9-64C991C6FC0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721372" y="2040524"/>
            <a:ext cx="4393315" cy="4125355"/>
          </a:xfrm>
        </p:spPr>
        <p:txBody>
          <a:bodyPr>
            <a:noAutofit/>
          </a:bodyPr>
          <a:lstStyle>
            <a:lvl1pPr marL="2286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1pPr>
            <a:lvl2pPr marL="6858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2pPr>
            <a:lvl3pPr marL="11430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3pPr>
            <a:lvl4pPr marL="16002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4pPr>
            <a:lvl5pPr>
              <a:buClr>
                <a:srgbClr val="5B9BD5"/>
              </a:buClr>
              <a:defRPr spc="0"/>
            </a:lvl5pPr>
          </a:lstStyle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98F227-A22B-432C-84DE-6E0A3BE38D6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460255" y="2040523"/>
            <a:ext cx="4393316" cy="4126191"/>
          </a:xfrm>
        </p:spPr>
        <p:txBody>
          <a:bodyPr>
            <a:noAutofit/>
          </a:bodyPr>
          <a:lstStyle>
            <a:lvl1pPr marL="2286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1pPr>
            <a:lvl2pPr marL="6858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2pPr>
            <a:lvl3pPr marL="11430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3pPr>
            <a:lvl4pPr marL="16002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4pPr>
            <a:lvl5pPr>
              <a:buClr>
                <a:srgbClr val="5B9BD5"/>
              </a:buClr>
              <a:defRPr spc="0"/>
            </a:lvl5pPr>
          </a:lstStyle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346557F-F9B0-433A-9FC1-56C38B19DE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1373" y="1251017"/>
            <a:ext cx="9132198" cy="56507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6157FF2-E1F2-41A6-A3CB-3DE59785DD4D}"/>
              </a:ext>
            </a:extLst>
          </p:cNvPr>
          <p:cNvCxnSpPr/>
          <p:nvPr userDrawn="1"/>
        </p:nvCxnSpPr>
        <p:spPr>
          <a:xfrm>
            <a:off x="614780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E8A78C8E-6713-4582-84CE-8C8A0FE572A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4780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95137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F752D4-D41F-48C8-BC93-770A10B9CEF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37226" y="1975104"/>
            <a:ext cx="6256106" cy="4210543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1800" spc="2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F01D386-9240-4F38-9F1C-4325351B05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7225" y="1261501"/>
            <a:ext cx="7177821" cy="54214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5B0268-1877-4B50-85FE-85F64126C828}"/>
              </a:ext>
            </a:extLst>
          </p:cNvPr>
          <p:cNvCxnSpPr/>
          <p:nvPr userDrawn="1"/>
        </p:nvCxnSpPr>
        <p:spPr>
          <a:xfrm>
            <a:off x="607468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716C6763-4EEE-47FB-A7AD-A329AC0386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7468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1443472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Large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A9A3B-CF71-48AC-B4B0-550E5EC77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483" y="1234865"/>
            <a:ext cx="10313024" cy="635902"/>
          </a:xfrm>
          <a:prstGeom prst="rect">
            <a:avLst/>
          </a:prstGeom>
        </p:spPr>
        <p:txBody>
          <a:bodyPr anchor="t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ED55E9E-BFC6-411F-90A8-B7CC917CD1B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733313" y="1927476"/>
            <a:ext cx="10700345" cy="42181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B8B0405-4014-43E6-B303-902A4F998E13}"/>
              </a:ext>
            </a:extLst>
          </p:cNvPr>
          <p:cNvCxnSpPr/>
          <p:nvPr userDrawn="1"/>
        </p:nvCxnSpPr>
        <p:spPr>
          <a:xfrm>
            <a:off x="614783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B69F8470-F06D-4D52-9A69-30EBD8DA609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3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41391014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 - 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ED55E9E-BFC6-411F-90A8-B7CC917CD1B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5165650" cy="6858000"/>
          </a:xfrm>
          <a:solidFill>
            <a:srgbClr val="F7F7F7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421150D-F679-4DFA-93CF-0E5480CC49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3557" y="1241625"/>
            <a:ext cx="6000749" cy="480131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1DE310-EEBE-4571-9348-190C69629E15}"/>
              </a:ext>
            </a:extLst>
          </p:cNvPr>
          <p:cNvCxnSpPr/>
          <p:nvPr userDrawn="1"/>
        </p:nvCxnSpPr>
        <p:spPr>
          <a:xfrm>
            <a:off x="5500046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4C777EF-FC93-4970-9186-9F729BE944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0046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D03799A-7C35-4CAA-BE06-C4A99AE9826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593546" y="1796208"/>
            <a:ext cx="6000749" cy="3820167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2652770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 - 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E364E913-4A6A-4F3B-B209-831A75170B72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6092751" cy="6858000"/>
          </a:xfrm>
          <a:solidFill>
            <a:srgbClr val="F4F4F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30453B6-BE94-4D10-99CD-4F6557992E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61735" y="1241625"/>
            <a:ext cx="5018228" cy="867930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 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76CAFA7-68AE-4EAD-BE3A-A5B16D9D3552}"/>
              </a:ext>
            </a:extLst>
          </p:cNvPr>
          <p:cNvCxnSpPr/>
          <p:nvPr userDrawn="1"/>
        </p:nvCxnSpPr>
        <p:spPr>
          <a:xfrm>
            <a:off x="646823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8F2FE0A-3A4C-445D-8290-44FCEA3F59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68234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9AD2564-EF06-46B2-95AF-0FC81EEDCC9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561734" y="2245766"/>
            <a:ext cx="5018229" cy="3920948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32550041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 - 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B99501-2A5A-45F8-BACF-23701FE68337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6997698" cy="6857999"/>
          </a:xfrm>
          <a:solidFill>
            <a:srgbClr val="F4F4F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picture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E260B5-3078-4CFA-A43A-D57EA4E988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04579" y="2228472"/>
            <a:ext cx="4204643" cy="3936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147FA91-C242-46DD-BE23-48F41CC297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04579" y="1218965"/>
            <a:ext cx="4255850" cy="933507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0EEAF69-B649-4DD9-BE4A-CC1FC2864BDE}"/>
              </a:ext>
            </a:extLst>
          </p:cNvPr>
          <p:cNvCxnSpPr/>
          <p:nvPr userDrawn="1"/>
        </p:nvCxnSpPr>
        <p:spPr>
          <a:xfrm>
            <a:off x="735337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822686E3-ED91-4402-ABE9-E10A74CBDB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53375" y="313371"/>
            <a:ext cx="4307054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4253639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image - 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ED55E9E-BFC6-411F-90A8-B7CC917CD1B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7026350" y="-1"/>
            <a:ext cx="5165650" cy="6858000"/>
          </a:xfrm>
          <a:solidFill>
            <a:srgbClr val="F7F7F7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421150D-F679-4DFA-93CF-0E5480CC49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2373" y="1241625"/>
            <a:ext cx="6000749" cy="480131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1DE310-EEBE-4571-9348-190C69629E15}"/>
              </a:ext>
            </a:extLst>
          </p:cNvPr>
          <p:cNvCxnSpPr/>
          <p:nvPr userDrawn="1"/>
        </p:nvCxnSpPr>
        <p:spPr>
          <a:xfrm>
            <a:off x="598862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4C777EF-FC93-4970-9186-9F729BE944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8862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D03799A-7C35-4CAA-BE06-C4A99AE9826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92362" y="1796208"/>
            <a:ext cx="6000749" cy="3820167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26823145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C4518C-C369-4BCE-93F6-ACF7A0A45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392" y="879975"/>
            <a:ext cx="10515600" cy="7464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8A0EE-5A32-42C1-8C1D-EA2BEF099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8392" y="180434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A5A063-7EAA-4705-81BD-73270FF5BA28}"/>
              </a:ext>
            </a:extLst>
          </p:cNvPr>
          <p:cNvSpPr txBox="1"/>
          <p:nvPr userDrawn="1"/>
        </p:nvSpPr>
        <p:spPr>
          <a:xfrm>
            <a:off x="9182937" y="6343130"/>
            <a:ext cx="2499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50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www.itu.int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ED357C-3FA0-42D4-850C-879BB0BE1875}"/>
              </a:ext>
            </a:extLst>
          </p:cNvPr>
          <p:cNvSpPr txBox="1"/>
          <p:nvPr userDrawn="1"/>
        </p:nvSpPr>
        <p:spPr>
          <a:xfrm>
            <a:off x="11420070" y="6345034"/>
            <a:ext cx="55372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88FE18D-1554-4525-B2E9-CBAFE9755A5A}" type="slidenum">
              <a:rPr lang="en-US" sz="1300" smtClean="0">
                <a:solidFill>
                  <a:schemeClr val="tx1"/>
                </a:solidFill>
              </a:rPr>
              <a:t>‹#›</a:t>
            </a:fld>
            <a:endParaRPr lang="en-US" sz="1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108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3" r:id="rId2"/>
    <p:sldLayoutId id="2147483652" r:id="rId3"/>
    <p:sldLayoutId id="2147483675" r:id="rId4"/>
    <p:sldLayoutId id="2147483676" r:id="rId5"/>
    <p:sldLayoutId id="2147483674" r:id="rId6"/>
    <p:sldLayoutId id="2147483672" r:id="rId7"/>
    <p:sldLayoutId id="2147483657" r:id="rId8"/>
    <p:sldLayoutId id="2147483717" r:id="rId9"/>
    <p:sldLayoutId id="2147483718" r:id="rId10"/>
    <p:sldLayoutId id="2147483719" r:id="rId11"/>
    <p:sldLayoutId id="2147483670" r:id="rId12"/>
    <p:sldLayoutId id="2147483660" r:id="rId13"/>
    <p:sldLayoutId id="2147483687" r:id="rId14"/>
    <p:sldLayoutId id="2147483707" r:id="rId15"/>
    <p:sldLayoutId id="2147483712" r:id="rId16"/>
    <p:sldLayoutId id="2147483720" r:id="rId17"/>
    <p:sldLayoutId id="2147483721" r:id="rId1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137160" algn="l" defTabSz="914400" rtl="0" eaLnBrk="1" latinLnBrk="0" hangingPunct="1">
        <a:lnSpc>
          <a:spcPts val="2200"/>
        </a:lnSpc>
        <a:spcBef>
          <a:spcPts val="10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137160" algn="l" defTabSz="914400" rtl="0" eaLnBrk="1" latinLnBrk="0" hangingPunct="1">
        <a:lnSpc>
          <a:spcPts val="22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137160" algn="l" defTabSz="914400" rtl="0" eaLnBrk="1" latinLnBrk="0" hangingPunct="1">
        <a:lnSpc>
          <a:spcPts val="22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137160" algn="l" defTabSz="914400" rtl="0" eaLnBrk="1" latinLnBrk="0" hangingPunct="1">
        <a:lnSpc>
          <a:spcPts val="22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ts val="2200"/>
        </a:lnSpc>
        <a:spcBef>
          <a:spcPts val="500"/>
        </a:spcBef>
        <a:buClr>
          <a:srgbClr val="00B0F0"/>
        </a:buClr>
        <a:buFont typeface="Arial" panose="020B0604020202020204" pitchFamily="34" charset="0"/>
        <a:buChar char="•"/>
        <a:defRPr sz="1800" kern="1200" spc="3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C4518C-C369-4BCE-93F6-ACF7A0A45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392" y="879975"/>
            <a:ext cx="10515600" cy="7464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8A0EE-5A32-42C1-8C1D-EA2BEF099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8392" y="180434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3ABCAB-1B02-4C7B-89B1-A5BB0E479D06}"/>
              </a:ext>
            </a:extLst>
          </p:cNvPr>
          <p:cNvSpPr txBox="1"/>
          <p:nvPr userDrawn="1"/>
        </p:nvSpPr>
        <p:spPr>
          <a:xfrm>
            <a:off x="9182937" y="6343130"/>
            <a:ext cx="2499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50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www.itu.int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62A7B-D8AC-460A-9C3E-1872390023D8}"/>
              </a:ext>
            </a:extLst>
          </p:cNvPr>
          <p:cNvSpPr txBox="1"/>
          <p:nvPr userDrawn="1"/>
        </p:nvSpPr>
        <p:spPr>
          <a:xfrm>
            <a:off x="11420070" y="6345034"/>
            <a:ext cx="55372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88FE18D-1554-4525-B2E9-CBAFE9755A5A}" type="slidenum">
              <a:rPr lang="en-US" sz="1300" smtClean="0">
                <a:solidFill>
                  <a:schemeClr val="tx1"/>
                </a:solidFill>
              </a:rPr>
              <a:t>‹#›</a:t>
            </a:fld>
            <a:endParaRPr lang="en-US" sz="1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039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6" r:id="rId2"/>
    <p:sldLayoutId id="214748371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137160" algn="l" defTabSz="914400" rtl="0" eaLnBrk="1" latinLnBrk="0" hangingPunct="1">
        <a:lnSpc>
          <a:spcPct val="100000"/>
        </a:lnSpc>
        <a:spcBef>
          <a:spcPts val="10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13716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13716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13716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ts val="2200"/>
        </a:lnSpc>
        <a:spcBef>
          <a:spcPts val="500"/>
        </a:spcBef>
        <a:buClr>
          <a:srgbClr val="00B0F0"/>
        </a:buClr>
        <a:buFont typeface="Arial" panose="020B0604020202020204" pitchFamily="34" charset="0"/>
        <a:buChar char="•"/>
        <a:defRPr sz="1800" kern="1200" spc="3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8A0EE-5A32-42C1-8C1D-EA2BEF099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16313" y="2209801"/>
            <a:ext cx="8559373" cy="3793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en-US" sz="2800" i="1" dirty="0">
                <a:latin typeface="Georgia" panose="02040502050405020303" pitchFamily="18" charset="0"/>
              </a:rPr>
              <a:t>We grew up with the internet. </a:t>
            </a:r>
            <a:br>
              <a:rPr lang="en-US" sz="2800" i="1" dirty="0">
                <a:latin typeface="Georgia" panose="02040502050405020303" pitchFamily="18" charset="0"/>
              </a:rPr>
            </a:br>
            <a:r>
              <a:rPr lang="en-US" sz="2800" i="1" dirty="0">
                <a:latin typeface="Georgia" panose="02040502050405020303" pitchFamily="18" charset="0"/>
              </a:rPr>
              <a:t>I mean, the internet has always been here with us. The grown-ups are like ‘Wow the internet appeared’, while it is perfectly normal for us.”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FB8933-3AE5-487A-8B03-0B68C8923CB0}"/>
              </a:ext>
            </a:extLst>
          </p:cNvPr>
          <p:cNvSpPr txBox="1"/>
          <p:nvPr userDrawn="1"/>
        </p:nvSpPr>
        <p:spPr>
          <a:xfrm>
            <a:off x="9182937" y="6343130"/>
            <a:ext cx="2499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50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www.itu.int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9BF5BD-2163-4157-A2AF-C24DDF31C8DA}"/>
              </a:ext>
            </a:extLst>
          </p:cNvPr>
          <p:cNvSpPr txBox="1"/>
          <p:nvPr userDrawn="1"/>
        </p:nvSpPr>
        <p:spPr>
          <a:xfrm>
            <a:off x="11420070" y="6345034"/>
            <a:ext cx="55372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88FE18D-1554-4525-B2E9-CBAFE9755A5A}" type="slidenum">
              <a:rPr lang="en-US" sz="1300" smtClean="0">
                <a:solidFill>
                  <a:schemeClr val="tx1"/>
                </a:solidFill>
              </a:rPr>
              <a:t>‹#›</a:t>
            </a:fld>
            <a:endParaRPr lang="en-US" sz="1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1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91440" indent="0" algn="ctr" defTabSz="914400" rtl="0" eaLnBrk="1" latinLnBrk="0" hangingPunct="1">
        <a:lnSpc>
          <a:spcPct val="100000"/>
        </a:lnSpc>
        <a:spcBef>
          <a:spcPts val="1000"/>
        </a:spcBef>
        <a:buClr>
          <a:srgbClr val="009CD6"/>
        </a:buClr>
        <a:buSzPct val="110000"/>
        <a:buFontTx/>
        <a:buNone/>
        <a:defRPr sz="36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48640" indent="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Tx/>
        <a:buNone/>
        <a:defRPr sz="2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005840" indent="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Tx/>
        <a:buNone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463040" indent="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Tx/>
        <a:buNone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ts val="2200"/>
        </a:lnSpc>
        <a:spcBef>
          <a:spcPts val="500"/>
        </a:spcBef>
        <a:buClr>
          <a:srgbClr val="00B0F0"/>
        </a:buClr>
        <a:buFont typeface="Arial" panose="020B0604020202020204" pitchFamily="34" charset="0"/>
        <a:buChar char="•"/>
        <a:defRPr sz="1800" kern="1200" spc="3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cpat.org/ecpat-project-beacon/" TargetMode="External"/><Relationship Id="rId7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www.childsafetyineurope.com/" TargetMode="External"/><Relationship Id="rId5" Type="http://schemas.openxmlformats.org/officeDocument/2006/relationships/hyperlink" Target="https://ecpat.org/resource/voice-research-children-parents-online/" TargetMode="External"/><Relationship Id="rId4" Type="http://schemas.openxmlformats.org/officeDocument/2006/relationships/hyperlink" Target="https://www.end-violence.org/disrupting-har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amyc@ecpat.or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7.png"/><Relationship Id="rId4" Type="http://schemas.openxmlformats.org/officeDocument/2006/relationships/image" Target="../media/image16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wf.org.uk/" TargetMode="External"/><Relationship Id="rId13" Type="http://schemas.openxmlformats.org/officeDocument/2006/relationships/image" Target="../media/image20.svg"/><Relationship Id="rId3" Type="http://schemas.openxmlformats.org/officeDocument/2006/relationships/image" Target="../media/image15.jpeg"/><Relationship Id="rId7" Type="http://schemas.openxmlformats.org/officeDocument/2006/relationships/hyperlink" Target="https://missingchildreneurope.eu/" TargetMode="External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s://eurochild.org/" TargetMode="External"/><Relationship Id="rId11" Type="http://schemas.openxmlformats.org/officeDocument/2006/relationships/image" Target="../media/image18.png"/><Relationship Id="rId5" Type="http://schemas.openxmlformats.org/officeDocument/2006/relationships/hyperlink" Target="https://ecpat.org/ecpat-project-beacon/" TargetMode="External"/><Relationship Id="rId10" Type="http://schemas.openxmlformats.org/officeDocument/2006/relationships/hyperlink" Target="https://www.thorn.org/" TargetMode="External"/><Relationship Id="rId4" Type="http://schemas.openxmlformats.org/officeDocument/2006/relationships/hyperlink" Target="https://www.bravemovement.org/" TargetMode="External"/><Relationship Id="rId9" Type="http://schemas.openxmlformats.org/officeDocument/2006/relationships/hyperlink" Target="https://www.terredeshommes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22.png"/><Relationship Id="rId4" Type="http://schemas.openxmlformats.org/officeDocument/2006/relationships/image" Target="../media/image21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89F30285-D598-437F-82DD-E03C393D63FF}"/>
              </a:ext>
            </a:extLst>
          </p:cNvPr>
          <p:cNvSpPr txBox="1">
            <a:spLocks/>
          </p:cNvSpPr>
          <p:nvPr/>
        </p:nvSpPr>
        <p:spPr>
          <a:xfrm>
            <a:off x="1479015" y="2411321"/>
            <a:ext cx="9644596" cy="504754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400" dirty="0">
                <a:solidFill>
                  <a:schemeClr val="tx1"/>
                </a:solidFill>
                <a:latin typeface="+mj-lt"/>
                <a:cs typeface="Varela Round"/>
              </a:rPr>
              <a:t>THE ROLE OF LEGISLATION IN PROTECTING CHILDREN ONLINE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9AD66F2-F7C0-4D03-9150-D28F17AC561D}"/>
              </a:ext>
            </a:extLst>
          </p:cNvPr>
          <p:cNvCxnSpPr>
            <a:cxnSpLocks/>
          </p:cNvCxnSpPr>
          <p:nvPr/>
        </p:nvCxnSpPr>
        <p:spPr>
          <a:xfrm>
            <a:off x="1547403" y="3072079"/>
            <a:ext cx="6020121" cy="0"/>
          </a:xfrm>
          <a:prstGeom prst="line">
            <a:avLst/>
          </a:prstGeom>
          <a:ln w="12700">
            <a:solidFill>
              <a:srgbClr val="009C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9">
            <a:extLst>
              <a:ext uri="{FF2B5EF4-FFF2-40B4-BE49-F238E27FC236}">
                <a16:creationId xmlns:a16="http://schemas.microsoft.com/office/drawing/2014/main" id="{EEB08032-CE0E-4986-AEDF-A41026C0E8B9}"/>
              </a:ext>
            </a:extLst>
          </p:cNvPr>
          <p:cNvSpPr txBox="1">
            <a:spLocks/>
          </p:cNvSpPr>
          <p:nvPr/>
        </p:nvSpPr>
        <p:spPr>
          <a:xfrm>
            <a:off x="1499199" y="1199616"/>
            <a:ext cx="9604229" cy="1267468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r-CH" sz="2600" b="1" dirty="0">
                <a:solidFill>
                  <a:schemeClr val="tx1"/>
                </a:solidFill>
              </a:rPr>
              <a:t>Report by ECPAT International</a:t>
            </a:r>
            <a:endParaRPr lang="en-US" sz="2600" b="1" dirty="0">
              <a:solidFill>
                <a:schemeClr val="tx1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0901632-D897-07FD-664E-854DC7E4900D}"/>
              </a:ext>
            </a:extLst>
          </p:cNvPr>
          <p:cNvGrpSpPr/>
          <p:nvPr/>
        </p:nvGrpSpPr>
        <p:grpSpPr>
          <a:xfrm>
            <a:off x="469900" y="70624"/>
            <a:ext cx="7854950" cy="1490418"/>
            <a:chOff x="438150" y="870724"/>
            <a:chExt cx="7854950" cy="1490418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DFF89F95-81F5-8D40-FFB5-5338D2957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8150" y="870724"/>
              <a:ext cx="1053203" cy="1490418"/>
            </a:xfrm>
            <a:prstGeom prst="rect">
              <a:avLst/>
            </a:prstGeom>
          </p:spPr>
        </p:pic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C5318FF-51E5-4FC0-0682-A9359B3F0378}"/>
                </a:ext>
              </a:extLst>
            </p:cNvPr>
            <p:cNvCxnSpPr/>
            <p:nvPr/>
          </p:nvCxnSpPr>
          <p:spPr>
            <a:xfrm>
              <a:off x="1397000" y="1282949"/>
              <a:ext cx="0" cy="716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DF700BC-A5EF-39BA-9B80-5768E8028081}"/>
                </a:ext>
              </a:extLst>
            </p:cNvPr>
            <p:cNvSpPr txBox="1"/>
            <p:nvPr/>
          </p:nvSpPr>
          <p:spPr>
            <a:xfrm>
              <a:off x="1416050" y="1282949"/>
              <a:ext cx="68770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Council </a:t>
              </a:r>
              <a:r>
                <a:rPr lang="fr-CH" sz="15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Working</a:t>
              </a: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Group </a:t>
              </a:r>
              <a:b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on Child Online Protection</a:t>
              </a:r>
            </a:p>
            <a:p>
              <a:r>
                <a:rPr lang="en-GB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Twentieth meeting - From 22 to 23 January 2024</a:t>
              </a:r>
              <a:endPara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411D60CC-DF2C-E4F6-46E1-82CEAB240335}"/>
              </a:ext>
            </a:extLst>
          </p:cNvPr>
          <p:cNvSpPr/>
          <p:nvPr/>
        </p:nvSpPr>
        <p:spPr>
          <a:xfrm>
            <a:off x="-28575" y="490106"/>
            <a:ext cx="144000" cy="648000"/>
          </a:xfrm>
          <a:prstGeom prst="rect">
            <a:avLst/>
          </a:prstGeom>
          <a:solidFill>
            <a:schemeClr val="accent1">
              <a:alpha val="83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3BEA86D-7088-345A-C585-1AAB9168CBC9}"/>
              </a:ext>
            </a:extLst>
          </p:cNvPr>
          <p:cNvSpPr txBox="1"/>
          <p:nvPr/>
        </p:nvSpPr>
        <p:spPr>
          <a:xfrm>
            <a:off x="7170058" y="946601"/>
            <a:ext cx="38753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Document CWG-COP-20/INF/9</a:t>
            </a:r>
          </a:p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22 </a:t>
            </a:r>
            <a:r>
              <a:rPr lang="fr-CH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January</a:t>
            </a:r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English </a:t>
            </a:r>
            <a:r>
              <a:rPr lang="fr-CH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A1DD03-53AF-BB0D-B0A3-CD2A20F6C4CD}"/>
              </a:ext>
            </a:extLst>
          </p:cNvPr>
          <p:cNvSpPr txBox="1"/>
          <p:nvPr/>
        </p:nvSpPr>
        <p:spPr>
          <a:xfrm>
            <a:off x="1499199" y="3179018"/>
            <a:ext cx="9644596" cy="295465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ts val="600"/>
              </a:spcBef>
            </a:pPr>
            <a:r>
              <a:rPr lang="fr-CH" sz="1600" b="1" dirty="0" err="1"/>
              <a:t>Purpose</a:t>
            </a:r>
            <a:endParaRPr lang="fr-CH" sz="1600" b="1" dirty="0"/>
          </a:p>
          <a:p>
            <a:pPr>
              <a:spcBef>
                <a:spcPts val="600"/>
              </a:spcBef>
            </a:pPr>
            <a:r>
              <a:rPr lang="fr-CH" sz="1400" dirty="0"/>
              <a:t>To </a:t>
            </a:r>
            <a:r>
              <a:rPr lang="fr-CH" sz="1400" dirty="0" err="1"/>
              <a:t>provide</a:t>
            </a:r>
            <a:r>
              <a:rPr lang="fr-CH" sz="1400" dirty="0"/>
              <a:t> insights, </a:t>
            </a:r>
            <a:r>
              <a:rPr lang="fr-CH" sz="1400" dirty="0" err="1"/>
              <a:t>lessons</a:t>
            </a:r>
            <a:r>
              <a:rPr lang="fr-CH" sz="1400" dirty="0"/>
              <a:t> </a:t>
            </a:r>
            <a:r>
              <a:rPr lang="fr-CH" sz="1400" dirty="0" err="1"/>
              <a:t>learned</a:t>
            </a:r>
            <a:r>
              <a:rPr lang="fr-CH" sz="1400" dirty="0"/>
              <a:t>, and </a:t>
            </a:r>
            <a:r>
              <a:rPr lang="fr-CH" sz="1400" dirty="0" err="1"/>
              <a:t>recommendations</a:t>
            </a:r>
            <a:r>
              <a:rPr lang="fr-CH" sz="1400" dirty="0"/>
              <a:t> </a:t>
            </a:r>
            <a:r>
              <a:rPr lang="fr-CH" sz="1400" dirty="0" err="1"/>
              <a:t>into</a:t>
            </a:r>
            <a:r>
              <a:rPr lang="fr-CH" sz="1400" dirty="0"/>
              <a:t> </a:t>
            </a:r>
            <a:r>
              <a:rPr lang="fr-CH" sz="1400" dirty="0" err="1"/>
              <a:t>from</a:t>
            </a:r>
            <a:r>
              <a:rPr lang="fr-CH" sz="1400" dirty="0"/>
              <a:t> </a:t>
            </a:r>
            <a:r>
              <a:rPr lang="fr-CH" sz="1400" dirty="0" err="1"/>
              <a:t>ongoing</a:t>
            </a:r>
            <a:r>
              <a:rPr lang="fr-CH" sz="1400" dirty="0"/>
              <a:t> civil society </a:t>
            </a:r>
            <a:r>
              <a:rPr lang="fr-CH" sz="1400" dirty="0" err="1"/>
              <a:t>advocacy</a:t>
            </a:r>
            <a:r>
              <a:rPr lang="fr-CH" sz="1400" dirty="0"/>
              <a:t> to </a:t>
            </a:r>
            <a:r>
              <a:rPr lang="fr-CH" sz="1400" dirty="0" err="1"/>
              <a:t>ensure</a:t>
            </a:r>
            <a:r>
              <a:rPr lang="fr-CH" sz="1400" dirty="0"/>
              <a:t> </a:t>
            </a:r>
            <a:r>
              <a:rPr lang="fr-CH" sz="1400" dirty="0" err="1"/>
              <a:t>children’s</a:t>
            </a:r>
            <a:r>
              <a:rPr lang="fr-CH" sz="1400" dirty="0"/>
              <a:t> </a:t>
            </a:r>
            <a:r>
              <a:rPr lang="fr-CH" sz="1400" dirty="0" err="1"/>
              <a:t>rights</a:t>
            </a:r>
            <a:r>
              <a:rPr lang="fr-CH" sz="1400" dirty="0"/>
              <a:t> in digital </a:t>
            </a:r>
            <a:r>
              <a:rPr lang="fr-CH" sz="1400" dirty="0" err="1"/>
              <a:t>environments</a:t>
            </a:r>
            <a:r>
              <a:rPr lang="fr-CH" sz="1400" dirty="0"/>
              <a:t>. </a:t>
            </a:r>
          </a:p>
          <a:p>
            <a:pPr>
              <a:spcBef>
                <a:spcPts val="1200"/>
              </a:spcBef>
            </a:pPr>
            <a:r>
              <a:rPr lang="fr-CH" sz="1600" b="1" dirty="0"/>
              <a:t>Action </a:t>
            </a:r>
            <a:r>
              <a:rPr lang="fr-CH" sz="1600" b="1" dirty="0" err="1"/>
              <a:t>required</a:t>
            </a:r>
            <a:endParaRPr lang="fr-CH" sz="1600" b="1" dirty="0"/>
          </a:p>
          <a:p>
            <a:pPr>
              <a:spcBef>
                <a:spcPts val="600"/>
              </a:spcBef>
            </a:pPr>
            <a:r>
              <a:rPr lang="en-GB" sz="1400" dirty="0"/>
              <a:t>This report is transmitted to the Council Working Group on Child Online Protection </a:t>
            </a:r>
            <a:r>
              <a:rPr lang="en-GB" sz="1400" b="1" dirty="0"/>
              <a:t>for information</a:t>
            </a:r>
            <a:r>
              <a:rPr lang="en-GB" sz="1400" dirty="0"/>
              <a:t>.</a:t>
            </a:r>
          </a:p>
          <a:p>
            <a:pPr>
              <a:spcBef>
                <a:spcPts val="1200"/>
              </a:spcBef>
            </a:pPr>
            <a:r>
              <a:rPr lang="fr-CH" sz="1600" b="1" dirty="0" err="1"/>
              <a:t>References</a:t>
            </a:r>
            <a:r>
              <a:rPr lang="fr-CH" sz="1600" b="1" dirty="0"/>
              <a:t> </a:t>
            </a:r>
          </a:p>
          <a:p>
            <a:pPr>
              <a:spcBef>
                <a:spcPts val="300"/>
              </a:spcBef>
            </a:pPr>
            <a:r>
              <a:rPr lang="fr-CH" sz="1300" dirty="0">
                <a:hlinkClick r:id="rId3"/>
              </a:rPr>
              <a:t>https://ecpat.org/ecpat-project-beacon/</a:t>
            </a:r>
            <a:endParaRPr lang="fr-CH" sz="1300" dirty="0"/>
          </a:p>
          <a:p>
            <a:pPr>
              <a:spcBef>
                <a:spcPts val="300"/>
              </a:spcBef>
            </a:pPr>
            <a:r>
              <a:rPr lang="en-GB" sz="1300" dirty="0">
                <a:hlinkClick r:id="rId4"/>
              </a:rPr>
              <a:t>https://www.end-violence.org/disrupting-harm</a:t>
            </a:r>
            <a:endParaRPr lang="en-GB" sz="1300" dirty="0"/>
          </a:p>
          <a:p>
            <a:pPr>
              <a:spcBef>
                <a:spcPts val="300"/>
              </a:spcBef>
            </a:pPr>
            <a:r>
              <a:rPr lang="fr-CH" sz="1300" dirty="0">
                <a:hlinkClick r:id="rId5"/>
              </a:rPr>
              <a:t>https://ecpat.org/resource/voice-research-children-parents-online/</a:t>
            </a:r>
            <a:r>
              <a:rPr lang="en-GB" sz="1300" dirty="0"/>
              <a:t> </a:t>
            </a:r>
            <a:endParaRPr lang="fr-CH" sz="1300" dirty="0"/>
          </a:p>
          <a:p>
            <a:pPr>
              <a:spcBef>
                <a:spcPts val="300"/>
              </a:spcBef>
            </a:pPr>
            <a:r>
              <a:rPr lang="en-GB" sz="1300" dirty="0">
                <a:hlinkClick r:id="rId6"/>
              </a:rPr>
              <a:t>https://www.childsafetyineurope.com/</a:t>
            </a:r>
            <a:r>
              <a:rPr lang="en-GB" sz="1300" dirty="0"/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298D09C-BA2A-7F50-084F-07887A8F15D4}"/>
              </a:ext>
            </a:extLst>
          </p:cNvPr>
          <p:cNvPicPr>
            <a:picLocks noChangeAspect="1"/>
          </p:cNvPicPr>
          <p:nvPr/>
        </p:nvPicPr>
        <p:blipFill>
          <a:blip r:embed="rId7">
            <a:alphaModFix amt="35000"/>
          </a:blip>
          <a:stretch>
            <a:fillRect/>
          </a:stretch>
        </p:blipFill>
        <p:spPr>
          <a:xfrm>
            <a:off x="11045370" y="5215130"/>
            <a:ext cx="922100" cy="1531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845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"/>
          <p:cNvSpPr txBox="1">
            <a:spLocks noGrp="1"/>
          </p:cNvSpPr>
          <p:nvPr>
            <p:ph type="body" idx="2"/>
          </p:nvPr>
        </p:nvSpPr>
        <p:spPr>
          <a:xfrm>
            <a:off x="0" y="897249"/>
            <a:ext cx="5751758" cy="65906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0950" tIns="30467" rIns="60950" bIns="30467" rtlCol="0" anchor="t" anchorCtr="0">
            <a:noAutofit/>
          </a:bodyPr>
          <a:lstStyle/>
          <a:p>
            <a:pPr marL="330216" lvl="1" indent="0">
              <a:buNone/>
            </a:pPr>
            <a:r>
              <a:rPr lang="en-US" sz="2800" b="1" dirty="0">
                <a:solidFill>
                  <a:schemeClr val="bg1"/>
                </a:solidFill>
                <a:latin typeface="+mn-lt"/>
              </a:rPr>
              <a:t>Recommendations</a:t>
            </a:r>
          </a:p>
        </p:txBody>
      </p:sp>
      <p:sp>
        <p:nvSpPr>
          <p:cNvPr id="2" name="Rectangle 1"/>
          <p:cNvSpPr/>
          <p:nvPr/>
        </p:nvSpPr>
        <p:spPr>
          <a:xfrm>
            <a:off x="1288647" y="2174236"/>
            <a:ext cx="923273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GB" dirty="0"/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06E9C120-5D98-DE3F-BAFF-F57FBF06C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5147" y="1988320"/>
            <a:ext cx="10458147" cy="388048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Ensure </a:t>
            </a:r>
            <a:r>
              <a:rPr lang="en-GB" sz="19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minimum harmonization </a:t>
            </a:r>
            <a:r>
              <a:rPr lang="en-GB" sz="19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of legislation on children’s safety in digital environments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De-mystify the tech </a:t>
            </a:r>
            <a:r>
              <a:rPr lang="en-GB" sz="19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and build robust </a:t>
            </a:r>
            <a:r>
              <a:rPr lang="en-GB" sz="19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safeguards</a:t>
            </a:r>
            <a:r>
              <a:rPr lang="en-GB" sz="19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 to drive up trust in digital law and policy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Regulate to ensure consistent </a:t>
            </a:r>
            <a:r>
              <a:rPr lang="en-GB" sz="19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transparency</a:t>
            </a:r>
            <a:r>
              <a:rPr lang="en-GB" sz="19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 reporting standards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Invest in </a:t>
            </a:r>
            <a:r>
              <a:rPr lang="en-GB" sz="19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sustainable implementation and enforcement </a:t>
            </a:r>
            <a:r>
              <a:rPr lang="en-GB" sz="19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of online safety laws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rgbClr val="000000"/>
                </a:solidFill>
                <a:latin typeface="+mn-lt"/>
              </a:rPr>
              <a:t>Encourage use of </a:t>
            </a:r>
            <a:r>
              <a:rPr lang="en-GB" sz="1900" b="1" dirty="0">
                <a:solidFill>
                  <a:srgbClr val="000000"/>
                </a:solidFill>
                <a:latin typeface="+mn-lt"/>
              </a:rPr>
              <a:t>existing tools, frameworks and knowledge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rgbClr val="000000"/>
                </a:solidFill>
                <a:latin typeface="+mn-lt"/>
              </a:rPr>
              <a:t>Continue to centre the </a:t>
            </a:r>
            <a:r>
              <a:rPr lang="en-GB" sz="1900" b="1" dirty="0">
                <a:solidFill>
                  <a:srgbClr val="000000"/>
                </a:solidFill>
                <a:latin typeface="+mn-lt"/>
              </a:rPr>
              <a:t>perspectives of children </a:t>
            </a:r>
            <a:r>
              <a:rPr lang="en-GB" sz="1900" dirty="0">
                <a:solidFill>
                  <a:srgbClr val="000000"/>
                </a:solidFill>
                <a:latin typeface="+mn-lt"/>
              </a:rPr>
              <a:t>in design of legislation and policy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rgbClr val="000000"/>
                </a:solidFill>
                <a:latin typeface="+mn-lt"/>
              </a:rPr>
              <a:t>Build sustainable </a:t>
            </a:r>
            <a:r>
              <a:rPr lang="en-GB" sz="1900" b="1" dirty="0">
                <a:solidFill>
                  <a:srgbClr val="000000"/>
                </a:solidFill>
                <a:latin typeface="+mn-lt"/>
              </a:rPr>
              <a:t>public-private collaboration </a:t>
            </a:r>
            <a:r>
              <a:rPr lang="en-GB" sz="1900" dirty="0">
                <a:solidFill>
                  <a:srgbClr val="000000"/>
                </a:solidFill>
                <a:latin typeface="+mn-lt"/>
              </a:rPr>
              <a:t>to ensure child online protection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Incentivise the use of consistent </a:t>
            </a:r>
            <a:r>
              <a:rPr lang="en-GB" sz="1900" b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terminology</a:t>
            </a:r>
            <a:r>
              <a:rPr lang="en-GB" sz="19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GB" sz="19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in legislation and policy globally</a:t>
            </a:r>
          </a:p>
          <a:p>
            <a:pPr marL="304815" lvl="1" indent="0">
              <a:buNone/>
            </a:pPr>
            <a:endParaRPr lang="es-CO" sz="1600" b="1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53546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65;p7">
            <a:extLst>
              <a:ext uri="{FF2B5EF4-FFF2-40B4-BE49-F238E27FC236}">
                <a16:creationId xmlns:a16="http://schemas.microsoft.com/office/drawing/2014/main" id="{F007720D-37B0-957C-6060-F4254B39867F}"/>
              </a:ext>
            </a:extLst>
          </p:cNvPr>
          <p:cNvSpPr txBox="1">
            <a:spLocks/>
          </p:cNvSpPr>
          <p:nvPr/>
        </p:nvSpPr>
        <p:spPr>
          <a:xfrm>
            <a:off x="6282909" y="5896083"/>
            <a:ext cx="5528091" cy="7334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50" tIns="30467" rIns="60950" bIns="30467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Arial"/>
              <a:buNone/>
              <a:defRPr sz="1400" b="1" i="1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572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191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spcBef>
                <a:spcPts val="0"/>
              </a:spcBef>
            </a:pPr>
            <a:r>
              <a:rPr lang="en-GB" sz="1867" dirty="0"/>
              <a:t>Amy Crocker, Head of Child Protection and Technology </a:t>
            </a:r>
          </a:p>
          <a:p>
            <a:pPr marL="0" indent="0">
              <a:spcBef>
                <a:spcPts val="0"/>
              </a:spcBef>
            </a:pPr>
            <a:r>
              <a:rPr lang="en-US" sz="1867" dirty="0">
                <a:hlinkClick r:id="rId3"/>
              </a:rPr>
              <a:t>amyc@ecpat.org</a:t>
            </a:r>
            <a:r>
              <a:rPr lang="en-US" sz="1867" dirty="0"/>
              <a:t> </a:t>
            </a:r>
          </a:p>
          <a:p>
            <a:pPr marL="0" indent="0">
              <a:spcBef>
                <a:spcPts val="0"/>
              </a:spcBef>
            </a:pPr>
            <a:endParaRPr lang="en-US" sz="1333" dirty="0"/>
          </a:p>
          <a:p>
            <a:pPr marL="0" indent="0">
              <a:spcBef>
                <a:spcPts val="0"/>
              </a:spcBef>
            </a:pPr>
            <a:endParaRPr lang="en-US" sz="1067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3077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>
            <a:extLst>
              <a:ext uri="{FF2B5EF4-FFF2-40B4-BE49-F238E27FC236}">
                <a16:creationId xmlns:a16="http://schemas.microsoft.com/office/drawing/2014/main" id="{50C399CA-B8EC-9F9A-65A7-64E29A0B0939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"/>
          </a:blip>
          <a:stretch>
            <a:fillRect/>
          </a:stretch>
        </p:blipFill>
        <p:spPr>
          <a:xfrm>
            <a:off x="-1303" y="333817"/>
            <a:ext cx="5578328" cy="5578328"/>
          </a:xfrm>
          <a:prstGeom prst="rect">
            <a:avLst/>
          </a:prstGeom>
        </p:spPr>
      </p:pic>
      <p:sp>
        <p:nvSpPr>
          <p:cNvPr id="2" name="AutoShape 2"/>
          <p:cNvSpPr/>
          <p:nvPr/>
        </p:nvSpPr>
        <p:spPr>
          <a:xfrm>
            <a:off x="3929744" y="0"/>
            <a:ext cx="8262258" cy="6858000"/>
          </a:xfrm>
          <a:prstGeom prst="rect">
            <a:avLst/>
          </a:prstGeom>
          <a:solidFill>
            <a:srgbClr val="146B42"/>
          </a:solidFill>
        </p:spPr>
        <p:txBody>
          <a:bodyPr/>
          <a:lstStyle/>
          <a:p>
            <a:endParaRPr lang="es-CO"/>
          </a:p>
        </p:txBody>
      </p:sp>
      <p:grpSp>
        <p:nvGrpSpPr>
          <p:cNvPr id="3" name="Group 3"/>
          <p:cNvGrpSpPr/>
          <p:nvPr/>
        </p:nvGrpSpPr>
        <p:grpSpPr>
          <a:xfrm>
            <a:off x="3494314" y="685801"/>
            <a:ext cx="8011888" cy="1567561"/>
            <a:chOff x="0" y="0"/>
            <a:chExt cx="3598710" cy="795392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3598710" cy="795392"/>
            </a:xfrm>
            <a:custGeom>
              <a:avLst/>
              <a:gdLst/>
              <a:ahLst/>
              <a:cxnLst/>
              <a:rect l="l" t="t" r="r" b="b"/>
              <a:pathLst>
                <a:path w="3598710" h="795392">
                  <a:moveTo>
                    <a:pt x="3474250" y="795392"/>
                  </a:moveTo>
                  <a:lnTo>
                    <a:pt x="124460" y="795392"/>
                  </a:lnTo>
                  <a:cubicBezTo>
                    <a:pt x="55880" y="795392"/>
                    <a:pt x="0" y="739512"/>
                    <a:pt x="0" y="670932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3474250" y="0"/>
                  </a:lnTo>
                  <a:cubicBezTo>
                    <a:pt x="3542829" y="0"/>
                    <a:pt x="3598710" y="55880"/>
                    <a:pt x="3598710" y="124460"/>
                  </a:cubicBezTo>
                  <a:lnTo>
                    <a:pt x="3598710" y="670932"/>
                  </a:lnTo>
                  <a:cubicBezTo>
                    <a:pt x="3598710" y="739512"/>
                    <a:pt x="3542829" y="795392"/>
                    <a:pt x="3474250" y="795392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3733800" y="2563711"/>
            <a:ext cx="7772402" cy="1711498"/>
            <a:chOff x="0" y="0"/>
            <a:chExt cx="3598710" cy="795392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3598710" cy="795392"/>
            </a:xfrm>
            <a:custGeom>
              <a:avLst/>
              <a:gdLst/>
              <a:ahLst/>
              <a:cxnLst/>
              <a:rect l="l" t="t" r="r" b="b"/>
              <a:pathLst>
                <a:path w="3598710" h="795392">
                  <a:moveTo>
                    <a:pt x="3474250" y="795392"/>
                  </a:moveTo>
                  <a:lnTo>
                    <a:pt x="124460" y="795392"/>
                  </a:lnTo>
                  <a:cubicBezTo>
                    <a:pt x="55880" y="795392"/>
                    <a:pt x="0" y="739512"/>
                    <a:pt x="0" y="670932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3474250" y="0"/>
                  </a:lnTo>
                  <a:cubicBezTo>
                    <a:pt x="3542829" y="0"/>
                    <a:pt x="3598710" y="55880"/>
                    <a:pt x="3598710" y="124460"/>
                  </a:cubicBezTo>
                  <a:lnTo>
                    <a:pt x="3598710" y="670932"/>
                  </a:lnTo>
                  <a:cubicBezTo>
                    <a:pt x="3598710" y="739512"/>
                    <a:pt x="3542829" y="795392"/>
                    <a:pt x="3474250" y="795392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3624943" y="4604641"/>
            <a:ext cx="7881259" cy="1567561"/>
            <a:chOff x="0" y="0"/>
            <a:chExt cx="3598710" cy="795392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3598710" cy="795392"/>
            </a:xfrm>
            <a:custGeom>
              <a:avLst/>
              <a:gdLst/>
              <a:ahLst/>
              <a:cxnLst/>
              <a:rect l="l" t="t" r="r" b="b"/>
              <a:pathLst>
                <a:path w="3598710" h="795392">
                  <a:moveTo>
                    <a:pt x="3474250" y="795392"/>
                  </a:moveTo>
                  <a:lnTo>
                    <a:pt x="124460" y="795392"/>
                  </a:lnTo>
                  <a:cubicBezTo>
                    <a:pt x="55880" y="795392"/>
                    <a:pt x="0" y="739512"/>
                    <a:pt x="0" y="670932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3474250" y="0"/>
                  </a:lnTo>
                  <a:cubicBezTo>
                    <a:pt x="3542829" y="0"/>
                    <a:pt x="3598710" y="55880"/>
                    <a:pt x="3598710" y="124460"/>
                  </a:cubicBezTo>
                  <a:lnTo>
                    <a:pt x="3598710" y="670932"/>
                  </a:lnTo>
                  <a:cubicBezTo>
                    <a:pt x="3598710" y="739512"/>
                    <a:pt x="3542829" y="795392"/>
                    <a:pt x="3474250" y="795392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O"/>
            </a:p>
          </p:txBody>
        </p:sp>
      </p:grpSp>
      <p:sp>
        <p:nvSpPr>
          <p:cNvPr id="9" name="TextBox 9"/>
          <p:cNvSpPr txBox="1"/>
          <p:nvPr/>
        </p:nvSpPr>
        <p:spPr>
          <a:xfrm>
            <a:off x="521938" y="2114967"/>
            <a:ext cx="3456955" cy="20840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547"/>
              </a:lnSpc>
              <a:spcBef>
                <a:spcPct val="0"/>
              </a:spcBef>
            </a:pPr>
            <a:r>
              <a:rPr lang="en-US" sz="4267" b="1" spc="-43" dirty="0">
                <a:solidFill>
                  <a:srgbClr val="14110F"/>
                </a:solidFill>
                <a:latin typeface="Bahnschrift" panose="020B0502040204020203" pitchFamily="34" charset="0"/>
              </a:rPr>
              <a:t>About</a:t>
            </a:r>
            <a:r>
              <a:rPr lang="en-US" sz="4267" spc="-43" dirty="0">
                <a:solidFill>
                  <a:srgbClr val="14110F"/>
                </a:solidFill>
                <a:latin typeface="Bahnschrift" panose="020B0502040204020203" pitchFamily="34" charset="0"/>
              </a:rPr>
              <a:t> </a:t>
            </a:r>
          </a:p>
          <a:p>
            <a:pPr>
              <a:lnSpc>
                <a:spcPts val="5547"/>
              </a:lnSpc>
              <a:spcBef>
                <a:spcPct val="0"/>
              </a:spcBef>
            </a:pPr>
            <a:r>
              <a:rPr lang="en-US" sz="4267" spc="-43" dirty="0">
                <a:solidFill>
                  <a:srgbClr val="14110F"/>
                </a:solidFill>
                <a:latin typeface="Bahnschrift" panose="020B0502040204020203" pitchFamily="34" charset="0"/>
              </a:rPr>
              <a:t>ECPAT </a:t>
            </a:r>
          </a:p>
          <a:p>
            <a:pPr>
              <a:lnSpc>
                <a:spcPts val="5547"/>
              </a:lnSpc>
              <a:spcBef>
                <a:spcPct val="0"/>
              </a:spcBef>
            </a:pPr>
            <a:r>
              <a:rPr lang="en-US" sz="4267" spc="-43" dirty="0">
                <a:solidFill>
                  <a:srgbClr val="14110F"/>
                </a:solidFill>
                <a:latin typeface="Bahnschrift" panose="020B0502040204020203" pitchFamily="34" charset="0"/>
              </a:rPr>
              <a:t>International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4026263" y="1194947"/>
            <a:ext cx="621309" cy="5909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853"/>
              </a:lnSpc>
              <a:spcBef>
                <a:spcPct val="0"/>
              </a:spcBef>
            </a:pPr>
            <a:r>
              <a:rPr lang="en-US" sz="3733" spc="-37" dirty="0">
                <a:solidFill>
                  <a:srgbClr val="14110F">
                    <a:alpha val="29804"/>
                  </a:srgbClr>
                </a:solidFill>
                <a:latin typeface="Roboto"/>
              </a:rPr>
              <a:t>*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4028043" y="3157016"/>
            <a:ext cx="621309" cy="5909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853"/>
              </a:lnSpc>
              <a:spcBef>
                <a:spcPct val="0"/>
              </a:spcBef>
            </a:pPr>
            <a:r>
              <a:rPr lang="en-US" sz="3733" spc="-37">
                <a:solidFill>
                  <a:srgbClr val="14110F">
                    <a:alpha val="29804"/>
                  </a:srgbClr>
                </a:solidFill>
                <a:latin typeface="Roboto"/>
              </a:rPr>
              <a:t>*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4026263" y="5059701"/>
            <a:ext cx="1446533" cy="590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53"/>
              </a:lnSpc>
              <a:spcBef>
                <a:spcPct val="0"/>
              </a:spcBef>
            </a:pPr>
            <a:r>
              <a:rPr lang="en-US" sz="3733" spc="-37">
                <a:solidFill>
                  <a:srgbClr val="14110F">
                    <a:alpha val="29804"/>
                  </a:srgbClr>
                </a:solidFill>
                <a:latin typeface="Roboto"/>
              </a:rPr>
              <a:t>*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4744091" y="955539"/>
            <a:ext cx="5999665" cy="15388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427"/>
              </a:lnSpc>
            </a:pPr>
            <a:r>
              <a:rPr lang="en-CA" sz="2000" b="1" dirty="0">
                <a:solidFill>
                  <a:srgbClr val="146B41"/>
                </a:solidFill>
                <a:cs typeface="Calibri" panose="020F0502020204030204" pitchFamily="34" charset="0"/>
              </a:rPr>
              <a:t>Largest network of civil society organisations </a:t>
            </a:r>
            <a:r>
              <a:rPr lang="en-CA" sz="2000" dirty="0">
                <a:cs typeface="Calibri" panose="020F0502020204030204" pitchFamily="34" charset="0"/>
              </a:rPr>
              <a:t>dedicated on ending all forms of sexual exploitation and abuse of children. </a:t>
            </a:r>
          </a:p>
          <a:p>
            <a:pPr algn="just">
              <a:lnSpc>
                <a:spcPts val="2427"/>
              </a:lnSpc>
            </a:pPr>
            <a:r>
              <a:rPr lang="en-CA" sz="2000" b="1" dirty="0">
                <a:solidFill>
                  <a:srgbClr val="146B42"/>
                </a:solidFill>
                <a:cs typeface="Calibri" panose="020F0502020204030204" pitchFamily="34" charset="0"/>
              </a:rPr>
              <a:t>124</a:t>
            </a:r>
            <a:r>
              <a:rPr lang="en-CA" sz="2000" dirty="0">
                <a:cs typeface="Calibri" panose="020F0502020204030204" pitchFamily="34" charset="0"/>
              </a:rPr>
              <a:t> organisations in </a:t>
            </a:r>
            <a:r>
              <a:rPr lang="en-CA" sz="2000" b="1" dirty="0">
                <a:solidFill>
                  <a:srgbClr val="146B42"/>
                </a:solidFill>
                <a:cs typeface="Calibri" panose="020F0502020204030204" pitchFamily="34" charset="0"/>
              </a:rPr>
              <a:t>104 </a:t>
            </a:r>
            <a:r>
              <a:rPr lang="en-CA" sz="2000" dirty="0">
                <a:cs typeface="Calibri" panose="020F0502020204030204" pitchFamily="34" charset="0"/>
              </a:rPr>
              <a:t>countries.</a:t>
            </a:r>
          </a:p>
          <a:p>
            <a:pPr>
              <a:lnSpc>
                <a:spcPts val="2427"/>
              </a:lnSpc>
            </a:pPr>
            <a:endParaRPr lang="en-US" sz="2400" spc="37" dirty="0">
              <a:solidFill>
                <a:srgbClr val="14110F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4793509" y="2684561"/>
            <a:ext cx="5807687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en-CA" sz="2000" b="1" dirty="0">
                <a:solidFill>
                  <a:srgbClr val="146B41"/>
                </a:solidFill>
                <a:cs typeface="Calibri" panose="020F0502020204030204" pitchFamily="34" charset="0"/>
              </a:rPr>
              <a:t>Over 30 years pushing for critical systemic </a:t>
            </a:r>
            <a:r>
              <a:rPr lang="en-CA" sz="2000" dirty="0">
                <a:cs typeface="Calibri" panose="020F0502020204030204" pitchFamily="34" charset="0"/>
              </a:rPr>
              <a:t>and necessary </a:t>
            </a:r>
            <a:r>
              <a:rPr lang="en-CA" sz="2000" b="1" dirty="0">
                <a:solidFill>
                  <a:srgbClr val="146B41"/>
                </a:solidFill>
                <a:cs typeface="Calibri" panose="020F0502020204030204" pitchFamily="34" charset="0"/>
              </a:rPr>
              <a:t>social changes</a:t>
            </a:r>
            <a:r>
              <a:rPr lang="en-CA" sz="2000" dirty="0">
                <a:cs typeface="Calibri" panose="020F0502020204030204" pitchFamily="34" charset="0"/>
              </a:rPr>
              <a:t> to end sexual exploitation of children together with all relevant stakeholders 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4744091" y="4953793"/>
            <a:ext cx="5878516" cy="6155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en-AU" sz="2000" dirty="0">
                <a:cs typeface="Calibri" panose="020F0502020204030204" pitchFamily="34" charset="0"/>
              </a:rPr>
              <a:t>Based in Bangkok, the ECPAT Secretariat </a:t>
            </a:r>
            <a:r>
              <a:rPr lang="en-AU" sz="2000" b="1" dirty="0">
                <a:solidFill>
                  <a:srgbClr val="146B41"/>
                </a:solidFill>
                <a:cs typeface="Calibri" panose="020F0502020204030204" pitchFamily="34" charset="0"/>
              </a:rPr>
              <a:t>coordinates research, advocacy and action</a:t>
            </a:r>
            <a:r>
              <a:rPr lang="en-AU" sz="2000" dirty="0">
                <a:cs typeface="Calibri" panose="020F050202020403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"/>
          <p:cNvSpPr txBox="1">
            <a:spLocks noGrp="1"/>
          </p:cNvSpPr>
          <p:nvPr>
            <p:ph type="body" idx="2"/>
          </p:nvPr>
        </p:nvSpPr>
        <p:spPr>
          <a:xfrm>
            <a:off x="-121920" y="735387"/>
            <a:ext cx="5915891" cy="109951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0950" tIns="30467" rIns="60950" bIns="30467" rtlCol="0" anchor="t" anchorCtr="0">
            <a:noAutofit/>
          </a:bodyPr>
          <a:lstStyle/>
          <a:p>
            <a:pPr marL="330216" lvl="1" indent="0">
              <a:buNone/>
            </a:pPr>
            <a:r>
              <a:rPr lang="en-GB" sz="2800" b="1" dirty="0">
                <a:solidFill>
                  <a:schemeClr val="bg1"/>
                </a:solidFill>
                <a:latin typeface="+mn-lt"/>
              </a:rPr>
              <a:t>Targeted legislative measures for child online protection </a:t>
            </a:r>
          </a:p>
        </p:txBody>
      </p:sp>
      <p:sp>
        <p:nvSpPr>
          <p:cNvPr id="2" name="Rectangle 1"/>
          <p:cNvSpPr/>
          <p:nvPr/>
        </p:nvSpPr>
        <p:spPr>
          <a:xfrm>
            <a:off x="1288647" y="2174236"/>
            <a:ext cx="923273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2FABDCE-A9D1-C0DC-BFF3-43FB80FF7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7616" y="2091215"/>
            <a:ext cx="10734261" cy="2931886"/>
          </a:xfrm>
        </p:spPr>
        <p:txBody>
          <a:bodyPr/>
          <a:lstStyle/>
          <a:p>
            <a:pPr marL="495307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</a:rPr>
              <a:t>Because children have the right to protection online</a:t>
            </a:r>
          </a:p>
          <a:p>
            <a:pPr marL="495307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</a:rPr>
              <a:t>Because voluntary action and self-regulation have failed on their own to protect children</a:t>
            </a:r>
          </a:p>
          <a:p>
            <a:pPr marL="495307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</a:rPr>
              <a:t>Because legal clarity drives action, informs minimum standards and harmonizes action </a:t>
            </a:r>
            <a:endParaRPr lang="es-CO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43491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"/>
          <p:cNvSpPr txBox="1">
            <a:spLocks noGrp="1"/>
          </p:cNvSpPr>
          <p:nvPr>
            <p:ph type="body" idx="2"/>
          </p:nvPr>
        </p:nvSpPr>
        <p:spPr>
          <a:xfrm>
            <a:off x="0" y="706056"/>
            <a:ext cx="5751758" cy="109951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0950" tIns="30467" rIns="60950" bIns="30467" rtlCol="0" anchor="t" anchorCtr="0">
            <a:noAutofit/>
          </a:bodyPr>
          <a:lstStyle/>
          <a:p>
            <a:pPr marL="330216" lvl="1" indent="0">
              <a:buNone/>
            </a:pPr>
            <a:r>
              <a:rPr lang="en-US" b="1" dirty="0">
                <a:solidFill>
                  <a:schemeClr val="bg1"/>
                </a:solidFill>
                <a:latin typeface="+mn-lt"/>
              </a:rPr>
              <a:t>Placing children’s rights into the heart of the EU’s digital policies</a:t>
            </a:r>
          </a:p>
        </p:txBody>
      </p:sp>
      <p:sp>
        <p:nvSpPr>
          <p:cNvPr id="121" name="Google Shape;121;p2"/>
          <p:cNvSpPr txBox="1">
            <a:spLocks noGrp="1"/>
          </p:cNvSpPr>
          <p:nvPr>
            <p:ph type="body" idx="1"/>
          </p:nvPr>
        </p:nvSpPr>
        <p:spPr>
          <a:xfrm>
            <a:off x="379555" y="1903186"/>
            <a:ext cx="5136674" cy="293188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0950" tIns="30467" rIns="60950" bIns="30467" rtlCol="0" anchor="t" anchorCtr="0">
            <a:noAutofit/>
          </a:bodyPr>
          <a:lstStyle/>
          <a:p>
            <a:pPr marL="152408" indent="0"/>
            <a:endParaRPr lang="en-GB" sz="1867" b="1"/>
          </a:p>
          <a:p>
            <a:pPr marL="152408" indent="0"/>
            <a:endParaRPr lang="en-GB" sz="1867"/>
          </a:p>
          <a:p>
            <a:pPr marL="685834" lvl="1" indent="-228611"/>
            <a:endParaRPr lang="en-GB" sz="1867"/>
          </a:p>
          <a:p>
            <a:endParaRPr lang="en-GB" sz="933"/>
          </a:p>
        </p:txBody>
      </p:sp>
      <p:pic>
        <p:nvPicPr>
          <p:cNvPr id="5" name="Picture Placeholder 1" descr="Map&#10;&#10;Description automatically generated">
            <a:extLst>
              <a:ext uri="{FF2B5EF4-FFF2-40B4-BE49-F238E27FC236}">
                <a16:creationId xmlns:a16="http://schemas.microsoft.com/office/drawing/2014/main" id="{8DD3DAD1-9DEA-4371-7778-F14281B351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5779" y="344573"/>
            <a:ext cx="5944640" cy="6065802"/>
          </a:xfrm>
          <a:custGeom>
            <a:avLst/>
            <a:gdLst>
              <a:gd name="connsiteX0" fmla="*/ 6194882 w 7071850"/>
              <a:gd name="connsiteY0" fmla="*/ 6970456 h 10248900"/>
              <a:gd name="connsiteX1" fmla="*/ 6298054 w 7071850"/>
              <a:gd name="connsiteY1" fmla="*/ 6970456 h 10248900"/>
              <a:gd name="connsiteX2" fmla="*/ 7071850 w 7071850"/>
              <a:gd name="connsiteY2" fmla="*/ 7744251 h 10248900"/>
              <a:gd name="connsiteX3" fmla="*/ 7071850 w 7071850"/>
              <a:gd name="connsiteY3" fmla="*/ 10248900 h 10248900"/>
              <a:gd name="connsiteX4" fmla="*/ 5421086 w 7071850"/>
              <a:gd name="connsiteY4" fmla="*/ 10248900 h 10248900"/>
              <a:gd name="connsiteX5" fmla="*/ 5421086 w 7071850"/>
              <a:gd name="connsiteY5" fmla="*/ 7744251 h 10248900"/>
              <a:gd name="connsiteX6" fmla="*/ 6194882 w 7071850"/>
              <a:gd name="connsiteY6" fmla="*/ 6970456 h 10248900"/>
              <a:gd name="connsiteX7" fmla="*/ 2569937 w 7071850"/>
              <a:gd name="connsiteY7" fmla="*/ 6806125 h 10248900"/>
              <a:gd name="connsiteX8" fmla="*/ 2673110 w 7071850"/>
              <a:gd name="connsiteY8" fmla="*/ 6806125 h 10248900"/>
              <a:gd name="connsiteX9" fmla="*/ 3446905 w 7071850"/>
              <a:gd name="connsiteY9" fmla="*/ 7579920 h 10248900"/>
              <a:gd name="connsiteX10" fmla="*/ 3446905 w 7071850"/>
              <a:gd name="connsiteY10" fmla="*/ 9723299 h 10248900"/>
              <a:gd name="connsiteX11" fmla="*/ 3314753 w 7071850"/>
              <a:gd name="connsiteY11" fmla="*/ 10155935 h 10248900"/>
              <a:gd name="connsiteX12" fmla="*/ 3238050 w 7071850"/>
              <a:gd name="connsiteY12" fmla="*/ 10248900 h 10248900"/>
              <a:gd name="connsiteX13" fmla="*/ 2004997 w 7071850"/>
              <a:gd name="connsiteY13" fmla="*/ 10248900 h 10248900"/>
              <a:gd name="connsiteX14" fmla="*/ 1928294 w 7071850"/>
              <a:gd name="connsiteY14" fmla="*/ 10155935 h 10248900"/>
              <a:gd name="connsiteX15" fmla="*/ 1796142 w 7071850"/>
              <a:gd name="connsiteY15" fmla="*/ 9723299 h 10248900"/>
              <a:gd name="connsiteX16" fmla="*/ 1796142 w 7071850"/>
              <a:gd name="connsiteY16" fmla="*/ 7579920 h 10248900"/>
              <a:gd name="connsiteX17" fmla="*/ 2569937 w 7071850"/>
              <a:gd name="connsiteY17" fmla="*/ 6806125 h 10248900"/>
              <a:gd name="connsiteX18" fmla="*/ 4379688 w 7071850"/>
              <a:gd name="connsiteY18" fmla="*/ 3983702 h 10248900"/>
              <a:gd name="connsiteX19" fmla="*/ 4482861 w 7071850"/>
              <a:gd name="connsiteY19" fmla="*/ 3983702 h 10248900"/>
              <a:gd name="connsiteX20" fmla="*/ 5256656 w 7071850"/>
              <a:gd name="connsiteY20" fmla="*/ 4757497 h 10248900"/>
              <a:gd name="connsiteX21" fmla="*/ 5256656 w 7071850"/>
              <a:gd name="connsiteY21" fmla="*/ 10248900 h 10248900"/>
              <a:gd name="connsiteX22" fmla="*/ 3605893 w 7071850"/>
              <a:gd name="connsiteY22" fmla="*/ 10248900 h 10248900"/>
              <a:gd name="connsiteX23" fmla="*/ 3605893 w 7071850"/>
              <a:gd name="connsiteY23" fmla="*/ 4757497 h 10248900"/>
              <a:gd name="connsiteX24" fmla="*/ 4379688 w 7071850"/>
              <a:gd name="connsiteY24" fmla="*/ 3983702 h 10248900"/>
              <a:gd name="connsiteX25" fmla="*/ 773795 w 7071850"/>
              <a:gd name="connsiteY25" fmla="*/ 3406895 h 10248900"/>
              <a:gd name="connsiteX26" fmla="*/ 876968 w 7071850"/>
              <a:gd name="connsiteY26" fmla="*/ 3406895 h 10248900"/>
              <a:gd name="connsiteX27" fmla="*/ 1650763 w 7071850"/>
              <a:gd name="connsiteY27" fmla="*/ 4180689 h 10248900"/>
              <a:gd name="connsiteX28" fmla="*/ 1650763 w 7071850"/>
              <a:gd name="connsiteY28" fmla="*/ 9779906 h 10248900"/>
              <a:gd name="connsiteX29" fmla="*/ 1518611 w 7071850"/>
              <a:gd name="connsiteY29" fmla="*/ 10212542 h 10248900"/>
              <a:gd name="connsiteX30" fmla="*/ 1488613 w 7071850"/>
              <a:gd name="connsiteY30" fmla="*/ 10248900 h 10248900"/>
              <a:gd name="connsiteX31" fmla="*/ 162150 w 7071850"/>
              <a:gd name="connsiteY31" fmla="*/ 10248900 h 10248900"/>
              <a:gd name="connsiteX32" fmla="*/ 132152 w 7071850"/>
              <a:gd name="connsiteY32" fmla="*/ 10212542 h 10248900"/>
              <a:gd name="connsiteX33" fmla="*/ 0 w 7071850"/>
              <a:gd name="connsiteY33" fmla="*/ 9779906 h 10248900"/>
              <a:gd name="connsiteX34" fmla="*/ 0 w 7071850"/>
              <a:gd name="connsiteY34" fmla="*/ 4180689 h 10248900"/>
              <a:gd name="connsiteX35" fmla="*/ 773795 w 7071850"/>
              <a:gd name="connsiteY35" fmla="*/ 3406895 h 10248900"/>
              <a:gd name="connsiteX36" fmla="*/ 5421086 w 7071850"/>
              <a:gd name="connsiteY36" fmla="*/ 0 h 10248900"/>
              <a:gd name="connsiteX37" fmla="*/ 7071850 w 7071850"/>
              <a:gd name="connsiteY37" fmla="*/ 0 h 10248900"/>
              <a:gd name="connsiteX38" fmla="*/ 7071850 w 7071850"/>
              <a:gd name="connsiteY38" fmla="*/ 6034471 h 10248900"/>
              <a:gd name="connsiteX39" fmla="*/ 6298054 w 7071850"/>
              <a:gd name="connsiteY39" fmla="*/ 6808266 h 10248900"/>
              <a:gd name="connsiteX40" fmla="*/ 6194882 w 7071850"/>
              <a:gd name="connsiteY40" fmla="*/ 6808266 h 10248900"/>
              <a:gd name="connsiteX41" fmla="*/ 5421086 w 7071850"/>
              <a:gd name="connsiteY41" fmla="*/ 6034471 h 10248900"/>
              <a:gd name="connsiteX42" fmla="*/ 3771815 w 7071850"/>
              <a:gd name="connsiteY42" fmla="*/ 0 h 10248900"/>
              <a:gd name="connsiteX43" fmla="*/ 5090734 w 7071850"/>
              <a:gd name="connsiteY43" fmla="*/ 0 h 10248900"/>
              <a:gd name="connsiteX44" fmla="*/ 5124504 w 7071850"/>
              <a:gd name="connsiteY44" fmla="*/ 40930 h 10248900"/>
              <a:gd name="connsiteX45" fmla="*/ 5256656 w 7071850"/>
              <a:gd name="connsiteY45" fmla="*/ 473566 h 10248900"/>
              <a:gd name="connsiteX46" fmla="*/ 5256656 w 7071850"/>
              <a:gd name="connsiteY46" fmla="*/ 3047524 h 10248900"/>
              <a:gd name="connsiteX47" fmla="*/ 4482861 w 7071850"/>
              <a:gd name="connsiteY47" fmla="*/ 3821318 h 10248900"/>
              <a:gd name="connsiteX48" fmla="*/ 4379688 w 7071850"/>
              <a:gd name="connsiteY48" fmla="*/ 3821318 h 10248900"/>
              <a:gd name="connsiteX49" fmla="*/ 3605893 w 7071850"/>
              <a:gd name="connsiteY49" fmla="*/ 3047524 h 10248900"/>
              <a:gd name="connsiteX50" fmla="*/ 3605893 w 7071850"/>
              <a:gd name="connsiteY50" fmla="*/ 473566 h 10248900"/>
              <a:gd name="connsiteX51" fmla="*/ 3738045 w 7071850"/>
              <a:gd name="connsiteY51" fmla="*/ 40930 h 10248900"/>
              <a:gd name="connsiteX52" fmla="*/ 1896329 w 7071850"/>
              <a:gd name="connsiteY52" fmla="*/ 0 h 10248900"/>
              <a:gd name="connsiteX53" fmla="*/ 3346718 w 7071850"/>
              <a:gd name="connsiteY53" fmla="*/ 0 h 10248900"/>
              <a:gd name="connsiteX54" fmla="*/ 3386096 w 7071850"/>
              <a:gd name="connsiteY54" fmla="*/ 72549 h 10248900"/>
              <a:gd name="connsiteX55" fmla="*/ 3446905 w 7071850"/>
              <a:gd name="connsiteY55" fmla="*/ 373745 h 10248900"/>
              <a:gd name="connsiteX56" fmla="*/ 3446905 w 7071850"/>
              <a:gd name="connsiteY56" fmla="*/ 5886911 h 10248900"/>
              <a:gd name="connsiteX57" fmla="*/ 2673110 w 7071850"/>
              <a:gd name="connsiteY57" fmla="*/ 6660706 h 10248900"/>
              <a:gd name="connsiteX58" fmla="*/ 2569937 w 7071850"/>
              <a:gd name="connsiteY58" fmla="*/ 6660706 h 10248900"/>
              <a:gd name="connsiteX59" fmla="*/ 1796142 w 7071850"/>
              <a:gd name="connsiteY59" fmla="*/ 5886911 h 10248900"/>
              <a:gd name="connsiteX60" fmla="*/ 1796142 w 7071850"/>
              <a:gd name="connsiteY60" fmla="*/ 373745 h 10248900"/>
              <a:gd name="connsiteX61" fmla="*/ 1856951 w 7071850"/>
              <a:gd name="connsiteY61" fmla="*/ 72549 h 10248900"/>
              <a:gd name="connsiteX62" fmla="*/ 59676 w 7071850"/>
              <a:gd name="connsiteY62" fmla="*/ 0 h 10248900"/>
              <a:gd name="connsiteX63" fmla="*/ 1591087 w 7071850"/>
              <a:gd name="connsiteY63" fmla="*/ 0 h 10248900"/>
              <a:gd name="connsiteX64" fmla="*/ 1635042 w 7071850"/>
              <a:gd name="connsiteY64" fmla="*/ 141601 h 10248900"/>
              <a:gd name="connsiteX65" fmla="*/ 1650763 w 7071850"/>
              <a:gd name="connsiteY65" fmla="*/ 297547 h 10248900"/>
              <a:gd name="connsiteX66" fmla="*/ 1650763 w 7071850"/>
              <a:gd name="connsiteY66" fmla="*/ 2485908 h 10248900"/>
              <a:gd name="connsiteX67" fmla="*/ 876968 w 7071850"/>
              <a:gd name="connsiteY67" fmla="*/ 3259703 h 10248900"/>
              <a:gd name="connsiteX68" fmla="*/ 773795 w 7071850"/>
              <a:gd name="connsiteY68" fmla="*/ 3259703 h 10248900"/>
              <a:gd name="connsiteX69" fmla="*/ 0 w 7071850"/>
              <a:gd name="connsiteY69" fmla="*/ 2485908 h 10248900"/>
              <a:gd name="connsiteX70" fmla="*/ 0 w 7071850"/>
              <a:gd name="connsiteY70" fmla="*/ 297547 h 10248900"/>
              <a:gd name="connsiteX71" fmla="*/ 15721 w 7071850"/>
              <a:gd name="connsiteY71" fmla="*/ 141601 h 10248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7071850" h="10248900">
                <a:moveTo>
                  <a:pt x="6194882" y="6970456"/>
                </a:moveTo>
                <a:lnTo>
                  <a:pt x="6298054" y="6970456"/>
                </a:lnTo>
                <a:cubicBezTo>
                  <a:pt x="6725410" y="6970456"/>
                  <a:pt x="7071850" y="7316896"/>
                  <a:pt x="7071850" y="7744251"/>
                </a:cubicBezTo>
                <a:lnTo>
                  <a:pt x="7071850" y="10248900"/>
                </a:lnTo>
                <a:lnTo>
                  <a:pt x="5421086" y="10248900"/>
                </a:lnTo>
                <a:lnTo>
                  <a:pt x="5421086" y="7744251"/>
                </a:lnTo>
                <a:cubicBezTo>
                  <a:pt x="5421086" y="7316896"/>
                  <a:pt x="5767526" y="6970456"/>
                  <a:pt x="6194882" y="6970456"/>
                </a:cubicBezTo>
                <a:close/>
                <a:moveTo>
                  <a:pt x="2569937" y="6806125"/>
                </a:moveTo>
                <a:lnTo>
                  <a:pt x="2673110" y="6806125"/>
                </a:lnTo>
                <a:cubicBezTo>
                  <a:pt x="3100465" y="6806125"/>
                  <a:pt x="3446905" y="7152565"/>
                  <a:pt x="3446905" y="7579920"/>
                </a:cubicBezTo>
                <a:lnTo>
                  <a:pt x="3446905" y="9723299"/>
                </a:lnTo>
                <a:cubicBezTo>
                  <a:pt x="3446905" y="9883557"/>
                  <a:pt x="3398187" y="10032437"/>
                  <a:pt x="3314753" y="10155935"/>
                </a:cubicBezTo>
                <a:lnTo>
                  <a:pt x="3238050" y="10248900"/>
                </a:lnTo>
                <a:lnTo>
                  <a:pt x="2004997" y="10248900"/>
                </a:lnTo>
                <a:lnTo>
                  <a:pt x="1928294" y="10155935"/>
                </a:lnTo>
                <a:cubicBezTo>
                  <a:pt x="1844860" y="10032437"/>
                  <a:pt x="1796142" y="9883557"/>
                  <a:pt x="1796142" y="9723299"/>
                </a:cubicBezTo>
                <a:lnTo>
                  <a:pt x="1796142" y="7579920"/>
                </a:lnTo>
                <a:cubicBezTo>
                  <a:pt x="1796142" y="7152565"/>
                  <a:pt x="2142582" y="6806125"/>
                  <a:pt x="2569937" y="6806125"/>
                </a:cubicBezTo>
                <a:close/>
                <a:moveTo>
                  <a:pt x="4379688" y="3983702"/>
                </a:moveTo>
                <a:lnTo>
                  <a:pt x="4482861" y="3983702"/>
                </a:lnTo>
                <a:cubicBezTo>
                  <a:pt x="4910216" y="3983702"/>
                  <a:pt x="5256656" y="4330142"/>
                  <a:pt x="5256656" y="4757497"/>
                </a:cubicBezTo>
                <a:lnTo>
                  <a:pt x="5256656" y="10248900"/>
                </a:lnTo>
                <a:lnTo>
                  <a:pt x="3605893" y="10248900"/>
                </a:lnTo>
                <a:lnTo>
                  <a:pt x="3605893" y="4757497"/>
                </a:lnTo>
                <a:cubicBezTo>
                  <a:pt x="3605893" y="4330142"/>
                  <a:pt x="3952333" y="3983702"/>
                  <a:pt x="4379688" y="3983702"/>
                </a:cubicBezTo>
                <a:close/>
                <a:moveTo>
                  <a:pt x="773795" y="3406895"/>
                </a:moveTo>
                <a:lnTo>
                  <a:pt x="876968" y="3406895"/>
                </a:lnTo>
                <a:cubicBezTo>
                  <a:pt x="1304323" y="3406895"/>
                  <a:pt x="1650763" y="3753335"/>
                  <a:pt x="1650763" y="4180689"/>
                </a:cubicBezTo>
                <a:lnTo>
                  <a:pt x="1650763" y="9779906"/>
                </a:lnTo>
                <a:cubicBezTo>
                  <a:pt x="1650763" y="9940164"/>
                  <a:pt x="1602045" y="10089044"/>
                  <a:pt x="1518611" y="10212542"/>
                </a:cubicBezTo>
                <a:lnTo>
                  <a:pt x="1488613" y="10248900"/>
                </a:lnTo>
                <a:lnTo>
                  <a:pt x="162150" y="10248900"/>
                </a:lnTo>
                <a:lnTo>
                  <a:pt x="132152" y="10212542"/>
                </a:lnTo>
                <a:cubicBezTo>
                  <a:pt x="48718" y="10089044"/>
                  <a:pt x="0" y="9940164"/>
                  <a:pt x="0" y="9779906"/>
                </a:cubicBezTo>
                <a:lnTo>
                  <a:pt x="0" y="4180689"/>
                </a:lnTo>
                <a:cubicBezTo>
                  <a:pt x="0" y="3753335"/>
                  <a:pt x="346440" y="3406895"/>
                  <a:pt x="773795" y="3406895"/>
                </a:cubicBezTo>
                <a:close/>
                <a:moveTo>
                  <a:pt x="5421086" y="0"/>
                </a:moveTo>
                <a:lnTo>
                  <a:pt x="7071850" y="0"/>
                </a:lnTo>
                <a:lnTo>
                  <a:pt x="7071850" y="6034471"/>
                </a:lnTo>
                <a:cubicBezTo>
                  <a:pt x="7071850" y="6461826"/>
                  <a:pt x="6725410" y="6808266"/>
                  <a:pt x="6298054" y="6808266"/>
                </a:cubicBezTo>
                <a:lnTo>
                  <a:pt x="6194882" y="6808266"/>
                </a:lnTo>
                <a:cubicBezTo>
                  <a:pt x="5767526" y="6808266"/>
                  <a:pt x="5421086" y="6461826"/>
                  <a:pt x="5421086" y="6034471"/>
                </a:cubicBezTo>
                <a:close/>
                <a:moveTo>
                  <a:pt x="3771815" y="0"/>
                </a:moveTo>
                <a:lnTo>
                  <a:pt x="5090734" y="0"/>
                </a:lnTo>
                <a:lnTo>
                  <a:pt x="5124504" y="40930"/>
                </a:lnTo>
                <a:cubicBezTo>
                  <a:pt x="5207938" y="164429"/>
                  <a:pt x="5256656" y="313308"/>
                  <a:pt x="5256656" y="473566"/>
                </a:cubicBezTo>
                <a:lnTo>
                  <a:pt x="5256656" y="3047524"/>
                </a:lnTo>
                <a:cubicBezTo>
                  <a:pt x="5256656" y="3474879"/>
                  <a:pt x="4910216" y="3821318"/>
                  <a:pt x="4482861" y="3821318"/>
                </a:cubicBezTo>
                <a:lnTo>
                  <a:pt x="4379688" y="3821318"/>
                </a:lnTo>
                <a:cubicBezTo>
                  <a:pt x="3952333" y="3821318"/>
                  <a:pt x="3605893" y="3474879"/>
                  <a:pt x="3605893" y="3047524"/>
                </a:cubicBezTo>
                <a:lnTo>
                  <a:pt x="3605893" y="473566"/>
                </a:lnTo>
                <a:cubicBezTo>
                  <a:pt x="3605893" y="313308"/>
                  <a:pt x="3654611" y="164429"/>
                  <a:pt x="3738045" y="40930"/>
                </a:cubicBezTo>
                <a:close/>
                <a:moveTo>
                  <a:pt x="1896329" y="0"/>
                </a:moveTo>
                <a:lnTo>
                  <a:pt x="3346718" y="0"/>
                </a:lnTo>
                <a:lnTo>
                  <a:pt x="3386096" y="72549"/>
                </a:lnTo>
                <a:cubicBezTo>
                  <a:pt x="3425253" y="165125"/>
                  <a:pt x="3446905" y="266906"/>
                  <a:pt x="3446905" y="373745"/>
                </a:cubicBezTo>
                <a:lnTo>
                  <a:pt x="3446905" y="5886911"/>
                </a:lnTo>
                <a:cubicBezTo>
                  <a:pt x="3446905" y="6314266"/>
                  <a:pt x="3100465" y="6660706"/>
                  <a:pt x="2673110" y="6660706"/>
                </a:cubicBezTo>
                <a:lnTo>
                  <a:pt x="2569937" y="6660706"/>
                </a:lnTo>
                <a:cubicBezTo>
                  <a:pt x="2142582" y="6660706"/>
                  <a:pt x="1796142" y="6314266"/>
                  <a:pt x="1796142" y="5886911"/>
                </a:cubicBezTo>
                <a:lnTo>
                  <a:pt x="1796142" y="373745"/>
                </a:lnTo>
                <a:cubicBezTo>
                  <a:pt x="1796142" y="266906"/>
                  <a:pt x="1817795" y="165125"/>
                  <a:pt x="1856951" y="72549"/>
                </a:cubicBezTo>
                <a:close/>
                <a:moveTo>
                  <a:pt x="59676" y="0"/>
                </a:moveTo>
                <a:lnTo>
                  <a:pt x="1591087" y="0"/>
                </a:lnTo>
                <a:lnTo>
                  <a:pt x="1635042" y="141601"/>
                </a:lnTo>
                <a:cubicBezTo>
                  <a:pt x="1645350" y="191973"/>
                  <a:pt x="1650763" y="244128"/>
                  <a:pt x="1650763" y="297547"/>
                </a:cubicBezTo>
                <a:lnTo>
                  <a:pt x="1650763" y="2485908"/>
                </a:lnTo>
                <a:cubicBezTo>
                  <a:pt x="1650763" y="2913263"/>
                  <a:pt x="1304323" y="3259703"/>
                  <a:pt x="876968" y="3259703"/>
                </a:cubicBezTo>
                <a:lnTo>
                  <a:pt x="773795" y="3259703"/>
                </a:lnTo>
                <a:cubicBezTo>
                  <a:pt x="346440" y="3259703"/>
                  <a:pt x="0" y="2913263"/>
                  <a:pt x="0" y="2485908"/>
                </a:cubicBezTo>
                <a:lnTo>
                  <a:pt x="0" y="297547"/>
                </a:lnTo>
                <a:cubicBezTo>
                  <a:pt x="0" y="244128"/>
                  <a:pt x="5413" y="191973"/>
                  <a:pt x="15721" y="141601"/>
                </a:cubicBezTo>
                <a:close/>
              </a:path>
            </a:pathLst>
          </a:custGeom>
        </p:spPr>
      </p:pic>
      <p:pic>
        <p:nvPicPr>
          <p:cNvPr id="7" name="Picture 2" descr="Putting children's rights into the heart of digital policy: Meet ECPAT's  Project Beacon - ECPA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145" y="1903186"/>
            <a:ext cx="4254560" cy="3566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4737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"/>
          <p:cNvSpPr txBox="1">
            <a:spLocks noGrp="1"/>
          </p:cNvSpPr>
          <p:nvPr>
            <p:ph type="body" idx="2"/>
          </p:nvPr>
        </p:nvSpPr>
        <p:spPr>
          <a:xfrm>
            <a:off x="0" y="887090"/>
            <a:ext cx="6301047" cy="109951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0950" tIns="30467" rIns="60950" bIns="30467" rtlCol="0" anchor="t" anchorCtr="0">
            <a:noAutofit/>
          </a:bodyPr>
          <a:lstStyle/>
          <a:p>
            <a:pPr marL="330216" lvl="1" indent="0">
              <a:buNone/>
            </a:pPr>
            <a:r>
              <a:rPr lang="en-GB" sz="2800" b="1" dirty="0">
                <a:solidFill>
                  <a:schemeClr val="bg1"/>
                </a:solidFill>
                <a:latin typeface="+mn-lt"/>
              </a:rPr>
              <a:t>Project Beacon in the EU</a:t>
            </a:r>
          </a:p>
        </p:txBody>
      </p:sp>
      <p:sp>
        <p:nvSpPr>
          <p:cNvPr id="2" name="Rectangle 1"/>
          <p:cNvSpPr/>
          <p:nvPr/>
        </p:nvSpPr>
        <p:spPr>
          <a:xfrm>
            <a:off x="1288647" y="2174236"/>
            <a:ext cx="923273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664" y="1722306"/>
            <a:ext cx="8150143" cy="3564588"/>
          </a:xfrm>
        </p:spPr>
        <p:txBody>
          <a:bodyPr/>
          <a:lstStyle/>
          <a:p>
            <a:pPr marL="152407" indent="0"/>
            <a:r>
              <a:rPr lang="en-US" sz="2000" i="1" dirty="0">
                <a:latin typeface="+mn-lt"/>
              </a:rPr>
              <a:t>Every child has the right to be safe online</a:t>
            </a:r>
            <a:r>
              <a:rPr lang="en-US" sz="2000" dirty="0">
                <a:latin typeface="+mn-lt"/>
              </a:rPr>
              <a:t>.</a:t>
            </a:r>
          </a:p>
          <a:p>
            <a:pPr marL="609607" indent="-457200">
              <a:buFont typeface="Arial" panose="020B0604020202020204" pitchFamily="34" charset="0"/>
              <a:buChar char="•"/>
            </a:pPr>
            <a:endParaRPr lang="en-US" sz="2000" dirty="0">
              <a:latin typeface="+mn-lt"/>
            </a:endParaRPr>
          </a:p>
          <a:p>
            <a:pPr marL="609607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Advocate for </a:t>
            </a:r>
            <a:r>
              <a:rPr lang="en-US" sz="2000" b="1" dirty="0">
                <a:latin typeface="+mn-lt"/>
              </a:rPr>
              <a:t>EU robust legal frameworks </a:t>
            </a:r>
            <a:r>
              <a:rPr lang="en-US" sz="2000" dirty="0">
                <a:latin typeface="+mn-lt"/>
              </a:rPr>
              <a:t>that ensure child protection in digital spaces</a:t>
            </a:r>
          </a:p>
          <a:p>
            <a:pPr marL="609607" indent="-457200">
              <a:buFont typeface="Arial" panose="020B0604020202020204" pitchFamily="34" charset="0"/>
              <a:buChar char="•"/>
            </a:pPr>
            <a:endParaRPr lang="en-US" sz="2000" dirty="0">
              <a:latin typeface="+mn-lt"/>
            </a:endParaRPr>
          </a:p>
          <a:p>
            <a:pPr marL="609607" indent="-457200" fontAlgn="base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Generate </a:t>
            </a:r>
            <a:r>
              <a:rPr lang="en-US" sz="2000" b="1" dirty="0">
                <a:latin typeface="+mn-lt"/>
              </a:rPr>
              <a:t>public awareness and pressure </a:t>
            </a:r>
            <a:r>
              <a:rPr lang="en-US" sz="2000" dirty="0">
                <a:latin typeface="+mn-lt"/>
              </a:rPr>
              <a:t>in the EU</a:t>
            </a:r>
          </a:p>
          <a:p>
            <a:pPr marL="152407" indent="0" fontAlgn="base"/>
            <a:endParaRPr lang="en-US" sz="2000" dirty="0">
              <a:latin typeface="+mn-lt"/>
            </a:endParaRPr>
          </a:p>
          <a:p>
            <a:pPr marL="609607" indent="-457200" fontAlgn="base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Coordinate </a:t>
            </a:r>
            <a:r>
              <a:rPr lang="en-US" sz="2000" b="1" dirty="0">
                <a:latin typeface="+mn-lt"/>
              </a:rPr>
              <a:t>civil society </a:t>
            </a:r>
            <a:r>
              <a:rPr lang="en-US" sz="2000" dirty="0">
                <a:latin typeface="+mn-lt"/>
              </a:rPr>
              <a:t>to speak with one voice</a:t>
            </a:r>
          </a:p>
          <a:p>
            <a:pPr marL="152407" indent="0" fontAlgn="base"/>
            <a:endParaRPr lang="en-US" sz="2000" dirty="0">
              <a:latin typeface="+mn-lt"/>
            </a:endParaRPr>
          </a:p>
          <a:p>
            <a:pPr marL="609607" indent="-457200" fontAlgn="base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Bring </a:t>
            </a:r>
            <a:r>
              <a:rPr lang="en-US" sz="2000" b="1" dirty="0">
                <a:latin typeface="+mn-lt"/>
              </a:rPr>
              <a:t>public opinion </a:t>
            </a:r>
            <a:r>
              <a:rPr lang="en-US" sz="2000" dirty="0">
                <a:latin typeface="+mn-lt"/>
              </a:rPr>
              <a:t>data to the centre of the legal debate</a:t>
            </a:r>
          </a:p>
          <a:p>
            <a:endParaRPr lang="en-GB" dirty="0"/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4FFF238B-B336-2BED-3554-D4CF03E409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900" y="6144594"/>
            <a:ext cx="734900" cy="41742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76835" y="526980"/>
            <a:ext cx="2818501" cy="274561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64D899F-3977-7C0C-1D0A-F1EF5E0737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76835" y="3384984"/>
            <a:ext cx="2813054" cy="2759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288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"/>
          <p:cNvSpPr txBox="1">
            <a:spLocks noGrp="1"/>
          </p:cNvSpPr>
          <p:nvPr>
            <p:ph type="body" idx="2"/>
          </p:nvPr>
        </p:nvSpPr>
        <p:spPr>
          <a:xfrm>
            <a:off x="0" y="706056"/>
            <a:ext cx="5751758" cy="109951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0950" tIns="30467" rIns="60950" bIns="30467" rtlCol="0" anchor="t" anchorCtr="0">
            <a:noAutofit/>
          </a:bodyPr>
          <a:lstStyle/>
          <a:p>
            <a:pPr marL="330216" lvl="1" indent="0">
              <a:buNone/>
            </a:pPr>
            <a:r>
              <a:rPr lang="en-US" sz="2800" b="1" dirty="0">
                <a:solidFill>
                  <a:schemeClr val="bg1"/>
                </a:solidFill>
                <a:latin typeface="+mn-lt"/>
              </a:rPr>
              <a:t>ECLAG Advocacy Coalition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1288647" y="2174236"/>
            <a:ext cx="923273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GB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4FFF238B-B336-2BED-3554-D4CF03E409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900" y="6144594"/>
            <a:ext cx="734900" cy="417420"/>
          </a:xfrm>
          <a:prstGeom prst="rect">
            <a:avLst/>
          </a:prstGeom>
        </p:spPr>
      </p:pic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06E9C120-5D98-DE3F-BAFF-F57FBF06C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5183" y="1692882"/>
            <a:ext cx="10734675" cy="3918209"/>
          </a:xfrm>
        </p:spPr>
        <p:txBody>
          <a:bodyPr/>
          <a:lstStyle/>
          <a:p>
            <a:pPr marL="457200" lvl="1" indent="0">
              <a:buNone/>
            </a:pPr>
            <a:endParaRPr lang="en-GB" sz="2000" b="1" i="1" dirty="0">
              <a:solidFill>
                <a:srgbClr val="000000"/>
              </a:solidFill>
              <a:latin typeface="+mn-lt"/>
            </a:endParaRPr>
          </a:p>
          <a:p>
            <a:pPr marL="495285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+mn-lt"/>
              </a:rPr>
              <a:t>The </a:t>
            </a:r>
            <a:r>
              <a:rPr lang="en-GB" sz="2000" b="1" dirty="0">
                <a:latin typeface="+mn-lt"/>
              </a:rPr>
              <a:t>ECLAG</a:t>
            </a:r>
            <a:r>
              <a:rPr lang="en-GB" sz="2000" dirty="0">
                <a:latin typeface="+mn-lt"/>
              </a:rPr>
              <a:t> is a coalition of 65 European and global child rights NGOs working together to end child sexual exploitation and abuse online and offline. The steering group consists of the </a:t>
            </a:r>
            <a:r>
              <a:rPr lang="en-GB" sz="2000" dirty="0">
                <a:latin typeface="+mn-lt"/>
                <a:hlinkClick r:id="rId4"/>
              </a:rPr>
              <a:t>Brave Movement</a:t>
            </a:r>
            <a:r>
              <a:rPr lang="en-GB" sz="2000" dirty="0">
                <a:latin typeface="+mn-lt"/>
              </a:rPr>
              <a:t>, </a:t>
            </a:r>
            <a:r>
              <a:rPr lang="en-GB" sz="2000" dirty="0">
                <a:latin typeface="+mn-lt"/>
                <a:hlinkClick r:id="rId5"/>
              </a:rPr>
              <a:t>ECPAT</a:t>
            </a:r>
            <a:r>
              <a:rPr lang="en-GB" sz="2000" dirty="0">
                <a:latin typeface="+mn-lt"/>
              </a:rPr>
              <a:t>,  </a:t>
            </a:r>
            <a:r>
              <a:rPr lang="en-GB" sz="2000" dirty="0">
                <a:latin typeface="+mn-lt"/>
                <a:hlinkClick r:id="rId6"/>
              </a:rPr>
              <a:t>Eurochild</a:t>
            </a:r>
            <a:r>
              <a:rPr lang="en-GB" sz="2000" dirty="0">
                <a:latin typeface="+mn-lt"/>
              </a:rPr>
              <a:t>, </a:t>
            </a:r>
            <a:r>
              <a:rPr lang="en-GB" sz="2000" dirty="0">
                <a:latin typeface="+mn-lt"/>
                <a:hlinkClick r:id="rId7"/>
              </a:rPr>
              <a:t>Missing Children Europe</a:t>
            </a:r>
            <a:r>
              <a:rPr lang="en-GB" sz="2000" dirty="0">
                <a:latin typeface="+mn-lt"/>
              </a:rPr>
              <a:t>, </a:t>
            </a:r>
            <a:r>
              <a:rPr lang="en-GB" sz="2000" dirty="0">
                <a:latin typeface="+mn-lt"/>
                <a:hlinkClick r:id="rId8"/>
              </a:rPr>
              <a:t>IWF</a:t>
            </a:r>
            <a:r>
              <a:rPr lang="en-GB" sz="2000" dirty="0">
                <a:latin typeface="+mn-lt"/>
              </a:rPr>
              <a:t>, </a:t>
            </a:r>
            <a:r>
              <a:rPr lang="en-GB" sz="2000" dirty="0">
                <a:latin typeface="+mn-lt"/>
                <a:hlinkClick r:id="rId9"/>
              </a:rPr>
              <a:t>Terre des Hommes</a:t>
            </a:r>
            <a:r>
              <a:rPr lang="en-GB" sz="2000" dirty="0">
                <a:latin typeface="+mn-lt"/>
              </a:rPr>
              <a:t> and </a:t>
            </a:r>
            <a:r>
              <a:rPr lang="en-GB" sz="2000" dirty="0">
                <a:latin typeface="+mn-lt"/>
                <a:hlinkClick r:id="rId10"/>
              </a:rPr>
              <a:t>Thorn</a:t>
            </a:r>
            <a:r>
              <a:rPr lang="en-GB" sz="2000" dirty="0">
                <a:latin typeface="+mn-lt"/>
              </a:rPr>
              <a:t>. </a:t>
            </a:r>
          </a:p>
          <a:p>
            <a:pPr lvl="1"/>
            <a:endParaRPr lang="en-GB" sz="20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i="1" dirty="0">
                <a:solidFill>
                  <a:srgbClr val="000000"/>
                </a:solidFill>
                <a:latin typeface="+mn-lt"/>
              </a:rPr>
              <a:t>What we do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>
                <a:latin typeface="+mn-lt"/>
              </a:rPr>
              <a:t>Direct </a:t>
            </a:r>
            <a:r>
              <a:rPr lang="fr-FR" sz="2000" dirty="0" err="1">
                <a:latin typeface="+mn-lt"/>
              </a:rPr>
              <a:t>Advocacy</a:t>
            </a:r>
            <a:endParaRPr lang="fr-FR" sz="2000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>
                <a:effectLst/>
                <a:latin typeface="+mn-lt"/>
              </a:rPr>
              <a:t>National and EU-</a:t>
            </a:r>
            <a:r>
              <a:rPr lang="fr-FR" sz="2000" dirty="0" err="1">
                <a:effectLst/>
                <a:latin typeface="+mn-lt"/>
              </a:rPr>
              <a:t>wide</a:t>
            </a:r>
            <a:r>
              <a:rPr lang="fr-FR" sz="2000" dirty="0">
                <a:effectLst/>
                <a:latin typeface="+mn-lt"/>
              </a:rPr>
              <a:t> </a:t>
            </a:r>
            <a:r>
              <a:rPr lang="fr-FR" sz="2000" dirty="0" err="1">
                <a:effectLst/>
                <a:latin typeface="+mn-lt"/>
              </a:rPr>
              <a:t>campaigning</a:t>
            </a:r>
            <a:r>
              <a:rPr lang="fr-FR" sz="2000" dirty="0">
                <a:effectLst/>
                <a:latin typeface="+mn-lt"/>
              </a:rPr>
              <a:t> -#</a:t>
            </a:r>
            <a:r>
              <a:rPr lang="fr-FR" sz="2000" dirty="0" err="1">
                <a:effectLst/>
                <a:latin typeface="+mn-lt"/>
              </a:rPr>
              <a:t>ChildSafetyON</a:t>
            </a:r>
            <a:r>
              <a:rPr lang="fr-FR" sz="2000" dirty="0">
                <a:effectLst/>
                <a:latin typeface="+mn-lt"/>
              </a:rPr>
              <a:t> </a:t>
            </a:r>
            <a:r>
              <a:rPr lang="fr-FR" sz="2000" dirty="0" err="1">
                <a:effectLst/>
                <a:latin typeface="+mn-lt"/>
              </a:rPr>
              <a:t>movement</a:t>
            </a:r>
            <a:endParaRPr lang="fr-FR" sz="2000" dirty="0">
              <a:effectLst/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>
                <a:latin typeface="+mn-lt"/>
              </a:rPr>
              <a:t>Education, </a:t>
            </a:r>
            <a:r>
              <a:rPr lang="fr-FR" sz="2000" dirty="0" err="1">
                <a:latin typeface="+mn-lt"/>
              </a:rPr>
              <a:t>technical</a:t>
            </a:r>
            <a:r>
              <a:rPr lang="fr-FR" sz="2000" dirty="0">
                <a:latin typeface="+mn-lt"/>
              </a:rPr>
              <a:t> insights and </a:t>
            </a:r>
            <a:r>
              <a:rPr lang="fr-FR" sz="2000" dirty="0" err="1">
                <a:latin typeface="+mn-lt"/>
              </a:rPr>
              <a:t>myth-busting</a:t>
            </a:r>
            <a:endParaRPr lang="fr-FR" sz="2000" dirty="0">
              <a:effectLst/>
              <a:latin typeface="+mn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468D67-0E58-A755-6D5B-E74690D619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823907" y="5915008"/>
            <a:ext cx="1678613" cy="682909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73F5F0E8-087C-9BC3-7021-8597CE4E4AD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083592" y="6180497"/>
            <a:ext cx="1697153" cy="417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20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"/>
          <p:cNvSpPr txBox="1">
            <a:spLocks noGrp="1"/>
          </p:cNvSpPr>
          <p:nvPr>
            <p:ph type="body" idx="2"/>
          </p:nvPr>
        </p:nvSpPr>
        <p:spPr>
          <a:xfrm>
            <a:off x="0" y="706056"/>
            <a:ext cx="5751758" cy="109951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0950" tIns="30467" rIns="60950" bIns="30467" rtlCol="0" anchor="t" anchorCtr="0">
            <a:noAutofit/>
          </a:bodyPr>
          <a:lstStyle/>
          <a:p>
            <a:pPr marL="330216" lvl="1" indent="0">
              <a:buNone/>
            </a:pPr>
            <a:r>
              <a:rPr lang="en-US" sz="2800" b="1" dirty="0">
                <a:solidFill>
                  <a:schemeClr val="bg1"/>
                </a:solidFill>
                <a:latin typeface="+mn-lt"/>
              </a:rPr>
              <a:t>Evidence-informed policy and legislation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1288647" y="2174236"/>
            <a:ext cx="923273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GB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4FFF238B-B336-2BED-3554-D4CF03E409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900" y="6144594"/>
            <a:ext cx="734900" cy="417420"/>
          </a:xfrm>
          <a:prstGeom prst="rect">
            <a:avLst/>
          </a:prstGeom>
        </p:spPr>
      </p:pic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06E9C120-5D98-DE3F-BAFF-F57FBF06C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4857" y="1697503"/>
            <a:ext cx="11702286" cy="413973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b="1" i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Disrupting Harm in Southeast Asia and Southern &amp; Eastern Africa </a:t>
            </a:r>
            <a:r>
              <a:rPr lang="en-GB" sz="19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(Safe Online, Interpol, UNICEF, ECPAT)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Up to 20% of children surveyed had experienced at least one form of online child sexual abuse or exploitation in the past 12 months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Impact of research on legislative and policy developments in Kenya, Uganda, Tanzania, Ethiopia, Namibia and South Africa (2023 uptake assessment)</a:t>
            </a:r>
          </a:p>
          <a:p>
            <a:pPr marL="457200" lvl="1" indent="0">
              <a:buNone/>
            </a:pPr>
            <a:endParaRPr lang="en-GB" sz="1600" dirty="0">
              <a:solidFill>
                <a:srgbClr val="000000"/>
              </a:solidFill>
              <a:latin typeface="+mn-lt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b="1" i="1" dirty="0">
                <a:solidFill>
                  <a:srgbClr val="000000"/>
                </a:solidFill>
                <a:latin typeface="+mn-lt"/>
              </a:rPr>
              <a:t>EU Public Opinion Polls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i="1" dirty="0">
                <a:latin typeface="+mn-lt"/>
                <a:cs typeface="Arial" panose="020B0604020202020204" pitchFamily="34" charset="0"/>
              </a:rPr>
              <a:t>95% </a:t>
            </a:r>
            <a:r>
              <a:rPr lang="en-GB" sz="1600" i="1" dirty="0">
                <a:latin typeface="+mn-lt"/>
              </a:rPr>
              <a:t>of surveyed EU citizens see importance of </a:t>
            </a:r>
            <a:r>
              <a:rPr lang="en-GB" sz="1600" i="1" dirty="0">
                <a:latin typeface="+mn-lt"/>
                <a:ea typeface="Georgia" panose="02040502050405020303" pitchFamily="18" charset="0"/>
                <a:cs typeface="Arial" panose="020B0604020202020204" pitchFamily="34" charset="0"/>
              </a:rPr>
              <a:t>laws to regulate online service providers in order to prevent and combat online child sexual abuse and exploitation</a:t>
            </a:r>
          </a:p>
          <a:p>
            <a:pPr marL="457200" lvl="1" indent="0">
              <a:buNone/>
            </a:pPr>
            <a:endParaRPr lang="en-GB" sz="1600" i="1" dirty="0">
              <a:latin typeface="+mn-lt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b="1" i="1" dirty="0">
                <a:solidFill>
                  <a:srgbClr val="000000"/>
                </a:solidFill>
                <a:latin typeface="+mn-lt"/>
              </a:rPr>
              <a:t>VOICE: Values, Opinions and Insights from children (and caregivers) about e-safety </a:t>
            </a:r>
            <a:r>
              <a:rPr lang="en-GB" sz="1900" dirty="0">
                <a:solidFill>
                  <a:srgbClr val="000000"/>
                </a:solidFill>
                <a:latin typeface="+mn-lt"/>
              </a:rPr>
              <a:t>(ECPAT, Eurochild, Terre des Hommes Netherlands/Down to Zero Alliance)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i="1" dirty="0">
                <a:latin typeface="+mn-lt"/>
                <a:cs typeface="Arial" panose="020B0604020202020204" pitchFamily="34" charset="0"/>
              </a:rPr>
              <a:t>Surveys and focus groups in 15 European, Latin American and Asian countries (Launch April 2024) </a:t>
            </a:r>
            <a:endParaRPr lang="es-CO" sz="1600" i="1" dirty="0">
              <a:latin typeface="+mn-lt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8B0484F-EA3E-3129-9360-8195BBB7DA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288" y="5837237"/>
            <a:ext cx="1319181" cy="847574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60422AAC-3E2E-7652-241F-607C9BF441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109" y="6065138"/>
            <a:ext cx="1553425" cy="496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9317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"/>
          <p:cNvSpPr txBox="1">
            <a:spLocks noGrp="1"/>
          </p:cNvSpPr>
          <p:nvPr>
            <p:ph type="body" idx="2"/>
          </p:nvPr>
        </p:nvSpPr>
        <p:spPr>
          <a:xfrm>
            <a:off x="0" y="897249"/>
            <a:ext cx="5751758" cy="65906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0950" tIns="30467" rIns="60950" bIns="30467" rtlCol="0" anchor="t" anchorCtr="0">
            <a:noAutofit/>
          </a:bodyPr>
          <a:lstStyle/>
          <a:p>
            <a:pPr marL="330216" lvl="1" indent="0">
              <a:buNone/>
            </a:pPr>
            <a:r>
              <a:rPr lang="en-US" sz="2800" b="1" dirty="0">
                <a:solidFill>
                  <a:schemeClr val="bg1"/>
                </a:solidFill>
                <a:latin typeface="+mn-lt"/>
              </a:rPr>
              <a:t>Lessons Learned</a:t>
            </a:r>
          </a:p>
        </p:txBody>
      </p:sp>
      <p:sp>
        <p:nvSpPr>
          <p:cNvPr id="2" name="Rectangle 1"/>
          <p:cNvSpPr/>
          <p:nvPr/>
        </p:nvSpPr>
        <p:spPr>
          <a:xfrm>
            <a:off x="1288647" y="2174236"/>
            <a:ext cx="923273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GB" dirty="0"/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06E9C120-5D98-DE3F-BAFF-F57FBF06C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2020" y="1910210"/>
            <a:ext cx="11893478" cy="3880484"/>
          </a:xfrm>
        </p:spPr>
        <p:txBody>
          <a:bodyPr/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The </a:t>
            </a:r>
            <a:r>
              <a:rPr lang="en-GB" sz="19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public appreciate the need for balance</a:t>
            </a:r>
            <a:r>
              <a:rPr lang="en-GB" sz="19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 between privacy and safety in digital law and policy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The </a:t>
            </a:r>
            <a:r>
              <a:rPr lang="en-GB" sz="19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public support legislation </a:t>
            </a:r>
            <a:r>
              <a:rPr lang="en-GB" sz="19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that protects children in digital environments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Children ask for both </a:t>
            </a:r>
            <a:r>
              <a:rPr lang="en-GB" sz="19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privacy and safety</a:t>
            </a:r>
            <a:r>
              <a:rPr lang="en-GB" sz="19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, which requires a balance of rights in law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Without </a:t>
            </a:r>
            <a:r>
              <a:rPr lang="en-GB" sz="19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legal obligations</a:t>
            </a:r>
            <a:r>
              <a:rPr lang="en-GB" sz="19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, child online protection efforts are fragmented, inconsistent and opaque </a:t>
            </a:r>
          </a:p>
          <a:p>
            <a:pPr marL="647715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900" i="1" dirty="0">
                <a:solidFill>
                  <a:srgbClr val="000000"/>
                </a:solidFill>
                <a:latin typeface="+mn-lt"/>
              </a:rPr>
              <a:t>Australian Basic Online Safety Expectations – transparency notices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rgbClr val="000000"/>
                </a:solidFill>
                <a:latin typeface="+mn-lt"/>
                <a:cs typeface="Arial"/>
              </a:rPr>
              <a:t>Without </a:t>
            </a:r>
            <a:r>
              <a:rPr lang="en-GB" sz="1900" b="1" dirty="0">
                <a:solidFill>
                  <a:srgbClr val="000000"/>
                </a:solidFill>
                <a:latin typeface="+mn-lt"/>
                <a:cs typeface="Arial"/>
              </a:rPr>
              <a:t>legal certainty</a:t>
            </a:r>
            <a:r>
              <a:rPr lang="en-GB" sz="1900" dirty="0">
                <a:solidFill>
                  <a:srgbClr val="000000"/>
                </a:solidFill>
                <a:latin typeface="+mn-lt"/>
                <a:cs typeface="Arial"/>
              </a:rPr>
              <a:t>, many online service providers place compliance over safety </a:t>
            </a:r>
          </a:p>
          <a:p>
            <a:pPr marL="647715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900" i="1" dirty="0">
                <a:solidFill>
                  <a:srgbClr val="000000"/>
                </a:solidFill>
                <a:latin typeface="+mn-lt"/>
              </a:rPr>
              <a:t>Interim Derogation to the </a:t>
            </a:r>
            <a:r>
              <a:rPr lang="en-GB" sz="1900" i="1" dirty="0" err="1">
                <a:solidFill>
                  <a:srgbClr val="000000"/>
                </a:solidFill>
                <a:latin typeface="+mn-lt"/>
              </a:rPr>
              <a:t>ePrivacy</a:t>
            </a:r>
            <a:r>
              <a:rPr lang="en-GB" sz="1900" i="1" dirty="0">
                <a:solidFill>
                  <a:srgbClr val="000000"/>
                </a:solidFill>
                <a:latin typeface="+mn-lt"/>
              </a:rPr>
              <a:t> Directive in the EU + extension in 2024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9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Robust and comprehensive legislation </a:t>
            </a:r>
            <a:r>
              <a:rPr lang="en-GB" sz="19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can bring about crucial changes</a:t>
            </a:r>
          </a:p>
          <a:p>
            <a:pPr marL="800100" lvl="1" indent="-342900">
              <a:lnSpc>
                <a:spcPct val="100000"/>
              </a:lnSpc>
            </a:pPr>
            <a:r>
              <a:rPr lang="en-GB" sz="1900" i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EU Digital Service Act</a:t>
            </a:r>
          </a:p>
          <a:p>
            <a:pPr marL="590565" lvl="1" indent="-285750">
              <a:buFont typeface="Arial" panose="020B0604020202020204" pitchFamily="34" charset="0"/>
              <a:buChar char="•"/>
            </a:pPr>
            <a:endParaRPr lang="es-CO" sz="1600" b="1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8949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"/>
          <p:cNvSpPr txBox="1">
            <a:spLocks noGrp="1"/>
          </p:cNvSpPr>
          <p:nvPr>
            <p:ph type="body" idx="2"/>
          </p:nvPr>
        </p:nvSpPr>
        <p:spPr>
          <a:xfrm>
            <a:off x="0" y="897249"/>
            <a:ext cx="5751758" cy="65906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0950" tIns="30467" rIns="60950" bIns="30467" rtlCol="0" anchor="t" anchorCtr="0">
            <a:noAutofit/>
          </a:bodyPr>
          <a:lstStyle/>
          <a:p>
            <a:pPr marL="330216" lvl="1" indent="0">
              <a:buNone/>
            </a:pPr>
            <a:r>
              <a:rPr lang="en-US" sz="2800" b="1" dirty="0">
                <a:solidFill>
                  <a:schemeClr val="bg1"/>
                </a:solidFill>
                <a:latin typeface="+mn-lt"/>
              </a:rPr>
              <a:t>Good Practice</a:t>
            </a:r>
          </a:p>
        </p:txBody>
      </p:sp>
      <p:sp>
        <p:nvSpPr>
          <p:cNvPr id="2" name="Rectangle 1"/>
          <p:cNvSpPr/>
          <p:nvPr/>
        </p:nvSpPr>
        <p:spPr>
          <a:xfrm>
            <a:off x="1288647" y="2174236"/>
            <a:ext cx="923273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GB" dirty="0"/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06E9C120-5D98-DE3F-BAFF-F57FBF06C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0142" y="1805440"/>
            <a:ext cx="11109485" cy="388048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Regional Plan of Action </a:t>
            </a:r>
            <a:r>
              <a:rPr lang="en-GB" sz="19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for the Protection of Children from All Forms of Online Exploitation and Abuse in ASEAN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b="1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eSafety</a:t>
            </a:r>
            <a:r>
              <a:rPr lang="en-GB" sz="19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 Australia self-assessment toolkits</a:t>
            </a:r>
            <a:r>
              <a:rPr lang="en-GB" sz="19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: Incentivising safety by design by supporting risk assessment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Model National Response</a:t>
            </a:r>
            <a:r>
              <a:rPr lang="en-GB" sz="19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 as guiding framework for national plan of action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UK Age-Appropriate Design Code</a:t>
            </a:r>
            <a:r>
              <a:rPr lang="en-GB" sz="19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: Legally binding code of practice for all online services </a:t>
            </a:r>
            <a:r>
              <a:rPr lang="en-GB" sz="19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likel</a:t>
            </a:r>
            <a:r>
              <a:rPr lang="en-GB" sz="19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 to be accessed by children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OECD Transparency Reporting Framework</a:t>
            </a:r>
            <a:r>
              <a:rPr lang="en-GB" sz="19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: Consistent reporting means comparable data sets that help us understand responsibility, and the challenge in different contexts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b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Luxembourg Guidelines</a:t>
            </a:r>
            <a:r>
              <a:rPr lang="en-GB" sz="19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: Consistent terminology used globally and across sectors </a:t>
            </a:r>
            <a:r>
              <a:rPr lang="en-GB" sz="19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helps ensure comparison and understanding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Lantern</a:t>
            </a:r>
            <a:r>
              <a:rPr lang="en-GB" sz="19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: Addressing operational and legal barriers to cross-platform child safety online</a:t>
            </a:r>
          </a:p>
          <a:p>
            <a:pPr marL="0" indent="0"/>
            <a:endParaRPr lang="en-GB" sz="1900" dirty="0">
              <a:solidFill>
                <a:srgbClr val="000000"/>
              </a:solidFill>
              <a:latin typeface="+mn-lt"/>
              <a:ea typeface="Times New Roman" panose="02020603050405020304" pitchFamily="18" charset="0"/>
            </a:endParaRPr>
          </a:p>
          <a:p>
            <a:pPr marL="304815" lvl="1" indent="0">
              <a:buNone/>
            </a:pPr>
            <a:endParaRPr lang="es-CO" sz="1600" b="1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80563650"/>
      </p:ext>
    </p:extLst>
  </p:cSld>
  <p:clrMapOvr>
    <a:masterClrMapping/>
  </p:clrMapOvr>
</p:sld>
</file>

<file path=ppt/theme/theme1.xml><?xml version="1.0" encoding="utf-8"?>
<a:theme xmlns:a="http://schemas.openxmlformats.org/drawingml/2006/main" name="ITU Theme - White bg">
  <a:themeElements>
    <a:clrScheme name="ITU Template">
      <a:dk1>
        <a:sysClr val="windowText" lastClr="000000"/>
      </a:dk1>
      <a:lt1>
        <a:sysClr val="window" lastClr="FFFFFF"/>
      </a:lt1>
      <a:dk2>
        <a:srgbClr val="3A3838"/>
      </a:dk2>
      <a:lt2>
        <a:srgbClr val="F5FAFC"/>
      </a:lt2>
      <a:accent1>
        <a:srgbClr val="009CD6"/>
      </a:accent1>
      <a:accent2>
        <a:srgbClr val="757070"/>
      </a:accent2>
      <a:accent3>
        <a:srgbClr val="A5A5A5"/>
      </a:accent3>
      <a:accent4>
        <a:srgbClr val="595959"/>
      </a:accent4>
      <a:accent5>
        <a:srgbClr val="005EB8"/>
      </a:accent5>
      <a:accent6>
        <a:srgbClr val="E5F5FB"/>
      </a:accent6>
      <a:hlink>
        <a:srgbClr val="000000"/>
      </a:hlink>
      <a:folHlink>
        <a:srgbClr val="757070"/>
      </a:folHlink>
    </a:clrScheme>
    <a:fontScheme name="ITU Powerpoint Tempo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ig text">
  <a:themeElements>
    <a:clrScheme name="ITU Template">
      <a:dk1>
        <a:sysClr val="windowText" lastClr="000000"/>
      </a:dk1>
      <a:lt1>
        <a:sysClr val="window" lastClr="FFFFFF"/>
      </a:lt1>
      <a:dk2>
        <a:srgbClr val="3A3838"/>
      </a:dk2>
      <a:lt2>
        <a:srgbClr val="F5FAFC"/>
      </a:lt2>
      <a:accent1>
        <a:srgbClr val="009CD6"/>
      </a:accent1>
      <a:accent2>
        <a:srgbClr val="757070"/>
      </a:accent2>
      <a:accent3>
        <a:srgbClr val="A5A5A5"/>
      </a:accent3>
      <a:accent4>
        <a:srgbClr val="595959"/>
      </a:accent4>
      <a:accent5>
        <a:srgbClr val="005EB8"/>
      </a:accent5>
      <a:accent6>
        <a:srgbClr val="E5F5FB"/>
      </a:accent6>
      <a:hlink>
        <a:srgbClr val="009CD6"/>
      </a:hlink>
      <a:folHlink>
        <a:srgbClr val="009CD6"/>
      </a:folHlink>
    </a:clrScheme>
    <a:fontScheme name="ITU Powerpoint Tempo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Quote Slide">
  <a:themeElements>
    <a:clrScheme name="ITU Template">
      <a:dk1>
        <a:sysClr val="windowText" lastClr="000000"/>
      </a:dk1>
      <a:lt1>
        <a:sysClr val="window" lastClr="FFFFFF"/>
      </a:lt1>
      <a:dk2>
        <a:srgbClr val="3A3838"/>
      </a:dk2>
      <a:lt2>
        <a:srgbClr val="F5FAFC"/>
      </a:lt2>
      <a:accent1>
        <a:srgbClr val="009CD6"/>
      </a:accent1>
      <a:accent2>
        <a:srgbClr val="757070"/>
      </a:accent2>
      <a:accent3>
        <a:srgbClr val="A5A5A5"/>
      </a:accent3>
      <a:accent4>
        <a:srgbClr val="595959"/>
      </a:accent4>
      <a:accent5>
        <a:srgbClr val="005EB8"/>
      </a:accent5>
      <a:accent6>
        <a:srgbClr val="E5F5FB"/>
      </a:accent6>
      <a:hlink>
        <a:srgbClr val="009CD6"/>
      </a:hlink>
      <a:folHlink>
        <a:srgbClr val="009CD6"/>
      </a:folHlink>
    </a:clrScheme>
    <a:fontScheme name="ITU Powerpoint Tempo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2df2da3-93cf-408b-9ea5-08b1195b3a9f" xsi:nil="true"/>
    <lcf76f155ced4ddcb4097134ff3c332f xmlns="5eb734d5-f1b0-4c04-8aac-e4dc17f5f43f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6109A56B6B264791A20BAEB9CB5B84" ma:contentTypeVersion="16" ma:contentTypeDescription="Create a new document." ma:contentTypeScope="" ma:versionID="e2b5d1b849ce79b37ea4f30f8a0fb48f">
  <xsd:schema xmlns:xsd="http://www.w3.org/2001/XMLSchema" xmlns:xs="http://www.w3.org/2001/XMLSchema" xmlns:p="http://schemas.microsoft.com/office/2006/metadata/properties" xmlns:ns2="5eb734d5-f1b0-4c04-8aac-e4dc17f5f43f" xmlns:ns3="c2df2da3-93cf-408b-9ea5-08b1195b3a9f" targetNamespace="http://schemas.microsoft.com/office/2006/metadata/properties" ma:root="true" ma:fieldsID="2887810833fd87e2724a588b263dcf54" ns2:_="" ns3:_="">
    <xsd:import namespace="5eb734d5-f1b0-4c04-8aac-e4dc17f5f43f"/>
    <xsd:import namespace="c2df2da3-93cf-408b-9ea5-08b1195b3a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b734d5-f1b0-4c04-8aac-e4dc17f5f4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fb1a943-62d9-4f83-9bb9-8cd608e529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df2da3-93cf-408b-9ea5-08b1195b3a9f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ec7e7814-0e32-4961-8f1a-f8dd4292a227}" ma:internalName="TaxCatchAll" ma:showField="CatchAllData" ma:web="c2df2da3-93cf-408b-9ea5-08b1195b3a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AB0D17-C154-4CFB-BABB-4E8F8C1C3C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000C81-4B5A-4F62-86E7-1C317F10723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microsoft.com/sharepoint/v3/fields"/>
    <ds:schemaRef ds:uri="D435448A-5097-4FD2-AEC0-A54654080A4D"/>
    <ds:schemaRef ds:uri="c2df2da3-93cf-408b-9ea5-08b1195b3a9f"/>
    <ds:schemaRef ds:uri="5eb734d5-f1b0-4c04-8aac-e4dc17f5f43f"/>
  </ds:schemaRefs>
</ds:datastoreItem>
</file>

<file path=customXml/itemProps3.xml><?xml version="1.0" encoding="utf-8"?>
<ds:datastoreItem xmlns:ds="http://schemas.openxmlformats.org/officeDocument/2006/customXml" ds:itemID="{06C4F643-8182-410C-974A-A13FA2DEC1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b734d5-f1b0-4c04-8aac-e4dc17f5f43f"/>
    <ds:schemaRef ds:uri="c2df2da3-93cf-408b-9ea5-08b1195b3a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7400</TotalTime>
  <Words>873</Words>
  <Application>Microsoft Office PowerPoint</Application>
  <PresentationFormat>Widescreen</PresentationFormat>
  <Paragraphs>100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Arial Black</vt:lpstr>
      <vt:lpstr>Bahnschrift</vt:lpstr>
      <vt:lpstr>Calibri</vt:lpstr>
      <vt:lpstr>Georgia</vt:lpstr>
      <vt:lpstr>Roboto</vt:lpstr>
      <vt:lpstr>ITU Theme - White bg</vt:lpstr>
      <vt:lpstr>Big text</vt:lpstr>
      <vt:lpstr>Quote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Brouard, Ricarda</dc:creator>
  <cp:keywords/>
  <dc:description/>
  <cp:lastModifiedBy>Brouard, Ricarda</cp:lastModifiedBy>
  <cp:revision>144</cp:revision>
  <dcterms:created xsi:type="dcterms:W3CDTF">2021-03-09T10:44:20Z</dcterms:created>
  <dcterms:modified xsi:type="dcterms:W3CDTF">2024-01-15T13:29:41Z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0x0101007A6109A56B6B264791A20BAEB9CB5B84</vt:lpwstr>
  </property>
  <property fmtid="{D5CDD505-2E9C-101B-9397-08002B2CF9AE}" pid="3" name="MediaServiceImageTags">
    <vt:lpwstr/>
  </property>
</Properties>
</file>