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709" r:id="rId5"/>
    <p:sldMasterId id="2147483713" r:id="rId6"/>
  </p:sldMasterIdLst>
  <p:notesMasterIdLst>
    <p:notesMasterId r:id="rId18"/>
  </p:notesMasterIdLst>
  <p:handoutMasterIdLst>
    <p:handoutMasterId r:id="rId19"/>
  </p:handoutMasterIdLst>
  <p:sldIdLst>
    <p:sldId id="2685" r:id="rId7"/>
    <p:sldId id="2686" r:id="rId8"/>
    <p:sldId id="2687" r:id="rId9"/>
    <p:sldId id="2695" r:id="rId10"/>
    <p:sldId id="2689" r:id="rId11"/>
    <p:sldId id="2691" r:id="rId12"/>
    <p:sldId id="2690" r:id="rId13"/>
    <p:sldId id="2688" r:id="rId14"/>
    <p:sldId id="2692" r:id="rId15"/>
    <p:sldId id="2694" r:id="rId16"/>
    <p:sldId id="269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B3"/>
    <a:srgbClr val="9D26FF"/>
    <a:srgbClr val="0076A1"/>
    <a:srgbClr val="FFFFFF"/>
    <a:srgbClr val="009CD6"/>
    <a:srgbClr val="A5A5A5"/>
    <a:srgbClr val="757070"/>
    <a:srgbClr val="6F6F6E"/>
    <a:srgbClr val="F5FAFC"/>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660"/>
  </p:normalViewPr>
  <p:slideViewPr>
    <p:cSldViewPr snapToGrid="0">
      <p:cViewPr>
        <p:scale>
          <a:sx n="100" d="100"/>
          <a:sy n="100" d="100"/>
        </p:scale>
        <p:origin x="90" y="528"/>
      </p:cViewPr>
      <p:guideLst>
        <p:guide orient="horz" pos="2160"/>
        <p:guide pos="3840"/>
      </p:guideLst>
    </p:cSldViewPr>
  </p:slideViewPr>
  <p:notesTextViewPr>
    <p:cViewPr>
      <p:scale>
        <a:sx n="1" d="1"/>
        <a:sy n="1" d="1"/>
      </p:scale>
      <p:origin x="0" y="0"/>
    </p:cViewPr>
  </p:notesTextViewPr>
  <p:notesViewPr>
    <p:cSldViewPr snapToGrid="0">
      <p:cViewPr varScale="1">
        <p:scale>
          <a:sx n="124" d="100"/>
          <a:sy n="124" d="100"/>
        </p:scale>
        <p:origin x="4188" y="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E192EA-4FB5-417A-96F6-B3058A54AB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75D5479-0008-4BFD-BE18-7442B16913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72114D-3A05-4B20-822E-8261653B33D2}" type="datetimeFigureOut">
              <a:rPr lang="en-US" smtClean="0"/>
              <a:t>1/15/2024</a:t>
            </a:fld>
            <a:endParaRPr lang="en-US"/>
          </a:p>
        </p:txBody>
      </p:sp>
      <p:sp>
        <p:nvSpPr>
          <p:cNvPr id="4" name="Footer Placeholder 3">
            <a:extLst>
              <a:ext uri="{FF2B5EF4-FFF2-40B4-BE49-F238E27FC236}">
                <a16:creationId xmlns:a16="http://schemas.microsoft.com/office/drawing/2014/main" id="{EABD4BE7-9FD8-4D10-87DD-2B2BC23B4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0342B2-B657-4BF5-B0C4-8D3FD6507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E5079B-D1F0-49DB-8DFB-E06CD09EC17E}" type="slidenum">
              <a:rPr lang="en-US" smtClean="0"/>
              <a:t>‹#›</a:t>
            </a:fld>
            <a:endParaRPr lang="en-US"/>
          </a:p>
        </p:txBody>
      </p:sp>
    </p:spTree>
    <p:extLst>
      <p:ext uri="{BB962C8B-B14F-4D97-AF65-F5344CB8AC3E}">
        <p14:creationId xmlns:p14="http://schemas.microsoft.com/office/powerpoint/2010/main" val="4200547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008D2-43B4-45EB-8E80-36DCF9CD046D}" type="datetimeFigureOut">
              <a:rPr lang="en-US" smtClean="0"/>
              <a:t>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8591F-50F3-4C40-9DA2-D793276CC051}" type="slidenum">
              <a:rPr lang="en-US" smtClean="0"/>
              <a:t>‹#›</a:t>
            </a:fld>
            <a:endParaRPr lang="en-US"/>
          </a:p>
        </p:txBody>
      </p:sp>
    </p:spTree>
    <p:extLst>
      <p:ext uri="{BB962C8B-B14F-4D97-AF65-F5344CB8AC3E}">
        <p14:creationId xmlns:p14="http://schemas.microsoft.com/office/powerpoint/2010/main" val="77999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ey margin-Content with Caption (White 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28691" y="1959151"/>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3" name="Text Placeholder 3">
            <a:extLst>
              <a:ext uri="{FF2B5EF4-FFF2-40B4-BE49-F238E27FC236}">
                <a16:creationId xmlns:a16="http://schemas.microsoft.com/office/drawing/2014/main" id="{3E0F6D26-4165-4298-B9DF-69A0CA57C654}"/>
              </a:ext>
            </a:extLst>
          </p:cNvPr>
          <p:cNvSpPr>
            <a:spLocks noGrp="1"/>
          </p:cNvSpPr>
          <p:nvPr>
            <p:ph type="body" sz="half" idx="14" hasCustomPrompt="1"/>
          </p:nvPr>
        </p:nvSpPr>
        <p:spPr>
          <a:xfrm>
            <a:off x="5018432" y="1959150"/>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7" name="Title 1">
            <a:extLst>
              <a:ext uri="{FF2B5EF4-FFF2-40B4-BE49-F238E27FC236}">
                <a16:creationId xmlns:a16="http://schemas.microsoft.com/office/drawing/2014/main" id="{CED336FC-6E45-4A2D-A5AB-BE24E693E093}"/>
              </a:ext>
            </a:extLst>
          </p:cNvPr>
          <p:cNvSpPr>
            <a:spLocks noGrp="1"/>
          </p:cNvSpPr>
          <p:nvPr>
            <p:ph type="title" hasCustomPrompt="1"/>
          </p:nvPr>
        </p:nvSpPr>
        <p:spPr>
          <a:xfrm>
            <a:off x="728691" y="1265849"/>
            <a:ext cx="9051731" cy="502882"/>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20EB37B9-0614-41D6-8AFE-EB91B451A9F5}"/>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CFE8CDBB-5A4D-4444-85CC-7578EF050F69}"/>
              </a:ext>
            </a:extLst>
          </p:cNvPr>
          <p:cNvSpPr>
            <a:spLocks noGrp="1"/>
          </p:cNvSpPr>
          <p:nvPr>
            <p:ph type="body" sz="quarter" idx="12"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grpSp>
        <p:nvGrpSpPr>
          <p:cNvPr id="7" name="Group 6">
            <a:extLst>
              <a:ext uri="{FF2B5EF4-FFF2-40B4-BE49-F238E27FC236}">
                <a16:creationId xmlns:a16="http://schemas.microsoft.com/office/drawing/2014/main" id="{20901632-D897-07FD-664E-854DC7E4900D}"/>
              </a:ext>
            </a:extLst>
          </p:cNvPr>
          <p:cNvGrpSpPr/>
          <p:nvPr userDrawn="1"/>
        </p:nvGrpSpPr>
        <p:grpSpPr>
          <a:xfrm>
            <a:off x="469900" y="70624"/>
            <a:ext cx="7854950" cy="1490418"/>
            <a:chOff x="438150" y="870724"/>
            <a:chExt cx="7854950" cy="1490418"/>
          </a:xfrm>
        </p:grpSpPr>
        <p:pic>
          <p:nvPicPr>
            <p:cNvPr id="10" name="Picture 9">
              <a:extLst>
                <a:ext uri="{FF2B5EF4-FFF2-40B4-BE49-F238E27FC236}">
                  <a16:creationId xmlns:a16="http://schemas.microsoft.com/office/drawing/2014/main" id="{DFF89F95-81F5-8D40-FFB5-5338D2957CD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1" name="Straight Connector 10">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a:t>
              </a:r>
              <a:r>
                <a:rPr lang="fr-CH" sz="1500" b="1" dirty="0" err="1">
                  <a:solidFill>
                    <a:schemeClr val="tx1">
                      <a:lumMod val="65000"/>
                      <a:lumOff val="35000"/>
                    </a:schemeClr>
                  </a:solidFill>
                  <a:latin typeface="Calibri" panose="020F0502020204030204" pitchFamily="34" charset="0"/>
                  <a:cs typeface="Calibri" panose="020F0502020204030204" pitchFamily="34" charset="0"/>
                </a:rPr>
                <a:t>Working</a:t>
              </a:r>
              <a:r>
                <a:rPr lang="fr-CH" sz="1500" b="1" dirty="0">
                  <a:solidFill>
                    <a:schemeClr val="tx1">
                      <a:lumMod val="65000"/>
                      <a:lumOff val="35000"/>
                    </a:schemeClr>
                  </a:solidFill>
                  <a:latin typeface="Calibri" panose="020F0502020204030204" pitchFamily="34" charset="0"/>
                  <a:cs typeface="Calibri" panose="020F0502020204030204" pitchFamily="34" charset="0"/>
                </a:rPr>
                <a:t>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Twentieth meeting - From 22 to 23 January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4" name="Rectangle 13">
            <a:extLst>
              <a:ext uri="{FF2B5EF4-FFF2-40B4-BE49-F238E27FC236}">
                <a16:creationId xmlns:a16="http://schemas.microsoft.com/office/drawing/2014/main" id="{411D60CC-DF2C-E4F6-46E1-82CEAB240335}"/>
              </a:ext>
            </a:extLst>
          </p:cNvPr>
          <p:cNvSpPr/>
          <p:nvPr userDrawn="1"/>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181760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609600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70957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1607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70957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8641133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Left image-L (White bg)">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5194302"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65264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65264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60144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60144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278066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 Footer (white bg) ">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55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whit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6622E0-A137-429D-BE75-779E322CE694}"/>
              </a:ext>
            </a:extLst>
          </p:cNvPr>
          <p:cNvSpPr/>
          <p:nvPr userDrawn="1"/>
        </p:nvSpPr>
        <p:spPr>
          <a:xfrm>
            <a:off x="-30161" y="0"/>
            <a:ext cx="1222216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216082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blu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641AD-3AD5-4F67-A775-821CB3080BD2}"/>
              </a:ext>
            </a:extLst>
          </p:cNvPr>
          <p:cNvSpPr/>
          <p:nvPr userDrawn="1"/>
        </p:nvSpPr>
        <p:spPr>
          <a:xfrm>
            <a:off x="-30161" y="0"/>
            <a:ext cx="12222161" cy="6858000"/>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418022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hank you Slide">
    <p:bg>
      <p:bgPr>
        <a:solidFill>
          <a:srgbClr val="F5FAFC"/>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F35E03-ED1F-4BA6-A9DB-BAA193266DF0}"/>
              </a:ext>
            </a:extLst>
          </p:cNvPr>
          <p:cNvSpPr txBox="1"/>
          <p:nvPr userDrawn="1"/>
        </p:nvSpPr>
        <p:spPr>
          <a:xfrm>
            <a:off x="3457462" y="3252763"/>
            <a:ext cx="5246914" cy="584775"/>
          </a:xfrm>
          <a:prstGeom prst="rect">
            <a:avLst/>
          </a:prstGeom>
          <a:noFill/>
        </p:spPr>
        <p:txBody>
          <a:bodyPr wrap="square" rtlCol="0">
            <a:spAutoFit/>
          </a:bodyPr>
          <a:lstStyle/>
          <a:p>
            <a:pPr algn="ctr"/>
            <a:r>
              <a:rPr lang="en-US" sz="3200" b="1" dirty="0">
                <a:solidFill>
                  <a:schemeClr val="tx1"/>
                </a:solidFill>
                <a:cs typeface="Arial" panose="020B0604020202020204" pitchFamily="34" charset="0"/>
              </a:rPr>
              <a:t>Thank you!</a:t>
            </a:r>
          </a:p>
        </p:txBody>
      </p:sp>
      <p:sp>
        <p:nvSpPr>
          <p:cNvPr id="7" name="Rectangle 6">
            <a:extLst>
              <a:ext uri="{FF2B5EF4-FFF2-40B4-BE49-F238E27FC236}">
                <a16:creationId xmlns:a16="http://schemas.microsoft.com/office/drawing/2014/main" id="{D95BEDD7-9550-46FC-AAD4-3BCDC60161D9}"/>
              </a:ext>
            </a:extLst>
          </p:cNvPr>
          <p:cNvSpPr/>
          <p:nvPr userDrawn="1"/>
        </p:nvSpPr>
        <p:spPr>
          <a:xfrm>
            <a:off x="0" y="6115986"/>
            <a:ext cx="12192000" cy="742013"/>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CD6"/>
              </a:solidFill>
            </a:endParaRPr>
          </a:p>
        </p:txBody>
      </p:sp>
    </p:spTree>
    <p:extLst>
      <p:ext uri="{BB962C8B-B14F-4D97-AF65-F5344CB8AC3E}">
        <p14:creationId xmlns:p14="http://schemas.microsoft.com/office/powerpoint/2010/main" val="697607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D000AF-B921-43E9-B432-355A07B6E46E}"/>
              </a:ext>
            </a:extLst>
          </p:cNvPr>
          <p:cNvSpPr/>
          <p:nvPr userDrawn="1"/>
        </p:nvSpPr>
        <p:spPr>
          <a:xfrm>
            <a:off x="0" y="6115986"/>
            <a:ext cx="10028420" cy="742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9536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text two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a:p>
            <a:pPr lvl="0"/>
            <a:r>
              <a:rPr lang="en-US" dirty="0" err="1"/>
              <a:t>Nulla</a:t>
            </a:r>
            <a:r>
              <a:rPr lang="en-US" dirty="0"/>
              <a:t> </a:t>
            </a:r>
            <a:r>
              <a:rPr lang="en-US" dirty="0" err="1"/>
              <a:t>consequat</a:t>
            </a:r>
            <a:r>
              <a:rPr lang="en-US" dirty="0"/>
              <a:t> </a:t>
            </a:r>
            <a:r>
              <a:rPr lang="en-US" dirty="0" err="1"/>
              <a:t>massa</a:t>
            </a:r>
            <a:r>
              <a:rPr lang="en-US" dirty="0"/>
              <a:t> </a:t>
            </a:r>
            <a:r>
              <a:rPr lang="en-US" dirty="0" err="1"/>
              <a:t>quis</a:t>
            </a:r>
            <a:r>
              <a:rPr lang="en-US" dirty="0"/>
              <a:t> </a:t>
            </a:r>
            <a:r>
              <a:rPr lang="en-US" dirty="0" err="1"/>
              <a:t>enim</a:t>
            </a:r>
            <a:r>
              <a:rPr lang="en-US" dirty="0"/>
              <a:t>. Donec </a:t>
            </a:r>
            <a:r>
              <a:rPr lang="en-US" dirty="0" err="1"/>
              <a:t>pede</a:t>
            </a:r>
            <a:r>
              <a:rPr lang="en-US" dirty="0"/>
              <a:t> </a:t>
            </a:r>
            <a:r>
              <a:rPr lang="en-US" dirty="0" err="1"/>
              <a:t>justo</a:t>
            </a:r>
            <a:r>
              <a:rPr lang="en-US" dirty="0"/>
              <a:t>, </a:t>
            </a:r>
            <a:r>
              <a:rPr lang="en-US" dirty="0" err="1"/>
              <a:t>fringilla</a:t>
            </a:r>
            <a:r>
              <a:rPr lang="en-US" dirty="0"/>
              <a:t> vel, </a:t>
            </a:r>
            <a:r>
              <a:rPr lang="en-US" dirty="0" err="1"/>
              <a:t>aliquet</a:t>
            </a:r>
            <a:r>
              <a:rPr lang="en-US" dirty="0"/>
              <a:t> </a:t>
            </a:r>
            <a:r>
              <a:rPr lang="en-US" dirty="0" err="1"/>
              <a:t>nec</a:t>
            </a:r>
            <a:r>
              <a:rPr lang="en-US" dirty="0"/>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dirty="0"/>
              <a:t>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506702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564074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edit section name</a:t>
            </a:r>
            <a:endParaRPr lang="en-US" dirty="0"/>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dirty="0">
                <a:latin typeface="Arial" panose="020B0604020202020204" pitchFamily="34" charset="0"/>
                <a:ea typeface="Roboto"/>
                <a:cs typeface="Arial" panose="020B0604020202020204" pitchFamily="34" charset="0"/>
                <a:sym typeface="Roboto"/>
              </a:rPr>
              <a:t>We have focused on </a:t>
            </a:r>
            <a:r>
              <a:rPr lang="en-GB" sz="2800" b="1" dirty="0">
                <a:latin typeface="Arial" panose="020B0604020202020204" pitchFamily="34" charset="0"/>
                <a:ea typeface="Roboto"/>
                <a:cs typeface="Arial" panose="020B0604020202020204" pitchFamily="34" charset="0"/>
                <a:sym typeface="Roboto"/>
              </a:rPr>
              <a:t>preparing and empowering BDT staff</a:t>
            </a:r>
            <a:r>
              <a:rPr lang="en-GB" sz="2800" dirty="0">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dirty="0">
              <a:solidFill>
                <a:schemeClr val="bg2">
                  <a:lumMod val="25000"/>
                </a:schemeClr>
              </a:solidFill>
              <a:latin typeface="Georgia" panose="02040502050405020303" pitchFamily="18"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dirty="0"/>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bg2">
                    <a:lumMod val="25000"/>
                  </a:schemeClr>
                </a:solidFill>
              </a:defRPr>
            </a:lvl1pPr>
          </a:lstStyle>
          <a:p>
            <a:pPr algn="l">
              <a:lnSpc>
                <a:spcPct val="100000"/>
              </a:lnSpc>
              <a:spcBef>
                <a:spcPts val="1800"/>
              </a:spcBef>
            </a:pPr>
            <a:r>
              <a:rPr lang="en-GB" i="1" dirty="0">
                <a:solidFill>
                  <a:schemeClr val="bg2">
                    <a:lumMod val="25000"/>
                  </a:schemeClr>
                </a:solidFill>
                <a:latin typeface="Georgia" panose="02040502050405020303" pitchFamily="18" charset="0"/>
              </a:rPr>
              <a:t>Multiple RBM workshops for</a:t>
            </a:r>
            <a:br>
              <a:rPr lang="en-GB" i="1" dirty="0">
                <a:solidFill>
                  <a:schemeClr val="bg2">
                    <a:lumMod val="25000"/>
                  </a:schemeClr>
                </a:solidFill>
                <a:latin typeface="Georgia" panose="02040502050405020303" pitchFamily="18" charset="0"/>
              </a:rPr>
            </a:br>
            <a:r>
              <a:rPr lang="en-GB" i="1" dirty="0">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dirty="0">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Procurement training</a:t>
            </a:r>
            <a:endParaRPr lang="en-US" i="1" dirty="0">
              <a:solidFill>
                <a:schemeClr val="bg2">
                  <a:lumMod val="25000"/>
                </a:schemeClr>
              </a:solidFill>
              <a:latin typeface="Georgia" panose="02040502050405020303" pitchFamily="18" charset="0"/>
            </a:endParaRPr>
          </a:p>
          <a:p>
            <a:pPr lvl="0"/>
            <a:endParaRPr lang="en-US" dirty="0"/>
          </a:p>
        </p:txBody>
      </p:sp>
    </p:spTree>
    <p:extLst>
      <p:ext uri="{BB962C8B-B14F-4D97-AF65-F5344CB8AC3E}">
        <p14:creationId xmlns:p14="http://schemas.microsoft.com/office/powerpoint/2010/main" val="34633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 Titl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D6A0DE-A965-4E02-8A8B-981E2FDE590E}"/>
              </a:ext>
            </a:extLst>
          </p:cNvPr>
          <p:cNvSpPr>
            <a:spLocks noGrp="1"/>
          </p:cNvSpPr>
          <p:nvPr>
            <p:ph type="body" idx="1"/>
          </p:nvPr>
        </p:nvSpPr>
        <p:spPr>
          <a:xfrm>
            <a:off x="728687" y="1994663"/>
            <a:ext cx="4860830"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B820F59-7539-405E-B005-C5C92782E908}"/>
              </a:ext>
            </a:extLst>
          </p:cNvPr>
          <p:cNvSpPr>
            <a:spLocks noGrp="1"/>
          </p:cNvSpPr>
          <p:nvPr>
            <p:ph sz="half" idx="2" hasCustomPrompt="1"/>
          </p:nvPr>
        </p:nvSpPr>
        <p:spPr>
          <a:xfrm>
            <a:off x="728687" y="2490758"/>
            <a:ext cx="4860830"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7" name="Text Placeholder 2">
            <a:extLst>
              <a:ext uri="{FF2B5EF4-FFF2-40B4-BE49-F238E27FC236}">
                <a16:creationId xmlns:a16="http://schemas.microsoft.com/office/drawing/2014/main" id="{9AE6D208-1F00-412A-86E9-1A7081F56572}"/>
              </a:ext>
            </a:extLst>
          </p:cNvPr>
          <p:cNvSpPr>
            <a:spLocks noGrp="1"/>
          </p:cNvSpPr>
          <p:nvPr>
            <p:ph type="body" idx="10"/>
          </p:nvPr>
        </p:nvSpPr>
        <p:spPr>
          <a:xfrm>
            <a:off x="5892510" y="1994663"/>
            <a:ext cx="4751106"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8" name="Content Placeholder 3">
            <a:extLst>
              <a:ext uri="{FF2B5EF4-FFF2-40B4-BE49-F238E27FC236}">
                <a16:creationId xmlns:a16="http://schemas.microsoft.com/office/drawing/2014/main" id="{B8B83478-806A-4C07-A7A7-0CDF7E621EB5}"/>
              </a:ext>
            </a:extLst>
          </p:cNvPr>
          <p:cNvSpPr>
            <a:spLocks noGrp="1"/>
          </p:cNvSpPr>
          <p:nvPr>
            <p:ph sz="half" idx="11" hasCustomPrompt="1"/>
          </p:nvPr>
        </p:nvSpPr>
        <p:spPr>
          <a:xfrm>
            <a:off x="5892510" y="2490758"/>
            <a:ext cx="4751106"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3" name="Title 1">
            <a:extLst>
              <a:ext uri="{FF2B5EF4-FFF2-40B4-BE49-F238E27FC236}">
                <a16:creationId xmlns:a16="http://schemas.microsoft.com/office/drawing/2014/main" id="{20A48B77-BCF1-4349-8EF0-B33A1789375A}"/>
              </a:ext>
            </a:extLst>
          </p:cNvPr>
          <p:cNvSpPr>
            <a:spLocks noGrp="1"/>
          </p:cNvSpPr>
          <p:nvPr>
            <p:ph type="title" hasCustomPrompt="1"/>
          </p:nvPr>
        </p:nvSpPr>
        <p:spPr>
          <a:xfrm>
            <a:off x="728687" y="1238515"/>
            <a:ext cx="9914929" cy="635902"/>
          </a:xfrm>
          <a:prstGeom prst="rect">
            <a:avLst/>
          </a:prstGeom>
        </p:spPr>
        <p:txBody>
          <a:bodyPr>
            <a:noAutofit/>
          </a:bodyPr>
          <a:lstStyle>
            <a:lvl1pPr>
              <a:defRPr sz="2800"/>
            </a:lvl1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CCE4054A-3251-41A6-8BA5-67C64EF3E610}"/>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F8E1AD81-2712-4CFB-B585-60CDC561D6F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grpSp>
        <p:nvGrpSpPr>
          <p:cNvPr id="9" name="Group 8">
            <a:extLst>
              <a:ext uri="{FF2B5EF4-FFF2-40B4-BE49-F238E27FC236}">
                <a16:creationId xmlns:a16="http://schemas.microsoft.com/office/drawing/2014/main" id="{20901632-D897-07FD-664E-854DC7E4900D}"/>
              </a:ext>
            </a:extLst>
          </p:cNvPr>
          <p:cNvGrpSpPr/>
          <p:nvPr userDrawn="1"/>
        </p:nvGrpSpPr>
        <p:grpSpPr>
          <a:xfrm>
            <a:off x="469900" y="70624"/>
            <a:ext cx="7854950" cy="1490418"/>
            <a:chOff x="438150" y="870724"/>
            <a:chExt cx="7854950" cy="1490418"/>
          </a:xfrm>
        </p:grpSpPr>
        <p:pic>
          <p:nvPicPr>
            <p:cNvPr id="10" name="Picture 9">
              <a:extLst>
                <a:ext uri="{FF2B5EF4-FFF2-40B4-BE49-F238E27FC236}">
                  <a16:creationId xmlns:a16="http://schemas.microsoft.com/office/drawing/2014/main" id="{DFF89F95-81F5-8D40-FFB5-5338D2957CD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4" name="Straight Connector 13">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a:t>
              </a:r>
              <a:r>
                <a:rPr lang="fr-CH" sz="1500" b="1" dirty="0" err="1">
                  <a:solidFill>
                    <a:schemeClr val="tx1">
                      <a:lumMod val="65000"/>
                      <a:lumOff val="35000"/>
                    </a:schemeClr>
                  </a:solidFill>
                  <a:latin typeface="Calibri" panose="020F0502020204030204" pitchFamily="34" charset="0"/>
                  <a:cs typeface="Calibri" panose="020F0502020204030204" pitchFamily="34" charset="0"/>
                </a:rPr>
                <a:t>Working</a:t>
              </a:r>
              <a:r>
                <a:rPr lang="fr-CH" sz="1500" b="1" dirty="0">
                  <a:solidFill>
                    <a:schemeClr val="tx1">
                      <a:lumMod val="65000"/>
                      <a:lumOff val="35000"/>
                    </a:schemeClr>
                  </a:solidFill>
                  <a:latin typeface="Calibri" panose="020F0502020204030204" pitchFamily="34" charset="0"/>
                  <a:cs typeface="Calibri" panose="020F0502020204030204" pitchFamily="34" charset="0"/>
                </a:rPr>
                <a:t>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Twentieth meeting - From 22 to 23 January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6" name="Rectangle 15">
            <a:extLst>
              <a:ext uri="{FF2B5EF4-FFF2-40B4-BE49-F238E27FC236}">
                <a16:creationId xmlns:a16="http://schemas.microsoft.com/office/drawing/2014/main" id="{411D60CC-DF2C-E4F6-46E1-82CEAB240335}"/>
              </a:ext>
            </a:extLst>
          </p:cNvPr>
          <p:cNvSpPr/>
          <p:nvPr userDrawn="1"/>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80388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with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879591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vl1pPr>
          </a:lstStyle>
          <a:p>
            <a:r>
              <a:rPr lang="en-US" dirty="0"/>
              <a:t>Insert</a:t>
            </a:r>
            <a:br>
              <a:rPr lang="en-US" dirty="0"/>
            </a:br>
            <a:r>
              <a:rPr lang="en-US" dirty="0"/>
              <a:t>Photo</a:t>
            </a:r>
          </a:p>
        </p:txBody>
      </p:sp>
    </p:spTree>
    <p:extLst>
      <p:ext uri="{BB962C8B-B14F-4D97-AF65-F5344CB8AC3E}">
        <p14:creationId xmlns:p14="http://schemas.microsoft.com/office/powerpoint/2010/main" val="1068319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bullet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78E5A-AB76-4634-8AD9-64C991C6FC02}"/>
              </a:ext>
            </a:extLst>
          </p:cNvPr>
          <p:cNvSpPr>
            <a:spLocks noGrp="1"/>
          </p:cNvSpPr>
          <p:nvPr>
            <p:ph sz="half" idx="1" hasCustomPrompt="1"/>
          </p:nvPr>
        </p:nvSpPr>
        <p:spPr>
          <a:xfrm>
            <a:off x="721372" y="2040524"/>
            <a:ext cx="4393315" cy="4125355"/>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4" name="Content Placeholder 3">
            <a:extLst>
              <a:ext uri="{FF2B5EF4-FFF2-40B4-BE49-F238E27FC236}">
                <a16:creationId xmlns:a16="http://schemas.microsoft.com/office/drawing/2014/main" id="{4198F227-A22B-432C-84DE-6E0A3BE38D63}"/>
              </a:ext>
            </a:extLst>
          </p:cNvPr>
          <p:cNvSpPr>
            <a:spLocks noGrp="1"/>
          </p:cNvSpPr>
          <p:nvPr>
            <p:ph sz="half" idx="2" hasCustomPrompt="1"/>
          </p:nvPr>
        </p:nvSpPr>
        <p:spPr>
          <a:xfrm>
            <a:off x="5460255" y="2040523"/>
            <a:ext cx="4393316" cy="4126191"/>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10" name="Title 1">
            <a:extLst>
              <a:ext uri="{FF2B5EF4-FFF2-40B4-BE49-F238E27FC236}">
                <a16:creationId xmlns:a16="http://schemas.microsoft.com/office/drawing/2014/main" id="{D346557F-F9B0-433A-9FC1-56C38B19DE9B}"/>
              </a:ext>
            </a:extLst>
          </p:cNvPr>
          <p:cNvSpPr>
            <a:spLocks noGrp="1"/>
          </p:cNvSpPr>
          <p:nvPr>
            <p:ph type="title" hasCustomPrompt="1"/>
          </p:nvPr>
        </p:nvSpPr>
        <p:spPr>
          <a:xfrm>
            <a:off x="721373" y="1251017"/>
            <a:ext cx="9132198" cy="565079"/>
          </a:xfrm>
          <a:prstGeom prst="rect">
            <a:avLst/>
          </a:prstGeom>
        </p:spPr>
        <p:txBody>
          <a:bodyPr>
            <a:noAutofit/>
          </a:bodyPr>
          <a:lstStyle>
            <a:lvl1pPr>
              <a:defRPr sz="2800"/>
            </a:lvl1pPr>
          </a:lstStyle>
          <a:p>
            <a:pPr lvl="0"/>
            <a:r>
              <a:rPr lang="en-US" dirty="0"/>
              <a:t>Click to edit Master text styles</a:t>
            </a:r>
          </a:p>
        </p:txBody>
      </p:sp>
      <p:cxnSp>
        <p:nvCxnSpPr>
          <p:cNvPr id="12" name="Straight Connector 11">
            <a:extLst>
              <a:ext uri="{FF2B5EF4-FFF2-40B4-BE49-F238E27FC236}">
                <a16:creationId xmlns:a16="http://schemas.microsoft.com/office/drawing/2014/main" id="{56157FF2-E1F2-41A6-A3CB-3DE59785DD4D}"/>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E8A78C8E-6713-4582-84CE-8C8A0FE572A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513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37226" y="1975104"/>
            <a:ext cx="6256106" cy="4210543"/>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0" name="Title 1">
            <a:extLst>
              <a:ext uri="{FF2B5EF4-FFF2-40B4-BE49-F238E27FC236}">
                <a16:creationId xmlns:a16="http://schemas.microsoft.com/office/drawing/2014/main" id="{3F01D386-9240-4F38-9F1C-4325351B05E1}"/>
              </a:ext>
            </a:extLst>
          </p:cNvPr>
          <p:cNvSpPr>
            <a:spLocks noGrp="1"/>
          </p:cNvSpPr>
          <p:nvPr>
            <p:ph type="title" hasCustomPrompt="1"/>
          </p:nvPr>
        </p:nvSpPr>
        <p:spPr>
          <a:xfrm>
            <a:off x="737225" y="1261501"/>
            <a:ext cx="7177821" cy="542146"/>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015B0268-1877-4B50-85FE-85F64126C828}"/>
              </a:ext>
            </a:extLst>
          </p:cNvPr>
          <p:cNvCxnSpPr/>
          <p:nvPr userDrawn="1"/>
        </p:nvCxnSpPr>
        <p:spPr>
          <a:xfrm>
            <a:off x="607468"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716C6763-4EEE-47FB-A7AD-A329AC03860D}"/>
              </a:ext>
            </a:extLst>
          </p:cNvPr>
          <p:cNvSpPr>
            <a:spLocks noGrp="1"/>
          </p:cNvSpPr>
          <p:nvPr>
            <p:ph type="body" sz="quarter" idx="10" hasCustomPrompt="1"/>
          </p:nvPr>
        </p:nvSpPr>
        <p:spPr>
          <a:xfrm>
            <a:off x="607468"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144347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Large imag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9A3B-CF71-48AC-B4B0-550E5EC772C1}"/>
              </a:ext>
            </a:extLst>
          </p:cNvPr>
          <p:cNvSpPr>
            <a:spLocks noGrp="1"/>
          </p:cNvSpPr>
          <p:nvPr>
            <p:ph type="title"/>
          </p:nvPr>
        </p:nvSpPr>
        <p:spPr>
          <a:xfrm>
            <a:off x="716483" y="1234865"/>
            <a:ext cx="10313024" cy="635902"/>
          </a:xfrm>
          <a:prstGeom prst="rect">
            <a:avLst/>
          </a:prstGeom>
        </p:spPr>
        <p:txBody>
          <a:bodyPr anchor="t"/>
          <a:lstStyle>
            <a:lvl1pPr>
              <a:defRPr sz="2800"/>
            </a:lvl1pPr>
          </a:lstStyle>
          <a:p>
            <a:r>
              <a:rPr lang="en-US" dirty="0"/>
              <a:t>Click to edit Master title style</a:t>
            </a:r>
          </a:p>
        </p:txBody>
      </p:sp>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33313" y="1927476"/>
            <a:ext cx="10700345" cy="4218130"/>
          </a:xfrm>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cxnSp>
        <p:nvCxnSpPr>
          <p:cNvPr id="6" name="Straight Connector 5">
            <a:extLst>
              <a:ext uri="{FF2B5EF4-FFF2-40B4-BE49-F238E27FC236}">
                <a16:creationId xmlns:a16="http://schemas.microsoft.com/office/drawing/2014/main" id="{9B8B0405-4014-43E6-B303-902A4F998E13}"/>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7" name="Text Placeholder 3">
            <a:extLst>
              <a:ext uri="{FF2B5EF4-FFF2-40B4-BE49-F238E27FC236}">
                <a16:creationId xmlns:a16="http://schemas.microsoft.com/office/drawing/2014/main" id="{B69F8470-F06D-4D52-9A69-30EBD8DA6096}"/>
              </a:ext>
            </a:extLst>
          </p:cNvPr>
          <p:cNvSpPr>
            <a:spLocks noGrp="1"/>
          </p:cNvSpPr>
          <p:nvPr>
            <p:ph type="body" sz="quarter" idx="10"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1391014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 S">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5593557"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500046"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500046"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5593546"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527703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56173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46823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46823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56173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25500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image - L">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0"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740457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740457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73533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735337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25363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image - S ">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02635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692373"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98862"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98862"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692362"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823145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image" Target="../media/image1.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TextBox 7">
            <a:extLst>
              <a:ext uri="{FF2B5EF4-FFF2-40B4-BE49-F238E27FC236}">
                <a16:creationId xmlns:a16="http://schemas.microsoft.com/office/drawing/2014/main" id="{69A5A063-7EAA-4705-81BD-73270FF5BA28}"/>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F4ED357C-3FA0-42D4-850C-879BB0BE1875}"/>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grpSp>
        <p:nvGrpSpPr>
          <p:cNvPr id="6" name="Group 5">
            <a:extLst>
              <a:ext uri="{FF2B5EF4-FFF2-40B4-BE49-F238E27FC236}">
                <a16:creationId xmlns:a16="http://schemas.microsoft.com/office/drawing/2014/main" id="{20901632-D897-07FD-664E-854DC7E4900D}"/>
              </a:ext>
            </a:extLst>
          </p:cNvPr>
          <p:cNvGrpSpPr/>
          <p:nvPr userDrawn="1"/>
        </p:nvGrpSpPr>
        <p:grpSpPr>
          <a:xfrm>
            <a:off x="469900" y="70624"/>
            <a:ext cx="7854950" cy="1490418"/>
            <a:chOff x="438150" y="870724"/>
            <a:chExt cx="7854950" cy="1490418"/>
          </a:xfrm>
        </p:grpSpPr>
        <p:pic>
          <p:nvPicPr>
            <p:cNvPr id="7" name="Picture 6">
              <a:extLst>
                <a:ext uri="{FF2B5EF4-FFF2-40B4-BE49-F238E27FC236}">
                  <a16:creationId xmlns:a16="http://schemas.microsoft.com/office/drawing/2014/main" id="{DFF89F95-81F5-8D40-FFB5-5338D2957CD8}"/>
                </a:ext>
              </a:extLst>
            </p:cNvPr>
            <p:cNvPicPr>
              <a:picLocks noChangeAspect="1"/>
            </p:cNvPicPr>
            <p:nvPr/>
          </p:nvPicPr>
          <p:blipFill>
            <a:blip r:embed="rId18" cstate="hqprint">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0" name="Straight Connector 9">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a:t>
              </a:r>
              <a:r>
                <a:rPr lang="fr-CH" sz="1500" b="1" dirty="0" err="1">
                  <a:solidFill>
                    <a:schemeClr val="tx1">
                      <a:lumMod val="65000"/>
                      <a:lumOff val="35000"/>
                    </a:schemeClr>
                  </a:solidFill>
                  <a:latin typeface="Calibri" panose="020F0502020204030204" pitchFamily="34" charset="0"/>
                  <a:cs typeface="Calibri" panose="020F0502020204030204" pitchFamily="34" charset="0"/>
                </a:rPr>
                <a:t>Working</a:t>
              </a:r>
              <a:r>
                <a:rPr lang="fr-CH" sz="1500" b="1" dirty="0">
                  <a:solidFill>
                    <a:schemeClr val="tx1">
                      <a:lumMod val="65000"/>
                      <a:lumOff val="35000"/>
                    </a:schemeClr>
                  </a:solidFill>
                  <a:latin typeface="Calibri" panose="020F0502020204030204" pitchFamily="34" charset="0"/>
                  <a:cs typeface="Calibri" panose="020F0502020204030204" pitchFamily="34" charset="0"/>
                </a:rPr>
                <a:t>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Twentieth meeting - From 22 to 23 January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2" name="Rectangle 11">
            <a:extLst>
              <a:ext uri="{FF2B5EF4-FFF2-40B4-BE49-F238E27FC236}">
                <a16:creationId xmlns:a16="http://schemas.microsoft.com/office/drawing/2014/main" id="{411D60CC-DF2C-E4F6-46E1-82CEAB240335}"/>
              </a:ext>
            </a:extLst>
          </p:cNvPr>
          <p:cNvSpPr/>
          <p:nvPr userDrawn="1"/>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52108936"/>
      </p:ext>
    </p:extLst>
  </p:cSld>
  <p:clrMap bg1="lt1" tx1="dk1" bg2="lt2" tx2="dk2" accent1="accent1" accent2="accent2" accent3="accent3" accent4="accent4" accent5="accent5" accent6="accent6" hlink="hlink" folHlink="folHlink"/>
  <p:sldLayoutIdLst>
    <p:sldLayoutId id="2147483656" r:id="rId1"/>
    <p:sldLayoutId id="2147483653" r:id="rId2"/>
    <p:sldLayoutId id="2147483652" r:id="rId3"/>
    <p:sldLayoutId id="2147483675" r:id="rId4"/>
    <p:sldLayoutId id="2147483676" r:id="rId5"/>
    <p:sldLayoutId id="2147483674" r:id="rId6"/>
    <p:sldLayoutId id="2147483672" r:id="rId7"/>
    <p:sldLayoutId id="2147483657" r:id="rId8"/>
    <p:sldLayoutId id="2147483717" r:id="rId9"/>
    <p:sldLayoutId id="2147483718" r:id="rId10"/>
    <p:sldLayoutId id="2147483719" r:id="rId11"/>
    <p:sldLayoutId id="2147483670" r:id="rId12"/>
    <p:sldLayoutId id="2147483660" r:id="rId13"/>
    <p:sldLayoutId id="2147483687" r:id="rId14"/>
    <p:sldLayoutId id="2147483707" r:id="rId15"/>
    <p:sldLayoutId id="2147483712" r:id="rId16"/>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6" name="TextBox 5">
            <a:extLst>
              <a:ext uri="{FF2B5EF4-FFF2-40B4-BE49-F238E27FC236}">
                <a16:creationId xmlns:a16="http://schemas.microsoft.com/office/drawing/2014/main" id="{693ABCAB-1B02-4C7B-89B1-A5BB0E479D06}"/>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7" name="TextBox 6">
            <a:extLst>
              <a:ext uri="{FF2B5EF4-FFF2-40B4-BE49-F238E27FC236}">
                <a16:creationId xmlns:a16="http://schemas.microsoft.com/office/drawing/2014/main" id="{77662A7B-D8AC-460A-9C3E-1872390023D8}"/>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grpSp>
        <p:nvGrpSpPr>
          <p:cNvPr id="8" name="Group 7">
            <a:extLst>
              <a:ext uri="{FF2B5EF4-FFF2-40B4-BE49-F238E27FC236}">
                <a16:creationId xmlns:a16="http://schemas.microsoft.com/office/drawing/2014/main" id="{20901632-D897-07FD-664E-854DC7E4900D}"/>
              </a:ext>
            </a:extLst>
          </p:cNvPr>
          <p:cNvGrpSpPr/>
          <p:nvPr userDrawn="1"/>
        </p:nvGrpSpPr>
        <p:grpSpPr>
          <a:xfrm>
            <a:off x="469900" y="70624"/>
            <a:ext cx="7854950" cy="1490418"/>
            <a:chOff x="438150" y="870724"/>
            <a:chExt cx="7854950" cy="1490418"/>
          </a:xfrm>
        </p:grpSpPr>
        <p:pic>
          <p:nvPicPr>
            <p:cNvPr id="9" name="Picture 8">
              <a:extLst>
                <a:ext uri="{FF2B5EF4-FFF2-40B4-BE49-F238E27FC236}">
                  <a16:creationId xmlns:a16="http://schemas.microsoft.com/office/drawing/2014/main" id="{DFF89F95-81F5-8D40-FFB5-5338D2957CD8}"/>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0" name="Straight Connector 9">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a:t>
              </a:r>
              <a:r>
                <a:rPr lang="fr-CH" sz="1500" b="1" dirty="0" err="1">
                  <a:solidFill>
                    <a:schemeClr val="tx1">
                      <a:lumMod val="65000"/>
                      <a:lumOff val="35000"/>
                    </a:schemeClr>
                  </a:solidFill>
                  <a:latin typeface="Calibri" panose="020F0502020204030204" pitchFamily="34" charset="0"/>
                  <a:cs typeface="Calibri" panose="020F0502020204030204" pitchFamily="34" charset="0"/>
                </a:rPr>
                <a:t>Working</a:t>
              </a:r>
              <a:r>
                <a:rPr lang="fr-CH" sz="1500" b="1" dirty="0">
                  <a:solidFill>
                    <a:schemeClr val="tx1">
                      <a:lumMod val="65000"/>
                      <a:lumOff val="35000"/>
                    </a:schemeClr>
                  </a:solidFill>
                  <a:latin typeface="Calibri" panose="020F0502020204030204" pitchFamily="34" charset="0"/>
                  <a:cs typeface="Calibri" panose="020F0502020204030204" pitchFamily="34" charset="0"/>
                </a:rPr>
                <a:t>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Twentieth meeting - From 22 to 23 January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2" name="Rectangle 11">
            <a:extLst>
              <a:ext uri="{FF2B5EF4-FFF2-40B4-BE49-F238E27FC236}">
                <a16:creationId xmlns:a16="http://schemas.microsoft.com/office/drawing/2014/main" id="{411D60CC-DF2C-E4F6-46E1-82CEAB240335}"/>
              </a:ext>
            </a:extLst>
          </p:cNvPr>
          <p:cNvSpPr/>
          <p:nvPr userDrawn="1"/>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97039940"/>
      </p:ext>
    </p:extLst>
  </p:cSld>
  <p:clrMap bg1="lt1" tx1="dk1" bg2="lt2" tx2="dk2" accent1="accent1" accent2="accent2" accent3="accent3" accent4="accent4" accent5="accent5" accent6="accent6" hlink="hlink" folHlink="folHlink"/>
  <p:sldLayoutIdLst>
    <p:sldLayoutId id="2147483710" r:id="rId1"/>
    <p:sldLayoutId id="2147483716" r:id="rId2"/>
    <p:sldLayoutId id="2147483711" r:id="rId3"/>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dirty="0">
                <a:latin typeface="Georgia" panose="02040502050405020303" pitchFamily="18" charset="0"/>
              </a:rPr>
              <a:t>We grew up with the internet. </a:t>
            </a:r>
            <a:br>
              <a:rPr lang="en-US" sz="2800" i="1" dirty="0">
                <a:latin typeface="Georgia" panose="02040502050405020303" pitchFamily="18" charset="0"/>
              </a:rPr>
            </a:br>
            <a:r>
              <a:rPr lang="en-US" sz="2800" i="1" dirty="0">
                <a:latin typeface="Georgia" panose="02040502050405020303" pitchFamily="18" charset="0"/>
              </a:rPr>
              <a:t>I mean, the internet has always been here with us. The grown-ups are like ‘Wow the internet appeared’, while it is perfectly normal for us.” </a:t>
            </a:r>
          </a:p>
        </p:txBody>
      </p:sp>
      <p:sp>
        <p:nvSpPr>
          <p:cNvPr id="8" name="TextBox 7">
            <a:extLst>
              <a:ext uri="{FF2B5EF4-FFF2-40B4-BE49-F238E27FC236}">
                <a16:creationId xmlns:a16="http://schemas.microsoft.com/office/drawing/2014/main" id="{43FB8933-3AE5-487A-8B03-0B68C8923CB0}"/>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CD9BF5BD-2163-4157-A2AF-C24DDF31C8DA}"/>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grpSp>
        <p:nvGrpSpPr>
          <p:cNvPr id="5" name="Group 4">
            <a:extLst>
              <a:ext uri="{FF2B5EF4-FFF2-40B4-BE49-F238E27FC236}">
                <a16:creationId xmlns:a16="http://schemas.microsoft.com/office/drawing/2014/main" id="{20901632-D897-07FD-664E-854DC7E4900D}"/>
              </a:ext>
            </a:extLst>
          </p:cNvPr>
          <p:cNvGrpSpPr/>
          <p:nvPr userDrawn="1"/>
        </p:nvGrpSpPr>
        <p:grpSpPr>
          <a:xfrm>
            <a:off x="469900" y="70624"/>
            <a:ext cx="7854950" cy="1490418"/>
            <a:chOff x="438150" y="870724"/>
            <a:chExt cx="7854950" cy="1490418"/>
          </a:xfrm>
        </p:grpSpPr>
        <p:pic>
          <p:nvPicPr>
            <p:cNvPr id="6" name="Picture 5">
              <a:extLst>
                <a:ext uri="{FF2B5EF4-FFF2-40B4-BE49-F238E27FC236}">
                  <a16:creationId xmlns:a16="http://schemas.microsoft.com/office/drawing/2014/main" id="{DFF89F95-81F5-8D40-FFB5-5338D2957CD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7" name="Straight Connector 6">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0" name="TextBox 9">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a:t>
              </a:r>
              <a:r>
                <a:rPr lang="fr-CH" sz="1500" b="1" dirty="0" err="1">
                  <a:solidFill>
                    <a:schemeClr val="tx1">
                      <a:lumMod val="65000"/>
                      <a:lumOff val="35000"/>
                    </a:schemeClr>
                  </a:solidFill>
                  <a:latin typeface="Calibri" panose="020F0502020204030204" pitchFamily="34" charset="0"/>
                  <a:cs typeface="Calibri" panose="020F0502020204030204" pitchFamily="34" charset="0"/>
                </a:rPr>
                <a:t>Working</a:t>
              </a:r>
              <a:r>
                <a:rPr lang="fr-CH" sz="1500" b="1" dirty="0">
                  <a:solidFill>
                    <a:schemeClr val="tx1">
                      <a:lumMod val="65000"/>
                      <a:lumOff val="35000"/>
                    </a:schemeClr>
                  </a:solidFill>
                  <a:latin typeface="Calibri" panose="020F0502020204030204" pitchFamily="34" charset="0"/>
                  <a:cs typeface="Calibri" panose="020F0502020204030204" pitchFamily="34" charset="0"/>
                </a:rPr>
                <a:t>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Twentieth meeting - From 22 to 23 January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1" name="Rectangle 10">
            <a:extLst>
              <a:ext uri="{FF2B5EF4-FFF2-40B4-BE49-F238E27FC236}">
                <a16:creationId xmlns:a16="http://schemas.microsoft.com/office/drawing/2014/main" id="{411D60CC-DF2C-E4F6-46E1-82CEAB240335}"/>
              </a:ext>
            </a:extLst>
          </p:cNvPr>
          <p:cNvSpPr/>
          <p:nvPr userDrawn="1"/>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761321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rial" panose="020B0604020202020204" pitchFamily="34"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9F30285-D598-437F-82DD-E03C393D63FF}"/>
              </a:ext>
            </a:extLst>
          </p:cNvPr>
          <p:cNvSpPr txBox="1">
            <a:spLocks/>
          </p:cNvSpPr>
          <p:nvPr/>
        </p:nvSpPr>
        <p:spPr>
          <a:xfrm>
            <a:off x="1335785" y="3046862"/>
            <a:ext cx="964459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000" dirty="0">
                <a:solidFill>
                  <a:schemeClr val="tx1"/>
                </a:solidFill>
                <a:latin typeface="+mj-lt"/>
                <a:cs typeface="Varela Round"/>
              </a:rPr>
              <a:t>COP mainstreaming in the OSAEC and CSAEM Offenders Registry</a:t>
            </a:r>
          </a:p>
        </p:txBody>
      </p:sp>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flipV="1">
            <a:off x="1447800" y="3551616"/>
            <a:ext cx="9340362" cy="64370"/>
          </a:xfrm>
          <a:prstGeom prst="line">
            <a:avLst/>
          </a:prstGeom>
          <a:ln w="12700">
            <a:solidFill>
              <a:srgbClr val="009CD6"/>
            </a:solidFill>
          </a:ln>
        </p:spPr>
        <p:style>
          <a:lnRef idx="1">
            <a:schemeClr val="accent1"/>
          </a:lnRef>
          <a:fillRef idx="0">
            <a:schemeClr val="accent1"/>
          </a:fillRef>
          <a:effectRef idx="0">
            <a:schemeClr val="accent1"/>
          </a:effectRef>
          <a:fontRef idx="minor">
            <a:schemeClr val="tx1"/>
          </a:fontRef>
        </p:style>
      </p:cxnSp>
      <p:sp>
        <p:nvSpPr>
          <p:cNvPr id="12" name="Title 9">
            <a:extLst>
              <a:ext uri="{FF2B5EF4-FFF2-40B4-BE49-F238E27FC236}">
                <a16:creationId xmlns:a16="http://schemas.microsoft.com/office/drawing/2014/main" id="{EEB08032-CE0E-4986-AEDF-A41026C0E8B9}"/>
              </a:ext>
            </a:extLst>
          </p:cNvPr>
          <p:cNvSpPr txBox="1">
            <a:spLocks/>
          </p:cNvSpPr>
          <p:nvPr/>
        </p:nvSpPr>
        <p:spPr>
          <a:xfrm>
            <a:off x="1335785" y="1903617"/>
            <a:ext cx="9604229" cy="12674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fr-CH" sz="2800" b="1" dirty="0">
                <a:solidFill>
                  <a:schemeClr val="tx1"/>
                </a:solidFill>
              </a:rPr>
              <a:t>Report by </a:t>
            </a:r>
            <a:r>
              <a:rPr lang="fr-CH" sz="2800" b="1" dirty="0" err="1">
                <a:solidFill>
                  <a:schemeClr val="tx1"/>
                </a:solidFill>
              </a:rPr>
              <a:t>Stairway</a:t>
            </a:r>
            <a:r>
              <a:rPr lang="fr-CH" sz="2800" b="1" dirty="0">
                <a:solidFill>
                  <a:schemeClr val="tx1"/>
                </a:solidFill>
              </a:rPr>
              <a:t> </a:t>
            </a:r>
            <a:r>
              <a:rPr lang="fr-CH" sz="2800" b="1" dirty="0" err="1">
                <a:solidFill>
                  <a:schemeClr val="tx1"/>
                </a:solidFill>
              </a:rPr>
              <a:t>Foundation</a:t>
            </a:r>
            <a:r>
              <a:rPr lang="fr-CH" sz="2800" b="1" dirty="0">
                <a:solidFill>
                  <a:schemeClr val="tx1"/>
                </a:solidFill>
              </a:rPr>
              <a:t> (Philippines)</a:t>
            </a:r>
            <a:endParaRPr lang="en-US" sz="2800" b="1" dirty="0">
              <a:solidFill>
                <a:schemeClr val="tx1"/>
              </a:solidFill>
            </a:endParaRPr>
          </a:p>
        </p:txBody>
      </p:sp>
      <p:grpSp>
        <p:nvGrpSpPr>
          <p:cNvPr id="7" name="Group 6">
            <a:extLst>
              <a:ext uri="{FF2B5EF4-FFF2-40B4-BE49-F238E27FC236}">
                <a16:creationId xmlns:a16="http://schemas.microsoft.com/office/drawing/2014/main" id="{20901632-D897-07FD-664E-854DC7E4900D}"/>
              </a:ext>
            </a:extLst>
          </p:cNvPr>
          <p:cNvGrpSpPr/>
          <p:nvPr/>
        </p:nvGrpSpPr>
        <p:grpSpPr>
          <a:xfrm>
            <a:off x="469900" y="70624"/>
            <a:ext cx="7854950" cy="1490418"/>
            <a:chOff x="438150" y="870724"/>
            <a:chExt cx="7854950" cy="1490418"/>
          </a:xfrm>
        </p:grpSpPr>
        <p:pic>
          <p:nvPicPr>
            <p:cNvPr id="2" name="Picture 1">
              <a:extLst>
                <a:ext uri="{FF2B5EF4-FFF2-40B4-BE49-F238E27FC236}">
                  <a16:creationId xmlns:a16="http://schemas.microsoft.com/office/drawing/2014/main" id="{DFF89F95-81F5-8D40-FFB5-5338D2957CD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4" name="Straight Connector 3">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a:t>
              </a:r>
              <a:r>
                <a:rPr lang="fr-CH" sz="1500" b="1" dirty="0" err="1">
                  <a:solidFill>
                    <a:schemeClr val="tx1">
                      <a:lumMod val="65000"/>
                      <a:lumOff val="35000"/>
                    </a:schemeClr>
                  </a:solidFill>
                  <a:latin typeface="Calibri" panose="020F0502020204030204" pitchFamily="34" charset="0"/>
                  <a:cs typeface="Calibri" panose="020F0502020204030204" pitchFamily="34" charset="0"/>
                </a:rPr>
                <a:t>Working</a:t>
              </a:r>
              <a:r>
                <a:rPr lang="fr-CH" sz="1500" b="1" dirty="0">
                  <a:solidFill>
                    <a:schemeClr val="tx1">
                      <a:lumMod val="65000"/>
                      <a:lumOff val="35000"/>
                    </a:schemeClr>
                  </a:solidFill>
                  <a:latin typeface="Calibri" panose="020F0502020204030204" pitchFamily="34" charset="0"/>
                  <a:cs typeface="Calibri" panose="020F0502020204030204" pitchFamily="34" charset="0"/>
                </a:rPr>
                <a:t>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Twentieth meeting - From 22 to 23 January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3BEA86D-7088-345A-C585-1AAB9168CBC9}"/>
              </a:ext>
            </a:extLst>
          </p:cNvPr>
          <p:cNvSpPr txBox="1"/>
          <p:nvPr/>
        </p:nvSpPr>
        <p:spPr>
          <a:xfrm>
            <a:off x="7170058" y="946601"/>
            <a:ext cx="3875315" cy="738664"/>
          </a:xfrm>
          <a:prstGeom prst="rect">
            <a:avLst/>
          </a:prstGeom>
          <a:noFill/>
        </p:spPr>
        <p:txBody>
          <a:bodyPr wrap="square" rtlCol="0">
            <a:spAutoFit/>
          </a:bodyPr>
          <a:lstStyle/>
          <a:p>
            <a:pPr algn="r"/>
            <a:r>
              <a:rPr lang="fr-CH" sz="1400" b="1" dirty="0">
                <a:latin typeface="Calibri" panose="020F0502020204030204" pitchFamily="34" charset="0"/>
                <a:cs typeface="Calibri" panose="020F0502020204030204" pitchFamily="34" charset="0"/>
              </a:rPr>
              <a:t>Document CWG-COP-20/INF/6</a:t>
            </a:r>
          </a:p>
          <a:p>
            <a:pPr algn="r"/>
            <a:r>
              <a:rPr lang="fr-CH" sz="1400" b="1" dirty="0">
                <a:latin typeface="Calibri" panose="020F0502020204030204" pitchFamily="34" charset="0"/>
                <a:cs typeface="Calibri" panose="020F0502020204030204" pitchFamily="34" charset="0"/>
              </a:rPr>
              <a:t>11 </a:t>
            </a:r>
            <a:r>
              <a:rPr lang="fr-CH" sz="1400" b="1" dirty="0" err="1">
                <a:latin typeface="Calibri" panose="020F0502020204030204" pitchFamily="34" charset="0"/>
                <a:cs typeface="Calibri" panose="020F0502020204030204" pitchFamily="34" charset="0"/>
              </a:rPr>
              <a:t>January</a:t>
            </a:r>
            <a:r>
              <a:rPr lang="fr-CH" sz="1400" b="1" dirty="0">
                <a:latin typeface="Calibri" panose="020F0502020204030204" pitchFamily="34" charset="0"/>
                <a:cs typeface="Calibri" panose="020F0502020204030204" pitchFamily="34" charset="0"/>
              </a:rPr>
              <a:t> 2024</a:t>
            </a:r>
          </a:p>
          <a:p>
            <a:pPr algn="r"/>
            <a:r>
              <a:rPr lang="fr-CH" sz="1400" b="1" dirty="0">
                <a:latin typeface="Calibri" panose="020F0502020204030204" pitchFamily="34" charset="0"/>
                <a:cs typeface="Calibri" panose="020F0502020204030204" pitchFamily="34" charset="0"/>
              </a:rPr>
              <a:t>English </a:t>
            </a:r>
            <a:r>
              <a:rPr lang="fr-CH" sz="1400" b="1" dirty="0" err="1">
                <a:latin typeface="Calibri" panose="020F0502020204030204" pitchFamily="34" charset="0"/>
                <a:cs typeface="Calibri" panose="020F0502020204030204" pitchFamily="34" charset="0"/>
              </a:rPr>
              <a:t>Only</a:t>
            </a:r>
            <a:endParaRPr lang="en-GB" sz="1400" b="1" dirty="0">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D2A1DD03-53AF-BB0D-B0A3-CD2A20F6C4CD}"/>
              </a:ext>
            </a:extLst>
          </p:cNvPr>
          <p:cNvSpPr txBox="1"/>
          <p:nvPr/>
        </p:nvSpPr>
        <p:spPr>
          <a:xfrm>
            <a:off x="1335785" y="3779197"/>
            <a:ext cx="9644596" cy="1615827"/>
          </a:xfrm>
          <a:prstGeom prst="rect">
            <a:avLst/>
          </a:prstGeom>
          <a:noFill/>
        </p:spPr>
        <p:txBody>
          <a:bodyPr wrap="square" rtlCol="0">
            <a:spAutoFit/>
          </a:bodyPr>
          <a:lstStyle/>
          <a:p>
            <a:pPr>
              <a:spcBef>
                <a:spcPts val="600"/>
              </a:spcBef>
            </a:pPr>
            <a:r>
              <a:rPr lang="fr-CH" sz="1600" b="1" dirty="0" err="1"/>
              <a:t>Purpose</a:t>
            </a:r>
            <a:endParaRPr lang="fr-CH" sz="1600" b="1" dirty="0"/>
          </a:p>
          <a:p>
            <a:pPr>
              <a:spcBef>
                <a:spcPts val="600"/>
              </a:spcBef>
            </a:pPr>
            <a:r>
              <a:rPr lang="fr-CH" sz="1400" dirty="0"/>
              <a:t>The </a:t>
            </a:r>
            <a:r>
              <a:rPr lang="fr-CH" sz="1400" dirty="0" err="1"/>
              <a:t>legislative</a:t>
            </a:r>
            <a:r>
              <a:rPr lang="fr-CH" sz="1400" dirty="0"/>
              <a:t> and </a:t>
            </a:r>
            <a:r>
              <a:rPr lang="fr-CH" sz="1400" dirty="0" err="1"/>
              <a:t>policy</a:t>
            </a:r>
            <a:r>
              <a:rPr lang="fr-CH" sz="1400" dirty="0"/>
              <a:t> </a:t>
            </a:r>
            <a:r>
              <a:rPr lang="fr-CH" sz="1400" dirty="0" err="1"/>
              <a:t>iniatives</a:t>
            </a:r>
            <a:r>
              <a:rPr lang="fr-CH" sz="1400" dirty="0"/>
              <a:t> of </a:t>
            </a:r>
            <a:r>
              <a:rPr lang="fr-CH" sz="1400" dirty="0" err="1"/>
              <a:t>Stairway</a:t>
            </a:r>
            <a:r>
              <a:rPr lang="fr-CH" sz="1400" dirty="0"/>
              <a:t> Foundation in the Philippines in relation to the country </a:t>
            </a:r>
            <a:r>
              <a:rPr lang="fr-CH" sz="1400" dirty="0" err="1"/>
              <a:t>elaboration</a:t>
            </a:r>
            <a:r>
              <a:rPr lang="fr-CH" sz="1400" dirty="0"/>
              <a:t> of the OSAEC and CSAEM </a:t>
            </a:r>
            <a:r>
              <a:rPr lang="fr-CH" sz="1400" dirty="0" err="1"/>
              <a:t>offenders</a:t>
            </a:r>
            <a:r>
              <a:rPr lang="fr-CH" sz="1400" dirty="0"/>
              <a:t> </a:t>
            </a:r>
            <a:r>
              <a:rPr lang="fr-CH" sz="1400" dirty="0" err="1"/>
              <a:t>registry</a:t>
            </a:r>
            <a:r>
              <a:rPr lang="fr-CH" sz="1400" dirty="0"/>
              <a:t> guidelines.</a:t>
            </a:r>
          </a:p>
          <a:p>
            <a:pPr>
              <a:spcBef>
                <a:spcPts val="1800"/>
              </a:spcBef>
            </a:pPr>
            <a:r>
              <a:rPr lang="fr-CH" sz="1600" b="1" dirty="0"/>
              <a:t>Action </a:t>
            </a:r>
            <a:r>
              <a:rPr lang="fr-CH" sz="1600" b="1" dirty="0" err="1"/>
              <a:t>required</a:t>
            </a:r>
            <a:endParaRPr lang="fr-CH" sz="1600" b="1" dirty="0"/>
          </a:p>
          <a:p>
            <a:pPr>
              <a:spcBef>
                <a:spcPts val="600"/>
              </a:spcBef>
            </a:pPr>
            <a:r>
              <a:rPr lang="en-GB" sz="1400" dirty="0"/>
              <a:t>This report is transmitted to the Council Working Group on Child Online Protection </a:t>
            </a:r>
            <a:r>
              <a:rPr lang="en-GB" sz="1400" b="1" dirty="0"/>
              <a:t>for </a:t>
            </a:r>
            <a:r>
              <a:rPr lang="fr-CH" sz="1400" b="1" dirty="0"/>
              <a:t>information</a:t>
            </a:r>
            <a:r>
              <a:rPr lang="fr-CH" sz="1400" dirty="0"/>
              <a:t>.</a:t>
            </a:r>
            <a:endParaRPr lang="en-GB" sz="1400" dirty="0"/>
          </a:p>
        </p:txBody>
      </p:sp>
    </p:spTree>
    <p:extLst>
      <p:ext uri="{BB962C8B-B14F-4D97-AF65-F5344CB8AC3E}">
        <p14:creationId xmlns:p14="http://schemas.microsoft.com/office/powerpoint/2010/main" val="189184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7" name="Title 9">
            <a:extLst>
              <a:ext uri="{FF2B5EF4-FFF2-40B4-BE49-F238E27FC236}">
                <a16:creationId xmlns:a16="http://schemas.microsoft.com/office/drawing/2014/main" id="{89F30285-D598-437F-82DD-E03C393D63FF}"/>
              </a:ext>
            </a:extLst>
          </p:cNvPr>
          <p:cNvSpPr txBox="1">
            <a:spLocks/>
          </p:cNvSpPr>
          <p:nvPr/>
        </p:nvSpPr>
        <p:spPr>
          <a:xfrm>
            <a:off x="900000" y="809845"/>
            <a:ext cx="658503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400" b="1" dirty="0">
                <a:solidFill>
                  <a:schemeClr val="tx1"/>
                </a:solidFill>
                <a:latin typeface="+mj-lt"/>
                <a:cs typeface="Varela Round"/>
              </a:rPr>
              <a:t>COP mainstreaming in the </a:t>
            </a:r>
          </a:p>
          <a:p>
            <a:pPr marL="0" marR="0" lvl="0" indent="0" rtl="0">
              <a:spcBef>
                <a:spcPts val="600"/>
              </a:spcBef>
              <a:spcAft>
                <a:spcPts val="0"/>
              </a:spcAft>
              <a:buNone/>
            </a:pPr>
            <a:r>
              <a:rPr lang="de-DE" sz="2400" b="1" dirty="0">
                <a:solidFill>
                  <a:schemeClr val="tx1"/>
                </a:solidFill>
                <a:latin typeface="+mj-lt"/>
                <a:cs typeface="Varela Round"/>
              </a:rPr>
              <a:t>OSAEC and CSAEM Offenders Registry</a:t>
            </a:r>
          </a:p>
        </p:txBody>
      </p:sp>
      <p:sp>
        <p:nvSpPr>
          <p:cNvPr id="9" name="Title 9">
            <a:extLst>
              <a:ext uri="{FF2B5EF4-FFF2-40B4-BE49-F238E27FC236}">
                <a16:creationId xmlns:a16="http://schemas.microsoft.com/office/drawing/2014/main" id="{89F30285-D598-437F-82DD-E03C393D63FF}"/>
              </a:ext>
            </a:extLst>
          </p:cNvPr>
          <p:cNvSpPr txBox="1">
            <a:spLocks/>
          </p:cNvSpPr>
          <p:nvPr/>
        </p:nvSpPr>
        <p:spPr>
          <a:xfrm>
            <a:off x="5611201" y="3763106"/>
            <a:ext cx="6580799" cy="5090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en-PH" sz="2000" dirty="0">
                <a:solidFill>
                  <a:schemeClr val="tx1"/>
                </a:solidFill>
                <a:latin typeface="+mn-lt"/>
                <a:cs typeface="Varela Round"/>
              </a:rPr>
              <a:t>One key area of the discussion/guidelines would be on leveraging the registry to create </a:t>
            </a:r>
            <a:r>
              <a:rPr lang="en-PH" sz="2000" b="1" dirty="0">
                <a:solidFill>
                  <a:schemeClr val="tx1"/>
                </a:solidFill>
                <a:latin typeface="+mn-lt"/>
                <a:cs typeface="Varela Round"/>
              </a:rPr>
              <a:t>safeguards in the online environment</a:t>
            </a:r>
            <a:r>
              <a:rPr lang="en-PH" sz="2000" dirty="0">
                <a:solidFill>
                  <a:schemeClr val="tx1"/>
                </a:solidFill>
                <a:latin typeface="+mn-lt"/>
                <a:cs typeface="Varela Round"/>
              </a:rPr>
              <a:t>, considering the high social media penetration rate in the Philippines </a:t>
            </a:r>
            <a:endParaRPr lang="de-DE" sz="2000" i="1" dirty="0">
              <a:solidFill>
                <a:schemeClr val="tx1"/>
              </a:solidFill>
              <a:latin typeface="+mn-lt"/>
              <a:cs typeface="Varela Round"/>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735" y="1561042"/>
            <a:ext cx="4761905" cy="4761905"/>
          </a:xfrm>
          <a:prstGeom prst="rect">
            <a:avLst/>
          </a:prstGeom>
        </p:spPr>
      </p:pic>
    </p:spTree>
    <p:extLst>
      <p:ext uri="{BB962C8B-B14F-4D97-AF65-F5344CB8AC3E}">
        <p14:creationId xmlns:p14="http://schemas.microsoft.com/office/powerpoint/2010/main" val="520314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7" name="Title 9">
            <a:extLst>
              <a:ext uri="{FF2B5EF4-FFF2-40B4-BE49-F238E27FC236}">
                <a16:creationId xmlns:a16="http://schemas.microsoft.com/office/drawing/2014/main" id="{89F30285-D598-437F-82DD-E03C393D63FF}"/>
              </a:ext>
            </a:extLst>
          </p:cNvPr>
          <p:cNvSpPr txBox="1">
            <a:spLocks/>
          </p:cNvSpPr>
          <p:nvPr/>
        </p:nvSpPr>
        <p:spPr>
          <a:xfrm>
            <a:off x="900000" y="809845"/>
            <a:ext cx="658503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400" b="1" dirty="0">
                <a:solidFill>
                  <a:schemeClr val="tx1"/>
                </a:solidFill>
                <a:latin typeface="+mj-lt"/>
                <a:cs typeface="Varela Round"/>
              </a:rPr>
              <a:t>COP mainstreaming in the </a:t>
            </a:r>
          </a:p>
          <a:p>
            <a:pPr marL="0" marR="0" lvl="0" indent="0" rtl="0">
              <a:spcBef>
                <a:spcPts val="600"/>
              </a:spcBef>
              <a:spcAft>
                <a:spcPts val="0"/>
              </a:spcAft>
              <a:buNone/>
            </a:pPr>
            <a:r>
              <a:rPr lang="de-DE" sz="2400" b="1" dirty="0">
                <a:solidFill>
                  <a:schemeClr val="tx1"/>
                </a:solidFill>
                <a:latin typeface="+mj-lt"/>
                <a:cs typeface="Varela Round"/>
              </a:rPr>
              <a:t>OSAEC and CSAEM Offenders Registry</a:t>
            </a:r>
          </a:p>
        </p:txBody>
      </p:sp>
      <p:sp>
        <p:nvSpPr>
          <p:cNvPr id="9" name="Title 9">
            <a:extLst>
              <a:ext uri="{FF2B5EF4-FFF2-40B4-BE49-F238E27FC236}">
                <a16:creationId xmlns:a16="http://schemas.microsoft.com/office/drawing/2014/main" id="{89F30285-D598-437F-82DD-E03C393D63FF}"/>
              </a:ext>
            </a:extLst>
          </p:cNvPr>
          <p:cNvSpPr txBox="1">
            <a:spLocks/>
          </p:cNvSpPr>
          <p:nvPr/>
        </p:nvSpPr>
        <p:spPr>
          <a:xfrm>
            <a:off x="1428750" y="5292758"/>
            <a:ext cx="9362099" cy="5090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algn="ctr" rtl="0">
              <a:spcBef>
                <a:spcPts val="600"/>
              </a:spcBef>
              <a:spcAft>
                <a:spcPts val="0"/>
              </a:spcAft>
              <a:buNone/>
            </a:pPr>
            <a:r>
              <a:rPr lang="en-PH" sz="2000" dirty="0">
                <a:solidFill>
                  <a:schemeClr val="tx1"/>
                </a:solidFill>
                <a:latin typeface="+mn-lt"/>
                <a:cs typeface="Varela Round"/>
              </a:rPr>
              <a:t>Learning from the lessons learned on how similar registries are implemented in other territories, and keeping in mind that children are at the center of why we need to elaborate such systems in place</a:t>
            </a:r>
            <a:endParaRPr lang="de-DE" sz="2000" i="1" dirty="0">
              <a:solidFill>
                <a:schemeClr val="tx1"/>
              </a:solidFill>
              <a:latin typeface="+mn-lt"/>
              <a:cs typeface="Varela Round"/>
            </a:endParaRPr>
          </a:p>
        </p:txBody>
      </p:sp>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l="-361" t="36514" r="361" b="26350"/>
          <a:stretch/>
        </p:blipFill>
        <p:spPr>
          <a:xfrm>
            <a:off x="2259624" y="2201341"/>
            <a:ext cx="7307575" cy="2713743"/>
          </a:xfrm>
          <a:prstGeom prst="rect">
            <a:avLst/>
          </a:prstGeom>
        </p:spPr>
      </p:pic>
    </p:spTree>
    <p:extLst>
      <p:ext uri="{BB962C8B-B14F-4D97-AF65-F5344CB8AC3E}">
        <p14:creationId xmlns:p14="http://schemas.microsoft.com/office/powerpoint/2010/main" val="3432259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7" name="Title 9">
            <a:extLst>
              <a:ext uri="{FF2B5EF4-FFF2-40B4-BE49-F238E27FC236}">
                <a16:creationId xmlns:a16="http://schemas.microsoft.com/office/drawing/2014/main" id="{89F30285-D598-437F-82DD-E03C393D63FF}"/>
              </a:ext>
            </a:extLst>
          </p:cNvPr>
          <p:cNvSpPr txBox="1">
            <a:spLocks/>
          </p:cNvSpPr>
          <p:nvPr/>
        </p:nvSpPr>
        <p:spPr>
          <a:xfrm>
            <a:off x="351692" y="2873602"/>
            <a:ext cx="1175531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algn="ctr" rtl="0">
              <a:spcBef>
                <a:spcPts val="600"/>
              </a:spcBef>
              <a:spcAft>
                <a:spcPts val="0"/>
              </a:spcAft>
              <a:buNone/>
            </a:pPr>
            <a:r>
              <a:rPr lang="de-DE" sz="2400" b="1" dirty="0">
                <a:solidFill>
                  <a:schemeClr val="tx1"/>
                </a:solidFill>
                <a:latin typeface="+mj-lt"/>
                <a:cs typeface="Varela Round"/>
              </a:rPr>
              <a:t>COP mainstreaming in the OSAEC and CSAEM Offenders Registry </a:t>
            </a:r>
          </a:p>
        </p:txBody>
      </p:sp>
    </p:spTree>
    <p:extLst>
      <p:ext uri="{BB962C8B-B14F-4D97-AF65-F5344CB8AC3E}">
        <p14:creationId xmlns:p14="http://schemas.microsoft.com/office/powerpoint/2010/main" val="2328457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7" name="Title 9">
            <a:extLst>
              <a:ext uri="{FF2B5EF4-FFF2-40B4-BE49-F238E27FC236}">
                <a16:creationId xmlns:a16="http://schemas.microsoft.com/office/drawing/2014/main" id="{89F30285-D598-437F-82DD-E03C393D63FF}"/>
              </a:ext>
            </a:extLst>
          </p:cNvPr>
          <p:cNvSpPr txBox="1">
            <a:spLocks/>
          </p:cNvSpPr>
          <p:nvPr/>
        </p:nvSpPr>
        <p:spPr>
          <a:xfrm>
            <a:off x="900000" y="809845"/>
            <a:ext cx="658503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400" b="1" dirty="0">
                <a:solidFill>
                  <a:schemeClr val="tx1"/>
                </a:solidFill>
                <a:latin typeface="+mj-lt"/>
                <a:cs typeface="Varela Round"/>
              </a:rPr>
              <a:t>COP mainstreaming in the </a:t>
            </a:r>
          </a:p>
          <a:p>
            <a:pPr marL="0" marR="0" lvl="0" indent="0" rtl="0">
              <a:spcBef>
                <a:spcPts val="600"/>
              </a:spcBef>
              <a:spcAft>
                <a:spcPts val="0"/>
              </a:spcAft>
              <a:buNone/>
            </a:pPr>
            <a:r>
              <a:rPr lang="de-DE" sz="2400" b="1" dirty="0">
                <a:solidFill>
                  <a:schemeClr val="tx1"/>
                </a:solidFill>
                <a:latin typeface="+mj-lt"/>
                <a:cs typeface="Varela Round"/>
              </a:rPr>
              <a:t>OSAEC and CSAEM Offenders Registry</a:t>
            </a:r>
          </a:p>
        </p:txBody>
      </p:sp>
      <p:sp>
        <p:nvSpPr>
          <p:cNvPr id="8" name="Title 9">
            <a:extLst>
              <a:ext uri="{FF2B5EF4-FFF2-40B4-BE49-F238E27FC236}">
                <a16:creationId xmlns:a16="http://schemas.microsoft.com/office/drawing/2014/main" id="{89F30285-D598-437F-82DD-E03C393D63FF}"/>
              </a:ext>
            </a:extLst>
          </p:cNvPr>
          <p:cNvSpPr txBox="1">
            <a:spLocks/>
          </p:cNvSpPr>
          <p:nvPr/>
        </p:nvSpPr>
        <p:spPr>
          <a:xfrm>
            <a:off x="301869" y="4917282"/>
            <a:ext cx="6638193"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000" b="1" dirty="0">
                <a:solidFill>
                  <a:schemeClr val="tx1"/>
                </a:solidFill>
                <a:latin typeface="+mj-lt"/>
                <a:cs typeface="Varela Round"/>
              </a:rPr>
              <a:t>Stairway Foundation</a:t>
            </a:r>
          </a:p>
          <a:p>
            <a:pPr marL="342900" marR="0" lvl="0" indent="-342900" rtl="0">
              <a:spcBef>
                <a:spcPts val="600"/>
              </a:spcBef>
              <a:spcAft>
                <a:spcPts val="0"/>
              </a:spcAft>
              <a:buFont typeface="Arial" panose="020B0604020202020204" pitchFamily="34" charset="0"/>
              <a:buChar char="•"/>
            </a:pPr>
            <a:r>
              <a:rPr lang="de-DE" sz="2000" dirty="0">
                <a:solidFill>
                  <a:schemeClr val="tx1"/>
                </a:solidFill>
                <a:latin typeface="+mj-lt"/>
                <a:cs typeface="Varela Round"/>
              </a:rPr>
              <a:t>NGO based in the Philippines</a:t>
            </a:r>
          </a:p>
          <a:p>
            <a:pPr marL="342900" marR="0" lvl="0" indent="-342900" rtl="0">
              <a:spcBef>
                <a:spcPts val="600"/>
              </a:spcBef>
              <a:spcAft>
                <a:spcPts val="0"/>
              </a:spcAft>
              <a:buFont typeface="Arial" panose="020B0604020202020204" pitchFamily="34" charset="0"/>
              <a:buChar char="•"/>
            </a:pPr>
            <a:r>
              <a:rPr lang="de-DE" sz="2000" dirty="0">
                <a:solidFill>
                  <a:schemeClr val="tx1"/>
                </a:solidFill>
                <a:latin typeface="+mj-lt"/>
                <a:cs typeface="Varela Round"/>
              </a:rPr>
              <a:t>Has worked on the issue of child sexual abuse and exploitation since the early 90‘s.</a:t>
            </a:r>
          </a:p>
          <a:p>
            <a:pPr marL="342900" marR="0" lvl="0" indent="-342900" rtl="0">
              <a:spcBef>
                <a:spcPts val="600"/>
              </a:spcBef>
              <a:spcAft>
                <a:spcPts val="0"/>
              </a:spcAft>
              <a:buFont typeface="Arial" panose="020B0604020202020204" pitchFamily="34" charset="0"/>
              <a:buChar char="•"/>
            </a:pPr>
            <a:r>
              <a:rPr lang="de-DE" sz="2000" dirty="0">
                <a:solidFill>
                  <a:schemeClr val="tx1"/>
                </a:solidFill>
                <a:latin typeface="+mj-lt"/>
                <a:cs typeface="Varela Round"/>
              </a:rPr>
              <a:t>Has worked on the Child Online Protection (COP) since 2006 – an early adopter in the Philippines</a:t>
            </a:r>
          </a:p>
          <a:p>
            <a:pPr marL="342900" marR="0" lvl="0" indent="-342900" rtl="0">
              <a:spcBef>
                <a:spcPts val="600"/>
              </a:spcBef>
              <a:spcAft>
                <a:spcPts val="0"/>
              </a:spcAft>
              <a:buFont typeface="Arial" panose="020B0604020202020204" pitchFamily="34" charset="0"/>
              <a:buChar char="•"/>
            </a:pPr>
            <a:r>
              <a:rPr lang="de-DE" sz="2000" dirty="0">
                <a:solidFill>
                  <a:schemeClr val="tx1"/>
                </a:solidFill>
                <a:latin typeface="+mj-lt"/>
                <a:cs typeface="Varela Round"/>
              </a:rPr>
              <a:t>Aside from lobbying for policy and legislative changes, Stairway operates the 1st and only child protection focused e-learning platform in the country</a:t>
            </a: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94923" y="2358796"/>
            <a:ext cx="4596384" cy="306324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4339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Effect transition="in" filter="fade">
                                      <p:cBhvr>
                                        <p:cTn id="17" dur="500"/>
                                        <p:tgtEl>
                                          <p:spTgt spid="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4" end="4"/>
                                            </p:txEl>
                                          </p:spTgt>
                                        </p:tgtEl>
                                        <p:attrNameLst>
                                          <p:attrName>style.visibility</p:attrName>
                                        </p:attrNameLst>
                                      </p:cBhvr>
                                      <p:to>
                                        <p:strVal val="visible"/>
                                      </p:to>
                                    </p:set>
                                    <p:animEffect transition="in" filter="fade">
                                      <p:cBhvr>
                                        <p:cTn id="22"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7" name="Title 9">
            <a:extLst>
              <a:ext uri="{FF2B5EF4-FFF2-40B4-BE49-F238E27FC236}">
                <a16:creationId xmlns:a16="http://schemas.microsoft.com/office/drawing/2014/main" id="{89F30285-D598-437F-82DD-E03C393D63FF}"/>
              </a:ext>
            </a:extLst>
          </p:cNvPr>
          <p:cNvSpPr txBox="1">
            <a:spLocks/>
          </p:cNvSpPr>
          <p:nvPr/>
        </p:nvSpPr>
        <p:spPr>
          <a:xfrm>
            <a:off x="900000" y="809845"/>
            <a:ext cx="658503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400" b="1" dirty="0">
                <a:solidFill>
                  <a:schemeClr val="tx1"/>
                </a:solidFill>
                <a:latin typeface="+mj-lt"/>
                <a:cs typeface="Varela Round"/>
              </a:rPr>
              <a:t>COP mainstreaming in the </a:t>
            </a:r>
          </a:p>
          <a:p>
            <a:pPr marL="0" marR="0" lvl="0" indent="0" rtl="0">
              <a:spcBef>
                <a:spcPts val="600"/>
              </a:spcBef>
              <a:spcAft>
                <a:spcPts val="0"/>
              </a:spcAft>
              <a:buNone/>
            </a:pPr>
            <a:r>
              <a:rPr lang="de-DE" sz="2400" b="1" dirty="0">
                <a:solidFill>
                  <a:schemeClr val="tx1"/>
                </a:solidFill>
                <a:latin typeface="+mj-lt"/>
                <a:cs typeface="Varela Round"/>
              </a:rPr>
              <a:t>OSAEC and CSAEM Offenders Registry</a:t>
            </a:r>
          </a:p>
        </p:txBody>
      </p:sp>
      <p:sp>
        <p:nvSpPr>
          <p:cNvPr id="8" name="Title 9">
            <a:extLst>
              <a:ext uri="{FF2B5EF4-FFF2-40B4-BE49-F238E27FC236}">
                <a16:creationId xmlns:a16="http://schemas.microsoft.com/office/drawing/2014/main" id="{89F30285-D598-437F-82DD-E03C393D63FF}"/>
              </a:ext>
            </a:extLst>
          </p:cNvPr>
          <p:cNvSpPr txBox="1">
            <a:spLocks/>
          </p:cNvSpPr>
          <p:nvPr/>
        </p:nvSpPr>
        <p:spPr>
          <a:xfrm>
            <a:off x="5005753" y="4137109"/>
            <a:ext cx="6638193"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000" dirty="0">
                <a:solidFill>
                  <a:schemeClr val="tx1"/>
                </a:solidFill>
                <a:latin typeface="+mj-lt"/>
                <a:cs typeface="Varela Round"/>
              </a:rPr>
              <a:t>The Philippines passed into law Republic Act 11930 </a:t>
            </a:r>
          </a:p>
          <a:p>
            <a:pPr marL="0" marR="0" lvl="0" indent="0" rtl="0">
              <a:spcBef>
                <a:spcPts val="600"/>
              </a:spcBef>
              <a:spcAft>
                <a:spcPts val="0"/>
              </a:spcAft>
              <a:buNone/>
            </a:pPr>
            <a:r>
              <a:rPr lang="de-DE" sz="2000" dirty="0">
                <a:solidFill>
                  <a:schemeClr val="tx1"/>
                </a:solidFill>
                <a:latin typeface="+mj-lt"/>
                <a:cs typeface="Varela Round"/>
              </a:rPr>
              <a:t>or the Anti-Online Sexual Abuse and Exploitation of Children, (OSAEC) and Anti-Child Sexual Abuse Materials (CSAEM) Law on July, 2022. The implementing rules and regulation was later signed on May 18, 2023.</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333" y="2190924"/>
            <a:ext cx="4317384" cy="4317384"/>
          </a:xfrm>
          <a:prstGeom prst="rect">
            <a:avLst/>
          </a:prstGeom>
        </p:spPr>
      </p:pic>
    </p:spTree>
    <p:extLst>
      <p:ext uri="{BB962C8B-B14F-4D97-AF65-F5344CB8AC3E}">
        <p14:creationId xmlns:p14="http://schemas.microsoft.com/office/powerpoint/2010/main" val="4072269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8" name="Title 9">
            <a:extLst>
              <a:ext uri="{FF2B5EF4-FFF2-40B4-BE49-F238E27FC236}">
                <a16:creationId xmlns:a16="http://schemas.microsoft.com/office/drawing/2014/main" id="{89F30285-D598-437F-82DD-E03C393D63FF}"/>
              </a:ext>
            </a:extLst>
          </p:cNvPr>
          <p:cNvSpPr txBox="1">
            <a:spLocks/>
          </p:cNvSpPr>
          <p:nvPr/>
        </p:nvSpPr>
        <p:spPr>
          <a:xfrm>
            <a:off x="359018" y="3530030"/>
            <a:ext cx="7351834"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algn="r" rtl="0">
              <a:spcBef>
                <a:spcPts val="600"/>
              </a:spcBef>
              <a:spcAft>
                <a:spcPts val="0"/>
              </a:spcAft>
              <a:buNone/>
            </a:pPr>
            <a:r>
              <a:rPr lang="de-DE" sz="2000" dirty="0">
                <a:solidFill>
                  <a:schemeClr val="tx1"/>
                </a:solidFill>
                <a:latin typeface="+mj-lt"/>
                <a:cs typeface="Varela Round"/>
              </a:rPr>
              <a:t>Aside from updating the definitions and terminology for OSAEC and CSAEM, RA11930 included a key provision on establishing an </a:t>
            </a:r>
            <a:r>
              <a:rPr lang="de-DE" sz="2000" b="1" dirty="0">
                <a:solidFill>
                  <a:schemeClr val="tx1"/>
                </a:solidFill>
                <a:latin typeface="+mj-lt"/>
                <a:cs typeface="Varela Round"/>
              </a:rPr>
              <a:t>OSAEC and CSAEM offenders registry </a:t>
            </a:r>
            <a:r>
              <a:rPr lang="de-DE" sz="2000" i="1" dirty="0">
                <a:solidFill>
                  <a:schemeClr val="tx1"/>
                </a:solidFill>
                <a:latin typeface="+mj-lt"/>
                <a:cs typeface="Varela Round"/>
              </a:rPr>
              <a:t>(sec 37) </a:t>
            </a: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6224" y="2400300"/>
            <a:ext cx="3479983" cy="3479983"/>
          </a:xfrm>
          <a:prstGeom prst="rect">
            <a:avLst/>
          </a:prstGeom>
        </p:spPr>
      </p:pic>
      <p:sp>
        <p:nvSpPr>
          <p:cNvPr id="11" name="Title 9">
            <a:extLst>
              <a:ext uri="{FF2B5EF4-FFF2-40B4-BE49-F238E27FC236}">
                <a16:creationId xmlns:a16="http://schemas.microsoft.com/office/drawing/2014/main" id="{89F30285-D598-437F-82DD-E03C393D63FF}"/>
              </a:ext>
            </a:extLst>
          </p:cNvPr>
          <p:cNvSpPr txBox="1">
            <a:spLocks/>
          </p:cNvSpPr>
          <p:nvPr/>
        </p:nvSpPr>
        <p:spPr>
          <a:xfrm>
            <a:off x="900000" y="809845"/>
            <a:ext cx="658503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400" b="1" dirty="0">
                <a:solidFill>
                  <a:schemeClr val="tx1"/>
                </a:solidFill>
                <a:latin typeface="+mj-lt"/>
                <a:cs typeface="Varela Round"/>
              </a:rPr>
              <a:t>COP mainstreaming in the </a:t>
            </a:r>
          </a:p>
          <a:p>
            <a:pPr marL="0" marR="0" lvl="0" indent="0" rtl="0">
              <a:spcBef>
                <a:spcPts val="600"/>
              </a:spcBef>
              <a:spcAft>
                <a:spcPts val="0"/>
              </a:spcAft>
              <a:buNone/>
            </a:pPr>
            <a:r>
              <a:rPr lang="de-DE" sz="2400" b="1" dirty="0">
                <a:solidFill>
                  <a:schemeClr val="tx1"/>
                </a:solidFill>
                <a:latin typeface="+mj-lt"/>
                <a:cs typeface="Varela Round"/>
              </a:rPr>
              <a:t>OSAEC and CSAEM Offenders Registry</a:t>
            </a:r>
          </a:p>
        </p:txBody>
      </p:sp>
    </p:spTree>
    <p:extLst>
      <p:ext uri="{BB962C8B-B14F-4D97-AF65-F5344CB8AC3E}">
        <p14:creationId xmlns:p14="http://schemas.microsoft.com/office/powerpoint/2010/main" val="1884476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7" name="Title 9">
            <a:extLst>
              <a:ext uri="{FF2B5EF4-FFF2-40B4-BE49-F238E27FC236}">
                <a16:creationId xmlns:a16="http://schemas.microsoft.com/office/drawing/2014/main" id="{89F30285-D598-437F-82DD-E03C393D63FF}"/>
              </a:ext>
            </a:extLst>
          </p:cNvPr>
          <p:cNvSpPr txBox="1">
            <a:spLocks/>
          </p:cNvSpPr>
          <p:nvPr/>
        </p:nvSpPr>
        <p:spPr>
          <a:xfrm>
            <a:off x="900000" y="809845"/>
            <a:ext cx="658503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400" b="1" dirty="0">
                <a:solidFill>
                  <a:schemeClr val="tx1"/>
                </a:solidFill>
                <a:latin typeface="+mj-lt"/>
                <a:cs typeface="Varela Round"/>
              </a:rPr>
              <a:t>COP mainstreaming in the </a:t>
            </a:r>
          </a:p>
          <a:p>
            <a:pPr marL="0" marR="0" lvl="0" indent="0" rtl="0">
              <a:spcBef>
                <a:spcPts val="600"/>
              </a:spcBef>
              <a:spcAft>
                <a:spcPts val="0"/>
              </a:spcAft>
              <a:buNone/>
            </a:pPr>
            <a:r>
              <a:rPr lang="de-DE" sz="2400" b="1" dirty="0">
                <a:solidFill>
                  <a:schemeClr val="tx1"/>
                </a:solidFill>
                <a:latin typeface="+mj-lt"/>
                <a:cs typeface="Varela Round"/>
              </a:rPr>
              <a:t>OSAEC and CSAEM Offenders Registry</a:t>
            </a:r>
          </a:p>
        </p:txBody>
      </p:sp>
      <p:sp>
        <p:nvSpPr>
          <p:cNvPr id="9" name="Title 9">
            <a:extLst>
              <a:ext uri="{FF2B5EF4-FFF2-40B4-BE49-F238E27FC236}">
                <a16:creationId xmlns:a16="http://schemas.microsoft.com/office/drawing/2014/main" id="{89F30285-D598-437F-82DD-E03C393D63FF}"/>
              </a:ext>
            </a:extLst>
          </p:cNvPr>
          <p:cNvSpPr txBox="1">
            <a:spLocks/>
          </p:cNvSpPr>
          <p:nvPr/>
        </p:nvSpPr>
        <p:spPr>
          <a:xfrm>
            <a:off x="584200" y="3525714"/>
            <a:ext cx="6012813" cy="5090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algn="r" rtl="0">
              <a:spcBef>
                <a:spcPts val="600"/>
              </a:spcBef>
              <a:spcAft>
                <a:spcPts val="0"/>
              </a:spcAft>
              <a:buNone/>
            </a:pPr>
            <a:r>
              <a:rPr lang="de-DE" sz="2000" dirty="0">
                <a:solidFill>
                  <a:schemeClr val="tx1"/>
                </a:solidFill>
                <a:latin typeface="+mj-lt"/>
                <a:cs typeface="Varela Round"/>
              </a:rPr>
              <a:t>The Philippine </a:t>
            </a:r>
            <a:r>
              <a:rPr lang="de-DE" sz="2000" b="1" dirty="0">
                <a:solidFill>
                  <a:schemeClr val="tx1"/>
                </a:solidFill>
                <a:latin typeface="+mj-lt"/>
                <a:cs typeface="Varela Round"/>
              </a:rPr>
              <a:t>OSAEC and CSAEM offenders registry is the first of its kind in South East Asia</a:t>
            </a:r>
            <a:endParaRPr lang="de-DE" sz="2000" b="1" i="1" dirty="0">
              <a:solidFill>
                <a:schemeClr val="tx1"/>
              </a:solidFill>
              <a:latin typeface="+mj-lt"/>
              <a:cs typeface="Varela Round"/>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63705" y="1399296"/>
            <a:ext cx="4761905" cy="4761905"/>
          </a:xfrm>
          <a:prstGeom prst="rect">
            <a:avLst/>
          </a:prstGeom>
        </p:spPr>
      </p:pic>
    </p:spTree>
    <p:extLst>
      <p:ext uri="{BB962C8B-B14F-4D97-AF65-F5344CB8AC3E}">
        <p14:creationId xmlns:p14="http://schemas.microsoft.com/office/powerpoint/2010/main" val="864034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8" name="Title 9">
            <a:extLst>
              <a:ext uri="{FF2B5EF4-FFF2-40B4-BE49-F238E27FC236}">
                <a16:creationId xmlns:a16="http://schemas.microsoft.com/office/drawing/2014/main" id="{89F30285-D598-437F-82DD-E03C393D63FF}"/>
              </a:ext>
            </a:extLst>
          </p:cNvPr>
          <p:cNvSpPr txBox="1">
            <a:spLocks/>
          </p:cNvSpPr>
          <p:nvPr/>
        </p:nvSpPr>
        <p:spPr>
          <a:xfrm>
            <a:off x="4840166" y="3872928"/>
            <a:ext cx="7351834"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000" dirty="0">
                <a:solidFill>
                  <a:schemeClr val="tx1"/>
                </a:solidFill>
                <a:latin typeface="+mj-lt"/>
                <a:cs typeface="Varela Round"/>
              </a:rPr>
              <a:t>The Implementing Rules and Regulation of the law stipulates the elaboration of further </a:t>
            </a:r>
            <a:r>
              <a:rPr lang="de-DE" sz="2000" b="1" dirty="0">
                <a:solidFill>
                  <a:schemeClr val="tx1"/>
                </a:solidFill>
                <a:latin typeface="+mj-lt"/>
                <a:cs typeface="Varela Round"/>
              </a:rPr>
              <a:t>guidelines </a:t>
            </a:r>
            <a:r>
              <a:rPr lang="de-DE" sz="2000" dirty="0">
                <a:solidFill>
                  <a:schemeClr val="tx1"/>
                </a:solidFill>
                <a:latin typeface="+mj-lt"/>
                <a:cs typeface="Varela Round"/>
              </a:rPr>
              <a:t>for the OSAEC and CSAEM Offender‘s Registry</a:t>
            </a:r>
            <a:endParaRPr lang="de-DE" sz="2000" i="1" dirty="0">
              <a:solidFill>
                <a:schemeClr val="tx1"/>
              </a:solidFill>
              <a:latin typeface="+mj-lt"/>
              <a:cs typeface="Varela Round"/>
            </a:endParaRPr>
          </a:p>
        </p:txBody>
      </p:sp>
      <p:sp>
        <p:nvSpPr>
          <p:cNvPr id="11" name="Title 9">
            <a:extLst>
              <a:ext uri="{FF2B5EF4-FFF2-40B4-BE49-F238E27FC236}">
                <a16:creationId xmlns:a16="http://schemas.microsoft.com/office/drawing/2014/main" id="{89F30285-D598-437F-82DD-E03C393D63FF}"/>
              </a:ext>
            </a:extLst>
          </p:cNvPr>
          <p:cNvSpPr txBox="1">
            <a:spLocks/>
          </p:cNvSpPr>
          <p:nvPr/>
        </p:nvSpPr>
        <p:spPr>
          <a:xfrm>
            <a:off x="900000" y="809845"/>
            <a:ext cx="658503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400" b="1" dirty="0">
                <a:solidFill>
                  <a:schemeClr val="tx1"/>
                </a:solidFill>
                <a:latin typeface="+mj-lt"/>
                <a:cs typeface="Varela Round"/>
              </a:rPr>
              <a:t>COP mainstreaming in the </a:t>
            </a:r>
          </a:p>
          <a:p>
            <a:pPr marL="0" marR="0" lvl="0" indent="0" rtl="0">
              <a:spcBef>
                <a:spcPts val="600"/>
              </a:spcBef>
              <a:spcAft>
                <a:spcPts val="0"/>
              </a:spcAft>
              <a:buNone/>
            </a:pPr>
            <a:r>
              <a:rPr lang="de-DE" sz="2400" b="1" dirty="0">
                <a:solidFill>
                  <a:schemeClr val="tx1"/>
                </a:solidFill>
                <a:latin typeface="+mj-lt"/>
                <a:cs typeface="Varela Round"/>
              </a:rPr>
              <a:t>OSAEC and CSAEM Offenders Registry</a:t>
            </a:r>
          </a:p>
        </p:txBody>
      </p:sp>
      <p:pic>
        <p:nvPicPr>
          <p:cNvPr id="7" name="Picture 6"/>
          <p:cNvPicPr>
            <a:picLocks noChangeAspect="1"/>
          </p:cNvPicPr>
          <p:nvPr/>
        </p:nvPicPr>
        <p:blipFill>
          <a:blip r:embed="rId2">
            <a:biLevel thresh="50000"/>
            <a:extLst>
              <a:ext uri="{28A0092B-C50C-407E-A947-70E740481C1C}">
                <a14:useLocalDpi xmlns:a14="http://schemas.microsoft.com/office/drawing/2010/main" val="0"/>
              </a:ext>
            </a:extLst>
          </a:blip>
          <a:stretch>
            <a:fillRect/>
          </a:stretch>
        </p:blipFill>
        <p:spPr>
          <a:xfrm>
            <a:off x="833335" y="1770729"/>
            <a:ext cx="4761905" cy="4761905"/>
          </a:xfrm>
          <a:prstGeom prst="rect">
            <a:avLst/>
          </a:prstGeom>
        </p:spPr>
      </p:pic>
    </p:spTree>
    <p:extLst>
      <p:ext uri="{BB962C8B-B14F-4D97-AF65-F5344CB8AC3E}">
        <p14:creationId xmlns:p14="http://schemas.microsoft.com/office/powerpoint/2010/main" val="2579474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7" name="Title 9">
            <a:extLst>
              <a:ext uri="{FF2B5EF4-FFF2-40B4-BE49-F238E27FC236}">
                <a16:creationId xmlns:a16="http://schemas.microsoft.com/office/drawing/2014/main" id="{89F30285-D598-437F-82DD-E03C393D63FF}"/>
              </a:ext>
            </a:extLst>
          </p:cNvPr>
          <p:cNvSpPr txBox="1">
            <a:spLocks/>
          </p:cNvSpPr>
          <p:nvPr/>
        </p:nvSpPr>
        <p:spPr>
          <a:xfrm>
            <a:off x="900000" y="809845"/>
            <a:ext cx="658503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400" b="1" dirty="0">
                <a:solidFill>
                  <a:schemeClr val="tx1"/>
                </a:solidFill>
                <a:latin typeface="+mj-lt"/>
                <a:cs typeface="Varela Round"/>
              </a:rPr>
              <a:t>COP mainstreaming in the </a:t>
            </a:r>
          </a:p>
          <a:p>
            <a:pPr marL="0" marR="0" lvl="0" indent="0" rtl="0">
              <a:spcBef>
                <a:spcPts val="600"/>
              </a:spcBef>
              <a:spcAft>
                <a:spcPts val="0"/>
              </a:spcAft>
              <a:buNone/>
            </a:pPr>
            <a:r>
              <a:rPr lang="de-DE" sz="2400" b="1" dirty="0">
                <a:solidFill>
                  <a:schemeClr val="tx1"/>
                </a:solidFill>
                <a:latin typeface="+mj-lt"/>
                <a:cs typeface="Varela Round"/>
              </a:rPr>
              <a:t>OSAEC and CSAEM Offenders Registry</a:t>
            </a:r>
          </a:p>
        </p:txBody>
      </p:sp>
      <p:sp>
        <p:nvSpPr>
          <p:cNvPr id="9" name="Title 9">
            <a:extLst>
              <a:ext uri="{FF2B5EF4-FFF2-40B4-BE49-F238E27FC236}">
                <a16:creationId xmlns:a16="http://schemas.microsoft.com/office/drawing/2014/main" id="{89F30285-D598-437F-82DD-E03C393D63FF}"/>
              </a:ext>
            </a:extLst>
          </p:cNvPr>
          <p:cNvSpPr txBox="1">
            <a:spLocks/>
          </p:cNvSpPr>
          <p:nvPr/>
        </p:nvSpPr>
        <p:spPr>
          <a:xfrm>
            <a:off x="4154366" y="3534507"/>
            <a:ext cx="7073412" cy="5090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algn="r" rtl="0">
              <a:spcBef>
                <a:spcPts val="600"/>
              </a:spcBef>
              <a:spcAft>
                <a:spcPts val="0"/>
              </a:spcAft>
              <a:buNone/>
            </a:pPr>
            <a:r>
              <a:rPr lang="de-DE" sz="2000" dirty="0">
                <a:solidFill>
                  <a:schemeClr val="tx1"/>
                </a:solidFill>
                <a:latin typeface="+mj-lt"/>
                <a:cs typeface="Varela Round"/>
              </a:rPr>
              <a:t>In collaboration with the National Coordinating Center against OSAEC and CSAEM (NCC-OSAEC-CSAEM), Stairway Foundation and the NCC shall be organizing a </a:t>
            </a:r>
            <a:r>
              <a:rPr lang="de-DE" sz="2000" b="1" dirty="0">
                <a:solidFill>
                  <a:schemeClr val="tx1"/>
                </a:solidFill>
                <a:latin typeface="+mj-lt"/>
                <a:cs typeface="Varela Round"/>
              </a:rPr>
              <a:t>Round Table Discussion </a:t>
            </a:r>
            <a:r>
              <a:rPr lang="de-DE" sz="2000" dirty="0">
                <a:solidFill>
                  <a:schemeClr val="tx1"/>
                </a:solidFill>
                <a:latin typeface="+mj-lt"/>
                <a:cs typeface="Varela Round"/>
              </a:rPr>
              <a:t>this coming February, 2024, on incepting preliminary inputs to the </a:t>
            </a:r>
            <a:r>
              <a:rPr lang="de-DE" sz="2000" b="1" dirty="0">
                <a:solidFill>
                  <a:schemeClr val="tx1"/>
                </a:solidFill>
                <a:latin typeface="+mj-lt"/>
                <a:cs typeface="Varela Round"/>
              </a:rPr>
              <a:t>OSAEC and CSAEM offenders registry guidelines</a:t>
            </a:r>
            <a:endParaRPr lang="de-DE" sz="2000" b="1" i="1" dirty="0">
              <a:solidFill>
                <a:schemeClr val="tx1"/>
              </a:solidFill>
              <a:latin typeface="+mj-lt"/>
              <a:cs typeface="Varela Round"/>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5414" y="2537461"/>
            <a:ext cx="3928398" cy="3928398"/>
          </a:xfrm>
          <a:prstGeom prst="rect">
            <a:avLst/>
          </a:prstGeom>
        </p:spPr>
      </p:pic>
    </p:spTree>
    <p:extLst>
      <p:ext uri="{BB962C8B-B14F-4D97-AF65-F5344CB8AC3E}">
        <p14:creationId xmlns:p14="http://schemas.microsoft.com/office/powerpoint/2010/main" val="889974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7" name="Title 9">
            <a:extLst>
              <a:ext uri="{FF2B5EF4-FFF2-40B4-BE49-F238E27FC236}">
                <a16:creationId xmlns:a16="http://schemas.microsoft.com/office/drawing/2014/main" id="{89F30285-D598-437F-82DD-E03C393D63FF}"/>
              </a:ext>
            </a:extLst>
          </p:cNvPr>
          <p:cNvSpPr txBox="1">
            <a:spLocks/>
          </p:cNvSpPr>
          <p:nvPr/>
        </p:nvSpPr>
        <p:spPr>
          <a:xfrm>
            <a:off x="900000" y="809845"/>
            <a:ext cx="658503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400" b="1" dirty="0">
                <a:solidFill>
                  <a:schemeClr val="tx1"/>
                </a:solidFill>
                <a:latin typeface="+mj-lt"/>
                <a:cs typeface="Varela Round"/>
              </a:rPr>
              <a:t>COP mainstreaming in the </a:t>
            </a:r>
          </a:p>
          <a:p>
            <a:pPr marL="0" marR="0" lvl="0" indent="0" rtl="0">
              <a:spcBef>
                <a:spcPts val="600"/>
              </a:spcBef>
              <a:spcAft>
                <a:spcPts val="0"/>
              </a:spcAft>
              <a:buNone/>
            </a:pPr>
            <a:r>
              <a:rPr lang="de-DE" sz="2400" b="1" dirty="0">
                <a:solidFill>
                  <a:schemeClr val="tx1"/>
                </a:solidFill>
                <a:latin typeface="+mj-lt"/>
                <a:cs typeface="Varela Round"/>
              </a:rPr>
              <a:t>OSAEC and CSAEM Offenders Registry</a:t>
            </a:r>
          </a:p>
        </p:txBody>
      </p:sp>
      <p:sp>
        <p:nvSpPr>
          <p:cNvPr id="9" name="Title 9">
            <a:extLst>
              <a:ext uri="{FF2B5EF4-FFF2-40B4-BE49-F238E27FC236}">
                <a16:creationId xmlns:a16="http://schemas.microsoft.com/office/drawing/2014/main" id="{89F30285-D598-437F-82DD-E03C393D63FF}"/>
              </a:ext>
            </a:extLst>
          </p:cNvPr>
          <p:cNvSpPr txBox="1">
            <a:spLocks/>
          </p:cNvSpPr>
          <p:nvPr/>
        </p:nvSpPr>
        <p:spPr>
          <a:xfrm>
            <a:off x="274270" y="4554858"/>
            <a:ext cx="7073412" cy="5090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000" dirty="0">
                <a:solidFill>
                  <a:schemeClr val="tx1"/>
                </a:solidFill>
                <a:latin typeface="+mn-lt"/>
                <a:cs typeface="Varela Round"/>
              </a:rPr>
              <a:t>The Round Table Discussion for the guidelines of the OSAEC and CSAEM offenders registry shall focus on the following aspects;</a:t>
            </a:r>
          </a:p>
          <a:p>
            <a:pPr marL="457200" lvl="0" indent="-457200">
              <a:spcBef>
                <a:spcPts val="600"/>
              </a:spcBef>
              <a:buAutoNum type="arabicPeriod"/>
            </a:pPr>
            <a:r>
              <a:rPr lang="en-PH" sz="2000" i="1" dirty="0">
                <a:solidFill>
                  <a:schemeClr val="tx1"/>
                </a:solidFill>
                <a:latin typeface="+mn-lt"/>
              </a:rPr>
              <a:t>Offender Tiers, Risk Assessment and Registry delisting</a:t>
            </a:r>
          </a:p>
          <a:p>
            <a:pPr marL="457200" lvl="0" indent="-457200">
              <a:spcBef>
                <a:spcPts val="600"/>
              </a:spcBef>
              <a:buAutoNum type="arabicPeriod"/>
            </a:pPr>
            <a:r>
              <a:rPr lang="en-PH" sz="2000" i="1" dirty="0">
                <a:solidFill>
                  <a:schemeClr val="tx1"/>
                </a:solidFill>
                <a:latin typeface="+mn-lt"/>
              </a:rPr>
              <a:t>Community/Societal/Technological Safeguards</a:t>
            </a:r>
          </a:p>
          <a:p>
            <a:pPr marL="457200" lvl="0" indent="-457200">
              <a:spcBef>
                <a:spcPts val="600"/>
              </a:spcBef>
              <a:buAutoNum type="arabicPeriod"/>
            </a:pPr>
            <a:r>
              <a:rPr lang="en-PH" sz="2000" i="1" dirty="0">
                <a:solidFill>
                  <a:schemeClr val="tx1"/>
                </a:solidFill>
                <a:latin typeface="+mn-lt"/>
              </a:rPr>
              <a:t>Prevention of Recidivism via Offender Support</a:t>
            </a:r>
          </a:p>
          <a:p>
            <a:pPr marL="457200" lvl="0" indent="-457200">
              <a:spcBef>
                <a:spcPts val="600"/>
              </a:spcBef>
              <a:buAutoNum type="arabicPeriod"/>
            </a:pPr>
            <a:r>
              <a:rPr lang="en-PH" sz="2000" i="1" dirty="0">
                <a:solidFill>
                  <a:schemeClr val="tx1"/>
                </a:solidFill>
                <a:latin typeface="+mn-lt"/>
              </a:rPr>
              <a:t>Information Sharing Guidelines </a:t>
            </a:r>
            <a:endParaRPr lang="de-DE" sz="2000" i="1" dirty="0">
              <a:solidFill>
                <a:schemeClr val="tx1"/>
              </a:solidFill>
              <a:latin typeface="+mn-lt"/>
              <a:cs typeface="Varela Round"/>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8878" y="1927278"/>
            <a:ext cx="4761905" cy="4761905"/>
          </a:xfrm>
          <a:prstGeom prst="rect">
            <a:avLst/>
          </a:prstGeom>
        </p:spPr>
      </p:pic>
    </p:spTree>
    <p:extLst>
      <p:ext uri="{BB962C8B-B14F-4D97-AF65-F5344CB8AC3E}">
        <p14:creationId xmlns:p14="http://schemas.microsoft.com/office/powerpoint/2010/main" val="1321496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fad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Effect transition="in" filter="fade">
                                      <p:cBhvr>
                                        <p:cTn id="17" dur="500"/>
                                        <p:tgtEl>
                                          <p:spTgt spid="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Effect transition="in" filter="fade">
                                      <p:cBhvr>
                                        <p:cTn id="2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TU Theme - White bg">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0000"/>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g text">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Quote Slide">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wic_System_Copyright xmlns="http://schemas.microsoft.com/sharepoint/v3/fields" xsi:nil="true"/>
    <ImageCreateDate xmlns="D435448A-5097-4FD2-AEC0-A54654080A4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EECAE29023890144BE4DD87AB8BD51F0" ma:contentTypeVersion="1" ma:contentTypeDescription="Upload an image." ma:contentTypeScope="" ma:versionID="89f40a3192a885a9d5b8c09830eb8378">
  <xsd:schema xmlns:xsd="http://www.w3.org/2001/XMLSchema" xmlns:xs="http://www.w3.org/2001/XMLSchema" xmlns:p="http://schemas.microsoft.com/office/2006/metadata/properties" xmlns:ns1="http://schemas.microsoft.com/sharepoint/v3" xmlns:ns2="D435448A-5097-4FD2-AEC0-A54654080A4D" xmlns:ns3="http://schemas.microsoft.com/sharepoint/v3/fields" targetNamespace="http://schemas.microsoft.com/office/2006/metadata/properties" ma:root="true" ma:fieldsID="c4107c846143fb89670ce3fb5dfd9482" ns1:_="" ns2:_="" ns3:_="">
    <xsd:import namespace="http://schemas.microsoft.com/sharepoint/v3"/>
    <xsd:import namespace="D435448A-5097-4FD2-AEC0-A54654080A4D"/>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description="" ma:hidden="true" ma:internalName="PublishingStartDate">
      <xsd:simpleType>
        <xsd:restriction base="dms:Unknown"/>
      </xsd:simpleType>
    </xsd:element>
    <xsd:element name="PublishingExpirationDate" ma:index="28"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435448A-5097-4FD2-AEC0-A54654080A4D"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5000C81-4B5A-4F62-86E7-1C317F10723B}">
  <ds:schemaRefs>
    <ds:schemaRef ds:uri="D435448A-5097-4FD2-AEC0-A54654080A4D"/>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fields"/>
    <ds:schemaRef ds:uri="http://www.w3.org/XML/1998/namespace"/>
    <ds:schemaRef ds:uri="http://purl.org/dc/dcmitype/"/>
  </ds:schemaRefs>
</ds:datastoreItem>
</file>

<file path=customXml/itemProps2.xml><?xml version="1.0" encoding="utf-8"?>
<ds:datastoreItem xmlns:ds="http://schemas.openxmlformats.org/officeDocument/2006/customXml" ds:itemID="{D1574941-9E55-401B-B23E-DA0872A1A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435448A-5097-4FD2-AEC0-A54654080A4D"/>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AB0D17-C154-4CFB-BABB-4E8F8C1C3C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7250</TotalTime>
  <Words>519</Words>
  <Application>Microsoft Office PowerPoint</Application>
  <PresentationFormat>Widescreen</PresentationFormat>
  <Paragraphs>48</Paragraphs>
  <Slides>11</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11</vt:i4>
      </vt:variant>
    </vt:vector>
  </HeadingPairs>
  <TitlesOfParts>
    <vt:vector size="17" baseType="lpstr">
      <vt:lpstr>Arial</vt:lpstr>
      <vt:lpstr>Calibri</vt:lpstr>
      <vt:lpstr>Georgia</vt:lpstr>
      <vt:lpstr>ITU Theme - White bg</vt:lpstr>
      <vt:lpstr>Big text</vt:lpstr>
      <vt:lpstr>Quote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dc:creator>
  <cp:keywords/>
  <dc:description/>
  <cp:lastModifiedBy>Brouard, Ricarda</cp:lastModifiedBy>
  <cp:revision>164</cp:revision>
  <dcterms:created xsi:type="dcterms:W3CDTF">2021-03-09T10:44:20Z</dcterms:created>
  <dcterms:modified xsi:type="dcterms:W3CDTF">2024-01-15T12:55:02Z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0x0101009148F5A04DDD49CBA7127AADA5FB792B00AADE34325A8B49CDA8BB4DB53328F21400EECAE29023890144BE4DD87AB8BD51F0</vt:lpwstr>
  </property>
</Properties>
</file>