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13" r:id="rId6"/>
  </p:sldMasterIdLst>
  <p:notesMasterIdLst>
    <p:notesMasterId r:id="rId15"/>
  </p:notesMasterIdLst>
  <p:handoutMasterIdLst>
    <p:handoutMasterId r:id="rId16"/>
  </p:handoutMasterIdLst>
  <p:sldIdLst>
    <p:sldId id="2685" r:id="rId7"/>
    <p:sldId id="2688" r:id="rId8"/>
    <p:sldId id="2686" r:id="rId9"/>
    <p:sldId id="2689" r:id="rId10"/>
    <p:sldId id="2690" r:id="rId11"/>
    <p:sldId id="2691" r:id="rId12"/>
    <p:sldId id="2692" r:id="rId13"/>
    <p:sldId id="26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3"/>
    <a:srgbClr val="9D26FF"/>
    <a:srgbClr val="0076A1"/>
    <a:srgbClr val="FFFFFF"/>
    <a:srgbClr val="009CD6"/>
    <a:srgbClr val="A5A5A5"/>
    <a:srgbClr val="757070"/>
    <a:srgbClr val="6F6F6E"/>
    <a:srgbClr val="F5FAF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F5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3252763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F5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D000AF-B921-43E9-B432-355A07B6E46E}"/>
              </a:ext>
            </a:extLst>
          </p:cNvPr>
          <p:cNvSpPr/>
          <p:nvPr userDrawn="1"/>
        </p:nvSpPr>
        <p:spPr>
          <a:xfrm>
            <a:off x="0" y="6115986"/>
            <a:ext cx="10028420" cy="74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5A063-7EAA-4705-81BD-73270FF5BA28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707" r:id="rId15"/>
    <p:sldLayoutId id="214748371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ABCAB-1B02-4C7B-89B1-A5BB0E479D06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62A7B-D8AC-460A-9C3E-1872390023D8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8933-3AE5-487A-8B03-0B68C8923CB0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BF5BD-2163-4157-A2AF-C24DDF31C8DA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1458832" y="2746449"/>
            <a:ext cx="9644596" cy="5047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de-DE" sz="2800" dirty="0">
              <a:solidFill>
                <a:schemeClr val="tx1"/>
              </a:solidFill>
              <a:latin typeface="+mj-lt"/>
              <a:cs typeface="Varela Round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1386374" y="3789911"/>
            <a:ext cx="6603382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428750" y="1611841"/>
            <a:ext cx="9604229" cy="7694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901632-D897-07FD-664E-854DC7E4900D}"/>
              </a:ext>
            </a:extLst>
          </p:cNvPr>
          <p:cNvGrpSpPr/>
          <p:nvPr/>
        </p:nvGrpSpPr>
        <p:grpSpPr>
          <a:xfrm>
            <a:off x="469900" y="70624"/>
            <a:ext cx="7854950" cy="1490418"/>
            <a:chOff x="438150" y="870724"/>
            <a:chExt cx="7854950" cy="14904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89F95-81F5-8D40-FFB5-5338D295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870724"/>
              <a:ext cx="1053203" cy="149041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5318FF-51E5-4FC0-0682-A9359B3F0378}"/>
                </a:ext>
              </a:extLst>
            </p:cNvPr>
            <p:cNvCxnSpPr/>
            <p:nvPr/>
          </p:nvCxnSpPr>
          <p:spPr>
            <a:xfrm>
              <a:off x="1397000" y="1282949"/>
              <a:ext cx="0" cy="716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700BC-A5EF-39BA-9B80-5768E8028081}"/>
                </a:ext>
              </a:extLst>
            </p:cNvPr>
            <p:cNvSpPr txBox="1"/>
            <p:nvPr/>
          </p:nvSpPr>
          <p:spPr>
            <a:xfrm>
              <a:off x="1416050" y="1282949"/>
              <a:ext cx="6877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Council </a:t>
              </a:r>
              <a:r>
                <a:rPr lang="fr-CH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Working</a:t>
              </a: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Group </a:t>
              </a:r>
              <a:b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Child Online Protection</a:t>
              </a:r>
            </a:p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Twentieth meeting - From 22 to 23 January 2024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A86D-7088-345A-C585-1AAB9168CBC9}"/>
              </a:ext>
            </a:extLst>
          </p:cNvPr>
          <p:cNvSpPr txBox="1"/>
          <p:nvPr/>
        </p:nvSpPr>
        <p:spPr>
          <a:xfrm>
            <a:off x="7170058" y="946601"/>
            <a:ext cx="387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 1 to </a:t>
            </a:r>
            <a:b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 CWG-COP-20/INF/3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English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6CD2D-6A62-F714-5B87-08E7C2E1C430}"/>
              </a:ext>
            </a:extLst>
          </p:cNvPr>
          <p:cNvSpPr txBox="1"/>
          <p:nvPr/>
        </p:nvSpPr>
        <p:spPr>
          <a:xfrm>
            <a:off x="1303633" y="2053108"/>
            <a:ext cx="95746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500" b="1" dirty="0">
                <a:solidFill>
                  <a:schemeClr val="tx1"/>
                </a:solidFill>
              </a:rPr>
              <a:t>Report by </a:t>
            </a:r>
            <a:r>
              <a:rPr lang="fr-CH" sz="2500" b="1" dirty="0" err="1">
                <a:solidFill>
                  <a:schemeClr val="tx1"/>
                </a:solidFill>
              </a:rPr>
              <a:t>Pusat</a:t>
            </a:r>
            <a:r>
              <a:rPr lang="fr-CH" sz="2500" b="1" dirty="0">
                <a:solidFill>
                  <a:schemeClr val="tx1"/>
                </a:solidFill>
              </a:rPr>
              <a:t> </a:t>
            </a:r>
            <a:r>
              <a:rPr lang="fr-CH" sz="2500" b="1" dirty="0" err="1">
                <a:solidFill>
                  <a:schemeClr val="tx1"/>
                </a:solidFill>
              </a:rPr>
              <a:t>Kajian</a:t>
            </a:r>
            <a:r>
              <a:rPr lang="fr-CH" sz="2500" b="1" dirty="0">
                <a:solidFill>
                  <a:schemeClr val="tx1"/>
                </a:solidFill>
              </a:rPr>
              <a:t> Dan </a:t>
            </a:r>
            <a:r>
              <a:rPr lang="fr-CH" sz="2500" b="1" dirty="0" err="1">
                <a:solidFill>
                  <a:schemeClr val="tx1"/>
                </a:solidFill>
              </a:rPr>
              <a:t>Perlidungan</a:t>
            </a:r>
            <a:r>
              <a:rPr lang="fr-CH" sz="2500" b="1" dirty="0">
                <a:solidFill>
                  <a:schemeClr val="tx1"/>
                </a:solidFill>
              </a:rPr>
              <a:t> </a:t>
            </a:r>
            <a:r>
              <a:rPr lang="fr-CH" sz="2500" b="1" dirty="0" err="1">
                <a:solidFill>
                  <a:schemeClr val="tx1"/>
                </a:solidFill>
              </a:rPr>
              <a:t>Anak</a:t>
            </a:r>
            <a:r>
              <a:rPr lang="fr-CH" sz="2500" b="1" dirty="0">
                <a:solidFill>
                  <a:schemeClr val="tx1"/>
                </a:solidFill>
              </a:rPr>
              <a:t> (PKPA)</a:t>
            </a:r>
          </a:p>
          <a:p>
            <a:r>
              <a:rPr lang="fr-CH" sz="2500" b="1" dirty="0">
                <a:solidFill>
                  <a:schemeClr val="tx1"/>
                </a:solidFill>
              </a:rPr>
              <a:t>(Center for Child </a:t>
            </a:r>
            <a:r>
              <a:rPr lang="fr-CH" sz="2500" b="1" dirty="0" err="1">
                <a:solidFill>
                  <a:schemeClr val="tx1"/>
                </a:solidFill>
              </a:rPr>
              <a:t>Study</a:t>
            </a:r>
            <a:r>
              <a:rPr lang="fr-CH" sz="2500" b="1" dirty="0">
                <a:solidFill>
                  <a:schemeClr val="tx1"/>
                </a:solidFill>
              </a:rPr>
              <a:t> and Protection)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A0B9FA-A4B3-5E6C-AA4E-FC15E9EAED34}"/>
              </a:ext>
            </a:extLst>
          </p:cNvPr>
          <p:cNvSpPr txBox="1"/>
          <p:nvPr/>
        </p:nvSpPr>
        <p:spPr>
          <a:xfrm>
            <a:off x="1303633" y="2872165"/>
            <a:ext cx="95746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500" dirty="0">
                <a:solidFill>
                  <a:schemeClr val="tx1"/>
                </a:solidFill>
                <a:latin typeface="+mj-lt"/>
                <a:cs typeface="Varela Round"/>
              </a:rPr>
              <a:t>BASELINE STUDY REPORT: SITUATIONS OF CYBERSAFETY IN MEDAN AND PALU, INDONESIA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295B6-7D12-F840-4C7E-0D0CF60B9B45}"/>
              </a:ext>
            </a:extLst>
          </p:cNvPr>
          <p:cNvSpPr txBox="1"/>
          <p:nvPr/>
        </p:nvSpPr>
        <p:spPr>
          <a:xfrm>
            <a:off x="1303633" y="3968859"/>
            <a:ext cx="10373703" cy="25391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fr-CH" b="1" dirty="0" err="1"/>
              <a:t>Purpose</a:t>
            </a:r>
            <a:endParaRPr lang="fr-CH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500" dirty="0"/>
              <a:t>To </a:t>
            </a:r>
            <a:r>
              <a:rPr lang="fr-CH" sz="1500" dirty="0" err="1"/>
              <a:t>share</a:t>
            </a:r>
            <a:r>
              <a:rPr lang="fr-CH" sz="1500" dirty="0"/>
              <a:t> the </a:t>
            </a:r>
            <a:r>
              <a:rPr lang="fr-CH" sz="1500" dirty="0" err="1"/>
              <a:t>results</a:t>
            </a:r>
            <a:r>
              <a:rPr lang="fr-CH" sz="1500" dirty="0"/>
              <a:t> of the </a:t>
            </a:r>
            <a:r>
              <a:rPr lang="fr-CH" sz="1500" dirty="0" err="1"/>
              <a:t>baseline</a:t>
            </a:r>
            <a:r>
              <a:rPr lang="fr-CH" sz="1500" dirty="0"/>
              <a:t> </a:t>
            </a:r>
            <a:r>
              <a:rPr lang="fr-CH" sz="1500" dirty="0" err="1"/>
              <a:t>study</a:t>
            </a:r>
            <a:r>
              <a:rPr lang="fr-CH" sz="1500" dirty="0"/>
              <a:t> </a:t>
            </a:r>
            <a:r>
              <a:rPr lang="fr-CH" sz="1500" dirty="0" err="1"/>
              <a:t>conducted</a:t>
            </a:r>
            <a:r>
              <a:rPr lang="fr-CH" sz="1500" dirty="0"/>
              <a:t> in Medan, and Palu, Indonesia.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500" dirty="0"/>
              <a:t>To </a:t>
            </a:r>
            <a:r>
              <a:rPr lang="fr-CH" sz="1500" dirty="0" err="1"/>
              <a:t>provided</a:t>
            </a:r>
            <a:r>
              <a:rPr lang="fr-CH" sz="1500" dirty="0"/>
              <a:t> insights, and </a:t>
            </a:r>
            <a:r>
              <a:rPr lang="fr-CH" sz="1500" dirty="0" err="1"/>
              <a:t>lessons</a:t>
            </a:r>
            <a:r>
              <a:rPr lang="fr-CH" sz="1500" dirty="0"/>
              <a:t> </a:t>
            </a:r>
            <a:r>
              <a:rPr lang="fr-CH" sz="1500" dirty="0" err="1"/>
              <a:t>learned</a:t>
            </a:r>
            <a:r>
              <a:rPr lang="fr-CH" sz="1500" dirty="0"/>
              <a:t> to the </a:t>
            </a:r>
            <a:r>
              <a:rPr lang="fr-CH" sz="1500" dirty="0" err="1"/>
              <a:t>ongoing</a:t>
            </a:r>
            <a:r>
              <a:rPr lang="fr-CH" sz="1500" dirty="0"/>
              <a:t> </a:t>
            </a:r>
            <a:r>
              <a:rPr lang="fr-CH" sz="1500" dirty="0" err="1"/>
              <a:t>advocacy</a:t>
            </a:r>
            <a:r>
              <a:rPr lang="fr-CH" sz="1500" dirty="0"/>
              <a:t> </a:t>
            </a:r>
            <a:r>
              <a:rPr lang="fr-CH" sz="1500" dirty="0" err="1"/>
              <a:t>work</a:t>
            </a:r>
            <a:r>
              <a:rPr lang="fr-CH" sz="1500" dirty="0"/>
              <a:t> in Medan, and Palu, Indonesia</a:t>
            </a:r>
            <a:r>
              <a:rPr lang="fr-CH" sz="1400" dirty="0"/>
              <a:t>. </a:t>
            </a:r>
          </a:p>
          <a:p>
            <a:pPr>
              <a:spcBef>
                <a:spcPts val="1200"/>
              </a:spcBef>
            </a:pPr>
            <a:r>
              <a:rPr lang="fr-CH" b="1" dirty="0"/>
              <a:t>Action </a:t>
            </a:r>
            <a:r>
              <a:rPr lang="fr-CH" b="1" dirty="0" err="1"/>
              <a:t>required</a:t>
            </a:r>
            <a:endParaRPr lang="fr-CH" b="1" dirty="0"/>
          </a:p>
          <a:p>
            <a:pPr>
              <a:spcBef>
                <a:spcPts val="600"/>
              </a:spcBef>
            </a:pPr>
            <a:r>
              <a:rPr lang="en-GB" sz="1400" dirty="0"/>
              <a:t>This report is transmitted to the Council Working Group on Child Online Protection </a:t>
            </a:r>
            <a:r>
              <a:rPr lang="en-GB" sz="1400" b="1" dirty="0"/>
              <a:t>for information</a:t>
            </a:r>
            <a:r>
              <a:rPr lang="en-GB" sz="1400" dirty="0"/>
              <a:t>.</a:t>
            </a:r>
          </a:p>
          <a:p>
            <a:pPr>
              <a:spcBef>
                <a:spcPts val="1200"/>
              </a:spcBef>
            </a:pPr>
            <a:r>
              <a:rPr lang="fr-CH" b="1" dirty="0" err="1"/>
              <a:t>References</a:t>
            </a:r>
            <a:endParaRPr lang="fr-CH" b="1" dirty="0"/>
          </a:p>
          <a:p>
            <a:pPr>
              <a:spcBef>
                <a:spcPts val="1200"/>
              </a:spcBef>
            </a:pPr>
            <a:r>
              <a:rPr lang="fr-CH" sz="1400" b="1" dirty="0"/>
              <a:t> </a:t>
            </a:r>
            <a:r>
              <a:rPr lang="fr-CH" sz="1400" dirty="0"/>
              <a:t>https://bit.ly/PKPA_e-library_baselinestudy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AF451-32FE-FA0D-9F27-B3DCE505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" y="0"/>
            <a:ext cx="1206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3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901632-D897-07FD-664E-854DC7E4900D}"/>
              </a:ext>
            </a:extLst>
          </p:cNvPr>
          <p:cNvGrpSpPr/>
          <p:nvPr/>
        </p:nvGrpSpPr>
        <p:grpSpPr>
          <a:xfrm>
            <a:off x="469900" y="70624"/>
            <a:ext cx="7854950" cy="1490418"/>
            <a:chOff x="438150" y="870724"/>
            <a:chExt cx="7854950" cy="14904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89F95-81F5-8D40-FFB5-5338D295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870724"/>
              <a:ext cx="1053203" cy="149041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5318FF-51E5-4FC0-0682-A9359B3F0378}"/>
                </a:ext>
              </a:extLst>
            </p:cNvPr>
            <p:cNvCxnSpPr/>
            <p:nvPr/>
          </p:nvCxnSpPr>
          <p:spPr>
            <a:xfrm>
              <a:off x="1397000" y="1282949"/>
              <a:ext cx="0" cy="716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700BC-A5EF-39BA-9B80-5768E8028081}"/>
                </a:ext>
              </a:extLst>
            </p:cNvPr>
            <p:cNvSpPr txBox="1"/>
            <p:nvPr/>
          </p:nvSpPr>
          <p:spPr>
            <a:xfrm>
              <a:off x="1416050" y="1282949"/>
              <a:ext cx="6877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Council </a:t>
              </a:r>
              <a:r>
                <a:rPr lang="fr-CH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Working</a:t>
              </a: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Group </a:t>
              </a:r>
              <a:b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Child Online Protection</a:t>
              </a:r>
            </a:p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Twentieth meeting - From 22 to 23 January 2024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1146627" y="1685265"/>
            <a:ext cx="98987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2000" b="1" dirty="0" err="1"/>
              <a:t>Purpose</a:t>
            </a:r>
            <a:r>
              <a:rPr lang="fr-CH" sz="2000" b="1" dirty="0"/>
              <a:t> of the </a:t>
            </a:r>
            <a:r>
              <a:rPr lang="fr-CH" sz="2000" b="1" dirty="0" err="1"/>
              <a:t>Study</a:t>
            </a:r>
            <a:r>
              <a:rPr lang="fr-CH" sz="2000" b="1" dirty="0"/>
              <a:t>:</a:t>
            </a:r>
          </a:p>
          <a:p>
            <a:pPr>
              <a:spcBef>
                <a:spcPts val="600"/>
              </a:spcBef>
            </a:pPr>
            <a:r>
              <a:rPr lang="fr-CH" sz="3200" dirty="0"/>
              <a:t>The </a:t>
            </a:r>
            <a:r>
              <a:rPr lang="fr-CH" sz="3200" dirty="0" err="1"/>
              <a:t>study</a:t>
            </a:r>
            <a:r>
              <a:rPr lang="fr-CH" sz="3200" dirty="0"/>
              <a:t> </a:t>
            </a:r>
            <a:r>
              <a:rPr lang="fr-CH" sz="3200" dirty="0" err="1"/>
              <a:t>aimed</a:t>
            </a:r>
            <a:r>
              <a:rPr lang="fr-CH" sz="3200" dirty="0"/>
              <a:t> to </a:t>
            </a:r>
            <a:r>
              <a:rPr lang="fr-CH" sz="3200" dirty="0" err="1"/>
              <a:t>understand</a:t>
            </a:r>
            <a:r>
              <a:rPr lang="fr-CH" sz="3200" dirty="0"/>
              <a:t> the </a:t>
            </a:r>
            <a:r>
              <a:rPr lang="fr-CH" sz="3200" dirty="0" err="1"/>
              <a:t>current</a:t>
            </a:r>
            <a:r>
              <a:rPr lang="fr-CH" sz="3200" dirty="0"/>
              <a:t> situation of </a:t>
            </a:r>
            <a:r>
              <a:rPr lang="fr-CH" sz="3200" dirty="0" err="1"/>
              <a:t>cybersafety</a:t>
            </a:r>
            <a:r>
              <a:rPr lang="fr-CH" sz="3200" dirty="0"/>
              <a:t> in the provinces of Medan and Palu in Indonesia, the </a:t>
            </a:r>
            <a:r>
              <a:rPr lang="fr-CH" sz="3200" dirty="0" err="1"/>
              <a:t>study</a:t>
            </a:r>
            <a:r>
              <a:rPr lang="fr-CH" sz="3200" dirty="0"/>
              <a:t> </a:t>
            </a:r>
            <a:r>
              <a:rPr lang="fr-CH" sz="3200" dirty="0" err="1"/>
              <a:t>was</a:t>
            </a:r>
            <a:r>
              <a:rPr lang="fr-CH" sz="3200" dirty="0"/>
              <a:t> </a:t>
            </a:r>
            <a:r>
              <a:rPr lang="fr-CH" sz="3200" dirty="0" err="1"/>
              <a:t>conducted</a:t>
            </a:r>
            <a:r>
              <a:rPr lang="fr-CH" sz="3200" dirty="0"/>
              <a:t> on August 2022 and the </a:t>
            </a:r>
            <a:r>
              <a:rPr lang="fr-CH" sz="3200" dirty="0" err="1"/>
              <a:t>results</a:t>
            </a:r>
            <a:r>
              <a:rPr lang="fr-CH" sz="3200" dirty="0"/>
              <a:t> </a:t>
            </a:r>
            <a:r>
              <a:rPr lang="fr-CH" sz="3200" dirty="0" err="1"/>
              <a:t>were</a:t>
            </a:r>
            <a:r>
              <a:rPr lang="fr-CH" sz="3200" dirty="0"/>
              <a:t> </a:t>
            </a:r>
            <a:r>
              <a:rPr lang="fr-CH" sz="3200" dirty="0" err="1"/>
              <a:t>shared</a:t>
            </a:r>
            <a:r>
              <a:rPr lang="fr-CH" sz="3200" dirty="0"/>
              <a:t> the national </a:t>
            </a:r>
            <a:r>
              <a:rPr lang="fr-CH" sz="3200" dirty="0" err="1"/>
              <a:t>government</a:t>
            </a:r>
            <a:r>
              <a:rPr lang="fr-CH" sz="3200" dirty="0"/>
              <a:t>, </a:t>
            </a:r>
            <a:r>
              <a:rPr lang="fr-CH" sz="3200" dirty="0" err="1"/>
              <a:t>particularly</a:t>
            </a:r>
            <a:r>
              <a:rPr lang="fr-CH" sz="3200" dirty="0"/>
              <a:t> the Ministry of </a:t>
            </a:r>
            <a:r>
              <a:rPr lang="fr-CH" sz="3200" dirty="0" err="1"/>
              <a:t>Women</a:t>
            </a:r>
            <a:r>
              <a:rPr lang="fr-CH" sz="3200" dirty="0"/>
              <a:t> </a:t>
            </a:r>
            <a:r>
              <a:rPr lang="fr-CH" sz="3200" dirty="0" err="1"/>
              <a:t>Empowerment</a:t>
            </a:r>
            <a:r>
              <a:rPr lang="fr-CH" sz="3200" dirty="0"/>
              <a:t> and Child Protection (</a:t>
            </a:r>
            <a:r>
              <a:rPr lang="fr-CH" sz="3200" dirty="0" err="1"/>
              <a:t>MoWECP</a:t>
            </a:r>
            <a:r>
              <a:rPr lang="fr-CH" sz="3200" dirty="0"/>
              <a:t>) on </a:t>
            </a:r>
            <a:r>
              <a:rPr lang="fr-CH" sz="3200" dirty="0" err="1"/>
              <a:t>February</a:t>
            </a:r>
            <a:r>
              <a:rPr lang="fr-CH" sz="3200" dirty="0"/>
              <a:t> 08, 2023.</a:t>
            </a:r>
          </a:p>
          <a:p>
            <a:pPr>
              <a:spcBef>
                <a:spcPts val="600"/>
              </a:spcBef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2619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A4902-70B0-5F8F-74BF-05CAFA93D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0"/>
            <a:ext cx="12192000" cy="68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04B6B-CC13-A18E-C1CC-A01153EF4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2192000" cy="68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88530-81BD-7C3A-91E5-3B8990EE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" y="0"/>
            <a:ext cx="1212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141CB-F1B9-F8B8-6584-EBC732FB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" y="0"/>
            <a:ext cx="1216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901632-D897-07FD-664E-854DC7E4900D}"/>
              </a:ext>
            </a:extLst>
          </p:cNvPr>
          <p:cNvGrpSpPr/>
          <p:nvPr/>
        </p:nvGrpSpPr>
        <p:grpSpPr>
          <a:xfrm>
            <a:off x="469900" y="70624"/>
            <a:ext cx="7854950" cy="1490418"/>
            <a:chOff x="438150" y="870724"/>
            <a:chExt cx="7854950" cy="14904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89F95-81F5-8D40-FFB5-5338D295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870724"/>
              <a:ext cx="1053203" cy="149041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5318FF-51E5-4FC0-0682-A9359B3F0378}"/>
                </a:ext>
              </a:extLst>
            </p:cNvPr>
            <p:cNvCxnSpPr/>
            <p:nvPr/>
          </p:nvCxnSpPr>
          <p:spPr>
            <a:xfrm>
              <a:off x="1397000" y="1282949"/>
              <a:ext cx="0" cy="716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700BC-A5EF-39BA-9B80-5768E8028081}"/>
                </a:ext>
              </a:extLst>
            </p:cNvPr>
            <p:cNvSpPr txBox="1"/>
            <p:nvPr/>
          </p:nvSpPr>
          <p:spPr>
            <a:xfrm>
              <a:off x="1416050" y="1282949"/>
              <a:ext cx="6877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Council </a:t>
              </a:r>
              <a:r>
                <a:rPr lang="fr-CH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Working</a:t>
              </a: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Group </a:t>
              </a:r>
              <a:b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Child Online Protection</a:t>
              </a:r>
            </a:p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Twentieth meeting - From 22 to 23 January 2024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695379" y="1716042"/>
            <a:ext cx="964459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H" sz="1600" b="1" dirty="0"/>
              <a:t>Action </a:t>
            </a:r>
            <a:r>
              <a:rPr lang="fr-CH" sz="1600" b="1" dirty="0" err="1"/>
              <a:t>required</a:t>
            </a:r>
            <a:r>
              <a:rPr lang="fr-CH" sz="1600" b="1" dirty="0"/>
              <a:t> and </a:t>
            </a:r>
            <a:r>
              <a:rPr lang="fr-CH" sz="1600" b="1" dirty="0" err="1"/>
              <a:t>Recommendations</a:t>
            </a:r>
            <a:endParaRPr lang="fr-CH" sz="1600" b="1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Legislation and local regulation must explicitly include online child protection (reporting procedures, management of reports </a:t>
            </a:r>
            <a:r>
              <a:rPr lang="en-US" sz="1600" dirty="0" err="1"/>
              <a:t>etc</a:t>
            </a:r>
            <a:r>
              <a:rPr lang="en-US" sz="1600" dirty="0"/>
              <a:t>)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Need to form unit tasks that have focal point that will handle complaints related to child online protection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Provide tailored-fit training curriculum for child protection actors (law enforcement, social workers) related to handling online violence against children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Engage and build the children’s protective skills.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Expand IEC with creative media to educate the public about a safe and healthy internet</a:t>
            </a:r>
          </a:p>
          <a:p>
            <a:pPr>
              <a:spcBef>
                <a:spcPts val="600"/>
              </a:spcBef>
            </a:pPr>
            <a:endParaRPr lang="fr-CH" sz="1600" b="1" dirty="0"/>
          </a:p>
          <a:p>
            <a:pPr>
              <a:spcBef>
                <a:spcPts val="600"/>
              </a:spcBef>
            </a:pPr>
            <a:endParaRPr lang="fr-CH" sz="1600" b="1" dirty="0"/>
          </a:p>
          <a:p>
            <a:pPr>
              <a:spcBef>
                <a:spcPts val="600"/>
              </a:spcBef>
            </a:pPr>
            <a:r>
              <a:rPr lang="fr-CH" sz="1600" b="1" dirty="0" err="1"/>
              <a:t>References</a:t>
            </a:r>
            <a:endParaRPr lang="fr-CH" sz="1600" dirty="0"/>
          </a:p>
          <a:p>
            <a:pPr>
              <a:spcBef>
                <a:spcPts val="600"/>
              </a:spcBef>
            </a:pPr>
            <a:r>
              <a:rPr lang="fr-CH" sz="1400" dirty="0"/>
              <a:t>https://bit.ly/PKPA_e-library_baselinestudy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91416032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0000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9CD6"/>
      </a:hlink>
      <a:folHlink>
        <a:srgbClr val="009CD6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9CD6"/>
      </a:hlink>
      <a:folHlink>
        <a:srgbClr val="009CD6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CAE29023890144BE4DD87AB8BD51F0" ma:contentTypeVersion="1" ma:contentTypeDescription="Upload an image." ma:contentTypeScope="" ma:versionID="89f40a3192a885a9d5b8c09830eb8378">
  <xsd:schema xmlns:xsd="http://www.w3.org/2001/XMLSchema" xmlns:xs="http://www.w3.org/2001/XMLSchema" xmlns:p="http://schemas.microsoft.com/office/2006/metadata/properties" xmlns:ns1="http://schemas.microsoft.com/sharepoint/v3" xmlns:ns2="D435448A-5097-4FD2-AEC0-A54654080A4D" xmlns:ns3="http://schemas.microsoft.com/sharepoint/v3/fields" targetNamespace="http://schemas.microsoft.com/office/2006/metadata/properties" ma:root="true" ma:fieldsID="c4107c846143fb89670ce3fb5dfd9482" ns1:_="" ns2:_="" ns3:_="">
    <xsd:import namespace="http://schemas.microsoft.com/sharepoint/v3"/>
    <xsd:import namespace="D435448A-5097-4FD2-AEC0-A54654080A4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5448A-5097-4FD2-AEC0-A54654080A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D435448A-5097-4FD2-AEC0-A54654080A4D" xsi:nil="true"/>
  </documentManagement>
</p:properties>
</file>

<file path=customXml/itemProps1.xml><?xml version="1.0" encoding="utf-8"?>
<ds:datastoreItem xmlns:ds="http://schemas.openxmlformats.org/officeDocument/2006/customXml" ds:itemID="{74AB0D17-C154-4CFB-BABB-4E8F8C1C3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574941-9E55-401B-B23E-DA0872A1A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35448A-5097-4FD2-AEC0-A54654080A4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000C81-4B5A-4F62-86E7-1C317F10723B}">
  <ds:schemaRefs>
    <ds:schemaRef ds:uri="D435448A-5097-4FD2-AEC0-A54654080A4D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323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ITU Theme - White bg</vt:lpstr>
      <vt:lpstr>Big text</vt:lpstr>
      <vt:lpstr>Quote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Rose Oximas</dc:creator>
  <cp:keywords/>
  <dc:description/>
  <cp:lastModifiedBy>Brouard, Ricarda</cp:lastModifiedBy>
  <cp:revision>150</cp:revision>
  <dcterms:created xsi:type="dcterms:W3CDTF">2021-03-09T10:44:20Z</dcterms:created>
  <dcterms:modified xsi:type="dcterms:W3CDTF">2024-01-19T13:49:09Z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0x0101009148F5A04DDD49CBA7127AADA5FB792B00AADE34325A8B49CDA8BB4DB53328F21400EECAE29023890144BE4DD87AB8BD51F0</vt:lpwstr>
  </property>
</Properties>
</file>