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09" r:id="rId2"/>
    <p:sldMasterId id="2147483713" r:id="rId3"/>
  </p:sldMasterIdLst>
  <p:notesMasterIdLst>
    <p:notesMasterId r:id="rId6"/>
  </p:notesMasterIdLst>
  <p:handoutMasterIdLst>
    <p:handoutMasterId r:id="rId7"/>
  </p:handoutMasterIdLst>
  <p:sldIdLst>
    <p:sldId id="2685" r:id="rId4"/>
    <p:sldId id="26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5A33D1-FAB9-06C8-4559-8D5A15D5BFA3}" name="Giulia Russo Wälti" initials="GRW" userId="S::giulia.russo-waelti@scort.ch::8dffd03f-f783-4c2f-99d3-4dd08fb9585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3B3"/>
    <a:srgbClr val="9D26FF"/>
    <a:srgbClr val="0076A1"/>
    <a:srgbClr val="009CD6"/>
    <a:srgbClr val="A5A5A5"/>
    <a:srgbClr val="757070"/>
    <a:srgbClr val="6F6F6E"/>
    <a:srgbClr val="F5FAFC"/>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5" d="100"/>
          <a:sy n="105" d="100"/>
        </p:scale>
        <p:origin x="114" y="720"/>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1/15/2024</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F5FAFC"/>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3252763"/>
            <a:ext cx="5246914" cy="584775"/>
          </a:xfrm>
          <a:prstGeom prst="rect">
            <a:avLst/>
          </a:prstGeom>
          <a:noFill/>
        </p:spPr>
        <p:txBody>
          <a:bodyPr wrap="square" rtlCol="0">
            <a:spAutoFit/>
          </a:bodyPr>
          <a:lstStyle/>
          <a:p>
            <a:pPr algn="ctr"/>
            <a:r>
              <a:rPr lang="en-US" sz="3200" b="1" dirty="0">
                <a:solidFill>
                  <a:schemeClr val="tx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TextBox 7">
            <a:extLst>
              <a:ext uri="{FF2B5EF4-FFF2-40B4-BE49-F238E27FC236}">
                <a16:creationId xmlns:a16="http://schemas.microsoft.com/office/drawing/2014/main" id="{69A5A063-7EAA-4705-81BD-73270FF5BA28}"/>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F4ED357C-3FA0-42D4-850C-879BB0BE1875}"/>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707" r:id="rId15"/>
    <p:sldLayoutId id="2147483712" r:id="rId1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77662A7B-D8AC-460A-9C3E-1872390023D8}"/>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tu.int/dms_pub/itu-s/opb/gen/S-GEN-COP.CHILD_PB-2022-PDF-E.pdf" TargetMode="External"/><Relationship Id="rId2" Type="http://schemas.openxmlformats.org/officeDocument/2006/relationships/image" Target="../media/image1.png"/><Relationship Id="rId1" Type="http://schemas.openxmlformats.org/officeDocument/2006/relationships/slideLayout" Target="../slideLayouts/slideLayout14.xml"/><Relationship Id="rId4" Type="http://schemas.openxmlformats.org/officeDocument/2006/relationships/hyperlink" Target="https://www.itu.int/en/ITU-D/Cybersecurity/Pages/COP/Sports.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4.xml"/><Relationship Id="rId1" Type="http://schemas.openxmlformats.org/officeDocument/2006/relationships/video" Target="https://www.youtube.com/embed/_j3mDVaUsdw?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9F30285-D598-437F-82DD-E03C393D63FF}"/>
              </a:ext>
            </a:extLst>
          </p:cNvPr>
          <p:cNvSpPr txBox="1">
            <a:spLocks/>
          </p:cNvSpPr>
          <p:nvPr/>
        </p:nvSpPr>
        <p:spPr>
          <a:xfrm>
            <a:off x="1458832" y="2746449"/>
            <a:ext cx="964459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800" dirty="0">
                <a:solidFill>
                  <a:schemeClr val="tx1"/>
                </a:solidFill>
                <a:latin typeface="+mj-lt"/>
                <a:cs typeface="Varela Round"/>
              </a:rPr>
              <a:t>CHILD ONLINE PROTECTION IN SPORTS </a:t>
            </a:r>
          </a:p>
        </p:txBody>
      </p:sp>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1547403" y="3369801"/>
            <a:ext cx="6020121" cy="0"/>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1441141" y="1566444"/>
            <a:ext cx="9604229" cy="12674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fr-CH" sz="2800" b="1" dirty="0">
                <a:solidFill>
                  <a:schemeClr val="tx1"/>
                </a:solidFill>
              </a:rPr>
              <a:t>Report by the Scort Foundation</a:t>
            </a:r>
            <a:endParaRPr lang="en-US" sz="2800" b="1" dirty="0">
              <a:solidFill>
                <a:schemeClr val="tx1"/>
              </a:solidFill>
            </a:endParaRPr>
          </a:p>
        </p:txBody>
      </p:sp>
      <p:grpSp>
        <p:nvGrpSpPr>
          <p:cNvPr id="7" name="Group 6">
            <a:extLst>
              <a:ext uri="{FF2B5EF4-FFF2-40B4-BE49-F238E27FC236}">
                <a16:creationId xmlns:a16="http://schemas.microsoft.com/office/drawing/2014/main" id="{20901632-D897-07FD-664E-854DC7E4900D}"/>
              </a:ext>
            </a:extLst>
          </p:cNvPr>
          <p:cNvGrpSpPr/>
          <p:nvPr/>
        </p:nvGrpSpPr>
        <p:grpSpPr>
          <a:xfrm>
            <a:off x="469900" y="70624"/>
            <a:ext cx="7854950" cy="1490418"/>
            <a:chOff x="438150" y="870724"/>
            <a:chExt cx="7854950" cy="1490418"/>
          </a:xfrm>
        </p:grpSpPr>
        <p:pic>
          <p:nvPicPr>
            <p:cNvPr id="2" name="Picture 1">
              <a:extLst>
                <a:ext uri="{FF2B5EF4-FFF2-40B4-BE49-F238E27FC236}">
                  <a16:creationId xmlns:a16="http://schemas.microsoft.com/office/drawing/2014/main" id="{DFF89F95-81F5-8D40-FFB5-5338D2957C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4" name="Straight Connector 3">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3BEA86D-7088-345A-C585-1AAB9168CBC9}"/>
              </a:ext>
            </a:extLst>
          </p:cNvPr>
          <p:cNvSpPr txBox="1"/>
          <p:nvPr/>
        </p:nvSpPr>
        <p:spPr>
          <a:xfrm>
            <a:off x="7170059" y="946600"/>
            <a:ext cx="3875312" cy="954107"/>
          </a:xfrm>
          <a:prstGeom prst="rect">
            <a:avLst/>
          </a:prstGeom>
          <a:noFill/>
        </p:spPr>
        <p:txBody>
          <a:bodyPr wrap="square" rtlCol="0">
            <a:spAutoFit/>
          </a:bodyPr>
          <a:lstStyle/>
          <a:p>
            <a:pPr algn="r"/>
            <a:r>
              <a:rPr lang="fr-CH" sz="1400" dirty="0">
                <a:latin typeface="Calibri" panose="020F0502020204030204" pitchFamily="34" charset="0"/>
                <a:cs typeface="Calibri" panose="020F0502020204030204" pitchFamily="34" charset="0"/>
              </a:rPr>
              <a:t>Document CWG-COP-20/INF/1</a:t>
            </a:r>
          </a:p>
          <a:p>
            <a:pPr algn="r"/>
            <a:r>
              <a:rPr lang="fr-CH" sz="1400" dirty="0">
                <a:latin typeface="Calibri" panose="020F0502020204030204" pitchFamily="34" charset="0"/>
                <a:cs typeface="Calibri" panose="020F0502020204030204" pitchFamily="34" charset="0"/>
              </a:rPr>
              <a:t>12 January 2024</a:t>
            </a:r>
          </a:p>
          <a:p>
            <a:pPr algn="r">
              <a:spcAft>
                <a:spcPts val="600"/>
              </a:spcAft>
            </a:pPr>
            <a:r>
              <a:rPr lang="fr-CH" sz="1400" dirty="0">
                <a:latin typeface="Calibri" panose="020F0502020204030204" pitchFamily="34" charset="0"/>
                <a:cs typeface="Calibri" panose="020F0502020204030204" pitchFamily="34" charset="0"/>
              </a:rPr>
              <a:t>English </a:t>
            </a:r>
            <a:r>
              <a:rPr lang="fr-CH" sz="1400" dirty="0" err="1">
                <a:latin typeface="Calibri" panose="020F0502020204030204" pitchFamily="34" charset="0"/>
                <a:cs typeface="Calibri" panose="020F0502020204030204" pitchFamily="34" charset="0"/>
              </a:rPr>
              <a:t>only</a:t>
            </a:r>
            <a:br>
              <a:rPr lang="fr-CH" sz="1400" dirty="0">
                <a:latin typeface="Calibri" panose="020F0502020204030204" pitchFamily="34" charset="0"/>
                <a:cs typeface="Calibri" panose="020F0502020204030204" pitchFamily="34" charset="0"/>
              </a:rPr>
            </a:br>
            <a:endParaRPr lang="en-GB" sz="1400"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D2A1DD03-53AF-BB0D-B0A3-CD2A20F6C4CD}"/>
              </a:ext>
            </a:extLst>
          </p:cNvPr>
          <p:cNvSpPr txBox="1"/>
          <p:nvPr/>
        </p:nvSpPr>
        <p:spPr>
          <a:xfrm>
            <a:off x="1447800" y="3390900"/>
            <a:ext cx="9644596" cy="3216265"/>
          </a:xfrm>
          <a:prstGeom prst="rect">
            <a:avLst/>
          </a:prstGeom>
          <a:noFill/>
        </p:spPr>
        <p:txBody>
          <a:bodyPr wrap="square" rtlCol="0">
            <a:spAutoFit/>
          </a:bodyPr>
          <a:lstStyle/>
          <a:p>
            <a:pPr>
              <a:spcBef>
                <a:spcPts val="600"/>
              </a:spcBef>
            </a:pPr>
            <a:r>
              <a:rPr lang="fr-CH" sz="1600" b="1" dirty="0"/>
              <a:t>Purpose</a:t>
            </a:r>
            <a:endParaRPr lang="en-GB" sz="1400" b="0" i="0" dirty="0">
              <a:effectLst/>
            </a:endParaRPr>
          </a:p>
          <a:p>
            <a:pPr>
              <a:spcBef>
                <a:spcPts val="600"/>
              </a:spcBef>
            </a:pPr>
            <a:r>
              <a:rPr lang="en-GB" sz="1200" dirty="0"/>
              <a:t>The Scort Foundation actively promotes awareness on Child Online Protection in and through sport and play-based initiatives around the world. The contribution underscores the pivotal role of sport in establishing a secure environment, both online and offline, addressing potential risks faced by children and youth in the digital realm.</a:t>
            </a:r>
          </a:p>
          <a:p>
            <a:pPr>
              <a:spcBef>
                <a:spcPts val="600"/>
              </a:spcBef>
            </a:pPr>
            <a:r>
              <a:rPr lang="en-GB" sz="1200" dirty="0"/>
              <a:t>Through collaborative initiatives, the partnership with the ITU has led to the formulation of recommendations for sports organizations aiming to integrate online safeguarding policies into their child protection frameworks.</a:t>
            </a:r>
          </a:p>
          <a:p>
            <a:pPr>
              <a:spcBef>
                <a:spcPts val="600"/>
              </a:spcBef>
            </a:pPr>
            <a:r>
              <a:rPr lang="en-GB" sz="1200" dirty="0"/>
              <a:t>The final call to action invites the participation, contributions, and collaboration of interested organisations to create a practical toolkit. This toolkit is designed for young coaches and social workers operating in the sport sector, empowering them with the necessary knowledge and tools to incorporate COP into their initiatives. </a:t>
            </a:r>
          </a:p>
          <a:p>
            <a:pPr>
              <a:spcBef>
                <a:spcPts val="600"/>
              </a:spcBef>
            </a:pPr>
            <a:r>
              <a:rPr lang="fr-CH" sz="1600" b="1" dirty="0"/>
              <a:t>Action required</a:t>
            </a:r>
          </a:p>
          <a:p>
            <a:pPr>
              <a:spcBef>
                <a:spcPts val="600"/>
              </a:spcBef>
            </a:pPr>
            <a:r>
              <a:rPr lang="en-GB" sz="1200" dirty="0"/>
              <a:t>This report is transmitted to the Council Working Group on Child Online Protection </a:t>
            </a:r>
            <a:r>
              <a:rPr lang="en-GB" sz="1200" b="1" dirty="0">
                <a:highlight>
                  <a:srgbClr val="FFFFFF"/>
                </a:highlight>
              </a:rPr>
              <a:t>for information</a:t>
            </a:r>
            <a:r>
              <a:rPr lang="en-GB" sz="1200" dirty="0">
                <a:highlight>
                  <a:srgbClr val="FFFFFF"/>
                </a:highlight>
              </a:rPr>
              <a:t>.</a:t>
            </a:r>
          </a:p>
          <a:p>
            <a:pPr>
              <a:spcBef>
                <a:spcPts val="600"/>
              </a:spcBef>
            </a:pPr>
            <a:r>
              <a:rPr lang="fr-CH" sz="1600" b="1" dirty="0"/>
              <a:t>References  </a:t>
            </a:r>
          </a:p>
          <a:p>
            <a:pPr>
              <a:spcBef>
                <a:spcPts val="600"/>
              </a:spcBef>
            </a:pPr>
            <a:r>
              <a:rPr lang="fr-CH" sz="1200" dirty="0">
                <a:hlinkClick r:id="rId3"/>
              </a:rPr>
              <a:t>Child Online Protection in Sports</a:t>
            </a:r>
            <a:r>
              <a:rPr lang="fr-CH" sz="1200" dirty="0"/>
              <a:t>; </a:t>
            </a:r>
            <a:r>
              <a:rPr lang="fr-CH" sz="1200" dirty="0">
                <a:hlinkClick r:id="rId4"/>
              </a:rPr>
              <a:t>COP in Sports</a:t>
            </a:r>
            <a:endParaRPr lang="fr-CH" sz="1600" dirty="0"/>
          </a:p>
        </p:txBody>
      </p:sp>
    </p:spTree>
    <p:extLst>
      <p:ext uri="{BB962C8B-B14F-4D97-AF65-F5344CB8AC3E}">
        <p14:creationId xmlns:p14="http://schemas.microsoft.com/office/powerpoint/2010/main" val="189184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9F30285-D598-437F-82DD-E03C393D63FF}"/>
              </a:ext>
            </a:extLst>
          </p:cNvPr>
          <p:cNvSpPr txBox="1">
            <a:spLocks/>
          </p:cNvSpPr>
          <p:nvPr/>
        </p:nvSpPr>
        <p:spPr>
          <a:xfrm>
            <a:off x="419741" y="1461788"/>
            <a:ext cx="964459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800" dirty="0">
                <a:solidFill>
                  <a:schemeClr val="tx1"/>
                </a:solidFill>
                <a:latin typeface="+mj-lt"/>
                <a:cs typeface="Varela Round"/>
              </a:rPr>
              <a:t>CHILD ONLINE PROTECTION IN SPORTS </a:t>
            </a:r>
          </a:p>
        </p:txBody>
      </p:sp>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flipV="1">
            <a:off x="556803" y="2021406"/>
            <a:ext cx="5019652" cy="23928"/>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pic>
        <p:nvPicPr>
          <p:cNvPr id="3" name="Online Media 2" title="Child online protection in sports">
            <a:hlinkClick r:id="" action="ppaction://media"/>
            <a:extLst>
              <a:ext uri="{FF2B5EF4-FFF2-40B4-BE49-F238E27FC236}">
                <a16:creationId xmlns:a16="http://schemas.microsoft.com/office/drawing/2014/main" id="{6FBDCFAB-F365-51A7-C0B4-150B51C5A7D4}"/>
              </a:ext>
            </a:extLst>
          </p:cNvPr>
          <p:cNvPicPr>
            <a:picLocks noRot="1" noChangeAspect="1"/>
          </p:cNvPicPr>
          <p:nvPr>
            <a:videoFile r:link="rId1"/>
          </p:nvPr>
        </p:nvPicPr>
        <p:blipFill>
          <a:blip r:embed="rId3"/>
          <a:stretch>
            <a:fillRect/>
          </a:stretch>
        </p:blipFill>
        <p:spPr>
          <a:xfrm>
            <a:off x="2286000" y="2190019"/>
            <a:ext cx="7620000" cy="4305300"/>
          </a:xfrm>
          <a:prstGeom prst="rect">
            <a:avLst/>
          </a:prstGeom>
        </p:spPr>
      </p:pic>
    </p:spTree>
    <p:extLst>
      <p:ext uri="{BB962C8B-B14F-4D97-AF65-F5344CB8AC3E}">
        <p14:creationId xmlns:p14="http://schemas.microsoft.com/office/powerpoint/2010/main" val="119231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0000"/>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210</Words>
  <Application>Microsoft Office PowerPoint</Application>
  <PresentationFormat>Widescreen</PresentationFormat>
  <Paragraphs>16</Paragraphs>
  <Slides>2</Slides>
  <Notes>0</Notes>
  <HiddenSlides>0</HiddenSlides>
  <MMClips>1</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vt:i4>
      </vt:variant>
    </vt:vector>
  </HeadingPairs>
  <TitlesOfParts>
    <vt:vector size="8" baseType="lpstr">
      <vt:lpstr>Arial</vt:lpstr>
      <vt:lpstr>Calibri</vt:lpstr>
      <vt:lpstr>Georgia</vt:lpstr>
      <vt:lpstr>ITU Theme - White bg</vt:lpstr>
      <vt:lpstr>Big text</vt:lpstr>
      <vt:lpstr>Quote Slide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Njume Ebong-Barry, Ahone</dc:creator>
  <cp:lastModifiedBy>Brouard, Ricarda</cp:lastModifiedBy>
  <cp:revision>145</cp:revision>
  <dcterms:created xsi:type="dcterms:W3CDTF">2021-03-09T10:44:20Z</dcterms:created>
  <dcterms:modified xsi:type="dcterms:W3CDTF">2024-01-15T10:04:57Z</dcterms:modified>
</cp:coreProperties>
</file>