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7" r:id="rId1"/>
  </p:sldMasterIdLst>
  <p:notesMasterIdLst>
    <p:notesMasterId r:id="rId8"/>
  </p:notesMasterIdLst>
  <p:sldIdLst>
    <p:sldId id="4104" r:id="rId2"/>
    <p:sldId id="4099" r:id="rId3"/>
    <p:sldId id="4106" r:id="rId4"/>
    <p:sldId id="4107" r:id="rId5"/>
    <p:sldId id="4108" r:id="rId6"/>
    <p:sldId id="256"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1651"/>
    <a:srgbClr val="FFFC00"/>
    <a:srgbClr val="FF8AD8"/>
    <a:srgbClr val="EBEBEB"/>
    <a:srgbClr val="D5FC79"/>
    <a:srgbClr val="7A81FF"/>
    <a:srgbClr val="DB3A3D"/>
    <a:srgbClr val="EA86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58"/>
    <p:restoredTop sz="96327"/>
  </p:normalViewPr>
  <p:slideViewPr>
    <p:cSldViewPr snapToGrid="0" showGuides="1">
      <p:cViewPr varScale="1">
        <p:scale>
          <a:sx n="124" d="100"/>
          <a:sy n="124" d="100"/>
        </p:scale>
        <p:origin x="112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C9CB2A-04C8-FA4B-B2FC-7F25B932DA0B}" type="datetimeFigureOut">
              <a:rPr lang="en-CH" smtClean="0"/>
              <a:t>11.10.23</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922591-FBBC-0440-882B-998FC0F72319}" type="slidenum">
              <a:rPr lang="en-CH" smtClean="0"/>
              <a:t>‹#›</a:t>
            </a:fld>
            <a:endParaRPr lang="en-CH"/>
          </a:p>
        </p:txBody>
      </p:sp>
    </p:spTree>
    <p:extLst>
      <p:ext uri="{BB962C8B-B14F-4D97-AF65-F5344CB8AC3E}">
        <p14:creationId xmlns:p14="http://schemas.microsoft.com/office/powerpoint/2010/main" val="3773240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1F8348-242C-3041-99C7-3AF3E66D1FA3}"/>
              </a:ext>
            </a:extLst>
          </p:cNvPr>
          <p:cNvSpPr>
            <a:spLocks noGrp="1" noChangeArrowheads="1"/>
          </p:cNvSpPr>
          <p:nvPr>
            <p:ph type="sldNum"/>
          </p:nvPr>
        </p:nvSpPr>
        <p:spPr>
          <a:ln/>
        </p:spPr>
        <p:txBody>
          <a:bodyPr/>
          <a:lstStyle/>
          <a:p>
            <a:fld id="{2E751489-85AE-804A-9078-EB8E8066D213}" type="slidenum">
              <a:rPr lang="en-US" altLang="en-US"/>
              <a:pPr/>
              <a:t>6</a:t>
            </a:fld>
            <a:endParaRPr lang="en-US" altLang="en-US"/>
          </a:p>
        </p:txBody>
      </p:sp>
      <p:sp>
        <p:nvSpPr>
          <p:cNvPr id="7169" name="Text Box 1">
            <a:extLst>
              <a:ext uri="{FF2B5EF4-FFF2-40B4-BE49-F238E27FC236}">
                <a16:creationId xmlns:a16="http://schemas.microsoft.com/office/drawing/2014/main" id="{07060EE1-307E-6246-96EE-17B63A2A8162}"/>
              </a:ext>
            </a:extLst>
          </p:cNvPr>
          <p:cNvSpPr txBox="1">
            <a:spLocks noGrp="1" noRot="1" noChangeAspect="1" noChangeArrowheads="1"/>
          </p:cNvSpPr>
          <p:nvPr>
            <p:ph type="sldImg"/>
          </p:nvPr>
        </p:nvSpPr>
        <p:spPr bwMode="auto">
          <a:xfrm>
            <a:off x="533400" y="763588"/>
            <a:ext cx="67056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0BAD69E5-F0E6-7A40-818B-85EBCEBA6538}"/>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447694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1EE309B-1678-2249-AEF6-D9540702E50D}" type="datetimeFigureOut">
              <a:rPr lang="en-CH" smtClean="0"/>
              <a:t>11.10.23</a:t>
            </a:fld>
            <a:endParaRPr lang="en-CH"/>
          </a:p>
        </p:txBody>
      </p:sp>
      <p:sp>
        <p:nvSpPr>
          <p:cNvPr id="5" name="Footer Placeholder 4"/>
          <p:cNvSpPr>
            <a:spLocks noGrp="1"/>
          </p:cNvSpPr>
          <p:nvPr>
            <p:ph type="ftr" sz="quarter" idx="11"/>
          </p:nvPr>
        </p:nvSpPr>
        <p:spPr/>
        <p:txBody>
          <a:bodyPr/>
          <a:lstStyle/>
          <a:p>
            <a:endParaRPr lang="en-CH"/>
          </a:p>
        </p:txBody>
      </p:sp>
      <p:sp>
        <p:nvSpPr>
          <p:cNvPr id="6" name="Slide Number Placeholder 5"/>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1962891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1EE309B-1678-2249-AEF6-D9540702E50D}" type="datetimeFigureOut">
              <a:rPr lang="en-CH" smtClean="0"/>
              <a:t>11.10.23</a:t>
            </a:fld>
            <a:endParaRPr lang="en-CH"/>
          </a:p>
        </p:txBody>
      </p:sp>
      <p:sp>
        <p:nvSpPr>
          <p:cNvPr id="5" name="Footer Placeholder 4"/>
          <p:cNvSpPr>
            <a:spLocks noGrp="1"/>
          </p:cNvSpPr>
          <p:nvPr>
            <p:ph type="ftr" sz="quarter" idx="11"/>
          </p:nvPr>
        </p:nvSpPr>
        <p:spPr/>
        <p:txBody>
          <a:bodyPr/>
          <a:lstStyle/>
          <a:p>
            <a:endParaRPr lang="en-CH"/>
          </a:p>
        </p:txBody>
      </p:sp>
      <p:sp>
        <p:nvSpPr>
          <p:cNvPr id="6" name="Slide Number Placeholder 5"/>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224217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199"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1EE309B-1678-2249-AEF6-D9540702E50D}" type="datetimeFigureOut">
              <a:rPr lang="en-CH" smtClean="0"/>
              <a:t>11.10.23</a:t>
            </a:fld>
            <a:endParaRPr lang="en-CH"/>
          </a:p>
        </p:txBody>
      </p:sp>
      <p:sp>
        <p:nvSpPr>
          <p:cNvPr id="5" name="Footer Placeholder 4"/>
          <p:cNvSpPr>
            <a:spLocks noGrp="1"/>
          </p:cNvSpPr>
          <p:nvPr>
            <p:ph type="ftr" sz="quarter" idx="11"/>
          </p:nvPr>
        </p:nvSpPr>
        <p:spPr/>
        <p:txBody>
          <a:bodyPr/>
          <a:lstStyle/>
          <a:p>
            <a:endParaRPr lang="en-CH"/>
          </a:p>
        </p:txBody>
      </p:sp>
      <p:sp>
        <p:nvSpPr>
          <p:cNvPr id="6" name="Slide Number Placeholder 5"/>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565082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4716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1EE309B-1678-2249-AEF6-D9540702E50D}" type="datetimeFigureOut">
              <a:rPr lang="en-CH" smtClean="0"/>
              <a:t>11.10.23</a:t>
            </a:fld>
            <a:endParaRPr lang="en-CH"/>
          </a:p>
        </p:txBody>
      </p:sp>
      <p:sp>
        <p:nvSpPr>
          <p:cNvPr id="5" name="Footer Placeholder 4"/>
          <p:cNvSpPr>
            <a:spLocks noGrp="1"/>
          </p:cNvSpPr>
          <p:nvPr>
            <p:ph type="ftr" sz="quarter" idx="11"/>
          </p:nvPr>
        </p:nvSpPr>
        <p:spPr/>
        <p:txBody>
          <a:bodyPr/>
          <a:lstStyle/>
          <a:p>
            <a:endParaRPr lang="en-CH"/>
          </a:p>
        </p:txBody>
      </p:sp>
      <p:sp>
        <p:nvSpPr>
          <p:cNvPr id="6" name="Slide Number Placeholder 5"/>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869005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1EE309B-1678-2249-AEF6-D9540702E50D}" type="datetimeFigureOut">
              <a:rPr lang="en-CH" smtClean="0"/>
              <a:t>11.10.23</a:t>
            </a:fld>
            <a:endParaRPr lang="en-CH"/>
          </a:p>
        </p:txBody>
      </p:sp>
      <p:sp>
        <p:nvSpPr>
          <p:cNvPr id="5" name="Footer Placeholder 4"/>
          <p:cNvSpPr>
            <a:spLocks noGrp="1"/>
          </p:cNvSpPr>
          <p:nvPr>
            <p:ph type="ftr" sz="quarter" idx="11"/>
          </p:nvPr>
        </p:nvSpPr>
        <p:spPr/>
        <p:txBody>
          <a:bodyPr/>
          <a:lstStyle/>
          <a:p>
            <a:endParaRPr lang="en-CH"/>
          </a:p>
        </p:txBody>
      </p:sp>
      <p:sp>
        <p:nvSpPr>
          <p:cNvPr id="6" name="Slide Number Placeholder 5"/>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1237704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1EE309B-1678-2249-AEF6-D9540702E50D}" type="datetimeFigureOut">
              <a:rPr lang="en-CH" smtClean="0"/>
              <a:t>11.10.23</a:t>
            </a:fld>
            <a:endParaRPr lang="en-CH"/>
          </a:p>
        </p:txBody>
      </p:sp>
      <p:sp>
        <p:nvSpPr>
          <p:cNvPr id="6" name="Footer Placeholder 5"/>
          <p:cNvSpPr>
            <a:spLocks noGrp="1"/>
          </p:cNvSpPr>
          <p:nvPr>
            <p:ph type="ftr" sz="quarter" idx="11"/>
          </p:nvPr>
        </p:nvSpPr>
        <p:spPr/>
        <p:txBody>
          <a:bodyPr/>
          <a:lstStyle/>
          <a:p>
            <a:endParaRPr lang="en-CH"/>
          </a:p>
        </p:txBody>
      </p:sp>
      <p:sp>
        <p:nvSpPr>
          <p:cNvPr id="7" name="Slide Number Placeholder 6"/>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3552086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2" y="2505076"/>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1EE309B-1678-2249-AEF6-D9540702E50D}" type="datetimeFigureOut">
              <a:rPr lang="en-CH" smtClean="0"/>
              <a:t>11.10.23</a:t>
            </a:fld>
            <a:endParaRPr lang="en-CH"/>
          </a:p>
        </p:txBody>
      </p:sp>
      <p:sp>
        <p:nvSpPr>
          <p:cNvPr id="8" name="Footer Placeholder 7"/>
          <p:cNvSpPr>
            <a:spLocks noGrp="1"/>
          </p:cNvSpPr>
          <p:nvPr>
            <p:ph type="ftr" sz="quarter" idx="11"/>
          </p:nvPr>
        </p:nvSpPr>
        <p:spPr/>
        <p:txBody>
          <a:bodyPr/>
          <a:lstStyle/>
          <a:p>
            <a:endParaRPr lang="en-CH"/>
          </a:p>
        </p:txBody>
      </p:sp>
      <p:sp>
        <p:nvSpPr>
          <p:cNvPr id="9" name="Slide Number Placeholder 8"/>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273696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EE309B-1678-2249-AEF6-D9540702E50D}" type="datetimeFigureOut">
              <a:rPr lang="en-CH" smtClean="0"/>
              <a:t>11.10.23</a:t>
            </a:fld>
            <a:endParaRPr lang="en-CH"/>
          </a:p>
        </p:txBody>
      </p:sp>
      <p:sp>
        <p:nvSpPr>
          <p:cNvPr id="4" name="Footer Placeholder 3"/>
          <p:cNvSpPr>
            <a:spLocks noGrp="1"/>
          </p:cNvSpPr>
          <p:nvPr>
            <p:ph type="ftr" sz="quarter" idx="11"/>
          </p:nvPr>
        </p:nvSpPr>
        <p:spPr/>
        <p:txBody>
          <a:bodyPr/>
          <a:lstStyle/>
          <a:p>
            <a:endParaRPr lang="en-CH"/>
          </a:p>
        </p:txBody>
      </p:sp>
      <p:sp>
        <p:nvSpPr>
          <p:cNvPr id="5" name="Slide Number Placeholder 4"/>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297388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E309B-1678-2249-AEF6-D9540702E50D}" type="datetimeFigureOut">
              <a:rPr lang="en-CH" smtClean="0"/>
              <a:t>11.10.23</a:t>
            </a:fld>
            <a:endParaRPr lang="en-CH"/>
          </a:p>
        </p:txBody>
      </p:sp>
      <p:sp>
        <p:nvSpPr>
          <p:cNvPr id="3" name="Footer Placeholder 2"/>
          <p:cNvSpPr>
            <a:spLocks noGrp="1"/>
          </p:cNvSpPr>
          <p:nvPr>
            <p:ph type="ftr" sz="quarter" idx="11"/>
          </p:nvPr>
        </p:nvSpPr>
        <p:spPr/>
        <p:txBody>
          <a:bodyPr/>
          <a:lstStyle/>
          <a:p>
            <a:endParaRPr lang="en-CH"/>
          </a:p>
        </p:txBody>
      </p:sp>
      <p:sp>
        <p:nvSpPr>
          <p:cNvPr id="4" name="Slide Number Placeholder 3"/>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205958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1EE309B-1678-2249-AEF6-D9540702E50D}" type="datetimeFigureOut">
              <a:rPr lang="en-CH" smtClean="0"/>
              <a:t>11.10.23</a:t>
            </a:fld>
            <a:endParaRPr lang="en-CH"/>
          </a:p>
        </p:txBody>
      </p:sp>
      <p:sp>
        <p:nvSpPr>
          <p:cNvPr id="6" name="Footer Placeholder 5"/>
          <p:cNvSpPr>
            <a:spLocks noGrp="1"/>
          </p:cNvSpPr>
          <p:nvPr>
            <p:ph type="ftr" sz="quarter" idx="11"/>
          </p:nvPr>
        </p:nvSpPr>
        <p:spPr/>
        <p:txBody>
          <a:bodyPr/>
          <a:lstStyle/>
          <a:p>
            <a:endParaRPr lang="en-CH"/>
          </a:p>
        </p:txBody>
      </p:sp>
      <p:sp>
        <p:nvSpPr>
          <p:cNvPr id="7" name="Slide Number Placeholder 6"/>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787292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1" cy="4873625"/>
          </a:xfrm>
        </p:spPr>
        <p:txBody>
          <a:bodyPr anchor="t"/>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1EE309B-1678-2249-AEF6-D9540702E50D}" type="datetimeFigureOut">
              <a:rPr lang="en-CH" smtClean="0"/>
              <a:t>11.10.23</a:t>
            </a:fld>
            <a:endParaRPr lang="en-CH"/>
          </a:p>
        </p:txBody>
      </p:sp>
      <p:sp>
        <p:nvSpPr>
          <p:cNvPr id="6" name="Footer Placeholder 5"/>
          <p:cNvSpPr>
            <a:spLocks noGrp="1"/>
          </p:cNvSpPr>
          <p:nvPr>
            <p:ph type="ftr" sz="quarter" idx="11"/>
          </p:nvPr>
        </p:nvSpPr>
        <p:spPr/>
        <p:txBody>
          <a:bodyPr/>
          <a:lstStyle/>
          <a:p>
            <a:endParaRPr lang="en-CH"/>
          </a:p>
        </p:txBody>
      </p:sp>
      <p:sp>
        <p:nvSpPr>
          <p:cNvPr id="7" name="Slide Number Placeholder 6"/>
          <p:cNvSpPr>
            <a:spLocks noGrp="1"/>
          </p:cNvSpPr>
          <p:nvPr>
            <p:ph type="sldNum" sz="quarter" idx="12"/>
          </p:nvPr>
        </p:nvSpPr>
        <p:spPr/>
        <p:txBody>
          <a:bodyPr/>
          <a:lstStyle/>
          <a:p>
            <a:fld id="{4162559D-006F-A049-A184-19701EBEA603}" type="slidenum">
              <a:rPr lang="en-CH" smtClean="0"/>
              <a:t>‹#›</a:t>
            </a:fld>
            <a:endParaRPr lang="en-CH"/>
          </a:p>
        </p:txBody>
      </p:sp>
    </p:spTree>
    <p:extLst>
      <p:ext uri="{BB962C8B-B14F-4D97-AF65-F5344CB8AC3E}">
        <p14:creationId xmlns:p14="http://schemas.microsoft.com/office/powerpoint/2010/main" val="916657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EE309B-1678-2249-AEF6-D9540702E50D}" type="datetimeFigureOut">
              <a:rPr lang="en-CH" smtClean="0"/>
              <a:t>11.10.23</a:t>
            </a:fld>
            <a:endParaRPr lang="en-CH"/>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H"/>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2559D-006F-A049-A184-19701EBEA603}" type="slidenum">
              <a:rPr lang="en-CH" smtClean="0"/>
              <a:t>‹#›</a:t>
            </a:fld>
            <a:endParaRPr lang="en-CH"/>
          </a:p>
        </p:txBody>
      </p:sp>
    </p:spTree>
    <p:extLst>
      <p:ext uri="{BB962C8B-B14F-4D97-AF65-F5344CB8AC3E}">
        <p14:creationId xmlns:p14="http://schemas.microsoft.com/office/powerpoint/2010/main" val="3502410908"/>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69">
            <a:extLst>
              <a:ext uri="{FF2B5EF4-FFF2-40B4-BE49-F238E27FC236}">
                <a16:creationId xmlns:a16="http://schemas.microsoft.com/office/drawing/2014/main" id="{015610E2-276A-F24F-9A63-AAB8290FA38A}"/>
              </a:ext>
            </a:extLst>
          </p:cNvPr>
          <p:cNvSpPr>
            <a:spLocks noChangeArrowheads="1"/>
          </p:cNvSpPr>
          <p:nvPr/>
        </p:nvSpPr>
        <p:spPr bwMode="auto">
          <a:xfrm>
            <a:off x="2065522" y="1283129"/>
            <a:ext cx="914949" cy="5209442"/>
          </a:xfrm>
          <a:custGeom>
            <a:avLst/>
            <a:gdLst>
              <a:gd name="T0" fmla="*/ 40 w 1468"/>
              <a:gd name="T1" fmla="*/ 8360 h 8361"/>
              <a:gd name="T2" fmla="*/ 0 w 1468"/>
              <a:gd name="T3" fmla="*/ 8329 h 8361"/>
              <a:gd name="T4" fmla="*/ 0 w 1468"/>
              <a:gd name="T5" fmla="*/ 8329 h 8361"/>
              <a:gd name="T6" fmla="*/ 712 w 1468"/>
              <a:gd name="T7" fmla="*/ 7110 h 8361"/>
              <a:gd name="T8" fmla="*/ 712 w 1468"/>
              <a:gd name="T9" fmla="*/ 7110 h 8361"/>
              <a:gd name="T10" fmla="*/ 1198 w 1468"/>
              <a:gd name="T11" fmla="*/ 5773 h 8361"/>
              <a:gd name="T12" fmla="*/ 1198 w 1468"/>
              <a:gd name="T13" fmla="*/ 5773 h 8361"/>
              <a:gd name="T14" fmla="*/ 1413 w 1468"/>
              <a:gd name="T15" fmla="*/ 4116 h 8361"/>
              <a:gd name="T16" fmla="*/ 1413 w 1468"/>
              <a:gd name="T17" fmla="*/ 4116 h 8361"/>
              <a:gd name="T18" fmla="*/ 1187 w 1468"/>
              <a:gd name="T19" fmla="*/ 2497 h 8361"/>
              <a:gd name="T20" fmla="*/ 1187 w 1468"/>
              <a:gd name="T21" fmla="*/ 2497 h 8361"/>
              <a:gd name="T22" fmla="*/ 701 w 1468"/>
              <a:gd name="T23" fmla="*/ 1201 h 8361"/>
              <a:gd name="T24" fmla="*/ 701 w 1468"/>
              <a:gd name="T25" fmla="*/ 1201 h 8361"/>
              <a:gd name="T26" fmla="*/ 0 w 1468"/>
              <a:gd name="T27" fmla="*/ 31 h 8361"/>
              <a:gd name="T28" fmla="*/ 39 w 1468"/>
              <a:gd name="T29" fmla="*/ 0 h 8361"/>
              <a:gd name="T30" fmla="*/ 39 w 1468"/>
              <a:gd name="T31" fmla="*/ 0 h 8361"/>
              <a:gd name="T32" fmla="*/ 747 w 1468"/>
              <a:gd name="T33" fmla="*/ 1179 h 8361"/>
              <a:gd name="T34" fmla="*/ 747 w 1468"/>
              <a:gd name="T35" fmla="*/ 1179 h 8361"/>
              <a:gd name="T36" fmla="*/ 1236 w 1468"/>
              <a:gd name="T37" fmla="*/ 2484 h 8361"/>
              <a:gd name="T38" fmla="*/ 1236 w 1468"/>
              <a:gd name="T39" fmla="*/ 2484 h 8361"/>
              <a:gd name="T40" fmla="*/ 1465 w 1468"/>
              <a:gd name="T41" fmla="*/ 4116 h 8361"/>
              <a:gd name="T42" fmla="*/ 1465 w 1468"/>
              <a:gd name="T43" fmla="*/ 4116 h 8361"/>
              <a:gd name="T44" fmla="*/ 1247 w 1468"/>
              <a:gd name="T45" fmla="*/ 5787 h 8361"/>
              <a:gd name="T46" fmla="*/ 1247 w 1468"/>
              <a:gd name="T47" fmla="*/ 5787 h 8361"/>
              <a:gd name="T48" fmla="*/ 757 w 1468"/>
              <a:gd name="T49" fmla="*/ 7133 h 8361"/>
              <a:gd name="T50" fmla="*/ 757 w 1468"/>
              <a:gd name="T51" fmla="*/ 7133 h 8361"/>
              <a:gd name="T52" fmla="*/ 40 w 1468"/>
              <a:gd name="T53" fmla="*/ 8360 h 8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68" h="8361">
                <a:moveTo>
                  <a:pt x="40" y="8360"/>
                </a:moveTo>
                <a:lnTo>
                  <a:pt x="0" y="8329"/>
                </a:lnTo>
                <a:lnTo>
                  <a:pt x="0" y="8329"/>
                </a:lnTo>
                <a:cubicBezTo>
                  <a:pt x="3" y="8324"/>
                  <a:pt x="360" y="7859"/>
                  <a:pt x="712" y="7110"/>
                </a:cubicBezTo>
                <a:lnTo>
                  <a:pt x="712" y="7110"/>
                </a:lnTo>
                <a:cubicBezTo>
                  <a:pt x="918" y="6671"/>
                  <a:pt x="1082" y="6221"/>
                  <a:pt x="1198" y="5773"/>
                </a:cubicBezTo>
                <a:lnTo>
                  <a:pt x="1198" y="5773"/>
                </a:lnTo>
                <a:cubicBezTo>
                  <a:pt x="1344" y="5214"/>
                  <a:pt x="1416" y="4656"/>
                  <a:pt x="1413" y="4116"/>
                </a:cubicBezTo>
                <a:lnTo>
                  <a:pt x="1413" y="4116"/>
                </a:lnTo>
                <a:cubicBezTo>
                  <a:pt x="1410" y="3585"/>
                  <a:pt x="1334" y="3041"/>
                  <a:pt x="1187" y="2497"/>
                </a:cubicBezTo>
                <a:lnTo>
                  <a:pt x="1187" y="2497"/>
                </a:lnTo>
                <a:cubicBezTo>
                  <a:pt x="1070" y="2062"/>
                  <a:pt x="905" y="1626"/>
                  <a:pt x="701" y="1201"/>
                </a:cubicBezTo>
                <a:lnTo>
                  <a:pt x="701" y="1201"/>
                </a:lnTo>
                <a:cubicBezTo>
                  <a:pt x="353" y="478"/>
                  <a:pt x="3" y="36"/>
                  <a:pt x="0" y="31"/>
                </a:cubicBezTo>
                <a:lnTo>
                  <a:pt x="39" y="0"/>
                </a:lnTo>
                <a:lnTo>
                  <a:pt x="39" y="0"/>
                </a:lnTo>
                <a:cubicBezTo>
                  <a:pt x="43" y="4"/>
                  <a:pt x="397" y="451"/>
                  <a:pt x="747" y="1179"/>
                </a:cubicBezTo>
                <a:lnTo>
                  <a:pt x="747" y="1179"/>
                </a:lnTo>
                <a:cubicBezTo>
                  <a:pt x="953" y="1606"/>
                  <a:pt x="1118" y="2045"/>
                  <a:pt x="1236" y="2484"/>
                </a:cubicBezTo>
                <a:lnTo>
                  <a:pt x="1236" y="2484"/>
                </a:lnTo>
                <a:cubicBezTo>
                  <a:pt x="1384" y="3032"/>
                  <a:pt x="1461" y="3581"/>
                  <a:pt x="1465" y="4116"/>
                </a:cubicBezTo>
                <a:lnTo>
                  <a:pt x="1465" y="4116"/>
                </a:lnTo>
                <a:cubicBezTo>
                  <a:pt x="1467" y="4661"/>
                  <a:pt x="1394" y="5223"/>
                  <a:pt x="1247" y="5787"/>
                </a:cubicBezTo>
                <a:lnTo>
                  <a:pt x="1247" y="5787"/>
                </a:lnTo>
                <a:cubicBezTo>
                  <a:pt x="1130" y="6238"/>
                  <a:pt x="965" y="6691"/>
                  <a:pt x="757" y="7133"/>
                </a:cubicBezTo>
                <a:lnTo>
                  <a:pt x="757" y="7133"/>
                </a:lnTo>
                <a:cubicBezTo>
                  <a:pt x="404" y="7886"/>
                  <a:pt x="44" y="8355"/>
                  <a:pt x="40" y="8360"/>
                </a:cubicBezTo>
              </a:path>
            </a:pathLst>
          </a:custGeom>
          <a:solidFill>
            <a:schemeClr val="tx2"/>
          </a:solidFill>
          <a:ln>
            <a:noFill/>
          </a:ln>
          <a:effectLst/>
        </p:spPr>
        <p:txBody>
          <a:bodyPr wrap="none" anchor="ctr"/>
          <a:lstStyle/>
          <a:p>
            <a:endParaRPr lang="en-US" sz="3266" dirty="0">
              <a:latin typeface="DM Sans" pitchFamily="2" charset="77"/>
            </a:endParaRPr>
          </a:p>
        </p:txBody>
      </p:sp>
      <p:sp>
        <p:nvSpPr>
          <p:cNvPr id="19" name="Freeform 206">
            <a:extLst>
              <a:ext uri="{FF2B5EF4-FFF2-40B4-BE49-F238E27FC236}">
                <a16:creationId xmlns:a16="http://schemas.microsoft.com/office/drawing/2014/main" id="{F4A374D5-F278-2B43-82F0-BC18A27A7483}"/>
              </a:ext>
            </a:extLst>
          </p:cNvPr>
          <p:cNvSpPr>
            <a:spLocks noChangeArrowheads="1"/>
          </p:cNvSpPr>
          <p:nvPr/>
        </p:nvSpPr>
        <p:spPr bwMode="auto">
          <a:xfrm>
            <a:off x="4313321" y="4926012"/>
            <a:ext cx="3216513" cy="98885"/>
          </a:xfrm>
          <a:prstGeom prst="roundRect">
            <a:avLst>
              <a:gd name="adj" fmla="val 50000"/>
            </a:avLst>
          </a:prstGeom>
          <a:solidFill>
            <a:schemeClr val="tx1">
              <a:lumMod val="20000"/>
              <a:lumOff val="80000"/>
            </a:schemeClr>
          </a:solidFill>
          <a:ln>
            <a:noFill/>
          </a:ln>
          <a:effectLst/>
        </p:spPr>
        <p:txBody>
          <a:bodyPr wrap="none" anchor="ctr"/>
          <a:lstStyle/>
          <a:p>
            <a:endParaRPr lang="en-US" sz="3265" dirty="0">
              <a:latin typeface="DM Sans" pitchFamily="2" charset="77"/>
            </a:endParaRPr>
          </a:p>
        </p:txBody>
      </p:sp>
      <p:sp>
        <p:nvSpPr>
          <p:cNvPr id="20" name="Freeform 207">
            <a:extLst>
              <a:ext uri="{FF2B5EF4-FFF2-40B4-BE49-F238E27FC236}">
                <a16:creationId xmlns:a16="http://schemas.microsoft.com/office/drawing/2014/main" id="{654FBA52-50A9-9546-A625-A74B3ECE74A8}"/>
              </a:ext>
            </a:extLst>
          </p:cNvPr>
          <p:cNvSpPr>
            <a:spLocks noChangeArrowheads="1"/>
          </p:cNvSpPr>
          <p:nvPr/>
        </p:nvSpPr>
        <p:spPr bwMode="auto">
          <a:xfrm>
            <a:off x="4313321" y="4926012"/>
            <a:ext cx="2286984" cy="98885"/>
          </a:xfrm>
          <a:prstGeom prst="roundRect">
            <a:avLst>
              <a:gd name="adj" fmla="val 50000"/>
            </a:avLst>
          </a:prstGeom>
          <a:solidFill>
            <a:schemeClr val="accent3"/>
          </a:solidFill>
          <a:ln>
            <a:noFill/>
          </a:ln>
          <a:effectLst/>
        </p:spPr>
        <p:txBody>
          <a:bodyPr wrap="none" anchor="ctr"/>
          <a:lstStyle/>
          <a:p>
            <a:endParaRPr lang="en-US" sz="3265" dirty="0">
              <a:latin typeface="DM Sans" pitchFamily="2" charset="77"/>
            </a:endParaRPr>
          </a:p>
        </p:txBody>
      </p:sp>
      <p:sp>
        <p:nvSpPr>
          <p:cNvPr id="21" name="Freeform 208">
            <a:extLst>
              <a:ext uri="{FF2B5EF4-FFF2-40B4-BE49-F238E27FC236}">
                <a16:creationId xmlns:a16="http://schemas.microsoft.com/office/drawing/2014/main" id="{3579C8CD-74A5-C444-863A-D4820BB1EFF5}"/>
              </a:ext>
            </a:extLst>
          </p:cNvPr>
          <p:cNvSpPr>
            <a:spLocks noChangeArrowheads="1"/>
          </p:cNvSpPr>
          <p:nvPr/>
        </p:nvSpPr>
        <p:spPr bwMode="auto">
          <a:xfrm>
            <a:off x="3217342" y="4176133"/>
            <a:ext cx="738893" cy="738893"/>
          </a:xfrm>
          <a:custGeom>
            <a:avLst/>
            <a:gdLst>
              <a:gd name="T0" fmla="*/ 1185 w 1186"/>
              <a:gd name="T1" fmla="*/ 592 h 1186"/>
              <a:gd name="T2" fmla="*/ 1185 w 1186"/>
              <a:gd name="T3" fmla="*/ 592 h 1186"/>
              <a:gd name="T4" fmla="*/ 592 w 1186"/>
              <a:gd name="T5" fmla="*/ 1185 h 1186"/>
              <a:gd name="T6" fmla="*/ 592 w 1186"/>
              <a:gd name="T7" fmla="*/ 1185 h 1186"/>
              <a:gd name="T8" fmla="*/ 0 w 1186"/>
              <a:gd name="T9" fmla="*/ 592 h 1186"/>
              <a:gd name="T10" fmla="*/ 0 w 1186"/>
              <a:gd name="T11" fmla="*/ 592 h 1186"/>
              <a:gd name="T12" fmla="*/ 592 w 1186"/>
              <a:gd name="T13" fmla="*/ 0 h 1186"/>
              <a:gd name="T14" fmla="*/ 592 w 1186"/>
              <a:gd name="T15" fmla="*/ 0 h 1186"/>
              <a:gd name="T16" fmla="*/ 1185 w 1186"/>
              <a:gd name="T17" fmla="*/ 592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6" h="1186">
                <a:moveTo>
                  <a:pt x="1185" y="592"/>
                </a:moveTo>
                <a:lnTo>
                  <a:pt x="1185" y="592"/>
                </a:lnTo>
                <a:cubicBezTo>
                  <a:pt x="1185" y="920"/>
                  <a:pt x="920" y="1185"/>
                  <a:pt x="592" y="1185"/>
                </a:cubicBezTo>
                <a:lnTo>
                  <a:pt x="592" y="1185"/>
                </a:lnTo>
                <a:cubicBezTo>
                  <a:pt x="265" y="1185"/>
                  <a:pt x="0" y="920"/>
                  <a:pt x="0" y="592"/>
                </a:cubicBezTo>
                <a:lnTo>
                  <a:pt x="0" y="592"/>
                </a:lnTo>
                <a:cubicBezTo>
                  <a:pt x="0" y="265"/>
                  <a:pt x="265" y="0"/>
                  <a:pt x="592" y="0"/>
                </a:cubicBezTo>
                <a:lnTo>
                  <a:pt x="592" y="0"/>
                </a:lnTo>
                <a:cubicBezTo>
                  <a:pt x="920" y="0"/>
                  <a:pt x="1185" y="265"/>
                  <a:pt x="1185" y="592"/>
                </a:cubicBezTo>
              </a:path>
            </a:pathLst>
          </a:custGeom>
          <a:solidFill>
            <a:schemeClr val="accent3"/>
          </a:solidFill>
          <a:ln>
            <a:noFill/>
          </a:ln>
          <a:effectLst/>
        </p:spPr>
        <p:txBody>
          <a:bodyPr wrap="none" anchor="ctr"/>
          <a:lstStyle/>
          <a:p>
            <a:r>
              <a:rPr lang="en-US" b="1" dirty="0">
                <a:solidFill>
                  <a:schemeClr val="bg1"/>
                </a:solidFill>
                <a:latin typeface="DM Sans" pitchFamily="2" charset="77"/>
              </a:rPr>
              <a:t>  -0.6</a:t>
            </a:r>
          </a:p>
        </p:txBody>
      </p:sp>
      <p:sp>
        <p:nvSpPr>
          <p:cNvPr id="22" name="Freeform 209">
            <a:extLst>
              <a:ext uri="{FF2B5EF4-FFF2-40B4-BE49-F238E27FC236}">
                <a16:creationId xmlns:a16="http://schemas.microsoft.com/office/drawing/2014/main" id="{E2957F96-A8F0-CE43-A210-B336ECC5C115}"/>
              </a:ext>
            </a:extLst>
          </p:cNvPr>
          <p:cNvSpPr>
            <a:spLocks noChangeArrowheads="1"/>
          </p:cNvSpPr>
          <p:nvPr/>
        </p:nvSpPr>
        <p:spPr bwMode="auto">
          <a:xfrm>
            <a:off x="2920688" y="4382144"/>
            <a:ext cx="403782" cy="329617"/>
          </a:xfrm>
          <a:custGeom>
            <a:avLst/>
            <a:gdLst>
              <a:gd name="T0" fmla="*/ 0 w 650"/>
              <a:gd name="T1" fmla="*/ 263 h 529"/>
              <a:gd name="T2" fmla="*/ 649 w 650"/>
              <a:gd name="T3" fmla="*/ 528 h 529"/>
              <a:gd name="T4" fmla="*/ 649 w 650"/>
              <a:gd name="T5" fmla="*/ 0 h 529"/>
              <a:gd name="T6" fmla="*/ 0 w 650"/>
              <a:gd name="T7" fmla="*/ 263 h 529"/>
            </a:gdLst>
            <a:ahLst/>
            <a:cxnLst>
              <a:cxn ang="0">
                <a:pos x="T0" y="T1"/>
              </a:cxn>
              <a:cxn ang="0">
                <a:pos x="T2" y="T3"/>
              </a:cxn>
              <a:cxn ang="0">
                <a:pos x="T4" y="T5"/>
              </a:cxn>
              <a:cxn ang="0">
                <a:pos x="T6" y="T7"/>
              </a:cxn>
            </a:cxnLst>
            <a:rect l="0" t="0" r="r" b="b"/>
            <a:pathLst>
              <a:path w="650" h="529">
                <a:moveTo>
                  <a:pt x="0" y="263"/>
                </a:moveTo>
                <a:lnTo>
                  <a:pt x="649" y="528"/>
                </a:lnTo>
                <a:lnTo>
                  <a:pt x="649" y="0"/>
                </a:lnTo>
                <a:lnTo>
                  <a:pt x="0" y="263"/>
                </a:lnTo>
              </a:path>
            </a:pathLst>
          </a:custGeom>
          <a:solidFill>
            <a:schemeClr val="accent3"/>
          </a:solidFill>
          <a:ln>
            <a:noFill/>
          </a:ln>
          <a:effectLst/>
        </p:spPr>
        <p:txBody>
          <a:bodyPr wrap="none" anchor="ctr"/>
          <a:lstStyle/>
          <a:p>
            <a:endParaRPr lang="en-US" sz="3265" dirty="0">
              <a:latin typeface="DM Sans" pitchFamily="2" charset="77"/>
            </a:endParaRPr>
          </a:p>
        </p:txBody>
      </p:sp>
      <p:sp>
        <p:nvSpPr>
          <p:cNvPr id="23" name="Freeform 210">
            <a:extLst>
              <a:ext uri="{FF2B5EF4-FFF2-40B4-BE49-F238E27FC236}">
                <a16:creationId xmlns:a16="http://schemas.microsoft.com/office/drawing/2014/main" id="{D632214E-6BF3-2E43-B5F3-DC091CD39784}"/>
              </a:ext>
            </a:extLst>
          </p:cNvPr>
          <p:cNvSpPr>
            <a:spLocks noChangeArrowheads="1"/>
          </p:cNvSpPr>
          <p:nvPr/>
        </p:nvSpPr>
        <p:spPr bwMode="auto">
          <a:xfrm>
            <a:off x="2852017" y="4497510"/>
            <a:ext cx="98885" cy="98885"/>
          </a:xfrm>
          <a:custGeom>
            <a:avLst/>
            <a:gdLst>
              <a:gd name="T0" fmla="*/ 158 w 159"/>
              <a:gd name="T1" fmla="*/ 78 h 158"/>
              <a:gd name="T2" fmla="*/ 158 w 159"/>
              <a:gd name="T3" fmla="*/ 78 h 158"/>
              <a:gd name="T4" fmla="*/ 79 w 159"/>
              <a:gd name="T5" fmla="*/ 157 h 158"/>
              <a:gd name="T6" fmla="*/ 79 w 159"/>
              <a:gd name="T7" fmla="*/ 157 h 158"/>
              <a:gd name="T8" fmla="*/ 0 w 159"/>
              <a:gd name="T9" fmla="*/ 78 h 158"/>
              <a:gd name="T10" fmla="*/ 0 w 159"/>
              <a:gd name="T11" fmla="*/ 78 h 158"/>
              <a:gd name="T12" fmla="*/ 79 w 159"/>
              <a:gd name="T13" fmla="*/ 0 h 158"/>
              <a:gd name="T14" fmla="*/ 79 w 159"/>
              <a:gd name="T15" fmla="*/ 0 h 158"/>
              <a:gd name="T16" fmla="*/ 158 w 159"/>
              <a:gd name="T17" fmla="*/ 7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158">
                <a:moveTo>
                  <a:pt x="158" y="78"/>
                </a:moveTo>
                <a:lnTo>
                  <a:pt x="158" y="78"/>
                </a:lnTo>
                <a:cubicBezTo>
                  <a:pt x="158" y="122"/>
                  <a:pt x="123" y="157"/>
                  <a:pt x="79" y="157"/>
                </a:cubicBezTo>
                <a:lnTo>
                  <a:pt x="79" y="157"/>
                </a:lnTo>
                <a:cubicBezTo>
                  <a:pt x="36" y="157"/>
                  <a:pt x="0" y="122"/>
                  <a:pt x="0" y="78"/>
                </a:cubicBezTo>
                <a:lnTo>
                  <a:pt x="0" y="78"/>
                </a:lnTo>
                <a:cubicBezTo>
                  <a:pt x="0" y="35"/>
                  <a:pt x="36" y="0"/>
                  <a:pt x="79" y="0"/>
                </a:cubicBezTo>
                <a:lnTo>
                  <a:pt x="79" y="0"/>
                </a:lnTo>
                <a:cubicBezTo>
                  <a:pt x="123" y="0"/>
                  <a:pt x="158" y="35"/>
                  <a:pt x="158" y="78"/>
                </a:cubicBezTo>
              </a:path>
            </a:pathLst>
          </a:custGeom>
          <a:solidFill>
            <a:schemeClr val="accent3">
              <a:lumMod val="60000"/>
              <a:lumOff val="40000"/>
            </a:schemeClr>
          </a:solidFill>
          <a:ln>
            <a:noFill/>
          </a:ln>
          <a:effectLst/>
        </p:spPr>
        <p:txBody>
          <a:bodyPr wrap="none" anchor="ctr"/>
          <a:lstStyle/>
          <a:p>
            <a:endParaRPr lang="en-US" sz="3265" dirty="0">
              <a:latin typeface="DM Sans" pitchFamily="2" charset="77"/>
            </a:endParaRPr>
          </a:p>
        </p:txBody>
      </p:sp>
      <p:sp>
        <p:nvSpPr>
          <p:cNvPr id="24" name="Freeform 331">
            <a:extLst>
              <a:ext uri="{FF2B5EF4-FFF2-40B4-BE49-F238E27FC236}">
                <a16:creationId xmlns:a16="http://schemas.microsoft.com/office/drawing/2014/main" id="{638BBDE0-37C7-104E-BFF0-100707DCC14F}"/>
              </a:ext>
            </a:extLst>
          </p:cNvPr>
          <p:cNvSpPr>
            <a:spLocks noChangeArrowheads="1"/>
          </p:cNvSpPr>
          <p:nvPr/>
        </p:nvSpPr>
        <p:spPr bwMode="auto">
          <a:xfrm>
            <a:off x="3868337" y="2283582"/>
            <a:ext cx="3216513" cy="98885"/>
          </a:xfrm>
          <a:prstGeom prst="roundRect">
            <a:avLst>
              <a:gd name="adj" fmla="val 50000"/>
            </a:avLst>
          </a:prstGeom>
          <a:solidFill>
            <a:schemeClr val="tx1">
              <a:lumMod val="20000"/>
              <a:lumOff val="80000"/>
            </a:schemeClr>
          </a:solidFill>
          <a:ln>
            <a:noFill/>
          </a:ln>
          <a:effectLst/>
        </p:spPr>
        <p:txBody>
          <a:bodyPr wrap="none" anchor="ctr"/>
          <a:lstStyle/>
          <a:p>
            <a:endParaRPr lang="en-US" sz="3265" dirty="0">
              <a:latin typeface="DM Sans" pitchFamily="2" charset="77"/>
            </a:endParaRPr>
          </a:p>
        </p:txBody>
      </p:sp>
      <p:sp>
        <p:nvSpPr>
          <p:cNvPr id="25" name="Freeform 332">
            <a:extLst>
              <a:ext uri="{FF2B5EF4-FFF2-40B4-BE49-F238E27FC236}">
                <a16:creationId xmlns:a16="http://schemas.microsoft.com/office/drawing/2014/main" id="{B3163973-45E8-8446-ACA2-F9E407EB8C56}"/>
              </a:ext>
            </a:extLst>
          </p:cNvPr>
          <p:cNvSpPr>
            <a:spLocks noChangeArrowheads="1"/>
          </p:cNvSpPr>
          <p:nvPr/>
        </p:nvSpPr>
        <p:spPr bwMode="auto">
          <a:xfrm>
            <a:off x="3868338" y="2283582"/>
            <a:ext cx="282447" cy="98885"/>
          </a:xfrm>
          <a:prstGeom prst="roundRect">
            <a:avLst>
              <a:gd name="adj" fmla="val 50000"/>
            </a:avLst>
          </a:prstGeom>
          <a:solidFill>
            <a:schemeClr val="accent1"/>
          </a:solidFill>
          <a:ln>
            <a:noFill/>
          </a:ln>
          <a:effectLst/>
        </p:spPr>
        <p:txBody>
          <a:bodyPr wrap="none" anchor="ctr"/>
          <a:lstStyle/>
          <a:p>
            <a:endParaRPr lang="en-US" sz="3265" dirty="0">
              <a:latin typeface="DM Sans" pitchFamily="2" charset="77"/>
            </a:endParaRPr>
          </a:p>
        </p:txBody>
      </p:sp>
      <p:sp>
        <p:nvSpPr>
          <p:cNvPr id="26" name="Freeform 333">
            <a:extLst>
              <a:ext uri="{FF2B5EF4-FFF2-40B4-BE49-F238E27FC236}">
                <a16:creationId xmlns:a16="http://schemas.microsoft.com/office/drawing/2014/main" id="{406EAA77-7846-3E4C-AB64-809411ACA787}"/>
              </a:ext>
            </a:extLst>
          </p:cNvPr>
          <p:cNvSpPr>
            <a:spLocks noChangeArrowheads="1"/>
          </p:cNvSpPr>
          <p:nvPr/>
        </p:nvSpPr>
        <p:spPr bwMode="auto">
          <a:xfrm>
            <a:off x="2772359" y="1533702"/>
            <a:ext cx="738893" cy="738893"/>
          </a:xfrm>
          <a:custGeom>
            <a:avLst/>
            <a:gdLst>
              <a:gd name="T0" fmla="*/ 1185 w 1186"/>
              <a:gd name="T1" fmla="*/ 593 h 1186"/>
              <a:gd name="T2" fmla="*/ 1185 w 1186"/>
              <a:gd name="T3" fmla="*/ 593 h 1186"/>
              <a:gd name="T4" fmla="*/ 593 w 1186"/>
              <a:gd name="T5" fmla="*/ 1185 h 1186"/>
              <a:gd name="T6" fmla="*/ 593 w 1186"/>
              <a:gd name="T7" fmla="*/ 1185 h 1186"/>
              <a:gd name="T8" fmla="*/ 0 w 1186"/>
              <a:gd name="T9" fmla="*/ 593 h 1186"/>
              <a:gd name="T10" fmla="*/ 0 w 1186"/>
              <a:gd name="T11" fmla="*/ 593 h 1186"/>
              <a:gd name="T12" fmla="*/ 593 w 1186"/>
              <a:gd name="T13" fmla="*/ 0 h 1186"/>
              <a:gd name="T14" fmla="*/ 593 w 1186"/>
              <a:gd name="T15" fmla="*/ 0 h 1186"/>
              <a:gd name="T16" fmla="*/ 1185 w 1186"/>
              <a:gd name="T17" fmla="*/ 593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6" h="1186">
                <a:moveTo>
                  <a:pt x="1185" y="593"/>
                </a:moveTo>
                <a:lnTo>
                  <a:pt x="1185" y="593"/>
                </a:lnTo>
                <a:cubicBezTo>
                  <a:pt x="1185" y="920"/>
                  <a:pt x="920" y="1185"/>
                  <a:pt x="593" y="1185"/>
                </a:cubicBezTo>
                <a:lnTo>
                  <a:pt x="593" y="1185"/>
                </a:lnTo>
                <a:cubicBezTo>
                  <a:pt x="266" y="1185"/>
                  <a:pt x="0" y="920"/>
                  <a:pt x="0" y="593"/>
                </a:cubicBezTo>
                <a:lnTo>
                  <a:pt x="0" y="593"/>
                </a:lnTo>
                <a:cubicBezTo>
                  <a:pt x="0" y="266"/>
                  <a:pt x="266" y="0"/>
                  <a:pt x="593" y="0"/>
                </a:cubicBezTo>
                <a:lnTo>
                  <a:pt x="593" y="0"/>
                </a:lnTo>
                <a:cubicBezTo>
                  <a:pt x="920" y="0"/>
                  <a:pt x="1185" y="266"/>
                  <a:pt x="1185" y="593"/>
                </a:cubicBezTo>
              </a:path>
            </a:pathLst>
          </a:custGeom>
          <a:solidFill>
            <a:schemeClr val="accent1"/>
          </a:solidFill>
          <a:ln>
            <a:noFill/>
          </a:ln>
          <a:effectLst/>
        </p:spPr>
        <p:txBody>
          <a:bodyPr wrap="none" anchor="ctr"/>
          <a:lstStyle/>
          <a:p>
            <a:r>
              <a:rPr lang="en-US" b="1" dirty="0">
                <a:solidFill>
                  <a:schemeClr val="bg1"/>
                </a:solidFill>
                <a:latin typeface="DM Sans" pitchFamily="2" charset="77"/>
              </a:rPr>
              <a:t>-6.8</a:t>
            </a:r>
          </a:p>
        </p:txBody>
      </p:sp>
      <p:sp>
        <p:nvSpPr>
          <p:cNvPr id="27" name="Freeform 334">
            <a:extLst>
              <a:ext uri="{FF2B5EF4-FFF2-40B4-BE49-F238E27FC236}">
                <a16:creationId xmlns:a16="http://schemas.microsoft.com/office/drawing/2014/main" id="{B1449DEE-4730-5045-90E4-3742BCBB5EF5}"/>
              </a:ext>
            </a:extLst>
          </p:cNvPr>
          <p:cNvSpPr>
            <a:spLocks noChangeArrowheads="1"/>
          </p:cNvSpPr>
          <p:nvPr/>
        </p:nvSpPr>
        <p:spPr bwMode="auto">
          <a:xfrm>
            <a:off x="2475703" y="1736966"/>
            <a:ext cx="406528" cy="329617"/>
          </a:xfrm>
          <a:custGeom>
            <a:avLst/>
            <a:gdLst>
              <a:gd name="T0" fmla="*/ 0 w 651"/>
              <a:gd name="T1" fmla="*/ 264 h 529"/>
              <a:gd name="T2" fmla="*/ 650 w 651"/>
              <a:gd name="T3" fmla="*/ 528 h 529"/>
              <a:gd name="T4" fmla="*/ 650 w 651"/>
              <a:gd name="T5" fmla="*/ 0 h 529"/>
              <a:gd name="T6" fmla="*/ 0 w 651"/>
              <a:gd name="T7" fmla="*/ 264 h 529"/>
            </a:gdLst>
            <a:ahLst/>
            <a:cxnLst>
              <a:cxn ang="0">
                <a:pos x="T0" y="T1"/>
              </a:cxn>
              <a:cxn ang="0">
                <a:pos x="T2" y="T3"/>
              </a:cxn>
              <a:cxn ang="0">
                <a:pos x="T4" y="T5"/>
              </a:cxn>
              <a:cxn ang="0">
                <a:pos x="T6" y="T7"/>
              </a:cxn>
            </a:cxnLst>
            <a:rect l="0" t="0" r="r" b="b"/>
            <a:pathLst>
              <a:path w="651" h="529">
                <a:moveTo>
                  <a:pt x="0" y="264"/>
                </a:moveTo>
                <a:lnTo>
                  <a:pt x="650" y="528"/>
                </a:lnTo>
                <a:lnTo>
                  <a:pt x="650" y="0"/>
                </a:lnTo>
                <a:lnTo>
                  <a:pt x="0" y="264"/>
                </a:lnTo>
              </a:path>
            </a:pathLst>
          </a:custGeom>
          <a:solidFill>
            <a:schemeClr val="accent1"/>
          </a:solidFill>
          <a:ln>
            <a:noFill/>
          </a:ln>
          <a:effectLst/>
        </p:spPr>
        <p:txBody>
          <a:bodyPr wrap="none" anchor="ctr"/>
          <a:lstStyle/>
          <a:p>
            <a:endParaRPr lang="en-US" sz="3265" dirty="0">
              <a:latin typeface="DM Sans" pitchFamily="2" charset="77"/>
            </a:endParaRPr>
          </a:p>
        </p:txBody>
      </p:sp>
      <p:sp>
        <p:nvSpPr>
          <p:cNvPr id="28" name="Freeform 335">
            <a:extLst>
              <a:ext uri="{FF2B5EF4-FFF2-40B4-BE49-F238E27FC236}">
                <a16:creationId xmlns:a16="http://schemas.microsoft.com/office/drawing/2014/main" id="{F5C2FE78-D177-AB46-89C7-F6D0A57D3426}"/>
              </a:ext>
            </a:extLst>
          </p:cNvPr>
          <p:cNvSpPr>
            <a:spLocks noChangeArrowheads="1"/>
          </p:cNvSpPr>
          <p:nvPr/>
        </p:nvSpPr>
        <p:spPr bwMode="auto">
          <a:xfrm>
            <a:off x="2407034" y="1852332"/>
            <a:ext cx="98885" cy="98885"/>
          </a:xfrm>
          <a:custGeom>
            <a:avLst/>
            <a:gdLst>
              <a:gd name="T0" fmla="*/ 157 w 158"/>
              <a:gd name="T1" fmla="*/ 79 h 158"/>
              <a:gd name="T2" fmla="*/ 157 w 158"/>
              <a:gd name="T3" fmla="*/ 79 h 158"/>
              <a:gd name="T4" fmla="*/ 79 w 158"/>
              <a:gd name="T5" fmla="*/ 157 h 158"/>
              <a:gd name="T6" fmla="*/ 79 w 158"/>
              <a:gd name="T7" fmla="*/ 157 h 158"/>
              <a:gd name="T8" fmla="*/ 0 w 158"/>
              <a:gd name="T9" fmla="*/ 79 h 158"/>
              <a:gd name="T10" fmla="*/ 0 w 158"/>
              <a:gd name="T11" fmla="*/ 79 h 158"/>
              <a:gd name="T12" fmla="*/ 79 w 158"/>
              <a:gd name="T13" fmla="*/ 0 h 158"/>
              <a:gd name="T14" fmla="*/ 79 w 158"/>
              <a:gd name="T15" fmla="*/ 0 h 158"/>
              <a:gd name="T16" fmla="*/ 157 w 158"/>
              <a:gd name="T17" fmla="*/ 7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158">
                <a:moveTo>
                  <a:pt x="157" y="79"/>
                </a:moveTo>
                <a:lnTo>
                  <a:pt x="157" y="79"/>
                </a:lnTo>
                <a:cubicBezTo>
                  <a:pt x="157" y="122"/>
                  <a:pt x="122" y="157"/>
                  <a:pt x="79" y="157"/>
                </a:cubicBezTo>
                <a:lnTo>
                  <a:pt x="79" y="157"/>
                </a:lnTo>
                <a:cubicBezTo>
                  <a:pt x="35" y="157"/>
                  <a:pt x="0" y="122"/>
                  <a:pt x="0" y="79"/>
                </a:cubicBezTo>
                <a:lnTo>
                  <a:pt x="0" y="79"/>
                </a:lnTo>
                <a:cubicBezTo>
                  <a:pt x="0" y="35"/>
                  <a:pt x="35" y="0"/>
                  <a:pt x="79" y="0"/>
                </a:cubicBezTo>
                <a:lnTo>
                  <a:pt x="79" y="0"/>
                </a:lnTo>
                <a:cubicBezTo>
                  <a:pt x="122" y="0"/>
                  <a:pt x="157" y="35"/>
                  <a:pt x="157" y="79"/>
                </a:cubicBezTo>
              </a:path>
            </a:pathLst>
          </a:custGeom>
          <a:solidFill>
            <a:schemeClr val="accent1">
              <a:lumMod val="60000"/>
              <a:lumOff val="40000"/>
            </a:schemeClr>
          </a:solidFill>
          <a:ln>
            <a:noFill/>
          </a:ln>
          <a:effectLst/>
        </p:spPr>
        <p:txBody>
          <a:bodyPr wrap="none" anchor="ctr"/>
          <a:lstStyle/>
          <a:p>
            <a:endParaRPr lang="en-US" sz="3265" dirty="0">
              <a:latin typeface="DM Sans" pitchFamily="2" charset="77"/>
            </a:endParaRPr>
          </a:p>
        </p:txBody>
      </p:sp>
      <p:sp>
        <p:nvSpPr>
          <p:cNvPr id="29" name="Freeform 456">
            <a:extLst>
              <a:ext uri="{FF2B5EF4-FFF2-40B4-BE49-F238E27FC236}">
                <a16:creationId xmlns:a16="http://schemas.microsoft.com/office/drawing/2014/main" id="{22E241FD-3763-B142-9D7C-6BD9F2C061F4}"/>
              </a:ext>
            </a:extLst>
          </p:cNvPr>
          <p:cNvSpPr>
            <a:spLocks noChangeArrowheads="1"/>
          </p:cNvSpPr>
          <p:nvPr/>
        </p:nvSpPr>
        <p:spPr bwMode="auto">
          <a:xfrm>
            <a:off x="4313321" y="3604797"/>
            <a:ext cx="3216513" cy="98885"/>
          </a:xfrm>
          <a:prstGeom prst="roundRect">
            <a:avLst>
              <a:gd name="adj" fmla="val 50000"/>
            </a:avLst>
          </a:prstGeom>
          <a:solidFill>
            <a:schemeClr val="tx1">
              <a:lumMod val="20000"/>
              <a:lumOff val="80000"/>
            </a:schemeClr>
          </a:solidFill>
          <a:ln>
            <a:noFill/>
          </a:ln>
          <a:effectLst/>
        </p:spPr>
        <p:txBody>
          <a:bodyPr wrap="none" anchor="ctr"/>
          <a:lstStyle/>
          <a:p>
            <a:endParaRPr lang="en-US" sz="3265" dirty="0">
              <a:latin typeface="DM Sans" pitchFamily="2" charset="77"/>
            </a:endParaRPr>
          </a:p>
        </p:txBody>
      </p:sp>
      <p:sp>
        <p:nvSpPr>
          <p:cNvPr id="30" name="Freeform 457">
            <a:extLst>
              <a:ext uri="{FF2B5EF4-FFF2-40B4-BE49-F238E27FC236}">
                <a16:creationId xmlns:a16="http://schemas.microsoft.com/office/drawing/2014/main" id="{81AF42F7-4D5A-BA49-8FFC-42026319ED0E}"/>
              </a:ext>
            </a:extLst>
          </p:cNvPr>
          <p:cNvSpPr>
            <a:spLocks noChangeArrowheads="1"/>
          </p:cNvSpPr>
          <p:nvPr/>
        </p:nvSpPr>
        <p:spPr bwMode="auto">
          <a:xfrm>
            <a:off x="4313321" y="3604798"/>
            <a:ext cx="1306083" cy="98869"/>
          </a:xfrm>
          <a:prstGeom prst="roundRect">
            <a:avLst>
              <a:gd name="adj" fmla="val 50000"/>
            </a:avLst>
          </a:prstGeom>
          <a:solidFill>
            <a:schemeClr val="accent2"/>
          </a:solidFill>
          <a:ln>
            <a:noFill/>
          </a:ln>
          <a:effectLst/>
        </p:spPr>
        <p:txBody>
          <a:bodyPr wrap="none" anchor="ctr"/>
          <a:lstStyle/>
          <a:p>
            <a:endParaRPr lang="en-US" sz="3265" dirty="0">
              <a:latin typeface="DM Sans" pitchFamily="2" charset="77"/>
            </a:endParaRPr>
          </a:p>
        </p:txBody>
      </p:sp>
      <p:sp>
        <p:nvSpPr>
          <p:cNvPr id="31" name="Freeform 458">
            <a:extLst>
              <a:ext uri="{FF2B5EF4-FFF2-40B4-BE49-F238E27FC236}">
                <a16:creationId xmlns:a16="http://schemas.microsoft.com/office/drawing/2014/main" id="{BBDEC46B-5F51-E745-97F8-43149A460AA7}"/>
              </a:ext>
            </a:extLst>
          </p:cNvPr>
          <p:cNvSpPr>
            <a:spLocks noChangeArrowheads="1"/>
          </p:cNvSpPr>
          <p:nvPr/>
        </p:nvSpPr>
        <p:spPr bwMode="auto">
          <a:xfrm>
            <a:off x="3217342" y="2854918"/>
            <a:ext cx="738893" cy="736145"/>
          </a:xfrm>
          <a:custGeom>
            <a:avLst/>
            <a:gdLst>
              <a:gd name="T0" fmla="*/ 1185 w 1186"/>
              <a:gd name="T1" fmla="*/ 592 h 1184"/>
              <a:gd name="T2" fmla="*/ 1185 w 1186"/>
              <a:gd name="T3" fmla="*/ 592 h 1184"/>
              <a:gd name="T4" fmla="*/ 592 w 1186"/>
              <a:gd name="T5" fmla="*/ 1183 h 1184"/>
              <a:gd name="T6" fmla="*/ 592 w 1186"/>
              <a:gd name="T7" fmla="*/ 1183 h 1184"/>
              <a:gd name="T8" fmla="*/ 0 w 1186"/>
              <a:gd name="T9" fmla="*/ 592 h 1184"/>
              <a:gd name="T10" fmla="*/ 0 w 1186"/>
              <a:gd name="T11" fmla="*/ 592 h 1184"/>
              <a:gd name="T12" fmla="*/ 592 w 1186"/>
              <a:gd name="T13" fmla="*/ 0 h 1184"/>
              <a:gd name="T14" fmla="*/ 592 w 1186"/>
              <a:gd name="T15" fmla="*/ 0 h 1184"/>
              <a:gd name="T16" fmla="*/ 1185 w 1186"/>
              <a:gd name="T17" fmla="*/ 592 h 1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6" h="1184">
                <a:moveTo>
                  <a:pt x="1185" y="592"/>
                </a:moveTo>
                <a:lnTo>
                  <a:pt x="1185" y="592"/>
                </a:lnTo>
                <a:cubicBezTo>
                  <a:pt x="1185" y="920"/>
                  <a:pt x="920" y="1183"/>
                  <a:pt x="592" y="1183"/>
                </a:cubicBezTo>
                <a:lnTo>
                  <a:pt x="592" y="1183"/>
                </a:lnTo>
                <a:cubicBezTo>
                  <a:pt x="265" y="1183"/>
                  <a:pt x="0" y="920"/>
                  <a:pt x="0" y="592"/>
                </a:cubicBezTo>
                <a:lnTo>
                  <a:pt x="0" y="592"/>
                </a:lnTo>
                <a:cubicBezTo>
                  <a:pt x="0" y="265"/>
                  <a:pt x="265" y="0"/>
                  <a:pt x="592" y="0"/>
                </a:cubicBezTo>
                <a:lnTo>
                  <a:pt x="592" y="0"/>
                </a:lnTo>
                <a:cubicBezTo>
                  <a:pt x="920" y="0"/>
                  <a:pt x="1185" y="265"/>
                  <a:pt x="1185" y="592"/>
                </a:cubicBezTo>
              </a:path>
            </a:pathLst>
          </a:custGeom>
          <a:solidFill>
            <a:schemeClr val="accent2"/>
          </a:solidFill>
          <a:ln>
            <a:noFill/>
          </a:ln>
          <a:effectLst/>
        </p:spPr>
        <p:txBody>
          <a:bodyPr wrap="none" anchor="ctr"/>
          <a:lstStyle/>
          <a:p>
            <a:r>
              <a:rPr lang="en-US" b="1" dirty="0">
                <a:solidFill>
                  <a:schemeClr val="bg1"/>
                </a:solidFill>
                <a:latin typeface="DM Sans" pitchFamily="2" charset="77"/>
              </a:rPr>
              <a:t>-2.4</a:t>
            </a:r>
          </a:p>
        </p:txBody>
      </p:sp>
      <p:sp>
        <p:nvSpPr>
          <p:cNvPr id="32" name="Freeform 459">
            <a:extLst>
              <a:ext uri="{FF2B5EF4-FFF2-40B4-BE49-F238E27FC236}">
                <a16:creationId xmlns:a16="http://schemas.microsoft.com/office/drawing/2014/main" id="{03D5ECA8-2C48-DB47-B759-ABA8B8824D60}"/>
              </a:ext>
            </a:extLst>
          </p:cNvPr>
          <p:cNvSpPr>
            <a:spLocks noChangeArrowheads="1"/>
          </p:cNvSpPr>
          <p:nvPr/>
        </p:nvSpPr>
        <p:spPr bwMode="auto">
          <a:xfrm>
            <a:off x="2920688" y="3060928"/>
            <a:ext cx="403782" cy="329617"/>
          </a:xfrm>
          <a:custGeom>
            <a:avLst/>
            <a:gdLst>
              <a:gd name="T0" fmla="*/ 0 w 650"/>
              <a:gd name="T1" fmla="*/ 264 h 529"/>
              <a:gd name="T2" fmla="*/ 649 w 650"/>
              <a:gd name="T3" fmla="*/ 528 h 529"/>
              <a:gd name="T4" fmla="*/ 649 w 650"/>
              <a:gd name="T5" fmla="*/ 0 h 529"/>
              <a:gd name="T6" fmla="*/ 0 w 650"/>
              <a:gd name="T7" fmla="*/ 264 h 529"/>
            </a:gdLst>
            <a:ahLst/>
            <a:cxnLst>
              <a:cxn ang="0">
                <a:pos x="T0" y="T1"/>
              </a:cxn>
              <a:cxn ang="0">
                <a:pos x="T2" y="T3"/>
              </a:cxn>
              <a:cxn ang="0">
                <a:pos x="T4" y="T5"/>
              </a:cxn>
              <a:cxn ang="0">
                <a:pos x="T6" y="T7"/>
              </a:cxn>
            </a:cxnLst>
            <a:rect l="0" t="0" r="r" b="b"/>
            <a:pathLst>
              <a:path w="650" h="529">
                <a:moveTo>
                  <a:pt x="0" y="264"/>
                </a:moveTo>
                <a:lnTo>
                  <a:pt x="649" y="528"/>
                </a:lnTo>
                <a:lnTo>
                  <a:pt x="649" y="0"/>
                </a:lnTo>
                <a:lnTo>
                  <a:pt x="0" y="264"/>
                </a:lnTo>
              </a:path>
            </a:pathLst>
          </a:custGeom>
          <a:solidFill>
            <a:schemeClr val="accent2"/>
          </a:solidFill>
          <a:ln>
            <a:noFill/>
          </a:ln>
          <a:effectLst/>
        </p:spPr>
        <p:txBody>
          <a:bodyPr wrap="none" anchor="ctr"/>
          <a:lstStyle/>
          <a:p>
            <a:endParaRPr lang="en-US" sz="3265" dirty="0">
              <a:latin typeface="DM Sans" pitchFamily="2" charset="77"/>
            </a:endParaRPr>
          </a:p>
        </p:txBody>
      </p:sp>
      <p:sp>
        <p:nvSpPr>
          <p:cNvPr id="33" name="Freeform 460">
            <a:extLst>
              <a:ext uri="{FF2B5EF4-FFF2-40B4-BE49-F238E27FC236}">
                <a16:creationId xmlns:a16="http://schemas.microsoft.com/office/drawing/2014/main" id="{6B316024-84F9-5545-B6D7-6276CE3129D9}"/>
              </a:ext>
            </a:extLst>
          </p:cNvPr>
          <p:cNvSpPr>
            <a:spLocks noChangeArrowheads="1"/>
          </p:cNvSpPr>
          <p:nvPr/>
        </p:nvSpPr>
        <p:spPr bwMode="auto">
          <a:xfrm>
            <a:off x="2852017" y="3173548"/>
            <a:ext cx="98885" cy="98885"/>
          </a:xfrm>
          <a:custGeom>
            <a:avLst/>
            <a:gdLst>
              <a:gd name="T0" fmla="*/ 158 w 159"/>
              <a:gd name="T1" fmla="*/ 79 h 159"/>
              <a:gd name="T2" fmla="*/ 158 w 159"/>
              <a:gd name="T3" fmla="*/ 79 h 159"/>
              <a:gd name="T4" fmla="*/ 79 w 159"/>
              <a:gd name="T5" fmla="*/ 158 h 159"/>
              <a:gd name="T6" fmla="*/ 79 w 159"/>
              <a:gd name="T7" fmla="*/ 158 h 159"/>
              <a:gd name="T8" fmla="*/ 0 w 159"/>
              <a:gd name="T9" fmla="*/ 79 h 159"/>
              <a:gd name="T10" fmla="*/ 0 w 159"/>
              <a:gd name="T11" fmla="*/ 79 h 159"/>
              <a:gd name="T12" fmla="*/ 79 w 159"/>
              <a:gd name="T13" fmla="*/ 0 h 159"/>
              <a:gd name="T14" fmla="*/ 79 w 159"/>
              <a:gd name="T15" fmla="*/ 0 h 159"/>
              <a:gd name="T16" fmla="*/ 158 w 159"/>
              <a:gd name="T17" fmla="*/ 7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159">
                <a:moveTo>
                  <a:pt x="158" y="79"/>
                </a:moveTo>
                <a:lnTo>
                  <a:pt x="158" y="79"/>
                </a:lnTo>
                <a:cubicBezTo>
                  <a:pt x="158" y="123"/>
                  <a:pt x="123" y="158"/>
                  <a:pt x="79" y="158"/>
                </a:cubicBezTo>
                <a:lnTo>
                  <a:pt x="79" y="158"/>
                </a:lnTo>
                <a:cubicBezTo>
                  <a:pt x="36" y="158"/>
                  <a:pt x="0" y="123"/>
                  <a:pt x="0" y="79"/>
                </a:cubicBezTo>
                <a:lnTo>
                  <a:pt x="0" y="79"/>
                </a:lnTo>
                <a:cubicBezTo>
                  <a:pt x="0" y="36"/>
                  <a:pt x="36" y="0"/>
                  <a:pt x="79" y="0"/>
                </a:cubicBezTo>
                <a:lnTo>
                  <a:pt x="79" y="0"/>
                </a:lnTo>
                <a:cubicBezTo>
                  <a:pt x="123" y="0"/>
                  <a:pt x="158" y="36"/>
                  <a:pt x="158" y="79"/>
                </a:cubicBezTo>
              </a:path>
            </a:pathLst>
          </a:custGeom>
          <a:solidFill>
            <a:schemeClr val="accent2">
              <a:lumMod val="60000"/>
              <a:lumOff val="40000"/>
            </a:schemeClr>
          </a:solidFill>
          <a:ln>
            <a:noFill/>
          </a:ln>
          <a:effectLst/>
        </p:spPr>
        <p:txBody>
          <a:bodyPr wrap="none" anchor="ctr"/>
          <a:lstStyle/>
          <a:p>
            <a:endParaRPr lang="en-US" sz="3265" dirty="0">
              <a:latin typeface="DM Sans" pitchFamily="2" charset="77"/>
            </a:endParaRPr>
          </a:p>
        </p:txBody>
      </p:sp>
      <p:sp>
        <p:nvSpPr>
          <p:cNvPr id="34" name="Freeform 581">
            <a:extLst>
              <a:ext uri="{FF2B5EF4-FFF2-40B4-BE49-F238E27FC236}">
                <a16:creationId xmlns:a16="http://schemas.microsoft.com/office/drawing/2014/main" id="{5D94FCBE-0F14-8749-BA00-E4326A848FD0}"/>
              </a:ext>
            </a:extLst>
          </p:cNvPr>
          <p:cNvSpPr>
            <a:spLocks noChangeArrowheads="1"/>
          </p:cNvSpPr>
          <p:nvPr/>
        </p:nvSpPr>
        <p:spPr bwMode="auto">
          <a:xfrm>
            <a:off x="3868337" y="6249974"/>
            <a:ext cx="3216513" cy="98885"/>
          </a:xfrm>
          <a:prstGeom prst="roundRect">
            <a:avLst>
              <a:gd name="adj" fmla="val 50000"/>
            </a:avLst>
          </a:prstGeom>
          <a:solidFill>
            <a:schemeClr val="tx1">
              <a:lumMod val="20000"/>
              <a:lumOff val="80000"/>
            </a:schemeClr>
          </a:solidFill>
          <a:ln>
            <a:noFill/>
          </a:ln>
          <a:effectLst/>
        </p:spPr>
        <p:txBody>
          <a:bodyPr wrap="none" anchor="ctr"/>
          <a:lstStyle/>
          <a:p>
            <a:endParaRPr lang="en-US" sz="3265" dirty="0">
              <a:latin typeface="DM Sans" pitchFamily="2" charset="77"/>
            </a:endParaRPr>
          </a:p>
        </p:txBody>
      </p:sp>
      <p:sp>
        <p:nvSpPr>
          <p:cNvPr id="35" name="Freeform 582">
            <a:extLst>
              <a:ext uri="{FF2B5EF4-FFF2-40B4-BE49-F238E27FC236}">
                <a16:creationId xmlns:a16="http://schemas.microsoft.com/office/drawing/2014/main" id="{CAEAED1B-73A3-A846-8AC5-DE1959121822}"/>
              </a:ext>
            </a:extLst>
          </p:cNvPr>
          <p:cNvSpPr>
            <a:spLocks noChangeArrowheads="1"/>
          </p:cNvSpPr>
          <p:nvPr/>
        </p:nvSpPr>
        <p:spPr bwMode="auto">
          <a:xfrm>
            <a:off x="3868338" y="6249974"/>
            <a:ext cx="3216512" cy="98885"/>
          </a:xfrm>
          <a:prstGeom prst="roundRect">
            <a:avLst>
              <a:gd name="adj" fmla="val 50000"/>
            </a:avLst>
          </a:prstGeom>
          <a:solidFill>
            <a:schemeClr val="accent4"/>
          </a:solidFill>
          <a:ln>
            <a:noFill/>
          </a:ln>
          <a:effectLst/>
        </p:spPr>
        <p:txBody>
          <a:bodyPr wrap="none" anchor="ctr"/>
          <a:lstStyle/>
          <a:p>
            <a:endParaRPr lang="en-US" sz="3265" dirty="0">
              <a:latin typeface="DM Sans" pitchFamily="2" charset="77"/>
            </a:endParaRPr>
          </a:p>
        </p:txBody>
      </p:sp>
      <p:sp>
        <p:nvSpPr>
          <p:cNvPr id="36" name="Freeform 583">
            <a:extLst>
              <a:ext uri="{FF2B5EF4-FFF2-40B4-BE49-F238E27FC236}">
                <a16:creationId xmlns:a16="http://schemas.microsoft.com/office/drawing/2014/main" id="{BF0F1C25-C73D-8F49-986E-4CD98EC23833}"/>
              </a:ext>
            </a:extLst>
          </p:cNvPr>
          <p:cNvSpPr>
            <a:spLocks noChangeArrowheads="1"/>
          </p:cNvSpPr>
          <p:nvPr/>
        </p:nvSpPr>
        <p:spPr bwMode="auto">
          <a:xfrm>
            <a:off x="2772359" y="5500095"/>
            <a:ext cx="738893" cy="738893"/>
          </a:xfrm>
          <a:custGeom>
            <a:avLst/>
            <a:gdLst>
              <a:gd name="T0" fmla="*/ 1185 w 1186"/>
              <a:gd name="T1" fmla="*/ 592 h 1186"/>
              <a:gd name="T2" fmla="*/ 1185 w 1186"/>
              <a:gd name="T3" fmla="*/ 592 h 1186"/>
              <a:gd name="T4" fmla="*/ 593 w 1186"/>
              <a:gd name="T5" fmla="*/ 1185 h 1186"/>
              <a:gd name="T6" fmla="*/ 593 w 1186"/>
              <a:gd name="T7" fmla="*/ 1185 h 1186"/>
              <a:gd name="T8" fmla="*/ 0 w 1186"/>
              <a:gd name="T9" fmla="*/ 592 h 1186"/>
              <a:gd name="T10" fmla="*/ 0 w 1186"/>
              <a:gd name="T11" fmla="*/ 592 h 1186"/>
              <a:gd name="T12" fmla="*/ 593 w 1186"/>
              <a:gd name="T13" fmla="*/ 0 h 1186"/>
              <a:gd name="T14" fmla="*/ 593 w 1186"/>
              <a:gd name="T15" fmla="*/ 0 h 1186"/>
              <a:gd name="T16" fmla="*/ 1185 w 1186"/>
              <a:gd name="T17" fmla="*/ 592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6" h="1186">
                <a:moveTo>
                  <a:pt x="1185" y="592"/>
                </a:moveTo>
                <a:lnTo>
                  <a:pt x="1185" y="592"/>
                </a:lnTo>
                <a:cubicBezTo>
                  <a:pt x="1185" y="920"/>
                  <a:pt x="920" y="1185"/>
                  <a:pt x="593" y="1185"/>
                </a:cubicBezTo>
                <a:lnTo>
                  <a:pt x="593" y="1185"/>
                </a:lnTo>
                <a:cubicBezTo>
                  <a:pt x="266" y="1185"/>
                  <a:pt x="0" y="920"/>
                  <a:pt x="0" y="592"/>
                </a:cubicBezTo>
                <a:lnTo>
                  <a:pt x="0" y="592"/>
                </a:lnTo>
                <a:cubicBezTo>
                  <a:pt x="0" y="265"/>
                  <a:pt x="266" y="0"/>
                  <a:pt x="593" y="0"/>
                </a:cubicBezTo>
                <a:lnTo>
                  <a:pt x="593" y="0"/>
                </a:lnTo>
                <a:cubicBezTo>
                  <a:pt x="920" y="0"/>
                  <a:pt x="1185" y="265"/>
                  <a:pt x="1185" y="592"/>
                </a:cubicBezTo>
              </a:path>
            </a:pathLst>
          </a:custGeom>
          <a:solidFill>
            <a:schemeClr val="accent4"/>
          </a:solidFill>
          <a:ln>
            <a:noFill/>
          </a:ln>
          <a:effectLst/>
        </p:spPr>
        <p:txBody>
          <a:bodyPr wrap="none" anchor="ctr"/>
          <a:lstStyle/>
          <a:p>
            <a:r>
              <a:rPr lang="en-US" b="1" dirty="0">
                <a:solidFill>
                  <a:schemeClr val="bg1"/>
                </a:solidFill>
                <a:latin typeface="DM Sans" pitchFamily="2" charset="77"/>
              </a:rPr>
              <a:t>   &gt;0</a:t>
            </a:r>
          </a:p>
        </p:txBody>
      </p:sp>
      <p:sp>
        <p:nvSpPr>
          <p:cNvPr id="37" name="Freeform 584">
            <a:extLst>
              <a:ext uri="{FF2B5EF4-FFF2-40B4-BE49-F238E27FC236}">
                <a16:creationId xmlns:a16="http://schemas.microsoft.com/office/drawing/2014/main" id="{843DC4CF-9696-0D44-B9A9-D67BCAE02BB9}"/>
              </a:ext>
            </a:extLst>
          </p:cNvPr>
          <p:cNvSpPr>
            <a:spLocks noChangeArrowheads="1"/>
          </p:cNvSpPr>
          <p:nvPr/>
        </p:nvSpPr>
        <p:spPr bwMode="auto">
          <a:xfrm>
            <a:off x="2475703" y="5703358"/>
            <a:ext cx="406528" cy="329617"/>
          </a:xfrm>
          <a:custGeom>
            <a:avLst/>
            <a:gdLst>
              <a:gd name="T0" fmla="*/ 0 w 651"/>
              <a:gd name="T1" fmla="*/ 264 h 529"/>
              <a:gd name="T2" fmla="*/ 650 w 651"/>
              <a:gd name="T3" fmla="*/ 528 h 529"/>
              <a:gd name="T4" fmla="*/ 650 w 651"/>
              <a:gd name="T5" fmla="*/ 0 h 529"/>
              <a:gd name="T6" fmla="*/ 0 w 651"/>
              <a:gd name="T7" fmla="*/ 264 h 529"/>
            </a:gdLst>
            <a:ahLst/>
            <a:cxnLst>
              <a:cxn ang="0">
                <a:pos x="T0" y="T1"/>
              </a:cxn>
              <a:cxn ang="0">
                <a:pos x="T2" y="T3"/>
              </a:cxn>
              <a:cxn ang="0">
                <a:pos x="T4" y="T5"/>
              </a:cxn>
              <a:cxn ang="0">
                <a:pos x="T6" y="T7"/>
              </a:cxn>
            </a:cxnLst>
            <a:rect l="0" t="0" r="r" b="b"/>
            <a:pathLst>
              <a:path w="651" h="529">
                <a:moveTo>
                  <a:pt x="0" y="264"/>
                </a:moveTo>
                <a:lnTo>
                  <a:pt x="650" y="528"/>
                </a:lnTo>
                <a:lnTo>
                  <a:pt x="650" y="0"/>
                </a:lnTo>
                <a:lnTo>
                  <a:pt x="0" y="264"/>
                </a:lnTo>
              </a:path>
            </a:pathLst>
          </a:custGeom>
          <a:solidFill>
            <a:schemeClr val="accent4"/>
          </a:solidFill>
          <a:ln>
            <a:noFill/>
          </a:ln>
          <a:effectLst/>
        </p:spPr>
        <p:txBody>
          <a:bodyPr wrap="none" anchor="ctr"/>
          <a:lstStyle/>
          <a:p>
            <a:endParaRPr lang="en-US" sz="3265" dirty="0">
              <a:latin typeface="DM Sans" pitchFamily="2" charset="77"/>
            </a:endParaRPr>
          </a:p>
        </p:txBody>
      </p:sp>
      <p:sp>
        <p:nvSpPr>
          <p:cNvPr id="38" name="Freeform 585">
            <a:extLst>
              <a:ext uri="{FF2B5EF4-FFF2-40B4-BE49-F238E27FC236}">
                <a16:creationId xmlns:a16="http://schemas.microsoft.com/office/drawing/2014/main" id="{C9998EF0-D930-7C4E-AC25-9CDFBDA3EB36}"/>
              </a:ext>
            </a:extLst>
          </p:cNvPr>
          <p:cNvSpPr>
            <a:spLocks noChangeArrowheads="1"/>
          </p:cNvSpPr>
          <p:nvPr/>
        </p:nvSpPr>
        <p:spPr bwMode="auto">
          <a:xfrm>
            <a:off x="2407034" y="5818724"/>
            <a:ext cx="98885" cy="98885"/>
          </a:xfrm>
          <a:custGeom>
            <a:avLst/>
            <a:gdLst>
              <a:gd name="T0" fmla="*/ 157 w 158"/>
              <a:gd name="T1" fmla="*/ 79 h 159"/>
              <a:gd name="T2" fmla="*/ 157 w 158"/>
              <a:gd name="T3" fmla="*/ 79 h 159"/>
              <a:gd name="T4" fmla="*/ 79 w 158"/>
              <a:gd name="T5" fmla="*/ 158 h 159"/>
              <a:gd name="T6" fmla="*/ 79 w 158"/>
              <a:gd name="T7" fmla="*/ 158 h 159"/>
              <a:gd name="T8" fmla="*/ 0 w 158"/>
              <a:gd name="T9" fmla="*/ 79 h 159"/>
              <a:gd name="T10" fmla="*/ 0 w 158"/>
              <a:gd name="T11" fmla="*/ 79 h 159"/>
              <a:gd name="T12" fmla="*/ 79 w 158"/>
              <a:gd name="T13" fmla="*/ 0 h 159"/>
              <a:gd name="T14" fmla="*/ 79 w 158"/>
              <a:gd name="T15" fmla="*/ 0 h 159"/>
              <a:gd name="T16" fmla="*/ 157 w 158"/>
              <a:gd name="T17" fmla="*/ 7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159">
                <a:moveTo>
                  <a:pt x="157" y="79"/>
                </a:moveTo>
                <a:lnTo>
                  <a:pt x="157" y="79"/>
                </a:lnTo>
                <a:cubicBezTo>
                  <a:pt x="157" y="123"/>
                  <a:pt x="122" y="158"/>
                  <a:pt x="79" y="158"/>
                </a:cubicBezTo>
                <a:lnTo>
                  <a:pt x="79" y="158"/>
                </a:lnTo>
                <a:cubicBezTo>
                  <a:pt x="35" y="158"/>
                  <a:pt x="0" y="123"/>
                  <a:pt x="0" y="79"/>
                </a:cubicBezTo>
                <a:lnTo>
                  <a:pt x="0" y="79"/>
                </a:lnTo>
                <a:cubicBezTo>
                  <a:pt x="0" y="36"/>
                  <a:pt x="35" y="0"/>
                  <a:pt x="79" y="0"/>
                </a:cubicBezTo>
                <a:lnTo>
                  <a:pt x="79" y="0"/>
                </a:lnTo>
                <a:cubicBezTo>
                  <a:pt x="122" y="0"/>
                  <a:pt x="157" y="36"/>
                  <a:pt x="157" y="79"/>
                </a:cubicBezTo>
              </a:path>
            </a:pathLst>
          </a:custGeom>
          <a:solidFill>
            <a:schemeClr val="accent4">
              <a:lumMod val="60000"/>
              <a:lumOff val="40000"/>
            </a:schemeClr>
          </a:solidFill>
          <a:ln>
            <a:noFill/>
          </a:ln>
          <a:effectLst/>
        </p:spPr>
        <p:txBody>
          <a:bodyPr wrap="none" anchor="ctr"/>
          <a:lstStyle/>
          <a:p>
            <a:endParaRPr lang="en-US" sz="3265" dirty="0">
              <a:latin typeface="DM Sans" pitchFamily="2" charset="77"/>
            </a:endParaRPr>
          </a:p>
        </p:txBody>
      </p:sp>
      <p:sp>
        <p:nvSpPr>
          <p:cNvPr id="4" name="TextBox 3">
            <a:extLst>
              <a:ext uri="{FF2B5EF4-FFF2-40B4-BE49-F238E27FC236}">
                <a16:creationId xmlns:a16="http://schemas.microsoft.com/office/drawing/2014/main" id="{58553466-BD1C-5E4A-854A-078553FFFBA0}"/>
              </a:ext>
            </a:extLst>
          </p:cNvPr>
          <p:cNvSpPr txBox="1"/>
          <p:nvPr/>
        </p:nvSpPr>
        <p:spPr>
          <a:xfrm>
            <a:off x="1924048" y="323324"/>
            <a:ext cx="8319906" cy="656590"/>
          </a:xfrm>
          <a:prstGeom prst="rect">
            <a:avLst/>
          </a:prstGeom>
          <a:noFill/>
        </p:spPr>
        <p:txBody>
          <a:bodyPr wrap="none" rtlCol="0" anchor="b">
            <a:spAutoFit/>
          </a:bodyPr>
          <a:lstStyle/>
          <a:p>
            <a:pPr algn="ctr">
              <a:lnSpc>
                <a:spcPts val="4440"/>
              </a:lnSpc>
            </a:pPr>
            <a:r>
              <a:rPr lang="en-US" sz="3700" b="1" spc="-145" dirty="0">
                <a:solidFill>
                  <a:schemeClr val="tx2"/>
                </a:solidFill>
                <a:latin typeface="DM Sans" pitchFamily="2" charset="77"/>
              </a:rPr>
              <a:t>Timeline 2023 Budget implementation</a:t>
            </a:r>
          </a:p>
        </p:txBody>
      </p:sp>
      <p:sp>
        <p:nvSpPr>
          <p:cNvPr id="5" name="TextBox 4">
            <a:extLst>
              <a:ext uri="{FF2B5EF4-FFF2-40B4-BE49-F238E27FC236}">
                <a16:creationId xmlns:a16="http://schemas.microsoft.com/office/drawing/2014/main" id="{53FA4D8D-3222-2E47-A6F5-7B57F4CF9D27}"/>
              </a:ext>
            </a:extLst>
          </p:cNvPr>
          <p:cNvSpPr txBox="1"/>
          <p:nvPr/>
        </p:nvSpPr>
        <p:spPr>
          <a:xfrm>
            <a:off x="2950902" y="936022"/>
            <a:ext cx="6226349" cy="335989"/>
          </a:xfrm>
          <a:prstGeom prst="rect">
            <a:avLst/>
          </a:prstGeom>
          <a:noFill/>
        </p:spPr>
        <p:txBody>
          <a:bodyPr wrap="square" rtlCol="0" anchor="t">
            <a:spAutoFit/>
          </a:bodyPr>
          <a:lstStyle/>
          <a:p>
            <a:pPr algn="ctr">
              <a:lnSpc>
                <a:spcPts val="1920"/>
              </a:lnSpc>
            </a:pPr>
            <a:r>
              <a:rPr lang="en-US" sz="1600" spc="-65" dirty="0">
                <a:latin typeface="DM Sans" pitchFamily="2" charset="77"/>
              </a:rPr>
              <a:t>From 6.8 MCHF deficit to a balanced 2023 budget implementation</a:t>
            </a:r>
          </a:p>
        </p:txBody>
      </p:sp>
      <p:sp>
        <p:nvSpPr>
          <p:cNvPr id="6" name="TextBox 5">
            <a:extLst>
              <a:ext uri="{FF2B5EF4-FFF2-40B4-BE49-F238E27FC236}">
                <a16:creationId xmlns:a16="http://schemas.microsoft.com/office/drawing/2014/main" id="{A3A89279-611E-CE4E-B86E-8EBA378EBC17}"/>
              </a:ext>
            </a:extLst>
          </p:cNvPr>
          <p:cNvSpPr txBox="1"/>
          <p:nvPr/>
        </p:nvSpPr>
        <p:spPr>
          <a:xfrm>
            <a:off x="773380" y="1675600"/>
            <a:ext cx="1469954" cy="492443"/>
          </a:xfrm>
          <a:prstGeom prst="rect">
            <a:avLst/>
          </a:prstGeom>
          <a:noFill/>
        </p:spPr>
        <p:txBody>
          <a:bodyPr wrap="none" rtlCol="0" anchor="ctr">
            <a:spAutoFit/>
          </a:bodyPr>
          <a:lstStyle/>
          <a:p>
            <a:pPr algn="r"/>
            <a:r>
              <a:rPr lang="en-US" sz="2600" b="1" spc="-20" dirty="0">
                <a:solidFill>
                  <a:schemeClr val="accent1"/>
                </a:solidFill>
                <a:latin typeface="DM Sans" pitchFamily="2" charset="77"/>
              </a:rPr>
              <a:t>10/2022</a:t>
            </a:r>
          </a:p>
        </p:txBody>
      </p:sp>
      <p:sp>
        <p:nvSpPr>
          <p:cNvPr id="7" name="TextBox 6">
            <a:extLst>
              <a:ext uri="{FF2B5EF4-FFF2-40B4-BE49-F238E27FC236}">
                <a16:creationId xmlns:a16="http://schemas.microsoft.com/office/drawing/2014/main" id="{086B79C8-E103-9642-9690-7B8909D26794}"/>
              </a:ext>
            </a:extLst>
          </p:cNvPr>
          <p:cNvSpPr txBox="1"/>
          <p:nvPr/>
        </p:nvSpPr>
        <p:spPr>
          <a:xfrm>
            <a:off x="1125254" y="2975142"/>
            <a:ext cx="1561325" cy="492443"/>
          </a:xfrm>
          <a:prstGeom prst="rect">
            <a:avLst/>
          </a:prstGeom>
          <a:noFill/>
        </p:spPr>
        <p:txBody>
          <a:bodyPr wrap="none" rtlCol="0" anchor="ctr">
            <a:spAutoFit/>
          </a:bodyPr>
          <a:lstStyle/>
          <a:p>
            <a:pPr algn="r"/>
            <a:r>
              <a:rPr lang="en-US" sz="2600" b="1" spc="-20" dirty="0">
                <a:solidFill>
                  <a:schemeClr val="accent2"/>
                </a:solidFill>
                <a:latin typeface="DM Sans" pitchFamily="2" charset="77"/>
              </a:rPr>
              <a:t>03/2023</a:t>
            </a:r>
          </a:p>
        </p:txBody>
      </p:sp>
      <p:sp>
        <p:nvSpPr>
          <p:cNvPr id="8" name="TextBox 7">
            <a:extLst>
              <a:ext uri="{FF2B5EF4-FFF2-40B4-BE49-F238E27FC236}">
                <a16:creationId xmlns:a16="http://schemas.microsoft.com/office/drawing/2014/main" id="{8F727899-D256-1A4C-992E-7572A46210D4}"/>
              </a:ext>
            </a:extLst>
          </p:cNvPr>
          <p:cNvSpPr txBox="1"/>
          <p:nvPr/>
        </p:nvSpPr>
        <p:spPr>
          <a:xfrm>
            <a:off x="1208361" y="4298024"/>
            <a:ext cx="1477970" cy="492443"/>
          </a:xfrm>
          <a:prstGeom prst="rect">
            <a:avLst/>
          </a:prstGeom>
          <a:noFill/>
        </p:spPr>
        <p:txBody>
          <a:bodyPr wrap="none" rtlCol="0" anchor="ctr">
            <a:spAutoFit/>
          </a:bodyPr>
          <a:lstStyle/>
          <a:p>
            <a:pPr algn="r"/>
            <a:r>
              <a:rPr lang="en-US" sz="2600" b="1" spc="-20" dirty="0">
                <a:solidFill>
                  <a:schemeClr val="accent3"/>
                </a:solidFill>
                <a:latin typeface="DM Sans" pitchFamily="2" charset="77"/>
              </a:rPr>
              <a:t>10/2023</a:t>
            </a:r>
          </a:p>
        </p:txBody>
      </p:sp>
      <p:sp>
        <p:nvSpPr>
          <p:cNvPr id="9" name="TextBox 8">
            <a:extLst>
              <a:ext uri="{FF2B5EF4-FFF2-40B4-BE49-F238E27FC236}">
                <a16:creationId xmlns:a16="http://schemas.microsoft.com/office/drawing/2014/main" id="{D7DA808A-02B1-7A40-B6A5-1F6C201F3F01}"/>
              </a:ext>
            </a:extLst>
          </p:cNvPr>
          <p:cNvSpPr txBox="1"/>
          <p:nvPr/>
        </p:nvSpPr>
        <p:spPr>
          <a:xfrm>
            <a:off x="812643" y="5622089"/>
            <a:ext cx="1431481" cy="492443"/>
          </a:xfrm>
          <a:prstGeom prst="rect">
            <a:avLst/>
          </a:prstGeom>
          <a:noFill/>
        </p:spPr>
        <p:txBody>
          <a:bodyPr wrap="none" rtlCol="0" anchor="ctr">
            <a:spAutoFit/>
          </a:bodyPr>
          <a:lstStyle/>
          <a:p>
            <a:pPr algn="r"/>
            <a:r>
              <a:rPr lang="en-US" sz="2600" b="1" spc="-20" dirty="0">
                <a:solidFill>
                  <a:schemeClr val="accent4"/>
                </a:solidFill>
                <a:latin typeface="DM Sans" pitchFamily="2" charset="77"/>
              </a:rPr>
              <a:t>12/2023</a:t>
            </a:r>
          </a:p>
        </p:txBody>
      </p:sp>
      <p:sp>
        <p:nvSpPr>
          <p:cNvPr id="11" name="TextBox 10">
            <a:extLst>
              <a:ext uri="{FF2B5EF4-FFF2-40B4-BE49-F238E27FC236}">
                <a16:creationId xmlns:a16="http://schemas.microsoft.com/office/drawing/2014/main" id="{0102FD01-89D2-E34D-B525-4739F7DD5F72}"/>
              </a:ext>
            </a:extLst>
          </p:cNvPr>
          <p:cNvSpPr txBox="1"/>
          <p:nvPr/>
        </p:nvSpPr>
        <p:spPr>
          <a:xfrm>
            <a:off x="3823317" y="1329300"/>
            <a:ext cx="1785425" cy="344261"/>
          </a:xfrm>
          <a:prstGeom prst="rect">
            <a:avLst/>
          </a:prstGeom>
          <a:noFill/>
        </p:spPr>
        <p:txBody>
          <a:bodyPr wrap="none" rtlCol="0" anchor="b">
            <a:spAutoFit/>
          </a:bodyPr>
          <a:lstStyle/>
          <a:p>
            <a:pPr>
              <a:lnSpc>
                <a:spcPts val="2160"/>
              </a:lnSpc>
            </a:pPr>
            <a:r>
              <a:rPr lang="en-US" sz="1100" b="1" spc="-15" dirty="0">
                <a:solidFill>
                  <a:schemeClr val="tx2"/>
                </a:solidFill>
                <a:latin typeface="DM Sans" pitchFamily="2" charset="77"/>
              </a:rPr>
              <a:t>Initial forecast / Alerting</a:t>
            </a:r>
          </a:p>
        </p:txBody>
      </p:sp>
      <p:sp>
        <p:nvSpPr>
          <p:cNvPr id="13" name="TextBox 12">
            <a:extLst>
              <a:ext uri="{FF2B5EF4-FFF2-40B4-BE49-F238E27FC236}">
                <a16:creationId xmlns:a16="http://schemas.microsoft.com/office/drawing/2014/main" id="{F9328291-036E-8B42-8C33-A9B09F3FC294}"/>
              </a:ext>
            </a:extLst>
          </p:cNvPr>
          <p:cNvSpPr txBox="1"/>
          <p:nvPr/>
        </p:nvSpPr>
        <p:spPr>
          <a:xfrm>
            <a:off x="4268893" y="2646875"/>
            <a:ext cx="3469861" cy="347916"/>
          </a:xfrm>
          <a:prstGeom prst="rect">
            <a:avLst/>
          </a:prstGeom>
          <a:noFill/>
        </p:spPr>
        <p:txBody>
          <a:bodyPr wrap="none" rtlCol="0" anchor="b">
            <a:spAutoFit/>
          </a:bodyPr>
          <a:lstStyle/>
          <a:p>
            <a:pPr>
              <a:lnSpc>
                <a:spcPts val="2160"/>
              </a:lnSpc>
            </a:pPr>
            <a:r>
              <a:rPr lang="en-US" sz="1200" b="1" spc="-15" dirty="0">
                <a:solidFill>
                  <a:schemeClr val="tx2"/>
                </a:solidFill>
                <a:latin typeface="DM Sans" pitchFamily="2" charset="77"/>
              </a:rPr>
              <a:t>Re-assessment and first efficiency measures</a:t>
            </a:r>
          </a:p>
        </p:txBody>
      </p:sp>
      <p:sp>
        <p:nvSpPr>
          <p:cNvPr id="15" name="TextBox 14">
            <a:extLst>
              <a:ext uri="{FF2B5EF4-FFF2-40B4-BE49-F238E27FC236}">
                <a16:creationId xmlns:a16="http://schemas.microsoft.com/office/drawing/2014/main" id="{4BD1228A-5EE2-9745-B030-13DFB49A11B6}"/>
              </a:ext>
            </a:extLst>
          </p:cNvPr>
          <p:cNvSpPr txBox="1"/>
          <p:nvPr/>
        </p:nvSpPr>
        <p:spPr>
          <a:xfrm>
            <a:off x="4193107" y="3913375"/>
            <a:ext cx="2947923" cy="344261"/>
          </a:xfrm>
          <a:prstGeom prst="rect">
            <a:avLst/>
          </a:prstGeom>
          <a:noFill/>
        </p:spPr>
        <p:txBody>
          <a:bodyPr wrap="none" rtlCol="0" anchor="b">
            <a:spAutoFit/>
          </a:bodyPr>
          <a:lstStyle/>
          <a:p>
            <a:pPr>
              <a:lnSpc>
                <a:spcPts val="2160"/>
              </a:lnSpc>
            </a:pPr>
            <a:r>
              <a:rPr lang="en-US" sz="1100" b="1" spc="-15" dirty="0">
                <a:solidFill>
                  <a:schemeClr val="tx2"/>
                </a:solidFill>
                <a:latin typeface="DM Sans" pitchFamily="2" charset="77"/>
              </a:rPr>
              <a:t>Continuation of strict monitoring and VSP</a:t>
            </a:r>
          </a:p>
        </p:txBody>
      </p:sp>
      <p:sp>
        <p:nvSpPr>
          <p:cNvPr id="17" name="TextBox 16">
            <a:extLst>
              <a:ext uri="{FF2B5EF4-FFF2-40B4-BE49-F238E27FC236}">
                <a16:creationId xmlns:a16="http://schemas.microsoft.com/office/drawing/2014/main" id="{1B89AD5A-D62C-2641-AFFF-A7BE7C95A069}"/>
              </a:ext>
            </a:extLst>
          </p:cNvPr>
          <p:cNvSpPr txBox="1"/>
          <p:nvPr/>
        </p:nvSpPr>
        <p:spPr>
          <a:xfrm>
            <a:off x="4193106" y="5406585"/>
            <a:ext cx="7491474" cy="626390"/>
          </a:xfrm>
          <a:prstGeom prst="rect">
            <a:avLst/>
          </a:prstGeom>
          <a:noFill/>
        </p:spPr>
        <p:txBody>
          <a:bodyPr wrap="none" rtlCol="0" anchor="b">
            <a:spAutoFit/>
          </a:bodyPr>
          <a:lstStyle/>
          <a:p>
            <a:pPr>
              <a:lnSpc>
                <a:spcPts val="2160"/>
              </a:lnSpc>
            </a:pPr>
            <a:r>
              <a:rPr lang="en-US" sz="1100" b="1" spc="-15" dirty="0">
                <a:solidFill>
                  <a:schemeClr val="tx2"/>
                </a:solidFill>
                <a:latin typeface="DM Sans" pitchFamily="2" charset="77"/>
              </a:rPr>
              <a:t>Next steps: Continuation of strict control, priorities</a:t>
            </a:r>
            <a:r>
              <a:rPr lang="en-001" sz="1100" b="1" spc="-15" dirty="0">
                <a:solidFill>
                  <a:schemeClr val="tx2"/>
                </a:solidFill>
                <a:latin typeface="DM Sans" pitchFamily="2" charset="77"/>
              </a:rPr>
              <a:t>,</a:t>
            </a:r>
            <a:r>
              <a:rPr lang="en-US" sz="1100" b="1" spc="-15" dirty="0">
                <a:solidFill>
                  <a:schemeClr val="tx2"/>
                </a:solidFill>
                <a:latin typeface="DM Sans" pitchFamily="2" charset="77"/>
              </a:rPr>
              <a:t> and indispensable expenses only until the end of this year. </a:t>
            </a:r>
          </a:p>
          <a:p>
            <a:pPr>
              <a:lnSpc>
                <a:spcPts val="2160"/>
              </a:lnSpc>
            </a:pPr>
            <a:r>
              <a:rPr lang="en-US" sz="1100" b="1" spc="-15" dirty="0">
                <a:solidFill>
                  <a:schemeClr val="tx2"/>
                </a:solidFill>
                <a:latin typeface="DM Sans" pitchFamily="2" charset="77"/>
              </a:rPr>
              <a:t>Other non-essential and non-urgent expenses to be postponed to 2024 to the greatest extent possible.</a:t>
            </a:r>
          </a:p>
        </p:txBody>
      </p:sp>
      <p:sp>
        <p:nvSpPr>
          <p:cNvPr id="2" name="TextBox 1">
            <a:extLst>
              <a:ext uri="{FF2B5EF4-FFF2-40B4-BE49-F238E27FC236}">
                <a16:creationId xmlns:a16="http://schemas.microsoft.com/office/drawing/2014/main" id="{A97C4A9F-C3B2-7AE5-898D-29CF711F8889}"/>
              </a:ext>
            </a:extLst>
          </p:cNvPr>
          <p:cNvSpPr txBox="1"/>
          <p:nvPr/>
        </p:nvSpPr>
        <p:spPr>
          <a:xfrm>
            <a:off x="3823317" y="1696932"/>
            <a:ext cx="7234442" cy="430887"/>
          </a:xfrm>
          <a:prstGeom prst="rect">
            <a:avLst/>
          </a:prstGeom>
          <a:noFill/>
        </p:spPr>
        <p:txBody>
          <a:bodyPr wrap="square" rtlCol="0">
            <a:spAutoFit/>
          </a:bodyPr>
          <a:lstStyle/>
          <a:p>
            <a:r>
              <a:rPr lang="en-CH" sz="1100" dirty="0"/>
              <a:t>In October 2022, management was alerted on the estimated deficit for 2023 budget implementation of some 6.8 MCHF. </a:t>
            </a:r>
          </a:p>
          <a:p>
            <a:r>
              <a:rPr lang="en-CH" sz="1100" dirty="0"/>
              <a:t>– 7.4 MCHF (Revenue shortfall) for cost recovery revenue and some 0.6 MCHF savings on the expenses side. </a:t>
            </a:r>
          </a:p>
        </p:txBody>
      </p:sp>
      <p:sp>
        <p:nvSpPr>
          <p:cNvPr id="3" name="TextBox 2">
            <a:extLst>
              <a:ext uri="{FF2B5EF4-FFF2-40B4-BE49-F238E27FC236}">
                <a16:creationId xmlns:a16="http://schemas.microsoft.com/office/drawing/2014/main" id="{9919C1F9-65CF-D1A2-D105-45C42682BA02}"/>
              </a:ext>
            </a:extLst>
          </p:cNvPr>
          <p:cNvSpPr txBox="1"/>
          <p:nvPr/>
        </p:nvSpPr>
        <p:spPr>
          <a:xfrm>
            <a:off x="4268893" y="3009336"/>
            <a:ext cx="7234442" cy="600164"/>
          </a:xfrm>
          <a:prstGeom prst="rect">
            <a:avLst/>
          </a:prstGeom>
          <a:noFill/>
        </p:spPr>
        <p:txBody>
          <a:bodyPr wrap="square" rtlCol="0">
            <a:spAutoFit/>
          </a:bodyPr>
          <a:lstStyle/>
          <a:p>
            <a:r>
              <a:rPr lang="en-CH" sz="1100" dirty="0"/>
              <a:t>Until end March 2023, strict management of the expenses, planning and review of all forecasts for staff, contractual services, travel, and other operating expenses has permitted to reduce the anticipated deficit to -2.4 MCHF, taking into consideration an anticipated results for the VSP of -1.5 MCHF.</a:t>
            </a:r>
          </a:p>
        </p:txBody>
      </p:sp>
      <p:sp>
        <p:nvSpPr>
          <p:cNvPr id="43" name="TextBox 42">
            <a:extLst>
              <a:ext uri="{FF2B5EF4-FFF2-40B4-BE49-F238E27FC236}">
                <a16:creationId xmlns:a16="http://schemas.microsoft.com/office/drawing/2014/main" id="{6CE5C615-61D7-3BE4-D0D5-D5F4964CF1DD}"/>
              </a:ext>
            </a:extLst>
          </p:cNvPr>
          <p:cNvSpPr txBox="1"/>
          <p:nvPr/>
        </p:nvSpPr>
        <p:spPr>
          <a:xfrm>
            <a:off x="4193106" y="4195591"/>
            <a:ext cx="7234442" cy="769441"/>
          </a:xfrm>
          <a:prstGeom prst="rect">
            <a:avLst/>
          </a:prstGeom>
          <a:noFill/>
        </p:spPr>
        <p:txBody>
          <a:bodyPr wrap="square" rtlCol="0">
            <a:spAutoFit/>
          </a:bodyPr>
          <a:lstStyle/>
          <a:p>
            <a:r>
              <a:rPr lang="en-CH" sz="1100" dirty="0"/>
              <a:t>From end March to now, the efforts to reduce the expenses have continued through strict planning and ongoing revised forcast to the greatest extent possible for all type of expenses until end 2023. In addition, increased productivity for translation and typing has been implemented. The anticipated deficit has thus been reduced to some 0.6 MCHF, taking into cosideration the results of the VSP of -1.3 MCHF.</a:t>
            </a:r>
          </a:p>
        </p:txBody>
      </p:sp>
    </p:spTree>
    <p:extLst>
      <p:ext uri="{BB962C8B-B14F-4D97-AF65-F5344CB8AC3E}">
        <p14:creationId xmlns:p14="http://schemas.microsoft.com/office/powerpoint/2010/main" val="694070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8AAA0C-CBF6-43CF-A555-7E82968DB1BA}"/>
              </a:ext>
            </a:extLst>
          </p:cNvPr>
          <p:cNvSpPr txBox="1"/>
          <p:nvPr/>
        </p:nvSpPr>
        <p:spPr>
          <a:xfrm>
            <a:off x="0" y="75978"/>
            <a:ext cx="12191999" cy="661720"/>
          </a:xfrm>
          <a:prstGeom prst="rect">
            <a:avLst/>
          </a:prstGeom>
          <a:noFill/>
        </p:spPr>
        <p:txBody>
          <a:bodyPr wrap="square" rtlCol="0" anchor="b">
            <a:spAutoFit/>
          </a:bodyPr>
          <a:lstStyle/>
          <a:p>
            <a:pPr algn="ctr"/>
            <a:r>
              <a:rPr lang="en-US" sz="3700" b="1" spc="-145" dirty="0">
                <a:solidFill>
                  <a:schemeClr val="tx2"/>
                </a:solidFill>
                <a:latin typeface="Poppins" pitchFamily="2" charset="77"/>
                <a:cs typeface="Poppins" pitchFamily="2" charset="77"/>
              </a:rPr>
              <a:t>The context: Anticipated deficit key factors for 2023</a:t>
            </a:r>
          </a:p>
        </p:txBody>
      </p:sp>
      <p:sp>
        <p:nvSpPr>
          <p:cNvPr id="3" name="TextBox 2">
            <a:extLst>
              <a:ext uri="{FF2B5EF4-FFF2-40B4-BE49-F238E27FC236}">
                <a16:creationId xmlns:a16="http://schemas.microsoft.com/office/drawing/2014/main" id="{0E4E5A45-B604-464B-9F12-AAF3B238EA9E}"/>
              </a:ext>
            </a:extLst>
          </p:cNvPr>
          <p:cNvSpPr txBox="1"/>
          <p:nvPr/>
        </p:nvSpPr>
        <p:spPr>
          <a:xfrm>
            <a:off x="340823" y="900148"/>
            <a:ext cx="11621193" cy="323165"/>
          </a:xfrm>
          <a:prstGeom prst="rect">
            <a:avLst/>
          </a:prstGeom>
          <a:noFill/>
        </p:spPr>
        <p:txBody>
          <a:bodyPr wrap="square" rtlCol="0">
            <a:spAutoFit/>
          </a:bodyPr>
          <a:lstStyle/>
          <a:p>
            <a:pPr algn="ctr"/>
            <a:r>
              <a:rPr lang="en-US" sz="1500" spc="-60" dirty="0">
                <a:latin typeface="Poppins" pitchFamily="2" charset="77"/>
                <a:cs typeface="Poppins" pitchFamily="2" charset="77"/>
              </a:rPr>
              <a:t>There are 4 main factors that contributed to the anticipated deficit. The total impact amounts to more than </a:t>
            </a:r>
            <a:r>
              <a:rPr lang="en-US" sz="1500" b="1" spc="-60" dirty="0">
                <a:solidFill>
                  <a:srgbClr val="C00000"/>
                </a:solidFill>
                <a:latin typeface="Poppins" pitchFamily="2" charset="77"/>
                <a:cs typeface="Poppins" pitchFamily="2" charset="77"/>
              </a:rPr>
              <a:t>10.8 %</a:t>
            </a:r>
            <a:r>
              <a:rPr lang="en-US" sz="1500" spc="-60" dirty="0">
                <a:latin typeface="Poppins" pitchFamily="2" charset="77"/>
                <a:cs typeface="Poppins" pitchFamily="2" charset="77"/>
              </a:rPr>
              <a:t> of the budget</a:t>
            </a:r>
          </a:p>
        </p:txBody>
      </p:sp>
      <p:sp>
        <p:nvSpPr>
          <p:cNvPr id="4" name="Freeform: Shape 3">
            <a:extLst>
              <a:ext uri="{FF2B5EF4-FFF2-40B4-BE49-F238E27FC236}">
                <a16:creationId xmlns:a16="http://schemas.microsoft.com/office/drawing/2014/main" id="{D988D3BF-6033-4358-9625-8E17A4D9DE26}"/>
              </a:ext>
            </a:extLst>
          </p:cNvPr>
          <p:cNvSpPr/>
          <p:nvPr/>
        </p:nvSpPr>
        <p:spPr>
          <a:xfrm>
            <a:off x="4656532" y="1880501"/>
            <a:ext cx="1577677" cy="1411605"/>
          </a:xfrm>
          <a:custGeom>
            <a:avLst/>
            <a:gdLst/>
            <a:ahLst/>
            <a:cxnLst>
              <a:cxn ang="3cd4">
                <a:pos x="hc" y="t"/>
              </a:cxn>
              <a:cxn ang="cd2">
                <a:pos x="l" y="vc"/>
              </a:cxn>
              <a:cxn ang="cd4">
                <a:pos x="hc" y="b"/>
              </a:cxn>
              <a:cxn ang="0">
                <a:pos x="r" y="vc"/>
              </a:cxn>
            </a:cxnLst>
            <a:rect l="l" t="t" r="r" b="b"/>
            <a:pathLst>
              <a:path w="1939" h="1735">
                <a:moveTo>
                  <a:pt x="1912" y="969"/>
                </a:moveTo>
                <a:lnTo>
                  <a:pt x="1529" y="1632"/>
                </a:lnTo>
                <a:cubicBezTo>
                  <a:pt x="1492" y="1695"/>
                  <a:pt x="1425" y="1735"/>
                  <a:pt x="1353" y="1735"/>
                </a:cubicBezTo>
                <a:lnTo>
                  <a:pt x="587" y="1735"/>
                </a:lnTo>
                <a:cubicBezTo>
                  <a:pt x="514" y="1735"/>
                  <a:pt x="446" y="1695"/>
                  <a:pt x="411" y="1632"/>
                </a:cubicBezTo>
                <a:lnTo>
                  <a:pt x="28" y="969"/>
                </a:lnTo>
                <a:cubicBezTo>
                  <a:pt x="-9" y="907"/>
                  <a:pt x="-9" y="828"/>
                  <a:pt x="28" y="766"/>
                </a:cubicBezTo>
                <a:lnTo>
                  <a:pt x="411" y="103"/>
                </a:lnTo>
                <a:cubicBezTo>
                  <a:pt x="446" y="39"/>
                  <a:pt x="514" y="0"/>
                  <a:pt x="587" y="0"/>
                </a:cubicBezTo>
                <a:lnTo>
                  <a:pt x="1353" y="0"/>
                </a:lnTo>
                <a:cubicBezTo>
                  <a:pt x="1425" y="0"/>
                  <a:pt x="1492" y="39"/>
                  <a:pt x="1529" y="103"/>
                </a:cubicBezTo>
                <a:lnTo>
                  <a:pt x="1912" y="766"/>
                </a:lnTo>
                <a:cubicBezTo>
                  <a:pt x="1949" y="828"/>
                  <a:pt x="1949" y="907"/>
                  <a:pt x="1912" y="969"/>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13" name="Freeform: Shape 12">
            <a:extLst>
              <a:ext uri="{FF2B5EF4-FFF2-40B4-BE49-F238E27FC236}">
                <a16:creationId xmlns:a16="http://schemas.microsoft.com/office/drawing/2014/main" id="{638A49BC-92DC-488A-AFFA-38D9331CB975}"/>
              </a:ext>
            </a:extLst>
          </p:cNvPr>
          <p:cNvSpPr/>
          <p:nvPr/>
        </p:nvSpPr>
        <p:spPr>
          <a:xfrm>
            <a:off x="5957794" y="2914898"/>
            <a:ext cx="1577677" cy="1411605"/>
          </a:xfrm>
          <a:custGeom>
            <a:avLst/>
            <a:gdLst/>
            <a:ahLst/>
            <a:cxnLst>
              <a:cxn ang="3cd4">
                <a:pos x="hc" y="t"/>
              </a:cxn>
              <a:cxn ang="cd2">
                <a:pos x="l" y="vc"/>
              </a:cxn>
              <a:cxn ang="cd4">
                <a:pos x="hc" y="b"/>
              </a:cxn>
              <a:cxn ang="0">
                <a:pos x="r" y="vc"/>
              </a:cxn>
            </a:cxnLst>
            <a:rect l="l" t="t" r="r" b="b"/>
            <a:pathLst>
              <a:path w="1939" h="1735">
                <a:moveTo>
                  <a:pt x="1912" y="969"/>
                </a:moveTo>
                <a:lnTo>
                  <a:pt x="1529" y="1632"/>
                </a:lnTo>
                <a:cubicBezTo>
                  <a:pt x="1492" y="1695"/>
                  <a:pt x="1425" y="1735"/>
                  <a:pt x="1353" y="1735"/>
                </a:cubicBezTo>
                <a:lnTo>
                  <a:pt x="587" y="1735"/>
                </a:lnTo>
                <a:cubicBezTo>
                  <a:pt x="514" y="1735"/>
                  <a:pt x="446" y="1695"/>
                  <a:pt x="411" y="1632"/>
                </a:cubicBezTo>
                <a:lnTo>
                  <a:pt x="28" y="969"/>
                </a:lnTo>
                <a:cubicBezTo>
                  <a:pt x="-9" y="907"/>
                  <a:pt x="-9" y="828"/>
                  <a:pt x="28" y="766"/>
                </a:cubicBezTo>
                <a:lnTo>
                  <a:pt x="411" y="103"/>
                </a:lnTo>
                <a:cubicBezTo>
                  <a:pt x="446" y="39"/>
                  <a:pt x="514" y="0"/>
                  <a:pt x="587" y="0"/>
                </a:cubicBezTo>
                <a:lnTo>
                  <a:pt x="1353" y="0"/>
                </a:lnTo>
                <a:cubicBezTo>
                  <a:pt x="1425" y="0"/>
                  <a:pt x="1492" y="39"/>
                  <a:pt x="1529" y="103"/>
                </a:cubicBezTo>
                <a:lnTo>
                  <a:pt x="1912" y="766"/>
                </a:lnTo>
                <a:cubicBezTo>
                  <a:pt x="1949" y="828"/>
                  <a:pt x="1949" y="907"/>
                  <a:pt x="1912" y="969"/>
                </a:cubicBezTo>
                <a:close/>
              </a:path>
            </a:pathLst>
          </a:custGeom>
          <a:solidFill>
            <a:srgbClr val="00B0F0"/>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14" name="Freeform: Shape 13">
            <a:extLst>
              <a:ext uri="{FF2B5EF4-FFF2-40B4-BE49-F238E27FC236}">
                <a16:creationId xmlns:a16="http://schemas.microsoft.com/office/drawing/2014/main" id="{907EF225-A0F4-401C-918F-9D48A55211A0}"/>
              </a:ext>
            </a:extLst>
          </p:cNvPr>
          <p:cNvSpPr/>
          <p:nvPr/>
        </p:nvSpPr>
        <p:spPr>
          <a:xfrm>
            <a:off x="4656532" y="3949295"/>
            <a:ext cx="1577677" cy="1411605"/>
          </a:xfrm>
          <a:custGeom>
            <a:avLst/>
            <a:gdLst/>
            <a:ahLst/>
            <a:cxnLst>
              <a:cxn ang="3cd4">
                <a:pos x="hc" y="t"/>
              </a:cxn>
              <a:cxn ang="cd2">
                <a:pos x="l" y="vc"/>
              </a:cxn>
              <a:cxn ang="cd4">
                <a:pos x="hc" y="b"/>
              </a:cxn>
              <a:cxn ang="0">
                <a:pos x="r" y="vc"/>
              </a:cxn>
            </a:cxnLst>
            <a:rect l="l" t="t" r="r" b="b"/>
            <a:pathLst>
              <a:path w="1939" h="1735">
                <a:moveTo>
                  <a:pt x="1912" y="969"/>
                </a:moveTo>
                <a:lnTo>
                  <a:pt x="1529" y="1632"/>
                </a:lnTo>
                <a:cubicBezTo>
                  <a:pt x="1492" y="1695"/>
                  <a:pt x="1425" y="1735"/>
                  <a:pt x="1353" y="1735"/>
                </a:cubicBezTo>
                <a:lnTo>
                  <a:pt x="587" y="1735"/>
                </a:lnTo>
                <a:cubicBezTo>
                  <a:pt x="514" y="1735"/>
                  <a:pt x="446" y="1695"/>
                  <a:pt x="411" y="1632"/>
                </a:cubicBezTo>
                <a:lnTo>
                  <a:pt x="28" y="969"/>
                </a:lnTo>
                <a:cubicBezTo>
                  <a:pt x="-9" y="907"/>
                  <a:pt x="-9" y="828"/>
                  <a:pt x="28" y="766"/>
                </a:cubicBezTo>
                <a:lnTo>
                  <a:pt x="411" y="103"/>
                </a:lnTo>
                <a:cubicBezTo>
                  <a:pt x="446" y="39"/>
                  <a:pt x="514" y="0"/>
                  <a:pt x="587" y="0"/>
                </a:cubicBezTo>
                <a:lnTo>
                  <a:pt x="1353" y="0"/>
                </a:lnTo>
                <a:cubicBezTo>
                  <a:pt x="1425" y="0"/>
                  <a:pt x="1492" y="39"/>
                  <a:pt x="1529" y="103"/>
                </a:cubicBezTo>
                <a:lnTo>
                  <a:pt x="1912" y="766"/>
                </a:lnTo>
                <a:cubicBezTo>
                  <a:pt x="1949" y="828"/>
                  <a:pt x="1949" y="907"/>
                  <a:pt x="1912" y="969"/>
                </a:cubicBezTo>
                <a:close/>
              </a:path>
            </a:pathLst>
          </a:custGeom>
          <a:solidFill>
            <a:srgbClr val="941651"/>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17" name="Freeform: Shape 16">
            <a:extLst>
              <a:ext uri="{FF2B5EF4-FFF2-40B4-BE49-F238E27FC236}">
                <a16:creationId xmlns:a16="http://schemas.microsoft.com/office/drawing/2014/main" id="{3973A96C-ADCE-4852-9400-8B042A1E8CF0}"/>
              </a:ext>
            </a:extLst>
          </p:cNvPr>
          <p:cNvSpPr/>
          <p:nvPr/>
        </p:nvSpPr>
        <p:spPr>
          <a:xfrm>
            <a:off x="5957794" y="4983691"/>
            <a:ext cx="1577677" cy="1411605"/>
          </a:xfrm>
          <a:custGeom>
            <a:avLst/>
            <a:gdLst/>
            <a:ahLst/>
            <a:cxnLst>
              <a:cxn ang="3cd4">
                <a:pos x="hc" y="t"/>
              </a:cxn>
              <a:cxn ang="cd2">
                <a:pos x="l" y="vc"/>
              </a:cxn>
              <a:cxn ang="cd4">
                <a:pos x="hc" y="b"/>
              </a:cxn>
              <a:cxn ang="0">
                <a:pos x="r" y="vc"/>
              </a:cxn>
            </a:cxnLst>
            <a:rect l="l" t="t" r="r" b="b"/>
            <a:pathLst>
              <a:path w="1939" h="1735">
                <a:moveTo>
                  <a:pt x="1912" y="969"/>
                </a:moveTo>
                <a:lnTo>
                  <a:pt x="1529" y="1632"/>
                </a:lnTo>
                <a:cubicBezTo>
                  <a:pt x="1492" y="1695"/>
                  <a:pt x="1425" y="1735"/>
                  <a:pt x="1353" y="1735"/>
                </a:cubicBezTo>
                <a:lnTo>
                  <a:pt x="587" y="1735"/>
                </a:lnTo>
                <a:cubicBezTo>
                  <a:pt x="514" y="1735"/>
                  <a:pt x="446" y="1695"/>
                  <a:pt x="411" y="1632"/>
                </a:cubicBezTo>
                <a:lnTo>
                  <a:pt x="28" y="969"/>
                </a:lnTo>
                <a:cubicBezTo>
                  <a:pt x="-9" y="907"/>
                  <a:pt x="-9" y="828"/>
                  <a:pt x="28" y="766"/>
                </a:cubicBezTo>
                <a:lnTo>
                  <a:pt x="411" y="103"/>
                </a:lnTo>
                <a:cubicBezTo>
                  <a:pt x="446" y="39"/>
                  <a:pt x="514" y="0"/>
                  <a:pt x="587" y="0"/>
                </a:cubicBezTo>
                <a:lnTo>
                  <a:pt x="1353" y="0"/>
                </a:lnTo>
                <a:cubicBezTo>
                  <a:pt x="1425" y="0"/>
                  <a:pt x="1492" y="39"/>
                  <a:pt x="1529" y="103"/>
                </a:cubicBezTo>
                <a:lnTo>
                  <a:pt x="1912" y="766"/>
                </a:lnTo>
                <a:cubicBezTo>
                  <a:pt x="1949" y="828"/>
                  <a:pt x="1949" y="907"/>
                  <a:pt x="1912" y="969"/>
                </a:cubicBezTo>
                <a:close/>
              </a:path>
            </a:pathLst>
          </a:custGeom>
          <a:solidFill>
            <a:srgbClr val="C00000"/>
          </a:solidFill>
          <a:ln cap="flat">
            <a:noFill/>
            <a:prstDash val="solid"/>
          </a:ln>
        </p:spPr>
        <p:txBody>
          <a:bodyPr vert="horz" wrap="none" lIns="45000" tIns="22500" rIns="45000" bIns="22500" anchor="ctr" anchorCtr="1" compatLnSpc="0"/>
          <a:lstStyle/>
          <a:p>
            <a:pPr hangingPunct="0"/>
            <a:endParaRPr lang="en-US" sz="900" dirty="0">
              <a:latin typeface="Poppins" panose="00000500000000000000" pitchFamily="2" charset="0"/>
              <a:ea typeface="Microsoft YaHei" pitchFamily="2"/>
              <a:cs typeface="Lucida Sans" pitchFamily="2"/>
            </a:endParaRPr>
          </a:p>
        </p:txBody>
      </p:sp>
      <p:sp>
        <p:nvSpPr>
          <p:cNvPr id="21" name="TextBox 20">
            <a:extLst>
              <a:ext uri="{FF2B5EF4-FFF2-40B4-BE49-F238E27FC236}">
                <a16:creationId xmlns:a16="http://schemas.microsoft.com/office/drawing/2014/main" id="{E3312638-5A31-4B22-877D-92F3770F2302}"/>
              </a:ext>
            </a:extLst>
          </p:cNvPr>
          <p:cNvSpPr txBox="1"/>
          <p:nvPr/>
        </p:nvSpPr>
        <p:spPr>
          <a:xfrm>
            <a:off x="7786483" y="3234057"/>
            <a:ext cx="2899605" cy="773289"/>
          </a:xfrm>
          <a:prstGeom prst="rect">
            <a:avLst/>
          </a:prstGeom>
          <a:noFill/>
        </p:spPr>
        <p:txBody>
          <a:bodyPr wrap="square" rtlCol="0" anchor="ctr">
            <a:spAutoFit/>
          </a:bodyPr>
          <a:lstStyle/>
          <a:p>
            <a:pPr>
              <a:lnSpc>
                <a:spcPts val="1800"/>
              </a:lnSpc>
            </a:pPr>
            <a:r>
              <a:rPr lang="en-US" sz="1200" spc="-10" dirty="0">
                <a:latin typeface="Poppins" pitchFamily="2" charset="77"/>
                <a:cs typeface="Poppins" pitchFamily="2" charset="77"/>
              </a:rPr>
              <a:t>Revenue: Reduction in cost recovery revenue from SNF </a:t>
            </a:r>
          </a:p>
          <a:p>
            <a:pPr>
              <a:lnSpc>
                <a:spcPts val="1800"/>
              </a:lnSpc>
            </a:pPr>
            <a:r>
              <a:rPr lang="en-US" sz="1200" spc="-10" dirty="0">
                <a:latin typeface="Poppins" pitchFamily="2" charset="77"/>
                <a:cs typeface="Poppins" pitchFamily="2" charset="77"/>
              </a:rPr>
              <a:t>(Impact 7.6 MCHF)</a:t>
            </a:r>
          </a:p>
        </p:txBody>
      </p:sp>
      <p:sp>
        <p:nvSpPr>
          <p:cNvPr id="22" name="TextBox 21">
            <a:extLst>
              <a:ext uri="{FF2B5EF4-FFF2-40B4-BE49-F238E27FC236}">
                <a16:creationId xmlns:a16="http://schemas.microsoft.com/office/drawing/2014/main" id="{F567F1F0-A09F-4C26-BC72-B9B4E2C145A3}"/>
              </a:ext>
            </a:extLst>
          </p:cNvPr>
          <p:cNvSpPr txBox="1"/>
          <p:nvPr/>
        </p:nvSpPr>
        <p:spPr>
          <a:xfrm>
            <a:off x="7786483" y="5304388"/>
            <a:ext cx="2899605" cy="770211"/>
          </a:xfrm>
          <a:prstGeom prst="rect">
            <a:avLst/>
          </a:prstGeom>
          <a:noFill/>
        </p:spPr>
        <p:txBody>
          <a:bodyPr wrap="square" rtlCol="0" anchor="ctr">
            <a:spAutoFit/>
          </a:bodyPr>
          <a:lstStyle/>
          <a:p>
            <a:pPr>
              <a:lnSpc>
                <a:spcPts val="1800"/>
              </a:lnSpc>
            </a:pPr>
            <a:r>
              <a:rPr lang="en-US" sz="1200" spc="-10" dirty="0">
                <a:latin typeface="Poppins" pitchFamily="2" charset="77"/>
                <a:cs typeface="Poppins" pitchFamily="2" charset="77"/>
              </a:rPr>
              <a:t>Salary scales increases including pension (Impact 2.4 MCHF) and electricity (impact 0.9MCHF)</a:t>
            </a:r>
          </a:p>
        </p:txBody>
      </p:sp>
      <p:sp>
        <p:nvSpPr>
          <p:cNvPr id="23" name="TextBox 22">
            <a:extLst>
              <a:ext uri="{FF2B5EF4-FFF2-40B4-BE49-F238E27FC236}">
                <a16:creationId xmlns:a16="http://schemas.microsoft.com/office/drawing/2014/main" id="{1B65A8B6-E82A-4839-A0B8-71E886920E9A}"/>
              </a:ext>
            </a:extLst>
          </p:cNvPr>
          <p:cNvSpPr txBox="1"/>
          <p:nvPr/>
        </p:nvSpPr>
        <p:spPr>
          <a:xfrm>
            <a:off x="1505914" y="2315075"/>
            <a:ext cx="2899605" cy="542456"/>
          </a:xfrm>
          <a:prstGeom prst="rect">
            <a:avLst/>
          </a:prstGeom>
          <a:noFill/>
        </p:spPr>
        <p:txBody>
          <a:bodyPr wrap="square" rtlCol="0" anchor="ctr">
            <a:spAutoFit/>
          </a:bodyPr>
          <a:lstStyle/>
          <a:p>
            <a:pPr algn="r">
              <a:lnSpc>
                <a:spcPts val="1800"/>
              </a:lnSpc>
            </a:pPr>
            <a:r>
              <a:rPr lang="en-US" sz="1200" spc="-10" dirty="0">
                <a:latin typeface="Poppins" pitchFamily="2" charset="77"/>
                <a:cs typeface="Poppins" pitchFamily="2" charset="77"/>
              </a:rPr>
              <a:t>Revenue : No cost recovery from Telecom (Impact 1.5 MCHF)</a:t>
            </a:r>
          </a:p>
        </p:txBody>
      </p:sp>
      <p:sp>
        <p:nvSpPr>
          <p:cNvPr id="25" name="TextBox 24">
            <a:extLst>
              <a:ext uri="{FF2B5EF4-FFF2-40B4-BE49-F238E27FC236}">
                <a16:creationId xmlns:a16="http://schemas.microsoft.com/office/drawing/2014/main" id="{420368D6-9A72-4A3E-87A1-7A7B876040C6}"/>
              </a:ext>
            </a:extLst>
          </p:cNvPr>
          <p:cNvSpPr txBox="1"/>
          <p:nvPr/>
        </p:nvSpPr>
        <p:spPr>
          <a:xfrm>
            <a:off x="1505914" y="4383869"/>
            <a:ext cx="2899605" cy="542456"/>
          </a:xfrm>
          <a:prstGeom prst="rect">
            <a:avLst/>
          </a:prstGeom>
          <a:noFill/>
        </p:spPr>
        <p:txBody>
          <a:bodyPr wrap="square" rtlCol="0" anchor="ctr">
            <a:spAutoFit/>
          </a:bodyPr>
          <a:lstStyle/>
          <a:p>
            <a:pPr algn="r">
              <a:lnSpc>
                <a:spcPts val="1800"/>
              </a:lnSpc>
            </a:pPr>
            <a:r>
              <a:rPr lang="en-US" sz="1200" spc="-10" dirty="0">
                <a:latin typeface="Poppins" pitchFamily="2" charset="77"/>
                <a:cs typeface="Poppins" pitchFamily="2" charset="77"/>
              </a:rPr>
              <a:t>Expenses: 5% vacancy rate to be absorbed (Impact 6.2 MCHF).</a:t>
            </a:r>
          </a:p>
        </p:txBody>
      </p:sp>
      <p:sp>
        <p:nvSpPr>
          <p:cNvPr id="27" name="Freeform 8">
            <a:extLst>
              <a:ext uri="{FF2B5EF4-FFF2-40B4-BE49-F238E27FC236}">
                <a16:creationId xmlns:a16="http://schemas.microsoft.com/office/drawing/2014/main" id="{2554D2E1-82C8-4B90-852D-F3CC3D9E12F6}"/>
              </a:ext>
            </a:extLst>
          </p:cNvPr>
          <p:cNvSpPr>
            <a:spLocks noChangeArrowheads="1"/>
          </p:cNvSpPr>
          <p:nvPr/>
        </p:nvSpPr>
        <p:spPr bwMode="auto">
          <a:xfrm>
            <a:off x="5252794" y="2300593"/>
            <a:ext cx="385152" cy="571421"/>
          </a:xfrm>
          <a:custGeom>
            <a:avLst/>
            <a:gdLst>
              <a:gd name="connsiteX0" fmla="*/ 103194 w 367971"/>
              <a:gd name="connsiteY0" fmla="*/ 433069 h 545931"/>
              <a:gd name="connsiteX1" fmla="*/ 99959 w 367971"/>
              <a:gd name="connsiteY1" fmla="*/ 433478 h 545931"/>
              <a:gd name="connsiteX2" fmla="*/ 96320 w 367971"/>
              <a:gd name="connsiteY2" fmla="*/ 434705 h 545931"/>
              <a:gd name="connsiteX3" fmla="*/ 84595 w 367971"/>
              <a:gd name="connsiteY3" fmla="*/ 444929 h 545931"/>
              <a:gd name="connsiteX4" fmla="*/ 77721 w 367971"/>
              <a:gd name="connsiteY4" fmla="*/ 458425 h 545931"/>
              <a:gd name="connsiteX5" fmla="*/ 122601 w 367971"/>
              <a:gd name="connsiteY5" fmla="*/ 458425 h 545931"/>
              <a:gd name="connsiteX6" fmla="*/ 118154 w 367971"/>
              <a:gd name="connsiteY6" fmla="*/ 448610 h 545931"/>
              <a:gd name="connsiteX7" fmla="*/ 108450 w 367971"/>
              <a:gd name="connsiteY7" fmla="*/ 434705 h 545931"/>
              <a:gd name="connsiteX8" fmla="*/ 103194 w 367971"/>
              <a:gd name="connsiteY8" fmla="*/ 433069 h 545931"/>
              <a:gd name="connsiteX9" fmla="*/ 103598 w 367971"/>
              <a:gd name="connsiteY9" fmla="*/ 419982 h 545931"/>
              <a:gd name="connsiteX10" fmla="*/ 116132 w 367971"/>
              <a:gd name="connsiteY10" fmla="*/ 424072 h 545931"/>
              <a:gd name="connsiteX11" fmla="*/ 129071 w 367971"/>
              <a:gd name="connsiteY11" fmla="*/ 442476 h 545931"/>
              <a:gd name="connsiteX12" fmla="*/ 136349 w 367971"/>
              <a:gd name="connsiteY12" fmla="*/ 458425 h 545931"/>
              <a:gd name="connsiteX13" fmla="*/ 167886 w 367971"/>
              <a:gd name="connsiteY13" fmla="*/ 458425 h 545931"/>
              <a:gd name="connsiteX14" fmla="*/ 168290 w 367971"/>
              <a:gd name="connsiteY14" fmla="*/ 458425 h 545931"/>
              <a:gd name="connsiteX15" fmla="*/ 170716 w 367971"/>
              <a:gd name="connsiteY15" fmla="*/ 454336 h 545931"/>
              <a:gd name="connsiteX16" fmla="*/ 176781 w 367971"/>
              <a:gd name="connsiteY16" fmla="*/ 445338 h 545931"/>
              <a:gd name="connsiteX17" fmla="*/ 185272 w 367971"/>
              <a:gd name="connsiteY17" fmla="*/ 437159 h 545931"/>
              <a:gd name="connsiteX18" fmla="*/ 192146 w 367971"/>
              <a:gd name="connsiteY18" fmla="*/ 434705 h 545931"/>
              <a:gd name="connsiteX19" fmla="*/ 196593 w 367971"/>
              <a:gd name="connsiteY19" fmla="*/ 435114 h 545931"/>
              <a:gd name="connsiteX20" fmla="*/ 200637 w 367971"/>
              <a:gd name="connsiteY20" fmla="*/ 437568 h 545931"/>
              <a:gd name="connsiteX21" fmla="*/ 207106 w 367971"/>
              <a:gd name="connsiteY21" fmla="*/ 447792 h 545931"/>
              <a:gd name="connsiteX22" fmla="*/ 210745 w 367971"/>
              <a:gd name="connsiteY22" fmla="*/ 455972 h 545931"/>
              <a:gd name="connsiteX23" fmla="*/ 211554 w 367971"/>
              <a:gd name="connsiteY23" fmla="*/ 456789 h 545931"/>
              <a:gd name="connsiteX24" fmla="*/ 212362 w 367971"/>
              <a:gd name="connsiteY24" fmla="*/ 457198 h 545931"/>
              <a:gd name="connsiteX25" fmla="*/ 213575 w 367971"/>
              <a:gd name="connsiteY25" fmla="*/ 457198 h 545931"/>
              <a:gd name="connsiteX26" fmla="*/ 222066 w 367971"/>
              <a:gd name="connsiteY26" fmla="*/ 453927 h 545931"/>
              <a:gd name="connsiteX27" fmla="*/ 228131 w 367971"/>
              <a:gd name="connsiteY27" fmla="*/ 452291 h 545931"/>
              <a:gd name="connsiteX28" fmla="*/ 236218 w 367971"/>
              <a:gd name="connsiteY28" fmla="*/ 454336 h 545931"/>
              <a:gd name="connsiteX29" fmla="*/ 240261 w 367971"/>
              <a:gd name="connsiteY29" fmla="*/ 458834 h 545931"/>
              <a:gd name="connsiteX30" fmla="*/ 241069 w 367971"/>
              <a:gd name="connsiteY30" fmla="*/ 459652 h 545931"/>
              <a:gd name="connsiteX31" fmla="*/ 241474 w 367971"/>
              <a:gd name="connsiteY31" fmla="*/ 459652 h 545931"/>
              <a:gd name="connsiteX32" fmla="*/ 242687 w 367971"/>
              <a:gd name="connsiteY32" fmla="*/ 460879 h 545931"/>
              <a:gd name="connsiteX33" fmla="*/ 250369 w 367971"/>
              <a:gd name="connsiteY33" fmla="*/ 463333 h 545931"/>
              <a:gd name="connsiteX34" fmla="*/ 287972 w 367971"/>
              <a:gd name="connsiteY34" fmla="*/ 463742 h 545931"/>
              <a:gd name="connsiteX35" fmla="*/ 292823 w 367971"/>
              <a:gd name="connsiteY35" fmla="*/ 468241 h 545931"/>
              <a:gd name="connsiteX36" fmla="*/ 288780 w 367971"/>
              <a:gd name="connsiteY36" fmla="*/ 473148 h 545931"/>
              <a:gd name="connsiteX37" fmla="*/ 248752 w 367971"/>
              <a:gd name="connsiteY37" fmla="*/ 473148 h 545931"/>
              <a:gd name="connsiteX38" fmla="*/ 237835 w 367971"/>
              <a:gd name="connsiteY38" fmla="*/ 469467 h 545931"/>
              <a:gd name="connsiteX39" fmla="*/ 235005 w 367971"/>
              <a:gd name="connsiteY39" fmla="*/ 467423 h 545931"/>
              <a:gd name="connsiteX40" fmla="*/ 233792 w 367971"/>
              <a:gd name="connsiteY40" fmla="*/ 466196 h 545931"/>
              <a:gd name="connsiteX41" fmla="*/ 232983 w 367971"/>
              <a:gd name="connsiteY41" fmla="*/ 465787 h 545931"/>
              <a:gd name="connsiteX42" fmla="*/ 232579 w 367971"/>
              <a:gd name="connsiteY42" fmla="*/ 464969 h 545931"/>
              <a:gd name="connsiteX43" fmla="*/ 230153 w 367971"/>
              <a:gd name="connsiteY43" fmla="*/ 462515 h 545931"/>
              <a:gd name="connsiteX44" fmla="*/ 229344 w 367971"/>
              <a:gd name="connsiteY44" fmla="*/ 462106 h 545931"/>
              <a:gd name="connsiteX45" fmla="*/ 226109 w 367971"/>
              <a:gd name="connsiteY45" fmla="*/ 463333 h 545931"/>
              <a:gd name="connsiteX46" fmla="*/ 216001 w 367971"/>
              <a:gd name="connsiteY46" fmla="*/ 467014 h 545931"/>
              <a:gd name="connsiteX47" fmla="*/ 214788 w 367971"/>
              <a:gd name="connsiteY47" fmla="*/ 467832 h 545931"/>
              <a:gd name="connsiteX48" fmla="*/ 212362 w 367971"/>
              <a:gd name="connsiteY48" fmla="*/ 467832 h 545931"/>
              <a:gd name="connsiteX49" fmla="*/ 207915 w 367971"/>
              <a:gd name="connsiteY49" fmla="*/ 467014 h 545931"/>
              <a:gd name="connsiteX50" fmla="*/ 204276 w 367971"/>
              <a:gd name="connsiteY50" fmla="*/ 464560 h 545931"/>
              <a:gd name="connsiteX51" fmla="*/ 202254 w 367971"/>
              <a:gd name="connsiteY51" fmla="*/ 462106 h 545931"/>
              <a:gd name="connsiteX52" fmla="*/ 197402 w 367971"/>
              <a:gd name="connsiteY52" fmla="*/ 452291 h 545931"/>
              <a:gd name="connsiteX53" fmla="*/ 193359 w 367971"/>
              <a:gd name="connsiteY53" fmla="*/ 445747 h 545931"/>
              <a:gd name="connsiteX54" fmla="*/ 192954 w 367971"/>
              <a:gd name="connsiteY54" fmla="*/ 445747 h 545931"/>
              <a:gd name="connsiteX55" fmla="*/ 192550 w 367971"/>
              <a:gd name="connsiteY55" fmla="*/ 445747 h 545931"/>
              <a:gd name="connsiteX56" fmla="*/ 191337 w 367971"/>
              <a:gd name="connsiteY56" fmla="*/ 446974 h 545931"/>
              <a:gd name="connsiteX57" fmla="*/ 185272 w 367971"/>
              <a:gd name="connsiteY57" fmla="*/ 452291 h 545931"/>
              <a:gd name="connsiteX58" fmla="*/ 180420 w 367971"/>
              <a:gd name="connsiteY58" fmla="*/ 460061 h 545931"/>
              <a:gd name="connsiteX59" fmla="*/ 175568 w 367971"/>
              <a:gd name="connsiteY59" fmla="*/ 469059 h 545931"/>
              <a:gd name="connsiteX60" fmla="*/ 167078 w 367971"/>
              <a:gd name="connsiteY60" fmla="*/ 477238 h 545931"/>
              <a:gd name="connsiteX61" fmla="*/ 156161 w 367971"/>
              <a:gd name="connsiteY61" fmla="*/ 482554 h 545931"/>
              <a:gd name="connsiteX62" fmla="*/ 150500 w 367971"/>
              <a:gd name="connsiteY62" fmla="*/ 482963 h 545931"/>
              <a:gd name="connsiteX63" fmla="*/ 144031 w 367971"/>
              <a:gd name="connsiteY63" fmla="*/ 482963 h 545931"/>
              <a:gd name="connsiteX64" fmla="*/ 132710 w 367971"/>
              <a:gd name="connsiteY64" fmla="*/ 475602 h 545931"/>
              <a:gd name="connsiteX65" fmla="*/ 130688 w 367971"/>
              <a:gd name="connsiteY65" fmla="*/ 472739 h 545931"/>
              <a:gd name="connsiteX66" fmla="*/ 72869 w 367971"/>
              <a:gd name="connsiteY66" fmla="*/ 472739 h 545931"/>
              <a:gd name="connsiteX67" fmla="*/ 71656 w 367971"/>
              <a:gd name="connsiteY67" fmla="*/ 478465 h 545931"/>
              <a:gd name="connsiteX68" fmla="*/ 71656 w 367971"/>
              <a:gd name="connsiteY68" fmla="*/ 478874 h 545931"/>
              <a:gd name="connsiteX69" fmla="*/ 63165 w 367971"/>
              <a:gd name="connsiteY69" fmla="*/ 484599 h 545931"/>
              <a:gd name="connsiteX70" fmla="*/ 57909 w 367971"/>
              <a:gd name="connsiteY70" fmla="*/ 476011 h 545931"/>
              <a:gd name="connsiteX71" fmla="*/ 58313 w 367971"/>
              <a:gd name="connsiteY71" fmla="*/ 472739 h 545931"/>
              <a:gd name="connsiteX72" fmla="*/ 39310 w 367971"/>
              <a:gd name="connsiteY72" fmla="*/ 472739 h 545931"/>
              <a:gd name="connsiteX73" fmla="*/ 32032 w 367971"/>
              <a:gd name="connsiteY73" fmla="*/ 465378 h 545931"/>
              <a:gd name="connsiteX74" fmla="*/ 39310 w 367971"/>
              <a:gd name="connsiteY74" fmla="*/ 458425 h 545931"/>
              <a:gd name="connsiteX75" fmla="*/ 62761 w 367971"/>
              <a:gd name="connsiteY75" fmla="*/ 458425 h 545931"/>
              <a:gd name="connsiteX76" fmla="*/ 63570 w 367971"/>
              <a:gd name="connsiteY76" fmla="*/ 455972 h 545931"/>
              <a:gd name="connsiteX77" fmla="*/ 73678 w 367971"/>
              <a:gd name="connsiteY77" fmla="*/ 436750 h 545931"/>
              <a:gd name="connsiteX78" fmla="*/ 91468 w 367971"/>
              <a:gd name="connsiteY78" fmla="*/ 422027 h 545931"/>
              <a:gd name="connsiteX79" fmla="*/ 97533 w 367971"/>
              <a:gd name="connsiteY79" fmla="*/ 420391 h 545931"/>
              <a:gd name="connsiteX80" fmla="*/ 103598 w 367971"/>
              <a:gd name="connsiteY80" fmla="*/ 419982 h 545931"/>
              <a:gd name="connsiteX81" fmla="*/ 159877 w 367971"/>
              <a:gd name="connsiteY81" fmla="*/ 393288 h 545931"/>
              <a:gd name="connsiteX82" fmla="*/ 282439 w 367971"/>
              <a:gd name="connsiteY82" fmla="*/ 393288 h 545931"/>
              <a:gd name="connsiteX83" fmla="*/ 289672 w 367971"/>
              <a:gd name="connsiteY83" fmla="*/ 400214 h 545931"/>
              <a:gd name="connsiteX84" fmla="*/ 282439 w 367971"/>
              <a:gd name="connsiteY84" fmla="*/ 407140 h 545931"/>
              <a:gd name="connsiteX85" fmla="*/ 159877 w 367971"/>
              <a:gd name="connsiteY85" fmla="*/ 407140 h 545931"/>
              <a:gd name="connsiteX86" fmla="*/ 153046 w 367971"/>
              <a:gd name="connsiteY86" fmla="*/ 400214 h 545931"/>
              <a:gd name="connsiteX87" fmla="*/ 159877 w 367971"/>
              <a:gd name="connsiteY87" fmla="*/ 393288 h 545931"/>
              <a:gd name="connsiteX88" fmla="*/ 95196 w 367971"/>
              <a:gd name="connsiteY88" fmla="*/ 352577 h 545931"/>
              <a:gd name="connsiteX89" fmla="*/ 101984 w 367971"/>
              <a:gd name="connsiteY89" fmla="*/ 353376 h 545931"/>
              <a:gd name="connsiteX90" fmla="*/ 104379 w 367971"/>
              <a:gd name="connsiteY90" fmla="*/ 356175 h 545931"/>
              <a:gd name="connsiteX91" fmla="*/ 103980 w 367971"/>
              <a:gd name="connsiteY91" fmla="*/ 363770 h 545931"/>
              <a:gd name="connsiteX92" fmla="*/ 69244 w 367971"/>
              <a:gd name="connsiteY92" fmla="*/ 400149 h 545931"/>
              <a:gd name="connsiteX93" fmla="*/ 66050 w 367971"/>
              <a:gd name="connsiteY93" fmla="*/ 403747 h 545931"/>
              <a:gd name="connsiteX94" fmla="*/ 61658 w 367971"/>
              <a:gd name="connsiteY94" fmla="*/ 404147 h 545931"/>
              <a:gd name="connsiteX95" fmla="*/ 46485 w 367971"/>
              <a:gd name="connsiteY95" fmla="*/ 388556 h 545931"/>
              <a:gd name="connsiteX96" fmla="*/ 46485 w 367971"/>
              <a:gd name="connsiteY96" fmla="*/ 382159 h 545931"/>
              <a:gd name="connsiteX97" fmla="*/ 50079 w 367971"/>
              <a:gd name="connsiteY97" fmla="*/ 378961 h 545931"/>
              <a:gd name="connsiteX98" fmla="*/ 56467 w 367971"/>
              <a:gd name="connsiteY98" fmla="*/ 378961 h 545931"/>
              <a:gd name="connsiteX99" fmla="*/ 60859 w 367971"/>
              <a:gd name="connsiteY99" fmla="*/ 382559 h 545931"/>
              <a:gd name="connsiteX100" fmla="*/ 64852 w 367971"/>
              <a:gd name="connsiteY100" fmla="*/ 382559 h 545931"/>
              <a:gd name="connsiteX101" fmla="*/ 95196 w 367971"/>
              <a:gd name="connsiteY101" fmla="*/ 352577 h 545931"/>
              <a:gd name="connsiteX102" fmla="*/ 159870 w 367971"/>
              <a:gd name="connsiteY102" fmla="*/ 347020 h 545931"/>
              <a:gd name="connsiteX103" fmla="*/ 236173 w 367971"/>
              <a:gd name="connsiteY103" fmla="*/ 347020 h 545931"/>
              <a:gd name="connsiteX104" fmla="*/ 243401 w 367971"/>
              <a:gd name="connsiteY104" fmla="*/ 353743 h 545931"/>
              <a:gd name="connsiteX105" fmla="*/ 236173 w 367971"/>
              <a:gd name="connsiteY105" fmla="*/ 360861 h 545931"/>
              <a:gd name="connsiteX106" fmla="*/ 159870 w 367971"/>
              <a:gd name="connsiteY106" fmla="*/ 360861 h 545931"/>
              <a:gd name="connsiteX107" fmla="*/ 153043 w 367971"/>
              <a:gd name="connsiteY107" fmla="*/ 353743 h 545931"/>
              <a:gd name="connsiteX108" fmla="*/ 159870 w 367971"/>
              <a:gd name="connsiteY108" fmla="*/ 347020 h 545931"/>
              <a:gd name="connsiteX109" fmla="*/ 159877 w 367971"/>
              <a:gd name="connsiteY109" fmla="*/ 286513 h 545931"/>
              <a:gd name="connsiteX110" fmla="*/ 282439 w 367971"/>
              <a:gd name="connsiteY110" fmla="*/ 286513 h 545931"/>
              <a:gd name="connsiteX111" fmla="*/ 289672 w 367971"/>
              <a:gd name="connsiteY111" fmla="*/ 293439 h 545931"/>
              <a:gd name="connsiteX112" fmla="*/ 282439 w 367971"/>
              <a:gd name="connsiteY112" fmla="*/ 300365 h 545931"/>
              <a:gd name="connsiteX113" fmla="*/ 159877 w 367971"/>
              <a:gd name="connsiteY113" fmla="*/ 300365 h 545931"/>
              <a:gd name="connsiteX114" fmla="*/ 153046 w 367971"/>
              <a:gd name="connsiteY114" fmla="*/ 293439 h 545931"/>
              <a:gd name="connsiteX115" fmla="*/ 159877 w 367971"/>
              <a:gd name="connsiteY115" fmla="*/ 286513 h 545931"/>
              <a:gd name="connsiteX116" fmla="*/ 95196 w 367971"/>
              <a:gd name="connsiteY116" fmla="*/ 244023 h 545931"/>
              <a:gd name="connsiteX117" fmla="*/ 101984 w 367971"/>
              <a:gd name="connsiteY117" fmla="*/ 244422 h 545931"/>
              <a:gd name="connsiteX118" fmla="*/ 104379 w 367971"/>
              <a:gd name="connsiteY118" fmla="*/ 248020 h 545931"/>
              <a:gd name="connsiteX119" fmla="*/ 103980 w 367971"/>
              <a:gd name="connsiteY119" fmla="*/ 254816 h 545931"/>
              <a:gd name="connsiteX120" fmla="*/ 69244 w 367971"/>
              <a:gd name="connsiteY120" fmla="*/ 291195 h 545931"/>
              <a:gd name="connsiteX121" fmla="*/ 66050 w 367971"/>
              <a:gd name="connsiteY121" fmla="*/ 295193 h 545931"/>
              <a:gd name="connsiteX122" fmla="*/ 61658 w 367971"/>
              <a:gd name="connsiteY122" fmla="*/ 295193 h 545931"/>
              <a:gd name="connsiteX123" fmla="*/ 46485 w 367971"/>
              <a:gd name="connsiteY123" fmla="*/ 280002 h 545931"/>
              <a:gd name="connsiteX124" fmla="*/ 46485 w 367971"/>
              <a:gd name="connsiteY124" fmla="*/ 273605 h 545931"/>
              <a:gd name="connsiteX125" fmla="*/ 50079 w 367971"/>
              <a:gd name="connsiteY125" fmla="*/ 270008 h 545931"/>
              <a:gd name="connsiteX126" fmla="*/ 56467 w 367971"/>
              <a:gd name="connsiteY126" fmla="*/ 270008 h 545931"/>
              <a:gd name="connsiteX127" fmla="*/ 60859 w 367971"/>
              <a:gd name="connsiteY127" fmla="*/ 274005 h 545931"/>
              <a:gd name="connsiteX128" fmla="*/ 64852 w 367971"/>
              <a:gd name="connsiteY128" fmla="*/ 274005 h 545931"/>
              <a:gd name="connsiteX129" fmla="*/ 95196 w 367971"/>
              <a:gd name="connsiteY129" fmla="*/ 244023 h 545931"/>
              <a:gd name="connsiteX130" fmla="*/ 159870 w 367971"/>
              <a:gd name="connsiteY130" fmla="*/ 240245 h 545931"/>
              <a:gd name="connsiteX131" fmla="*/ 236173 w 367971"/>
              <a:gd name="connsiteY131" fmla="*/ 240245 h 545931"/>
              <a:gd name="connsiteX132" fmla="*/ 243401 w 367971"/>
              <a:gd name="connsiteY132" fmla="*/ 247363 h 545931"/>
              <a:gd name="connsiteX133" fmla="*/ 236173 w 367971"/>
              <a:gd name="connsiteY133" fmla="*/ 254086 h 545931"/>
              <a:gd name="connsiteX134" fmla="*/ 159870 w 367971"/>
              <a:gd name="connsiteY134" fmla="*/ 254086 h 545931"/>
              <a:gd name="connsiteX135" fmla="*/ 153043 w 367971"/>
              <a:gd name="connsiteY135" fmla="*/ 247363 h 545931"/>
              <a:gd name="connsiteX136" fmla="*/ 159870 w 367971"/>
              <a:gd name="connsiteY136" fmla="*/ 240245 h 545931"/>
              <a:gd name="connsiteX137" fmla="*/ 159877 w 367971"/>
              <a:gd name="connsiteY137" fmla="*/ 177959 h 545931"/>
              <a:gd name="connsiteX138" fmla="*/ 282439 w 367971"/>
              <a:gd name="connsiteY138" fmla="*/ 177959 h 545931"/>
              <a:gd name="connsiteX139" fmla="*/ 289672 w 367971"/>
              <a:gd name="connsiteY139" fmla="*/ 184885 h 545931"/>
              <a:gd name="connsiteX140" fmla="*/ 282439 w 367971"/>
              <a:gd name="connsiteY140" fmla="*/ 191811 h 545931"/>
              <a:gd name="connsiteX141" fmla="*/ 159877 w 367971"/>
              <a:gd name="connsiteY141" fmla="*/ 191811 h 545931"/>
              <a:gd name="connsiteX142" fmla="*/ 153046 w 367971"/>
              <a:gd name="connsiteY142" fmla="*/ 184885 h 545931"/>
              <a:gd name="connsiteX143" fmla="*/ 159877 w 367971"/>
              <a:gd name="connsiteY143" fmla="*/ 177959 h 545931"/>
              <a:gd name="connsiteX144" fmla="*/ 95196 w 367971"/>
              <a:gd name="connsiteY144" fmla="*/ 137262 h 545931"/>
              <a:gd name="connsiteX145" fmla="*/ 101984 w 367971"/>
              <a:gd name="connsiteY145" fmla="*/ 138068 h 545931"/>
              <a:gd name="connsiteX146" fmla="*/ 104379 w 367971"/>
              <a:gd name="connsiteY146" fmla="*/ 140886 h 545931"/>
              <a:gd name="connsiteX147" fmla="*/ 103980 w 367971"/>
              <a:gd name="connsiteY147" fmla="*/ 148135 h 545931"/>
              <a:gd name="connsiteX148" fmla="*/ 69244 w 367971"/>
              <a:gd name="connsiteY148" fmla="*/ 184779 h 545931"/>
              <a:gd name="connsiteX149" fmla="*/ 66050 w 367971"/>
              <a:gd name="connsiteY149" fmla="*/ 188403 h 545931"/>
              <a:gd name="connsiteX150" fmla="*/ 61658 w 367971"/>
              <a:gd name="connsiteY150" fmla="*/ 188806 h 545931"/>
              <a:gd name="connsiteX151" fmla="*/ 46485 w 367971"/>
              <a:gd name="connsiteY151" fmla="*/ 173504 h 545931"/>
              <a:gd name="connsiteX152" fmla="*/ 46485 w 367971"/>
              <a:gd name="connsiteY152" fmla="*/ 166658 h 545931"/>
              <a:gd name="connsiteX153" fmla="*/ 50079 w 367971"/>
              <a:gd name="connsiteY153" fmla="*/ 163437 h 545931"/>
              <a:gd name="connsiteX154" fmla="*/ 56467 w 367971"/>
              <a:gd name="connsiteY154" fmla="*/ 163437 h 545931"/>
              <a:gd name="connsiteX155" fmla="*/ 60859 w 367971"/>
              <a:gd name="connsiteY155" fmla="*/ 167464 h 545931"/>
              <a:gd name="connsiteX156" fmla="*/ 64852 w 367971"/>
              <a:gd name="connsiteY156" fmla="*/ 167464 h 545931"/>
              <a:gd name="connsiteX157" fmla="*/ 95196 w 367971"/>
              <a:gd name="connsiteY157" fmla="*/ 137262 h 545931"/>
              <a:gd name="connsiteX158" fmla="*/ 159870 w 367971"/>
              <a:gd name="connsiteY158" fmla="*/ 133470 h 545931"/>
              <a:gd name="connsiteX159" fmla="*/ 236173 w 367971"/>
              <a:gd name="connsiteY159" fmla="*/ 133470 h 545931"/>
              <a:gd name="connsiteX160" fmla="*/ 243401 w 367971"/>
              <a:gd name="connsiteY160" fmla="*/ 140193 h 545931"/>
              <a:gd name="connsiteX161" fmla="*/ 236173 w 367971"/>
              <a:gd name="connsiteY161" fmla="*/ 147311 h 545931"/>
              <a:gd name="connsiteX162" fmla="*/ 159870 w 367971"/>
              <a:gd name="connsiteY162" fmla="*/ 147311 h 545931"/>
              <a:gd name="connsiteX163" fmla="*/ 153043 w 367971"/>
              <a:gd name="connsiteY163" fmla="*/ 140193 h 545931"/>
              <a:gd name="connsiteX164" fmla="*/ 159870 w 367971"/>
              <a:gd name="connsiteY164" fmla="*/ 133470 h 545931"/>
              <a:gd name="connsiteX165" fmla="*/ 336835 w 367971"/>
              <a:gd name="connsiteY165" fmla="*/ 101606 h 545931"/>
              <a:gd name="connsiteX166" fmla="*/ 336835 w 367971"/>
              <a:gd name="connsiteY166" fmla="*/ 489080 h 545931"/>
              <a:gd name="connsiteX167" fmla="*/ 310551 w 367971"/>
              <a:gd name="connsiteY167" fmla="*/ 515691 h 545931"/>
              <a:gd name="connsiteX168" fmla="*/ 44884 w 367971"/>
              <a:gd name="connsiteY168" fmla="*/ 515691 h 545931"/>
              <a:gd name="connsiteX169" fmla="*/ 44884 w 367971"/>
              <a:gd name="connsiteY169" fmla="*/ 519723 h 545931"/>
              <a:gd name="connsiteX170" fmla="*/ 57420 w 367971"/>
              <a:gd name="connsiteY170" fmla="*/ 531819 h 545931"/>
              <a:gd name="connsiteX171" fmla="*/ 341283 w 367971"/>
              <a:gd name="connsiteY171" fmla="*/ 531819 h 545931"/>
              <a:gd name="connsiteX172" fmla="*/ 353414 w 367971"/>
              <a:gd name="connsiteY172" fmla="*/ 519723 h 545931"/>
              <a:gd name="connsiteX173" fmla="*/ 353414 w 367971"/>
              <a:gd name="connsiteY173" fmla="*/ 113702 h 545931"/>
              <a:gd name="connsiteX174" fmla="*/ 341283 w 367971"/>
              <a:gd name="connsiteY174" fmla="*/ 101606 h 545931"/>
              <a:gd name="connsiteX175" fmla="*/ 26284 w 367971"/>
              <a:gd name="connsiteY175" fmla="*/ 70963 h 545931"/>
              <a:gd name="connsiteX176" fmla="*/ 14153 w 367971"/>
              <a:gd name="connsiteY176" fmla="*/ 83059 h 545931"/>
              <a:gd name="connsiteX177" fmla="*/ 14153 w 367971"/>
              <a:gd name="connsiteY177" fmla="*/ 489080 h 545931"/>
              <a:gd name="connsiteX178" fmla="*/ 26284 w 367971"/>
              <a:gd name="connsiteY178" fmla="*/ 501176 h 545931"/>
              <a:gd name="connsiteX179" fmla="*/ 310551 w 367971"/>
              <a:gd name="connsiteY179" fmla="*/ 501176 h 545931"/>
              <a:gd name="connsiteX180" fmla="*/ 322682 w 367971"/>
              <a:gd name="connsiteY180" fmla="*/ 489080 h 545931"/>
              <a:gd name="connsiteX181" fmla="*/ 322682 w 367971"/>
              <a:gd name="connsiteY181" fmla="*/ 83059 h 545931"/>
              <a:gd name="connsiteX182" fmla="*/ 310551 w 367971"/>
              <a:gd name="connsiteY182" fmla="*/ 70963 h 545931"/>
              <a:gd name="connsiteX183" fmla="*/ 244640 w 367971"/>
              <a:gd name="connsiteY183" fmla="*/ 70963 h 545931"/>
              <a:gd name="connsiteX184" fmla="*/ 233318 w 367971"/>
              <a:gd name="connsiteY184" fmla="*/ 95155 h 545931"/>
              <a:gd name="connsiteX185" fmla="*/ 203395 w 367971"/>
              <a:gd name="connsiteY185" fmla="*/ 107654 h 545931"/>
              <a:gd name="connsiteX186" fmla="*/ 133440 w 367971"/>
              <a:gd name="connsiteY186" fmla="*/ 107654 h 545931"/>
              <a:gd name="connsiteX187" fmla="*/ 103921 w 367971"/>
              <a:gd name="connsiteY187" fmla="*/ 95155 h 545931"/>
              <a:gd name="connsiteX188" fmla="*/ 92195 w 367971"/>
              <a:gd name="connsiteY188" fmla="*/ 70963 h 545931"/>
              <a:gd name="connsiteX189" fmla="*/ 167282 w 367971"/>
              <a:gd name="connsiteY189" fmla="*/ 23134 h 545931"/>
              <a:gd name="connsiteX190" fmla="*/ 175793 w 367971"/>
              <a:gd name="connsiteY190" fmla="*/ 32713 h 545931"/>
              <a:gd name="connsiteX191" fmla="*/ 167282 w 367971"/>
              <a:gd name="connsiteY191" fmla="*/ 42293 h 545931"/>
              <a:gd name="connsiteX192" fmla="*/ 158383 w 367971"/>
              <a:gd name="connsiteY192" fmla="*/ 32713 h 545931"/>
              <a:gd name="connsiteX193" fmla="*/ 167282 w 367971"/>
              <a:gd name="connsiteY193" fmla="*/ 23134 h 545931"/>
              <a:gd name="connsiteX194" fmla="*/ 168215 w 367971"/>
              <a:gd name="connsiteY194" fmla="*/ 14112 h 545931"/>
              <a:gd name="connsiteX195" fmla="*/ 150423 w 367971"/>
              <a:gd name="connsiteY195" fmla="*/ 29433 h 545931"/>
              <a:gd name="connsiteX196" fmla="*/ 138292 w 367971"/>
              <a:gd name="connsiteY196" fmla="*/ 39513 h 545931"/>
              <a:gd name="connsiteX197" fmla="*/ 134653 w 367971"/>
              <a:gd name="connsiteY197" fmla="*/ 39513 h 545931"/>
              <a:gd name="connsiteX198" fmla="*/ 106752 w 367971"/>
              <a:gd name="connsiteY198" fmla="*/ 65721 h 545931"/>
              <a:gd name="connsiteX199" fmla="*/ 114031 w 367971"/>
              <a:gd name="connsiteY199" fmla="*/ 85478 h 545931"/>
              <a:gd name="connsiteX200" fmla="*/ 133440 w 367971"/>
              <a:gd name="connsiteY200" fmla="*/ 93542 h 545931"/>
              <a:gd name="connsiteX201" fmla="*/ 203395 w 367971"/>
              <a:gd name="connsiteY201" fmla="*/ 93542 h 545931"/>
              <a:gd name="connsiteX202" fmla="*/ 222804 w 367971"/>
              <a:gd name="connsiteY202" fmla="*/ 85478 h 545931"/>
              <a:gd name="connsiteX203" fmla="*/ 230487 w 367971"/>
              <a:gd name="connsiteY203" fmla="*/ 65721 h 545931"/>
              <a:gd name="connsiteX204" fmla="*/ 202182 w 367971"/>
              <a:gd name="connsiteY204" fmla="*/ 39513 h 545931"/>
              <a:gd name="connsiteX205" fmla="*/ 198542 w 367971"/>
              <a:gd name="connsiteY205" fmla="*/ 39513 h 545931"/>
              <a:gd name="connsiteX206" fmla="*/ 186816 w 367971"/>
              <a:gd name="connsiteY206" fmla="*/ 29433 h 545931"/>
              <a:gd name="connsiteX207" fmla="*/ 168215 w 367971"/>
              <a:gd name="connsiteY207" fmla="*/ 14112 h 545931"/>
              <a:gd name="connsiteX208" fmla="*/ 168215 w 367971"/>
              <a:gd name="connsiteY208" fmla="*/ 0 h 545931"/>
              <a:gd name="connsiteX209" fmla="*/ 200564 w 367971"/>
              <a:gd name="connsiteY209" fmla="*/ 25401 h 545931"/>
              <a:gd name="connsiteX210" fmla="*/ 202182 w 367971"/>
              <a:gd name="connsiteY210" fmla="*/ 25401 h 545931"/>
              <a:gd name="connsiteX211" fmla="*/ 243427 w 367971"/>
              <a:gd name="connsiteY211" fmla="*/ 56851 h 545931"/>
              <a:gd name="connsiteX212" fmla="*/ 310551 w 367971"/>
              <a:gd name="connsiteY212" fmla="*/ 56851 h 545931"/>
              <a:gd name="connsiteX213" fmla="*/ 336835 w 367971"/>
              <a:gd name="connsiteY213" fmla="*/ 83059 h 545931"/>
              <a:gd name="connsiteX214" fmla="*/ 336835 w 367971"/>
              <a:gd name="connsiteY214" fmla="*/ 87494 h 545931"/>
              <a:gd name="connsiteX215" fmla="*/ 341283 w 367971"/>
              <a:gd name="connsiteY215" fmla="*/ 87494 h 545931"/>
              <a:gd name="connsiteX216" fmla="*/ 367971 w 367971"/>
              <a:gd name="connsiteY216" fmla="*/ 113702 h 545931"/>
              <a:gd name="connsiteX217" fmla="*/ 367971 w 367971"/>
              <a:gd name="connsiteY217" fmla="*/ 519723 h 545931"/>
              <a:gd name="connsiteX218" fmla="*/ 341283 w 367971"/>
              <a:gd name="connsiteY218" fmla="*/ 545931 h 545931"/>
              <a:gd name="connsiteX219" fmla="*/ 57420 w 367971"/>
              <a:gd name="connsiteY219" fmla="*/ 545931 h 545931"/>
              <a:gd name="connsiteX220" fmla="*/ 30732 w 367971"/>
              <a:gd name="connsiteY220" fmla="*/ 519723 h 545931"/>
              <a:gd name="connsiteX221" fmla="*/ 30732 w 367971"/>
              <a:gd name="connsiteY221" fmla="*/ 515691 h 545931"/>
              <a:gd name="connsiteX222" fmla="*/ 26284 w 367971"/>
              <a:gd name="connsiteY222" fmla="*/ 515691 h 545931"/>
              <a:gd name="connsiteX223" fmla="*/ 0 w 367971"/>
              <a:gd name="connsiteY223" fmla="*/ 489080 h 545931"/>
              <a:gd name="connsiteX224" fmla="*/ 0 w 367971"/>
              <a:gd name="connsiteY224" fmla="*/ 83059 h 545931"/>
              <a:gd name="connsiteX225" fmla="*/ 26284 w 367971"/>
              <a:gd name="connsiteY225" fmla="*/ 56851 h 545931"/>
              <a:gd name="connsiteX226" fmla="*/ 93408 w 367971"/>
              <a:gd name="connsiteY226" fmla="*/ 56851 h 545931"/>
              <a:gd name="connsiteX227" fmla="*/ 134653 w 367971"/>
              <a:gd name="connsiteY227" fmla="*/ 25401 h 545931"/>
              <a:gd name="connsiteX228" fmla="*/ 136675 w 367971"/>
              <a:gd name="connsiteY228" fmla="*/ 25401 h 545931"/>
              <a:gd name="connsiteX229" fmla="*/ 168215 w 367971"/>
              <a:gd name="connsiteY229" fmla="*/ 0 h 545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Lst>
            <a:rect l="l" t="t" r="r" b="b"/>
            <a:pathLst>
              <a:path w="367971" h="545931">
                <a:moveTo>
                  <a:pt x="103194" y="433069"/>
                </a:moveTo>
                <a:cubicBezTo>
                  <a:pt x="101981" y="433478"/>
                  <a:pt x="100768" y="433478"/>
                  <a:pt x="99959" y="433478"/>
                </a:cubicBezTo>
                <a:cubicBezTo>
                  <a:pt x="98746" y="433478"/>
                  <a:pt x="97533" y="434296"/>
                  <a:pt x="96320" y="434705"/>
                </a:cubicBezTo>
                <a:cubicBezTo>
                  <a:pt x="91468" y="436341"/>
                  <a:pt x="87829" y="440431"/>
                  <a:pt x="84595" y="444929"/>
                </a:cubicBezTo>
                <a:cubicBezTo>
                  <a:pt x="81764" y="449019"/>
                  <a:pt x="79743" y="453518"/>
                  <a:pt x="77721" y="458425"/>
                </a:cubicBezTo>
                <a:lnTo>
                  <a:pt x="122601" y="458425"/>
                </a:lnTo>
                <a:cubicBezTo>
                  <a:pt x="120984" y="454745"/>
                  <a:pt x="119367" y="451473"/>
                  <a:pt x="118154" y="448610"/>
                </a:cubicBezTo>
                <a:cubicBezTo>
                  <a:pt x="115324" y="442885"/>
                  <a:pt x="112089" y="437568"/>
                  <a:pt x="108450" y="434705"/>
                </a:cubicBezTo>
                <a:cubicBezTo>
                  <a:pt x="106833" y="433478"/>
                  <a:pt x="105215" y="433478"/>
                  <a:pt x="103194" y="433069"/>
                </a:cubicBezTo>
                <a:close/>
                <a:moveTo>
                  <a:pt x="103598" y="419982"/>
                </a:moveTo>
                <a:cubicBezTo>
                  <a:pt x="108046" y="419982"/>
                  <a:pt x="112493" y="421618"/>
                  <a:pt x="116132" y="424072"/>
                </a:cubicBezTo>
                <a:cubicBezTo>
                  <a:pt x="123006" y="429798"/>
                  <a:pt x="126240" y="436341"/>
                  <a:pt x="129071" y="442476"/>
                </a:cubicBezTo>
                <a:cubicBezTo>
                  <a:pt x="131901" y="448201"/>
                  <a:pt x="133923" y="453518"/>
                  <a:pt x="136349" y="458425"/>
                </a:cubicBezTo>
                <a:lnTo>
                  <a:pt x="167886" y="458425"/>
                </a:lnTo>
                <a:cubicBezTo>
                  <a:pt x="167886" y="458425"/>
                  <a:pt x="168290" y="458425"/>
                  <a:pt x="168290" y="458425"/>
                </a:cubicBezTo>
                <a:cubicBezTo>
                  <a:pt x="169099" y="457198"/>
                  <a:pt x="169908" y="455972"/>
                  <a:pt x="170716" y="454336"/>
                </a:cubicBezTo>
                <a:cubicBezTo>
                  <a:pt x="172334" y="451473"/>
                  <a:pt x="174355" y="448610"/>
                  <a:pt x="176781" y="445338"/>
                </a:cubicBezTo>
                <a:cubicBezTo>
                  <a:pt x="178803" y="442067"/>
                  <a:pt x="181633" y="439613"/>
                  <a:pt x="185272" y="437159"/>
                </a:cubicBezTo>
                <a:cubicBezTo>
                  <a:pt x="186890" y="435932"/>
                  <a:pt x="188911" y="435114"/>
                  <a:pt x="192146" y="434705"/>
                </a:cubicBezTo>
                <a:cubicBezTo>
                  <a:pt x="193359" y="434705"/>
                  <a:pt x="194976" y="434705"/>
                  <a:pt x="196593" y="435114"/>
                </a:cubicBezTo>
                <a:cubicBezTo>
                  <a:pt x="197806" y="435932"/>
                  <a:pt x="199828" y="436750"/>
                  <a:pt x="200637" y="437568"/>
                </a:cubicBezTo>
                <a:cubicBezTo>
                  <a:pt x="204276" y="441249"/>
                  <a:pt x="205489" y="444520"/>
                  <a:pt x="207106" y="447792"/>
                </a:cubicBezTo>
                <a:cubicBezTo>
                  <a:pt x="208319" y="451064"/>
                  <a:pt x="209532" y="453927"/>
                  <a:pt x="210745" y="455972"/>
                </a:cubicBezTo>
                <a:cubicBezTo>
                  <a:pt x="211149" y="455972"/>
                  <a:pt x="211149" y="456380"/>
                  <a:pt x="211554" y="456789"/>
                </a:cubicBezTo>
                <a:cubicBezTo>
                  <a:pt x="211958" y="457198"/>
                  <a:pt x="211958" y="457198"/>
                  <a:pt x="212362" y="457198"/>
                </a:cubicBezTo>
                <a:cubicBezTo>
                  <a:pt x="212767" y="457198"/>
                  <a:pt x="213171" y="457198"/>
                  <a:pt x="213575" y="457198"/>
                </a:cubicBezTo>
                <a:cubicBezTo>
                  <a:pt x="216001" y="456380"/>
                  <a:pt x="218831" y="455563"/>
                  <a:pt x="222066" y="453927"/>
                </a:cubicBezTo>
                <a:cubicBezTo>
                  <a:pt x="223279" y="453518"/>
                  <a:pt x="225301" y="452291"/>
                  <a:pt x="228131" y="452291"/>
                </a:cubicBezTo>
                <a:cubicBezTo>
                  <a:pt x="230557" y="451473"/>
                  <a:pt x="234196" y="452700"/>
                  <a:pt x="236218" y="454336"/>
                </a:cubicBezTo>
                <a:cubicBezTo>
                  <a:pt x="237835" y="455972"/>
                  <a:pt x="239048" y="457198"/>
                  <a:pt x="240261" y="458834"/>
                </a:cubicBezTo>
                <a:lnTo>
                  <a:pt x="241069" y="459652"/>
                </a:lnTo>
                <a:cubicBezTo>
                  <a:pt x="241474" y="459652"/>
                  <a:pt x="241474" y="459652"/>
                  <a:pt x="241474" y="459652"/>
                </a:cubicBezTo>
                <a:cubicBezTo>
                  <a:pt x="241474" y="460061"/>
                  <a:pt x="242282" y="460470"/>
                  <a:pt x="242687" y="460879"/>
                </a:cubicBezTo>
                <a:cubicBezTo>
                  <a:pt x="244708" y="461697"/>
                  <a:pt x="247539" y="462515"/>
                  <a:pt x="250369" y="463333"/>
                </a:cubicBezTo>
                <a:cubicBezTo>
                  <a:pt x="262499" y="464969"/>
                  <a:pt x="275437" y="464560"/>
                  <a:pt x="287972" y="463742"/>
                </a:cubicBezTo>
                <a:cubicBezTo>
                  <a:pt x="290398" y="463742"/>
                  <a:pt x="292823" y="465787"/>
                  <a:pt x="292823" y="468241"/>
                </a:cubicBezTo>
                <a:cubicBezTo>
                  <a:pt x="293228" y="470694"/>
                  <a:pt x="291610" y="473148"/>
                  <a:pt x="288780" y="473148"/>
                </a:cubicBezTo>
                <a:cubicBezTo>
                  <a:pt x="275842" y="474375"/>
                  <a:pt x="262499" y="474784"/>
                  <a:pt x="248752" y="473148"/>
                </a:cubicBezTo>
                <a:cubicBezTo>
                  <a:pt x="245113" y="472330"/>
                  <a:pt x="241474" y="471512"/>
                  <a:pt x="237835" y="469467"/>
                </a:cubicBezTo>
                <a:cubicBezTo>
                  <a:pt x="236622" y="469059"/>
                  <a:pt x="235813" y="468650"/>
                  <a:pt x="235005" y="467423"/>
                </a:cubicBezTo>
                <a:lnTo>
                  <a:pt x="233792" y="466196"/>
                </a:lnTo>
                <a:lnTo>
                  <a:pt x="232983" y="465787"/>
                </a:lnTo>
                <a:lnTo>
                  <a:pt x="232579" y="464969"/>
                </a:lnTo>
                <a:cubicBezTo>
                  <a:pt x="231770" y="464151"/>
                  <a:pt x="230557" y="463333"/>
                  <a:pt x="230153" y="462515"/>
                </a:cubicBezTo>
                <a:cubicBezTo>
                  <a:pt x="229344" y="462106"/>
                  <a:pt x="229748" y="462106"/>
                  <a:pt x="229344" y="462106"/>
                </a:cubicBezTo>
                <a:cubicBezTo>
                  <a:pt x="228940" y="462106"/>
                  <a:pt x="227322" y="462924"/>
                  <a:pt x="226109" y="463333"/>
                </a:cubicBezTo>
                <a:cubicBezTo>
                  <a:pt x="223279" y="464560"/>
                  <a:pt x="219640" y="466196"/>
                  <a:pt x="216001" y="467014"/>
                </a:cubicBezTo>
                <a:cubicBezTo>
                  <a:pt x="216001" y="467423"/>
                  <a:pt x="215193" y="467423"/>
                  <a:pt x="214788" y="467832"/>
                </a:cubicBezTo>
                <a:cubicBezTo>
                  <a:pt x="213980" y="467832"/>
                  <a:pt x="213171" y="467832"/>
                  <a:pt x="212362" y="467832"/>
                </a:cubicBezTo>
                <a:cubicBezTo>
                  <a:pt x="211149" y="468241"/>
                  <a:pt x="209532" y="467423"/>
                  <a:pt x="207915" y="467014"/>
                </a:cubicBezTo>
                <a:cubicBezTo>
                  <a:pt x="206297" y="466605"/>
                  <a:pt x="205489" y="465787"/>
                  <a:pt x="204276" y="464560"/>
                </a:cubicBezTo>
                <a:cubicBezTo>
                  <a:pt x="203871" y="463742"/>
                  <a:pt x="202658" y="462924"/>
                  <a:pt x="202254" y="462106"/>
                </a:cubicBezTo>
                <a:cubicBezTo>
                  <a:pt x="199828" y="458425"/>
                  <a:pt x="198615" y="455154"/>
                  <a:pt x="197402" y="452291"/>
                </a:cubicBezTo>
                <a:cubicBezTo>
                  <a:pt x="195785" y="449837"/>
                  <a:pt x="194167" y="446974"/>
                  <a:pt x="193359" y="445747"/>
                </a:cubicBezTo>
                <a:cubicBezTo>
                  <a:pt x="193359" y="445747"/>
                  <a:pt x="193359" y="445747"/>
                  <a:pt x="192954" y="445747"/>
                </a:cubicBezTo>
                <a:cubicBezTo>
                  <a:pt x="192550" y="445747"/>
                  <a:pt x="192550" y="445747"/>
                  <a:pt x="192550" y="445747"/>
                </a:cubicBezTo>
                <a:cubicBezTo>
                  <a:pt x="191741" y="446156"/>
                  <a:pt x="191337" y="446565"/>
                  <a:pt x="191337" y="446974"/>
                </a:cubicBezTo>
                <a:cubicBezTo>
                  <a:pt x="188911" y="448610"/>
                  <a:pt x="187294" y="450246"/>
                  <a:pt x="185272" y="452291"/>
                </a:cubicBezTo>
                <a:cubicBezTo>
                  <a:pt x="183655" y="454745"/>
                  <a:pt x="182442" y="457198"/>
                  <a:pt x="180420" y="460061"/>
                </a:cubicBezTo>
                <a:cubicBezTo>
                  <a:pt x="179207" y="462924"/>
                  <a:pt x="177186" y="465787"/>
                  <a:pt x="175568" y="469059"/>
                </a:cubicBezTo>
                <a:cubicBezTo>
                  <a:pt x="173142" y="471921"/>
                  <a:pt x="170716" y="474784"/>
                  <a:pt x="167078" y="477238"/>
                </a:cubicBezTo>
                <a:cubicBezTo>
                  <a:pt x="163843" y="480101"/>
                  <a:pt x="160204" y="481737"/>
                  <a:pt x="156161" y="482554"/>
                </a:cubicBezTo>
                <a:cubicBezTo>
                  <a:pt x="154543" y="482963"/>
                  <a:pt x="152522" y="482963"/>
                  <a:pt x="150500" y="482963"/>
                </a:cubicBezTo>
                <a:cubicBezTo>
                  <a:pt x="148478" y="483372"/>
                  <a:pt x="146052" y="482963"/>
                  <a:pt x="144031" y="482963"/>
                </a:cubicBezTo>
                <a:cubicBezTo>
                  <a:pt x="138775" y="481328"/>
                  <a:pt x="135136" y="478465"/>
                  <a:pt x="132710" y="475602"/>
                </a:cubicBezTo>
                <a:cubicBezTo>
                  <a:pt x="131901" y="474375"/>
                  <a:pt x="131092" y="473557"/>
                  <a:pt x="130688" y="472739"/>
                </a:cubicBezTo>
                <a:lnTo>
                  <a:pt x="72869" y="472739"/>
                </a:lnTo>
                <a:cubicBezTo>
                  <a:pt x="72869" y="474375"/>
                  <a:pt x="72061" y="476829"/>
                  <a:pt x="71656" y="478465"/>
                </a:cubicBezTo>
                <a:lnTo>
                  <a:pt x="71656" y="478874"/>
                </a:lnTo>
                <a:cubicBezTo>
                  <a:pt x="70848" y="482963"/>
                  <a:pt x="67209" y="485417"/>
                  <a:pt x="63165" y="484599"/>
                </a:cubicBezTo>
                <a:cubicBezTo>
                  <a:pt x="59526" y="484190"/>
                  <a:pt x="57100" y="480101"/>
                  <a:pt x="57909" y="476011"/>
                </a:cubicBezTo>
                <a:cubicBezTo>
                  <a:pt x="58313" y="474784"/>
                  <a:pt x="58313" y="473557"/>
                  <a:pt x="58313" y="472739"/>
                </a:cubicBezTo>
                <a:lnTo>
                  <a:pt x="39310" y="472739"/>
                </a:lnTo>
                <a:cubicBezTo>
                  <a:pt x="35267" y="472739"/>
                  <a:pt x="32032" y="469467"/>
                  <a:pt x="32032" y="465378"/>
                </a:cubicBezTo>
                <a:cubicBezTo>
                  <a:pt x="32032" y="461288"/>
                  <a:pt x="35267" y="458425"/>
                  <a:pt x="39310" y="458425"/>
                </a:cubicBezTo>
                <a:lnTo>
                  <a:pt x="62761" y="458425"/>
                </a:lnTo>
                <a:cubicBezTo>
                  <a:pt x="63165" y="457198"/>
                  <a:pt x="63165" y="456789"/>
                  <a:pt x="63570" y="455972"/>
                </a:cubicBezTo>
                <a:cubicBezTo>
                  <a:pt x="65996" y="449428"/>
                  <a:pt x="69230" y="442885"/>
                  <a:pt x="73678" y="436750"/>
                </a:cubicBezTo>
                <a:cubicBezTo>
                  <a:pt x="77721" y="431024"/>
                  <a:pt x="83382" y="424890"/>
                  <a:pt x="91468" y="422027"/>
                </a:cubicBezTo>
                <a:cubicBezTo>
                  <a:pt x="93086" y="421618"/>
                  <a:pt x="95107" y="420800"/>
                  <a:pt x="97533" y="420391"/>
                </a:cubicBezTo>
                <a:cubicBezTo>
                  <a:pt x="99150" y="419982"/>
                  <a:pt x="101172" y="419982"/>
                  <a:pt x="103598" y="419982"/>
                </a:cubicBezTo>
                <a:close/>
                <a:moveTo>
                  <a:pt x="159877" y="393288"/>
                </a:moveTo>
                <a:lnTo>
                  <a:pt x="282439" y="393288"/>
                </a:lnTo>
                <a:cubicBezTo>
                  <a:pt x="286056" y="393288"/>
                  <a:pt x="289672" y="396751"/>
                  <a:pt x="289672" y="400214"/>
                </a:cubicBezTo>
                <a:cubicBezTo>
                  <a:pt x="289672" y="404062"/>
                  <a:pt x="286056" y="407140"/>
                  <a:pt x="282439" y="407140"/>
                </a:cubicBezTo>
                <a:lnTo>
                  <a:pt x="159877" y="407140"/>
                </a:lnTo>
                <a:cubicBezTo>
                  <a:pt x="156261" y="407140"/>
                  <a:pt x="153046" y="404062"/>
                  <a:pt x="153046" y="400214"/>
                </a:cubicBezTo>
                <a:cubicBezTo>
                  <a:pt x="153046" y="396751"/>
                  <a:pt x="156261" y="393288"/>
                  <a:pt x="159877" y="393288"/>
                </a:cubicBezTo>
                <a:close/>
                <a:moveTo>
                  <a:pt x="95196" y="352577"/>
                </a:moveTo>
                <a:cubicBezTo>
                  <a:pt x="97193" y="350578"/>
                  <a:pt x="100786" y="351377"/>
                  <a:pt x="101984" y="353376"/>
                </a:cubicBezTo>
                <a:lnTo>
                  <a:pt x="104379" y="356175"/>
                </a:lnTo>
                <a:cubicBezTo>
                  <a:pt x="106376" y="358973"/>
                  <a:pt x="105977" y="362171"/>
                  <a:pt x="103980" y="363770"/>
                </a:cubicBezTo>
                <a:cubicBezTo>
                  <a:pt x="85614" y="378562"/>
                  <a:pt x="69244" y="399749"/>
                  <a:pt x="69244" y="400149"/>
                </a:cubicBezTo>
                <a:lnTo>
                  <a:pt x="66050" y="403747"/>
                </a:lnTo>
                <a:cubicBezTo>
                  <a:pt x="64852" y="405346"/>
                  <a:pt x="62855" y="405346"/>
                  <a:pt x="61658" y="404147"/>
                </a:cubicBezTo>
                <a:lnTo>
                  <a:pt x="46485" y="388556"/>
                </a:lnTo>
                <a:cubicBezTo>
                  <a:pt x="44489" y="386957"/>
                  <a:pt x="44489" y="383759"/>
                  <a:pt x="46485" y="382159"/>
                </a:cubicBezTo>
                <a:lnTo>
                  <a:pt x="50079" y="378961"/>
                </a:lnTo>
                <a:cubicBezTo>
                  <a:pt x="51676" y="376962"/>
                  <a:pt x="54870" y="376962"/>
                  <a:pt x="56467" y="378961"/>
                </a:cubicBezTo>
                <a:lnTo>
                  <a:pt x="60859" y="382559"/>
                </a:lnTo>
                <a:cubicBezTo>
                  <a:pt x="62057" y="383759"/>
                  <a:pt x="63654" y="383759"/>
                  <a:pt x="64852" y="382559"/>
                </a:cubicBezTo>
                <a:cubicBezTo>
                  <a:pt x="71639" y="374564"/>
                  <a:pt x="82819" y="362171"/>
                  <a:pt x="95196" y="352577"/>
                </a:cubicBezTo>
                <a:close/>
                <a:moveTo>
                  <a:pt x="159870" y="347020"/>
                </a:moveTo>
                <a:lnTo>
                  <a:pt x="236173" y="347020"/>
                </a:lnTo>
                <a:cubicBezTo>
                  <a:pt x="240189" y="347020"/>
                  <a:pt x="243401" y="350184"/>
                  <a:pt x="243401" y="353743"/>
                </a:cubicBezTo>
                <a:cubicBezTo>
                  <a:pt x="243401" y="357698"/>
                  <a:pt x="240189" y="360861"/>
                  <a:pt x="236173" y="360861"/>
                </a:cubicBezTo>
                <a:lnTo>
                  <a:pt x="159870" y="360861"/>
                </a:lnTo>
                <a:cubicBezTo>
                  <a:pt x="156256" y="360861"/>
                  <a:pt x="153043" y="357698"/>
                  <a:pt x="153043" y="353743"/>
                </a:cubicBezTo>
                <a:cubicBezTo>
                  <a:pt x="153043" y="350184"/>
                  <a:pt x="156256" y="347020"/>
                  <a:pt x="159870" y="347020"/>
                </a:cubicBezTo>
                <a:close/>
                <a:moveTo>
                  <a:pt x="159877" y="286513"/>
                </a:moveTo>
                <a:lnTo>
                  <a:pt x="282439" y="286513"/>
                </a:lnTo>
                <a:cubicBezTo>
                  <a:pt x="286056" y="286513"/>
                  <a:pt x="289672" y="289591"/>
                  <a:pt x="289672" y="293439"/>
                </a:cubicBezTo>
                <a:cubicBezTo>
                  <a:pt x="289672" y="296902"/>
                  <a:pt x="286056" y="300365"/>
                  <a:pt x="282439" y="300365"/>
                </a:cubicBezTo>
                <a:lnTo>
                  <a:pt x="159877" y="300365"/>
                </a:lnTo>
                <a:cubicBezTo>
                  <a:pt x="156261" y="300365"/>
                  <a:pt x="153046" y="296902"/>
                  <a:pt x="153046" y="293439"/>
                </a:cubicBezTo>
                <a:cubicBezTo>
                  <a:pt x="153046" y="289591"/>
                  <a:pt x="156261" y="286513"/>
                  <a:pt x="159877" y="286513"/>
                </a:cubicBezTo>
                <a:close/>
                <a:moveTo>
                  <a:pt x="95196" y="244023"/>
                </a:moveTo>
                <a:cubicBezTo>
                  <a:pt x="97193" y="242024"/>
                  <a:pt x="100786" y="242823"/>
                  <a:pt x="101984" y="244422"/>
                </a:cubicBezTo>
                <a:lnTo>
                  <a:pt x="104379" y="248020"/>
                </a:lnTo>
                <a:cubicBezTo>
                  <a:pt x="106376" y="250419"/>
                  <a:pt x="105977" y="253617"/>
                  <a:pt x="103980" y="254816"/>
                </a:cubicBezTo>
                <a:cubicBezTo>
                  <a:pt x="85614" y="270008"/>
                  <a:pt x="69244" y="291195"/>
                  <a:pt x="69244" y="291195"/>
                </a:cubicBezTo>
                <a:lnTo>
                  <a:pt x="66050" y="295193"/>
                </a:lnTo>
                <a:cubicBezTo>
                  <a:pt x="64852" y="296392"/>
                  <a:pt x="62855" y="296792"/>
                  <a:pt x="61658" y="295193"/>
                </a:cubicBezTo>
                <a:lnTo>
                  <a:pt x="46485" y="280002"/>
                </a:lnTo>
                <a:cubicBezTo>
                  <a:pt x="44489" y="278403"/>
                  <a:pt x="44489" y="275205"/>
                  <a:pt x="46485" y="273605"/>
                </a:cubicBezTo>
                <a:lnTo>
                  <a:pt x="50079" y="270008"/>
                </a:lnTo>
                <a:cubicBezTo>
                  <a:pt x="51676" y="268009"/>
                  <a:pt x="54870" y="268009"/>
                  <a:pt x="56467" y="270008"/>
                </a:cubicBezTo>
                <a:lnTo>
                  <a:pt x="60859" y="274005"/>
                </a:lnTo>
                <a:cubicBezTo>
                  <a:pt x="62057" y="275205"/>
                  <a:pt x="63654" y="275205"/>
                  <a:pt x="64852" y="274005"/>
                </a:cubicBezTo>
                <a:cubicBezTo>
                  <a:pt x="71639" y="265610"/>
                  <a:pt x="82819" y="253617"/>
                  <a:pt x="95196" y="244023"/>
                </a:cubicBezTo>
                <a:close/>
                <a:moveTo>
                  <a:pt x="159870" y="240245"/>
                </a:moveTo>
                <a:lnTo>
                  <a:pt x="236173" y="240245"/>
                </a:lnTo>
                <a:cubicBezTo>
                  <a:pt x="240189" y="240245"/>
                  <a:pt x="243401" y="243409"/>
                  <a:pt x="243401" y="247363"/>
                </a:cubicBezTo>
                <a:cubicBezTo>
                  <a:pt x="243401" y="251318"/>
                  <a:pt x="240189" y="254086"/>
                  <a:pt x="236173" y="254086"/>
                </a:cubicBezTo>
                <a:lnTo>
                  <a:pt x="159870" y="254086"/>
                </a:lnTo>
                <a:cubicBezTo>
                  <a:pt x="156256" y="254086"/>
                  <a:pt x="153043" y="251318"/>
                  <a:pt x="153043" y="247363"/>
                </a:cubicBezTo>
                <a:cubicBezTo>
                  <a:pt x="153043" y="243409"/>
                  <a:pt x="156256" y="240245"/>
                  <a:pt x="159870" y="240245"/>
                </a:cubicBezTo>
                <a:close/>
                <a:moveTo>
                  <a:pt x="159877" y="177959"/>
                </a:moveTo>
                <a:lnTo>
                  <a:pt x="282439" y="177959"/>
                </a:lnTo>
                <a:cubicBezTo>
                  <a:pt x="286056" y="177959"/>
                  <a:pt x="289672" y="181422"/>
                  <a:pt x="289672" y="184885"/>
                </a:cubicBezTo>
                <a:cubicBezTo>
                  <a:pt x="289672" y="188733"/>
                  <a:pt x="286056" y="191811"/>
                  <a:pt x="282439" y="191811"/>
                </a:cubicBezTo>
                <a:lnTo>
                  <a:pt x="159877" y="191811"/>
                </a:lnTo>
                <a:cubicBezTo>
                  <a:pt x="156261" y="191811"/>
                  <a:pt x="153046" y="188733"/>
                  <a:pt x="153046" y="184885"/>
                </a:cubicBezTo>
                <a:cubicBezTo>
                  <a:pt x="153046" y="181422"/>
                  <a:pt x="156261" y="177959"/>
                  <a:pt x="159877" y="177959"/>
                </a:cubicBezTo>
                <a:close/>
                <a:moveTo>
                  <a:pt x="95196" y="137262"/>
                </a:moveTo>
                <a:cubicBezTo>
                  <a:pt x="97193" y="135249"/>
                  <a:pt x="100786" y="135651"/>
                  <a:pt x="101984" y="138068"/>
                </a:cubicBezTo>
                <a:lnTo>
                  <a:pt x="104379" y="140886"/>
                </a:lnTo>
                <a:cubicBezTo>
                  <a:pt x="106376" y="143705"/>
                  <a:pt x="105977" y="146524"/>
                  <a:pt x="103980" y="148135"/>
                </a:cubicBezTo>
                <a:cubicBezTo>
                  <a:pt x="85614" y="163437"/>
                  <a:pt x="69244" y="184376"/>
                  <a:pt x="69244" y="184779"/>
                </a:cubicBezTo>
                <a:lnTo>
                  <a:pt x="66050" y="188403"/>
                </a:lnTo>
                <a:cubicBezTo>
                  <a:pt x="64852" y="190014"/>
                  <a:pt x="62855" y="190014"/>
                  <a:pt x="61658" y="188806"/>
                </a:cubicBezTo>
                <a:lnTo>
                  <a:pt x="46485" y="173504"/>
                </a:lnTo>
                <a:cubicBezTo>
                  <a:pt x="44489" y="171893"/>
                  <a:pt x="44489" y="168672"/>
                  <a:pt x="46485" y="166658"/>
                </a:cubicBezTo>
                <a:lnTo>
                  <a:pt x="50079" y="163437"/>
                </a:lnTo>
                <a:cubicBezTo>
                  <a:pt x="51676" y="161423"/>
                  <a:pt x="54870" y="161423"/>
                  <a:pt x="56467" y="163437"/>
                </a:cubicBezTo>
                <a:lnTo>
                  <a:pt x="60859" y="167464"/>
                </a:lnTo>
                <a:cubicBezTo>
                  <a:pt x="62057" y="168672"/>
                  <a:pt x="63654" y="168672"/>
                  <a:pt x="64852" y="167464"/>
                </a:cubicBezTo>
                <a:cubicBezTo>
                  <a:pt x="71639" y="159007"/>
                  <a:pt x="82819" y="146927"/>
                  <a:pt x="95196" y="137262"/>
                </a:cubicBezTo>
                <a:close/>
                <a:moveTo>
                  <a:pt x="159870" y="133470"/>
                </a:moveTo>
                <a:lnTo>
                  <a:pt x="236173" y="133470"/>
                </a:lnTo>
                <a:cubicBezTo>
                  <a:pt x="240189" y="133470"/>
                  <a:pt x="243401" y="136634"/>
                  <a:pt x="243401" y="140193"/>
                </a:cubicBezTo>
                <a:cubicBezTo>
                  <a:pt x="243401" y="144148"/>
                  <a:pt x="240189" y="147311"/>
                  <a:pt x="236173" y="147311"/>
                </a:cubicBezTo>
                <a:lnTo>
                  <a:pt x="159870" y="147311"/>
                </a:lnTo>
                <a:cubicBezTo>
                  <a:pt x="156256" y="147311"/>
                  <a:pt x="153043" y="144148"/>
                  <a:pt x="153043" y="140193"/>
                </a:cubicBezTo>
                <a:cubicBezTo>
                  <a:pt x="153043" y="136634"/>
                  <a:pt x="156256" y="133470"/>
                  <a:pt x="159870" y="133470"/>
                </a:cubicBezTo>
                <a:close/>
                <a:moveTo>
                  <a:pt x="336835" y="101606"/>
                </a:moveTo>
                <a:lnTo>
                  <a:pt x="336835" y="489080"/>
                </a:lnTo>
                <a:cubicBezTo>
                  <a:pt x="336835" y="503595"/>
                  <a:pt x="325108" y="515691"/>
                  <a:pt x="310551" y="515691"/>
                </a:cubicBezTo>
                <a:lnTo>
                  <a:pt x="44884" y="515691"/>
                </a:lnTo>
                <a:lnTo>
                  <a:pt x="44884" y="519723"/>
                </a:lnTo>
                <a:cubicBezTo>
                  <a:pt x="44884" y="526577"/>
                  <a:pt x="50545" y="531819"/>
                  <a:pt x="57420" y="531819"/>
                </a:cubicBezTo>
                <a:lnTo>
                  <a:pt x="341283" y="531819"/>
                </a:lnTo>
                <a:cubicBezTo>
                  <a:pt x="347753" y="531819"/>
                  <a:pt x="353414" y="526577"/>
                  <a:pt x="353414" y="519723"/>
                </a:cubicBezTo>
                <a:lnTo>
                  <a:pt x="353414" y="113702"/>
                </a:lnTo>
                <a:cubicBezTo>
                  <a:pt x="353414" y="107251"/>
                  <a:pt x="347753" y="101606"/>
                  <a:pt x="341283" y="101606"/>
                </a:cubicBezTo>
                <a:close/>
                <a:moveTo>
                  <a:pt x="26284" y="70963"/>
                </a:moveTo>
                <a:cubicBezTo>
                  <a:pt x="19814" y="70963"/>
                  <a:pt x="14153" y="76607"/>
                  <a:pt x="14153" y="83059"/>
                </a:cubicBezTo>
                <a:lnTo>
                  <a:pt x="14153" y="489080"/>
                </a:lnTo>
                <a:cubicBezTo>
                  <a:pt x="14153" y="495934"/>
                  <a:pt x="19814" y="501176"/>
                  <a:pt x="26284" y="501176"/>
                </a:cubicBezTo>
                <a:lnTo>
                  <a:pt x="310551" y="501176"/>
                </a:lnTo>
                <a:cubicBezTo>
                  <a:pt x="317021" y="501176"/>
                  <a:pt x="322682" y="495934"/>
                  <a:pt x="322682" y="489080"/>
                </a:cubicBezTo>
                <a:lnTo>
                  <a:pt x="322682" y="83059"/>
                </a:lnTo>
                <a:cubicBezTo>
                  <a:pt x="322682" y="76607"/>
                  <a:pt x="317021" y="70963"/>
                  <a:pt x="310551" y="70963"/>
                </a:cubicBezTo>
                <a:lnTo>
                  <a:pt x="244640" y="70963"/>
                </a:lnTo>
                <a:cubicBezTo>
                  <a:pt x="243427" y="79833"/>
                  <a:pt x="239788" y="88703"/>
                  <a:pt x="233318" y="95155"/>
                </a:cubicBezTo>
                <a:cubicBezTo>
                  <a:pt x="225230" y="103219"/>
                  <a:pt x="214717" y="107654"/>
                  <a:pt x="203395" y="107654"/>
                </a:cubicBezTo>
                <a:lnTo>
                  <a:pt x="133440" y="107654"/>
                </a:lnTo>
                <a:cubicBezTo>
                  <a:pt x="122118" y="107654"/>
                  <a:pt x="111604" y="103219"/>
                  <a:pt x="103921" y="95155"/>
                </a:cubicBezTo>
                <a:cubicBezTo>
                  <a:pt x="97452" y="88703"/>
                  <a:pt x="93408" y="79833"/>
                  <a:pt x="92195" y="70963"/>
                </a:cubicBezTo>
                <a:close/>
                <a:moveTo>
                  <a:pt x="167282" y="23134"/>
                </a:moveTo>
                <a:cubicBezTo>
                  <a:pt x="171924" y="23134"/>
                  <a:pt x="175793" y="27715"/>
                  <a:pt x="175793" y="32713"/>
                </a:cubicBezTo>
                <a:cubicBezTo>
                  <a:pt x="175793" y="38545"/>
                  <a:pt x="171924" y="42293"/>
                  <a:pt x="167282" y="42293"/>
                </a:cubicBezTo>
                <a:cubicBezTo>
                  <a:pt x="162252" y="42293"/>
                  <a:pt x="158383" y="38545"/>
                  <a:pt x="158383" y="32713"/>
                </a:cubicBezTo>
                <a:cubicBezTo>
                  <a:pt x="158383" y="27715"/>
                  <a:pt x="162252" y="23134"/>
                  <a:pt x="167282" y="23134"/>
                </a:cubicBezTo>
                <a:close/>
                <a:moveTo>
                  <a:pt x="168215" y="14112"/>
                </a:moveTo>
                <a:cubicBezTo>
                  <a:pt x="159319" y="14112"/>
                  <a:pt x="151636" y="20563"/>
                  <a:pt x="150423" y="29433"/>
                </a:cubicBezTo>
                <a:cubicBezTo>
                  <a:pt x="149615" y="35481"/>
                  <a:pt x="144358" y="39513"/>
                  <a:pt x="138292" y="39513"/>
                </a:cubicBezTo>
                <a:lnTo>
                  <a:pt x="134653" y="39513"/>
                </a:lnTo>
                <a:cubicBezTo>
                  <a:pt x="119692" y="39513"/>
                  <a:pt x="106752" y="51206"/>
                  <a:pt x="106752" y="65721"/>
                </a:cubicBezTo>
                <a:cubicBezTo>
                  <a:pt x="106348" y="72979"/>
                  <a:pt x="109178" y="79833"/>
                  <a:pt x="114031" y="85478"/>
                </a:cubicBezTo>
                <a:cubicBezTo>
                  <a:pt x="118883" y="90719"/>
                  <a:pt x="126161" y="93542"/>
                  <a:pt x="133440" y="93542"/>
                </a:cubicBezTo>
                <a:lnTo>
                  <a:pt x="203395" y="93542"/>
                </a:lnTo>
                <a:cubicBezTo>
                  <a:pt x="211078" y="93542"/>
                  <a:pt x="217952" y="90719"/>
                  <a:pt x="222804" y="85478"/>
                </a:cubicBezTo>
                <a:cubicBezTo>
                  <a:pt x="228061" y="79833"/>
                  <a:pt x="230892" y="72979"/>
                  <a:pt x="230487" y="65721"/>
                </a:cubicBezTo>
                <a:cubicBezTo>
                  <a:pt x="230083" y="51206"/>
                  <a:pt x="217143" y="39513"/>
                  <a:pt x="202182" y="39513"/>
                </a:cubicBezTo>
                <a:lnTo>
                  <a:pt x="198542" y="39513"/>
                </a:lnTo>
                <a:cubicBezTo>
                  <a:pt x="192477" y="39513"/>
                  <a:pt x="187625" y="35481"/>
                  <a:pt x="186816" y="29433"/>
                </a:cubicBezTo>
                <a:cubicBezTo>
                  <a:pt x="185198" y="20563"/>
                  <a:pt x="177516" y="14112"/>
                  <a:pt x="168215" y="14112"/>
                </a:cubicBezTo>
                <a:close/>
                <a:moveTo>
                  <a:pt x="168215" y="0"/>
                </a:moveTo>
                <a:cubicBezTo>
                  <a:pt x="183985" y="0"/>
                  <a:pt x="197329" y="10483"/>
                  <a:pt x="200564" y="25401"/>
                </a:cubicBezTo>
                <a:lnTo>
                  <a:pt x="202182" y="25401"/>
                </a:lnTo>
                <a:cubicBezTo>
                  <a:pt x="221996" y="25401"/>
                  <a:pt x="238574" y="39110"/>
                  <a:pt x="243427" y="56851"/>
                </a:cubicBezTo>
                <a:lnTo>
                  <a:pt x="310551" y="56851"/>
                </a:lnTo>
                <a:cubicBezTo>
                  <a:pt x="325108" y="56851"/>
                  <a:pt x="336835" y="68544"/>
                  <a:pt x="336835" y="83059"/>
                </a:cubicBezTo>
                <a:lnTo>
                  <a:pt x="336835" y="87494"/>
                </a:lnTo>
                <a:lnTo>
                  <a:pt x="341283" y="87494"/>
                </a:lnTo>
                <a:cubicBezTo>
                  <a:pt x="355840" y="87494"/>
                  <a:pt x="367971" y="99187"/>
                  <a:pt x="367971" y="113702"/>
                </a:cubicBezTo>
                <a:lnTo>
                  <a:pt x="367971" y="519723"/>
                </a:lnTo>
                <a:cubicBezTo>
                  <a:pt x="367971" y="534238"/>
                  <a:pt x="355840" y="545931"/>
                  <a:pt x="341283" y="545931"/>
                </a:cubicBezTo>
                <a:lnTo>
                  <a:pt x="57420" y="545931"/>
                </a:lnTo>
                <a:cubicBezTo>
                  <a:pt x="42458" y="545931"/>
                  <a:pt x="30732" y="534238"/>
                  <a:pt x="30732" y="519723"/>
                </a:cubicBezTo>
                <a:lnTo>
                  <a:pt x="30732" y="515691"/>
                </a:lnTo>
                <a:lnTo>
                  <a:pt x="26284" y="515691"/>
                </a:lnTo>
                <a:cubicBezTo>
                  <a:pt x="11726" y="515691"/>
                  <a:pt x="0" y="503595"/>
                  <a:pt x="0" y="489080"/>
                </a:cubicBezTo>
                <a:lnTo>
                  <a:pt x="0" y="83059"/>
                </a:lnTo>
                <a:cubicBezTo>
                  <a:pt x="0" y="68544"/>
                  <a:pt x="11726" y="56851"/>
                  <a:pt x="26284" y="56851"/>
                </a:cubicBezTo>
                <a:lnTo>
                  <a:pt x="93408" y="56851"/>
                </a:lnTo>
                <a:cubicBezTo>
                  <a:pt x="98260" y="39110"/>
                  <a:pt x="115244" y="25401"/>
                  <a:pt x="134653" y="25401"/>
                </a:cubicBezTo>
                <a:lnTo>
                  <a:pt x="136675" y="25401"/>
                </a:lnTo>
                <a:cubicBezTo>
                  <a:pt x="139505" y="10483"/>
                  <a:pt x="153254" y="0"/>
                  <a:pt x="168215" y="0"/>
                </a:cubicBezTo>
                <a:close/>
              </a:path>
            </a:pathLst>
          </a:custGeom>
          <a:solidFill>
            <a:schemeClr val="bg1"/>
          </a:solidFill>
          <a:ln>
            <a:noFill/>
          </a:ln>
          <a:effectLst/>
        </p:spPr>
        <p:txBody>
          <a:bodyPr wrap="square" anchor="ctr">
            <a:noAutofit/>
          </a:bodyPr>
          <a:lstStyle/>
          <a:p>
            <a:endParaRPr lang="en-US" sz="363" dirty="0">
              <a:latin typeface="Poppins" panose="00000500000000000000" pitchFamily="2" charset="0"/>
            </a:endParaRPr>
          </a:p>
        </p:txBody>
      </p:sp>
      <p:sp>
        <p:nvSpPr>
          <p:cNvPr id="28" name="Freeform 46">
            <a:extLst>
              <a:ext uri="{FF2B5EF4-FFF2-40B4-BE49-F238E27FC236}">
                <a16:creationId xmlns:a16="http://schemas.microsoft.com/office/drawing/2014/main" id="{C17AC045-F0A1-40CF-B974-A478525547DE}"/>
              </a:ext>
            </a:extLst>
          </p:cNvPr>
          <p:cNvSpPr>
            <a:spLocks noChangeArrowheads="1"/>
          </p:cNvSpPr>
          <p:nvPr/>
        </p:nvSpPr>
        <p:spPr bwMode="auto">
          <a:xfrm>
            <a:off x="5219872" y="4368647"/>
            <a:ext cx="450996" cy="572900"/>
          </a:xfrm>
          <a:custGeom>
            <a:avLst/>
            <a:gdLst>
              <a:gd name="connsiteX0" fmla="*/ 285845 w 430878"/>
              <a:gd name="connsiteY0" fmla="*/ 391254 h 547344"/>
              <a:gd name="connsiteX1" fmla="*/ 379787 w 430878"/>
              <a:gd name="connsiteY1" fmla="*/ 391254 h 547344"/>
              <a:gd name="connsiteX2" fmla="*/ 387203 w 430878"/>
              <a:gd name="connsiteY2" fmla="*/ 398129 h 547344"/>
              <a:gd name="connsiteX3" fmla="*/ 379787 w 430878"/>
              <a:gd name="connsiteY3" fmla="*/ 405408 h 547344"/>
              <a:gd name="connsiteX4" fmla="*/ 285845 w 430878"/>
              <a:gd name="connsiteY4" fmla="*/ 405408 h 547344"/>
              <a:gd name="connsiteX5" fmla="*/ 278428 w 430878"/>
              <a:gd name="connsiteY5" fmla="*/ 398129 h 547344"/>
              <a:gd name="connsiteX6" fmla="*/ 285845 w 430878"/>
              <a:gd name="connsiteY6" fmla="*/ 391254 h 547344"/>
              <a:gd name="connsiteX7" fmla="*/ 285845 w 430878"/>
              <a:gd name="connsiteY7" fmla="*/ 358498 h 547344"/>
              <a:gd name="connsiteX8" fmla="*/ 379787 w 430878"/>
              <a:gd name="connsiteY8" fmla="*/ 358498 h 547344"/>
              <a:gd name="connsiteX9" fmla="*/ 387203 w 430878"/>
              <a:gd name="connsiteY9" fmla="*/ 365777 h 547344"/>
              <a:gd name="connsiteX10" fmla="*/ 379787 w 430878"/>
              <a:gd name="connsiteY10" fmla="*/ 372652 h 547344"/>
              <a:gd name="connsiteX11" fmla="*/ 285845 w 430878"/>
              <a:gd name="connsiteY11" fmla="*/ 372652 h 547344"/>
              <a:gd name="connsiteX12" fmla="*/ 278428 w 430878"/>
              <a:gd name="connsiteY12" fmla="*/ 365777 h 547344"/>
              <a:gd name="connsiteX13" fmla="*/ 285845 w 430878"/>
              <a:gd name="connsiteY13" fmla="*/ 358498 h 547344"/>
              <a:gd name="connsiteX14" fmla="*/ 285845 w 430878"/>
              <a:gd name="connsiteY14" fmla="*/ 327562 h 547344"/>
              <a:gd name="connsiteX15" fmla="*/ 379787 w 430878"/>
              <a:gd name="connsiteY15" fmla="*/ 327562 h 547344"/>
              <a:gd name="connsiteX16" fmla="*/ 387203 w 430878"/>
              <a:gd name="connsiteY16" fmla="*/ 334437 h 547344"/>
              <a:gd name="connsiteX17" fmla="*/ 379787 w 430878"/>
              <a:gd name="connsiteY17" fmla="*/ 341716 h 547344"/>
              <a:gd name="connsiteX18" fmla="*/ 285845 w 430878"/>
              <a:gd name="connsiteY18" fmla="*/ 341716 h 547344"/>
              <a:gd name="connsiteX19" fmla="*/ 278428 w 430878"/>
              <a:gd name="connsiteY19" fmla="*/ 334437 h 547344"/>
              <a:gd name="connsiteX20" fmla="*/ 285845 w 430878"/>
              <a:gd name="connsiteY20" fmla="*/ 327562 h 547344"/>
              <a:gd name="connsiteX21" fmla="*/ 184290 w 430878"/>
              <a:gd name="connsiteY21" fmla="*/ 309365 h 547344"/>
              <a:gd name="connsiteX22" fmla="*/ 191829 w 430878"/>
              <a:gd name="connsiteY22" fmla="*/ 316842 h 547344"/>
              <a:gd name="connsiteX23" fmla="*/ 191829 w 430878"/>
              <a:gd name="connsiteY23" fmla="*/ 320165 h 547344"/>
              <a:gd name="connsiteX24" fmla="*/ 210677 w 430878"/>
              <a:gd name="connsiteY24" fmla="*/ 338857 h 547344"/>
              <a:gd name="connsiteX25" fmla="*/ 210677 w 430878"/>
              <a:gd name="connsiteY25" fmla="*/ 341350 h 547344"/>
              <a:gd name="connsiteX26" fmla="*/ 203557 w 430878"/>
              <a:gd name="connsiteY26" fmla="*/ 348411 h 547344"/>
              <a:gd name="connsiteX27" fmla="*/ 196018 w 430878"/>
              <a:gd name="connsiteY27" fmla="*/ 341350 h 547344"/>
              <a:gd name="connsiteX28" fmla="*/ 196018 w 430878"/>
              <a:gd name="connsiteY28" fmla="*/ 338857 h 547344"/>
              <a:gd name="connsiteX29" fmla="*/ 184290 w 430878"/>
              <a:gd name="connsiteY29" fmla="*/ 333873 h 547344"/>
              <a:gd name="connsiteX30" fmla="*/ 172981 w 430878"/>
              <a:gd name="connsiteY30" fmla="*/ 338857 h 547344"/>
              <a:gd name="connsiteX31" fmla="*/ 172981 w 430878"/>
              <a:gd name="connsiteY31" fmla="*/ 353811 h 547344"/>
              <a:gd name="connsiteX32" fmla="*/ 184290 w 430878"/>
              <a:gd name="connsiteY32" fmla="*/ 358796 h 547344"/>
              <a:gd name="connsiteX33" fmla="*/ 210677 w 430878"/>
              <a:gd name="connsiteY33" fmla="*/ 378319 h 547344"/>
              <a:gd name="connsiteX34" fmla="*/ 210677 w 430878"/>
              <a:gd name="connsiteY34" fmla="*/ 394103 h 547344"/>
              <a:gd name="connsiteX35" fmla="*/ 191829 w 430878"/>
              <a:gd name="connsiteY35" fmla="*/ 412796 h 547344"/>
              <a:gd name="connsiteX36" fmla="*/ 191829 w 430878"/>
              <a:gd name="connsiteY36" fmla="*/ 416534 h 547344"/>
              <a:gd name="connsiteX37" fmla="*/ 184290 w 430878"/>
              <a:gd name="connsiteY37" fmla="*/ 423596 h 547344"/>
              <a:gd name="connsiteX38" fmla="*/ 177170 w 430878"/>
              <a:gd name="connsiteY38" fmla="*/ 416534 h 547344"/>
              <a:gd name="connsiteX39" fmla="*/ 177170 w 430878"/>
              <a:gd name="connsiteY39" fmla="*/ 412796 h 547344"/>
              <a:gd name="connsiteX40" fmla="*/ 158322 w 430878"/>
              <a:gd name="connsiteY40" fmla="*/ 394103 h 547344"/>
              <a:gd name="connsiteX41" fmla="*/ 158322 w 430878"/>
              <a:gd name="connsiteY41" fmla="*/ 391611 h 547344"/>
              <a:gd name="connsiteX42" fmla="*/ 165442 w 430878"/>
              <a:gd name="connsiteY42" fmla="*/ 384134 h 547344"/>
              <a:gd name="connsiteX43" fmla="*/ 172981 w 430878"/>
              <a:gd name="connsiteY43" fmla="*/ 391611 h 547344"/>
              <a:gd name="connsiteX44" fmla="*/ 172981 w 430878"/>
              <a:gd name="connsiteY44" fmla="*/ 394103 h 547344"/>
              <a:gd name="connsiteX45" fmla="*/ 184290 w 430878"/>
              <a:gd name="connsiteY45" fmla="*/ 399088 h 547344"/>
              <a:gd name="connsiteX46" fmla="*/ 196018 w 430878"/>
              <a:gd name="connsiteY46" fmla="*/ 394103 h 547344"/>
              <a:gd name="connsiteX47" fmla="*/ 196018 w 430878"/>
              <a:gd name="connsiteY47" fmla="*/ 378319 h 547344"/>
              <a:gd name="connsiteX48" fmla="*/ 184290 w 430878"/>
              <a:gd name="connsiteY48" fmla="*/ 373334 h 547344"/>
              <a:gd name="connsiteX49" fmla="*/ 158322 w 430878"/>
              <a:gd name="connsiteY49" fmla="*/ 353811 h 547344"/>
              <a:gd name="connsiteX50" fmla="*/ 158322 w 430878"/>
              <a:gd name="connsiteY50" fmla="*/ 338857 h 547344"/>
              <a:gd name="connsiteX51" fmla="*/ 177170 w 430878"/>
              <a:gd name="connsiteY51" fmla="*/ 320165 h 547344"/>
              <a:gd name="connsiteX52" fmla="*/ 177170 w 430878"/>
              <a:gd name="connsiteY52" fmla="*/ 316842 h 547344"/>
              <a:gd name="connsiteX53" fmla="*/ 184290 w 430878"/>
              <a:gd name="connsiteY53" fmla="*/ 309365 h 547344"/>
              <a:gd name="connsiteX54" fmla="*/ 121445 w 430878"/>
              <a:gd name="connsiteY54" fmla="*/ 294344 h 547344"/>
              <a:gd name="connsiteX55" fmla="*/ 121445 w 430878"/>
              <a:gd name="connsiteY55" fmla="*/ 437789 h 547344"/>
              <a:gd name="connsiteX56" fmla="*/ 248965 w 430878"/>
              <a:gd name="connsiteY56" fmla="*/ 437789 h 547344"/>
              <a:gd name="connsiteX57" fmla="*/ 248965 w 430878"/>
              <a:gd name="connsiteY57" fmla="*/ 294344 h 547344"/>
              <a:gd name="connsiteX58" fmla="*/ 114406 w 430878"/>
              <a:gd name="connsiteY58" fmla="*/ 280248 h 547344"/>
              <a:gd name="connsiteX59" fmla="*/ 256004 w 430878"/>
              <a:gd name="connsiteY59" fmla="*/ 280248 h 547344"/>
              <a:gd name="connsiteX60" fmla="*/ 263456 w 430878"/>
              <a:gd name="connsiteY60" fmla="*/ 287296 h 547344"/>
              <a:gd name="connsiteX61" fmla="*/ 263456 w 430878"/>
              <a:gd name="connsiteY61" fmla="*/ 445251 h 547344"/>
              <a:gd name="connsiteX62" fmla="*/ 256004 w 430878"/>
              <a:gd name="connsiteY62" fmla="*/ 452714 h 547344"/>
              <a:gd name="connsiteX63" fmla="*/ 114406 w 430878"/>
              <a:gd name="connsiteY63" fmla="*/ 452714 h 547344"/>
              <a:gd name="connsiteX64" fmla="*/ 107368 w 430878"/>
              <a:gd name="connsiteY64" fmla="*/ 445251 h 547344"/>
              <a:gd name="connsiteX65" fmla="*/ 107368 w 430878"/>
              <a:gd name="connsiteY65" fmla="*/ 287296 h 547344"/>
              <a:gd name="connsiteX66" fmla="*/ 114406 w 430878"/>
              <a:gd name="connsiteY66" fmla="*/ 280248 h 547344"/>
              <a:gd name="connsiteX67" fmla="*/ 233804 w 430878"/>
              <a:gd name="connsiteY67" fmla="*/ 152243 h 547344"/>
              <a:gd name="connsiteX68" fmla="*/ 233804 w 430878"/>
              <a:gd name="connsiteY68" fmla="*/ 236236 h 547344"/>
              <a:gd name="connsiteX69" fmla="*/ 258947 w 430878"/>
              <a:gd name="connsiteY69" fmla="*/ 236236 h 547344"/>
              <a:gd name="connsiteX70" fmla="*/ 258947 w 430878"/>
              <a:gd name="connsiteY70" fmla="*/ 152243 h 547344"/>
              <a:gd name="connsiteX71" fmla="*/ 312530 w 430878"/>
              <a:gd name="connsiteY71" fmla="*/ 93076 h 547344"/>
              <a:gd name="connsiteX72" fmla="*/ 312530 w 430878"/>
              <a:gd name="connsiteY72" fmla="*/ 236236 h 547344"/>
              <a:gd name="connsiteX73" fmla="*/ 337260 w 430878"/>
              <a:gd name="connsiteY73" fmla="*/ 236236 h 547344"/>
              <a:gd name="connsiteX74" fmla="*/ 337260 w 430878"/>
              <a:gd name="connsiteY74" fmla="*/ 93076 h 547344"/>
              <a:gd name="connsiteX75" fmla="*/ 30570 w 430878"/>
              <a:gd name="connsiteY75" fmla="*/ 62329 h 547344"/>
              <a:gd name="connsiteX76" fmla="*/ 14459 w 430878"/>
              <a:gd name="connsiteY76" fmla="*/ 94113 h 547344"/>
              <a:gd name="connsiteX77" fmla="*/ 14459 w 430878"/>
              <a:gd name="connsiteY77" fmla="*/ 501113 h 547344"/>
              <a:gd name="connsiteX78" fmla="*/ 30570 w 430878"/>
              <a:gd name="connsiteY78" fmla="*/ 532897 h 547344"/>
              <a:gd name="connsiteX79" fmla="*/ 337514 w 430878"/>
              <a:gd name="connsiteY79" fmla="*/ 533310 h 547344"/>
              <a:gd name="connsiteX80" fmla="*/ 353626 w 430878"/>
              <a:gd name="connsiteY80" fmla="*/ 501526 h 547344"/>
              <a:gd name="connsiteX81" fmla="*/ 353626 w 430878"/>
              <a:gd name="connsiteY81" fmla="*/ 499462 h 547344"/>
              <a:gd name="connsiteX82" fmla="*/ 93777 w 430878"/>
              <a:gd name="connsiteY82" fmla="*/ 499049 h 547344"/>
              <a:gd name="connsiteX83" fmla="*/ 62793 w 430878"/>
              <a:gd name="connsiteY83" fmla="*/ 453231 h 547344"/>
              <a:gd name="connsiteX84" fmla="*/ 62793 w 430878"/>
              <a:gd name="connsiteY84" fmla="*/ 62742 h 547344"/>
              <a:gd name="connsiteX85" fmla="*/ 155491 w 430878"/>
              <a:gd name="connsiteY85" fmla="*/ 59975 h 547344"/>
              <a:gd name="connsiteX86" fmla="*/ 155491 w 430878"/>
              <a:gd name="connsiteY86" fmla="*/ 236236 h 547344"/>
              <a:gd name="connsiteX87" fmla="*/ 180633 w 430878"/>
              <a:gd name="connsiteY87" fmla="*/ 236236 h 547344"/>
              <a:gd name="connsiteX88" fmla="*/ 180633 w 430878"/>
              <a:gd name="connsiteY88" fmla="*/ 59975 h 547344"/>
              <a:gd name="connsiteX89" fmla="*/ 148484 w 430878"/>
              <a:gd name="connsiteY89" fmla="*/ 45494 h 547344"/>
              <a:gd name="connsiteX90" fmla="*/ 187640 w 430878"/>
              <a:gd name="connsiteY90" fmla="*/ 45494 h 547344"/>
              <a:gd name="connsiteX91" fmla="*/ 194647 w 430878"/>
              <a:gd name="connsiteY91" fmla="*/ 52528 h 547344"/>
              <a:gd name="connsiteX92" fmla="*/ 194647 w 430878"/>
              <a:gd name="connsiteY92" fmla="*/ 236236 h 547344"/>
              <a:gd name="connsiteX93" fmla="*/ 219790 w 430878"/>
              <a:gd name="connsiteY93" fmla="*/ 236236 h 547344"/>
              <a:gd name="connsiteX94" fmla="*/ 219790 w 430878"/>
              <a:gd name="connsiteY94" fmla="*/ 145209 h 547344"/>
              <a:gd name="connsiteX95" fmla="*/ 226797 w 430878"/>
              <a:gd name="connsiteY95" fmla="*/ 137762 h 547344"/>
              <a:gd name="connsiteX96" fmla="*/ 265954 w 430878"/>
              <a:gd name="connsiteY96" fmla="*/ 137762 h 547344"/>
              <a:gd name="connsiteX97" fmla="*/ 271312 w 430878"/>
              <a:gd name="connsiteY97" fmla="*/ 139830 h 547344"/>
              <a:gd name="connsiteX98" fmla="*/ 272961 w 430878"/>
              <a:gd name="connsiteY98" fmla="*/ 145209 h 547344"/>
              <a:gd name="connsiteX99" fmla="*/ 272961 w 430878"/>
              <a:gd name="connsiteY99" fmla="*/ 236236 h 547344"/>
              <a:gd name="connsiteX100" fmla="*/ 298103 w 430878"/>
              <a:gd name="connsiteY100" fmla="*/ 236236 h 547344"/>
              <a:gd name="connsiteX101" fmla="*/ 298103 w 430878"/>
              <a:gd name="connsiteY101" fmla="*/ 85628 h 547344"/>
              <a:gd name="connsiteX102" fmla="*/ 305110 w 430878"/>
              <a:gd name="connsiteY102" fmla="*/ 79008 h 547344"/>
              <a:gd name="connsiteX103" fmla="*/ 344679 w 430878"/>
              <a:gd name="connsiteY103" fmla="*/ 79008 h 547344"/>
              <a:gd name="connsiteX104" fmla="*/ 351686 w 430878"/>
              <a:gd name="connsiteY104" fmla="*/ 85628 h 547344"/>
              <a:gd name="connsiteX105" fmla="*/ 351686 w 430878"/>
              <a:gd name="connsiteY105" fmla="*/ 236236 h 547344"/>
              <a:gd name="connsiteX106" fmla="*/ 383836 w 430878"/>
              <a:gd name="connsiteY106" fmla="*/ 236236 h 547344"/>
              <a:gd name="connsiteX107" fmla="*/ 390843 w 430878"/>
              <a:gd name="connsiteY107" fmla="*/ 243683 h 547344"/>
              <a:gd name="connsiteX108" fmla="*/ 383836 w 430878"/>
              <a:gd name="connsiteY108" fmla="*/ 250717 h 547344"/>
              <a:gd name="connsiteX109" fmla="*/ 344679 w 430878"/>
              <a:gd name="connsiteY109" fmla="*/ 250717 h 547344"/>
              <a:gd name="connsiteX110" fmla="*/ 305110 w 430878"/>
              <a:gd name="connsiteY110" fmla="*/ 250717 h 547344"/>
              <a:gd name="connsiteX111" fmla="*/ 265954 w 430878"/>
              <a:gd name="connsiteY111" fmla="*/ 250717 h 547344"/>
              <a:gd name="connsiteX112" fmla="*/ 226797 w 430878"/>
              <a:gd name="connsiteY112" fmla="*/ 250717 h 547344"/>
              <a:gd name="connsiteX113" fmla="*/ 187640 w 430878"/>
              <a:gd name="connsiteY113" fmla="*/ 250717 h 547344"/>
              <a:gd name="connsiteX114" fmla="*/ 148484 w 430878"/>
              <a:gd name="connsiteY114" fmla="*/ 250717 h 547344"/>
              <a:gd name="connsiteX115" fmla="*/ 108915 w 430878"/>
              <a:gd name="connsiteY115" fmla="*/ 250717 h 547344"/>
              <a:gd name="connsiteX116" fmla="*/ 101908 w 430878"/>
              <a:gd name="connsiteY116" fmla="*/ 243683 h 547344"/>
              <a:gd name="connsiteX117" fmla="*/ 108915 w 430878"/>
              <a:gd name="connsiteY117" fmla="*/ 236236 h 547344"/>
              <a:gd name="connsiteX118" fmla="*/ 141065 w 430878"/>
              <a:gd name="connsiteY118" fmla="*/ 236236 h 547344"/>
              <a:gd name="connsiteX119" fmla="*/ 141065 w 430878"/>
              <a:gd name="connsiteY119" fmla="*/ 52528 h 547344"/>
              <a:gd name="connsiteX120" fmla="*/ 148484 w 430878"/>
              <a:gd name="connsiteY120" fmla="*/ 45494 h 547344"/>
              <a:gd name="connsiteX121" fmla="*/ 93777 w 430878"/>
              <a:gd name="connsiteY121" fmla="*/ 14447 h 547344"/>
              <a:gd name="connsiteX122" fmla="*/ 76839 w 430878"/>
              <a:gd name="connsiteY122" fmla="*/ 46231 h 547344"/>
              <a:gd name="connsiteX123" fmla="*/ 76839 w 430878"/>
              <a:gd name="connsiteY123" fmla="*/ 453231 h 547344"/>
              <a:gd name="connsiteX124" fmla="*/ 93777 w 430878"/>
              <a:gd name="connsiteY124" fmla="*/ 485015 h 547344"/>
              <a:gd name="connsiteX125" fmla="*/ 400307 w 430878"/>
              <a:gd name="connsiteY125" fmla="*/ 485428 h 547344"/>
              <a:gd name="connsiteX126" fmla="*/ 416832 w 430878"/>
              <a:gd name="connsiteY126" fmla="*/ 453644 h 547344"/>
              <a:gd name="connsiteX127" fmla="*/ 416832 w 430878"/>
              <a:gd name="connsiteY127" fmla="*/ 46644 h 547344"/>
              <a:gd name="connsiteX128" fmla="*/ 400307 w 430878"/>
              <a:gd name="connsiteY128" fmla="*/ 14860 h 547344"/>
              <a:gd name="connsiteX129" fmla="*/ 93777 w 430878"/>
              <a:gd name="connsiteY129" fmla="*/ 0 h 547344"/>
              <a:gd name="connsiteX130" fmla="*/ 400307 w 430878"/>
              <a:gd name="connsiteY130" fmla="*/ 825 h 547344"/>
              <a:gd name="connsiteX131" fmla="*/ 430878 w 430878"/>
              <a:gd name="connsiteY131" fmla="*/ 46644 h 547344"/>
              <a:gd name="connsiteX132" fmla="*/ 430878 w 430878"/>
              <a:gd name="connsiteY132" fmla="*/ 453644 h 547344"/>
              <a:gd name="connsiteX133" fmla="*/ 400307 w 430878"/>
              <a:gd name="connsiteY133" fmla="*/ 499875 h 547344"/>
              <a:gd name="connsiteX134" fmla="*/ 399894 w 430878"/>
              <a:gd name="connsiteY134" fmla="*/ 499875 h 547344"/>
              <a:gd name="connsiteX135" fmla="*/ 368085 w 430878"/>
              <a:gd name="connsiteY135" fmla="*/ 499875 h 547344"/>
              <a:gd name="connsiteX136" fmla="*/ 368085 w 430878"/>
              <a:gd name="connsiteY136" fmla="*/ 501526 h 547344"/>
              <a:gd name="connsiteX137" fmla="*/ 337514 w 430878"/>
              <a:gd name="connsiteY137" fmla="*/ 547344 h 547344"/>
              <a:gd name="connsiteX138" fmla="*/ 30570 w 430878"/>
              <a:gd name="connsiteY138" fmla="*/ 547344 h 547344"/>
              <a:gd name="connsiteX139" fmla="*/ 0 w 430878"/>
              <a:gd name="connsiteY139" fmla="*/ 501113 h 547344"/>
              <a:gd name="connsiteX140" fmla="*/ 0 w 430878"/>
              <a:gd name="connsiteY140" fmla="*/ 94113 h 547344"/>
              <a:gd name="connsiteX141" fmla="*/ 30570 w 430878"/>
              <a:gd name="connsiteY141" fmla="*/ 47882 h 547344"/>
              <a:gd name="connsiteX142" fmla="*/ 62793 w 430878"/>
              <a:gd name="connsiteY142" fmla="*/ 47882 h 547344"/>
              <a:gd name="connsiteX143" fmla="*/ 62793 w 430878"/>
              <a:gd name="connsiteY143" fmla="*/ 46231 h 547344"/>
              <a:gd name="connsiteX144" fmla="*/ 93777 w 430878"/>
              <a:gd name="connsiteY144" fmla="*/ 0 h 54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30878" h="547344">
                <a:moveTo>
                  <a:pt x="285845" y="391254"/>
                </a:moveTo>
                <a:lnTo>
                  <a:pt x="379787" y="391254"/>
                </a:lnTo>
                <a:cubicBezTo>
                  <a:pt x="383907" y="391254"/>
                  <a:pt x="387203" y="394894"/>
                  <a:pt x="387203" y="398129"/>
                </a:cubicBezTo>
                <a:cubicBezTo>
                  <a:pt x="387203" y="402173"/>
                  <a:pt x="383907" y="405408"/>
                  <a:pt x="379787" y="405408"/>
                </a:cubicBezTo>
                <a:lnTo>
                  <a:pt x="285845" y="405408"/>
                </a:lnTo>
                <a:cubicBezTo>
                  <a:pt x="281724" y="405408"/>
                  <a:pt x="278428" y="402173"/>
                  <a:pt x="278428" y="398129"/>
                </a:cubicBezTo>
                <a:cubicBezTo>
                  <a:pt x="278428" y="394894"/>
                  <a:pt x="281724" y="391254"/>
                  <a:pt x="285845" y="391254"/>
                </a:cubicBezTo>
                <a:close/>
                <a:moveTo>
                  <a:pt x="285845" y="358498"/>
                </a:moveTo>
                <a:lnTo>
                  <a:pt x="379787" y="358498"/>
                </a:lnTo>
                <a:cubicBezTo>
                  <a:pt x="383907" y="358498"/>
                  <a:pt x="387203" y="361733"/>
                  <a:pt x="387203" y="365777"/>
                </a:cubicBezTo>
                <a:cubicBezTo>
                  <a:pt x="387203" y="369417"/>
                  <a:pt x="383907" y="372652"/>
                  <a:pt x="379787" y="372652"/>
                </a:cubicBezTo>
                <a:lnTo>
                  <a:pt x="285845" y="372652"/>
                </a:lnTo>
                <a:cubicBezTo>
                  <a:pt x="281724" y="372652"/>
                  <a:pt x="278428" y="369417"/>
                  <a:pt x="278428" y="365777"/>
                </a:cubicBezTo>
                <a:cubicBezTo>
                  <a:pt x="278428" y="361733"/>
                  <a:pt x="281724" y="358498"/>
                  <a:pt x="285845" y="358498"/>
                </a:cubicBezTo>
                <a:close/>
                <a:moveTo>
                  <a:pt x="285845" y="327562"/>
                </a:moveTo>
                <a:lnTo>
                  <a:pt x="379787" y="327562"/>
                </a:lnTo>
                <a:cubicBezTo>
                  <a:pt x="383907" y="327562"/>
                  <a:pt x="387203" y="330797"/>
                  <a:pt x="387203" y="334437"/>
                </a:cubicBezTo>
                <a:cubicBezTo>
                  <a:pt x="387203" y="338481"/>
                  <a:pt x="383907" y="341716"/>
                  <a:pt x="379787" y="341716"/>
                </a:cubicBezTo>
                <a:lnTo>
                  <a:pt x="285845" y="341716"/>
                </a:lnTo>
                <a:cubicBezTo>
                  <a:pt x="281724" y="341716"/>
                  <a:pt x="278428" y="338481"/>
                  <a:pt x="278428" y="334437"/>
                </a:cubicBezTo>
                <a:cubicBezTo>
                  <a:pt x="278428" y="330797"/>
                  <a:pt x="281724" y="327562"/>
                  <a:pt x="285845" y="327562"/>
                </a:cubicBezTo>
                <a:close/>
                <a:moveTo>
                  <a:pt x="184290" y="309365"/>
                </a:moveTo>
                <a:cubicBezTo>
                  <a:pt x="188479" y="309365"/>
                  <a:pt x="191829" y="312688"/>
                  <a:pt x="191829" y="316842"/>
                </a:cubicBezTo>
                <a:lnTo>
                  <a:pt x="191829" y="320165"/>
                </a:lnTo>
                <a:cubicBezTo>
                  <a:pt x="202300" y="322657"/>
                  <a:pt x="210677" y="329719"/>
                  <a:pt x="210677" y="338857"/>
                </a:cubicBezTo>
                <a:lnTo>
                  <a:pt x="210677" y="341350"/>
                </a:lnTo>
                <a:cubicBezTo>
                  <a:pt x="210677" y="345504"/>
                  <a:pt x="207326" y="348411"/>
                  <a:pt x="203557" y="348411"/>
                </a:cubicBezTo>
                <a:cubicBezTo>
                  <a:pt x="198950" y="348411"/>
                  <a:pt x="196018" y="345504"/>
                  <a:pt x="196018" y="341350"/>
                </a:cubicBezTo>
                <a:lnTo>
                  <a:pt x="196018" y="338857"/>
                </a:lnTo>
                <a:cubicBezTo>
                  <a:pt x="196018" y="337196"/>
                  <a:pt x="191829" y="333873"/>
                  <a:pt x="184290" y="333873"/>
                </a:cubicBezTo>
                <a:cubicBezTo>
                  <a:pt x="177170" y="333873"/>
                  <a:pt x="172981" y="337196"/>
                  <a:pt x="172981" y="338857"/>
                </a:cubicBezTo>
                <a:lnTo>
                  <a:pt x="172981" y="353811"/>
                </a:lnTo>
                <a:cubicBezTo>
                  <a:pt x="172981" y="355473"/>
                  <a:pt x="177170" y="358796"/>
                  <a:pt x="184290" y="358796"/>
                </a:cubicBezTo>
                <a:cubicBezTo>
                  <a:pt x="198950" y="358796"/>
                  <a:pt x="210677" y="367519"/>
                  <a:pt x="210677" y="378319"/>
                </a:cubicBezTo>
                <a:lnTo>
                  <a:pt x="210677" y="394103"/>
                </a:lnTo>
                <a:cubicBezTo>
                  <a:pt x="210677" y="403242"/>
                  <a:pt x="202300" y="410719"/>
                  <a:pt x="191829" y="412796"/>
                </a:cubicBezTo>
                <a:lnTo>
                  <a:pt x="191829" y="416534"/>
                </a:lnTo>
                <a:cubicBezTo>
                  <a:pt x="191829" y="420688"/>
                  <a:pt x="188479" y="423596"/>
                  <a:pt x="184290" y="423596"/>
                </a:cubicBezTo>
                <a:cubicBezTo>
                  <a:pt x="180521" y="423596"/>
                  <a:pt x="177170" y="420688"/>
                  <a:pt x="177170" y="416534"/>
                </a:cubicBezTo>
                <a:lnTo>
                  <a:pt x="177170" y="412796"/>
                </a:lnTo>
                <a:cubicBezTo>
                  <a:pt x="166280" y="410719"/>
                  <a:pt x="158322" y="403242"/>
                  <a:pt x="158322" y="394103"/>
                </a:cubicBezTo>
                <a:lnTo>
                  <a:pt x="158322" y="391611"/>
                </a:lnTo>
                <a:cubicBezTo>
                  <a:pt x="158322" y="387457"/>
                  <a:pt x="161673" y="384134"/>
                  <a:pt x="165442" y="384134"/>
                </a:cubicBezTo>
                <a:cubicBezTo>
                  <a:pt x="169631" y="384134"/>
                  <a:pt x="172981" y="387457"/>
                  <a:pt x="172981" y="391611"/>
                </a:cubicBezTo>
                <a:lnTo>
                  <a:pt x="172981" y="394103"/>
                </a:lnTo>
                <a:cubicBezTo>
                  <a:pt x="172981" y="395765"/>
                  <a:pt x="177170" y="399088"/>
                  <a:pt x="184290" y="399088"/>
                </a:cubicBezTo>
                <a:cubicBezTo>
                  <a:pt x="191829" y="399088"/>
                  <a:pt x="196018" y="395765"/>
                  <a:pt x="196018" y="394103"/>
                </a:cubicBezTo>
                <a:lnTo>
                  <a:pt x="196018" y="378319"/>
                </a:lnTo>
                <a:cubicBezTo>
                  <a:pt x="196018" y="376657"/>
                  <a:pt x="191829" y="373334"/>
                  <a:pt x="184290" y="373334"/>
                </a:cubicBezTo>
                <a:cubicBezTo>
                  <a:pt x="170050" y="373334"/>
                  <a:pt x="158322" y="364611"/>
                  <a:pt x="158322" y="353811"/>
                </a:cubicBezTo>
                <a:lnTo>
                  <a:pt x="158322" y="338857"/>
                </a:lnTo>
                <a:cubicBezTo>
                  <a:pt x="158322" y="329719"/>
                  <a:pt x="166280" y="322657"/>
                  <a:pt x="177170" y="320165"/>
                </a:cubicBezTo>
                <a:lnTo>
                  <a:pt x="177170" y="316842"/>
                </a:lnTo>
                <a:cubicBezTo>
                  <a:pt x="177170" y="312688"/>
                  <a:pt x="180521" y="309365"/>
                  <a:pt x="184290" y="309365"/>
                </a:cubicBezTo>
                <a:close/>
                <a:moveTo>
                  <a:pt x="121445" y="294344"/>
                </a:moveTo>
                <a:lnTo>
                  <a:pt x="121445" y="437789"/>
                </a:lnTo>
                <a:lnTo>
                  <a:pt x="248965" y="437789"/>
                </a:lnTo>
                <a:lnTo>
                  <a:pt x="248965" y="294344"/>
                </a:lnTo>
                <a:close/>
                <a:moveTo>
                  <a:pt x="114406" y="280248"/>
                </a:moveTo>
                <a:lnTo>
                  <a:pt x="256004" y="280248"/>
                </a:lnTo>
                <a:cubicBezTo>
                  <a:pt x="260144" y="280248"/>
                  <a:pt x="263456" y="283565"/>
                  <a:pt x="263456" y="287296"/>
                </a:cubicBezTo>
                <a:lnTo>
                  <a:pt x="263456" y="445251"/>
                </a:lnTo>
                <a:cubicBezTo>
                  <a:pt x="263456" y="449397"/>
                  <a:pt x="260144" y="452714"/>
                  <a:pt x="256004" y="452714"/>
                </a:cubicBezTo>
                <a:lnTo>
                  <a:pt x="114406" y="452714"/>
                </a:lnTo>
                <a:cubicBezTo>
                  <a:pt x="110266" y="452714"/>
                  <a:pt x="107368" y="449397"/>
                  <a:pt x="107368" y="445251"/>
                </a:cubicBezTo>
                <a:lnTo>
                  <a:pt x="107368" y="287296"/>
                </a:lnTo>
                <a:cubicBezTo>
                  <a:pt x="107368" y="283565"/>
                  <a:pt x="110266" y="280248"/>
                  <a:pt x="114406" y="280248"/>
                </a:cubicBezTo>
                <a:close/>
                <a:moveTo>
                  <a:pt x="233804" y="152243"/>
                </a:moveTo>
                <a:lnTo>
                  <a:pt x="233804" y="236236"/>
                </a:lnTo>
                <a:lnTo>
                  <a:pt x="258947" y="236236"/>
                </a:lnTo>
                <a:lnTo>
                  <a:pt x="258947" y="152243"/>
                </a:lnTo>
                <a:close/>
                <a:moveTo>
                  <a:pt x="312530" y="93076"/>
                </a:moveTo>
                <a:lnTo>
                  <a:pt x="312530" y="236236"/>
                </a:lnTo>
                <a:lnTo>
                  <a:pt x="337260" y="236236"/>
                </a:lnTo>
                <a:lnTo>
                  <a:pt x="337260" y="93076"/>
                </a:lnTo>
                <a:close/>
                <a:moveTo>
                  <a:pt x="30570" y="62329"/>
                </a:moveTo>
                <a:cubicBezTo>
                  <a:pt x="22721" y="62329"/>
                  <a:pt x="14459" y="75126"/>
                  <a:pt x="14459" y="94113"/>
                </a:cubicBezTo>
                <a:lnTo>
                  <a:pt x="14459" y="501113"/>
                </a:lnTo>
                <a:cubicBezTo>
                  <a:pt x="14459" y="519688"/>
                  <a:pt x="22721" y="532897"/>
                  <a:pt x="30570" y="532897"/>
                </a:cubicBezTo>
                <a:lnTo>
                  <a:pt x="337514" y="533310"/>
                </a:lnTo>
                <a:cubicBezTo>
                  <a:pt x="344950" y="533310"/>
                  <a:pt x="353626" y="520514"/>
                  <a:pt x="353626" y="501526"/>
                </a:cubicBezTo>
                <a:lnTo>
                  <a:pt x="353626" y="499462"/>
                </a:lnTo>
                <a:lnTo>
                  <a:pt x="93777" y="499049"/>
                </a:lnTo>
                <a:cubicBezTo>
                  <a:pt x="76426" y="499049"/>
                  <a:pt x="62793" y="478823"/>
                  <a:pt x="62793" y="453231"/>
                </a:cubicBezTo>
                <a:lnTo>
                  <a:pt x="62793" y="62742"/>
                </a:lnTo>
                <a:close/>
                <a:moveTo>
                  <a:pt x="155491" y="59975"/>
                </a:moveTo>
                <a:lnTo>
                  <a:pt x="155491" y="236236"/>
                </a:lnTo>
                <a:lnTo>
                  <a:pt x="180633" y="236236"/>
                </a:lnTo>
                <a:lnTo>
                  <a:pt x="180633" y="59975"/>
                </a:lnTo>
                <a:close/>
                <a:moveTo>
                  <a:pt x="148484" y="45494"/>
                </a:moveTo>
                <a:lnTo>
                  <a:pt x="187640" y="45494"/>
                </a:lnTo>
                <a:cubicBezTo>
                  <a:pt x="191350" y="45494"/>
                  <a:pt x="194647" y="48804"/>
                  <a:pt x="194647" y="52528"/>
                </a:cubicBezTo>
                <a:lnTo>
                  <a:pt x="194647" y="236236"/>
                </a:lnTo>
                <a:lnTo>
                  <a:pt x="219790" y="236236"/>
                </a:lnTo>
                <a:lnTo>
                  <a:pt x="219790" y="145209"/>
                </a:lnTo>
                <a:cubicBezTo>
                  <a:pt x="219790" y="141072"/>
                  <a:pt x="223088" y="137762"/>
                  <a:pt x="226797" y="137762"/>
                </a:cubicBezTo>
                <a:lnTo>
                  <a:pt x="265954" y="137762"/>
                </a:lnTo>
                <a:cubicBezTo>
                  <a:pt x="268015" y="137762"/>
                  <a:pt x="269663" y="138589"/>
                  <a:pt x="271312" y="139830"/>
                </a:cubicBezTo>
                <a:cubicBezTo>
                  <a:pt x="272549" y="141072"/>
                  <a:pt x="272961" y="143140"/>
                  <a:pt x="272961" y="145209"/>
                </a:cubicBezTo>
                <a:lnTo>
                  <a:pt x="272961" y="236236"/>
                </a:lnTo>
                <a:lnTo>
                  <a:pt x="298103" y="236236"/>
                </a:lnTo>
                <a:lnTo>
                  <a:pt x="298103" y="85628"/>
                </a:lnTo>
                <a:cubicBezTo>
                  <a:pt x="298103" y="81905"/>
                  <a:pt x="300989" y="79008"/>
                  <a:pt x="305110" y="79008"/>
                </a:cubicBezTo>
                <a:lnTo>
                  <a:pt x="344679" y="79008"/>
                </a:lnTo>
                <a:cubicBezTo>
                  <a:pt x="348389" y="79008"/>
                  <a:pt x="351686" y="81905"/>
                  <a:pt x="351686" y="85628"/>
                </a:cubicBezTo>
                <a:lnTo>
                  <a:pt x="351686" y="236236"/>
                </a:lnTo>
                <a:lnTo>
                  <a:pt x="383836" y="236236"/>
                </a:lnTo>
                <a:cubicBezTo>
                  <a:pt x="387545" y="236236"/>
                  <a:pt x="390843" y="239546"/>
                  <a:pt x="390843" y="243683"/>
                </a:cubicBezTo>
                <a:cubicBezTo>
                  <a:pt x="390843" y="247407"/>
                  <a:pt x="387545" y="250717"/>
                  <a:pt x="383836" y="250717"/>
                </a:cubicBezTo>
                <a:lnTo>
                  <a:pt x="344679" y="250717"/>
                </a:lnTo>
                <a:lnTo>
                  <a:pt x="305110" y="250717"/>
                </a:lnTo>
                <a:lnTo>
                  <a:pt x="265954" y="250717"/>
                </a:lnTo>
                <a:lnTo>
                  <a:pt x="226797" y="250717"/>
                </a:lnTo>
                <a:lnTo>
                  <a:pt x="187640" y="250717"/>
                </a:lnTo>
                <a:lnTo>
                  <a:pt x="148484" y="250717"/>
                </a:lnTo>
                <a:lnTo>
                  <a:pt x="108915" y="250717"/>
                </a:lnTo>
                <a:cubicBezTo>
                  <a:pt x="105205" y="250717"/>
                  <a:pt x="101908" y="247407"/>
                  <a:pt x="101908" y="243683"/>
                </a:cubicBezTo>
                <a:cubicBezTo>
                  <a:pt x="101908" y="239546"/>
                  <a:pt x="105205" y="236236"/>
                  <a:pt x="108915" y="236236"/>
                </a:cubicBezTo>
                <a:lnTo>
                  <a:pt x="141065" y="236236"/>
                </a:lnTo>
                <a:lnTo>
                  <a:pt x="141065" y="52528"/>
                </a:lnTo>
                <a:cubicBezTo>
                  <a:pt x="141065" y="48804"/>
                  <a:pt x="144362" y="45494"/>
                  <a:pt x="148484" y="45494"/>
                </a:cubicBezTo>
                <a:close/>
                <a:moveTo>
                  <a:pt x="93777" y="14447"/>
                </a:moveTo>
                <a:cubicBezTo>
                  <a:pt x="85928" y="14447"/>
                  <a:pt x="76839" y="27243"/>
                  <a:pt x="76839" y="46231"/>
                </a:cubicBezTo>
                <a:lnTo>
                  <a:pt x="76839" y="453231"/>
                </a:lnTo>
                <a:cubicBezTo>
                  <a:pt x="76839" y="471806"/>
                  <a:pt x="85928" y="485015"/>
                  <a:pt x="93777" y="485015"/>
                </a:cubicBezTo>
                <a:lnTo>
                  <a:pt x="400307" y="485428"/>
                </a:lnTo>
                <a:cubicBezTo>
                  <a:pt x="407744" y="485428"/>
                  <a:pt x="416832" y="472631"/>
                  <a:pt x="416832" y="453644"/>
                </a:cubicBezTo>
                <a:lnTo>
                  <a:pt x="416832" y="46644"/>
                </a:lnTo>
                <a:cubicBezTo>
                  <a:pt x="416832" y="28069"/>
                  <a:pt x="407744" y="14860"/>
                  <a:pt x="400307" y="14860"/>
                </a:cubicBezTo>
                <a:close/>
                <a:moveTo>
                  <a:pt x="93777" y="0"/>
                </a:moveTo>
                <a:lnTo>
                  <a:pt x="400307" y="825"/>
                </a:lnTo>
                <a:cubicBezTo>
                  <a:pt x="417658" y="825"/>
                  <a:pt x="430878" y="21052"/>
                  <a:pt x="430878" y="46644"/>
                </a:cubicBezTo>
                <a:lnTo>
                  <a:pt x="430878" y="453644"/>
                </a:lnTo>
                <a:cubicBezTo>
                  <a:pt x="430878" y="479649"/>
                  <a:pt x="417658" y="499875"/>
                  <a:pt x="400307" y="499875"/>
                </a:cubicBezTo>
                <a:lnTo>
                  <a:pt x="399894" y="499875"/>
                </a:lnTo>
                <a:lnTo>
                  <a:pt x="368085" y="499875"/>
                </a:lnTo>
                <a:lnTo>
                  <a:pt x="368085" y="501526"/>
                </a:lnTo>
                <a:cubicBezTo>
                  <a:pt x="368085" y="527531"/>
                  <a:pt x="354452" y="547344"/>
                  <a:pt x="337514" y="547344"/>
                </a:cubicBezTo>
                <a:lnTo>
                  <a:pt x="30570" y="547344"/>
                </a:lnTo>
                <a:cubicBezTo>
                  <a:pt x="13220" y="547344"/>
                  <a:pt x="0" y="526705"/>
                  <a:pt x="0" y="501113"/>
                </a:cubicBezTo>
                <a:lnTo>
                  <a:pt x="0" y="94113"/>
                </a:lnTo>
                <a:cubicBezTo>
                  <a:pt x="0" y="68521"/>
                  <a:pt x="13220" y="47882"/>
                  <a:pt x="30570" y="47882"/>
                </a:cubicBezTo>
                <a:lnTo>
                  <a:pt x="62793" y="47882"/>
                </a:lnTo>
                <a:lnTo>
                  <a:pt x="62793" y="46231"/>
                </a:lnTo>
                <a:cubicBezTo>
                  <a:pt x="62793" y="20226"/>
                  <a:pt x="76426" y="0"/>
                  <a:pt x="93777" y="0"/>
                </a:cubicBezTo>
                <a:close/>
              </a:path>
            </a:pathLst>
          </a:custGeom>
          <a:solidFill>
            <a:schemeClr val="bg1"/>
          </a:solidFill>
          <a:ln>
            <a:noFill/>
          </a:ln>
          <a:effectLst/>
        </p:spPr>
        <p:txBody>
          <a:bodyPr wrap="square" anchor="ctr">
            <a:noAutofit/>
          </a:bodyPr>
          <a:lstStyle/>
          <a:p>
            <a:endParaRPr lang="en-US" sz="900" dirty="0">
              <a:latin typeface="Poppins" panose="00000500000000000000" pitchFamily="2" charset="0"/>
            </a:endParaRPr>
          </a:p>
        </p:txBody>
      </p:sp>
      <p:sp>
        <p:nvSpPr>
          <p:cNvPr id="29" name="Freeform 56">
            <a:extLst>
              <a:ext uri="{FF2B5EF4-FFF2-40B4-BE49-F238E27FC236}">
                <a16:creationId xmlns:a16="http://schemas.microsoft.com/office/drawing/2014/main" id="{6AE2F416-C2E1-4C0F-B6E0-D1033CCF7262}"/>
              </a:ext>
            </a:extLst>
          </p:cNvPr>
          <p:cNvSpPr>
            <a:spLocks noChangeArrowheads="1"/>
          </p:cNvSpPr>
          <p:nvPr/>
        </p:nvSpPr>
        <p:spPr bwMode="auto">
          <a:xfrm>
            <a:off x="6460182" y="3414249"/>
            <a:ext cx="572901" cy="412902"/>
          </a:xfrm>
          <a:custGeom>
            <a:avLst/>
            <a:gdLst>
              <a:gd name="connsiteX0" fmla="*/ 52936 w 547345"/>
              <a:gd name="connsiteY0" fmla="*/ 303906 h 394483"/>
              <a:gd name="connsiteX1" fmla="*/ 205475 w 547345"/>
              <a:gd name="connsiteY1" fmla="*/ 303906 h 394483"/>
              <a:gd name="connsiteX2" fmla="*/ 212503 w 547345"/>
              <a:gd name="connsiteY2" fmla="*/ 310781 h 394483"/>
              <a:gd name="connsiteX3" fmla="*/ 205475 w 547345"/>
              <a:gd name="connsiteY3" fmla="*/ 318060 h 394483"/>
              <a:gd name="connsiteX4" fmla="*/ 52936 w 547345"/>
              <a:gd name="connsiteY4" fmla="*/ 318060 h 394483"/>
              <a:gd name="connsiteX5" fmla="*/ 45495 w 547345"/>
              <a:gd name="connsiteY5" fmla="*/ 310781 h 394483"/>
              <a:gd name="connsiteX6" fmla="*/ 52936 w 547345"/>
              <a:gd name="connsiteY6" fmla="*/ 303906 h 394483"/>
              <a:gd name="connsiteX7" fmla="*/ 418466 w 547345"/>
              <a:gd name="connsiteY7" fmla="*/ 181980 h 394483"/>
              <a:gd name="connsiteX8" fmla="*/ 425484 w 547345"/>
              <a:gd name="connsiteY8" fmla="*/ 189025 h 394483"/>
              <a:gd name="connsiteX9" fmla="*/ 425484 w 547345"/>
              <a:gd name="connsiteY9" fmla="*/ 334897 h 394483"/>
              <a:gd name="connsiteX10" fmla="*/ 456856 w 547345"/>
              <a:gd name="connsiteY10" fmla="*/ 334897 h 394483"/>
              <a:gd name="connsiteX11" fmla="*/ 456856 w 547345"/>
              <a:gd name="connsiteY11" fmla="*/ 281024 h 394483"/>
              <a:gd name="connsiteX12" fmla="*/ 464287 w 547345"/>
              <a:gd name="connsiteY12" fmla="*/ 273564 h 394483"/>
              <a:gd name="connsiteX13" fmla="*/ 471304 w 547345"/>
              <a:gd name="connsiteY13" fmla="*/ 281024 h 394483"/>
              <a:gd name="connsiteX14" fmla="*/ 471304 w 547345"/>
              <a:gd name="connsiteY14" fmla="*/ 334897 h 394483"/>
              <a:gd name="connsiteX15" fmla="*/ 494421 w 547345"/>
              <a:gd name="connsiteY15" fmla="*/ 334897 h 394483"/>
              <a:gd name="connsiteX16" fmla="*/ 501851 w 547345"/>
              <a:gd name="connsiteY16" fmla="*/ 342356 h 394483"/>
              <a:gd name="connsiteX17" fmla="*/ 494421 w 547345"/>
              <a:gd name="connsiteY17" fmla="*/ 348987 h 394483"/>
              <a:gd name="connsiteX18" fmla="*/ 250871 w 547345"/>
              <a:gd name="connsiteY18" fmla="*/ 348987 h 394483"/>
              <a:gd name="connsiteX19" fmla="*/ 243853 w 547345"/>
              <a:gd name="connsiteY19" fmla="*/ 342356 h 394483"/>
              <a:gd name="connsiteX20" fmla="*/ 250871 w 547345"/>
              <a:gd name="connsiteY20" fmla="*/ 334897 h 394483"/>
              <a:gd name="connsiteX21" fmla="*/ 273987 w 547345"/>
              <a:gd name="connsiteY21" fmla="*/ 334897 h 394483"/>
              <a:gd name="connsiteX22" fmla="*/ 273987 w 547345"/>
              <a:gd name="connsiteY22" fmla="*/ 295942 h 394483"/>
              <a:gd name="connsiteX23" fmla="*/ 281418 w 547345"/>
              <a:gd name="connsiteY23" fmla="*/ 288897 h 394483"/>
              <a:gd name="connsiteX24" fmla="*/ 288435 w 547345"/>
              <a:gd name="connsiteY24" fmla="*/ 295942 h 394483"/>
              <a:gd name="connsiteX25" fmla="*/ 288435 w 547345"/>
              <a:gd name="connsiteY25" fmla="*/ 334897 h 394483"/>
              <a:gd name="connsiteX26" fmla="*/ 319808 w 547345"/>
              <a:gd name="connsiteY26" fmla="*/ 334897 h 394483"/>
              <a:gd name="connsiteX27" fmla="*/ 319808 w 547345"/>
              <a:gd name="connsiteY27" fmla="*/ 204358 h 394483"/>
              <a:gd name="connsiteX28" fmla="*/ 326825 w 547345"/>
              <a:gd name="connsiteY28" fmla="*/ 196899 h 394483"/>
              <a:gd name="connsiteX29" fmla="*/ 334256 w 547345"/>
              <a:gd name="connsiteY29" fmla="*/ 204358 h 394483"/>
              <a:gd name="connsiteX30" fmla="*/ 334256 w 547345"/>
              <a:gd name="connsiteY30" fmla="*/ 334897 h 394483"/>
              <a:gd name="connsiteX31" fmla="*/ 365628 w 547345"/>
              <a:gd name="connsiteY31" fmla="*/ 334897 h 394483"/>
              <a:gd name="connsiteX32" fmla="*/ 365628 w 547345"/>
              <a:gd name="connsiteY32" fmla="*/ 250357 h 394483"/>
              <a:gd name="connsiteX33" fmla="*/ 372646 w 547345"/>
              <a:gd name="connsiteY33" fmla="*/ 242898 h 394483"/>
              <a:gd name="connsiteX34" fmla="*/ 379663 w 547345"/>
              <a:gd name="connsiteY34" fmla="*/ 250357 h 394483"/>
              <a:gd name="connsiteX35" fmla="*/ 379663 w 547345"/>
              <a:gd name="connsiteY35" fmla="*/ 334897 h 394483"/>
              <a:gd name="connsiteX36" fmla="*/ 411449 w 547345"/>
              <a:gd name="connsiteY36" fmla="*/ 334897 h 394483"/>
              <a:gd name="connsiteX37" fmla="*/ 411449 w 547345"/>
              <a:gd name="connsiteY37" fmla="*/ 189025 h 394483"/>
              <a:gd name="connsiteX38" fmla="*/ 418466 w 547345"/>
              <a:gd name="connsiteY38" fmla="*/ 181980 h 394483"/>
              <a:gd name="connsiteX39" fmla="*/ 148895 w 547345"/>
              <a:gd name="connsiteY39" fmla="*/ 78096 h 394483"/>
              <a:gd name="connsiteX40" fmla="*/ 59767 w 547345"/>
              <a:gd name="connsiteY40" fmla="*/ 163275 h 394483"/>
              <a:gd name="connsiteX41" fmla="*/ 84113 w 547345"/>
              <a:gd name="connsiteY41" fmla="*/ 231583 h 394483"/>
              <a:gd name="connsiteX42" fmla="*/ 150546 w 547345"/>
              <a:gd name="connsiteY42" fmla="*/ 260388 h 394483"/>
              <a:gd name="connsiteX43" fmla="*/ 242149 w 547345"/>
              <a:gd name="connsiteY43" fmla="*/ 169448 h 394483"/>
              <a:gd name="connsiteX44" fmla="*/ 241324 w 547345"/>
              <a:gd name="connsiteY44" fmla="*/ 158337 h 394483"/>
              <a:gd name="connsiteX45" fmla="*/ 171590 w 547345"/>
              <a:gd name="connsiteY45" fmla="*/ 172328 h 394483"/>
              <a:gd name="connsiteX46" fmla="*/ 155085 w 547345"/>
              <a:gd name="connsiteY46" fmla="*/ 166156 h 394483"/>
              <a:gd name="connsiteX47" fmla="*/ 153021 w 547345"/>
              <a:gd name="connsiteY47" fmla="*/ 148050 h 394483"/>
              <a:gd name="connsiteX48" fmla="*/ 183968 w 547345"/>
              <a:gd name="connsiteY48" fmla="*/ 84680 h 394483"/>
              <a:gd name="connsiteX49" fmla="*/ 150546 w 547345"/>
              <a:gd name="connsiteY49" fmla="*/ 78096 h 394483"/>
              <a:gd name="connsiteX50" fmla="*/ 148895 w 547345"/>
              <a:gd name="connsiteY50" fmla="*/ 78096 h 394483"/>
              <a:gd name="connsiteX51" fmla="*/ 320003 w 547345"/>
              <a:gd name="connsiteY51" fmla="*/ 74613 h 394483"/>
              <a:gd name="connsiteX52" fmla="*/ 487160 w 547345"/>
              <a:gd name="connsiteY52" fmla="*/ 74613 h 394483"/>
              <a:gd name="connsiteX53" fmla="*/ 494571 w 547345"/>
              <a:gd name="connsiteY53" fmla="*/ 81488 h 394483"/>
              <a:gd name="connsiteX54" fmla="*/ 487160 w 547345"/>
              <a:gd name="connsiteY54" fmla="*/ 88767 h 394483"/>
              <a:gd name="connsiteX55" fmla="*/ 320003 w 547345"/>
              <a:gd name="connsiteY55" fmla="*/ 88767 h 394483"/>
              <a:gd name="connsiteX56" fmla="*/ 313004 w 547345"/>
              <a:gd name="connsiteY56" fmla="*/ 81488 h 394483"/>
              <a:gd name="connsiteX57" fmla="*/ 320003 w 547345"/>
              <a:gd name="connsiteY57" fmla="*/ 74613 h 394483"/>
              <a:gd name="connsiteX58" fmla="*/ 148895 w 547345"/>
              <a:gd name="connsiteY58" fmla="*/ 64517 h 394483"/>
              <a:gd name="connsiteX59" fmla="*/ 196760 w 547345"/>
              <a:gd name="connsiteY59" fmla="*/ 74804 h 394483"/>
              <a:gd name="connsiteX60" fmla="*/ 200061 w 547345"/>
              <a:gd name="connsiteY60" fmla="*/ 84269 h 394483"/>
              <a:gd name="connsiteX61" fmla="*/ 165813 w 547345"/>
              <a:gd name="connsiteY61" fmla="*/ 154634 h 394483"/>
              <a:gd name="connsiteX62" fmla="*/ 166225 w 547345"/>
              <a:gd name="connsiteY62" fmla="*/ 157103 h 394483"/>
              <a:gd name="connsiteX63" fmla="*/ 169114 w 547345"/>
              <a:gd name="connsiteY63" fmla="*/ 158337 h 394483"/>
              <a:gd name="connsiteX64" fmla="*/ 245863 w 547345"/>
              <a:gd name="connsiteY64" fmla="*/ 143112 h 394483"/>
              <a:gd name="connsiteX65" fmla="*/ 251227 w 547345"/>
              <a:gd name="connsiteY65" fmla="*/ 144347 h 394483"/>
              <a:gd name="connsiteX66" fmla="*/ 254115 w 547345"/>
              <a:gd name="connsiteY66" fmla="*/ 148873 h 394483"/>
              <a:gd name="connsiteX67" fmla="*/ 256178 w 547345"/>
              <a:gd name="connsiteY67" fmla="*/ 169448 h 394483"/>
              <a:gd name="connsiteX68" fmla="*/ 150546 w 547345"/>
              <a:gd name="connsiteY68" fmla="*/ 274379 h 394483"/>
              <a:gd name="connsiteX69" fmla="*/ 73797 w 547345"/>
              <a:gd name="connsiteY69" fmla="*/ 241459 h 394483"/>
              <a:gd name="connsiteX70" fmla="*/ 45325 w 547345"/>
              <a:gd name="connsiteY70" fmla="*/ 162864 h 394483"/>
              <a:gd name="connsiteX71" fmla="*/ 148895 w 547345"/>
              <a:gd name="connsiteY71" fmla="*/ 64517 h 394483"/>
              <a:gd name="connsiteX72" fmla="*/ 234795 w 547345"/>
              <a:gd name="connsiteY72" fmla="*/ 61145 h 394483"/>
              <a:gd name="connsiteX73" fmla="*/ 201601 w 547345"/>
              <a:gd name="connsiteY73" fmla="*/ 130194 h 394483"/>
              <a:gd name="connsiteX74" fmla="*/ 276185 w 547345"/>
              <a:gd name="connsiteY74" fmla="*/ 115219 h 394483"/>
              <a:gd name="connsiteX75" fmla="*/ 234795 w 547345"/>
              <a:gd name="connsiteY75" fmla="*/ 61145 h 394483"/>
              <a:gd name="connsiteX76" fmla="*/ 229468 w 547345"/>
              <a:gd name="connsiteY76" fmla="*/ 44507 h 394483"/>
              <a:gd name="connsiteX77" fmla="*/ 234795 w 547345"/>
              <a:gd name="connsiteY77" fmla="*/ 44507 h 394483"/>
              <a:gd name="connsiteX78" fmla="*/ 291348 w 547345"/>
              <a:gd name="connsiteY78" fmla="*/ 119379 h 394483"/>
              <a:gd name="connsiteX79" fmla="*/ 286020 w 547345"/>
              <a:gd name="connsiteY79" fmla="*/ 127698 h 394483"/>
              <a:gd name="connsiteX80" fmla="*/ 201601 w 547345"/>
              <a:gd name="connsiteY80" fmla="*/ 145168 h 394483"/>
              <a:gd name="connsiteX81" fmla="*/ 198733 w 547345"/>
              <a:gd name="connsiteY81" fmla="*/ 145168 h 394483"/>
              <a:gd name="connsiteX82" fmla="*/ 188897 w 547345"/>
              <a:gd name="connsiteY82" fmla="*/ 140593 h 394483"/>
              <a:gd name="connsiteX83" fmla="*/ 187668 w 547345"/>
              <a:gd name="connsiteY83" fmla="*/ 126866 h 394483"/>
              <a:gd name="connsiteX84" fmla="*/ 225370 w 547345"/>
              <a:gd name="connsiteY84" fmla="*/ 47835 h 394483"/>
              <a:gd name="connsiteX85" fmla="*/ 229468 w 547345"/>
              <a:gd name="connsiteY85" fmla="*/ 44507 h 394483"/>
              <a:gd name="connsiteX86" fmla="*/ 35086 w 547345"/>
              <a:gd name="connsiteY86" fmla="*/ 14000 h 394483"/>
              <a:gd name="connsiteX87" fmla="*/ 14447 w 547345"/>
              <a:gd name="connsiteY87" fmla="*/ 34589 h 394483"/>
              <a:gd name="connsiteX88" fmla="*/ 14447 w 547345"/>
              <a:gd name="connsiteY88" fmla="*/ 359482 h 394483"/>
              <a:gd name="connsiteX89" fmla="*/ 35086 w 547345"/>
              <a:gd name="connsiteY89" fmla="*/ 380071 h 394483"/>
              <a:gd name="connsiteX90" fmla="*/ 512672 w 547345"/>
              <a:gd name="connsiteY90" fmla="*/ 380071 h 394483"/>
              <a:gd name="connsiteX91" fmla="*/ 533311 w 547345"/>
              <a:gd name="connsiteY91" fmla="*/ 359482 h 394483"/>
              <a:gd name="connsiteX92" fmla="*/ 533311 w 547345"/>
              <a:gd name="connsiteY92" fmla="*/ 34589 h 394483"/>
              <a:gd name="connsiteX93" fmla="*/ 512672 w 547345"/>
              <a:gd name="connsiteY93" fmla="*/ 14000 h 394483"/>
              <a:gd name="connsiteX94" fmla="*/ 35086 w 547345"/>
              <a:gd name="connsiteY94" fmla="*/ 0 h 394483"/>
              <a:gd name="connsiteX95" fmla="*/ 512672 w 547345"/>
              <a:gd name="connsiteY95" fmla="*/ 0 h 394483"/>
              <a:gd name="connsiteX96" fmla="*/ 547345 w 547345"/>
              <a:gd name="connsiteY96" fmla="*/ 34589 h 394483"/>
              <a:gd name="connsiteX97" fmla="*/ 547345 w 547345"/>
              <a:gd name="connsiteY97" fmla="*/ 359482 h 394483"/>
              <a:gd name="connsiteX98" fmla="*/ 512672 w 547345"/>
              <a:gd name="connsiteY98" fmla="*/ 394483 h 394483"/>
              <a:gd name="connsiteX99" fmla="*/ 35086 w 547345"/>
              <a:gd name="connsiteY99" fmla="*/ 394483 h 394483"/>
              <a:gd name="connsiteX100" fmla="*/ 0 w 547345"/>
              <a:gd name="connsiteY100" fmla="*/ 359482 h 394483"/>
              <a:gd name="connsiteX101" fmla="*/ 0 w 547345"/>
              <a:gd name="connsiteY101" fmla="*/ 34589 h 394483"/>
              <a:gd name="connsiteX102" fmla="*/ 35086 w 547345"/>
              <a:gd name="connsiteY102" fmla="*/ 0 h 394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47345" h="394483">
                <a:moveTo>
                  <a:pt x="52936" y="303906"/>
                </a:moveTo>
                <a:lnTo>
                  <a:pt x="205475" y="303906"/>
                </a:lnTo>
                <a:cubicBezTo>
                  <a:pt x="209609" y="303906"/>
                  <a:pt x="212503" y="307141"/>
                  <a:pt x="212503" y="310781"/>
                </a:cubicBezTo>
                <a:cubicBezTo>
                  <a:pt x="212503" y="314825"/>
                  <a:pt x="209609" y="318060"/>
                  <a:pt x="205475" y="318060"/>
                </a:cubicBezTo>
                <a:lnTo>
                  <a:pt x="52936" y="318060"/>
                </a:lnTo>
                <a:cubicBezTo>
                  <a:pt x="49215" y="318060"/>
                  <a:pt x="45495" y="314825"/>
                  <a:pt x="45495" y="310781"/>
                </a:cubicBezTo>
                <a:cubicBezTo>
                  <a:pt x="45495" y="307141"/>
                  <a:pt x="49215" y="303906"/>
                  <a:pt x="52936" y="303906"/>
                </a:cubicBezTo>
                <a:close/>
                <a:moveTo>
                  <a:pt x="418466" y="181980"/>
                </a:moveTo>
                <a:cubicBezTo>
                  <a:pt x="422181" y="181980"/>
                  <a:pt x="425484" y="185295"/>
                  <a:pt x="425484" y="189025"/>
                </a:cubicBezTo>
                <a:lnTo>
                  <a:pt x="425484" y="334897"/>
                </a:lnTo>
                <a:lnTo>
                  <a:pt x="456856" y="334897"/>
                </a:lnTo>
                <a:lnTo>
                  <a:pt x="456856" y="281024"/>
                </a:lnTo>
                <a:cubicBezTo>
                  <a:pt x="456856" y="276880"/>
                  <a:pt x="460159" y="273564"/>
                  <a:pt x="464287" y="273564"/>
                </a:cubicBezTo>
                <a:cubicBezTo>
                  <a:pt x="468002" y="273564"/>
                  <a:pt x="471304" y="276880"/>
                  <a:pt x="471304" y="281024"/>
                </a:cubicBezTo>
                <a:lnTo>
                  <a:pt x="471304" y="334897"/>
                </a:lnTo>
                <a:lnTo>
                  <a:pt x="494421" y="334897"/>
                </a:lnTo>
                <a:cubicBezTo>
                  <a:pt x="498549" y="334897"/>
                  <a:pt x="501851" y="338212"/>
                  <a:pt x="501851" y="342356"/>
                </a:cubicBezTo>
                <a:cubicBezTo>
                  <a:pt x="501851" y="346086"/>
                  <a:pt x="498549" y="348987"/>
                  <a:pt x="494421" y="348987"/>
                </a:cubicBezTo>
                <a:lnTo>
                  <a:pt x="250871" y="348987"/>
                </a:lnTo>
                <a:cubicBezTo>
                  <a:pt x="246743" y="348987"/>
                  <a:pt x="243853" y="346086"/>
                  <a:pt x="243853" y="342356"/>
                </a:cubicBezTo>
                <a:cubicBezTo>
                  <a:pt x="243853" y="338212"/>
                  <a:pt x="246743" y="334897"/>
                  <a:pt x="250871" y="334897"/>
                </a:cubicBezTo>
                <a:lnTo>
                  <a:pt x="273987" y="334897"/>
                </a:lnTo>
                <a:lnTo>
                  <a:pt x="273987" y="295942"/>
                </a:lnTo>
                <a:cubicBezTo>
                  <a:pt x="273987" y="292213"/>
                  <a:pt x="277290" y="288897"/>
                  <a:pt x="281418" y="288897"/>
                </a:cubicBezTo>
                <a:cubicBezTo>
                  <a:pt x="285546" y="288897"/>
                  <a:pt x="288435" y="292213"/>
                  <a:pt x="288435" y="295942"/>
                </a:cubicBezTo>
                <a:lnTo>
                  <a:pt x="288435" y="334897"/>
                </a:lnTo>
                <a:lnTo>
                  <a:pt x="319808" y="334897"/>
                </a:lnTo>
                <a:lnTo>
                  <a:pt x="319808" y="204358"/>
                </a:lnTo>
                <a:cubicBezTo>
                  <a:pt x="319808" y="200214"/>
                  <a:pt x="323110" y="196899"/>
                  <a:pt x="326825" y="196899"/>
                </a:cubicBezTo>
                <a:cubicBezTo>
                  <a:pt x="330953" y="196899"/>
                  <a:pt x="334256" y="200214"/>
                  <a:pt x="334256" y="204358"/>
                </a:cubicBezTo>
                <a:lnTo>
                  <a:pt x="334256" y="334897"/>
                </a:lnTo>
                <a:lnTo>
                  <a:pt x="365628" y="334897"/>
                </a:lnTo>
                <a:lnTo>
                  <a:pt x="365628" y="250357"/>
                </a:lnTo>
                <a:cubicBezTo>
                  <a:pt x="365628" y="246213"/>
                  <a:pt x="368931" y="242898"/>
                  <a:pt x="372646" y="242898"/>
                </a:cubicBezTo>
                <a:cubicBezTo>
                  <a:pt x="376774" y="242898"/>
                  <a:pt x="379663" y="246213"/>
                  <a:pt x="379663" y="250357"/>
                </a:cubicBezTo>
                <a:lnTo>
                  <a:pt x="379663" y="334897"/>
                </a:lnTo>
                <a:lnTo>
                  <a:pt x="411449" y="334897"/>
                </a:lnTo>
                <a:lnTo>
                  <a:pt x="411449" y="189025"/>
                </a:lnTo>
                <a:cubicBezTo>
                  <a:pt x="411449" y="185295"/>
                  <a:pt x="414338" y="181980"/>
                  <a:pt x="418466" y="181980"/>
                </a:cubicBezTo>
                <a:close/>
                <a:moveTo>
                  <a:pt x="148895" y="78096"/>
                </a:moveTo>
                <a:cubicBezTo>
                  <a:pt x="101856" y="79331"/>
                  <a:pt x="62656" y="116777"/>
                  <a:pt x="59767" y="163275"/>
                </a:cubicBezTo>
                <a:cubicBezTo>
                  <a:pt x="58117" y="189199"/>
                  <a:pt x="66782" y="213066"/>
                  <a:pt x="84113" y="231583"/>
                </a:cubicBezTo>
                <a:cubicBezTo>
                  <a:pt x="101443" y="250100"/>
                  <a:pt x="125375" y="260388"/>
                  <a:pt x="150546" y="260388"/>
                </a:cubicBezTo>
                <a:cubicBezTo>
                  <a:pt x="201299" y="260388"/>
                  <a:pt x="242149" y="219650"/>
                  <a:pt x="242149" y="169448"/>
                </a:cubicBezTo>
                <a:cubicBezTo>
                  <a:pt x="242149" y="165744"/>
                  <a:pt x="241736" y="162041"/>
                  <a:pt x="241324" y="158337"/>
                </a:cubicBezTo>
                <a:lnTo>
                  <a:pt x="171590" y="172328"/>
                </a:lnTo>
                <a:cubicBezTo>
                  <a:pt x="165400" y="173974"/>
                  <a:pt x="158798" y="171094"/>
                  <a:pt x="155085" y="166156"/>
                </a:cubicBezTo>
                <a:cubicBezTo>
                  <a:pt x="150958" y="160806"/>
                  <a:pt x="150133" y="154223"/>
                  <a:pt x="153021" y="148050"/>
                </a:cubicBezTo>
                <a:lnTo>
                  <a:pt x="183968" y="84680"/>
                </a:lnTo>
                <a:cubicBezTo>
                  <a:pt x="173653" y="80565"/>
                  <a:pt x="162099" y="78096"/>
                  <a:pt x="150546" y="78096"/>
                </a:cubicBezTo>
                <a:cubicBezTo>
                  <a:pt x="150133" y="78096"/>
                  <a:pt x="149308" y="78096"/>
                  <a:pt x="148895" y="78096"/>
                </a:cubicBezTo>
                <a:close/>
                <a:moveTo>
                  <a:pt x="320003" y="74613"/>
                </a:moveTo>
                <a:lnTo>
                  <a:pt x="487160" y="74613"/>
                </a:lnTo>
                <a:cubicBezTo>
                  <a:pt x="491278" y="74613"/>
                  <a:pt x="494571" y="77848"/>
                  <a:pt x="494571" y="81488"/>
                </a:cubicBezTo>
                <a:cubicBezTo>
                  <a:pt x="494571" y="85532"/>
                  <a:pt x="491278" y="88767"/>
                  <a:pt x="487160" y="88767"/>
                </a:cubicBezTo>
                <a:lnTo>
                  <a:pt x="320003" y="88767"/>
                </a:lnTo>
                <a:cubicBezTo>
                  <a:pt x="315886" y="88767"/>
                  <a:pt x="313004" y="85532"/>
                  <a:pt x="313004" y="81488"/>
                </a:cubicBezTo>
                <a:cubicBezTo>
                  <a:pt x="313004" y="77848"/>
                  <a:pt x="315886" y="74613"/>
                  <a:pt x="320003" y="74613"/>
                </a:cubicBezTo>
                <a:close/>
                <a:moveTo>
                  <a:pt x="148895" y="64517"/>
                </a:moveTo>
                <a:cubicBezTo>
                  <a:pt x="165400" y="63694"/>
                  <a:pt x="181905" y="67397"/>
                  <a:pt x="196760" y="74804"/>
                </a:cubicBezTo>
                <a:cubicBezTo>
                  <a:pt x="200474" y="76450"/>
                  <a:pt x="202124" y="80565"/>
                  <a:pt x="200061" y="84269"/>
                </a:cubicBezTo>
                <a:lnTo>
                  <a:pt x="165813" y="154634"/>
                </a:lnTo>
                <a:cubicBezTo>
                  <a:pt x="165400" y="155868"/>
                  <a:pt x="165813" y="157103"/>
                  <a:pt x="166225" y="157103"/>
                </a:cubicBezTo>
                <a:cubicBezTo>
                  <a:pt x="166638" y="157926"/>
                  <a:pt x="167463" y="158749"/>
                  <a:pt x="169114" y="158337"/>
                </a:cubicBezTo>
                <a:lnTo>
                  <a:pt x="245863" y="143112"/>
                </a:lnTo>
                <a:cubicBezTo>
                  <a:pt x="247513" y="142701"/>
                  <a:pt x="249164" y="143112"/>
                  <a:pt x="251227" y="144347"/>
                </a:cubicBezTo>
                <a:cubicBezTo>
                  <a:pt x="252877" y="145170"/>
                  <a:pt x="253703" y="146816"/>
                  <a:pt x="254115" y="148873"/>
                </a:cubicBezTo>
                <a:cubicBezTo>
                  <a:pt x="255353" y="155868"/>
                  <a:pt x="256178" y="162452"/>
                  <a:pt x="256178" y="169448"/>
                </a:cubicBezTo>
                <a:cubicBezTo>
                  <a:pt x="256178" y="227468"/>
                  <a:pt x="209139" y="274379"/>
                  <a:pt x="150546" y="274379"/>
                </a:cubicBezTo>
                <a:cubicBezTo>
                  <a:pt x="122074" y="274379"/>
                  <a:pt x="93603" y="262445"/>
                  <a:pt x="73797" y="241459"/>
                </a:cubicBezTo>
                <a:cubicBezTo>
                  <a:pt x="53991" y="220061"/>
                  <a:pt x="43675" y="192080"/>
                  <a:pt x="45325" y="162864"/>
                </a:cubicBezTo>
                <a:cubicBezTo>
                  <a:pt x="48627" y="108547"/>
                  <a:pt x="94428" y="65340"/>
                  <a:pt x="148895" y="64517"/>
                </a:cubicBezTo>
                <a:close/>
                <a:moveTo>
                  <a:pt x="234795" y="61145"/>
                </a:moveTo>
                <a:lnTo>
                  <a:pt x="201601" y="130194"/>
                </a:lnTo>
                <a:lnTo>
                  <a:pt x="276185" y="115219"/>
                </a:lnTo>
                <a:cubicBezTo>
                  <a:pt x="270038" y="92758"/>
                  <a:pt x="254875" y="73208"/>
                  <a:pt x="234795" y="61145"/>
                </a:cubicBezTo>
                <a:close/>
                <a:moveTo>
                  <a:pt x="229468" y="44507"/>
                </a:moveTo>
                <a:cubicBezTo>
                  <a:pt x="231107" y="43675"/>
                  <a:pt x="233156" y="44091"/>
                  <a:pt x="234795" y="44507"/>
                </a:cubicBezTo>
                <a:cubicBezTo>
                  <a:pt x="264301" y="59065"/>
                  <a:pt x="285201" y="87350"/>
                  <a:pt x="291348" y="119379"/>
                </a:cubicBezTo>
                <a:cubicBezTo>
                  <a:pt x="292577" y="123122"/>
                  <a:pt x="290118" y="126866"/>
                  <a:pt x="286020" y="127698"/>
                </a:cubicBezTo>
                <a:lnTo>
                  <a:pt x="201601" y="145168"/>
                </a:lnTo>
                <a:cubicBezTo>
                  <a:pt x="200372" y="145168"/>
                  <a:pt x="199552" y="145168"/>
                  <a:pt x="198733" y="145168"/>
                </a:cubicBezTo>
                <a:cubicBezTo>
                  <a:pt x="195044" y="145168"/>
                  <a:pt x="191356" y="143504"/>
                  <a:pt x="188897" y="140593"/>
                </a:cubicBezTo>
                <a:cubicBezTo>
                  <a:pt x="185619" y="136433"/>
                  <a:pt x="185619" y="131026"/>
                  <a:pt x="187668" y="126866"/>
                </a:cubicBezTo>
                <a:lnTo>
                  <a:pt x="225370" y="47835"/>
                </a:lnTo>
                <a:cubicBezTo>
                  <a:pt x="226189" y="46171"/>
                  <a:pt x="227829" y="44923"/>
                  <a:pt x="229468" y="44507"/>
                </a:cubicBezTo>
                <a:close/>
                <a:moveTo>
                  <a:pt x="35086" y="14000"/>
                </a:moveTo>
                <a:cubicBezTo>
                  <a:pt x="23528" y="14000"/>
                  <a:pt x="14447" y="23471"/>
                  <a:pt x="14447" y="34589"/>
                </a:cubicBezTo>
                <a:lnTo>
                  <a:pt x="14447" y="359482"/>
                </a:lnTo>
                <a:cubicBezTo>
                  <a:pt x="14447" y="370600"/>
                  <a:pt x="23528" y="380071"/>
                  <a:pt x="35086" y="380071"/>
                </a:cubicBezTo>
                <a:lnTo>
                  <a:pt x="512672" y="380071"/>
                </a:lnTo>
                <a:cubicBezTo>
                  <a:pt x="524230" y="380071"/>
                  <a:pt x="533311" y="370600"/>
                  <a:pt x="533311" y="359482"/>
                </a:cubicBezTo>
                <a:lnTo>
                  <a:pt x="533311" y="34589"/>
                </a:lnTo>
                <a:cubicBezTo>
                  <a:pt x="533311" y="23471"/>
                  <a:pt x="524230" y="14000"/>
                  <a:pt x="512672" y="14000"/>
                </a:cubicBezTo>
                <a:close/>
                <a:moveTo>
                  <a:pt x="35086" y="0"/>
                </a:moveTo>
                <a:lnTo>
                  <a:pt x="512672" y="0"/>
                </a:lnTo>
                <a:cubicBezTo>
                  <a:pt x="532072" y="0"/>
                  <a:pt x="547345" y="15648"/>
                  <a:pt x="547345" y="34589"/>
                </a:cubicBezTo>
                <a:lnTo>
                  <a:pt x="547345" y="359482"/>
                </a:lnTo>
                <a:cubicBezTo>
                  <a:pt x="547345" y="378424"/>
                  <a:pt x="532072" y="394483"/>
                  <a:pt x="512672" y="394483"/>
                </a:cubicBezTo>
                <a:lnTo>
                  <a:pt x="35086" y="394483"/>
                </a:lnTo>
                <a:cubicBezTo>
                  <a:pt x="15686" y="394483"/>
                  <a:pt x="0" y="378424"/>
                  <a:pt x="0" y="359482"/>
                </a:cubicBezTo>
                <a:lnTo>
                  <a:pt x="0" y="34589"/>
                </a:lnTo>
                <a:cubicBezTo>
                  <a:pt x="0" y="15648"/>
                  <a:pt x="15686" y="0"/>
                  <a:pt x="35086" y="0"/>
                </a:cubicBezTo>
                <a:close/>
              </a:path>
            </a:pathLst>
          </a:custGeom>
          <a:solidFill>
            <a:schemeClr val="bg1"/>
          </a:solidFill>
          <a:ln>
            <a:noFill/>
          </a:ln>
          <a:effectLst/>
        </p:spPr>
        <p:txBody>
          <a:bodyPr wrap="square" anchor="ctr">
            <a:noAutofit/>
          </a:bodyPr>
          <a:lstStyle/>
          <a:p>
            <a:endParaRPr lang="en-US" sz="900" dirty="0">
              <a:latin typeface="Poppins" panose="00000500000000000000" pitchFamily="2" charset="0"/>
            </a:endParaRPr>
          </a:p>
        </p:txBody>
      </p:sp>
      <p:sp>
        <p:nvSpPr>
          <p:cNvPr id="30" name="Freeform 22">
            <a:extLst>
              <a:ext uri="{FF2B5EF4-FFF2-40B4-BE49-F238E27FC236}">
                <a16:creationId xmlns:a16="http://schemas.microsoft.com/office/drawing/2014/main" id="{9E7FA6E0-28FE-4A1F-97D8-91494563489E}"/>
              </a:ext>
            </a:extLst>
          </p:cNvPr>
          <p:cNvSpPr>
            <a:spLocks noChangeArrowheads="1"/>
          </p:cNvSpPr>
          <p:nvPr/>
        </p:nvSpPr>
        <p:spPr bwMode="auto">
          <a:xfrm>
            <a:off x="6468373" y="5418685"/>
            <a:ext cx="556519" cy="541618"/>
          </a:xfrm>
          <a:custGeom>
            <a:avLst/>
            <a:gdLst>
              <a:gd name="connsiteX0" fmla="*/ 181259 w 531693"/>
              <a:gd name="connsiteY0" fmla="*/ 350578 h 517457"/>
              <a:gd name="connsiteX1" fmla="*/ 257497 w 531693"/>
              <a:gd name="connsiteY1" fmla="*/ 350578 h 517457"/>
              <a:gd name="connsiteX2" fmla="*/ 264758 w 531693"/>
              <a:gd name="connsiteY2" fmla="*/ 357504 h 517457"/>
              <a:gd name="connsiteX3" fmla="*/ 257497 w 531693"/>
              <a:gd name="connsiteY3" fmla="*/ 364430 h 517457"/>
              <a:gd name="connsiteX4" fmla="*/ 181259 w 531693"/>
              <a:gd name="connsiteY4" fmla="*/ 364430 h 517457"/>
              <a:gd name="connsiteX5" fmla="*/ 174401 w 531693"/>
              <a:gd name="connsiteY5" fmla="*/ 357504 h 517457"/>
              <a:gd name="connsiteX6" fmla="*/ 181259 w 531693"/>
              <a:gd name="connsiteY6" fmla="*/ 350578 h 517457"/>
              <a:gd name="connsiteX7" fmla="*/ 418359 w 531693"/>
              <a:gd name="connsiteY7" fmla="*/ 338123 h 517457"/>
              <a:gd name="connsiteX8" fmla="*/ 425227 w 531693"/>
              <a:gd name="connsiteY8" fmla="*/ 345435 h 517457"/>
              <a:gd name="connsiteX9" fmla="*/ 425227 w 531693"/>
              <a:gd name="connsiteY9" fmla="*/ 397837 h 517457"/>
              <a:gd name="connsiteX10" fmla="*/ 478558 w 531693"/>
              <a:gd name="connsiteY10" fmla="*/ 397837 h 517457"/>
              <a:gd name="connsiteX11" fmla="*/ 485426 w 531693"/>
              <a:gd name="connsiteY11" fmla="*/ 405149 h 517457"/>
              <a:gd name="connsiteX12" fmla="*/ 478558 w 531693"/>
              <a:gd name="connsiteY12" fmla="*/ 412461 h 517457"/>
              <a:gd name="connsiteX13" fmla="*/ 424419 w 531693"/>
              <a:gd name="connsiteY13" fmla="*/ 412461 h 517457"/>
              <a:gd name="connsiteX14" fmla="*/ 411086 w 531693"/>
              <a:gd name="connsiteY14" fmla="*/ 398650 h 517457"/>
              <a:gd name="connsiteX15" fmla="*/ 411086 w 531693"/>
              <a:gd name="connsiteY15" fmla="*/ 345435 h 517457"/>
              <a:gd name="connsiteX16" fmla="*/ 418359 w 531693"/>
              <a:gd name="connsiteY16" fmla="*/ 338123 h 517457"/>
              <a:gd name="connsiteX17" fmla="*/ 418567 w 531693"/>
              <a:gd name="connsiteY17" fmla="*/ 306118 h 517457"/>
              <a:gd name="connsiteX18" fmla="*/ 319986 w 531693"/>
              <a:gd name="connsiteY18" fmla="*/ 404528 h 517457"/>
              <a:gd name="connsiteX19" fmla="*/ 418567 w 531693"/>
              <a:gd name="connsiteY19" fmla="*/ 503341 h 517457"/>
              <a:gd name="connsiteX20" fmla="*/ 517552 w 531693"/>
              <a:gd name="connsiteY20" fmla="*/ 404528 h 517457"/>
              <a:gd name="connsiteX21" fmla="*/ 418567 w 531693"/>
              <a:gd name="connsiteY21" fmla="*/ 306118 h 517457"/>
              <a:gd name="connsiteX22" fmla="*/ 181246 w 531693"/>
              <a:gd name="connsiteY22" fmla="*/ 290073 h 517457"/>
              <a:gd name="connsiteX23" fmla="*/ 320196 w 531693"/>
              <a:gd name="connsiteY23" fmla="*/ 290073 h 517457"/>
              <a:gd name="connsiteX24" fmla="*/ 327042 w 531693"/>
              <a:gd name="connsiteY24" fmla="*/ 296999 h 517457"/>
              <a:gd name="connsiteX25" fmla="*/ 320196 w 531693"/>
              <a:gd name="connsiteY25" fmla="*/ 303925 h 517457"/>
              <a:gd name="connsiteX26" fmla="*/ 181246 w 531693"/>
              <a:gd name="connsiteY26" fmla="*/ 303925 h 517457"/>
              <a:gd name="connsiteX27" fmla="*/ 174399 w 531693"/>
              <a:gd name="connsiteY27" fmla="*/ 296999 h 517457"/>
              <a:gd name="connsiteX28" fmla="*/ 181246 w 531693"/>
              <a:gd name="connsiteY28" fmla="*/ 290073 h 517457"/>
              <a:gd name="connsiteX29" fmla="*/ 181268 w 531693"/>
              <a:gd name="connsiteY29" fmla="*/ 227787 h 517457"/>
              <a:gd name="connsiteX30" fmla="*/ 364261 w 531693"/>
              <a:gd name="connsiteY30" fmla="*/ 227787 h 517457"/>
              <a:gd name="connsiteX31" fmla="*/ 371532 w 531693"/>
              <a:gd name="connsiteY31" fmla="*/ 234713 h 517457"/>
              <a:gd name="connsiteX32" fmla="*/ 364261 w 531693"/>
              <a:gd name="connsiteY32" fmla="*/ 241639 h 517457"/>
              <a:gd name="connsiteX33" fmla="*/ 181268 w 531693"/>
              <a:gd name="connsiteY33" fmla="*/ 241639 h 517457"/>
              <a:gd name="connsiteX34" fmla="*/ 174401 w 531693"/>
              <a:gd name="connsiteY34" fmla="*/ 234713 h 517457"/>
              <a:gd name="connsiteX35" fmla="*/ 181268 w 531693"/>
              <a:gd name="connsiteY35" fmla="*/ 227787 h 517457"/>
              <a:gd name="connsiteX36" fmla="*/ 181268 w 531693"/>
              <a:gd name="connsiteY36" fmla="*/ 167282 h 517457"/>
              <a:gd name="connsiteX37" fmla="*/ 364261 w 531693"/>
              <a:gd name="connsiteY37" fmla="*/ 167282 h 517457"/>
              <a:gd name="connsiteX38" fmla="*/ 371532 w 531693"/>
              <a:gd name="connsiteY38" fmla="*/ 174208 h 517457"/>
              <a:gd name="connsiteX39" fmla="*/ 364261 w 531693"/>
              <a:gd name="connsiteY39" fmla="*/ 181134 h 517457"/>
              <a:gd name="connsiteX40" fmla="*/ 181268 w 531693"/>
              <a:gd name="connsiteY40" fmla="*/ 181134 h 517457"/>
              <a:gd name="connsiteX41" fmla="*/ 174401 w 531693"/>
              <a:gd name="connsiteY41" fmla="*/ 174208 h 517457"/>
              <a:gd name="connsiteX42" fmla="*/ 181268 w 531693"/>
              <a:gd name="connsiteY42" fmla="*/ 167282 h 517457"/>
              <a:gd name="connsiteX43" fmla="*/ 181268 w 531693"/>
              <a:gd name="connsiteY43" fmla="*/ 106775 h 517457"/>
              <a:gd name="connsiteX44" fmla="*/ 334005 w 531693"/>
              <a:gd name="connsiteY44" fmla="*/ 106775 h 517457"/>
              <a:gd name="connsiteX45" fmla="*/ 341278 w 531693"/>
              <a:gd name="connsiteY45" fmla="*/ 113498 h 517457"/>
              <a:gd name="connsiteX46" fmla="*/ 334005 w 531693"/>
              <a:gd name="connsiteY46" fmla="*/ 120616 h 517457"/>
              <a:gd name="connsiteX47" fmla="*/ 181268 w 531693"/>
              <a:gd name="connsiteY47" fmla="*/ 120616 h 517457"/>
              <a:gd name="connsiteX48" fmla="*/ 174399 w 531693"/>
              <a:gd name="connsiteY48" fmla="*/ 113498 h 517457"/>
              <a:gd name="connsiteX49" fmla="*/ 181268 w 531693"/>
              <a:gd name="connsiteY49" fmla="*/ 106775 h 517457"/>
              <a:gd name="connsiteX50" fmla="*/ 132115 w 531693"/>
              <a:gd name="connsiteY50" fmla="*/ 61707 h 517457"/>
              <a:gd name="connsiteX51" fmla="*/ 141004 w 531693"/>
              <a:gd name="connsiteY51" fmla="*/ 86310 h 517457"/>
              <a:gd name="connsiteX52" fmla="*/ 141004 w 531693"/>
              <a:gd name="connsiteY52" fmla="*/ 98409 h 517457"/>
              <a:gd name="connsiteX53" fmla="*/ 141004 w 531693"/>
              <a:gd name="connsiteY53" fmla="*/ 338787 h 517457"/>
              <a:gd name="connsiteX54" fmla="*/ 141004 w 531693"/>
              <a:gd name="connsiteY54" fmla="*/ 463816 h 517457"/>
              <a:gd name="connsiteX55" fmla="*/ 152720 w 531693"/>
              <a:gd name="connsiteY55" fmla="*/ 475512 h 517457"/>
              <a:gd name="connsiteX56" fmla="*/ 330490 w 531693"/>
              <a:gd name="connsiteY56" fmla="*/ 475512 h 517457"/>
              <a:gd name="connsiteX57" fmla="*/ 305441 w 531693"/>
              <a:gd name="connsiteY57" fmla="*/ 404528 h 517457"/>
              <a:gd name="connsiteX58" fmla="*/ 411295 w 531693"/>
              <a:gd name="connsiteY58" fmla="*/ 292002 h 517457"/>
              <a:gd name="connsiteX59" fmla="*/ 411295 w 531693"/>
              <a:gd name="connsiteY59" fmla="*/ 73807 h 517457"/>
              <a:gd name="connsiteX60" fmla="*/ 399174 w 531693"/>
              <a:gd name="connsiteY60" fmla="*/ 61707 h 517457"/>
              <a:gd name="connsiteX61" fmla="*/ 102217 w 531693"/>
              <a:gd name="connsiteY61" fmla="*/ 61707 h 517457"/>
              <a:gd name="connsiteX62" fmla="*/ 77976 w 531693"/>
              <a:gd name="connsiteY62" fmla="*/ 86310 h 517457"/>
              <a:gd name="connsiteX63" fmla="*/ 77976 w 531693"/>
              <a:gd name="connsiteY63" fmla="*/ 96796 h 517457"/>
              <a:gd name="connsiteX64" fmla="*/ 77976 w 531693"/>
              <a:gd name="connsiteY64" fmla="*/ 338787 h 517457"/>
              <a:gd name="connsiteX65" fmla="*/ 77976 w 531693"/>
              <a:gd name="connsiteY65" fmla="*/ 370649 h 517457"/>
              <a:gd name="connsiteX66" fmla="*/ 68684 w 531693"/>
              <a:gd name="connsiteY66" fmla="*/ 394848 h 517457"/>
              <a:gd name="connsiteX67" fmla="*/ 126863 w 531693"/>
              <a:gd name="connsiteY67" fmla="*/ 394848 h 517457"/>
              <a:gd name="connsiteX68" fmla="*/ 126863 w 531693"/>
              <a:gd name="connsiteY68" fmla="*/ 338787 h 517457"/>
              <a:gd name="connsiteX69" fmla="*/ 126863 w 531693"/>
              <a:gd name="connsiteY69" fmla="*/ 98409 h 517457"/>
              <a:gd name="connsiteX70" fmla="*/ 126863 w 531693"/>
              <a:gd name="connsiteY70" fmla="*/ 86310 h 517457"/>
              <a:gd name="connsiteX71" fmla="*/ 102217 w 531693"/>
              <a:gd name="connsiteY71" fmla="*/ 61707 h 517457"/>
              <a:gd name="connsiteX72" fmla="*/ 25453 w 531693"/>
              <a:gd name="connsiteY72" fmla="*/ 14116 h 517457"/>
              <a:gd name="connsiteX73" fmla="*/ 14545 w 531693"/>
              <a:gd name="connsiteY73" fmla="*/ 25409 h 517457"/>
              <a:gd name="connsiteX74" fmla="*/ 14545 w 531693"/>
              <a:gd name="connsiteY74" fmla="*/ 370649 h 517457"/>
              <a:gd name="connsiteX75" fmla="*/ 38786 w 531693"/>
              <a:gd name="connsiteY75" fmla="*/ 394848 h 517457"/>
              <a:gd name="connsiteX76" fmla="*/ 63431 w 531693"/>
              <a:gd name="connsiteY76" fmla="*/ 370649 h 517457"/>
              <a:gd name="connsiteX77" fmla="*/ 63431 w 531693"/>
              <a:gd name="connsiteY77" fmla="*/ 338787 h 517457"/>
              <a:gd name="connsiteX78" fmla="*/ 63431 w 531693"/>
              <a:gd name="connsiteY78" fmla="*/ 96796 h 517457"/>
              <a:gd name="connsiteX79" fmla="*/ 63431 w 531693"/>
              <a:gd name="connsiteY79" fmla="*/ 86310 h 517457"/>
              <a:gd name="connsiteX80" fmla="*/ 102217 w 531693"/>
              <a:gd name="connsiteY80" fmla="*/ 47591 h 517457"/>
              <a:gd name="connsiteX81" fmla="*/ 313925 w 531693"/>
              <a:gd name="connsiteY81" fmla="*/ 47591 h 517457"/>
              <a:gd name="connsiteX82" fmla="*/ 313925 w 531693"/>
              <a:gd name="connsiteY82" fmla="*/ 25409 h 517457"/>
              <a:gd name="connsiteX83" fmla="*/ 302613 w 531693"/>
              <a:gd name="connsiteY83" fmla="*/ 14116 h 517457"/>
              <a:gd name="connsiteX84" fmla="*/ 25453 w 531693"/>
              <a:gd name="connsiteY84" fmla="*/ 0 h 517457"/>
              <a:gd name="connsiteX85" fmla="*/ 302613 w 531693"/>
              <a:gd name="connsiteY85" fmla="*/ 0 h 517457"/>
              <a:gd name="connsiteX86" fmla="*/ 328066 w 531693"/>
              <a:gd name="connsiteY86" fmla="*/ 25409 h 517457"/>
              <a:gd name="connsiteX87" fmla="*/ 328066 w 531693"/>
              <a:gd name="connsiteY87" fmla="*/ 47591 h 517457"/>
              <a:gd name="connsiteX88" fmla="*/ 399174 w 531693"/>
              <a:gd name="connsiteY88" fmla="*/ 47591 h 517457"/>
              <a:gd name="connsiteX89" fmla="*/ 425839 w 531693"/>
              <a:gd name="connsiteY89" fmla="*/ 73807 h 517457"/>
              <a:gd name="connsiteX90" fmla="*/ 425839 w 531693"/>
              <a:gd name="connsiteY90" fmla="*/ 292002 h 517457"/>
              <a:gd name="connsiteX91" fmla="*/ 531693 w 531693"/>
              <a:gd name="connsiteY91" fmla="*/ 404528 h 517457"/>
              <a:gd name="connsiteX92" fmla="*/ 418567 w 531693"/>
              <a:gd name="connsiteY92" fmla="*/ 517457 h 517457"/>
              <a:gd name="connsiteX93" fmla="*/ 343823 w 531693"/>
              <a:gd name="connsiteY93" fmla="*/ 489628 h 517457"/>
              <a:gd name="connsiteX94" fmla="*/ 152720 w 531693"/>
              <a:gd name="connsiteY94" fmla="*/ 489628 h 517457"/>
              <a:gd name="connsiteX95" fmla="*/ 126863 w 531693"/>
              <a:gd name="connsiteY95" fmla="*/ 463816 h 517457"/>
              <a:gd name="connsiteX96" fmla="*/ 126863 w 531693"/>
              <a:gd name="connsiteY96" fmla="*/ 408964 h 517457"/>
              <a:gd name="connsiteX97" fmla="*/ 38786 w 531693"/>
              <a:gd name="connsiteY97" fmla="*/ 408964 h 517457"/>
              <a:gd name="connsiteX98" fmla="*/ 0 w 531693"/>
              <a:gd name="connsiteY98" fmla="*/ 370649 h 517457"/>
              <a:gd name="connsiteX99" fmla="*/ 0 w 531693"/>
              <a:gd name="connsiteY99" fmla="*/ 25409 h 517457"/>
              <a:gd name="connsiteX100" fmla="*/ 25453 w 531693"/>
              <a:gd name="connsiteY100" fmla="*/ 0 h 517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531693" h="517457">
                <a:moveTo>
                  <a:pt x="181259" y="350578"/>
                </a:moveTo>
                <a:lnTo>
                  <a:pt x="257497" y="350578"/>
                </a:lnTo>
                <a:cubicBezTo>
                  <a:pt x="261531" y="350578"/>
                  <a:pt x="264758" y="353657"/>
                  <a:pt x="264758" y="357504"/>
                </a:cubicBezTo>
                <a:cubicBezTo>
                  <a:pt x="264758" y="360967"/>
                  <a:pt x="261531" y="364430"/>
                  <a:pt x="257497" y="364430"/>
                </a:cubicBezTo>
                <a:lnTo>
                  <a:pt x="181259" y="364430"/>
                </a:lnTo>
                <a:cubicBezTo>
                  <a:pt x="177628" y="364430"/>
                  <a:pt x="174401" y="360967"/>
                  <a:pt x="174401" y="357504"/>
                </a:cubicBezTo>
                <a:cubicBezTo>
                  <a:pt x="174401" y="353657"/>
                  <a:pt x="177628" y="350578"/>
                  <a:pt x="181259" y="350578"/>
                </a:cubicBezTo>
                <a:close/>
                <a:moveTo>
                  <a:pt x="418359" y="338123"/>
                </a:moveTo>
                <a:cubicBezTo>
                  <a:pt x="422399" y="338123"/>
                  <a:pt x="425227" y="341372"/>
                  <a:pt x="425227" y="345435"/>
                </a:cubicBezTo>
                <a:lnTo>
                  <a:pt x="425227" y="397837"/>
                </a:lnTo>
                <a:lnTo>
                  <a:pt x="478558" y="397837"/>
                </a:lnTo>
                <a:cubicBezTo>
                  <a:pt x="482598" y="397837"/>
                  <a:pt x="485426" y="401087"/>
                  <a:pt x="485426" y="405149"/>
                </a:cubicBezTo>
                <a:cubicBezTo>
                  <a:pt x="485426" y="408805"/>
                  <a:pt x="482598" y="412461"/>
                  <a:pt x="478558" y="412461"/>
                </a:cubicBezTo>
                <a:lnTo>
                  <a:pt x="424419" y="412461"/>
                </a:lnTo>
                <a:cubicBezTo>
                  <a:pt x="417146" y="412461"/>
                  <a:pt x="411086" y="406368"/>
                  <a:pt x="411086" y="398650"/>
                </a:cubicBezTo>
                <a:lnTo>
                  <a:pt x="411086" y="345435"/>
                </a:lnTo>
                <a:cubicBezTo>
                  <a:pt x="411086" y="341372"/>
                  <a:pt x="414318" y="338123"/>
                  <a:pt x="418359" y="338123"/>
                </a:cubicBezTo>
                <a:close/>
                <a:moveTo>
                  <a:pt x="418567" y="306118"/>
                </a:moveTo>
                <a:cubicBezTo>
                  <a:pt x="364024" y="306118"/>
                  <a:pt x="319986" y="350483"/>
                  <a:pt x="319986" y="404528"/>
                </a:cubicBezTo>
                <a:cubicBezTo>
                  <a:pt x="319986" y="458976"/>
                  <a:pt x="364024" y="503341"/>
                  <a:pt x="418567" y="503341"/>
                </a:cubicBezTo>
                <a:cubicBezTo>
                  <a:pt x="473110" y="503341"/>
                  <a:pt x="517552" y="458976"/>
                  <a:pt x="517552" y="404528"/>
                </a:cubicBezTo>
                <a:cubicBezTo>
                  <a:pt x="517552" y="350483"/>
                  <a:pt x="473110" y="306118"/>
                  <a:pt x="418567" y="306118"/>
                </a:cubicBezTo>
                <a:close/>
                <a:moveTo>
                  <a:pt x="181246" y="290073"/>
                </a:moveTo>
                <a:lnTo>
                  <a:pt x="320196" y="290073"/>
                </a:lnTo>
                <a:cubicBezTo>
                  <a:pt x="323820" y="290073"/>
                  <a:pt x="327042" y="293151"/>
                  <a:pt x="327042" y="296999"/>
                </a:cubicBezTo>
                <a:cubicBezTo>
                  <a:pt x="327042" y="300847"/>
                  <a:pt x="323820" y="303925"/>
                  <a:pt x="320196" y="303925"/>
                </a:cubicBezTo>
                <a:lnTo>
                  <a:pt x="181246" y="303925"/>
                </a:lnTo>
                <a:cubicBezTo>
                  <a:pt x="177621" y="303925"/>
                  <a:pt x="174399" y="300847"/>
                  <a:pt x="174399" y="296999"/>
                </a:cubicBezTo>
                <a:cubicBezTo>
                  <a:pt x="174399" y="293151"/>
                  <a:pt x="177621" y="290073"/>
                  <a:pt x="181246" y="290073"/>
                </a:cubicBezTo>
                <a:close/>
                <a:moveTo>
                  <a:pt x="181268" y="227787"/>
                </a:moveTo>
                <a:lnTo>
                  <a:pt x="364261" y="227787"/>
                </a:lnTo>
                <a:cubicBezTo>
                  <a:pt x="368301" y="227787"/>
                  <a:pt x="371532" y="231250"/>
                  <a:pt x="371532" y="234713"/>
                </a:cubicBezTo>
                <a:cubicBezTo>
                  <a:pt x="371532" y="238561"/>
                  <a:pt x="368301" y="241639"/>
                  <a:pt x="364261" y="241639"/>
                </a:cubicBezTo>
                <a:lnTo>
                  <a:pt x="181268" y="241639"/>
                </a:lnTo>
                <a:cubicBezTo>
                  <a:pt x="177633" y="241639"/>
                  <a:pt x="174401" y="238561"/>
                  <a:pt x="174401" y="234713"/>
                </a:cubicBezTo>
                <a:cubicBezTo>
                  <a:pt x="174401" y="231250"/>
                  <a:pt x="177633" y="227787"/>
                  <a:pt x="181268" y="227787"/>
                </a:cubicBezTo>
                <a:close/>
                <a:moveTo>
                  <a:pt x="181268" y="167282"/>
                </a:moveTo>
                <a:lnTo>
                  <a:pt x="364261" y="167282"/>
                </a:lnTo>
                <a:cubicBezTo>
                  <a:pt x="368301" y="167282"/>
                  <a:pt x="371532" y="170745"/>
                  <a:pt x="371532" y="174208"/>
                </a:cubicBezTo>
                <a:cubicBezTo>
                  <a:pt x="371532" y="178056"/>
                  <a:pt x="368301" y="181134"/>
                  <a:pt x="364261" y="181134"/>
                </a:cubicBezTo>
                <a:lnTo>
                  <a:pt x="181268" y="181134"/>
                </a:lnTo>
                <a:cubicBezTo>
                  <a:pt x="177633" y="181134"/>
                  <a:pt x="174401" y="178056"/>
                  <a:pt x="174401" y="174208"/>
                </a:cubicBezTo>
                <a:cubicBezTo>
                  <a:pt x="174401" y="170745"/>
                  <a:pt x="177633" y="167282"/>
                  <a:pt x="181268" y="167282"/>
                </a:cubicBezTo>
                <a:close/>
                <a:moveTo>
                  <a:pt x="181268" y="106775"/>
                </a:moveTo>
                <a:lnTo>
                  <a:pt x="334005" y="106775"/>
                </a:lnTo>
                <a:cubicBezTo>
                  <a:pt x="337641" y="106775"/>
                  <a:pt x="341278" y="109543"/>
                  <a:pt x="341278" y="113498"/>
                </a:cubicBezTo>
                <a:cubicBezTo>
                  <a:pt x="341278" y="117453"/>
                  <a:pt x="337641" y="120616"/>
                  <a:pt x="334005" y="120616"/>
                </a:cubicBezTo>
                <a:lnTo>
                  <a:pt x="181268" y="120616"/>
                </a:lnTo>
                <a:cubicBezTo>
                  <a:pt x="177632" y="120616"/>
                  <a:pt x="174399" y="117453"/>
                  <a:pt x="174399" y="113498"/>
                </a:cubicBezTo>
                <a:cubicBezTo>
                  <a:pt x="174399" y="109543"/>
                  <a:pt x="177632" y="106775"/>
                  <a:pt x="181268" y="106775"/>
                </a:cubicBezTo>
                <a:close/>
                <a:moveTo>
                  <a:pt x="132115" y="61707"/>
                </a:moveTo>
                <a:cubicBezTo>
                  <a:pt x="137771" y="68564"/>
                  <a:pt x="141004" y="77034"/>
                  <a:pt x="141004" y="86310"/>
                </a:cubicBezTo>
                <a:lnTo>
                  <a:pt x="141004" y="98409"/>
                </a:lnTo>
                <a:lnTo>
                  <a:pt x="141004" y="338787"/>
                </a:lnTo>
                <a:lnTo>
                  <a:pt x="141004" y="463816"/>
                </a:lnTo>
                <a:cubicBezTo>
                  <a:pt x="141004" y="470269"/>
                  <a:pt x="146256" y="475512"/>
                  <a:pt x="152720" y="475512"/>
                </a:cubicBezTo>
                <a:lnTo>
                  <a:pt x="330490" y="475512"/>
                </a:lnTo>
                <a:cubicBezTo>
                  <a:pt x="315137" y="456153"/>
                  <a:pt x="305441" y="431550"/>
                  <a:pt x="305441" y="404528"/>
                </a:cubicBezTo>
                <a:cubicBezTo>
                  <a:pt x="305441" y="344836"/>
                  <a:pt x="352307" y="295632"/>
                  <a:pt x="411295" y="292002"/>
                </a:cubicBezTo>
                <a:lnTo>
                  <a:pt x="411295" y="73807"/>
                </a:lnTo>
                <a:cubicBezTo>
                  <a:pt x="411295" y="67354"/>
                  <a:pt x="406042" y="61707"/>
                  <a:pt x="399174" y="61707"/>
                </a:cubicBezTo>
                <a:close/>
                <a:moveTo>
                  <a:pt x="102217" y="61707"/>
                </a:moveTo>
                <a:cubicBezTo>
                  <a:pt x="88885" y="61707"/>
                  <a:pt x="77976" y="72597"/>
                  <a:pt x="77976" y="86310"/>
                </a:cubicBezTo>
                <a:lnTo>
                  <a:pt x="77976" y="96796"/>
                </a:lnTo>
                <a:lnTo>
                  <a:pt x="77976" y="338787"/>
                </a:lnTo>
                <a:lnTo>
                  <a:pt x="77976" y="370649"/>
                </a:lnTo>
                <a:cubicBezTo>
                  <a:pt x="77976" y="379926"/>
                  <a:pt x="74340" y="388395"/>
                  <a:pt x="68684" y="394848"/>
                </a:cubicBezTo>
                <a:lnTo>
                  <a:pt x="126863" y="394848"/>
                </a:lnTo>
                <a:lnTo>
                  <a:pt x="126863" y="338787"/>
                </a:lnTo>
                <a:lnTo>
                  <a:pt x="126863" y="98409"/>
                </a:lnTo>
                <a:lnTo>
                  <a:pt x="126863" y="86310"/>
                </a:lnTo>
                <a:cubicBezTo>
                  <a:pt x="126863" y="72597"/>
                  <a:pt x="115954" y="61707"/>
                  <a:pt x="102217" y="61707"/>
                </a:cubicBezTo>
                <a:close/>
                <a:moveTo>
                  <a:pt x="25453" y="14116"/>
                </a:moveTo>
                <a:cubicBezTo>
                  <a:pt x="19393" y="14116"/>
                  <a:pt x="14545" y="19359"/>
                  <a:pt x="14545" y="25409"/>
                </a:cubicBezTo>
                <a:lnTo>
                  <a:pt x="14545" y="370649"/>
                </a:lnTo>
                <a:cubicBezTo>
                  <a:pt x="14545" y="383959"/>
                  <a:pt x="25453" y="394848"/>
                  <a:pt x="38786" y="394848"/>
                </a:cubicBezTo>
                <a:cubicBezTo>
                  <a:pt x="52523" y="394848"/>
                  <a:pt x="63431" y="383959"/>
                  <a:pt x="63431" y="370649"/>
                </a:cubicBezTo>
                <a:lnTo>
                  <a:pt x="63431" y="338787"/>
                </a:lnTo>
                <a:lnTo>
                  <a:pt x="63431" y="96796"/>
                </a:lnTo>
                <a:lnTo>
                  <a:pt x="63431" y="86310"/>
                </a:lnTo>
                <a:cubicBezTo>
                  <a:pt x="63431" y="64934"/>
                  <a:pt x="80804" y="47591"/>
                  <a:pt x="102217" y="47591"/>
                </a:cubicBezTo>
                <a:lnTo>
                  <a:pt x="313925" y="47591"/>
                </a:lnTo>
                <a:lnTo>
                  <a:pt x="313925" y="25409"/>
                </a:lnTo>
                <a:cubicBezTo>
                  <a:pt x="313925" y="19359"/>
                  <a:pt x="308673" y="14116"/>
                  <a:pt x="302613" y="14116"/>
                </a:cubicBezTo>
                <a:close/>
                <a:moveTo>
                  <a:pt x="25453" y="0"/>
                </a:moveTo>
                <a:lnTo>
                  <a:pt x="302613" y="0"/>
                </a:lnTo>
                <a:cubicBezTo>
                  <a:pt x="316753" y="0"/>
                  <a:pt x="328066" y="11696"/>
                  <a:pt x="328066" y="25409"/>
                </a:cubicBezTo>
                <a:lnTo>
                  <a:pt x="328066" y="47591"/>
                </a:lnTo>
                <a:lnTo>
                  <a:pt x="399174" y="47591"/>
                </a:lnTo>
                <a:cubicBezTo>
                  <a:pt x="413719" y="47591"/>
                  <a:pt x="425839" y="59288"/>
                  <a:pt x="425839" y="73807"/>
                </a:cubicBezTo>
                <a:lnTo>
                  <a:pt x="425839" y="292002"/>
                </a:lnTo>
                <a:cubicBezTo>
                  <a:pt x="484827" y="295632"/>
                  <a:pt x="531693" y="344836"/>
                  <a:pt x="531693" y="404528"/>
                </a:cubicBezTo>
                <a:cubicBezTo>
                  <a:pt x="531693" y="467042"/>
                  <a:pt x="481190" y="517457"/>
                  <a:pt x="418567" y="517457"/>
                </a:cubicBezTo>
                <a:cubicBezTo>
                  <a:pt x="389881" y="517457"/>
                  <a:pt x="363620" y="506971"/>
                  <a:pt x="343823" y="489628"/>
                </a:cubicBezTo>
                <a:lnTo>
                  <a:pt x="152720" y="489628"/>
                </a:lnTo>
                <a:cubicBezTo>
                  <a:pt x="138579" y="489628"/>
                  <a:pt x="126863" y="478335"/>
                  <a:pt x="126863" y="463816"/>
                </a:cubicBezTo>
                <a:lnTo>
                  <a:pt x="126863" y="408964"/>
                </a:lnTo>
                <a:lnTo>
                  <a:pt x="38786" y="408964"/>
                </a:lnTo>
                <a:cubicBezTo>
                  <a:pt x="17373" y="408964"/>
                  <a:pt x="0" y="392025"/>
                  <a:pt x="0" y="370649"/>
                </a:cubicBezTo>
                <a:lnTo>
                  <a:pt x="0" y="25409"/>
                </a:lnTo>
                <a:cubicBezTo>
                  <a:pt x="0" y="11696"/>
                  <a:pt x="11312" y="0"/>
                  <a:pt x="25453" y="0"/>
                </a:cubicBezTo>
                <a:close/>
              </a:path>
            </a:pathLst>
          </a:custGeom>
          <a:solidFill>
            <a:schemeClr val="bg1"/>
          </a:solidFill>
          <a:ln>
            <a:noFill/>
          </a:ln>
          <a:effectLst/>
        </p:spPr>
        <p:txBody>
          <a:bodyPr wrap="square" anchor="ctr">
            <a:noAutofit/>
          </a:bodyPr>
          <a:lstStyle/>
          <a:p>
            <a:endParaRPr lang="en-US" sz="363" dirty="0">
              <a:latin typeface="Poppins" panose="00000500000000000000" pitchFamily="2" charset="0"/>
            </a:endParaRPr>
          </a:p>
        </p:txBody>
      </p:sp>
      <p:sp>
        <p:nvSpPr>
          <p:cNvPr id="5" name="Freeform: Shape 2">
            <a:extLst>
              <a:ext uri="{FF2B5EF4-FFF2-40B4-BE49-F238E27FC236}">
                <a16:creationId xmlns:a16="http://schemas.microsoft.com/office/drawing/2014/main" id="{B9E11492-FC4F-7501-224C-AC54F1937DF2}"/>
              </a:ext>
            </a:extLst>
          </p:cNvPr>
          <p:cNvSpPr>
            <a:spLocks noChangeAspect="1"/>
          </p:cNvSpPr>
          <p:nvPr/>
        </p:nvSpPr>
        <p:spPr>
          <a:xfrm>
            <a:off x="10267266" y="1302003"/>
            <a:ext cx="1288088" cy="1440000"/>
          </a:xfrm>
          <a:custGeom>
            <a:avLst/>
            <a:gdLst>
              <a:gd name="connsiteX0" fmla="*/ 1919817 w 3839634"/>
              <a:gd name="connsiteY0" fmla="*/ 0 h 4292465"/>
              <a:gd name="connsiteX1" fmla="*/ 2144441 w 3839634"/>
              <a:gd name="connsiteY1" fmla="*/ 61416 h 4292465"/>
              <a:gd name="connsiteX2" fmla="*/ 3611690 w 3839634"/>
              <a:gd name="connsiteY2" fmla="*/ 909064 h 4292465"/>
              <a:gd name="connsiteX3" fmla="*/ 3839634 w 3839634"/>
              <a:gd name="connsiteY3" fmla="*/ 1298584 h 4292465"/>
              <a:gd name="connsiteX4" fmla="*/ 3839634 w 3839634"/>
              <a:gd name="connsiteY4" fmla="*/ 2993881 h 4292465"/>
              <a:gd name="connsiteX5" fmla="*/ 3611690 w 3839634"/>
              <a:gd name="connsiteY5" fmla="*/ 3383401 h 4292465"/>
              <a:gd name="connsiteX6" fmla="*/ 2144441 w 3839634"/>
              <a:gd name="connsiteY6" fmla="*/ 4231049 h 4292465"/>
              <a:gd name="connsiteX7" fmla="*/ 1695193 w 3839634"/>
              <a:gd name="connsiteY7" fmla="*/ 4231049 h 4292465"/>
              <a:gd name="connsiteX8" fmla="*/ 227944 w 3839634"/>
              <a:gd name="connsiteY8" fmla="*/ 3383401 h 4292465"/>
              <a:gd name="connsiteX9" fmla="*/ 0 w 3839634"/>
              <a:gd name="connsiteY9" fmla="*/ 2993881 h 4292465"/>
              <a:gd name="connsiteX10" fmla="*/ 0 w 3839634"/>
              <a:gd name="connsiteY10" fmla="*/ 1298584 h 4292465"/>
              <a:gd name="connsiteX11" fmla="*/ 227944 w 3839634"/>
              <a:gd name="connsiteY11" fmla="*/ 909064 h 4292465"/>
              <a:gd name="connsiteX12" fmla="*/ 1695193 w 3839634"/>
              <a:gd name="connsiteY12" fmla="*/ 61416 h 4292465"/>
              <a:gd name="connsiteX13" fmla="*/ 1919817 w 3839634"/>
              <a:gd name="connsiteY13" fmla="*/ 0 h 4292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39634" h="4292465">
                <a:moveTo>
                  <a:pt x="1919817" y="0"/>
                </a:moveTo>
                <a:cubicBezTo>
                  <a:pt x="1997827" y="0"/>
                  <a:pt x="2075836" y="20472"/>
                  <a:pt x="2144441" y="61416"/>
                </a:cubicBezTo>
                <a:lnTo>
                  <a:pt x="3611690" y="909064"/>
                </a:lnTo>
                <a:cubicBezTo>
                  <a:pt x="3753325" y="986526"/>
                  <a:pt x="3839634" y="1137022"/>
                  <a:pt x="3839634" y="1298584"/>
                </a:cubicBezTo>
                <a:lnTo>
                  <a:pt x="3839634" y="2993881"/>
                </a:lnTo>
                <a:cubicBezTo>
                  <a:pt x="3839634" y="3153230"/>
                  <a:pt x="3753325" y="3301513"/>
                  <a:pt x="3611690" y="3383401"/>
                </a:cubicBezTo>
                <a:lnTo>
                  <a:pt x="2144441" y="4231049"/>
                </a:lnTo>
                <a:cubicBezTo>
                  <a:pt x="2007232" y="4312937"/>
                  <a:pt x="1832402" y="4312937"/>
                  <a:pt x="1695193" y="4231049"/>
                </a:cubicBezTo>
                <a:lnTo>
                  <a:pt x="227944" y="3383401"/>
                </a:lnTo>
                <a:cubicBezTo>
                  <a:pt x="88522" y="3301513"/>
                  <a:pt x="0" y="3153230"/>
                  <a:pt x="0" y="2993881"/>
                </a:cubicBezTo>
                <a:lnTo>
                  <a:pt x="0" y="1298584"/>
                </a:lnTo>
                <a:cubicBezTo>
                  <a:pt x="0" y="1137022"/>
                  <a:pt x="88522" y="986526"/>
                  <a:pt x="227944" y="909064"/>
                </a:cubicBezTo>
                <a:lnTo>
                  <a:pt x="1695193" y="61416"/>
                </a:lnTo>
                <a:cubicBezTo>
                  <a:pt x="1763798" y="20472"/>
                  <a:pt x="1841807" y="0"/>
                  <a:pt x="1919817" y="0"/>
                </a:cubicBezTo>
                <a:close/>
              </a:path>
            </a:pathLst>
          </a:custGeom>
          <a:solidFill>
            <a:srgbClr val="FFC000"/>
          </a:solidFill>
          <a:ln cap="flat">
            <a:noFill/>
            <a:prstDash val="solid"/>
          </a:ln>
        </p:spPr>
        <p:txBody>
          <a:bodyPr vert="horz" wrap="square" lIns="90000" tIns="45000" rIns="90000" bIns="45000" anchor="ctr" anchorCtr="1" compatLnSpc="0">
            <a:noAutofit/>
          </a:bodyPr>
          <a:lstStyle/>
          <a:p>
            <a:pPr algn="ctr" hangingPunct="0"/>
            <a:r>
              <a:rPr lang="en-US" sz="1400" dirty="0">
                <a:latin typeface="Poppins" panose="00000500000000000000" pitchFamily="2" charset="0"/>
                <a:ea typeface="Microsoft YaHei" pitchFamily="2"/>
              </a:rPr>
              <a:t>Total Impact: </a:t>
            </a:r>
          </a:p>
          <a:p>
            <a:pPr algn="ctr" hangingPunct="0"/>
            <a:r>
              <a:rPr lang="en-US" sz="1400" b="1" dirty="0">
                <a:solidFill>
                  <a:srgbClr val="C00000"/>
                </a:solidFill>
                <a:latin typeface="Poppins" panose="00000500000000000000" pitchFamily="2" charset="0"/>
                <a:ea typeface="Microsoft YaHei" pitchFamily="2"/>
              </a:rPr>
              <a:t>18.6 MCHF</a:t>
            </a:r>
          </a:p>
        </p:txBody>
      </p:sp>
      <p:sp>
        <p:nvSpPr>
          <p:cNvPr id="6" name="TextBox 5">
            <a:extLst>
              <a:ext uri="{FF2B5EF4-FFF2-40B4-BE49-F238E27FC236}">
                <a16:creationId xmlns:a16="http://schemas.microsoft.com/office/drawing/2014/main" id="{709E8AE4-D373-8956-6961-393C544D4C49}"/>
              </a:ext>
            </a:extLst>
          </p:cNvPr>
          <p:cNvSpPr txBox="1"/>
          <p:nvPr/>
        </p:nvSpPr>
        <p:spPr>
          <a:xfrm>
            <a:off x="7332019" y="1396832"/>
            <a:ext cx="2886386" cy="1250342"/>
          </a:xfrm>
          <a:prstGeom prst="rect">
            <a:avLst/>
          </a:prstGeom>
          <a:solidFill>
            <a:schemeClr val="accent4">
              <a:lumMod val="20000"/>
              <a:lumOff val="80000"/>
            </a:schemeClr>
          </a:solidFill>
        </p:spPr>
        <p:txBody>
          <a:bodyPr wrap="square" rtlCol="0" anchor="ctr">
            <a:spAutoFit/>
          </a:bodyPr>
          <a:lstStyle/>
          <a:p>
            <a:pPr>
              <a:lnSpc>
                <a:spcPts val="1800"/>
              </a:lnSpc>
            </a:pPr>
            <a:r>
              <a:rPr lang="en-US" sz="1600" b="1" spc="-10" dirty="0">
                <a:solidFill>
                  <a:srgbClr val="FF0000"/>
                </a:solidFill>
                <a:latin typeface="Poppins" pitchFamily="2" charset="77"/>
                <a:cs typeface="Poppins" pitchFamily="2" charset="77"/>
              </a:rPr>
              <a:t>With a 0.6 MCHF anticipated deficit, we have until now managed to absorb 18. million CHF out of these 18.6 MCHF </a:t>
            </a:r>
          </a:p>
        </p:txBody>
      </p:sp>
    </p:spTree>
    <p:extLst>
      <p:ext uri="{BB962C8B-B14F-4D97-AF65-F5344CB8AC3E}">
        <p14:creationId xmlns:p14="http://schemas.microsoft.com/office/powerpoint/2010/main" val="405381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8AAA0C-CBF6-43CF-A555-7E82968DB1BA}"/>
              </a:ext>
            </a:extLst>
          </p:cNvPr>
          <p:cNvSpPr txBox="1"/>
          <p:nvPr/>
        </p:nvSpPr>
        <p:spPr>
          <a:xfrm>
            <a:off x="1731078" y="90515"/>
            <a:ext cx="9002070" cy="1231106"/>
          </a:xfrm>
          <a:prstGeom prst="rect">
            <a:avLst/>
          </a:prstGeom>
          <a:noFill/>
        </p:spPr>
        <p:txBody>
          <a:bodyPr wrap="square" rtlCol="0" anchor="ctr">
            <a:spAutoFit/>
          </a:bodyPr>
          <a:lstStyle/>
          <a:p>
            <a:pPr algn="ctr"/>
            <a:r>
              <a:rPr lang="en-US" sz="3700" b="1" spc="-145" dirty="0">
                <a:solidFill>
                  <a:schemeClr val="tx2"/>
                </a:solidFill>
                <a:latin typeface="Poppins" pitchFamily="2" charset="77"/>
                <a:cs typeface="Poppins" pitchFamily="2" charset="77"/>
              </a:rPr>
              <a:t>2023 Budget implementation</a:t>
            </a:r>
          </a:p>
          <a:p>
            <a:pPr algn="ctr"/>
            <a:r>
              <a:rPr lang="en-US" sz="3700" b="1" spc="-145" dirty="0">
                <a:solidFill>
                  <a:schemeClr val="tx2"/>
                </a:solidFill>
                <a:latin typeface="Poppins" pitchFamily="2" charset="77"/>
                <a:cs typeface="Poppins" pitchFamily="2" charset="77"/>
              </a:rPr>
              <a:t>5 October 2023</a:t>
            </a:r>
          </a:p>
        </p:txBody>
      </p:sp>
      <p:sp>
        <p:nvSpPr>
          <p:cNvPr id="27" name="Freeform 8">
            <a:extLst>
              <a:ext uri="{FF2B5EF4-FFF2-40B4-BE49-F238E27FC236}">
                <a16:creationId xmlns:a16="http://schemas.microsoft.com/office/drawing/2014/main" id="{2554D2E1-82C8-4B90-852D-F3CC3D9E12F6}"/>
              </a:ext>
            </a:extLst>
          </p:cNvPr>
          <p:cNvSpPr>
            <a:spLocks noChangeArrowheads="1"/>
          </p:cNvSpPr>
          <p:nvPr/>
        </p:nvSpPr>
        <p:spPr bwMode="auto">
          <a:xfrm>
            <a:off x="5252794" y="2216833"/>
            <a:ext cx="385152" cy="571421"/>
          </a:xfrm>
          <a:custGeom>
            <a:avLst/>
            <a:gdLst>
              <a:gd name="connsiteX0" fmla="*/ 103194 w 367971"/>
              <a:gd name="connsiteY0" fmla="*/ 433069 h 545931"/>
              <a:gd name="connsiteX1" fmla="*/ 99959 w 367971"/>
              <a:gd name="connsiteY1" fmla="*/ 433478 h 545931"/>
              <a:gd name="connsiteX2" fmla="*/ 96320 w 367971"/>
              <a:gd name="connsiteY2" fmla="*/ 434705 h 545931"/>
              <a:gd name="connsiteX3" fmla="*/ 84595 w 367971"/>
              <a:gd name="connsiteY3" fmla="*/ 444929 h 545931"/>
              <a:gd name="connsiteX4" fmla="*/ 77721 w 367971"/>
              <a:gd name="connsiteY4" fmla="*/ 458425 h 545931"/>
              <a:gd name="connsiteX5" fmla="*/ 122601 w 367971"/>
              <a:gd name="connsiteY5" fmla="*/ 458425 h 545931"/>
              <a:gd name="connsiteX6" fmla="*/ 118154 w 367971"/>
              <a:gd name="connsiteY6" fmla="*/ 448610 h 545931"/>
              <a:gd name="connsiteX7" fmla="*/ 108450 w 367971"/>
              <a:gd name="connsiteY7" fmla="*/ 434705 h 545931"/>
              <a:gd name="connsiteX8" fmla="*/ 103194 w 367971"/>
              <a:gd name="connsiteY8" fmla="*/ 433069 h 545931"/>
              <a:gd name="connsiteX9" fmla="*/ 103598 w 367971"/>
              <a:gd name="connsiteY9" fmla="*/ 419982 h 545931"/>
              <a:gd name="connsiteX10" fmla="*/ 116132 w 367971"/>
              <a:gd name="connsiteY10" fmla="*/ 424072 h 545931"/>
              <a:gd name="connsiteX11" fmla="*/ 129071 w 367971"/>
              <a:gd name="connsiteY11" fmla="*/ 442476 h 545931"/>
              <a:gd name="connsiteX12" fmla="*/ 136349 w 367971"/>
              <a:gd name="connsiteY12" fmla="*/ 458425 h 545931"/>
              <a:gd name="connsiteX13" fmla="*/ 167886 w 367971"/>
              <a:gd name="connsiteY13" fmla="*/ 458425 h 545931"/>
              <a:gd name="connsiteX14" fmla="*/ 168290 w 367971"/>
              <a:gd name="connsiteY14" fmla="*/ 458425 h 545931"/>
              <a:gd name="connsiteX15" fmla="*/ 170716 w 367971"/>
              <a:gd name="connsiteY15" fmla="*/ 454336 h 545931"/>
              <a:gd name="connsiteX16" fmla="*/ 176781 w 367971"/>
              <a:gd name="connsiteY16" fmla="*/ 445338 h 545931"/>
              <a:gd name="connsiteX17" fmla="*/ 185272 w 367971"/>
              <a:gd name="connsiteY17" fmla="*/ 437159 h 545931"/>
              <a:gd name="connsiteX18" fmla="*/ 192146 w 367971"/>
              <a:gd name="connsiteY18" fmla="*/ 434705 h 545931"/>
              <a:gd name="connsiteX19" fmla="*/ 196593 w 367971"/>
              <a:gd name="connsiteY19" fmla="*/ 435114 h 545931"/>
              <a:gd name="connsiteX20" fmla="*/ 200637 w 367971"/>
              <a:gd name="connsiteY20" fmla="*/ 437568 h 545931"/>
              <a:gd name="connsiteX21" fmla="*/ 207106 w 367971"/>
              <a:gd name="connsiteY21" fmla="*/ 447792 h 545931"/>
              <a:gd name="connsiteX22" fmla="*/ 210745 w 367971"/>
              <a:gd name="connsiteY22" fmla="*/ 455972 h 545931"/>
              <a:gd name="connsiteX23" fmla="*/ 211554 w 367971"/>
              <a:gd name="connsiteY23" fmla="*/ 456789 h 545931"/>
              <a:gd name="connsiteX24" fmla="*/ 212362 w 367971"/>
              <a:gd name="connsiteY24" fmla="*/ 457198 h 545931"/>
              <a:gd name="connsiteX25" fmla="*/ 213575 w 367971"/>
              <a:gd name="connsiteY25" fmla="*/ 457198 h 545931"/>
              <a:gd name="connsiteX26" fmla="*/ 222066 w 367971"/>
              <a:gd name="connsiteY26" fmla="*/ 453927 h 545931"/>
              <a:gd name="connsiteX27" fmla="*/ 228131 w 367971"/>
              <a:gd name="connsiteY27" fmla="*/ 452291 h 545931"/>
              <a:gd name="connsiteX28" fmla="*/ 236218 w 367971"/>
              <a:gd name="connsiteY28" fmla="*/ 454336 h 545931"/>
              <a:gd name="connsiteX29" fmla="*/ 240261 w 367971"/>
              <a:gd name="connsiteY29" fmla="*/ 458834 h 545931"/>
              <a:gd name="connsiteX30" fmla="*/ 241069 w 367971"/>
              <a:gd name="connsiteY30" fmla="*/ 459652 h 545931"/>
              <a:gd name="connsiteX31" fmla="*/ 241474 w 367971"/>
              <a:gd name="connsiteY31" fmla="*/ 459652 h 545931"/>
              <a:gd name="connsiteX32" fmla="*/ 242687 w 367971"/>
              <a:gd name="connsiteY32" fmla="*/ 460879 h 545931"/>
              <a:gd name="connsiteX33" fmla="*/ 250369 w 367971"/>
              <a:gd name="connsiteY33" fmla="*/ 463333 h 545931"/>
              <a:gd name="connsiteX34" fmla="*/ 287972 w 367971"/>
              <a:gd name="connsiteY34" fmla="*/ 463742 h 545931"/>
              <a:gd name="connsiteX35" fmla="*/ 292823 w 367971"/>
              <a:gd name="connsiteY35" fmla="*/ 468241 h 545931"/>
              <a:gd name="connsiteX36" fmla="*/ 288780 w 367971"/>
              <a:gd name="connsiteY36" fmla="*/ 473148 h 545931"/>
              <a:gd name="connsiteX37" fmla="*/ 248752 w 367971"/>
              <a:gd name="connsiteY37" fmla="*/ 473148 h 545931"/>
              <a:gd name="connsiteX38" fmla="*/ 237835 w 367971"/>
              <a:gd name="connsiteY38" fmla="*/ 469467 h 545931"/>
              <a:gd name="connsiteX39" fmla="*/ 235005 w 367971"/>
              <a:gd name="connsiteY39" fmla="*/ 467423 h 545931"/>
              <a:gd name="connsiteX40" fmla="*/ 233792 w 367971"/>
              <a:gd name="connsiteY40" fmla="*/ 466196 h 545931"/>
              <a:gd name="connsiteX41" fmla="*/ 232983 w 367971"/>
              <a:gd name="connsiteY41" fmla="*/ 465787 h 545931"/>
              <a:gd name="connsiteX42" fmla="*/ 232579 w 367971"/>
              <a:gd name="connsiteY42" fmla="*/ 464969 h 545931"/>
              <a:gd name="connsiteX43" fmla="*/ 230153 w 367971"/>
              <a:gd name="connsiteY43" fmla="*/ 462515 h 545931"/>
              <a:gd name="connsiteX44" fmla="*/ 229344 w 367971"/>
              <a:gd name="connsiteY44" fmla="*/ 462106 h 545931"/>
              <a:gd name="connsiteX45" fmla="*/ 226109 w 367971"/>
              <a:gd name="connsiteY45" fmla="*/ 463333 h 545931"/>
              <a:gd name="connsiteX46" fmla="*/ 216001 w 367971"/>
              <a:gd name="connsiteY46" fmla="*/ 467014 h 545931"/>
              <a:gd name="connsiteX47" fmla="*/ 214788 w 367971"/>
              <a:gd name="connsiteY47" fmla="*/ 467832 h 545931"/>
              <a:gd name="connsiteX48" fmla="*/ 212362 w 367971"/>
              <a:gd name="connsiteY48" fmla="*/ 467832 h 545931"/>
              <a:gd name="connsiteX49" fmla="*/ 207915 w 367971"/>
              <a:gd name="connsiteY49" fmla="*/ 467014 h 545931"/>
              <a:gd name="connsiteX50" fmla="*/ 204276 w 367971"/>
              <a:gd name="connsiteY50" fmla="*/ 464560 h 545931"/>
              <a:gd name="connsiteX51" fmla="*/ 202254 w 367971"/>
              <a:gd name="connsiteY51" fmla="*/ 462106 h 545931"/>
              <a:gd name="connsiteX52" fmla="*/ 197402 w 367971"/>
              <a:gd name="connsiteY52" fmla="*/ 452291 h 545931"/>
              <a:gd name="connsiteX53" fmla="*/ 193359 w 367971"/>
              <a:gd name="connsiteY53" fmla="*/ 445747 h 545931"/>
              <a:gd name="connsiteX54" fmla="*/ 192954 w 367971"/>
              <a:gd name="connsiteY54" fmla="*/ 445747 h 545931"/>
              <a:gd name="connsiteX55" fmla="*/ 192550 w 367971"/>
              <a:gd name="connsiteY55" fmla="*/ 445747 h 545931"/>
              <a:gd name="connsiteX56" fmla="*/ 191337 w 367971"/>
              <a:gd name="connsiteY56" fmla="*/ 446974 h 545931"/>
              <a:gd name="connsiteX57" fmla="*/ 185272 w 367971"/>
              <a:gd name="connsiteY57" fmla="*/ 452291 h 545931"/>
              <a:gd name="connsiteX58" fmla="*/ 180420 w 367971"/>
              <a:gd name="connsiteY58" fmla="*/ 460061 h 545931"/>
              <a:gd name="connsiteX59" fmla="*/ 175568 w 367971"/>
              <a:gd name="connsiteY59" fmla="*/ 469059 h 545931"/>
              <a:gd name="connsiteX60" fmla="*/ 167078 w 367971"/>
              <a:gd name="connsiteY60" fmla="*/ 477238 h 545931"/>
              <a:gd name="connsiteX61" fmla="*/ 156161 w 367971"/>
              <a:gd name="connsiteY61" fmla="*/ 482554 h 545931"/>
              <a:gd name="connsiteX62" fmla="*/ 150500 w 367971"/>
              <a:gd name="connsiteY62" fmla="*/ 482963 h 545931"/>
              <a:gd name="connsiteX63" fmla="*/ 144031 w 367971"/>
              <a:gd name="connsiteY63" fmla="*/ 482963 h 545931"/>
              <a:gd name="connsiteX64" fmla="*/ 132710 w 367971"/>
              <a:gd name="connsiteY64" fmla="*/ 475602 h 545931"/>
              <a:gd name="connsiteX65" fmla="*/ 130688 w 367971"/>
              <a:gd name="connsiteY65" fmla="*/ 472739 h 545931"/>
              <a:gd name="connsiteX66" fmla="*/ 72869 w 367971"/>
              <a:gd name="connsiteY66" fmla="*/ 472739 h 545931"/>
              <a:gd name="connsiteX67" fmla="*/ 71656 w 367971"/>
              <a:gd name="connsiteY67" fmla="*/ 478465 h 545931"/>
              <a:gd name="connsiteX68" fmla="*/ 71656 w 367971"/>
              <a:gd name="connsiteY68" fmla="*/ 478874 h 545931"/>
              <a:gd name="connsiteX69" fmla="*/ 63165 w 367971"/>
              <a:gd name="connsiteY69" fmla="*/ 484599 h 545931"/>
              <a:gd name="connsiteX70" fmla="*/ 57909 w 367971"/>
              <a:gd name="connsiteY70" fmla="*/ 476011 h 545931"/>
              <a:gd name="connsiteX71" fmla="*/ 58313 w 367971"/>
              <a:gd name="connsiteY71" fmla="*/ 472739 h 545931"/>
              <a:gd name="connsiteX72" fmla="*/ 39310 w 367971"/>
              <a:gd name="connsiteY72" fmla="*/ 472739 h 545931"/>
              <a:gd name="connsiteX73" fmla="*/ 32032 w 367971"/>
              <a:gd name="connsiteY73" fmla="*/ 465378 h 545931"/>
              <a:gd name="connsiteX74" fmla="*/ 39310 w 367971"/>
              <a:gd name="connsiteY74" fmla="*/ 458425 h 545931"/>
              <a:gd name="connsiteX75" fmla="*/ 62761 w 367971"/>
              <a:gd name="connsiteY75" fmla="*/ 458425 h 545931"/>
              <a:gd name="connsiteX76" fmla="*/ 63570 w 367971"/>
              <a:gd name="connsiteY76" fmla="*/ 455972 h 545931"/>
              <a:gd name="connsiteX77" fmla="*/ 73678 w 367971"/>
              <a:gd name="connsiteY77" fmla="*/ 436750 h 545931"/>
              <a:gd name="connsiteX78" fmla="*/ 91468 w 367971"/>
              <a:gd name="connsiteY78" fmla="*/ 422027 h 545931"/>
              <a:gd name="connsiteX79" fmla="*/ 97533 w 367971"/>
              <a:gd name="connsiteY79" fmla="*/ 420391 h 545931"/>
              <a:gd name="connsiteX80" fmla="*/ 103598 w 367971"/>
              <a:gd name="connsiteY80" fmla="*/ 419982 h 545931"/>
              <a:gd name="connsiteX81" fmla="*/ 159877 w 367971"/>
              <a:gd name="connsiteY81" fmla="*/ 393288 h 545931"/>
              <a:gd name="connsiteX82" fmla="*/ 282439 w 367971"/>
              <a:gd name="connsiteY82" fmla="*/ 393288 h 545931"/>
              <a:gd name="connsiteX83" fmla="*/ 289672 w 367971"/>
              <a:gd name="connsiteY83" fmla="*/ 400214 h 545931"/>
              <a:gd name="connsiteX84" fmla="*/ 282439 w 367971"/>
              <a:gd name="connsiteY84" fmla="*/ 407140 h 545931"/>
              <a:gd name="connsiteX85" fmla="*/ 159877 w 367971"/>
              <a:gd name="connsiteY85" fmla="*/ 407140 h 545931"/>
              <a:gd name="connsiteX86" fmla="*/ 153046 w 367971"/>
              <a:gd name="connsiteY86" fmla="*/ 400214 h 545931"/>
              <a:gd name="connsiteX87" fmla="*/ 159877 w 367971"/>
              <a:gd name="connsiteY87" fmla="*/ 393288 h 545931"/>
              <a:gd name="connsiteX88" fmla="*/ 95196 w 367971"/>
              <a:gd name="connsiteY88" fmla="*/ 352577 h 545931"/>
              <a:gd name="connsiteX89" fmla="*/ 101984 w 367971"/>
              <a:gd name="connsiteY89" fmla="*/ 353376 h 545931"/>
              <a:gd name="connsiteX90" fmla="*/ 104379 w 367971"/>
              <a:gd name="connsiteY90" fmla="*/ 356175 h 545931"/>
              <a:gd name="connsiteX91" fmla="*/ 103980 w 367971"/>
              <a:gd name="connsiteY91" fmla="*/ 363770 h 545931"/>
              <a:gd name="connsiteX92" fmla="*/ 69244 w 367971"/>
              <a:gd name="connsiteY92" fmla="*/ 400149 h 545931"/>
              <a:gd name="connsiteX93" fmla="*/ 66050 w 367971"/>
              <a:gd name="connsiteY93" fmla="*/ 403747 h 545931"/>
              <a:gd name="connsiteX94" fmla="*/ 61658 w 367971"/>
              <a:gd name="connsiteY94" fmla="*/ 404147 h 545931"/>
              <a:gd name="connsiteX95" fmla="*/ 46485 w 367971"/>
              <a:gd name="connsiteY95" fmla="*/ 388556 h 545931"/>
              <a:gd name="connsiteX96" fmla="*/ 46485 w 367971"/>
              <a:gd name="connsiteY96" fmla="*/ 382159 h 545931"/>
              <a:gd name="connsiteX97" fmla="*/ 50079 w 367971"/>
              <a:gd name="connsiteY97" fmla="*/ 378961 h 545931"/>
              <a:gd name="connsiteX98" fmla="*/ 56467 w 367971"/>
              <a:gd name="connsiteY98" fmla="*/ 378961 h 545931"/>
              <a:gd name="connsiteX99" fmla="*/ 60859 w 367971"/>
              <a:gd name="connsiteY99" fmla="*/ 382559 h 545931"/>
              <a:gd name="connsiteX100" fmla="*/ 64852 w 367971"/>
              <a:gd name="connsiteY100" fmla="*/ 382559 h 545931"/>
              <a:gd name="connsiteX101" fmla="*/ 95196 w 367971"/>
              <a:gd name="connsiteY101" fmla="*/ 352577 h 545931"/>
              <a:gd name="connsiteX102" fmla="*/ 159870 w 367971"/>
              <a:gd name="connsiteY102" fmla="*/ 347020 h 545931"/>
              <a:gd name="connsiteX103" fmla="*/ 236173 w 367971"/>
              <a:gd name="connsiteY103" fmla="*/ 347020 h 545931"/>
              <a:gd name="connsiteX104" fmla="*/ 243401 w 367971"/>
              <a:gd name="connsiteY104" fmla="*/ 353743 h 545931"/>
              <a:gd name="connsiteX105" fmla="*/ 236173 w 367971"/>
              <a:gd name="connsiteY105" fmla="*/ 360861 h 545931"/>
              <a:gd name="connsiteX106" fmla="*/ 159870 w 367971"/>
              <a:gd name="connsiteY106" fmla="*/ 360861 h 545931"/>
              <a:gd name="connsiteX107" fmla="*/ 153043 w 367971"/>
              <a:gd name="connsiteY107" fmla="*/ 353743 h 545931"/>
              <a:gd name="connsiteX108" fmla="*/ 159870 w 367971"/>
              <a:gd name="connsiteY108" fmla="*/ 347020 h 545931"/>
              <a:gd name="connsiteX109" fmla="*/ 159877 w 367971"/>
              <a:gd name="connsiteY109" fmla="*/ 286513 h 545931"/>
              <a:gd name="connsiteX110" fmla="*/ 282439 w 367971"/>
              <a:gd name="connsiteY110" fmla="*/ 286513 h 545931"/>
              <a:gd name="connsiteX111" fmla="*/ 289672 w 367971"/>
              <a:gd name="connsiteY111" fmla="*/ 293439 h 545931"/>
              <a:gd name="connsiteX112" fmla="*/ 282439 w 367971"/>
              <a:gd name="connsiteY112" fmla="*/ 300365 h 545931"/>
              <a:gd name="connsiteX113" fmla="*/ 159877 w 367971"/>
              <a:gd name="connsiteY113" fmla="*/ 300365 h 545931"/>
              <a:gd name="connsiteX114" fmla="*/ 153046 w 367971"/>
              <a:gd name="connsiteY114" fmla="*/ 293439 h 545931"/>
              <a:gd name="connsiteX115" fmla="*/ 159877 w 367971"/>
              <a:gd name="connsiteY115" fmla="*/ 286513 h 545931"/>
              <a:gd name="connsiteX116" fmla="*/ 95196 w 367971"/>
              <a:gd name="connsiteY116" fmla="*/ 244023 h 545931"/>
              <a:gd name="connsiteX117" fmla="*/ 101984 w 367971"/>
              <a:gd name="connsiteY117" fmla="*/ 244422 h 545931"/>
              <a:gd name="connsiteX118" fmla="*/ 104379 w 367971"/>
              <a:gd name="connsiteY118" fmla="*/ 248020 h 545931"/>
              <a:gd name="connsiteX119" fmla="*/ 103980 w 367971"/>
              <a:gd name="connsiteY119" fmla="*/ 254816 h 545931"/>
              <a:gd name="connsiteX120" fmla="*/ 69244 w 367971"/>
              <a:gd name="connsiteY120" fmla="*/ 291195 h 545931"/>
              <a:gd name="connsiteX121" fmla="*/ 66050 w 367971"/>
              <a:gd name="connsiteY121" fmla="*/ 295193 h 545931"/>
              <a:gd name="connsiteX122" fmla="*/ 61658 w 367971"/>
              <a:gd name="connsiteY122" fmla="*/ 295193 h 545931"/>
              <a:gd name="connsiteX123" fmla="*/ 46485 w 367971"/>
              <a:gd name="connsiteY123" fmla="*/ 280002 h 545931"/>
              <a:gd name="connsiteX124" fmla="*/ 46485 w 367971"/>
              <a:gd name="connsiteY124" fmla="*/ 273605 h 545931"/>
              <a:gd name="connsiteX125" fmla="*/ 50079 w 367971"/>
              <a:gd name="connsiteY125" fmla="*/ 270008 h 545931"/>
              <a:gd name="connsiteX126" fmla="*/ 56467 w 367971"/>
              <a:gd name="connsiteY126" fmla="*/ 270008 h 545931"/>
              <a:gd name="connsiteX127" fmla="*/ 60859 w 367971"/>
              <a:gd name="connsiteY127" fmla="*/ 274005 h 545931"/>
              <a:gd name="connsiteX128" fmla="*/ 64852 w 367971"/>
              <a:gd name="connsiteY128" fmla="*/ 274005 h 545931"/>
              <a:gd name="connsiteX129" fmla="*/ 95196 w 367971"/>
              <a:gd name="connsiteY129" fmla="*/ 244023 h 545931"/>
              <a:gd name="connsiteX130" fmla="*/ 159870 w 367971"/>
              <a:gd name="connsiteY130" fmla="*/ 240245 h 545931"/>
              <a:gd name="connsiteX131" fmla="*/ 236173 w 367971"/>
              <a:gd name="connsiteY131" fmla="*/ 240245 h 545931"/>
              <a:gd name="connsiteX132" fmla="*/ 243401 w 367971"/>
              <a:gd name="connsiteY132" fmla="*/ 247363 h 545931"/>
              <a:gd name="connsiteX133" fmla="*/ 236173 w 367971"/>
              <a:gd name="connsiteY133" fmla="*/ 254086 h 545931"/>
              <a:gd name="connsiteX134" fmla="*/ 159870 w 367971"/>
              <a:gd name="connsiteY134" fmla="*/ 254086 h 545931"/>
              <a:gd name="connsiteX135" fmla="*/ 153043 w 367971"/>
              <a:gd name="connsiteY135" fmla="*/ 247363 h 545931"/>
              <a:gd name="connsiteX136" fmla="*/ 159870 w 367971"/>
              <a:gd name="connsiteY136" fmla="*/ 240245 h 545931"/>
              <a:gd name="connsiteX137" fmla="*/ 159877 w 367971"/>
              <a:gd name="connsiteY137" fmla="*/ 177959 h 545931"/>
              <a:gd name="connsiteX138" fmla="*/ 282439 w 367971"/>
              <a:gd name="connsiteY138" fmla="*/ 177959 h 545931"/>
              <a:gd name="connsiteX139" fmla="*/ 289672 w 367971"/>
              <a:gd name="connsiteY139" fmla="*/ 184885 h 545931"/>
              <a:gd name="connsiteX140" fmla="*/ 282439 w 367971"/>
              <a:gd name="connsiteY140" fmla="*/ 191811 h 545931"/>
              <a:gd name="connsiteX141" fmla="*/ 159877 w 367971"/>
              <a:gd name="connsiteY141" fmla="*/ 191811 h 545931"/>
              <a:gd name="connsiteX142" fmla="*/ 153046 w 367971"/>
              <a:gd name="connsiteY142" fmla="*/ 184885 h 545931"/>
              <a:gd name="connsiteX143" fmla="*/ 159877 w 367971"/>
              <a:gd name="connsiteY143" fmla="*/ 177959 h 545931"/>
              <a:gd name="connsiteX144" fmla="*/ 95196 w 367971"/>
              <a:gd name="connsiteY144" fmla="*/ 137262 h 545931"/>
              <a:gd name="connsiteX145" fmla="*/ 101984 w 367971"/>
              <a:gd name="connsiteY145" fmla="*/ 138068 h 545931"/>
              <a:gd name="connsiteX146" fmla="*/ 104379 w 367971"/>
              <a:gd name="connsiteY146" fmla="*/ 140886 h 545931"/>
              <a:gd name="connsiteX147" fmla="*/ 103980 w 367971"/>
              <a:gd name="connsiteY147" fmla="*/ 148135 h 545931"/>
              <a:gd name="connsiteX148" fmla="*/ 69244 w 367971"/>
              <a:gd name="connsiteY148" fmla="*/ 184779 h 545931"/>
              <a:gd name="connsiteX149" fmla="*/ 66050 w 367971"/>
              <a:gd name="connsiteY149" fmla="*/ 188403 h 545931"/>
              <a:gd name="connsiteX150" fmla="*/ 61658 w 367971"/>
              <a:gd name="connsiteY150" fmla="*/ 188806 h 545931"/>
              <a:gd name="connsiteX151" fmla="*/ 46485 w 367971"/>
              <a:gd name="connsiteY151" fmla="*/ 173504 h 545931"/>
              <a:gd name="connsiteX152" fmla="*/ 46485 w 367971"/>
              <a:gd name="connsiteY152" fmla="*/ 166658 h 545931"/>
              <a:gd name="connsiteX153" fmla="*/ 50079 w 367971"/>
              <a:gd name="connsiteY153" fmla="*/ 163437 h 545931"/>
              <a:gd name="connsiteX154" fmla="*/ 56467 w 367971"/>
              <a:gd name="connsiteY154" fmla="*/ 163437 h 545931"/>
              <a:gd name="connsiteX155" fmla="*/ 60859 w 367971"/>
              <a:gd name="connsiteY155" fmla="*/ 167464 h 545931"/>
              <a:gd name="connsiteX156" fmla="*/ 64852 w 367971"/>
              <a:gd name="connsiteY156" fmla="*/ 167464 h 545931"/>
              <a:gd name="connsiteX157" fmla="*/ 95196 w 367971"/>
              <a:gd name="connsiteY157" fmla="*/ 137262 h 545931"/>
              <a:gd name="connsiteX158" fmla="*/ 159870 w 367971"/>
              <a:gd name="connsiteY158" fmla="*/ 133470 h 545931"/>
              <a:gd name="connsiteX159" fmla="*/ 236173 w 367971"/>
              <a:gd name="connsiteY159" fmla="*/ 133470 h 545931"/>
              <a:gd name="connsiteX160" fmla="*/ 243401 w 367971"/>
              <a:gd name="connsiteY160" fmla="*/ 140193 h 545931"/>
              <a:gd name="connsiteX161" fmla="*/ 236173 w 367971"/>
              <a:gd name="connsiteY161" fmla="*/ 147311 h 545931"/>
              <a:gd name="connsiteX162" fmla="*/ 159870 w 367971"/>
              <a:gd name="connsiteY162" fmla="*/ 147311 h 545931"/>
              <a:gd name="connsiteX163" fmla="*/ 153043 w 367971"/>
              <a:gd name="connsiteY163" fmla="*/ 140193 h 545931"/>
              <a:gd name="connsiteX164" fmla="*/ 159870 w 367971"/>
              <a:gd name="connsiteY164" fmla="*/ 133470 h 545931"/>
              <a:gd name="connsiteX165" fmla="*/ 336835 w 367971"/>
              <a:gd name="connsiteY165" fmla="*/ 101606 h 545931"/>
              <a:gd name="connsiteX166" fmla="*/ 336835 w 367971"/>
              <a:gd name="connsiteY166" fmla="*/ 489080 h 545931"/>
              <a:gd name="connsiteX167" fmla="*/ 310551 w 367971"/>
              <a:gd name="connsiteY167" fmla="*/ 515691 h 545931"/>
              <a:gd name="connsiteX168" fmla="*/ 44884 w 367971"/>
              <a:gd name="connsiteY168" fmla="*/ 515691 h 545931"/>
              <a:gd name="connsiteX169" fmla="*/ 44884 w 367971"/>
              <a:gd name="connsiteY169" fmla="*/ 519723 h 545931"/>
              <a:gd name="connsiteX170" fmla="*/ 57420 w 367971"/>
              <a:gd name="connsiteY170" fmla="*/ 531819 h 545931"/>
              <a:gd name="connsiteX171" fmla="*/ 341283 w 367971"/>
              <a:gd name="connsiteY171" fmla="*/ 531819 h 545931"/>
              <a:gd name="connsiteX172" fmla="*/ 353414 w 367971"/>
              <a:gd name="connsiteY172" fmla="*/ 519723 h 545931"/>
              <a:gd name="connsiteX173" fmla="*/ 353414 w 367971"/>
              <a:gd name="connsiteY173" fmla="*/ 113702 h 545931"/>
              <a:gd name="connsiteX174" fmla="*/ 341283 w 367971"/>
              <a:gd name="connsiteY174" fmla="*/ 101606 h 545931"/>
              <a:gd name="connsiteX175" fmla="*/ 26284 w 367971"/>
              <a:gd name="connsiteY175" fmla="*/ 70963 h 545931"/>
              <a:gd name="connsiteX176" fmla="*/ 14153 w 367971"/>
              <a:gd name="connsiteY176" fmla="*/ 83059 h 545931"/>
              <a:gd name="connsiteX177" fmla="*/ 14153 w 367971"/>
              <a:gd name="connsiteY177" fmla="*/ 489080 h 545931"/>
              <a:gd name="connsiteX178" fmla="*/ 26284 w 367971"/>
              <a:gd name="connsiteY178" fmla="*/ 501176 h 545931"/>
              <a:gd name="connsiteX179" fmla="*/ 310551 w 367971"/>
              <a:gd name="connsiteY179" fmla="*/ 501176 h 545931"/>
              <a:gd name="connsiteX180" fmla="*/ 322682 w 367971"/>
              <a:gd name="connsiteY180" fmla="*/ 489080 h 545931"/>
              <a:gd name="connsiteX181" fmla="*/ 322682 w 367971"/>
              <a:gd name="connsiteY181" fmla="*/ 83059 h 545931"/>
              <a:gd name="connsiteX182" fmla="*/ 310551 w 367971"/>
              <a:gd name="connsiteY182" fmla="*/ 70963 h 545931"/>
              <a:gd name="connsiteX183" fmla="*/ 244640 w 367971"/>
              <a:gd name="connsiteY183" fmla="*/ 70963 h 545931"/>
              <a:gd name="connsiteX184" fmla="*/ 233318 w 367971"/>
              <a:gd name="connsiteY184" fmla="*/ 95155 h 545931"/>
              <a:gd name="connsiteX185" fmla="*/ 203395 w 367971"/>
              <a:gd name="connsiteY185" fmla="*/ 107654 h 545931"/>
              <a:gd name="connsiteX186" fmla="*/ 133440 w 367971"/>
              <a:gd name="connsiteY186" fmla="*/ 107654 h 545931"/>
              <a:gd name="connsiteX187" fmla="*/ 103921 w 367971"/>
              <a:gd name="connsiteY187" fmla="*/ 95155 h 545931"/>
              <a:gd name="connsiteX188" fmla="*/ 92195 w 367971"/>
              <a:gd name="connsiteY188" fmla="*/ 70963 h 545931"/>
              <a:gd name="connsiteX189" fmla="*/ 167282 w 367971"/>
              <a:gd name="connsiteY189" fmla="*/ 23134 h 545931"/>
              <a:gd name="connsiteX190" fmla="*/ 175793 w 367971"/>
              <a:gd name="connsiteY190" fmla="*/ 32713 h 545931"/>
              <a:gd name="connsiteX191" fmla="*/ 167282 w 367971"/>
              <a:gd name="connsiteY191" fmla="*/ 42293 h 545931"/>
              <a:gd name="connsiteX192" fmla="*/ 158383 w 367971"/>
              <a:gd name="connsiteY192" fmla="*/ 32713 h 545931"/>
              <a:gd name="connsiteX193" fmla="*/ 167282 w 367971"/>
              <a:gd name="connsiteY193" fmla="*/ 23134 h 545931"/>
              <a:gd name="connsiteX194" fmla="*/ 168215 w 367971"/>
              <a:gd name="connsiteY194" fmla="*/ 14112 h 545931"/>
              <a:gd name="connsiteX195" fmla="*/ 150423 w 367971"/>
              <a:gd name="connsiteY195" fmla="*/ 29433 h 545931"/>
              <a:gd name="connsiteX196" fmla="*/ 138292 w 367971"/>
              <a:gd name="connsiteY196" fmla="*/ 39513 h 545931"/>
              <a:gd name="connsiteX197" fmla="*/ 134653 w 367971"/>
              <a:gd name="connsiteY197" fmla="*/ 39513 h 545931"/>
              <a:gd name="connsiteX198" fmla="*/ 106752 w 367971"/>
              <a:gd name="connsiteY198" fmla="*/ 65721 h 545931"/>
              <a:gd name="connsiteX199" fmla="*/ 114031 w 367971"/>
              <a:gd name="connsiteY199" fmla="*/ 85478 h 545931"/>
              <a:gd name="connsiteX200" fmla="*/ 133440 w 367971"/>
              <a:gd name="connsiteY200" fmla="*/ 93542 h 545931"/>
              <a:gd name="connsiteX201" fmla="*/ 203395 w 367971"/>
              <a:gd name="connsiteY201" fmla="*/ 93542 h 545931"/>
              <a:gd name="connsiteX202" fmla="*/ 222804 w 367971"/>
              <a:gd name="connsiteY202" fmla="*/ 85478 h 545931"/>
              <a:gd name="connsiteX203" fmla="*/ 230487 w 367971"/>
              <a:gd name="connsiteY203" fmla="*/ 65721 h 545931"/>
              <a:gd name="connsiteX204" fmla="*/ 202182 w 367971"/>
              <a:gd name="connsiteY204" fmla="*/ 39513 h 545931"/>
              <a:gd name="connsiteX205" fmla="*/ 198542 w 367971"/>
              <a:gd name="connsiteY205" fmla="*/ 39513 h 545931"/>
              <a:gd name="connsiteX206" fmla="*/ 186816 w 367971"/>
              <a:gd name="connsiteY206" fmla="*/ 29433 h 545931"/>
              <a:gd name="connsiteX207" fmla="*/ 168215 w 367971"/>
              <a:gd name="connsiteY207" fmla="*/ 14112 h 545931"/>
              <a:gd name="connsiteX208" fmla="*/ 168215 w 367971"/>
              <a:gd name="connsiteY208" fmla="*/ 0 h 545931"/>
              <a:gd name="connsiteX209" fmla="*/ 200564 w 367971"/>
              <a:gd name="connsiteY209" fmla="*/ 25401 h 545931"/>
              <a:gd name="connsiteX210" fmla="*/ 202182 w 367971"/>
              <a:gd name="connsiteY210" fmla="*/ 25401 h 545931"/>
              <a:gd name="connsiteX211" fmla="*/ 243427 w 367971"/>
              <a:gd name="connsiteY211" fmla="*/ 56851 h 545931"/>
              <a:gd name="connsiteX212" fmla="*/ 310551 w 367971"/>
              <a:gd name="connsiteY212" fmla="*/ 56851 h 545931"/>
              <a:gd name="connsiteX213" fmla="*/ 336835 w 367971"/>
              <a:gd name="connsiteY213" fmla="*/ 83059 h 545931"/>
              <a:gd name="connsiteX214" fmla="*/ 336835 w 367971"/>
              <a:gd name="connsiteY214" fmla="*/ 87494 h 545931"/>
              <a:gd name="connsiteX215" fmla="*/ 341283 w 367971"/>
              <a:gd name="connsiteY215" fmla="*/ 87494 h 545931"/>
              <a:gd name="connsiteX216" fmla="*/ 367971 w 367971"/>
              <a:gd name="connsiteY216" fmla="*/ 113702 h 545931"/>
              <a:gd name="connsiteX217" fmla="*/ 367971 w 367971"/>
              <a:gd name="connsiteY217" fmla="*/ 519723 h 545931"/>
              <a:gd name="connsiteX218" fmla="*/ 341283 w 367971"/>
              <a:gd name="connsiteY218" fmla="*/ 545931 h 545931"/>
              <a:gd name="connsiteX219" fmla="*/ 57420 w 367971"/>
              <a:gd name="connsiteY219" fmla="*/ 545931 h 545931"/>
              <a:gd name="connsiteX220" fmla="*/ 30732 w 367971"/>
              <a:gd name="connsiteY220" fmla="*/ 519723 h 545931"/>
              <a:gd name="connsiteX221" fmla="*/ 30732 w 367971"/>
              <a:gd name="connsiteY221" fmla="*/ 515691 h 545931"/>
              <a:gd name="connsiteX222" fmla="*/ 26284 w 367971"/>
              <a:gd name="connsiteY222" fmla="*/ 515691 h 545931"/>
              <a:gd name="connsiteX223" fmla="*/ 0 w 367971"/>
              <a:gd name="connsiteY223" fmla="*/ 489080 h 545931"/>
              <a:gd name="connsiteX224" fmla="*/ 0 w 367971"/>
              <a:gd name="connsiteY224" fmla="*/ 83059 h 545931"/>
              <a:gd name="connsiteX225" fmla="*/ 26284 w 367971"/>
              <a:gd name="connsiteY225" fmla="*/ 56851 h 545931"/>
              <a:gd name="connsiteX226" fmla="*/ 93408 w 367971"/>
              <a:gd name="connsiteY226" fmla="*/ 56851 h 545931"/>
              <a:gd name="connsiteX227" fmla="*/ 134653 w 367971"/>
              <a:gd name="connsiteY227" fmla="*/ 25401 h 545931"/>
              <a:gd name="connsiteX228" fmla="*/ 136675 w 367971"/>
              <a:gd name="connsiteY228" fmla="*/ 25401 h 545931"/>
              <a:gd name="connsiteX229" fmla="*/ 168215 w 367971"/>
              <a:gd name="connsiteY229" fmla="*/ 0 h 545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Lst>
            <a:rect l="l" t="t" r="r" b="b"/>
            <a:pathLst>
              <a:path w="367971" h="545931">
                <a:moveTo>
                  <a:pt x="103194" y="433069"/>
                </a:moveTo>
                <a:cubicBezTo>
                  <a:pt x="101981" y="433478"/>
                  <a:pt x="100768" y="433478"/>
                  <a:pt x="99959" y="433478"/>
                </a:cubicBezTo>
                <a:cubicBezTo>
                  <a:pt x="98746" y="433478"/>
                  <a:pt x="97533" y="434296"/>
                  <a:pt x="96320" y="434705"/>
                </a:cubicBezTo>
                <a:cubicBezTo>
                  <a:pt x="91468" y="436341"/>
                  <a:pt x="87829" y="440431"/>
                  <a:pt x="84595" y="444929"/>
                </a:cubicBezTo>
                <a:cubicBezTo>
                  <a:pt x="81764" y="449019"/>
                  <a:pt x="79743" y="453518"/>
                  <a:pt x="77721" y="458425"/>
                </a:cubicBezTo>
                <a:lnTo>
                  <a:pt x="122601" y="458425"/>
                </a:lnTo>
                <a:cubicBezTo>
                  <a:pt x="120984" y="454745"/>
                  <a:pt x="119367" y="451473"/>
                  <a:pt x="118154" y="448610"/>
                </a:cubicBezTo>
                <a:cubicBezTo>
                  <a:pt x="115324" y="442885"/>
                  <a:pt x="112089" y="437568"/>
                  <a:pt x="108450" y="434705"/>
                </a:cubicBezTo>
                <a:cubicBezTo>
                  <a:pt x="106833" y="433478"/>
                  <a:pt x="105215" y="433478"/>
                  <a:pt x="103194" y="433069"/>
                </a:cubicBezTo>
                <a:close/>
                <a:moveTo>
                  <a:pt x="103598" y="419982"/>
                </a:moveTo>
                <a:cubicBezTo>
                  <a:pt x="108046" y="419982"/>
                  <a:pt x="112493" y="421618"/>
                  <a:pt x="116132" y="424072"/>
                </a:cubicBezTo>
                <a:cubicBezTo>
                  <a:pt x="123006" y="429798"/>
                  <a:pt x="126240" y="436341"/>
                  <a:pt x="129071" y="442476"/>
                </a:cubicBezTo>
                <a:cubicBezTo>
                  <a:pt x="131901" y="448201"/>
                  <a:pt x="133923" y="453518"/>
                  <a:pt x="136349" y="458425"/>
                </a:cubicBezTo>
                <a:lnTo>
                  <a:pt x="167886" y="458425"/>
                </a:lnTo>
                <a:cubicBezTo>
                  <a:pt x="167886" y="458425"/>
                  <a:pt x="168290" y="458425"/>
                  <a:pt x="168290" y="458425"/>
                </a:cubicBezTo>
                <a:cubicBezTo>
                  <a:pt x="169099" y="457198"/>
                  <a:pt x="169908" y="455972"/>
                  <a:pt x="170716" y="454336"/>
                </a:cubicBezTo>
                <a:cubicBezTo>
                  <a:pt x="172334" y="451473"/>
                  <a:pt x="174355" y="448610"/>
                  <a:pt x="176781" y="445338"/>
                </a:cubicBezTo>
                <a:cubicBezTo>
                  <a:pt x="178803" y="442067"/>
                  <a:pt x="181633" y="439613"/>
                  <a:pt x="185272" y="437159"/>
                </a:cubicBezTo>
                <a:cubicBezTo>
                  <a:pt x="186890" y="435932"/>
                  <a:pt x="188911" y="435114"/>
                  <a:pt x="192146" y="434705"/>
                </a:cubicBezTo>
                <a:cubicBezTo>
                  <a:pt x="193359" y="434705"/>
                  <a:pt x="194976" y="434705"/>
                  <a:pt x="196593" y="435114"/>
                </a:cubicBezTo>
                <a:cubicBezTo>
                  <a:pt x="197806" y="435932"/>
                  <a:pt x="199828" y="436750"/>
                  <a:pt x="200637" y="437568"/>
                </a:cubicBezTo>
                <a:cubicBezTo>
                  <a:pt x="204276" y="441249"/>
                  <a:pt x="205489" y="444520"/>
                  <a:pt x="207106" y="447792"/>
                </a:cubicBezTo>
                <a:cubicBezTo>
                  <a:pt x="208319" y="451064"/>
                  <a:pt x="209532" y="453927"/>
                  <a:pt x="210745" y="455972"/>
                </a:cubicBezTo>
                <a:cubicBezTo>
                  <a:pt x="211149" y="455972"/>
                  <a:pt x="211149" y="456380"/>
                  <a:pt x="211554" y="456789"/>
                </a:cubicBezTo>
                <a:cubicBezTo>
                  <a:pt x="211958" y="457198"/>
                  <a:pt x="211958" y="457198"/>
                  <a:pt x="212362" y="457198"/>
                </a:cubicBezTo>
                <a:cubicBezTo>
                  <a:pt x="212767" y="457198"/>
                  <a:pt x="213171" y="457198"/>
                  <a:pt x="213575" y="457198"/>
                </a:cubicBezTo>
                <a:cubicBezTo>
                  <a:pt x="216001" y="456380"/>
                  <a:pt x="218831" y="455563"/>
                  <a:pt x="222066" y="453927"/>
                </a:cubicBezTo>
                <a:cubicBezTo>
                  <a:pt x="223279" y="453518"/>
                  <a:pt x="225301" y="452291"/>
                  <a:pt x="228131" y="452291"/>
                </a:cubicBezTo>
                <a:cubicBezTo>
                  <a:pt x="230557" y="451473"/>
                  <a:pt x="234196" y="452700"/>
                  <a:pt x="236218" y="454336"/>
                </a:cubicBezTo>
                <a:cubicBezTo>
                  <a:pt x="237835" y="455972"/>
                  <a:pt x="239048" y="457198"/>
                  <a:pt x="240261" y="458834"/>
                </a:cubicBezTo>
                <a:lnTo>
                  <a:pt x="241069" y="459652"/>
                </a:lnTo>
                <a:cubicBezTo>
                  <a:pt x="241474" y="459652"/>
                  <a:pt x="241474" y="459652"/>
                  <a:pt x="241474" y="459652"/>
                </a:cubicBezTo>
                <a:cubicBezTo>
                  <a:pt x="241474" y="460061"/>
                  <a:pt x="242282" y="460470"/>
                  <a:pt x="242687" y="460879"/>
                </a:cubicBezTo>
                <a:cubicBezTo>
                  <a:pt x="244708" y="461697"/>
                  <a:pt x="247539" y="462515"/>
                  <a:pt x="250369" y="463333"/>
                </a:cubicBezTo>
                <a:cubicBezTo>
                  <a:pt x="262499" y="464969"/>
                  <a:pt x="275437" y="464560"/>
                  <a:pt x="287972" y="463742"/>
                </a:cubicBezTo>
                <a:cubicBezTo>
                  <a:pt x="290398" y="463742"/>
                  <a:pt x="292823" y="465787"/>
                  <a:pt x="292823" y="468241"/>
                </a:cubicBezTo>
                <a:cubicBezTo>
                  <a:pt x="293228" y="470694"/>
                  <a:pt x="291610" y="473148"/>
                  <a:pt x="288780" y="473148"/>
                </a:cubicBezTo>
                <a:cubicBezTo>
                  <a:pt x="275842" y="474375"/>
                  <a:pt x="262499" y="474784"/>
                  <a:pt x="248752" y="473148"/>
                </a:cubicBezTo>
                <a:cubicBezTo>
                  <a:pt x="245113" y="472330"/>
                  <a:pt x="241474" y="471512"/>
                  <a:pt x="237835" y="469467"/>
                </a:cubicBezTo>
                <a:cubicBezTo>
                  <a:pt x="236622" y="469059"/>
                  <a:pt x="235813" y="468650"/>
                  <a:pt x="235005" y="467423"/>
                </a:cubicBezTo>
                <a:lnTo>
                  <a:pt x="233792" y="466196"/>
                </a:lnTo>
                <a:lnTo>
                  <a:pt x="232983" y="465787"/>
                </a:lnTo>
                <a:lnTo>
                  <a:pt x="232579" y="464969"/>
                </a:lnTo>
                <a:cubicBezTo>
                  <a:pt x="231770" y="464151"/>
                  <a:pt x="230557" y="463333"/>
                  <a:pt x="230153" y="462515"/>
                </a:cubicBezTo>
                <a:cubicBezTo>
                  <a:pt x="229344" y="462106"/>
                  <a:pt x="229748" y="462106"/>
                  <a:pt x="229344" y="462106"/>
                </a:cubicBezTo>
                <a:cubicBezTo>
                  <a:pt x="228940" y="462106"/>
                  <a:pt x="227322" y="462924"/>
                  <a:pt x="226109" y="463333"/>
                </a:cubicBezTo>
                <a:cubicBezTo>
                  <a:pt x="223279" y="464560"/>
                  <a:pt x="219640" y="466196"/>
                  <a:pt x="216001" y="467014"/>
                </a:cubicBezTo>
                <a:cubicBezTo>
                  <a:pt x="216001" y="467423"/>
                  <a:pt x="215193" y="467423"/>
                  <a:pt x="214788" y="467832"/>
                </a:cubicBezTo>
                <a:cubicBezTo>
                  <a:pt x="213980" y="467832"/>
                  <a:pt x="213171" y="467832"/>
                  <a:pt x="212362" y="467832"/>
                </a:cubicBezTo>
                <a:cubicBezTo>
                  <a:pt x="211149" y="468241"/>
                  <a:pt x="209532" y="467423"/>
                  <a:pt x="207915" y="467014"/>
                </a:cubicBezTo>
                <a:cubicBezTo>
                  <a:pt x="206297" y="466605"/>
                  <a:pt x="205489" y="465787"/>
                  <a:pt x="204276" y="464560"/>
                </a:cubicBezTo>
                <a:cubicBezTo>
                  <a:pt x="203871" y="463742"/>
                  <a:pt x="202658" y="462924"/>
                  <a:pt x="202254" y="462106"/>
                </a:cubicBezTo>
                <a:cubicBezTo>
                  <a:pt x="199828" y="458425"/>
                  <a:pt x="198615" y="455154"/>
                  <a:pt x="197402" y="452291"/>
                </a:cubicBezTo>
                <a:cubicBezTo>
                  <a:pt x="195785" y="449837"/>
                  <a:pt x="194167" y="446974"/>
                  <a:pt x="193359" y="445747"/>
                </a:cubicBezTo>
                <a:cubicBezTo>
                  <a:pt x="193359" y="445747"/>
                  <a:pt x="193359" y="445747"/>
                  <a:pt x="192954" y="445747"/>
                </a:cubicBezTo>
                <a:cubicBezTo>
                  <a:pt x="192550" y="445747"/>
                  <a:pt x="192550" y="445747"/>
                  <a:pt x="192550" y="445747"/>
                </a:cubicBezTo>
                <a:cubicBezTo>
                  <a:pt x="191741" y="446156"/>
                  <a:pt x="191337" y="446565"/>
                  <a:pt x="191337" y="446974"/>
                </a:cubicBezTo>
                <a:cubicBezTo>
                  <a:pt x="188911" y="448610"/>
                  <a:pt x="187294" y="450246"/>
                  <a:pt x="185272" y="452291"/>
                </a:cubicBezTo>
                <a:cubicBezTo>
                  <a:pt x="183655" y="454745"/>
                  <a:pt x="182442" y="457198"/>
                  <a:pt x="180420" y="460061"/>
                </a:cubicBezTo>
                <a:cubicBezTo>
                  <a:pt x="179207" y="462924"/>
                  <a:pt x="177186" y="465787"/>
                  <a:pt x="175568" y="469059"/>
                </a:cubicBezTo>
                <a:cubicBezTo>
                  <a:pt x="173142" y="471921"/>
                  <a:pt x="170716" y="474784"/>
                  <a:pt x="167078" y="477238"/>
                </a:cubicBezTo>
                <a:cubicBezTo>
                  <a:pt x="163843" y="480101"/>
                  <a:pt x="160204" y="481737"/>
                  <a:pt x="156161" y="482554"/>
                </a:cubicBezTo>
                <a:cubicBezTo>
                  <a:pt x="154543" y="482963"/>
                  <a:pt x="152522" y="482963"/>
                  <a:pt x="150500" y="482963"/>
                </a:cubicBezTo>
                <a:cubicBezTo>
                  <a:pt x="148478" y="483372"/>
                  <a:pt x="146052" y="482963"/>
                  <a:pt x="144031" y="482963"/>
                </a:cubicBezTo>
                <a:cubicBezTo>
                  <a:pt x="138775" y="481328"/>
                  <a:pt x="135136" y="478465"/>
                  <a:pt x="132710" y="475602"/>
                </a:cubicBezTo>
                <a:cubicBezTo>
                  <a:pt x="131901" y="474375"/>
                  <a:pt x="131092" y="473557"/>
                  <a:pt x="130688" y="472739"/>
                </a:cubicBezTo>
                <a:lnTo>
                  <a:pt x="72869" y="472739"/>
                </a:lnTo>
                <a:cubicBezTo>
                  <a:pt x="72869" y="474375"/>
                  <a:pt x="72061" y="476829"/>
                  <a:pt x="71656" y="478465"/>
                </a:cubicBezTo>
                <a:lnTo>
                  <a:pt x="71656" y="478874"/>
                </a:lnTo>
                <a:cubicBezTo>
                  <a:pt x="70848" y="482963"/>
                  <a:pt x="67209" y="485417"/>
                  <a:pt x="63165" y="484599"/>
                </a:cubicBezTo>
                <a:cubicBezTo>
                  <a:pt x="59526" y="484190"/>
                  <a:pt x="57100" y="480101"/>
                  <a:pt x="57909" y="476011"/>
                </a:cubicBezTo>
                <a:cubicBezTo>
                  <a:pt x="58313" y="474784"/>
                  <a:pt x="58313" y="473557"/>
                  <a:pt x="58313" y="472739"/>
                </a:cubicBezTo>
                <a:lnTo>
                  <a:pt x="39310" y="472739"/>
                </a:lnTo>
                <a:cubicBezTo>
                  <a:pt x="35267" y="472739"/>
                  <a:pt x="32032" y="469467"/>
                  <a:pt x="32032" y="465378"/>
                </a:cubicBezTo>
                <a:cubicBezTo>
                  <a:pt x="32032" y="461288"/>
                  <a:pt x="35267" y="458425"/>
                  <a:pt x="39310" y="458425"/>
                </a:cubicBezTo>
                <a:lnTo>
                  <a:pt x="62761" y="458425"/>
                </a:lnTo>
                <a:cubicBezTo>
                  <a:pt x="63165" y="457198"/>
                  <a:pt x="63165" y="456789"/>
                  <a:pt x="63570" y="455972"/>
                </a:cubicBezTo>
                <a:cubicBezTo>
                  <a:pt x="65996" y="449428"/>
                  <a:pt x="69230" y="442885"/>
                  <a:pt x="73678" y="436750"/>
                </a:cubicBezTo>
                <a:cubicBezTo>
                  <a:pt x="77721" y="431024"/>
                  <a:pt x="83382" y="424890"/>
                  <a:pt x="91468" y="422027"/>
                </a:cubicBezTo>
                <a:cubicBezTo>
                  <a:pt x="93086" y="421618"/>
                  <a:pt x="95107" y="420800"/>
                  <a:pt x="97533" y="420391"/>
                </a:cubicBezTo>
                <a:cubicBezTo>
                  <a:pt x="99150" y="419982"/>
                  <a:pt x="101172" y="419982"/>
                  <a:pt x="103598" y="419982"/>
                </a:cubicBezTo>
                <a:close/>
                <a:moveTo>
                  <a:pt x="159877" y="393288"/>
                </a:moveTo>
                <a:lnTo>
                  <a:pt x="282439" y="393288"/>
                </a:lnTo>
                <a:cubicBezTo>
                  <a:pt x="286056" y="393288"/>
                  <a:pt x="289672" y="396751"/>
                  <a:pt x="289672" y="400214"/>
                </a:cubicBezTo>
                <a:cubicBezTo>
                  <a:pt x="289672" y="404062"/>
                  <a:pt x="286056" y="407140"/>
                  <a:pt x="282439" y="407140"/>
                </a:cubicBezTo>
                <a:lnTo>
                  <a:pt x="159877" y="407140"/>
                </a:lnTo>
                <a:cubicBezTo>
                  <a:pt x="156261" y="407140"/>
                  <a:pt x="153046" y="404062"/>
                  <a:pt x="153046" y="400214"/>
                </a:cubicBezTo>
                <a:cubicBezTo>
                  <a:pt x="153046" y="396751"/>
                  <a:pt x="156261" y="393288"/>
                  <a:pt x="159877" y="393288"/>
                </a:cubicBezTo>
                <a:close/>
                <a:moveTo>
                  <a:pt x="95196" y="352577"/>
                </a:moveTo>
                <a:cubicBezTo>
                  <a:pt x="97193" y="350578"/>
                  <a:pt x="100786" y="351377"/>
                  <a:pt x="101984" y="353376"/>
                </a:cubicBezTo>
                <a:lnTo>
                  <a:pt x="104379" y="356175"/>
                </a:lnTo>
                <a:cubicBezTo>
                  <a:pt x="106376" y="358973"/>
                  <a:pt x="105977" y="362171"/>
                  <a:pt x="103980" y="363770"/>
                </a:cubicBezTo>
                <a:cubicBezTo>
                  <a:pt x="85614" y="378562"/>
                  <a:pt x="69244" y="399749"/>
                  <a:pt x="69244" y="400149"/>
                </a:cubicBezTo>
                <a:lnTo>
                  <a:pt x="66050" y="403747"/>
                </a:lnTo>
                <a:cubicBezTo>
                  <a:pt x="64852" y="405346"/>
                  <a:pt x="62855" y="405346"/>
                  <a:pt x="61658" y="404147"/>
                </a:cubicBezTo>
                <a:lnTo>
                  <a:pt x="46485" y="388556"/>
                </a:lnTo>
                <a:cubicBezTo>
                  <a:pt x="44489" y="386957"/>
                  <a:pt x="44489" y="383759"/>
                  <a:pt x="46485" y="382159"/>
                </a:cubicBezTo>
                <a:lnTo>
                  <a:pt x="50079" y="378961"/>
                </a:lnTo>
                <a:cubicBezTo>
                  <a:pt x="51676" y="376962"/>
                  <a:pt x="54870" y="376962"/>
                  <a:pt x="56467" y="378961"/>
                </a:cubicBezTo>
                <a:lnTo>
                  <a:pt x="60859" y="382559"/>
                </a:lnTo>
                <a:cubicBezTo>
                  <a:pt x="62057" y="383759"/>
                  <a:pt x="63654" y="383759"/>
                  <a:pt x="64852" y="382559"/>
                </a:cubicBezTo>
                <a:cubicBezTo>
                  <a:pt x="71639" y="374564"/>
                  <a:pt x="82819" y="362171"/>
                  <a:pt x="95196" y="352577"/>
                </a:cubicBezTo>
                <a:close/>
                <a:moveTo>
                  <a:pt x="159870" y="347020"/>
                </a:moveTo>
                <a:lnTo>
                  <a:pt x="236173" y="347020"/>
                </a:lnTo>
                <a:cubicBezTo>
                  <a:pt x="240189" y="347020"/>
                  <a:pt x="243401" y="350184"/>
                  <a:pt x="243401" y="353743"/>
                </a:cubicBezTo>
                <a:cubicBezTo>
                  <a:pt x="243401" y="357698"/>
                  <a:pt x="240189" y="360861"/>
                  <a:pt x="236173" y="360861"/>
                </a:cubicBezTo>
                <a:lnTo>
                  <a:pt x="159870" y="360861"/>
                </a:lnTo>
                <a:cubicBezTo>
                  <a:pt x="156256" y="360861"/>
                  <a:pt x="153043" y="357698"/>
                  <a:pt x="153043" y="353743"/>
                </a:cubicBezTo>
                <a:cubicBezTo>
                  <a:pt x="153043" y="350184"/>
                  <a:pt x="156256" y="347020"/>
                  <a:pt x="159870" y="347020"/>
                </a:cubicBezTo>
                <a:close/>
                <a:moveTo>
                  <a:pt x="159877" y="286513"/>
                </a:moveTo>
                <a:lnTo>
                  <a:pt x="282439" y="286513"/>
                </a:lnTo>
                <a:cubicBezTo>
                  <a:pt x="286056" y="286513"/>
                  <a:pt x="289672" y="289591"/>
                  <a:pt x="289672" y="293439"/>
                </a:cubicBezTo>
                <a:cubicBezTo>
                  <a:pt x="289672" y="296902"/>
                  <a:pt x="286056" y="300365"/>
                  <a:pt x="282439" y="300365"/>
                </a:cubicBezTo>
                <a:lnTo>
                  <a:pt x="159877" y="300365"/>
                </a:lnTo>
                <a:cubicBezTo>
                  <a:pt x="156261" y="300365"/>
                  <a:pt x="153046" y="296902"/>
                  <a:pt x="153046" y="293439"/>
                </a:cubicBezTo>
                <a:cubicBezTo>
                  <a:pt x="153046" y="289591"/>
                  <a:pt x="156261" y="286513"/>
                  <a:pt x="159877" y="286513"/>
                </a:cubicBezTo>
                <a:close/>
                <a:moveTo>
                  <a:pt x="95196" y="244023"/>
                </a:moveTo>
                <a:cubicBezTo>
                  <a:pt x="97193" y="242024"/>
                  <a:pt x="100786" y="242823"/>
                  <a:pt x="101984" y="244422"/>
                </a:cubicBezTo>
                <a:lnTo>
                  <a:pt x="104379" y="248020"/>
                </a:lnTo>
                <a:cubicBezTo>
                  <a:pt x="106376" y="250419"/>
                  <a:pt x="105977" y="253617"/>
                  <a:pt x="103980" y="254816"/>
                </a:cubicBezTo>
                <a:cubicBezTo>
                  <a:pt x="85614" y="270008"/>
                  <a:pt x="69244" y="291195"/>
                  <a:pt x="69244" y="291195"/>
                </a:cubicBezTo>
                <a:lnTo>
                  <a:pt x="66050" y="295193"/>
                </a:lnTo>
                <a:cubicBezTo>
                  <a:pt x="64852" y="296392"/>
                  <a:pt x="62855" y="296792"/>
                  <a:pt x="61658" y="295193"/>
                </a:cubicBezTo>
                <a:lnTo>
                  <a:pt x="46485" y="280002"/>
                </a:lnTo>
                <a:cubicBezTo>
                  <a:pt x="44489" y="278403"/>
                  <a:pt x="44489" y="275205"/>
                  <a:pt x="46485" y="273605"/>
                </a:cubicBezTo>
                <a:lnTo>
                  <a:pt x="50079" y="270008"/>
                </a:lnTo>
                <a:cubicBezTo>
                  <a:pt x="51676" y="268009"/>
                  <a:pt x="54870" y="268009"/>
                  <a:pt x="56467" y="270008"/>
                </a:cubicBezTo>
                <a:lnTo>
                  <a:pt x="60859" y="274005"/>
                </a:lnTo>
                <a:cubicBezTo>
                  <a:pt x="62057" y="275205"/>
                  <a:pt x="63654" y="275205"/>
                  <a:pt x="64852" y="274005"/>
                </a:cubicBezTo>
                <a:cubicBezTo>
                  <a:pt x="71639" y="265610"/>
                  <a:pt x="82819" y="253617"/>
                  <a:pt x="95196" y="244023"/>
                </a:cubicBezTo>
                <a:close/>
                <a:moveTo>
                  <a:pt x="159870" y="240245"/>
                </a:moveTo>
                <a:lnTo>
                  <a:pt x="236173" y="240245"/>
                </a:lnTo>
                <a:cubicBezTo>
                  <a:pt x="240189" y="240245"/>
                  <a:pt x="243401" y="243409"/>
                  <a:pt x="243401" y="247363"/>
                </a:cubicBezTo>
                <a:cubicBezTo>
                  <a:pt x="243401" y="251318"/>
                  <a:pt x="240189" y="254086"/>
                  <a:pt x="236173" y="254086"/>
                </a:cubicBezTo>
                <a:lnTo>
                  <a:pt x="159870" y="254086"/>
                </a:lnTo>
                <a:cubicBezTo>
                  <a:pt x="156256" y="254086"/>
                  <a:pt x="153043" y="251318"/>
                  <a:pt x="153043" y="247363"/>
                </a:cubicBezTo>
                <a:cubicBezTo>
                  <a:pt x="153043" y="243409"/>
                  <a:pt x="156256" y="240245"/>
                  <a:pt x="159870" y="240245"/>
                </a:cubicBezTo>
                <a:close/>
                <a:moveTo>
                  <a:pt x="159877" y="177959"/>
                </a:moveTo>
                <a:lnTo>
                  <a:pt x="282439" y="177959"/>
                </a:lnTo>
                <a:cubicBezTo>
                  <a:pt x="286056" y="177959"/>
                  <a:pt x="289672" y="181422"/>
                  <a:pt x="289672" y="184885"/>
                </a:cubicBezTo>
                <a:cubicBezTo>
                  <a:pt x="289672" y="188733"/>
                  <a:pt x="286056" y="191811"/>
                  <a:pt x="282439" y="191811"/>
                </a:cubicBezTo>
                <a:lnTo>
                  <a:pt x="159877" y="191811"/>
                </a:lnTo>
                <a:cubicBezTo>
                  <a:pt x="156261" y="191811"/>
                  <a:pt x="153046" y="188733"/>
                  <a:pt x="153046" y="184885"/>
                </a:cubicBezTo>
                <a:cubicBezTo>
                  <a:pt x="153046" y="181422"/>
                  <a:pt x="156261" y="177959"/>
                  <a:pt x="159877" y="177959"/>
                </a:cubicBezTo>
                <a:close/>
                <a:moveTo>
                  <a:pt x="95196" y="137262"/>
                </a:moveTo>
                <a:cubicBezTo>
                  <a:pt x="97193" y="135249"/>
                  <a:pt x="100786" y="135651"/>
                  <a:pt x="101984" y="138068"/>
                </a:cubicBezTo>
                <a:lnTo>
                  <a:pt x="104379" y="140886"/>
                </a:lnTo>
                <a:cubicBezTo>
                  <a:pt x="106376" y="143705"/>
                  <a:pt x="105977" y="146524"/>
                  <a:pt x="103980" y="148135"/>
                </a:cubicBezTo>
                <a:cubicBezTo>
                  <a:pt x="85614" y="163437"/>
                  <a:pt x="69244" y="184376"/>
                  <a:pt x="69244" y="184779"/>
                </a:cubicBezTo>
                <a:lnTo>
                  <a:pt x="66050" y="188403"/>
                </a:lnTo>
                <a:cubicBezTo>
                  <a:pt x="64852" y="190014"/>
                  <a:pt x="62855" y="190014"/>
                  <a:pt x="61658" y="188806"/>
                </a:cubicBezTo>
                <a:lnTo>
                  <a:pt x="46485" y="173504"/>
                </a:lnTo>
                <a:cubicBezTo>
                  <a:pt x="44489" y="171893"/>
                  <a:pt x="44489" y="168672"/>
                  <a:pt x="46485" y="166658"/>
                </a:cubicBezTo>
                <a:lnTo>
                  <a:pt x="50079" y="163437"/>
                </a:lnTo>
                <a:cubicBezTo>
                  <a:pt x="51676" y="161423"/>
                  <a:pt x="54870" y="161423"/>
                  <a:pt x="56467" y="163437"/>
                </a:cubicBezTo>
                <a:lnTo>
                  <a:pt x="60859" y="167464"/>
                </a:lnTo>
                <a:cubicBezTo>
                  <a:pt x="62057" y="168672"/>
                  <a:pt x="63654" y="168672"/>
                  <a:pt x="64852" y="167464"/>
                </a:cubicBezTo>
                <a:cubicBezTo>
                  <a:pt x="71639" y="159007"/>
                  <a:pt x="82819" y="146927"/>
                  <a:pt x="95196" y="137262"/>
                </a:cubicBezTo>
                <a:close/>
                <a:moveTo>
                  <a:pt x="159870" y="133470"/>
                </a:moveTo>
                <a:lnTo>
                  <a:pt x="236173" y="133470"/>
                </a:lnTo>
                <a:cubicBezTo>
                  <a:pt x="240189" y="133470"/>
                  <a:pt x="243401" y="136634"/>
                  <a:pt x="243401" y="140193"/>
                </a:cubicBezTo>
                <a:cubicBezTo>
                  <a:pt x="243401" y="144148"/>
                  <a:pt x="240189" y="147311"/>
                  <a:pt x="236173" y="147311"/>
                </a:cubicBezTo>
                <a:lnTo>
                  <a:pt x="159870" y="147311"/>
                </a:lnTo>
                <a:cubicBezTo>
                  <a:pt x="156256" y="147311"/>
                  <a:pt x="153043" y="144148"/>
                  <a:pt x="153043" y="140193"/>
                </a:cubicBezTo>
                <a:cubicBezTo>
                  <a:pt x="153043" y="136634"/>
                  <a:pt x="156256" y="133470"/>
                  <a:pt x="159870" y="133470"/>
                </a:cubicBezTo>
                <a:close/>
                <a:moveTo>
                  <a:pt x="336835" y="101606"/>
                </a:moveTo>
                <a:lnTo>
                  <a:pt x="336835" y="489080"/>
                </a:lnTo>
                <a:cubicBezTo>
                  <a:pt x="336835" y="503595"/>
                  <a:pt x="325108" y="515691"/>
                  <a:pt x="310551" y="515691"/>
                </a:cubicBezTo>
                <a:lnTo>
                  <a:pt x="44884" y="515691"/>
                </a:lnTo>
                <a:lnTo>
                  <a:pt x="44884" y="519723"/>
                </a:lnTo>
                <a:cubicBezTo>
                  <a:pt x="44884" y="526577"/>
                  <a:pt x="50545" y="531819"/>
                  <a:pt x="57420" y="531819"/>
                </a:cubicBezTo>
                <a:lnTo>
                  <a:pt x="341283" y="531819"/>
                </a:lnTo>
                <a:cubicBezTo>
                  <a:pt x="347753" y="531819"/>
                  <a:pt x="353414" y="526577"/>
                  <a:pt x="353414" y="519723"/>
                </a:cubicBezTo>
                <a:lnTo>
                  <a:pt x="353414" y="113702"/>
                </a:lnTo>
                <a:cubicBezTo>
                  <a:pt x="353414" y="107251"/>
                  <a:pt x="347753" y="101606"/>
                  <a:pt x="341283" y="101606"/>
                </a:cubicBezTo>
                <a:close/>
                <a:moveTo>
                  <a:pt x="26284" y="70963"/>
                </a:moveTo>
                <a:cubicBezTo>
                  <a:pt x="19814" y="70963"/>
                  <a:pt x="14153" y="76607"/>
                  <a:pt x="14153" y="83059"/>
                </a:cubicBezTo>
                <a:lnTo>
                  <a:pt x="14153" y="489080"/>
                </a:lnTo>
                <a:cubicBezTo>
                  <a:pt x="14153" y="495934"/>
                  <a:pt x="19814" y="501176"/>
                  <a:pt x="26284" y="501176"/>
                </a:cubicBezTo>
                <a:lnTo>
                  <a:pt x="310551" y="501176"/>
                </a:lnTo>
                <a:cubicBezTo>
                  <a:pt x="317021" y="501176"/>
                  <a:pt x="322682" y="495934"/>
                  <a:pt x="322682" y="489080"/>
                </a:cubicBezTo>
                <a:lnTo>
                  <a:pt x="322682" y="83059"/>
                </a:lnTo>
                <a:cubicBezTo>
                  <a:pt x="322682" y="76607"/>
                  <a:pt x="317021" y="70963"/>
                  <a:pt x="310551" y="70963"/>
                </a:cubicBezTo>
                <a:lnTo>
                  <a:pt x="244640" y="70963"/>
                </a:lnTo>
                <a:cubicBezTo>
                  <a:pt x="243427" y="79833"/>
                  <a:pt x="239788" y="88703"/>
                  <a:pt x="233318" y="95155"/>
                </a:cubicBezTo>
                <a:cubicBezTo>
                  <a:pt x="225230" y="103219"/>
                  <a:pt x="214717" y="107654"/>
                  <a:pt x="203395" y="107654"/>
                </a:cubicBezTo>
                <a:lnTo>
                  <a:pt x="133440" y="107654"/>
                </a:lnTo>
                <a:cubicBezTo>
                  <a:pt x="122118" y="107654"/>
                  <a:pt x="111604" y="103219"/>
                  <a:pt x="103921" y="95155"/>
                </a:cubicBezTo>
                <a:cubicBezTo>
                  <a:pt x="97452" y="88703"/>
                  <a:pt x="93408" y="79833"/>
                  <a:pt x="92195" y="70963"/>
                </a:cubicBezTo>
                <a:close/>
                <a:moveTo>
                  <a:pt x="167282" y="23134"/>
                </a:moveTo>
                <a:cubicBezTo>
                  <a:pt x="171924" y="23134"/>
                  <a:pt x="175793" y="27715"/>
                  <a:pt x="175793" y="32713"/>
                </a:cubicBezTo>
                <a:cubicBezTo>
                  <a:pt x="175793" y="38545"/>
                  <a:pt x="171924" y="42293"/>
                  <a:pt x="167282" y="42293"/>
                </a:cubicBezTo>
                <a:cubicBezTo>
                  <a:pt x="162252" y="42293"/>
                  <a:pt x="158383" y="38545"/>
                  <a:pt x="158383" y="32713"/>
                </a:cubicBezTo>
                <a:cubicBezTo>
                  <a:pt x="158383" y="27715"/>
                  <a:pt x="162252" y="23134"/>
                  <a:pt x="167282" y="23134"/>
                </a:cubicBezTo>
                <a:close/>
                <a:moveTo>
                  <a:pt x="168215" y="14112"/>
                </a:moveTo>
                <a:cubicBezTo>
                  <a:pt x="159319" y="14112"/>
                  <a:pt x="151636" y="20563"/>
                  <a:pt x="150423" y="29433"/>
                </a:cubicBezTo>
                <a:cubicBezTo>
                  <a:pt x="149615" y="35481"/>
                  <a:pt x="144358" y="39513"/>
                  <a:pt x="138292" y="39513"/>
                </a:cubicBezTo>
                <a:lnTo>
                  <a:pt x="134653" y="39513"/>
                </a:lnTo>
                <a:cubicBezTo>
                  <a:pt x="119692" y="39513"/>
                  <a:pt x="106752" y="51206"/>
                  <a:pt x="106752" y="65721"/>
                </a:cubicBezTo>
                <a:cubicBezTo>
                  <a:pt x="106348" y="72979"/>
                  <a:pt x="109178" y="79833"/>
                  <a:pt x="114031" y="85478"/>
                </a:cubicBezTo>
                <a:cubicBezTo>
                  <a:pt x="118883" y="90719"/>
                  <a:pt x="126161" y="93542"/>
                  <a:pt x="133440" y="93542"/>
                </a:cubicBezTo>
                <a:lnTo>
                  <a:pt x="203395" y="93542"/>
                </a:lnTo>
                <a:cubicBezTo>
                  <a:pt x="211078" y="93542"/>
                  <a:pt x="217952" y="90719"/>
                  <a:pt x="222804" y="85478"/>
                </a:cubicBezTo>
                <a:cubicBezTo>
                  <a:pt x="228061" y="79833"/>
                  <a:pt x="230892" y="72979"/>
                  <a:pt x="230487" y="65721"/>
                </a:cubicBezTo>
                <a:cubicBezTo>
                  <a:pt x="230083" y="51206"/>
                  <a:pt x="217143" y="39513"/>
                  <a:pt x="202182" y="39513"/>
                </a:cubicBezTo>
                <a:lnTo>
                  <a:pt x="198542" y="39513"/>
                </a:lnTo>
                <a:cubicBezTo>
                  <a:pt x="192477" y="39513"/>
                  <a:pt x="187625" y="35481"/>
                  <a:pt x="186816" y="29433"/>
                </a:cubicBezTo>
                <a:cubicBezTo>
                  <a:pt x="185198" y="20563"/>
                  <a:pt x="177516" y="14112"/>
                  <a:pt x="168215" y="14112"/>
                </a:cubicBezTo>
                <a:close/>
                <a:moveTo>
                  <a:pt x="168215" y="0"/>
                </a:moveTo>
                <a:cubicBezTo>
                  <a:pt x="183985" y="0"/>
                  <a:pt x="197329" y="10483"/>
                  <a:pt x="200564" y="25401"/>
                </a:cubicBezTo>
                <a:lnTo>
                  <a:pt x="202182" y="25401"/>
                </a:lnTo>
                <a:cubicBezTo>
                  <a:pt x="221996" y="25401"/>
                  <a:pt x="238574" y="39110"/>
                  <a:pt x="243427" y="56851"/>
                </a:cubicBezTo>
                <a:lnTo>
                  <a:pt x="310551" y="56851"/>
                </a:lnTo>
                <a:cubicBezTo>
                  <a:pt x="325108" y="56851"/>
                  <a:pt x="336835" y="68544"/>
                  <a:pt x="336835" y="83059"/>
                </a:cubicBezTo>
                <a:lnTo>
                  <a:pt x="336835" y="87494"/>
                </a:lnTo>
                <a:lnTo>
                  <a:pt x="341283" y="87494"/>
                </a:lnTo>
                <a:cubicBezTo>
                  <a:pt x="355840" y="87494"/>
                  <a:pt x="367971" y="99187"/>
                  <a:pt x="367971" y="113702"/>
                </a:cubicBezTo>
                <a:lnTo>
                  <a:pt x="367971" y="519723"/>
                </a:lnTo>
                <a:cubicBezTo>
                  <a:pt x="367971" y="534238"/>
                  <a:pt x="355840" y="545931"/>
                  <a:pt x="341283" y="545931"/>
                </a:cubicBezTo>
                <a:lnTo>
                  <a:pt x="57420" y="545931"/>
                </a:lnTo>
                <a:cubicBezTo>
                  <a:pt x="42458" y="545931"/>
                  <a:pt x="30732" y="534238"/>
                  <a:pt x="30732" y="519723"/>
                </a:cubicBezTo>
                <a:lnTo>
                  <a:pt x="30732" y="515691"/>
                </a:lnTo>
                <a:lnTo>
                  <a:pt x="26284" y="515691"/>
                </a:lnTo>
                <a:cubicBezTo>
                  <a:pt x="11726" y="515691"/>
                  <a:pt x="0" y="503595"/>
                  <a:pt x="0" y="489080"/>
                </a:cubicBezTo>
                <a:lnTo>
                  <a:pt x="0" y="83059"/>
                </a:lnTo>
                <a:cubicBezTo>
                  <a:pt x="0" y="68544"/>
                  <a:pt x="11726" y="56851"/>
                  <a:pt x="26284" y="56851"/>
                </a:cubicBezTo>
                <a:lnTo>
                  <a:pt x="93408" y="56851"/>
                </a:lnTo>
                <a:cubicBezTo>
                  <a:pt x="98260" y="39110"/>
                  <a:pt x="115244" y="25401"/>
                  <a:pt x="134653" y="25401"/>
                </a:cubicBezTo>
                <a:lnTo>
                  <a:pt x="136675" y="25401"/>
                </a:lnTo>
                <a:cubicBezTo>
                  <a:pt x="139505" y="10483"/>
                  <a:pt x="153254" y="0"/>
                  <a:pt x="168215" y="0"/>
                </a:cubicBezTo>
                <a:close/>
              </a:path>
            </a:pathLst>
          </a:custGeom>
          <a:solidFill>
            <a:schemeClr val="bg1"/>
          </a:solidFill>
          <a:ln>
            <a:noFill/>
          </a:ln>
          <a:effectLst/>
        </p:spPr>
        <p:txBody>
          <a:bodyPr wrap="square" anchor="ctr">
            <a:noAutofit/>
          </a:bodyPr>
          <a:lstStyle/>
          <a:p>
            <a:endParaRPr lang="en-US" sz="363" dirty="0">
              <a:latin typeface="Poppins" panose="00000500000000000000" pitchFamily="2" charset="0"/>
            </a:endParaRPr>
          </a:p>
        </p:txBody>
      </p:sp>
      <p:sp>
        <p:nvSpPr>
          <p:cNvPr id="9" name="Right Arrow 8">
            <a:extLst>
              <a:ext uri="{FF2B5EF4-FFF2-40B4-BE49-F238E27FC236}">
                <a16:creationId xmlns:a16="http://schemas.microsoft.com/office/drawing/2014/main" id="{4B14B11B-CE99-6773-2FB0-AD160A77CD07}"/>
              </a:ext>
            </a:extLst>
          </p:cNvPr>
          <p:cNvSpPr/>
          <p:nvPr/>
        </p:nvSpPr>
        <p:spPr>
          <a:xfrm rot="10800000">
            <a:off x="9237182" y="3295395"/>
            <a:ext cx="1033063" cy="225431"/>
          </a:xfrm>
          <a:prstGeom prst="rightArrow">
            <a:avLst/>
          </a:prstGeom>
          <a:solidFill>
            <a:srgbClr val="C00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H"/>
          </a:p>
        </p:txBody>
      </p:sp>
      <p:pic>
        <p:nvPicPr>
          <p:cNvPr id="4" name="Picture 3">
            <a:extLst>
              <a:ext uri="{FF2B5EF4-FFF2-40B4-BE49-F238E27FC236}">
                <a16:creationId xmlns:a16="http://schemas.microsoft.com/office/drawing/2014/main" id="{27886925-DF32-BBC8-57DE-CCEB26E75645}"/>
              </a:ext>
            </a:extLst>
          </p:cNvPr>
          <p:cNvPicPr>
            <a:picLocks noChangeAspect="1"/>
          </p:cNvPicPr>
          <p:nvPr/>
        </p:nvPicPr>
        <p:blipFill>
          <a:blip r:embed="rId2"/>
          <a:stretch>
            <a:fillRect/>
          </a:stretch>
        </p:blipFill>
        <p:spPr>
          <a:xfrm>
            <a:off x="2438286" y="1413411"/>
            <a:ext cx="6747595" cy="2107415"/>
          </a:xfrm>
          <a:prstGeom prst="rect">
            <a:avLst/>
          </a:prstGeom>
        </p:spPr>
      </p:pic>
      <p:pic>
        <p:nvPicPr>
          <p:cNvPr id="6" name="Picture 5">
            <a:extLst>
              <a:ext uri="{FF2B5EF4-FFF2-40B4-BE49-F238E27FC236}">
                <a16:creationId xmlns:a16="http://schemas.microsoft.com/office/drawing/2014/main" id="{2B8E33FC-70A3-069C-48DC-4A5C653D40E0}"/>
              </a:ext>
            </a:extLst>
          </p:cNvPr>
          <p:cNvPicPr>
            <a:picLocks noChangeAspect="1"/>
          </p:cNvPicPr>
          <p:nvPr/>
        </p:nvPicPr>
        <p:blipFill>
          <a:blip r:embed="rId3"/>
          <a:stretch>
            <a:fillRect/>
          </a:stretch>
        </p:blipFill>
        <p:spPr>
          <a:xfrm>
            <a:off x="504962" y="3778474"/>
            <a:ext cx="10586558" cy="2766164"/>
          </a:xfrm>
          <a:prstGeom prst="rect">
            <a:avLst/>
          </a:prstGeom>
        </p:spPr>
      </p:pic>
    </p:spTree>
    <p:extLst>
      <p:ext uri="{BB962C8B-B14F-4D97-AF65-F5344CB8AC3E}">
        <p14:creationId xmlns:p14="http://schemas.microsoft.com/office/powerpoint/2010/main" val="3168429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8AAA0C-CBF6-43CF-A555-7E82968DB1BA}"/>
              </a:ext>
            </a:extLst>
          </p:cNvPr>
          <p:cNvSpPr txBox="1"/>
          <p:nvPr/>
        </p:nvSpPr>
        <p:spPr>
          <a:xfrm>
            <a:off x="1989344" y="108833"/>
            <a:ext cx="7815444" cy="1231106"/>
          </a:xfrm>
          <a:prstGeom prst="rect">
            <a:avLst/>
          </a:prstGeom>
          <a:noFill/>
        </p:spPr>
        <p:txBody>
          <a:bodyPr wrap="square" rtlCol="0" anchor="b">
            <a:spAutoFit/>
          </a:bodyPr>
          <a:lstStyle/>
          <a:p>
            <a:pPr algn="ctr"/>
            <a:r>
              <a:rPr lang="en-US" sz="3700" b="1" spc="-145" dirty="0">
                <a:solidFill>
                  <a:schemeClr val="tx2"/>
                </a:solidFill>
                <a:latin typeface="Poppins" pitchFamily="2" charset="77"/>
                <a:cs typeface="Poppins" pitchFamily="2" charset="77"/>
              </a:rPr>
              <a:t>Revenue forecast for 2023</a:t>
            </a:r>
          </a:p>
          <a:p>
            <a:pPr algn="ctr"/>
            <a:r>
              <a:rPr lang="en-US" sz="3700" b="1" spc="-145" dirty="0">
                <a:solidFill>
                  <a:schemeClr val="tx2"/>
                </a:solidFill>
                <a:latin typeface="Poppins" pitchFamily="2" charset="77"/>
                <a:cs typeface="Poppins" pitchFamily="2" charset="77"/>
              </a:rPr>
              <a:t>5 October 2023</a:t>
            </a:r>
          </a:p>
        </p:txBody>
      </p:sp>
      <p:sp>
        <p:nvSpPr>
          <p:cNvPr id="27" name="Freeform 8">
            <a:extLst>
              <a:ext uri="{FF2B5EF4-FFF2-40B4-BE49-F238E27FC236}">
                <a16:creationId xmlns:a16="http://schemas.microsoft.com/office/drawing/2014/main" id="{2554D2E1-82C8-4B90-852D-F3CC3D9E12F6}"/>
              </a:ext>
            </a:extLst>
          </p:cNvPr>
          <p:cNvSpPr>
            <a:spLocks noChangeArrowheads="1"/>
          </p:cNvSpPr>
          <p:nvPr/>
        </p:nvSpPr>
        <p:spPr bwMode="auto">
          <a:xfrm>
            <a:off x="5252794" y="2216833"/>
            <a:ext cx="385152" cy="571421"/>
          </a:xfrm>
          <a:custGeom>
            <a:avLst/>
            <a:gdLst>
              <a:gd name="connsiteX0" fmla="*/ 103194 w 367971"/>
              <a:gd name="connsiteY0" fmla="*/ 433069 h 545931"/>
              <a:gd name="connsiteX1" fmla="*/ 99959 w 367971"/>
              <a:gd name="connsiteY1" fmla="*/ 433478 h 545931"/>
              <a:gd name="connsiteX2" fmla="*/ 96320 w 367971"/>
              <a:gd name="connsiteY2" fmla="*/ 434705 h 545931"/>
              <a:gd name="connsiteX3" fmla="*/ 84595 w 367971"/>
              <a:gd name="connsiteY3" fmla="*/ 444929 h 545931"/>
              <a:gd name="connsiteX4" fmla="*/ 77721 w 367971"/>
              <a:gd name="connsiteY4" fmla="*/ 458425 h 545931"/>
              <a:gd name="connsiteX5" fmla="*/ 122601 w 367971"/>
              <a:gd name="connsiteY5" fmla="*/ 458425 h 545931"/>
              <a:gd name="connsiteX6" fmla="*/ 118154 w 367971"/>
              <a:gd name="connsiteY6" fmla="*/ 448610 h 545931"/>
              <a:gd name="connsiteX7" fmla="*/ 108450 w 367971"/>
              <a:gd name="connsiteY7" fmla="*/ 434705 h 545931"/>
              <a:gd name="connsiteX8" fmla="*/ 103194 w 367971"/>
              <a:gd name="connsiteY8" fmla="*/ 433069 h 545931"/>
              <a:gd name="connsiteX9" fmla="*/ 103598 w 367971"/>
              <a:gd name="connsiteY9" fmla="*/ 419982 h 545931"/>
              <a:gd name="connsiteX10" fmla="*/ 116132 w 367971"/>
              <a:gd name="connsiteY10" fmla="*/ 424072 h 545931"/>
              <a:gd name="connsiteX11" fmla="*/ 129071 w 367971"/>
              <a:gd name="connsiteY11" fmla="*/ 442476 h 545931"/>
              <a:gd name="connsiteX12" fmla="*/ 136349 w 367971"/>
              <a:gd name="connsiteY12" fmla="*/ 458425 h 545931"/>
              <a:gd name="connsiteX13" fmla="*/ 167886 w 367971"/>
              <a:gd name="connsiteY13" fmla="*/ 458425 h 545931"/>
              <a:gd name="connsiteX14" fmla="*/ 168290 w 367971"/>
              <a:gd name="connsiteY14" fmla="*/ 458425 h 545931"/>
              <a:gd name="connsiteX15" fmla="*/ 170716 w 367971"/>
              <a:gd name="connsiteY15" fmla="*/ 454336 h 545931"/>
              <a:gd name="connsiteX16" fmla="*/ 176781 w 367971"/>
              <a:gd name="connsiteY16" fmla="*/ 445338 h 545931"/>
              <a:gd name="connsiteX17" fmla="*/ 185272 w 367971"/>
              <a:gd name="connsiteY17" fmla="*/ 437159 h 545931"/>
              <a:gd name="connsiteX18" fmla="*/ 192146 w 367971"/>
              <a:gd name="connsiteY18" fmla="*/ 434705 h 545931"/>
              <a:gd name="connsiteX19" fmla="*/ 196593 w 367971"/>
              <a:gd name="connsiteY19" fmla="*/ 435114 h 545931"/>
              <a:gd name="connsiteX20" fmla="*/ 200637 w 367971"/>
              <a:gd name="connsiteY20" fmla="*/ 437568 h 545931"/>
              <a:gd name="connsiteX21" fmla="*/ 207106 w 367971"/>
              <a:gd name="connsiteY21" fmla="*/ 447792 h 545931"/>
              <a:gd name="connsiteX22" fmla="*/ 210745 w 367971"/>
              <a:gd name="connsiteY22" fmla="*/ 455972 h 545931"/>
              <a:gd name="connsiteX23" fmla="*/ 211554 w 367971"/>
              <a:gd name="connsiteY23" fmla="*/ 456789 h 545931"/>
              <a:gd name="connsiteX24" fmla="*/ 212362 w 367971"/>
              <a:gd name="connsiteY24" fmla="*/ 457198 h 545931"/>
              <a:gd name="connsiteX25" fmla="*/ 213575 w 367971"/>
              <a:gd name="connsiteY25" fmla="*/ 457198 h 545931"/>
              <a:gd name="connsiteX26" fmla="*/ 222066 w 367971"/>
              <a:gd name="connsiteY26" fmla="*/ 453927 h 545931"/>
              <a:gd name="connsiteX27" fmla="*/ 228131 w 367971"/>
              <a:gd name="connsiteY27" fmla="*/ 452291 h 545931"/>
              <a:gd name="connsiteX28" fmla="*/ 236218 w 367971"/>
              <a:gd name="connsiteY28" fmla="*/ 454336 h 545931"/>
              <a:gd name="connsiteX29" fmla="*/ 240261 w 367971"/>
              <a:gd name="connsiteY29" fmla="*/ 458834 h 545931"/>
              <a:gd name="connsiteX30" fmla="*/ 241069 w 367971"/>
              <a:gd name="connsiteY30" fmla="*/ 459652 h 545931"/>
              <a:gd name="connsiteX31" fmla="*/ 241474 w 367971"/>
              <a:gd name="connsiteY31" fmla="*/ 459652 h 545931"/>
              <a:gd name="connsiteX32" fmla="*/ 242687 w 367971"/>
              <a:gd name="connsiteY32" fmla="*/ 460879 h 545931"/>
              <a:gd name="connsiteX33" fmla="*/ 250369 w 367971"/>
              <a:gd name="connsiteY33" fmla="*/ 463333 h 545931"/>
              <a:gd name="connsiteX34" fmla="*/ 287972 w 367971"/>
              <a:gd name="connsiteY34" fmla="*/ 463742 h 545931"/>
              <a:gd name="connsiteX35" fmla="*/ 292823 w 367971"/>
              <a:gd name="connsiteY35" fmla="*/ 468241 h 545931"/>
              <a:gd name="connsiteX36" fmla="*/ 288780 w 367971"/>
              <a:gd name="connsiteY36" fmla="*/ 473148 h 545931"/>
              <a:gd name="connsiteX37" fmla="*/ 248752 w 367971"/>
              <a:gd name="connsiteY37" fmla="*/ 473148 h 545931"/>
              <a:gd name="connsiteX38" fmla="*/ 237835 w 367971"/>
              <a:gd name="connsiteY38" fmla="*/ 469467 h 545931"/>
              <a:gd name="connsiteX39" fmla="*/ 235005 w 367971"/>
              <a:gd name="connsiteY39" fmla="*/ 467423 h 545931"/>
              <a:gd name="connsiteX40" fmla="*/ 233792 w 367971"/>
              <a:gd name="connsiteY40" fmla="*/ 466196 h 545931"/>
              <a:gd name="connsiteX41" fmla="*/ 232983 w 367971"/>
              <a:gd name="connsiteY41" fmla="*/ 465787 h 545931"/>
              <a:gd name="connsiteX42" fmla="*/ 232579 w 367971"/>
              <a:gd name="connsiteY42" fmla="*/ 464969 h 545931"/>
              <a:gd name="connsiteX43" fmla="*/ 230153 w 367971"/>
              <a:gd name="connsiteY43" fmla="*/ 462515 h 545931"/>
              <a:gd name="connsiteX44" fmla="*/ 229344 w 367971"/>
              <a:gd name="connsiteY44" fmla="*/ 462106 h 545931"/>
              <a:gd name="connsiteX45" fmla="*/ 226109 w 367971"/>
              <a:gd name="connsiteY45" fmla="*/ 463333 h 545931"/>
              <a:gd name="connsiteX46" fmla="*/ 216001 w 367971"/>
              <a:gd name="connsiteY46" fmla="*/ 467014 h 545931"/>
              <a:gd name="connsiteX47" fmla="*/ 214788 w 367971"/>
              <a:gd name="connsiteY47" fmla="*/ 467832 h 545931"/>
              <a:gd name="connsiteX48" fmla="*/ 212362 w 367971"/>
              <a:gd name="connsiteY48" fmla="*/ 467832 h 545931"/>
              <a:gd name="connsiteX49" fmla="*/ 207915 w 367971"/>
              <a:gd name="connsiteY49" fmla="*/ 467014 h 545931"/>
              <a:gd name="connsiteX50" fmla="*/ 204276 w 367971"/>
              <a:gd name="connsiteY50" fmla="*/ 464560 h 545931"/>
              <a:gd name="connsiteX51" fmla="*/ 202254 w 367971"/>
              <a:gd name="connsiteY51" fmla="*/ 462106 h 545931"/>
              <a:gd name="connsiteX52" fmla="*/ 197402 w 367971"/>
              <a:gd name="connsiteY52" fmla="*/ 452291 h 545931"/>
              <a:gd name="connsiteX53" fmla="*/ 193359 w 367971"/>
              <a:gd name="connsiteY53" fmla="*/ 445747 h 545931"/>
              <a:gd name="connsiteX54" fmla="*/ 192954 w 367971"/>
              <a:gd name="connsiteY54" fmla="*/ 445747 h 545931"/>
              <a:gd name="connsiteX55" fmla="*/ 192550 w 367971"/>
              <a:gd name="connsiteY55" fmla="*/ 445747 h 545931"/>
              <a:gd name="connsiteX56" fmla="*/ 191337 w 367971"/>
              <a:gd name="connsiteY56" fmla="*/ 446974 h 545931"/>
              <a:gd name="connsiteX57" fmla="*/ 185272 w 367971"/>
              <a:gd name="connsiteY57" fmla="*/ 452291 h 545931"/>
              <a:gd name="connsiteX58" fmla="*/ 180420 w 367971"/>
              <a:gd name="connsiteY58" fmla="*/ 460061 h 545931"/>
              <a:gd name="connsiteX59" fmla="*/ 175568 w 367971"/>
              <a:gd name="connsiteY59" fmla="*/ 469059 h 545931"/>
              <a:gd name="connsiteX60" fmla="*/ 167078 w 367971"/>
              <a:gd name="connsiteY60" fmla="*/ 477238 h 545931"/>
              <a:gd name="connsiteX61" fmla="*/ 156161 w 367971"/>
              <a:gd name="connsiteY61" fmla="*/ 482554 h 545931"/>
              <a:gd name="connsiteX62" fmla="*/ 150500 w 367971"/>
              <a:gd name="connsiteY62" fmla="*/ 482963 h 545931"/>
              <a:gd name="connsiteX63" fmla="*/ 144031 w 367971"/>
              <a:gd name="connsiteY63" fmla="*/ 482963 h 545931"/>
              <a:gd name="connsiteX64" fmla="*/ 132710 w 367971"/>
              <a:gd name="connsiteY64" fmla="*/ 475602 h 545931"/>
              <a:gd name="connsiteX65" fmla="*/ 130688 w 367971"/>
              <a:gd name="connsiteY65" fmla="*/ 472739 h 545931"/>
              <a:gd name="connsiteX66" fmla="*/ 72869 w 367971"/>
              <a:gd name="connsiteY66" fmla="*/ 472739 h 545931"/>
              <a:gd name="connsiteX67" fmla="*/ 71656 w 367971"/>
              <a:gd name="connsiteY67" fmla="*/ 478465 h 545931"/>
              <a:gd name="connsiteX68" fmla="*/ 71656 w 367971"/>
              <a:gd name="connsiteY68" fmla="*/ 478874 h 545931"/>
              <a:gd name="connsiteX69" fmla="*/ 63165 w 367971"/>
              <a:gd name="connsiteY69" fmla="*/ 484599 h 545931"/>
              <a:gd name="connsiteX70" fmla="*/ 57909 w 367971"/>
              <a:gd name="connsiteY70" fmla="*/ 476011 h 545931"/>
              <a:gd name="connsiteX71" fmla="*/ 58313 w 367971"/>
              <a:gd name="connsiteY71" fmla="*/ 472739 h 545931"/>
              <a:gd name="connsiteX72" fmla="*/ 39310 w 367971"/>
              <a:gd name="connsiteY72" fmla="*/ 472739 h 545931"/>
              <a:gd name="connsiteX73" fmla="*/ 32032 w 367971"/>
              <a:gd name="connsiteY73" fmla="*/ 465378 h 545931"/>
              <a:gd name="connsiteX74" fmla="*/ 39310 w 367971"/>
              <a:gd name="connsiteY74" fmla="*/ 458425 h 545931"/>
              <a:gd name="connsiteX75" fmla="*/ 62761 w 367971"/>
              <a:gd name="connsiteY75" fmla="*/ 458425 h 545931"/>
              <a:gd name="connsiteX76" fmla="*/ 63570 w 367971"/>
              <a:gd name="connsiteY76" fmla="*/ 455972 h 545931"/>
              <a:gd name="connsiteX77" fmla="*/ 73678 w 367971"/>
              <a:gd name="connsiteY77" fmla="*/ 436750 h 545931"/>
              <a:gd name="connsiteX78" fmla="*/ 91468 w 367971"/>
              <a:gd name="connsiteY78" fmla="*/ 422027 h 545931"/>
              <a:gd name="connsiteX79" fmla="*/ 97533 w 367971"/>
              <a:gd name="connsiteY79" fmla="*/ 420391 h 545931"/>
              <a:gd name="connsiteX80" fmla="*/ 103598 w 367971"/>
              <a:gd name="connsiteY80" fmla="*/ 419982 h 545931"/>
              <a:gd name="connsiteX81" fmla="*/ 159877 w 367971"/>
              <a:gd name="connsiteY81" fmla="*/ 393288 h 545931"/>
              <a:gd name="connsiteX82" fmla="*/ 282439 w 367971"/>
              <a:gd name="connsiteY82" fmla="*/ 393288 h 545931"/>
              <a:gd name="connsiteX83" fmla="*/ 289672 w 367971"/>
              <a:gd name="connsiteY83" fmla="*/ 400214 h 545931"/>
              <a:gd name="connsiteX84" fmla="*/ 282439 w 367971"/>
              <a:gd name="connsiteY84" fmla="*/ 407140 h 545931"/>
              <a:gd name="connsiteX85" fmla="*/ 159877 w 367971"/>
              <a:gd name="connsiteY85" fmla="*/ 407140 h 545931"/>
              <a:gd name="connsiteX86" fmla="*/ 153046 w 367971"/>
              <a:gd name="connsiteY86" fmla="*/ 400214 h 545931"/>
              <a:gd name="connsiteX87" fmla="*/ 159877 w 367971"/>
              <a:gd name="connsiteY87" fmla="*/ 393288 h 545931"/>
              <a:gd name="connsiteX88" fmla="*/ 95196 w 367971"/>
              <a:gd name="connsiteY88" fmla="*/ 352577 h 545931"/>
              <a:gd name="connsiteX89" fmla="*/ 101984 w 367971"/>
              <a:gd name="connsiteY89" fmla="*/ 353376 h 545931"/>
              <a:gd name="connsiteX90" fmla="*/ 104379 w 367971"/>
              <a:gd name="connsiteY90" fmla="*/ 356175 h 545931"/>
              <a:gd name="connsiteX91" fmla="*/ 103980 w 367971"/>
              <a:gd name="connsiteY91" fmla="*/ 363770 h 545931"/>
              <a:gd name="connsiteX92" fmla="*/ 69244 w 367971"/>
              <a:gd name="connsiteY92" fmla="*/ 400149 h 545931"/>
              <a:gd name="connsiteX93" fmla="*/ 66050 w 367971"/>
              <a:gd name="connsiteY93" fmla="*/ 403747 h 545931"/>
              <a:gd name="connsiteX94" fmla="*/ 61658 w 367971"/>
              <a:gd name="connsiteY94" fmla="*/ 404147 h 545931"/>
              <a:gd name="connsiteX95" fmla="*/ 46485 w 367971"/>
              <a:gd name="connsiteY95" fmla="*/ 388556 h 545931"/>
              <a:gd name="connsiteX96" fmla="*/ 46485 w 367971"/>
              <a:gd name="connsiteY96" fmla="*/ 382159 h 545931"/>
              <a:gd name="connsiteX97" fmla="*/ 50079 w 367971"/>
              <a:gd name="connsiteY97" fmla="*/ 378961 h 545931"/>
              <a:gd name="connsiteX98" fmla="*/ 56467 w 367971"/>
              <a:gd name="connsiteY98" fmla="*/ 378961 h 545931"/>
              <a:gd name="connsiteX99" fmla="*/ 60859 w 367971"/>
              <a:gd name="connsiteY99" fmla="*/ 382559 h 545931"/>
              <a:gd name="connsiteX100" fmla="*/ 64852 w 367971"/>
              <a:gd name="connsiteY100" fmla="*/ 382559 h 545931"/>
              <a:gd name="connsiteX101" fmla="*/ 95196 w 367971"/>
              <a:gd name="connsiteY101" fmla="*/ 352577 h 545931"/>
              <a:gd name="connsiteX102" fmla="*/ 159870 w 367971"/>
              <a:gd name="connsiteY102" fmla="*/ 347020 h 545931"/>
              <a:gd name="connsiteX103" fmla="*/ 236173 w 367971"/>
              <a:gd name="connsiteY103" fmla="*/ 347020 h 545931"/>
              <a:gd name="connsiteX104" fmla="*/ 243401 w 367971"/>
              <a:gd name="connsiteY104" fmla="*/ 353743 h 545931"/>
              <a:gd name="connsiteX105" fmla="*/ 236173 w 367971"/>
              <a:gd name="connsiteY105" fmla="*/ 360861 h 545931"/>
              <a:gd name="connsiteX106" fmla="*/ 159870 w 367971"/>
              <a:gd name="connsiteY106" fmla="*/ 360861 h 545931"/>
              <a:gd name="connsiteX107" fmla="*/ 153043 w 367971"/>
              <a:gd name="connsiteY107" fmla="*/ 353743 h 545931"/>
              <a:gd name="connsiteX108" fmla="*/ 159870 w 367971"/>
              <a:gd name="connsiteY108" fmla="*/ 347020 h 545931"/>
              <a:gd name="connsiteX109" fmla="*/ 159877 w 367971"/>
              <a:gd name="connsiteY109" fmla="*/ 286513 h 545931"/>
              <a:gd name="connsiteX110" fmla="*/ 282439 w 367971"/>
              <a:gd name="connsiteY110" fmla="*/ 286513 h 545931"/>
              <a:gd name="connsiteX111" fmla="*/ 289672 w 367971"/>
              <a:gd name="connsiteY111" fmla="*/ 293439 h 545931"/>
              <a:gd name="connsiteX112" fmla="*/ 282439 w 367971"/>
              <a:gd name="connsiteY112" fmla="*/ 300365 h 545931"/>
              <a:gd name="connsiteX113" fmla="*/ 159877 w 367971"/>
              <a:gd name="connsiteY113" fmla="*/ 300365 h 545931"/>
              <a:gd name="connsiteX114" fmla="*/ 153046 w 367971"/>
              <a:gd name="connsiteY114" fmla="*/ 293439 h 545931"/>
              <a:gd name="connsiteX115" fmla="*/ 159877 w 367971"/>
              <a:gd name="connsiteY115" fmla="*/ 286513 h 545931"/>
              <a:gd name="connsiteX116" fmla="*/ 95196 w 367971"/>
              <a:gd name="connsiteY116" fmla="*/ 244023 h 545931"/>
              <a:gd name="connsiteX117" fmla="*/ 101984 w 367971"/>
              <a:gd name="connsiteY117" fmla="*/ 244422 h 545931"/>
              <a:gd name="connsiteX118" fmla="*/ 104379 w 367971"/>
              <a:gd name="connsiteY118" fmla="*/ 248020 h 545931"/>
              <a:gd name="connsiteX119" fmla="*/ 103980 w 367971"/>
              <a:gd name="connsiteY119" fmla="*/ 254816 h 545931"/>
              <a:gd name="connsiteX120" fmla="*/ 69244 w 367971"/>
              <a:gd name="connsiteY120" fmla="*/ 291195 h 545931"/>
              <a:gd name="connsiteX121" fmla="*/ 66050 w 367971"/>
              <a:gd name="connsiteY121" fmla="*/ 295193 h 545931"/>
              <a:gd name="connsiteX122" fmla="*/ 61658 w 367971"/>
              <a:gd name="connsiteY122" fmla="*/ 295193 h 545931"/>
              <a:gd name="connsiteX123" fmla="*/ 46485 w 367971"/>
              <a:gd name="connsiteY123" fmla="*/ 280002 h 545931"/>
              <a:gd name="connsiteX124" fmla="*/ 46485 w 367971"/>
              <a:gd name="connsiteY124" fmla="*/ 273605 h 545931"/>
              <a:gd name="connsiteX125" fmla="*/ 50079 w 367971"/>
              <a:gd name="connsiteY125" fmla="*/ 270008 h 545931"/>
              <a:gd name="connsiteX126" fmla="*/ 56467 w 367971"/>
              <a:gd name="connsiteY126" fmla="*/ 270008 h 545931"/>
              <a:gd name="connsiteX127" fmla="*/ 60859 w 367971"/>
              <a:gd name="connsiteY127" fmla="*/ 274005 h 545931"/>
              <a:gd name="connsiteX128" fmla="*/ 64852 w 367971"/>
              <a:gd name="connsiteY128" fmla="*/ 274005 h 545931"/>
              <a:gd name="connsiteX129" fmla="*/ 95196 w 367971"/>
              <a:gd name="connsiteY129" fmla="*/ 244023 h 545931"/>
              <a:gd name="connsiteX130" fmla="*/ 159870 w 367971"/>
              <a:gd name="connsiteY130" fmla="*/ 240245 h 545931"/>
              <a:gd name="connsiteX131" fmla="*/ 236173 w 367971"/>
              <a:gd name="connsiteY131" fmla="*/ 240245 h 545931"/>
              <a:gd name="connsiteX132" fmla="*/ 243401 w 367971"/>
              <a:gd name="connsiteY132" fmla="*/ 247363 h 545931"/>
              <a:gd name="connsiteX133" fmla="*/ 236173 w 367971"/>
              <a:gd name="connsiteY133" fmla="*/ 254086 h 545931"/>
              <a:gd name="connsiteX134" fmla="*/ 159870 w 367971"/>
              <a:gd name="connsiteY134" fmla="*/ 254086 h 545931"/>
              <a:gd name="connsiteX135" fmla="*/ 153043 w 367971"/>
              <a:gd name="connsiteY135" fmla="*/ 247363 h 545931"/>
              <a:gd name="connsiteX136" fmla="*/ 159870 w 367971"/>
              <a:gd name="connsiteY136" fmla="*/ 240245 h 545931"/>
              <a:gd name="connsiteX137" fmla="*/ 159877 w 367971"/>
              <a:gd name="connsiteY137" fmla="*/ 177959 h 545931"/>
              <a:gd name="connsiteX138" fmla="*/ 282439 w 367971"/>
              <a:gd name="connsiteY138" fmla="*/ 177959 h 545931"/>
              <a:gd name="connsiteX139" fmla="*/ 289672 w 367971"/>
              <a:gd name="connsiteY139" fmla="*/ 184885 h 545931"/>
              <a:gd name="connsiteX140" fmla="*/ 282439 w 367971"/>
              <a:gd name="connsiteY140" fmla="*/ 191811 h 545931"/>
              <a:gd name="connsiteX141" fmla="*/ 159877 w 367971"/>
              <a:gd name="connsiteY141" fmla="*/ 191811 h 545931"/>
              <a:gd name="connsiteX142" fmla="*/ 153046 w 367971"/>
              <a:gd name="connsiteY142" fmla="*/ 184885 h 545931"/>
              <a:gd name="connsiteX143" fmla="*/ 159877 w 367971"/>
              <a:gd name="connsiteY143" fmla="*/ 177959 h 545931"/>
              <a:gd name="connsiteX144" fmla="*/ 95196 w 367971"/>
              <a:gd name="connsiteY144" fmla="*/ 137262 h 545931"/>
              <a:gd name="connsiteX145" fmla="*/ 101984 w 367971"/>
              <a:gd name="connsiteY145" fmla="*/ 138068 h 545931"/>
              <a:gd name="connsiteX146" fmla="*/ 104379 w 367971"/>
              <a:gd name="connsiteY146" fmla="*/ 140886 h 545931"/>
              <a:gd name="connsiteX147" fmla="*/ 103980 w 367971"/>
              <a:gd name="connsiteY147" fmla="*/ 148135 h 545931"/>
              <a:gd name="connsiteX148" fmla="*/ 69244 w 367971"/>
              <a:gd name="connsiteY148" fmla="*/ 184779 h 545931"/>
              <a:gd name="connsiteX149" fmla="*/ 66050 w 367971"/>
              <a:gd name="connsiteY149" fmla="*/ 188403 h 545931"/>
              <a:gd name="connsiteX150" fmla="*/ 61658 w 367971"/>
              <a:gd name="connsiteY150" fmla="*/ 188806 h 545931"/>
              <a:gd name="connsiteX151" fmla="*/ 46485 w 367971"/>
              <a:gd name="connsiteY151" fmla="*/ 173504 h 545931"/>
              <a:gd name="connsiteX152" fmla="*/ 46485 w 367971"/>
              <a:gd name="connsiteY152" fmla="*/ 166658 h 545931"/>
              <a:gd name="connsiteX153" fmla="*/ 50079 w 367971"/>
              <a:gd name="connsiteY153" fmla="*/ 163437 h 545931"/>
              <a:gd name="connsiteX154" fmla="*/ 56467 w 367971"/>
              <a:gd name="connsiteY154" fmla="*/ 163437 h 545931"/>
              <a:gd name="connsiteX155" fmla="*/ 60859 w 367971"/>
              <a:gd name="connsiteY155" fmla="*/ 167464 h 545931"/>
              <a:gd name="connsiteX156" fmla="*/ 64852 w 367971"/>
              <a:gd name="connsiteY156" fmla="*/ 167464 h 545931"/>
              <a:gd name="connsiteX157" fmla="*/ 95196 w 367971"/>
              <a:gd name="connsiteY157" fmla="*/ 137262 h 545931"/>
              <a:gd name="connsiteX158" fmla="*/ 159870 w 367971"/>
              <a:gd name="connsiteY158" fmla="*/ 133470 h 545931"/>
              <a:gd name="connsiteX159" fmla="*/ 236173 w 367971"/>
              <a:gd name="connsiteY159" fmla="*/ 133470 h 545931"/>
              <a:gd name="connsiteX160" fmla="*/ 243401 w 367971"/>
              <a:gd name="connsiteY160" fmla="*/ 140193 h 545931"/>
              <a:gd name="connsiteX161" fmla="*/ 236173 w 367971"/>
              <a:gd name="connsiteY161" fmla="*/ 147311 h 545931"/>
              <a:gd name="connsiteX162" fmla="*/ 159870 w 367971"/>
              <a:gd name="connsiteY162" fmla="*/ 147311 h 545931"/>
              <a:gd name="connsiteX163" fmla="*/ 153043 w 367971"/>
              <a:gd name="connsiteY163" fmla="*/ 140193 h 545931"/>
              <a:gd name="connsiteX164" fmla="*/ 159870 w 367971"/>
              <a:gd name="connsiteY164" fmla="*/ 133470 h 545931"/>
              <a:gd name="connsiteX165" fmla="*/ 336835 w 367971"/>
              <a:gd name="connsiteY165" fmla="*/ 101606 h 545931"/>
              <a:gd name="connsiteX166" fmla="*/ 336835 w 367971"/>
              <a:gd name="connsiteY166" fmla="*/ 489080 h 545931"/>
              <a:gd name="connsiteX167" fmla="*/ 310551 w 367971"/>
              <a:gd name="connsiteY167" fmla="*/ 515691 h 545931"/>
              <a:gd name="connsiteX168" fmla="*/ 44884 w 367971"/>
              <a:gd name="connsiteY168" fmla="*/ 515691 h 545931"/>
              <a:gd name="connsiteX169" fmla="*/ 44884 w 367971"/>
              <a:gd name="connsiteY169" fmla="*/ 519723 h 545931"/>
              <a:gd name="connsiteX170" fmla="*/ 57420 w 367971"/>
              <a:gd name="connsiteY170" fmla="*/ 531819 h 545931"/>
              <a:gd name="connsiteX171" fmla="*/ 341283 w 367971"/>
              <a:gd name="connsiteY171" fmla="*/ 531819 h 545931"/>
              <a:gd name="connsiteX172" fmla="*/ 353414 w 367971"/>
              <a:gd name="connsiteY172" fmla="*/ 519723 h 545931"/>
              <a:gd name="connsiteX173" fmla="*/ 353414 w 367971"/>
              <a:gd name="connsiteY173" fmla="*/ 113702 h 545931"/>
              <a:gd name="connsiteX174" fmla="*/ 341283 w 367971"/>
              <a:gd name="connsiteY174" fmla="*/ 101606 h 545931"/>
              <a:gd name="connsiteX175" fmla="*/ 26284 w 367971"/>
              <a:gd name="connsiteY175" fmla="*/ 70963 h 545931"/>
              <a:gd name="connsiteX176" fmla="*/ 14153 w 367971"/>
              <a:gd name="connsiteY176" fmla="*/ 83059 h 545931"/>
              <a:gd name="connsiteX177" fmla="*/ 14153 w 367971"/>
              <a:gd name="connsiteY177" fmla="*/ 489080 h 545931"/>
              <a:gd name="connsiteX178" fmla="*/ 26284 w 367971"/>
              <a:gd name="connsiteY178" fmla="*/ 501176 h 545931"/>
              <a:gd name="connsiteX179" fmla="*/ 310551 w 367971"/>
              <a:gd name="connsiteY179" fmla="*/ 501176 h 545931"/>
              <a:gd name="connsiteX180" fmla="*/ 322682 w 367971"/>
              <a:gd name="connsiteY180" fmla="*/ 489080 h 545931"/>
              <a:gd name="connsiteX181" fmla="*/ 322682 w 367971"/>
              <a:gd name="connsiteY181" fmla="*/ 83059 h 545931"/>
              <a:gd name="connsiteX182" fmla="*/ 310551 w 367971"/>
              <a:gd name="connsiteY182" fmla="*/ 70963 h 545931"/>
              <a:gd name="connsiteX183" fmla="*/ 244640 w 367971"/>
              <a:gd name="connsiteY183" fmla="*/ 70963 h 545931"/>
              <a:gd name="connsiteX184" fmla="*/ 233318 w 367971"/>
              <a:gd name="connsiteY184" fmla="*/ 95155 h 545931"/>
              <a:gd name="connsiteX185" fmla="*/ 203395 w 367971"/>
              <a:gd name="connsiteY185" fmla="*/ 107654 h 545931"/>
              <a:gd name="connsiteX186" fmla="*/ 133440 w 367971"/>
              <a:gd name="connsiteY186" fmla="*/ 107654 h 545931"/>
              <a:gd name="connsiteX187" fmla="*/ 103921 w 367971"/>
              <a:gd name="connsiteY187" fmla="*/ 95155 h 545931"/>
              <a:gd name="connsiteX188" fmla="*/ 92195 w 367971"/>
              <a:gd name="connsiteY188" fmla="*/ 70963 h 545931"/>
              <a:gd name="connsiteX189" fmla="*/ 167282 w 367971"/>
              <a:gd name="connsiteY189" fmla="*/ 23134 h 545931"/>
              <a:gd name="connsiteX190" fmla="*/ 175793 w 367971"/>
              <a:gd name="connsiteY190" fmla="*/ 32713 h 545931"/>
              <a:gd name="connsiteX191" fmla="*/ 167282 w 367971"/>
              <a:gd name="connsiteY191" fmla="*/ 42293 h 545931"/>
              <a:gd name="connsiteX192" fmla="*/ 158383 w 367971"/>
              <a:gd name="connsiteY192" fmla="*/ 32713 h 545931"/>
              <a:gd name="connsiteX193" fmla="*/ 167282 w 367971"/>
              <a:gd name="connsiteY193" fmla="*/ 23134 h 545931"/>
              <a:gd name="connsiteX194" fmla="*/ 168215 w 367971"/>
              <a:gd name="connsiteY194" fmla="*/ 14112 h 545931"/>
              <a:gd name="connsiteX195" fmla="*/ 150423 w 367971"/>
              <a:gd name="connsiteY195" fmla="*/ 29433 h 545931"/>
              <a:gd name="connsiteX196" fmla="*/ 138292 w 367971"/>
              <a:gd name="connsiteY196" fmla="*/ 39513 h 545931"/>
              <a:gd name="connsiteX197" fmla="*/ 134653 w 367971"/>
              <a:gd name="connsiteY197" fmla="*/ 39513 h 545931"/>
              <a:gd name="connsiteX198" fmla="*/ 106752 w 367971"/>
              <a:gd name="connsiteY198" fmla="*/ 65721 h 545931"/>
              <a:gd name="connsiteX199" fmla="*/ 114031 w 367971"/>
              <a:gd name="connsiteY199" fmla="*/ 85478 h 545931"/>
              <a:gd name="connsiteX200" fmla="*/ 133440 w 367971"/>
              <a:gd name="connsiteY200" fmla="*/ 93542 h 545931"/>
              <a:gd name="connsiteX201" fmla="*/ 203395 w 367971"/>
              <a:gd name="connsiteY201" fmla="*/ 93542 h 545931"/>
              <a:gd name="connsiteX202" fmla="*/ 222804 w 367971"/>
              <a:gd name="connsiteY202" fmla="*/ 85478 h 545931"/>
              <a:gd name="connsiteX203" fmla="*/ 230487 w 367971"/>
              <a:gd name="connsiteY203" fmla="*/ 65721 h 545931"/>
              <a:gd name="connsiteX204" fmla="*/ 202182 w 367971"/>
              <a:gd name="connsiteY204" fmla="*/ 39513 h 545931"/>
              <a:gd name="connsiteX205" fmla="*/ 198542 w 367971"/>
              <a:gd name="connsiteY205" fmla="*/ 39513 h 545931"/>
              <a:gd name="connsiteX206" fmla="*/ 186816 w 367971"/>
              <a:gd name="connsiteY206" fmla="*/ 29433 h 545931"/>
              <a:gd name="connsiteX207" fmla="*/ 168215 w 367971"/>
              <a:gd name="connsiteY207" fmla="*/ 14112 h 545931"/>
              <a:gd name="connsiteX208" fmla="*/ 168215 w 367971"/>
              <a:gd name="connsiteY208" fmla="*/ 0 h 545931"/>
              <a:gd name="connsiteX209" fmla="*/ 200564 w 367971"/>
              <a:gd name="connsiteY209" fmla="*/ 25401 h 545931"/>
              <a:gd name="connsiteX210" fmla="*/ 202182 w 367971"/>
              <a:gd name="connsiteY210" fmla="*/ 25401 h 545931"/>
              <a:gd name="connsiteX211" fmla="*/ 243427 w 367971"/>
              <a:gd name="connsiteY211" fmla="*/ 56851 h 545931"/>
              <a:gd name="connsiteX212" fmla="*/ 310551 w 367971"/>
              <a:gd name="connsiteY212" fmla="*/ 56851 h 545931"/>
              <a:gd name="connsiteX213" fmla="*/ 336835 w 367971"/>
              <a:gd name="connsiteY213" fmla="*/ 83059 h 545931"/>
              <a:gd name="connsiteX214" fmla="*/ 336835 w 367971"/>
              <a:gd name="connsiteY214" fmla="*/ 87494 h 545931"/>
              <a:gd name="connsiteX215" fmla="*/ 341283 w 367971"/>
              <a:gd name="connsiteY215" fmla="*/ 87494 h 545931"/>
              <a:gd name="connsiteX216" fmla="*/ 367971 w 367971"/>
              <a:gd name="connsiteY216" fmla="*/ 113702 h 545931"/>
              <a:gd name="connsiteX217" fmla="*/ 367971 w 367971"/>
              <a:gd name="connsiteY217" fmla="*/ 519723 h 545931"/>
              <a:gd name="connsiteX218" fmla="*/ 341283 w 367971"/>
              <a:gd name="connsiteY218" fmla="*/ 545931 h 545931"/>
              <a:gd name="connsiteX219" fmla="*/ 57420 w 367971"/>
              <a:gd name="connsiteY219" fmla="*/ 545931 h 545931"/>
              <a:gd name="connsiteX220" fmla="*/ 30732 w 367971"/>
              <a:gd name="connsiteY220" fmla="*/ 519723 h 545931"/>
              <a:gd name="connsiteX221" fmla="*/ 30732 w 367971"/>
              <a:gd name="connsiteY221" fmla="*/ 515691 h 545931"/>
              <a:gd name="connsiteX222" fmla="*/ 26284 w 367971"/>
              <a:gd name="connsiteY222" fmla="*/ 515691 h 545931"/>
              <a:gd name="connsiteX223" fmla="*/ 0 w 367971"/>
              <a:gd name="connsiteY223" fmla="*/ 489080 h 545931"/>
              <a:gd name="connsiteX224" fmla="*/ 0 w 367971"/>
              <a:gd name="connsiteY224" fmla="*/ 83059 h 545931"/>
              <a:gd name="connsiteX225" fmla="*/ 26284 w 367971"/>
              <a:gd name="connsiteY225" fmla="*/ 56851 h 545931"/>
              <a:gd name="connsiteX226" fmla="*/ 93408 w 367971"/>
              <a:gd name="connsiteY226" fmla="*/ 56851 h 545931"/>
              <a:gd name="connsiteX227" fmla="*/ 134653 w 367971"/>
              <a:gd name="connsiteY227" fmla="*/ 25401 h 545931"/>
              <a:gd name="connsiteX228" fmla="*/ 136675 w 367971"/>
              <a:gd name="connsiteY228" fmla="*/ 25401 h 545931"/>
              <a:gd name="connsiteX229" fmla="*/ 168215 w 367971"/>
              <a:gd name="connsiteY229" fmla="*/ 0 h 545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Lst>
            <a:rect l="l" t="t" r="r" b="b"/>
            <a:pathLst>
              <a:path w="367971" h="545931">
                <a:moveTo>
                  <a:pt x="103194" y="433069"/>
                </a:moveTo>
                <a:cubicBezTo>
                  <a:pt x="101981" y="433478"/>
                  <a:pt x="100768" y="433478"/>
                  <a:pt x="99959" y="433478"/>
                </a:cubicBezTo>
                <a:cubicBezTo>
                  <a:pt x="98746" y="433478"/>
                  <a:pt x="97533" y="434296"/>
                  <a:pt x="96320" y="434705"/>
                </a:cubicBezTo>
                <a:cubicBezTo>
                  <a:pt x="91468" y="436341"/>
                  <a:pt x="87829" y="440431"/>
                  <a:pt x="84595" y="444929"/>
                </a:cubicBezTo>
                <a:cubicBezTo>
                  <a:pt x="81764" y="449019"/>
                  <a:pt x="79743" y="453518"/>
                  <a:pt x="77721" y="458425"/>
                </a:cubicBezTo>
                <a:lnTo>
                  <a:pt x="122601" y="458425"/>
                </a:lnTo>
                <a:cubicBezTo>
                  <a:pt x="120984" y="454745"/>
                  <a:pt x="119367" y="451473"/>
                  <a:pt x="118154" y="448610"/>
                </a:cubicBezTo>
                <a:cubicBezTo>
                  <a:pt x="115324" y="442885"/>
                  <a:pt x="112089" y="437568"/>
                  <a:pt x="108450" y="434705"/>
                </a:cubicBezTo>
                <a:cubicBezTo>
                  <a:pt x="106833" y="433478"/>
                  <a:pt x="105215" y="433478"/>
                  <a:pt x="103194" y="433069"/>
                </a:cubicBezTo>
                <a:close/>
                <a:moveTo>
                  <a:pt x="103598" y="419982"/>
                </a:moveTo>
                <a:cubicBezTo>
                  <a:pt x="108046" y="419982"/>
                  <a:pt x="112493" y="421618"/>
                  <a:pt x="116132" y="424072"/>
                </a:cubicBezTo>
                <a:cubicBezTo>
                  <a:pt x="123006" y="429798"/>
                  <a:pt x="126240" y="436341"/>
                  <a:pt x="129071" y="442476"/>
                </a:cubicBezTo>
                <a:cubicBezTo>
                  <a:pt x="131901" y="448201"/>
                  <a:pt x="133923" y="453518"/>
                  <a:pt x="136349" y="458425"/>
                </a:cubicBezTo>
                <a:lnTo>
                  <a:pt x="167886" y="458425"/>
                </a:lnTo>
                <a:cubicBezTo>
                  <a:pt x="167886" y="458425"/>
                  <a:pt x="168290" y="458425"/>
                  <a:pt x="168290" y="458425"/>
                </a:cubicBezTo>
                <a:cubicBezTo>
                  <a:pt x="169099" y="457198"/>
                  <a:pt x="169908" y="455972"/>
                  <a:pt x="170716" y="454336"/>
                </a:cubicBezTo>
                <a:cubicBezTo>
                  <a:pt x="172334" y="451473"/>
                  <a:pt x="174355" y="448610"/>
                  <a:pt x="176781" y="445338"/>
                </a:cubicBezTo>
                <a:cubicBezTo>
                  <a:pt x="178803" y="442067"/>
                  <a:pt x="181633" y="439613"/>
                  <a:pt x="185272" y="437159"/>
                </a:cubicBezTo>
                <a:cubicBezTo>
                  <a:pt x="186890" y="435932"/>
                  <a:pt x="188911" y="435114"/>
                  <a:pt x="192146" y="434705"/>
                </a:cubicBezTo>
                <a:cubicBezTo>
                  <a:pt x="193359" y="434705"/>
                  <a:pt x="194976" y="434705"/>
                  <a:pt x="196593" y="435114"/>
                </a:cubicBezTo>
                <a:cubicBezTo>
                  <a:pt x="197806" y="435932"/>
                  <a:pt x="199828" y="436750"/>
                  <a:pt x="200637" y="437568"/>
                </a:cubicBezTo>
                <a:cubicBezTo>
                  <a:pt x="204276" y="441249"/>
                  <a:pt x="205489" y="444520"/>
                  <a:pt x="207106" y="447792"/>
                </a:cubicBezTo>
                <a:cubicBezTo>
                  <a:pt x="208319" y="451064"/>
                  <a:pt x="209532" y="453927"/>
                  <a:pt x="210745" y="455972"/>
                </a:cubicBezTo>
                <a:cubicBezTo>
                  <a:pt x="211149" y="455972"/>
                  <a:pt x="211149" y="456380"/>
                  <a:pt x="211554" y="456789"/>
                </a:cubicBezTo>
                <a:cubicBezTo>
                  <a:pt x="211958" y="457198"/>
                  <a:pt x="211958" y="457198"/>
                  <a:pt x="212362" y="457198"/>
                </a:cubicBezTo>
                <a:cubicBezTo>
                  <a:pt x="212767" y="457198"/>
                  <a:pt x="213171" y="457198"/>
                  <a:pt x="213575" y="457198"/>
                </a:cubicBezTo>
                <a:cubicBezTo>
                  <a:pt x="216001" y="456380"/>
                  <a:pt x="218831" y="455563"/>
                  <a:pt x="222066" y="453927"/>
                </a:cubicBezTo>
                <a:cubicBezTo>
                  <a:pt x="223279" y="453518"/>
                  <a:pt x="225301" y="452291"/>
                  <a:pt x="228131" y="452291"/>
                </a:cubicBezTo>
                <a:cubicBezTo>
                  <a:pt x="230557" y="451473"/>
                  <a:pt x="234196" y="452700"/>
                  <a:pt x="236218" y="454336"/>
                </a:cubicBezTo>
                <a:cubicBezTo>
                  <a:pt x="237835" y="455972"/>
                  <a:pt x="239048" y="457198"/>
                  <a:pt x="240261" y="458834"/>
                </a:cubicBezTo>
                <a:lnTo>
                  <a:pt x="241069" y="459652"/>
                </a:lnTo>
                <a:cubicBezTo>
                  <a:pt x="241474" y="459652"/>
                  <a:pt x="241474" y="459652"/>
                  <a:pt x="241474" y="459652"/>
                </a:cubicBezTo>
                <a:cubicBezTo>
                  <a:pt x="241474" y="460061"/>
                  <a:pt x="242282" y="460470"/>
                  <a:pt x="242687" y="460879"/>
                </a:cubicBezTo>
                <a:cubicBezTo>
                  <a:pt x="244708" y="461697"/>
                  <a:pt x="247539" y="462515"/>
                  <a:pt x="250369" y="463333"/>
                </a:cubicBezTo>
                <a:cubicBezTo>
                  <a:pt x="262499" y="464969"/>
                  <a:pt x="275437" y="464560"/>
                  <a:pt x="287972" y="463742"/>
                </a:cubicBezTo>
                <a:cubicBezTo>
                  <a:pt x="290398" y="463742"/>
                  <a:pt x="292823" y="465787"/>
                  <a:pt x="292823" y="468241"/>
                </a:cubicBezTo>
                <a:cubicBezTo>
                  <a:pt x="293228" y="470694"/>
                  <a:pt x="291610" y="473148"/>
                  <a:pt x="288780" y="473148"/>
                </a:cubicBezTo>
                <a:cubicBezTo>
                  <a:pt x="275842" y="474375"/>
                  <a:pt x="262499" y="474784"/>
                  <a:pt x="248752" y="473148"/>
                </a:cubicBezTo>
                <a:cubicBezTo>
                  <a:pt x="245113" y="472330"/>
                  <a:pt x="241474" y="471512"/>
                  <a:pt x="237835" y="469467"/>
                </a:cubicBezTo>
                <a:cubicBezTo>
                  <a:pt x="236622" y="469059"/>
                  <a:pt x="235813" y="468650"/>
                  <a:pt x="235005" y="467423"/>
                </a:cubicBezTo>
                <a:lnTo>
                  <a:pt x="233792" y="466196"/>
                </a:lnTo>
                <a:lnTo>
                  <a:pt x="232983" y="465787"/>
                </a:lnTo>
                <a:lnTo>
                  <a:pt x="232579" y="464969"/>
                </a:lnTo>
                <a:cubicBezTo>
                  <a:pt x="231770" y="464151"/>
                  <a:pt x="230557" y="463333"/>
                  <a:pt x="230153" y="462515"/>
                </a:cubicBezTo>
                <a:cubicBezTo>
                  <a:pt x="229344" y="462106"/>
                  <a:pt x="229748" y="462106"/>
                  <a:pt x="229344" y="462106"/>
                </a:cubicBezTo>
                <a:cubicBezTo>
                  <a:pt x="228940" y="462106"/>
                  <a:pt x="227322" y="462924"/>
                  <a:pt x="226109" y="463333"/>
                </a:cubicBezTo>
                <a:cubicBezTo>
                  <a:pt x="223279" y="464560"/>
                  <a:pt x="219640" y="466196"/>
                  <a:pt x="216001" y="467014"/>
                </a:cubicBezTo>
                <a:cubicBezTo>
                  <a:pt x="216001" y="467423"/>
                  <a:pt x="215193" y="467423"/>
                  <a:pt x="214788" y="467832"/>
                </a:cubicBezTo>
                <a:cubicBezTo>
                  <a:pt x="213980" y="467832"/>
                  <a:pt x="213171" y="467832"/>
                  <a:pt x="212362" y="467832"/>
                </a:cubicBezTo>
                <a:cubicBezTo>
                  <a:pt x="211149" y="468241"/>
                  <a:pt x="209532" y="467423"/>
                  <a:pt x="207915" y="467014"/>
                </a:cubicBezTo>
                <a:cubicBezTo>
                  <a:pt x="206297" y="466605"/>
                  <a:pt x="205489" y="465787"/>
                  <a:pt x="204276" y="464560"/>
                </a:cubicBezTo>
                <a:cubicBezTo>
                  <a:pt x="203871" y="463742"/>
                  <a:pt x="202658" y="462924"/>
                  <a:pt x="202254" y="462106"/>
                </a:cubicBezTo>
                <a:cubicBezTo>
                  <a:pt x="199828" y="458425"/>
                  <a:pt x="198615" y="455154"/>
                  <a:pt x="197402" y="452291"/>
                </a:cubicBezTo>
                <a:cubicBezTo>
                  <a:pt x="195785" y="449837"/>
                  <a:pt x="194167" y="446974"/>
                  <a:pt x="193359" y="445747"/>
                </a:cubicBezTo>
                <a:cubicBezTo>
                  <a:pt x="193359" y="445747"/>
                  <a:pt x="193359" y="445747"/>
                  <a:pt x="192954" y="445747"/>
                </a:cubicBezTo>
                <a:cubicBezTo>
                  <a:pt x="192550" y="445747"/>
                  <a:pt x="192550" y="445747"/>
                  <a:pt x="192550" y="445747"/>
                </a:cubicBezTo>
                <a:cubicBezTo>
                  <a:pt x="191741" y="446156"/>
                  <a:pt x="191337" y="446565"/>
                  <a:pt x="191337" y="446974"/>
                </a:cubicBezTo>
                <a:cubicBezTo>
                  <a:pt x="188911" y="448610"/>
                  <a:pt x="187294" y="450246"/>
                  <a:pt x="185272" y="452291"/>
                </a:cubicBezTo>
                <a:cubicBezTo>
                  <a:pt x="183655" y="454745"/>
                  <a:pt x="182442" y="457198"/>
                  <a:pt x="180420" y="460061"/>
                </a:cubicBezTo>
                <a:cubicBezTo>
                  <a:pt x="179207" y="462924"/>
                  <a:pt x="177186" y="465787"/>
                  <a:pt x="175568" y="469059"/>
                </a:cubicBezTo>
                <a:cubicBezTo>
                  <a:pt x="173142" y="471921"/>
                  <a:pt x="170716" y="474784"/>
                  <a:pt x="167078" y="477238"/>
                </a:cubicBezTo>
                <a:cubicBezTo>
                  <a:pt x="163843" y="480101"/>
                  <a:pt x="160204" y="481737"/>
                  <a:pt x="156161" y="482554"/>
                </a:cubicBezTo>
                <a:cubicBezTo>
                  <a:pt x="154543" y="482963"/>
                  <a:pt x="152522" y="482963"/>
                  <a:pt x="150500" y="482963"/>
                </a:cubicBezTo>
                <a:cubicBezTo>
                  <a:pt x="148478" y="483372"/>
                  <a:pt x="146052" y="482963"/>
                  <a:pt x="144031" y="482963"/>
                </a:cubicBezTo>
                <a:cubicBezTo>
                  <a:pt x="138775" y="481328"/>
                  <a:pt x="135136" y="478465"/>
                  <a:pt x="132710" y="475602"/>
                </a:cubicBezTo>
                <a:cubicBezTo>
                  <a:pt x="131901" y="474375"/>
                  <a:pt x="131092" y="473557"/>
                  <a:pt x="130688" y="472739"/>
                </a:cubicBezTo>
                <a:lnTo>
                  <a:pt x="72869" y="472739"/>
                </a:lnTo>
                <a:cubicBezTo>
                  <a:pt x="72869" y="474375"/>
                  <a:pt x="72061" y="476829"/>
                  <a:pt x="71656" y="478465"/>
                </a:cubicBezTo>
                <a:lnTo>
                  <a:pt x="71656" y="478874"/>
                </a:lnTo>
                <a:cubicBezTo>
                  <a:pt x="70848" y="482963"/>
                  <a:pt x="67209" y="485417"/>
                  <a:pt x="63165" y="484599"/>
                </a:cubicBezTo>
                <a:cubicBezTo>
                  <a:pt x="59526" y="484190"/>
                  <a:pt x="57100" y="480101"/>
                  <a:pt x="57909" y="476011"/>
                </a:cubicBezTo>
                <a:cubicBezTo>
                  <a:pt x="58313" y="474784"/>
                  <a:pt x="58313" y="473557"/>
                  <a:pt x="58313" y="472739"/>
                </a:cubicBezTo>
                <a:lnTo>
                  <a:pt x="39310" y="472739"/>
                </a:lnTo>
                <a:cubicBezTo>
                  <a:pt x="35267" y="472739"/>
                  <a:pt x="32032" y="469467"/>
                  <a:pt x="32032" y="465378"/>
                </a:cubicBezTo>
                <a:cubicBezTo>
                  <a:pt x="32032" y="461288"/>
                  <a:pt x="35267" y="458425"/>
                  <a:pt x="39310" y="458425"/>
                </a:cubicBezTo>
                <a:lnTo>
                  <a:pt x="62761" y="458425"/>
                </a:lnTo>
                <a:cubicBezTo>
                  <a:pt x="63165" y="457198"/>
                  <a:pt x="63165" y="456789"/>
                  <a:pt x="63570" y="455972"/>
                </a:cubicBezTo>
                <a:cubicBezTo>
                  <a:pt x="65996" y="449428"/>
                  <a:pt x="69230" y="442885"/>
                  <a:pt x="73678" y="436750"/>
                </a:cubicBezTo>
                <a:cubicBezTo>
                  <a:pt x="77721" y="431024"/>
                  <a:pt x="83382" y="424890"/>
                  <a:pt x="91468" y="422027"/>
                </a:cubicBezTo>
                <a:cubicBezTo>
                  <a:pt x="93086" y="421618"/>
                  <a:pt x="95107" y="420800"/>
                  <a:pt x="97533" y="420391"/>
                </a:cubicBezTo>
                <a:cubicBezTo>
                  <a:pt x="99150" y="419982"/>
                  <a:pt x="101172" y="419982"/>
                  <a:pt x="103598" y="419982"/>
                </a:cubicBezTo>
                <a:close/>
                <a:moveTo>
                  <a:pt x="159877" y="393288"/>
                </a:moveTo>
                <a:lnTo>
                  <a:pt x="282439" y="393288"/>
                </a:lnTo>
                <a:cubicBezTo>
                  <a:pt x="286056" y="393288"/>
                  <a:pt x="289672" y="396751"/>
                  <a:pt x="289672" y="400214"/>
                </a:cubicBezTo>
                <a:cubicBezTo>
                  <a:pt x="289672" y="404062"/>
                  <a:pt x="286056" y="407140"/>
                  <a:pt x="282439" y="407140"/>
                </a:cubicBezTo>
                <a:lnTo>
                  <a:pt x="159877" y="407140"/>
                </a:lnTo>
                <a:cubicBezTo>
                  <a:pt x="156261" y="407140"/>
                  <a:pt x="153046" y="404062"/>
                  <a:pt x="153046" y="400214"/>
                </a:cubicBezTo>
                <a:cubicBezTo>
                  <a:pt x="153046" y="396751"/>
                  <a:pt x="156261" y="393288"/>
                  <a:pt x="159877" y="393288"/>
                </a:cubicBezTo>
                <a:close/>
                <a:moveTo>
                  <a:pt x="95196" y="352577"/>
                </a:moveTo>
                <a:cubicBezTo>
                  <a:pt x="97193" y="350578"/>
                  <a:pt x="100786" y="351377"/>
                  <a:pt x="101984" y="353376"/>
                </a:cubicBezTo>
                <a:lnTo>
                  <a:pt x="104379" y="356175"/>
                </a:lnTo>
                <a:cubicBezTo>
                  <a:pt x="106376" y="358973"/>
                  <a:pt x="105977" y="362171"/>
                  <a:pt x="103980" y="363770"/>
                </a:cubicBezTo>
                <a:cubicBezTo>
                  <a:pt x="85614" y="378562"/>
                  <a:pt x="69244" y="399749"/>
                  <a:pt x="69244" y="400149"/>
                </a:cubicBezTo>
                <a:lnTo>
                  <a:pt x="66050" y="403747"/>
                </a:lnTo>
                <a:cubicBezTo>
                  <a:pt x="64852" y="405346"/>
                  <a:pt x="62855" y="405346"/>
                  <a:pt x="61658" y="404147"/>
                </a:cubicBezTo>
                <a:lnTo>
                  <a:pt x="46485" y="388556"/>
                </a:lnTo>
                <a:cubicBezTo>
                  <a:pt x="44489" y="386957"/>
                  <a:pt x="44489" y="383759"/>
                  <a:pt x="46485" y="382159"/>
                </a:cubicBezTo>
                <a:lnTo>
                  <a:pt x="50079" y="378961"/>
                </a:lnTo>
                <a:cubicBezTo>
                  <a:pt x="51676" y="376962"/>
                  <a:pt x="54870" y="376962"/>
                  <a:pt x="56467" y="378961"/>
                </a:cubicBezTo>
                <a:lnTo>
                  <a:pt x="60859" y="382559"/>
                </a:lnTo>
                <a:cubicBezTo>
                  <a:pt x="62057" y="383759"/>
                  <a:pt x="63654" y="383759"/>
                  <a:pt x="64852" y="382559"/>
                </a:cubicBezTo>
                <a:cubicBezTo>
                  <a:pt x="71639" y="374564"/>
                  <a:pt x="82819" y="362171"/>
                  <a:pt x="95196" y="352577"/>
                </a:cubicBezTo>
                <a:close/>
                <a:moveTo>
                  <a:pt x="159870" y="347020"/>
                </a:moveTo>
                <a:lnTo>
                  <a:pt x="236173" y="347020"/>
                </a:lnTo>
                <a:cubicBezTo>
                  <a:pt x="240189" y="347020"/>
                  <a:pt x="243401" y="350184"/>
                  <a:pt x="243401" y="353743"/>
                </a:cubicBezTo>
                <a:cubicBezTo>
                  <a:pt x="243401" y="357698"/>
                  <a:pt x="240189" y="360861"/>
                  <a:pt x="236173" y="360861"/>
                </a:cubicBezTo>
                <a:lnTo>
                  <a:pt x="159870" y="360861"/>
                </a:lnTo>
                <a:cubicBezTo>
                  <a:pt x="156256" y="360861"/>
                  <a:pt x="153043" y="357698"/>
                  <a:pt x="153043" y="353743"/>
                </a:cubicBezTo>
                <a:cubicBezTo>
                  <a:pt x="153043" y="350184"/>
                  <a:pt x="156256" y="347020"/>
                  <a:pt x="159870" y="347020"/>
                </a:cubicBezTo>
                <a:close/>
                <a:moveTo>
                  <a:pt x="159877" y="286513"/>
                </a:moveTo>
                <a:lnTo>
                  <a:pt x="282439" y="286513"/>
                </a:lnTo>
                <a:cubicBezTo>
                  <a:pt x="286056" y="286513"/>
                  <a:pt x="289672" y="289591"/>
                  <a:pt x="289672" y="293439"/>
                </a:cubicBezTo>
                <a:cubicBezTo>
                  <a:pt x="289672" y="296902"/>
                  <a:pt x="286056" y="300365"/>
                  <a:pt x="282439" y="300365"/>
                </a:cubicBezTo>
                <a:lnTo>
                  <a:pt x="159877" y="300365"/>
                </a:lnTo>
                <a:cubicBezTo>
                  <a:pt x="156261" y="300365"/>
                  <a:pt x="153046" y="296902"/>
                  <a:pt x="153046" y="293439"/>
                </a:cubicBezTo>
                <a:cubicBezTo>
                  <a:pt x="153046" y="289591"/>
                  <a:pt x="156261" y="286513"/>
                  <a:pt x="159877" y="286513"/>
                </a:cubicBezTo>
                <a:close/>
                <a:moveTo>
                  <a:pt x="95196" y="244023"/>
                </a:moveTo>
                <a:cubicBezTo>
                  <a:pt x="97193" y="242024"/>
                  <a:pt x="100786" y="242823"/>
                  <a:pt x="101984" y="244422"/>
                </a:cubicBezTo>
                <a:lnTo>
                  <a:pt x="104379" y="248020"/>
                </a:lnTo>
                <a:cubicBezTo>
                  <a:pt x="106376" y="250419"/>
                  <a:pt x="105977" y="253617"/>
                  <a:pt x="103980" y="254816"/>
                </a:cubicBezTo>
                <a:cubicBezTo>
                  <a:pt x="85614" y="270008"/>
                  <a:pt x="69244" y="291195"/>
                  <a:pt x="69244" y="291195"/>
                </a:cubicBezTo>
                <a:lnTo>
                  <a:pt x="66050" y="295193"/>
                </a:lnTo>
                <a:cubicBezTo>
                  <a:pt x="64852" y="296392"/>
                  <a:pt x="62855" y="296792"/>
                  <a:pt x="61658" y="295193"/>
                </a:cubicBezTo>
                <a:lnTo>
                  <a:pt x="46485" y="280002"/>
                </a:lnTo>
                <a:cubicBezTo>
                  <a:pt x="44489" y="278403"/>
                  <a:pt x="44489" y="275205"/>
                  <a:pt x="46485" y="273605"/>
                </a:cubicBezTo>
                <a:lnTo>
                  <a:pt x="50079" y="270008"/>
                </a:lnTo>
                <a:cubicBezTo>
                  <a:pt x="51676" y="268009"/>
                  <a:pt x="54870" y="268009"/>
                  <a:pt x="56467" y="270008"/>
                </a:cubicBezTo>
                <a:lnTo>
                  <a:pt x="60859" y="274005"/>
                </a:lnTo>
                <a:cubicBezTo>
                  <a:pt x="62057" y="275205"/>
                  <a:pt x="63654" y="275205"/>
                  <a:pt x="64852" y="274005"/>
                </a:cubicBezTo>
                <a:cubicBezTo>
                  <a:pt x="71639" y="265610"/>
                  <a:pt x="82819" y="253617"/>
                  <a:pt x="95196" y="244023"/>
                </a:cubicBezTo>
                <a:close/>
                <a:moveTo>
                  <a:pt x="159870" y="240245"/>
                </a:moveTo>
                <a:lnTo>
                  <a:pt x="236173" y="240245"/>
                </a:lnTo>
                <a:cubicBezTo>
                  <a:pt x="240189" y="240245"/>
                  <a:pt x="243401" y="243409"/>
                  <a:pt x="243401" y="247363"/>
                </a:cubicBezTo>
                <a:cubicBezTo>
                  <a:pt x="243401" y="251318"/>
                  <a:pt x="240189" y="254086"/>
                  <a:pt x="236173" y="254086"/>
                </a:cubicBezTo>
                <a:lnTo>
                  <a:pt x="159870" y="254086"/>
                </a:lnTo>
                <a:cubicBezTo>
                  <a:pt x="156256" y="254086"/>
                  <a:pt x="153043" y="251318"/>
                  <a:pt x="153043" y="247363"/>
                </a:cubicBezTo>
                <a:cubicBezTo>
                  <a:pt x="153043" y="243409"/>
                  <a:pt x="156256" y="240245"/>
                  <a:pt x="159870" y="240245"/>
                </a:cubicBezTo>
                <a:close/>
                <a:moveTo>
                  <a:pt x="159877" y="177959"/>
                </a:moveTo>
                <a:lnTo>
                  <a:pt x="282439" y="177959"/>
                </a:lnTo>
                <a:cubicBezTo>
                  <a:pt x="286056" y="177959"/>
                  <a:pt x="289672" y="181422"/>
                  <a:pt x="289672" y="184885"/>
                </a:cubicBezTo>
                <a:cubicBezTo>
                  <a:pt x="289672" y="188733"/>
                  <a:pt x="286056" y="191811"/>
                  <a:pt x="282439" y="191811"/>
                </a:cubicBezTo>
                <a:lnTo>
                  <a:pt x="159877" y="191811"/>
                </a:lnTo>
                <a:cubicBezTo>
                  <a:pt x="156261" y="191811"/>
                  <a:pt x="153046" y="188733"/>
                  <a:pt x="153046" y="184885"/>
                </a:cubicBezTo>
                <a:cubicBezTo>
                  <a:pt x="153046" y="181422"/>
                  <a:pt x="156261" y="177959"/>
                  <a:pt x="159877" y="177959"/>
                </a:cubicBezTo>
                <a:close/>
                <a:moveTo>
                  <a:pt x="95196" y="137262"/>
                </a:moveTo>
                <a:cubicBezTo>
                  <a:pt x="97193" y="135249"/>
                  <a:pt x="100786" y="135651"/>
                  <a:pt x="101984" y="138068"/>
                </a:cubicBezTo>
                <a:lnTo>
                  <a:pt x="104379" y="140886"/>
                </a:lnTo>
                <a:cubicBezTo>
                  <a:pt x="106376" y="143705"/>
                  <a:pt x="105977" y="146524"/>
                  <a:pt x="103980" y="148135"/>
                </a:cubicBezTo>
                <a:cubicBezTo>
                  <a:pt x="85614" y="163437"/>
                  <a:pt x="69244" y="184376"/>
                  <a:pt x="69244" y="184779"/>
                </a:cubicBezTo>
                <a:lnTo>
                  <a:pt x="66050" y="188403"/>
                </a:lnTo>
                <a:cubicBezTo>
                  <a:pt x="64852" y="190014"/>
                  <a:pt x="62855" y="190014"/>
                  <a:pt x="61658" y="188806"/>
                </a:cubicBezTo>
                <a:lnTo>
                  <a:pt x="46485" y="173504"/>
                </a:lnTo>
                <a:cubicBezTo>
                  <a:pt x="44489" y="171893"/>
                  <a:pt x="44489" y="168672"/>
                  <a:pt x="46485" y="166658"/>
                </a:cubicBezTo>
                <a:lnTo>
                  <a:pt x="50079" y="163437"/>
                </a:lnTo>
                <a:cubicBezTo>
                  <a:pt x="51676" y="161423"/>
                  <a:pt x="54870" y="161423"/>
                  <a:pt x="56467" y="163437"/>
                </a:cubicBezTo>
                <a:lnTo>
                  <a:pt x="60859" y="167464"/>
                </a:lnTo>
                <a:cubicBezTo>
                  <a:pt x="62057" y="168672"/>
                  <a:pt x="63654" y="168672"/>
                  <a:pt x="64852" y="167464"/>
                </a:cubicBezTo>
                <a:cubicBezTo>
                  <a:pt x="71639" y="159007"/>
                  <a:pt x="82819" y="146927"/>
                  <a:pt x="95196" y="137262"/>
                </a:cubicBezTo>
                <a:close/>
                <a:moveTo>
                  <a:pt x="159870" y="133470"/>
                </a:moveTo>
                <a:lnTo>
                  <a:pt x="236173" y="133470"/>
                </a:lnTo>
                <a:cubicBezTo>
                  <a:pt x="240189" y="133470"/>
                  <a:pt x="243401" y="136634"/>
                  <a:pt x="243401" y="140193"/>
                </a:cubicBezTo>
                <a:cubicBezTo>
                  <a:pt x="243401" y="144148"/>
                  <a:pt x="240189" y="147311"/>
                  <a:pt x="236173" y="147311"/>
                </a:cubicBezTo>
                <a:lnTo>
                  <a:pt x="159870" y="147311"/>
                </a:lnTo>
                <a:cubicBezTo>
                  <a:pt x="156256" y="147311"/>
                  <a:pt x="153043" y="144148"/>
                  <a:pt x="153043" y="140193"/>
                </a:cubicBezTo>
                <a:cubicBezTo>
                  <a:pt x="153043" y="136634"/>
                  <a:pt x="156256" y="133470"/>
                  <a:pt x="159870" y="133470"/>
                </a:cubicBezTo>
                <a:close/>
                <a:moveTo>
                  <a:pt x="336835" y="101606"/>
                </a:moveTo>
                <a:lnTo>
                  <a:pt x="336835" y="489080"/>
                </a:lnTo>
                <a:cubicBezTo>
                  <a:pt x="336835" y="503595"/>
                  <a:pt x="325108" y="515691"/>
                  <a:pt x="310551" y="515691"/>
                </a:cubicBezTo>
                <a:lnTo>
                  <a:pt x="44884" y="515691"/>
                </a:lnTo>
                <a:lnTo>
                  <a:pt x="44884" y="519723"/>
                </a:lnTo>
                <a:cubicBezTo>
                  <a:pt x="44884" y="526577"/>
                  <a:pt x="50545" y="531819"/>
                  <a:pt x="57420" y="531819"/>
                </a:cubicBezTo>
                <a:lnTo>
                  <a:pt x="341283" y="531819"/>
                </a:lnTo>
                <a:cubicBezTo>
                  <a:pt x="347753" y="531819"/>
                  <a:pt x="353414" y="526577"/>
                  <a:pt x="353414" y="519723"/>
                </a:cubicBezTo>
                <a:lnTo>
                  <a:pt x="353414" y="113702"/>
                </a:lnTo>
                <a:cubicBezTo>
                  <a:pt x="353414" y="107251"/>
                  <a:pt x="347753" y="101606"/>
                  <a:pt x="341283" y="101606"/>
                </a:cubicBezTo>
                <a:close/>
                <a:moveTo>
                  <a:pt x="26284" y="70963"/>
                </a:moveTo>
                <a:cubicBezTo>
                  <a:pt x="19814" y="70963"/>
                  <a:pt x="14153" y="76607"/>
                  <a:pt x="14153" y="83059"/>
                </a:cubicBezTo>
                <a:lnTo>
                  <a:pt x="14153" y="489080"/>
                </a:lnTo>
                <a:cubicBezTo>
                  <a:pt x="14153" y="495934"/>
                  <a:pt x="19814" y="501176"/>
                  <a:pt x="26284" y="501176"/>
                </a:cubicBezTo>
                <a:lnTo>
                  <a:pt x="310551" y="501176"/>
                </a:lnTo>
                <a:cubicBezTo>
                  <a:pt x="317021" y="501176"/>
                  <a:pt x="322682" y="495934"/>
                  <a:pt x="322682" y="489080"/>
                </a:cubicBezTo>
                <a:lnTo>
                  <a:pt x="322682" y="83059"/>
                </a:lnTo>
                <a:cubicBezTo>
                  <a:pt x="322682" y="76607"/>
                  <a:pt x="317021" y="70963"/>
                  <a:pt x="310551" y="70963"/>
                </a:cubicBezTo>
                <a:lnTo>
                  <a:pt x="244640" y="70963"/>
                </a:lnTo>
                <a:cubicBezTo>
                  <a:pt x="243427" y="79833"/>
                  <a:pt x="239788" y="88703"/>
                  <a:pt x="233318" y="95155"/>
                </a:cubicBezTo>
                <a:cubicBezTo>
                  <a:pt x="225230" y="103219"/>
                  <a:pt x="214717" y="107654"/>
                  <a:pt x="203395" y="107654"/>
                </a:cubicBezTo>
                <a:lnTo>
                  <a:pt x="133440" y="107654"/>
                </a:lnTo>
                <a:cubicBezTo>
                  <a:pt x="122118" y="107654"/>
                  <a:pt x="111604" y="103219"/>
                  <a:pt x="103921" y="95155"/>
                </a:cubicBezTo>
                <a:cubicBezTo>
                  <a:pt x="97452" y="88703"/>
                  <a:pt x="93408" y="79833"/>
                  <a:pt x="92195" y="70963"/>
                </a:cubicBezTo>
                <a:close/>
                <a:moveTo>
                  <a:pt x="167282" y="23134"/>
                </a:moveTo>
                <a:cubicBezTo>
                  <a:pt x="171924" y="23134"/>
                  <a:pt x="175793" y="27715"/>
                  <a:pt x="175793" y="32713"/>
                </a:cubicBezTo>
                <a:cubicBezTo>
                  <a:pt x="175793" y="38545"/>
                  <a:pt x="171924" y="42293"/>
                  <a:pt x="167282" y="42293"/>
                </a:cubicBezTo>
                <a:cubicBezTo>
                  <a:pt x="162252" y="42293"/>
                  <a:pt x="158383" y="38545"/>
                  <a:pt x="158383" y="32713"/>
                </a:cubicBezTo>
                <a:cubicBezTo>
                  <a:pt x="158383" y="27715"/>
                  <a:pt x="162252" y="23134"/>
                  <a:pt x="167282" y="23134"/>
                </a:cubicBezTo>
                <a:close/>
                <a:moveTo>
                  <a:pt x="168215" y="14112"/>
                </a:moveTo>
                <a:cubicBezTo>
                  <a:pt x="159319" y="14112"/>
                  <a:pt x="151636" y="20563"/>
                  <a:pt x="150423" y="29433"/>
                </a:cubicBezTo>
                <a:cubicBezTo>
                  <a:pt x="149615" y="35481"/>
                  <a:pt x="144358" y="39513"/>
                  <a:pt x="138292" y="39513"/>
                </a:cubicBezTo>
                <a:lnTo>
                  <a:pt x="134653" y="39513"/>
                </a:lnTo>
                <a:cubicBezTo>
                  <a:pt x="119692" y="39513"/>
                  <a:pt x="106752" y="51206"/>
                  <a:pt x="106752" y="65721"/>
                </a:cubicBezTo>
                <a:cubicBezTo>
                  <a:pt x="106348" y="72979"/>
                  <a:pt x="109178" y="79833"/>
                  <a:pt x="114031" y="85478"/>
                </a:cubicBezTo>
                <a:cubicBezTo>
                  <a:pt x="118883" y="90719"/>
                  <a:pt x="126161" y="93542"/>
                  <a:pt x="133440" y="93542"/>
                </a:cubicBezTo>
                <a:lnTo>
                  <a:pt x="203395" y="93542"/>
                </a:lnTo>
                <a:cubicBezTo>
                  <a:pt x="211078" y="93542"/>
                  <a:pt x="217952" y="90719"/>
                  <a:pt x="222804" y="85478"/>
                </a:cubicBezTo>
                <a:cubicBezTo>
                  <a:pt x="228061" y="79833"/>
                  <a:pt x="230892" y="72979"/>
                  <a:pt x="230487" y="65721"/>
                </a:cubicBezTo>
                <a:cubicBezTo>
                  <a:pt x="230083" y="51206"/>
                  <a:pt x="217143" y="39513"/>
                  <a:pt x="202182" y="39513"/>
                </a:cubicBezTo>
                <a:lnTo>
                  <a:pt x="198542" y="39513"/>
                </a:lnTo>
                <a:cubicBezTo>
                  <a:pt x="192477" y="39513"/>
                  <a:pt x="187625" y="35481"/>
                  <a:pt x="186816" y="29433"/>
                </a:cubicBezTo>
                <a:cubicBezTo>
                  <a:pt x="185198" y="20563"/>
                  <a:pt x="177516" y="14112"/>
                  <a:pt x="168215" y="14112"/>
                </a:cubicBezTo>
                <a:close/>
                <a:moveTo>
                  <a:pt x="168215" y="0"/>
                </a:moveTo>
                <a:cubicBezTo>
                  <a:pt x="183985" y="0"/>
                  <a:pt x="197329" y="10483"/>
                  <a:pt x="200564" y="25401"/>
                </a:cubicBezTo>
                <a:lnTo>
                  <a:pt x="202182" y="25401"/>
                </a:lnTo>
                <a:cubicBezTo>
                  <a:pt x="221996" y="25401"/>
                  <a:pt x="238574" y="39110"/>
                  <a:pt x="243427" y="56851"/>
                </a:cubicBezTo>
                <a:lnTo>
                  <a:pt x="310551" y="56851"/>
                </a:lnTo>
                <a:cubicBezTo>
                  <a:pt x="325108" y="56851"/>
                  <a:pt x="336835" y="68544"/>
                  <a:pt x="336835" y="83059"/>
                </a:cubicBezTo>
                <a:lnTo>
                  <a:pt x="336835" y="87494"/>
                </a:lnTo>
                <a:lnTo>
                  <a:pt x="341283" y="87494"/>
                </a:lnTo>
                <a:cubicBezTo>
                  <a:pt x="355840" y="87494"/>
                  <a:pt x="367971" y="99187"/>
                  <a:pt x="367971" y="113702"/>
                </a:cubicBezTo>
                <a:lnTo>
                  <a:pt x="367971" y="519723"/>
                </a:lnTo>
                <a:cubicBezTo>
                  <a:pt x="367971" y="534238"/>
                  <a:pt x="355840" y="545931"/>
                  <a:pt x="341283" y="545931"/>
                </a:cubicBezTo>
                <a:lnTo>
                  <a:pt x="57420" y="545931"/>
                </a:lnTo>
                <a:cubicBezTo>
                  <a:pt x="42458" y="545931"/>
                  <a:pt x="30732" y="534238"/>
                  <a:pt x="30732" y="519723"/>
                </a:cubicBezTo>
                <a:lnTo>
                  <a:pt x="30732" y="515691"/>
                </a:lnTo>
                <a:lnTo>
                  <a:pt x="26284" y="515691"/>
                </a:lnTo>
                <a:cubicBezTo>
                  <a:pt x="11726" y="515691"/>
                  <a:pt x="0" y="503595"/>
                  <a:pt x="0" y="489080"/>
                </a:cubicBezTo>
                <a:lnTo>
                  <a:pt x="0" y="83059"/>
                </a:lnTo>
                <a:cubicBezTo>
                  <a:pt x="0" y="68544"/>
                  <a:pt x="11726" y="56851"/>
                  <a:pt x="26284" y="56851"/>
                </a:cubicBezTo>
                <a:lnTo>
                  <a:pt x="93408" y="56851"/>
                </a:lnTo>
                <a:cubicBezTo>
                  <a:pt x="98260" y="39110"/>
                  <a:pt x="115244" y="25401"/>
                  <a:pt x="134653" y="25401"/>
                </a:cubicBezTo>
                <a:lnTo>
                  <a:pt x="136675" y="25401"/>
                </a:lnTo>
                <a:cubicBezTo>
                  <a:pt x="139505" y="10483"/>
                  <a:pt x="153254" y="0"/>
                  <a:pt x="168215" y="0"/>
                </a:cubicBezTo>
                <a:close/>
              </a:path>
            </a:pathLst>
          </a:custGeom>
          <a:solidFill>
            <a:schemeClr val="bg1"/>
          </a:solidFill>
          <a:ln>
            <a:noFill/>
          </a:ln>
          <a:effectLst/>
        </p:spPr>
        <p:txBody>
          <a:bodyPr wrap="square" anchor="ctr">
            <a:noAutofit/>
          </a:bodyPr>
          <a:lstStyle/>
          <a:p>
            <a:endParaRPr lang="en-US" sz="363" dirty="0">
              <a:latin typeface="Poppins" panose="00000500000000000000" pitchFamily="2" charset="0"/>
            </a:endParaRPr>
          </a:p>
        </p:txBody>
      </p:sp>
      <p:grpSp>
        <p:nvGrpSpPr>
          <p:cNvPr id="6" name="Group 5">
            <a:extLst>
              <a:ext uri="{FF2B5EF4-FFF2-40B4-BE49-F238E27FC236}">
                <a16:creationId xmlns:a16="http://schemas.microsoft.com/office/drawing/2014/main" id="{9C64B362-05E7-9143-7368-E099D4624CBF}"/>
              </a:ext>
            </a:extLst>
          </p:cNvPr>
          <p:cNvGrpSpPr>
            <a:grpSpLocks noChangeAspect="1"/>
          </p:cNvGrpSpPr>
          <p:nvPr/>
        </p:nvGrpSpPr>
        <p:grpSpPr>
          <a:xfrm>
            <a:off x="409110" y="3048321"/>
            <a:ext cx="2573534" cy="1505048"/>
            <a:chOff x="3508774" y="1643762"/>
            <a:chExt cx="5174451" cy="2900329"/>
          </a:xfrm>
        </p:grpSpPr>
        <p:sp>
          <p:nvSpPr>
            <p:cNvPr id="7" name="Freeform 358">
              <a:extLst>
                <a:ext uri="{FF2B5EF4-FFF2-40B4-BE49-F238E27FC236}">
                  <a16:creationId xmlns:a16="http://schemas.microsoft.com/office/drawing/2014/main" id="{01AB0E50-A42E-7CAB-6217-E11F49BE3220}"/>
                </a:ext>
              </a:extLst>
            </p:cNvPr>
            <p:cNvSpPr>
              <a:spLocks noChangeArrowheads="1"/>
            </p:cNvSpPr>
            <p:nvPr/>
          </p:nvSpPr>
          <p:spPr bwMode="auto">
            <a:xfrm>
              <a:off x="3508774" y="2709412"/>
              <a:ext cx="738816" cy="1521574"/>
            </a:xfrm>
            <a:custGeom>
              <a:avLst/>
              <a:gdLst>
                <a:gd name="T0" fmla="*/ 793 w 1186"/>
                <a:gd name="T1" fmla="*/ 0 h 2441"/>
                <a:gd name="T2" fmla="*/ 793 w 1186"/>
                <a:gd name="T3" fmla="*/ 0 h 2441"/>
                <a:gd name="T4" fmla="*/ 57 w 1186"/>
                <a:gd name="T5" fmla="*/ 1751 h 2441"/>
                <a:gd name="T6" fmla="*/ 57 w 1186"/>
                <a:gd name="T7" fmla="*/ 1751 h 2441"/>
                <a:gd name="T8" fmla="*/ 52 w 1186"/>
                <a:gd name="T9" fmla="*/ 1781 h 2441"/>
                <a:gd name="T10" fmla="*/ 52 w 1186"/>
                <a:gd name="T11" fmla="*/ 1781 h 2441"/>
                <a:gd name="T12" fmla="*/ 43 w 1186"/>
                <a:gd name="T13" fmla="*/ 1837 h 2441"/>
                <a:gd name="T14" fmla="*/ 43 w 1186"/>
                <a:gd name="T15" fmla="*/ 1837 h 2441"/>
                <a:gd name="T16" fmla="*/ 38 w 1186"/>
                <a:gd name="T17" fmla="*/ 1877 h 2441"/>
                <a:gd name="T18" fmla="*/ 38 w 1186"/>
                <a:gd name="T19" fmla="*/ 1877 h 2441"/>
                <a:gd name="T20" fmla="*/ 31 w 1186"/>
                <a:gd name="T21" fmla="*/ 1928 h 2441"/>
                <a:gd name="T22" fmla="*/ 31 w 1186"/>
                <a:gd name="T23" fmla="*/ 1928 h 2441"/>
                <a:gd name="T24" fmla="*/ 25 w 1186"/>
                <a:gd name="T25" fmla="*/ 1983 h 2441"/>
                <a:gd name="T26" fmla="*/ 25 w 1186"/>
                <a:gd name="T27" fmla="*/ 1983 h 2441"/>
                <a:gd name="T28" fmla="*/ 20 w 1186"/>
                <a:gd name="T29" fmla="*/ 2034 h 2441"/>
                <a:gd name="T30" fmla="*/ 20 w 1186"/>
                <a:gd name="T31" fmla="*/ 2034 h 2441"/>
                <a:gd name="T32" fmla="*/ 13 w 1186"/>
                <a:gd name="T33" fmla="*/ 2110 h 2441"/>
                <a:gd name="T34" fmla="*/ 13 w 1186"/>
                <a:gd name="T35" fmla="*/ 2110 h 2441"/>
                <a:gd name="T36" fmla="*/ 10 w 1186"/>
                <a:gd name="T37" fmla="*/ 2146 h 2441"/>
                <a:gd name="T38" fmla="*/ 10 w 1186"/>
                <a:gd name="T39" fmla="*/ 2146 h 2441"/>
                <a:gd name="T40" fmla="*/ 6 w 1186"/>
                <a:gd name="T41" fmla="*/ 2209 h 2441"/>
                <a:gd name="T42" fmla="*/ 6 w 1186"/>
                <a:gd name="T43" fmla="*/ 2209 h 2441"/>
                <a:gd name="T44" fmla="*/ 4 w 1186"/>
                <a:gd name="T45" fmla="*/ 2245 h 2441"/>
                <a:gd name="T46" fmla="*/ 4 w 1186"/>
                <a:gd name="T47" fmla="*/ 2245 h 2441"/>
                <a:gd name="T48" fmla="*/ 2 w 1186"/>
                <a:gd name="T49" fmla="*/ 2312 h 2441"/>
                <a:gd name="T50" fmla="*/ 2 w 1186"/>
                <a:gd name="T51" fmla="*/ 2312 h 2441"/>
                <a:gd name="T52" fmla="*/ 1 w 1186"/>
                <a:gd name="T53" fmla="*/ 2343 h 2441"/>
                <a:gd name="T54" fmla="*/ 1 w 1186"/>
                <a:gd name="T55" fmla="*/ 2343 h 2441"/>
                <a:gd name="T56" fmla="*/ 0 w 1186"/>
                <a:gd name="T57" fmla="*/ 2440 h 2441"/>
                <a:gd name="T58" fmla="*/ 484 w 1186"/>
                <a:gd name="T59" fmla="*/ 2440 h 2441"/>
                <a:gd name="T60" fmla="*/ 484 w 1186"/>
                <a:gd name="T61" fmla="*/ 2440 h 2441"/>
                <a:gd name="T62" fmla="*/ 1185 w 1186"/>
                <a:gd name="T63" fmla="*/ 285 h 2441"/>
                <a:gd name="T64" fmla="*/ 793 w 1186"/>
                <a:gd name="T65" fmla="*/ 0 h 2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86" h="2441">
                  <a:moveTo>
                    <a:pt x="793" y="0"/>
                  </a:moveTo>
                  <a:lnTo>
                    <a:pt x="793" y="0"/>
                  </a:lnTo>
                  <a:cubicBezTo>
                    <a:pt x="422" y="509"/>
                    <a:pt x="165" y="1105"/>
                    <a:pt x="57" y="1751"/>
                  </a:cubicBezTo>
                  <a:lnTo>
                    <a:pt x="57" y="1751"/>
                  </a:lnTo>
                  <a:cubicBezTo>
                    <a:pt x="55" y="1761"/>
                    <a:pt x="54" y="1771"/>
                    <a:pt x="52" y="1781"/>
                  </a:cubicBezTo>
                  <a:lnTo>
                    <a:pt x="52" y="1781"/>
                  </a:lnTo>
                  <a:cubicBezTo>
                    <a:pt x="49" y="1800"/>
                    <a:pt x="46" y="1818"/>
                    <a:pt x="43" y="1837"/>
                  </a:cubicBezTo>
                  <a:lnTo>
                    <a:pt x="43" y="1837"/>
                  </a:lnTo>
                  <a:cubicBezTo>
                    <a:pt x="42" y="1850"/>
                    <a:pt x="40" y="1864"/>
                    <a:pt x="38" y="1877"/>
                  </a:cubicBezTo>
                  <a:lnTo>
                    <a:pt x="38" y="1877"/>
                  </a:lnTo>
                  <a:cubicBezTo>
                    <a:pt x="36" y="1894"/>
                    <a:pt x="33" y="1910"/>
                    <a:pt x="31" y="1928"/>
                  </a:cubicBezTo>
                  <a:lnTo>
                    <a:pt x="31" y="1928"/>
                  </a:lnTo>
                  <a:cubicBezTo>
                    <a:pt x="29" y="1946"/>
                    <a:pt x="27" y="1965"/>
                    <a:pt x="25" y="1983"/>
                  </a:cubicBezTo>
                  <a:lnTo>
                    <a:pt x="25" y="1983"/>
                  </a:lnTo>
                  <a:cubicBezTo>
                    <a:pt x="23" y="2000"/>
                    <a:pt x="21" y="2017"/>
                    <a:pt x="20" y="2034"/>
                  </a:cubicBezTo>
                  <a:lnTo>
                    <a:pt x="20" y="2034"/>
                  </a:lnTo>
                  <a:cubicBezTo>
                    <a:pt x="17" y="2060"/>
                    <a:pt x="15" y="2085"/>
                    <a:pt x="13" y="2110"/>
                  </a:cubicBezTo>
                  <a:lnTo>
                    <a:pt x="13" y="2110"/>
                  </a:lnTo>
                  <a:cubicBezTo>
                    <a:pt x="12" y="2123"/>
                    <a:pt x="11" y="2134"/>
                    <a:pt x="10" y="2146"/>
                  </a:cubicBezTo>
                  <a:lnTo>
                    <a:pt x="10" y="2146"/>
                  </a:lnTo>
                  <a:cubicBezTo>
                    <a:pt x="8" y="2167"/>
                    <a:pt x="7" y="2188"/>
                    <a:pt x="6" y="2209"/>
                  </a:cubicBezTo>
                  <a:lnTo>
                    <a:pt x="6" y="2209"/>
                  </a:lnTo>
                  <a:cubicBezTo>
                    <a:pt x="5" y="2221"/>
                    <a:pt x="5" y="2233"/>
                    <a:pt x="4" y="2245"/>
                  </a:cubicBezTo>
                  <a:lnTo>
                    <a:pt x="4" y="2245"/>
                  </a:lnTo>
                  <a:cubicBezTo>
                    <a:pt x="4" y="2267"/>
                    <a:pt x="2" y="2290"/>
                    <a:pt x="2" y="2312"/>
                  </a:cubicBezTo>
                  <a:lnTo>
                    <a:pt x="2" y="2312"/>
                  </a:lnTo>
                  <a:cubicBezTo>
                    <a:pt x="2" y="2322"/>
                    <a:pt x="1" y="2332"/>
                    <a:pt x="1" y="2343"/>
                  </a:cubicBezTo>
                  <a:lnTo>
                    <a:pt x="1" y="2343"/>
                  </a:lnTo>
                  <a:cubicBezTo>
                    <a:pt x="0" y="2376"/>
                    <a:pt x="0" y="2408"/>
                    <a:pt x="0" y="2440"/>
                  </a:cubicBezTo>
                  <a:lnTo>
                    <a:pt x="484" y="2440"/>
                  </a:lnTo>
                  <a:lnTo>
                    <a:pt x="484" y="2440"/>
                  </a:lnTo>
                  <a:cubicBezTo>
                    <a:pt x="484" y="1635"/>
                    <a:pt x="744" y="891"/>
                    <a:pt x="1185" y="285"/>
                  </a:cubicBezTo>
                  <a:lnTo>
                    <a:pt x="793" y="0"/>
                  </a:lnTo>
                </a:path>
              </a:pathLst>
            </a:custGeom>
            <a:solidFill>
              <a:srgbClr val="FDD9D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8" name="Freeform 359">
              <a:extLst>
                <a:ext uri="{FF2B5EF4-FFF2-40B4-BE49-F238E27FC236}">
                  <a16:creationId xmlns:a16="http://schemas.microsoft.com/office/drawing/2014/main" id="{F85FC49D-DC23-AEFE-C8F3-C8D20F7D05D9}"/>
                </a:ext>
              </a:extLst>
            </p:cNvPr>
            <p:cNvSpPr>
              <a:spLocks noChangeArrowheads="1"/>
            </p:cNvSpPr>
            <p:nvPr/>
          </p:nvSpPr>
          <p:spPr bwMode="auto">
            <a:xfrm>
              <a:off x="4003148" y="1770102"/>
              <a:ext cx="1386996" cy="1117836"/>
            </a:xfrm>
            <a:custGeom>
              <a:avLst/>
              <a:gdLst>
                <a:gd name="T0" fmla="*/ 0 w 2227"/>
                <a:gd name="T1" fmla="*/ 1509 h 1795"/>
                <a:gd name="T2" fmla="*/ 392 w 2227"/>
                <a:gd name="T3" fmla="*/ 1794 h 1795"/>
                <a:gd name="T4" fmla="*/ 392 w 2227"/>
                <a:gd name="T5" fmla="*/ 1794 h 1795"/>
                <a:gd name="T6" fmla="*/ 2226 w 2227"/>
                <a:gd name="T7" fmla="*/ 461 h 1795"/>
                <a:gd name="T8" fmla="*/ 2076 w 2227"/>
                <a:gd name="T9" fmla="*/ 0 h 1795"/>
                <a:gd name="T10" fmla="*/ 2076 w 2227"/>
                <a:gd name="T11" fmla="*/ 0 h 1795"/>
                <a:gd name="T12" fmla="*/ 0 w 2227"/>
                <a:gd name="T13" fmla="*/ 1509 h 1795"/>
              </a:gdLst>
              <a:ahLst/>
              <a:cxnLst>
                <a:cxn ang="0">
                  <a:pos x="T0" y="T1"/>
                </a:cxn>
                <a:cxn ang="0">
                  <a:pos x="T2" y="T3"/>
                </a:cxn>
                <a:cxn ang="0">
                  <a:pos x="T4" y="T5"/>
                </a:cxn>
                <a:cxn ang="0">
                  <a:pos x="T6" y="T7"/>
                </a:cxn>
                <a:cxn ang="0">
                  <a:pos x="T8" y="T9"/>
                </a:cxn>
                <a:cxn ang="0">
                  <a:pos x="T10" y="T11"/>
                </a:cxn>
                <a:cxn ang="0">
                  <a:pos x="T12" y="T13"/>
                </a:cxn>
              </a:cxnLst>
              <a:rect l="0" t="0" r="r" b="b"/>
              <a:pathLst>
                <a:path w="2227" h="1795">
                  <a:moveTo>
                    <a:pt x="0" y="1509"/>
                  </a:moveTo>
                  <a:lnTo>
                    <a:pt x="392" y="1794"/>
                  </a:lnTo>
                  <a:lnTo>
                    <a:pt x="392" y="1794"/>
                  </a:lnTo>
                  <a:cubicBezTo>
                    <a:pt x="842" y="1175"/>
                    <a:pt x="1482" y="702"/>
                    <a:pt x="2226" y="461"/>
                  </a:cubicBezTo>
                  <a:lnTo>
                    <a:pt x="2076" y="0"/>
                  </a:lnTo>
                  <a:lnTo>
                    <a:pt x="2076" y="0"/>
                  </a:lnTo>
                  <a:cubicBezTo>
                    <a:pt x="1234" y="273"/>
                    <a:pt x="510" y="808"/>
                    <a:pt x="0" y="1509"/>
                  </a:cubicBezTo>
                </a:path>
              </a:pathLst>
            </a:custGeom>
            <a:solidFill>
              <a:srgbClr val="FEE8D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9" name="Freeform 360">
              <a:extLst>
                <a:ext uri="{FF2B5EF4-FFF2-40B4-BE49-F238E27FC236}">
                  <a16:creationId xmlns:a16="http://schemas.microsoft.com/office/drawing/2014/main" id="{ECD3C169-12F9-6F0C-4079-2ECFBE885621}"/>
                </a:ext>
              </a:extLst>
            </p:cNvPr>
            <p:cNvSpPr>
              <a:spLocks noChangeArrowheads="1"/>
            </p:cNvSpPr>
            <p:nvPr/>
          </p:nvSpPr>
          <p:spPr bwMode="auto">
            <a:xfrm>
              <a:off x="6801857" y="1770102"/>
              <a:ext cx="1386994" cy="1117836"/>
            </a:xfrm>
            <a:custGeom>
              <a:avLst/>
              <a:gdLst>
                <a:gd name="T0" fmla="*/ 150 w 2227"/>
                <a:gd name="T1" fmla="*/ 0 h 1795"/>
                <a:gd name="T2" fmla="*/ 0 w 2227"/>
                <a:gd name="T3" fmla="*/ 461 h 1795"/>
                <a:gd name="T4" fmla="*/ 0 w 2227"/>
                <a:gd name="T5" fmla="*/ 461 h 1795"/>
                <a:gd name="T6" fmla="*/ 1835 w 2227"/>
                <a:gd name="T7" fmla="*/ 1794 h 1795"/>
                <a:gd name="T8" fmla="*/ 2226 w 2227"/>
                <a:gd name="T9" fmla="*/ 1509 h 1795"/>
                <a:gd name="T10" fmla="*/ 2226 w 2227"/>
                <a:gd name="T11" fmla="*/ 1509 h 1795"/>
                <a:gd name="T12" fmla="*/ 150 w 2227"/>
                <a:gd name="T13" fmla="*/ 0 h 1795"/>
              </a:gdLst>
              <a:ahLst/>
              <a:cxnLst>
                <a:cxn ang="0">
                  <a:pos x="T0" y="T1"/>
                </a:cxn>
                <a:cxn ang="0">
                  <a:pos x="T2" y="T3"/>
                </a:cxn>
                <a:cxn ang="0">
                  <a:pos x="T4" y="T5"/>
                </a:cxn>
                <a:cxn ang="0">
                  <a:pos x="T6" y="T7"/>
                </a:cxn>
                <a:cxn ang="0">
                  <a:pos x="T8" y="T9"/>
                </a:cxn>
                <a:cxn ang="0">
                  <a:pos x="T10" y="T11"/>
                </a:cxn>
                <a:cxn ang="0">
                  <a:pos x="T12" y="T13"/>
                </a:cxn>
              </a:cxnLst>
              <a:rect l="0" t="0" r="r" b="b"/>
              <a:pathLst>
                <a:path w="2227" h="1795">
                  <a:moveTo>
                    <a:pt x="150" y="0"/>
                  </a:moveTo>
                  <a:lnTo>
                    <a:pt x="0" y="461"/>
                  </a:lnTo>
                  <a:lnTo>
                    <a:pt x="0" y="461"/>
                  </a:lnTo>
                  <a:cubicBezTo>
                    <a:pt x="744" y="702"/>
                    <a:pt x="1384" y="1175"/>
                    <a:pt x="1835" y="1794"/>
                  </a:cubicBezTo>
                  <a:lnTo>
                    <a:pt x="2226" y="1509"/>
                  </a:lnTo>
                  <a:lnTo>
                    <a:pt x="2226" y="1509"/>
                  </a:lnTo>
                  <a:cubicBezTo>
                    <a:pt x="1716" y="808"/>
                    <a:pt x="992" y="273"/>
                    <a:pt x="150" y="0"/>
                  </a:cubicBezTo>
                </a:path>
              </a:pathLst>
            </a:custGeom>
            <a:solidFill>
              <a:srgbClr val="EBF5D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0" name="Freeform 361">
              <a:extLst>
                <a:ext uri="{FF2B5EF4-FFF2-40B4-BE49-F238E27FC236}">
                  <a16:creationId xmlns:a16="http://schemas.microsoft.com/office/drawing/2014/main" id="{CB5FB2EF-C228-42F8-05D2-E6C752A88D51}"/>
                </a:ext>
              </a:extLst>
            </p:cNvPr>
            <p:cNvSpPr>
              <a:spLocks noChangeArrowheads="1"/>
            </p:cNvSpPr>
            <p:nvPr/>
          </p:nvSpPr>
          <p:spPr bwMode="auto">
            <a:xfrm>
              <a:off x="5296762" y="1643762"/>
              <a:ext cx="1598477" cy="414726"/>
            </a:xfrm>
            <a:custGeom>
              <a:avLst/>
              <a:gdLst>
                <a:gd name="T0" fmla="*/ 150 w 2568"/>
                <a:gd name="T1" fmla="*/ 664 h 665"/>
                <a:gd name="T2" fmla="*/ 150 w 2568"/>
                <a:gd name="T3" fmla="*/ 664 h 665"/>
                <a:gd name="T4" fmla="*/ 0 w 2568"/>
                <a:gd name="T5" fmla="*/ 204 h 665"/>
                <a:gd name="T6" fmla="*/ 150 w 2568"/>
                <a:gd name="T7" fmla="*/ 664 h 665"/>
                <a:gd name="T8" fmla="*/ 150 w 2568"/>
                <a:gd name="T9" fmla="*/ 664 h 665"/>
                <a:gd name="T10" fmla="*/ 1284 w 2568"/>
                <a:gd name="T11" fmla="*/ 485 h 665"/>
                <a:gd name="T12" fmla="*/ 1284 w 2568"/>
                <a:gd name="T13" fmla="*/ 485 h 665"/>
                <a:gd name="T14" fmla="*/ 2417 w 2568"/>
                <a:gd name="T15" fmla="*/ 664 h 665"/>
                <a:gd name="T16" fmla="*/ 2567 w 2568"/>
                <a:gd name="T17" fmla="*/ 204 h 665"/>
                <a:gd name="T18" fmla="*/ 2417 w 2568"/>
                <a:gd name="T19" fmla="*/ 664 h 665"/>
                <a:gd name="T20" fmla="*/ 2567 w 2568"/>
                <a:gd name="T21" fmla="*/ 203 h 665"/>
                <a:gd name="T22" fmla="*/ 2567 w 2568"/>
                <a:gd name="T23" fmla="*/ 203 h 665"/>
                <a:gd name="T24" fmla="*/ 1872 w 2568"/>
                <a:gd name="T25" fmla="*/ 42 h 665"/>
                <a:gd name="T26" fmla="*/ 1872 w 2568"/>
                <a:gd name="T27" fmla="*/ 42 h 665"/>
                <a:gd name="T28" fmla="*/ 1849 w 2568"/>
                <a:gd name="T29" fmla="*/ 39 h 665"/>
                <a:gd name="T30" fmla="*/ 1849 w 2568"/>
                <a:gd name="T31" fmla="*/ 39 h 665"/>
                <a:gd name="T32" fmla="*/ 1788 w 2568"/>
                <a:gd name="T33" fmla="*/ 31 h 665"/>
                <a:gd name="T34" fmla="*/ 1788 w 2568"/>
                <a:gd name="T35" fmla="*/ 31 h 665"/>
                <a:gd name="T36" fmla="*/ 1753 w 2568"/>
                <a:gd name="T37" fmla="*/ 27 h 665"/>
                <a:gd name="T38" fmla="*/ 1753 w 2568"/>
                <a:gd name="T39" fmla="*/ 27 h 665"/>
                <a:gd name="T40" fmla="*/ 1694 w 2568"/>
                <a:gd name="T41" fmla="*/ 21 h 665"/>
                <a:gd name="T42" fmla="*/ 1694 w 2568"/>
                <a:gd name="T43" fmla="*/ 21 h 665"/>
                <a:gd name="T44" fmla="*/ 1612 w 2568"/>
                <a:gd name="T45" fmla="*/ 13 h 665"/>
                <a:gd name="T46" fmla="*/ 1612 w 2568"/>
                <a:gd name="T47" fmla="*/ 13 h 665"/>
                <a:gd name="T48" fmla="*/ 1574 w 2568"/>
                <a:gd name="T49" fmla="*/ 11 h 665"/>
                <a:gd name="T50" fmla="*/ 1574 w 2568"/>
                <a:gd name="T51" fmla="*/ 11 h 665"/>
                <a:gd name="T52" fmla="*/ 1514 w 2568"/>
                <a:gd name="T53" fmla="*/ 6 h 665"/>
                <a:gd name="T54" fmla="*/ 1514 w 2568"/>
                <a:gd name="T55" fmla="*/ 6 h 665"/>
                <a:gd name="T56" fmla="*/ 1477 w 2568"/>
                <a:gd name="T57" fmla="*/ 5 h 665"/>
                <a:gd name="T58" fmla="*/ 1477 w 2568"/>
                <a:gd name="T59" fmla="*/ 5 h 665"/>
                <a:gd name="T60" fmla="*/ 1412 w 2568"/>
                <a:gd name="T61" fmla="*/ 2 h 665"/>
                <a:gd name="T62" fmla="*/ 1412 w 2568"/>
                <a:gd name="T63" fmla="*/ 2 h 665"/>
                <a:gd name="T64" fmla="*/ 1380 w 2568"/>
                <a:gd name="T65" fmla="*/ 2 h 665"/>
                <a:gd name="T66" fmla="*/ 1380 w 2568"/>
                <a:gd name="T67" fmla="*/ 2 h 665"/>
                <a:gd name="T68" fmla="*/ 1284 w 2568"/>
                <a:gd name="T69" fmla="*/ 0 h 665"/>
                <a:gd name="T70" fmla="*/ 1284 w 2568"/>
                <a:gd name="T71" fmla="*/ 0 h 665"/>
                <a:gd name="T72" fmla="*/ 1187 w 2568"/>
                <a:gd name="T73" fmla="*/ 2 h 665"/>
                <a:gd name="T74" fmla="*/ 1187 w 2568"/>
                <a:gd name="T75" fmla="*/ 2 h 665"/>
                <a:gd name="T76" fmla="*/ 1155 w 2568"/>
                <a:gd name="T77" fmla="*/ 2 h 665"/>
                <a:gd name="T78" fmla="*/ 1155 w 2568"/>
                <a:gd name="T79" fmla="*/ 2 h 665"/>
                <a:gd name="T80" fmla="*/ 1090 w 2568"/>
                <a:gd name="T81" fmla="*/ 5 h 665"/>
                <a:gd name="T82" fmla="*/ 1090 w 2568"/>
                <a:gd name="T83" fmla="*/ 5 h 665"/>
                <a:gd name="T84" fmla="*/ 1053 w 2568"/>
                <a:gd name="T85" fmla="*/ 6 h 665"/>
                <a:gd name="T86" fmla="*/ 1053 w 2568"/>
                <a:gd name="T87" fmla="*/ 6 h 665"/>
                <a:gd name="T88" fmla="*/ 993 w 2568"/>
                <a:gd name="T89" fmla="*/ 11 h 665"/>
                <a:gd name="T90" fmla="*/ 993 w 2568"/>
                <a:gd name="T91" fmla="*/ 11 h 665"/>
                <a:gd name="T92" fmla="*/ 955 w 2568"/>
                <a:gd name="T93" fmla="*/ 13 h 665"/>
                <a:gd name="T94" fmla="*/ 955 w 2568"/>
                <a:gd name="T95" fmla="*/ 13 h 665"/>
                <a:gd name="T96" fmla="*/ 873 w 2568"/>
                <a:gd name="T97" fmla="*/ 21 h 665"/>
                <a:gd name="T98" fmla="*/ 873 w 2568"/>
                <a:gd name="T99" fmla="*/ 21 h 665"/>
                <a:gd name="T100" fmla="*/ 814 w 2568"/>
                <a:gd name="T101" fmla="*/ 27 h 665"/>
                <a:gd name="T102" fmla="*/ 814 w 2568"/>
                <a:gd name="T103" fmla="*/ 27 h 665"/>
                <a:gd name="T104" fmla="*/ 780 w 2568"/>
                <a:gd name="T105" fmla="*/ 31 h 665"/>
                <a:gd name="T106" fmla="*/ 780 w 2568"/>
                <a:gd name="T107" fmla="*/ 31 h 665"/>
                <a:gd name="T108" fmla="*/ 717 w 2568"/>
                <a:gd name="T109" fmla="*/ 39 h 665"/>
                <a:gd name="T110" fmla="*/ 717 w 2568"/>
                <a:gd name="T111" fmla="*/ 39 h 665"/>
                <a:gd name="T112" fmla="*/ 695 w 2568"/>
                <a:gd name="T113" fmla="*/ 42 h 665"/>
                <a:gd name="T114" fmla="*/ 695 w 2568"/>
                <a:gd name="T115" fmla="*/ 42 h 665"/>
                <a:gd name="T116" fmla="*/ 0 w 2568"/>
                <a:gd name="T117" fmla="*/ 203 h 665"/>
                <a:gd name="T118" fmla="*/ 150 w 2568"/>
                <a:gd name="T119" fmla="*/ 664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68" h="665">
                  <a:moveTo>
                    <a:pt x="150" y="664"/>
                  </a:moveTo>
                  <a:lnTo>
                    <a:pt x="150" y="664"/>
                  </a:lnTo>
                  <a:lnTo>
                    <a:pt x="0" y="204"/>
                  </a:lnTo>
                  <a:lnTo>
                    <a:pt x="150" y="664"/>
                  </a:lnTo>
                  <a:lnTo>
                    <a:pt x="150" y="664"/>
                  </a:lnTo>
                  <a:cubicBezTo>
                    <a:pt x="508" y="548"/>
                    <a:pt x="888" y="485"/>
                    <a:pt x="1284" y="485"/>
                  </a:cubicBezTo>
                  <a:lnTo>
                    <a:pt x="1284" y="485"/>
                  </a:lnTo>
                  <a:cubicBezTo>
                    <a:pt x="1679" y="485"/>
                    <a:pt x="2060" y="548"/>
                    <a:pt x="2417" y="664"/>
                  </a:cubicBezTo>
                  <a:lnTo>
                    <a:pt x="2567" y="204"/>
                  </a:lnTo>
                  <a:lnTo>
                    <a:pt x="2417" y="664"/>
                  </a:lnTo>
                  <a:lnTo>
                    <a:pt x="2567" y="203"/>
                  </a:lnTo>
                  <a:lnTo>
                    <a:pt x="2567" y="203"/>
                  </a:lnTo>
                  <a:cubicBezTo>
                    <a:pt x="2343" y="130"/>
                    <a:pt x="2111" y="76"/>
                    <a:pt x="1872" y="42"/>
                  </a:cubicBezTo>
                  <a:lnTo>
                    <a:pt x="1872" y="42"/>
                  </a:lnTo>
                  <a:cubicBezTo>
                    <a:pt x="1865" y="41"/>
                    <a:pt x="1857" y="40"/>
                    <a:pt x="1849" y="39"/>
                  </a:cubicBezTo>
                  <a:lnTo>
                    <a:pt x="1849" y="39"/>
                  </a:lnTo>
                  <a:cubicBezTo>
                    <a:pt x="1829" y="36"/>
                    <a:pt x="1808" y="33"/>
                    <a:pt x="1788" y="31"/>
                  </a:cubicBezTo>
                  <a:lnTo>
                    <a:pt x="1788" y="31"/>
                  </a:lnTo>
                  <a:cubicBezTo>
                    <a:pt x="1776" y="29"/>
                    <a:pt x="1765" y="28"/>
                    <a:pt x="1753" y="27"/>
                  </a:cubicBezTo>
                  <a:lnTo>
                    <a:pt x="1753" y="27"/>
                  </a:lnTo>
                  <a:cubicBezTo>
                    <a:pt x="1734" y="25"/>
                    <a:pt x="1714" y="22"/>
                    <a:pt x="1694" y="21"/>
                  </a:cubicBezTo>
                  <a:lnTo>
                    <a:pt x="1694" y="21"/>
                  </a:lnTo>
                  <a:cubicBezTo>
                    <a:pt x="1667" y="18"/>
                    <a:pt x="1640" y="16"/>
                    <a:pt x="1612" y="13"/>
                  </a:cubicBezTo>
                  <a:lnTo>
                    <a:pt x="1612" y="13"/>
                  </a:lnTo>
                  <a:cubicBezTo>
                    <a:pt x="1600" y="12"/>
                    <a:pt x="1587" y="11"/>
                    <a:pt x="1574" y="11"/>
                  </a:cubicBezTo>
                  <a:lnTo>
                    <a:pt x="1574" y="11"/>
                  </a:lnTo>
                  <a:cubicBezTo>
                    <a:pt x="1554" y="9"/>
                    <a:pt x="1535" y="8"/>
                    <a:pt x="1514" y="6"/>
                  </a:cubicBezTo>
                  <a:lnTo>
                    <a:pt x="1514" y="6"/>
                  </a:lnTo>
                  <a:cubicBezTo>
                    <a:pt x="1502" y="6"/>
                    <a:pt x="1489" y="5"/>
                    <a:pt x="1477" y="5"/>
                  </a:cubicBezTo>
                  <a:lnTo>
                    <a:pt x="1477" y="5"/>
                  </a:lnTo>
                  <a:cubicBezTo>
                    <a:pt x="1456" y="4"/>
                    <a:pt x="1433" y="3"/>
                    <a:pt x="1412" y="2"/>
                  </a:cubicBezTo>
                  <a:lnTo>
                    <a:pt x="1412" y="2"/>
                  </a:lnTo>
                  <a:cubicBezTo>
                    <a:pt x="1401" y="2"/>
                    <a:pt x="1391" y="2"/>
                    <a:pt x="1380" y="2"/>
                  </a:cubicBezTo>
                  <a:lnTo>
                    <a:pt x="1380" y="2"/>
                  </a:lnTo>
                  <a:cubicBezTo>
                    <a:pt x="1348" y="1"/>
                    <a:pt x="1316" y="0"/>
                    <a:pt x="1284" y="0"/>
                  </a:cubicBezTo>
                  <a:lnTo>
                    <a:pt x="1284" y="0"/>
                  </a:lnTo>
                  <a:cubicBezTo>
                    <a:pt x="1252" y="0"/>
                    <a:pt x="1219" y="1"/>
                    <a:pt x="1187" y="2"/>
                  </a:cubicBezTo>
                  <a:lnTo>
                    <a:pt x="1187" y="2"/>
                  </a:lnTo>
                  <a:cubicBezTo>
                    <a:pt x="1176" y="2"/>
                    <a:pt x="1166" y="2"/>
                    <a:pt x="1155" y="2"/>
                  </a:cubicBezTo>
                  <a:lnTo>
                    <a:pt x="1155" y="2"/>
                  </a:lnTo>
                  <a:cubicBezTo>
                    <a:pt x="1134" y="3"/>
                    <a:pt x="1112" y="4"/>
                    <a:pt x="1090" y="5"/>
                  </a:cubicBezTo>
                  <a:lnTo>
                    <a:pt x="1090" y="5"/>
                  </a:lnTo>
                  <a:cubicBezTo>
                    <a:pt x="1078" y="5"/>
                    <a:pt x="1065" y="6"/>
                    <a:pt x="1053" y="6"/>
                  </a:cubicBezTo>
                  <a:lnTo>
                    <a:pt x="1053" y="6"/>
                  </a:lnTo>
                  <a:cubicBezTo>
                    <a:pt x="1033" y="8"/>
                    <a:pt x="1013" y="9"/>
                    <a:pt x="993" y="11"/>
                  </a:cubicBezTo>
                  <a:lnTo>
                    <a:pt x="993" y="11"/>
                  </a:lnTo>
                  <a:cubicBezTo>
                    <a:pt x="980" y="11"/>
                    <a:pt x="967" y="12"/>
                    <a:pt x="955" y="13"/>
                  </a:cubicBezTo>
                  <a:lnTo>
                    <a:pt x="955" y="13"/>
                  </a:lnTo>
                  <a:cubicBezTo>
                    <a:pt x="928" y="16"/>
                    <a:pt x="900" y="18"/>
                    <a:pt x="873" y="21"/>
                  </a:cubicBezTo>
                  <a:lnTo>
                    <a:pt x="873" y="21"/>
                  </a:lnTo>
                  <a:cubicBezTo>
                    <a:pt x="853" y="22"/>
                    <a:pt x="833" y="25"/>
                    <a:pt x="814" y="27"/>
                  </a:cubicBezTo>
                  <a:lnTo>
                    <a:pt x="814" y="27"/>
                  </a:lnTo>
                  <a:cubicBezTo>
                    <a:pt x="802" y="28"/>
                    <a:pt x="791" y="29"/>
                    <a:pt x="780" y="31"/>
                  </a:cubicBezTo>
                  <a:lnTo>
                    <a:pt x="780" y="31"/>
                  </a:lnTo>
                  <a:cubicBezTo>
                    <a:pt x="759" y="33"/>
                    <a:pt x="738" y="36"/>
                    <a:pt x="717" y="39"/>
                  </a:cubicBezTo>
                  <a:lnTo>
                    <a:pt x="717" y="39"/>
                  </a:lnTo>
                  <a:cubicBezTo>
                    <a:pt x="710" y="40"/>
                    <a:pt x="703" y="41"/>
                    <a:pt x="695" y="42"/>
                  </a:cubicBezTo>
                  <a:lnTo>
                    <a:pt x="695" y="42"/>
                  </a:lnTo>
                  <a:cubicBezTo>
                    <a:pt x="457" y="76"/>
                    <a:pt x="224" y="130"/>
                    <a:pt x="0" y="203"/>
                  </a:cubicBezTo>
                  <a:lnTo>
                    <a:pt x="150" y="664"/>
                  </a:lnTo>
                </a:path>
              </a:pathLst>
            </a:custGeom>
            <a:solidFill>
              <a:srgbClr val="FFF4D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1" name="Freeform 362">
              <a:extLst>
                <a:ext uri="{FF2B5EF4-FFF2-40B4-BE49-F238E27FC236}">
                  <a16:creationId xmlns:a16="http://schemas.microsoft.com/office/drawing/2014/main" id="{7187D14A-B6A6-CD01-C97E-5A8B865F3130}"/>
                </a:ext>
              </a:extLst>
            </p:cNvPr>
            <p:cNvSpPr>
              <a:spLocks noChangeArrowheads="1"/>
            </p:cNvSpPr>
            <p:nvPr/>
          </p:nvSpPr>
          <p:spPr bwMode="auto">
            <a:xfrm>
              <a:off x="7944411" y="2709412"/>
              <a:ext cx="738814" cy="1521574"/>
            </a:xfrm>
            <a:custGeom>
              <a:avLst/>
              <a:gdLst>
                <a:gd name="T0" fmla="*/ 1183 w 1185"/>
                <a:gd name="T1" fmla="*/ 2343 h 2441"/>
                <a:gd name="T2" fmla="*/ 1183 w 1185"/>
                <a:gd name="T3" fmla="*/ 2343 h 2441"/>
                <a:gd name="T4" fmla="*/ 1182 w 1185"/>
                <a:gd name="T5" fmla="*/ 2312 h 2441"/>
                <a:gd name="T6" fmla="*/ 1182 w 1185"/>
                <a:gd name="T7" fmla="*/ 2312 h 2441"/>
                <a:gd name="T8" fmla="*/ 1180 w 1185"/>
                <a:gd name="T9" fmla="*/ 2245 h 2441"/>
                <a:gd name="T10" fmla="*/ 1180 w 1185"/>
                <a:gd name="T11" fmla="*/ 2245 h 2441"/>
                <a:gd name="T12" fmla="*/ 1178 w 1185"/>
                <a:gd name="T13" fmla="*/ 2209 h 2441"/>
                <a:gd name="T14" fmla="*/ 1178 w 1185"/>
                <a:gd name="T15" fmla="*/ 2209 h 2441"/>
                <a:gd name="T16" fmla="*/ 1174 w 1185"/>
                <a:gd name="T17" fmla="*/ 2146 h 2441"/>
                <a:gd name="T18" fmla="*/ 1174 w 1185"/>
                <a:gd name="T19" fmla="*/ 2146 h 2441"/>
                <a:gd name="T20" fmla="*/ 1171 w 1185"/>
                <a:gd name="T21" fmla="*/ 2110 h 2441"/>
                <a:gd name="T22" fmla="*/ 1171 w 1185"/>
                <a:gd name="T23" fmla="*/ 2110 h 2441"/>
                <a:gd name="T24" fmla="*/ 1165 w 1185"/>
                <a:gd name="T25" fmla="*/ 2034 h 2441"/>
                <a:gd name="T26" fmla="*/ 1165 w 1185"/>
                <a:gd name="T27" fmla="*/ 2034 h 2441"/>
                <a:gd name="T28" fmla="*/ 1159 w 1185"/>
                <a:gd name="T29" fmla="*/ 1983 h 2441"/>
                <a:gd name="T30" fmla="*/ 1159 w 1185"/>
                <a:gd name="T31" fmla="*/ 1983 h 2441"/>
                <a:gd name="T32" fmla="*/ 1153 w 1185"/>
                <a:gd name="T33" fmla="*/ 1928 h 2441"/>
                <a:gd name="T34" fmla="*/ 1153 w 1185"/>
                <a:gd name="T35" fmla="*/ 1928 h 2441"/>
                <a:gd name="T36" fmla="*/ 1146 w 1185"/>
                <a:gd name="T37" fmla="*/ 1877 h 2441"/>
                <a:gd name="T38" fmla="*/ 1146 w 1185"/>
                <a:gd name="T39" fmla="*/ 1877 h 2441"/>
                <a:gd name="T40" fmla="*/ 1141 w 1185"/>
                <a:gd name="T41" fmla="*/ 1836 h 2441"/>
                <a:gd name="T42" fmla="*/ 1141 w 1185"/>
                <a:gd name="T43" fmla="*/ 1836 h 2441"/>
                <a:gd name="T44" fmla="*/ 1132 w 1185"/>
                <a:gd name="T45" fmla="*/ 1781 h 2441"/>
                <a:gd name="T46" fmla="*/ 1132 w 1185"/>
                <a:gd name="T47" fmla="*/ 1781 h 2441"/>
                <a:gd name="T48" fmla="*/ 1127 w 1185"/>
                <a:gd name="T49" fmla="*/ 1751 h 2441"/>
                <a:gd name="T50" fmla="*/ 1127 w 1185"/>
                <a:gd name="T51" fmla="*/ 1751 h 2441"/>
                <a:gd name="T52" fmla="*/ 391 w 1185"/>
                <a:gd name="T53" fmla="*/ 0 h 2441"/>
                <a:gd name="T54" fmla="*/ 0 w 1185"/>
                <a:gd name="T55" fmla="*/ 285 h 2441"/>
                <a:gd name="T56" fmla="*/ 0 w 1185"/>
                <a:gd name="T57" fmla="*/ 285 h 2441"/>
                <a:gd name="T58" fmla="*/ 700 w 1185"/>
                <a:gd name="T59" fmla="*/ 2440 h 2441"/>
                <a:gd name="T60" fmla="*/ 1184 w 1185"/>
                <a:gd name="T61" fmla="*/ 2440 h 2441"/>
                <a:gd name="T62" fmla="*/ 1184 w 1185"/>
                <a:gd name="T63" fmla="*/ 2440 h 2441"/>
                <a:gd name="T64" fmla="*/ 1183 w 1185"/>
                <a:gd name="T65" fmla="*/ 2343 h 2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85" h="2441">
                  <a:moveTo>
                    <a:pt x="1183" y="2343"/>
                  </a:moveTo>
                  <a:lnTo>
                    <a:pt x="1183" y="2343"/>
                  </a:lnTo>
                  <a:cubicBezTo>
                    <a:pt x="1183" y="2332"/>
                    <a:pt x="1182" y="2322"/>
                    <a:pt x="1182" y="2312"/>
                  </a:cubicBezTo>
                  <a:lnTo>
                    <a:pt x="1182" y="2312"/>
                  </a:lnTo>
                  <a:cubicBezTo>
                    <a:pt x="1182" y="2290"/>
                    <a:pt x="1181" y="2267"/>
                    <a:pt x="1180" y="2245"/>
                  </a:cubicBezTo>
                  <a:lnTo>
                    <a:pt x="1180" y="2245"/>
                  </a:lnTo>
                  <a:cubicBezTo>
                    <a:pt x="1179" y="2233"/>
                    <a:pt x="1179" y="2221"/>
                    <a:pt x="1178" y="2209"/>
                  </a:cubicBezTo>
                  <a:lnTo>
                    <a:pt x="1178" y="2209"/>
                  </a:lnTo>
                  <a:cubicBezTo>
                    <a:pt x="1177" y="2188"/>
                    <a:pt x="1176" y="2167"/>
                    <a:pt x="1174" y="2146"/>
                  </a:cubicBezTo>
                  <a:lnTo>
                    <a:pt x="1174" y="2146"/>
                  </a:lnTo>
                  <a:cubicBezTo>
                    <a:pt x="1173" y="2134"/>
                    <a:pt x="1173" y="2123"/>
                    <a:pt x="1171" y="2110"/>
                  </a:cubicBezTo>
                  <a:lnTo>
                    <a:pt x="1171" y="2110"/>
                  </a:lnTo>
                  <a:cubicBezTo>
                    <a:pt x="1170" y="2085"/>
                    <a:pt x="1167" y="2060"/>
                    <a:pt x="1165" y="2034"/>
                  </a:cubicBezTo>
                  <a:lnTo>
                    <a:pt x="1165" y="2034"/>
                  </a:lnTo>
                  <a:cubicBezTo>
                    <a:pt x="1163" y="2017"/>
                    <a:pt x="1161" y="2000"/>
                    <a:pt x="1159" y="1983"/>
                  </a:cubicBezTo>
                  <a:lnTo>
                    <a:pt x="1159" y="1983"/>
                  </a:lnTo>
                  <a:cubicBezTo>
                    <a:pt x="1158" y="1965"/>
                    <a:pt x="1155" y="1946"/>
                    <a:pt x="1153" y="1928"/>
                  </a:cubicBezTo>
                  <a:lnTo>
                    <a:pt x="1153" y="1928"/>
                  </a:lnTo>
                  <a:cubicBezTo>
                    <a:pt x="1151" y="1910"/>
                    <a:pt x="1149" y="1894"/>
                    <a:pt x="1146" y="1877"/>
                  </a:cubicBezTo>
                  <a:lnTo>
                    <a:pt x="1146" y="1877"/>
                  </a:lnTo>
                  <a:cubicBezTo>
                    <a:pt x="1144" y="1864"/>
                    <a:pt x="1143" y="1850"/>
                    <a:pt x="1141" y="1836"/>
                  </a:cubicBezTo>
                  <a:lnTo>
                    <a:pt x="1141" y="1836"/>
                  </a:lnTo>
                  <a:cubicBezTo>
                    <a:pt x="1138" y="1818"/>
                    <a:pt x="1135" y="1800"/>
                    <a:pt x="1132" y="1781"/>
                  </a:cubicBezTo>
                  <a:lnTo>
                    <a:pt x="1132" y="1781"/>
                  </a:lnTo>
                  <a:cubicBezTo>
                    <a:pt x="1130" y="1771"/>
                    <a:pt x="1129" y="1761"/>
                    <a:pt x="1127" y="1751"/>
                  </a:cubicBezTo>
                  <a:lnTo>
                    <a:pt x="1127" y="1751"/>
                  </a:lnTo>
                  <a:cubicBezTo>
                    <a:pt x="1019" y="1105"/>
                    <a:pt x="762" y="509"/>
                    <a:pt x="391" y="0"/>
                  </a:cubicBezTo>
                  <a:lnTo>
                    <a:pt x="0" y="285"/>
                  </a:lnTo>
                  <a:lnTo>
                    <a:pt x="0" y="285"/>
                  </a:lnTo>
                  <a:cubicBezTo>
                    <a:pt x="440" y="891"/>
                    <a:pt x="700" y="1635"/>
                    <a:pt x="700" y="2440"/>
                  </a:cubicBezTo>
                  <a:lnTo>
                    <a:pt x="1184" y="2440"/>
                  </a:lnTo>
                  <a:lnTo>
                    <a:pt x="1184" y="2440"/>
                  </a:lnTo>
                  <a:cubicBezTo>
                    <a:pt x="1184" y="2408"/>
                    <a:pt x="1184" y="2376"/>
                    <a:pt x="1183" y="2343"/>
                  </a:cubicBezTo>
                </a:path>
              </a:pathLst>
            </a:custGeom>
            <a:solidFill>
              <a:srgbClr val="D0F2D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2" name="Freeform 363">
              <a:extLst>
                <a:ext uri="{FF2B5EF4-FFF2-40B4-BE49-F238E27FC236}">
                  <a16:creationId xmlns:a16="http://schemas.microsoft.com/office/drawing/2014/main" id="{529BD62E-4BA1-0761-32E9-E7C33F90AF60}"/>
                </a:ext>
              </a:extLst>
            </p:cNvPr>
            <p:cNvSpPr>
              <a:spLocks noChangeArrowheads="1"/>
            </p:cNvSpPr>
            <p:nvPr/>
          </p:nvSpPr>
          <p:spPr bwMode="auto">
            <a:xfrm>
              <a:off x="3810892" y="2887937"/>
              <a:ext cx="1425447" cy="1343049"/>
            </a:xfrm>
            <a:custGeom>
              <a:avLst/>
              <a:gdLst>
                <a:gd name="T0" fmla="*/ 701 w 2290"/>
                <a:gd name="T1" fmla="*/ 0 h 2156"/>
                <a:gd name="T2" fmla="*/ 701 w 2290"/>
                <a:gd name="T3" fmla="*/ 0 h 2156"/>
                <a:gd name="T4" fmla="*/ 0 w 2290"/>
                <a:gd name="T5" fmla="*/ 2155 h 2156"/>
                <a:gd name="T6" fmla="*/ 1963 w 2290"/>
                <a:gd name="T7" fmla="*/ 2155 h 2156"/>
                <a:gd name="T8" fmla="*/ 1963 w 2290"/>
                <a:gd name="T9" fmla="*/ 2155 h 2156"/>
                <a:gd name="T10" fmla="*/ 2289 w 2290"/>
                <a:gd name="T11" fmla="*/ 1153 h 2156"/>
                <a:gd name="T12" fmla="*/ 701 w 2290"/>
                <a:gd name="T13" fmla="*/ 0 h 2156"/>
              </a:gdLst>
              <a:ahLst/>
              <a:cxnLst>
                <a:cxn ang="0">
                  <a:pos x="T0" y="T1"/>
                </a:cxn>
                <a:cxn ang="0">
                  <a:pos x="T2" y="T3"/>
                </a:cxn>
                <a:cxn ang="0">
                  <a:pos x="T4" y="T5"/>
                </a:cxn>
                <a:cxn ang="0">
                  <a:pos x="T6" y="T7"/>
                </a:cxn>
                <a:cxn ang="0">
                  <a:pos x="T8" y="T9"/>
                </a:cxn>
                <a:cxn ang="0">
                  <a:pos x="T10" y="T11"/>
                </a:cxn>
                <a:cxn ang="0">
                  <a:pos x="T12" y="T13"/>
                </a:cxn>
              </a:cxnLst>
              <a:rect l="0" t="0" r="r" b="b"/>
              <a:pathLst>
                <a:path w="2290" h="2156">
                  <a:moveTo>
                    <a:pt x="701" y="0"/>
                  </a:moveTo>
                  <a:lnTo>
                    <a:pt x="701" y="0"/>
                  </a:lnTo>
                  <a:cubicBezTo>
                    <a:pt x="260" y="606"/>
                    <a:pt x="0" y="1350"/>
                    <a:pt x="0" y="2155"/>
                  </a:cubicBezTo>
                  <a:lnTo>
                    <a:pt x="1963" y="2155"/>
                  </a:lnTo>
                  <a:lnTo>
                    <a:pt x="1963" y="2155"/>
                  </a:lnTo>
                  <a:cubicBezTo>
                    <a:pt x="1963" y="1781"/>
                    <a:pt x="2084" y="1435"/>
                    <a:pt x="2289" y="1153"/>
                  </a:cubicBezTo>
                  <a:lnTo>
                    <a:pt x="701" y="0"/>
                  </a:lnTo>
                </a:path>
              </a:pathLst>
            </a:custGeom>
            <a:solidFill>
              <a:srgbClr val="F541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3" name="Freeform 364">
              <a:extLst>
                <a:ext uri="{FF2B5EF4-FFF2-40B4-BE49-F238E27FC236}">
                  <a16:creationId xmlns:a16="http://schemas.microsoft.com/office/drawing/2014/main" id="{FD951507-BF6B-0722-DFA0-FF9F5D40B9E8}"/>
                </a:ext>
              </a:extLst>
            </p:cNvPr>
            <p:cNvSpPr>
              <a:spLocks noChangeArrowheads="1"/>
            </p:cNvSpPr>
            <p:nvPr/>
          </p:nvSpPr>
          <p:spPr bwMode="auto">
            <a:xfrm>
              <a:off x="4247590" y="2055739"/>
              <a:ext cx="1521575" cy="1549040"/>
            </a:xfrm>
            <a:custGeom>
              <a:avLst/>
              <a:gdLst>
                <a:gd name="T0" fmla="*/ 2441 w 2442"/>
                <a:gd name="T1" fmla="*/ 1867 h 2487"/>
                <a:gd name="T2" fmla="*/ 1834 w 2442"/>
                <a:gd name="T3" fmla="*/ 0 h 2487"/>
                <a:gd name="T4" fmla="*/ 1834 w 2442"/>
                <a:gd name="T5" fmla="*/ 0 h 2487"/>
                <a:gd name="T6" fmla="*/ 0 w 2442"/>
                <a:gd name="T7" fmla="*/ 1333 h 2487"/>
                <a:gd name="T8" fmla="*/ 1588 w 2442"/>
                <a:gd name="T9" fmla="*/ 2486 h 2487"/>
                <a:gd name="T10" fmla="*/ 1588 w 2442"/>
                <a:gd name="T11" fmla="*/ 2486 h 2487"/>
                <a:gd name="T12" fmla="*/ 2441 w 2442"/>
                <a:gd name="T13" fmla="*/ 1867 h 2487"/>
              </a:gdLst>
              <a:ahLst/>
              <a:cxnLst>
                <a:cxn ang="0">
                  <a:pos x="T0" y="T1"/>
                </a:cxn>
                <a:cxn ang="0">
                  <a:pos x="T2" y="T3"/>
                </a:cxn>
                <a:cxn ang="0">
                  <a:pos x="T4" y="T5"/>
                </a:cxn>
                <a:cxn ang="0">
                  <a:pos x="T6" y="T7"/>
                </a:cxn>
                <a:cxn ang="0">
                  <a:pos x="T8" y="T9"/>
                </a:cxn>
                <a:cxn ang="0">
                  <a:pos x="T10" y="T11"/>
                </a:cxn>
                <a:cxn ang="0">
                  <a:pos x="T12" y="T13"/>
                </a:cxn>
              </a:cxnLst>
              <a:rect l="0" t="0" r="r" b="b"/>
              <a:pathLst>
                <a:path w="2442" h="2487">
                  <a:moveTo>
                    <a:pt x="2441" y="1867"/>
                  </a:moveTo>
                  <a:lnTo>
                    <a:pt x="1834" y="0"/>
                  </a:lnTo>
                  <a:lnTo>
                    <a:pt x="1834" y="0"/>
                  </a:lnTo>
                  <a:cubicBezTo>
                    <a:pt x="1090" y="241"/>
                    <a:pt x="450" y="714"/>
                    <a:pt x="0" y="1333"/>
                  </a:cubicBezTo>
                  <a:lnTo>
                    <a:pt x="1588" y="2486"/>
                  </a:lnTo>
                  <a:lnTo>
                    <a:pt x="1588" y="2486"/>
                  </a:lnTo>
                  <a:cubicBezTo>
                    <a:pt x="1798" y="2199"/>
                    <a:pt x="2095" y="1979"/>
                    <a:pt x="2441" y="1867"/>
                  </a:cubicBezTo>
                </a:path>
              </a:pathLst>
            </a:custGeom>
            <a:solidFill>
              <a:srgbClr val="FA8A2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4" name="Freeform 365">
              <a:extLst>
                <a:ext uri="{FF2B5EF4-FFF2-40B4-BE49-F238E27FC236}">
                  <a16:creationId xmlns:a16="http://schemas.microsoft.com/office/drawing/2014/main" id="{D65192E2-FB74-5315-7BB1-059EC8A7AA97}"/>
                </a:ext>
              </a:extLst>
            </p:cNvPr>
            <p:cNvSpPr>
              <a:spLocks noChangeArrowheads="1"/>
            </p:cNvSpPr>
            <p:nvPr/>
          </p:nvSpPr>
          <p:spPr bwMode="auto">
            <a:xfrm>
              <a:off x="5390144" y="1945879"/>
              <a:ext cx="1411713" cy="1274387"/>
            </a:xfrm>
            <a:custGeom>
              <a:avLst/>
              <a:gdLst>
                <a:gd name="T0" fmla="*/ 1134 w 2268"/>
                <a:gd name="T1" fmla="*/ 1962 h 2047"/>
                <a:gd name="T2" fmla="*/ 1134 w 2268"/>
                <a:gd name="T3" fmla="*/ 1962 h 2047"/>
                <a:gd name="T4" fmla="*/ 1660 w 2268"/>
                <a:gd name="T5" fmla="*/ 2046 h 2047"/>
                <a:gd name="T6" fmla="*/ 2267 w 2268"/>
                <a:gd name="T7" fmla="*/ 179 h 2047"/>
                <a:gd name="T8" fmla="*/ 2267 w 2268"/>
                <a:gd name="T9" fmla="*/ 179 h 2047"/>
                <a:gd name="T10" fmla="*/ 1134 w 2268"/>
                <a:gd name="T11" fmla="*/ 0 h 2047"/>
                <a:gd name="T12" fmla="*/ 1134 w 2268"/>
                <a:gd name="T13" fmla="*/ 0 h 2047"/>
                <a:gd name="T14" fmla="*/ 0 w 2268"/>
                <a:gd name="T15" fmla="*/ 179 h 2047"/>
                <a:gd name="T16" fmla="*/ 607 w 2268"/>
                <a:gd name="T17" fmla="*/ 2046 h 2047"/>
                <a:gd name="T18" fmla="*/ 607 w 2268"/>
                <a:gd name="T19" fmla="*/ 2046 h 2047"/>
                <a:gd name="T20" fmla="*/ 1134 w 2268"/>
                <a:gd name="T21" fmla="*/ 1962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68" h="2047">
                  <a:moveTo>
                    <a:pt x="1134" y="1962"/>
                  </a:moveTo>
                  <a:lnTo>
                    <a:pt x="1134" y="1962"/>
                  </a:lnTo>
                  <a:cubicBezTo>
                    <a:pt x="1317" y="1962"/>
                    <a:pt x="1495" y="1992"/>
                    <a:pt x="1660" y="2046"/>
                  </a:cubicBezTo>
                  <a:lnTo>
                    <a:pt x="2267" y="179"/>
                  </a:lnTo>
                  <a:lnTo>
                    <a:pt x="2267" y="179"/>
                  </a:lnTo>
                  <a:cubicBezTo>
                    <a:pt x="1910" y="63"/>
                    <a:pt x="1529" y="0"/>
                    <a:pt x="1134" y="0"/>
                  </a:cubicBezTo>
                  <a:lnTo>
                    <a:pt x="1134" y="0"/>
                  </a:lnTo>
                  <a:cubicBezTo>
                    <a:pt x="738" y="0"/>
                    <a:pt x="358" y="63"/>
                    <a:pt x="0" y="179"/>
                  </a:cubicBezTo>
                  <a:lnTo>
                    <a:pt x="607" y="2046"/>
                  </a:lnTo>
                  <a:lnTo>
                    <a:pt x="607" y="2046"/>
                  </a:lnTo>
                  <a:cubicBezTo>
                    <a:pt x="773" y="1992"/>
                    <a:pt x="950" y="1962"/>
                    <a:pt x="1134" y="1962"/>
                  </a:cubicBezTo>
                </a:path>
              </a:pathLst>
            </a:custGeom>
            <a:solidFill>
              <a:srgbClr val="FFC92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5" name="Freeform 366">
              <a:extLst>
                <a:ext uri="{FF2B5EF4-FFF2-40B4-BE49-F238E27FC236}">
                  <a16:creationId xmlns:a16="http://schemas.microsoft.com/office/drawing/2014/main" id="{5EBDD6D4-D52D-F929-FFB0-DDAE6F31B0C5}"/>
                </a:ext>
              </a:extLst>
            </p:cNvPr>
            <p:cNvSpPr>
              <a:spLocks noChangeArrowheads="1"/>
            </p:cNvSpPr>
            <p:nvPr/>
          </p:nvSpPr>
          <p:spPr bwMode="auto">
            <a:xfrm>
              <a:off x="6422836" y="2055739"/>
              <a:ext cx="1521575" cy="1549040"/>
            </a:xfrm>
            <a:custGeom>
              <a:avLst/>
              <a:gdLst>
                <a:gd name="T0" fmla="*/ 853 w 2443"/>
                <a:gd name="T1" fmla="*/ 2486 h 2487"/>
                <a:gd name="T2" fmla="*/ 2442 w 2443"/>
                <a:gd name="T3" fmla="*/ 1333 h 2487"/>
                <a:gd name="T4" fmla="*/ 2442 w 2443"/>
                <a:gd name="T5" fmla="*/ 1333 h 2487"/>
                <a:gd name="T6" fmla="*/ 607 w 2443"/>
                <a:gd name="T7" fmla="*/ 0 h 2487"/>
                <a:gd name="T8" fmla="*/ 0 w 2443"/>
                <a:gd name="T9" fmla="*/ 1867 h 2487"/>
                <a:gd name="T10" fmla="*/ 0 w 2443"/>
                <a:gd name="T11" fmla="*/ 1867 h 2487"/>
                <a:gd name="T12" fmla="*/ 853 w 2443"/>
                <a:gd name="T13" fmla="*/ 2486 h 2487"/>
              </a:gdLst>
              <a:ahLst/>
              <a:cxnLst>
                <a:cxn ang="0">
                  <a:pos x="T0" y="T1"/>
                </a:cxn>
                <a:cxn ang="0">
                  <a:pos x="T2" y="T3"/>
                </a:cxn>
                <a:cxn ang="0">
                  <a:pos x="T4" y="T5"/>
                </a:cxn>
                <a:cxn ang="0">
                  <a:pos x="T6" y="T7"/>
                </a:cxn>
                <a:cxn ang="0">
                  <a:pos x="T8" y="T9"/>
                </a:cxn>
                <a:cxn ang="0">
                  <a:pos x="T10" y="T11"/>
                </a:cxn>
                <a:cxn ang="0">
                  <a:pos x="T12" y="T13"/>
                </a:cxn>
              </a:cxnLst>
              <a:rect l="0" t="0" r="r" b="b"/>
              <a:pathLst>
                <a:path w="2443" h="2487">
                  <a:moveTo>
                    <a:pt x="853" y="2486"/>
                  </a:moveTo>
                  <a:lnTo>
                    <a:pt x="2442" y="1333"/>
                  </a:lnTo>
                  <a:lnTo>
                    <a:pt x="2442" y="1333"/>
                  </a:lnTo>
                  <a:cubicBezTo>
                    <a:pt x="1991" y="714"/>
                    <a:pt x="1351" y="241"/>
                    <a:pt x="607" y="0"/>
                  </a:cubicBezTo>
                  <a:lnTo>
                    <a:pt x="0" y="1867"/>
                  </a:lnTo>
                  <a:lnTo>
                    <a:pt x="0" y="1867"/>
                  </a:lnTo>
                  <a:cubicBezTo>
                    <a:pt x="346" y="1979"/>
                    <a:pt x="644" y="2199"/>
                    <a:pt x="853" y="2486"/>
                  </a:cubicBezTo>
                </a:path>
              </a:pathLst>
            </a:custGeom>
            <a:solidFill>
              <a:srgbClr val="99CC3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6" name="Freeform 367">
              <a:extLst>
                <a:ext uri="{FF2B5EF4-FFF2-40B4-BE49-F238E27FC236}">
                  <a16:creationId xmlns:a16="http://schemas.microsoft.com/office/drawing/2014/main" id="{DFA6F9AF-1535-03AF-871C-B47627FF38EF}"/>
                </a:ext>
              </a:extLst>
            </p:cNvPr>
            <p:cNvSpPr>
              <a:spLocks noChangeArrowheads="1"/>
            </p:cNvSpPr>
            <p:nvPr/>
          </p:nvSpPr>
          <p:spPr bwMode="auto">
            <a:xfrm>
              <a:off x="6955661" y="2887937"/>
              <a:ext cx="1425445" cy="1343049"/>
            </a:xfrm>
            <a:custGeom>
              <a:avLst/>
              <a:gdLst>
                <a:gd name="T0" fmla="*/ 1589 w 2290"/>
                <a:gd name="T1" fmla="*/ 0 h 2156"/>
                <a:gd name="T2" fmla="*/ 0 w 2290"/>
                <a:gd name="T3" fmla="*/ 1153 h 2156"/>
                <a:gd name="T4" fmla="*/ 0 w 2290"/>
                <a:gd name="T5" fmla="*/ 1153 h 2156"/>
                <a:gd name="T6" fmla="*/ 326 w 2290"/>
                <a:gd name="T7" fmla="*/ 2155 h 2156"/>
                <a:gd name="T8" fmla="*/ 2289 w 2290"/>
                <a:gd name="T9" fmla="*/ 2155 h 2156"/>
                <a:gd name="T10" fmla="*/ 2289 w 2290"/>
                <a:gd name="T11" fmla="*/ 2155 h 2156"/>
                <a:gd name="T12" fmla="*/ 1589 w 2290"/>
                <a:gd name="T13" fmla="*/ 0 h 2156"/>
              </a:gdLst>
              <a:ahLst/>
              <a:cxnLst>
                <a:cxn ang="0">
                  <a:pos x="T0" y="T1"/>
                </a:cxn>
                <a:cxn ang="0">
                  <a:pos x="T2" y="T3"/>
                </a:cxn>
                <a:cxn ang="0">
                  <a:pos x="T4" y="T5"/>
                </a:cxn>
                <a:cxn ang="0">
                  <a:pos x="T6" y="T7"/>
                </a:cxn>
                <a:cxn ang="0">
                  <a:pos x="T8" y="T9"/>
                </a:cxn>
                <a:cxn ang="0">
                  <a:pos x="T10" y="T11"/>
                </a:cxn>
                <a:cxn ang="0">
                  <a:pos x="T12" y="T13"/>
                </a:cxn>
              </a:cxnLst>
              <a:rect l="0" t="0" r="r" b="b"/>
              <a:pathLst>
                <a:path w="2290" h="2156">
                  <a:moveTo>
                    <a:pt x="1589" y="0"/>
                  </a:moveTo>
                  <a:lnTo>
                    <a:pt x="0" y="1153"/>
                  </a:lnTo>
                  <a:lnTo>
                    <a:pt x="0" y="1153"/>
                  </a:lnTo>
                  <a:cubicBezTo>
                    <a:pt x="205" y="1435"/>
                    <a:pt x="326" y="1781"/>
                    <a:pt x="326" y="2155"/>
                  </a:cubicBezTo>
                  <a:lnTo>
                    <a:pt x="2289" y="2155"/>
                  </a:lnTo>
                  <a:lnTo>
                    <a:pt x="2289" y="2155"/>
                  </a:lnTo>
                  <a:cubicBezTo>
                    <a:pt x="2289" y="1350"/>
                    <a:pt x="2029" y="606"/>
                    <a:pt x="1589" y="0"/>
                  </a:cubicBezTo>
                </a:path>
              </a:pathLst>
            </a:custGeom>
            <a:solidFill>
              <a:srgbClr val="13BF1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7" name="Freeform 16">
              <a:extLst>
                <a:ext uri="{FF2B5EF4-FFF2-40B4-BE49-F238E27FC236}">
                  <a16:creationId xmlns:a16="http://schemas.microsoft.com/office/drawing/2014/main" id="{D3F468C2-E926-000F-BFCA-7531D62519AF}"/>
                </a:ext>
              </a:extLst>
            </p:cNvPr>
            <p:cNvSpPr>
              <a:spLocks noChangeArrowheads="1"/>
            </p:cNvSpPr>
            <p:nvPr/>
          </p:nvSpPr>
          <p:spPr bwMode="auto">
            <a:xfrm>
              <a:off x="5782896" y="2382576"/>
              <a:ext cx="622840" cy="265780"/>
            </a:xfrm>
            <a:custGeom>
              <a:avLst/>
              <a:gdLst>
                <a:gd name="connsiteX0" fmla="*/ 53511 w 1245680"/>
                <a:gd name="connsiteY0" fmla="*/ 422962 h 531560"/>
                <a:gd name="connsiteX1" fmla="*/ 1192169 w 1245680"/>
                <a:gd name="connsiteY1" fmla="*/ 422962 h 531560"/>
                <a:gd name="connsiteX2" fmla="*/ 1245680 w 1245680"/>
                <a:gd name="connsiteY2" fmla="*/ 477261 h 531560"/>
                <a:gd name="connsiteX3" fmla="*/ 1192169 w 1245680"/>
                <a:gd name="connsiteY3" fmla="*/ 531560 h 531560"/>
                <a:gd name="connsiteX4" fmla="*/ 53511 w 1245680"/>
                <a:gd name="connsiteY4" fmla="*/ 531560 h 531560"/>
                <a:gd name="connsiteX5" fmla="*/ 0 w 1245680"/>
                <a:gd name="connsiteY5" fmla="*/ 477261 h 531560"/>
                <a:gd name="connsiteX6" fmla="*/ 53511 w 1245680"/>
                <a:gd name="connsiteY6" fmla="*/ 422962 h 531560"/>
                <a:gd name="connsiteX7" fmla="*/ 900227 w 1245680"/>
                <a:gd name="connsiteY7" fmla="*/ 0 h 531560"/>
                <a:gd name="connsiteX8" fmla="*/ 987483 w 1245680"/>
                <a:gd name="connsiteY8" fmla="*/ 85141 h 531560"/>
                <a:gd name="connsiteX9" fmla="*/ 900227 w 1245680"/>
                <a:gd name="connsiteY9" fmla="*/ 169048 h 531560"/>
                <a:gd name="connsiteX10" fmla="*/ 812970 w 1245680"/>
                <a:gd name="connsiteY10" fmla="*/ 85141 h 531560"/>
                <a:gd name="connsiteX11" fmla="*/ 900227 w 1245680"/>
                <a:gd name="connsiteY11" fmla="*/ 0 h 531560"/>
                <a:gd name="connsiteX12" fmla="*/ 356417 w 1245680"/>
                <a:gd name="connsiteY12" fmla="*/ 0 h 531560"/>
                <a:gd name="connsiteX13" fmla="*/ 443673 w 1245680"/>
                <a:gd name="connsiteY13" fmla="*/ 85141 h 531560"/>
                <a:gd name="connsiteX14" fmla="*/ 356417 w 1245680"/>
                <a:gd name="connsiteY14" fmla="*/ 169048 h 531560"/>
                <a:gd name="connsiteX15" fmla="*/ 269160 w 1245680"/>
                <a:gd name="connsiteY15" fmla="*/ 85141 h 531560"/>
                <a:gd name="connsiteX16" fmla="*/ 356417 w 1245680"/>
                <a:gd name="connsiteY16" fmla="*/ 0 h 53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680" h="531560">
                  <a:moveTo>
                    <a:pt x="53511" y="422962"/>
                  </a:moveTo>
                  <a:lnTo>
                    <a:pt x="1192169" y="422962"/>
                  </a:lnTo>
                  <a:cubicBezTo>
                    <a:pt x="1222035" y="422962"/>
                    <a:pt x="1245680" y="446955"/>
                    <a:pt x="1245680" y="477261"/>
                  </a:cubicBezTo>
                  <a:cubicBezTo>
                    <a:pt x="1245680" y="507568"/>
                    <a:pt x="1222035" y="531560"/>
                    <a:pt x="1192169" y="531560"/>
                  </a:cubicBezTo>
                  <a:lnTo>
                    <a:pt x="53511" y="531560"/>
                  </a:lnTo>
                  <a:cubicBezTo>
                    <a:pt x="23644" y="531560"/>
                    <a:pt x="0" y="507568"/>
                    <a:pt x="0" y="477261"/>
                  </a:cubicBezTo>
                  <a:cubicBezTo>
                    <a:pt x="0" y="446955"/>
                    <a:pt x="23644" y="422962"/>
                    <a:pt x="53511" y="422962"/>
                  </a:cubicBezTo>
                  <a:close/>
                  <a:moveTo>
                    <a:pt x="900227" y="0"/>
                  </a:moveTo>
                  <a:cubicBezTo>
                    <a:pt x="948281" y="0"/>
                    <a:pt x="987483" y="38252"/>
                    <a:pt x="987483" y="85141"/>
                  </a:cubicBezTo>
                  <a:cubicBezTo>
                    <a:pt x="987483" y="132030"/>
                    <a:pt x="948281" y="169048"/>
                    <a:pt x="900227" y="169048"/>
                  </a:cubicBezTo>
                  <a:cubicBezTo>
                    <a:pt x="852172" y="169048"/>
                    <a:pt x="812970" y="132030"/>
                    <a:pt x="812970" y="85141"/>
                  </a:cubicBezTo>
                  <a:cubicBezTo>
                    <a:pt x="812970" y="38252"/>
                    <a:pt x="852172" y="0"/>
                    <a:pt x="900227" y="0"/>
                  </a:cubicBezTo>
                  <a:close/>
                  <a:moveTo>
                    <a:pt x="356417" y="0"/>
                  </a:moveTo>
                  <a:cubicBezTo>
                    <a:pt x="404471" y="0"/>
                    <a:pt x="443673" y="38252"/>
                    <a:pt x="443673" y="85141"/>
                  </a:cubicBezTo>
                  <a:cubicBezTo>
                    <a:pt x="443673" y="132030"/>
                    <a:pt x="404471" y="169048"/>
                    <a:pt x="356417" y="169048"/>
                  </a:cubicBezTo>
                  <a:cubicBezTo>
                    <a:pt x="308362" y="169048"/>
                    <a:pt x="269160" y="132030"/>
                    <a:pt x="269160" y="85141"/>
                  </a:cubicBezTo>
                  <a:cubicBezTo>
                    <a:pt x="269160" y="38252"/>
                    <a:pt x="308362" y="0"/>
                    <a:pt x="356417" y="0"/>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18" name="Freeform 17">
              <a:extLst>
                <a:ext uri="{FF2B5EF4-FFF2-40B4-BE49-F238E27FC236}">
                  <a16:creationId xmlns:a16="http://schemas.microsoft.com/office/drawing/2014/main" id="{ED30C00C-A9D6-3D88-4C54-278DB619E162}"/>
                </a:ext>
              </a:extLst>
            </p:cNvPr>
            <p:cNvSpPr>
              <a:spLocks noChangeArrowheads="1"/>
            </p:cNvSpPr>
            <p:nvPr/>
          </p:nvSpPr>
          <p:spPr bwMode="auto">
            <a:xfrm>
              <a:off x="7427967" y="3577314"/>
              <a:ext cx="625777" cy="323464"/>
            </a:xfrm>
            <a:custGeom>
              <a:avLst/>
              <a:gdLst>
                <a:gd name="connsiteX0" fmla="*/ 54564 w 1251553"/>
                <a:gd name="connsiteY0" fmla="*/ 301941 h 646927"/>
                <a:gd name="connsiteX1" fmla="*/ 93227 w 1251553"/>
                <a:gd name="connsiteY1" fmla="*/ 317893 h 646927"/>
                <a:gd name="connsiteX2" fmla="*/ 1158326 w 1251553"/>
                <a:gd name="connsiteY2" fmla="*/ 317893 h 646927"/>
                <a:gd name="connsiteX3" fmla="*/ 1235652 w 1251553"/>
                <a:gd name="connsiteY3" fmla="*/ 317893 h 646927"/>
                <a:gd name="connsiteX4" fmla="*/ 1235652 w 1251553"/>
                <a:gd name="connsiteY4" fmla="*/ 394209 h 646927"/>
                <a:gd name="connsiteX5" fmla="*/ 625776 w 1251553"/>
                <a:gd name="connsiteY5" fmla="*/ 646927 h 646927"/>
                <a:gd name="connsiteX6" fmla="*/ 15901 w 1251553"/>
                <a:gd name="connsiteY6" fmla="*/ 394209 h 646927"/>
                <a:gd name="connsiteX7" fmla="*/ 15901 w 1251553"/>
                <a:gd name="connsiteY7" fmla="*/ 317893 h 646927"/>
                <a:gd name="connsiteX8" fmla="*/ 54564 w 1251553"/>
                <a:gd name="connsiteY8" fmla="*/ 301941 h 646927"/>
                <a:gd name="connsiteX9" fmla="*/ 894924 w 1251553"/>
                <a:gd name="connsiteY9" fmla="*/ 0 h 646927"/>
                <a:gd name="connsiteX10" fmla="*/ 982180 w 1251553"/>
                <a:gd name="connsiteY10" fmla="*/ 83909 h 646927"/>
                <a:gd name="connsiteX11" fmla="*/ 894924 w 1251553"/>
                <a:gd name="connsiteY11" fmla="*/ 169052 h 646927"/>
                <a:gd name="connsiteX12" fmla="*/ 807667 w 1251553"/>
                <a:gd name="connsiteY12" fmla="*/ 83909 h 646927"/>
                <a:gd name="connsiteX13" fmla="*/ 894924 w 1251553"/>
                <a:gd name="connsiteY13" fmla="*/ 0 h 646927"/>
                <a:gd name="connsiteX14" fmla="*/ 356607 w 1251553"/>
                <a:gd name="connsiteY14" fmla="*/ 0 h 646927"/>
                <a:gd name="connsiteX15" fmla="*/ 443863 w 1251553"/>
                <a:gd name="connsiteY15" fmla="*/ 83909 h 646927"/>
                <a:gd name="connsiteX16" fmla="*/ 356607 w 1251553"/>
                <a:gd name="connsiteY16" fmla="*/ 169052 h 646927"/>
                <a:gd name="connsiteX17" fmla="*/ 269350 w 1251553"/>
                <a:gd name="connsiteY17" fmla="*/ 83909 h 646927"/>
                <a:gd name="connsiteX18" fmla="*/ 356607 w 1251553"/>
                <a:gd name="connsiteY18" fmla="*/ 0 h 646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51553" h="646927">
                  <a:moveTo>
                    <a:pt x="54564" y="301941"/>
                  </a:moveTo>
                  <a:cubicBezTo>
                    <a:pt x="68595" y="301941"/>
                    <a:pt x="82626" y="307259"/>
                    <a:pt x="93227" y="317893"/>
                  </a:cubicBezTo>
                  <a:cubicBezTo>
                    <a:pt x="387563" y="611897"/>
                    <a:pt x="865237" y="611897"/>
                    <a:pt x="1158326" y="317893"/>
                  </a:cubicBezTo>
                  <a:cubicBezTo>
                    <a:pt x="1179528" y="296624"/>
                    <a:pt x="1214449" y="296624"/>
                    <a:pt x="1235652" y="317893"/>
                  </a:cubicBezTo>
                  <a:cubicBezTo>
                    <a:pt x="1256854" y="339161"/>
                    <a:pt x="1256854" y="374191"/>
                    <a:pt x="1235652" y="394209"/>
                  </a:cubicBezTo>
                  <a:cubicBezTo>
                    <a:pt x="1067281" y="563105"/>
                    <a:pt x="846529" y="646927"/>
                    <a:pt x="625776" y="646927"/>
                  </a:cubicBezTo>
                  <a:cubicBezTo>
                    <a:pt x="405024" y="646927"/>
                    <a:pt x="184272" y="563105"/>
                    <a:pt x="15901" y="394209"/>
                  </a:cubicBezTo>
                  <a:cubicBezTo>
                    <a:pt x="-5301" y="374191"/>
                    <a:pt x="-5301" y="339161"/>
                    <a:pt x="15901" y="317893"/>
                  </a:cubicBezTo>
                  <a:cubicBezTo>
                    <a:pt x="26502" y="307259"/>
                    <a:pt x="40533" y="301941"/>
                    <a:pt x="54564" y="301941"/>
                  </a:cubicBezTo>
                  <a:close/>
                  <a:moveTo>
                    <a:pt x="894924" y="0"/>
                  </a:moveTo>
                  <a:cubicBezTo>
                    <a:pt x="942978" y="0"/>
                    <a:pt x="982180" y="37019"/>
                    <a:pt x="982180" y="83909"/>
                  </a:cubicBezTo>
                  <a:cubicBezTo>
                    <a:pt x="982180" y="130800"/>
                    <a:pt x="942978" y="169052"/>
                    <a:pt x="894924" y="169052"/>
                  </a:cubicBezTo>
                  <a:cubicBezTo>
                    <a:pt x="846869" y="169052"/>
                    <a:pt x="807667" y="130800"/>
                    <a:pt x="807667" y="83909"/>
                  </a:cubicBezTo>
                  <a:cubicBezTo>
                    <a:pt x="807667" y="37019"/>
                    <a:pt x="846869" y="0"/>
                    <a:pt x="894924" y="0"/>
                  </a:cubicBezTo>
                  <a:close/>
                  <a:moveTo>
                    <a:pt x="356607" y="0"/>
                  </a:moveTo>
                  <a:cubicBezTo>
                    <a:pt x="404661" y="0"/>
                    <a:pt x="443863" y="37019"/>
                    <a:pt x="443863" y="83909"/>
                  </a:cubicBezTo>
                  <a:cubicBezTo>
                    <a:pt x="443863" y="130800"/>
                    <a:pt x="404661" y="169052"/>
                    <a:pt x="356607" y="169052"/>
                  </a:cubicBezTo>
                  <a:cubicBezTo>
                    <a:pt x="308552" y="169052"/>
                    <a:pt x="269350" y="130800"/>
                    <a:pt x="269350" y="83909"/>
                  </a:cubicBezTo>
                  <a:cubicBezTo>
                    <a:pt x="269350" y="37019"/>
                    <a:pt x="308552" y="0"/>
                    <a:pt x="356607" y="0"/>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19" name="Freeform 18">
              <a:extLst>
                <a:ext uri="{FF2B5EF4-FFF2-40B4-BE49-F238E27FC236}">
                  <a16:creationId xmlns:a16="http://schemas.microsoft.com/office/drawing/2014/main" id="{D2C336D1-FCF9-C119-E466-FC45056201C8}"/>
                </a:ext>
              </a:extLst>
            </p:cNvPr>
            <p:cNvSpPr>
              <a:spLocks noChangeArrowheads="1"/>
            </p:cNvSpPr>
            <p:nvPr/>
          </p:nvSpPr>
          <p:spPr bwMode="auto">
            <a:xfrm>
              <a:off x="6933688" y="2712159"/>
              <a:ext cx="359162" cy="323470"/>
            </a:xfrm>
            <a:custGeom>
              <a:avLst/>
              <a:gdLst>
                <a:gd name="connsiteX0" fmla="*/ 126007 w 718323"/>
                <a:gd name="connsiteY0" fmla="*/ 335788 h 646939"/>
                <a:gd name="connsiteX1" fmla="*/ 167525 w 718323"/>
                <a:gd name="connsiteY1" fmla="*/ 379366 h 646939"/>
                <a:gd name="connsiteX2" fmla="*/ 356427 w 718323"/>
                <a:gd name="connsiteY2" fmla="*/ 538665 h 646939"/>
                <a:gd name="connsiteX3" fmla="*/ 546580 w 718323"/>
                <a:gd name="connsiteY3" fmla="*/ 379366 h 646939"/>
                <a:gd name="connsiteX4" fmla="*/ 609130 w 718323"/>
                <a:gd name="connsiteY4" fmla="*/ 335808 h 646939"/>
                <a:gd name="connsiteX5" fmla="*/ 654166 w 718323"/>
                <a:gd name="connsiteY5" fmla="*/ 396790 h 646939"/>
                <a:gd name="connsiteX6" fmla="*/ 356427 w 718323"/>
                <a:gd name="connsiteY6" fmla="*/ 646939 h 646939"/>
                <a:gd name="connsiteX7" fmla="*/ 59939 w 718323"/>
                <a:gd name="connsiteY7" fmla="*/ 396790 h 646939"/>
                <a:gd name="connsiteX8" fmla="*/ 104975 w 718323"/>
                <a:gd name="connsiteY8" fmla="*/ 335808 h 646939"/>
                <a:gd name="connsiteX9" fmla="*/ 126007 w 718323"/>
                <a:gd name="connsiteY9" fmla="*/ 335788 h 646939"/>
                <a:gd name="connsiteX10" fmla="*/ 631067 w 718323"/>
                <a:gd name="connsiteY10" fmla="*/ 0 h 646939"/>
                <a:gd name="connsiteX11" fmla="*/ 718323 w 718323"/>
                <a:gd name="connsiteY11" fmla="*/ 87256 h 646939"/>
                <a:gd name="connsiteX12" fmla="*/ 631067 w 718323"/>
                <a:gd name="connsiteY12" fmla="*/ 174513 h 646939"/>
                <a:gd name="connsiteX13" fmla="*/ 543810 w 718323"/>
                <a:gd name="connsiteY13" fmla="*/ 87256 h 646939"/>
                <a:gd name="connsiteX14" fmla="*/ 631067 w 718323"/>
                <a:gd name="connsiteY14" fmla="*/ 0 h 646939"/>
                <a:gd name="connsiteX15" fmla="*/ 88521 w 718323"/>
                <a:gd name="connsiteY15" fmla="*/ 0 h 646939"/>
                <a:gd name="connsiteX16" fmla="*/ 174513 w 718323"/>
                <a:gd name="connsiteY16" fmla="*/ 87256 h 646939"/>
                <a:gd name="connsiteX17" fmla="*/ 88521 w 718323"/>
                <a:gd name="connsiteY17" fmla="*/ 174513 h 646939"/>
                <a:gd name="connsiteX18" fmla="*/ 0 w 718323"/>
                <a:gd name="connsiteY18" fmla="*/ 87256 h 646939"/>
                <a:gd name="connsiteX19" fmla="*/ 88521 w 718323"/>
                <a:gd name="connsiteY19" fmla="*/ 0 h 646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8323" h="646939">
                  <a:moveTo>
                    <a:pt x="126007" y="335788"/>
                  </a:moveTo>
                  <a:cubicBezTo>
                    <a:pt x="146180" y="340164"/>
                    <a:pt x="162834" y="356965"/>
                    <a:pt x="167525" y="379366"/>
                  </a:cubicBezTo>
                  <a:cubicBezTo>
                    <a:pt x="182537" y="472705"/>
                    <a:pt x="262602" y="538665"/>
                    <a:pt x="356427" y="538665"/>
                  </a:cubicBezTo>
                  <a:cubicBezTo>
                    <a:pt x="451503" y="538665"/>
                    <a:pt x="531568" y="472705"/>
                    <a:pt x="546580" y="379366"/>
                  </a:cubicBezTo>
                  <a:cubicBezTo>
                    <a:pt x="551584" y="349498"/>
                    <a:pt x="579106" y="329585"/>
                    <a:pt x="609130" y="335808"/>
                  </a:cubicBezTo>
                  <a:cubicBezTo>
                    <a:pt x="637903" y="339541"/>
                    <a:pt x="657919" y="368165"/>
                    <a:pt x="654166" y="396790"/>
                  </a:cubicBezTo>
                  <a:cubicBezTo>
                    <a:pt x="630397" y="542399"/>
                    <a:pt x="504045" y="646939"/>
                    <a:pt x="356427" y="646939"/>
                  </a:cubicBezTo>
                  <a:cubicBezTo>
                    <a:pt x="208809" y="646939"/>
                    <a:pt x="83708" y="542399"/>
                    <a:pt x="59939" y="396790"/>
                  </a:cubicBezTo>
                  <a:cubicBezTo>
                    <a:pt x="54935" y="366921"/>
                    <a:pt x="74951" y="339541"/>
                    <a:pt x="104975" y="335808"/>
                  </a:cubicBezTo>
                  <a:cubicBezTo>
                    <a:pt x="112168" y="334252"/>
                    <a:pt x="119283" y="334330"/>
                    <a:pt x="126007" y="335788"/>
                  </a:cubicBezTo>
                  <a:close/>
                  <a:moveTo>
                    <a:pt x="631067" y="0"/>
                  </a:moveTo>
                  <a:cubicBezTo>
                    <a:pt x="680386" y="0"/>
                    <a:pt x="718323" y="39202"/>
                    <a:pt x="718323" y="87256"/>
                  </a:cubicBezTo>
                  <a:cubicBezTo>
                    <a:pt x="718323" y="135311"/>
                    <a:pt x="680386" y="174513"/>
                    <a:pt x="631067" y="174513"/>
                  </a:cubicBezTo>
                  <a:cubicBezTo>
                    <a:pt x="583012" y="174513"/>
                    <a:pt x="543810" y="135311"/>
                    <a:pt x="543810" y="87256"/>
                  </a:cubicBezTo>
                  <a:cubicBezTo>
                    <a:pt x="543810" y="39202"/>
                    <a:pt x="583012" y="0"/>
                    <a:pt x="631067" y="0"/>
                  </a:cubicBezTo>
                  <a:close/>
                  <a:moveTo>
                    <a:pt x="88521" y="0"/>
                  </a:moveTo>
                  <a:cubicBezTo>
                    <a:pt x="136576" y="0"/>
                    <a:pt x="174513" y="39202"/>
                    <a:pt x="174513" y="87256"/>
                  </a:cubicBezTo>
                  <a:cubicBezTo>
                    <a:pt x="174513" y="135311"/>
                    <a:pt x="136576" y="174513"/>
                    <a:pt x="88521" y="174513"/>
                  </a:cubicBezTo>
                  <a:cubicBezTo>
                    <a:pt x="39202" y="174513"/>
                    <a:pt x="0" y="135311"/>
                    <a:pt x="0" y="87256"/>
                  </a:cubicBezTo>
                  <a:cubicBezTo>
                    <a:pt x="0" y="39202"/>
                    <a:pt x="39202" y="0"/>
                    <a:pt x="88521" y="0"/>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20" name="Freeform 19">
              <a:extLst>
                <a:ext uri="{FF2B5EF4-FFF2-40B4-BE49-F238E27FC236}">
                  <a16:creationId xmlns:a16="http://schemas.microsoft.com/office/drawing/2014/main" id="{8FAEA6B2-8339-A8AD-BC7A-D0DEC8A7EF03}"/>
                </a:ext>
              </a:extLst>
            </p:cNvPr>
            <p:cNvSpPr>
              <a:spLocks noChangeArrowheads="1"/>
            </p:cNvSpPr>
            <p:nvPr/>
          </p:nvSpPr>
          <p:spPr bwMode="auto">
            <a:xfrm>
              <a:off x="4901262" y="2712159"/>
              <a:ext cx="359162" cy="307869"/>
            </a:xfrm>
            <a:custGeom>
              <a:avLst/>
              <a:gdLst>
                <a:gd name="connsiteX0" fmla="*/ 356428 w 718323"/>
                <a:gd name="connsiteY0" fmla="*/ 302117 h 615737"/>
                <a:gd name="connsiteX1" fmla="*/ 651693 w 718323"/>
                <a:gd name="connsiteY1" fmla="*/ 552266 h 615737"/>
                <a:gd name="connsiteX2" fmla="*/ 608088 w 718323"/>
                <a:gd name="connsiteY2" fmla="*/ 614493 h 615737"/>
                <a:gd name="connsiteX3" fmla="*/ 598122 w 718323"/>
                <a:gd name="connsiteY3" fmla="*/ 615737 h 615737"/>
                <a:gd name="connsiteX4" fmla="*/ 544550 w 718323"/>
                <a:gd name="connsiteY4" fmla="*/ 570934 h 615737"/>
                <a:gd name="connsiteX5" fmla="*/ 356428 w 718323"/>
                <a:gd name="connsiteY5" fmla="*/ 410391 h 615737"/>
                <a:gd name="connsiteX6" fmla="*/ 167059 w 718323"/>
                <a:gd name="connsiteY6" fmla="*/ 570934 h 615737"/>
                <a:gd name="connsiteX7" fmla="*/ 104767 w 718323"/>
                <a:gd name="connsiteY7" fmla="*/ 614493 h 615737"/>
                <a:gd name="connsiteX8" fmla="*/ 59916 w 718323"/>
                <a:gd name="connsiteY8" fmla="*/ 552266 h 615737"/>
                <a:gd name="connsiteX9" fmla="*/ 356428 w 718323"/>
                <a:gd name="connsiteY9" fmla="*/ 302117 h 615737"/>
                <a:gd name="connsiteX10" fmla="*/ 631067 w 718323"/>
                <a:gd name="connsiteY10" fmla="*/ 0 h 615737"/>
                <a:gd name="connsiteX11" fmla="*/ 718323 w 718323"/>
                <a:gd name="connsiteY11" fmla="*/ 87256 h 615737"/>
                <a:gd name="connsiteX12" fmla="*/ 631067 w 718323"/>
                <a:gd name="connsiteY12" fmla="*/ 174513 h 615737"/>
                <a:gd name="connsiteX13" fmla="*/ 543810 w 718323"/>
                <a:gd name="connsiteY13" fmla="*/ 87256 h 615737"/>
                <a:gd name="connsiteX14" fmla="*/ 631067 w 718323"/>
                <a:gd name="connsiteY14" fmla="*/ 0 h 615737"/>
                <a:gd name="connsiteX15" fmla="*/ 87257 w 718323"/>
                <a:gd name="connsiteY15" fmla="*/ 0 h 615737"/>
                <a:gd name="connsiteX16" fmla="*/ 174513 w 718323"/>
                <a:gd name="connsiteY16" fmla="*/ 87256 h 615737"/>
                <a:gd name="connsiteX17" fmla="*/ 87257 w 718323"/>
                <a:gd name="connsiteY17" fmla="*/ 174513 h 615737"/>
                <a:gd name="connsiteX18" fmla="*/ 0 w 718323"/>
                <a:gd name="connsiteY18" fmla="*/ 87256 h 615737"/>
                <a:gd name="connsiteX19" fmla="*/ 87257 w 718323"/>
                <a:gd name="connsiteY19" fmla="*/ 0 h 615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8323" h="615737">
                  <a:moveTo>
                    <a:pt x="356428" y="302117"/>
                  </a:moveTo>
                  <a:cubicBezTo>
                    <a:pt x="503437" y="302117"/>
                    <a:pt x="628022" y="407902"/>
                    <a:pt x="651693" y="552266"/>
                  </a:cubicBezTo>
                  <a:cubicBezTo>
                    <a:pt x="657922" y="582135"/>
                    <a:pt x="636743" y="609515"/>
                    <a:pt x="608088" y="614493"/>
                  </a:cubicBezTo>
                  <a:cubicBezTo>
                    <a:pt x="604351" y="615737"/>
                    <a:pt x="601859" y="615737"/>
                    <a:pt x="598122" y="615737"/>
                  </a:cubicBezTo>
                  <a:cubicBezTo>
                    <a:pt x="573205" y="615737"/>
                    <a:pt x="549534" y="597069"/>
                    <a:pt x="544550" y="570934"/>
                  </a:cubicBezTo>
                  <a:cubicBezTo>
                    <a:pt x="529600" y="477595"/>
                    <a:pt x="451112" y="410391"/>
                    <a:pt x="356428" y="410391"/>
                  </a:cubicBezTo>
                  <a:cubicBezTo>
                    <a:pt x="261743" y="410391"/>
                    <a:pt x="182009" y="477595"/>
                    <a:pt x="167059" y="570934"/>
                  </a:cubicBezTo>
                  <a:cubicBezTo>
                    <a:pt x="163322" y="599558"/>
                    <a:pt x="134667" y="619471"/>
                    <a:pt x="104767" y="614493"/>
                  </a:cubicBezTo>
                  <a:cubicBezTo>
                    <a:pt x="76112" y="609515"/>
                    <a:pt x="54933" y="582135"/>
                    <a:pt x="59916" y="552266"/>
                  </a:cubicBezTo>
                  <a:cubicBezTo>
                    <a:pt x="84833" y="407902"/>
                    <a:pt x="208172" y="302117"/>
                    <a:pt x="356428" y="302117"/>
                  </a:cubicBezTo>
                  <a:close/>
                  <a:moveTo>
                    <a:pt x="631067" y="0"/>
                  </a:moveTo>
                  <a:cubicBezTo>
                    <a:pt x="679121" y="0"/>
                    <a:pt x="718323" y="39202"/>
                    <a:pt x="718323" y="87256"/>
                  </a:cubicBezTo>
                  <a:cubicBezTo>
                    <a:pt x="718323" y="135311"/>
                    <a:pt x="679121" y="174513"/>
                    <a:pt x="631067" y="174513"/>
                  </a:cubicBezTo>
                  <a:cubicBezTo>
                    <a:pt x="583012" y="174513"/>
                    <a:pt x="543810" y="135311"/>
                    <a:pt x="543810" y="87256"/>
                  </a:cubicBezTo>
                  <a:cubicBezTo>
                    <a:pt x="543810" y="39202"/>
                    <a:pt x="583012" y="0"/>
                    <a:pt x="631067" y="0"/>
                  </a:cubicBezTo>
                  <a:close/>
                  <a:moveTo>
                    <a:pt x="87257" y="0"/>
                  </a:moveTo>
                  <a:cubicBezTo>
                    <a:pt x="135311" y="0"/>
                    <a:pt x="174513" y="39202"/>
                    <a:pt x="174513" y="87256"/>
                  </a:cubicBezTo>
                  <a:cubicBezTo>
                    <a:pt x="174513" y="135311"/>
                    <a:pt x="135311" y="174513"/>
                    <a:pt x="87257" y="174513"/>
                  </a:cubicBezTo>
                  <a:cubicBezTo>
                    <a:pt x="39202" y="174513"/>
                    <a:pt x="0" y="135311"/>
                    <a:pt x="0" y="87256"/>
                  </a:cubicBezTo>
                  <a:cubicBezTo>
                    <a:pt x="0" y="39202"/>
                    <a:pt x="39202" y="0"/>
                    <a:pt x="87257" y="0"/>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21" name="Freeform 20">
              <a:extLst>
                <a:ext uri="{FF2B5EF4-FFF2-40B4-BE49-F238E27FC236}">
                  <a16:creationId xmlns:a16="http://schemas.microsoft.com/office/drawing/2014/main" id="{D3CDE6AF-A174-A6EC-E6DC-5CAF5DA00F55}"/>
                </a:ext>
              </a:extLst>
            </p:cNvPr>
            <p:cNvSpPr>
              <a:spLocks noChangeArrowheads="1"/>
            </p:cNvSpPr>
            <p:nvPr/>
          </p:nvSpPr>
          <p:spPr bwMode="auto">
            <a:xfrm>
              <a:off x="4140215" y="3577314"/>
              <a:ext cx="623204" cy="323720"/>
            </a:xfrm>
            <a:custGeom>
              <a:avLst/>
              <a:gdLst>
                <a:gd name="connsiteX0" fmla="*/ 622738 w 1246407"/>
                <a:gd name="connsiteY0" fmla="*/ 303582 h 647440"/>
                <a:gd name="connsiteX1" fmla="*/ 1230559 w 1246407"/>
                <a:gd name="connsiteY1" fmla="*/ 555163 h 647440"/>
                <a:gd name="connsiteX2" fmla="*/ 1230559 w 1246407"/>
                <a:gd name="connsiteY2" fmla="*/ 632476 h 647440"/>
                <a:gd name="connsiteX3" fmla="*/ 1193269 w 1246407"/>
                <a:gd name="connsiteY3" fmla="*/ 647440 h 647440"/>
                <a:gd name="connsiteX4" fmla="*/ 1153494 w 1246407"/>
                <a:gd name="connsiteY4" fmla="*/ 632476 h 647440"/>
                <a:gd name="connsiteX5" fmla="*/ 91981 w 1246407"/>
                <a:gd name="connsiteY5" fmla="*/ 632476 h 647440"/>
                <a:gd name="connsiteX6" fmla="*/ 14916 w 1246407"/>
                <a:gd name="connsiteY6" fmla="*/ 632476 h 647440"/>
                <a:gd name="connsiteX7" fmla="*/ 14916 w 1246407"/>
                <a:gd name="connsiteY7" fmla="*/ 555163 h 647440"/>
                <a:gd name="connsiteX8" fmla="*/ 622738 w 1246407"/>
                <a:gd name="connsiteY8" fmla="*/ 303582 h 647440"/>
                <a:gd name="connsiteX9" fmla="*/ 895253 w 1246407"/>
                <a:gd name="connsiteY9" fmla="*/ 0 h 647440"/>
                <a:gd name="connsiteX10" fmla="*/ 982509 w 1246407"/>
                <a:gd name="connsiteY10" fmla="*/ 83909 h 647440"/>
                <a:gd name="connsiteX11" fmla="*/ 895253 w 1246407"/>
                <a:gd name="connsiteY11" fmla="*/ 169052 h 647440"/>
                <a:gd name="connsiteX12" fmla="*/ 807996 w 1246407"/>
                <a:gd name="connsiteY12" fmla="*/ 83909 h 647440"/>
                <a:gd name="connsiteX13" fmla="*/ 895253 w 1246407"/>
                <a:gd name="connsiteY13" fmla="*/ 0 h 647440"/>
                <a:gd name="connsiteX14" fmla="*/ 351441 w 1246407"/>
                <a:gd name="connsiteY14" fmla="*/ 0 h 647440"/>
                <a:gd name="connsiteX15" fmla="*/ 438697 w 1246407"/>
                <a:gd name="connsiteY15" fmla="*/ 83909 h 647440"/>
                <a:gd name="connsiteX16" fmla="*/ 351441 w 1246407"/>
                <a:gd name="connsiteY16" fmla="*/ 169052 h 647440"/>
                <a:gd name="connsiteX17" fmla="*/ 264184 w 1246407"/>
                <a:gd name="connsiteY17" fmla="*/ 83909 h 647440"/>
                <a:gd name="connsiteX18" fmla="*/ 351441 w 1246407"/>
                <a:gd name="connsiteY18" fmla="*/ 0 h 64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46407" h="647440">
                  <a:moveTo>
                    <a:pt x="622738" y="303582"/>
                  </a:moveTo>
                  <a:cubicBezTo>
                    <a:pt x="842747" y="303582"/>
                    <a:pt x="1062756" y="387443"/>
                    <a:pt x="1230559" y="555163"/>
                  </a:cubicBezTo>
                  <a:cubicBezTo>
                    <a:pt x="1251690" y="576362"/>
                    <a:pt x="1251690" y="611278"/>
                    <a:pt x="1230559" y="632476"/>
                  </a:cubicBezTo>
                  <a:cubicBezTo>
                    <a:pt x="1219372" y="642452"/>
                    <a:pt x="1206942" y="647440"/>
                    <a:pt x="1193269" y="647440"/>
                  </a:cubicBezTo>
                  <a:cubicBezTo>
                    <a:pt x="1178354" y="647440"/>
                    <a:pt x="1164681" y="642452"/>
                    <a:pt x="1153494" y="632476"/>
                  </a:cubicBezTo>
                  <a:cubicBezTo>
                    <a:pt x="861391" y="338186"/>
                    <a:pt x="384084" y="338186"/>
                    <a:pt x="91981" y="632476"/>
                  </a:cubicBezTo>
                  <a:cubicBezTo>
                    <a:pt x="70850" y="652428"/>
                    <a:pt x="36046" y="652428"/>
                    <a:pt x="14916" y="632476"/>
                  </a:cubicBezTo>
                  <a:cubicBezTo>
                    <a:pt x="-4972" y="611278"/>
                    <a:pt x="-4972" y="576362"/>
                    <a:pt x="14916" y="555163"/>
                  </a:cubicBezTo>
                  <a:cubicBezTo>
                    <a:pt x="182720" y="387443"/>
                    <a:pt x="402729" y="303582"/>
                    <a:pt x="622738" y="303582"/>
                  </a:cubicBezTo>
                  <a:close/>
                  <a:moveTo>
                    <a:pt x="895253" y="0"/>
                  </a:moveTo>
                  <a:cubicBezTo>
                    <a:pt x="943307" y="0"/>
                    <a:pt x="982509" y="37019"/>
                    <a:pt x="982509" y="83909"/>
                  </a:cubicBezTo>
                  <a:cubicBezTo>
                    <a:pt x="982509" y="130800"/>
                    <a:pt x="943307" y="169052"/>
                    <a:pt x="895253" y="169052"/>
                  </a:cubicBezTo>
                  <a:cubicBezTo>
                    <a:pt x="847198" y="169052"/>
                    <a:pt x="807996" y="130800"/>
                    <a:pt x="807996" y="83909"/>
                  </a:cubicBezTo>
                  <a:cubicBezTo>
                    <a:pt x="807996" y="37019"/>
                    <a:pt x="847198" y="0"/>
                    <a:pt x="895253" y="0"/>
                  </a:cubicBezTo>
                  <a:close/>
                  <a:moveTo>
                    <a:pt x="351441" y="0"/>
                  </a:moveTo>
                  <a:cubicBezTo>
                    <a:pt x="399495" y="0"/>
                    <a:pt x="438697" y="37019"/>
                    <a:pt x="438697" y="83909"/>
                  </a:cubicBezTo>
                  <a:cubicBezTo>
                    <a:pt x="438697" y="130800"/>
                    <a:pt x="399495" y="169052"/>
                    <a:pt x="351441" y="169052"/>
                  </a:cubicBezTo>
                  <a:cubicBezTo>
                    <a:pt x="303386" y="169052"/>
                    <a:pt x="264184" y="130800"/>
                    <a:pt x="264184" y="83909"/>
                  </a:cubicBezTo>
                  <a:cubicBezTo>
                    <a:pt x="264184" y="37019"/>
                    <a:pt x="303386" y="0"/>
                    <a:pt x="351441" y="0"/>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22" name="Freeform 383">
              <a:extLst>
                <a:ext uri="{FF2B5EF4-FFF2-40B4-BE49-F238E27FC236}">
                  <a16:creationId xmlns:a16="http://schemas.microsoft.com/office/drawing/2014/main" id="{95737278-68B2-3B71-F41F-D355D5C42625}"/>
                </a:ext>
              </a:extLst>
            </p:cNvPr>
            <p:cNvSpPr>
              <a:spLocks noChangeArrowheads="1"/>
            </p:cNvSpPr>
            <p:nvPr/>
          </p:nvSpPr>
          <p:spPr bwMode="auto">
            <a:xfrm rot="13072089">
              <a:off x="5771909" y="3937110"/>
              <a:ext cx="1054666" cy="606981"/>
            </a:xfrm>
            <a:custGeom>
              <a:avLst/>
              <a:gdLst>
                <a:gd name="T0" fmla="*/ 742 w 1693"/>
                <a:gd name="T1" fmla="*/ 872 h 976"/>
                <a:gd name="T2" fmla="*/ 1657 w 1693"/>
                <a:gd name="T3" fmla="*/ 197 h 976"/>
                <a:gd name="T4" fmla="*/ 1657 w 1693"/>
                <a:gd name="T5" fmla="*/ 197 h 976"/>
                <a:gd name="T6" fmla="*/ 1633 w 1693"/>
                <a:gd name="T7" fmla="*/ 111 h 976"/>
                <a:gd name="T8" fmla="*/ 500 w 1693"/>
                <a:gd name="T9" fmla="*/ 11 h 976"/>
                <a:gd name="T10" fmla="*/ 500 w 1693"/>
                <a:gd name="T11" fmla="*/ 11 h 976"/>
                <a:gd name="T12" fmla="*/ 167 w 1693"/>
                <a:gd name="T13" fmla="*/ 132 h 976"/>
                <a:gd name="T14" fmla="*/ 167 w 1693"/>
                <a:gd name="T15" fmla="*/ 132 h 976"/>
                <a:gd name="T16" fmla="*/ 48 w 1693"/>
                <a:gd name="T17" fmla="*/ 603 h 976"/>
                <a:gd name="T18" fmla="*/ 48 w 1693"/>
                <a:gd name="T19" fmla="*/ 603 h 976"/>
                <a:gd name="T20" fmla="*/ 395 w 1693"/>
                <a:gd name="T21" fmla="*/ 943 h 976"/>
                <a:gd name="T22" fmla="*/ 395 w 1693"/>
                <a:gd name="T23" fmla="*/ 943 h 976"/>
                <a:gd name="T24" fmla="*/ 742 w 1693"/>
                <a:gd name="T25" fmla="*/ 872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93" h="976">
                  <a:moveTo>
                    <a:pt x="742" y="872"/>
                  </a:moveTo>
                  <a:lnTo>
                    <a:pt x="1657" y="197"/>
                  </a:lnTo>
                  <a:lnTo>
                    <a:pt x="1657" y="197"/>
                  </a:lnTo>
                  <a:cubicBezTo>
                    <a:pt x="1692" y="171"/>
                    <a:pt x="1677" y="115"/>
                    <a:pt x="1633" y="111"/>
                  </a:cubicBezTo>
                  <a:lnTo>
                    <a:pt x="500" y="11"/>
                  </a:lnTo>
                  <a:lnTo>
                    <a:pt x="500" y="11"/>
                  </a:lnTo>
                  <a:cubicBezTo>
                    <a:pt x="377" y="0"/>
                    <a:pt x="253" y="43"/>
                    <a:pt x="167" y="132"/>
                  </a:cubicBezTo>
                  <a:lnTo>
                    <a:pt x="167" y="132"/>
                  </a:lnTo>
                  <a:cubicBezTo>
                    <a:pt x="51" y="252"/>
                    <a:pt x="0" y="430"/>
                    <a:pt x="48" y="603"/>
                  </a:cubicBezTo>
                  <a:lnTo>
                    <a:pt x="48" y="603"/>
                  </a:lnTo>
                  <a:cubicBezTo>
                    <a:pt x="97" y="776"/>
                    <a:pt x="232" y="900"/>
                    <a:pt x="395" y="943"/>
                  </a:cubicBezTo>
                  <a:lnTo>
                    <a:pt x="395" y="943"/>
                  </a:lnTo>
                  <a:cubicBezTo>
                    <a:pt x="515" y="975"/>
                    <a:pt x="642" y="946"/>
                    <a:pt x="742" y="872"/>
                  </a:cubicBezTo>
                </a:path>
              </a:pathLst>
            </a:custGeom>
            <a:solidFill>
              <a:srgbClr val="E0EA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grpSp>
      <p:sp>
        <p:nvSpPr>
          <p:cNvPr id="23" name="TextBox 22">
            <a:extLst>
              <a:ext uri="{FF2B5EF4-FFF2-40B4-BE49-F238E27FC236}">
                <a16:creationId xmlns:a16="http://schemas.microsoft.com/office/drawing/2014/main" id="{BF64D6C1-ADFE-814C-8BB4-9D811AE80CBB}"/>
              </a:ext>
            </a:extLst>
          </p:cNvPr>
          <p:cNvSpPr txBox="1"/>
          <p:nvPr/>
        </p:nvSpPr>
        <p:spPr>
          <a:xfrm>
            <a:off x="507341" y="2379679"/>
            <a:ext cx="2350597" cy="646331"/>
          </a:xfrm>
          <a:prstGeom prst="rect">
            <a:avLst/>
          </a:prstGeom>
          <a:noFill/>
        </p:spPr>
        <p:txBody>
          <a:bodyPr wrap="square" rtlCol="0">
            <a:spAutoFit/>
          </a:bodyPr>
          <a:lstStyle/>
          <a:p>
            <a:pPr algn="ctr"/>
            <a:r>
              <a:rPr lang="en-CH" b="1" dirty="0"/>
              <a:t>Revenue rate</a:t>
            </a:r>
          </a:p>
          <a:p>
            <a:pPr algn="ctr"/>
            <a:r>
              <a:rPr lang="en-CH" b="1" dirty="0"/>
              <a:t>95.84%</a:t>
            </a:r>
          </a:p>
        </p:txBody>
      </p:sp>
      <p:sp>
        <p:nvSpPr>
          <p:cNvPr id="24" name="TextBox 23">
            <a:extLst>
              <a:ext uri="{FF2B5EF4-FFF2-40B4-BE49-F238E27FC236}">
                <a16:creationId xmlns:a16="http://schemas.microsoft.com/office/drawing/2014/main" id="{435B7458-5C63-5235-2650-D77FD8F065D1}"/>
              </a:ext>
            </a:extLst>
          </p:cNvPr>
          <p:cNvSpPr txBox="1"/>
          <p:nvPr/>
        </p:nvSpPr>
        <p:spPr>
          <a:xfrm>
            <a:off x="1142928" y="1341705"/>
            <a:ext cx="9906144" cy="923330"/>
          </a:xfrm>
          <a:prstGeom prst="rect">
            <a:avLst/>
          </a:prstGeom>
          <a:noFill/>
        </p:spPr>
        <p:txBody>
          <a:bodyPr wrap="square" rtlCol="0">
            <a:spAutoFit/>
          </a:bodyPr>
          <a:lstStyle/>
          <a:p>
            <a:r>
              <a:rPr lang="en-CH" i="1" dirty="0"/>
              <a:t>ITU budget is revenue driven. The </a:t>
            </a:r>
            <a:r>
              <a:rPr lang="en-CH" i="1" dirty="0">
                <a:solidFill>
                  <a:srgbClr val="C00000"/>
                </a:solidFill>
              </a:rPr>
              <a:t>revenue rate </a:t>
            </a:r>
            <a:r>
              <a:rPr lang="en-CH" i="1" dirty="0"/>
              <a:t>is the percentage of budgeted revenue that is expected to materialize.Should this percentage be less than 100%, the authorization to spend the budgeted expenses should be limited to prevent possible deficit in the budget implementation.</a:t>
            </a:r>
          </a:p>
        </p:txBody>
      </p:sp>
      <p:pic>
        <p:nvPicPr>
          <p:cNvPr id="4" name="Picture 3">
            <a:extLst>
              <a:ext uri="{FF2B5EF4-FFF2-40B4-BE49-F238E27FC236}">
                <a16:creationId xmlns:a16="http://schemas.microsoft.com/office/drawing/2014/main" id="{D276C413-08F1-A93B-2595-24F97A7748D2}"/>
              </a:ext>
            </a:extLst>
          </p:cNvPr>
          <p:cNvPicPr>
            <a:picLocks noChangeAspect="1"/>
          </p:cNvPicPr>
          <p:nvPr/>
        </p:nvPicPr>
        <p:blipFill>
          <a:blip r:embed="rId2"/>
          <a:stretch>
            <a:fillRect/>
          </a:stretch>
        </p:blipFill>
        <p:spPr>
          <a:xfrm>
            <a:off x="3067287" y="2379679"/>
            <a:ext cx="8630951" cy="3918235"/>
          </a:xfrm>
          <a:prstGeom prst="rect">
            <a:avLst/>
          </a:prstGeom>
        </p:spPr>
      </p:pic>
    </p:spTree>
    <p:extLst>
      <p:ext uri="{BB962C8B-B14F-4D97-AF65-F5344CB8AC3E}">
        <p14:creationId xmlns:p14="http://schemas.microsoft.com/office/powerpoint/2010/main" val="2702859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8AAA0C-CBF6-43CF-A555-7E82968DB1BA}"/>
              </a:ext>
            </a:extLst>
          </p:cNvPr>
          <p:cNvSpPr txBox="1"/>
          <p:nvPr/>
        </p:nvSpPr>
        <p:spPr>
          <a:xfrm>
            <a:off x="83762" y="108833"/>
            <a:ext cx="11991902" cy="1231106"/>
          </a:xfrm>
          <a:prstGeom prst="rect">
            <a:avLst/>
          </a:prstGeom>
          <a:noFill/>
        </p:spPr>
        <p:txBody>
          <a:bodyPr wrap="square" rtlCol="0" anchor="b">
            <a:spAutoFit/>
          </a:bodyPr>
          <a:lstStyle/>
          <a:p>
            <a:pPr algn="ctr"/>
            <a:r>
              <a:rPr lang="en-US" sz="3700" b="1" spc="-145" dirty="0">
                <a:solidFill>
                  <a:schemeClr val="tx2"/>
                </a:solidFill>
                <a:latin typeface="Poppins" pitchFamily="2" charset="77"/>
                <a:cs typeface="Poppins" pitchFamily="2" charset="77"/>
              </a:rPr>
              <a:t>Cost recovery revenue forecast for 2023</a:t>
            </a:r>
          </a:p>
          <a:p>
            <a:pPr algn="ctr"/>
            <a:r>
              <a:rPr lang="en-US" sz="3700" b="1" spc="-145" dirty="0">
                <a:solidFill>
                  <a:schemeClr val="tx2"/>
                </a:solidFill>
                <a:latin typeface="Poppins" pitchFamily="2" charset="77"/>
                <a:cs typeface="Poppins" pitchFamily="2" charset="77"/>
              </a:rPr>
              <a:t>5 October 2023</a:t>
            </a:r>
          </a:p>
        </p:txBody>
      </p:sp>
      <p:sp>
        <p:nvSpPr>
          <p:cNvPr id="27" name="Freeform 8">
            <a:extLst>
              <a:ext uri="{FF2B5EF4-FFF2-40B4-BE49-F238E27FC236}">
                <a16:creationId xmlns:a16="http://schemas.microsoft.com/office/drawing/2014/main" id="{2554D2E1-82C8-4B90-852D-F3CC3D9E12F6}"/>
              </a:ext>
            </a:extLst>
          </p:cNvPr>
          <p:cNvSpPr>
            <a:spLocks noChangeArrowheads="1"/>
          </p:cNvSpPr>
          <p:nvPr/>
        </p:nvSpPr>
        <p:spPr bwMode="auto">
          <a:xfrm>
            <a:off x="5252794" y="2216833"/>
            <a:ext cx="385152" cy="571421"/>
          </a:xfrm>
          <a:custGeom>
            <a:avLst/>
            <a:gdLst>
              <a:gd name="connsiteX0" fmla="*/ 103194 w 367971"/>
              <a:gd name="connsiteY0" fmla="*/ 433069 h 545931"/>
              <a:gd name="connsiteX1" fmla="*/ 99959 w 367971"/>
              <a:gd name="connsiteY1" fmla="*/ 433478 h 545931"/>
              <a:gd name="connsiteX2" fmla="*/ 96320 w 367971"/>
              <a:gd name="connsiteY2" fmla="*/ 434705 h 545931"/>
              <a:gd name="connsiteX3" fmla="*/ 84595 w 367971"/>
              <a:gd name="connsiteY3" fmla="*/ 444929 h 545931"/>
              <a:gd name="connsiteX4" fmla="*/ 77721 w 367971"/>
              <a:gd name="connsiteY4" fmla="*/ 458425 h 545931"/>
              <a:gd name="connsiteX5" fmla="*/ 122601 w 367971"/>
              <a:gd name="connsiteY5" fmla="*/ 458425 h 545931"/>
              <a:gd name="connsiteX6" fmla="*/ 118154 w 367971"/>
              <a:gd name="connsiteY6" fmla="*/ 448610 h 545931"/>
              <a:gd name="connsiteX7" fmla="*/ 108450 w 367971"/>
              <a:gd name="connsiteY7" fmla="*/ 434705 h 545931"/>
              <a:gd name="connsiteX8" fmla="*/ 103194 w 367971"/>
              <a:gd name="connsiteY8" fmla="*/ 433069 h 545931"/>
              <a:gd name="connsiteX9" fmla="*/ 103598 w 367971"/>
              <a:gd name="connsiteY9" fmla="*/ 419982 h 545931"/>
              <a:gd name="connsiteX10" fmla="*/ 116132 w 367971"/>
              <a:gd name="connsiteY10" fmla="*/ 424072 h 545931"/>
              <a:gd name="connsiteX11" fmla="*/ 129071 w 367971"/>
              <a:gd name="connsiteY11" fmla="*/ 442476 h 545931"/>
              <a:gd name="connsiteX12" fmla="*/ 136349 w 367971"/>
              <a:gd name="connsiteY12" fmla="*/ 458425 h 545931"/>
              <a:gd name="connsiteX13" fmla="*/ 167886 w 367971"/>
              <a:gd name="connsiteY13" fmla="*/ 458425 h 545931"/>
              <a:gd name="connsiteX14" fmla="*/ 168290 w 367971"/>
              <a:gd name="connsiteY14" fmla="*/ 458425 h 545931"/>
              <a:gd name="connsiteX15" fmla="*/ 170716 w 367971"/>
              <a:gd name="connsiteY15" fmla="*/ 454336 h 545931"/>
              <a:gd name="connsiteX16" fmla="*/ 176781 w 367971"/>
              <a:gd name="connsiteY16" fmla="*/ 445338 h 545931"/>
              <a:gd name="connsiteX17" fmla="*/ 185272 w 367971"/>
              <a:gd name="connsiteY17" fmla="*/ 437159 h 545931"/>
              <a:gd name="connsiteX18" fmla="*/ 192146 w 367971"/>
              <a:gd name="connsiteY18" fmla="*/ 434705 h 545931"/>
              <a:gd name="connsiteX19" fmla="*/ 196593 w 367971"/>
              <a:gd name="connsiteY19" fmla="*/ 435114 h 545931"/>
              <a:gd name="connsiteX20" fmla="*/ 200637 w 367971"/>
              <a:gd name="connsiteY20" fmla="*/ 437568 h 545931"/>
              <a:gd name="connsiteX21" fmla="*/ 207106 w 367971"/>
              <a:gd name="connsiteY21" fmla="*/ 447792 h 545931"/>
              <a:gd name="connsiteX22" fmla="*/ 210745 w 367971"/>
              <a:gd name="connsiteY22" fmla="*/ 455972 h 545931"/>
              <a:gd name="connsiteX23" fmla="*/ 211554 w 367971"/>
              <a:gd name="connsiteY23" fmla="*/ 456789 h 545931"/>
              <a:gd name="connsiteX24" fmla="*/ 212362 w 367971"/>
              <a:gd name="connsiteY24" fmla="*/ 457198 h 545931"/>
              <a:gd name="connsiteX25" fmla="*/ 213575 w 367971"/>
              <a:gd name="connsiteY25" fmla="*/ 457198 h 545931"/>
              <a:gd name="connsiteX26" fmla="*/ 222066 w 367971"/>
              <a:gd name="connsiteY26" fmla="*/ 453927 h 545931"/>
              <a:gd name="connsiteX27" fmla="*/ 228131 w 367971"/>
              <a:gd name="connsiteY27" fmla="*/ 452291 h 545931"/>
              <a:gd name="connsiteX28" fmla="*/ 236218 w 367971"/>
              <a:gd name="connsiteY28" fmla="*/ 454336 h 545931"/>
              <a:gd name="connsiteX29" fmla="*/ 240261 w 367971"/>
              <a:gd name="connsiteY29" fmla="*/ 458834 h 545931"/>
              <a:gd name="connsiteX30" fmla="*/ 241069 w 367971"/>
              <a:gd name="connsiteY30" fmla="*/ 459652 h 545931"/>
              <a:gd name="connsiteX31" fmla="*/ 241474 w 367971"/>
              <a:gd name="connsiteY31" fmla="*/ 459652 h 545931"/>
              <a:gd name="connsiteX32" fmla="*/ 242687 w 367971"/>
              <a:gd name="connsiteY32" fmla="*/ 460879 h 545931"/>
              <a:gd name="connsiteX33" fmla="*/ 250369 w 367971"/>
              <a:gd name="connsiteY33" fmla="*/ 463333 h 545931"/>
              <a:gd name="connsiteX34" fmla="*/ 287972 w 367971"/>
              <a:gd name="connsiteY34" fmla="*/ 463742 h 545931"/>
              <a:gd name="connsiteX35" fmla="*/ 292823 w 367971"/>
              <a:gd name="connsiteY35" fmla="*/ 468241 h 545931"/>
              <a:gd name="connsiteX36" fmla="*/ 288780 w 367971"/>
              <a:gd name="connsiteY36" fmla="*/ 473148 h 545931"/>
              <a:gd name="connsiteX37" fmla="*/ 248752 w 367971"/>
              <a:gd name="connsiteY37" fmla="*/ 473148 h 545931"/>
              <a:gd name="connsiteX38" fmla="*/ 237835 w 367971"/>
              <a:gd name="connsiteY38" fmla="*/ 469467 h 545931"/>
              <a:gd name="connsiteX39" fmla="*/ 235005 w 367971"/>
              <a:gd name="connsiteY39" fmla="*/ 467423 h 545931"/>
              <a:gd name="connsiteX40" fmla="*/ 233792 w 367971"/>
              <a:gd name="connsiteY40" fmla="*/ 466196 h 545931"/>
              <a:gd name="connsiteX41" fmla="*/ 232983 w 367971"/>
              <a:gd name="connsiteY41" fmla="*/ 465787 h 545931"/>
              <a:gd name="connsiteX42" fmla="*/ 232579 w 367971"/>
              <a:gd name="connsiteY42" fmla="*/ 464969 h 545931"/>
              <a:gd name="connsiteX43" fmla="*/ 230153 w 367971"/>
              <a:gd name="connsiteY43" fmla="*/ 462515 h 545931"/>
              <a:gd name="connsiteX44" fmla="*/ 229344 w 367971"/>
              <a:gd name="connsiteY44" fmla="*/ 462106 h 545931"/>
              <a:gd name="connsiteX45" fmla="*/ 226109 w 367971"/>
              <a:gd name="connsiteY45" fmla="*/ 463333 h 545931"/>
              <a:gd name="connsiteX46" fmla="*/ 216001 w 367971"/>
              <a:gd name="connsiteY46" fmla="*/ 467014 h 545931"/>
              <a:gd name="connsiteX47" fmla="*/ 214788 w 367971"/>
              <a:gd name="connsiteY47" fmla="*/ 467832 h 545931"/>
              <a:gd name="connsiteX48" fmla="*/ 212362 w 367971"/>
              <a:gd name="connsiteY48" fmla="*/ 467832 h 545931"/>
              <a:gd name="connsiteX49" fmla="*/ 207915 w 367971"/>
              <a:gd name="connsiteY49" fmla="*/ 467014 h 545931"/>
              <a:gd name="connsiteX50" fmla="*/ 204276 w 367971"/>
              <a:gd name="connsiteY50" fmla="*/ 464560 h 545931"/>
              <a:gd name="connsiteX51" fmla="*/ 202254 w 367971"/>
              <a:gd name="connsiteY51" fmla="*/ 462106 h 545931"/>
              <a:gd name="connsiteX52" fmla="*/ 197402 w 367971"/>
              <a:gd name="connsiteY52" fmla="*/ 452291 h 545931"/>
              <a:gd name="connsiteX53" fmla="*/ 193359 w 367971"/>
              <a:gd name="connsiteY53" fmla="*/ 445747 h 545931"/>
              <a:gd name="connsiteX54" fmla="*/ 192954 w 367971"/>
              <a:gd name="connsiteY54" fmla="*/ 445747 h 545931"/>
              <a:gd name="connsiteX55" fmla="*/ 192550 w 367971"/>
              <a:gd name="connsiteY55" fmla="*/ 445747 h 545931"/>
              <a:gd name="connsiteX56" fmla="*/ 191337 w 367971"/>
              <a:gd name="connsiteY56" fmla="*/ 446974 h 545931"/>
              <a:gd name="connsiteX57" fmla="*/ 185272 w 367971"/>
              <a:gd name="connsiteY57" fmla="*/ 452291 h 545931"/>
              <a:gd name="connsiteX58" fmla="*/ 180420 w 367971"/>
              <a:gd name="connsiteY58" fmla="*/ 460061 h 545931"/>
              <a:gd name="connsiteX59" fmla="*/ 175568 w 367971"/>
              <a:gd name="connsiteY59" fmla="*/ 469059 h 545931"/>
              <a:gd name="connsiteX60" fmla="*/ 167078 w 367971"/>
              <a:gd name="connsiteY60" fmla="*/ 477238 h 545931"/>
              <a:gd name="connsiteX61" fmla="*/ 156161 w 367971"/>
              <a:gd name="connsiteY61" fmla="*/ 482554 h 545931"/>
              <a:gd name="connsiteX62" fmla="*/ 150500 w 367971"/>
              <a:gd name="connsiteY62" fmla="*/ 482963 h 545931"/>
              <a:gd name="connsiteX63" fmla="*/ 144031 w 367971"/>
              <a:gd name="connsiteY63" fmla="*/ 482963 h 545931"/>
              <a:gd name="connsiteX64" fmla="*/ 132710 w 367971"/>
              <a:gd name="connsiteY64" fmla="*/ 475602 h 545931"/>
              <a:gd name="connsiteX65" fmla="*/ 130688 w 367971"/>
              <a:gd name="connsiteY65" fmla="*/ 472739 h 545931"/>
              <a:gd name="connsiteX66" fmla="*/ 72869 w 367971"/>
              <a:gd name="connsiteY66" fmla="*/ 472739 h 545931"/>
              <a:gd name="connsiteX67" fmla="*/ 71656 w 367971"/>
              <a:gd name="connsiteY67" fmla="*/ 478465 h 545931"/>
              <a:gd name="connsiteX68" fmla="*/ 71656 w 367971"/>
              <a:gd name="connsiteY68" fmla="*/ 478874 h 545931"/>
              <a:gd name="connsiteX69" fmla="*/ 63165 w 367971"/>
              <a:gd name="connsiteY69" fmla="*/ 484599 h 545931"/>
              <a:gd name="connsiteX70" fmla="*/ 57909 w 367971"/>
              <a:gd name="connsiteY70" fmla="*/ 476011 h 545931"/>
              <a:gd name="connsiteX71" fmla="*/ 58313 w 367971"/>
              <a:gd name="connsiteY71" fmla="*/ 472739 h 545931"/>
              <a:gd name="connsiteX72" fmla="*/ 39310 w 367971"/>
              <a:gd name="connsiteY72" fmla="*/ 472739 h 545931"/>
              <a:gd name="connsiteX73" fmla="*/ 32032 w 367971"/>
              <a:gd name="connsiteY73" fmla="*/ 465378 h 545931"/>
              <a:gd name="connsiteX74" fmla="*/ 39310 w 367971"/>
              <a:gd name="connsiteY74" fmla="*/ 458425 h 545931"/>
              <a:gd name="connsiteX75" fmla="*/ 62761 w 367971"/>
              <a:gd name="connsiteY75" fmla="*/ 458425 h 545931"/>
              <a:gd name="connsiteX76" fmla="*/ 63570 w 367971"/>
              <a:gd name="connsiteY76" fmla="*/ 455972 h 545931"/>
              <a:gd name="connsiteX77" fmla="*/ 73678 w 367971"/>
              <a:gd name="connsiteY77" fmla="*/ 436750 h 545931"/>
              <a:gd name="connsiteX78" fmla="*/ 91468 w 367971"/>
              <a:gd name="connsiteY78" fmla="*/ 422027 h 545931"/>
              <a:gd name="connsiteX79" fmla="*/ 97533 w 367971"/>
              <a:gd name="connsiteY79" fmla="*/ 420391 h 545931"/>
              <a:gd name="connsiteX80" fmla="*/ 103598 w 367971"/>
              <a:gd name="connsiteY80" fmla="*/ 419982 h 545931"/>
              <a:gd name="connsiteX81" fmla="*/ 159877 w 367971"/>
              <a:gd name="connsiteY81" fmla="*/ 393288 h 545931"/>
              <a:gd name="connsiteX82" fmla="*/ 282439 w 367971"/>
              <a:gd name="connsiteY82" fmla="*/ 393288 h 545931"/>
              <a:gd name="connsiteX83" fmla="*/ 289672 w 367971"/>
              <a:gd name="connsiteY83" fmla="*/ 400214 h 545931"/>
              <a:gd name="connsiteX84" fmla="*/ 282439 w 367971"/>
              <a:gd name="connsiteY84" fmla="*/ 407140 h 545931"/>
              <a:gd name="connsiteX85" fmla="*/ 159877 w 367971"/>
              <a:gd name="connsiteY85" fmla="*/ 407140 h 545931"/>
              <a:gd name="connsiteX86" fmla="*/ 153046 w 367971"/>
              <a:gd name="connsiteY86" fmla="*/ 400214 h 545931"/>
              <a:gd name="connsiteX87" fmla="*/ 159877 w 367971"/>
              <a:gd name="connsiteY87" fmla="*/ 393288 h 545931"/>
              <a:gd name="connsiteX88" fmla="*/ 95196 w 367971"/>
              <a:gd name="connsiteY88" fmla="*/ 352577 h 545931"/>
              <a:gd name="connsiteX89" fmla="*/ 101984 w 367971"/>
              <a:gd name="connsiteY89" fmla="*/ 353376 h 545931"/>
              <a:gd name="connsiteX90" fmla="*/ 104379 w 367971"/>
              <a:gd name="connsiteY90" fmla="*/ 356175 h 545931"/>
              <a:gd name="connsiteX91" fmla="*/ 103980 w 367971"/>
              <a:gd name="connsiteY91" fmla="*/ 363770 h 545931"/>
              <a:gd name="connsiteX92" fmla="*/ 69244 w 367971"/>
              <a:gd name="connsiteY92" fmla="*/ 400149 h 545931"/>
              <a:gd name="connsiteX93" fmla="*/ 66050 w 367971"/>
              <a:gd name="connsiteY93" fmla="*/ 403747 h 545931"/>
              <a:gd name="connsiteX94" fmla="*/ 61658 w 367971"/>
              <a:gd name="connsiteY94" fmla="*/ 404147 h 545931"/>
              <a:gd name="connsiteX95" fmla="*/ 46485 w 367971"/>
              <a:gd name="connsiteY95" fmla="*/ 388556 h 545931"/>
              <a:gd name="connsiteX96" fmla="*/ 46485 w 367971"/>
              <a:gd name="connsiteY96" fmla="*/ 382159 h 545931"/>
              <a:gd name="connsiteX97" fmla="*/ 50079 w 367971"/>
              <a:gd name="connsiteY97" fmla="*/ 378961 h 545931"/>
              <a:gd name="connsiteX98" fmla="*/ 56467 w 367971"/>
              <a:gd name="connsiteY98" fmla="*/ 378961 h 545931"/>
              <a:gd name="connsiteX99" fmla="*/ 60859 w 367971"/>
              <a:gd name="connsiteY99" fmla="*/ 382559 h 545931"/>
              <a:gd name="connsiteX100" fmla="*/ 64852 w 367971"/>
              <a:gd name="connsiteY100" fmla="*/ 382559 h 545931"/>
              <a:gd name="connsiteX101" fmla="*/ 95196 w 367971"/>
              <a:gd name="connsiteY101" fmla="*/ 352577 h 545931"/>
              <a:gd name="connsiteX102" fmla="*/ 159870 w 367971"/>
              <a:gd name="connsiteY102" fmla="*/ 347020 h 545931"/>
              <a:gd name="connsiteX103" fmla="*/ 236173 w 367971"/>
              <a:gd name="connsiteY103" fmla="*/ 347020 h 545931"/>
              <a:gd name="connsiteX104" fmla="*/ 243401 w 367971"/>
              <a:gd name="connsiteY104" fmla="*/ 353743 h 545931"/>
              <a:gd name="connsiteX105" fmla="*/ 236173 w 367971"/>
              <a:gd name="connsiteY105" fmla="*/ 360861 h 545931"/>
              <a:gd name="connsiteX106" fmla="*/ 159870 w 367971"/>
              <a:gd name="connsiteY106" fmla="*/ 360861 h 545931"/>
              <a:gd name="connsiteX107" fmla="*/ 153043 w 367971"/>
              <a:gd name="connsiteY107" fmla="*/ 353743 h 545931"/>
              <a:gd name="connsiteX108" fmla="*/ 159870 w 367971"/>
              <a:gd name="connsiteY108" fmla="*/ 347020 h 545931"/>
              <a:gd name="connsiteX109" fmla="*/ 159877 w 367971"/>
              <a:gd name="connsiteY109" fmla="*/ 286513 h 545931"/>
              <a:gd name="connsiteX110" fmla="*/ 282439 w 367971"/>
              <a:gd name="connsiteY110" fmla="*/ 286513 h 545931"/>
              <a:gd name="connsiteX111" fmla="*/ 289672 w 367971"/>
              <a:gd name="connsiteY111" fmla="*/ 293439 h 545931"/>
              <a:gd name="connsiteX112" fmla="*/ 282439 w 367971"/>
              <a:gd name="connsiteY112" fmla="*/ 300365 h 545931"/>
              <a:gd name="connsiteX113" fmla="*/ 159877 w 367971"/>
              <a:gd name="connsiteY113" fmla="*/ 300365 h 545931"/>
              <a:gd name="connsiteX114" fmla="*/ 153046 w 367971"/>
              <a:gd name="connsiteY114" fmla="*/ 293439 h 545931"/>
              <a:gd name="connsiteX115" fmla="*/ 159877 w 367971"/>
              <a:gd name="connsiteY115" fmla="*/ 286513 h 545931"/>
              <a:gd name="connsiteX116" fmla="*/ 95196 w 367971"/>
              <a:gd name="connsiteY116" fmla="*/ 244023 h 545931"/>
              <a:gd name="connsiteX117" fmla="*/ 101984 w 367971"/>
              <a:gd name="connsiteY117" fmla="*/ 244422 h 545931"/>
              <a:gd name="connsiteX118" fmla="*/ 104379 w 367971"/>
              <a:gd name="connsiteY118" fmla="*/ 248020 h 545931"/>
              <a:gd name="connsiteX119" fmla="*/ 103980 w 367971"/>
              <a:gd name="connsiteY119" fmla="*/ 254816 h 545931"/>
              <a:gd name="connsiteX120" fmla="*/ 69244 w 367971"/>
              <a:gd name="connsiteY120" fmla="*/ 291195 h 545931"/>
              <a:gd name="connsiteX121" fmla="*/ 66050 w 367971"/>
              <a:gd name="connsiteY121" fmla="*/ 295193 h 545931"/>
              <a:gd name="connsiteX122" fmla="*/ 61658 w 367971"/>
              <a:gd name="connsiteY122" fmla="*/ 295193 h 545931"/>
              <a:gd name="connsiteX123" fmla="*/ 46485 w 367971"/>
              <a:gd name="connsiteY123" fmla="*/ 280002 h 545931"/>
              <a:gd name="connsiteX124" fmla="*/ 46485 w 367971"/>
              <a:gd name="connsiteY124" fmla="*/ 273605 h 545931"/>
              <a:gd name="connsiteX125" fmla="*/ 50079 w 367971"/>
              <a:gd name="connsiteY125" fmla="*/ 270008 h 545931"/>
              <a:gd name="connsiteX126" fmla="*/ 56467 w 367971"/>
              <a:gd name="connsiteY126" fmla="*/ 270008 h 545931"/>
              <a:gd name="connsiteX127" fmla="*/ 60859 w 367971"/>
              <a:gd name="connsiteY127" fmla="*/ 274005 h 545931"/>
              <a:gd name="connsiteX128" fmla="*/ 64852 w 367971"/>
              <a:gd name="connsiteY128" fmla="*/ 274005 h 545931"/>
              <a:gd name="connsiteX129" fmla="*/ 95196 w 367971"/>
              <a:gd name="connsiteY129" fmla="*/ 244023 h 545931"/>
              <a:gd name="connsiteX130" fmla="*/ 159870 w 367971"/>
              <a:gd name="connsiteY130" fmla="*/ 240245 h 545931"/>
              <a:gd name="connsiteX131" fmla="*/ 236173 w 367971"/>
              <a:gd name="connsiteY131" fmla="*/ 240245 h 545931"/>
              <a:gd name="connsiteX132" fmla="*/ 243401 w 367971"/>
              <a:gd name="connsiteY132" fmla="*/ 247363 h 545931"/>
              <a:gd name="connsiteX133" fmla="*/ 236173 w 367971"/>
              <a:gd name="connsiteY133" fmla="*/ 254086 h 545931"/>
              <a:gd name="connsiteX134" fmla="*/ 159870 w 367971"/>
              <a:gd name="connsiteY134" fmla="*/ 254086 h 545931"/>
              <a:gd name="connsiteX135" fmla="*/ 153043 w 367971"/>
              <a:gd name="connsiteY135" fmla="*/ 247363 h 545931"/>
              <a:gd name="connsiteX136" fmla="*/ 159870 w 367971"/>
              <a:gd name="connsiteY136" fmla="*/ 240245 h 545931"/>
              <a:gd name="connsiteX137" fmla="*/ 159877 w 367971"/>
              <a:gd name="connsiteY137" fmla="*/ 177959 h 545931"/>
              <a:gd name="connsiteX138" fmla="*/ 282439 w 367971"/>
              <a:gd name="connsiteY138" fmla="*/ 177959 h 545931"/>
              <a:gd name="connsiteX139" fmla="*/ 289672 w 367971"/>
              <a:gd name="connsiteY139" fmla="*/ 184885 h 545931"/>
              <a:gd name="connsiteX140" fmla="*/ 282439 w 367971"/>
              <a:gd name="connsiteY140" fmla="*/ 191811 h 545931"/>
              <a:gd name="connsiteX141" fmla="*/ 159877 w 367971"/>
              <a:gd name="connsiteY141" fmla="*/ 191811 h 545931"/>
              <a:gd name="connsiteX142" fmla="*/ 153046 w 367971"/>
              <a:gd name="connsiteY142" fmla="*/ 184885 h 545931"/>
              <a:gd name="connsiteX143" fmla="*/ 159877 w 367971"/>
              <a:gd name="connsiteY143" fmla="*/ 177959 h 545931"/>
              <a:gd name="connsiteX144" fmla="*/ 95196 w 367971"/>
              <a:gd name="connsiteY144" fmla="*/ 137262 h 545931"/>
              <a:gd name="connsiteX145" fmla="*/ 101984 w 367971"/>
              <a:gd name="connsiteY145" fmla="*/ 138068 h 545931"/>
              <a:gd name="connsiteX146" fmla="*/ 104379 w 367971"/>
              <a:gd name="connsiteY146" fmla="*/ 140886 h 545931"/>
              <a:gd name="connsiteX147" fmla="*/ 103980 w 367971"/>
              <a:gd name="connsiteY147" fmla="*/ 148135 h 545931"/>
              <a:gd name="connsiteX148" fmla="*/ 69244 w 367971"/>
              <a:gd name="connsiteY148" fmla="*/ 184779 h 545931"/>
              <a:gd name="connsiteX149" fmla="*/ 66050 w 367971"/>
              <a:gd name="connsiteY149" fmla="*/ 188403 h 545931"/>
              <a:gd name="connsiteX150" fmla="*/ 61658 w 367971"/>
              <a:gd name="connsiteY150" fmla="*/ 188806 h 545931"/>
              <a:gd name="connsiteX151" fmla="*/ 46485 w 367971"/>
              <a:gd name="connsiteY151" fmla="*/ 173504 h 545931"/>
              <a:gd name="connsiteX152" fmla="*/ 46485 w 367971"/>
              <a:gd name="connsiteY152" fmla="*/ 166658 h 545931"/>
              <a:gd name="connsiteX153" fmla="*/ 50079 w 367971"/>
              <a:gd name="connsiteY153" fmla="*/ 163437 h 545931"/>
              <a:gd name="connsiteX154" fmla="*/ 56467 w 367971"/>
              <a:gd name="connsiteY154" fmla="*/ 163437 h 545931"/>
              <a:gd name="connsiteX155" fmla="*/ 60859 w 367971"/>
              <a:gd name="connsiteY155" fmla="*/ 167464 h 545931"/>
              <a:gd name="connsiteX156" fmla="*/ 64852 w 367971"/>
              <a:gd name="connsiteY156" fmla="*/ 167464 h 545931"/>
              <a:gd name="connsiteX157" fmla="*/ 95196 w 367971"/>
              <a:gd name="connsiteY157" fmla="*/ 137262 h 545931"/>
              <a:gd name="connsiteX158" fmla="*/ 159870 w 367971"/>
              <a:gd name="connsiteY158" fmla="*/ 133470 h 545931"/>
              <a:gd name="connsiteX159" fmla="*/ 236173 w 367971"/>
              <a:gd name="connsiteY159" fmla="*/ 133470 h 545931"/>
              <a:gd name="connsiteX160" fmla="*/ 243401 w 367971"/>
              <a:gd name="connsiteY160" fmla="*/ 140193 h 545931"/>
              <a:gd name="connsiteX161" fmla="*/ 236173 w 367971"/>
              <a:gd name="connsiteY161" fmla="*/ 147311 h 545931"/>
              <a:gd name="connsiteX162" fmla="*/ 159870 w 367971"/>
              <a:gd name="connsiteY162" fmla="*/ 147311 h 545931"/>
              <a:gd name="connsiteX163" fmla="*/ 153043 w 367971"/>
              <a:gd name="connsiteY163" fmla="*/ 140193 h 545931"/>
              <a:gd name="connsiteX164" fmla="*/ 159870 w 367971"/>
              <a:gd name="connsiteY164" fmla="*/ 133470 h 545931"/>
              <a:gd name="connsiteX165" fmla="*/ 336835 w 367971"/>
              <a:gd name="connsiteY165" fmla="*/ 101606 h 545931"/>
              <a:gd name="connsiteX166" fmla="*/ 336835 w 367971"/>
              <a:gd name="connsiteY166" fmla="*/ 489080 h 545931"/>
              <a:gd name="connsiteX167" fmla="*/ 310551 w 367971"/>
              <a:gd name="connsiteY167" fmla="*/ 515691 h 545931"/>
              <a:gd name="connsiteX168" fmla="*/ 44884 w 367971"/>
              <a:gd name="connsiteY168" fmla="*/ 515691 h 545931"/>
              <a:gd name="connsiteX169" fmla="*/ 44884 w 367971"/>
              <a:gd name="connsiteY169" fmla="*/ 519723 h 545931"/>
              <a:gd name="connsiteX170" fmla="*/ 57420 w 367971"/>
              <a:gd name="connsiteY170" fmla="*/ 531819 h 545931"/>
              <a:gd name="connsiteX171" fmla="*/ 341283 w 367971"/>
              <a:gd name="connsiteY171" fmla="*/ 531819 h 545931"/>
              <a:gd name="connsiteX172" fmla="*/ 353414 w 367971"/>
              <a:gd name="connsiteY172" fmla="*/ 519723 h 545931"/>
              <a:gd name="connsiteX173" fmla="*/ 353414 w 367971"/>
              <a:gd name="connsiteY173" fmla="*/ 113702 h 545931"/>
              <a:gd name="connsiteX174" fmla="*/ 341283 w 367971"/>
              <a:gd name="connsiteY174" fmla="*/ 101606 h 545931"/>
              <a:gd name="connsiteX175" fmla="*/ 26284 w 367971"/>
              <a:gd name="connsiteY175" fmla="*/ 70963 h 545931"/>
              <a:gd name="connsiteX176" fmla="*/ 14153 w 367971"/>
              <a:gd name="connsiteY176" fmla="*/ 83059 h 545931"/>
              <a:gd name="connsiteX177" fmla="*/ 14153 w 367971"/>
              <a:gd name="connsiteY177" fmla="*/ 489080 h 545931"/>
              <a:gd name="connsiteX178" fmla="*/ 26284 w 367971"/>
              <a:gd name="connsiteY178" fmla="*/ 501176 h 545931"/>
              <a:gd name="connsiteX179" fmla="*/ 310551 w 367971"/>
              <a:gd name="connsiteY179" fmla="*/ 501176 h 545931"/>
              <a:gd name="connsiteX180" fmla="*/ 322682 w 367971"/>
              <a:gd name="connsiteY180" fmla="*/ 489080 h 545931"/>
              <a:gd name="connsiteX181" fmla="*/ 322682 w 367971"/>
              <a:gd name="connsiteY181" fmla="*/ 83059 h 545931"/>
              <a:gd name="connsiteX182" fmla="*/ 310551 w 367971"/>
              <a:gd name="connsiteY182" fmla="*/ 70963 h 545931"/>
              <a:gd name="connsiteX183" fmla="*/ 244640 w 367971"/>
              <a:gd name="connsiteY183" fmla="*/ 70963 h 545931"/>
              <a:gd name="connsiteX184" fmla="*/ 233318 w 367971"/>
              <a:gd name="connsiteY184" fmla="*/ 95155 h 545931"/>
              <a:gd name="connsiteX185" fmla="*/ 203395 w 367971"/>
              <a:gd name="connsiteY185" fmla="*/ 107654 h 545931"/>
              <a:gd name="connsiteX186" fmla="*/ 133440 w 367971"/>
              <a:gd name="connsiteY186" fmla="*/ 107654 h 545931"/>
              <a:gd name="connsiteX187" fmla="*/ 103921 w 367971"/>
              <a:gd name="connsiteY187" fmla="*/ 95155 h 545931"/>
              <a:gd name="connsiteX188" fmla="*/ 92195 w 367971"/>
              <a:gd name="connsiteY188" fmla="*/ 70963 h 545931"/>
              <a:gd name="connsiteX189" fmla="*/ 167282 w 367971"/>
              <a:gd name="connsiteY189" fmla="*/ 23134 h 545931"/>
              <a:gd name="connsiteX190" fmla="*/ 175793 w 367971"/>
              <a:gd name="connsiteY190" fmla="*/ 32713 h 545931"/>
              <a:gd name="connsiteX191" fmla="*/ 167282 w 367971"/>
              <a:gd name="connsiteY191" fmla="*/ 42293 h 545931"/>
              <a:gd name="connsiteX192" fmla="*/ 158383 w 367971"/>
              <a:gd name="connsiteY192" fmla="*/ 32713 h 545931"/>
              <a:gd name="connsiteX193" fmla="*/ 167282 w 367971"/>
              <a:gd name="connsiteY193" fmla="*/ 23134 h 545931"/>
              <a:gd name="connsiteX194" fmla="*/ 168215 w 367971"/>
              <a:gd name="connsiteY194" fmla="*/ 14112 h 545931"/>
              <a:gd name="connsiteX195" fmla="*/ 150423 w 367971"/>
              <a:gd name="connsiteY195" fmla="*/ 29433 h 545931"/>
              <a:gd name="connsiteX196" fmla="*/ 138292 w 367971"/>
              <a:gd name="connsiteY196" fmla="*/ 39513 h 545931"/>
              <a:gd name="connsiteX197" fmla="*/ 134653 w 367971"/>
              <a:gd name="connsiteY197" fmla="*/ 39513 h 545931"/>
              <a:gd name="connsiteX198" fmla="*/ 106752 w 367971"/>
              <a:gd name="connsiteY198" fmla="*/ 65721 h 545931"/>
              <a:gd name="connsiteX199" fmla="*/ 114031 w 367971"/>
              <a:gd name="connsiteY199" fmla="*/ 85478 h 545931"/>
              <a:gd name="connsiteX200" fmla="*/ 133440 w 367971"/>
              <a:gd name="connsiteY200" fmla="*/ 93542 h 545931"/>
              <a:gd name="connsiteX201" fmla="*/ 203395 w 367971"/>
              <a:gd name="connsiteY201" fmla="*/ 93542 h 545931"/>
              <a:gd name="connsiteX202" fmla="*/ 222804 w 367971"/>
              <a:gd name="connsiteY202" fmla="*/ 85478 h 545931"/>
              <a:gd name="connsiteX203" fmla="*/ 230487 w 367971"/>
              <a:gd name="connsiteY203" fmla="*/ 65721 h 545931"/>
              <a:gd name="connsiteX204" fmla="*/ 202182 w 367971"/>
              <a:gd name="connsiteY204" fmla="*/ 39513 h 545931"/>
              <a:gd name="connsiteX205" fmla="*/ 198542 w 367971"/>
              <a:gd name="connsiteY205" fmla="*/ 39513 h 545931"/>
              <a:gd name="connsiteX206" fmla="*/ 186816 w 367971"/>
              <a:gd name="connsiteY206" fmla="*/ 29433 h 545931"/>
              <a:gd name="connsiteX207" fmla="*/ 168215 w 367971"/>
              <a:gd name="connsiteY207" fmla="*/ 14112 h 545931"/>
              <a:gd name="connsiteX208" fmla="*/ 168215 w 367971"/>
              <a:gd name="connsiteY208" fmla="*/ 0 h 545931"/>
              <a:gd name="connsiteX209" fmla="*/ 200564 w 367971"/>
              <a:gd name="connsiteY209" fmla="*/ 25401 h 545931"/>
              <a:gd name="connsiteX210" fmla="*/ 202182 w 367971"/>
              <a:gd name="connsiteY210" fmla="*/ 25401 h 545931"/>
              <a:gd name="connsiteX211" fmla="*/ 243427 w 367971"/>
              <a:gd name="connsiteY211" fmla="*/ 56851 h 545931"/>
              <a:gd name="connsiteX212" fmla="*/ 310551 w 367971"/>
              <a:gd name="connsiteY212" fmla="*/ 56851 h 545931"/>
              <a:gd name="connsiteX213" fmla="*/ 336835 w 367971"/>
              <a:gd name="connsiteY213" fmla="*/ 83059 h 545931"/>
              <a:gd name="connsiteX214" fmla="*/ 336835 w 367971"/>
              <a:gd name="connsiteY214" fmla="*/ 87494 h 545931"/>
              <a:gd name="connsiteX215" fmla="*/ 341283 w 367971"/>
              <a:gd name="connsiteY215" fmla="*/ 87494 h 545931"/>
              <a:gd name="connsiteX216" fmla="*/ 367971 w 367971"/>
              <a:gd name="connsiteY216" fmla="*/ 113702 h 545931"/>
              <a:gd name="connsiteX217" fmla="*/ 367971 w 367971"/>
              <a:gd name="connsiteY217" fmla="*/ 519723 h 545931"/>
              <a:gd name="connsiteX218" fmla="*/ 341283 w 367971"/>
              <a:gd name="connsiteY218" fmla="*/ 545931 h 545931"/>
              <a:gd name="connsiteX219" fmla="*/ 57420 w 367971"/>
              <a:gd name="connsiteY219" fmla="*/ 545931 h 545931"/>
              <a:gd name="connsiteX220" fmla="*/ 30732 w 367971"/>
              <a:gd name="connsiteY220" fmla="*/ 519723 h 545931"/>
              <a:gd name="connsiteX221" fmla="*/ 30732 w 367971"/>
              <a:gd name="connsiteY221" fmla="*/ 515691 h 545931"/>
              <a:gd name="connsiteX222" fmla="*/ 26284 w 367971"/>
              <a:gd name="connsiteY222" fmla="*/ 515691 h 545931"/>
              <a:gd name="connsiteX223" fmla="*/ 0 w 367971"/>
              <a:gd name="connsiteY223" fmla="*/ 489080 h 545931"/>
              <a:gd name="connsiteX224" fmla="*/ 0 w 367971"/>
              <a:gd name="connsiteY224" fmla="*/ 83059 h 545931"/>
              <a:gd name="connsiteX225" fmla="*/ 26284 w 367971"/>
              <a:gd name="connsiteY225" fmla="*/ 56851 h 545931"/>
              <a:gd name="connsiteX226" fmla="*/ 93408 w 367971"/>
              <a:gd name="connsiteY226" fmla="*/ 56851 h 545931"/>
              <a:gd name="connsiteX227" fmla="*/ 134653 w 367971"/>
              <a:gd name="connsiteY227" fmla="*/ 25401 h 545931"/>
              <a:gd name="connsiteX228" fmla="*/ 136675 w 367971"/>
              <a:gd name="connsiteY228" fmla="*/ 25401 h 545931"/>
              <a:gd name="connsiteX229" fmla="*/ 168215 w 367971"/>
              <a:gd name="connsiteY229" fmla="*/ 0 h 545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Lst>
            <a:rect l="l" t="t" r="r" b="b"/>
            <a:pathLst>
              <a:path w="367971" h="545931">
                <a:moveTo>
                  <a:pt x="103194" y="433069"/>
                </a:moveTo>
                <a:cubicBezTo>
                  <a:pt x="101981" y="433478"/>
                  <a:pt x="100768" y="433478"/>
                  <a:pt x="99959" y="433478"/>
                </a:cubicBezTo>
                <a:cubicBezTo>
                  <a:pt x="98746" y="433478"/>
                  <a:pt x="97533" y="434296"/>
                  <a:pt x="96320" y="434705"/>
                </a:cubicBezTo>
                <a:cubicBezTo>
                  <a:pt x="91468" y="436341"/>
                  <a:pt x="87829" y="440431"/>
                  <a:pt x="84595" y="444929"/>
                </a:cubicBezTo>
                <a:cubicBezTo>
                  <a:pt x="81764" y="449019"/>
                  <a:pt x="79743" y="453518"/>
                  <a:pt x="77721" y="458425"/>
                </a:cubicBezTo>
                <a:lnTo>
                  <a:pt x="122601" y="458425"/>
                </a:lnTo>
                <a:cubicBezTo>
                  <a:pt x="120984" y="454745"/>
                  <a:pt x="119367" y="451473"/>
                  <a:pt x="118154" y="448610"/>
                </a:cubicBezTo>
                <a:cubicBezTo>
                  <a:pt x="115324" y="442885"/>
                  <a:pt x="112089" y="437568"/>
                  <a:pt x="108450" y="434705"/>
                </a:cubicBezTo>
                <a:cubicBezTo>
                  <a:pt x="106833" y="433478"/>
                  <a:pt x="105215" y="433478"/>
                  <a:pt x="103194" y="433069"/>
                </a:cubicBezTo>
                <a:close/>
                <a:moveTo>
                  <a:pt x="103598" y="419982"/>
                </a:moveTo>
                <a:cubicBezTo>
                  <a:pt x="108046" y="419982"/>
                  <a:pt x="112493" y="421618"/>
                  <a:pt x="116132" y="424072"/>
                </a:cubicBezTo>
                <a:cubicBezTo>
                  <a:pt x="123006" y="429798"/>
                  <a:pt x="126240" y="436341"/>
                  <a:pt x="129071" y="442476"/>
                </a:cubicBezTo>
                <a:cubicBezTo>
                  <a:pt x="131901" y="448201"/>
                  <a:pt x="133923" y="453518"/>
                  <a:pt x="136349" y="458425"/>
                </a:cubicBezTo>
                <a:lnTo>
                  <a:pt x="167886" y="458425"/>
                </a:lnTo>
                <a:cubicBezTo>
                  <a:pt x="167886" y="458425"/>
                  <a:pt x="168290" y="458425"/>
                  <a:pt x="168290" y="458425"/>
                </a:cubicBezTo>
                <a:cubicBezTo>
                  <a:pt x="169099" y="457198"/>
                  <a:pt x="169908" y="455972"/>
                  <a:pt x="170716" y="454336"/>
                </a:cubicBezTo>
                <a:cubicBezTo>
                  <a:pt x="172334" y="451473"/>
                  <a:pt x="174355" y="448610"/>
                  <a:pt x="176781" y="445338"/>
                </a:cubicBezTo>
                <a:cubicBezTo>
                  <a:pt x="178803" y="442067"/>
                  <a:pt x="181633" y="439613"/>
                  <a:pt x="185272" y="437159"/>
                </a:cubicBezTo>
                <a:cubicBezTo>
                  <a:pt x="186890" y="435932"/>
                  <a:pt x="188911" y="435114"/>
                  <a:pt x="192146" y="434705"/>
                </a:cubicBezTo>
                <a:cubicBezTo>
                  <a:pt x="193359" y="434705"/>
                  <a:pt x="194976" y="434705"/>
                  <a:pt x="196593" y="435114"/>
                </a:cubicBezTo>
                <a:cubicBezTo>
                  <a:pt x="197806" y="435932"/>
                  <a:pt x="199828" y="436750"/>
                  <a:pt x="200637" y="437568"/>
                </a:cubicBezTo>
                <a:cubicBezTo>
                  <a:pt x="204276" y="441249"/>
                  <a:pt x="205489" y="444520"/>
                  <a:pt x="207106" y="447792"/>
                </a:cubicBezTo>
                <a:cubicBezTo>
                  <a:pt x="208319" y="451064"/>
                  <a:pt x="209532" y="453927"/>
                  <a:pt x="210745" y="455972"/>
                </a:cubicBezTo>
                <a:cubicBezTo>
                  <a:pt x="211149" y="455972"/>
                  <a:pt x="211149" y="456380"/>
                  <a:pt x="211554" y="456789"/>
                </a:cubicBezTo>
                <a:cubicBezTo>
                  <a:pt x="211958" y="457198"/>
                  <a:pt x="211958" y="457198"/>
                  <a:pt x="212362" y="457198"/>
                </a:cubicBezTo>
                <a:cubicBezTo>
                  <a:pt x="212767" y="457198"/>
                  <a:pt x="213171" y="457198"/>
                  <a:pt x="213575" y="457198"/>
                </a:cubicBezTo>
                <a:cubicBezTo>
                  <a:pt x="216001" y="456380"/>
                  <a:pt x="218831" y="455563"/>
                  <a:pt x="222066" y="453927"/>
                </a:cubicBezTo>
                <a:cubicBezTo>
                  <a:pt x="223279" y="453518"/>
                  <a:pt x="225301" y="452291"/>
                  <a:pt x="228131" y="452291"/>
                </a:cubicBezTo>
                <a:cubicBezTo>
                  <a:pt x="230557" y="451473"/>
                  <a:pt x="234196" y="452700"/>
                  <a:pt x="236218" y="454336"/>
                </a:cubicBezTo>
                <a:cubicBezTo>
                  <a:pt x="237835" y="455972"/>
                  <a:pt x="239048" y="457198"/>
                  <a:pt x="240261" y="458834"/>
                </a:cubicBezTo>
                <a:lnTo>
                  <a:pt x="241069" y="459652"/>
                </a:lnTo>
                <a:cubicBezTo>
                  <a:pt x="241474" y="459652"/>
                  <a:pt x="241474" y="459652"/>
                  <a:pt x="241474" y="459652"/>
                </a:cubicBezTo>
                <a:cubicBezTo>
                  <a:pt x="241474" y="460061"/>
                  <a:pt x="242282" y="460470"/>
                  <a:pt x="242687" y="460879"/>
                </a:cubicBezTo>
                <a:cubicBezTo>
                  <a:pt x="244708" y="461697"/>
                  <a:pt x="247539" y="462515"/>
                  <a:pt x="250369" y="463333"/>
                </a:cubicBezTo>
                <a:cubicBezTo>
                  <a:pt x="262499" y="464969"/>
                  <a:pt x="275437" y="464560"/>
                  <a:pt x="287972" y="463742"/>
                </a:cubicBezTo>
                <a:cubicBezTo>
                  <a:pt x="290398" y="463742"/>
                  <a:pt x="292823" y="465787"/>
                  <a:pt x="292823" y="468241"/>
                </a:cubicBezTo>
                <a:cubicBezTo>
                  <a:pt x="293228" y="470694"/>
                  <a:pt x="291610" y="473148"/>
                  <a:pt x="288780" y="473148"/>
                </a:cubicBezTo>
                <a:cubicBezTo>
                  <a:pt x="275842" y="474375"/>
                  <a:pt x="262499" y="474784"/>
                  <a:pt x="248752" y="473148"/>
                </a:cubicBezTo>
                <a:cubicBezTo>
                  <a:pt x="245113" y="472330"/>
                  <a:pt x="241474" y="471512"/>
                  <a:pt x="237835" y="469467"/>
                </a:cubicBezTo>
                <a:cubicBezTo>
                  <a:pt x="236622" y="469059"/>
                  <a:pt x="235813" y="468650"/>
                  <a:pt x="235005" y="467423"/>
                </a:cubicBezTo>
                <a:lnTo>
                  <a:pt x="233792" y="466196"/>
                </a:lnTo>
                <a:lnTo>
                  <a:pt x="232983" y="465787"/>
                </a:lnTo>
                <a:lnTo>
                  <a:pt x="232579" y="464969"/>
                </a:lnTo>
                <a:cubicBezTo>
                  <a:pt x="231770" y="464151"/>
                  <a:pt x="230557" y="463333"/>
                  <a:pt x="230153" y="462515"/>
                </a:cubicBezTo>
                <a:cubicBezTo>
                  <a:pt x="229344" y="462106"/>
                  <a:pt x="229748" y="462106"/>
                  <a:pt x="229344" y="462106"/>
                </a:cubicBezTo>
                <a:cubicBezTo>
                  <a:pt x="228940" y="462106"/>
                  <a:pt x="227322" y="462924"/>
                  <a:pt x="226109" y="463333"/>
                </a:cubicBezTo>
                <a:cubicBezTo>
                  <a:pt x="223279" y="464560"/>
                  <a:pt x="219640" y="466196"/>
                  <a:pt x="216001" y="467014"/>
                </a:cubicBezTo>
                <a:cubicBezTo>
                  <a:pt x="216001" y="467423"/>
                  <a:pt x="215193" y="467423"/>
                  <a:pt x="214788" y="467832"/>
                </a:cubicBezTo>
                <a:cubicBezTo>
                  <a:pt x="213980" y="467832"/>
                  <a:pt x="213171" y="467832"/>
                  <a:pt x="212362" y="467832"/>
                </a:cubicBezTo>
                <a:cubicBezTo>
                  <a:pt x="211149" y="468241"/>
                  <a:pt x="209532" y="467423"/>
                  <a:pt x="207915" y="467014"/>
                </a:cubicBezTo>
                <a:cubicBezTo>
                  <a:pt x="206297" y="466605"/>
                  <a:pt x="205489" y="465787"/>
                  <a:pt x="204276" y="464560"/>
                </a:cubicBezTo>
                <a:cubicBezTo>
                  <a:pt x="203871" y="463742"/>
                  <a:pt x="202658" y="462924"/>
                  <a:pt x="202254" y="462106"/>
                </a:cubicBezTo>
                <a:cubicBezTo>
                  <a:pt x="199828" y="458425"/>
                  <a:pt x="198615" y="455154"/>
                  <a:pt x="197402" y="452291"/>
                </a:cubicBezTo>
                <a:cubicBezTo>
                  <a:pt x="195785" y="449837"/>
                  <a:pt x="194167" y="446974"/>
                  <a:pt x="193359" y="445747"/>
                </a:cubicBezTo>
                <a:cubicBezTo>
                  <a:pt x="193359" y="445747"/>
                  <a:pt x="193359" y="445747"/>
                  <a:pt x="192954" y="445747"/>
                </a:cubicBezTo>
                <a:cubicBezTo>
                  <a:pt x="192550" y="445747"/>
                  <a:pt x="192550" y="445747"/>
                  <a:pt x="192550" y="445747"/>
                </a:cubicBezTo>
                <a:cubicBezTo>
                  <a:pt x="191741" y="446156"/>
                  <a:pt x="191337" y="446565"/>
                  <a:pt x="191337" y="446974"/>
                </a:cubicBezTo>
                <a:cubicBezTo>
                  <a:pt x="188911" y="448610"/>
                  <a:pt x="187294" y="450246"/>
                  <a:pt x="185272" y="452291"/>
                </a:cubicBezTo>
                <a:cubicBezTo>
                  <a:pt x="183655" y="454745"/>
                  <a:pt x="182442" y="457198"/>
                  <a:pt x="180420" y="460061"/>
                </a:cubicBezTo>
                <a:cubicBezTo>
                  <a:pt x="179207" y="462924"/>
                  <a:pt x="177186" y="465787"/>
                  <a:pt x="175568" y="469059"/>
                </a:cubicBezTo>
                <a:cubicBezTo>
                  <a:pt x="173142" y="471921"/>
                  <a:pt x="170716" y="474784"/>
                  <a:pt x="167078" y="477238"/>
                </a:cubicBezTo>
                <a:cubicBezTo>
                  <a:pt x="163843" y="480101"/>
                  <a:pt x="160204" y="481737"/>
                  <a:pt x="156161" y="482554"/>
                </a:cubicBezTo>
                <a:cubicBezTo>
                  <a:pt x="154543" y="482963"/>
                  <a:pt x="152522" y="482963"/>
                  <a:pt x="150500" y="482963"/>
                </a:cubicBezTo>
                <a:cubicBezTo>
                  <a:pt x="148478" y="483372"/>
                  <a:pt x="146052" y="482963"/>
                  <a:pt x="144031" y="482963"/>
                </a:cubicBezTo>
                <a:cubicBezTo>
                  <a:pt x="138775" y="481328"/>
                  <a:pt x="135136" y="478465"/>
                  <a:pt x="132710" y="475602"/>
                </a:cubicBezTo>
                <a:cubicBezTo>
                  <a:pt x="131901" y="474375"/>
                  <a:pt x="131092" y="473557"/>
                  <a:pt x="130688" y="472739"/>
                </a:cubicBezTo>
                <a:lnTo>
                  <a:pt x="72869" y="472739"/>
                </a:lnTo>
                <a:cubicBezTo>
                  <a:pt x="72869" y="474375"/>
                  <a:pt x="72061" y="476829"/>
                  <a:pt x="71656" y="478465"/>
                </a:cubicBezTo>
                <a:lnTo>
                  <a:pt x="71656" y="478874"/>
                </a:lnTo>
                <a:cubicBezTo>
                  <a:pt x="70848" y="482963"/>
                  <a:pt x="67209" y="485417"/>
                  <a:pt x="63165" y="484599"/>
                </a:cubicBezTo>
                <a:cubicBezTo>
                  <a:pt x="59526" y="484190"/>
                  <a:pt x="57100" y="480101"/>
                  <a:pt x="57909" y="476011"/>
                </a:cubicBezTo>
                <a:cubicBezTo>
                  <a:pt x="58313" y="474784"/>
                  <a:pt x="58313" y="473557"/>
                  <a:pt x="58313" y="472739"/>
                </a:cubicBezTo>
                <a:lnTo>
                  <a:pt x="39310" y="472739"/>
                </a:lnTo>
                <a:cubicBezTo>
                  <a:pt x="35267" y="472739"/>
                  <a:pt x="32032" y="469467"/>
                  <a:pt x="32032" y="465378"/>
                </a:cubicBezTo>
                <a:cubicBezTo>
                  <a:pt x="32032" y="461288"/>
                  <a:pt x="35267" y="458425"/>
                  <a:pt x="39310" y="458425"/>
                </a:cubicBezTo>
                <a:lnTo>
                  <a:pt x="62761" y="458425"/>
                </a:lnTo>
                <a:cubicBezTo>
                  <a:pt x="63165" y="457198"/>
                  <a:pt x="63165" y="456789"/>
                  <a:pt x="63570" y="455972"/>
                </a:cubicBezTo>
                <a:cubicBezTo>
                  <a:pt x="65996" y="449428"/>
                  <a:pt x="69230" y="442885"/>
                  <a:pt x="73678" y="436750"/>
                </a:cubicBezTo>
                <a:cubicBezTo>
                  <a:pt x="77721" y="431024"/>
                  <a:pt x="83382" y="424890"/>
                  <a:pt x="91468" y="422027"/>
                </a:cubicBezTo>
                <a:cubicBezTo>
                  <a:pt x="93086" y="421618"/>
                  <a:pt x="95107" y="420800"/>
                  <a:pt x="97533" y="420391"/>
                </a:cubicBezTo>
                <a:cubicBezTo>
                  <a:pt x="99150" y="419982"/>
                  <a:pt x="101172" y="419982"/>
                  <a:pt x="103598" y="419982"/>
                </a:cubicBezTo>
                <a:close/>
                <a:moveTo>
                  <a:pt x="159877" y="393288"/>
                </a:moveTo>
                <a:lnTo>
                  <a:pt x="282439" y="393288"/>
                </a:lnTo>
                <a:cubicBezTo>
                  <a:pt x="286056" y="393288"/>
                  <a:pt x="289672" y="396751"/>
                  <a:pt x="289672" y="400214"/>
                </a:cubicBezTo>
                <a:cubicBezTo>
                  <a:pt x="289672" y="404062"/>
                  <a:pt x="286056" y="407140"/>
                  <a:pt x="282439" y="407140"/>
                </a:cubicBezTo>
                <a:lnTo>
                  <a:pt x="159877" y="407140"/>
                </a:lnTo>
                <a:cubicBezTo>
                  <a:pt x="156261" y="407140"/>
                  <a:pt x="153046" y="404062"/>
                  <a:pt x="153046" y="400214"/>
                </a:cubicBezTo>
                <a:cubicBezTo>
                  <a:pt x="153046" y="396751"/>
                  <a:pt x="156261" y="393288"/>
                  <a:pt x="159877" y="393288"/>
                </a:cubicBezTo>
                <a:close/>
                <a:moveTo>
                  <a:pt x="95196" y="352577"/>
                </a:moveTo>
                <a:cubicBezTo>
                  <a:pt x="97193" y="350578"/>
                  <a:pt x="100786" y="351377"/>
                  <a:pt x="101984" y="353376"/>
                </a:cubicBezTo>
                <a:lnTo>
                  <a:pt x="104379" y="356175"/>
                </a:lnTo>
                <a:cubicBezTo>
                  <a:pt x="106376" y="358973"/>
                  <a:pt x="105977" y="362171"/>
                  <a:pt x="103980" y="363770"/>
                </a:cubicBezTo>
                <a:cubicBezTo>
                  <a:pt x="85614" y="378562"/>
                  <a:pt x="69244" y="399749"/>
                  <a:pt x="69244" y="400149"/>
                </a:cubicBezTo>
                <a:lnTo>
                  <a:pt x="66050" y="403747"/>
                </a:lnTo>
                <a:cubicBezTo>
                  <a:pt x="64852" y="405346"/>
                  <a:pt x="62855" y="405346"/>
                  <a:pt x="61658" y="404147"/>
                </a:cubicBezTo>
                <a:lnTo>
                  <a:pt x="46485" y="388556"/>
                </a:lnTo>
                <a:cubicBezTo>
                  <a:pt x="44489" y="386957"/>
                  <a:pt x="44489" y="383759"/>
                  <a:pt x="46485" y="382159"/>
                </a:cubicBezTo>
                <a:lnTo>
                  <a:pt x="50079" y="378961"/>
                </a:lnTo>
                <a:cubicBezTo>
                  <a:pt x="51676" y="376962"/>
                  <a:pt x="54870" y="376962"/>
                  <a:pt x="56467" y="378961"/>
                </a:cubicBezTo>
                <a:lnTo>
                  <a:pt x="60859" y="382559"/>
                </a:lnTo>
                <a:cubicBezTo>
                  <a:pt x="62057" y="383759"/>
                  <a:pt x="63654" y="383759"/>
                  <a:pt x="64852" y="382559"/>
                </a:cubicBezTo>
                <a:cubicBezTo>
                  <a:pt x="71639" y="374564"/>
                  <a:pt x="82819" y="362171"/>
                  <a:pt x="95196" y="352577"/>
                </a:cubicBezTo>
                <a:close/>
                <a:moveTo>
                  <a:pt x="159870" y="347020"/>
                </a:moveTo>
                <a:lnTo>
                  <a:pt x="236173" y="347020"/>
                </a:lnTo>
                <a:cubicBezTo>
                  <a:pt x="240189" y="347020"/>
                  <a:pt x="243401" y="350184"/>
                  <a:pt x="243401" y="353743"/>
                </a:cubicBezTo>
                <a:cubicBezTo>
                  <a:pt x="243401" y="357698"/>
                  <a:pt x="240189" y="360861"/>
                  <a:pt x="236173" y="360861"/>
                </a:cubicBezTo>
                <a:lnTo>
                  <a:pt x="159870" y="360861"/>
                </a:lnTo>
                <a:cubicBezTo>
                  <a:pt x="156256" y="360861"/>
                  <a:pt x="153043" y="357698"/>
                  <a:pt x="153043" y="353743"/>
                </a:cubicBezTo>
                <a:cubicBezTo>
                  <a:pt x="153043" y="350184"/>
                  <a:pt x="156256" y="347020"/>
                  <a:pt x="159870" y="347020"/>
                </a:cubicBezTo>
                <a:close/>
                <a:moveTo>
                  <a:pt x="159877" y="286513"/>
                </a:moveTo>
                <a:lnTo>
                  <a:pt x="282439" y="286513"/>
                </a:lnTo>
                <a:cubicBezTo>
                  <a:pt x="286056" y="286513"/>
                  <a:pt x="289672" y="289591"/>
                  <a:pt x="289672" y="293439"/>
                </a:cubicBezTo>
                <a:cubicBezTo>
                  <a:pt x="289672" y="296902"/>
                  <a:pt x="286056" y="300365"/>
                  <a:pt x="282439" y="300365"/>
                </a:cubicBezTo>
                <a:lnTo>
                  <a:pt x="159877" y="300365"/>
                </a:lnTo>
                <a:cubicBezTo>
                  <a:pt x="156261" y="300365"/>
                  <a:pt x="153046" y="296902"/>
                  <a:pt x="153046" y="293439"/>
                </a:cubicBezTo>
                <a:cubicBezTo>
                  <a:pt x="153046" y="289591"/>
                  <a:pt x="156261" y="286513"/>
                  <a:pt x="159877" y="286513"/>
                </a:cubicBezTo>
                <a:close/>
                <a:moveTo>
                  <a:pt x="95196" y="244023"/>
                </a:moveTo>
                <a:cubicBezTo>
                  <a:pt x="97193" y="242024"/>
                  <a:pt x="100786" y="242823"/>
                  <a:pt x="101984" y="244422"/>
                </a:cubicBezTo>
                <a:lnTo>
                  <a:pt x="104379" y="248020"/>
                </a:lnTo>
                <a:cubicBezTo>
                  <a:pt x="106376" y="250419"/>
                  <a:pt x="105977" y="253617"/>
                  <a:pt x="103980" y="254816"/>
                </a:cubicBezTo>
                <a:cubicBezTo>
                  <a:pt x="85614" y="270008"/>
                  <a:pt x="69244" y="291195"/>
                  <a:pt x="69244" y="291195"/>
                </a:cubicBezTo>
                <a:lnTo>
                  <a:pt x="66050" y="295193"/>
                </a:lnTo>
                <a:cubicBezTo>
                  <a:pt x="64852" y="296392"/>
                  <a:pt x="62855" y="296792"/>
                  <a:pt x="61658" y="295193"/>
                </a:cubicBezTo>
                <a:lnTo>
                  <a:pt x="46485" y="280002"/>
                </a:lnTo>
                <a:cubicBezTo>
                  <a:pt x="44489" y="278403"/>
                  <a:pt x="44489" y="275205"/>
                  <a:pt x="46485" y="273605"/>
                </a:cubicBezTo>
                <a:lnTo>
                  <a:pt x="50079" y="270008"/>
                </a:lnTo>
                <a:cubicBezTo>
                  <a:pt x="51676" y="268009"/>
                  <a:pt x="54870" y="268009"/>
                  <a:pt x="56467" y="270008"/>
                </a:cubicBezTo>
                <a:lnTo>
                  <a:pt x="60859" y="274005"/>
                </a:lnTo>
                <a:cubicBezTo>
                  <a:pt x="62057" y="275205"/>
                  <a:pt x="63654" y="275205"/>
                  <a:pt x="64852" y="274005"/>
                </a:cubicBezTo>
                <a:cubicBezTo>
                  <a:pt x="71639" y="265610"/>
                  <a:pt x="82819" y="253617"/>
                  <a:pt x="95196" y="244023"/>
                </a:cubicBezTo>
                <a:close/>
                <a:moveTo>
                  <a:pt x="159870" y="240245"/>
                </a:moveTo>
                <a:lnTo>
                  <a:pt x="236173" y="240245"/>
                </a:lnTo>
                <a:cubicBezTo>
                  <a:pt x="240189" y="240245"/>
                  <a:pt x="243401" y="243409"/>
                  <a:pt x="243401" y="247363"/>
                </a:cubicBezTo>
                <a:cubicBezTo>
                  <a:pt x="243401" y="251318"/>
                  <a:pt x="240189" y="254086"/>
                  <a:pt x="236173" y="254086"/>
                </a:cubicBezTo>
                <a:lnTo>
                  <a:pt x="159870" y="254086"/>
                </a:lnTo>
                <a:cubicBezTo>
                  <a:pt x="156256" y="254086"/>
                  <a:pt x="153043" y="251318"/>
                  <a:pt x="153043" y="247363"/>
                </a:cubicBezTo>
                <a:cubicBezTo>
                  <a:pt x="153043" y="243409"/>
                  <a:pt x="156256" y="240245"/>
                  <a:pt x="159870" y="240245"/>
                </a:cubicBezTo>
                <a:close/>
                <a:moveTo>
                  <a:pt x="159877" y="177959"/>
                </a:moveTo>
                <a:lnTo>
                  <a:pt x="282439" y="177959"/>
                </a:lnTo>
                <a:cubicBezTo>
                  <a:pt x="286056" y="177959"/>
                  <a:pt x="289672" y="181422"/>
                  <a:pt x="289672" y="184885"/>
                </a:cubicBezTo>
                <a:cubicBezTo>
                  <a:pt x="289672" y="188733"/>
                  <a:pt x="286056" y="191811"/>
                  <a:pt x="282439" y="191811"/>
                </a:cubicBezTo>
                <a:lnTo>
                  <a:pt x="159877" y="191811"/>
                </a:lnTo>
                <a:cubicBezTo>
                  <a:pt x="156261" y="191811"/>
                  <a:pt x="153046" y="188733"/>
                  <a:pt x="153046" y="184885"/>
                </a:cubicBezTo>
                <a:cubicBezTo>
                  <a:pt x="153046" y="181422"/>
                  <a:pt x="156261" y="177959"/>
                  <a:pt x="159877" y="177959"/>
                </a:cubicBezTo>
                <a:close/>
                <a:moveTo>
                  <a:pt x="95196" y="137262"/>
                </a:moveTo>
                <a:cubicBezTo>
                  <a:pt x="97193" y="135249"/>
                  <a:pt x="100786" y="135651"/>
                  <a:pt x="101984" y="138068"/>
                </a:cubicBezTo>
                <a:lnTo>
                  <a:pt x="104379" y="140886"/>
                </a:lnTo>
                <a:cubicBezTo>
                  <a:pt x="106376" y="143705"/>
                  <a:pt x="105977" y="146524"/>
                  <a:pt x="103980" y="148135"/>
                </a:cubicBezTo>
                <a:cubicBezTo>
                  <a:pt x="85614" y="163437"/>
                  <a:pt x="69244" y="184376"/>
                  <a:pt x="69244" y="184779"/>
                </a:cubicBezTo>
                <a:lnTo>
                  <a:pt x="66050" y="188403"/>
                </a:lnTo>
                <a:cubicBezTo>
                  <a:pt x="64852" y="190014"/>
                  <a:pt x="62855" y="190014"/>
                  <a:pt x="61658" y="188806"/>
                </a:cubicBezTo>
                <a:lnTo>
                  <a:pt x="46485" y="173504"/>
                </a:lnTo>
                <a:cubicBezTo>
                  <a:pt x="44489" y="171893"/>
                  <a:pt x="44489" y="168672"/>
                  <a:pt x="46485" y="166658"/>
                </a:cubicBezTo>
                <a:lnTo>
                  <a:pt x="50079" y="163437"/>
                </a:lnTo>
                <a:cubicBezTo>
                  <a:pt x="51676" y="161423"/>
                  <a:pt x="54870" y="161423"/>
                  <a:pt x="56467" y="163437"/>
                </a:cubicBezTo>
                <a:lnTo>
                  <a:pt x="60859" y="167464"/>
                </a:lnTo>
                <a:cubicBezTo>
                  <a:pt x="62057" y="168672"/>
                  <a:pt x="63654" y="168672"/>
                  <a:pt x="64852" y="167464"/>
                </a:cubicBezTo>
                <a:cubicBezTo>
                  <a:pt x="71639" y="159007"/>
                  <a:pt x="82819" y="146927"/>
                  <a:pt x="95196" y="137262"/>
                </a:cubicBezTo>
                <a:close/>
                <a:moveTo>
                  <a:pt x="159870" y="133470"/>
                </a:moveTo>
                <a:lnTo>
                  <a:pt x="236173" y="133470"/>
                </a:lnTo>
                <a:cubicBezTo>
                  <a:pt x="240189" y="133470"/>
                  <a:pt x="243401" y="136634"/>
                  <a:pt x="243401" y="140193"/>
                </a:cubicBezTo>
                <a:cubicBezTo>
                  <a:pt x="243401" y="144148"/>
                  <a:pt x="240189" y="147311"/>
                  <a:pt x="236173" y="147311"/>
                </a:cubicBezTo>
                <a:lnTo>
                  <a:pt x="159870" y="147311"/>
                </a:lnTo>
                <a:cubicBezTo>
                  <a:pt x="156256" y="147311"/>
                  <a:pt x="153043" y="144148"/>
                  <a:pt x="153043" y="140193"/>
                </a:cubicBezTo>
                <a:cubicBezTo>
                  <a:pt x="153043" y="136634"/>
                  <a:pt x="156256" y="133470"/>
                  <a:pt x="159870" y="133470"/>
                </a:cubicBezTo>
                <a:close/>
                <a:moveTo>
                  <a:pt x="336835" y="101606"/>
                </a:moveTo>
                <a:lnTo>
                  <a:pt x="336835" y="489080"/>
                </a:lnTo>
                <a:cubicBezTo>
                  <a:pt x="336835" y="503595"/>
                  <a:pt x="325108" y="515691"/>
                  <a:pt x="310551" y="515691"/>
                </a:cubicBezTo>
                <a:lnTo>
                  <a:pt x="44884" y="515691"/>
                </a:lnTo>
                <a:lnTo>
                  <a:pt x="44884" y="519723"/>
                </a:lnTo>
                <a:cubicBezTo>
                  <a:pt x="44884" y="526577"/>
                  <a:pt x="50545" y="531819"/>
                  <a:pt x="57420" y="531819"/>
                </a:cubicBezTo>
                <a:lnTo>
                  <a:pt x="341283" y="531819"/>
                </a:lnTo>
                <a:cubicBezTo>
                  <a:pt x="347753" y="531819"/>
                  <a:pt x="353414" y="526577"/>
                  <a:pt x="353414" y="519723"/>
                </a:cubicBezTo>
                <a:lnTo>
                  <a:pt x="353414" y="113702"/>
                </a:lnTo>
                <a:cubicBezTo>
                  <a:pt x="353414" y="107251"/>
                  <a:pt x="347753" y="101606"/>
                  <a:pt x="341283" y="101606"/>
                </a:cubicBezTo>
                <a:close/>
                <a:moveTo>
                  <a:pt x="26284" y="70963"/>
                </a:moveTo>
                <a:cubicBezTo>
                  <a:pt x="19814" y="70963"/>
                  <a:pt x="14153" y="76607"/>
                  <a:pt x="14153" y="83059"/>
                </a:cubicBezTo>
                <a:lnTo>
                  <a:pt x="14153" y="489080"/>
                </a:lnTo>
                <a:cubicBezTo>
                  <a:pt x="14153" y="495934"/>
                  <a:pt x="19814" y="501176"/>
                  <a:pt x="26284" y="501176"/>
                </a:cubicBezTo>
                <a:lnTo>
                  <a:pt x="310551" y="501176"/>
                </a:lnTo>
                <a:cubicBezTo>
                  <a:pt x="317021" y="501176"/>
                  <a:pt x="322682" y="495934"/>
                  <a:pt x="322682" y="489080"/>
                </a:cubicBezTo>
                <a:lnTo>
                  <a:pt x="322682" y="83059"/>
                </a:lnTo>
                <a:cubicBezTo>
                  <a:pt x="322682" y="76607"/>
                  <a:pt x="317021" y="70963"/>
                  <a:pt x="310551" y="70963"/>
                </a:cubicBezTo>
                <a:lnTo>
                  <a:pt x="244640" y="70963"/>
                </a:lnTo>
                <a:cubicBezTo>
                  <a:pt x="243427" y="79833"/>
                  <a:pt x="239788" y="88703"/>
                  <a:pt x="233318" y="95155"/>
                </a:cubicBezTo>
                <a:cubicBezTo>
                  <a:pt x="225230" y="103219"/>
                  <a:pt x="214717" y="107654"/>
                  <a:pt x="203395" y="107654"/>
                </a:cubicBezTo>
                <a:lnTo>
                  <a:pt x="133440" y="107654"/>
                </a:lnTo>
                <a:cubicBezTo>
                  <a:pt x="122118" y="107654"/>
                  <a:pt x="111604" y="103219"/>
                  <a:pt x="103921" y="95155"/>
                </a:cubicBezTo>
                <a:cubicBezTo>
                  <a:pt x="97452" y="88703"/>
                  <a:pt x="93408" y="79833"/>
                  <a:pt x="92195" y="70963"/>
                </a:cubicBezTo>
                <a:close/>
                <a:moveTo>
                  <a:pt x="167282" y="23134"/>
                </a:moveTo>
                <a:cubicBezTo>
                  <a:pt x="171924" y="23134"/>
                  <a:pt x="175793" y="27715"/>
                  <a:pt x="175793" y="32713"/>
                </a:cubicBezTo>
                <a:cubicBezTo>
                  <a:pt x="175793" y="38545"/>
                  <a:pt x="171924" y="42293"/>
                  <a:pt x="167282" y="42293"/>
                </a:cubicBezTo>
                <a:cubicBezTo>
                  <a:pt x="162252" y="42293"/>
                  <a:pt x="158383" y="38545"/>
                  <a:pt x="158383" y="32713"/>
                </a:cubicBezTo>
                <a:cubicBezTo>
                  <a:pt x="158383" y="27715"/>
                  <a:pt x="162252" y="23134"/>
                  <a:pt x="167282" y="23134"/>
                </a:cubicBezTo>
                <a:close/>
                <a:moveTo>
                  <a:pt x="168215" y="14112"/>
                </a:moveTo>
                <a:cubicBezTo>
                  <a:pt x="159319" y="14112"/>
                  <a:pt x="151636" y="20563"/>
                  <a:pt x="150423" y="29433"/>
                </a:cubicBezTo>
                <a:cubicBezTo>
                  <a:pt x="149615" y="35481"/>
                  <a:pt x="144358" y="39513"/>
                  <a:pt x="138292" y="39513"/>
                </a:cubicBezTo>
                <a:lnTo>
                  <a:pt x="134653" y="39513"/>
                </a:lnTo>
                <a:cubicBezTo>
                  <a:pt x="119692" y="39513"/>
                  <a:pt x="106752" y="51206"/>
                  <a:pt x="106752" y="65721"/>
                </a:cubicBezTo>
                <a:cubicBezTo>
                  <a:pt x="106348" y="72979"/>
                  <a:pt x="109178" y="79833"/>
                  <a:pt x="114031" y="85478"/>
                </a:cubicBezTo>
                <a:cubicBezTo>
                  <a:pt x="118883" y="90719"/>
                  <a:pt x="126161" y="93542"/>
                  <a:pt x="133440" y="93542"/>
                </a:cubicBezTo>
                <a:lnTo>
                  <a:pt x="203395" y="93542"/>
                </a:lnTo>
                <a:cubicBezTo>
                  <a:pt x="211078" y="93542"/>
                  <a:pt x="217952" y="90719"/>
                  <a:pt x="222804" y="85478"/>
                </a:cubicBezTo>
                <a:cubicBezTo>
                  <a:pt x="228061" y="79833"/>
                  <a:pt x="230892" y="72979"/>
                  <a:pt x="230487" y="65721"/>
                </a:cubicBezTo>
                <a:cubicBezTo>
                  <a:pt x="230083" y="51206"/>
                  <a:pt x="217143" y="39513"/>
                  <a:pt x="202182" y="39513"/>
                </a:cubicBezTo>
                <a:lnTo>
                  <a:pt x="198542" y="39513"/>
                </a:lnTo>
                <a:cubicBezTo>
                  <a:pt x="192477" y="39513"/>
                  <a:pt x="187625" y="35481"/>
                  <a:pt x="186816" y="29433"/>
                </a:cubicBezTo>
                <a:cubicBezTo>
                  <a:pt x="185198" y="20563"/>
                  <a:pt x="177516" y="14112"/>
                  <a:pt x="168215" y="14112"/>
                </a:cubicBezTo>
                <a:close/>
                <a:moveTo>
                  <a:pt x="168215" y="0"/>
                </a:moveTo>
                <a:cubicBezTo>
                  <a:pt x="183985" y="0"/>
                  <a:pt x="197329" y="10483"/>
                  <a:pt x="200564" y="25401"/>
                </a:cubicBezTo>
                <a:lnTo>
                  <a:pt x="202182" y="25401"/>
                </a:lnTo>
                <a:cubicBezTo>
                  <a:pt x="221996" y="25401"/>
                  <a:pt x="238574" y="39110"/>
                  <a:pt x="243427" y="56851"/>
                </a:cubicBezTo>
                <a:lnTo>
                  <a:pt x="310551" y="56851"/>
                </a:lnTo>
                <a:cubicBezTo>
                  <a:pt x="325108" y="56851"/>
                  <a:pt x="336835" y="68544"/>
                  <a:pt x="336835" y="83059"/>
                </a:cubicBezTo>
                <a:lnTo>
                  <a:pt x="336835" y="87494"/>
                </a:lnTo>
                <a:lnTo>
                  <a:pt x="341283" y="87494"/>
                </a:lnTo>
                <a:cubicBezTo>
                  <a:pt x="355840" y="87494"/>
                  <a:pt x="367971" y="99187"/>
                  <a:pt x="367971" y="113702"/>
                </a:cubicBezTo>
                <a:lnTo>
                  <a:pt x="367971" y="519723"/>
                </a:lnTo>
                <a:cubicBezTo>
                  <a:pt x="367971" y="534238"/>
                  <a:pt x="355840" y="545931"/>
                  <a:pt x="341283" y="545931"/>
                </a:cubicBezTo>
                <a:lnTo>
                  <a:pt x="57420" y="545931"/>
                </a:lnTo>
                <a:cubicBezTo>
                  <a:pt x="42458" y="545931"/>
                  <a:pt x="30732" y="534238"/>
                  <a:pt x="30732" y="519723"/>
                </a:cubicBezTo>
                <a:lnTo>
                  <a:pt x="30732" y="515691"/>
                </a:lnTo>
                <a:lnTo>
                  <a:pt x="26284" y="515691"/>
                </a:lnTo>
                <a:cubicBezTo>
                  <a:pt x="11726" y="515691"/>
                  <a:pt x="0" y="503595"/>
                  <a:pt x="0" y="489080"/>
                </a:cubicBezTo>
                <a:lnTo>
                  <a:pt x="0" y="83059"/>
                </a:lnTo>
                <a:cubicBezTo>
                  <a:pt x="0" y="68544"/>
                  <a:pt x="11726" y="56851"/>
                  <a:pt x="26284" y="56851"/>
                </a:cubicBezTo>
                <a:lnTo>
                  <a:pt x="93408" y="56851"/>
                </a:lnTo>
                <a:cubicBezTo>
                  <a:pt x="98260" y="39110"/>
                  <a:pt x="115244" y="25401"/>
                  <a:pt x="134653" y="25401"/>
                </a:cubicBezTo>
                <a:lnTo>
                  <a:pt x="136675" y="25401"/>
                </a:lnTo>
                <a:cubicBezTo>
                  <a:pt x="139505" y="10483"/>
                  <a:pt x="153254" y="0"/>
                  <a:pt x="168215" y="0"/>
                </a:cubicBezTo>
                <a:close/>
              </a:path>
            </a:pathLst>
          </a:custGeom>
          <a:solidFill>
            <a:schemeClr val="bg1"/>
          </a:solidFill>
          <a:ln>
            <a:noFill/>
          </a:ln>
          <a:effectLst/>
        </p:spPr>
        <p:txBody>
          <a:bodyPr wrap="square" anchor="ctr">
            <a:noAutofit/>
          </a:bodyPr>
          <a:lstStyle/>
          <a:p>
            <a:endParaRPr lang="en-US" sz="363" dirty="0">
              <a:latin typeface="Poppins" panose="00000500000000000000" pitchFamily="2" charset="0"/>
            </a:endParaRPr>
          </a:p>
        </p:txBody>
      </p:sp>
      <p:pic>
        <p:nvPicPr>
          <p:cNvPr id="4" name="Picture 3">
            <a:extLst>
              <a:ext uri="{FF2B5EF4-FFF2-40B4-BE49-F238E27FC236}">
                <a16:creationId xmlns:a16="http://schemas.microsoft.com/office/drawing/2014/main" id="{7F56584D-230F-F1D6-E327-BFD94637ECB9}"/>
              </a:ext>
            </a:extLst>
          </p:cNvPr>
          <p:cNvPicPr>
            <a:picLocks noChangeAspect="1"/>
          </p:cNvPicPr>
          <p:nvPr/>
        </p:nvPicPr>
        <p:blipFill>
          <a:blip r:embed="rId2"/>
          <a:stretch>
            <a:fillRect/>
          </a:stretch>
        </p:blipFill>
        <p:spPr>
          <a:xfrm>
            <a:off x="1517096" y="2100686"/>
            <a:ext cx="9125234" cy="2966904"/>
          </a:xfrm>
          <a:prstGeom prst="rect">
            <a:avLst/>
          </a:prstGeom>
        </p:spPr>
      </p:pic>
    </p:spTree>
    <p:extLst>
      <p:ext uri="{BB962C8B-B14F-4D97-AF65-F5344CB8AC3E}">
        <p14:creationId xmlns:p14="http://schemas.microsoft.com/office/powerpoint/2010/main" val="353916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Freeform 1">
            <a:extLst>
              <a:ext uri="{FF2B5EF4-FFF2-40B4-BE49-F238E27FC236}">
                <a16:creationId xmlns:a16="http://schemas.microsoft.com/office/drawing/2014/main" id="{E3339009-80EE-554B-93A7-2C755F4C45C8}"/>
              </a:ext>
            </a:extLst>
          </p:cNvPr>
          <p:cNvSpPr>
            <a:spLocks noChangeArrowheads="1"/>
          </p:cNvSpPr>
          <p:nvPr/>
        </p:nvSpPr>
        <p:spPr bwMode="auto">
          <a:xfrm>
            <a:off x="3732214" y="1521821"/>
            <a:ext cx="2906909" cy="2357191"/>
          </a:xfrm>
          <a:custGeom>
            <a:avLst/>
            <a:gdLst>
              <a:gd name="T0" fmla="*/ 4726 w 5828"/>
              <a:gd name="T1" fmla="*/ 1262 h 4727"/>
              <a:gd name="T2" fmla="*/ 4726 w 5828"/>
              <a:gd name="T3" fmla="*/ 0 h 4727"/>
              <a:gd name="T4" fmla="*/ 0 w 5828"/>
              <a:gd name="T5" fmla="*/ 0 h 4727"/>
              <a:gd name="T6" fmla="*/ 0 w 5828"/>
              <a:gd name="T7" fmla="*/ 4726 h 4727"/>
              <a:gd name="T8" fmla="*/ 1262 w 5828"/>
              <a:gd name="T9" fmla="*/ 4726 h 4727"/>
              <a:gd name="T10" fmla="*/ 1262 w 5828"/>
              <a:gd name="T11" fmla="*/ 4726 h 4727"/>
              <a:gd name="T12" fmla="*/ 2363 w 5828"/>
              <a:gd name="T13" fmla="*/ 3625 h 4727"/>
              <a:gd name="T14" fmla="*/ 2363 w 5828"/>
              <a:gd name="T15" fmla="*/ 3625 h 4727"/>
              <a:gd name="T16" fmla="*/ 3464 w 5828"/>
              <a:gd name="T17" fmla="*/ 4726 h 4727"/>
              <a:gd name="T18" fmla="*/ 4726 w 5828"/>
              <a:gd name="T19" fmla="*/ 4726 h 4727"/>
              <a:gd name="T20" fmla="*/ 4726 w 5828"/>
              <a:gd name="T21" fmla="*/ 3464 h 4727"/>
              <a:gd name="T22" fmla="*/ 4726 w 5828"/>
              <a:gd name="T23" fmla="*/ 3464 h 4727"/>
              <a:gd name="T24" fmla="*/ 5827 w 5828"/>
              <a:gd name="T25" fmla="*/ 2363 h 4727"/>
              <a:gd name="T26" fmla="*/ 5827 w 5828"/>
              <a:gd name="T27" fmla="*/ 2363 h 4727"/>
              <a:gd name="T28" fmla="*/ 4726 w 5828"/>
              <a:gd name="T29" fmla="*/ 1262 h 4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28" h="4727">
                <a:moveTo>
                  <a:pt x="4726" y="1262"/>
                </a:moveTo>
                <a:lnTo>
                  <a:pt x="4726" y="0"/>
                </a:lnTo>
                <a:lnTo>
                  <a:pt x="0" y="0"/>
                </a:lnTo>
                <a:lnTo>
                  <a:pt x="0" y="4726"/>
                </a:lnTo>
                <a:lnTo>
                  <a:pt x="1262" y="4726"/>
                </a:lnTo>
                <a:lnTo>
                  <a:pt x="1262" y="4726"/>
                </a:lnTo>
                <a:cubicBezTo>
                  <a:pt x="1262" y="4118"/>
                  <a:pt x="1755" y="3625"/>
                  <a:pt x="2363" y="3625"/>
                </a:cubicBezTo>
                <a:lnTo>
                  <a:pt x="2363" y="3625"/>
                </a:lnTo>
                <a:cubicBezTo>
                  <a:pt x="2971" y="3625"/>
                  <a:pt x="3464" y="4118"/>
                  <a:pt x="3464" y="4726"/>
                </a:cubicBezTo>
                <a:lnTo>
                  <a:pt x="4726" y="4726"/>
                </a:lnTo>
                <a:lnTo>
                  <a:pt x="4726" y="3464"/>
                </a:lnTo>
                <a:lnTo>
                  <a:pt x="4726" y="3464"/>
                </a:lnTo>
                <a:cubicBezTo>
                  <a:pt x="5335" y="3464"/>
                  <a:pt x="5827" y="2971"/>
                  <a:pt x="5827" y="2363"/>
                </a:cubicBezTo>
                <a:lnTo>
                  <a:pt x="5827" y="2363"/>
                </a:lnTo>
                <a:cubicBezTo>
                  <a:pt x="5827" y="1755"/>
                  <a:pt x="5335" y="1262"/>
                  <a:pt x="4726" y="1262"/>
                </a:cubicBezTo>
              </a:path>
            </a:pathLst>
          </a:custGeom>
          <a:solidFill>
            <a:schemeClr val="accent1"/>
          </a:solidFill>
          <a:ln>
            <a:noFill/>
          </a:ln>
          <a:effectLst/>
        </p:spPr>
        <p:txBody>
          <a:bodyPr wrap="none" anchor="ctr"/>
          <a:lstStyle/>
          <a:p>
            <a:endParaRPr lang="en-US" sz="3266" dirty="0">
              <a:latin typeface="Lato Light" panose="020F0502020204030203" pitchFamily="34" charset="0"/>
            </a:endParaRPr>
          </a:p>
        </p:txBody>
      </p:sp>
      <p:sp>
        <p:nvSpPr>
          <p:cNvPr id="3074" name="Freeform 2">
            <a:extLst>
              <a:ext uri="{FF2B5EF4-FFF2-40B4-BE49-F238E27FC236}">
                <a16:creationId xmlns:a16="http://schemas.microsoft.com/office/drawing/2014/main" id="{F1505C5A-2187-C544-A717-8F485F0A579B}"/>
              </a:ext>
            </a:extLst>
          </p:cNvPr>
          <p:cNvSpPr>
            <a:spLocks noChangeArrowheads="1"/>
          </p:cNvSpPr>
          <p:nvPr/>
        </p:nvSpPr>
        <p:spPr bwMode="auto">
          <a:xfrm>
            <a:off x="6102597" y="1521141"/>
            <a:ext cx="2357191" cy="2904711"/>
          </a:xfrm>
          <a:custGeom>
            <a:avLst/>
            <a:gdLst>
              <a:gd name="T0" fmla="*/ 3464 w 4726"/>
              <a:gd name="T1" fmla="*/ 4726 h 5827"/>
              <a:gd name="T2" fmla="*/ 4725 w 4726"/>
              <a:gd name="T3" fmla="*/ 4726 h 5827"/>
              <a:gd name="T4" fmla="*/ 4725 w 4726"/>
              <a:gd name="T5" fmla="*/ 0 h 5827"/>
              <a:gd name="T6" fmla="*/ 0 w 4726"/>
              <a:gd name="T7" fmla="*/ 0 h 5827"/>
              <a:gd name="T8" fmla="*/ 0 w 4726"/>
              <a:gd name="T9" fmla="*/ 1262 h 5827"/>
              <a:gd name="T10" fmla="*/ 0 w 4726"/>
              <a:gd name="T11" fmla="*/ 1262 h 5827"/>
              <a:gd name="T12" fmla="*/ 1101 w 4726"/>
              <a:gd name="T13" fmla="*/ 2363 h 5827"/>
              <a:gd name="T14" fmla="*/ 1101 w 4726"/>
              <a:gd name="T15" fmla="*/ 2363 h 5827"/>
              <a:gd name="T16" fmla="*/ 0 w 4726"/>
              <a:gd name="T17" fmla="*/ 3464 h 5827"/>
              <a:gd name="T18" fmla="*/ 0 w 4726"/>
              <a:gd name="T19" fmla="*/ 4726 h 5827"/>
              <a:gd name="T20" fmla="*/ 1262 w 4726"/>
              <a:gd name="T21" fmla="*/ 4726 h 5827"/>
              <a:gd name="T22" fmla="*/ 1262 w 4726"/>
              <a:gd name="T23" fmla="*/ 4726 h 5827"/>
              <a:gd name="T24" fmla="*/ 2363 w 4726"/>
              <a:gd name="T25" fmla="*/ 5826 h 5827"/>
              <a:gd name="T26" fmla="*/ 2363 w 4726"/>
              <a:gd name="T27" fmla="*/ 5826 h 5827"/>
              <a:gd name="T28" fmla="*/ 3464 w 4726"/>
              <a:gd name="T29" fmla="*/ 4726 h 5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26" h="5827">
                <a:moveTo>
                  <a:pt x="3464" y="4726"/>
                </a:moveTo>
                <a:lnTo>
                  <a:pt x="4725" y="4726"/>
                </a:lnTo>
                <a:lnTo>
                  <a:pt x="4725" y="0"/>
                </a:lnTo>
                <a:lnTo>
                  <a:pt x="0" y="0"/>
                </a:lnTo>
                <a:lnTo>
                  <a:pt x="0" y="1262"/>
                </a:lnTo>
                <a:lnTo>
                  <a:pt x="0" y="1262"/>
                </a:lnTo>
                <a:cubicBezTo>
                  <a:pt x="608" y="1262"/>
                  <a:pt x="1101" y="1755"/>
                  <a:pt x="1101" y="2363"/>
                </a:cubicBezTo>
                <a:lnTo>
                  <a:pt x="1101" y="2363"/>
                </a:lnTo>
                <a:cubicBezTo>
                  <a:pt x="1101" y="2971"/>
                  <a:pt x="608" y="3464"/>
                  <a:pt x="0" y="3464"/>
                </a:cubicBezTo>
                <a:lnTo>
                  <a:pt x="0" y="4726"/>
                </a:lnTo>
                <a:lnTo>
                  <a:pt x="1262" y="4726"/>
                </a:lnTo>
                <a:lnTo>
                  <a:pt x="1262" y="4726"/>
                </a:lnTo>
                <a:cubicBezTo>
                  <a:pt x="1262" y="5333"/>
                  <a:pt x="1755" y="5826"/>
                  <a:pt x="2363" y="5826"/>
                </a:cubicBezTo>
                <a:lnTo>
                  <a:pt x="2363" y="5826"/>
                </a:lnTo>
                <a:cubicBezTo>
                  <a:pt x="2971" y="5826"/>
                  <a:pt x="3464" y="5333"/>
                  <a:pt x="3464" y="4726"/>
                </a:cubicBezTo>
              </a:path>
            </a:pathLst>
          </a:custGeom>
          <a:solidFill>
            <a:schemeClr val="accent2"/>
          </a:solidFill>
          <a:ln>
            <a:noFill/>
          </a:ln>
          <a:effectLst/>
        </p:spPr>
        <p:txBody>
          <a:bodyPr wrap="none" anchor="ctr"/>
          <a:lstStyle/>
          <a:p>
            <a:endParaRPr lang="en-US" sz="3266" dirty="0">
              <a:latin typeface="Lato Light" panose="020F0502020204030203" pitchFamily="34" charset="0"/>
            </a:endParaRPr>
          </a:p>
        </p:txBody>
      </p:sp>
      <p:sp>
        <p:nvSpPr>
          <p:cNvPr id="3075" name="Freeform 3">
            <a:extLst>
              <a:ext uri="{FF2B5EF4-FFF2-40B4-BE49-F238E27FC236}">
                <a16:creationId xmlns:a16="http://schemas.microsoft.com/office/drawing/2014/main" id="{85FFE84B-9935-074D-B3C5-46C484083C91}"/>
              </a:ext>
            </a:extLst>
          </p:cNvPr>
          <p:cNvSpPr>
            <a:spLocks noChangeArrowheads="1"/>
          </p:cNvSpPr>
          <p:nvPr/>
        </p:nvSpPr>
        <p:spPr bwMode="auto">
          <a:xfrm>
            <a:off x="5552879" y="3879012"/>
            <a:ext cx="2904710" cy="2372583"/>
          </a:xfrm>
          <a:custGeom>
            <a:avLst/>
            <a:gdLst>
              <a:gd name="T0" fmla="*/ 1100 w 5826"/>
              <a:gd name="T1" fmla="*/ 3464 h 4726"/>
              <a:gd name="T2" fmla="*/ 1100 w 5826"/>
              <a:gd name="T3" fmla="*/ 4725 h 4726"/>
              <a:gd name="T4" fmla="*/ 5825 w 5826"/>
              <a:gd name="T5" fmla="*/ 4725 h 4726"/>
              <a:gd name="T6" fmla="*/ 5825 w 5826"/>
              <a:gd name="T7" fmla="*/ 0 h 4726"/>
              <a:gd name="T8" fmla="*/ 4564 w 5826"/>
              <a:gd name="T9" fmla="*/ 0 h 4726"/>
              <a:gd name="T10" fmla="*/ 4564 w 5826"/>
              <a:gd name="T11" fmla="*/ 0 h 4726"/>
              <a:gd name="T12" fmla="*/ 3463 w 5826"/>
              <a:gd name="T13" fmla="*/ 1101 h 4726"/>
              <a:gd name="T14" fmla="*/ 3463 w 5826"/>
              <a:gd name="T15" fmla="*/ 1101 h 4726"/>
              <a:gd name="T16" fmla="*/ 2362 w 5826"/>
              <a:gd name="T17" fmla="*/ 0 h 4726"/>
              <a:gd name="T18" fmla="*/ 1100 w 5826"/>
              <a:gd name="T19" fmla="*/ 0 h 4726"/>
              <a:gd name="T20" fmla="*/ 1100 w 5826"/>
              <a:gd name="T21" fmla="*/ 1262 h 4726"/>
              <a:gd name="T22" fmla="*/ 1100 w 5826"/>
              <a:gd name="T23" fmla="*/ 1262 h 4726"/>
              <a:gd name="T24" fmla="*/ 0 w 5826"/>
              <a:gd name="T25" fmla="*/ 2363 h 4726"/>
              <a:gd name="T26" fmla="*/ 0 w 5826"/>
              <a:gd name="T27" fmla="*/ 2363 h 4726"/>
              <a:gd name="T28" fmla="*/ 1100 w 5826"/>
              <a:gd name="T29" fmla="*/ 3464 h 4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26" h="4726">
                <a:moveTo>
                  <a:pt x="1100" y="3464"/>
                </a:moveTo>
                <a:lnTo>
                  <a:pt x="1100" y="4725"/>
                </a:lnTo>
                <a:lnTo>
                  <a:pt x="5825" y="4725"/>
                </a:lnTo>
                <a:lnTo>
                  <a:pt x="5825" y="0"/>
                </a:lnTo>
                <a:lnTo>
                  <a:pt x="4564" y="0"/>
                </a:lnTo>
                <a:lnTo>
                  <a:pt x="4564" y="0"/>
                </a:lnTo>
                <a:cubicBezTo>
                  <a:pt x="4564" y="608"/>
                  <a:pt x="4071" y="1101"/>
                  <a:pt x="3463" y="1101"/>
                </a:cubicBezTo>
                <a:lnTo>
                  <a:pt x="3463" y="1101"/>
                </a:lnTo>
                <a:cubicBezTo>
                  <a:pt x="2855" y="1101"/>
                  <a:pt x="2362" y="608"/>
                  <a:pt x="2362" y="0"/>
                </a:cubicBezTo>
                <a:lnTo>
                  <a:pt x="1100" y="0"/>
                </a:lnTo>
                <a:lnTo>
                  <a:pt x="1100" y="1262"/>
                </a:lnTo>
                <a:lnTo>
                  <a:pt x="1100" y="1262"/>
                </a:lnTo>
                <a:cubicBezTo>
                  <a:pt x="492" y="1262"/>
                  <a:pt x="0" y="1755"/>
                  <a:pt x="0" y="2363"/>
                </a:cubicBezTo>
                <a:lnTo>
                  <a:pt x="0" y="2363"/>
                </a:lnTo>
                <a:cubicBezTo>
                  <a:pt x="0" y="2971"/>
                  <a:pt x="492" y="3464"/>
                  <a:pt x="1100" y="3464"/>
                </a:cubicBezTo>
              </a:path>
            </a:pathLst>
          </a:custGeom>
          <a:solidFill>
            <a:schemeClr val="accent3"/>
          </a:solidFill>
          <a:ln>
            <a:noFill/>
          </a:ln>
          <a:effectLst/>
        </p:spPr>
        <p:txBody>
          <a:bodyPr wrap="none" anchor="ctr"/>
          <a:lstStyle/>
          <a:p>
            <a:endParaRPr lang="en-US" sz="3266" dirty="0">
              <a:latin typeface="Lato Light" panose="020F0502020204030203" pitchFamily="34" charset="0"/>
            </a:endParaRPr>
          </a:p>
        </p:txBody>
      </p:sp>
      <p:sp>
        <p:nvSpPr>
          <p:cNvPr id="3076" name="Freeform 4">
            <a:extLst>
              <a:ext uri="{FF2B5EF4-FFF2-40B4-BE49-F238E27FC236}">
                <a16:creationId xmlns:a16="http://schemas.microsoft.com/office/drawing/2014/main" id="{0E60815A-7673-3E4C-95D8-36B60FCFFE58}"/>
              </a:ext>
            </a:extLst>
          </p:cNvPr>
          <p:cNvSpPr>
            <a:spLocks noChangeArrowheads="1"/>
          </p:cNvSpPr>
          <p:nvPr/>
        </p:nvSpPr>
        <p:spPr bwMode="auto">
          <a:xfrm>
            <a:off x="3732212" y="3339764"/>
            <a:ext cx="2357191" cy="2904710"/>
          </a:xfrm>
          <a:custGeom>
            <a:avLst/>
            <a:gdLst>
              <a:gd name="T0" fmla="*/ 1262 w 4727"/>
              <a:gd name="T1" fmla="*/ 1100 h 5826"/>
              <a:gd name="T2" fmla="*/ 0 w 4727"/>
              <a:gd name="T3" fmla="*/ 1100 h 5826"/>
              <a:gd name="T4" fmla="*/ 0 w 4727"/>
              <a:gd name="T5" fmla="*/ 5825 h 5826"/>
              <a:gd name="T6" fmla="*/ 4726 w 4727"/>
              <a:gd name="T7" fmla="*/ 5825 h 5826"/>
              <a:gd name="T8" fmla="*/ 4726 w 4727"/>
              <a:gd name="T9" fmla="*/ 4563 h 5826"/>
              <a:gd name="T10" fmla="*/ 4726 w 4727"/>
              <a:gd name="T11" fmla="*/ 4563 h 5826"/>
              <a:gd name="T12" fmla="*/ 3625 w 4727"/>
              <a:gd name="T13" fmla="*/ 3463 h 5826"/>
              <a:gd name="T14" fmla="*/ 3625 w 4727"/>
              <a:gd name="T15" fmla="*/ 3463 h 5826"/>
              <a:gd name="T16" fmla="*/ 4726 w 4727"/>
              <a:gd name="T17" fmla="*/ 2361 h 5826"/>
              <a:gd name="T18" fmla="*/ 4726 w 4727"/>
              <a:gd name="T19" fmla="*/ 1100 h 5826"/>
              <a:gd name="T20" fmla="*/ 3464 w 4727"/>
              <a:gd name="T21" fmla="*/ 1100 h 5826"/>
              <a:gd name="T22" fmla="*/ 3464 w 4727"/>
              <a:gd name="T23" fmla="*/ 1100 h 5826"/>
              <a:gd name="T24" fmla="*/ 2363 w 4727"/>
              <a:gd name="T25" fmla="*/ 0 h 5826"/>
              <a:gd name="T26" fmla="*/ 2363 w 4727"/>
              <a:gd name="T27" fmla="*/ 0 h 5826"/>
              <a:gd name="T28" fmla="*/ 1262 w 4727"/>
              <a:gd name="T29" fmla="*/ 1100 h 5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27" h="5826">
                <a:moveTo>
                  <a:pt x="1262" y="1100"/>
                </a:moveTo>
                <a:lnTo>
                  <a:pt x="0" y="1100"/>
                </a:lnTo>
                <a:lnTo>
                  <a:pt x="0" y="5825"/>
                </a:lnTo>
                <a:lnTo>
                  <a:pt x="4726" y="5825"/>
                </a:lnTo>
                <a:lnTo>
                  <a:pt x="4726" y="4563"/>
                </a:lnTo>
                <a:lnTo>
                  <a:pt x="4726" y="4563"/>
                </a:lnTo>
                <a:cubicBezTo>
                  <a:pt x="4118" y="4563"/>
                  <a:pt x="3625" y="4071"/>
                  <a:pt x="3625" y="3463"/>
                </a:cubicBezTo>
                <a:lnTo>
                  <a:pt x="3625" y="3463"/>
                </a:lnTo>
                <a:cubicBezTo>
                  <a:pt x="3625" y="2854"/>
                  <a:pt x="4118" y="2361"/>
                  <a:pt x="4726" y="2361"/>
                </a:cubicBezTo>
                <a:lnTo>
                  <a:pt x="4726" y="1100"/>
                </a:lnTo>
                <a:lnTo>
                  <a:pt x="3464" y="1100"/>
                </a:lnTo>
                <a:lnTo>
                  <a:pt x="3464" y="1100"/>
                </a:lnTo>
                <a:cubicBezTo>
                  <a:pt x="3464" y="492"/>
                  <a:pt x="2971" y="0"/>
                  <a:pt x="2363" y="0"/>
                </a:cubicBezTo>
                <a:lnTo>
                  <a:pt x="2363" y="0"/>
                </a:lnTo>
                <a:cubicBezTo>
                  <a:pt x="1755" y="0"/>
                  <a:pt x="1262" y="492"/>
                  <a:pt x="1262" y="1100"/>
                </a:cubicBezTo>
              </a:path>
            </a:pathLst>
          </a:custGeom>
          <a:solidFill>
            <a:schemeClr val="accent4"/>
          </a:solidFill>
          <a:ln>
            <a:noFill/>
          </a:ln>
          <a:effectLst/>
        </p:spPr>
        <p:txBody>
          <a:bodyPr wrap="none" anchor="ctr"/>
          <a:lstStyle/>
          <a:p>
            <a:endParaRPr lang="en-US" sz="3266" dirty="0">
              <a:latin typeface="Lato Light" panose="020F0502020204030203" pitchFamily="34" charset="0"/>
            </a:endParaRPr>
          </a:p>
        </p:txBody>
      </p:sp>
      <p:sp>
        <p:nvSpPr>
          <p:cNvPr id="7" name="TextBox 6">
            <a:extLst>
              <a:ext uri="{FF2B5EF4-FFF2-40B4-BE49-F238E27FC236}">
                <a16:creationId xmlns:a16="http://schemas.microsoft.com/office/drawing/2014/main" id="{C783547A-0691-BE41-93E6-7F38C9DFACCF}"/>
              </a:ext>
            </a:extLst>
          </p:cNvPr>
          <p:cNvSpPr txBox="1"/>
          <p:nvPr/>
        </p:nvSpPr>
        <p:spPr>
          <a:xfrm>
            <a:off x="4476020" y="306186"/>
            <a:ext cx="3239990" cy="553998"/>
          </a:xfrm>
          <a:prstGeom prst="rect">
            <a:avLst/>
          </a:prstGeom>
          <a:noFill/>
        </p:spPr>
        <p:txBody>
          <a:bodyPr wrap="none" rtlCol="0">
            <a:spAutoFit/>
          </a:bodyPr>
          <a:lstStyle/>
          <a:p>
            <a:pPr algn="ctr"/>
            <a:r>
              <a:rPr lang="en-US" sz="3000" b="1" dirty="0">
                <a:solidFill>
                  <a:schemeClr val="tx2"/>
                </a:solidFill>
                <a:latin typeface="Poppins" pitchFamily="2" charset="77"/>
                <a:cs typeface="Poppins" pitchFamily="2" charset="77"/>
              </a:rPr>
              <a:t>Key risk factors</a:t>
            </a:r>
          </a:p>
        </p:txBody>
      </p:sp>
      <p:sp>
        <p:nvSpPr>
          <p:cNvPr id="8" name="TextBox 7">
            <a:extLst>
              <a:ext uri="{FF2B5EF4-FFF2-40B4-BE49-F238E27FC236}">
                <a16:creationId xmlns:a16="http://schemas.microsoft.com/office/drawing/2014/main" id="{FF6B177B-9B5F-0449-85B3-374729B0C19F}"/>
              </a:ext>
            </a:extLst>
          </p:cNvPr>
          <p:cNvSpPr txBox="1"/>
          <p:nvPr/>
        </p:nvSpPr>
        <p:spPr>
          <a:xfrm>
            <a:off x="5225411" y="929708"/>
            <a:ext cx="1741182" cy="307777"/>
          </a:xfrm>
          <a:prstGeom prst="rect">
            <a:avLst/>
          </a:prstGeom>
          <a:noFill/>
        </p:spPr>
        <p:txBody>
          <a:bodyPr wrap="none" rtlCol="0">
            <a:spAutoFit/>
          </a:bodyPr>
          <a:lstStyle/>
          <a:p>
            <a:pPr algn="ctr"/>
            <a:r>
              <a:rPr lang="en-US" sz="1400" b="1" spc="150" dirty="0">
                <a:solidFill>
                  <a:schemeClr val="bg1">
                    <a:lumMod val="65000"/>
                  </a:schemeClr>
                </a:solidFill>
                <a:latin typeface="Poppins Light" pitchFamily="2" charset="77"/>
                <a:cs typeface="Poppins Light" pitchFamily="2" charset="77"/>
              </a:rPr>
              <a:t>Until end 2023</a:t>
            </a:r>
          </a:p>
        </p:txBody>
      </p:sp>
      <p:sp>
        <p:nvSpPr>
          <p:cNvPr id="9" name="TextBox 8">
            <a:extLst>
              <a:ext uri="{FF2B5EF4-FFF2-40B4-BE49-F238E27FC236}">
                <a16:creationId xmlns:a16="http://schemas.microsoft.com/office/drawing/2014/main" id="{E6FBC708-F3B2-E944-8A42-A60323CAC146}"/>
              </a:ext>
            </a:extLst>
          </p:cNvPr>
          <p:cNvSpPr txBox="1"/>
          <p:nvPr/>
        </p:nvSpPr>
        <p:spPr>
          <a:xfrm>
            <a:off x="4013771" y="2242982"/>
            <a:ext cx="1794081" cy="830997"/>
          </a:xfrm>
          <a:prstGeom prst="rect">
            <a:avLst/>
          </a:prstGeom>
          <a:noFill/>
        </p:spPr>
        <p:txBody>
          <a:bodyPr wrap="none" rtlCol="0" anchor="b" anchorCtr="0">
            <a:spAutoFit/>
          </a:bodyPr>
          <a:lstStyle/>
          <a:p>
            <a:pPr algn="ctr"/>
            <a:r>
              <a:rPr lang="en-US" sz="1600" b="1" dirty="0">
                <a:solidFill>
                  <a:schemeClr val="bg1"/>
                </a:solidFill>
                <a:latin typeface="Poppins" pitchFamily="2" charset="77"/>
                <a:ea typeface="League Spartan" charset="0"/>
                <a:cs typeface="Poppins" pitchFamily="2" charset="77"/>
              </a:rPr>
              <a:t>SNF revenue  </a:t>
            </a:r>
          </a:p>
          <a:p>
            <a:pPr algn="ctr"/>
            <a:r>
              <a:rPr lang="en-US" sz="1600" b="1" dirty="0">
                <a:solidFill>
                  <a:schemeClr val="bg1"/>
                </a:solidFill>
                <a:latin typeface="Poppins" pitchFamily="2" charset="77"/>
                <a:ea typeface="League Spartan" charset="0"/>
                <a:cs typeface="Poppins" pitchFamily="2" charset="77"/>
              </a:rPr>
              <a:t>within forecast</a:t>
            </a:r>
          </a:p>
          <a:p>
            <a:pPr algn="ctr"/>
            <a:r>
              <a:rPr lang="en-US" sz="1600" b="1" dirty="0">
                <a:solidFill>
                  <a:schemeClr val="bg1"/>
                </a:solidFill>
                <a:latin typeface="Poppins" pitchFamily="2" charset="77"/>
                <a:ea typeface="League Spartan" charset="0"/>
                <a:cs typeface="Poppins" pitchFamily="2" charset="77"/>
              </a:rPr>
              <a:t>10.4 MCHF</a:t>
            </a:r>
          </a:p>
        </p:txBody>
      </p:sp>
      <p:sp>
        <p:nvSpPr>
          <p:cNvPr id="12" name="TextBox 11">
            <a:extLst>
              <a:ext uri="{FF2B5EF4-FFF2-40B4-BE49-F238E27FC236}">
                <a16:creationId xmlns:a16="http://schemas.microsoft.com/office/drawing/2014/main" id="{F625BD1C-0C99-6E47-97F3-286E4A6510BD}"/>
              </a:ext>
            </a:extLst>
          </p:cNvPr>
          <p:cNvSpPr txBox="1"/>
          <p:nvPr/>
        </p:nvSpPr>
        <p:spPr>
          <a:xfrm>
            <a:off x="6616693" y="4684045"/>
            <a:ext cx="1502334" cy="584775"/>
          </a:xfrm>
          <a:prstGeom prst="rect">
            <a:avLst/>
          </a:prstGeom>
          <a:noFill/>
        </p:spPr>
        <p:txBody>
          <a:bodyPr wrap="none" rtlCol="0" anchor="b" anchorCtr="0">
            <a:spAutoFit/>
          </a:bodyPr>
          <a:lstStyle/>
          <a:p>
            <a:pPr algn="ctr"/>
            <a:r>
              <a:rPr lang="en-US" sz="1600" b="1" dirty="0">
                <a:solidFill>
                  <a:schemeClr val="bg1"/>
                </a:solidFill>
                <a:latin typeface="Poppins" pitchFamily="2" charset="77"/>
                <a:ea typeface="League Spartan" charset="0"/>
                <a:cs typeface="Poppins" pitchFamily="2" charset="77"/>
              </a:rPr>
              <a:t>Provision for</a:t>
            </a:r>
          </a:p>
          <a:p>
            <a:pPr algn="ctr"/>
            <a:r>
              <a:rPr lang="en-US" sz="1600" b="1" dirty="0">
                <a:solidFill>
                  <a:schemeClr val="bg1"/>
                </a:solidFill>
                <a:latin typeface="Poppins" pitchFamily="2" charset="77"/>
                <a:ea typeface="League Spartan" charset="0"/>
                <a:cs typeface="Poppins" pitchFamily="2" charset="77"/>
              </a:rPr>
              <a:t>repatriation</a:t>
            </a:r>
          </a:p>
        </p:txBody>
      </p:sp>
      <p:sp>
        <p:nvSpPr>
          <p:cNvPr id="10" name="TextBox 9">
            <a:extLst>
              <a:ext uri="{FF2B5EF4-FFF2-40B4-BE49-F238E27FC236}">
                <a16:creationId xmlns:a16="http://schemas.microsoft.com/office/drawing/2014/main" id="{63A27635-1039-A047-8B52-DB478A92EA8B}"/>
              </a:ext>
            </a:extLst>
          </p:cNvPr>
          <p:cNvSpPr txBox="1"/>
          <p:nvPr/>
        </p:nvSpPr>
        <p:spPr>
          <a:xfrm>
            <a:off x="6616693" y="1996761"/>
            <a:ext cx="1766829" cy="1077218"/>
          </a:xfrm>
          <a:prstGeom prst="rect">
            <a:avLst/>
          </a:prstGeom>
          <a:noFill/>
        </p:spPr>
        <p:txBody>
          <a:bodyPr wrap="none" rtlCol="0" anchor="b" anchorCtr="0">
            <a:spAutoFit/>
          </a:bodyPr>
          <a:lstStyle/>
          <a:p>
            <a:pPr algn="ctr"/>
            <a:r>
              <a:rPr lang="en-US" sz="1600" b="1" dirty="0">
                <a:solidFill>
                  <a:schemeClr val="bg1"/>
                </a:solidFill>
                <a:latin typeface="Poppins" pitchFamily="2" charset="77"/>
                <a:ea typeface="League Spartan" charset="0"/>
                <a:cs typeface="Poppins" pitchFamily="2" charset="77"/>
              </a:rPr>
              <a:t>Sales of </a:t>
            </a:r>
          </a:p>
          <a:p>
            <a:pPr algn="ctr"/>
            <a:r>
              <a:rPr lang="en-US" sz="1600" b="1" dirty="0">
                <a:solidFill>
                  <a:schemeClr val="bg1"/>
                </a:solidFill>
                <a:latin typeface="Poppins" pitchFamily="2" charset="77"/>
                <a:ea typeface="League Spartan" charset="0"/>
                <a:cs typeface="Poppins" pitchFamily="2" charset="77"/>
              </a:rPr>
              <a:t>publications </a:t>
            </a:r>
          </a:p>
          <a:p>
            <a:pPr algn="ctr"/>
            <a:r>
              <a:rPr lang="en-US" sz="1600" b="1" dirty="0">
                <a:solidFill>
                  <a:schemeClr val="bg1"/>
                </a:solidFill>
                <a:latin typeface="Poppins" pitchFamily="2" charset="77"/>
                <a:ea typeface="League Spartan" charset="0"/>
                <a:cs typeface="Poppins" pitchFamily="2" charset="77"/>
              </a:rPr>
              <a:t>within forecast</a:t>
            </a:r>
          </a:p>
          <a:p>
            <a:pPr algn="ctr"/>
            <a:r>
              <a:rPr lang="en-US" sz="1600" b="1" dirty="0">
                <a:solidFill>
                  <a:schemeClr val="bg1"/>
                </a:solidFill>
                <a:latin typeface="Poppins" pitchFamily="2" charset="77"/>
                <a:ea typeface="League Spartan" charset="0"/>
                <a:cs typeface="Poppins" pitchFamily="2" charset="77"/>
              </a:rPr>
              <a:t>16.65 MCHF</a:t>
            </a:r>
          </a:p>
        </p:txBody>
      </p:sp>
      <p:sp>
        <p:nvSpPr>
          <p:cNvPr id="11" name="TextBox 10">
            <a:extLst>
              <a:ext uri="{FF2B5EF4-FFF2-40B4-BE49-F238E27FC236}">
                <a16:creationId xmlns:a16="http://schemas.microsoft.com/office/drawing/2014/main" id="{4AEA2896-1E08-944C-9239-8FFC97C6E351}"/>
              </a:ext>
            </a:extLst>
          </p:cNvPr>
          <p:cNvSpPr txBox="1"/>
          <p:nvPr/>
        </p:nvSpPr>
        <p:spPr>
          <a:xfrm>
            <a:off x="3889100" y="4383803"/>
            <a:ext cx="1545615" cy="830997"/>
          </a:xfrm>
          <a:prstGeom prst="rect">
            <a:avLst/>
          </a:prstGeom>
          <a:noFill/>
        </p:spPr>
        <p:txBody>
          <a:bodyPr wrap="none" rtlCol="0" anchor="b" anchorCtr="0">
            <a:spAutoFit/>
          </a:bodyPr>
          <a:lstStyle/>
          <a:p>
            <a:pPr algn="ctr"/>
            <a:r>
              <a:rPr lang="en-US" sz="1600" b="1" dirty="0">
                <a:solidFill>
                  <a:schemeClr val="bg1"/>
                </a:solidFill>
                <a:latin typeface="Poppins" pitchFamily="2" charset="77"/>
                <a:ea typeface="League Spartan" charset="0"/>
                <a:cs typeface="Poppins" pitchFamily="2" charset="77"/>
              </a:rPr>
              <a:t>Provision for </a:t>
            </a:r>
          </a:p>
          <a:p>
            <a:pPr algn="ctr"/>
            <a:r>
              <a:rPr lang="en-US" sz="1600" b="1" dirty="0">
                <a:solidFill>
                  <a:schemeClr val="bg1"/>
                </a:solidFill>
                <a:latin typeface="Poppins" pitchFamily="2" charset="77"/>
                <a:ea typeface="League Spartan" charset="0"/>
                <a:cs typeface="Poppins" pitchFamily="2" charset="77"/>
              </a:rPr>
              <a:t>cumulated </a:t>
            </a:r>
          </a:p>
          <a:p>
            <a:pPr algn="ctr"/>
            <a:r>
              <a:rPr lang="en-US" sz="1600" b="1" dirty="0">
                <a:solidFill>
                  <a:schemeClr val="bg1"/>
                </a:solidFill>
                <a:latin typeface="Poppins" pitchFamily="2" charset="77"/>
                <a:ea typeface="League Spartan" charset="0"/>
                <a:cs typeface="Poppins" pitchFamily="2" charset="77"/>
              </a:rPr>
              <a:t>Leaves </a:t>
            </a:r>
          </a:p>
        </p:txBody>
      </p:sp>
    </p:spTree>
    <p:extLst>
      <p:ext uri="{BB962C8B-B14F-4D97-AF65-F5344CB8AC3E}">
        <p14:creationId xmlns:p14="http://schemas.microsoft.com/office/powerpoint/2010/main" val="27213237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8354</TotalTime>
  <Words>467</Words>
  <Application>Microsoft Macintosh PowerPoint</Application>
  <PresentationFormat>Widescreen</PresentationFormat>
  <Paragraphs>53</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DM Sans</vt:lpstr>
      <vt:lpstr>Lato Light</vt:lpstr>
      <vt:lpstr>Poppins</vt:lpstr>
      <vt:lpstr>Poppins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 Paul Lovato</dc:creator>
  <cp:lastModifiedBy>Jean Paul Lovato</cp:lastModifiedBy>
  <cp:revision>16</cp:revision>
  <dcterms:created xsi:type="dcterms:W3CDTF">2023-07-06T13:08:16Z</dcterms:created>
  <dcterms:modified xsi:type="dcterms:W3CDTF">2023-10-11T08:32:46Z</dcterms:modified>
</cp:coreProperties>
</file>