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Lst>
  <p:notesMasterIdLst>
    <p:notesMasterId r:id="rId21"/>
  </p:notesMasterIdLst>
  <p:handoutMasterIdLst>
    <p:handoutMasterId r:id="rId22"/>
  </p:handoutMasterIdLst>
  <p:sldIdLst>
    <p:sldId id="2685" r:id="rId7"/>
    <p:sldId id="307" r:id="rId8"/>
    <p:sldId id="3397" r:id="rId9"/>
    <p:sldId id="3396" r:id="rId10"/>
    <p:sldId id="3335" r:id="rId11"/>
    <p:sldId id="3384" r:id="rId12"/>
    <p:sldId id="3385" r:id="rId13"/>
    <p:sldId id="3386" r:id="rId14"/>
    <p:sldId id="3390" r:id="rId15"/>
    <p:sldId id="3393" r:id="rId16"/>
    <p:sldId id="3392" r:id="rId17"/>
    <p:sldId id="3394" r:id="rId18"/>
    <p:sldId id="2474" r:id="rId19"/>
    <p:sldId id="33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83B3"/>
    <a:srgbClr val="9D26FF"/>
    <a:srgbClr val="0076A1"/>
    <a:srgbClr val="FFFFFF"/>
    <a:srgbClr val="009CD6"/>
    <a:srgbClr val="A5A5A5"/>
    <a:srgbClr val="757070"/>
    <a:srgbClr val="6F6F6E"/>
    <a:srgbClr val="F5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6599" autoAdjust="0"/>
  </p:normalViewPr>
  <p:slideViewPr>
    <p:cSldViewPr snapToGrid="0">
      <p:cViewPr>
        <p:scale>
          <a:sx n="75" d="100"/>
          <a:sy n="75" d="100"/>
        </p:scale>
        <p:origin x="668" y="1068"/>
      </p:cViewPr>
      <p:guideLst>
        <p:guide orient="horz" pos="2160"/>
        <p:guide pos="3840"/>
      </p:guideLst>
    </p:cSldViewPr>
  </p:slideViewPr>
  <p:notesTextViewPr>
    <p:cViewPr>
      <p:scale>
        <a:sx n="300" d="100"/>
        <a:sy n="300" d="100"/>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9/11/2023</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a:t>
            </a:fld>
            <a:endParaRPr lang="en-US"/>
          </a:p>
        </p:txBody>
      </p:sp>
    </p:spTree>
    <p:extLst>
      <p:ext uri="{BB962C8B-B14F-4D97-AF65-F5344CB8AC3E}">
        <p14:creationId xmlns:p14="http://schemas.microsoft.com/office/powerpoint/2010/main" val="359624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10</a:t>
            </a:fld>
            <a:endParaRPr lang="en-US"/>
          </a:p>
        </p:txBody>
      </p:sp>
    </p:spTree>
    <p:extLst>
      <p:ext uri="{BB962C8B-B14F-4D97-AF65-F5344CB8AC3E}">
        <p14:creationId xmlns:p14="http://schemas.microsoft.com/office/powerpoint/2010/main" val="207799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11</a:t>
            </a:fld>
            <a:endParaRPr lang="en-US"/>
          </a:p>
        </p:txBody>
      </p:sp>
    </p:spTree>
    <p:extLst>
      <p:ext uri="{BB962C8B-B14F-4D97-AF65-F5344CB8AC3E}">
        <p14:creationId xmlns:p14="http://schemas.microsoft.com/office/powerpoint/2010/main" val="235690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12</a:t>
            </a:fld>
            <a:endParaRPr lang="en-US"/>
          </a:p>
        </p:txBody>
      </p:sp>
    </p:spTree>
    <p:extLst>
      <p:ext uri="{BB962C8B-B14F-4D97-AF65-F5344CB8AC3E}">
        <p14:creationId xmlns:p14="http://schemas.microsoft.com/office/powerpoint/2010/main" val="124794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14</a:t>
            </a:fld>
            <a:endParaRPr lang="en-US"/>
          </a:p>
        </p:txBody>
      </p:sp>
    </p:spTree>
    <p:extLst>
      <p:ext uri="{BB962C8B-B14F-4D97-AF65-F5344CB8AC3E}">
        <p14:creationId xmlns:p14="http://schemas.microsoft.com/office/powerpoint/2010/main" val="97652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auto" hangingPunct="1">
              <a:spcBef>
                <a:spcPts val="600"/>
              </a:spcBef>
              <a:spcAft>
                <a:spcPts val="600"/>
              </a:spcAft>
              <a:tabLst>
                <a:tab pos="457200" algn="l"/>
              </a:tabLst>
            </a:pPr>
            <a:endParaRPr lang="en-GB" sz="40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46A8591F-50F3-4C40-9DA2-D793276CC051}" type="slidenum">
              <a:rPr lang="en-US" smtClean="0"/>
              <a:t>2</a:t>
            </a:fld>
            <a:endParaRPr lang="en-US"/>
          </a:p>
        </p:txBody>
      </p:sp>
    </p:spTree>
    <p:extLst>
      <p:ext uri="{BB962C8B-B14F-4D97-AF65-F5344CB8AC3E}">
        <p14:creationId xmlns:p14="http://schemas.microsoft.com/office/powerpoint/2010/main" val="142034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3</a:t>
            </a:fld>
            <a:endParaRPr lang="en-US"/>
          </a:p>
        </p:txBody>
      </p:sp>
    </p:spTree>
    <p:extLst>
      <p:ext uri="{BB962C8B-B14F-4D97-AF65-F5344CB8AC3E}">
        <p14:creationId xmlns:p14="http://schemas.microsoft.com/office/powerpoint/2010/main" val="106566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4</a:t>
            </a:fld>
            <a:endParaRPr lang="en-US"/>
          </a:p>
        </p:txBody>
      </p:sp>
    </p:spTree>
    <p:extLst>
      <p:ext uri="{BB962C8B-B14F-4D97-AF65-F5344CB8AC3E}">
        <p14:creationId xmlns:p14="http://schemas.microsoft.com/office/powerpoint/2010/main" val="119903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46A8591F-50F3-4C40-9DA2-D793276CC051}" type="slidenum">
              <a:rPr lang="en-US" smtClean="0"/>
              <a:t>5</a:t>
            </a:fld>
            <a:endParaRPr lang="en-US"/>
          </a:p>
        </p:txBody>
      </p:sp>
    </p:spTree>
    <p:extLst>
      <p:ext uri="{BB962C8B-B14F-4D97-AF65-F5344CB8AC3E}">
        <p14:creationId xmlns:p14="http://schemas.microsoft.com/office/powerpoint/2010/main" val="341387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6</a:t>
            </a:fld>
            <a:endParaRPr lang="en-US"/>
          </a:p>
        </p:txBody>
      </p:sp>
    </p:spTree>
    <p:extLst>
      <p:ext uri="{BB962C8B-B14F-4D97-AF65-F5344CB8AC3E}">
        <p14:creationId xmlns:p14="http://schemas.microsoft.com/office/powerpoint/2010/main" val="318344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7</a:t>
            </a:fld>
            <a:endParaRPr lang="en-US"/>
          </a:p>
        </p:txBody>
      </p:sp>
    </p:spTree>
    <p:extLst>
      <p:ext uri="{BB962C8B-B14F-4D97-AF65-F5344CB8AC3E}">
        <p14:creationId xmlns:p14="http://schemas.microsoft.com/office/powerpoint/2010/main" val="73590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8</a:t>
            </a:fld>
            <a:endParaRPr lang="en-US"/>
          </a:p>
        </p:txBody>
      </p:sp>
    </p:spTree>
    <p:extLst>
      <p:ext uri="{BB962C8B-B14F-4D97-AF65-F5344CB8AC3E}">
        <p14:creationId xmlns:p14="http://schemas.microsoft.com/office/powerpoint/2010/main" val="232658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t>9</a:t>
            </a:fld>
            <a:endParaRPr lang="en-US"/>
          </a:p>
        </p:txBody>
      </p:sp>
    </p:spTree>
    <p:extLst>
      <p:ext uri="{BB962C8B-B14F-4D97-AF65-F5344CB8AC3E}">
        <p14:creationId xmlns:p14="http://schemas.microsoft.com/office/powerpoint/2010/main" val="390517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3252763"/>
            <a:ext cx="5246914" cy="584775"/>
          </a:xfrm>
          <a:prstGeom prst="rect">
            <a:avLst/>
          </a:prstGeom>
          <a:noFill/>
        </p:spPr>
        <p:txBody>
          <a:bodyPr wrap="square" rtlCol="0">
            <a:spAutoFit/>
          </a:bodyPr>
          <a:lstStyle/>
          <a:p>
            <a:pPr algn="ctr"/>
            <a:r>
              <a:rPr lang="en-US" sz="3200" b="1" dirty="0">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D000AF-B921-43E9-B432-355A07B6E46E}"/>
              </a:ext>
            </a:extLst>
          </p:cNvPr>
          <p:cNvSpPr/>
          <p:nvPr userDrawn="1"/>
        </p:nvSpPr>
        <p:spPr>
          <a:xfrm>
            <a:off x="0" y="6115986"/>
            <a:ext cx="10028420" cy="74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D8A9-3E1B-42DF-4FF3-775263493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EE1646-5AF9-E9F7-59AF-377A9BD1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893326-5468-639E-2DC3-AA144FE734F8}"/>
              </a:ext>
            </a:extLst>
          </p:cNvPr>
          <p:cNvSpPr>
            <a:spLocks noGrp="1"/>
          </p:cNvSpPr>
          <p:nvPr>
            <p:ph type="dt" sz="half" idx="10"/>
          </p:nvPr>
        </p:nvSpPr>
        <p:spPr/>
        <p:txBody>
          <a:bodyPr/>
          <a:lstStyle/>
          <a:p>
            <a:fld id="{F6025B7D-2848-4FFB-BA61-73EBFDFB86A3}" type="datetime1">
              <a:rPr lang="en-GB" smtClean="0"/>
              <a:t>11/09/2023</a:t>
            </a:fld>
            <a:endParaRPr lang="en-GB"/>
          </a:p>
        </p:txBody>
      </p:sp>
      <p:sp>
        <p:nvSpPr>
          <p:cNvPr id="5" name="Footer Placeholder 4">
            <a:extLst>
              <a:ext uri="{FF2B5EF4-FFF2-40B4-BE49-F238E27FC236}">
                <a16:creationId xmlns:a16="http://schemas.microsoft.com/office/drawing/2014/main" id="{DB6DB6CE-1AED-D55E-A121-3CBA40B312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87142-04B6-9900-2BA1-39B85FECAC02}"/>
              </a:ext>
            </a:extLst>
          </p:cNvPr>
          <p:cNvSpPr>
            <a:spLocks noGrp="1"/>
          </p:cNvSpPr>
          <p:nvPr>
            <p:ph type="sldNum" sz="quarter" idx="12"/>
          </p:nvPr>
        </p:nvSpPr>
        <p:spPr/>
        <p:txBody>
          <a:bodyPr/>
          <a:lstStyle/>
          <a:p>
            <a:fld id="{41A90D77-8125-4BB2-998A-ADB145E0AF4E}" type="slidenum">
              <a:rPr lang="en-GB" smtClean="0"/>
              <a:t>‹#›</a:t>
            </a:fld>
            <a:endParaRPr lang="en-GB"/>
          </a:p>
        </p:txBody>
      </p:sp>
    </p:spTree>
    <p:extLst>
      <p:ext uri="{BB962C8B-B14F-4D97-AF65-F5344CB8AC3E}">
        <p14:creationId xmlns:p14="http://schemas.microsoft.com/office/powerpoint/2010/main" val="126370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707" r:id="rId15"/>
    <p:sldLayoutId id="2147483712" r:id="rId16"/>
    <p:sldLayoutId id="2147483720" r:id="rId17"/>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hyperlink" Target="https://www.itu.int/md/S23-CL-C-0052/en" TargetMode="Externa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www.itu.int/md/S23-CL-C-0020/en" TargetMode="External"/><Relationship Id="rId3" Type="http://schemas.openxmlformats.org/officeDocument/2006/relationships/hyperlink" Target="https://www.itu.int/md/S23-CL-C-0052/en" TargetMode="External"/><Relationship Id="rId7" Type="http://schemas.openxmlformats.org/officeDocument/2006/relationships/hyperlink" Target="https://www.itu.int/md/S23-CL-C-0053/e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itu.int/md/S23-CL-INF-0011/en" TargetMode="External"/><Relationship Id="rId5" Type="http://schemas.openxmlformats.org/officeDocument/2006/relationships/hyperlink" Target="https://www.itu.int/md/S23-CL-INF-0013/en" TargetMode="External"/><Relationship Id="rId4" Type="http://schemas.openxmlformats.org/officeDocument/2006/relationships/hyperlink" Target="https://www.itu.int/md/S23-CL-C-0050/en" TargetMode="External"/><Relationship Id="rId9" Type="http://schemas.openxmlformats.org/officeDocument/2006/relationships/hyperlink" Target="https://www.itu.int/md/S23-CL-C-0062/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itu.int/md/S23-CL-C-0052/e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tu.int/md/S23-CL-C-0052/e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811908" y="4339898"/>
            <a:ext cx="6257403" cy="1146502"/>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en-GB" sz="2400" dirty="0">
                <a:solidFill>
                  <a:schemeClr val="tx1"/>
                </a:solidFill>
                <a:latin typeface="Avenir Next LT Pro" panose="020B0504020202020204" pitchFamily="34" charset="0"/>
                <a:cs typeface="Varela Round"/>
              </a:rPr>
              <a:t>COUNCIL WORKING GROUP ON FINANCIAL AND HUMAN RESOURCES</a:t>
            </a:r>
          </a:p>
          <a:p>
            <a:pPr marL="0" marR="0" lvl="0" indent="0" rtl="0">
              <a:spcBef>
                <a:spcPts val="600"/>
              </a:spcBef>
              <a:spcAft>
                <a:spcPts val="0"/>
              </a:spcAft>
              <a:buNone/>
            </a:pPr>
            <a:r>
              <a:rPr lang="en-GB" sz="1800" dirty="0">
                <a:solidFill>
                  <a:schemeClr val="tx1"/>
                </a:solidFill>
                <a:latin typeface="Avenir Next LT Pro" panose="020B0504020202020204" pitchFamily="34" charset="0"/>
                <a:cs typeface="Varela Round"/>
              </a:rPr>
              <a:t>11-13 October 2023</a:t>
            </a:r>
            <a:endParaRPr lang="de-DE" sz="1800" dirty="0">
              <a:solidFill>
                <a:schemeClr val="tx1"/>
              </a:solidFill>
              <a:latin typeface="Avenir Next LT Pro" panose="020B0504020202020204" pitchFamily="34" charset="0"/>
              <a:cs typeface="Varela Round"/>
            </a:endParaRP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811908" y="4222688"/>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656928" y="2922821"/>
            <a:ext cx="11047391" cy="1218817"/>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GB" sz="3600" b="1" dirty="0">
                <a:solidFill>
                  <a:schemeClr val="tx1"/>
                </a:solidFill>
                <a:latin typeface="Avenir Next LT Pro" panose="020B0504020202020204" pitchFamily="34" charset="0"/>
              </a:rPr>
              <a:t>Operational Transformation</a:t>
            </a:r>
            <a:endParaRPr lang="en-US" sz="3600" b="1" dirty="0">
              <a:solidFill>
                <a:srgbClr val="00A3E0"/>
              </a:solidFill>
              <a:latin typeface="Avenir Next LT Pro" panose="020B0504020202020204" pitchFamily="34" charset="0"/>
            </a:endParaRPr>
          </a:p>
        </p:txBody>
      </p:sp>
      <p:pic>
        <p:nvPicPr>
          <p:cNvPr id="5" name="Graphic 4">
            <a:extLst>
              <a:ext uri="{FF2B5EF4-FFF2-40B4-BE49-F238E27FC236}">
                <a16:creationId xmlns:a16="http://schemas.microsoft.com/office/drawing/2014/main" id="{F40B62EC-DBB6-D306-1EC0-54CCED4E1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8334" y="5857875"/>
            <a:ext cx="3177879" cy="716767"/>
          </a:xfrm>
          <a:prstGeom prst="rect">
            <a:avLst/>
          </a:prstGeom>
        </p:spPr>
      </p:pic>
      <p:sp>
        <p:nvSpPr>
          <p:cNvPr id="2" name="TextBox 1">
            <a:extLst>
              <a:ext uri="{FF2B5EF4-FFF2-40B4-BE49-F238E27FC236}">
                <a16:creationId xmlns:a16="http://schemas.microsoft.com/office/drawing/2014/main" id="{12AE2597-CBB7-DCBF-1481-6C95B2BF47B3}"/>
              </a:ext>
            </a:extLst>
          </p:cNvPr>
          <p:cNvSpPr txBox="1"/>
          <p:nvPr/>
        </p:nvSpPr>
        <p:spPr>
          <a:xfrm>
            <a:off x="8193506" y="444500"/>
            <a:ext cx="3642708" cy="830997"/>
          </a:xfrm>
          <a:prstGeom prst="rect">
            <a:avLst/>
          </a:prstGeom>
          <a:noFill/>
        </p:spPr>
        <p:txBody>
          <a:bodyPr wrap="square" rtlCol="0">
            <a:spAutoFit/>
          </a:bodyPr>
          <a:lstStyle/>
          <a:p>
            <a:r>
              <a:rPr lang="en-US" sz="1600" dirty="0">
                <a:solidFill>
                  <a:prstClr val="black"/>
                </a:solidFill>
                <a:latin typeface="Calibri" panose="020F0502020204030204"/>
              </a:rPr>
              <a:t>Document CWG-FHR-16/8</a:t>
            </a:r>
            <a:br>
              <a:rPr lang="en-US" sz="1600" dirty="0">
                <a:solidFill>
                  <a:prstClr val="black"/>
                </a:solidFill>
                <a:latin typeface="Calibri" panose="020F0502020204030204"/>
              </a:rPr>
            </a:br>
            <a:r>
              <a:rPr lang="en-US" sz="1600" dirty="0">
                <a:solidFill>
                  <a:prstClr val="black"/>
                </a:solidFill>
                <a:latin typeface="Calibri" panose="020F0502020204030204"/>
              </a:rPr>
              <a:t>11 September 2023</a:t>
            </a:r>
          </a:p>
          <a:p>
            <a:r>
              <a:rPr lang="en-US" sz="1600" dirty="0">
                <a:solidFill>
                  <a:prstClr val="black"/>
                </a:solidFill>
                <a:latin typeface="Calibri" panose="020F0502020204030204"/>
              </a:rPr>
              <a:t>English only</a:t>
            </a:r>
            <a:endParaRPr lang="en-GB" sz="160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E2BC5122-2993-63E6-8CEC-2DB598512B31}"/>
              </a:ext>
            </a:extLst>
          </p:cNvPr>
          <p:cNvPicPr>
            <a:picLocks noChangeAspect="1"/>
          </p:cNvPicPr>
          <p:nvPr/>
        </p:nvPicPr>
        <p:blipFill rotWithShape="1">
          <a:blip r:embed="rId5"/>
          <a:srcRect r="74742"/>
          <a:stretch/>
        </p:blipFill>
        <p:spPr>
          <a:xfrm>
            <a:off x="597784" y="524070"/>
            <a:ext cx="803794" cy="719390"/>
          </a:xfrm>
          <a:prstGeom prst="rect">
            <a:avLst/>
          </a:prstGeom>
        </p:spPr>
      </p:pic>
      <p:sp>
        <p:nvSpPr>
          <p:cNvPr id="6" name="TextBox 5">
            <a:extLst>
              <a:ext uri="{FF2B5EF4-FFF2-40B4-BE49-F238E27FC236}">
                <a16:creationId xmlns:a16="http://schemas.microsoft.com/office/drawing/2014/main" id="{1C21321F-37E2-453E-CE38-D80A90695A87}"/>
              </a:ext>
            </a:extLst>
          </p:cNvPr>
          <p:cNvSpPr txBox="1"/>
          <p:nvPr/>
        </p:nvSpPr>
        <p:spPr>
          <a:xfrm>
            <a:off x="1401578" y="444500"/>
            <a:ext cx="3546164" cy="877163"/>
          </a:xfrm>
          <a:prstGeom prst="rect">
            <a:avLst/>
          </a:prstGeom>
          <a:noFill/>
        </p:spPr>
        <p:txBody>
          <a:bodyPr wrap="none" rtlCol="0">
            <a:spAutoFit/>
          </a:bodyPr>
          <a:lstStyle/>
          <a:p>
            <a:r>
              <a:rPr lang="fr-CH" b="1" dirty="0">
                <a:latin typeface="Calibri" panose="020F0502020204030204" pitchFamily="34" charset="0"/>
                <a:cs typeface="Calibri" panose="020F0502020204030204" pitchFamily="34" charset="0"/>
              </a:rPr>
              <a:t>Council </a:t>
            </a:r>
            <a:r>
              <a:rPr lang="fr-CH" b="1" dirty="0" err="1">
                <a:latin typeface="Calibri" panose="020F0502020204030204" pitchFamily="34" charset="0"/>
                <a:cs typeface="Calibri" panose="020F0502020204030204" pitchFamily="34" charset="0"/>
              </a:rPr>
              <a:t>Working</a:t>
            </a:r>
            <a:r>
              <a:rPr lang="fr-CH" b="1" dirty="0">
                <a:latin typeface="Calibri" panose="020F0502020204030204" pitchFamily="34" charset="0"/>
                <a:cs typeface="Calibri" panose="020F0502020204030204" pitchFamily="34" charset="0"/>
              </a:rPr>
              <a:t> Group </a:t>
            </a:r>
          </a:p>
          <a:p>
            <a:r>
              <a:rPr lang="fr-CH" b="1" dirty="0">
                <a:latin typeface="Calibri" panose="020F0502020204030204" pitchFamily="34" charset="0"/>
                <a:cs typeface="Calibri" panose="020F0502020204030204" pitchFamily="34" charset="0"/>
              </a:rPr>
              <a:t>On Financial and Human Resources</a:t>
            </a:r>
          </a:p>
          <a:p>
            <a:r>
              <a:rPr lang="fr-CH" sz="1500" dirty="0" err="1">
                <a:latin typeface="Calibri" panose="020F0502020204030204" pitchFamily="34" charset="0"/>
                <a:cs typeface="Calibri" panose="020F0502020204030204" pitchFamily="34" charset="0"/>
              </a:rPr>
              <a:t>Sixteenth</a:t>
            </a:r>
            <a:r>
              <a:rPr lang="fr-CH" sz="1500" dirty="0">
                <a:latin typeface="Calibri" panose="020F0502020204030204" pitchFamily="34" charset="0"/>
                <a:cs typeface="Calibri" panose="020F0502020204030204" pitchFamily="34" charset="0"/>
              </a:rPr>
              <a:t> meeting – 11 to 13 </a:t>
            </a:r>
            <a:r>
              <a:rPr lang="fr-CH" sz="1500" dirty="0" err="1">
                <a:latin typeface="Calibri" panose="020F0502020204030204" pitchFamily="34" charset="0"/>
                <a:cs typeface="Calibri" panose="020F0502020204030204" pitchFamily="34" charset="0"/>
              </a:rPr>
              <a:t>October</a:t>
            </a:r>
            <a:r>
              <a:rPr lang="fr-CH" sz="1500" dirty="0">
                <a:latin typeface="Calibri" panose="020F0502020204030204" pitchFamily="34" charset="0"/>
                <a:cs typeface="Calibri" panose="020F0502020204030204" pitchFamily="34" charset="0"/>
              </a:rPr>
              <a:t> 2023</a:t>
            </a:r>
            <a:endParaRPr lang="en-GB"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2" name="Text Placeholder 11">
            <a:extLst>
              <a:ext uri="{FF2B5EF4-FFF2-40B4-BE49-F238E27FC236}">
                <a16:creationId xmlns:a16="http://schemas.microsoft.com/office/drawing/2014/main" id="{0BF5CCCB-81B0-FE15-D4CA-90286F4668D7}"/>
              </a:ext>
            </a:extLst>
          </p:cNvPr>
          <p:cNvSpPr txBox="1">
            <a:spLocks/>
          </p:cNvSpPr>
          <p:nvPr/>
        </p:nvSpPr>
        <p:spPr>
          <a:xfrm>
            <a:off x="900650" y="1973179"/>
            <a:ext cx="10453150" cy="439324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14000"/>
              </a:lnSpc>
              <a:buFont typeface="Arial" panose="020B0604020202020204" pitchFamily="34" charset="0"/>
              <a:buChar char="•"/>
            </a:pPr>
            <a:r>
              <a:rPr lang="en-GB" b="1" dirty="0">
                <a:latin typeface="Avenir Next LT Pro" panose="020B0504020202020204" pitchFamily="34" charset="0"/>
              </a:rPr>
              <a:t>Establish Transformation team structure and project governance</a:t>
            </a:r>
            <a:r>
              <a:rPr lang="en-GB" dirty="0">
                <a:latin typeface="Avenir Next LT Pro" panose="020B0504020202020204" pitchFamily="34" charset="0"/>
              </a:rPr>
              <a:t>: define integration lines with the business owners of the support services; integrate change makers; and involve the Bureaux in the definition of the business requirements</a:t>
            </a:r>
          </a:p>
          <a:p>
            <a:pPr marL="285750" indent="-285750">
              <a:lnSpc>
                <a:spcPct val="114000"/>
              </a:lnSpc>
              <a:buFont typeface="Arial" panose="020B0604020202020204" pitchFamily="34" charset="0"/>
              <a:buChar char="•"/>
            </a:pPr>
            <a:r>
              <a:rPr lang="en-GB" b="1" dirty="0">
                <a:latin typeface="Avenir Next LT Pro" panose="020B0504020202020204" pitchFamily="34" charset="0"/>
              </a:rPr>
              <a:t>Stock-take </a:t>
            </a:r>
            <a:r>
              <a:rPr lang="en-GB" dirty="0">
                <a:latin typeface="Avenir Next LT Pro" panose="020B0504020202020204" pitchFamily="34" charset="0"/>
              </a:rPr>
              <a:t>of IT systems (work initiated by the IT systems assessment and roadmap)</a:t>
            </a:r>
          </a:p>
          <a:p>
            <a:pPr marL="285750" indent="-285750">
              <a:lnSpc>
                <a:spcPct val="114000"/>
              </a:lnSpc>
              <a:buFont typeface="Arial" panose="020B0604020202020204" pitchFamily="34" charset="0"/>
              <a:buChar char="•"/>
            </a:pPr>
            <a:r>
              <a:rPr lang="en-GB" b="1" dirty="0">
                <a:latin typeface="Avenir Next LT Pro" panose="020B0504020202020204" pitchFamily="34" charset="0"/>
              </a:rPr>
              <a:t>Business and IT prioritization </a:t>
            </a:r>
            <a:r>
              <a:rPr lang="en-GB" dirty="0">
                <a:latin typeface="Avenir Next LT Pro" panose="020B0504020202020204" pitchFamily="34" charset="0"/>
              </a:rPr>
              <a:t>to be made with key stakeholders (through business owners and a cross-sectoral transformation committee/group)</a:t>
            </a:r>
          </a:p>
          <a:p>
            <a:pPr marL="285750" indent="-285750">
              <a:lnSpc>
                <a:spcPct val="114000"/>
              </a:lnSpc>
              <a:buFont typeface="Arial" panose="020B0604020202020204" pitchFamily="34" charset="0"/>
              <a:buChar char="•"/>
            </a:pPr>
            <a:r>
              <a:rPr lang="en-GB" b="1" dirty="0">
                <a:latin typeface="Avenir Next LT Pro" panose="020B0504020202020204" pitchFamily="34" charset="0"/>
              </a:rPr>
              <a:t>Business process re-engineering </a:t>
            </a:r>
            <a:r>
              <a:rPr lang="en-GB" dirty="0">
                <a:latin typeface="Avenir Next LT Pro" panose="020B0504020202020204" pitchFamily="34" charset="0"/>
              </a:rPr>
              <a:t>includes two phases –</a:t>
            </a:r>
          </a:p>
          <a:p>
            <a:pPr marL="742950" lvl="1" indent="-285750">
              <a:lnSpc>
                <a:spcPct val="114000"/>
              </a:lnSpc>
              <a:buFont typeface="Arial" panose="020B0604020202020204" pitchFamily="34" charset="0"/>
              <a:buChar char="•"/>
            </a:pPr>
            <a:r>
              <a:rPr lang="en-GB" sz="1800" dirty="0">
                <a:latin typeface="Avenir Next LT Pro" panose="020B0504020202020204" pitchFamily="34" charset="0"/>
              </a:rPr>
              <a:t>Designing </a:t>
            </a:r>
            <a:r>
              <a:rPr lang="en-GB" sz="1800" b="1" dirty="0">
                <a:latin typeface="Avenir Next LT Pro" panose="020B0504020202020204" pitchFamily="34" charset="0"/>
              </a:rPr>
              <a:t>fit-for-purpose organization structures </a:t>
            </a:r>
            <a:r>
              <a:rPr lang="en-GB" sz="1800" dirty="0">
                <a:latin typeface="Avenir Next LT Pro" panose="020B0504020202020204" pitchFamily="34" charset="0"/>
              </a:rPr>
              <a:t>for the GS Support Services</a:t>
            </a:r>
          </a:p>
          <a:p>
            <a:pPr marL="742950" lvl="1" indent="-285750">
              <a:lnSpc>
                <a:spcPct val="114000"/>
              </a:lnSpc>
              <a:buFont typeface="Arial" panose="020B0604020202020204" pitchFamily="34" charset="0"/>
              <a:buChar char="•"/>
            </a:pPr>
            <a:r>
              <a:rPr lang="en-GB" sz="1800" dirty="0">
                <a:latin typeface="Avenir Next LT Pro" panose="020B0504020202020204" pitchFamily="34" charset="0"/>
              </a:rPr>
              <a:t>Defining </a:t>
            </a:r>
            <a:r>
              <a:rPr lang="en-GB" sz="1800" b="1" dirty="0">
                <a:latin typeface="Avenir Next LT Pro" panose="020B0504020202020204" pitchFamily="34" charset="0"/>
              </a:rPr>
              <a:t>key Business processes (SOPs) </a:t>
            </a:r>
            <a:r>
              <a:rPr lang="en-GB" sz="1800" dirty="0">
                <a:latin typeface="Avenir Next LT Pro" panose="020B0504020202020204" pitchFamily="34" charset="0"/>
              </a:rPr>
              <a:t>– to be led by the business owners (bringing in the Change makers and the Bureaux to shape the future processes)</a:t>
            </a:r>
          </a:p>
          <a:p>
            <a:pPr marL="285750" indent="-285750">
              <a:lnSpc>
                <a:spcPct val="114000"/>
              </a:lnSpc>
              <a:buFont typeface="Arial" panose="020B0604020202020204" pitchFamily="34" charset="0"/>
              <a:buChar char="•"/>
            </a:pPr>
            <a:r>
              <a:rPr lang="en-GB" b="1" dirty="0">
                <a:latin typeface="Avenir Next LT Pro" panose="020B0504020202020204" pitchFamily="34" charset="0"/>
              </a:rPr>
              <a:t>Communications</a:t>
            </a:r>
            <a:r>
              <a:rPr lang="en-GB" dirty="0">
                <a:latin typeface="Avenir Next LT Pro" panose="020B0504020202020204" pitchFamily="34" charset="0"/>
              </a:rPr>
              <a:t> on all phases to be led by the Transformation team, incorporating guidance and feedback by the Council Member States</a:t>
            </a:r>
          </a:p>
        </p:txBody>
      </p:sp>
      <p:sp>
        <p:nvSpPr>
          <p:cNvPr id="5" name="Rectangle: Rounded Corners 4">
            <a:extLst>
              <a:ext uri="{FF2B5EF4-FFF2-40B4-BE49-F238E27FC236}">
                <a16:creationId xmlns:a16="http://schemas.microsoft.com/office/drawing/2014/main" id="{0208BA4D-BE38-55B3-EEB7-48511DC7AF18}"/>
              </a:ext>
            </a:extLst>
          </p:cNvPr>
          <p:cNvSpPr/>
          <p:nvPr/>
        </p:nvSpPr>
        <p:spPr>
          <a:xfrm>
            <a:off x="838200" y="732848"/>
            <a:ext cx="10515600"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Focus </a:t>
            </a:r>
            <a:endParaRPr lang="en-GB" dirty="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20E9D8A2-D586-9047-EE14-B87D10F4928E}"/>
              </a:ext>
            </a:extLst>
          </p:cNvPr>
          <p:cNvSpPr/>
          <p:nvPr/>
        </p:nvSpPr>
        <p:spPr>
          <a:xfrm>
            <a:off x="4116101" y="860906"/>
            <a:ext cx="4759767" cy="661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b="1" dirty="0">
                <a:latin typeface="Avenir Next LT Pro" panose="020B0504020202020204" pitchFamily="34" charset="0"/>
              </a:rPr>
              <a:t>General Secretariat Support Services</a:t>
            </a:r>
          </a:p>
        </p:txBody>
      </p:sp>
      <p:pic>
        <p:nvPicPr>
          <p:cNvPr id="7" name="Graphic 6" descr="Gears with solid fill">
            <a:extLst>
              <a:ext uri="{FF2B5EF4-FFF2-40B4-BE49-F238E27FC236}">
                <a16:creationId xmlns:a16="http://schemas.microsoft.com/office/drawing/2014/main" id="{A02FEAA0-5FC0-0ABC-9810-A42106BD61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5931" y="1015861"/>
            <a:ext cx="446333" cy="446333"/>
          </a:xfrm>
          <a:prstGeom prst="rect">
            <a:avLst/>
          </a:prstGeom>
        </p:spPr>
      </p:pic>
    </p:spTree>
    <p:extLst>
      <p:ext uri="{BB962C8B-B14F-4D97-AF65-F5344CB8AC3E}">
        <p14:creationId xmlns:p14="http://schemas.microsoft.com/office/powerpoint/2010/main" val="124799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2" name="Text Placeholder 11">
            <a:extLst>
              <a:ext uri="{FF2B5EF4-FFF2-40B4-BE49-F238E27FC236}">
                <a16:creationId xmlns:a16="http://schemas.microsoft.com/office/drawing/2014/main" id="{0BF5CCCB-81B0-FE15-D4CA-90286F4668D7}"/>
              </a:ext>
            </a:extLst>
          </p:cNvPr>
          <p:cNvSpPr txBox="1">
            <a:spLocks/>
          </p:cNvSpPr>
          <p:nvPr/>
        </p:nvSpPr>
        <p:spPr>
          <a:xfrm>
            <a:off x="869425" y="1897552"/>
            <a:ext cx="10453150" cy="439324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4000"/>
              </a:lnSpc>
              <a:spcBef>
                <a:spcPts val="0"/>
              </a:spcBef>
            </a:pPr>
            <a:r>
              <a:rPr lang="en-GB" b="1" dirty="0">
                <a:latin typeface="Avenir Next LT Pro" panose="020B0504020202020204" pitchFamily="34" charset="0"/>
              </a:rPr>
              <a:t>1. Analysis Phase </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Within GS, consider organizational reforms</a:t>
            </a:r>
          </a:p>
          <a:p>
            <a:pPr marL="1200150" lvl="2" indent="-285750">
              <a:lnSpc>
                <a:spcPct val="114000"/>
              </a:lnSpc>
              <a:spcBef>
                <a:spcPts val="0"/>
              </a:spcBef>
              <a:buFont typeface="Arial" panose="020B0604020202020204" pitchFamily="34" charset="0"/>
              <a:buChar char="•"/>
            </a:pPr>
            <a:r>
              <a:rPr lang="en-GB" sz="1400" dirty="0">
                <a:latin typeface="Avenir Next LT Pro" panose="020B0504020202020204" pitchFamily="34" charset="0"/>
              </a:rPr>
              <a:t>Blueprint of future GS organizational structure</a:t>
            </a:r>
          </a:p>
          <a:p>
            <a:pPr marL="1200150" lvl="2" indent="-285750">
              <a:lnSpc>
                <a:spcPct val="114000"/>
              </a:lnSpc>
              <a:spcBef>
                <a:spcPts val="0"/>
              </a:spcBef>
              <a:buFont typeface="Arial" panose="020B0604020202020204" pitchFamily="34" charset="0"/>
              <a:buChar char="•"/>
            </a:pPr>
            <a:r>
              <a:rPr lang="en-GB" sz="1400" dirty="0">
                <a:latin typeface="Avenir Next LT Pro" panose="020B0504020202020204" pitchFamily="34" charset="0"/>
              </a:rPr>
              <a:t>Mapping skills / expertise that needs to be acquired</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Establishment of business capabilities and analysis of key business processes</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Analysis of manuals, Service Orders and policies</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Consolidation of all material</a:t>
            </a:r>
          </a:p>
          <a:p>
            <a:pPr>
              <a:lnSpc>
                <a:spcPct val="114000"/>
              </a:lnSpc>
              <a:spcBef>
                <a:spcPts val="0"/>
              </a:spcBef>
            </a:pPr>
            <a:r>
              <a:rPr lang="en-GB" b="1" dirty="0">
                <a:latin typeface="Avenir Next LT Pro" panose="020B0504020202020204" pitchFamily="34" charset="0"/>
              </a:rPr>
              <a:t>2. Design phase</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Review GS organizational structure and communicate with all stakeholders</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Consolidation of all business processes and fit-for-purposes exercise</a:t>
            </a:r>
          </a:p>
          <a:p>
            <a:pPr marL="1200150" lvl="2" indent="-285750">
              <a:lnSpc>
                <a:spcPct val="114000"/>
              </a:lnSpc>
              <a:spcBef>
                <a:spcPts val="0"/>
              </a:spcBef>
              <a:buFont typeface="Arial" panose="020B0604020202020204" pitchFamily="34" charset="0"/>
              <a:buChar char="•"/>
            </a:pPr>
            <a:r>
              <a:rPr lang="en-GB" sz="1400" dirty="0">
                <a:latin typeface="Avenir Next LT Pro" panose="020B0504020202020204" pitchFamily="34" charset="0"/>
              </a:rPr>
              <a:t>Review to be coordinated through transformation team to ensure end-to-end consideration of cross-cutting processes</a:t>
            </a:r>
          </a:p>
          <a:p>
            <a:pPr marL="1200150" lvl="2" indent="-285750">
              <a:lnSpc>
                <a:spcPct val="114000"/>
              </a:lnSpc>
              <a:spcBef>
                <a:spcPts val="0"/>
              </a:spcBef>
              <a:buFont typeface="Arial" panose="020B0604020202020204" pitchFamily="34" charset="0"/>
              <a:buChar char="•"/>
            </a:pPr>
            <a:r>
              <a:rPr lang="en-GB" sz="1400" dirty="0">
                <a:latin typeface="Avenir Next LT Pro" panose="020B0504020202020204" pitchFamily="34" charset="0"/>
              </a:rPr>
              <a:t>Design of new business processes through business owners</a:t>
            </a:r>
          </a:p>
          <a:p>
            <a:pPr>
              <a:lnSpc>
                <a:spcPct val="114000"/>
              </a:lnSpc>
              <a:spcBef>
                <a:spcPts val="0"/>
              </a:spcBef>
            </a:pPr>
            <a:r>
              <a:rPr lang="en-GB" b="1" dirty="0">
                <a:latin typeface="Avenir Next LT Pro" panose="020B0504020202020204" pitchFamily="34" charset="0"/>
              </a:rPr>
              <a:t>3. Implementation phase</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Solution blueprinting and build of new systems in line with new business processes commenced</a:t>
            </a:r>
          </a:p>
          <a:p>
            <a:pPr marL="742950" lvl="1" indent="-285750">
              <a:lnSpc>
                <a:spcPct val="114000"/>
              </a:lnSpc>
              <a:spcBef>
                <a:spcPts val="0"/>
              </a:spcBef>
              <a:buFont typeface="Arial" panose="020B0604020202020204" pitchFamily="34" charset="0"/>
              <a:buChar char="•"/>
            </a:pPr>
            <a:r>
              <a:rPr lang="en-GB" dirty="0">
                <a:latin typeface="Avenir Next LT Pro" panose="020B0504020202020204" pitchFamily="34" charset="0"/>
              </a:rPr>
              <a:t>Organizational readiness for change, hyper-care and launch of new processes</a:t>
            </a:r>
          </a:p>
        </p:txBody>
      </p:sp>
      <p:sp>
        <p:nvSpPr>
          <p:cNvPr id="5" name="Rectangle: Rounded Corners 4">
            <a:extLst>
              <a:ext uri="{FF2B5EF4-FFF2-40B4-BE49-F238E27FC236}">
                <a16:creationId xmlns:a16="http://schemas.microsoft.com/office/drawing/2014/main" id="{64CFE3B7-C9A3-BE1C-6363-998E10810A88}"/>
              </a:ext>
            </a:extLst>
          </p:cNvPr>
          <p:cNvSpPr/>
          <p:nvPr/>
        </p:nvSpPr>
        <p:spPr>
          <a:xfrm>
            <a:off x="740452" y="834123"/>
            <a:ext cx="10515600"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Business Process re-engineering </a:t>
            </a:r>
            <a:endParaRPr lang="en-GB" dirty="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E2D092B2-5DA3-A606-E4F1-3FCB348E664A}"/>
              </a:ext>
            </a:extLst>
          </p:cNvPr>
          <p:cNvSpPr/>
          <p:nvPr/>
        </p:nvSpPr>
        <p:spPr>
          <a:xfrm>
            <a:off x="8600860" y="834122"/>
            <a:ext cx="2655192" cy="91455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latin typeface="Avenir Next LT Pro" panose="020B0504020202020204" pitchFamily="34" charset="0"/>
              </a:rPr>
              <a:t> 1. Analysis phase</a:t>
            </a:r>
          </a:p>
          <a:p>
            <a:pPr algn="ctr"/>
            <a:r>
              <a:rPr lang="en-US" sz="1600" b="1" dirty="0">
                <a:latin typeface="Avenir Next LT Pro" panose="020B0504020202020204" pitchFamily="34" charset="0"/>
              </a:rPr>
              <a:t>2. Design phase</a:t>
            </a:r>
          </a:p>
          <a:p>
            <a:pPr algn="ctr"/>
            <a:r>
              <a:rPr lang="en-US" sz="1600" b="1" dirty="0">
                <a:latin typeface="Avenir Next LT Pro" panose="020B0504020202020204" pitchFamily="34" charset="0"/>
              </a:rPr>
              <a:t>3. Implementation phase</a:t>
            </a:r>
            <a:endParaRPr lang="en-GB" sz="1600" b="1" dirty="0">
              <a:latin typeface="Avenir Next LT Pro" panose="020B0504020202020204" pitchFamily="34" charset="0"/>
            </a:endParaRPr>
          </a:p>
        </p:txBody>
      </p:sp>
    </p:spTree>
    <p:extLst>
      <p:ext uri="{BB962C8B-B14F-4D97-AF65-F5344CB8AC3E}">
        <p14:creationId xmlns:p14="http://schemas.microsoft.com/office/powerpoint/2010/main" val="352606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2" name="Text Placeholder 11">
            <a:extLst>
              <a:ext uri="{FF2B5EF4-FFF2-40B4-BE49-F238E27FC236}">
                <a16:creationId xmlns:a16="http://schemas.microsoft.com/office/drawing/2014/main" id="{0BF5CCCB-81B0-FE15-D4CA-90286F4668D7}"/>
              </a:ext>
            </a:extLst>
          </p:cNvPr>
          <p:cNvSpPr txBox="1">
            <a:spLocks/>
          </p:cNvSpPr>
          <p:nvPr/>
        </p:nvSpPr>
        <p:spPr>
          <a:xfrm>
            <a:off x="900650" y="1973179"/>
            <a:ext cx="10453150" cy="439324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14000"/>
              </a:lnSpc>
              <a:buFont typeface="Arial" panose="020B0604020202020204" pitchFamily="34" charset="0"/>
              <a:buChar char="•"/>
            </a:pPr>
            <a:r>
              <a:rPr lang="en-GB" sz="2000" dirty="0">
                <a:latin typeface="Avenir Next LT Pro" panose="020B0504020202020204" pitchFamily="34" charset="0"/>
              </a:rPr>
              <a:t>Establishment of </a:t>
            </a:r>
            <a:r>
              <a:rPr lang="en-GB" sz="2000" b="1" dirty="0">
                <a:latin typeface="Avenir Next LT Pro" panose="020B0504020202020204" pitchFamily="34" charset="0"/>
              </a:rPr>
              <a:t>Transformation team</a:t>
            </a:r>
          </a:p>
          <a:p>
            <a:pPr marL="285750" indent="-285750">
              <a:lnSpc>
                <a:spcPct val="114000"/>
              </a:lnSpc>
              <a:buFont typeface="Arial" panose="020B0604020202020204" pitchFamily="34" charset="0"/>
              <a:buChar char="•"/>
            </a:pPr>
            <a:r>
              <a:rPr lang="en-GB" sz="2000" dirty="0">
                <a:latin typeface="Avenir Next LT Pro" panose="020B0504020202020204" pitchFamily="34" charset="0"/>
              </a:rPr>
              <a:t>Integration of existing </a:t>
            </a:r>
            <a:r>
              <a:rPr lang="en-GB" sz="2000" b="1" dirty="0">
                <a:latin typeface="Avenir Next LT Pro" panose="020B0504020202020204" pitchFamily="34" charset="0"/>
              </a:rPr>
              <a:t>Change makers </a:t>
            </a:r>
            <a:r>
              <a:rPr lang="en-GB" sz="2000" dirty="0">
                <a:latin typeface="Avenir Next LT Pro" panose="020B0504020202020204" pitchFamily="34" charset="0"/>
              </a:rPr>
              <a:t>and their roles in Transformation </a:t>
            </a:r>
            <a:r>
              <a:rPr lang="en-GB" sz="2000" dirty="0">
                <a:latin typeface="Avenir Next LT Pro" panose="020B0504020202020204" pitchFamily="34" charset="0"/>
                <a:sym typeface="Wingdings" panose="05000000000000000000" pitchFamily="2" charset="2"/>
              </a:rPr>
              <a:t> portfolio of Change cases integrated in the Transformation roadmap</a:t>
            </a:r>
            <a:endParaRPr lang="en-GB" sz="2000" dirty="0">
              <a:latin typeface="Avenir Next LT Pro" panose="020B0504020202020204" pitchFamily="34" charset="0"/>
            </a:endParaRPr>
          </a:p>
          <a:p>
            <a:pPr marL="285750" indent="-285750">
              <a:lnSpc>
                <a:spcPct val="114000"/>
              </a:lnSpc>
              <a:buFont typeface="Arial" panose="020B0604020202020204" pitchFamily="34" charset="0"/>
              <a:buChar char="•"/>
            </a:pPr>
            <a:r>
              <a:rPr lang="en-GB" sz="2000" dirty="0">
                <a:latin typeface="Avenir Next LT Pro" panose="020B0504020202020204" pitchFamily="34" charset="0"/>
              </a:rPr>
              <a:t>Identification of </a:t>
            </a:r>
            <a:r>
              <a:rPr lang="en-GB" sz="2000" b="1" dirty="0">
                <a:latin typeface="Avenir Next LT Pro" panose="020B0504020202020204" pitchFamily="34" charset="0"/>
              </a:rPr>
              <a:t>key business owners </a:t>
            </a:r>
            <a:r>
              <a:rPr lang="en-GB" sz="2000" dirty="0">
                <a:latin typeface="Avenir Next LT Pro" panose="020B0504020202020204" pitchFamily="34" charset="0"/>
              </a:rPr>
              <a:t>/ ability to change</a:t>
            </a:r>
          </a:p>
          <a:p>
            <a:pPr marL="285750" indent="-285750">
              <a:lnSpc>
                <a:spcPct val="114000"/>
              </a:lnSpc>
              <a:buFont typeface="Arial" panose="020B0604020202020204" pitchFamily="34" charset="0"/>
              <a:buChar char="•"/>
            </a:pPr>
            <a:r>
              <a:rPr lang="en-GB" sz="2000" b="1" dirty="0">
                <a:latin typeface="Avenir Next LT Pro" panose="020B0504020202020204" pitchFamily="34" charset="0"/>
              </a:rPr>
              <a:t>Managing expectations </a:t>
            </a:r>
            <a:r>
              <a:rPr lang="en-GB" sz="2000" dirty="0">
                <a:latin typeface="Avenir Next LT Pro" panose="020B0504020202020204" pitchFamily="34" charset="0"/>
              </a:rPr>
              <a:t>of the project</a:t>
            </a:r>
          </a:p>
          <a:p>
            <a:pPr marL="285750" indent="-285750">
              <a:lnSpc>
                <a:spcPct val="114000"/>
              </a:lnSpc>
              <a:buFont typeface="Arial" panose="020B0604020202020204" pitchFamily="34" charset="0"/>
              <a:buChar char="•"/>
            </a:pPr>
            <a:r>
              <a:rPr lang="en-GB" sz="2000" b="1" dirty="0">
                <a:latin typeface="Avenir Next LT Pro" panose="020B0504020202020204" pitchFamily="34" charset="0"/>
              </a:rPr>
              <a:t>Buy-in </a:t>
            </a:r>
            <a:r>
              <a:rPr lang="en-GB" sz="2000" dirty="0">
                <a:latin typeface="Avenir Next LT Pro" panose="020B0504020202020204" pitchFamily="34" charset="0"/>
              </a:rPr>
              <a:t>of all key stakeholders</a:t>
            </a:r>
          </a:p>
          <a:p>
            <a:pPr marL="285750" indent="-285750">
              <a:lnSpc>
                <a:spcPct val="114000"/>
              </a:lnSpc>
              <a:buFont typeface="Arial" panose="020B0604020202020204" pitchFamily="34" charset="0"/>
              <a:buChar char="•"/>
            </a:pPr>
            <a:r>
              <a:rPr lang="en-GB" sz="2000" b="1" dirty="0">
                <a:latin typeface="Avenir Next LT Pro" panose="020B0504020202020204" pitchFamily="34" charset="0"/>
              </a:rPr>
              <a:t>Communication </a:t>
            </a:r>
            <a:r>
              <a:rPr lang="en-GB" sz="2000" dirty="0">
                <a:latin typeface="Avenir Next LT Pro" panose="020B0504020202020204" pitchFamily="34" charset="0"/>
              </a:rPr>
              <a:t>on project status</a:t>
            </a:r>
          </a:p>
          <a:p>
            <a:pPr marL="285750" indent="-285750">
              <a:lnSpc>
                <a:spcPct val="114000"/>
              </a:lnSpc>
              <a:buFont typeface="Arial" panose="020B0604020202020204" pitchFamily="34" charset="0"/>
              <a:buChar char="•"/>
            </a:pPr>
            <a:r>
              <a:rPr lang="en-GB" sz="2000" dirty="0">
                <a:latin typeface="Avenir Next LT Pro" panose="020B0504020202020204" pitchFamily="34" charset="0"/>
              </a:rPr>
              <a:t>Management of </a:t>
            </a:r>
            <a:r>
              <a:rPr lang="en-GB" sz="2000" b="1" dirty="0">
                <a:latin typeface="Avenir Next LT Pro" panose="020B0504020202020204" pitchFamily="34" charset="0"/>
              </a:rPr>
              <a:t>timeline and costs </a:t>
            </a:r>
            <a:r>
              <a:rPr lang="en-GB" sz="2000" dirty="0">
                <a:latin typeface="Avenir Next LT Pro" panose="020B0504020202020204" pitchFamily="34" charset="0"/>
              </a:rPr>
              <a:t>of the project</a:t>
            </a:r>
          </a:p>
          <a:p>
            <a:pPr marL="285750" indent="-285750">
              <a:lnSpc>
                <a:spcPct val="114000"/>
              </a:lnSpc>
              <a:buFont typeface="Arial" panose="020B0604020202020204" pitchFamily="34" charset="0"/>
              <a:buChar char="•"/>
            </a:pPr>
            <a:r>
              <a:rPr lang="en-GB" sz="2000" b="1" dirty="0">
                <a:latin typeface="Avenir Next LT Pro" panose="020B0504020202020204" pitchFamily="34" charset="0"/>
              </a:rPr>
              <a:t>Financing</a:t>
            </a:r>
            <a:r>
              <a:rPr lang="en-GB" sz="2000" dirty="0">
                <a:latin typeface="Avenir Next LT Pro" panose="020B0504020202020204" pitchFamily="34" charset="0"/>
              </a:rPr>
              <a:t> of the project in the medium term</a:t>
            </a:r>
          </a:p>
        </p:txBody>
      </p:sp>
      <p:sp>
        <p:nvSpPr>
          <p:cNvPr id="3" name="Title 3">
            <a:extLst>
              <a:ext uri="{FF2B5EF4-FFF2-40B4-BE49-F238E27FC236}">
                <a16:creationId xmlns:a16="http://schemas.microsoft.com/office/drawing/2014/main" id="{A397780D-0DED-FF3B-ACC4-463878BC0C89}"/>
              </a:ext>
            </a:extLst>
          </p:cNvPr>
          <p:cNvSpPr>
            <a:spLocks noGrp="1"/>
          </p:cNvSpPr>
          <p:nvPr>
            <p:ph type="title"/>
          </p:nvPr>
        </p:nvSpPr>
        <p:spPr>
          <a:xfrm>
            <a:off x="580402" y="832576"/>
            <a:ext cx="9599387" cy="757130"/>
          </a:xfrm>
        </p:spPr>
        <p:txBody>
          <a:bodyPr/>
          <a:lstStyle/>
          <a:p>
            <a:pPr algn="l"/>
            <a:r>
              <a:rPr lang="en-GB" dirty="0">
                <a:latin typeface="Avenir Next LT Pro" panose="020B0504020202020204" pitchFamily="34" charset="0"/>
              </a:rPr>
              <a:t>Managing the </a:t>
            </a:r>
            <a:r>
              <a:rPr lang="en-GB" dirty="0">
                <a:solidFill>
                  <a:srgbClr val="00A3E0"/>
                </a:solidFill>
                <a:latin typeface="Avenir Next LT Pro" panose="020B0504020202020204" pitchFamily="34" charset="0"/>
              </a:rPr>
              <a:t>risks</a:t>
            </a:r>
            <a:br>
              <a:rPr lang="en-GB" dirty="0">
                <a:solidFill>
                  <a:srgbClr val="00A3E0"/>
                </a:solidFill>
                <a:latin typeface="Avenir Next LT Pro" panose="020B0504020202020204" pitchFamily="34" charset="0"/>
              </a:rPr>
            </a:br>
            <a:r>
              <a:rPr lang="en-GB" sz="1800" dirty="0">
                <a:latin typeface="Avenir Next LT Pro" panose="020B0504020202020204" pitchFamily="34" charset="0"/>
              </a:rPr>
              <a:t>What are the key risks associated with this project?</a:t>
            </a:r>
            <a:endParaRPr lang="en-US" sz="1800" dirty="0"/>
          </a:p>
        </p:txBody>
      </p:sp>
    </p:spTree>
    <p:extLst>
      <p:ext uri="{BB962C8B-B14F-4D97-AF65-F5344CB8AC3E}">
        <p14:creationId xmlns:p14="http://schemas.microsoft.com/office/powerpoint/2010/main" val="152183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0EB73EE1-6A9B-4509-85E4-D1F496B690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8" name="Object 27" hidden="1">
                        <a:extLst>
                          <a:ext uri="{FF2B5EF4-FFF2-40B4-BE49-F238E27FC236}">
                            <a16:creationId xmlns:a16="http://schemas.microsoft.com/office/drawing/2014/main" id="{0EB73EE1-6A9B-4509-85E4-D1F496B69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832FB4-69A5-42D5-B527-3C3FF9E93A76}"/>
              </a:ext>
            </a:extLst>
          </p:cNvPr>
          <p:cNvSpPr>
            <a:spLocks noGrp="1"/>
          </p:cNvSpPr>
          <p:nvPr>
            <p:ph type="title"/>
          </p:nvPr>
        </p:nvSpPr>
        <p:spPr>
          <a:xfrm>
            <a:off x="457200" y="388269"/>
            <a:ext cx="11277600" cy="417733"/>
          </a:xfrm>
        </p:spPr>
        <p:txBody>
          <a:bodyPr vert="horz">
            <a:noAutofit/>
          </a:bodyPr>
          <a:lstStyle/>
          <a:p>
            <a:pPr algn="ctr"/>
            <a:r>
              <a:rPr lang="en-US" sz="2800" b="1" dirty="0">
                <a:latin typeface="Avenir Next LT Pro" panose="020B0504020202020204" pitchFamily="34" charset="0"/>
              </a:rPr>
              <a:t>Transformation </a:t>
            </a:r>
            <a:r>
              <a:rPr lang="en-US" sz="2800" b="1" dirty="0">
                <a:solidFill>
                  <a:srgbClr val="00A3E0"/>
                </a:solidFill>
                <a:latin typeface="Avenir Next LT Pro" panose="020B0504020202020204" pitchFamily="34" charset="0"/>
              </a:rPr>
              <a:t>roadmap timeline</a:t>
            </a:r>
            <a:r>
              <a:rPr lang="en-US" sz="2800" dirty="0">
                <a:solidFill>
                  <a:srgbClr val="00A3E0"/>
                </a:solidFill>
                <a:latin typeface="Avenir Next LT Pro" panose="020B0504020202020204" pitchFamily="34" charset="0"/>
              </a:rPr>
              <a:t> </a:t>
            </a:r>
            <a:r>
              <a:rPr lang="en-US" sz="2800" b="0" dirty="0">
                <a:latin typeface="Avenir Next LT Pro" panose="020B0504020202020204" pitchFamily="34" charset="0"/>
              </a:rPr>
              <a:t>(indicative) </a:t>
            </a:r>
            <a:r>
              <a:rPr lang="en-GB" dirty="0">
                <a:latin typeface="Avenir Next LT Pro" panose="020B0504020202020204" pitchFamily="34" charset="0"/>
              </a:rPr>
              <a:t>(</a:t>
            </a:r>
            <a:r>
              <a:rPr lang="en-GB" dirty="0">
                <a:latin typeface="Avenir Next LT Pro" panose="020B0504020202020204" pitchFamily="34" charset="0"/>
                <a:hlinkClick r:id="rId5"/>
              </a:rPr>
              <a:t>C23/52</a:t>
            </a:r>
            <a:r>
              <a:rPr lang="en-GB" dirty="0">
                <a:latin typeface="Avenir Next LT Pro" panose="020B0504020202020204" pitchFamily="34" charset="0"/>
              </a:rPr>
              <a:t>)</a:t>
            </a:r>
            <a:endParaRPr lang="en-US" sz="2800" b="0" dirty="0">
              <a:latin typeface="Avenir Next LT Pro" panose="020B0504020202020204" pitchFamily="34" charset="0"/>
            </a:endParaRPr>
          </a:p>
        </p:txBody>
      </p:sp>
      <p:sp>
        <p:nvSpPr>
          <p:cNvPr id="6" name="Google Shape;1778;p172">
            <a:extLst>
              <a:ext uri="{FF2B5EF4-FFF2-40B4-BE49-F238E27FC236}">
                <a16:creationId xmlns:a16="http://schemas.microsoft.com/office/drawing/2014/main" id="{E0945481-9435-4A71-A017-60324D317066}"/>
              </a:ext>
            </a:extLst>
          </p:cNvPr>
          <p:cNvSpPr txBox="1"/>
          <p:nvPr/>
        </p:nvSpPr>
        <p:spPr>
          <a:xfrm>
            <a:off x="1633057" y="4560045"/>
            <a:ext cx="1166100" cy="276999"/>
          </a:xfrm>
          <a:prstGeom prst="rect">
            <a:avLst/>
          </a:prstGeom>
          <a:noFill/>
          <a:ln>
            <a:noFill/>
          </a:ln>
        </p:spPr>
        <p:txBody>
          <a:bodyPr spcFirstLastPara="1" wrap="square" lIns="0" tIns="0" rIns="0" bIns="0" anchor="t" anchorCtr="0">
            <a:spAutoFit/>
          </a:bodyPr>
          <a:lstStyle/>
          <a:p>
            <a:pPr algn="ctr">
              <a:buClr>
                <a:srgbClr val="205CA0"/>
              </a:buClr>
              <a:buSzPts val="1600"/>
            </a:pPr>
            <a:r>
              <a:rPr lang="en-US" b="1" dirty="0">
                <a:latin typeface="Avenir Next LT Pro" panose="020B0504020202020204" pitchFamily="34" charset="0"/>
                <a:cs typeface="Calibri" panose="020F0502020204030204" pitchFamily="34" charset="0"/>
              </a:rPr>
              <a:t>Dec 2023</a:t>
            </a:r>
          </a:p>
        </p:txBody>
      </p:sp>
      <p:sp>
        <p:nvSpPr>
          <p:cNvPr id="7" name="Google Shape;1779;p172">
            <a:extLst>
              <a:ext uri="{FF2B5EF4-FFF2-40B4-BE49-F238E27FC236}">
                <a16:creationId xmlns:a16="http://schemas.microsoft.com/office/drawing/2014/main" id="{B5B6D1F2-24C9-491F-A4EE-01661582456E}"/>
              </a:ext>
            </a:extLst>
          </p:cNvPr>
          <p:cNvSpPr txBox="1"/>
          <p:nvPr/>
        </p:nvSpPr>
        <p:spPr>
          <a:xfrm>
            <a:off x="4021312" y="4170870"/>
            <a:ext cx="1289256" cy="553998"/>
          </a:xfrm>
          <a:prstGeom prst="rect">
            <a:avLst/>
          </a:prstGeom>
          <a:noFill/>
          <a:ln>
            <a:noFill/>
          </a:ln>
        </p:spPr>
        <p:txBody>
          <a:bodyPr spcFirstLastPara="1" wrap="square" lIns="0" tIns="0" rIns="0" bIns="0" anchor="t" anchorCtr="0">
            <a:spAutoFit/>
          </a:bodyPr>
          <a:lstStyle/>
          <a:p>
            <a:pPr algn="ctr">
              <a:buClr>
                <a:srgbClr val="205CA0"/>
              </a:buClr>
              <a:buSzPts val="1600"/>
            </a:pPr>
            <a:r>
              <a:rPr lang="en-US" b="1" dirty="0">
                <a:latin typeface="Avenir Next LT Pro" panose="020B0504020202020204" pitchFamily="34" charset="0"/>
                <a:cs typeface="Calibri" panose="020F0502020204030204" pitchFamily="34" charset="0"/>
              </a:rPr>
              <a:t>Mid 2024</a:t>
            </a:r>
          </a:p>
          <a:p>
            <a:pPr marL="0" marR="0" lvl="0" indent="0" algn="ctr" rtl="0">
              <a:lnSpc>
                <a:spcPct val="100000"/>
              </a:lnSpc>
              <a:spcBef>
                <a:spcPts val="0"/>
              </a:spcBef>
              <a:spcAft>
                <a:spcPts val="0"/>
              </a:spcAft>
              <a:buClr>
                <a:srgbClr val="205CA0"/>
              </a:buClr>
              <a:buSzPts val="1600"/>
              <a:buFont typeface="Salesforce Sans"/>
              <a:buNone/>
            </a:pPr>
            <a:endParaRPr i="1" dirty="0">
              <a:solidFill>
                <a:schemeClr val="tx2"/>
              </a:solidFill>
              <a:latin typeface="Avenir Next LT Pro" panose="020B0504020202020204" pitchFamily="34" charset="0"/>
            </a:endParaRPr>
          </a:p>
        </p:txBody>
      </p:sp>
      <p:sp>
        <p:nvSpPr>
          <p:cNvPr id="9" name="Google Shape;1781;p172">
            <a:extLst>
              <a:ext uri="{FF2B5EF4-FFF2-40B4-BE49-F238E27FC236}">
                <a16:creationId xmlns:a16="http://schemas.microsoft.com/office/drawing/2014/main" id="{8938828C-3FA9-4391-8B49-11C3C05DF91D}"/>
              </a:ext>
            </a:extLst>
          </p:cNvPr>
          <p:cNvSpPr/>
          <p:nvPr/>
        </p:nvSpPr>
        <p:spPr>
          <a:xfrm rot="-912373">
            <a:off x="2056706" y="2647731"/>
            <a:ext cx="9678536" cy="469474"/>
          </a:xfrm>
          <a:custGeom>
            <a:avLst/>
            <a:gdLst/>
            <a:ahLst/>
            <a:cxnLst/>
            <a:rect l="l" t="t" r="r" b="b"/>
            <a:pathLst>
              <a:path w="21600" h="19014" extrusionOk="0">
                <a:moveTo>
                  <a:pt x="0" y="880"/>
                </a:moveTo>
                <a:cubicBezTo>
                  <a:pt x="609" y="388"/>
                  <a:pt x="1255" y="1253"/>
                  <a:pt x="1822" y="3030"/>
                </a:cubicBezTo>
                <a:cubicBezTo>
                  <a:pt x="2709" y="5813"/>
                  <a:pt x="3006" y="13814"/>
                  <a:pt x="3926" y="16982"/>
                </a:cubicBezTo>
                <a:cubicBezTo>
                  <a:pt x="4938" y="20469"/>
                  <a:pt x="6309" y="19277"/>
                  <a:pt x="7295" y="14863"/>
                </a:cubicBezTo>
                <a:cubicBezTo>
                  <a:pt x="7813" y="12543"/>
                  <a:pt x="8237" y="9292"/>
                  <a:pt x="8924" y="8724"/>
                </a:cubicBezTo>
                <a:cubicBezTo>
                  <a:pt x="10172" y="7693"/>
                  <a:pt x="11060" y="16107"/>
                  <a:pt x="12315" y="14404"/>
                </a:cubicBezTo>
                <a:cubicBezTo>
                  <a:pt x="13152" y="13268"/>
                  <a:pt x="13407" y="8382"/>
                  <a:pt x="13938" y="5025"/>
                </a:cubicBezTo>
                <a:cubicBezTo>
                  <a:pt x="14645" y="554"/>
                  <a:pt x="15836" y="-1131"/>
                  <a:pt x="16905" y="773"/>
                </a:cubicBezTo>
                <a:cubicBezTo>
                  <a:pt x="17769" y="2312"/>
                  <a:pt x="18417" y="6091"/>
                  <a:pt x="19315" y="7218"/>
                </a:cubicBezTo>
                <a:cubicBezTo>
                  <a:pt x="20084" y="8182"/>
                  <a:pt x="20826" y="7099"/>
                  <a:pt x="21600" y="6163"/>
                </a:cubicBezTo>
              </a:path>
            </a:pathLst>
          </a:custGeom>
          <a:noFill/>
          <a:ln w="15875" cap="flat" cmpd="sng">
            <a:solidFill>
              <a:srgbClr val="FF8674"/>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venir Next LT Pro" panose="020B0504020202020204" pitchFamily="34" charset="0"/>
              <a:ea typeface="Arial"/>
              <a:cs typeface="Arial"/>
              <a:sym typeface="Arial"/>
            </a:endParaRPr>
          </a:p>
        </p:txBody>
      </p:sp>
      <p:sp>
        <p:nvSpPr>
          <p:cNvPr id="10" name="Google Shape;1782;p172">
            <a:extLst>
              <a:ext uri="{FF2B5EF4-FFF2-40B4-BE49-F238E27FC236}">
                <a16:creationId xmlns:a16="http://schemas.microsoft.com/office/drawing/2014/main" id="{1C1C4B4A-CCA6-46FC-9AE2-D7BAEB910FA3}"/>
              </a:ext>
            </a:extLst>
          </p:cNvPr>
          <p:cNvSpPr/>
          <p:nvPr/>
        </p:nvSpPr>
        <p:spPr>
          <a:xfrm>
            <a:off x="1742347" y="3424731"/>
            <a:ext cx="989400" cy="989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260F2"/>
              </a:buClr>
              <a:buSzPts val="1800"/>
              <a:buFont typeface="Salesforce Sans"/>
              <a:buNone/>
            </a:pPr>
            <a:endParaRPr sz="1800">
              <a:solidFill>
                <a:schemeClr val="dk1"/>
              </a:solidFill>
              <a:latin typeface="Avenir Next LT Pro" panose="020B0504020202020204" pitchFamily="34" charset="0"/>
              <a:ea typeface="Salesforce Sans"/>
              <a:cs typeface="Salesforce Sans"/>
              <a:sym typeface="Salesforce Sans"/>
            </a:endParaRPr>
          </a:p>
        </p:txBody>
      </p:sp>
      <p:sp>
        <p:nvSpPr>
          <p:cNvPr id="11" name="Google Shape;1783;p172">
            <a:extLst>
              <a:ext uri="{FF2B5EF4-FFF2-40B4-BE49-F238E27FC236}">
                <a16:creationId xmlns:a16="http://schemas.microsoft.com/office/drawing/2014/main" id="{DED2F478-3623-40A2-B99C-A23DEED14ED0}"/>
              </a:ext>
            </a:extLst>
          </p:cNvPr>
          <p:cNvSpPr/>
          <p:nvPr/>
        </p:nvSpPr>
        <p:spPr>
          <a:xfrm>
            <a:off x="4214001" y="3091359"/>
            <a:ext cx="989400" cy="989400"/>
          </a:xfrm>
          <a:prstGeom prst="ellipse">
            <a:avLst/>
          </a:prstGeom>
          <a:solidFill>
            <a:srgbClr val="0075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260F2"/>
              </a:buClr>
              <a:buSzPts val="1800"/>
              <a:buFont typeface="Salesforce Sans"/>
              <a:buNone/>
            </a:pPr>
            <a:endParaRPr sz="1800">
              <a:solidFill>
                <a:schemeClr val="dk1"/>
              </a:solidFill>
              <a:latin typeface="Avenir Next LT Pro" panose="020B0504020202020204" pitchFamily="34" charset="0"/>
              <a:ea typeface="Salesforce Sans"/>
              <a:cs typeface="Salesforce Sans"/>
              <a:sym typeface="Salesforce Sans"/>
            </a:endParaRPr>
          </a:p>
        </p:txBody>
      </p:sp>
      <p:sp>
        <p:nvSpPr>
          <p:cNvPr id="13" name="Google Shape;1785;p172">
            <a:extLst>
              <a:ext uri="{FF2B5EF4-FFF2-40B4-BE49-F238E27FC236}">
                <a16:creationId xmlns:a16="http://schemas.microsoft.com/office/drawing/2014/main" id="{3E5A8336-ADB7-4823-B41B-98187D48033D}"/>
              </a:ext>
            </a:extLst>
          </p:cNvPr>
          <p:cNvSpPr/>
          <p:nvPr/>
        </p:nvSpPr>
        <p:spPr>
          <a:xfrm>
            <a:off x="6359296" y="2370034"/>
            <a:ext cx="989400" cy="989400"/>
          </a:xfrm>
          <a:prstGeom prst="ellipse">
            <a:avLst/>
          </a:prstGeom>
          <a:solidFill>
            <a:srgbClr val="82B8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260F2"/>
              </a:buClr>
              <a:buSzPts val="1800"/>
              <a:buFont typeface="Salesforce Sans"/>
              <a:buNone/>
            </a:pPr>
            <a:endParaRPr sz="1800">
              <a:solidFill>
                <a:schemeClr val="dk1"/>
              </a:solidFill>
              <a:latin typeface="Avenir Next LT Pro" panose="020B0504020202020204" pitchFamily="34" charset="0"/>
              <a:ea typeface="Salesforce Sans"/>
              <a:cs typeface="Salesforce Sans"/>
              <a:sym typeface="Salesforce Sans"/>
            </a:endParaRPr>
          </a:p>
        </p:txBody>
      </p:sp>
      <p:sp>
        <p:nvSpPr>
          <p:cNvPr id="14" name="Google Shape;1786;p172">
            <a:extLst>
              <a:ext uri="{FF2B5EF4-FFF2-40B4-BE49-F238E27FC236}">
                <a16:creationId xmlns:a16="http://schemas.microsoft.com/office/drawing/2014/main" id="{69C8E102-719B-4A6E-A2BF-EA10F4222134}"/>
              </a:ext>
            </a:extLst>
          </p:cNvPr>
          <p:cNvSpPr/>
          <p:nvPr/>
        </p:nvSpPr>
        <p:spPr>
          <a:xfrm>
            <a:off x="8587113" y="1540312"/>
            <a:ext cx="989400" cy="989400"/>
          </a:xfrm>
          <a:prstGeom prst="ellipse">
            <a:avLst/>
          </a:prstGeom>
          <a:solidFill>
            <a:srgbClr val="00A3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260F2"/>
              </a:buClr>
              <a:buSzPts val="1800"/>
              <a:buFont typeface="Salesforce Sans"/>
              <a:buNone/>
            </a:pPr>
            <a:endParaRPr sz="1800">
              <a:solidFill>
                <a:schemeClr val="dk1"/>
              </a:solidFill>
              <a:latin typeface="Avenir Next LT Pro" panose="020B0504020202020204" pitchFamily="34" charset="0"/>
              <a:ea typeface="Salesforce Sans"/>
              <a:cs typeface="Salesforce Sans"/>
              <a:sym typeface="Salesforce Sans"/>
            </a:endParaRPr>
          </a:p>
        </p:txBody>
      </p:sp>
      <p:sp>
        <p:nvSpPr>
          <p:cNvPr id="16" name="Google Shape;1790;p172">
            <a:extLst>
              <a:ext uri="{FF2B5EF4-FFF2-40B4-BE49-F238E27FC236}">
                <a16:creationId xmlns:a16="http://schemas.microsoft.com/office/drawing/2014/main" id="{2DB54DF1-9477-4013-BCEC-AB52232CC50D}"/>
              </a:ext>
            </a:extLst>
          </p:cNvPr>
          <p:cNvSpPr txBox="1"/>
          <p:nvPr/>
        </p:nvSpPr>
        <p:spPr>
          <a:xfrm>
            <a:off x="6065951" y="2035012"/>
            <a:ext cx="1560862" cy="276999"/>
          </a:xfrm>
          <a:prstGeom prst="rect">
            <a:avLst/>
          </a:prstGeom>
          <a:noFill/>
          <a:ln>
            <a:noFill/>
          </a:ln>
        </p:spPr>
        <p:txBody>
          <a:bodyPr spcFirstLastPara="1" wrap="square" lIns="0" tIns="0" rIns="0" bIns="0" anchor="t" anchorCtr="0">
            <a:spAutoFit/>
          </a:bodyPr>
          <a:lstStyle/>
          <a:p>
            <a:pPr algn="ctr"/>
            <a:r>
              <a:rPr lang="en-US" b="1" dirty="0">
                <a:latin typeface="Avenir Next LT Pro" panose="020B0504020202020204" pitchFamily="34" charset="0"/>
                <a:cs typeface="Calibri" panose="020F0502020204030204" pitchFamily="34" charset="0"/>
              </a:rPr>
              <a:t>End 2024</a:t>
            </a:r>
          </a:p>
        </p:txBody>
      </p:sp>
      <p:pic>
        <p:nvPicPr>
          <p:cNvPr id="17" name="Google Shape;1791;p172">
            <a:extLst>
              <a:ext uri="{FF2B5EF4-FFF2-40B4-BE49-F238E27FC236}">
                <a16:creationId xmlns:a16="http://schemas.microsoft.com/office/drawing/2014/main" id="{2EED0CCB-E473-4D98-BB4A-822FE6E0B24F}"/>
              </a:ext>
            </a:extLst>
          </p:cNvPr>
          <p:cNvPicPr preferRelativeResize="0"/>
          <p:nvPr/>
        </p:nvPicPr>
        <p:blipFill>
          <a:blip r:embed="rId6">
            <a:alphaModFix/>
          </a:blip>
          <a:stretch>
            <a:fillRect/>
          </a:stretch>
        </p:blipFill>
        <p:spPr>
          <a:xfrm>
            <a:off x="2050069" y="3684670"/>
            <a:ext cx="373858" cy="469400"/>
          </a:xfrm>
          <a:prstGeom prst="rect">
            <a:avLst/>
          </a:prstGeom>
          <a:noFill/>
          <a:ln>
            <a:noFill/>
          </a:ln>
        </p:spPr>
      </p:pic>
      <p:pic>
        <p:nvPicPr>
          <p:cNvPr id="18" name="Google Shape;1792;p172">
            <a:extLst>
              <a:ext uri="{FF2B5EF4-FFF2-40B4-BE49-F238E27FC236}">
                <a16:creationId xmlns:a16="http://schemas.microsoft.com/office/drawing/2014/main" id="{C15E01C5-E608-4DE3-AEB2-E6F291DA9158}"/>
              </a:ext>
            </a:extLst>
          </p:cNvPr>
          <p:cNvPicPr preferRelativeResize="0"/>
          <p:nvPr/>
        </p:nvPicPr>
        <p:blipFill>
          <a:blip r:embed="rId6">
            <a:alphaModFix/>
          </a:blip>
          <a:stretch>
            <a:fillRect/>
          </a:stretch>
        </p:blipFill>
        <p:spPr>
          <a:xfrm>
            <a:off x="4516540" y="3343923"/>
            <a:ext cx="373858" cy="469400"/>
          </a:xfrm>
          <a:prstGeom prst="rect">
            <a:avLst/>
          </a:prstGeom>
          <a:noFill/>
          <a:ln>
            <a:noFill/>
          </a:ln>
        </p:spPr>
      </p:pic>
      <p:pic>
        <p:nvPicPr>
          <p:cNvPr id="20" name="Google Shape;1794;p172">
            <a:extLst>
              <a:ext uri="{FF2B5EF4-FFF2-40B4-BE49-F238E27FC236}">
                <a16:creationId xmlns:a16="http://schemas.microsoft.com/office/drawing/2014/main" id="{AB5E72C9-94BE-4B07-9768-AD0E5E77612B}"/>
              </a:ext>
            </a:extLst>
          </p:cNvPr>
          <p:cNvPicPr preferRelativeResize="0"/>
          <p:nvPr/>
        </p:nvPicPr>
        <p:blipFill>
          <a:blip r:embed="rId6">
            <a:alphaModFix/>
          </a:blip>
          <a:stretch>
            <a:fillRect/>
          </a:stretch>
        </p:blipFill>
        <p:spPr>
          <a:xfrm>
            <a:off x="6667008" y="2629979"/>
            <a:ext cx="373858" cy="469400"/>
          </a:xfrm>
          <a:prstGeom prst="rect">
            <a:avLst/>
          </a:prstGeom>
          <a:noFill/>
          <a:ln>
            <a:noFill/>
          </a:ln>
        </p:spPr>
      </p:pic>
      <p:pic>
        <p:nvPicPr>
          <p:cNvPr id="21" name="Google Shape;1795;p172">
            <a:extLst>
              <a:ext uri="{FF2B5EF4-FFF2-40B4-BE49-F238E27FC236}">
                <a16:creationId xmlns:a16="http://schemas.microsoft.com/office/drawing/2014/main" id="{E805E9C5-1A9B-4A50-9E50-2DCF53933F2F}"/>
              </a:ext>
            </a:extLst>
          </p:cNvPr>
          <p:cNvPicPr preferRelativeResize="0"/>
          <p:nvPr/>
        </p:nvPicPr>
        <p:blipFill>
          <a:blip r:embed="rId6">
            <a:alphaModFix/>
          </a:blip>
          <a:stretch>
            <a:fillRect/>
          </a:stretch>
        </p:blipFill>
        <p:spPr>
          <a:xfrm>
            <a:off x="8899394" y="1794264"/>
            <a:ext cx="373858" cy="469400"/>
          </a:xfrm>
          <a:prstGeom prst="rect">
            <a:avLst/>
          </a:prstGeom>
          <a:noFill/>
          <a:ln>
            <a:noFill/>
          </a:ln>
        </p:spPr>
      </p:pic>
      <p:sp>
        <p:nvSpPr>
          <p:cNvPr id="35" name="Text Placeholder 7">
            <a:extLst>
              <a:ext uri="{FF2B5EF4-FFF2-40B4-BE49-F238E27FC236}">
                <a16:creationId xmlns:a16="http://schemas.microsoft.com/office/drawing/2014/main" id="{65C5CDD1-DE66-4BF8-B67F-2A08B4FF3CAB}"/>
              </a:ext>
            </a:extLst>
          </p:cNvPr>
          <p:cNvSpPr txBox="1">
            <a:spLocks/>
          </p:cNvSpPr>
          <p:nvPr/>
        </p:nvSpPr>
        <p:spPr>
          <a:xfrm>
            <a:off x="10197783" y="4543097"/>
            <a:ext cx="1578427" cy="309244"/>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a:solidFill>
                  <a:srgbClr val="00205C"/>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rgbClr val="00205C"/>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b="0" i="0" kern="1200">
                <a:solidFill>
                  <a:srgbClr val="00205C"/>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b="0" i="0" kern="1200">
                <a:solidFill>
                  <a:srgbClr val="00205C"/>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b="0" i="0" kern="1200">
                <a:solidFill>
                  <a:srgbClr val="0020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b="1">
              <a:latin typeface="Avenir Next LT Pro" panose="020B0504020202020204" pitchFamily="34" charset="0"/>
              <a:cs typeface="Calibri" panose="020F0502020204030204" pitchFamily="34" charset="0"/>
            </a:endParaRPr>
          </a:p>
        </p:txBody>
      </p:sp>
      <p:sp>
        <p:nvSpPr>
          <p:cNvPr id="45" name="Arrow: Pentagon 44">
            <a:extLst>
              <a:ext uri="{FF2B5EF4-FFF2-40B4-BE49-F238E27FC236}">
                <a16:creationId xmlns:a16="http://schemas.microsoft.com/office/drawing/2014/main" id="{9A50A0E6-2E6B-4F30-984C-2C8DAD245C1A}"/>
              </a:ext>
            </a:extLst>
          </p:cNvPr>
          <p:cNvSpPr/>
          <p:nvPr/>
        </p:nvSpPr>
        <p:spPr>
          <a:xfrm>
            <a:off x="260092" y="3562329"/>
            <a:ext cx="1379793" cy="696167"/>
          </a:xfrm>
          <a:prstGeom prst="homePlate">
            <a:avLst>
              <a:gd name="adj" fmla="val 16263"/>
            </a:avLst>
          </a:prstGeom>
          <a:solidFill>
            <a:srgbClr val="E6E6E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tx1"/>
                </a:solidFill>
                <a:latin typeface="Avenir Next LT Pro" panose="020B0504020202020204" pitchFamily="34" charset="0"/>
              </a:rPr>
              <a:t>July 2023 to December 2026:</a:t>
            </a:r>
          </a:p>
        </p:txBody>
      </p:sp>
      <p:sp>
        <p:nvSpPr>
          <p:cNvPr id="47" name="Google Shape;1790;p172">
            <a:extLst>
              <a:ext uri="{FF2B5EF4-FFF2-40B4-BE49-F238E27FC236}">
                <a16:creationId xmlns:a16="http://schemas.microsoft.com/office/drawing/2014/main" id="{6A465B2B-A203-4877-BE67-704B2648994A}"/>
              </a:ext>
            </a:extLst>
          </p:cNvPr>
          <p:cNvSpPr txBox="1"/>
          <p:nvPr/>
        </p:nvSpPr>
        <p:spPr>
          <a:xfrm>
            <a:off x="8422563" y="1186054"/>
            <a:ext cx="1318500" cy="276999"/>
          </a:xfrm>
          <a:prstGeom prst="rect">
            <a:avLst/>
          </a:prstGeom>
          <a:noFill/>
          <a:ln>
            <a:noFill/>
          </a:ln>
        </p:spPr>
        <p:txBody>
          <a:bodyPr spcFirstLastPara="1" wrap="square" lIns="0" tIns="0" rIns="0" bIns="0" anchor="t" anchorCtr="0">
            <a:spAutoFit/>
          </a:bodyPr>
          <a:lstStyle/>
          <a:p>
            <a:pPr algn="ctr"/>
            <a:r>
              <a:rPr lang="en-US" b="1" dirty="0">
                <a:latin typeface="Avenir Next LT Pro" panose="020B0504020202020204" pitchFamily="34" charset="0"/>
                <a:cs typeface="Calibri" panose="020F0502020204030204" pitchFamily="34" charset="0"/>
              </a:rPr>
              <a:t>End 2025</a:t>
            </a:r>
          </a:p>
        </p:txBody>
      </p:sp>
      <p:sp>
        <p:nvSpPr>
          <p:cNvPr id="49" name="Arrow: Striped Right 48">
            <a:extLst>
              <a:ext uri="{FF2B5EF4-FFF2-40B4-BE49-F238E27FC236}">
                <a16:creationId xmlns:a16="http://schemas.microsoft.com/office/drawing/2014/main" id="{916104F1-A49C-43F4-B665-A7448C47BDAF}"/>
              </a:ext>
            </a:extLst>
          </p:cNvPr>
          <p:cNvSpPr/>
          <p:nvPr/>
        </p:nvSpPr>
        <p:spPr>
          <a:xfrm>
            <a:off x="263612" y="5266005"/>
            <a:ext cx="11768816" cy="358581"/>
          </a:xfrm>
          <a:prstGeom prst="stripedRightArrow">
            <a:avLst>
              <a:gd name="adj1" fmla="val 100000"/>
              <a:gd name="adj2" fmla="val 36177"/>
            </a:avLst>
          </a:prstGeom>
          <a:solidFill>
            <a:srgbClr val="215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venir Next LT Pro" panose="020B0504020202020204" pitchFamily="34" charset="0"/>
              </a:rPr>
              <a:t>Program phases 2023-2026</a:t>
            </a:r>
            <a:endParaRPr lang="en-GB" sz="1800" b="1" kern="1200" dirty="0">
              <a:solidFill>
                <a:schemeClr val="bg1"/>
              </a:solidFill>
              <a:latin typeface="Avenir Next LT Pro" panose="020B0504020202020204" pitchFamily="34" charset="0"/>
            </a:endParaRPr>
          </a:p>
        </p:txBody>
      </p:sp>
      <p:sp>
        <p:nvSpPr>
          <p:cNvPr id="32" name="Google Shape;1796;p172">
            <a:extLst>
              <a:ext uri="{FF2B5EF4-FFF2-40B4-BE49-F238E27FC236}">
                <a16:creationId xmlns:a16="http://schemas.microsoft.com/office/drawing/2014/main" id="{C1BCE7FE-EC57-435C-ABE7-E4DE4E25889C}"/>
              </a:ext>
            </a:extLst>
          </p:cNvPr>
          <p:cNvSpPr txBox="1"/>
          <p:nvPr/>
        </p:nvSpPr>
        <p:spPr>
          <a:xfrm>
            <a:off x="1306948" y="1693710"/>
            <a:ext cx="2387672" cy="1623897"/>
          </a:xfrm>
          <a:prstGeom prst="rect">
            <a:avLst/>
          </a:prstGeom>
          <a:noFill/>
          <a:ln>
            <a:noFill/>
          </a:ln>
        </p:spPr>
        <p:txBody>
          <a:bodyPr spcFirstLastPara="1" wrap="square" lIns="36000" tIns="36000" rIns="36000" bIns="36000" anchor="t" anchorCtr="0">
            <a:spAutoFit/>
          </a:bodyPr>
          <a:lstStyle/>
          <a:p>
            <a:pPr>
              <a:lnSpc>
                <a:spcPct val="90000"/>
              </a:lnSpc>
            </a:pPr>
            <a:r>
              <a:rPr lang="en-US" sz="1400" b="1" dirty="0">
                <a:latin typeface="Avenir Next LT Pro" panose="020B0504020202020204" pitchFamily="34" charset="0"/>
              </a:rPr>
              <a:t>Deliverables:</a:t>
            </a:r>
          </a:p>
          <a:p>
            <a:pPr>
              <a:lnSpc>
                <a:spcPct val="90000"/>
              </a:lnSpc>
            </a:pPr>
            <a:r>
              <a:rPr lang="en-US" sz="1400" dirty="0">
                <a:latin typeface="Avenir Next LT Pro" panose="020B0504020202020204" pitchFamily="34" charset="0"/>
              </a:rPr>
              <a:t>- Engage resources</a:t>
            </a:r>
          </a:p>
          <a:p>
            <a:pPr>
              <a:lnSpc>
                <a:spcPct val="90000"/>
              </a:lnSpc>
            </a:pPr>
            <a:r>
              <a:rPr lang="en-US" sz="1400" dirty="0">
                <a:latin typeface="Avenir Next LT Pro" panose="020B0504020202020204" pitchFamily="34" charset="0"/>
              </a:rPr>
              <a:t>- Identify funding</a:t>
            </a:r>
          </a:p>
          <a:p>
            <a:pPr>
              <a:lnSpc>
                <a:spcPct val="90000"/>
              </a:lnSpc>
            </a:pPr>
            <a:r>
              <a:rPr lang="en-US" sz="1400" dirty="0">
                <a:latin typeface="Avenir Next LT Pro" panose="020B0504020202020204" pitchFamily="34" charset="0"/>
              </a:rPr>
              <a:t>- Launch transformation team</a:t>
            </a:r>
          </a:p>
          <a:p>
            <a:pPr>
              <a:lnSpc>
                <a:spcPct val="90000"/>
              </a:lnSpc>
            </a:pPr>
            <a:r>
              <a:rPr lang="en-US" sz="1400" dirty="0">
                <a:latin typeface="Avenir Next LT Pro" panose="020B0504020202020204" pitchFamily="34" charset="0"/>
              </a:rPr>
              <a:t>- Establish governance mechanisms</a:t>
            </a:r>
          </a:p>
          <a:p>
            <a:pPr>
              <a:lnSpc>
                <a:spcPct val="90000"/>
              </a:lnSpc>
            </a:pPr>
            <a:r>
              <a:rPr lang="en-US" sz="1400" dirty="0">
                <a:latin typeface="Avenir Next LT Pro" panose="020B0504020202020204" pitchFamily="34" charset="0"/>
              </a:rPr>
              <a:t>- Define overall action plan</a:t>
            </a:r>
          </a:p>
        </p:txBody>
      </p:sp>
      <p:sp>
        <p:nvSpPr>
          <p:cNvPr id="33" name="Google Shape;1796;p172">
            <a:extLst>
              <a:ext uri="{FF2B5EF4-FFF2-40B4-BE49-F238E27FC236}">
                <a16:creationId xmlns:a16="http://schemas.microsoft.com/office/drawing/2014/main" id="{053B29B6-CA2C-46D4-A13C-F80077D550D3}"/>
              </a:ext>
            </a:extLst>
          </p:cNvPr>
          <p:cNvSpPr txBox="1"/>
          <p:nvPr/>
        </p:nvSpPr>
        <p:spPr>
          <a:xfrm>
            <a:off x="3710933" y="1659699"/>
            <a:ext cx="2239191" cy="1236099"/>
          </a:xfrm>
          <a:prstGeom prst="rect">
            <a:avLst/>
          </a:prstGeom>
          <a:noFill/>
          <a:ln>
            <a:noFill/>
          </a:ln>
        </p:spPr>
        <p:txBody>
          <a:bodyPr spcFirstLastPara="1" wrap="square" lIns="36000" tIns="36000" rIns="36000" bIns="36000" anchor="t" anchorCtr="0">
            <a:spAutoFit/>
          </a:bodyPr>
          <a:lstStyle>
            <a:defPPr>
              <a:defRPr lang="en-US"/>
            </a:defPPr>
            <a:lvl1pPr>
              <a:lnSpc>
                <a:spcPct val="90000"/>
              </a:lnSpc>
              <a:defRPr sz="1400" b="1">
                <a:latin typeface="Avenir Next LT Pro" panose="020B0504020202020204" pitchFamily="34" charset="0"/>
              </a:defRPr>
            </a:lvl1pPr>
          </a:lstStyle>
          <a:p>
            <a:r>
              <a:rPr lang="en-US" dirty="0"/>
              <a:t>Deliverables:</a:t>
            </a:r>
          </a:p>
          <a:p>
            <a:r>
              <a:rPr lang="en-US" b="0" dirty="0"/>
              <a:t>- Define One ITU</a:t>
            </a:r>
            <a:br>
              <a:rPr lang="en-US" b="0" dirty="0"/>
            </a:br>
            <a:r>
              <a:rPr lang="en-US" b="0" dirty="0"/>
              <a:t>- Design HR and Finance management frameworks</a:t>
            </a:r>
          </a:p>
          <a:p>
            <a:r>
              <a:rPr lang="en-US" b="0" dirty="0"/>
              <a:t>- Develop IT transformation strategies</a:t>
            </a:r>
          </a:p>
        </p:txBody>
      </p:sp>
      <p:sp>
        <p:nvSpPr>
          <p:cNvPr id="34" name="Google Shape;1796;p172">
            <a:extLst>
              <a:ext uri="{FF2B5EF4-FFF2-40B4-BE49-F238E27FC236}">
                <a16:creationId xmlns:a16="http://schemas.microsoft.com/office/drawing/2014/main" id="{0BBDD9C0-11FD-4FA2-8C00-8ED9571F8CCB}"/>
              </a:ext>
            </a:extLst>
          </p:cNvPr>
          <p:cNvSpPr txBox="1"/>
          <p:nvPr/>
        </p:nvSpPr>
        <p:spPr>
          <a:xfrm>
            <a:off x="5948412" y="3446547"/>
            <a:ext cx="2005628" cy="1236099"/>
          </a:xfrm>
          <a:prstGeom prst="rect">
            <a:avLst/>
          </a:prstGeom>
          <a:noFill/>
          <a:ln>
            <a:noFill/>
          </a:ln>
        </p:spPr>
        <p:txBody>
          <a:bodyPr spcFirstLastPara="1" wrap="square" lIns="36000" tIns="36000" rIns="36000" bIns="36000" anchor="t" anchorCtr="0">
            <a:spAutoFit/>
          </a:bodyPr>
          <a:lstStyle>
            <a:defPPr>
              <a:defRPr lang="en-US"/>
            </a:defPPr>
            <a:lvl1pPr>
              <a:lnSpc>
                <a:spcPct val="90000"/>
              </a:lnSpc>
              <a:defRPr sz="1400" b="1">
                <a:latin typeface="Avenir Next LT Pro" panose="020B0504020202020204" pitchFamily="34" charset="0"/>
              </a:defRPr>
            </a:lvl1pPr>
          </a:lstStyle>
          <a:p>
            <a:r>
              <a:rPr lang="en-US" dirty="0"/>
              <a:t>Deliverables:</a:t>
            </a:r>
          </a:p>
          <a:p>
            <a:r>
              <a:rPr lang="en-US" b="0" dirty="0"/>
              <a:t>- Transformation of Finance and HR tools implemented</a:t>
            </a:r>
          </a:p>
          <a:p>
            <a:r>
              <a:rPr lang="en-US" b="0" dirty="0"/>
              <a:t>- IT system(s) for Customer Experience</a:t>
            </a:r>
          </a:p>
        </p:txBody>
      </p:sp>
      <p:sp>
        <p:nvSpPr>
          <p:cNvPr id="36" name="Google Shape;1796;p172">
            <a:extLst>
              <a:ext uri="{FF2B5EF4-FFF2-40B4-BE49-F238E27FC236}">
                <a16:creationId xmlns:a16="http://schemas.microsoft.com/office/drawing/2014/main" id="{1DD775E4-4FE6-459C-8CB0-4044EDD9C240}"/>
              </a:ext>
            </a:extLst>
          </p:cNvPr>
          <p:cNvSpPr txBox="1"/>
          <p:nvPr/>
        </p:nvSpPr>
        <p:spPr>
          <a:xfrm>
            <a:off x="8260937" y="2637681"/>
            <a:ext cx="2188716" cy="2399494"/>
          </a:xfrm>
          <a:prstGeom prst="rect">
            <a:avLst/>
          </a:prstGeom>
          <a:noFill/>
          <a:ln>
            <a:noFill/>
          </a:ln>
        </p:spPr>
        <p:txBody>
          <a:bodyPr spcFirstLastPara="1" wrap="square" lIns="36000" tIns="36000" rIns="36000" bIns="36000" anchor="t" anchorCtr="0">
            <a:spAutoFit/>
          </a:bodyPr>
          <a:lstStyle>
            <a:defPPr>
              <a:defRPr lang="en-US"/>
            </a:defPPr>
            <a:lvl1pPr>
              <a:lnSpc>
                <a:spcPct val="90000"/>
              </a:lnSpc>
              <a:defRPr sz="1400" b="1">
                <a:latin typeface="Avenir Next LT Pro" panose="020B0504020202020204" pitchFamily="34" charset="0"/>
              </a:defRPr>
            </a:lvl1pPr>
          </a:lstStyle>
          <a:p>
            <a:r>
              <a:rPr lang="en-US" dirty="0"/>
              <a:t>Deliverables:</a:t>
            </a:r>
          </a:p>
          <a:p>
            <a:r>
              <a:rPr lang="en-US" b="0" dirty="0"/>
              <a:t>- IT digital transformation program completed</a:t>
            </a:r>
          </a:p>
          <a:p>
            <a:r>
              <a:rPr lang="en-US" b="0" dirty="0"/>
              <a:t>- Customer Experience program implemented</a:t>
            </a:r>
          </a:p>
          <a:p>
            <a:r>
              <a:rPr lang="en-US" b="0" dirty="0"/>
              <a:t>- HR platform migration</a:t>
            </a:r>
          </a:p>
          <a:p>
            <a:r>
              <a:rPr lang="en-US" b="0" dirty="0"/>
              <a:t>- Financial management improvement program completed</a:t>
            </a:r>
          </a:p>
          <a:p>
            <a:r>
              <a:rPr lang="en-US" b="0" dirty="0"/>
              <a:t>- Reporting and Analytics </a:t>
            </a:r>
            <a:r>
              <a:rPr lang="en-US" b="0" dirty="0" err="1"/>
              <a:t>CoE</a:t>
            </a:r>
            <a:r>
              <a:rPr lang="en-US" b="0" dirty="0"/>
              <a:t> established</a:t>
            </a:r>
          </a:p>
          <a:p>
            <a:r>
              <a:rPr lang="en-US" b="0" dirty="0"/>
              <a:t>- Cloud foundations built</a:t>
            </a:r>
          </a:p>
        </p:txBody>
      </p:sp>
      <p:sp>
        <p:nvSpPr>
          <p:cNvPr id="3" name="Google Shape;1782;p172">
            <a:extLst>
              <a:ext uri="{FF2B5EF4-FFF2-40B4-BE49-F238E27FC236}">
                <a16:creationId xmlns:a16="http://schemas.microsoft.com/office/drawing/2014/main" id="{5107EFBF-43A2-3994-5F86-B2AB8BDFF6D6}"/>
              </a:ext>
            </a:extLst>
          </p:cNvPr>
          <p:cNvSpPr/>
          <p:nvPr/>
        </p:nvSpPr>
        <p:spPr>
          <a:xfrm>
            <a:off x="10814930" y="1055231"/>
            <a:ext cx="989400" cy="989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260F2"/>
              </a:buClr>
              <a:buSzPts val="1800"/>
              <a:buFont typeface="Salesforce Sans"/>
              <a:buNone/>
            </a:pPr>
            <a:endParaRPr sz="1800">
              <a:solidFill>
                <a:schemeClr val="dk1"/>
              </a:solidFill>
              <a:latin typeface="Avenir Next LT Pro" panose="020B0504020202020204" pitchFamily="34" charset="0"/>
              <a:ea typeface="Salesforce Sans"/>
              <a:cs typeface="Salesforce Sans"/>
              <a:sym typeface="Salesforce Sans"/>
            </a:endParaRPr>
          </a:p>
        </p:txBody>
      </p:sp>
      <p:pic>
        <p:nvPicPr>
          <p:cNvPr id="4" name="Google Shape;1791;p172">
            <a:extLst>
              <a:ext uri="{FF2B5EF4-FFF2-40B4-BE49-F238E27FC236}">
                <a16:creationId xmlns:a16="http://schemas.microsoft.com/office/drawing/2014/main" id="{2B8AC888-9687-3FCD-CD0E-DA53DFA4FD0C}"/>
              </a:ext>
            </a:extLst>
          </p:cNvPr>
          <p:cNvPicPr preferRelativeResize="0"/>
          <p:nvPr/>
        </p:nvPicPr>
        <p:blipFill>
          <a:blip r:embed="rId6">
            <a:alphaModFix/>
          </a:blip>
          <a:stretch>
            <a:fillRect/>
          </a:stretch>
        </p:blipFill>
        <p:spPr>
          <a:xfrm>
            <a:off x="11122652" y="1315170"/>
            <a:ext cx="373858" cy="469400"/>
          </a:xfrm>
          <a:prstGeom prst="rect">
            <a:avLst/>
          </a:prstGeom>
          <a:noFill/>
          <a:ln>
            <a:noFill/>
          </a:ln>
        </p:spPr>
      </p:pic>
      <p:sp>
        <p:nvSpPr>
          <p:cNvPr id="5" name="Google Shape;1790;p172">
            <a:extLst>
              <a:ext uri="{FF2B5EF4-FFF2-40B4-BE49-F238E27FC236}">
                <a16:creationId xmlns:a16="http://schemas.microsoft.com/office/drawing/2014/main" id="{E061F7D2-69D0-6908-2904-5A6F59BF677B}"/>
              </a:ext>
            </a:extLst>
          </p:cNvPr>
          <p:cNvSpPr txBox="1"/>
          <p:nvPr/>
        </p:nvSpPr>
        <p:spPr>
          <a:xfrm>
            <a:off x="10597400" y="758694"/>
            <a:ext cx="1318500" cy="276999"/>
          </a:xfrm>
          <a:prstGeom prst="rect">
            <a:avLst/>
          </a:prstGeom>
          <a:noFill/>
          <a:ln>
            <a:noFill/>
          </a:ln>
        </p:spPr>
        <p:txBody>
          <a:bodyPr spcFirstLastPara="1" wrap="square" lIns="0" tIns="0" rIns="0" bIns="0" anchor="t" anchorCtr="0">
            <a:spAutoFit/>
          </a:bodyPr>
          <a:lstStyle/>
          <a:p>
            <a:pPr algn="ctr"/>
            <a:r>
              <a:rPr lang="en-US" b="1" dirty="0">
                <a:latin typeface="Avenir Next LT Pro" panose="020B0504020202020204" pitchFamily="34" charset="0"/>
                <a:cs typeface="Calibri" panose="020F0502020204030204" pitchFamily="34" charset="0"/>
              </a:rPr>
              <a:t>End 2026</a:t>
            </a:r>
          </a:p>
        </p:txBody>
      </p:sp>
      <p:sp>
        <p:nvSpPr>
          <p:cNvPr id="8" name="Google Shape;1796;p172">
            <a:extLst>
              <a:ext uri="{FF2B5EF4-FFF2-40B4-BE49-F238E27FC236}">
                <a16:creationId xmlns:a16="http://schemas.microsoft.com/office/drawing/2014/main" id="{8E1BFB4A-4696-514C-E4A0-6F22D9B26DC2}"/>
              </a:ext>
            </a:extLst>
          </p:cNvPr>
          <p:cNvSpPr txBox="1"/>
          <p:nvPr/>
        </p:nvSpPr>
        <p:spPr>
          <a:xfrm>
            <a:off x="10519449" y="2213531"/>
            <a:ext cx="1571910" cy="1042199"/>
          </a:xfrm>
          <a:prstGeom prst="rect">
            <a:avLst/>
          </a:prstGeom>
          <a:noFill/>
          <a:ln>
            <a:noFill/>
          </a:ln>
        </p:spPr>
        <p:txBody>
          <a:bodyPr spcFirstLastPara="1" wrap="square" lIns="36000" tIns="36000" rIns="36000" bIns="36000" anchor="t" anchorCtr="0">
            <a:spAutoFit/>
          </a:bodyPr>
          <a:lstStyle>
            <a:defPPr>
              <a:defRPr lang="en-US"/>
            </a:defPPr>
            <a:lvl1pPr>
              <a:lnSpc>
                <a:spcPct val="90000"/>
              </a:lnSpc>
              <a:defRPr sz="1400" b="1">
                <a:latin typeface="Avenir Next LT Pro" panose="020B0504020202020204" pitchFamily="34" charset="0"/>
              </a:defRPr>
            </a:lvl1pPr>
          </a:lstStyle>
          <a:p>
            <a:r>
              <a:rPr lang="en-US" dirty="0"/>
              <a:t>Deliverables:</a:t>
            </a:r>
          </a:p>
          <a:p>
            <a:r>
              <a:rPr lang="en-US" b="0" dirty="0"/>
              <a:t>- New business processes and tools institutionalized</a:t>
            </a:r>
          </a:p>
        </p:txBody>
      </p:sp>
    </p:spTree>
    <p:extLst>
      <p:ext uri="{BB962C8B-B14F-4D97-AF65-F5344CB8AC3E}">
        <p14:creationId xmlns:p14="http://schemas.microsoft.com/office/powerpoint/2010/main" val="95922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11226866" cy="480131"/>
          </a:xfrm>
        </p:spPr>
        <p:txBody>
          <a:bodyPr/>
          <a:lstStyle/>
          <a:p>
            <a:pPr algn="l"/>
            <a:r>
              <a:rPr lang="en-GB" dirty="0">
                <a:solidFill>
                  <a:srgbClr val="00A3E0"/>
                </a:solidFill>
                <a:latin typeface="Avenir Next LT Pro" panose="020B0504020202020204" pitchFamily="34" charset="0"/>
              </a:rPr>
              <a:t>Guidance </a:t>
            </a:r>
            <a:r>
              <a:rPr lang="en-GB" dirty="0">
                <a:latin typeface="Avenir Next LT Pro" panose="020B0504020202020204" pitchFamily="34" charset="0"/>
              </a:rPr>
              <a:t>from the CWG-FHR</a:t>
            </a:r>
            <a:endParaRPr lang="en-US" sz="2000" dirty="0">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80402" y="1874904"/>
            <a:ext cx="11226866" cy="414937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14000"/>
              </a:lnSpc>
              <a:buFont typeface="Arial" panose="020B0604020202020204" pitchFamily="34" charset="0"/>
              <a:buChar char="•"/>
            </a:pPr>
            <a:r>
              <a:rPr lang="en-GB" sz="2400" b="1" dirty="0">
                <a:latin typeface="Avenir Next LT Pro" panose="020B0504020202020204" pitchFamily="34" charset="0"/>
              </a:rPr>
              <a:t>Proposals and recommendations </a:t>
            </a:r>
            <a:r>
              <a:rPr lang="en-GB" sz="2400" dirty="0">
                <a:latin typeface="Avenir Next LT Pro" panose="020B0504020202020204" pitchFamily="34" charset="0"/>
              </a:rPr>
              <a:t>on the operational transformation based on PP Resolution 71 and Decision 5 with a view to developing a </a:t>
            </a:r>
            <a:r>
              <a:rPr lang="en-GB" sz="2400" b="1" dirty="0">
                <a:latin typeface="Avenir Next LT Pro" panose="020B0504020202020204" pitchFamily="34" charset="0"/>
              </a:rPr>
              <a:t>Transformation Roadmap </a:t>
            </a:r>
            <a:r>
              <a:rPr lang="en-GB" sz="2400" dirty="0">
                <a:latin typeface="Avenir Next LT Pro" panose="020B0504020202020204" pitchFamily="34" charset="0"/>
              </a:rPr>
              <a:t>with related </a:t>
            </a:r>
            <a:r>
              <a:rPr lang="en-GB" sz="2400" b="1" dirty="0">
                <a:latin typeface="Avenir Next LT Pro" panose="020B0504020202020204" pitchFamily="34" charset="0"/>
              </a:rPr>
              <a:t>Key Performance Indicators (KPIs)</a:t>
            </a:r>
          </a:p>
        </p:txBody>
      </p:sp>
    </p:spTree>
    <p:extLst>
      <p:ext uri="{BB962C8B-B14F-4D97-AF65-F5344CB8AC3E}">
        <p14:creationId xmlns:p14="http://schemas.microsoft.com/office/powerpoint/2010/main" val="50158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3E41D4B-4287-4D48-BD73-542E6AB59E85}"/>
              </a:ext>
            </a:extLst>
          </p:cNvPr>
          <p:cNvSpPr>
            <a:spLocks noGrp="1"/>
          </p:cNvSpPr>
          <p:nvPr>
            <p:ph type="body" sz="half" idx="2"/>
          </p:nvPr>
        </p:nvSpPr>
        <p:spPr>
          <a:xfrm>
            <a:off x="652648" y="1948834"/>
            <a:ext cx="4707628" cy="4461296"/>
          </a:xfrm>
        </p:spPr>
        <p:txBody>
          <a:bodyPr/>
          <a:lstStyle/>
          <a:p>
            <a:pPr marL="285750" indent="-285750">
              <a:buFont typeface="Arial" panose="020B0604020202020204" pitchFamily="34" charset="0"/>
              <a:buChar char="•"/>
            </a:pPr>
            <a:r>
              <a:rPr lang="en-GB" dirty="0">
                <a:latin typeface="Avenir Next LT Pro" panose="020B0504020202020204" pitchFamily="34" charset="0"/>
              </a:rPr>
              <a:t>Status update</a:t>
            </a:r>
          </a:p>
          <a:p>
            <a:pPr marL="285750" indent="-285750">
              <a:buFont typeface="Arial" panose="020B0604020202020204" pitchFamily="34" charset="0"/>
              <a:buChar char="•"/>
            </a:pPr>
            <a:r>
              <a:rPr lang="en-GB" dirty="0">
                <a:latin typeface="Avenir Next LT Pro" panose="020B0504020202020204" pitchFamily="34" charset="0"/>
              </a:rPr>
              <a:t>Draft </a:t>
            </a:r>
            <a:r>
              <a:rPr lang="en-GB" dirty="0" err="1">
                <a:latin typeface="Avenir Next LT Pro" panose="020B0504020202020204" pitchFamily="34" charset="0"/>
              </a:rPr>
              <a:t>ToR</a:t>
            </a:r>
            <a:r>
              <a:rPr lang="en-GB" dirty="0">
                <a:latin typeface="Avenir Next LT Pro" panose="020B0504020202020204" pitchFamily="34" charset="0"/>
              </a:rPr>
              <a:t> of the transformation team</a:t>
            </a:r>
          </a:p>
          <a:p>
            <a:pPr marL="285750" indent="-285750">
              <a:buFont typeface="Arial" panose="020B0604020202020204" pitchFamily="34" charset="0"/>
              <a:buChar char="•"/>
            </a:pPr>
            <a:r>
              <a:rPr lang="en-GB" dirty="0">
                <a:latin typeface="Avenir Next LT Pro" panose="020B0504020202020204" pitchFamily="34" charset="0"/>
              </a:rPr>
              <a:t>Next steps and way forward</a:t>
            </a:r>
          </a:p>
          <a:p>
            <a:pPr marL="285750" indent="-285750">
              <a:buFont typeface="Arial" panose="020B0604020202020204" pitchFamily="34" charset="0"/>
              <a:buChar char="•"/>
            </a:pPr>
            <a:r>
              <a:rPr lang="en-GB" dirty="0">
                <a:latin typeface="Avenir Next LT Pro" panose="020B0504020202020204" pitchFamily="34" charset="0"/>
              </a:rPr>
              <a:t>Proposals and recommendations on the operational transformation based on PP Resolution 71 and Decision 5 with a view to developing a Transformation Roadmap with related Key Performance Indicators (KPIs)</a:t>
            </a:r>
          </a:p>
        </p:txBody>
      </p:sp>
      <p:sp>
        <p:nvSpPr>
          <p:cNvPr id="2" name="Title 1">
            <a:extLst>
              <a:ext uri="{FF2B5EF4-FFF2-40B4-BE49-F238E27FC236}">
                <a16:creationId xmlns:a16="http://schemas.microsoft.com/office/drawing/2014/main" id="{798E336F-E517-4825-9417-61422F658952}"/>
              </a:ext>
            </a:extLst>
          </p:cNvPr>
          <p:cNvSpPr>
            <a:spLocks noGrp="1"/>
          </p:cNvSpPr>
          <p:nvPr>
            <p:ph type="title"/>
          </p:nvPr>
        </p:nvSpPr>
        <p:spPr>
          <a:xfrm>
            <a:off x="652649" y="1011148"/>
            <a:ext cx="4255850" cy="548712"/>
          </a:xfrm>
        </p:spPr>
        <p:txBody>
          <a:bodyPr/>
          <a:lstStyle/>
          <a:p>
            <a:r>
              <a:rPr lang="en-GB" dirty="0">
                <a:latin typeface="Avenir Next LT Pro" panose="020B0504020202020204" pitchFamily="34" charset="0"/>
              </a:rPr>
              <a:t>Agenda for CWG-FHR meeting</a:t>
            </a:r>
            <a:endParaRPr lang="en-US" dirty="0">
              <a:latin typeface="Avenir Next LT Pro" panose="020B0504020202020204" pitchFamily="34" charset="0"/>
            </a:endParaRPr>
          </a:p>
        </p:txBody>
      </p:sp>
      <p:sp>
        <p:nvSpPr>
          <p:cNvPr id="5" name="Text Placeholder 4">
            <a:extLst>
              <a:ext uri="{FF2B5EF4-FFF2-40B4-BE49-F238E27FC236}">
                <a16:creationId xmlns:a16="http://schemas.microsoft.com/office/drawing/2014/main" id="{0E1E097A-020C-4EEE-A0C4-A21F44217BC4}"/>
              </a:ext>
            </a:extLst>
          </p:cNvPr>
          <p:cNvSpPr>
            <a:spLocks noGrp="1"/>
          </p:cNvSpPr>
          <p:nvPr>
            <p:ph type="body" sz="quarter" idx="10"/>
          </p:nvPr>
        </p:nvSpPr>
        <p:spPr/>
        <p:txBody>
          <a:bodyPr/>
          <a:lstStyle/>
          <a:p>
            <a:r>
              <a:rPr lang="en-US" dirty="0">
                <a:latin typeface="Avenir Next LT Pro" panose="020B0504020202020204" pitchFamily="34" charset="0"/>
              </a:rPr>
              <a:t>Operational Transformation</a:t>
            </a:r>
          </a:p>
        </p:txBody>
      </p:sp>
      <p:sp>
        <p:nvSpPr>
          <p:cNvPr id="4" name="Picture Placeholder 3">
            <a:extLst>
              <a:ext uri="{FF2B5EF4-FFF2-40B4-BE49-F238E27FC236}">
                <a16:creationId xmlns:a16="http://schemas.microsoft.com/office/drawing/2014/main" id="{3761ED0D-C811-1755-472D-743631AA79C1}"/>
              </a:ext>
            </a:extLst>
          </p:cNvPr>
          <p:cNvSpPr>
            <a:spLocks noGrp="1"/>
          </p:cNvSpPr>
          <p:nvPr>
            <p:ph type="pic" idx="1"/>
          </p:nvPr>
        </p:nvSpPr>
        <p:spPr>
          <a:xfrm>
            <a:off x="5581650" y="0"/>
            <a:ext cx="6610350" cy="6857999"/>
          </a:xfrm>
        </p:spPr>
      </p:sp>
      <p:pic>
        <p:nvPicPr>
          <p:cNvPr id="6" name="Picture 5">
            <a:extLst>
              <a:ext uri="{FF2B5EF4-FFF2-40B4-BE49-F238E27FC236}">
                <a16:creationId xmlns:a16="http://schemas.microsoft.com/office/drawing/2014/main" id="{457541F9-DC1B-399B-50CF-7F7CB44DA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8" b="11151"/>
          <a:stretch/>
        </p:blipFill>
        <p:spPr>
          <a:xfrm>
            <a:off x="5581650" y="0"/>
            <a:ext cx="6626414" cy="6858000"/>
          </a:xfrm>
          <a:prstGeom prst="rect">
            <a:avLst/>
          </a:prstGeom>
        </p:spPr>
      </p:pic>
    </p:spTree>
    <p:extLst>
      <p:ext uri="{BB962C8B-B14F-4D97-AF65-F5344CB8AC3E}">
        <p14:creationId xmlns:p14="http://schemas.microsoft.com/office/powerpoint/2010/main" val="34542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11226866" cy="480131"/>
          </a:xfrm>
        </p:spPr>
        <p:txBody>
          <a:bodyPr/>
          <a:lstStyle/>
          <a:p>
            <a:pPr algn="l"/>
            <a:r>
              <a:rPr lang="en-GB" dirty="0">
                <a:latin typeface="Avenir Next LT Pro" panose="020B0504020202020204" pitchFamily="34" charset="0"/>
              </a:rPr>
              <a:t>Council 2023 </a:t>
            </a:r>
            <a:r>
              <a:rPr lang="en-GB" dirty="0">
                <a:solidFill>
                  <a:srgbClr val="00A3E0"/>
                </a:solidFill>
                <a:latin typeface="Avenir Next LT Pro" panose="020B0504020202020204" pitchFamily="34" charset="0"/>
              </a:rPr>
              <a:t>decision</a:t>
            </a:r>
            <a:endParaRPr lang="en-US" dirty="0">
              <a:solidFill>
                <a:srgbClr val="00A3E0"/>
              </a:solidFill>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98862" y="1346311"/>
            <a:ext cx="11226866" cy="446520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dirty="0">
                <a:latin typeface="Avenir Next LT Pro" panose="020B0504020202020204" pitchFamily="34" charset="0"/>
              </a:rPr>
              <a:t>The 2023 Council Session in July decided to:</a:t>
            </a:r>
          </a:p>
          <a:p>
            <a:pPr marL="285750" indent="-285750">
              <a:buFont typeface="Arial" panose="020B0604020202020204" pitchFamily="34" charset="0"/>
              <a:buChar char="•"/>
            </a:pPr>
            <a:r>
              <a:rPr lang="en-GB" dirty="0">
                <a:latin typeface="Avenir Next LT Pro" panose="020B0504020202020204" pitchFamily="34" charset="0"/>
              </a:rPr>
              <a:t>endorse in principle the creation of a Transformation Team within the Executive Office of the Secretary-General;</a:t>
            </a:r>
          </a:p>
          <a:p>
            <a:pPr marL="285750" indent="-285750">
              <a:buFont typeface="Arial" panose="020B0604020202020204" pitchFamily="34" charset="0"/>
              <a:buChar char="•"/>
            </a:pPr>
            <a:r>
              <a:rPr lang="en-GB" dirty="0">
                <a:latin typeface="Avenir Next LT Pro" panose="020B0504020202020204" pitchFamily="34" charset="0"/>
              </a:rPr>
              <a:t>instruct CWG-FHR to elaborate the Transformation Team terms of reference;</a:t>
            </a:r>
          </a:p>
          <a:p>
            <a:pPr marL="285750" indent="-285750">
              <a:buFont typeface="Arial" panose="020B0604020202020204" pitchFamily="34" charset="0"/>
              <a:buChar char="•"/>
            </a:pPr>
            <a:r>
              <a:rPr lang="en-GB" dirty="0">
                <a:latin typeface="Avenir Next LT Pro" panose="020B0504020202020204" pitchFamily="34" charset="0"/>
              </a:rPr>
              <a:t>approve the creation of a Chief of Transformation Team position at the D.1 level;</a:t>
            </a:r>
          </a:p>
          <a:p>
            <a:pPr marL="285750" indent="-285750">
              <a:buFont typeface="Arial" panose="020B0604020202020204" pitchFamily="34" charset="0"/>
              <a:buChar char="•"/>
            </a:pPr>
            <a:r>
              <a:rPr lang="en-GB" dirty="0">
                <a:latin typeface="Avenir Next LT Pro" panose="020B0504020202020204" pitchFamily="34" charset="0"/>
              </a:rPr>
              <a:t>the Transformation Team should report on its activities to the Council through CWG-FHR for assessment and review;</a:t>
            </a:r>
          </a:p>
          <a:p>
            <a:pPr marL="285750" indent="-285750">
              <a:buFont typeface="Arial" panose="020B0604020202020204" pitchFamily="34" charset="0"/>
              <a:buChar char="•"/>
            </a:pPr>
            <a:r>
              <a:rPr lang="en-GB" dirty="0">
                <a:latin typeface="Avenir Next LT Pro" panose="020B0504020202020204" pitchFamily="34" charset="0"/>
              </a:rPr>
              <a:t>instruct CWG-FHR to provide proposals and recommendations on the operational transformation based on PP Resolution 71 and Decision 5 with a view to developing a Transformation Roadmap with related KPIs, taking into account the proposals contained in Documents C23/52 and C23/DL/7;</a:t>
            </a:r>
          </a:p>
          <a:p>
            <a:pPr marL="285750" indent="-285750">
              <a:buFont typeface="Arial" panose="020B0604020202020204" pitchFamily="34" charset="0"/>
              <a:buChar char="•"/>
            </a:pPr>
            <a:r>
              <a:rPr lang="en-GB" dirty="0">
                <a:latin typeface="Avenir Next LT Pro" panose="020B0504020202020204" pitchFamily="34" charset="0"/>
              </a:rPr>
              <a:t>authorize the Secretary-General to use the remaining amount allocated through Council Resolution 1412 (C23-EXT) to absorb the deficit arising from 2022 budget implementation.</a:t>
            </a:r>
          </a:p>
          <a:p>
            <a:pPr marL="742950" lvl="1" indent="-285750">
              <a:buFont typeface="Arial" panose="020B0604020202020204" pitchFamily="34" charset="0"/>
              <a:buChar char="•"/>
            </a:pPr>
            <a:endParaRPr lang="en-GB" sz="1800" dirty="0">
              <a:latin typeface="Avenir Next LT Pro" panose="020B0504020202020204" pitchFamily="34" charset="0"/>
            </a:endParaRPr>
          </a:p>
        </p:txBody>
      </p:sp>
    </p:spTree>
    <p:extLst>
      <p:ext uri="{BB962C8B-B14F-4D97-AF65-F5344CB8AC3E}">
        <p14:creationId xmlns:p14="http://schemas.microsoft.com/office/powerpoint/2010/main" val="289770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11226866" cy="757130"/>
          </a:xfrm>
        </p:spPr>
        <p:txBody>
          <a:bodyPr/>
          <a:lstStyle/>
          <a:p>
            <a:pPr algn="l"/>
            <a:r>
              <a:rPr lang="en-GB" dirty="0">
                <a:latin typeface="Avenir Next LT Pro" panose="020B0504020202020204" pitchFamily="34" charset="0"/>
              </a:rPr>
              <a:t>The</a:t>
            </a:r>
            <a:r>
              <a:rPr lang="en-GB" dirty="0">
                <a:solidFill>
                  <a:srgbClr val="00A3E0"/>
                </a:solidFill>
                <a:latin typeface="Avenir Next LT Pro" panose="020B0504020202020204" pitchFamily="34" charset="0"/>
              </a:rPr>
              <a:t> case </a:t>
            </a:r>
            <a:r>
              <a:rPr lang="en-GB" dirty="0">
                <a:latin typeface="Avenir Next LT Pro" panose="020B0504020202020204" pitchFamily="34" charset="0"/>
              </a:rPr>
              <a:t>for operational excellence</a:t>
            </a:r>
            <a:br>
              <a:rPr lang="en-GB" dirty="0">
                <a:latin typeface="Avenir Next LT Pro" panose="020B0504020202020204" pitchFamily="34" charset="0"/>
              </a:rPr>
            </a:br>
            <a:r>
              <a:rPr lang="en-GB" sz="2000" dirty="0">
                <a:latin typeface="Avenir Next LT Pro" panose="020B0504020202020204" pitchFamily="34" charset="0"/>
              </a:rPr>
              <a:t>Summarizing the Council proposal</a:t>
            </a:r>
            <a:endParaRPr lang="en-US" sz="2000" dirty="0">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98862" y="1812655"/>
            <a:ext cx="11226866" cy="446520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latin typeface="Avenir Next LT Pro" panose="020B0504020202020204" pitchFamily="34" charset="0"/>
              </a:rPr>
              <a:t>Strong case for change for </a:t>
            </a:r>
            <a:r>
              <a:rPr lang="en-GB" b="1" dirty="0">
                <a:latin typeface="Avenir Next LT Pro" panose="020B0504020202020204" pitchFamily="34" charset="0"/>
              </a:rPr>
              <a:t>operational excellence</a:t>
            </a:r>
            <a:r>
              <a:rPr lang="en-GB" dirty="0">
                <a:latin typeface="Avenir Next LT Pro" panose="020B0504020202020204" pitchFamily="34" charset="0"/>
              </a:rPr>
              <a:t>; this was recognized by the Member States, External Auditors and IMAC</a:t>
            </a:r>
          </a:p>
          <a:p>
            <a:pPr marL="285750" indent="-285750">
              <a:buFont typeface="Arial" panose="020B0604020202020204" pitchFamily="34" charset="0"/>
              <a:buChar char="•"/>
            </a:pPr>
            <a:r>
              <a:rPr lang="en-GB" dirty="0">
                <a:latin typeface="Avenir Next LT Pro" panose="020B0504020202020204" pitchFamily="34" charset="0"/>
              </a:rPr>
              <a:t>Importance to </a:t>
            </a:r>
            <a:r>
              <a:rPr lang="en-GB" b="1" dirty="0">
                <a:latin typeface="Avenir Next LT Pro" panose="020B0504020202020204" pitchFamily="34" charset="0"/>
              </a:rPr>
              <a:t>modernize the operations </a:t>
            </a:r>
            <a:r>
              <a:rPr lang="en-GB" dirty="0">
                <a:latin typeface="Avenir Next LT Pro" panose="020B0504020202020204" pitchFamily="34" charset="0"/>
              </a:rPr>
              <a:t>of the organization, by focusing on strengthening our </a:t>
            </a:r>
            <a:r>
              <a:rPr lang="en-GB" b="1" dirty="0">
                <a:latin typeface="Avenir Next LT Pro" panose="020B0504020202020204" pitchFamily="34" charset="0"/>
              </a:rPr>
              <a:t>support services</a:t>
            </a:r>
            <a:r>
              <a:rPr lang="en-GB" dirty="0">
                <a:latin typeface="Avenir Next LT Pro" panose="020B0504020202020204" pitchFamily="34" charset="0"/>
              </a:rPr>
              <a:t>, and by ensuring </a:t>
            </a:r>
            <a:r>
              <a:rPr lang="en-GB" b="1" dirty="0">
                <a:latin typeface="Avenir Next LT Pro" panose="020B0504020202020204" pitchFamily="34" charset="0"/>
              </a:rPr>
              <a:t>financial stability </a:t>
            </a:r>
            <a:r>
              <a:rPr lang="en-GB" dirty="0">
                <a:latin typeface="Avenir Next LT Pro" panose="020B0504020202020204" pitchFamily="34" charset="0"/>
              </a:rPr>
              <a:t>and </a:t>
            </a:r>
            <a:r>
              <a:rPr lang="en-GB" b="1" dirty="0">
                <a:latin typeface="Avenir Next LT Pro" panose="020B0504020202020204" pitchFamily="34" charset="0"/>
              </a:rPr>
              <a:t>quality of services </a:t>
            </a:r>
            <a:r>
              <a:rPr lang="en-GB" dirty="0">
                <a:latin typeface="Avenir Next LT Pro" panose="020B0504020202020204" pitchFamily="34" charset="0"/>
              </a:rPr>
              <a:t>provided to the membership</a:t>
            </a:r>
          </a:p>
          <a:p>
            <a:pPr marL="285750" indent="-285750">
              <a:buFont typeface="Arial" panose="020B0604020202020204" pitchFamily="34" charset="0"/>
              <a:buChar char="•"/>
            </a:pPr>
            <a:r>
              <a:rPr lang="en-GB" dirty="0">
                <a:latin typeface="Avenir Next LT Pro" panose="020B0504020202020204" pitchFamily="34" charset="0"/>
              </a:rPr>
              <a:t>The roadmap is </a:t>
            </a:r>
            <a:r>
              <a:rPr lang="en-GB" b="1" dirty="0">
                <a:latin typeface="Avenir Next LT Pro" panose="020B0504020202020204" pitchFamily="34" charset="0"/>
              </a:rPr>
              <a:t>NOT aiming at changing the organizational structures </a:t>
            </a:r>
            <a:r>
              <a:rPr lang="en-GB" dirty="0">
                <a:latin typeface="Avenir Next LT Pro" panose="020B0504020202020204" pitchFamily="34" charset="0"/>
              </a:rPr>
              <a:t>(i.e. the 3 Sectors and the General Secretariat). Its </a:t>
            </a:r>
            <a:r>
              <a:rPr lang="en-GB" b="1" dirty="0">
                <a:latin typeface="Avenir Next LT Pro" panose="020B0504020202020204" pitchFamily="34" charset="0"/>
              </a:rPr>
              <a:t>key objective is to improve ITU operations </a:t>
            </a:r>
            <a:r>
              <a:rPr lang="en-GB" dirty="0">
                <a:latin typeface="Avenir Next LT Pro" panose="020B0504020202020204" pitchFamily="34" charset="0"/>
              </a:rPr>
              <a:t>for the benefit of the 3 Sectors and the whole of ITU.</a:t>
            </a:r>
          </a:p>
          <a:p>
            <a:pPr marL="285750" indent="-285750">
              <a:buFont typeface="Arial" panose="020B0604020202020204" pitchFamily="34" charset="0"/>
              <a:buChar char="•"/>
            </a:pPr>
            <a:r>
              <a:rPr lang="en-GB" dirty="0">
                <a:latin typeface="Avenir Next LT Pro" panose="020B0504020202020204" pitchFamily="34" charset="0"/>
              </a:rPr>
              <a:t>Regular </a:t>
            </a:r>
            <a:r>
              <a:rPr lang="en-GB" b="1" dirty="0">
                <a:latin typeface="Avenir Next LT Pro" panose="020B0504020202020204" pitchFamily="34" charset="0"/>
              </a:rPr>
              <a:t>reporting on the progress </a:t>
            </a:r>
            <a:r>
              <a:rPr lang="en-GB" dirty="0">
                <a:latin typeface="Avenir Next LT Pro" panose="020B0504020202020204" pitchFamily="34" charset="0"/>
              </a:rPr>
              <a:t>of the transformation project will be provided to the Council and the Council Working Group of Financial and Human Resources (CWG-FHR)</a:t>
            </a:r>
          </a:p>
          <a:p>
            <a:pPr marL="742950" lvl="1" indent="-285750">
              <a:buFont typeface="Arial" panose="020B0604020202020204" pitchFamily="34" charset="0"/>
              <a:buChar char="•"/>
            </a:pPr>
            <a:r>
              <a:rPr lang="en-GB" sz="1800" dirty="0">
                <a:latin typeface="Avenir Next LT Pro" panose="020B0504020202020204" pitchFamily="34" charset="0"/>
              </a:rPr>
              <a:t>CWG-FHR will </a:t>
            </a:r>
            <a:r>
              <a:rPr lang="en-GB" sz="1800" b="1" dirty="0">
                <a:latin typeface="Avenir Next LT Pro" panose="020B0504020202020204" pitchFamily="34" charset="0"/>
              </a:rPr>
              <a:t>review the KPIs and will follow the progress of the implementation</a:t>
            </a:r>
          </a:p>
          <a:p>
            <a:pPr marL="742950" lvl="1" indent="-285750">
              <a:buFont typeface="Arial" panose="020B0604020202020204" pitchFamily="34" charset="0"/>
              <a:buChar char="•"/>
            </a:pPr>
            <a:r>
              <a:rPr lang="en-GB" sz="1800" dirty="0">
                <a:latin typeface="Avenir Next LT Pro" panose="020B0504020202020204" pitchFamily="34" charset="0"/>
              </a:rPr>
              <a:t>A </a:t>
            </a:r>
            <a:r>
              <a:rPr lang="en-GB" sz="1800" b="1" dirty="0">
                <a:latin typeface="Avenir Next LT Pro" panose="020B0504020202020204" pitchFamily="34" charset="0"/>
              </a:rPr>
              <a:t>comprehensive progress report will be provided to the 2024 Session of the Council</a:t>
            </a:r>
            <a:endParaRPr lang="en-GB" sz="1800" dirty="0">
              <a:latin typeface="Avenir Next LT Pro" panose="020B0504020202020204" pitchFamily="34" charset="0"/>
            </a:endParaRPr>
          </a:p>
        </p:txBody>
      </p:sp>
    </p:spTree>
    <p:extLst>
      <p:ext uri="{BB962C8B-B14F-4D97-AF65-F5344CB8AC3E}">
        <p14:creationId xmlns:p14="http://schemas.microsoft.com/office/powerpoint/2010/main" val="398785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9599387" cy="480131"/>
          </a:xfrm>
        </p:spPr>
        <p:txBody>
          <a:bodyPr/>
          <a:lstStyle/>
          <a:p>
            <a:pPr algn="l"/>
            <a:r>
              <a:rPr lang="en-GB" dirty="0">
                <a:solidFill>
                  <a:srgbClr val="00A3E0"/>
                </a:solidFill>
                <a:latin typeface="Avenir Next LT Pro" panose="020B0504020202020204" pitchFamily="34" charset="0"/>
              </a:rPr>
              <a:t>ITU </a:t>
            </a:r>
            <a:r>
              <a:rPr lang="en-GB" dirty="0">
                <a:latin typeface="Avenir Next LT Pro" panose="020B0504020202020204" pitchFamily="34" charset="0"/>
              </a:rPr>
              <a:t>operational transformation components (</a:t>
            </a:r>
            <a:r>
              <a:rPr lang="en-GB" dirty="0">
                <a:latin typeface="Avenir Next LT Pro" panose="020B0504020202020204" pitchFamily="34" charset="0"/>
                <a:hlinkClick r:id="rId3"/>
              </a:rPr>
              <a:t>C23/52</a:t>
            </a:r>
            <a:r>
              <a:rPr lang="en-GB" dirty="0">
                <a:latin typeface="Avenir Next LT Pro" panose="020B0504020202020204" pitchFamily="34" charset="0"/>
              </a:rPr>
              <a:t>) </a:t>
            </a:r>
            <a:endParaRPr lang="en-US" dirty="0">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grpSp>
        <p:nvGrpSpPr>
          <p:cNvPr id="2" name="Group 1">
            <a:extLst>
              <a:ext uri="{FF2B5EF4-FFF2-40B4-BE49-F238E27FC236}">
                <a16:creationId xmlns:a16="http://schemas.microsoft.com/office/drawing/2014/main" id="{D3556179-2049-FFF7-F0BF-BA409F271620}"/>
              </a:ext>
            </a:extLst>
          </p:cNvPr>
          <p:cNvGrpSpPr/>
          <p:nvPr/>
        </p:nvGrpSpPr>
        <p:grpSpPr>
          <a:xfrm>
            <a:off x="2894084" y="2057344"/>
            <a:ext cx="6403831" cy="3152237"/>
            <a:chOff x="1585121" y="919306"/>
            <a:chExt cx="6403831" cy="3152237"/>
          </a:xfrm>
        </p:grpSpPr>
        <p:sp>
          <p:nvSpPr>
            <p:cNvPr id="3" name="Isosceles Triangle 2">
              <a:extLst>
                <a:ext uri="{FF2B5EF4-FFF2-40B4-BE49-F238E27FC236}">
                  <a16:creationId xmlns:a16="http://schemas.microsoft.com/office/drawing/2014/main" id="{3E58C226-3558-DAF4-C5E8-6670B28224E3}"/>
                </a:ext>
              </a:extLst>
            </p:cNvPr>
            <p:cNvSpPr/>
            <p:nvPr/>
          </p:nvSpPr>
          <p:spPr>
            <a:xfrm>
              <a:off x="1596944" y="1255481"/>
              <a:ext cx="6392008" cy="546329"/>
            </a:xfrm>
            <a:prstGeom prst="triangl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a:latin typeface="Avenir Next LT Pro" panose="020B0504020202020204" pitchFamily="34" charset="0"/>
                </a:rPr>
                <a:t>Visioning exercise</a:t>
              </a:r>
            </a:p>
          </p:txBody>
        </p:sp>
        <p:sp>
          <p:nvSpPr>
            <p:cNvPr id="4" name="Rectangle 3">
              <a:extLst>
                <a:ext uri="{FF2B5EF4-FFF2-40B4-BE49-F238E27FC236}">
                  <a16:creationId xmlns:a16="http://schemas.microsoft.com/office/drawing/2014/main" id="{56A16C60-5A0C-905D-E017-772313C2F14B}"/>
                </a:ext>
              </a:extLst>
            </p:cNvPr>
            <p:cNvSpPr/>
            <p:nvPr/>
          </p:nvSpPr>
          <p:spPr>
            <a:xfrm>
              <a:off x="2890561" y="2284210"/>
              <a:ext cx="1205716" cy="728987"/>
            </a:xfrm>
            <a:prstGeom prst="rect">
              <a:avLst/>
            </a:prstGeom>
            <a:solidFill>
              <a:srgbClr val="00A3E0"/>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algn="ctr">
                <a:lnSpc>
                  <a:spcPct val="80000"/>
                </a:lnSpc>
              </a:pPr>
              <a:r>
                <a:rPr lang="en-US" sz="1100" dirty="0">
                  <a:latin typeface="Avenir Next LT Pro" panose="020B0504020202020204" pitchFamily="34" charset="0"/>
                </a:rPr>
                <a:t>Financial management &amp; planning</a:t>
              </a:r>
            </a:p>
            <a:p>
              <a:pPr algn="ctr">
                <a:lnSpc>
                  <a:spcPct val="80000"/>
                </a:lnSpc>
              </a:pPr>
              <a:endParaRPr lang="en-US" sz="1100" dirty="0">
                <a:solidFill>
                  <a:schemeClr val="bg1"/>
                </a:solidFill>
                <a:latin typeface="Avenir Next LT Pro" panose="020B0504020202020204" pitchFamily="34" charset="0"/>
              </a:endParaRPr>
            </a:p>
            <a:p>
              <a:pPr algn="ctr">
                <a:lnSpc>
                  <a:spcPct val="80000"/>
                </a:lnSpc>
              </a:pPr>
              <a:r>
                <a:rPr lang="fr-CH" sz="1100" dirty="0">
                  <a:solidFill>
                    <a:schemeClr val="bg1"/>
                  </a:solidFill>
                  <a:latin typeface="Avenir Next LT Pro" panose="020B0504020202020204" pitchFamily="34" charset="0"/>
                </a:rPr>
                <a:t>(</a:t>
              </a:r>
              <a:r>
                <a:rPr lang="fr-CH" sz="1100" dirty="0">
                  <a:solidFill>
                    <a:schemeClr val="bg1"/>
                  </a:solidFill>
                  <a:latin typeface="Avenir Next LT Pro" panose="020B0504020202020204" pitchFamily="34" charset="0"/>
                  <a:hlinkClick r:id="rId4">
                    <a:extLst>
                      <a:ext uri="{A12FA001-AC4F-418D-AE19-62706E023703}">
                        <ahyp:hlinkClr xmlns:ahyp="http://schemas.microsoft.com/office/drawing/2018/hyperlinkcolor" val="tx"/>
                      </a:ext>
                    </a:extLst>
                  </a:hlinkClick>
                </a:rPr>
                <a:t>C23/50</a:t>
              </a:r>
              <a:r>
                <a:rPr lang="fr-CH" sz="1100" dirty="0">
                  <a:solidFill>
                    <a:schemeClr val="bg1"/>
                  </a:solidFill>
                  <a:latin typeface="Avenir Next LT Pro" panose="020B0504020202020204" pitchFamily="34" charset="0"/>
                </a:rPr>
                <a:t>)</a:t>
              </a:r>
              <a:endParaRPr lang="fr-FR" sz="11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36C199E9-497A-F368-5D33-2DF0FBC44C0B}"/>
                </a:ext>
              </a:extLst>
            </p:cNvPr>
            <p:cNvSpPr/>
            <p:nvPr/>
          </p:nvSpPr>
          <p:spPr>
            <a:xfrm>
              <a:off x="1596944" y="2281694"/>
              <a:ext cx="1205715" cy="728987"/>
            </a:xfrm>
            <a:prstGeom prst="rect">
              <a:avLst/>
            </a:prstGeom>
            <a:solidFill>
              <a:srgbClr val="00A3E0"/>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algn="ctr">
                <a:lnSpc>
                  <a:spcPct val="80000"/>
                </a:lnSpc>
              </a:pPr>
              <a:r>
                <a:rPr lang="en-US" sz="1100" dirty="0">
                  <a:latin typeface="Avenir Next LT Pro" panose="020B0504020202020204" pitchFamily="34" charset="0"/>
                </a:rPr>
                <a:t>People &amp; culture</a:t>
              </a:r>
            </a:p>
            <a:p>
              <a:pPr algn="ctr">
                <a:lnSpc>
                  <a:spcPct val="80000"/>
                </a:lnSpc>
              </a:pPr>
              <a:endParaRPr lang="en-US" sz="1100" dirty="0">
                <a:latin typeface="Avenir Next LT Pro" panose="020B0504020202020204" pitchFamily="34" charset="0"/>
              </a:endParaRPr>
            </a:p>
            <a:p>
              <a:pPr algn="ctr">
                <a:lnSpc>
                  <a:spcPct val="80000"/>
                </a:lnSpc>
              </a:pPr>
              <a:endParaRPr lang="en-US" sz="1100" dirty="0">
                <a:latin typeface="Avenir Next LT Pro" panose="020B0504020202020204" pitchFamily="34" charset="0"/>
              </a:endParaRPr>
            </a:p>
            <a:p>
              <a:pPr algn="ctr">
                <a:lnSpc>
                  <a:spcPct val="80000"/>
                </a:lnSpc>
              </a:pPr>
              <a:endParaRPr lang="en-US" sz="1100" dirty="0">
                <a:solidFill>
                  <a:schemeClr val="bg1"/>
                </a:solidFill>
                <a:latin typeface="Avenir Next LT Pro" panose="020B0504020202020204" pitchFamily="34" charset="0"/>
              </a:endParaRPr>
            </a:p>
            <a:p>
              <a:pPr algn="ctr">
                <a:lnSpc>
                  <a:spcPct val="80000"/>
                </a:lnSpc>
              </a:pPr>
              <a:r>
                <a:rPr lang="en-GB" sz="1100" dirty="0">
                  <a:solidFill>
                    <a:schemeClr val="bg1"/>
                  </a:solidFill>
                  <a:latin typeface="Avenir Next LT Pro" panose="020B0504020202020204" pitchFamily="34" charset="0"/>
                </a:rPr>
                <a:t>(</a:t>
              </a:r>
              <a:r>
                <a:rPr lang="en-GB" sz="1100" dirty="0">
                  <a:solidFill>
                    <a:schemeClr val="bg1"/>
                  </a:solidFill>
                  <a:latin typeface="Avenir Next LT Pro" panose="020B0504020202020204" pitchFamily="34" charset="0"/>
                  <a:hlinkClick r:id="rId5">
                    <a:extLst>
                      <a:ext uri="{A12FA001-AC4F-418D-AE19-62706E023703}">
                        <ahyp:hlinkClr xmlns:ahyp="http://schemas.microsoft.com/office/drawing/2018/hyperlinkcolor" val="tx"/>
                      </a:ext>
                    </a:extLst>
                  </a:hlinkClick>
                </a:rPr>
                <a:t>C23/INF/13</a:t>
              </a:r>
              <a:r>
                <a:rPr lang="en-GB" sz="1100" dirty="0">
                  <a:solidFill>
                    <a:schemeClr val="bg1"/>
                  </a:solidFill>
                  <a:latin typeface="Avenir Next LT Pro" panose="020B0504020202020204" pitchFamily="34" charset="0"/>
                </a:rPr>
                <a:t>)</a:t>
              </a:r>
              <a:endParaRPr lang="fr-FR" sz="1100" dirty="0">
                <a:solidFill>
                  <a:schemeClr val="bg1"/>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AFD47D10-0E14-0ACB-D899-CFB8D84C3A56}"/>
                </a:ext>
              </a:extLst>
            </p:cNvPr>
            <p:cNvSpPr/>
            <p:nvPr/>
          </p:nvSpPr>
          <p:spPr>
            <a:xfrm>
              <a:off x="4184179" y="2286767"/>
              <a:ext cx="1205715" cy="732592"/>
            </a:xfrm>
            <a:prstGeom prst="rect">
              <a:avLst/>
            </a:prstGeom>
            <a:solidFill>
              <a:srgbClr val="00A3E0"/>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algn="ctr">
                <a:lnSpc>
                  <a:spcPct val="80000"/>
                </a:lnSpc>
              </a:pPr>
              <a:r>
                <a:rPr lang="en-US" sz="1100" dirty="0">
                  <a:latin typeface="Avenir Next LT Pro" panose="020B0504020202020204" pitchFamily="34" charset="0"/>
                </a:rPr>
                <a:t>Transformation of systems, processes &amp; tools</a:t>
              </a:r>
            </a:p>
            <a:p>
              <a:pPr algn="ctr">
                <a:lnSpc>
                  <a:spcPct val="80000"/>
                </a:lnSpc>
              </a:pPr>
              <a:endParaRPr lang="en-US" sz="1100" dirty="0">
                <a:solidFill>
                  <a:schemeClr val="bg1"/>
                </a:solidFill>
                <a:latin typeface="Avenir Next LT Pro" panose="020B0504020202020204" pitchFamily="34" charset="0"/>
              </a:endParaRPr>
            </a:p>
            <a:p>
              <a:pPr algn="ctr">
                <a:lnSpc>
                  <a:spcPct val="80000"/>
                </a:lnSpc>
              </a:pPr>
              <a:r>
                <a:rPr lang="en-GB" sz="1100" dirty="0">
                  <a:solidFill>
                    <a:schemeClr val="bg1"/>
                  </a:solidFill>
                  <a:latin typeface="Avenir Next LT Pro" panose="020B0504020202020204" pitchFamily="34" charset="0"/>
                </a:rPr>
                <a:t>(</a:t>
              </a:r>
              <a:r>
                <a:rPr lang="en-GB" sz="1100" dirty="0">
                  <a:solidFill>
                    <a:schemeClr val="bg1"/>
                  </a:solidFill>
                  <a:latin typeface="Avenir Next LT Pro" panose="020B0504020202020204" pitchFamily="34" charset="0"/>
                  <a:hlinkClick r:id="rId6">
                    <a:extLst>
                      <a:ext uri="{A12FA001-AC4F-418D-AE19-62706E023703}">
                        <ahyp:hlinkClr xmlns:ahyp="http://schemas.microsoft.com/office/drawing/2018/hyperlinkcolor" val="tx"/>
                      </a:ext>
                    </a:extLst>
                  </a:hlinkClick>
                </a:rPr>
                <a:t>C23/INF/11</a:t>
              </a:r>
              <a:r>
                <a:rPr lang="en-GB" sz="1100" dirty="0">
                  <a:solidFill>
                    <a:schemeClr val="bg1"/>
                  </a:solidFill>
                  <a:latin typeface="Avenir Next LT Pro" panose="020B0504020202020204" pitchFamily="34" charset="0"/>
                </a:rPr>
                <a:t>)</a:t>
              </a:r>
              <a:endParaRPr lang="fr-FR" sz="1100" dirty="0">
                <a:solidFill>
                  <a:schemeClr val="bg1"/>
                </a:solidFill>
                <a:latin typeface="Avenir Next LT Pro" panose="020B0504020202020204" pitchFamily="34" charset="0"/>
              </a:endParaRPr>
            </a:p>
          </p:txBody>
        </p:sp>
        <p:sp>
          <p:nvSpPr>
            <p:cNvPr id="22" name="Rectangle 21">
              <a:extLst>
                <a:ext uri="{FF2B5EF4-FFF2-40B4-BE49-F238E27FC236}">
                  <a16:creationId xmlns:a16="http://schemas.microsoft.com/office/drawing/2014/main" id="{5123AE2F-B620-C6DB-BB2E-2C4383DBC760}"/>
                </a:ext>
              </a:extLst>
            </p:cNvPr>
            <p:cNvSpPr/>
            <p:nvPr/>
          </p:nvSpPr>
          <p:spPr>
            <a:xfrm>
              <a:off x="5477796" y="2290372"/>
              <a:ext cx="1205715" cy="728987"/>
            </a:xfrm>
            <a:prstGeom prst="rect">
              <a:avLst/>
            </a:prstGeom>
            <a:solidFill>
              <a:srgbClr val="00A3E0"/>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algn="ctr">
                <a:lnSpc>
                  <a:spcPct val="80000"/>
                </a:lnSpc>
              </a:pPr>
              <a:r>
                <a:rPr lang="en-US" sz="1100" dirty="0">
                  <a:latin typeface="Avenir Next LT Pro" panose="020B0504020202020204" pitchFamily="34" charset="0"/>
                </a:rPr>
                <a:t>Oversight, internal controls &amp;  governance</a:t>
              </a:r>
            </a:p>
            <a:p>
              <a:pPr algn="ctr">
                <a:lnSpc>
                  <a:spcPct val="80000"/>
                </a:lnSpc>
              </a:pPr>
              <a:endParaRPr lang="en-US" sz="1100" dirty="0">
                <a:solidFill>
                  <a:schemeClr val="bg1"/>
                </a:solidFill>
                <a:latin typeface="Avenir Next LT Pro" panose="020B0504020202020204" pitchFamily="34" charset="0"/>
              </a:endParaRPr>
            </a:p>
            <a:p>
              <a:pPr algn="ctr">
                <a:lnSpc>
                  <a:spcPct val="80000"/>
                </a:lnSpc>
              </a:pPr>
              <a:r>
                <a:rPr lang="en-GB" sz="1100" dirty="0">
                  <a:solidFill>
                    <a:schemeClr val="bg1"/>
                  </a:solidFill>
                  <a:latin typeface="Avenir Next LT Pro" panose="020B0504020202020204" pitchFamily="34" charset="0"/>
                </a:rPr>
                <a:t>(</a:t>
              </a:r>
              <a:r>
                <a:rPr lang="en-GB" sz="1100" dirty="0">
                  <a:solidFill>
                    <a:schemeClr val="bg1"/>
                  </a:solidFill>
                  <a:latin typeface="Avenir Next LT Pro" panose="020B0504020202020204" pitchFamily="34" charset="0"/>
                  <a:hlinkClick r:id="rId7">
                    <a:extLst>
                      <a:ext uri="{A12FA001-AC4F-418D-AE19-62706E023703}">
                        <ahyp:hlinkClr xmlns:ahyp="http://schemas.microsoft.com/office/drawing/2018/hyperlinkcolor" val="tx"/>
                      </a:ext>
                    </a:extLst>
                  </a:hlinkClick>
                </a:rPr>
                <a:t>C23/53</a:t>
              </a:r>
              <a:r>
                <a:rPr lang="en-US" sz="1100" dirty="0">
                  <a:solidFill>
                    <a:schemeClr val="bg1"/>
                  </a:solidFill>
                  <a:latin typeface="Avenir Next LT Pro" panose="020B0504020202020204" pitchFamily="34" charset="0"/>
                </a:rPr>
                <a:t>, </a:t>
              </a:r>
              <a:r>
                <a:rPr lang="en-US" sz="1100" dirty="0">
                  <a:solidFill>
                    <a:schemeClr val="bg1"/>
                  </a:solidFill>
                  <a:latin typeface="Avenir Next LT Pro" panose="020B0504020202020204" pitchFamily="34" charset="0"/>
                  <a:hlinkClick r:id="rId8">
                    <a:extLst>
                      <a:ext uri="{A12FA001-AC4F-418D-AE19-62706E023703}">
                        <ahyp:hlinkClr xmlns:ahyp="http://schemas.microsoft.com/office/drawing/2018/hyperlinkcolor" val="tx"/>
                      </a:ext>
                    </a:extLst>
                  </a:hlinkClick>
                </a:rPr>
                <a:t>C23/20</a:t>
              </a:r>
              <a:r>
                <a:rPr lang="en-US" sz="1100" dirty="0">
                  <a:solidFill>
                    <a:schemeClr val="bg1"/>
                  </a:solidFill>
                  <a:latin typeface="Avenir Next LT Pro" panose="020B0504020202020204" pitchFamily="34" charset="0"/>
                </a:rPr>
                <a:t>)</a:t>
              </a:r>
              <a:endParaRPr lang="en-GB" sz="1100" dirty="0">
                <a:solidFill>
                  <a:schemeClr val="bg1"/>
                </a:solidFill>
                <a:latin typeface="Avenir Next LT Pro" panose="020B0504020202020204" pitchFamily="34" charset="0"/>
              </a:endParaRPr>
            </a:p>
          </p:txBody>
        </p:sp>
        <p:sp>
          <p:nvSpPr>
            <p:cNvPr id="23" name="Rectangle 22">
              <a:extLst>
                <a:ext uri="{FF2B5EF4-FFF2-40B4-BE49-F238E27FC236}">
                  <a16:creationId xmlns:a16="http://schemas.microsoft.com/office/drawing/2014/main" id="{FE38DA7E-A16C-434B-9FEE-4D432B9BFE09}"/>
                </a:ext>
              </a:extLst>
            </p:cNvPr>
            <p:cNvSpPr/>
            <p:nvPr/>
          </p:nvSpPr>
          <p:spPr>
            <a:xfrm>
              <a:off x="1585121" y="3225935"/>
              <a:ext cx="6392007" cy="211203"/>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US" sz="1200" dirty="0">
                  <a:solidFill>
                    <a:schemeClr val="tx1"/>
                  </a:solidFill>
                  <a:latin typeface="Avenir Next LT Pro" panose="020B0504020202020204" pitchFamily="34" charset="0"/>
                </a:rPr>
                <a:t>Change management</a:t>
              </a:r>
            </a:p>
          </p:txBody>
        </p:sp>
        <p:sp>
          <p:nvSpPr>
            <p:cNvPr id="24" name="Rectangle 23">
              <a:extLst>
                <a:ext uri="{FF2B5EF4-FFF2-40B4-BE49-F238E27FC236}">
                  <a16:creationId xmlns:a16="http://schemas.microsoft.com/office/drawing/2014/main" id="{9F99CA8F-0DF2-AE33-5AE5-6E3825E0273D}"/>
                </a:ext>
              </a:extLst>
            </p:cNvPr>
            <p:cNvSpPr/>
            <p:nvPr/>
          </p:nvSpPr>
          <p:spPr>
            <a:xfrm>
              <a:off x="1590972" y="1890654"/>
              <a:ext cx="5092539" cy="302964"/>
            </a:xfrm>
            <a:prstGeom prst="rect">
              <a:avLst/>
            </a:prstGeom>
            <a:solidFill>
              <a:srgbClr val="215EAC"/>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US" sz="1200" dirty="0">
                  <a:latin typeface="Avenir Next LT Pro" panose="020B0504020202020204" pitchFamily="34" charset="0"/>
                </a:rPr>
                <a:t>Pillar: </a:t>
              </a:r>
              <a:r>
                <a:rPr lang="en-US" sz="1200" b="1" dirty="0">
                  <a:latin typeface="Avenir Next LT Pro" panose="020B0504020202020204" pitchFamily="34" charset="0"/>
                </a:rPr>
                <a:t>Organizational Excellence</a:t>
              </a:r>
              <a:endParaRPr lang="en-GB" sz="1200" b="1" dirty="0">
                <a:latin typeface="Avenir Next LT Pro" panose="020B0504020202020204" pitchFamily="34" charset="0"/>
              </a:endParaRPr>
            </a:p>
          </p:txBody>
        </p:sp>
        <p:sp>
          <p:nvSpPr>
            <p:cNvPr id="25" name="Rectangle 24">
              <a:extLst>
                <a:ext uri="{FF2B5EF4-FFF2-40B4-BE49-F238E27FC236}">
                  <a16:creationId xmlns:a16="http://schemas.microsoft.com/office/drawing/2014/main" id="{493E9509-B013-6D97-8F98-B3F6D659934E}"/>
                </a:ext>
              </a:extLst>
            </p:cNvPr>
            <p:cNvSpPr/>
            <p:nvPr/>
          </p:nvSpPr>
          <p:spPr>
            <a:xfrm>
              <a:off x="1585121" y="3525214"/>
              <a:ext cx="6392007" cy="210154"/>
            </a:xfrm>
            <a:prstGeom prst="rect">
              <a:avLst/>
            </a:prstGeom>
            <a:solidFill>
              <a:srgbClr val="00A3E0"/>
            </a:solidFill>
            <a:ln>
              <a:no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lang="en-US" sz="1200" b="1" dirty="0">
                  <a:latin typeface="Avenir Next LT Pro" panose="020B0504020202020204" pitchFamily="34" charset="0"/>
                </a:rPr>
                <a:t>One ITU</a:t>
              </a:r>
            </a:p>
          </p:txBody>
        </p:sp>
        <p:sp>
          <p:nvSpPr>
            <p:cNvPr id="26" name="Rectangle 25">
              <a:extLst>
                <a:ext uri="{FF2B5EF4-FFF2-40B4-BE49-F238E27FC236}">
                  <a16:creationId xmlns:a16="http://schemas.microsoft.com/office/drawing/2014/main" id="{ED78ED37-0463-D79A-2382-7515D5124F47}"/>
                </a:ext>
              </a:extLst>
            </p:cNvPr>
            <p:cNvSpPr/>
            <p:nvPr/>
          </p:nvSpPr>
          <p:spPr>
            <a:xfrm>
              <a:off x="6771413" y="2290371"/>
              <a:ext cx="1205715" cy="728988"/>
            </a:xfrm>
            <a:prstGeom prst="rect">
              <a:avLst/>
            </a:prstGeom>
            <a:solidFill>
              <a:srgbClr val="0075A9"/>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t"/>
            <a:lstStyle/>
            <a:p>
              <a:pPr algn="ctr">
                <a:lnSpc>
                  <a:spcPct val="80000"/>
                </a:lnSpc>
              </a:pPr>
              <a:r>
                <a:rPr lang="en-US" sz="1100" dirty="0">
                  <a:latin typeface="Avenir Next LT Pro" panose="020B0504020202020204" pitchFamily="34" charset="0"/>
                </a:rPr>
                <a:t>Resource mobilization</a:t>
              </a:r>
            </a:p>
            <a:p>
              <a:pPr algn="ctr">
                <a:lnSpc>
                  <a:spcPct val="80000"/>
                </a:lnSpc>
              </a:pPr>
              <a:endParaRPr lang="en-US" sz="1100" dirty="0">
                <a:latin typeface="Avenir Next LT Pro" panose="020B0504020202020204" pitchFamily="34" charset="0"/>
              </a:endParaRPr>
            </a:p>
            <a:p>
              <a:pPr algn="ctr">
                <a:lnSpc>
                  <a:spcPct val="80000"/>
                </a:lnSpc>
              </a:pPr>
              <a:endParaRPr lang="en-US" sz="1100" dirty="0">
                <a:latin typeface="Avenir Next LT Pro" panose="020B0504020202020204" pitchFamily="34" charset="0"/>
              </a:endParaRPr>
            </a:p>
            <a:p>
              <a:pPr algn="ctr">
                <a:lnSpc>
                  <a:spcPct val="80000"/>
                </a:lnSpc>
              </a:pPr>
              <a:r>
                <a:rPr lang="en-GB" sz="1100" dirty="0">
                  <a:solidFill>
                    <a:schemeClr val="bg1"/>
                  </a:solidFill>
                  <a:latin typeface="Avenir Next LT Pro" panose="020B0504020202020204" pitchFamily="34" charset="0"/>
                </a:rPr>
                <a:t>(</a:t>
              </a:r>
              <a:r>
                <a:rPr lang="en-GB" sz="1100" dirty="0">
                  <a:solidFill>
                    <a:schemeClr val="bg1"/>
                  </a:solidFill>
                  <a:latin typeface="Avenir Next LT Pro" panose="020B0504020202020204" pitchFamily="34" charset="0"/>
                  <a:hlinkClick r:id="rId9">
                    <a:extLst>
                      <a:ext uri="{A12FA001-AC4F-418D-AE19-62706E023703}">
                        <ahyp:hlinkClr xmlns:ahyp="http://schemas.microsoft.com/office/drawing/2018/hyperlinkcolor" val="tx"/>
                      </a:ext>
                    </a:extLst>
                  </a:hlinkClick>
                </a:rPr>
                <a:t>C23/62</a:t>
              </a:r>
              <a:r>
                <a:rPr lang="en-GB" sz="1100" dirty="0">
                  <a:solidFill>
                    <a:schemeClr val="bg1"/>
                  </a:solidFill>
                  <a:latin typeface="Avenir Next LT Pro" panose="020B0504020202020204" pitchFamily="34" charset="0"/>
                </a:rPr>
                <a:t>)</a:t>
              </a:r>
            </a:p>
          </p:txBody>
        </p:sp>
        <p:sp>
          <p:nvSpPr>
            <p:cNvPr id="27" name="Rectangle 26">
              <a:extLst>
                <a:ext uri="{FF2B5EF4-FFF2-40B4-BE49-F238E27FC236}">
                  <a16:creationId xmlns:a16="http://schemas.microsoft.com/office/drawing/2014/main" id="{DAA3C72D-8CF0-68A1-40AE-1869852B2ABF}"/>
                </a:ext>
              </a:extLst>
            </p:cNvPr>
            <p:cNvSpPr/>
            <p:nvPr/>
          </p:nvSpPr>
          <p:spPr>
            <a:xfrm>
              <a:off x="6771413" y="1890000"/>
              <a:ext cx="1205715" cy="302964"/>
            </a:xfrm>
            <a:prstGeom prst="rect">
              <a:avLst/>
            </a:prstGeom>
            <a:solidFill>
              <a:srgbClr val="82B8C9"/>
            </a:solidFill>
            <a:ln>
              <a:noFill/>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lnSpc>
                  <a:spcPct val="80000"/>
                </a:lnSpc>
              </a:pPr>
              <a:r>
                <a:rPr lang="en-US" sz="1100" dirty="0">
                  <a:latin typeface="Avenir Next LT Pro" panose="020B0504020202020204" pitchFamily="34" charset="0"/>
                </a:rPr>
                <a:t>Pillar: </a:t>
              </a:r>
              <a:r>
                <a:rPr lang="en-US" sz="1100" b="1" dirty="0">
                  <a:latin typeface="Avenir Next LT Pro" panose="020B0504020202020204" pitchFamily="34" charset="0"/>
                </a:rPr>
                <a:t>Strategic engagement</a:t>
              </a:r>
              <a:endParaRPr lang="en-GB" sz="1100" b="1" dirty="0">
                <a:latin typeface="Avenir Next LT Pro" panose="020B0504020202020204" pitchFamily="34" charset="0"/>
              </a:endParaRPr>
            </a:p>
          </p:txBody>
        </p:sp>
        <p:sp>
          <p:nvSpPr>
            <p:cNvPr id="28" name="TextBox 27">
              <a:extLst>
                <a:ext uri="{FF2B5EF4-FFF2-40B4-BE49-F238E27FC236}">
                  <a16:creationId xmlns:a16="http://schemas.microsoft.com/office/drawing/2014/main" id="{5D263062-0EB7-AA02-1996-3F73B1163C83}"/>
                </a:ext>
              </a:extLst>
            </p:cNvPr>
            <p:cNvSpPr txBox="1"/>
            <p:nvPr/>
          </p:nvSpPr>
          <p:spPr>
            <a:xfrm>
              <a:off x="3458422" y="3763766"/>
              <a:ext cx="2645403" cy="307777"/>
            </a:xfrm>
            <a:prstGeom prst="rect">
              <a:avLst/>
            </a:prstGeom>
            <a:noFill/>
            <a:ln>
              <a:noFill/>
            </a:ln>
          </p:spPr>
          <p:txBody>
            <a:bodyPr wrap="none" rtlCol="0">
              <a:spAutoFit/>
            </a:bodyPr>
            <a:lstStyle/>
            <a:p>
              <a:pPr algn="ctr"/>
              <a:r>
                <a:rPr lang="en-US" sz="1400" b="1" dirty="0">
                  <a:solidFill>
                    <a:srgbClr val="00A3E0"/>
                  </a:solidFill>
                  <a:latin typeface="Avenir Next LT Pro" panose="020B0504020202020204" pitchFamily="34" charset="0"/>
                  <a:ea typeface="Cambria" panose="02040503050406030204" pitchFamily="18" charset="0"/>
                </a:rPr>
                <a:t>ITU transformation roadmap</a:t>
              </a:r>
              <a:endParaRPr lang="en-GB" sz="1400" dirty="0">
                <a:solidFill>
                  <a:srgbClr val="00A3E0"/>
                </a:solidFill>
              </a:endParaRPr>
            </a:p>
          </p:txBody>
        </p:sp>
        <p:sp>
          <p:nvSpPr>
            <p:cNvPr id="29" name="TextBox 28">
              <a:extLst>
                <a:ext uri="{FF2B5EF4-FFF2-40B4-BE49-F238E27FC236}">
                  <a16:creationId xmlns:a16="http://schemas.microsoft.com/office/drawing/2014/main" id="{513AD5EF-F87F-0DF5-9EF9-861D9C6E3906}"/>
                </a:ext>
              </a:extLst>
            </p:cNvPr>
            <p:cNvSpPr txBox="1"/>
            <p:nvPr/>
          </p:nvSpPr>
          <p:spPr>
            <a:xfrm>
              <a:off x="3520618" y="919306"/>
              <a:ext cx="2521010" cy="307777"/>
            </a:xfrm>
            <a:prstGeom prst="rect">
              <a:avLst/>
            </a:prstGeom>
            <a:noFill/>
            <a:ln>
              <a:noFill/>
            </a:ln>
          </p:spPr>
          <p:txBody>
            <a:bodyPr wrap="none" rtlCol="0">
              <a:spAutoFit/>
            </a:bodyPr>
            <a:lstStyle/>
            <a:p>
              <a:pPr algn="ctr"/>
              <a:r>
                <a:rPr lang="en-US" sz="1400" b="1" dirty="0">
                  <a:solidFill>
                    <a:srgbClr val="00A3E0"/>
                  </a:solidFill>
                  <a:latin typeface="Avenir Next LT Pro" panose="020B0504020202020204" pitchFamily="34" charset="0"/>
                  <a:ea typeface="Cambria" panose="02040503050406030204" pitchFamily="18" charset="0"/>
                </a:rPr>
                <a:t>ITU Strategic Plan 2024-27</a:t>
              </a:r>
            </a:p>
          </p:txBody>
        </p:sp>
      </p:grpSp>
    </p:spTree>
    <p:extLst>
      <p:ext uri="{BB962C8B-B14F-4D97-AF65-F5344CB8AC3E}">
        <p14:creationId xmlns:p14="http://schemas.microsoft.com/office/powerpoint/2010/main" val="61318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11226866" cy="480131"/>
          </a:xfrm>
        </p:spPr>
        <p:txBody>
          <a:bodyPr/>
          <a:lstStyle/>
          <a:p>
            <a:pPr algn="l"/>
            <a:r>
              <a:rPr lang="en-GB" dirty="0">
                <a:latin typeface="Avenir Next LT Pro" panose="020B0504020202020204" pitchFamily="34" charset="0"/>
              </a:rPr>
              <a:t>Status </a:t>
            </a:r>
            <a:r>
              <a:rPr lang="en-GB" dirty="0">
                <a:solidFill>
                  <a:srgbClr val="00A3E0"/>
                </a:solidFill>
                <a:latin typeface="Avenir Next LT Pro" panose="020B0504020202020204" pitchFamily="34" charset="0"/>
              </a:rPr>
              <a:t>update</a:t>
            </a:r>
            <a:endParaRPr lang="en-US" dirty="0">
              <a:solidFill>
                <a:srgbClr val="00A3E0"/>
              </a:solidFill>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98862" y="1346311"/>
            <a:ext cx="11226866" cy="4945432"/>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latin typeface="Avenir Next LT Pro" panose="020B0504020202020204" pitchFamily="34" charset="0"/>
              </a:rPr>
              <a:t>As agreed by the 2023 Session of Council, ITU is launching the recruitment process for the position of the Chief of the Transformation Team​</a:t>
            </a:r>
          </a:p>
          <a:p>
            <a:pPr marL="285750" indent="-285750">
              <a:buFont typeface="Arial" panose="020B0604020202020204" pitchFamily="34" charset="0"/>
              <a:buChar char="•"/>
            </a:pPr>
            <a:r>
              <a:rPr lang="en-GB" dirty="0">
                <a:latin typeface="Avenir Next LT Pro" panose="020B0504020202020204" pitchFamily="34" charset="0"/>
              </a:rPr>
              <a:t>​An </a:t>
            </a:r>
            <a:r>
              <a:rPr lang="en-GB" b="1" dirty="0">
                <a:latin typeface="Avenir Next LT Pro" panose="020B0504020202020204" pitchFamily="34" charset="0"/>
              </a:rPr>
              <a:t>inter-sectoral transformation group</a:t>
            </a:r>
            <a:r>
              <a:rPr lang="en-GB" dirty="0">
                <a:latin typeface="Avenir Next LT Pro" panose="020B0504020202020204" pitchFamily="34" charset="0"/>
              </a:rPr>
              <a:t>* was set-up to:​</a:t>
            </a:r>
          </a:p>
          <a:p>
            <a:pPr marL="742950" lvl="1" indent="-285750">
              <a:buFont typeface="Arial" panose="020B0604020202020204" pitchFamily="34" charset="0"/>
              <a:buChar char="•"/>
            </a:pPr>
            <a:r>
              <a:rPr lang="en-GB" sz="1800" dirty="0">
                <a:latin typeface="Avenir Next LT Pro" panose="020B0504020202020204" pitchFamily="34" charset="0"/>
              </a:rPr>
              <a:t>Act as an </a:t>
            </a:r>
            <a:r>
              <a:rPr lang="en-GB" sz="1800" b="1" dirty="0">
                <a:latin typeface="Avenir Next LT Pro" panose="020B0504020202020204" pitchFamily="34" charset="0"/>
              </a:rPr>
              <a:t>internal advisory group </a:t>
            </a:r>
            <a:r>
              <a:rPr lang="en-GB" sz="1800" dirty="0">
                <a:latin typeface="Avenir Next LT Pro" panose="020B0504020202020204" pitchFamily="34" charset="0"/>
              </a:rPr>
              <a:t>for the transformation process​</a:t>
            </a:r>
          </a:p>
          <a:p>
            <a:pPr marL="742950" lvl="1" indent="-285750">
              <a:buFont typeface="Arial" panose="020B0604020202020204" pitchFamily="34" charset="0"/>
              <a:buChar char="•"/>
            </a:pPr>
            <a:r>
              <a:rPr lang="en-GB" sz="1800" dirty="0">
                <a:latin typeface="Avenir Next LT Pro" panose="020B0504020202020204" pitchFamily="34" charset="0"/>
              </a:rPr>
              <a:t>Brainstorm on the </a:t>
            </a:r>
            <a:r>
              <a:rPr lang="en-GB" sz="1800" b="1" dirty="0">
                <a:latin typeface="Avenir Next LT Pro" panose="020B0504020202020204" pitchFamily="34" charset="0"/>
              </a:rPr>
              <a:t>next steps of implementation</a:t>
            </a:r>
            <a:r>
              <a:rPr lang="en-GB" sz="1800" dirty="0">
                <a:latin typeface="Avenir Next LT Pro" panose="020B0504020202020204" pitchFamily="34" charset="0"/>
              </a:rPr>
              <a:t>​</a:t>
            </a:r>
          </a:p>
          <a:p>
            <a:pPr marL="742950" lvl="1" indent="-285750">
              <a:buFont typeface="Arial" panose="020B0604020202020204" pitchFamily="34" charset="0"/>
              <a:buChar char="•"/>
            </a:pPr>
            <a:r>
              <a:rPr lang="en-GB" sz="1800" dirty="0">
                <a:latin typeface="Avenir Next LT Pro" panose="020B0504020202020204" pitchFamily="34" charset="0"/>
              </a:rPr>
              <a:t>Follow-up on </a:t>
            </a:r>
            <a:r>
              <a:rPr lang="en-GB" sz="1800" b="1" dirty="0">
                <a:latin typeface="Avenir Next LT Pro" panose="020B0504020202020204" pitchFamily="34" charset="0"/>
              </a:rPr>
              <a:t>guidance from the CWG-FHR</a:t>
            </a:r>
            <a:r>
              <a:rPr lang="en-GB" sz="1800" dirty="0">
                <a:latin typeface="Avenir Next LT Pro" panose="020B0504020202020204" pitchFamily="34" charset="0"/>
              </a:rPr>
              <a:t>​</a:t>
            </a:r>
          </a:p>
          <a:p>
            <a:pPr marL="742950" lvl="1" indent="-285750">
              <a:buFont typeface="Arial" panose="020B0604020202020204" pitchFamily="34" charset="0"/>
              <a:buChar char="•"/>
            </a:pPr>
            <a:r>
              <a:rPr lang="en-GB" sz="1800" dirty="0">
                <a:latin typeface="Avenir Next LT Pro" panose="020B0504020202020204" pitchFamily="34" charset="0"/>
              </a:rPr>
              <a:t>Help </a:t>
            </a:r>
            <a:r>
              <a:rPr lang="en-GB" sz="1800" b="1" dirty="0">
                <a:latin typeface="Avenir Next LT Pro" panose="020B0504020202020204" pitchFamily="34" charset="0"/>
              </a:rPr>
              <a:t>identify and prioritize business challenges and requirements</a:t>
            </a:r>
            <a:r>
              <a:rPr lang="en-GB" sz="1800" dirty="0">
                <a:latin typeface="Avenir Next LT Pro" panose="020B0504020202020204" pitchFamily="34" charset="0"/>
              </a:rPr>
              <a:t>​</a:t>
            </a:r>
          </a:p>
          <a:p>
            <a:pPr marL="742950" lvl="1" indent="-285750">
              <a:buFont typeface="Arial" panose="020B0604020202020204" pitchFamily="34" charset="0"/>
              <a:buChar char="•"/>
            </a:pPr>
            <a:r>
              <a:rPr lang="en-GB" sz="1800" dirty="0">
                <a:latin typeface="Avenir Next LT Pro" panose="020B0504020202020204" pitchFamily="34" charset="0"/>
              </a:rPr>
              <a:t>Contribute to the elaboration of the </a:t>
            </a:r>
            <a:r>
              <a:rPr lang="en-GB" sz="1800" b="1" dirty="0">
                <a:latin typeface="Avenir Next LT Pro" panose="020B0504020202020204" pitchFamily="34" charset="0"/>
              </a:rPr>
              <a:t>Transformation Roadmap</a:t>
            </a:r>
            <a:r>
              <a:rPr lang="en-GB" sz="1800" dirty="0">
                <a:latin typeface="Avenir Next LT Pro" panose="020B0504020202020204" pitchFamily="34" charset="0"/>
              </a:rPr>
              <a:t>​</a:t>
            </a:r>
          </a:p>
          <a:p>
            <a:pPr marL="742950" lvl="1" indent="-285750">
              <a:buFont typeface="Arial" panose="020B0604020202020204" pitchFamily="34" charset="0"/>
              <a:buChar char="•"/>
            </a:pPr>
            <a:r>
              <a:rPr lang="en-GB" sz="1800" dirty="0">
                <a:latin typeface="Avenir Next LT Pro" panose="020B0504020202020204" pitchFamily="34" charset="0"/>
              </a:rPr>
              <a:t>Reinforce the integration and the role of the </a:t>
            </a:r>
            <a:r>
              <a:rPr lang="en-GB" sz="1800" b="1" dirty="0">
                <a:latin typeface="Avenir Next LT Pro" panose="020B0504020202020204" pitchFamily="34" charset="0"/>
              </a:rPr>
              <a:t>Change Makers </a:t>
            </a:r>
            <a:r>
              <a:rPr lang="en-GB" sz="1800" dirty="0">
                <a:latin typeface="Avenir Next LT Pro" panose="020B0504020202020204" pitchFamily="34" charset="0"/>
              </a:rPr>
              <a:t>in the transformation process​</a:t>
            </a:r>
          </a:p>
          <a:p>
            <a:pPr marL="285750" indent="-285750">
              <a:buFont typeface="Arial" panose="020B0604020202020204" pitchFamily="34" charset="0"/>
              <a:buChar char="•"/>
            </a:pPr>
            <a:r>
              <a:rPr lang="en-GB" dirty="0">
                <a:latin typeface="Avenir Next LT Pro" panose="020B0504020202020204" pitchFamily="34" charset="0"/>
              </a:rPr>
              <a:t>The team has kicked off its work</a:t>
            </a:r>
          </a:p>
          <a:p>
            <a:endParaRPr lang="en-GB" sz="1600" dirty="0">
              <a:latin typeface="Avenir Next LT Pro" panose="020B0504020202020204" pitchFamily="34" charset="0"/>
            </a:endParaRPr>
          </a:p>
          <a:p>
            <a:r>
              <a:rPr lang="en-GB" sz="1600" dirty="0">
                <a:latin typeface="Avenir Next LT Pro" panose="020B0504020202020204" pitchFamily="34" charset="0"/>
              </a:rPr>
              <a:t>* Comprised of representatives of BR, TSB, BDT, GS Depts. and Regional Offices​</a:t>
            </a:r>
          </a:p>
        </p:txBody>
      </p:sp>
    </p:spTree>
    <p:extLst>
      <p:ext uri="{BB962C8B-B14F-4D97-AF65-F5344CB8AC3E}">
        <p14:creationId xmlns:p14="http://schemas.microsoft.com/office/powerpoint/2010/main" val="156965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644455"/>
            <a:ext cx="11226866" cy="757130"/>
          </a:xfrm>
        </p:spPr>
        <p:txBody>
          <a:bodyPr/>
          <a:lstStyle/>
          <a:p>
            <a:pPr algn="l"/>
            <a:r>
              <a:rPr lang="en-GB" dirty="0">
                <a:solidFill>
                  <a:srgbClr val="00A3E0"/>
                </a:solidFill>
                <a:latin typeface="Avenir Next LT Pro" panose="020B0504020202020204" pitchFamily="34" charset="0"/>
              </a:rPr>
              <a:t>Terms of Reference </a:t>
            </a:r>
            <a:r>
              <a:rPr lang="en-GB" dirty="0">
                <a:latin typeface="Avenir Next LT Pro" panose="020B0504020202020204" pitchFamily="34" charset="0"/>
              </a:rPr>
              <a:t>for the Transformation Team (</a:t>
            </a:r>
            <a:r>
              <a:rPr lang="en-GB" dirty="0">
                <a:latin typeface="Avenir Next LT Pro" panose="020B0504020202020204" pitchFamily="34" charset="0"/>
                <a:hlinkClick r:id="rId3"/>
              </a:rPr>
              <a:t>C23/52</a:t>
            </a:r>
            <a:r>
              <a:rPr lang="en-GB" dirty="0">
                <a:latin typeface="Avenir Next LT Pro" panose="020B0504020202020204" pitchFamily="34" charset="0"/>
              </a:rPr>
              <a:t>)     1/2</a:t>
            </a:r>
            <a:br>
              <a:rPr lang="en-GB" dirty="0">
                <a:latin typeface="Avenir Next LT Pro" panose="020B0504020202020204" pitchFamily="34" charset="0"/>
              </a:rPr>
            </a:br>
            <a:r>
              <a:rPr lang="en-GB" sz="2000" dirty="0">
                <a:latin typeface="Avenir Next LT Pro" panose="020B0504020202020204" pitchFamily="34" charset="0"/>
              </a:rPr>
              <a:t>CWG-FHR instructed to elaborate the draft </a:t>
            </a:r>
            <a:r>
              <a:rPr lang="en-GB" sz="2000" dirty="0" err="1">
                <a:latin typeface="Avenir Next LT Pro" panose="020B0504020202020204" pitchFamily="34" charset="0"/>
              </a:rPr>
              <a:t>ToRs</a:t>
            </a:r>
            <a:endParaRPr lang="en-US" sz="2000" dirty="0">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80402" y="1346186"/>
            <a:ext cx="11226866" cy="474219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1" dirty="0">
                <a:latin typeface="Avenir Next LT Pro" panose="020B0504020202020204" pitchFamily="34" charset="0"/>
              </a:rPr>
              <a:t>Programme / project management:</a:t>
            </a:r>
            <a:r>
              <a:rPr lang="en-GB" sz="1600" dirty="0">
                <a:latin typeface="Avenir Next LT Pro" panose="020B0504020202020204" pitchFamily="34" charset="0"/>
              </a:rPr>
              <a:t> Driving and overseeing the transformation initiatives in the areas above (i.e. people and culture, financial management, systems processes and tools, and internal controls) and acting as a central hub of information for managing and coordinating multiple programmes and projects. Development of implementation plans in these areas, progress monitoring, risk management, making sure that these programs / projects are delivered on time, within budget, and with the expected quality.</a:t>
            </a:r>
          </a:p>
          <a:p>
            <a:pPr marL="285750" indent="-285750">
              <a:buFont typeface="Arial" panose="020B0604020202020204" pitchFamily="34" charset="0"/>
              <a:buChar char="•"/>
            </a:pPr>
            <a:r>
              <a:rPr lang="en-GB" sz="1600" b="1" dirty="0">
                <a:latin typeface="Avenir Next LT Pro" panose="020B0504020202020204" pitchFamily="34" charset="0"/>
              </a:rPr>
              <a:t>Transformation planning:</a:t>
            </a:r>
            <a:r>
              <a:rPr lang="en-GB" sz="1600" dirty="0">
                <a:latin typeface="Avenir Next LT Pro" panose="020B0504020202020204" pitchFamily="34" charset="0"/>
              </a:rPr>
              <a:t> Ensure that the strategy and detailed transformation roadmap with initiatives in the areas above, milestones, timelines and dependencies are being followed. Making sure that all stakeholders are aligned and share the same understanding.</a:t>
            </a:r>
          </a:p>
          <a:p>
            <a:pPr marL="285750" indent="-285750">
              <a:buFont typeface="Arial" panose="020B0604020202020204" pitchFamily="34" charset="0"/>
              <a:buChar char="•"/>
            </a:pPr>
            <a:r>
              <a:rPr lang="en-GB" sz="1600" b="1" dirty="0">
                <a:latin typeface="Avenir Next LT Pro" panose="020B0504020202020204" pitchFamily="34" charset="0"/>
              </a:rPr>
              <a:t>Set up governance structure:</a:t>
            </a:r>
            <a:r>
              <a:rPr lang="en-GB" sz="1600" dirty="0">
                <a:latin typeface="Avenir Next LT Pro" panose="020B0504020202020204" pitchFamily="34" charset="0"/>
              </a:rPr>
              <a:t> Establish and follow a clear governance structure which defines roles, responsibilities, and decision-making authority as well as ensures compliance with policies, standards, and regulations. Such governance structure shall ensure strong engagement and ownership of the transformation of both – business owners responsible for the support services, as well as the business users.</a:t>
            </a:r>
          </a:p>
          <a:p>
            <a:pPr marL="285750" indent="-285750">
              <a:buFont typeface="Arial" panose="020B0604020202020204" pitchFamily="34" charset="0"/>
              <a:buChar char="•"/>
            </a:pPr>
            <a:r>
              <a:rPr lang="en-GB" sz="1600" b="1" dirty="0">
                <a:latin typeface="Avenir Next LT Pro" panose="020B0504020202020204" pitchFamily="34" charset="0"/>
              </a:rPr>
              <a:t>Stakeholder engagement and communication: </a:t>
            </a:r>
            <a:r>
              <a:rPr lang="en-GB" sz="1600" dirty="0">
                <a:latin typeface="Avenir Next LT Pro" panose="020B0504020202020204" pitchFamily="34" charset="0"/>
              </a:rPr>
              <a:t>Facilitate effective communication and engagement with internal and external stakeholders (in the Headquarters and field) throughout the transformation program. Develop communication plans, establish communication channels, and ensure that stakeholders are informed about the progress, achievements, and upcoming milestones.</a:t>
            </a:r>
          </a:p>
        </p:txBody>
      </p:sp>
    </p:spTree>
    <p:extLst>
      <p:ext uri="{BB962C8B-B14F-4D97-AF65-F5344CB8AC3E}">
        <p14:creationId xmlns:p14="http://schemas.microsoft.com/office/powerpoint/2010/main" val="109425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11226866" cy="757130"/>
          </a:xfrm>
        </p:spPr>
        <p:txBody>
          <a:bodyPr/>
          <a:lstStyle/>
          <a:p>
            <a:pPr algn="l"/>
            <a:r>
              <a:rPr lang="en-GB" dirty="0">
                <a:solidFill>
                  <a:srgbClr val="00A3E0"/>
                </a:solidFill>
                <a:latin typeface="Avenir Next LT Pro" panose="020B0504020202020204" pitchFamily="34" charset="0"/>
              </a:rPr>
              <a:t>Terms of Reference </a:t>
            </a:r>
            <a:r>
              <a:rPr lang="en-GB" dirty="0">
                <a:latin typeface="Avenir Next LT Pro" panose="020B0504020202020204" pitchFamily="34" charset="0"/>
              </a:rPr>
              <a:t>for the Transformation Team (</a:t>
            </a:r>
            <a:r>
              <a:rPr lang="en-GB" dirty="0">
                <a:latin typeface="Avenir Next LT Pro" panose="020B0504020202020204" pitchFamily="34" charset="0"/>
                <a:hlinkClick r:id="rId3"/>
              </a:rPr>
              <a:t>C23/52</a:t>
            </a:r>
            <a:r>
              <a:rPr lang="en-GB" dirty="0">
                <a:latin typeface="Avenir Next LT Pro" panose="020B0504020202020204" pitchFamily="34" charset="0"/>
              </a:rPr>
              <a:t>)     2/2</a:t>
            </a:r>
            <a:br>
              <a:rPr lang="en-GB" dirty="0">
                <a:latin typeface="Avenir Next LT Pro" panose="020B0504020202020204" pitchFamily="34" charset="0"/>
              </a:rPr>
            </a:br>
            <a:r>
              <a:rPr lang="en-GB" sz="2000" dirty="0">
                <a:latin typeface="Avenir Next LT Pro" panose="020B0504020202020204" pitchFamily="34" charset="0"/>
              </a:rPr>
              <a:t>CWG-FHR instructed to elaborate the draft </a:t>
            </a:r>
            <a:r>
              <a:rPr lang="en-GB" sz="2000" dirty="0" err="1">
                <a:latin typeface="Avenir Next LT Pro" panose="020B0504020202020204" pitchFamily="34" charset="0"/>
              </a:rPr>
              <a:t>ToRs</a:t>
            </a:r>
            <a:endParaRPr lang="en-US" sz="2000" dirty="0">
              <a:latin typeface="Avenir Next LT Pro" panose="020B0504020202020204" pitchFamily="34" charset="0"/>
            </a:endParaRPr>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5" name="Text Placeholder 11">
            <a:extLst>
              <a:ext uri="{FF2B5EF4-FFF2-40B4-BE49-F238E27FC236}">
                <a16:creationId xmlns:a16="http://schemas.microsoft.com/office/drawing/2014/main" id="{F8FFADDF-627D-692D-1155-603780E1E0BE}"/>
              </a:ext>
            </a:extLst>
          </p:cNvPr>
          <p:cNvSpPr txBox="1">
            <a:spLocks/>
          </p:cNvSpPr>
          <p:nvPr/>
        </p:nvSpPr>
        <p:spPr>
          <a:xfrm>
            <a:off x="580402" y="1812656"/>
            <a:ext cx="11226866" cy="421161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Clr>
                <a:srgbClr val="009CD6"/>
              </a:buClr>
              <a:buSzPct val="110000"/>
              <a:buFont typeface="Arial" panose="020B0604020202020204" pitchFamily="34" charset="0"/>
              <a:buNone/>
              <a:defRPr lang="en-US" sz="1800" kern="1200" spc="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200"/>
              </a:lnSpc>
              <a:spcBef>
                <a:spcPts val="500"/>
              </a:spcBef>
              <a:buClr>
                <a:srgbClr val="009CD6"/>
              </a:buClr>
              <a:buSzPct val="110000"/>
              <a:buFont typeface="Arial" panose="020B0604020202020204" pitchFamily="34" charset="0"/>
              <a:buNone/>
              <a:defRPr sz="1400" kern="1200" spc="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200"/>
              </a:lnSpc>
              <a:spcBef>
                <a:spcPts val="500"/>
              </a:spcBef>
              <a:buClr>
                <a:srgbClr val="009CD6"/>
              </a:buClr>
              <a:buSzPct val="110000"/>
              <a:buFont typeface="Arial" panose="020B0604020202020204" pitchFamily="34" charset="0"/>
              <a:buNone/>
              <a:defRPr sz="1200" kern="1200" spc="0" baseline="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200"/>
              </a:lnSpc>
              <a:spcBef>
                <a:spcPts val="500"/>
              </a:spcBef>
              <a:buClr>
                <a:srgbClr val="009CD6"/>
              </a:buClr>
              <a:buSzPct val="110000"/>
              <a:buFont typeface="Arial" panose="020B0604020202020204" pitchFamily="34" charset="0"/>
              <a:buNone/>
              <a:defRPr sz="1000" kern="1200" spc="0" baseline="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200"/>
              </a:lnSpc>
              <a:spcBef>
                <a:spcPts val="500"/>
              </a:spcBef>
              <a:buClr>
                <a:srgbClr val="00B0F0"/>
              </a:buClr>
              <a:buFont typeface="Arial" panose="020B0604020202020204" pitchFamily="34" charset="0"/>
              <a:buNone/>
              <a:defRPr sz="1000" kern="1200" spc="30" baseline="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GB" sz="1600" b="1" dirty="0">
                <a:latin typeface="Avenir Next LT Pro" panose="020B0504020202020204" pitchFamily="34" charset="0"/>
              </a:rPr>
              <a:t>Ensure senior leadership sponsorship: </a:t>
            </a:r>
            <a:r>
              <a:rPr lang="en-GB" sz="1600" dirty="0">
                <a:latin typeface="Avenir Next LT Pro" panose="020B0504020202020204" pitchFamily="34" charset="0"/>
              </a:rPr>
              <a:t>Engagement of the top management team who will champion the transformation, allocate necessary resources, and help remove organizational barriers or resistance to change.</a:t>
            </a:r>
          </a:p>
          <a:p>
            <a:pPr marL="285750" indent="-285750">
              <a:buFont typeface="Arial" panose="020B0604020202020204" pitchFamily="34" charset="0"/>
              <a:buChar char="•"/>
            </a:pPr>
            <a:r>
              <a:rPr lang="en-GB" sz="1600" b="1" dirty="0">
                <a:latin typeface="Avenir Next LT Pro" panose="020B0504020202020204" pitchFamily="34" charset="0"/>
              </a:rPr>
              <a:t>Change management: </a:t>
            </a:r>
            <a:r>
              <a:rPr lang="en-GB" sz="1600" dirty="0">
                <a:latin typeface="Avenir Next LT Pro" panose="020B0504020202020204" pitchFamily="34" charset="0"/>
              </a:rPr>
              <a:t>Implement change management strategy to facilitate adoption of new processes and technologies and support stakeholders in transitioning to new ways of working integrating with the Change Makers  program, as well as to address potential resistance.</a:t>
            </a:r>
          </a:p>
          <a:p>
            <a:pPr marL="285750" indent="-285750">
              <a:buFont typeface="Arial" panose="020B0604020202020204" pitchFamily="34" charset="0"/>
              <a:buChar char="•"/>
            </a:pPr>
            <a:r>
              <a:rPr lang="en-GB" sz="1600" b="1" dirty="0">
                <a:latin typeface="Avenir Next LT Pro" panose="020B0504020202020204" pitchFamily="34" charset="0"/>
              </a:rPr>
              <a:t>Risk management:</a:t>
            </a:r>
            <a:r>
              <a:rPr lang="en-GB" sz="1600" dirty="0">
                <a:latin typeface="Avenir Next LT Pro" panose="020B0504020202020204" pitchFamily="34" charset="0"/>
              </a:rPr>
              <a:t> Identify, assess, and manage risks associated with the transformation program. Develop risk management strategies, implement risk mitigation plans, and monitor risks throughout the program lifecycle.</a:t>
            </a:r>
          </a:p>
          <a:p>
            <a:pPr marL="285750" indent="-285750">
              <a:buFont typeface="Arial" panose="020B0604020202020204" pitchFamily="34" charset="0"/>
              <a:buChar char="•"/>
            </a:pPr>
            <a:r>
              <a:rPr lang="en-GB" sz="1600" b="1" dirty="0">
                <a:latin typeface="Avenir Next LT Pro" panose="020B0504020202020204" pitchFamily="34" charset="0"/>
              </a:rPr>
              <a:t>Monitoring and progress measurement:</a:t>
            </a:r>
            <a:r>
              <a:rPr lang="en-GB" sz="1600" dirty="0">
                <a:latin typeface="Avenir Next LT Pro" panose="020B0504020202020204" pitchFamily="34" charset="0"/>
              </a:rPr>
              <a:t> Establish performance metrics and tracking mechanisms to monitor the progress and outcomes of the program. </a:t>
            </a:r>
          </a:p>
        </p:txBody>
      </p:sp>
    </p:spTree>
    <p:extLst>
      <p:ext uri="{BB962C8B-B14F-4D97-AF65-F5344CB8AC3E}">
        <p14:creationId xmlns:p14="http://schemas.microsoft.com/office/powerpoint/2010/main" val="116718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FBFEC01-0700-F64A-6DF3-5DE16D7437B1}"/>
              </a:ext>
            </a:extLst>
          </p:cNvPr>
          <p:cNvSpPr>
            <a:spLocks noGrp="1"/>
          </p:cNvSpPr>
          <p:nvPr>
            <p:ph type="title"/>
          </p:nvPr>
        </p:nvSpPr>
        <p:spPr>
          <a:xfrm>
            <a:off x="580402" y="832576"/>
            <a:ext cx="9599387" cy="480131"/>
          </a:xfrm>
        </p:spPr>
        <p:txBody>
          <a:bodyPr/>
          <a:lstStyle/>
          <a:p>
            <a:pPr algn="l"/>
            <a:r>
              <a:rPr lang="en-GB" dirty="0">
                <a:solidFill>
                  <a:srgbClr val="00A3E0"/>
                </a:solidFill>
                <a:latin typeface="Avenir Next LT Pro" panose="020B0504020202020204" pitchFamily="34" charset="0"/>
              </a:rPr>
              <a:t>Operational transformation </a:t>
            </a:r>
            <a:r>
              <a:rPr lang="en-GB" dirty="0">
                <a:latin typeface="Avenir Next LT Pro" panose="020B0504020202020204" pitchFamily="34" charset="0"/>
              </a:rPr>
              <a:t>next steps</a:t>
            </a:r>
            <a:endParaRPr lang="en-US" dirty="0"/>
          </a:p>
        </p:txBody>
      </p:sp>
      <p:sp>
        <p:nvSpPr>
          <p:cNvPr id="10" name="Text Placeholder 4">
            <a:extLst>
              <a:ext uri="{FF2B5EF4-FFF2-40B4-BE49-F238E27FC236}">
                <a16:creationId xmlns:a16="http://schemas.microsoft.com/office/drawing/2014/main" id="{69DE1526-6337-F4E4-966D-07D29E2BC151}"/>
              </a:ext>
            </a:extLst>
          </p:cNvPr>
          <p:cNvSpPr txBox="1">
            <a:spLocks/>
          </p:cNvSpPr>
          <p:nvPr/>
        </p:nvSpPr>
        <p:spPr>
          <a:xfrm>
            <a:off x="580402" y="300823"/>
            <a:ext cx="4307054" cy="308803"/>
          </a:xfrm>
          <a:prstGeom prst="rect">
            <a:avLst/>
          </a:prstGeom>
        </p:spPr>
        <p:txBody>
          <a:bodyPr vert="horz" lIns="91440" tIns="45720" rIns="91440" bIns="45720" rtlCol="0" anchor="ctr">
            <a:noAutofit/>
          </a:bodyPr>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600" kern="1200" spc="0">
                <a:solidFill>
                  <a:schemeClr val="accent2"/>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venir Next LT Pro" panose="020B0504020202020204" pitchFamily="34" charset="0"/>
              </a:rPr>
              <a:t>Operational transformation</a:t>
            </a:r>
          </a:p>
        </p:txBody>
      </p:sp>
      <p:sp>
        <p:nvSpPr>
          <p:cNvPr id="3" name="Rectangle: Rounded Corners 2">
            <a:extLst>
              <a:ext uri="{FF2B5EF4-FFF2-40B4-BE49-F238E27FC236}">
                <a16:creationId xmlns:a16="http://schemas.microsoft.com/office/drawing/2014/main" id="{83DDC472-33E2-E588-21B1-EF9BC433006B}"/>
              </a:ext>
            </a:extLst>
          </p:cNvPr>
          <p:cNvSpPr/>
          <p:nvPr/>
        </p:nvSpPr>
        <p:spPr>
          <a:xfrm>
            <a:off x="844727" y="2786943"/>
            <a:ext cx="10515600"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How </a:t>
            </a:r>
            <a:endParaRPr lang="en-GB" dirty="0">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826ED97A-183A-7763-3CD1-A2D475E08B10}"/>
              </a:ext>
            </a:extLst>
          </p:cNvPr>
          <p:cNvSpPr/>
          <p:nvPr/>
        </p:nvSpPr>
        <p:spPr>
          <a:xfrm>
            <a:off x="5383296" y="2888401"/>
            <a:ext cx="2538297" cy="734297"/>
          </a:xfrm>
          <a:prstGeom prst="roundRect">
            <a:avLst>
              <a:gd name="adj" fmla="val 262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Next LT Pro" panose="020B0504020202020204" pitchFamily="34" charset="0"/>
              </a:rPr>
              <a:t>Stock-take </a:t>
            </a:r>
          </a:p>
          <a:p>
            <a:pPr algn="ctr"/>
            <a:endParaRPr lang="en-US" sz="1400" dirty="0">
              <a:latin typeface="Avenir Next LT Pro" panose="020B0504020202020204" pitchFamily="34" charset="0"/>
            </a:endParaRPr>
          </a:p>
          <a:p>
            <a:pPr algn="ctr"/>
            <a:endParaRPr lang="en-GB" sz="1400" dirty="0">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561B5BD6-98D7-4887-46B7-087E07407424}"/>
              </a:ext>
            </a:extLst>
          </p:cNvPr>
          <p:cNvSpPr/>
          <p:nvPr/>
        </p:nvSpPr>
        <p:spPr>
          <a:xfrm>
            <a:off x="8008616" y="2896353"/>
            <a:ext cx="3155005" cy="726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b="1" dirty="0">
                <a:latin typeface="Avenir Next LT Pro" panose="020B0504020202020204" pitchFamily="34" charset="0"/>
              </a:rPr>
              <a:t> Business capabilities and current processes review</a:t>
            </a:r>
            <a:endParaRPr lang="en-US" sz="1400" dirty="0">
              <a:latin typeface="Avenir Next LT Pro" panose="020B0504020202020204" pitchFamily="34" charset="0"/>
            </a:endParaRPr>
          </a:p>
          <a:p>
            <a:pPr algn="ctr"/>
            <a:endParaRPr lang="en-GB" sz="1400" dirty="0">
              <a:latin typeface="Avenir Next LT Pro" panose="020B0504020202020204" pitchFamily="34" charset="0"/>
            </a:endParaRPr>
          </a:p>
        </p:txBody>
      </p:sp>
      <p:pic>
        <p:nvPicPr>
          <p:cNvPr id="7" name="Graphic 6" descr="Online meeting with solid fill">
            <a:extLst>
              <a:ext uri="{FF2B5EF4-FFF2-40B4-BE49-F238E27FC236}">
                <a16:creationId xmlns:a16="http://schemas.microsoft.com/office/drawing/2014/main" id="{FAD0326C-9D10-ED1D-1396-F03E7327B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5164" y="3205622"/>
            <a:ext cx="365760" cy="365760"/>
          </a:xfrm>
          <a:prstGeom prst="rect">
            <a:avLst/>
          </a:prstGeom>
        </p:spPr>
      </p:pic>
      <p:pic>
        <p:nvPicPr>
          <p:cNvPr id="8" name="Graphic 7" descr="Blockchain with solid fill">
            <a:extLst>
              <a:ext uri="{FF2B5EF4-FFF2-40B4-BE49-F238E27FC236}">
                <a16:creationId xmlns:a16="http://schemas.microsoft.com/office/drawing/2014/main" id="{DC2A0C34-EDE6-68F8-ACB4-5901741DEE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2884" y="3205622"/>
            <a:ext cx="365760" cy="365760"/>
          </a:xfrm>
          <a:prstGeom prst="rect">
            <a:avLst/>
          </a:prstGeom>
        </p:spPr>
      </p:pic>
      <p:pic>
        <p:nvPicPr>
          <p:cNvPr id="9" name="Graphic 8" descr="Robot with solid fill">
            <a:extLst>
              <a:ext uri="{FF2B5EF4-FFF2-40B4-BE49-F238E27FC236}">
                <a16:creationId xmlns:a16="http://schemas.microsoft.com/office/drawing/2014/main" id="{F1617387-EEF6-E6C1-CE6E-B48CBB8D11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3268" y="3221524"/>
            <a:ext cx="365760" cy="365760"/>
          </a:xfrm>
          <a:prstGeom prst="rect">
            <a:avLst/>
          </a:prstGeom>
        </p:spPr>
      </p:pic>
      <p:pic>
        <p:nvPicPr>
          <p:cNvPr id="11" name="Graphic 10" descr="Online Network with solid fill">
            <a:extLst>
              <a:ext uri="{FF2B5EF4-FFF2-40B4-BE49-F238E27FC236}">
                <a16:creationId xmlns:a16="http://schemas.microsoft.com/office/drawing/2014/main" id="{7A9C8DA2-D5D8-37BD-ED97-64E41C0E95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3926" y="3185358"/>
            <a:ext cx="365760" cy="365760"/>
          </a:xfrm>
          <a:prstGeom prst="rect">
            <a:avLst/>
          </a:prstGeom>
        </p:spPr>
      </p:pic>
      <p:sp>
        <p:nvSpPr>
          <p:cNvPr id="12" name="Rectangle 11">
            <a:extLst>
              <a:ext uri="{FF2B5EF4-FFF2-40B4-BE49-F238E27FC236}">
                <a16:creationId xmlns:a16="http://schemas.microsoft.com/office/drawing/2014/main" id="{6A59CE75-5048-404D-8364-4DDD935D1578}"/>
              </a:ext>
            </a:extLst>
          </p:cNvPr>
          <p:cNvSpPr/>
          <p:nvPr/>
        </p:nvSpPr>
        <p:spPr>
          <a:xfrm>
            <a:off x="8624412" y="3386196"/>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0"/>
            </a:endParaRPr>
          </a:p>
        </p:txBody>
      </p:sp>
      <p:cxnSp>
        <p:nvCxnSpPr>
          <p:cNvPr id="13" name="Straight Arrow Connector 12">
            <a:extLst>
              <a:ext uri="{FF2B5EF4-FFF2-40B4-BE49-F238E27FC236}">
                <a16:creationId xmlns:a16="http://schemas.microsoft.com/office/drawing/2014/main" id="{8E074EA7-E26A-9203-FB5C-DF40DA030ECF}"/>
              </a:ext>
            </a:extLst>
          </p:cNvPr>
          <p:cNvCxnSpPr>
            <a:cxnSpLocks/>
          </p:cNvCxnSpPr>
          <p:nvPr/>
        </p:nvCxnSpPr>
        <p:spPr>
          <a:xfrm>
            <a:off x="8850655" y="3479671"/>
            <a:ext cx="173370" cy="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73A572C-66BC-926D-B5A3-ED9CBDBC460A}"/>
              </a:ext>
            </a:extLst>
          </p:cNvPr>
          <p:cNvSpPr/>
          <p:nvPr/>
        </p:nvSpPr>
        <p:spPr>
          <a:xfrm>
            <a:off x="9058043" y="3386195"/>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0"/>
            </a:endParaRPr>
          </a:p>
        </p:txBody>
      </p:sp>
      <p:sp>
        <p:nvSpPr>
          <p:cNvPr id="15" name="Rectangle 14">
            <a:extLst>
              <a:ext uri="{FF2B5EF4-FFF2-40B4-BE49-F238E27FC236}">
                <a16:creationId xmlns:a16="http://schemas.microsoft.com/office/drawing/2014/main" id="{C94F055D-5408-5589-EB2F-2956C00C4240}"/>
              </a:ext>
            </a:extLst>
          </p:cNvPr>
          <p:cNvSpPr/>
          <p:nvPr/>
        </p:nvSpPr>
        <p:spPr>
          <a:xfrm rot="2700000">
            <a:off x="9552509" y="3383646"/>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0"/>
            </a:endParaRPr>
          </a:p>
        </p:txBody>
      </p:sp>
      <p:sp>
        <p:nvSpPr>
          <p:cNvPr id="16" name="Rectangle 15">
            <a:extLst>
              <a:ext uri="{FF2B5EF4-FFF2-40B4-BE49-F238E27FC236}">
                <a16:creationId xmlns:a16="http://schemas.microsoft.com/office/drawing/2014/main" id="{E2BDA92B-8643-4DBA-9B5E-3B5BDCD34B88}"/>
              </a:ext>
            </a:extLst>
          </p:cNvPr>
          <p:cNvSpPr/>
          <p:nvPr/>
        </p:nvSpPr>
        <p:spPr>
          <a:xfrm>
            <a:off x="10060887" y="3391816"/>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venir Next LT Pro" panose="020B0504020202020204" pitchFamily="34" charset="0"/>
            </a:endParaRPr>
          </a:p>
        </p:txBody>
      </p:sp>
      <p:cxnSp>
        <p:nvCxnSpPr>
          <p:cNvPr id="17" name="Straight Arrow Connector 16">
            <a:extLst>
              <a:ext uri="{FF2B5EF4-FFF2-40B4-BE49-F238E27FC236}">
                <a16:creationId xmlns:a16="http://schemas.microsoft.com/office/drawing/2014/main" id="{8996CFD3-8D87-4B88-E175-5005ED744ACE}"/>
              </a:ext>
            </a:extLst>
          </p:cNvPr>
          <p:cNvCxnSpPr>
            <a:cxnSpLocks/>
          </p:cNvCxnSpPr>
          <p:nvPr/>
        </p:nvCxnSpPr>
        <p:spPr>
          <a:xfrm>
            <a:off x="9295288" y="3481239"/>
            <a:ext cx="173370" cy="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B5DBC01-581D-F2BE-8D3C-C3E9A076FE5D}"/>
              </a:ext>
            </a:extLst>
          </p:cNvPr>
          <p:cNvCxnSpPr>
            <a:cxnSpLocks/>
          </p:cNvCxnSpPr>
          <p:nvPr/>
        </p:nvCxnSpPr>
        <p:spPr>
          <a:xfrm>
            <a:off x="9824759" y="3482808"/>
            <a:ext cx="173370" cy="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CE21BDD-0D0D-A0F7-DE99-A51F53DC5FE2}"/>
              </a:ext>
            </a:extLst>
          </p:cNvPr>
          <p:cNvSpPr/>
          <p:nvPr/>
        </p:nvSpPr>
        <p:spPr>
          <a:xfrm>
            <a:off x="838200" y="1764124"/>
            <a:ext cx="10515600"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Focus </a:t>
            </a:r>
            <a:endParaRPr lang="en-GB" dirty="0">
              <a:latin typeface="Avenir Next LT Pro" panose="020B0504020202020204" pitchFamily="34" charset="0"/>
            </a:endParaRPr>
          </a:p>
        </p:txBody>
      </p:sp>
      <p:sp>
        <p:nvSpPr>
          <p:cNvPr id="20" name="Rectangle: Rounded Corners 19">
            <a:extLst>
              <a:ext uri="{FF2B5EF4-FFF2-40B4-BE49-F238E27FC236}">
                <a16:creationId xmlns:a16="http://schemas.microsoft.com/office/drawing/2014/main" id="{FC778317-E228-17A1-5563-5D413D53CB75}"/>
              </a:ext>
            </a:extLst>
          </p:cNvPr>
          <p:cNvSpPr/>
          <p:nvPr/>
        </p:nvSpPr>
        <p:spPr>
          <a:xfrm>
            <a:off x="4167351" y="1890839"/>
            <a:ext cx="4683304" cy="661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b="1" dirty="0">
                <a:latin typeface="Avenir Next LT Pro" panose="020B0504020202020204" pitchFamily="34" charset="0"/>
              </a:rPr>
              <a:t>General Secretariat Support Services</a:t>
            </a:r>
          </a:p>
        </p:txBody>
      </p:sp>
      <p:pic>
        <p:nvPicPr>
          <p:cNvPr id="21" name="Graphic 20" descr="Gears with solid fill">
            <a:extLst>
              <a:ext uri="{FF2B5EF4-FFF2-40B4-BE49-F238E27FC236}">
                <a16:creationId xmlns:a16="http://schemas.microsoft.com/office/drawing/2014/main" id="{A9C1BFE7-58A4-C9F7-1C4C-0FD6C4C7B8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08104" y="1996893"/>
            <a:ext cx="446333" cy="446333"/>
          </a:xfrm>
          <a:prstGeom prst="rect">
            <a:avLst/>
          </a:prstGeom>
        </p:spPr>
      </p:pic>
      <p:sp>
        <p:nvSpPr>
          <p:cNvPr id="24" name="Rectangle: Rounded Corners 23">
            <a:extLst>
              <a:ext uri="{FF2B5EF4-FFF2-40B4-BE49-F238E27FC236}">
                <a16:creationId xmlns:a16="http://schemas.microsoft.com/office/drawing/2014/main" id="{6C5B7463-F6C9-60D4-164F-7F660EB06BFD}"/>
              </a:ext>
            </a:extLst>
          </p:cNvPr>
          <p:cNvSpPr/>
          <p:nvPr/>
        </p:nvSpPr>
        <p:spPr>
          <a:xfrm>
            <a:off x="844727" y="3866468"/>
            <a:ext cx="10515599"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Prioritization</a:t>
            </a:r>
            <a:endParaRPr lang="en-GB" dirty="0">
              <a:latin typeface="Avenir Next LT Pro" panose="020B0504020202020204" pitchFamily="34" charset="0"/>
            </a:endParaRPr>
          </a:p>
        </p:txBody>
      </p:sp>
      <p:sp>
        <p:nvSpPr>
          <p:cNvPr id="25" name="Rectangle: Rounded Corners 24">
            <a:extLst>
              <a:ext uri="{FF2B5EF4-FFF2-40B4-BE49-F238E27FC236}">
                <a16:creationId xmlns:a16="http://schemas.microsoft.com/office/drawing/2014/main" id="{A4ABF48E-5B45-957A-E8C8-8BAEC419C25A}"/>
              </a:ext>
            </a:extLst>
          </p:cNvPr>
          <p:cNvSpPr/>
          <p:nvPr/>
        </p:nvSpPr>
        <p:spPr>
          <a:xfrm>
            <a:off x="5141455" y="3922771"/>
            <a:ext cx="5487586" cy="79235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venir Next LT Pro" panose="020B0504020202020204" pitchFamily="34" charset="0"/>
              </a:rPr>
              <a:t>1. Which business processes are within scope? </a:t>
            </a:r>
          </a:p>
          <a:p>
            <a:r>
              <a:rPr lang="en-US" b="1" dirty="0">
                <a:latin typeface="Avenir Next LT Pro" panose="020B0504020202020204" pitchFamily="34" charset="0"/>
              </a:rPr>
              <a:t>2. Define key metrics for evaluation?</a:t>
            </a:r>
          </a:p>
        </p:txBody>
      </p:sp>
      <p:sp>
        <p:nvSpPr>
          <p:cNvPr id="26" name="Rectangle: Rounded Corners 25">
            <a:extLst>
              <a:ext uri="{FF2B5EF4-FFF2-40B4-BE49-F238E27FC236}">
                <a16:creationId xmlns:a16="http://schemas.microsoft.com/office/drawing/2014/main" id="{57C7ECAC-E624-2468-5D6C-332C7DC8CFFE}"/>
              </a:ext>
            </a:extLst>
          </p:cNvPr>
          <p:cNvSpPr/>
          <p:nvPr/>
        </p:nvSpPr>
        <p:spPr>
          <a:xfrm>
            <a:off x="877956" y="4942545"/>
            <a:ext cx="10515600" cy="9145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venir Next LT Pro" panose="020B0504020202020204" pitchFamily="34" charset="0"/>
              </a:rPr>
              <a:t>Business Process re-engineering </a:t>
            </a:r>
            <a:endParaRPr lang="en-GB" dirty="0">
              <a:latin typeface="Avenir Next LT Pro" panose="020B0504020202020204" pitchFamily="34" charset="0"/>
            </a:endParaRPr>
          </a:p>
        </p:txBody>
      </p:sp>
      <p:sp>
        <p:nvSpPr>
          <p:cNvPr id="27" name="Rectangle: Rounded Corners 26">
            <a:extLst>
              <a:ext uri="{FF2B5EF4-FFF2-40B4-BE49-F238E27FC236}">
                <a16:creationId xmlns:a16="http://schemas.microsoft.com/office/drawing/2014/main" id="{C928636C-56D0-2A3A-9067-4D6404FC5D3D}"/>
              </a:ext>
            </a:extLst>
          </p:cNvPr>
          <p:cNvSpPr/>
          <p:nvPr/>
        </p:nvSpPr>
        <p:spPr>
          <a:xfrm>
            <a:off x="8738364" y="4942544"/>
            <a:ext cx="2655192" cy="91455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latin typeface="Avenir Next LT Pro" panose="020B0504020202020204" pitchFamily="34" charset="0"/>
              </a:rPr>
              <a:t> 1. Analysis phase</a:t>
            </a:r>
          </a:p>
          <a:p>
            <a:pPr algn="ctr"/>
            <a:r>
              <a:rPr lang="en-US" sz="1600" b="1" dirty="0">
                <a:latin typeface="Avenir Next LT Pro" panose="020B0504020202020204" pitchFamily="34" charset="0"/>
              </a:rPr>
              <a:t>2. Design phase</a:t>
            </a:r>
          </a:p>
          <a:p>
            <a:pPr algn="ctr"/>
            <a:r>
              <a:rPr lang="en-US" sz="1600" b="1" dirty="0">
                <a:latin typeface="Avenir Next LT Pro" panose="020B0504020202020204" pitchFamily="34" charset="0"/>
              </a:rPr>
              <a:t>3. Implementation phase</a:t>
            </a:r>
            <a:endParaRPr lang="en-GB" sz="1600" b="1" dirty="0">
              <a:latin typeface="Avenir Next LT Pro" panose="020B0504020202020204" pitchFamily="34" charset="0"/>
            </a:endParaRPr>
          </a:p>
        </p:txBody>
      </p:sp>
      <p:sp>
        <p:nvSpPr>
          <p:cNvPr id="28" name="Rectangle: Rounded Corners 27">
            <a:extLst>
              <a:ext uri="{FF2B5EF4-FFF2-40B4-BE49-F238E27FC236}">
                <a16:creationId xmlns:a16="http://schemas.microsoft.com/office/drawing/2014/main" id="{BA50BF7B-1341-7B09-A907-9DF77F46EF21}"/>
              </a:ext>
            </a:extLst>
          </p:cNvPr>
          <p:cNvSpPr/>
          <p:nvPr/>
        </p:nvSpPr>
        <p:spPr>
          <a:xfrm>
            <a:off x="2708143" y="2883191"/>
            <a:ext cx="2538298" cy="739508"/>
          </a:xfrm>
          <a:prstGeom prst="roundRect">
            <a:avLst>
              <a:gd name="adj" fmla="val 262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b="1" dirty="0">
                <a:latin typeface="Avenir Next LT Pro" panose="020B0504020202020204" pitchFamily="34" charset="0"/>
              </a:rPr>
              <a:t>Establish Transformation Team</a:t>
            </a:r>
            <a:endParaRPr lang="en-GB" b="1" dirty="0">
              <a:latin typeface="Avenir Next LT Pro" panose="020B0504020202020204" pitchFamily="34" charset="0"/>
            </a:endParaRPr>
          </a:p>
        </p:txBody>
      </p:sp>
    </p:spTree>
    <p:extLst>
      <p:ext uri="{BB962C8B-B14F-4D97-AF65-F5344CB8AC3E}">
        <p14:creationId xmlns:p14="http://schemas.microsoft.com/office/powerpoint/2010/main" val="3916899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0B9859A83F9F41936177E6D1630A35" ma:contentTypeVersion="3" ma:contentTypeDescription="Create a new document." ma:contentTypeScope="" ma:versionID="8ca37bbf72066eca67fa9afc6899cdd9">
  <xsd:schema xmlns:xsd="http://www.w3.org/2001/XMLSchema" xmlns:xs="http://www.w3.org/2001/XMLSchema" xmlns:p="http://schemas.microsoft.com/office/2006/metadata/properties" xmlns:ns2="f7cbb199-fc5f-4293-8ce9-5b1163e8170b" targetNamespace="http://schemas.microsoft.com/office/2006/metadata/properties" ma:root="true" ma:fieldsID="a47ed46509fbc3b0cdb5223b72c76e26" ns2:_="">
    <xsd:import namespace="f7cbb199-fc5f-4293-8ce9-5b1163e817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bb199-fc5f-4293-8ce9-5b1163e817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0D188A-9334-4299-B98D-F73798C0E86C}">
  <ds:schemaRefs>
    <ds:schemaRef ds:uri="http://schemas.microsoft.com/sharepoint/v3/contenttype/forms"/>
  </ds:schemaRefs>
</ds:datastoreItem>
</file>

<file path=customXml/itemProps2.xml><?xml version="1.0" encoding="utf-8"?>
<ds:datastoreItem xmlns:ds="http://schemas.openxmlformats.org/officeDocument/2006/customXml" ds:itemID="{F248F9ED-59B0-4723-9FFF-067AC2C506D7}">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f7cbb199-fc5f-4293-8ce9-5b1163e8170b"/>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8B903033-632B-4711-9B0C-CE71F252E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bb199-fc5f-4293-8ce9-5b1163e817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11486</TotalTime>
  <Words>1609</Words>
  <Application>Microsoft Office PowerPoint</Application>
  <PresentationFormat>Widescreen</PresentationFormat>
  <Paragraphs>183</Paragraphs>
  <Slides>14</Slides>
  <Notes>13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4" baseType="lpstr">
      <vt:lpstr>Arial</vt:lpstr>
      <vt:lpstr>Avenir Next LT Pro</vt:lpstr>
      <vt:lpstr>Calibri</vt:lpstr>
      <vt:lpstr>Georgia</vt:lpstr>
      <vt:lpstr>Salesforce Sans</vt:lpstr>
      <vt:lpstr>Times New Roman</vt:lpstr>
      <vt:lpstr>ITU Theme - White bg</vt:lpstr>
      <vt:lpstr>Big text</vt:lpstr>
      <vt:lpstr>Quote Slide</vt:lpstr>
      <vt:lpstr>think-cell Slide</vt:lpstr>
      <vt:lpstr>PowerPoint Presentation</vt:lpstr>
      <vt:lpstr>Agenda for CWG-FHR meeting</vt:lpstr>
      <vt:lpstr>Council 2023 decision</vt:lpstr>
      <vt:lpstr>The case for operational excellence Summarizing the Council proposal</vt:lpstr>
      <vt:lpstr>ITU operational transformation components (C23/52) </vt:lpstr>
      <vt:lpstr>Status update</vt:lpstr>
      <vt:lpstr>Terms of Reference for the Transformation Team (C23/52)     1/2 CWG-FHR instructed to elaborate the draft ToRs</vt:lpstr>
      <vt:lpstr>Terms of Reference for the Transformation Team (C23/52)     2/2 CWG-FHR instructed to elaborate the draft ToRs</vt:lpstr>
      <vt:lpstr>Operational transformation next steps</vt:lpstr>
      <vt:lpstr>PowerPoint Presentation</vt:lpstr>
      <vt:lpstr>PowerPoint Presentation</vt:lpstr>
      <vt:lpstr>Managing the risks What are the key risks associated with this project?</vt:lpstr>
      <vt:lpstr>Transformation roadmap timeline (indicative) (C23/52)</vt:lpstr>
      <vt:lpstr>Guidance from the CWG-FHR</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Njume Ebong-Barry, Ahone</dc:creator>
  <cp:lastModifiedBy>Brouard, Ricarda</cp:lastModifiedBy>
  <cp:revision>276</cp:revision>
  <dcterms:created xsi:type="dcterms:W3CDTF">2021-03-09T10:44:20Z</dcterms:created>
  <dcterms:modified xsi:type="dcterms:W3CDTF">2023-09-11T21:02:52Z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0x010100080B9859A83F9F41936177E6D1630A35</vt:lpwstr>
  </property>
</Properties>
</file>