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4"/>
  </p:sldMasterIdLst>
  <p:notesMasterIdLst>
    <p:notesMasterId r:id="rId12"/>
  </p:notesMasterIdLst>
  <p:handoutMasterIdLst>
    <p:handoutMasterId r:id="rId13"/>
  </p:handoutMasterIdLst>
  <p:sldIdLst>
    <p:sldId id="256" r:id="rId5"/>
    <p:sldId id="1089" r:id="rId6"/>
    <p:sldId id="1093" r:id="rId7"/>
    <p:sldId id="1087" r:id="rId8"/>
    <p:sldId id="1068" r:id="rId9"/>
    <p:sldId id="1091" r:id="rId10"/>
    <p:sldId id="1092" r:id="rId11"/>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B400795-187B-1A5A-BCD5-29796CFE5140}" name="Rivera, Fernando" initials="RF" userId="S::fernando.rivera@itu.int::e8c8f2c2-1e15-42ce-923a-e32bff38eff0" providerId="AD"/>
  <p188:author id="{72F8BFB7-9188-DA42-FF5B-727ED46B5BA0}" name="Philibert, Martin" initials="PM" userId="S::martin.philibert@itu.int::ad93d78a-d976-4585-b841-263c4365832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5694D0"/>
    <a:srgbClr val="498AC9"/>
    <a:srgbClr val="498BC9"/>
    <a:srgbClr val="A1C3E3"/>
    <a:srgbClr val="41719C"/>
    <a:srgbClr val="B5CB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37" autoAdjust="0"/>
    <p:restoredTop sz="82002" autoAdjust="0"/>
  </p:normalViewPr>
  <p:slideViewPr>
    <p:cSldViewPr snapToGrid="0">
      <p:cViewPr varScale="1">
        <p:scale>
          <a:sx n="130" d="100"/>
          <a:sy n="130" d="100"/>
        </p:scale>
        <p:origin x="1920" y="68"/>
      </p:cViewPr>
      <p:guideLst>
        <p:guide orient="horz" pos="2160"/>
        <p:guide pos="3840"/>
      </p:guideLst>
    </p:cSldViewPr>
  </p:slideViewPr>
  <p:outlineViewPr>
    <p:cViewPr>
      <p:scale>
        <a:sx n="33" d="100"/>
        <a:sy n="33" d="100"/>
      </p:scale>
      <p:origin x="0" y="-1686"/>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0" d="100"/>
          <a:sy n="60" d="100"/>
        </p:scale>
        <p:origin x="2508"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588" y="0"/>
            <a:ext cx="3169920" cy="480060"/>
          </a:xfrm>
          <a:prstGeom prst="rect">
            <a:avLst/>
          </a:prstGeom>
        </p:spPr>
        <p:txBody>
          <a:bodyPr vert="horz" lIns="91440" tIns="45720" rIns="91440" bIns="45720" rtlCol="0"/>
          <a:lstStyle>
            <a:lvl1pPr algn="r">
              <a:defRPr sz="1200"/>
            </a:lvl1pPr>
          </a:lstStyle>
          <a:p>
            <a:fld id="{ADD4F2D8-0B81-40C6-A344-2A2CDC3849AB}" type="datetimeFigureOut">
              <a:rPr lang="en-US" smtClean="0"/>
              <a:t>9/11/2023</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588" y="9119474"/>
            <a:ext cx="3169920" cy="480060"/>
          </a:xfrm>
          <a:prstGeom prst="rect">
            <a:avLst/>
          </a:prstGeom>
        </p:spPr>
        <p:txBody>
          <a:bodyPr vert="horz" lIns="91440" tIns="45720" rIns="91440" bIns="45720" rtlCol="0" anchor="b"/>
          <a:lstStyle>
            <a:lvl1pPr algn="r">
              <a:defRPr sz="1200"/>
            </a:lvl1pPr>
          </a:lstStyle>
          <a:p>
            <a:fld id="{A17649DA-8473-43AF-A25C-9454A9B32AC2}" type="slidenum">
              <a:rPr lang="en-US" smtClean="0"/>
              <a:t>‹#›</a:t>
            </a:fld>
            <a:endParaRPr lang="en-US"/>
          </a:p>
        </p:txBody>
      </p:sp>
    </p:spTree>
    <p:extLst>
      <p:ext uri="{BB962C8B-B14F-4D97-AF65-F5344CB8AC3E}">
        <p14:creationId xmlns:p14="http://schemas.microsoft.com/office/powerpoint/2010/main" val="2520971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588" y="0"/>
            <a:ext cx="3169920" cy="481727"/>
          </a:xfrm>
          <a:prstGeom prst="rect">
            <a:avLst/>
          </a:prstGeom>
        </p:spPr>
        <p:txBody>
          <a:bodyPr vert="horz" lIns="91440" tIns="45720" rIns="91440" bIns="45720" rtlCol="0"/>
          <a:lstStyle>
            <a:lvl1pPr algn="r">
              <a:defRPr sz="1200"/>
            </a:lvl1pPr>
          </a:lstStyle>
          <a:p>
            <a:fld id="{8CDC6B5E-2196-41C6-9503-C4DF2322276F}" type="datetimeFigureOut">
              <a:rPr lang="en-US" smtClean="0"/>
              <a:t>9/11/2023</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588" y="9119475"/>
            <a:ext cx="3169920" cy="481726"/>
          </a:xfrm>
          <a:prstGeom prst="rect">
            <a:avLst/>
          </a:prstGeom>
        </p:spPr>
        <p:txBody>
          <a:bodyPr vert="horz" lIns="91440" tIns="45720" rIns="91440" bIns="45720" rtlCol="0" anchor="b"/>
          <a:lstStyle>
            <a:lvl1pPr algn="r">
              <a:defRPr sz="1200"/>
            </a:lvl1pPr>
          </a:lstStyle>
          <a:p>
            <a:fld id="{223AFEAD-DB9F-4170-B447-F09F86CA2A5C}" type="slidenum">
              <a:rPr lang="en-US" smtClean="0"/>
              <a:t>‹#›</a:t>
            </a:fld>
            <a:endParaRPr lang="en-US"/>
          </a:p>
        </p:txBody>
      </p:sp>
    </p:spTree>
    <p:extLst>
      <p:ext uri="{BB962C8B-B14F-4D97-AF65-F5344CB8AC3E}">
        <p14:creationId xmlns:p14="http://schemas.microsoft.com/office/powerpoint/2010/main" val="2250530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3AFEAD-DB9F-4170-B447-F09F86CA2A5C}" type="slidenum">
              <a:rPr lang="en-US" smtClean="0"/>
              <a:t>1</a:t>
            </a:fld>
            <a:endParaRPr lang="en-US"/>
          </a:p>
        </p:txBody>
      </p:sp>
    </p:spTree>
    <p:extLst>
      <p:ext uri="{BB962C8B-B14F-4D97-AF65-F5344CB8AC3E}">
        <p14:creationId xmlns:p14="http://schemas.microsoft.com/office/powerpoint/2010/main" val="3133446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23AFEAD-DB9F-4170-B447-F09F86CA2A5C}" type="slidenum">
              <a:rPr lang="en-US" smtClean="0"/>
              <a:t>4</a:t>
            </a:fld>
            <a:endParaRPr lang="en-US"/>
          </a:p>
        </p:txBody>
      </p:sp>
    </p:spTree>
    <p:extLst>
      <p:ext uri="{BB962C8B-B14F-4D97-AF65-F5344CB8AC3E}">
        <p14:creationId xmlns:p14="http://schemas.microsoft.com/office/powerpoint/2010/main" val="24458591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accent5">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Rectangle 9"/>
          <p:cNvSpPr/>
          <p:nvPr userDrawn="1"/>
        </p:nvSpPr>
        <p:spPr>
          <a:xfrm>
            <a:off x="1524000" y="5971049"/>
            <a:ext cx="10668000" cy="497955"/>
          </a:xfrm>
          <a:prstGeom prst="rect">
            <a:avLst/>
          </a:prstGeom>
          <a:solidFill>
            <a:srgbClr val="498B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userDrawn="1"/>
        </p:nvSpPr>
        <p:spPr>
          <a:xfrm>
            <a:off x="0" y="5971049"/>
            <a:ext cx="1371600" cy="4979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4" name="Date Placeholder 3"/>
          <p:cNvSpPr>
            <a:spLocks noGrp="1"/>
          </p:cNvSpPr>
          <p:nvPr>
            <p:ph type="dt" sz="half" idx="10"/>
          </p:nvPr>
        </p:nvSpPr>
        <p:spPr>
          <a:xfrm>
            <a:off x="9296400" y="6037463"/>
            <a:ext cx="2743200" cy="365125"/>
          </a:xfrm>
        </p:spPr>
        <p:txBody>
          <a:bodyPr/>
          <a:lstStyle>
            <a:lvl1pPr algn="r">
              <a:defRPr sz="1600">
                <a:solidFill>
                  <a:schemeClr val="bg1"/>
                </a:solidFill>
              </a:defRPr>
            </a:lvl1pPr>
          </a:lstStyle>
          <a:p>
            <a:fld id="{B4C5664E-8195-4803-B278-32BA49EFFA15}" type="datetime3">
              <a:rPr lang="en-US" smtClean="0"/>
              <a:t>11 September 2023</a:t>
            </a:fld>
            <a:endParaRPr lang="en-US"/>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3830" y="5915516"/>
            <a:ext cx="583939" cy="578655"/>
          </a:xfrm>
          <a:prstGeom prst="rect">
            <a:avLst/>
          </a:prstGeom>
        </p:spPr>
      </p:pic>
    </p:spTree>
    <p:extLst>
      <p:ext uri="{BB962C8B-B14F-4D97-AF65-F5344CB8AC3E}">
        <p14:creationId xmlns:p14="http://schemas.microsoft.com/office/powerpoint/2010/main" val="1776404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indent="-360000">
              <a:buClr>
                <a:schemeClr val="accent1"/>
              </a:buClr>
              <a:defRPr/>
            </a:lvl1pPr>
            <a:lvl2pPr indent="-288000">
              <a:buClr>
                <a:schemeClr val="accent1">
                  <a:lumMod val="75000"/>
                </a:schemeClr>
              </a:buClr>
              <a:defRPr/>
            </a:lvl2pPr>
            <a:lvl3pPr>
              <a:buClr>
                <a:schemeClr val="accent1"/>
              </a:buClr>
              <a:defRPr/>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Placeholder 1"/>
          <p:cNvSpPr>
            <a:spLocks noGrp="1"/>
          </p:cNvSpPr>
          <p:nvPr>
            <p:ph type="title"/>
          </p:nvPr>
        </p:nvSpPr>
        <p:spPr>
          <a:xfrm>
            <a:off x="838200" y="170483"/>
            <a:ext cx="10515600" cy="1017031"/>
          </a:xfrm>
          <a:prstGeom prst="rect">
            <a:avLst/>
          </a:prstGeom>
        </p:spPr>
        <p:txBody>
          <a:bodyPr vert="horz" lIns="91440" tIns="45720" rIns="91440" bIns="45720" rtlCol="0" anchor="ctr">
            <a:normAutofit/>
          </a:bodyPr>
          <a:lstStyle>
            <a:lvl1pPr>
              <a:defRPr>
                <a:solidFill>
                  <a:schemeClr val="tx2"/>
                </a:solidFill>
              </a:defRPr>
            </a:lvl1pPr>
          </a:lstStyle>
          <a:p>
            <a:r>
              <a:rPr lang="en-US" dirty="0"/>
              <a:t>Click to edit Master title style</a:t>
            </a:r>
          </a:p>
        </p:txBody>
      </p:sp>
      <p:sp>
        <p:nvSpPr>
          <p:cNvPr id="6" name="Date Placeholder 3"/>
          <p:cNvSpPr>
            <a:spLocks noGrp="1"/>
          </p:cNvSpPr>
          <p:nvPr>
            <p:ph type="dt" sz="half" idx="2"/>
          </p:nvPr>
        </p:nvSpPr>
        <p:spPr>
          <a:xfrm>
            <a:off x="838200" y="6466078"/>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66F803-A7FE-479D-8D80-E28D487635EF}" type="datetime3">
              <a:rPr lang="en-US" smtClean="0"/>
              <a:t>11 September 2023</a:t>
            </a:fld>
            <a:endParaRPr lang="en-US"/>
          </a:p>
        </p:txBody>
      </p:sp>
    </p:spTree>
    <p:extLst>
      <p:ext uri="{BB962C8B-B14F-4D97-AF65-F5344CB8AC3E}">
        <p14:creationId xmlns:p14="http://schemas.microsoft.com/office/powerpoint/2010/main" val="620037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userDrawn="1"/>
        </p:nvSpPr>
        <p:spPr>
          <a:xfrm>
            <a:off x="1524000" y="2851688"/>
            <a:ext cx="10668000" cy="171078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524000" y="2851688"/>
            <a:ext cx="9823450" cy="1710787"/>
          </a:xfrm>
        </p:spPr>
        <p:txBody>
          <a:bodyPr anchor="ctr">
            <a:normAutofit/>
          </a:bodyPr>
          <a:lstStyle>
            <a:lvl1pPr>
              <a:defRPr sz="6000">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1524000" y="4589463"/>
            <a:ext cx="9823450" cy="1500187"/>
          </a:xfrm>
        </p:spPr>
        <p:txBody>
          <a:bodyPr/>
          <a:lstStyle>
            <a:lvl1pPr marL="0" indent="0">
              <a:buNone/>
              <a:defRPr sz="2400">
                <a:solidFill>
                  <a:schemeClr val="accent5">
                    <a:lumMod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CCA212-95E6-475C-AE61-A9B2B957DDBE}" type="datetime3">
              <a:rPr lang="en-US" smtClean="0"/>
              <a:t>11 September 2023</a:t>
            </a:fld>
            <a:endParaRPr lang="en-US"/>
          </a:p>
        </p:txBody>
      </p:sp>
      <p:sp>
        <p:nvSpPr>
          <p:cNvPr id="10" name="Rectangle 9"/>
          <p:cNvSpPr/>
          <p:nvPr userDrawn="1"/>
        </p:nvSpPr>
        <p:spPr>
          <a:xfrm>
            <a:off x="-1" y="2851688"/>
            <a:ext cx="1371601" cy="17107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1061" y="4712487"/>
            <a:ext cx="409475" cy="452831"/>
          </a:xfrm>
          <a:prstGeom prst="rect">
            <a:avLst/>
          </a:prstGeom>
        </p:spPr>
      </p:pic>
    </p:spTree>
    <p:extLst>
      <p:ext uri="{BB962C8B-B14F-4D97-AF65-F5344CB8AC3E}">
        <p14:creationId xmlns:p14="http://schemas.microsoft.com/office/powerpoint/2010/main" val="1591238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518834"/>
            <a:ext cx="5181600" cy="482100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518834"/>
            <a:ext cx="5181600" cy="48210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9A58B86-ADEE-4C0F-8FC2-F00E0B823EBE}" type="datetime3">
              <a:rPr lang="en-US" smtClean="0"/>
              <a:t>11 September 2023</a:t>
            </a:fld>
            <a:endParaRPr lang="en-US"/>
          </a:p>
        </p:txBody>
      </p:sp>
      <p:sp>
        <p:nvSpPr>
          <p:cNvPr id="7" name="Title Placeholder 1"/>
          <p:cNvSpPr>
            <a:spLocks noGrp="1"/>
          </p:cNvSpPr>
          <p:nvPr>
            <p:ph type="title"/>
          </p:nvPr>
        </p:nvSpPr>
        <p:spPr>
          <a:xfrm>
            <a:off x="838200" y="170483"/>
            <a:ext cx="10515600" cy="1017031"/>
          </a:xfrm>
          <a:prstGeom prst="rect">
            <a:avLst/>
          </a:prstGeom>
        </p:spPr>
        <p:txBody>
          <a:bodyPr vert="horz" lIns="91440" tIns="45720" rIns="91440" bIns="45720" rtlCol="0" anchor="ctr">
            <a:normAutofit/>
          </a:bodyPr>
          <a:lstStyle>
            <a:lvl1pPr>
              <a:defRPr>
                <a:solidFill>
                  <a:schemeClr val="accent5">
                    <a:lumMod val="75000"/>
                  </a:schemeClr>
                </a:solidFill>
              </a:defRPr>
            </a:lvl1pPr>
          </a:lstStyle>
          <a:p>
            <a:r>
              <a:rPr lang="en-US" dirty="0"/>
              <a:t>Click to edit Master title style</a:t>
            </a:r>
          </a:p>
        </p:txBody>
      </p:sp>
    </p:spTree>
    <p:extLst>
      <p:ext uri="{BB962C8B-B14F-4D97-AF65-F5344CB8AC3E}">
        <p14:creationId xmlns:p14="http://schemas.microsoft.com/office/powerpoint/2010/main" val="1328158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549829"/>
            <a:ext cx="5157787" cy="552289"/>
          </a:xfrm>
          <a:solidFill>
            <a:schemeClr val="accent1"/>
          </a:solidFill>
        </p:spPr>
        <p:txBody>
          <a:bodyPr anchor="ctr"/>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102119"/>
            <a:ext cx="5157787" cy="42521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549829"/>
            <a:ext cx="5183188" cy="552290"/>
          </a:xfrm>
          <a:solidFill>
            <a:srgbClr val="498BC9"/>
          </a:solidFill>
        </p:spPr>
        <p:txBody>
          <a:bodyPr vert="horz" lIns="91440" tIns="45720" rIns="91440" bIns="45720" rtlCol="0" anchor="ctr">
            <a:normAutofit/>
          </a:bodyPr>
          <a:lstStyle>
            <a:lvl1pPr>
              <a:defRPr lang="en-US" sz="2400" b="1" smtClean="0">
                <a:solidFill>
                  <a:schemeClr val="bg1"/>
                </a:solidFill>
              </a:defRPr>
            </a:lvl1pPr>
          </a:lstStyle>
          <a:p>
            <a:pPr marL="0" lvl="0" indent="0" algn="ctr">
              <a:buNone/>
            </a:pPr>
            <a:r>
              <a:rPr lang="en-US"/>
              <a:t>Click to edit Master text styles</a:t>
            </a:r>
          </a:p>
        </p:txBody>
      </p:sp>
      <p:sp>
        <p:nvSpPr>
          <p:cNvPr id="6" name="Content Placeholder 5"/>
          <p:cNvSpPr>
            <a:spLocks noGrp="1"/>
          </p:cNvSpPr>
          <p:nvPr>
            <p:ph sz="quarter" idx="4"/>
          </p:nvPr>
        </p:nvSpPr>
        <p:spPr>
          <a:xfrm>
            <a:off x="6172200" y="2102119"/>
            <a:ext cx="5183188" cy="42521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92780E7-65B4-4D76-B8E8-99F322F65CAD}" type="datetime3">
              <a:rPr lang="en-US" smtClean="0"/>
              <a:t>11 September 2023</a:t>
            </a:fld>
            <a:endParaRPr lang="en-US"/>
          </a:p>
        </p:txBody>
      </p:sp>
      <p:sp>
        <p:nvSpPr>
          <p:cNvPr id="9" name="Title Placeholder 1"/>
          <p:cNvSpPr>
            <a:spLocks noGrp="1"/>
          </p:cNvSpPr>
          <p:nvPr>
            <p:ph type="title"/>
          </p:nvPr>
        </p:nvSpPr>
        <p:spPr>
          <a:xfrm>
            <a:off x="838200" y="170483"/>
            <a:ext cx="10515600" cy="1017031"/>
          </a:xfrm>
          <a:prstGeom prst="rect">
            <a:avLst/>
          </a:prstGeom>
        </p:spPr>
        <p:txBody>
          <a:bodyPr vert="horz" lIns="91440" tIns="45720" rIns="91440" bIns="45720" rtlCol="0" anchor="ctr">
            <a:normAutofit/>
          </a:bodyPr>
          <a:lstStyle>
            <a:lvl1pPr>
              <a:defRPr>
                <a:solidFill>
                  <a:schemeClr val="accent5">
                    <a:lumMod val="75000"/>
                  </a:schemeClr>
                </a:solidFill>
              </a:defRPr>
            </a:lvl1pPr>
          </a:lstStyle>
          <a:p>
            <a:r>
              <a:rPr lang="en-US" dirty="0"/>
              <a:t>Click to edit Master title style</a:t>
            </a:r>
          </a:p>
        </p:txBody>
      </p:sp>
    </p:spTree>
    <p:extLst>
      <p:ext uri="{BB962C8B-B14F-4D97-AF65-F5344CB8AC3E}">
        <p14:creationId xmlns:p14="http://schemas.microsoft.com/office/powerpoint/2010/main" val="1924757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6FD8C8E-37FC-44CF-AB82-9DD0E6A26AB5}" type="datetime3">
              <a:rPr lang="en-US" smtClean="0"/>
              <a:t>11 September 2023</a:t>
            </a:fld>
            <a:endParaRPr lang="en-US"/>
          </a:p>
        </p:txBody>
      </p:sp>
      <p:sp>
        <p:nvSpPr>
          <p:cNvPr id="6" name="Title Placeholder 1"/>
          <p:cNvSpPr>
            <a:spLocks noGrp="1"/>
          </p:cNvSpPr>
          <p:nvPr>
            <p:ph type="title"/>
          </p:nvPr>
        </p:nvSpPr>
        <p:spPr>
          <a:xfrm>
            <a:off x="838200" y="278969"/>
            <a:ext cx="10515600" cy="1017031"/>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3460653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A47297-F436-4ACE-9138-B80D4B2AFAB3}" type="datetime3">
              <a:rPr lang="en-US" smtClean="0"/>
              <a:t>11 September 2023</a:t>
            </a:fld>
            <a:endParaRPr lang="en-US"/>
          </a:p>
        </p:txBody>
      </p:sp>
      <p:sp>
        <p:nvSpPr>
          <p:cNvPr id="6" name="Slide Number Placeholder 5"/>
          <p:cNvSpPr>
            <a:spLocks noGrp="1"/>
          </p:cNvSpPr>
          <p:nvPr>
            <p:ph type="sldNum" sz="quarter" idx="12"/>
          </p:nvPr>
        </p:nvSpPr>
        <p:spPr>
          <a:xfrm>
            <a:off x="8610600" y="6466078"/>
            <a:ext cx="2743200" cy="365125"/>
          </a:xfrm>
          <a:prstGeom prst="rect">
            <a:avLst/>
          </a:prstGeom>
        </p:spPr>
        <p:txBody>
          <a:bodyPr/>
          <a:lstStyle/>
          <a:p>
            <a:fld id="{D41C8F09-43E9-4534-9D21-65C71540C84C}" type="slidenum">
              <a:rPr lang="en-US" smtClean="0"/>
              <a:t>‹#›</a:t>
            </a:fld>
            <a:endParaRPr lang="en-US"/>
          </a:p>
        </p:txBody>
      </p:sp>
    </p:spTree>
    <p:extLst>
      <p:ext uri="{BB962C8B-B14F-4D97-AF65-F5344CB8AC3E}">
        <p14:creationId xmlns:p14="http://schemas.microsoft.com/office/powerpoint/2010/main" val="1593943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70483"/>
            <a:ext cx="10515600" cy="1017031"/>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476439"/>
            <a:ext cx="10515600" cy="497744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466078"/>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E7A89C-CFFF-40CD-BAE1-5A57AE214C14}" type="datetime3">
              <a:rPr lang="en-US" smtClean="0"/>
              <a:t>11 September 2023</a:t>
            </a:fld>
            <a:endParaRPr lang="en-US"/>
          </a:p>
        </p:txBody>
      </p:sp>
      <p:sp>
        <p:nvSpPr>
          <p:cNvPr id="7" name="Rectangle 6"/>
          <p:cNvSpPr/>
          <p:nvPr userDrawn="1"/>
        </p:nvSpPr>
        <p:spPr>
          <a:xfrm>
            <a:off x="816000" y="1221816"/>
            <a:ext cx="11376000" cy="72000"/>
          </a:xfrm>
          <a:prstGeom prst="rect">
            <a:avLst/>
          </a:prstGeom>
          <a:solidFill>
            <a:srgbClr val="498B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1221816"/>
            <a:ext cx="576000" cy="21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fld id="{D41C8F09-43E9-4534-9D21-65C71540C84C}" type="slidenum">
              <a:rPr lang="en-US" sz="1100" b="1" smtClean="0"/>
              <a:pPr algn="ctr"/>
              <a:t>‹#›</a:t>
            </a:fld>
            <a:endParaRPr lang="en-US" sz="1200" b="1" dirty="0"/>
          </a:p>
        </p:txBody>
      </p:sp>
      <p:pic>
        <p:nvPicPr>
          <p:cNvPr id="6" name="Picture 5"/>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11561340" y="452582"/>
            <a:ext cx="409475" cy="452831"/>
          </a:xfrm>
          <a:prstGeom prst="rect">
            <a:avLst/>
          </a:prstGeom>
        </p:spPr>
      </p:pic>
    </p:spTree>
    <p:extLst>
      <p:ext uri="{BB962C8B-B14F-4D97-AF65-F5344CB8AC3E}">
        <p14:creationId xmlns:p14="http://schemas.microsoft.com/office/powerpoint/2010/main" val="338703535"/>
      </p:ext>
    </p:extLst>
  </p:cSld>
  <p:clrMap bg1="lt1" tx1="dk1" bg2="lt2" tx2="dk2" accent1="accent1" accent2="accent2" accent3="accent3" accent4="accent4" accent5="accent5" accent6="accent6" hlink="hlink" folHlink="folHlink"/>
  <p:sldLayoutIdLst>
    <p:sldLayoutId id="2147483660" r:id="rId1"/>
    <p:sldLayoutId id="2147483650" r:id="rId2"/>
    <p:sldLayoutId id="2147483651" r:id="rId3"/>
    <p:sldLayoutId id="2147483652" r:id="rId4"/>
    <p:sldLayoutId id="2147483653" r:id="rId5"/>
    <p:sldLayoutId id="2147483654" r:id="rId6"/>
    <p:sldLayoutId id="2147483658" r:id="rId7"/>
  </p:sldLayoutIdLst>
  <p:hf sldNum="0" hdr="0" dt="0"/>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p:titleStyle>
    <p:bodyStyle>
      <a:lvl1pPr marL="360000" indent="-360000" algn="l" defTabSz="914400" rtl="0" eaLnBrk="1" latinLnBrk="0" hangingPunct="1">
        <a:lnSpc>
          <a:spcPct val="90000"/>
        </a:lnSpc>
        <a:spcBef>
          <a:spcPts val="1000"/>
        </a:spcBef>
        <a:buClr>
          <a:schemeClr val="accent1"/>
        </a:buClr>
        <a:buSzPct val="70000"/>
        <a:buFont typeface="Wingdings" panose="05000000000000000000" pitchFamily="2" charset="2"/>
        <a:buChar char=""/>
        <a:defRPr sz="2800" kern="1200">
          <a:solidFill>
            <a:schemeClr val="tx1"/>
          </a:solidFill>
          <a:latin typeface="+mn-lt"/>
          <a:ea typeface="+mn-ea"/>
          <a:cs typeface="+mn-cs"/>
        </a:defRPr>
      </a:lvl1pPr>
      <a:lvl2pPr marL="685800" indent="-288000" algn="l" defTabSz="914400" rtl="0" eaLnBrk="1" latinLnBrk="0" hangingPunct="1">
        <a:lnSpc>
          <a:spcPct val="90000"/>
        </a:lnSpc>
        <a:spcBef>
          <a:spcPts val="500"/>
        </a:spcBef>
        <a:buClr>
          <a:schemeClr val="accent1">
            <a:lumMod val="75000"/>
          </a:schemeClr>
        </a:buClr>
        <a:buSzPct val="70000"/>
        <a:buFont typeface="Wingdings 2" panose="05020102010507070707"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1"/>
        </a:buClr>
        <a:buSzPct val="75000"/>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SzPct val="75000"/>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1"/>
        </a:buClr>
        <a:buSzPct val="75000"/>
        <a:buFont typeface="Wingdings" panose="05000000000000000000" pitchFamily="2"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itu.int/en/council/Documents/basic-texts-2023/RES-071-E.pdf"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s://www.itu.int/md/S17-CL-C-0074/en" TargetMode="External"/><Relationship Id="rId4" Type="http://schemas.openxmlformats.org/officeDocument/2006/relationships/hyperlink" Target="https://www.itu.int/en/council/Documents/basic-texts-2023/RES-217-E.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app.powerbi.com/groups/me/reports/8c8cbc2c-4d5e-499d-a9bf-4b08319629b5/?pbi_source=PowerPoint"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16000" y="3563938"/>
            <a:ext cx="9144000" cy="1655762"/>
          </a:xfrm>
        </p:spPr>
        <p:txBody>
          <a:bodyPr/>
          <a:lstStyle/>
          <a:p>
            <a:endParaRPr lang="en-US" b="1" dirty="0">
              <a:solidFill>
                <a:schemeClr val="accent1"/>
              </a:solidFill>
            </a:endParaRPr>
          </a:p>
          <a:p>
            <a:endParaRPr lang="en-US" b="1" dirty="0">
              <a:solidFill>
                <a:schemeClr val="accent1"/>
              </a:solidFill>
            </a:endParaRPr>
          </a:p>
          <a:p>
            <a:endParaRPr lang="en-US" b="1" dirty="0">
              <a:solidFill>
                <a:schemeClr val="accent1"/>
              </a:solidFill>
            </a:endParaRPr>
          </a:p>
          <a:p>
            <a:endParaRPr lang="en-US" b="1" dirty="0">
              <a:solidFill>
                <a:schemeClr val="accent1"/>
              </a:solidFill>
            </a:endParaRPr>
          </a:p>
          <a:p>
            <a:endParaRPr lang="en-US" b="1" dirty="0">
              <a:solidFill>
                <a:schemeClr val="accent1"/>
              </a:solidFill>
            </a:endParaRPr>
          </a:p>
          <a:p>
            <a:endParaRPr lang="en-US" b="1" dirty="0">
              <a:solidFill>
                <a:schemeClr val="accent1"/>
              </a:solidFill>
            </a:endParaRPr>
          </a:p>
          <a:p>
            <a:endParaRPr lang="en-US" b="1" dirty="0">
              <a:solidFill>
                <a:schemeClr val="accent1"/>
              </a:solidFill>
            </a:endParaRPr>
          </a:p>
          <a:p>
            <a:endParaRPr lang="en-US" b="1" dirty="0">
              <a:solidFill>
                <a:schemeClr val="accent1"/>
              </a:solidFill>
            </a:endParaRPr>
          </a:p>
          <a:p>
            <a:endParaRPr lang="en-US" b="1" dirty="0">
              <a:solidFill>
                <a:schemeClr val="accent1"/>
              </a:solidFill>
            </a:endParaRPr>
          </a:p>
          <a:p>
            <a:endParaRPr lang="en-US" b="1" dirty="0">
              <a:solidFill>
                <a:schemeClr val="accent1"/>
              </a:solidFill>
            </a:endParaRPr>
          </a:p>
          <a:p>
            <a:endParaRPr lang="en-US" b="1" dirty="0">
              <a:solidFill>
                <a:schemeClr val="accent1"/>
              </a:solidFill>
            </a:endParaRPr>
          </a:p>
          <a:p>
            <a:endParaRPr lang="en-US" b="1" dirty="0">
              <a:solidFill>
                <a:schemeClr val="accent1"/>
              </a:solidFill>
            </a:endParaRPr>
          </a:p>
          <a:p>
            <a:endParaRPr lang="en-US" b="1" dirty="0">
              <a:solidFill>
                <a:schemeClr val="accent1"/>
              </a:solidFill>
            </a:endParaRPr>
          </a:p>
          <a:p>
            <a:endParaRPr lang="en-US" b="1" dirty="0">
              <a:solidFill>
                <a:schemeClr val="accent1"/>
              </a:solidFill>
            </a:endParaRPr>
          </a:p>
          <a:p>
            <a:endParaRPr lang="en-US" b="1" dirty="0">
              <a:solidFill>
                <a:schemeClr val="accent1"/>
              </a:solidFill>
            </a:endParaRPr>
          </a:p>
          <a:p>
            <a:endParaRPr lang="en-US" b="1" dirty="0">
              <a:solidFill>
                <a:schemeClr val="accent1"/>
              </a:solidFill>
            </a:endParaRPr>
          </a:p>
          <a:p>
            <a:endParaRPr lang="en-US" b="1" dirty="0">
              <a:solidFill>
                <a:schemeClr val="accent1"/>
              </a:solidFill>
            </a:endParaRPr>
          </a:p>
          <a:p>
            <a:endParaRPr lang="en-US" b="1" dirty="0">
              <a:solidFill>
                <a:schemeClr val="accent1"/>
              </a:solidFill>
            </a:endParaRPr>
          </a:p>
          <a:p>
            <a:endParaRPr lang="en-US" b="1" dirty="0">
              <a:solidFill>
                <a:schemeClr val="accent1"/>
              </a:solidFill>
            </a:endParaRPr>
          </a:p>
          <a:p>
            <a:endParaRPr lang="en-US" b="1" dirty="0">
              <a:solidFill>
                <a:schemeClr val="accent1"/>
              </a:solidFill>
            </a:endParaRPr>
          </a:p>
          <a:p>
            <a:endParaRPr lang="en-US" b="1" dirty="0">
              <a:solidFill>
                <a:schemeClr val="accent1"/>
              </a:solidFill>
            </a:endParaRPr>
          </a:p>
          <a:p>
            <a:endParaRPr lang="en-US" b="1" dirty="0">
              <a:solidFill>
                <a:schemeClr val="accent1"/>
              </a:solidFill>
            </a:endParaRPr>
          </a:p>
          <a:p>
            <a:endParaRPr lang="en-US" b="1" dirty="0">
              <a:solidFill>
                <a:schemeClr val="accent1"/>
              </a:solidFill>
            </a:endParaRPr>
          </a:p>
          <a:p>
            <a:endParaRPr lang="en-US" b="1" dirty="0">
              <a:solidFill>
                <a:schemeClr val="accent1"/>
              </a:solidFill>
            </a:endParaRPr>
          </a:p>
          <a:p>
            <a:endParaRPr lang="en-US" b="1" dirty="0">
              <a:solidFill>
                <a:schemeClr val="accent1"/>
              </a:solidFill>
            </a:endParaRPr>
          </a:p>
          <a:p>
            <a:endParaRPr lang="en-US" b="1" dirty="0">
              <a:solidFill>
                <a:schemeClr val="accent1"/>
              </a:solidFill>
            </a:endParaRPr>
          </a:p>
          <a:p>
            <a:endParaRPr lang="en-US" b="1" dirty="0">
              <a:solidFill>
                <a:schemeClr val="accent1"/>
              </a:solidFill>
            </a:endParaRPr>
          </a:p>
          <a:p>
            <a:endParaRPr lang="en-US" b="1" dirty="0">
              <a:solidFill>
                <a:schemeClr val="accent1"/>
              </a:solidFill>
            </a:endParaRPr>
          </a:p>
          <a:p>
            <a:endParaRPr lang="en-US" b="1" dirty="0">
              <a:solidFill>
                <a:schemeClr val="accent1"/>
              </a:solidFill>
            </a:endParaRPr>
          </a:p>
          <a:p>
            <a:endParaRPr lang="en-US" b="1" dirty="0">
              <a:solidFill>
                <a:schemeClr val="accent1"/>
              </a:solidFill>
            </a:endParaRPr>
          </a:p>
          <a:p>
            <a:endParaRPr lang="en-US" b="1" dirty="0">
              <a:solidFill>
                <a:schemeClr val="accent1"/>
              </a:solidFill>
            </a:endParaRPr>
          </a:p>
          <a:p>
            <a:endParaRPr lang="en-US" b="1" dirty="0">
              <a:solidFill>
                <a:schemeClr val="accent1"/>
              </a:solidFill>
            </a:endParaRPr>
          </a:p>
          <a:p>
            <a:endParaRPr lang="en-US" b="1" dirty="0">
              <a:solidFill>
                <a:schemeClr val="accent1"/>
              </a:solidFill>
            </a:endParaRPr>
          </a:p>
          <a:p>
            <a:endParaRPr lang="en-US" b="1" dirty="0">
              <a:solidFill>
                <a:schemeClr val="accent1"/>
              </a:solidFill>
            </a:endParaRPr>
          </a:p>
          <a:p>
            <a:endParaRPr lang="en-US" b="1" dirty="0">
              <a:solidFill>
                <a:schemeClr val="accent1"/>
              </a:solidFill>
            </a:endParaRPr>
          </a:p>
        </p:txBody>
      </p:sp>
      <p:sp>
        <p:nvSpPr>
          <p:cNvPr id="7" name="TextBox 6"/>
          <p:cNvSpPr txBox="1"/>
          <p:nvPr/>
        </p:nvSpPr>
        <p:spPr>
          <a:xfrm>
            <a:off x="8674944" y="524071"/>
            <a:ext cx="2954215" cy="861774"/>
          </a:xfrm>
          <a:prstGeom prst="rect">
            <a:avLst/>
          </a:prstGeom>
          <a:noFill/>
        </p:spPr>
        <p:txBody>
          <a:bodyPr wrap="square" rtlCol="0">
            <a:spAutoFit/>
          </a:bodyPr>
          <a:lstStyle/>
          <a:p>
            <a:r>
              <a:rPr lang="en-US" sz="1600" dirty="0"/>
              <a:t>Document CWG-FHR-16/4</a:t>
            </a:r>
            <a:br>
              <a:rPr lang="en-US" sz="1600" dirty="0"/>
            </a:br>
            <a:r>
              <a:rPr lang="en-US" sz="1600" dirty="0"/>
              <a:t>11 September 2023</a:t>
            </a:r>
          </a:p>
          <a:p>
            <a:r>
              <a:rPr lang="en-US" sz="1600" dirty="0"/>
              <a:t>English only</a:t>
            </a:r>
            <a:endParaRPr lang="en-GB" sz="1600" dirty="0"/>
          </a:p>
        </p:txBody>
      </p:sp>
      <p:graphicFrame>
        <p:nvGraphicFramePr>
          <p:cNvPr id="9" name="Table 8">
            <a:extLst>
              <a:ext uri="{FF2B5EF4-FFF2-40B4-BE49-F238E27FC236}">
                <a16:creationId xmlns:a16="http://schemas.microsoft.com/office/drawing/2014/main" id="{13E6FAAA-55E0-EDCE-4DB6-B2492E70AB79}"/>
              </a:ext>
            </a:extLst>
          </p:cNvPr>
          <p:cNvGraphicFramePr>
            <a:graphicFrameLocks noGrp="1"/>
          </p:cNvGraphicFramePr>
          <p:nvPr>
            <p:extLst>
              <p:ext uri="{D42A27DB-BD31-4B8C-83A1-F6EECF244321}">
                <p14:modId xmlns:p14="http://schemas.microsoft.com/office/powerpoint/2010/main" val="832787975"/>
              </p:ext>
            </p:extLst>
          </p:nvPr>
        </p:nvGraphicFramePr>
        <p:xfrm>
          <a:off x="697117" y="1721121"/>
          <a:ext cx="10932042" cy="3833855"/>
        </p:xfrm>
        <a:graphic>
          <a:graphicData uri="http://schemas.openxmlformats.org/drawingml/2006/table">
            <a:tbl>
              <a:tblPr>
                <a:tableStyleId>{5C22544A-7EE6-4342-B048-85BDC9FD1C3A}</a:tableStyleId>
              </a:tblPr>
              <a:tblGrid>
                <a:gridCol w="10932042">
                  <a:extLst>
                    <a:ext uri="{9D8B030D-6E8A-4147-A177-3AD203B41FA5}">
                      <a16:colId xmlns:a16="http://schemas.microsoft.com/office/drawing/2014/main" val="808664363"/>
                    </a:ext>
                  </a:extLst>
                </a:gridCol>
              </a:tblGrid>
              <a:tr h="420487">
                <a:tc>
                  <a:txBody>
                    <a:bodyPr/>
                    <a:lstStyle/>
                    <a:p>
                      <a:pPr algn="l" hangingPunct="0">
                        <a:spcBef>
                          <a:spcPts val="4200"/>
                        </a:spcBef>
                      </a:pPr>
                      <a:r>
                        <a:rPr lang="en-GB" sz="1700" b="1" dirty="0">
                          <a:effectLst/>
                        </a:rPr>
                        <a:t>Contribution by the secretariat</a:t>
                      </a:r>
                      <a:endParaRPr lang="en-GB" sz="17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68580" marT="0" marB="0">
                    <a:noFill/>
                  </a:tcPr>
                </a:tc>
                <a:extLst>
                  <a:ext uri="{0D108BD9-81ED-4DB2-BD59-A6C34878D82A}">
                    <a16:rowId xmlns:a16="http://schemas.microsoft.com/office/drawing/2014/main" val="911830737"/>
                  </a:ext>
                </a:extLst>
              </a:tr>
              <a:tr h="420487">
                <a:tc>
                  <a:txBody>
                    <a:bodyPr/>
                    <a:lstStyle/>
                    <a:p>
                      <a:pPr algn="l" hangingPunct="0">
                        <a:spcBef>
                          <a:spcPts val="600"/>
                        </a:spcBef>
                        <a:spcAft>
                          <a:spcPts val="800"/>
                        </a:spcAft>
                      </a:pPr>
                      <a:r>
                        <a:rPr lang="en-GB" sz="1700" dirty="0">
                          <a:effectLst/>
                        </a:rPr>
                        <a:t>PRESENTATION ON RISK MANAGEMENT AND COMPLIANCE ACTIVITIES</a:t>
                      </a:r>
                      <a:endParaRPr lang="en-GB" sz="1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68580" marT="0" marB="0">
                    <a:noFill/>
                  </a:tcPr>
                </a:tc>
                <a:extLst>
                  <a:ext uri="{0D108BD9-81ED-4DB2-BD59-A6C34878D82A}">
                    <a16:rowId xmlns:a16="http://schemas.microsoft.com/office/drawing/2014/main" val="4291727836"/>
                  </a:ext>
                </a:extLst>
              </a:tr>
              <a:tr h="2992881">
                <a:tc>
                  <a:txBody>
                    <a:bodyPr/>
                    <a:lstStyle/>
                    <a:p>
                      <a:pPr algn="l" hangingPunct="0">
                        <a:spcBef>
                          <a:spcPts val="800"/>
                        </a:spcBef>
                      </a:pPr>
                      <a:r>
                        <a:rPr lang="en-GB" sz="1300" b="1" dirty="0">
                          <a:effectLst/>
                        </a:rPr>
                        <a:t>Purpose</a:t>
                      </a:r>
                      <a:endParaRPr lang="en-GB" sz="1200" b="1" dirty="0">
                        <a:effectLst/>
                      </a:endParaRPr>
                    </a:p>
                    <a:p>
                      <a:pPr algn="l" hangingPunct="0">
                        <a:spcBef>
                          <a:spcPts val="600"/>
                        </a:spcBef>
                      </a:pPr>
                      <a:r>
                        <a:rPr lang="en-GB" sz="1200" dirty="0">
                          <a:effectLst/>
                        </a:rPr>
                        <a:t>To present an overview of risk management activities at ITU, including the status of the compliance dashboard.</a:t>
                      </a:r>
                    </a:p>
                    <a:p>
                      <a:pPr algn="l" hangingPunct="0">
                        <a:spcBef>
                          <a:spcPts val="600"/>
                        </a:spcBef>
                      </a:pPr>
                      <a:r>
                        <a:rPr lang="en-GB" sz="1300" b="1" dirty="0">
                          <a:effectLst/>
                        </a:rPr>
                        <a:t>Action required</a:t>
                      </a:r>
                      <a:endParaRPr lang="en-GB" sz="1200" b="1" dirty="0">
                        <a:effectLst/>
                      </a:endParaRPr>
                    </a:p>
                    <a:p>
                      <a:pPr algn="l" hangingPunct="0">
                        <a:spcBef>
                          <a:spcPts val="600"/>
                        </a:spcBef>
                      </a:pPr>
                      <a:r>
                        <a:rPr lang="en-GB" sz="1200" dirty="0">
                          <a:effectLst/>
                        </a:rPr>
                        <a:t>The CWG-FHR is invited to </a:t>
                      </a:r>
                      <a:r>
                        <a:rPr lang="en-GB" sz="1200" b="1" dirty="0">
                          <a:effectLst/>
                        </a:rPr>
                        <a:t>note</a:t>
                      </a:r>
                      <a:r>
                        <a:rPr lang="en-GB" sz="1200" dirty="0">
                          <a:effectLst/>
                        </a:rPr>
                        <a:t> this contribution.</a:t>
                      </a:r>
                    </a:p>
                    <a:p>
                      <a:pPr algn="l" hangingPunct="0">
                        <a:spcBef>
                          <a:spcPts val="800"/>
                        </a:spcBef>
                      </a:pPr>
                      <a:r>
                        <a:rPr lang="en-GB" sz="1100" dirty="0">
                          <a:effectLst/>
                        </a:rPr>
                        <a:t>__________________</a:t>
                      </a:r>
                      <a:endParaRPr lang="en-GB" sz="1200" dirty="0">
                        <a:effectLst/>
                      </a:endParaRPr>
                    </a:p>
                    <a:p>
                      <a:pPr algn="l" hangingPunct="0">
                        <a:spcBef>
                          <a:spcPts val="800"/>
                        </a:spcBef>
                      </a:pPr>
                      <a:r>
                        <a:rPr lang="en-GB" sz="1300" dirty="0">
                          <a:effectLst/>
                        </a:rPr>
                        <a:t>References</a:t>
                      </a:r>
                      <a:endParaRPr lang="en-GB" sz="1200" dirty="0">
                        <a:effectLst/>
                      </a:endParaRPr>
                    </a:p>
                    <a:p>
                      <a:pPr marL="0" marR="0" lvl="0" indent="0" algn="l" defTabSz="914400" rtl="0" eaLnBrk="1" fontAlgn="auto" latinLnBrk="0" hangingPunct="0">
                        <a:lnSpc>
                          <a:spcPct val="100000"/>
                        </a:lnSpc>
                        <a:spcBef>
                          <a:spcPts val="600"/>
                        </a:spcBef>
                        <a:spcAft>
                          <a:spcPts val="800"/>
                        </a:spcAft>
                        <a:buClrTx/>
                        <a:buSzTx/>
                        <a:buFontTx/>
                        <a:buNone/>
                        <a:tabLst/>
                        <a:defRPr/>
                      </a:pPr>
                      <a:r>
                        <a:rPr lang="en-GB" sz="1200" dirty="0">
                          <a:effectLst/>
                        </a:rPr>
                        <a:t> </a:t>
                      </a:r>
                      <a:r>
                        <a:rPr lang="en-GB" sz="1200" kern="1200" dirty="0">
                          <a:solidFill>
                            <a:schemeClr val="dk1"/>
                          </a:solidFill>
                          <a:latin typeface="+mn-lt"/>
                          <a:ea typeface="+mn-ea"/>
                          <a:cs typeface="+mn-cs"/>
                          <a:hlinkClick r:id="rId3"/>
                        </a:rPr>
                        <a:t>PP Resolutions 71 </a:t>
                      </a:r>
                      <a:r>
                        <a:rPr lang="en-GB" sz="1200" kern="1200" dirty="0">
                          <a:solidFill>
                            <a:schemeClr val="dk1"/>
                          </a:solidFill>
                          <a:latin typeface="+mn-lt"/>
                          <a:ea typeface="+mn-ea"/>
                          <a:cs typeface="+mn-cs"/>
                        </a:rPr>
                        <a:t>(Rev. Bucharest, 2022) and </a:t>
                      </a:r>
                      <a:r>
                        <a:rPr lang="en-GB" sz="1200" kern="1200" dirty="0">
                          <a:solidFill>
                            <a:schemeClr val="dk1"/>
                          </a:solidFill>
                          <a:latin typeface="+mn-lt"/>
                          <a:ea typeface="+mn-ea"/>
                          <a:cs typeface="+mn-cs"/>
                          <a:hlinkClick r:id="rId4"/>
                        </a:rPr>
                        <a:t>Resolution 217 </a:t>
                      </a:r>
                      <a:r>
                        <a:rPr lang="en-GB" sz="1200" kern="1200" dirty="0">
                          <a:solidFill>
                            <a:schemeClr val="dk1"/>
                          </a:solidFill>
                          <a:latin typeface="+mn-lt"/>
                          <a:ea typeface="+mn-ea"/>
                          <a:cs typeface="+mn-cs"/>
                        </a:rPr>
                        <a:t>(Bucharest, 2022); </a:t>
                      </a:r>
                      <a:r>
                        <a:rPr lang="en-US" sz="1200" dirty="0"/>
                        <a:t>Risk Management Policy</a:t>
                      </a:r>
                      <a:r>
                        <a:rPr lang="en-GB" sz="1200" dirty="0"/>
                        <a:t> – Document </a:t>
                      </a:r>
                      <a:r>
                        <a:rPr lang="en-GB" sz="1200" dirty="0">
                          <a:hlinkClick r:id="rId5"/>
                        </a:rPr>
                        <a:t>C17/74</a:t>
                      </a:r>
                      <a:r>
                        <a:rPr lang="en-US" sz="1200" dirty="0"/>
                        <a:t>. </a:t>
                      </a:r>
                    </a:p>
                    <a:p>
                      <a:pPr marL="0" marR="0" lvl="0" indent="0" algn="l" defTabSz="914400" rtl="0" eaLnBrk="1" fontAlgn="auto" latinLnBrk="0" hangingPunct="0">
                        <a:lnSpc>
                          <a:spcPct val="100000"/>
                        </a:lnSpc>
                        <a:spcBef>
                          <a:spcPts val="600"/>
                        </a:spcBef>
                        <a:spcAft>
                          <a:spcPts val="800"/>
                        </a:spcAft>
                        <a:buClrTx/>
                        <a:buSzTx/>
                        <a:buFontTx/>
                        <a:buNone/>
                        <a:tabLst/>
                        <a:defRPr/>
                      </a:pPr>
                      <a:endParaRPr lang="en-US" sz="1200" dirty="0"/>
                    </a:p>
                    <a:p>
                      <a:pPr algn="l" hangingPunct="0">
                        <a:spcBef>
                          <a:spcPts val="600"/>
                        </a:spcBef>
                        <a:spcAft>
                          <a:spcPts val="800"/>
                        </a:spcAft>
                      </a:pPr>
                      <a:endParaRPr lang="en-GB"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68580" marT="0" marB="0">
                    <a:noFill/>
                  </a:tcPr>
                </a:tc>
                <a:extLst>
                  <a:ext uri="{0D108BD9-81ED-4DB2-BD59-A6C34878D82A}">
                    <a16:rowId xmlns:a16="http://schemas.microsoft.com/office/drawing/2014/main" val="825877402"/>
                  </a:ext>
                </a:extLst>
              </a:tr>
            </a:tbl>
          </a:graphicData>
        </a:graphic>
      </p:graphicFrame>
      <p:pic>
        <p:nvPicPr>
          <p:cNvPr id="11" name="Picture 10">
            <a:extLst>
              <a:ext uri="{FF2B5EF4-FFF2-40B4-BE49-F238E27FC236}">
                <a16:creationId xmlns:a16="http://schemas.microsoft.com/office/drawing/2014/main" id="{E68C665C-3972-4EFA-2744-3A5C170A2737}"/>
              </a:ext>
            </a:extLst>
          </p:cNvPr>
          <p:cNvPicPr>
            <a:picLocks noChangeAspect="1"/>
          </p:cNvPicPr>
          <p:nvPr/>
        </p:nvPicPr>
        <p:blipFill>
          <a:blip r:embed="rId6"/>
          <a:stretch>
            <a:fillRect/>
          </a:stretch>
        </p:blipFill>
        <p:spPr>
          <a:xfrm>
            <a:off x="247407" y="165122"/>
            <a:ext cx="5047348" cy="1331169"/>
          </a:xfrm>
          <a:prstGeom prst="rect">
            <a:avLst/>
          </a:prstGeom>
        </p:spPr>
      </p:pic>
    </p:spTree>
    <p:extLst>
      <p:ext uri="{BB962C8B-B14F-4D97-AF65-F5344CB8AC3E}">
        <p14:creationId xmlns:p14="http://schemas.microsoft.com/office/powerpoint/2010/main" val="211469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E16B3C6-C176-B2A7-A4D2-8CE85DE7F520}"/>
              </a:ext>
            </a:extLst>
          </p:cNvPr>
          <p:cNvSpPr>
            <a:spLocks noGrp="1"/>
          </p:cNvSpPr>
          <p:nvPr>
            <p:ph idx="1"/>
          </p:nvPr>
        </p:nvSpPr>
        <p:spPr>
          <a:xfrm>
            <a:off x="5798820" y="1498185"/>
            <a:ext cx="5821680" cy="702881"/>
          </a:xfrm>
        </p:spPr>
        <p:txBody>
          <a:bodyPr>
            <a:normAutofit fontScale="550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3200" b="1" kern="0" dirty="0">
                <a:solidFill>
                  <a:schemeClr val="accent1"/>
                </a:solidFill>
                <a:effectLst/>
                <a:latin typeface="+mn-lt"/>
                <a:ea typeface="Times New Roman" panose="02020603050405020304" pitchFamily="18" charset="0"/>
                <a:cs typeface="Times New Roman" panose="02020603050405020304" pitchFamily="18" charset="0"/>
              </a:rPr>
              <a:t>ITU risk management framework 2020</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CA" sz="2800" b="1" kern="0" dirty="0">
                <a:solidFill>
                  <a:srgbClr val="000000"/>
                </a:solidFill>
                <a:latin typeface="+mn-lt"/>
                <a:cs typeface="Times New Roman" panose="02020603050405020304" pitchFamily="18" charset="0"/>
              </a:rPr>
              <a:t>Risk Management Policy &amp; First iteration of Corporate Risk Register</a:t>
            </a:r>
          </a:p>
          <a:p>
            <a:endParaRPr lang="en-GB" dirty="0"/>
          </a:p>
        </p:txBody>
      </p:sp>
      <p:sp>
        <p:nvSpPr>
          <p:cNvPr id="3" name="Title 2">
            <a:extLst>
              <a:ext uri="{FF2B5EF4-FFF2-40B4-BE49-F238E27FC236}">
                <a16:creationId xmlns:a16="http://schemas.microsoft.com/office/drawing/2014/main" id="{AF80FF66-6E6B-A266-7CF7-0C35FBA6AFCF}"/>
              </a:ext>
            </a:extLst>
          </p:cNvPr>
          <p:cNvSpPr>
            <a:spLocks noGrp="1"/>
          </p:cNvSpPr>
          <p:nvPr>
            <p:ph type="title"/>
          </p:nvPr>
        </p:nvSpPr>
        <p:spPr>
          <a:xfrm>
            <a:off x="838200" y="170483"/>
            <a:ext cx="10515600" cy="1017031"/>
          </a:xfrm>
        </p:spPr>
        <p:txBody>
          <a:bodyPr>
            <a:normAutofit/>
          </a:bodyPr>
          <a:lstStyle/>
          <a:p>
            <a:r>
              <a:rPr lang="en-CA" sz="3600" dirty="0"/>
              <a:t>Frameworks in place and recent developments</a:t>
            </a:r>
            <a:endParaRPr lang="en-GB" sz="3600" dirty="0"/>
          </a:p>
        </p:txBody>
      </p:sp>
      <p:sp>
        <p:nvSpPr>
          <p:cNvPr id="5" name="TextBox 4">
            <a:extLst>
              <a:ext uri="{FF2B5EF4-FFF2-40B4-BE49-F238E27FC236}">
                <a16:creationId xmlns:a16="http://schemas.microsoft.com/office/drawing/2014/main" id="{C3306AC9-37FB-EA66-AA9E-B2F4DDE24A60}"/>
              </a:ext>
            </a:extLst>
          </p:cNvPr>
          <p:cNvSpPr txBox="1"/>
          <p:nvPr/>
        </p:nvSpPr>
        <p:spPr>
          <a:xfrm>
            <a:off x="5798820" y="2024528"/>
            <a:ext cx="5699760" cy="60016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b="1" kern="0" dirty="0">
                <a:solidFill>
                  <a:schemeClr val="accent1"/>
                </a:solidFill>
                <a:effectLst/>
                <a:latin typeface="+mn-lt"/>
                <a:ea typeface="Times New Roman" panose="02020603050405020304" pitchFamily="18" charset="0"/>
                <a:cs typeface="Times New Roman" panose="02020603050405020304" pitchFamily="18" charset="0"/>
              </a:rPr>
              <a:t>Working Group on Internal Control 2019</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CA" sz="1500" b="1" kern="0" dirty="0">
                <a:solidFill>
                  <a:srgbClr val="000000"/>
                </a:solidFill>
                <a:cs typeface="Times New Roman" panose="02020603050405020304" pitchFamily="18" charset="0"/>
              </a:rPr>
              <a:t>Monitoring of o</a:t>
            </a:r>
            <a:r>
              <a:rPr lang="en-CA" sz="1500" b="1" kern="0" dirty="0">
                <a:solidFill>
                  <a:srgbClr val="000000"/>
                </a:solidFill>
                <a:latin typeface="+mn-lt"/>
                <a:cs typeface="Times New Roman" panose="02020603050405020304" pitchFamily="18" charset="0"/>
              </a:rPr>
              <a:t>versight recommendations implementation</a:t>
            </a:r>
          </a:p>
        </p:txBody>
      </p:sp>
      <p:sp>
        <p:nvSpPr>
          <p:cNvPr id="6" name="Right Brace 5">
            <a:extLst>
              <a:ext uri="{FF2B5EF4-FFF2-40B4-BE49-F238E27FC236}">
                <a16:creationId xmlns:a16="http://schemas.microsoft.com/office/drawing/2014/main" id="{7EF3BE7F-4A9B-66A8-0D46-79A6CFFDACFD}"/>
              </a:ext>
            </a:extLst>
          </p:cNvPr>
          <p:cNvSpPr/>
          <p:nvPr/>
        </p:nvSpPr>
        <p:spPr>
          <a:xfrm rot="10800000">
            <a:off x="4910673" y="1446038"/>
            <a:ext cx="535055" cy="1175321"/>
          </a:xfrm>
          <a:prstGeom prst="rightBrace">
            <a:avLst>
              <a:gd name="adj1" fmla="val 26847"/>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8" name="TextBox 7">
            <a:extLst>
              <a:ext uri="{FF2B5EF4-FFF2-40B4-BE49-F238E27FC236}">
                <a16:creationId xmlns:a16="http://schemas.microsoft.com/office/drawing/2014/main" id="{FE1E9B3D-E3F3-1001-120A-4B671113146E}"/>
              </a:ext>
            </a:extLst>
          </p:cNvPr>
          <p:cNvSpPr txBox="1"/>
          <p:nvPr/>
        </p:nvSpPr>
        <p:spPr>
          <a:xfrm>
            <a:off x="917795" y="1738961"/>
            <a:ext cx="3870960" cy="584775"/>
          </a:xfrm>
          <a:prstGeom prst="rect">
            <a:avLst/>
          </a:prstGeom>
          <a:noFill/>
        </p:spPr>
        <p:txBody>
          <a:bodyPr wrap="square">
            <a:spAutoFit/>
          </a:bodyPr>
          <a:lstStyle/>
          <a:p>
            <a:r>
              <a:rPr lang="en-CA" sz="1800" b="1" kern="0" dirty="0">
                <a:solidFill>
                  <a:schemeClr val="accent1"/>
                </a:solidFill>
                <a:latin typeface="+mn-lt"/>
                <a:ea typeface="+mn-ea"/>
                <a:cs typeface="Times New Roman" panose="02020603050405020304" pitchFamily="18" charset="0"/>
              </a:rPr>
              <a:t>Risk and Internal Control Management</a:t>
            </a:r>
          </a:p>
          <a:p>
            <a:pPr algn="ctr"/>
            <a:r>
              <a:rPr lang="en-CA" sz="1400" kern="0" dirty="0">
                <a:cs typeface="Times New Roman" panose="02020603050405020304" pitchFamily="18" charset="0"/>
              </a:rPr>
              <a:t>(Parallel)</a:t>
            </a:r>
            <a:endParaRPr lang="en-GB" sz="1400" kern="0" dirty="0">
              <a:latin typeface="+mn-lt"/>
              <a:ea typeface="+mn-ea"/>
              <a:cs typeface="Times New Roman" panose="02020603050405020304" pitchFamily="18" charset="0"/>
            </a:endParaRPr>
          </a:p>
        </p:txBody>
      </p:sp>
      <p:sp>
        <p:nvSpPr>
          <p:cNvPr id="10" name="TextBox 9">
            <a:extLst>
              <a:ext uri="{FF2B5EF4-FFF2-40B4-BE49-F238E27FC236}">
                <a16:creationId xmlns:a16="http://schemas.microsoft.com/office/drawing/2014/main" id="{F3AA667E-9D52-8662-3FFC-596A2BDB3B1A}"/>
              </a:ext>
            </a:extLst>
          </p:cNvPr>
          <p:cNvSpPr txBox="1"/>
          <p:nvPr/>
        </p:nvSpPr>
        <p:spPr>
          <a:xfrm>
            <a:off x="917795" y="3962132"/>
            <a:ext cx="2240280" cy="369332"/>
          </a:xfrm>
          <a:prstGeom prst="rect">
            <a:avLst/>
          </a:prstGeom>
          <a:noFill/>
        </p:spPr>
        <p:txBody>
          <a:bodyPr wrap="square">
            <a:spAutoFit/>
          </a:bodyPr>
          <a:lstStyle/>
          <a:p>
            <a:r>
              <a:rPr lang="en-CA" sz="1800" b="1" kern="0" dirty="0">
                <a:solidFill>
                  <a:schemeClr val="accent1"/>
                </a:solidFill>
                <a:effectLst/>
                <a:ea typeface="Times New Roman" panose="02020603050405020304" pitchFamily="18" charset="0"/>
                <a:cs typeface="Times New Roman" panose="02020603050405020304" pitchFamily="18" charset="0"/>
              </a:rPr>
              <a:t>Recent </a:t>
            </a:r>
            <a:r>
              <a:rPr lang="en-CA" b="1" kern="0" dirty="0">
                <a:solidFill>
                  <a:schemeClr val="accent1"/>
                </a:solidFill>
                <a:cs typeface="Times New Roman" panose="02020603050405020304" pitchFamily="18" charset="0"/>
              </a:rPr>
              <a:t>developments</a:t>
            </a:r>
            <a:r>
              <a:rPr lang="en-CA" sz="1800" b="1" kern="0" dirty="0">
                <a:solidFill>
                  <a:schemeClr val="accent1"/>
                </a:solidFill>
                <a:effectLst/>
                <a:ea typeface="Times New Roman" panose="02020603050405020304" pitchFamily="18" charset="0"/>
                <a:cs typeface="Times New Roman" panose="02020603050405020304" pitchFamily="18" charset="0"/>
              </a:rPr>
              <a:t> </a:t>
            </a:r>
            <a:endParaRPr lang="en-GB" dirty="0">
              <a:solidFill>
                <a:schemeClr val="accent1"/>
              </a:solidFill>
            </a:endParaRPr>
          </a:p>
        </p:txBody>
      </p:sp>
      <p:sp>
        <p:nvSpPr>
          <p:cNvPr id="11" name="Right Brace 10">
            <a:extLst>
              <a:ext uri="{FF2B5EF4-FFF2-40B4-BE49-F238E27FC236}">
                <a16:creationId xmlns:a16="http://schemas.microsoft.com/office/drawing/2014/main" id="{280A5875-E831-6CF8-DF35-32087ACE7007}"/>
              </a:ext>
            </a:extLst>
          </p:cNvPr>
          <p:cNvSpPr/>
          <p:nvPr/>
        </p:nvSpPr>
        <p:spPr>
          <a:xfrm rot="10800000">
            <a:off x="4910674" y="2830504"/>
            <a:ext cx="535055" cy="2880000"/>
          </a:xfrm>
          <a:prstGeom prst="rightBrace">
            <a:avLst>
              <a:gd name="adj1" fmla="val 26847"/>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3" name="TextBox 12">
            <a:extLst>
              <a:ext uri="{FF2B5EF4-FFF2-40B4-BE49-F238E27FC236}">
                <a16:creationId xmlns:a16="http://schemas.microsoft.com/office/drawing/2014/main" id="{1ED21FCD-ABB2-9369-7402-9C4CC46ECD04}"/>
              </a:ext>
            </a:extLst>
          </p:cNvPr>
          <p:cNvSpPr txBox="1"/>
          <p:nvPr/>
        </p:nvSpPr>
        <p:spPr>
          <a:xfrm>
            <a:off x="5731062" y="2879884"/>
            <a:ext cx="6096000" cy="61555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b="1" kern="0" dirty="0">
                <a:solidFill>
                  <a:schemeClr val="accent1"/>
                </a:solidFill>
                <a:effectLst/>
                <a:latin typeface="+mn-lt"/>
                <a:cs typeface="Times New Roman" panose="02020603050405020304" pitchFamily="18" charset="0"/>
              </a:rPr>
              <a:t>Council 2022: ITU Accountability Framework</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CA" sz="1600" b="1" kern="0" dirty="0">
                <a:solidFill>
                  <a:srgbClr val="000000"/>
                </a:solidFill>
                <a:latin typeface="+mn-lt"/>
                <a:ea typeface="+mn-ea"/>
                <a:cs typeface="Times New Roman" panose="02020603050405020304" pitchFamily="18" charset="0"/>
              </a:rPr>
              <a:t>Three Lines Model and COSO Framework </a:t>
            </a:r>
          </a:p>
        </p:txBody>
      </p:sp>
      <p:sp>
        <p:nvSpPr>
          <p:cNvPr id="15" name="TextBox 14">
            <a:extLst>
              <a:ext uri="{FF2B5EF4-FFF2-40B4-BE49-F238E27FC236}">
                <a16:creationId xmlns:a16="http://schemas.microsoft.com/office/drawing/2014/main" id="{83DA5819-FB3C-B419-8B8A-7735AF310F89}"/>
              </a:ext>
            </a:extLst>
          </p:cNvPr>
          <p:cNvSpPr txBox="1"/>
          <p:nvPr/>
        </p:nvSpPr>
        <p:spPr>
          <a:xfrm>
            <a:off x="5731062" y="3670339"/>
            <a:ext cx="4953000" cy="830997"/>
          </a:xfrm>
          <a:prstGeom prst="rect">
            <a:avLst/>
          </a:prstGeom>
          <a:noFill/>
        </p:spPr>
        <p:txBody>
          <a:bodyPr wrap="square">
            <a:spAutoFit/>
          </a:bodyPr>
          <a:lstStyle/>
          <a:p>
            <a:pPr marL="0" algn="l" defTabSz="914400" rtl="0" eaLnBrk="1" latinLnBrk="0" hangingPunct="1"/>
            <a:r>
              <a:rPr lang="en-CA" b="1" kern="0" dirty="0">
                <a:solidFill>
                  <a:schemeClr val="accent1"/>
                </a:solidFill>
                <a:effectLst/>
                <a:latin typeface="+mn-lt"/>
                <a:ea typeface="+mn-ea"/>
                <a:cs typeface="Times New Roman" panose="02020603050405020304" pitchFamily="18" charset="0"/>
              </a:rPr>
              <a:t>Council 2023: Strengthening Internal Control</a:t>
            </a:r>
          </a:p>
          <a:p>
            <a:pPr marL="285750" indent="-285750" algn="l" defTabSz="914400" rtl="0" eaLnBrk="1" latinLnBrk="0" hangingPunct="1">
              <a:buFont typeface="Wingdings" panose="05000000000000000000" pitchFamily="2" charset="2"/>
              <a:buChar char="§"/>
            </a:pPr>
            <a:r>
              <a:rPr lang="en-CA" sz="1500" b="1" kern="0" dirty="0">
                <a:solidFill>
                  <a:srgbClr val="000000"/>
                </a:solidFill>
                <a:latin typeface="+mn-lt"/>
                <a:ea typeface="+mn-ea"/>
                <a:cs typeface="Times New Roman" panose="02020603050405020304" pitchFamily="18" charset="0"/>
              </a:rPr>
              <a:t>Senior Management-led governance for continual improvement of risk management activities</a:t>
            </a:r>
            <a:endParaRPr lang="en-GB" sz="1500" b="1" kern="0" dirty="0">
              <a:solidFill>
                <a:srgbClr val="000000"/>
              </a:solidFill>
              <a:latin typeface="+mn-lt"/>
              <a:ea typeface="+mn-ea"/>
              <a:cs typeface="Times New Roman" panose="02020603050405020304" pitchFamily="18" charset="0"/>
            </a:endParaRPr>
          </a:p>
        </p:txBody>
      </p:sp>
      <p:sp>
        <p:nvSpPr>
          <p:cNvPr id="17" name="TextBox 16">
            <a:extLst>
              <a:ext uri="{FF2B5EF4-FFF2-40B4-BE49-F238E27FC236}">
                <a16:creationId xmlns:a16="http://schemas.microsoft.com/office/drawing/2014/main" id="{D940BB39-286D-F0EC-9134-461A8EC0385A}"/>
              </a:ext>
            </a:extLst>
          </p:cNvPr>
          <p:cNvSpPr txBox="1"/>
          <p:nvPr/>
        </p:nvSpPr>
        <p:spPr>
          <a:xfrm>
            <a:off x="5731062" y="4559397"/>
            <a:ext cx="5913120" cy="110799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b="1" kern="0" dirty="0">
                <a:solidFill>
                  <a:schemeClr val="accent1"/>
                </a:solidFill>
                <a:effectLst/>
                <a:latin typeface="+mn-lt"/>
                <a:ea typeface="+mn-ea"/>
                <a:cs typeface="Times New Roman" panose="02020603050405020304" pitchFamily="18" charset="0"/>
              </a:rPr>
              <a:t>Senior management &amp; risk escalation: </a:t>
            </a:r>
            <a:r>
              <a:rPr lang="en-CA" b="1" kern="0" dirty="0">
                <a:solidFill>
                  <a:schemeClr val="accent1"/>
                </a:solidFill>
                <a:cs typeface="Times New Roman" panose="02020603050405020304" pitchFamily="18" charset="0"/>
              </a:rPr>
              <a:t>COCO and MCG regular</a:t>
            </a:r>
            <a:r>
              <a:rPr lang="en-CA" b="1" kern="0" dirty="0">
                <a:solidFill>
                  <a:schemeClr val="accent1"/>
                </a:solidFill>
                <a:effectLst/>
                <a:latin typeface="+mn-lt"/>
                <a:ea typeface="+mn-ea"/>
                <a:cs typeface="Times New Roman" panose="02020603050405020304" pitchFamily="18" charset="0"/>
              </a:rPr>
              <a:t> agenda items</a:t>
            </a:r>
            <a:endParaRPr lang="en-GB" b="1" kern="0" dirty="0">
              <a:solidFill>
                <a:schemeClr val="accent1"/>
              </a:solidFill>
              <a:effectLst/>
              <a:latin typeface="+mn-lt"/>
              <a:ea typeface="+mn-ea"/>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GB" sz="1500" b="1" kern="0" dirty="0">
                <a:solidFill>
                  <a:srgbClr val="000000"/>
                </a:solidFill>
                <a:latin typeface="+mn-lt"/>
                <a:ea typeface="+mn-ea"/>
                <a:cs typeface="Times New Roman" panose="02020603050405020304" pitchFamily="18" charset="0"/>
              </a:rPr>
              <a:t>Entity-level risks relating to ITU sustainability and attainment of strategic goals, targets and priorities</a:t>
            </a:r>
          </a:p>
        </p:txBody>
      </p:sp>
    </p:spTree>
    <p:extLst>
      <p:ext uri="{BB962C8B-B14F-4D97-AF65-F5344CB8AC3E}">
        <p14:creationId xmlns:p14="http://schemas.microsoft.com/office/powerpoint/2010/main" val="339691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404D353-51C1-5C68-5EED-EA2B53BCFA32}"/>
              </a:ext>
            </a:extLst>
          </p:cNvPr>
          <p:cNvSpPr>
            <a:spLocks noGrp="1"/>
          </p:cNvSpPr>
          <p:nvPr>
            <p:ph type="title"/>
          </p:nvPr>
        </p:nvSpPr>
        <p:spPr/>
        <p:txBody>
          <a:bodyPr>
            <a:normAutofit/>
          </a:bodyPr>
          <a:lstStyle/>
          <a:p>
            <a:r>
              <a:rPr lang="en-US" dirty="0"/>
              <a:t>Status of oversight recommendations</a:t>
            </a:r>
            <a:endParaRPr lang="en-GB" dirty="0"/>
          </a:p>
        </p:txBody>
      </p:sp>
      <p:pic>
        <p:nvPicPr>
          <p:cNvPr id="4" name="Picture 2">
            <a:extLst>
              <a:ext uri="{FF2B5EF4-FFF2-40B4-BE49-F238E27FC236}">
                <a16:creationId xmlns:a16="http://schemas.microsoft.com/office/drawing/2014/main" id="{D42B86EC-3D64-7FD1-3A75-B19E65088D6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1" y="1476375"/>
            <a:ext cx="10515600" cy="4976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10992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sz="3600" dirty="0"/>
              <a:t>Integration of risk and internal control management activities</a:t>
            </a:r>
            <a:endParaRPr lang="en-GB" sz="3600" dirty="0"/>
          </a:p>
        </p:txBody>
      </p:sp>
      <p:sp>
        <p:nvSpPr>
          <p:cNvPr id="4" name="Content Placeholder 3">
            <a:extLst>
              <a:ext uri="{FF2B5EF4-FFF2-40B4-BE49-F238E27FC236}">
                <a16:creationId xmlns:a16="http://schemas.microsoft.com/office/drawing/2014/main" id="{66212E77-BAF7-E45F-734D-76AAED3B8538}"/>
              </a:ext>
            </a:extLst>
          </p:cNvPr>
          <p:cNvSpPr>
            <a:spLocks noGrp="1"/>
          </p:cNvSpPr>
          <p:nvPr>
            <p:ph idx="1"/>
          </p:nvPr>
        </p:nvSpPr>
        <p:spPr>
          <a:xfrm>
            <a:off x="4084320" y="5008342"/>
            <a:ext cx="6659880" cy="172212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ormAutofit fontScale="85000" lnSpcReduction="20000"/>
          </a:bodyPr>
          <a:lstStyle/>
          <a:p>
            <a:r>
              <a:rPr lang="en-US" sz="2000" b="1" dirty="0">
                <a:solidFill>
                  <a:schemeClr val="accent1"/>
                </a:solidFill>
              </a:rPr>
              <a:t>Risk management integrated approach</a:t>
            </a:r>
          </a:p>
          <a:p>
            <a:pPr marL="403225" indent="-228600">
              <a:spcBef>
                <a:spcPts val="600"/>
              </a:spcBef>
              <a:buFont typeface="Wingdings" panose="05000000000000000000" pitchFamily="2" charset="2"/>
              <a:buChar char="§"/>
            </a:pPr>
            <a:r>
              <a:rPr lang="en-CA" sz="1800" kern="0" dirty="0">
                <a:solidFill>
                  <a:srgbClr val="000000"/>
                </a:solidFill>
                <a:cs typeface="Times New Roman" panose="02020603050405020304" pitchFamily="18" charset="0"/>
              </a:rPr>
              <a:t>Improve engagement by making risk management part of workplans and ongoing control activities </a:t>
            </a:r>
          </a:p>
          <a:p>
            <a:pPr marL="403225" indent="-228600">
              <a:spcBef>
                <a:spcPts val="600"/>
              </a:spcBef>
              <a:buFont typeface="Wingdings" panose="05000000000000000000" pitchFamily="2" charset="2"/>
              <a:buChar char="§"/>
            </a:pPr>
            <a:r>
              <a:rPr lang="en-CA" sz="1800" kern="0" dirty="0">
                <a:solidFill>
                  <a:srgbClr val="000000"/>
                </a:solidFill>
                <a:effectLst/>
                <a:ea typeface="Times New Roman" panose="02020603050405020304" pitchFamily="18" charset="0"/>
                <a:cs typeface="Times New Roman" panose="02020603050405020304" pitchFamily="18" charset="0"/>
              </a:rPr>
              <a:t>Better integration of risk management with key business processes</a:t>
            </a:r>
          </a:p>
          <a:p>
            <a:pPr marL="403225" indent="-228600">
              <a:spcBef>
                <a:spcPts val="600"/>
              </a:spcBef>
              <a:buFont typeface="Wingdings" panose="05000000000000000000" pitchFamily="2" charset="2"/>
              <a:buChar char="§"/>
            </a:pPr>
            <a:r>
              <a:rPr lang="en-CA" sz="1800" kern="0" dirty="0">
                <a:solidFill>
                  <a:srgbClr val="000000"/>
                </a:solidFill>
                <a:effectLst/>
                <a:ea typeface="Times New Roman" panose="02020603050405020304" pitchFamily="18" charset="0"/>
                <a:cs typeface="Times New Roman" panose="02020603050405020304" pitchFamily="18" charset="0"/>
              </a:rPr>
              <a:t>Greater assurance of adequate coverage</a:t>
            </a:r>
          </a:p>
          <a:p>
            <a:pPr marL="403225" indent="-228600">
              <a:spcBef>
                <a:spcPts val="600"/>
              </a:spcBef>
              <a:buFont typeface="Wingdings" panose="05000000000000000000" pitchFamily="2" charset="2"/>
              <a:buChar char="§"/>
            </a:pPr>
            <a:r>
              <a:rPr lang="en-CA" sz="1800" kern="0" dirty="0">
                <a:solidFill>
                  <a:srgbClr val="000000"/>
                </a:solidFill>
                <a:effectLst/>
                <a:ea typeface="Times New Roman" panose="02020603050405020304" pitchFamily="18" charset="0"/>
                <a:cs typeface="Times New Roman" panose="02020603050405020304" pitchFamily="18" charset="0"/>
              </a:rPr>
              <a:t>More aligned with the Accountability Framework reliance on COSO</a:t>
            </a:r>
          </a:p>
          <a:p>
            <a:pPr marL="403225" indent="-228600">
              <a:spcBef>
                <a:spcPts val="600"/>
              </a:spcBef>
              <a:buFont typeface="Wingdings" panose="05000000000000000000" pitchFamily="2" charset="2"/>
              <a:buChar char="§"/>
            </a:pPr>
            <a:r>
              <a:rPr lang="en-CA" sz="1800" kern="0" dirty="0">
                <a:solidFill>
                  <a:srgbClr val="000000"/>
                </a:solidFill>
                <a:ea typeface="Times New Roman" panose="02020603050405020304" pitchFamily="18" charset="0"/>
                <a:cs typeface="Times New Roman" panose="02020603050405020304" pitchFamily="18" charset="0"/>
              </a:rPr>
              <a:t>Risk and Control informed escalation to Senior Management</a:t>
            </a:r>
            <a:endParaRPr lang="en-CA" sz="1800" kern="0" dirty="0">
              <a:solidFill>
                <a:srgbClr val="000000"/>
              </a:solidFill>
              <a:effectLst/>
              <a:ea typeface="Times New Roman" panose="02020603050405020304" pitchFamily="18" charset="0"/>
              <a:cs typeface="Times New Roman" panose="02020603050405020304" pitchFamily="18" charset="0"/>
            </a:endParaRPr>
          </a:p>
          <a:p>
            <a:pPr algn="ctr"/>
            <a:endParaRPr lang="en-GB" sz="2000" b="1" dirty="0">
              <a:solidFill>
                <a:srgbClr val="C00000"/>
              </a:solidFill>
            </a:endParaRPr>
          </a:p>
        </p:txBody>
      </p:sp>
      <p:pic>
        <p:nvPicPr>
          <p:cNvPr id="5" name="Picture" title="This slide contains the following visuals: Risks by Perspective ,textbox ,textbox ,textbox ,card ,scatterChart ,image ,textbox ,basicShape ,Risks by Sector and Risk level ,slicer ,textbox ,Risks by Risk level ,card ,slicer ,textbox. Please refer to the notes on this slide for details">
            <a:hlinkClick r:id="rId3"/>
            <a:extLst>
              <a:ext uri="{FF2B5EF4-FFF2-40B4-BE49-F238E27FC236}">
                <a16:creationId xmlns:a16="http://schemas.microsoft.com/office/drawing/2014/main" id="{7D41844B-4EA2-2F34-91D7-B3FC0C1865A1}"/>
              </a:ext>
            </a:extLst>
          </p:cNvPr>
          <p:cNvPicPr>
            <a:picLocks noChangeAspect="1"/>
          </p:cNvPicPr>
          <p:nvPr/>
        </p:nvPicPr>
        <p:blipFill>
          <a:blip r:embed="rId4"/>
          <a:stretch>
            <a:fillRect/>
          </a:stretch>
        </p:blipFill>
        <p:spPr>
          <a:xfrm>
            <a:off x="838200" y="2016404"/>
            <a:ext cx="5059859" cy="2698900"/>
          </a:xfrm>
          <a:prstGeom prst="rect">
            <a:avLst/>
          </a:prstGeom>
          <a:noFill/>
        </p:spPr>
      </p:pic>
      <p:sp>
        <p:nvSpPr>
          <p:cNvPr id="7" name="Arrow: Left-Right-Up 6">
            <a:extLst>
              <a:ext uri="{FF2B5EF4-FFF2-40B4-BE49-F238E27FC236}">
                <a16:creationId xmlns:a16="http://schemas.microsoft.com/office/drawing/2014/main" id="{C8FFC861-194C-1A1D-1E4E-93C4F23F362A}"/>
              </a:ext>
            </a:extLst>
          </p:cNvPr>
          <p:cNvSpPr/>
          <p:nvPr/>
        </p:nvSpPr>
        <p:spPr>
          <a:xfrm rot="10800000">
            <a:off x="5956082" y="3724472"/>
            <a:ext cx="550375" cy="1159948"/>
          </a:xfrm>
          <a:prstGeom prst="leftRightUp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D25974DE-4DF8-B2F9-866A-83FFF10D3551}"/>
              </a:ext>
            </a:extLst>
          </p:cNvPr>
          <p:cNvSpPr/>
          <p:nvPr/>
        </p:nvSpPr>
        <p:spPr>
          <a:xfrm>
            <a:off x="838200" y="1374095"/>
            <a:ext cx="4561038" cy="63563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30188" indent="-230188">
              <a:buFont typeface="Wingdings" panose="05000000000000000000" pitchFamily="2" charset="2"/>
              <a:buChar char="§"/>
            </a:pPr>
            <a:r>
              <a:rPr lang="en-US" b="1" dirty="0">
                <a:solidFill>
                  <a:schemeClr val="accent1"/>
                </a:solidFill>
              </a:rPr>
              <a:t>Corporate Risk Register</a:t>
            </a:r>
          </a:p>
          <a:p>
            <a:pPr marL="460375" indent="-119063">
              <a:buFont typeface="Calibri" panose="020F0502020204030204" pitchFamily="34" charset="0"/>
              <a:buChar char="̶"/>
            </a:pPr>
            <a:r>
              <a:rPr lang="en-US" sz="2000" b="1" dirty="0">
                <a:solidFill>
                  <a:schemeClr val="tx1"/>
                </a:solidFill>
              </a:rPr>
              <a:t> </a:t>
            </a:r>
            <a:r>
              <a:rPr lang="en-US" sz="1400" b="1" dirty="0">
                <a:solidFill>
                  <a:schemeClr val="tx1"/>
                </a:solidFill>
              </a:rPr>
              <a:t>All GS departments, Bureaus</a:t>
            </a:r>
            <a:endParaRPr lang="en-GB" sz="1400" b="1" dirty="0">
              <a:solidFill>
                <a:schemeClr val="tx1"/>
              </a:solidFill>
            </a:endParaRPr>
          </a:p>
        </p:txBody>
      </p:sp>
      <p:sp>
        <p:nvSpPr>
          <p:cNvPr id="9" name="Rectangle 8">
            <a:extLst>
              <a:ext uri="{FF2B5EF4-FFF2-40B4-BE49-F238E27FC236}">
                <a16:creationId xmlns:a16="http://schemas.microsoft.com/office/drawing/2014/main" id="{4EA1BB55-3AE8-F53F-670C-4F7D4566858E}"/>
              </a:ext>
            </a:extLst>
          </p:cNvPr>
          <p:cNvSpPr/>
          <p:nvPr/>
        </p:nvSpPr>
        <p:spPr>
          <a:xfrm>
            <a:off x="6312487" y="1307470"/>
            <a:ext cx="4561038" cy="7089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30188" indent="-230188">
              <a:buFont typeface="Wingdings" panose="05000000000000000000" pitchFamily="2" charset="2"/>
              <a:buChar char="§"/>
            </a:pPr>
            <a:r>
              <a:rPr lang="en-US" b="1" dirty="0">
                <a:solidFill>
                  <a:schemeClr val="accent1"/>
                </a:solidFill>
              </a:rPr>
              <a:t>Compliance Tracker </a:t>
            </a:r>
          </a:p>
          <a:p>
            <a:pPr marL="460375" indent="-119063">
              <a:buFont typeface="Calibri" panose="020F0502020204030204" pitchFamily="34" charset="0"/>
              <a:buChar char="̶"/>
            </a:pPr>
            <a:r>
              <a:rPr lang="en-US" sz="1400" b="1" dirty="0">
                <a:solidFill>
                  <a:schemeClr val="tx1"/>
                </a:solidFill>
              </a:rPr>
              <a:t>Outstanding oversight recommendations</a:t>
            </a:r>
            <a:endParaRPr lang="en-GB" sz="1400" b="1" dirty="0">
              <a:solidFill>
                <a:schemeClr val="tx1"/>
              </a:solidFill>
            </a:endParaRPr>
          </a:p>
        </p:txBody>
      </p:sp>
      <p:sp>
        <p:nvSpPr>
          <p:cNvPr id="10" name="TextBox 9">
            <a:extLst>
              <a:ext uri="{FF2B5EF4-FFF2-40B4-BE49-F238E27FC236}">
                <a16:creationId xmlns:a16="http://schemas.microsoft.com/office/drawing/2014/main" id="{485BDCE0-E60E-D1E3-B317-0933F7C3342F}"/>
              </a:ext>
            </a:extLst>
          </p:cNvPr>
          <p:cNvSpPr txBox="1"/>
          <p:nvPr/>
        </p:nvSpPr>
        <p:spPr>
          <a:xfrm>
            <a:off x="508923" y="5008342"/>
            <a:ext cx="2737198" cy="1071704"/>
          </a:xfrm>
          <a:prstGeom prst="rect">
            <a:avLst/>
          </a:prstGeom>
          <a:noFill/>
        </p:spPr>
        <p:txBody>
          <a:bodyPr wrap="square">
            <a:spAutoFit/>
          </a:bodyPr>
          <a:lstStyle/>
          <a:p>
            <a:pPr algn="just">
              <a:lnSpc>
                <a:spcPct val="107000"/>
              </a:lnSpc>
            </a:pPr>
            <a:r>
              <a:rPr lang="en-CA" sz="1200" b="1" i="1" kern="0" dirty="0">
                <a:solidFill>
                  <a:srgbClr val="C00000"/>
                </a:solidFill>
                <a:latin typeface="+mn-lt"/>
                <a:ea typeface="+mn-ea"/>
                <a:cs typeface="Times New Roman" panose="02020603050405020304" pitchFamily="18" charset="0"/>
              </a:rPr>
              <a:t>Best Practice</a:t>
            </a:r>
          </a:p>
          <a:p>
            <a:pPr marL="285750" indent="-285750">
              <a:lnSpc>
                <a:spcPct val="107000"/>
              </a:lnSpc>
              <a:buFont typeface="Wingdings" panose="05000000000000000000" pitchFamily="2" charset="2"/>
              <a:buChar char="§"/>
            </a:pPr>
            <a:r>
              <a:rPr lang="en-CA" sz="1200" b="1" i="1" kern="0" dirty="0">
                <a:solidFill>
                  <a:srgbClr val="000000"/>
                </a:solidFill>
                <a:latin typeface="+mn-lt"/>
                <a:ea typeface="+mn-ea"/>
                <a:cs typeface="Times New Roman" panose="02020603050405020304" pitchFamily="18" charset="0"/>
              </a:rPr>
              <a:t>HLCM Guidelines on Risk Appetites Statements (2019), </a:t>
            </a:r>
            <a:r>
              <a:rPr lang="en-CA" sz="1200" b="1" i="1" kern="0" dirty="0">
                <a:solidFill>
                  <a:srgbClr val="000000"/>
                </a:solidFill>
                <a:cs typeface="Times New Roman" panose="02020603050405020304" pitchFamily="18" charset="0"/>
              </a:rPr>
              <a:t>notably</a:t>
            </a:r>
            <a:r>
              <a:rPr lang="en-CA" sz="1200" b="1" i="1" kern="0" dirty="0">
                <a:solidFill>
                  <a:srgbClr val="000000"/>
                </a:solidFill>
                <a:latin typeface="+mn-lt"/>
                <a:ea typeface="+mn-ea"/>
                <a:cs typeface="Times New Roman" panose="02020603050405020304" pitchFamily="18" charset="0"/>
              </a:rPr>
              <a:t> </a:t>
            </a:r>
            <a:r>
              <a:rPr lang="en-GB" sz="1200" b="1" i="1" kern="0" dirty="0">
                <a:solidFill>
                  <a:srgbClr val="C00000"/>
                </a:solidFill>
                <a:latin typeface="+mn-lt"/>
                <a:ea typeface="+mn-ea"/>
                <a:cs typeface="Times New Roman" panose="02020603050405020304" pitchFamily="18" charset="0"/>
              </a:rPr>
              <a:t>“3.5 </a:t>
            </a:r>
            <a:r>
              <a:rPr lang="en-GB" sz="1200" b="1" i="1" kern="0" dirty="0">
                <a:solidFill>
                  <a:srgbClr val="C00000"/>
                </a:solidFill>
                <a:latin typeface="+mn-lt"/>
                <a:cs typeface="Times New Roman" panose="02020603050405020304" pitchFamily="18" charset="0"/>
              </a:rPr>
              <a:t>Reinforce the link between internal controls and risks”</a:t>
            </a:r>
            <a:endParaRPr lang="en-GB" sz="1200" i="1" kern="100" dirty="0">
              <a:effectLst/>
              <a:latin typeface="+mn-lt"/>
              <a:ea typeface="Calibri" panose="020F0502020204030204" pitchFamily="34" charset="0"/>
              <a:cs typeface="Times New Roman" panose="02020603050405020304" pitchFamily="18" charset="0"/>
            </a:endParaRPr>
          </a:p>
        </p:txBody>
      </p:sp>
      <p:pic>
        <p:nvPicPr>
          <p:cNvPr id="11" name="Picture 2">
            <a:extLst>
              <a:ext uri="{FF2B5EF4-FFF2-40B4-BE49-F238E27FC236}">
                <a16:creationId xmlns:a16="http://schemas.microsoft.com/office/drawing/2014/main" id="{0384AB7B-7527-3AA9-C0EB-67111C6CBB98}"/>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564480" y="1991034"/>
            <a:ext cx="5059858" cy="2698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24226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600" dirty="0"/>
              <a:t>Integration: First phase completed</a:t>
            </a:r>
            <a:endParaRPr lang="en-GB" sz="3600" dirty="0"/>
          </a:p>
        </p:txBody>
      </p:sp>
      <p:pic>
        <p:nvPicPr>
          <p:cNvPr id="4" name="Content Placeholder 3">
            <a:extLst>
              <a:ext uri="{FF2B5EF4-FFF2-40B4-BE49-F238E27FC236}">
                <a16:creationId xmlns:a16="http://schemas.microsoft.com/office/drawing/2014/main" id="{DE9DC5C1-7F56-4FE5-7B2C-573EBD53A246}"/>
              </a:ext>
            </a:extLst>
          </p:cNvPr>
          <p:cNvPicPr>
            <a:picLocks noGrp="1" noChangeAspect="1"/>
          </p:cNvPicPr>
          <p:nvPr>
            <p:ph idx="1"/>
          </p:nvPr>
        </p:nvPicPr>
        <p:blipFill>
          <a:blip r:embed="rId2"/>
          <a:stretch>
            <a:fillRect/>
          </a:stretch>
        </p:blipFill>
        <p:spPr>
          <a:xfrm>
            <a:off x="185351" y="2209800"/>
            <a:ext cx="10914034" cy="4485337"/>
          </a:xfrm>
          <a:prstGeom prst="rect">
            <a:avLst/>
          </a:prstGeom>
        </p:spPr>
      </p:pic>
      <p:sp>
        <p:nvSpPr>
          <p:cNvPr id="5" name="TextBox 4">
            <a:extLst>
              <a:ext uri="{FF2B5EF4-FFF2-40B4-BE49-F238E27FC236}">
                <a16:creationId xmlns:a16="http://schemas.microsoft.com/office/drawing/2014/main" id="{3EC63518-5934-8C2B-897F-D1190730869C}"/>
              </a:ext>
            </a:extLst>
          </p:cNvPr>
          <p:cNvSpPr txBox="1"/>
          <p:nvPr/>
        </p:nvSpPr>
        <p:spPr>
          <a:xfrm>
            <a:off x="1250153" y="1330479"/>
            <a:ext cx="8919457" cy="736355"/>
          </a:xfrm>
          <a:prstGeom prst="rect">
            <a:avLst/>
          </a:prstGeom>
          <a:noFill/>
        </p:spPr>
        <p:txBody>
          <a:bodyPr wrap="square">
            <a:spAutoFit/>
          </a:bodyPr>
          <a:lstStyle/>
          <a:p>
            <a:pPr marR="0" lvl="0">
              <a:lnSpc>
                <a:spcPct val="107000"/>
              </a:lnSpc>
            </a:pPr>
            <a:r>
              <a:rPr lang="en-CA" sz="2000" b="1" kern="0" dirty="0">
                <a:solidFill>
                  <a:schemeClr val="accent5"/>
                </a:solidFill>
                <a:cs typeface="Times New Roman" panose="02020603050405020304" pitchFamily="18" charset="0"/>
              </a:rPr>
              <a:t>Completed analysis</a:t>
            </a:r>
            <a:r>
              <a:rPr lang="en-GB" sz="2000" b="1" kern="0" dirty="0">
                <a:solidFill>
                  <a:schemeClr val="accent5"/>
                </a:solidFill>
                <a:cs typeface="Times New Roman" panose="02020603050405020304" pitchFamily="18" charset="0"/>
              </a:rPr>
              <a:t> of outstanding oversight recommendations to identify related risk categories</a:t>
            </a:r>
          </a:p>
        </p:txBody>
      </p:sp>
    </p:spTree>
    <p:extLst>
      <p:ext uri="{BB962C8B-B14F-4D97-AF65-F5344CB8AC3E}">
        <p14:creationId xmlns:p14="http://schemas.microsoft.com/office/powerpoint/2010/main" val="3591567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600" dirty="0"/>
              <a:t>Integration: Next phase</a:t>
            </a:r>
            <a:endParaRPr lang="en-GB" sz="3600" dirty="0"/>
          </a:p>
        </p:txBody>
      </p:sp>
      <p:sp>
        <p:nvSpPr>
          <p:cNvPr id="6" name="Content Placeholder 5">
            <a:extLst>
              <a:ext uri="{FF2B5EF4-FFF2-40B4-BE49-F238E27FC236}">
                <a16:creationId xmlns:a16="http://schemas.microsoft.com/office/drawing/2014/main" id="{E75A1F87-BD14-58DC-ED14-EE5BF7BBD1E2}"/>
              </a:ext>
            </a:extLst>
          </p:cNvPr>
          <p:cNvSpPr>
            <a:spLocks noGrp="1"/>
          </p:cNvSpPr>
          <p:nvPr>
            <p:ph idx="1"/>
          </p:nvPr>
        </p:nvSpPr>
        <p:spPr>
          <a:xfrm>
            <a:off x="838200" y="1607819"/>
            <a:ext cx="10515600" cy="3350758"/>
          </a:xfrm>
        </p:spPr>
        <p:txBody>
          <a:bodyPr>
            <a:normAutofit/>
          </a:bodyPr>
          <a:lstStyle/>
          <a:p>
            <a:pPr marL="228600" marR="0" indent="0">
              <a:lnSpc>
                <a:spcPct val="107000"/>
              </a:lnSpc>
              <a:spcBef>
                <a:spcPts val="600"/>
              </a:spcBef>
              <a:spcAft>
                <a:spcPts val="0"/>
              </a:spcAft>
              <a:buNone/>
              <a:tabLst>
                <a:tab pos="228600" algn="l"/>
              </a:tabLst>
            </a:pPr>
            <a:r>
              <a:rPr lang="en-CA" sz="2200" b="1" kern="0" dirty="0">
                <a:solidFill>
                  <a:schemeClr val="accent5"/>
                </a:solidFill>
                <a:effectLst/>
                <a:ea typeface="Times New Roman" panose="02020603050405020304" pitchFamily="18" charset="0"/>
                <a:cs typeface="Times New Roman" panose="02020603050405020304" pitchFamily="18" charset="0"/>
              </a:rPr>
              <a:t>Process</a:t>
            </a:r>
            <a:r>
              <a:rPr lang="en-GB" sz="2200" b="1" kern="0" dirty="0">
                <a:solidFill>
                  <a:schemeClr val="accent5"/>
                </a:solidFill>
                <a:effectLst/>
                <a:ea typeface="Calibri" panose="020F0502020204030204" pitchFamily="34" charset="0"/>
                <a:cs typeface="Times New Roman" panose="02020603050405020304" pitchFamily="18" charset="0"/>
              </a:rPr>
              <a:t> of </a:t>
            </a:r>
            <a:r>
              <a:rPr lang="en-CA" sz="2200" b="1" kern="0" dirty="0">
                <a:solidFill>
                  <a:schemeClr val="accent5"/>
                </a:solidFill>
                <a:effectLst/>
                <a:ea typeface="Times New Roman" panose="02020603050405020304" pitchFamily="18" charset="0"/>
                <a:cs typeface="Times New Roman" panose="02020603050405020304" pitchFamily="18" charset="0"/>
              </a:rPr>
              <a:t>updating Risk Register</a:t>
            </a:r>
            <a:r>
              <a:rPr lang="en-GB" sz="2200" b="1" kern="0" dirty="0">
                <a:solidFill>
                  <a:schemeClr val="accent5"/>
                </a:solidFill>
                <a:effectLst/>
                <a:ea typeface="Calibri" panose="020F0502020204030204" pitchFamily="34" charset="0"/>
                <a:cs typeface="Times New Roman" panose="02020603050405020304" pitchFamily="18" charset="0"/>
              </a:rPr>
              <a:t> started</a:t>
            </a:r>
            <a:endParaRPr lang="en-GB" sz="1000" b="1" kern="0" dirty="0">
              <a:solidFill>
                <a:schemeClr val="accent5"/>
              </a:solidFill>
              <a:effectLst/>
              <a:ea typeface="Calibri" panose="020F0502020204030204" pitchFamily="34" charset="0"/>
              <a:cs typeface="Times New Roman" panose="02020603050405020304" pitchFamily="18" charset="0"/>
            </a:endParaRPr>
          </a:p>
          <a:p>
            <a:pPr marL="974725" indent="-342900">
              <a:lnSpc>
                <a:spcPct val="107000"/>
              </a:lnSpc>
              <a:spcBef>
                <a:spcPts val="600"/>
              </a:spcBef>
              <a:buFont typeface="Wingdings" panose="05000000000000000000" pitchFamily="2" charset="2"/>
              <a:buChar char="§"/>
              <a:tabLst>
                <a:tab pos="228600" algn="l"/>
              </a:tabLst>
            </a:pPr>
            <a:r>
              <a:rPr lang="en-CA" sz="1900" kern="0" dirty="0">
                <a:solidFill>
                  <a:schemeClr val="accent5"/>
                </a:solidFill>
                <a:ea typeface="Times New Roman" panose="02020603050405020304" pitchFamily="18" charset="0"/>
                <a:cs typeface="Times New Roman" panose="02020603050405020304" pitchFamily="18" charset="0"/>
              </a:rPr>
              <a:t>Improve risk identification and better coverage</a:t>
            </a:r>
          </a:p>
          <a:p>
            <a:pPr marL="974725" indent="-342900">
              <a:lnSpc>
                <a:spcPct val="107000"/>
              </a:lnSpc>
              <a:spcBef>
                <a:spcPts val="600"/>
              </a:spcBef>
              <a:buFont typeface="Wingdings" panose="05000000000000000000" pitchFamily="2" charset="2"/>
              <a:buChar char="§"/>
              <a:tabLst>
                <a:tab pos="228600" algn="l"/>
              </a:tabLst>
            </a:pPr>
            <a:r>
              <a:rPr lang="en-CA" sz="1900" kern="0" dirty="0">
                <a:solidFill>
                  <a:schemeClr val="accent5"/>
                </a:solidFill>
                <a:ea typeface="Times New Roman" panose="02020603050405020304" pitchFamily="18" charset="0"/>
                <a:cs typeface="Times New Roman" panose="02020603050405020304" pitchFamily="18" charset="0"/>
              </a:rPr>
              <a:t>Consider risks related to oversight recommendations to better integrate risk management with key business processes</a:t>
            </a:r>
            <a:endParaRPr lang="en-GB" sz="1900" kern="100" dirty="0">
              <a:solidFill>
                <a:schemeClr val="accent5"/>
              </a:solidFill>
              <a:ea typeface="Calibri" panose="020F0502020204030204" pitchFamily="34" charset="0"/>
              <a:cs typeface="Times New Roman" panose="02020603050405020304" pitchFamily="18" charset="0"/>
            </a:endParaRPr>
          </a:p>
          <a:p>
            <a:pPr marL="974725" indent="-342900">
              <a:lnSpc>
                <a:spcPct val="107000"/>
              </a:lnSpc>
              <a:spcBef>
                <a:spcPts val="600"/>
              </a:spcBef>
              <a:buFont typeface="Wingdings" panose="05000000000000000000" pitchFamily="2" charset="2"/>
              <a:buChar char="§"/>
              <a:tabLst>
                <a:tab pos="228600" algn="l"/>
              </a:tabLst>
            </a:pPr>
            <a:r>
              <a:rPr lang="en-CA" sz="1900" kern="0" dirty="0">
                <a:solidFill>
                  <a:schemeClr val="accent5"/>
                </a:solidFill>
                <a:cs typeface="Times New Roman" panose="02020603050405020304" pitchFamily="18" charset="0"/>
              </a:rPr>
              <a:t>Improve engagement by making risk management part of ongoing management or work plan activities (less speculative)</a:t>
            </a:r>
            <a:endParaRPr lang="en-GB" sz="1900" kern="0" dirty="0">
              <a:solidFill>
                <a:schemeClr val="accent5"/>
              </a:solidFill>
              <a:cs typeface="Times New Roman" panose="02020603050405020304" pitchFamily="18" charset="0"/>
            </a:endParaRPr>
          </a:p>
          <a:p>
            <a:pPr marL="974725" marR="0" lvl="0" indent="-342900">
              <a:lnSpc>
                <a:spcPct val="107000"/>
              </a:lnSpc>
              <a:spcBef>
                <a:spcPts val="600"/>
              </a:spcBef>
              <a:spcAft>
                <a:spcPts val="800"/>
              </a:spcAft>
              <a:buFont typeface="Wingdings" panose="05000000000000000000" pitchFamily="2" charset="2"/>
              <a:buChar char="§"/>
            </a:pPr>
            <a:r>
              <a:rPr lang="en-CA" sz="1900" kern="0" dirty="0">
                <a:solidFill>
                  <a:schemeClr val="accent5"/>
                </a:solidFill>
                <a:effectLst/>
                <a:ea typeface="Times New Roman" panose="02020603050405020304" pitchFamily="18" charset="0"/>
                <a:cs typeface="Times New Roman" panose="02020603050405020304" pitchFamily="18" charset="0"/>
              </a:rPr>
              <a:t>Process completed or ongoing with BR, SPM, HRMD, ISD</a:t>
            </a:r>
            <a:endParaRPr lang="en-GB" sz="1900" dirty="0">
              <a:solidFill>
                <a:schemeClr val="accent5"/>
              </a:solidFill>
            </a:endParaRPr>
          </a:p>
        </p:txBody>
      </p:sp>
      <p:sp>
        <p:nvSpPr>
          <p:cNvPr id="8" name="TextBox 7">
            <a:extLst>
              <a:ext uri="{FF2B5EF4-FFF2-40B4-BE49-F238E27FC236}">
                <a16:creationId xmlns:a16="http://schemas.microsoft.com/office/drawing/2014/main" id="{1DCFBB44-3EF9-440E-E709-99B26B017866}"/>
              </a:ext>
            </a:extLst>
          </p:cNvPr>
          <p:cNvSpPr txBox="1"/>
          <p:nvPr/>
        </p:nvSpPr>
        <p:spPr>
          <a:xfrm>
            <a:off x="7764780" y="4549764"/>
            <a:ext cx="2827020" cy="1269322"/>
          </a:xfrm>
          <a:prstGeom prst="rect">
            <a:avLst/>
          </a:prstGeom>
          <a:noFill/>
        </p:spPr>
        <p:txBody>
          <a:bodyPr wrap="square">
            <a:spAutoFit/>
          </a:bodyPr>
          <a:lstStyle/>
          <a:p>
            <a:pPr>
              <a:lnSpc>
                <a:spcPct val="107000"/>
              </a:lnSpc>
            </a:pPr>
            <a:r>
              <a:rPr lang="en-GB" sz="1200" b="1" i="1" kern="0" dirty="0">
                <a:solidFill>
                  <a:srgbClr val="C00000"/>
                </a:solidFill>
                <a:latin typeface="+mn-lt"/>
                <a:ea typeface="+mn-ea"/>
                <a:cs typeface="Times New Roman" panose="02020603050405020304" pitchFamily="18" charset="0"/>
              </a:rPr>
              <a:t>Best practices</a:t>
            </a:r>
          </a:p>
          <a:p>
            <a:pPr marL="171450" indent="-171450">
              <a:lnSpc>
                <a:spcPct val="107000"/>
              </a:lnSpc>
              <a:buFont typeface="Wingdings" panose="05000000000000000000" pitchFamily="2" charset="2"/>
              <a:buChar char="§"/>
            </a:pPr>
            <a:r>
              <a:rPr lang="en-GB" sz="1200" b="1" i="1" kern="0" dirty="0">
                <a:solidFill>
                  <a:srgbClr val="000000"/>
                </a:solidFill>
                <a:latin typeface="+mn-lt"/>
                <a:ea typeface="+mn-ea"/>
                <a:cs typeface="Times New Roman" panose="02020603050405020304" pitchFamily="18" charset="0"/>
              </a:rPr>
              <a:t>JIU Report on ERM (2020), Benchmark: </a:t>
            </a:r>
            <a:r>
              <a:rPr lang="en-CA" sz="1200" b="1" i="1" kern="0" dirty="0">
                <a:solidFill>
                  <a:srgbClr val="000000"/>
                </a:solidFill>
                <a:latin typeface="+mn-lt"/>
                <a:ea typeface="+mn-ea"/>
                <a:cs typeface="Times New Roman" panose="02020603050405020304" pitchFamily="18" charset="0"/>
              </a:rPr>
              <a:t>“6. </a:t>
            </a:r>
            <a:r>
              <a:rPr lang="en-CA" sz="1200" b="1" i="1" kern="0" dirty="0">
                <a:solidFill>
                  <a:srgbClr val="C00000"/>
                </a:solidFill>
                <a:latin typeface="+mn-lt"/>
                <a:ea typeface="+mn-ea"/>
                <a:cs typeface="Times New Roman" panose="02020603050405020304" pitchFamily="18" charset="0"/>
              </a:rPr>
              <a:t>Established systematic, coherent and dynamic risk management processes” notably </a:t>
            </a:r>
            <a:r>
              <a:rPr lang="en-CA" sz="1200" b="1" i="1" kern="0" dirty="0">
                <a:solidFill>
                  <a:srgbClr val="000000"/>
                </a:solidFill>
                <a:latin typeface="+mn-lt"/>
                <a:ea typeface="+mn-ea"/>
                <a:cs typeface="Times New Roman" panose="02020603050405020304" pitchFamily="18" charset="0"/>
              </a:rPr>
              <a:t>“simplifying” the process. </a:t>
            </a:r>
          </a:p>
        </p:txBody>
      </p:sp>
      <p:sp>
        <p:nvSpPr>
          <p:cNvPr id="10" name="TextBox 9">
            <a:extLst>
              <a:ext uri="{FF2B5EF4-FFF2-40B4-BE49-F238E27FC236}">
                <a16:creationId xmlns:a16="http://schemas.microsoft.com/office/drawing/2014/main" id="{D1C132F6-0315-C24D-A938-5D4CBBA98BDB}"/>
              </a:ext>
            </a:extLst>
          </p:cNvPr>
          <p:cNvSpPr txBox="1"/>
          <p:nvPr/>
        </p:nvSpPr>
        <p:spPr>
          <a:xfrm>
            <a:off x="7658100" y="5727646"/>
            <a:ext cx="3040380" cy="478849"/>
          </a:xfrm>
          <a:prstGeom prst="rect">
            <a:avLst/>
          </a:prstGeom>
          <a:noFill/>
        </p:spPr>
        <p:txBody>
          <a:bodyPr wrap="square">
            <a:spAutoFit/>
          </a:bodyPr>
          <a:lstStyle/>
          <a:p>
            <a:pPr marL="285750" indent="-171450">
              <a:lnSpc>
                <a:spcPct val="107000"/>
              </a:lnSpc>
              <a:buFont typeface="Wingdings" panose="05000000000000000000" pitchFamily="2" charset="2"/>
              <a:buChar char="§"/>
            </a:pPr>
            <a:r>
              <a:rPr lang="en-CA" sz="1200" b="1" i="1" kern="0" dirty="0">
                <a:solidFill>
                  <a:srgbClr val="000000"/>
                </a:solidFill>
                <a:cs typeface="Times New Roman" panose="02020603050405020304" pitchFamily="18" charset="0"/>
              </a:rPr>
              <a:t>HLCM’s</a:t>
            </a:r>
            <a:r>
              <a:rPr lang="en-CA" sz="1200" b="1" i="1" kern="0" dirty="0">
                <a:solidFill>
                  <a:srgbClr val="000000"/>
                </a:solidFill>
                <a:latin typeface="+mn-lt"/>
                <a:ea typeface="+mn-ea"/>
                <a:cs typeface="Times New Roman" panose="02020603050405020304" pitchFamily="18" charset="0"/>
              </a:rPr>
              <a:t> Guidance Notes (2020) – </a:t>
            </a:r>
            <a:r>
              <a:rPr lang="en-CA" sz="1200" b="1" i="1" kern="0" dirty="0">
                <a:solidFill>
                  <a:srgbClr val="C00000"/>
                </a:solidFill>
                <a:latin typeface="+mn-lt"/>
                <a:ea typeface="+mn-ea"/>
                <a:cs typeface="Times New Roman" panose="02020603050405020304" pitchFamily="18" charset="0"/>
              </a:rPr>
              <a:t>Embedding Risk Management</a:t>
            </a:r>
            <a:endParaRPr lang="en-CA" sz="1200" b="1" i="1" kern="0" dirty="0">
              <a:solidFill>
                <a:srgbClr val="000000"/>
              </a:solidFill>
              <a:latin typeface="+mn-lt"/>
              <a:ea typeface="+mn-ea"/>
              <a:cs typeface="Times New Roman" panose="02020603050405020304" pitchFamily="18" charset="0"/>
            </a:endParaRPr>
          </a:p>
        </p:txBody>
      </p:sp>
    </p:spTree>
    <p:extLst>
      <p:ext uri="{BB962C8B-B14F-4D97-AF65-F5344CB8AC3E}">
        <p14:creationId xmlns:p14="http://schemas.microsoft.com/office/powerpoint/2010/main" val="19120926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a:t>Continual Improvement</a:t>
            </a:r>
            <a:endParaRPr lang="en-GB" sz="3200" dirty="0"/>
          </a:p>
        </p:txBody>
      </p:sp>
      <p:pic>
        <p:nvPicPr>
          <p:cNvPr id="7" name="Content Placeholder 6">
            <a:extLst>
              <a:ext uri="{FF2B5EF4-FFF2-40B4-BE49-F238E27FC236}">
                <a16:creationId xmlns:a16="http://schemas.microsoft.com/office/drawing/2014/main" id="{09D9B9BB-AA39-0622-3120-4A9D4E23F913}"/>
              </a:ext>
            </a:extLst>
          </p:cNvPr>
          <p:cNvPicPr>
            <a:picLocks noGrp="1" noChangeAspect="1"/>
          </p:cNvPicPr>
          <p:nvPr>
            <p:ph idx="1"/>
          </p:nvPr>
        </p:nvPicPr>
        <p:blipFill>
          <a:blip r:embed="rId2"/>
          <a:stretch>
            <a:fillRect/>
          </a:stretch>
        </p:blipFill>
        <p:spPr>
          <a:xfrm>
            <a:off x="1226820" y="1943100"/>
            <a:ext cx="9235440" cy="4914900"/>
          </a:xfrm>
          <a:prstGeom prst="rect">
            <a:avLst/>
          </a:prstGeom>
        </p:spPr>
      </p:pic>
      <p:sp>
        <p:nvSpPr>
          <p:cNvPr id="11" name="TextBox 10">
            <a:extLst>
              <a:ext uri="{FF2B5EF4-FFF2-40B4-BE49-F238E27FC236}">
                <a16:creationId xmlns:a16="http://schemas.microsoft.com/office/drawing/2014/main" id="{265C5554-032A-159C-4E5B-720730E8D76B}"/>
              </a:ext>
            </a:extLst>
          </p:cNvPr>
          <p:cNvSpPr txBox="1"/>
          <p:nvPr/>
        </p:nvSpPr>
        <p:spPr>
          <a:xfrm>
            <a:off x="1226820" y="1462363"/>
            <a:ext cx="8983980" cy="407035"/>
          </a:xfrm>
          <a:prstGeom prst="rect">
            <a:avLst/>
          </a:prstGeom>
          <a:noFill/>
        </p:spPr>
        <p:txBody>
          <a:bodyPr wrap="square">
            <a:spAutoFit/>
          </a:bodyPr>
          <a:lstStyle/>
          <a:p>
            <a:pPr marR="0">
              <a:lnSpc>
                <a:spcPct val="107000"/>
              </a:lnSpc>
              <a:spcBef>
                <a:spcPts val="600"/>
              </a:spcBef>
              <a:spcAft>
                <a:spcPts val="600"/>
              </a:spcAft>
              <a:tabLst>
                <a:tab pos="0" algn="l"/>
              </a:tabLst>
            </a:pPr>
            <a:r>
              <a:rPr lang="en-CA" sz="2000" b="1" kern="0" dirty="0">
                <a:solidFill>
                  <a:schemeClr val="accent5"/>
                </a:solidFill>
                <a:effectLst/>
                <a:latin typeface="+mn-lt"/>
                <a:ea typeface="Times New Roman" panose="02020603050405020304" pitchFamily="18" charset="0"/>
                <a:cs typeface="Times New Roman" panose="02020603050405020304" pitchFamily="18" charset="0"/>
              </a:rPr>
              <a:t>ITU Risk management and the UN Maturity Model</a:t>
            </a:r>
            <a:endParaRPr lang="en-GB" sz="2000" kern="100" dirty="0">
              <a:solidFill>
                <a:schemeClr val="accent5"/>
              </a:solidFill>
              <a:effectLst/>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415147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85B135B7F72E54BB695A202F128D05E" ma:contentTypeVersion="1" ma:contentTypeDescription="Create a new document." ma:contentTypeScope="" ma:versionID="d00b16237760964dc3fd315c28b7ac5a">
  <xsd:schema xmlns:xsd="http://www.w3.org/2001/XMLSchema" xmlns:xs="http://www.w3.org/2001/XMLSchema" xmlns:p="http://schemas.microsoft.com/office/2006/metadata/properties" xmlns:ns2="fd2363f7-5dd8-4b83-ad80-ec03c2b8d87b" targetNamespace="http://schemas.microsoft.com/office/2006/metadata/properties" ma:root="true" ma:fieldsID="42e1b57630ad81f0942f3712102982de" ns2:_="">
    <xsd:import namespace="fd2363f7-5dd8-4b83-ad80-ec03c2b8d87b"/>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d2363f7-5dd8-4b83-ad80-ec03c2b8d87b"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58D1BEA-F693-4D38-88D7-E7735507A6E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d2363f7-5dd8-4b83-ad80-ec03c2b8d8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E42E61D-10A9-4E71-AFC6-736BFD7F80D3}">
  <ds:schemaRefs>
    <ds:schemaRef ds:uri="http://schemas.microsoft.com/sharepoint/v3/contenttype/forms"/>
  </ds:schemaRefs>
</ds:datastoreItem>
</file>

<file path=customXml/itemProps3.xml><?xml version="1.0" encoding="utf-8"?>
<ds:datastoreItem xmlns:ds="http://schemas.openxmlformats.org/officeDocument/2006/customXml" ds:itemID="{C63F77A8-9C40-43C9-8A40-3B118D63A144}">
  <ds:schemaRefs>
    <ds:schemaRef ds:uri="http://schemas.openxmlformats.org/package/2006/metadata/core-properties"/>
    <ds:schemaRef ds:uri="http://purl.org/dc/elements/1.1/"/>
    <ds:schemaRef ds:uri="http://www.w3.org/XML/1998/namespace"/>
    <ds:schemaRef ds:uri="fd2363f7-5dd8-4b83-ad80-ec03c2b8d87b"/>
    <ds:schemaRef ds:uri="http://schemas.microsoft.com/office/2006/documentManagement/types"/>
    <ds:schemaRef ds:uri="http://schemas.microsoft.com/office/2006/metadata/properties"/>
    <ds:schemaRef ds:uri="http://purl.org/dc/dcmitype/"/>
    <ds:schemaRef ds:uri="http://schemas.microsoft.com/office/infopath/2007/PartnerControl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29784</TotalTime>
  <Words>402</Words>
  <Application>Microsoft Office PowerPoint</Application>
  <PresentationFormat>Widescreen</PresentationFormat>
  <Paragraphs>87</Paragraphs>
  <Slides>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Wingdings</vt:lpstr>
      <vt:lpstr>Wingdings 2</vt:lpstr>
      <vt:lpstr>Office Theme</vt:lpstr>
      <vt:lpstr>PowerPoint Presentation</vt:lpstr>
      <vt:lpstr>Frameworks in place and recent developments</vt:lpstr>
      <vt:lpstr>Status of oversight recommendations</vt:lpstr>
      <vt:lpstr>Integration of risk and internal control management activities</vt:lpstr>
      <vt:lpstr>Integration: First phase completed</vt:lpstr>
      <vt:lpstr>Integration: Next phase</vt:lpstr>
      <vt:lpstr>Continual Improvement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Risk management compliance</dc:title>
  <dc:creator>Vaggelis Igglesis</dc:creator>
  <cp:lastModifiedBy>Brouard, Ricarda</cp:lastModifiedBy>
  <cp:revision>509</cp:revision>
  <cp:lastPrinted>2018-07-18T11:34:26Z</cp:lastPrinted>
  <dcterms:created xsi:type="dcterms:W3CDTF">2013-09-17T20:52:20Z</dcterms:created>
  <dcterms:modified xsi:type="dcterms:W3CDTF">2023-09-11T16:37:07Z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0x010100B85B135B7F72E54BB695A202F128D05E</vt:lpwstr>
  </property>
</Properties>
</file>