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328" r:id="rId6"/>
    <p:sldId id="333" r:id="rId7"/>
    <p:sldId id="299" r:id="rId8"/>
    <p:sldId id="331" r:id="rId9"/>
    <p:sldId id="332" r:id="rId10"/>
    <p:sldId id="329" r:id="rId11"/>
    <p:sldId id="28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1E"/>
    <a:srgbClr val="0B9444"/>
    <a:srgbClr val="0F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1ABD4-E7A6-4597-950D-DA7652D1B0C5}" v="3" dt="2023-09-27T09:55:3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Varrella" userId="c9a4cc1a-dc86-4362-a500-9a1450a6162c" providerId="ADAL" clId="{5D41ABD4-E7A6-4597-950D-DA7652D1B0C5}"/>
    <pc:docChg chg="undo custSel modSld">
      <pc:chgData name="Andrea Varrella" userId="c9a4cc1a-dc86-4362-a500-9a1450a6162c" providerId="ADAL" clId="{5D41ABD4-E7A6-4597-950D-DA7652D1B0C5}" dt="2023-09-28T05:45:02.046" v="32" actId="478"/>
      <pc:docMkLst>
        <pc:docMk/>
      </pc:docMkLst>
      <pc:sldChg chg="modSp mod">
        <pc:chgData name="Andrea Varrella" userId="c9a4cc1a-dc86-4362-a500-9a1450a6162c" providerId="ADAL" clId="{5D41ABD4-E7A6-4597-950D-DA7652D1B0C5}" dt="2023-09-28T05:40:58.721" v="31" actId="1076"/>
        <pc:sldMkLst>
          <pc:docMk/>
          <pc:sldMk cId="0" sldId="264"/>
        </pc:sldMkLst>
        <pc:spChg chg="mod">
          <ac:chgData name="Andrea Varrella" userId="c9a4cc1a-dc86-4362-a500-9a1450a6162c" providerId="ADAL" clId="{5D41ABD4-E7A6-4597-950D-DA7652D1B0C5}" dt="2023-09-28T05:40:58.721" v="31" actId="1076"/>
          <ac:spMkLst>
            <pc:docMk/>
            <pc:sldMk cId="0" sldId="264"/>
            <ac:spMk id="215" creationId="{8F3D69FC-DB97-1D57-FE14-0C2FDA5C8526}"/>
          </ac:spMkLst>
        </pc:spChg>
        <pc:picChg chg="mod">
          <ac:chgData name="Andrea Varrella" userId="c9a4cc1a-dc86-4362-a500-9a1450a6162c" providerId="ADAL" clId="{5D41ABD4-E7A6-4597-950D-DA7652D1B0C5}" dt="2023-09-28T05:40:56.537" v="30" actId="1076"/>
          <ac:picMkLst>
            <pc:docMk/>
            <pc:sldMk cId="0" sldId="264"/>
            <ac:picMk id="214" creationId="{33F3CCE0-0914-F08A-546A-D369E2713A8E}"/>
          </ac:picMkLst>
        </pc:picChg>
      </pc:sldChg>
      <pc:sldChg chg="delSp mod">
        <pc:chgData name="Andrea Varrella" userId="c9a4cc1a-dc86-4362-a500-9a1450a6162c" providerId="ADAL" clId="{5D41ABD4-E7A6-4597-950D-DA7652D1B0C5}" dt="2023-09-28T05:45:02.046" v="32" actId="478"/>
        <pc:sldMkLst>
          <pc:docMk/>
          <pc:sldMk cId="0" sldId="328"/>
        </pc:sldMkLst>
        <pc:spChg chg="del">
          <ac:chgData name="Andrea Varrella" userId="c9a4cc1a-dc86-4362-a500-9a1450a6162c" providerId="ADAL" clId="{5D41ABD4-E7A6-4597-950D-DA7652D1B0C5}" dt="2023-09-28T05:45:02.046" v="32" actId="478"/>
          <ac:spMkLst>
            <pc:docMk/>
            <pc:sldMk cId="0" sldId="328"/>
            <ac:spMk id="16" creationId="{65946714-EFEA-6186-BE81-1675D53AC9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D287B-C014-41F5-B4BC-8CBAC390A39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C6142-D67D-4DD3-8734-321A548028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0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081922a1c_2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ok</a:t>
            </a:r>
            <a:endParaRPr dirty="0"/>
          </a:p>
        </p:txBody>
      </p:sp>
      <p:sp>
        <p:nvSpPr>
          <p:cNvPr id="205" name="Google Shape;205;ge081922a1c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200" b="1" spc="35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CA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CA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6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94177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93979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81922a1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e081922a1c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14" name="Google Shape;214;ge081922a1c_2_16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GAA Pathways of Change: Intergovernmental Bodies</a:t>
            </a:r>
            <a:endParaRPr/>
          </a:p>
        </p:txBody>
      </p:sp>
      <p:sp>
        <p:nvSpPr>
          <p:cNvPr id="215" name="Google Shape;215;ge081922a1c_2_16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23/01/2017</a:t>
            </a:r>
            <a:endParaRPr/>
          </a:p>
        </p:txBody>
      </p:sp>
      <p:sp>
        <p:nvSpPr>
          <p:cNvPr id="216" name="Google Shape;216;ge081922a1c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3076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e081922a1c_2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e081922a1c_2_4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ge081922a1c_2_4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.spotify.com/show/6x5JzKOCXOKj7EBAj1hsiK" TargetMode="External"/><Relationship Id="rId3" Type="http://schemas.openxmlformats.org/officeDocument/2006/relationships/hyperlink" Target="https://www.youtube.com/channel/UCqR2ArA3H66BmH0jOhDgLig?sub_confirmation=1" TargetMode="External"/><Relationship Id="rId7" Type="http://schemas.openxmlformats.org/officeDocument/2006/relationships/hyperlink" Target="https://www.instagram.com/ecpatinternationa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ecpat-international/" TargetMode="External"/><Relationship Id="rId5" Type="http://schemas.openxmlformats.org/officeDocument/2006/relationships/hyperlink" Target="https://www.facebook.com/ecpat" TargetMode="External"/><Relationship Id="rId15" Type="http://schemas.openxmlformats.org/officeDocument/2006/relationships/hyperlink" Target="https://twitter.com/ECPAT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ecpat.org/donate/" TargetMode="External"/><Relationship Id="rId1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open.spotify.com/show/6x5JzKOCXOKj7EBAj1hsiK" TargetMode="External"/><Relationship Id="rId3" Type="http://schemas.openxmlformats.org/officeDocument/2006/relationships/hyperlink" Target="https://www.youtube.com/channel/UCqR2ArA3H66BmH0jOhDgLig?sub_confirmation=1" TargetMode="External"/><Relationship Id="rId7" Type="http://schemas.openxmlformats.org/officeDocument/2006/relationships/hyperlink" Target="https://www.instagram.com/ecpatinternational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linkedin.com/company/ecpat-international/" TargetMode="External"/><Relationship Id="rId5" Type="http://schemas.openxmlformats.org/officeDocument/2006/relationships/hyperlink" Target="https://www.facebook.com/ecpat" TargetMode="External"/><Relationship Id="rId15" Type="http://schemas.openxmlformats.org/officeDocument/2006/relationships/hyperlink" Target="https://twitter.com/ECPAT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hyperlink" Target="https://www.ecpat.org/donate/" TargetMode="External"/><Relationship Id="rId1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80A5-25C7-8264-0BEF-12EB3E4CA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06675-F69D-6D64-CCCE-C9A426734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385B0-33BA-99C7-36A7-CBB5780D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F75C-7E36-C175-4248-DB983D94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243A-62CD-E36C-02C7-5C6EF022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304C-A678-EAF6-48C6-64659123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85FC6-4C39-3992-13AC-8286092AA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B3947-BCD5-11EF-A5C0-C0BD6D90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1C5FA-6AFC-4746-FCDE-9D81B6B5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7DAA-5B47-ED2D-11ED-8E7C0E7D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8094B4-1914-4331-4E90-76ADC5CB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20C98-FEE5-EF73-76B7-0BFD26FC5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90C3-5DA1-F2CC-3E7F-6BBB50C4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4DF0-923E-3744-7309-D7B997DB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325A-ADD8-66A0-B35C-C38FF1D8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85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rot="5400000">
            <a:off x="2508403" y="-1975107"/>
            <a:ext cx="1747791" cy="6764595"/>
          </a:xfrm>
          <a:custGeom>
            <a:avLst/>
            <a:gdLst/>
            <a:ahLst/>
            <a:cxnLst/>
            <a:rect l="l" t="t" r="r" b="b"/>
            <a:pathLst>
              <a:path w="2621686" h="10146892" extrusionOk="0">
                <a:moveTo>
                  <a:pt x="0" y="10146892"/>
                </a:moveTo>
                <a:lnTo>
                  <a:pt x="0" y="1228915"/>
                </a:lnTo>
                <a:cubicBezTo>
                  <a:pt x="0" y="550204"/>
                  <a:pt x="550204" y="0"/>
                  <a:pt x="1228915" y="0"/>
                </a:cubicBezTo>
                <a:lnTo>
                  <a:pt x="1392771" y="0"/>
                </a:lnTo>
                <a:cubicBezTo>
                  <a:pt x="2071482" y="0"/>
                  <a:pt x="2621686" y="550204"/>
                  <a:pt x="2621686" y="1228915"/>
                </a:cubicBezTo>
                <a:lnTo>
                  <a:pt x="2621686" y="10146892"/>
                </a:lnTo>
                <a:close/>
              </a:path>
            </a:pathLst>
          </a:custGeom>
          <a:solidFill>
            <a:srgbClr val="146B4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7829" y="5164185"/>
            <a:ext cx="900081" cy="12757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7402286" y="-726"/>
            <a:ext cx="4789713" cy="685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22217" y="825468"/>
            <a:ext cx="5970019" cy="118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None/>
              <a:defRPr sz="2667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3"/>
          </p:nvPr>
        </p:nvSpPr>
        <p:spPr>
          <a:xfrm>
            <a:off x="313512" y="2451434"/>
            <a:ext cx="6165729" cy="129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i="1" cap="none"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2" name="Google Shape;62;p14"/>
          <p:cNvGrpSpPr/>
          <p:nvPr/>
        </p:nvGrpSpPr>
        <p:grpSpPr>
          <a:xfrm>
            <a:off x="2075481" y="6200503"/>
            <a:ext cx="4866732" cy="542855"/>
            <a:chOff x="6001854" y="8761639"/>
            <a:chExt cx="6855792" cy="764722"/>
          </a:xfrm>
        </p:grpSpPr>
        <p:pic>
          <p:nvPicPr>
            <p:cNvPr id="63" name="Google Shape;63;p1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7774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7032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32210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0185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047388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09292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062566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4"/>
          <p:cNvSpPr txBox="1"/>
          <p:nvPr/>
        </p:nvSpPr>
        <p:spPr>
          <a:xfrm>
            <a:off x="60962" y="6476607"/>
            <a:ext cx="1497873" cy="3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6B43"/>
              </a:buClr>
              <a:buSzPct val="100000"/>
              <a:buFont typeface="Calibri"/>
              <a:buNone/>
            </a:pPr>
            <a:r>
              <a:rPr lang="en-GB" sz="933" b="1" i="0" u="none" strike="noStrike" cap="none">
                <a:solidFill>
                  <a:srgbClr val="146B43"/>
                </a:solidFill>
                <a:latin typeface="Calibri"/>
                <a:ea typeface="Calibri"/>
                <a:cs typeface="Calibri"/>
                <a:sym typeface="Calibri"/>
              </a:rPr>
              <a:t>ENDING THE SEXUAL EXPLOITATION OF CHILDREN </a:t>
            </a:r>
            <a:endParaRPr sz="933" b="1" i="0" u="none" strike="noStrike" cap="none">
              <a:solidFill>
                <a:srgbClr val="146B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9387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0" y="2"/>
            <a:ext cx="12192000" cy="5285433"/>
          </a:xfrm>
          <a:prstGeom prst="rect">
            <a:avLst/>
          </a:prstGeom>
          <a:solidFill>
            <a:srgbClr val="146B4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9768" y="1536528"/>
            <a:ext cx="1832464" cy="243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4173518" y="4063979"/>
            <a:ext cx="3843015" cy="32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GB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ENDING THE SEXUAL EXPLOITATION OF CHILDREN 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 flipH="1">
            <a:off x="3564524" y="5895922"/>
            <a:ext cx="257505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Contact:  </a:t>
            </a: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4"/>
          <p:cNvSpPr/>
          <p:nvPr/>
        </p:nvSpPr>
        <p:spPr>
          <a:xfrm flipH="1">
            <a:off x="6225255" y="5884506"/>
            <a:ext cx="39479" cy="973493"/>
          </a:xfrm>
          <a:prstGeom prst="rect">
            <a:avLst/>
          </a:prstGeom>
          <a:solidFill>
            <a:srgbClr val="146B42"/>
          </a:solidFill>
          <a:ln>
            <a:noFill/>
          </a:ln>
        </p:spPr>
        <p:txBody>
          <a:bodyPr spcFirstLastPara="1" wrap="square" lIns="60967" tIns="30467" rIns="60967" bIns="30467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24"/>
          <p:cNvGrpSpPr/>
          <p:nvPr/>
        </p:nvGrpSpPr>
        <p:grpSpPr>
          <a:xfrm>
            <a:off x="4430169" y="4474409"/>
            <a:ext cx="3425807" cy="382128"/>
            <a:chOff x="6001854" y="8761639"/>
            <a:chExt cx="6855792" cy="764722"/>
          </a:xfrm>
        </p:grpSpPr>
        <p:pic>
          <p:nvPicPr>
            <p:cNvPr id="139" name="Google Shape;139;p24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7774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4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7032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4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032210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4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0185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4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047388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4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092924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4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062566" y="8761639"/>
              <a:ext cx="764722" cy="7647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6453585" y="5895922"/>
            <a:ext cx="2973443" cy="7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3F3F3F"/>
              </a:buClr>
              <a:buSzPts val="700"/>
              <a:buFont typeface="Calibri"/>
              <a:buNone/>
              <a:defRPr sz="933" b="1" i="1">
                <a:solidFill>
                  <a:srgbClr val="3F3F3F"/>
                </a:solidFill>
              </a:defRPr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745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5949-F019-FF23-7289-251BC4FA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32A1-6F74-4206-BDEC-CBE574258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1267-169B-A0F1-C480-F445E407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605CF-B443-BD87-6CB8-E6AF3338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50E2-652C-EEBF-D67E-B4A2B01A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3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7D4-1291-8D4B-0EE0-C9D906A7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01322-F316-ECC5-5A5F-F48D88E21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D07D0-3FAE-C6E5-0010-6C15FBF7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B0688-AF9D-2149-7452-DC6CC823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C1FA-FC9F-472E-08ED-7595E749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9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4904-25E9-C6B9-07AC-1E6D01AD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E551C-2EA4-D30D-9A86-5E3CC792D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12F73-6E54-3C61-47A8-8783ADAA6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7BADE-EB97-4C25-D076-2DCBD980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F3531-BF1E-02E2-AFFB-BE54C229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EBDB4-F70F-9481-E7BB-28E03EB0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36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BFED-94C8-4521-6D2B-764BDC58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2F32-26DD-D8AB-7109-24E595783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A1D62-F701-68F8-06C9-A81E17B13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1A2A53-41FF-468A-E651-92657B555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AAA97-3719-586B-5A8C-BC3627A5E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90646-041B-096B-9BAC-C40A0BCB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2DA6B-910C-F40B-B0C2-A91D00FC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7FC4E-4669-E7BE-A90A-628B189F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6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29C-87A1-82B6-632A-97FE5AC9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11BFD-1AD3-654C-8448-A0B64104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E43A-D6E9-633F-4444-786EF697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29737-C3AA-0757-642A-CD2496EE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81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46496-867F-622B-5315-413267F6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7AC90-4BFA-1181-85E0-8B8F0EB9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3799B-C7F2-B3C5-5666-FCC2AEBA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04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A4E3-C5BE-9274-B446-AB0EB33E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78E6-5CA4-528B-E526-1F70F047E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F81DC-EB91-22A7-5722-25B856279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1CF92-D5BB-657E-CAD5-4571ABFA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66148-B126-1DF9-6EB5-AD4F66AF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AF5F2-5F1E-85FE-2083-DADF8FF8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55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CC79-25EF-4D65-59D6-2EAFCBD6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5615F-96C5-E5DE-7E44-3E75A8649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929E3-5080-8596-A9C4-F3A8091B4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9C9A1-F6B4-BA5B-8D6F-B24CF21D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1EF20-280A-C22F-6FA1-999B5EC6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B1CAE-6CDA-472A-0DCA-039DEED7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89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45965-723D-53FE-31B7-11954878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E4CA5-9C0C-97E8-BEA3-0D6A40032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2F5E5-3FCD-E42E-7E1B-BBB64A386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129B-D38D-4BC1-94CA-01CC362FF147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D5CB0-1FA3-3A9C-A02E-4608073D1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9A629-2FA1-D2D5-44DE-78397037F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8106A-EC56-4FB5-BE7D-F6329C14A2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1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214E4FF-6AFA-D960-F8D6-27C0ECDE8490}"/>
              </a:ext>
            </a:extLst>
          </p:cNvPr>
          <p:cNvSpPr txBox="1"/>
          <p:nvPr/>
        </p:nvSpPr>
        <p:spPr>
          <a:xfrm>
            <a:off x="1" y="624372"/>
            <a:ext cx="6570132" cy="1315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650" b="1" i="1" dirty="0">
                <a:solidFill>
                  <a:schemeClr val="bg1"/>
                </a:solidFill>
                <a:cs typeface="Calibri"/>
              </a:rPr>
              <a:t>Revision of the Terminology Guidelines for the Protection of Children from Sexual Abuse and Exploitation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6B6AB50D-A778-4EA4-5F9E-89A88BEFA0B7}"/>
              </a:ext>
            </a:extLst>
          </p:cNvPr>
          <p:cNvSpPr txBox="1"/>
          <p:nvPr/>
        </p:nvSpPr>
        <p:spPr>
          <a:xfrm>
            <a:off x="994409" y="3721537"/>
            <a:ext cx="244484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33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May 2022</a:t>
            </a:r>
            <a:endParaRPr lang="es-ES" sz="2933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Barcelona </a:t>
            </a:r>
          </a:p>
          <a:p>
            <a:pPr algn="ctr"/>
            <a:r>
              <a:rPr lang="es-ES" sz="2933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-Spain-</a:t>
            </a:r>
          </a:p>
        </p:txBody>
      </p:sp>
      <p:pic>
        <p:nvPicPr>
          <p:cNvPr id="214" name="Imagen 213">
            <a:extLst>
              <a:ext uri="{FF2B5EF4-FFF2-40B4-BE49-F238E27FC236}">
                <a16:creationId xmlns:a16="http://schemas.microsoft.com/office/drawing/2014/main" id="{33F3CCE0-0914-F08A-546A-D369E2713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05" y="1824308"/>
            <a:ext cx="6623561" cy="1165268"/>
          </a:xfrm>
          <a:prstGeom prst="rect">
            <a:avLst/>
          </a:prstGeom>
        </p:spPr>
      </p:pic>
      <p:sp>
        <p:nvSpPr>
          <p:cNvPr id="215" name="CuadroTexto 214">
            <a:extLst>
              <a:ext uri="{FF2B5EF4-FFF2-40B4-BE49-F238E27FC236}">
                <a16:creationId xmlns:a16="http://schemas.microsoft.com/office/drawing/2014/main" id="{8F3D69FC-DB97-1D57-FE14-0C2FDA5C8526}"/>
              </a:ext>
            </a:extLst>
          </p:cNvPr>
          <p:cNvSpPr txBox="1"/>
          <p:nvPr/>
        </p:nvSpPr>
        <p:spPr>
          <a:xfrm>
            <a:off x="468099" y="2159128"/>
            <a:ext cx="5229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Calibri" panose="020F0502020204030204" pitchFamily="34" charset="0"/>
              </a:rPr>
              <a:t>10 October 2023● 19</a:t>
            </a:r>
            <a:r>
              <a:rPr lang="en-US" sz="2000" b="1" baseline="30000" dirty="0">
                <a:cs typeface="Calibri" panose="020F0502020204030204" pitchFamily="34" charset="0"/>
              </a:rPr>
              <a:t>th</a:t>
            </a:r>
            <a:r>
              <a:rPr lang="en-US" sz="2000" b="1" dirty="0">
                <a:cs typeface="Calibri" panose="020F0502020204030204" pitchFamily="34" charset="0"/>
              </a:rPr>
              <a:t> Meeting of the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ITU Council Working Group on Child Online Protection</a:t>
            </a:r>
            <a:endParaRPr lang="en-US" sz="2000" b="1" dirty="0">
              <a:cs typeface="Calibri" panose="020F050202020403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A4B1748-18DB-2ADA-92CC-5314C5292686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165729" cy="21783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  <a:p>
            <a:pPr marL="0" indent="0" algn="ctr">
              <a:buNone/>
            </a:pPr>
            <a:r>
              <a:rPr lang="en-US" sz="2000" dirty="0"/>
              <a:t>Andrea Varrella</a:t>
            </a:r>
          </a:p>
          <a:p>
            <a:pPr marL="0" indent="0" algn="ctr">
              <a:buNone/>
            </a:pPr>
            <a:r>
              <a:rPr lang="es-ES" sz="2000" dirty="0"/>
              <a:t>Research and Child Rights Monitoring Manager</a:t>
            </a:r>
          </a:p>
          <a:p>
            <a:pPr marL="0" indent="0" algn="ctr">
              <a:buNone/>
            </a:pPr>
            <a:r>
              <a:rPr lang="en-US" sz="2000" dirty="0"/>
              <a:t>ECPAT International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F81D1186-E8AF-CBD1-ACFE-B2717EE81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2219"/>
          <a:stretch/>
        </p:blipFill>
        <p:spPr>
          <a:xfrm>
            <a:off x="7402285" y="0"/>
            <a:ext cx="4789714" cy="6858726"/>
          </a:xfrm>
          <a:custGeom>
            <a:avLst/>
            <a:gdLst>
              <a:gd name="connsiteX0" fmla="*/ 6194882 w 7071850"/>
              <a:gd name="connsiteY0" fmla="*/ 6970456 h 10248900"/>
              <a:gd name="connsiteX1" fmla="*/ 6298054 w 7071850"/>
              <a:gd name="connsiteY1" fmla="*/ 6970456 h 10248900"/>
              <a:gd name="connsiteX2" fmla="*/ 7071850 w 7071850"/>
              <a:gd name="connsiteY2" fmla="*/ 7744251 h 10248900"/>
              <a:gd name="connsiteX3" fmla="*/ 7071850 w 7071850"/>
              <a:gd name="connsiteY3" fmla="*/ 10248900 h 10248900"/>
              <a:gd name="connsiteX4" fmla="*/ 5421086 w 7071850"/>
              <a:gd name="connsiteY4" fmla="*/ 10248900 h 10248900"/>
              <a:gd name="connsiteX5" fmla="*/ 5421086 w 7071850"/>
              <a:gd name="connsiteY5" fmla="*/ 7744251 h 10248900"/>
              <a:gd name="connsiteX6" fmla="*/ 6194882 w 7071850"/>
              <a:gd name="connsiteY6" fmla="*/ 6970456 h 10248900"/>
              <a:gd name="connsiteX7" fmla="*/ 2569937 w 7071850"/>
              <a:gd name="connsiteY7" fmla="*/ 6806125 h 10248900"/>
              <a:gd name="connsiteX8" fmla="*/ 2673110 w 7071850"/>
              <a:gd name="connsiteY8" fmla="*/ 6806125 h 10248900"/>
              <a:gd name="connsiteX9" fmla="*/ 3446905 w 7071850"/>
              <a:gd name="connsiteY9" fmla="*/ 7579920 h 10248900"/>
              <a:gd name="connsiteX10" fmla="*/ 3446905 w 7071850"/>
              <a:gd name="connsiteY10" fmla="*/ 9723299 h 10248900"/>
              <a:gd name="connsiteX11" fmla="*/ 3314753 w 7071850"/>
              <a:gd name="connsiteY11" fmla="*/ 10155935 h 10248900"/>
              <a:gd name="connsiteX12" fmla="*/ 3238050 w 7071850"/>
              <a:gd name="connsiteY12" fmla="*/ 10248900 h 10248900"/>
              <a:gd name="connsiteX13" fmla="*/ 2004997 w 7071850"/>
              <a:gd name="connsiteY13" fmla="*/ 10248900 h 10248900"/>
              <a:gd name="connsiteX14" fmla="*/ 1928294 w 7071850"/>
              <a:gd name="connsiteY14" fmla="*/ 10155935 h 10248900"/>
              <a:gd name="connsiteX15" fmla="*/ 1796142 w 7071850"/>
              <a:gd name="connsiteY15" fmla="*/ 9723299 h 10248900"/>
              <a:gd name="connsiteX16" fmla="*/ 1796142 w 7071850"/>
              <a:gd name="connsiteY16" fmla="*/ 7579920 h 10248900"/>
              <a:gd name="connsiteX17" fmla="*/ 2569937 w 7071850"/>
              <a:gd name="connsiteY17" fmla="*/ 6806125 h 10248900"/>
              <a:gd name="connsiteX18" fmla="*/ 4379688 w 7071850"/>
              <a:gd name="connsiteY18" fmla="*/ 3983702 h 10248900"/>
              <a:gd name="connsiteX19" fmla="*/ 4482861 w 7071850"/>
              <a:gd name="connsiteY19" fmla="*/ 3983702 h 10248900"/>
              <a:gd name="connsiteX20" fmla="*/ 5256656 w 7071850"/>
              <a:gd name="connsiteY20" fmla="*/ 4757497 h 10248900"/>
              <a:gd name="connsiteX21" fmla="*/ 5256656 w 7071850"/>
              <a:gd name="connsiteY21" fmla="*/ 10248900 h 10248900"/>
              <a:gd name="connsiteX22" fmla="*/ 3605893 w 7071850"/>
              <a:gd name="connsiteY22" fmla="*/ 10248900 h 10248900"/>
              <a:gd name="connsiteX23" fmla="*/ 3605893 w 7071850"/>
              <a:gd name="connsiteY23" fmla="*/ 4757497 h 10248900"/>
              <a:gd name="connsiteX24" fmla="*/ 4379688 w 7071850"/>
              <a:gd name="connsiteY24" fmla="*/ 3983702 h 10248900"/>
              <a:gd name="connsiteX25" fmla="*/ 773795 w 7071850"/>
              <a:gd name="connsiteY25" fmla="*/ 3406895 h 10248900"/>
              <a:gd name="connsiteX26" fmla="*/ 876968 w 7071850"/>
              <a:gd name="connsiteY26" fmla="*/ 3406895 h 10248900"/>
              <a:gd name="connsiteX27" fmla="*/ 1650763 w 7071850"/>
              <a:gd name="connsiteY27" fmla="*/ 4180689 h 10248900"/>
              <a:gd name="connsiteX28" fmla="*/ 1650763 w 7071850"/>
              <a:gd name="connsiteY28" fmla="*/ 9779906 h 10248900"/>
              <a:gd name="connsiteX29" fmla="*/ 1518611 w 7071850"/>
              <a:gd name="connsiteY29" fmla="*/ 10212542 h 10248900"/>
              <a:gd name="connsiteX30" fmla="*/ 1488613 w 7071850"/>
              <a:gd name="connsiteY30" fmla="*/ 10248900 h 10248900"/>
              <a:gd name="connsiteX31" fmla="*/ 162150 w 7071850"/>
              <a:gd name="connsiteY31" fmla="*/ 10248900 h 10248900"/>
              <a:gd name="connsiteX32" fmla="*/ 132152 w 7071850"/>
              <a:gd name="connsiteY32" fmla="*/ 10212542 h 10248900"/>
              <a:gd name="connsiteX33" fmla="*/ 0 w 7071850"/>
              <a:gd name="connsiteY33" fmla="*/ 9779906 h 10248900"/>
              <a:gd name="connsiteX34" fmla="*/ 0 w 7071850"/>
              <a:gd name="connsiteY34" fmla="*/ 4180689 h 10248900"/>
              <a:gd name="connsiteX35" fmla="*/ 773795 w 7071850"/>
              <a:gd name="connsiteY35" fmla="*/ 3406895 h 10248900"/>
              <a:gd name="connsiteX36" fmla="*/ 5421086 w 7071850"/>
              <a:gd name="connsiteY36" fmla="*/ 0 h 10248900"/>
              <a:gd name="connsiteX37" fmla="*/ 7071850 w 7071850"/>
              <a:gd name="connsiteY37" fmla="*/ 0 h 10248900"/>
              <a:gd name="connsiteX38" fmla="*/ 7071850 w 7071850"/>
              <a:gd name="connsiteY38" fmla="*/ 6034471 h 10248900"/>
              <a:gd name="connsiteX39" fmla="*/ 6298054 w 7071850"/>
              <a:gd name="connsiteY39" fmla="*/ 6808266 h 10248900"/>
              <a:gd name="connsiteX40" fmla="*/ 6194882 w 7071850"/>
              <a:gd name="connsiteY40" fmla="*/ 6808266 h 10248900"/>
              <a:gd name="connsiteX41" fmla="*/ 5421086 w 7071850"/>
              <a:gd name="connsiteY41" fmla="*/ 6034471 h 10248900"/>
              <a:gd name="connsiteX42" fmla="*/ 3771815 w 7071850"/>
              <a:gd name="connsiteY42" fmla="*/ 0 h 10248900"/>
              <a:gd name="connsiteX43" fmla="*/ 5090734 w 7071850"/>
              <a:gd name="connsiteY43" fmla="*/ 0 h 10248900"/>
              <a:gd name="connsiteX44" fmla="*/ 5124504 w 7071850"/>
              <a:gd name="connsiteY44" fmla="*/ 40930 h 10248900"/>
              <a:gd name="connsiteX45" fmla="*/ 5256656 w 7071850"/>
              <a:gd name="connsiteY45" fmla="*/ 473566 h 10248900"/>
              <a:gd name="connsiteX46" fmla="*/ 5256656 w 7071850"/>
              <a:gd name="connsiteY46" fmla="*/ 3047524 h 10248900"/>
              <a:gd name="connsiteX47" fmla="*/ 4482861 w 7071850"/>
              <a:gd name="connsiteY47" fmla="*/ 3821318 h 10248900"/>
              <a:gd name="connsiteX48" fmla="*/ 4379688 w 7071850"/>
              <a:gd name="connsiteY48" fmla="*/ 3821318 h 10248900"/>
              <a:gd name="connsiteX49" fmla="*/ 3605893 w 7071850"/>
              <a:gd name="connsiteY49" fmla="*/ 3047524 h 10248900"/>
              <a:gd name="connsiteX50" fmla="*/ 3605893 w 7071850"/>
              <a:gd name="connsiteY50" fmla="*/ 473566 h 10248900"/>
              <a:gd name="connsiteX51" fmla="*/ 3738045 w 7071850"/>
              <a:gd name="connsiteY51" fmla="*/ 40930 h 10248900"/>
              <a:gd name="connsiteX52" fmla="*/ 1896329 w 7071850"/>
              <a:gd name="connsiteY52" fmla="*/ 0 h 10248900"/>
              <a:gd name="connsiteX53" fmla="*/ 3346718 w 7071850"/>
              <a:gd name="connsiteY53" fmla="*/ 0 h 10248900"/>
              <a:gd name="connsiteX54" fmla="*/ 3386096 w 7071850"/>
              <a:gd name="connsiteY54" fmla="*/ 72549 h 10248900"/>
              <a:gd name="connsiteX55" fmla="*/ 3446905 w 7071850"/>
              <a:gd name="connsiteY55" fmla="*/ 373745 h 10248900"/>
              <a:gd name="connsiteX56" fmla="*/ 3446905 w 7071850"/>
              <a:gd name="connsiteY56" fmla="*/ 5886911 h 10248900"/>
              <a:gd name="connsiteX57" fmla="*/ 2673110 w 7071850"/>
              <a:gd name="connsiteY57" fmla="*/ 6660706 h 10248900"/>
              <a:gd name="connsiteX58" fmla="*/ 2569937 w 7071850"/>
              <a:gd name="connsiteY58" fmla="*/ 6660706 h 10248900"/>
              <a:gd name="connsiteX59" fmla="*/ 1796142 w 7071850"/>
              <a:gd name="connsiteY59" fmla="*/ 5886911 h 10248900"/>
              <a:gd name="connsiteX60" fmla="*/ 1796142 w 7071850"/>
              <a:gd name="connsiteY60" fmla="*/ 373745 h 10248900"/>
              <a:gd name="connsiteX61" fmla="*/ 1856951 w 7071850"/>
              <a:gd name="connsiteY61" fmla="*/ 72549 h 10248900"/>
              <a:gd name="connsiteX62" fmla="*/ 59676 w 7071850"/>
              <a:gd name="connsiteY62" fmla="*/ 0 h 10248900"/>
              <a:gd name="connsiteX63" fmla="*/ 1591087 w 7071850"/>
              <a:gd name="connsiteY63" fmla="*/ 0 h 10248900"/>
              <a:gd name="connsiteX64" fmla="*/ 1635042 w 7071850"/>
              <a:gd name="connsiteY64" fmla="*/ 141601 h 10248900"/>
              <a:gd name="connsiteX65" fmla="*/ 1650763 w 7071850"/>
              <a:gd name="connsiteY65" fmla="*/ 297547 h 10248900"/>
              <a:gd name="connsiteX66" fmla="*/ 1650763 w 7071850"/>
              <a:gd name="connsiteY66" fmla="*/ 2485908 h 10248900"/>
              <a:gd name="connsiteX67" fmla="*/ 876968 w 7071850"/>
              <a:gd name="connsiteY67" fmla="*/ 3259703 h 10248900"/>
              <a:gd name="connsiteX68" fmla="*/ 773795 w 7071850"/>
              <a:gd name="connsiteY68" fmla="*/ 3259703 h 10248900"/>
              <a:gd name="connsiteX69" fmla="*/ 0 w 7071850"/>
              <a:gd name="connsiteY69" fmla="*/ 2485908 h 10248900"/>
              <a:gd name="connsiteX70" fmla="*/ 0 w 7071850"/>
              <a:gd name="connsiteY70" fmla="*/ 297547 h 10248900"/>
              <a:gd name="connsiteX71" fmla="*/ 15721 w 7071850"/>
              <a:gd name="connsiteY71" fmla="*/ 141601 h 1024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7071850" h="10248900">
                <a:moveTo>
                  <a:pt x="6194882" y="6970456"/>
                </a:moveTo>
                <a:lnTo>
                  <a:pt x="6298054" y="6970456"/>
                </a:lnTo>
                <a:cubicBezTo>
                  <a:pt x="6725410" y="6970456"/>
                  <a:pt x="7071850" y="7316896"/>
                  <a:pt x="7071850" y="7744251"/>
                </a:cubicBezTo>
                <a:lnTo>
                  <a:pt x="7071850" y="10248900"/>
                </a:lnTo>
                <a:lnTo>
                  <a:pt x="5421086" y="10248900"/>
                </a:lnTo>
                <a:lnTo>
                  <a:pt x="5421086" y="7744251"/>
                </a:lnTo>
                <a:cubicBezTo>
                  <a:pt x="5421086" y="7316896"/>
                  <a:pt x="5767526" y="6970456"/>
                  <a:pt x="6194882" y="6970456"/>
                </a:cubicBezTo>
                <a:close/>
                <a:moveTo>
                  <a:pt x="2569937" y="6806125"/>
                </a:moveTo>
                <a:lnTo>
                  <a:pt x="2673110" y="6806125"/>
                </a:lnTo>
                <a:cubicBezTo>
                  <a:pt x="3100465" y="6806125"/>
                  <a:pt x="3446905" y="7152565"/>
                  <a:pt x="3446905" y="7579920"/>
                </a:cubicBezTo>
                <a:lnTo>
                  <a:pt x="3446905" y="9723299"/>
                </a:lnTo>
                <a:cubicBezTo>
                  <a:pt x="3446905" y="9883557"/>
                  <a:pt x="3398187" y="10032437"/>
                  <a:pt x="3314753" y="10155935"/>
                </a:cubicBezTo>
                <a:lnTo>
                  <a:pt x="3238050" y="10248900"/>
                </a:lnTo>
                <a:lnTo>
                  <a:pt x="2004997" y="10248900"/>
                </a:lnTo>
                <a:lnTo>
                  <a:pt x="1928294" y="10155935"/>
                </a:lnTo>
                <a:cubicBezTo>
                  <a:pt x="1844860" y="10032437"/>
                  <a:pt x="1796142" y="9883557"/>
                  <a:pt x="1796142" y="9723299"/>
                </a:cubicBezTo>
                <a:lnTo>
                  <a:pt x="1796142" y="7579920"/>
                </a:lnTo>
                <a:cubicBezTo>
                  <a:pt x="1796142" y="7152565"/>
                  <a:pt x="2142582" y="6806125"/>
                  <a:pt x="2569937" y="6806125"/>
                </a:cubicBezTo>
                <a:close/>
                <a:moveTo>
                  <a:pt x="4379688" y="3983702"/>
                </a:moveTo>
                <a:lnTo>
                  <a:pt x="4482861" y="3983702"/>
                </a:lnTo>
                <a:cubicBezTo>
                  <a:pt x="4910216" y="3983702"/>
                  <a:pt x="5256656" y="4330142"/>
                  <a:pt x="5256656" y="4757497"/>
                </a:cubicBezTo>
                <a:lnTo>
                  <a:pt x="5256656" y="10248900"/>
                </a:lnTo>
                <a:lnTo>
                  <a:pt x="3605893" y="10248900"/>
                </a:lnTo>
                <a:lnTo>
                  <a:pt x="3605893" y="4757497"/>
                </a:lnTo>
                <a:cubicBezTo>
                  <a:pt x="3605893" y="4330142"/>
                  <a:pt x="3952333" y="3983702"/>
                  <a:pt x="4379688" y="3983702"/>
                </a:cubicBezTo>
                <a:close/>
                <a:moveTo>
                  <a:pt x="773795" y="3406895"/>
                </a:moveTo>
                <a:lnTo>
                  <a:pt x="876968" y="3406895"/>
                </a:lnTo>
                <a:cubicBezTo>
                  <a:pt x="1304323" y="3406895"/>
                  <a:pt x="1650763" y="3753335"/>
                  <a:pt x="1650763" y="4180689"/>
                </a:cubicBezTo>
                <a:lnTo>
                  <a:pt x="1650763" y="9779906"/>
                </a:lnTo>
                <a:cubicBezTo>
                  <a:pt x="1650763" y="9940164"/>
                  <a:pt x="1602045" y="10089044"/>
                  <a:pt x="1518611" y="10212542"/>
                </a:cubicBezTo>
                <a:lnTo>
                  <a:pt x="1488613" y="10248900"/>
                </a:lnTo>
                <a:lnTo>
                  <a:pt x="162150" y="10248900"/>
                </a:lnTo>
                <a:lnTo>
                  <a:pt x="132152" y="10212542"/>
                </a:lnTo>
                <a:cubicBezTo>
                  <a:pt x="48718" y="10089044"/>
                  <a:pt x="0" y="9940164"/>
                  <a:pt x="0" y="9779906"/>
                </a:cubicBezTo>
                <a:lnTo>
                  <a:pt x="0" y="4180689"/>
                </a:lnTo>
                <a:cubicBezTo>
                  <a:pt x="0" y="3753335"/>
                  <a:pt x="346440" y="3406895"/>
                  <a:pt x="773795" y="3406895"/>
                </a:cubicBezTo>
                <a:close/>
                <a:moveTo>
                  <a:pt x="5421086" y="0"/>
                </a:moveTo>
                <a:lnTo>
                  <a:pt x="7071850" y="0"/>
                </a:lnTo>
                <a:lnTo>
                  <a:pt x="7071850" y="6034471"/>
                </a:lnTo>
                <a:cubicBezTo>
                  <a:pt x="7071850" y="6461826"/>
                  <a:pt x="6725410" y="6808266"/>
                  <a:pt x="6298054" y="6808266"/>
                </a:cubicBezTo>
                <a:lnTo>
                  <a:pt x="6194882" y="6808266"/>
                </a:lnTo>
                <a:cubicBezTo>
                  <a:pt x="5767526" y="6808266"/>
                  <a:pt x="5421086" y="6461826"/>
                  <a:pt x="5421086" y="6034471"/>
                </a:cubicBezTo>
                <a:close/>
                <a:moveTo>
                  <a:pt x="3771815" y="0"/>
                </a:moveTo>
                <a:lnTo>
                  <a:pt x="5090734" y="0"/>
                </a:lnTo>
                <a:lnTo>
                  <a:pt x="5124504" y="40930"/>
                </a:lnTo>
                <a:cubicBezTo>
                  <a:pt x="5207938" y="164429"/>
                  <a:pt x="5256656" y="313308"/>
                  <a:pt x="5256656" y="473566"/>
                </a:cubicBezTo>
                <a:lnTo>
                  <a:pt x="5256656" y="3047524"/>
                </a:lnTo>
                <a:cubicBezTo>
                  <a:pt x="5256656" y="3474879"/>
                  <a:pt x="4910216" y="3821318"/>
                  <a:pt x="4482861" y="3821318"/>
                </a:cubicBezTo>
                <a:lnTo>
                  <a:pt x="4379688" y="3821318"/>
                </a:lnTo>
                <a:cubicBezTo>
                  <a:pt x="3952333" y="3821318"/>
                  <a:pt x="3605893" y="3474879"/>
                  <a:pt x="3605893" y="3047524"/>
                </a:cubicBezTo>
                <a:lnTo>
                  <a:pt x="3605893" y="473566"/>
                </a:lnTo>
                <a:cubicBezTo>
                  <a:pt x="3605893" y="313308"/>
                  <a:pt x="3654611" y="164429"/>
                  <a:pt x="3738045" y="40930"/>
                </a:cubicBezTo>
                <a:close/>
                <a:moveTo>
                  <a:pt x="1896329" y="0"/>
                </a:moveTo>
                <a:lnTo>
                  <a:pt x="3346718" y="0"/>
                </a:lnTo>
                <a:lnTo>
                  <a:pt x="3386096" y="72549"/>
                </a:lnTo>
                <a:cubicBezTo>
                  <a:pt x="3425253" y="165125"/>
                  <a:pt x="3446905" y="266906"/>
                  <a:pt x="3446905" y="373745"/>
                </a:cubicBezTo>
                <a:lnTo>
                  <a:pt x="3446905" y="5886911"/>
                </a:lnTo>
                <a:cubicBezTo>
                  <a:pt x="3446905" y="6314266"/>
                  <a:pt x="3100465" y="6660706"/>
                  <a:pt x="2673110" y="6660706"/>
                </a:cubicBezTo>
                <a:lnTo>
                  <a:pt x="2569937" y="6660706"/>
                </a:lnTo>
                <a:cubicBezTo>
                  <a:pt x="2142582" y="6660706"/>
                  <a:pt x="1796142" y="6314266"/>
                  <a:pt x="1796142" y="5886911"/>
                </a:cubicBezTo>
                <a:lnTo>
                  <a:pt x="1796142" y="373745"/>
                </a:lnTo>
                <a:cubicBezTo>
                  <a:pt x="1796142" y="266906"/>
                  <a:pt x="1817795" y="165125"/>
                  <a:pt x="1856951" y="72549"/>
                </a:cubicBezTo>
                <a:close/>
                <a:moveTo>
                  <a:pt x="59676" y="0"/>
                </a:moveTo>
                <a:lnTo>
                  <a:pt x="1591087" y="0"/>
                </a:lnTo>
                <a:lnTo>
                  <a:pt x="1635042" y="141601"/>
                </a:lnTo>
                <a:cubicBezTo>
                  <a:pt x="1645350" y="191973"/>
                  <a:pt x="1650763" y="244128"/>
                  <a:pt x="1650763" y="297547"/>
                </a:cubicBezTo>
                <a:lnTo>
                  <a:pt x="1650763" y="2485908"/>
                </a:lnTo>
                <a:cubicBezTo>
                  <a:pt x="1650763" y="2913263"/>
                  <a:pt x="1304323" y="3259703"/>
                  <a:pt x="876968" y="3259703"/>
                </a:cubicBezTo>
                <a:lnTo>
                  <a:pt x="773795" y="3259703"/>
                </a:lnTo>
                <a:cubicBezTo>
                  <a:pt x="346440" y="3259703"/>
                  <a:pt x="0" y="2913263"/>
                  <a:pt x="0" y="2485908"/>
                </a:cubicBezTo>
                <a:lnTo>
                  <a:pt x="0" y="297547"/>
                </a:lnTo>
                <a:cubicBezTo>
                  <a:pt x="0" y="244128"/>
                  <a:pt x="5413" y="191973"/>
                  <a:pt x="15721" y="14160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50C399CA-B8EC-9F9A-65A7-64E29A0B09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-1303" y="333817"/>
            <a:ext cx="5578328" cy="5578328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3929744" y="0"/>
            <a:ext cx="8262258" cy="6858000"/>
          </a:xfrm>
          <a:prstGeom prst="rect">
            <a:avLst/>
          </a:prstGeom>
          <a:solidFill>
            <a:srgbClr val="146B42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94314" y="685801"/>
            <a:ext cx="8011888" cy="1567561"/>
            <a:chOff x="0" y="0"/>
            <a:chExt cx="3598710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33800" y="2645221"/>
            <a:ext cx="7772402" cy="1567561"/>
            <a:chOff x="0" y="0"/>
            <a:chExt cx="3598710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24943" y="4604641"/>
            <a:ext cx="7881259" cy="1567561"/>
            <a:chOff x="0" y="0"/>
            <a:chExt cx="3598710" cy="7953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799" y="2323192"/>
            <a:ext cx="3456955" cy="208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b="1" spc="-43" dirty="0">
                <a:solidFill>
                  <a:srgbClr val="14110F"/>
                </a:solidFill>
                <a:latin typeface="Bahnschrift" panose="020B0502040204020203" pitchFamily="34" charset="0"/>
              </a:rPr>
              <a:t>About</a:t>
            </a: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 </a:t>
            </a:r>
          </a:p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ECPAT </a:t>
            </a:r>
          </a:p>
          <a:p>
            <a:pPr>
              <a:lnSpc>
                <a:spcPts val="5547"/>
              </a:lnSpc>
              <a:spcBef>
                <a:spcPct val="0"/>
              </a:spcBef>
            </a:pPr>
            <a:r>
              <a:rPr lang="en-US" sz="4267" spc="-43" dirty="0">
                <a:solidFill>
                  <a:srgbClr val="14110F"/>
                </a:solidFill>
                <a:latin typeface="Bahnschrift" panose="020B0502040204020203" pitchFamily="34" charset="0"/>
              </a:rPr>
              <a:t>International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6263" y="1194947"/>
            <a:ext cx="621309" cy="59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28043" y="3157016"/>
            <a:ext cx="621309" cy="59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26263" y="5059701"/>
            <a:ext cx="1446533" cy="590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733" spc="-37" dirty="0">
                <a:solidFill>
                  <a:srgbClr val="14110F">
                    <a:alpha val="29804"/>
                  </a:srgbClr>
                </a:solidFill>
                <a:latin typeface="Roboto"/>
              </a:rPr>
              <a:t>*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4091" y="955539"/>
            <a:ext cx="599966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27"/>
              </a:lnSpc>
            </a:pPr>
            <a:r>
              <a:rPr lang="en-CA" sz="24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Largest influencing network 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focused on ending all forms of sexual exploitation of children. </a:t>
            </a:r>
            <a:r>
              <a:rPr lang="en-CA" sz="2400" b="1" dirty="0">
                <a:solidFill>
                  <a:srgbClr val="146B4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124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 organisations in </a:t>
            </a:r>
            <a:r>
              <a:rPr lang="en-CA" sz="2400" b="1" dirty="0">
                <a:solidFill>
                  <a:srgbClr val="146B4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104 </a:t>
            </a:r>
            <a:r>
              <a:rPr lang="en-CA" sz="2400" dirty="0">
                <a:latin typeface="Bahnschrift" panose="020B0502040204020203" pitchFamily="34" charset="0"/>
                <a:cs typeface="Calibri" panose="020F0502020204030204" pitchFamily="34" charset="0"/>
              </a:rPr>
              <a:t>countries.</a:t>
            </a:r>
          </a:p>
          <a:p>
            <a:pPr>
              <a:lnSpc>
                <a:spcPts val="2427"/>
              </a:lnSpc>
            </a:pPr>
            <a:endParaRPr lang="en-US" sz="2400" spc="37" dirty="0">
              <a:solidFill>
                <a:srgbClr val="14110F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93509" y="2836961"/>
            <a:ext cx="580768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CA" sz="20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Over 30 years pushing for critical systemic </a:t>
            </a:r>
            <a:r>
              <a:rPr lang="en-CA" sz="2000" dirty="0">
                <a:latin typeface="Bahnschrift" panose="020B0502040204020203" pitchFamily="34" charset="0"/>
                <a:cs typeface="Calibri" panose="020F0502020204030204" pitchFamily="34" charset="0"/>
              </a:rPr>
              <a:t>and necessary </a:t>
            </a:r>
            <a:r>
              <a:rPr lang="en-CA" sz="20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social changes</a:t>
            </a:r>
            <a:r>
              <a:rPr lang="en-CA" sz="2000" dirty="0">
                <a:latin typeface="Bahnschrift" panose="020B0502040204020203" pitchFamily="34" charset="0"/>
                <a:cs typeface="Calibri" panose="020F0502020204030204" pitchFamily="34" charset="0"/>
              </a:rPr>
              <a:t> to end sexual exploitation of children together with all relevant stakeholders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44091" y="4953793"/>
            <a:ext cx="587851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AU" sz="2400" dirty="0">
                <a:latin typeface="Bahnschrift" panose="020B0502040204020203" pitchFamily="34" charset="0"/>
                <a:cs typeface="Calibri" panose="020F0502020204030204" pitchFamily="34" charset="0"/>
              </a:rPr>
              <a:t>Based in Bangkok, the ECPAT Secretariat </a:t>
            </a:r>
            <a:r>
              <a:rPr lang="en-AU" sz="2400" b="1" dirty="0">
                <a:solidFill>
                  <a:srgbClr val="146B4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coordinates research, advocacy and action</a:t>
            </a:r>
            <a:r>
              <a:rPr lang="en-AU" sz="2400" dirty="0">
                <a:latin typeface="Bahnschrift" panose="020B0502040204020203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with yellow text&#10;&#10;Description automatically generated">
            <a:extLst>
              <a:ext uri="{FF2B5EF4-FFF2-40B4-BE49-F238E27FC236}">
                <a16:creationId xmlns:a16="http://schemas.microsoft.com/office/drawing/2014/main" id="{198D96EE-372E-A0F5-76CE-3A351763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EBDD3-537B-552B-E55C-09C3DCA4D9D2}"/>
              </a:ext>
            </a:extLst>
          </p:cNvPr>
          <p:cNvSpPr txBox="1"/>
          <p:nvPr/>
        </p:nvSpPr>
        <p:spPr>
          <a:xfrm>
            <a:off x="805343" y="302004"/>
            <a:ext cx="9957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0F75BC"/>
                </a:solidFill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Terminology Guidelines for the Protection of Children from Sexual Abuse and Exploitation</a:t>
            </a:r>
          </a:p>
        </p:txBody>
      </p:sp>
      <p:grpSp>
        <p:nvGrpSpPr>
          <p:cNvPr id="5" name="Google Shape;7211;p42">
            <a:extLst>
              <a:ext uri="{FF2B5EF4-FFF2-40B4-BE49-F238E27FC236}">
                <a16:creationId xmlns:a16="http://schemas.microsoft.com/office/drawing/2014/main" id="{991EC46A-E0E0-77EE-0DF0-8C92BB02250B}"/>
              </a:ext>
            </a:extLst>
          </p:cNvPr>
          <p:cNvGrpSpPr/>
          <p:nvPr/>
        </p:nvGrpSpPr>
        <p:grpSpPr>
          <a:xfrm>
            <a:off x="1891130" y="1163778"/>
            <a:ext cx="7290699" cy="155757"/>
            <a:chOff x="3962000" y="4060525"/>
            <a:chExt cx="2324125" cy="174750"/>
          </a:xfrm>
          <a:solidFill>
            <a:srgbClr val="F7941E"/>
          </a:solidFill>
        </p:grpSpPr>
        <p:sp>
          <p:nvSpPr>
            <p:cNvPr id="6" name="Google Shape;7212;p42">
              <a:extLst>
                <a:ext uri="{FF2B5EF4-FFF2-40B4-BE49-F238E27FC236}">
                  <a16:creationId xmlns:a16="http://schemas.microsoft.com/office/drawing/2014/main" id="{A4B38C43-9005-1AA0-FCED-EBCE1CBC84F6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7213;p42">
              <a:extLst>
                <a:ext uri="{FF2B5EF4-FFF2-40B4-BE49-F238E27FC236}">
                  <a16:creationId xmlns:a16="http://schemas.microsoft.com/office/drawing/2014/main" id="{15FC94D5-E57D-3382-4D12-F4A45C2C2CC2}"/>
                </a:ext>
              </a:extLst>
            </p:cNvPr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7214;p42">
              <a:extLst>
                <a:ext uri="{FF2B5EF4-FFF2-40B4-BE49-F238E27FC236}">
                  <a16:creationId xmlns:a16="http://schemas.microsoft.com/office/drawing/2014/main" id="{02C0FD0E-6DE0-7FE0-DD24-E43A8F19CE63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7215;p42">
              <a:extLst>
                <a:ext uri="{FF2B5EF4-FFF2-40B4-BE49-F238E27FC236}">
                  <a16:creationId xmlns:a16="http://schemas.microsoft.com/office/drawing/2014/main" id="{596DBD93-300A-EE1E-BE01-A666384C4937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7216;p42">
              <a:extLst>
                <a:ext uri="{FF2B5EF4-FFF2-40B4-BE49-F238E27FC236}">
                  <a16:creationId xmlns:a16="http://schemas.microsoft.com/office/drawing/2014/main" id="{5E968CC2-F9EB-71F8-A67F-EA5CEFD1B904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7;p42">
              <a:extLst>
                <a:ext uri="{FF2B5EF4-FFF2-40B4-BE49-F238E27FC236}">
                  <a16:creationId xmlns:a16="http://schemas.microsoft.com/office/drawing/2014/main" id="{28BB05D6-CFAE-DC5F-383F-F388091A872E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18;p42">
              <a:extLst>
                <a:ext uri="{FF2B5EF4-FFF2-40B4-BE49-F238E27FC236}">
                  <a16:creationId xmlns:a16="http://schemas.microsoft.com/office/drawing/2014/main" id="{83EBF85E-01BF-8DC4-7D3A-90C0F030C8AC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19;p42">
              <a:extLst>
                <a:ext uri="{FF2B5EF4-FFF2-40B4-BE49-F238E27FC236}">
                  <a16:creationId xmlns:a16="http://schemas.microsoft.com/office/drawing/2014/main" id="{4B1655AF-320A-0CB1-FDC2-969B8B4B1148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0;p42">
              <a:extLst>
                <a:ext uri="{FF2B5EF4-FFF2-40B4-BE49-F238E27FC236}">
                  <a16:creationId xmlns:a16="http://schemas.microsoft.com/office/drawing/2014/main" id="{6F5AC7E7-6177-1C15-558D-D80FBC502D86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1;p42">
              <a:extLst>
                <a:ext uri="{FF2B5EF4-FFF2-40B4-BE49-F238E27FC236}">
                  <a16:creationId xmlns:a16="http://schemas.microsoft.com/office/drawing/2014/main" id="{A14FDA9A-97B9-09C9-2B88-CA2C4CB364CD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2;p42">
              <a:extLst>
                <a:ext uri="{FF2B5EF4-FFF2-40B4-BE49-F238E27FC236}">
                  <a16:creationId xmlns:a16="http://schemas.microsoft.com/office/drawing/2014/main" id="{EBAD1A13-96FE-165D-69FF-6843A1D61E12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3;p42">
              <a:extLst>
                <a:ext uri="{FF2B5EF4-FFF2-40B4-BE49-F238E27FC236}">
                  <a16:creationId xmlns:a16="http://schemas.microsoft.com/office/drawing/2014/main" id="{280A3270-23EE-7C73-CD8F-720A2CD9E75B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4;p42">
              <a:extLst>
                <a:ext uri="{FF2B5EF4-FFF2-40B4-BE49-F238E27FC236}">
                  <a16:creationId xmlns:a16="http://schemas.microsoft.com/office/drawing/2014/main" id="{95BCC659-7DE1-2563-6BFC-773EEA9826BE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7225;p42">
              <a:extLst>
                <a:ext uri="{FF2B5EF4-FFF2-40B4-BE49-F238E27FC236}">
                  <a16:creationId xmlns:a16="http://schemas.microsoft.com/office/drawing/2014/main" id="{E48EB0D5-E9B2-4B0C-DC78-3D18439314FD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6;p42">
              <a:extLst>
                <a:ext uri="{FF2B5EF4-FFF2-40B4-BE49-F238E27FC236}">
                  <a16:creationId xmlns:a16="http://schemas.microsoft.com/office/drawing/2014/main" id="{754DE173-3D09-91D6-20B6-87EF17274DED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7;p42">
              <a:extLst>
                <a:ext uri="{FF2B5EF4-FFF2-40B4-BE49-F238E27FC236}">
                  <a16:creationId xmlns:a16="http://schemas.microsoft.com/office/drawing/2014/main" id="{1E2A76D4-F646-A50A-1CC5-F734DA2F7496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28;p42">
              <a:extLst>
                <a:ext uri="{FF2B5EF4-FFF2-40B4-BE49-F238E27FC236}">
                  <a16:creationId xmlns:a16="http://schemas.microsoft.com/office/drawing/2014/main" id="{820FE80B-F26B-3071-0DBF-029C73445ED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29;p42">
              <a:extLst>
                <a:ext uri="{FF2B5EF4-FFF2-40B4-BE49-F238E27FC236}">
                  <a16:creationId xmlns:a16="http://schemas.microsoft.com/office/drawing/2014/main" id="{88C5876C-759F-0020-0F9D-3CF651CF6BAE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0;p42">
              <a:extLst>
                <a:ext uri="{FF2B5EF4-FFF2-40B4-BE49-F238E27FC236}">
                  <a16:creationId xmlns:a16="http://schemas.microsoft.com/office/drawing/2014/main" id="{45D9A615-7023-AA9A-8DFA-8B5126FF07D4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1;p42">
              <a:extLst>
                <a:ext uri="{FF2B5EF4-FFF2-40B4-BE49-F238E27FC236}">
                  <a16:creationId xmlns:a16="http://schemas.microsoft.com/office/drawing/2014/main" id="{BB6B2CCD-7FE4-D316-A68B-0526CF6FEA76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2;p42">
              <a:extLst>
                <a:ext uri="{FF2B5EF4-FFF2-40B4-BE49-F238E27FC236}">
                  <a16:creationId xmlns:a16="http://schemas.microsoft.com/office/drawing/2014/main" id="{40B3E7F8-A53A-6643-833C-882DE6AD44ED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3;p42">
              <a:extLst>
                <a:ext uri="{FF2B5EF4-FFF2-40B4-BE49-F238E27FC236}">
                  <a16:creationId xmlns:a16="http://schemas.microsoft.com/office/drawing/2014/main" id="{C4EE3669-E698-C384-6FA4-90866AA96D6A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4;p42">
              <a:extLst>
                <a:ext uri="{FF2B5EF4-FFF2-40B4-BE49-F238E27FC236}">
                  <a16:creationId xmlns:a16="http://schemas.microsoft.com/office/drawing/2014/main" id="{89E08EAA-F439-E1D3-7D88-8D88ED6BC12A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5;p42">
              <a:extLst>
                <a:ext uri="{FF2B5EF4-FFF2-40B4-BE49-F238E27FC236}">
                  <a16:creationId xmlns:a16="http://schemas.microsoft.com/office/drawing/2014/main" id="{4487EBC0-473B-35C2-2C46-16A9C780DE87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6;p42">
              <a:extLst>
                <a:ext uri="{FF2B5EF4-FFF2-40B4-BE49-F238E27FC236}">
                  <a16:creationId xmlns:a16="http://schemas.microsoft.com/office/drawing/2014/main" id="{C082FBBF-DA67-17DC-2FE8-704D318BF7F1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7;p42">
              <a:extLst>
                <a:ext uri="{FF2B5EF4-FFF2-40B4-BE49-F238E27FC236}">
                  <a16:creationId xmlns:a16="http://schemas.microsoft.com/office/drawing/2014/main" id="{00D1903C-5DE8-A3D7-BE6B-6B7239DE406D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38;p42">
              <a:extLst>
                <a:ext uri="{FF2B5EF4-FFF2-40B4-BE49-F238E27FC236}">
                  <a16:creationId xmlns:a16="http://schemas.microsoft.com/office/drawing/2014/main" id="{996DF94E-271A-7C08-9120-C9EFD5778529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39;p42">
              <a:extLst>
                <a:ext uri="{FF2B5EF4-FFF2-40B4-BE49-F238E27FC236}">
                  <a16:creationId xmlns:a16="http://schemas.microsoft.com/office/drawing/2014/main" id="{692ACBD9-E326-12C4-F981-532D9A325F85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0;p42">
              <a:extLst>
                <a:ext uri="{FF2B5EF4-FFF2-40B4-BE49-F238E27FC236}">
                  <a16:creationId xmlns:a16="http://schemas.microsoft.com/office/drawing/2014/main" id="{764B80BC-264B-B8C3-AA8F-E899BC87C208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1;p42">
              <a:extLst>
                <a:ext uri="{FF2B5EF4-FFF2-40B4-BE49-F238E27FC236}">
                  <a16:creationId xmlns:a16="http://schemas.microsoft.com/office/drawing/2014/main" id="{17E18CBD-28CB-05ED-082C-E38924C4697C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7242;p42">
              <a:extLst>
                <a:ext uri="{FF2B5EF4-FFF2-40B4-BE49-F238E27FC236}">
                  <a16:creationId xmlns:a16="http://schemas.microsoft.com/office/drawing/2014/main" id="{18713942-9AE2-85A6-9F7D-A94204F3087B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7243;p42">
              <a:extLst>
                <a:ext uri="{FF2B5EF4-FFF2-40B4-BE49-F238E27FC236}">
                  <a16:creationId xmlns:a16="http://schemas.microsoft.com/office/drawing/2014/main" id="{D5CDF9EC-3050-9EC4-8507-F744A38B542A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107F08-609D-B998-DA3D-7BE12DF979FA}"/>
              </a:ext>
            </a:extLst>
          </p:cNvPr>
          <p:cNvSpPr txBox="1"/>
          <p:nvPr/>
        </p:nvSpPr>
        <p:spPr>
          <a:xfrm>
            <a:off x="758808" y="2176162"/>
            <a:ext cx="5031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Adopted in 2016 by and Interagency Working Group composed by 18 </a:t>
            </a:r>
            <a:r>
              <a:rPr lang="en-US" sz="3000" dirty="0" err="1"/>
              <a:t>organisations</a:t>
            </a: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Adapted and translated in 9 languages</a:t>
            </a:r>
          </a:p>
        </p:txBody>
      </p:sp>
      <p:grpSp>
        <p:nvGrpSpPr>
          <p:cNvPr id="51" name="Google Shape;1532;p45">
            <a:extLst>
              <a:ext uri="{FF2B5EF4-FFF2-40B4-BE49-F238E27FC236}">
                <a16:creationId xmlns:a16="http://schemas.microsoft.com/office/drawing/2014/main" id="{1557E730-98BC-4CB0-3611-A3F866E7ABE6}"/>
              </a:ext>
            </a:extLst>
          </p:cNvPr>
          <p:cNvGrpSpPr/>
          <p:nvPr/>
        </p:nvGrpSpPr>
        <p:grpSpPr>
          <a:xfrm>
            <a:off x="6389405" y="2594869"/>
            <a:ext cx="2503094" cy="503336"/>
            <a:chOff x="833013" y="2272827"/>
            <a:chExt cx="2292026" cy="423935"/>
          </a:xfrm>
        </p:grpSpPr>
        <p:sp>
          <p:nvSpPr>
            <p:cNvPr id="52" name="Google Shape;1534;p45">
              <a:extLst>
                <a:ext uri="{FF2B5EF4-FFF2-40B4-BE49-F238E27FC236}">
                  <a16:creationId xmlns:a16="http://schemas.microsoft.com/office/drawing/2014/main" id="{5EE6A5BE-DCA1-AD49-FFE2-4E4BB685D81C}"/>
                </a:ext>
              </a:extLst>
            </p:cNvPr>
            <p:cNvSpPr/>
            <p:nvPr/>
          </p:nvSpPr>
          <p:spPr>
            <a:xfrm>
              <a:off x="833013" y="2272827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chemeClr val="accent2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000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Google Shape;1536;p45">
              <a:extLst>
                <a:ext uri="{FF2B5EF4-FFF2-40B4-BE49-F238E27FC236}">
                  <a16:creationId xmlns:a16="http://schemas.microsoft.com/office/drawing/2014/main" id="{F93286A6-8429-3AE9-09E7-8B816A6BCC87}"/>
                </a:ext>
              </a:extLst>
            </p:cNvPr>
            <p:cNvSpPr/>
            <p:nvPr/>
          </p:nvSpPr>
          <p:spPr>
            <a:xfrm>
              <a:off x="1378363" y="2272827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Spanish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4" name="Google Shape;1537;p45">
            <a:extLst>
              <a:ext uri="{FF2B5EF4-FFF2-40B4-BE49-F238E27FC236}">
                <a16:creationId xmlns:a16="http://schemas.microsoft.com/office/drawing/2014/main" id="{91B73DD0-25D5-9654-BECC-E3E9953B4EE4}"/>
              </a:ext>
            </a:extLst>
          </p:cNvPr>
          <p:cNvGrpSpPr/>
          <p:nvPr/>
        </p:nvGrpSpPr>
        <p:grpSpPr>
          <a:xfrm>
            <a:off x="6389405" y="3268336"/>
            <a:ext cx="2503094" cy="503336"/>
            <a:chOff x="833013" y="3033981"/>
            <a:chExt cx="2292026" cy="423935"/>
          </a:xfrm>
        </p:grpSpPr>
        <p:sp>
          <p:nvSpPr>
            <p:cNvPr id="55" name="Google Shape;1539;p45">
              <a:extLst>
                <a:ext uri="{FF2B5EF4-FFF2-40B4-BE49-F238E27FC236}">
                  <a16:creationId xmlns:a16="http://schemas.microsoft.com/office/drawing/2014/main" id="{60B36A4A-0BDF-78C7-3D03-BFCB06064234}"/>
                </a:ext>
              </a:extLst>
            </p:cNvPr>
            <p:cNvSpPr/>
            <p:nvPr/>
          </p:nvSpPr>
          <p:spPr>
            <a:xfrm>
              <a:off x="833013" y="3033981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B56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B569C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000" dirty="0">
                <a:solidFill>
                  <a:srgbClr val="FB569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Google Shape;1541;p45">
              <a:extLst>
                <a:ext uri="{FF2B5EF4-FFF2-40B4-BE49-F238E27FC236}">
                  <a16:creationId xmlns:a16="http://schemas.microsoft.com/office/drawing/2014/main" id="{B7362E2C-6693-4A4D-7E22-68130BEDFC5C}"/>
                </a:ext>
              </a:extLst>
            </p:cNvPr>
            <p:cNvSpPr/>
            <p:nvPr/>
          </p:nvSpPr>
          <p:spPr>
            <a:xfrm>
              <a:off x="1378363" y="3033981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B569C"/>
            </a:solidFill>
            <a:ln w="9525" cap="flat" cmpd="sng">
              <a:solidFill>
                <a:srgbClr val="FB56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French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7" name="Google Shape;1542;p45">
            <a:extLst>
              <a:ext uri="{FF2B5EF4-FFF2-40B4-BE49-F238E27FC236}">
                <a16:creationId xmlns:a16="http://schemas.microsoft.com/office/drawing/2014/main" id="{F90210CA-7337-6E28-F0CF-11BA413C5D36}"/>
              </a:ext>
            </a:extLst>
          </p:cNvPr>
          <p:cNvGrpSpPr/>
          <p:nvPr/>
        </p:nvGrpSpPr>
        <p:grpSpPr>
          <a:xfrm>
            <a:off x="6371860" y="3959098"/>
            <a:ext cx="2503094" cy="503336"/>
            <a:chOff x="833013" y="3795136"/>
            <a:chExt cx="2292026" cy="423935"/>
          </a:xfrm>
        </p:grpSpPr>
        <p:sp>
          <p:nvSpPr>
            <p:cNvPr id="58" name="Google Shape;1544;p45">
              <a:extLst>
                <a:ext uri="{FF2B5EF4-FFF2-40B4-BE49-F238E27FC236}">
                  <a16:creationId xmlns:a16="http://schemas.microsoft.com/office/drawing/2014/main" id="{D23DC3BA-5E42-5995-49D7-DF6139D36044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9C27B0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000" dirty="0">
                <a:solidFill>
                  <a:srgbClr val="9C27B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9" name="Google Shape;1546;p45">
              <a:extLst>
                <a:ext uri="{FF2B5EF4-FFF2-40B4-BE49-F238E27FC236}">
                  <a16:creationId xmlns:a16="http://schemas.microsoft.com/office/drawing/2014/main" id="{6B0715E3-2473-D435-C497-D29716CDC2A2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9C27B0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Turkish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0" name="Google Shape;1542;p45">
            <a:extLst>
              <a:ext uri="{FF2B5EF4-FFF2-40B4-BE49-F238E27FC236}">
                <a16:creationId xmlns:a16="http://schemas.microsoft.com/office/drawing/2014/main" id="{3EC11D7F-16A4-E86B-BC37-A4702A36766C}"/>
              </a:ext>
            </a:extLst>
          </p:cNvPr>
          <p:cNvGrpSpPr/>
          <p:nvPr/>
        </p:nvGrpSpPr>
        <p:grpSpPr>
          <a:xfrm>
            <a:off x="6371860" y="4653164"/>
            <a:ext cx="2503094" cy="503336"/>
            <a:chOff x="833013" y="3795136"/>
            <a:chExt cx="2292026" cy="423935"/>
          </a:xfrm>
        </p:grpSpPr>
        <p:sp>
          <p:nvSpPr>
            <p:cNvPr id="61" name="Google Shape;1544;p45">
              <a:extLst>
                <a:ext uri="{FF2B5EF4-FFF2-40B4-BE49-F238E27FC236}">
                  <a16:creationId xmlns:a16="http://schemas.microsoft.com/office/drawing/2014/main" id="{80B673DB-7FFB-C558-0E7B-FD291FB5B03F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5EB2FC"/>
                  </a:solidFill>
                  <a:latin typeface="Bahnschrift Condensed" panose="020B0502040204020203" pitchFamily="34" charset="0"/>
                  <a:sym typeface="Fira Sans Extra Condensed Medium"/>
                </a:rPr>
                <a:t>5</a:t>
              </a:r>
              <a:endParaRPr sz="3000" dirty="0">
                <a:solidFill>
                  <a:srgbClr val="5EB2F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Google Shape;1546;p45">
              <a:extLst>
                <a:ext uri="{FF2B5EF4-FFF2-40B4-BE49-F238E27FC236}">
                  <a16:creationId xmlns:a16="http://schemas.microsoft.com/office/drawing/2014/main" id="{9DC25D4E-D824-448D-9D1D-DF9578A563E1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German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3" name="Google Shape;1542;p45">
            <a:extLst>
              <a:ext uri="{FF2B5EF4-FFF2-40B4-BE49-F238E27FC236}">
                <a16:creationId xmlns:a16="http://schemas.microsoft.com/office/drawing/2014/main" id="{FDA6A0A6-C0B4-15D7-9BBE-4FE18108E780}"/>
              </a:ext>
            </a:extLst>
          </p:cNvPr>
          <p:cNvGrpSpPr/>
          <p:nvPr/>
        </p:nvGrpSpPr>
        <p:grpSpPr>
          <a:xfrm>
            <a:off x="9121352" y="2615564"/>
            <a:ext cx="2503094" cy="503336"/>
            <a:chOff x="833013" y="3795136"/>
            <a:chExt cx="2292026" cy="423935"/>
          </a:xfrm>
        </p:grpSpPr>
        <p:sp>
          <p:nvSpPr>
            <p:cNvPr id="64" name="Google Shape;1544;p45">
              <a:extLst>
                <a:ext uri="{FF2B5EF4-FFF2-40B4-BE49-F238E27FC236}">
                  <a16:creationId xmlns:a16="http://schemas.microsoft.com/office/drawing/2014/main" id="{59AF10C5-B247-66B2-890D-CBF77963525B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9C27B0"/>
                  </a:solidFill>
                  <a:latin typeface="Bahnschrift Condensed" panose="020B0502040204020203" pitchFamily="34" charset="0"/>
                  <a:sym typeface="Fira Sans Extra Condensed Medium"/>
                </a:rPr>
                <a:t>7</a:t>
              </a:r>
              <a:endParaRPr sz="3000" dirty="0">
                <a:solidFill>
                  <a:srgbClr val="9C27B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Google Shape;1546;p45">
              <a:extLst>
                <a:ext uri="{FF2B5EF4-FFF2-40B4-BE49-F238E27FC236}">
                  <a16:creationId xmlns:a16="http://schemas.microsoft.com/office/drawing/2014/main" id="{4E4F8EDA-4711-1CAD-D2FC-D228786DBA68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9C27B0"/>
            </a:solidFill>
            <a:ln w="9525" cap="flat" cmpd="sng">
              <a:solidFill>
                <a:srgbClr val="9C2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Traditional Chinese</a:t>
              </a:r>
              <a:endParaRPr sz="2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6" name="Google Shape;1542;p45">
            <a:extLst>
              <a:ext uri="{FF2B5EF4-FFF2-40B4-BE49-F238E27FC236}">
                <a16:creationId xmlns:a16="http://schemas.microsoft.com/office/drawing/2014/main" id="{FDF29CAF-1805-55A3-947F-498E3CD619A9}"/>
              </a:ext>
            </a:extLst>
          </p:cNvPr>
          <p:cNvGrpSpPr/>
          <p:nvPr/>
        </p:nvGrpSpPr>
        <p:grpSpPr>
          <a:xfrm>
            <a:off x="9121352" y="3274571"/>
            <a:ext cx="2503094" cy="503336"/>
            <a:chOff x="833013" y="3795136"/>
            <a:chExt cx="2292026" cy="423935"/>
          </a:xfrm>
        </p:grpSpPr>
        <p:sp>
          <p:nvSpPr>
            <p:cNvPr id="67" name="Google Shape;1544;p45">
              <a:extLst>
                <a:ext uri="{FF2B5EF4-FFF2-40B4-BE49-F238E27FC236}">
                  <a16:creationId xmlns:a16="http://schemas.microsoft.com/office/drawing/2014/main" id="{077C31E3-EBCB-EA6A-B2B1-29B9007CB5B7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5EB2FC"/>
                  </a:solidFill>
                  <a:latin typeface="Bahnschrift Condensed" panose="020B0502040204020203" pitchFamily="34" charset="0"/>
                  <a:sym typeface="Fira Sans Extra Condensed Medium"/>
                </a:rPr>
                <a:t>8</a:t>
              </a:r>
              <a:endParaRPr sz="3000" dirty="0">
                <a:solidFill>
                  <a:srgbClr val="5EB2FC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8" name="Google Shape;1546;p45">
              <a:extLst>
                <a:ext uri="{FF2B5EF4-FFF2-40B4-BE49-F238E27FC236}">
                  <a16:creationId xmlns:a16="http://schemas.microsoft.com/office/drawing/2014/main" id="{739E1160-EA63-62FA-6990-32DA584C17D1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5EB2FC"/>
            </a:solidFill>
            <a:ln w="9525" cap="flat" cmpd="sng">
              <a:solidFill>
                <a:srgbClr val="5EB2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Dutch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9" name="Google Shape;1527;p45">
            <a:extLst>
              <a:ext uri="{FF2B5EF4-FFF2-40B4-BE49-F238E27FC236}">
                <a16:creationId xmlns:a16="http://schemas.microsoft.com/office/drawing/2014/main" id="{6144556F-9974-F745-B46A-2C1B540F4F98}"/>
              </a:ext>
            </a:extLst>
          </p:cNvPr>
          <p:cNvGrpSpPr/>
          <p:nvPr/>
        </p:nvGrpSpPr>
        <p:grpSpPr>
          <a:xfrm>
            <a:off x="6395293" y="1950174"/>
            <a:ext cx="2503092" cy="503337"/>
            <a:chOff x="833014" y="1511672"/>
            <a:chExt cx="2292025" cy="423936"/>
          </a:xfrm>
        </p:grpSpPr>
        <p:sp>
          <p:nvSpPr>
            <p:cNvPr id="70" name="Google Shape;1529;p45">
              <a:extLst>
                <a:ext uri="{FF2B5EF4-FFF2-40B4-BE49-F238E27FC236}">
                  <a16:creationId xmlns:a16="http://schemas.microsoft.com/office/drawing/2014/main" id="{98FA8673-C2CA-FE85-904C-4326801D2C91}"/>
                </a:ext>
              </a:extLst>
            </p:cNvPr>
            <p:cNvSpPr/>
            <p:nvPr/>
          </p:nvSpPr>
          <p:spPr>
            <a:xfrm>
              <a:off x="833014" y="1511673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BB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b="1" dirty="0">
                  <a:solidFill>
                    <a:srgbClr val="FFC000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000" b="1" dirty="0">
                <a:solidFill>
                  <a:srgbClr val="FFC00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1" name="Google Shape;1531;p45">
              <a:extLst>
                <a:ext uri="{FF2B5EF4-FFF2-40B4-BE49-F238E27FC236}">
                  <a16:creationId xmlns:a16="http://schemas.microsoft.com/office/drawing/2014/main" id="{8A297434-3B08-9FB2-D1E8-956B5DD23A7C}"/>
                </a:ext>
              </a:extLst>
            </p:cNvPr>
            <p:cNvSpPr/>
            <p:nvPr/>
          </p:nvSpPr>
          <p:spPr>
            <a:xfrm>
              <a:off x="1378363" y="1511672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BB831"/>
            </a:solidFill>
            <a:ln w="9525" cap="flat" cmpd="sng">
              <a:solidFill>
                <a:srgbClr val="FBB8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sym typeface="Fira Sans Extra Condensed Medium"/>
                </a:rPr>
                <a:t>English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2" name="Google Shape;1542;p45">
            <a:extLst>
              <a:ext uri="{FF2B5EF4-FFF2-40B4-BE49-F238E27FC236}">
                <a16:creationId xmlns:a16="http://schemas.microsoft.com/office/drawing/2014/main" id="{70B293DA-7482-7578-2B69-D5EE8A8A17E4}"/>
              </a:ext>
            </a:extLst>
          </p:cNvPr>
          <p:cNvGrpSpPr/>
          <p:nvPr/>
        </p:nvGrpSpPr>
        <p:grpSpPr>
          <a:xfrm>
            <a:off x="9121352" y="1970633"/>
            <a:ext cx="2503094" cy="503336"/>
            <a:chOff x="833013" y="3795136"/>
            <a:chExt cx="2292026" cy="423935"/>
          </a:xfrm>
        </p:grpSpPr>
        <p:sp>
          <p:nvSpPr>
            <p:cNvPr id="73" name="Google Shape;1544;p45">
              <a:extLst>
                <a:ext uri="{FF2B5EF4-FFF2-40B4-BE49-F238E27FC236}">
                  <a16:creationId xmlns:a16="http://schemas.microsoft.com/office/drawing/2014/main" id="{4D763F3B-6670-4568-60E6-021EA37161FD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69E781"/>
                  </a:solidFill>
                  <a:latin typeface="Bahnschrift Condensed" panose="020B0502040204020203" pitchFamily="34" charset="0"/>
                  <a:sym typeface="Fira Sans Extra Condensed Medium"/>
                </a:rPr>
                <a:t>6</a:t>
              </a:r>
              <a:endParaRPr sz="3000" dirty="0">
                <a:solidFill>
                  <a:srgbClr val="69E78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4" name="Google Shape;1546;p45">
              <a:extLst>
                <a:ext uri="{FF2B5EF4-FFF2-40B4-BE49-F238E27FC236}">
                  <a16:creationId xmlns:a16="http://schemas.microsoft.com/office/drawing/2014/main" id="{A1D217B2-0BEB-2004-0A7D-C513F57BD25C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69E781"/>
            </a:solidFill>
            <a:ln w="9525" cap="flat" cmpd="sng">
              <a:solidFill>
                <a:srgbClr val="69E7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Bahnschrift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Bosnian</a:t>
              </a:r>
              <a:endParaRPr sz="3000" dirty="0">
                <a:solidFill>
                  <a:srgbClr val="FFFFFF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78" name="Google Shape;1529;p45">
            <a:extLst>
              <a:ext uri="{FF2B5EF4-FFF2-40B4-BE49-F238E27FC236}">
                <a16:creationId xmlns:a16="http://schemas.microsoft.com/office/drawing/2014/main" id="{7649AA11-C965-14A9-3D79-B7438F474076}"/>
              </a:ext>
            </a:extLst>
          </p:cNvPr>
          <p:cNvSpPr/>
          <p:nvPr/>
        </p:nvSpPr>
        <p:spPr>
          <a:xfrm>
            <a:off x="9121354" y="3868152"/>
            <a:ext cx="595569" cy="50333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FBB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 dirty="0">
                <a:solidFill>
                  <a:srgbClr val="FFC000"/>
                </a:solidFill>
                <a:latin typeface="Bahnschrift Condensed" panose="020B0502040204020203" pitchFamily="34" charset="0"/>
                <a:sym typeface="Fira Sans Extra Condensed Medium"/>
              </a:rPr>
              <a:t>9</a:t>
            </a:r>
            <a:endParaRPr sz="3000" b="1" dirty="0">
              <a:solidFill>
                <a:srgbClr val="FFC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9" name="Google Shape;1531;p45">
            <a:extLst>
              <a:ext uri="{FF2B5EF4-FFF2-40B4-BE49-F238E27FC236}">
                <a16:creationId xmlns:a16="http://schemas.microsoft.com/office/drawing/2014/main" id="{0420E7A4-BD74-DC1D-9D74-7D48FD2F2FB3}"/>
              </a:ext>
            </a:extLst>
          </p:cNvPr>
          <p:cNvSpPr/>
          <p:nvPr/>
        </p:nvSpPr>
        <p:spPr>
          <a:xfrm>
            <a:off x="9716923" y="3868151"/>
            <a:ext cx="1907523" cy="503336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solidFill>
            <a:srgbClr val="FBB831"/>
          </a:solidFill>
          <a:ln w="9525" cap="flat" cmpd="sng">
            <a:solidFill>
              <a:srgbClr val="FBB8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FFFFFF"/>
                </a:solidFill>
                <a:latin typeface="Bahnschrift Condensed" panose="020B0502040204020203" pitchFamily="34" charset="0"/>
                <a:sym typeface="Fira Sans Extra Condensed Medium"/>
              </a:rPr>
              <a:t>Polish</a:t>
            </a:r>
            <a:endParaRPr sz="3000" dirty="0">
              <a:solidFill>
                <a:srgbClr val="FFFFFF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69ECB87B-588A-080D-27AE-55513DA6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913">
            <a:off x="9848106" y="4731432"/>
            <a:ext cx="1188828" cy="16835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0F605E-CFCE-5E06-5A89-672A88EA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974">
            <a:off x="10409429" y="4742439"/>
            <a:ext cx="1301136" cy="181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2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29174" y="234892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Why a revision?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854BA8-5589-34AD-BFAE-14DB612F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451550"/>
            <a:ext cx="11727873" cy="47646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000" i="1" dirty="0"/>
              <a:t>Persistence of inconsistent and misleading terms </a:t>
            </a:r>
          </a:p>
          <a:p>
            <a:pPr>
              <a:lnSpc>
                <a:spcPct val="150000"/>
              </a:lnSpc>
            </a:pPr>
            <a:r>
              <a:rPr lang="en-GB" sz="3000" i="1" dirty="0"/>
              <a:t>Evolving landscape and emerging challenges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New technologies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000" dirty="0"/>
              <a:t>New crime types</a:t>
            </a:r>
            <a:endParaRPr lang="en-GB" sz="3000" i="1" dirty="0"/>
          </a:p>
          <a:p>
            <a:pPr>
              <a:lnSpc>
                <a:spcPct val="150000"/>
              </a:lnSpc>
            </a:pPr>
            <a:r>
              <a:rPr lang="en-GB" sz="3000" i="1" dirty="0"/>
              <a:t>Unclear uptake and referencing </a:t>
            </a:r>
          </a:p>
        </p:txBody>
      </p:sp>
    </p:spTree>
    <p:extLst>
      <p:ext uri="{BB962C8B-B14F-4D97-AF65-F5344CB8AC3E}">
        <p14:creationId xmlns:p14="http://schemas.microsoft.com/office/powerpoint/2010/main" val="34422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2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54341" y="192947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Objectives of the revision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9854BA8-5589-34AD-BFAE-14DB612F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10" y="1616032"/>
            <a:ext cx="11037179" cy="476469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stablish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precise and accurate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terminology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Foster the use of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appropriate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terminology (language that respects children's rights and dignity, avoiding blame, stigma and preventing re-victimisation)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Ease and strengthen the work of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collection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trengthen the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of all children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risk and/or victims of different forms of sexual violence, abuse, and exploitation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trengthen the </a:t>
            </a:r>
            <a:r>
              <a:rPr lang="en-GB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legal, policy, and advocacy framework </a:t>
            </a: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protection of children from sexual exploitation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8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0" y="-110926"/>
            <a:ext cx="12192000" cy="1190781"/>
          </a:xfrm>
          <a:prstGeom prst="rect">
            <a:avLst/>
          </a:prstGeom>
          <a:solidFill>
            <a:srgbClr val="0B944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2700"/>
            </a:pPr>
            <a:endParaRPr sz="3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11073218" y="6022035"/>
            <a:ext cx="974559" cy="717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A blue text with yellow text&#10;&#10;Description automatically generated">
            <a:extLst>
              <a:ext uri="{FF2B5EF4-FFF2-40B4-BE49-F238E27FC236}">
                <a16:creationId xmlns:a16="http://schemas.microsoft.com/office/drawing/2014/main" id="{6552D094-A891-9984-B061-5960E324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A1A998-7D68-8DB5-DAA5-8CE3F182B231}"/>
              </a:ext>
            </a:extLst>
          </p:cNvPr>
          <p:cNvSpPr txBox="1"/>
          <p:nvPr/>
        </p:nvSpPr>
        <p:spPr>
          <a:xfrm>
            <a:off x="654341" y="192947"/>
            <a:ext cx="103016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Organisations</a:t>
            </a: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 involved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E9B2C-034A-7F71-BF5D-ACC06BB768E8}"/>
              </a:ext>
            </a:extLst>
          </p:cNvPr>
          <p:cNvSpPr txBox="1"/>
          <p:nvPr/>
        </p:nvSpPr>
        <p:spPr>
          <a:xfrm>
            <a:off x="1670847" y="2681466"/>
            <a:ext cx="259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Core Group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3B032E-3CB2-9F0D-D11D-41F3FD84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112" y="15902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A logo with text on it&#10;&#10;Description automatically generated">
            <a:extLst>
              <a:ext uri="{FF2B5EF4-FFF2-40B4-BE49-F238E27FC236}">
                <a16:creationId xmlns:a16="http://schemas.microsoft.com/office/drawing/2014/main" id="{636699B1-148B-D8DB-5E8F-830E47B7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" y="3276459"/>
            <a:ext cx="5943600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097FAEC-4C2C-6C6B-1349-7E3D0F538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112" y="20474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4322763" algn="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4322763" algn="r"/>
                <a:tab pos="5943600" algn="r"/>
              </a:tabLst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4508A-8323-ADAF-79EE-9F477D8C9970}"/>
              </a:ext>
            </a:extLst>
          </p:cNvPr>
          <p:cNvSpPr txBox="1"/>
          <p:nvPr/>
        </p:nvSpPr>
        <p:spPr>
          <a:xfrm>
            <a:off x="218114" y="4323620"/>
            <a:ext cx="6128158" cy="505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Leading and coordinating the revision process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D370B-27BB-932A-0BAC-F860749C0BC8}"/>
              </a:ext>
            </a:extLst>
          </p:cNvPr>
          <p:cNvSpPr txBox="1"/>
          <p:nvPr/>
        </p:nvSpPr>
        <p:spPr>
          <a:xfrm>
            <a:off x="7301008" y="2670233"/>
            <a:ext cx="3772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Interagency Working Group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DEB5D9-BA64-0B1E-91AA-CED7619350B5}"/>
              </a:ext>
            </a:extLst>
          </p:cNvPr>
          <p:cNvSpPr txBox="1"/>
          <p:nvPr/>
        </p:nvSpPr>
        <p:spPr>
          <a:xfrm>
            <a:off x="7429637" y="3893996"/>
            <a:ext cx="6128158" cy="153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Diverse composition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Contributing knowledge</a:t>
            </a: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sub-groups</a:t>
            </a: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oogle Shape;7211;p42">
            <a:extLst>
              <a:ext uri="{FF2B5EF4-FFF2-40B4-BE49-F238E27FC236}">
                <a16:creationId xmlns:a16="http://schemas.microsoft.com/office/drawing/2014/main" id="{EC512F83-CB7F-EFA6-52F6-DD1FE159D49A}"/>
              </a:ext>
            </a:extLst>
          </p:cNvPr>
          <p:cNvGrpSpPr/>
          <p:nvPr/>
        </p:nvGrpSpPr>
        <p:grpSpPr>
          <a:xfrm rot="5400000">
            <a:off x="3953245" y="3984056"/>
            <a:ext cx="5626358" cy="121530"/>
            <a:chOff x="3962000" y="4060525"/>
            <a:chExt cx="2324125" cy="174750"/>
          </a:xfrm>
          <a:solidFill>
            <a:srgbClr val="F7941E"/>
          </a:solidFill>
        </p:grpSpPr>
        <p:sp>
          <p:nvSpPr>
            <p:cNvPr id="13" name="Google Shape;7212;p42">
              <a:extLst>
                <a:ext uri="{FF2B5EF4-FFF2-40B4-BE49-F238E27FC236}">
                  <a16:creationId xmlns:a16="http://schemas.microsoft.com/office/drawing/2014/main" id="{0C1B34C3-5864-DCCB-7DC5-7E3593A199DB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7213;p42">
              <a:extLst>
                <a:ext uri="{FF2B5EF4-FFF2-40B4-BE49-F238E27FC236}">
                  <a16:creationId xmlns:a16="http://schemas.microsoft.com/office/drawing/2014/main" id="{9696095B-C617-AF44-EF6E-E9D98EA434FF}"/>
                </a:ext>
              </a:extLst>
            </p:cNvPr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4;p42">
              <a:extLst>
                <a:ext uri="{FF2B5EF4-FFF2-40B4-BE49-F238E27FC236}">
                  <a16:creationId xmlns:a16="http://schemas.microsoft.com/office/drawing/2014/main" id="{E2174F87-4FB7-8516-E465-D2F85871AB35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7215;p42">
              <a:extLst>
                <a:ext uri="{FF2B5EF4-FFF2-40B4-BE49-F238E27FC236}">
                  <a16:creationId xmlns:a16="http://schemas.microsoft.com/office/drawing/2014/main" id="{BB30731C-F9FD-B9A3-2BAD-9B31BFBC6706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7216;p42">
              <a:extLst>
                <a:ext uri="{FF2B5EF4-FFF2-40B4-BE49-F238E27FC236}">
                  <a16:creationId xmlns:a16="http://schemas.microsoft.com/office/drawing/2014/main" id="{DB40A801-10C5-5D36-E521-780778B515E3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7217;p42">
              <a:extLst>
                <a:ext uri="{FF2B5EF4-FFF2-40B4-BE49-F238E27FC236}">
                  <a16:creationId xmlns:a16="http://schemas.microsoft.com/office/drawing/2014/main" id="{8363F944-98C7-DA98-5477-5FB6B9ECB0A8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7218;p42">
              <a:extLst>
                <a:ext uri="{FF2B5EF4-FFF2-40B4-BE49-F238E27FC236}">
                  <a16:creationId xmlns:a16="http://schemas.microsoft.com/office/drawing/2014/main" id="{717B7E98-6FCF-6AB6-A994-74C513D518D1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7219;p42">
              <a:extLst>
                <a:ext uri="{FF2B5EF4-FFF2-40B4-BE49-F238E27FC236}">
                  <a16:creationId xmlns:a16="http://schemas.microsoft.com/office/drawing/2014/main" id="{22C3CB55-D468-A6BB-FC4C-E94EE97DC0FC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7220;p42">
              <a:extLst>
                <a:ext uri="{FF2B5EF4-FFF2-40B4-BE49-F238E27FC236}">
                  <a16:creationId xmlns:a16="http://schemas.microsoft.com/office/drawing/2014/main" id="{F7688161-E5EA-CC8B-E604-E8DB1CA22825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21;p42">
              <a:extLst>
                <a:ext uri="{FF2B5EF4-FFF2-40B4-BE49-F238E27FC236}">
                  <a16:creationId xmlns:a16="http://schemas.microsoft.com/office/drawing/2014/main" id="{FFFBD104-7612-6CE7-4DA5-FCD6CD88CA1F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22;p42">
              <a:extLst>
                <a:ext uri="{FF2B5EF4-FFF2-40B4-BE49-F238E27FC236}">
                  <a16:creationId xmlns:a16="http://schemas.microsoft.com/office/drawing/2014/main" id="{62116ECE-15D4-4480-553B-4875361C45EA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3;p42">
              <a:extLst>
                <a:ext uri="{FF2B5EF4-FFF2-40B4-BE49-F238E27FC236}">
                  <a16:creationId xmlns:a16="http://schemas.microsoft.com/office/drawing/2014/main" id="{FEB3A469-E5B9-8194-3CF3-7961DD8F2417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4;p42">
              <a:extLst>
                <a:ext uri="{FF2B5EF4-FFF2-40B4-BE49-F238E27FC236}">
                  <a16:creationId xmlns:a16="http://schemas.microsoft.com/office/drawing/2014/main" id="{5B2821F3-9306-1075-660F-92110C59558B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5;p42">
              <a:extLst>
                <a:ext uri="{FF2B5EF4-FFF2-40B4-BE49-F238E27FC236}">
                  <a16:creationId xmlns:a16="http://schemas.microsoft.com/office/drawing/2014/main" id="{B7568FD0-352C-A0EE-C0C8-FB949B27097C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6;p42">
              <a:extLst>
                <a:ext uri="{FF2B5EF4-FFF2-40B4-BE49-F238E27FC236}">
                  <a16:creationId xmlns:a16="http://schemas.microsoft.com/office/drawing/2014/main" id="{18173D1F-EC37-8350-89DD-04BD037A533F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7;p42">
              <a:extLst>
                <a:ext uri="{FF2B5EF4-FFF2-40B4-BE49-F238E27FC236}">
                  <a16:creationId xmlns:a16="http://schemas.microsoft.com/office/drawing/2014/main" id="{6CE9C9BE-1468-1CFA-3AAA-B80F34D6798A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8;p42">
              <a:extLst>
                <a:ext uri="{FF2B5EF4-FFF2-40B4-BE49-F238E27FC236}">
                  <a16:creationId xmlns:a16="http://schemas.microsoft.com/office/drawing/2014/main" id="{D7662CBA-2E15-CF87-F7B6-60EC7B978D3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9;p42">
              <a:extLst>
                <a:ext uri="{FF2B5EF4-FFF2-40B4-BE49-F238E27FC236}">
                  <a16:creationId xmlns:a16="http://schemas.microsoft.com/office/drawing/2014/main" id="{23AE6EE1-E0F3-D838-8E42-C156F2C348FD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30;p42">
              <a:extLst>
                <a:ext uri="{FF2B5EF4-FFF2-40B4-BE49-F238E27FC236}">
                  <a16:creationId xmlns:a16="http://schemas.microsoft.com/office/drawing/2014/main" id="{5AFB9463-0C3E-133B-42CB-41E0BE04E3C6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31;p42">
              <a:extLst>
                <a:ext uri="{FF2B5EF4-FFF2-40B4-BE49-F238E27FC236}">
                  <a16:creationId xmlns:a16="http://schemas.microsoft.com/office/drawing/2014/main" id="{43A2C27B-0436-EBBF-4656-8E3C66EEBE1C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2;p42">
              <a:extLst>
                <a:ext uri="{FF2B5EF4-FFF2-40B4-BE49-F238E27FC236}">
                  <a16:creationId xmlns:a16="http://schemas.microsoft.com/office/drawing/2014/main" id="{CA119742-9508-69BF-4F7E-17296195D365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3;p42">
              <a:extLst>
                <a:ext uri="{FF2B5EF4-FFF2-40B4-BE49-F238E27FC236}">
                  <a16:creationId xmlns:a16="http://schemas.microsoft.com/office/drawing/2014/main" id="{12FD97C4-47F0-EADA-C661-30C7178983A2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4;p42">
              <a:extLst>
                <a:ext uri="{FF2B5EF4-FFF2-40B4-BE49-F238E27FC236}">
                  <a16:creationId xmlns:a16="http://schemas.microsoft.com/office/drawing/2014/main" id="{996AB20E-0B98-C3EB-2F91-761B6B53FD2F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5;p42">
              <a:extLst>
                <a:ext uri="{FF2B5EF4-FFF2-40B4-BE49-F238E27FC236}">
                  <a16:creationId xmlns:a16="http://schemas.microsoft.com/office/drawing/2014/main" id="{2F9FACE1-30FE-BF12-5ECF-7121FEA5FEDA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6;p42">
              <a:extLst>
                <a:ext uri="{FF2B5EF4-FFF2-40B4-BE49-F238E27FC236}">
                  <a16:creationId xmlns:a16="http://schemas.microsoft.com/office/drawing/2014/main" id="{BE442AD8-0C3E-4B91-A1B0-8B7573F2D074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7;p42">
              <a:extLst>
                <a:ext uri="{FF2B5EF4-FFF2-40B4-BE49-F238E27FC236}">
                  <a16:creationId xmlns:a16="http://schemas.microsoft.com/office/drawing/2014/main" id="{0D497583-570C-24FE-A2E1-C42098915E09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8;p42">
              <a:extLst>
                <a:ext uri="{FF2B5EF4-FFF2-40B4-BE49-F238E27FC236}">
                  <a16:creationId xmlns:a16="http://schemas.microsoft.com/office/drawing/2014/main" id="{C6F02427-8DC6-F134-6D36-2AF567916141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9;p42">
              <a:extLst>
                <a:ext uri="{FF2B5EF4-FFF2-40B4-BE49-F238E27FC236}">
                  <a16:creationId xmlns:a16="http://schemas.microsoft.com/office/drawing/2014/main" id="{48319A47-47BE-6B1C-1836-67D6B7C5DD17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40;p42">
              <a:extLst>
                <a:ext uri="{FF2B5EF4-FFF2-40B4-BE49-F238E27FC236}">
                  <a16:creationId xmlns:a16="http://schemas.microsoft.com/office/drawing/2014/main" id="{26BCEEB8-67F0-9AEB-420B-DA0AA4445B4B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41;p42">
              <a:extLst>
                <a:ext uri="{FF2B5EF4-FFF2-40B4-BE49-F238E27FC236}">
                  <a16:creationId xmlns:a16="http://schemas.microsoft.com/office/drawing/2014/main" id="{34270B65-39B4-AD68-C436-D181B2FE4F76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2;p42">
              <a:extLst>
                <a:ext uri="{FF2B5EF4-FFF2-40B4-BE49-F238E27FC236}">
                  <a16:creationId xmlns:a16="http://schemas.microsoft.com/office/drawing/2014/main" id="{7602FE3A-CA0B-4AD0-D9A2-CC0E83684015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3;p42">
              <a:extLst>
                <a:ext uri="{FF2B5EF4-FFF2-40B4-BE49-F238E27FC236}">
                  <a16:creationId xmlns:a16="http://schemas.microsoft.com/office/drawing/2014/main" id="{A47DDE38-FE6D-0B63-63C9-E578DBF3037B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83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text with yellow text&#10;&#10;Description automatically generated">
            <a:extLst>
              <a:ext uri="{FF2B5EF4-FFF2-40B4-BE49-F238E27FC236}">
                <a16:creationId xmlns:a16="http://schemas.microsoft.com/office/drawing/2014/main" id="{198D96EE-372E-A0F5-76CE-3A351763E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740524"/>
            <a:ext cx="2100324" cy="99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EBDD3-537B-552B-E55C-09C3DCA4D9D2}"/>
              </a:ext>
            </a:extLst>
          </p:cNvPr>
          <p:cNvSpPr txBox="1"/>
          <p:nvPr/>
        </p:nvSpPr>
        <p:spPr>
          <a:xfrm>
            <a:off x="780176" y="290135"/>
            <a:ext cx="995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F75BC"/>
                </a:solidFill>
                <a:latin typeface="Arial Black" panose="020B0A04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Timeline</a:t>
            </a:r>
          </a:p>
        </p:txBody>
      </p:sp>
      <p:grpSp>
        <p:nvGrpSpPr>
          <p:cNvPr id="5" name="Google Shape;7211;p42">
            <a:extLst>
              <a:ext uri="{FF2B5EF4-FFF2-40B4-BE49-F238E27FC236}">
                <a16:creationId xmlns:a16="http://schemas.microsoft.com/office/drawing/2014/main" id="{991EC46A-E0E0-77EE-0DF0-8C92BB02250B}"/>
              </a:ext>
            </a:extLst>
          </p:cNvPr>
          <p:cNvGrpSpPr/>
          <p:nvPr/>
        </p:nvGrpSpPr>
        <p:grpSpPr>
          <a:xfrm flipV="1">
            <a:off x="4259216" y="765586"/>
            <a:ext cx="2999652" cy="157094"/>
            <a:chOff x="3962000" y="4060525"/>
            <a:chExt cx="2324125" cy="174748"/>
          </a:xfrm>
          <a:solidFill>
            <a:srgbClr val="F7941E"/>
          </a:solidFill>
        </p:grpSpPr>
        <p:sp>
          <p:nvSpPr>
            <p:cNvPr id="6" name="Google Shape;7212;p42">
              <a:extLst>
                <a:ext uri="{FF2B5EF4-FFF2-40B4-BE49-F238E27FC236}">
                  <a16:creationId xmlns:a16="http://schemas.microsoft.com/office/drawing/2014/main" id="{A4B38C43-9005-1AA0-FCED-EBCE1CBC84F6}"/>
                </a:ext>
              </a:extLst>
            </p:cNvPr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Google Shape;7213;p42">
              <a:extLst>
                <a:ext uri="{FF2B5EF4-FFF2-40B4-BE49-F238E27FC236}">
                  <a16:creationId xmlns:a16="http://schemas.microsoft.com/office/drawing/2014/main" id="{15FC94D5-E57D-3382-4D12-F4A45C2C2CC2}"/>
                </a:ext>
              </a:extLst>
            </p:cNvPr>
            <p:cNvSpPr/>
            <p:nvPr/>
          </p:nvSpPr>
          <p:spPr>
            <a:xfrm>
              <a:off x="4702700" y="4077273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oogle Shape;7214;p42">
              <a:extLst>
                <a:ext uri="{FF2B5EF4-FFF2-40B4-BE49-F238E27FC236}">
                  <a16:creationId xmlns:a16="http://schemas.microsoft.com/office/drawing/2014/main" id="{02C0FD0E-6DE0-7FE0-DD24-E43A8F19CE63}"/>
                </a:ext>
              </a:extLst>
            </p:cNvPr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7215;p42">
              <a:extLst>
                <a:ext uri="{FF2B5EF4-FFF2-40B4-BE49-F238E27FC236}">
                  <a16:creationId xmlns:a16="http://schemas.microsoft.com/office/drawing/2014/main" id="{596DBD93-300A-EE1E-BE01-A666384C4937}"/>
                </a:ext>
              </a:extLst>
            </p:cNvPr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7216;p42">
              <a:extLst>
                <a:ext uri="{FF2B5EF4-FFF2-40B4-BE49-F238E27FC236}">
                  <a16:creationId xmlns:a16="http://schemas.microsoft.com/office/drawing/2014/main" id="{5E968CC2-F9EB-71F8-A67F-EA5CEFD1B904}"/>
                </a:ext>
              </a:extLst>
            </p:cNvPr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7217;p42">
              <a:extLst>
                <a:ext uri="{FF2B5EF4-FFF2-40B4-BE49-F238E27FC236}">
                  <a16:creationId xmlns:a16="http://schemas.microsoft.com/office/drawing/2014/main" id="{28BB05D6-CFAE-DC5F-383F-F388091A872E}"/>
                </a:ext>
              </a:extLst>
            </p:cNvPr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7218;p42">
              <a:extLst>
                <a:ext uri="{FF2B5EF4-FFF2-40B4-BE49-F238E27FC236}">
                  <a16:creationId xmlns:a16="http://schemas.microsoft.com/office/drawing/2014/main" id="{83EBF85E-01BF-8DC4-7D3A-90C0F030C8AC}"/>
                </a:ext>
              </a:extLst>
            </p:cNvPr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7219;p42">
              <a:extLst>
                <a:ext uri="{FF2B5EF4-FFF2-40B4-BE49-F238E27FC236}">
                  <a16:creationId xmlns:a16="http://schemas.microsoft.com/office/drawing/2014/main" id="{4B1655AF-320A-0CB1-FDC2-969B8B4B1148}"/>
                </a:ext>
              </a:extLst>
            </p:cNvPr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7220;p42">
              <a:extLst>
                <a:ext uri="{FF2B5EF4-FFF2-40B4-BE49-F238E27FC236}">
                  <a16:creationId xmlns:a16="http://schemas.microsoft.com/office/drawing/2014/main" id="{6F5AC7E7-6177-1C15-558D-D80FBC502D86}"/>
                </a:ext>
              </a:extLst>
            </p:cNvPr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7221;p42">
              <a:extLst>
                <a:ext uri="{FF2B5EF4-FFF2-40B4-BE49-F238E27FC236}">
                  <a16:creationId xmlns:a16="http://schemas.microsoft.com/office/drawing/2014/main" id="{A14FDA9A-97B9-09C9-2B88-CA2C4CB364CD}"/>
                </a:ext>
              </a:extLst>
            </p:cNvPr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7222;p42">
              <a:extLst>
                <a:ext uri="{FF2B5EF4-FFF2-40B4-BE49-F238E27FC236}">
                  <a16:creationId xmlns:a16="http://schemas.microsoft.com/office/drawing/2014/main" id="{EBAD1A13-96FE-165D-69FF-6843A1D61E12}"/>
                </a:ext>
              </a:extLst>
            </p:cNvPr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7223;p42">
              <a:extLst>
                <a:ext uri="{FF2B5EF4-FFF2-40B4-BE49-F238E27FC236}">
                  <a16:creationId xmlns:a16="http://schemas.microsoft.com/office/drawing/2014/main" id="{280A3270-23EE-7C73-CD8F-720A2CD9E75B}"/>
                </a:ext>
              </a:extLst>
            </p:cNvPr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7224;p42">
              <a:extLst>
                <a:ext uri="{FF2B5EF4-FFF2-40B4-BE49-F238E27FC236}">
                  <a16:creationId xmlns:a16="http://schemas.microsoft.com/office/drawing/2014/main" id="{95BCC659-7DE1-2563-6BFC-773EEA9826BE}"/>
                </a:ext>
              </a:extLst>
            </p:cNvPr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7225;p42">
              <a:extLst>
                <a:ext uri="{FF2B5EF4-FFF2-40B4-BE49-F238E27FC236}">
                  <a16:creationId xmlns:a16="http://schemas.microsoft.com/office/drawing/2014/main" id="{E48EB0D5-E9B2-4B0C-DC78-3D18439314FD}"/>
                </a:ext>
              </a:extLst>
            </p:cNvPr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7226;p42">
              <a:extLst>
                <a:ext uri="{FF2B5EF4-FFF2-40B4-BE49-F238E27FC236}">
                  <a16:creationId xmlns:a16="http://schemas.microsoft.com/office/drawing/2014/main" id="{754DE173-3D09-91D6-20B6-87EF17274DED}"/>
                </a:ext>
              </a:extLst>
            </p:cNvPr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7227;p42">
              <a:extLst>
                <a:ext uri="{FF2B5EF4-FFF2-40B4-BE49-F238E27FC236}">
                  <a16:creationId xmlns:a16="http://schemas.microsoft.com/office/drawing/2014/main" id="{1E2A76D4-F646-A50A-1CC5-F734DA2F7496}"/>
                </a:ext>
              </a:extLst>
            </p:cNvPr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7228;p42">
              <a:extLst>
                <a:ext uri="{FF2B5EF4-FFF2-40B4-BE49-F238E27FC236}">
                  <a16:creationId xmlns:a16="http://schemas.microsoft.com/office/drawing/2014/main" id="{820FE80B-F26B-3071-0DBF-029C73445ED1}"/>
                </a:ext>
              </a:extLst>
            </p:cNvPr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7229;p42">
              <a:extLst>
                <a:ext uri="{FF2B5EF4-FFF2-40B4-BE49-F238E27FC236}">
                  <a16:creationId xmlns:a16="http://schemas.microsoft.com/office/drawing/2014/main" id="{88C5876C-759F-0020-0F9D-3CF651CF6BAE}"/>
                </a:ext>
              </a:extLst>
            </p:cNvPr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7230;p42">
              <a:extLst>
                <a:ext uri="{FF2B5EF4-FFF2-40B4-BE49-F238E27FC236}">
                  <a16:creationId xmlns:a16="http://schemas.microsoft.com/office/drawing/2014/main" id="{45D9A615-7023-AA9A-8DFA-8B5126FF07D4}"/>
                </a:ext>
              </a:extLst>
            </p:cNvPr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7231;p42">
              <a:extLst>
                <a:ext uri="{FF2B5EF4-FFF2-40B4-BE49-F238E27FC236}">
                  <a16:creationId xmlns:a16="http://schemas.microsoft.com/office/drawing/2014/main" id="{BB6B2CCD-7FE4-D316-A68B-0526CF6FEA76}"/>
                </a:ext>
              </a:extLst>
            </p:cNvPr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7232;p42">
              <a:extLst>
                <a:ext uri="{FF2B5EF4-FFF2-40B4-BE49-F238E27FC236}">
                  <a16:creationId xmlns:a16="http://schemas.microsoft.com/office/drawing/2014/main" id="{40B3E7F8-A53A-6643-833C-882DE6AD44ED}"/>
                </a:ext>
              </a:extLst>
            </p:cNvPr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7233;p42">
              <a:extLst>
                <a:ext uri="{FF2B5EF4-FFF2-40B4-BE49-F238E27FC236}">
                  <a16:creationId xmlns:a16="http://schemas.microsoft.com/office/drawing/2014/main" id="{C4EE3669-E698-C384-6FA4-90866AA96D6A}"/>
                </a:ext>
              </a:extLst>
            </p:cNvPr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7234;p42">
              <a:extLst>
                <a:ext uri="{FF2B5EF4-FFF2-40B4-BE49-F238E27FC236}">
                  <a16:creationId xmlns:a16="http://schemas.microsoft.com/office/drawing/2014/main" id="{89E08EAA-F439-E1D3-7D88-8D88ED6BC12A}"/>
                </a:ext>
              </a:extLst>
            </p:cNvPr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7235;p42">
              <a:extLst>
                <a:ext uri="{FF2B5EF4-FFF2-40B4-BE49-F238E27FC236}">
                  <a16:creationId xmlns:a16="http://schemas.microsoft.com/office/drawing/2014/main" id="{4487EBC0-473B-35C2-2C46-16A9C780DE87}"/>
                </a:ext>
              </a:extLst>
            </p:cNvPr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7236;p42">
              <a:extLst>
                <a:ext uri="{FF2B5EF4-FFF2-40B4-BE49-F238E27FC236}">
                  <a16:creationId xmlns:a16="http://schemas.microsoft.com/office/drawing/2014/main" id="{C082FBBF-DA67-17DC-2FE8-704D318BF7F1}"/>
                </a:ext>
              </a:extLst>
            </p:cNvPr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7237;p42">
              <a:extLst>
                <a:ext uri="{FF2B5EF4-FFF2-40B4-BE49-F238E27FC236}">
                  <a16:creationId xmlns:a16="http://schemas.microsoft.com/office/drawing/2014/main" id="{00D1903C-5DE8-A3D7-BE6B-6B7239DE406D}"/>
                </a:ext>
              </a:extLst>
            </p:cNvPr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7238;p42">
              <a:extLst>
                <a:ext uri="{FF2B5EF4-FFF2-40B4-BE49-F238E27FC236}">
                  <a16:creationId xmlns:a16="http://schemas.microsoft.com/office/drawing/2014/main" id="{996DF94E-271A-7C08-9120-C9EFD5778529}"/>
                </a:ext>
              </a:extLst>
            </p:cNvPr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7239;p42">
              <a:extLst>
                <a:ext uri="{FF2B5EF4-FFF2-40B4-BE49-F238E27FC236}">
                  <a16:creationId xmlns:a16="http://schemas.microsoft.com/office/drawing/2014/main" id="{692ACBD9-E326-12C4-F981-532D9A325F85}"/>
                </a:ext>
              </a:extLst>
            </p:cNvPr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7240;p42">
              <a:extLst>
                <a:ext uri="{FF2B5EF4-FFF2-40B4-BE49-F238E27FC236}">
                  <a16:creationId xmlns:a16="http://schemas.microsoft.com/office/drawing/2014/main" id="{764B80BC-264B-B8C3-AA8F-E899BC87C208}"/>
                </a:ext>
              </a:extLst>
            </p:cNvPr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7241;p42">
              <a:extLst>
                <a:ext uri="{FF2B5EF4-FFF2-40B4-BE49-F238E27FC236}">
                  <a16:creationId xmlns:a16="http://schemas.microsoft.com/office/drawing/2014/main" id="{17E18CBD-28CB-05ED-082C-E38924C4697C}"/>
                </a:ext>
              </a:extLst>
            </p:cNvPr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7242;p42">
              <a:extLst>
                <a:ext uri="{FF2B5EF4-FFF2-40B4-BE49-F238E27FC236}">
                  <a16:creationId xmlns:a16="http://schemas.microsoft.com/office/drawing/2014/main" id="{18713942-9AE2-85A6-9F7D-A94204F3087B}"/>
                </a:ext>
              </a:extLst>
            </p:cNvPr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oogle Shape;7243;p42">
              <a:extLst>
                <a:ext uri="{FF2B5EF4-FFF2-40B4-BE49-F238E27FC236}">
                  <a16:creationId xmlns:a16="http://schemas.microsoft.com/office/drawing/2014/main" id="{D5CDF9EC-3050-9EC4-8507-F744A38B542A}"/>
                </a:ext>
              </a:extLst>
            </p:cNvPr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69ECB87B-588A-080D-27AE-55513DA6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913">
            <a:off x="9848106" y="4731432"/>
            <a:ext cx="1188828" cy="168350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10F605E-CFCE-5E06-5A89-672A88EA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974">
            <a:off x="10409429" y="4742439"/>
            <a:ext cx="1301136" cy="1818143"/>
          </a:xfrm>
          <a:prstGeom prst="rect">
            <a:avLst/>
          </a:prstGeom>
        </p:spPr>
      </p:pic>
      <p:sp>
        <p:nvSpPr>
          <p:cNvPr id="85" name="Google Shape;1457;p43">
            <a:extLst>
              <a:ext uri="{FF2B5EF4-FFF2-40B4-BE49-F238E27FC236}">
                <a16:creationId xmlns:a16="http://schemas.microsoft.com/office/drawing/2014/main" id="{B901C86C-2766-FDB3-2DF6-D4625B748F98}"/>
              </a:ext>
            </a:extLst>
          </p:cNvPr>
          <p:cNvSpPr/>
          <p:nvPr/>
        </p:nvSpPr>
        <p:spPr>
          <a:xfrm>
            <a:off x="2824728" y="28612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458;p43">
            <a:extLst>
              <a:ext uri="{FF2B5EF4-FFF2-40B4-BE49-F238E27FC236}">
                <a16:creationId xmlns:a16="http://schemas.microsoft.com/office/drawing/2014/main" id="{94E38382-EC0D-2B9C-1619-7C24CF303B1F}"/>
              </a:ext>
            </a:extLst>
          </p:cNvPr>
          <p:cNvSpPr/>
          <p:nvPr/>
        </p:nvSpPr>
        <p:spPr>
          <a:xfrm>
            <a:off x="4391698" y="24990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459;p43">
            <a:extLst>
              <a:ext uri="{FF2B5EF4-FFF2-40B4-BE49-F238E27FC236}">
                <a16:creationId xmlns:a16="http://schemas.microsoft.com/office/drawing/2014/main" id="{2E80F614-9C98-34E2-A900-E8FECA6BB426}"/>
              </a:ext>
            </a:extLst>
          </p:cNvPr>
          <p:cNvSpPr/>
          <p:nvPr/>
        </p:nvSpPr>
        <p:spPr>
          <a:xfrm>
            <a:off x="5958677" y="21368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460;p43">
            <a:extLst>
              <a:ext uri="{FF2B5EF4-FFF2-40B4-BE49-F238E27FC236}">
                <a16:creationId xmlns:a16="http://schemas.microsoft.com/office/drawing/2014/main" id="{6D41ABB5-4B6D-49E9-6DEC-2EB387093732}"/>
              </a:ext>
            </a:extLst>
          </p:cNvPr>
          <p:cNvSpPr/>
          <p:nvPr/>
        </p:nvSpPr>
        <p:spPr>
          <a:xfrm>
            <a:off x="7525664" y="1774629"/>
            <a:ext cx="1276800" cy="1276800"/>
          </a:xfrm>
          <a:prstGeom prst="arc">
            <a:avLst>
              <a:gd name="adj1" fmla="val 10780397"/>
              <a:gd name="adj2" fmla="val 19331255"/>
            </a:avLst>
          </a:prstGeom>
          <a:noFill/>
          <a:ln w="9525" cap="flat" cmpd="sng">
            <a:solidFill>
              <a:srgbClr val="000000"/>
            </a:solidFill>
            <a:prstDash val="dash"/>
            <a:round/>
            <a:headEnd type="oval" w="sm" len="sm"/>
            <a:tailEnd type="stealth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1462;p43">
            <a:extLst>
              <a:ext uri="{FF2B5EF4-FFF2-40B4-BE49-F238E27FC236}">
                <a16:creationId xmlns:a16="http://schemas.microsoft.com/office/drawing/2014/main" id="{1B5309B1-B5E0-3449-EE31-E8DDAC2220F0}"/>
              </a:ext>
            </a:extLst>
          </p:cNvPr>
          <p:cNvGrpSpPr/>
          <p:nvPr/>
        </p:nvGrpSpPr>
        <p:grpSpPr>
          <a:xfrm>
            <a:off x="1870746" y="3493206"/>
            <a:ext cx="1536700" cy="1465823"/>
            <a:chOff x="629175" y="2999602"/>
            <a:chExt cx="1536700" cy="1465823"/>
          </a:xfrm>
        </p:grpSpPr>
        <p:cxnSp>
          <p:nvCxnSpPr>
            <p:cNvPr id="90" name="Google Shape;1463;p43">
              <a:extLst>
                <a:ext uri="{FF2B5EF4-FFF2-40B4-BE49-F238E27FC236}">
                  <a16:creationId xmlns:a16="http://schemas.microsoft.com/office/drawing/2014/main" id="{6EA5E886-0B14-02A0-C3D3-D8806A9FC81C}"/>
                </a:ext>
              </a:extLst>
            </p:cNvPr>
            <p:cNvCxnSpPr/>
            <p:nvPr/>
          </p:nvCxnSpPr>
          <p:spPr>
            <a:xfrm>
              <a:off x="1438075" y="3477400"/>
              <a:ext cx="0" cy="279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" name="Google Shape;1464;p43">
              <a:extLst>
                <a:ext uri="{FF2B5EF4-FFF2-40B4-BE49-F238E27FC236}">
                  <a16:creationId xmlns:a16="http://schemas.microsoft.com/office/drawing/2014/main" id="{218AFB1B-8731-3A21-39FB-754D570ECC51}"/>
                </a:ext>
              </a:extLst>
            </p:cNvPr>
            <p:cNvSpPr/>
            <p:nvPr/>
          </p:nvSpPr>
          <p:spPr>
            <a:xfrm>
              <a:off x="629175" y="2999602"/>
              <a:ext cx="1536700" cy="5539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May-September 2023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  <p:sp>
          <p:nvSpPr>
            <p:cNvPr id="92" name="Google Shape;1465;p43">
              <a:extLst>
                <a:ext uri="{FF2B5EF4-FFF2-40B4-BE49-F238E27FC236}">
                  <a16:creationId xmlns:a16="http://schemas.microsoft.com/office/drawing/2014/main" id="{F39FEE59-AA8B-4105-57CC-11F03048BFC0}"/>
                </a:ext>
              </a:extLst>
            </p:cNvPr>
            <p:cNvSpPr txBox="1"/>
            <p:nvPr/>
          </p:nvSpPr>
          <p:spPr>
            <a:xfrm>
              <a:off x="710275" y="3833325"/>
              <a:ext cx="1455600" cy="6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ea typeface="Roboto"/>
                  <a:cs typeface="Roboto"/>
                  <a:sym typeface="Roboto"/>
                </a:rPr>
                <a:t>Kick-off and preparation</a:t>
              </a:r>
              <a:endParaRPr b="1" dirty="0"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3" name="Google Shape;1466;p43">
            <a:extLst>
              <a:ext uri="{FF2B5EF4-FFF2-40B4-BE49-F238E27FC236}">
                <a16:creationId xmlns:a16="http://schemas.microsoft.com/office/drawing/2014/main" id="{AB45AB9B-F991-5B63-5FE3-29647469384E}"/>
              </a:ext>
            </a:extLst>
          </p:cNvPr>
          <p:cNvGrpSpPr/>
          <p:nvPr/>
        </p:nvGrpSpPr>
        <p:grpSpPr>
          <a:xfrm>
            <a:off x="3518775" y="3043304"/>
            <a:ext cx="1455600" cy="1207200"/>
            <a:chOff x="2277204" y="2549700"/>
            <a:chExt cx="1455600" cy="1207200"/>
          </a:xfrm>
        </p:grpSpPr>
        <p:cxnSp>
          <p:nvCxnSpPr>
            <p:cNvPr id="94" name="Google Shape;1467;p43">
              <a:extLst>
                <a:ext uri="{FF2B5EF4-FFF2-40B4-BE49-F238E27FC236}">
                  <a16:creationId xmlns:a16="http://schemas.microsoft.com/office/drawing/2014/main" id="{5D6F8BE8-9332-41D9-C685-831D0D7C7541}"/>
                </a:ext>
              </a:extLst>
            </p:cNvPr>
            <p:cNvCxnSpPr/>
            <p:nvPr/>
          </p:nvCxnSpPr>
          <p:spPr>
            <a:xfrm>
              <a:off x="3005038" y="3115200"/>
              <a:ext cx="0" cy="641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" name="Google Shape;1468;p43">
              <a:extLst>
                <a:ext uri="{FF2B5EF4-FFF2-40B4-BE49-F238E27FC236}">
                  <a16:creationId xmlns:a16="http://schemas.microsoft.com/office/drawing/2014/main" id="{22E259ED-CDBE-4E7C-B7ED-89066CCB74D0}"/>
                </a:ext>
              </a:extLst>
            </p:cNvPr>
            <p:cNvSpPr/>
            <p:nvPr/>
          </p:nvSpPr>
          <p:spPr>
            <a:xfrm>
              <a:off x="2277204" y="2549700"/>
              <a:ext cx="1455600" cy="641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September 2023- February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7" name="Google Shape;1470;p43">
            <a:extLst>
              <a:ext uri="{FF2B5EF4-FFF2-40B4-BE49-F238E27FC236}">
                <a16:creationId xmlns:a16="http://schemas.microsoft.com/office/drawing/2014/main" id="{666D5392-E37D-F62B-C568-F05142D69EEC}"/>
              </a:ext>
            </a:extLst>
          </p:cNvPr>
          <p:cNvGrpSpPr/>
          <p:nvPr/>
        </p:nvGrpSpPr>
        <p:grpSpPr>
          <a:xfrm>
            <a:off x="5085780" y="2914504"/>
            <a:ext cx="1455600" cy="1335900"/>
            <a:chOff x="3844209" y="2420900"/>
            <a:chExt cx="1455600" cy="1335900"/>
          </a:xfrm>
        </p:grpSpPr>
        <p:cxnSp>
          <p:nvCxnSpPr>
            <p:cNvPr id="98" name="Google Shape;1471;p43">
              <a:extLst>
                <a:ext uri="{FF2B5EF4-FFF2-40B4-BE49-F238E27FC236}">
                  <a16:creationId xmlns:a16="http://schemas.microsoft.com/office/drawing/2014/main" id="{D38ACB07-C878-3871-5219-BDB406990CC3}"/>
                </a:ext>
              </a:extLst>
            </p:cNvPr>
            <p:cNvCxnSpPr/>
            <p:nvPr/>
          </p:nvCxnSpPr>
          <p:spPr>
            <a:xfrm>
              <a:off x="4572009" y="2753000"/>
              <a:ext cx="0" cy="100380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" name="Google Shape;1472;p43">
              <a:extLst>
                <a:ext uri="{FF2B5EF4-FFF2-40B4-BE49-F238E27FC236}">
                  <a16:creationId xmlns:a16="http://schemas.microsoft.com/office/drawing/2014/main" id="{93F15772-A15F-E79A-A35A-ED4DEC73225C}"/>
                </a:ext>
              </a:extLst>
            </p:cNvPr>
            <p:cNvSpPr/>
            <p:nvPr/>
          </p:nvSpPr>
          <p:spPr>
            <a:xfrm>
              <a:off x="3844209" y="24209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March-April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" name="Google Shape;1474;p43">
            <a:extLst>
              <a:ext uri="{FF2B5EF4-FFF2-40B4-BE49-F238E27FC236}">
                <a16:creationId xmlns:a16="http://schemas.microsoft.com/office/drawing/2014/main" id="{D93EE331-9E54-343C-A488-E770181C6D0D}"/>
              </a:ext>
            </a:extLst>
          </p:cNvPr>
          <p:cNvGrpSpPr/>
          <p:nvPr/>
        </p:nvGrpSpPr>
        <p:grpSpPr>
          <a:xfrm>
            <a:off x="8219746" y="2190104"/>
            <a:ext cx="1455600" cy="2060100"/>
            <a:chOff x="6978175" y="1696500"/>
            <a:chExt cx="1455600" cy="2060100"/>
          </a:xfrm>
        </p:grpSpPr>
        <p:cxnSp>
          <p:nvCxnSpPr>
            <p:cNvPr id="103" name="Google Shape;1478;p43">
              <a:extLst>
                <a:ext uri="{FF2B5EF4-FFF2-40B4-BE49-F238E27FC236}">
                  <a16:creationId xmlns:a16="http://schemas.microsoft.com/office/drawing/2014/main" id="{1DDA08D7-07F2-4678-3BDA-1562457E4959}"/>
                </a:ext>
              </a:extLst>
            </p:cNvPr>
            <p:cNvCxnSpPr/>
            <p:nvPr/>
          </p:nvCxnSpPr>
          <p:spPr>
            <a:xfrm>
              <a:off x="7705975" y="2028600"/>
              <a:ext cx="0" cy="1728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4" name="Google Shape;1479;p43">
              <a:extLst>
                <a:ext uri="{FF2B5EF4-FFF2-40B4-BE49-F238E27FC236}">
                  <a16:creationId xmlns:a16="http://schemas.microsoft.com/office/drawing/2014/main" id="{4F67E868-A395-34A8-5BC1-D46905D602C8}"/>
                </a:ext>
              </a:extLst>
            </p:cNvPr>
            <p:cNvSpPr/>
            <p:nvPr/>
          </p:nvSpPr>
          <p:spPr>
            <a:xfrm>
              <a:off x="6978175" y="16965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 dirty="0">
                  <a:solidFill>
                    <a:srgbClr val="FFFFFF"/>
                  </a:solidFill>
                  <a:sym typeface="Fira Sans Extra Condensed Medium"/>
                </a:rPr>
                <a:t>After April 2024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8" name="Google Shape;1481;p43">
            <a:extLst>
              <a:ext uri="{FF2B5EF4-FFF2-40B4-BE49-F238E27FC236}">
                <a16:creationId xmlns:a16="http://schemas.microsoft.com/office/drawing/2014/main" id="{206AA41D-3C75-2797-C1B1-5E5852E23150}"/>
              </a:ext>
            </a:extLst>
          </p:cNvPr>
          <p:cNvGrpSpPr/>
          <p:nvPr/>
        </p:nvGrpSpPr>
        <p:grpSpPr>
          <a:xfrm>
            <a:off x="6652783" y="2552304"/>
            <a:ext cx="1455600" cy="1698000"/>
            <a:chOff x="5411212" y="2058700"/>
            <a:chExt cx="1455600" cy="1698000"/>
          </a:xfrm>
        </p:grpSpPr>
        <p:cxnSp>
          <p:nvCxnSpPr>
            <p:cNvPr id="109" name="Google Shape;1482;p43">
              <a:extLst>
                <a:ext uri="{FF2B5EF4-FFF2-40B4-BE49-F238E27FC236}">
                  <a16:creationId xmlns:a16="http://schemas.microsoft.com/office/drawing/2014/main" id="{922AB90B-8983-F6D9-7FCE-1BBB8F2AE461}"/>
                </a:ext>
              </a:extLst>
            </p:cNvPr>
            <p:cNvCxnSpPr/>
            <p:nvPr/>
          </p:nvCxnSpPr>
          <p:spPr>
            <a:xfrm>
              <a:off x="6139012" y="2390800"/>
              <a:ext cx="0" cy="1365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" name="Google Shape;1483;p43">
              <a:extLst>
                <a:ext uri="{FF2B5EF4-FFF2-40B4-BE49-F238E27FC236}">
                  <a16:creationId xmlns:a16="http://schemas.microsoft.com/office/drawing/2014/main" id="{A832D006-4BFB-4CAB-D2A3-69F162A7CF7D}"/>
                </a:ext>
              </a:extLst>
            </p:cNvPr>
            <p:cNvSpPr/>
            <p:nvPr/>
          </p:nvSpPr>
          <p:spPr>
            <a:xfrm>
              <a:off x="5411212" y="2058700"/>
              <a:ext cx="1455600" cy="4083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 dirty="0">
                  <a:solidFill>
                    <a:srgbClr val="FFFFFF"/>
                  </a:solidFill>
                </a:rPr>
                <a:t>Ongoing</a:t>
              </a:r>
            </a:p>
          </p:txBody>
        </p:sp>
      </p:grpSp>
      <p:sp>
        <p:nvSpPr>
          <p:cNvPr id="112" name="Google Shape;1465;p43">
            <a:extLst>
              <a:ext uri="{FF2B5EF4-FFF2-40B4-BE49-F238E27FC236}">
                <a16:creationId xmlns:a16="http://schemas.microsoft.com/office/drawing/2014/main" id="{F378D60A-AC62-AF8D-4D63-309FBCA3B80D}"/>
              </a:ext>
            </a:extLst>
          </p:cNvPr>
          <p:cNvSpPr txBox="1"/>
          <p:nvPr/>
        </p:nvSpPr>
        <p:spPr>
          <a:xfrm>
            <a:off x="3547215" y="4262458"/>
            <a:ext cx="1455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Roboto"/>
                <a:cs typeface="Roboto"/>
                <a:sym typeface="Roboto"/>
              </a:rPr>
              <a:t>Revision</a:t>
            </a:r>
            <a:endParaRPr b="1" dirty="0"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465;p43">
            <a:extLst>
              <a:ext uri="{FF2B5EF4-FFF2-40B4-BE49-F238E27FC236}">
                <a16:creationId xmlns:a16="http://schemas.microsoft.com/office/drawing/2014/main" id="{2C5DB677-DBB9-E080-F063-172A9BE64A21}"/>
              </a:ext>
            </a:extLst>
          </p:cNvPr>
          <p:cNvSpPr txBox="1"/>
          <p:nvPr/>
        </p:nvSpPr>
        <p:spPr>
          <a:xfrm>
            <a:off x="5099987" y="4711171"/>
            <a:ext cx="1455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a typeface="Roboto"/>
                <a:cs typeface="Roboto"/>
                <a:sym typeface="Roboto"/>
              </a:rPr>
              <a:t>Validation and finalisation English version</a:t>
            </a:r>
            <a:endParaRPr b="1" dirty="0">
              <a:ea typeface="Roboto"/>
              <a:cs typeface="Roboto"/>
              <a:sym typeface="Roboto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D0631D-419B-A74D-6C4F-0BDB39675602}"/>
              </a:ext>
            </a:extLst>
          </p:cNvPr>
          <p:cNvSpPr txBox="1"/>
          <p:nvPr/>
        </p:nvSpPr>
        <p:spPr>
          <a:xfrm>
            <a:off x="6378278" y="4236104"/>
            <a:ext cx="2136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Roboto"/>
                <a:cs typeface="Roboto"/>
                <a:sym typeface="Roboto"/>
              </a:rPr>
              <a:t>Dissemination and Advocacy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40884D7-48A4-DA5C-0CE6-F277478DE460}"/>
              </a:ext>
            </a:extLst>
          </p:cNvPr>
          <p:cNvSpPr txBox="1"/>
          <p:nvPr/>
        </p:nvSpPr>
        <p:spPr>
          <a:xfrm>
            <a:off x="8059690" y="4248227"/>
            <a:ext cx="187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Roboto"/>
                <a:cs typeface="Roboto"/>
                <a:sym typeface="Roboto"/>
              </a:rPr>
              <a:t>Additional Outputs</a:t>
            </a:r>
          </a:p>
        </p:txBody>
      </p:sp>
    </p:spTree>
    <p:extLst>
      <p:ext uri="{BB962C8B-B14F-4D97-AF65-F5344CB8AC3E}">
        <p14:creationId xmlns:p14="http://schemas.microsoft.com/office/powerpoint/2010/main" val="160427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4"/>
          <p:cNvSpPr/>
          <p:nvPr/>
        </p:nvSpPr>
        <p:spPr>
          <a:xfrm>
            <a:off x="6296026" y="5857786"/>
            <a:ext cx="32254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Varrella</a:t>
            </a:r>
            <a:endParaRPr sz="1467" dirty="0"/>
          </a:p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and Child Rights Monitoring Manager</a:t>
            </a:r>
            <a:endParaRPr sz="1467" dirty="0"/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ECPAT International</a:t>
            </a:r>
            <a:endParaRPr sz="1467" dirty="0"/>
          </a:p>
          <a:p>
            <a:r>
              <a:rPr lang="en-GB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andreav@ecpat.org</a:t>
            </a:r>
            <a:endParaRPr sz="14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67d0b-0cb7-47b9-b847-0b5b698eeb65">
      <Terms xmlns="http://schemas.microsoft.com/office/infopath/2007/PartnerControls"/>
    </lcf76f155ced4ddcb4097134ff3c332f>
    <TaxCatchAll xmlns="e146d5e1-3288-4436-aa18-01d5a46d29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031C072C6B24BA84A174AAF5DA46B" ma:contentTypeVersion="11" ma:contentTypeDescription="Create a new document." ma:contentTypeScope="" ma:versionID="c1bd7ff8c5e7d7f21679eb945a471cb8">
  <xsd:schema xmlns:xsd="http://www.w3.org/2001/XMLSchema" xmlns:xs="http://www.w3.org/2001/XMLSchema" xmlns:p="http://schemas.microsoft.com/office/2006/metadata/properties" xmlns:ns2="f1d67d0b-0cb7-47b9-b847-0b5b698eeb65" xmlns:ns3="e146d5e1-3288-4436-aa18-01d5a46d2968" targetNamespace="http://schemas.microsoft.com/office/2006/metadata/properties" ma:root="true" ma:fieldsID="34bc4b9d5ce6cdfb4ec4112916eb981d" ns2:_="" ns3:_="">
    <xsd:import namespace="f1d67d0b-0cb7-47b9-b847-0b5b698eeb65"/>
    <xsd:import namespace="e146d5e1-3288-4436-aa18-01d5a46d2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67d0b-0cb7-47b9-b847-0b5b698ee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fb1a943-62d9-4f83-9bb9-8cd608e529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6d5e1-3288-4436-aa18-01d5a46d29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c29b5fc-5f7d-4ad1-afe6-6c374e49cc5f}" ma:internalName="TaxCatchAll" ma:showField="CatchAllData" ma:web="e146d5e1-3288-4436-aa18-01d5a46d29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8BF50-5F9E-44CB-BB1F-1012E6997EE2}">
  <ds:schemaRefs>
    <ds:schemaRef ds:uri="http://schemas.microsoft.com/office/2006/metadata/properties"/>
    <ds:schemaRef ds:uri="http://schemas.microsoft.com/office/infopath/2007/PartnerControls"/>
    <ds:schemaRef ds:uri="f1d67d0b-0cb7-47b9-b847-0b5b698eeb65"/>
    <ds:schemaRef ds:uri="e146d5e1-3288-4436-aa18-01d5a46d2968"/>
  </ds:schemaRefs>
</ds:datastoreItem>
</file>

<file path=customXml/itemProps2.xml><?xml version="1.0" encoding="utf-8"?>
<ds:datastoreItem xmlns:ds="http://schemas.openxmlformats.org/officeDocument/2006/customXml" ds:itemID="{66210671-2824-4A74-9730-140DC3720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67d0b-0cb7-47b9-b847-0b5b698eeb65"/>
    <ds:schemaRef ds:uri="e146d5e1-3288-4436-aa18-01d5a46d2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B60B8E-60CA-4D32-8EF6-9C5D96C89A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353</Words>
  <Application>Microsoft Office PowerPoint</Application>
  <PresentationFormat>Widescreen</PresentationFormat>
  <Paragraphs>86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Bahnschrift</vt:lpstr>
      <vt:lpstr>Bahnschrift Condensed</vt:lpstr>
      <vt:lpstr>Calibri</vt:lpstr>
      <vt:lpstr>Calibri Light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Le Grand</dc:creator>
  <cp:lastModifiedBy>Andrea Varrella</cp:lastModifiedBy>
  <cp:revision>21</cp:revision>
  <dcterms:created xsi:type="dcterms:W3CDTF">2023-06-16T09:03:13Z</dcterms:created>
  <dcterms:modified xsi:type="dcterms:W3CDTF">2023-09-28T05:45:03Z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0x010100DE1031C072C6B24BA84A174AAF5DA46B</vt:lpwstr>
  </property>
  <property fmtid="{D5CDD505-2E9C-101B-9397-08002B2CF9AE}" pid="3" name="MediaServiceImageTags">
    <vt:lpwstr/>
  </property>
</Properties>
</file>