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631" r:id="rId3"/>
    <p:sldId id="307" r:id="rId4"/>
    <p:sldId id="621" r:id="rId5"/>
    <p:sldId id="272" r:id="rId6"/>
    <p:sldId id="608" r:id="rId7"/>
    <p:sldId id="359" r:id="rId8"/>
    <p:sldId id="624" r:id="rId9"/>
    <p:sldId id="427" r:id="rId10"/>
    <p:sldId id="357" r:id="rId11"/>
    <p:sldId id="279" r:id="rId12"/>
    <p:sldId id="617" r:id="rId13"/>
    <p:sldId id="376" r:id="rId14"/>
    <p:sldId id="377" r:id="rId15"/>
    <p:sldId id="399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CHEZ Flora" initials="SF" lastIdx="3" clrIdx="0">
    <p:extLst>
      <p:ext uri="{19B8F6BF-5375-455C-9EA6-DF929625EA0E}">
        <p15:presenceInfo xmlns:p15="http://schemas.microsoft.com/office/powerpoint/2012/main" userId="SANCHEZ Fl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6EC"/>
    <a:srgbClr val="EBE9DE"/>
    <a:srgbClr val="004A99"/>
    <a:srgbClr val="3C4A99"/>
    <a:srgbClr val="D1CCB9"/>
    <a:srgbClr val="004495"/>
    <a:srgbClr val="71717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F49A2-7E04-41F9-AC6E-9F4719D115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D4ACA4-77DA-46C1-8AEC-D99A4E7A640E}">
      <dgm:prSet custT="1"/>
      <dgm:spPr/>
      <dgm:t>
        <a:bodyPr/>
        <a:lstStyle/>
        <a:p>
          <a:pPr algn="ctr"/>
          <a:r>
            <a:rPr lang="en-US" sz="2000" b="0" noProof="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Mandate of European DPAs strengthened by the GDPR</a:t>
          </a:r>
          <a:endParaRPr lang="en-GB" sz="2000" b="0" noProof="0" dirty="0">
            <a:solidFill>
              <a:schemeClr val="bg1"/>
            </a:solidFill>
            <a:latin typeface="+mj-lt"/>
            <a:cs typeface="Segoe UI Semibold" panose="020B0702040204020203" pitchFamily="34" charset="0"/>
          </a:endParaRPr>
        </a:p>
      </dgm:t>
    </dgm:pt>
    <dgm:pt modelId="{DCD26DBB-DEE1-4A83-AA07-C02EBC0F7E8E}" type="sibTrans" cxnId="{DF29FFAA-C4F5-4093-A1C0-6DBCC2AFEF87}">
      <dgm:prSet/>
      <dgm:spPr/>
      <dgm:t>
        <a:bodyPr/>
        <a:lstStyle/>
        <a:p>
          <a:endParaRPr lang="fr-FR"/>
        </a:p>
      </dgm:t>
    </dgm:pt>
    <dgm:pt modelId="{7D97BDB7-E1D1-4D41-B2F8-87D9460BAF6D}" type="parTrans" cxnId="{DF29FFAA-C4F5-4093-A1C0-6DBCC2AFEF87}">
      <dgm:prSet/>
      <dgm:spPr/>
      <dgm:t>
        <a:bodyPr/>
        <a:lstStyle/>
        <a:p>
          <a:endParaRPr lang="fr-FR"/>
        </a:p>
      </dgm:t>
    </dgm:pt>
    <dgm:pt modelId="{65E16847-C086-4016-A2FC-F50FCDEBAAEC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noProof="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Priority of the Global Privacy Assembly agenda</a:t>
          </a:r>
          <a:endParaRPr lang="en-GB" sz="2000" b="0" noProof="0" dirty="0">
            <a:solidFill>
              <a:schemeClr val="bg1"/>
            </a:solidFill>
            <a:latin typeface="+mj-lt"/>
            <a:cs typeface="Segoe UI Semibold" panose="020B0702040204020203" pitchFamily="34" charset="0"/>
          </a:endParaRPr>
        </a:p>
      </dgm:t>
    </dgm:pt>
    <dgm:pt modelId="{7405BE67-1C97-4873-9909-A75EB0B7571D}" type="sibTrans" cxnId="{408A5B16-A15B-4A73-8A7B-244B2A14CA4A}">
      <dgm:prSet/>
      <dgm:spPr/>
      <dgm:t>
        <a:bodyPr/>
        <a:lstStyle/>
        <a:p>
          <a:endParaRPr lang="fr-FR"/>
        </a:p>
      </dgm:t>
    </dgm:pt>
    <dgm:pt modelId="{58B981E7-4B64-480F-93A1-9841B4197516}" type="parTrans" cxnId="{408A5B16-A15B-4A73-8A7B-244B2A14CA4A}">
      <dgm:prSet/>
      <dgm:spPr/>
      <dgm:t>
        <a:bodyPr/>
        <a:lstStyle/>
        <a:p>
          <a:endParaRPr lang="fr-FR"/>
        </a:p>
      </dgm:t>
    </dgm:pt>
    <dgm:pt modelId="{9F169A99-8810-4ECA-8E38-9D9E903813F6}" type="pres">
      <dgm:prSet presAssocID="{4C7F49A2-7E04-41F9-AC6E-9F4719D11597}" presName="linear" presStyleCnt="0">
        <dgm:presLayoutVars>
          <dgm:dir/>
          <dgm:animLvl val="lvl"/>
          <dgm:resizeHandles val="exact"/>
        </dgm:presLayoutVars>
      </dgm:prSet>
      <dgm:spPr/>
    </dgm:pt>
    <dgm:pt modelId="{4DED3CED-CEFD-4552-8879-B356A7C4B427}" type="pres">
      <dgm:prSet presAssocID="{9CD4ACA4-77DA-46C1-8AEC-D99A4E7A640E}" presName="parentLin" presStyleCnt="0"/>
      <dgm:spPr/>
    </dgm:pt>
    <dgm:pt modelId="{71235DB2-D327-477C-A6F8-7ACC9FFC100A}" type="pres">
      <dgm:prSet presAssocID="{9CD4ACA4-77DA-46C1-8AEC-D99A4E7A640E}" presName="parentLeftMargin" presStyleLbl="node1" presStyleIdx="0" presStyleCnt="2"/>
      <dgm:spPr/>
    </dgm:pt>
    <dgm:pt modelId="{C4027697-2C0B-4534-8AD4-78D3C7544BC6}" type="pres">
      <dgm:prSet presAssocID="{9CD4ACA4-77DA-46C1-8AEC-D99A4E7A640E}" presName="parentText" presStyleLbl="node1" presStyleIdx="0" presStyleCnt="2" custScaleX="129371" custScaleY="55206" custLinFactNeighborX="-100000" custLinFactNeighborY="-5423">
        <dgm:presLayoutVars>
          <dgm:chMax val="0"/>
          <dgm:bulletEnabled val="1"/>
        </dgm:presLayoutVars>
      </dgm:prSet>
      <dgm:spPr/>
    </dgm:pt>
    <dgm:pt modelId="{469055B2-D497-44FE-BA72-5CEB9061F281}" type="pres">
      <dgm:prSet presAssocID="{9CD4ACA4-77DA-46C1-8AEC-D99A4E7A640E}" presName="negativeSpace" presStyleCnt="0"/>
      <dgm:spPr/>
    </dgm:pt>
    <dgm:pt modelId="{896F24BF-AA48-40E1-AC50-D9D7E5AF5B56}" type="pres">
      <dgm:prSet presAssocID="{9CD4ACA4-77DA-46C1-8AEC-D99A4E7A640E}" presName="childText" presStyleLbl="conFgAcc1" presStyleIdx="0" presStyleCnt="2" custLinFactNeighborX="-1005" custLinFactNeighborY="19797">
        <dgm:presLayoutVars>
          <dgm:bulletEnabled val="1"/>
        </dgm:presLayoutVars>
      </dgm:prSet>
      <dgm:spPr/>
    </dgm:pt>
    <dgm:pt modelId="{06395D79-FBEF-4D46-930F-03F562A1AD86}" type="pres">
      <dgm:prSet presAssocID="{DCD26DBB-DEE1-4A83-AA07-C02EBC0F7E8E}" presName="spaceBetweenRectangles" presStyleCnt="0"/>
      <dgm:spPr/>
    </dgm:pt>
    <dgm:pt modelId="{4B3D83B6-8BFA-4604-858F-04FBEA7CA417}" type="pres">
      <dgm:prSet presAssocID="{65E16847-C086-4016-A2FC-F50FCDEBAAEC}" presName="parentLin" presStyleCnt="0"/>
      <dgm:spPr/>
    </dgm:pt>
    <dgm:pt modelId="{79BB8ACE-8416-4732-9F34-1088A6CDEEB0}" type="pres">
      <dgm:prSet presAssocID="{65E16847-C086-4016-A2FC-F50FCDEBAAEC}" presName="parentLeftMargin" presStyleLbl="node1" presStyleIdx="0" presStyleCnt="2"/>
      <dgm:spPr/>
    </dgm:pt>
    <dgm:pt modelId="{C037A06F-ED48-4CD3-B100-D878FDD71570}" type="pres">
      <dgm:prSet presAssocID="{65E16847-C086-4016-A2FC-F50FCDEBAAEC}" presName="parentText" presStyleLbl="node1" presStyleIdx="1" presStyleCnt="2" custScaleX="130382" custScaleY="59280" custLinFactX="-463" custLinFactNeighborX="-100000" custLinFactNeighborY="-12336">
        <dgm:presLayoutVars>
          <dgm:chMax val="0"/>
          <dgm:bulletEnabled val="1"/>
        </dgm:presLayoutVars>
      </dgm:prSet>
      <dgm:spPr/>
    </dgm:pt>
    <dgm:pt modelId="{92C86971-FA15-4BBF-9EA2-6547B085FEF8}" type="pres">
      <dgm:prSet presAssocID="{65E16847-C086-4016-A2FC-F50FCDEBAAEC}" presName="negativeSpace" presStyleCnt="0"/>
      <dgm:spPr/>
    </dgm:pt>
    <dgm:pt modelId="{0FA823B2-2968-4414-BEC3-03C7C1009151}" type="pres">
      <dgm:prSet presAssocID="{65E16847-C086-4016-A2FC-F50FCDEBAAEC}" presName="childText" presStyleLbl="conFgAcc1" presStyleIdx="1" presStyleCnt="2" custLinFactNeighborX="-4433" custLinFactNeighborY="9428">
        <dgm:presLayoutVars>
          <dgm:bulletEnabled val="1"/>
        </dgm:presLayoutVars>
      </dgm:prSet>
      <dgm:spPr/>
    </dgm:pt>
  </dgm:ptLst>
  <dgm:cxnLst>
    <dgm:cxn modelId="{408A5B16-A15B-4A73-8A7B-244B2A14CA4A}" srcId="{4C7F49A2-7E04-41F9-AC6E-9F4719D11597}" destId="{65E16847-C086-4016-A2FC-F50FCDEBAAEC}" srcOrd="1" destOrd="0" parTransId="{58B981E7-4B64-480F-93A1-9841B4197516}" sibTransId="{7405BE67-1C97-4873-9909-A75EB0B7571D}"/>
    <dgm:cxn modelId="{1B931366-6B06-454B-AEDC-6ACE7151A09F}" type="presOf" srcId="{4C7F49A2-7E04-41F9-AC6E-9F4719D11597}" destId="{9F169A99-8810-4ECA-8E38-9D9E903813F6}" srcOrd="0" destOrd="0" presId="urn:microsoft.com/office/officeart/2005/8/layout/list1"/>
    <dgm:cxn modelId="{8387C37B-24CE-4E3E-A2B1-5C73FBDA322C}" type="presOf" srcId="{9CD4ACA4-77DA-46C1-8AEC-D99A4E7A640E}" destId="{71235DB2-D327-477C-A6F8-7ACC9FFC100A}" srcOrd="0" destOrd="0" presId="urn:microsoft.com/office/officeart/2005/8/layout/list1"/>
    <dgm:cxn modelId="{DF29FFAA-C4F5-4093-A1C0-6DBCC2AFEF87}" srcId="{4C7F49A2-7E04-41F9-AC6E-9F4719D11597}" destId="{9CD4ACA4-77DA-46C1-8AEC-D99A4E7A640E}" srcOrd="0" destOrd="0" parTransId="{7D97BDB7-E1D1-4D41-B2F8-87D9460BAF6D}" sibTransId="{DCD26DBB-DEE1-4A83-AA07-C02EBC0F7E8E}"/>
    <dgm:cxn modelId="{F3F597C1-910B-4F52-8C5C-5898EB434C6C}" type="presOf" srcId="{9CD4ACA4-77DA-46C1-8AEC-D99A4E7A640E}" destId="{C4027697-2C0B-4534-8AD4-78D3C7544BC6}" srcOrd="1" destOrd="0" presId="urn:microsoft.com/office/officeart/2005/8/layout/list1"/>
    <dgm:cxn modelId="{A592E1CE-8977-47CD-A487-7FF02D78C258}" type="presOf" srcId="{65E16847-C086-4016-A2FC-F50FCDEBAAEC}" destId="{79BB8ACE-8416-4732-9F34-1088A6CDEEB0}" srcOrd="0" destOrd="0" presId="urn:microsoft.com/office/officeart/2005/8/layout/list1"/>
    <dgm:cxn modelId="{D4C63EDA-786D-4FBC-9847-8C53805364D2}" type="presOf" srcId="{65E16847-C086-4016-A2FC-F50FCDEBAAEC}" destId="{C037A06F-ED48-4CD3-B100-D878FDD71570}" srcOrd="1" destOrd="0" presId="urn:microsoft.com/office/officeart/2005/8/layout/list1"/>
    <dgm:cxn modelId="{D8941914-4B4B-4325-9A68-31C98AFA27EB}" type="presParOf" srcId="{9F169A99-8810-4ECA-8E38-9D9E903813F6}" destId="{4DED3CED-CEFD-4552-8879-B356A7C4B427}" srcOrd="0" destOrd="0" presId="urn:microsoft.com/office/officeart/2005/8/layout/list1"/>
    <dgm:cxn modelId="{9A2455AC-F91B-4D74-A310-00EEEFE520CE}" type="presParOf" srcId="{4DED3CED-CEFD-4552-8879-B356A7C4B427}" destId="{71235DB2-D327-477C-A6F8-7ACC9FFC100A}" srcOrd="0" destOrd="0" presId="urn:microsoft.com/office/officeart/2005/8/layout/list1"/>
    <dgm:cxn modelId="{9CA1B291-7E48-4707-A295-79E47576E4A9}" type="presParOf" srcId="{4DED3CED-CEFD-4552-8879-B356A7C4B427}" destId="{C4027697-2C0B-4534-8AD4-78D3C7544BC6}" srcOrd="1" destOrd="0" presId="urn:microsoft.com/office/officeart/2005/8/layout/list1"/>
    <dgm:cxn modelId="{85AA777C-B6EF-489E-9C89-51BD5283F9E3}" type="presParOf" srcId="{9F169A99-8810-4ECA-8E38-9D9E903813F6}" destId="{469055B2-D497-44FE-BA72-5CEB9061F281}" srcOrd="1" destOrd="0" presId="urn:microsoft.com/office/officeart/2005/8/layout/list1"/>
    <dgm:cxn modelId="{020EE0A0-2201-48CA-A744-48B2A4B11061}" type="presParOf" srcId="{9F169A99-8810-4ECA-8E38-9D9E903813F6}" destId="{896F24BF-AA48-40E1-AC50-D9D7E5AF5B56}" srcOrd="2" destOrd="0" presId="urn:microsoft.com/office/officeart/2005/8/layout/list1"/>
    <dgm:cxn modelId="{25C5D16F-731A-4F1D-B160-67E4F9F98BEF}" type="presParOf" srcId="{9F169A99-8810-4ECA-8E38-9D9E903813F6}" destId="{06395D79-FBEF-4D46-930F-03F562A1AD86}" srcOrd="3" destOrd="0" presId="urn:microsoft.com/office/officeart/2005/8/layout/list1"/>
    <dgm:cxn modelId="{9F8918C9-5930-4699-81DA-B4C7C1AE66F9}" type="presParOf" srcId="{9F169A99-8810-4ECA-8E38-9D9E903813F6}" destId="{4B3D83B6-8BFA-4604-858F-04FBEA7CA417}" srcOrd="4" destOrd="0" presId="urn:microsoft.com/office/officeart/2005/8/layout/list1"/>
    <dgm:cxn modelId="{D9E0089A-52F9-4B8C-B978-A579B02A6E7B}" type="presParOf" srcId="{4B3D83B6-8BFA-4604-858F-04FBEA7CA417}" destId="{79BB8ACE-8416-4732-9F34-1088A6CDEEB0}" srcOrd="0" destOrd="0" presId="urn:microsoft.com/office/officeart/2005/8/layout/list1"/>
    <dgm:cxn modelId="{7EF8E1E0-BFB6-460A-9BD3-03AFBD236B06}" type="presParOf" srcId="{4B3D83B6-8BFA-4604-858F-04FBEA7CA417}" destId="{C037A06F-ED48-4CD3-B100-D878FDD71570}" srcOrd="1" destOrd="0" presId="urn:microsoft.com/office/officeart/2005/8/layout/list1"/>
    <dgm:cxn modelId="{2D6DA0BF-63BC-431F-9E43-24F95DB4E55C}" type="presParOf" srcId="{9F169A99-8810-4ECA-8E38-9D9E903813F6}" destId="{92C86971-FA15-4BBF-9EA2-6547B085FEF8}" srcOrd="5" destOrd="0" presId="urn:microsoft.com/office/officeart/2005/8/layout/list1"/>
    <dgm:cxn modelId="{D4AB2F85-FCB7-44C4-9DEF-0CDEC3648248}" type="presParOf" srcId="{9F169A99-8810-4ECA-8E38-9D9E903813F6}" destId="{0FA823B2-2968-4414-BEC3-03C7C100915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F24BF-AA48-40E1-AC50-D9D7E5AF5B56}">
      <dsp:nvSpPr>
        <dsp:cNvPr id="0" name=""/>
        <dsp:cNvSpPr/>
      </dsp:nvSpPr>
      <dsp:spPr>
        <a:xfrm>
          <a:off x="0" y="171400"/>
          <a:ext cx="906672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27697-2C0B-4534-8AD4-78D3C7544BC6}">
      <dsp:nvSpPr>
        <dsp:cNvPr id="0" name=""/>
        <dsp:cNvSpPr/>
      </dsp:nvSpPr>
      <dsp:spPr>
        <a:xfrm>
          <a:off x="0" y="0"/>
          <a:ext cx="8210799" cy="1026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90" tIns="0" rIns="23989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Mandate of European DPAs strengthened by the GDPR</a:t>
          </a:r>
          <a:endParaRPr lang="en-GB" sz="2000" b="0" kern="1200" noProof="0" dirty="0">
            <a:solidFill>
              <a:schemeClr val="bg1"/>
            </a:solidFill>
            <a:latin typeface="+mj-lt"/>
            <a:cs typeface="Segoe UI Semibold" panose="020B0702040204020203" pitchFamily="34" charset="0"/>
          </a:endParaRPr>
        </a:p>
      </dsp:txBody>
      <dsp:txXfrm>
        <a:off x="50119" y="50119"/>
        <a:ext cx="8110561" cy="926461"/>
      </dsp:txXfrm>
    </dsp:sp>
    <dsp:sp modelId="{0FA823B2-2968-4414-BEC3-03C7C1009151}">
      <dsp:nvSpPr>
        <dsp:cNvPr id="0" name=""/>
        <dsp:cNvSpPr/>
      </dsp:nvSpPr>
      <dsp:spPr>
        <a:xfrm>
          <a:off x="0" y="2211667"/>
          <a:ext cx="906672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7A06F-ED48-4CD3-B100-D878FDD71570}">
      <dsp:nvSpPr>
        <dsp:cNvPr id="0" name=""/>
        <dsp:cNvSpPr/>
      </dsp:nvSpPr>
      <dsp:spPr>
        <a:xfrm>
          <a:off x="0" y="1802430"/>
          <a:ext cx="8274965" cy="1102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90" tIns="0" rIns="23989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noProof="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rPr>
            <a:t>Priority of the Global Privacy Assembly agenda</a:t>
          </a:r>
          <a:endParaRPr lang="en-GB" sz="2000" b="0" kern="1200" noProof="0" dirty="0">
            <a:solidFill>
              <a:schemeClr val="bg1"/>
            </a:solidFill>
            <a:latin typeface="+mj-lt"/>
            <a:cs typeface="Segoe UI Semibold" panose="020B0702040204020203" pitchFamily="34" charset="0"/>
          </a:endParaRPr>
        </a:p>
      </dsp:txBody>
      <dsp:txXfrm>
        <a:off x="53818" y="1856248"/>
        <a:ext cx="8167329" cy="99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FE7-1E72-4CF6-915B-A4CAEF8FE5C7}" type="datetimeFigureOut">
              <a:rPr lang="fr-FR" smtClean="0"/>
              <a:pPr/>
              <a:t>27/09/2023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CNIL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C581-3804-4D92-82AE-4CEFEA1183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583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6ABD-61E0-4312-BA8F-B438AA2302F6}" type="datetimeFigureOut">
              <a:rPr lang="fr-FR" smtClean="0"/>
              <a:pPr/>
              <a:t>24/09/2023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CNIL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50F8-6DAF-4E44-822A-0FA957FD7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134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CNIL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B50F8-6DAF-4E44-822A-0FA957FD7D7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5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CNIL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B50F8-6DAF-4E44-822A-0FA957FD7D7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41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CNIL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B50F8-6DAF-4E44-822A-0FA957FD7D7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4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50F8-6DAF-4E44-822A-0FA957FD7D7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CNIL</a:t>
            </a:r>
          </a:p>
        </p:txBody>
      </p:sp>
    </p:spTree>
    <p:extLst>
      <p:ext uri="{BB962C8B-B14F-4D97-AF65-F5344CB8AC3E}">
        <p14:creationId xmlns:p14="http://schemas.microsoft.com/office/powerpoint/2010/main" val="193099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77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92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944563" y="958850"/>
            <a:ext cx="8507413" cy="47863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25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0402"/>
            <a:ext cx="12192000" cy="94498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412776"/>
            <a:ext cx="12192000" cy="4536504"/>
          </a:xfrm>
          <a:prstGeom prst="rect">
            <a:avLst/>
          </a:prstGeom>
          <a:solidFill>
            <a:srgbClr val="4596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dirty="0">
              <a:solidFill>
                <a:schemeClr val="bg1"/>
              </a:solidFill>
              <a:latin typeface="Neris" pitchFamily="50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25D4F1-A482-4511-A36B-8D7329DA38EA}" type="datetime1">
              <a:rPr lang="fr-FR" smtClean="0"/>
              <a:t>24/09/2023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1" y="79466"/>
            <a:ext cx="4060767" cy="126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BF2-7122-40D5-A86E-B8F7AE1C3CE5}" type="datetime1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9DC-8ABA-4639-8349-DDF96643E912}" type="datetime1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s 1 zon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23392" y="324492"/>
            <a:ext cx="10363200" cy="576064"/>
          </a:xfrm>
          <a:prstGeom prst="rect">
            <a:avLst/>
          </a:prstGeom>
        </p:spPr>
        <p:txBody>
          <a:bodyPr/>
          <a:lstStyle>
            <a:lvl1pPr algn="l">
              <a:defRPr sz="2100" b="1" baseline="0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75521" y="6454319"/>
            <a:ext cx="7008779" cy="313010"/>
          </a:xfrm>
          <a:prstGeom prst="rect">
            <a:avLst/>
          </a:prstGeom>
        </p:spPr>
        <p:txBody>
          <a:bodyPr/>
          <a:lstStyle>
            <a:lvl1pPr algn="ctr">
              <a:defRPr sz="750" b="1" cap="all" baseline="0">
                <a:solidFill>
                  <a:srgbClr val="636363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Fondamentaux Niveau 1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7383" y="6479297"/>
            <a:ext cx="1056117" cy="288032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D070C1-BCF3-447B-A956-885DE7F6A55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23392" y="1293252"/>
            <a:ext cx="109728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50"/>
              </a:spcAft>
              <a:buClr>
                <a:srgbClr val="FF8400"/>
              </a:buClr>
              <a:buSzPct val="100000"/>
              <a:buFontTx/>
              <a:buNone/>
              <a:defRPr sz="1125" b="0">
                <a:latin typeface="Arial" pitchFamily="34" charset="0"/>
                <a:cs typeface="Arial" pitchFamily="34" charset="0"/>
              </a:defRPr>
            </a:lvl1pPr>
            <a:lvl2pPr marL="0" indent="162000" defTabSz="162000">
              <a:spcAft>
                <a:spcPts val="150"/>
              </a:spcAft>
              <a:buClr>
                <a:srgbClr val="FF8400"/>
              </a:buClr>
              <a:buFont typeface="Wingdings" pitchFamily="2" charset="2"/>
              <a:buChar char=""/>
              <a:defRPr sz="1163" b="1" baseline="0">
                <a:latin typeface="Arial" pitchFamily="34" charset="0"/>
              </a:defRPr>
            </a:lvl2pPr>
            <a:lvl3pPr marL="162000" indent="135000" defTabSz="297000">
              <a:spcAft>
                <a:spcPts val="150"/>
              </a:spcAft>
              <a:buClr>
                <a:srgbClr val="FF8400"/>
              </a:buClr>
              <a:buSzPct val="80000"/>
              <a:buFont typeface="Wingdings" pitchFamily="2" charset="2"/>
              <a:buChar char=""/>
              <a:defRPr sz="1125">
                <a:latin typeface="Arial" pitchFamily="34" charset="0"/>
                <a:cs typeface="Arial" pitchFamily="34" charset="0"/>
              </a:defRPr>
            </a:lvl3pPr>
            <a:lvl4pPr marL="324000" indent="108000" defTabSz="432000">
              <a:spcAft>
                <a:spcPts val="150"/>
              </a:spcAft>
              <a:defRPr sz="900">
                <a:latin typeface="Arial" pitchFamily="34" charset="0"/>
                <a:cs typeface="Arial" pitchFamily="34" charset="0"/>
              </a:defRPr>
            </a:lvl4pPr>
            <a:lvl5pPr marL="459000" indent="108000" defTabSz="567000">
              <a:buFont typeface="Symbol" pitchFamily="18" charset="2"/>
              <a:buChar char=""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23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ACCD-5DDB-4812-B17A-F184BAB1CA49}" type="datetime1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12192000" cy="4536504"/>
          </a:xfrm>
          <a:prstGeom prst="rect">
            <a:avLst/>
          </a:prstGeom>
          <a:solidFill>
            <a:srgbClr val="4596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940402"/>
            <a:ext cx="12192000" cy="94498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49A-54F2-456A-8315-94B6568F4F85}" type="datetime1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dirty="0">
              <a:solidFill>
                <a:schemeClr val="bg1"/>
              </a:solidFill>
              <a:latin typeface="Neris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1"/>
          <a:stretch/>
        </p:blipFill>
        <p:spPr>
          <a:xfrm>
            <a:off x="4537456" y="77581"/>
            <a:ext cx="2335876" cy="97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802C-F5ED-479F-BD33-575DD16C0CF5}" type="datetime1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solidFill>
            <a:srgbClr val="4596EC"/>
          </a:solidFill>
          <a:ln w="9525">
            <a:solidFill>
              <a:srgbClr val="4596E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4596EC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7437-A2AE-4AC8-8103-26A02714E2C7}" type="datetime1">
              <a:rPr lang="fr-FR" smtClean="0"/>
              <a:t>24/09/2023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6192011" y="1536574"/>
            <a:ext cx="5386917" cy="639762"/>
          </a:xfrm>
          <a:solidFill>
            <a:srgbClr val="4596EC"/>
          </a:solidFill>
          <a:ln w="9525">
            <a:solidFill>
              <a:srgbClr val="4596E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4"/>
          </p:nvPr>
        </p:nvSpPr>
        <p:spPr>
          <a:xfrm>
            <a:off x="6192011" y="2179925"/>
            <a:ext cx="5386917" cy="3951288"/>
          </a:xfrm>
          <a:ln>
            <a:solidFill>
              <a:srgbClr val="4596EC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6144-89C3-4B94-B8F4-8D48687E1CA6}" type="datetime1">
              <a:rPr lang="fr-FR" smtClean="0"/>
              <a:t>24/09/2023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379B-8580-4CF1-8A76-ADD148AC984C}" type="datetime1">
              <a:rPr lang="fr-FR" smtClean="0"/>
              <a:t>24/09/2023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FF56-ACD1-4421-A16B-4F45EE754FC8}" type="datetime1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EEEF-B631-4CB5-A35D-417146BEDE64}" type="datetime1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5917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DD16-6D88-4ED1-A2E9-71992F8CF7E7}" type="datetime1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0355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Pauline Faget – Service communication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DC97-5D12-4D9B-BA49-CCEB784B454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4653"/>
            <a:ext cx="877035" cy="3366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4596E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cn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serrier@cnil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www.cnil.fr/fr/enfants-et-a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545464" y="1558345"/>
            <a:ext cx="9122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A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French Data Protection Authority, CNIL</a:t>
            </a:r>
          </a:p>
          <a:p>
            <a:pPr algn="ctr"/>
            <a:endParaRPr lang="fr-FR" sz="2800" b="1" dirty="0">
              <a:solidFill>
                <a:srgbClr val="004A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Tuesday 10 October 2023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19th meeting of the ITU Council Working Group on COP</a:t>
            </a:r>
            <a:endParaRPr lang="fr-FR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ITU – Child Online Protection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336976" y="3170854"/>
            <a:ext cx="3816424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tint val="75000"/>
                  </a:schemeClr>
                </a:solidFill>
              </a:rPr>
              <a:t>27.09.2023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059179" y="4684102"/>
            <a:ext cx="7130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400" b="1" dirty="0">
              <a:solidFill>
                <a:schemeClr val="bg1"/>
              </a:solidFill>
              <a:latin typeface="Segoe UI Light" panose="020B0502040204020203" pitchFamily="34" charset="0"/>
              <a:ea typeface="Open Sans Light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Segoe UI Light" panose="020B0502040204020203" pitchFamily="34" charset="0"/>
                <a:ea typeface="Open Sans Light" pitchFamily="34" charset="0"/>
                <a:cs typeface="Segoe UI Light" panose="020B0502040204020203" pitchFamily="34" charset="0"/>
              </a:rPr>
              <a:t>Pascale RAULIN-SERRIER, CNIL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Segoe UI Light" panose="020B0502040204020203" pitchFamily="34" charset="0"/>
                <a:ea typeface="Open Sans Light" pitchFamily="34" charset="0"/>
                <a:cs typeface="Segoe UI Light" panose="020B0502040204020203" pitchFamily="34" charset="0"/>
              </a:rPr>
              <a:t>Senior Advisor  &amp; Coordinator of the International Digital Education Working Group, GPA </a:t>
            </a:r>
          </a:p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ea typeface="Open Sans Ligh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983433" y="1113799"/>
            <a:ext cx="1944216" cy="627832"/>
          </a:xfrm>
        </p:spPr>
        <p:txBody>
          <a:bodyPr/>
          <a:lstStyle/>
          <a:p>
            <a:pPr lvl="1"/>
            <a:endParaRPr lang="fr-FR" sz="1200" dirty="0"/>
          </a:p>
          <a:p>
            <a:pPr lvl="1"/>
            <a:r>
              <a:rPr lang="fr-FR" sz="1550" dirty="0">
                <a:solidFill>
                  <a:schemeClr val="tx1"/>
                </a:solidFill>
              </a:rPr>
              <a:t>Escape Game</a:t>
            </a:r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4511824" y="1165821"/>
            <a:ext cx="1944216" cy="688894"/>
          </a:xfrm>
          <a:prstGeom prst="rect">
            <a:avLst/>
          </a:prstGeom>
        </p:spPr>
        <p:txBody>
          <a:bodyPr/>
          <a:lstStyle/>
          <a:p>
            <a:pPr marL="0" lvl="1" indent="216000" defTabSz="216000">
              <a:spcBef>
                <a:spcPct val="20000"/>
              </a:spcBef>
              <a:spcAft>
                <a:spcPts val="200"/>
              </a:spcAft>
              <a:buClr>
                <a:srgbClr val="FF8400"/>
              </a:buClr>
              <a:buFont typeface="Wingdings" pitchFamily="2" charset="2"/>
              <a:buChar char=""/>
              <a:defRPr/>
            </a:pPr>
            <a:endParaRPr lang="fr-FR" sz="1200" b="1" dirty="0">
              <a:latin typeface="Arial" pitchFamily="34" charset="0"/>
            </a:endParaRPr>
          </a:p>
          <a:p>
            <a:pPr marL="0" lvl="1" indent="216000" defTabSz="216000">
              <a:spcBef>
                <a:spcPct val="20000"/>
              </a:spcBef>
              <a:spcAft>
                <a:spcPts val="200"/>
              </a:spcAft>
              <a:buClr>
                <a:srgbClr val="FF8400"/>
              </a:buClr>
              <a:buFont typeface="Wingdings" pitchFamily="2" charset="2"/>
              <a:buChar char=""/>
              <a:defRPr/>
            </a:pPr>
            <a:r>
              <a:rPr lang="fr-FR" sz="1550" b="1" dirty="0">
                <a:latin typeface="Arial" pitchFamily="34" charset="0"/>
              </a:rPr>
              <a:t>Video on Cookie</a:t>
            </a:r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7536160" y="1205959"/>
            <a:ext cx="2952328" cy="751696"/>
          </a:xfrm>
          <a:prstGeom prst="rect">
            <a:avLst/>
          </a:prstGeom>
        </p:spPr>
        <p:txBody>
          <a:bodyPr/>
          <a:lstStyle/>
          <a:p>
            <a:pPr marL="0" lvl="1" indent="216000" defTabSz="216000">
              <a:spcBef>
                <a:spcPct val="20000"/>
              </a:spcBef>
              <a:spcAft>
                <a:spcPts val="200"/>
              </a:spcAft>
              <a:buClr>
                <a:srgbClr val="FF8400"/>
              </a:buClr>
              <a:buFont typeface="Wingdings" pitchFamily="2" charset="2"/>
              <a:buChar char=""/>
              <a:defRPr/>
            </a:pPr>
            <a:endParaRPr lang="fr-FR" sz="1200" b="1" dirty="0">
              <a:latin typeface="Arial" pitchFamily="34" charset="0"/>
            </a:endParaRPr>
          </a:p>
          <a:p>
            <a:pPr marL="0" lvl="1" indent="216000" defTabSz="216000">
              <a:spcBef>
                <a:spcPct val="20000"/>
              </a:spcBef>
              <a:spcAft>
                <a:spcPts val="200"/>
              </a:spcAft>
              <a:buClr>
                <a:srgbClr val="FF8400"/>
              </a:buClr>
              <a:buFont typeface="Wingdings" pitchFamily="2" charset="2"/>
              <a:buChar char=""/>
              <a:defRPr/>
            </a:pPr>
            <a:r>
              <a:rPr lang="fr-FR" sz="1550" b="1" dirty="0">
                <a:latin typeface="Arial" pitchFamily="34" charset="0"/>
              </a:rPr>
              <a:t>Tips by Kevin, the blogger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1524000" y="5301208"/>
            <a:ext cx="7236296" cy="7200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909027" y="5476754"/>
            <a:ext cx="682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www.</a:t>
            </a:r>
            <a:r>
              <a:rPr lang="fr-FR" b="1" dirty="0">
                <a:solidFill>
                  <a:schemeClr val="bg1"/>
                </a:solidFill>
              </a:rPr>
              <a:t>youtube.com</a:t>
            </a:r>
            <a:r>
              <a:rPr lang="fr-FR" dirty="0">
                <a:solidFill>
                  <a:schemeClr val="bg1"/>
                </a:solidFill>
              </a:rPr>
              <a:t>/user/LACNIL  </a:t>
            </a:r>
            <a:r>
              <a:rPr lang="fr-FR" b="1" dirty="0">
                <a:solidFill>
                  <a:schemeClr val="bg1"/>
                </a:solidFill>
              </a:rPr>
              <a:t>OU </a:t>
            </a:r>
            <a:r>
              <a:rPr lang="fr-FR" dirty="0">
                <a:solidFill>
                  <a:schemeClr val="bg1"/>
                </a:solidFill>
              </a:rPr>
              <a:t>www.</a:t>
            </a:r>
            <a:r>
              <a:rPr lang="fr-FR" b="1" dirty="0">
                <a:solidFill>
                  <a:schemeClr val="bg1"/>
                </a:solidFill>
              </a:rPr>
              <a:t>dailymotion.</a:t>
            </a:r>
            <a:r>
              <a:rPr lang="fr-FR" dirty="0">
                <a:solidFill>
                  <a:schemeClr val="bg1"/>
                </a:solidFill>
              </a:rPr>
              <a:t>com/cnil</a:t>
            </a: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351" y="2029917"/>
            <a:ext cx="3425249" cy="272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078087"/>
            <a:ext cx="3450726" cy="3096089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23392" y="1916833"/>
            <a:ext cx="2567153" cy="3311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6CFE2-F1F5-4A22-8B6E-25DC621C1E0C}"/>
              </a:ext>
            </a:extLst>
          </p:cNvPr>
          <p:cNvSpPr/>
          <p:nvPr/>
        </p:nvSpPr>
        <p:spPr>
          <a:xfrm>
            <a:off x="335360" y="402925"/>
            <a:ext cx="11161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FR" sz="32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means of communication as the  Y and  Z  generations</a:t>
            </a:r>
          </a:p>
        </p:txBody>
      </p:sp>
    </p:spTree>
    <p:extLst>
      <p:ext uri="{BB962C8B-B14F-4D97-AF65-F5344CB8AC3E}">
        <p14:creationId xmlns:p14="http://schemas.microsoft.com/office/powerpoint/2010/main" val="94987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Adoption of an international Resolution on Children’s Digital Rights</a:t>
            </a:r>
            <a:endParaRPr lang="fr-FR" sz="3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43DF203-3BFD-4BDB-A059-D9F5C42E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095" y="1484784"/>
            <a:ext cx="9592419" cy="4392488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4ECC-7E23-4C19-84EE-B6CC06CC84E7}" type="datetime1">
              <a:rPr lang="fr-FR" smtClean="0"/>
              <a:t>27/09/2023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6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68284-A0F3-43D6-8257-30196166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30" y="260648"/>
            <a:ext cx="10606229" cy="864096"/>
          </a:xfrm>
        </p:spPr>
        <p:txBody>
          <a:bodyPr/>
          <a:lstStyle/>
          <a:p>
            <a:r>
              <a:rPr lang="fr-FR" sz="3200" b="0" dirty="0">
                <a:latin typeface="+mn-lt"/>
              </a:rPr>
              <a:t> 		</a:t>
            </a:r>
            <a:r>
              <a:rPr lang="en-GB" sz="3200" b="0" dirty="0">
                <a:latin typeface="+mn-lt"/>
              </a:rPr>
              <a:t>Pooling resources on </a:t>
            </a:r>
            <a:r>
              <a:rPr lang="fr-FR" sz="3200" b="0" dirty="0">
                <a:latin typeface="+mn-lt"/>
              </a:rPr>
              <a:t>an online </a:t>
            </a:r>
            <a:r>
              <a:rPr lang="en-GB" sz="3200" b="0" dirty="0">
                <a:latin typeface="+mn-lt"/>
              </a:rPr>
              <a:t>library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B0E08-A619-460F-A576-0EC4647A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B9D375-5224-455A-AAA7-F46ABA0C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5" y="1196753"/>
            <a:ext cx="1123445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47528" y="332657"/>
            <a:ext cx="8373616" cy="6624736"/>
          </a:xfrm>
        </p:spPr>
        <p:txBody>
          <a:bodyPr>
            <a:normAutofit fontScale="55000" lnSpcReduction="20000"/>
          </a:bodyPr>
          <a:lstStyle/>
          <a:p>
            <a:pPr lvl="1" algn="ctr">
              <a:spcBef>
                <a:spcPts val="1000"/>
              </a:spcBef>
              <a:buNone/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r>
              <a:rPr lang="fr-FR" sz="1400" dirty="0">
                <a:solidFill>
                  <a:srgbClr val="FF0000"/>
                </a:solidFill>
                <a:cs typeface="Arial" pitchFamily="34" charset="0"/>
              </a:rPr>
              <a:t>   </a:t>
            </a:r>
          </a:p>
          <a:p>
            <a:pPr lvl="1" algn="ctr">
              <a:spcBef>
                <a:spcPts val="1000"/>
              </a:spcBef>
              <a:buNone/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400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spcBef>
                <a:spcPts val="1000"/>
              </a:spcBef>
            </a:pPr>
            <a:endParaRPr lang="fr-FR" sz="1350" dirty="0">
              <a:solidFill>
                <a:srgbClr val="FF0000"/>
              </a:solidFill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1"/>
                </a:solidFill>
                <a:cs typeface="Arial" pitchFamily="34" charset="0"/>
              </a:rPr>
              <a:t>                                                                            </a:t>
            </a: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1" algn="ctr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1"/>
                </a:solidFill>
                <a:cs typeface="Arial" pitchFamily="34" charset="0"/>
              </a:rPr>
              <a:t>																																			</a:t>
            </a:r>
          </a:p>
          <a:p>
            <a:pPr lvl="1" algn="ctr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1"/>
                </a:solidFill>
                <a:latin typeface="Bahnschrift" panose="020B0502040204020203" pitchFamily="34" charset="0"/>
                <a:cs typeface="Arial" pitchFamily="34" charset="0"/>
              </a:rPr>
              <a:t>																			</a:t>
            </a:r>
            <a:r>
              <a:rPr lang="fr-FR" sz="2900" dirty="0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Video used by Gibraltar from </a:t>
            </a:r>
          </a:p>
          <a:p>
            <a:pPr lvl="1" algn="ctr">
              <a:spcBef>
                <a:spcPts val="1000"/>
              </a:spcBef>
              <a:buNone/>
            </a:pPr>
            <a:r>
              <a:rPr lang="fr-FR" sz="2900" dirty="0">
                <a:solidFill>
                  <a:schemeClr val="tx1"/>
                </a:solidFill>
                <a:latin typeface="Bahnschrift" panose="020B0502040204020203" pitchFamily="34" charset="0"/>
                <a:cs typeface="Arial" pitchFamily="34" charset="0"/>
              </a:rPr>
              <a:t>                                                           publicly available resources</a:t>
            </a:r>
          </a:p>
          <a:p>
            <a:pPr lvl="2" algn="just">
              <a:buNone/>
            </a:pPr>
            <a:r>
              <a:rPr lang="fr-FR" sz="1800" dirty="0"/>
              <a:t> </a:t>
            </a:r>
          </a:p>
          <a:p>
            <a:pPr lvl="2" algn="just"/>
            <a:endParaRPr lang="fr-FR" sz="1800" b="1" dirty="0">
              <a:solidFill>
                <a:schemeClr val="accent1"/>
              </a:solidFill>
            </a:endParaRPr>
          </a:p>
          <a:p>
            <a:pPr lvl="1" algn="ctr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1"/>
                </a:solidFill>
              </a:rPr>
              <a:t>  </a:t>
            </a:r>
          </a:p>
          <a:p>
            <a:pPr lvl="1" algn="ctr">
              <a:spcBef>
                <a:spcPts val="1000"/>
              </a:spcBef>
              <a:buNone/>
            </a:pPr>
            <a:endParaRPr lang="fr-FR" sz="1800" dirty="0">
              <a:solidFill>
                <a:schemeClr val="accent1"/>
              </a:solidFill>
              <a:cs typeface="Arial" pitchFamily="34" charset="0"/>
            </a:endParaRPr>
          </a:p>
          <a:p>
            <a:pPr lvl="2"/>
            <a:endParaRPr lang="fr-FR" sz="1800" dirty="0">
              <a:solidFill>
                <a:schemeClr val="accent1"/>
              </a:solidFill>
            </a:endParaRPr>
          </a:p>
          <a:p>
            <a:pPr lvl="3">
              <a:buNone/>
            </a:pPr>
            <a:endParaRPr lang="fr-FR" sz="2000" dirty="0"/>
          </a:p>
          <a:p>
            <a:pPr lvl="1">
              <a:spcBef>
                <a:spcPts val="1000"/>
              </a:spcBef>
              <a:buNone/>
            </a:pP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International WG on Digital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27384" y="6402583"/>
            <a:ext cx="1008378" cy="36474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70" y="799375"/>
            <a:ext cx="4320480" cy="219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3232953"/>
            <a:ext cx="3456384" cy="19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0950" y="2888941"/>
            <a:ext cx="34968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207568" y="5486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hnschrift" panose="020B0502040204020203" pitchFamily="34" charset="0"/>
                <a:cs typeface="Arial" pitchFamily="34" charset="0"/>
              </a:rPr>
              <a:t>Video from the CIL Burkina </a:t>
            </a:r>
            <a:endParaRPr lang="fr-FR" sz="2000" b="1" dirty="0">
              <a:latin typeface="Bahnschrift" panose="020B0502040204020203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7362" y="438426"/>
            <a:ext cx="1239734" cy="72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128" y="1246484"/>
            <a:ext cx="2338202" cy="15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483170" y="5417698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000" b="1" dirty="0">
                <a:latin typeface="Bahnschrift" panose="020B0502040204020203" pitchFamily="34" charset="0"/>
              </a:rPr>
              <a:t>Video from Nor</a:t>
            </a:r>
            <a:r>
              <a:rPr lang="fr-FR" sz="2000" b="1" i="1" dirty="0">
                <a:latin typeface="Bahnschrift" panose="020B0502040204020203" pitchFamily="34" charset="0"/>
              </a:rPr>
              <a:t>way « how do </a:t>
            </a:r>
            <a:r>
              <a:rPr lang="en-GB" sz="2000" b="1" i="1" dirty="0">
                <a:latin typeface="Bahnschrift" panose="020B0502040204020203" pitchFamily="34" charset="0"/>
              </a:rPr>
              <a:t>you want to be seen </a:t>
            </a:r>
            <a:r>
              <a:rPr lang="en-GB" sz="2000" b="1" dirty="0">
                <a:latin typeface="Bahnschrift" panose="020B0502040204020203" pitchFamily="34" charset="0"/>
              </a:rPr>
              <a:t>? » </a:t>
            </a:r>
          </a:p>
          <a:p>
            <a:endParaRPr lang="fr-FR" dirty="0"/>
          </a:p>
        </p:txBody>
      </p:sp>
      <p:pic>
        <p:nvPicPr>
          <p:cNvPr id="14" name="Image 13" descr="IWGDE_logo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384" y="437833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51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5520" y="332656"/>
            <a:ext cx="8640960" cy="5688632"/>
          </a:xfrm>
        </p:spPr>
        <p:txBody>
          <a:bodyPr/>
          <a:lstStyle/>
          <a:p>
            <a:pPr lvl="1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Irish manual « Sign Up, Login Opt Out : </a:t>
            </a:r>
          </a:p>
          <a:p>
            <a:pPr lvl="1">
              <a:spcBef>
                <a:spcPts val="1000"/>
              </a:spcBef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Protecting  your Privacy &amp; </a:t>
            </a:r>
          </a:p>
          <a:p>
            <a:pPr lvl="4">
              <a:spcBef>
                <a:spcPts val="1000"/>
              </a:spcBef>
              <a:buNone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Controlling Your Data »                         Canadian graphic novel</a:t>
            </a:r>
          </a:p>
          <a:p>
            <a:pPr lvl="1">
              <a:spcBef>
                <a:spcPts val="1000"/>
              </a:spcBef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lvl="4" algn="ctr">
              <a:spcBef>
                <a:spcPts val="1000"/>
              </a:spcBef>
              <a:buNone/>
            </a:pPr>
            <a:endParaRPr lang="fr-FR" sz="18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lvl="4">
              <a:spcBef>
                <a:spcPts val="1000"/>
              </a:spcBef>
              <a:buNone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                                 			</a:t>
            </a:r>
            <a:br>
              <a:rPr lang="fr-FR" sz="1800" dirty="0"/>
            </a:br>
            <a:r>
              <a:rPr lang="fr-FR" sz="1800" dirty="0"/>
              <a:t>                                             </a:t>
            </a:r>
          </a:p>
          <a:p>
            <a:pPr lvl="4" algn="ctr">
              <a:spcBef>
                <a:spcPts val="1000"/>
              </a:spcBef>
              <a:buNone/>
            </a:pPr>
            <a:r>
              <a:rPr lang="fr-FR" sz="1800" dirty="0"/>
              <a:t>			  			</a:t>
            </a:r>
            <a:endParaRPr lang="fr-FR" sz="18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31704" y="6381328"/>
            <a:ext cx="4752528" cy="288032"/>
          </a:xfrm>
        </p:spPr>
        <p:txBody>
          <a:bodyPr/>
          <a:lstStyle/>
          <a:p>
            <a:r>
              <a:rPr lang="fr-FR" sz="1200" dirty="0"/>
              <a:t>International WG on Digital</a:t>
            </a:r>
          </a:p>
          <a:p>
            <a:endParaRPr lang="fr-FR" dirty="0"/>
          </a:p>
        </p:txBody>
      </p:sp>
      <p:pic>
        <p:nvPicPr>
          <p:cNvPr id="5" name="Picture 2" descr="\\cnilstorage1\globalcnil\DRPR\EDUCNUM\Actions 2015\Futur en Seine\Exemples internationaux\Irlande_extrait Manuel Sign up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72" y="2023576"/>
            <a:ext cx="3651003" cy="3638841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3" descr="\\cnilstorage1\globalcnil\DRPR\EDUCNUM\Actions 2015\Futur en Seine\Exemples internationaux\Canada-BD Branchés et futé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5" y="2023576"/>
            <a:ext cx="3613965" cy="3792545"/>
          </a:xfrm>
          <a:prstGeom prst="rect">
            <a:avLst/>
          </a:prstGeom>
          <a:noFill/>
        </p:spPr>
      </p:pic>
      <p:pic>
        <p:nvPicPr>
          <p:cNvPr id="8" name="Image 7" descr="IWGDE_logo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476672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48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83499" y="1214754"/>
            <a:ext cx="8832981" cy="4860540"/>
          </a:xfrm>
        </p:spPr>
        <p:txBody>
          <a:bodyPr>
            <a:normAutofit/>
          </a:bodyPr>
          <a:lstStyle/>
          <a:p>
            <a:endParaRPr lang="fr-FR" sz="1200" dirty="0"/>
          </a:p>
          <a:p>
            <a:endParaRPr lang="fr-FR" sz="1200" dirty="0"/>
          </a:p>
          <a:p>
            <a:pPr algn="ctr"/>
            <a:r>
              <a:rPr lang="en-GB" sz="3600" b="1" dirty="0">
                <a:solidFill>
                  <a:srgbClr val="0070C0"/>
                </a:solidFill>
                <a:latin typeface="Arial" charset="0"/>
              </a:rPr>
              <a:t>Thank you for your attention</a:t>
            </a:r>
            <a:br>
              <a:rPr lang="en-GB" sz="3600" b="1" dirty="0">
                <a:solidFill>
                  <a:srgbClr val="FFC000"/>
                </a:solidFill>
                <a:latin typeface="Arial" charset="0"/>
              </a:rPr>
            </a:br>
            <a:r>
              <a:rPr lang="en-GB" sz="3600" b="1" dirty="0">
                <a:solidFill>
                  <a:srgbClr val="0070C0"/>
                </a:solidFill>
                <a:latin typeface="Arial" charset="0"/>
              </a:rPr>
              <a:t>any questions?</a:t>
            </a:r>
            <a:r>
              <a:rPr lang="fr-FR" sz="3600" dirty="0">
                <a:solidFill>
                  <a:srgbClr val="0070C0"/>
                </a:solidFill>
              </a:rPr>
              <a:t> </a:t>
            </a:r>
            <a:r>
              <a:rPr lang="fr-FR" sz="3600" dirty="0">
                <a:solidFill>
                  <a:srgbClr val="FFC000"/>
                </a:solidFill>
              </a:rPr>
              <a:t>  </a:t>
            </a:r>
          </a:p>
          <a:p>
            <a:pPr algn="ctr"/>
            <a:r>
              <a:rPr lang="fr-FR" sz="3600" dirty="0">
                <a:solidFill>
                  <a:srgbClr val="FFC000"/>
                </a:solidFill>
                <a:hlinkClick r:id="rId3"/>
              </a:rPr>
              <a:t>pserrier@cnil.fr</a:t>
            </a:r>
            <a:r>
              <a:rPr lang="fr-FR" sz="3600" dirty="0">
                <a:solidFill>
                  <a:srgbClr val="FFC000"/>
                </a:solidFill>
              </a:rPr>
              <a:t> </a:t>
            </a:r>
          </a:p>
          <a:p>
            <a:pPr algn="ctr"/>
            <a:endParaRPr lang="fr-FR" sz="3600" dirty="0">
              <a:solidFill>
                <a:srgbClr val="FFC000"/>
              </a:solidFill>
            </a:endParaRP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 </a:t>
            </a:r>
          </a:p>
          <a:p>
            <a:pPr lvl="3"/>
            <a:endParaRPr lang="fr-FR" sz="1500" dirty="0"/>
          </a:p>
          <a:p>
            <a:pPr lvl="1">
              <a:spcBef>
                <a:spcPts val="750"/>
              </a:spcBef>
              <a:buNone/>
            </a:pPr>
            <a:br>
              <a:rPr lang="fr-FR" sz="1350" dirty="0"/>
            </a:br>
            <a:endParaRPr lang="fr-FR" sz="135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4005064"/>
            <a:ext cx="2024844" cy="1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2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062"/>
            <a:ext cx="8968950" cy="1081826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endParaRPr lang="fr-FR" sz="31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61864"/>
              </p:ext>
            </p:extLst>
          </p:nvPr>
        </p:nvGraphicFramePr>
        <p:xfrm>
          <a:off x="1239472" y="1410228"/>
          <a:ext cx="9066726" cy="37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1210101" y="4797152"/>
            <a:ext cx="8846339" cy="1416771"/>
            <a:chOff x="-1381726" y="1220330"/>
            <a:chExt cx="9893103" cy="208623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-1232575" y="1220330"/>
              <a:ext cx="9019195" cy="16023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GB" sz="2000" dirty="0">
                <a:latin typeface="+mj-lt"/>
              </a:endParaRPr>
            </a:p>
            <a:p>
              <a:pPr algn="ctr"/>
              <a:r>
                <a:rPr lang="en-US" sz="2000" dirty="0">
                  <a:latin typeface="+mj-lt"/>
                  <a:cs typeface="Segoe UI Semibold" panose="020B0702040204020203" pitchFamily="34" charset="0"/>
                </a:rPr>
                <a:t>International cooperation strengthened by the Digital Education Working Group (DEWG)</a:t>
              </a:r>
              <a:endParaRPr lang="en-GB" sz="2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381726" y="1704263"/>
              <a:ext cx="9893103" cy="1602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9890" tIns="0" rIns="23989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/>
                <a:t> 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dirty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dirty="0"/>
            </a:p>
            <a:p>
              <a:pPr lvl="1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dirty="0"/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2000" b="1" dirty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695400" y="399247"/>
            <a:ext cx="9972600" cy="81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Protecting children in the digital ecosystem: a priority for our data protection authorities</a:t>
            </a:r>
            <a:endParaRPr lang="fr-FR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Image 14" descr="IWGDE_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46047" y="4867179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7367CA6C-6C49-40D1-91E3-211B041A37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2514" y="3252905"/>
            <a:ext cx="1538142" cy="10242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611752-8536-4ACE-B2DF-E7E44E0EE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846" y="1792484"/>
            <a:ext cx="1272597" cy="8134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7765D6F-8A39-4DEC-85FC-FA46C8A5F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5413" y="466430"/>
            <a:ext cx="1135973" cy="6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54771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alt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GDPR, Role of regulators</a:t>
            </a: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29021"/>
            <a:ext cx="8075240" cy="4236283"/>
          </a:xfrm>
        </p:spPr>
        <p:txBody>
          <a:bodyPr>
            <a:normAutofit/>
          </a:bodyPr>
          <a:lstStyle/>
          <a:p>
            <a:pPr lvl="2" algn="just">
              <a:buFont typeface="Wingdings 3" panose="05040102010807070707" pitchFamily="18" charset="2"/>
              <a:buChar char="Ê"/>
            </a:pPr>
            <a:r>
              <a:rPr lang="en-US" sz="2800" b="1" i="1" dirty="0">
                <a:solidFill>
                  <a:srgbClr val="4596EC"/>
                </a:solidFill>
              </a:rPr>
              <a:t>Art 57(b) “Promote public awareness and understanding of the risks, rules, safeguards and rights in relation to processing. Activities addressed specifically to children shall receive specific attention” </a:t>
            </a:r>
          </a:p>
          <a:p>
            <a:pPr marL="914400" lvl="2" indent="0" algn="just">
              <a:buNone/>
            </a:pPr>
            <a:endParaRPr lang="fr-FR" sz="2800" b="1" i="1" dirty="0">
              <a:solidFill>
                <a:srgbClr val="4596E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1898-62FB-4EB6-8120-E73C53E3FD30}" type="datetime1">
              <a:rPr lang="fr-FR" smtClean="0"/>
              <a:t>27/09/2023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4727581"/>
            <a:ext cx="2680258" cy="1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FE258-2283-4BA7-9FDF-24A4AFF6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5032" cy="1143000"/>
          </a:xfrm>
        </p:spPr>
        <p:txBody>
          <a:bodyPr/>
          <a:lstStyle/>
          <a:p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challenges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digital use, the risks involved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0F31A-D475-4C9B-8161-46D1E7BC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84" y="1476686"/>
            <a:ext cx="11175032" cy="4608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 mass collection of information about their preferences, identity or lifestyle, h</a:t>
            </a:r>
            <a:r>
              <a:rPr lang="fr-FR" dirty="0"/>
              <a:t>ighly coveted data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Digital should not lock children into a system of predisposition or reinforce inequalities or digital devide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/>
              <a:t>Less aware and more exposed to risks online &amp; </a:t>
            </a:r>
            <a:r>
              <a:rPr lang="en-GB" dirty="0"/>
              <a:t>i</a:t>
            </a:r>
            <a:r>
              <a:rPr lang="fr-FR" dirty="0"/>
              <a:t>nadequately supervised digital practices </a:t>
            </a:r>
          </a:p>
          <a:p>
            <a:pPr marL="0" indent="0">
              <a:buNone/>
            </a:pPr>
            <a:endParaRPr lang="fr-FR" dirty="0"/>
          </a:p>
          <a:p>
            <a:r>
              <a:rPr lang="en-GB" dirty="0"/>
              <a:t>Risk of large-scale surveillance of children </a:t>
            </a:r>
            <a:r>
              <a:rPr lang="en-US" dirty="0"/>
              <a:t>	               </a:t>
            </a:r>
          </a:p>
          <a:p>
            <a:pPr marL="457200" lvl="1" indent="0">
              <a:buNone/>
            </a:pPr>
            <a:r>
              <a:rPr lang="en-US" sz="1300" dirty="0"/>
              <a:t>								</a:t>
            </a:r>
            <a:endParaRPr lang="fr-FR" sz="13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AA893-7CAF-40F2-B167-3EF24727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38856A-3121-4B77-9636-ED45D9FA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25" y="4581128"/>
            <a:ext cx="2266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7729F-85DC-4A49-B89C-260808ED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CNIL, today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4D580-AB08-4C44-9465-2C527A5B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4938"/>
            <a:ext cx="10972800" cy="454122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fr-FR" altLang="fr-FR" sz="2800" dirty="0"/>
              <a:t>An independent government Agency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fr-FR" altLang="fr-FR" sz="2800" dirty="0"/>
          </a:p>
          <a:p>
            <a:pPr>
              <a:buClr>
                <a:srgbClr val="FF0000"/>
              </a:buClr>
              <a:buSzPct val="100000"/>
            </a:pPr>
            <a:r>
              <a:rPr lang="fr-FR" altLang="fr-FR" sz="2800" dirty="0"/>
              <a:t>4 missions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fr-FR" altLang="fr-FR" sz="2400" dirty="0"/>
              <a:t>Information and Rights protection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fr-FR" altLang="fr-FR" sz="2400" dirty="0"/>
              <a:t>Compliance support and Guidance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fr-FR" altLang="fr-FR" sz="2400" dirty="0"/>
              <a:t>Anticipation and Innovation 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fr-FR" altLang="fr-FR" sz="2400" dirty="0"/>
              <a:t>Investigations and sanctions</a:t>
            </a:r>
            <a:endParaRPr lang="fr-FR" dirty="0"/>
          </a:p>
        </p:txBody>
      </p:sp>
      <p:pic>
        <p:nvPicPr>
          <p:cNvPr id="1026" name="Picture 2" descr="LINC |">
            <a:extLst>
              <a:ext uri="{FF2B5EF4-FFF2-40B4-BE49-F238E27FC236}">
                <a16:creationId xmlns:a16="http://schemas.microsoft.com/office/drawing/2014/main" id="{5DABE617-FC28-49D7-A767-CF5F0CB5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83" y="3290161"/>
            <a:ext cx="1502372" cy="9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BA1BF2-C1A5-41A8-882F-8BC450E06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575470"/>
            <a:ext cx="3795772" cy="11521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949206-04D8-4DC3-83D4-FB406FA1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726" y="274638"/>
            <a:ext cx="1832629" cy="25721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D8ABDF-526A-4533-85FE-63B80078E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676" y="2736386"/>
            <a:ext cx="1238250" cy="1638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668D6-8F92-433C-A530-4270ECBD7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776" y="1709237"/>
            <a:ext cx="1181100" cy="1562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16A8B4-7D5C-4F49-97D0-192694C9C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93" y="4701562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1D76F-C856-4973-A597-F8A549AD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88640"/>
            <a:ext cx="10737812" cy="1224136"/>
          </a:xfrm>
        </p:spPr>
        <p:txBody>
          <a:bodyPr/>
          <a:lstStyle/>
          <a:p>
            <a:br>
              <a:rPr lang="en-US" sz="3600" b="0" dirty="0"/>
            </a:br>
            <a:r>
              <a:rPr lang="en-US" sz="3200" b="0" dirty="0">
                <a:solidFill>
                  <a:schemeClr val="accent2"/>
                </a:solidFill>
              </a:rPr>
              <a:t>CNIL published 8 recommendations to enhance the protection of children online in 2021</a:t>
            </a:r>
            <a:br>
              <a:rPr lang="en-US" b="0" dirty="0">
                <a:solidFill>
                  <a:schemeClr val="accent2"/>
                </a:solidFill>
              </a:rPr>
            </a:br>
            <a:endParaRPr lang="en-US" b="0" i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ED5D3-4558-4DA6-A574-FE300D94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2"/>
            <a:ext cx="10972800" cy="456937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Regulate the capacity of children to act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Strengthen the information and rights of children by design</a:t>
            </a:r>
            <a:endParaRPr lang="fr-FR" sz="3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Encourage children and youth to exercise their rights</a:t>
            </a:r>
            <a:endParaRPr lang="fr-FR" sz="3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Support for parents in the digital education of their children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Provide specific safeguards to protect the interests of the child</a:t>
            </a:r>
            <a:br>
              <a:rPr lang="en-US" sz="3300" dirty="0"/>
            </a:br>
            <a:r>
              <a:rPr lang="en-US" sz="3600" dirty="0"/>
              <a:t> </a:t>
            </a:r>
            <a:endParaRPr lang="fr-FR" sz="3600" dirty="0"/>
          </a:p>
          <a:p>
            <a:pPr marL="0" indent="0">
              <a:buNone/>
            </a:pPr>
            <a:r>
              <a:rPr lang="en-US" sz="3600" dirty="0"/>
              <a:t>     </a:t>
            </a:r>
            <a:r>
              <a:rPr lang="en-US" sz="3300" dirty="0">
                <a:solidFill>
                  <a:schemeClr val="accent2"/>
                </a:solidFill>
              </a:rPr>
              <a:t>with the aim of providing practical advice and on cnil.fr  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accent2"/>
                </a:solidFill>
              </a:rPr>
              <a:t>     appropriate for all audiences (young people, parents, 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accent2"/>
                </a:solidFill>
              </a:rPr>
              <a:t>     and professionals)</a:t>
            </a:r>
            <a:endParaRPr lang="fr-FR" sz="33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4400" dirty="0"/>
          </a:p>
          <a:p>
            <a:pPr marL="457200" lvl="1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5B6F4-C397-4194-A858-58FED7B5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Flèche droite 6">
            <a:extLst>
              <a:ext uri="{FF2B5EF4-FFF2-40B4-BE49-F238E27FC236}">
                <a16:creationId xmlns:a16="http://schemas.microsoft.com/office/drawing/2014/main" id="{B0D092A0-4543-46CB-9976-DCFA6882735D}"/>
              </a:ext>
            </a:extLst>
          </p:cNvPr>
          <p:cNvSpPr/>
          <p:nvPr/>
        </p:nvSpPr>
        <p:spPr>
          <a:xfrm>
            <a:off x="449869" y="465313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Picture 1" descr="protection mineur (plus de droits pour vos données)">
            <a:extLst>
              <a:ext uri="{FF2B5EF4-FFF2-40B4-BE49-F238E27FC236}">
                <a16:creationId xmlns:a16="http://schemas.microsoft.com/office/drawing/2014/main" id="{A78E0F30-D7FF-4EB2-AF9D-5A5D62A1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37" y="881764"/>
            <a:ext cx="1880828" cy="11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roit oubli (plus de droits pour vos données)">
            <a:extLst>
              <a:ext uri="{FF2B5EF4-FFF2-40B4-BE49-F238E27FC236}">
                <a16:creationId xmlns:a16="http://schemas.microsoft.com/office/drawing/2014/main" id="{8B0EC0A8-1203-4E4B-86B1-EA3D3D0D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36" y="4708066"/>
            <a:ext cx="1890739" cy="11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6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28471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CNIL actions</a:t>
            </a:r>
            <a:br>
              <a:rPr lang="en-GB" sz="3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3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 education, a strategic priority</a:t>
            </a:r>
            <a:endParaRPr lang="en-GB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1" y="1484784"/>
            <a:ext cx="10801201" cy="4546511"/>
          </a:xfrm>
        </p:spPr>
        <p:txBody>
          <a:bodyPr/>
          <a:lstStyle/>
          <a:p>
            <a:pPr marL="457200" lvl="1" indent="0" algn="ctr">
              <a:buNone/>
            </a:pPr>
            <a:endParaRPr lang="fr-FR" sz="28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lvl="1" algn="ctr"/>
            <a:r>
              <a:rPr lang="en-GB" dirty="0">
                <a:solidFill>
                  <a:schemeClr val="accent2"/>
                </a:solidFill>
              </a:rPr>
              <a:t>Partnership with the French Ministry of Education</a:t>
            </a:r>
          </a:p>
          <a:p>
            <a:pPr lvl="1" algn="ctr"/>
            <a:r>
              <a:rPr lang="en-GB" dirty="0">
                <a:solidFill>
                  <a:schemeClr val="accent2"/>
                </a:solidFill>
                <a:cs typeface="Arial" pitchFamily="34" charset="0"/>
              </a:rPr>
              <a:t>Producing a wide range of resources for young people</a:t>
            </a:r>
          </a:p>
          <a:p>
            <a:pPr lvl="1"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Training of trainers in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 Education</a:t>
            </a:r>
          </a:p>
          <a:p>
            <a:pPr lvl="1"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Scaling up to a multi-stakeholder approach</a:t>
            </a:r>
          </a:p>
          <a:p>
            <a:pPr lvl="1" algn="ctr"/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 algn="ctr">
              <a:buNone/>
            </a:pP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fr-FR" sz="28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457200" lvl="1" indent="0" algn="ctr">
              <a:buNone/>
            </a:pPr>
            <a:endParaRPr lang="fr-FR" sz="2800" b="1" dirty="0">
              <a:solidFill>
                <a:srgbClr val="0070C0"/>
              </a:solidFill>
              <a:cs typeface="Arial" pitchFamily="34" charset="0"/>
            </a:endParaRPr>
          </a:p>
          <a:p>
            <a:pPr marL="457200" lvl="1" indent="0" algn="ctr">
              <a:buNone/>
            </a:pPr>
            <a:endParaRPr lang="fr-FR" sz="2800" b="1" dirty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82D965-A809-4585-BBBF-56D86FD0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4263732"/>
            <a:ext cx="3005070" cy="16813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859FDB-E826-4E56-BA78-078746E5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198331"/>
            <a:ext cx="3005070" cy="17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FE258-2283-4BA7-9FDF-24A4AFF6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Education and training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2000" b="0" dirty="0">
                <a:hlinkClick r:id="rId2"/>
              </a:rPr>
              <a:t>https://www.cnil.fr/fr/enfants-et-ados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fr-FR" sz="36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0F31A-D475-4C9B-8161-46D1E7BC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6756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Educate to keep control of data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dirty="0"/>
              <a:t>A strong educational community </a:t>
            </a:r>
          </a:p>
          <a:p>
            <a:pPr marL="0" indent="0">
              <a:buNone/>
            </a:pPr>
            <a:r>
              <a:rPr lang="en-US" dirty="0"/>
              <a:t>  requires lifelong training for teachers</a:t>
            </a:r>
            <a:endParaRPr lang="fr-FR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AA893-7CAF-40F2-B167-3EF24727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942A10-D1A9-409E-846C-508B44CA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87820"/>
            <a:ext cx="2724150" cy="15335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F2E7B9-76AE-4A9D-94C9-A0A2E873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4355234"/>
            <a:ext cx="3672408" cy="18695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B77823-6202-4C9A-B168-43E32E501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4342750"/>
            <a:ext cx="3116419" cy="16600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BCCA25-1939-4A06-8CC3-F76042977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45" y="3343591"/>
            <a:ext cx="2997355" cy="23882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FA27DB6-F5A3-4B66-9EB6-E9D3E9CB4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280" y="1568514"/>
            <a:ext cx="2711189" cy="16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337" y="1253187"/>
            <a:ext cx="10009112" cy="4860555"/>
          </a:xfrm>
          <a:ln>
            <a:solidFill>
              <a:srgbClr val="D1CCB9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000" b="1" dirty="0"/>
              <a:t>4 </a:t>
            </a:r>
            <a:r>
              <a:rPr lang="en-GB" sz="2000" b="1" dirty="0"/>
              <a:t>video for children from </a:t>
            </a:r>
            <a:r>
              <a:rPr lang="fr-FR" sz="2000" b="1" dirty="0"/>
              <a:t>8-10</a:t>
            </a:r>
          </a:p>
          <a:p>
            <a:pPr algn="just"/>
            <a:endParaRPr lang="en-GB" sz="20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b="1" dirty="0"/>
          </a:p>
          <a:p>
            <a:pPr marL="342900" indent="-342900" algn="just">
              <a:buFontTx/>
              <a:buChar char="-"/>
            </a:pPr>
            <a:endParaRPr lang="fr-FR" sz="2000" dirty="0"/>
          </a:p>
          <a:p>
            <a:endParaRPr lang="fr-FR" sz="2000" dirty="0"/>
          </a:p>
          <a:p>
            <a:r>
              <a:rPr lang="en-GB" sz="2000" b="1" dirty="0"/>
              <a:t>A card game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en-GB" sz="2000" b="1" dirty="0"/>
              <a:t>Leaflets for teachers and parents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08D851-5833-451D-99F8-005B159A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68" y="1768246"/>
            <a:ext cx="2050562" cy="1154154"/>
          </a:xfrm>
          <a:prstGeom prst="rect">
            <a:avLst/>
          </a:prstGeom>
          <a:ln w="25400" cmpd="sng">
            <a:solidFill>
              <a:schemeClr val="accent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50702B-7667-4225-8118-620464884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588" y="1750223"/>
            <a:ext cx="2051404" cy="115415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FB0618-73AB-43A7-850D-DE0C7450C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27763"/>
            <a:ext cx="2145084" cy="119907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D24CC2-FABE-44CF-B4FF-CA9668124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581" y="1727763"/>
            <a:ext cx="2084542" cy="116236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69321E-B34B-4673-B4A7-942661D81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624" y="3151018"/>
            <a:ext cx="2718580" cy="1795964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047FD453-35B4-4CBA-9DCE-4D04497C7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324491"/>
            <a:ext cx="10363200" cy="899001"/>
          </a:xfrm>
        </p:spPr>
        <p:txBody>
          <a:bodyPr/>
          <a:lstStyle/>
          <a:p>
            <a:pPr algn="ctr"/>
            <a:r>
              <a:rPr lang="en-US" sz="2400" b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sz="3200" b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CNIL launched the campaign “All together for a safe internet”</a:t>
            </a:r>
            <a:endParaRPr lang="en-GB" sz="32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2B9C762-12F6-437D-BABC-CFBBA8ED8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274" y="3142589"/>
            <a:ext cx="1961166" cy="27695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18CB6F5-5606-4029-8CB5-D57476AB3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070" y="3151018"/>
            <a:ext cx="1966762" cy="27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004495"/>
      </a:accent1>
      <a:accent2>
        <a:srgbClr val="4596EC"/>
      </a:accent2>
      <a:accent3>
        <a:srgbClr val="E52E2F"/>
      </a:accent3>
      <a:accent4>
        <a:srgbClr val="8064A2"/>
      </a:accent4>
      <a:accent5>
        <a:srgbClr val="4BACC6"/>
      </a:accent5>
      <a:accent6>
        <a:srgbClr val="F79646"/>
      </a:accent6>
      <a:hlink>
        <a:srgbClr val="4596EC"/>
      </a:hlink>
      <a:folHlink>
        <a:srgbClr val="4596EC"/>
      </a:folHlink>
    </a:clrScheme>
    <a:fontScheme name="Personnalisé 1">
      <a:majorFont>
        <a:latin typeface="open sans"/>
        <a:ea typeface=""/>
        <a:cs typeface=""/>
      </a:majorFont>
      <a:minorFont>
        <a:latin typeface="open sans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462A0D79-05BB-4376-A87D-CD5C375515FD}" vid="{81F4CCDC-B038-48DA-8E71-786FA23A7B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Modèles Power Point_16-9</Template>
  <TotalTime>7308</TotalTime>
  <Words>640</Words>
  <Application>Microsoft Office PowerPoint</Application>
  <PresentationFormat>Grand écran</PresentationFormat>
  <Paragraphs>157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31" baseType="lpstr">
      <vt:lpstr>Arial</vt:lpstr>
      <vt:lpstr>Bahnschrift</vt:lpstr>
      <vt:lpstr>Calibri</vt:lpstr>
      <vt:lpstr>Georgia</vt:lpstr>
      <vt:lpstr>Neris</vt:lpstr>
      <vt:lpstr>open sans</vt:lpstr>
      <vt:lpstr>open sans </vt:lpstr>
      <vt:lpstr>Open Sans Extrabold</vt:lpstr>
      <vt:lpstr>Open Sans Light</vt:lpstr>
      <vt:lpstr>Segoe UI</vt:lpstr>
      <vt:lpstr>Segoe UI Light</vt:lpstr>
      <vt:lpstr>Segoe UI Semibold</vt:lpstr>
      <vt:lpstr>Symbol</vt:lpstr>
      <vt:lpstr>Wingdings</vt:lpstr>
      <vt:lpstr>Wingdings 3</vt:lpstr>
      <vt:lpstr>Thème Office</vt:lpstr>
      <vt:lpstr>Présentation PowerPoint</vt:lpstr>
      <vt:lpstr> </vt:lpstr>
      <vt:lpstr>GDPR, Role of regulators</vt:lpstr>
      <vt:lpstr>The challenges to digital use, the risks involved</vt:lpstr>
      <vt:lpstr>The CNIL, today</vt:lpstr>
      <vt:lpstr> CNIL published 8 recommendations to enhance the protection of children online in 2021 </vt:lpstr>
      <vt:lpstr>CNIL actions Digital education, a strategic priority</vt:lpstr>
      <vt:lpstr> Education and training https://www.cnil.fr/fr/enfants-et-ados </vt:lpstr>
      <vt:lpstr>                 CNIL launched the campaign “All together for a safe internet”</vt:lpstr>
      <vt:lpstr>Présentation PowerPoint</vt:lpstr>
      <vt:lpstr>Adoption of an international Resolution on Children’s Digital Rights</vt:lpstr>
      <vt:lpstr>   Pooling resources on an online library</vt:lpstr>
      <vt:lpstr>Présentation PowerPoint</vt:lpstr>
      <vt:lpstr>Présentation PowerPoint</vt:lpstr>
      <vt:lpstr>Présentation PowerPoint</vt:lpstr>
    </vt:vector>
  </TitlesOfParts>
  <Company>CNIL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SANCHEZ Flora</dc:creator>
  <cp:lastModifiedBy>SERRIER Pascale</cp:lastModifiedBy>
  <cp:revision>186</cp:revision>
  <cp:lastPrinted>2023-09-27T20:29:34Z</cp:lastPrinted>
  <dcterms:created xsi:type="dcterms:W3CDTF">2022-01-20T10:19:54Z</dcterms:created>
  <dcterms:modified xsi:type="dcterms:W3CDTF">2023-09-27T20:38:40Z</dcterms:modified>
</cp:coreProperties>
</file>