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82" r:id="rId5"/>
    <p:sldId id="2174" r:id="rId6"/>
    <p:sldId id="2178" r:id="rId7"/>
    <p:sldId id="2182" r:id="rId8"/>
    <p:sldId id="2179" r:id="rId9"/>
    <p:sldId id="2184" r:id="rId10"/>
    <p:sldId id="2180" r:id="rId11"/>
    <p:sldId id="2181" r:id="rId12"/>
    <p:sldId id="21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C0B235-30F7-0421-88CA-BCAFF047846F}" name="Rotino, Fanny" initials="RF" userId="S::fanny.rotino@itu.int::f7373f83-58d1-4607-9830-118f428203d5" providerId="AD"/>
  <p188:author id="{A644544E-26FA-A5F6-6A0D-5A66408C79B6}" name="Rotino, Fanny" initials="RF" userId="S::Fanny.Rotino@itu.int::f7373f83-58d1-4607-9830-118f428203d5" providerId="AD"/>
  <p188:author id="{6DE40594-30DD-2AFA-9377-1D51A3CCE956}" name="Vicky.Charisi" initials="Vi" userId="S::vasiliki.charisi_ec.europa.eu#ext#@ituint.onmicrosoft.com::642ae24b-79c4-462a-9230-c75773d7b78f" providerId="AD"/>
  <p188:author id="{D785CBC0-0705-9C9E-0B33-DB59876E53D4}" name="Luisa Sotomayor" initials="LS" userId="S::luisa.sotomayorvarela_un.org#ext#@ituint.onmicrosoft.com::c8d91f85-d745-460b-b782-b209ad804af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F1BD7-29FC-41FB-3ADE-B3A99F480765}" v="2" dt="2023-09-12T09:20:35.155"/>
    <p1510:client id="{30031790-8CAE-4967-BD46-D050442306F3}" v="714" dt="2023-09-26T21:06:56.553"/>
    <p1510:client id="{3E05A8C5-B014-4E7A-7E28-137FAAA1E77C}" v="5" dt="2023-09-27T14:51:24.317"/>
    <p1510:client id="{5E5FFE02-1E7D-4FC5-AE15-B6F8F54E27B3}" v="47" dt="2023-09-27T13:06:57.162"/>
    <p1510:client id="{6E914233-7806-4C36-9D87-79CBCE4297B5}" v="9" dt="2023-09-13T14:02:36.768"/>
    <p1510:client id="{8D91AC2B-F3FD-4AF1-88B0-A83B307A27F6}" v="1" dt="2023-09-04T08:36:21.063"/>
    <p1510:client id="{B89AE705-C6DE-04EE-2A77-B6C4A887BF5C}" v="4" dt="2023-09-27T10:34:18.729"/>
    <p1510:client id="{BBCFCC44-2A23-3875-B5C2-4DC8C54A7E41}" v="143" dt="2023-09-26T16:05:39.399"/>
    <p1510:client id="{C3C35303-F359-6029-42FD-67157207CDE4}" v="12" dt="2023-09-27T09:32:35.190"/>
    <p1510:client id="{FBA64816-7B10-D93E-B8F5-513465199ED4}" v="11" dt="2023-09-27T13:36:11.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9"/>
  </p:normalViewPr>
  <p:slideViewPr>
    <p:cSldViewPr snapToGrid="0">
      <p:cViewPr varScale="1">
        <p:scale>
          <a:sx n="83" d="100"/>
          <a:sy n="83" d="100"/>
        </p:scale>
        <p:origin x="10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B6A16-F45A-48C8-B48A-A75B0BD5FF7D}"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70D63-311E-41B0-BB5C-4BFBF811BC95}" type="slidenum">
              <a:rPr lang="en-GB" smtClean="0"/>
              <a:t>‹#›</a:t>
            </a:fld>
            <a:endParaRPr lang="en-GB"/>
          </a:p>
        </p:txBody>
      </p:sp>
    </p:spTree>
    <p:extLst>
      <p:ext uri="{BB962C8B-B14F-4D97-AF65-F5344CB8AC3E}">
        <p14:creationId xmlns:p14="http://schemas.microsoft.com/office/powerpoint/2010/main" val="263275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Aim to understand how children and young people use the internet to access protection and be safer from violence online or offline</a:t>
            </a:r>
          </a:p>
          <a:p>
            <a:pPr marL="304815" indent="-304815">
              <a:buFont typeface="Arial" panose="020B0604020202020204" pitchFamily="34" charset="0"/>
              <a:buChar char="•"/>
            </a:pPr>
            <a:r>
              <a:rPr lang="en-US" sz="1200" err="1">
                <a:latin typeface="Open Sans" panose="020B0606030504020204" pitchFamily="34" charset="0"/>
                <a:ea typeface="Open Sans" panose="020B0606030504020204" pitchFamily="34" charset="0"/>
                <a:cs typeface="Open Sans" panose="020B0606030504020204" pitchFamily="34" charset="0"/>
              </a:rPr>
              <a:t>PoP</a:t>
            </a:r>
            <a:r>
              <a:rPr lang="en-US" sz="1200">
                <a:latin typeface="Open Sans" panose="020B0606030504020204" pitchFamily="34" charset="0"/>
                <a:ea typeface="Open Sans" panose="020B0606030504020204" pitchFamily="34" charset="0"/>
                <a:cs typeface="Open Sans" panose="020B0606030504020204" pitchFamily="34" charset="0"/>
              </a:rPr>
              <a:t> aims to tell the world how children and young people use digital platforms for good.</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Pop will provide all relevant groups with recommendations on how to create, adapt or improve these systems </a:t>
            </a:r>
          </a:p>
          <a:p>
            <a:pPr marL="304815" indent="-304815">
              <a:buFont typeface="Arial" panose="020B0604020202020204" pitchFamily="34" charset="0"/>
              <a:buChar cha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WHY?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a:latin typeface="Open Sans" panose="020B0606030504020204" pitchFamily="34" charset="0"/>
                <a:ea typeface="Open Sans" panose="020B0606030504020204" pitchFamily="34" charset="0"/>
                <a:cs typeface="Open Sans" panose="020B0606030504020204" pitchFamily="34" charset="0"/>
                <a:sym typeface="Graphik"/>
              </a:rPr>
              <a:t>- Children are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increasingly</a:t>
            </a:r>
            <a:r>
              <a:rPr lang="fr-CH" sz="1200">
                <a:latin typeface="Open Sans" panose="020B0606030504020204" pitchFamily="34" charset="0"/>
                <a:ea typeface="Open Sans" panose="020B0606030504020204" pitchFamily="34" charset="0"/>
                <a:cs typeface="Open Sans" panose="020B0606030504020204" pitchFamily="34" charset="0"/>
                <a:sym typeface="Graphik"/>
              </a:rPr>
              <a: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looking</a:t>
            </a:r>
            <a:r>
              <a:rPr lang="fr-CH" sz="1200">
                <a:latin typeface="Open Sans" panose="020B0606030504020204" pitchFamily="34" charset="0"/>
                <a:ea typeface="Open Sans" panose="020B0606030504020204" pitchFamily="34" charset="0"/>
                <a:cs typeface="Open Sans" panose="020B0606030504020204" pitchFamily="34" charset="0"/>
                <a:sym typeface="Graphik"/>
              </a:rPr>
              <a:t> for support online,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when</a:t>
            </a:r>
            <a:r>
              <a:rPr lang="fr-CH" sz="1200">
                <a:latin typeface="Open Sans" panose="020B0606030504020204" pitchFamily="34" charset="0"/>
                <a:ea typeface="Open Sans" panose="020B0606030504020204" pitchFamily="34" charset="0"/>
                <a:cs typeface="Open Sans" panose="020B0606030504020204" pitchFamily="34" charset="0"/>
                <a:sym typeface="Graphik"/>
              </a:rPr>
              <a:t> at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risk</a:t>
            </a:r>
            <a:r>
              <a:rPr lang="fr-CH" sz="1200">
                <a:latin typeface="Open Sans" panose="020B0606030504020204" pitchFamily="34" charset="0"/>
                <a:ea typeface="Open Sans" panose="020B0606030504020204" pitchFamily="34" charset="0"/>
                <a:cs typeface="Open Sans" panose="020B0606030504020204" pitchFamily="34" charset="0"/>
                <a:sym typeface="Graphik"/>
              </a:rPr>
              <a:t> of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being</a:t>
            </a:r>
            <a:r>
              <a:rPr lang="fr-CH" sz="1200">
                <a:latin typeface="Open Sans" panose="020B0606030504020204" pitchFamily="34" charset="0"/>
                <a:ea typeface="Open Sans" panose="020B0606030504020204" pitchFamily="34" charset="0"/>
                <a:cs typeface="Open Sans" panose="020B0606030504020204" pitchFamily="34" charset="0"/>
                <a:sym typeface="Graphik"/>
              </a:rPr>
              <a:t> a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victim</a:t>
            </a:r>
            <a:r>
              <a:rPr lang="fr-CH" sz="1200">
                <a:latin typeface="Open Sans" panose="020B0606030504020204" pitchFamily="34" charset="0"/>
                <a:ea typeface="Open Sans" panose="020B0606030504020204" pitchFamily="34" charset="0"/>
                <a:cs typeface="Open Sans" panose="020B0606030504020204" pitchFamily="34" charset="0"/>
                <a:sym typeface="Graphik"/>
              </a:rPr>
              <a:t> of violence, online or offline, and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we</a:t>
            </a:r>
            <a:r>
              <a:rPr lang="fr-CH" sz="1200">
                <a:latin typeface="Open Sans" panose="020B0606030504020204" pitchFamily="34" charset="0"/>
                <a:ea typeface="Open Sans" panose="020B0606030504020204" pitchFamily="34" charset="0"/>
                <a:cs typeface="Open Sans" panose="020B0606030504020204" pitchFamily="34" charset="0"/>
                <a:sym typeface="Graphik"/>
              </a:rPr>
              <a: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need</a:t>
            </a:r>
            <a:r>
              <a:rPr lang="fr-CH" sz="1200">
                <a:latin typeface="Open Sans" panose="020B0606030504020204" pitchFamily="34" charset="0"/>
                <a:ea typeface="Open Sans" panose="020B0606030504020204" pitchFamily="34" charset="0"/>
                <a:cs typeface="Open Sans" panose="020B0606030504020204" pitchFamily="34" charset="0"/>
                <a:sym typeface="Graphik"/>
              </a:rPr>
              <a:t> to support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them</a:t>
            </a:r>
            <a:r>
              <a:rPr lang="fr-CH" sz="1200">
                <a:latin typeface="Open Sans" panose="020B0606030504020204" pitchFamily="34" charset="0"/>
                <a:ea typeface="Open Sans" panose="020B0606030504020204" pitchFamily="34" charset="0"/>
                <a:cs typeface="Open Sans" panose="020B0606030504020204" pitchFamily="34" charset="0"/>
                <a:sym typeface="Graphik"/>
              </a:rPr>
              <a:t> in </a:t>
            </a:r>
            <a:r>
              <a:rPr lang="fr-CH" sz="1200" err="1">
                <a:latin typeface="Open Sans" panose="020B0606030504020204" pitchFamily="34" charset="0"/>
                <a:ea typeface="Open Sans" panose="020B0606030504020204" pitchFamily="34" charset="0"/>
                <a:cs typeface="Open Sans" panose="020B0606030504020204" pitchFamily="34" charset="0"/>
                <a:sym typeface="Graphik"/>
              </a:rPr>
              <a:t>their</a:t>
            </a:r>
            <a:r>
              <a:rPr lang="fr-CH" sz="1200">
                <a:latin typeface="Open Sans" panose="020B0606030504020204" pitchFamily="34" charset="0"/>
                <a:ea typeface="Open Sans" panose="020B0606030504020204" pitchFamily="34" charset="0"/>
                <a:cs typeface="Open Sans" panose="020B0606030504020204" pitchFamily="34" charset="0"/>
                <a:sym typeface="Graphik"/>
              </a:rPr>
              <a:t> efforts.</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HOW? </a:t>
            </a:r>
          </a:p>
          <a:p>
            <a:endParaRPr lang="en-US" sz="1100">
              <a:latin typeface="Open Sans" panose="020B0606030504020204" pitchFamily="34" charset="0"/>
              <a:ea typeface="Open Sans" panose="020B0606030504020204" pitchFamily="34" charset="0"/>
              <a:cs typeface="Open Sans" panose="020B0606030504020204" pitchFamily="34" charset="0"/>
            </a:endParaRP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Multi-sectoral effort to gather evidence on support systems </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Mapping different systems and making the data accessible through a digital map</a:t>
            </a:r>
          </a:p>
          <a:p>
            <a:pPr marL="304815" indent="-304815">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Analyzing the data and publishing recommendations for the countries, organizations, industry and children EVERYWHERE to effectively implement and improve these services.</a:t>
            </a:r>
          </a:p>
          <a:p>
            <a:pPr marL="0" indent="0">
              <a:buFont typeface="Arial" panose="020B0604020202020204" pitchFamily="34" charset="0"/>
              <a:buNone/>
            </a:pPr>
            <a:endParaRPr lang="en-US" sz="1200" b="1">
              <a:latin typeface="Open Sans" panose="020B0606030504020204" pitchFamily="34" charset="0"/>
              <a:ea typeface="Open Sans" panose="020B0606030504020204" pitchFamily="34" charset="0"/>
              <a:cs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37D52-68D5-8648-B6F4-35D53D62696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4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246A4-19BE-9DEF-33AC-1325DBB5EE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AC8E30F-1954-C15F-B3D1-F089D2FE9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B32DD44-5579-C46D-1861-CC5EAD2815AA}"/>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19E56237-C01C-7001-6E8A-67EA883B4D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F90A09-5988-580D-2277-13DBEA1C5539}"/>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90598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12751-7DF3-A559-6999-420A9638C7C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DB3A15-E384-EDF2-8839-F23AF5FB7E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E5A441-6354-9F43-66D5-7E75D5957BC8}"/>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9AB5614C-7A10-884B-5DCD-2113AC5D32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5CB39E-85BF-1022-B70B-7F9BDEACA961}"/>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405800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BF5740B-CB7D-2417-72EE-4486F3EE16F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6BFC91F-BDA2-8BA9-576B-224C74396E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4C52DF-2DA3-A488-F60F-30C192CAB9A1}"/>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E0342A3B-CB2B-289D-1818-93656BA159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CBBC11-4C1C-7B13-B6C9-58E199DE1369}"/>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7725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2020C-182C-AEEC-C218-96EF7B6F8A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4373E5-1673-B261-7E59-87C41FBCC3F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F03CD7-E989-8D21-BB7A-7ECE53B65A92}"/>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70447C87-470D-9EF3-5A15-22B044EE0C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D919CA-7329-85E3-AD7A-57871B56B64A}"/>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20240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D6103-9F5D-4E1E-6327-341C949B62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88DDEE4-8702-5FD9-D389-277EC2B8F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DDB058-4947-F3DC-9459-C5C132092B61}"/>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9F64C9E4-0655-0A87-7ACE-409F15C9E9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CD25A-B84B-859E-086D-37ACD06EAB3D}"/>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73432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CD2D2-E99F-C140-DB22-50BC94A12F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3F0B22-F43B-9FFB-23BA-88CC92338F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7C56784-7C6C-1CDC-6CC5-27F6FCDEF96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A2A796-C74D-C8DA-F69B-27A0EFBCD4BA}"/>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6" name="Espace réservé du pied de page 5">
            <a:extLst>
              <a:ext uri="{FF2B5EF4-FFF2-40B4-BE49-F238E27FC236}">
                <a16:creationId xmlns:a16="http://schemas.microsoft.com/office/drawing/2014/main" id="{7D2765E0-FCF8-9851-5000-E288973468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352DC3-6FFD-8FF8-78E7-BCC72553FA99}"/>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331232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2A46B-C3AC-3317-B69D-D2BB9BF650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4FF628-6815-8EBB-4F87-37D4D2934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49E213-DFA2-1937-11FA-8E6E0D1693C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E827076-462E-DA42-EFA1-E65208DF6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83DC73-BADA-8CD1-3EFB-35154E04A8E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E347918-CC4A-F648-8F95-6C6EA9C85DB1}"/>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8" name="Espace réservé du pied de page 7">
            <a:extLst>
              <a:ext uri="{FF2B5EF4-FFF2-40B4-BE49-F238E27FC236}">
                <a16:creationId xmlns:a16="http://schemas.microsoft.com/office/drawing/2014/main" id="{8A82BA65-38F5-D511-5CA4-0732347BE8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08B6D4-1360-357E-6950-69043EE8A870}"/>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221513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54C01-6B63-8A91-D51B-721B7F6930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025BFF-8AA5-3B42-33E9-D42F6BEAACC5}"/>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4" name="Espace réservé du pied de page 3">
            <a:extLst>
              <a:ext uri="{FF2B5EF4-FFF2-40B4-BE49-F238E27FC236}">
                <a16:creationId xmlns:a16="http://schemas.microsoft.com/office/drawing/2014/main" id="{508745C2-CDC0-F9AC-D5EB-F750A17EF39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F725314-0192-7B16-0248-E14D0E11ADAA}"/>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113763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0D210E-FE94-3797-1ADF-A673B0F99E66}"/>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3" name="Espace réservé du pied de page 2">
            <a:extLst>
              <a:ext uri="{FF2B5EF4-FFF2-40B4-BE49-F238E27FC236}">
                <a16:creationId xmlns:a16="http://schemas.microsoft.com/office/drawing/2014/main" id="{3EAE313F-F24D-C2FD-E680-BFA9E35E882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8748DC-152A-1810-34AA-DB991B47BCA6}"/>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22570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5BE1D-75D1-751B-2176-0F2756E711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AFCD4D8-9413-4F8D-2BB2-A32C18BFF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27E7A4-FD87-89FB-5EC7-48D2FD837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5AC8F4-C93A-B158-0088-957AC82BDFA9}"/>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6" name="Espace réservé du pied de page 5">
            <a:extLst>
              <a:ext uri="{FF2B5EF4-FFF2-40B4-BE49-F238E27FC236}">
                <a16:creationId xmlns:a16="http://schemas.microsoft.com/office/drawing/2014/main" id="{3DE7B8FC-B7C6-3247-4DF8-FAD50D9DF0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5F6A6C-744A-0E1D-9268-50B13952FC87}"/>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90389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08BCD-37FD-F1E2-7C59-67BCA46D6C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5432C9D-104F-AE63-BBAA-5255CEB6E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557267-AC33-02FD-C74A-667D1D726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4D5D2B-9142-6969-8229-068EEF4710DA}"/>
              </a:ext>
            </a:extLst>
          </p:cNvPr>
          <p:cNvSpPr>
            <a:spLocks noGrp="1"/>
          </p:cNvSpPr>
          <p:nvPr>
            <p:ph type="dt" sz="half" idx="10"/>
          </p:nvPr>
        </p:nvSpPr>
        <p:spPr/>
        <p:txBody>
          <a:bodyPr/>
          <a:lstStyle/>
          <a:p>
            <a:fld id="{D3F4C64F-090C-3E4C-ABFC-B028A4120EC3}" type="datetimeFigureOut">
              <a:rPr lang="fr-FR" smtClean="0"/>
              <a:t>27/09/2023</a:t>
            </a:fld>
            <a:endParaRPr lang="fr-FR"/>
          </a:p>
        </p:txBody>
      </p:sp>
      <p:sp>
        <p:nvSpPr>
          <p:cNvPr id="6" name="Espace réservé du pied de page 5">
            <a:extLst>
              <a:ext uri="{FF2B5EF4-FFF2-40B4-BE49-F238E27FC236}">
                <a16:creationId xmlns:a16="http://schemas.microsoft.com/office/drawing/2014/main" id="{86EB067C-AC27-A9E5-B15B-766311E58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404BB7-430A-4058-9A56-D7ACE964837F}"/>
              </a:ext>
            </a:extLst>
          </p:cNvPr>
          <p:cNvSpPr>
            <a:spLocks noGrp="1"/>
          </p:cNvSpPr>
          <p:nvPr>
            <p:ph type="sldNum" sz="quarter" idx="12"/>
          </p:nvPr>
        </p:nvSpPr>
        <p:spPr/>
        <p:txBody>
          <a:bodyPr/>
          <a:lstStyle/>
          <a:p>
            <a:fld id="{799E6ED0-3B59-AB44-9E45-F4978204D4B6}" type="slidenum">
              <a:rPr lang="fr-FR" smtClean="0"/>
              <a:t>‹#›</a:t>
            </a:fld>
            <a:endParaRPr lang="fr-FR"/>
          </a:p>
        </p:txBody>
      </p:sp>
    </p:spTree>
    <p:extLst>
      <p:ext uri="{BB962C8B-B14F-4D97-AF65-F5344CB8AC3E}">
        <p14:creationId xmlns:p14="http://schemas.microsoft.com/office/powerpoint/2010/main" val="130161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A56639A-B081-83D2-CDC5-88F60489D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B46C4E7-8F44-35D9-9C6D-EE274A692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D85991-DD10-8A18-040B-8B3D486A6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C64F-090C-3E4C-ABFC-B028A4120EC3}"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B6195892-358C-E526-3C9B-210F956A7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1EAC4E-F5C0-8972-D37E-2035719C9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E6ED0-3B59-AB44-9E45-F4978204D4B6}" type="slidenum">
              <a:rPr lang="fr-FR" smtClean="0"/>
              <a:t>‹#›</a:t>
            </a:fld>
            <a:endParaRPr lang="fr-FR"/>
          </a:p>
        </p:txBody>
      </p:sp>
    </p:spTree>
    <p:extLst>
      <p:ext uri="{BB962C8B-B14F-4D97-AF65-F5344CB8AC3E}">
        <p14:creationId xmlns:p14="http://schemas.microsoft.com/office/powerpoint/2010/main" val="2944921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jpe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5224555"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GB" sz="4000" b="1" i="0" u="none" strike="noStrike" kern="1200" cap="none" spc="0" normalizeH="0" baseline="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GB" sz="4000" b="1" i="0" u="none" strike="noStrike" kern="1200" cap="none" spc="0" normalizeH="0" baseline="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A919A28-64CC-7EC9-9D51-68A4F60922B3}"/>
              </a:ext>
            </a:extLst>
          </p:cNvPr>
          <p:cNvSpPr txBox="1"/>
          <p:nvPr/>
        </p:nvSpPr>
        <p:spPr>
          <a:xfrm>
            <a:off x="509739" y="2577838"/>
            <a:ext cx="1016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What?</a:t>
            </a:r>
          </a:p>
        </p:txBody>
      </p:sp>
      <p:sp>
        <p:nvSpPr>
          <p:cNvPr id="25" name="TextBox 24">
            <a:extLst>
              <a:ext uri="{FF2B5EF4-FFF2-40B4-BE49-F238E27FC236}">
                <a16:creationId xmlns:a16="http://schemas.microsoft.com/office/drawing/2014/main" id="{133F603E-EF2A-EC32-A6EE-FEF0238B7A69}"/>
              </a:ext>
            </a:extLst>
          </p:cNvPr>
          <p:cNvSpPr txBox="1"/>
          <p:nvPr/>
        </p:nvSpPr>
        <p:spPr>
          <a:xfrm>
            <a:off x="931100" y="2863084"/>
            <a:ext cx="7001153"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Understanding how children use the internet to access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Tell the world how children and young people use digital platforms for good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Provide recommendations on how to create, adapt or improve these systems </a:t>
            </a:r>
          </a:p>
        </p:txBody>
      </p:sp>
      <p:sp>
        <p:nvSpPr>
          <p:cNvPr id="26" name="TextBox 25">
            <a:extLst>
              <a:ext uri="{FF2B5EF4-FFF2-40B4-BE49-F238E27FC236}">
                <a16:creationId xmlns:a16="http://schemas.microsoft.com/office/drawing/2014/main" id="{8CEC725B-B91D-AFA1-09FD-D8A627824380}"/>
              </a:ext>
            </a:extLst>
          </p:cNvPr>
          <p:cNvSpPr txBox="1"/>
          <p:nvPr/>
        </p:nvSpPr>
        <p:spPr>
          <a:xfrm>
            <a:off x="569398" y="4365665"/>
            <a:ext cx="1016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How?</a:t>
            </a:r>
          </a:p>
        </p:txBody>
      </p:sp>
      <p:sp>
        <p:nvSpPr>
          <p:cNvPr id="27" name="TextBox 26">
            <a:extLst>
              <a:ext uri="{FF2B5EF4-FFF2-40B4-BE49-F238E27FC236}">
                <a16:creationId xmlns:a16="http://schemas.microsoft.com/office/drawing/2014/main" id="{058AAEB1-2E6C-546A-CEE8-85C5C59441D2}"/>
              </a:ext>
            </a:extLst>
          </p:cNvPr>
          <p:cNvSpPr txBox="1"/>
          <p:nvPr/>
        </p:nvSpPr>
        <p:spPr>
          <a:xfrm>
            <a:off x="931100" y="4654910"/>
            <a:ext cx="6713097" cy="830997"/>
          </a:xfrm>
          <a:prstGeom prst="rect">
            <a:avLst/>
          </a:prstGeom>
          <a:noFill/>
        </p:spPr>
        <p:txBody>
          <a:bodyPr wrap="square" rtlCol="0">
            <a:spAutoFit/>
          </a:bodyPr>
          <a:lstStyle/>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Multi-sectoral effort to gather evidence on support systems </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Making data accessible through a digital map</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Publishing recommendations</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Helping stakeholders to improve existing systems and implement new ones</a:t>
            </a:r>
            <a:endParaRPr kumimoji="0" lang="en-GB" sz="11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3C76A042-699C-469A-710E-BB0BBC95CF1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21108" r="6512" b="5922"/>
          <a:stretch/>
        </p:blipFill>
        <p:spPr>
          <a:xfrm>
            <a:off x="7932253" y="2768632"/>
            <a:ext cx="3220721" cy="2263134"/>
          </a:xfrm>
          <a:prstGeom prst="rect">
            <a:avLst/>
          </a:prstGeom>
        </p:spPr>
      </p:pic>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GB" sz="1000" b="0" i="0" u="none" strike="noStrike" kern="1200" cap="none" spc="0" normalizeH="0" baseline="0">
                <a:ln>
                  <a:noFill/>
                </a:ln>
                <a:solidFill>
                  <a:prstClr val="white"/>
                </a:solidFill>
                <a:effectLst/>
                <a:uLnTx/>
                <a:uFillTx/>
                <a:latin typeface="Open Sans"/>
                <a:ea typeface="+mn-ea"/>
                <a:cs typeface="+mn-cs"/>
              </a:rPr>
              <a:t>Child Online Protection</a:t>
            </a:r>
          </a:p>
        </p:txBody>
      </p:sp>
      <p:sp>
        <p:nvSpPr>
          <p:cNvPr id="8" name="TextBox 25">
            <a:extLst>
              <a:ext uri="{FF2B5EF4-FFF2-40B4-BE49-F238E27FC236}">
                <a16:creationId xmlns:a16="http://schemas.microsoft.com/office/drawing/2014/main" id="{B586B4A4-4062-E1B4-F51C-70BF4E41CCAA}"/>
              </a:ext>
            </a:extLst>
          </p:cNvPr>
          <p:cNvSpPr txBox="1"/>
          <p:nvPr/>
        </p:nvSpPr>
        <p:spPr>
          <a:xfrm>
            <a:off x="569398" y="3561645"/>
            <a:ext cx="1016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Why ?</a:t>
            </a:r>
          </a:p>
        </p:txBody>
      </p:sp>
      <p:sp>
        <p:nvSpPr>
          <p:cNvPr id="9" name="TextBox 24">
            <a:extLst>
              <a:ext uri="{FF2B5EF4-FFF2-40B4-BE49-F238E27FC236}">
                <a16:creationId xmlns:a16="http://schemas.microsoft.com/office/drawing/2014/main" id="{981A0F25-AEB8-D02C-7ED2-56372675CE49}"/>
              </a:ext>
            </a:extLst>
          </p:cNvPr>
          <p:cNvSpPr txBox="1"/>
          <p:nvPr/>
        </p:nvSpPr>
        <p:spPr>
          <a:xfrm>
            <a:off x="931100" y="3848378"/>
            <a:ext cx="5764975"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Children look for support online and try to support each other through online means</a:t>
            </a:r>
            <a:endPar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93CC3E9-AFF3-E026-A54D-B77CC78D51B2}"/>
              </a:ext>
            </a:extLst>
          </p:cNvPr>
          <p:cNvSpPr txBox="1"/>
          <p:nvPr/>
        </p:nvSpPr>
        <p:spPr>
          <a:xfrm>
            <a:off x="509739" y="5511160"/>
            <a:ext cx="34678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Where does </a:t>
            </a:r>
            <a:r>
              <a:rPr kumimoji="0" lang="en-GB" sz="1600" b="1" i="0" u="none" strike="noStrike" kern="1200" cap="none" spc="0" normalizeH="0" baseline="0" err="1">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PoP</a:t>
            </a:r>
            <a:r>
              <a:rPr kumimoji="0" lang="en-GB" sz="1600" b="1" i="0" u="none" strike="noStrike" kern="1200" cap="none" spc="0" normalizeH="0" baseline="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rPr>
              <a:t> come in? </a:t>
            </a:r>
          </a:p>
        </p:txBody>
      </p:sp>
      <p:sp>
        <p:nvSpPr>
          <p:cNvPr id="11" name="TextBox 24">
            <a:extLst>
              <a:ext uri="{FF2B5EF4-FFF2-40B4-BE49-F238E27FC236}">
                <a16:creationId xmlns:a16="http://schemas.microsoft.com/office/drawing/2014/main" id="{CFD47F5C-B82C-C8EA-89B5-AC8354F23527}"/>
              </a:ext>
            </a:extLst>
          </p:cNvPr>
          <p:cNvSpPr txBox="1"/>
          <p:nvPr/>
        </p:nvSpPr>
        <p:spPr>
          <a:xfrm>
            <a:off x="931100" y="5849714"/>
            <a:ext cx="6129822"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Different partners come together to gather evidence on:</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Online helplines and services,</a:t>
            </a: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Child and youth led digital solutions to protection needs,</a:t>
            </a:r>
          </a:p>
          <a:p>
            <a:pPr marL="171450" indent="-171450">
              <a:buFont typeface="Arial" panose="020B0604020202020204" pitchFamily="34" charset="0"/>
              <a:buChar char="•"/>
              <a:defRPr/>
            </a:pPr>
            <a:r>
              <a:rPr lang="en-GB" sz="1200">
                <a:solidFill>
                  <a:prstClr val="black"/>
                </a:solidFill>
                <a:latin typeface="Open Sans"/>
                <a:ea typeface="Open Sans"/>
                <a:cs typeface="Open Sans"/>
              </a:rPr>
              <a:t>Learnings from the industry</a:t>
            </a:r>
            <a:endParaRPr lang="en-GB" sz="1200">
              <a:solidFill>
                <a:prstClr val="black"/>
              </a:solidFill>
              <a:latin typeface="Open Sans"/>
              <a:ea typeface="Open Sans"/>
              <a:cs typeface="Open Sans"/>
              <a:sym typeface="Graphik"/>
            </a:endParaRPr>
          </a:p>
          <a:p>
            <a:pPr marL="171450" indent="-171450">
              <a:buFont typeface="Arial" panose="020B0604020202020204" pitchFamily="34" charset="0"/>
              <a:buChar char="•"/>
              <a:defRPr/>
            </a:pPr>
            <a:r>
              <a:rPr kumimoji="0" lang="en-GB" sz="1200" b="0" i="0" u="none" strike="noStrike" kern="1200"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raphik"/>
              </a:rPr>
              <a:t>A.I. Driven systems that address children’s protection</a:t>
            </a:r>
          </a:p>
        </p:txBody>
      </p:sp>
      <p:sp>
        <p:nvSpPr>
          <p:cNvPr id="12" name="TextBox 26">
            <a:extLst>
              <a:ext uri="{FF2B5EF4-FFF2-40B4-BE49-F238E27FC236}">
                <a16:creationId xmlns:a16="http://schemas.microsoft.com/office/drawing/2014/main" id="{4580A491-2FE1-8F8C-3D2D-0BBC1EBF7A25}"/>
              </a:ext>
            </a:extLst>
          </p:cNvPr>
          <p:cNvSpPr txBox="1"/>
          <p:nvPr/>
        </p:nvSpPr>
        <p:spPr>
          <a:xfrm>
            <a:off x="6585746" y="5295716"/>
            <a:ext cx="546744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B</a:t>
            </a:r>
            <a:r>
              <a:rPr kumimoji="0" lang="en-US" sz="1400"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y better understanding how these work, as un agencies and protection stakeholders  we can make recommendations to the world on how to successfully implement these systems and/or improve them,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And help children live in a world free from violence.</a:t>
            </a:r>
          </a:p>
        </p:txBody>
      </p:sp>
    </p:spTree>
    <p:extLst>
      <p:ext uri="{BB962C8B-B14F-4D97-AF65-F5344CB8AC3E}">
        <p14:creationId xmlns:p14="http://schemas.microsoft.com/office/powerpoint/2010/main" val="48015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3C76A042-699C-469A-710E-BB0BBC95CF1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1108" r="6512" b="5922"/>
          <a:stretch/>
        </p:blipFill>
        <p:spPr>
          <a:xfrm>
            <a:off x="9141148" y="2755651"/>
            <a:ext cx="2835760" cy="1992630"/>
          </a:xfrm>
          <a:prstGeom prst="rect">
            <a:avLst/>
          </a:prstGeom>
        </p:spPr>
      </p:pic>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7" name="TextBox 26">
            <a:extLst>
              <a:ext uri="{FF2B5EF4-FFF2-40B4-BE49-F238E27FC236}">
                <a16:creationId xmlns:a16="http://schemas.microsoft.com/office/drawing/2014/main" id="{4E4F23FF-1B8D-CF3C-FB1E-5B6EF4E906FD}"/>
              </a:ext>
            </a:extLst>
          </p:cNvPr>
          <p:cNvSpPr txBox="1"/>
          <p:nvPr/>
        </p:nvSpPr>
        <p:spPr>
          <a:xfrm>
            <a:off x="2810463" y="4742044"/>
            <a:ext cx="63330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Help children live in a world free from violence through ICTs.</a:t>
            </a:r>
          </a:p>
        </p:txBody>
      </p:sp>
      <p:pic>
        <p:nvPicPr>
          <p:cNvPr id="41" name="Picture 7">
            <a:extLst>
              <a:ext uri="{FF2B5EF4-FFF2-40B4-BE49-F238E27FC236}">
                <a16:creationId xmlns:a16="http://schemas.microsoft.com/office/drawing/2014/main" id="{8A7D78B1-16FE-3D8C-EE3B-CF60FB56EE70}"/>
              </a:ext>
            </a:extLst>
          </p:cNvPr>
          <p:cNvPicPr>
            <a:picLocks noChangeAspect="1"/>
          </p:cNvPicPr>
          <p:nvPr/>
        </p:nvPicPr>
        <p:blipFill>
          <a:blip r:embed="rId6"/>
          <a:srcRect/>
          <a:stretch>
            <a:fillRect/>
          </a:stretch>
        </p:blipFill>
        <p:spPr>
          <a:xfrm>
            <a:off x="2926061" y="5153432"/>
            <a:ext cx="361940" cy="399167"/>
          </a:xfrm>
          <a:prstGeom prst="rect">
            <a:avLst/>
          </a:prstGeom>
        </p:spPr>
      </p:pic>
      <p:pic>
        <p:nvPicPr>
          <p:cNvPr id="42" name="Picture 8">
            <a:extLst>
              <a:ext uri="{FF2B5EF4-FFF2-40B4-BE49-F238E27FC236}">
                <a16:creationId xmlns:a16="http://schemas.microsoft.com/office/drawing/2014/main" id="{B246B753-0941-ACC2-F91A-FA03E6ADFC39}"/>
              </a:ext>
            </a:extLst>
          </p:cNvPr>
          <p:cNvPicPr>
            <a:picLocks noChangeAspect="1"/>
          </p:cNvPicPr>
          <p:nvPr/>
        </p:nvPicPr>
        <p:blipFill>
          <a:blip r:embed="rId7"/>
          <a:srcRect/>
          <a:stretch>
            <a:fillRect/>
          </a:stretch>
        </p:blipFill>
        <p:spPr>
          <a:xfrm>
            <a:off x="6595069" y="5266402"/>
            <a:ext cx="923301" cy="230825"/>
          </a:xfrm>
          <a:prstGeom prst="rect">
            <a:avLst/>
          </a:prstGeom>
        </p:spPr>
      </p:pic>
      <p:pic>
        <p:nvPicPr>
          <p:cNvPr id="43" name="Picture 9">
            <a:extLst>
              <a:ext uri="{FF2B5EF4-FFF2-40B4-BE49-F238E27FC236}">
                <a16:creationId xmlns:a16="http://schemas.microsoft.com/office/drawing/2014/main" id="{68ABDBEC-7A89-B827-9420-914103196738}"/>
              </a:ext>
            </a:extLst>
          </p:cNvPr>
          <p:cNvPicPr>
            <a:picLocks noChangeAspect="1"/>
          </p:cNvPicPr>
          <p:nvPr/>
        </p:nvPicPr>
        <p:blipFill>
          <a:blip r:embed="rId8"/>
          <a:srcRect t="17779" r="3789" b="10787"/>
          <a:stretch>
            <a:fillRect/>
          </a:stretch>
        </p:blipFill>
        <p:spPr>
          <a:xfrm>
            <a:off x="3553846" y="5226162"/>
            <a:ext cx="2814533" cy="320064"/>
          </a:xfrm>
          <a:prstGeom prst="rect">
            <a:avLst/>
          </a:prstGeom>
        </p:spPr>
      </p:pic>
      <p:pic>
        <p:nvPicPr>
          <p:cNvPr id="44" name="Picture 10">
            <a:extLst>
              <a:ext uri="{FF2B5EF4-FFF2-40B4-BE49-F238E27FC236}">
                <a16:creationId xmlns:a16="http://schemas.microsoft.com/office/drawing/2014/main" id="{43C7D094-494B-109B-56E4-DEE8D2EEE05C}"/>
              </a:ext>
            </a:extLst>
          </p:cNvPr>
          <p:cNvPicPr>
            <a:picLocks noChangeAspect="1"/>
          </p:cNvPicPr>
          <p:nvPr/>
        </p:nvPicPr>
        <p:blipFill>
          <a:blip r:embed="rId9"/>
          <a:srcRect l="7571" t="21771" r="10019" b="20234"/>
          <a:stretch>
            <a:fillRect/>
          </a:stretch>
        </p:blipFill>
        <p:spPr>
          <a:xfrm>
            <a:off x="7825942" y="5235143"/>
            <a:ext cx="1677368" cy="310679"/>
          </a:xfrm>
          <a:prstGeom prst="rect">
            <a:avLst/>
          </a:prstGeom>
        </p:spPr>
      </p:pic>
      <p:pic>
        <p:nvPicPr>
          <p:cNvPr id="45" name="Picture 11">
            <a:extLst>
              <a:ext uri="{FF2B5EF4-FFF2-40B4-BE49-F238E27FC236}">
                <a16:creationId xmlns:a16="http://schemas.microsoft.com/office/drawing/2014/main" id="{6B00C1C7-4F5D-5361-B924-4C178495426C}"/>
              </a:ext>
            </a:extLst>
          </p:cNvPr>
          <p:cNvPicPr>
            <a:picLocks noChangeAspect="1"/>
          </p:cNvPicPr>
          <p:nvPr/>
        </p:nvPicPr>
        <p:blipFill>
          <a:blip r:embed="rId10"/>
          <a:srcRect t="13404" b="9256"/>
          <a:stretch>
            <a:fillRect/>
          </a:stretch>
        </p:blipFill>
        <p:spPr>
          <a:xfrm>
            <a:off x="8461483" y="5841912"/>
            <a:ext cx="788865" cy="343181"/>
          </a:xfrm>
          <a:prstGeom prst="rect">
            <a:avLst/>
          </a:prstGeom>
        </p:spPr>
      </p:pic>
      <p:pic>
        <p:nvPicPr>
          <p:cNvPr id="46" name="Picture 13">
            <a:extLst>
              <a:ext uri="{FF2B5EF4-FFF2-40B4-BE49-F238E27FC236}">
                <a16:creationId xmlns:a16="http://schemas.microsoft.com/office/drawing/2014/main" id="{DA93583F-74EA-39CC-E167-44ADA37C050B}"/>
              </a:ext>
            </a:extLst>
          </p:cNvPr>
          <p:cNvPicPr>
            <a:picLocks noChangeAspect="1"/>
          </p:cNvPicPr>
          <p:nvPr/>
        </p:nvPicPr>
        <p:blipFill>
          <a:blip r:embed="rId11"/>
          <a:srcRect/>
          <a:stretch>
            <a:fillRect/>
          </a:stretch>
        </p:blipFill>
        <p:spPr>
          <a:xfrm>
            <a:off x="590397" y="5688870"/>
            <a:ext cx="912354" cy="380148"/>
          </a:xfrm>
          <a:prstGeom prst="rect">
            <a:avLst/>
          </a:prstGeom>
        </p:spPr>
      </p:pic>
      <p:pic>
        <p:nvPicPr>
          <p:cNvPr id="47" name="Picture 14">
            <a:extLst>
              <a:ext uri="{FF2B5EF4-FFF2-40B4-BE49-F238E27FC236}">
                <a16:creationId xmlns:a16="http://schemas.microsoft.com/office/drawing/2014/main" id="{D67F8EBE-3287-5041-BCE0-E3F76DE50A69}"/>
              </a:ext>
            </a:extLst>
          </p:cNvPr>
          <p:cNvPicPr>
            <a:picLocks noChangeAspect="1"/>
          </p:cNvPicPr>
          <p:nvPr/>
        </p:nvPicPr>
        <p:blipFill>
          <a:blip r:embed="rId12"/>
          <a:srcRect/>
          <a:stretch>
            <a:fillRect/>
          </a:stretch>
        </p:blipFill>
        <p:spPr>
          <a:xfrm>
            <a:off x="5682093" y="5710683"/>
            <a:ext cx="493879" cy="493879"/>
          </a:xfrm>
          <a:prstGeom prst="rect">
            <a:avLst/>
          </a:prstGeom>
        </p:spPr>
      </p:pic>
      <p:pic>
        <p:nvPicPr>
          <p:cNvPr id="49" name="Picture 18">
            <a:extLst>
              <a:ext uri="{FF2B5EF4-FFF2-40B4-BE49-F238E27FC236}">
                <a16:creationId xmlns:a16="http://schemas.microsoft.com/office/drawing/2014/main" id="{F316F043-E5A7-4CFC-0968-2D130F49A516}"/>
              </a:ext>
            </a:extLst>
          </p:cNvPr>
          <p:cNvPicPr>
            <a:picLocks noChangeAspect="1"/>
          </p:cNvPicPr>
          <p:nvPr/>
        </p:nvPicPr>
        <p:blipFill>
          <a:blip r:embed="rId13"/>
          <a:srcRect t="34759" b="35885"/>
          <a:stretch>
            <a:fillRect/>
          </a:stretch>
        </p:blipFill>
        <p:spPr>
          <a:xfrm>
            <a:off x="2510701" y="5766973"/>
            <a:ext cx="1081638" cy="317517"/>
          </a:xfrm>
          <a:prstGeom prst="rect">
            <a:avLst/>
          </a:prstGeom>
        </p:spPr>
      </p:pic>
      <p:pic>
        <p:nvPicPr>
          <p:cNvPr id="50" name="Picture 20">
            <a:extLst>
              <a:ext uri="{FF2B5EF4-FFF2-40B4-BE49-F238E27FC236}">
                <a16:creationId xmlns:a16="http://schemas.microsoft.com/office/drawing/2014/main" id="{0BAF39E7-2CBA-BE4E-24C7-B608F29125AA}"/>
              </a:ext>
            </a:extLst>
          </p:cNvPr>
          <p:cNvPicPr>
            <a:picLocks noChangeAspect="1"/>
          </p:cNvPicPr>
          <p:nvPr/>
        </p:nvPicPr>
        <p:blipFill>
          <a:blip r:embed="rId14"/>
          <a:srcRect/>
          <a:stretch>
            <a:fillRect/>
          </a:stretch>
        </p:blipFill>
        <p:spPr>
          <a:xfrm>
            <a:off x="3756345" y="5740247"/>
            <a:ext cx="1038422" cy="389408"/>
          </a:xfrm>
          <a:prstGeom prst="rect">
            <a:avLst/>
          </a:prstGeom>
        </p:spPr>
      </p:pic>
      <p:pic>
        <p:nvPicPr>
          <p:cNvPr id="51" name="Picture 21">
            <a:extLst>
              <a:ext uri="{FF2B5EF4-FFF2-40B4-BE49-F238E27FC236}">
                <a16:creationId xmlns:a16="http://schemas.microsoft.com/office/drawing/2014/main" id="{CA2CE380-CA0C-1E26-07E7-F03835EE1164}"/>
              </a:ext>
            </a:extLst>
          </p:cNvPr>
          <p:cNvPicPr>
            <a:picLocks noChangeAspect="1"/>
          </p:cNvPicPr>
          <p:nvPr/>
        </p:nvPicPr>
        <p:blipFill>
          <a:blip r:embed="rId15"/>
          <a:srcRect l="9293" t="6881" r="5345" b="4304"/>
          <a:stretch>
            <a:fillRect/>
          </a:stretch>
        </p:blipFill>
        <p:spPr>
          <a:xfrm>
            <a:off x="4920274" y="5659460"/>
            <a:ext cx="674823" cy="537507"/>
          </a:xfrm>
          <a:prstGeom prst="rect">
            <a:avLst/>
          </a:prstGeom>
        </p:spPr>
      </p:pic>
      <p:pic>
        <p:nvPicPr>
          <p:cNvPr id="52" name="Picture 25">
            <a:extLst>
              <a:ext uri="{FF2B5EF4-FFF2-40B4-BE49-F238E27FC236}">
                <a16:creationId xmlns:a16="http://schemas.microsoft.com/office/drawing/2014/main" id="{33590EC9-6373-5BBD-DD2F-152EC2A9326F}"/>
              </a:ext>
            </a:extLst>
          </p:cNvPr>
          <p:cNvPicPr>
            <a:picLocks noChangeAspect="1"/>
          </p:cNvPicPr>
          <p:nvPr/>
        </p:nvPicPr>
        <p:blipFill>
          <a:blip r:embed="rId16"/>
          <a:srcRect/>
          <a:stretch>
            <a:fillRect/>
          </a:stretch>
        </p:blipFill>
        <p:spPr>
          <a:xfrm>
            <a:off x="7065631" y="5717566"/>
            <a:ext cx="421297" cy="421297"/>
          </a:xfrm>
          <a:prstGeom prst="rect">
            <a:avLst/>
          </a:prstGeom>
        </p:spPr>
      </p:pic>
      <p:pic>
        <p:nvPicPr>
          <p:cNvPr id="53" name="Picture 12">
            <a:extLst>
              <a:ext uri="{FF2B5EF4-FFF2-40B4-BE49-F238E27FC236}">
                <a16:creationId xmlns:a16="http://schemas.microsoft.com/office/drawing/2014/main" id="{77641212-678A-E482-2B47-FAF1555F41BC}"/>
              </a:ext>
            </a:extLst>
          </p:cNvPr>
          <p:cNvPicPr>
            <a:picLocks noChangeAspect="1"/>
          </p:cNvPicPr>
          <p:nvPr/>
        </p:nvPicPr>
        <p:blipFill>
          <a:blip r:embed="rId17"/>
          <a:srcRect/>
          <a:stretch>
            <a:fillRect/>
          </a:stretch>
        </p:blipFill>
        <p:spPr>
          <a:xfrm>
            <a:off x="10799019" y="5907304"/>
            <a:ext cx="938956" cy="151641"/>
          </a:xfrm>
          <a:prstGeom prst="rect">
            <a:avLst/>
          </a:prstGeom>
        </p:spPr>
      </p:pic>
      <p:pic>
        <p:nvPicPr>
          <p:cNvPr id="54" name="Picture 16">
            <a:extLst>
              <a:ext uri="{FF2B5EF4-FFF2-40B4-BE49-F238E27FC236}">
                <a16:creationId xmlns:a16="http://schemas.microsoft.com/office/drawing/2014/main" id="{551DC2D3-C47A-A3D0-0C10-58C8407A3542}"/>
              </a:ext>
            </a:extLst>
          </p:cNvPr>
          <p:cNvPicPr>
            <a:picLocks noChangeAspect="1"/>
          </p:cNvPicPr>
          <p:nvPr/>
        </p:nvPicPr>
        <p:blipFill>
          <a:blip r:embed="rId18"/>
          <a:srcRect/>
          <a:stretch>
            <a:fillRect/>
          </a:stretch>
        </p:blipFill>
        <p:spPr>
          <a:xfrm>
            <a:off x="9453357" y="5830963"/>
            <a:ext cx="1105671" cy="276732"/>
          </a:xfrm>
          <a:prstGeom prst="rect">
            <a:avLst/>
          </a:prstGeom>
        </p:spPr>
      </p:pic>
      <p:pic>
        <p:nvPicPr>
          <p:cNvPr id="55" name="Picture 23">
            <a:extLst>
              <a:ext uri="{FF2B5EF4-FFF2-40B4-BE49-F238E27FC236}">
                <a16:creationId xmlns:a16="http://schemas.microsoft.com/office/drawing/2014/main" id="{2D89F8D3-D647-32DC-769C-538E634F9B9E}"/>
              </a:ext>
            </a:extLst>
          </p:cNvPr>
          <p:cNvPicPr>
            <a:picLocks noChangeAspect="1"/>
          </p:cNvPicPr>
          <p:nvPr/>
        </p:nvPicPr>
        <p:blipFill>
          <a:blip r:embed="rId19"/>
          <a:srcRect/>
          <a:stretch>
            <a:fillRect/>
          </a:stretch>
        </p:blipFill>
        <p:spPr>
          <a:xfrm>
            <a:off x="1041190" y="6290077"/>
            <a:ext cx="943790" cy="295555"/>
          </a:xfrm>
          <a:prstGeom prst="rect">
            <a:avLst/>
          </a:prstGeom>
        </p:spPr>
      </p:pic>
      <p:pic>
        <p:nvPicPr>
          <p:cNvPr id="56" name="Picture 26">
            <a:extLst>
              <a:ext uri="{FF2B5EF4-FFF2-40B4-BE49-F238E27FC236}">
                <a16:creationId xmlns:a16="http://schemas.microsoft.com/office/drawing/2014/main" id="{9268B7B5-B58D-72D6-922F-AA12582BDCC2}"/>
              </a:ext>
            </a:extLst>
          </p:cNvPr>
          <p:cNvPicPr>
            <a:picLocks noChangeAspect="1"/>
          </p:cNvPicPr>
          <p:nvPr/>
        </p:nvPicPr>
        <p:blipFill>
          <a:blip r:embed="rId20"/>
          <a:srcRect l="3677" t="8837" r="2982" b="15669"/>
          <a:stretch>
            <a:fillRect/>
          </a:stretch>
        </p:blipFill>
        <p:spPr>
          <a:xfrm>
            <a:off x="2299756" y="6338852"/>
            <a:ext cx="957925" cy="261484"/>
          </a:xfrm>
          <a:prstGeom prst="rect">
            <a:avLst/>
          </a:prstGeom>
        </p:spPr>
      </p:pic>
      <p:pic>
        <p:nvPicPr>
          <p:cNvPr id="57" name="Picture 27">
            <a:extLst>
              <a:ext uri="{FF2B5EF4-FFF2-40B4-BE49-F238E27FC236}">
                <a16:creationId xmlns:a16="http://schemas.microsoft.com/office/drawing/2014/main" id="{0097C6C1-316B-8CA3-85C3-0270DA47FD94}"/>
              </a:ext>
            </a:extLst>
          </p:cNvPr>
          <p:cNvPicPr>
            <a:picLocks noChangeAspect="1"/>
          </p:cNvPicPr>
          <p:nvPr/>
        </p:nvPicPr>
        <p:blipFill>
          <a:blip r:embed="rId21"/>
          <a:srcRect/>
          <a:stretch>
            <a:fillRect/>
          </a:stretch>
        </p:blipFill>
        <p:spPr>
          <a:xfrm>
            <a:off x="218691" y="6151205"/>
            <a:ext cx="537507" cy="537507"/>
          </a:xfrm>
          <a:prstGeom prst="rect">
            <a:avLst/>
          </a:prstGeom>
        </p:spPr>
      </p:pic>
      <p:pic>
        <p:nvPicPr>
          <p:cNvPr id="58" name="Picture 29">
            <a:extLst>
              <a:ext uri="{FF2B5EF4-FFF2-40B4-BE49-F238E27FC236}">
                <a16:creationId xmlns:a16="http://schemas.microsoft.com/office/drawing/2014/main" id="{099C4D9D-E15A-2F8B-DBE5-3A77C8D2A3DC}"/>
              </a:ext>
            </a:extLst>
          </p:cNvPr>
          <p:cNvPicPr>
            <a:picLocks noChangeAspect="1"/>
          </p:cNvPicPr>
          <p:nvPr/>
        </p:nvPicPr>
        <p:blipFill>
          <a:blip r:embed="rId22"/>
          <a:srcRect/>
          <a:stretch>
            <a:fillRect/>
          </a:stretch>
        </p:blipFill>
        <p:spPr>
          <a:xfrm>
            <a:off x="4363365" y="6296220"/>
            <a:ext cx="709648" cy="382028"/>
          </a:xfrm>
          <a:prstGeom prst="rect">
            <a:avLst/>
          </a:prstGeom>
        </p:spPr>
      </p:pic>
      <p:pic>
        <p:nvPicPr>
          <p:cNvPr id="59" name="Picture 17">
            <a:extLst>
              <a:ext uri="{FF2B5EF4-FFF2-40B4-BE49-F238E27FC236}">
                <a16:creationId xmlns:a16="http://schemas.microsoft.com/office/drawing/2014/main" id="{16F2785D-915C-39E7-539F-E438418AD71C}"/>
              </a:ext>
            </a:extLst>
          </p:cNvPr>
          <p:cNvPicPr>
            <a:picLocks noChangeAspect="1"/>
          </p:cNvPicPr>
          <p:nvPr/>
        </p:nvPicPr>
        <p:blipFill>
          <a:blip r:embed="rId23"/>
          <a:srcRect/>
          <a:stretch>
            <a:fillRect/>
          </a:stretch>
        </p:blipFill>
        <p:spPr>
          <a:xfrm>
            <a:off x="6475917" y="6346085"/>
            <a:ext cx="730044" cy="295363"/>
          </a:xfrm>
          <a:prstGeom prst="rect">
            <a:avLst/>
          </a:prstGeom>
        </p:spPr>
      </p:pic>
      <p:pic>
        <p:nvPicPr>
          <p:cNvPr id="61" name="Picture 22">
            <a:extLst>
              <a:ext uri="{FF2B5EF4-FFF2-40B4-BE49-F238E27FC236}">
                <a16:creationId xmlns:a16="http://schemas.microsoft.com/office/drawing/2014/main" id="{38C55DE8-4CEE-C66F-92D2-D1DA4217D08C}"/>
              </a:ext>
            </a:extLst>
          </p:cNvPr>
          <p:cNvPicPr>
            <a:picLocks noChangeAspect="1"/>
          </p:cNvPicPr>
          <p:nvPr/>
        </p:nvPicPr>
        <p:blipFill>
          <a:blip r:embed="rId24"/>
          <a:srcRect l="10466" t="26021" r="12117" b="45840"/>
          <a:stretch>
            <a:fillRect/>
          </a:stretch>
        </p:blipFill>
        <p:spPr>
          <a:xfrm>
            <a:off x="8924183" y="6295120"/>
            <a:ext cx="952849" cy="346328"/>
          </a:xfrm>
          <a:prstGeom prst="rect">
            <a:avLst/>
          </a:prstGeom>
        </p:spPr>
      </p:pic>
      <p:pic>
        <p:nvPicPr>
          <p:cNvPr id="62" name="Picture 24">
            <a:extLst>
              <a:ext uri="{FF2B5EF4-FFF2-40B4-BE49-F238E27FC236}">
                <a16:creationId xmlns:a16="http://schemas.microsoft.com/office/drawing/2014/main" id="{AAEADDE9-9231-F243-7221-03DA70496307}"/>
              </a:ext>
            </a:extLst>
          </p:cNvPr>
          <p:cNvPicPr>
            <a:picLocks noChangeAspect="1"/>
          </p:cNvPicPr>
          <p:nvPr/>
        </p:nvPicPr>
        <p:blipFill>
          <a:blip r:embed="rId25"/>
          <a:srcRect/>
          <a:stretch>
            <a:fillRect/>
          </a:stretch>
        </p:blipFill>
        <p:spPr>
          <a:xfrm>
            <a:off x="7655156" y="6328509"/>
            <a:ext cx="916041" cy="305347"/>
          </a:xfrm>
          <a:prstGeom prst="rect">
            <a:avLst/>
          </a:prstGeom>
        </p:spPr>
      </p:pic>
      <p:pic>
        <p:nvPicPr>
          <p:cNvPr id="63" name="Picture 28">
            <a:extLst>
              <a:ext uri="{FF2B5EF4-FFF2-40B4-BE49-F238E27FC236}">
                <a16:creationId xmlns:a16="http://schemas.microsoft.com/office/drawing/2014/main" id="{965FEF40-2DEB-8173-63A8-78C523B9FCE0}"/>
              </a:ext>
            </a:extLst>
          </p:cNvPr>
          <p:cNvPicPr>
            <a:picLocks noChangeAspect="1"/>
          </p:cNvPicPr>
          <p:nvPr/>
        </p:nvPicPr>
        <p:blipFill>
          <a:blip r:embed="rId26"/>
          <a:srcRect/>
          <a:stretch>
            <a:fillRect/>
          </a:stretch>
        </p:blipFill>
        <p:spPr>
          <a:xfrm>
            <a:off x="10316083" y="6394880"/>
            <a:ext cx="717949" cy="295556"/>
          </a:xfrm>
          <a:prstGeom prst="rect">
            <a:avLst/>
          </a:prstGeom>
        </p:spPr>
      </p:pic>
      <p:pic>
        <p:nvPicPr>
          <p:cNvPr id="64" name="Picture 30">
            <a:extLst>
              <a:ext uri="{FF2B5EF4-FFF2-40B4-BE49-F238E27FC236}">
                <a16:creationId xmlns:a16="http://schemas.microsoft.com/office/drawing/2014/main" id="{9E9F6886-AB24-08EA-886E-DD423DD7318A}"/>
              </a:ext>
            </a:extLst>
          </p:cNvPr>
          <p:cNvPicPr>
            <a:picLocks noChangeAspect="1"/>
          </p:cNvPicPr>
          <p:nvPr/>
        </p:nvPicPr>
        <p:blipFill>
          <a:blip r:embed="rId27"/>
          <a:srcRect/>
          <a:stretch>
            <a:fillRect/>
          </a:stretch>
        </p:blipFill>
        <p:spPr>
          <a:xfrm>
            <a:off x="5295210" y="6407635"/>
            <a:ext cx="1015608" cy="192542"/>
          </a:xfrm>
          <a:prstGeom prst="rect">
            <a:avLst/>
          </a:prstGeom>
        </p:spPr>
      </p:pic>
      <p:sp>
        <p:nvSpPr>
          <p:cNvPr id="5" name="TextBox 4">
            <a:extLst>
              <a:ext uri="{FF2B5EF4-FFF2-40B4-BE49-F238E27FC236}">
                <a16:creationId xmlns:a16="http://schemas.microsoft.com/office/drawing/2014/main" id="{E6E2CE80-634F-2E35-C4C5-70A6D14100E2}"/>
              </a:ext>
            </a:extLst>
          </p:cNvPr>
          <p:cNvSpPr txBox="1"/>
          <p:nvPr/>
        </p:nvSpPr>
        <p:spPr>
          <a:xfrm>
            <a:off x="809187" y="3214583"/>
            <a:ext cx="7991752" cy="160043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Understand how children use the internet to access protection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Digital Map: </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Share evidence on how children and young people use digital platforms for good </a:t>
            </a:r>
            <a:r>
              <a:rPr kumimoji="0" lang="en-US" sz="1200" b="1" i="1"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December 2023</a:t>
            </a:r>
          </a:p>
          <a:p>
            <a:pPr marL="342900" indent="-342900">
              <a:buFont typeface="+mj-lt"/>
              <a:buAutoNum type="arabicPeriod"/>
              <a:defRPr/>
            </a:pPr>
            <a:r>
              <a:rPr lang="en-US" sz="1400" b="1">
                <a:latin typeface="Open Sans" panose="020B0606030504020204" pitchFamily="34" charset="0"/>
                <a:ea typeface="Open Sans" panose="020B0606030504020204" pitchFamily="34" charset="0"/>
                <a:cs typeface="Open Sans" panose="020B0606030504020204" pitchFamily="34" charset="0"/>
              </a:rPr>
              <a:t>Global Summit: </a:t>
            </a:r>
            <a:r>
              <a:rPr lang="en-US" sz="1400">
                <a:latin typeface="Open Sans" panose="020B0606030504020204" pitchFamily="34" charset="0"/>
                <a:ea typeface="Open Sans" panose="020B0606030504020204" pitchFamily="34" charset="0"/>
                <a:cs typeface="Open Sans" panose="020B0606030504020204" pitchFamily="34" charset="0"/>
              </a:rPr>
              <a:t>Partners meeting in Madrid, Spain (Dates TBC) </a:t>
            </a:r>
            <a:r>
              <a:rPr lang="en-US" sz="1200" b="1" i="1">
                <a:solidFill>
                  <a:srgbClr val="FF0000"/>
                </a:solidFill>
                <a:latin typeface="Open Sans" panose="020B0606030504020204" pitchFamily="34" charset="0"/>
                <a:ea typeface="Open Sans" panose="020B0606030504020204" pitchFamily="34" charset="0"/>
                <a:cs typeface="Open Sans" panose="020B0606030504020204" pitchFamily="34" charset="0"/>
              </a:rPr>
              <a:t>November 2023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Report:</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Provide recommendations on how to create, adapt or improve online support systems </a:t>
            </a:r>
            <a:r>
              <a:rPr kumimoji="0" lang="en-US" sz="1200" b="1" i="1"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December 2023</a:t>
            </a:r>
            <a:endPar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endParaRPr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B952CB6-C3C1-0C81-D96D-25D1D48B7C25}"/>
              </a:ext>
            </a:extLst>
          </p:cNvPr>
          <p:cNvSpPr txBox="1"/>
          <p:nvPr/>
        </p:nvSpPr>
        <p:spPr>
          <a:xfrm>
            <a:off x="579696" y="2735768"/>
            <a:ext cx="4500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169FDC"/>
                </a:solidFill>
                <a:latin typeface="Open Sans" panose="020B0606030504020204" pitchFamily="34" charset="0"/>
                <a:ea typeface="Open Sans" panose="020B0606030504020204" pitchFamily="34" charset="0"/>
                <a:cs typeface="Open Sans" panose="020B0606030504020204" pitchFamily="34" charset="0"/>
              </a:rPr>
              <a:t>Multistakeholder collaboration </a:t>
            </a:r>
            <a:endParaRPr kumimoji="0" lang="en-US" sz="1800" b="1" i="0" u="none" strike="noStrike" kern="1200" cap="none" spc="0" normalizeH="0" baseline="0" noProof="0">
              <a:ln>
                <a:noFill/>
              </a:ln>
              <a:solidFill>
                <a:srgbClr val="169FD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E6C4D898-38B5-213F-3531-9D5822FB8F5C}"/>
              </a:ext>
            </a:extLst>
          </p:cNvPr>
          <p:cNvPicPr>
            <a:picLocks noChangeAspect="1"/>
          </p:cNvPicPr>
          <p:nvPr/>
        </p:nvPicPr>
        <p:blipFill>
          <a:blip r:embed="rId28"/>
          <a:stretch>
            <a:fillRect/>
          </a:stretch>
        </p:blipFill>
        <p:spPr>
          <a:xfrm>
            <a:off x="6166787" y="5701229"/>
            <a:ext cx="889932" cy="484228"/>
          </a:xfrm>
          <a:prstGeom prst="rect">
            <a:avLst/>
          </a:prstGeom>
        </p:spPr>
      </p:pic>
      <p:pic>
        <p:nvPicPr>
          <p:cNvPr id="14" name="Picture 13">
            <a:extLst>
              <a:ext uri="{FF2B5EF4-FFF2-40B4-BE49-F238E27FC236}">
                <a16:creationId xmlns:a16="http://schemas.microsoft.com/office/drawing/2014/main" id="{42D04437-076A-E198-E9D3-1D629D625A1E}"/>
              </a:ext>
            </a:extLst>
          </p:cNvPr>
          <p:cNvPicPr>
            <a:picLocks noChangeAspect="1"/>
          </p:cNvPicPr>
          <p:nvPr/>
        </p:nvPicPr>
        <p:blipFill>
          <a:blip r:embed="rId29"/>
          <a:stretch>
            <a:fillRect/>
          </a:stretch>
        </p:blipFill>
        <p:spPr>
          <a:xfrm>
            <a:off x="7564573" y="5821176"/>
            <a:ext cx="819264" cy="323895"/>
          </a:xfrm>
          <a:prstGeom prst="rect">
            <a:avLst/>
          </a:prstGeom>
        </p:spPr>
      </p:pic>
      <p:pic>
        <p:nvPicPr>
          <p:cNvPr id="16" name="Picture 15">
            <a:extLst>
              <a:ext uri="{FF2B5EF4-FFF2-40B4-BE49-F238E27FC236}">
                <a16:creationId xmlns:a16="http://schemas.microsoft.com/office/drawing/2014/main" id="{6F4819CB-BD5E-EED4-6927-D7757AE3A0A3}"/>
              </a:ext>
            </a:extLst>
          </p:cNvPr>
          <p:cNvPicPr>
            <a:picLocks noChangeAspect="1"/>
          </p:cNvPicPr>
          <p:nvPr/>
        </p:nvPicPr>
        <p:blipFill>
          <a:blip r:embed="rId30"/>
          <a:stretch>
            <a:fillRect/>
          </a:stretch>
        </p:blipFill>
        <p:spPr>
          <a:xfrm>
            <a:off x="1508468" y="5607075"/>
            <a:ext cx="914629" cy="469674"/>
          </a:xfrm>
          <a:prstGeom prst="rect">
            <a:avLst/>
          </a:prstGeom>
        </p:spPr>
      </p:pic>
      <p:pic>
        <p:nvPicPr>
          <p:cNvPr id="18" name="Picture 17">
            <a:extLst>
              <a:ext uri="{FF2B5EF4-FFF2-40B4-BE49-F238E27FC236}">
                <a16:creationId xmlns:a16="http://schemas.microsoft.com/office/drawing/2014/main" id="{B2D57087-329B-36D0-70D2-C1B00CFDFFCA}"/>
              </a:ext>
            </a:extLst>
          </p:cNvPr>
          <p:cNvPicPr>
            <a:picLocks noChangeAspect="1"/>
          </p:cNvPicPr>
          <p:nvPr/>
        </p:nvPicPr>
        <p:blipFill>
          <a:blip r:embed="rId31"/>
          <a:stretch>
            <a:fillRect/>
          </a:stretch>
        </p:blipFill>
        <p:spPr>
          <a:xfrm>
            <a:off x="6222805" y="5841912"/>
            <a:ext cx="717802" cy="196509"/>
          </a:xfrm>
          <a:prstGeom prst="rect">
            <a:avLst/>
          </a:prstGeom>
        </p:spPr>
      </p:pic>
      <p:pic>
        <p:nvPicPr>
          <p:cNvPr id="11" name="Picture 10" descr="A logo for a university&#10;&#10;Description automatically generated">
            <a:extLst>
              <a:ext uri="{FF2B5EF4-FFF2-40B4-BE49-F238E27FC236}">
                <a16:creationId xmlns:a16="http://schemas.microsoft.com/office/drawing/2014/main" id="{8DDEDF62-721A-D3BB-181E-A912E2EDE0B5}"/>
              </a:ext>
            </a:extLst>
          </p:cNvPr>
          <p:cNvPicPr>
            <a:picLocks noChangeAspect="1"/>
          </p:cNvPicPr>
          <p:nvPr/>
        </p:nvPicPr>
        <p:blipFill rotWithShape="1">
          <a:blip r:embed="rId32">
            <a:extLst>
              <a:ext uri="{28A0092B-C50C-407E-A947-70E740481C1C}">
                <a14:useLocalDpi xmlns:a14="http://schemas.microsoft.com/office/drawing/2010/main" val="0"/>
              </a:ext>
            </a:extLst>
          </a:blip>
          <a:srcRect l="13942" t="12124" r="17508" b="31117"/>
          <a:stretch/>
        </p:blipFill>
        <p:spPr>
          <a:xfrm>
            <a:off x="11214306" y="6290077"/>
            <a:ext cx="759003" cy="442900"/>
          </a:xfrm>
          <a:prstGeom prst="rect">
            <a:avLst/>
          </a:prstGeom>
        </p:spPr>
      </p:pic>
      <p:pic>
        <p:nvPicPr>
          <p:cNvPr id="22" name="Picture 21">
            <a:extLst>
              <a:ext uri="{FF2B5EF4-FFF2-40B4-BE49-F238E27FC236}">
                <a16:creationId xmlns:a16="http://schemas.microsoft.com/office/drawing/2014/main" id="{2B144DAD-13ED-B48A-49DE-2C282AF30C75}"/>
              </a:ext>
            </a:extLst>
          </p:cNvPr>
          <p:cNvPicPr>
            <a:picLocks noChangeAspect="1"/>
          </p:cNvPicPr>
          <p:nvPr/>
        </p:nvPicPr>
        <p:blipFill>
          <a:blip r:embed="rId33"/>
          <a:stretch>
            <a:fillRect/>
          </a:stretch>
        </p:blipFill>
        <p:spPr>
          <a:xfrm>
            <a:off x="3415177" y="6273410"/>
            <a:ext cx="759002" cy="440711"/>
          </a:xfrm>
          <a:prstGeom prst="rect">
            <a:avLst/>
          </a:prstGeom>
        </p:spPr>
      </p:pic>
    </p:spTree>
    <p:extLst>
      <p:ext uri="{BB962C8B-B14F-4D97-AF65-F5344CB8AC3E}">
        <p14:creationId xmlns:p14="http://schemas.microsoft.com/office/powerpoint/2010/main" val="3136258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5" name="TextBox 4">
            <a:extLst>
              <a:ext uri="{FF2B5EF4-FFF2-40B4-BE49-F238E27FC236}">
                <a16:creationId xmlns:a16="http://schemas.microsoft.com/office/drawing/2014/main" id="{E6E2CE80-634F-2E35-C4C5-70A6D14100E2}"/>
              </a:ext>
            </a:extLst>
          </p:cNvPr>
          <p:cNvSpPr txBox="1"/>
          <p:nvPr/>
        </p:nvSpPr>
        <p:spPr>
          <a:xfrm>
            <a:off x="649772" y="3105100"/>
            <a:ext cx="1026993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err="1">
                <a:effectLst/>
                <a:latin typeface="Open Sans" panose="020B0606030504020204" pitchFamily="34" charset="0"/>
                <a:ea typeface="Open Sans" panose="020B0606030504020204" pitchFamily="34" charset="0"/>
                <a:cs typeface="Open Sans" panose="020B0606030504020204" pitchFamily="34" charset="0"/>
              </a:rPr>
              <a:t>PoP</a:t>
            </a:r>
            <a:r>
              <a:rPr lang="en-GB" sz="1400" b="0" i="0">
                <a:effectLst/>
                <a:latin typeface="Open Sans" panose="020B0606030504020204" pitchFamily="34" charset="0"/>
                <a:ea typeface="Open Sans" panose="020B0606030504020204" pitchFamily="34" charset="0"/>
                <a:cs typeface="Open Sans" panose="020B0606030504020204" pitchFamily="34" charset="0"/>
              </a:rPr>
              <a:t> collects the evidence by disseminating three surveys on the </a:t>
            </a:r>
            <a:r>
              <a:rPr lang="en-GB" sz="1400" b="1" i="0">
                <a:effectLst/>
                <a:latin typeface="Open Sans" panose="020B0606030504020204" pitchFamily="34" charset="0"/>
                <a:ea typeface="Open Sans" panose="020B0606030504020204" pitchFamily="34" charset="0"/>
                <a:cs typeface="Open Sans" panose="020B0606030504020204" pitchFamily="34" charset="0"/>
              </a:rPr>
              <a:t>three systems</a:t>
            </a:r>
            <a:r>
              <a:rPr lang="en-GB" sz="1400" b="0" i="0">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Arial" panose="020B0604020202020204" pitchFamily="34" charset="0"/>
              <a:buChar char="•"/>
              <a:defRPr/>
            </a:pPr>
            <a:r>
              <a:rPr lang="en-GB" sz="1400" b="1" i="0">
                <a:effectLst/>
                <a:latin typeface="Open Sans" panose="020B0606030504020204" pitchFamily="34" charset="0"/>
                <a:ea typeface="Open Sans" panose="020B0606030504020204" pitchFamily="34" charset="0"/>
                <a:cs typeface="Open Sans" panose="020B0606030504020204" pitchFamily="34" charset="0"/>
              </a:rPr>
              <a:t>Official help services </a:t>
            </a:r>
          </a:p>
          <a:p>
            <a:pPr marL="1200150" lvl="2" indent="-285750">
              <a:buFont typeface="Arial" panose="020B0604020202020204" pitchFamily="34" charset="0"/>
              <a:buChar char="•"/>
              <a:defRPr/>
            </a:pPr>
            <a:r>
              <a:rPr lang="en-GB" sz="1400" b="0" i="0">
                <a:effectLst/>
                <a:latin typeface="Open Sans" panose="020B0606030504020204" pitchFamily="34" charset="0"/>
                <a:ea typeface="Open Sans" panose="020B0606030504020204" pitchFamily="34" charset="0"/>
                <a:cs typeface="Open Sans" panose="020B0606030504020204" pitchFamily="34" charset="0"/>
              </a:rPr>
              <a:t>In-depth interviews with selected child helplines from different regions</a:t>
            </a:r>
          </a:p>
          <a:p>
            <a:pPr marL="742950" lvl="1" indent="-285750">
              <a:buFont typeface="Arial" panose="020B0604020202020204" pitchFamily="34" charset="0"/>
              <a:buChar char="•"/>
              <a:defRPr/>
            </a:pPr>
            <a:r>
              <a:rPr lang="en-GB" sz="1400" b="1" i="0">
                <a:effectLst/>
                <a:latin typeface="Open Sans" panose="020B0606030504020204" pitchFamily="34" charset="0"/>
                <a:ea typeface="Open Sans" panose="020B0606030504020204" pitchFamily="34" charset="0"/>
                <a:cs typeface="Open Sans" panose="020B0606030504020204" pitchFamily="34" charset="0"/>
              </a:rPr>
              <a:t>Child and youth solutions </a:t>
            </a:r>
          </a:p>
          <a:p>
            <a:pPr marL="1200150" lvl="2" indent="-285750">
              <a:buFont typeface="Arial" panose="020B0604020202020204" pitchFamily="34" charset="0"/>
              <a:buChar char="•"/>
              <a:defRPr/>
            </a:pPr>
            <a:r>
              <a:rPr lang="en-GB" sz="1400" b="0" i="0">
                <a:effectLst/>
                <a:latin typeface="Open Sans" panose="020B0606030504020204" pitchFamily="34" charset="0"/>
                <a:ea typeface="Open Sans" panose="020B0606030504020204" pitchFamily="34" charset="0"/>
                <a:cs typeface="Open Sans" panose="020B0606030504020204" pitchFamily="34" charset="0"/>
              </a:rPr>
              <a:t>In-depth interviews with children and youth leading protection solutions using the internet.</a:t>
            </a:r>
          </a:p>
          <a:p>
            <a:pPr marL="742950" lvl="1" indent="-285750">
              <a:buFont typeface="Arial" panose="020B0604020202020204" pitchFamily="34" charset="0"/>
              <a:buChar char="•"/>
              <a:defRPr/>
            </a:pPr>
            <a:r>
              <a:rPr lang="en-GB" sz="1400" b="1" i="0">
                <a:effectLst/>
                <a:latin typeface="Open Sans" panose="020B0606030504020204" pitchFamily="34" charset="0"/>
                <a:ea typeface="Open Sans" panose="020B0606030504020204" pitchFamily="34" charset="0"/>
                <a:cs typeface="Open Sans" panose="020B0606030504020204" pitchFamily="34" charset="0"/>
              </a:rPr>
              <a:t>AI drive systems </a:t>
            </a:r>
          </a:p>
          <a:p>
            <a:pPr marL="1200150" lvl="2" indent="-285750">
              <a:buFont typeface="Arial" panose="020B0604020202020204" pitchFamily="34" charset="0"/>
              <a:buChar char="•"/>
              <a:defRPr/>
            </a:pPr>
            <a:r>
              <a:rPr lang="en-GB" sz="1400" b="0" i="0">
                <a:effectLst/>
                <a:latin typeface="Open Sans" panose="020B0606030504020204" pitchFamily="34" charset="0"/>
                <a:ea typeface="Open Sans" panose="020B0606030504020204" pitchFamily="34" charset="0"/>
                <a:cs typeface="Open Sans" panose="020B0606030504020204" pitchFamily="34" charset="0"/>
              </a:rPr>
              <a:t>Learnings on how the platforms are used to access safety.</a:t>
            </a:r>
          </a:p>
          <a:p>
            <a:pPr marL="742950" lvl="1" indent="-285750">
              <a:buFont typeface="Arial" panose="020B0604020202020204" pitchFamily="34" charset="0"/>
              <a:buChar char="•"/>
              <a:defRPr/>
            </a:pPr>
            <a:endParaRPr lang="en-GB" sz="1400" b="0" i="0">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Open Sans" panose="020B0606030504020204" pitchFamily="34" charset="0"/>
                <a:ea typeface="Open Sans" panose="020B0606030504020204" pitchFamily="34" charset="0"/>
                <a:cs typeface="Open Sans" panose="020B0606030504020204" pitchFamily="34" charset="0"/>
              </a:rPr>
              <a:t>L</a:t>
            </a:r>
            <a:r>
              <a:rPr lang="en-GB" sz="1400" b="0" i="0">
                <a:effectLst/>
                <a:latin typeface="Open Sans" panose="020B0606030504020204" pitchFamily="34" charset="0"/>
                <a:ea typeface="Open Sans" panose="020B0606030504020204" pitchFamily="34" charset="0"/>
                <a:cs typeface="Open Sans" panose="020B0606030504020204" pitchFamily="34" charset="0"/>
              </a:rPr>
              <a:t>essons learned from the </a:t>
            </a:r>
            <a:r>
              <a:rPr lang="en-GB" sz="1400" b="1" i="0">
                <a:effectLst/>
                <a:latin typeface="Open Sans" panose="020B0606030504020204" pitchFamily="34" charset="0"/>
                <a:ea typeface="Open Sans" panose="020B0606030504020204" pitchFamily="34" charset="0"/>
                <a:cs typeface="Open Sans" panose="020B0606030504020204" pitchFamily="34" charset="0"/>
              </a:rPr>
              <a:t>ICT industry </a:t>
            </a:r>
            <a:r>
              <a:rPr lang="en-GB" sz="1400" b="0" i="0">
                <a:effectLst/>
                <a:latin typeface="Open Sans" panose="020B0606030504020204" pitchFamily="34" charset="0"/>
                <a:ea typeface="Open Sans" panose="020B0606030504020204" pitchFamily="34" charset="0"/>
                <a:cs typeface="Open Sans" panose="020B0606030504020204" pitchFamily="34" charset="0"/>
              </a:rPr>
              <a:t>are also collected</a:t>
            </a:r>
          </a:p>
        </p:txBody>
      </p:sp>
      <p:sp>
        <p:nvSpPr>
          <p:cNvPr id="8" name="TextBox 7">
            <a:extLst>
              <a:ext uri="{FF2B5EF4-FFF2-40B4-BE49-F238E27FC236}">
                <a16:creationId xmlns:a16="http://schemas.microsoft.com/office/drawing/2014/main" id="{7B952CB6-C3C1-0C81-D96D-25D1D48B7C25}"/>
              </a:ext>
            </a:extLst>
          </p:cNvPr>
          <p:cNvSpPr txBox="1"/>
          <p:nvPr/>
        </p:nvSpPr>
        <p:spPr>
          <a:xfrm>
            <a:off x="579696" y="2735768"/>
            <a:ext cx="6310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169FDC"/>
                </a:solidFill>
                <a:latin typeface="Open Sans" panose="020B0606030504020204" pitchFamily="34" charset="0"/>
                <a:ea typeface="Open Sans" panose="020B0606030504020204" pitchFamily="34" charset="0"/>
                <a:cs typeface="Open Sans" panose="020B0606030504020204" pitchFamily="34" charset="0"/>
              </a:rPr>
              <a:t>Collecting the evidence by disseminating surveys</a:t>
            </a:r>
          </a:p>
        </p:txBody>
      </p:sp>
      <p:sp>
        <p:nvSpPr>
          <p:cNvPr id="17" name="TextBox 16">
            <a:extLst>
              <a:ext uri="{FF2B5EF4-FFF2-40B4-BE49-F238E27FC236}">
                <a16:creationId xmlns:a16="http://schemas.microsoft.com/office/drawing/2014/main" id="{4C530BB3-DE0A-97C4-0537-0284817E5311}"/>
              </a:ext>
            </a:extLst>
          </p:cNvPr>
          <p:cNvSpPr txBox="1"/>
          <p:nvPr/>
        </p:nvSpPr>
        <p:spPr>
          <a:xfrm>
            <a:off x="579696" y="5296984"/>
            <a:ext cx="10340015" cy="369332"/>
          </a:xfrm>
          <a:prstGeom prst="rect">
            <a:avLst/>
          </a:prstGeom>
          <a:noFill/>
        </p:spPr>
        <p:txBody>
          <a:bodyPr wrap="square" rtlCol="0">
            <a:spAutoFit/>
          </a:bodyPr>
          <a:lstStyle/>
          <a:p>
            <a:pPr algn="l" fontAlgn="base"/>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Different perspectives will be brought together to combine expertise from:</a:t>
            </a:r>
          </a:p>
        </p:txBody>
      </p:sp>
      <p:sp>
        <p:nvSpPr>
          <p:cNvPr id="20" name="TextBox 19">
            <a:extLst>
              <a:ext uri="{FF2B5EF4-FFF2-40B4-BE49-F238E27FC236}">
                <a16:creationId xmlns:a16="http://schemas.microsoft.com/office/drawing/2014/main" id="{B038384D-3145-5497-6AD9-9194EEF56083}"/>
              </a:ext>
            </a:extLst>
          </p:cNvPr>
          <p:cNvSpPr txBox="1"/>
          <p:nvPr/>
        </p:nvSpPr>
        <p:spPr>
          <a:xfrm>
            <a:off x="729479" y="5717404"/>
            <a:ext cx="2613088" cy="954107"/>
          </a:xfrm>
          <a:prstGeom prst="rect">
            <a:avLst/>
          </a:prstGeom>
          <a:noFill/>
        </p:spPr>
        <p:txBody>
          <a:bodyPr wrap="none" rtlCol="0">
            <a:spAutoFit/>
          </a:bodyPr>
          <a:lstStyle/>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The private sector</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UN agencies</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Civil society organizations</a:t>
            </a:r>
          </a:p>
          <a:p>
            <a:pPr marL="285750" indent="-285750" algn="l" fontAlgn="base">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Child helplines</a:t>
            </a:r>
            <a:endParaRPr lang="en-GB" sz="1400" b="0" i="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62E75BE8-138F-5C85-2769-2EE6ABB56B9A}"/>
              </a:ext>
            </a:extLst>
          </p:cNvPr>
          <p:cNvSpPr txBox="1"/>
          <p:nvPr/>
        </p:nvSpPr>
        <p:spPr>
          <a:xfrm>
            <a:off x="4160211" y="5717404"/>
            <a:ext cx="2734659" cy="1015663"/>
          </a:xfrm>
          <a:prstGeom prst="rect">
            <a:avLst/>
          </a:prstGeom>
          <a:noFill/>
        </p:spPr>
        <p:txBody>
          <a:bodyPr wrap="none" rtlCol="0">
            <a:spAutoFit/>
          </a:bodyPr>
          <a:lstStyle/>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Academia</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Children and young people</a:t>
            </a:r>
          </a:p>
          <a:p>
            <a:pPr marL="285750" indent="-285750" algn="l" fontAlgn="base">
              <a:buFont typeface="Arial" panose="020B0604020202020204" pitchFamily="34" charset="0"/>
              <a:buChar char="•"/>
            </a:pPr>
            <a:r>
              <a:rPr lang="en-GB" sz="1400" b="0" i="0">
                <a:effectLst/>
                <a:latin typeface="Open Sans" panose="020B0606030504020204" pitchFamily="34" charset="0"/>
                <a:ea typeface="Open Sans" panose="020B0606030504020204" pitchFamily="34" charset="0"/>
                <a:cs typeface="Open Sans" panose="020B0606030504020204" pitchFamily="34" charset="0"/>
              </a:rPr>
              <a:t>Policymakers</a:t>
            </a:r>
          </a:p>
          <a:p>
            <a:endParaRPr lang="en-CH"/>
          </a:p>
        </p:txBody>
      </p:sp>
    </p:spTree>
    <p:extLst>
      <p:ext uri="{BB962C8B-B14F-4D97-AF65-F5344CB8AC3E}">
        <p14:creationId xmlns:p14="http://schemas.microsoft.com/office/powerpoint/2010/main" val="3318765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13" name="TextBox 12">
            <a:extLst>
              <a:ext uri="{FF2B5EF4-FFF2-40B4-BE49-F238E27FC236}">
                <a16:creationId xmlns:a16="http://schemas.microsoft.com/office/drawing/2014/main" id="{033AD818-48D4-5B96-8A4D-ED2AD2CE1BD3}"/>
              </a:ext>
            </a:extLst>
          </p:cNvPr>
          <p:cNvSpPr txBox="1"/>
          <p:nvPr/>
        </p:nvSpPr>
        <p:spPr>
          <a:xfrm>
            <a:off x="649772" y="2799457"/>
            <a:ext cx="3539943"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Official help services​</a:t>
            </a:r>
          </a:p>
          <a:p>
            <a:endParaRPr lang="en-CH"/>
          </a:p>
        </p:txBody>
      </p:sp>
      <p:sp>
        <p:nvSpPr>
          <p:cNvPr id="15" name="TextBox 14">
            <a:extLst>
              <a:ext uri="{FF2B5EF4-FFF2-40B4-BE49-F238E27FC236}">
                <a16:creationId xmlns:a16="http://schemas.microsoft.com/office/drawing/2014/main" id="{FDBC2BE9-4843-A9B6-7B50-2A7EF1439D5D}"/>
              </a:ext>
            </a:extLst>
          </p:cNvPr>
          <p:cNvSpPr txBox="1"/>
          <p:nvPr/>
        </p:nvSpPr>
        <p:spPr>
          <a:xfrm>
            <a:off x="649773" y="3251305"/>
            <a:ext cx="6798432" cy="1754326"/>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Data collection is based on :</a:t>
            </a:r>
          </a:p>
          <a:p>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Country-based helplines hotlines functioning through online channels, addressing children’s protection, wellbeing and mental health in an interactive manner between human beings. </a:t>
            </a:r>
            <a:endParaRPr lang="en-CH">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oster of a computer and a phone&#10;&#10;Description automatically generated with medium confidence">
            <a:extLst>
              <a:ext uri="{FF2B5EF4-FFF2-40B4-BE49-F238E27FC236}">
                <a16:creationId xmlns:a16="http://schemas.microsoft.com/office/drawing/2014/main" id="{4568813F-F2D3-7DBA-18AA-8178BFE8A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173" y="2799457"/>
            <a:ext cx="3335400" cy="3335400"/>
          </a:xfrm>
          <a:prstGeom prst="rect">
            <a:avLst/>
          </a:prstGeom>
        </p:spPr>
      </p:pic>
    </p:spTree>
    <p:extLst>
      <p:ext uri="{BB962C8B-B14F-4D97-AF65-F5344CB8AC3E}">
        <p14:creationId xmlns:p14="http://schemas.microsoft.com/office/powerpoint/2010/main" val="3912643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pic>
        <p:nvPicPr>
          <p:cNvPr id="16" name="Picture 15" descr="A group of people sitting on a couch&#10;&#10;Description automatically generated">
            <a:extLst>
              <a:ext uri="{FF2B5EF4-FFF2-40B4-BE49-F238E27FC236}">
                <a16:creationId xmlns:a16="http://schemas.microsoft.com/office/drawing/2014/main" id="{298AB530-BDD0-A6D0-EB6B-AC3E2688F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174" y="2796331"/>
            <a:ext cx="3335400" cy="3335400"/>
          </a:xfrm>
          <a:prstGeom prst="rect">
            <a:avLst/>
          </a:prstGeom>
        </p:spPr>
      </p:pic>
      <p:sp>
        <p:nvSpPr>
          <p:cNvPr id="17" name="TextBox 16">
            <a:extLst>
              <a:ext uri="{FF2B5EF4-FFF2-40B4-BE49-F238E27FC236}">
                <a16:creationId xmlns:a16="http://schemas.microsoft.com/office/drawing/2014/main" id="{58687655-91F1-1BEF-3FDE-2525FFE08B5F}"/>
              </a:ext>
            </a:extLst>
          </p:cNvPr>
          <p:cNvSpPr txBox="1"/>
          <p:nvPr/>
        </p:nvSpPr>
        <p:spPr>
          <a:xfrm>
            <a:off x="649773" y="3251305"/>
            <a:ext cx="6798432" cy="3416320"/>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Data collection is based on :</a:t>
            </a:r>
          </a:p>
          <a:p>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800">
                <a:latin typeface="Open Sans" panose="020B0606030504020204" pitchFamily="34" charset="0"/>
                <a:ea typeface="Open Sans" panose="020B0606030504020204" pitchFamily="34" charset="0"/>
                <a:cs typeface="Open Sans" panose="020B0606030504020204" pitchFamily="34" charset="0"/>
              </a:rPr>
              <a:t>H</a:t>
            </a:r>
            <a:r>
              <a:rPr lang="en-GB" sz="1800" b="0" i="0">
                <a:effectLst/>
                <a:latin typeface="Open Sans" panose="020B0606030504020204" pitchFamily="34" charset="0"/>
                <a:ea typeface="Open Sans" panose="020B0606030504020204" pitchFamily="34" charset="0"/>
                <a:cs typeface="Open Sans" panose="020B0606030504020204" pitchFamily="34" charset="0"/>
              </a:rPr>
              <a:t>ow children and young people look for help online when they feel scared or unsafe. </a:t>
            </a:r>
          </a:p>
          <a:p>
            <a:endParaRPr lang="en-GB" b="0" i="0">
              <a:effectLst/>
              <a:latin typeface="Open Sans" panose="020B0606030504020204" pitchFamily="34" charset="0"/>
              <a:ea typeface="Open Sans" panose="020B0606030504020204" pitchFamily="34" charset="0"/>
              <a:cs typeface="Open Sans" panose="020B0606030504020204" pitchFamily="34" charset="0"/>
            </a:endParaRPr>
          </a:p>
          <a:p>
            <a:r>
              <a:rPr lang="en-GB" b="0" i="0">
                <a:effectLst/>
                <a:latin typeface="Open Sans" panose="020B0606030504020204" pitchFamily="34" charset="0"/>
                <a:ea typeface="Open Sans" panose="020B0606030504020204" pitchFamily="34" charset="0"/>
                <a:cs typeface="Open Sans" panose="020B0606030504020204" pitchFamily="34" charset="0"/>
              </a:rPr>
              <a:t>By ‘online’ we mean on the Internet: </a:t>
            </a:r>
          </a:p>
          <a:p>
            <a:endParaRPr lang="en-GB" b="0" i="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a:t>
            </a:r>
            <a:r>
              <a:rPr lang="en-GB" b="0" i="0">
                <a:effectLst/>
                <a:latin typeface="Open Sans" panose="020B0606030504020204" pitchFamily="34" charset="0"/>
                <a:ea typeface="Open Sans" panose="020B0606030504020204" pitchFamily="34" charset="0"/>
                <a:cs typeface="Open Sans" panose="020B0606030504020204" pitchFamily="34" charset="0"/>
              </a:rPr>
              <a:t>ocial media</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a:t>
            </a:r>
            <a:r>
              <a:rPr lang="en-GB" b="0" i="0">
                <a:effectLst/>
                <a:latin typeface="Open Sans" panose="020B0606030504020204" pitchFamily="34" charset="0"/>
                <a:ea typeface="Open Sans" panose="020B0606030504020204" pitchFamily="34" charset="0"/>
                <a:cs typeface="Open Sans" panose="020B0606030504020204" pitchFamily="34" charset="0"/>
              </a:rPr>
              <a:t>nline games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C</a:t>
            </a:r>
            <a:r>
              <a:rPr lang="en-GB" b="0" i="0">
                <a:effectLst/>
                <a:latin typeface="Open Sans" panose="020B0606030504020204" pitchFamily="34" charset="0"/>
                <a:ea typeface="Open Sans" panose="020B0606030504020204" pitchFamily="34" charset="0"/>
                <a:cs typeface="Open Sans" panose="020B0606030504020204" pitchFamily="34" charset="0"/>
              </a:rPr>
              <a:t>hat rooms</a:t>
            </a:r>
          </a:p>
          <a:p>
            <a:pPr marL="285750" indent="-285750">
              <a:buFont typeface="Arial" panose="020B0604020202020204" pitchFamily="34" charset="0"/>
              <a:buChar char="•"/>
            </a:pPr>
            <a:r>
              <a:rPr lang="en-GB" b="0" i="0">
                <a:effectLst/>
                <a:latin typeface="Open Sans" panose="020B0606030504020204" pitchFamily="34" charset="0"/>
                <a:ea typeface="Open Sans" panose="020B0606030504020204" pitchFamily="34" charset="0"/>
                <a:cs typeface="Open Sans" panose="020B0606030504020204" pitchFamily="34" charset="0"/>
              </a:rPr>
              <a:t>Websites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V</a:t>
            </a:r>
            <a:r>
              <a:rPr lang="en-GB" b="0" i="0">
                <a:effectLst/>
                <a:latin typeface="Open Sans" panose="020B0606030504020204" pitchFamily="34" charset="0"/>
                <a:ea typeface="Open Sans" panose="020B0606030504020204" pitchFamily="34" charset="0"/>
                <a:cs typeface="Open Sans" panose="020B0606030504020204" pitchFamily="34" charset="0"/>
              </a:rPr>
              <a:t>ideos streaming</a:t>
            </a:r>
            <a:endParaRPr lang="en-GB" b="1">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1618081E-6657-4146-97E8-7105360658F3}"/>
              </a:ext>
            </a:extLst>
          </p:cNvPr>
          <p:cNvSpPr txBox="1"/>
          <p:nvPr/>
        </p:nvSpPr>
        <p:spPr>
          <a:xfrm>
            <a:off x="649772" y="2799457"/>
            <a:ext cx="4525791"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Child and youth-led solutions</a:t>
            </a:r>
          </a:p>
          <a:p>
            <a:endParaRPr lang="en-CH"/>
          </a:p>
        </p:txBody>
      </p:sp>
    </p:spTree>
    <p:extLst>
      <p:ext uri="{BB962C8B-B14F-4D97-AF65-F5344CB8AC3E}">
        <p14:creationId xmlns:p14="http://schemas.microsoft.com/office/powerpoint/2010/main" val="159540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pic>
        <p:nvPicPr>
          <p:cNvPr id="16" name="Picture 15" descr="A group of people sitting on a couch&#10;&#10;Description automatically generated">
            <a:extLst>
              <a:ext uri="{FF2B5EF4-FFF2-40B4-BE49-F238E27FC236}">
                <a16:creationId xmlns:a16="http://schemas.microsoft.com/office/drawing/2014/main" id="{298AB530-BDD0-A6D0-EB6B-AC3E2688F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174" y="2796331"/>
            <a:ext cx="3335400" cy="3335400"/>
          </a:xfrm>
          <a:prstGeom prst="rect">
            <a:avLst/>
          </a:prstGeom>
        </p:spPr>
      </p:pic>
      <p:sp>
        <p:nvSpPr>
          <p:cNvPr id="17" name="TextBox 16">
            <a:extLst>
              <a:ext uri="{FF2B5EF4-FFF2-40B4-BE49-F238E27FC236}">
                <a16:creationId xmlns:a16="http://schemas.microsoft.com/office/drawing/2014/main" id="{58687655-91F1-1BEF-3FDE-2525FFE08B5F}"/>
              </a:ext>
            </a:extLst>
          </p:cNvPr>
          <p:cNvSpPr txBox="1"/>
          <p:nvPr/>
        </p:nvSpPr>
        <p:spPr>
          <a:xfrm>
            <a:off x="649773" y="3251305"/>
            <a:ext cx="6798432" cy="2831544"/>
          </a:xfrm>
          <a:prstGeom prst="rect">
            <a:avLst/>
          </a:prstGeom>
          <a:noFill/>
        </p:spPr>
        <p:txBody>
          <a:bodyPr wrap="square" lIns="91440" tIns="45720" rIns="91440" bIns="45720" rtlCol="0" anchor="t">
            <a:spAutoFit/>
          </a:bodyPr>
          <a:lstStyle/>
          <a:p>
            <a:r>
              <a:rPr lang="en-GB" sz="1000">
                <a:latin typeface="Calibri"/>
                <a:ea typeface="Open Sans"/>
                <a:cs typeface="Arial"/>
              </a:rPr>
              <a:t>Highlight from online survey:</a:t>
            </a:r>
            <a:endParaRPr lang="en-US" sz="1000">
              <a:latin typeface="Calibri"/>
              <a:ea typeface="Calibri"/>
              <a:cs typeface="Calibri"/>
            </a:endParaRPr>
          </a:p>
          <a:p>
            <a:pPr marL="285750" indent="-285750">
              <a:buFont typeface="Arial"/>
              <a:buChar char="•"/>
            </a:pPr>
            <a:r>
              <a:rPr lang="en-GB" sz="1000" b="1">
                <a:latin typeface="Calibri"/>
                <a:ea typeface="Open Sans"/>
                <a:cs typeface="Arial"/>
              </a:rPr>
              <a:t>377 youth and children</a:t>
            </a:r>
            <a:r>
              <a:rPr lang="en-GB" sz="1000">
                <a:latin typeface="Calibri"/>
                <a:ea typeface="Open Sans"/>
                <a:cs typeface="Arial"/>
              </a:rPr>
              <a:t> participated in the online survey</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53% </a:t>
            </a:r>
            <a:r>
              <a:rPr lang="en-GB" sz="1000">
                <a:latin typeface="Calibri"/>
                <a:ea typeface="Open Sans"/>
                <a:cs typeface="Arial"/>
              </a:rPr>
              <a:t>child respondents said they sometimes use  online platforms to seek help </a:t>
            </a:r>
            <a:r>
              <a:rPr lang="en-GB" sz="1000" b="0" i="0">
                <a:effectLst/>
                <a:latin typeface="Calibri"/>
                <a:ea typeface="Open Sans"/>
                <a:cs typeface="Arial"/>
              </a:rPr>
              <a:t>and </a:t>
            </a:r>
            <a:r>
              <a:rPr lang="en-GB" sz="1000">
                <a:latin typeface="Calibri"/>
                <a:ea typeface="Open Sans"/>
                <a:cs typeface="Arial"/>
              </a:rPr>
              <a:t>support when you feel scared, not safe, or uncomfortable; while</a:t>
            </a:r>
            <a:r>
              <a:rPr lang="en-GB" sz="1000" b="1">
                <a:latin typeface="Calibri"/>
                <a:ea typeface="Open Sans"/>
                <a:cs typeface="Arial"/>
              </a:rPr>
              <a:t> 34%</a:t>
            </a:r>
            <a:r>
              <a:rPr lang="en-GB" sz="1000">
                <a:latin typeface="Calibri"/>
                <a:ea typeface="Open Sans"/>
                <a:cs typeface="Arial"/>
              </a:rPr>
              <a:t> child respondents said they never use online platform</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47%</a:t>
            </a:r>
            <a:r>
              <a:rPr lang="en-GB" sz="1000">
                <a:latin typeface="Calibri"/>
                <a:ea typeface="Open Sans"/>
                <a:cs typeface="Arial"/>
              </a:rPr>
              <a:t> youth respondents said they sometimes use  </a:t>
            </a:r>
            <a:r>
              <a:rPr lang="en-GB" sz="1000" b="0" i="0">
                <a:effectLst/>
                <a:latin typeface="Calibri"/>
                <a:ea typeface="Open Sans"/>
                <a:cs typeface="Arial"/>
              </a:rPr>
              <a:t>online </a:t>
            </a:r>
            <a:r>
              <a:rPr lang="en-GB" sz="1000">
                <a:latin typeface="Calibri"/>
                <a:ea typeface="Open Sans"/>
                <a:cs typeface="Arial"/>
              </a:rPr>
              <a:t>platforms to seek help and support </a:t>
            </a:r>
            <a:r>
              <a:rPr lang="en-GB" sz="1000" b="0" i="0">
                <a:effectLst/>
                <a:latin typeface="Calibri"/>
                <a:ea typeface="Open Sans"/>
                <a:cs typeface="Arial"/>
              </a:rPr>
              <a:t>when </a:t>
            </a:r>
            <a:r>
              <a:rPr lang="en-GB" sz="1000">
                <a:latin typeface="Calibri"/>
                <a:ea typeface="Open Sans"/>
                <a:cs typeface="Arial"/>
              </a:rPr>
              <a:t>you </a:t>
            </a:r>
            <a:r>
              <a:rPr lang="en-GB" sz="1000" b="0" i="0">
                <a:effectLst/>
                <a:latin typeface="Calibri"/>
                <a:ea typeface="Open Sans"/>
                <a:cs typeface="Arial"/>
              </a:rPr>
              <a:t>feel scared</a:t>
            </a:r>
            <a:r>
              <a:rPr lang="en-GB" sz="1000">
                <a:latin typeface="Calibri"/>
                <a:ea typeface="Open Sans"/>
                <a:cs typeface="Arial"/>
              </a:rPr>
              <a:t>, not safe,</a:t>
            </a:r>
            <a:r>
              <a:rPr lang="en-GB" sz="1000" b="0" i="0">
                <a:effectLst/>
                <a:latin typeface="Calibri"/>
                <a:ea typeface="Open Sans"/>
                <a:cs typeface="Arial"/>
              </a:rPr>
              <a:t> or </a:t>
            </a:r>
            <a:r>
              <a:rPr lang="en-GB" sz="1000">
                <a:latin typeface="Calibri"/>
                <a:ea typeface="Open Sans"/>
                <a:cs typeface="Arial"/>
              </a:rPr>
              <a:t>uncomfortable; while </a:t>
            </a:r>
            <a:r>
              <a:rPr lang="en-GB" sz="1000" b="1">
                <a:latin typeface="Calibri"/>
                <a:ea typeface="Open Sans"/>
                <a:cs typeface="Arial"/>
              </a:rPr>
              <a:t>25% </a:t>
            </a:r>
            <a:r>
              <a:rPr lang="en-GB" sz="1000">
                <a:latin typeface="Calibri"/>
                <a:ea typeface="Open Sans"/>
                <a:cs typeface="Arial"/>
              </a:rPr>
              <a:t>youth respondents said they never use online platform</a:t>
            </a:r>
            <a:r>
              <a:rPr lang="en-GB" sz="1000" b="0" i="0">
                <a:effectLst/>
                <a:latin typeface="Calibri"/>
                <a:ea typeface="Open Sans"/>
                <a:cs typeface="Arial"/>
              </a:rPr>
              <a:t>.</a:t>
            </a:r>
            <a:r>
              <a:rPr lang="en-GB" sz="1000">
                <a:latin typeface="Calibri"/>
                <a:ea typeface="Open Sans"/>
                <a:cs typeface="Arial"/>
              </a:rPr>
              <a:t> </a:t>
            </a:r>
            <a:endParaRPr lang="en-GB" sz="1000">
              <a:latin typeface="Calibri"/>
              <a:ea typeface="Calibri"/>
              <a:cs typeface="Calibri"/>
            </a:endParaRPr>
          </a:p>
          <a:p>
            <a:pPr marL="285750" indent="-285750">
              <a:buFont typeface="Arial"/>
              <a:buChar char="•"/>
            </a:pPr>
            <a:r>
              <a:rPr lang="en-GB" sz="1000">
                <a:latin typeface="Calibri"/>
                <a:ea typeface="Open Sans"/>
                <a:cs typeface="Arial"/>
              </a:rPr>
              <a:t>Young people answered that they either 1) found these platforms themselves (</a:t>
            </a:r>
            <a:r>
              <a:rPr lang="en-GB" sz="1000" b="1">
                <a:latin typeface="Calibri"/>
                <a:ea typeface="Open Sans"/>
                <a:cs typeface="Arial"/>
              </a:rPr>
              <a:t>54%</a:t>
            </a:r>
            <a:r>
              <a:rPr lang="en-GB" sz="1000">
                <a:latin typeface="Calibri"/>
                <a:ea typeface="Open Sans"/>
                <a:cs typeface="Arial"/>
              </a:rPr>
              <a:t>) or 2) learn from their peers (</a:t>
            </a:r>
            <a:r>
              <a:rPr lang="en-GB" sz="1000" b="1">
                <a:latin typeface="Calibri"/>
                <a:ea typeface="Open Sans"/>
                <a:cs typeface="Arial"/>
              </a:rPr>
              <a:t>34%</a:t>
            </a:r>
            <a:r>
              <a:rPr lang="en-GB" sz="1000">
                <a:latin typeface="Calibri"/>
                <a:ea typeface="Open Sans"/>
                <a:cs typeface="Arial"/>
              </a:rPr>
              <a:t>)</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30% </a:t>
            </a:r>
            <a:r>
              <a:rPr lang="en-GB" sz="1000">
                <a:latin typeface="Calibri"/>
                <a:ea typeface="Open Sans"/>
                <a:cs typeface="Arial"/>
              </a:rPr>
              <a:t>youth noted that they are aware that </a:t>
            </a:r>
            <a:r>
              <a:rPr lang="en-GB" sz="1000" b="0" i="0">
                <a:effectLst/>
                <a:latin typeface="Calibri"/>
                <a:ea typeface="Open Sans"/>
                <a:cs typeface="Arial"/>
              </a:rPr>
              <a:t>the </a:t>
            </a:r>
            <a:r>
              <a:rPr lang="en-GB" sz="1000">
                <a:latin typeface="Calibri"/>
                <a:ea typeface="Open Sans"/>
                <a:cs typeface="Arial"/>
              </a:rPr>
              <a:t>platforms are made by people of their age, while for children only</a:t>
            </a:r>
            <a:r>
              <a:rPr lang="en-GB" sz="1000" b="1">
                <a:latin typeface="Calibri"/>
                <a:ea typeface="Open Sans"/>
                <a:cs typeface="Arial"/>
              </a:rPr>
              <a:t> 18%</a:t>
            </a:r>
            <a:r>
              <a:rPr lang="en-GB" sz="1000">
                <a:latin typeface="Calibri"/>
                <a:ea typeface="Open Sans"/>
                <a:cs typeface="Arial"/>
              </a:rPr>
              <a:t> answered this.</a:t>
            </a:r>
            <a:endParaRPr lang="en-GB" sz="1000">
              <a:latin typeface="Calibri"/>
              <a:ea typeface="Calibri"/>
              <a:cs typeface="Calibri"/>
            </a:endParaRPr>
          </a:p>
          <a:p>
            <a:pPr marL="285750" indent="-285750">
              <a:buFont typeface="Arial"/>
              <a:buChar char="•"/>
            </a:pPr>
            <a:r>
              <a:rPr lang="en-GB" sz="1000" b="1">
                <a:latin typeface="Calibri"/>
                <a:ea typeface="Open Sans"/>
                <a:cs typeface="Arial"/>
              </a:rPr>
              <a:t>79% </a:t>
            </a:r>
            <a:r>
              <a:rPr lang="en-GB" sz="1000">
                <a:latin typeface="Calibri"/>
                <a:ea typeface="Open Sans"/>
                <a:cs typeface="Arial"/>
              </a:rPr>
              <a:t>respondents agree that young people and children should be involved in designing the online platforms that youth and children use when feeling unsafe online or in real life.</a:t>
            </a:r>
            <a:endParaRPr lang="en-GB" sz="1000">
              <a:latin typeface="Calibri"/>
              <a:ea typeface="Calibri"/>
              <a:cs typeface="Calibri"/>
            </a:endParaRPr>
          </a:p>
          <a:p>
            <a:pPr marL="285750" indent="-285750">
              <a:buFont typeface="Arial"/>
              <a:buChar char="•"/>
            </a:pPr>
            <a:endParaRPr lang="en-GB" sz="1000">
              <a:latin typeface="Calibri"/>
              <a:ea typeface="Open Sans"/>
              <a:cs typeface="Arial"/>
            </a:endParaRPr>
          </a:p>
          <a:p>
            <a:endParaRPr lang="en-GB" sz="1000">
              <a:latin typeface="Calibri"/>
              <a:ea typeface="Open Sans"/>
              <a:cs typeface="Arial"/>
            </a:endParaRPr>
          </a:p>
          <a:p>
            <a:pPr>
              <a:buFont typeface="Arial"/>
            </a:pPr>
            <a:r>
              <a:rPr lang="en-GB" sz="1000">
                <a:latin typeface="Calibri"/>
                <a:ea typeface="Open Sans"/>
                <a:cs typeface="Arial"/>
              </a:rPr>
              <a:t>Next steps: in-person interviews at IGF and </a:t>
            </a:r>
            <a:r>
              <a:rPr lang="en-GB" sz="1000" err="1">
                <a:latin typeface="Calibri"/>
                <a:ea typeface="Open Sans"/>
                <a:cs typeface="Arial"/>
              </a:rPr>
              <a:t>and</a:t>
            </a:r>
            <a:r>
              <a:rPr lang="en-GB" sz="1000">
                <a:latin typeface="Calibri"/>
                <a:ea typeface="Open Sans"/>
                <a:cs typeface="Arial"/>
              </a:rPr>
              <a:t> online for participants who have indicated they are interested in engaging (5  youth and children confirmed, 6 pending)</a:t>
            </a:r>
            <a:endParaRPr lang="en-GB" sz="1000">
              <a:latin typeface="Open Sans"/>
              <a:ea typeface="Open Sans"/>
              <a:cs typeface="Arial"/>
            </a:endParaRPr>
          </a:p>
          <a:p>
            <a:br>
              <a:rPr lang="en-US"/>
            </a:br>
            <a:endParaRPr lang="en-US" sz="1000">
              <a:ea typeface="Calibri"/>
              <a:cs typeface="Calibri"/>
            </a:endParaRPr>
          </a:p>
        </p:txBody>
      </p:sp>
      <p:sp>
        <p:nvSpPr>
          <p:cNvPr id="22" name="TextBox 21">
            <a:extLst>
              <a:ext uri="{FF2B5EF4-FFF2-40B4-BE49-F238E27FC236}">
                <a16:creationId xmlns:a16="http://schemas.microsoft.com/office/drawing/2014/main" id="{1618081E-6657-4146-97E8-7105360658F3}"/>
              </a:ext>
            </a:extLst>
          </p:cNvPr>
          <p:cNvSpPr txBox="1"/>
          <p:nvPr/>
        </p:nvSpPr>
        <p:spPr>
          <a:xfrm>
            <a:off x="649772" y="2799457"/>
            <a:ext cx="4525791"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Child and youth-led solutions</a:t>
            </a:r>
          </a:p>
          <a:p>
            <a:endParaRPr lang="en-CH"/>
          </a:p>
        </p:txBody>
      </p:sp>
    </p:spTree>
    <p:extLst>
      <p:ext uri="{BB962C8B-B14F-4D97-AF65-F5344CB8AC3E}">
        <p14:creationId xmlns:p14="http://schemas.microsoft.com/office/powerpoint/2010/main" val="824375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sp>
        <p:nvSpPr>
          <p:cNvPr id="7" name="TextBox 6">
            <a:extLst>
              <a:ext uri="{FF2B5EF4-FFF2-40B4-BE49-F238E27FC236}">
                <a16:creationId xmlns:a16="http://schemas.microsoft.com/office/drawing/2014/main" id="{F9B7BD07-1D8B-8560-DA4A-347B31ED9999}"/>
              </a:ext>
            </a:extLst>
          </p:cNvPr>
          <p:cNvSpPr txBox="1"/>
          <p:nvPr/>
        </p:nvSpPr>
        <p:spPr>
          <a:xfrm>
            <a:off x="649772" y="5548803"/>
            <a:ext cx="6310202" cy="646331"/>
          </a:xfrm>
          <a:prstGeom prst="rect">
            <a:avLst/>
          </a:prstGeom>
          <a:noFill/>
        </p:spPr>
        <p:txBody>
          <a:bodyPr wrap="square" rtlCol="0">
            <a:spAutoFit/>
          </a:bodyPr>
          <a:lstStyle/>
          <a:p>
            <a:r>
              <a:rPr lang="en-GB" b="0" i="0">
                <a:effectLst/>
                <a:latin typeface="Open Sans" panose="020B0606030504020204" pitchFamily="34" charset="0"/>
                <a:ea typeface="Open Sans" panose="020B0606030504020204" pitchFamily="34" charset="0"/>
                <a:cs typeface="Open Sans" panose="020B0606030504020204" pitchFamily="34" charset="0"/>
              </a:rPr>
              <a:t>The goal is to collect the views of technology companies and digital platforms being used by children</a:t>
            </a:r>
            <a:endParaRPr lang="en-CH">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A blue and yellow sign&#10;&#10;Description automatically generated">
            <a:extLst>
              <a:ext uri="{FF2B5EF4-FFF2-40B4-BE49-F238E27FC236}">
                <a16:creationId xmlns:a16="http://schemas.microsoft.com/office/drawing/2014/main" id="{2ACC4EE0-20CA-4D48-A6F9-2A9E2A41D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850" y="2791045"/>
            <a:ext cx="3335400" cy="3335400"/>
          </a:xfrm>
          <a:prstGeom prst="rect">
            <a:avLst/>
          </a:prstGeom>
        </p:spPr>
      </p:pic>
      <p:sp>
        <p:nvSpPr>
          <p:cNvPr id="15" name="TextBox 14">
            <a:extLst>
              <a:ext uri="{FF2B5EF4-FFF2-40B4-BE49-F238E27FC236}">
                <a16:creationId xmlns:a16="http://schemas.microsoft.com/office/drawing/2014/main" id="{ADC76FA6-B8EE-B13E-118C-E03F3C3C0A25}"/>
              </a:ext>
            </a:extLst>
          </p:cNvPr>
          <p:cNvSpPr txBox="1"/>
          <p:nvPr/>
        </p:nvSpPr>
        <p:spPr>
          <a:xfrm>
            <a:off x="649772" y="2799457"/>
            <a:ext cx="4525791"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Learning from ICTs industries</a:t>
            </a:r>
          </a:p>
          <a:p>
            <a:endParaRPr lang="en-CH"/>
          </a:p>
        </p:txBody>
      </p:sp>
      <p:sp>
        <p:nvSpPr>
          <p:cNvPr id="17" name="TextBox 16">
            <a:extLst>
              <a:ext uri="{FF2B5EF4-FFF2-40B4-BE49-F238E27FC236}">
                <a16:creationId xmlns:a16="http://schemas.microsoft.com/office/drawing/2014/main" id="{A6C77CE9-D013-B3ED-42B2-D98CF033628F}"/>
              </a:ext>
            </a:extLst>
          </p:cNvPr>
          <p:cNvSpPr txBox="1"/>
          <p:nvPr/>
        </p:nvSpPr>
        <p:spPr>
          <a:xfrm>
            <a:off x="649773" y="3251305"/>
            <a:ext cx="6798432" cy="2031325"/>
          </a:xfrm>
          <a:prstGeom prst="rect">
            <a:avLst/>
          </a:prstGeom>
          <a:noFill/>
        </p:spPr>
        <p:txBody>
          <a:bodyPr wrap="square" rtlCol="0">
            <a:spAutoFit/>
          </a:bodyPr>
          <a:lstStyle/>
          <a:p>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Data collection is based on:</a:t>
            </a:r>
          </a:p>
          <a:p>
            <a:endParaRPr lang="en-GB">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E</a:t>
            </a:r>
            <a:r>
              <a:rPr lang="en-GB"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xploring the positive effects of the platforms by documenting their use by children (anyone under the age of 18) and young people (under 24) to access safety and protection when they experience or feel at risk of harm, whether online or offline.</a:t>
            </a:r>
            <a:endParaRPr lang="en-CH">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626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sp>
        <p:nvSpPr>
          <p:cNvPr id="5" name="TextBox 4">
            <a:extLst>
              <a:ext uri="{FF2B5EF4-FFF2-40B4-BE49-F238E27FC236}">
                <a16:creationId xmlns:a16="http://schemas.microsoft.com/office/drawing/2014/main" id="{D758ADB7-66FC-6311-7397-EF72B5E122E3}"/>
              </a:ext>
            </a:extLst>
          </p:cNvPr>
          <p:cNvSpPr txBox="1"/>
          <p:nvPr/>
        </p:nvSpPr>
        <p:spPr>
          <a:xfrm>
            <a:off x="649772" y="2576245"/>
            <a:ext cx="3232167" cy="646331"/>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Survey – AI driven systems</a:t>
            </a:r>
          </a:p>
          <a:p>
            <a:endParaRPr lang="en-CH"/>
          </a:p>
        </p:txBody>
      </p:sp>
      <p:sp>
        <p:nvSpPr>
          <p:cNvPr id="7" name="TextBox 6">
            <a:extLst>
              <a:ext uri="{FF2B5EF4-FFF2-40B4-BE49-F238E27FC236}">
                <a16:creationId xmlns:a16="http://schemas.microsoft.com/office/drawing/2014/main" id="{6D9D1652-692F-ECC2-9677-648FFFA2F6FE}"/>
              </a:ext>
            </a:extLst>
          </p:cNvPr>
          <p:cNvSpPr txBox="1"/>
          <p:nvPr/>
        </p:nvSpPr>
        <p:spPr>
          <a:xfrm>
            <a:off x="110986" y="2697122"/>
            <a:ext cx="8853520" cy="4247317"/>
          </a:xfrm>
          <a:prstGeom prst="rect">
            <a:avLst/>
          </a:prstGeom>
          <a:noFill/>
        </p:spPr>
        <p:txBody>
          <a:bodyPr wrap="square" lIns="91440" tIns="45720" rIns="91440" bIns="45720" rtlCol="0" anchor="t">
            <a:spAutoFit/>
          </a:bodyPr>
          <a:lstStyle/>
          <a:p>
            <a:endParaRPr lang="en-GB">
              <a:ea typeface="Calibri"/>
              <a:cs typeface="Calibri"/>
            </a:endParaRPr>
          </a:p>
          <a:p>
            <a:r>
              <a:rPr lang="en-GB">
                <a:latin typeface="Open Sans"/>
                <a:ea typeface="Open Sans"/>
                <a:cs typeface="Open Sans"/>
              </a:rPr>
              <a:t>D</a:t>
            </a:r>
            <a:r>
              <a:rPr lang="en-GB">
                <a:effectLst/>
                <a:latin typeface="Open Sans"/>
                <a:ea typeface="Open Sans"/>
                <a:cs typeface="Open Sans"/>
              </a:rPr>
              <a:t>ata collection is based on :</a:t>
            </a:r>
            <a:r>
              <a:rPr lang="en-GB">
                <a:latin typeface="Open Sans"/>
                <a:ea typeface="Open Sans"/>
                <a:cs typeface="Open Sans"/>
              </a:rPr>
              <a:t> </a:t>
            </a:r>
            <a:endParaRPr lang="en-GB">
              <a:ea typeface="Calibri"/>
              <a:cs typeface="Calibri"/>
            </a:endParaRPr>
          </a:p>
          <a:p>
            <a:endParaRPr lang="en-GB">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effectLst/>
                <a:latin typeface="Open Sans"/>
                <a:ea typeface="Open Sans"/>
                <a:cs typeface="Open Sans"/>
              </a:rPr>
              <a:t>How children access help via </a:t>
            </a:r>
            <a:r>
              <a:rPr lang="en-GB">
                <a:latin typeface="Open Sans"/>
                <a:ea typeface="Open Sans"/>
                <a:cs typeface="Open Sans"/>
              </a:rPr>
              <a:t>platforms</a:t>
            </a:r>
            <a:r>
              <a:rPr lang="en-GB">
                <a:effectLst/>
                <a:latin typeface="Open Sans"/>
                <a:ea typeface="Open Sans"/>
                <a:cs typeface="Open Sans"/>
              </a:rPr>
              <a:t> </a:t>
            </a:r>
            <a:r>
              <a:rPr lang="en-GB">
                <a:latin typeface="Open Sans"/>
                <a:ea typeface="Open Sans"/>
                <a:cs typeface="Open Sans"/>
              </a:rPr>
              <a:t>that use artificial</a:t>
            </a:r>
            <a:r>
              <a:rPr lang="en-GB">
                <a:effectLst/>
                <a:latin typeface="Open Sans"/>
                <a:ea typeface="Open Sans"/>
                <a:cs typeface="Open Sans"/>
              </a:rPr>
              <a:t> intelligence</a:t>
            </a:r>
            <a:r>
              <a:rPr lang="en-GB">
                <a:latin typeface="Open Sans"/>
                <a:ea typeface="Open Sans"/>
                <a:cs typeface="Open Sans"/>
              </a:rPr>
              <a:t> systems</a:t>
            </a:r>
            <a:endParaRPr lang="en-GB">
              <a:effectLst/>
              <a:latin typeface="Open Sans"/>
              <a:ea typeface="Open Sans"/>
              <a:cs typeface="Open Sans"/>
            </a:endParaRPr>
          </a:p>
          <a:p>
            <a:endParaRPr lang="en-GB">
              <a:latin typeface="Open Sans"/>
              <a:ea typeface="Open Sans"/>
              <a:cs typeface="Open Sans"/>
            </a:endParaRPr>
          </a:p>
          <a:p>
            <a:r>
              <a:rPr lang="en-GB">
                <a:latin typeface="Open Sans"/>
                <a:ea typeface="Open Sans"/>
                <a:cs typeface="Open Sans"/>
              </a:rPr>
              <a:t>With this survey we aim to get insights on the following:</a:t>
            </a:r>
            <a:endParaRPr lang="en-GB"/>
          </a:p>
          <a:p>
            <a:pPr marL="285750" indent="-285750">
              <a:buFont typeface="Arial" panose="020B0604020202020204" pitchFamily="34" charset="0"/>
              <a:buChar char="•"/>
            </a:pPr>
            <a:endParaRPr lang="en-GB" sz="1800" b="0" i="0">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b="1">
              <a:latin typeface="Open Sans"/>
              <a:ea typeface="Open Sans"/>
              <a:cs typeface="Open Sans"/>
            </a:endParaRPr>
          </a:p>
          <a:p>
            <a:r>
              <a:rPr lang="en-GB" b="1">
                <a:latin typeface="Open Sans"/>
                <a:ea typeface="Open Sans"/>
                <a:cs typeface="Open Sans"/>
              </a:rPr>
              <a:t>Aims</a:t>
            </a:r>
            <a:endParaRPr lang="en-GB"/>
          </a:p>
          <a:p>
            <a:pPr marL="342900" indent="-342900">
              <a:buAutoNum type="alphaUcPeriod"/>
            </a:pPr>
            <a:r>
              <a:rPr lang="en-GB">
                <a:ea typeface="+mn-lt"/>
                <a:cs typeface="+mn-lt"/>
              </a:rPr>
              <a:t>To leverage the learnings from the use of AI-based platforms to access security.</a:t>
            </a:r>
          </a:p>
          <a:p>
            <a:pPr marL="342900" indent="-342900">
              <a:buAutoNum type="alphaUcPeriod"/>
            </a:pPr>
            <a:r>
              <a:rPr lang="en-GB">
                <a:ea typeface="+mn-lt"/>
                <a:cs typeface="+mn-lt"/>
              </a:rPr>
              <a:t>To</a:t>
            </a:r>
            <a:r>
              <a:rPr lang="en-GB">
                <a:latin typeface="Calibri"/>
                <a:ea typeface="Calibri"/>
                <a:cs typeface="Calibri"/>
              </a:rPr>
              <a:t> understand how current AI-based platforms are designed to support children's protection</a:t>
            </a:r>
          </a:p>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C9719DE-C173-429E-4F22-90F7C03B1AAB}"/>
              </a:ext>
            </a:extLst>
          </p:cNvPr>
          <p:cNvSpPr/>
          <p:nvPr/>
        </p:nvSpPr>
        <p:spPr>
          <a:xfrm>
            <a:off x="161636" y="4725938"/>
            <a:ext cx="1385454" cy="507999"/>
          </a:xfrm>
          <a:prstGeom prst="roundRect">
            <a:avLst/>
          </a:prstGeom>
          <a:solidFill>
            <a:schemeClr val="bg2"/>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ea typeface="Calibri"/>
                <a:cs typeface="Calibri"/>
              </a:rPr>
              <a:t>Understand the users</a:t>
            </a:r>
          </a:p>
        </p:txBody>
      </p:sp>
      <p:sp>
        <p:nvSpPr>
          <p:cNvPr id="11" name="Rectangle: Rounded Corners 10">
            <a:extLst>
              <a:ext uri="{FF2B5EF4-FFF2-40B4-BE49-F238E27FC236}">
                <a16:creationId xmlns:a16="http://schemas.microsoft.com/office/drawing/2014/main" id="{F9F95906-6717-5583-0D2E-8AC14A8F5F61}"/>
              </a:ext>
            </a:extLst>
          </p:cNvPr>
          <p:cNvSpPr/>
          <p:nvPr/>
        </p:nvSpPr>
        <p:spPr>
          <a:xfrm>
            <a:off x="1701030" y="4725938"/>
            <a:ext cx="1570181" cy="507999"/>
          </a:xfrm>
          <a:prstGeom prst="roundRect">
            <a:avLst/>
          </a:prstGeom>
          <a:solidFill>
            <a:schemeClr val="bg2"/>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Identify types of protection</a:t>
            </a:r>
          </a:p>
        </p:txBody>
      </p:sp>
      <p:sp>
        <p:nvSpPr>
          <p:cNvPr id="12" name="Rectangle: Rounded Corners 11">
            <a:extLst>
              <a:ext uri="{FF2B5EF4-FFF2-40B4-BE49-F238E27FC236}">
                <a16:creationId xmlns:a16="http://schemas.microsoft.com/office/drawing/2014/main" id="{EE1DC2D8-EE05-161A-DAC4-19CC64C5564B}"/>
              </a:ext>
            </a:extLst>
          </p:cNvPr>
          <p:cNvSpPr/>
          <p:nvPr/>
        </p:nvSpPr>
        <p:spPr>
          <a:xfrm>
            <a:off x="3455938" y="4725937"/>
            <a:ext cx="1385454" cy="507999"/>
          </a:xfrm>
          <a:prstGeom prst="roundRect">
            <a:avLst/>
          </a:prstGeom>
          <a:solidFill>
            <a:schemeClr val="bg2"/>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Unpack the AI systems</a:t>
            </a:r>
          </a:p>
        </p:txBody>
      </p:sp>
      <p:sp>
        <p:nvSpPr>
          <p:cNvPr id="14" name="Rectangle: Rounded Corners 13">
            <a:extLst>
              <a:ext uri="{FF2B5EF4-FFF2-40B4-BE49-F238E27FC236}">
                <a16:creationId xmlns:a16="http://schemas.microsoft.com/office/drawing/2014/main" id="{7C392FEF-2D95-9ADA-9A24-CBD613EC1D9E}"/>
              </a:ext>
            </a:extLst>
          </p:cNvPr>
          <p:cNvSpPr/>
          <p:nvPr/>
        </p:nvSpPr>
        <p:spPr>
          <a:xfrm>
            <a:off x="5033816" y="4602785"/>
            <a:ext cx="1739514" cy="769695"/>
          </a:xfrm>
          <a:prstGeom prst="roundRect">
            <a:avLst/>
          </a:prstGeom>
          <a:solidFill>
            <a:schemeClr val="bg2"/>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Explore the transparency of the AI systems</a:t>
            </a:r>
          </a:p>
        </p:txBody>
      </p:sp>
      <p:sp>
        <p:nvSpPr>
          <p:cNvPr id="15" name="Rectangle: Rounded Corners 14">
            <a:extLst>
              <a:ext uri="{FF2B5EF4-FFF2-40B4-BE49-F238E27FC236}">
                <a16:creationId xmlns:a16="http://schemas.microsoft.com/office/drawing/2014/main" id="{B15457C3-D124-F5E9-0F60-DDCE95AB35BB}"/>
              </a:ext>
            </a:extLst>
          </p:cNvPr>
          <p:cNvSpPr/>
          <p:nvPr/>
        </p:nvSpPr>
        <p:spPr>
          <a:xfrm>
            <a:off x="6965755" y="4602784"/>
            <a:ext cx="1523999" cy="761999"/>
          </a:xfrm>
          <a:prstGeom prst="roundRect">
            <a:avLst/>
          </a:prstGeom>
          <a:solidFill>
            <a:schemeClr val="bg2"/>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Calibri"/>
                <a:cs typeface="Calibri"/>
              </a:rPr>
              <a:t>Classify the evaluation methods </a:t>
            </a:r>
          </a:p>
        </p:txBody>
      </p:sp>
      <p:pic>
        <p:nvPicPr>
          <p:cNvPr id="16" name="Picture 15" descr="A group of devices with text overlay&#10;&#10;Description automatically generated">
            <a:extLst>
              <a:ext uri="{FF2B5EF4-FFF2-40B4-BE49-F238E27FC236}">
                <a16:creationId xmlns:a16="http://schemas.microsoft.com/office/drawing/2014/main" id="{F2761801-A2FA-C47A-7881-3006E10AF449}"/>
              </a:ext>
            </a:extLst>
          </p:cNvPr>
          <p:cNvPicPr>
            <a:picLocks noChangeAspect="1"/>
          </p:cNvPicPr>
          <p:nvPr/>
        </p:nvPicPr>
        <p:blipFill>
          <a:blip r:embed="rId5"/>
          <a:stretch>
            <a:fillRect/>
          </a:stretch>
        </p:blipFill>
        <p:spPr>
          <a:xfrm>
            <a:off x="8798170" y="2799862"/>
            <a:ext cx="3329353" cy="3339123"/>
          </a:xfrm>
          <a:prstGeom prst="rect">
            <a:avLst/>
          </a:prstGeom>
        </p:spPr>
      </p:pic>
    </p:spTree>
    <p:extLst>
      <p:ext uri="{BB962C8B-B14F-4D97-AF65-F5344CB8AC3E}">
        <p14:creationId xmlns:p14="http://schemas.microsoft.com/office/powerpoint/2010/main" val="546438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524121"/>
            <a:chOff x="0" y="0"/>
            <a:chExt cx="6186311" cy="1787349"/>
          </a:xfrm>
        </p:grpSpPr>
        <p:sp>
          <p:nvSpPr>
            <p:cNvPr id="3" name="Freeform 3"/>
            <p:cNvSpPr/>
            <p:nvPr/>
          </p:nvSpPr>
          <p:spPr>
            <a:xfrm>
              <a:off x="0" y="0"/>
              <a:ext cx="6186311" cy="1787349"/>
            </a:xfrm>
            <a:custGeom>
              <a:avLst/>
              <a:gdLst/>
              <a:ahLst/>
              <a:cxnLst/>
              <a:rect l="l" t="t" r="r" b="b"/>
              <a:pathLst>
                <a:path w="6186311" h="1787349">
                  <a:moveTo>
                    <a:pt x="0" y="0"/>
                  </a:moveTo>
                  <a:lnTo>
                    <a:pt x="6186311" y="0"/>
                  </a:lnTo>
                  <a:lnTo>
                    <a:pt x="6186311" y="1787349"/>
                  </a:lnTo>
                  <a:lnTo>
                    <a:pt x="0" y="1787349"/>
                  </a:lnTo>
                  <a:close/>
                </a:path>
              </a:pathLst>
            </a:custGeom>
            <a:solidFill>
              <a:srgbClr val="159FDB"/>
            </a:solidFill>
          </p:spPr>
        </p:sp>
      </p:grpSp>
      <p:sp>
        <p:nvSpPr>
          <p:cNvPr id="6" name="TextBox 6"/>
          <p:cNvSpPr txBox="1"/>
          <p:nvPr/>
        </p:nvSpPr>
        <p:spPr>
          <a:xfrm>
            <a:off x="649772" y="495482"/>
            <a:ext cx="7020879" cy="1994457"/>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 Protection </a:t>
            </a:r>
          </a:p>
          <a:p>
            <a:pPr marL="0" marR="0" lvl="0" indent="0" algn="l" defTabSz="914400" rtl="0" eaLnBrk="1" fontAlgn="auto" latinLnBrk="0" hangingPunct="1">
              <a:lnSpc>
                <a:spcPct val="110000"/>
              </a:lnSpc>
              <a:spcBef>
                <a:spcPts val="0"/>
              </a:spcBef>
              <a:spcAft>
                <a:spcPts val="0"/>
              </a:spcAft>
              <a:buClr>
                <a:prstClr val="black"/>
              </a:buClr>
              <a:buSzPts val="5000"/>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Through Online Participation</a:t>
            </a:r>
          </a:p>
        </p:txBody>
      </p:sp>
      <p:pic>
        <p:nvPicPr>
          <p:cNvPr id="10" name="Picture 2">
            <a:extLst>
              <a:ext uri="{FF2B5EF4-FFF2-40B4-BE49-F238E27FC236}">
                <a16:creationId xmlns:a16="http://schemas.microsoft.com/office/drawing/2014/main" id="{1BD33C3E-080E-D207-2EBD-0D2743D2A0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772" y="268354"/>
            <a:ext cx="159415" cy="162696"/>
          </a:xfrm>
          <a:prstGeom prst="rect">
            <a:avLst/>
          </a:prstGeom>
        </p:spPr>
      </p:pic>
      <p:sp>
        <p:nvSpPr>
          <p:cNvPr id="21" name="Parallelogram 3">
            <a:extLst>
              <a:ext uri="{FF2B5EF4-FFF2-40B4-BE49-F238E27FC236}">
                <a16:creationId xmlns:a16="http://schemas.microsoft.com/office/drawing/2014/main" id="{D64CF0AA-0806-A86C-1D59-325636FF2C6D}"/>
              </a:ext>
            </a:extLst>
          </p:cNvPr>
          <p:cNvSpPr/>
          <p:nvPr/>
        </p:nvSpPr>
        <p:spPr>
          <a:xfrm>
            <a:off x="6585746" y="-3126"/>
            <a:ext cx="5606254" cy="2524121"/>
          </a:xfrm>
          <a:custGeom>
            <a:avLst/>
            <a:gdLst>
              <a:gd name="connsiteX0" fmla="*/ 0 w 11125200"/>
              <a:gd name="connsiteY0" fmla="*/ 4991100 h 4991100"/>
              <a:gd name="connsiteX1" fmla="*/ 1247775 w 11125200"/>
              <a:gd name="connsiteY1" fmla="*/ 0 h 4991100"/>
              <a:gd name="connsiteX2" fmla="*/ 11125200 w 11125200"/>
              <a:gd name="connsiteY2" fmla="*/ 0 h 4991100"/>
              <a:gd name="connsiteX3" fmla="*/ 9877425 w 11125200"/>
              <a:gd name="connsiteY3" fmla="*/ 4991100 h 4991100"/>
              <a:gd name="connsiteX4" fmla="*/ 0 w 11125200"/>
              <a:gd name="connsiteY4" fmla="*/ 4991100 h 4991100"/>
              <a:gd name="connsiteX0" fmla="*/ 721702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721702 w 11846902"/>
              <a:gd name="connsiteY4" fmla="*/ 5008685 h 5008685"/>
              <a:gd name="connsiteX0" fmla="*/ 2040548 w 11846902"/>
              <a:gd name="connsiteY0" fmla="*/ 5008685 h 5008685"/>
              <a:gd name="connsiteX1" fmla="*/ 0 w 11846902"/>
              <a:gd name="connsiteY1" fmla="*/ 0 h 5008685"/>
              <a:gd name="connsiteX2" fmla="*/ 11846902 w 11846902"/>
              <a:gd name="connsiteY2" fmla="*/ 17585 h 5008685"/>
              <a:gd name="connsiteX3" fmla="*/ 10599127 w 11846902"/>
              <a:gd name="connsiteY3" fmla="*/ 5008685 h 5008685"/>
              <a:gd name="connsiteX4" fmla="*/ 2040548 w 11846902"/>
              <a:gd name="connsiteY4" fmla="*/ 5008685 h 5008685"/>
              <a:gd name="connsiteX0" fmla="*/ 2040548 w 11846902"/>
              <a:gd name="connsiteY0" fmla="*/ 5008685 h 5026270"/>
              <a:gd name="connsiteX1" fmla="*/ 0 w 11846902"/>
              <a:gd name="connsiteY1" fmla="*/ 0 h 5026270"/>
              <a:gd name="connsiteX2" fmla="*/ 11846902 w 11846902"/>
              <a:gd name="connsiteY2" fmla="*/ 17585 h 5026270"/>
              <a:gd name="connsiteX3" fmla="*/ 11372850 w 11846902"/>
              <a:gd name="connsiteY3" fmla="*/ 5026270 h 5026270"/>
              <a:gd name="connsiteX4" fmla="*/ 2040548 w 11846902"/>
              <a:gd name="connsiteY4" fmla="*/ 5008685 h 5026270"/>
              <a:gd name="connsiteX0" fmla="*/ 2040548 w 11372850"/>
              <a:gd name="connsiteY0" fmla="*/ 5008685 h 5026270"/>
              <a:gd name="connsiteX1" fmla="*/ 0 w 11372850"/>
              <a:gd name="connsiteY1" fmla="*/ 0 h 5026270"/>
              <a:gd name="connsiteX2" fmla="*/ 11372117 w 11372850"/>
              <a:gd name="connsiteY2" fmla="*/ 0 h 5026270"/>
              <a:gd name="connsiteX3" fmla="*/ 11372850 w 11372850"/>
              <a:gd name="connsiteY3" fmla="*/ 5026270 h 5026270"/>
              <a:gd name="connsiteX4" fmla="*/ 2040548 w 11372850"/>
              <a:gd name="connsiteY4" fmla="*/ 5008685 h 502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50" h="5026270">
                <a:moveTo>
                  <a:pt x="2040548" y="5008685"/>
                </a:moveTo>
                <a:lnTo>
                  <a:pt x="0" y="0"/>
                </a:lnTo>
                <a:lnTo>
                  <a:pt x="11372117" y="0"/>
                </a:lnTo>
                <a:cubicBezTo>
                  <a:pt x="11372361" y="1675423"/>
                  <a:pt x="11372606" y="3350847"/>
                  <a:pt x="11372850" y="5026270"/>
                </a:cubicBezTo>
                <a:lnTo>
                  <a:pt x="2040548" y="500868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1987F445-9555-6B3B-AAF2-3C8B333DA3E6}"/>
              </a:ext>
            </a:extLst>
          </p:cNvPr>
          <p:cNvSpPr txBox="1"/>
          <p:nvPr/>
        </p:nvSpPr>
        <p:spPr>
          <a:xfrm>
            <a:off x="931100" y="278462"/>
            <a:ext cx="1569836" cy="167738"/>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Open Sans"/>
                <a:ea typeface="+mn-ea"/>
                <a:cs typeface="+mn-cs"/>
              </a:rPr>
              <a:t>Child Online Protection</a:t>
            </a:r>
          </a:p>
        </p:txBody>
      </p:sp>
      <p:sp>
        <p:nvSpPr>
          <p:cNvPr id="9" name="TextBox 8">
            <a:extLst>
              <a:ext uri="{FF2B5EF4-FFF2-40B4-BE49-F238E27FC236}">
                <a16:creationId xmlns:a16="http://schemas.microsoft.com/office/drawing/2014/main" id="{D73F6CFD-F368-FD36-255C-1FC147651651}"/>
              </a:ext>
            </a:extLst>
          </p:cNvPr>
          <p:cNvSpPr txBox="1"/>
          <p:nvPr/>
        </p:nvSpPr>
        <p:spPr>
          <a:xfrm>
            <a:off x="3636335" y="4635795"/>
            <a:ext cx="184731" cy="369332"/>
          </a:xfrm>
          <a:prstGeom prst="rect">
            <a:avLst/>
          </a:prstGeom>
          <a:noFill/>
        </p:spPr>
        <p:txBody>
          <a:bodyPr wrap="none" rtlCol="0">
            <a:spAutoFit/>
          </a:bodyPr>
          <a:lstStyle/>
          <a:p>
            <a:endParaRPr lang="en-CH"/>
          </a:p>
        </p:txBody>
      </p:sp>
      <p:sp>
        <p:nvSpPr>
          <p:cNvPr id="5" name="TextBox 4">
            <a:extLst>
              <a:ext uri="{FF2B5EF4-FFF2-40B4-BE49-F238E27FC236}">
                <a16:creationId xmlns:a16="http://schemas.microsoft.com/office/drawing/2014/main" id="{D758ADB7-66FC-6311-7397-EF72B5E122E3}"/>
              </a:ext>
            </a:extLst>
          </p:cNvPr>
          <p:cNvSpPr txBox="1"/>
          <p:nvPr/>
        </p:nvSpPr>
        <p:spPr>
          <a:xfrm>
            <a:off x="649772" y="2799457"/>
            <a:ext cx="4017446" cy="369332"/>
          </a:xfrm>
          <a:prstGeom prst="rect">
            <a:avLst/>
          </a:prstGeom>
          <a:noFill/>
        </p:spPr>
        <p:txBody>
          <a:bodyPr wrap="none" rtlCol="0">
            <a:spAutoFit/>
          </a:bodyPr>
          <a:lstStyle/>
          <a:p>
            <a:r>
              <a:rPr lang="en-GB" b="1">
                <a:solidFill>
                  <a:srgbClr val="169FDC"/>
                </a:solidFill>
                <a:latin typeface="Open Sans" panose="020B0606030504020204" pitchFamily="34" charset="0"/>
                <a:ea typeface="Open Sans" panose="020B0606030504020204" pitchFamily="34" charset="0"/>
                <a:cs typeface="Open Sans" panose="020B0606030504020204" pitchFamily="34" charset="0"/>
              </a:rPr>
              <a:t>What is the data telling us so far?</a:t>
            </a:r>
            <a:endParaRPr lang="en-CH"/>
          </a:p>
        </p:txBody>
      </p:sp>
      <p:sp>
        <p:nvSpPr>
          <p:cNvPr id="7" name="TextBox 6">
            <a:extLst>
              <a:ext uri="{FF2B5EF4-FFF2-40B4-BE49-F238E27FC236}">
                <a16:creationId xmlns:a16="http://schemas.microsoft.com/office/drawing/2014/main" id="{6D9D1652-692F-ECC2-9677-648FFFA2F6FE}"/>
              </a:ext>
            </a:extLst>
          </p:cNvPr>
          <p:cNvSpPr txBox="1"/>
          <p:nvPr/>
        </p:nvSpPr>
        <p:spPr>
          <a:xfrm>
            <a:off x="649773" y="3251305"/>
            <a:ext cx="9990518" cy="2862322"/>
          </a:xfrm>
          <a:prstGeom prst="rect">
            <a:avLst/>
          </a:prstGeom>
          <a:noFill/>
        </p:spPr>
        <p:txBody>
          <a:bodyPr wrap="square" rtlCol="0">
            <a:spAutoFit/>
          </a:bodyPr>
          <a:lstStyle/>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Survey results are showing the important role of governments and official services. </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Most services use social media channels or digital apps to provide support to children and young people. </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Most of the respondents of the survey so far see benefits in communicating through online channels.</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They also see challenges in communicating with children through online means. (Poor Internet connection, people not always having access, and online risks).</a:t>
            </a:r>
          </a:p>
        </p:txBody>
      </p:sp>
    </p:spTree>
    <p:extLst>
      <p:ext uri="{BB962C8B-B14F-4D97-AF65-F5344CB8AC3E}">
        <p14:creationId xmlns:p14="http://schemas.microsoft.com/office/powerpoint/2010/main" val="119520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5af11f5-2ba6-4db2-9f85-fe00cbec1a23">
      <UserInfo>
        <DisplayName>Rotino, Fanny</DisplayName>
        <AccountId>7</AccountId>
        <AccountType/>
      </UserInfo>
      <UserInfo>
        <DisplayName>Andrea Gonzalez, Adrian</DisplayName>
        <AccountId>83</AccountId>
        <AccountType/>
      </UserInfo>
    </SharedWithUsers>
    <lcf76f155ced4ddcb4097134ff3c332f xmlns="4c272582-4164-40b3-8c4b-3c1a04c8dc1b">
      <Terms xmlns="http://schemas.microsoft.com/office/infopath/2007/PartnerControls"/>
    </lcf76f155ced4ddcb4097134ff3c332f>
    <TaxCatchAll xmlns="d5af11f5-2ba6-4db2-9f85-fe00cbec1a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0BCD90392CE4983D33C8AE8606CB9" ma:contentTypeVersion="15" ma:contentTypeDescription="Create a new document." ma:contentTypeScope="" ma:versionID="7861532deadf0c1388fb030879b18c04">
  <xsd:schema xmlns:xsd="http://www.w3.org/2001/XMLSchema" xmlns:xs="http://www.w3.org/2001/XMLSchema" xmlns:p="http://schemas.microsoft.com/office/2006/metadata/properties" xmlns:ns2="4c272582-4164-40b3-8c4b-3c1a04c8dc1b" xmlns:ns3="d5af11f5-2ba6-4db2-9f85-fe00cbec1a23" targetNamespace="http://schemas.microsoft.com/office/2006/metadata/properties" ma:root="true" ma:fieldsID="c3557f23c1a9117078e7dcd54a8aa8aa" ns2:_="" ns3:_="">
    <xsd:import namespace="4c272582-4164-40b3-8c4b-3c1a04c8dc1b"/>
    <xsd:import namespace="d5af11f5-2ba6-4db2-9f85-fe00cbec1a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72582-4164-40b3-8c4b-3c1a04c8d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f11f5-2ba6-4db2-9f85-fe00cbec1a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f298962-6577-4307-a442-e606e116b084}" ma:internalName="TaxCatchAll" ma:showField="CatchAllData" ma:web="d5af11f5-2ba6-4db2-9f85-fe00cbec1a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BE976-A470-408A-ABA7-ACAEF65D0C67}">
  <ds:schemaRefs>
    <ds:schemaRef ds:uri="http://schemas.microsoft.com/sharepoint/v3/contenttype/forms"/>
  </ds:schemaRefs>
</ds:datastoreItem>
</file>

<file path=customXml/itemProps2.xml><?xml version="1.0" encoding="utf-8"?>
<ds:datastoreItem xmlns:ds="http://schemas.openxmlformats.org/officeDocument/2006/customXml" ds:itemID="{12E32FCD-0898-4587-A94A-B9FBF8455261}">
  <ds:schemaRefs>
    <ds:schemaRef ds:uri="http://purl.org/dc/elements/1.1/"/>
    <ds:schemaRef ds:uri="http://schemas.microsoft.com/office/2006/documentManagement/types"/>
    <ds:schemaRef ds:uri="d5af11f5-2ba6-4db2-9f85-fe00cbec1a23"/>
    <ds:schemaRef ds:uri="http://purl.org/dc/terms/"/>
    <ds:schemaRef ds:uri="http://purl.org/dc/dcmitype/"/>
    <ds:schemaRef ds:uri="http://schemas.microsoft.com/office/infopath/2007/PartnerControls"/>
    <ds:schemaRef ds:uri="http://schemas.openxmlformats.org/package/2006/metadata/core-properties"/>
    <ds:schemaRef ds:uri="4c272582-4164-40b3-8c4b-3c1a04c8dc1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B36FE20-6673-4837-AE3E-B60E6F00A8BC}">
  <ds:schemaRefs>
    <ds:schemaRef ds:uri="4c272582-4164-40b3-8c4b-3c1a04c8dc1b"/>
    <ds:schemaRef ds:uri="d5af11f5-2ba6-4db2-9f85-fe00cbec1a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1100</Words>
  <Application>Microsoft Macintosh PowerPoint</Application>
  <PresentationFormat>Widescreen</PresentationFormat>
  <Paragraphs>145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Open Sans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Rotino, Fanny</dc:creator>
  <cp:lastModifiedBy>Adrian Andrea Gonzalez</cp:lastModifiedBy>
  <cp:revision>3</cp:revision>
  <dcterms:created xsi:type="dcterms:W3CDTF">2022-10-06T13:58:55Z</dcterms:created>
  <dcterms:modified xsi:type="dcterms:W3CDTF">2023-09-27T15:30:42Z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0x0101003A20BCD90392CE4983D33C8AE8606CB9</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activity">
    <vt:lpwstr>{"FileActivityType":"6","FileActivityTimeStamp":"2023-09-13T14:02:43.163Z","FileActivityUsersOnPage":[{"DisplayName":"Rotino, Fanny","Id":"fanny.rotino@itu.int"}],"FileActivityNavigationId":null}</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