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  <p:sldMasterId id="2147483672" r:id="rId6"/>
  </p:sldMasterIdLst>
  <p:notesMasterIdLst>
    <p:notesMasterId r:id="rId13"/>
  </p:notesMasterIdLst>
  <p:sldIdLst>
    <p:sldId id="265" r:id="rId7"/>
    <p:sldId id="2197" r:id="rId8"/>
    <p:sldId id="643" r:id="rId9"/>
    <p:sldId id="645" r:id="rId10"/>
    <p:sldId id="644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frooz Kaviani Johnson" initials="AKJ" lastIdx="3" clrIdx="0">
    <p:extLst>
      <p:ext uri="{19B8F6BF-5375-455C-9EA6-DF929625EA0E}">
        <p15:presenceInfo xmlns:p15="http://schemas.microsoft.com/office/powerpoint/2012/main" userId="S::akavianijohnson@unicef.org::829f71a8-8e3e-4e97-be1c-fc8363c70e0b" providerId="AD"/>
      </p:ext>
    </p:extLst>
  </p:cmAuthor>
  <p:cmAuthor id="2" name="Josianne Galea Baron" initials="JGB" lastIdx="1" clrIdx="1">
    <p:extLst>
      <p:ext uri="{19B8F6BF-5375-455C-9EA6-DF929625EA0E}">
        <p15:presenceInfo xmlns:p15="http://schemas.microsoft.com/office/powerpoint/2012/main" userId="S::jgaleabaron@unicef.org::e2010956-6e83-4abe-b68e-311a11d9d9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2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01" autoAdjust="0"/>
  </p:normalViewPr>
  <p:slideViewPr>
    <p:cSldViewPr snapToGrid="0">
      <p:cViewPr varScale="1">
        <p:scale>
          <a:sx n="95" d="100"/>
          <a:sy n="95" d="100"/>
        </p:scale>
        <p:origin x="2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frooz Kaviani Johnson" userId="829f71a8-8e3e-4e97-be1c-fc8363c70e0b" providerId="ADAL" clId="{6C301EBE-909B-4A23-8F14-1BA76C462A99}"/>
    <pc:docChg chg="modSld">
      <pc:chgData name="Afrooz Kaviani Johnson" userId="829f71a8-8e3e-4e97-be1c-fc8363c70e0b" providerId="ADAL" clId="{6C301EBE-909B-4A23-8F14-1BA76C462A99}" dt="2022-01-04T16:18:28.426" v="17" actId="20577"/>
      <pc:docMkLst>
        <pc:docMk/>
      </pc:docMkLst>
      <pc:sldChg chg="modSp mod modNotesTx">
        <pc:chgData name="Afrooz Kaviani Johnson" userId="829f71a8-8e3e-4e97-be1c-fc8363c70e0b" providerId="ADAL" clId="{6C301EBE-909B-4A23-8F14-1BA76C462A99}" dt="2022-01-04T16:18:28.426" v="17" actId="20577"/>
        <pc:sldMkLst>
          <pc:docMk/>
          <pc:sldMk cId="1180685795" sldId="265"/>
        </pc:sldMkLst>
        <pc:spChg chg="mod">
          <ac:chgData name="Afrooz Kaviani Johnson" userId="829f71a8-8e3e-4e97-be1c-fc8363c70e0b" providerId="ADAL" clId="{6C301EBE-909B-4A23-8F14-1BA76C462A99}" dt="2022-01-04T16:18:28.426" v="17" actId="20577"/>
          <ac:spMkLst>
            <pc:docMk/>
            <pc:sldMk cId="1180685795" sldId="265"/>
            <ac:spMk id="16" creationId="{C9E66713-3FCB-40D2-851B-3CAC624BDD7E}"/>
          </ac:spMkLst>
        </pc:spChg>
      </pc:sldChg>
      <pc:sldChg chg="modNotesTx">
        <pc:chgData name="Afrooz Kaviani Johnson" userId="829f71a8-8e3e-4e97-be1c-fc8363c70e0b" providerId="ADAL" clId="{6C301EBE-909B-4A23-8F14-1BA76C462A99}" dt="2022-01-04T16:17:43.878" v="2" actId="20577"/>
        <pc:sldMkLst>
          <pc:docMk/>
          <pc:sldMk cId="3558930928" sldId="643"/>
        </pc:sldMkLst>
      </pc:sldChg>
      <pc:sldChg chg="modNotesTx">
        <pc:chgData name="Afrooz Kaviani Johnson" userId="829f71a8-8e3e-4e97-be1c-fc8363c70e0b" providerId="ADAL" clId="{6C301EBE-909B-4A23-8F14-1BA76C462A99}" dt="2022-01-04T16:17:48.042" v="3" actId="20577"/>
        <pc:sldMkLst>
          <pc:docMk/>
          <pc:sldMk cId="3900998957" sldId="644"/>
        </pc:sldMkLst>
      </pc:sldChg>
      <pc:sldChg chg="modNotesTx">
        <pc:chgData name="Afrooz Kaviani Johnson" userId="829f71a8-8e3e-4e97-be1c-fc8363c70e0b" providerId="ADAL" clId="{6C301EBE-909B-4A23-8F14-1BA76C462A99}" dt="2022-01-04T16:17:40.972" v="1" actId="20577"/>
        <pc:sldMkLst>
          <pc:docMk/>
          <pc:sldMk cId="2019843918" sldId="219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98C54-BFCE-44FF-83F3-E9A2B09607B1}" type="datetimeFigureOut">
              <a:rPr lang="en-IE" smtClean="0"/>
              <a:t>04/01/2022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F21D2-9C46-4BC3-95DA-6015C694F47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1585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Symbol" panose="05050102010706020507" pitchFamily="18" charset="2"/>
              <a:buNone/>
            </a:pPr>
            <a:endParaRPr lang="en-IE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F21D2-9C46-4BC3-95DA-6015C694F47C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7544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Univers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81D47-BAE4-F04E-AAB3-7FADF3AEB3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75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F21D2-9C46-4BC3-95DA-6015C694F47C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3171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F21D2-9C46-4BC3-95DA-6015C694F47C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5877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F21D2-9C46-4BC3-95DA-6015C694F47C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0620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20AA7-7A66-43B8-B3AB-D58C0A569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6C21D0-2DF3-4191-9C7D-6AC9AB002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3B650-8787-4E13-AE2F-5BD978555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249F-F4EC-465D-8E39-D83A9B396145}" type="datetime1">
              <a:rPr lang="en-IE" smtClean="0"/>
              <a:t>04/01/2022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78A46-3312-462D-9005-90023F039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E7F2D-AA19-45BB-A184-F329193A9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A528-6B15-4CC8-BB17-47FBCEC49A2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9301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75D20-93E1-487A-A17A-84DED6D2C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49EBC5-182D-43B9-92B9-72249B1BD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F06CD-F3C5-49DC-AD87-5CA7DEDB4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531B-C940-4947-99F2-4E08899AC2ED}" type="datetime1">
              <a:rPr lang="en-IE" smtClean="0"/>
              <a:t>04/01/2022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BE614-37F9-473F-B088-BDE011570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81C28-6501-498C-9013-6C5404C11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A528-6B15-4CC8-BB17-47FBCEC49A2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2665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EE56BB-6063-4D4D-B410-37674A292C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6E83ED-7352-4A68-AE04-08E72B8F9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82B2D-4933-47AF-BBF5-F1B0BE8C0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53EA-0C99-49B9-B344-681D75CE4D5F}" type="datetime1">
              <a:rPr lang="en-IE" smtClean="0"/>
              <a:t>04/01/2022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1C0DC-B36D-45DA-ADE8-CF5EA981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7874-2AD3-4049-B999-4B4ACB725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A528-6B15-4CC8-BB17-47FBCEC49A2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39556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07DF5-C7A7-49AC-964E-6001B156E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6798B4-C5B9-4173-ACF2-62A6B3D92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D3722-9732-4537-9091-5E2DE07A3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B7FF-1CA4-452B-86A2-69D3C2482DE1}" type="datetime1">
              <a:rPr lang="en-IE" smtClean="0"/>
              <a:t>04/01/2022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65C34-F5F7-4FB4-8B54-399DDF83C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9363-F5B7-416A-B99D-701CB8FEC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C1D-6375-4495-8F33-01AD459DA9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41361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82FA6-4291-469E-9911-86F361832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AAE8A-63F2-4952-9688-B7EC371A9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52047-02E4-4FA0-91FB-4B8A99E5A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3406-7D56-4E03-AA83-A612E3D56207}" type="datetime1">
              <a:rPr lang="en-IE" smtClean="0"/>
              <a:t>04/01/2022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E8D6A-035F-46F7-9F0A-1550A720E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F66DC-7D26-4972-A188-E2745457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C1D-6375-4495-8F33-01AD459DA9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7956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F71CE-199B-4F00-B150-C37EC71B6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5E1AD-6E61-4845-84ED-95E8963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C7D71-9545-4B42-91D0-73C8E74D8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372F-372F-4C95-8D50-3C19996999D3}" type="datetime1">
              <a:rPr lang="en-IE" smtClean="0"/>
              <a:t>04/01/2022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A7CDE-F2F3-48D3-B063-D77644A81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C2C6C-C734-420B-8D3F-9D5506DB3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C1D-6375-4495-8F33-01AD459DA9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19583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77F54-6EEE-490E-88F5-CC975CE6D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FA968-0174-4DDE-B4D2-1680573084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74AAAA-DA7A-46E5-8D15-D51078D5B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67BF8-EB3F-4A6A-9563-B7D3B82F8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ED05-0C48-4FA2-8D52-CF8B4B5D7E6B}" type="datetime1">
              <a:rPr lang="en-IE" smtClean="0"/>
              <a:t>04/01/2022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4A487-A8D2-4D95-A4C8-B8ABDEB98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47EA2-9799-4D97-9D95-80158887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C1D-6375-4495-8F33-01AD459DA9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92604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5CACC-E1DE-4071-B66D-EBC4A2F37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CC592-40CD-433A-8954-CCE052904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7A06E-F767-4C21-B173-A44EFB119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07CB9-6B1B-43E2-B6AD-CD0CAC583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14AAB2-16E5-4B5D-BB97-DFFA483F2B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1E5A84-E76C-425B-B66B-1A6B35D8B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E545-945F-4FBF-84A9-AE3C2FACE3BC}" type="datetime1">
              <a:rPr lang="en-IE" smtClean="0"/>
              <a:t>04/01/2022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28C69B-0354-42AE-A743-F75AE28B8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D9946C-AAF1-4FA4-938B-C7FF66D9C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C1D-6375-4495-8F33-01AD459DA9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4509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435DE-8333-42DC-A5C9-5B3EB1184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B7030A-3A25-4AA1-8ACF-B65702DA1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4E72-EF67-4876-A037-213634E02DE6}" type="datetime1">
              <a:rPr lang="en-IE" smtClean="0"/>
              <a:t>04/01/2022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A52B8-3F58-49CB-AACC-2E134A7E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9C85F5-DB6C-4C57-BACE-452EEA05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C1D-6375-4495-8F33-01AD459DA9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50360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DC0291-5F9B-458E-9D85-74E77EE7B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3359-7EAD-4D4A-BD53-173385949433}" type="datetime1">
              <a:rPr lang="en-IE" smtClean="0"/>
              <a:t>04/01/2022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2F42D-798F-498B-809D-6CACAD68F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50E3D-CB91-4FBF-A8B6-99473C5B8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C1D-6375-4495-8F33-01AD459DA9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7038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AAB87-8154-4867-9707-FEF6A9677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A5AA5-9154-4061-B440-32349A4D8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476AEA-6291-40D2-B968-6C3F3801F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6E5C7-88E3-4EB2-9657-D1D0699B3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6FAA-CC1E-4D4D-BE4F-012EDA26CDE4}" type="datetime1">
              <a:rPr lang="en-IE" smtClean="0"/>
              <a:t>04/01/2022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4BF67-38EB-44A1-8A34-FF9E2F62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62BCF-42BF-4BD9-9E7D-4D6ABA822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C1D-6375-4495-8F33-01AD459DA9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315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D4C5A-020D-49C4-8909-D426C2E62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018E3-2BBA-4731-BD6A-0737207CD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14040-F30E-4F25-B2AF-BA790581E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038E-7408-4E1F-89A1-A6801834602F}" type="datetime1">
              <a:rPr lang="en-IE" smtClean="0"/>
              <a:t>04/01/2022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D5A91-99A8-4ED7-B690-B48C6210D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9B0C1-9804-435E-ADF5-659F864B1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A528-6B15-4CC8-BB17-47FBCEC49A2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6911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30E1A-6C8A-414F-99BC-CCC50C354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5267F7-63EF-43ED-91E4-5D155C28C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8DC82-B5D6-425A-A576-8F6741921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56574-0915-401B-AB16-C3E6F4D33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998B-5F87-4EAA-B7D1-9F190D10C969}" type="datetime1">
              <a:rPr lang="en-IE" smtClean="0"/>
              <a:t>04/01/2022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4168E-0A7E-4C67-BF4A-DEA49D925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73CF7F-F15E-4D13-945F-05AAFA9E0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C1D-6375-4495-8F33-01AD459DA9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0574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0891F-B9E9-42C0-ACAD-9B86C6B32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ABE21-79EE-4CB1-A841-DDF087C9E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717C6-01E6-401C-AB8E-CD3A719C5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C2886-3F26-4636-81D8-3221703E8517}" type="datetime1">
              <a:rPr lang="en-IE" smtClean="0"/>
              <a:t>04/01/2022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EB7D8-37E0-4455-8C1E-424DF58E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57FE9-F460-440E-AAEF-5CA04F1C7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C1D-6375-4495-8F33-01AD459DA9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6415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B70D3-3966-4137-B260-7AF24CDCEA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074DD4-3441-4173-BEC1-3494EE2D2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3DC42-4ECE-44EF-ACD4-E2AD990E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4690-4834-4122-9007-6D4CE68568F8}" type="datetime1">
              <a:rPr lang="en-IE" smtClean="0"/>
              <a:t>04/01/2022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A8128-C4DF-45EC-B5CF-4AB7688AC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6492E-D841-42BF-B9D3-D87EBADD3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C1D-6375-4495-8F33-01AD459DA9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3300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34" y="4635457"/>
            <a:ext cx="11460932" cy="1470025"/>
          </a:xfrm>
          <a:prstGeom prst="rect">
            <a:avLst/>
          </a:prstGeom>
        </p:spPr>
        <p:txBody>
          <a:bodyPr anchor="b"/>
          <a:lstStyle>
            <a:lvl1pPr>
              <a:defRPr sz="5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534" y="6182215"/>
            <a:ext cx="11460932" cy="28420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872903" y="2901599"/>
            <a:ext cx="1219200" cy="12192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 sz="4267" dirty="0">
              <a:solidFill>
                <a:srgbClr val="21B2F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13" name="Picture 12" descr="UNICEFUSA_CF_DIG_C-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61586"/>
            <a:ext cx="1650947" cy="206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87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40840" y="6134338"/>
            <a:ext cx="3860800" cy="365125"/>
          </a:xfrm>
        </p:spPr>
        <p:txBody>
          <a:bodyPr lIns="0" rIns="0" bIns="0" anchor="b" anchorCtr="0"/>
          <a:lstStyle>
            <a:lvl1pPr>
              <a:defRPr>
                <a:solidFill>
                  <a:srgbClr val="21AEF1"/>
                </a:solidFill>
              </a:defRPr>
            </a:lvl1pPr>
          </a:lstStyle>
          <a:p>
            <a:r>
              <a:rPr lang="en-US" dirty="0" err="1"/>
              <a:t>unicefusa.org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1641" y="6134338"/>
            <a:ext cx="331689" cy="365125"/>
          </a:xfrm>
        </p:spPr>
        <p:txBody>
          <a:bodyPr anchor="b" anchorCtr="0"/>
          <a:lstStyle/>
          <a:p>
            <a:fld id="{4A721C4B-1162-874C-93D4-CF628A24BA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60402" y="685799"/>
            <a:ext cx="9561021" cy="557259"/>
          </a:xfrm>
          <a:prstGeom prst="rect">
            <a:avLst/>
          </a:prstGeom>
        </p:spPr>
        <p:txBody>
          <a:bodyPr anchor="t" anchorCtr="0"/>
          <a:lstStyle>
            <a:lvl1pPr>
              <a:defRPr sz="3733">
                <a:solidFill>
                  <a:srgbClr val="21AEF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60400" y="1489874"/>
            <a:ext cx="9561021" cy="3979473"/>
          </a:xfrm>
          <a:prstGeom prst="rect">
            <a:avLst/>
          </a:prstGeom>
        </p:spPr>
        <p:txBody>
          <a:bodyPr lIns="0" tIns="0" bIns="0"/>
          <a:lstStyle>
            <a:lvl1pPr marL="0" indent="-243834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rgbClr val="21AEF1"/>
              </a:buClr>
              <a:buSzPct val="125000"/>
              <a:buFont typeface="Lucida Grande"/>
              <a:buChar char="●"/>
              <a:defRPr sz="1800"/>
            </a:lvl1pPr>
            <a:lvl2pPr marL="487668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defRPr sz="1800"/>
            </a:lvl2pPr>
            <a:lvl3pPr marL="853419" indent="-243834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Lucida Grande"/>
              <a:buChar char="•"/>
              <a:defRPr sz="1800"/>
            </a:lvl3pPr>
            <a:lvl4pPr marL="121917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defRPr sz="1800"/>
            </a:lvl4pPr>
            <a:lvl5pPr marL="1463003" indent="-243834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495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unicefusa.org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1C4B-1162-874C-93D4-CF628A24BA3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1"/>
          <p:cNvSpPr>
            <a:spLocks noGrp="1"/>
          </p:cNvSpPr>
          <p:nvPr>
            <p:ph type="title" hasCustomPrompt="1"/>
          </p:nvPr>
        </p:nvSpPr>
        <p:spPr>
          <a:xfrm>
            <a:off x="660402" y="685800"/>
            <a:ext cx="9397181" cy="10034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733">
                <a:solidFill>
                  <a:srgbClr val="21AEF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60401" y="1929562"/>
            <a:ext cx="9395883" cy="3588509"/>
          </a:xfrm>
          <a:prstGeom prst="rect">
            <a:avLst/>
          </a:prstGeom>
        </p:spPr>
        <p:txBody>
          <a:bodyPr lIns="0" tIns="0" bIns="0"/>
          <a:lstStyle>
            <a:lvl1pPr marL="0" indent="-243834">
              <a:lnSpc>
                <a:spcPct val="90000"/>
              </a:lnSpc>
              <a:buClr>
                <a:srgbClr val="21AEF1"/>
              </a:buClr>
              <a:buSzPct val="90000"/>
              <a:buFont typeface="Wingdings" charset="2"/>
              <a:buChar char="●"/>
              <a:defRPr sz="1800"/>
            </a:lvl1pPr>
            <a:lvl2pPr marL="609585">
              <a:lnSpc>
                <a:spcPct val="90000"/>
              </a:lnSpc>
              <a:defRPr sz="1800"/>
            </a:lvl2pPr>
            <a:lvl3pPr marL="853419" indent="-243834">
              <a:lnSpc>
                <a:spcPct val="90000"/>
              </a:lnSpc>
              <a:buFont typeface="Lucida Grande"/>
              <a:buChar char="•"/>
              <a:defRPr sz="1800"/>
            </a:lvl3pPr>
            <a:lvl4pPr marL="1219170">
              <a:lnSpc>
                <a:spcPct val="90000"/>
              </a:lnSpc>
              <a:defRPr sz="1800"/>
            </a:lvl4pPr>
            <a:lvl5pPr marL="1463003" indent="-243834">
              <a:lnSpc>
                <a:spcPct val="90000"/>
              </a:lnSpc>
              <a:buFont typeface="Arial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509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1"/>
          <p:cNvSpPr>
            <a:spLocks noGrp="1"/>
          </p:cNvSpPr>
          <p:nvPr>
            <p:ph type="title"/>
          </p:nvPr>
        </p:nvSpPr>
        <p:spPr>
          <a:xfrm>
            <a:off x="653452" y="686250"/>
            <a:ext cx="7167947" cy="10163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7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129539" y="0"/>
            <a:ext cx="406246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60402" y="1929562"/>
            <a:ext cx="7160997" cy="3588509"/>
          </a:xfrm>
          <a:prstGeom prst="rect">
            <a:avLst/>
          </a:prstGeom>
        </p:spPr>
        <p:txBody>
          <a:bodyPr lIns="0" tIns="0" bIns="0"/>
          <a:lstStyle>
            <a:lvl1pPr marL="0" indent="-243834">
              <a:lnSpc>
                <a:spcPct val="90000"/>
              </a:lnSpc>
              <a:buClr>
                <a:srgbClr val="21AEF1"/>
              </a:buClr>
              <a:buSzPct val="90000"/>
              <a:buFont typeface="Wingdings" charset="2"/>
              <a:buChar char="●"/>
              <a:defRPr sz="1800"/>
            </a:lvl1pPr>
            <a:lvl2pPr marL="609585">
              <a:lnSpc>
                <a:spcPct val="90000"/>
              </a:lnSpc>
              <a:defRPr sz="1800"/>
            </a:lvl2pPr>
            <a:lvl3pPr marL="853419" indent="-243834">
              <a:lnSpc>
                <a:spcPct val="90000"/>
              </a:lnSpc>
              <a:buFont typeface="Lucida Grande"/>
              <a:buChar char="•"/>
              <a:defRPr sz="1800"/>
            </a:lvl3pPr>
            <a:lvl4pPr marL="1219170">
              <a:lnSpc>
                <a:spcPct val="90000"/>
              </a:lnSpc>
              <a:defRPr sz="1800"/>
            </a:lvl4pPr>
            <a:lvl5pPr marL="1463003" indent="-243834">
              <a:lnSpc>
                <a:spcPct val="90000"/>
              </a:lnSpc>
              <a:buFont typeface="Arial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1375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129539" y="0"/>
            <a:ext cx="406246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Title Placeholder 11"/>
          <p:cNvSpPr>
            <a:spLocks noGrp="1"/>
          </p:cNvSpPr>
          <p:nvPr>
            <p:ph type="title"/>
          </p:nvPr>
        </p:nvSpPr>
        <p:spPr>
          <a:xfrm>
            <a:off x="650919" y="686250"/>
            <a:ext cx="7170479" cy="5356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733"/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52559" y="1457349"/>
            <a:ext cx="7168839" cy="4060723"/>
          </a:xfrm>
          <a:prstGeom prst="rect">
            <a:avLst/>
          </a:prstGeom>
        </p:spPr>
        <p:txBody>
          <a:bodyPr lIns="0" tIns="0" bIns="0"/>
          <a:lstStyle>
            <a:lvl1pPr marL="0" indent="-243834">
              <a:lnSpc>
                <a:spcPct val="90000"/>
              </a:lnSpc>
              <a:buClr>
                <a:srgbClr val="21AEF1"/>
              </a:buClr>
              <a:buSzPct val="90000"/>
              <a:buFont typeface="Wingdings" charset="2"/>
              <a:buChar char="●"/>
              <a:defRPr sz="1800"/>
            </a:lvl1pPr>
            <a:lvl2pPr marL="609585">
              <a:lnSpc>
                <a:spcPct val="90000"/>
              </a:lnSpc>
              <a:defRPr sz="1800"/>
            </a:lvl2pPr>
            <a:lvl3pPr marL="853419" indent="-243834">
              <a:lnSpc>
                <a:spcPct val="90000"/>
              </a:lnSpc>
              <a:buFont typeface="Lucida Grande"/>
              <a:buChar char="•"/>
              <a:defRPr sz="1800"/>
            </a:lvl3pPr>
            <a:lvl4pPr marL="1219170">
              <a:lnSpc>
                <a:spcPct val="90000"/>
              </a:lnSpc>
              <a:defRPr sz="1800"/>
            </a:lvl4pPr>
            <a:lvl5pPr marL="1463003" indent="-243834">
              <a:lnSpc>
                <a:spcPct val="90000"/>
              </a:lnSpc>
              <a:buFont typeface="Arial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3762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98310" y="0"/>
            <a:ext cx="6093689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60401" y="1929562"/>
            <a:ext cx="5129707" cy="3588509"/>
          </a:xfrm>
          <a:prstGeom prst="rect">
            <a:avLst/>
          </a:prstGeom>
        </p:spPr>
        <p:txBody>
          <a:bodyPr lIns="0" tIns="0" bIns="0"/>
          <a:lstStyle>
            <a:lvl1pPr marL="0" indent="-243834">
              <a:lnSpc>
                <a:spcPct val="90000"/>
              </a:lnSpc>
              <a:buClr>
                <a:srgbClr val="21AEF1"/>
              </a:buClr>
              <a:buSzPct val="90000"/>
              <a:buFont typeface="Wingdings" charset="2"/>
              <a:buChar char="●"/>
              <a:defRPr sz="1800"/>
            </a:lvl1pPr>
            <a:lvl2pPr marL="609585">
              <a:lnSpc>
                <a:spcPct val="90000"/>
              </a:lnSpc>
              <a:defRPr sz="1800"/>
            </a:lvl2pPr>
            <a:lvl3pPr marL="853419" indent="-243834">
              <a:lnSpc>
                <a:spcPct val="90000"/>
              </a:lnSpc>
              <a:buFont typeface="Lucida Grande"/>
              <a:buChar char="•"/>
              <a:defRPr sz="1800"/>
            </a:lvl3pPr>
            <a:lvl4pPr marL="1219170">
              <a:lnSpc>
                <a:spcPct val="90000"/>
              </a:lnSpc>
              <a:defRPr sz="1800"/>
            </a:lvl4pPr>
            <a:lvl5pPr marL="1463003" indent="-243834">
              <a:lnSpc>
                <a:spcPct val="90000"/>
              </a:lnSpc>
              <a:buFont typeface="Arial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452" y="681652"/>
            <a:ext cx="5136656" cy="1003417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5427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98310" y="0"/>
            <a:ext cx="6093689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52560" y="1457349"/>
            <a:ext cx="5181248" cy="4060723"/>
          </a:xfrm>
          <a:prstGeom prst="rect">
            <a:avLst/>
          </a:prstGeom>
        </p:spPr>
        <p:txBody>
          <a:bodyPr lIns="0" tIns="0" bIns="0"/>
          <a:lstStyle>
            <a:lvl1pPr marL="0" indent="-243834">
              <a:lnSpc>
                <a:spcPct val="90000"/>
              </a:lnSpc>
              <a:buClr>
                <a:srgbClr val="21AEF1"/>
              </a:buClr>
              <a:buSzPct val="90000"/>
              <a:buFont typeface="Wingdings" charset="2"/>
              <a:buChar char="●"/>
              <a:defRPr sz="1800"/>
            </a:lvl1pPr>
            <a:lvl2pPr marL="609585">
              <a:lnSpc>
                <a:spcPct val="90000"/>
              </a:lnSpc>
              <a:defRPr sz="1800"/>
            </a:lvl2pPr>
            <a:lvl3pPr marL="853419" indent="-243834">
              <a:lnSpc>
                <a:spcPct val="90000"/>
              </a:lnSpc>
              <a:buFont typeface="Lucida Grande"/>
              <a:buChar char="•"/>
              <a:defRPr sz="1800"/>
            </a:lvl3pPr>
            <a:lvl4pPr marL="1219170">
              <a:lnSpc>
                <a:spcPct val="90000"/>
              </a:lnSpc>
              <a:defRPr sz="1800"/>
            </a:lvl4pPr>
            <a:lvl5pPr marL="1463003" indent="-243834">
              <a:lnSpc>
                <a:spcPct val="90000"/>
              </a:lnSpc>
              <a:buFont typeface="Arial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561" y="678172"/>
            <a:ext cx="5182433" cy="629317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22694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31E6A-2E03-43A9-8A8D-71426F247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E15B5-FFA0-4A4A-920D-FBADF0170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067C2-B521-4BFD-984D-F8CFD919B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32F9-5480-4DC3-9F4C-90A4774794B4}" type="datetime1">
              <a:rPr lang="en-IE" smtClean="0"/>
              <a:t>04/01/2022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6C703-591B-45C2-BAED-C1AC36AE0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9EE6A-084E-437D-AAB0-3D20594F0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A528-6B15-4CC8-BB17-47FBCEC49A2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556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9DE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21B2F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559" y="1350159"/>
            <a:ext cx="9386597" cy="1592324"/>
          </a:xfrm>
          <a:prstGeom prst="rect">
            <a:avLst/>
          </a:prstGeom>
        </p:spPr>
        <p:txBody>
          <a:bodyPr anchor="b" anchorCtr="0"/>
          <a:lstStyle>
            <a:lvl1pPr algn="l">
              <a:defRPr sz="56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559" y="3116938"/>
            <a:ext cx="9386597" cy="88814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133">
                <a:solidFill>
                  <a:srgbClr val="FFFFFF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UNICEFUSA_CF_DIG_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537" y="5705230"/>
            <a:ext cx="649564" cy="79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93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37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9DE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21B2F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559" y="1578630"/>
            <a:ext cx="9386597" cy="2160015"/>
          </a:xfrm>
          <a:prstGeom prst="rect">
            <a:avLst/>
          </a:prstGeom>
        </p:spPr>
        <p:txBody>
          <a:bodyPr anchor="b" anchorCtr="0"/>
          <a:lstStyle>
            <a:lvl1pPr algn="l">
              <a:defRPr sz="4267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UNICEFUSA_CF_DIG_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537" y="5705230"/>
            <a:ext cx="649564" cy="79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99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SF_TextSerif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18163" y="1155312"/>
            <a:ext cx="11182332" cy="4578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rgbClr val="7F7F7F"/>
                </a:solidFill>
                <a:latin typeface="Georgia"/>
                <a:cs typeface="Georgia"/>
              </a:defRPr>
            </a:lvl1pPr>
            <a:lvl2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rgbClr val="7F7F7F"/>
                </a:solidFill>
                <a:latin typeface="Georgia"/>
                <a:cs typeface="Georgia"/>
              </a:defRPr>
            </a:lvl2pPr>
            <a:lvl3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rgbClr val="7F7F7F"/>
                </a:solidFill>
                <a:latin typeface="Georgia"/>
                <a:cs typeface="Georgia"/>
              </a:defRPr>
            </a:lvl3pPr>
            <a:lvl4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rgbClr val="7F7F7F"/>
                </a:solidFill>
                <a:latin typeface="Georgia"/>
                <a:cs typeface="Georgia"/>
              </a:defRPr>
            </a:lvl4pPr>
            <a:lvl5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rgbClr val="7F7F7F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Serif text font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68544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20AA7-7A66-43B8-B3AB-D58C0A569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6C21D0-2DF3-4191-9C7D-6AC9AB002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3B650-8787-4E13-AE2F-5BD978555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C3469-117F-4106-863F-CC4BBE57959F}" type="datetimeFigureOut">
              <a:rPr lang="en-IE" smtClean="0"/>
              <a:t>04/01/2022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78A46-3312-462D-9005-90023F039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E7F2D-AA19-45BB-A184-F329193A9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A528-6B15-4CC8-BB17-47FBCEC49A2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2126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6E648-C9EA-47BA-9448-CF47CF925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4C17A-A3A4-4C60-B497-40F2C2A22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8ABEB0-3DDB-40AE-9B5D-FF0D1614A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B205A-D2CF-49C7-9CD7-B026944DF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60B0-15BD-4E05-85C2-871E17EB1677}" type="datetime1">
              <a:rPr lang="en-IE" smtClean="0"/>
              <a:t>04/01/2022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6998B3-B157-475D-B5D3-E4172F95A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52F1C-5F88-42FE-925D-5264893D7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A528-6B15-4CC8-BB17-47FBCEC49A2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473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24BE7-6B92-4A40-8E89-84C4046A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EDA5D-8C32-46FA-B92C-D607F7009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5A1C8A-BAF7-4193-8B91-D8DC539FC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A29382-8785-4EA5-948F-5618150E4B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AD164B-A0D9-4635-9FBF-D95FE8A9F6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E88E24-D632-49CB-8974-899DE1984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24FE-FBF0-4EEC-82A6-57B8552A5621}" type="datetime1">
              <a:rPr lang="en-IE" smtClean="0"/>
              <a:t>04/01/2022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589B55-D7BE-4EA8-9BEC-D5F96EADA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89C5AC-72BA-4DE5-8328-80855ABCA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A528-6B15-4CC8-BB17-47FBCEC49A2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6633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D16E7-081E-401C-8329-9FE9F3358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86A24A-FB6A-4549-A58A-843A09F7B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422-E89D-4AB1-ABDC-F365B35A8E35}" type="datetime1">
              <a:rPr lang="en-IE" smtClean="0"/>
              <a:t>04/01/2022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40EE08-FCF0-483C-BEE3-82070768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74B5D9-75D2-404C-BF48-E4ED09E7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A528-6B15-4CC8-BB17-47FBCEC49A2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421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19FA65-A5FA-4DA6-A99F-FD41A8EA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E43E-A48E-4FB8-9262-F4B03A060DAD}" type="datetime1">
              <a:rPr lang="en-IE" smtClean="0"/>
              <a:t>04/01/2022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DF7C25-E360-4A75-A9CE-D94DCC6AC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6FC4E-9211-42F5-9EB6-6B5046F94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A528-6B15-4CC8-BB17-47FBCEC49A2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9472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4EE22-5252-4CD7-8DEA-39A23730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14C83-BE38-41C7-B4A2-9DA4FCCB2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BA5089-70DF-4734-9DE6-F883BCBC7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343174-43A5-4BCF-AD5B-416D77B0B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F9223-DF86-4F01-9135-D04034A60240}" type="datetime1">
              <a:rPr lang="en-IE" smtClean="0"/>
              <a:t>04/01/2022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9C39D-7A1C-4A12-BD9F-3A2C2232A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9E342-821A-4296-A5CC-32E3E2B13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A528-6B15-4CC8-BB17-47FBCEC49A2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448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F0B7E-64AE-4047-BFDB-78F170F27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8E32C9-AE82-4AF9-A14A-50C2DFD5EB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ECCB3D-81A0-4657-A0B7-648B12E4B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A79A1-A984-4A7A-9EEF-DF72CE550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490A-3594-4B92-8064-0E5FBBC587D3}" type="datetime1">
              <a:rPr lang="en-IE" smtClean="0"/>
              <a:t>04/01/2022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B91DB6-5958-47BC-A73E-9B6234323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AD24E-840A-4039-989F-F44DAF06A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A528-6B15-4CC8-BB17-47FBCEC49A2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069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45CA3D-06E4-4158-95B3-FFF3BFDB1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FFF00-C516-4ED4-9C5F-449A1EE96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185E6-42F5-4E0D-9FE0-3F8CEAF87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2A0A4-D31A-48BB-8D16-C6302E88CF4F}" type="datetime1">
              <a:rPr lang="en-IE" smtClean="0"/>
              <a:t>04/01/2022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0988B-DB57-4402-B6EF-6AB16E008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30669-FAF6-451B-ADB9-7E715479A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2A528-6B15-4CC8-BB17-47FBCEC49A2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5137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14C808-EE0F-4B32-8CB5-20558A06A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99E52-8125-453E-A4A7-5A7A9E254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63BA8-601C-4682-960C-591E34F49A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CB82E-ABA4-479D-8A64-085640C4F021}" type="datetime1">
              <a:rPr lang="en-IE" smtClean="0"/>
              <a:t>04/01/2022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5EBE7-0007-441D-B605-5478E5DAF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EF904-E83D-494C-8166-9D4A1A924D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12C1D-6375-4495-8F33-01AD459DA9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931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04849" y="6134338"/>
            <a:ext cx="3860800" cy="36512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200">
                <a:solidFill>
                  <a:srgbClr val="21AEF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/>
              <a:t>unicefusa.org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5650" y="6134338"/>
            <a:ext cx="331689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fld id="{4A721C4B-1162-874C-93D4-CF628A24BA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358536" y="307552"/>
            <a:ext cx="9395064" cy="10034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pic>
        <p:nvPicPr>
          <p:cNvPr id="8" name="Picture 7" descr="UNICEFUSA_CF_DIG_C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537" y="5705230"/>
            <a:ext cx="650351" cy="79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5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05" r:id="rId12"/>
  </p:sldLayoutIdLst>
  <p:hf hdr="0" dt="0"/>
  <p:txStyles>
    <p:titleStyle>
      <a:lvl1pPr algn="l" defTabSz="609585" rtl="0" eaLnBrk="1" latinLnBrk="0" hangingPunct="1">
        <a:lnSpc>
          <a:spcPct val="80000"/>
        </a:lnSpc>
        <a:spcBef>
          <a:spcPct val="0"/>
        </a:spcBef>
        <a:buNone/>
        <a:defRPr sz="4267" b="1" i="0" kern="1200" normalizeH="0" baseline="0">
          <a:solidFill>
            <a:srgbClr val="21AEF1"/>
          </a:solidFill>
          <a:latin typeface="Arial Black"/>
          <a:ea typeface="+mj-ea"/>
          <a:cs typeface="Arial Black"/>
        </a:defRPr>
      </a:lvl1pPr>
    </p:titleStyle>
    <p:bodyStyle>
      <a:lvl1pPr marL="0" indent="-243834" algn="l" defTabSz="609585" rtl="0" eaLnBrk="1" latinLnBrk="0" hangingPunct="1">
        <a:lnSpc>
          <a:spcPts val="2667"/>
        </a:lnSpc>
        <a:spcBef>
          <a:spcPts val="400"/>
        </a:spcBef>
        <a:spcAft>
          <a:spcPts val="800"/>
        </a:spcAft>
        <a:buClr>
          <a:schemeClr val="bg1">
            <a:lumMod val="50000"/>
          </a:schemeClr>
        </a:buClr>
        <a:buSzPct val="125000"/>
        <a:buFont typeface="Arial"/>
        <a:buChar char="•"/>
        <a:defRPr sz="2133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-243834" algn="l" defTabSz="609585" rtl="0" eaLnBrk="1" latinLnBrk="0" hangingPunct="1">
        <a:lnSpc>
          <a:spcPts val="2667"/>
        </a:lnSpc>
        <a:spcBef>
          <a:spcPts val="400"/>
        </a:spcBef>
        <a:spcAft>
          <a:spcPts val="800"/>
        </a:spcAft>
        <a:buClr>
          <a:schemeClr val="bg1">
            <a:lumMod val="50000"/>
          </a:schemeClr>
        </a:buClr>
        <a:buSzPct val="125000"/>
        <a:buFont typeface="Arial"/>
        <a:buChar char="–"/>
        <a:defRPr sz="2133" kern="1200">
          <a:solidFill>
            <a:schemeClr val="tx1"/>
          </a:solidFill>
          <a:latin typeface="Arial"/>
          <a:ea typeface="+mn-ea"/>
          <a:cs typeface="Arial"/>
        </a:defRPr>
      </a:lvl2pPr>
      <a:lvl3pPr marL="0" indent="-243834" algn="l" defTabSz="609585" rtl="0" eaLnBrk="1" latinLnBrk="0" hangingPunct="1">
        <a:lnSpc>
          <a:spcPts val="2667"/>
        </a:lnSpc>
        <a:spcBef>
          <a:spcPts val="400"/>
        </a:spcBef>
        <a:spcAft>
          <a:spcPts val="800"/>
        </a:spcAft>
        <a:buClr>
          <a:schemeClr val="bg1">
            <a:lumMod val="50000"/>
          </a:schemeClr>
        </a:buClr>
        <a:buSzPct val="125000"/>
        <a:buFont typeface="Arial"/>
        <a:buChar char="•"/>
        <a:defRPr sz="2133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-243834" algn="l" defTabSz="609585" rtl="0" eaLnBrk="1" latinLnBrk="0" hangingPunct="1">
        <a:lnSpc>
          <a:spcPts val="2667"/>
        </a:lnSpc>
        <a:spcBef>
          <a:spcPts val="400"/>
        </a:spcBef>
        <a:spcAft>
          <a:spcPts val="800"/>
        </a:spcAft>
        <a:buClr>
          <a:schemeClr val="bg1">
            <a:lumMod val="50000"/>
          </a:schemeClr>
        </a:buClr>
        <a:buSzPct val="125000"/>
        <a:buFont typeface="Arial"/>
        <a:buChar char="–"/>
        <a:defRPr sz="2133" kern="1200">
          <a:solidFill>
            <a:schemeClr val="tx1"/>
          </a:solidFill>
          <a:latin typeface="Arial"/>
          <a:ea typeface="+mn-ea"/>
          <a:cs typeface="Arial"/>
        </a:defRPr>
      </a:lvl4pPr>
      <a:lvl5pPr marL="0" indent="-243834" algn="l" defTabSz="609585" rtl="0" eaLnBrk="1" latinLnBrk="0" hangingPunct="1">
        <a:lnSpc>
          <a:spcPts val="2667"/>
        </a:lnSpc>
        <a:spcBef>
          <a:spcPts val="400"/>
        </a:spcBef>
        <a:spcAft>
          <a:spcPts val="800"/>
        </a:spcAft>
        <a:buClr>
          <a:schemeClr val="bg1">
            <a:lumMod val="50000"/>
          </a:schemeClr>
        </a:buClr>
        <a:buSzPct val="125000"/>
        <a:buFont typeface="Arial"/>
        <a:buChar char="»"/>
        <a:defRPr sz="2133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cef.org/documents/ending-online-child-sexual-exploitation-and-abus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cef.org/reports/mo-cria-child-rights-impact-self-assessment-tool-mobile-operator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hyperlink" Target="https://sites.unicef.org/csr/css/Recommendations_for_Online_Gaming_Industry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cef-irc.org/research/disrupting-har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unicef.org/globalinsight/reports/better-governance-childrens-data-manifesto" TargetMode="External"/><Relationship Id="rId4" Type="http://schemas.openxmlformats.org/officeDocument/2006/relationships/hyperlink" Target="https://www.unicef.org/globalinsight/featured-projects/ai-children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outdoor, tree, ground&#10;&#10;Description automatically generated">
            <a:extLst>
              <a:ext uri="{FF2B5EF4-FFF2-40B4-BE49-F238E27FC236}">
                <a16:creationId xmlns:a16="http://schemas.microsoft.com/office/drawing/2014/main" id="{F10AFD3A-4537-47D6-9EF7-F7EAD27685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BE023F0-310C-4F73-8F08-CD96594D3B68}"/>
              </a:ext>
            </a:extLst>
          </p:cNvPr>
          <p:cNvGrpSpPr/>
          <p:nvPr/>
        </p:nvGrpSpPr>
        <p:grpSpPr>
          <a:xfrm>
            <a:off x="5506948" y="4841393"/>
            <a:ext cx="5954124" cy="1732547"/>
            <a:chOff x="4520738" y="4806488"/>
            <a:chExt cx="7063602" cy="173254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CEBDA36-A27D-40BC-8D4D-793477D54BE9}"/>
                </a:ext>
              </a:extLst>
            </p:cNvPr>
            <p:cNvSpPr/>
            <p:nvPr/>
          </p:nvSpPr>
          <p:spPr>
            <a:xfrm>
              <a:off x="4520738" y="4806488"/>
              <a:ext cx="6849063" cy="1732547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E500CA-1674-4C67-9B94-AE435263D153}"/>
                </a:ext>
              </a:extLst>
            </p:cNvPr>
            <p:cNvSpPr txBox="1"/>
            <p:nvPr/>
          </p:nvSpPr>
          <p:spPr>
            <a:xfrm>
              <a:off x="4600337" y="4997164"/>
              <a:ext cx="6984003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600" b="1" dirty="0">
                  <a:solidFill>
                    <a:schemeClr val="bg1"/>
                  </a:solidFill>
                  <a:latin typeface="Univers" panose="020B0503020202020204" pitchFamily="34" charset="0"/>
                  <a:cs typeface="Arial" panose="020B0604020202020204" pitchFamily="34" charset="0"/>
                </a:rPr>
                <a:t>UNICEF’s Child Online Protection Strategic Framework and Action</a:t>
              </a:r>
              <a:endParaRPr lang="en-US" sz="2600" b="1" dirty="0">
                <a:solidFill>
                  <a:schemeClr val="bg1"/>
                </a:solidFill>
                <a:latin typeface="Univers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E66713-3FCB-40D2-851B-3CAC624BDD7E}"/>
                </a:ext>
              </a:extLst>
            </p:cNvPr>
            <p:cNvSpPr txBox="1"/>
            <p:nvPr/>
          </p:nvSpPr>
          <p:spPr>
            <a:xfrm>
              <a:off x="4652996" y="5895726"/>
              <a:ext cx="68490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>
                  <a:solidFill>
                    <a:schemeClr val="bg1"/>
                  </a:solidFill>
                  <a:latin typeface="Univers" panose="020B0503020202020204" pitchFamily="34" charset="0"/>
                  <a:cs typeface="Arial" panose="020B0604020202020204" pitchFamily="34" charset="0"/>
                </a:rPr>
                <a:t>12 January 2022</a:t>
              </a:r>
            </a:p>
          </p:txBody>
        </p:sp>
      </p:grp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B4498480-8080-4F70-96CB-1F035653F0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069" y="-192968"/>
            <a:ext cx="2397647" cy="23976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23CB83-EF0C-491E-BE7B-48F384E8947C}"/>
              </a:ext>
            </a:extLst>
          </p:cNvPr>
          <p:cNvSpPr txBox="1"/>
          <p:nvPr/>
        </p:nvSpPr>
        <p:spPr>
          <a:xfrm>
            <a:off x="75655" y="6573940"/>
            <a:ext cx="210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cap="all" dirty="0">
                <a:solidFill>
                  <a:schemeClr val="bg2">
                    <a:lumMod val="75000"/>
                  </a:schemeClr>
                </a:solidFill>
                <a:latin typeface="Univers" panose="020B0503020202020204" pitchFamily="34" charset="0"/>
                <a:cs typeface="Arial" pitchFamily="34" charset="0"/>
              </a:rPr>
              <a:t>©UNICEF/UN0352056</a:t>
            </a:r>
            <a:endParaRPr lang="en-US" sz="1200" b="1" cap="all" dirty="0">
              <a:solidFill>
                <a:schemeClr val="bg2">
                  <a:lumMod val="75000"/>
                </a:schemeClr>
              </a:solidFill>
              <a:latin typeface="Univers" panose="020B0503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685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542F62C5-FDF9-4B8E-939A-9AEFCC8CB8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570210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20B384-03FD-4B91-8DC6-464031A7D708}"/>
              </a:ext>
            </a:extLst>
          </p:cNvPr>
          <p:cNvSpPr txBox="1"/>
          <p:nvPr/>
        </p:nvSpPr>
        <p:spPr>
          <a:xfrm>
            <a:off x="5914936" y="1255304"/>
            <a:ext cx="545054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Univers" panose="020B0503020202020204" pitchFamily="34" charset="0"/>
                <a:cs typeface="Arial" panose="020B0604020202020204" pitchFamily="34" charset="0"/>
              </a:rPr>
              <a:t>UNICEF takes a comprehensive approach to child protection in the digital environment. </a:t>
            </a:r>
          </a:p>
          <a:p>
            <a:endParaRPr lang="en-US" sz="2000" dirty="0">
              <a:latin typeface="Univers" panose="020B0503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0B0F0"/>
                </a:solidFill>
                <a:latin typeface="Univers" panose="020B0503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>
                <a:latin typeface="Univers" panose="020B0503020202020204" pitchFamily="34" charset="0"/>
                <a:cs typeface="Arial" panose="020B0604020202020204" pitchFamily="34" charset="0"/>
              </a:rPr>
              <a:t> priority outcome areas:</a:t>
            </a:r>
          </a:p>
          <a:p>
            <a:endParaRPr lang="en-US" sz="2000" dirty="0">
              <a:latin typeface="Univers" panose="020B0503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Univers" panose="020B0503020202020204" pitchFamily="34" charset="0"/>
                <a:cs typeface="Arial" panose="020B0604020202020204" pitchFamily="34" charset="0"/>
              </a:rPr>
              <a:t>Digital technologies are not misused to facilitate </a:t>
            </a:r>
            <a:r>
              <a:rPr lang="en-US" sz="2000" b="1" dirty="0">
                <a:latin typeface="Univers" panose="020B0503020202020204" pitchFamily="34" charset="0"/>
                <a:cs typeface="Arial" panose="020B0604020202020204" pitchFamily="34" charset="0"/>
              </a:rPr>
              <a:t>sexual exploitation and abuse </a:t>
            </a:r>
            <a:r>
              <a:rPr lang="en-US" sz="2000" dirty="0">
                <a:latin typeface="Univers" panose="020B0503020202020204" pitchFamily="34" charset="0"/>
                <a:cs typeface="Arial" panose="020B0604020202020204" pitchFamily="34" charset="0"/>
              </a:rPr>
              <a:t>of children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Univers" panose="020B0503020202020204" pitchFamily="34" charset="0"/>
                <a:cs typeface="Arial" panose="020B0604020202020204" pitchFamily="34" charset="0"/>
              </a:rPr>
              <a:t>Children use digital technologies free from </a:t>
            </a:r>
            <a:r>
              <a:rPr lang="en-US" sz="2000" b="1" dirty="0">
                <a:latin typeface="Univers" panose="020B0503020202020204" pitchFamily="34" charset="0"/>
                <a:cs typeface="Arial" panose="020B0604020202020204" pitchFamily="34" charset="0"/>
              </a:rPr>
              <a:t>bullying and harassment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Univers" panose="020B0503020202020204" pitchFamily="34" charset="0"/>
                <a:cs typeface="Arial" panose="020B0604020202020204" pitchFamily="34" charset="0"/>
              </a:rPr>
              <a:t>Children are protected from </a:t>
            </a:r>
            <a:r>
              <a:rPr lang="en-US" sz="2000" b="1" dirty="0">
                <a:latin typeface="Univers" panose="020B0503020202020204" pitchFamily="34" charset="0"/>
                <a:cs typeface="Arial" panose="020B0604020202020204" pitchFamily="34" charset="0"/>
              </a:rPr>
              <a:t>inappropriate collection and processing of their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Univers" panose="020B0503020202020204" pitchFamily="34" charset="0"/>
                <a:cs typeface="Arial" panose="020B0604020202020204" pitchFamily="34" charset="0"/>
              </a:rPr>
              <a:t>Children are protected from </a:t>
            </a:r>
            <a:r>
              <a:rPr lang="en-US" sz="2000" b="1" dirty="0">
                <a:latin typeface="Univers" panose="020B0503020202020204" pitchFamily="34" charset="0"/>
                <a:cs typeface="Arial" panose="020B0604020202020204" pitchFamily="34" charset="0"/>
              </a:rPr>
              <a:t>harmful digital marketing practices</a:t>
            </a:r>
          </a:p>
          <a:p>
            <a:pPr marL="228600" indent="-228600">
              <a:buFont typeface="+mj-lt"/>
              <a:buAutoNum type="arabicPeriod"/>
            </a:pPr>
            <a:endParaRPr lang="en-US" sz="2000" dirty="0">
              <a:latin typeface="Univers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E895A5-FB49-4D24-8489-76C0458F4A07}"/>
              </a:ext>
            </a:extLst>
          </p:cNvPr>
          <p:cNvSpPr txBox="1"/>
          <p:nvPr/>
        </p:nvSpPr>
        <p:spPr>
          <a:xfrm>
            <a:off x="139428" y="6550223"/>
            <a:ext cx="210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cap="all" dirty="0">
                <a:solidFill>
                  <a:schemeClr val="bg1"/>
                </a:solidFill>
                <a:latin typeface="Univers" panose="020B0503020202020204" pitchFamily="34" charset="0"/>
                <a:cs typeface="Arial" pitchFamily="34" charset="0"/>
              </a:rPr>
              <a:t>©UNICEF/UN017636</a:t>
            </a:r>
            <a:endParaRPr lang="en-US" sz="1200" b="1" cap="all" dirty="0">
              <a:solidFill>
                <a:schemeClr val="bg1"/>
              </a:solidFill>
              <a:latin typeface="Univers" panose="020B0503020202020204" pitchFamily="34" charset="0"/>
              <a:cs typeface="Arial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2A017D1-16D2-4E36-AB8C-A18905D26198}"/>
              </a:ext>
            </a:extLst>
          </p:cNvPr>
          <p:cNvSpPr txBox="1">
            <a:spLocks/>
          </p:cNvSpPr>
          <p:nvPr/>
        </p:nvSpPr>
        <p:spPr>
          <a:xfrm>
            <a:off x="6024979" y="1"/>
            <a:ext cx="5702109" cy="9055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60958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i="0" kern="1200" normalizeH="0" baseline="0">
                <a:solidFill>
                  <a:srgbClr val="21AEF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l"/>
            <a:r>
              <a:rPr lang="en-US" sz="3600" dirty="0">
                <a:solidFill>
                  <a:srgbClr val="00B0F0"/>
                </a:solidFill>
                <a:latin typeface="Univers" panose="020B0503020202020204" pitchFamily="34" charset="0"/>
              </a:rPr>
              <a:t>Our approach</a:t>
            </a:r>
            <a:endParaRPr lang="en-IE" sz="3600" dirty="0">
              <a:solidFill>
                <a:srgbClr val="00B0F0"/>
              </a:solidFill>
              <a:latin typeface="Univers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84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E2D12-6D0E-4D66-A087-CCD8703EF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135" y="389392"/>
            <a:ext cx="11172569" cy="132556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Univers" panose="020B0503020202020204" pitchFamily="34" charset="0"/>
              </a:rPr>
              <a:t>Child online protection programming</a:t>
            </a:r>
            <a:endParaRPr lang="en-IE" sz="4000" b="1" dirty="0">
              <a:solidFill>
                <a:srgbClr val="00B0F0"/>
              </a:solidFill>
              <a:latin typeface="Univers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F6938-317F-40DC-9D78-92BE55B68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522" y="1594375"/>
            <a:ext cx="10190660" cy="464139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Clr>
                <a:srgbClr val="00B0F0"/>
              </a:buClr>
            </a:pPr>
            <a:r>
              <a:rPr lang="en-US" sz="2200" dirty="0">
                <a:latin typeface="Univers" panose="020B0503020202020204" pitchFamily="34" charset="0"/>
              </a:rPr>
              <a:t>At national level, UNICEF supports the strengthening of systems to prevent and respond to all forms of violence against children including in the digital environment </a:t>
            </a:r>
          </a:p>
          <a:p>
            <a:pPr>
              <a:lnSpc>
                <a:spcPct val="120000"/>
              </a:lnSpc>
              <a:buClr>
                <a:srgbClr val="00B0F0"/>
              </a:buClr>
            </a:pPr>
            <a:r>
              <a:rPr lang="en-US" sz="2200" dirty="0">
                <a:latin typeface="Univers" panose="020B0503020202020204" pitchFamily="34" charset="0"/>
              </a:rPr>
              <a:t>In tackling the online dimensions of child sexual abuse, guided by the ‘</a:t>
            </a:r>
            <a:r>
              <a:rPr lang="en-US" sz="2200" dirty="0" err="1">
                <a:latin typeface="Univers" panose="020B0503020202020204" pitchFamily="34" charset="0"/>
              </a:rPr>
              <a:t>WeProtect</a:t>
            </a:r>
            <a:r>
              <a:rPr lang="en-US" sz="2200" dirty="0">
                <a:latin typeface="Univers" panose="020B0503020202020204" pitchFamily="34" charset="0"/>
              </a:rPr>
              <a:t> Model National Response’. See recent UNICEF review: </a:t>
            </a:r>
            <a:r>
              <a:rPr lang="en-US" sz="2200" dirty="0">
                <a:latin typeface="Univers" panose="020B0503020202020204" pitchFamily="34" charset="0"/>
                <a:hlinkClick r:id="rId3"/>
              </a:rPr>
              <a:t>https://www.unicef.org/documents/ending-online-child-sexual-exploitation-and-abuse</a:t>
            </a:r>
            <a:r>
              <a:rPr lang="en-US" sz="2200" dirty="0">
                <a:latin typeface="Univers" panose="020B0503020202020204" pitchFamily="34" charset="0"/>
              </a:rPr>
              <a:t> </a:t>
            </a:r>
          </a:p>
          <a:p>
            <a:pPr>
              <a:lnSpc>
                <a:spcPct val="120000"/>
              </a:lnSpc>
              <a:buClr>
                <a:srgbClr val="00B0F0"/>
              </a:buClr>
            </a:pPr>
            <a:r>
              <a:rPr lang="en-US" sz="2200" dirty="0">
                <a:latin typeface="Univers" panose="020B0503020202020204" pitchFamily="34" charset="0"/>
              </a:rPr>
              <a:t>At global level, we are part of global alliances and set technical guidance to address all forms of violence against children</a:t>
            </a:r>
          </a:p>
          <a:p>
            <a:pPr>
              <a:lnSpc>
                <a:spcPct val="120000"/>
              </a:lnSpc>
              <a:buClr>
                <a:srgbClr val="00B0F0"/>
              </a:buClr>
            </a:pPr>
            <a:r>
              <a:rPr lang="en-US" sz="2200" dirty="0">
                <a:latin typeface="Univers" panose="020B0503020202020204" pitchFamily="34" charset="0"/>
              </a:rPr>
              <a:t>Pleased to collaborate with ITU at global, regional and national levels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D23F4-8B99-4216-9D60-FD08BFC90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0912C1D-6375-4495-8F33-01AD459DA9D9}" type="slidenum">
              <a:rPr lang="en-IE" smtClean="0">
                <a:latin typeface="Univers" panose="020B0503020202020204" pitchFamily="34" charset="0"/>
              </a:rPr>
              <a:t>3</a:t>
            </a:fld>
            <a:endParaRPr lang="en-IE">
              <a:latin typeface="Univers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930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E2D12-6D0E-4D66-A087-CCD8703EF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004"/>
            <a:ext cx="6127679" cy="132556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Univers" panose="020B0503020202020204" pitchFamily="34" charset="0"/>
              </a:rPr>
              <a:t>Child rights and business in the digital environment </a:t>
            </a:r>
            <a:endParaRPr lang="en-IE" sz="4000" b="1" dirty="0">
              <a:solidFill>
                <a:srgbClr val="00B0F0"/>
              </a:solidFill>
              <a:latin typeface="Univers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F6938-317F-40DC-9D78-92BE55B68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20"/>
            <a:ext cx="6333162" cy="4042292"/>
          </a:xfrm>
        </p:spPr>
        <p:txBody>
          <a:bodyPr>
            <a:noAutofit/>
          </a:bodyPr>
          <a:lstStyle/>
          <a:p>
            <a:pPr algn="l" rtl="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  <a:latin typeface="Univers" panose="020B0503020202020204" pitchFamily="34" charset="0"/>
              </a:rPr>
              <a:t>Built on UN Guiding Principles on Business and Human Rights and the Children's Rights and Business Principles</a:t>
            </a:r>
            <a:r>
              <a:rPr lang="en-US" sz="2000" b="0" i="0" dirty="0">
                <a:effectLst/>
                <a:latin typeface="Univers" panose="020B0503020202020204" pitchFamily="34" charset="0"/>
              </a:rPr>
              <a:t>​ with a focus on integrating child rights into human rights due diligence processes.</a:t>
            </a:r>
            <a:endParaRPr lang="en-US" sz="2000" b="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  <a:latin typeface="Univers" panose="020B0503020202020204" pitchFamily="34" charset="0"/>
              </a:rPr>
              <a:t>Industry tools and guidance on child rights e.g.</a:t>
            </a:r>
            <a:endParaRPr lang="en-US" sz="2000" dirty="0">
              <a:solidFill>
                <a:srgbClr val="000000"/>
              </a:solidFill>
              <a:latin typeface="Univers" panose="020B0503020202020204" pitchFamily="34" charset="0"/>
            </a:endParaRPr>
          </a:p>
          <a:p>
            <a:pPr lvl="1" fontAlgn="base">
              <a:buClr>
                <a:schemeClr val="tx1"/>
              </a:buClr>
            </a:pPr>
            <a:r>
              <a:rPr lang="en-US" sz="1800" dirty="0">
                <a:solidFill>
                  <a:srgbClr val="000000"/>
                </a:solidFill>
                <a:latin typeface="Univers" panose="020B0503020202020204" pitchFamily="34" charset="0"/>
                <a:hlinkClick r:id="rId3"/>
              </a:rPr>
              <a:t>Child Rights Impact Self-Assessment Tool for Mobile Operators </a:t>
            </a:r>
            <a:endParaRPr lang="en-US" sz="1800" dirty="0">
              <a:solidFill>
                <a:srgbClr val="000000"/>
              </a:solidFill>
              <a:latin typeface="Univers" panose="020B0503020202020204" pitchFamily="34" charset="0"/>
            </a:endParaRPr>
          </a:p>
          <a:p>
            <a:pPr lvl="1" fontAlgn="base">
              <a:buClr>
                <a:schemeClr val="tx1"/>
              </a:buClr>
            </a:pPr>
            <a:r>
              <a:rPr lang="en-US" sz="1800" dirty="0">
                <a:solidFill>
                  <a:srgbClr val="000000"/>
                </a:solidFill>
                <a:latin typeface="Univers" panose="020B0503020202020204" pitchFamily="34" charset="0"/>
                <a:hlinkClick r:id="rId4"/>
              </a:rPr>
              <a:t>Recommendations for the Online Gaming Industry on Assessing Impact on Children</a:t>
            </a: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Focused on </a:t>
            </a:r>
            <a:r>
              <a:rPr lang="en-US" sz="2000" b="0" i="0" u="none" strike="noStrike" dirty="0">
                <a:effectLst/>
                <a:latin typeface="Univers" panose="020B0503020202020204" pitchFamily="34" charset="0"/>
              </a:rPr>
              <a:t>business </a:t>
            </a:r>
            <a:r>
              <a:rPr lang="en-US" sz="2000" b="0" i="0" u="none" strike="noStrike">
                <a:effectLst/>
                <a:latin typeface="Univers" panose="020B0503020202020204" pitchFamily="34" charset="0"/>
              </a:rPr>
              <a:t>practice change </a:t>
            </a:r>
            <a:r>
              <a:rPr lang="en-US" sz="2000" b="0" i="0" u="none" strike="noStrike" dirty="0">
                <a:effectLst/>
                <a:latin typeface="Univers" panose="020B0503020202020204" pitchFamily="34" charset="0"/>
              </a:rPr>
              <a:t>at scale</a:t>
            </a:r>
            <a:endParaRPr lang="en-US" sz="2000" b="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  <a:latin typeface="Univers" panose="020B0503020202020204" pitchFamily="34" charset="0"/>
              </a:rPr>
              <a:t>Convening and awareness raising</a:t>
            </a:r>
            <a:endParaRPr lang="en-US" sz="20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D23F4-8B99-4216-9D60-FD08BFC90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0912C1D-6375-4495-8F33-01AD459DA9D9}" type="slidenum">
              <a:rPr lang="en-IE" smtClean="0">
                <a:latin typeface="Univers" panose="020B0503020202020204" pitchFamily="34" charset="0"/>
              </a:rPr>
              <a:t>4</a:t>
            </a:fld>
            <a:endParaRPr lang="en-IE">
              <a:latin typeface="Univers" panose="020B0503020202020204" pitchFamily="34" charset="0"/>
            </a:endParaRPr>
          </a:p>
        </p:txBody>
      </p:sp>
      <p:pic>
        <p:nvPicPr>
          <p:cNvPr id="6" name="Picture 5" descr="A picture containing text, person, outdoor&#10;&#10;Description automatically generated">
            <a:extLst>
              <a:ext uri="{FF2B5EF4-FFF2-40B4-BE49-F238E27FC236}">
                <a16:creationId xmlns:a16="http://schemas.microsoft.com/office/drawing/2014/main" id="{6BB36A13-0678-4980-9203-FEC57635BD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733" y="421877"/>
            <a:ext cx="4042067" cy="57175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43245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E2D12-6D0E-4D66-A087-CCD8703EF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052"/>
            <a:ext cx="11172569" cy="132556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Univers" panose="020B0503020202020204" pitchFamily="34" charset="0"/>
              </a:rPr>
              <a:t>Research, evidence, and policy </a:t>
            </a:r>
            <a:endParaRPr lang="en-IE" sz="4000" b="1" dirty="0">
              <a:solidFill>
                <a:srgbClr val="00B0F0"/>
              </a:solidFill>
              <a:latin typeface="Univers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F6938-317F-40DC-9D78-92BE55B68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16890"/>
            <a:ext cx="10385809" cy="464139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  <a:buClr>
                <a:srgbClr val="00B0F0"/>
              </a:buClr>
            </a:pPr>
            <a:r>
              <a:rPr lang="en-US" sz="2200" dirty="0">
                <a:latin typeface="Univers"/>
              </a:rPr>
              <a:t>Design and support multi-country research on children's use of digital technologies; access, skills, opportunities and risks.</a:t>
            </a:r>
            <a:r>
              <a:rPr lang="en-US" sz="22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2200" dirty="0">
                <a:latin typeface="Univers"/>
              </a:rPr>
              <a:t>Nationally-representative surveys with children in 40+ countries, including more than 50k children. </a:t>
            </a:r>
          </a:p>
          <a:p>
            <a:pPr>
              <a:lnSpc>
                <a:spcPct val="120000"/>
              </a:lnSpc>
              <a:buClr>
                <a:srgbClr val="00B0F0"/>
              </a:buClr>
            </a:pPr>
            <a:r>
              <a:rPr lang="en-US" sz="2200" dirty="0">
                <a:latin typeface="Univers"/>
                <a:hlinkClick r:id="rId3"/>
              </a:rPr>
              <a:t>Disrupting Harm</a:t>
            </a:r>
            <a:r>
              <a:rPr lang="en-US" sz="2200" dirty="0">
                <a:latin typeface="Univers"/>
              </a:rPr>
              <a:t> project established to generate high-quality evidence on technology-facilitated sexual exploitation and abuse of children in 13 countries across Eastern and Southern Africa and Southeast Asia. </a:t>
            </a:r>
          </a:p>
          <a:p>
            <a:pPr>
              <a:lnSpc>
                <a:spcPct val="120000"/>
              </a:lnSpc>
              <a:buClr>
                <a:srgbClr val="00B0F0"/>
              </a:buClr>
            </a:pPr>
            <a:r>
              <a:rPr lang="en-US" sz="2200" dirty="0">
                <a:latin typeface="Univers"/>
                <a:ea typeface="+mn-lt"/>
                <a:cs typeface="+mn-lt"/>
              </a:rPr>
              <a:t>Policy recommendations in critical areas of relevance to child online protection including:</a:t>
            </a:r>
          </a:p>
          <a:p>
            <a:pPr lvl="1">
              <a:lnSpc>
                <a:spcPct val="120000"/>
              </a:lnSpc>
              <a:buClr>
                <a:srgbClr val="00B0F0"/>
              </a:buClr>
            </a:pPr>
            <a:r>
              <a:rPr lang="en-US" sz="1800" dirty="0">
                <a:latin typeface="Univers"/>
                <a:ea typeface="+mn-lt"/>
                <a:cs typeface="+mn-lt"/>
              </a:rPr>
              <a:t>Artificial Intelligence: </a:t>
            </a:r>
            <a:r>
              <a:rPr lang="en-US" sz="1800" dirty="0">
                <a:latin typeface="Univers"/>
                <a:ea typeface="+mn-lt"/>
                <a:cs typeface="+mn-lt"/>
                <a:hlinkClick r:id="rId4"/>
              </a:rPr>
              <a:t>https://www.unicef.org/globalinsight/featured-projects/ai-children</a:t>
            </a:r>
            <a:endParaRPr lang="en-US" sz="1800" dirty="0">
              <a:latin typeface="Univers"/>
              <a:ea typeface="+mn-lt"/>
              <a:cs typeface="+mn-lt"/>
            </a:endParaRPr>
          </a:p>
          <a:p>
            <a:pPr lvl="1">
              <a:lnSpc>
                <a:spcPct val="120000"/>
              </a:lnSpc>
              <a:buClr>
                <a:srgbClr val="00B0F0"/>
              </a:buClr>
            </a:pPr>
            <a:r>
              <a:rPr lang="en-US" sz="1800" dirty="0">
                <a:latin typeface="Univers"/>
                <a:ea typeface="+mn-lt"/>
                <a:cs typeface="+mn-lt"/>
              </a:rPr>
              <a:t>Governance of children’s data: </a:t>
            </a:r>
            <a:r>
              <a:rPr lang="en-US" sz="1800" dirty="0">
                <a:latin typeface="Univers"/>
                <a:ea typeface="+mn-lt"/>
                <a:cs typeface="+mn-lt"/>
                <a:hlinkClick r:id="rId5"/>
              </a:rPr>
              <a:t>https://www.unicef.org/globalinsight/reports/better-governance-childrens-data-manifesto</a:t>
            </a:r>
            <a:r>
              <a:rPr lang="en-US" sz="1800" dirty="0">
                <a:latin typeface="Univers"/>
                <a:ea typeface="+mn-lt"/>
                <a:cs typeface="+mn-lt"/>
              </a:rPr>
              <a:t> </a:t>
            </a:r>
          </a:p>
          <a:p>
            <a:pPr lvl="1">
              <a:lnSpc>
                <a:spcPct val="120000"/>
              </a:lnSpc>
              <a:buClr>
                <a:srgbClr val="00B0F0"/>
              </a:buClr>
            </a:pPr>
            <a:endParaRPr lang="en-US" sz="1800" dirty="0">
              <a:latin typeface="Univers"/>
              <a:ea typeface="+mn-lt"/>
              <a:cs typeface="+mn-lt"/>
            </a:endParaRPr>
          </a:p>
          <a:p>
            <a:pPr marL="457200" lvl="1" indent="0">
              <a:lnSpc>
                <a:spcPct val="120000"/>
              </a:lnSpc>
              <a:buClr>
                <a:srgbClr val="00B0F0"/>
              </a:buClr>
              <a:buNone/>
            </a:pPr>
            <a:endParaRPr lang="en-US" sz="1800" dirty="0">
              <a:latin typeface="Univers" panose="020B0503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D23F4-8B99-4216-9D60-FD08BFC90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0912C1D-6375-4495-8F33-01AD459DA9D9}" type="slidenum">
              <a:rPr lang="en-IE" smtClean="0">
                <a:latin typeface="Univers" panose="020B0503020202020204" pitchFamily="34" charset="0"/>
              </a:rPr>
              <a:t>5</a:t>
            </a:fld>
            <a:endParaRPr lang="en-IE">
              <a:latin typeface="Univers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998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A1A26A-2E13-4483-9678-53BEA6E1ADF9}"/>
              </a:ext>
            </a:extLst>
          </p:cNvPr>
          <p:cNvSpPr txBox="1"/>
          <p:nvPr/>
        </p:nvSpPr>
        <p:spPr>
          <a:xfrm>
            <a:off x="1097950" y="5099002"/>
            <a:ext cx="9497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Thank you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3D7CBA9-FFE1-4BF1-A355-9DE038E8E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33" y="3752329"/>
            <a:ext cx="2397647" cy="239764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8F6856-73E2-4CB4-AB0D-6636A758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C1D-6375-4495-8F33-01AD459DA9D9}" type="slidenum">
              <a:rPr lang="en-IE" smtClean="0">
                <a:latin typeface="Univers" panose="020B0503020202020204" pitchFamily="34" charset="0"/>
              </a:rPr>
              <a:t>6</a:t>
            </a:fld>
            <a:endParaRPr lang="en-IE">
              <a:latin typeface="Univers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864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anchor="t" anchorCtr="0">
        <a:noAutofit/>
      </a:bodyPr>
      <a:lstStyle>
        <a:defPPr algn="l">
          <a:defRPr sz="3200" dirty="0" smtClean="0">
            <a:solidFill>
              <a:srgbClr val="21B2F1"/>
            </a:solidFill>
            <a:latin typeface="Arial Black" charset="0"/>
            <a:ea typeface="Arial Black" charset="0"/>
            <a:cs typeface="Arial Black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8AC369762FB7448942EB8CF9E8743A" ma:contentTypeVersion="13" ma:contentTypeDescription="Create a new document." ma:contentTypeScope="" ma:versionID="6e8c95bbe84672147e5b07c081d45b05">
  <xsd:schema xmlns:xsd="http://www.w3.org/2001/XMLSchema" xmlns:xs="http://www.w3.org/2001/XMLSchema" xmlns:p="http://schemas.microsoft.com/office/2006/metadata/properties" xmlns:ns3="17b0e9e6-f5d5-4ec4-9ac3-0e7175d4d9c5" xmlns:ns4="f1363cd4-022c-46a6-85af-ad328609b06a" targetNamespace="http://schemas.microsoft.com/office/2006/metadata/properties" ma:root="true" ma:fieldsID="cbeac3bcc901c536156db0290c0721a2" ns3:_="" ns4:_="">
    <xsd:import namespace="17b0e9e6-f5d5-4ec4-9ac3-0e7175d4d9c5"/>
    <xsd:import namespace="f1363cd4-022c-46a6-85af-ad328609b06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b0e9e6-f5d5-4ec4-9ac3-0e7175d4d9c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63cd4-022c-46a6-85af-ad328609b0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C66F5C-3ACD-40F7-AEAD-A8C04DE06A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AD7DCB-93C7-4A81-AC73-2687333BED00}">
  <ds:schemaRefs>
    <ds:schemaRef ds:uri="17b0e9e6-f5d5-4ec4-9ac3-0e7175d4d9c5"/>
    <ds:schemaRef ds:uri="f1363cd4-022c-46a6-85af-ad328609b06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0C0CF3A-5D2E-410A-B063-37D61881D76E}">
  <ds:schemaRefs>
    <ds:schemaRef ds:uri="http://purl.org/dc/dcmitype/"/>
    <ds:schemaRef ds:uri="http://purl.org/dc/terms/"/>
    <ds:schemaRef ds:uri="http://purl.org/dc/elements/1.1/"/>
    <ds:schemaRef ds:uri="17b0e9e6-f5d5-4ec4-9ac3-0e7175d4d9c5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f1363cd4-022c-46a6-85af-ad328609b06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387</Words>
  <Application>Microsoft Office PowerPoint</Application>
  <PresentationFormat>Widescreen</PresentationFormat>
  <Paragraphs>41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Georgia</vt:lpstr>
      <vt:lpstr>Lucida Grande</vt:lpstr>
      <vt:lpstr>Symbol</vt:lpstr>
      <vt:lpstr>Univers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Child online protection programming</vt:lpstr>
      <vt:lpstr>Child rights and business in the digital environment </vt:lpstr>
      <vt:lpstr>Research, evidence, and policy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Afrooz Kaviani Johnson</dc:creator>
  <cp:lastModifiedBy>Afrooz Kaviani Johnson</cp:lastModifiedBy>
  <cp:revision>29</cp:revision>
  <dcterms:created xsi:type="dcterms:W3CDTF">2021-01-25T20:33:51Z</dcterms:created>
  <dcterms:modified xsi:type="dcterms:W3CDTF">2022-01-04T16:18:30Z</dcterms:modified>
</cp:coreProperties>
</file>