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sldIdLst>
    <p:sldId id="256" r:id="rId5"/>
    <p:sldId id="1429" r:id="rId6"/>
    <p:sldId id="1422" r:id="rId7"/>
    <p:sldId id="271" r:id="rId8"/>
    <p:sldId id="273" r:id="rId9"/>
    <p:sldId id="266" r:id="rId10"/>
    <p:sldId id="267" r:id="rId11"/>
    <p:sldId id="268" r:id="rId12"/>
    <p:sldId id="1436" r:id="rId13"/>
    <p:sldId id="270" r:id="rId14"/>
    <p:sldId id="28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Setter" initials="CS" lastIdx="9" clrIdx="0">
    <p:extLst>
      <p:ext uri="{19B8F6BF-5375-455C-9EA6-DF929625EA0E}">
        <p15:presenceInfo xmlns:p15="http://schemas.microsoft.com/office/powerpoint/2012/main" userId="S::chloe@weprotectga.org::df4c70c7-988d-4f23-a0d4-cb90f34cbeeb" providerId="AD"/>
      </p:ext>
    </p:extLst>
  </p:cmAuthor>
  <p:cmAuthor id="2" name="Patrick Cronin" initials="PC" lastIdx="1" clrIdx="1">
    <p:extLst>
      <p:ext uri="{19B8F6BF-5375-455C-9EA6-DF929625EA0E}">
        <p15:presenceInfo xmlns:p15="http://schemas.microsoft.com/office/powerpoint/2012/main" userId="S::Patrick.Cronin@paconsulting.com::3891ed8b-04ea-4050-b405-02ea6493df32" providerId="AD"/>
      </p:ext>
    </p:extLst>
  </p:cmAuthor>
  <p:cmAuthor id="3" name="Jess Lishak" initials="JL" lastIdx="2" clrIdx="2">
    <p:extLst>
      <p:ext uri="{19B8F6BF-5375-455C-9EA6-DF929625EA0E}">
        <p15:presenceInfo xmlns:p15="http://schemas.microsoft.com/office/powerpoint/2012/main" userId="S::jess@weprotectga.org::f55b75a0-23f1-4f5c-8a98-d4039cec57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521"/>
    <a:srgbClr val="402357"/>
    <a:srgbClr val="41115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E7F48-DEFB-4C14-9793-4593E9317F5C}" v="1" dt="2021-12-20T11:12:21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51884" autoAdjust="0"/>
  </p:normalViewPr>
  <p:slideViewPr>
    <p:cSldViewPr snapToGrid="0">
      <p:cViewPr varScale="1">
        <p:scale>
          <a:sx n="81" d="100"/>
          <a:sy n="81" d="100"/>
        </p:scale>
        <p:origin x="2976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932"/>
    </p:cViewPr>
  </p:sorterViewPr>
  <p:notesViewPr>
    <p:cSldViewPr snapToGrid="0">
      <p:cViewPr>
        <p:scale>
          <a:sx n="107" d="100"/>
          <a:sy n="107" d="100"/>
        </p:scale>
        <p:origin x="1480" y="-13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26EC3-862B-874A-9F46-ED31F2A73E09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5FC09-1ABF-094A-BE8C-5B8F406E1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5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41115F"/>
              </a:solidFill>
              <a:effectLst/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4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1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8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6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2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6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i="1" smtClean="0"/>
              <a:t>7</a:t>
            </a:fld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8032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30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5FC09-1ABF-094A-BE8C-5B8F406E14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8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90CE-E538-4255-8CE2-67910BC44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55A33-0826-4536-98BE-089117892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2DA9C-C77F-4CE9-BC00-D91CFD07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F85C-ABAA-4FFB-9489-C1602ABB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1D48-145F-4BBB-817E-22C894A1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D98B7-9E51-4440-ADBA-322F46964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E446D8-AD97-7347-BA82-523B474C2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292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10FF-7CEA-45DA-9C70-DC885A4F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43D2A-8ABC-4732-A5C6-71D7EC4C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18FC-829A-4BD0-9101-5646CD43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02BF-6BCF-47A0-95EE-78E1E827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3F37-6903-4D76-AEE8-CFB77505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4F16B-8A59-40C6-BD6E-72127AFC4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02BDD-754F-4FCB-9848-90AE8A016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FDAF1-A8BD-41ED-9777-02393F1E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D9D26-E1CC-4209-A92C-AD112E3B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F805-344B-40D2-B9F9-F93294F3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7F0ACC19-EE1B-4DAF-BBD5-32C49E5C7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6954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7F0ACC19-EE1B-4DAF-BBD5-32C49E5C7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3A67D09-3603-D045-8EF4-3F210C4A6A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952653" cy="1492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B6BFE-622D-4C75-8511-D96D667B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319C-450C-4F79-91B0-50B16A188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2E0A-32C7-4CD3-AABA-6308303F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DF6D-5F94-4B17-A34F-ACFD188F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90609-B0FE-42F3-B970-EFDB4D6C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09057" cy="365125"/>
          </a:xfrm>
        </p:spPr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FB469-A063-044F-B869-25F2E86E3B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374" y="0"/>
            <a:ext cx="9952652" cy="149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57379-82D5-9146-B517-A7AE68C0D1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2" y="6185935"/>
            <a:ext cx="1390261" cy="463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AD37F1-427B-CE45-A6B3-C83B8D4E2D4D}"/>
              </a:ext>
            </a:extLst>
          </p:cNvPr>
          <p:cNvCxnSpPr>
            <a:cxnSpLocks/>
          </p:cNvCxnSpPr>
          <p:nvPr userDrawn="1"/>
        </p:nvCxnSpPr>
        <p:spPr>
          <a:xfrm>
            <a:off x="0" y="1502229"/>
            <a:ext cx="12192000" cy="0"/>
          </a:xfrm>
          <a:prstGeom prst="line">
            <a:avLst/>
          </a:prstGeom>
          <a:ln w="38100">
            <a:solidFill>
              <a:srgbClr val="FCC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31FE-10E8-453A-9525-52840FC8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3E8A-58FD-4ECA-A1C8-539881F3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28174-9427-4C9D-9856-9D96277D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6D61A-C3C2-4620-9755-38D13669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755A4-16CB-4E51-934D-BAA1676F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04991-A989-AB4C-B40F-A74AC94E2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29200"/>
            <a:ext cx="1219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2ABE-1462-42C6-A001-19321176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B5FDE-FD4A-4EAC-8D4F-6EAB34AF1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C0CCF-2488-4383-92CF-B4012B6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FA925-1F91-43ED-91F7-3666C83C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0573-2E3F-4401-A7CD-E823F319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7B5E-A38E-4423-B578-D837155D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0A1C-BAC2-4DDC-8A7E-D404C108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9949-C2E4-4555-AFBF-A945BB8A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40FB3-42AE-4E09-ABE0-0BC2B187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0A817-5762-4E41-9C6B-40340890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9B69E-D55A-4F5E-AB55-3329AFD01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5CA7E-8A3C-487E-833E-7DECF527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4E0EC-3CBA-4A9A-8C90-5DD3E13B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DF3D8-3937-444B-96CA-3C8878F0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F069-07CB-4EFE-B895-4C0CDD7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A454-DDFE-4E51-BDC2-965BE503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91EFA-D032-4A1A-927B-09B5ED0F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44B55-1B17-4411-A633-BA9AE609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68FF5-4D41-4F66-A80C-6057182F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85C39-320F-49CF-92A0-7FA7617A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85EE3-BB7F-4FF0-A75D-9373B3F0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2E8F-4D5A-4DBF-878F-B34DA2E4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03F8-5329-4C67-ADFC-FF4C25C88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E4CF7-C5CB-4AD8-934F-69E556556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ABD91-B5C1-4FF9-B60E-83976391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F4026-1A24-4290-BDE1-0E460436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DED45-6D95-407B-88A0-F2934FFD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B524-62A8-440D-BC93-4C0A2DE7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29B0E-8ACB-4236-BCBD-D3DD35224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56F20-5218-433A-9FB8-1DCF1B44D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5F6FB-D578-4FA6-988F-7BD3311B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3DC9-A697-4F73-86B7-BA750A5B6E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C228-9482-43B7-89D6-F8BD63B7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9F4B7-FE31-40F1-B2F1-90048338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C039-C7C2-498B-9843-9EB86942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72731C2-65A4-4661-94C7-45C4222547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49633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383" imgH="384" progId="TCLayout.ActiveDocument.1">
                  <p:embed/>
                </p:oleObj>
              </mc:Choice>
              <mc:Fallback>
                <p:oleObj name="think-cell Slide" r:id="rId15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72731C2-65A4-4661-94C7-45C42225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93A9C-D1CC-4414-9DBD-C6DF50A9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9AFC9-176B-48EA-B367-7E558C3C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C2043-7381-4B98-AE79-C841CB327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E54F3DC9-A697-4F73-86B7-BA750A5B6E42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4C65-03B6-4175-A238-A090F1A82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B2342-BEE1-4DEF-8D30-9962DEE8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2B45C039-C7C2-498B-9843-9EB86942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svg"/><Relationship Id="rId18" Type="http://schemas.openxmlformats.org/officeDocument/2006/relationships/image" Target="../media/image2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tags" Target="../tags/tag4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18.sv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7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3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1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5B7A07-998A-4AA3-884A-D840A2589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34" y="4109395"/>
            <a:ext cx="7383002" cy="15052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41115F"/>
                </a:solidFill>
              </a:rPr>
              <a:t>Global Threat Assessment 2021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Overview</a:t>
            </a:r>
            <a:endParaRPr lang="en-US" dirty="0">
              <a:solidFill>
                <a:srgbClr val="41115F"/>
              </a:solidFill>
            </a:endParaRPr>
          </a:p>
          <a:p>
            <a:pPr algn="l"/>
            <a:endParaRPr lang="en-US" dirty="0">
              <a:solidFill>
                <a:srgbClr val="41115F"/>
              </a:solidFill>
            </a:endParaRPr>
          </a:p>
          <a:p>
            <a:pPr algn="l"/>
            <a:r>
              <a:rPr lang="en-US" dirty="0">
                <a:solidFill>
                  <a:srgbClr val="41115F"/>
                </a:solidFill>
              </a:rPr>
              <a:t>November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E9613-C013-954D-82A0-2A632598D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80" y="2026764"/>
            <a:ext cx="6347789" cy="21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69D5EC-EAD3-4473-AA57-DFAAE58D49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69D5EC-EAD3-4473-AA57-DFAAE58D4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B764655-E373-4046-83AE-5EE419A0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Autofit/>
          </a:bodyPr>
          <a:lstStyle/>
          <a:p>
            <a:r>
              <a:rPr lang="en-GB" dirty="0"/>
              <a:t>All companies, governments and charities can take action now to improve the response to child sexual abuse online</a:t>
            </a:r>
            <a:endParaRPr lang="es-E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882854-04FF-4A0A-8EB3-33AC2566FB9E}"/>
              </a:ext>
            </a:extLst>
          </p:cNvPr>
          <p:cNvGraphicFramePr>
            <a:graphicFrameLocks noGrp="1"/>
          </p:cNvGraphicFramePr>
          <p:nvPr/>
        </p:nvGraphicFramePr>
        <p:xfrm>
          <a:off x="400945" y="2168331"/>
          <a:ext cx="11390106" cy="3910923"/>
        </p:xfrm>
        <a:graphic>
          <a:graphicData uri="http://schemas.openxmlformats.org/drawingml/2006/table">
            <a:tbl>
              <a:tblPr firstRow="1" bandRow="1"/>
              <a:tblGrid>
                <a:gridCol w="1898351">
                  <a:extLst>
                    <a:ext uri="{9D8B030D-6E8A-4147-A177-3AD203B41FA5}">
                      <a16:colId xmlns:a16="http://schemas.microsoft.com/office/drawing/2014/main" val="3627472832"/>
                    </a:ext>
                  </a:extLst>
                </a:gridCol>
                <a:gridCol w="1898351">
                  <a:extLst>
                    <a:ext uri="{9D8B030D-6E8A-4147-A177-3AD203B41FA5}">
                      <a16:colId xmlns:a16="http://schemas.microsoft.com/office/drawing/2014/main" val="3666958806"/>
                    </a:ext>
                  </a:extLst>
                </a:gridCol>
                <a:gridCol w="1898351">
                  <a:extLst>
                    <a:ext uri="{9D8B030D-6E8A-4147-A177-3AD203B41FA5}">
                      <a16:colId xmlns:a16="http://schemas.microsoft.com/office/drawing/2014/main" val="806394866"/>
                    </a:ext>
                  </a:extLst>
                </a:gridCol>
                <a:gridCol w="1898351">
                  <a:extLst>
                    <a:ext uri="{9D8B030D-6E8A-4147-A177-3AD203B41FA5}">
                      <a16:colId xmlns:a16="http://schemas.microsoft.com/office/drawing/2014/main" val="181072868"/>
                    </a:ext>
                  </a:extLst>
                </a:gridCol>
                <a:gridCol w="1898351">
                  <a:extLst>
                    <a:ext uri="{9D8B030D-6E8A-4147-A177-3AD203B41FA5}">
                      <a16:colId xmlns:a16="http://schemas.microsoft.com/office/drawing/2014/main" val="2801351475"/>
                    </a:ext>
                  </a:extLst>
                </a:gridCol>
                <a:gridCol w="1898351">
                  <a:extLst>
                    <a:ext uri="{9D8B030D-6E8A-4147-A177-3AD203B41FA5}">
                      <a16:colId xmlns:a16="http://schemas.microsoft.com/office/drawing/2014/main" val="2898710247"/>
                    </a:ext>
                  </a:extLst>
                </a:gridCol>
              </a:tblGrid>
              <a:tr h="35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Policy/legislation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6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Criminal justice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4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Victim support services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8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Technology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Societal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insight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41057"/>
                  </a:ext>
                </a:extLst>
              </a:tr>
              <a:tr h="318695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Governments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must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Criminalise all offences relating to child sexual exploitation and abuse.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 in strengthening child protection systems.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Consider other legislative options (i.e. internet regulation).</a:t>
                      </a:r>
                    </a:p>
                  </a:txBody>
                  <a:tcPr marL="57167" marR="57167" marT="28584" marB="28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Governments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must: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 in deterrence and rehabilitation.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 specialist police units to cultivate threat expertise.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 in building international policing capabilities.</a:t>
                      </a:r>
                    </a:p>
                    <a:p>
                      <a:pPr marL="171450" indent="-17145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Governments and police agencies must develop consistent approaches for the investigation of cross-border crimes.</a:t>
                      </a:r>
                    </a:p>
                  </a:txBody>
                  <a:tcPr marL="57167" marR="57167" marT="28584" marB="285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Policymakers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must work with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industry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 set standards to reduce online harm.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Governments </a:t>
                      </a: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must invest in victim support services.</a:t>
                      </a:r>
                      <a:endParaRPr lang="en-GB" sz="1200" b="1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stakeholders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must safely engage survivors of child sexual abuse to inform the design of effective services, policies and support. 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 service providers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must take a ‘Safety by Design’ approach for services aimed at children.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 service providers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should publish regular transparency reports. 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Developers of online safety technologies </a:t>
                      </a: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should continue innovating to enhance the detection of child sexual abuse online. </a:t>
                      </a:r>
                      <a:endParaRPr lang="en-GB" sz="1200" b="1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167" marR="57167" marT="28584" marB="285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Governments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must incorporate online safety into school curricula. 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stakeholders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involved in the response must educate communities on the risk and impact of child sexual abuse. 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Governments, NGOs and online service providers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must invest in research to: 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Better understand pathways into offending.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Better understand the drivers behind child ‘self-generated’ sexual material. 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Understand risk and protective factors for children.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Improve the evidence picture for ‘Global South’ countries.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67" marR="57167" marT="28584" marB="285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945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58229A-3295-4555-8B35-77F21486AACF}"/>
              </a:ext>
            </a:extLst>
          </p:cNvPr>
          <p:cNvGraphicFramePr>
            <a:graphicFrameLocks noGrp="1"/>
          </p:cNvGraphicFramePr>
          <p:nvPr/>
        </p:nvGraphicFramePr>
        <p:xfrm>
          <a:off x="400945" y="1667851"/>
          <a:ext cx="11390105" cy="39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0105">
                  <a:extLst>
                    <a:ext uri="{9D8B030D-6E8A-4147-A177-3AD203B41FA5}">
                      <a16:colId xmlns:a16="http://schemas.microsoft.com/office/drawing/2014/main" val="2005615504"/>
                    </a:ext>
                  </a:extLst>
                </a:gridCol>
              </a:tblGrid>
              <a:tr h="39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41115F"/>
                          </a:solidFill>
                          <a:effectLst/>
                          <a:latin typeface="Franklin Gothic Book" panose="020B0503020102020204" pitchFamily="34" charset="0"/>
                        </a:rPr>
                        <a:t>CROSS-CUTTING: </a:t>
                      </a:r>
                      <a:r>
                        <a:rPr lang="en-GB" sz="1400" b="0" kern="1200" dirty="0">
                          <a:solidFill>
                            <a:srgbClr val="41115F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Governments, the private sector, and civil society must commit sufficient funding to tackle the threat.</a:t>
                      </a:r>
                      <a:endParaRPr lang="es-ES" sz="1800" b="0" dirty="0">
                        <a:solidFill>
                          <a:srgbClr val="41115F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73" marR="89073" marT="44537" marB="44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8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0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4190-912B-48F6-B2D0-42D8F22F8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en-GB" dirty="0"/>
              <a:t>THANK YOU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35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6B51-8D96-4E4E-8702-0FEB07F3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mission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263FA-20BD-4543-84E1-9F0D38B0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WeProtect Global Alliance brings together experts from government, the private sector and civil society to protect children from sexual exploitation and abuse online.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A5343A-6CBE-465E-9028-8623909235CC}"/>
              </a:ext>
            </a:extLst>
          </p:cNvPr>
          <p:cNvSpPr/>
          <p:nvPr/>
        </p:nvSpPr>
        <p:spPr>
          <a:xfrm>
            <a:off x="1409782" y="4320770"/>
            <a:ext cx="9276080" cy="1188720"/>
          </a:xfrm>
          <a:prstGeom prst="rect">
            <a:avLst/>
          </a:prstGeom>
          <a:solidFill>
            <a:srgbClr val="402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Child sexual exploitation and abuse online is partly or entirely facilitated by technology, </a:t>
            </a:r>
          </a:p>
          <a:p>
            <a:pPr algn="ctr"/>
            <a:r>
              <a:rPr lang="en-GB" dirty="0"/>
              <a:t>i.e. the internet or other wireless communications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8831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5A9F-351D-4089-8F39-67818B66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members span the globe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692C32-C7BE-4F68-87CA-0AB00EB0B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b="88"/>
          <a:stretch/>
        </p:blipFill>
        <p:spPr bwMode="auto">
          <a:xfrm>
            <a:off x="304233" y="1874588"/>
            <a:ext cx="6016786" cy="33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F1C91-F94D-4309-9CD5-17D1225EE056}"/>
              </a:ext>
            </a:extLst>
          </p:cNvPr>
          <p:cNvSpPr txBox="1"/>
          <p:nvPr/>
        </p:nvSpPr>
        <p:spPr>
          <a:xfrm>
            <a:off x="-234223" y="7248797"/>
            <a:ext cx="6110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63E1BA9-D040-47E7-BABA-E41EC6B3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86" y="2020556"/>
            <a:ext cx="3290577" cy="41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BD358-F1C7-4F05-9D31-4AD0F7B52E47}"/>
              </a:ext>
            </a:extLst>
          </p:cNvPr>
          <p:cNvSpPr/>
          <p:nvPr/>
        </p:nvSpPr>
        <p:spPr>
          <a:xfrm>
            <a:off x="189781" y="1910036"/>
            <a:ext cx="677419" cy="454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D75FFD-2ACC-4839-8553-527CEF316028}"/>
              </a:ext>
            </a:extLst>
          </p:cNvPr>
          <p:cNvGrpSpPr/>
          <p:nvPr/>
        </p:nvGrpSpPr>
        <p:grpSpPr>
          <a:xfrm>
            <a:off x="280172" y="5170821"/>
            <a:ext cx="8134970" cy="1648643"/>
            <a:chOff x="29682" y="5292797"/>
            <a:chExt cx="7902888" cy="153258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C5E43F-4856-425A-A2B3-57E009CC1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2" y="5329731"/>
              <a:ext cx="3201750" cy="146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217E301D-D7B3-4FFD-B6CD-CE1BDDE72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2"/>
            <a:stretch/>
          </p:blipFill>
          <p:spPr bwMode="auto">
            <a:xfrm>
              <a:off x="6416762" y="5346510"/>
              <a:ext cx="1515807" cy="845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C6EA13-27AE-4512-B591-8E28493AF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973" y="6307740"/>
              <a:ext cx="1469521" cy="42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4E736F41-B8DD-4CB8-83B2-E7AD0BA4B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432" y="5292797"/>
              <a:ext cx="3185331" cy="92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D118686-70AF-4EF7-AF87-21C864CA5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494" y="6305683"/>
              <a:ext cx="1658342" cy="47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2C191786-7D8F-41EA-8EB2-34EC478F8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2" b="42168"/>
            <a:stretch/>
          </p:blipFill>
          <p:spPr bwMode="auto">
            <a:xfrm>
              <a:off x="6416763" y="6336365"/>
              <a:ext cx="1515807" cy="48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3161BA-C60E-456C-A0FA-EB95E86B6B1D}"/>
              </a:ext>
            </a:extLst>
          </p:cNvPr>
          <p:cNvGrpSpPr/>
          <p:nvPr/>
        </p:nvGrpSpPr>
        <p:grpSpPr>
          <a:xfrm>
            <a:off x="6786130" y="2128529"/>
            <a:ext cx="1729083" cy="1627893"/>
            <a:chOff x="6901873" y="2128529"/>
            <a:chExt cx="1729083" cy="1627893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BE091916-663D-4D2C-AD07-78652A963D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3" r="28457" b="3640"/>
            <a:stretch/>
          </p:blipFill>
          <p:spPr bwMode="auto">
            <a:xfrm>
              <a:off x="8021793" y="3235151"/>
              <a:ext cx="609163" cy="47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69C18CE5-F467-4DF6-86B4-34148699A6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2"/>
            <a:stretch/>
          </p:blipFill>
          <p:spPr bwMode="auto">
            <a:xfrm>
              <a:off x="7440606" y="2143592"/>
              <a:ext cx="1179472" cy="112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0075FDFA-76EF-454E-B7CF-E6731C631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7779" r="68726"/>
            <a:stretch/>
          </p:blipFill>
          <p:spPr bwMode="auto">
            <a:xfrm>
              <a:off x="6901873" y="2128529"/>
              <a:ext cx="537628" cy="589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82EBB9AC-3A43-4BAE-96B0-4BDDF6E00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27" b="59578"/>
            <a:stretch/>
          </p:blipFill>
          <p:spPr bwMode="auto">
            <a:xfrm>
              <a:off x="6912148" y="2736671"/>
              <a:ext cx="537628" cy="45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5B0ED2DF-9B6C-4C37-9EEC-BE86270508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50"/>
            <a:stretch/>
          </p:blipFill>
          <p:spPr bwMode="auto">
            <a:xfrm>
              <a:off x="6966191" y="3266277"/>
              <a:ext cx="609163" cy="49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>
              <a:extLst>
                <a:ext uri="{FF2B5EF4-FFF2-40B4-BE49-F238E27FC236}">
                  <a16:creationId xmlns:a16="http://schemas.microsoft.com/office/drawing/2014/main" id="{E5E5DDA1-A7B0-4630-BBD3-D230BDA2BD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7" t="-20193" b="-1"/>
            <a:stretch/>
          </p:blipFill>
          <p:spPr bwMode="auto">
            <a:xfrm>
              <a:off x="7449752" y="3156599"/>
              <a:ext cx="468431" cy="589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DD34AA-DC11-4477-8B20-F288E866330E}"/>
              </a:ext>
            </a:extLst>
          </p:cNvPr>
          <p:cNvSpPr txBox="1"/>
          <p:nvPr/>
        </p:nvSpPr>
        <p:spPr>
          <a:xfrm>
            <a:off x="189781" y="1588375"/>
            <a:ext cx="124606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Franklin Gothic Medium" panose="020B0603020102020204" pitchFamily="34" charset="0"/>
              </a:rPr>
              <a:t>98 Governments, 53 companies, 61 civil society organisations and 9 intergovernmental organisations</a:t>
            </a:r>
          </a:p>
        </p:txBody>
      </p:sp>
    </p:spTree>
    <p:extLst>
      <p:ext uri="{BB962C8B-B14F-4D97-AF65-F5344CB8AC3E}">
        <p14:creationId xmlns:p14="http://schemas.microsoft.com/office/powerpoint/2010/main" val="389441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2C3480C2-1792-4180-9E42-09E4559B6F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2C3480C2-1792-4180-9E42-09E4559B6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11061F-C91D-4142-ACD3-C7C1F470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rmAutofit/>
          </a:bodyPr>
          <a:lstStyle/>
          <a:p>
            <a:r>
              <a:rPr lang="en-GB" dirty="0"/>
              <a:t>Developed during unprecedented times, GTA 2021 is our most comprehensive threat assessment yet </a:t>
            </a:r>
            <a:endParaRPr lang="es-E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26F764-2823-4CB8-9143-FF5180CA8477}"/>
              </a:ext>
            </a:extLst>
          </p:cNvPr>
          <p:cNvGrpSpPr/>
          <p:nvPr/>
        </p:nvGrpSpPr>
        <p:grpSpPr>
          <a:xfrm>
            <a:off x="6401157" y="3574484"/>
            <a:ext cx="2359794" cy="2359794"/>
            <a:chOff x="8433052" y="2363424"/>
            <a:chExt cx="2695644" cy="26956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4DC8AB-11F3-4716-8CE3-4E17A4CA24AC}"/>
                </a:ext>
              </a:extLst>
            </p:cNvPr>
            <p:cNvSpPr/>
            <p:nvPr/>
          </p:nvSpPr>
          <p:spPr>
            <a:xfrm>
              <a:off x="8433052" y="2363424"/>
              <a:ext cx="2695644" cy="2695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0" name="Picture 6" descr="Technology Coalition – Fighting child sexual exploitation online">
              <a:extLst>
                <a:ext uri="{FF2B5EF4-FFF2-40B4-BE49-F238E27FC236}">
                  <a16:creationId xmlns:a16="http://schemas.microsoft.com/office/drawing/2014/main" id="{7954CE34-B63F-4E77-B451-B43657CA1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867" y="2665817"/>
              <a:ext cx="2388013" cy="872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F9FF93-F737-432E-91F5-4E4E6431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172" y="3841069"/>
              <a:ext cx="2388014" cy="79600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E277C6-FF42-4C83-8F8E-DDE89C316A5F}"/>
              </a:ext>
            </a:extLst>
          </p:cNvPr>
          <p:cNvSpPr txBox="1"/>
          <p:nvPr/>
        </p:nvSpPr>
        <p:spPr>
          <a:xfrm>
            <a:off x="6410435" y="1712705"/>
            <a:ext cx="235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Anonymised survey </a:t>
            </a:r>
            <a:r>
              <a:rPr lang="en-GB" dirty="0">
                <a:latin typeface="Franklin Gothic Book" panose="020B0503020102020204" pitchFamily="34" charset="0"/>
              </a:rPr>
              <a:t>of 32 global technology companies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Actor Risk Intelligence | Crisp">
            <a:extLst>
              <a:ext uri="{FF2B5EF4-FFF2-40B4-BE49-F238E27FC236}">
                <a16:creationId xmlns:a16="http://schemas.microsoft.com/office/drawing/2014/main" id="{E50A6878-B775-4335-B81A-FE7E4BA8A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0" b="21572"/>
          <a:stretch/>
        </p:blipFill>
        <p:spPr bwMode="auto">
          <a:xfrm>
            <a:off x="3417131" y="3575610"/>
            <a:ext cx="2359794" cy="1292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9F6DD5-AE13-4925-9214-20332274C183}"/>
              </a:ext>
            </a:extLst>
          </p:cNvPr>
          <p:cNvSpPr txBox="1"/>
          <p:nvPr/>
        </p:nvSpPr>
        <p:spPr>
          <a:xfrm>
            <a:off x="3421770" y="1712705"/>
            <a:ext cx="235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Data insights </a:t>
            </a:r>
            <a:r>
              <a:rPr lang="en-GB" dirty="0">
                <a:latin typeface="Franklin Gothic Book" panose="020B0503020102020204" pitchFamily="34" charset="0"/>
              </a:rPr>
              <a:t>from Crisp, a leading provider of Actor Risk Intelligence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B6A089-3549-41B3-BF54-7734FEA02A0D}"/>
              </a:ext>
            </a:extLst>
          </p:cNvPr>
          <p:cNvSpPr txBox="1"/>
          <p:nvPr/>
        </p:nvSpPr>
        <p:spPr>
          <a:xfrm>
            <a:off x="9293166" y="1712705"/>
            <a:ext cx="2543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More case studies </a:t>
            </a:r>
            <a:r>
              <a:rPr lang="en-GB" dirty="0">
                <a:latin typeface="Franklin Gothic Book" panose="020B0503020102020204" pitchFamily="34" charset="0"/>
              </a:rPr>
              <a:t>than ever before thanks to a record response from Members from a range of sectors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3816BB-AA63-4AFD-BC1A-8C6ECDCB2644}"/>
              </a:ext>
            </a:extLst>
          </p:cNvPr>
          <p:cNvGrpSpPr/>
          <p:nvPr/>
        </p:nvGrpSpPr>
        <p:grpSpPr>
          <a:xfrm>
            <a:off x="8819275" y="3574484"/>
            <a:ext cx="3372725" cy="2359794"/>
            <a:chOff x="8819275" y="3636128"/>
            <a:chExt cx="3372725" cy="23597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3C1713-4813-41A8-B939-EA2A0D147272}"/>
                </a:ext>
              </a:extLst>
            </p:cNvPr>
            <p:cNvGrpSpPr/>
            <p:nvPr/>
          </p:nvGrpSpPr>
          <p:grpSpPr>
            <a:xfrm>
              <a:off x="9385183" y="3636128"/>
              <a:ext cx="2806817" cy="2359794"/>
              <a:chOff x="9385183" y="3636128"/>
              <a:chExt cx="2806817" cy="235979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B188344-4F6E-46DA-9876-719B369791EE}"/>
                  </a:ext>
                </a:extLst>
              </p:cNvPr>
              <p:cNvSpPr/>
              <p:nvPr/>
            </p:nvSpPr>
            <p:spPr>
              <a:xfrm>
                <a:off x="9385183" y="3636128"/>
                <a:ext cx="2359794" cy="23597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3" name="Graphic 12" descr="Police">
                <a:extLst>
                  <a:ext uri="{FF2B5EF4-FFF2-40B4-BE49-F238E27FC236}">
                    <a16:creationId xmlns:a16="http://schemas.microsoft.com/office/drawing/2014/main" id="{30133223-AB0B-43C6-A9B0-93EB9A38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07393" y="5149671"/>
                <a:ext cx="718062" cy="718062"/>
              </a:xfrm>
              <a:prstGeom prst="rect">
                <a:avLst/>
              </a:prstGeom>
            </p:spPr>
          </p:pic>
          <p:pic>
            <p:nvPicPr>
              <p:cNvPr id="19" name="Graphic 18" descr="Laptop">
                <a:extLst>
                  <a:ext uri="{FF2B5EF4-FFF2-40B4-BE49-F238E27FC236}">
                    <a16:creationId xmlns:a16="http://schemas.microsoft.com/office/drawing/2014/main" id="{9E7BE813-92C7-400C-A73B-91584446A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998992" y="3689229"/>
                <a:ext cx="646331" cy="646331"/>
              </a:xfrm>
              <a:prstGeom prst="rect">
                <a:avLst/>
              </a:prstGeom>
            </p:spPr>
          </p:pic>
          <p:pic>
            <p:nvPicPr>
              <p:cNvPr id="25" name="Graphic 24" descr="World">
                <a:extLst>
                  <a:ext uri="{FF2B5EF4-FFF2-40B4-BE49-F238E27FC236}">
                    <a16:creationId xmlns:a16="http://schemas.microsoft.com/office/drawing/2014/main" id="{E6D829BB-5AF6-4B56-9DD5-2FD2E361A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507393" y="3712048"/>
                <a:ext cx="718062" cy="718062"/>
              </a:xfrm>
              <a:prstGeom prst="rect">
                <a:avLst/>
              </a:prstGeom>
            </p:spPr>
          </p:pic>
          <p:pic>
            <p:nvPicPr>
              <p:cNvPr id="27" name="Graphic 26" descr="Users">
                <a:extLst>
                  <a:ext uri="{FF2B5EF4-FFF2-40B4-BE49-F238E27FC236}">
                    <a16:creationId xmlns:a16="http://schemas.microsoft.com/office/drawing/2014/main" id="{A3CBA450-2F13-458E-BFF9-4AE84D86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849687" y="4597053"/>
                <a:ext cx="718062" cy="718062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395517-A47F-4BB7-B577-9B3BFDB7495A}"/>
                  </a:ext>
                </a:extLst>
              </p:cNvPr>
              <p:cNvSpPr txBox="1"/>
              <p:nvPr/>
            </p:nvSpPr>
            <p:spPr>
              <a:xfrm>
                <a:off x="10340531" y="3940177"/>
                <a:ext cx="14561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Franklin Gothic Book" panose="020B0503020102020204" pitchFamily="34" charset="0"/>
                  </a:rPr>
                  <a:t>Tech </a:t>
                </a:r>
              </a:p>
              <a:p>
                <a:r>
                  <a:rPr lang="en-GB" b="1" dirty="0">
                    <a:latin typeface="Franklin Gothic Book" panose="020B0503020102020204" pitchFamily="34" charset="0"/>
                  </a:rPr>
                  <a:t>Companies</a:t>
                </a:r>
                <a:endParaRPr lang="es-ES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FB5CD7-3C59-45C4-BFC6-03FABCD79C0A}"/>
                  </a:ext>
                </a:extLst>
              </p:cNvPr>
              <p:cNvSpPr txBox="1"/>
              <p:nvPr/>
            </p:nvSpPr>
            <p:spPr>
              <a:xfrm>
                <a:off x="9484617" y="4759621"/>
                <a:ext cx="2094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Franklin Gothic Book" panose="020B0503020102020204" pitchFamily="34" charset="0"/>
                  </a:rPr>
                  <a:t>NGOs</a:t>
                </a:r>
                <a:endParaRPr lang="es-ES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D63346-9710-4A19-BD29-4E5BB2FA4E80}"/>
                  </a:ext>
                </a:extLst>
              </p:cNvPr>
              <p:cNvSpPr txBox="1"/>
              <p:nvPr/>
            </p:nvSpPr>
            <p:spPr>
              <a:xfrm>
                <a:off x="10097703" y="5149671"/>
                <a:ext cx="2094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>
                    <a:latin typeface="Franklin Gothic Book" panose="020B0503020102020204" pitchFamily="34" charset="0"/>
                  </a:rPr>
                  <a:t>Law </a:t>
                </a:r>
              </a:p>
              <a:p>
                <a:r>
                  <a:rPr lang="en-GB" b="1">
                    <a:latin typeface="Franklin Gothic Book" panose="020B0503020102020204" pitchFamily="34" charset="0"/>
                  </a:rPr>
                  <a:t>Enforcement</a:t>
                </a:r>
                <a:endParaRPr lang="es-ES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5D9053-D75D-40C3-9855-4413A0B15EE9}"/>
                </a:ext>
              </a:extLst>
            </p:cNvPr>
            <p:cNvSpPr txBox="1"/>
            <p:nvPr/>
          </p:nvSpPr>
          <p:spPr>
            <a:xfrm>
              <a:off x="8819275" y="4393620"/>
              <a:ext cx="2094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Franklin Gothic Book" panose="020B0503020102020204" pitchFamily="34" charset="0"/>
                </a:rPr>
                <a:t>IGOs</a:t>
              </a:r>
              <a:endParaRPr lang="es-ES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2D682A-C519-4393-ACAD-0213C8623BEA}"/>
              </a:ext>
            </a:extLst>
          </p:cNvPr>
          <p:cNvSpPr txBox="1"/>
          <p:nvPr/>
        </p:nvSpPr>
        <p:spPr>
          <a:xfrm>
            <a:off x="433105" y="1712705"/>
            <a:ext cx="2359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ranklin Gothic Book" panose="020B0503020102020204" pitchFamily="34" charset="0"/>
              </a:rPr>
              <a:t>Insights from a </a:t>
            </a:r>
            <a:r>
              <a:rPr lang="en-GB" b="1" dirty="0">
                <a:latin typeface="Franklin Gothic Book" panose="020B0503020102020204" pitchFamily="34" charset="0"/>
              </a:rPr>
              <a:t>first-in-kind</a:t>
            </a:r>
            <a:r>
              <a:rPr lang="en-GB" dirty="0">
                <a:latin typeface="Franklin Gothic Book" panose="020B0503020102020204" pitchFamily="34" charset="0"/>
              </a:rPr>
              <a:t> </a:t>
            </a:r>
            <a:r>
              <a:rPr lang="en-GB" b="1" dirty="0">
                <a:latin typeface="Franklin Gothic Book" panose="020B0503020102020204" pitchFamily="34" charset="0"/>
              </a:rPr>
              <a:t>study</a:t>
            </a:r>
            <a:r>
              <a:rPr lang="en-GB" dirty="0">
                <a:latin typeface="Franklin Gothic Book" panose="020B0503020102020204" pitchFamily="34" charset="0"/>
              </a:rPr>
              <a:t> into childhood exposure to sexual exploitation and abuse and its risk factors online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pic>
        <p:nvPicPr>
          <p:cNvPr id="39" name="Picture 38" descr="A red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7099DC8-CC81-4036-BBCC-8026BEA6CAB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5494"/>
          <a:stretch/>
        </p:blipFill>
        <p:spPr>
          <a:xfrm>
            <a:off x="463049" y="3575610"/>
            <a:ext cx="2299906" cy="1292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4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4D76E478-F9DF-408E-840D-519CCB9D74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407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4D76E478-F9DF-408E-840D-519CCB9D7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0AB4635-4EF9-4819-AEE0-08FCAD03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rmAutofit/>
          </a:bodyPr>
          <a:lstStyle/>
          <a:p>
            <a:r>
              <a:rPr lang="en-GB" dirty="0"/>
              <a:t>Our report concludes that children today face a sustained </a:t>
            </a:r>
            <a:br>
              <a:rPr lang="en-GB" dirty="0"/>
            </a:br>
            <a:r>
              <a:rPr lang="en-GB" dirty="0"/>
              <a:t>threat of child sexual exploitation and abuse online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A804-FCE6-4AEB-81F1-286CDD00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35" y="1825625"/>
            <a:ext cx="108208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Available evidence indicates an increase in:</a:t>
            </a:r>
            <a:endParaRPr lang="es-E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437C4B-F0B9-4330-955F-78B286EB8055}"/>
              </a:ext>
            </a:extLst>
          </p:cNvPr>
          <p:cNvGrpSpPr/>
          <p:nvPr/>
        </p:nvGrpSpPr>
        <p:grpSpPr>
          <a:xfrm>
            <a:off x="607124" y="2409825"/>
            <a:ext cx="11406204" cy="885238"/>
            <a:chOff x="607124" y="2409825"/>
            <a:chExt cx="11406204" cy="885238"/>
          </a:xfrm>
        </p:grpSpPr>
        <p:pic>
          <p:nvPicPr>
            <p:cNvPr id="11" name="Graphic 10" descr="Chat bubble">
              <a:extLst>
                <a:ext uri="{FF2B5EF4-FFF2-40B4-BE49-F238E27FC236}">
                  <a16:creationId xmlns:a16="http://schemas.microsoft.com/office/drawing/2014/main" id="{DDE99C05-6F07-4C42-8B12-92345AD57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82285" y="2467633"/>
              <a:ext cx="827430" cy="8274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CBDFEE-663E-47A1-9616-D50C2694966E}"/>
                </a:ext>
              </a:extLst>
            </p:cNvPr>
            <p:cNvSpPr txBox="1"/>
            <p:nvPr/>
          </p:nvSpPr>
          <p:spPr>
            <a:xfrm>
              <a:off x="1085620" y="2466619"/>
              <a:ext cx="3959345" cy="522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4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THE INCIDENCE OF </a:t>
              </a:r>
              <a:r>
                <a:rPr lang="en-GB" sz="2400" b="1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ONLINE GROOMING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080513-56AA-42CD-8BF0-A562AF662070}"/>
                </a:ext>
              </a:extLst>
            </p:cNvPr>
            <p:cNvSpPr txBox="1"/>
            <p:nvPr/>
          </p:nvSpPr>
          <p:spPr>
            <a:xfrm>
              <a:off x="6652932" y="2409825"/>
              <a:ext cx="5360396" cy="599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3200" b="1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97% </a:t>
              </a:r>
            </a:p>
            <a:p>
              <a:r>
                <a:rPr lang="en-GB" sz="1600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increase in ‘online enticement’ (NCMEC) </a:t>
              </a:r>
              <a:endParaRPr lang="en-GB" sz="2800" dirty="0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F7FF8A-C1A6-4D81-AA8F-39703CC0018A}"/>
                </a:ext>
              </a:extLst>
            </p:cNvPr>
            <p:cNvSpPr/>
            <p:nvPr/>
          </p:nvSpPr>
          <p:spPr>
            <a:xfrm rot="2655094">
              <a:off x="607124" y="2716277"/>
              <a:ext cx="335280" cy="337509"/>
            </a:xfrm>
            <a:prstGeom prst="rect">
              <a:avLst/>
            </a:prstGeom>
            <a:solidFill>
              <a:srgbClr val="FCC52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3D4D84-BA26-43BA-B448-73A7184295BE}"/>
              </a:ext>
            </a:extLst>
          </p:cNvPr>
          <p:cNvGrpSpPr/>
          <p:nvPr/>
        </p:nvGrpSpPr>
        <p:grpSpPr>
          <a:xfrm>
            <a:off x="603132" y="3474669"/>
            <a:ext cx="11786988" cy="1049437"/>
            <a:chOff x="603132" y="3474669"/>
            <a:chExt cx="11786988" cy="1049437"/>
          </a:xfrm>
        </p:grpSpPr>
        <p:pic>
          <p:nvPicPr>
            <p:cNvPr id="18" name="Graphic 17" descr="Box">
              <a:extLst>
                <a:ext uri="{FF2B5EF4-FFF2-40B4-BE49-F238E27FC236}">
                  <a16:creationId xmlns:a16="http://schemas.microsoft.com/office/drawing/2014/main" id="{A9AB6E23-B2CD-40A9-8D0C-407F03F7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92262" y="3474669"/>
              <a:ext cx="827429" cy="82742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D4F0C3-2A85-42BB-B8D5-3CCE8218E87E}"/>
                </a:ext>
              </a:extLst>
            </p:cNvPr>
            <p:cNvSpPr txBox="1"/>
            <p:nvPr/>
          </p:nvSpPr>
          <p:spPr>
            <a:xfrm>
              <a:off x="6655236" y="3474669"/>
              <a:ext cx="5734884" cy="10494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3200" b="1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63% </a:t>
              </a:r>
            </a:p>
            <a:p>
              <a:r>
                <a:rPr lang="en-GB" sz="1600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increase in reports of child sexual abuse material (NCMEC)</a:t>
              </a:r>
              <a:endParaRPr lang="en-GB" sz="2800" dirty="0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0F2B2-DAFF-4185-928B-C1509BBC68DD}"/>
                </a:ext>
              </a:extLst>
            </p:cNvPr>
            <p:cNvSpPr txBox="1"/>
            <p:nvPr/>
          </p:nvSpPr>
          <p:spPr>
            <a:xfrm>
              <a:off x="1073956" y="3555098"/>
              <a:ext cx="3561105" cy="522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2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THE VOLUME OF </a:t>
              </a:r>
              <a:r>
                <a:rPr lang="en-GB" sz="2200" b="1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CHILD SEXUAL ABUSE MATERIAL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05BE25-F7E7-4977-ACD2-E6ED95055A87}"/>
                </a:ext>
              </a:extLst>
            </p:cNvPr>
            <p:cNvSpPr/>
            <p:nvPr/>
          </p:nvSpPr>
          <p:spPr>
            <a:xfrm rot="2655094">
              <a:off x="603132" y="3753136"/>
              <a:ext cx="335280" cy="337509"/>
            </a:xfrm>
            <a:prstGeom prst="rect">
              <a:avLst/>
            </a:prstGeom>
            <a:solidFill>
              <a:srgbClr val="FCC52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16357-0C99-46E0-8E0A-943BF1750E66}"/>
              </a:ext>
            </a:extLst>
          </p:cNvPr>
          <p:cNvGrpSpPr/>
          <p:nvPr/>
        </p:nvGrpSpPr>
        <p:grpSpPr>
          <a:xfrm>
            <a:off x="599829" y="4492169"/>
            <a:ext cx="11175222" cy="1049437"/>
            <a:chOff x="599829" y="4492169"/>
            <a:chExt cx="11175222" cy="1049437"/>
          </a:xfrm>
        </p:grpSpPr>
        <p:pic>
          <p:nvPicPr>
            <p:cNvPr id="12" name="Graphic 11" descr="Cloud Computing">
              <a:extLst>
                <a:ext uri="{FF2B5EF4-FFF2-40B4-BE49-F238E27FC236}">
                  <a16:creationId xmlns:a16="http://schemas.microsoft.com/office/drawing/2014/main" id="{FA7F32BD-EE78-43B4-80B4-7CA7CDBF4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5503" y="4599787"/>
              <a:ext cx="827429" cy="82742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B39DE7-F802-453D-99BE-D5A9291D5DBF}"/>
                </a:ext>
              </a:extLst>
            </p:cNvPr>
            <p:cNvSpPr txBox="1"/>
            <p:nvPr/>
          </p:nvSpPr>
          <p:spPr>
            <a:xfrm>
              <a:off x="6676530" y="4492169"/>
              <a:ext cx="5098521" cy="10494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3200" b="1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155% </a:t>
              </a:r>
            </a:p>
            <a:p>
              <a:r>
                <a:rPr lang="en-GB" sz="1600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increase in the use of ‘hidden services’ to distribute child sexual abuse material (IWF)</a:t>
              </a:r>
              <a:endParaRPr lang="en-GB" sz="3600" dirty="0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11D90-06F6-4120-A2E7-4CEB56E8305D}"/>
                </a:ext>
              </a:extLst>
            </p:cNvPr>
            <p:cNvSpPr txBox="1"/>
            <p:nvPr/>
          </p:nvSpPr>
          <p:spPr>
            <a:xfrm>
              <a:off x="1007456" y="4675572"/>
              <a:ext cx="5098521" cy="522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4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THE SHARING AND DISTRIBUTION </a:t>
              </a:r>
            </a:p>
            <a:p>
              <a:r>
                <a:rPr lang="en-GB" sz="24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OF </a:t>
              </a:r>
              <a:r>
                <a:rPr lang="en-GB" sz="2400" b="1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CHILD SEXUAL ABUSE MATERIAL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60015B-895D-4166-8254-0F07B3BA1366}"/>
                </a:ext>
              </a:extLst>
            </p:cNvPr>
            <p:cNvSpPr/>
            <p:nvPr/>
          </p:nvSpPr>
          <p:spPr>
            <a:xfrm rot="2655094">
              <a:off x="599829" y="4843922"/>
              <a:ext cx="335280" cy="337509"/>
            </a:xfrm>
            <a:prstGeom prst="rect">
              <a:avLst/>
            </a:prstGeom>
            <a:solidFill>
              <a:srgbClr val="FCC52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7A9A05-4B62-465C-B8A7-5373F764DB5F}"/>
              </a:ext>
            </a:extLst>
          </p:cNvPr>
          <p:cNvGrpSpPr/>
          <p:nvPr/>
        </p:nvGrpSpPr>
        <p:grpSpPr>
          <a:xfrm>
            <a:off x="597730" y="5663794"/>
            <a:ext cx="8808392" cy="744877"/>
            <a:chOff x="597730" y="5663794"/>
            <a:chExt cx="8808392" cy="744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56C8F9-F63D-402F-834F-70B0AFB1700E}"/>
                </a:ext>
              </a:extLst>
            </p:cNvPr>
            <p:cNvSpPr txBox="1"/>
            <p:nvPr/>
          </p:nvSpPr>
          <p:spPr>
            <a:xfrm>
              <a:off x="6676530" y="5727734"/>
              <a:ext cx="2729592" cy="6804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Increase reported by </a:t>
              </a:r>
              <a:r>
                <a:rPr lang="en-GB" b="1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INTERPOL</a:t>
              </a:r>
            </a:p>
          </p:txBody>
        </p:sp>
        <p:pic>
          <p:nvPicPr>
            <p:cNvPr id="13" name="Graphic 12" descr="Web cam">
              <a:extLst>
                <a:ext uri="{FF2B5EF4-FFF2-40B4-BE49-F238E27FC236}">
                  <a16:creationId xmlns:a16="http://schemas.microsoft.com/office/drawing/2014/main" id="{8E7EE898-C125-43AA-B547-B5B83608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74814" y="5663794"/>
              <a:ext cx="744877" cy="74487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E9DA1D-1731-4943-972F-80012E699D97}"/>
                </a:ext>
              </a:extLst>
            </p:cNvPr>
            <p:cNvSpPr txBox="1"/>
            <p:nvPr/>
          </p:nvSpPr>
          <p:spPr>
            <a:xfrm>
              <a:off x="995332" y="5806529"/>
              <a:ext cx="4204163" cy="522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400" b="1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LIVESTREAMING </a:t>
              </a:r>
              <a:r>
                <a:rPr lang="en-GB" sz="24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FOR PAYMENT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954471-FE53-477D-AF8F-7D589C67EC53}"/>
                </a:ext>
              </a:extLst>
            </p:cNvPr>
            <p:cNvSpPr/>
            <p:nvPr/>
          </p:nvSpPr>
          <p:spPr>
            <a:xfrm rot="2655094">
              <a:off x="597730" y="5867479"/>
              <a:ext cx="335280" cy="337509"/>
            </a:xfrm>
            <a:prstGeom prst="rect">
              <a:avLst/>
            </a:prstGeom>
            <a:solidFill>
              <a:srgbClr val="FCC52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663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BD965CF-926D-4524-97E6-5CAD4D2F49E0}"/>
              </a:ext>
            </a:extLst>
          </p:cNvPr>
          <p:cNvSpPr/>
          <p:nvPr/>
        </p:nvSpPr>
        <p:spPr>
          <a:xfrm>
            <a:off x="8451648" y="2654693"/>
            <a:ext cx="3361170" cy="1162932"/>
          </a:xfrm>
          <a:prstGeom prst="rect">
            <a:avLst/>
          </a:prstGeom>
          <a:solidFill>
            <a:srgbClr val="41115F">
              <a:alpha val="3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6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C2FD3D21-CA2A-4342-BB2A-0268431D72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825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C2FD3D21-CA2A-4342-BB2A-0268431D7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366D2CC-0AA7-4A2F-A0E9-BAC8D11C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rmAutofit/>
          </a:bodyPr>
          <a:lstStyle/>
          <a:p>
            <a:r>
              <a:rPr lang="en-GB" dirty="0"/>
              <a:t>The incidence of detected abuse is increasing. Actual levels of abuse are likely to be even higher</a:t>
            </a:r>
            <a:endParaRPr lang="es-E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86C558-BB5B-4AEC-9BB2-E85D3EDBAC76}"/>
              </a:ext>
            </a:extLst>
          </p:cNvPr>
          <p:cNvGrpSpPr/>
          <p:nvPr/>
        </p:nvGrpSpPr>
        <p:grpSpPr>
          <a:xfrm>
            <a:off x="4713180" y="1896966"/>
            <a:ext cx="3428100" cy="1920659"/>
            <a:chOff x="4713180" y="1896966"/>
            <a:chExt cx="3428100" cy="19206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DE8879-6F39-4465-BA59-667B9E3016CF}"/>
                </a:ext>
              </a:extLst>
            </p:cNvPr>
            <p:cNvSpPr/>
            <p:nvPr/>
          </p:nvSpPr>
          <p:spPr>
            <a:xfrm>
              <a:off x="4780110" y="2654693"/>
              <a:ext cx="3361170" cy="1162932"/>
            </a:xfrm>
            <a:prstGeom prst="rect">
              <a:avLst/>
            </a:prstGeom>
            <a:solidFill>
              <a:srgbClr val="41115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1600" b="1">
                <a:latin typeface="Franklin Gothic Book" panose="020B0503020102020204" pitchFamily="34" charset="0"/>
              </a:endParaRPr>
            </a:p>
          </p:txBody>
        </p:sp>
        <p:pic>
          <p:nvPicPr>
            <p:cNvPr id="17" name="Graphic 16" descr="Earth Globe   Asia">
              <a:extLst>
                <a:ext uri="{FF2B5EF4-FFF2-40B4-BE49-F238E27FC236}">
                  <a16:creationId xmlns:a16="http://schemas.microsoft.com/office/drawing/2014/main" id="{4A6B32B2-F7DD-4CFE-A181-F34D06B63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34906" y="2923992"/>
              <a:ext cx="718562" cy="71856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3EC915-84B0-4481-BAD9-A4B2DAF182BA}"/>
                </a:ext>
              </a:extLst>
            </p:cNvPr>
            <p:cNvSpPr txBox="1"/>
            <p:nvPr/>
          </p:nvSpPr>
          <p:spPr>
            <a:xfrm>
              <a:off x="4920549" y="2887832"/>
              <a:ext cx="2656888" cy="599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There is relatively less data regarding the scale of the</a:t>
              </a:r>
            </a:p>
            <a:p>
              <a:r>
                <a:rPr lang="en-GB" sz="140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issue in Global South countries.</a:t>
              </a:r>
              <a:endParaRPr lang="en-GB" sz="2400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25EAB3-B310-4097-8C63-0BCFCD981C9A}"/>
                </a:ext>
              </a:extLst>
            </p:cNvPr>
            <p:cNvSpPr txBox="1"/>
            <p:nvPr/>
          </p:nvSpPr>
          <p:spPr>
            <a:xfrm>
              <a:off x="4713180" y="1896966"/>
              <a:ext cx="3423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BUT</a:t>
              </a:r>
              <a:r>
                <a:rPr lang="en-GB" dirty="0"/>
                <a:t> AVAILABLE DATA IS NOT </a:t>
              </a:r>
              <a:r>
                <a:rPr lang="en-GB" b="1" dirty="0"/>
                <a:t>GLOBALLY REPRESENTATIVE…</a:t>
              </a:r>
              <a:endParaRPr lang="es-ES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3945E3-0397-4067-8CE9-BE6CACF6E0DE}"/>
              </a:ext>
            </a:extLst>
          </p:cNvPr>
          <p:cNvGrpSpPr/>
          <p:nvPr/>
        </p:nvGrpSpPr>
        <p:grpSpPr>
          <a:xfrm>
            <a:off x="4780110" y="3953936"/>
            <a:ext cx="3361171" cy="1901678"/>
            <a:chOff x="4780110" y="3953936"/>
            <a:chExt cx="3361171" cy="19016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10CD9-1499-4471-930A-63646F1261CD}"/>
                </a:ext>
              </a:extLst>
            </p:cNvPr>
            <p:cNvSpPr/>
            <p:nvPr/>
          </p:nvSpPr>
          <p:spPr>
            <a:xfrm>
              <a:off x="4780110" y="4692682"/>
              <a:ext cx="3361170" cy="1162932"/>
            </a:xfrm>
            <a:prstGeom prst="rect">
              <a:avLst/>
            </a:prstGeom>
            <a:solidFill>
              <a:srgbClr val="41115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5FBE7D-8009-440E-A793-3EC294C2610B}"/>
                </a:ext>
              </a:extLst>
            </p:cNvPr>
            <p:cNvSpPr txBox="1"/>
            <p:nvPr/>
          </p:nvSpPr>
          <p:spPr>
            <a:xfrm>
              <a:off x="4785707" y="4974644"/>
              <a:ext cx="3292182" cy="599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3200" b="1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37%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370EAD-69F9-47A8-B26A-5E12DD6B72C0}"/>
                </a:ext>
              </a:extLst>
            </p:cNvPr>
            <p:cNvSpPr txBox="1"/>
            <p:nvPr/>
          </p:nvSpPr>
          <p:spPr>
            <a:xfrm>
              <a:off x="4780110" y="3953936"/>
              <a:ext cx="336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…USE OF DETECTION TOOLS IS </a:t>
              </a:r>
              <a:r>
                <a:rPr lang="en-GB" b="1" dirty="0"/>
                <a:t>NOT WIDESPREAD…</a:t>
              </a:r>
              <a:endParaRPr lang="es-ES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382E25-E61E-4DFC-8CEC-2ED38465CE1B}"/>
                </a:ext>
              </a:extLst>
            </p:cNvPr>
            <p:cNvSpPr/>
            <p:nvPr/>
          </p:nvSpPr>
          <p:spPr>
            <a:xfrm>
              <a:off x="5735857" y="4797093"/>
              <a:ext cx="24054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Of companies that responded to the WeProtect/Tech Coalition survey use tools to detect online grooming. </a:t>
              </a:r>
              <a:endParaRPr lang="en-GB" sz="2400" dirty="0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CA7016C-B3B3-4037-AE97-FE648EDD7CE9}"/>
              </a:ext>
            </a:extLst>
          </p:cNvPr>
          <p:cNvSpPr txBox="1"/>
          <p:nvPr/>
        </p:nvSpPr>
        <p:spPr>
          <a:xfrm>
            <a:off x="9364525" y="2969048"/>
            <a:ext cx="2431080" cy="5990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rgbClr val="41115F"/>
                </a:solidFill>
                <a:latin typeface="Franklin Gothic Book" panose="020B0503020102020204" pitchFamily="34" charset="0"/>
              </a:rPr>
              <a:t>of NCMEC’s Cyber </a:t>
            </a:r>
            <a:r>
              <a:rPr lang="en-GB" sz="1400" dirty="0" err="1">
                <a:solidFill>
                  <a:srgbClr val="41115F"/>
                </a:solidFill>
                <a:latin typeface="Franklin Gothic Book" panose="020B0503020102020204" pitchFamily="34" charset="0"/>
              </a:rPr>
              <a:t>Tipline</a:t>
            </a:r>
            <a:r>
              <a:rPr lang="en-GB" sz="1400" dirty="0">
                <a:solidFill>
                  <a:srgbClr val="41115F"/>
                </a:solidFill>
                <a:latin typeface="Franklin Gothic Book" panose="020B0503020102020204" pitchFamily="34" charset="0"/>
              </a:rPr>
              <a:t> reports come from</a:t>
            </a:r>
          </a:p>
          <a:p>
            <a:r>
              <a:rPr lang="en-GB" sz="1400" dirty="0">
                <a:solidFill>
                  <a:srgbClr val="41115F"/>
                </a:solidFill>
                <a:latin typeface="Franklin Gothic Book" panose="020B0503020102020204" pitchFamily="34" charset="0"/>
              </a:rPr>
              <a:t>children themselves</a:t>
            </a:r>
            <a:endParaRPr lang="en-GB" sz="2400" dirty="0">
              <a:solidFill>
                <a:srgbClr val="41115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6035A-3EF2-48DC-8F9E-FE4A88A04E90}"/>
              </a:ext>
            </a:extLst>
          </p:cNvPr>
          <p:cNvSpPr txBox="1"/>
          <p:nvPr/>
        </p:nvSpPr>
        <p:spPr>
          <a:xfrm>
            <a:off x="8431191" y="1853192"/>
            <a:ext cx="342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….CHILD SEXUAL EXPLOITATION &amp; ABUSE IS </a:t>
            </a:r>
            <a:r>
              <a:rPr lang="en-GB" b="1" dirty="0"/>
              <a:t>UNDER-REPORTED…</a:t>
            </a:r>
            <a:endParaRPr lang="es-E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627C85-0C27-4D80-A1B4-A8BA4AA1A3C8}"/>
              </a:ext>
            </a:extLst>
          </p:cNvPr>
          <p:cNvSpPr txBox="1"/>
          <p:nvPr/>
        </p:nvSpPr>
        <p:spPr>
          <a:xfrm>
            <a:off x="8523559" y="2975813"/>
            <a:ext cx="3361170" cy="5990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b="1" dirty="0">
                <a:solidFill>
                  <a:srgbClr val="41115F"/>
                </a:solidFill>
                <a:latin typeface="Franklin Gothic Book" panose="020B0503020102020204" pitchFamily="34" charset="0"/>
              </a:rPr>
              <a:t>2%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63366A-C50F-48AC-A6C5-163641C67927}"/>
              </a:ext>
            </a:extLst>
          </p:cNvPr>
          <p:cNvGrpSpPr/>
          <p:nvPr/>
        </p:nvGrpSpPr>
        <p:grpSpPr>
          <a:xfrm>
            <a:off x="8424650" y="3960551"/>
            <a:ext cx="3427561" cy="2103807"/>
            <a:chOff x="8424650" y="3960551"/>
            <a:chExt cx="3427561" cy="210380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06CA66-A83F-4012-AF00-7E8E36823540}"/>
                </a:ext>
              </a:extLst>
            </p:cNvPr>
            <p:cNvSpPr/>
            <p:nvPr/>
          </p:nvSpPr>
          <p:spPr>
            <a:xfrm>
              <a:off x="10153641" y="5325196"/>
              <a:ext cx="1615440" cy="739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" name="Graphic 24" descr="Programmer">
              <a:extLst>
                <a:ext uri="{FF2B5EF4-FFF2-40B4-BE49-F238E27FC236}">
                  <a16:creationId xmlns:a16="http://schemas.microsoft.com/office/drawing/2014/main" id="{A30C5A82-62D3-4DF5-A1DF-45C5780A8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937811" y="4823560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3697A3-FF4D-4AE1-AA8A-306D7637DBE2}"/>
                </a:ext>
              </a:extLst>
            </p:cNvPr>
            <p:cNvSpPr txBox="1"/>
            <p:nvPr/>
          </p:nvSpPr>
          <p:spPr>
            <a:xfrm>
              <a:off x="8491041" y="4823331"/>
              <a:ext cx="2772631" cy="9376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Offenders with minimal technical ability can evade detection. Those with the knowhow use advanced tech to avoid getting caught. </a:t>
              </a:r>
              <a:endParaRPr lang="en-GB" sz="2400">
                <a:solidFill>
                  <a:srgbClr val="41115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E4A9F0-4F10-4213-9BB4-7C4F825A2D6B}"/>
                </a:ext>
              </a:extLst>
            </p:cNvPr>
            <p:cNvSpPr/>
            <p:nvPr/>
          </p:nvSpPr>
          <p:spPr>
            <a:xfrm>
              <a:off x="8424650" y="4699297"/>
              <a:ext cx="3361170" cy="1162932"/>
            </a:xfrm>
            <a:prstGeom prst="rect">
              <a:avLst/>
            </a:prstGeom>
            <a:solidFill>
              <a:srgbClr val="41115F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1600" b="1">
                <a:latin typeface="Franklin Gothic Book" panose="020B05030201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B8ECCD-2FB8-47A0-A755-54FE32B77AD0}"/>
                </a:ext>
              </a:extLst>
            </p:cNvPr>
            <p:cNvSpPr txBox="1"/>
            <p:nvPr/>
          </p:nvSpPr>
          <p:spPr>
            <a:xfrm>
              <a:off x="8424650" y="3960551"/>
              <a:ext cx="3377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…and IT IS EASY FOR OFFENDERS TO </a:t>
              </a:r>
              <a:r>
                <a:rPr lang="en-GB" b="1" dirty="0"/>
                <a:t>EVADE DETECTION</a:t>
              </a:r>
              <a:endParaRPr lang="es-ES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BA90B71-5A83-48A9-B2C0-D256537EF07A}"/>
              </a:ext>
            </a:extLst>
          </p:cNvPr>
          <p:cNvGrpSpPr/>
          <p:nvPr/>
        </p:nvGrpSpPr>
        <p:grpSpPr>
          <a:xfrm>
            <a:off x="303561" y="1830514"/>
            <a:ext cx="4157363" cy="1200329"/>
            <a:chOff x="303561" y="1830514"/>
            <a:chExt cx="4157363" cy="12003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5D286E-BC07-4A72-8347-E86A1A880718}"/>
                </a:ext>
              </a:extLst>
            </p:cNvPr>
            <p:cNvSpPr/>
            <p:nvPr/>
          </p:nvSpPr>
          <p:spPr>
            <a:xfrm>
              <a:off x="303561" y="1867911"/>
              <a:ext cx="1503692" cy="1162932"/>
            </a:xfrm>
            <a:prstGeom prst="rect">
              <a:avLst/>
            </a:prstGeom>
            <a:solidFill>
              <a:srgbClr val="FCC52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1600" b="1">
                <a:latin typeface="Franklin Gothic Book" panose="020B0503020102020204" pitchFamily="34" charset="0"/>
              </a:endParaRPr>
            </a:p>
          </p:txBody>
        </p:sp>
        <p:pic>
          <p:nvPicPr>
            <p:cNvPr id="8" name="Graphic 7" descr="Needle">
              <a:extLst>
                <a:ext uri="{FF2B5EF4-FFF2-40B4-BE49-F238E27FC236}">
                  <a16:creationId xmlns:a16="http://schemas.microsoft.com/office/drawing/2014/main" id="{B4473E99-180E-4593-A398-A8774D427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2395" y="1947738"/>
              <a:ext cx="1020251" cy="102025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49CF95-88F3-435B-A75B-709B2637DD4F}"/>
                </a:ext>
              </a:extLst>
            </p:cNvPr>
            <p:cNvSpPr txBox="1"/>
            <p:nvPr/>
          </p:nvSpPr>
          <p:spPr>
            <a:xfrm>
              <a:off x="1932057" y="1830514"/>
              <a:ext cx="25288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COVID </a:t>
              </a:r>
              <a:r>
                <a:rPr lang="en-GB" dirty="0"/>
                <a:t>IS UNDOUBTEDLY A FACTOR BEHIND THE RECENT REPORTING SPIKE…</a:t>
              </a:r>
              <a:endParaRPr lang="es-E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D6FAAB-523F-4BF3-B0F6-E57B59DDAB09}"/>
              </a:ext>
            </a:extLst>
          </p:cNvPr>
          <p:cNvGrpSpPr/>
          <p:nvPr/>
        </p:nvGrpSpPr>
        <p:grpSpPr>
          <a:xfrm>
            <a:off x="300090" y="3479899"/>
            <a:ext cx="3735569" cy="1200329"/>
            <a:chOff x="300090" y="3479899"/>
            <a:chExt cx="3735569" cy="120032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9FDCB6-A69D-4772-A420-E861FEE7FBDA}"/>
                </a:ext>
              </a:extLst>
            </p:cNvPr>
            <p:cNvSpPr/>
            <p:nvPr/>
          </p:nvSpPr>
          <p:spPr>
            <a:xfrm>
              <a:off x="319320" y="3479899"/>
              <a:ext cx="1503692" cy="1162932"/>
            </a:xfrm>
            <a:prstGeom prst="rect">
              <a:avLst/>
            </a:prstGeom>
            <a:solidFill>
              <a:srgbClr val="FCC52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1600" b="1">
                <a:latin typeface="Franklin Gothic Book" panose="020B05030201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663ED9-1F1A-420D-BAF6-85C361D598A3}"/>
                </a:ext>
              </a:extLst>
            </p:cNvPr>
            <p:cNvSpPr txBox="1"/>
            <p:nvPr/>
          </p:nvSpPr>
          <p:spPr>
            <a:xfrm>
              <a:off x="1900410" y="3479899"/>
              <a:ext cx="21352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…AS IS THE INCREASE IN </a:t>
              </a:r>
              <a:r>
                <a:rPr lang="en-GB" b="1"/>
                <a:t>CHILD ‘SELF-GENERATED’ SEXUAL MATERIAL</a:t>
              </a:r>
              <a:endParaRPr lang="es-ES" b="1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8C74B7-DC49-49E3-AEF7-CB0C8A98576F}"/>
                </a:ext>
              </a:extLst>
            </p:cNvPr>
            <p:cNvSpPr txBox="1"/>
            <p:nvPr/>
          </p:nvSpPr>
          <p:spPr>
            <a:xfrm>
              <a:off x="303560" y="3537655"/>
              <a:ext cx="1503693" cy="599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77%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3A7185-6F7B-4A22-9395-6CE9A0068DA0}"/>
                </a:ext>
              </a:extLst>
            </p:cNvPr>
            <p:cNvSpPr/>
            <p:nvPr/>
          </p:nvSpPr>
          <p:spPr>
            <a:xfrm>
              <a:off x="300090" y="4064233"/>
              <a:ext cx="15036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Increase from 2019-2020 (IWF)</a:t>
              </a:r>
              <a:endParaRPr lang="en-GB" sz="240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8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490691C2-3192-4E47-B8A8-DBE5320441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600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490691C2-3192-4E47-B8A8-DBE532044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0A78E22-8B5A-4BEF-A821-D96293C8BBEA}"/>
              </a:ext>
            </a:extLst>
          </p:cNvPr>
          <p:cNvSpPr/>
          <p:nvPr/>
        </p:nvSpPr>
        <p:spPr>
          <a:xfrm>
            <a:off x="4035299" y="1945422"/>
            <a:ext cx="4157030" cy="3864077"/>
          </a:xfrm>
          <a:prstGeom prst="rect">
            <a:avLst/>
          </a:prstGeom>
          <a:solidFill>
            <a:schemeClr val="bg1"/>
          </a:solidFill>
          <a:ln>
            <a:solidFill>
              <a:srgbClr val="4111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BC9F4-091E-42C8-A436-5264CBFEA7CC}"/>
              </a:ext>
            </a:extLst>
          </p:cNvPr>
          <p:cNvSpPr txBox="1"/>
          <p:nvPr/>
        </p:nvSpPr>
        <p:spPr>
          <a:xfrm>
            <a:off x="4012417" y="2048279"/>
            <a:ext cx="408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RISE OF CHILD ‘SELF-GENERATED’ SEXUAL MATERIAL, WHICH IS CREATING </a:t>
            </a:r>
            <a:r>
              <a:rPr lang="en-GB" b="1" dirty="0"/>
              <a:t>COMPLEX CHALLENGES </a:t>
            </a:r>
          </a:p>
          <a:p>
            <a:pPr algn="ctr"/>
            <a:r>
              <a:rPr lang="en-GB" dirty="0"/>
              <a:t>FOR POLICY-MAKERS</a:t>
            </a:r>
            <a:endParaRPr lang="es-E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8356A9-355C-4A7C-A8EF-45ABAD9C75B1}"/>
              </a:ext>
            </a:extLst>
          </p:cNvPr>
          <p:cNvGrpSpPr/>
          <p:nvPr/>
        </p:nvGrpSpPr>
        <p:grpSpPr>
          <a:xfrm>
            <a:off x="240915" y="1945422"/>
            <a:ext cx="3583444" cy="4474540"/>
            <a:chOff x="240915" y="1945422"/>
            <a:chExt cx="3583444" cy="4474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8889CC-EE1A-4170-A0C1-E248F7D611F1}"/>
                </a:ext>
              </a:extLst>
            </p:cNvPr>
            <p:cNvSpPr/>
            <p:nvPr/>
          </p:nvSpPr>
          <p:spPr>
            <a:xfrm>
              <a:off x="295723" y="1945422"/>
              <a:ext cx="3528636" cy="38640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111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77B6C-1F84-4EDA-B773-73C588BE0DBF}"/>
                </a:ext>
              </a:extLst>
            </p:cNvPr>
            <p:cNvSpPr txBox="1"/>
            <p:nvPr/>
          </p:nvSpPr>
          <p:spPr>
            <a:xfrm>
              <a:off x="554636" y="2128696"/>
              <a:ext cx="2991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OFFENDERS </a:t>
              </a:r>
              <a:r>
                <a:rPr lang="en-GB" b="1"/>
                <a:t>DIVERSIFYING THEIR PRODUCTION METHODS</a:t>
              </a:r>
              <a:endParaRPr lang="es-E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2E6EC5-22AC-43F3-99FC-5C08AFC6C596}"/>
                </a:ext>
              </a:extLst>
            </p:cNvPr>
            <p:cNvSpPr txBox="1"/>
            <p:nvPr/>
          </p:nvSpPr>
          <p:spPr>
            <a:xfrm>
              <a:off x="1597419" y="3338779"/>
              <a:ext cx="1637046" cy="599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3200" b="1">
                  <a:solidFill>
                    <a:srgbClr val="41115F"/>
                  </a:solidFill>
                  <a:latin typeface="Franklin Gothic Book" panose="020B0503020102020204" pitchFamily="34" charset="0"/>
                </a:rPr>
                <a:t>60-70%</a:t>
              </a:r>
            </a:p>
          </p:txBody>
        </p:sp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5030C695-A555-4B61-AA27-82B0982E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3857" y="3074301"/>
              <a:ext cx="1183250" cy="11832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A9E9F5-632D-4B60-A016-1D612892B8C5}"/>
                </a:ext>
              </a:extLst>
            </p:cNvPr>
            <p:cNvSpPr txBox="1"/>
            <p:nvPr/>
          </p:nvSpPr>
          <p:spPr>
            <a:xfrm>
              <a:off x="240915" y="4449600"/>
              <a:ext cx="3568203" cy="19703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Proportion of referrals to the Victim Identification Unit in the Australian Centre to Counter Child Exploitation that are generated by ‘</a:t>
              </a:r>
              <a:r>
                <a:rPr lang="en-GB" sz="1600" b="1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capping’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7F5C81-9E2E-4B37-92B6-835619892AC6}"/>
              </a:ext>
            </a:extLst>
          </p:cNvPr>
          <p:cNvGrpSpPr/>
          <p:nvPr/>
        </p:nvGrpSpPr>
        <p:grpSpPr>
          <a:xfrm>
            <a:off x="8375523" y="1950719"/>
            <a:ext cx="3528636" cy="4122291"/>
            <a:chOff x="8375523" y="1950719"/>
            <a:chExt cx="3528636" cy="412229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6B3CE5-672C-4090-9331-F896C11FD6E5}"/>
                </a:ext>
              </a:extLst>
            </p:cNvPr>
            <p:cNvSpPr/>
            <p:nvPr/>
          </p:nvSpPr>
          <p:spPr>
            <a:xfrm>
              <a:off x="8375523" y="1950719"/>
              <a:ext cx="3528636" cy="38640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111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FB615-5C38-4072-AC36-BD2ABE51CB22}"/>
                </a:ext>
              </a:extLst>
            </p:cNvPr>
            <p:cNvSpPr txBox="1"/>
            <p:nvPr/>
          </p:nvSpPr>
          <p:spPr>
            <a:xfrm>
              <a:off x="8697914" y="2192078"/>
              <a:ext cx="27657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THE REINFORCEMENT OF </a:t>
              </a:r>
              <a:r>
                <a:rPr lang="en-GB" b="1"/>
                <a:t>COMMERCIAL DRIVERS </a:t>
              </a:r>
              <a:r>
                <a:rPr lang="en-GB"/>
                <a:t>FOR ABUSE</a:t>
              </a:r>
              <a:endParaRPr lang="es-ES"/>
            </a:p>
          </p:txBody>
        </p:sp>
        <p:pic>
          <p:nvPicPr>
            <p:cNvPr id="18" name="Graphic 17" descr="Money">
              <a:extLst>
                <a:ext uri="{FF2B5EF4-FFF2-40B4-BE49-F238E27FC236}">
                  <a16:creationId xmlns:a16="http://schemas.microsoft.com/office/drawing/2014/main" id="{CACFD3BF-F3DE-4CAC-8753-27D75858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72929" y="3015122"/>
              <a:ext cx="1048825" cy="1048825"/>
            </a:xfrm>
            <a:prstGeom prst="rect">
              <a:avLst/>
            </a:prstGeom>
          </p:spPr>
        </p:pic>
        <p:pic>
          <p:nvPicPr>
            <p:cNvPr id="20" name="Graphic 19" descr="Internet">
              <a:extLst>
                <a:ext uri="{FF2B5EF4-FFF2-40B4-BE49-F238E27FC236}">
                  <a16:creationId xmlns:a16="http://schemas.microsoft.com/office/drawing/2014/main" id="{5E868786-900A-4A62-A2EC-A7A544D7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21379" y="3016047"/>
              <a:ext cx="1162697" cy="11626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F22EE6-511E-4573-BEDE-A1483040982B}"/>
                </a:ext>
              </a:extLst>
            </p:cNvPr>
            <p:cNvSpPr txBox="1"/>
            <p:nvPr/>
          </p:nvSpPr>
          <p:spPr>
            <a:xfrm>
              <a:off x="10167270" y="4102648"/>
              <a:ext cx="1690603" cy="19703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Increase in ‘self-generated’ content in exchange for payment</a:t>
              </a:r>
              <a:endParaRPr lang="en-GB" sz="1600" b="1" dirty="0">
                <a:solidFill>
                  <a:srgbClr val="61467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45325C-C60E-41F4-8745-6F406F99DFBB}"/>
                </a:ext>
              </a:extLst>
            </p:cNvPr>
            <p:cNvSpPr txBox="1"/>
            <p:nvPr/>
          </p:nvSpPr>
          <p:spPr>
            <a:xfrm>
              <a:off x="8463659" y="4085793"/>
              <a:ext cx="1823382" cy="19703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61467F"/>
                  </a:solidFill>
                  <a:latin typeface="Franklin Gothic Book" panose="020B0503020102020204" pitchFamily="34" charset="0"/>
                </a:rPr>
                <a:t>New ways of monetising child sexual abuse material, such as affiliate link schemes</a:t>
              </a:r>
              <a:endParaRPr lang="en-GB" sz="1600" b="1" dirty="0">
                <a:solidFill>
                  <a:srgbClr val="61467F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24031FE-10D7-4F8E-B0A4-9BAC1C6B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rmAutofit/>
          </a:bodyPr>
          <a:lstStyle/>
          <a:p>
            <a:r>
              <a:rPr lang="en-GB" dirty="0"/>
              <a:t>Various trends have the potential to fuel the sustained </a:t>
            </a:r>
            <a:br>
              <a:rPr lang="en-GB" dirty="0"/>
            </a:br>
            <a:r>
              <a:rPr lang="en-GB" dirty="0"/>
              <a:t>growth and complexity in offending</a:t>
            </a:r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0D01F-1B87-4665-A8A0-B57C9129CCB0}"/>
              </a:ext>
            </a:extLst>
          </p:cNvPr>
          <p:cNvSpPr/>
          <p:nvPr/>
        </p:nvSpPr>
        <p:spPr>
          <a:xfrm>
            <a:off x="4191000" y="3429000"/>
            <a:ext cx="3881558" cy="22098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757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DC2764-D23B-4774-AF90-B8B060F7B4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5801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DC2764-D23B-4774-AF90-B8B060F7B4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itle 1">
            <a:extLst>
              <a:ext uri="{FF2B5EF4-FFF2-40B4-BE49-F238E27FC236}">
                <a16:creationId xmlns:a16="http://schemas.microsoft.com/office/drawing/2014/main" id="{4C73EFD1-148E-48F5-8535-01455375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" y="169175"/>
            <a:ext cx="12176482" cy="1325563"/>
          </a:xfrm>
        </p:spPr>
        <p:txBody>
          <a:bodyPr vert="horz">
            <a:normAutofit/>
          </a:bodyPr>
          <a:lstStyle/>
          <a:p>
            <a:r>
              <a:rPr lang="en-GB" dirty="0"/>
              <a:t>Despite the worrying trends, there is </a:t>
            </a:r>
            <a:r>
              <a:rPr lang="en-GB" dirty="0">
                <a:solidFill>
                  <a:srgbClr val="FCC521"/>
                </a:solidFill>
              </a:rPr>
              <a:t>HOPE</a:t>
            </a:r>
            <a:endParaRPr lang="es-ES" dirty="0">
              <a:solidFill>
                <a:srgbClr val="FCC521"/>
              </a:solidFill>
            </a:endParaRPr>
          </a:p>
        </p:txBody>
      </p:sp>
      <p:pic>
        <p:nvPicPr>
          <p:cNvPr id="4" name="Picture 3" descr="A young child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CFA66ABA-6E47-4111-B1CE-060F0DED5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19" y="2131735"/>
            <a:ext cx="7513962" cy="41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DC2764-D23B-4774-AF90-B8B060F7B4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DC2764-D23B-4774-AF90-B8B060F7B4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F3C6126-C0F5-4FF9-A33D-871BA4CA0D24}"/>
              </a:ext>
            </a:extLst>
          </p:cNvPr>
          <p:cNvGrpSpPr/>
          <p:nvPr/>
        </p:nvGrpSpPr>
        <p:grpSpPr>
          <a:xfrm>
            <a:off x="15517" y="1585037"/>
            <a:ext cx="11916866" cy="5367739"/>
            <a:chOff x="15517" y="1585037"/>
            <a:chExt cx="11916866" cy="5367739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3A643B73-4025-47FB-9240-40BC959D9935}"/>
                </a:ext>
              </a:extLst>
            </p:cNvPr>
            <p:cNvSpPr/>
            <p:nvPr/>
          </p:nvSpPr>
          <p:spPr>
            <a:xfrm>
              <a:off x="1831237" y="5349172"/>
              <a:ext cx="8529524" cy="243618"/>
            </a:xfrm>
            <a:prstGeom prst="homePlate">
              <a:avLst/>
            </a:prstGeom>
            <a:gradFill flip="none" rotWithShape="1">
              <a:gsLst>
                <a:gs pos="0">
                  <a:srgbClr val="FCC521"/>
                </a:gs>
                <a:gs pos="100000">
                  <a:srgbClr val="F2F2F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37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5511E8-9E5B-425E-BCA4-D86CB0EF9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3812" y="6497159"/>
              <a:ext cx="8905571" cy="0"/>
            </a:xfrm>
            <a:prstGeom prst="line">
              <a:avLst/>
            </a:prstGeom>
            <a:ln w="28575">
              <a:solidFill>
                <a:srgbClr val="4111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D816C0-6C83-4063-A91D-E30450E7FC76}"/>
                </a:ext>
              </a:extLst>
            </p:cNvPr>
            <p:cNvSpPr txBox="1"/>
            <p:nvPr/>
          </p:nvSpPr>
          <p:spPr>
            <a:xfrm>
              <a:off x="1816781" y="6527238"/>
              <a:ext cx="1067708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402357"/>
                  </a:solidFill>
                </a:rPr>
                <a:t>1990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8B404D-887E-4BA9-8DAE-DAB283A74B23}"/>
                </a:ext>
              </a:extLst>
            </p:cNvPr>
            <p:cNvSpPr txBox="1"/>
            <p:nvPr/>
          </p:nvSpPr>
          <p:spPr>
            <a:xfrm>
              <a:off x="4315032" y="6527238"/>
              <a:ext cx="1067708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402357"/>
                  </a:solidFill>
                </a:rPr>
                <a:t>2000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3C3CD6-D5B9-4B3B-82F2-C0C74E0202FE}"/>
                </a:ext>
              </a:extLst>
            </p:cNvPr>
            <p:cNvSpPr txBox="1"/>
            <p:nvPr/>
          </p:nvSpPr>
          <p:spPr>
            <a:xfrm>
              <a:off x="6813283" y="6527238"/>
              <a:ext cx="1067708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402357"/>
                  </a:solidFill>
                </a:rPr>
                <a:t>2010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3E2E24-EF75-4B67-B34E-60D7CAC36F20}"/>
                </a:ext>
              </a:extLst>
            </p:cNvPr>
            <p:cNvSpPr txBox="1"/>
            <p:nvPr/>
          </p:nvSpPr>
          <p:spPr>
            <a:xfrm>
              <a:off x="9311533" y="6527238"/>
              <a:ext cx="1067708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402357"/>
                  </a:solidFill>
                </a:rPr>
                <a:t>2020</a:t>
              </a: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FCA4F58E-6C31-42ED-A504-73854A95CF97}"/>
                </a:ext>
              </a:extLst>
            </p:cNvPr>
            <p:cNvSpPr/>
            <p:nvPr/>
          </p:nvSpPr>
          <p:spPr>
            <a:xfrm>
              <a:off x="4384810" y="3132523"/>
              <a:ext cx="1409189" cy="54397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Interpol Child Abuse Image Database launched</a:t>
              </a: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6E1F89A0-16CA-4D7A-9216-EC913BD575BA}"/>
                </a:ext>
              </a:extLst>
            </p:cNvPr>
            <p:cNvSpPr/>
            <p:nvPr/>
          </p:nvSpPr>
          <p:spPr>
            <a:xfrm>
              <a:off x="6687749" y="3261860"/>
              <a:ext cx="875838" cy="63908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PhotoDNA developed</a:t>
              </a: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C618D7F3-092A-49A2-BC15-3C0A5140A5DF}"/>
                </a:ext>
              </a:extLst>
            </p:cNvPr>
            <p:cNvSpPr/>
            <p:nvPr/>
          </p:nvSpPr>
          <p:spPr>
            <a:xfrm>
              <a:off x="8786292" y="3140075"/>
              <a:ext cx="1617887" cy="1418273"/>
            </a:xfrm>
            <a:prstGeom prst="homePlate">
              <a:avLst>
                <a:gd name="adj" fmla="val 25231"/>
              </a:avLst>
            </a:prstGeom>
            <a:gradFill flip="none" rotWithShape="1">
              <a:gsLst>
                <a:gs pos="0">
                  <a:srgbClr val="41115F">
                    <a:tint val="66000"/>
                    <a:satMod val="160000"/>
                  </a:srgbClr>
                </a:gs>
                <a:gs pos="100000">
                  <a:srgbClr val="41115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37"/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A6DDC903-CA9C-496D-BC73-5B7BAD664F9E}"/>
                </a:ext>
              </a:extLst>
            </p:cNvPr>
            <p:cNvSpPr/>
            <p:nvPr/>
          </p:nvSpPr>
          <p:spPr>
            <a:xfrm>
              <a:off x="1831237" y="3720633"/>
              <a:ext cx="8529525" cy="243618"/>
            </a:xfrm>
            <a:prstGeom prst="homePlate">
              <a:avLst/>
            </a:prstGeom>
            <a:gradFill flip="none" rotWithShape="1">
              <a:gsLst>
                <a:gs pos="0">
                  <a:srgbClr val="FCC521"/>
                </a:gs>
                <a:gs pos="100000">
                  <a:srgbClr val="F2F2F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37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F224AC-651A-454C-B318-F8C4AB211354}"/>
                </a:ext>
              </a:extLst>
            </p:cNvPr>
            <p:cNvSpPr txBox="1"/>
            <p:nvPr/>
          </p:nvSpPr>
          <p:spPr>
            <a:xfrm>
              <a:off x="1831237" y="3709321"/>
              <a:ext cx="1512448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137" b="1" dirty="0"/>
                <a:t>Technology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2D95CA-04C0-4762-9B16-E856E7C01161}"/>
                </a:ext>
              </a:extLst>
            </p:cNvPr>
            <p:cNvSpPr/>
            <p:nvPr/>
          </p:nvSpPr>
          <p:spPr>
            <a:xfrm>
              <a:off x="9069634" y="3798152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9A9BAC-2D54-4DAD-9FE1-5FD3FA7F9E7D}"/>
                </a:ext>
              </a:extLst>
            </p:cNvPr>
            <p:cNvSpPr/>
            <p:nvPr/>
          </p:nvSpPr>
          <p:spPr>
            <a:xfrm>
              <a:off x="5052940" y="3798152"/>
              <a:ext cx="90515" cy="90515"/>
            </a:xfrm>
            <a:prstGeom prst="ellipse">
              <a:avLst/>
            </a:prstGeom>
            <a:solidFill>
              <a:srgbClr val="293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4C2B5E1D-2507-425E-8F3F-D6350B519DDF}"/>
                </a:ext>
              </a:extLst>
            </p:cNvPr>
            <p:cNvSpPr/>
            <p:nvPr/>
          </p:nvSpPr>
          <p:spPr>
            <a:xfrm>
              <a:off x="7240501" y="3963043"/>
              <a:ext cx="1241292" cy="50862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UK Home Office Child Abuse Image Database launched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9DEFD5-C86D-4F15-B805-0E8CDBF78286}"/>
                </a:ext>
              </a:extLst>
            </p:cNvPr>
            <p:cNvSpPr/>
            <p:nvPr/>
          </p:nvSpPr>
          <p:spPr>
            <a:xfrm>
              <a:off x="8391278" y="3798152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4">
                <a:solidFill>
                  <a:srgbClr val="293947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E85170E-2722-4EF1-963F-95E5350E27D0}"/>
                </a:ext>
              </a:extLst>
            </p:cNvPr>
            <p:cNvSpPr/>
            <p:nvPr/>
          </p:nvSpPr>
          <p:spPr>
            <a:xfrm>
              <a:off x="7049837" y="3798152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0088DF2B-0B5E-43D9-BFDB-75BB804CDC43}"/>
                </a:ext>
              </a:extLst>
            </p:cNvPr>
            <p:cNvSpPr/>
            <p:nvPr/>
          </p:nvSpPr>
          <p:spPr>
            <a:xfrm>
              <a:off x="5864081" y="3132523"/>
              <a:ext cx="863084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Technology Coalition founded</a:t>
              </a:r>
            </a:p>
          </p:txBody>
        </p:sp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691323B4-F93F-4A84-BBF3-B6248CB597D4}"/>
                </a:ext>
              </a:extLst>
            </p:cNvPr>
            <p:cNvSpPr/>
            <p:nvPr/>
          </p:nvSpPr>
          <p:spPr>
            <a:xfrm>
              <a:off x="10229534" y="4036970"/>
              <a:ext cx="1702849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50" dirty="0">
                  <a:solidFill>
                    <a:srgbClr val="293947"/>
                  </a:solidFill>
                </a:rPr>
                <a:t>Online Safety Tech Industry Association (OSTIA) founded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C4C404E-430A-4803-9CBB-82A3CFAC8A41}"/>
                </a:ext>
              </a:extLst>
            </p:cNvPr>
            <p:cNvSpPr/>
            <p:nvPr/>
          </p:nvSpPr>
          <p:spPr>
            <a:xfrm>
              <a:off x="6250366" y="3798152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F20028-8475-4877-B03D-0A3A5D9FCCF0}"/>
                </a:ext>
              </a:extLst>
            </p:cNvPr>
            <p:cNvSpPr/>
            <p:nvPr/>
          </p:nvSpPr>
          <p:spPr>
            <a:xfrm>
              <a:off x="9738347" y="3796707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pic>
          <p:nvPicPr>
            <p:cNvPr id="35" name="Graphic 34" descr="Internet">
              <a:extLst>
                <a:ext uri="{FF2B5EF4-FFF2-40B4-BE49-F238E27FC236}">
                  <a16:creationId xmlns:a16="http://schemas.microsoft.com/office/drawing/2014/main" id="{94E6AF95-40A5-4FC1-B039-556FD542C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4690" y="3495578"/>
              <a:ext cx="742757" cy="742757"/>
            </a:xfrm>
            <a:prstGeom prst="rect">
              <a:avLst/>
            </a:prstGeom>
          </p:spPr>
        </p:pic>
        <p:sp>
          <p:nvSpPr>
            <p:cNvPr id="36" name="Flowchart: Process 35">
              <a:extLst>
                <a:ext uri="{FF2B5EF4-FFF2-40B4-BE49-F238E27FC236}">
                  <a16:creationId xmlns:a16="http://schemas.microsoft.com/office/drawing/2014/main" id="{9D748C3B-DF3F-46D5-BE09-9D19D03FD8A4}"/>
                </a:ext>
              </a:extLst>
            </p:cNvPr>
            <p:cNvSpPr/>
            <p:nvPr/>
          </p:nvSpPr>
          <p:spPr>
            <a:xfrm>
              <a:off x="8093563" y="3175564"/>
              <a:ext cx="2016428" cy="50862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Launch of Google Content Safety API image classifier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A4D907-3231-429C-87E5-C3AD42C799C4}"/>
                </a:ext>
              </a:extLst>
            </p:cNvPr>
            <p:cNvSpPr/>
            <p:nvPr/>
          </p:nvSpPr>
          <p:spPr>
            <a:xfrm>
              <a:off x="9388301" y="3796706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531CA507-B498-4DD1-8E4A-E3697A50FB18}"/>
                </a:ext>
              </a:extLst>
            </p:cNvPr>
            <p:cNvSpPr/>
            <p:nvPr/>
          </p:nvSpPr>
          <p:spPr>
            <a:xfrm>
              <a:off x="1831238" y="2217322"/>
              <a:ext cx="8529524" cy="243618"/>
            </a:xfrm>
            <a:prstGeom prst="homePlate">
              <a:avLst/>
            </a:prstGeom>
            <a:gradFill flip="none" rotWithShape="1">
              <a:gsLst>
                <a:gs pos="0">
                  <a:srgbClr val="FCC521"/>
                </a:gs>
                <a:gs pos="100000">
                  <a:srgbClr val="F2F2F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37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1E9AB2-F854-4C98-84AB-4F0C8F4063B7}"/>
                </a:ext>
              </a:extLst>
            </p:cNvPr>
            <p:cNvSpPr txBox="1"/>
            <p:nvPr/>
          </p:nvSpPr>
          <p:spPr>
            <a:xfrm>
              <a:off x="1831237" y="2213946"/>
              <a:ext cx="2465316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137" b="1" dirty="0"/>
                <a:t>Internet Regulation</a:t>
              </a:r>
            </a:p>
          </p:txBody>
        </p:sp>
        <p:sp>
          <p:nvSpPr>
            <p:cNvPr id="41" name="Flowchart: Process 40">
              <a:extLst>
                <a:ext uri="{FF2B5EF4-FFF2-40B4-BE49-F238E27FC236}">
                  <a16:creationId xmlns:a16="http://schemas.microsoft.com/office/drawing/2014/main" id="{BBD72ED4-4697-46FE-BF5D-2D31DA4743C1}"/>
                </a:ext>
              </a:extLst>
            </p:cNvPr>
            <p:cNvSpPr/>
            <p:nvPr/>
          </p:nvSpPr>
          <p:spPr>
            <a:xfrm>
              <a:off x="10411901" y="1585037"/>
              <a:ext cx="1078593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050" dirty="0">
                  <a:solidFill>
                    <a:srgbClr val="293947"/>
                  </a:solidFill>
                </a:rPr>
                <a:t>UN </a:t>
              </a:r>
            </a:p>
            <a:p>
              <a:r>
                <a:rPr lang="en-GB" sz="1050" dirty="0">
                  <a:solidFill>
                    <a:srgbClr val="293947"/>
                  </a:solidFill>
                </a:rPr>
                <a:t>General Comment 25 </a:t>
              </a:r>
            </a:p>
            <a:p>
              <a:r>
                <a:rPr lang="en-GB" sz="1050" dirty="0">
                  <a:solidFill>
                    <a:srgbClr val="293947"/>
                  </a:solidFill>
                </a:rPr>
                <a:t>published</a:t>
              </a:r>
            </a:p>
          </p:txBody>
        </p:sp>
        <p:sp>
          <p:nvSpPr>
            <p:cNvPr id="42" name="Flowchart: Process 41">
              <a:extLst>
                <a:ext uri="{FF2B5EF4-FFF2-40B4-BE49-F238E27FC236}">
                  <a16:creationId xmlns:a16="http://schemas.microsoft.com/office/drawing/2014/main" id="{D3943708-ACE9-4A3B-9610-FB512FC75B31}"/>
                </a:ext>
              </a:extLst>
            </p:cNvPr>
            <p:cNvSpPr/>
            <p:nvPr/>
          </p:nvSpPr>
          <p:spPr>
            <a:xfrm>
              <a:off x="9631750" y="2462838"/>
              <a:ext cx="841386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Online Safety Bill (UK)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80C300-CFE5-4CD3-ABD0-839E24F5FA22}"/>
                </a:ext>
              </a:extLst>
            </p:cNvPr>
            <p:cNvSpPr/>
            <p:nvPr/>
          </p:nvSpPr>
          <p:spPr>
            <a:xfrm>
              <a:off x="9742836" y="229742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44" name="Flowchart: Process 43">
              <a:extLst>
                <a:ext uri="{FF2B5EF4-FFF2-40B4-BE49-F238E27FC236}">
                  <a16:creationId xmlns:a16="http://schemas.microsoft.com/office/drawing/2014/main" id="{7999453A-4B57-4DA2-9BFF-5A3C5953694F}"/>
                </a:ext>
              </a:extLst>
            </p:cNvPr>
            <p:cNvSpPr/>
            <p:nvPr/>
          </p:nvSpPr>
          <p:spPr>
            <a:xfrm>
              <a:off x="10564644" y="2462838"/>
              <a:ext cx="1078593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Online Safety </a:t>
              </a:r>
            </a:p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Act (Australia)</a:t>
              </a:r>
            </a:p>
          </p:txBody>
        </p:sp>
        <p:pic>
          <p:nvPicPr>
            <p:cNvPr id="45" name="Graphic 44" descr="List">
              <a:extLst>
                <a:ext uri="{FF2B5EF4-FFF2-40B4-BE49-F238E27FC236}">
                  <a16:creationId xmlns:a16="http://schemas.microsoft.com/office/drawing/2014/main" id="{714C92BE-2326-4062-8AA6-76BD7ED42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1137" y="1978125"/>
              <a:ext cx="742757" cy="742757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3B3777-F20B-415C-81D6-B6A4E42139A5}"/>
                </a:ext>
              </a:extLst>
            </p:cNvPr>
            <p:cNvSpPr/>
            <p:nvPr/>
          </p:nvSpPr>
          <p:spPr>
            <a:xfrm>
              <a:off x="10133553" y="2299938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FE77C93-2572-4F8A-A24D-16AB2AFD6B4B}"/>
                </a:ext>
              </a:extLst>
            </p:cNvPr>
            <p:cNvSpPr/>
            <p:nvPr/>
          </p:nvSpPr>
          <p:spPr>
            <a:xfrm>
              <a:off x="8435990" y="2299937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363EE20B-BE69-4C4E-940E-0FB2120D8DAA}"/>
                </a:ext>
              </a:extLst>
            </p:cNvPr>
            <p:cNvSpPr/>
            <p:nvPr/>
          </p:nvSpPr>
          <p:spPr>
            <a:xfrm>
              <a:off x="7739629" y="1601433"/>
              <a:ext cx="1483236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Enhancing Online Safety for Children Act (Australia)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F9F3021-E6E7-49A2-B9A4-CEAB867EC62A}"/>
                </a:ext>
              </a:extLst>
            </p:cNvPr>
            <p:cNvSpPr/>
            <p:nvPr/>
          </p:nvSpPr>
          <p:spPr>
            <a:xfrm>
              <a:off x="10007186" y="2304247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14E70F2-36FB-420D-9F65-0046DE580899}"/>
                </a:ext>
              </a:extLst>
            </p:cNvPr>
            <p:cNvSpPr/>
            <p:nvPr/>
          </p:nvSpPr>
          <p:spPr>
            <a:xfrm>
              <a:off x="9632125" y="229742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51" name="Flowchart: Process 50">
              <a:extLst>
                <a:ext uri="{FF2B5EF4-FFF2-40B4-BE49-F238E27FC236}">
                  <a16:creationId xmlns:a16="http://schemas.microsoft.com/office/drawing/2014/main" id="{AF9B40F0-50A8-4173-B9C8-57F78B22A5AE}"/>
                </a:ext>
              </a:extLst>
            </p:cNvPr>
            <p:cNvSpPr/>
            <p:nvPr/>
          </p:nvSpPr>
          <p:spPr>
            <a:xfrm>
              <a:off x="9069634" y="1601924"/>
              <a:ext cx="1177756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EU Digital Services Act (</a:t>
              </a:r>
              <a:r>
                <a:rPr lang="en-GB" sz="1050" i="1" dirty="0">
                  <a:solidFill>
                    <a:srgbClr val="293947"/>
                  </a:solidFill>
                </a:rPr>
                <a:t>proposal</a:t>
              </a:r>
              <a:r>
                <a:rPr lang="en-GB" sz="1050" dirty="0">
                  <a:solidFill>
                    <a:srgbClr val="293947"/>
                  </a:solidFill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F4D2C04-E48E-4AFB-99B0-7C46219E6701}"/>
                </a:ext>
              </a:extLst>
            </p:cNvPr>
            <p:cNvSpPr txBox="1"/>
            <p:nvPr/>
          </p:nvSpPr>
          <p:spPr>
            <a:xfrm>
              <a:off x="1816781" y="5349172"/>
              <a:ext cx="2840811" cy="425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137" b="1" dirty="0"/>
                <a:t>Voluntary Cooperation</a:t>
              </a:r>
            </a:p>
          </p:txBody>
        </p:sp>
        <p:sp>
          <p:nvSpPr>
            <p:cNvPr id="53" name="Flowchart: Process 52">
              <a:extLst>
                <a:ext uri="{FF2B5EF4-FFF2-40B4-BE49-F238E27FC236}">
                  <a16:creationId xmlns:a16="http://schemas.microsoft.com/office/drawing/2014/main" id="{4EDF3BA3-CC55-4AA6-A2BD-0E51FBA464E7}"/>
                </a:ext>
              </a:extLst>
            </p:cNvPr>
            <p:cNvSpPr/>
            <p:nvPr/>
          </p:nvSpPr>
          <p:spPr>
            <a:xfrm>
              <a:off x="3365339" y="5579817"/>
              <a:ext cx="751015" cy="43303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IWF founded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53D5383-0DEB-4F54-87A1-75D5A02E554E}"/>
                </a:ext>
              </a:extLst>
            </p:cNvPr>
            <p:cNvSpPr/>
            <p:nvPr/>
          </p:nvSpPr>
          <p:spPr>
            <a:xfrm>
              <a:off x="3705793" y="5422610"/>
              <a:ext cx="90515" cy="90515"/>
            </a:xfrm>
            <a:prstGeom prst="ellipse">
              <a:avLst/>
            </a:prstGeom>
            <a:solidFill>
              <a:srgbClr val="293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445E9410-B3C2-4687-8BEF-A107F5BD5B4C}"/>
                </a:ext>
              </a:extLst>
            </p:cNvPr>
            <p:cNvSpPr/>
            <p:nvPr/>
          </p:nvSpPr>
          <p:spPr>
            <a:xfrm>
              <a:off x="6775397" y="5685983"/>
              <a:ext cx="1576379" cy="39464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Global Alliance to end Child Sexual Abuse Online founded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169F19F-C882-4757-8EEC-7DE5CDFDE12A}"/>
                </a:ext>
              </a:extLst>
            </p:cNvPr>
            <p:cNvSpPr/>
            <p:nvPr/>
          </p:nvSpPr>
          <p:spPr>
            <a:xfrm>
              <a:off x="7872352" y="542261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/>
            </a:p>
          </p:txBody>
        </p:sp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C0D3CDCA-7281-424F-A258-095CE807B2A4}"/>
                </a:ext>
              </a:extLst>
            </p:cNvPr>
            <p:cNvSpPr/>
            <p:nvPr/>
          </p:nvSpPr>
          <p:spPr>
            <a:xfrm>
              <a:off x="7704394" y="4438515"/>
              <a:ext cx="1531378" cy="80461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WePROTECT founded, first WePROTECT international summit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7C911A4-BCB4-4A6C-B125-E905F93E56E7}"/>
                </a:ext>
              </a:extLst>
            </p:cNvPr>
            <p:cNvSpPr/>
            <p:nvPr/>
          </p:nvSpPr>
          <p:spPr>
            <a:xfrm>
              <a:off x="8425531" y="542261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/>
            </a:p>
          </p:txBody>
        </p:sp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0399AD2E-06EB-45C2-B3CB-6DF955427338}"/>
                </a:ext>
              </a:extLst>
            </p:cNvPr>
            <p:cNvSpPr/>
            <p:nvPr/>
          </p:nvSpPr>
          <p:spPr>
            <a:xfrm>
              <a:off x="3796308" y="4904897"/>
              <a:ext cx="751015" cy="39464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ICMEC founded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6510090-A409-470B-B119-20E7CF6D478F}"/>
                </a:ext>
              </a:extLst>
            </p:cNvPr>
            <p:cNvSpPr/>
            <p:nvPr/>
          </p:nvSpPr>
          <p:spPr>
            <a:xfrm>
              <a:off x="4131863" y="5422610"/>
              <a:ext cx="90515" cy="90515"/>
            </a:xfrm>
            <a:prstGeom prst="ellipse">
              <a:avLst/>
            </a:prstGeom>
            <a:solidFill>
              <a:srgbClr val="293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61" name="Flowchart: Process 60">
              <a:extLst>
                <a:ext uri="{FF2B5EF4-FFF2-40B4-BE49-F238E27FC236}">
                  <a16:creationId xmlns:a16="http://schemas.microsoft.com/office/drawing/2014/main" id="{0BE0B6CF-3BC3-4171-92E1-BD6BE98902F3}"/>
                </a:ext>
              </a:extLst>
            </p:cNvPr>
            <p:cNvSpPr/>
            <p:nvPr/>
          </p:nvSpPr>
          <p:spPr>
            <a:xfrm>
              <a:off x="5968428" y="4859837"/>
              <a:ext cx="2106620" cy="39464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South Asia Initiative to End Violence Against Children (SAIEVAC) Launched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3D00ABC-B13D-4C65-A05F-314B69D33A73}"/>
                </a:ext>
              </a:extLst>
            </p:cNvPr>
            <p:cNvSpPr/>
            <p:nvPr/>
          </p:nvSpPr>
          <p:spPr>
            <a:xfrm>
              <a:off x="7284850" y="542261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064D6CD-99A0-4AC2-9B2A-7B5844FF32B4}"/>
                </a:ext>
              </a:extLst>
            </p:cNvPr>
            <p:cNvSpPr/>
            <p:nvPr/>
          </p:nvSpPr>
          <p:spPr>
            <a:xfrm>
              <a:off x="9730397" y="542261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/>
            </a:p>
          </p:txBody>
        </p:sp>
        <p:sp>
          <p:nvSpPr>
            <p:cNvPr id="64" name="Flowchart: Process 63">
              <a:extLst>
                <a:ext uri="{FF2B5EF4-FFF2-40B4-BE49-F238E27FC236}">
                  <a16:creationId xmlns:a16="http://schemas.microsoft.com/office/drawing/2014/main" id="{4A0798BC-19D2-4E60-BFD5-F75E05978661}"/>
                </a:ext>
              </a:extLst>
            </p:cNvPr>
            <p:cNvSpPr/>
            <p:nvPr/>
          </p:nvSpPr>
          <p:spPr>
            <a:xfrm>
              <a:off x="4027337" y="5605573"/>
              <a:ext cx="829301" cy="3536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Europol founded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A32926D-475C-48D6-BAB0-745401857079}"/>
                </a:ext>
              </a:extLst>
            </p:cNvPr>
            <p:cNvSpPr/>
            <p:nvPr/>
          </p:nvSpPr>
          <p:spPr>
            <a:xfrm>
              <a:off x="4390964" y="5422610"/>
              <a:ext cx="90515" cy="90515"/>
            </a:xfrm>
            <a:prstGeom prst="ellipse">
              <a:avLst/>
            </a:prstGeom>
            <a:solidFill>
              <a:srgbClr val="293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D866CAF1-A8E5-4753-85B1-488E6F42F6BE}"/>
                </a:ext>
              </a:extLst>
            </p:cNvPr>
            <p:cNvSpPr/>
            <p:nvPr/>
          </p:nvSpPr>
          <p:spPr>
            <a:xfrm>
              <a:off x="4311333" y="4904897"/>
              <a:ext cx="751015" cy="39464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INHOPE founded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D663F74-1865-4C31-AAD0-BEDE3EA1CC53}"/>
                </a:ext>
              </a:extLst>
            </p:cNvPr>
            <p:cNvSpPr/>
            <p:nvPr/>
          </p:nvSpPr>
          <p:spPr>
            <a:xfrm>
              <a:off x="4641584" y="5422610"/>
              <a:ext cx="90515" cy="90515"/>
            </a:xfrm>
            <a:prstGeom prst="ellipse">
              <a:avLst/>
            </a:prstGeom>
            <a:solidFill>
              <a:srgbClr val="293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>
                <a:solidFill>
                  <a:srgbClr val="293947"/>
                </a:solidFill>
              </a:endParaRPr>
            </a:p>
          </p:txBody>
        </p:sp>
        <p:sp>
          <p:nvSpPr>
            <p:cNvPr id="68" name="Flowchart: Process 67">
              <a:extLst>
                <a:ext uri="{FF2B5EF4-FFF2-40B4-BE49-F238E27FC236}">
                  <a16:creationId xmlns:a16="http://schemas.microsoft.com/office/drawing/2014/main" id="{3C8CB66A-40A5-4177-B821-7C97CA287110}"/>
                </a:ext>
              </a:extLst>
            </p:cNvPr>
            <p:cNvSpPr/>
            <p:nvPr/>
          </p:nvSpPr>
          <p:spPr>
            <a:xfrm>
              <a:off x="8274369" y="5676154"/>
              <a:ext cx="1039844" cy="387845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WePROTECT Model National Response published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E0A37EE-D9B1-4509-8EF5-01467DB77470}"/>
                </a:ext>
              </a:extLst>
            </p:cNvPr>
            <p:cNvSpPr/>
            <p:nvPr/>
          </p:nvSpPr>
          <p:spPr>
            <a:xfrm>
              <a:off x="8761206" y="5422610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/>
            </a:p>
          </p:txBody>
        </p:sp>
        <p:pic>
          <p:nvPicPr>
            <p:cNvPr id="70" name="Graphic 69" descr="Connections">
              <a:extLst>
                <a:ext uri="{FF2B5EF4-FFF2-40B4-BE49-F238E27FC236}">
                  <a16:creationId xmlns:a16="http://schemas.microsoft.com/office/drawing/2014/main" id="{19A7000D-43B7-44BB-93F6-A05B7D297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6109" y="5139421"/>
              <a:ext cx="669793" cy="669793"/>
            </a:xfrm>
            <a:prstGeom prst="rect">
              <a:avLst/>
            </a:prstGeom>
          </p:spPr>
        </p:pic>
        <p:sp>
          <p:nvSpPr>
            <p:cNvPr id="71" name="Flowchart: Process 70">
              <a:extLst>
                <a:ext uri="{FF2B5EF4-FFF2-40B4-BE49-F238E27FC236}">
                  <a16:creationId xmlns:a16="http://schemas.microsoft.com/office/drawing/2014/main" id="{04732CA4-F09A-4229-BF96-56E2DA5581F2}"/>
                </a:ext>
              </a:extLst>
            </p:cNvPr>
            <p:cNvSpPr/>
            <p:nvPr/>
          </p:nvSpPr>
          <p:spPr>
            <a:xfrm>
              <a:off x="9408032" y="4757929"/>
              <a:ext cx="2082462" cy="38097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WePROTECT Global Alliance launched as an independent not-for-profit</a:t>
              </a:r>
            </a:p>
          </p:txBody>
        </p:sp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495B76E4-D6EE-4248-8337-F94DC3C44B2D}"/>
                </a:ext>
              </a:extLst>
            </p:cNvPr>
            <p:cNvSpPr/>
            <p:nvPr/>
          </p:nvSpPr>
          <p:spPr>
            <a:xfrm>
              <a:off x="9319205" y="5862788"/>
              <a:ext cx="1691614" cy="38097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Voluntary Principles to Counter Online Child Sexual Abuse published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84BF37-BBD8-47AC-97F9-908959C03DE5}"/>
                </a:ext>
              </a:extLst>
            </p:cNvPr>
            <p:cNvSpPr txBox="1"/>
            <p:nvPr/>
          </p:nvSpPr>
          <p:spPr>
            <a:xfrm>
              <a:off x="10307941" y="3180753"/>
              <a:ext cx="1318943" cy="409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37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GB" sz="1050" b="1" i="1" dirty="0">
                  <a:solidFill>
                    <a:schemeClr val="tx1"/>
                  </a:solidFill>
                </a:rPr>
                <a:t>35% year-on-year growth of Safety Tech industry</a:t>
              </a:r>
              <a:endParaRPr lang="es-ES" sz="1050" b="1" i="1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Flowchart: Process 75">
              <a:extLst>
                <a:ext uri="{FF2B5EF4-FFF2-40B4-BE49-F238E27FC236}">
                  <a16:creationId xmlns:a16="http://schemas.microsoft.com/office/drawing/2014/main" id="{746BCBA5-E539-4CBD-A85D-361D880B0457}"/>
                </a:ext>
              </a:extLst>
            </p:cNvPr>
            <p:cNvSpPr/>
            <p:nvPr/>
          </p:nvSpPr>
          <p:spPr>
            <a:xfrm>
              <a:off x="8862037" y="4092161"/>
              <a:ext cx="1150188" cy="63908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50" dirty="0">
                  <a:solidFill>
                    <a:srgbClr val="293947"/>
                  </a:solidFill>
                </a:rPr>
                <a:t>Project Arachnid launched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27BCDBA-AF2F-4872-A637-329CBAFCF270}"/>
                </a:ext>
              </a:extLst>
            </p:cNvPr>
            <p:cNvSpPr/>
            <p:nvPr/>
          </p:nvSpPr>
          <p:spPr>
            <a:xfrm>
              <a:off x="9870423" y="5429061"/>
              <a:ext cx="90515" cy="90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75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DBBA527-F8BD-45F8-A8B9-F8514420EB1B}"/>
                </a:ext>
              </a:extLst>
            </p:cNvPr>
            <p:cNvCxnSpPr/>
            <p:nvPr/>
          </p:nvCxnSpPr>
          <p:spPr>
            <a:xfrm>
              <a:off x="9115603" y="3605830"/>
              <a:ext cx="0" cy="19732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11D14E2-AA18-4911-A51B-8D5BEA837628}"/>
                </a:ext>
              </a:extLst>
            </p:cNvPr>
            <p:cNvCxnSpPr/>
            <p:nvPr/>
          </p:nvCxnSpPr>
          <p:spPr>
            <a:xfrm>
              <a:off x="9435955" y="3888863"/>
              <a:ext cx="0" cy="19732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538FD9-28C8-45A1-B45C-30607EA31A6E}"/>
                </a:ext>
              </a:extLst>
            </p:cNvPr>
            <p:cNvCxnSpPr>
              <a:cxnSpLocks/>
              <a:stCxn id="43" idx="6"/>
              <a:endCxn id="41" idx="1"/>
            </p:cNvCxnSpPr>
            <p:nvPr/>
          </p:nvCxnSpPr>
          <p:spPr>
            <a:xfrm flipV="1">
              <a:off x="9833351" y="1778960"/>
              <a:ext cx="578550" cy="56371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0DBBEC0-D8F2-4EB7-BC8B-61A5FEF0B5B1}"/>
                </a:ext>
              </a:extLst>
            </p:cNvPr>
            <p:cNvCxnSpPr>
              <a:cxnSpLocks/>
              <a:endCxn id="46" idx="6"/>
            </p:cNvCxnSpPr>
            <p:nvPr/>
          </p:nvCxnSpPr>
          <p:spPr>
            <a:xfrm flipH="1" flipV="1">
              <a:off x="10224068" y="2345196"/>
              <a:ext cx="441193" cy="18196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9EA389C-0A6A-48AE-BC77-21C806614164}"/>
                </a:ext>
              </a:extLst>
            </p:cNvPr>
            <p:cNvCxnSpPr>
              <a:cxnSpLocks/>
              <a:stCxn id="34" idx="4"/>
              <a:endCxn id="32" idx="1"/>
            </p:cNvCxnSpPr>
            <p:nvPr/>
          </p:nvCxnSpPr>
          <p:spPr>
            <a:xfrm>
              <a:off x="9783605" y="3887222"/>
              <a:ext cx="445929" cy="34367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46BD027-CEB8-40D4-AE7D-50EF12BF5FEA}"/>
                </a:ext>
              </a:extLst>
            </p:cNvPr>
            <p:cNvCxnSpPr/>
            <p:nvPr/>
          </p:nvCxnSpPr>
          <p:spPr>
            <a:xfrm>
              <a:off x="7330107" y="5225289"/>
              <a:ext cx="0" cy="19732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D9DA21E-098D-4210-A34F-DD69B961B7A2}"/>
                </a:ext>
              </a:extLst>
            </p:cNvPr>
            <p:cNvCxnSpPr/>
            <p:nvPr/>
          </p:nvCxnSpPr>
          <p:spPr>
            <a:xfrm>
              <a:off x="7917609" y="5513125"/>
              <a:ext cx="0" cy="19732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7D89815-3533-49A8-A4F3-33C71672155B}"/>
                </a:ext>
              </a:extLst>
            </p:cNvPr>
            <p:cNvCxnSpPr>
              <a:cxnSpLocks/>
              <a:stCxn id="63" idx="0"/>
            </p:cNvCxnSpPr>
            <p:nvPr/>
          </p:nvCxnSpPr>
          <p:spPr>
            <a:xfrm flipV="1">
              <a:off x="9775655" y="5178564"/>
              <a:ext cx="147025" cy="24404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469A946-C42C-46FA-9418-85AC4A0CC9D0}"/>
                </a:ext>
              </a:extLst>
            </p:cNvPr>
            <p:cNvCxnSpPr>
              <a:cxnSpLocks/>
              <a:endCxn id="77" idx="4"/>
            </p:cNvCxnSpPr>
            <p:nvPr/>
          </p:nvCxnSpPr>
          <p:spPr>
            <a:xfrm flipV="1">
              <a:off x="9915680" y="5519576"/>
              <a:ext cx="1" cy="166407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79297BF-D993-4979-9F26-26A84E206817}"/>
                </a:ext>
              </a:extLst>
            </p:cNvPr>
            <p:cNvCxnSpPr/>
            <p:nvPr/>
          </p:nvCxnSpPr>
          <p:spPr>
            <a:xfrm>
              <a:off x="8470083" y="5225288"/>
              <a:ext cx="0" cy="19732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548957A-7D2C-47F7-8068-46FD1F27DBB9}"/>
                </a:ext>
              </a:extLst>
            </p:cNvPr>
            <p:cNvCxnSpPr/>
            <p:nvPr/>
          </p:nvCxnSpPr>
          <p:spPr>
            <a:xfrm>
              <a:off x="8806463" y="5509762"/>
              <a:ext cx="0" cy="19732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Left Brace 178">
              <a:extLst>
                <a:ext uri="{FF2B5EF4-FFF2-40B4-BE49-F238E27FC236}">
                  <a16:creationId xmlns:a16="http://schemas.microsoft.com/office/drawing/2014/main" id="{2DDC897B-2971-4D4A-BCA5-579A76FC494A}"/>
                </a:ext>
              </a:extLst>
            </p:cNvPr>
            <p:cNvSpPr/>
            <p:nvPr/>
          </p:nvSpPr>
          <p:spPr>
            <a:xfrm>
              <a:off x="764009" y="2213946"/>
              <a:ext cx="394225" cy="3295816"/>
            </a:xfrm>
            <a:prstGeom prst="leftBrace">
              <a:avLst>
                <a:gd name="adj1" fmla="val 8333"/>
                <a:gd name="adj2" fmla="val 7393"/>
              </a:avLst>
            </a:prstGeom>
            <a:ln w="12700">
              <a:solidFill>
                <a:srgbClr val="4111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5EE76AC-AB9A-44D4-8F84-44B4340E6D7C}"/>
                </a:ext>
              </a:extLst>
            </p:cNvPr>
            <p:cNvSpPr txBox="1"/>
            <p:nvPr/>
          </p:nvSpPr>
          <p:spPr>
            <a:xfrm>
              <a:off x="15517" y="1657274"/>
              <a:ext cx="1053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ENABLERS FOR AN ENHANCED PREVENTATIVE RESPONSE</a:t>
              </a:r>
              <a:endParaRPr lang="es-ES" sz="1100" dirty="0"/>
            </a:p>
          </p:txBody>
        </p:sp>
      </p:grpSp>
      <p:sp>
        <p:nvSpPr>
          <p:cNvPr id="183" name="Title 1">
            <a:extLst>
              <a:ext uri="{FF2B5EF4-FFF2-40B4-BE49-F238E27FC236}">
                <a16:creationId xmlns:a16="http://schemas.microsoft.com/office/drawing/2014/main" id="{4C73EFD1-148E-48F5-8535-01455375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169175"/>
            <a:ext cx="11716082" cy="1325563"/>
          </a:xfrm>
        </p:spPr>
        <p:txBody>
          <a:bodyPr vert="horz">
            <a:normAutofit/>
          </a:bodyPr>
          <a:lstStyle/>
          <a:p>
            <a:r>
              <a:rPr lang="en-GB" dirty="0"/>
              <a:t>…Especially in light of developments that have the potential to curb current trends, not least the growth of online safety tech.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63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9">
      <a:dk1>
        <a:srgbClr val="40235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9BA1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a49807-612c-4787-a6a0-452cfac5c34e">
      <UserInfo>
        <DisplayName>Iain Drennan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DEBFD1C291E42A718BAB4635FD511" ma:contentTypeVersion="13" ma:contentTypeDescription="Create a new document." ma:contentTypeScope="" ma:versionID="cc447603a98299b186bd11f4b35b877c">
  <xsd:schema xmlns:xsd="http://www.w3.org/2001/XMLSchema" xmlns:xs="http://www.w3.org/2001/XMLSchema" xmlns:p="http://schemas.microsoft.com/office/2006/metadata/properties" xmlns:ns2="1406f39f-e984-4292-9ca8-e8cfb0f2c239" xmlns:ns3="dba49807-612c-4787-a6a0-452cfac5c34e" targetNamespace="http://schemas.microsoft.com/office/2006/metadata/properties" ma:root="true" ma:fieldsID="eabaf58608ba86987255351e2d5871ac" ns2:_="" ns3:_="">
    <xsd:import namespace="1406f39f-e984-4292-9ca8-e8cfb0f2c239"/>
    <xsd:import namespace="dba49807-612c-4787-a6a0-452cfac5c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6f39f-e984-4292-9ca8-e8cfb0f2c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49807-612c-4787-a6a0-452cfac5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8ADCE-D857-479D-870A-50AD5471EA58}">
  <ds:schemaRefs>
    <ds:schemaRef ds:uri="http://purl.org/dc/elements/1.1/"/>
    <ds:schemaRef ds:uri="http://schemas.openxmlformats.org/package/2006/metadata/core-properties"/>
    <ds:schemaRef ds:uri="http://www.w3.org/XML/1998/namespace"/>
    <ds:schemaRef ds:uri="1406f39f-e984-4292-9ca8-e8cfb0f2c23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dba49807-612c-4787-a6a0-452cfac5c34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1AD461-E9E8-4145-B4EE-CF36895460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98AB9-4560-4186-B5D2-2672CFA93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6f39f-e984-4292-9ca8-e8cfb0f2c239"/>
    <ds:schemaRef ds:uri="dba49807-612c-4787-a6a0-452cfac5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984</Words>
  <Application>Microsoft Office PowerPoint</Application>
  <PresentationFormat>Widescreen</PresentationFormat>
  <Paragraphs>141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Barlow</vt:lpstr>
      <vt:lpstr>Calibri</vt:lpstr>
      <vt:lpstr>Franklin Gothic Book</vt:lpstr>
      <vt:lpstr>Franklin Gothic Demi</vt:lpstr>
      <vt:lpstr>Franklin Gothic Medium</vt:lpstr>
      <vt:lpstr>Symbol</vt:lpstr>
      <vt:lpstr>Times New Roman</vt:lpstr>
      <vt:lpstr>Office Theme</vt:lpstr>
      <vt:lpstr>think-cell Slide</vt:lpstr>
      <vt:lpstr>PowerPoint Presentation</vt:lpstr>
      <vt:lpstr>Our mission</vt:lpstr>
      <vt:lpstr>Our members span the globe</vt:lpstr>
      <vt:lpstr>Developed during unprecedented times, GTA 2021 is our most comprehensive threat assessment yet </vt:lpstr>
      <vt:lpstr>Our report concludes that children today face a sustained  threat of child sexual exploitation and abuse online</vt:lpstr>
      <vt:lpstr>The incidence of detected abuse is increasing. Actual levels of abuse are likely to be even higher</vt:lpstr>
      <vt:lpstr>Various trends have the potential to fuel the sustained  growth and complexity in offending</vt:lpstr>
      <vt:lpstr>Despite the worrying trends, there is HOPE</vt:lpstr>
      <vt:lpstr>…Especially in light of developments that have the potential to curb current trends, not least the growth of online safety tech.</vt:lpstr>
      <vt:lpstr>All companies, governments and charities can take action now to improve the response to child sexual abuse online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WeProtect Global Alliance</dc:title>
  <dc:creator>Jacqueline Beauchere (CELA)</dc:creator>
  <cp:lastModifiedBy>Brouard, Ricarda</cp:lastModifiedBy>
  <cp:revision>119</cp:revision>
  <dcterms:created xsi:type="dcterms:W3CDTF">2021-05-25T19:21:04Z</dcterms:created>
  <dcterms:modified xsi:type="dcterms:W3CDTF">2021-12-22T15:02:00Z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0x01010064BDEBFD1C291E42A718BAB4635FD511</vt:lpwstr>
  </property>
  <property fmtid="{D5CDD505-2E9C-101B-9397-08002B2CF9AE}" pid="3" name="Order">
    <vt:r8>532000</vt:r8>
  </property>
  <property fmtid="{D5CDD505-2E9C-101B-9397-08002B2CF9AE}" pid="4" name="xd_Signature">
    <vt:bool>false</vt:bool>
  </property>
  <property fmtid="{D5CDD505-2E9C-101B-9397-08002B2CF9AE}" pid="5" name="SharedWithUsers">
    <vt:lpwstr>16;#Iain Drennan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