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8"/>
  </p:handoutMasterIdLst>
  <p:sldIdLst>
    <p:sldId id="267" r:id="rId2"/>
    <p:sldId id="268" r:id="rId3"/>
    <p:sldId id="269" r:id="rId4"/>
    <p:sldId id="270" r:id="rId5"/>
    <p:sldId id="271" r:id="rId6"/>
    <p:sldId id="272" r:id="rId7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mpact" panose="020B0806030902050204" pitchFamily="34" charset="0"/>
      <p:regular r:id="rId14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667">
          <p15:clr>
            <a:srgbClr val="A4A3A4"/>
          </p15:clr>
        </p15:guide>
        <p15:guide id="3" orient="horz" pos="441" userDrawn="1">
          <p15:clr>
            <a:srgbClr val="A4A3A4"/>
          </p15:clr>
        </p15:guide>
        <p15:guide id="4" orient="horz" pos="2527">
          <p15:clr>
            <a:srgbClr val="A4A3A4"/>
          </p15:clr>
        </p15:guide>
        <p15:guide id="5" pos="2880">
          <p15:clr>
            <a:srgbClr val="A4A3A4"/>
          </p15:clr>
        </p15:guide>
        <p15:guide id="6" pos="4967" userDrawn="1">
          <p15:clr>
            <a:srgbClr val="A4A3A4"/>
          </p15:clr>
        </p15:guide>
        <p15:guide id="7" pos="5647">
          <p15:clr>
            <a:srgbClr val="A4A3A4"/>
          </p15:clr>
        </p15:guide>
        <p15:guide id="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EF2A67-940B-6835-92AA-D584F79E2089}" name="Tom Vahid" initials="TV" userId="S::tom.vahid@scort.ch::10eb77f4-f7d8-4f06-8279-e9efb7f722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84D"/>
    <a:srgbClr val="C6C6C6"/>
    <a:srgbClr val="657980"/>
    <a:srgbClr val="74B8C1"/>
    <a:srgbClr val="282444"/>
    <a:srgbClr val="EFC800"/>
    <a:srgbClr val="FFE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6" y="472"/>
      </p:cViewPr>
      <p:guideLst>
        <p:guide orient="horz" pos="1620"/>
        <p:guide orient="horz" pos="667"/>
        <p:guide orient="horz" pos="441"/>
        <p:guide orient="horz" pos="2527"/>
        <p:guide pos="2880"/>
        <p:guide pos="4967"/>
        <p:guide pos="5647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7B795FA-974F-4747-AD38-076123965F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419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A31DDC-4A46-4AC2-B315-272BCFBAE2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A5370B-B525-4DBB-8F25-5E166BC6DFFE}" type="datetimeFigureOut">
              <a:rPr lang="es-419"/>
              <a:pPr>
                <a:defRPr/>
              </a:pPr>
              <a:t>11/1/2022</a:t>
            </a:fld>
            <a:endParaRPr lang="es-419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9768F5-1281-482C-B6CA-EDC782B775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419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9D44D4-1E5B-4AFA-96E5-7F0702C05A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43B75D-2974-4D0F-9C64-EB529775ABCA}" type="slidenum">
              <a:rPr lang="es-419"/>
              <a:pPr>
                <a:defRPr/>
              </a:pPr>
              <a:t>‹#›</a:t>
            </a:fld>
            <a:endParaRPr lang="es-41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1597819"/>
            <a:ext cx="5904656" cy="1102519"/>
          </a:xfrm>
        </p:spPr>
        <p:txBody>
          <a:bodyPr/>
          <a:lstStyle>
            <a:lvl1pPr>
              <a:defRPr b="1" cap="all" baseline="0">
                <a:solidFill>
                  <a:schemeClr val="bg1"/>
                </a:solidFill>
                <a:latin typeface="Impac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77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7B36CEA3-2AAC-4179-9778-CC2724038975}"/>
              </a:ext>
            </a:extLst>
          </p:cNvPr>
          <p:cNvSpPr/>
          <p:nvPr userDrawn="1"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E36F2C91-DFC9-41C7-9750-88FD4FBE93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34938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&#10;&#10;Description automatically generated">
            <a:extLst>
              <a:ext uri="{FF2B5EF4-FFF2-40B4-BE49-F238E27FC236}">
                <a16:creationId xmlns:a16="http://schemas.microsoft.com/office/drawing/2014/main" id="{5A546B09-0A4C-49B2-87CA-472A4A7CEE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95250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146F032-10E1-44D3-8C09-57BEBA295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79375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&#10;&#10;Description automatically generated">
            <a:extLst>
              <a:ext uri="{FF2B5EF4-FFF2-40B4-BE49-F238E27FC236}">
                <a16:creationId xmlns:a16="http://schemas.microsoft.com/office/drawing/2014/main" id="{74C42CD2-1ECF-4098-8FA7-C930FA3EE2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44475"/>
            <a:ext cx="10445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Logo&#10;&#10;Description automatically generated">
            <a:extLst>
              <a:ext uri="{FF2B5EF4-FFF2-40B4-BE49-F238E27FC236}">
                <a16:creationId xmlns:a16="http://schemas.microsoft.com/office/drawing/2014/main" id="{6FB62266-DBE4-462E-89B2-D026AD04FC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244475"/>
            <a:ext cx="10461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1128061" y="1779662"/>
            <a:ext cx="3754760" cy="370136"/>
          </a:xfrm>
        </p:spPr>
        <p:txBody>
          <a:bodyPr>
            <a:normAutofit/>
          </a:bodyPr>
          <a:lstStyle>
            <a:lvl1pPr>
              <a:buNone/>
              <a:defRPr sz="1800" b="0" cap="all" baseline="0">
                <a:solidFill>
                  <a:srgbClr val="282444"/>
                </a:solidFill>
                <a:latin typeface="Arial Black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4"/>
          </p:nvPr>
        </p:nvSpPr>
        <p:spPr>
          <a:xfrm>
            <a:off x="4788025" y="2571750"/>
            <a:ext cx="3744416" cy="1341164"/>
          </a:xfrm>
        </p:spPr>
        <p:txBody>
          <a:bodyPr anchor="b">
            <a:noAutofit/>
          </a:bodyPr>
          <a:lstStyle>
            <a:lvl1pPr marL="0" indent="0">
              <a:buNone/>
              <a:defRPr sz="1600" b="0" cap="none" baseline="0">
                <a:solidFill>
                  <a:srgbClr val="282444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9380581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rgbClr val="FFE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24286692-0BEF-4ACD-AFC9-B43C9F44DB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3200"/>
            <a:ext cx="8588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BA12E894-28D3-4536-A50A-90EA82A14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63513"/>
            <a:ext cx="8985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8DCCBFBC-8303-4F67-A149-3D2D8F86A6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7638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0F6300A-B78F-4B9C-AFC1-FB10FBFBA1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312738"/>
            <a:ext cx="1046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1AA51FD-BD4B-4E25-B710-FB63DAA290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12738"/>
            <a:ext cx="104616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>
            <a:lvl1pPr algn="l">
              <a:defRPr sz="3600" b="1" cap="all" baseline="0">
                <a:solidFill>
                  <a:srgbClr val="282444"/>
                </a:solidFill>
                <a:latin typeface="Impac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2"/>
          </p:nvPr>
        </p:nvSpPr>
        <p:spPr>
          <a:xfrm>
            <a:off x="468313" y="2571750"/>
            <a:ext cx="7776095" cy="1305843"/>
          </a:xfrm>
        </p:spPr>
        <p:txBody>
          <a:bodyPr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rgbClr val="282444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idx="10"/>
          </p:nvPr>
        </p:nvSpPr>
        <p:spPr>
          <a:xfrm>
            <a:off x="468313" y="1491630"/>
            <a:ext cx="7772400" cy="477465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baseline="0">
                <a:solidFill>
                  <a:srgbClr val="282444"/>
                </a:solidFill>
                <a:latin typeface="Arial Blac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idx="11"/>
          </p:nvPr>
        </p:nvSpPr>
        <p:spPr>
          <a:xfrm>
            <a:off x="468313" y="1995686"/>
            <a:ext cx="7772400" cy="477465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rgbClr val="282444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8362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rgbClr val="74B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F1653079-2EF3-4C05-A451-4E71AEC29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3200"/>
            <a:ext cx="8588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ogo&#10;&#10;Description automatically generated">
            <a:extLst>
              <a:ext uri="{FF2B5EF4-FFF2-40B4-BE49-F238E27FC236}">
                <a16:creationId xmlns:a16="http://schemas.microsoft.com/office/drawing/2014/main" id="{CC45C3FA-A2E7-4B6E-8504-F2E29112BB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63513"/>
            <a:ext cx="8985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C0CFC9BE-3354-46BE-8BBF-CB336C345D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7638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Logo&#10;&#10;Description automatically generated">
            <a:extLst>
              <a:ext uri="{FF2B5EF4-FFF2-40B4-BE49-F238E27FC236}">
                <a16:creationId xmlns:a16="http://schemas.microsoft.com/office/drawing/2014/main" id="{B32F9BB1-0D34-4E8F-9E7E-85BAE01663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312738"/>
            <a:ext cx="1046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Logo&#10;&#10;Description automatically generated">
            <a:extLst>
              <a:ext uri="{FF2B5EF4-FFF2-40B4-BE49-F238E27FC236}">
                <a16:creationId xmlns:a16="http://schemas.microsoft.com/office/drawing/2014/main" id="{FD2BA40D-CACF-4C1E-AB95-A71BEE0380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12738"/>
            <a:ext cx="104616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cap="all" baseline="0">
                <a:solidFill>
                  <a:srgbClr val="282444"/>
                </a:solidFill>
                <a:latin typeface="Impac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3707904" y="2094682"/>
            <a:ext cx="4680520" cy="54907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baseline="0">
                <a:solidFill>
                  <a:srgbClr val="282444"/>
                </a:solidFill>
                <a:latin typeface="Arial Blac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3707904" y="2643758"/>
            <a:ext cx="4748065" cy="1152128"/>
          </a:xfrm>
        </p:spPr>
        <p:txBody>
          <a:bodyPr anchor="b">
            <a:noAutofit/>
          </a:bodyPr>
          <a:lstStyle>
            <a:lvl1pPr marL="0" indent="0">
              <a:buNone/>
              <a:defRPr sz="1600" b="0" cap="none" baseline="0">
                <a:solidFill>
                  <a:srgbClr val="282444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idx="14"/>
          </p:nvPr>
        </p:nvSpPr>
        <p:spPr>
          <a:xfrm>
            <a:off x="468313" y="1778001"/>
            <a:ext cx="3095575" cy="22336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1263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überschrift">
    <p:bg>
      <p:bgPr>
        <a:solidFill>
          <a:srgbClr val="DD6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F2C2572B-FC57-4389-8035-DF89AA537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3200"/>
            <a:ext cx="8588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D74FFD40-2061-44F4-9E4D-5C27605A22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63513"/>
            <a:ext cx="8985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0A913C7-0AFC-4EC0-9BAC-65F92B9AC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7638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C8B5E2AC-617A-4406-8273-A505D647B7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312738"/>
            <a:ext cx="1046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A04931CA-B598-4C30-BCEC-7FD609ECBD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12738"/>
            <a:ext cx="104616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>
            <a:lvl1pPr algn="l">
              <a:defRPr sz="3600" b="1" cap="all" baseline="0">
                <a:solidFill>
                  <a:srgbClr val="282444"/>
                </a:solidFill>
                <a:latin typeface="Impac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468313" y="1563638"/>
            <a:ext cx="8208143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8317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nittsüberschrift">
    <p:bg>
      <p:bgPr>
        <a:solidFill>
          <a:srgbClr val="657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CE65391D-A493-4AD4-976A-4109B7B78B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3200"/>
            <a:ext cx="8588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B2764E4-9E7E-4A9D-8B6B-29245ED34F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63513"/>
            <a:ext cx="8985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35545919-F1E6-48E5-AA35-56B9CDD27C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7638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09427B6E-0AF9-4092-A3A0-8D3EE6A920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312738"/>
            <a:ext cx="1046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1B47F1C2-593B-462E-A9C6-CF2B420B6B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12738"/>
            <a:ext cx="104616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>
            <a:lvl1pPr algn="l">
              <a:defRPr sz="3600" b="1" cap="all" baseline="0">
                <a:solidFill>
                  <a:srgbClr val="282444"/>
                </a:solidFill>
                <a:latin typeface="Impac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468313" y="1563638"/>
            <a:ext cx="8208143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5737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nittsüberschrift">
    <p:bg>
      <p:bgPr>
        <a:solidFill>
          <a:srgbClr val="C6C6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28ED2B0C-3B93-4C04-A710-FC3D641AD6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3200"/>
            <a:ext cx="8588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E1BD9B20-A929-4095-BAD9-292D292E9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63513"/>
            <a:ext cx="8985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26124D35-08EF-4CC8-83B4-8A33502784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7638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C1A26151-584F-4D77-9657-B5E9C618C7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312738"/>
            <a:ext cx="1046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DEA35D2D-BFBF-48E9-B34E-E9B81666E7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12738"/>
            <a:ext cx="104616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>
            <a:lvl1pPr algn="l">
              <a:defRPr sz="3600" b="1" cap="all" baseline="0">
                <a:solidFill>
                  <a:srgbClr val="282444"/>
                </a:solidFill>
                <a:latin typeface="Impac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468313" y="1563638"/>
            <a:ext cx="8208143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6208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588EF73D-5CE0-49CA-B4A1-6BF865D1D932}"/>
              </a:ext>
            </a:extLst>
          </p:cNvPr>
          <p:cNvSpPr/>
          <p:nvPr userDrawn="1"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657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8ADB3FA6-08DB-4F17-B6C8-425B71EF66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34938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&#10;&#10;Description automatically generated">
            <a:extLst>
              <a:ext uri="{FF2B5EF4-FFF2-40B4-BE49-F238E27FC236}">
                <a16:creationId xmlns:a16="http://schemas.microsoft.com/office/drawing/2014/main" id="{5E4684EF-A04F-4AEE-9690-80D34A7ECE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95250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9F245D2-2ED0-433F-B831-C0015C0A3D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79375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&#10;&#10;Description automatically generated">
            <a:extLst>
              <a:ext uri="{FF2B5EF4-FFF2-40B4-BE49-F238E27FC236}">
                <a16:creationId xmlns:a16="http://schemas.microsoft.com/office/drawing/2014/main" id="{A35247F8-DA64-46E5-AACF-10970E872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44475"/>
            <a:ext cx="10445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Logo&#10;&#10;Description automatically generated">
            <a:extLst>
              <a:ext uri="{FF2B5EF4-FFF2-40B4-BE49-F238E27FC236}">
                <a16:creationId xmlns:a16="http://schemas.microsoft.com/office/drawing/2014/main" id="{0F022E65-B81A-4218-8504-48F899CC97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244475"/>
            <a:ext cx="10461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1128061" y="1779662"/>
            <a:ext cx="3754760" cy="370136"/>
          </a:xfrm>
        </p:spPr>
        <p:txBody>
          <a:bodyPr>
            <a:normAutofit/>
          </a:bodyPr>
          <a:lstStyle>
            <a:lvl1pPr>
              <a:buNone/>
              <a:defRPr sz="1800" b="0" cap="all" baseline="0">
                <a:solidFill>
                  <a:srgbClr val="282444"/>
                </a:solidFill>
                <a:latin typeface="Arial Black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4"/>
          </p:nvPr>
        </p:nvSpPr>
        <p:spPr>
          <a:xfrm>
            <a:off x="4788025" y="2571750"/>
            <a:ext cx="3744416" cy="1341164"/>
          </a:xfrm>
        </p:spPr>
        <p:txBody>
          <a:bodyPr anchor="b">
            <a:noAutofit/>
          </a:bodyPr>
          <a:lstStyle>
            <a:lvl1pPr marL="0" indent="0">
              <a:buNone/>
              <a:defRPr sz="1600" b="0" cap="none" baseline="0">
                <a:solidFill>
                  <a:srgbClr val="282444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3826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D9C674DE-C0DD-4E81-BD24-F20A9A6737CA}"/>
              </a:ext>
            </a:extLst>
          </p:cNvPr>
          <p:cNvSpPr/>
          <p:nvPr userDrawn="1"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DD6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571BD15D-D0E8-41C5-9F75-BEC2EFCE58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34938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&#10;&#10;Description automatically generated">
            <a:extLst>
              <a:ext uri="{FF2B5EF4-FFF2-40B4-BE49-F238E27FC236}">
                <a16:creationId xmlns:a16="http://schemas.microsoft.com/office/drawing/2014/main" id="{07DFE4BC-7DB7-4AB2-A537-DF1918B33B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95250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F85949F6-DC34-4913-9A4E-6B9B666617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79375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&#10;&#10;Description automatically generated">
            <a:extLst>
              <a:ext uri="{FF2B5EF4-FFF2-40B4-BE49-F238E27FC236}">
                <a16:creationId xmlns:a16="http://schemas.microsoft.com/office/drawing/2014/main" id="{B0E2DB37-0173-42CB-8CFF-D2D5BE6426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44475"/>
            <a:ext cx="10445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Logo&#10;&#10;Description automatically generated">
            <a:extLst>
              <a:ext uri="{FF2B5EF4-FFF2-40B4-BE49-F238E27FC236}">
                <a16:creationId xmlns:a16="http://schemas.microsoft.com/office/drawing/2014/main" id="{564A6D98-6F35-4553-888F-F770947D21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244475"/>
            <a:ext cx="10461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1128061" y="1779662"/>
            <a:ext cx="3754760" cy="370136"/>
          </a:xfrm>
        </p:spPr>
        <p:txBody>
          <a:bodyPr>
            <a:normAutofit/>
          </a:bodyPr>
          <a:lstStyle>
            <a:lvl1pPr>
              <a:buNone/>
              <a:defRPr sz="1800" b="0" cap="all" baseline="0">
                <a:solidFill>
                  <a:srgbClr val="282444"/>
                </a:solidFill>
                <a:latin typeface="Arial Black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4"/>
          </p:nvPr>
        </p:nvSpPr>
        <p:spPr>
          <a:xfrm>
            <a:off x="4788025" y="2571750"/>
            <a:ext cx="3744416" cy="1341164"/>
          </a:xfrm>
        </p:spPr>
        <p:txBody>
          <a:bodyPr anchor="b">
            <a:noAutofit/>
          </a:bodyPr>
          <a:lstStyle>
            <a:lvl1pPr marL="0" indent="0">
              <a:buNone/>
              <a:defRPr sz="1600" b="0" cap="none" baseline="0">
                <a:solidFill>
                  <a:srgbClr val="282444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7776316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8F395827-E33C-409C-B0AE-FF6F2621797C}"/>
              </a:ext>
            </a:extLst>
          </p:cNvPr>
          <p:cNvSpPr/>
          <p:nvPr userDrawn="1"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74B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0491F52A-B751-4F90-B576-04943F2036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34938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&#10;&#10;Description automatically generated">
            <a:extLst>
              <a:ext uri="{FF2B5EF4-FFF2-40B4-BE49-F238E27FC236}">
                <a16:creationId xmlns:a16="http://schemas.microsoft.com/office/drawing/2014/main" id="{2215B890-FCAA-40FC-932C-9A5125266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95250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D5583A62-F2BC-4D6A-9CB5-E3AB4F8AAE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79375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&#10;&#10;Description automatically generated">
            <a:extLst>
              <a:ext uri="{FF2B5EF4-FFF2-40B4-BE49-F238E27FC236}">
                <a16:creationId xmlns:a16="http://schemas.microsoft.com/office/drawing/2014/main" id="{44DFEB27-83F8-4D64-80BC-E8EF8D024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44475"/>
            <a:ext cx="10445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Logo&#10;&#10;Description automatically generated">
            <a:extLst>
              <a:ext uri="{FF2B5EF4-FFF2-40B4-BE49-F238E27FC236}">
                <a16:creationId xmlns:a16="http://schemas.microsoft.com/office/drawing/2014/main" id="{6F5A611B-87C1-49C5-B9FE-5A5C509494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244475"/>
            <a:ext cx="10461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1128061" y="1779662"/>
            <a:ext cx="3754760" cy="370136"/>
          </a:xfrm>
        </p:spPr>
        <p:txBody>
          <a:bodyPr>
            <a:normAutofit/>
          </a:bodyPr>
          <a:lstStyle>
            <a:lvl1pPr>
              <a:buNone/>
              <a:defRPr sz="1800" b="0" cap="all" baseline="0">
                <a:solidFill>
                  <a:srgbClr val="282444"/>
                </a:solidFill>
                <a:latin typeface="Arial Black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4"/>
          </p:nvPr>
        </p:nvSpPr>
        <p:spPr>
          <a:xfrm>
            <a:off x="4788025" y="2571750"/>
            <a:ext cx="3744416" cy="1341164"/>
          </a:xfrm>
        </p:spPr>
        <p:txBody>
          <a:bodyPr anchor="b">
            <a:noAutofit/>
          </a:bodyPr>
          <a:lstStyle>
            <a:lvl1pPr marL="0" indent="0">
              <a:buNone/>
              <a:defRPr sz="1600" b="0" cap="none" baseline="0">
                <a:solidFill>
                  <a:srgbClr val="282444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8195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D30391FF-7E40-40B1-9023-CE3A0BE15F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347BF235-832C-470D-A6EC-ECD20791EA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EE3A36-CB15-4E3D-A71C-D8F530976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272B7-B2F0-4745-B898-FBCDA9D7773F}" type="datetimeFigureOut">
              <a:rPr lang="de-DE"/>
              <a:pPr>
                <a:defRPr/>
              </a:pPr>
              <a:t>11.01.2022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F18193-B026-42AF-9D83-1472A3E5E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CF0D8D-17A6-4CF1-8CC9-AD05A7BE1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8384C7-9693-479E-923C-9627DA77EE0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650028-9352-4009-995C-439A55704BC2}"/>
              </a:ext>
            </a:extLst>
          </p:cNvPr>
          <p:cNvSpPr/>
          <p:nvPr/>
        </p:nvSpPr>
        <p:spPr>
          <a:xfrm>
            <a:off x="4011" y="-1004"/>
            <a:ext cx="9143999" cy="1780666"/>
          </a:xfrm>
          <a:prstGeom prst="rect">
            <a:avLst/>
          </a:prstGeom>
          <a:solidFill>
            <a:srgbClr val="DD684D"/>
          </a:solidFill>
          <a:ln>
            <a:solidFill>
              <a:srgbClr val="DD6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b="1" dirty="0">
                <a:latin typeface="Arial"/>
                <a:cs typeface="Calibri"/>
              </a:rPr>
              <a:t>SCORT FOUNDATION </a:t>
            </a:r>
          </a:p>
          <a:p>
            <a:pPr lvl="1"/>
            <a:r>
              <a:rPr lang="en-US" sz="2400" dirty="0">
                <a:latin typeface="Arial"/>
                <a:cs typeface="Calibri"/>
              </a:rPr>
              <a:t>ACTIVITY REPORT</a:t>
            </a:r>
            <a:endParaRPr lang="en-US" sz="2400" b="1" dirty="0">
              <a:latin typeface="Arial"/>
              <a:cs typeface="Calibri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09879F5-E5AA-4468-87C3-EC1F5704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6836"/>
            <a:ext cx="1304925" cy="790575"/>
          </a:xfrm>
          <a:prstGeom prst="rect">
            <a:avLst/>
          </a:prstGeom>
        </p:spPr>
      </p:pic>
      <p:pic>
        <p:nvPicPr>
          <p:cNvPr id="9" name="Picture 8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D66FBB45-3CAB-460D-824F-A7A768E11A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1" b="22326"/>
          <a:stretch/>
        </p:blipFill>
        <p:spPr>
          <a:xfrm>
            <a:off x="-8021" y="1779662"/>
            <a:ext cx="9148010" cy="33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14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650028-9352-4009-995C-439A55704BC2}"/>
              </a:ext>
            </a:extLst>
          </p:cNvPr>
          <p:cNvSpPr/>
          <p:nvPr/>
        </p:nvSpPr>
        <p:spPr>
          <a:xfrm>
            <a:off x="4011" y="21985"/>
            <a:ext cx="9143999" cy="1042736"/>
          </a:xfrm>
          <a:prstGeom prst="rect">
            <a:avLst/>
          </a:prstGeom>
          <a:solidFill>
            <a:srgbClr val="DD684D"/>
          </a:solidFill>
          <a:ln>
            <a:solidFill>
              <a:srgbClr val="DD6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09879F5-E5AA-4468-87C3-EC1F5704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30290"/>
            <a:ext cx="1304925" cy="790575"/>
          </a:xfrm>
          <a:prstGeom prst="rect">
            <a:avLst/>
          </a:prstGeom>
        </p:spPr>
      </p:pic>
      <p:sp>
        <p:nvSpPr>
          <p:cNvPr id="19459" name="Textplatzhalter 2">
            <a:extLst>
              <a:ext uri="{FF2B5EF4-FFF2-40B4-BE49-F238E27FC236}">
                <a16:creationId xmlns:a16="http://schemas.microsoft.com/office/drawing/2014/main" id="{96ABE1BD-2F90-4976-BAFA-4D863581A47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75795" y="178396"/>
            <a:ext cx="6301623" cy="72983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800" b="1" dirty="0">
                <a:solidFill>
                  <a:srgbClr val="FFFFFF"/>
                </a:solidFill>
                <a:cs typeface="Arial"/>
              </a:rPr>
              <a:t>WHO ARE WE? </a:t>
            </a:r>
            <a:endParaRPr lang="en-GB" altLang="en-US" sz="2800" b="1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841BA-02A8-4E70-B50A-4E9D00EEF6A1}"/>
              </a:ext>
            </a:extLst>
          </p:cNvPr>
          <p:cNvSpPr txBox="1"/>
          <p:nvPr/>
        </p:nvSpPr>
        <p:spPr>
          <a:xfrm>
            <a:off x="167032" y="1419622"/>
            <a:ext cx="8792410" cy="331236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 eaLnBrk="1" fontAlgn="auto" hangingPunct="1">
              <a:spcAft>
                <a:spcPts val="0"/>
              </a:spcAft>
            </a:pPr>
            <a:r>
              <a:rPr lang="en-GB" sz="1600" b="1" dirty="0"/>
              <a:t>Scort Foundation </a:t>
            </a:r>
            <a:r>
              <a:rPr lang="en-GB" sz="1600" dirty="0"/>
              <a:t>- independent, fully funded, and operating foundation. </a:t>
            </a:r>
          </a:p>
          <a:p>
            <a:pPr algn="just" eaLnBrk="1" fontAlgn="auto" hangingPunct="1">
              <a:spcAft>
                <a:spcPts val="0"/>
              </a:spcAft>
            </a:pPr>
            <a:endParaRPr lang="en-GB" sz="1600" dirty="0"/>
          </a:p>
          <a:p>
            <a:pPr algn="just" eaLnBrk="1" fontAlgn="auto" hangingPunct="1">
              <a:spcAft>
                <a:spcPts val="0"/>
              </a:spcAft>
            </a:pPr>
            <a:r>
              <a:rPr lang="en-GB" sz="1600" b="1" dirty="0"/>
              <a:t>Aim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Empower leaders working with children and youth, and support them to foster holistic development and peacebuilding initiatives through sport. </a:t>
            </a:r>
          </a:p>
          <a:p>
            <a:pPr algn="just" eaLnBrk="1" fontAlgn="auto" hangingPunct="1">
              <a:spcAft>
                <a:spcPts val="0"/>
              </a:spcAft>
            </a:pPr>
            <a:endParaRPr lang="en-GB" sz="1600" dirty="0"/>
          </a:p>
          <a:p>
            <a:pPr algn="just" eaLnBrk="1" fontAlgn="auto" hangingPunct="1">
              <a:spcAft>
                <a:spcPts val="0"/>
              </a:spcAft>
            </a:pPr>
            <a:r>
              <a:rPr lang="en-GB" sz="1600" b="1" dirty="0"/>
              <a:t>Areas of work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Advocacy work, onsite and online educations in Sport for Development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dirty="0"/>
              <a:t>Partners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600" dirty="0"/>
              <a:t>Broad network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600" dirty="0"/>
              <a:t>Collaboration with the ITU/Child Online Protection in Sport and with UNHCR and IOC/ORF as co-convener of the “Sport for Refugees Coalition”</a:t>
            </a:r>
            <a:endParaRPr lang="en-GB" sz="1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33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650028-9352-4009-995C-439A55704BC2}"/>
              </a:ext>
            </a:extLst>
          </p:cNvPr>
          <p:cNvSpPr/>
          <p:nvPr/>
        </p:nvSpPr>
        <p:spPr>
          <a:xfrm>
            <a:off x="4011" y="59155"/>
            <a:ext cx="9143999" cy="1042736"/>
          </a:xfrm>
          <a:prstGeom prst="rect">
            <a:avLst/>
          </a:prstGeom>
          <a:solidFill>
            <a:srgbClr val="DD684D"/>
          </a:solidFill>
          <a:ln>
            <a:solidFill>
              <a:srgbClr val="DD6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09879F5-E5AA-4468-87C3-EC1F5704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6210"/>
            <a:ext cx="1304925" cy="790575"/>
          </a:xfrm>
          <a:prstGeom prst="rect">
            <a:avLst/>
          </a:prstGeom>
        </p:spPr>
      </p:pic>
      <p:sp>
        <p:nvSpPr>
          <p:cNvPr id="19459" name="Textplatzhalter 2">
            <a:extLst>
              <a:ext uri="{FF2B5EF4-FFF2-40B4-BE49-F238E27FC236}">
                <a16:creationId xmlns:a16="http://schemas.microsoft.com/office/drawing/2014/main" id="{96ABE1BD-2F90-4976-BAFA-4D863581A47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75795" y="215566"/>
            <a:ext cx="6785013" cy="72983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800" b="1" dirty="0">
                <a:solidFill>
                  <a:srgbClr val="FFFFFF"/>
                </a:solidFill>
              </a:rPr>
              <a:t>COLLABORATION WITH ITU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841BA-02A8-4E70-B50A-4E9D00EEF6A1}"/>
              </a:ext>
            </a:extLst>
          </p:cNvPr>
          <p:cNvSpPr txBox="1"/>
          <p:nvPr/>
        </p:nvSpPr>
        <p:spPr>
          <a:xfrm>
            <a:off x="175795" y="1288113"/>
            <a:ext cx="8792410" cy="38164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pPr marL="0" marR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100" b="1" dirty="0"/>
              <a:t>Main Goal: </a:t>
            </a:r>
          </a:p>
          <a:p>
            <a:pPr marL="342900" marR="0" indent="-34290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dirty="0"/>
              <a:t>Awareness raising about Child Online Protection (COP) </a:t>
            </a:r>
          </a:p>
          <a:p>
            <a:pPr marL="342900" marR="0" indent="-34290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dirty="0"/>
              <a:t>Strengthen capacity within sport-based organisations to promote safe spaces for children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100" dirty="0">
              <a:ea typeface="+mj-ea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100" b="1" dirty="0">
                <a:ea typeface="+mj-ea"/>
              </a:rPr>
              <a:t>Events : </a:t>
            </a:r>
          </a:p>
          <a:p>
            <a:pPr marL="342900" marR="0" indent="-34290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dirty="0">
                <a:ea typeface="+mj-ea"/>
              </a:rPr>
              <a:t>FCSA Webinar, December 2020: ITU delivered an introductory workshop on COP in football</a:t>
            </a:r>
          </a:p>
          <a:p>
            <a:pPr marL="342900" marR="0" indent="-34290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dirty="0">
                <a:ea typeface="+mj-ea"/>
              </a:rPr>
              <a:t>EFDN conference, April 2021: ITU delivered an introductory session on COP</a:t>
            </a:r>
          </a:p>
          <a:p>
            <a:pPr marL="342900" marR="0" indent="-34290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dirty="0">
                <a:ea typeface="+mj-ea"/>
              </a:rPr>
              <a:t>Laureus USA online workshop, May 2021: ITU delivered online child safety training to sports organisations.</a:t>
            </a:r>
          </a:p>
          <a:p>
            <a:pPr marL="342900" marR="0" indent="-34290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dirty="0">
                <a:ea typeface="+mj-ea"/>
              </a:rPr>
              <a:t>Survey, August 2021: Scort assessed needs and interest to promote COP within EFDN clubs</a:t>
            </a:r>
          </a:p>
          <a:p>
            <a:pPr marL="342900" marR="0" indent="-34290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dirty="0">
                <a:ea typeface="+mj-ea"/>
              </a:rPr>
              <a:t>EFDN virtual round-table, September 2021: ITU and EFDN clubs openly discussed challenges, opportunities and needs to strengthen COP in clubs.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48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650028-9352-4009-995C-439A55704BC2}"/>
              </a:ext>
            </a:extLst>
          </p:cNvPr>
          <p:cNvSpPr/>
          <p:nvPr/>
        </p:nvSpPr>
        <p:spPr>
          <a:xfrm>
            <a:off x="4011" y="59155"/>
            <a:ext cx="9143999" cy="1042736"/>
          </a:xfrm>
          <a:prstGeom prst="rect">
            <a:avLst/>
          </a:prstGeom>
          <a:solidFill>
            <a:srgbClr val="DD684D"/>
          </a:solidFill>
          <a:ln>
            <a:solidFill>
              <a:srgbClr val="DD6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09879F5-E5AA-4468-87C3-EC1F5704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786" y="29419"/>
            <a:ext cx="1304925" cy="790575"/>
          </a:xfrm>
          <a:prstGeom prst="rect">
            <a:avLst/>
          </a:prstGeom>
        </p:spPr>
      </p:pic>
      <p:sp>
        <p:nvSpPr>
          <p:cNvPr id="19459" name="Textplatzhalter 2">
            <a:extLst>
              <a:ext uri="{FF2B5EF4-FFF2-40B4-BE49-F238E27FC236}">
                <a16:creationId xmlns:a16="http://schemas.microsoft.com/office/drawing/2014/main" id="{96ABE1BD-2F90-4976-BAFA-4D863581A47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75795" y="215566"/>
            <a:ext cx="6785013" cy="72983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800" b="1" dirty="0">
                <a:solidFill>
                  <a:srgbClr val="FFFFFF"/>
                </a:solidFill>
              </a:rPr>
              <a:t>KEY TAKEAWAYS &amp; CHALLENGES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841BA-02A8-4E70-B50A-4E9D00EEF6A1}"/>
              </a:ext>
            </a:extLst>
          </p:cNvPr>
          <p:cNvSpPr txBox="1"/>
          <p:nvPr/>
        </p:nvSpPr>
        <p:spPr>
          <a:xfrm>
            <a:off x="175795" y="1203598"/>
            <a:ext cx="8792410" cy="38164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R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</a:rPr>
              <a:t>Key Takeaways: 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</a:rPr>
              <a:t>COP viewed as important, interest to take it forward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</a:rPr>
              <a:t>Variations in how COP is present in sports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</a:rPr>
              <a:t>organisations</a:t>
            </a:r>
            <a:r>
              <a:rPr lang="en-US" sz="1600" dirty="0">
                <a:ea typeface="+mj-ea"/>
              </a:rPr>
              <a:t>, from little to extended expertise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</a:endParaRP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600" dirty="0">
              <a:ea typeface="+mj-ea"/>
            </a:endParaRPr>
          </a:p>
          <a:p>
            <a:pPr marR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>
                <a:ea typeface="+mj-ea"/>
              </a:rPr>
              <a:t>Challenges: 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CH" sz="1600" dirty="0" err="1">
                <a:effectLst/>
                <a:latin typeface="Arial" panose="020B0604020202020204" pitchFamily="34" charset="0"/>
              </a:rPr>
              <a:t>Understanding</a:t>
            </a:r>
            <a:r>
              <a:rPr lang="fr-CH" sz="1600" dirty="0">
                <a:effectLst/>
                <a:latin typeface="Arial" panose="020B0604020202020204" pitchFamily="34" charset="0"/>
              </a:rPr>
              <a:t> and </a:t>
            </a:r>
            <a:r>
              <a:rPr lang="fr-CH" sz="1600" dirty="0" err="1">
                <a:effectLst/>
                <a:latin typeface="Arial" panose="020B0604020202020204" pitchFamily="34" charset="0"/>
              </a:rPr>
              <a:t>awareness</a:t>
            </a:r>
            <a:r>
              <a:rPr lang="fr-CH" sz="1600" dirty="0">
                <a:effectLst/>
                <a:latin typeface="Arial" panose="020B0604020202020204" pitchFamily="34" charset="0"/>
              </a:rPr>
              <a:t>: </a:t>
            </a:r>
          </a:p>
          <a:p>
            <a:pPr marL="742950" lvl="1" indent="-285750" algn="just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What is COP (terminology)</a:t>
            </a:r>
            <a:r>
              <a:rPr lang="en-US" sz="1600" dirty="0">
                <a:effectLst/>
                <a:latin typeface="Arial" panose="020B0604020202020204" pitchFamily="34" charset="0"/>
              </a:rPr>
              <a:t>?</a:t>
            </a:r>
          </a:p>
          <a:p>
            <a:pPr marL="742950" lvl="1" indent="-285750" algn="just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H</a:t>
            </a:r>
            <a:r>
              <a:rPr lang="en-US" sz="1600" dirty="0">
                <a:effectLst/>
                <a:latin typeface="Arial" panose="020B0604020202020204" pitchFamily="34" charset="0"/>
              </a:rPr>
              <a:t>ow children’s on- and offline worlds are interlinked and why sports </a:t>
            </a:r>
            <a:r>
              <a:rPr lang="en-US" sz="1600" dirty="0" err="1">
                <a:effectLst/>
                <a:latin typeface="Arial" panose="020B0604020202020204" pitchFamily="34" charset="0"/>
              </a:rPr>
              <a:t>organisations</a:t>
            </a:r>
            <a:r>
              <a:rPr lang="en-US" sz="1600" dirty="0"/>
              <a:t> </a:t>
            </a:r>
            <a:r>
              <a:rPr lang="en-US" sz="1600" dirty="0">
                <a:effectLst/>
                <a:latin typeface="Arial" panose="020B0604020202020204" pitchFamily="34" charset="0"/>
              </a:rPr>
              <a:t>should protect both settings?</a:t>
            </a:r>
          </a:p>
          <a:p>
            <a:pPr marL="742950" lvl="1" indent="-285750" algn="just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W</a:t>
            </a:r>
            <a:r>
              <a:rPr lang="en-US" sz="1600" dirty="0">
                <a:effectLst/>
                <a:latin typeface="Arial" panose="020B0604020202020204" pitchFamily="34" charset="0"/>
              </a:rPr>
              <a:t>hat can be or is already being done?</a:t>
            </a:r>
            <a:r>
              <a:rPr lang="en-US" sz="1600" dirty="0"/>
              <a:t> Who is the </a:t>
            </a:r>
            <a:r>
              <a:rPr lang="en-US" sz="1600" dirty="0">
                <a:effectLst/>
                <a:latin typeface="Arial" panose="020B0604020202020204" pitchFamily="34" charset="0"/>
              </a:rPr>
              <a:t>focal point for COP within </a:t>
            </a:r>
            <a:r>
              <a:rPr lang="en-US" sz="1600" dirty="0" err="1">
                <a:effectLst/>
                <a:latin typeface="Arial" panose="020B0604020202020204" pitchFamily="34" charset="0"/>
              </a:rPr>
              <a:t>organisations</a:t>
            </a:r>
            <a:r>
              <a:rPr lang="en-US" sz="1600" dirty="0">
                <a:effectLst/>
                <a:latin typeface="Arial" panose="020B0604020202020204" pitchFamily="34" charset="0"/>
              </a:rPr>
              <a:t>?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</a:rPr>
              <a:t>Lack of expertise: </a:t>
            </a:r>
          </a:p>
          <a:p>
            <a:pPr marL="742950" lvl="1" indent="-285750" algn="just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</a:rPr>
              <a:t>Lack of guidance on COP </a:t>
            </a:r>
          </a:p>
          <a:p>
            <a:pPr marL="742950" lvl="1" indent="-285750" algn="just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+mj-ea"/>
              </a:rPr>
              <a:t>Lack of 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</a:rPr>
              <a:t>practical tools to adapt existing policies</a:t>
            </a:r>
            <a:endParaRPr kumimoji="0" lang="fr-CH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618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7F08F9D9-3EE6-488F-A247-751B14C831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6" y="819436"/>
            <a:ext cx="9256531" cy="43248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650028-9352-4009-995C-439A55704BC2}"/>
              </a:ext>
            </a:extLst>
          </p:cNvPr>
          <p:cNvSpPr/>
          <p:nvPr/>
        </p:nvSpPr>
        <p:spPr>
          <a:xfrm>
            <a:off x="-1" y="-34065"/>
            <a:ext cx="9143999" cy="1042736"/>
          </a:xfrm>
          <a:prstGeom prst="rect">
            <a:avLst/>
          </a:prstGeom>
          <a:solidFill>
            <a:srgbClr val="DD684D"/>
          </a:solidFill>
          <a:ln>
            <a:solidFill>
              <a:srgbClr val="DD6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19459" name="Textplatzhalter 2">
            <a:extLst>
              <a:ext uri="{FF2B5EF4-FFF2-40B4-BE49-F238E27FC236}">
                <a16:creationId xmlns:a16="http://schemas.microsoft.com/office/drawing/2014/main" id="{96ABE1BD-2F90-4976-BAFA-4D863581A47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75795" y="215566"/>
            <a:ext cx="6785013" cy="72983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800" b="1" dirty="0">
                <a:solidFill>
                  <a:srgbClr val="FFFFFF"/>
                </a:solidFill>
              </a:rPr>
              <a:t>OUR NEXT STEPS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841BA-02A8-4E70-B50A-4E9D00EEF6A1}"/>
              </a:ext>
            </a:extLst>
          </p:cNvPr>
          <p:cNvSpPr txBox="1"/>
          <p:nvPr/>
        </p:nvSpPr>
        <p:spPr>
          <a:xfrm>
            <a:off x="175795" y="1288113"/>
            <a:ext cx="8792410" cy="38164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R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fr-CH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B47C4-19C9-48CD-BF8F-01A843A00FFA}"/>
              </a:ext>
            </a:extLst>
          </p:cNvPr>
          <p:cNvSpPr txBox="1"/>
          <p:nvPr/>
        </p:nvSpPr>
        <p:spPr>
          <a:xfrm>
            <a:off x="451545" y="3000625"/>
            <a:ext cx="8224911" cy="1323439"/>
          </a:xfrm>
          <a:prstGeom prst="rect">
            <a:avLst/>
          </a:prstGeom>
          <a:solidFill>
            <a:srgbClr val="DD684D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Establish COP in Sports</a:t>
            </a: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Support ITU to develop clear and tangible recommendations through an intersectoral multi-stakeholder working group on how sports organisations can improve their COP policies and practices.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09879F5-E5AA-4468-87C3-EC1F5704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0"/>
            <a:ext cx="13049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4001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platzhalter 2">
            <a:extLst>
              <a:ext uri="{FF2B5EF4-FFF2-40B4-BE49-F238E27FC236}">
                <a16:creationId xmlns:a16="http://schemas.microsoft.com/office/drawing/2014/main" id="{96ABE1BD-2F90-4976-BAFA-4D863581A47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75795" y="215566"/>
            <a:ext cx="6785013" cy="72983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800" b="1" dirty="0">
                <a:solidFill>
                  <a:srgbClr val="FFFFFF"/>
                </a:solidFill>
              </a:rPr>
              <a:t>OUR NEXT STEP </a:t>
            </a:r>
          </a:p>
        </p:txBody>
      </p:sp>
      <p:pic>
        <p:nvPicPr>
          <p:cNvPr id="6" name="Picture 5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288678D9-47DD-4334-A681-B8D371723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85" y="1011197"/>
            <a:ext cx="9239970" cy="4370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A841BA-02A8-4E70-B50A-4E9D00EEF6A1}"/>
              </a:ext>
            </a:extLst>
          </p:cNvPr>
          <p:cNvSpPr txBox="1"/>
          <p:nvPr/>
        </p:nvSpPr>
        <p:spPr>
          <a:xfrm>
            <a:off x="175795" y="1288113"/>
            <a:ext cx="8792410" cy="38164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R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fr-CH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B47C4-19C9-48CD-BF8F-01A843A00FFA}"/>
              </a:ext>
            </a:extLst>
          </p:cNvPr>
          <p:cNvSpPr txBox="1"/>
          <p:nvPr/>
        </p:nvSpPr>
        <p:spPr>
          <a:xfrm>
            <a:off x="2123728" y="3075806"/>
            <a:ext cx="5188293" cy="400110"/>
          </a:xfrm>
          <a:prstGeom prst="rect">
            <a:avLst/>
          </a:prstGeom>
          <a:solidFill>
            <a:srgbClr val="DD684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THANK YOU !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DD16CF-9B74-49B1-AF34-74731D92C831}"/>
              </a:ext>
            </a:extLst>
          </p:cNvPr>
          <p:cNvSpPr/>
          <p:nvPr/>
        </p:nvSpPr>
        <p:spPr>
          <a:xfrm>
            <a:off x="-1" y="-34065"/>
            <a:ext cx="9143999" cy="1042736"/>
          </a:xfrm>
          <a:prstGeom prst="rect">
            <a:avLst/>
          </a:prstGeom>
          <a:solidFill>
            <a:srgbClr val="DD684D"/>
          </a:solidFill>
          <a:ln>
            <a:solidFill>
              <a:srgbClr val="DD6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09879F5-E5AA-4468-87C3-EC1F5704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198" y="22061"/>
            <a:ext cx="13049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1401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77500" lnSpcReduction="20000"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337</Words>
  <Application>Microsoft Office PowerPoint</Application>
  <PresentationFormat>On-screen Show (16:9)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Courier New</vt:lpstr>
      <vt:lpstr>Calibri</vt:lpstr>
      <vt:lpstr>Impact</vt:lpstr>
      <vt:lpstr>Arial Black</vt:lpstr>
      <vt:lpstr>Arial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Sandro.Seifert</dc:creator>
  <cp:lastModifiedBy>Brouard, Ricarda</cp:lastModifiedBy>
  <cp:revision>131</cp:revision>
  <dcterms:created xsi:type="dcterms:W3CDTF">2015-12-08T17:55:08Z</dcterms:created>
  <dcterms:modified xsi:type="dcterms:W3CDTF">2022-01-11T08:50:28Z</dcterms:modified>
</cp:coreProperties>
</file>