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4" r:id="rId3"/>
    <p:sldId id="318" r:id="rId4"/>
    <p:sldId id="317" r:id="rId5"/>
    <p:sldId id="314" r:id="rId6"/>
    <p:sldId id="313" r:id="rId7"/>
    <p:sldId id="308" r:id="rId8"/>
    <p:sldId id="309" r:id="rId9"/>
    <p:sldId id="310" r:id="rId10"/>
    <p:sldId id="311" r:id="rId11"/>
    <p:sldId id="306" r:id="rId12"/>
    <p:sldId id="304" r:id="rId13"/>
    <p:sldId id="258" r:id="rId14"/>
    <p:sldId id="263" r:id="rId15"/>
    <p:sldId id="265" r:id="rId16"/>
    <p:sldId id="266" r:id="rId17"/>
    <p:sldId id="299" r:id="rId18"/>
    <p:sldId id="315" r:id="rId19"/>
    <p:sldId id="272" r:id="rId20"/>
    <p:sldId id="273" r:id="rId21"/>
    <p:sldId id="300" r:id="rId22"/>
    <p:sldId id="275" r:id="rId23"/>
    <p:sldId id="291" r:id="rId24"/>
    <p:sldId id="293" r:id="rId25"/>
    <p:sldId id="277" r:id="rId26"/>
    <p:sldId id="278" r:id="rId27"/>
    <p:sldId id="279" r:id="rId28"/>
    <p:sldId id="302" r:id="rId29"/>
    <p:sldId id="281" r:id="rId30"/>
    <p:sldId id="284"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ira A. Danburam" initials="SAD" lastIdx="0" clrIdx="0">
    <p:extLst>
      <p:ext uri="{19B8F6BF-5375-455C-9EA6-DF929625EA0E}">
        <p15:presenceInfo xmlns:p15="http://schemas.microsoft.com/office/powerpoint/2012/main" userId="S-1-5-21-1710933289-1163039801-2584725321-6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2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34" y="1"/>
            <a:ext cx="3038648" cy="466725"/>
          </a:xfrm>
          <a:prstGeom prst="rect">
            <a:avLst/>
          </a:prstGeom>
        </p:spPr>
        <p:txBody>
          <a:bodyPr vert="horz" lIns="91440" tIns="45720" rIns="91440" bIns="45720" rtlCol="0"/>
          <a:lstStyle>
            <a:lvl1pPr algn="r">
              <a:defRPr sz="1200"/>
            </a:lvl1pPr>
          </a:lstStyle>
          <a:p>
            <a:fld id="{F20D6374-1A2B-4EB2-8023-108456B1BB5E}" type="datetimeFigureOut">
              <a:rPr lang="en-US" smtClean="0"/>
              <a:t>12/13/2021</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848" y="4473576"/>
            <a:ext cx="560832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34" y="8829676"/>
            <a:ext cx="3038648" cy="466725"/>
          </a:xfrm>
          <a:prstGeom prst="rect">
            <a:avLst/>
          </a:prstGeom>
        </p:spPr>
        <p:txBody>
          <a:bodyPr vert="horz" lIns="91440" tIns="45720" rIns="91440" bIns="45720" rtlCol="0" anchor="b"/>
          <a:lstStyle>
            <a:lvl1pPr algn="r">
              <a:defRPr sz="1200"/>
            </a:lvl1pPr>
          </a:lstStyle>
          <a:p>
            <a:fld id="{CE6B1899-6AC5-4348-AAF8-6D0A99C41BD8}" type="slidenum">
              <a:rPr lang="en-US" smtClean="0"/>
              <a:t>‹#›</a:t>
            </a:fld>
            <a:endParaRPr lang="en-US"/>
          </a:p>
        </p:txBody>
      </p:sp>
    </p:spTree>
    <p:extLst>
      <p:ext uri="{BB962C8B-B14F-4D97-AF65-F5344CB8AC3E}">
        <p14:creationId xmlns:p14="http://schemas.microsoft.com/office/powerpoint/2010/main" val="66269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8821-A090-45DB-84A3-1751A0DDEE35}"/>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DDDBF09B-334F-4CAB-AD1C-211C0DD0CAA6}"/>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47C68BD9-A194-4899-BA8A-C808739CF8CD}"/>
              </a:ext>
            </a:extLst>
          </p:cNvPr>
          <p:cNvSpPr txBox="1">
            <a:spLocks noGrp="1"/>
          </p:cNvSpPr>
          <p:nvPr>
            <p:ph type="dt" sz="half" idx="7"/>
          </p:nvPr>
        </p:nvSpPr>
        <p:spPr>
          <a:xfrm>
            <a:off x="838203" y="6356351"/>
            <a:ext cx="2743200" cy="365129"/>
          </a:xfrm>
        </p:spPr>
        <p:txBody>
          <a:bodyPr/>
          <a:lstStyle>
            <a:lvl1pPr>
              <a:defRPr/>
            </a:lvl1pPr>
          </a:lstStyle>
          <a:p>
            <a:pPr lvl="0"/>
            <a:fld id="{7579EEF1-D679-4DDD-91C6-01BEC6C17B4E}" type="datetime1">
              <a:rPr lang="en-GB" smtClean="0"/>
              <a:t>13/12/2021</a:t>
            </a:fld>
            <a:endParaRPr lang="en-GB"/>
          </a:p>
        </p:txBody>
      </p:sp>
      <p:sp>
        <p:nvSpPr>
          <p:cNvPr id="5" name="Footer Placeholder 4">
            <a:extLst>
              <a:ext uri="{FF2B5EF4-FFF2-40B4-BE49-F238E27FC236}">
                <a16:creationId xmlns:a16="http://schemas.microsoft.com/office/drawing/2014/main" id="{A70252AD-0ABC-45F1-AF5D-0DD7B8DF71A6}"/>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B6CCD8D-F950-4DDF-BE3B-AFC2648D48F8}"/>
              </a:ext>
            </a:extLst>
          </p:cNvPr>
          <p:cNvSpPr txBox="1">
            <a:spLocks noGrp="1"/>
          </p:cNvSpPr>
          <p:nvPr>
            <p:ph type="sldNum" sz="quarter" idx="8"/>
          </p:nvPr>
        </p:nvSpPr>
        <p:spPr>
          <a:xfrm>
            <a:off x="8610603" y="6356351"/>
            <a:ext cx="2743200" cy="365129"/>
          </a:xfrm>
        </p:spPr>
        <p:txBody>
          <a:bodyPr/>
          <a:lstStyle>
            <a:lvl1pPr>
              <a:defRPr/>
            </a:lvl1pPr>
          </a:lstStyle>
          <a:p>
            <a:pPr lvl="0"/>
            <a:fld id="{B8CBE8D4-6142-4E40-A401-E3A0FB5150C9}" type="slidenum">
              <a:t>‹#›</a:t>
            </a:fld>
            <a:endParaRPr lang="en-GB"/>
          </a:p>
        </p:txBody>
      </p:sp>
    </p:spTree>
    <p:extLst>
      <p:ext uri="{BB962C8B-B14F-4D97-AF65-F5344CB8AC3E}">
        <p14:creationId xmlns:p14="http://schemas.microsoft.com/office/powerpoint/2010/main" val="51323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164B6-6100-4BA8-97FB-D5F9048A4454}"/>
              </a:ext>
            </a:extLst>
          </p:cNvPr>
          <p:cNvSpPr txBox="1">
            <a:spLocks noGrp="1"/>
          </p:cNvSpPr>
          <p:nvPr>
            <p:ph type="title"/>
          </p:nvPr>
        </p:nvSpPr>
        <p:spPr>
          <a:xfrm>
            <a:off x="838203" y="365129"/>
            <a:ext cx="10515600" cy="1325559"/>
          </a:xfrm>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13DB647D-449D-41EA-9E66-0C397C849470}"/>
              </a:ext>
            </a:extLst>
          </p:cNvPr>
          <p:cNvSpPr txBox="1">
            <a:spLocks noGrp="1"/>
          </p:cNvSpPr>
          <p:nvPr>
            <p:ph type="body" orient="vert" idx="1"/>
          </p:nvPr>
        </p:nvSpPr>
        <p:spPr>
          <a:xfrm>
            <a:off x="838203" y="1825627"/>
            <a:ext cx="10515600" cy="435133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AB900F-EB7F-414C-B24D-E6D07B291B7E}"/>
              </a:ext>
            </a:extLst>
          </p:cNvPr>
          <p:cNvSpPr txBox="1">
            <a:spLocks noGrp="1"/>
          </p:cNvSpPr>
          <p:nvPr>
            <p:ph type="dt" sz="half" idx="7"/>
          </p:nvPr>
        </p:nvSpPr>
        <p:spPr>
          <a:xfrm>
            <a:off x="838203" y="6356351"/>
            <a:ext cx="2743200" cy="365129"/>
          </a:xfrm>
        </p:spPr>
        <p:txBody>
          <a:bodyPr/>
          <a:lstStyle>
            <a:lvl1pPr>
              <a:defRPr/>
            </a:lvl1pPr>
          </a:lstStyle>
          <a:p>
            <a:pPr lvl="0"/>
            <a:fld id="{0191502C-E5A3-4835-873D-6CC6731E31A0}" type="datetime1">
              <a:rPr lang="en-GB" smtClean="0"/>
              <a:t>13/12/2021</a:t>
            </a:fld>
            <a:endParaRPr lang="en-GB"/>
          </a:p>
        </p:txBody>
      </p:sp>
      <p:sp>
        <p:nvSpPr>
          <p:cNvPr id="5" name="Footer Placeholder 4">
            <a:extLst>
              <a:ext uri="{FF2B5EF4-FFF2-40B4-BE49-F238E27FC236}">
                <a16:creationId xmlns:a16="http://schemas.microsoft.com/office/drawing/2014/main" id="{297B04FC-E4FD-4028-B652-9AA854A2161B}"/>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3D4DB14-6834-4ADA-A64A-7F7987BCA7DA}"/>
              </a:ext>
            </a:extLst>
          </p:cNvPr>
          <p:cNvSpPr txBox="1">
            <a:spLocks noGrp="1"/>
          </p:cNvSpPr>
          <p:nvPr>
            <p:ph type="sldNum" sz="quarter" idx="8"/>
          </p:nvPr>
        </p:nvSpPr>
        <p:spPr>
          <a:xfrm>
            <a:off x="8610603" y="6356351"/>
            <a:ext cx="2743200" cy="365129"/>
          </a:xfrm>
        </p:spPr>
        <p:txBody>
          <a:bodyPr/>
          <a:lstStyle>
            <a:lvl1pPr>
              <a:defRPr/>
            </a:lvl1pPr>
          </a:lstStyle>
          <a:p>
            <a:pPr lvl="0"/>
            <a:fld id="{9865D481-FB2D-4F1B-85C0-636DF0D13C90}" type="slidenum">
              <a:t>‹#›</a:t>
            </a:fld>
            <a:endParaRPr lang="en-GB"/>
          </a:p>
        </p:txBody>
      </p:sp>
    </p:spTree>
    <p:extLst>
      <p:ext uri="{BB962C8B-B14F-4D97-AF65-F5344CB8AC3E}">
        <p14:creationId xmlns:p14="http://schemas.microsoft.com/office/powerpoint/2010/main" val="3505311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DE2A3E-CE49-4394-A947-775F3FE72F60}"/>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9AA8F5E-7591-4A26-865A-DA3882D0E219}"/>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94DA97-B415-4733-88BB-D809C20A4F9F}"/>
              </a:ext>
            </a:extLst>
          </p:cNvPr>
          <p:cNvSpPr txBox="1">
            <a:spLocks noGrp="1"/>
          </p:cNvSpPr>
          <p:nvPr>
            <p:ph type="dt" sz="half" idx="7"/>
          </p:nvPr>
        </p:nvSpPr>
        <p:spPr>
          <a:xfrm>
            <a:off x="838203" y="6356351"/>
            <a:ext cx="2743200" cy="365129"/>
          </a:xfrm>
        </p:spPr>
        <p:txBody>
          <a:bodyPr/>
          <a:lstStyle>
            <a:lvl1pPr>
              <a:defRPr/>
            </a:lvl1pPr>
          </a:lstStyle>
          <a:p>
            <a:pPr lvl="0"/>
            <a:fld id="{127A6B2F-A315-4733-AD66-C90D53430129}" type="datetime1">
              <a:rPr lang="en-GB" smtClean="0"/>
              <a:t>13/12/2021</a:t>
            </a:fld>
            <a:endParaRPr lang="en-GB"/>
          </a:p>
        </p:txBody>
      </p:sp>
      <p:sp>
        <p:nvSpPr>
          <p:cNvPr id="5" name="Footer Placeholder 4">
            <a:extLst>
              <a:ext uri="{FF2B5EF4-FFF2-40B4-BE49-F238E27FC236}">
                <a16:creationId xmlns:a16="http://schemas.microsoft.com/office/drawing/2014/main" id="{EAA53923-8715-4FD0-91D2-D8A855A6B81C}"/>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FB47BEB-065E-418C-BE98-99FC7BE84158}"/>
              </a:ext>
            </a:extLst>
          </p:cNvPr>
          <p:cNvSpPr txBox="1">
            <a:spLocks noGrp="1"/>
          </p:cNvSpPr>
          <p:nvPr>
            <p:ph type="sldNum" sz="quarter" idx="8"/>
          </p:nvPr>
        </p:nvSpPr>
        <p:spPr>
          <a:xfrm>
            <a:off x="8610603" y="6356351"/>
            <a:ext cx="2743200" cy="365129"/>
          </a:xfrm>
        </p:spPr>
        <p:txBody>
          <a:bodyPr/>
          <a:lstStyle>
            <a:lvl1pPr>
              <a:defRPr/>
            </a:lvl1pPr>
          </a:lstStyle>
          <a:p>
            <a:pPr lvl="0"/>
            <a:fld id="{4E865B5A-C034-42AE-B4BB-68882934221A}" type="slidenum">
              <a:t>‹#›</a:t>
            </a:fld>
            <a:endParaRPr lang="en-GB"/>
          </a:p>
        </p:txBody>
      </p:sp>
    </p:spTree>
    <p:extLst>
      <p:ext uri="{BB962C8B-B14F-4D97-AF65-F5344CB8AC3E}">
        <p14:creationId xmlns:p14="http://schemas.microsoft.com/office/powerpoint/2010/main" val="13452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82794-200D-4516-A907-3F70AEA71A28}"/>
              </a:ext>
            </a:extLst>
          </p:cNvPr>
          <p:cNvSpPr txBox="1">
            <a:spLocks noGrp="1"/>
          </p:cNvSpPr>
          <p:nvPr>
            <p:ph type="title"/>
          </p:nvPr>
        </p:nvSpPr>
        <p:spPr>
          <a:xfrm>
            <a:off x="838203" y="365129"/>
            <a:ext cx="10515600" cy="1325559"/>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5820038C-43F1-4499-8F68-5C742F6646AC}"/>
              </a:ext>
            </a:extLst>
          </p:cNvPr>
          <p:cNvSpPr txBox="1">
            <a:spLocks noGrp="1"/>
          </p:cNvSpPr>
          <p:nvPr>
            <p:ph idx="1"/>
          </p:nvPr>
        </p:nvSpPr>
        <p:spPr>
          <a:xfrm>
            <a:off x="838203" y="1825627"/>
            <a:ext cx="10515600"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3F4F97-86E2-462D-8B7F-3FA7DC467766}"/>
              </a:ext>
            </a:extLst>
          </p:cNvPr>
          <p:cNvSpPr txBox="1">
            <a:spLocks noGrp="1"/>
          </p:cNvSpPr>
          <p:nvPr>
            <p:ph type="dt" sz="half" idx="7"/>
          </p:nvPr>
        </p:nvSpPr>
        <p:spPr>
          <a:xfrm>
            <a:off x="838203" y="6356351"/>
            <a:ext cx="2743200" cy="365129"/>
          </a:xfrm>
        </p:spPr>
        <p:txBody>
          <a:bodyPr/>
          <a:lstStyle>
            <a:lvl1pPr>
              <a:defRPr/>
            </a:lvl1pPr>
          </a:lstStyle>
          <a:p>
            <a:pPr lvl="0"/>
            <a:fld id="{E9949761-788F-432B-BA9F-FCCD0D79FD46}" type="datetime1">
              <a:rPr lang="en-GB" smtClean="0"/>
              <a:t>13/12/2021</a:t>
            </a:fld>
            <a:endParaRPr lang="en-GB"/>
          </a:p>
        </p:txBody>
      </p:sp>
      <p:sp>
        <p:nvSpPr>
          <p:cNvPr id="5" name="Footer Placeholder 4">
            <a:extLst>
              <a:ext uri="{FF2B5EF4-FFF2-40B4-BE49-F238E27FC236}">
                <a16:creationId xmlns:a16="http://schemas.microsoft.com/office/drawing/2014/main" id="{0CCB1B54-A728-424B-9AC2-920F4D0B7175}"/>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FDCA3DB-609C-4B51-98A1-3F18933BE9B2}"/>
              </a:ext>
            </a:extLst>
          </p:cNvPr>
          <p:cNvSpPr txBox="1">
            <a:spLocks noGrp="1"/>
          </p:cNvSpPr>
          <p:nvPr>
            <p:ph type="sldNum" sz="quarter" idx="8"/>
          </p:nvPr>
        </p:nvSpPr>
        <p:spPr>
          <a:xfrm>
            <a:off x="8610603" y="6356351"/>
            <a:ext cx="2743200" cy="365129"/>
          </a:xfrm>
        </p:spPr>
        <p:txBody>
          <a:bodyPr/>
          <a:lstStyle>
            <a:lvl1pPr>
              <a:defRPr/>
            </a:lvl1pPr>
          </a:lstStyle>
          <a:p>
            <a:pPr lvl="0"/>
            <a:fld id="{7B7BEEF4-8D4D-4287-92BA-902F5AF846DB}" type="slidenum">
              <a:t>‹#›</a:t>
            </a:fld>
            <a:endParaRPr lang="en-GB"/>
          </a:p>
        </p:txBody>
      </p:sp>
    </p:spTree>
    <p:extLst>
      <p:ext uri="{BB962C8B-B14F-4D97-AF65-F5344CB8AC3E}">
        <p14:creationId xmlns:p14="http://schemas.microsoft.com/office/powerpoint/2010/main" val="2469395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8744E-9099-4565-AE62-735F4BAD222C}"/>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E77548DB-8D75-4AF1-965F-5DA2019A5C2F}"/>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F4B89499-6BB3-4B3D-A712-A9D4F6A2DA14}"/>
              </a:ext>
            </a:extLst>
          </p:cNvPr>
          <p:cNvSpPr txBox="1">
            <a:spLocks noGrp="1"/>
          </p:cNvSpPr>
          <p:nvPr>
            <p:ph type="dt" sz="half" idx="7"/>
          </p:nvPr>
        </p:nvSpPr>
        <p:spPr>
          <a:xfrm>
            <a:off x="838203" y="6356351"/>
            <a:ext cx="2743200" cy="365129"/>
          </a:xfrm>
        </p:spPr>
        <p:txBody>
          <a:bodyPr/>
          <a:lstStyle>
            <a:lvl1pPr>
              <a:defRPr/>
            </a:lvl1pPr>
          </a:lstStyle>
          <a:p>
            <a:pPr lvl="0"/>
            <a:fld id="{5F19E82C-571B-4F5A-B1E2-4F7EEE64EC0A}" type="datetime1">
              <a:rPr lang="en-GB" smtClean="0"/>
              <a:t>13/12/2021</a:t>
            </a:fld>
            <a:endParaRPr lang="en-GB"/>
          </a:p>
        </p:txBody>
      </p:sp>
      <p:sp>
        <p:nvSpPr>
          <p:cNvPr id="5" name="Footer Placeholder 4">
            <a:extLst>
              <a:ext uri="{FF2B5EF4-FFF2-40B4-BE49-F238E27FC236}">
                <a16:creationId xmlns:a16="http://schemas.microsoft.com/office/drawing/2014/main" id="{4ECED7B8-490C-4045-9C2C-C8D1299CEACC}"/>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4F04CBE-2B7E-40AD-B75E-ED7412567DF4}"/>
              </a:ext>
            </a:extLst>
          </p:cNvPr>
          <p:cNvSpPr txBox="1">
            <a:spLocks noGrp="1"/>
          </p:cNvSpPr>
          <p:nvPr>
            <p:ph type="sldNum" sz="quarter" idx="8"/>
          </p:nvPr>
        </p:nvSpPr>
        <p:spPr>
          <a:xfrm>
            <a:off x="8610603" y="6356351"/>
            <a:ext cx="2743200" cy="365129"/>
          </a:xfrm>
        </p:spPr>
        <p:txBody>
          <a:bodyPr/>
          <a:lstStyle>
            <a:lvl1pPr>
              <a:defRPr/>
            </a:lvl1pPr>
          </a:lstStyle>
          <a:p>
            <a:pPr lvl="0"/>
            <a:fld id="{075C067F-BC8E-4FA6-957C-2FAB0A7D86DD}" type="slidenum">
              <a:t>‹#›</a:t>
            </a:fld>
            <a:endParaRPr lang="en-GB"/>
          </a:p>
        </p:txBody>
      </p:sp>
    </p:spTree>
    <p:extLst>
      <p:ext uri="{BB962C8B-B14F-4D97-AF65-F5344CB8AC3E}">
        <p14:creationId xmlns:p14="http://schemas.microsoft.com/office/powerpoint/2010/main" val="5526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1715-3E1A-4147-8963-892DF3C6EC78}"/>
              </a:ext>
            </a:extLst>
          </p:cNvPr>
          <p:cNvSpPr txBox="1">
            <a:spLocks noGrp="1"/>
          </p:cNvSpPr>
          <p:nvPr>
            <p:ph type="title"/>
          </p:nvPr>
        </p:nvSpPr>
        <p:spPr>
          <a:xfrm>
            <a:off x="838203" y="365129"/>
            <a:ext cx="10515600" cy="1325559"/>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2C8F3BCC-4CD1-4ADC-9A26-56282064DE32}"/>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4478CC-68CF-4066-9F00-08F34A7FCB41}"/>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E85FEF3-10D2-4C7D-AE39-19DC4363A289}"/>
              </a:ext>
            </a:extLst>
          </p:cNvPr>
          <p:cNvSpPr txBox="1">
            <a:spLocks noGrp="1"/>
          </p:cNvSpPr>
          <p:nvPr>
            <p:ph type="dt" sz="half" idx="7"/>
          </p:nvPr>
        </p:nvSpPr>
        <p:spPr>
          <a:xfrm>
            <a:off x="838203" y="6356351"/>
            <a:ext cx="2743200" cy="365129"/>
          </a:xfrm>
        </p:spPr>
        <p:txBody>
          <a:bodyPr/>
          <a:lstStyle>
            <a:lvl1pPr>
              <a:defRPr/>
            </a:lvl1pPr>
          </a:lstStyle>
          <a:p>
            <a:pPr lvl="0"/>
            <a:fld id="{EC24D404-8610-4E42-BE76-83F25BE3D529}" type="datetime1">
              <a:rPr lang="en-GB" smtClean="0"/>
              <a:t>13/12/2021</a:t>
            </a:fld>
            <a:endParaRPr lang="en-GB"/>
          </a:p>
        </p:txBody>
      </p:sp>
      <p:sp>
        <p:nvSpPr>
          <p:cNvPr id="6" name="Footer Placeholder 5">
            <a:extLst>
              <a:ext uri="{FF2B5EF4-FFF2-40B4-BE49-F238E27FC236}">
                <a16:creationId xmlns:a16="http://schemas.microsoft.com/office/drawing/2014/main" id="{316E0700-668A-409C-80B6-5FDA321CEFE3}"/>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D769736-DF5B-4233-83FA-5A4CF7B01076}"/>
              </a:ext>
            </a:extLst>
          </p:cNvPr>
          <p:cNvSpPr txBox="1">
            <a:spLocks noGrp="1"/>
          </p:cNvSpPr>
          <p:nvPr>
            <p:ph type="sldNum" sz="quarter" idx="8"/>
          </p:nvPr>
        </p:nvSpPr>
        <p:spPr>
          <a:xfrm>
            <a:off x="8610603" y="6356351"/>
            <a:ext cx="2743200" cy="365129"/>
          </a:xfrm>
        </p:spPr>
        <p:txBody>
          <a:bodyPr/>
          <a:lstStyle>
            <a:lvl1pPr>
              <a:defRPr/>
            </a:lvl1pPr>
          </a:lstStyle>
          <a:p>
            <a:pPr lvl="0"/>
            <a:fld id="{E9F13DDE-D077-4666-BAF4-B0EF9CB22BE1}" type="slidenum">
              <a:t>‹#›</a:t>
            </a:fld>
            <a:endParaRPr lang="en-GB"/>
          </a:p>
        </p:txBody>
      </p:sp>
    </p:spTree>
    <p:extLst>
      <p:ext uri="{BB962C8B-B14F-4D97-AF65-F5344CB8AC3E}">
        <p14:creationId xmlns:p14="http://schemas.microsoft.com/office/powerpoint/2010/main" val="117031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20056-9E0E-4D2B-A044-9E11774C9F27}"/>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5B6E17D4-2145-4397-9EAC-6B4100696C42}"/>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2EA3995C-9B55-44C8-9495-2FFE69057AF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314CFFC-AB33-431E-8B12-E68EF58C8ACA}"/>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F1A48DD6-1C55-44B9-8036-72C69B68381A}"/>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7DE245-4DEA-4992-A83C-497BA0E1DCD7}"/>
              </a:ext>
            </a:extLst>
          </p:cNvPr>
          <p:cNvSpPr txBox="1">
            <a:spLocks noGrp="1"/>
          </p:cNvSpPr>
          <p:nvPr>
            <p:ph type="dt" sz="half" idx="7"/>
          </p:nvPr>
        </p:nvSpPr>
        <p:spPr>
          <a:xfrm>
            <a:off x="838203" y="6356351"/>
            <a:ext cx="2743200" cy="365129"/>
          </a:xfrm>
        </p:spPr>
        <p:txBody>
          <a:bodyPr/>
          <a:lstStyle>
            <a:lvl1pPr>
              <a:defRPr/>
            </a:lvl1pPr>
          </a:lstStyle>
          <a:p>
            <a:pPr lvl="0"/>
            <a:fld id="{F7A3599B-8D9C-4517-B01F-6A69FF29B1E9}" type="datetime1">
              <a:rPr lang="en-GB" smtClean="0"/>
              <a:t>13/12/2021</a:t>
            </a:fld>
            <a:endParaRPr lang="en-GB"/>
          </a:p>
        </p:txBody>
      </p:sp>
      <p:sp>
        <p:nvSpPr>
          <p:cNvPr id="8" name="Footer Placeholder 7">
            <a:extLst>
              <a:ext uri="{FF2B5EF4-FFF2-40B4-BE49-F238E27FC236}">
                <a16:creationId xmlns:a16="http://schemas.microsoft.com/office/drawing/2014/main" id="{2197B8DB-FD44-4993-9CA7-7F5A33EA5627}"/>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97429BF8-3DC4-446C-ACF3-D5E854ACC513}"/>
              </a:ext>
            </a:extLst>
          </p:cNvPr>
          <p:cNvSpPr txBox="1">
            <a:spLocks noGrp="1"/>
          </p:cNvSpPr>
          <p:nvPr>
            <p:ph type="sldNum" sz="quarter" idx="8"/>
          </p:nvPr>
        </p:nvSpPr>
        <p:spPr>
          <a:xfrm>
            <a:off x="8610603" y="6356351"/>
            <a:ext cx="2743200" cy="365129"/>
          </a:xfrm>
        </p:spPr>
        <p:txBody>
          <a:bodyPr/>
          <a:lstStyle>
            <a:lvl1pPr>
              <a:defRPr/>
            </a:lvl1pPr>
          </a:lstStyle>
          <a:p>
            <a:pPr lvl="0"/>
            <a:fld id="{D9BE818E-50CD-4183-8ADF-54A5102C4BF7}" type="slidenum">
              <a:t>‹#›</a:t>
            </a:fld>
            <a:endParaRPr lang="en-GB"/>
          </a:p>
        </p:txBody>
      </p:sp>
    </p:spTree>
    <p:extLst>
      <p:ext uri="{BB962C8B-B14F-4D97-AF65-F5344CB8AC3E}">
        <p14:creationId xmlns:p14="http://schemas.microsoft.com/office/powerpoint/2010/main" val="390907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C725D-9642-4269-B88C-BF25042202C8}"/>
              </a:ext>
            </a:extLst>
          </p:cNvPr>
          <p:cNvSpPr txBox="1">
            <a:spLocks noGrp="1"/>
          </p:cNvSpPr>
          <p:nvPr>
            <p:ph type="title"/>
          </p:nvPr>
        </p:nvSpPr>
        <p:spPr>
          <a:xfrm>
            <a:off x="838203" y="365129"/>
            <a:ext cx="10515600" cy="1325559"/>
          </a:xfrm>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3EF66376-2945-4707-B721-0B17CB500BE5}"/>
              </a:ext>
            </a:extLst>
          </p:cNvPr>
          <p:cNvSpPr txBox="1">
            <a:spLocks noGrp="1"/>
          </p:cNvSpPr>
          <p:nvPr>
            <p:ph type="dt" sz="half" idx="7"/>
          </p:nvPr>
        </p:nvSpPr>
        <p:spPr>
          <a:xfrm>
            <a:off x="838203" y="6356351"/>
            <a:ext cx="2743200" cy="365129"/>
          </a:xfrm>
        </p:spPr>
        <p:txBody>
          <a:bodyPr/>
          <a:lstStyle>
            <a:lvl1pPr>
              <a:defRPr/>
            </a:lvl1pPr>
          </a:lstStyle>
          <a:p>
            <a:pPr lvl="0"/>
            <a:fld id="{F167129F-755D-433A-AEC9-6CFA423B6884}" type="datetime1">
              <a:rPr lang="en-GB" smtClean="0"/>
              <a:t>13/12/2021</a:t>
            </a:fld>
            <a:endParaRPr lang="en-GB"/>
          </a:p>
        </p:txBody>
      </p:sp>
      <p:sp>
        <p:nvSpPr>
          <p:cNvPr id="4" name="Footer Placeholder 3">
            <a:extLst>
              <a:ext uri="{FF2B5EF4-FFF2-40B4-BE49-F238E27FC236}">
                <a16:creationId xmlns:a16="http://schemas.microsoft.com/office/drawing/2014/main" id="{8BC7A901-06E0-49ED-90C1-C96BDA88D22B}"/>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74EDFDF7-7CD9-4678-9AD8-86CCAC31D124}"/>
              </a:ext>
            </a:extLst>
          </p:cNvPr>
          <p:cNvSpPr txBox="1">
            <a:spLocks noGrp="1"/>
          </p:cNvSpPr>
          <p:nvPr>
            <p:ph type="sldNum" sz="quarter" idx="8"/>
          </p:nvPr>
        </p:nvSpPr>
        <p:spPr>
          <a:xfrm>
            <a:off x="8610603" y="6356351"/>
            <a:ext cx="2743200" cy="365129"/>
          </a:xfrm>
        </p:spPr>
        <p:txBody>
          <a:bodyPr/>
          <a:lstStyle>
            <a:lvl1pPr>
              <a:defRPr/>
            </a:lvl1pPr>
          </a:lstStyle>
          <a:p>
            <a:pPr lvl="0"/>
            <a:fld id="{F7772650-E6BC-491C-93C6-857ECCD0E68B}" type="slidenum">
              <a:t>‹#›</a:t>
            </a:fld>
            <a:endParaRPr lang="en-GB"/>
          </a:p>
        </p:txBody>
      </p:sp>
    </p:spTree>
    <p:extLst>
      <p:ext uri="{BB962C8B-B14F-4D97-AF65-F5344CB8AC3E}">
        <p14:creationId xmlns:p14="http://schemas.microsoft.com/office/powerpoint/2010/main" val="337181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7472F-4A22-4441-9365-4E0F9A446915}"/>
              </a:ext>
            </a:extLst>
          </p:cNvPr>
          <p:cNvSpPr txBox="1">
            <a:spLocks noGrp="1"/>
          </p:cNvSpPr>
          <p:nvPr>
            <p:ph type="dt" sz="half" idx="7"/>
          </p:nvPr>
        </p:nvSpPr>
        <p:spPr>
          <a:xfrm>
            <a:off x="838203" y="6356351"/>
            <a:ext cx="2743200" cy="365129"/>
          </a:xfrm>
        </p:spPr>
        <p:txBody>
          <a:bodyPr/>
          <a:lstStyle>
            <a:lvl1pPr>
              <a:defRPr/>
            </a:lvl1pPr>
          </a:lstStyle>
          <a:p>
            <a:pPr lvl="0"/>
            <a:fld id="{5083F32F-7017-4214-AD84-5F26B67C9D8E}" type="datetime1">
              <a:rPr lang="en-GB" smtClean="0"/>
              <a:t>13/12/2021</a:t>
            </a:fld>
            <a:endParaRPr lang="en-GB"/>
          </a:p>
        </p:txBody>
      </p:sp>
      <p:sp>
        <p:nvSpPr>
          <p:cNvPr id="3" name="Footer Placeholder 2">
            <a:extLst>
              <a:ext uri="{FF2B5EF4-FFF2-40B4-BE49-F238E27FC236}">
                <a16:creationId xmlns:a16="http://schemas.microsoft.com/office/drawing/2014/main" id="{B917027E-DD4B-4950-B343-2F331DB14C4A}"/>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8D723D14-8E97-48C3-80BB-84C8F6528410}"/>
              </a:ext>
            </a:extLst>
          </p:cNvPr>
          <p:cNvSpPr txBox="1">
            <a:spLocks noGrp="1"/>
          </p:cNvSpPr>
          <p:nvPr>
            <p:ph type="sldNum" sz="quarter" idx="8"/>
          </p:nvPr>
        </p:nvSpPr>
        <p:spPr>
          <a:xfrm>
            <a:off x="8610603" y="6356351"/>
            <a:ext cx="2743200" cy="365129"/>
          </a:xfrm>
        </p:spPr>
        <p:txBody>
          <a:bodyPr/>
          <a:lstStyle>
            <a:lvl1pPr>
              <a:defRPr/>
            </a:lvl1pPr>
          </a:lstStyle>
          <a:p>
            <a:pPr lvl="0"/>
            <a:fld id="{F53D75D2-57FA-4860-8320-F8957EBF245B}" type="slidenum">
              <a:t>‹#›</a:t>
            </a:fld>
            <a:endParaRPr lang="en-GB"/>
          </a:p>
        </p:txBody>
      </p:sp>
    </p:spTree>
    <p:extLst>
      <p:ext uri="{BB962C8B-B14F-4D97-AF65-F5344CB8AC3E}">
        <p14:creationId xmlns:p14="http://schemas.microsoft.com/office/powerpoint/2010/main" val="222524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7D66-267C-4EE6-8561-1B2DF36DCB5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C866F32-75A1-4809-AF68-C99DD425065E}"/>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3C378E-D934-4264-B85F-D923B6D4565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7BB85ED-7B25-4117-AEE6-ADC98E1E3066}"/>
              </a:ext>
            </a:extLst>
          </p:cNvPr>
          <p:cNvSpPr txBox="1">
            <a:spLocks noGrp="1"/>
          </p:cNvSpPr>
          <p:nvPr>
            <p:ph type="dt" sz="half" idx="7"/>
          </p:nvPr>
        </p:nvSpPr>
        <p:spPr>
          <a:xfrm>
            <a:off x="838203" y="6356351"/>
            <a:ext cx="2743200" cy="365129"/>
          </a:xfrm>
        </p:spPr>
        <p:txBody>
          <a:bodyPr/>
          <a:lstStyle>
            <a:lvl1pPr>
              <a:defRPr/>
            </a:lvl1pPr>
          </a:lstStyle>
          <a:p>
            <a:pPr lvl="0"/>
            <a:fld id="{489EB59A-4230-4607-8455-F0DC7AD11085}" type="datetime1">
              <a:rPr lang="en-GB" smtClean="0"/>
              <a:t>13/12/2021</a:t>
            </a:fld>
            <a:endParaRPr lang="en-GB"/>
          </a:p>
        </p:txBody>
      </p:sp>
      <p:sp>
        <p:nvSpPr>
          <p:cNvPr id="6" name="Footer Placeholder 5">
            <a:extLst>
              <a:ext uri="{FF2B5EF4-FFF2-40B4-BE49-F238E27FC236}">
                <a16:creationId xmlns:a16="http://schemas.microsoft.com/office/drawing/2014/main" id="{CA52B135-F143-49C0-82CB-9246B509B9CD}"/>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5E230B3F-7BD8-402F-8D9E-E946A8313DE8}"/>
              </a:ext>
            </a:extLst>
          </p:cNvPr>
          <p:cNvSpPr txBox="1">
            <a:spLocks noGrp="1"/>
          </p:cNvSpPr>
          <p:nvPr>
            <p:ph type="sldNum" sz="quarter" idx="8"/>
          </p:nvPr>
        </p:nvSpPr>
        <p:spPr>
          <a:xfrm>
            <a:off x="8610603" y="6356351"/>
            <a:ext cx="2743200" cy="365129"/>
          </a:xfrm>
        </p:spPr>
        <p:txBody>
          <a:bodyPr/>
          <a:lstStyle>
            <a:lvl1pPr>
              <a:defRPr/>
            </a:lvl1pPr>
          </a:lstStyle>
          <a:p>
            <a:pPr lvl="0"/>
            <a:fld id="{FA7B41E0-9576-40A7-9081-B78121BF1A54}" type="slidenum">
              <a:t>‹#›</a:t>
            </a:fld>
            <a:endParaRPr lang="en-GB"/>
          </a:p>
        </p:txBody>
      </p:sp>
    </p:spTree>
    <p:extLst>
      <p:ext uri="{BB962C8B-B14F-4D97-AF65-F5344CB8AC3E}">
        <p14:creationId xmlns:p14="http://schemas.microsoft.com/office/powerpoint/2010/main" val="271019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9DBA-AF5D-48EB-8A39-F6EBD6BF1E63}"/>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E07E9FAB-495C-4476-8240-8DC8A2CBBF37}"/>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7B3D1932-6225-43C0-B769-EC9E0BDBECE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AFF335CD-6E63-441C-BC14-4F0C13CFEF1F}"/>
              </a:ext>
            </a:extLst>
          </p:cNvPr>
          <p:cNvSpPr txBox="1">
            <a:spLocks noGrp="1"/>
          </p:cNvSpPr>
          <p:nvPr>
            <p:ph type="dt" sz="half" idx="7"/>
          </p:nvPr>
        </p:nvSpPr>
        <p:spPr>
          <a:xfrm>
            <a:off x="838203" y="6356351"/>
            <a:ext cx="2743200" cy="365129"/>
          </a:xfrm>
        </p:spPr>
        <p:txBody>
          <a:bodyPr/>
          <a:lstStyle>
            <a:lvl1pPr>
              <a:defRPr/>
            </a:lvl1pPr>
          </a:lstStyle>
          <a:p>
            <a:pPr lvl="0"/>
            <a:fld id="{E334B0D6-5E88-4D96-90EB-F6E7A2599531}" type="datetime1">
              <a:rPr lang="en-GB" smtClean="0"/>
              <a:t>13/12/2021</a:t>
            </a:fld>
            <a:endParaRPr lang="en-GB"/>
          </a:p>
        </p:txBody>
      </p:sp>
      <p:sp>
        <p:nvSpPr>
          <p:cNvPr id="6" name="Footer Placeholder 5">
            <a:extLst>
              <a:ext uri="{FF2B5EF4-FFF2-40B4-BE49-F238E27FC236}">
                <a16:creationId xmlns:a16="http://schemas.microsoft.com/office/drawing/2014/main" id="{805EC046-845A-4E25-B335-9BFEB9781B5F}"/>
              </a:ext>
            </a:extLst>
          </p:cNvPr>
          <p:cNvSpPr txBox="1">
            <a:spLocks noGrp="1"/>
          </p:cNvSpPr>
          <p:nvPr>
            <p:ph type="ftr" sz="quarter" idx="9"/>
          </p:nvPr>
        </p:nvSpPr>
        <p:spPr>
          <a:xfrm>
            <a:off x="4038603" y="6356351"/>
            <a:ext cx="4114800"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D07A5B6B-B83F-493B-9815-FD5FD159801B}"/>
              </a:ext>
            </a:extLst>
          </p:cNvPr>
          <p:cNvSpPr txBox="1">
            <a:spLocks noGrp="1"/>
          </p:cNvSpPr>
          <p:nvPr>
            <p:ph type="sldNum" sz="quarter" idx="8"/>
          </p:nvPr>
        </p:nvSpPr>
        <p:spPr>
          <a:xfrm>
            <a:off x="8610603" y="6356351"/>
            <a:ext cx="2743200" cy="365129"/>
          </a:xfrm>
        </p:spPr>
        <p:txBody>
          <a:bodyPr/>
          <a:lstStyle>
            <a:lvl1pPr>
              <a:defRPr/>
            </a:lvl1pPr>
          </a:lstStyle>
          <a:p>
            <a:pPr lvl="0"/>
            <a:fld id="{DFA44F79-830C-4493-8834-EFFF1C82ECDB}" type="slidenum">
              <a:t>‹#›</a:t>
            </a:fld>
            <a:endParaRPr lang="en-GB"/>
          </a:p>
        </p:txBody>
      </p:sp>
    </p:spTree>
    <p:extLst>
      <p:ext uri="{BB962C8B-B14F-4D97-AF65-F5344CB8AC3E}">
        <p14:creationId xmlns:p14="http://schemas.microsoft.com/office/powerpoint/2010/main" val="19985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AD65EC-9DE7-4CA3-9095-B502A10C21C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FEB22AB5-B1CE-4D4C-AC88-BF40DB725310}"/>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FB105F-D34D-44C7-A19B-B6C6CF5F84FC}"/>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FE6EF753-D0DF-468D-B5AF-C9F98770AF72}" type="datetime1">
              <a:rPr lang="en-GB" smtClean="0"/>
              <a:t>13/12/2021</a:t>
            </a:fld>
            <a:endParaRPr lang="en-GB"/>
          </a:p>
        </p:txBody>
      </p:sp>
      <p:sp>
        <p:nvSpPr>
          <p:cNvPr id="5" name="Footer Placeholder 4">
            <a:extLst>
              <a:ext uri="{FF2B5EF4-FFF2-40B4-BE49-F238E27FC236}">
                <a16:creationId xmlns:a16="http://schemas.microsoft.com/office/drawing/2014/main" id="{1E73D1CA-A4D1-47FF-9CE9-45088D1E029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30EC9232-3FFE-446E-B455-5F950B97D14D}"/>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F68E12-17A0-4BF4-BB95-437D115786FE}"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cc.gov.ng/accessible/documents/878-internet-code-practice/fil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ncc.gov.ng/docman-main/internet-governance/885-igov-keeping-children-safe-online-advice-parents/fil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ncc.gov.ng/documents/981-what-you-need-to-know-about-cyberbullying/fi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hyperlink" Target="https://www.ncc.gov.ng/technical-regulation/internet/publica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5AAA3F2C-097D-4704-829A-9F50B08266E3}"/>
              </a:ext>
            </a:extLst>
          </p:cNvPr>
          <p:cNvSpPr>
            <a:spLocks noMove="1" noResize="1"/>
          </p:cNvSpPr>
          <p:nvPr/>
        </p:nvSpPr>
        <p:spPr>
          <a:xfrm>
            <a:off x="0" y="0"/>
            <a:ext cx="12191996" cy="6858000"/>
          </a:xfrm>
          <a:prstGeom prst="rect">
            <a:avLst/>
          </a:prstGeom>
          <a:solidFill>
            <a:srgbClr val="E7E6E6"/>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Freeform: Shape 9">
            <a:extLst>
              <a:ext uri="{FF2B5EF4-FFF2-40B4-BE49-F238E27FC236}">
                <a16:creationId xmlns:a16="http://schemas.microsoft.com/office/drawing/2014/main" id="{FCBDAFC8-C100-4FC0-84EA-6E8CE4E86101}"/>
              </a:ext>
            </a:extLst>
          </p:cNvPr>
          <p:cNvSpPr>
            <a:spLocks noMove="1" noResize="1"/>
          </p:cNvSpPr>
          <p:nvPr/>
        </p:nvSpPr>
        <p:spPr>
          <a:xfrm rot="2700006">
            <a:off x="82779" y="-1386170"/>
            <a:ext cx="2424869" cy="3611194"/>
          </a:xfrm>
          <a:custGeom>
            <a:avLst/>
            <a:gdLst>
              <a:gd name="f0" fmla="val 10800000"/>
              <a:gd name="f1" fmla="val 5400000"/>
              <a:gd name="f2" fmla="val 180"/>
              <a:gd name="f3" fmla="val w"/>
              <a:gd name="f4" fmla="val h"/>
              <a:gd name="f5" fmla="val 0"/>
              <a:gd name="f6" fmla="val 2424873"/>
              <a:gd name="f7" fmla="val 3611191"/>
              <a:gd name="f8" fmla="val 2424874"/>
              <a:gd name="f9" fmla="val 1186317"/>
              <a:gd name="f10" fmla="+- 0 0 -90"/>
              <a:gd name="f11" fmla="*/ f3 1 2424873"/>
              <a:gd name="f12" fmla="*/ f4 1 3611191"/>
              <a:gd name="f13" fmla="val f5"/>
              <a:gd name="f14" fmla="val f6"/>
              <a:gd name="f15" fmla="val f7"/>
              <a:gd name="f16" fmla="*/ f10 f0 1"/>
              <a:gd name="f17" fmla="+- f15 0 f13"/>
              <a:gd name="f18" fmla="+- f14 0 f13"/>
              <a:gd name="f19" fmla="*/ f16 1 f2"/>
              <a:gd name="f20" fmla="*/ f18 1 2424873"/>
              <a:gd name="f21" fmla="*/ f17 1 3611191"/>
              <a:gd name="f22" fmla="*/ 0 f18 1"/>
              <a:gd name="f23" fmla="*/ 2424874 f17 1"/>
              <a:gd name="f24" fmla="*/ 2424873 f18 1"/>
              <a:gd name="f25" fmla="*/ 0 f17 1"/>
              <a:gd name="f26" fmla="*/ 3611191 f17 1"/>
              <a:gd name="f27" fmla="*/ 1186317 f18 1"/>
              <a:gd name="f28" fmla="+- f19 0 f1"/>
              <a:gd name="f29" fmla="*/ f22 1 2424873"/>
              <a:gd name="f30" fmla="*/ f23 1 3611191"/>
              <a:gd name="f31" fmla="*/ f24 1 2424873"/>
              <a:gd name="f32" fmla="*/ f25 1 3611191"/>
              <a:gd name="f33" fmla="*/ f26 1 3611191"/>
              <a:gd name="f34" fmla="*/ f27 1 2424873"/>
              <a:gd name="f35" fmla="*/ f13 1 f20"/>
              <a:gd name="f36" fmla="*/ f14 1 f20"/>
              <a:gd name="f37" fmla="*/ f13 1 f21"/>
              <a:gd name="f38" fmla="*/ f15 1 f21"/>
              <a:gd name="f39" fmla="*/ f29 1 f20"/>
              <a:gd name="f40" fmla="*/ f30 1 f21"/>
              <a:gd name="f41" fmla="*/ f31 1 f20"/>
              <a:gd name="f42" fmla="*/ f32 1 f21"/>
              <a:gd name="f43" fmla="*/ f33 1 f21"/>
              <a:gd name="f44" fmla="*/ f34 1 f20"/>
              <a:gd name="f45" fmla="*/ f35 f11 1"/>
              <a:gd name="f46" fmla="*/ f36 f11 1"/>
              <a:gd name="f47" fmla="*/ f38 f12 1"/>
              <a:gd name="f48" fmla="*/ f37 f12 1"/>
              <a:gd name="f49" fmla="*/ f39 f11 1"/>
              <a:gd name="f50" fmla="*/ f40 f12 1"/>
              <a:gd name="f51" fmla="*/ f41 f11 1"/>
              <a:gd name="f52" fmla="*/ f42 f12 1"/>
              <a:gd name="f53" fmla="*/ f43 f12 1"/>
              <a:gd name="f54" fmla="*/ f44 f11 1"/>
            </a:gdLst>
            <a:ahLst/>
            <a:cxnLst>
              <a:cxn ang="3cd4">
                <a:pos x="hc" y="t"/>
              </a:cxn>
              <a:cxn ang="0">
                <a:pos x="r" y="vc"/>
              </a:cxn>
              <a:cxn ang="cd4">
                <a:pos x="hc" y="b"/>
              </a:cxn>
              <a:cxn ang="cd2">
                <a:pos x="l" y="vc"/>
              </a:cxn>
              <a:cxn ang="f28">
                <a:pos x="f49" y="f50"/>
              </a:cxn>
              <a:cxn ang="f28">
                <a:pos x="f51" y="f52"/>
              </a:cxn>
              <a:cxn ang="f28">
                <a:pos x="f51" y="f53"/>
              </a:cxn>
              <a:cxn ang="f28">
                <a:pos x="f54" y="f53"/>
              </a:cxn>
            </a:cxnLst>
            <a:rect l="f45" t="f48" r="f46" b="f47"/>
            <a:pathLst>
              <a:path w="2424873" h="3611191">
                <a:moveTo>
                  <a:pt x="f5" y="f8"/>
                </a:moveTo>
                <a:lnTo>
                  <a:pt x="f6" y="f5"/>
                </a:lnTo>
                <a:lnTo>
                  <a:pt x="f6" y="f7"/>
                </a:lnTo>
                <a:lnTo>
                  <a:pt x="f9" y="f7"/>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Freeform: Shape 11">
            <a:extLst>
              <a:ext uri="{FF2B5EF4-FFF2-40B4-BE49-F238E27FC236}">
                <a16:creationId xmlns:a16="http://schemas.microsoft.com/office/drawing/2014/main" id="{3EDC4475-6751-498D-B008-E1D9E1D31CED}"/>
              </a:ext>
            </a:extLst>
          </p:cNvPr>
          <p:cNvSpPr>
            <a:spLocks noMove="1" noResize="1"/>
          </p:cNvSpPr>
          <p:nvPr/>
        </p:nvSpPr>
        <p:spPr>
          <a:xfrm rot="2700006">
            <a:off x="1571002" y="-338584"/>
            <a:ext cx="1635953" cy="1635953"/>
          </a:xfrm>
          <a:custGeom>
            <a:avLst/>
            <a:gdLst>
              <a:gd name="f0" fmla="val 10800000"/>
              <a:gd name="f1" fmla="val 5400000"/>
              <a:gd name="f2" fmla="val 180"/>
              <a:gd name="f3" fmla="val w"/>
              <a:gd name="f4" fmla="val h"/>
              <a:gd name="f5" fmla="val 0"/>
              <a:gd name="f6" fmla="val 1635955"/>
              <a:gd name="f7" fmla="val 957987"/>
              <a:gd name="f8" fmla="+- 0 0 -90"/>
              <a:gd name="f9" fmla="*/ f3 1 1635955"/>
              <a:gd name="f10" fmla="*/ f4 1 1635955"/>
              <a:gd name="f11" fmla="val f5"/>
              <a:gd name="f12" fmla="val f6"/>
              <a:gd name="f13" fmla="*/ f8 f0 1"/>
              <a:gd name="f14" fmla="+- f12 0 f11"/>
              <a:gd name="f15" fmla="*/ f13 1 f2"/>
              <a:gd name="f16" fmla="*/ f14 1 1635955"/>
              <a:gd name="f17" fmla="*/ 0 f14 1"/>
              <a:gd name="f18" fmla="*/ 957987 f14 1"/>
              <a:gd name="f19" fmla="*/ 1635955 f14 1"/>
              <a:gd name="f20" fmla="+- f15 0 f1"/>
              <a:gd name="f21" fmla="*/ f17 1 1635955"/>
              <a:gd name="f22" fmla="*/ f18 1 1635955"/>
              <a:gd name="f23" fmla="*/ f19 1 1635955"/>
              <a:gd name="f24" fmla="*/ f11 1 f16"/>
              <a:gd name="f25" fmla="*/ f12 1 f16"/>
              <a:gd name="f26" fmla="*/ f21 1 f16"/>
              <a:gd name="f27" fmla="*/ f22 1 f16"/>
              <a:gd name="f28" fmla="*/ f23 1 f16"/>
              <a:gd name="f29" fmla="*/ f24 f9 1"/>
              <a:gd name="f30" fmla="*/ f25 f9 1"/>
              <a:gd name="f31" fmla="*/ f25 f10 1"/>
              <a:gd name="f32" fmla="*/ f24 f10 1"/>
              <a:gd name="f33" fmla="*/ f26 f9 1"/>
              <a:gd name="f34" fmla="*/ f27 f10 1"/>
              <a:gd name="f35" fmla="*/ f27 f9 1"/>
              <a:gd name="f36" fmla="*/ f26 f10 1"/>
              <a:gd name="f37" fmla="*/ f28 f9 1"/>
              <a:gd name="f38" fmla="*/ f28 f10 1"/>
            </a:gdLst>
            <a:ahLst/>
            <a:cxnLst>
              <a:cxn ang="3cd4">
                <a:pos x="hc" y="t"/>
              </a:cxn>
              <a:cxn ang="0">
                <a:pos x="r" y="vc"/>
              </a:cxn>
              <a:cxn ang="cd4">
                <a:pos x="hc" y="b"/>
              </a:cxn>
              <a:cxn ang="cd2">
                <a:pos x="l" y="vc"/>
              </a:cxn>
              <a:cxn ang="f20">
                <a:pos x="f33" y="f34"/>
              </a:cxn>
              <a:cxn ang="f20">
                <a:pos x="f35" y="f36"/>
              </a:cxn>
              <a:cxn ang="f20">
                <a:pos x="f37" y="f36"/>
              </a:cxn>
              <a:cxn ang="f20">
                <a:pos x="f37" y="f38"/>
              </a:cxn>
              <a:cxn ang="f20">
                <a:pos x="f33" y="f38"/>
              </a:cxn>
            </a:cxnLst>
            <a:rect l="f29" t="f32" r="f30" b="f31"/>
            <a:pathLst>
              <a:path w="1635955" h="1635955">
                <a:moveTo>
                  <a:pt x="f5" y="f7"/>
                </a:moveTo>
                <a:lnTo>
                  <a:pt x="f7" y="f5"/>
                </a:lnTo>
                <a:lnTo>
                  <a:pt x="f6" y="f5"/>
                </a:lnTo>
                <a:lnTo>
                  <a:pt x="f6" y="f6"/>
                </a:lnTo>
                <a:lnTo>
                  <a:pt x="f5" y="f6"/>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Freeform: Shape 13">
            <a:extLst>
              <a:ext uri="{FF2B5EF4-FFF2-40B4-BE49-F238E27FC236}">
                <a16:creationId xmlns:a16="http://schemas.microsoft.com/office/drawing/2014/main" id="{93D0711A-90D8-4CAE-A6EA-714587E00C41}"/>
              </a:ext>
            </a:extLst>
          </p:cNvPr>
          <p:cNvSpPr>
            <a:spLocks noMove="1" noResize="1"/>
          </p:cNvSpPr>
          <p:nvPr/>
        </p:nvSpPr>
        <p:spPr>
          <a:xfrm rot="2700006">
            <a:off x="9627978" y="-6581"/>
            <a:ext cx="4059396" cy="2548112"/>
          </a:xfrm>
          <a:custGeom>
            <a:avLst/>
            <a:gdLst>
              <a:gd name="f0" fmla="val 10800000"/>
              <a:gd name="f1" fmla="val 5400000"/>
              <a:gd name="f2" fmla="val 180"/>
              <a:gd name="f3" fmla="val w"/>
              <a:gd name="f4" fmla="val h"/>
              <a:gd name="f5" fmla="val 0"/>
              <a:gd name="f6" fmla="val 4059393"/>
              <a:gd name="f7" fmla="val 2548110"/>
              <a:gd name="f8" fmla="val 1511282"/>
              <a:gd name="f9" fmla="+- 0 0 -90"/>
              <a:gd name="f10" fmla="*/ f3 1 4059393"/>
              <a:gd name="f11" fmla="*/ f4 1 2548110"/>
              <a:gd name="f12" fmla="val f5"/>
              <a:gd name="f13" fmla="val f6"/>
              <a:gd name="f14" fmla="val f7"/>
              <a:gd name="f15" fmla="*/ f9 f0 1"/>
              <a:gd name="f16" fmla="+- f14 0 f12"/>
              <a:gd name="f17" fmla="+- f13 0 f12"/>
              <a:gd name="f18" fmla="*/ f15 1 f2"/>
              <a:gd name="f19" fmla="*/ f17 1 4059393"/>
              <a:gd name="f20" fmla="*/ f16 1 2548110"/>
              <a:gd name="f21" fmla="*/ 0 f17 1"/>
              <a:gd name="f22" fmla="*/ 1511282 f16 1"/>
              <a:gd name="f23" fmla="*/ 1511282 f17 1"/>
              <a:gd name="f24" fmla="*/ 0 f16 1"/>
              <a:gd name="f25" fmla="*/ 4059393 f17 1"/>
              <a:gd name="f26" fmla="*/ 2548110 f16 1"/>
              <a:gd name="f27" fmla="+- f18 0 f1"/>
              <a:gd name="f28" fmla="*/ f21 1 4059393"/>
              <a:gd name="f29" fmla="*/ f22 1 2548110"/>
              <a:gd name="f30" fmla="*/ f23 1 4059393"/>
              <a:gd name="f31" fmla="*/ f24 1 2548110"/>
              <a:gd name="f32" fmla="*/ f25 1 4059393"/>
              <a:gd name="f33" fmla="*/ f26 1 2548110"/>
              <a:gd name="f34" fmla="*/ f12 1 f19"/>
              <a:gd name="f35" fmla="*/ f13 1 f19"/>
              <a:gd name="f36" fmla="*/ f12 1 f20"/>
              <a:gd name="f37" fmla="*/ f14 1 f20"/>
              <a:gd name="f38" fmla="*/ f28 1 f19"/>
              <a:gd name="f39" fmla="*/ f29 1 f20"/>
              <a:gd name="f40" fmla="*/ f30 1 f19"/>
              <a:gd name="f41" fmla="*/ f31 1 f20"/>
              <a:gd name="f42" fmla="*/ f32 1 f19"/>
              <a:gd name="f43" fmla="*/ f33 1 f20"/>
              <a:gd name="f44" fmla="*/ f34 f10 1"/>
              <a:gd name="f45" fmla="*/ f35 f10 1"/>
              <a:gd name="f46" fmla="*/ f37 f11 1"/>
              <a:gd name="f47" fmla="*/ f36 f11 1"/>
              <a:gd name="f48" fmla="*/ f38 f10 1"/>
              <a:gd name="f49" fmla="*/ f39 f11 1"/>
              <a:gd name="f50" fmla="*/ f40 f10 1"/>
              <a:gd name="f51" fmla="*/ f41 f11 1"/>
              <a:gd name="f52" fmla="*/ f42 f10 1"/>
              <a:gd name="f53" fmla="*/ f43 f11 1"/>
            </a:gdLst>
            <a:ahLst/>
            <a:cxnLst>
              <a:cxn ang="3cd4">
                <a:pos x="hc" y="t"/>
              </a:cxn>
              <a:cxn ang="0">
                <a:pos x="r" y="vc"/>
              </a:cxn>
              <a:cxn ang="cd4">
                <a:pos x="hc" y="b"/>
              </a:cxn>
              <a:cxn ang="cd2">
                <a:pos x="l" y="vc"/>
              </a:cxn>
              <a:cxn ang="f27">
                <a:pos x="f48" y="f49"/>
              </a:cxn>
              <a:cxn ang="f27">
                <a:pos x="f50" y="f51"/>
              </a:cxn>
              <a:cxn ang="f27">
                <a:pos x="f52" y="f53"/>
              </a:cxn>
              <a:cxn ang="f27">
                <a:pos x="f48" y="f53"/>
              </a:cxn>
            </a:cxnLst>
            <a:rect l="f44" t="f47" r="f45" b="f46"/>
            <a:pathLst>
              <a:path w="4059393" h="2548110">
                <a:moveTo>
                  <a:pt x="f5" y="f8"/>
                </a:moveTo>
                <a:lnTo>
                  <a:pt x="f8" y="f5"/>
                </a:lnTo>
                <a:lnTo>
                  <a:pt x="f6" y="f7"/>
                </a:lnTo>
                <a:lnTo>
                  <a:pt x="f5" y="f7"/>
                </a:lnTo>
                <a:close/>
              </a:path>
            </a:pathLst>
          </a:cu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5">
            <a:extLst>
              <a:ext uri="{FF2B5EF4-FFF2-40B4-BE49-F238E27FC236}">
                <a16:creationId xmlns:a16="http://schemas.microsoft.com/office/drawing/2014/main" id="{A8423629-2BCA-47B6-A0E7-90A3C547EE38}"/>
              </a:ext>
            </a:extLst>
          </p:cNvPr>
          <p:cNvSpPr>
            <a:spLocks noMove="1" noResize="1"/>
          </p:cNvSpPr>
          <p:nvPr/>
        </p:nvSpPr>
        <p:spPr>
          <a:xfrm rot="2700006">
            <a:off x="10262919" y="1465785"/>
            <a:ext cx="1185711" cy="1185711"/>
          </a:xfrm>
          <a:prstGeom prst="rect">
            <a:avLst/>
          </a:pr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Freeform: Shape 17">
            <a:extLst>
              <a:ext uri="{FF2B5EF4-FFF2-40B4-BE49-F238E27FC236}">
                <a16:creationId xmlns:a16="http://schemas.microsoft.com/office/drawing/2014/main" id="{3F6DFF2B-2CC4-409C-8984-E918CE884733}"/>
              </a:ext>
            </a:extLst>
          </p:cNvPr>
          <p:cNvSpPr>
            <a:spLocks noMove="1" noResize="1"/>
          </p:cNvSpPr>
          <p:nvPr/>
        </p:nvSpPr>
        <p:spPr>
          <a:xfrm rot="2700006">
            <a:off x="-29554" y="5198739"/>
            <a:ext cx="2444904" cy="2366119"/>
          </a:xfrm>
          <a:custGeom>
            <a:avLst/>
            <a:gdLst>
              <a:gd name="f0" fmla="val 10800000"/>
              <a:gd name="f1" fmla="val 5400000"/>
              <a:gd name="f2" fmla="val 180"/>
              <a:gd name="f3" fmla="val w"/>
              <a:gd name="f4" fmla="val h"/>
              <a:gd name="f5" fmla="val 0"/>
              <a:gd name="f6" fmla="val 2203753"/>
              <a:gd name="f7" fmla="val 2132734"/>
              <a:gd name="f8" fmla="val 576461"/>
              <a:gd name="f9" fmla="val 647480"/>
              <a:gd name="f10" fmla="val 1485255"/>
              <a:gd name="f11" fmla="+- 0 0 -90"/>
              <a:gd name="f12" fmla="*/ f3 1 2203753"/>
              <a:gd name="f13" fmla="*/ f4 1 2132734"/>
              <a:gd name="f14" fmla="val f5"/>
              <a:gd name="f15" fmla="val f6"/>
              <a:gd name="f16" fmla="val f7"/>
              <a:gd name="f17" fmla="*/ f11 f0 1"/>
              <a:gd name="f18" fmla="+- f16 0 f14"/>
              <a:gd name="f19" fmla="+- f15 0 f14"/>
              <a:gd name="f20" fmla="*/ f17 1 f2"/>
              <a:gd name="f21" fmla="*/ f19 1 2203753"/>
              <a:gd name="f22" fmla="*/ f18 1 2132734"/>
              <a:gd name="f23" fmla="*/ 0 f19 1"/>
              <a:gd name="f24" fmla="*/ 0 f18 1"/>
              <a:gd name="f25" fmla="*/ 2203753 f19 1"/>
              <a:gd name="f26" fmla="*/ 576461 f18 1"/>
              <a:gd name="f27" fmla="*/ 647480 f19 1"/>
              <a:gd name="f28" fmla="*/ 2132734 f18 1"/>
              <a:gd name="f29" fmla="*/ 1485255 f18 1"/>
              <a:gd name="f30" fmla="+- f20 0 f1"/>
              <a:gd name="f31" fmla="*/ f23 1 2203753"/>
              <a:gd name="f32" fmla="*/ f24 1 2132734"/>
              <a:gd name="f33" fmla="*/ f25 1 2203753"/>
              <a:gd name="f34" fmla="*/ f26 1 2132734"/>
              <a:gd name="f35" fmla="*/ f27 1 2203753"/>
              <a:gd name="f36" fmla="*/ f28 1 2132734"/>
              <a:gd name="f37" fmla="*/ f29 1 2132734"/>
              <a:gd name="f38" fmla="*/ f14 1 f21"/>
              <a:gd name="f39" fmla="*/ f15 1 f21"/>
              <a:gd name="f40" fmla="*/ f14 1 f22"/>
              <a:gd name="f41" fmla="*/ f16 1 f22"/>
              <a:gd name="f42" fmla="*/ f31 1 f21"/>
              <a:gd name="f43" fmla="*/ f32 1 f22"/>
              <a:gd name="f44" fmla="*/ f33 1 f21"/>
              <a:gd name="f45" fmla="*/ f34 1 f22"/>
              <a:gd name="f46" fmla="*/ f35 1 f21"/>
              <a:gd name="f47" fmla="*/ f36 1 f22"/>
              <a:gd name="f48" fmla="*/ f37 1 f22"/>
              <a:gd name="f49" fmla="*/ f38 f12 1"/>
              <a:gd name="f50" fmla="*/ f39 f12 1"/>
              <a:gd name="f51" fmla="*/ f41 f13 1"/>
              <a:gd name="f52" fmla="*/ f40 f13 1"/>
              <a:gd name="f53" fmla="*/ f42 f12 1"/>
              <a:gd name="f54" fmla="*/ f43 f13 1"/>
              <a:gd name="f55" fmla="*/ f44 f12 1"/>
              <a:gd name="f56" fmla="*/ f45 f13 1"/>
              <a:gd name="f57" fmla="*/ f46 f12 1"/>
              <a:gd name="f58" fmla="*/ f47 f13 1"/>
              <a:gd name="f59" fmla="*/ f48 f13 1"/>
            </a:gdLst>
            <a:ahLst/>
            <a:cxnLst>
              <a:cxn ang="3cd4">
                <a:pos x="hc" y="t"/>
              </a:cxn>
              <a:cxn ang="0">
                <a:pos x="r" y="vc"/>
              </a:cxn>
              <a:cxn ang="cd4">
                <a:pos x="hc" y="b"/>
              </a:cxn>
              <a:cxn ang="cd2">
                <a:pos x="l" y="vc"/>
              </a:cxn>
              <a:cxn ang="f30">
                <a:pos x="f53" y="f54"/>
              </a:cxn>
              <a:cxn ang="f30">
                <a:pos x="f55" y="f54"/>
              </a:cxn>
              <a:cxn ang="f30">
                <a:pos x="f55" y="f56"/>
              </a:cxn>
              <a:cxn ang="f30">
                <a:pos x="f57" y="f58"/>
              </a:cxn>
              <a:cxn ang="f30">
                <a:pos x="f53" y="f59"/>
              </a:cxn>
            </a:cxnLst>
            <a:rect l="f49" t="f52" r="f50" b="f51"/>
            <a:pathLst>
              <a:path w="2203753" h="2132734">
                <a:moveTo>
                  <a:pt x="f5" y="f5"/>
                </a:moveTo>
                <a:lnTo>
                  <a:pt x="f6" y="f5"/>
                </a:lnTo>
                <a:lnTo>
                  <a:pt x="f6" y="f8"/>
                </a:lnTo>
                <a:lnTo>
                  <a:pt x="f9" y="f7"/>
                </a:lnTo>
                <a:lnTo>
                  <a:pt x="f5" y="f10"/>
                </a:lnTo>
                <a:close/>
              </a:path>
            </a:pathLst>
          </a:cu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19">
            <a:extLst>
              <a:ext uri="{FF2B5EF4-FFF2-40B4-BE49-F238E27FC236}">
                <a16:creationId xmlns:a16="http://schemas.microsoft.com/office/drawing/2014/main" id="{45FA1D8E-10E6-4BDD-B5C3-7F22AD649521}"/>
              </a:ext>
            </a:extLst>
          </p:cNvPr>
          <p:cNvSpPr>
            <a:spLocks noMove="1" noResize="1"/>
          </p:cNvSpPr>
          <p:nvPr/>
        </p:nvSpPr>
        <p:spPr>
          <a:xfrm rot="2700006">
            <a:off x="1769784" y="5439894"/>
            <a:ext cx="928463" cy="928463"/>
          </a:xfrm>
          <a:prstGeom prst="rect">
            <a:avLst/>
          </a:pr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effectLst>
                <a:outerShdw dist="38096" dir="2700000">
                  <a:srgbClr val="000000"/>
                </a:outerShdw>
              </a:effectLst>
              <a:uFillTx/>
              <a:latin typeface="Calibri"/>
            </a:endParaRPr>
          </a:p>
        </p:txBody>
      </p:sp>
      <p:sp>
        <p:nvSpPr>
          <p:cNvPr id="9" name="Freeform: Shape 21">
            <a:extLst>
              <a:ext uri="{FF2B5EF4-FFF2-40B4-BE49-F238E27FC236}">
                <a16:creationId xmlns:a16="http://schemas.microsoft.com/office/drawing/2014/main" id="{F01D4D46-8C9D-4FC3-BE41-D991062F5500}"/>
              </a:ext>
            </a:extLst>
          </p:cNvPr>
          <p:cNvSpPr>
            <a:spLocks noMove="1" noResize="1"/>
          </p:cNvSpPr>
          <p:nvPr/>
        </p:nvSpPr>
        <p:spPr>
          <a:xfrm rot="2700006">
            <a:off x="3401312" y="734309"/>
            <a:ext cx="5389382" cy="5389382"/>
          </a:xfrm>
          <a:custGeom>
            <a:avLst/>
            <a:gdLst>
              <a:gd name="f0" fmla="val 10800000"/>
              <a:gd name="f1" fmla="val 5400000"/>
              <a:gd name="f2" fmla="val 180"/>
              <a:gd name="f3" fmla="val w"/>
              <a:gd name="f4" fmla="val h"/>
              <a:gd name="f5" fmla="val 0"/>
              <a:gd name="f6" fmla="val 5389379"/>
              <a:gd name="f7" fmla="val 540040"/>
              <a:gd name="f8" fmla="val 4838655"/>
              <a:gd name="f9" fmla="+- 0 0 -90"/>
              <a:gd name="f10" fmla="*/ f3 1 5389379"/>
              <a:gd name="f11" fmla="*/ f4 1 5389379"/>
              <a:gd name="f12" fmla="val f5"/>
              <a:gd name="f13" fmla="val f6"/>
              <a:gd name="f14" fmla="*/ f9 f0 1"/>
              <a:gd name="f15" fmla="+- f13 0 f12"/>
              <a:gd name="f16" fmla="*/ f14 1 f2"/>
              <a:gd name="f17" fmla="*/ f15 1 5389379"/>
              <a:gd name="f18" fmla="*/ 0 f15 1"/>
              <a:gd name="f19" fmla="*/ 540040 f15 1"/>
              <a:gd name="f20" fmla="*/ 5389379 f15 1"/>
              <a:gd name="f21" fmla="*/ 4838655 f15 1"/>
              <a:gd name="f22" fmla="+- f16 0 f1"/>
              <a:gd name="f23" fmla="*/ f18 1 5389379"/>
              <a:gd name="f24" fmla="*/ f19 1 5389379"/>
              <a:gd name="f25" fmla="*/ f20 1 5389379"/>
              <a:gd name="f26" fmla="*/ f21 1 5389379"/>
              <a:gd name="f27" fmla="*/ f12 1 f17"/>
              <a:gd name="f28" fmla="*/ f13 1 f17"/>
              <a:gd name="f29" fmla="*/ f23 1 f17"/>
              <a:gd name="f30" fmla="*/ f24 1 f17"/>
              <a:gd name="f31" fmla="*/ f25 1 f17"/>
              <a:gd name="f32" fmla="*/ f26 1 f17"/>
              <a:gd name="f33" fmla="*/ f27 f10 1"/>
              <a:gd name="f34" fmla="*/ f28 f10 1"/>
              <a:gd name="f35" fmla="*/ f28 f11 1"/>
              <a:gd name="f36" fmla="*/ f27 f11 1"/>
              <a:gd name="f37" fmla="*/ f29 f10 1"/>
              <a:gd name="f38" fmla="*/ f30 f11 1"/>
              <a:gd name="f39" fmla="*/ f30 f10 1"/>
              <a:gd name="f40" fmla="*/ f29 f11 1"/>
              <a:gd name="f41" fmla="*/ f31 f10 1"/>
              <a:gd name="f42" fmla="*/ f32 f11 1"/>
              <a:gd name="f43" fmla="*/ f32 f10 1"/>
              <a:gd name="f44" fmla="*/ f31 f11 1"/>
            </a:gdLst>
            <a:ahLst/>
            <a:cxnLst>
              <a:cxn ang="3cd4">
                <a:pos x="hc" y="t"/>
              </a:cxn>
              <a:cxn ang="0">
                <a:pos x="r" y="vc"/>
              </a:cxn>
              <a:cxn ang="cd4">
                <a:pos x="hc" y="b"/>
              </a:cxn>
              <a:cxn ang="cd2">
                <a:pos x="l" y="vc"/>
              </a:cxn>
              <a:cxn ang="f22">
                <a:pos x="f37" y="f38"/>
              </a:cxn>
              <a:cxn ang="f22">
                <a:pos x="f39" y="f40"/>
              </a:cxn>
              <a:cxn ang="f22">
                <a:pos x="f41" y="f40"/>
              </a:cxn>
              <a:cxn ang="f22">
                <a:pos x="f41" y="f42"/>
              </a:cxn>
              <a:cxn ang="f22">
                <a:pos x="f43" y="f44"/>
              </a:cxn>
              <a:cxn ang="f22">
                <a:pos x="f37" y="f44"/>
              </a:cxn>
            </a:cxnLst>
            <a:rect l="f33" t="f36" r="f34" b="f35"/>
            <a:pathLst>
              <a:path w="5389379" h="5389379">
                <a:moveTo>
                  <a:pt x="f5" y="f7"/>
                </a:moveTo>
                <a:lnTo>
                  <a:pt x="f7" y="f5"/>
                </a:lnTo>
                <a:lnTo>
                  <a:pt x="f6" y="f5"/>
                </a:lnTo>
                <a:lnTo>
                  <a:pt x="f6" y="f8"/>
                </a:lnTo>
                <a:lnTo>
                  <a:pt x="f8" y="f6"/>
                </a:lnTo>
                <a:lnTo>
                  <a:pt x="f5" y="f6"/>
                </a:lnTo>
                <a:close/>
              </a:path>
            </a:pathLst>
          </a:cu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Freeform: Shape 23">
            <a:extLst>
              <a:ext uri="{FF2B5EF4-FFF2-40B4-BE49-F238E27FC236}">
                <a16:creationId xmlns:a16="http://schemas.microsoft.com/office/drawing/2014/main" id="{34C99E79-7453-4189-9140-248A45B9059A}"/>
              </a:ext>
            </a:extLst>
          </p:cNvPr>
          <p:cNvSpPr>
            <a:spLocks noMove="1" noResize="1"/>
          </p:cNvSpPr>
          <p:nvPr/>
        </p:nvSpPr>
        <p:spPr>
          <a:xfrm rot="2700006">
            <a:off x="2700287" y="33285"/>
            <a:ext cx="6791431" cy="6791431"/>
          </a:xfrm>
          <a:custGeom>
            <a:avLst/>
            <a:gdLst>
              <a:gd name="f0" fmla="val 10800000"/>
              <a:gd name="f1" fmla="val 5400000"/>
              <a:gd name="f2" fmla="val 180"/>
              <a:gd name="f3" fmla="val w"/>
              <a:gd name="f4" fmla="val h"/>
              <a:gd name="f5" fmla="val 0"/>
              <a:gd name="f6" fmla="val 6791435"/>
              <a:gd name="f7" fmla="val 1860938"/>
              <a:gd name="f8" fmla="val 81158"/>
              <a:gd name="f9" fmla="val 1942096"/>
              <a:gd name="f10" fmla="val 4838655"/>
              <a:gd name="f11" fmla="val 6710277"/>
              <a:gd name="f12" fmla="val 4919813"/>
              <a:gd name="f13" fmla="+- 0 0 -90"/>
              <a:gd name="f14" fmla="*/ f3 1 6791435"/>
              <a:gd name="f15" fmla="*/ f4 1 6791435"/>
              <a:gd name="f16" fmla="val f5"/>
              <a:gd name="f17" fmla="val f6"/>
              <a:gd name="f18" fmla="*/ f13 f0 1"/>
              <a:gd name="f19" fmla="+- f17 0 f16"/>
              <a:gd name="f20" fmla="*/ f18 1 f2"/>
              <a:gd name="f21" fmla="*/ f19 1 6791435"/>
              <a:gd name="f22" fmla="*/ 1860938 f19 1"/>
              <a:gd name="f23" fmla="*/ 81158 f19 1"/>
              <a:gd name="f24" fmla="*/ 1942096 f19 1"/>
              <a:gd name="f25" fmla="*/ 0 f19 1"/>
              <a:gd name="f26" fmla="*/ 6791435 f19 1"/>
              <a:gd name="f27" fmla="*/ 4838655 f19 1"/>
              <a:gd name="f28" fmla="*/ 6710277 f19 1"/>
              <a:gd name="f29" fmla="*/ 4919813 f19 1"/>
              <a:gd name="f30" fmla="+- f20 0 f1"/>
              <a:gd name="f31" fmla="*/ f22 1 6791435"/>
              <a:gd name="f32" fmla="*/ f23 1 6791435"/>
              <a:gd name="f33" fmla="*/ f24 1 6791435"/>
              <a:gd name="f34" fmla="*/ f25 1 6791435"/>
              <a:gd name="f35" fmla="*/ f26 1 6791435"/>
              <a:gd name="f36" fmla="*/ f27 1 6791435"/>
              <a:gd name="f37" fmla="*/ f28 1 6791435"/>
              <a:gd name="f38" fmla="*/ f29 1 6791435"/>
              <a:gd name="f39" fmla="*/ f16 1 f21"/>
              <a:gd name="f40" fmla="*/ f17 1 f21"/>
              <a:gd name="f41" fmla="*/ f31 1 f21"/>
              <a:gd name="f42" fmla="*/ f32 1 f21"/>
              <a:gd name="f43" fmla="*/ f33 1 f21"/>
              <a:gd name="f44" fmla="*/ f34 1 f21"/>
              <a:gd name="f45" fmla="*/ f35 1 f21"/>
              <a:gd name="f46" fmla="*/ f36 1 f21"/>
              <a:gd name="f47" fmla="*/ f37 1 f21"/>
              <a:gd name="f48" fmla="*/ f38 1 f21"/>
              <a:gd name="f49" fmla="*/ f39 f14 1"/>
              <a:gd name="f50" fmla="*/ f40 f14 1"/>
              <a:gd name="f51" fmla="*/ f40 f15 1"/>
              <a:gd name="f52" fmla="*/ f39 f15 1"/>
              <a:gd name="f53" fmla="*/ f41 f14 1"/>
              <a:gd name="f54" fmla="*/ f42 f15 1"/>
              <a:gd name="f55" fmla="*/ f43 f14 1"/>
              <a:gd name="f56" fmla="*/ f44 f15 1"/>
              <a:gd name="f57" fmla="*/ f45 f14 1"/>
              <a:gd name="f58" fmla="*/ f46 f15 1"/>
              <a:gd name="f59" fmla="*/ f47 f14 1"/>
              <a:gd name="f60" fmla="*/ f48 f15 1"/>
              <a:gd name="f61" fmla="*/ f44 f14 1"/>
              <a:gd name="f62" fmla="*/ f43 f15 1"/>
              <a:gd name="f63" fmla="*/ f42 f14 1"/>
              <a:gd name="f64" fmla="*/ f41 f15 1"/>
              <a:gd name="f65" fmla="*/ f47 f15 1"/>
              <a:gd name="f66" fmla="*/ f48 f14 1"/>
              <a:gd name="f67" fmla="*/ f46 f14 1"/>
              <a:gd name="f68" fmla="*/ f45 f15 1"/>
            </a:gdLst>
            <a:ahLst/>
            <a:cxnLst>
              <a:cxn ang="3cd4">
                <a:pos x="hc" y="t"/>
              </a:cxn>
              <a:cxn ang="0">
                <a:pos x="r" y="vc"/>
              </a:cxn>
              <a:cxn ang="cd4">
                <a:pos x="hc" y="b"/>
              </a:cxn>
              <a:cxn ang="cd2">
                <a:pos x="l" y="vc"/>
              </a:cxn>
              <a:cxn ang="f30">
                <a:pos x="f53" y="f54"/>
              </a:cxn>
              <a:cxn ang="f30">
                <a:pos x="f55" y="f56"/>
              </a:cxn>
              <a:cxn ang="f30">
                <a:pos x="f57" y="f56"/>
              </a:cxn>
              <a:cxn ang="f30">
                <a:pos x="f57" y="f58"/>
              </a:cxn>
              <a:cxn ang="f30">
                <a:pos x="f59" y="f60"/>
              </a:cxn>
              <a:cxn ang="f30">
                <a:pos x="f59" y="f54"/>
              </a:cxn>
              <a:cxn ang="f30">
                <a:pos x="f61" y="f62"/>
              </a:cxn>
              <a:cxn ang="f30">
                <a:pos x="f63" y="f64"/>
              </a:cxn>
              <a:cxn ang="f30">
                <a:pos x="f63" y="f65"/>
              </a:cxn>
              <a:cxn ang="f30">
                <a:pos x="f66" y="f65"/>
              </a:cxn>
              <a:cxn ang="f30">
                <a:pos x="f67" y="f68"/>
              </a:cxn>
              <a:cxn ang="f30">
                <a:pos x="f61" y="f68"/>
              </a:cxn>
            </a:cxnLst>
            <a:rect l="f49" t="f52" r="f50" b="f51"/>
            <a:pathLst>
              <a:path w="6791435" h="6791435">
                <a:moveTo>
                  <a:pt x="f7" y="f8"/>
                </a:moveTo>
                <a:lnTo>
                  <a:pt x="f9" y="f5"/>
                </a:lnTo>
                <a:lnTo>
                  <a:pt x="f6" y="f5"/>
                </a:lnTo>
                <a:lnTo>
                  <a:pt x="f6" y="f10"/>
                </a:lnTo>
                <a:lnTo>
                  <a:pt x="f11" y="f12"/>
                </a:lnTo>
                <a:lnTo>
                  <a:pt x="f11" y="f8"/>
                </a:lnTo>
                <a:close/>
                <a:moveTo>
                  <a:pt x="f5" y="f9"/>
                </a:moveTo>
                <a:lnTo>
                  <a:pt x="f8" y="f7"/>
                </a:lnTo>
                <a:lnTo>
                  <a:pt x="f8" y="f11"/>
                </a:lnTo>
                <a:lnTo>
                  <a:pt x="f12" y="f11"/>
                </a:lnTo>
                <a:lnTo>
                  <a:pt x="f10" y="f6"/>
                </a:lnTo>
                <a:lnTo>
                  <a:pt x="f5" y="f6"/>
                </a:lnTo>
                <a:close/>
              </a:path>
            </a:pathLst>
          </a:custGeom>
          <a:solidFill>
            <a:srgbClr val="FFFFFF">
              <a:alpha val="6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11" name="Subtitle 2">
            <a:extLst>
              <a:ext uri="{FF2B5EF4-FFF2-40B4-BE49-F238E27FC236}">
                <a16:creationId xmlns:a16="http://schemas.microsoft.com/office/drawing/2014/main" id="{E6598BE3-7357-4D12-A9D4-30F96BB19C8A}"/>
              </a:ext>
            </a:extLst>
          </p:cNvPr>
          <p:cNvSpPr txBox="1">
            <a:spLocks noGrp="1"/>
          </p:cNvSpPr>
          <p:nvPr>
            <p:ph type="subTitle" idx="1"/>
          </p:nvPr>
        </p:nvSpPr>
        <p:spPr>
          <a:xfrm>
            <a:off x="4439631" y="4518919"/>
            <a:ext cx="3312734" cy="1141847"/>
          </a:xfrm>
        </p:spPr>
        <p:txBody>
          <a:bodyPr/>
          <a:lstStyle/>
          <a:p>
            <a:pPr lvl="0"/>
            <a:endParaRPr lang="en-GB" sz="1400" dirty="0">
              <a:solidFill>
                <a:srgbClr val="080808"/>
              </a:solidFill>
            </a:endParaRPr>
          </a:p>
          <a:p>
            <a:pPr lvl="0"/>
            <a:r>
              <a:rPr lang="en-GB" sz="1600" dirty="0">
                <a:solidFill>
                  <a:srgbClr val="080808"/>
                </a:solidFill>
                <a:latin typeface="Garamond" panose="02020404030301010803" pitchFamily="18" charset="0"/>
              </a:rPr>
              <a:t>Nigerian Communications Commission</a:t>
            </a:r>
          </a:p>
        </p:txBody>
      </p:sp>
      <p:sp>
        <p:nvSpPr>
          <p:cNvPr id="12" name="Title 1">
            <a:extLst>
              <a:ext uri="{FF2B5EF4-FFF2-40B4-BE49-F238E27FC236}">
                <a16:creationId xmlns:a16="http://schemas.microsoft.com/office/drawing/2014/main" id="{AC15A6E8-4C67-4A71-9F73-A95259160BFE}"/>
              </a:ext>
            </a:extLst>
          </p:cNvPr>
          <p:cNvSpPr txBox="1">
            <a:spLocks noGrp="1"/>
          </p:cNvSpPr>
          <p:nvPr>
            <p:ph type="ctrTitle"/>
          </p:nvPr>
        </p:nvSpPr>
        <p:spPr>
          <a:xfrm>
            <a:off x="3204642" y="2353638"/>
            <a:ext cx="5782720" cy="2150714"/>
          </a:xfrm>
        </p:spPr>
        <p:txBody>
          <a:bodyPr anchor="ctr">
            <a:normAutofit fontScale="90000"/>
          </a:bodyPr>
          <a:lstStyle/>
          <a:p>
            <a:pPr lvl="0"/>
            <a:r>
              <a:rPr lang="en-GB" sz="3600" dirty="0">
                <a:solidFill>
                  <a:srgbClr val="080808"/>
                </a:solidFill>
                <a:latin typeface="Garamond" panose="02020404030301010803" pitchFamily="18" charset="0"/>
              </a:rPr>
              <a:t>Nigeria’s Presentation</a:t>
            </a:r>
            <a:br>
              <a:rPr lang="en-GB" sz="3600" dirty="0">
                <a:solidFill>
                  <a:srgbClr val="080808"/>
                </a:solidFill>
                <a:latin typeface="Garamond" panose="02020404030301010803" pitchFamily="18" charset="0"/>
              </a:rPr>
            </a:br>
            <a:r>
              <a:rPr lang="en-GB" sz="3600" dirty="0">
                <a:solidFill>
                  <a:srgbClr val="080808"/>
                </a:solidFill>
                <a:latin typeface="Garamond" panose="02020404030301010803" pitchFamily="18" charset="0"/>
              </a:rPr>
              <a:t>at the</a:t>
            </a:r>
            <a:br>
              <a:rPr lang="en-GB" sz="3600" dirty="0">
                <a:solidFill>
                  <a:srgbClr val="080808"/>
                </a:solidFill>
                <a:latin typeface="Garamond" panose="02020404030301010803" pitchFamily="18" charset="0"/>
              </a:rPr>
            </a:br>
            <a:r>
              <a:rPr lang="en-GB" sz="3600" dirty="0">
                <a:solidFill>
                  <a:srgbClr val="080808"/>
                </a:solidFill>
                <a:latin typeface="Garamond" panose="02020404030301010803" pitchFamily="18" charset="0"/>
              </a:rPr>
              <a:t>Council Working Group Meeting on Child Online Protection. </a:t>
            </a:r>
            <a:br>
              <a:rPr lang="en-GB" sz="3600" dirty="0">
                <a:solidFill>
                  <a:srgbClr val="080808"/>
                </a:solidFill>
                <a:latin typeface="Garamond" panose="02020404030301010803" pitchFamily="18" charset="0"/>
              </a:rPr>
            </a:br>
            <a:r>
              <a:rPr lang="en-GB" sz="2200" dirty="0">
                <a:solidFill>
                  <a:srgbClr val="080808"/>
                </a:solidFill>
                <a:latin typeface="Garamond" panose="02020404030301010803" pitchFamily="18" charset="0"/>
              </a:rPr>
              <a:t>January 12, 2022</a:t>
            </a:r>
          </a:p>
        </p:txBody>
      </p:sp>
      <p:sp>
        <p:nvSpPr>
          <p:cNvPr id="13" name="Freeform: Shape 25">
            <a:extLst>
              <a:ext uri="{FF2B5EF4-FFF2-40B4-BE49-F238E27FC236}">
                <a16:creationId xmlns:a16="http://schemas.microsoft.com/office/drawing/2014/main" id="{27DB78A8-D079-4BD8-A422-6C10534A7B39}"/>
              </a:ext>
            </a:extLst>
          </p:cNvPr>
          <p:cNvSpPr>
            <a:spLocks noMove="1" noResize="1"/>
          </p:cNvSpPr>
          <p:nvPr/>
        </p:nvSpPr>
        <p:spPr>
          <a:xfrm rot="2700006">
            <a:off x="9629816" y="5457596"/>
            <a:ext cx="2231794" cy="2568814"/>
          </a:xfrm>
          <a:custGeom>
            <a:avLst/>
            <a:gdLst>
              <a:gd name="f0" fmla="val 10800000"/>
              <a:gd name="f1" fmla="val 5400000"/>
              <a:gd name="f2" fmla="val 180"/>
              <a:gd name="f3" fmla="val w"/>
              <a:gd name="f4" fmla="val h"/>
              <a:gd name="f5" fmla="val 0"/>
              <a:gd name="f6" fmla="val 2940086"/>
              <a:gd name="f7" fmla="val 3384061"/>
              <a:gd name="f8" fmla="val 2496112"/>
              <a:gd name="f9" fmla="val 443975"/>
              <a:gd name="f10" fmla="+- 0 0 -90"/>
              <a:gd name="f11" fmla="*/ f3 1 2940086"/>
              <a:gd name="f12" fmla="*/ f4 1 3384061"/>
              <a:gd name="f13" fmla="val f5"/>
              <a:gd name="f14" fmla="val f6"/>
              <a:gd name="f15" fmla="val f7"/>
              <a:gd name="f16" fmla="*/ f10 f0 1"/>
              <a:gd name="f17" fmla="+- f15 0 f13"/>
              <a:gd name="f18" fmla="+- f14 0 f13"/>
              <a:gd name="f19" fmla="*/ f16 1 f2"/>
              <a:gd name="f20" fmla="*/ f18 1 2940086"/>
              <a:gd name="f21" fmla="*/ f17 1 3384061"/>
              <a:gd name="f22" fmla="*/ 0 f18 1"/>
              <a:gd name="f23" fmla="*/ 0 f17 1"/>
              <a:gd name="f24" fmla="*/ 2496112 f18 1"/>
              <a:gd name="f25" fmla="*/ 2940086 f18 1"/>
              <a:gd name="f26" fmla="*/ 443975 f17 1"/>
              <a:gd name="f27" fmla="*/ 3384061 f17 1"/>
              <a:gd name="f28" fmla="+- f19 0 f1"/>
              <a:gd name="f29" fmla="*/ f22 1 2940086"/>
              <a:gd name="f30" fmla="*/ f23 1 3384061"/>
              <a:gd name="f31" fmla="*/ f24 1 2940086"/>
              <a:gd name="f32" fmla="*/ f25 1 2940086"/>
              <a:gd name="f33" fmla="*/ f26 1 3384061"/>
              <a:gd name="f34" fmla="*/ f27 1 3384061"/>
              <a:gd name="f35" fmla="*/ f13 1 f20"/>
              <a:gd name="f36" fmla="*/ f14 1 f20"/>
              <a:gd name="f37" fmla="*/ f13 1 f21"/>
              <a:gd name="f38" fmla="*/ f15 1 f21"/>
              <a:gd name="f39" fmla="*/ f29 1 f20"/>
              <a:gd name="f40" fmla="*/ f30 1 f21"/>
              <a:gd name="f41" fmla="*/ f31 1 f20"/>
              <a:gd name="f42" fmla="*/ f32 1 f20"/>
              <a:gd name="f43" fmla="*/ f33 1 f21"/>
              <a:gd name="f44" fmla="*/ f34 1 f21"/>
              <a:gd name="f45" fmla="*/ f35 f11 1"/>
              <a:gd name="f46" fmla="*/ f36 f11 1"/>
              <a:gd name="f47" fmla="*/ f38 f12 1"/>
              <a:gd name="f48" fmla="*/ f37 f12 1"/>
              <a:gd name="f49" fmla="*/ f39 f11 1"/>
              <a:gd name="f50" fmla="*/ f40 f12 1"/>
              <a:gd name="f51" fmla="*/ f41 f11 1"/>
              <a:gd name="f52" fmla="*/ f42 f11 1"/>
              <a:gd name="f53" fmla="*/ f43 f12 1"/>
              <a:gd name="f54" fmla="*/ f44 f12 1"/>
            </a:gdLst>
            <a:ahLst/>
            <a:cxnLst>
              <a:cxn ang="3cd4">
                <a:pos x="hc" y="t"/>
              </a:cxn>
              <a:cxn ang="0">
                <a:pos x="r" y="vc"/>
              </a:cxn>
              <a:cxn ang="cd4">
                <a:pos x="hc" y="b"/>
              </a:cxn>
              <a:cxn ang="cd2">
                <a:pos x="l" y="vc"/>
              </a:cxn>
              <a:cxn ang="f28">
                <a:pos x="f49" y="f50"/>
              </a:cxn>
              <a:cxn ang="f28">
                <a:pos x="f51" y="f50"/>
              </a:cxn>
              <a:cxn ang="f28">
                <a:pos x="f52" y="f53"/>
              </a:cxn>
              <a:cxn ang="f28">
                <a:pos x="f49" y="f54"/>
              </a:cxn>
            </a:cxnLst>
            <a:rect l="f45" t="f48" r="f46" b="f47"/>
            <a:pathLst>
              <a:path w="2940086" h="3384061">
                <a:moveTo>
                  <a:pt x="f5" y="f5"/>
                </a:moveTo>
                <a:lnTo>
                  <a:pt x="f8" y="f5"/>
                </a:lnTo>
                <a:lnTo>
                  <a:pt x="f6" y="f9"/>
                </a:lnTo>
                <a:lnTo>
                  <a:pt x="f5" y="f7"/>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27">
            <a:extLst>
              <a:ext uri="{FF2B5EF4-FFF2-40B4-BE49-F238E27FC236}">
                <a16:creationId xmlns:a16="http://schemas.microsoft.com/office/drawing/2014/main" id="{C6566180-B951-4F91-A636-47AE949CD77F}"/>
              </a:ext>
            </a:extLst>
          </p:cNvPr>
          <p:cNvSpPr>
            <a:spLocks noMove="1" noResize="1"/>
          </p:cNvSpPr>
          <p:nvPr/>
        </p:nvSpPr>
        <p:spPr>
          <a:xfrm rot="2700006">
            <a:off x="9720058" y="5243544"/>
            <a:ext cx="959982" cy="959982"/>
          </a:xfrm>
          <a:prstGeom prst="rect">
            <a:avLst/>
          </a:pr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Slide Number Placeholder 14"/>
          <p:cNvSpPr>
            <a:spLocks noGrp="1"/>
          </p:cNvSpPr>
          <p:nvPr>
            <p:ph type="sldNum" sz="quarter" idx="8"/>
          </p:nvPr>
        </p:nvSpPr>
        <p:spPr/>
        <p:txBody>
          <a:bodyPr/>
          <a:lstStyle/>
          <a:p>
            <a:pPr lvl="0"/>
            <a:fld id="{B8CBE8D4-6142-4E40-A401-E3A0FB5150C9}" type="slidenum">
              <a:rPr lang="en-US" smtClean="0"/>
              <a:t>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11">
                                            <p:txEl>
                                              <p:pRg st="1" end="1"/>
                                            </p:txEl>
                                          </p:spTgt>
                                        </p:tgtEl>
                                        <p:attrNameLst>
                                          <p:attrName>style.visibility</p:attrName>
                                        </p:attrNameLst>
                                      </p:cBhvr>
                                      <p:to>
                                        <p:strVal val="visible"/>
                                      </p:to>
                                    </p:set>
                                    <p:animEffect transition="in" filter="fade">
                                      <p:cBhvr>
                                        <p:cTn id="10" dur="1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Localization of 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r>
              <a:rPr lang="en-US" sz="1950" dirty="0">
                <a:latin typeface="Garamond" pitchFamily="18"/>
                <a:cs typeface="Times New Roman" pitchFamily="18"/>
              </a:rPr>
              <a:t>For ease of acculturation in order to bridge digital literacy gap, the localized COP books were further translated into Pidgin English and 3 major Nigerian languages (Yoruba, Hausa and Igbo – </a:t>
            </a:r>
            <a:r>
              <a:rPr lang="el-GR" sz="1950" b="1" dirty="0">
                <a:latin typeface="Garamond" pitchFamily="18"/>
                <a:cs typeface="Times New Roman" pitchFamily="18"/>
              </a:rPr>
              <a:t>π</a:t>
            </a:r>
            <a:r>
              <a:rPr lang="en-US" sz="1950" dirty="0" err="1">
                <a:latin typeface="Garamond" pitchFamily="18"/>
                <a:cs typeface="Times New Roman" pitchFamily="18"/>
              </a:rPr>
              <a:t>WaZoBia</a:t>
            </a:r>
            <a:r>
              <a:rPr lang="en-US" sz="1950" dirty="0">
                <a:latin typeface="Garamond" pitchFamily="18"/>
                <a:cs typeface="Times New Roman" pitchFamily="18"/>
              </a:rPr>
              <a:t>). Images were developed to suite these languages, to increase acceptability of the Nigerian languages to the general public, and protect confidence of users at all social strata. </a:t>
            </a: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10</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8123" y="2875402"/>
            <a:ext cx="3524960" cy="2941078"/>
          </a:xfrm>
          <a:prstGeom prst="rect">
            <a:avLst/>
          </a:prstGeom>
        </p:spPr>
      </p:pic>
    </p:spTree>
    <p:extLst>
      <p:ext uri="{BB962C8B-B14F-4D97-AF65-F5344CB8AC3E}">
        <p14:creationId xmlns:p14="http://schemas.microsoft.com/office/powerpoint/2010/main" val="3617101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Nigeria’s commitment on Cyber Security processes.</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endParaRPr lang="en-US" sz="1950" dirty="0">
              <a:latin typeface="Garamond" pitchFamily="18"/>
              <a:cs typeface="Times New Roman" pitchFamily="18"/>
            </a:endParaRPr>
          </a:p>
          <a:p>
            <a:pPr marL="0" lvl="0" indent="0" algn="just">
              <a:buNone/>
            </a:pPr>
            <a:endParaRPr lang="en-US" sz="1950" dirty="0">
              <a:latin typeface="Garamond" pitchFamily="18"/>
              <a:cs typeface="Times New Roman" pitchFamily="18"/>
            </a:endParaRPr>
          </a:p>
          <a:p>
            <a:pPr marL="0" lvl="0" indent="0" algn="just">
              <a:buNone/>
            </a:pPr>
            <a:endParaRPr lang="en-US" sz="1950" dirty="0">
              <a:latin typeface="Garamond" pitchFamily="18"/>
              <a:cs typeface="Times New Roman" pitchFamily="18"/>
            </a:endParaRPr>
          </a:p>
          <a:p>
            <a:pPr marL="0" lvl="0" indent="0" algn="just">
              <a:buNone/>
            </a:pPr>
            <a:endParaRPr lang="en-US" sz="1950" dirty="0">
              <a:latin typeface="Garamond" pitchFamily="18"/>
              <a:cs typeface="Times New Roman" pitchFamily="18"/>
            </a:endParaRPr>
          </a:p>
          <a:p>
            <a:pPr algn="just"/>
            <a:r>
              <a:rPr lang="en-GB" sz="1950" dirty="0">
                <a:latin typeface="Garamond" pitchFamily="18"/>
                <a:cs typeface="Times New Roman" pitchFamily="18"/>
              </a:rPr>
              <a:t>The NCC organizes an Annual Conference, which draws participants from the Government and Security Agencies, Telecommunications industry, Academia, Financial Industry, and Civil society. The Conference serves as a medium to discuss regulatory issues, share information such as vulnerabilities and advances made in the industry, best practices, and experiences on how to effectively mitigate against cyber-attacks. Decisions taken at the Conference will be driven and implemented to help curb some of the challenges faced in an ever evolving and ICT dependent world. </a:t>
            </a:r>
          </a:p>
          <a:p>
            <a:pPr algn="just"/>
            <a:r>
              <a:rPr lang="en-GB" sz="1950" dirty="0">
                <a:latin typeface="Garamond" pitchFamily="18"/>
                <a:cs typeface="Times New Roman" pitchFamily="18"/>
              </a:rPr>
              <a:t>The Conference will continue to foster strategic partnership collaboration as well as promote a strengthened cybersecurity environment in this post COVID-19 era.</a:t>
            </a:r>
            <a:endParaRPr lang="en-US"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11</a:t>
            </a:fld>
            <a:endParaRPr lang="en-US"/>
          </a:p>
        </p:txBody>
      </p:sp>
    </p:spTree>
    <p:extLst>
      <p:ext uri="{BB962C8B-B14F-4D97-AF65-F5344CB8AC3E}">
        <p14:creationId xmlns:p14="http://schemas.microsoft.com/office/powerpoint/2010/main" val="2423078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Nigeria’s commitment on Cyber Security processes.</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endParaRPr lang="en-US" sz="1950" dirty="0">
              <a:latin typeface="Garamond" pitchFamily="18"/>
              <a:cs typeface="Times New Roman" pitchFamily="18"/>
            </a:endParaRPr>
          </a:p>
          <a:p>
            <a:pPr algn="just"/>
            <a:r>
              <a:rPr lang="en-US" sz="1900" dirty="0">
                <a:latin typeface="Garamond" pitchFamily="18"/>
                <a:cs typeface="Times New Roman" pitchFamily="18"/>
              </a:rPr>
              <a:t>Development of the National Cyber Security Policy and Strategy (NCSP&amp;S) document February 2021, which signifies the renewal of the President’s commitment to Nigeria’s national security and economic prosperity. The NCP&amp;S encapsulates cyber security issues and Child Online Protection amongst others.</a:t>
            </a:r>
          </a:p>
          <a:p>
            <a:pPr algn="just"/>
            <a:r>
              <a:rPr lang="en-US" sz="1900" dirty="0">
                <a:latin typeface="Garamond" pitchFamily="18"/>
                <a:cs typeface="Times New Roman" pitchFamily="18"/>
              </a:rPr>
              <a:t>Establishment of a Computer Security Incident Response Team (CSIRT) to mitigate the cyber security issues in collaboration with Office of the National Security Adviser (ONSA).</a:t>
            </a:r>
          </a:p>
          <a:p>
            <a:pPr algn="just"/>
            <a:r>
              <a:rPr lang="en-GB" sz="1900" dirty="0">
                <a:latin typeface="Garamond" pitchFamily="18"/>
                <a:cs typeface="Times New Roman" pitchFamily="18"/>
              </a:rPr>
              <a:t>The National Cybercrime (Prohibition, Prevention, Etc.) Act 2015 is the foremost legal framework on cybersecurity in the country. However, due to the dynamic nature of cybersecurity, there is need to continuously review and update the Cybercrime Act 2015. Accordingly, the Office of the National Security Adviser (ONSA) has started seeking for inputs and reviews to Act from stakeholders.</a:t>
            </a:r>
            <a:endParaRPr lang="en-US" sz="1900" dirty="0"/>
          </a:p>
          <a:p>
            <a:pPr marL="0" lvl="0" indent="0" algn="just">
              <a:buNone/>
            </a:pPr>
            <a:endParaRPr lang="en-GB"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12</a:t>
            </a:fld>
            <a:endParaRPr lang="en-US"/>
          </a:p>
        </p:txBody>
      </p:sp>
    </p:spTree>
    <p:extLst>
      <p:ext uri="{BB962C8B-B14F-4D97-AF65-F5344CB8AC3E}">
        <p14:creationId xmlns:p14="http://schemas.microsoft.com/office/powerpoint/2010/main" val="3001480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3">
    <p:bg>
      <p:bgPr>
        <a:solidFill>
          <a:srgbClr val="FFFFFF"/>
        </a:solidFill>
        <a:effectLst/>
      </p:bgPr>
    </p:bg>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1CEFF0F8-111A-4BFE-A4DB-7C64823DF8F9}"/>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F6FCC03F-4C45-44B2-9937-190EB6369A6A}"/>
              </a:ext>
            </a:extLst>
          </p:cNvPr>
          <p:cNvSpPr txBox="1">
            <a:spLocks noGrp="1"/>
          </p:cNvSpPr>
          <p:nvPr>
            <p:ph type="title"/>
          </p:nvPr>
        </p:nvSpPr>
        <p:spPr>
          <a:xfrm>
            <a:off x="594360" y="1042416"/>
            <a:ext cx="3800154" cy="4793760"/>
          </a:xfrm>
        </p:spPr>
        <p:txBody>
          <a:bodyPr>
            <a:normAutofit/>
          </a:bodyPr>
          <a:lstStyle/>
          <a:p>
            <a:pPr lvl="0" algn="ctr"/>
            <a:r>
              <a:rPr lang="en-US" sz="4000" b="1" dirty="0">
                <a:latin typeface="Garamond" pitchFamily="18"/>
              </a:rPr>
              <a:t>Review of the draft 2014 Nigerian Child Online Protection Policy (NCOPP)</a:t>
            </a:r>
            <a:r>
              <a:rPr lang="en-US" sz="4000" dirty="0">
                <a:latin typeface="Garamond" pitchFamily="18"/>
              </a:rPr>
              <a:t> </a:t>
            </a:r>
            <a:r>
              <a:rPr lang="en-US" sz="4000" b="1" dirty="0">
                <a:latin typeface="Garamond" pitchFamily="18"/>
              </a:rPr>
              <a:t>document</a:t>
            </a:r>
            <a:endParaRPr lang="en-GB" sz="4000" dirty="0"/>
          </a:p>
        </p:txBody>
      </p:sp>
      <p:grpSp>
        <p:nvGrpSpPr>
          <p:cNvPr id="4" name="Group 42">
            <a:extLst>
              <a:ext uri="{FF2B5EF4-FFF2-40B4-BE49-F238E27FC236}">
                <a16:creationId xmlns:a16="http://schemas.microsoft.com/office/drawing/2014/main" id="{3CF92695-00B0-464D-A07F-597F2B586EC9}"/>
              </a:ext>
            </a:extLst>
          </p:cNvPr>
          <p:cNvGrpSpPr/>
          <p:nvPr/>
        </p:nvGrpSpPr>
        <p:grpSpPr>
          <a:xfrm>
            <a:off x="56171" y="2761488"/>
            <a:ext cx="242105" cy="1340858"/>
            <a:chOff x="56171" y="2761488"/>
            <a:chExt cx="242105" cy="1340858"/>
          </a:xfrm>
        </p:grpSpPr>
        <p:sp>
          <p:nvSpPr>
            <p:cNvPr id="5" name="Rectangle 2">
              <a:extLst>
                <a:ext uri="{FF2B5EF4-FFF2-40B4-BE49-F238E27FC236}">
                  <a16:creationId xmlns:a16="http://schemas.microsoft.com/office/drawing/2014/main" id="{E6F9141E-373D-4EDA-A91F-0B04D6D4B229}"/>
                </a:ext>
              </a:extLst>
            </p:cNvPr>
            <p:cNvSpPr/>
            <p:nvPr/>
          </p:nvSpPr>
          <p:spPr>
            <a:xfrm rot="5400013">
              <a:off x="237748" y="333124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59">
              <a:extLst>
                <a:ext uri="{FF2B5EF4-FFF2-40B4-BE49-F238E27FC236}">
                  <a16:creationId xmlns:a16="http://schemas.microsoft.com/office/drawing/2014/main" id="{F7C4C8E7-EEAF-4B84-93C5-35673E861100}"/>
                </a:ext>
              </a:extLst>
            </p:cNvPr>
            <p:cNvSpPr/>
            <p:nvPr/>
          </p:nvSpPr>
          <p:spPr>
            <a:xfrm rot="5400013">
              <a:off x="54868" y="333124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Rectangle 2">
              <a:extLst>
                <a:ext uri="{FF2B5EF4-FFF2-40B4-BE49-F238E27FC236}">
                  <a16:creationId xmlns:a16="http://schemas.microsoft.com/office/drawing/2014/main" id="{2E5FD120-6A52-497B-886D-35D37C9E4B26}"/>
                </a:ext>
              </a:extLst>
            </p:cNvPr>
            <p:cNvSpPr/>
            <p:nvPr/>
          </p:nvSpPr>
          <p:spPr>
            <a:xfrm rot="5400013">
              <a:off x="237748" y="3189130"/>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2679DF84-C54F-4854-BFDF-D4E747740920}"/>
                </a:ext>
              </a:extLst>
            </p:cNvPr>
            <p:cNvSpPr/>
            <p:nvPr/>
          </p:nvSpPr>
          <p:spPr>
            <a:xfrm rot="5400013">
              <a:off x="54868" y="3189130"/>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2">
              <a:extLst>
                <a:ext uri="{FF2B5EF4-FFF2-40B4-BE49-F238E27FC236}">
                  <a16:creationId xmlns:a16="http://schemas.microsoft.com/office/drawing/2014/main" id="{CF1161DD-394B-4C6A-9A6A-82584D676B5F}"/>
                </a:ext>
              </a:extLst>
            </p:cNvPr>
            <p:cNvSpPr/>
            <p:nvPr/>
          </p:nvSpPr>
          <p:spPr>
            <a:xfrm rot="5400013">
              <a:off x="237748" y="304702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59">
              <a:extLst>
                <a:ext uri="{FF2B5EF4-FFF2-40B4-BE49-F238E27FC236}">
                  <a16:creationId xmlns:a16="http://schemas.microsoft.com/office/drawing/2014/main" id="{99115927-7453-435B-B33B-6A4A50BABA89}"/>
                </a:ext>
              </a:extLst>
            </p:cNvPr>
            <p:cNvSpPr/>
            <p:nvPr/>
          </p:nvSpPr>
          <p:spPr>
            <a:xfrm rot="5400013">
              <a:off x="54868" y="304702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2">
              <a:extLst>
                <a:ext uri="{FF2B5EF4-FFF2-40B4-BE49-F238E27FC236}">
                  <a16:creationId xmlns:a16="http://schemas.microsoft.com/office/drawing/2014/main" id="{602C3E40-DA61-4488-9B80-039BB78C546D}"/>
                </a:ext>
              </a:extLst>
            </p:cNvPr>
            <p:cNvSpPr/>
            <p:nvPr/>
          </p:nvSpPr>
          <p:spPr>
            <a:xfrm rot="5400013">
              <a:off x="237748" y="290490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59">
              <a:extLst>
                <a:ext uri="{FF2B5EF4-FFF2-40B4-BE49-F238E27FC236}">
                  <a16:creationId xmlns:a16="http://schemas.microsoft.com/office/drawing/2014/main" id="{222A137E-1B02-473F-9B00-238CCD08F790}"/>
                </a:ext>
              </a:extLst>
            </p:cNvPr>
            <p:cNvSpPr/>
            <p:nvPr/>
          </p:nvSpPr>
          <p:spPr>
            <a:xfrm rot="5400013">
              <a:off x="54868" y="290490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2">
              <a:extLst>
                <a:ext uri="{FF2B5EF4-FFF2-40B4-BE49-F238E27FC236}">
                  <a16:creationId xmlns:a16="http://schemas.microsoft.com/office/drawing/2014/main" id="{F2AB509E-6E53-40D7-A008-D237DECB4C81}"/>
                </a:ext>
              </a:extLst>
            </p:cNvPr>
            <p:cNvSpPr/>
            <p:nvPr/>
          </p:nvSpPr>
          <p:spPr>
            <a:xfrm rot="5400013">
              <a:off x="237748" y="276279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59">
              <a:extLst>
                <a:ext uri="{FF2B5EF4-FFF2-40B4-BE49-F238E27FC236}">
                  <a16:creationId xmlns:a16="http://schemas.microsoft.com/office/drawing/2014/main" id="{264B5B52-A4E5-4382-86F6-DB352651B21A}"/>
                </a:ext>
              </a:extLst>
            </p:cNvPr>
            <p:cNvSpPr/>
            <p:nvPr/>
          </p:nvSpPr>
          <p:spPr>
            <a:xfrm rot="5400013">
              <a:off x="54868" y="276279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2">
              <a:extLst>
                <a:ext uri="{FF2B5EF4-FFF2-40B4-BE49-F238E27FC236}">
                  <a16:creationId xmlns:a16="http://schemas.microsoft.com/office/drawing/2014/main" id="{085B5EFB-AEB9-487F-9C3F-230FBCE720B6}"/>
                </a:ext>
              </a:extLst>
            </p:cNvPr>
            <p:cNvSpPr/>
            <p:nvPr/>
          </p:nvSpPr>
          <p:spPr>
            <a:xfrm rot="5400013">
              <a:off x="237748" y="4041818"/>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59">
              <a:extLst>
                <a:ext uri="{FF2B5EF4-FFF2-40B4-BE49-F238E27FC236}">
                  <a16:creationId xmlns:a16="http://schemas.microsoft.com/office/drawing/2014/main" id="{E8F5D82C-D9A8-4BC3-BBBB-46EC2287D913}"/>
                </a:ext>
              </a:extLst>
            </p:cNvPr>
            <p:cNvSpPr/>
            <p:nvPr/>
          </p:nvSpPr>
          <p:spPr>
            <a:xfrm rot="5400013">
              <a:off x="54868" y="4041818"/>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2DAB5979-DCC2-43AE-8741-3383023CDE3A}"/>
                </a:ext>
              </a:extLst>
            </p:cNvPr>
            <p:cNvSpPr/>
            <p:nvPr/>
          </p:nvSpPr>
          <p:spPr>
            <a:xfrm rot="5400013">
              <a:off x="237748" y="389970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8E6E1457-15A1-45E9-B8E9-F776803386E8}"/>
                </a:ext>
              </a:extLst>
            </p:cNvPr>
            <p:cNvSpPr/>
            <p:nvPr/>
          </p:nvSpPr>
          <p:spPr>
            <a:xfrm rot="5400013">
              <a:off x="54868" y="389970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2">
              <a:extLst>
                <a:ext uri="{FF2B5EF4-FFF2-40B4-BE49-F238E27FC236}">
                  <a16:creationId xmlns:a16="http://schemas.microsoft.com/office/drawing/2014/main" id="{309A6B16-A384-4DD2-AE52-A9D69911297F}"/>
                </a:ext>
              </a:extLst>
            </p:cNvPr>
            <p:cNvSpPr/>
            <p:nvPr/>
          </p:nvSpPr>
          <p:spPr>
            <a:xfrm rot="5400013">
              <a:off x="237748" y="3757585"/>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59">
              <a:extLst>
                <a:ext uri="{FF2B5EF4-FFF2-40B4-BE49-F238E27FC236}">
                  <a16:creationId xmlns:a16="http://schemas.microsoft.com/office/drawing/2014/main" id="{9ED63FC7-D2AC-474E-A19A-26479B3F8515}"/>
                </a:ext>
              </a:extLst>
            </p:cNvPr>
            <p:cNvSpPr/>
            <p:nvPr/>
          </p:nvSpPr>
          <p:spPr>
            <a:xfrm rot="5400013">
              <a:off x="54868" y="3757585"/>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2">
              <a:extLst>
                <a:ext uri="{FF2B5EF4-FFF2-40B4-BE49-F238E27FC236}">
                  <a16:creationId xmlns:a16="http://schemas.microsoft.com/office/drawing/2014/main" id="{AAE50834-D87D-4C2F-8E52-0996D753BEB1}"/>
                </a:ext>
              </a:extLst>
            </p:cNvPr>
            <p:cNvSpPr/>
            <p:nvPr/>
          </p:nvSpPr>
          <p:spPr>
            <a:xfrm rot="5400013">
              <a:off x="237748" y="361547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59">
              <a:extLst>
                <a:ext uri="{FF2B5EF4-FFF2-40B4-BE49-F238E27FC236}">
                  <a16:creationId xmlns:a16="http://schemas.microsoft.com/office/drawing/2014/main" id="{49DE2B84-208F-4315-9A7A-4B279EE6B2A1}"/>
                </a:ext>
              </a:extLst>
            </p:cNvPr>
            <p:cNvSpPr/>
            <p:nvPr/>
          </p:nvSpPr>
          <p:spPr>
            <a:xfrm rot="5400013">
              <a:off x="54868" y="361547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2">
              <a:extLst>
                <a:ext uri="{FF2B5EF4-FFF2-40B4-BE49-F238E27FC236}">
                  <a16:creationId xmlns:a16="http://schemas.microsoft.com/office/drawing/2014/main" id="{D2F23A2F-73A3-4977-B66A-188D82A3E679}"/>
                </a:ext>
              </a:extLst>
            </p:cNvPr>
            <p:cNvSpPr/>
            <p:nvPr/>
          </p:nvSpPr>
          <p:spPr>
            <a:xfrm rot="5400013">
              <a:off x="237748" y="3473362"/>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59">
              <a:extLst>
                <a:ext uri="{FF2B5EF4-FFF2-40B4-BE49-F238E27FC236}">
                  <a16:creationId xmlns:a16="http://schemas.microsoft.com/office/drawing/2014/main" id="{6EB3ED76-A711-4E88-ABF7-6F5764D189DA}"/>
                </a:ext>
              </a:extLst>
            </p:cNvPr>
            <p:cNvSpPr/>
            <p:nvPr/>
          </p:nvSpPr>
          <p:spPr>
            <a:xfrm rot="5400013">
              <a:off x="54868" y="3473362"/>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25" name="Rectangle 64">
            <a:extLst>
              <a:ext uri="{FF2B5EF4-FFF2-40B4-BE49-F238E27FC236}">
                <a16:creationId xmlns:a16="http://schemas.microsoft.com/office/drawing/2014/main" id="{1E8B5E83-7734-4943-82C4-E6265E3FF01B}"/>
              </a:ext>
            </a:extLst>
          </p:cNvPr>
          <p:cNvSpPr>
            <a:spLocks noMove="1" noResize="1"/>
          </p:cNvSpPr>
          <p:nvPr/>
        </p:nvSpPr>
        <p:spPr>
          <a:xfrm>
            <a:off x="9510601" y="0"/>
            <a:ext cx="2681395" cy="6858000"/>
          </a:xfrm>
          <a:prstGeom prst="rect">
            <a:avLst/>
          </a:prstGeom>
          <a:solidFill>
            <a:srgbClr val="262626"/>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3D5787E4-8D46-4405-9578-952AC9112652}"/>
              </a:ext>
            </a:extLst>
          </p:cNvPr>
          <p:cNvSpPr>
            <a:spLocks noMove="1" noResize="1"/>
          </p:cNvSpPr>
          <p:nvPr/>
        </p:nvSpPr>
        <p:spPr>
          <a:xfrm>
            <a:off x="5099590" y="767711"/>
            <a:ext cx="6454978" cy="5322576"/>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Content Placeholder 2">
            <a:extLst>
              <a:ext uri="{FF2B5EF4-FFF2-40B4-BE49-F238E27FC236}">
                <a16:creationId xmlns:a16="http://schemas.microsoft.com/office/drawing/2014/main" id="{2BEFD538-A0A7-4D7F-9B2E-8808F6AE29A5}"/>
              </a:ext>
            </a:extLst>
          </p:cNvPr>
          <p:cNvSpPr txBox="1">
            <a:spLocks noGrp="1"/>
          </p:cNvSpPr>
          <p:nvPr>
            <p:ph idx="1"/>
          </p:nvPr>
        </p:nvSpPr>
        <p:spPr>
          <a:xfrm>
            <a:off x="5495105" y="1178442"/>
            <a:ext cx="5662842" cy="4543598"/>
          </a:xfrm>
        </p:spPr>
        <p:txBody>
          <a:bodyPr anchor="ctr"/>
          <a:lstStyle/>
          <a:p>
            <a:pPr marL="0" lvl="0" indent="0" algn="just">
              <a:buNone/>
            </a:pPr>
            <a:r>
              <a:rPr lang="en-US" sz="2400" dirty="0">
                <a:solidFill>
                  <a:srgbClr val="FFFFFF"/>
                </a:solidFill>
                <a:latin typeface="Garamond" pitchFamily="18"/>
              </a:rPr>
              <a:t>The Nigerian Child Online Protection Policy (2014) was reviewed in 2020.</a:t>
            </a:r>
          </a:p>
          <a:p>
            <a:pPr marL="0" lvl="0" indent="0" algn="just">
              <a:buNone/>
            </a:pPr>
            <a:r>
              <a:rPr lang="en-US" sz="2400" dirty="0">
                <a:solidFill>
                  <a:srgbClr val="FFFFFF"/>
                </a:solidFill>
                <a:latin typeface="Garamond" pitchFamily="18"/>
              </a:rPr>
              <a:t>The outcome of the review is that development of the Nigerian Child Online Protection document should comprise a Policy, Implementation Strategy and Action Plan.</a:t>
            </a:r>
          </a:p>
          <a:p>
            <a:pPr marL="0" lvl="0" indent="0">
              <a:buNone/>
            </a:pPr>
            <a:endParaRPr lang="en-GB" sz="1800" dirty="0">
              <a:solidFill>
                <a:srgbClr val="FFFFFF"/>
              </a:solidFill>
              <a:latin typeface="Times New Roman" pitchFamily="18"/>
            </a:endParaRPr>
          </a:p>
          <a:p>
            <a:pPr marL="0" lvl="0" indent="0">
              <a:buNone/>
            </a:pPr>
            <a:endParaRPr lang="en-GB" sz="1800" dirty="0">
              <a:solidFill>
                <a:srgbClr val="FFFFFF"/>
              </a:solidFill>
              <a:latin typeface="Times New Roman" pitchFamily="18"/>
            </a:endParaRPr>
          </a:p>
        </p:txBody>
      </p:sp>
      <p:sp>
        <p:nvSpPr>
          <p:cNvPr id="28" name="Slide Number Placeholder 27"/>
          <p:cNvSpPr>
            <a:spLocks noGrp="1"/>
          </p:cNvSpPr>
          <p:nvPr>
            <p:ph type="sldNum" sz="quarter" idx="8"/>
          </p:nvPr>
        </p:nvSpPr>
        <p:spPr/>
        <p:txBody>
          <a:bodyPr/>
          <a:lstStyle/>
          <a:p>
            <a:pPr lvl="0"/>
            <a:fld id="{7B7BEEF4-8D4D-4287-92BA-902F5AF846DB}"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8">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91A06FC7-F4AC-4358-96A6-FA54FFBB5D9A}"/>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9">
            <a:extLst>
              <a:ext uri="{FF2B5EF4-FFF2-40B4-BE49-F238E27FC236}">
                <a16:creationId xmlns:a16="http://schemas.microsoft.com/office/drawing/2014/main" id="{1ED61C03-FC5F-41DA-BBBF-6778B46E820D}"/>
              </a:ext>
            </a:extLst>
          </p:cNvPr>
          <p:cNvSpPr>
            <a:spLocks noMove="1" noResize="1"/>
          </p:cNvSpPr>
          <p:nvPr/>
        </p:nvSpPr>
        <p:spPr>
          <a:xfrm>
            <a:off x="0" y="0"/>
            <a:ext cx="606969" cy="3233985"/>
          </a:xfrm>
          <a:prstGeom prst="rect">
            <a:avLst/>
          </a:prstGeom>
          <a:solidFill>
            <a:srgbClr val="262626"/>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1">
            <a:extLst>
              <a:ext uri="{FF2B5EF4-FFF2-40B4-BE49-F238E27FC236}">
                <a16:creationId xmlns:a16="http://schemas.microsoft.com/office/drawing/2014/main" id="{5ABDA4F4-0B1E-4B78-9D26-CF94CD37DFEB}"/>
              </a:ext>
            </a:extLst>
          </p:cNvPr>
          <p:cNvSpPr>
            <a:spLocks noMove="1" noResize="1"/>
          </p:cNvSpPr>
          <p:nvPr/>
        </p:nvSpPr>
        <p:spPr>
          <a:xfrm>
            <a:off x="0" y="3233985"/>
            <a:ext cx="606969" cy="3624014"/>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3">
            <a:extLst>
              <a:ext uri="{FF2B5EF4-FFF2-40B4-BE49-F238E27FC236}">
                <a16:creationId xmlns:a16="http://schemas.microsoft.com/office/drawing/2014/main" id="{720426A4-1543-48CA-9C53-16F474C97A6D}"/>
              </a:ext>
            </a:extLst>
          </p:cNvPr>
          <p:cNvSpPr>
            <a:spLocks noMove="1" noResize="1"/>
          </p:cNvSpPr>
          <p:nvPr/>
        </p:nvSpPr>
        <p:spPr>
          <a:xfrm>
            <a:off x="606969" y="0"/>
            <a:ext cx="5038344" cy="6858000"/>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Title 1">
            <a:extLst>
              <a:ext uri="{FF2B5EF4-FFF2-40B4-BE49-F238E27FC236}">
                <a16:creationId xmlns:a16="http://schemas.microsoft.com/office/drawing/2014/main" id="{3CDB7D8A-2322-4F91-97F4-A3FC9F394AF7}"/>
              </a:ext>
            </a:extLst>
          </p:cNvPr>
          <p:cNvSpPr txBox="1">
            <a:spLocks noGrp="1"/>
          </p:cNvSpPr>
          <p:nvPr>
            <p:ph type="title"/>
          </p:nvPr>
        </p:nvSpPr>
        <p:spPr>
          <a:xfrm>
            <a:off x="1166646" y="1332948"/>
            <a:ext cx="3926899" cy="3921175"/>
          </a:xfrm>
        </p:spPr>
        <p:txBody>
          <a:bodyPr>
            <a:normAutofit/>
          </a:bodyPr>
          <a:lstStyle/>
          <a:p>
            <a:pPr lvl="0" algn="ctr"/>
            <a:r>
              <a:rPr lang="en-US" sz="3600" b="1" dirty="0">
                <a:latin typeface="Garamond" pitchFamily="18"/>
              </a:rPr>
              <a:t>Development of Internet Code of Practice </a:t>
            </a:r>
            <a:br>
              <a:rPr lang="en-US" sz="3600" b="1" dirty="0">
                <a:latin typeface="Garamond" pitchFamily="18"/>
              </a:rPr>
            </a:br>
            <a:r>
              <a:rPr lang="en-US" sz="3600" b="1" dirty="0">
                <a:latin typeface="Garamond" pitchFamily="18"/>
              </a:rPr>
              <a:t>(ICOP)</a:t>
            </a:r>
            <a:endParaRPr lang="en-GB" sz="3600" dirty="0"/>
          </a:p>
        </p:txBody>
      </p:sp>
      <p:grpSp>
        <p:nvGrpSpPr>
          <p:cNvPr id="7" name="Group 15">
            <a:extLst>
              <a:ext uri="{FF2B5EF4-FFF2-40B4-BE49-F238E27FC236}">
                <a16:creationId xmlns:a16="http://schemas.microsoft.com/office/drawing/2014/main" id="{4D8447EA-E6AD-42A5-8F9A-2ACFC06B3B56}"/>
              </a:ext>
            </a:extLst>
          </p:cNvPr>
          <p:cNvGrpSpPr/>
          <p:nvPr/>
        </p:nvGrpSpPr>
        <p:grpSpPr>
          <a:xfrm>
            <a:off x="1188720" y="73152"/>
            <a:ext cx="1178972" cy="232961"/>
            <a:chOff x="1188720" y="73152"/>
            <a:chExt cx="1178972" cy="232961"/>
          </a:xfrm>
        </p:grpSpPr>
        <p:sp>
          <p:nvSpPr>
            <p:cNvPr id="8" name="Rectangle 64">
              <a:extLst>
                <a:ext uri="{FF2B5EF4-FFF2-40B4-BE49-F238E27FC236}">
                  <a16:creationId xmlns:a16="http://schemas.microsoft.com/office/drawing/2014/main" id="{BA45E648-7B10-41B3-8084-0443996951B8}"/>
                </a:ext>
              </a:extLst>
            </p:cNvPr>
            <p:cNvSpPr/>
            <p:nvPr/>
          </p:nvSpPr>
          <p:spPr>
            <a:xfrm>
              <a:off x="1688540"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6">
              <a:extLst>
                <a:ext uri="{FF2B5EF4-FFF2-40B4-BE49-F238E27FC236}">
                  <a16:creationId xmlns:a16="http://schemas.microsoft.com/office/drawing/2014/main" id="{63C62CF9-EDD9-4879-8A16-F9AC9B24A576}"/>
                </a:ext>
              </a:extLst>
            </p:cNvPr>
            <p:cNvSpPr/>
            <p:nvPr/>
          </p:nvSpPr>
          <p:spPr>
            <a:xfrm>
              <a:off x="1688540"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F3C26B88-0C85-45BF-BB17-9B1AB12A43B6}"/>
                </a:ext>
              </a:extLst>
            </p:cNvPr>
            <p:cNvSpPr/>
            <p:nvPr/>
          </p:nvSpPr>
          <p:spPr>
            <a:xfrm>
              <a:off x="1563587"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C75C9D3C-4F76-4CD9-8668-C52306123D78}"/>
                </a:ext>
              </a:extLst>
            </p:cNvPr>
            <p:cNvSpPr/>
            <p:nvPr/>
          </p:nvSpPr>
          <p:spPr>
            <a:xfrm>
              <a:off x="1563587"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64">
              <a:extLst>
                <a:ext uri="{FF2B5EF4-FFF2-40B4-BE49-F238E27FC236}">
                  <a16:creationId xmlns:a16="http://schemas.microsoft.com/office/drawing/2014/main" id="{968D6044-DC39-4917-A86C-846DBBC1B9D2}"/>
                </a:ext>
              </a:extLst>
            </p:cNvPr>
            <p:cNvSpPr/>
            <p:nvPr/>
          </p:nvSpPr>
          <p:spPr>
            <a:xfrm>
              <a:off x="1438634"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66">
              <a:extLst>
                <a:ext uri="{FF2B5EF4-FFF2-40B4-BE49-F238E27FC236}">
                  <a16:creationId xmlns:a16="http://schemas.microsoft.com/office/drawing/2014/main" id="{D77DF934-B8EA-4F40-870E-43F437BE0095}"/>
                </a:ext>
              </a:extLst>
            </p:cNvPr>
            <p:cNvSpPr/>
            <p:nvPr/>
          </p:nvSpPr>
          <p:spPr>
            <a:xfrm>
              <a:off x="1438634"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4">
              <a:extLst>
                <a:ext uri="{FF2B5EF4-FFF2-40B4-BE49-F238E27FC236}">
                  <a16:creationId xmlns:a16="http://schemas.microsoft.com/office/drawing/2014/main" id="{1A25C87E-D5A3-491D-8D9B-A05A63021245}"/>
                </a:ext>
              </a:extLst>
            </p:cNvPr>
            <p:cNvSpPr/>
            <p:nvPr/>
          </p:nvSpPr>
          <p:spPr>
            <a:xfrm>
              <a:off x="1313672"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6">
              <a:extLst>
                <a:ext uri="{FF2B5EF4-FFF2-40B4-BE49-F238E27FC236}">
                  <a16:creationId xmlns:a16="http://schemas.microsoft.com/office/drawing/2014/main" id="{5BDC83AF-C7F6-452C-9AEC-0519BF1DDAEE}"/>
                </a:ext>
              </a:extLst>
            </p:cNvPr>
            <p:cNvSpPr/>
            <p:nvPr/>
          </p:nvSpPr>
          <p:spPr>
            <a:xfrm>
              <a:off x="1313672"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4">
              <a:extLst>
                <a:ext uri="{FF2B5EF4-FFF2-40B4-BE49-F238E27FC236}">
                  <a16:creationId xmlns:a16="http://schemas.microsoft.com/office/drawing/2014/main" id="{8BA65D49-6846-46E5-9D92-51C7E6129FE9}"/>
                </a:ext>
              </a:extLst>
            </p:cNvPr>
            <p:cNvSpPr/>
            <p:nvPr/>
          </p:nvSpPr>
          <p:spPr>
            <a:xfrm>
              <a:off x="1188720"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66">
              <a:extLst>
                <a:ext uri="{FF2B5EF4-FFF2-40B4-BE49-F238E27FC236}">
                  <a16:creationId xmlns:a16="http://schemas.microsoft.com/office/drawing/2014/main" id="{A0158835-6356-4968-A392-5FDC77EF02F3}"/>
                </a:ext>
              </a:extLst>
            </p:cNvPr>
            <p:cNvSpPr/>
            <p:nvPr/>
          </p:nvSpPr>
          <p:spPr>
            <a:xfrm>
              <a:off x="1188720"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64">
              <a:extLst>
                <a:ext uri="{FF2B5EF4-FFF2-40B4-BE49-F238E27FC236}">
                  <a16:creationId xmlns:a16="http://schemas.microsoft.com/office/drawing/2014/main" id="{78CD57BC-4C18-4189-B813-218DF0B6D47A}"/>
                </a:ext>
              </a:extLst>
            </p:cNvPr>
            <p:cNvSpPr/>
            <p:nvPr/>
          </p:nvSpPr>
          <p:spPr>
            <a:xfrm>
              <a:off x="2313322"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6">
              <a:extLst>
                <a:ext uri="{FF2B5EF4-FFF2-40B4-BE49-F238E27FC236}">
                  <a16:creationId xmlns:a16="http://schemas.microsoft.com/office/drawing/2014/main" id="{5713DBB5-C59A-4F8F-9420-1FE302E41B14}"/>
                </a:ext>
              </a:extLst>
            </p:cNvPr>
            <p:cNvSpPr/>
            <p:nvPr/>
          </p:nvSpPr>
          <p:spPr>
            <a:xfrm>
              <a:off x="2313322"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F727C0D8-F169-47AD-9E2D-13EBEB9593F5}"/>
                </a:ext>
              </a:extLst>
            </p:cNvPr>
            <p:cNvSpPr/>
            <p:nvPr/>
          </p:nvSpPr>
          <p:spPr>
            <a:xfrm>
              <a:off x="2188360"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956BFD5A-24C1-41C3-B9E5-26539ACAFF5C}"/>
                </a:ext>
              </a:extLst>
            </p:cNvPr>
            <p:cNvSpPr/>
            <p:nvPr/>
          </p:nvSpPr>
          <p:spPr>
            <a:xfrm>
              <a:off x="2188360"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64">
              <a:extLst>
                <a:ext uri="{FF2B5EF4-FFF2-40B4-BE49-F238E27FC236}">
                  <a16:creationId xmlns:a16="http://schemas.microsoft.com/office/drawing/2014/main" id="{C2305F8D-7321-49A2-B363-490976AC9242}"/>
                </a:ext>
              </a:extLst>
            </p:cNvPr>
            <p:cNvSpPr/>
            <p:nvPr/>
          </p:nvSpPr>
          <p:spPr>
            <a:xfrm>
              <a:off x="2063407"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66">
              <a:extLst>
                <a:ext uri="{FF2B5EF4-FFF2-40B4-BE49-F238E27FC236}">
                  <a16:creationId xmlns:a16="http://schemas.microsoft.com/office/drawing/2014/main" id="{27F4F78B-9E0D-4CDF-8D9F-BB1A5F8066EC}"/>
                </a:ext>
              </a:extLst>
            </p:cNvPr>
            <p:cNvSpPr/>
            <p:nvPr/>
          </p:nvSpPr>
          <p:spPr>
            <a:xfrm>
              <a:off x="2063407"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4">
              <a:extLst>
                <a:ext uri="{FF2B5EF4-FFF2-40B4-BE49-F238E27FC236}">
                  <a16:creationId xmlns:a16="http://schemas.microsoft.com/office/drawing/2014/main" id="{2B86A1AC-4245-4F34-AB03-612D06CA34CA}"/>
                </a:ext>
              </a:extLst>
            </p:cNvPr>
            <p:cNvSpPr/>
            <p:nvPr/>
          </p:nvSpPr>
          <p:spPr>
            <a:xfrm>
              <a:off x="1938454"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6">
              <a:extLst>
                <a:ext uri="{FF2B5EF4-FFF2-40B4-BE49-F238E27FC236}">
                  <a16:creationId xmlns:a16="http://schemas.microsoft.com/office/drawing/2014/main" id="{3EF10072-CD48-49EE-82F0-35F17A0D952C}"/>
                </a:ext>
              </a:extLst>
            </p:cNvPr>
            <p:cNvSpPr/>
            <p:nvPr/>
          </p:nvSpPr>
          <p:spPr>
            <a:xfrm>
              <a:off x="1938454"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4">
              <a:extLst>
                <a:ext uri="{FF2B5EF4-FFF2-40B4-BE49-F238E27FC236}">
                  <a16:creationId xmlns:a16="http://schemas.microsoft.com/office/drawing/2014/main" id="{28096C47-3E36-4E07-9172-6FCC0EF13E91}"/>
                </a:ext>
              </a:extLst>
            </p:cNvPr>
            <p:cNvSpPr/>
            <p:nvPr/>
          </p:nvSpPr>
          <p:spPr>
            <a:xfrm>
              <a:off x="1813492" y="73152"/>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66">
              <a:extLst>
                <a:ext uri="{FF2B5EF4-FFF2-40B4-BE49-F238E27FC236}">
                  <a16:creationId xmlns:a16="http://schemas.microsoft.com/office/drawing/2014/main" id="{3ADC7575-29B7-413A-974D-8E71BF478DE6}"/>
                </a:ext>
              </a:extLst>
            </p:cNvPr>
            <p:cNvSpPr/>
            <p:nvPr/>
          </p:nvSpPr>
          <p:spPr>
            <a:xfrm>
              <a:off x="1813492" y="246888"/>
              <a:ext cx="54370"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28" name="Content Placeholder 2">
            <a:extLst>
              <a:ext uri="{FF2B5EF4-FFF2-40B4-BE49-F238E27FC236}">
                <a16:creationId xmlns:a16="http://schemas.microsoft.com/office/drawing/2014/main" id="{FC2D2CB1-00C9-4F83-9CDF-D345F3398C3A}"/>
              </a:ext>
            </a:extLst>
          </p:cNvPr>
          <p:cNvSpPr txBox="1">
            <a:spLocks noGrp="1"/>
          </p:cNvSpPr>
          <p:nvPr>
            <p:ph idx="1"/>
          </p:nvPr>
        </p:nvSpPr>
        <p:spPr>
          <a:xfrm>
            <a:off x="6421117" y="499829"/>
            <a:ext cx="5100322" cy="5581223"/>
          </a:xfrm>
        </p:spPr>
        <p:txBody>
          <a:bodyPr anchor="ctr">
            <a:normAutofit/>
          </a:bodyPr>
          <a:lstStyle/>
          <a:p>
            <a:pPr marL="0" lvl="0" indent="0" algn="just">
              <a:buNone/>
            </a:pPr>
            <a:r>
              <a:rPr lang="en-US" sz="2000" dirty="0">
                <a:latin typeface="Garamond" pitchFamily="18"/>
              </a:rPr>
              <a:t>Nigeria launched the Internet Code of Practice (ICOP) on November 26, 2019. The Code examines:</a:t>
            </a:r>
            <a:endParaRPr lang="en-GB" sz="2000" dirty="0">
              <a:latin typeface="Times New Roman" pitchFamily="18"/>
            </a:endParaRPr>
          </a:p>
          <a:p>
            <a:pPr marL="342900" lvl="0" indent="-342900" algn="just">
              <a:buFont typeface="Calibri Light"/>
              <a:buAutoNum type="alphaLcParenR"/>
            </a:pPr>
            <a:r>
              <a:rPr lang="en-US" sz="2000" dirty="0">
                <a:latin typeface="Garamond" pitchFamily="18"/>
              </a:rPr>
              <a:t>The incorporation of Child Online Protection Policies into Terms and Conditions of Service; </a:t>
            </a:r>
            <a:endParaRPr lang="en-GB" sz="2000" dirty="0">
              <a:latin typeface="Times New Roman" pitchFamily="18"/>
            </a:endParaRPr>
          </a:p>
          <a:p>
            <a:pPr marL="342900" lvl="0" indent="-342900" algn="just">
              <a:buFont typeface="Calibri Light"/>
              <a:buAutoNum type="alphaLcParenR"/>
            </a:pPr>
            <a:r>
              <a:rPr lang="en-US" sz="2000" dirty="0">
                <a:latin typeface="Garamond" pitchFamily="18"/>
              </a:rPr>
              <a:t>Reporting Mechanisms for and Blocking of Access to, Child Sexual Abuse Content; </a:t>
            </a:r>
            <a:endParaRPr lang="en-GB" sz="2000" dirty="0">
              <a:latin typeface="Times New Roman" pitchFamily="18"/>
            </a:endParaRPr>
          </a:p>
          <a:p>
            <a:pPr marL="342900" lvl="0" indent="-342900" algn="just">
              <a:buFont typeface="Calibri Light"/>
              <a:buAutoNum type="alphaLcParenR"/>
            </a:pPr>
            <a:r>
              <a:rPr lang="en-US" sz="2000" dirty="0">
                <a:latin typeface="Garamond" pitchFamily="18"/>
              </a:rPr>
              <a:t>Parental Control Measures and Education of Parents, Guardians, and Minors.</a:t>
            </a:r>
            <a:endParaRPr lang="en-GB" sz="2000" dirty="0">
              <a:latin typeface="Times New Roman" pitchFamily="18"/>
            </a:endParaRPr>
          </a:p>
          <a:p>
            <a:pPr marL="0" lvl="0" indent="0" algn="just">
              <a:buNone/>
            </a:pPr>
            <a:endParaRPr lang="en-GB" sz="2000" dirty="0">
              <a:latin typeface="Calibri" pitchFamily="34"/>
              <a:cs typeface="Times New Roman" pitchFamily="18"/>
            </a:endParaRPr>
          </a:p>
          <a:p>
            <a:pPr marL="0" lvl="0" indent="0">
              <a:buNone/>
            </a:pPr>
            <a:r>
              <a:rPr lang="en-US" sz="2000" dirty="0">
                <a:latin typeface="Garamond" pitchFamily="18"/>
                <a:cs typeface="Times New Roman" pitchFamily="18"/>
              </a:rPr>
              <a:t>The ICOP document is available on the Commissions website: </a:t>
            </a:r>
            <a:r>
              <a:rPr lang="en-US" sz="2000" u="sng" dirty="0">
                <a:latin typeface="Garamond" pitchFamily="18"/>
                <a:cs typeface="Times New Roman" pitchFamily="18"/>
                <a:hlinkClick r:id="rId2"/>
              </a:rPr>
              <a:t>https://www.ncc.gov.ng/accessible/documents/878-internet-code-practice/file</a:t>
            </a:r>
            <a:endParaRPr lang="en-GB" sz="2000" dirty="0">
              <a:latin typeface="Calibri" pitchFamily="34"/>
              <a:cs typeface="Times New Roman" pitchFamily="18"/>
            </a:endParaRPr>
          </a:p>
        </p:txBody>
      </p:sp>
      <p:sp>
        <p:nvSpPr>
          <p:cNvPr id="29" name="Slide Number Placeholder 28"/>
          <p:cNvSpPr>
            <a:spLocks noGrp="1"/>
          </p:cNvSpPr>
          <p:nvPr>
            <p:ph type="sldNum" sz="quarter" idx="8"/>
          </p:nvPr>
        </p:nvSpPr>
        <p:spPr/>
        <p:txBody>
          <a:bodyPr/>
          <a:lstStyle/>
          <a:p>
            <a:pPr lvl="0"/>
            <a:fld id="{7B7BEEF4-8D4D-4287-92BA-902F5AF846DB}"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0">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C8BB5BC-DA17-46A4-8BD3-C0A29864AE81}"/>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1D46E8DD-EBD5-4258-91E9-8B0C4112739B}"/>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CDBABD1C-6A75-4450-8A38-8525AC1EB9CB}"/>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7D28DE02-89D2-476C-A760-56B83EF287D9}"/>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9D396990-F02C-4C95-9CE6-26D812A174A3}"/>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A4E7DBCB-6AD3-4C3B-AC34-AE6F2DFA85EC}"/>
              </a:ext>
            </a:extLst>
          </p:cNvPr>
          <p:cNvSpPr txBox="1">
            <a:spLocks noGrp="1"/>
          </p:cNvSpPr>
          <p:nvPr>
            <p:ph type="title"/>
          </p:nvPr>
        </p:nvSpPr>
        <p:spPr>
          <a:xfrm>
            <a:off x="1098468" y="885651"/>
            <a:ext cx="3229807" cy="4624605"/>
          </a:xfrm>
        </p:spPr>
        <p:txBody>
          <a:bodyPr>
            <a:normAutofit/>
          </a:bodyPr>
          <a:lstStyle/>
          <a:p>
            <a:pPr lvl="0" algn="ctr"/>
            <a:r>
              <a:rPr lang="en-US" sz="2800" b="1" dirty="0">
                <a:solidFill>
                  <a:srgbClr val="FFFFFF"/>
                </a:solidFill>
                <a:latin typeface="Garamond" pitchFamily="18"/>
              </a:rPr>
              <a:t>Customization of the document – “Keeping Children Safe Online - Advice for Parents and Caregivers”</a:t>
            </a:r>
            <a:endParaRPr lang="en-GB" sz="2800" dirty="0">
              <a:solidFill>
                <a:srgbClr val="FFFFFF"/>
              </a:solidFill>
            </a:endParaRPr>
          </a:p>
        </p:txBody>
      </p:sp>
      <p:sp>
        <p:nvSpPr>
          <p:cNvPr id="8" name="Content Placeholder 2">
            <a:extLst>
              <a:ext uri="{FF2B5EF4-FFF2-40B4-BE49-F238E27FC236}">
                <a16:creationId xmlns:a16="http://schemas.microsoft.com/office/drawing/2014/main" id="{8732F37B-234A-4772-ADFD-32300DE5F7B6}"/>
              </a:ext>
            </a:extLst>
          </p:cNvPr>
          <p:cNvSpPr txBox="1">
            <a:spLocks noGrp="1"/>
          </p:cNvSpPr>
          <p:nvPr>
            <p:ph idx="1"/>
          </p:nvPr>
        </p:nvSpPr>
        <p:spPr>
          <a:xfrm>
            <a:off x="4978706" y="885651"/>
            <a:ext cx="6525222" cy="4616851"/>
          </a:xfrm>
        </p:spPr>
        <p:txBody>
          <a:bodyPr anchor="ctr"/>
          <a:lstStyle/>
          <a:p>
            <a:pPr marL="0" lvl="0" indent="0" algn="just">
              <a:buNone/>
            </a:pPr>
            <a:r>
              <a:rPr lang="en-US" sz="2200" dirty="0">
                <a:latin typeface="Garamond" pitchFamily="18"/>
              </a:rPr>
              <a:t>Nigeria being a member of the</a:t>
            </a:r>
            <a:r>
              <a:rPr lang="en-US" sz="2200" b="1" dirty="0">
                <a:latin typeface="Garamond" pitchFamily="18"/>
              </a:rPr>
              <a:t> </a:t>
            </a:r>
            <a:r>
              <a:rPr lang="en-US" sz="2200" dirty="0">
                <a:latin typeface="Garamond" pitchFamily="18"/>
              </a:rPr>
              <a:t>ICANN Governmental Advisory Committee (GAC) adopted and localized the European Union Agency for Law Enforcement Cooperation (EUROPOL) International Edition of the ‘COVID-19 Online Safety Advice for Parents and </a:t>
            </a:r>
            <a:r>
              <a:rPr lang="en-US" sz="2200" dirty="0" err="1">
                <a:latin typeface="Garamond" pitchFamily="18"/>
              </a:rPr>
              <a:t>Carers’</a:t>
            </a:r>
            <a:r>
              <a:rPr lang="en-US" sz="2200" dirty="0">
                <a:latin typeface="Garamond" pitchFamily="18"/>
              </a:rPr>
              <a:t> and came up with the localized document </a:t>
            </a:r>
            <a:r>
              <a:rPr lang="en-US" sz="2200" b="1" i="1" dirty="0">
                <a:latin typeface="Garamond" pitchFamily="18"/>
              </a:rPr>
              <a:t>‘Keeping Children Safe Online - Advice for Parents and Caregivers’</a:t>
            </a:r>
            <a:r>
              <a:rPr lang="en-US" sz="2200" dirty="0">
                <a:latin typeface="Garamond" pitchFamily="18"/>
              </a:rPr>
              <a:t>.</a:t>
            </a:r>
            <a:endParaRPr lang="en-GB" sz="2200" dirty="0">
              <a:latin typeface="Times New Roman" pitchFamily="18"/>
            </a:endParaRPr>
          </a:p>
          <a:p>
            <a:pPr marL="0" lvl="0" indent="0">
              <a:buNone/>
            </a:pPr>
            <a:endParaRPr lang="en-GB" sz="2400" dirty="0">
              <a:latin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1">
    <p:bg>
      <p:bgPr>
        <a:solidFill>
          <a:srgbClr val="FFFFFF"/>
        </a:solidFill>
        <a:effectLst/>
      </p:bgPr>
    </p:bg>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9F5D19DB-DD5C-409D-AD87-5BBB3CFE46B1}"/>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16">
            <a:extLst>
              <a:ext uri="{FF2B5EF4-FFF2-40B4-BE49-F238E27FC236}">
                <a16:creationId xmlns:a16="http://schemas.microsoft.com/office/drawing/2014/main" id="{6F604755-9DB6-4E7B-B58E-8C13E9BA7D53}"/>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31027AAD-51AD-4180-8151-2EC1FF9359A6}"/>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7FB3B333-0E8B-42C8-BB73-F6FD377FF8B9}"/>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A1608C11-CBDA-4583-842D-9B2C1AE5A671}"/>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55F2F814-F89E-4147-A489-5F1586571656}"/>
              </a:ext>
            </a:extLst>
          </p:cNvPr>
          <p:cNvSpPr txBox="1">
            <a:spLocks noGrp="1"/>
          </p:cNvSpPr>
          <p:nvPr>
            <p:ph type="title"/>
          </p:nvPr>
        </p:nvSpPr>
        <p:spPr>
          <a:xfrm>
            <a:off x="1098468" y="885651"/>
            <a:ext cx="3229807" cy="4624605"/>
          </a:xfrm>
        </p:spPr>
        <p:txBody>
          <a:bodyPr>
            <a:normAutofit/>
          </a:bodyPr>
          <a:lstStyle/>
          <a:p>
            <a:pPr lvl="0" algn="ctr"/>
            <a:r>
              <a:rPr lang="en-US" sz="2800" b="1" dirty="0">
                <a:solidFill>
                  <a:srgbClr val="FFFFFF"/>
                </a:solidFill>
                <a:latin typeface="Garamond" pitchFamily="18"/>
              </a:rPr>
              <a:t>Customization of the document – “Keeping Children Safe Online - Advice for Parents and Caregivers” cont’d... </a:t>
            </a:r>
            <a:endParaRPr lang="en-GB" sz="2800" dirty="0">
              <a:solidFill>
                <a:srgbClr val="FFFFFF"/>
              </a:solidFill>
            </a:endParaRPr>
          </a:p>
        </p:txBody>
      </p:sp>
      <p:sp>
        <p:nvSpPr>
          <p:cNvPr id="8" name="Content Placeholder 2">
            <a:extLst>
              <a:ext uri="{FF2B5EF4-FFF2-40B4-BE49-F238E27FC236}">
                <a16:creationId xmlns:a16="http://schemas.microsoft.com/office/drawing/2014/main" id="{2B324244-37EC-4CD4-9B6C-C577B90B58A7}"/>
              </a:ext>
            </a:extLst>
          </p:cNvPr>
          <p:cNvSpPr txBox="1">
            <a:spLocks noGrp="1"/>
          </p:cNvSpPr>
          <p:nvPr>
            <p:ph idx="1"/>
          </p:nvPr>
        </p:nvSpPr>
        <p:spPr>
          <a:xfrm>
            <a:off x="4978706" y="885651"/>
            <a:ext cx="6525222" cy="4616851"/>
          </a:xfrm>
        </p:spPr>
        <p:txBody>
          <a:bodyPr anchor="ctr"/>
          <a:lstStyle/>
          <a:p>
            <a:pPr marL="0" lvl="0" indent="0" algn="just">
              <a:buNone/>
            </a:pPr>
            <a:r>
              <a:rPr lang="en-US" sz="2000" dirty="0">
                <a:latin typeface="Garamond" pitchFamily="18"/>
              </a:rPr>
              <a:t>In developing the localized document:</a:t>
            </a:r>
          </a:p>
          <a:p>
            <a:pPr lvl="0" algn="just"/>
            <a:r>
              <a:rPr lang="en-US" sz="2000" dirty="0">
                <a:latin typeface="Garamond" pitchFamily="18"/>
              </a:rPr>
              <a:t>There were engagements with relevant organizations based on their roles in COP activities such as </a:t>
            </a:r>
            <a:r>
              <a:rPr lang="en-US" sz="2000" dirty="0" err="1">
                <a:latin typeface="Garamond" pitchFamily="18"/>
              </a:rPr>
              <a:t>Cece</a:t>
            </a:r>
            <a:r>
              <a:rPr lang="en-US" sz="2000" dirty="0">
                <a:latin typeface="Garamond" pitchFamily="18"/>
              </a:rPr>
              <a:t> </a:t>
            </a:r>
            <a:r>
              <a:rPr lang="en-US" sz="2000" dirty="0" err="1">
                <a:latin typeface="Garamond" pitchFamily="18"/>
              </a:rPr>
              <a:t>Yara</a:t>
            </a:r>
            <a:r>
              <a:rPr lang="en-US" sz="2000" dirty="0">
                <a:latin typeface="Garamond" pitchFamily="18"/>
              </a:rPr>
              <a:t> Foundation, Like a Palm tree foundation – </a:t>
            </a:r>
            <a:r>
              <a:rPr lang="en-US" sz="2000" dirty="0" err="1">
                <a:latin typeface="Garamond" pitchFamily="18"/>
              </a:rPr>
              <a:t>Wise&amp;Harmless</a:t>
            </a:r>
            <a:r>
              <a:rPr lang="en-US" sz="2000" dirty="0">
                <a:latin typeface="Garamond" pitchFamily="18"/>
              </a:rPr>
              <a:t>, Concerned Parents and Educators. The </a:t>
            </a:r>
            <a:r>
              <a:rPr lang="en-US" sz="2000" dirty="0" err="1">
                <a:latin typeface="Garamond" pitchFamily="18"/>
              </a:rPr>
              <a:t>Cece</a:t>
            </a:r>
            <a:r>
              <a:rPr lang="en-US" sz="2000" dirty="0">
                <a:latin typeface="Garamond" pitchFamily="18"/>
              </a:rPr>
              <a:t> </a:t>
            </a:r>
            <a:r>
              <a:rPr lang="en-US" sz="2000" dirty="0" err="1">
                <a:latin typeface="Garamond" pitchFamily="18"/>
              </a:rPr>
              <a:t>Yara</a:t>
            </a:r>
            <a:r>
              <a:rPr lang="en-US" sz="2000" dirty="0">
                <a:latin typeface="Garamond" pitchFamily="18"/>
              </a:rPr>
              <a:t> Foundation helplines were incorporated into the document. </a:t>
            </a:r>
          </a:p>
          <a:p>
            <a:pPr lvl="0" algn="just"/>
            <a:r>
              <a:rPr lang="en-US" sz="2000" dirty="0">
                <a:latin typeface="Garamond" pitchFamily="18"/>
              </a:rPr>
              <a:t>COP issues have also been included in the information being handled by NCC’s toll free line </a:t>
            </a:r>
            <a:r>
              <a:rPr lang="en-US" sz="2000" b="1" dirty="0">
                <a:latin typeface="Garamond" pitchFamily="18"/>
              </a:rPr>
              <a:t>622</a:t>
            </a:r>
            <a:r>
              <a:rPr lang="en-US" sz="2000" dirty="0">
                <a:latin typeface="Garamond" pitchFamily="18"/>
              </a:rPr>
              <a:t>. </a:t>
            </a:r>
          </a:p>
          <a:p>
            <a:pPr lvl="0"/>
            <a:r>
              <a:rPr lang="en-US" sz="2000" dirty="0">
                <a:latin typeface="Garamond" pitchFamily="18"/>
              </a:rPr>
              <a:t>The document is available on - </a:t>
            </a:r>
            <a:r>
              <a:rPr lang="en-US" sz="2000" dirty="0">
                <a:latin typeface="Garamond" pitchFamily="18"/>
                <a:hlinkClick r:id="rId2"/>
              </a:rPr>
              <a:t>https://www.ncc.gov.ng/docman-main/internet-governance/885-igov-keeping-children-safe-online-advice-parents/file</a:t>
            </a:r>
            <a:r>
              <a:rPr lang="en-US" sz="2000" dirty="0">
                <a:latin typeface="Garamond" pitchFamily="18"/>
              </a:rPr>
              <a:t> </a:t>
            </a:r>
            <a:endParaRPr lang="en-GB" sz="2000" dirty="0">
              <a:latin typeface="Times New Roman" pitchFamily="18"/>
            </a:endParaRPr>
          </a:p>
          <a:p>
            <a:pPr marL="0" lvl="0" indent="0">
              <a:buNone/>
            </a:pPr>
            <a:endParaRPr lang="en-GB" sz="2400" dirty="0"/>
          </a:p>
        </p:txBody>
      </p:sp>
      <p:sp>
        <p:nvSpPr>
          <p:cNvPr id="9" name="Slide Number Placeholder 8"/>
          <p:cNvSpPr>
            <a:spLocks noGrp="1"/>
          </p:cNvSpPr>
          <p:nvPr>
            <p:ph type="sldNum" sz="quarter" idx="8"/>
          </p:nvPr>
        </p:nvSpPr>
        <p:spPr/>
        <p:txBody>
          <a:bodyPr/>
          <a:lstStyle/>
          <a:p>
            <a:pPr lvl="0"/>
            <a:fld id="{7B7BEEF4-8D4D-4287-92BA-902F5AF846DB}"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1CEFF0F8-111A-4BFE-A4DB-7C64823DF8F9}"/>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F6FCC03F-4C45-44B2-9937-190EB6369A6A}"/>
              </a:ext>
            </a:extLst>
          </p:cNvPr>
          <p:cNvSpPr txBox="1">
            <a:spLocks noGrp="1"/>
          </p:cNvSpPr>
          <p:nvPr>
            <p:ph type="title"/>
          </p:nvPr>
        </p:nvSpPr>
        <p:spPr>
          <a:xfrm>
            <a:off x="594360" y="1042416"/>
            <a:ext cx="3800154" cy="4793760"/>
          </a:xfrm>
        </p:spPr>
        <p:txBody>
          <a:bodyPr>
            <a:normAutofit/>
          </a:bodyPr>
          <a:lstStyle/>
          <a:p>
            <a:pPr lvl="0" algn="ctr"/>
            <a:r>
              <a:rPr lang="en-US" sz="4000" b="1" dirty="0">
                <a:latin typeface="Garamond" pitchFamily="18"/>
              </a:rPr>
              <a:t>Flag off Ceremony on COP sensitization campaign</a:t>
            </a:r>
            <a:endParaRPr lang="en-GB" sz="4000" dirty="0"/>
          </a:p>
        </p:txBody>
      </p:sp>
      <p:grpSp>
        <p:nvGrpSpPr>
          <p:cNvPr id="4" name="Group 42">
            <a:extLst>
              <a:ext uri="{FF2B5EF4-FFF2-40B4-BE49-F238E27FC236}">
                <a16:creationId xmlns:a16="http://schemas.microsoft.com/office/drawing/2014/main" id="{3CF92695-00B0-464D-A07F-597F2B586EC9}"/>
              </a:ext>
            </a:extLst>
          </p:cNvPr>
          <p:cNvGrpSpPr/>
          <p:nvPr/>
        </p:nvGrpSpPr>
        <p:grpSpPr>
          <a:xfrm>
            <a:off x="56171" y="2761488"/>
            <a:ext cx="242105" cy="1340858"/>
            <a:chOff x="56171" y="2761488"/>
            <a:chExt cx="242105" cy="1340858"/>
          </a:xfrm>
        </p:grpSpPr>
        <p:sp>
          <p:nvSpPr>
            <p:cNvPr id="5" name="Rectangle 2">
              <a:extLst>
                <a:ext uri="{FF2B5EF4-FFF2-40B4-BE49-F238E27FC236}">
                  <a16:creationId xmlns:a16="http://schemas.microsoft.com/office/drawing/2014/main" id="{E6F9141E-373D-4EDA-A91F-0B04D6D4B229}"/>
                </a:ext>
              </a:extLst>
            </p:cNvPr>
            <p:cNvSpPr/>
            <p:nvPr/>
          </p:nvSpPr>
          <p:spPr>
            <a:xfrm rot="5400013">
              <a:off x="237748" y="333124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59">
              <a:extLst>
                <a:ext uri="{FF2B5EF4-FFF2-40B4-BE49-F238E27FC236}">
                  <a16:creationId xmlns:a16="http://schemas.microsoft.com/office/drawing/2014/main" id="{F7C4C8E7-EEAF-4B84-93C5-35673E861100}"/>
                </a:ext>
              </a:extLst>
            </p:cNvPr>
            <p:cNvSpPr/>
            <p:nvPr/>
          </p:nvSpPr>
          <p:spPr>
            <a:xfrm rot="5400013">
              <a:off x="54868" y="333124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Rectangle 2">
              <a:extLst>
                <a:ext uri="{FF2B5EF4-FFF2-40B4-BE49-F238E27FC236}">
                  <a16:creationId xmlns:a16="http://schemas.microsoft.com/office/drawing/2014/main" id="{2E5FD120-6A52-497B-886D-35D37C9E4B26}"/>
                </a:ext>
              </a:extLst>
            </p:cNvPr>
            <p:cNvSpPr/>
            <p:nvPr/>
          </p:nvSpPr>
          <p:spPr>
            <a:xfrm rot="5400013">
              <a:off x="237748" y="3189130"/>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2679DF84-C54F-4854-BFDF-D4E747740920}"/>
                </a:ext>
              </a:extLst>
            </p:cNvPr>
            <p:cNvSpPr/>
            <p:nvPr/>
          </p:nvSpPr>
          <p:spPr>
            <a:xfrm rot="5400013">
              <a:off x="54868" y="3189130"/>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2">
              <a:extLst>
                <a:ext uri="{FF2B5EF4-FFF2-40B4-BE49-F238E27FC236}">
                  <a16:creationId xmlns:a16="http://schemas.microsoft.com/office/drawing/2014/main" id="{CF1161DD-394B-4C6A-9A6A-82584D676B5F}"/>
                </a:ext>
              </a:extLst>
            </p:cNvPr>
            <p:cNvSpPr/>
            <p:nvPr/>
          </p:nvSpPr>
          <p:spPr>
            <a:xfrm rot="5400013">
              <a:off x="237748" y="304702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59">
              <a:extLst>
                <a:ext uri="{FF2B5EF4-FFF2-40B4-BE49-F238E27FC236}">
                  <a16:creationId xmlns:a16="http://schemas.microsoft.com/office/drawing/2014/main" id="{99115927-7453-435B-B33B-6A4A50BABA89}"/>
                </a:ext>
              </a:extLst>
            </p:cNvPr>
            <p:cNvSpPr/>
            <p:nvPr/>
          </p:nvSpPr>
          <p:spPr>
            <a:xfrm rot="5400013">
              <a:off x="54868" y="304702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2">
              <a:extLst>
                <a:ext uri="{FF2B5EF4-FFF2-40B4-BE49-F238E27FC236}">
                  <a16:creationId xmlns:a16="http://schemas.microsoft.com/office/drawing/2014/main" id="{602C3E40-DA61-4488-9B80-039BB78C546D}"/>
                </a:ext>
              </a:extLst>
            </p:cNvPr>
            <p:cNvSpPr/>
            <p:nvPr/>
          </p:nvSpPr>
          <p:spPr>
            <a:xfrm rot="5400013">
              <a:off x="237748" y="290490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59">
              <a:extLst>
                <a:ext uri="{FF2B5EF4-FFF2-40B4-BE49-F238E27FC236}">
                  <a16:creationId xmlns:a16="http://schemas.microsoft.com/office/drawing/2014/main" id="{222A137E-1B02-473F-9B00-238CCD08F790}"/>
                </a:ext>
              </a:extLst>
            </p:cNvPr>
            <p:cNvSpPr/>
            <p:nvPr/>
          </p:nvSpPr>
          <p:spPr>
            <a:xfrm rot="5400013">
              <a:off x="54868" y="290490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2">
              <a:extLst>
                <a:ext uri="{FF2B5EF4-FFF2-40B4-BE49-F238E27FC236}">
                  <a16:creationId xmlns:a16="http://schemas.microsoft.com/office/drawing/2014/main" id="{F2AB509E-6E53-40D7-A008-D237DECB4C81}"/>
                </a:ext>
              </a:extLst>
            </p:cNvPr>
            <p:cNvSpPr/>
            <p:nvPr/>
          </p:nvSpPr>
          <p:spPr>
            <a:xfrm rot="5400013">
              <a:off x="237748" y="276279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59">
              <a:extLst>
                <a:ext uri="{FF2B5EF4-FFF2-40B4-BE49-F238E27FC236}">
                  <a16:creationId xmlns:a16="http://schemas.microsoft.com/office/drawing/2014/main" id="{264B5B52-A4E5-4382-86F6-DB352651B21A}"/>
                </a:ext>
              </a:extLst>
            </p:cNvPr>
            <p:cNvSpPr/>
            <p:nvPr/>
          </p:nvSpPr>
          <p:spPr>
            <a:xfrm rot="5400013">
              <a:off x="54868" y="276279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2">
              <a:extLst>
                <a:ext uri="{FF2B5EF4-FFF2-40B4-BE49-F238E27FC236}">
                  <a16:creationId xmlns:a16="http://schemas.microsoft.com/office/drawing/2014/main" id="{085B5EFB-AEB9-487F-9C3F-230FBCE720B6}"/>
                </a:ext>
              </a:extLst>
            </p:cNvPr>
            <p:cNvSpPr/>
            <p:nvPr/>
          </p:nvSpPr>
          <p:spPr>
            <a:xfrm rot="5400013">
              <a:off x="237748" y="4041818"/>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59">
              <a:extLst>
                <a:ext uri="{FF2B5EF4-FFF2-40B4-BE49-F238E27FC236}">
                  <a16:creationId xmlns:a16="http://schemas.microsoft.com/office/drawing/2014/main" id="{E8F5D82C-D9A8-4BC3-BBBB-46EC2287D913}"/>
                </a:ext>
              </a:extLst>
            </p:cNvPr>
            <p:cNvSpPr/>
            <p:nvPr/>
          </p:nvSpPr>
          <p:spPr>
            <a:xfrm rot="5400013">
              <a:off x="54868" y="4041818"/>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2DAB5979-DCC2-43AE-8741-3383023CDE3A}"/>
                </a:ext>
              </a:extLst>
            </p:cNvPr>
            <p:cNvSpPr/>
            <p:nvPr/>
          </p:nvSpPr>
          <p:spPr>
            <a:xfrm rot="5400013">
              <a:off x="237748" y="389970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8E6E1457-15A1-45E9-B8E9-F776803386E8}"/>
                </a:ext>
              </a:extLst>
            </p:cNvPr>
            <p:cNvSpPr/>
            <p:nvPr/>
          </p:nvSpPr>
          <p:spPr>
            <a:xfrm rot="5400013">
              <a:off x="54868" y="3899701"/>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2">
              <a:extLst>
                <a:ext uri="{FF2B5EF4-FFF2-40B4-BE49-F238E27FC236}">
                  <a16:creationId xmlns:a16="http://schemas.microsoft.com/office/drawing/2014/main" id="{309A6B16-A384-4DD2-AE52-A9D69911297F}"/>
                </a:ext>
              </a:extLst>
            </p:cNvPr>
            <p:cNvSpPr/>
            <p:nvPr/>
          </p:nvSpPr>
          <p:spPr>
            <a:xfrm rot="5400013">
              <a:off x="237748" y="3757585"/>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59">
              <a:extLst>
                <a:ext uri="{FF2B5EF4-FFF2-40B4-BE49-F238E27FC236}">
                  <a16:creationId xmlns:a16="http://schemas.microsoft.com/office/drawing/2014/main" id="{9ED63FC7-D2AC-474E-A19A-26479B3F8515}"/>
                </a:ext>
              </a:extLst>
            </p:cNvPr>
            <p:cNvSpPr/>
            <p:nvPr/>
          </p:nvSpPr>
          <p:spPr>
            <a:xfrm rot="5400013">
              <a:off x="54868" y="3757585"/>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2">
              <a:extLst>
                <a:ext uri="{FF2B5EF4-FFF2-40B4-BE49-F238E27FC236}">
                  <a16:creationId xmlns:a16="http://schemas.microsoft.com/office/drawing/2014/main" id="{AAE50834-D87D-4C2F-8E52-0996D753BEB1}"/>
                </a:ext>
              </a:extLst>
            </p:cNvPr>
            <p:cNvSpPr/>
            <p:nvPr/>
          </p:nvSpPr>
          <p:spPr>
            <a:xfrm rot="5400013">
              <a:off x="237748" y="361547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59">
              <a:extLst>
                <a:ext uri="{FF2B5EF4-FFF2-40B4-BE49-F238E27FC236}">
                  <a16:creationId xmlns:a16="http://schemas.microsoft.com/office/drawing/2014/main" id="{49DE2B84-208F-4315-9A7A-4B279EE6B2A1}"/>
                </a:ext>
              </a:extLst>
            </p:cNvPr>
            <p:cNvSpPr/>
            <p:nvPr/>
          </p:nvSpPr>
          <p:spPr>
            <a:xfrm rot="5400013">
              <a:off x="54868" y="361547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2">
              <a:extLst>
                <a:ext uri="{FF2B5EF4-FFF2-40B4-BE49-F238E27FC236}">
                  <a16:creationId xmlns:a16="http://schemas.microsoft.com/office/drawing/2014/main" id="{D2F23A2F-73A3-4977-B66A-188D82A3E679}"/>
                </a:ext>
              </a:extLst>
            </p:cNvPr>
            <p:cNvSpPr/>
            <p:nvPr/>
          </p:nvSpPr>
          <p:spPr>
            <a:xfrm rot="5400013">
              <a:off x="237748" y="3473362"/>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59">
              <a:extLst>
                <a:ext uri="{FF2B5EF4-FFF2-40B4-BE49-F238E27FC236}">
                  <a16:creationId xmlns:a16="http://schemas.microsoft.com/office/drawing/2014/main" id="{6EB3ED76-A711-4E88-ABF7-6F5764D189DA}"/>
                </a:ext>
              </a:extLst>
            </p:cNvPr>
            <p:cNvSpPr/>
            <p:nvPr/>
          </p:nvSpPr>
          <p:spPr>
            <a:xfrm rot="5400013">
              <a:off x="54868" y="3473362"/>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25" name="Rectangle 64">
            <a:extLst>
              <a:ext uri="{FF2B5EF4-FFF2-40B4-BE49-F238E27FC236}">
                <a16:creationId xmlns:a16="http://schemas.microsoft.com/office/drawing/2014/main" id="{1E8B5E83-7734-4943-82C4-E6265E3FF01B}"/>
              </a:ext>
            </a:extLst>
          </p:cNvPr>
          <p:cNvSpPr>
            <a:spLocks noMove="1" noResize="1"/>
          </p:cNvSpPr>
          <p:nvPr/>
        </p:nvSpPr>
        <p:spPr>
          <a:xfrm>
            <a:off x="9510601" y="0"/>
            <a:ext cx="2681395" cy="6858000"/>
          </a:xfrm>
          <a:prstGeom prst="rect">
            <a:avLst/>
          </a:prstGeom>
          <a:solidFill>
            <a:srgbClr val="262626"/>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3D5787E4-8D46-4405-9578-952AC9112652}"/>
              </a:ext>
            </a:extLst>
          </p:cNvPr>
          <p:cNvSpPr>
            <a:spLocks noMove="1" noResize="1"/>
          </p:cNvSpPr>
          <p:nvPr/>
        </p:nvSpPr>
        <p:spPr>
          <a:xfrm>
            <a:off x="5099590" y="767711"/>
            <a:ext cx="6454978" cy="5322576"/>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Content Placeholder 2">
            <a:extLst>
              <a:ext uri="{FF2B5EF4-FFF2-40B4-BE49-F238E27FC236}">
                <a16:creationId xmlns:a16="http://schemas.microsoft.com/office/drawing/2014/main" id="{2BEFD538-A0A7-4D7F-9B2E-8808F6AE29A5}"/>
              </a:ext>
            </a:extLst>
          </p:cNvPr>
          <p:cNvSpPr txBox="1">
            <a:spLocks noGrp="1"/>
          </p:cNvSpPr>
          <p:nvPr>
            <p:ph idx="1"/>
          </p:nvPr>
        </p:nvSpPr>
        <p:spPr>
          <a:xfrm>
            <a:off x="5495105" y="1178442"/>
            <a:ext cx="5662842" cy="4543598"/>
          </a:xfrm>
        </p:spPr>
        <p:txBody>
          <a:bodyPr anchor="ctr"/>
          <a:lstStyle/>
          <a:p>
            <a:pPr marL="0" lvl="0" indent="0" algn="just">
              <a:buNone/>
            </a:pPr>
            <a:r>
              <a:rPr lang="en-US" sz="2200" dirty="0">
                <a:solidFill>
                  <a:schemeClr val="bg1"/>
                </a:solidFill>
                <a:latin typeface="Garamond" pitchFamily="18"/>
              </a:rPr>
              <a:t>On February 4</a:t>
            </a:r>
            <a:r>
              <a:rPr lang="en-US" sz="2200" baseline="30000" dirty="0">
                <a:solidFill>
                  <a:schemeClr val="bg1"/>
                </a:solidFill>
                <a:latin typeface="Garamond" pitchFamily="18"/>
              </a:rPr>
              <a:t>th</a:t>
            </a:r>
            <a:r>
              <a:rPr lang="en-US" sz="2200" dirty="0">
                <a:solidFill>
                  <a:schemeClr val="bg1"/>
                </a:solidFill>
                <a:latin typeface="Garamond" pitchFamily="18"/>
              </a:rPr>
              <a:t>, 2020, Nigeria flagged off a nationwide COP awareness campaign via new and traditional media.</a:t>
            </a:r>
          </a:p>
          <a:p>
            <a:pPr marL="0" lvl="0" indent="0" algn="just">
              <a:buNone/>
            </a:pPr>
            <a:r>
              <a:rPr lang="en-US" sz="2200" dirty="0">
                <a:solidFill>
                  <a:schemeClr val="bg1"/>
                </a:solidFill>
                <a:latin typeface="Garamond" pitchFamily="18"/>
              </a:rPr>
              <a:t>The campaign aimed at enlightening the public, especially children and young adults, on how to stay safe online. </a:t>
            </a:r>
          </a:p>
          <a:p>
            <a:pPr marL="0" lvl="0" indent="0" algn="just">
              <a:buNone/>
            </a:pPr>
            <a:r>
              <a:rPr lang="en-US" sz="2200" dirty="0">
                <a:solidFill>
                  <a:schemeClr val="bg1"/>
                </a:solidFill>
                <a:latin typeface="Garamond" pitchFamily="18"/>
              </a:rPr>
              <a:t>The physical campaign was slowed down by the COVID-19 pandemic, but will resume fully by 2022. </a:t>
            </a:r>
          </a:p>
          <a:p>
            <a:pPr marL="0" lvl="0" indent="0" algn="just">
              <a:buNone/>
            </a:pPr>
            <a:r>
              <a:rPr lang="en-US" sz="2200" dirty="0">
                <a:solidFill>
                  <a:schemeClr val="bg1"/>
                </a:solidFill>
                <a:latin typeface="Garamond" pitchFamily="18"/>
              </a:rPr>
              <a:t>Virtual campaigns are in progress.</a:t>
            </a:r>
            <a:endParaRPr lang="en-GB" sz="1800" dirty="0">
              <a:solidFill>
                <a:srgbClr val="FFFFFF"/>
              </a:solidFill>
              <a:latin typeface="Times New Roman" pitchFamily="18"/>
            </a:endParaRPr>
          </a:p>
        </p:txBody>
      </p:sp>
      <p:sp>
        <p:nvSpPr>
          <p:cNvPr id="28" name="Slide Number Placeholder 27"/>
          <p:cNvSpPr>
            <a:spLocks noGrp="1"/>
          </p:cNvSpPr>
          <p:nvPr>
            <p:ph type="sldNum" sz="quarter" idx="8"/>
          </p:nvPr>
        </p:nvSpPr>
        <p:spPr/>
        <p:txBody>
          <a:bodyPr/>
          <a:lstStyle/>
          <a:p>
            <a:pPr lvl="0"/>
            <a:fld id="{7B7BEEF4-8D4D-4287-92BA-902F5AF846DB}" type="slidenum">
              <a:rPr lang="en-US" smtClean="0"/>
              <a:t>17</a:t>
            </a:fld>
            <a:endParaRPr lang="en-US"/>
          </a:p>
        </p:txBody>
      </p:sp>
    </p:spTree>
    <p:extLst>
      <p:ext uri="{BB962C8B-B14F-4D97-AF65-F5344CB8AC3E}">
        <p14:creationId xmlns:p14="http://schemas.microsoft.com/office/powerpoint/2010/main" val="2392778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92843814-A694-4D58-B6FC-07C6B2047EFF}"/>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9">
            <a:extLst>
              <a:ext uri="{FF2B5EF4-FFF2-40B4-BE49-F238E27FC236}">
                <a16:creationId xmlns:a16="http://schemas.microsoft.com/office/drawing/2014/main" id="{2E41693C-6F50-4139-8BBD-CE56456C297F}"/>
              </a:ext>
            </a:extLst>
          </p:cNvPr>
          <p:cNvSpPr>
            <a:spLocks noMove="1" noResize="1"/>
          </p:cNvSpPr>
          <p:nvPr/>
        </p:nvSpPr>
        <p:spPr>
          <a:xfrm>
            <a:off x="0" y="4526280"/>
            <a:ext cx="4449461" cy="233172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1">
            <a:extLst>
              <a:ext uri="{FF2B5EF4-FFF2-40B4-BE49-F238E27FC236}">
                <a16:creationId xmlns:a16="http://schemas.microsoft.com/office/drawing/2014/main" id="{E05C1C27-2FB6-46CD-90B0-1515D8C1F6E6}"/>
              </a:ext>
            </a:extLst>
          </p:cNvPr>
          <p:cNvSpPr>
            <a:spLocks noMove="1" noResize="1"/>
          </p:cNvSpPr>
          <p:nvPr/>
        </p:nvSpPr>
        <p:spPr>
          <a:xfrm>
            <a:off x="283372" y="702945"/>
            <a:ext cx="5369329" cy="5586983"/>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Title 1">
            <a:extLst>
              <a:ext uri="{FF2B5EF4-FFF2-40B4-BE49-F238E27FC236}">
                <a16:creationId xmlns:a16="http://schemas.microsoft.com/office/drawing/2014/main" id="{44FE966A-4F69-4D14-AAAC-E01975711A6D}"/>
              </a:ext>
            </a:extLst>
          </p:cNvPr>
          <p:cNvSpPr txBox="1">
            <a:spLocks noGrp="1"/>
          </p:cNvSpPr>
          <p:nvPr>
            <p:ph type="title"/>
          </p:nvPr>
        </p:nvSpPr>
        <p:spPr>
          <a:xfrm>
            <a:off x="1016803" y="1345960"/>
            <a:ext cx="3830619" cy="4166088"/>
          </a:xfrm>
        </p:spPr>
        <p:txBody>
          <a:bodyPr>
            <a:normAutofit/>
          </a:bodyPr>
          <a:lstStyle/>
          <a:p>
            <a:pPr lvl="0" algn="ctr"/>
            <a:r>
              <a:rPr lang="en-US" sz="3000" b="1" dirty="0">
                <a:latin typeface="Garamond" pitchFamily="18"/>
                <a:cs typeface="Arial" pitchFamily="34"/>
              </a:rPr>
              <a:t>Participation at the Africa Safer Internet Day </a:t>
            </a:r>
            <a:br>
              <a:rPr lang="en-US" sz="3000" b="1" dirty="0">
                <a:latin typeface="Garamond" pitchFamily="18"/>
                <a:cs typeface="Arial" pitchFamily="34"/>
              </a:rPr>
            </a:br>
            <a:r>
              <a:rPr lang="en-US" sz="3000" b="1" dirty="0">
                <a:latin typeface="Garamond" pitchFamily="18"/>
                <a:cs typeface="Arial" pitchFamily="34"/>
              </a:rPr>
              <a:t>(ASID) 2021</a:t>
            </a:r>
            <a:endParaRPr lang="en-GB" sz="3000" dirty="0"/>
          </a:p>
        </p:txBody>
      </p:sp>
      <p:grpSp>
        <p:nvGrpSpPr>
          <p:cNvPr id="6" name="Group 13">
            <a:extLst>
              <a:ext uri="{FF2B5EF4-FFF2-40B4-BE49-F238E27FC236}">
                <a16:creationId xmlns:a16="http://schemas.microsoft.com/office/drawing/2014/main" id="{B9ECD689-277A-40FE-8B34-998C6A9AA6E1}"/>
              </a:ext>
            </a:extLst>
          </p:cNvPr>
          <p:cNvGrpSpPr/>
          <p:nvPr/>
        </p:nvGrpSpPr>
        <p:grpSpPr>
          <a:xfrm>
            <a:off x="54864" y="3048509"/>
            <a:ext cx="630286" cy="765233"/>
            <a:chOff x="54864" y="3048509"/>
            <a:chExt cx="630286" cy="765233"/>
          </a:xfrm>
        </p:grpSpPr>
        <p:sp>
          <p:nvSpPr>
            <p:cNvPr id="7" name="Rectangle 2">
              <a:extLst>
                <a:ext uri="{FF2B5EF4-FFF2-40B4-BE49-F238E27FC236}">
                  <a16:creationId xmlns:a16="http://schemas.microsoft.com/office/drawing/2014/main" id="{ACB46400-4E8E-40BE-B364-66C29FC201FD}"/>
                </a:ext>
              </a:extLst>
            </p:cNvPr>
            <p:cNvSpPr/>
            <p:nvPr/>
          </p:nvSpPr>
          <p:spPr>
            <a:xfrm>
              <a:off x="623319"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7FC10E04-74BF-4635-B8C1-B0208BBDD4D0}"/>
                </a:ext>
              </a:extLst>
            </p:cNvPr>
            <p:cNvSpPr/>
            <p:nvPr/>
          </p:nvSpPr>
          <p:spPr>
            <a:xfrm>
              <a:off x="623319"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2">
              <a:extLst>
                <a:ext uri="{FF2B5EF4-FFF2-40B4-BE49-F238E27FC236}">
                  <a16:creationId xmlns:a16="http://schemas.microsoft.com/office/drawing/2014/main" id="{E77DB0BC-897E-4EC2-817C-1E695BFD83A9}"/>
                </a:ext>
              </a:extLst>
            </p:cNvPr>
            <p:cNvSpPr/>
            <p:nvPr/>
          </p:nvSpPr>
          <p:spPr>
            <a:xfrm>
              <a:off x="623319"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7175AE79-6E07-437A-AA79-61525D97DB42}"/>
                </a:ext>
              </a:extLst>
            </p:cNvPr>
            <p:cNvSpPr/>
            <p:nvPr/>
          </p:nvSpPr>
          <p:spPr>
            <a:xfrm>
              <a:off x="623319"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7790E6E3-3FAD-478D-BC28-17FDF5F7ED5C}"/>
                </a:ext>
              </a:extLst>
            </p:cNvPr>
            <p:cNvSpPr/>
            <p:nvPr/>
          </p:nvSpPr>
          <p:spPr>
            <a:xfrm>
              <a:off x="623319"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2">
              <a:extLst>
                <a:ext uri="{FF2B5EF4-FFF2-40B4-BE49-F238E27FC236}">
                  <a16:creationId xmlns:a16="http://schemas.microsoft.com/office/drawing/2014/main" id="{246A8F88-4EB4-4D5C-91DC-8C03D1C74210}"/>
                </a:ext>
              </a:extLst>
            </p:cNvPr>
            <p:cNvSpPr/>
            <p:nvPr/>
          </p:nvSpPr>
          <p:spPr>
            <a:xfrm>
              <a:off x="481203"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59">
              <a:extLst>
                <a:ext uri="{FF2B5EF4-FFF2-40B4-BE49-F238E27FC236}">
                  <a16:creationId xmlns:a16="http://schemas.microsoft.com/office/drawing/2014/main" id="{0B4B7D91-7DB6-40CA-B60F-F766877F3D68}"/>
                </a:ext>
              </a:extLst>
            </p:cNvPr>
            <p:cNvSpPr/>
            <p:nvPr/>
          </p:nvSpPr>
          <p:spPr>
            <a:xfrm>
              <a:off x="481203"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2">
              <a:extLst>
                <a:ext uri="{FF2B5EF4-FFF2-40B4-BE49-F238E27FC236}">
                  <a16:creationId xmlns:a16="http://schemas.microsoft.com/office/drawing/2014/main" id="{E6BC15B2-3643-4777-8965-239CF99B388D}"/>
                </a:ext>
              </a:extLst>
            </p:cNvPr>
            <p:cNvSpPr/>
            <p:nvPr/>
          </p:nvSpPr>
          <p:spPr>
            <a:xfrm>
              <a:off x="481203"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4">
              <a:extLst>
                <a:ext uri="{FF2B5EF4-FFF2-40B4-BE49-F238E27FC236}">
                  <a16:creationId xmlns:a16="http://schemas.microsoft.com/office/drawing/2014/main" id="{155CD41A-AB6E-448C-8341-CB717971DB77}"/>
                </a:ext>
              </a:extLst>
            </p:cNvPr>
            <p:cNvSpPr/>
            <p:nvPr/>
          </p:nvSpPr>
          <p:spPr>
            <a:xfrm>
              <a:off x="481203"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6">
              <a:extLst>
                <a:ext uri="{FF2B5EF4-FFF2-40B4-BE49-F238E27FC236}">
                  <a16:creationId xmlns:a16="http://schemas.microsoft.com/office/drawing/2014/main" id="{12DA3EF6-317C-4965-8E31-E1CE06841F86}"/>
                </a:ext>
              </a:extLst>
            </p:cNvPr>
            <p:cNvSpPr/>
            <p:nvPr/>
          </p:nvSpPr>
          <p:spPr>
            <a:xfrm>
              <a:off x="481203"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F83B6E66-1739-4585-B187-4A09DF31F05B}"/>
                </a:ext>
              </a:extLst>
            </p:cNvPr>
            <p:cNvSpPr/>
            <p:nvPr/>
          </p:nvSpPr>
          <p:spPr>
            <a:xfrm>
              <a:off x="339096"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B7BA6790-D8FC-47B0-AF4C-24443A8CA757}"/>
                </a:ext>
              </a:extLst>
            </p:cNvPr>
            <p:cNvSpPr/>
            <p:nvPr/>
          </p:nvSpPr>
          <p:spPr>
            <a:xfrm>
              <a:off x="339096"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2">
              <a:extLst>
                <a:ext uri="{FF2B5EF4-FFF2-40B4-BE49-F238E27FC236}">
                  <a16:creationId xmlns:a16="http://schemas.microsoft.com/office/drawing/2014/main" id="{24680752-6B92-4B09-8D8B-935AF60BFA98}"/>
                </a:ext>
              </a:extLst>
            </p:cNvPr>
            <p:cNvSpPr/>
            <p:nvPr/>
          </p:nvSpPr>
          <p:spPr>
            <a:xfrm>
              <a:off x="339096"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2752096B-6ED4-4D74-9B4D-088367743ACF}"/>
                </a:ext>
              </a:extLst>
            </p:cNvPr>
            <p:cNvSpPr/>
            <p:nvPr/>
          </p:nvSpPr>
          <p:spPr>
            <a:xfrm>
              <a:off x="339096"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611A1815-C853-401D-9D99-217EDDD2B4BB}"/>
                </a:ext>
              </a:extLst>
            </p:cNvPr>
            <p:cNvSpPr/>
            <p:nvPr/>
          </p:nvSpPr>
          <p:spPr>
            <a:xfrm>
              <a:off x="339096"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2">
              <a:extLst>
                <a:ext uri="{FF2B5EF4-FFF2-40B4-BE49-F238E27FC236}">
                  <a16:creationId xmlns:a16="http://schemas.microsoft.com/office/drawing/2014/main" id="{49631D12-5D91-4845-A67A-C89E6184FF1F}"/>
                </a:ext>
              </a:extLst>
            </p:cNvPr>
            <p:cNvSpPr/>
            <p:nvPr/>
          </p:nvSpPr>
          <p:spPr>
            <a:xfrm>
              <a:off x="196980"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59">
              <a:extLst>
                <a:ext uri="{FF2B5EF4-FFF2-40B4-BE49-F238E27FC236}">
                  <a16:creationId xmlns:a16="http://schemas.microsoft.com/office/drawing/2014/main" id="{01D64E03-2664-4FBB-BFD4-989FD0F6CFEE}"/>
                </a:ext>
              </a:extLst>
            </p:cNvPr>
            <p:cNvSpPr/>
            <p:nvPr/>
          </p:nvSpPr>
          <p:spPr>
            <a:xfrm>
              <a:off x="196980"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2">
              <a:extLst>
                <a:ext uri="{FF2B5EF4-FFF2-40B4-BE49-F238E27FC236}">
                  <a16:creationId xmlns:a16="http://schemas.microsoft.com/office/drawing/2014/main" id="{588AF73D-B98B-4039-B709-C1C4120D0E96}"/>
                </a:ext>
              </a:extLst>
            </p:cNvPr>
            <p:cNvSpPr/>
            <p:nvPr/>
          </p:nvSpPr>
          <p:spPr>
            <a:xfrm>
              <a:off x="196980"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4">
              <a:extLst>
                <a:ext uri="{FF2B5EF4-FFF2-40B4-BE49-F238E27FC236}">
                  <a16:creationId xmlns:a16="http://schemas.microsoft.com/office/drawing/2014/main" id="{E383929D-F8F8-4B42-851E-1A88A4731EDF}"/>
                </a:ext>
              </a:extLst>
            </p:cNvPr>
            <p:cNvSpPr/>
            <p:nvPr/>
          </p:nvSpPr>
          <p:spPr>
            <a:xfrm>
              <a:off x="196980"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EFC8DFF4-E5D2-4463-9280-4F2B20673161}"/>
                </a:ext>
              </a:extLst>
            </p:cNvPr>
            <p:cNvSpPr/>
            <p:nvPr/>
          </p:nvSpPr>
          <p:spPr>
            <a:xfrm>
              <a:off x="196980"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2">
              <a:extLst>
                <a:ext uri="{FF2B5EF4-FFF2-40B4-BE49-F238E27FC236}">
                  <a16:creationId xmlns:a16="http://schemas.microsoft.com/office/drawing/2014/main" id="{F77EF595-0B78-4F90-8D96-4EE46B3AF504}"/>
                </a:ext>
              </a:extLst>
            </p:cNvPr>
            <p:cNvSpPr/>
            <p:nvPr/>
          </p:nvSpPr>
          <p:spPr>
            <a:xfrm>
              <a:off x="54864"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8" name="Rectangle 59">
              <a:extLst>
                <a:ext uri="{FF2B5EF4-FFF2-40B4-BE49-F238E27FC236}">
                  <a16:creationId xmlns:a16="http://schemas.microsoft.com/office/drawing/2014/main" id="{982B843F-8827-4E07-AB86-8263DF4C2B06}"/>
                </a:ext>
              </a:extLst>
            </p:cNvPr>
            <p:cNvSpPr/>
            <p:nvPr/>
          </p:nvSpPr>
          <p:spPr>
            <a:xfrm>
              <a:off x="54864"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9" name="Rectangle 62">
              <a:extLst>
                <a:ext uri="{FF2B5EF4-FFF2-40B4-BE49-F238E27FC236}">
                  <a16:creationId xmlns:a16="http://schemas.microsoft.com/office/drawing/2014/main" id="{4E022D2E-76F9-4F17-80B7-41F20ADA6285}"/>
                </a:ext>
              </a:extLst>
            </p:cNvPr>
            <p:cNvSpPr/>
            <p:nvPr/>
          </p:nvSpPr>
          <p:spPr>
            <a:xfrm>
              <a:off x="54864"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0" name="Rectangle 64">
              <a:extLst>
                <a:ext uri="{FF2B5EF4-FFF2-40B4-BE49-F238E27FC236}">
                  <a16:creationId xmlns:a16="http://schemas.microsoft.com/office/drawing/2014/main" id="{F228AB17-00C4-4E45-B780-2A1B60D2B3A5}"/>
                </a:ext>
              </a:extLst>
            </p:cNvPr>
            <p:cNvSpPr/>
            <p:nvPr/>
          </p:nvSpPr>
          <p:spPr>
            <a:xfrm>
              <a:off x="54864"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1" name="Rectangle 66">
              <a:extLst>
                <a:ext uri="{FF2B5EF4-FFF2-40B4-BE49-F238E27FC236}">
                  <a16:creationId xmlns:a16="http://schemas.microsoft.com/office/drawing/2014/main" id="{7C006A2E-6BA5-4525-BF67-E4EA05E1B906}"/>
                </a:ext>
              </a:extLst>
            </p:cNvPr>
            <p:cNvSpPr/>
            <p:nvPr/>
          </p:nvSpPr>
          <p:spPr>
            <a:xfrm>
              <a:off x="54864"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32" name="Content Placeholder 2">
            <a:extLst>
              <a:ext uri="{FF2B5EF4-FFF2-40B4-BE49-F238E27FC236}">
                <a16:creationId xmlns:a16="http://schemas.microsoft.com/office/drawing/2014/main" id="{7C4BCD93-B1C3-4541-8056-15E1891B32A9}"/>
              </a:ext>
            </a:extLst>
          </p:cNvPr>
          <p:cNvSpPr txBox="1">
            <a:spLocks noGrp="1"/>
          </p:cNvSpPr>
          <p:nvPr>
            <p:ph idx="1"/>
          </p:nvPr>
        </p:nvSpPr>
        <p:spPr>
          <a:xfrm>
            <a:off x="6229734" y="750310"/>
            <a:ext cx="5369329" cy="5357387"/>
          </a:xfrm>
        </p:spPr>
        <p:txBody>
          <a:bodyPr anchor="ctr"/>
          <a:lstStyle/>
          <a:p>
            <a:pPr marL="0" lvl="0" indent="0" algn="just">
              <a:buNone/>
            </a:pPr>
            <a:r>
              <a:rPr lang="en-US" sz="2200" dirty="0">
                <a:latin typeface="Garamond" pitchFamily="18"/>
                <a:cs typeface="Arial" pitchFamily="34"/>
              </a:rPr>
              <a:t>The Africa Safer Internet Day (ASID) is a general discussion by all African ITU Member States to champion the celebration of the Day within the continent. ASID is now celebrated across 170 countries worldwide. </a:t>
            </a:r>
            <a:endParaRPr lang="en-GB" sz="2200" dirty="0">
              <a:latin typeface="Garamond" pitchFamily="18"/>
              <a:cs typeface="Arial" pitchFamily="34"/>
            </a:endParaRPr>
          </a:p>
          <a:p>
            <a:pPr marL="0" lvl="0" indent="0" algn="just">
              <a:buNone/>
            </a:pPr>
            <a:r>
              <a:rPr lang="en-US" sz="2200" dirty="0">
                <a:latin typeface="Garamond" pitchFamily="18"/>
                <a:cs typeface="Arial" pitchFamily="34"/>
              </a:rPr>
              <a:t>ASID 2021 held on February 9, 2021, under the theme: </a:t>
            </a:r>
            <a:r>
              <a:rPr lang="en-US" sz="2200" i="1" dirty="0">
                <a:latin typeface="Garamond" pitchFamily="18"/>
                <a:cs typeface="Arial" pitchFamily="34"/>
              </a:rPr>
              <a:t>‘Positioning and Partnering for Child Online Protection’. </a:t>
            </a:r>
            <a:r>
              <a:rPr lang="en-US" sz="2200" dirty="0">
                <a:latin typeface="Garamond" pitchFamily="18"/>
                <a:cs typeface="Arial" pitchFamily="34"/>
              </a:rPr>
              <a:t>This was in collaboration with relevant stakeholders, who took the campaign to schools in Abuja and Lagos, Nigeria. </a:t>
            </a:r>
            <a:endParaRPr lang="en-GB" sz="2200" dirty="0"/>
          </a:p>
        </p:txBody>
      </p:sp>
      <p:sp>
        <p:nvSpPr>
          <p:cNvPr id="33" name="Slide Number Placeholder 32"/>
          <p:cNvSpPr>
            <a:spLocks noGrp="1"/>
          </p:cNvSpPr>
          <p:nvPr>
            <p:ph type="sldNum" sz="quarter" idx="8"/>
          </p:nvPr>
        </p:nvSpPr>
        <p:spPr/>
        <p:txBody>
          <a:bodyPr/>
          <a:lstStyle/>
          <a:p>
            <a:pPr lvl="0"/>
            <a:fld id="{7B7BEEF4-8D4D-4287-92BA-902F5AF846DB}" type="slidenum">
              <a:rPr lang="en-US" smtClean="0"/>
              <a:t>18</a:t>
            </a:fld>
            <a:endParaRPr lang="en-US"/>
          </a:p>
        </p:txBody>
      </p:sp>
    </p:spTree>
    <p:extLst>
      <p:ext uri="{BB962C8B-B14F-4D97-AF65-F5344CB8AC3E}">
        <p14:creationId xmlns:p14="http://schemas.microsoft.com/office/powerpoint/2010/main" val="227230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7">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68A04314-B100-40AB-B387-D5C20C9FB8BD}"/>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9">
            <a:extLst>
              <a:ext uri="{FF2B5EF4-FFF2-40B4-BE49-F238E27FC236}">
                <a16:creationId xmlns:a16="http://schemas.microsoft.com/office/drawing/2014/main" id="{AD4E23FD-E99C-42ED-87AD-7787D5096E3E}"/>
              </a:ext>
            </a:extLst>
          </p:cNvPr>
          <p:cNvSpPr>
            <a:spLocks noMove="1" noResize="1"/>
          </p:cNvSpPr>
          <p:nvPr/>
        </p:nvSpPr>
        <p:spPr>
          <a:xfrm>
            <a:off x="0" y="4526280"/>
            <a:ext cx="4449461" cy="233172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1">
            <a:extLst>
              <a:ext uri="{FF2B5EF4-FFF2-40B4-BE49-F238E27FC236}">
                <a16:creationId xmlns:a16="http://schemas.microsoft.com/office/drawing/2014/main" id="{4E0285F0-E799-4844-ABA3-B2ECBEBA83BF}"/>
              </a:ext>
            </a:extLst>
          </p:cNvPr>
          <p:cNvSpPr>
            <a:spLocks noMove="1" noResize="1"/>
          </p:cNvSpPr>
          <p:nvPr/>
        </p:nvSpPr>
        <p:spPr>
          <a:xfrm>
            <a:off x="283372" y="702945"/>
            <a:ext cx="5369329" cy="5586983"/>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Title 1">
            <a:extLst>
              <a:ext uri="{FF2B5EF4-FFF2-40B4-BE49-F238E27FC236}">
                <a16:creationId xmlns:a16="http://schemas.microsoft.com/office/drawing/2014/main" id="{9AADFB0D-FA37-48D9-9567-2614C397C8C7}"/>
              </a:ext>
            </a:extLst>
          </p:cNvPr>
          <p:cNvSpPr txBox="1">
            <a:spLocks noGrp="1"/>
          </p:cNvSpPr>
          <p:nvPr>
            <p:ph type="title"/>
          </p:nvPr>
        </p:nvSpPr>
        <p:spPr>
          <a:xfrm>
            <a:off x="1016803" y="1345960"/>
            <a:ext cx="4193191" cy="4166088"/>
          </a:xfrm>
        </p:spPr>
        <p:txBody>
          <a:bodyPr>
            <a:normAutofit/>
          </a:bodyPr>
          <a:lstStyle/>
          <a:p>
            <a:pPr lvl="0" algn="ctr"/>
            <a:r>
              <a:rPr lang="en-US" sz="4000" b="1" dirty="0">
                <a:latin typeface="Garamond" pitchFamily="18"/>
                <a:cs typeface="Arial" pitchFamily="34"/>
              </a:rPr>
              <a:t>Africa Safer Internet Day (ASID) – 2021</a:t>
            </a:r>
            <a:endParaRPr lang="en-GB" sz="4000" dirty="0"/>
          </a:p>
        </p:txBody>
      </p:sp>
      <p:grpSp>
        <p:nvGrpSpPr>
          <p:cNvPr id="6" name="Group 13">
            <a:extLst>
              <a:ext uri="{FF2B5EF4-FFF2-40B4-BE49-F238E27FC236}">
                <a16:creationId xmlns:a16="http://schemas.microsoft.com/office/drawing/2014/main" id="{53BC858F-7724-41D9-94A0-53E1BDF0322E}"/>
              </a:ext>
            </a:extLst>
          </p:cNvPr>
          <p:cNvGrpSpPr/>
          <p:nvPr/>
        </p:nvGrpSpPr>
        <p:grpSpPr>
          <a:xfrm>
            <a:off x="54864" y="3048509"/>
            <a:ext cx="630286" cy="765233"/>
            <a:chOff x="54864" y="3048509"/>
            <a:chExt cx="630286" cy="765233"/>
          </a:xfrm>
        </p:grpSpPr>
        <p:sp>
          <p:nvSpPr>
            <p:cNvPr id="7" name="Rectangle 2">
              <a:extLst>
                <a:ext uri="{FF2B5EF4-FFF2-40B4-BE49-F238E27FC236}">
                  <a16:creationId xmlns:a16="http://schemas.microsoft.com/office/drawing/2014/main" id="{1CA4F61F-7F9C-4863-A915-F4D108921B45}"/>
                </a:ext>
              </a:extLst>
            </p:cNvPr>
            <p:cNvSpPr/>
            <p:nvPr/>
          </p:nvSpPr>
          <p:spPr>
            <a:xfrm>
              <a:off x="623319"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8007826C-B0C5-469D-8A78-92C5A21CCE7C}"/>
                </a:ext>
              </a:extLst>
            </p:cNvPr>
            <p:cNvSpPr/>
            <p:nvPr/>
          </p:nvSpPr>
          <p:spPr>
            <a:xfrm>
              <a:off x="623319"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2">
              <a:extLst>
                <a:ext uri="{FF2B5EF4-FFF2-40B4-BE49-F238E27FC236}">
                  <a16:creationId xmlns:a16="http://schemas.microsoft.com/office/drawing/2014/main" id="{2DB1654C-E345-4E46-AED9-3DD0702ED723}"/>
                </a:ext>
              </a:extLst>
            </p:cNvPr>
            <p:cNvSpPr/>
            <p:nvPr/>
          </p:nvSpPr>
          <p:spPr>
            <a:xfrm>
              <a:off x="623319"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31B0DC8B-C112-4DAB-B03C-1B9B528BCF2B}"/>
                </a:ext>
              </a:extLst>
            </p:cNvPr>
            <p:cNvSpPr/>
            <p:nvPr/>
          </p:nvSpPr>
          <p:spPr>
            <a:xfrm>
              <a:off x="623319"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0B757A1D-C529-4193-B534-8610F06DA31A}"/>
                </a:ext>
              </a:extLst>
            </p:cNvPr>
            <p:cNvSpPr/>
            <p:nvPr/>
          </p:nvSpPr>
          <p:spPr>
            <a:xfrm>
              <a:off x="623319"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2">
              <a:extLst>
                <a:ext uri="{FF2B5EF4-FFF2-40B4-BE49-F238E27FC236}">
                  <a16:creationId xmlns:a16="http://schemas.microsoft.com/office/drawing/2014/main" id="{BE91F4F6-2721-4499-9B70-6ED13761C6F8}"/>
                </a:ext>
              </a:extLst>
            </p:cNvPr>
            <p:cNvSpPr/>
            <p:nvPr/>
          </p:nvSpPr>
          <p:spPr>
            <a:xfrm>
              <a:off x="481203"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59">
              <a:extLst>
                <a:ext uri="{FF2B5EF4-FFF2-40B4-BE49-F238E27FC236}">
                  <a16:creationId xmlns:a16="http://schemas.microsoft.com/office/drawing/2014/main" id="{2E240C79-2C06-48E8-9F5E-64948F402968}"/>
                </a:ext>
              </a:extLst>
            </p:cNvPr>
            <p:cNvSpPr/>
            <p:nvPr/>
          </p:nvSpPr>
          <p:spPr>
            <a:xfrm>
              <a:off x="481203"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2">
              <a:extLst>
                <a:ext uri="{FF2B5EF4-FFF2-40B4-BE49-F238E27FC236}">
                  <a16:creationId xmlns:a16="http://schemas.microsoft.com/office/drawing/2014/main" id="{FA0759BB-6FA4-49DA-9E41-61AECD4438DA}"/>
                </a:ext>
              </a:extLst>
            </p:cNvPr>
            <p:cNvSpPr/>
            <p:nvPr/>
          </p:nvSpPr>
          <p:spPr>
            <a:xfrm>
              <a:off x="481203"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4">
              <a:extLst>
                <a:ext uri="{FF2B5EF4-FFF2-40B4-BE49-F238E27FC236}">
                  <a16:creationId xmlns:a16="http://schemas.microsoft.com/office/drawing/2014/main" id="{F44BA1CF-C9AC-46A4-AE38-475DEB238413}"/>
                </a:ext>
              </a:extLst>
            </p:cNvPr>
            <p:cNvSpPr/>
            <p:nvPr/>
          </p:nvSpPr>
          <p:spPr>
            <a:xfrm>
              <a:off x="481203"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6">
              <a:extLst>
                <a:ext uri="{FF2B5EF4-FFF2-40B4-BE49-F238E27FC236}">
                  <a16:creationId xmlns:a16="http://schemas.microsoft.com/office/drawing/2014/main" id="{091BDCB0-2CD4-42FF-9972-53C5376F372C}"/>
                </a:ext>
              </a:extLst>
            </p:cNvPr>
            <p:cNvSpPr/>
            <p:nvPr/>
          </p:nvSpPr>
          <p:spPr>
            <a:xfrm>
              <a:off x="481203"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304CD17C-DE07-4FA7-904C-F3273FD77EF1}"/>
                </a:ext>
              </a:extLst>
            </p:cNvPr>
            <p:cNvSpPr/>
            <p:nvPr/>
          </p:nvSpPr>
          <p:spPr>
            <a:xfrm>
              <a:off x="339096"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1BDF7606-E87A-4A71-9131-0320EE794F33}"/>
                </a:ext>
              </a:extLst>
            </p:cNvPr>
            <p:cNvSpPr/>
            <p:nvPr/>
          </p:nvSpPr>
          <p:spPr>
            <a:xfrm>
              <a:off x="339096"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2">
              <a:extLst>
                <a:ext uri="{FF2B5EF4-FFF2-40B4-BE49-F238E27FC236}">
                  <a16:creationId xmlns:a16="http://schemas.microsoft.com/office/drawing/2014/main" id="{0C6C9C57-9D10-4436-BFB9-D8497177CA89}"/>
                </a:ext>
              </a:extLst>
            </p:cNvPr>
            <p:cNvSpPr/>
            <p:nvPr/>
          </p:nvSpPr>
          <p:spPr>
            <a:xfrm>
              <a:off x="339096"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9A0C1418-85C3-468B-B866-5B3113F5E446}"/>
                </a:ext>
              </a:extLst>
            </p:cNvPr>
            <p:cNvSpPr/>
            <p:nvPr/>
          </p:nvSpPr>
          <p:spPr>
            <a:xfrm>
              <a:off x="339096"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8C6A923C-2142-423C-9707-59D86296542B}"/>
                </a:ext>
              </a:extLst>
            </p:cNvPr>
            <p:cNvSpPr/>
            <p:nvPr/>
          </p:nvSpPr>
          <p:spPr>
            <a:xfrm>
              <a:off x="339096"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2">
              <a:extLst>
                <a:ext uri="{FF2B5EF4-FFF2-40B4-BE49-F238E27FC236}">
                  <a16:creationId xmlns:a16="http://schemas.microsoft.com/office/drawing/2014/main" id="{841E19B4-2B62-410D-82AE-B2E081E409C6}"/>
                </a:ext>
              </a:extLst>
            </p:cNvPr>
            <p:cNvSpPr/>
            <p:nvPr/>
          </p:nvSpPr>
          <p:spPr>
            <a:xfrm>
              <a:off x="196980"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59">
              <a:extLst>
                <a:ext uri="{FF2B5EF4-FFF2-40B4-BE49-F238E27FC236}">
                  <a16:creationId xmlns:a16="http://schemas.microsoft.com/office/drawing/2014/main" id="{0B6AF284-5312-4775-837E-C79DD05EA867}"/>
                </a:ext>
              </a:extLst>
            </p:cNvPr>
            <p:cNvSpPr/>
            <p:nvPr/>
          </p:nvSpPr>
          <p:spPr>
            <a:xfrm>
              <a:off x="196980"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2">
              <a:extLst>
                <a:ext uri="{FF2B5EF4-FFF2-40B4-BE49-F238E27FC236}">
                  <a16:creationId xmlns:a16="http://schemas.microsoft.com/office/drawing/2014/main" id="{223DFD01-72C4-4A14-87B4-7C0FBB51D9AB}"/>
                </a:ext>
              </a:extLst>
            </p:cNvPr>
            <p:cNvSpPr/>
            <p:nvPr/>
          </p:nvSpPr>
          <p:spPr>
            <a:xfrm>
              <a:off x="196980"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4">
              <a:extLst>
                <a:ext uri="{FF2B5EF4-FFF2-40B4-BE49-F238E27FC236}">
                  <a16:creationId xmlns:a16="http://schemas.microsoft.com/office/drawing/2014/main" id="{40B6A56D-E4EB-4BD0-BA00-4E57D23A0B7C}"/>
                </a:ext>
              </a:extLst>
            </p:cNvPr>
            <p:cNvSpPr/>
            <p:nvPr/>
          </p:nvSpPr>
          <p:spPr>
            <a:xfrm>
              <a:off x="196980"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D849CC18-DDC2-4F56-BB3E-00C68EE8C810}"/>
                </a:ext>
              </a:extLst>
            </p:cNvPr>
            <p:cNvSpPr/>
            <p:nvPr/>
          </p:nvSpPr>
          <p:spPr>
            <a:xfrm>
              <a:off x="196980"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2">
              <a:extLst>
                <a:ext uri="{FF2B5EF4-FFF2-40B4-BE49-F238E27FC236}">
                  <a16:creationId xmlns:a16="http://schemas.microsoft.com/office/drawing/2014/main" id="{EE1E2243-6C1F-49CD-B8DC-CEAA0CB7AA3A}"/>
                </a:ext>
              </a:extLst>
            </p:cNvPr>
            <p:cNvSpPr/>
            <p:nvPr/>
          </p:nvSpPr>
          <p:spPr>
            <a:xfrm>
              <a:off x="54864"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8" name="Rectangle 59">
              <a:extLst>
                <a:ext uri="{FF2B5EF4-FFF2-40B4-BE49-F238E27FC236}">
                  <a16:creationId xmlns:a16="http://schemas.microsoft.com/office/drawing/2014/main" id="{9A4B95C9-47A5-4771-919B-7357418A40F3}"/>
                </a:ext>
              </a:extLst>
            </p:cNvPr>
            <p:cNvSpPr/>
            <p:nvPr/>
          </p:nvSpPr>
          <p:spPr>
            <a:xfrm>
              <a:off x="54864"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9" name="Rectangle 62">
              <a:extLst>
                <a:ext uri="{FF2B5EF4-FFF2-40B4-BE49-F238E27FC236}">
                  <a16:creationId xmlns:a16="http://schemas.microsoft.com/office/drawing/2014/main" id="{ED949FAF-8BF2-468E-9AB3-7AB1B06F6201}"/>
                </a:ext>
              </a:extLst>
            </p:cNvPr>
            <p:cNvSpPr/>
            <p:nvPr/>
          </p:nvSpPr>
          <p:spPr>
            <a:xfrm>
              <a:off x="54864"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0" name="Rectangle 64">
              <a:extLst>
                <a:ext uri="{FF2B5EF4-FFF2-40B4-BE49-F238E27FC236}">
                  <a16:creationId xmlns:a16="http://schemas.microsoft.com/office/drawing/2014/main" id="{59604219-18F7-4938-9009-5342B0BC33A9}"/>
                </a:ext>
              </a:extLst>
            </p:cNvPr>
            <p:cNvSpPr/>
            <p:nvPr/>
          </p:nvSpPr>
          <p:spPr>
            <a:xfrm>
              <a:off x="54864"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1" name="Rectangle 66">
              <a:extLst>
                <a:ext uri="{FF2B5EF4-FFF2-40B4-BE49-F238E27FC236}">
                  <a16:creationId xmlns:a16="http://schemas.microsoft.com/office/drawing/2014/main" id="{219099E3-8240-4933-8D1F-40E66E3FAF9C}"/>
                </a:ext>
              </a:extLst>
            </p:cNvPr>
            <p:cNvSpPr/>
            <p:nvPr/>
          </p:nvSpPr>
          <p:spPr>
            <a:xfrm>
              <a:off x="54864"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32" name="Content Placeholder 2">
            <a:extLst>
              <a:ext uri="{FF2B5EF4-FFF2-40B4-BE49-F238E27FC236}">
                <a16:creationId xmlns:a16="http://schemas.microsoft.com/office/drawing/2014/main" id="{58BE17D4-3CCE-4635-B365-839D0304F5F3}"/>
              </a:ext>
            </a:extLst>
          </p:cNvPr>
          <p:cNvSpPr txBox="1">
            <a:spLocks noGrp="1"/>
          </p:cNvSpPr>
          <p:nvPr>
            <p:ph idx="1"/>
          </p:nvPr>
        </p:nvSpPr>
        <p:spPr>
          <a:xfrm>
            <a:off x="6229734" y="750310"/>
            <a:ext cx="5369329" cy="5357387"/>
          </a:xfrm>
        </p:spPr>
        <p:txBody>
          <a:bodyPr anchor="ctr">
            <a:normAutofit lnSpcReduction="10000"/>
          </a:bodyPr>
          <a:lstStyle/>
          <a:p>
            <a:pPr lvl="0" algn="just">
              <a:buFont typeface="Wingdings" panose="05000000000000000000" pitchFamily="2" charset="2"/>
              <a:buChar char="§"/>
            </a:pPr>
            <a:r>
              <a:rPr lang="en-US" sz="2000" dirty="0">
                <a:latin typeface="Garamond" pitchFamily="18"/>
                <a:cs typeface="Arial" pitchFamily="34"/>
              </a:rPr>
              <a:t>As part of the ASID - 2021 celebration, a ‘</a:t>
            </a:r>
            <a:r>
              <a:rPr lang="en-US" sz="2000" i="1" dirty="0">
                <a:latin typeface="Garamond" pitchFamily="18"/>
                <a:cs typeface="Arial" pitchFamily="34"/>
              </a:rPr>
              <a:t>Fireside Chat with Children’ </a:t>
            </a:r>
            <a:r>
              <a:rPr lang="en-US" sz="2000" dirty="0">
                <a:latin typeface="Garamond" pitchFamily="18"/>
                <a:cs typeface="Arial" pitchFamily="34"/>
              </a:rPr>
              <a:t>held on February 07, 2021 across the West African region, as a pre event chaired by the regional ITU chairperson. A second Fireside Chat with children held on February 27, 2021 as a post event. This was done in collaboration with Child Online Africa (COA), Ghana.</a:t>
            </a:r>
            <a:endParaRPr lang="en-GB" sz="2000" dirty="0">
              <a:latin typeface="Garamond" pitchFamily="18"/>
              <a:cs typeface="Arial" pitchFamily="34"/>
            </a:endParaRPr>
          </a:p>
          <a:p>
            <a:pPr lvl="0" algn="just">
              <a:buFont typeface="Wingdings" panose="05000000000000000000" pitchFamily="2" charset="2"/>
              <a:buChar char="§"/>
            </a:pPr>
            <a:r>
              <a:rPr lang="en-US" sz="2000" dirty="0">
                <a:latin typeface="Garamond" pitchFamily="18"/>
                <a:cs typeface="Arial" pitchFamily="34"/>
              </a:rPr>
              <a:t>A book titled </a:t>
            </a:r>
            <a:r>
              <a:rPr lang="en-US" sz="2000" i="1" dirty="0">
                <a:latin typeface="Garamond" pitchFamily="18"/>
                <a:cs typeface="Arial" pitchFamily="34"/>
              </a:rPr>
              <a:t>‘What you need to know about Cyberbullying’ </a:t>
            </a:r>
            <a:r>
              <a:rPr lang="en-US" sz="2000" dirty="0">
                <a:latin typeface="Garamond" pitchFamily="18"/>
                <a:cs typeface="Arial" pitchFamily="34"/>
              </a:rPr>
              <a:t>was developed in partnership with COA, and shared with participants during the ASID day. </a:t>
            </a:r>
          </a:p>
          <a:p>
            <a:pPr lvl="0" algn="just">
              <a:buFont typeface="Wingdings" panose="05000000000000000000" pitchFamily="2" charset="2"/>
              <a:buChar char="§"/>
            </a:pPr>
            <a:r>
              <a:rPr lang="en-GB" sz="2000" dirty="0">
                <a:latin typeface="Garamond" pitchFamily="18"/>
                <a:cs typeface="Arial" pitchFamily="34"/>
              </a:rPr>
              <a:t>Schools were visited across the six geopolitical zones in the country and there was an interactive session with the children on cyberbullying.</a:t>
            </a:r>
          </a:p>
          <a:p>
            <a:pPr algn="just">
              <a:buFont typeface="Wingdings" panose="05000000000000000000" pitchFamily="2" charset="2"/>
              <a:buChar char="§"/>
            </a:pPr>
            <a:r>
              <a:rPr lang="en-US" sz="2000" dirty="0">
                <a:latin typeface="Garamond" pitchFamily="18"/>
                <a:cs typeface="Arial" pitchFamily="34"/>
              </a:rPr>
              <a:t>A soft copy of the book is available on NCC’s website: - </a:t>
            </a:r>
            <a:r>
              <a:rPr lang="en-US" sz="2000" dirty="0">
                <a:latin typeface="Garamond" pitchFamily="18"/>
                <a:cs typeface="Arial" pitchFamily="34"/>
                <a:hlinkClick r:id="rId2"/>
              </a:rPr>
              <a:t>https://www.ncc.gov.ng/documents/981-what-you-need-to-know-about-cyberbullying/file</a:t>
            </a:r>
            <a:r>
              <a:rPr lang="en-US" sz="2000" dirty="0">
                <a:latin typeface="Garamond" pitchFamily="18"/>
                <a:cs typeface="Arial" pitchFamily="34"/>
              </a:rPr>
              <a:t> </a:t>
            </a:r>
            <a:endParaRPr lang="en-GB" sz="2000" dirty="0">
              <a:latin typeface="Garamond" pitchFamily="18"/>
              <a:cs typeface="Arial" pitchFamily="34"/>
            </a:endParaRPr>
          </a:p>
          <a:p>
            <a:pPr marL="0" lvl="0" indent="0">
              <a:buNone/>
            </a:pPr>
            <a:endParaRPr lang="en-GB" sz="2200" dirty="0"/>
          </a:p>
        </p:txBody>
      </p:sp>
      <p:sp>
        <p:nvSpPr>
          <p:cNvPr id="33" name="Slide Number Placeholder 32"/>
          <p:cNvSpPr>
            <a:spLocks noGrp="1"/>
          </p:cNvSpPr>
          <p:nvPr>
            <p:ph type="sldNum" sz="quarter" idx="8"/>
          </p:nvPr>
        </p:nvSpPr>
        <p:spPr/>
        <p:txBody>
          <a:bodyPr/>
          <a:lstStyle/>
          <a:p>
            <a:pPr lvl="0"/>
            <a:fld id="{7B7BEEF4-8D4D-4287-92BA-902F5AF846DB}"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5AAA3F2C-097D-4704-829A-9F50B08266E3}"/>
              </a:ext>
            </a:extLst>
          </p:cNvPr>
          <p:cNvSpPr>
            <a:spLocks noMove="1" noResize="1"/>
          </p:cNvSpPr>
          <p:nvPr/>
        </p:nvSpPr>
        <p:spPr>
          <a:xfrm>
            <a:off x="0" y="0"/>
            <a:ext cx="12191996" cy="6858000"/>
          </a:xfrm>
          <a:prstGeom prst="rect">
            <a:avLst/>
          </a:prstGeom>
          <a:solidFill>
            <a:srgbClr val="E7E6E6"/>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Freeform: Shape 9">
            <a:extLst>
              <a:ext uri="{FF2B5EF4-FFF2-40B4-BE49-F238E27FC236}">
                <a16:creationId xmlns:a16="http://schemas.microsoft.com/office/drawing/2014/main" id="{FCBDAFC8-C100-4FC0-84EA-6E8CE4E86101}"/>
              </a:ext>
            </a:extLst>
          </p:cNvPr>
          <p:cNvSpPr>
            <a:spLocks noMove="1" noResize="1"/>
          </p:cNvSpPr>
          <p:nvPr/>
        </p:nvSpPr>
        <p:spPr>
          <a:xfrm rot="2700006">
            <a:off x="82779" y="-1386170"/>
            <a:ext cx="2424869" cy="3611194"/>
          </a:xfrm>
          <a:custGeom>
            <a:avLst/>
            <a:gdLst>
              <a:gd name="f0" fmla="val 10800000"/>
              <a:gd name="f1" fmla="val 5400000"/>
              <a:gd name="f2" fmla="val 180"/>
              <a:gd name="f3" fmla="val w"/>
              <a:gd name="f4" fmla="val h"/>
              <a:gd name="f5" fmla="val 0"/>
              <a:gd name="f6" fmla="val 2424873"/>
              <a:gd name="f7" fmla="val 3611191"/>
              <a:gd name="f8" fmla="val 2424874"/>
              <a:gd name="f9" fmla="val 1186317"/>
              <a:gd name="f10" fmla="+- 0 0 -90"/>
              <a:gd name="f11" fmla="*/ f3 1 2424873"/>
              <a:gd name="f12" fmla="*/ f4 1 3611191"/>
              <a:gd name="f13" fmla="val f5"/>
              <a:gd name="f14" fmla="val f6"/>
              <a:gd name="f15" fmla="val f7"/>
              <a:gd name="f16" fmla="*/ f10 f0 1"/>
              <a:gd name="f17" fmla="+- f15 0 f13"/>
              <a:gd name="f18" fmla="+- f14 0 f13"/>
              <a:gd name="f19" fmla="*/ f16 1 f2"/>
              <a:gd name="f20" fmla="*/ f18 1 2424873"/>
              <a:gd name="f21" fmla="*/ f17 1 3611191"/>
              <a:gd name="f22" fmla="*/ 0 f18 1"/>
              <a:gd name="f23" fmla="*/ 2424874 f17 1"/>
              <a:gd name="f24" fmla="*/ 2424873 f18 1"/>
              <a:gd name="f25" fmla="*/ 0 f17 1"/>
              <a:gd name="f26" fmla="*/ 3611191 f17 1"/>
              <a:gd name="f27" fmla="*/ 1186317 f18 1"/>
              <a:gd name="f28" fmla="+- f19 0 f1"/>
              <a:gd name="f29" fmla="*/ f22 1 2424873"/>
              <a:gd name="f30" fmla="*/ f23 1 3611191"/>
              <a:gd name="f31" fmla="*/ f24 1 2424873"/>
              <a:gd name="f32" fmla="*/ f25 1 3611191"/>
              <a:gd name="f33" fmla="*/ f26 1 3611191"/>
              <a:gd name="f34" fmla="*/ f27 1 2424873"/>
              <a:gd name="f35" fmla="*/ f13 1 f20"/>
              <a:gd name="f36" fmla="*/ f14 1 f20"/>
              <a:gd name="f37" fmla="*/ f13 1 f21"/>
              <a:gd name="f38" fmla="*/ f15 1 f21"/>
              <a:gd name="f39" fmla="*/ f29 1 f20"/>
              <a:gd name="f40" fmla="*/ f30 1 f21"/>
              <a:gd name="f41" fmla="*/ f31 1 f20"/>
              <a:gd name="f42" fmla="*/ f32 1 f21"/>
              <a:gd name="f43" fmla="*/ f33 1 f21"/>
              <a:gd name="f44" fmla="*/ f34 1 f20"/>
              <a:gd name="f45" fmla="*/ f35 f11 1"/>
              <a:gd name="f46" fmla="*/ f36 f11 1"/>
              <a:gd name="f47" fmla="*/ f38 f12 1"/>
              <a:gd name="f48" fmla="*/ f37 f12 1"/>
              <a:gd name="f49" fmla="*/ f39 f11 1"/>
              <a:gd name="f50" fmla="*/ f40 f12 1"/>
              <a:gd name="f51" fmla="*/ f41 f11 1"/>
              <a:gd name="f52" fmla="*/ f42 f12 1"/>
              <a:gd name="f53" fmla="*/ f43 f12 1"/>
              <a:gd name="f54" fmla="*/ f44 f11 1"/>
            </a:gdLst>
            <a:ahLst/>
            <a:cxnLst>
              <a:cxn ang="3cd4">
                <a:pos x="hc" y="t"/>
              </a:cxn>
              <a:cxn ang="0">
                <a:pos x="r" y="vc"/>
              </a:cxn>
              <a:cxn ang="cd4">
                <a:pos x="hc" y="b"/>
              </a:cxn>
              <a:cxn ang="cd2">
                <a:pos x="l" y="vc"/>
              </a:cxn>
              <a:cxn ang="f28">
                <a:pos x="f49" y="f50"/>
              </a:cxn>
              <a:cxn ang="f28">
                <a:pos x="f51" y="f52"/>
              </a:cxn>
              <a:cxn ang="f28">
                <a:pos x="f51" y="f53"/>
              </a:cxn>
              <a:cxn ang="f28">
                <a:pos x="f54" y="f53"/>
              </a:cxn>
            </a:cxnLst>
            <a:rect l="f45" t="f48" r="f46" b="f47"/>
            <a:pathLst>
              <a:path w="2424873" h="3611191">
                <a:moveTo>
                  <a:pt x="f5" y="f8"/>
                </a:moveTo>
                <a:lnTo>
                  <a:pt x="f6" y="f5"/>
                </a:lnTo>
                <a:lnTo>
                  <a:pt x="f6" y="f7"/>
                </a:lnTo>
                <a:lnTo>
                  <a:pt x="f9" y="f7"/>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Freeform: Shape 11">
            <a:extLst>
              <a:ext uri="{FF2B5EF4-FFF2-40B4-BE49-F238E27FC236}">
                <a16:creationId xmlns:a16="http://schemas.microsoft.com/office/drawing/2014/main" id="{3EDC4475-6751-498D-B008-E1D9E1D31CED}"/>
              </a:ext>
            </a:extLst>
          </p:cNvPr>
          <p:cNvSpPr>
            <a:spLocks noMove="1" noResize="1"/>
          </p:cNvSpPr>
          <p:nvPr/>
        </p:nvSpPr>
        <p:spPr>
          <a:xfrm rot="2700006">
            <a:off x="1571002" y="-338584"/>
            <a:ext cx="1635953" cy="1635953"/>
          </a:xfrm>
          <a:custGeom>
            <a:avLst/>
            <a:gdLst>
              <a:gd name="f0" fmla="val 10800000"/>
              <a:gd name="f1" fmla="val 5400000"/>
              <a:gd name="f2" fmla="val 180"/>
              <a:gd name="f3" fmla="val w"/>
              <a:gd name="f4" fmla="val h"/>
              <a:gd name="f5" fmla="val 0"/>
              <a:gd name="f6" fmla="val 1635955"/>
              <a:gd name="f7" fmla="val 957987"/>
              <a:gd name="f8" fmla="+- 0 0 -90"/>
              <a:gd name="f9" fmla="*/ f3 1 1635955"/>
              <a:gd name="f10" fmla="*/ f4 1 1635955"/>
              <a:gd name="f11" fmla="val f5"/>
              <a:gd name="f12" fmla="val f6"/>
              <a:gd name="f13" fmla="*/ f8 f0 1"/>
              <a:gd name="f14" fmla="+- f12 0 f11"/>
              <a:gd name="f15" fmla="*/ f13 1 f2"/>
              <a:gd name="f16" fmla="*/ f14 1 1635955"/>
              <a:gd name="f17" fmla="*/ 0 f14 1"/>
              <a:gd name="f18" fmla="*/ 957987 f14 1"/>
              <a:gd name="f19" fmla="*/ 1635955 f14 1"/>
              <a:gd name="f20" fmla="+- f15 0 f1"/>
              <a:gd name="f21" fmla="*/ f17 1 1635955"/>
              <a:gd name="f22" fmla="*/ f18 1 1635955"/>
              <a:gd name="f23" fmla="*/ f19 1 1635955"/>
              <a:gd name="f24" fmla="*/ f11 1 f16"/>
              <a:gd name="f25" fmla="*/ f12 1 f16"/>
              <a:gd name="f26" fmla="*/ f21 1 f16"/>
              <a:gd name="f27" fmla="*/ f22 1 f16"/>
              <a:gd name="f28" fmla="*/ f23 1 f16"/>
              <a:gd name="f29" fmla="*/ f24 f9 1"/>
              <a:gd name="f30" fmla="*/ f25 f9 1"/>
              <a:gd name="f31" fmla="*/ f25 f10 1"/>
              <a:gd name="f32" fmla="*/ f24 f10 1"/>
              <a:gd name="f33" fmla="*/ f26 f9 1"/>
              <a:gd name="f34" fmla="*/ f27 f10 1"/>
              <a:gd name="f35" fmla="*/ f27 f9 1"/>
              <a:gd name="f36" fmla="*/ f26 f10 1"/>
              <a:gd name="f37" fmla="*/ f28 f9 1"/>
              <a:gd name="f38" fmla="*/ f28 f10 1"/>
            </a:gdLst>
            <a:ahLst/>
            <a:cxnLst>
              <a:cxn ang="3cd4">
                <a:pos x="hc" y="t"/>
              </a:cxn>
              <a:cxn ang="0">
                <a:pos x="r" y="vc"/>
              </a:cxn>
              <a:cxn ang="cd4">
                <a:pos x="hc" y="b"/>
              </a:cxn>
              <a:cxn ang="cd2">
                <a:pos x="l" y="vc"/>
              </a:cxn>
              <a:cxn ang="f20">
                <a:pos x="f33" y="f34"/>
              </a:cxn>
              <a:cxn ang="f20">
                <a:pos x="f35" y="f36"/>
              </a:cxn>
              <a:cxn ang="f20">
                <a:pos x="f37" y="f36"/>
              </a:cxn>
              <a:cxn ang="f20">
                <a:pos x="f37" y="f38"/>
              </a:cxn>
              <a:cxn ang="f20">
                <a:pos x="f33" y="f38"/>
              </a:cxn>
            </a:cxnLst>
            <a:rect l="f29" t="f32" r="f30" b="f31"/>
            <a:pathLst>
              <a:path w="1635955" h="1635955">
                <a:moveTo>
                  <a:pt x="f5" y="f7"/>
                </a:moveTo>
                <a:lnTo>
                  <a:pt x="f7" y="f5"/>
                </a:lnTo>
                <a:lnTo>
                  <a:pt x="f6" y="f5"/>
                </a:lnTo>
                <a:lnTo>
                  <a:pt x="f6" y="f6"/>
                </a:lnTo>
                <a:lnTo>
                  <a:pt x="f5" y="f6"/>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Freeform: Shape 13">
            <a:extLst>
              <a:ext uri="{FF2B5EF4-FFF2-40B4-BE49-F238E27FC236}">
                <a16:creationId xmlns:a16="http://schemas.microsoft.com/office/drawing/2014/main" id="{93D0711A-90D8-4CAE-A6EA-714587E00C41}"/>
              </a:ext>
            </a:extLst>
          </p:cNvPr>
          <p:cNvSpPr>
            <a:spLocks noMove="1" noResize="1"/>
          </p:cNvSpPr>
          <p:nvPr/>
        </p:nvSpPr>
        <p:spPr>
          <a:xfrm rot="2700006">
            <a:off x="9627978" y="-6581"/>
            <a:ext cx="4059396" cy="2548112"/>
          </a:xfrm>
          <a:custGeom>
            <a:avLst/>
            <a:gdLst>
              <a:gd name="f0" fmla="val 10800000"/>
              <a:gd name="f1" fmla="val 5400000"/>
              <a:gd name="f2" fmla="val 180"/>
              <a:gd name="f3" fmla="val w"/>
              <a:gd name="f4" fmla="val h"/>
              <a:gd name="f5" fmla="val 0"/>
              <a:gd name="f6" fmla="val 4059393"/>
              <a:gd name="f7" fmla="val 2548110"/>
              <a:gd name="f8" fmla="val 1511282"/>
              <a:gd name="f9" fmla="+- 0 0 -90"/>
              <a:gd name="f10" fmla="*/ f3 1 4059393"/>
              <a:gd name="f11" fmla="*/ f4 1 2548110"/>
              <a:gd name="f12" fmla="val f5"/>
              <a:gd name="f13" fmla="val f6"/>
              <a:gd name="f14" fmla="val f7"/>
              <a:gd name="f15" fmla="*/ f9 f0 1"/>
              <a:gd name="f16" fmla="+- f14 0 f12"/>
              <a:gd name="f17" fmla="+- f13 0 f12"/>
              <a:gd name="f18" fmla="*/ f15 1 f2"/>
              <a:gd name="f19" fmla="*/ f17 1 4059393"/>
              <a:gd name="f20" fmla="*/ f16 1 2548110"/>
              <a:gd name="f21" fmla="*/ 0 f17 1"/>
              <a:gd name="f22" fmla="*/ 1511282 f16 1"/>
              <a:gd name="f23" fmla="*/ 1511282 f17 1"/>
              <a:gd name="f24" fmla="*/ 0 f16 1"/>
              <a:gd name="f25" fmla="*/ 4059393 f17 1"/>
              <a:gd name="f26" fmla="*/ 2548110 f16 1"/>
              <a:gd name="f27" fmla="+- f18 0 f1"/>
              <a:gd name="f28" fmla="*/ f21 1 4059393"/>
              <a:gd name="f29" fmla="*/ f22 1 2548110"/>
              <a:gd name="f30" fmla="*/ f23 1 4059393"/>
              <a:gd name="f31" fmla="*/ f24 1 2548110"/>
              <a:gd name="f32" fmla="*/ f25 1 4059393"/>
              <a:gd name="f33" fmla="*/ f26 1 2548110"/>
              <a:gd name="f34" fmla="*/ f12 1 f19"/>
              <a:gd name="f35" fmla="*/ f13 1 f19"/>
              <a:gd name="f36" fmla="*/ f12 1 f20"/>
              <a:gd name="f37" fmla="*/ f14 1 f20"/>
              <a:gd name="f38" fmla="*/ f28 1 f19"/>
              <a:gd name="f39" fmla="*/ f29 1 f20"/>
              <a:gd name="f40" fmla="*/ f30 1 f19"/>
              <a:gd name="f41" fmla="*/ f31 1 f20"/>
              <a:gd name="f42" fmla="*/ f32 1 f19"/>
              <a:gd name="f43" fmla="*/ f33 1 f20"/>
              <a:gd name="f44" fmla="*/ f34 f10 1"/>
              <a:gd name="f45" fmla="*/ f35 f10 1"/>
              <a:gd name="f46" fmla="*/ f37 f11 1"/>
              <a:gd name="f47" fmla="*/ f36 f11 1"/>
              <a:gd name="f48" fmla="*/ f38 f10 1"/>
              <a:gd name="f49" fmla="*/ f39 f11 1"/>
              <a:gd name="f50" fmla="*/ f40 f10 1"/>
              <a:gd name="f51" fmla="*/ f41 f11 1"/>
              <a:gd name="f52" fmla="*/ f42 f10 1"/>
              <a:gd name="f53" fmla="*/ f43 f11 1"/>
            </a:gdLst>
            <a:ahLst/>
            <a:cxnLst>
              <a:cxn ang="3cd4">
                <a:pos x="hc" y="t"/>
              </a:cxn>
              <a:cxn ang="0">
                <a:pos x="r" y="vc"/>
              </a:cxn>
              <a:cxn ang="cd4">
                <a:pos x="hc" y="b"/>
              </a:cxn>
              <a:cxn ang="cd2">
                <a:pos x="l" y="vc"/>
              </a:cxn>
              <a:cxn ang="f27">
                <a:pos x="f48" y="f49"/>
              </a:cxn>
              <a:cxn ang="f27">
                <a:pos x="f50" y="f51"/>
              </a:cxn>
              <a:cxn ang="f27">
                <a:pos x="f52" y="f53"/>
              </a:cxn>
              <a:cxn ang="f27">
                <a:pos x="f48" y="f53"/>
              </a:cxn>
            </a:cxnLst>
            <a:rect l="f44" t="f47" r="f45" b="f46"/>
            <a:pathLst>
              <a:path w="4059393" h="2548110">
                <a:moveTo>
                  <a:pt x="f5" y="f8"/>
                </a:moveTo>
                <a:lnTo>
                  <a:pt x="f8" y="f5"/>
                </a:lnTo>
                <a:lnTo>
                  <a:pt x="f6" y="f7"/>
                </a:lnTo>
                <a:lnTo>
                  <a:pt x="f5" y="f7"/>
                </a:lnTo>
                <a:close/>
              </a:path>
            </a:pathLst>
          </a:cu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5">
            <a:extLst>
              <a:ext uri="{FF2B5EF4-FFF2-40B4-BE49-F238E27FC236}">
                <a16:creationId xmlns:a16="http://schemas.microsoft.com/office/drawing/2014/main" id="{A8423629-2BCA-47B6-A0E7-90A3C547EE38}"/>
              </a:ext>
            </a:extLst>
          </p:cNvPr>
          <p:cNvSpPr>
            <a:spLocks noMove="1" noResize="1"/>
          </p:cNvSpPr>
          <p:nvPr/>
        </p:nvSpPr>
        <p:spPr>
          <a:xfrm rot="2700006">
            <a:off x="10262919" y="1465785"/>
            <a:ext cx="1185711" cy="1185711"/>
          </a:xfrm>
          <a:prstGeom prst="rect">
            <a:avLst/>
          </a:pr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Freeform: Shape 17">
            <a:extLst>
              <a:ext uri="{FF2B5EF4-FFF2-40B4-BE49-F238E27FC236}">
                <a16:creationId xmlns:a16="http://schemas.microsoft.com/office/drawing/2014/main" id="{3F6DFF2B-2CC4-409C-8984-E918CE884733}"/>
              </a:ext>
            </a:extLst>
          </p:cNvPr>
          <p:cNvSpPr>
            <a:spLocks noMove="1" noResize="1"/>
          </p:cNvSpPr>
          <p:nvPr/>
        </p:nvSpPr>
        <p:spPr>
          <a:xfrm rot="2700006">
            <a:off x="-29554" y="5198739"/>
            <a:ext cx="2444904" cy="2366119"/>
          </a:xfrm>
          <a:custGeom>
            <a:avLst/>
            <a:gdLst>
              <a:gd name="f0" fmla="val 10800000"/>
              <a:gd name="f1" fmla="val 5400000"/>
              <a:gd name="f2" fmla="val 180"/>
              <a:gd name="f3" fmla="val w"/>
              <a:gd name="f4" fmla="val h"/>
              <a:gd name="f5" fmla="val 0"/>
              <a:gd name="f6" fmla="val 2203753"/>
              <a:gd name="f7" fmla="val 2132734"/>
              <a:gd name="f8" fmla="val 576461"/>
              <a:gd name="f9" fmla="val 647480"/>
              <a:gd name="f10" fmla="val 1485255"/>
              <a:gd name="f11" fmla="+- 0 0 -90"/>
              <a:gd name="f12" fmla="*/ f3 1 2203753"/>
              <a:gd name="f13" fmla="*/ f4 1 2132734"/>
              <a:gd name="f14" fmla="val f5"/>
              <a:gd name="f15" fmla="val f6"/>
              <a:gd name="f16" fmla="val f7"/>
              <a:gd name="f17" fmla="*/ f11 f0 1"/>
              <a:gd name="f18" fmla="+- f16 0 f14"/>
              <a:gd name="f19" fmla="+- f15 0 f14"/>
              <a:gd name="f20" fmla="*/ f17 1 f2"/>
              <a:gd name="f21" fmla="*/ f19 1 2203753"/>
              <a:gd name="f22" fmla="*/ f18 1 2132734"/>
              <a:gd name="f23" fmla="*/ 0 f19 1"/>
              <a:gd name="f24" fmla="*/ 0 f18 1"/>
              <a:gd name="f25" fmla="*/ 2203753 f19 1"/>
              <a:gd name="f26" fmla="*/ 576461 f18 1"/>
              <a:gd name="f27" fmla="*/ 647480 f19 1"/>
              <a:gd name="f28" fmla="*/ 2132734 f18 1"/>
              <a:gd name="f29" fmla="*/ 1485255 f18 1"/>
              <a:gd name="f30" fmla="+- f20 0 f1"/>
              <a:gd name="f31" fmla="*/ f23 1 2203753"/>
              <a:gd name="f32" fmla="*/ f24 1 2132734"/>
              <a:gd name="f33" fmla="*/ f25 1 2203753"/>
              <a:gd name="f34" fmla="*/ f26 1 2132734"/>
              <a:gd name="f35" fmla="*/ f27 1 2203753"/>
              <a:gd name="f36" fmla="*/ f28 1 2132734"/>
              <a:gd name="f37" fmla="*/ f29 1 2132734"/>
              <a:gd name="f38" fmla="*/ f14 1 f21"/>
              <a:gd name="f39" fmla="*/ f15 1 f21"/>
              <a:gd name="f40" fmla="*/ f14 1 f22"/>
              <a:gd name="f41" fmla="*/ f16 1 f22"/>
              <a:gd name="f42" fmla="*/ f31 1 f21"/>
              <a:gd name="f43" fmla="*/ f32 1 f22"/>
              <a:gd name="f44" fmla="*/ f33 1 f21"/>
              <a:gd name="f45" fmla="*/ f34 1 f22"/>
              <a:gd name="f46" fmla="*/ f35 1 f21"/>
              <a:gd name="f47" fmla="*/ f36 1 f22"/>
              <a:gd name="f48" fmla="*/ f37 1 f22"/>
              <a:gd name="f49" fmla="*/ f38 f12 1"/>
              <a:gd name="f50" fmla="*/ f39 f12 1"/>
              <a:gd name="f51" fmla="*/ f41 f13 1"/>
              <a:gd name="f52" fmla="*/ f40 f13 1"/>
              <a:gd name="f53" fmla="*/ f42 f12 1"/>
              <a:gd name="f54" fmla="*/ f43 f13 1"/>
              <a:gd name="f55" fmla="*/ f44 f12 1"/>
              <a:gd name="f56" fmla="*/ f45 f13 1"/>
              <a:gd name="f57" fmla="*/ f46 f12 1"/>
              <a:gd name="f58" fmla="*/ f47 f13 1"/>
              <a:gd name="f59" fmla="*/ f48 f13 1"/>
            </a:gdLst>
            <a:ahLst/>
            <a:cxnLst>
              <a:cxn ang="3cd4">
                <a:pos x="hc" y="t"/>
              </a:cxn>
              <a:cxn ang="0">
                <a:pos x="r" y="vc"/>
              </a:cxn>
              <a:cxn ang="cd4">
                <a:pos x="hc" y="b"/>
              </a:cxn>
              <a:cxn ang="cd2">
                <a:pos x="l" y="vc"/>
              </a:cxn>
              <a:cxn ang="f30">
                <a:pos x="f53" y="f54"/>
              </a:cxn>
              <a:cxn ang="f30">
                <a:pos x="f55" y="f54"/>
              </a:cxn>
              <a:cxn ang="f30">
                <a:pos x="f55" y="f56"/>
              </a:cxn>
              <a:cxn ang="f30">
                <a:pos x="f57" y="f58"/>
              </a:cxn>
              <a:cxn ang="f30">
                <a:pos x="f53" y="f59"/>
              </a:cxn>
            </a:cxnLst>
            <a:rect l="f49" t="f52" r="f50" b="f51"/>
            <a:pathLst>
              <a:path w="2203753" h="2132734">
                <a:moveTo>
                  <a:pt x="f5" y="f5"/>
                </a:moveTo>
                <a:lnTo>
                  <a:pt x="f6" y="f5"/>
                </a:lnTo>
                <a:lnTo>
                  <a:pt x="f6" y="f8"/>
                </a:lnTo>
                <a:lnTo>
                  <a:pt x="f9" y="f7"/>
                </a:lnTo>
                <a:lnTo>
                  <a:pt x="f5" y="f10"/>
                </a:lnTo>
                <a:close/>
              </a:path>
            </a:pathLst>
          </a:cu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19">
            <a:extLst>
              <a:ext uri="{FF2B5EF4-FFF2-40B4-BE49-F238E27FC236}">
                <a16:creationId xmlns:a16="http://schemas.microsoft.com/office/drawing/2014/main" id="{45FA1D8E-10E6-4BDD-B5C3-7F22AD649521}"/>
              </a:ext>
            </a:extLst>
          </p:cNvPr>
          <p:cNvSpPr>
            <a:spLocks noMove="1" noResize="1"/>
          </p:cNvSpPr>
          <p:nvPr/>
        </p:nvSpPr>
        <p:spPr>
          <a:xfrm rot="2700006">
            <a:off x="1769784" y="5439894"/>
            <a:ext cx="928463" cy="928463"/>
          </a:xfrm>
          <a:prstGeom prst="rect">
            <a:avLst/>
          </a:prstGeom>
          <a:solidFill>
            <a:srgbClr val="4472C4">
              <a:alpha val="3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effectLst>
                <a:outerShdw dist="38096" dir="2700000">
                  <a:srgbClr val="000000"/>
                </a:outerShdw>
              </a:effectLst>
              <a:uFillTx/>
              <a:latin typeface="Calibri"/>
            </a:endParaRPr>
          </a:p>
        </p:txBody>
      </p:sp>
      <p:sp>
        <p:nvSpPr>
          <p:cNvPr id="9" name="Freeform: Shape 21">
            <a:extLst>
              <a:ext uri="{FF2B5EF4-FFF2-40B4-BE49-F238E27FC236}">
                <a16:creationId xmlns:a16="http://schemas.microsoft.com/office/drawing/2014/main" id="{F01D4D46-8C9D-4FC3-BE41-D991062F5500}"/>
              </a:ext>
            </a:extLst>
          </p:cNvPr>
          <p:cNvSpPr>
            <a:spLocks noMove="1" noResize="1"/>
          </p:cNvSpPr>
          <p:nvPr/>
        </p:nvSpPr>
        <p:spPr>
          <a:xfrm rot="2700006">
            <a:off x="3401312" y="734309"/>
            <a:ext cx="5389382" cy="5389382"/>
          </a:xfrm>
          <a:custGeom>
            <a:avLst/>
            <a:gdLst>
              <a:gd name="f0" fmla="val 10800000"/>
              <a:gd name="f1" fmla="val 5400000"/>
              <a:gd name="f2" fmla="val 180"/>
              <a:gd name="f3" fmla="val w"/>
              <a:gd name="f4" fmla="val h"/>
              <a:gd name="f5" fmla="val 0"/>
              <a:gd name="f6" fmla="val 5389379"/>
              <a:gd name="f7" fmla="val 540040"/>
              <a:gd name="f8" fmla="val 4838655"/>
              <a:gd name="f9" fmla="+- 0 0 -90"/>
              <a:gd name="f10" fmla="*/ f3 1 5389379"/>
              <a:gd name="f11" fmla="*/ f4 1 5389379"/>
              <a:gd name="f12" fmla="val f5"/>
              <a:gd name="f13" fmla="val f6"/>
              <a:gd name="f14" fmla="*/ f9 f0 1"/>
              <a:gd name="f15" fmla="+- f13 0 f12"/>
              <a:gd name="f16" fmla="*/ f14 1 f2"/>
              <a:gd name="f17" fmla="*/ f15 1 5389379"/>
              <a:gd name="f18" fmla="*/ 0 f15 1"/>
              <a:gd name="f19" fmla="*/ 540040 f15 1"/>
              <a:gd name="f20" fmla="*/ 5389379 f15 1"/>
              <a:gd name="f21" fmla="*/ 4838655 f15 1"/>
              <a:gd name="f22" fmla="+- f16 0 f1"/>
              <a:gd name="f23" fmla="*/ f18 1 5389379"/>
              <a:gd name="f24" fmla="*/ f19 1 5389379"/>
              <a:gd name="f25" fmla="*/ f20 1 5389379"/>
              <a:gd name="f26" fmla="*/ f21 1 5389379"/>
              <a:gd name="f27" fmla="*/ f12 1 f17"/>
              <a:gd name="f28" fmla="*/ f13 1 f17"/>
              <a:gd name="f29" fmla="*/ f23 1 f17"/>
              <a:gd name="f30" fmla="*/ f24 1 f17"/>
              <a:gd name="f31" fmla="*/ f25 1 f17"/>
              <a:gd name="f32" fmla="*/ f26 1 f17"/>
              <a:gd name="f33" fmla="*/ f27 f10 1"/>
              <a:gd name="f34" fmla="*/ f28 f10 1"/>
              <a:gd name="f35" fmla="*/ f28 f11 1"/>
              <a:gd name="f36" fmla="*/ f27 f11 1"/>
              <a:gd name="f37" fmla="*/ f29 f10 1"/>
              <a:gd name="f38" fmla="*/ f30 f11 1"/>
              <a:gd name="f39" fmla="*/ f30 f10 1"/>
              <a:gd name="f40" fmla="*/ f29 f11 1"/>
              <a:gd name="f41" fmla="*/ f31 f10 1"/>
              <a:gd name="f42" fmla="*/ f32 f11 1"/>
              <a:gd name="f43" fmla="*/ f32 f10 1"/>
              <a:gd name="f44" fmla="*/ f31 f11 1"/>
            </a:gdLst>
            <a:ahLst/>
            <a:cxnLst>
              <a:cxn ang="3cd4">
                <a:pos x="hc" y="t"/>
              </a:cxn>
              <a:cxn ang="0">
                <a:pos x="r" y="vc"/>
              </a:cxn>
              <a:cxn ang="cd4">
                <a:pos x="hc" y="b"/>
              </a:cxn>
              <a:cxn ang="cd2">
                <a:pos x="l" y="vc"/>
              </a:cxn>
              <a:cxn ang="f22">
                <a:pos x="f37" y="f38"/>
              </a:cxn>
              <a:cxn ang="f22">
                <a:pos x="f39" y="f40"/>
              </a:cxn>
              <a:cxn ang="f22">
                <a:pos x="f41" y="f40"/>
              </a:cxn>
              <a:cxn ang="f22">
                <a:pos x="f41" y="f42"/>
              </a:cxn>
              <a:cxn ang="f22">
                <a:pos x="f43" y="f44"/>
              </a:cxn>
              <a:cxn ang="f22">
                <a:pos x="f37" y="f44"/>
              </a:cxn>
            </a:cxnLst>
            <a:rect l="f33" t="f36" r="f34" b="f35"/>
            <a:pathLst>
              <a:path w="5389379" h="5389379">
                <a:moveTo>
                  <a:pt x="f5" y="f7"/>
                </a:moveTo>
                <a:lnTo>
                  <a:pt x="f7" y="f5"/>
                </a:lnTo>
                <a:lnTo>
                  <a:pt x="f6" y="f5"/>
                </a:lnTo>
                <a:lnTo>
                  <a:pt x="f6" y="f8"/>
                </a:lnTo>
                <a:lnTo>
                  <a:pt x="f8" y="f6"/>
                </a:lnTo>
                <a:lnTo>
                  <a:pt x="f5" y="f6"/>
                </a:lnTo>
                <a:close/>
              </a:path>
            </a:pathLst>
          </a:cu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Freeform: Shape 23">
            <a:extLst>
              <a:ext uri="{FF2B5EF4-FFF2-40B4-BE49-F238E27FC236}">
                <a16:creationId xmlns:a16="http://schemas.microsoft.com/office/drawing/2014/main" id="{34C99E79-7453-4189-9140-248A45B9059A}"/>
              </a:ext>
            </a:extLst>
          </p:cNvPr>
          <p:cNvSpPr>
            <a:spLocks noMove="1" noResize="1"/>
          </p:cNvSpPr>
          <p:nvPr/>
        </p:nvSpPr>
        <p:spPr>
          <a:xfrm rot="2700006">
            <a:off x="2700287" y="33285"/>
            <a:ext cx="6791431" cy="6791431"/>
          </a:xfrm>
          <a:custGeom>
            <a:avLst/>
            <a:gdLst>
              <a:gd name="f0" fmla="val 10800000"/>
              <a:gd name="f1" fmla="val 5400000"/>
              <a:gd name="f2" fmla="val 180"/>
              <a:gd name="f3" fmla="val w"/>
              <a:gd name="f4" fmla="val h"/>
              <a:gd name="f5" fmla="val 0"/>
              <a:gd name="f6" fmla="val 6791435"/>
              <a:gd name="f7" fmla="val 1860938"/>
              <a:gd name="f8" fmla="val 81158"/>
              <a:gd name="f9" fmla="val 1942096"/>
              <a:gd name="f10" fmla="val 4838655"/>
              <a:gd name="f11" fmla="val 6710277"/>
              <a:gd name="f12" fmla="val 4919813"/>
              <a:gd name="f13" fmla="+- 0 0 -90"/>
              <a:gd name="f14" fmla="*/ f3 1 6791435"/>
              <a:gd name="f15" fmla="*/ f4 1 6791435"/>
              <a:gd name="f16" fmla="val f5"/>
              <a:gd name="f17" fmla="val f6"/>
              <a:gd name="f18" fmla="*/ f13 f0 1"/>
              <a:gd name="f19" fmla="+- f17 0 f16"/>
              <a:gd name="f20" fmla="*/ f18 1 f2"/>
              <a:gd name="f21" fmla="*/ f19 1 6791435"/>
              <a:gd name="f22" fmla="*/ 1860938 f19 1"/>
              <a:gd name="f23" fmla="*/ 81158 f19 1"/>
              <a:gd name="f24" fmla="*/ 1942096 f19 1"/>
              <a:gd name="f25" fmla="*/ 0 f19 1"/>
              <a:gd name="f26" fmla="*/ 6791435 f19 1"/>
              <a:gd name="f27" fmla="*/ 4838655 f19 1"/>
              <a:gd name="f28" fmla="*/ 6710277 f19 1"/>
              <a:gd name="f29" fmla="*/ 4919813 f19 1"/>
              <a:gd name="f30" fmla="+- f20 0 f1"/>
              <a:gd name="f31" fmla="*/ f22 1 6791435"/>
              <a:gd name="f32" fmla="*/ f23 1 6791435"/>
              <a:gd name="f33" fmla="*/ f24 1 6791435"/>
              <a:gd name="f34" fmla="*/ f25 1 6791435"/>
              <a:gd name="f35" fmla="*/ f26 1 6791435"/>
              <a:gd name="f36" fmla="*/ f27 1 6791435"/>
              <a:gd name="f37" fmla="*/ f28 1 6791435"/>
              <a:gd name="f38" fmla="*/ f29 1 6791435"/>
              <a:gd name="f39" fmla="*/ f16 1 f21"/>
              <a:gd name="f40" fmla="*/ f17 1 f21"/>
              <a:gd name="f41" fmla="*/ f31 1 f21"/>
              <a:gd name="f42" fmla="*/ f32 1 f21"/>
              <a:gd name="f43" fmla="*/ f33 1 f21"/>
              <a:gd name="f44" fmla="*/ f34 1 f21"/>
              <a:gd name="f45" fmla="*/ f35 1 f21"/>
              <a:gd name="f46" fmla="*/ f36 1 f21"/>
              <a:gd name="f47" fmla="*/ f37 1 f21"/>
              <a:gd name="f48" fmla="*/ f38 1 f21"/>
              <a:gd name="f49" fmla="*/ f39 f14 1"/>
              <a:gd name="f50" fmla="*/ f40 f14 1"/>
              <a:gd name="f51" fmla="*/ f40 f15 1"/>
              <a:gd name="f52" fmla="*/ f39 f15 1"/>
              <a:gd name="f53" fmla="*/ f41 f14 1"/>
              <a:gd name="f54" fmla="*/ f42 f15 1"/>
              <a:gd name="f55" fmla="*/ f43 f14 1"/>
              <a:gd name="f56" fmla="*/ f44 f15 1"/>
              <a:gd name="f57" fmla="*/ f45 f14 1"/>
              <a:gd name="f58" fmla="*/ f46 f15 1"/>
              <a:gd name="f59" fmla="*/ f47 f14 1"/>
              <a:gd name="f60" fmla="*/ f48 f15 1"/>
              <a:gd name="f61" fmla="*/ f44 f14 1"/>
              <a:gd name="f62" fmla="*/ f43 f15 1"/>
              <a:gd name="f63" fmla="*/ f42 f14 1"/>
              <a:gd name="f64" fmla="*/ f41 f15 1"/>
              <a:gd name="f65" fmla="*/ f47 f15 1"/>
              <a:gd name="f66" fmla="*/ f48 f14 1"/>
              <a:gd name="f67" fmla="*/ f46 f14 1"/>
              <a:gd name="f68" fmla="*/ f45 f15 1"/>
            </a:gdLst>
            <a:ahLst/>
            <a:cxnLst>
              <a:cxn ang="3cd4">
                <a:pos x="hc" y="t"/>
              </a:cxn>
              <a:cxn ang="0">
                <a:pos x="r" y="vc"/>
              </a:cxn>
              <a:cxn ang="cd4">
                <a:pos x="hc" y="b"/>
              </a:cxn>
              <a:cxn ang="cd2">
                <a:pos x="l" y="vc"/>
              </a:cxn>
              <a:cxn ang="f30">
                <a:pos x="f53" y="f54"/>
              </a:cxn>
              <a:cxn ang="f30">
                <a:pos x="f55" y="f56"/>
              </a:cxn>
              <a:cxn ang="f30">
                <a:pos x="f57" y="f56"/>
              </a:cxn>
              <a:cxn ang="f30">
                <a:pos x="f57" y="f58"/>
              </a:cxn>
              <a:cxn ang="f30">
                <a:pos x="f59" y="f60"/>
              </a:cxn>
              <a:cxn ang="f30">
                <a:pos x="f59" y="f54"/>
              </a:cxn>
              <a:cxn ang="f30">
                <a:pos x="f61" y="f62"/>
              </a:cxn>
              <a:cxn ang="f30">
                <a:pos x="f63" y="f64"/>
              </a:cxn>
              <a:cxn ang="f30">
                <a:pos x="f63" y="f65"/>
              </a:cxn>
              <a:cxn ang="f30">
                <a:pos x="f66" y="f65"/>
              </a:cxn>
              <a:cxn ang="f30">
                <a:pos x="f67" y="f68"/>
              </a:cxn>
              <a:cxn ang="f30">
                <a:pos x="f61" y="f68"/>
              </a:cxn>
            </a:cxnLst>
            <a:rect l="f49" t="f52" r="f50" b="f51"/>
            <a:pathLst>
              <a:path w="6791435" h="6791435">
                <a:moveTo>
                  <a:pt x="f7" y="f8"/>
                </a:moveTo>
                <a:lnTo>
                  <a:pt x="f9" y="f5"/>
                </a:lnTo>
                <a:lnTo>
                  <a:pt x="f6" y="f5"/>
                </a:lnTo>
                <a:lnTo>
                  <a:pt x="f6" y="f10"/>
                </a:lnTo>
                <a:lnTo>
                  <a:pt x="f11" y="f12"/>
                </a:lnTo>
                <a:lnTo>
                  <a:pt x="f11" y="f8"/>
                </a:lnTo>
                <a:close/>
                <a:moveTo>
                  <a:pt x="f5" y="f9"/>
                </a:moveTo>
                <a:lnTo>
                  <a:pt x="f8" y="f7"/>
                </a:lnTo>
                <a:lnTo>
                  <a:pt x="f8" y="f11"/>
                </a:lnTo>
                <a:lnTo>
                  <a:pt x="f12" y="f11"/>
                </a:lnTo>
                <a:lnTo>
                  <a:pt x="f10" y="f6"/>
                </a:lnTo>
                <a:lnTo>
                  <a:pt x="f5" y="f6"/>
                </a:lnTo>
                <a:close/>
              </a:path>
            </a:pathLst>
          </a:custGeom>
          <a:solidFill>
            <a:srgbClr val="FFFFFF">
              <a:alpha val="6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12" name="Title 1">
            <a:extLst>
              <a:ext uri="{FF2B5EF4-FFF2-40B4-BE49-F238E27FC236}">
                <a16:creationId xmlns:a16="http://schemas.microsoft.com/office/drawing/2014/main" id="{AC15A6E8-4C67-4A71-9F73-A95259160BFE}"/>
              </a:ext>
            </a:extLst>
          </p:cNvPr>
          <p:cNvSpPr txBox="1">
            <a:spLocks noGrp="1"/>
          </p:cNvSpPr>
          <p:nvPr>
            <p:ph type="ctrTitle"/>
          </p:nvPr>
        </p:nvSpPr>
        <p:spPr>
          <a:xfrm>
            <a:off x="3204642" y="2353638"/>
            <a:ext cx="5782720" cy="2150714"/>
          </a:xfrm>
        </p:spPr>
        <p:txBody>
          <a:bodyPr anchor="ctr"/>
          <a:lstStyle/>
          <a:p>
            <a:pPr lvl="0"/>
            <a:r>
              <a:rPr lang="en-GB" sz="4400" dirty="0">
                <a:latin typeface="Garamond" panose="02020404030301010803" pitchFamily="18" charset="0"/>
              </a:rPr>
              <a:t>Nigeria’s </a:t>
            </a:r>
            <a:r>
              <a:rPr lang="en-GB" sz="3600" dirty="0">
                <a:latin typeface="Garamond" panose="02020404030301010803" pitchFamily="18" charset="0"/>
              </a:rPr>
              <a:t>activities on </a:t>
            </a:r>
            <a:br>
              <a:rPr lang="en-GB" sz="3600" dirty="0">
                <a:latin typeface="Garamond" panose="02020404030301010803" pitchFamily="18" charset="0"/>
              </a:rPr>
            </a:br>
            <a:r>
              <a:rPr lang="en-GB" sz="3600" dirty="0">
                <a:latin typeface="Garamond" panose="02020404030301010803" pitchFamily="18" charset="0"/>
              </a:rPr>
              <a:t>Child Online Protection</a:t>
            </a:r>
            <a:endParaRPr lang="en-GB" sz="3600" dirty="0">
              <a:solidFill>
                <a:srgbClr val="080808"/>
              </a:solidFill>
              <a:latin typeface="Garamond" panose="02020404030301010803" pitchFamily="18" charset="0"/>
            </a:endParaRPr>
          </a:p>
        </p:txBody>
      </p:sp>
      <p:sp>
        <p:nvSpPr>
          <p:cNvPr id="13" name="Freeform: Shape 25">
            <a:extLst>
              <a:ext uri="{FF2B5EF4-FFF2-40B4-BE49-F238E27FC236}">
                <a16:creationId xmlns:a16="http://schemas.microsoft.com/office/drawing/2014/main" id="{27DB78A8-D079-4BD8-A422-6C10534A7B39}"/>
              </a:ext>
            </a:extLst>
          </p:cNvPr>
          <p:cNvSpPr>
            <a:spLocks noMove="1" noResize="1"/>
          </p:cNvSpPr>
          <p:nvPr/>
        </p:nvSpPr>
        <p:spPr>
          <a:xfrm rot="2700006">
            <a:off x="9629816" y="5457596"/>
            <a:ext cx="2231794" cy="2568814"/>
          </a:xfrm>
          <a:custGeom>
            <a:avLst/>
            <a:gdLst>
              <a:gd name="f0" fmla="val 10800000"/>
              <a:gd name="f1" fmla="val 5400000"/>
              <a:gd name="f2" fmla="val 180"/>
              <a:gd name="f3" fmla="val w"/>
              <a:gd name="f4" fmla="val h"/>
              <a:gd name="f5" fmla="val 0"/>
              <a:gd name="f6" fmla="val 2940086"/>
              <a:gd name="f7" fmla="val 3384061"/>
              <a:gd name="f8" fmla="val 2496112"/>
              <a:gd name="f9" fmla="val 443975"/>
              <a:gd name="f10" fmla="+- 0 0 -90"/>
              <a:gd name="f11" fmla="*/ f3 1 2940086"/>
              <a:gd name="f12" fmla="*/ f4 1 3384061"/>
              <a:gd name="f13" fmla="val f5"/>
              <a:gd name="f14" fmla="val f6"/>
              <a:gd name="f15" fmla="val f7"/>
              <a:gd name="f16" fmla="*/ f10 f0 1"/>
              <a:gd name="f17" fmla="+- f15 0 f13"/>
              <a:gd name="f18" fmla="+- f14 0 f13"/>
              <a:gd name="f19" fmla="*/ f16 1 f2"/>
              <a:gd name="f20" fmla="*/ f18 1 2940086"/>
              <a:gd name="f21" fmla="*/ f17 1 3384061"/>
              <a:gd name="f22" fmla="*/ 0 f18 1"/>
              <a:gd name="f23" fmla="*/ 0 f17 1"/>
              <a:gd name="f24" fmla="*/ 2496112 f18 1"/>
              <a:gd name="f25" fmla="*/ 2940086 f18 1"/>
              <a:gd name="f26" fmla="*/ 443975 f17 1"/>
              <a:gd name="f27" fmla="*/ 3384061 f17 1"/>
              <a:gd name="f28" fmla="+- f19 0 f1"/>
              <a:gd name="f29" fmla="*/ f22 1 2940086"/>
              <a:gd name="f30" fmla="*/ f23 1 3384061"/>
              <a:gd name="f31" fmla="*/ f24 1 2940086"/>
              <a:gd name="f32" fmla="*/ f25 1 2940086"/>
              <a:gd name="f33" fmla="*/ f26 1 3384061"/>
              <a:gd name="f34" fmla="*/ f27 1 3384061"/>
              <a:gd name="f35" fmla="*/ f13 1 f20"/>
              <a:gd name="f36" fmla="*/ f14 1 f20"/>
              <a:gd name="f37" fmla="*/ f13 1 f21"/>
              <a:gd name="f38" fmla="*/ f15 1 f21"/>
              <a:gd name="f39" fmla="*/ f29 1 f20"/>
              <a:gd name="f40" fmla="*/ f30 1 f21"/>
              <a:gd name="f41" fmla="*/ f31 1 f20"/>
              <a:gd name="f42" fmla="*/ f32 1 f20"/>
              <a:gd name="f43" fmla="*/ f33 1 f21"/>
              <a:gd name="f44" fmla="*/ f34 1 f21"/>
              <a:gd name="f45" fmla="*/ f35 f11 1"/>
              <a:gd name="f46" fmla="*/ f36 f11 1"/>
              <a:gd name="f47" fmla="*/ f38 f12 1"/>
              <a:gd name="f48" fmla="*/ f37 f12 1"/>
              <a:gd name="f49" fmla="*/ f39 f11 1"/>
              <a:gd name="f50" fmla="*/ f40 f12 1"/>
              <a:gd name="f51" fmla="*/ f41 f11 1"/>
              <a:gd name="f52" fmla="*/ f42 f11 1"/>
              <a:gd name="f53" fmla="*/ f43 f12 1"/>
              <a:gd name="f54" fmla="*/ f44 f12 1"/>
            </a:gdLst>
            <a:ahLst/>
            <a:cxnLst>
              <a:cxn ang="3cd4">
                <a:pos x="hc" y="t"/>
              </a:cxn>
              <a:cxn ang="0">
                <a:pos x="r" y="vc"/>
              </a:cxn>
              <a:cxn ang="cd4">
                <a:pos x="hc" y="b"/>
              </a:cxn>
              <a:cxn ang="cd2">
                <a:pos x="l" y="vc"/>
              </a:cxn>
              <a:cxn ang="f28">
                <a:pos x="f49" y="f50"/>
              </a:cxn>
              <a:cxn ang="f28">
                <a:pos x="f51" y="f50"/>
              </a:cxn>
              <a:cxn ang="f28">
                <a:pos x="f52" y="f53"/>
              </a:cxn>
              <a:cxn ang="f28">
                <a:pos x="f49" y="f54"/>
              </a:cxn>
            </a:cxnLst>
            <a:rect l="f45" t="f48" r="f46" b="f47"/>
            <a:pathLst>
              <a:path w="2940086" h="3384061">
                <a:moveTo>
                  <a:pt x="f5" y="f5"/>
                </a:moveTo>
                <a:lnTo>
                  <a:pt x="f8" y="f5"/>
                </a:lnTo>
                <a:lnTo>
                  <a:pt x="f6" y="f9"/>
                </a:lnTo>
                <a:lnTo>
                  <a:pt x="f5" y="f7"/>
                </a:lnTo>
                <a:close/>
              </a:path>
            </a:pathLst>
          </a:cu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27">
            <a:extLst>
              <a:ext uri="{FF2B5EF4-FFF2-40B4-BE49-F238E27FC236}">
                <a16:creationId xmlns:a16="http://schemas.microsoft.com/office/drawing/2014/main" id="{C6566180-B951-4F91-A636-47AE949CD77F}"/>
              </a:ext>
            </a:extLst>
          </p:cNvPr>
          <p:cNvSpPr>
            <a:spLocks noMove="1" noResize="1"/>
          </p:cNvSpPr>
          <p:nvPr/>
        </p:nvSpPr>
        <p:spPr>
          <a:xfrm rot="2700006">
            <a:off x="9720058" y="5243544"/>
            <a:ext cx="959982" cy="959982"/>
          </a:xfrm>
          <a:prstGeom prst="rect">
            <a:avLst/>
          </a:prstGeom>
          <a:solidFill>
            <a:srgbClr val="FFC000">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Slide Number Placeholder 15"/>
          <p:cNvSpPr>
            <a:spLocks noGrp="1"/>
          </p:cNvSpPr>
          <p:nvPr>
            <p:ph type="sldNum" sz="quarter" idx="8"/>
          </p:nvPr>
        </p:nvSpPr>
        <p:spPr/>
        <p:txBody>
          <a:bodyPr/>
          <a:lstStyle/>
          <a:p>
            <a:pPr lvl="0"/>
            <a:fld id="{B8CBE8D4-6142-4E40-A401-E3A0FB5150C9}" type="slidenum">
              <a:rPr lang="en-US" smtClean="0"/>
              <a:t>2</a:t>
            </a:fld>
            <a:endParaRPr lang="en-US"/>
          </a:p>
        </p:txBody>
      </p:sp>
    </p:spTree>
    <p:extLst>
      <p:ext uri="{BB962C8B-B14F-4D97-AF65-F5344CB8AC3E}">
        <p14:creationId xmlns:p14="http://schemas.microsoft.com/office/powerpoint/2010/main" val="306796889"/>
      </p:ext>
    </p:extLst>
  </p:cSld>
  <p:clrMapOvr>
    <a:masterClrMapping/>
  </p:clrMapOvr>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name="Slide18">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BD68758-24C3-4464-ABF4-AC5EC6F7E780}"/>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0">
            <a:extLst>
              <a:ext uri="{FF2B5EF4-FFF2-40B4-BE49-F238E27FC236}">
                <a16:creationId xmlns:a16="http://schemas.microsoft.com/office/drawing/2014/main" id="{3785976A-E90A-463B-88BB-E683B957E66F}"/>
              </a:ext>
            </a:extLst>
          </p:cNvPr>
          <p:cNvSpPr>
            <a:spLocks noMove="1" noResize="1"/>
          </p:cNvSpPr>
          <p:nvPr/>
        </p:nvSpPr>
        <p:spPr>
          <a:xfrm>
            <a:off x="0" y="4526280"/>
            <a:ext cx="4449461" cy="233172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2">
            <a:extLst>
              <a:ext uri="{FF2B5EF4-FFF2-40B4-BE49-F238E27FC236}">
                <a16:creationId xmlns:a16="http://schemas.microsoft.com/office/drawing/2014/main" id="{4FF20B97-D219-4CB3-A9D5-07A363E49BC3}"/>
              </a:ext>
            </a:extLst>
          </p:cNvPr>
          <p:cNvSpPr>
            <a:spLocks noMove="1" noResize="1"/>
          </p:cNvSpPr>
          <p:nvPr/>
        </p:nvSpPr>
        <p:spPr>
          <a:xfrm>
            <a:off x="283372" y="702945"/>
            <a:ext cx="5369329" cy="5586983"/>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Title 1">
            <a:extLst>
              <a:ext uri="{FF2B5EF4-FFF2-40B4-BE49-F238E27FC236}">
                <a16:creationId xmlns:a16="http://schemas.microsoft.com/office/drawing/2014/main" id="{3113BF1C-0DFD-4A59-BD62-3777BC70BCEF}"/>
              </a:ext>
            </a:extLst>
          </p:cNvPr>
          <p:cNvSpPr txBox="1">
            <a:spLocks noGrp="1"/>
          </p:cNvSpPr>
          <p:nvPr>
            <p:ph type="title"/>
          </p:nvPr>
        </p:nvSpPr>
        <p:spPr>
          <a:xfrm>
            <a:off x="1016803" y="1345960"/>
            <a:ext cx="4193191" cy="4166088"/>
          </a:xfrm>
        </p:spPr>
        <p:txBody>
          <a:bodyPr>
            <a:normAutofit/>
          </a:bodyPr>
          <a:lstStyle/>
          <a:p>
            <a:pPr lvl="0" algn="ctr"/>
            <a:r>
              <a:rPr lang="en-US" sz="4000" b="1" dirty="0">
                <a:latin typeface="Garamond" pitchFamily="18"/>
                <a:cs typeface="Arial" pitchFamily="34"/>
              </a:rPr>
              <a:t>Girls in ICT Day 2021</a:t>
            </a:r>
            <a:endParaRPr lang="en-GB" sz="4000" dirty="0"/>
          </a:p>
        </p:txBody>
      </p:sp>
      <p:grpSp>
        <p:nvGrpSpPr>
          <p:cNvPr id="6" name="Group 14">
            <a:extLst>
              <a:ext uri="{FF2B5EF4-FFF2-40B4-BE49-F238E27FC236}">
                <a16:creationId xmlns:a16="http://schemas.microsoft.com/office/drawing/2014/main" id="{A1410C5C-1A35-4D4B-873C-F6219A689231}"/>
              </a:ext>
            </a:extLst>
          </p:cNvPr>
          <p:cNvGrpSpPr/>
          <p:nvPr/>
        </p:nvGrpSpPr>
        <p:grpSpPr>
          <a:xfrm>
            <a:off x="54864" y="3048509"/>
            <a:ext cx="630286" cy="765233"/>
            <a:chOff x="54864" y="3048509"/>
            <a:chExt cx="630286" cy="765233"/>
          </a:xfrm>
        </p:grpSpPr>
        <p:sp>
          <p:nvSpPr>
            <p:cNvPr id="7" name="Rectangle 2">
              <a:extLst>
                <a:ext uri="{FF2B5EF4-FFF2-40B4-BE49-F238E27FC236}">
                  <a16:creationId xmlns:a16="http://schemas.microsoft.com/office/drawing/2014/main" id="{E5B748BF-2090-4C4B-971D-F7E98F453868}"/>
                </a:ext>
              </a:extLst>
            </p:cNvPr>
            <p:cNvSpPr/>
            <p:nvPr/>
          </p:nvSpPr>
          <p:spPr>
            <a:xfrm>
              <a:off x="623319"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7CF2AFC3-619A-4D21-9EC2-9E1DCD0D2D12}"/>
                </a:ext>
              </a:extLst>
            </p:cNvPr>
            <p:cNvSpPr/>
            <p:nvPr/>
          </p:nvSpPr>
          <p:spPr>
            <a:xfrm>
              <a:off x="623319"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2">
              <a:extLst>
                <a:ext uri="{FF2B5EF4-FFF2-40B4-BE49-F238E27FC236}">
                  <a16:creationId xmlns:a16="http://schemas.microsoft.com/office/drawing/2014/main" id="{241449CC-5B4C-4CEC-81CA-2AAE6118A1D7}"/>
                </a:ext>
              </a:extLst>
            </p:cNvPr>
            <p:cNvSpPr/>
            <p:nvPr/>
          </p:nvSpPr>
          <p:spPr>
            <a:xfrm>
              <a:off x="623319"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697D7196-CDAB-4F2C-81BF-5942A768B772}"/>
                </a:ext>
              </a:extLst>
            </p:cNvPr>
            <p:cNvSpPr/>
            <p:nvPr/>
          </p:nvSpPr>
          <p:spPr>
            <a:xfrm>
              <a:off x="623319"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3DE22C41-02E2-4ACA-8C1B-5C694DB9300D}"/>
                </a:ext>
              </a:extLst>
            </p:cNvPr>
            <p:cNvSpPr/>
            <p:nvPr/>
          </p:nvSpPr>
          <p:spPr>
            <a:xfrm>
              <a:off x="623319"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2">
              <a:extLst>
                <a:ext uri="{FF2B5EF4-FFF2-40B4-BE49-F238E27FC236}">
                  <a16:creationId xmlns:a16="http://schemas.microsoft.com/office/drawing/2014/main" id="{3BB9B907-DFDB-46FF-AD45-6746A402FE87}"/>
                </a:ext>
              </a:extLst>
            </p:cNvPr>
            <p:cNvSpPr/>
            <p:nvPr/>
          </p:nvSpPr>
          <p:spPr>
            <a:xfrm>
              <a:off x="481203"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59">
              <a:extLst>
                <a:ext uri="{FF2B5EF4-FFF2-40B4-BE49-F238E27FC236}">
                  <a16:creationId xmlns:a16="http://schemas.microsoft.com/office/drawing/2014/main" id="{1175C009-459B-42C5-A01D-7D042C366899}"/>
                </a:ext>
              </a:extLst>
            </p:cNvPr>
            <p:cNvSpPr/>
            <p:nvPr/>
          </p:nvSpPr>
          <p:spPr>
            <a:xfrm>
              <a:off x="481203"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2">
              <a:extLst>
                <a:ext uri="{FF2B5EF4-FFF2-40B4-BE49-F238E27FC236}">
                  <a16:creationId xmlns:a16="http://schemas.microsoft.com/office/drawing/2014/main" id="{B5B83A01-D21B-45A5-B77D-83F6677AC314}"/>
                </a:ext>
              </a:extLst>
            </p:cNvPr>
            <p:cNvSpPr/>
            <p:nvPr/>
          </p:nvSpPr>
          <p:spPr>
            <a:xfrm>
              <a:off x="481203"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4">
              <a:extLst>
                <a:ext uri="{FF2B5EF4-FFF2-40B4-BE49-F238E27FC236}">
                  <a16:creationId xmlns:a16="http://schemas.microsoft.com/office/drawing/2014/main" id="{42FD267F-F457-4260-B973-AC2ACAF7DBEF}"/>
                </a:ext>
              </a:extLst>
            </p:cNvPr>
            <p:cNvSpPr/>
            <p:nvPr/>
          </p:nvSpPr>
          <p:spPr>
            <a:xfrm>
              <a:off x="481203"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6">
              <a:extLst>
                <a:ext uri="{FF2B5EF4-FFF2-40B4-BE49-F238E27FC236}">
                  <a16:creationId xmlns:a16="http://schemas.microsoft.com/office/drawing/2014/main" id="{997DB23D-7129-42B5-B220-51FB3C6D68C1}"/>
                </a:ext>
              </a:extLst>
            </p:cNvPr>
            <p:cNvSpPr/>
            <p:nvPr/>
          </p:nvSpPr>
          <p:spPr>
            <a:xfrm>
              <a:off x="481203"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36C93435-505A-4736-A683-6EC1F3231AFE}"/>
                </a:ext>
              </a:extLst>
            </p:cNvPr>
            <p:cNvSpPr/>
            <p:nvPr/>
          </p:nvSpPr>
          <p:spPr>
            <a:xfrm>
              <a:off x="339096"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0FD1D063-22DA-422F-B7BE-7327D7EE8FDC}"/>
                </a:ext>
              </a:extLst>
            </p:cNvPr>
            <p:cNvSpPr/>
            <p:nvPr/>
          </p:nvSpPr>
          <p:spPr>
            <a:xfrm>
              <a:off x="339096"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2">
              <a:extLst>
                <a:ext uri="{FF2B5EF4-FFF2-40B4-BE49-F238E27FC236}">
                  <a16:creationId xmlns:a16="http://schemas.microsoft.com/office/drawing/2014/main" id="{FC870108-FE16-4FE0-A72D-0F4E9257230B}"/>
                </a:ext>
              </a:extLst>
            </p:cNvPr>
            <p:cNvSpPr/>
            <p:nvPr/>
          </p:nvSpPr>
          <p:spPr>
            <a:xfrm>
              <a:off x="339096"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849FB501-56C3-45FD-92ED-7A30B3642A9A}"/>
                </a:ext>
              </a:extLst>
            </p:cNvPr>
            <p:cNvSpPr/>
            <p:nvPr/>
          </p:nvSpPr>
          <p:spPr>
            <a:xfrm>
              <a:off x="339096"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9329AFA5-F2A5-4CD2-AD68-9471D300CC05}"/>
                </a:ext>
              </a:extLst>
            </p:cNvPr>
            <p:cNvSpPr/>
            <p:nvPr/>
          </p:nvSpPr>
          <p:spPr>
            <a:xfrm>
              <a:off x="339096"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2">
              <a:extLst>
                <a:ext uri="{FF2B5EF4-FFF2-40B4-BE49-F238E27FC236}">
                  <a16:creationId xmlns:a16="http://schemas.microsoft.com/office/drawing/2014/main" id="{2100664D-E711-4495-8533-32DC91B03EBD}"/>
                </a:ext>
              </a:extLst>
            </p:cNvPr>
            <p:cNvSpPr/>
            <p:nvPr/>
          </p:nvSpPr>
          <p:spPr>
            <a:xfrm>
              <a:off x="196980"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59">
              <a:extLst>
                <a:ext uri="{FF2B5EF4-FFF2-40B4-BE49-F238E27FC236}">
                  <a16:creationId xmlns:a16="http://schemas.microsoft.com/office/drawing/2014/main" id="{DA29AFA9-E612-4D01-9EC7-1C596E4891D8}"/>
                </a:ext>
              </a:extLst>
            </p:cNvPr>
            <p:cNvSpPr/>
            <p:nvPr/>
          </p:nvSpPr>
          <p:spPr>
            <a:xfrm>
              <a:off x="196980"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2">
              <a:extLst>
                <a:ext uri="{FF2B5EF4-FFF2-40B4-BE49-F238E27FC236}">
                  <a16:creationId xmlns:a16="http://schemas.microsoft.com/office/drawing/2014/main" id="{D6CF902E-D26E-4A93-B596-B9768CD0C158}"/>
                </a:ext>
              </a:extLst>
            </p:cNvPr>
            <p:cNvSpPr/>
            <p:nvPr/>
          </p:nvSpPr>
          <p:spPr>
            <a:xfrm>
              <a:off x="196980"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4">
              <a:extLst>
                <a:ext uri="{FF2B5EF4-FFF2-40B4-BE49-F238E27FC236}">
                  <a16:creationId xmlns:a16="http://schemas.microsoft.com/office/drawing/2014/main" id="{2257880C-3D24-4A99-A592-D96A3ABFDFF9}"/>
                </a:ext>
              </a:extLst>
            </p:cNvPr>
            <p:cNvSpPr/>
            <p:nvPr/>
          </p:nvSpPr>
          <p:spPr>
            <a:xfrm>
              <a:off x="196980"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ECFF98B0-508D-453A-A01E-515FC6F88D4E}"/>
                </a:ext>
              </a:extLst>
            </p:cNvPr>
            <p:cNvSpPr/>
            <p:nvPr/>
          </p:nvSpPr>
          <p:spPr>
            <a:xfrm>
              <a:off x="196980"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2">
              <a:extLst>
                <a:ext uri="{FF2B5EF4-FFF2-40B4-BE49-F238E27FC236}">
                  <a16:creationId xmlns:a16="http://schemas.microsoft.com/office/drawing/2014/main" id="{D4466BEF-E215-44A9-BA94-09A82498B95F}"/>
                </a:ext>
              </a:extLst>
            </p:cNvPr>
            <p:cNvSpPr/>
            <p:nvPr/>
          </p:nvSpPr>
          <p:spPr>
            <a:xfrm>
              <a:off x="54864"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8" name="Rectangle 59">
              <a:extLst>
                <a:ext uri="{FF2B5EF4-FFF2-40B4-BE49-F238E27FC236}">
                  <a16:creationId xmlns:a16="http://schemas.microsoft.com/office/drawing/2014/main" id="{0A3C7B81-83E1-4161-A28E-3EA1341BCBE7}"/>
                </a:ext>
              </a:extLst>
            </p:cNvPr>
            <p:cNvSpPr/>
            <p:nvPr/>
          </p:nvSpPr>
          <p:spPr>
            <a:xfrm>
              <a:off x="54864"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9" name="Rectangle 62">
              <a:extLst>
                <a:ext uri="{FF2B5EF4-FFF2-40B4-BE49-F238E27FC236}">
                  <a16:creationId xmlns:a16="http://schemas.microsoft.com/office/drawing/2014/main" id="{7264E88F-ACC0-4E55-A6E2-41E45B74117E}"/>
                </a:ext>
              </a:extLst>
            </p:cNvPr>
            <p:cNvSpPr/>
            <p:nvPr/>
          </p:nvSpPr>
          <p:spPr>
            <a:xfrm>
              <a:off x="54864"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0" name="Rectangle 64">
              <a:extLst>
                <a:ext uri="{FF2B5EF4-FFF2-40B4-BE49-F238E27FC236}">
                  <a16:creationId xmlns:a16="http://schemas.microsoft.com/office/drawing/2014/main" id="{5D6FF28D-CB2D-44C6-849E-7E024441A2C5}"/>
                </a:ext>
              </a:extLst>
            </p:cNvPr>
            <p:cNvSpPr/>
            <p:nvPr/>
          </p:nvSpPr>
          <p:spPr>
            <a:xfrm>
              <a:off x="54864"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1" name="Rectangle 66">
              <a:extLst>
                <a:ext uri="{FF2B5EF4-FFF2-40B4-BE49-F238E27FC236}">
                  <a16:creationId xmlns:a16="http://schemas.microsoft.com/office/drawing/2014/main" id="{5421ADFF-AD28-46E0-B369-BF37F2F51808}"/>
                </a:ext>
              </a:extLst>
            </p:cNvPr>
            <p:cNvSpPr/>
            <p:nvPr/>
          </p:nvSpPr>
          <p:spPr>
            <a:xfrm>
              <a:off x="54864"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34" name="Freeform: Shape 33">
            <a:extLst>
              <a:ext uri="{FF2B5EF4-FFF2-40B4-BE49-F238E27FC236}">
                <a16:creationId xmlns:a16="http://schemas.microsoft.com/office/drawing/2014/main" id="{CC56DB9E-BF37-41DA-AD2F-9D35964D73CF}"/>
              </a:ext>
            </a:extLst>
          </p:cNvPr>
          <p:cNvSpPr/>
          <p:nvPr/>
        </p:nvSpPr>
        <p:spPr>
          <a:xfrm>
            <a:off x="6094476" y="1345959"/>
            <a:ext cx="5616454" cy="3898069"/>
          </a:xfrm>
          <a:custGeom>
            <a:avLst/>
            <a:gdLst>
              <a:gd name="f0" fmla="val 10800000"/>
              <a:gd name="f1" fmla="val 5400000"/>
              <a:gd name="f2" fmla="val 180"/>
              <a:gd name="f3" fmla="val w"/>
              <a:gd name="f4" fmla="val h"/>
              <a:gd name="f5" fmla="val 0"/>
              <a:gd name="f6" fmla="val 5367528"/>
              <a:gd name="f7" fmla="val 2625480"/>
              <a:gd name="f8" fmla="val 437589"/>
              <a:gd name="f9" fmla="val 195915"/>
              <a:gd name="f10" fmla="val 4929939"/>
              <a:gd name="f11" fmla="val 5171613"/>
              <a:gd name="f12" fmla="val 2187891"/>
              <a:gd name="f13" fmla="val 2429565"/>
              <a:gd name="f14" fmla="+- 0 0 -90"/>
              <a:gd name="f15" fmla="*/ f3 1 5367528"/>
              <a:gd name="f16" fmla="*/ f4 1 2625480"/>
              <a:gd name="f17" fmla="val f5"/>
              <a:gd name="f18" fmla="val f6"/>
              <a:gd name="f19" fmla="val f7"/>
              <a:gd name="f20" fmla="*/ f14 f0 1"/>
              <a:gd name="f21" fmla="+- f19 0 f17"/>
              <a:gd name="f22" fmla="+- f18 0 f17"/>
              <a:gd name="f23" fmla="*/ f20 1 f2"/>
              <a:gd name="f24" fmla="*/ f22 1 5367528"/>
              <a:gd name="f25" fmla="*/ f21 1 2625480"/>
              <a:gd name="f26" fmla="*/ 0 f22 1"/>
              <a:gd name="f27" fmla="*/ 437589 f21 1"/>
              <a:gd name="f28" fmla="*/ 437589 f22 1"/>
              <a:gd name="f29" fmla="*/ 0 f21 1"/>
              <a:gd name="f30" fmla="*/ 4929939 f22 1"/>
              <a:gd name="f31" fmla="*/ 5367528 f22 1"/>
              <a:gd name="f32" fmla="*/ 2187891 f21 1"/>
              <a:gd name="f33" fmla="*/ 2625480 f21 1"/>
              <a:gd name="f34" fmla="+- f23 0 f1"/>
              <a:gd name="f35" fmla="*/ f26 1 5367528"/>
              <a:gd name="f36" fmla="*/ f27 1 2625480"/>
              <a:gd name="f37" fmla="*/ f28 1 5367528"/>
              <a:gd name="f38" fmla="*/ f29 1 2625480"/>
              <a:gd name="f39" fmla="*/ f30 1 5367528"/>
              <a:gd name="f40" fmla="*/ f31 1 5367528"/>
              <a:gd name="f41" fmla="*/ f32 1 2625480"/>
              <a:gd name="f42" fmla="*/ f33 1 262548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5367528" h="262548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A5A5A5"/>
          </a:solidFill>
          <a:ln w="12701" cap="flat">
            <a:solidFill>
              <a:srgbClr val="FFFFFF"/>
            </a:solidFill>
            <a:prstDash val="solid"/>
            <a:miter/>
          </a:ln>
        </p:spPr>
        <p:txBody>
          <a:bodyPr vert="horz" wrap="square" lIns="189125" tIns="189125" rIns="189125" bIns="189125" anchor="ctr" anchorCtr="0" compatLnSpc="1">
            <a:noAutofit/>
          </a:bodyPr>
          <a:lstStyle/>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900" dirty="0">
                <a:solidFill>
                  <a:srgbClr val="FFFFFF"/>
                </a:solidFill>
                <a:latin typeface="Garamond" panose="02020404030301010803" pitchFamily="18" charset="0"/>
              </a:rPr>
              <a:t>Nigeria participated at the 2021 Girls in ICT day which was celebrated under the theme: “Connected Girls, Creating Brighter Futures” on April 22, 2021. </a:t>
            </a:r>
          </a:p>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endParaRPr lang="en-US" sz="1900" dirty="0">
              <a:solidFill>
                <a:srgbClr val="FFFFFF"/>
              </a:solidFill>
              <a:latin typeface="Garamond" panose="02020404030301010803" pitchFamily="18" charset="0"/>
            </a:endParaRPr>
          </a:p>
          <a:p>
            <a:pPr marL="0" marR="0" lvl="0" indent="0" algn="l" defTabSz="711202"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900" dirty="0">
                <a:solidFill>
                  <a:srgbClr val="FFFFFF"/>
                </a:solidFill>
                <a:latin typeface="Garamond" panose="02020404030301010803" pitchFamily="18" charset="0"/>
              </a:rPr>
              <a:t>The event was organized by the </a:t>
            </a:r>
            <a:r>
              <a:rPr lang="en-GB" sz="1900" dirty="0">
                <a:solidFill>
                  <a:srgbClr val="FFFFFF"/>
                </a:solidFill>
                <a:latin typeface="Garamond" panose="02020404030301010803" pitchFamily="18" charset="0"/>
              </a:rPr>
              <a:t>Women Entrepreneurs and Executives in Tech Summit (WEETS) and Ministry of Women Affairs in Lagos and Abuja respectively.</a:t>
            </a:r>
            <a:endParaRPr lang="en-US" sz="1900" dirty="0">
              <a:solidFill>
                <a:srgbClr val="FFFFFF"/>
              </a:solidFill>
              <a:latin typeface="Garamond" panose="02020404030301010803" pitchFamily="18" charset="0"/>
            </a:endParaRPr>
          </a:p>
        </p:txBody>
      </p:sp>
      <p:sp>
        <p:nvSpPr>
          <p:cNvPr id="35" name="Slide Number Placeholder 34"/>
          <p:cNvSpPr>
            <a:spLocks noGrp="1"/>
          </p:cNvSpPr>
          <p:nvPr>
            <p:ph type="sldNum" sz="quarter" idx="8"/>
          </p:nvPr>
        </p:nvSpPr>
        <p:spPr/>
        <p:txBody>
          <a:bodyPr/>
          <a:lstStyle/>
          <a:p>
            <a:pPr lvl="0"/>
            <a:fld id="{7B7BEEF4-8D4D-4287-92BA-902F5AF846DB}"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BD68758-24C3-4464-ABF4-AC5EC6F7E780}"/>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0">
            <a:extLst>
              <a:ext uri="{FF2B5EF4-FFF2-40B4-BE49-F238E27FC236}">
                <a16:creationId xmlns:a16="http://schemas.microsoft.com/office/drawing/2014/main" id="{3785976A-E90A-463B-88BB-E683B957E66F}"/>
              </a:ext>
            </a:extLst>
          </p:cNvPr>
          <p:cNvSpPr>
            <a:spLocks noMove="1" noResize="1"/>
          </p:cNvSpPr>
          <p:nvPr/>
        </p:nvSpPr>
        <p:spPr>
          <a:xfrm>
            <a:off x="0" y="4526280"/>
            <a:ext cx="4449461" cy="233172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2">
            <a:extLst>
              <a:ext uri="{FF2B5EF4-FFF2-40B4-BE49-F238E27FC236}">
                <a16:creationId xmlns:a16="http://schemas.microsoft.com/office/drawing/2014/main" id="{4FF20B97-D219-4CB3-A9D5-07A363E49BC3}"/>
              </a:ext>
            </a:extLst>
          </p:cNvPr>
          <p:cNvSpPr>
            <a:spLocks noMove="1" noResize="1"/>
          </p:cNvSpPr>
          <p:nvPr/>
        </p:nvSpPr>
        <p:spPr>
          <a:xfrm>
            <a:off x="283372" y="702945"/>
            <a:ext cx="5369329" cy="5586983"/>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Title 1">
            <a:extLst>
              <a:ext uri="{FF2B5EF4-FFF2-40B4-BE49-F238E27FC236}">
                <a16:creationId xmlns:a16="http://schemas.microsoft.com/office/drawing/2014/main" id="{3113BF1C-0DFD-4A59-BD62-3777BC70BCEF}"/>
              </a:ext>
            </a:extLst>
          </p:cNvPr>
          <p:cNvSpPr txBox="1">
            <a:spLocks noGrp="1"/>
          </p:cNvSpPr>
          <p:nvPr>
            <p:ph type="title"/>
          </p:nvPr>
        </p:nvSpPr>
        <p:spPr>
          <a:xfrm>
            <a:off x="1016803" y="1345960"/>
            <a:ext cx="4193191" cy="4166088"/>
          </a:xfrm>
        </p:spPr>
        <p:txBody>
          <a:bodyPr>
            <a:normAutofit/>
          </a:bodyPr>
          <a:lstStyle/>
          <a:p>
            <a:pPr lvl="0" algn="ctr"/>
            <a:r>
              <a:rPr lang="en-US" sz="4000" b="1" dirty="0">
                <a:latin typeface="Garamond" pitchFamily="18"/>
                <a:cs typeface="Arial" pitchFamily="34"/>
              </a:rPr>
              <a:t>Girls in ICT Day 2021</a:t>
            </a:r>
            <a:endParaRPr lang="en-GB" sz="4000" dirty="0"/>
          </a:p>
        </p:txBody>
      </p:sp>
      <p:grpSp>
        <p:nvGrpSpPr>
          <p:cNvPr id="6" name="Group 14">
            <a:extLst>
              <a:ext uri="{FF2B5EF4-FFF2-40B4-BE49-F238E27FC236}">
                <a16:creationId xmlns:a16="http://schemas.microsoft.com/office/drawing/2014/main" id="{A1410C5C-1A35-4D4B-873C-F6219A689231}"/>
              </a:ext>
            </a:extLst>
          </p:cNvPr>
          <p:cNvGrpSpPr/>
          <p:nvPr/>
        </p:nvGrpSpPr>
        <p:grpSpPr>
          <a:xfrm>
            <a:off x="54864" y="3048509"/>
            <a:ext cx="630286" cy="765233"/>
            <a:chOff x="54864" y="3048509"/>
            <a:chExt cx="630286" cy="765233"/>
          </a:xfrm>
        </p:grpSpPr>
        <p:sp>
          <p:nvSpPr>
            <p:cNvPr id="7" name="Rectangle 2">
              <a:extLst>
                <a:ext uri="{FF2B5EF4-FFF2-40B4-BE49-F238E27FC236}">
                  <a16:creationId xmlns:a16="http://schemas.microsoft.com/office/drawing/2014/main" id="{E5B748BF-2090-4C4B-971D-F7E98F453868}"/>
                </a:ext>
              </a:extLst>
            </p:cNvPr>
            <p:cNvSpPr/>
            <p:nvPr/>
          </p:nvSpPr>
          <p:spPr>
            <a:xfrm>
              <a:off x="623319"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7CF2AFC3-619A-4D21-9EC2-9E1DCD0D2D12}"/>
                </a:ext>
              </a:extLst>
            </p:cNvPr>
            <p:cNvSpPr/>
            <p:nvPr/>
          </p:nvSpPr>
          <p:spPr>
            <a:xfrm>
              <a:off x="623319"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2">
              <a:extLst>
                <a:ext uri="{FF2B5EF4-FFF2-40B4-BE49-F238E27FC236}">
                  <a16:creationId xmlns:a16="http://schemas.microsoft.com/office/drawing/2014/main" id="{241449CC-5B4C-4CEC-81CA-2AAE6118A1D7}"/>
                </a:ext>
              </a:extLst>
            </p:cNvPr>
            <p:cNvSpPr/>
            <p:nvPr/>
          </p:nvSpPr>
          <p:spPr>
            <a:xfrm>
              <a:off x="623319"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697D7196-CDAB-4F2C-81BF-5942A768B772}"/>
                </a:ext>
              </a:extLst>
            </p:cNvPr>
            <p:cNvSpPr/>
            <p:nvPr/>
          </p:nvSpPr>
          <p:spPr>
            <a:xfrm>
              <a:off x="623319"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3DE22C41-02E2-4ACA-8C1B-5C694DB9300D}"/>
                </a:ext>
              </a:extLst>
            </p:cNvPr>
            <p:cNvSpPr/>
            <p:nvPr/>
          </p:nvSpPr>
          <p:spPr>
            <a:xfrm>
              <a:off x="623319"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2">
              <a:extLst>
                <a:ext uri="{FF2B5EF4-FFF2-40B4-BE49-F238E27FC236}">
                  <a16:creationId xmlns:a16="http://schemas.microsoft.com/office/drawing/2014/main" id="{3BB9B907-DFDB-46FF-AD45-6746A402FE87}"/>
                </a:ext>
              </a:extLst>
            </p:cNvPr>
            <p:cNvSpPr/>
            <p:nvPr/>
          </p:nvSpPr>
          <p:spPr>
            <a:xfrm>
              <a:off x="481203"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59">
              <a:extLst>
                <a:ext uri="{FF2B5EF4-FFF2-40B4-BE49-F238E27FC236}">
                  <a16:creationId xmlns:a16="http://schemas.microsoft.com/office/drawing/2014/main" id="{1175C009-459B-42C5-A01D-7D042C366899}"/>
                </a:ext>
              </a:extLst>
            </p:cNvPr>
            <p:cNvSpPr/>
            <p:nvPr/>
          </p:nvSpPr>
          <p:spPr>
            <a:xfrm>
              <a:off x="481203"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2">
              <a:extLst>
                <a:ext uri="{FF2B5EF4-FFF2-40B4-BE49-F238E27FC236}">
                  <a16:creationId xmlns:a16="http://schemas.microsoft.com/office/drawing/2014/main" id="{B5B83A01-D21B-45A5-B77D-83F6677AC314}"/>
                </a:ext>
              </a:extLst>
            </p:cNvPr>
            <p:cNvSpPr/>
            <p:nvPr/>
          </p:nvSpPr>
          <p:spPr>
            <a:xfrm>
              <a:off x="481203"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4">
              <a:extLst>
                <a:ext uri="{FF2B5EF4-FFF2-40B4-BE49-F238E27FC236}">
                  <a16:creationId xmlns:a16="http://schemas.microsoft.com/office/drawing/2014/main" id="{42FD267F-F457-4260-B973-AC2ACAF7DBEF}"/>
                </a:ext>
              </a:extLst>
            </p:cNvPr>
            <p:cNvSpPr/>
            <p:nvPr/>
          </p:nvSpPr>
          <p:spPr>
            <a:xfrm>
              <a:off x="481203"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6">
              <a:extLst>
                <a:ext uri="{FF2B5EF4-FFF2-40B4-BE49-F238E27FC236}">
                  <a16:creationId xmlns:a16="http://schemas.microsoft.com/office/drawing/2014/main" id="{997DB23D-7129-42B5-B220-51FB3C6D68C1}"/>
                </a:ext>
              </a:extLst>
            </p:cNvPr>
            <p:cNvSpPr/>
            <p:nvPr/>
          </p:nvSpPr>
          <p:spPr>
            <a:xfrm>
              <a:off x="481203"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36C93435-505A-4736-A683-6EC1F3231AFE}"/>
                </a:ext>
              </a:extLst>
            </p:cNvPr>
            <p:cNvSpPr/>
            <p:nvPr/>
          </p:nvSpPr>
          <p:spPr>
            <a:xfrm>
              <a:off x="339096"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0FD1D063-22DA-422F-B7BE-7327D7EE8FDC}"/>
                </a:ext>
              </a:extLst>
            </p:cNvPr>
            <p:cNvSpPr/>
            <p:nvPr/>
          </p:nvSpPr>
          <p:spPr>
            <a:xfrm>
              <a:off x="339096"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2">
              <a:extLst>
                <a:ext uri="{FF2B5EF4-FFF2-40B4-BE49-F238E27FC236}">
                  <a16:creationId xmlns:a16="http://schemas.microsoft.com/office/drawing/2014/main" id="{FC870108-FE16-4FE0-A72D-0F4E9257230B}"/>
                </a:ext>
              </a:extLst>
            </p:cNvPr>
            <p:cNvSpPr/>
            <p:nvPr/>
          </p:nvSpPr>
          <p:spPr>
            <a:xfrm>
              <a:off x="339096"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849FB501-56C3-45FD-92ED-7A30B3642A9A}"/>
                </a:ext>
              </a:extLst>
            </p:cNvPr>
            <p:cNvSpPr/>
            <p:nvPr/>
          </p:nvSpPr>
          <p:spPr>
            <a:xfrm>
              <a:off x="339096"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9329AFA5-F2A5-4CD2-AD68-9471D300CC05}"/>
                </a:ext>
              </a:extLst>
            </p:cNvPr>
            <p:cNvSpPr/>
            <p:nvPr/>
          </p:nvSpPr>
          <p:spPr>
            <a:xfrm>
              <a:off x="339096"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2">
              <a:extLst>
                <a:ext uri="{FF2B5EF4-FFF2-40B4-BE49-F238E27FC236}">
                  <a16:creationId xmlns:a16="http://schemas.microsoft.com/office/drawing/2014/main" id="{2100664D-E711-4495-8533-32DC91B03EBD}"/>
                </a:ext>
              </a:extLst>
            </p:cNvPr>
            <p:cNvSpPr/>
            <p:nvPr/>
          </p:nvSpPr>
          <p:spPr>
            <a:xfrm>
              <a:off x="196980"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59">
              <a:extLst>
                <a:ext uri="{FF2B5EF4-FFF2-40B4-BE49-F238E27FC236}">
                  <a16:creationId xmlns:a16="http://schemas.microsoft.com/office/drawing/2014/main" id="{DA29AFA9-E612-4D01-9EC7-1C596E4891D8}"/>
                </a:ext>
              </a:extLst>
            </p:cNvPr>
            <p:cNvSpPr/>
            <p:nvPr/>
          </p:nvSpPr>
          <p:spPr>
            <a:xfrm>
              <a:off x="196980"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2">
              <a:extLst>
                <a:ext uri="{FF2B5EF4-FFF2-40B4-BE49-F238E27FC236}">
                  <a16:creationId xmlns:a16="http://schemas.microsoft.com/office/drawing/2014/main" id="{D6CF902E-D26E-4A93-B596-B9768CD0C158}"/>
                </a:ext>
              </a:extLst>
            </p:cNvPr>
            <p:cNvSpPr/>
            <p:nvPr/>
          </p:nvSpPr>
          <p:spPr>
            <a:xfrm>
              <a:off x="196980"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4">
              <a:extLst>
                <a:ext uri="{FF2B5EF4-FFF2-40B4-BE49-F238E27FC236}">
                  <a16:creationId xmlns:a16="http://schemas.microsoft.com/office/drawing/2014/main" id="{2257880C-3D24-4A99-A592-D96A3ABFDFF9}"/>
                </a:ext>
              </a:extLst>
            </p:cNvPr>
            <p:cNvSpPr/>
            <p:nvPr/>
          </p:nvSpPr>
          <p:spPr>
            <a:xfrm>
              <a:off x="196980"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ECFF98B0-508D-453A-A01E-515FC6F88D4E}"/>
                </a:ext>
              </a:extLst>
            </p:cNvPr>
            <p:cNvSpPr/>
            <p:nvPr/>
          </p:nvSpPr>
          <p:spPr>
            <a:xfrm>
              <a:off x="196980"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2">
              <a:extLst>
                <a:ext uri="{FF2B5EF4-FFF2-40B4-BE49-F238E27FC236}">
                  <a16:creationId xmlns:a16="http://schemas.microsoft.com/office/drawing/2014/main" id="{D4466BEF-E215-44A9-BA94-09A82498B95F}"/>
                </a:ext>
              </a:extLst>
            </p:cNvPr>
            <p:cNvSpPr/>
            <p:nvPr/>
          </p:nvSpPr>
          <p:spPr>
            <a:xfrm>
              <a:off x="54864"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8" name="Rectangle 59">
              <a:extLst>
                <a:ext uri="{FF2B5EF4-FFF2-40B4-BE49-F238E27FC236}">
                  <a16:creationId xmlns:a16="http://schemas.microsoft.com/office/drawing/2014/main" id="{0A3C7B81-83E1-4161-A28E-3EA1341BCBE7}"/>
                </a:ext>
              </a:extLst>
            </p:cNvPr>
            <p:cNvSpPr/>
            <p:nvPr/>
          </p:nvSpPr>
          <p:spPr>
            <a:xfrm>
              <a:off x="54864"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9" name="Rectangle 62">
              <a:extLst>
                <a:ext uri="{FF2B5EF4-FFF2-40B4-BE49-F238E27FC236}">
                  <a16:creationId xmlns:a16="http://schemas.microsoft.com/office/drawing/2014/main" id="{7264E88F-ACC0-4E55-A6E2-41E45B74117E}"/>
                </a:ext>
              </a:extLst>
            </p:cNvPr>
            <p:cNvSpPr/>
            <p:nvPr/>
          </p:nvSpPr>
          <p:spPr>
            <a:xfrm>
              <a:off x="54864"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0" name="Rectangle 64">
              <a:extLst>
                <a:ext uri="{FF2B5EF4-FFF2-40B4-BE49-F238E27FC236}">
                  <a16:creationId xmlns:a16="http://schemas.microsoft.com/office/drawing/2014/main" id="{5D6FF28D-CB2D-44C6-849E-7E024441A2C5}"/>
                </a:ext>
              </a:extLst>
            </p:cNvPr>
            <p:cNvSpPr/>
            <p:nvPr/>
          </p:nvSpPr>
          <p:spPr>
            <a:xfrm>
              <a:off x="54864"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1" name="Rectangle 66">
              <a:extLst>
                <a:ext uri="{FF2B5EF4-FFF2-40B4-BE49-F238E27FC236}">
                  <a16:creationId xmlns:a16="http://schemas.microsoft.com/office/drawing/2014/main" id="{5421ADFF-AD28-46E0-B369-BF37F2F51808}"/>
                </a:ext>
              </a:extLst>
            </p:cNvPr>
            <p:cNvSpPr/>
            <p:nvPr/>
          </p:nvSpPr>
          <p:spPr>
            <a:xfrm>
              <a:off x="54864"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sp>
        <p:nvSpPr>
          <p:cNvPr id="33" name="Freeform: Shape 32">
            <a:extLst>
              <a:ext uri="{FF2B5EF4-FFF2-40B4-BE49-F238E27FC236}">
                <a16:creationId xmlns:a16="http://schemas.microsoft.com/office/drawing/2014/main" id="{1B7A0E7B-7B96-416B-940B-626F82450F32}"/>
              </a:ext>
            </a:extLst>
          </p:cNvPr>
          <p:cNvSpPr/>
          <p:nvPr/>
        </p:nvSpPr>
        <p:spPr>
          <a:xfrm>
            <a:off x="6268577" y="1345960"/>
            <a:ext cx="5485083" cy="3798917"/>
          </a:xfrm>
          <a:custGeom>
            <a:avLst/>
            <a:gdLst>
              <a:gd name="f0" fmla="val 10800000"/>
              <a:gd name="f1" fmla="val 5400000"/>
              <a:gd name="f2" fmla="val 180"/>
              <a:gd name="f3" fmla="val w"/>
              <a:gd name="f4" fmla="val h"/>
              <a:gd name="f5" fmla="val 0"/>
              <a:gd name="f6" fmla="val 5367528"/>
              <a:gd name="f7" fmla="val 2625480"/>
              <a:gd name="f8" fmla="val 437589"/>
              <a:gd name="f9" fmla="val 195915"/>
              <a:gd name="f10" fmla="val 4929939"/>
              <a:gd name="f11" fmla="val 5171613"/>
              <a:gd name="f12" fmla="val 2187891"/>
              <a:gd name="f13" fmla="val 2429565"/>
              <a:gd name="f14" fmla="+- 0 0 -90"/>
              <a:gd name="f15" fmla="*/ f3 1 5367528"/>
              <a:gd name="f16" fmla="*/ f4 1 2625480"/>
              <a:gd name="f17" fmla="val f5"/>
              <a:gd name="f18" fmla="val f6"/>
              <a:gd name="f19" fmla="val f7"/>
              <a:gd name="f20" fmla="*/ f14 f0 1"/>
              <a:gd name="f21" fmla="+- f19 0 f17"/>
              <a:gd name="f22" fmla="+- f18 0 f17"/>
              <a:gd name="f23" fmla="*/ f20 1 f2"/>
              <a:gd name="f24" fmla="*/ f22 1 5367528"/>
              <a:gd name="f25" fmla="*/ f21 1 2625480"/>
              <a:gd name="f26" fmla="*/ 0 f22 1"/>
              <a:gd name="f27" fmla="*/ 437589 f21 1"/>
              <a:gd name="f28" fmla="*/ 437589 f22 1"/>
              <a:gd name="f29" fmla="*/ 0 f21 1"/>
              <a:gd name="f30" fmla="*/ 4929939 f22 1"/>
              <a:gd name="f31" fmla="*/ 5367528 f22 1"/>
              <a:gd name="f32" fmla="*/ 2187891 f21 1"/>
              <a:gd name="f33" fmla="*/ 2625480 f21 1"/>
              <a:gd name="f34" fmla="+- f23 0 f1"/>
              <a:gd name="f35" fmla="*/ f26 1 5367528"/>
              <a:gd name="f36" fmla="*/ f27 1 2625480"/>
              <a:gd name="f37" fmla="*/ f28 1 5367528"/>
              <a:gd name="f38" fmla="*/ f29 1 2625480"/>
              <a:gd name="f39" fmla="*/ f30 1 5367528"/>
              <a:gd name="f40" fmla="*/ f31 1 5367528"/>
              <a:gd name="f41" fmla="*/ f32 1 2625480"/>
              <a:gd name="f42" fmla="*/ f33 1 2625480"/>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5367528" h="2625480">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ED7D31"/>
          </a:solidFill>
          <a:ln w="12701" cap="flat">
            <a:solidFill>
              <a:srgbClr val="FFFFFF"/>
            </a:solidFill>
            <a:prstDash val="solid"/>
            <a:miter/>
          </a:ln>
        </p:spPr>
        <p:txBody>
          <a:bodyPr vert="horz" wrap="square" lIns="189125" tIns="189125" rIns="189125" bIns="189125" anchor="ctr" anchorCtr="0" compatLnSpc="1">
            <a:noAutofit/>
          </a:bodyPr>
          <a:lstStyle/>
          <a:p>
            <a:pPr lvl="0" defTabSz="711202">
              <a:lnSpc>
                <a:spcPct val="90000"/>
              </a:lnSpc>
              <a:spcAft>
                <a:spcPts val="700"/>
              </a:spcAft>
              <a:defRPr sz="1800" b="0" i="0" u="none" strike="noStrike" kern="0" cap="none" spc="0" baseline="0">
                <a:solidFill>
                  <a:srgbClr val="000000"/>
                </a:solidFill>
                <a:uFillTx/>
              </a:defRPr>
            </a:pPr>
            <a:r>
              <a:rPr lang="en-US" sz="1900" dirty="0">
                <a:solidFill>
                  <a:srgbClr val="FFFFFF"/>
                </a:solidFill>
                <a:latin typeface="Garamond" panose="02020404030301010803" pitchFamily="18" charset="0"/>
              </a:rPr>
              <a:t>On May 25, 2021, Nigeria leveraged on Moment ‘5’ which is </a:t>
            </a:r>
            <a:r>
              <a:rPr lang="en-US" sz="1900" i="1" dirty="0">
                <a:solidFill>
                  <a:srgbClr val="FFFFFF"/>
                </a:solidFill>
                <a:latin typeface="Garamond" panose="02020404030301010803" pitchFamily="18" charset="0"/>
              </a:rPr>
              <a:t>“Online Safety” </a:t>
            </a:r>
            <a:r>
              <a:rPr lang="en-US" sz="1900" dirty="0">
                <a:solidFill>
                  <a:srgbClr val="FFFFFF"/>
                </a:solidFill>
                <a:latin typeface="Garamond" panose="02020404030301010803" pitchFamily="18" charset="0"/>
              </a:rPr>
              <a:t>and celebrated the ITU’s </a:t>
            </a:r>
            <a:r>
              <a:rPr lang="en-US" sz="1900" i="1" dirty="0">
                <a:solidFill>
                  <a:srgbClr val="FFFFFF"/>
                </a:solidFill>
                <a:latin typeface="Garamond" panose="02020404030301010803" pitchFamily="18" charset="0"/>
              </a:rPr>
              <a:t>2021 Girls in ICT Day</a:t>
            </a:r>
            <a:r>
              <a:rPr lang="en-US" sz="1900" dirty="0">
                <a:solidFill>
                  <a:srgbClr val="FFFFFF"/>
                </a:solidFill>
                <a:latin typeface="Garamond" panose="02020404030301010803" pitchFamily="18" charset="0"/>
              </a:rPr>
              <a:t> by visiting 8 schools in different regions of the country (2 each in Abuja, Lagos, Kano, Ibadan and Port Harcourt) to carry out sensitization campaigns on Child Online Protection. </a:t>
            </a:r>
          </a:p>
        </p:txBody>
      </p:sp>
      <p:sp>
        <p:nvSpPr>
          <p:cNvPr id="35" name="Slide Number Placeholder 34"/>
          <p:cNvSpPr>
            <a:spLocks noGrp="1"/>
          </p:cNvSpPr>
          <p:nvPr>
            <p:ph type="sldNum" sz="quarter" idx="8"/>
          </p:nvPr>
        </p:nvSpPr>
        <p:spPr/>
        <p:txBody>
          <a:bodyPr/>
          <a:lstStyle/>
          <a:p>
            <a:pPr lvl="0"/>
            <a:fld id="{7B7BEEF4-8D4D-4287-92BA-902F5AF846DB}" type="slidenum">
              <a:rPr lang="en-US" smtClean="0"/>
              <a:t>21</a:t>
            </a:fld>
            <a:endParaRPr lang="en-US"/>
          </a:p>
        </p:txBody>
      </p:sp>
    </p:spTree>
    <p:extLst>
      <p:ext uri="{BB962C8B-B14F-4D97-AF65-F5344CB8AC3E}">
        <p14:creationId xmlns:p14="http://schemas.microsoft.com/office/powerpoint/2010/main" val="4197812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20">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23ADD79A-B0C1-4126-BC03-271CA7353B4E}"/>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0">
            <a:extLst>
              <a:ext uri="{FF2B5EF4-FFF2-40B4-BE49-F238E27FC236}">
                <a16:creationId xmlns:a16="http://schemas.microsoft.com/office/drawing/2014/main" id="{3F86539F-B20B-49BA-BA0F-2E96ADFF0D64}"/>
              </a:ext>
            </a:extLst>
          </p:cNvPr>
          <p:cNvSpPr>
            <a:spLocks noMove="1" noResize="1"/>
          </p:cNvSpPr>
          <p:nvPr/>
        </p:nvSpPr>
        <p:spPr>
          <a:xfrm>
            <a:off x="0" y="4526280"/>
            <a:ext cx="4449461" cy="233172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2">
            <a:extLst>
              <a:ext uri="{FF2B5EF4-FFF2-40B4-BE49-F238E27FC236}">
                <a16:creationId xmlns:a16="http://schemas.microsoft.com/office/drawing/2014/main" id="{765DCAA5-60F5-43FA-B940-B0281DEFFDE1}"/>
              </a:ext>
            </a:extLst>
          </p:cNvPr>
          <p:cNvSpPr>
            <a:spLocks noMove="1" noResize="1"/>
          </p:cNvSpPr>
          <p:nvPr/>
        </p:nvSpPr>
        <p:spPr>
          <a:xfrm>
            <a:off x="283372" y="702945"/>
            <a:ext cx="5369329" cy="5586983"/>
          </a:xfrm>
          <a:prstGeom prst="rect">
            <a:avLst/>
          </a:prstGeom>
          <a:solidFill>
            <a:srgbClr val="F2F2F2"/>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Title 1">
            <a:extLst>
              <a:ext uri="{FF2B5EF4-FFF2-40B4-BE49-F238E27FC236}">
                <a16:creationId xmlns:a16="http://schemas.microsoft.com/office/drawing/2014/main" id="{BE7003E7-3C9B-4E5E-8504-B62AE4B89310}"/>
              </a:ext>
            </a:extLst>
          </p:cNvPr>
          <p:cNvSpPr txBox="1">
            <a:spLocks noGrp="1"/>
          </p:cNvSpPr>
          <p:nvPr>
            <p:ph type="title"/>
          </p:nvPr>
        </p:nvSpPr>
        <p:spPr>
          <a:xfrm>
            <a:off x="1016803" y="1345960"/>
            <a:ext cx="4193191" cy="4166088"/>
          </a:xfrm>
        </p:spPr>
        <p:txBody>
          <a:bodyPr>
            <a:normAutofit/>
          </a:bodyPr>
          <a:lstStyle/>
          <a:p>
            <a:pPr lvl="0" algn="ctr"/>
            <a:r>
              <a:rPr lang="en-US" sz="4000" b="1" dirty="0">
                <a:latin typeface="Garamond" pitchFamily="18"/>
                <a:cs typeface="Times New Roman" pitchFamily="18"/>
              </a:rPr>
              <a:t>AU Day of the African Child 2021 (DAC)</a:t>
            </a:r>
            <a:endParaRPr lang="en-GB" sz="4000" dirty="0"/>
          </a:p>
        </p:txBody>
      </p:sp>
      <p:grpSp>
        <p:nvGrpSpPr>
          <p:cNvPr id="6" name="Group 14">
            <a:extLst>
              <a:ext uri="{FF2B5EF4-FFF2-40B4-BE49-F238E27FC236}">
                <a16:creationId xmlns:a16="http://schemas.microsoft.com/office/drawing/2014/main" id="{D67D974A-7016-4499-9A13-A4EC414A200A}"/>
              </a:ext>
            </a:extLst>
          </p:cNvPr>
          <p:cNvGrpSpPr/>
          <p:nvPr/>
        </p:nvGrpSpPr>
        <p:grpSpPr>
          <a:xfrm>
            <a:off x="54864" y="3048509"/>
            <a:ext cx="630286" cy="765233"/>
            <a:chOff x="54864" y="3048509"/>
            <a:chExt cx="630286" cy="765233"/>
          </a:xfrm>
        </p:grpSpPr>
        <p:sp>
          <p:nvSpPr>
            <p:cNvPr id="7" name="Rectangle 2">
              <a:extLst>
                <a:ext uri="{FF2B5EF4-FFF2-40B4-BE49-F238E27FC236}">
                  <a16:creationId xmlns:a16="http://schemas.microsoft.com/office/drawing/2014/main" id="{BA237677-EB97-42AE-B225-FD8217B83355}"/>
                </a:ext>
              </a:extLst>
            </p:cNvPr>
            <p:cNvSpPr/>
            <p:nvPr/>
          </p:nvSpPr>
          <p:spPr>
            <a:xfrm>
              <a:off x="623319"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angle 59">
              <a:extLst>
                <a:ext uri="{FF2B5EF4-FFF2-40B4-BE49-F238E27FC236}">
                  <a16:creationId xmlns:a16="http://schemas.microsoft.com/office/drawing/2014/main" id="{6BED0954-A1E8-4A7C-965A-CEEFC8E502BF}"/>
                </a:ext>
              </a:extLst>
            </p:cNvPr>
            <p:cNvSpPr/>
            <p:nvPr/>
          </p:nvSpPr>
          <p:spPr>
            <a:xfrm>
              <a:off x="623319"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angle 62">
              <a:extLst>
                <a:ext uri="{FF2B5EF4-FFF2-40B4-BE49-F238E27FC236}">
                  <a16:creationId xmlns:a16="http://schemas.microsoft.com/office/drawing/2014/main" id="{FF2E2CC7-0D28-4BD5-A90D-176EFDBAD679}"/>
                </a:ext>
              </a:extLst>
            </p:cNvPr>
            <p:cNvSpPr/>
            <p:nvPr/>
          </p:nvSpPr>
          <p:spPr>
            <a:xfrm>
              <a:off x="623319"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0" name="Rectangle 64">
              <a:extLst>
                <a:ext uri="{FF2B5EF4-FFF2-40B4-BE49-F238E27FC236}">
                  <a16:creationId xmlns:a16="http://schemas.microsoft.com/office/drawing/2014/main" id="{961415F1-326E-4332-9039-E6F71972F9F8}"/>
                </a:ext>
              </a:extLst>
            </p:cNvPr>
            <p:cNvSpPr/>
            <p:nvPr/>
          </p:nvSpPr>
          <p:spPr>
            <a:xfrm>
              <a:off x="623319"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1" name="Rectangle 66">
              <a:extLst>
                <a:ext uri="{FF2B5EF4-FFF2-40B4-BE49-F238E27FC236}">
                  <a16:creationId xmlns:a16="http://schemas.microsoft.com/office/drawing/2014/main" id="{5A9DD882-A352-4C62-9D91-4D018CFE8779}"/>
                </a:ext>
              </a:extLst>
            </p:cNvPr>
            <p:cNvSpPr/>
            <p:nvPr/>
          </p:nvSpPr>
          <p:spPr>
            <a:xfrm>
              <a:off x="623319"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2" name="Rectangle 2">
              <a:extLst>
                <a:ext uri="{FF2B5EF4-FFF2-40B4-BE49-F238E27FC236}">
                  <a16:creationId xmlns:a16="http://schemas.microsoft.com/office/drawing/2014/main" id="{61354857-A63F-4CF5-8E46-3CD3B7C3666C}"/>
                </a:ext>
              </a:extLst>
            </p:cNvPr>
            <p:cNvSpPr/>
            <p:nvPr/>
          </p:nvSpPr>
          <p:spPr>
            <a:xfrm>
              <a:off x="481203"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Rectangle 59">
              <a:extLst>
                <a:ext uri="{FF2B5EF4-FFF2-40B4-BE49-F238E27FC236}">
                  <a16:creationId xmlns:a16="http://schemas.microsoft.com/office/drawing/2014/main" id="{17AE91E9-0627-436C-A144-EF89FF6449F4}"/>
                </a:ext>
              </a:extLst>
            </p:cNvPr>
            <p:cNvSpPr/>
            <p:nvPr/>
          </p:nvSpPr>
          <p:spPr>
            <a:xfrm>
              <a:off x="481203"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4" name="Rectangle 62">
              <a:extLst>
                <a:ext uri="{FF2B5EF4-FFF2-40B4-BE49-F238E27FC236}">
                  <a16:creationId xmlns:a16="http://schemas.microsoft.com/office/drawing/2014/main" id="{A426FC49-8A92-4418-9408-B5292C6D3CA7}"/>
                </a:ext>
              </a:extLst>
            </p:cNvPr>
            <p:cNvSpPr/>
            <p:nvPr/>
          </p:nvSpPr>
          <p:spPr>
            <a:xfrm>
              <a:off x="481203"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5" name="Rectangle 64">
              <a:extLst>
                <a:ext uri="{FF2B5EF4-FFF2-40B4-BE49-F238E27FC236}">
                  <a16:creationId xmlns:a16="http://schemas.microsoft.com/office/drawing/2014/main" id="{05A38E81-E3E7-470D-9305-64FC440DB6E9}"/>
                </a:ext>
              </a:extLst>
            </p:cNvPr>
            <p:cNvSpPr/>
            <p:nvPr/>
          </p:nvSpPr>
          <p:spPr>
            <a:xfrm>
              <a:off x="481203"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6" name="Rectangle 66">
              <a:extLst>
                <a:ext uri="{FF2B5EF4-FFF2-40B4-BE49-F238E27FC236}">
                  <a16:creationId xmlns:a16="http://schemas.microsoft.com/office/drawing/2014/main" id="{2DAC4374-6D02-41EA-90B9-FEC3641CAC88}"/>
                </a:ext>
              </a:extLst>
            </p:cNvPr>
            <p:cNvSpPr/>
            <p:nvPr/>
          </p:nvSpPr>
          <p:spPr>
            <a:xfrm>
              <a:off x="481203"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7" name="Rectangle 2">
              <a:extLst>
                <a:ext uri="{FF2B5EF4-FFF2-40B4-BE49-F238E27FC236}">
                  <a16:creationId xmlns:a16="http://schemas.microsoft.com/office/drawing/2014/main" id="{0FD385CC-AF35-4238-BBA7-3420FC3BB9A9}"/>
                </a:ext>
              </a:extLst>
            </p:cNvPr>
            <p:cNvSpPr/>
            <p:nvPr/>
          </p:nvSpPr>
          <p:spPr>
            <a:xfrm>
              <a:off x="339096"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8" name="Rectangle 59">
              <a:extLst>
                <a:ext uri="{FF2B5EF4-FFF2-40B4-BE49-F238E27FC236}">
                  <a16:creationId xmlns:a16="http://schemas.microsoft.com/office/drawing/2014/main" id="{89067C92-B3A8-4913-A345-7F8D9A853C6C}"/>
                </a:ext>
              </a:extLst>
            </p:cNvPr>
            <p:cNvSpPr/>
            <p:nvPr/>
          </p:nvSpPr>
          <p:spPr>
            <a:xfrm>
              <a:off x="339096"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9" name="Rectangle 62">
              <a:extLst>
                <a:ext uri="{FF2B5EF4-FFF2-40B4-BE49-F238E27FC236}">
                  <a16:creationId xmlns:a16="http://schemas.microsoft.com/office/drawing/2014/main" id="{DD49C104-51B6-4174-A64A-75CD12F16230}"/>
                </a:ext>
              </a:extLst>
            </p:cNvPr>
            <p:cNvSpPr/>
            <p:nvPr/>
          </p:nvSpPr>
          <p:spPr>
            <a:xfrm>
              <a:off x="339096"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0" name="Rectangle 64">
              <a:extLst>
                <a:ext uri="{FF2B5EF4-FFF2-40B4-BE49-F238E27FC236}">
                  <a16:creationId xmlns:a16="http://schemas.microsoft.com/office/drawing/2014/main" id="{C085D0DB-81A8-4A63-9B20-2E706F099467}"/>
                </a:ext>
              </a:extLst>
            </p:cNvPr>
            <p:cNvSpPr/>
            <p:nvPr/>
          </p:nvSpPr>
          <p:spPr>
            <a:xfrm>
              <a:off x="339096"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1" name="Rectangle 66">
              <a:extLst>
                <a:ext uri="{FF2B5EF4-FFF2-40B4-BE49-F238E27FC236}">
                  <a16:creationId xmlns:a16="http://schemas.microsoft.com/office/drawing/2014/main" id="{12647C7E-421E-495D-914F-1AE92AFBCDC2}"/>
                </a:ext>
              </a:extLst>
            </p:cNvPr>
            <p:cNvSpPr/>
            <p:nvPr/>
          </p:nvSpPr>
          <p:spPr>
            <a:xfrm>
              <a:off x="339096"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2" name="Rectangle 2">
              <a:extLst>
                <a:ext uri="{FF2B5EF4-FFF2-40B4-BE49-F238E27FC236}">
                  <a16:creationId xmlns:a16="http://schemas.microsoft.com/office/drawing/2014/main" id="{F39EF39B-52FE-4B25-B4CA-945279FCD510}"/>
                </a:ext>
              </a:extLst>
            </p:cNvPr>
            <p:cNvSpPr/>
            <p:nvPr/>
          </p:nvSpPr>
          <p:spPr>
            <a:xfrm>
              <a:off x="196980"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3" name="Rectangle 59">
              <a:extLst>
                <a:ext uri="{FF2B5EF4-FFF2-40B4-BE49-F238E27FC236}">
                  <a16:creationId xmlns:a16="http://schemas.microsoft.com/office/drawing/2014/main" id="{4A4B8D24-3DF2-4E1E-901A-B9E2BA9D3427}"/>
                </a:ext>
              </a:extLst>
            </p:cNvPr>
            <p:cNvSpPr/>
            <p:nvPr/>
          </p:nvSpPr>
          <p:spPr>
            <a:xfrm>
              <a:off x="196980"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4" name="Rectangle 62">
              <a:extLst>
                <a:ext uri="{FF2B5EF4-FFF2-40B4-BE49-F238E27FC236}">
                  <a16:creationId xmlns:a16="http://schemas.microsoft.com/office/drawing/2014/main" id="{1C48EE46-6B26-465E-8D2D-C8429211E500}"/>
                </a:ext>
              </a:extLst>
            </p:cNvPr>
            <p:cNvSpPr/>
            <p:nvPr/>
          </p:nvSpPr>
          <p:spPr>
            <a:xfrm>
              <a:off x="196980"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5" name="Rectangle 64">
              <a:extLst>
                <a:ext uri="{FF2B5EF4-FFF2-40B4-BE49-F238E27FC236}">
                  <a16:creationId xmlns:a16="http://schemas.microsoft.com/office/drawing/2014/main" id="{ECE5AE45-5DB6-4E2B-B4C4-430652D1F5AF}"/>
                </a:ext>
              </a:extLst>
            </p:cNvPr>
            <p:cNvSpPr/>
            <p:nvPr/>
          </p:nvSpPr>
          <p:spPr>
            <a:xfrm>
              <a:off x="196980"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6" name="Rectangle 66">
              <a:extLst>
                <a:ext uri="{FF2B5EF4-FFF2-40B4-BE49-F238E27FC236}">
                  <a16:creationId xmlns:a16="http://schemas.microsoft.com/office/drawing/2014/main" id="{2151D3EE-C887-4F4E-9E6B-665D7D81100F}"/>
                </a:ext>
              </a:extLst>
            </p:cNvPr>
            <p:cNvSpPr/>
            <p:nvPr/>
          </p:nvSpPr>
          <p:spPr>
            <a:xfrm>
              <a:off x="196980"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7" name="Rectangle 2">
              <a:extLst>
                <a:ext uri="{FF2B5EF4-FFF2-40B4-BE49-F238E27FC236}">
                  <a16:creationId xmlns:a16="http://schemas.microsoft.com/office/drawing/2014/main" id="{ABCEBAB4-FF13-4ED5-AC6F-F1C2411D4DF0}"/>
                </a:ext>
              </a:extLst>
            </p:cNvPr>
            <p:cNvSpPr/>
            <p:nvPr/>
          </p:nvSpPr>
          <p:spPr>
            <a:xfrm>
              <a:off x="54864" y="304850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8" name="Rectangle 59">
              <a:extLst>
                <a:ext uri="{FF2B5EF4-FFF2-40B4-BE49-F238E27FC236}">
                  <a16:creationId xmlns:a16="http://schemas.microsoft.com/office/drawing/2014/main" id="{8B949E9F-5134-44BF-8009-A7D85C61F4B2}"/>
                </a:ext>
              </a:extLst>
            </p:cNvPr>
            <p:cNvSpPr/>
            <p:nvPr/>
          </p:nvSpPr>
          <p:spPr>
            <a:xfrm>
              <a:off x="54864" y="3225006"/>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29" name="Rectangle 62">
              <a:extLst>
                <a:ext uri="{FF2B5EF4-FFF2-40B4-BE49-F238E27FC236}">
                  <a16:creationId xmlns:a16="http://schemas.microsoft.com/office/drawing/2014/main" id="{0F91A34A-1D41-483D-A239-D68FDE6EFA2F}"/>
                </a:ext>
              </a:extLst>
            </p:cNvPr>
            <p:cNvSpPr/>
            <p:nvPr/>
          </p:nvSpPr>
          <p:spPr>
            <a:xfrm>
              <a:off x="54864" y="3401513"/>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0" name="Rectangle 64">
              <a:extLst>
                <a:ext uri="{FF2B5EF4-FFF2-40B4-BE49-F238E27FC236}">
                  <a16:creationId xmlns:a16="http://schemas.microsoft.com/office/drawing/2014/main" id="{FF66BEEC-4E54-4F28-AE06-A9C2CB643B51}"/>
                </a:ext>
              </a:extLst>
            </p:cNvPr>
            <p:cNvSpPr/>
            <p:nvPr/>
          </p:nvSpPr>
          <p:spPr>
            <a:xfrm>
              <a:off x="54864" y="3578019"/>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1" name="Rectangle 66">
              <a:extLst>
                <a:ext uri="{FF2B5EF4-FFF2-40B4-BE49-F238E27FC236}">
                  <a16:creationId xmlns:a16="http://schemas.microsoft.com/office/drawing/2014/main" id="{CB81B546-D8B3-426A-B33E-A060C95EBEDA}"/>
                </a:ext>
              </a:extLst>
            </p:cNvPr>
            <p:cNvSpPr/>
            <p:nvPr/>
          </p:nvSpPr>
          <p:spPr>
            <a:xfrm>
              <a:off x="54864" y="3754517"/>
              <a:ext cx="61831" cy="5922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grpSp>
        <p:nvGrpSpPr>
          <p:cNvPr id="32" name="Content Placeholder 2">
            <a:extLst>
              <a:ext uri="{FF2B5EF4-FFF2-40B4-BE49-F238E27FC236}">
                <a16:creationId xmlns:a16="http://schemas.microsoft.com/office/drawing/2014/main" id="{86B7E2BC-F906-49F4-A2A9-D2ADF3B1637D}"/>
              </a:ext>
            </a:extLst>
          </p:cNvPr>
          <p:cNvGrpSpPr/>
          <p:nvPr/>
        </p:nvGrpSpPr>
        <p:grpSpPr>
          <a:xfrm>
            <a:off x="6227064" y="859079"/>
            <a:ext cx="5367528" cy="5139833"/>
            <a:chOff x="6227064" y="859079"/>
            <a:chExt cx="5367528" cy="5139833"/>
          </a:xfrm>
        </p:grpSpPr>
        <p:sp>
          <p:nvSpPr>
            <p:cNvPr id="33" name="Freeform: Shape 32">
              <a:extLst>
                <a:ext uri="{FF2B5EF4-FFF2-40B4-BE49-F238E27FC236}">
                  <a16:creationId xmlns:a16="http://schemas.microsoft.com/office/drawing/2014/main" id="{1C6E27A1-F25B-4522-A2B4-91D21F5DBEB0}"/>
                </a:ext>
              </a:extLst>
            </p:cNvPr>
            <p:cNvSpPr/>
            <p:nvPr/>
          </p:nvSpPr>
          <p:spPr>
            <a:xfrm>
              <a:off x="6227064" y="859079"/>
              <a:ext cx="5367528" cy="2082426"/>
            </a:xfrm>
            <a:custGeom>
              <a:avLst/>
              <a:gdLst>
                <a:gd name="f0" fmla="val 10800000"/>
                <a:gd name="f1" fmla="val 5400000"/>
                <a:gd name="f2" fmla="val 180"/>
                <a:gd name="f3" fmla="val w"/>
                <a:gd name="f4" fmla="val h"/>
                <a:gd name="f5" fmla="val 0"/>
                <a:gd name="f6" fmla="val 5367528"/>
                <a:gd name="f7" fmla="val 2542556"/>
                <a:gd name="f8" fmla="val 423768"/>
                <a:gd name="f9" fmla="val 189727"/>
                <a:gd name="f10" fmla="val 4943760"/>
                <a:gd name="f11" fmla="val 5177801"/>
                <a:gd name="f12" fmla="val 2118788"/>
                <a:gd name="f13" fmla="val 2352829"/>
                <a:gd name="f14" fmla="+- 0 0 -90"/>
                <a:gd name="f15" fmla="*/ f3 1 5367528"/>
                <a:gd name="f16" fmla="*/ f4 1 2542556"/>
                <a:gd name="f17" fmla="val f5"/>
                <a:gd name="f18" fmla="val f6"/>
                <a:gd name="f19" fmla="val f7"/>
                <a:gd name="f20" fmla="*/ f14 f0 1"/>
                <a:gd name="f21" fmla="+- f19 0 f17"/>
                <a:gd name="f22" fmla="+- f18 0 f17"/>
                <a:gd name="f23" fmla="*/ f20 1 f2"/>
                <a:gd name="f24" fmla="*/ f22 1 5367528"/>
                <a:gd name="f25" fmla="*/ f21 1 2542556"/>
                <a:gd name="f26" fmla="*/ 0 f22 1"/>
                <a:gd name="f27" fmla="*/ 423768 f21 1"/>
                <a:gd name="f28" fmla="*/ 423768 f22 1"/>
                <a:gd name="f29" fmla="*/ 0 f21 1"/>
                <a:gd name="f30" fmla="*/ 4943760 f22 1"/>
                <a:gd name="f31" fmla="*/ 5367528 f22 1"/>
                <a:gd name="f32" fmla="*/ 2118788 f21 1"/>
                <a:gd name="f33" fmla="*/ 2542556 f21 1"/>
                <a:gd name="f34" fmla="+- f23 0 f1"/>
                <a:gd name="f35" fmla="*/ f26 1 5367528"/>
                <a:gd name="f36" fmla="*/ f27 1 2542556"/>
                <a:gd name="f37" fmla="*/ f28 1 5367528"/>
                <a:gd name="f38" fmla="*/ f29 1 2542556"/>
                <a:gd name="f39" fmla="*/ f30 1 5367528"/>
                <a:gd name="f40" fmla="*/ f31 1 5367528"/>
                <a:gd name="f41" fmla="*/ f32 1 2542556"/>
                <a:gd name="f42" fmla="*/ f33 1 2542556"/>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5367528" h="2542556">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ED7D31"/>
            </a:solidFill>
            <a:ln w="12701" cap="flat">
              <a:solidFill>
                <a:srgbClr val="FFFFFF"/>
              </a:solidFill>
              <a:prstDash val="solid"/>
              <a:miter/>
            </a:ln>
          </p:spPr>
          <p:txBody>
            <a:bodyPr vert="horz" wrap="square" lIns="196504" tIns="196504" rIns="196504" bIns="196504" anchor="ctr" anchorCtr="0" compatLnSpc="1">
              <a:noAutofit/>
            </a:bodyPr>
            <a:lstStyle/>
            <a:p>
              <a:pPr marL="0" marR="0" lvl="0" indent="0" algn="l" defTabSz="844548"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US" sz="2000" b="0" i="0" u="none" strike="noStrike" kern="1200" cap="none" spc="0" baseline="0" dirty="0">
                  <a:solidFill>
                    <a:srgbClr val="FFFFFF"/>
                  </a:solidFill>
                  <a:uFillTx/>
                  <a:latin typeface="Garamond" panose="02020404030301010803" pitchFamily="18" charset="0"/>
                </a:rPr>
                <a:t>The African </a:t>
              </a:r>
              <a:r>
                <a:rPr lang="en-US" sz="2000" dirty="0">
                  <a:solidFill>
                    <a:srgbClr val="FFFFFF"/>
                  </a:solidFill>
                  <a:latin typeface="Garamond" panose="02020404030301010803" pitchFamily="18" charset="0"/>
                </a:rPr>
                <a:t>U</a:t>
              </a:r>
              <a:r>
                <a:rPr lang="en-US" sz="2000" b="0" i="0" u="none" strike="noStrike" kern="1200" cap="none" spc="0" baseline="0" dirty="0">
                  <a:solidFill>
                    <a:srgbClr val="FFFFFF"/>
                  </a:solidFill>
                  <a:uFillTx/>
                  <a:latin typeface="Garamond" panose="02020404030301010803" pitchFamily="18" charset="0"/>
                </a:rPr>
                <a:t>nion Day of the African Child (DAC) is celebrated every year on June 16 and is a time for the world to reflect on the progress made towards children's rights, as well as the barriers they continue to face. </a:t>
              </a:r>
            </a:p>
          </p:txBody>
        </p:sp>
        <p:sp>
          <p:nvSpPr>
            <p:cNvPr id="34" name="Freeform: Shape 33">
              <a:extLst>
                <a:ext uri="{FF2B5EF4-FFF2-40B4-BE49-F238E27FC236}">
                  <a16:creationId xmlns:a16="http://schemas.microsoft.com/office/drawing/2014/main" id="{FBA406BE-EE0E-4B6F-A98F-826BBA79CDD8}"/>
                </a:ext>
              </a:extLst>
            </p:cNvPr>
            <p:cNvSpPr/>
            <p:nvPr/>
          </p:nvSpPr>
          <p:spPr>
            <a:xfrm>
              <a:off x="6227064" y="3048510"/>
              <a:ext cx="5367528" cy="2950402"/>
            </a:xfrm>
            <a:custGeom>
              <a:avLst/>
              <a:gdLst>
                <a:gd name="f0" fmla="val 10800000"/>
                <a:gd name="f1" fmla="val 5400000"/>
                <a:gd name="f2" fmla="val 180"/>
                <a:gd name="f3" fmla="val w"/>
                <a:gd name="f4" fmla="val h"/>
                <a:gd name="f5" fmla="val 0"/>
                <a:gd name="f6" fmla="val 5367528"/>
                <a:gd name="f7" fmla="val 2542556"/>
                <a:gd name="f8" fmla="val 423768"/>
                <a:gd name="f9" fmla="val 189727"/>
                <a:gd name="f10" fmla="val 4943760"/>
                <a:gd name="f11" fmla="val 5177801"/>
                <a:gd name="f12" fmla="val 2118788"/>
                <a:gd name="f13" fmla="val 2352829"/>
                <a:gd name="f14" fmla="+- 0 0 -90"/>
                <a:gd name="f15" fmla="*/ f3 1 5367528"/>
                <a:gd name="f16" fmla="*/ f4 1 2542556"/>
                <a:gd name="f17" fmla="val f5"/>
                <a:gd name="f18" fmla="val f6"/>
                <a:gd name="f19" fmla="val f7"/>
                <a:gd name="f20" fmla="*/ f14 f0 1"/>
                <a:gd name="f21" fmla="+- f19 0 f17"/>
                <a:gd name="f22" fmla="+- f18 0 f17"/>
                <a:gd name="f23" fmla="*/ f20 1 f2"/>
                <a:gd name="f24" fmla="*/ f22 1 5367528"/>
                <a:gd name="f25" fmla="*/ f21 1 2542556"/>
                <a:gd name="f26" fmla="*/ 0 f22 1"/>
                <a:gd name="f27" fmla="*/ 423768 f21 1"/>
                <a:gd name="f28" fmla="*/ 423768 f22 1"/>
                <a:gd name="f29" fmla="*/ 0 f21 1"/>
                <a:gd name="f30" fmla="*/ 4943760 f22 1"/>
                <a:gd name="f31" fmla="*/ 5367528 f22 1"/>
                <a:gd name="f32" fmla="*/ 2118788 f21 1"/>
                <a:gd name="f33" fmla="*/ 2542556 f21 1"/>
                <a:gd name="f34" fmla="+- f23 0 f1"/>
                <a:gd name="f35" fmla="*/ f26 1 5367528"/>
                <a:gd name="f36" fmla="*/ f27 1 2542556"/>
                <a:gd name="f37" fmla="*/ f28 1 5367528"/>
                <a:gd name="f38" fmla="*/ f29 1 2542556"/>
                <a:gd name="f39" fmla="*/ f30 1 5367528"/>
                <a:gd name="f40" fmla="*/ f31 1 5367528"/>
                <a:gd name="f41" fmla="*/ f32 1 2542556"/>
                <a:gd name="f42" fmla="*/ f33 1 2542556"/>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5367528" h="2542556">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A5A5A5"/>
            </a:solidFill>
            <a:ln w="12701" cap="flat">
              <a:solidFill>
                <a:srgbClr val="FFFFFF"/>
              </a:solidFill>
              <a:prstDash val="solid"/>
              <a:miter/>
            </a:ln>
          </p:spPr>
          <p:txBody>
            <a:bodyPr vert="horz" wrap="square" lIns="196504" tIns="196504" rIns="196504" bIns="196504" anchor="ctr" anchorCtr="0" compatLnSpc="1">
              <a:noAutofit/>
            </a:bodyPr>
            <a:lstStyle/>
            <a:p>
              <a:pPr marL="0" marR="0" lvl="0" indent="0" algn="l" defTabSz="844548"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US" sz="2000" b="0" i="0" u="none" strike="noStrike" kern="1200" cap="none" spc="0" baseline="0" dirty="0">
                  <a:solidFill>
                    <a:srgbClr val="FFFFFF"/>
                  </a:solidFill>
                  <a:uFillTx/>
                  <a:latin typeface="Garamond" panose="02020404030301010803" pitchFamily="18" charset="0"/>
                </a:rPr>
                <a:t>DAC 2021 was celebrated in Nigeria on Saturday, July 03, 2021 in collaboration with Child Online Africa, Ghana by having a virtual Fireside Chat with Children from Nigeria and other African countries. The session was designed to enable children from participating African countries lead conversations on their concerns within the digital space.  </a:t>
              </a:r>
            </a:p>
          </p:txBody>
        </p:sp>
      </p:grpSp>
      <p:sp>
        <p:nvSpPr>
          <p:cNvPr id="35" name="Slide Number Placeholder 34"/>
          <p:cNvSpPr>
            <a:spLocks noGrp="1"/>
          </p:cNvSpPr>
          <p:nvPr>
            <p:ph type="sldNum" sz="quarter" idx="8"/>
          </p:nvPr>
        </p:nvSpPr>
        <p:spPr/>
        <p:txBody>
          <a:bodyPr/>
          <a:lstStyle/>
          <a:p>
            <a:pPr lvl="0"/>
            <a:fld id="{7B7BEEF4-8D4D-4287-92BA-902F5AF846DB}"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DC9F250-3C17-45FA-95E7-E9BA8340EF0B}"/>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algn="ctr">
              <a:defRPr sz="1800" b="0" i="0" u="none" strike="noStrike" kern="0" cap="none" spc="0" baseline="0">
                <a:solidFill>
                  <a:srgbClr val="000000"/>
                </a:solidFill>
                <a:uFillTx/>
              </a:defRPr>
            </a:pPr>
            <a:endParaRPr lang="en-US">
              <a:solidFill>
                <a:srgbClr val="FFFFFF"/>
              </a:solidFill>
            </a:endParaRPr>
          </a:p>
        </p:txBody>
      </p:sp>
      <p:sp>
        <p:nvSpPr>
          <p:cNvPr id="3" name="Freeform 46">
            <a:extLst>
              <a:ext uri="{FF2B5EF4-FFF2-40B4-BE49-F238E27FC236}">
                <a16:creationId xmlns:a16="http://schemas.microsoft.com/office/drawing/2014/main" id="{F4ADEF90-3323-4C5C-9F46-57412AC99E6D}"/>
              </a:ext>
            </a:extLst>
          </p:cNvPr>
          <p:cNvSpPr>
            <a:spLocks noMove="1" noResize="1"/>
          </p:cNvSpPr>
          <p:nvPr/>
        </p:nvSpPr>
        <p:spPr>
          <a:xfrm>
            <a:off x="409706" y="837745"/>
            <a:ext cx="403222" cy="1344168"/>
          </a:xfrm>
          <a:custGeom>
            <a:avLst/>
            <a:gdLst>
              <a:gd name="f0" fmla="val 10800000"/>
              <a:gd name="f1" fmla="val 5400000"/>
              <a:gd name="f2" fmla="val 180"/>
              <a:gd name="f3" fmla="val w"/>
              <a:gd name="f4" fmla="val h"/>
              <a:gd name="f5" fmla="val 0"/>
              <a:gd name="f6" fmla="val 254"/>
              <a:gd name="f7" fmla="val 1109"/>
              <a:gd name="f8" fmla="val 987"/>
              <a:gd name="f9" fmla="val 119"/>
              <a:gd name="f10" fmla="+- 0 0 -90"/>
              <a:gd name="f11" fmla="*/ f3 1 254"/>
              <a:gd name="f12" fmla="*/ f4 1 1109"/>
              <a:gd name="f13" fmla="val f5"/>
              <a:gd name="f14" fmla="val f6"/>
              <a:gd name="f15" fmla="val f7"/>
              <a:gd name="f16" fmla="*/ f10 f0 1"/>
              <a:gd name="f17" fmla="+- f15 0 f13"/>
              <a:gd name="f18" fmla="+- f14 0 f13"/>
              <a:gd name="f19" fmla="*/ f16 1 f2"/>
              <a:gd name="f20" fmla="*/ f18 1 254"/>
              <a:gd name="f21" fmla="*/ f17 1 1109"/>
              <a:gd name="f22" fmla="*/ 254 f18 1"/>
              <a:gd name="f23" fmla="*/ 987 f17 1"/>
              <a:gd name="f24" fmla="*/ 0 f18 1"/>
              <a:gd name="f25" fmla="*/ 1109 f17 1"/>
              <a:gd name="f26" fmla="*/ 119 f17 1"/>
              <a:gd name="f27" fmla="*/ 0 f17 1"/>
              <a:gd name="f28" fmla="+- f19 0 f1"/>
              <a:gd name="f29" fmla="*/ f22 1 254"/>
              <a:gd name="f30" fmla="*/ f23 1 1109"/>
              <a:gd name="f31" fmla="*/ f24 1 254"/>
              <a:gd name="f32" fmla="*/ f25 1 1109"/>
              <a:gd name="f33" fmla="*/ f26 1 1109"/>
              <a:gd name="f34" fmla="*/ f27 1 1109"/>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54" h="1109">
                <a:moveTo>
                  <a:pt x="f6" y="f8"/>
                </a:moveTo>
                <a:lnTo>
                  <a:pt x="f5" y="f7"/>
                </a:lnTo>
                <a:lnTo>
                  <a:pt x="f5" y="f9"/>
                </a:lnTo>
                <a:lnTo>
                  <a:pt x="f6" y="f5"/>
                </a:lnTo>
                <a:lnTo>
                  <a:pt x="f6" y="f8"/>
                </a:lnTo>
                <a:close/>
              </a:path>
            </a:pathLst>
          </a:custGeom>
          <a:solidFill>
            <a:srgbClr val="2F5597"/>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4" name="Freeform 47">
            <a:extLst>
              <a:ext uri="{FF2B5EF4-FFF2-40B4-BE49-F238E27FC236}">
                <a16:creationId xmlns:a16="http://schemas.microsoft.com/office/drawing/2014/main" id="{8192DD9F-6086-4704-8978-F6AB8E469057}"/>
              </a:ext>
            </a:extLst>
          </p:cNvPr>
          <p:cNvSpPr>
            <a:spLocks noMove="1" noResize="1"/>
          </p:cNvSpPr>
          <p:nvPr/>
        </p:nvSpPr>
        <p:spPr>
          <a:xfrm>
            <a:off x="644661" y="640893"/>
            <a:ext cx="168277" cy="1344168"/>
          </a:xfrm>
          <a:custGeom>
            <a:avLst/>
            <a:gdLst>
              <a:gd name="f0" fmla="val 10800000"/>
              <a:gd name="f1" fmla="val 5400000"/>
              <a:gd name="f2" fmla="val 180"/>
              <a:gd name="f3" fmla="val w"/>
              <a:gd name="f4" fmla="val h"/>
              <a:gd name="f5" fmla="val 0"/>
              <a:gd name="f6" fmla="val 106"/>
              <a:gd name="f7" fmla="val 1114"/>
              <a:gd name="f8" fmla="val 1005"/>
              <a:gd name="f9" fmla="val 110"/>
              <a:gd name="f10" fmla="+- 0 0 -90"/>
              <a:gd name="f11" fmla="*/ f3 1 106"/>
              <a:gd name="f12" fmla="*/ f4 1 1114"/>
              <a:gd name="f13" fmla="val f5"/>
              <a:gd name="f14" fmla="val f6"/>
              <a:gd name="f15" fmla="val f7"/>
              <a:gd name="f16" fmla="*/ f10 f0 1"/>
              <a:gd name="f17" fmla="+- f15 0 f13"/>
              <a:gd name="f18" fmla="+- f14 0 f13"/>
              <a:gd name="f19" fmla="*/ f16 1 f2"/>
              <a:gd name="f20" fmla="*/ f18 1 106"/>
              <a:gd name="f21" fmla="*/ f17 1 1114"/>
              <a:gd name="f22" fmla="*/ 106 f18 1"/>
              <a:gd name="f23" fmla="*/ 1114 f17 1"/>
              <a:gd name="f24" fmla="*/ 0 f18 1"/>
              <a:gd name="f25" fmla="*/ 1005 f17 1"/>
              <a:gd name="f26" fmla="*/ 0 f17 1"/>
              <a:gd name="f27" fmla="*/ 110 f17 1"/>
              <a:gd name="f28" fmla="+- f19 0 f1"/>
              <a:gd name="f29" fmla="*/ f22 1 106"/>
              <a:gd name="f30" fmla="*/ f23 1 1114"/>
              <a:gd name="f31" fmla="*/ f24 1 106"/>
              <a:gd name="f32" fmla="*/ f25 1 1114"/>
              <a:gd name="f33" fmla="*/ f26 1 1114"/>
              <a:gd name="f34" fmla="*/ f27 1 1114"/>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106" h="1114">
                <a:moveTo>
                  <a:pt x="f6" y="f7"/>
                </a:moveTo>
                <a:lnTo>
                  <a:pt x="f5" y="f8"/>
                </a:lnTo>
                <a:lnTo>
                  <a:pt x="f5" y="f5"/>
                </a:lnTo>
                <a:lnTo>
                  <a:pt x="f6" y="f9"/>
                </a:lnTo>
                <a:lnTo>
                  <a:pt x="f6" y="f7"/>
                </a:lnTo>
                <a:close/>
              </a:path>
            </a:pathLst>
          </a:custGeom>
          <a:solidFill>
            <a:srgbClr val="20386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5" name="Rectangle 14">
            <a:extLst>
              <a:ext uri="{FF2B5EF4-FFF2-40B4-BE49-F238E27FC236}">
                <a16:creationId xmlns:a16="http://schemas.microsoft.com/office/drawing/2014/main" id="{696C783C-DDEC-4A44-BF81-10905AFDF813}"/>
              </a:ext>
            </a:extLst>
          </p:cNvPr>
          <p:cNvSpPr>
            <a:spLocks noMove="1" noResize="1"/>
          </p:cNvSpPr>
          <p:nvPr/>
        </p:nvSpPr>
        <p:spPr>
          <a:xfrm>
            <a:off x="644057" y="635718"/>
            <a:ext cx="11544894" cy="1179576"/>
          </a:xfrm>
          <a:prstGeom prst="rect">
            <a:avLst/>
          </a:prstGeom>
          <a:solidFill>
            <a:srgbClr val="4472C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6" name="Title 1">
            <a:extLst>
              <a:ext uri="{FF2B5EF4-FFF2-40B4-BE49-F238E27FC236}">
                <a16:creationId xmlns:a16="http://schemas.microsoft.com/office/drawing/2014/main" id="{8330C22E-0C9D-4527-81AF-E34C5E105037}"/>
              </a:ext>
            </a:extLst>
          </p:cNvPr>
          <p:cNvSpPr txBox="1">
            <a:spLocks noGrp="1"/>
          </p:cNvSpPr>
          <p:nvPr>
            <p:ph type="title"/>
          </p:nvPr>
        </p:nvSpPr>
        <p:spPr>
          <a:xfrm>
            <a:off x="1047280" y="788889"/>
            <a:ext cx="10306522" cy="880731"/>
          </a:xfrm>
        </p:spPr>
        <p:txBody>
          <a:bodyPr>
            <a:normAutofit fontScale="90000"/>
          </a:bodyPr>
          <a:lstStyle/>
          <a:p>
            <a:pPr lvl="0"/>
            <a:r>
              <a:rPr lang="en-US" sz="3400" b="1" dirty="0">
                <a:solidFill>
                  <a:srgbClr val="FFFFFF"/>
                </a:solidFill>
                <a:latin typeface="Garamond" pitchFamily="18"/>
                <a:cs typeface="Times New Roman" pitchFamily="18"/>
              </a:rPr>
              <a:t>Participation at Child Online Protection Related Events </a:t>
            </a:r>
            <a:endParaRPr lang="en-GB" sz="3400" dirty="0">
              <a:solidFill>
                <a:srgbClr val="FFFFFF"/>
              </a:solidFill>
            </a:endParaRPr>
          </a:p>
        </p:txBody>
      </p:sp>
      <p:grpSp>
        <p:nvGrpSpPr>
          <p:cNvPr id="7" name="Content Placeholder 2">
            <a:extLst>
              <a:ext uri="{FF2B5EF4-FFF2-40B4-BE49-F238E27FC236}">
                <a16:creationId xmlns:a16="http://schemas.microsoft.com/office/drawing/2014/main" id="{5C7D9FB3-86AE-4006-9B63-9F60AEBB0C8E}"/>
              </a:ext>
            </a:extLst>
          </p:cNvPr>
          <p:cNvGrpSpPr/>
          <p:nvPr/>
        </p:nvGrpSpPr>
        <p:grpSpPr>
          <a:xfrm>
            <a:off x="1047280" y="2472775"/>
            <a:ext cx="10095789" cy="3226094"/>
            <a:chOff x="1047280" y="2592927"/>
            <a:chExt cx="10095789" cy="3226094"/>
          </a:xfrm>
        </p:grpSpPr>
        <p:sp>
          <p:nvSpPr>
            <p:cNvPr id="8" name="Freeform: Shape 7">
              <a:extLst>
                <a:ext uri="{FF2B5EF4-FFF2-40B4-BE49-F238E27FC236}">
                  <a16:creationId xmlns:a16="http://schemas.microsoft.com/office/drawing/2014/main" id="{B6E1E36D-461F-4820-9189-497C15BE7D27}"/>
                </a:ext>
              </a:extLst>
            </p:cNvPr>
            <p:cNvSpPr/>
            <p:nvPr/>
          </p:nvSpPr>
          <p:spPr>
            <a:xfrm>
              <a:off x="1047280" y="4205974"/>
              <a:ext cx="10095789"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9046" cap="flat">
              <a:solidFill>
                <a:srgbClr val="ED7D31"/>
              </a:solidFill>
              <a:prstDash val="solid"/>
              <a:miter/>
              <a:tailEnd type="arrow"/>
            </a:ln>
          </p:spPr>
          <p:txBody>
            <a:bodyPr lIns="0" tIns="0" rIns="0" bIns="0"/>
            <a:lstStyle/>
            <a:p>
              <a:endParaRPr lang="en-US">
                <a:solidFill>
                  <a:prstClr val="black"/>
                </a:solidFill>
              </a:endParaRPr>
            </a:p>
          </p:txBody>
        </p:sp>
        <p:sp>
          <p:nvSpPr>
            <p:cNvPr id="9" name="Freeform: Shape 8">
              <a:extLst>
                <a:ext uri="{FF2B5EF4-FFF2-40B4-BE49-F238E27FC236}">
                  <a16:creationId xmlns:a16="http://schemas.microsoft.com/office/drawing/2014/main" id="{65ED6D94-E3DA-4012-A5A0-087C9BE263E3}"/>
                </a:ext>
              </a:extLst>
            </p:cNvPr>
            <p:cNvSpPr/>
            <p:nvPr/>
          </p:nvSpPr>
          <p:spPr>
            <a:xfrm rot="8099985">
              <a:off x="1109377" y="2654338"/>
              <a:ext cx="296558" cy="296558"/>
            </a:xfrm>
            <a:custGeom>
              <a:avLst>
                <a:gd name="f10" fmla="val 115000"/>
              </a:avLst>
              <a:gdLst>
                <a:gd name="f1" fmla="val 10800000"/>
                <a:gd name="f2" fmla="val 5400000"/>
                <a:gd name="f3" fmla="val 180"/>
                <a:gd name="f4" fmla="val w"/>
                <a:gd name="f5" fmla="val h"/>
                <a:gd name="f6" fmla="val ss"/>
                <a:gd name="f7" fmla="val 0"/>
                <a:gd name="f8" fmla="*/ 5419351 1 1725033"/>
                <a:gd name="f9" fmla="sqrt 2"/>
                <a:gd name="f10" fmla="val 115000"/>
                <a:gd name="f11" fmla="+- 0 0 -180"/>
                <a:gd name="f12" fmla="+- 0 0 -360"/>
                <a:gd name="f13" fmla="abs f4"/>
                <a:gd name="f14" fmla="abs f5"/>
                <a:gd name="f15" fmla="abs f6"/>
                <a:gd name="f16" fmla="val f7"/>
                <a:gd name="f17" fmla="val f10"/>
                <a:gd name="f18" fmla="+- 2700000 f2 0"/>
                <a:gd name="f19" fmla="*/ f11 f1 1"/>
                <a:gd name="f20" fmla="*/ f12 f1 1"/>
                <a:gd name="f21" fmla="?: f13 f4 1"/>
                <a:gd name="f22" fmla="?: f14 f5 1"/>
                <a:gd name="f23" fmla="?: f15 f6 1"/>
                <a:gd name="f24" fmla="*/ f18 f8 1"/>
                <a:gd name="f25" fmla="*/ f19 1 f3"/>
                <a:gd name="f26" fmla="*/ f20 1 f3"/>
                <a:gd name="f27" fmla="*/ f21 1 21600"/>
                <a:gd name="f28" fmla="*/ f22 1 21600"/>
                <a:gd name="f29" fmla="*/ 21600 f21 1"/>
                <a:gd name="f30" fmla="*/ 21600 f22 1"/>
                <a:gd name="f31" fmla="*/ f24 1 f1"/>
                <a:gd name="f32" fmla="+- f25 0 f2"/>
                <a:gd name="f33" fmla="+- f26 0 f2"/>
                <a:gd name="f34" fmla="min f28 f27"/>
                <a:gd name="f35" fmla="*/ f29 1 f23"/>
                <a:gd name="f36" fmla="*/ f30 1 f23"/>
                <a:gd name="f37" fmla="+- 0 0 f31"/>
                <a:gd name="f38" fmla="val f35"/>
                <a:gd name="f39" fmla="val f36"/>
                <a:gd name="f40" fmla="+- 0 0 f37"/>
                <a:gd name="f41" fmla="*/ f16 f34 1"/>
                <a:gd name="f42" fmla="+- f39 0 f16"/>
                <a:gd name="f43" fmla="+- f38 0 f16"/>
                <a:gd name="f44" fmla="*/ f40 f1 1"/>
                <a:gd name="f45" fmla="*/ f38 f34 1"/>
                <a:gd name="f46" fmla="*/ f42 1 2"/>
                <a:gd name="f47" fmla="*/ f43 1 2"/>
                <a:gd name="f48" fmla="*/ f44 1 f8"/>
                <a:gd name="f49" fmla="+- f16 f46 0"/>
                <a:gd name="f50" fmla="+- f16 f47 0"/>
                <a:gd name="f51" fmla="*/ f47 f9 1"/>
                <a:gd name="f52" fmla="*/ f46 f9 1"/>
                <a:gd name="f53" fmla="+- f48 0 f2"/>
                <a:gd name="f54" fmla="*/ f47 f34 1"/>
                <a:gd name="f55" fmla="*/ f46 f34 1"/>
                <a:gd name="f56" fmla="*/ f51 f17 1"/>
                <a:gd name="f57" fmla="*/ f52 f17 1"/>
                <a:gd name="f58" fmla="cos 1 f53"/>
                <a:gd name="f59" fmla="sin 1 f53"/>
                <a:gd name="f60" fmla="*/ f49 f34 1"/>
                <a:gd name="f61" fmla="*/ f56 1 100000"/>
                <a:gd name="f62" fmla="*/ f57 1 100000"/>
                <a:gd name="f63" fmla="+- 0 0 f58"/>
                <a:gd name="f64" fmla="+- 0 0 f59"/>
                <a:gd name="f65" fmla="+- 0 0 f63"/>
                <a:gd name="f66" fmla="+- 0 0 f64"/>
                <a:gd name="f67" fmla="*/ f65 f61 1"/>
                <a:gd name="f68" fmla="*/ f66 f62 1"/>
                <a:gd name="f69" fmla="*/ f65 f47 1"/>
                <a:gd name="f70" fmla="*/ f66 f46 1"/>
                <a:gd name="f71" fmla="+- f50 f67 0"/>
                <a:gd name="f72" fmla="+- f49 0 f68"/>
                <a:gd name="f73" fmla="+- f50 0 f69"/>
                <a:gd name="f74" fmla="+- f50 f69 0"/>
                <a:gd name="f75" fmla="+- f49 0 f70"/>
                <a:gd name="f76" fmla="+- f49 f70 0"/>
                <a:gd name="f77" fmla="+- f50 f71 0"/>
                <a:gd name="f78" fmla="+- f49 f72 0"/>
                <a:gd name="f79" fmla="*/ f73 f34 1"/>
                <a:gd name="f80" fmla="*/ f75 f34 1"/>
                <a:gd name="f81" fmla="*/ f74 f34 1"/>
                <a:gd name="f82" fmla="*/ f76 f34 1"/>
                <a:gd name="f83" fmla="*/ f71 f34 1"/>
                <a:gd name="f84" fmla="*/ f72 f34 1"/>
                <a:gd name="f85" fmla="*/ f77 1 2"/>
                <a:gd name="f86" fmla="*/ f78 1 2"/>
                <a:gd name="f87" fmla="*/ f85 f34 1"/>
                <a:gd name="f88" fmla="*/ f86 f34 1"/>
              </a:gdLst>
              <a:ahLst/>
              <a:cxnLst>
                <a:cxn ang="3cd4">
                  <a:pos x="hc" y="t"/>
                </a:cxn>
                <a:cxn ang="0">
                  <a:pos x="r" y="vc"/>
                </a:cxn>
                <a:cxn ang="cd4">
                  <a:pos x="hc" y="b"/>
                </a:cxn>
                <a:cxn ang="cd2">
                  <a:pos x="l" y="vc"/>
                </a:cxn>
                <a:cxn ang="f32">
                  <a:pos x="f81" y="f82"/>
                </a:cxn>
                <a:cxn ang="f32">
                  <a:pos x="f79" y="f82"/>
                </a:cxn>
                <a:cxn ang="f33">
                  <a:pos x="f79" y="f80"/>
                </a:cxn>
                <a:cxn ang="f33">
                  <a:pos x="f83" y="f84"/>
                </a:cxn>
              </a:cxnLst>
              <a:rect l="f79" t="f80" r="f81" b="f82"/>
              <a:pathLst>
                <a:path>
                  <a:moveTo>
                    <a:pt x="f41" y="f60"/>
                  </a:moveTo>
                  <a:arcTo wR="f54" hR="f55" stAng="f1" swAng="f2"/>
                  <a:quadBezTo>
                    <a:pt x="f87" y="f41"/>
                    <a:pt x="f83" y="f84"/>
                  </a:quadBezTo>
                  <a:quadBezTo>
                    <a:pt x="f45" y="f88"/>
                    <a:pt x="f45" y="f60"/>
                  </a:quadBezTo>
                  <a:arcTo wR="f54" hR="f55" stAng="f7" swAng="f1"/>
                  <a:close/>
                </a:path>
              </a:pathLst>
            </a:custGeom>
            <a:solidFill>
              <a:srgbClr val="ED7D31"/>
            </a:solidFill>
            <a:ln w="12701" cap="flat">
              <a:solidFill>
                <a:srgbClr val="ED7D31"/>
              </a:solidFill>
              <a:prstDash val="solid"/>
              <a:miter/>
            </a:ln>
          </p:spPr>
          <p:txBody>
            <a:bodyPr lIns="0" tIns="0" rIns="0" bIns="0"/>
            <a:lstStyle/>
            <a:p>
              <a:endParaRPr lang="en-US">
                <a:solidFill>
                  <a:prstClr val="black"/>
                </a:solidFill>
              </a:endParaRPr>
            </a:p>
          </p:txBody>
        </p:sp>
        <p:sp>
          <p:nvSpPr>
            <p:cNvPr id="10" name="Freeform: Shape 9">
              <a:extLst>
                <a:ext uri="{FF2B5EF4-FFF2-40B4-BE49-F238E27FC236}">
                  <a16:creationId xmlns:a16="http://schemas.microsoft.com/office/drawing/2014/main" id="{1D249EEF-0018-456D-BEE8-69D905D027A2}"/>
                </a:ext>
              </a:extLst>
            </p:cNvPr>
            <p:cNvSpPr/>
            <p:nvPr/>
          </p:nvSpPr>
          <p:spPr>
            <a:xfrm>
              <a:off x="1142323" y="2687284"/>
              <a:ext cx="230666" cy="23066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alpha val="90000"/>
              </a:srgbClr>
            </a:solidFill>
            <a:ln cap="flat">
              <a:noFill/>
              <a:prstDash val="solid"/>
            </a:ln>
          </p:spPr>
          <p:txBody>
            <a:bodyPr lIns="0" tIns="0" rIns="0" bIns="0"/>
            <a:lstStyle/>
            <a:p>
              <a:endParaRPr lang="en-US">
                <a:solidFill>
                  <a:prstClr val="black"/>
                </a:solidFill>
              </a:endParaRPr>
            </a:p>
          </p:txBody>
        </p:sp>
        <p:sp>
          <p:nvSpPr>
            <p:cNvPr id="11" name="Freeform: Shape 10">
              <a:extLst>
                <a:ext uri="{FF2B5EF4-FFF2-40B4-BE49-F238E27FC236}">
                  <a16:creationId xmlns:a16="http://schemas.microsoft.com/office/drawing/2014/main" id="{8513A091-3E0E-46F6-894E-CA1710EF3840}"/>
                </a:ext>
              </a:extLst>
            </p:cNvPr>
            <p:cNvSpPr/>
            <p:nvPr/>
          </p:nvSpPr>
          <p:spPr>
            <a:xfrm>
              <a:off x="1467355" y="3012317"/>
              <a:ext cx="3358883" cy="1193657"/>
            </a:xfrm>
            <a:custGeom>
              <a:avLst/>
              <a:gdLst>
                <a:gd name="f0" fmla="val 10800000"/>
                <a:gd name="f1" fmla="val 5400000"/>
                <a:gd name="f2" fmla="val 180"/>
                <a:gd name="f3" fmla="val w"/>
                <a:gd name="f4" fmla="val h"/>
                <a:gd name="f5" fmla="val 0"/>
                <a:gd name="f6" fmla="val 3358883"/>
                <a:gd name="f7" fmla="val 1193655"/>
                <a:gd name="f8" fmla="+- 0 0 -90"/>
                <a:gd name="f9" fmla="*/ f3 1 3358883"/>
                <a:gd name="f10" fmla="*/ f4 1 1193655"/>
                <a:gd name="f11" fmla="val f5"/>
                <a:gd name="f12" fmla="val f6"/>
                <a:gd name="f13" fmla="val f7"/>
                <a:gd name="f14" fmla="*/ f8 f0 1"/>
                <a:gd name="f15" fmla="+- f13 0 f11"/>
                <a:gd name="f16" fmla="+- f12 0 f11"/>
                <a:gd name="f17" fmla="*/ f14 1 f2"/>
                <a:gd name="f18" fmla="*/ f16 1 3358883"/>
                <a:gd name="f19" fmla="*/ f15 1 1193655"/>
                <a:gd name="f20" fmla="*/ 0 f16 1"/>
                <a:gd name="f21" fmla="*/ 0 f15 1"/>
                <a:gd name="f22" fmla="*/ 3358883 f16 1"/>
                <a:gd name="f23" fmla="*/ 1193655 f15 1"/>
                <a:gd name="f24" fmla="+- f17 0 f1"/>
                <a:gd name="f25" fmla="*/ f20 1 3358883"/>
                <a:gd name="f26" fmla="*/ f21 1 1193655"/>
                <a:gd name="f27" fmla="*/ f22 1 3358883"/>
                <a:gd name="f28" fmla="*/ f23 1 1193655"/>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1193655">
                  <a:moveTo>
                    <a:pt x="f5" y="f5"/>
                  </a:moveTo>
                  <a:lnTo>
                    <a:pt x="f6" y="f5"/>
                  </a:lnTo>
                  <a:lnTo>
                    <a:pt x="f6" y="f7"/>
                  </a:lnTo>
                  <a:lnTo>
                    <a:pt x="f5" y="f7"/>
                  </a:lnTo>
                  <a:lnTo>
                    <a:pt x="f5" y="f5"/>
                  </a:lnTo>
                  <a:close/>
                </a:path>
              </a:pathLst>
            </a:custGeom>
            <a:noFill/>
            <a:ln cap="flat">
              <a:noFill/>
              <a:prstDash val="solid"/>
            </a:ln>
          </p:spPr>
          <p:txBody>
            <a:bodyPr vert="horz" wrap="square" lIns="0" tIns="82552" rIns="82552" bIns="123828" anchor="t" anchorCtr="0" compatLnSpc="1">
              <a:noAutofit/>
            </a:bodyPr>
            <a:lstStyle/>
            <a:p>
              <a:pPr defTabSz="577845">
                <a:lnSpc>
                  <a:spcPct val="90000"/>
                </a:lnSpc>
                <a:spcAft>
                  <a:spcPts val="500"/>
                </a:spcAft>
                <a:defRPr sz="1800" b="0" i="0" u="none" strike="noStrike" kern="0" cap="none" spc="0" baseline="0">
                  <a:solidFill>
                    <a:srgbClr val="000000"/>
                  </a:solidFill>
                  <a:uFillTx/>
                </a:defRPr>
              </a:pPr>
              <a:r>
                <a:rPr lang="en-US" sz="1600" dirty="0">
                  <a:solidFill>
                    <a:srgbClr val="000000"/>
                  </a:solidFill>
                  <a:latin typeface="Garamond" panose="02020404030301010803" pitchFamily="18" charset="0"/>
                </a:rPr>
                <a:t>ITU Council Working Group Meetings on Child Online Protection And World Summit on The Information Society which held in Geneva, Switzerland from 3rd – 7th February, 2020</a:t>
              </a:r>
            </a:p>
          </p:txBody>
        </p:sp>
        <p:sp>
          <p:nvSpPr>
            <p:cNvPr id="12" name="Freeform: Shape 11">
              <a:extLst>
                <a:ext uri="{FF2B5EF4-FFF2-40B4-BE49-F238E27FC236}">
                  <a16:creationId xmlns:a16="http://schemas.microsoft.com/office/drawing/2014/main" id="{F1BCC43B-0C88-407B-B4CF-E5056641742A}"/>
                </a:ext>
              </a:extLst>
            </p:cNvPr>
            <p:cNvSpPr/>
            <p:nvPr/>
          </p:nvSpPr>
          <p:spPr>
            <a:xfrm>
              <a:off x="1467355" y="2592927"/>
              <a:ext cx="3358883" cy="419389"/>
            </a:xfrm>
            <a:custGeom>
              <a:avLst/>
              <a:gdLst>
                <a:gd name="f0" fmla="val 10800000"/>
                <a:gd name="f1" fmla="val 5400000"/>
                <a:gd name="f2" fmla="val 180"/>
                <a:gd name="f3" fmla="val w"/>
                <a:gd name="f4" fmla="val h"/>
                <a:gd name="f5" fmla="val 0"/>
                <a:gd name="f6" fmla="val 3358883"/>
                <a:gd name="f7" fmla="val 419392"/>
                <a:gd name="f8" fmla="+- 0 0 -90"/>
                <a:gd name="f9" fmla="*/ f3 1 3358883"/>
                <a:gd name="f10" fmla="*/ f4 1 419392"/>
                <a:gd name="f11" fmla="val f5"/>
                <a:gd name="f12" fmla="val f6"/>
                <a:gd name="f13" fmla="val f7"/>
                <a:gd name="f14" fmla="*/ f8 f0 1"/>
                <a:gd name="f15" fmla="+- f13 0 f11"/>
                <a:gd name="f16" fmla="+- f12 0 f11"/>
                <a:gd name="f17" fmla="*/ f14 1 f2"/>
                <a:gd name="f18" fmla="*/ f16 1 3358883"/>
                <a:gd name="f19" fmla="*/ f15 1 419392"/>
                <a:gd name="f20" fmla="*/ 0 f16 1"/>
                <a:gd name="f21" fmla="*/ 0 f15 1"/>
                <a:gd name="f22" fmla="*/ 3358883 f16 1"/>
                <a:gd name="f23" fmla="*/ 419392 f15 1"/>
                <a:gd name="f24" fmla="+- f17 0 f1"/>
                <a:gd name="f25" fmla="*/ f20 1 3358883"/>
                <a:gd name="f26" fmla="*/ f21 1 419392"/>
                <a:gd name="f27" fmla="*/ f22 1 3358883"/>
                <a:gd name="f28" fmla="*/ f23 1 419392"/>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419392">
                  <a:moveTo>
                    <a:pt x="f5" y="f5"/>
                  </a:moveTo>
                  <a:lnTo>
                    <a:pt x="f6" y="f5"/>
                  </a:lnTo>
                  <a:lnTo>
                    <a:pt x="f6" y="f7"/>
                  </a:lnTo>
                  <a:lnTo>
                    <a:pt x="f5" y="f7"/>
                  </a:lnTo>
                  <a:lnTo>
                    <a:pt x="f5" y="f5"/>
                  </a:lnTo>
                  <a:close/>
                </a:path>
              </a:pathLst>
            </a:custGeom>
            <a:noFill/>
            <a:ln cap="flat">
              <a:noFill/>
              <a:prstDash val="solid"/>
            </a:ln>
          </p:spPr>
          <p:txBody>
            <a:bodyPr vert="horz" wrap="square" lIns="0" tIns="0" rIns="114300" bIns="0" anchor="ctr" anchorCtr="0" compatLnSpc="1">
              <a:noAutofit/>
            </a:bodyPr>
            <a:lstStyle/>
            <a:p>
              <a:pPr defTabSz="800100">
                <a:lnSpc>
                  <a:spcPct val="90000"/>
                </a:lnSpc>
                <a:spcAft>
                  <a:spcPts val="800"/>
                </a:spcAft>
                <a:defRPr sz="1800" b="1" i="0" u="none" strike="noStrike" kern="0" cap="none" spc="0" baseline="0">
                  <a:solidFill>
                    <a:srgbClr val="000000"/>
                  </a:solidFill>
                  <a:uFillTx/>
                </a:defRPr>
              </a:pPr>
              <a:r>
                <a:rPr lang="en-US" b="1" dirty="0">
                  <a:solidFill>
                    <a:srgbClr val="000000"/>
                  </a:solidFill>
                  <a:latin typeface="Garamond" panose="02020404030301010803" pitchFamily="18" charset="0"/>
                </a:rPr>
                <a:t>3–7 Feb. 2020</a:t>
              </a:r>
            </a:p>
          </p:txBody>
        </p:sp>
        <p:sp>
          <p:nvSpPr>
            <p:cNvPr id="13" name="Freeform: Shape 12">
              <a:extLst>
                <a:ext uri="{FF2B5EF4-FFF2-40B4-BE49-F238E27FC236}">
                  <a16:creationId xmlns:a16="http://schemas.microsoft.com/office/drawing/2014/main" id="{2503A374-0620-4037-AE37-11C16745E6D9}"/>
                </a:ext>
              </a:extLst>
            </p:cNvPr>
            <p:cNvSpPr/>
            <p:nvPr/>
          </p:nvSpPr>
          <p:spPr>
            <a:xfrm>
              <a:off x="1257656" y="3012317"/>
              <a:ext cx="0" cy="1193657"/>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cap="flat">
              <a:solidFill>
                <a:srgbClr val="ED7D31"/>
              </a:solidFill>
              <a:custDash>
                <a:ds d="300000" sp="300000"/>
              </a:custDash>
              <a:miter/>
            </a:ln>
          </p:spPr>
          <p:txBody>
            <a:bodyPr lIns="0" tIns="0" rIns="0" bIns="0"/>
            <a:lstStyle/>
            <a:p>
              <a:endParaRPr lang="en-US">
                <a:solidFill>
                  <a:prstClr val="black"/>
                </a:solidFill>
              </a:endParaRPr>
            </a:p>
          </p:txBody>
        </p:sp>
        <p:sp>
          <p:nvSpPr>
            <p:cNvPr id="14" name="Freeform: Shape 13">
              <a:extLst>
                <a:ext uri="{FF2B5EF4-FFF2-40B4-BE49-F238E27FC236}">
                  <a16:creationId xmlns:a16="http://schemas.microsoft.com/office/drawing/2014/main" id="{66587FD2-953E-420D-B90C-5CBA34511ED5}"/>
                </a:ext>
              </a:extLst>
            </p:cNvPr>
            <p:cNvSpPr/>
            <p:nvPr/>
          </p:nvSpPr>
          <p:spPr>
            <a:xfrm>
              <a:off x="1219910" y="4168228"/>
              <a:ext cx="75492" cy="754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ED7D31"/>
            </a:solidFill>
            <a:ln w="6345" cap="flat">
              <a:solidFill>
                <a:srgbClr val="FFFFFF"/>
              </a:solidFill>
              <a:prstDash val="solid"/>
              <a:miter/>
            </a:ln>
          </p:spPr>
          <p:txBody>
            <a:bodyPr lIns="0" tIns="0" rIns="0" bIns="0"/>
            <a:lstStyle/>
            <a:p>
              <a:endParaRPr lang="en-US">
                <a:solidFill>
                  <a:prstClr val="black"/>
                </a:solidFill>
              </a:endParaRPr>
            </a:p>
          </p:txBody>
        </p:sp>
        <p:sp>
          <p:nvSpPr>
            <p:cNvPr id="15" name="Freeform: Shape 14">
              <a:extLst>
                <a:ext uri="{FF2B5EF4-FFF2-40B4-BE49-F238E27FC236}">
                  <a16:creationId xmlns:a16="http://schemas.microsoft.com/office/drawing/2014/main" id="{6D417EB4-2A82-458C-883F-F4EB63E93483}"/>
                </a:ext>
              </a:extLst>
            </p:cNvPr>
            <p:cNvSpPr/>
            <p:nvPr/>
          </p:nvSpPr>
          <p:spPr>
            <a:xfrm rot="18900010">
              <a:off x="3125236" y="5461043"/>
              <a:ext cx="296558" cy="296558"/>
            </a:xfrm>
            <a:custGeom>
              <a:avLst>
                <a:gd name="f10" fmla="val 115000"/>
              </a:avLst>
              <a:gdLst>
                <a:gd name="f1" fmla="val 10800000"/>
                <a:gd name="f2" fmla="val 5400000"/>
                <a:gd name="f3" fmla="val 180"/>
                <a:gd name="f4" fmla="val w"/>
                <a:gd name="f5" fmla="val h"/>
                <a:gd name="f6" fmla="val ss"/>
                <a:gd name="f7" fmla="val 0"/>
                <a:gd name="f8" fmla="*/ 5419351 1 1725033"/>
                <a:gd name="f9" fmla="sqrt 2"/>
                <a:gd name="f10" fmla="val 115000"/>
                <a:gd name="f11" fmla="+- 0 0 -180"/>
                <a:gd name="f12" fmla="+- 0 0 -360"/>
                <a:gd name="f13" fmla="abs f4"/>
                <a:gd name="f14" fmla="abs f5"/>
                <a:gd name="f15" fmla="abs f6"/>
                <a:gd name="f16" fmla="val f7"/>
                <a:gd name="f17" fmla="val f10"/>
                <a:gd name="f18" fmla="+- 2700000 f2 0"/>
                <a:gd name="f19" fmla="*/ f11 f1 1"/>
                <a:gd name="f20" fmla="*/ f12 f1 1"/>
                <a:gd name="f21" fmla="?: f13 f4 1"/>
                <a:gd name="f22" fmla="?: f14 f5 1"/>
                <a:gd name="f23" fmla="?: f15 f6 1"/>
                <a:gd name="f24" fmla="*/ f18 f8 1"/>
                <a:gd name="f25" fmla="*/ f19 1 f3"/>
                <a:gd name="f26" fmla="*/ f20 1 f3"/>
                <a:gd name="f27" fmla="*/ f21 1 21600"/>
                <a:gd name="f28" fmla="*/ f22 1 21600"/>
                <a:gd name="f29" fmla="*/ 21600 f21 1"/>
                <a:gd name="f30" fmla="*/ 21600 f22 1"/>
                <a:gd name="f31" fmla="*/ f24 1 f1"/>
                <a:gd name="f32" fmla="+- f25 0 f2"/>
                <a:gd name="f33" fmla="+- f26 0 f2"/>
                <a:gd name="f34" fmla="min f28 f27"/>
                <a:gd name="f35" fmla="*/ f29 1 f23"/>
                <a:gd name="f36" fmla="*/ f30 1 f23"/>
                <a:gd name="f37" fmla="+- 0 0 f31"/>
                <a:gd name="f38" fmla="val f35"/>
                <a:gd name="f39" fmla="val f36"/>
                <a:gd name="f40" fmla="+- 0 0 f37"/>
                <a:gd name="f41" fmla="*/ f16 f34 1"/>
                <a:gd name="f42" fmla="+- f39 0 f16"/>
                <a:gd name="f43" fmla="+- f38 0 f16"/>
                <a:gd name="f44" fmla="*/ f40 f1 1"/>
                <a:gd name="f45" fmla="*/ f38 f34 1"/>
                <a:gd name="f46" fmla="*/ f42 1 2"/>
                <a:gd name="f47" fmla="*/ f43 1 2"/>
                <a:gd name="f48" fmla="*/ f44 1 f8"/>
                <a:gd name="f49" fmla="+- f16 f46 0"/>
                <a:gd name="f50" fmla="+- f16 f47 0"/>
                <a:gd name="f51" fmla="*/ f47 f9 1"/>
                <a:gd name="f52" fmla="*/ f46 f9 1"/>
                <a:gd name="f53" fmla="+- f48 0 f2"/>
                <a:gd name="f54" fmla="*/ f47 f34 1"/>
                <a:gd name="f55" fmla="*/ f46 f34 1"/>
                <a:gd name="f56" fmla="*/ f51 f17 1"/>
                <a:gd name="f57" fmla="*/ f52 f17 1"/>
                <a:gd name="f58" fmla="cos 1 f53"/>
                <a:gd name="f59" fmla="sin 1 f53"/>
                <a:gd name="f60" fmla="*/ f49 f34 1"/>
                <a:gd name="f61" fmla="*/ f56 1 100000"/>
                <a:gd name="f62" fmla="*/ f57 1 100000"/>
                <a:gd name="f63" fmla="+- 0 0 f58"/>
                <a:gd name="f64" fmla="+- 0 0 f59"/>
                <a:gd name="f65" fmla="+- 0 0 f63"/>
                <a:gd name="f66" fmla="+- 0 0 f64"/>
                <a:gd name="f67" fmla="*/ f65 f61 1"/>
                <a:gd name="f68" fmla="*/ f66 f62 1"/>
                <a:gd name="f69" fmla="*/ f65 f47 1"/>
                <a:gd name="f70" fmla="*/ f66 f46 1"/>
                <a:gd name="f71" fmla="+- f50 f67 0"/>
                <a:gd name="f72" fmla="+- f49 0 f68"/>
                <a:gd name="f73" fmla="+- f50 0 f69"/>
                <a:gd name="f74" fmla="+- f50 f69 0"/>
                <a:gd name="f75" fmla="+- f49 0 f70"/>
                <a:gd name="f76" fmla="+- f49 f70 0"/>
                <a:gd name="f77" fmla="+- f50 f71 0"/>
                <a:gd name="f78" fmla="+- f49 f72 0"/>
                <a:gd name="f79" fmla="*/ f73 f34 1"/>
                <a:gd name="f80" fmla="*/ f75 f34 1"/>
                <a:gd name="f81" fmla="*/ f74 f34 1"/>
                <a:gd name="f82" fmla="*/ f76 f34 1"/>
                <a:gd name="f83" fmla="*/ f71 f34 1"/>
                <a:gd name="f84" fmla="*/ f72 f34 1"/>
                <a:gd name="f85" fmla="*/ f77 1 2"/>
                <a:gd name="f86" fmla="*/ f78 1 2"/>
                <a:gd name="f87" fmla="*/ f85 f34 1"/>
                <a:gd name="f88" fmla="*/ f86 f34 1"/>
              </a:gdLst>
              <a:ahLst/>
              <a:cxnLst>
                <a:cxn ang="3cd4">
                  <a:pos x="hc" y="t"/>
                </a:cxn>
                <a:cxn ang="0">
                  <a:pos x="r" y="vc"/>
                </a:cxn>
                <a:cxn ang="cd4">
                  <a:pos x="hc" y="b"/>
                </a:cxn>
                <a:cxn ang="cd2">
                  <a:pos x="l" y="vc"/>
                </a:cxn>
                <a:cxn ang="f32">
                  <a:pos x="f81" y="f82"/>
                </a:cxn>
                <a:cxn ang="f32">
                  <a:pos x="f79" y="f82"/>
                </a:cxn>
                <a:cxn ang="f33">
                  <a:pos x="f79" y="f80"/>
                </a:cxn>
                <a:cxn ang="f33">
                  <a:pos x="f83" y="f84"/>
                </a:cxn>
              </a:cxnLst>
              <a:rect l="f79" t="f80" r="f81" b="f82"/>
              <a:pathLst>
                <a:path>
                  <a:moveTo>
                    <a:pt x="f41" y="f60"/>
                  </a:moveTo>
                  <a:arcTo wR="f54" hR="f55" stAng="f1" swAng="f2"/>
                  <a:quadBezTo>
                    <a:pt x="f87" y="f41"/>
                    <a:pt x="f83" y="f84"/>
                  </a:quadBezTo>
                  <a:quadBezTo>
                    <a:pt x="f45" y="f88"/>
                    <a:pt x="f45" y="f60"/>
                  </a:quadBezTo>
                  <a:arcTo wR="f54" hR="f55" stAng="f7" swAng="f1"/>
                  <a:close/>
                </a:path>
              </a:pathLst>
            </a:custGeom>
            <a:solidFill>
              <a:srgbClr val="D17B5C"/>
            </a:solidFill>
            <a:ln w="12701" cap="flat">
              <a:solidFill>
                <a:srgbClr val="D17B5C"/>
              </a:solidFill>
              <a:prstDash val="solid"/>
              <a:miter/>
            </a:ln>
          </p:spPr>
          <p:txBody>
            <a:bodyPr lIns="0" tIns="0" rIns="0" bIns="0"/>
            <a:lstStyle/>
            <a:p>
              <a:endParaRPr lang="en-US">
                <a:solidFill>
                  <a:prstClr val="black"/>
                </a:solidFill>
              </a:endParaRPr>
            </a:p>
          </p:txBody>
        </p:sp>
        <p:sp>
          <p:nvSpPr>
            <p:cNvPr id="16" name="Freeform: Shape 15">
              <a:extLst>
                <a:ext uri="{FF2B5EF4-FFF2-40B4-BE49-F238E27FC236}">
                  <a16:creationId xmlns:a16="http://schemas.microsoft.com/office/drawing/2014/main" id="{D28CD3D3-7009-436E-A34F-A6FF55B6CC69}"/>
                </a:ext>
              </a:extLst>
            </p:cNvPr>
            <p:cNvSpPr/>
            <p:nvPr/>
          </p:nvSpPr>
          <p:spPr>
            <a:xfrm>
              <a:off x="3158182" y="5493989"/>
              <a:ext cx="230666" cy="23066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alpha val="90000"/>
              </a:srgbClr>
            </a:solidFill>
            <a:ln cap="flat">
              <a:noFill/>
              <a:prstDash val="solid"/>
            </a:ln>
          </p:spPr>
          <p:txBody>
            <a:bodyPr lIns="0" tIns="0" rIns="0" bIns="0"/>
            <a:lstStyle/>
            <a:p>
              <a:endParaRPr lang="en-US">
                <a:solidFill>
                  <a:prstClr val="black"/>
                </a:solidFill>
              </a:endParaRPr>
            </a:p>
          </p:txBody>
        </p:sp>
        <p:sp>
          <p:nvSpPr>
            <p:cNvPr id="17" name="Freeform: Shape 16">
              <a:extLst>
                <a:ext uri="{FF2B5EF4-FFF2-40B4-BE49-F238E27FC236}">
                  <a16:creationId xmlns:a16="http://schemas.microsoft.com/office/drawing/2014/main" id="{DEDEDDCF-E04A-4CFB-B6B2-2172DBF99D4A}"/>
                </a:ext>
              </a:extLst>
            </p:cNvPr>
            <p:cNvSpPr/>
            <p:nvPr/>
          </p:nvSpPr>
          <p:spPr>
            <a:xfrm>
              <a:off x="3483214" y="4205974"/>
              <a:ext cx="3358883" cy="1193657"/>
            </a:xfrm>
            <a:custGeom>
              <a:avLst/>
              <a:gdLst>
                <a:gd name="f0" fmla="val 10800000"/>
                <a:gd name="f1" fmla="val 5400000"/>
                <a:gd name="f2" fmla="val 180"/>
                <a:gd name="f3" fmla="val w"/>
                <a:gd name="f4" fmla="val h"/>
                <a:gd name="f5" fmla="val 0"/>
                <a:gd name="f6" fmla="val 3358883"/>
                <a:gd name="f7" fmla="val 1193655"/>
                <a:gd name="f8" fmla="+- 0 0 -90"/>
                <a:gd name="f9" fmla="*/ f3 1 3358883"/>
                <a:gd name="f10" fmla="*/ f4 1 1193655"/>
                <a:gd name="f11" fmla="val f5"/>
                <a:gd name="f12" fmla="val f6"/>
                <a:gd name="f13" fmla="val f7"/>
                <a:gd name="f14" fmla="*/ f8 f0 1"/>
                <a:gd name="f15" fmla="+- f13 0 f11"/>
                <a:gd name="f16" fmla="+- f12 0 f11"/>
                <a:gd name="f17" fmla="*/ f14 1 f2"/>
                <a:gd name="f18" fmla="*/ f16 1 3358883"/>
                <a:gd name="f19" fmla="*/ f15 1 1193655"/>
                <a:gd name="f20" fmla="*/ 0 f16 1"/>
                <a:gd name="f21" fmla="*/ 0 f15 1"/>
                <a:gd name="f22" fmla="*/ 3358883 f16 1"/>
                <a:gd name="f23" fmla="*/ 1193655 f15 1"/>
                <a:gd name="f24" fmla="+- f17 0 f1"/>
                <a:gd name="f25" fmla="*/ f20 1 3358883"/>
                <a:gd name="f26" fmla="*/ f21 1 1193655"/>
                <a:gd name="f27" fmla="*/ f22 1 3358883"/>
                <a:gd name="f28" fmla="*/ f23 1 1193655"/>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1193655">
                  <a:moveTo>
                    <a:pt x="f5" y="f5"/>
                  </a:moveTo>
                  <a:lnTo>
                    <a:pt x="f6" y="f5"/>
                  </a:lnTo>
                  <a:lnTo>
                    <a:pt x="f6" y="f7"/>
                  </a:lnTo>
                  <a:lnTo>
                    <a:pt x="f5" y="f7"/>
                  </a:lnTo>
                  <a:lnTo>
                    <a:pt x="f5" y="f5"/>
                  </a:lnTo>
                  <a:close/>
                </a:path>
              </a:pathLst>
            </a:custGeom>
            <a:noFill/>
            <a:ln cap="flat">
              <a:noFill/>
              <a:prstDash val="solid"/>
            </a:ln>
          </p:spPr>
          <p:txBody>
            <a:bodyPr vert="horz" wrap="square" lIns="0" tIns="123828" rIns="0" bIns="82552" anchor="b" anchorCtr="0" compatLnSpc="1">
              <a:noAutofit/>
            </a:bodyPr>
            <a:lstStyle/>
            <a:p>
              <a:pPr defTabSz="577845">
                <a:lnSpc>
                  <a:spcPct val="90000"/>
                </a:lnSpc>
                <a:spcAft>
                  <a:spcPts val="500"/>
                </a:spcAft>
                <a:defRPr sz="1800" b="0" i="0" u="none" strike="noStrike" kern="0" cap="none" spc="0" baseline="0">
                  <a:solidFill>
                    <a:srgbClr val="000000"/>
                  </a:solidFill>
                  <a:uFillTx/>
                </a:defRPr>
              </a:pPr>
              <a:r>
                <a:rPr lang="en-US" sz="1600" dirty="0">
                  <a:solidFill>
                    <a:srgbClr val="000000"/>
                  </a:solidFill>
                  <a:latin typeface="Garamond" panose="02020404030301010803" pitchFamily="18" charset="0"/>
                </a:rPr>
                <a:t>Virtual 2020 International Telecommunication Union (ITU) Child Online Protection (COP) Guidelines and beyond which held on June 24, 2020. </a:t>
              </a:r>
            </a:p>
          </p:txBody>
        </p:sp>
        <p:sp>
          <p:nvSpPr>
            <p:cNvPr id="18" name="Freeform: Shape 17">
              <a:extLst>
                <a:ext uri="{FF2B5EF4-FFF2-40B4-BE49-F238E27FC236}">
                  <a16:creationId xmlns:a16="http://schemas.microsoft.com/office/drawing/2014/main" id="{001E0478-FD15-4DB2-955F-6C6CB1543917}"/>
                </a:ext>
              </a:extLst>
            </p:cNvPr>
            <p:cNvSpPr/>
            <p:nvPr/>
          </p:nvSpPr>
          <p:spPr>
            <a:xfrm>
              <a:off x="3483214" y="5399632"/>
              <a:ext cx="3358883" cy="419389"/>
            </a:xfrm>
            <a:custGeom>
              <a:avLst/>
              <a:gdLst>
                <a:gd name="f0" fmla="val 10800000"/>
                <a:gd name="f1" fmla="val 5400000"/>
                <a:gd name="f2" fmla="val 180"/>
                <a:gd name="f3" fmla="val w"/>
                <a:gd name="f4" fmla="val h"/>
                <a:gd name="f5" fmla="val 0"/>
                <a:gd name="f6" fmla="val 3358883"/>
                <a:gd name="f7" fmla="val 419392"/>
                <a:gd name="f8" fmla="+- 0 0 -90"/>
                <a:gd name="f9" fmla="*/ f3 1 3358883"/>
                <a:gd name="f10" fmla="*/ f4 1 419392"/>
                <a:gd name="f11" fmla="val f5"/>
                <a:gd name="f12" fmla="val f6"/>
                <a:gd name="f13" fmla="val f7"/>
                <a:gd name="f14" fmla="*/ f8 f0 1"/>
                <a:gd name="f15" fmla="+- f13 0 f11"/>
                <a:gd name="f16" fmla="+- f12 0 f11"/>
                <a:gd name="f17" fmla="*/ f14 1 f2"/>
                <a:gd name="f18" fmla="*/ f16 1 3358883"/>
                <a:gd name="f19" fmla="*/ f15 1 419392"/>
                <a:gd name="f20" fmla="*/ 0 f16 1"/>
                <a:gd name="f21" fmla="*/ 0 f15 1"/>
                <a:gd name="f22" fmla="*/ 3358883 f16 1"/>
                <a:gd name="f23" fmla="*/ 419392 f15 1"/>
                <a:gd name="f24" fmla="+- f17 0 f1"/>
                <a:gd name="f25" fmla="*/ f20 1 3358883"/>
                <a:gd name="f26" fmla="*/ f21 1 419392"/>
                <a:gd name="f27" fmla="*/ f22 1 3358883"/>
                <a:gd name="f28" fmla="*/ f23 1 419392"/>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419392">
                  <a:moveTo>
                    <a:pt x="f5" y="f5"/>
                  </a:moveTo>
                  <a:lnTo>
                    <a:pt x="f6" y="f5"/>
                  </a:lnTo>
                  <a:lnTo>
                    <a:pt x="f6" y="f7"/>
                  </a:lnTo>
                  <a:lnTo>
                    <a:pt x="f5" y="f7"/>
                  </a:lnTo>
                  <a:lnTo>
                    <a:pt x="f5" y="f5"/>
                  </a:lnTo>
                  <a:close/>
                </a:path>
              </a:pathLst>
            </a:custGeom>
            <a:noFill/>
            <a:ln cap="flat">
              <a:noFill/>
              <a:prstDash val="solid"/>
            </a:ln>
          </p:spPr>
          <p:txBody>
            <a:bodyPr vert="horz" wrap="square" lIns="0" tIns="0" rIns="114300" bIns="0" anchor="ctr" anchorCtr="0" compatLnSpc="1">
              <a:noAutofit/>
            </a:bodyPr>
            <a:lstStyle/>
            <a:p>
              <a:pPr defTabSz="800100">
                <a:lnSpc>
                  <a:spcPct val="90000"/>
                </a:lnSpc>
                <a:spcAft>
                  <a:spcPts val="800"/>
                </a:spcAft>
                <a:defRPr sz="1800" b="1" i="0" u="none" strike="noStrike" kern="0" cap="none" spc="0" baseline="0">
                  <a:solidFill>
                    <a:srgbClr val="000000"/>
                  </a:solidFill>
                  <a:uFillTx/>
                </a:defRPr>
              </a:pPr>
              <a:r>
                <a:rPr lang="en-US" b="1" dirty="0">
                  <a:solidFill>
                    <a:srgbClr val="000000"/>
                  </a:solidFill>
                  <a:latin typeface="Garamond" panose="02020404030301010803" pitchFamily="18" charset="0"/>
                </a:rPr>
                <a:t>24 June 2020</a:t>
              </a:r>
            </a:p>
          </p:txBody>
        </p:sp>
        <p:sp>
          <p:nvSpPr>
            <p:cNvPr id="19" name="Freeform: Shape 18">
              <a:extLst>
                <a:ext uri="{FF2B5EF4-FFF2-40B4-BE49-F238E27FC236}">
                  <a16:creationId xmlns:a16="http://schemas.microsoft.com/office/drawing/2014/main" id="{5E9161E0-63EC-4838-B984-B32CAD61ECDC}"/>
                </a:ext>
              </a:extLst>
            </p:cNvPr>
            <p:cNvSpPr/>
            <p:nvPr/>
          </p:nvSpPr>
          <p:spPr>
            <a:xfrm>
              <a:off x="3273515" y="4205974"/>
              <a:ext cx="0" cy="1193657"/>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cap="flat">
              <a:solidFill>
                <a:srgbClr val="D17B5C"/>
              </a:solidFill>
              <a:custDash>
                <a:ds d="300000" sp="300000"/>
              </a:custDash>
              <a:miter/>
            </a:ln>
          </p:spPr>
          <p:txBody>
            <a:bodyPr lIns="0" tIns="0" rIns="0" bIns="0"/>
            <a:lstStyle/>
            <a:p>
              <a:endParaRPr lang="en-US">
                <a:solidFill>
                  <a:prstClr val="black"/>
                </a:solidFill>
              </a:endParaRPr>
            </a:p>
          </p:txBody>
        </p:sp>
        <p:sp>
          <p:nvSpPr>
            <p:cNvPr id="20" name="Freeform: Shape 19">
              <a:extLst>
                <a:ext uri="{FF2B5EF4-FFF2-40B4-BE49-F238E27FC236}">
                  <a16:creationId xmlns:a16="http://schemas.microsoft.com/office/drawing/2014/main" id="{DDFC3762-9C18-4ED8-B2C7-51FFBAD3A1BB}"/>
                </a:ext>
              </a:extLst>
            </p:cNvPr>
            <p:cNvSpPr/>
            <p:nvPr/>
          </p:nvSpPr>
          <p:spPr>
            <a:xfrm>
              <a:off x="3235768" y="4168228"/>
              <a:ext cx="75492" cy="754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D17B5C"/>
            </a:solidFill>
            <a:ln w="6345" cap="flat">
              <a:solidFill>
                <a:srgbClr val="FFFFFF"/>
              </a:solidFill>
              <a:prstDash val="solid"/>
              <a:miter/>
            </a:ln>
          </p:spPr>
          <p:txBody>
            <a:bodyPr lIns="0" tIns="0" rIns="0" bIns="0"/>
            <a:lstStyle/>
            <a:p>
              <a:endParaRPr lang="en-US">
                <a:solidFill>
                  <a:prstClr val="black"/>
                </a:solidFill>
              </a:endParaRPr>
            </a:p>
          </p:txBody>
        </p:sp>
        <p:sp>
          <p:nvSpPr>
            <p:cNvPr id="21" name="Freeform: Shape 20">
              <a:extLst>
                <a:ext uri="{FF2B5EF4-FFF2-40B4-BE49-F238E27FC236}">
                  <a16:creationId xmlns:a16="http://schemas.microsoft.com/office/drawing/2014/main" id="{6D2DB7C7-F8AB-4E2F-ABEA-B27A7AD9379C}"/>
                </a:ext>
              </a:extLst>
            </p:cNvPr>
            <p:cNvSpPr/>
            <p:nvPr/>
          </p:nvSpPr>
          <p:spPr>
            <a:xfrm rot="8099985">
              <a:off x="5141095" y="2654338"/>
              <a:ext cx="296558" cy="296558"/>
            </a:xfrm>
            <a:custGeom>
              <a:avLst>
                <a:gd name="f10" fmla="val 115000"/>
              </a:avLst>
              <a:gdLst>
                <a:gd name="f1" fmla="val 10800000"/>
                <a:gd name="f2" fmla="val 5400000"/>
                <a:gd name="f3" fmla="val 180"/>
                <a:gd name="f4" fmla="val w"/>
                <a:gd name="f5" fmla="val h"/>
                <a:gd name="f6" fmla="val ss"/>
                <a:gd name="f7" fmla="val 0"/>
                <a:gd name="f8" fmla="*/ 5419351 1 1725033"/>
                <a:gd name="f9" fmla="sqrt 2"/>
                <a:gd name="f10" fmla="val 115000"/>
                <a:gd name="f11" fmla="+- 0 0 -180"/>
                <a:gd name="f12" fmla="+- 0 0 -360"/>
                <a:gd name="f13" fmla="abs f4"/>
                <a:gd name="f14" fmla="abs f5"/>
                <a:gd name="f15" fmla="abs f6"/>
                <a:gd name="f16" fmla="val f7"/>
                <a:gd name="f17" fmla="val f10"/>
                <a:gd name="f18" fmla="+- 2700000 f2 0"/>
                <a:gd name="f19" fmla="*/ f11 f1 1"/>
                <a:gd name="f20" fmla="*/ f12 f1 1"/>
                <a:gd name="f21" fmla="?: f13 f4 1"/>
                <a:gd name="f22" fmla="?: f14 f5 1"/>
                <a:gd name="f23" fmla="?: f15 f6 1"/>
                <a:gd name="f24" fmla="*/ f18 f8 1"/>
                <a:gd name="f25" fmla="*/ f19 1 f3"/>
                <a:gd name="f26" fmla="*/ f20 1 f3"/>
                <a:gd name="f27" fmla="*/ f21 1 21600"/>
                <a:gd name="f28" fmla="*/ f22 1 21600"/>
                <a:gd name="f29" fmla="*/ 21600 f21 1"/>
                <a:gd name="f30" fmla="*/ 21600 f22 1"/>
                <a:gd name="f31" fmla="*/ f24 1 f1"/>
                <a:gd name="f32" fmla="+- f25 0 f2"/>
                <a:gd name="f33" fmla="+- f26 0 f2"/>
                <a:gd name="f34" fmla="min f28 f27"/>
                <a:gd name="f35" fmla="*/ f29 1 f23"/>
                <a:gd name="f36" fmla="*/ f30 1 f23"/>
                <a:gd name="f37" fmla="+- 0 0 f31"/>
                <a:gd name="f38" fmla="val f35"/>
                <a:gd name="f39" fmla="val f36"/>
                <a:gd name="f40" fmla="+- 0 0 f37"/>
                <a:gd name="f41" fmla="*/ f16 f34 1"/>
                <a:gd name="f42" fmla="+- f39 0 f16"/>
                <a:gd name="f43" fmla="+- f38 0 f16"/>
                <a:gd name="f44" fmla="*/ f40 f1 1"/>
                <a:gd name="f45" fmla="*/ f38 f34 1"/>
                <a:gd name="f46" fmla="*/ f42 1 2"/>
                <a:gd name="f47" fmla="*/ f43 1 2"/>
                <a:gd name="f48" fmla="*/ f44 1 f8"/>
                <a:gd name="f49" fmla="+- f16 f46 0"/>
                <a:gd name="f50" fmla="+- f16 f47 0"/>
                <a:gd name="f51" fmla="*/ f47 f9 1"/>
                <a:gd name="f52" fmla="*/ f46 f9 1"/>
                <a:gd name="f53" fmla="+- f48 0 f2"/>
                <a:gd name="f54" fmla="*/ f47 f34 1"/>
                <a:gd name="f55" fmla="*/ f46 f34 1"/>
                <a:gd name="f56" fmla="*/ f51 f17 1"/>
                <a:gd name="f57" fmla="*/ f52 f17 1"/>
                <a:gd name="f58" fmla="cos 1 f53"/>
                <a:gd name="f59" fmla="sin 1 f53"/>
                <a:gd name="f60" fmla="*/ f49 f34 1"/>
                <a:gd name="f61" fmla="*/ f56 1 100000"/>
                <a:gd name="f62" fmla="*/ f57 1 100000"/>
                <a:gd name="f63" fmla="+- 0 0 f58"/>
                <a:gd name="f64" fmla="+- 0 0 f59"/>
                <a:gd name="f65" fmla="+- 0 0 f63"/>
                <a:gd name="f66" fmla="+- 0 0 f64"/>
                <a:gd name="f67" fmla="*/ f65 f61 1"/>
                <a:gd name="f68" fmla="*/ f66 f62 1"/>
                <a:gd name="f69" fmla="*/ f65 f47 1"/>
                <a:gd name="f70" fmla="*/ f66 f46 1"/>
                <a:gd name="f71" fmla="+- f50 f67 0"/>
                <a:gd name="f72" fmla="+- f49 0 f68"/>
                <a:gd name="f73" fmla="+- f50 0 f69"/>
                <a:gd name="f74" fmla="+- f50 f69 0"/>
                <a:gd name="f75" fmla="+- f49 0 f70"/>
                <a:gd name="f76" fmla="+- f49 f70 0"/>
                <a:gd name="f77" fmla="+- f50 f71 0"/>
                <a:gd name="f78" fmla="+- f49 f72 0"/>
                <a:gd name="f79" fmla="*/ f73 f34 1"/>
                <a:gd name="f80" fmla="*/ f75 f34 1"/>
                <a:gd name="f81" fmla="*/ f74 f34 1"/>
                <a:gd name="f82" fmla="*/ f76 f34 1"/>
                <a:gd name="f83" fmla="*/ f71 f34 1"/>
                <a:gd name="f84" fmla="*/ f72 f34 1"/>
                <a:gd name="f85" fmla="*/ f77 1 2"/>
                <a:gd name="f86" fmla="*/ f78 1 2"/>
                <a:gd name="f87" fmla="*/ f85 f34 1"/>
                <a:gd name="f88" fmla="*/ f86 f34 1"/>
              </a:gdLst>
              <a:ahLst/>
              <a:cxnLst>
                <a:cxn ang="3cd4">
                  <a:pos x="hc" y="t"/>
                </a:cxn>
                <a:cxn ang="0">
                  <a:pos x="r" y="vc"/>
                </a:cxn>
                <a:cxn ang="cd4">
                  <a:pos x="hc" y="b"/>
                </a:cxn>
                <a:cxn ang="cd2">
                  <a:pos x="l" y="vc"/>
                </a:cxn>
                <a:cxn ang="f32">
                  <a:pos x="f81" y="f82"/>
                </a:cxn>
                <a:cxn ang="f32">
                  <a:pos x="f79" y="f82"/>
                </a:cxn>
                <a:cxn ang="f33">
                  <a:pos x="f79" y="f80"/>
                </a:cxn>
                <a:cxn ang="f33">
                  <a:pos x="f83" y="f84"/>
                </a:cxn>
              </a:cxnLst>
              <a:rect l="f79" t="f80" r="f81" b="f82"/>
              <a:pathLst>
                <a:path>
                  <a:moveTo>
                    <a:pt x="f41" y="f60"/>
                  </a:moveTo>
                  <a:arcTo wR="f54" hR="f55" stAng="f1" swAng="f2"/>
                  <a:quadBezTo>
                    <a:pt x="f87" y="f41"/>
                    <a:pt x="f83" y="f84"/>
                  </a:quadBezTo>
                  <a:quadBezTo>
                    <a:pt x="f45" y="f88"/>
                    <a:pt x="f45" y="f60"/>
                  </a:quadBezTo>
                  <a:arcTo wR="f54" hR="f55" stAng="f7" swAng="f1"/>
                  <a:close/>
                </a:path>
              </a:pathLst>
            </a:custGeom>
            <a:solidFill>
              <a:srgbClr val="B98A82"/>
            </a:solidFill>
            <a:ln w="12701" cap="flat">
              <a:solidFill>
                <a:srgbClr val="B98A82"/>
              </a:solidFill>
              <a:prstDash val="solid"/>
              <a:miter/>
            </a:ln>
          </p:spPr>
          <p:txBody>
            <a:bodyPr lIns="0" tIns="0" rIns="0" bIns="0"/>
            <a:lstStyle/>
            <a:p>
              <a:endParaRPr lang="en-US">
                <a:solidFill>
                  <a:prstClr val="black"/>
                </a:solidFill>
              </a:endParaRPr>
            </a:p>
          </p:txBody>
        </p:sp>
        <p:sp>
          <p:nvSpPr>
            <p:cNvPr id="22" name="Freeform: Shape 21">
              <a:extLst>
                <a:ext uri="{FF2B5EF4-FFF2-40B4-BE49-F238E27FC236}">
                  <a16:creationId xmlns:a16="http://schemas.microsoft.com/office/drawing/2014/main" id="{1D9B5FB1-1369-44C1-AE52-DAB19301D49A}"/>
                </a:ext>
              </a:extLst>
            </p:cNvPr>
            <p:cNvSpPr/>
            <p:nvPr/>
          </p:nvSpPr>
          <p:spPr>
            <a:xfrm>
              <a:off x="5174040" y="2687284"/>
              <a:ext cx="230666" cy="23066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alpha val="90000"/>
              </a:srgbClr>
            </a:solidFill>
            <a:ln cap="flat">
              <a:noFill/>
              <a:prstDash val="solid"/>
            </a:ln>
          </p:spPr>
          <p:txBody>
            <a:bodyPr lIns="0" tIns="0" rIns="0" bIns="0"/>
            <a:lstStyle/>
            <a:p>
              <a:endParaRPr lang="en-US">
                <a:solidFill>
                  <a:prstClr val="black"/>
                </a:solidFill>
              </a:endParaRPr>
            </a:p>
          </p:txBody>
        </p:sp>
        <p:sp>
          <p:nvSpPr>
            <p:cNvPr id="23" name="Freeform: Shape 22">
              <a:extLst>
                <a:ext uri="{FF2B5EF4-FFF2-40B4-BE49-F238E27FC236}">
                  <a16:creationId xmlns:a16="http://schemas.microsoft.com/office/drawing/2014/main" id="{3BA6E1AE-CBC3-47D5-85CA-A9636A3ADFD9}"/>
                </a:ext>
              </a:extLst>
            </p:cNvPr>
            <p:cNvSpPr/>
            <p:nvPr/>
          </p:nvSpPr>
          <p:spPr>
            <a:xfrm>
              <a:off x="5499073" y="3012317"/>
              <a:ext cx="3822019" cy="1193657"/>
            </a:xfrm>
            <a:custGeom>
              <a:avLst/>
              <a:gdLst>
                <a:gd name="f0" fmla="val 10800000"/>
                <a:gd name="f1" fmla="val 5400000"/>
                <a:gd name="f2" fmla="val 180"/>
                <a:gd name="f3" fmla="val w"/>
                <a:gd name="f4" fmla="val h"/>
                <a:gd name="f5" fmla="val 0"/>
                <a:gd name="f6" fmla="val 3358883"/>
                <a:gd name="f7" fmla="val 1193655"/>
                <a:gd name="f8" fmla="+- 0 0 -90"/>
                <a:gd name="f9" fmla="*/ f3 1 3358883"/>
                <a:gd name="f10" fmla="*/ f4 1 1193655"/>
                <a:gd name="f11" fmla="val f5"/>
                <a:gd name="f12" fmla="val f6"/>
                <a:gd name="f13" fmla="val f7"/>
                <a:gd name="f14" fmla="*/ f8 f0 1"/>
                <a:gd name="f15" fmla="+- f13 0 f11"/>
                <a:gd name="f16" fmla="+- f12 0 f11"/>
                <a:gd name="f17" fmla="*/ f14 1 f2"/>
                <a:gd name="f18" fmla="*/ f16 1 3358883"/>
                <a:gd name="f19" fmla="*/ f15 1 1193655"/>
                <a:gd name="f20" fmla="*/ 0 f16 1"/>
                <a:gd name="f21" fmla="*/ 0 f15 1"/>
                <a:gd name="f22" fmla="*/ 3358883 f16 1"/>
                <a:gd name="f23" fmla="*/ 1193655 f15 1"/>
                <a:gd name="f24" fmla="+- f17 0 f1"/>
                <a:gd name="f25" fmla="*/ f20 1 3358883"/>
                <a:gd name="f26" fmla="*/ f21 1 1193655"/>
                <a:gd name="f27" fmla="*/ f22 1 3358883"/>
                <a:gd name="f28" fmla="*/ f23 1 1193655"/>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1193655">
                  <a:moveTo>
                    <a:pt x="f5" y="f5"/>
                  </a:moveTo>
                  <a:lnTo>
                    <a:pt x="f6" y="f5"/>
                  </a:lnTo>
                  <a:lnTo>
                    <a:pt x="f6" y="f7"/>
                  </a:lnTo>
                  <a:lnTo>
                    <a:pt x="f5" y="f7"/>
                  </a:lnTo>
                  <a:lnTo>
                    <a:pt x="f5" y="f5"/>
                  </a:lnTo>
                  <a:close/>
                </a:path>
              </a:pathLst>
            </a:custGeom>
            <a:noFill/>
            <a:ln cap="flat">
              <a:noFill/>
              <a:prstDash val="solid"/>
            </a:ln>
          </p:spPr>
          <p:txBody>
            <a:bodyPr vert="horz" wrap="square" lIns="0" tIns="82552" rIns="82552" bIns="123828" anchor="t" anchorCtr="0" compatLnSpc="1">
              <a:noAutofit/>
            </a:bodyPr>
            <a:lstStyle/>
            <a:p>
              <a:pPr defTabSz="577845">
                <a:lnSpc>
                  <a:spcPct val="90000"/>
                </a:lnSpc>
                <a:spcAft>
                  <a:spcPts val="500"/>
                </a:spcAft>
                <a:defRPr sz="1800" b="0" i="0" u="none" strike="noStrike" kern="0" cap="none" spc="0" baseline="0">
                  <a:solidFill>
                    <a:srgbClr val="000000"/>
                  </a:solidFill>
                  <a:uFillTx/>
                </a:defRPr>
              </a:pPr>
              <a:r>
                <a:rPr lang="en-US" sz="1600" dirty="0">
                  <a:solidFill>
                    <a:srgbClr val="000000"/>
                  </a:solidFill>
                  <a:latin typeface="Garamond" panose="02020404030301010803" pitchFamily="18" charset="0"/>
                </a:rPr>
                <a:t>The ITU 2020 Child Online Protection Guidelines Training and Virtual Launch of the Child Online Protection Guidelines for the African Region which held from 26th – 30th October, 2020.</a:t>
              </a:r>
            </a:p>
          </p:txBody>
        </p:sp>
        <p:sp>
          <p:nvSpPr>
            <p:cNvPr id="24" name="Freeform: Shape 23">
              <a:extLst>
                <a:ext uri="{FF2B5EF4-FFF2-40B4-BE49-F238E27FC236}">
                  <a16:creationId xmlns:a16="http://schemas.microsoft.com/office/drawing/2014/main" id="{6FF9C9C7-44BE-4668-997C-1092F49D4FA1}"/>
                </a:ext>
              </a:extLst>
            </p:cNvPr>
            <p:cNvSpPr/>
            <p:nvPr/>
          </p:nvSpPr>
          <p:spPr>
            <a:xfrm>
              <a:off x="5499073" y="2592927"/>
              <a:ext cx="3358883" cy="419389"/>
            </a:xfrm>
            <a:custGeom>
              <a:avLst/>
              <a:gdLst>
                <a:gd name="f0" fmla="val 10800000"/>
                <a:gd name="f1" fmla="val 5400000"/>
                <a:gd name="f2" fmla="val 180"/>
                <a:gd name="f3" fmla="val w"/>
                <a:gd name="f4" fmla="val h"/>
                <a:gd name="f5" fmla="val 0"/>
                <a:gd name="f6" fmla="val 3358883"/>
                <a:gd name="f7" fmla="val 419392"/>
                <a:gd name="f8" fmla="+- 0 0 -90"/>
                <a:gd name="f9" fmla="*/ f3 1 3358883"/>
                <a:gd name="f10" fmla="*/ f4 1 419392"/>
                <a:gd name="f11" fmla="val f5"/>
                <a:gd name="f12" fmla="val f6"/>
                <a:gd name="f13" fmla="val f7"/>
                <a:gd name="f14" fmla="*/ f8 f0 1"/>
                <a:gd name="f15" fmla="+- f13 0 f11"/>
                <a:gd name="f16" fmla="+- f12 0 f11"/>
                <a:gd name="f17" fmla="*/ f14 1 f2"/>
                <a:gd name="f18" fmla="*/ f16 1 3358883"/>
                <a:gd name="f19" fmla="*/ f15 1 419392"/>
                <a:gd name="f20" fmla="*/ 0 f16 1"/>
                <a:gd name="f21" fmla="*/ 0 f15 1"/>
                <a:gd name="f22" fmla="*/ 3358883 f16 1"/>
                <a:gd name="f23" fmla="*/ 419392 f15 1"/>
                <a:gd name="f24" fmla="+- f17 0 f1"/>
                <a:gd name="f25" fmla="*/ f20 1 3358883"/>
                <a:gd name="f26" fmla="*/ f21 1 419392"/>
                <a:gd name="f27" fmla="*/ f22 1 3358883"/>
                <a:gd name="f28" fmla="*/ f23 1 419392"/>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419392">
                  <a:moveTo>
                    <a:pt x="f5" y="f5"/>
                  </a:moveTo>
                  <a:lnTo>
                    <a:pt x="f6" y="f5"/>
                  </a:lnTo>
                  <a:lnTo>
                    <a:pt x="f6" y="f7"/>
                  </a:lnTo>
                  <a:lnTo>
                    <a:pt x="f5" y="f7"/>
                  </a:lnTo>
                  <a:lnTo>
                    <a:pt x="f5" y="f5"/>
                  </a:lnTo>
                  <a:close/>
                </a:path>
              </a:pathLst>
            </a:custGeom>
            <a:noFill/>
            <a:ln cap="flat">
              <a:noFill/>
              <a:prstDash val="solid"/>
            </a:ln>
          </p:spPr>
          <p:txBody>
            <a:bodyPr vert="horz" wrap="square" lIns="0" tIns="0" rIns="114300" bIns="0" anchor="ctr" anchorCtr="0" compatLnSpc="1">
              <a:noAutofit/>
            </a:bodyPr>
            <a:lstStyle/>
            <a:p>
              <a:pPr defTabSz="800100">
                <a:lnSpc>
                  <a:spcPct val="90000"/>
                </a:lnSpc>
                <a:spcAft>
                  <a:spcPts val="800"/>
                </a:spcAft>
                <a:defRPr sz="1800" b="1" i="0" u="none" strike="noStrike" kern="0" cap="none" spc="0" baseline="0">
                  <a:solidFill>
                    <a:srgbClr val="000000"/>
                  </a:solidFill>
                  <a:uFillTx/>
                </a:defRPr>
              </a:pPr>
              <a:r>
                <a:rPr lang="en-US" b="1" dirty="0">
                  <a:solidFill>
                    <a:srgbClr val="000000"/>
                  </a:solidFill>
                  <a:latin typeface="Garamond" panose="02020404030301010803" pitchFamily="18" charset="0"/>
                </a:rPr>
                <a:t>26–30 Oct. 2020</a:t>
              </a:r>
            </a:p>
          </p:txBody>
        </p:sp>
        <p:sp>
          <p:nvSpPr>
            <p:cNvPr id="25" name="Freeform: Shape 24">
              <a:extLst>
                <a:ext uri="{FF2B5EF4-FFF2-40B4-BE49-F238E27FC236}">
                  <a16:creationId xmlns:a16="http://schemas.microsoft.com/office/drawing/2014/main" id="{3E95A781-DDD8-4824-AAAA-FFF88C14EF6D}"/>
                </a:ext>
              </a:extLst>
            </p:cNvPr>
            <p:cNvSpPr/>
            <p:nvPr/>
          </p:nvSpPr>
          <p:spPr>
            <a:xfrm>
              <a:off x="5289374" y="3012317"/>
              <a:ext cx="0" cy="1193657"/>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cap="flat">
              <a:solidFill>
                <a:srgbClr val="B98A82"/>
              </a:solidFill>
              <a:custDash>
                <a:ds d="300000" sp="300000"/>
              </a:custDash>
              <a:miter/>
            </a:ln>
          </p:spPr>
          <p:txBody>
            <a:bodyPr lIns="0" tIns="0" rIns="0" bIns="0"/>
            <a:lstStyle/>
            <a:p>
              <a:endParaRPr lang="en-US">
                <a:solidFill>
                  <a:prstClr val="black"/>
                </a:solidFill>
              </a:endParaRPr>
            </a:p>
          </p:txBody>
        </p:sp>
        <p:sp>
          <p:nvSpPr>
            <p:cNvPr id="26" name="Freeform: Shape 25">
              <a:extLst>
                <a:ext uri="{FF2B5EF4-FFF2-40B4-BE49-F238E27FC236}">
                  <a16:creationId xmlns:a16="http://schemas.microsoft.com/office/drawing/2014/main" id="{959903D9-28DA-4A0C-B2DD-23BB9DD088C7}"/>
                </a:ext>
              </a:extLst>
            </p:cNvPr>
            <p:cNvSpPr/>
            <p:nvPr/>
          </p:nvSpPr>
          <p:spPr>
            <a:xfrm>
              <a:off x="5250850" y="4168228"/>
              <a:ext cx="75492" cy="754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B98A82"/>
            </a:solidFill>
            <a:ln w="6345" cap="flat">
              <a:solidFill>
                <a:srgbClr val="FFFFFF"/>
              </a:solidFill>
              <a:prstDash val="solid"/>
              <a:miter/>
            </a:ln>
          </p:spPr>
          <p:txBody>
            <a:bodyPr lIns="0" tIns="0" rIns="0" bIns="0"/>
            <a:lstStyle/>
            <a:p>
              <a:endParaRPr lang="en-US">
                <a:solidFill>
                  <a:prstClr val="black"/>
                </a:solidFill>
              </a:endParaRPr>
            </a:p>
          </p:txBody>
        </p:sp>
        <p:sp>
          <p:nvSpPr>
            <p:cNvPr id="27" name="Freeform: Shape 26">
              <a:extLst>
                <a:ext uri="{FF2B5EF4-FFF2-40B4-BE49-F238E27FC236}">
                  <a16:creationId xmlns:a16="http://schemas.microsoft.com/office/drawing/2014/main" id="{28920F5E-BF9A-48C3-B62C-25F153A26CE7}"/>
                </a:ext>
              </a:extLst>
            </p:cNvPr>
            <p:cNvSpPr/>
            <p:nvPr/>
          </p:nvSpPr>
          <p:spPr>
            <a:xfrm rot="18900010">
              <a:off x="7156954" y="5461043"/>
              <a:ext cx="296558" cy="296558"/>
            </a:xfrm>
            <a:custGeom>
              <a:avLst>
                <a:gd name="f10" fmla="val 115000"/>
              </a:avLst>
              <a:gdLst>
                <a:gd name="f1" fmla="val 10800000"/>
                <a:gd name="f2" fmla="val 5400000"/>
                <a:gd name="f3" fmla="val 180"/>
                <a:gd name="f4" fmla="val w"/>
                <a:gd name="f5" fmla="val h"/>
                <a:gd name="f6" fmla="val ss"/>
                <a:gd name="f7" fmla="val 0"/>
                <a:gd name="f8" fmla="*/ 5419351 1 1725033"/>
                <a:gd name="f9" fmla="sqrt 2"/>
                <a:gd name="f10" fmla="val 115000"/>
                <a:gd name="f11" fmla="+- 0 0 -180"/>
                <a:gd name="f12" fmla="+- 0 0 -360"/>
                <a:gd name="f13" fmla="abs f4"/>
                <a:gd name="f14" fmla="abs f5"/>
                <a:gd name="f15" fmla="abs f6"/>
                <a:gd name="f16" fmla="val f7"/>
                <a:gd name="f17" fmla="val f10"/>
                <a:gd name="f18" fmla="+- 2700000 f2 0"/>
                <a:gd name="f19" fmla="*/ f11 f1 1"/>
                <a:gd name="f20" fmla="*/ f12 f1 1"/>
                <a:gd name="f21" fmla="?: f13 f4 1"/>
                <a:gd name="f22" fmla="?: f14 f5 1"/>
                <a:gd name="f23" fmla="?: f15 f6 1"/>
                <a:gd name="f24" fmla="*/ f18 f8 1"/>
                <a:gd name="f25" fmla="*/ f19 1 f3"/>
                <a:gd name="f26" fmla="*/ f20 1 f3"/>
                <a:gd name="f27" fmla="*/ f21 1 21600"/>
                <a:gd name="f28" fmla="*/ f22 1 21600"/>
                <a:gd name="f29" fmla="*/ 21600 f21 1"/>
                <a:gd name="f30" fmla="*/ 21600 f22 1"/>
                <a:gd name="f31" fmla="*/ f24 1 f1"/>
                <a:gd name="f32" fmla="+- f25 0 f2"/>
                <a:gd name="f33" fmla="+- f26 0 f2"/>
                <a:gd name="f34" fmla="min f28 f27"/>
                <a:gd name="f35" fmla="*/ f29 1 f23"/>
                <a:gd name="f36" fmla="*/ f30 1 f23"/>
                <a:gd name="f37" fmla="+- 0 0 f31"/>
                <a:gd name="f38" fmla="val f35"/>
                <a:gd name="f39" fmla="val f36"/>
                <a:gd name="f40" fmla="+- 0 0 f37"/>
                <a:gd name="f41" fmla="*/ f16 f34 1"/>
                <a:gd name="f42" fmla="+- f39 0 f16"/>
                <a:gd name="f43" fmla="+- f38 0 f16"/>
                <a:gd name="f44" fmla="*/ f40 f1 1"/>
                <a:gd name="f45" fmla="*/ f38 f34 1"/>
                <a:gd name="f46" fmla="*/ f42 1 2"/>
                <a:gd name="f47" fmla="*/ f43 1 2"/>
                <a:gd name="f48" fmla="*/ f44 1 f8"/>
                <a:gd name="f49" fmla="+- f16 f46 0"/>
                <a:gd name="f50" fmla="+- f16 f47 0"/>
                <a:gd name="f51" fmla="*/ f47 f9 1"/>
                <a:gd name="f52" fmla="*/ f46 f9 1"/>
                <a:gd name="f53" fmla="+- f48 0 f2"/>
                <a:gd name="f54" fmla="*/ f47 f34 1"/>
                <a:gd name="f55" fmla="*/ f46 f34 1"/>
                <a:gd name="f56" fmla="*/ f51 f17 1"/>
                <a:gd name="f57" fmla="*/ f52 f17 1"/>
                <a:gd name="f58" fmla="cos 1 f53"/>
                <a:gd name="f59" fmla="sin 1 f53"/>
                <a:gd name="f60" fmla="*/ f49 f34 1"/>
                <a:gd name="f61" fmla="*/ f56 1 100000"/>
                <a:gd name="f62" fmla="*/ f57 1 100000"/>
                <a:gd name="f63" fmla="+- 0 0 f58"/>
                <a:gd name="f64" fmla="+- 0 0 f59"/>
                <a:gd name="f65" fmla="+- 0 0 f63"/>
                <a:gd name="f66" fmla="+- 0 0 f64"/>
                <a:gd name="f67" fmla="*/ f65 f61 1"/>
                <a:gd name="f68" fmla="*/ f66 f62 1"/>
                <a:gd name="f69" fmla="*/ f65 f47 1"/>
                <a:gd name="f70" fmla="*/ f66 f46 1"/>
                <a:gd name="f71" fmla="+- f50 f67 0"/>
                <a:gd name="f72" fmla="+- f49 0 f68"/>
                <a:gd name="f73" fmla="+- f50 0 f69"/>
                <a:gd name="f74" fmla="+- f50 f69 0"/>
                <a:gd name="f75" fmla="+- f49 0 f70"/>
                <a:gd name="f76" fmla="+- f49 f70 0"/>
                <a:gd name="f77" fmla="+- f50 f71 0"/>
                <a:gd name="f78" fmla="+- f49 f72 0"/>
                <a:gd name="f79" fmla="*/ f73 f34 1"/>
                <a:gd name="f80" fmla="*/ f75 f34 1"/>
                <a:gd name="f81" fmla="*/ f74 f34 1"/>
                <a:gd name="f82" fmla="*/ f76 f34 1"/>
                <a:gd name="f83" fmla="*/ f71 f34 1"/>
                <a:gd name="f84" fmla="*/ f72 f34 1"/>
                <a:gd name="f85" fmla="*/ f77 1 2"/>
                <a:gd name="f86" fmla="*/ f78 1 2"/>
                <a:gd name="f87" fmla="*/ f85 f34 1"/>
                <a:gd name="f88" fmla="*/ f86 f34 1"/>
              </a:gdLst>
              <a:ahLst/>
              <a:cxnLst>
                <a:cxn ang="3cd4">
                  <a:pos x="hc" y="t"/>
                </a:cxn>
                <a:cxn ang="0">
                  <a:pos x="r" y="vc"/>
                </a:cxn>
                <a:cxn ang="cd4">
                  <a:pos x="hc" y="b"/>
                </a:cxn>
                <a:cxn ang="cd2">
                  <a:pos x="l" y="vc"/>
                </a:cxn>
                <a:cxn ang="f32">
                  <a:pos x="f81" y="f82"/>
                </a:cxn>
                <a:cxn ang="f32">
                  <a:pos x="f79" y="f82"/>
                </a:cxn>
                <a:cxn ang="f33">
                  <a:pos x="f79" y="f80"/>
                </a:cxn>
                <a:cxn ang="f33">
                  <a:pos x="f83" y="f84"/>
                </a:cxn>
              </a:cxnLst>
              <a:rect l="f79" t="f80" r="f81" b="f82"/>
              <a:pathLst>
                <a:path>
                  <a:moveTo>
                    <a:pt x="f41" y="f60"/>
                  </a:moveTo>
                  <a:arcTo wR="f54" hR="f55" stAng="f1" swAng="f2"/>
                  <a:quadBezTo>
                    <a:pt x="f87" y="f41"/>
                    <a:pt x="f83" y="f84"/>
                  </a:quadBezTo>
                  <a:quadBezTo>
                    <a:pt x="f45" y="f88"/>
                    <a:pt x="f45" y="f60"/>
                  </a:quadBezTo>
                  <a:arcTo wR="f54" hR="f55" stAng="f7" swAng="f1"/>
                  <a:close/>
                </a:path>
              </a:pathLst>
            </a:custGeom>
            <a:solidFill>
              <a:srgbClr val="A5A5A5"/>
            </a:solidFill>
            <a:ln w="12701" cap="flat">
              <a:solidFill>
                <a:srgbClr val="A5A5A5"/>
              </a:solidFill>
              <a:prstDash val="solid"/>
              <a:miter/>
            </a:ln>
          </p:spPr>
          <p:txBody>
            <a:bodyPr lIns="0" tIns="0" rIns="0" bIns="0"/>
            <a:lstStyle/>
            <a:p>
              <a:endParaRPr lang="en-US">
                <a:solidFill>
                  <a:prstClr val="black"/>
                </a:solidFill>
              </a:endParaRPr>
            </a:p>
          </p:txBody>
        </p:sp>
        <p:sp>
          <p:nvSpPr>
            <p:cNvPr id="28" name="Freeform: Shape 27">
              <a:extLst>
                <a:ext uri="{FF2B5EF4-FFF2-40B4-BE49-F238E27FC236}">
                  <a16:creationId xmlns:a16="http://schemas.microsoft.com/office/drawing/2014/main" id="{D812B227-5B8D-4466-8374-D9C9979F6974}"/>
                </a:ext>
              </a:extLst>
            </p:cNvPr>
            <p:cNvSpPr/>
            <p:nvPr/>
          </p:nvSpPr>
          <p:spPr>
            <a:xfrm>
              <a:off x="7189899" y="5493989"/>
              <a:ext cx="230666" cy="23066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alpha val="90000"/>
              </a:srgbClr>
            </a:solidFill>
            <a:ln cap="flat">
              <a:noFill/>
              <a:prstDash val="solid"/>
            </a:ln>
          </p:spPr>
          <p:txBody>
            <a:bodyPr lIns="0" tIns="0" rIns="0" bIns="0"/>
            <a:lstStyle/>
            <a:p>
              <a:endParaRPr lang="en-US">
                <a:solidFill>
                  <a:prstClr val="black"/>
                </a:solidFill>
              </a:endParaRPr>
            </a:p>
          </p:txBody>
        </p:sp>
        <p:sp>
          <p:nvSpPr>
            <p:cNvPr id="29" name="Freeform: Shape 28">
              <a:extLst>
                <a:ext uri="{FF2B5EF4-FFF2-40B4-BE49-F238E27FC236}">
                  <a16:creationId xmlns:a16="http://schemas.microsoft.com/office/drawing/2014/main" id="{2265B989-A104-49FA-9030-F6563C580AAF}"/>
                </a:ext>
              </a:extLst>
            </p:cNvPr>
            <p:cNvSpPr/>
            <p:nvPr/>
          </p:nvSpPr>
          <p:spPr>
            <a:xfrm>
              <a:off x="7514932" y="4205974"/>
              <a:ext cx="3358883" cy="1193657"/>
            </a:xfrm>
            <a:custGeom>
              <a:avLst/>
              <a:gdLst>
                <a:gd name="f0" fmla="val 10800000"/>
                <a:gd name="f1" fmla="val 5400000"/>
                <a:gd name="f2" fmla="val 180"/>
                <a:gd name="f3" fmla="val w"/>
                <a:gd name="f4" fmla="val h"/>
                <a:gd name="f5" fmla="val 0"/>
                <a:gd name="f6" fmla="val 3358883"/>
                <a:gd name="f7" fmla="val 1193655"/>
                <a:gd name="f8" fmla="+- 0 0 -90"/>
                <a:gd name="f9" fmla="*/ f3 1 3358883"/>
                <a:gd name="f10" fmla="*/ f4 1 1193655"/>
                <a:gd name="f11" fmla="val f5"/>
                <a:gd name="f12" fmla="val f6"/>
                <a:gd name="f13" fmla="val f7"/>
                <a:gd name="f14" fmla="*/ f8 f0 1"/>
                <a:gd name="f15" fmla="+- f13 0 f11"/>
                <a:gd name="f16" fmla="+- f12 0 f11"/>
                <a:gd name="f17" fmla="*/ f14 1 f2"/>
                <a:gd name="f18" fmla="*/ f16 1 3358883"/>
                <a:gd name="f19" fmla="*/ f15 1 1193655"/>
                <a:gd name="f20" fmla="*/ 0 f16 1"/>
                <a:gd name="f21" fmla="*/ 0 f15 1"/>
                <a:gd name="f22" fmla="*/ 3358883 f16 1"/>
                <a:gd name="f23" fmla="*/ 1193655 f15 1"/>
                <a:gd name="f24" fmla="+- f17 0 f1"/>
                <a:gd name="f25" fmla="*/ f20 1 3358883"/>
                <a:gd name="f26" fmla="*/ f21 1 1193655"/>
                <a:gd name="f27" fmla="*/ f22 1 3358883"/>
                <a:gd name="f28" fmla="*/ f23 1 1193655"/>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1193655">
                  <a:moveTo>
                    <a:pt x="f5" y="f5"/>
                  </a:moveTo>
                  <a:lnTo>
                    <a:pt x="f6" y="f5"/>
                  </a:lnTo>
                  <a:lnTo>
                    <a:pt x="f6" y="f7"/>
                  </a:lnTo>
                  <a:lnTo>
                    <a:pt x="f5" y="f7"/>
                  </a:lnTo>
                  <a:lnTo>
                    <a:pt x="f5" y="f5"/>
                  </a:lnTo>
                  <a:close/>
                </a:path>
              </a:pathLst>
            </a:custGeom>
            <a:noFill/>
            <a:ln cap="flat">
              <a:noFill/>
              <a:prstDash val="solid"/>
            </a:ln>
          </p:spPr>
          <p:txBody>
            <a:bodyPr vert="horz" wrap="square" lIns="0" tIns="123828" rIns="0" bIns="82552" anchor="b" anchorCtr="0" compatLnSpc="1">
              <a:noAutofit/>
            </a:bodyPr>
            <a:lstStyle/>
            <a:p>
              <a:pPr defTabSz="577845">
                <a:lnSpc>
                  <a:spcPct val="90000"/>
                </a:lnSpc>
                <a:spcAft>
                  <a:spcPts val="500"/>
                </a:spcAft>
                <a:defRPr sz="1800" b="0" i="0" u="none" strike="noStrike" kern="0" cap="none" spc="0" baseline="0">
                  <a:solidFill>
                    <a:srgbClr val="000000"/>
                  </a:solidFill>
                  <a:uFillTx/>
                </a:defRPr>
              </a:pPr>
              <a:r>
                <a:rPr lang="en-US" sz="1600" dirty="0">
                  <a:solidFill>
                    <a:srgbClr val="000000"/>
                  </a:solidFill>
                  <a:latin typeface="Garamond" panose="02020404030301010803" pitchFamily="18" charset="0"/>
                </a:rPr>
                <a:t>ITU Council Working Group Meetings which held Virtually from 25th  – 5th  February, 2021</a:t>
              </a:r>
            </a:p>
          </p:txBody>
        </p:sp>
        <p:sp>
          <p:nvSpPr>
            <p:cNvPr id="30" name="Freeform: Shape 29">
              <a:extLst>
                <a:ext uri="{FF2B5EF4-FFF2-40B4-BE49-F238E27FC236}">
                  <a16:creationId xmlns:a16="http://schemas.microsoft.com/office/drawing/2014/main" id="{AB64DD3D-3D83-44A5-AC2A-8622E4487F6A}"/>
                </a:ext>
              </a:extLst>
            </p:cNvPr>
            <p:cNvSpPr/>
            <p:nvPr/>
          </p:nvSpPr>
          <p:spPr>
            <a:xfrm>
              <a:off x="7514932" y="5399632"/>
              <a:ext cx="3358883" cy="419389"/>
            </a:xfrm>
            <a:custGeom>
              <a:avLst/>
              <a:gdLst>
                <a:gd name="f0" fmla="val 10800000"/>
                <a:gd name="f1" fmla="val 5400000"/>
                <a:gd name="f2" fmla="val 180"/>
                <a:gd name="f3" fmla="val w"/>
                <a:gd name="f4" fmla="val h"/>
                <a:gd name="f5" fmla="val 0"/>
                <a:gd name="f6" fmla="val 3358883"/>
                <a:gd name="f7" fmla="val 419392"/>
                <a:gd name="f8" fmla="+- 0 0 -90"/>
                <a:gd name="f9" fmla="*/ f3 1 3358883"/>
                <a:gd name="f10" fmla="*/ f4 1 419392"/>
                <a:gd name="f11" fmla="val f5"/>
                <a:gd name="f12" fmla="val f6"/>
                <a:gd name="f13" fmla="val f7"/>
                <a:gd name="f14" fmla="*/ f8 f0 1"/>
                <a:gd name="f15" fmla="+- f13 0 f11"/>
                <a:gd name="f16" fmla="+- f12 0 f11"/>
                <a:gd name="f17" fmla="*/ f14 1 f2"/>
                <a:gd name="f18" fmla="*/ f16 1 3358883"/>
                <a:gd name="f19" fmla="*/ f15 1 419392"/>
                <a:gd name="f20" fmla="*/ 0 f16 1"/>
                <a:gd name="f21" fmla="*/ 0 f15 1"/>
                <a:gd name="f22" fmla="*/ 3358883 f16 1"/>
                <a:gd name="f23" fmla="*/ 419392 f15 1"/>
                <a:gd name="f24" fmla="+- f17 0 f1"/>
                <a:gd name="f25" fmla="*/ f20 1 3358883"/>
                <a:gd name="f26" fmla="*/ f21 1 419392"/>
                <a:gd name="f27" fmla="*/ f22 1 3358883"/>
                <a:gd name="f28" fmla="*/ f23 1 419392"/>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3358883" h="419392">
                  <a:moveTo>
                    <a:pt x="f5" y="f5"/>
                  </a:moveTo>
                  <a:lnTo>
                    <a:pt x="f6" y="f5"/>
                  </a:lnTo>
                  <a:lnTo>
                    <a:pt x="f6" y="f7"/>
                  </a:lnTo>
                  <a:lnTo>
                    <a:pt x="f5" y="f7"/>
                  </a:lnTo>
                  <a:lnTo>
                    <a:pt x="f5" y="f5"/>
                  </a:lnTo>
                  <a:close/>
                </a:path>
              </a:pathLst>
            </a:custGeom>
            <a:noFill/>
            <a:ln cap="flat">
              <a:noFill/>
              <a:prstDash val="solid"/>
            </a:ln>
          </p:spPr>
          <p:txBody>
            <a:bodyPr vert="horz" wrap="square" lIns="0" tIns="0" rIns="114300" bIns="0" anchor="ctr" anchorCtr="0" compatLnSpc="1">
              <a:noAutofit/>
            </a:bodyPr>
            <a:lstStyle/>
            <a:p>
              <a:pPr defTabSz="800100">
                <a:lnSpc>
                  <a:spcPct val="90000"/>
                </a:lnSpc>
                <a:spcAft>
                  <a:spcPts val="800"/>
                </a:spcAft>
                <a:defRPr sz="1800" b="1" i="0" u="none" strike="noStrike" kern="0" cap="none" spc="0" baseline="0">
                  <a:solidFill>
                    <a:srgbClr val="000000"/>
                  </a:solidFill>
                  <a:uFillTx/>
                </a:defRPr>
              </a:pPr>
              <a:r>
                <a:rPr lang="en-US" b="1" dirty="0">
                  <a:solidFill>
                    <a:srgbClr val="000000"/>
                  </a:solidFill>
                  <a:latin typeface="Garamond" panose="02020404030301010803" pitchFamily="18" charset="0"/>
                </a:rPr>
                <a:t>25–5 Feb. 2021</a:t>
              </a:r>
            </a:p>
          </p:txBody>
        </p:sp>
        <p:sp>
          <p:nvSpPr>
            <p:cNvPr id="31" name="Freeform: Shape 30">
              <a:extLst>
                <a:ext uri="{FF2B5EF4-FFF2-40B4-BE49-F238E27FC236}">
                  <a16:creationId xmlns:a16="http://schemas.microsoft.com/office/drawing/2014/main" id="{EAA3CB85-FA69-487B-AF2F-A9E58CC40257}"/>
                </a:ext>
              </a:extLst>
            </p:cNvPr>
            <p:cNvSpPr/>
            <p:nvPr/>
          </p:nvSpPr>
          <p:spPr>
            <a:xfrm>
              <a:off x="7305233" y="4205974"/>
              <a:ext cx="0" cy="1193657"/>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cap="flat">
              <a:solidFill>
                <a:srgbClr val="A5A5A5"/>
              </a:solidFill>
              <a:custDash>
                <a:ds d="300000" sp="300000"/>
              </a:custDash>
              <a:miter/>
            </a:ln>
          </p:spPr>
          <p:txBody>
            <a:bodyPr lIns="0" tIns="0" rIns="0" bIns="0"/>
            <a:lstStyle/>
            <a:p>
              <a:endParaRPr lang="en-US">
                <a:solidFill>
                  <a:prstClr val="black"/>
                </a:solidFill>
              </a:endParaRPr>
            </a:p>
          </p:txBody>
        </p:sp>
        <p:sp>
          <p:nvSpPr>
            <p:cNvPr id="32" name="Freeform: Shape 31">
              <a:extLst>
                <a:ext uri="{FF2B5EF4-FFF2-40B4-BE49-F238E27FC236}">
                  <a16:creationId xmlns:a16="http://schemas.microsoft.com/office/drawing/2014/main" id="{5F3CF1F9-6836-4D2B-BC98-EC975B23698E}"/>
                </a:ext>
              </a:extLst>
            </p:cNvPr>
            <p:cNvSpPr/>
            <p:nvPr/>
          </p:nvSpPr>
          <p:spPr>
            <a:xfrm>
              <a:off x="7266709" y="4168228"/>
              <a:ext cx="75492" cy="754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A5A5A5"/>
            </a:solidFill>
            <a:ln w="6345" cap="flat">
              <a:solidFill>
                <a:srgbClr val="FFFFFF"/>
              </a:solidFill>
              <a:prstDash val="solid"/>
              <a:miter/>
            </a:ln>
          </p:spPr>
          <p:txBody>
            <a:bodyPr lIns="0" tIns="0" rIns="0" bIns="0"/>
            <a:lstStyle/>
            <a:p>
              <a:endParaRPr lang="en-US">
                <a:solidFill>
                  <a:prstClr val="black"/>
                </a:solidFill>
              </a:endParaRPr>
            </a:p>
          </p:txBody>
        </p:sp>
      </p:grpSp>
      <p:sp>
        <p:nvSpPr>
          <p:cNvPr id="33" name="Slide Number Placeholder 32"/>
          <p:cNvSpPr>
            <a:spLocks noGrp="1"/>
          </p:cNvSpPr>
          <p:nvPr>
            <p:ph type="sldNum" sz="quarter" idx="8"/>
          </p:nvPr>
        </p:nvSpPr>
        <p:spPr/>
        <p:txBody>
          <a:bodyPr/>
          <a:lstStyle/>
          <a:p>
            <a:pPr lvl="0"/>
            <a:fld id="{7B7BEEF4-8D4D-4287-92BA-902F5AF846DB}" type="slidenum">
              <a:rPr lang="en-US" smtClean="0"/>
              <a:t>23</a:t>
            </a:fld>
            <a:endParaRPr lang="en-US"/>
          </a:p>
        </p:txBody>
      </p:sp>
    </p:spTree>
    <p:extLst>
      <p:ext uri="{BB962C8B-B14F-4D97-AF65-F5344CB8AC3E}">
        <p14:creationId xmlns:p14="http://schemas.microsoft.com/office/powerpoint/2010/main" val="670372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AD4781D9-A85A-43D0-96A6-30AE53081EFF}"/>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algn="ctr">
              <a:defRPr sz="1800" b="0" i="0" u="none" strike="noStrike" kern="0" cap="none" spc="0" baseline="0">
                <a:solidFill>
                  <a:srgbClr val="000000"/>
                </a:solidFill>
                <a:uFillTx/>
              </a:defRPr>
            </a:pPr>
            <a:endParaRPr lang="en-US">
              <a:solidFill>
                <a:srgbClr val="FFFFFF"/>
              </a:solidFill>
            </a:endParaRPr>
          </a:p>
        </p:txBody>
      </p:sp>
      <p:sp>
        <p:nvSpPr>
          <p:cNvPr id="3" name="Freeform 45">
            <a:extLst>
              <a:ext uri="{FF2B5EF4-FFF2-40B4-BE49-F238E27FC236}">
                <a16:creationId xmlns:a16="http://schemas.microsoft.com/office/drawing/2014/main" id="{E92AB7BD-927A-41EE-BE67-7A5FA22D00D3}"/>
              </a:ext>
            </a:extLst>
          </p:cNvPr>
          <p:cNvSpPr>
            <a:spLocks noMove="1" noResize="1"/>
          </p:cNvSpPr>
          <p:nvPr/>
        </p:nvSpPr>
        <p:spPr>
          <a:xfrm>
            <a:off x="409706" y="1022354"/>
            <a:ext cx="709610" cy="2095503"/>
          </a:xfrm>
          <a:custGeom>
            <a:avLst/>
            <a:gdLst>
              <a:gd name="f0" fmla="val 10800000"/>
              <a:gd name="f1" fmla="val 5400000"/>
              <a:gd name="f2" fmla="val 180"/>
              <a:gd name="f3" fmla="val w"/>
              <a:gd name="f4" fmla="val h"/>
              <a:gd name="f5" fmla="val 0"/>
              <a:gd name="f6" fmla="val 447"/>
              <a:gd name="f7" fmla="val 1363"/>
              <a:gd name="f8" fmla="val 987"/>
              <a:gd name="f9" fmla="val 376"/>
              <a:gd name="f10" fmla="+- 0 0 -90"/>
              <a:gd name="f11" fmla="*/ f3 1 447"/>
              <a:gd name="f12" fmla="*/ f4 1 1363"/>
              <a:gd name="f13" fmla="val f5"/>
              <a:gd name="f14" fmla="val f6"/>
              <a:gd name="f15" fmla="val f7"/>
              <a:gd name="f16" fmla="*/ f10 f0 1"/>
              <a:gd name="f17" fmla="+- f15 0 f13"/>
              <a:gd name="f18" fmla="+- f14 0 f13"/>
              <a:gd name="f19" fmla="*/ f16 1 f2"/>
              <a:gd name="f20" fmla="*/ f18 1 447"/>
              <a:gd name="f21" fmla="*/ f17 1 1363"/>
              <a:gd name="f22" fmla="*/ 447 f18 1"/>
              <a:gd name="f23" fmla="*/ 1363 f17 1"/>
              <a:gd name="f24" fmla="*/ 0 f18 1"/>
              <a:gd name="f25" fmla="*/ 987 f17 1"/>
              <a:gd name="f26" fmla="*/ 0 f17 1"/>
              <a:gd name="f27" fmla="*/ 376 f17 1"/>
              <a:gd name="f28" fmla="+- f19 0 f1"/>
              <a:gd name="f29" fmla="*/ f22 1 447"/>
              <a:gd name="f30" fmla="*/ f23 1 1363"/>
              <a:gd name="f31" fmla="*/ f24 1 447"/>
              <a:gd name="f32" fmla="*/ f25 1 1363"/>
              <a:gd name="f33" fmla="*/ f26 1 1363"/>
              <a:gd name="f34" fmla="*/ f27 1 1363"/>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47" h="1363">
                <a:moveTo>
                  <a:pt x="f6" y="f7"/>
                </a:moveTo>
                <a:lnTo>
                  <a:pt x="f5" y="f8"/>
                </a:lnTo>
                <a:lnTo>
                  <a:pt x="f5" y="f5"/>
                </a:lnTo>
                <a:lnTo>
                  <a:pt x="f6" y="f9"/>
                </a:lnTo>
                <a:lnTo>
                  <a:pt x="f6" y="f7"/>
                </a:lnTo>
                <a:close/>
              </a:path>
            </a:pathLst>
          </a:custGeom>
          <a:solidFill>
            <a:srgbClr val="20386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4" name="Freeform 46">
            <a:extLst>
              <a:ext uri="{FF2B5EF4-FFF2-40B4-BE49-F238E27FC236}">
                <a16:creationId xmlns:a16="http://schemas.microsoft.com/office/drawing/2014/main" id="{36EB6E0E-ABB4-4A58-810E-AC81AC25C119}"/>
              </a:ext>
            </a:extLst>
          </p:cNvPr>
          <p:cNvSpPr>
            <a:spLocks noMove="1" noResize="1"/>
          </p:cNvSpPr>
          <p:nvPr/>
        </p:nvSpPr>
        <p:spPr>
          <a:xfrm>
            <a:off x="409706" y="837745"/>
            <a:ext cx="403222" cy="1705429"/>
          </a:xfrm>
          <a:custGeom>
            <a:avLst/>
            <a:gdLst>
              <a:gd name="f0" fmla="val 10800000"/>
              <a:gd name="f1" fmla="val 5400000"/>
              <a:gd name="f2" fmla="val 180"/>
              <a:gd name="f3" fmla="val w"/>
              <a:gd name="f4" fmla="val h"/>
              <a:gd name="f5" fmla="val 0"/>
              <a:gd name="f6" fmla="val 254"/>
              <a:gd name="f7" fmla="val 1109"/>
              <a:gd name="f8" fmla="val 987"/>
              <a:gd name="f9" fmla="val 119"/>
              <a:gd name="f10" fmla="+- 0 0 -90"/>
              <a:gd name="f11" fmla="*/ f3 1 254"/>
              <a:gd name="f12" fmla="*/ f4 1 1109"/>
              <a:gd name="f13" fmla="val f5"/>
              <a:gd name="f14" fmla="val f6"/>
              <a:gd name="f15" fmla="val f7"/>
              <a:gd name="f16" fmla="*/ f10 f0 1"/>
              <a:gd name="f17" fmla="+- f15 0 f13"/>
              <a:gd name="f18" fmla="+- f14 0 f13"/>
              <a:gd name="f19" fmla="*/ f16 1 f2"/>
              <a:gd name="f20" fmla="*/ f18 1 254"/>
              <a:gd name="f21" fmla="*/ f17 1 1109"/>
              <a:gd name="f22" fmla="*/ 254 f18 1"/>
              <a:gd name="f23" fmla="*/ 987 f17 1"/>
              <a:gd name="f24" fmla="*/ 0 f18 1"/>
              <a:gd name="f25" fmla="*/ 1109 f17 1"/>
              <a:gd name="f26" fmla="*/ 119 f17 1"/>
              <a:gd name="f27" fmla="*/ 0 f17 1"/>
              <a:gd name="f28" fmla="+- f19 0 f1"/>
              <a:gd name="f29" fmla="*/ f22 1 254"/>
              <a:gd name="f30" fmla="*/ f23 1 1109"/>
              <a:gd name="f31" fmla="*/ f24 1 254"/>
              <a:gd name="f32" fmla="*/ f25 1 1109"/>
              <a:gd name="f33" fmla="*/ f26 1 1109"/>
              <a:gd name="f34" fmla="*/ f27 1 1109"/>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54" h="1109">
                <a:moveTo>
                  <a:pt x="f6" y="f8"/>
                </a:moveTo>
                <a:lnTo>
                  <a:pt x="f5" y="f7"/>
                </a:lnTo>
                <a:lnTo>
                  <a:pt x="f5" y="f9"/>
                </a:lnTo>
                <a:lnTo>
                  <a:pt x="f6" y="f5"/>
                </a:lnTo>
                <a:lnTo>
                  <a:pt x="f6" y="f8"/>
                </a:lnTo>
                <a:close/>
              </a:path>
            </a:pathLst>
          </a:custGeom>
          <a:solidFill>
            <a:srgbClr val="2F5597"/>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5" name="Freeform 47">
            <a:extLst>
              <a:ext uri="{FF2B5EF4-FFF2-40B4-BE49-F238E27FC236}">
                <a16:creationId xmlns:a16="http://schemas.microsoft.com/office/drawing/2014/main" id="{B58D5A5A-0FF0-4AA3-AC3F-87D20BC399FF}"/>
              </a:ext>
            </a:extLst>
          </p:cNvPr>
          <p:cNvSpPr>
            <a:spLocks noMove="1" noResize="1"/>
          </p:cNvSpPr>
          <p:nvPr/>
        </p:nvSpPr>
        <p:spPr>
          <a:xfrm>
            <a:off x="644661" y="640893"/>
            <a:ext cx="168277" cy="1713192"/>
          </a:xfrm>
          <a:custGeom>
            <a:avLst/>
            <a:gdLst>
              <a:gd name="f0" fmla="val 10800000"/>
              <a:gd name="f1" fmla="val 5400000"/>
              <a:gd name="f2" fmla="val 180"/>
              <a:gd name="f3" fmla="val w"/>
              <a:gd name="f4" fmla="val h"/>
              <a:gd name="f5" fmla="val 0"/>
              <a:gd name="f6" fmla="val 106"/>
              <a:gd name="f7" fmla="val 1114"/>
              <a:gd name="f8" fmla="val 1005"/>
              <a:gd name="f9" fmla="val 110"/>
              <a:gd name="f10" fmla="+- 0 0 -90"/>
              <a:gd name="f11" fmla="*/ f3 1 106"/>
              <a:gd name="f12" fmla="*/ f4 1 1114"/>
              <a:gd name="f13" fmla="val f5"/>
              <a:gd name="f14" fmla="val f6"/>
              <a:gd name="f15" fmla="val f7"/>
              <a:gd name="f16" fmla="*/ f10 f0 1"/>
              <a:gd name="f17" fmla="+- f15 0 f13"/>
              <a:gd name="f18" fmla="+- f14 0 f13"/>
              <a:gd name="f19" fmla="*/ f16 1 f2"/>
              <a:gd name="f20" fmla="*/ f18 1 106"/>
              <a:gd name="f21" fmla="*/ f17 1 1114"/>
              <a:gd name="f22" fmla="*/ 106 f18 1"/>
              <a:gd name="f23" fmla="*/ 1114 f17 1"/>
              <a:gd name="f24" fmla="*/ 0 f18 1"/>
              <a:gd name="f25" fmla="*/ 1005 f17 1"/>
              <a:gd name="f26" fmla="*/ 0 f17 1"/>
              <a:gd name="f27" fmla="*/ 110 f17 1"/>
              <a:gd name="f28" fmla="+- f19 0 f1"/>
              <a:gd name="f29" fmla="*/ f22 1 106"/>
              <a:gd name="f30" fmla="*/ f23 1 1114"/>
              <a:gd name="f31" fmla="*/ f24 1 106"/>
              <a:gd name="f32" fmla="*/ f25 1 1114"/>
              <a:gd name="f33" fmla="*/ f26 1 1114"/>
              <a:gd name="f34" fmla="*/ f27 1 1114"/>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106" h="1114">
                <a:moveTo>
                  <a:pt x="f6" y="f7"/>
                </a:moveTo>
                <a:lnTo>
                  <a:pt x="f5" y="f8"/>
                </a:lnTo>
                <a:lnTo>
                  <a:pt x="f5" y="f5"/>
                </a:lnTo>
                <a:lnTo>
                  <a:pt x="f6" y="f9"/>
                </a:lnTo>
                <a:lnTo>
                  <a:pt x="f6" y="f7"/>
                </a:lnTo>
                <a:close/>
              </a:path>
            </a:pathLst>
          </a:custGeom>
          <a:solidFill>
            <a:srgbClr val="20386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6" name="Freeform 44">
            <a:extLst>
              <a:ext uri="{FF2B5EF4-FFF2-40B4-BE49-F238E27FC236}">
                <a16:creationId xmlns:a16="http://schemas.microsoft.com/office/drawing/2014/main" id="{FE461CA7-3167-4363-8574-CC8F70CE15A2}"/>
              </a:ext>
            </a:extLst>
          </p:cNvPr>
          <p:cNvSpPr>
            <a:spLocks noMove="1" noResize="1"/>
          </p:cNvSpPr>
          <p:nvPr/>
        </p:nvSpPr>
        <p:spPr>
          <a:xfrm>
            <a:off x="11223199" y="635718"/>
            <a:ext cx="328607" cy="1742361"/>
          </a:xfrm>
          <a:custGeom>
            <a:avLst/>
            <a:gdLst>
              <a:gd name="f0" fmla="val 10800000"/>
              <a:gd name="f1" fmla="val 5400000"/>
              <a:gd name="f2" fmla="val 180"/>
              <a:gd name="f3" fmla="val w"/>
              <a:gd name="f4" fmla="val h"/>
              <a:gd name="f5" fmla="val 0"/>
              <a:gd name="f6" fmla="val 207"/>
              <a:gd name="f7" fmla="val 1114"/>
              <a:gd name="f8" fmla="val 987"/>
              <a:gd name="f9" fmla="val 127"/>
              <a:gd name="f10" fmla="+- 0 0 -90"/>
              <a:gd name="f11" fmla="*/ f3 1 207"/>
              <a:gd name="f12" fmla="*/ f4 1 1114"/>
              <a:gd name="f13" fmla="val f5"/>
              <a:gd name="f14" fmla="val f6"/>
              <a:gd name="f15" fmla="val f7"/>
              <a:gd name="f16" fmla="*/ f10 f0 1"/>
              <a:gd name="f17" fmla="+- f15 0 f13"/>
              <a:gd name="f18" fmla="+- f14 0 f13"/>
              <a:gd name="f19" fmla="*/ f16 1 f2"/>
              <a:gd name="f20" fmla="*/ f18 1 207"/>
              <a:gd name="f21" fmla="*/ f17 1 1114"/>
              <a:gd name="f22" fmla="*/ 207 f18 1"/>
              <a:gd name="f23" fmla="*/ 987 f17 1"/>
              <a:gd name="f24" fmla="*/ 0 f18 1"/>
              <a:gd name="f25" fmla="*/ 1114 f17 1"/>
              <a:gd name="f26" fmla="*/ 127 f17 1"/>
              <a:gd name="f27" fmla="*/ 0 f17 1"/>
              <a:gd name="f28" fmla="+- f19 0 f1"/>
              <a:gd name="f29" fmla="*/ f22 1 207"/>
              <a:gd name="f30" fmla="*/ f23 1 1114"/>
              <a:gd name="f31" fmla="*/ f24 1 207"/>
              <a:gd name="f32" fmla="*/ f25 1 1114"/>
              <a:gd name="f33" fmla="*/ f26 1 1114"/>
              <a:gd name="f34" fmla="*/ f27 1 1114"/>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7" h="1114">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7" name="Rectangle 22">
            <a:extLst>
              <a:ext uri="{FF2B5EF4-FFF2-40B4-BE49-F238E27FC236}">
                <a16:creationId xmlns:a16="http://schemas.microsoft.com/office/drawing/2014/main" id="{92297001-1912-43B6-A93F-6AF9ECA94A3A}"/>
              </a:ext>
            </a:extLst>
          </p:cNvPr>
          <p:cNvSpPr>
            <a:spLocks noMove="1" noResize="1"/>
          </p:cNvSpPr>
          <p:nvPr/>
        </p:nvSpPr>
        <p:spPr>
          <a:xfrm>
            <a:off x="644057" y="635718"/>
            <a:ext cx="10907859" cy="1541458"/>
          </a:xfrm>
          <a:prstGeom prst="rect">
            <a:avLst/>
          </a:prstGeom>
          <a:solidFill>
            <a:srgbClr val="4472C4"/>
          </a:solidFill>
          <a:ln cap="flat">
            <a:noFill/>
            <a:prstDash val="solid"/>
          </a:ln>
        </p:spPr>
        <p:txBody>
          <a:bodyPr vert="horz" wrap="square" lIns="91440" tIns="45720" rIns="91440" bIns="45720" anchor="t" anchorCtr="0" compatLnSpc="1">
            <a:noAutofit/>
          </a:bodyPr>
          <a:lstStyle/>
          <a:p>
            <a:pPr>
              <a:defRPr sz="1800" b="0" i="0" u="none" strike="noStrike" kern="0" cap="none" spc="0" baseline="0">
                <a:solidFill>
                  <a:srgbClr val="000000"/>
                </a:solidFill>
                <a:uFillTx/>
              </a:defRPr>
            </a:pPr>
            <a:endParaRPr lang="en-US">
              <a:solidFill>
                <a:srgbClr val="000000"/>
              </a:solidFill>
            </a:endParaRPr>
          </a:p>
        </p:txBody>
      </p:sp>
      <p:sp>
        <p:nvSpPr>
          <p:cNvPr id="8" name="Title 1">
            <a:extLst>
              <a:ext uri="{FF2B5EF4-FFF2-40B4-BE49-F238E27FC236}">
                <a16:creationId xmlns:a16="http://schemas.microsoft.com/office/drawing/2014/main" id="{11F4E844-9FAF-436B-B8F1-221F9D8525E4}"/>
              </a:ext>
            </a:extLst>
          </p:cNvPr>
          <p:cNvSpPr txBox="1">
            <a:spLocks noGrp="1"/>
          </p:cNvSpPr>
          <p:nvPr>
            <p:ph type="title"/>
          </p:nvPr>
        </p:nvSpPr>
        <p:spPr>
          <a:xfrm>
            <a:off x="958501" y="800392"/>
            <a:ext cx="10264697" cy="1212101"/>
          </a:xfrm>
        </p:spPr>
        <p:txBody>
          <a:bodyPr/>
          <a:lstStyle/>
          <a:p>
            <a:pPr lvl="0" algn="ctr"/>
            <a:r>
              <a:rPr lang="en-US" sz="4000" b="1" dirty="0">
                <a:solidFill>
                  <a:srgbClr val="FFFFFF"/>
                </a:solidFill>
                <a:latin typeface="Garamond" pitchFamily="18"/>
                <a:cs typeface="Times New Roman" pitchFamily="18"/>
              </a:rPr>
              <a:t>Participation at Child Online Protection Related Events </a:t>
            </a:r>
            <a:endParaRPr lang="en-GB" sz="4000" dirty="0">
              <a:solidFill>
                <a:srgbClr val="FFFFFF"/>
              </a:solidFill>
            </a:endParaRPr>
          </a:p>
        </p:txBody>
      </p:sp>
      <p:sp>
        <p:nvSpPr>
          <p:cNvPr id="9" name="Content Placeholder 2">
            <a:extLst>
              <a:ext uri="{FF2B5EF4-FFF2-40B4-BE49-F238E27FC236}">
                <a16:creationId xmlns:a16="http://schemas.microsoft.com/office/drawing/2014/main" id="{AC6A52C0-64B1-4EBF-961F-0B375343F27F}"/>
              </a:ext>
            </a:extLst>
          </p:cNvPr>
          <p:cNvSpPr txBox="1">
            <a:spLocks noGrp="1"/>
          </p:cNvSpPr>
          <p:nvPr>
            <p:ph idx="1"/>
          </p:nvPr>
        </p:nvSpPr>
        <p:spPr>
          <a:xfrm>
            <a:off x="1367622" y="2490432"/>
            <a:ext cx="9708998" cy="3567174"/>
          </a:xfrm>
        </p:spPr>
        <p:txBody>
          <a:bodyPr anchor="ctr"/>
          <a:lstStyle/>
          <a:p>
            <a:pPr marL="342900" lvl="0" indent="-342900" algn="just">
              <a:buFont typeface="Calibri Light"/>
              <a:buAutoNum type="alphaLcParenR"/>
            </a:pPr>
            <a:r>
              <a:rPr lang="en-US" sz="2200" dirty="0">
                <a:latin typeface="Garamond" pitchFamily="18"/>
                <a:cs typeface="Times New Roman" pitchFamily="18"/>
              </a:rPr>
              <a:t>Nigeria participates at National, Regional and Global Fora on COP related programs such as NIGF, WAIGF, AfIGF, IGF, Council Working Group Meetings on Child Online </a:t>
            </a:r>
            <a:r>
              <a:rPr lang="en-US" sz="2200" dirty="0">
                <a:latin typeface="Garamond" pitchFamily="18"/>
              </a:rPr>
              <a:t>Protection, Regional Conferences on COP, and National Programs on Online Safety, etc.</a:t>
            </a:r>
            <a:endParaRPr lang="en-GB" sz="2200" dirty="0">
              <a:latin typeface="Times New Roman" pitchFamily="18"/>
            </a:endParaRPr>
          </a:p>
          <a:p>
            <a:pPr marL="342900" lvl="0" indent="-342900" algn="just">
              <a:buFont typeface="Calibri Light"/>
              <a:buAutoNum type="alphaLcParenR"/>
            </a:pPr>
            <a:r>
              <a:rPr lang="en-US" sz="2200" dirty="0">
                <a:latin typeface="Garamond" pitchFamily="18"/>
              </a:rPr>
              <a:t>Telecom Consumer Conversations: which is a program organized by the telecom regulatory body and aims at educating parents on how to keep their children safe online.</a:t>
            </a:r>
            <a:endParaRPr lang="en-GB" sz="2200" dirty="0">
              <a:latin typeface="Times New Roman" pitchFamily="18"/>
            </a:endParaRPr>
          </a:p>
          <a:p>
            <a:pPr marL="0" lvl="0" indent="0">
              <a:buNone/>
            </a:pPr>
            <a:endParaRPr lang="en-GB" sz="2400" dirty="0"/>
          </a:p>
        </p:txBody>
      </p:sp>
      <p:sp>
        <p:nvSpPr>
          <p:cNvPr id="10" name="Slide Number Placeholder 9"/>
          <p:cNvSpPr>
            <a:spLocks noGrp="1"/>
          </p:cNvSpPr>
          <p:nvPr>
            <p:ph type="sldNum" sz="quarter" idx="8"/>
          </p:nvPr>
        </p:nvSpPr>
        <p:spPr/>
        <p:txBody>
          <a:bodyPr/>
          <a:lstStyle/>
          <a:p>
            <a:pPr lvl="0"/>
            <a:fld id="{7B7BEEF4-8D4D-4287-92BA-902F5AF846DB}" type="slidenum">
              <a:rPr lang="en-US" smtClean="0"/>
              <a:t>24</a:t>
            </a:fld>
            <a:endParaRPr lang="en-US"/>
          </a:p>
        </p:txBody>
      </p:sp>
    </p:spTree>
    <p:extLst>
      <p:ext uri="{BB962C8B-B14F-4D97-AF65-F5344CB8AC3E}">
        <p14:creationId xmlns:p14="http://schemas.microsoft.com/office/powerpoint/2010/main" val="492658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22">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90AAA700-E59D-4203-8FDB-57804B021418}"/>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Freeform 6">
            <a:extLst>
              <a:ext uri="{FF2B5EF4-FFF2-40B4-BE49-F238E27FC236}">
                <a16:creationId xmlns:a16="http://schemas.microsoft.com/office/drawing/2014/main" id="{464B74CD-9C97-4685-A459-91F60BB50D31}"/>
              </a:ext>
            </a:extLst>
          </p:cNvPr>
          <p:cNvSpPr>
            <a:spLocks noMove="1" noResize="1"/>
          </p:cNvSpPr>
          <p:nvPr/>
        </p:nvSpPr>
        <p:spPr>
          <a:xfrm>
            <a:off x="4142167" y="900812"/>
            <a:ext cx="759619"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4" name="Freeform 7">
            <a:extLst>
              <a:ext uri="{FF2B5EF4-FFF2-40B4-BE49-F238E27FC236}">
                <a16:creationId xmlns:a16="http://schemas.microsoft.com/office/drawing/2014/main" id="{ACBAC668-464D-4184-B28A-15C3115F5C00}"/>
              </a:ext>
            </a:extLst>
          </p:cNvPr>
          <p:cNvSpPr>
            <a:spLocks noMove="1" noResize="1"/>
          </p:cNvSpPr>
          <p:nvPr/>
        </p:nvSpPr>
        <p:spPr>
          <a:xfrm>
            <a:off x="4144435" y="633167"/>
            <a:ext cx="482656"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Shape 13">
            <a:extLst>
              <a:ext uri="{FF2B5EF4-FFF2-40B4-BE49-F238E27FC236}">
                <a16:creationId xmlns:a16="http://schemas.microsoft.com/office/drawing/2014/main" id="{9C070C0A-7A93-4D0C-8787-5520A593AB4D}"/>
              </a:ext>
            </a:extLst>
          </p:cNvPr>
          <p:cNvSpPr>
            <a:spLocks noMove="1" noResize="1"/>
          </p:cNvSpPr>
          <p:nvPr/>
        </p:nvSpPr>
        <p:spPr>
          <a:xfrm>
            <a:off x="634621" y="636724"/>
            <a:ext cx="4000061" cy="5257800"/>
          </a:xfrm>
          <a:custGeom>
            <a:avLst/>
            <a:gdLst>
              <a:gd name="f0" fmla="val 10800000"/>
              <a:gd name="f1" fmla="val 5400000"/>
              <a:gd name="f2" fmla="val 180"/>
              <a:gd name="f3" fmla="val w"/>
              <a:gd name="f4" fmla="val h"/>
              <a:gd name="f5" fmla="val 0"/>
              <a:gd name="f6" fmla="val 4634682"/>
              <a:gd name="f7" fmla="val 5257799"/>
              <a:gd name="f8" fmla="+- 0 0 -90"/>
              <a:gd name="f9" fmla="*/ f3 1 4634682"/>
              <a:gd name="f10" fmla="*/ f4 1 5257799"/>
              <a:gd name="f11" fmla="val f5"/>
              <a:gd name="f12" fmla="val f6"/>
              <a:gd name="f13" fmla="val f7"/>
              <a:gd name="f14" fmla="*/ f8 f0 1"/>
              <a:gd name="f15" fmla="+- f13 0 f11"/>
              <a:gd name="f16" fmla="+- f12 0 f11"/>
              <a:gd name="f17" fmla="*/ f14 1 f2"/>
              <a:gd name="f18" fmla="*/ f16 1 4634682"/>
              <a:gd name="f19" fmla="*/ f15 1 5257799"/>
              <a:gd name="f20" fmla="*/ 0 f16 1"/>
              <a:gd name="f21" fmla="*/ 0 f15 1"/>
              <a:gd name="f22" fmla="*/ 4634682 f16 1"/>
              <a:gd name="f23" fmla="*/ 5257799 f15 1"/>
              <a:gd name="f24" fmla="+- f17 0 f1"/>
              <a:gd name="f25" fmla="*/ f20 1 4634682"/>
              <a:gd name="f26" fmla="*/ f21 1 5257799"/>
              <a:gd name="f27" fmla="*/ f22 1 4634682"/>
              <a:gd name="f28" fmla="*/ f23 1 5257799"/>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Lst>
            <a:rect l="f37" t="f40" r="f38" b="f39"/>
            <a:pathLst>
              <a:path w="4634682" h="5257799">
                <a:moveTo>
                  <a:pt x="f5" y="f5"/>
                </a:moveTo>
                <a:lnTo>
                  <a:pt x="f6" y="f5"/>
                </a:lnTo>
                <a:lnTo>
                  <a:pt x="f6" y="f7"/>
                </a:lnTo>
                <a:lnTo>
                  <a:pt x="f5" y="f7"/>
                </a:lnTo>
                <a:close/>
              </a:path>
            </a:pathLst>
          </a:custGeom>
          <a:solidFill>
            <a:srgbClr val="20386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Title 1">
            <a:extLst>
              <a:ext uri="{FF2B5EF4-FFF2-40B4-BE49-F238E27FC236}">
                <a16:creationId xmlns:a16="http://schemas.microsoft.com/office/drawing/2014/main" id="{B2B38511-9E34-4C05-A74C-0EC34E5B365B}"/>
              </a:ext>
            </a:extLst>
          </p:cNvPr>
          <p:cNvSpPr txBox="1">
            <a:spLocks noGrp="1"/>
          </p:cNvSpPr>
          <p:nvPr>
            <p:ph type="title"/>
          </p:nvPr>
        </p:nvSpPr>
        <p:spPr>
          <a:xfrm>
            <a:off x="934873" y="982275"/>
            <a:ext cx="3388418" cy="4560972"/>
          </a:xfrm>
        </p:spPr>
        <p:txBody>
          <a:bodyPr/>
          <a:lstStyle/>
          <a:p>
            <a:pPr lvl="0" algn="ctr"/>
            <a:r>
              <a:rPr lang="en-US" sz="4000" b="1" dirty="0">
                <a:solidFill>
                  <a:srgbClr val="FFFFFF"/>
                </a:solidFill>
                <a:latin typeface="Garamond" pitchFamily="18"/>
                <a:cs typeface="Times New Roman" pitchFamily="18"/>
              </a:rPr>
              <a:t>Sensitization Campaigns</a:t>
            </a:r>
            <a:endParaRPr lang="en-GB" sz="4000" dirty="0">
              <a:solidFill>
                <a:srgbClr val="FFFFFF"/>
              </a:solidFill>
            </a:endParaRPr>
          </a:p>
        </p:txBody>
      </p:sp>
      <p:sp>
        <p:nvSpPr>
          <p:cNvPr id="7" name="Rectangle 8">
            <a:extLst>
              <a:ext uri="{FF2B5EF4-FFF2-40B4-BE49-F238E27FC236}">
                <a16:creationId xmlns:a16="http://schemas.microsoft.com/office/drawing/2014/main" id="{0366C62A-1C98-451F-AD2E-C5F6E2AAEE42}"/>
              </a:ext>
            </a:extLst>
          </p:cNvPr>
          <p:cNvSpPr>
            <a:spLocks noMove="1" noResize="1"/>
          </p:cNvSpPr>
          <p:nvPr/>
        </p:nvSpPr>
        <p:spPr>
          <a:xfrm>
            <a:off x="4901778" y="1352306"/>
            <a:ext cx="6655597"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8" name="Content Placeholder 2">
            <a:extLst>
              <a:ext uri="{FF2B5EF4-FFF2-40B4-BE49-F238E27FC236}">
                <a16:creationId xmlns:a16="http://schemas.microsoft.com/office/drawing/2014/main" id="{36FBBFDC-9C5D-451B-A510-0867AA2E1BE8}"/>
              </a:ext>
            </a:extLst>
          </p:cNvPr>
          <p:cNvSpPr txBox="1">
            <a:spLocks noGrp="1"/>
          </p:cNvSpPr>
          <p:nvPr>
            <p:ph idx="1"/>
          </p:nvPr>
        </p:nvSpPr>
        <p:spPr>
          <a:xfrm>
            <a:off x="5221864" y="1719620"/>
            <a:ext cx="5948830" cy="4334630"/>
          </a:xfrm>
        </p:spPr>
        <p:txBody>
          <a:bodyPr anchor="ctr">
            <a:normAutofit fontScale="70000" lnSpcReduction="20000"/>
          </a:bodyPr>
          <a:lstStyle/>
          <a:p>
            <a:pPr marL="342900" lvl="0" indent="-342900" algn="just">
              <a:buFont typeface="Calibri Light"/>
              <a:buAutoNum type="alphaLcParenR"/>
            </a:pPr>
            <a:r>
              <a:rPr lang="en-US" sz="2000" dirty="0">
                <a:solidFill>
                  <a:srgbClr val="FEFFFF"/>
                </a:solidFill>
                <a:latin typeface="Garamond" pitchFamily="18"/>
              </a:rPr>
              <a:t>Continuous sensitization campaigns across the nation in year 2021 and beyond;</a:t>
            </a:r>
            <a:endParaRPr lang="en-GB" sz="2000" dirty="0">
              <a:solidFill>
                <a:srgbClr val="FEFFFF"/>
              </a:solidFill>
              <a:latin typeface="Times New Roman" pitchFamily="18"/>
            </a:endParaRPr>
          </a:p>
          <a:p>
            <a:pPr marL="342900" lvl="0" indent="-342900" algn="just">
              <a:buFont typeface="Calibri Light"/>
              <a:buAutoNum type="alphaLcParenR"/>
            </a:pPr>
            <a:r>
              <a:rPr lang="en-US" sz="2000" dirty="0">
                <a:solidFill>
                  <a:srgbClr val="FEFFFF"/>
                </a:solidFill>
                <a:latin typeface="Garamond" pitchFamily="18"/>
              </a:rPr>
              <a:t>Establishment of 622 helpline to accommodate child complaints;</a:t>
            </a:r>
            <a:endParaRPr lang="en-GB" sz="2000" dirty="0">
              <a:solidFill>
                <a:srgbClr val="FEFFFF"/>
              </a:solidFill>
              <a:latin typeface="Times New Roman" pitchFamily="18"/>
            </a:endParaRPr>
          </a:p>
          <a:p>
            <a:pPr marL="342900" lvl="0" indent="-342900" algn="just">
              <a:buFont typeface="Calibri Light"/>
              <a:buAutoNum type="alphaLcParenR"/>
            </a:pPr>
            <a:r>
              <a:rPr lang="en-US" sz="2000" dirty="0">
                <a:solidFill>
                  <a:srgbClr val="FEFFFF"/>
                </a:solidFill>
                <a:latin typeface="Garamond" pitchFamily="18"/>
              </a:rPr>
              <a:t>Engagement amongst relevant bodies and NGOs on COP activities; using this as a platform to create awareness of COP; </a:t>
            </a:r>
            <a:endParaRPr lang="en-GB" sz="2000" dirty="0">
              <a:solidFill>
                <a:srgbClr val="FEFFFF"/>
              </a:solidFill>
              <a:latin typeface="Times New Roman" pitchFamily="18"/>
            </a:endParaRPr>
          </a:p>
          <a:p>
            <a:pPr marL="342900" lvl="0" indent="-342900" algn="just">
              <a:buFont typeface="Calibri Light"/>
              <a:buAutoNum type="alphaLcParenR"/>
            </a:pPr>
            <a:r>
              <a:rPr lang="en-US" sz="2000" dirty="0">
                <a:solidFill>
                  <a:srgbClr val="FEFFFF"/>
                </a:solidFill>
                <a:latin typeface="Garamond" pitchFamily="18"/>
              </a:rPr>
              <a:t>COP awareness campaign during the 2021 National Cyber Security Awareness Month (NCSAM) in October. Week 3 focused on COP activities which are broken down as follows:</a:t>
            </a:r>
          </a:p>
          <a:p>
            <a:pPr marL="800100" lvl="1" indent="-342900" algn="just">
              <a:buFont typeface="Calibri Light"/>
              <a:buAutoNum type="alphaLcParenR"/>
            </a:pPr>
            <a:r>
              <a:rPr lang="en-GB" sz="2000" dirty="0">
                <a:solidFill>
                  <a:srgbClr val="FEFFFF"/>
                </a:solidFill>
                <a:latin typeface="Garamond" pitchFamily="18"/>
              </a:rPr>
              <a:t>Day 1 – Nigerian COP ambassadors were recorded sharing their experiences on COP matters.</a:t>
            </a:r>
          </a:p>
          <a:p>
            <a:pPr marL="800100" lvl="1" indent="-342900" algn="just">
              <a:buFont typeface="Calibri Light"/>
              <a:buAutoNum type="alphaLcParenR"/>
            </a:pPr>
            <a:r>
              <a:rPr lang="en-GB" sz="2000" dirty="0">
                <a:solidFill>
                  <a:srgbClr val="FEFFFF"/>
                </a:solidFill>
                <a:latin typeface="Garamond" pitchFamily="18"/>
              </a:rPr>
              <a:t>Day 2 – publication of submissions made by children across African countries on African Children’s view matters – What is Child Online Safety to you?</a:t>
            </a:r>
          </a:p>
          <a:p>
            <a:pPr marL="800100" lvl="1" indent="-342900" algn="just">
              <a:buFont typeface="Calibri Light"/>
              <a:buAutoNum type="alphaLcParenR"/>
            </a:pPr>
            <a:r>
              <a:rPr lang="en-GB" sz="2000" dirty="0">
                <a:solidFill>
                  <a:srgbClr val="FEFFFF"/>
                </a:solidFill>
                <a:latin typeface="Garamond" pitchFamily="18"/>
              </a:rPr>
              <a:t>Day 3, 4 &amp; 5 – video clips of Senior Government Officials advising on Child Online Safety was published.</a:t>
            </a:r>
          </a:p>
          <a:p>
            <a:pPr marL="457200" lvl="1" indent="0" algn="just">
              <a:buNone/>
            </a:pPr>
            <a:r>
              <a:rPr lang="en-GB" sz="2000" dirty="0">
                <a:solidFill>
                  <a:srgbClr val="FEFFFF"/>
                </a:solidFill>
                <a:latin typeface="Garamond" pitchFamily="18"/>
              </a:rPr>
              <a:t>All publications are on the NCC’s website and social media handles. https://www.ncc.gov.ng/media-centre/news-headlines?start=25 </a:t>
            </a:r>
            <a:r>
              <a:rPr lang="en-GB" sz="1600" dirty="0">
                <a:solidFill>
                  <a:srgbClr val="FEFFFF"/>
                </a:solidFill>
                <a:latin typeface="Garamond" pitchFamily="18"/>
              </a:rPr>
              <a:t>			</a:t>
            </a:r>
            <a:endParaRPr lang="en-GB" sz="1600" dirty="0">
              <a:solidFill>
                <a:srgbClr val="FEFFFF"/>
              </a:solidFill>
              <a:latin typeface="Times New Roman" pitchFamily="18"/>
            </a:endParaRPr>
          </a:p>
          <a:p>
            <a:pPr marL="342900" lvl="0" indent="-342900" algn="just">
              <a:buFont typeface="Calibri Light"/>
              <a:buAutoNum type="alphaLcParenR"/>
            </a:pPr>
            <a:r>
              <a:rPr lang="en-US" sz="2000" dirty="0">
                <a:solidFill>
                  <a:srgbClr val="FEFFFF"/>
                </a:solidFill>
                <a:latin typeface="Garamond" pitchFamily="18"/>
              </a:rPr>
              <a:t>Plan to organize </a:t>
            </a:r>
            <a:r>
              <a:rPr lang="en-US" sz="2000" i="1" dirty="0">
                <a:solidFill>
                  <a:srgbClr val="FEFFFF"/>
                </a:solidFill>
                <a:latin typeface="Garamond" pitchFamily="18"/>
              </a:rPr>
              <a:t>“Parenting 101”</a:t>
            </a:r>
            <a:r>
              <a:rPr lang="en-US" sz="2000" dirty="0">
                <a:solidFill>
                  <a:srgbClr val="FEFFFF"/>
                </a:solidFill>
                <a:latin typeface="Garamond" pitchFamily="18"/>
              </a:rPr>
              <a:t>  workshop (COP awareness for parents and </a:t>
            </a:r>
            <a:r>
              <a:rPr lang="en-US" sz="2000" dirty="0" err="1">
                <a:solidFill>
                  <a:srgbClr val="FEFFFF"/>
                </a:solidFill>
                <a:latin typeface="Garamond" pitchFamily="18"/>
              </a:rPr>
              <a:t>carers</a:t>
            </a:r>
            <a:r>
              <a:rPr lang="en-US" sz="2000" dirty="0">
                <a:solidFill>
                  <a:srgbClr val="FEFFFF"/>
                </a:solidFill>
                <a:latin typeface="Garamond" pitchFamily="18"/>
              </a:rPr>
              <a:t>);</a:t>
            </a:r>
            <a:endParaRPr lang="en-GB" sz="2000" dirty="0">
              <a:solidFill>
                <a:srgbClr val="FEFFFF"/>
              </a:solidFill>
              <a:latin typeface="Times New Roman" pitchFamily="18"/>
            </a:endParaRPr>
          </a:p>
          <a:p>
            <a:pPr marL="342900" lvl="0" indent="-342900" algn="just">
              <a:buFont typeface="Calibri Light"/>
              <a:buAutoNum type="alphaLcParenR"/>
            </a:pPr>
            <a:r>
              <a:rPr lang="en-US" sz="2000" dirty="0">
                <a:solidFill>
                  <a:srgbClr val="FEFFFF"/>
                </a:solidFill>
                <a:latin typeface="Garamond" pitchFamily="18"/>
              </a:rPr>
              <a:t>Participation at all international COP related activities.</a:t>
            </a:r>
            <a:endParaRPr lang="en-GB" sz="2000" dirty="0">
              <a:solidFill>
                <a:srgbClr val="FEFFFF"/>
              </a:solidFill>
              <a:latin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23">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CD2D3C8-D274-4D2A-9217-4993CC57A98B}"/>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94C476E9-DE58-493E-8EF7-EE6CAE0A687D}"/>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ED68777E-5280-4448-AA86-22549E739A87}"/>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292F2711-48A3-410D-AC57-0AF20CC9232A}"/>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C3021650-5BBD-44EC-AB65-37D0278FA620}"/>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BA34FC34-512E-4EC3-9A5A-86B4FDC54F13}"/>
              </a:ext>
            </a:extLst>
          </p:cNvPr>
          <p:cNvSpPr txBox="1">
            <a:spLocks noGrp="1"/>
          </p:cNvSpPr>
          <p:nvPr>
            <p:ph type="title"/>
          </p:nvPr>
        </p:nvSpPr>
        <p:spPr>
          <a:xfrm>
            <a:off x="1098468" y="885651"/>
            <a:ext cx="3555827" cy="4624605"/>
          </a:xfrm>
        </p:spPr>
        <p:txBody>
          <a:bodyPr/>
          <a:lstStyle/>
          <a:p>
            <a:pPr lvl="0" algn="ctr"/>
            <a:r>
              <a:rPr lang="en-US" sz="4100" b="1" dirty="0">
                <a:solidFill>
                  <a:srgbClr val="FFFFFF"/>
                </a:solidFill>
                <a:latin typeface="Garamond" pitchFamily="18"/>
                <a:cs typeface="Times New Roman" pitchFamily="18"/>
              </a:rPr>
              <a:t>Engagements </a:t>
            </a:r>
            <a:endParaRPr lang="en-GB" sz="4100" dirty="0">
              <a:solidFill>
                <a:srgbClr val="FFFFFF"/>
              </a:solidFill>
            </a:endParaRPr>
          </a:p>
        </p:txBody>
      </p:sp>
      <p:sp>
        <p:nvSpPr>
          <p:cNvPr id="8" name="Content Placeholder 2">
            <a:extLst>
              <a:ext uri="{FF2B5EF4-FFF2-40B4-BE49-F238E27FC236}">
                <a16:creationId xmlns:a16="http://schemas.microsoft.com/office/drawing/2014/main" id="{C56BFFEE-7836-4C8E-8A28-7F4A44B740EC}"/>
              </a:ext>
            </a:extLst>
          </p:cNvPr>
          <p:cNvSpPr txBox="1">
            <a:spLocks noGrp="1"/>
          </p:cNvSpPr>
          <p:nvPr>
            <p:ph idx="1"/>
          </p:nvPr>
        </p:nvSpPr>
        <p:spPr>
          <a:xfrm>
            <a:off x="4978706" y="885651"/>
            <a:ext cx="6525222" cy="4616851"/>
          </a:xfrm>
        </p:spPr>
        <p:txBody>
          <a:bodyPr anchor="ctr"/>
          <a:lstStyle/>
          <a:p>
            <a:pPr marL="0" lvl="0" indent="0" algn="just">
              <a:buNone/>
            </a:pPr>
            <a:r>
              <a:rPr lang="en-US" sz="2400" dirty="0">
                <a:latin typeface="Garamond" pitchFamily="18"/>
              </a:rPr>
              <a:t>Engagement with organizations such as: ITU, ATU, Child Online Africa, Ministry of Women Affairs – Nigeria, Child helpline Nigeria, Public and Private Development Center (PPDC), </a:t>
            </a:r>
            <a:r>
              <a:rPr lang="en-US" sz="2400" dirty="0" err="1">
                <a:latin typeface="Garamond" pitchFamily="18"/>
              </a:rPr>
              <a:t>Cece</a:t>
            </a:r>
            <a:r>
              <a:rPr lang="en-US" sz="2400" dirty="0">
                <a:latin typeface="Garamond" pitchFamily="18"/>
              </a:rPr>
              <a:t> </a:t>
            </a:r>
            <a:r>
              <a:rPr lang="en-US" sz="2400" dirty="0" err="1">
                <a:latin typeface="Garamond" pitchFamily="18"/>
              </a:rPr>
              <a:t>Yara</a:t>
            </a:r>
            <a:r>
              <a:rPr lang="en-US" sz="2400" dirty="0">
                <a:latin typeface="Garamond" pitchFamily="18"/>
              </a:rPr>
              <a:t> Foundation etc. and work on collaboration with other relevant stakeholders.</a:t>
            </a:r>
          </a:p>
          <a:p>
            <a:pPr marL="0" lvl="0" indent="0" algn="just">
              <a:buNone/>
            </a:pPr>
            <a:r>
              <a:rPr lang="en-GB" sz="2400" dirty="0">
                <a:latin typeface="Garamond" pitchFamily="18"/>
              </a:rPr>
              <a:t>Nigeria is a signatory to the AU charter.</a:t>
            </a:r>
            <a:endParaRPr lang="en-GB" sz="2400" dirty="0">
              <a:latin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24">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9564ED6-C064-4588-A653-73947A4392E0}"/>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CB039F25-4898-446E-AC35-D7777F7E3687}"/>
              </a:ext>
            </a:extLst>
          </p:cNvPr>
          <p:cNvSpPr txBox="1">
            <a:spLocks noGrp="1"/>
          </p:cNvSpPr>
          <p:nvPr>
            <p:ph type="title"/>
          </p:nvPr>
        </p:nvSpPr>
        <p:spPr>
          <a:xfrm>
            <a:off x="958510" y="1120158"/>
            <a:ext cx="4189195" cy="4609097"/>
          </a:xfrm>
        </p:spPr>
        <p:txBody>
          <a:bodyPr>
            <a:normAutofit/>
          </a:bodyPr>
          <a:lstStyle/>
          <a:p>
            <a:pPr lvl="0" algn="ctr"/>
            <a:r>
              <a:rPr lang="en-US" sz="4000" b="1" dirty="0">
                <a:latin typeface="Garamond" pitchFamily="18"/>
                <a:cs typeface="Times New Roman" pitchFamily="18"/>
              </a:rPr>
              <a:t>COP complaint handles</a:t>
            </a:r>
            <a:endParaRPr lang="en-GB" sz="4000" dirty="0"/>
          </a:p>
        </p:txBody>
      </p:sp>
      <p:grpSp>
        <p:nvGrpSpPr>
          <p:cNvPr id="4" name="Group 9">
            <a:extLst>
              <a:ext uri="{FF2B5EF4-FFF2-40B4-BE49-F238E27FC236}">
                <a16:creationId xmlns:a16="http://schemas.microsoft.com/office/drawing/2014/main" id="{062036EA-3B12-4B78-9555-5F3479EEF67B}"/>
              </a:ext>
            </a:extLst>
          </p:cNvPr>
          <p:cNvGrpSpPr/>
          <p:nvPr/>
        </p:nvGrpSpPr>
        <p:grpSpPr>
          <a:xfrm>
            <a:off x="5832729" y="798426"/>
            <a:ext cx="6359267" cy="6059573"/>
            <a:chOff x="5832729" y="798426"/>
            <a:chExt cx="6359267" cy="6059573"/>
          </a:xfrm>
        </p:grpSpPr>
        <p:sp>
          <p:nvSpPr>
            <p:cNvPr id="5" name="Freeform 59">
              <a:extLst>
                <a:ext uri="{FF2B5EF4-FFF2-40B4-BE49-F238E27FC236}">
                  <a16:creationId xmlns:a16="http://schemas.microsoft.com/office/drawing/2014/main" id="{F98A1F19-AC36-415E-A831-FED6B2FA772B}"/>
                </a:ext>
              </a:extLst>
            </p:cNvPr>
            <p:cNvSpPr/>
            <p:nvPr/>
          </p:nvSpPr>
          <p:spPr>
            <a:xfrm flipH="1">
              <a:off x="5833725" y="1515535"/>
              <a:ext cx="1101797" cy="5342464"/>
            </a:xfrm>
            <a:custGeom>
              <a:avLst/>
              <a:gdLst>
                <a:gd name="f0" fmla="val 10800000"/>
                <a:gd name="f1" fmla="val 5400000"/>
                <a:gd name="f2" fmla="val 180"/>
                <a:gd name="f3" fmla="val w"/>
                <a:gd name="f4" fmla="val h"/>
                <a:gd name="f5" fmla="val 0"/>
                <a:gd name="f6" fmla="val 1101799"/>
                <a:gd name="f7" fmla="val 5342467"/>
                <a:gd name="f8" fmla="val 1141661"/>
                <a:gd name="f9" fmla="val 1039862"/>
                <a:gd name="f10" fmla="val 5278421"/>
                <a:gd name="f11" fmla="+- 0 0 -90"/>
                <a:gd name="f12" fmla="*/ f3 1 1101799"/>
                <a:gd name="f13" fmla="*/ f4 1 5342467"/>
                <a:gd name="f14" fmla="val f5"/>
                <a:gd name="f15" fmla="val f6"/>
                <a:gd name="f16" fmla="val f7"/>
                <a:gd name="f17" fmla="*/ f11 f0 1"/>
                <a:gd name="f18" fmla="+- f16 0 f14"/>
                <a:gd name="f19" fmla="+- f15 0 f14"/>
                <a:gd name="f20" fmla="*/ f17 1 f2"/>
                <a:gd name="f21" fmla="*/ f19 1 1101799"/>
                <a:gd name="f22" fmla="*/ f18 1 5342467"/>
                <a:gd name="f23" fmla="*/ 1101799 f19 1"/>
                <a:gd name="f24" fmla="*/ 0 f18 1"/>
                <a:gd name="f25" fmla="*/ 0 f19 1"/>
                <a:gd name="f26" fmla="*/ 1141661 f18 1"/>
                <a:gd name="f27" fmla="*/ 5342467 f18 1"/>
                <a:gd name="f28" fmla="*/ 1039862 f19 1"/>
                <a:gd name="f29" fmla="*/ 5278421 f18 1"/>
                <a:gd name="f30" fmla="+- f20 0 f1"/>
                <a:gd name="f31" fmla="*/ f23 1 1101799"/>
                <a:gd name="f32" fmla="*/ f24 1 5342467"/>
                <a:gd name="f33" fmla="*/ f25 1 1101799"/>
                <a:gd name="f34" fmla="*/ f26 1 5342467"/>
                <a:gd name="f35" fmla="*/ f27 1 5342467"/>
                <a:gd name="f36" fmla="*/ f28 1 1101799"/>
                <a:gd name="f37" fmla="*/ f29 1 5342467"/>
                <a:gd name="f38" fmla="*/ f14 1 f21"/>
                <a:gd name="f39" fmla="*/ f15 1 f21"/>
                <a:gd name="f40" fmla="*/ f14 1 f22"/>
                <a:gd name="f41" fmla="*/ f16 1 f22"/>
                <a:gd name="f42" fmla="*/ f31 1 f21"/>
                <a:gd name="f43" fmla="*/ f32 1 f22"/>
                <a:gd name="f44" fmla="*/ f33 1 f21"/>
                <a:gd name="f45" fmla="*/ f34 1 f22"/>
                <a:gd name="f46" fmla="*/ f35 1 f22"/>
                <a:gd name="f47" fmla="*/ f36 1 f21"/>
                <a:gd name="f48" fmla="*/ f37 1 f22"/>
                <a:gd name="f49" fmla="*/ f38 f12 1"/>
                <a:gd name="f50" fmla="*/ f39 f12 1"/>
                <a:gd name="f51" fmla="*/ f41 f13 1"/>
                <a:gd name="f52" fmla="*/ f40 f13 1"/>
                <a:gd name="f53" fmla="*/ f42 f12 1"/>
                <a:gd name="f54" fmla="*/ f43 f13 1"/>
                <a:gd name="f55" fmla="*/ f44 f12 1"/>
                <a:gd name="f56" fmla="*/ f45 f13 1"/>
                <a:gd name="f57" fmla="*/ f46 f13 1"/>
                <a:gd name="f58" fmla="*/ f47 f12 1"/>
                <a:gd name="f59" fmla="*/ f48 f13 1"/>
              </a:gdLst>
              <a:ahLst/>
              <a:cxnLst>
                <a:cxn ang="3cd4">
                  <a:pos x="hc" y="t"/>
                </a:cxn>
                <a:cxn ang="0">
                  <a:pos x="r" y="vc"/>
                </a:cxn>
                <a:cxn ang="cd4">
                  <a:pos x="hc" y="b"/>
                </a:cxn>
                <a:cxn ang="cd2">
                  <a:pos x="l" y="vc"/>
                </a:cxn>
                <a:cxn ang="f30">
                  <a:pos x="f53" y="f54"/>
                </a:cxn>
                <a:cxn ang="f30">
                  <a:pos x="f55" y="f56"/>
                </a:cxn>
                <a:cxn ang="f30">
                  <a:pos x="f55" y="f57"/>
                </a:cxn>
                <a:cxn ang="f30">
                  <a:pos x="f58" y="f57"/>
                </a:cxn>
                <a:cxn ang="f30">
                  <a:pos x="f53" y="f59"/>
                </a:cxn>
              </a:cxnLst>
              <a:rect l="f49" t="f52" r="f50" b="f51"/>
              <a:pathLst>
                <a:path w="1101799" h="5342467">
                  <a:moveTo>
                    <a:pt x="f6" y="f5"/>
                  </a:moveTo>
                  <a:lnTo>
                    <a:pt x="f5" y="f8"/>
                  </a:lnTo>
                  <a:lnTo>
                    <a:pt x="f5" y="f7"/>
                  </a:lnTo>
                  <a:lnTo>
                    <a:pt x="f9" y="f7"/>
                  </a:lnTo>
                  <a:lnTo>
                    <a:pt x="f6" y="f10"/>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Freeform 6">
              <a:extLst>
                <a:ext uri="{FF2B5EF4-FFF2-40B4-BE49-F238E27FC236}">
                  <a16:creationId xmlns:a16="http://schemas.microsoft.com/office/drawing/2014/main" id="{20894961-0C74-4660-83AA-BBEBF5FCD681}"/>
                </a:ext>
              </a:extLst>
            </p:cNvPr>
            <p:cNvSpPr/>
            <p:nvPr/>
          </p:nvSpPr>
          <p:spPr>
            <a:xfrm flipH="1">
              <a:off x="5832729" y="1066071"/>
              <a:ext cx="762170"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7" name="Freeform 7">
              <a:extLst>
                <a:ext uri="{FF2B5EF4-FFF2-40B4-BE49-F238E27FC236}">
                  <a16:creationId xmlns:a16="http://schemas.microsoft.com/office/drawing/2014/main" id="{19D5627A-C6CD-438D-BC2C-E4D278AAA5BE}"/>
                </a:ext>
              </a:extLst>
            </p:cNvPr>
            <p:cNvSpPr/>
            <p:nvPr/>
          </p:nvSpPr>
          <p:spPr>
            <a:xfrm flipH="1">
              <a:off x="6114455" y="798426"/>
              <a:ext cx="485208"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8" name="Rectangle 8">
              <a:extLst>
                <a:ext uri="{FF2B5EF4-FFF2-40B4-BE49-F238E27FC236}">
                  <a16:creationId xmlns:a16="http://schemas.microsoft.com/office/drawing/2014/main" id="{891C98CA-7BB3-4107-B09F-FE90BDE7217C}"/>
                </a:ext>
              </a:extLst>
            </p:cNvPr>
            <p:cNvSpPr/>
            <p:nvPr/>
          </p:nvSpPr>
          <p:spPr>
            <a:xfrm>
              <a:off x="6091339" y="799341"/>
              <a:ext cx="6100657"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9" name="Content Placeholder 2">
            <a:extLst>
              <a:ext uri="{FF2B5EF4-FFF2-40B4-BE49-F238E27FC236}">
                <a16:creationId xmlns:a16="http://schemas.microsoft.com/office/drawing/2014/main" id="{5864BA32-8A52-4313-A210-5D0858066B44}"/>
              </a:ext>
            </a:extLst>
          </p:cNvPr>
          <p:cNvSpPr txBox="1">
            <a:spLocks noGrp="1"/>
          </p:cNvSpPr>
          <p:nvPr>
            <p:ph idx="1"/>
          </p:nvPr>
        </p:nvSpPr>
        <p:spPr>
          <a:xfrm>
            <a:off x="6436187" y="1120158"/>
            <a:ext cx="5067741" cy="4609097"/>
          </a:xfrm>
        </p:spPr>
        <p:txBody>
          <a:bodyPr anchor="ctr"/>
          <a:lstStyle/>
          <a:p>
            <a:pPr lvl="0">
              <a:buFont typeface="Wingdings" panose="05000000000000000000" pitchFamily="2" charset="2"/>
              <a:buChar char="§"/>
            </a:pPr>
            <a:r>
              <a:rPr lang="en-GB" dirty="0">
                <a:solidFill>
                  <a:srgbClr val="FFFFFF"/>
                </a:solidFill>
                <a:latin typeface="Garamond" pitchFamily="18"/>
                <a:cs typeface="Times New Roman" pitchFamily="18"/>
              </a:rPr>
              <a:t>Toll free line – 622</a:t>
            </a:r>
          </a:p>
          <a:p>
            <a:pPr lvl="0">
              <a:buFont typeface="Wingdings" panose="05000000000000000000" pitchFamily="2" charset="2"/>
              <a:buChar char="§"/>
            </a:pPr>
            <a:r>
              <a:rPr lang="en-GB" dirty="0">
                <a:solidFill>
                  <a:srgbClr val="FFFFFF"/>
                </a:solidFill>
                <a:latin typeface="Garamond" pitchFamily="18"/>
                <a:cs typeface="Times New Roman" pitchFamily="18"/>
              </a:rPr>
              <a:t>Email – cop@ncc.gov.ng  </a:t>
            </a:r>
            <a:endParaRPr lang="en-GB" dirty="0">
              <a:solidFill>
                <a:schemeClr val="bg1"/>
              </a:solidFill>
              <a:latin typeface="Garamond" pitchFamily="18"/>
              <a:cs typeface="Times New Roman" pitchFamily="18"/>
            </a:endParaRPr>
          </a:p>
          <a:p>
            <a:pPr>
              <a:buFont typeface="Wingdings" panose="05000000000000000000" pitchFamily="2" charset="2"/>
              <a:buChar char="§"/>
            </a:pPr>
            <a:r>
              <a:rPr lang="en-US" dirty="0" err="1">
                <a:solidFill>
                  <a:srgbClr val="FFFFFF"/>
                </a:solidFill>
                <a:latin typeface="Garamond" pitchFamily="18"/>
                <a:cs typeface="Times New Roman" pitchFamily="18"/>
              </a:rPr>
              <a:t>Cece</a:t>
            </a:r>
            <a:r>
              <a:rPr lang="en-US" dirty="0">
                <a:solidFill>
                  <a:srgbClr val="FFFFFF"/>
                </a:solidFill>
                <a:latin typeface="Garamond" pitchFamily="18"/>
                <a:cs typeface="Times New Roman" pitchFamily="18"/>
              </a:rPr>
              <a:t> </a:t>
            </a:r>
            <a:r>
              <a:rPr lang="en-US" dirty="0" err="1">
                <a:solidFill>
                  <a:srgbClr val="FFFFFF"/>
                </a:solidFill>
                <a:latin typeface="Garamond" pitchFamily="18"/>
                <a:cs typeface="Times New Roman" pitchFamily="18"/>
              </a:rPr>
              <a:t>Yara</a:t>
            </a:r>
            <a:r>
              <a:rPr lang="en-US" dirty="0">
                <a:solidFill>
                  <a:srgbClr val="FFFFFF"/>
                </a:solidFill>
                <a:latin typeface="Garamond" pitchFamily="18"/>
                <a:cs typeface="Times New Roman" pitchFamily="18"/>
              </a:rPr>
              <a:t> Foundation: 08008008001, 07007007001</a:t>
            </a:r>
            <a:endParaRPr lang="en-GB" dirty="0">
              <a:solidFill>
                <a:srgbClr val="FFFFFF"/>
              </a:solidFill>
              <a:latin typeface="Garamond" pitchFamily="18"/>
              <a:cs typeface="Times New Roman" pitchFamily="18"/>
            </a:endParaRPr>
          </a:p>
        </p:txBody>
      </p:sp>
      <p:sp>
        <p:nvSpPr>
          <p:cNvPr id="10" name="Slide Number Placeholder 9"/>
          <p:cNvSpPr>
            <a:spLocks noGrp="1"/>
          </p:cNvSpPr>
          <p:nvPr>
            <p:ph type="sldNum" sz="quarter" idx="8"/>
          </p:nvPr>
        </p:nvSpPr>
        <p:spPr/>
        <p:txBody>
          <a:bodyPr/>
          <a:lstStyle/>
          <a:p>
            <a:pPr lvl="0"/>
            <a:fld id="{7B7BEEF4-8D4D-4287-92BA-902F5AF846DB}"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9564ED6-C064-4588-A653-73947A4392E0}"/>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CB039F25-4898-446E-AC35-D7777F7E3687}"/>
              </a:ext>
            </a:extLst>
          </p:cNvPr>
          <p:cNvSpPr txBox="1">
            <a:spLocks noGrp="1"/>
          </p:cNvSpPr>
          <p:nvPr>
            <p:ph type="title"/>
          </p:nvPr>
        </p:nvSpPr>
        <p:spPr>
          <a:xfrm>
            <a:off x="958510" y="1120158"/>
            <a:ext cx="4189195" cy="4609097"/>
          </a:xfrm>
        </p:spPr>
        <p:txBody>
          <a:bodyPr>
            <a:normAutofit/>
          </a:bodyPr>
          <a:lstStyle/>
          <a:p>
            <a:pPr lvl="0" algn="ctr"/>
            <a:r>
              <a:rPr lang="en-US" sz="4000" b="1" dirty="0">
                <a:latin typeface="Garamond" pitchFamily="18"/>
                <a:cs typeface="Times New Roman" pitchFamily="18"/>
              </a:rPr>
              <a:t>Prevailing Challenges</a:t>
            </a:r>
          </a:p>
        </p:txBody>
      </p:sp>
      <p:grpSp>
        <p:nvGrpSpPr>
          <p:cNvPr id="4" name="Group 9">
            <a:extLst>
              <a:ext uri="{FF2B5EF4-FFF2-40B4-BE49-F238E27FC236}">
                <a16:creationId xmlns:a16="http://schemas.microsoft.com/office/drawing/2014/main" id="{062036EA-3B12-4B78-9555-5F3479EEF67B}"/>
              </a:ext>
            </a:extLst>
          </p:cNvPr>
          <p:cNvGrpSpPr/>
          <p:nvPr/>
        </p:nvGrpSpPr>
        <p:grpSpPr>
          <a:xfrm>
            <a:off x="5832729" y="798426"/>
            <a:ext cx="6359267" cy="6059573"/>
            <a:chOff x="5832729" y="798426"/>
            <a:chExt cx="6359267" cy="6059573"/>
          </a:xfrm>
        </p:grpSpPr>
        <p:sp>
          <p:nvSpPr>
            <p:cNvPr id="5" name="Freeform 59">
              <a:extLst>
                <a:ext uri="{FF2B5EF4-FFF2-40B4-BE49-F238E27FC236}">
                  <a16:creationId xmlns:a16="http://schemas.microsoft.com/office/drawing/2014/main" id="{F98A1F19-AC36-415E-A831-FED6B2FA772B}"/>
                </a:ext>
              </a:extLst>
            </p:cNvPr>
            <p:cNvSpPr/>
            <p:nvPr/>
          </p:nvSpPr>
          <p:spPr>
            <a:xfrm flipH="1">
              <a:off x="5833725" y="1515535"/>
              <a:ext cx="1101797" cy="5342464"/>
            </a:xfrm>
            <a:custGeom>
              <a:avLst/>
              <a:gdLst>
                <a:gd name="f0" fmla="val 10800000"/>
                <a:gd name="f1" fmla="val 5400000"/>
                <a:gd name="f2" fmla="val 180"/>
                <a:gd name="f3" fmla="val w"/>
                <a:gd name="f4" fmla="val h"/>
                <a:gd name="f5" fmla="val 0"/>
                <a:gd name="f6" fmla="val 1101799"/>
                <a:gd name="f7" fmla="val 5342467"/>
                <a:gd name="f8" fmla="val 1141661"/>
                <a:gd name="f9" fmla="val 1039862"/>
                <a:gd name="f10" fmla="val 5278421"/>
                <a:gd name="f11" fmla="+- 0 0 -90"/>
                <a:gd name="f12" fmla="*/ f3 1 1101799"/>
                <a:gd name="f13" fmla="*/ f4 1 5342467"/>
                <a:gd name="f14" fmla="val f5"/>
                <a:gd name="f15" fmla="val f6"/>
                <a:gd name="f16" fmla="val f7"/>
                <a:gd name="f17" fmla="*/ f11 f0 1"/>
                <a:gd name="f18" fmla="+- f16 0 f14"/>
                <a:gd name="f19" fmla="+- f15 0 f14"/>
                <a:gd name="f20" fmla="*/ f17 1 f2"/>
                <a:gd name="f21" fmla="*/ f19 1 1101799"/>
                <a:gd name="f22" fmla="*/ f18 1 5342467"/>
                <a:gd name="f23" fmla="*/ 1101799 f19 1"/>
                <a:gd name="f24" fmla="*/ 0 f18 1"/>
                <a:gd name="f25" fmla="*/ 0 f19 1"/>
                <a:gd name="f26" fmla="*/ 1141661 f18 1"/>
                <a:gd name="f27" fmla="*/ 5342467 f18 1"/>
                <a:gd name="f28" fmla="*/ 1039862 f19 1"/>
                <a:gd name="f29" fmla="*/ 5278421 f18 1"/>
                <a:gd name="f30" fmla="+- f20 0 f1"/>
                <a:gd name="f31" fmla="*/ f23 1 1101799"/>
                <a:gd name="f32" fmla="*/ f24 1 5342467"/>
                <a:gd name="f33" fmla="*/ f25 1 1101799"/>
                <a:gd name="f34" fmla="*/ f26 1 5342467"/>
                <a:gd name="f35" fmla="*/ f27 1 5342467"/>
                <a:gd name="f36" fmla="*/ f28 1 1101799"/>
                <a:gd name="f37" fmla="*/ f29 1 5342467"/>
                <a:gd name="f38" fmla="*/ f14 1 f21"/>
                <a:gd name="f39" fmla="*/ f15 1 f21"/>
                <a:gd name="f40" fmla="*/ f14 1 f22"/>
                <a:gd name="f41" fmla="*/ f16 1 f22"/>
                <a:gd name="f42" fmla="*/ f31 1 f21"/>
                <a:gd name="f43" fmla="*/ f32 1 f22"/>
                <a:gd name="f44" fmla="*/ f33 1 f21"/>
                <a:gd name="f45" fmla="*/ f34 1 f22"/>
                <a:gd name="f46" fmla="*/ f35 1 f22"/>
                <a:gd name="f47" fmla="*/ f36 1 f21"/>
                <a:gd name="f48" fmla="*/ f37 1 f22"/>
                <a:gd name="f49" fmla="*/ f38 f12 1"/>
                <a:gd name="f50" fmla="*/ f39 f12 1"/>
                <a:gd name="f51" fmla="*/ f41 f13 1"/>
                <a:gd name="f52" fmla="*/ f40 f13 1"/>
                <a:gd name="f53" fmla="*/ f42 f12 1"/>
                <a:gd name="f54" fmla="*/ f43 f13 1"/>
                <a:gd name="f55" fmla="*/ f44 f12 1"/>
                <a:gd name="f56" fmla="*/ f45 f13 1"/>
                <a:gd name="f57" fmla="*/ f46 f13 1"/>
                <a:gd name="f58" fmla="*/ f47 f12 1"/>
                <a:gd name="f59" fmla="*/ f48 f13 1"/>
              </a:gdLst>
              <a:ahLst/>
              <a:cxnLst>
                <a:cxn ang="3cd4">
                  <a:pos x="hc" y="t"/>
                </a:cxn>
                <a:cxn ang="0">
                  <a:pos x="r" y="vc"/>
                </a:cxn>
                <a:cxn ang="cd4">
                  <a:pos x="hc" y="b"/>
                </a:cxn>
                <a:cxn ang="cd2">
                  <a:pos x="l" y="vc"/>
                </a:cxn>
                <a:cxn ang="f30">
                  <a:pos x="f53" y="f54"/>
                </a:cxn>
                <a:cxn ang="f30">
                  <a:pos x="f55" y="f56"/>
                </a:cxn>
                <a:cxn ang="f30">
                  <a:pos x="f55" y="f57"/>
                </a:cxn>
                <a:cxn ang="f30">
                  <a:pos x="f58" y="f57"/>
                </a:cxn>
                <a:cxn ang="f30">
                  <a:pos x="f53" y="f59"/>
                </a:cxn>
              </a:cxnLst>
              <a:rect l="f49" t="f52" r="f50" b="f51"/>
              <a:pathLst>
                <a:path w="1101799" h="5342467">
                  <a:moveTo>
                    <a:pt x="f6" y="f5"/>
                  </a:moveTo>
                  <a:lnTo>
                    <a:pt x="f5" y="f8"/>
                  </a:lnTo>
                  <a:lnTo>
                    <a:pt x="f5" y="f7"/>
                  </a:lnTo>
                  <a:lnTo>
                    <a:pt x="f9" y="f7"/>
                  </a:lnTo>
                  <a:lnTo>
                    <a:pt x="f6" y="f10"/>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Freeform 6">
              <a:extLst>
                <a:ext uri="{FF2B5EF4-FFF2-40B4-BE49-F238E27FC236}">
                  <a16:creationId xmlns:a16="http://schemas.microsoft.com/office/drawing/2014/main" id="{20894961-0C74-4660-83AA-BBEBF5FCD681}"/>
                </a:ext>
              </a:extLst>
            </p:cNvPr>
            <p:cNvSpPr/>
            <p:nvPr/>
          </p:nvSpPr>
          <p:spPr>
            <a:xfrm flipH="1">
              <a:off x="5832729" y="1066071"/>
              <a:ext cx="762170"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7" name="Freeform 7">
              <a:extLst>
                <a:ext uri="{FF2B5EF4-FFF2-40B4-BE49-F238E27FC236}">
                  <a16:creationId xmlns:a16="http://schemas.microsoft.com/office/drawing/2014/main" id="{19D5627A-C6CD-438D-BC2C-E4D278AAA5BE}"/>
                </a:ext>
              </a:extLst>
            </p:cNvPr>
            <p:cNvSpPr/>
            <p:nvPr/>
          </p:nvSpPr>
          <p:spPr>
            <a:xfrm flipH="1">
              <a:off x="6114455" y="798426"/>
              <a:ext cx="485208"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8" name="Rectangle 8">
              <a:extLst>
                <a:ext uri="{FF2B5EF4-FFF2-40B4-BE49-F238E27FC236}">
                  <a16:creationId xmlns:a16="http://schemas.microsoft.com/office/drawing/2014/main" id="{891C98CA-7BB3-4107-B09F-FE90BDE7217C}"/>
                </a:ext>
              </a:extLst>
            </p:cNvPr>
            <p:cNvSpPr/>
            <p:nvPr/>
          </p:nvSpPr>
          <p:spPr>
            <a:xfrm>
              <a:off x="6091339" y="799341"/>
              <a:ext cx="6100657"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9" name="Content Placeholder 2">
            <a:extLst>
              <a:ext uri="{FF2B5EF4-FFF2-40B4-BE49-F238E27FC236}">
                <a16:creationId xmlns:a16="http://schemas.microsoft.com/office/drawing/2014/main" id="{5864BA32-8A52-4313-A210-5D0858066B44}"/>
              </a:ext>
            </a:extLst>
          </p:cNvPr>
          <p:cNvSpPr txBox="1">
            <a:spLocks noGrp="1"/>
          </p:cNvSpPr>
          <p:nvPr>
            <p:ph idx="1"/>
          </p:nvPr>
        </p:nvSpPr>
        <p:spPr>
          <a:xfrm>
            <a:off x="6436187" y="1120158"/>
            <a:ext cx="5067741" cy="4609097"/>
          </a:xfrm>
        </p:spPr>
        <p:txBody>
          <a:bodyPr anchor="ctr">
            <a:normAutofit fontScale="77500" lnSpcReduction="20000"/>
          </a:bodyPr>
          <a:lstStyle/>
          <a:p>
            <a:pPr lvl="0">
              <a:buFont typeface="Wingdings" panose="05000000000000000000" pitchFamily="2" charset="2"/>
              <a:buChar char="§"/>
            </a:pPr>
            <a:endParaRPr lang="en-US" dirty="0">
              <a:solidFill>
                <a:srgbClr val="FFFFFF"/>
              </a:solidFill>
              <a:latin typeface="Garamond" pitchFamily="18"/>
              <a:cs typeface="Times New Roman" pitchFamily="18"/>
            </a:endParaRPr>
          </a:p>
          <a:p>
            <a:pPr lvl="0" algn="just">
              <a:buFont typeface="Wingdings" panose="05000000000000000000" pitchFamily="2" charset="2"/>
              <a:buChar char="§"/>
            </a:pPr>
            <a:r>
              <a:rPr lang="en-US" dirty="0">
                <a:solidFill>
                  <a:srgbClr val="FFFFFF"/>
                </a:solidFill>
                <a:latin typeface="Garamond" pitchFamily="18"/>
                <a:cs typeface="Times New Roman" pitchFamily="18"/>
              </a:rPr>
              <a:t>Having a </a:t>
            </a:r>
            <a:r>
              <a:rPr lang="en-US" dirty="0" err="1">
                <a:solidFill>
                  <a:srgbClr val="FFFFFF"/>
                </a:solidFill>
                <a:latin typeface="Garamond" pitchFamily="18"/>
                <a:cs typeface="Times New Roman" pitchFamily="18"/>
              </a:rPr>
              <a:t>gazetted</a:t>
            </a:r>
            <a:r>
              <a:rPr lang="en-US" dirty="0">
                <a:solidFill>
                  <a:srgbClr val="FFFFFF"/>
                </a:solidFill>
                <a:latin typeface="Garamond" pitchFamily="18"/>
                <a:cs typeface="Times New Roman" pitchFamily="18"/>
              </a:rPr>
              <a:t> national policy document in place to guide COP activities in the country.</a:t>
            </a:r>
          </a:p>
          <a:p>
            <a:pPr lvl="0" algn="just">
              <a:buFont typeface="Wingdings" panose="05000000000000000000" pitchFamily="2" charset="2"/>
              <a:buChar char="§"/>
            </a:pPr>
            <a:r>
              <a:rPr lang="en-US" dirty="0">
                <a:solidFill>
                  <a:srgbClr val="FFFFFF"/>
                </a:solidFill>
                <a:latin typeface="Garamond" pitchFamily="18"/>
                <a:cs typeface="Times New Roman" pitchFamily="18"/>
              </a:rPr>
              <a:t>Ability to work harmoniously with other stakeholders on COP.</a:t>
            </a:r>
          </a:p>
          <a:p>
            <a:pPr lvl="0" algn="just">
              <a:buFont typeface="Wingdings" panose="05000000000000000000" pitchFamily="2" charset="2"/>
              <a:buChar char="§"/>
            </a:pPr>
            <a:r>
              <a:rPr lang="en-US" dirty="0">
                <a:solidFill>
                  <a:srgbClr val="FFFFFF"/>
                </a:solidFill>
                <a:latin typeface="Garamond" pitchFamily="18"/>
                <a:cs typeface="Times New Roman" pitchFamily="18"/>
              </a:rPr>
              <a:t>The COVID-19 pandemic which ushered in an unprecedented rise in the number of children joining the online world for the first time and leaving young people at risk of accessing inappropriate content or being targeted by cyber criminals.</a:t>
            </a:r>
          </a:p>
          <a:p>
            <a:pPr lvl="0" algn="just">
              <a:buFont typeface="Wingdings" panose="05000000000000000000" pitchFamily="2" charset="2"/>
              <a:buChar char="§"/>
            </a:pPr>
            <a:r>
              <a:rPr lang="en-US" dirty="0">
                <a:solidFill>
                  <a:srgbClr val="FFFFFF"/>
                </a:solidFill>
                <a:latin typeface="Garamond" pitchFamily="18"/>
                <a:cs typeface="Times New Roman" pitchFamily="18"/>
              </a:rPr>
              <a:t>Inadequate outreach and awareness programs due to the pandemic and security challenges in some part of the country.</a:t>
            </a:r>
          </a:p>
          <a:p>
            <a:pPr marL="0" lvl="0" indent="0">
              <a:buNone/>
            </a:pPr>
            <a:endParaRPr lang="en-GB" sz="2400" dirty="0">
              <a:solidFill>
                <a:srgbClr val="FFFFFF"/>
              </a:solidFill>
              <a:latin typeface="Calibri" pitchFamily="34"/>
              <a:cs typeface="Times New Roman" pitchFamily="18"/>
            </a:endParaRPr>
          </a:p>
          <a:p>
            <a:pPr marL="0" lvl="0" indent="0">
              <a:buNone/>
            </a:pPr>
            <a:endParaRPr lang="en-GB" sz="2400" dirty="0">
              <a:solidFill>
                <a:srgbClr val="FFFFFF"/>
              </a:solidFill>
            </a:endParaRPr>
          </a:p>
        </p:txBody>
      </p:sp>
      <p:sp>
        <p:nvSpPr>
          <p:cNvPr id="10" name="Slide Number Placeholder 9"/>
          <p:cNvSpPr>
            <a:spLocks noGrp="1"/>
          </p:cNvSpPr>
          <p:nvPr>
            <p:ph type="sldNum" sz="quarter" idx="8"/>
          </p:nvPr>
        </p:nvSpPr>
        <p:spPr/>
        <p:txBody>
          <a:bodyPr/>
          <a:lstStyle/>
          <a:p>
            <a:pPr lvl="0"/>
            <a:fld id="{7B7BEEF4-8D4D-4287-92BA-902F5AF846DB}" type="slidenum">
              <a:rPr lang="en-US" smtClean="0"/>
              <a:t>28</a:t>
            </a:fld>
            <a:endParaRPr lang="en-US"/>
          </a:p>
        </p:txBody>
      </p:sp>
    </p:spTree>
    <p:extLst>
      <p:ext uri="{BB962C8B-B14F-4D97-AF65-F5344CB8AC3E}">
        <p14:creationId xmlns:p14="http://schemas.microsoft.com/office/powerpoint/2010/main" val="2527954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26">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488E124-510B-4E5A-8DB9-761F4B91D579}"/>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Freeform 6">
            <a:extLst>
              <a:ext uri="{FF2B5EF4-FFF2-40B4-BE49-F238E27FC236}">
                <a16:creationId xmlns:a16="http://schemas.microsoft.com/office/drawing/2014/main" id="{235BA9E6-0CA2-46F5-B00B-A3B7D16C9FDD}"/>
              </a:ext>
            </a:extLst>
          </p:cNvPr>
          <p:cNvSpPr>
            <a:spLocks noMove="1" noResize="1"/>
          </p:cNvSpPr>
          <p:nvPr/>
        </p:nvSpPr>
        <p:spPr>
          <a:xfrm>
            <a:off x="4142167" y="900812"/>
            <a:ext cx="759619"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4" name="Freeform 7">
            <a:extLst>
              <a:ext uri="{FF2B5EF4-FFF2-40B4-BE49-F238E27FC236}">
                <a16:creationId xmlns:a16="http://schemas.microsoft.com/office/drawing/2014/main" id="{4B523B1F-32F4-4EA0-BB27-E027F25DB0DC}"/>
              </a:ext>
            </a:extLst>
          </p:cNvPr>
          <p:cNvSpPr>
            <a:spLocks noMove="1" noResize="1"/>
          </p:cNvSpPr>
          <p:nvPr/>
        </p:nvSpPr>
        <p:spPr>
          <a:xfrm>
            <a:off x="4144435" y="633167"/>
            <a:ext cx="482656"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Shape 13">
            <a:extLst>
              <a:ext uri="{FF2B5EF4-FFF2-40B4-BE49-F238E27FC236}">
                <a16:creationId xmlns:a16="http://schemas.microsoft.com/office/drawing/2014/main" id="{D5076C73-E469-4DDC-A547-13B54696E246}"/>
              </a:ext>
            </a:extLst>
          </p:cNvPr>
          <p:cNvSpPr>
            <a:spLocks noMove="1" noResize="1"/>
          </p:cNvSpPr>
          <p:nvPr/>
        </p:nvSpPr>
        <p:spPr>
          <a:xfrm>
            <a:off x="634621" y="636724"/>
            <a:ext cx="4000061" cy="5257800"/>
          </a:xfrm>
          <a:custGeom>
            <a:avLst/>
            <a:gdLst>
              <a:gd name="f0" fmla="val 10800000"/>
              <a:gd name="f1" fmla="val 5400000"/>
              <a:gd name="f2" fmla="val 180"/>
              <a:gd name="f3" fmla="val w"/>
              <a:gd name="f4" fmla="val h"/>
              <a:gd name="f5" fmla="val 0"/>
              <a:gd name="f6" fmla="val 4634682"/>
              <a:gd name="f7" fmla="val 5257799"/>
              <a:gd name="f8" fmla="+- 0 0 -90"/>
              <a:gd name="f9" fmla="*/ f3 1 4634682"/>
              <a:gd name="f10" fmla="*/ f4 1 5257799"/>
              <a:gd name="f11" fmla="val f5"/>
              <a:gd name="f12" fmla="val f6"/>
              <a:gd name="f13" fmla="val f7"/>
              <a:gd name="f14" fmla="*/ f8 f0 1"/>
              <a:gd name="f15" fmla="+- f13 0 f11"/>
              <a:gd name="f16" fmla="+- f12 0 f11"/>
              <a:gd name="f17" fmla="*/ f14 1 f2"/>
              <a:gd name="f18" fmla="*/ f16 1 4634682"/>
              <a:gd name="f19" fmla="*/ f15 1 5257799"/>
              <a:gd name="f20" fmla="*/ 0 f16 1"/>
              <a:gd name="f21" fmla="*/ 0 f15 1"/>
              <a:gd name="f22" fmla="*/ 4634682 f16 1"/>
              <a:gd name="f23" fmla="*/ 5257799 f15 1"/>
              <a:gd name="f24" fmla="+- f17 0 f1"/>
              <a:gd name="f25" fmla="*/ f20 1 4634682"/>
              <a:gd name="f26" fmla="*/ f21 1 5257799"/>
              <a:gd name="f27" fmla="*/ f22 1 4634682"/>
              <a:gd name="f28" fmla="*/ f23 1 5257799"/>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Lst>
            <a:rect l="f37" t="f40" r="f38" b="f39"/>
            <a:pathLst>
              <a:path w="4634682" h="5257799">
                <a:moveTo>
                  <a:pt x="f5" y="f5"/>
                </a:moveTo>
                <a:lnTo>
                  <a:pt x="f6" y="f5"/>
                </a:lnTo>
                <a:lnTo>
                  <a:pt x="f6" y="f7"/>
                </a:lnTo>
                <a:lnTo>
                  <a:pt x="f5" y="f7"/>
                </a:lnTo>
                <a:close/>
              </a:path>
            </a:pathLst>
          </a:custGeom>
          <a:solidFill>
            <a:srgbClr val="20386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Title 1">
            <a:extLst>
              <a:ext uri="{FF2B5EF4-FFF2-40B4-BE49-F238E27FC236}">
                <a16:creationId xmlns:a16="http://schemas.microsoft.com/office/drawing/2014/main" id="{8E2890DF-A4CD-4D82-9696-6D22D8F01335}"/>
              </a:ext>
            </a:extLst>
          </p:cNvPr>
          <p:cNvSpPr txBox="1">
            <a:spLocks noGrp="1"/>
          </p:cNvSpPr>
          <p:nvPr>
            <p:ph type="title"/>
          </p:nvPr>
        </p:nvSpPr>
        <p:spPr>
          <a:xfrm>
            <a:off x="934873" y="982275"/>
            <a:ext cx="3388418" cy="4560972"/>
          </a:xfrm>
        </p:spPr>
        <p:txBody>
          <a:bodyPr/>
          <a:lstStyle/>
          <a:p>
            <a:pPr lvl="0" algn="ctr"/>
            <a:r>
              <a:rPr lang="en-GB" sz="4000" dirty="0">
                <a:solidFill>
                  <a:srgbClr val="FFFFFF"/>
                </a:solidFill>
                <a:latin typeface="Garamond" pitchFamily="18"/>
                <a:cs typeface="Times New Roman" pitchFamily="18"/>
              </a:rPr>
              <a:t>Conclusion</a:t>
            </a:r>
          </a:p>
        </p:txBody>
      </p:sp>
      <p:sp>
        <p:nvSpPr>
          <p:cNvPr id="7" name="Rectangle 8">
            <a:extLst>
              <a:ext uri="{FF2B5EF4-FFF2-40B4-BE49-F238E27FC236}">
                <a16:creationId xmlns:a16="http://schemas.microsoft.com/office/drawing/2014/main" id="{D5DB6F07-C936-4712-8889-8676202550F9}"/>
              </a:ext>
            </a:extLst>
          </p:cNvPr>
          <p:cNvSpPr>
            <a:spLocks noMove="1" noResize="1"/>
          </p:cNvSpPr>
          <p:nvPr/>
        </p:nvSpPr>
        <p:spPr>
          <a:xfrm>
            <a:off x="4901778" y="1352306"/>
            <a:ext cx="6655597"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8" name="Content Placeholder 2">
            <a:extLst>
              <a:ext uri="{FF2B5EF4-FFF2-40B4-BE49-F238E27FC236}">
                <a16:creationId xmlns:a16="http://schemas.microsoft.com/office/drawing/2014/main" id="{01284AA9-C547-4122-B2B0-AF6D3DD2D898}"/>
              </a:ext>
            </a:extLst>
          </p:cNvPr>
          <p:cNvSpPr txBox="1">
            <a:spLocks noGrp="1"/>
          </p:cNvSpPr>
          <p:nvPr>
            <p:ph idx="1"/>
          </p:nvPr>
        </p:nvSpPr>
        <p:spPr>
          <a:xfrm>
            <a:off x="5221864" y="1719620"/>
            <a:ext cx="5948830" cy="4334630"/>
          </a:xfrm>
        </p:spPr>
        <p:txBody>
          <a:bodyPr anchor="ctr"/>
          <a:lstStyle/>
          <a:p>
            <a:pPr marL="0" lvl="0" indent="0">
              <a:buNone/>
            </a:pPr>
            <a:r>
              <a:rPr lang="en-GB" sz="2400" dirty="0">
                <a:solidFill>
                  <a:srgbClr val="FEFFFF"/>
                </a:solidFill>
                <a:latin typeface="Garamond" pitchFamily="18"/>
                <a:cs typeface="Times New Roman" pitchFamily="18"/>
              </a:rPr>
              <a:t>Overall, Nigeria continues to strive to improve collaborative efforts with stakeholders within and outside the country, which will ensure a safer Internet for the African child.</a:t>
            </a:r>
          </a:p>
        </p:txBody>
      </p:sp>
      <p:sp>
        <p:nvSpPr>
          <p:cNvPr id="9" name="Slide Number Placeholder 8"/>
          <p:cNvSpPr>
            <a:spLocks noGrp="1"/>
          </p:cNvSpPr>
          <p:nvPr>
            <p:ph type="sldNum" sz="quarter" idx="8"/>
          </p:nvPr>
        </p:nvSpPr>
        <p:spPr/>
        <p:txBody>
          <a:bodyPr/>
          <a:lstStyle/>
          <a:p>
            <a:pPr lvl="0"/>
            <a:fld id="{7B7BEEF4-8D4D-4287-92BA-902F5AF846DB}"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A6B623E-1C6A-4092-AEF1-11AE1E310A2B}"/>
              </a:ext>
            </a:extLst>
          </p:cNvPr>
          <p:cNvSpPr>
            <a:spLocks noMove="1" noResize="1"/>
          </p:cNvSpPr>
          <p:nvPr/>
        </p:nvSpPr>
        <p:spPr>
          <a:xfrm>
            <a:off x="0" y="0"/>
            <a:ext cx="5093208"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4F7BAB00-7551-4264-9B5E-C830C4F01655}"/>
              </a:ext>
            </a:extLst>
          </p:cNvPr>
          <p:cNvSpPr txBox="1">
            <a:spLocks noGrp="1"/>
          </p:cNvSpPr>
          <p:nvPr>
            <p:ph type="title"/>
          </p:nvPr>
        </p:nvSpPr>
        <p:spPr>
          <a:xfrm>
            <a:off x="524737" y="620392"/>
            <a:ext cx="3808265" cy="5504688"/>
          </a:xfrm>
        </p:spPr>
        <p:txBody>
          <a:bodyPr/>
          <a:lstStyle/>
          <a:p>
            <a:pPr lvl="0" algn="ctr"/>
            <a:r>
              <a:rPr lang="en-GB" sz="6000" dirty="0">
                <a:solidFill>
                  <a:srgbClr val="FFFFFF"/>
                </a:solidFill>
                <a:latin typeface="Garamond" panose="02020404030301010803" pitchFamily="18" charset="0"/>
              </a:rPr>
              <a:t>Child Online Protection (COP)</a:t>
            </a:r>
          </a:p>
        </p:txBody>
      </p:sp>
      <p:grpSp>
        <p:nvGrpSpPr>
          <p:cNvPr id="4" name="Content Placeholder 2">
            <a:extLst>
              <a:ext uri="{FF2B5EF4-FFF2-40B4-BE49-F238E27FC236}">
                <a16:creationId xmlns:a16="http://schemas.microsoft.com/office/drawing/2014/main" id="{94E3E403-B544-44A7-91BC-33A1B1476619}"/>
              </a:ext>
            </a:extLst>
          </p:cNvPr>
          <p:cNvGrpSpPr/>
          <p:nvPr/>
        </p:nvGrpSpPr>
        <p:grpSpPr>
          <a:xfrm>
            <a:off x="5468386" y="462708"/>
            <a:ext cx="6263640" cy="5993175"/>
            <a:chOff x="5468386" y="462708"/>
            <a:chExt cx="6263640" cy="5597948"/>
          </a:xfrm>
        </p:grpSpPr>
        <p:sp>
          <p:nvSpPr>
            <p:cNvPr id="5" name="Freeform: Shape 4">
              <a:extLst>
                <a:ext uri="{FF2B5EF4-FFF2-40B4-BE49-F238E27FC236}">
                  <a16:creationId xmlns:a16="http://schemas.microsoft.com/office/drawing/2014/main" id="{FE507097-1115-427D-AD96-E433C86B7285}"/>
                </a:ext>
              </a:extLst>
            </p:cNvPr>
            <p:cNvSpPr/>
            <p:nvPr/>
          </p:nvSpPr>
          <p:spPr>
            <a:xfrm>
              <a:off x="5468386" y="462708"/>
              <a:ext cx="6263640" cy="2078967"/>
            </a:xfrm>
            <a:custGeom>
              <a:avLst/>
              <a:gdLst>
                <a:gd name="f0" fmla="val 10800000"/>
                <a:gd name="f1" fmla="val 5400000"/>
                <a:gd name="f2" fmla="val 180"/>
                <a:gd name="f3" fmla="val w"/>
                <a:gd name="f4" fmla="val h"/>
                <a:gd name="f5" fmla="val 0"/>
                <a:gd name="f6" fmla="val 6263640"/>
                <a:gd name="f7" fmla="val 1558439"/>
                <a:gd name="f8" fmla="val 259745"/>
                <a:gd name="f9" fmla="val 116292"/>
                <a:gd name="f10" fmla="val 6003895"/>
                <a:gd name="f11" fmla="val 6147348"/>
                <a:gd name="f12" fmla="val 1298694"/>
                <a:gd name="f13" fmla="val 1442147"/>
                <a:gd name="f14" fmla="+- 0 0 -90"/>
                <a:gd name="f15" fmla="*/ f3 1 6263640"/>
                <a:gd name="f16" fmla="*/ f4 1 1558439"/>
                <a:gd name="f17" fmla="val f5"/>
                <a:gd name="f18" fmla="val f6"/>
                <a:gd name="f19" fmla="val f7"/>
                <a:gd name="f20" fmla="*/ f14 f0 1"/>
                <a:gd name="f21" fmla="+- f19 0 f17"/>
                <a:gd name="f22" fmla="+- f18 0 f17"/>
                <a:gd name="f23" fmla="*/ f20 1 f2"/>
                <a:gd name="f24" fmla="*/ f22 1 6263640"/>
                <a:gd name="f25" fmla="*/ f21 1 1558439"/>
                <a:gd name="f26" fmla="*/ 0 f22 1"/>
                <a:gd name="f27" fmla="*/ 259745 f21 1"/>
                <a:gd name="f28" fmla="*/ 259745 f22 1"/>
                <a:gd name="f29" fmla="*/ 0 f21 1"/>
                <a:gd name="f30" fmla="*/ 6003895 f22 1"/>
                <a:gd name="f31" fmla="*/ 6263640 f22 1"/>
                <a:gd name="f32" fmla="*/ 1298694 f21 1"/>
                <a:gd name="f33" fmla="*/ 1558439 f21 1"/>
                <a:gd name="f34" fmla="+- f23 0 f1"/>
                <a:gd name="f35" fmla="*/ f26 1 6263640"/>
                <a:gd name="f36" fmla="*/ f27 1 1558439"/>
                <a:gd name="f37" fmla="*/ f28 1 6263640"/>
                <a:gd name="f38" fmla="*/ f29 1 1558439"/>
                <a:gd name="f39" fmla="*/ f30 1 6263640"/>
                <a:gd name="f40" fmla="*/ f31 1 6263640"/>
                <a:gd name="f41" fmla="*/ f32 1 1558439"/>
                <a:gd name="f42" fmla="*/ f33 1 1558439"/>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6263640" h="155843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5B9BD5"/>
            </a:solidFill>
            <a:ln w="12701" cap="flat">
              <a:solidFill>
                <a:srgbClr val="FFFFFF"/>
              </a:solidFill>
              <a:prstDash val="solid"/>
              <a:miter/>
            </a:ln>
          </p:spPr>
          <p:txBody>
            <a:bodyPr vert="horz" wrap="square" lIns="144658" tIns="144658" rIns="144658" bIns="144658" anchor="ctr" anchorCtr="0" compatLnSpc="1">
              <a:noAutofit/>
            </a:bodyPr>
            <a:lstStyle/>
            <a:p>
              <a:pPr marL="0" marR="0" lvl="0" indent="0" algn="l"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US" sz="2100" b="0" i="0" u="none" strike="noStrike" kern="1200" cap="none" spc="0" baseline="0" dirty="0">
                  <a:solidFill>
                    <a:srgbClr val="FFFFFF"/>
                  </a:solidFill>
                  <a:uFillTx/>
                  <a:latin typeface="Garamond" panose="02020404030301010803" pitchFamily="18" charset="0"/>
                </a:rPr>
                <a:t>The Internet’s connectivity and online social connections have been increased by social networking sites (e.g. Facebook), micro-blogging (e.g. Twitter), media sharing (e.g. YouTube, </a:t>
              </a:r>
              <a:r>
                <a:rPr lang="en-US" sz="2100" b="0" i="0" u="none" strike="noStrike" kern="1200" cap="none" spc="0" baseline="0" dirty="0" err="1">
                  <a:solidFill>
                    <a:srgbClr val="FFFFFF"/>
                  </a:solidFill>
                  <a:uFillTx/>
                  <a:latin typeface="Garamond" panose="02020404030301010803" pitchFamily="18" charset="0"/>
                </a:rPr>
                <a:t>Instagram</a:t>
              </a:r>
              <a:r>
                <a:rPr lang="en-US" sz="2100" b="0" i="0" u="none" strike="noStrike" kern="1200" cap="none" spc="0" baseline="0" dirty="0">
                  <a:solidFill>
                    <a:srgbClr val="FFFFFF"/>
                  </a:solidFill>
                  <a:uFillTx/>
                  <a:latin typeface="Garamond" panose="02020404030301010803" pitchFamily="18" charset="0"/>
                </a:rPr>
                <a:t>, Flicker, Snap chat), online encyclopedias (e.g. Wikipedia), social voting and online games.</a:t>
              </a:r>
            </a:p>
          </p:txBody>
        </p:sp>
        <p:sp>
          <p:nvSpPr>
            <p:cNvPr id="6" name="Freeform: Shape 5">
              <a:extLst>
                <a:ext uri="{FF2B5EF4-FFF2-40B4-BE49-F238E27FC236}">
                  <a16:creationId xmlns:a16="http://schemas.microsoft.com/office/drawing/2014/main" id="{8D55DAB2-C318-4F33-9B25-F0DB3FBC1F13}"/>
                </a:ext>
              </a:extLst>
            </p:cNvPr>
            <p:cNvSpPr/>
            <p:nvPr/>
          </p:nvSpPr>
          <p:spPr>
            <a:xfrm>
              <a:off x="5468386" y="2593512"/>
              <a:ext cx="6263640" cy="1558439"/>
            </a:xfrm>
            <a:custGeom>
              <a:avLst/>
              <a:gdLst>
                <a:gd name="f0" fmla="val 10800000"/>
                <a:gd name="f1" fmla="val 5400000"/>
                <a:gd name="f2" fmla="val 180"/>
                <a:gd name="f3" fmla="val w"/>
                <a:gd name="f4" fmla="val h"/>
                <a:gd name="f5" fmla="val 0"/>
                <a:gd name="f6" fmla="val 6263640"/>
                <a:gd name="f7" fmla="val 1558439"/>
                <a:gd name="f8" fmla="val 259745"/>
                <a:gd name="f9" fmla="val 116292"/>
                <a:gd name="f10" fmla="val 6003895"/>
                <a:gd name="f11" fmla="val 6147348"/>
                <a:gd name="f12" fmla="val 1298694"/>
                <a:gd name="f13" fmla="val 1442147"/>
                <a:gd name="f14" fmla="+- 0 0 -90"/>
                <a:gd name="f15" fmla="*/ f3 1 6263640"/>
                <a:gd name="f16" fmla="*/ f4 1 1558439"/>
                <a:gd name="f17" fmla="val f5"/>
                <a:gd name="f18" fmla="val f6"/>
                <a:gd name="f19" fmla="val f7"/>
                <a:gd name="f20" fmla="*/ f14 f0 1"/>
                <a:gd name="f21" fmla="+- f19 0 f17"/>
                <a:gd name="f22" fmla="+- f18 0 f17"/>
                <a:gd name="f23" fmla="*/ f20 1 f2"/>
                <a:gd name="f24" fmla="*/ f22 1 6263640"/>
                <a:gd name="f25" fmla="*/ f21 1 1558439"/>
                <a:gd name="f26" fmla="*/ 0 f22 1"/>
                <a:gd name="f27" fmla="*/ 259745 f21 1"/>
                <a:gd name="f28" fmla="*/ 259745 f22 1"/>
                <a:gd name="f29" fmla="*/ 0 f21 1"/>
                <a:gd name="f30" fmla="*/ 6003895 f22 1"/>
                <a:gd name="f31" fmla="*/ 6263640 f22 1"/>
                <a:gd name="f32" fmla="*/ 1298694 f21 1"/>
                <a:gd name="f33" fmla="*/ 1558439 f21 1"/>
                <a:gd name="f34" fmla="+- f23 0 f1"/>
                <a:gd name="f35" fmla="*/ f26 1 6263640"/>
                <a:gd name="f36" fmla="*/ f27 1 1558439"/>
                <a:gd name="f37" fmla="*/ f28 1 6263640"/>
                <a:gd name="f38" fmla="*/ f29 1 1558439"/>
                <a:gd name="f39" fmla="*/ f30 1 6263640"/>
                <a:gd name="f40" fmla="*/ f31 1 6263640"/>
                <a:gd name="f41" fmla="*/ f32 1 1558439"/>
                <a:gd name="f42" fmla="*/ f33 1 1558439"/>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6263640" h="155843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4DC58D"/>
            </a:solidFill>
            <a:ln w="12701" cap="flat">
              <a:solidFill>
                <a:srgbClr val="FFFFFF"/>
              </a:solidFill>
              <a:prstDash val="solid"/>
              <a:miter/>
            </a:ln>
          </p:spPr>
          <p:txBody>
            <a:bodyPr vert="horz" wrap="square" lIns="144658" tIns="144658" rIns="144658" bIns="144658" anchor="ctr" anchorCtr="0" compatLnSpc="1">
              <a:noAutofit/>
            </a:bodyPr>
            <a:lstStyle/>
            <a:p>
              <a:pPr marL="0" marR="0" lvl="0" indent="0" algn="l"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US" sz="2100" dirty="0">
                  <a:solidFill>
                    <a:srgbClr val="FFFFFF"/>
                  </a:solidFill>
                  <a:latin typeface="Garamond" panose="02020404030301010803" pitchFamily="18" charset="0"/>
                </a:rPr>
                <a:t>Many children learn and access information through their tech devices without much restrictions on their usage. </a:t>
              </a:r>
            </a:p>
          </p:txBody>
        </p:sp>
        <p:sp>
          <p:nvSpPr>
            <p:cNvPr id="7" name="Freeform: Shape 6">
              <a:extLst>
                <a:ext uri="{FF2B5EF4-FFF2-40B4-BE49-F238E27FC236}">
                  <a16:creationId xmlns:a16="http://schemas.microsoft.com/office/drawing/2014/main" id="{2C736279-B238-4729-99E3-0DB157E03FF1}"/>
                </a:ext>
              </a:extLst>
            </p:cNvPr>
            <p:cNvSpPr/>
            <p:nvPr/>
          </p:nvSpPr>
          <p:spPr>
            <a:xfrm>
              <a:off x="5468386" y="4203797"/>
              <a:ext cx="6263640" cy="1856859"/>
            </a:xfrm>
            <a:custGeom>
              <a:avLst/>
              <a:gdLst>
                <a:gd name="f0" fmla="val 10800000"/>
                <a:gd name="f1" fmla="val 5400000"/>
                <a:gd name="f2" fmla="val 180"/>
                <a:gd name="f3" fmla="val w"/>
                <a:gd name="f4" fmla="val h"/>
                <a:gd name="f5" fmla="val 0"/>
                <a:gd name="f6" fmla="val 6263640"/>
                <a:gd name="f7" fmla="val 1558439"/>
                <a:gd name="f8" fmla="val 259745"/>
                <a:gd name="f9" fmla="val 116292"/>
                <a:gd name="f10" fmla="val 6003895"/>
                <a:gd name="f11" fmla="val 6147348"/>
                <a:gd name="f12" fmla="val 1298694"/>
                <a:gd name="f13" fmla="val 1442147"/>
                <a:gd name="f14" fmla="+- 0 0 -90"/>
                <a:gd name="f15" fmla="*/ f3 1 6263640"/>
                <a:gd name="f16" fmla="*/ f4 1 1558439"/>
                <a:gd name="f17" fmla="val f5"/>
                <a:gd name="f18" fmla="val f6"/>
                <a:gd name="f19" fmla="val f7"/>
                <a:gd name="f20" fmla="*/ f14 f0 1"/>
                <a:gd name="f21" fmla="+- f19 0 f17"/>
                <a:gd name="f22" fmla="+- f18 0 f17"/>
                <a:gd name="f23" fmla="*/ f20 1 f2"/>
                <a:gd name="f24" fmla="*/ f22 1 6263640"/>
                <a:gd name="f25" fmla="*/ f21 1 1558439"/>
                <a:gd name="f26" fmla="*/ 0 f22 1"/>
                <a:gd name="f27" fmla="*/ 259745 f21 1"/>
                <a:gd name="f28" fmla="*/ 259745 f22 1"/>
                <a:gd name="f29" fmla="*/ 0 f21 1"/>
                <a:gd name="f30" fmla="*/ 6003895 f22 1"/>
                <a:gd name="f31" fmla="*/ 6263640 f22 1"/>
                <a:gd name="f32" fmla="*/ 1298694 f21 1"/>
                <a:gd name="f33" fmla="*/ 1558439 f21 1"/>
                <a:gd name="f34" fmla="+- f23 0 f1"/>
                <a:gd name="f35" fmla="*/ f26 1 6263640"/>
                <a:gd name="f36" fmla="*/ f27 1 1558439"/>
                <a:gd name="f37" fmla="*/ f28 1 6263640"/>
                <a:gd name="f38" fmla="*/ f29 1 1558439"/>
                <a:gd name="f39" fmla="*/ f30 1 6263640"/>
                <a:gd name="f40" fmla="*/ f31 1 6263640"/>
                <a:gd name="f41" fmla="*/ f32 1 1558439"/>
                <a:gd name="f42" fmla="*/ f33 1 1558439"/>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6263640" h="155843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70AD47"/>
            </a:solidFill>
            <a:ln w="12701" cap="flat">
              <a:solidFill>
                <a:srgbClr val="FFFFFF"/>
              </a:solidFill>
              <a:prstDash val="solid"/>
              <a:miter/>
            </a:ln>
          </p:spPr>
          <p:txBody>
            <a:bodyPr vert="horz" wrap="square" lIns="144658" tIns="144658" rIns="144658" bIns="144658" anchor="ctr" anchorCtr="0" compatLnSpc="1">
              <a:noAutofit/>
            </a:bodyPr>
            <a:lstStyle/>
            <a:p>
              <a:pPr defTabSz="800100">
                <a:lnSpc>
                  <a:spcPct val="90000"/>
                </a:lnSpc>
                <a:spcAft>
                  <a:spcPts val="800"/>
                </a:spcAft>
                <a:defRPr sz="1800" b="0" i="0" u="none" strike="noStrike" kern="0" cap="none" spc="0" baseline="0">
                  <a:solidFill>
                    <a:srgbClr val="000000"/>
                  </a:solidFill>
                  <a:uFillTx/>
                </a:defRPr>
              </a:pPr>
              <a:r>
                <a:rPr lang="en-US" sz="2100" kern="0" dirty="0">
                  <a:solidFill>
                    <a:srgbClr val="FFFFFF"/>
                  </a:solidFill>
                  <a:latin typeface="Garamond" panose="02020404030301010803" pitchFamily="18" charset="0"/>
                </a:rPr>
                <a:t>While technology can provide many benefits and endless supply of knowledge and information, it may also pose many risks and harm, especially where children are concerned. </a:t>
              </a:r>
            </a:p>
          </p:txBody>
        </p:sp>
      </p:grpSp>
      <p:sp>
        <p:nvSpPr>
          <p:cNvPr id="8" name="Slide Number Placeholder 7"/>
          <p:cNvSpPr>
            <a:spLocks noGrp="1"/>
          </p:cNvSpPr>
          <p:nvPr>
            <p:ph type="sldNum" sz="quarter" idx="8"/>
          </p:nvPr>
        </p:nvSpPr>
        <p:spPr/>
        <p:txBody>
          <a:bodyPr/>
          <a:lstStyle/>
          <a:p>
            <a:pPr lvl="0"/>
            <a:fld id="{7B7BEEF4-8D4D-4287-92BA-902F5AF846DB}" type="slidenum">
              <a:rPr lang="en-US" smtClean="0"/>
              <a:t>3</a:t>
            </a:fld>
            <a:endParaRPr lang="en-US"/>
          </a:p>
        </p:txBody>
      </p:sp>
    </p:spTree>
    <p:extLst>
      <p:ext uri="{BB962C8B-B14F-4D97-AF65-F5344CB8AC3E}">
        <p14:creationId xmlns:p14="http://schemas.microsoft.com/office/powerpoint/2010/main" val="761661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grpSp>
        <p:nvGrpSpPr>
          <p:cNvPr id="2" name="Content Placeholder 2">
            <a:extLst>
              <a:ext uri="{FF2B5EF4-FFF2-40B4-BE49-F238E27FC236}">
                <a16:creationId xmlns:a16="http://schemas.microsoft.com/office/drawing/2014/main" id="{6C76FBFD-E2AA-4626-B6EC-51A1E0F9CE9D}"/>
              </a:ext>
            </a:extLst>
          </p:cNvPr>
          <p:cNvGrpSpPr/>
          <p:nvPr/>
        </p:nvGrpSpPr>
        <p:grpSpPr>
          <a:xfrm>
            <a:off x="3953911" y="1905405"/>
            <a:ext cx="4320000" cy="3134151"/>
            <a:chOff x="1397998" y="2434215"/>
            <a:chExt cx="4320000" cy="3134151"/>
          </a:xfrm>
        </p:grpSpPr>
        <p:sp>
          <p:nvSpPr>
            <p:cNvPr id="3" name="Rectangle 2" descr="Smiling Face with No Fill">
              <a:extLst>
                <a:ext uri="{FF2B5EF4-FFF2-40B4-BE49-F238E27FC236}">
                  <a16:creationId xmlns:a16="http://schemas.microsoft.com/office/drawing/2014/main" id="{3FB4A824-85D9-42C9-9D95-AA4E404C50F1}"/>
                </a:ext>
              </a:extLst>
            </p:cNvPr>
            <p:cNvSpPr/>
            <p:nvPr/>
          </p:nvSpPr>
          <p:spPr>
            <a:xfrm>
              <a:off x="2585996" y="2434215"/>
              <a:ext cx="1943996" cy="1943996"/>
            </a:xfrm>
            <a:prstGeom prst="rect">
              <a:avLst/>
            </a:prstGeom>
            <a:blipFill>
              <a:blip r:embed="rId2">
                <a:alphaModFix/>
                <a:extLst>
                  <a:ext uri="{96DAC541-7B7A-43D3-8B79-37D633B846F1}">
                    <asvg:svgBlip xmlns:asvg="http://schemas.microsoft.com/office/drawing/2016/SVG/main" r:embed="rId3"/>
                  </a:ext>
                </a:extLst>
              </a:blip>
              <a:stretch>
                <a:fillRect/>
              </a:stretch>
            </a:blipFill>
            <a:ln w="12701" cap="flat">
              <a:solidFill>
                <a:srgbClr val="FFFFFF"/>
              </a:solidFill>
              <a:prstDash val="solid"/>
              <a:miter/>
            </a:ln>
          </p:spPr>
          <p:txBody>
            <a:bodyPr lIns="0" tIns="0" rIns="0" bIns="0"/>
            <a:lstStyle/>
            <a:p>
              <a:endParaRPr lang="en-US"/>
            </a:p>
          </p:txBody>
        </p:sp>
        <p:sp>
          <p:nvSpPr>
            <p:cNvPr id="4" name="Freeform: Shape 3">
              <a:extLst>
                <a:ext uri="{FF2B5EF4-FFF2-40B4-BE49-F238E27FC236}">
                  <a16:creationId xmlns:a16="http://schemas.microsoft.com/office/drawing/2014/main" id="{9C3B0076-9E93-4EDD-8391-AB6781EFC361}"/>
                </a:ext>
              </a:extLst>
            </p:cNvPr>
            <p:cNvSpPr/>
            <p:nvPr/>
          </p:nvSpPr>
          <p:spPr>
            <a:xfrm>
              <a:off x="1397998" y="4848368"/>
              <a:ext cx="4320000" cy="719998"/>
            </a:xfrm>
            <a:custGeom>
              <a:avLst/>
              <a:gdLst>
                <a:gd name="f0" fmla="val 10800000"/>
                <a:gd name="f1" fmla="val 5400000"/>
                <a:gd name="f2" fmla="val 180"/>
                <a:gd name="f3" fmla="val w"/>
                <a:gd name="f4" fmla="val h"/>
                <a:gd name="f5" fmla="val 0"/>
                <a:gd name="f6" fmla="val 4320000"/>
                <a:gd name="f7" fmla="val 720000"/>
                <a:gd name="f8" fmla="+- 0 0 -90"/>
                <a:gd name="f9" fmla="*/ f3 1 4320000"/>
                <a:gd name="f10" fmla="*/ f4 1 720000"/>
                <a:gd name="f11" fmla="val f5"/>
                <a:gd name="f12" fmla="val f6"/>
                <a:gd name="f13" fmla="val f7"/>
                <a:gd name="f14" fmla="*/ f8 f0 1"/>
                <a:gd name="f15" fmla="+- f13 0 f11"/>
                <a:gd name="f16" fmla="+- f12 0 f11"/>
                <a:gd name="f17" fmla="*/ f14 1 f2"/>
                <a:gd name="f18" fmla="*/ f16 1 4320000"/>
                <a:gd name="f19" fmla="*/ f15 1 720000"/>
                <a:gd name="f20" fmla="*/ 0 f16 1"/>
                <a:gd name="f21" fmla="*/ 0 f15 1"/>
                <a:gd name="f22" fmla="*/ 4320000 f16 1"/>
                <a:gd name="f23" fmla="*/ 720000 f15 1"/>
                <a:gd name="f24" fmla="+- f17 0 f1"/>
                <a:gd name="f25" fmla="*/ f20 1 4320000"/>
                <a:gd name="f26" fmla="*/ f21 1 720000"/>
                <a:gd name="f27" fmla="*/ f22 1 4320000"/>
                <a:gd name="f28" fmla="*/ f23 1 720000"/>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4320000" h="720000">
                  <a:moveTo>
                    <a:pt x="f5" y="f5"/>
                  </a:moveTo>
                  <a:lnTo>
                    <a:pt x="f6" y="f5"/>
                  </a:lnTo>
                  <a:lnTo>
                    <a:pt x="f6" y="f7"/>
                  </a:lnTo>
                  <a:lnTo>
                    <a:pt x="f5" y="f7"/>
                  </a:lnTo>
                  <a:lnTo>
                    <a:pt x="f5" y="f5"/>
                  </a:lnTo>
                  <a:close/>
                </a:path>
              </a:pathLst>
            </a:custGeom>
            <a:noFill/>
            <a:ln cap="flat">
              <a:noFill/>
              <a:prstDash val="solid"/>
            </a:ln>
          </p:spPr>
          <p:txBody>
            <a:bodyPr vert="horz" wrap="square" lIns="0" tIns="0" rIns="0" bIns="0" anchor="t" anchorCtr="1" compatLnSpc="1">
              <a:noAutofit/>
            </a:bodyPr>
            <a:lstStyle/>
            <a:p>
              <a:pPr marL="0" marR="0" lvl="0" indent="0" algn="ctr" defTabSz="1689097" rtl="0" fontAlgn="auto" hangingPunct="1">
                <a:lnSpc>
                  <a:spcPct val="100000"/>
                </a:lnSpc>
                <a:spcBef>
                  <a:spcPts val="0"/>
                </a:spcBef>
                <a:spcAft>
                  <a:spcPts val="1600"/>
                </a:spcAft>
                <a:buNone/>
                <a:tabLst/>
                <a:defRPr sz="1800" b="0" i="0" u="none" strike="noStrike" kern="0" cap="none" spc="0" baseline="0">
                  <a:solidFill>
                    <a:srgbClr val="000000"/>
                  </a:solidFill>
                  <a:uFillTx/>
                </a:defRPr>
              </a:pPr>
              <a:r>
                <a:rPr lang="en-GB" sz="3800" b="0" i="0" u="none" strike="noStrike" kern="1200" cap="none" spc="0" baseline="0">
                  <a:solidFill>
                    <a:srgbClr val="000000"/>
                  </a:solidFill>
                  <a:uFillTx/>
                  <a:latin typeface="Calibri"/>
                </a:rPr>
                <a:t>Thank you</a:t>
              </a:r>
              <a:endParaRPr lang="en-US" sz="3800" b="0" i="0" u="none" strike="noStrike" kern="1200" cap="none" spc="0" baseline="0">
                <a:solidFill>
                  <a:srgbClr val="000000"/>
                </a:solidFill>
                <a:uFillTx/>
                <a:latin typeface="Calibri"/>
              </a:endParaRPr>
            </a:p>
          </p:txBody>
        </p:sp>
      </p:grpSp>
      <p:sp>
        <p:nvSpPr>
          <p:cNvPr id="7" name="Slide Number Placeholder 6"/>
          <p:cNvSpPr>
            <a:spLocks noGrp="1"/>
          </p:cNvSpPr>
          <p:nvPr>
            <p:ph type="sldNum" sz="quarter" idx="8"/>
          </p:nvPr>
        </p:nvSpPr>
        <p:spPr/>
        <p:txBody>
          <a:bodyPr/>
          <a:lstStyle/>
          <a:p>
            <a:pPr lvl="0"/>
            <a:fld id="{7B7BEEF4-8D4D-4287-92BA-902F5AF846DB}" type="slidenum">
              <a:rPr lang="en-US" smtClean="0"/>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endParaRPr lang="en-US" sz="1950" dirty="0">
              <a:latin typeface="Garamond" pitchFamily="18"/>
            </a:endParaRPr>
          </a:p>
          <a:p>
            <a:pPr marL="0" lvl="0" indent="0" algn="just">
              <a:buNone/>
            </a:pPr>
            <a:endParaRPr lang="en-US" sz="1950" dirty="0">
              <a:latin typeface="Garamond" pitchFamily="18"/>
            </a:endParaRPr>
          </a:p>
          <a:p>
            <a:pPr marL="0" lvl="0" indent="0" algn="just">
              <a:buNone/>
            </a:pPr>
            <a:r>
              <a:rPr lang="en-US" sz="1950" dirty="0">
                <a:latin typeface="Garamond" pitchFamily="18"/>
              </a:rPr>
              <a:t>Nigeria virtually participated at the official launch of the International Telecommunication Union (ITU) 2020 Guidelines on Child Online Protection (COP), which is a comprehensive set of recommendations for children, parents and educators, industry and policymakers on how to contribute to the development of a safe and empowering online environment for children and young people. </a:t>
            </a:r>
            <a:r>
              <a:rPr lang="en-US" sz="1950" i="1" dirty="0">
                <a:latin typeface="Garamond" pitchFamily="18"/>
              </a:rPr>
              <a:t>June 2020</a:t>
            </a:r>
          </a:p>
          <a:p>
            <a:pPr marL="0" lvl="0" indent="0" algn="just">
              <a:buNone/>
            </a:pPr>
            <a:r>
              <a:rPr lang="en-GB" sz="1950" dirty="0">
                <a:latin typeface="Garamond" pitchFamily="18"/>
              </a:rPr>
              <a:t>Nigeria, further participated at </a:t>
            </a:r>
            <a:r>
              <a:rPr lang="en-US" sz="1950" dirty="0">
                <a:latin typeface="Garamond" pitchFamily="18"/>
              </a:rPr>
              <a:t>the COP virtual training and launch for the African region which was put together to introduce and promote the adoption of the 2020 COP guidelines at national and regional levels. </a:t>
            </a:r>
          </a:p>
          <a:p>
            <a:pPr marL="0" lvl="0" indent="0" algn="just">
              <a:buNone/>
            </a:pPr>
            <a:endParaRPr lang="en-US"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4</a:t>
            </a:fld>
            <a:endParaRPr lang="en-US"/>
          </a:p>
        </p:txBody>
      </p:sp>
    </p:spTree>
    <p:extLst>
      <p:ext uri="{BB962C8B-B14F-4D97-AF65-F5344CB8AC3E}">
        <p14:creationId xmlns:p14="http://schemas.microsoft.com/office/powerpoint/2010/main" val="206045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r>
              <a:rPr lang="en-US" sz="1950" dirty="0">
                <a:latin typeface="Garamond" pitchFamily="18"/>
              </a:rPr>
              <a:t>The meeting also aimed at equipping delegates with adequate information on the revised COP 2020 guideline, create a pool of regional ambassadors, promote the adoption of COP Initiatives and customize to suit different peculiarities in the African continent.  </a:t>
            </a:r>
            <a:r>
              <a:rPr lang="en-US" sz="1950" i="1" dirty="0">
                <a:latin typeface="Garamond" pitchFamily="18"/>
              </a:rPr>
              <a:t>October 2020</a:t>
            </a:r>
          </a:p>
          <a:p>
            <a:pPr marL="0" lvl="0" indent="0" algn="just">
              <a:buNone/>
            </a:pPr>
            <a:r>
              <a:rPr lang="en-US" sz="1950" dirty="0">
                <a:latin typeface="Garamond" pitchFamily="18"/>
                <a:cs typeface="Times New Roman" pitchFamily="18"/>
              </a:rPr>
              <a:t>During the regional launch, it was agreed that countries should have a Mascot that will be appealing to their respective countries and nationalize the Online with ‘SANGO’ to suit their local culture but may replace ‘SANGO’ with ‘Agent COP’</a:t>
            </a: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US"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5</a:t>
            </a:fld>
            <a:endParaRPr lang="en-US"/>
          </a:p>
        </p:txBody>
      </p:sp>
    </p:spTree>
    <p:extLst>
      <p:ext uri="{BB962C8B-B14F-4D97-AF65-F5344CB8AC3E}">
        <p14:creationId xmlns:p14="http://schemas.microsoft.com/office/powerpoint/2010/main" val="2770232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Localization of 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endParaRPr lang="en-US" sz="1950" dirty="0">
              <a:latin typeface="Garamond" pitchFamily="18"/>
            </a:endParaRPr>
          </a:p>
          <a:p>
            <a:pPr marL="0" lvl="0" indent="0" algn="just">
              <a:buNone/>
            </a:pPr>
            <a:r>
              <a:rPr lang="en-US" sz="1950" dirty="0">
                <a:latin typeface="Garamond" pitchFamily="18"/>
              </a:rPr>
              <a:t>Based on this, a Virtual Hangout with some children to assess their understanding of online safety, and allow them participate in the review and localization of the ITU 2020 guidelines. The review was done by children within the age bracket of 7-18.</a:t>
            </a:r>
          </a:p>
          <a:p>
            <a:pPr marL="0" lvl="0" indent="0" algn="just">
              <a:buNone/>
            </a:pPr>
            <a:r>
              <a:rPr lang="en-US" sz="1950" dirty="0">
                <a:latin typeface="Garamond" pitchFamily="18"/>
              </a:rPr>
              <a:t>The guidelines reviewed by the children were: </a:t>
            </a:r>
          </a:p>
          <a:p>
            <a:pPr marL="0" lvl="0" indent="0" algn="just">
              <a:buNone/>
            </a:pPr>
            <a:r>
              <a:rPr lang="en-US" sz="1950" dirty="0">
                <a:latin typeface="Garamond" pitchFamily="18"/>
              </a:rPr>
              <a:t>Online with Agent COP</a:t>
            </a:r>
          </a:p>
          <a:p>
            <a:pPr marL="0" lvl="0" indent="0" algn="just">
              <a:buNone/>
            </a:pPr>
            <a:r>
              <a:rPr lang="en-US" sz="1950" dirty="0">
                <a:latin typeface="Garamond" pitchFamily="18"/>
              </a:rPr>
              <a:t>Online with Agent COP – Activity book</a:t>
            </a:r>
          </a:p>
          <a:p>
            <a:pPr marL="0" lvl="0" indent="0" algn="just">
              <a:buNone/>
            </a:pPr>
            <a:r>
              <a:rPr lang="en-US" sz="1950" dirty="0">
                <a:latin typeface="Garamond" pitchFamily="18"/>
              </a:rPr>
              <a:t>Teachers Online Safety - Activity book</a:t>
            </a:r>
          </a:p>
          <a:p>
            <a:pPr marL="0" lvl="0" indent="0" algn="just">
              <a:buNone/>
            </a:pPr>
            <a:r>
              <a:rPr lang="en-US" sz="1950" dirty="0">
                <a:latin typeface="Garamond" pitchFamily="18"/>
              </a:rPr>
              <a:t>The name “SANGO” was changed to “Agent COP” as SANGO translates to “god of thunder and lightning” in Nigeria’s Yoruba language.</a:t>
            </a:r>
          </a:p>
          <a:p>
            <a:pPr marL="0" lvl="0" indent="0" algn="just">
              <a:buNone/>
            </a:pPr>
            <a:endParaRPr lang="en-US"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6</a:t>
            </a:fld>
            <a:endParaRPr lang="en-US"/>
          </a:p>
        </p:txBody>
      </p:sp>
    </p:spTree>
    <p:extLst>
      <p:ext uri="{BB962C8B-B14F-4D97-AF65-F5344CB8AC3E}">
        <p14:creationId xmlns:p14="http://schemas.microsoft.com/office/powerpoint/2010/main" val="1070165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Localization of the revised ITU 2020 Guidelines on Child Online Protection</a:t>
            </a:r>
            <a:endParaRPr lang="en-GB" sz="3900" dirty="0">
              <a:solidFill>
                <a:srgbClr val="FFFFFF"/>
              </a:solidFill>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7</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3411" y="529314"/>
            <a:ext cx="2236424" cy="2448574"/>
          </a:xfrm>
          <a:prstGeom prst="rect">
            <a:avLst/>
          </a:prstGeom>
        </p:spPr>
      </p:pic>
      <p:pic>
        <p:nvPicPr>
          <p:cNvPr id="13" name="Content Placeholder 1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177927" y="3253142"/>
            <a:ext cx="2456762" cy="2563338"/>
          </a:xfr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10101" y="3253142"/>
            <a:ext cx="2509822" cy="2563338"/>
          </a:xfrm>
          <a:prstGeom prst="rect">
            <a:avLst/>
          </a:prstGeom>
        </p:spPr>
      </p:pic>
    </p:spTree>
    <p:extLst>
      <p:ext uri="{BB962C8B-B14F-4D97-AF65-F5344CB8AC3E}">
        <p14:creationId xmlns:p14="http://schemas.microsoft.com/office/powerpoint/2010/main" val="128718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Localization of 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r>
              <a:rPr lang="en-GB" sz="1950" dirty="0">
                <a:latin typeface="Garamond" pitchFamily="18"/>
                <a:cs typeface="Times New Roman" pitchFamily="18"/>
              </a:rPr>
              <a:t>To further localize the content of the Guidelines to resonate with Nigerian children, the names in the ITU documents were replaced with local names that cut across the tribes in the six geopolitical zones of the country, these are: (Obi, Fatima, Tobi, </a:t>
            </a:r>
            <a:r>
              <a:rPr lang="en-GB" sz="1950" dirty="0" err="1">
                <a:latin typeface="Garamond" pitchFamily="18"/>
                <a:cs typeface="Times New Roman" pitchFamily="18"/>
              </a:rPr>
              <a:t>Doshima</a:t>
            </a:r>
            <a:r>
              <a:rPr lang="en-GB" sz="1950" dirty="0">
                <a:latin typeface="Garamond" pitchFamily="18"/>
                <a:cs typeface="Times New Roman" pitchFamily="18"/>
              </a:rPr>
              <a:t>, </a:t>
            </a:r>
            <a:r>
              <a:rPr lang="en-GB" sz="1950" dirty="0" err="1">
                <a:latin typeface="Garamond" pitchFamily="18"/>
                <a:cs typeface="Times New Roman" pitchFamily="18"/>
              </a:rPr>
              <a:t>Eniola</a:t>
            </a:r>
            <a:r>
              <a:rPr lang="en-GB" sz="1950" dirty="0">
                <a:latin typeface="Garamond" pitchFamily="18"/>
                <a:cs typeface="Times New Roman" pitchFamily="18"/>
              </a:rPr>
              <a:t> and Aliyu) and images designed in traditional attires  representing the respective zones as shown below:</a:t>
            </a: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GB" sz="1950" dirty="0">
              <a:latin typeface="Garamond" pitchFamily="18"/>
              <a:cs typeface="Times New Roman" pitchFamily="18"/>
            </a:endParaRPr>
          </a:p>
          <a:p>
            <a:pPr marL="0" lvl="0" indent="0" algn="just">
              <a:buNone/>
            </a:pPr>
            <a:endParaRPr lang="en-US" sz="1950" dirty="0">
              <a:latin typeface="Garamond" pitchFamily="18"/>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8</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3403" y="2497494"/>
            <a:ext cx="1454226" cy="138632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2510" y="3297394"/>
            <a:ext cx="1564713" cy="1515579"/>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74758" y="3494287"/>
            <a:ext cx="1637702" cy="1515688"/>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22037" y="2497494"/>
            <a:ext cx="1417178" cy="1386326"/>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45698" y="4760727"/>
            <a:ext cx="1565788" cy="1581729"/>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03498" y="4760727"/>
            <a:ext cx="1606919" cy="1542362"/>
          </a:xfrm>
          <a:prstGeom prst="rect">
            <a:avLst/>
          </a:prstGeom>
        </p:spPr>
      </p:pic>
    </p:spTree>
    <p:extLst>
      <p:ext uri="{BB962C8B-B14F-4D97-AF65-F5344CB8AC3E}">
        <p14:creationId xmlns:p14="http://schemas.microsoft.com/office/powerpoint/2010/main" val="3717374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AA3DA132-F6A8-4443-A1AC-14C1E82D499C}"/>
              </a:ext>
            </a:extLst>
          </p:cNvPr>
          <p:cNvSpPr>
            <a:spLocks noMove="1" noResize="1"/>
          </p:cNvSpPr>
          <p:nvPr/>
        </p:nvSpPr>
        <p:spPr>
          <a:xfrm>
            <a:off x="0" y="0"/>
            <a:ext cx="12188952"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grpSp>
        <p:nvGrpSpPr>
          <p:cNvPr id="3" name="Group 9">
            <a:extLst>
              <a:ext uri="{FF2B5EF4-FFF2-40B4-BE49-F238E27FC236}">
                <a16:creationId xmlns:a16="http://schemas.microsoft.com/office/drawing/2014/main" id="{54E7272C-F540-40C0-9495-1D7C19014A78}"/>
              </a:ext>
            </a:extLst>
          </p:cNvPr>
          <p:cNvGrpSpPr/>
          <p:nvPr/>
        </p:nvGrpSpPr>
        <p:grpSpPr>
          <a:xfrm>
            <a:off x="534366" y="563919"/>
            <a:ext cx="4119929" cy="5978612"/>
            <a:chOff x="534366" y="563919"/>
            <a:chExt cx="4119929" cy="5978612"/>
          </a:xfrm>
        </p:grpSpPr>
        <p:sp>
          <p:nvSpPr>
            <p:cNvPr id="4" name="Freeform 6">
              <a:extLst>
                <a:ext uri="{FF2B5EF4-FFF2-40B4-BE49-F238E27FC236}">
                  <a16:creationId xmlns:a16="http://schemas.microsoft.com/office/drawing/2014/main" id="{1C56CACB-3902-44AE-8F68-18C6F1A2F0DF}"/>
                </a:ext>
              </a:extLst>
            </p:cNvPr>
            <p:cNvSpPr/>
            <p:nvPr/>
          </p:nvSpPr>
          <p:spPr>
            <a:xfrm flipH="1">
              <a:off x="534366" y="831564"/>
              <a:ext cx="680478" cy="5710967"/>
            </a:xfrm>
            <a:custGeom>
              <a:avLst/>
              <a:gdLst>
                <a:gd name="f0" fmla="val 10800000"/>
                <a:gd name="f1" fmla="val 5400000"/>
                <a:gd name="f2" fmla="val 180"/>
                <a:gd name="f3" fmla="val w"/>
                <a:gd name="f4" fmla="val h"/>
                <a:gd name="f5" fmla="val 0"/>
                <a:gd name="f6" fmla="val 414"/>
                <a:gd name="f7" fmla="val 2447"/>
                <a:gd name="f8" fmla="val 2247"/>
                <a:gd name="f9" fmla="val 200"/>
                <a:gd name="f10" fmla="+- 0 0 -90"/>
                <a:gd name="f11" fmla="*/ f3 1 414"/>
                <a:gd name="f12" fmla="*/ f4 1 2447"/>
                <a:gd name="f13" fmla="val f5"/>
                <a:gd name="f14" fmla="val f6"/>
                <a:gd name="f15" fmla="val f7"/>
                <a:gd name="f16" fmla="*/ f10 f0 1"/>
                <a:gd name="f17" fmla="+- f15 0 f13"/>
                <a:gd name="f18" fmla="+- f14 0 f13"/>
                <a:gd name="f19" fmla="*/ f16 1 f2"/>
                <a:gd name="f20" fmla="*/ f18 1 414"/>
                <a:gd name="f21" fmla="*/ f17 1 2447"/>
                <a:gd name="f22" fmla="*/ 414 f18 1"/>
                <a:gd name="f23" fmla="*/ 2447 f17 1"/>
                <a:gd name="f24" fmla="*/ 0 f18 1"/>
                <a:gd name="f25" fmla="*/ 2247 f17 1"/>
                <a:gd name="f26" fmla="*/ 0 f17 1"/>
                <a:gd name="f27" fmla="*/ 200 f17 1"/>
                <a:gd name="f28" fmla="+- f19 0 f1"/>
                <a:gd name="f29" fmla="*/ f22 1 414"/>
                <a:gd name="f30" fmla="*/ f23 1 2447"/>
                <a:gd name="f31" fmla="*/ f24 1 414"/>
                <a:gd name="f32" fmla="*/ f25 1 2447"/>
                <a:gd name="f33" fmla="*/ f26 1 2447"/>
                <a:gd name="f34" fmla="*/ f27 1 2447"/>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414" h="2447">
                  <a:moveTo>
                    <a:pt x="f6" y="f7"/>
                  </a:moveTo>
                  <a:lnTo>
                    <a:pt x="f5" y="f8"/>
                  </a:lnTo>
                  <a:lnTo>
                    <a:pt x="f5" y="f5"/>
                  </a:lnTo>
                  <a:lnTo>
                    <a:pt x="f6" y="f9"/>
                  </a:lnTo>
                  <a:lnTo>
                    <a:pt x="f6" y="f7"/>
                  </a:lnTo>
                  <a:close/>
                </a:path>
              </a:pathLst>
            </a:custGeom>
            <a:solidFill>
              <a:srgbClr val="2F5597"/>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Freeform 7">
              <a:extLst>
                <a:ext uri="{FF2B5EF4-FFF2-40B4-BE49-F238E27FC236}">
                  <a16:creationId xmlns:a16="http://schemas.microsoft.com/office/drawing/2014/main" id="{E275734D-4328-4343-A937-8F732281AB72}"/>
                </a:ext>
              </a:extLst>
            </p:cNvPr>
            <p:cNvSpPr/>
            <p:nvPr/>
          </p:nvSpPr>
          <p:spPr>
            <a:xfrm flipH="1">
              <a:off x="810432" y="563919"/>
              <a:ext cx="405042" cy="5521412"/>
            </a:xfrm>
            <a:custGeom>
              <a:avLst/>
              <a:gdLst>
                <a:gd name="f0" fmla="val 10800000"/>
                <a:gd name="f1" fmla="val 5400000"/>
                <a:gd name="f2" fmla="val 180"/>
                <a:gd name="f3" fmla="val w"/>
                <a:gd name="f4" fmla="val h"/>
                <a:gd name="f5" fmla="val 0"/>
                <a:gd name="f6" fmla="val 209"/>
                <a:gd name="f7" fmla="val 2358"/>
                <a:gd name="f8" fmla="val 2246"/>
                <a:gd name="f9" fmla="val 111"/>
                <a:gd name="f10" fmla="+- 0 0 -90"/>
                <a:gd name="f11" fmla="*/ f3 1 209"/>
                <a:gd name="f12" fmla="*/ f4 1 2358"/>
                <a:gd name="f13" fmla="val f5"/>
                <a:gd name="f14" fmla="val f6"/>
                <a:gd name="f15" fmla="val f7"/>
                <a:gd name="f16" fmla="*/ f10 f0 1"/>
                <a:gd name="f17" fmla="+- f15 0 f13"/>
                <a:gd name="f18" fmla="+- f14 0 f13"/>
                <a:gd name="f19" fmla="*/ f16 1 f2"/>
                <a:gd name="f20" fmla="*/ f18 1 209"/>
                <a:gd name="f21" fmla="*/ f17 1 2358"/>
                <a:gd name="f22" fmla="*/ 209 f18 1"/>
                <a:gd name="f23" fmla="*/ 2246 f17 1"/>
                <a:gd name="f24" fmla="*/ 0 f18 1"/>
                <a:gd name="f25" fmla="*/ 2358 f17 1"/>
                <a:gd name="f26" fmla="*/ 111 f17 1"/>
                <a:gd name="f27" fmla="*/ 0 f17 1"/>
                <a:gd name="f28" fmla="+- f19 0 f1"/>
                <a:gd name="f29" fmla="*/ f22 1 209"/>
                <a:gd name="f30" fmla="*/ f23 1 2358"/>
                <a:gd name="f31" fmla="*/ f24 1 209"/>
                <a:gd name="f32" fmla="*/ f25 1 2358"/>
                <a:gd name="f33" fmla="*/ f26 1 2358"/>
                <a:gd name="f34" fmla="*/ f27 1 2358"/>
                <a:gd name="f35" fmla="*/ 0 1 f20"/>
                <a:gd name="f36" fmla="*/ f14 1 f20"/>
                <a:gd name="f37" fmla="*/ 0 1 f21"/>
                <a:gd name="f38" fmla="*/ f15 1 f21"/>
                <a:gd name="f39" fmla="*/ f29 1 f20"/>
                <a:gd name="f40" fmla="*/ f30 1 f21"/>
                <a:gd name="f41" fmla="*/ f31 1 f20"/>
                <a:gd name="f42" fmla="*/ f32 1 f21"/>
                <a:gd name="f43" fmla="*/ f33 1 f21"/>
                <a:gd name="f44" fmla="*/ f34 1 f21"/>
                <a:gd name="f45" fmla="*/ f35 f11 1"/>
                <a:gd name="f46" fmla="*/ f36 f11 1"/>
                <a:gd name="f47" fmla="*/ f38 f12 1"/>
                <a:gd name="f48" fmla="*/ f37 f12 1"/>
                <a:gd name="f49" fmla="*/ f39 f11 1"/>
                <a:gd name="f50" fmla="*/ f40 f12 1"/>
                <a:gd name="f51" fmla="*/ f41 f11 1"/>
                <a:gd name="f52" fmla="*/ f42 f12 1"/>
                <a:gd name="f53" fmla="*/ f43 f12 1"/>
                <a:gd name="f54" fmla="*/ f44 f12 1"/>
              </a:gdLst>
              <a:ahLst/>
              <a:cxnLst>
                <a:cxn ang="3cd4">
                  <a:pos x="hc" y="t"/>
                </a:cxn>
                <a:cxn ang="0">
                  <a:pos x="r" y="vc"/>
                </a:cxn>
                <a:cxn ang="cd4">
                  <a:pos x="hc" y="b"/>
                </a:cxn>
                <a:cxn ang="cd2">
                  <a:pos x="l" y="vc"/>
                </a:cxn>
                <a:cxn ang="f28">
                  <a:pos x="f49" y="f50"/>
                </a:cxn>
                <a:cxn ang="f28">
                  <a:pos x="f51" y="f52"/>
                </a:cxn>
                <a:cxn ang="f28">
                  <a:pos x="f51" y="f53"/>
                </a:cxn>
                <a:cxn ang="f28">
                  <a:pos x="f49" y="f54"/>
                </a:cxn>
                <a:cxn ang="f28">
                  <a:pos x="f49" y="f50"/>
                </a:cxn>
              </a:cxnLst>
              <a:rect l="f45" t="f48" r="f46" b="f47"/>
              <a:pathLst>
                <a:path w="209" h="2358">
                  <a:moveTo>
                    <a:pt x="f6" y="f8"/>
                  </a:moveTo>
                  <a:lnTo>
                    <a:pt x="f5" y="f7"/>
                  </a:lnTo>
                  <a:lnTo>
                    <a:pt x="f5" y="f9"/>
                  </a:lnTo>
                  <a:lnTo>
                    <a:pt x="f6" y="f5"/>
                  </a:lnTo>
                  <a:lnTo>
                    <a:pt x="f6" y="f8"/>
                  </a:lnTo>
                  <a:close/>
                </a:path>
              </a:pathLst>
            </a:custGeom>
            <a:solidFill>
              <a:srgbClr val="20386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Rectangle 8">
              <a:extLst>
                <a:ext uri="{FF2B5EF4-FFF2-40B4-BE49-F238E27FC236}">
                  <a16:creationId xmlns:a16="http://schemas.microsoft.com/office/drawing/2014/main" id="{7B35BF5B-63A4-4C25-B387-F39E931AF67D}"/>
                </a:ext>
              </a:extLst>
            </p:cNvPr>
            <p:cNvSpPr/>
            <p:nvPr/>
          </p:nvSpPr>
          <p:spPr>
            <a:xfrm flipH="1">
              <a:off x="815096" y="564834"/>
              <a:ext cx="3839199" cy="5251646"/>
            </a:xfrm>
            <a:prstGeom prst="rect">
              <a:avLst/>
            </a:prstGeom>
            <a:solidFill>
              <a:srgbClr val="4472C4"/>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grpSp>
      <p:sp>
        <p:nvSpPr>
          <p:cNvPr id="7" name="Title 1">
            <a:extLst>
              <a:ext uri="{FF2B5EF4-FFF2-40B4-BE49-F238E27FC236}">
                <a16:creationId xmlns:a16="http://schemas.microsoft.com/office/drawing/2014/main" id="{809929DE-8AB3-4B9E-A84F-20E7292F65A7}"/>
              </a:ext>
            </a:extLst>
          </p:cNvPr>
          <p:cNvSpPr txBox="1">
            <a:spLocks noGrp="1"/>
          </p:cNvSpPr>
          <p:nvPr>
            <p:ph type="title"/>
          </p:nvPr>
        </p:nvSpPr>
        <p:spPr>
          <a:xfrm>
            <a:off x="1098468" y="885651"/>
            <a:ext cx="3229807" cy="4624605"/>
          </a:xfrm>
        </p:spPr>
        <p:txBody>
          <a:bodyPr>
            <a:normAutofit/>
          </a:bodyPr>
          <a:lstStyle/>
          <a:p>
            <a:pPr lvl="0" algn="ctr"/>
            <a:r>
              <a:rPr lang="en-US" sz="3900" b="1" dirty="0">
                <a:solidFill>
                  <a:srgbClr val="FFFFFF"/>
                </a:solidFill>
                <a:latin typeface="Garamond" pitchFamily="18"/>
              </a:rPr>
              <a:t>Localization of the revised ITU 2020 Guidelines on Child Online Protection</a:t>
            </a:r>
            <a:endParaRPr lang="en-GB" sz="3900" dirty="0">
              <a:solidFill>
                <a:srgbClr val="FFFFFF"/>
              </a:solidFill>
            </a:endParaRPr>
          </a:p>
        </p:txBody>
      </p:sp>
      <p:sp>
        <p:nvSpPr>
          <p:cNvPr id="8" name="Content Placeholder 2">
            <a:extLst>
              <a:ext uri="{FF2B5EF4-FFF2-40B4-BE49-F238E27FC236}">
                <a16:creationId xmlns:a16="http://schemas.microsoft.com/office/drawing/2014/main" id="{7FB6A509-A36C-452A-898A-28CC94172223}"/>
              </a:ext>
            </a:extLst>
          </p:cNvPr>
          <p:cNvSpPr txBox="1">
            <a:spLocks noGrp="1"/>
          </p:cNvSpPr>
          <p:nvPr>
            <p:ph idx="1"/>
          </p:nvPr>
        </p:nvSpPr>
        <p:spPr>
          <a:xfrm>
            <a:off x="4978706" y="885651"/>
            <a:ext cx="6525222" cy="4616851"/>
          </a:xfrm>
        </p:spPr>
        <p:txBody>
          <a:bodyPr anchor="ctr">
            <a:noAutofit/>
          </a:bodyPr>
          <a:lstStyle/>
          <a:p>
            <a:pPr marL="0" lvl="0" indent="0" algn="just">
              <a:buNone/>
            </a:pPr>
            <a:r>
              <a:rPr lang="en-US" sz="1950" dirty="0">
                <a:latin typeface="Garamond" pitchFamily="18"/>
                <a:cs typeface="Times New Roman" pitchFamily="18"/>
              </a:rPr>
              <a:t>The books have been finalized and published on NCC’s website: </a:t>
            </a:r>
          </a:p>
          <a:p>
            <a:pPr marL="0" lvl="0" indent="0" algn="just">
              <a:buNone/>
            </a:pPr>
            <a:r>
              <a:rPr lang="en-US" sz="1950" dirty="0">
                <a:latin typeface="Garamond" pitchFamily="18"/>
                <a:cs typeface="Times New Roman" pitchFamily="18"/>
                <a:hlinkClick r:id="rId2"/>
              </a:rPr>
              <a:t>https://www.ncc.gov.ng/technical-         regulation/internet/publications</a:t>
            </a:r>
            <a:r>
              <a:rPr lang="en-US" sz="1950" dirty="0">
                <a:latin typeface="Garamond" pitchFamily="18"/>
                <a:cs typeface="Times New Roman" pitchFamily="18"/>
              </a:rPr>
              <a:t>. </a:t>
            </a:r>
          </a:p>
          <a:p>
            <a:pPr marL="0" lvl="0" indent="0" algn="just">
              <a:buNone/>
            </a:pPr>
            <a:r>
              <a:rPr lang="en-US" sz="1950" dirty="0">
                <a:latin typeface="Garamond" pitchFamily="18"/>
                <a:cs typeface="Times New Roman" pitchFamily="18"/>
              </a:rPr>
              <a:t>There is a plan to develop an audio version of the localized books, for wider dissemination of the content, particularly to differently abled persons.</a:t>
            </a:r>
          </a:p>
          <a:p>
            <a:pPr marL="0" lvl="0" indent="0" algn="just">
              <a:buNone/>
            </a:pPr>
            <a:r>
              <a:rPr lang="en-US" sz="1950" dirty="0">
                <a:latin typeface="Garamond" pitchFamily="18"/>
                <a:cs typeface="Times New Roman" pitchFamily="18"/>
              </a:rPr>
              <a:t>Localized books will be shared in schools during sensitization visits. </a:t>
            </a:r>
          </a:p>
          <a:p>
            <a:pPr marL="0" lvl="0" indent="0" algn="just">
              <a:buNone/>
            </a:pPr>
            <a:endParaRPr lang="en-GB" sz="1950" dirty="0">
              <a:latin typeface="Calibri" pitchFamily="34"/>
              <a:cs typeface="Times New Roman" pitchFamily="18"/>
            </a:endParaRPr>
          </a:p>
        </p:txBody>
      </p:sp>
      <p:sp>
        <p:nvSpPr>
          <p:cNvPr id="9" name="Slide Number Placeholder 8"/>
          <p:cNvSpPr>
            <a:spLocks noGrp="1"/>
          </p:cNvSpPr>
          <p:nvPr>
            <p:ph type="sldNum" sz="quarter" idx="8"/>
          </p:nvPr>
        </p:nvSpPr>
        <p:spPr/>
        <p:txBody>
          <a:bodyPr/>
          <a:lstStyle/>
          <a:p>
            <a:pPr lvl="0"/>
            <a:fld id="{7B7BEEF4-8D4D-4287-92BA-902F5AF846DB}" type="slidenum">
              <a:rPr lang="en-US" smtClean="0"/>
              <a:t>9</a:t>
            </a:fld>
            <a:endParaRPr lang="en-US"/>
          </a:p>
        </p:txBody>
      </p:sp>
    </p:spTree>
    <p:extLst>
      <p:ext uri="{BB962C8B-B14F-4D97-AF65-F5344CB8AC3E}">
        <p14:creationId xmlns:p14="http://schemas.microsoft.com/office/powerpoint/2010/main" val="1394739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5609</TotalTime>
  <Words>2510</Words>
  <Application>Microsoft Office PowerPoint</Application>
  <PresentationFormat>Widescreen</PresentationFormat>
  <Paragraphs>166</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Garamond</vt:lpstr>
      <vt:lpstr>Times New Roman</vt:lpstr>
      <vt:lpstr>Wingdings</vt:lpstr>
      <vt:lpstr>Office Theme</vt:lpstr>
      <vt:lpstr>Nigeria’s Presentation at the Council Working Group Meeting on Child Online Protection.  January 12, 2022</vt:lpstr>
      <vt:lpstr>Nigeria’s activities on  Child Online Protection</vt:lpstr>
      <vt:lpstr>Child Online Protection (COP)</vt:lpstr>
      <vt:lpstr>The revised ITU 2020 Guidelines on Child Online Protection</vt:lpstr>
      <vt:lpstr>The revised ITU 2020 Guidelines on Child Online Protection</vt:lpstr>
      <vt:lpstr>Localization of the revised ITU 2020 Guidelines on Child Online Protection</vt:lpstr>
      <vt:lpstr>Localization of the revised ITU 2020 Guidelines on Child Online Protection</vt:lpstr>
      <vt:lpstr>Localization of the revised ITU 2020 Guidelines on Child Online Protection</vt:lpstr>
      <vt:lpstr>Localization of the revised ITU 2020 Guidelines on Child Online Protection</vt:lpstr>
      <vt:lpstr>Localization of the revised ITU 2020 Guidelines on Child Online Protection</vt:lpstr>
      <vt:lpstr>Nigeria’s commitment on Cyber Security processes.</vt:lpstr>
      <vt:lpstr>Nigeria’s commitment on Cyber Security processes.</vt:lpstr>
      <vt:lpstr>Review of the draft 2014 Nigerian Child Online Protection Policy (NCOPP) document</vt:lpstr>
      <vt:lpstr>Development of Internet Code of Practice  (ICOP)</vt:lpstr>
      <vt:lpstr>Customization of the document – “Keeping Children Safe Online - Advice for Parents and Caregivers”</vt:lpstr>
      <vt:lpstr>Customization of the document – “Keeping Children Safe Online - Advice for Parents and Caregivers” cont’d... </vt:lpstr>
      <vt:lpstr>Flag off Ceremony on COP sensitization campaign</vt:lpstr>
      <vt:lpstr>Participation at the Africa Safer Internet Day  (ASID) 2021</vt:lpstr>
      <vt:lpstr>Africa Safer Internet Day (ASID) – 2021</vt:lpstr>
      <vt:lpstr>Girls in ICT Day 2021</vt:lpstr>
      <vt:lpstr>Girls in ICT Day 2021</vt:lpstr>
      <vt:lpstr>AU Day of the African Child 2021 (DAC)</vt:lpstr>
      <vt:lpstr>Participation at Child Online Protection Related Events </vt:lpstr>
      <vt:lpstr>Participation at Child Online Protection Related Events </vt:lpstr>
      <vt:lpstr>Sensitization Campaigns</vt:lpstr>
      <vt:lpstr>Engagements </vt:lpstr>
      <vt:lpstr>COP complaint handles</vt:lpstr>
      <vt:lpstr>Prevailing Challenges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ZICTA on  Child Online Protection</dc:title>
  <dc:creator>Elizabeth Yisa</dc:creator>
  <cp:lastModifiedBy>Brouard, Ricarda</cp:lastModifiedBy>
  <cp:revision>124</cp:revision>
  <cp:lastPrinted>2021-11-08T15:42:45Z</cp:lastPrinted>
  <dcterms:created xsi:type="dcterms:W3CDTF">2021-10-13T19:30:38Z</dcterms:created>
  <dcterms:modified xsi:type="dcterms:W3CDTF">2021-12-13T13:22:26Z</dcterms:modified>
</cp:coreProperties>
</file>