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91" r:id="rId2"/>
    <p:sldId id="2692" r:id="rId3"/>
    <p:sldId id="2707" r:id="rId4"/>
    <p:sldId id="2708" r:id="rId5"/>
    <p:sldId id="2668" r:id="rId6"/>
    <p:sldId id="2703" r:id="rId7"/>
    <p:sldId id="2704" r:id="rId8"/>
    <p:sldId id="2706" r:id="rId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CEFBE-8BDB-ADF4-0FA3-A00AAAB9532C}" name="Wang Ruofei" initials="WR" userId="2ebc97e21274e3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54251" autoAdjust="0"/>
  </p:normalViewPr>
  <p:slideViewPr>
    <p:cSldViewPr snapToGrid="0">
      <p:cViewPr varScale="1">
        <p:scale>
          <a:sx n="46" d="100"/>
          <a:sy n="46" d="100"/>
        </p:scale>
        <p:origin x="19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8E32796-00DC-4845-8E68-1C85ED98FE1E}" type="datetimeFigureOut">
              <a:rPr lang="en-GB" smtClean="0"/>
              <a:t>16/11/2021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40337E6-9E35-471C-8E6D-A73462A50C30}" type="slidenum">
              <a:rPr lang="en-GB" smtClean="0"/>
              <a:t>‹#›</a:t>
            </a:fld>
            <a:endParaRPr lang="en-GB"/>
          </a:p>
        </p:txBody>
      </p:sp>
    </p:spTree>
    <p:extLst>
      <p:ext uri="{BB962C8B-B14F-4D97-AF65-F5344CB8AC3E}">
        <p14:creationId xmlns:p14="http://schemas.microsoft.com/office/powerpoint/2010/main" val="106623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wtpf2021@itu.i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wtpf2021@itu.i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protocol.service@itu.i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0337E6-9E35-471C-8E6D-A73462A50C30}" type="slidenum">
              <a:rPr lang="en-GB" smtClean="0"/>
              <a:t>1</a:t>
            </a:fld>
            <a:endParaRPr lang="en-GB"/>
          </a:p>
        </p:txBody>
      </p:sp>
    </p:spTree>
    <p:extLst>
      <p:ext uri="{BB962C8B-B14F-4D97-AF65-F5344CB8AC3E}">
        <p14:creationId xmlns:p14="http://schemas.microsoft.com/office/powerpoint/2010/main" val="29269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0337E6-9E35-471C-8E6D-A73462A50C30}" type="slidenum">
              <a:rPr lang="en-GB" smtClean="0"/>
              <a:t>2</a:t>
            </a:fld>
            <a:endParaRPr lang="en-GB"/>
          </a:p>
        </p:txBody>
      </p:sp>
    </p:spTree>
    <p:extLst>
      <p:ext uri="{BB962C8B-B14F-4D97-AF65-F5344CB8AC3E}">
        <p14:creationId xmlns:p14="http://schemas.microsoft.com/office/powerpoint/2010/main" val="272707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As a practice, Chair and Vice-Chairs of the Forum are representatives from the Member States from the six regions. Member States are invited to consult regionally when identifying their candidates to avoid multiple candidates from the same region. Each Working Group of the Plenary has a Chair and a Vice-Chair respectively, representing a Member State and a Sector Member. Member States and Sector Members are therefore encouraged to send their candidatures for Chair and Vice[1]Chair positions to the Secretary-General by 19 November 2021. Women candidatures are strongly encouraged.</a:t>
            </a:r>
            <a:endParaRPr lang="en-GB" sz="1200" dirty="0">
              <a:effectLst/>
              <a:latin typeface="Calibri" panose="020F0502020204030204" pitchFamily="34" charset="0"/>
              <a:ea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B0F0"/>
                </a:solidFill>
                <a:effectLst/>
                <a:latin typeface="Calibri" panose="020F0502020204030204" pitchFamily="34" charset="0"/>
                <a:ea typeface="Times New Roman" panose="02020603050405020304" pitchFamily="18" charset="0"/>
              </a:rPr>
              <a:t>2</a:t>
            </a:r>
            <a:r>
              <a:rPr lang="en-GB" sz="1200" b="1" baseline="30000" dirty="0">
                <a:solidFill>
                  <a:srgbClr val="00B0F0"/>
                </a:solidFill>
                <a:effectLst/>
                <a:latin typeface="Calibri" panose="020F0502020204030204" pitchFamily="34" charset="0"/>
                <a:ea typeface="Times New Roman" panose="02020603050405020304" pitchFamily="18" charset="0"/>
              </a:rPr>
              <a:t>nd</a:t>
            </a:r>
            <a:r>
              <a:rPr lang="en-GB" sz="1200" b="1" dirty="0">
                <a:solidFill>
                  <a:srgbClr val="00B0F0"/>
                </a:solidFill>
                <a:effectLst/>
                <a:latin typeface="Calibri" panose="020F0502020204030204" pitchFamily="34" charset="0"/>
                <a:ea typeface="Times New Roman" panose="02020603050405020304" pitchFamily="18" charset="0"/>
              </a:rPr>
              <a:t> December deadline for contributions </a:t>
            </a:r>
            <a:r>
              <a:rPr lang="en-GB" sz="1200" b="1" u="sng" dirty="0">
                <a:effectLst/>
                <a:latin typeface="Calibri" panose="020F0502020204030204" pitchFamily="34" charset="0"/>
                <a:ea typeface="Times New Roman" panose="02020603050405020304" pitchFamily="18" charset="0"/>
              </a:rPr>
              <a:t>:</a:t>
            </a:r>
            <a:r>
              <a:rPr lang="en-GB" sz="1200" dirty="0">
                <a:effectLst/>
                <a:latin typeface="Calibri" panose="020F0502020204030204" pitchFamily="34" charset="0"/>
                <a:ea typeface="Times New Roman" panose="02020603050405020304" pitchFamily="18" charset="0"/>
              </a:rPr>
              <a:t> In order to ensure the timely translation and thorough consideration by delegations, written contributions to be presented during the Forum should be sent to </a:t>
            </a:r>
            <a:r>
              <a:rPr lang="en-GB" sz="1200" u="sng" dirty="0">
                <a:solidFill>
                  <a:srgbClr val="0563C1"/>
                </a:solidFill>
                <a:effectLst/>
                <a:latin typeface="Calibri" panose="020F0502020204030204" pitchFamily="34" charset="0"/>
                <a:ea typeface="Times New Roman" panose="02020603050405020304" pitchFamily="18" charset="0"/>
                <a:hlinkClick r:id="rId3"/>
              </a:rPr>
              <a:t>wtpf2021@itu.int</a:t>
            </a:r>
            <a:r>
              <a:rPr lang="en-GB" sz="1200" dirty="0">
                <a:effectLst/>
                <a:latin typeface="Calibri" panose="020F0502020204030204" pitchFamily="34" charset="0"/>
                <a:ea typeface="Times New Roman" panose="02020603050405020304" pitchFamily="18" charset="0"/>
              </a:rPr>
              <a:t> by 2 December 2021. It is strongly recommended that contributions do not exceed </a:t>
            </a:r>
            <a:r>
              <a:rPr lang="en-GB" sz="1200" b="1" dirty="0">
                <a:effectLst/>
                <a:latin typeface="Calibri" panose="020F0502020204030204" pitchFamily="34" charset="0"/>
                <a:ea typeface="Times New Roman" panose="02020603050405020304" pitchFamily="18" charset="0"/>
              </a:rPr>
              <a:t>three pages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40337E6-9E35-471C-8E6D-A73462A50C30}" type="slidenum">
              <a:rPr lang="en-GB" smtClean="0"/>
              <a:t>3</a:t>
            </a:fld>
            <a:endParaRPr lang="en-GB"/>
          </a:p>
        </p:txBody>
      </p:sp>
    </p:spTree>
    <p:extLst>
      <p:ext uri="{BB962C8B-B14F-4D97-AF65-F5344CB8AC3E}">
        <p14:creationId xmlns:p14="http://schemas.microsoft.com/office/powerpoint/2010/main" val="22706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As a practice, Chair and Vice-Chairs of the Forum are representatives from the Member States from the six regions. Member States are invited to consult regionally when identifying their candidates to avoid multiple candidates from the same region. Each Working Group of the Plenary has a Chair and a Vice-Chair respectively, representing a Member State and a Sector Member. Member States and Sector Members are therefore encouraged to send their candidatures for Chair and Vice[1]Chair positions to the Secretary-General by 19 November 2021. Women candidatures are strongly encouraged.</a:t>
            </a:r>
            <a:endParaRPr lang="en-GB" sz="1200" dirty="0">
              <a:effectLst/>
              <a:latin typeface="Calibri" panose="020F0502020204030204" pitchFamily="34" charset="0"/>
              <a:ea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B0F0"/>
                </a:solidFill>
                <a:effectLst/>
                <a:latin typeface="Calibri" panose="020F0502020204030204" pitchFamily="34" charset="0"/>
                <a:ea typeface="Times New Roman" panose="02020603050405020304" pitchFamily="18" charset="0"/>
              </a:rPr>
              <a:t>2</a:t>
            </a:r>
            <a:r>
              <a:rPr lang="en-GB" sz="1200" b="1" baseline="30000" dirty="0">
                <a:solidFill>
                  <a:srgbClr val="00B0F0"/>
                </a:solidFill>
                <a:effectLst/>
                <a:latin typeface="Calibri" panose="020F0502020204030204" pitchFamily="34" charset="0"/>
                <a:ea typeface="Times New Roman" panose="02020603050405020304" pitchFamily="18" charset="0"/>
              </a:rPr>
              <a:t>nd</a:t>
            </a:r>
            <a:r>
              <a:rPr lang="en-GB" sz="1200" b="1" dirty="0">
                <a:solidFill>
                  <a:srgbClr val="00B0F0"/>
                </a:solidFill>
                <a:effectLst/>
                <a:latin typeface="Calibri" panose="020F0502020204030204" pitchFamily="34" charset="0"/>
                <a:ea typeface="Times New Roman" panose="02020603050405020304" pitchFamily="18" charset="0"/>
              </a:rPr>
              <a:t> December deadline for contributions </a:t>
            </a:r>
            <a:r>
              <a:rPr lang="en-GB" sz="1200" b="1" u="sng" dirty="0">
                <a:effectLst/>
                <a:latin typeface="Calibri" panose="020F0502020204030204" pitchFamily="34" charset="0"/>
                <a:ea typeface="Times New Roman" panose="02020603050405020304" pitchFamily="18" charset="0"/>
              </a:rPr>
              <a:t>:</a:t>
            </a:r>
            <a:r>
              <a:rPr lang="en-GB" sz="1200" dirty="0">
                <a:effectLst/>
                <a:latin typeface="Calibri" panose="020F0502020204030204" pitchFamily="34" charset="0"/>
                <a:ea typeface="Times New Roman" panose="02020603050405020304" pitchFamily="18" charset="0"/>
              </a:rPr>
              <a:t> In order to ensure the timely translation and thorough consideration by delegations, written contributions to be presented during the Forum should be sent to </a:t>
            </a:r>
            <a:r>
              <a:rPr lang="en-GB" sz="1200" u="sng" dirty="0">
                <a:solidFill>
                  <a:srgbClr val="0563C1"/>
                </a:solidFill>
                <a:effectLst/>
                <a:latin typeface="Calibri" panose="020F0502020204030204" pitchFamily="34" charset="0"/>
                <a:ea typeface="Times New Roman" panose="02020603050405020304" pitchFamily="18" charset="0"/>
                <a:hlinkClick r:id="rId3"/>
              </a:rPr>
              <a:t>wtpf2021@itu.int</a:t>
            </a:r>
            <a:r>
              <a:rPr lang="en-GB" sz="1200" dirty="0">
                <a:effectLst/>
                <a:latin typeface="Calibri" panose="020F0502020204030204" pitchFamily="34" charset="0"/>
                <a:ea typeface="Times New Roman" panose="02020603050405020304" pitchFamily="18" charset="0"/>
              </a:rPr>
              <a:t> by 2 December 2021. It is strongly recommended that contributions do not exceed </a:t>
            </a:r>
            <a:r>
              <a:rPr lang="en-GB" sz="1200" b="1" dirty="0">
                <a:effectLst/>
                <a:latin typeface="Calibri" panose="020F0502020204030204" pitchFamily="34" charset="0"/>
                <a:ea typeface="Times New Roman" panose="02020603050405020304" pitchFamily="18" charset="0"/>
              </a:rPr>
              <a:t>three pages</a:t>
            </a:r>
            <a:endParaRPr lang="en-GB" sz="1200" dirty="0">
              <a:effectLst/>
              <a:latin typeface="Calibri" panose="020F0502020204030204" pitchFamily="34" charset="0"/>
              <a:ea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Calibri" panose="020F0502020204030204" pitchFamily="34" charset="0"/>
                <a:ea typeface="Times New Roman" panose="02020603050405020304" pitchFamily="18" charset="0"/>
              </a:rPr>
              <a:t>Organize a social event:</a:t>
            </a:r>
            <a:r>
              <a:rPr lang="en-US" sz="1200" dirty="0">
                <a:effectLst/>
                <a:latin typeface="Calibri" panose="020F0502020204030204" pitchFamily="34" charset="0"/>
                <a:ea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rPr>
              <a:t>The ITU Protocol Service will maintain and monitor a social events calendar. Organizers of social events are strongly advised to first liaise with the ITU Protocol Service via </a:t>
            </a:r>
            <a:r>
              <a:rPr lang="en-GB" sz="1200" u="sng" dirty="0">
                <a:solidFill>
                  <a:srgbClr val="0563C1"/>
                </a:solidFill>
                <a:effectLst/>
                <a:latin typeface="Calibri" panose="020F0502020204030204" pitchFamily="34" charset="0"/>
                <a:ea typeface="Times New Roman" panose="02020603050405020304" pitchFamily="18" charset="0"/>
                <a:hlinkClick r:id="rId4"/>
              </a:rPr>
              <a:t>protocol.service@itu.int</a:t>
            </a:r>
            <a:r>
              <a:rPr lang="en-GB" sz="1200" dirty="0">
                <a:effectLst/>
                <a:latin typeface="Calibri" panose="020F0502020204030204" pitchFamily="34" charset="0"/>
                <a:ea typeface="Times New Roman" panose="02020603050405020304" pitchFamily="18" charset="0"/>
              </a:rPr>
              <a:t> when proceeding with their arrangements, to assist in scheduling and avoiding, as much as possible, conflicting or competing</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40337E6-9E35-471C-8E6D-A73462A50C30}" type="slidenum">
              <a:rPr lang="en-GB" smtClean="0"/>
              <a:t>4</a:t>
            </a:fld>
            <a:endParaRPr lang="en-GB"/>
          </a:p>
        </p:txBody>
      </p:sp>
    </p:spTree>
    <p:extLst>
      <p:ext uri="{BB962C8B-B14F-4D97-AF65-F5344CB8AC3E}">
        <p14:creationId xmlns:p14="http://schemas.microsoft.com/office/powerpoint/2010/main" val="39497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0337E6-9E35-471C-8E6D-A73462A50C30}" type="slidenum">
              <a:rPr lang="en-GB" smtClean="0"/>
              <a:t>5</a:t>
            </a:fld>
            <a:endParaRPr lang="en-GB"/>
          </a:p>
        </p:txBody>
      </p:sp>
    </p:spTree>
    <p:extLst>
      <p:ext uri="{BB962C8B-B14F-4D97-AF65-F5344CB8AC3E}">
        <p14:creationId xmlns:p14="http://schemas.microsoft.com/office/powerpoint/2010/main" val="375605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0337E6-9E35-471C-8E6D-A73462A50C30}" type="slidenum">
              <a:rPr lang="en-GB" smtClean="0"/>
              <a:t>6</a:t>
            </a:fld>
            <a:endParaRPr lang="en-GB"/>
          </a:p>
        </p:txBody>
      </p:sp>
    </p:spTree>
    <p:extLst>
      <p:ext uri="{BB962C8B-B14F-4D97-AF65-F5344CB8AC3E}">
        <p14:creationId xmlns:p14="http://schemas.microsoft.com/office/powerpoint/2010/main" val="375787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0337E6-9E35-471C-8E6D-A73462A50C30}" type="slidenum">
              <a:rPr lang="en-GB" smtClean="0"/>
              <a:t>7</a:t>
            </a:fld>
            <a:endParaRPr lang="en-GB"/>
          </a:p>
        </p:txBody>
      </p:sp>
    </p:spTree>
    <p:extLst>
      <p:ext uri="{BB962C8B-B14F-4D97-AF65-F5344CB8AC3E}">
        <p14:creationId xmlns:p14="http://schemas.microsoft.com/office/powerpoint/2010/main" val="220069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0337E6-9E35-471C-8E6D-A73462A50C30}" type="slidenum">
              <a:rPr lang="en-GB" smtClean="0"/>
              <a:t>8</a:t>
            </a:fld>
            <a:endParaRPr lang="en-GB"/>
          </a:p>
        </p:txBody>
      </p:sp>
    </p:spTree>
    <p:extLst>
      <p:ext uri="{BB962C8B-B14F-4D97-AF65-F5344CB8AC3E}">
        <p14:creationId xmlns:p14="http://schemas.microsoft.com/office/powerpoint/2010/main" val="274084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7A4-8AC0-42AD-BC08-F3B859BAEE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4303B6-7F5F-4557-9893-871D295A9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871A77-2BD2-4C88-831A-13EEBBE005C2}"/>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5" name="Footer Placeholder 4">
            <a:extLst>
              <a:ext uri="{FF2B5EF4-FFF2-40B4-BE49-F238E27FC236}">
                <a16:creationId xmlns:a16="http://schemas.microsoft.com/office/drawing/2014/main" id="{1BF79740-B554-454C-9751-26A14483A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50BB3-62B1-428A-AC95-8D79372B0791}"/>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297791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E929-B516-48B1-B10C-12A6C54240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25CDEF-3B72-414E-8525-4F2E31E9E0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9B72B-BDD3-4F23-94F7-C61A8DC5D82C}"/>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5" name="Footer Placeholder 4">
            <a:extLst>
              <a:ext uri="{FF2B5EF4-FFF2-40B4-BE49-F238E27FC236}">
                <a16:creationId xmlns:a16="http://schemas.microsoft.com/office/drawing/2014/main" id="{7D0F2A82-D8B0-449F-A0FC-A3A1D0974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AE116E-9752-4251-8FA6-1E9CD60C6F63}"/>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33413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99D22-B74C-4C20-AEA4-12F9871CBD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D170B8-8ECD-4EC9-BA4F-2FFEB6C68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AE6521-8924-455A-A640-FFEBA013C205}"/>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5" name="Footer Placeholder 4">
            <a:extLst>
              <a:ext uri="{FF2B5EF4-FFF2-40B4-BE49-F238E27FC236}">
                <a16:creationId xmlns:a16="http://schemas.microsoft.com/office/drawing/2014/main" id="{75AAB56C-D70E-4B33-AD0C-7335C76F4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D9312-8F78-4055-97CF-3B7C3A9AE483}"/>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222263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251752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408081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E75F-D74C-4D71-B24F-E29256DD4F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5801C2-DF07-4A72-AEA7-2F888791A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AC630-C627-4263-A4B1-841D67DCC005}"/>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5" name="Footer Placeholder 4">
            <a:extLst>
              <a:ext uri="{FF2B5EF4-FFF2-40B4-BE49-F238E27FC236}">
                <a16:creationId xmlns:a16="http://schemas.microsoft.com/office/drawing/2014/main" id="{51CA1FFD-B506-4671-AF1D-B2C28CDF8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F4A97-D708-4A07-A80B-F634781C80C7}"/>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163552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AEB1-966A-47F6-A85B-80A58F33C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AED707-47E3-43F5-BB31-E93445D0D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A38A9-E820-4EAF-8EE1-57BDB707A3D9}"/>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5" name="Footer Placeholder 4">
            <a:extLst>
              <a:ext uri="{FF2B5EF4-FFF2-40B4-BE49-F238E27FC236}">
                <a16:creationId xmlns:a16="http://schemas.microsoft.com/office/drawing/2014/main" id="{04AFA6EC-9A5B-419A-87E9-B3F3F76EA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C355F-01BD-4B5F-99B9-EB1ED29FFDBA}"/>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19394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35FB-6B2A-4AE6-AC91-D404CE7035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423B02-95DA-40D7-AD5A-1152FFA086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1F2390-E0D5-48DE-AE67-16EF7FCF7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C6CFD7-D6FF-419A-A096-64CEFECFBCFF}"/>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6" name="Footer Placeholder 5">
            <a:extLst>
              <a:ext uri="{FF2B5EF4-FFF2-40B4-BE49-F238E27FC236}">
                <a16:creationId xmlns:a16="http://schemas.microsoft.com/office/drawing/2014/main" id="{F5C7FE77-2DA7-4EF0-B15F-8EDCCA33F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34F19-A946-4812-8E50-EAAEAC43003B}"/>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367711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BB4F-4F9F-4342-A97D-5507D403FF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0B794-5B0B-4525-B660-CC507B830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70AA6-1954-4FEB-811B-FED278E4E0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22C424-3A21-4935-8E7A-9014DBAF5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9EC231-CDBA-47E1-A17B-C1210D6B7F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32366B-C652-45C3-A6CC-F17438DDE100}"/>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8" name="Footer Placeholder 7">
            <a:extLst>
              <a:ext uri="{FF2B5EF4-FFF2-40B4-BE49-F238E27FC236}">
                <a16:creationId xmlns:a16="http://schemas.microsoft.com/office/drawing/2014/main" id="{862D7C32-874E-40CC-8F8B-D9882F573A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78AD6-61E9-4EDD-BCC4-5FAAE189AA10}"/>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166750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CD9B-6D47-4016-BC2F-BAAC43AD2E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EB6FA2-8593-4DEE-9C44-7941E8C6A762}"/>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4" name="Footer Placeholder 3">
            <a:extLst>
              <a:ext uri="{FF2B5EF4-FFF2-40B4-BE49-F238E27FC236}">
                <a16:creationId xmlns:a16="http://schemas.microsoft.com/office/drawing/2014/main" id="{8833045D-2D6E-4698-A754-7DF5948DC7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E42454-B1FE-414A-9A5A-81403EAB5F39}"/>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207532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1EC8E-F1CE-4215-BE89-8F4B1D055B10}"/>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3" name="Footer Placeholder 2">
            <a:extLst>
              <a:ext uri="{FF2B5EF4-FFF2-40B4-BE49-F238E27FC236}">
                <a16:creationId xmlns:a16="http://schemas.microsoft.com/office/drawing/2014/main" id="{5D42E499-F67A-4A84-897A-816FE64E37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F75CBB-0690-4E37-9C05-D514631742E1}"/>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160910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4937-2276-4AAB-8646-78752FEAD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81E5A7-A3F7-48FF-B252-EB9F8E4FB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501429-7B21-4771-8E23-E83901A3D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F9279-C134-48D5-A3AB-F5ED048452E8}"/>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6" name="Footer Placeholder 5">
            <a:extLst>
              <a:ext uri="{FF2B5EF4-FFF2-40B4-BE49-F238E27FC236}">
                <a16:creationId xmlns:a16="http://schemas.microsoft.com/office/drawing/2014/main" id="{0D9101F7-04A0-4191-9348-6E04C35321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D9E18-0123-4083-B583-416E40F1708F}"/>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55155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CA4D-2280-4F9A-8A67-25EEF138C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5AD150-A992-4F4A-BAB6-6BEDCDA4B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17DE61-AD37-46B1-967F-3A089DA5C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0C5C1-2DCD-4430-B2A4-CD7A7031299E}"/>
              </a:ext>
            </a:extLst>
          </p:cNvPr>
          <p:cNvSpPr>
            <a:spLocks noGrp="1"/>
          </p:cNvSpPr>
          <p:nvPr>
            <p:ph type="dt" sz="half" idx="10"/>
          </p:nvPr>
        </p:nvSpPr>
        <p:spPr/>
        <p:txBody>
          <a:bodyPr/>
          <a:lstStyle/>
          <a:p>
            <a:fld id="{EAD7FC1D-AA16-4498-981D-0182E837B9A3}" type="datetimeFigureOut">
              <a:rPr lang="en-GB" smtClean="0"/>
              <a:t>16/11/2021</a:t>
            </a:fld>
            <a:endParaRPr lang="en-GB"/>
          </a:p>
        </p:txBody>
      </p:sp>
      <p:sp>
        <p:nvSpPr>
          <p:cNvPr id="6" name="Footer Placeholder 5">
            <a:extLst>
              <a:ext uri="{FF2B5EF4-FFF2-40B4-BE49-F238E27FC236}">
                <a16:creationId xmlns:a16="http://schemas.microsoft.com/office/drawing/2014/main" id="{969DBBC4-F919-4E6F-94E8-A1CC2676BD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828F51-188C-4CE7-BDD1-60991FE5434D}"/>
              </a:ext>
            </a:extLst>
          </p:cNvPr>
          <p:cNvSpPr>
            <a:spLocks noGrp="1"/>
          </p:cNvSpPr>
          <p:nvPr>
            <p:ph type="sldNum" sz="quarter" idx="12"/>
          </p:nvPr>
        </p:nvSpPr>
        <p:spPr/>
        <p:txBody>
          <a:bodyPr/>
          <a:lstStyle/>
          <a:p>
            <a:fld id="{CEA3F195-5E84-4DBA-B875-7A4646869708}" type="slidenum">
              <a:rPr lang="en-GB" smtClean="0"/>
              <a:t>‹#›</a:t>
            </a:fld>
            <a:endParaRPr lang="en-GB"/>
          </a:p>
        </p:txBody>
      </p:sp>
    </p:spTree>
    <p:extLst>
      <p:ext uri="{BB962C8B-B14F-4D97-AF65-F5344CB8AC3E}">
        <p14:creationId xmlns:p14="http://schemas.microsoft.com/office/powerpoint/2010/main" val="167829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66337-D48E-4185-BF8A-32C28F496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05534-DF5A-4297-A599-2863BBCDB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CC4CD-4A86-4AE4-9028-CC3E69AF3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7FC1D-AA16-4498-981D-0182E837B9A3}" type="datetimeFigureOut">
              <a:rPr lang="en-GB" smtClean="0"/>
              <a:t>16/11/2021</a:t>
            </a:fld>
            <a:endParaRPr lang="en-GB"/>
          </a:p>
        </p:txBody>
      </p:sp>
      <p:sp>
        <p:nvSpPr>
          <p:cNvPr id="5" name="Footer Placeholder 4">
            <a:extLst>
              <a:ext uri="{FF2B5EF4-FFF2-40B4-BE49-F238E27FC236}">
                <a16:creationId xmlns:a16="http://schemas.microsoft.com/office/drawing/2014/main" id="{E42C9B1C-F0CA-4D39-A2FA-1771B92D3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8A6D76-7CF0-483A-82F9-DE5FCA749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3F195-5E84-4DBA-B875-7A4646869708}" type="slidenum">
              <a:rPr lang="en-GB" smtClean="0"/>
              <a:t>‹#›</a:t>
            </a:fld>
            <a:endParaRPr lang="en-GB"/>
          </a:p>
        </p:txBody>
      </p:sp>
    </p:spTree>
    <p:extLst>
      <p:ext uri="{BB962C8B-B14F-4D97-AF65-F5344CB8AC3E}">
        <p14:creationId xmlns:p14="http://schemas.microsoft.com/office/powerpoint/2010/main" val="287520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itu.int/wtpf21/en/regis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mailto:wtpf-statements@itu.int" TargetMode="External"/><Relationship Id="rId4" Type="http://schemas.openxmlformats.org/officeDocument/2006/relationships/hyperlink" Target="mailto:wtpf2021@itu.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ge.ch/en/covid-19-certificate" TargetMode="External"/><Relationship Id="rId5" Type="http://schemas.openxmlformats.org/officeDocument/2006/relationships/hyperlink" Target="https://www.itu.int/security/covid19" TargetMode="External"/><Relationship Id="rId4" Type="http://schemas.openxmlformats.org/officeDocument/2006/relationships/hyperlink" Target="mailto:protocol.service@itu.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itu.int/security/covid19"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ge.ch/covid-19-se-faire-tester/faire-test-covid-19" TargetMode="External"/><Relationship Id="rId5" Type="http://schemas.openxmlformats.org/officeDocument/2006/relationships/hyperlink" Target="https://www.ge.ch/document/26232/telecharger" TargetMode="External"/><Relationship Id="rId4" Type="http://schemas.openxmlformats.org/officeDocument/2006/relationships/hyperlink" Target="https://www.covidcertificate-form.admin.ch/fore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3ADF350-7456-BC46-8DC9-389E8E6A9FA6}"/>
              </a:ext>
            </a:extLst>
          </p:cNvPr>
          <p:cNvSpPr txBox="1"/>
          <p:nvPr/>
        </p:nvSpPr>
        <p:spPr>
          <a:xfrm>
            <a:off x="1884908" y="2771133"/>
            <a:ext cx="8833147" cy="1200329"/>
          </a:xfrm>
          <a:prstGeom prst="rect">
            <a:avLst/>
          </a:prstGeom>
          <a:noFill/>
        </p:spPr>
        <p:txBody>
          <a:bodyPr wrap="square" rtlCol="0">
            <a:spAutoFit/>
          </a:bodyPr>
          <a:lstStyle/>
          <a:p>
            <a:pPr algn="ctr"/>
            <a:r>
              <a:rPr lang="en-GB" sz="3600" b="1" kern="200" dirty="0">
                <a:latin typeface="Arial" panose="020B0604020202020204" pitchFamily="34" charset="0"/>
                <a:cs typeface="Arial" panose="020B0604020202020204" pitchFamily="34" charset="0"/>
              </a:rPr>
              <a:t>Sixth World Telecommunication/ICT Policy Forum (WTPF-21)</a:t>
            </a:r>
          </a:p>
        </p:txBody>
      </p:sp>
      <p:pic>
        <p:nvPicPr>
          <p:cNvPr id="7" name="Graphic 6">
            <a:extLst>
              <a:ext uri="{FF2B5EF4-FFF2-40B4-BE49-F238E27FC236}">
                <a16:creationId xmlns:a16="http://schemas.microsoft.com/office/drawing/2014/main" id="{3ADEBE70-1DD7-4051-A520-FA8B246BA1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821" y="600525"/>
            <a:ext cx="3969493" cy="1394318"/>
          </a:xfrm>
          <a:prstGeom prst="rect">
            <a:avLst/>
          </a:prstGeom>
        </p:spPr>
      </p:pic>
      <p:pic>
        <p:nvPicPr>
          <p:cNvPr id="3" name="Graphic 2">
            <a:extLst>
              <a:ext uri="{FF2B5EF4-FFF2-40B4-BE49-F238E27FC236}">
                <a16:creationId xmlns:a16="http://schemas.microsoft.com/office/drawing/2014/main" id="{D483DB7A-C020-4A1D-AF1B-02B73D85CF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9844" y="5691496"/>
            <a:ext cx="724775" cy="795958"/>
          </a:xfrm>
          <a:prstGeom prst="rect">
            <a:avLst/>
          </a:prstGeom>
        </p:spPr>
      </p:pic>
      <p:sp>
        <p:nvSpPr>
          <p:cNvPr id="6" name="TextBox 5">
            <a:extLst>
              <a:ext uri="{FF2B5EF4-FFF2-40B4-BE49-F238E27FC236}">
                <a16:creationId xmlns:a16="http://schemas.microsoft.com/office/drawing/2014/main" id="{FC55B670-80BF-41C8-98F8-709F8A0ACBD8}"/>
              </a:ext>
            </a:extLst>
          </p:cNvPr>
          <p:cNvSpPr txBox="1"/>
          <p:nvPr/>
        </p:nvSpPr>
        <p:spPr>
          <a:xfrm>
            <a:off x="2964640" y="5826588"/>
            <a:ext cx="6059253" cy="430887"/>
          </a:xfrm>
          <a:prstGeom prst="rect">
            <a:avLst/>
          </a:prstGeom>
          <a:noFill/>
        </p:spPr>
        <p:txBody>
          <a:bodyPr wrap="square" rtlCol="0">
            <a:spAutoFit/>
          </a:bodyPr>
          <a:lstStyle/>
          <a:p>
            <a:pPr algn="ctr"/>
            <a:r>
              <a:rPr lang="en-GB" sz="2200" kern="200" dirty="0">
                <a:latin typeface="Arial" panose="020B0604020202020204" pitchFamily="34" charset="0"/>
                <a:cs typeface="Arial" panose="020B0604020202020204" pitchFamily="34" charset="0"/>
              </a:rPr>
              <a:t>15 November 2021</a:t>
            </a:r>
          </a:p>
        </p:txBody>
      </p:sp>
    </p:spTree>
    <p:extLst>
      <p:ext uri="{BB962C8B-B14F-4D97-AF65-F5344CB8AC3E}">
        <p14:creationId xmlns:p14="http://schemas.microsoft.com/office/powerpoint/2010/main" val="183620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929FBF-CFAA-4679-AF21-C5373C38D5D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848" r="22848"/>
          <a:stretch/>
        </p:blipFill>
        <p:spPr>
          <a:xfrm>
            <a:off x="6596009" y="0"/>
            <a:ext cx="5595991" cy="6858000"/>
          </a:xfrm>
        </p:spPr>
      </p:pic>
      <p:sp>
        <p:nvSpPr>
          <p:cNvPr id="4" name="Title 3">
            <a:extLst>
              <a:ext uri="{FF2B5EF4-FFF2-40B4-BE49-F238E27FC236}">
                <a16:creationId xmlns:a16="http://schemas.microsoft.com/office/drawing/2014/main" id="{02CDDAFC-06A4-4643-A61A-779D890C2822}"/>
              </a:ext>
            </a:extLst>
          </p:cNvPr>
          <p:cNvSpPr>
            <a:spLocks noGrp="1"/>
          </p:cNvSpPr>
          <p:nvPr>
            <p:ph type="title"/>
          </p:nvPr>
        </p:nvSpPr>
        <p:spPr>
          <a:xfrm>
            <a:off x="247651" y="508549"/>
            <a:ext cx="7124378" cy="1255728"/>
          </a:xfrm>
        </p:spPr>
        <p:txBody>
          <a:bodyPr/>
          <a:lstStyle/>
          <a:p>
            <a:br>
              <a:rPr lang="en-GB" dirty="0"/>
            </a:br>
            <a:r>
              <a:rPr lang="en-GB" b="1" dirty="0"/>
              <a:t>WTPF-21: Key Information on preparation</a:t>
            </a:r>
            <a:br>
              <a:rPr lang="en-GB" b="1" dirty="0"/>
            </a:br>
            <a:endParaRPr lang="en-US" b="1" dirty="0"/>
          </a:p>
        </p:txBody>
      </p:sp>
      <p:sp>
        <p:nvSpPr>
          <p:cNvPr id="3" name="Text Placeholder 2">
            <a:extLst>
              <a:ext uri="{FF2B5EF4-FFF2-40B4-BE49-F238E27FC236}">
                <a16:creationId xmlns:a16="http://schemas.microsoft.com/office/drawing/2014/main" id="{5D76ED36-7F3F-4FB2-BCD2-5B4B08F5B6B5}"/>
              </a:ext>
            </a:extLst>
          </p:cNvPr>
          <p:cNvSpPr>
            <a:spLocks noGrp="1"/>
          </p:cNvSpPr>
          <p:nvPr>
            <p:ph type="body" sz="half" idx="2"/>
          </p:nvPr>
        </p:nvSpPr>
        <p:spPr>
          <a:xfrm>
            <a:off x="0" y="1572927"/>
            <a:ext cx="6422205" cy="5031073"/>
          </a:xfrm>
        </p:spPr>
        <p:txBody>
          <a:bodyPr/>
          <a:lstStyle/>
          <a:p>
            <a:pPr marL="285750" indent="-285750">
              <a:lnSpc>
                <a:spcPct val="100000"/>
              </a:lnSpc>
              <a:buFont typeface="Arial" panose="020B0604020202020204" pitchFamily="34" charset="0"/>
              <a:buChar char="•"/>
            </a:pPr>
            <a:r>
              <a:rPr lang="en-GB" sz="1600" b="1" dirty="0">
                <a:solidFill>
                  <a:srgbClr val="00B0F0"/>
                </a:solidFill>
              </a:rPr>
              <a:t>When?</a:t>
            </a:r>
            <a:r>
              <a:rPr lang="en-GB" sz="1600" b="1" dirty="0">
                <a:solidFill>
                  <a:schemeClr val="accent1"/>
                </a:solidFill>
              </a:rPr>
              <a:t> </a:t>
            </a:r>
            <a:r>
              <a:rPr lang="en-GB" sz="1600" dirty="0"/>
              <a:t>16 – 18 December 2021 at </a:t>
            </a:r>
            <a:r>
              <a:rPr lang="en-GB" sz="1600" dirty="0">
                <a:solidFill>
                  <a:srgbClr val="000000"/>
                </a:solidFill>
              </a:rPr>
              <a:t>International Conference Center Geneva (CICG), Geneva, Switzerland . It is a physical event with remote participation.</a:t>
            </a:r>
          </a:p>
          <a:p>
            <a:pPr marL="285750" indent="-285750">
              <a:lnSpc>
                <a:spcPct val="100000"/>
              </a:lnSpc>
              <a:buFont typeface="Arial" panose="020B0604020202020204" pitchFamily="34" charset="0"/>
              <a:buChar char="•"/>
            </a:pPr>
            <a:r>
              <a:rPr lang="en-GB" sz="1600" b="1" dirty="0">
                <a:solidFill>
                  <a:srgbClr val="00B0F0"/>
                </a:solidFill>
              </a:rPr>
              <a:t>Who? </a:t>
            </a:r>
            <a:r>
              <a:rPr lang="en-GB" sz="1600" dirty="0"/>
              <a:t>Invitation sent to Member States and Sector Members (CL 21-46). ( to focal point cc permanent mission)</a:t>
            </a:r>
          </a:p>
          <a:p>
            <a:pPr marL="285750" indent="-285750">
              <a:lnSpc>
                <a:spcPct val="100000"/>
              </a:lnSpc>
              <a:buFont typeface="Arial" panose="020B0604020202020204" pitchFamily="34" charset="0"/>
              <a:buChar char="•"/>
            </a:pPr>
            <a:r>
              <a:rPr lang="en-GB" sz="1600" dirty="0"/>
              <a:t>Invitation sent to Ministers and CEOs via the Focal point  (Letter 14 Oct) </a:t>
            </a:r>
          </a:p>
          <a:p>
            <a:pPr marL="285750" indent="-285750">
              <a:lnSpc>
                <a:spcPct val="100000"/>
              </a:lnSpc>
              <a:buFont typeface="Arial" panose="020B0604020202020204" pitchFamily="34" charset="0"/>
              <a:buChar char="•"/>
            </a:pPr>
            <a:r>
              <a:rPr lang="en-GB" sz="1600" dirty="0"/>
              <a:t> ITU academia, universities and their associated research establishments, UN Organizations, the public, and the media also  invited to attend the Forum.</a:t>
            </a:r>
          </a:p>
          <a:p>
            <a:pPr marL="342900" lvl="0" indent="-342900">
              <a:buFont typeface="Calibri" panose="020F0502020204030204" pitchFamily="34" charset="0"/>
              <a:buChar char="-"/>
            </a:pPr>
            <a:r>
              <a:rPr lang="en-US" sz="1600" b="1" dirty="0">
                <a:solidFill>
                  <a:srgbClr val="00B0F0"/>
                </a:solidFill>
              </a:rPr>
              <a:t>Registration</a:t>
            </a:r>
            <a:r>
              <a:rPr lang="en-US" sz="1600" dirty="0">
                <a:effectLst/>
                <a:latin typeface="Calibri" panose="020F0502020204030204" pitchFamily="34" charset="0"/>
                <a:ea typeface="Times New Roman" panose="02020603050405020304" pitchFamily="18" charset="0"/>
              </a:rPr>
              <a:t>:  To facilitate the preparation of the event, delegate </a:t>
            </a:r>
            <a:r>
              <a:rPr lang="en-US" sz="1600" dirty="0">
                <a:latin typeface="Calibri" panose="020F0502020204030204" pitchFamily="34" charset="0"/>
                <a:ea typeface="Times New Roman" panose="02020603050405020304" pitchFamily="18" charset="0"/>
              </a:rPr>
              <a:t>must register individually </a:t>
            </a:r>
            <a:r>
              <a:rPr lang="en-US" sz="1600" dirty="0">
                <a:effectLst/>
                <a:latin typeface="Calibri" panose="020F0502020204030204" pitchFamily="34" charset="0"/>
                <a:ea typeface="Times New Roman" panose="02020603050405020304" pitchFamily="18" charset="0"/>
              </a:rPr>
              <a:t>as soon as possible at  </a:t>
            </a:r>
            <a:r>
              <a:rPr lang="en-US" sz="1600" u="sng" dirty="0">
                <a:solidFill>
                  <a:srgbClr val="0563C1"/>
                </a:solidFill>
                <a:effectLst/>
                <a:latin typeface="Calibri" panose="020F0502020204030204" pitchFamily="34" charset="0"/>
                <a:ea typeface="Times New Roman" panose="02020603050405020304" pitchFamily="18" charset="0"/>
                <a:hlinkClick r:id="rId4"/>
              </a:rPr>
              <a:t>https://www.itu.int/wtpf21/en/register/</a:t>
            </a:r>
            <a:endParaRPr lang="en-US" sz="1600" u="sng" dirty="0">
              <a:solidFill>
                <a:srgbClr val="0563C1"/>
              </a:solidFill>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en-US" sz="1600" dirty="0">
                <a:solidFill>
                  <a:srgbClr val="00B0F0"/>
                </a:solidFill>
                <a:latin typeface="Calibri" panose="020F0502020204030204" pitchFamily="34" charset="0"/>
                <a:ea typeface="Calibri" panose="020F0502020204030204" pitchFamily="34" charset="0"/>
              </a:rPr>
              <a:t>There is no limit regarding the size of the delegations</a:t>
            </a:r>
            <a:r>
              <a:rPr lang="en-US" sz="1600" dirty="0">
                <a:latin typeface="Calibri" panose="020F0502020204030204" pitchFamily="34" charset="0"/>
                <a:ea typeface="Calibri" panose="020F0502020204030204" pitchFamily="34" charset="0"/>
              </a:rPr>
              <a:t>. The main conference room can accommodate 700 delegates with social distancing . The event can gather  up to 1000 persons in the CICG. </a:t>
            </a:r>
            <a:endParaRPr lang="en-GB" sz="1600" dirty="0">
              <a:effectLst/>
              <a:latin typeface="Calibri" panose="020F0502020204030204" pitchFamily="34" charset="0"/>
              <a:ea typeface="Calibri" panose="020F0502020204030204" pitchFamily="34" charset="0"/>
            </a:endParaRPr>
          </a:p>
          <a:p>
            <a:pPr marL="285750" indent="-285750">
              <a:lnSpc>
                <a:spcPct val="100000"/>
              </a:lnSpc>
              <a:buFont typeface="Arial" panose="020B0604020202020204" pitchFamily="34" charset="0"/>
              <a:buChar char="•"/>
            </a:pPr>
            <a:endParaRPr lang="en-GB" sz="1600" dirty="0"/>
          </a:p>
          <a:p>
            <a:pPr marL="285750" indent="-285750">
              <a:lnSpc>
                <a:spcPct val="100000"/>
              </a:lnSpc>
              <a:buFont typeface="Arial" panose="020B0604020202020204" pitchFamily="34" charset="0"/>
              <a:buChar char="•"/>
            </a:pPr>
            <a:endParaRPr lang="en-GB" sz="1600" dirty="0"/>
          </a:p>
        </p:txBody>
      </p:sp>
      <p:sp>
        <p:nvSpPr>
          <p:cNvPr id="2" name="AutoShape 2">
            <a:extLst>
              <a:ext uri="{FF2B5EF4-FFF2-40B4-BE49-F238E27FC236}">
                <a16:creationId xmlns:a16="http://schemas.microsoft.com/office/drawing/2014/main" id="{2B53171A-CB66-49EC-97F1-E434154E1E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a:extLst>
              <a:ext uri="{FF2B5EF4-FFF2-40B4-BE49-F238E27FC236}">
                <a16:creationId xmlns:a16="http://schemas.microsoft.com/office/drawing/2014/main" id="{CADD062D-D7EB-4CB0-AA2B-294D2F085DDB}"/>
              </a:ext>
            </a:extLst>
          </p:cNvPr>
          <p:cNvSpPr>
            <a:spLocks noGrp="1" noChangeAspect="1" noChangeArrowheads="1"/>
          </p:cNvSpPr>
          <p:nvPr>
            <p:ph type="body" sz="quarter" idx="10"/>
          </p:nvPr>
        </p:nvSpPr>
        <p:spPr bwMode="auto">
          <a:xfrm>
            <a:off x="629685" y="354147"/>
            <a:ext cx="4554538" cy="308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GB" dirty="0"/>
              <a:t>ITU WTPF GENEVA 2021</a:t>
            </a:r>
          </a:p>
        </p:txBody>
      </p:sp>
    </p:spTree>
    <p:extLst>
      <p:ext uri="{BB962C8B-B14F-4D97-AF65-F5344CB8AC3E}">
        <p14:creationId xmlns:p14="http://schemas.microsoft.com/office/powerpoint/2010/main" val="371600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929FBF-CFAA-4679-AF21-C5373C38D5D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848" r="22848"/>
          <a:stretch/>
        </p:blipFill>
        <p:spPr>
          <a:xfrm>
            <a:off x="6596009" y="0"/>
            <a:ext cx="5595991" cy="6858000"/>
          </a:xfrm>
        </p:spPr>
      </p:pic>
      <p:sp>
        <p:nvSpPr>
          <p:cNvPr id="4" name="Title 3">
            <a:extLst>
              <a:ext uri="{FF2B5EF4-FFF2-40B4-BE49-F238E27FC236}">
                <a16:creationId xmlns:a16="http://schemas.microsoft.com/office/drawing/2014/main" id="{02CDDAFC-06A4-4643-A61A-779D890C2822}"/>
              </a:ext>
            </a:extLst>
          </p:cNvPr>
          <p:cNvSpPr>
            <a:spLocks noGrp="1"/>
          </p:cNvSpPr>
          <p:nvPr>
            <p:ph type="title"/>
          </p:nvPr>
        </p:nvSpPr>
        <p:spPr>
          <a:xfrm>
            <a:off x="247651" y="508549"/>
            <a:ext cx="7124378" cy="1255728"/>
          </a:xfrm>
        </p:spPr>
        <p:txBody>
          <a:bodyPr/>
          <a:lstStyle/>
          <a:p>
            <a:br>
              <a:rPr lang="en-GB" dirty="0"/>
            </a:br>
            <a:r>
              <a:rPr lang="en-GB" b="1" dirty="0"/>
              <a:t>WTPF-21: Key Information on preparation</a:t>
            </a:r>
            <a:br>
              <a:rPr lang="en-GB" b="1" dirty="0"/>
            </a:br>
            <a:endParaRPr lang="en-US" b="1" dirty="0"/>
          </a:p>
        </p:txBody>
      </p:sp>
      <p:sp>
        <p:nvSpPr>
          <p:cNvPr id="3" name="Text Placeholder 2">
            <a:extLst>
              <a:ext uri="{FF2B5EF4-FFF2-40B4-BE49-F238E27FC236}">
                <a16:creationId xmlns:a16="http://schemas.microsoft.com/office/drawing/2014/main" id="{5D76ED36-7F3F-4FB2-BCD2-5B4B08F5B6B5}"/>
              </a:ext>
            </a:extLst>
          </p:cNvPr>
          <p:cNvSpPr>
            <a:spLocks noGrp="1"/>
          </p:cNvSpPr>
          <p:nvPr>
            <p:ph type="body" sz="half" idx="2"/>
          </p:nvPr>
        </p:nvSpPr>
        <p:spPr>
          <a:xfrm>
            <a:off x="0" y="1572928"/>
            <a:ext cx="6422205" cy="3712144"/>
          </a:xfrm>
        </p:spPr>
        <p:txBody>
          <a:bodyPr/>
          <a:lstStyle/>
          <a:p>
            <a:pPr marL="342900" lvl="0" indent="-342900">
              <a:buFont typeface="Calibri" panose="020F0502020204030204" pitchFamily="34" charset="0"/>
              <a:buChar char="-"/>
            </a:pPr>
            <a:r>
              <a:rPr lang="en-US" sz="1800" b="1" dirty="0">
                <a:solidFill>
                  <a:srgbClr val="00B0F0"/>
                </a:solidFill>
                <a:effectLst/>
                <a:latin typeface="Calibri" panose="020F0502020204030204" pitchFamily="34" charset="0"/>
                <a:ea typeface="Times New Roman" panose="02020603050405020304" pitchFamily="18" charset="0"/>
              </a:rPr>
              <a:t>19 November : deadline to nominate Vice-Chairs for the Forum and Chairs and Vice-Chairs of the 3 working groups.</a:t>
            </a:r>
          </a:p>
          <a:p>
            <a:pPr marL="342900" lvl="0" indent="-342900">
              <a:buFont typeface="Calibri" panose="020F0502020204030204" pitchFamily="34" charset="0"/>
              <a:buChar char="-"/>
            </a:pPr>
            <a:r>
              <a:rPr lang="en-GB" sz="1800" b="1" dirty="0">
                <a:solidFill>
                  <a:srgbClr val="00B0F0"/>
                </a:solidFill>
                <a:effectLst/>
                <a:latin typeface="Calibri" panose="020F0502020204030204" pitchFamily="34" charset="0"/>
                <a:ea typeface="Times New Roman" panose="02020603050405020304" pitchFamily="18" charset="0"/>
              </a:rPr>
              <a:t>2</a:t>
            </a:r>
            <a:r>
              <a:rPr lang="en-GB" sz="1800" b="1" baseline="30000" dirty="0">
                <a:solidFill>
                  <a:srgbClr val="00B0F0"/>
                </a:solidFill>
                <a:effectLst/>
                <a:latin typeface="Calibri" panose="020F0502020204030204" pitchFamily="34" charset="0"/>
                <a:ea typeface="Times New Roman" panose="02020603050405020304" pitchFamily="18" charset="0"/>
              </a:rPr>
              <a:t>nd</a:t>
            </a:r>
            <a:r>
              <a:rPr lang="en-GB" sz="1800" b="1" dirty="0">
                <a:solidFill>
                  <a:srgbClr val="00B0F0"/>
                </a:solidFill>
                <a:effectLst/>
                <a:latin typeface="Calibri" panose="020F0502020204030204" pitchFamily="34" charset="0"/>
                <a:ea typeface="Times New Roman" panose="02020603050405020304" pitchFamily="18" charset="0"/>
              </a:rPr>
              <a:t> December : deadline for contributions </a:t>
            </a:r>
            <a:r>
              <a:rPr lang="en-GB" sz="1800" dirty="0">
                <a:effectLst/>
                <a:latin typeface="Calibri" panose="020F0502020204030204" pitchFamily="34" charset="0"/>
                <a:ea typeface="Times New Roman" panose="02020603050405020304" pitchFamily="18" charset="0"/>
              </a:rPr>
              <a:t>to be presented during the Forum. To be sent to </a:t>
            </a:r>
            <a:r>
              <a:rPr lang="en-GB" sz="1800" u="sng" dirty="0">
                <a:solidFill>
                  <a:srgbClr val="0563C1"/>
                </a:solidFill>
                <a:effectLst/>
                <a:latin typeface="Calibri" panose="020F0502020204030204" pitchFamily="34" charset="0"/>
                <a:ea typeface="Times New Roman" panose="02020603050405020304" pitchFamily="18" charset="0"/>
                <a:hlinkClick r:id="rId4"/>
              </a:rPr>
              <a:t>wtpf2021@itu.int</a:t>
            </a:r>
            <a:r>
              <a:rPr lang="en-GB" sz="1800" dirty="0">
                <a:effectLst/>
                <a:latin typeface="Calibri" panose="020F0502020204030204" pitchFamily="34" charset="0"/>
                <a:ea typeface="Times New Roman" panose="02020603050405020304" pitchFamily="18" charset="0"/>
              </a:rPr>
              <a:t> by 2 December 2021. </a:t>
            </a:r>
            <a:r>
              <a:rPr lang="en-GB" dirty="0">
                <a:latin typeface="Calibri" panose="020F0502020204030204" pitchFamily="34" charset="0"/>
                <a:ea typeface="Times New Roman" panose="02020603050405020304" pitchFamily="18" charset="0"/>
              </a:rPr>
              <a:t>Recommended </a:t>
            </a:r>
            <a:r>
              <a:rPr lang="en-GB" sz="1800" dirty="0">
                <a:effectLst/>
                <a:latin typeface="Calibri" panose="020F0502020204030204" pitchFamily="34" charset="0"/>
                <a:ea typeface="Times New Roman" panose="02020603050405020304" pitchFamily="18" charset="0"/>
              </a:rPr>
              <a:t>not to exceed </a:t>
            </a:r>
            <a:r>
              <a:rPr lang="en-GB" sz="1800" b="1" dirty="0">
                <a:effectLst/>
                <a:latin typeface="Calibri" panose="020F0502020204030204" pitchFamily="34" charset="0"/>
                <a:ea typeface="Times New Roman" panose="02020603050405020304" pitchFamily="18" charset="0"/>
              </a:rPr>
              <a:t>three pages.</a:t>
            </a:r>
            <a:endParaRPr lang="en-GB"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b="1" dirty="0">
                <a:solidFill>
                  <a:srgbClr val="00B0F0"/>
                </a:solidFill>
                <a:effectLst/>
                <a:latin typeface="Calibri" panose="020F0502020204030204" pitchFamily="34" charset="0"/>
                <a:ea typeface="Times New Roman" panose="02020603050405020304" pitchFamily="18" charset="0"/>
              </a:rPr>
              <a:t>Request for a slot for a statement by Ministers/Vice-Ministers/Ambassadors/CEOs/High-level delegates</a:t>
            </a:r>
            <a:r>
              <a:rPr lang="en-GB" sz="1800" dirty="0">
                <a:solidFill>
                  <a:srgbClr val="00B0F0"/>
                </a:solidFill>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to be delivered on 16 December during the plenary or on 17 and 18 December during one of the Working group should be sent to </a:t>
            </a:r>
            <a:r>
              <a:rPr lang="en-GB" sz="1800" u="sng" dirty="0">
                <a:solidFill>
                  <a:srgbClr val="0563C1"/>
                </a:solidFill>
                <a:effectLst/>
                <a:latin typeface="Calibri" panose="020F0502020204030204" pitchFamily="34" charset="0"/>
                <a:ea typeface="Times New Roman" panose="02020603050405020304" pitchFamily="18" charset="0"/>
                <a:hlinkClick r:id="rId5"/>
              </a:rPr>
              <a:t>wtpf-statements@itu.int</a:t>
            </a:r>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285750" indent="-285750">
              <a:lnSpc>
                <a:spcPct val="100000"/>
              </a:lnSpc>
              <a:buFont typeface="Arial" panose="020B0604020202020204" pitchFamily="34" charset="0"/>
              <a:buChar char="•"/>
            </a:pPr>
            <a:endParaRPr lang="en-GB" sz="1600" dirty="0"/>
          </a:p>
        </p:txBody>
      </p:sp>
      <p:sp>
        <p:nvSpPr>
          <p:cNvPr id="2" name="AutoShape 2">
            <a:extLst>
              <a:ext uri="{FF2B5EF4-FFF2-40B4-BE49-F238E27FC236}">
                <a16:creationId xmlns:a16="http://schemas.microsoft.com/office/drawing/2014/main" id="{2B53171A-CB66-49EC-97F1-E434154E1E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a:extLst>
              <a:ext uri="{FF2B5EF4-FFF2-40B4-BE49-F238E27FC236}">
                <a16:creationId xmlns:a16="http://schemas.microsoft.com/office/drawing/2014/main" id="{CADD062D-D7EB-4CB0-AA2B-294D2F085DDB}"/>
              </a:ext>
            </a:extLst>
          </p:cNvPr>
          <p:cNvSpPr>
            <a:spLocks noGrp="1" noChangeAspect="1" noChangeArrowheads="1"/>
          </p:cNvSpPr>
          <p:nvPr>
            <p:ph type="body" sz="quarter" idx="10"/>
          </p:nvPr>
        </p:nvSpPr>
        <p:spPr bwMode="auto">
          <a:xfrm>
            <a:off x="629685" y="354147"/>
            <a:ext cx="4554538" cy="308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GB" dirty="0"/>
              <a:t>ITU WTPF GENEVA 2021</a:t>
            </a:r>
          </a:p>
        </p:txBody>
      </p:sp>
    </p:spTree>
    <p:extLst>
      <p:ext uri="{BB962C8B-B14F-4D97-AF65-F5344CB8AC3E}">
        <p14:creationId xmlns:p14="http://schemas.microsoft.com/office/powerpoint/2010/main" val="5606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929FBF-CFAA-4679-AF21-C5373C38D5D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848" r="22848"/>
          <a:stretch/>
        </p:blipFill>
        <p:spPr>
          <a:xfrm>
            <a:off x="6596009" y="0"/>
            <a:ext cx="5595991" cy="6858000"/>
          </a:xfrm>
        </p:spPr>
      </p:pic>
      <p:sp>
        <p:nvSpPr>
          <p:cNvPr id="4" name="Title 3">
            <a:extLst>
              <a:ext uri="{FF2B5EF4-FFF2-40B4-BE49-F238E27FC236}">
                <a16:creationId xmlns:a16="http://schemas.microsoft.com/office/drawing/2014/main" id="{02CDDAFC-06A4-4643-A61A-779D890C2822}"/>
              </a:ext>
            </a:extLst>
          </p:cNvPr>
          <p:cNvSpPr>
            <a:spLocks noGrp="1"/>
          </p:cNvSpPr>
          <p:nvPr>
            <p:ph type="title"/>
          </p:nvPr>
        </p:nvSpPr>
        <p:spPr>
          <a:xfrm>
            <a:off x="247651" y="508549"/>
            <a:ext cx="7124378" cy="1255728"/>
          </a:xfrm>
        </p:spPr>
        <p:txBody>
          <a:bodyPr/>
          <a:lstStyle/>
          <a:p>
            <a:br>
              <a:rPr lang="en-GB" dirty="0"/>
            </a:br>
            <a:r>
              <a:rPr lang="en-GB" b="1" dirty="0"/>
              <a:t>WTPF-21: Key Information on preparation</a:t>
            </a:r>
            <a:br>
              <a:rPr lang="en-GB" b="1" dirty="0"/>
            </a:br>
            <a:endParaRPr lang="en-US" b="1" dirty="0"/>
          </a:p>
        </p:txBody>
      </p:sp>
      <p:sp>
        <p:nvSpPr>
          <p:cNvPr id="3" name="Text Placeholder 2">
            <a:extLst>
              <a:ext uri="{FF2B5EF4-FFF2-40B4-BE49-F238E27FC236}">
                <a16:creationId xmlns:a16="http://schemas.microsoft.com/office/drawing/2014/main" id="{5D76ED36-7F3F-4FB2-BCD2-5B4B08F5B6B5}"/>
              </a:ext>
            </a:extLst>
          </p:cNvPr>
          <p:cNvSpPr>
            <a:spLocks noGrp="1"/>
          </p:cNvSpPr>
          <p:nvPr>
            <p:ph type="body" sz="half" idx="2"/>
          </p:nvPr>
        </p:nvSpPr>
        <p:spPr>
          <a:xfrm>
            <a:off x="0" y="1572928"/>
            <a:ext cx="6422205" cy="3712144"/>
          </a:xfrm>
        </p:spPr>
        <p:txBody>
          <a:bodyPr/>
          <a:lstStyle/>
          <a:p>
            <a:pPr marL="342900" lvl="0" indent="-342900">
              <a:buFont typeface="Calibri" panose="020F0502020204030204" pitchFamily="34" charset="0"/>
              <a:buChar char="-"/>
            </a:pPr>
            <a:r>
              <a:rPr lang="en-US" sz="1800" b="1" dirty="0">
                <a:solidFill>
                  <a:srgbClr val="00B0F0"/>
                </a:solidFill>
                <a:effectLst/>
                <a:latin typeface="Calibri" panose="020F0502020204030204" pitchFamily="34" charset="0"/>
                <a:ea typeface="Times New Roman" panose="02020603050405020304" pitchFamily="18" charset="0"/>
              </a:rPr>
              <a:t>Organize a social event:</a:t>
            </a:r>
            <a:r>
              <a:rPr lang="en-US" sz="1800" dirty="0">
                <a:solidFill>
                  <a:srgbClr val="00B0F0"/>
                </a:solidFill>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The ITU Protocol Service maintains and monitor a social events calendar. Organizers of social events should contact ITU Protocol Service via </a:t>
            </a:r>
            <a:r>
              <a:rPr lang="en-GB" sz="1800" u="sng" dirty="0">
                <a:solidFill>
                  <a:srgbClr val="0563C1"/>
                </a:solidFill>
                <a:effectLst/>
                <a:latin typeface="Calibri" panose="020F0502020204030204" pitchFamily="34" charset="0"/>
                <a:ea typeface="Times New Roman" panose="02020603050405020304" pitchFamily="18" charset="0"/>
                <a:hlinkClick r:id="rId4"/>
              </a:rPr>
              <a:t>protocol.service@itu.int</a:t>
            </a:r>
            <a:r>
              <a:rPr lang="en-GB" sz="1800" dirty="0">
                <a:effectLst/>
                <a:latin typeface="Calibri" panose="020F0502020204030204" pitchFamily="34"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en-GB" b="1" dirty="0">
                <a:solidFill>
                  <a:srgbClr val="00B0F0"/>
                </a:solidFill>
                <a:latin typeface="Calibri" panose="020F0502020204030204" pitchFamily="34" charset="0"/>
                <a:ea typeface="Times New Roman" panose="02020603050405020304" pitchFamily="18" charset="0"/>
              </a:rPr>
              <a:t>Book a room for Bilateral meeting for VIPs : </a:t>
            </a:r>
            <a:r>
              <a:rPr lang="en-GB" dirty="0">
                <a:latin typeface="Calibri" panose="020F0502020204030204" pitchFamily="34" charset="0"/>
                <a:ea typeface="Times New Roman" panose="02020603050405020304" pitchFamily="18" charset="0"/>
              </a:rPr>
              <a:t>Please contact protocol at </a:t>
            </a:r>
            <a:r>
              <a:rPr lang="en-GB" dirty="0">
                <a:latin typeface="Calibri" panose="020F0502020204030204" pitchFamily="34" charset="0"/>
                <a:ea typeface="Times New Roman" panose="02020603050405020304" pitchFamily="18" charset="0"/>
                <a:hlinkClick r:id="rId4"/>
              </a:rPr>
              <a:t>protocol.service@itu.int</a:t>
            </a:r>
            <a:endParaRPr lang="en-GB" dirty="0">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en-US" sz="1800" b="1" dirty="0">
                <a:solidFill>
                  <a:srgbClr val="00B0F0"/>
                </a:solidFill>
                <a:effectLst/>
                <a:latin typeface="Calibri" panose="020F0502020204030204" pitchFamily="34" charset="0"/>
                <a:ea typeface="Times New Roman" panose="02020603050405020304" pitchFamily="18" charset="0"/>
              </a:rPr>
              <a:t>COVID-19: </a:t>
            </a:r>
            <a:r>
              <a:rPr lang="en-US" sz="1800" dirty="0">
                <a:effectLst/>
                <a:latin typeface="Calibri" panose="020F0502020204030204" pitchFamily="34" charset="0"/>
                <a:ea typeface="Times New Roman" panose="02020603050405020304" pitchFamily="18" charset="0"/>
              </a:rPr>
              <a:t>Delegates are strongly encourage to consult the ITU COVID-19 pages at </a:t>
            </a:r>
            <a:r>
              <a:rPr lang="en-US" sz="1800" u="sng" dirty="0">
                <a:solidFill>
                  <a:srgbClr val="0563C1"/>
                </a:solidFill>
                <a:effectLst/>
                <a:latin typeface="Calibri" panose="020F0502020204030204" pitchFamily="34" charset="0"/>
                <a:ea typeface="Times New Roman" panose="02020603050405020304" pitchFamily="18" charset="0"/>
                <a:hlinkClick r:id="rId5"/>
              </a:rPr>
              <a:t>https://www.itu.int/security/covid19</a:t>
            </a:r>
            <a:r>
              <a:rPr lang="en-US" sz="1800" dirty="0">
                <a:effectLst/>
                <a:latin typeface="Calibri" panose="020F0502020204030204" pitchFamily="34" charset="0"/>
                <a:ea typeface="Times New Roman" panose="02020603050405020304" pitchFamily="18" charset="0"/>
              </a:rPr>
              <a:t> and if necessary </a:t>
            </a:r>
            <a:r>
              <a:rPr lang="en-US" sz="1800" b="1" dirty="0">
                <a:effectLst/>
                <a:latin typeface="Calibri" panose="020F0502020204030204" pitchFamily="34" charset="0"/>
                <a:ea typeface="Times New Roman" panose="02020603050405020304" pitchFamily="18" charset="0"/>
              </a:rPr>
              <a:t>to apply for a Swiss COVID certificate before their travel</a:t>
            </a:r>
            <a:r>
              <a:rPr lang="en-US" sz="1800" dirty="0">
                <a:effectLst/>
                <a:latin typeface="Calibri" panose="020F0502020204030204" pitchFamily="34" charset="0"/>
                <a:ea typeface="Times New Roman" panose="02020603050405020304" pitchFamily="18" charset="0"/>
              </a:rPr>
              <a:t> at </a:t>
            </a:r>
            <a:r>
              <a:rPr lang="en-US" sz="1800" u="sng" dirty="0">
                <a:solidFill>
                  <a:srgbClr val="0563C1"/>
                </a:solidFill>
                <a:effectLst/>
                <a:latin typeface="Calibri" panose="020F0502020204030204" pitchFamily="34" charset="0"/>
                <a:ea typeface="Times New Roman" panose="02020603050405020304" pitchFamily="18" charset="0"/>
                <a:hlinkClick r:id="rId6"/>
              </a:rPr>
              <a:t>https://www.ge.ch/en/covid-19-certificate</a:t>
            </a:r>
            <a:endParaRPr lang="en-GB" sz="1800" dirty="0">
              <a:effectLst/>
              <a:latin typeface="Calibri" panose="020F0502020204030204" pitchFamily="34" charset="0"/>
              <a:ea typeface="Calibri" panose="020F0502020204030204" pitchFamily="34" charset="0"/>
            </a:endParaRPr>
          </a:p>
          <a:p>
            <a:pPr marL="285750" indent="-285750">
              <a:lnSpc>
                <a:spcPct val="100000"/>
              </a:lnSpc>
              <a:buFont typeface="Arial" panose="020B0604020202020204" pitchFamily="34" charset="0"/>
              <a:buChar char="•"/>
            </a:pPr>
            <a:r>
              <a:rPr lang="en-GB" b="1" dirty="0">
                <a:solidFill>
                  <a:srgbClr val="00B0F0"/>
                </a:solidFill>
              </a:rPr>
              <a:t>Collection of badges </a:t>
            </a:r>
            <a:r>
              <a:rPr lang="en-GB" sz="1600" dirty="0"/>
              <a:t>at the CCV as of Tuesday 14 December</a:t>
            </a:r>
          </a:p>
          <a:p>
            <a:pPr marL="285750" indent="-285750">
              <a:lnSpc>
                <a:spcPct val="100000"/>
              </a:lnSpc>
              <a:buFont typeface="Arial" panose="020B0604020202020204" pitchFamily="34" charset="0"/>
              <a:buChar char="•"/>
            </a:pPr>
            <a:endParaRPr lang="en-GB" sz="1600" dirty="0"/>
          </a:p>
        </p:txBody>
      </p:sp>
      <p:sp>
        <p:nvSpPr>
          <p:cNvPr id="2" name="AutoShape 2">
            <a:extLst>
              <a:ext uri="{FF2B5EF4-FFF2-40B4-BE49-F238E27FC236}">
                <a16:creationId xmlns:a16="http://schemas.microsoft.com/office/drawing/2014/main" id="{2B53171A-CB66-49EC-97F1-E434154E1E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a:extLst>
              <a:ext uri="{FF2B5EF4-FFF2-40B4-BE49-F238E27FC236}">
                <a16:creationId xmlns:a16="http://schemas.microsoft.com/office/drawing/2014/main" id="{CADD062D-D7EB-4CB0-AA2B-294D2F085DDB}"/>
              </a:ext>
            </a:extLst>
          </p:cNvPr>
          <p:cNvSpPr>
            <a:spLocks noGrp="1" noChangeAspect="1" noChangeArrowheads="1"/>
          </p:cNvSpPr>
          <p:nvPr>
            <p:ph type="body" sz="quarter" idx="10"/>
          </p:nvPr>
        </p:nvSpPr>
        <p:spPr bwMode="auto">
          <a:xfrm>
            <a:off x="629685" y="354147"/>
            <a:ext cx="4554538" cy="308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GB" dirty="0"/>
              <a:t>ITU WTPF GENEVA 2021</a:t>
            </a:r>
          </a:p>
        </p:txBody>
      </p:sp>
    </p:spTree>
    <p:extLst>
      <p:ext uri="{BB962C8B-B14F-4D97-AF65-F5344CB8AC3E}">
        <p14:creationId xmlns:p14="http://schemas.microsoft.com/office/powerpoint/2010/main" val="215345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7D2139C2-A6B3-46FB-BC41-2C72C980C533}"/>
              </a:ext>
            </a:extLst>
          </p:cNvPr>
          <p:cNvPicPr>
            <a:picLocks noGrp="1" noChangeAspect="1"/>
          </p:cNvPicPr>
          <p:nvPr>
            <p:ph type="pic" sz="quarter" idx="4294967295"/>
          </p:nvPr>
        </p:nvPicPr>
        <p:blipFill rotWithShape="1">
          <a:blip r:embed="rId3">
            <a:alphaModFix amt="35000"/>
            <a:duotone>
              <a:prstClr val="black"/>
              <a:schemeClr val="accent1">
                <a:tint val="45000"/>
                <a:satMod val="400000"/>
              </a:schemeClr>
            </a:duotone>
            <a:extLst>
              <a:ext uri="{28A0092B-C50C-407E-A947-70E740481C1C}">
                <a14:useLocalDpi xmlns:a14="http://schemas.microsoft.com/office/drawing/2010/main" val="0"/>
              </a:ext>
            </a:extLst>
          </a:blip>
          <a:srcRect t="31182" b="22131"/>
          <a:stretch/>
        </p:blipFill>
        <p:spPr>
          <a:xfrm>
            <a:off x="-87066" y="0"/>
            <a:ext cx="12279066" cy="6906985"/>
          </a:xfrm>
          <a:prstGeom prst="rect">
            <a:avLst/>
          </a:prstGeom>
          <a:solidFill>
            <a:schemeClr val="accent1">
              <a:lumMod val="50000"/>
            </a:schemeClr>
          </a:solidFill>
        </p:spPr>
      </p:pic>
      <p:sp>
        <p:nvSpPr>
          <p:cNvPr id="9" name="Title 8">
            <a:extLst>
              <a:ext uri="{FF2B5EF4-FFF2-40B4-BE49-F238E27FC236}">
                <a16:creationId xmlns:a16="http://schemas.microsoft.com/office/drawing/2014/main" id="{CDC9F49D-EA6E-46DD-B7BE-F5ADC456CFBD}"/>
              </a:ext>
            </a:extLst>
          </p:cNvPr>
          <p:cNvSpPr>
            <a:spLocks noGrp="1"/>
          </p:cNvSpPr>
          <p:nvPr>
            <p:ph type="title" idx="4294967295"/>
          </p:nvPr>
        </p:nvSpPr>
        <p:spPr>
          <a:xfrm>
            <a:off x="1849983" y="2940526"/>
            <a:ext cx="8492033" cy="1025931"/>
          </a:xfrm>
        </p:spPr>
        <p:txBody>
          <a:bodyPr vert="horz" lIns="91440" tIns="45720" rIns="91440" bIns="45720" rtlCol="0" anchor="ctr">
            <a:normAutofit/>
          </a:bodyPr>
          <a:lstStyle/>
          <a:p>
            <a:pPr algn="ctr"/>
            <a:r>
              <a:rPr lang="fr-FR" sz="3400" b="1" dirty="0">
                <a:solidFill>
                  <a:schemeClr val="bg1"/>
                </a:solidFill>
              </a:rPr>
              <a:t>WTPF – 21 : COVID-19 Protection Plan</a:t>
            </a:r>
            <a:endParaRPr lang="en-US" sz="3400" dirty="0">
              <a:solidFill>
                <a:schemeClr val="bg1"/>
              </a:solidFill>
              <a:latin typeface="+mj-lt"/>
              <a:cs typeface="+mj-cs"/>
            </a:endParaRPr>
          </a:p>
        </p:txBody>
      </p:sp>
    </p:spTree>
    <p:extLst>
      <p:ext uri="{BB962C8B-B14F-4D97-AF65-F5344CB8AC3E}">
        <p14:creationId xmlns:p14="http://schemas.microsoft.com/office/powerpoint/2010/main" val="218743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336F-E517-4825-9417-61422F658952}"/>
              </a:ext>
            </a:extLst>
          </p:cNvPr>
          <p:cNvSpPr>
            <a:spLocks noGrp="1"/>
          </p:cNvSpPr>
          <p:nvPr>
            <p:ph type="title"/>
          </p:nvPr>
        </p:nvSpPr>
        <p:spPr>
          <a:xfrm>
            <a:off x="508572" y="1058452"/>
            <a:ext cx="5484014" cy="933507"/>
          </a:xfrm>
        </p:spPr>
        <p:txBody>
          <a:bodyPr/>
          <a:lstStyle/>
          <a:p>
            <a:pPr algn="ctr"/>
            <a:r>
              <a:rPr lang="en-GB" b="1" dirty="0"/>
              <a:t>Mitigation Measures Prior to Event:</a:t>
            </a:r>
            <a:endParaRPr lang="en-US" b="1" dirty="0"/>
          </a:p>
        </p:txBody>
      </p:sp>
      <p:sp>
        <p:nvSpPr>
          <p:cNvPr id="3" name="AutoShape 4">
            <a:extLst>
              <a:ext uri="{FF2B5EF4-FFF2-40B4-BE49-F238E27FC236}">
                <a16:creationId xmlns:a16="http://schemas.microsoft.com/office/drawing/2014/main" id="{1B06920C-EA02-44C0-94E3-E809663BAA70}"/>
              </a:ext>
            </a:extLst>
          </p:cNvPr>
          <p:cNvSpPr>
            <a:spLocks noChangeAspect="1" noChangeArrowheads="1"/>
          </p:cNvSpPr>
          <p:nvPr/>
        </p:nvSpPr>
        <p:spPr bwMode="auto">
          <a:xfrm>
            <a:off x="3354512" y="9212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a:extLst>
              <a:ext uri="{FF2B5EF4-FFF2-40B4-BE49-F238E27FC236}">
                <a16:creationId xmlns:a16="http://schemas.microsoft.com/office/drawing/2014/main" id="{21D3BF0B-0AC6-4FB1-8D9F-BC0D6E13EEEF}"/>
              </a:ext>
            </a:extLst>
          </p:cNvPr>
          <p:cNvSpPr>
            <a:spLocks noGrp="1" noChangeAspect="1" noChangeArrowheads="1"/>
          </p:cNvSpPr>
          <p:nvPr>
            <p:ph type="body" sz="quarter" idx="10"/>
          </p:nvPr>
        </p:nvSpPr>
        <p:spPr bwMode="auto">
          <a:xfrm>
            <a:off x="645096" y="313055"/>
            <a:ext cx="4554538" cy="308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GB" dirty="0"/>
              <a:t>ITU WTPF GENEVA 2021</a:t>
            </a:r>
          </a:p>
        </p:txBody>
      </p:sp>
      <p:sp>
        <p:nvSpPr>
          <p:cNvPr id="11" name="Content Placeholder 5">
            <a:extLst>
              <a:ext uri="{FF2B5EF4-FFF2-40B4-BE49-F238E27FC236}">
                <a16:creationId xmlns:a16="http://schemas.microsoft.com/office/drawing/2014/main" id="{723899AB-70C4-4C11-8155-B430A369884D}"/>
              </a:ext>
            </a:extLst>
          </p:cNvPr>
          <p:cNvSpPr txBox="1">
            <a:spLocks/>
          </p:cNvSpPr>
          <p:nvPr/>
        </p:nvSpPr>
        <p:spPr>
          <a:xfrm>
            <a:off x="645096" y="1662684"/>
            <a:ext cx="11278518" cy="43698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i="1" kern="1200">
                <a:solidFill>
                  <a:schemeClr val="bg1">
                    <a:lumMod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34340" indent="-34290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2000" i="0" dirty="0">
                <a:solidFill>
                  <a:schemeClr val="tx1"/>
                </a:solidFill>
                <a:latin typeface="+mn-lt"/>
                <a:ea typeface="Times New Roman" panose="02020603050405020304" pitchFamily="18" charset="0"/>
              </a:rPr>
              <a:t>Dedicated Protection Plan;</a:t>
            </a:r>
          </a:p>
          <a:p>
            <a:pPr marL="434340" indent="-34290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2000" i="0" dirty="0">
                <a:solidFill>
                  <a:schemeClr val="tx1"/>
                </a:solidFill>
                <a:latin typeface="+mn-lt"/>
                <a:ea typeface="Times New Roman" panose="02020603050405020304" pitchFamily="18" charset="0"/>
              </a:rPr>
              <a:t>Strongly encourage participants to request a Swiss COVID certificate (i.e., available to those participants who have been vaccinated with Swiss &amp; EU or WHO-EUL approved vaccines);</a:t>
            </a:r>
          </a:p>
          <a:p>
            <a:pPr marL="434340" indent="-34290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2000" i="0" dirty="0">
                <a:solidFill>
                  <a:schemeClr val="tx1"/>
                </a:solidFill>
                <a:latin typeface="+mn-lt"/>
                <a:ea typeface="Times New Roman" panose="02020603050405020304" pitchFamily="18" charset="0"/>
              </a:rPr>
              <a:t>Sputnik Vaccination certificates checked manually at the entrance,</a:t>
            </a:r>
          </a:p>
          <a:p>
            <a:pPr marL="434340" indent="-34290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2000" i="0" dirty="0">
                <a:solidFill>
                  <a:schemeClr val="tx1"/>
                </a:solidFill>
                <a:latin typeface="+mn-lt"/>
                <a:ea typeface="Times New Roman" panose="02020603050405020304" pitchFamily="18" charset="0"/>
              </a:rPr>
              <a:t>Virtual queuing for event badge distribution/pick-up at the CCV;</a:t>
            </a:r>
          </a:p>
          <a:p>
            <a:pPr marL="434340" indent="-34290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2000" i="0" dirty="0">
                <a:solidFill>
                  <a:schemeClr val="tx1"/>
                </a:solidFill>
                <a:latin typeface="+mn-lt"/>
                <a:ea typeface="Times New Roman" panose="02020603050405020304" pitchFamily="18" charset="0"/>
              </a:rPr>
              <a:t>COVID-19 Airborne Risk Assessment (CARA App Tool) of CICG venue meeting room facilities;</a:t>
            </a:r>
          </a:p>
          <a:p>
            <a:pPr marL="434340" indent="-34290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2000" i="0" dirty="0">
                <a:solidFill>
                  <a:schemeClr val="tx1"/>
                </a:solidFill>
                <a:latin typeface="+mn-lt"/>
                <a:ea typeface="Times New Roman" panose="02020603050405020304" pitchFamily="18" charset="0"/>
              </a:rPr>
              <a:t>Sanitary and hygiene measures provision (e.g., hand sanitizing solutions, wipes, waste bins…)…</a:t>
            </a:r>
          </a:p>
          <a:p>
            <a:pPr algn="l"/>
            <a:endParaRPr lang="en-US" i="0" dirty="0">
              <a:solidFill>
                <a:schemeClr val="tx1"/>
              </a:solidFill>
            </a:endParaRPr>
          </a:p>
        </p:txBody>
      </p:sp>
    </p:spTree>
    <p:extLst>
      <p:ext uri="{BB962C8B-B14F-4D97-AF65-F5344CB8AC3E}">
        <p14:creationId xmlns:p14="http://schemas.microsoft.com/office/powerpoint/2010/main" val="48494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336F-E517-4825-9417-61422F658952}"/>
              </a:ext>
            </a:extLst>
          </p:cNvPr>
          <p:cNvSpPr>
            <a:spLocks noGrp="1"/>
          </p:cNvSpPr>
          <p:nvPr>
            <p:ph type="title"/>
          </p:nvPr>
        </p:nvSpPr>
        <p:spPr>
          <a:xfrm>
            <a:off x="508571" y="1058452"/>
            <a:ext cx="5867735" cy="933507"/>
          </a:xfrm>
        </p:spPr>
        <p:txBody>
          <a:bodyPr/>
          <a:lstStyle/>
          <a:p>
            <a:pPr algn="ctr"/>
            <a:r>
              <a:rPr lang="en-GB" b="1" dirty="0"/>
              <a:t>Mitigation Measures During the Event:</a:t>
            </a:r>
            <a:br>
              <a:rPr lang="en-GB" b="1" dirty="0"/>
            </a:br>
            <a:endParaRPr lang="en-US" b="1" dirty="0"/>
          </a:p>
        </p:txBody>
      </p:sp>
      <p:sp>
        <p:nvSpPr>
          <p:cNvPr id="3" name="AutoShape 4">
            <a:extLst>
              <a:ext uri="{FF2B5EF4-FFF2-40B4-BE49-F238E27FC236}">
                <a16:creationId xmlns:a16="http://schemas.microsoft.com/office/drawing/2014/main" id="{1B06920C-EA02-44C0-94E3-E809663BAA70}"/>
              </a:ext>
            </a:extLst>
          </p:cNvPr>
          <p:cNvSpPr>
            <a:spLocks noChangeAspect="1" noChangeArrowheads="1"/>
          </p:cNvSpPr>
          <p:nvPr/>
        </p:nvSpPr>
        <p:spPr bwMode="auto">
          <a:xfrm>
            <a:off x="3354512" y="9212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a:extLst>
              <a:ext uri="{FF2B5EF4-FFF2-40B4-BE49-F238E27FC236}">
                <a16:creationId xmlns:a16="http://schemas.microsoft.com/office/drawing/2014/main" id="{21D3BF0B-0AC6-4FB1-8D9F-BC0D6E13EEEF}"/>
              </a:ext>
            </a:extLst>
          </p:cNvPr>
          <p:cNvSpPr>
            <a:spLocks noGrp="1" noChangeAspect="1" noChangeArrowheads="1"/>
          </p:cNvSpPr>
          <p:nvPr>
            <p:ph type="body" sz="quarter" idx="10"/>
          </p:nvPr>
        </p:nvSpPr>
        <p:spPr bwMode="auto">
          <a:xfrm>
            <a:off x="645096" y="313055"/>
            <a:ext cx="4554538" cy="308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GB" dirty="0"/>
              <a:t>ITU WTPF GENEVA 2021</a:t>
            </a:r>
          </a:p>
        </p:txBody>
      </p:sp>
      <p:sp>
        <p:nvSpPr>
          <p:cNvPr id="6" name="Content Placeholder 1">
            <a:extLst>
              <a:ext uri="{FF2B5EF4-FFF2-40B4-BE49-F238E27FC236}">
                <a16:creationId xmlns:a16="http://schemas.microsoft.com/office/drawing/2014/main" id="{04333C87-7327-45D7-BED0-9867FA34C070}"/>
              </a:ext>
            </a:extLst>
          </p:cNvPr>
          <p:cNvSpPr txBox="1">
            <a:spLocks/>
          </p:cNvSpPr>
          <p:nvPr/>
        </p:nvSpPr>
        <p:spPr>
          <a:xfrm>
            <a:off x="334736" y="1799824"/>
            <a:ext cx="11408832" cy="4935712"/>
          </a:xfrm>
          <a:prstGeom prst="rect">
            <a:avLst/>
          </a:prstGeom>
          <a:solidFill>
            <a:schemeClr val="bg1"/>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i="1" kern="1200">
                <a:solidFill>
                  <a:schemeClr val="bg1">
                    <a:lumMod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Calibri" panose="020F0502020204030204" pitchFamily="34" charset="0"/>
              </a:rPr>
              <a:t>Badging and registration to be undertaken at CICG CCV =&gt; contact tracing in place;</a:t>
            </a: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Times New Roman" panose="02020603050405020304" pitchFamily="18" charset="0"/>
              </a:rPr>
              <a:t>Queuing path outside CICG venue and QR code scan reading with totem, application or manually; </a:t>
            </a: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Times New Roman" panose="02020603050405020304" pitchFamily="18" charset="0"/>
              </a:rPr>
              <a:t>Access to the premise with a valid Covid Certificates or COVID-19 Negative Tests (PCR 72-hours, Antigen 48-hours);</a:t>
            </a: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Times New Roman" panose="02020603050405020304" pitchFamily="18" charset="0"/>
              </a:rPr>
              <a:t>Sanitary medical facility at CICG venue (Rapid antigen testing &amp; Covid Certificate delivery capacity valid for 48 hours);</a:t>
            </a:r>
            <a:endParaRPr lang="en-GB" sz="1800" i="0" dirty="0">
              <a:solidFill>
                <a:schemeClr val="tx1"/>
              </a:solidFill>
              <a:latin typeface="+mn-lt"/>
              <a:ea typeface="Calibri" panose="020F0502020204030204" pitchFamily="34" charset="0"/>
            </a:endParaRP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Times New Roman" panose="02020603050405020304" pitchFamily="18" charset="0"/>
              </a:rPr>
              <a:t>Temperature control of all participants at the entrance access point to the CICG (ITU’s Thermal Imaging Camera System);</a:t>
            </a: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Times New Roman" panose="02020603050405020304" pitchFamily="18" charset="0"/>
              </a:rPr>
              <a:t>Social distancing (seating minimum of 1.5 meter separation); </a:t>
            </a: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rPr>
              <a:t>Wearing of face mask mandatory inside the CICG;</a:t>
            </a:r>
          </a:p>
          <a:p>
            <a:pPr marL="377190" indent="-285750" algn="l">
              <a:lnSpc>
                <a:spcPct val="120000"/>
              </a:lnSpc>
              <a:spcBef>
                <a:spcPts val="800"/>
              </a:spcBef>
              <a:spcAft>
                <a:spcPts val="600"/>
              </a:spcAft>
              <a:buFont typeface="Wingdings" panose="05000000000000000000" pitchFamily="2" charset="2"/>
              <a:buChar char="§"/>
              <a:tabLst>
                <a:tab pos="504190" algn="l"/>
                <a:tab pos="756285" algn="l"/>
                <a:tab pos="1008380" algn="l"/>
                <a:tab pos="1260475" algn="l"/>
              </a:tabLst>
            </a:pPr>
            <a:r>
              <a:rPr lang="en-GB" sz="1800" i="0" dirty="0">
                <a:solidFill>
                  <a:schemeClr val="tx1"/>
                </a:solidFill>
                <a:latin typeface="+mn-lt"/>
                <a:ea typeface="Calibri" panose="020F0502020204030204" pitchFamily="34" charset="0"/>
              </a:rPr>
              <a:t>Both cocktail and seated meals, coffee breaks and receptions will be held…</a:t>
            </a:r>
          </a:p>
          <a:p>
            <a:pPr algn="l"/>
            <a:endParaRPr lang="en-GB" sz="2000" i="0" dirty="0">
              <a:solidFill>
                <a:schemeClr val="tx1"/>
              </a:solidFill>
            </a:endParaRPr>
          </a:p>
        </p:txBody>
      </p:sp>
    </p:spTree>
    <p:extLst>
      <p:ext uri="{BB962C8B-B14F-4D97-AF65-F5344CB8AC3E}">
        <p14:creationId xmlns:p14="http://schemas.microsoft.com/office/powerpoint/2010/main" val="136854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336F-E517-4825-9417-61422F658952}"/>
              </a:ext>
            </a:extLst>
          </p:cNvPr>
          <p:cNvSpPr>
            <a:spLocks noGrp="1"/>
          </p:cNvSpPr>
          <p:nvPr>
            <p:ph type="title"/>
          </p:nvPr>
        </p:nvSpPr>
        <p:spPr>
          <a:xfrm>
            <a:off x="508571" y="1058452"/>
            <a:ext cx="5867735" cy="933507"/>
          </a:xfrm>
        </p:spPr>
        <p:txBody>
          <a:bodyPr/>
          <a:lstStyle/>
          <a:p>
            <a:r>
              <a:rPr lang="fr-FR" b="1" dirty="0"/>
              <a:t>Access to </a:t>
            </a:r>
            <a:r>
              <a:rPr lang="fr-FR" b="1" dirty="0" err="1"/>
              <a:t>Switzerland</a:t>
            </a:r>
            <a:r>
              <a:rPr lang="fr-FR" b="1" dirty="0"/>
              <a:t>:</a:t>
            </a:r>
            <a:endParaRPr lang="en-US" b="1" dirty="0"/>
          </a:p>
        </p:txBody>
      </p:sp>
      <p:sp>
        <p:nvSpPr>
          <p:cNvPr id="3" name="AutoShape 4">
            <a:extLst>
              <a:ext uri="{FF2B5EF4-FFF2-40B4-BE49-F238E27FC236}">
                <a16:creationId xmlns:a16="http://schemas.microsoft.com/office/drawing/2014/main" id="{1B06920C-EA02-44C0-94E3-E809663BAA70}"/>
              </a:ext>
            </a:extLst>
          </p:cNvPr>
          <p:cNvSpPr>
            <a:spLocks noChangeAspect="1" noChangeArrowheads="1"/>
          </p:cNvSpPr>
          <p:nvPr/>
        </p:nvSpPr>
        <p:spPr bwMode="auto">
          <a:xfrm>
            <a:off x="3354512" y="9212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a:extLst>
              <a:ext uri="{FF2B5EF4-FFF2-40B4-BE49-F238E27FC236}">
                <a16:creationId xmlns:a16="http://schemas.microsoft.com/office/drawing/2014/main" id="{21D3BF0B-0AC6-4FB1-8D9F-BC0D6E13EEEF}"/>
              </a:ext>
            </a:extLst>
          </p:cNvPr>
          <p:cNvSpPr>
            <a:spLocks noGrp="1" noChangeAspect="1" noChangeArrowheads="1"/>
          </p:cNvSpPr>
          <p:nvPr>
            <p:ph type="body" sz="quarter" idx="10"/>
          </p:nvPr>
        </p:nvSpPr>
        <p:spPr bwMode="auto">
          <a:xfrm>
            <a:off x="645096" y="313055"/>
            <a:ext cx="4554538" cy="308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GB" dirty="0"/>
              <a:t>ITU WTPF GENEVA 2021</a:t>
            </a:r>
          </a:p>
        </p:txBody>
      </p:sp>
      <p:sp>
        <p:nvSpPr>
          <p:cNvPr id="6" name="Content Placeholder 1">
            <a:extLst>
              <a:ext uri="{FF2B5EF4-FFF2-40B4-BE49-F238E27FC236}">
                <a16:creationId xmlns:a16="http://schemas.microsoft.com/office/drawing/2014/main" id="{04333C87-7327-45D7-BED0-9867FA34C070}"/>
              </a:ext>
            </a:extLst>
          </p:cNvPr>
          <p:cNvSpPr txBox="1">
            <a:spLocks/>
          </p:cNvSpPr>
          <p:nvPr/>
        </p:nvSpPr>
        <p:spPr>
          <a:xfrm>
            <a:off x="391584" y="1525522"/>
            <a:ext cx="11408832" cy="4539343"/>
          </a:xfrm>
          <a:prstGeom prst="rect">
            <a:avLst/>
          </a:prstGeom>
          <a:solidFill>
            <a:schemeClr val="bg1"/>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i="1" kern="1200">
                <a:solidFill>
                  <a:schemeClr val="bg1">
                    <a:lumMod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34340" indent="-342900" algn="l">
              <a:buFont typeface="Wingdings" panose="05000000000000000000" pitchFamily="2" charset="2"/>
              <a:buChar char="§"/>
            </a:pPr>
            <a:r>
              <a:rPr lang="fr-FR" sz="2000" i="0" dirty="0">
                <a:solidFill>
                  <a:schemeClr val="tx1"/>
                </a:solidFill>
                <a:latin typeface="+mn-lt"/>
              </a:rPr>
              <a:t>Participants can check </a:t>
            </a:r>
            <a:r>
              <a:rPr lang="fr-FR" sz="2000" i="0" dirty="0" err="1">
                <a:solidFill>
                  <a:schemeClr val="tx1"/>
                </a:solidFill>
                <a:latin typeface="+mn-lt"/>
              </a:rPr>
              <a:t>their</a:t>
            </a:r>
            <a:r>
              <a:rPr lang="fr-FR" sz="2000" i="0" dirty="0">
                <a:solidFill>
                  <a:schemeClr val="tx1"/>
                </a:solidFill>
                <a:latin typeface="+mn-lt"/>
              </a:rPr>
              <a:t> entry </a:t>
            </a:r>
            <a:r>
              <a:rPr lang="fr-FR" sz="2000" i="0" dirty="0" err="1">
                <a:solidFill>
                  <a:schemeClr val="tx1"/>
                </a:solidFill>
                <a:latin typeface="+mn-lt"/>
              </a:rPr>
              <a:t>requirements</a:t>
            </a:r>
            <a:r>
              <a:rPr lang="fr-FR" sz="2000" i="0" dirty="0">
                <a:solidFill>
                  <a:schemeClr val="tx1"/>
                </a:solidFill>
                <a:latin typeface="+mn-lt"/>
              </a:rPr>
              <a:t> by consulting the </a:t>
            </a:r>
            <a:r>
              <a:rPr lang="fr-FR" sz="2000" i="0" dirty="0" err="1">
                <a:solidFill>
                  <a:schemeClr val="tx1"/>
                </a:solidFill>
                <a:latin typeface="+mn-lt"/>
              </a:rPr>
              <a:t>three</a:t>
            </a:r>
            <a:r>
              <a:rPr lang="fr-FR" sz="2000" i="0" dirty="0">
                <a:solidFill>
                  <a:schemeClr val="tx1"/>
                </a:solidFill>
                <a:latin typeface="+mn-lt"/>
              </a:rPr>
              <a:t> </a:t>
            </a:r>
            <a:r>
              <a:rPr lang="fr-FR" sz="2000" i="0" dirty="0" err="1">
                <a:solidFill>
                  <a:schemeClr val="tx1"/>
                </a:solidFill>
                <a:latin typeface="+mn-lt"/>
              </a:rPr>
              <a:t>following</a:t>
            </a:r>
            <a:r>
              <a:rPr lang="fr-FR" sz="2000" i="0" dirty="0">
                <a:solidFill>
                  <a:schemeClr val="tx1"/>
                </a:solidFill>
                <a:latin typeface="+mn-lt"/>
              </a:rPr>
              <a:t> information links </a:t>
            </a:r>
            <a:r>
              <a:rPr lang="fr-FR" sz="2000" i="0" dirty="0" err="1">
                <a:solidFill>
                  <a:schemeClr val="tx1"/>
                </a:solidFill>
                <a:latin typeface="+mn-lt"/>
              </a:rPr>
              <a:t>under</a:t>
            </a:r>
            <a:r>
              <a:rPr lang="fr-FR" sz="2000" i="0" dirty="0">
                <a:solidFill>
                  <a:schemeClr val="tx1"/>
                </a:solidFill>
                <a:latin typeface="+mn-lt"/>
              </a:rPr>
              <a:t> the ITU </a:t>
            </a:r>
            <a:r>
              <a:rPr lang="fr-FR" sz="2000" i="0" dirty="0" err="1">
                <a:solidFill>
                  <a:schemeClr val="tx1"/>
                </a:solidFill>
                <a:latin typeface="+mn-lt"/>
              </a:rPr>
              <a:t>dedidcate</a:t>
            </a:r>
            <a:r>
              <a:rPr lang="fr-FR" sz="2000" i="0" dirty="0">
                <a:solidFill>
                  <a:schemeClr val="tx1"/>
                </a:solidFill>
                <a:latin typeface="+mn-lt"/>
              </a:rPr>
              <a:t> </a:t>
            </a:r>
            <a:r>
              <a:rPr lang="fr-FR" sz="2000" i="0" dirty="0" err="1">
                <a:solidFill>
                  <a:schemeClr val="tx1"/>
                </a:solidFill>
                <a:latin typeface="+mn-lt"/>
              </a:rPr>
              <a:t>dpgae</a:t>
            </a:r>
            <a:r>
              <a:rPr lang="fr-FR" sz="2000" i="0" dirty="0">
                <a:solidFill>
                  <a:schemeClr val="tx1"/>
                </a:solidFill>
                <a:latin typeface="+mn-lt"/>
              </a:rPr>
              <a:t>: </a:t>
            </a:r>
            <a:r>
              <a:rPr lang="en-US" sz="2000" u="sng" dirty="0">
                <a:solidFill>
                  <a:srgbClr val="0563C1"/>
                </a:solidFill>
                <a:effectLst/>
                <a:latin typeface="Calibri" panose="020F0502020204030204" pitchFamily="34" charset="0"/>
                <a:ea typeface="Times New Roman" panose="02020603050405020304" pitchFamily="18" charset="0"/>
                <a:hlinkClick r:id="rId3"/>
              </a:rPr>
              <a:t>https://www.itu.int/security/covid19 </a:t>
            </a:r>
            <a:r>
              <a:rPr lang="fr-FR" sz="2000" i="0" dirty="0">
                <a:solidFill>
                  <a:schemeClr val="tx1"/>
                </a:solidFill>
                <a:latin typeface="+mn-lt"/>
              </a:rPr>
              <a:t>:</a:t>
            </a:r>
          </a:p>
          <a:p>
            <a:pPr marL="434340" indent="-342900" algn="l">
              <a:buFont typeface="Wingdings" panose="05000000000000000000" pitchFamily="2" charset="2"/>
              <a:buChar char="§"/>
            </a:pPr>
            <a:r>
              <a:rPr lang="en-GB" sz="2000" b="0" i="0" dirty="0">
                <a:solidFill>
                  <a:srgbClr val="454545"/>
                </a:solidFill>
                <a:effectLst/>
                <a:latin typeface="+mn-lt"/>
              </a:rPr>
              <a:t>How to obtain a Swiss COVID-19 Certificate: </a:t>
            </a:r>
            <a:r>
              <a:rPr lang="en-GB" sz="2000" b="0" i="0" dirty="0">
                <a:solidFill>
                  <a:srgbClr val="454545"/>
                </a:solidFill>
                <a:effectLst/>
                <a:latin typeface="+mn-lt"/>
                <a:hlinkClick r:id="rId4"/>
              </a:rPr>
              <a:t>https://www.covidcertificate-form.admin.ch/foreign</a:t>
            </a:r>
            <a:endParaRPr lang="en-GB" sz="2000" b="0" i="0" dirty="0">
              <a:solidFill>
                <a:srgbClr val="454545"/>
              </a:solidFill>
              <a:effectLst/>
              <a:latin typeface="+mn-lt"/>
            </a:endParaRPr>
          </a:p>
          <a:p>
            <a:pPr marL="434340" indent="-342900" algn="l">
              <a:buFont typeface="Wingdings" panose="05000000000000000000" pitchFamily="2" charset="2"/>
              <a:buChar char="§"/>
            </a:pPr>
            <a:r>
              <a:rPr lang="en-GB" sz="2000" b="0" i="0" dirty="0">
                <a:solidFill>
                  <a:srgbClr val="454545"/>
                </a:solidFill>
                <a:effectLst/>
                <a:latin typeface="+mn-lt"/>
              </a:rPr>
              <a:t>How to obtain a Swiss COVID-19 Certificate in the Canton de Genève: </a:t>
            </a:r>
            <a:r>
              <a:rPr lang="en-GB" sz="2000" b="0" i="0" dirty="0">
                <a:solidFill>
                  <a:srgbClr val="454545"/>
                </a:solidFill>
                <a:effectLst/>
                <a:latin typeface="+mn-lt"/>
                <a:hlinkClick r:id="rId5"/>
              </a:rPr>
              <a:t>https://www.ge.ch/document/26232/telecharger</a:t>
            </a:r>
            <a:endParaRPr lang="en-GB" sz="2000" b="0" i="0" dirty="0">
              <a:solidFill>
                <a:srgbClr val="454545"/>
              </a:solidFill>
              <a:effectLst/>
              <a:latin typeface="+mn-lt"/>
            </a:endParaRPr>
          </a:p>
          <a:p>
            <a:pPr marL="434340" indent="-342900" algn="l">
              <a:buFont typeface="Wingdings" panose="05000000000000000000" pitchFamily="2" charset="2"/>
              <a:buChar char="§"/>
            </a:pPr>
            <a:r>
              <a:rPr lang="en-GB" sz="2000" i="0" dirty="0">
                <a:solidFill>
                  <a:srgbClr val="454545"/>
                </a:solidFill>
                <a:latin typeface="+mn-lt"/>
              </a:rPr>
              <a:t>How can I obtain a COVID-19 test in the Canton de Genève: </a:t>
            </a:r>
            <a:r>
              <a:rPr lang="en-GB" sz="2000" i="0" dirty="0">
                <a:solidFill>
                  <a:srgbClr val="454545"/>
                </a:solidFill>
                <a:latin typeface="+mn-lt"/>
                <a:hlinkClick r:id="rId6"/>
              </a:rPr>
              <a:t>https://www.ge.ch/covid-19-se-faire-tester/faire-test-covid-19</a:t>
            </a:r>
            <a:endParaRPr lang="en-GB" sz="2000" i="0" dirty="0">
              <a:solidFill>
                <a:srgbClr val="454545"/>
              </a:solidFill>
              <a:latin typeface="+mn-lt"/>
            </a:endParaRPr>
          </a:p>
          <a:p>
            <a:pPr marL="434340" indent="-342900" algn="l">
              <a:buFont typeface="Wingdings" panose="05000000000000000000" pitchFamily="2" charset="2"/>
              <a:buChar char="§"/>
            </a:pPr>
            <a:endParaRPr lang="en-GB" sz="2000" b="0" i="0" dirty="0">
              <a:solidFill>
                <a:srgbClr val="454545"/>
              </a:solidFill>
              <a:effectLst/>
              <a:latin typeface="+mn-lt"/>
            </a:endParaRPr>
          </a:p>
          <a:p>
            <a:pPr algn="l"/>
            <a:endParaRPr lang="en-GB" sz="1200" i="0" dirty="0"/>
          </a:p>
          <a:p>
            <a:pPr algn="l"/>
            <a:endParaRPr lang="en-GB" sz="2000" i="0" dirty="0">
              <a:solidFill>
                <a:schemeClr val="tx1"/>
              </a:solidFill>
            </a:endParaRPr>
          </a:p>
        </p:txBody>
      </p:sp>
    </p:spTree>
    <p:extLst>
      <p:ext uri="{BB962C8B-B14F-4D97-AF65-F5344CB8AC3E}">
        <p14:creationId xmlns:p14="http://schemas.microsoft.com/office/powerpoint/2010/main" val="2606313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1150</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 WTPF-21: Key Information on preparation </vt:lpstr>
      <vt:lpstr> WTPF-21: Key Information on preparation </vt:lpstr>
      <vt:lpstr> WTPF-21: Key Information on preparation </vt:lpstr>
      <vt:lpstr>WTPF – 21 : COVID-19 Protection Plan</vt:lpstr>
      <vt:lpstr>Mitigation Measures Prior to Event:</vt:lpstr>
      <vt:lpstr>Mitigation Measures During the Event: </vt:lpstr>
      <vt:lpstr>Access to Switzerland: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Ruofei</dc:creator>
  <cp:lastModifiedBy>Xue, Kun</cp:lastModifiedBy>
  <cp:revision>43</cp:revision>
  <cp:lastPrinted>2021-11-15T08:37:52Z</cp:lastPrinted>
  <dcterms:created xsi:type="dcterms:W3CDTF">2021-11-05T09:50:04Z</dcterms:created>
  <dcterms:modified xsi:type="dcterms:W3CDTF">2021-11-16T14:45:09Z</dcterms:modified>
</cp:coreProperties>
</file>