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0" r:id="rId4"/>
    <p:sldId id="276" r:id="rId5"/>
    <p:sldId id="278" r:id="rId6"/>
    <p:sldId id="279" r:id="rId7"/>
    <p:sldId id="263" r:id="rId8"/>
    <p:sldId id="264" r:id="rId9"/>
    <p:sldId id="265" r:id="rId10"/>
    <p:sldId id="266" r:id="rId11"/>
    <p:sldId id="27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DB"/>
    <a:srgbClr val="0093C6"/>
    <a:srgbClr val="231F20"/>
    <a:srgbClr val="595A5B"/>
    <a:srgbClr val="A6A8AB"/>
    <a:srgbClr val="373435"/>
    <a:srgbClr val="00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/>
    <p:restoredTop sz="94694"/>
  </p:normalViewPr>
  <p:slideViewPr>
    <p:cSldViewPr snapToGrid="0" snapToObjects="1">
      <p:cViewPr>
        <p:scale>
          <a:sx n="100" d="100"/>
          <a:sy n="100" d="100"/>
        </p:scale>
        <p:origin x="4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FC8B-14D3-314C-B571-5758DA1E60BE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B072D-DDE4-484E-84E9-5D49F800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B072D-DDE4-484E-84E9-5D49F8007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5c76679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5c76679db_0_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F739-79EB-1E4E-8F90-46FE31E04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3C88F-905B-E84D-9049-4E5E5D43B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994D-0B77-BE47-8BD7-2D55F214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812A7-BAB1-4E43-8D8A-67D8178B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8193D-3ADE-1E45-859B-AC96252A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8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9387-07B0-E949-B400-BB2231F0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04205-3BB9-2D40-AC16-155BF852F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37CDB-A2D4-C54F-8160-A7B09F71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8A9EE-887F-CC41-BE4E-D183FEF4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9A307-0657-4141-82E3-28957026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FD457-3307-5C49-893B-BDF0F54B9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9D571-C925-7245-9D96-D7EB32FC1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2A982-6244-4448-96A5-5E5C3726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1676A-6CD9-3945-88A2-7B2323AA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EE769-3525-3841-AB52-B1144EDC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8DFE-136F-7F4D-81CD-060BBDAF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416EC-29D5-FC48-A91B-0BA00CB8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198B7-9423-FB43-A714-95D82961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A83AA-23BC-1F4B-88DD-E9C0FB68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2B5FA-EF97-E54E-BA9E-9A2D0FAA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7B4A-F684-0F41-A65C-7EE4FF2F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9EFC6-02E1-3141-AC64-3600674D2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B450A-2A38-424C-83F5-5416654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3BDDB-813C-514E-A52F-363653A8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BB7D4-2C3B-B247-847B-B4F77BF0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7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F868-A2B9-7C46-8F83-B5529B66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1D87-A1CA-FC4A-9BBE-995D26843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C50B7-4A76-9946-BC53-FC3FBA87E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C59E0-D750-4F44-80A7-E619E40B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AFF93-C764-1044-A32B-4032C66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D66E0-F261-654C-97DB-D8DF0A19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5DB4-48A1-1648-B97F-7FE33701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244C1-1062-AD48-A643-D037C374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C4C29-84F0-DD4E-A995-5124AC134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C1D12-C4DB-C145-8BA2-0443537A7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E332D-66DF-5B45-ABA0-43CC23C2B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56C54-FDAC-1742-87FD-2892E391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082F6F-5D77-AB4D-8D18-A4BD546E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C708C4-3774-6A47-B593-0B75FE50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C17E-61B5-A84F-B243-0A5CE5C7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306E7-B852-7148-916D-94C3954B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BDF5F-D97E-754B-9BD4-1F6BAE31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105BC-36FA-144D-ACAF-F6073EF9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A1A45-135B-9344-ADD2-9E42EF77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C565E-7A4C-9E44-8687-EDDFAA2A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28108-D0AB-6344-9320-93383178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9642-2A2E-D94D-8E0B-E0F93ACA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9025B-6D23-A84C-A357-C24FA62B1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81B42-9284-4843-9734-01912192F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2A67E-06BD-EF47-808D-C06AEA8A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369A-302C-3A4F-842C-A495477E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70984-BBFB-F94E-93CC-2C355CEF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6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8D60-1DAF-FF4A-98F1-02A2BB8D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13D59-702E-F14C-8E8F-13E2540D6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0444F-E1A0-C54F-8FA1-E3394CB0E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85E00-18AB-7046-BD5A-6B413DA2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47B9E-D71B-F749-A9CB-84D4EAB3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A8052-7365-9748-9F98-5DA15BBC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7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71117-F323-C84F-9F6F-000DA1D2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08C3-661E-A44B-A438-7B50493CA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B89A2-F94D-5144-90FE-53325DB02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99DF-8F1C-2D48-A2DC-6B250A8CDB85}" type="datetimeFigureOut">
              <a:rPr lang="en-US" smtClean="0"/>
              <a:t>26/01/2021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F8C71-25D8-554E-8DD5-48174EF6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A662F-DDEF-7448-885B-E64EE87E1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DF8B6EE-4CD7-C84C-9A35-B2671D27A9E1}"/>
              </a:ext>
            </a:extLst>
          </p:cNvPr>
          <p:cNvSpPr/>
          <p:nvPr/>
        </p:nvSpPr>
        <p:spPr>
          <a:xfrm>
            <a:off x="0" y="0"/>
            <a:ext cx="12192000" cy="5984111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DDFDBEF-4F6C-494D-8BA0-3BF35AF34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3133"/>
            <a:ext cx="9144000" cy="1464197"/>
          </a:xfrm>
        </p:spPr>
        <p:txBody>
          <a:bodyPr>
            <a:normAutofit/>
          </a:bodyPr>
          <a:lstStyle/>
          <a:p>
            <a:r>
              <a:rPr lang="en-US" sz="4000" b="1" spc="2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Children’s Activism and Engagement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00D888-045F-B74D-9EF0-475495E61687}"/>
              </a:ext>
            </a:extLst>
          </p:cNvPr>
          <p:cNvSpPr txBox="1">
            <a:spLocks/>
          </p:cNvSpPr>
          <p:nvPr/>
        </p:nvSpPr>
        <p:spPr>
          <a:xfrm>
            <a:off x="1524000" y="3262418"/>
            <a:ext cx="9144000" cy="1620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spc="1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preventing and addressing violence against children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129F77-EDF8-7649-B96B-83FFC06D8F09}"/>
              </a:ext>
            </a:extLst>
          </p:cNvPr>
          <p:cNvSpPr/>
          <p:nvPr/>
        </p:nvSpPr>
        <p:spPr>
          <a:xfrm>
            <a:off x="5407742" y="3070214"/>
            <a:ext cx="1376517" cy="49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FF2A93-8047-3847-9D75-039D33675799}"/>
              </a:ext>
            </a:extLst>
          </p:cNvPr>
          <p:cNvSpPr/>
          <p:nvPr/>
        </p:nvSpPr>
        <p:spPr>
          <a:xfrm>
            <a:off x="3412503" y="6096995"/>
            <a:ext cx="860020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Office of the Special Representative of the Secretary-General on Violence against Children</a:t>
            </a:r>
          </a:p>
          <a:p>
            <a:pPr algn="r"/>
            <a:r>
              <a:rPr lang="en-US" sz="1300" b="1" spc="20" dirty="0">
                <a:solidFill>
                  <a:srgbClr val="3734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 26 Jan 2021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0F6979-90DA-D243-B87E-763D03C9F2F6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7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B209-12C0-8C49-9CEB-562D3CB8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Children being part of the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D155B-1362-3744-8AEE-84939937C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2" indent="0">
              <a:buNone/>
            </a:pPr>
            <a:r>
              <a:rPr lang="en-CL" dirty="0"/>
              <a:t>After this crisis is over, which of the following do you look forward to doing?</a:t>
            </a:r>
          </a:p>
          <a:p>
            <a:pPr marL="38102" indent="0">
              <a:buNone/>
            </a:pPr>
            <a:endParaRPr lang="en-CL" dirty="0"/>
          </a:p>
          <a:p>
            <a:pPr marL="38102" indent="0">
              <a:buNone/>
            </a:pPr>
            <a:r>
              <a:rPr lang="en-CL" b="1" dirty="0"/>
              <a:t>Help my family / 46.6%</a:t>
            </a:r>
          </a:p>
          <a:p>
            <a:pPr marL="38102" indent="0">
              <a:buNone/>
            </a:pPr>
            <a:r>
              <a:rPr lang="en-CL" dirty="0"/>
              <a:t>Help my peers / 8.7%</a:t>
            </a:r>
          </a:p>
          <a:p>
            <a:pPr marL="38102" indent="0">
              <a:buNone/>
            </a:pPr>
            <a:r>
              <a:rPr lang="en-CL" dirty="0"/>
              <a:t>Get involved with groups / communities / 21.8%</a:t>
            </a:r>
          </a:p>
          <a:p>
            <a:pPr marL="38102" indent="0">
              <a:buNone/>
            </a:pPr>
            <a:r>
              <a:rPr lang="en-CL" dirty="0"/>
              <a:t>Take civic actions /14.4%</a:t>
            </a:r>
          </a:p>
          <a:p>
            <a:pPr marL="38102" indent="0">
              <a:buNone/>
            </a:pPr>
            <a:r>
              <a:rPr lang="en-CL" dirty="0"/>
              <a:t>None / 7.9&amp;</a:t>
            </a:r>
          </a:p>
        </p:txBody>
      </p:sp>
    </p:spTree>
    <p:extLst>
      <p:ext uri="{BB962C8B-B14F-4D97-AF65-F5344CB8AC3E}">
        <p14:creationId xmlns:p14="http://schemas.microsoft.com/office/powerpoint/2010/main" val="2742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Highlights of from 2020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9A40A812-195D-4FBB-9774-8F27082361CC}"/>
              </a:ext>
            </a:extLst>
          </p:cNvPr>
          <p:cNvSpPr txBox="1">
            <a:spLocks/>
          </p:cNvSpPr>
          <p:nvPr/>
        </p:nvSpPr>
        <p:spPr>
          <a:xfrm>
            <a:off x="4390150" y="1483558"/>
            <a:ext cx="7093189" cy="4474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l">
              <a:buClr>
                <a:srgbClr val="009EDB"/>
              </a:buClr>
            </a:pPr>
            <a:r>
              <a:rPr lang="en-US" sz="185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Mapping of children’s engagement </a:t>
            </a:r>
            <a:endParaRPr lang="en-US" sz="1450" b="1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algn="l">
              <a:buClr>
                <a:srgbClr val="009EDB"/>
              </a:buClr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 findings include: 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Children’s participation in time of COVID:</a:t>
            </a:r>
          </a:p>
          <a:p>
            <a:pPr marL="1154113" lvl="2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2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Organizations forced to take their offline participation models to online settings</a:t>
            </a:r>
          </a:p>
          <a:p>
            <a:pPr marL="1154113" lvl="2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2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Where access is available, there are many benefits to children being able to exercise their right to participate online</a:t>
            </a:r>
          </a:p>
          <a:p>
            <a:pPr marL="1154113" lvl="2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2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Through online channels children help reach other children too, acting as connecting focal points between organizations and children.</a:t>
            </a:r>
          </a:p>
          <a:p>
            <a:pPr marL="1154113" lvl="2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2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those countries with high Internet penetration children are using the online at younger ages, and organizations see an increased level of responsibility and empowerment with these children.</a:t>
            </a:r>
          </a:p>
          <a:p>
            <a:pPr marL="469900" lvl="1" algn="l">
              <a:buClr>
                <a:srgbClr val="009EDB"/>
              </a:buClr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Food for thought: children exercising their activism online</a:t>
            </a:r>
          </a:p>
          <a:p>
            <a:pPr marL="1154113" lvl="2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2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 divide – there are risks pertaining to having access to the internet, while there is a loss of opportunity for not having it. </a:t>
            </a:r>
          </a:p>
          <a:p>
            <a:pPr marL="1154113" lvl="2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2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Younger children’s right to participate is limited when it comes to participating online because of the minimum age required in many digital social platforms used by children, adolescents and organizations. 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endParaRPr lang="en-US" sz="145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endParaRPr lang="en-US" sz="145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endParaRPr lang="en-US" sz="145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FD4B7-D16B-4470-9852-B174EC853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17" y="1969405"/>
            <a:ext cx="3661954" cy="35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896338-74E6-3549-975A-BE5EAE8F329C}"/>
              </a:ext>
            </a:extLst>
          </p:cNvPr>
          <p:cNvCxnSpPr>
            <a:cxnSpLocks/>
          </p:cNvCxnSpPr>
          <p:nvPr/>
        </p:nvCxnSpPr>
        <p:spPr>
          <a:xfrm>
            <a:off x="7762618" y="2126899"/>
            <a:ext cx="0" cy="3430061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1764" y="2126899"/>
            <a:ext cx="3870132" cy="3426417"/>
          </a:xfrm>
        </p:spPr>
        <p:txBody>
          <a:bodyPr anchor="ctr"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lang="en-US" spc="20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“Children are part of the solution, so in everything we do for recovery, we must ensure children are actively involved.” </a:t>
            </a:r>
          </a:p>
          <a:p>
            <a:pPr marL="12700" algn="r">
              <a:lnSpc>
                <a:spcPct val="100000"/>
              </a:lnSpc>
            </a:pPr>
            <a:r>
              <a:rPr lang="en-US" sz="1400" b="1" spc="20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Najat Maalla M’jid</a:t>
            </a:r>
            <a:br>
              <a:rPr lang="en-US" sz="1400" spc="20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400" spc="20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United Nations SRSG-VAC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Children as agents of change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01E762-BF34-48EA-A3E9-564A63AA5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2" y="1752407"/>
            <a:ext cx="6734421" cy="38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AB18ED-149B-A946-BD32-19FFCE04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99194"/>
            <a:ext cx="3445329" cy="2623033"/>
          </a:xfrm>
        </p:spPr>
        <p:txBody>
          <a:bodyPr>
            <a:noAutofit/>
          </a:bodyPr>
          <a:lstStyle/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85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 2030 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forms of VAC and its drivers are addressed in SDG implementation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Child protection and social protection systems are included in national socioeconomic recovery plans and seen as an investment</a:t>
            </a:r>
          </a:p>
          <a:p>
            <a:pPr marL="239713" indent="-227013" algn="l"/>
            <a:endParaRPr lang="en-US" sz="185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SRSG-VAC Priority Areas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B31C62A-F085-4B77-967D-C1AFBAC9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464" y="1270828"/>
            <a:ext cx="6882976" cy="17516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EC71C02-9B34-4DC8-BE0D-777AE1FB87A0}"/>
              </a:ext>
            </a:extLst>
          </p:cNvPr>
          <p:cNvSpPr txBox="1">
            <a:spLocks/>
          </p:cNvSpPr>
          <p:nvPr/>
        </p:nvSpPr>
        <p:spPr>
          <a:xfrm>
            <a:off x="3704741" y="3459026"/>
            <a:ext cx="3445329" cy="2667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85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Cross-cutting areas </a:t>
            </a:r>
            <a:endParaRPr lang="en-US" sz="185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highlight>
                  <a:srgbClr val="00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Promote the protection of children online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Mental health is included in preventing and responding to VAC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Child safeguarding,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Gender dimension if VAC </a:t>
            </a:r>
          </a:p>
          <a:p>
            <a:pPr marL="12700" algn="l"/>
            <a:endParaRPr lang="en-US" sz="1850" b="1" spc="20" dirty="0">
              <a:solidFill>
                <a:srgbClr val="009ED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A40A812-195D-4FBB-9774-8F27082361CC}"/>
              </a:ext>
            </a:extLst>
          </p:cNvPr>
          <p:cNvSpPr txBox="1">
            <a:spLocks/>
          </p:cNvSpPr>
          <p:nvPr/>
        </p:nvSpPr>
        <p:spPr>
          <a:xfrm>
            <a:off x="7554571" y="3399194"/>
            <a:ext cx="4369737" cy="2230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85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Children as agents of change</a:t>
            </a:r>
            <a:endParaRPr lang="en-US" sz="185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highlight>
                  <a:srgbClr val="00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Meaningful participation of children in all matters concerning their protection and well-being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highlight>
                  <a:srgbClr val="00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Children are involved in decision-making process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work of the mandate is informed by children </a:t>
            </a:r>
          </a:p>
        </p:txBody>
      </p:sp>
    </p:spTree>
    <p:extLst>
      <p:ext uri="{BB962C8B-B14F-4D97-AF65-F5344CB8AC3E}">
        <p14:creationId xmlns:p14="http://schemas.microsoft.com/office/powerpoint/2010/main" val="206620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A49C71-3444-0E40-B55B-412C171704C4}"/>
              </a:ext>
            </a:extLst>
          </p:cNvPr>
          <p:cNvSpPr/>
          <p:nvPr/>
        </p:nvSpPr>
        <p:spPr>
          <a:xfrm>
            <a:off x="0" y="0"/>
            <a:ext cx="12192000" cy="5984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0F6979-90DA-D243-B87E-763D03C9F2F6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E575BB-AEDB-46B0-B95B-CEF83D04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5" y="173531"/>
            <a:ext cx="7919357" cy="56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7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30FC2733-105F-1F46-9862-6D9F6733C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" y="6311023"/>
            <a:ext cx="1335024" cy="40946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9F9CF15-3D8F-B54F-9AB9-C0E1C5FDC230}"/>
              </a:ext>
            </a:extLst>
          </p:cNvPr>
          <p:cNvSpPr/>
          <p:nvPr/>
        </p:nvSpPr>
        <p:spPr>
          <a:xfrm>
            <a:off x="0" y="0"/>
            <a:ext cx="12192000" cy="1152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5EC391F-46C5-2647-BB91-391140F1E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33"/>
            <a:ext cx="9144000" cy="74576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31F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Highlights of from 2020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01364-934A-704F-BD22-B634EE4B5450}"/>
              </a:ext>
            </a:extLst>
          </p:cNvPr>
          <p:cNvSpPr/>
          <p:nvPr/>
        </p:nvSpPr>
        <p:spPr>
          <a:xfrm>
            <a:off x="5427406" y="935047"/>
            <a:ext cx="1376517" cy="49162"/>
          </a:xfrm>
          <a:prstGeom prst="rect">
            <a:avLst/>
          </a:prstGeom>
          <a:solidFill>
            <a:srgbClr val="00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E6DF61-9013-CB4C-A095-5A1AC755FDDB}"/>
              </a:ext>
            </a:extLst>
          </p:cNvPr>
          <p:cNvCxnSpPr>
            <a:cxnSpLocks/>
          </p:cNvCxnSpPr>
          <p:nvPr/>
        </p:nvCxnSpPr>
        <p:spPr>
          <a:xfrm>
            <a:off x="289560" y="6126573"/>
            <a:ext cx="11612880" cy="0"/>
          </a:xfrm>
          <a:prstGeom prst="line">
            <a:avLst/>
          </a:prstGeom>
          <a:ln w="12700">
            <a:solidFill>
              <a:srgbClr val="A6A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AEC71C02-9B34-4DC8-BE0D-777AE1FB87A0}"/>
              </a:ext>
            </a:extLst>
          </p:cNvPr>
          <p:cNvSpPr txBox="1">
            <a:spLocks/>
          </p:cNvSpPr>
          <p:nvPr/>
        </p:nvSpPr>
        <p:spPr>
          <a:xfrm>
            <a:off x="4928838" y="1616469"/>
            <a:ext cx="5959385" cy="2667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l">
              <a:buClr>
                <a:srgbClr val="009EDB"/>
              </a:buClr>
            </a:pPr>
            <a:r>
              <a:rPr lang="en-US" sz="1850" b="1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COVIDUnder19</a:t>
            </a:r>
            <a:endParaRPr lang="en-US" sz="185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Global consultation with 26,000 children 13 – 18 to identify how their rights were affected during the pandemic. Violence online and access were covered.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U-Report poll with 5,000 children 13-18 focusing on VAC and peer support. Questions addressed experiences regarding violence online 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r>
              <a:rPr lang="en-US" sz="1450" spc="2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weeks long camp with children, who analyzed the data and built their capacities. Protection and Education were the issues they decided to focus on.</a:t>
            </a:r>
          </a:p>
          <a:p>
            <a:pPr marL="696913" lvl="1" indent="-227013" algn="l">
              <a:buClr>
                <a:srgbClr val="009EDB"/>
              </a:buClr>
              <a:buFont typeface="Arial" panose="020B0604020202020204" pitchFamily="34" charset="0"/>
              <a:buChar char="•"/>
            </a:pPr>
            <a:endParaRPr lang="en-US" sz="1450" spc="2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algn="l"/>
            <a:endParaRPr lang="en-US" sz="1850" b="1" spc="20" dirty="0">
              <a:solidFill>
                <a:srgbClr val="009ED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5C21B-2EBF-4860-84E4-965F83C29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04" y="2004067"/>
            <a:ext cx="4255206" cy="33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1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5c76679db_0_0"/>
          <p:cNvSpPr txBox="1">
            <a:spLocks noGrp="1"/>
          </p:cNvSpPr>
          <p:nvPr>
            <p:ph type="title"/>
          </p:nvPr>
        </p:nvSpPr>
        <p:spPr>
          <a:xfrm>
            <a:off x="838200" y="428542"/>
            <a:ext cx="10515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dirty="0"/>
              <a:t>U-</a:t>
            </a:r>
            <a:r>
              <a:rPr lang="es-ES" dirty="0" err="1"/>
              <a:t>Report</a:t>
            </a:r>
            <a:r>
              <a:rPr lang="es-ES" dirty="0"/>
              <a:t> </a:t>
            </a:r>
            <a:r>
              <a:rPr lang="es-ES" dirty="0" err="1"/>
              <a:t>poll</a:t>
            </a:r>
            <a:r>
              <a:rPr lang="es-ES" dirty="0"/>
              <a:t> </a:t>
            </a:r>
            <a:r>
              <a:rPr lang="es-ES" dirty="0" err="1"/>
              <a:t>results</a:t>
            </a:r>
            <a:endParaRPr dirty="0"/>
          </a:p>
        </p:txBody>
      </p:sp>
      <p:sp>
        <p:nvSpPr>
          <p:cNvPr id="143" name="Google Shape;143;ga5c76679db_0_0"/>
          <p:cNvSpPr txBox="1">
            <a:spLocks noGrp="1"/>
          </p:cNvSpPr>
          <p:nvPr>
            <p:ph type="body" idx="1"/>
          </p:nvPr>
        </p:nvSpPr>
        <p:spPr>
          <a:xfrm>
            <a:off x="838201" y="1754142"/>
            <a:ext cx="8064795" cy="43514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buNone/>
            </a:pPr>
            <a:r>
              <a:rPr lang="es-ES" dirty="0"/>
              <a:t>4,900 </a:t>
            </a:r>
            <a:r>
              <a:rPr lang="es-ES" dirty="0" err="1"/>
              <a:t>children</a:t>
            </a:r>
            <a:r>
              <a:rPr lang="es-ES" dirty="0"/>
              <a:t> 13 – 18 </a:t>
            </a:r>
            <a:r>
              <a:rPr lang="es-ES" dirty="0" err="1"/>
              <a:t>years</a:t>
            </a:r>
            <a:r>
              <a:rPr lang="es-ES" dirty="0"/>
              <a:t> of </a:t>
            </a:r>
            <a:r>
              <a:rPr lang="es-ES" dirty="0" err="1"/>
              <a:t>age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U-</a:t>
            </a:r>
            <a:r>
              <a:rPr lang="es-ES" dirty="0" err="1"/>
              <a:t>Report</a:t>
            </a:r>
            <a:r>
              <a:rPr lang="es-ES" dirty="0"/>
              <a:t> </a:t>
            </a:r>
            <a:r>
              <a:rPr lang="es-ES" dirty="0" err="1"/>
              <a:t>asks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age</a:t>
            </a:r>
            <a:r>
              <a:rPr lang="es-ES" dirty="0"/>
              <a:t>, country, </a:t>
            </a:r>
            <a:r>
              <a:rPr lang="es-ES" dirty="0" err="1"/>
              <a:t>gender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U-</a:t>
            </a:r>
            <a:r>
              <a:rPr lang="es-ES" dirty="0" err="1"/>
              <a:t>Report</a:t>
            </a:r>
            <a:r>
              <a:rPr lang="es-ES" dirty="0"/>
              <a:t> Global, U-</a:t>
            </a:r>
            <a:r>
              <a:rPr lang="es-ES" dirty="0" err="1"/>
              <a:t>Report</a:t>
            </a:r>
            <a:r>
              <a:rPr lang="es-ES" dirty="0"/>
              <a:t> Argentina, U-</a:t>
            </a:r>
            <a:r>
              <a:rPr lang="es-ES" dirty="0" err="1"/>
              <a:t>Report</a:t>
            </a:r>
            <a:r>
              <a:rPr lang="es-ES" dirty="0"/>
              <a:t> Nigeria, U-</a:t>
            </a:r>
            <a:r>
              <a:rPr lang="es-ES" dirty="0" err="1"/>
              <a:t>Report</a:t>
            </a:r>
            <a:r>
              <a:rPr lang="es-ES" dirty="0"/>
              <a:t> Kiribati, U-</a:t>
            </a:r>
            <a:r>
              <a:rPr lang="es-ES" dirty="0" err="1"/>
              <a:t>Report</a:t>
            </a:r>
            <a:r>
              <a:rPr lang="es-ES" dirty="0"/>
              <a:t> Ghana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A5A1-DA0D-5A47-A52A-B28E032C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Peer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BAFD7-92E7-6240-B3A1-AD02091C1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2" indent="0">
              <a:buNone/>
            </a:pPr>
            <a:r>
              <a:rPr lang="en-CL" dirty="0"/>
              <a:t>Since coronavirus started, </a:t>
            </a:r>
            <a:r>
              <a:rPr lang="en-CL" b="1" dirty="0"/>
              <a:t>have your friends been able to help you </a:t>
            </a:r>
            <a:r>
              <a:rPr lang="en-CL" dirty="0"/>
              <a:t>when you’ve needed emotional / personal support?</a:t>
            </a:r>
          </a:p>
          <a:p>
            <a:pPr marL="38102" indent="0">
              <a:buNone/>
            </a:pPr>
            <a:r>
              <a:rPr lang="en-CL" b="1" dirty="0"/>
              <a:t>Yes 62% </a:t>
            </a:r>
            <a:r>
              <a:rPr lang="en-CL" dirty="0"/>
              <a:t>/ No 36%</a:t>
            </a:r>
          </a:p>
          <a:p>
            <a:pPr marL="38102" indent="0">
              <a:buNone/>
            </a:pPr>
            <a:endParaRPr lang="en-CL" dirty="0"/>
          </a:p>
          <a:p>
            <a:pPr marL="38102" indent="0">
              <a:buNone/>
            </a:pPr>
            <a:r>
              <a:rPr lang="en-CL" dirty="0"/>
              <a:t>Have any of your </a:t>
            </a:r>
            <a:r>
              <a:rPr lang="en-CL" b="1" dirty="0"/>
              <a:t>friends reached out to you more </a:t>
            </a:r>
            <a:r>
              <a:rPr lang="en-CL" dirty="0"/>
              <a:t>for emotional o personal support?</a:t>
            </a:r>
          </a:p>
          <a:p>
            <a:pPr marL="38102" indent="0">
              <a:buNone/>
            </a:pPr>
            <a:r>
              <a:rPr lang="en-CL" b="1" dirty="0"/>
              <a:t>Yes 58% </a:t>
            </a:r>
            <a:r>
              <a:rPr lang="en-CL" dirty="0"/>
              <a:t>/ No 41%</a:t>
            </a:r>
          </a:p>
          <a:p>
            <a:pPr marL="38102" indent="0">
              <a:buNone/>
            </a:pPr>
            <a:endParaRPr lang="en-CL" dirty="0"/>
          </a:p>
          <a:p>
            <a:pPr marL="38102" indent="0">
              <a:buNone/>
            </a:pP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422499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2D71-7ED9-7140-BFCB-2FE56D90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Violence and protection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31638-398D-3942-BE72-2ACFE1400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8102" indent="0">
              <a:buNone/>
            </a:pPr>
            <a:r>
              <a:rPr lang="en-CL" dirty="0"/>
              <a:t>All children have the right to feel safe and live free from all forms of violence. Since coronavirus started, how safe do you feel?</a:t>
            </a:r>
          </a:p>
          <a:p>
            <a:pPr marL="38102" indent="0">
              <a:buNone/>
            </a:pPr>
            <a:r>
              <a:rPr lang="en-CL" dirty="0"/>
              <a:t>More than before / 32%</a:t>
            </a:r>
          </a:p>
          <a:p>
            <a:pPr marL="38102" indent="0">
              <a:buNone/>
            </a:pPr>
            <a:r>
              <a:rPr lang="en-CL" b="1" dirty="0"/>
              <a:t>Less than before / 38%</a:t>
            </a:r>
          </a:p>
          <a:p>
            <a:pPr marL="38102" indent="0">
              <a:buNone/>
            </a:pPr>
            <a:r>
              <a:rPr lang="en-CL" dirty="0"/>
              <a:t>Same as before  / 28%</a:t>
            </a:r>
          </a:p>
          <a:p>
            <a:pPr marL="38102" indent="0">
              <a:buNone/>
            </a:pPr>
            <a:endParaRPr lang="en-CL" dirty="0"/>
          </a:p>
          <a:p>
            <a:pPr marL="38102" indent="0">
              <a:buNone/>
            </a:pPr>
            <a:r>
              <a:rPr lang="en-CL" dirty="0"/>
              <a:t>Do you know where to ask for help if needed?</a:t>
            </a:r>
          </a:p>
          <a:p>
            <a:pPr marL="38102" indent="0">
              <a:buNone/>
            </a:pPr>
            <a:r>
              <a:rPr lang="en-CL" dirty="0"/>
              <a:t>Yes / 49.4%</a:t>
            </a:r>
          </a:p>
          <a:p>
            <a:pPr marL="38102" indent="0">
              <a:buNone/>
            </a:pPr>
            <a:r>
              <a:rPr lang="en-CL" dirty="0"/>
              <a:t>No / 50.2%</a:t>
            </a:r>
          </a:p>
        </p:txBody>
      </p:sp>
    </p:spTree>
    <p:extLst>
      <p:ext uri="{BB962C8B-B14F-4D97-AF65-F5344CB8AC3E}">
        <p14:creationId xmlns:p14="http://schemas.microsoft.com/office/powerpoint/2010/main" val="300012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EA3C-B37B-2342-84EA-A0EF5BA9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Violence online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4912E-ED18-2346-B778-B6E76C48D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8102" indent="0">
              <a:buNone/>
            </a:pPr>
            <a:r>
              <a:rPr lang="en-CL" dirty="0"/>
              <a:t>43% think children are having more negative experiences online (13% less than before, 8% same as before, 35% don’t know)</a:t>
            </a:r>
          </a:p>
          <a:p>
            <a:pPr marL="38102" indent="0">
              <a:buNone/>
            </a:pPr>
            <a:endParaRPr lang="en-CL" dirty="0"/>
          </a:p>
          <a:p>
            <a:pPr marL="38102" indent="0">
              <a:buNone/>
            </a:pPr>
            <a:r>
              <a:rPr lang="en-CL" dirty="0"/>
              <a:t>Which one has increased the most?</a:t>
            </a:r>
          </a:p>
          <a:p>
            <a:pPr marL="38102" indent="0">
              <a:buNone/>
            </a:pPr>
            <a:r>
              <a:rPr lang="en-CL" dirty="0"/>
              <a:t>Cyberbullying / 26%</a:t>
            </a:r>
          </a:p>
          <a:p>
            <a:pPr marL="38102" indent="0">
              <a:buNone/>
            </a:pPr>
            <a:r>
              <a:rPr lang="en-CL" dirty="0"/>
              <a:t>Harrassment / 20%</a:t>
            </a:r>
          </a:p>
          <a:p>
            <a:pPr marL="38102" indent="0">
              <a:buNone/>
            </a:pPr>
            <a:r>
              <a:rPr lang="en-CL" dirty="0"/>
              <a:t>Unwanted contact / 9.5%</a:t>
            </a:r>
          </a:p>
          <a:p>
            <a:pPr marL="38102" indent="0">
              <a:buNone/>
            </a:pPr>
            <a:r>
              <a:rPr lang="en-CL" dirty="0"/>
              <a:t>Inappropiate content 23.7%</a:t>
            </a:r>
          </a:p>
          <a:p>
            <a:pPr marL="38102" indent="0">
              <a:buNone/>
            </a:pPr>
            <a:r>
              <a:rPr lang="en-CL" dirty="0"/>
              <a:t>Hate Speech / 17%</a:t>
            </a:r>
          </a:p>
        </p:txBody>
      </p:sp>
    </p:spTree>
    <p:extLst>
      <p:ext uri="{BB962C8B-B14F-4D97-AF65-F5344CB8AC3E}">
        <p14:creationId xmlns:p14="http://schemas.microsoft.com/office/powerpoint/2010/main" val="302614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C8C5-CD64-884F-BC55-8BFD9285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3B871-9F98-7F43-BD7A-5AB3B84E6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2" indent="0">
              <a:buNone/>
            </a:pPr>
            <a:r>
              <a:rPr lang="en-CL" dirty="0"/>
              <a:t>89.9% are worried about the future.</a:t>
            </a:r>
          </a:p>
          <a:p>
            <a:pPr marL="38102" indent="0">
              <a:buNone/>
            </a:pPr>
            <a:endParaRPr lang="en-CL" dirty="0"/>
          </a:p>
          <a:p>
            <a:pPr marL="38102" indent="0">
              <a:buNone/>
            </a:pPr>
            <a:r>
              <a:rPr lang="en-CL" dirty="0"/>
              <a:t>What worries them most?</a:t>
            </a:r>
          </a:p>
          <a:p>
            <a:pPr marL="38102" indent="0">
              <a:buNone/>
            </a:pPr>
            <a:r>
              <a:rPr lang="en-CL" b="1" dirty="0"/>
              <a:t>Not going back to school / 31%</a:t>
            </a:r>
          </a:p>
          <a:p>
            <a:pPr marL="38102" indent="0">
              <a:buNone/>
            </a:pPr>
            <a:r>
              <a:rPr lang="en-CL" b="1" dirty="0"/>
              <a:t>Not being safe / 23%</a:t>
            </a:r>
          </a:p>
          <a:p>
            <a:pPr marL="38102" indent="0">
              <a:buNone/>
            </a:pPr>
            <a:r>
              <a:rPr lang="en-CL" b="1" dirty="0"/>
              <a:t>Not being able to graduate / 20%</a:t>
            </a:r>
          </a:p>
          <a:p>
            <a:pPr marL="38102" indent="0">
              <a:buNone/>
            </a:pPr>
            <a:r>
              <a:rPr lang="en-CL" dirty="0"/>
              <a:t>Not seeing my friends / 6%</a:t>
            </a:r>
          </a:p>
          <a:p>
            <a:pPr marL="38102" indent="0">
              <a:buNone/>
            </a:pPr>
            <a:r>
              <a:rPr lang="en-CL" dirty="0"/>
              <a:t>Other 19%</a:t>
            </a:r>
          </a:p>
        </p:txBody>
      </p:sp>
    </p:spTree>
    <p:extLst>
      <p:ext uri="{BB962C8B-B14F-4D97-AF65-F5344CB8AC3E}">
        <p14:creationId xmlns:p14="http://schemas.microsoft.com/office/powerpoint/2010/main" val="74195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715</Words>
  <Application>Microsoft Office PowerPoint</Application>
  <PresentationFormat>Widescreen</PresentationFormat>
  <Paragraphs>85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 Theme</vt:lpstr>
      <vt:lpstr>Children’s Activism and Engagement</vt:lpstr>
      <vt:lpstr>SRSG-VAC Priority Areas</vt:lpstr>
      <vt:lpstr>PowerPoint Presentation</vt:lpstr>
      <vt:lpstr>Highlights of from 2020</vt:lpstr>
      <vt:lpstr>U-Report poll results</vt:lpstr>
      <vt:lpstr>Peer support</vt:lpstr>
      <vt:lpstr>Violence and protection</vt:lpstr>
      <vt:lpstr>Violence online</vt:lpstr>
      <vt:lpstr>The future</vt:lpstr>
      <vt:lpstr>Children being part of the solutions</vt:lpstr>
      <vt:lpstr>Highlights of from 2020</vt:lpstr>
      <vt:lpstr>Children as agents of 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Placed here</dc:title>
  <dc:creator>Microsoft Office User</dc:creator>
  <cp:lastModifiedBy>masue</cp:lastModifiedBy>
  <cp:revision>99</cp:revision>
  <dcterms:created xsi:type="dcterms:W3CDTF">2020-02-20T16:37:23Z</dcterms:created>
  <dcterms:modified xsi:type="dcterms:W3CDTF">2021-01-26T06:22:48Z</dcterms:modified>
</cp:coreProperties>
</file>