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4"/>
    <p:sldMasterId id="2147483660" r:id="rId5"/>
    <p:sldMasterId id="2147483648" r:id="rId6"/>
  </p:sldMasterIdLst>
  <p:notesMasterIdLst>
    <p:notesMasterId r:id="rId13"/>
  </p:notesMasterIdLst>
  <p:sldIdLst>
    <p:sldId id="256" r:id="rId7"/>
    <p:sldId id="257" r:id="rId8"/>
    <p:sldId id="277" r:id="rId9"/>
    <p:sldId id="280" r:id="rId10"/>
    <p:sldId id="271" r:id="rId11"/>
    <p:sldId id="26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hent" initials="PG" lastIdx="2" clrIdx="0">
    <p:extLst>
      <p:ext uri="{19B8F6BF-5375-455C-9EA6-DF929625EA0E}">
        <p15:presenceInfo xmlns:p15="http://schemas.microsoft.com/office/powerpoint/2012/main" userId="S::paul@weprotectga.org::519ca8dc-ebe7-46aa-8df8-3362be1952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7D7D"/>
    <a:srgbClr val="702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8939E-727B-357B-91B7-25FC2FC4A1C3}" v="1" dt="2021-01-17T10:07:57.300"/>
    <p1510:client id="{1DAB78BF-26C1-3E87-20F1-734D40E71EE3}" v="184" dt="2020-11-10T16:47:40.781"/>
    <p1510:client id="{230FA15C-B90A-38A6-84D1-A9C48853E4B4}" v="15" dt="2021-01-21T08:07:44.409"/>
    <p1510:client id="{3BAF3981-03B0-1596-F9CC-378B5C1F7B95}" v="3" dt="2021-01-17T10:02:24.115"/>
    <p1510:client id="{4DCCDF7C-14D8-FFAD-84E8-2F066A163996}" v="259" dt="2021-01-17T14:24:40.619"/>
    <p1510:client id="{532017C8-3CB1-C578-EE3D-2AB4713FC81F}" v="19" dt="2020-11-12T16:23:05.878"/>
    <p1510:client id="{6193A27F-6B25-59DC-2A06-38AEE3CDA38E}" v="112" dt="2020-11-30T14:19:40.556"/>
    <p1510:client id="{78A186D6-25E2-E440-B114-54A31E78EC1A}" v="232" dt="2020-10-20T14:42:20.314"/>
    <p1510:client id="{9FC42135-C0F3-41F6-BA7A-A6462ABA02AF}" v="3" dt="2021-01-21T08:11:50.822"/>
    <p1510:client id="{ABD14E1B-41CE-4D8E-2C9A-C896E89880DB}" v="429" dt="2021-01-17T11:46:11.571"/>
    <p1510:client id="{B3EC0631-FDA6-2698-6B14-DC0496CE9498}" v="3" dt="2020-10-20T17:05:20.208"/>
    <p1510:client id="{C48A37A1-94CF-ADCB-F5AA-7CA24D0B88E3}" v="30" dt="2020-11-18T10:41:50.049"/>
    <p1510:client id="{CD643D48-6DEA-4893-4F13-9B915ECA35E6}" v="72" dt="2021-01-17T13:48:25.251"/>
    <p1510:client id="{DB5B9106-FB83-47DE-3BB9-2F1F6667C2C8}" v="75" dt="2020-12-02T15:18:41.556"/>
    <p1510:client id="{DDE76316-A31A-6D4F-8297-8EFEB938A777}" v="54" dt="2020-10-21T11:36:17.839"/>
    <p1510:client id="{E8746541-A272-EC10-258F-17CF9F4C0821}" v="7" dt="2021-01-18T16:03:59.786"/>
    <p1510:client id="{F28A6D09-A557-4D14-A5AB-1C7ECDD6FD10}" v="5" dt="2020-10-20T12:01:01.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Delighted to have the opportunity to speak to you today – many thanks to Fanny and team for the invitation.  </a:t>
            </a:r>
            <a:r>
              <a:rPr lang="en-GB" dirty="0" err="1"/>
              <a:t>WePROTECT</a:t>
            </a:r>
            <a:r>
              <a:rPr lang="en-GB" dirty="0"/>
              <a:t> Global Alliance is deeply grateful for all the impressive work ITU has taken forward to protect children online, most notably through the excellent COP Guidelines. </a:t>
            </a:r>
            <a:endParaRPr lang="en-US" dirty="0"/>
          </a:p>
          <a:p>
            <a:pPr marL="0" indent="0">
              <a:buNone/>
            </a:pPr>
            <a:endParaRPr lang="en-GB"/>
          </a:p>
          <a:p>
            <a:pPr marL="0" indent="0">
              <a:buNone/>
            </a:pPr>
            <a:r>
              <a:rPr lang="en" dirty="0" err="1"/>
              <a:t>WePROTECT</a:t>
            </a:r>
            <a:r>
              <a:rPr lang="en" dirty="0"/>
              <a:t> Global Alliance is a global movement dedicated to putting online-facilitated child sexual abuse and exploitation (online CSAE) on the global agenda and </a:t>
            </a:r>
            <a:r>
              <a:rPr lang="en" dirty="0" err="1"/>
              <a:t>mobilising</a:t>
            </a:r>
            <a:r>
              <a:rPr lang="en" dirty="0"/>
              <a:t> a worldwide campaign to end it. Government and law enforcement cannot tackle this crime in isolation – it is only through working in partnership with industry and civil society that we can work towards eradicating online CSAE. We bring together the influence, expertise and resources required to transform how online abuse is dealt with worldwide.</a:t>
            </a:r>
            <a:endParaRPr lang="en-GB" dirty="0"/>
          </a:p>
          <a:p>
            <a:pPr marL="0" indent="0">
              <a:buNone/>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c898b1c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c898b1c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buNone/>
            </a:pPr>
            <a:r>
              <a:rPr lang="en-GB" dirty="0"/>
              <a:t>ITU, as a valued partner and member of WPGA, is at the heart of the fight against child sexual abuse - a fight that requires joint efforts between governments, regional bodies, law enforcement, civil society and industry around the world to ensure children are protected.  Our focus is on abuse with an online dimension, whether this is grooming, live streaming or sharing of child sexual abuse material. </a:t>
            </a:r>
            <a:endParaRPr lang="en-US" dirty="0"/>
          </a:p>
          <a:p>
            <a:pPr marL="0" indent="0" algn="just">
              <a:buNone/>
            </a:pPr>
            <a:endParaRPr lang="en-GB" dirty="0"/>
          </a:p>
          <a:p>
            <a:pPr marL="0" indent="0" algn="just">
              <a:spcBef>
                <a:spcPts val="1000"/>
              </a:spcBef>
              <a:spcAft>
                <a:spcPts val="1000"/>
              </a:spcAft>
              <a:buNone/>
            </a:pPr>
            <a:r>
              <a:rPr lang="en" dirty="0"/>
              <a:t>Our geographical reach is strong: 98 countries are members along with 44 private sector companies, 43 civil society </a:t>
            </a:r>
            <a:r>
              <a:rPr lang="en" dirty="0" err="1"/>
              <a:t>organisations</a:t>
            </a:r>
            <a:r>
              <a:rPr lang="en" dirty="0"/>
              <a:t> and 7 international </a:t>
            </a:r>
            <a:r>
              <a:rPr lang="en" dirty="0" err="1"/>
              <a:t>organisations</a:t>
            </a:r>
            <a:r>
              <a:rPr lang="en" dirty="0"/>
              <a:t>. This diverse membership is key to our ability to deliver real change; a broad coalition of dedicated members is essential to our success.</a:t>
            </a:r>
          </a:p>
          <a:p>
            <a:pPr marL="0" indent="0" algn="just">
              <a:spcBef>
                <a:spcPts val="1000"/>
              </a:spcBef>
              <a:spcAft>
                <a:spcPts val="1000"/>
              </a:spcAft>
              <a:buNone/>
            </a:pPr>
            <a:endParaRPr lang="en-US" dirty="0"/>
          </a:p>
          <a:p>
            <a:pPr marL="0" indent="0" algn="just">
              <a:spcBef>
                <a:spcPts val="1000"/>
              </a:spcBef>
              <a:spcAft>
                <a:spcPts val="1000"/>
              </a:spcAft>
              <a:buNone/>
            </a:pPr>
            <a:r>
              <a:rPr lang="en-US" dirty="0"/>
              <a:t>Membership offers access to an unrivalled global network of expertise and provides an opportunity to showcase national good practice, deepen regional and international collaboration, and exchange ideas and experiences.  And since last year, when we became an independent non-profit </a:t>
            </a:r>
            <a:r>
              <a:rPr lang="en-US" dirty="0" err="1"/>
              <a:t>organisation</a:t>
            </a:r>
            <a:r>
              <a:rPr lang="en-US" dirty="0"/>
              <a:t>, we have sought to diversify this network to ensure we have a truly global coalition in place.  </a:t>
            </a: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buNone/>
            </a:pPr>
            <a:r>
              <a:rPr lang="en-GB" dirty="0"/>
              <a:t>Last year </a:t>
            </a:r>
            <a:r>
              <a:rPr lang="en-GB" dirty="0" err="1"/>
              <a:t>WePROTECT</a:t>
            </a:r>
            <a:r>
              <a:rPr lang="en-GB" dirty="0"/>
              <a:t> Global Alliance became an independent organisation, having previously sat within the UK Government since its inception.  Since then, we have focused on four main strategic objectives:</a:t>
            </a:r>
          </a:p>
          <a:p>
            <a:pPr marL="0">
              <a:buNone/>
            </a:pPr>
            <a:endParaRPr lang="en-GB" dirty="0"/>
          </a:p>
          <a:p>
            <a:pPr marL="0"/>
            <a:r>
              <a:rPr lang="en-GB" dirty="0"/>
              <a:t>Advocacy – the recent privacy and safety debate in Europe has highlighted the need for a coordinated approach to ensure the right balance is struck and that the rights of children and victims are protected. </a:t>
            </a:r>
          </a:p>
          <a:p>
            <a:pPr marL="0"/>
            <a:r>
              <a:rPr lang="en-GB" dirty="0"/>
              <a:t>Knowledge – we have been focusing on strengthening our tools and frameworks to provide members with the tools they need to respond </a:t>
            </a:r>
          </a:p>
          <a:p>
            <a:pPr marL="0"/>
            <a:r>
              <a:rPr lang="en-GB" dirty="0"/>
              <a:t>Collaboration – we've strategically grown and diversified our civil society and private sector membership, brining on board more CSOs from the Global South as well as a broader range of private sector companies, including from telecommunications and retail giants such as AT&amp;T and Amazon</a:t>
            </a:r>
          </a:p>
          <a:p>
            <a:pPr marL="0"/>
            <a:r>
              <a:rPr lang="en-GB" dirty="0"/>
              <a:t>Empowerment – we want to amplify the voices of victims and survivors and ensure their feedback is factored into future policy.  In partnership with ECPAT International, delivering a research project to put the voices of survivors at the forefront of the response. Focusing on six countries in Latin America and Eastern Europe and will convene a global experts roundtable later this year to consider the findings. </a:t>
            </a:r>
          </a:p>
        </p:txBody>
      </p:sp>
    </p:spTree>
    <p:extLst>
      <p:ext uri="{BB962C8B-B14F-4D97-AF65-F5344CB8AC3E}">
        <p14:creationId xmlns:p14="http://schemas.microsoft.com/office/powerpoint/2010/main" val="106905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GB" dirty="0"/>
              <a:t>Two major projects I wanted to highlight, both of which offer opportunities to get involved and will complement the efforts of ITU on child online protection.  </a:t>
            </a:r>
            <a:endParaRPr lang="en-US" dirty="0"/>
          </a:p>
          <a:p>
            <a:pPr>
              <a:buNone/>
            </a:pPr>
            <a:endParaRPr lang="en-GB" dirty="0"/>
          </a:p>
          <a:p>
            <a:pPr>
              <a:buNone/>
            </a:pPr>
            <a:r>
              <a:rPr lang="en-GB" dirty="0"/>
              <a:t>The first is our Global Threat Assessment, which we will deliver later this year.  </a:t>
            </a:r>
          </a:p>
          <a:p>
            <a:pPr>
              <a:buNone/>
            </a:pPr>
            <a:endParaRPr lang="en-GB" dirty="0"/>
          </a:p>
          <a:p>
            <a:r>
              <a:rPr lang="en-GB" dirty="0"/>
              <a:t>2018 GTA set out the baseline on the threat of online child sexual abuse</a:t>
            </a:r>
          </a:p>
          <a:p>
            <a:r>
              <a:rPr lang="en-GB" dirty="0"/>
              <a:t>2019 GTA focused on new data from the Global South and expanding on horizon scanning and innovation</a:t>
            </a:r>
          </a:p>
          <a:p>
            <a:pPr marL="0" indent="0">
              <a:buNone/>
            </a:pPr>
            <a:endParaRPr lang="en-GB" dirty="0"/>
          </a:p>
          <a:p>
            <a:pPr marL="0" indent="0">
              <a:buNone/>
            </a:pPr>
            <a:r>
              <a:rPr lang="en-GB" dirty="0"/>
              <a:t>2021 will focus on:</a:t>
            </a:r>
          </a:p>
          <a:p>
            <a:pPr marL="171450" indent="-171450"/>
            <a:r>
              <a:rPr lang="en-GB" dirty="0"/>
              <a:t>desk-based scoping of existing / known data and trends;</a:t>
            </a:r>
            <a:endParaRPr lang="en-US" dirty="0"/>
          </a:p>
          <a:p>
            <a:pPr marL="171450" indent="-171450"/>
            <a:r>
              <a:rPr lang="en-GB" dirty="0"/>
              <a:t>development / analysis of primary data, with an emphasis on technology, to fill gaps in existing knowledge;</a:t>
            </a:r>
            <a:endParaRPr lang="en-US" dirty="0"/>
          </a:p>
          <a:p>
            <a:pPr marL="171450" indent="-171450"/>
            <a:r>
              <a:rPr lang="en-GB" dirty="0"/>
              <a:t>a focus on prevention and the impact of prevention approaches in this space.</a:t>
            </a: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01245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c898b1c8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c898b1c8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Our Model National Response – which sets out the capabilities required at a national level to tackle online child sexual abuse – was  launched in 2016.  We are keen to review its effectiveness and capture the excellent work conducted around the world since its launch.  </a:t>
            </a:r>
            <a:endParaRPr lang="en-US" dirty="0"/>
          </a:p>
          <a:p>
            <a:pPr marL="0" indent="0">
              <a:buNone/>
            </a:pPr>
            <a:endParaRPr lang="en" dirty="0"/>
          </a:p>
          <a:p>
            <a:pPr marL="0" indent="0">
              <a:buNone/>
            </a:pPr>
            <a:r>
              <a:rPr lang="en" dirty="0"/>
              <a:t>In collaboration with UNICEF, we are conducting a review that will focusing on 20 countries with three overarching objectives:</a:t>
            </a:r>
            <a:endParaRPr lang="en-US" dirty="0"/>
          </a:p>
          <a:p>
            <a:pPr marL="0" indent="0">
              <a:buNone/>
            </a:pPr>
            <a:r>
              <a:rPr lang="en" dirty="0"/>
              <a:t>1. Map evidence of MNR implementation and review whether the MNR is a useful tool in driving and supporting improvements</a:t>
            </a:r>
          </a:p>
          <a:p>
            <a:pPr marL="0" indent="0">
              <a:buNone/>
            </a:pPr>
            <a:r>
              <a:rPr lang="en" dirty="0"/>
              <a:t>2. Identify examples of good practice – with the aim of disseminating to the wider WPGA membership</a:t>
            </a:r>
          </a:p>
          <a:p>
            <a:pPr marL="0" indent="0">
              <a:buNone/>
            </a:pPr>
            <a:r>
              <a:rPr lang="en" dirty="0"/>
              <a:t>3. Highlight gaps and challenges – with the aim of  highlighting common issues to decision makers and informing future iterations of the MNR and, if applicable, Global Strategic Response</a:t>
            </a:r>
          </a:p>
          <a:p>
            <a:pPr marL="0" indent="0">
              <a:buNone/>
            </a:pPr>
            <a:endParaRPr lang="en" dirty="0"/>
          </a:p>
          <a:p>
            <a:pPr marL="0" indent="0">
              <a:buNone/>
            </a:pPr>
            <a:r>
              <a:rPr lang="en" dirty="0"/>
              <a:t>The review will build on two related projects – a UNICEF led desk review of MNR implementation in 24 middle and lower income countries and End Violence's evaluation of grantee projects in lower income countries. </a:t>
            </a:r>
          </a:p>
          <a:p>
            <a:pPr marL="0" indent="0">
              <a:buNone/>
            </a:pPr>
            <a:endParaRPr lang="en" dirty="0"/>
          </a:p>
          <a:p>
            <a:pPr marL="0" indent="0">
              <a:buNone/>
            </a:pPr>
            <a:r>
              <a:rPr lang="en" dirty="0"/>
              <a:t>The findings from the review will be </a:t>
            </a:r>
            <a:r>
              <a:rPr lang="en" dirty="0" err="1"/>
              <a:t>synthesised</a:t>
            </a:r>
            <a:r>
              <a:rPr lang="en" dirty="0"/>
              <a:t> with those from the UNICEF desk review and End Violence grantee evaluation to, for the first time, provide a rich overview of MNR implementation in over 60 countries across the world.  And we hope it will a useful practical support the implementation of the COP Guidelines. </a:t>
            </a:r>
          </a:p>
          <a:p>
            <a:pPr marL="0" indent="0">
              <a:buNone/>
            </a:pPr>
            <a:endParaRPr lang="en" dirty="0"/>
          </a:p>
          <a:p>
            <a:pPr marL="0" indent="0">
              <a:buNone/>
            </a:pPr>
            <a:r>
              <a:rPr lang="en" dirty="0"/>
              <a:t>The final report will be launched at our next Global Summit, which is scheduled to take place in Brazil either late 2021 or early 2022, COVID permitting.  We will keep all WPGA members apprised of developments.   </a:t>
            </a:r>
          </a:p>
        </p:txBody>
      </p:sp>
    </p:spTree>
    <p:extLst>
      <p:ext uri="{BB962C8B-B14F-4D97-AF65-F5344CB8AC3E}">
        <p14:creationId xmlns:p14="http://schemas.microsoft.com/office/powerpoint/2010/main" val="94439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c898b1c85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c898b1c8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The MNR Review and Global Threat Assessment are just two tools to assist with the implementation of the COP Guidelines.  We look forward to deeper collaboration with ITU and its members over the coming year.  As I said at the start, international cooperation is vital to protect our children online, now more so than ever.  </a:t>
            </a:r>
          </a:p>
          <a:p>
            <a:pPr marL="0" indent="0">
              <a:buNone/>
            </a:pPr>
            <a:endParaRPr lang="en-GB" dirty="0"/>
          </a:p>
          <a:p>
            <a:pPr marL="0" indent="0">
              <a:buNone/>
            </a:pPr>
            <a:r>
              <a:rPr lang="en-GB" dirty="0"/>
              <a:t>Here are my contact details if you have any questions about our work or would like to get involved.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rgbClr val="161616"/>
              </a:buClr>
              <a:buSzPts val="1800"/>
              <a:buNone/>
              <a:defRPr sz="1800">
                <a:solidFill>
                  <a:srgbClr val="161616"/>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 name="Google Shape;13;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4" name="Google Shape;14;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928819"/>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2" name="Google Shape;72;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3" name="Google Shape;73;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8" name="Google Shape;78;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9" name="Google Shape;79;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2" name="Google Shape;2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342900" lvl="0" indent="-171450" algn="l">
              <a:spcBef>
                <a:spcPts val="300"/>
              </a:spcBef>
              <a:spcAft>
                <a:spcPts val="0"/>
              </a:spcAft>
              <a:buClr>
                <a:srgbClr val="888888"/>
              </a:buClr>
              <a:buSzPts val="2000"/>
              <a:buNone/>
              <a:defRPr sz="1500">
                <a:solidFill>
                  <a:srgbClr val="888888"/>
                </a:solidFill>
              </a:defRPr>
            </a:lvl1pPr>
            <a:lvl2pPr marL="685800" lvl="1" indent="-171450" algn="l">
              <a:spcBef>
                <a:spcPts val="270"/>
              </a:spcBef>
              <a:spcAft>
                <a:spcPts val="0"/>
              </a:spcAft>
              <a:buClr>
                <a:srgbClr val="888888"/>
              </a:buClr>
              <a:buSzPts val="1800"/>
              <a:buNone/>
              <a:defRPr sz="1400">
                <a:solidFill>
                  <a:srgbClr val="888888"/>
                </a:solidFill>
              </a:defRPr>
            </a:lvl2pPr>
            <a:lvl3pPr marL="1028700" lvl="2" indent="-171450" algn="l">
              <a:spcBef>
                <a:spcPts val="240"/>
              </a:spcBef>
              <a:spcAft>
                <a:spcPts val="0"/>
              </a:spcAft>
              <a:buClr>
                <a:srgbClr val="888888"/>
              </a:buClr>
              <a:buSzPts val="1600"/>
              <a:buNone/>
              <a:defRPr sz="1200">
                <a:solidFill>
                  <a:srgbClr val="888888"/>
                </a:solidFill>
              </a:defRPr>
            </a:lvl3pPr>
            <a:lvl4pPr marL="1371600" lvl="3" indent="-171450" algn="l">
              <a:spcBef>
                <a:spcPts val="210"/>
              </a:spcBef>
              <a:spcAft>
                <a:spcPts val="0"/>
              </a:spcAft>
              <a:buClr>
                <a:srgbClr val="888888"/>
              </a:buClr>
              <a:buSzPts val="1400"/>
              <a:buNone/>
              <a:defRPr sz="1100">
                <a:solidFill>
                  <a:srgbClr val="888888"/>
                </a:solidFill>
              </a:defRPr>
            </a:lvl4pPr>
            <a:lvl5pPr marL="1714500" lvl="4" indent="-171450" algn="l">
              <a:spcBef>
                <a:spcPts val="210"/>
              </a:spcBef>
              <a:spcAft>
                <a:spcPts val="0"/>
              </a:spcAft>
              <a:buClr>
                <a:srgbClr val="888888"/>
              </a:buClr>
              <a:buSzPts val="1400"/>
              <a:buNone/>
              <a:defRPr sz="1100">
                <a:solidFill>
                  <a:srgbClr val="888888"/>
                </a:solidFill>
              </a:defRPr>
            </a:lvl5pPr>
            <a:lvl6pPr marL="2057400" lvl="5" indent="-171450" algn="l">
              <a:spcBef>
                <a:spcPts val="210"/>
              </a:spcBef>
              <a:spcAft>
                <a:spcPts val="0"/>
              </a:spcAft>
              <a:buClr>
                <a:srgbClr val="888888"/>
              </a:buClr>
              <a:buSzPts val="1400"/>
              <a:buNone/>
              <a:defRPr sz="1100">
                <a:solidFill>
                  <a:srgbClr val="888888"/>
                </a:solidFill>
              </a:defRPr>
            </a:lvl6pPr>
            <a:lvl7pPr marL="2400300" lvl="6" indent="-171450" algn="l">
              <a:spcBef>
                <a:spcPts val="210"/>
              </a:spcBef>
              <a:spcAft>
                <a:spcPts val="0"/>
              </a:spcAft>
              <a:buClr>
                <a:srgbClr val="888888"/>
              </a:buClr>
              <a:buSzPts val="1400"/>
              <a:buNone/>
              <a:defRPr sz="1100">
                <a:solidFill>
                  <a:srgbClr val="888888"/>
                </a:solidFill>
              </a:defRPr>
            </a:lvl7pPr>
            <a:lvl8pPr marL="2743200" lvl="7" indent="-171450" algn="l">
              <a:spcBef>
                <a:spcPts val="210"/>
              </a:spcBef>
              <a:spcAft>
                <a:spcPts val="0"/>
              </a:spcAft>
              <a:buClr>
                <a:srgbClr val="888888"/>
              </a:buClr>
              <a:buSzPts val="1400"/>
              <a:buNone/>
              <a:defRPr sz="1100">
                <a:solidFill>
                  <a:srgbClr val="888888"/>
                </a:solidFill>
              </a:defRPr>
            </a:lvl8pPr>
            <a:lvl9pPr marL="3086100" lvl="8" indent="-171450" algn="l">
              <a:spcBef>
                <a:spcPts val="210"/>
              </a:spcBef>
              <a:spcAft>
                <a:spcPts val="0"/>
              </a:spcAft>
              <a:buClr>
                <a:srgbClr val="888888"/>
              </a:buClr>
              <a:buSzPts val="1400"/>
              <a:buNone/>
              <a:defRPr sz="1100">
                <a:solidFill>
                  <a:srgbClr val="888888"/>
                </a:solidFill>
              </a:defRPr>
            </a:lvl9pPr>
          </a:lstStyle>
          <a:p>
            <a:endParaRPr/>
          </a:p>
        </p:txBody>
      </p:sp>
      <p:sp>
        <p:nvSpPr>
          <p:cNvPr id="34" name="Google Shape;34;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400"/>
            </a:lvl4pPr>
            <a:lvl5pPr marL="1714500" lvl="4" indent="-257175" algn="l">
              <a:spcBef>
                <a:spcPts val="270"/>
              </a:spcBef>
              <a:spcAft>
                <a:spcPts val="0"/>
              </a:spcAft>
              <a:buClr>
                <a:schemeClr val="dk1"/>
              </a:buClr>
              <a:buSzPts val="1800"/>
              <a:buChar char="»"/>
              <a:defRPr sz="1400"/>
            </a:lvl5pPr>
            <a:lvl6pPr marL="2057400" lvl="5" indent="-257175" algn="l">
              <a:spcBef>
                <a:spcPts val="270"/>
              </a:spcBef>
              <a:spcAft>
                <a:spcPts val="0"/>
              </a:spcAft>
              <a:buClr>
                <a:schemeClr val="dk1"/>
              </a:buClr>
              <a:buSzPts val="1800"/>
              <a:buChar char="•"/>
              <a:defRPr sz="1400"/>
            </a:lvl6pPr>
            <a:lvl7pPr marL="2400300" lvl="6" indent="-257175" algn="l">
              <a:spcBef>
                <a:spcPts val="270"/>
              </a:spcBef>
              <a:spcAft>
                <a:spcPts val="0"/>
              </a:spcAft>
              <a:buClr>
                <a:schemeClr val="dk1"/>
              </a:buClr>
              <a:buSzPts val="1800"/>
              <a:buChar char="•"/>
              <a:defRPr sz="1400"/>
            </a:lvl7pPr>
            <a:lvl8pPr marL="2743200" lvl="7" indent="-257175" algn="l">
              <a:spcBef>
                <a:spcPts val="270"/>
              </a:spcBef>
              <a:spcAft>
                <a:spcPts val="0"/>
              </a:spcAft>
              <a:buClr>
                <a:schemeClr val="dk1"/>
              </a:buClr>
              <a:buSzPts val="1800"/>
              <a:buChar char="•"/>
              <a:defRPr sz="1400"/>
            </a:lvl8pPr>
            <a:lvl9pPr marL="3086100" lvl="8" indent="-257175" algn="l">
              <a:spcBef>
                <a:spcPts val="270"/>
              </a:spcBef>
              <a:spcAft>
                <a:spcPts val="0"/>
              </a:spcAft>
              <a:buClr>
                <a:schemeClr val="dk1"/>
              </a:buClr>
              <a:buSzPts val="1800"/>
              <a:buChar char="•"/>
              <a:defRPr sz="1400"/>
            </a:lvl9pPr>
          </a:lstStyle>
          <a:p>
            <a:endParaRPr/>
          </a:p>
        </p:txBody>
      </p:sp>
      <p:sp>
        <p:nvSpPr>
          <p:cNvPr id="40" name="Google Shape;40;p21"/>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400"/>
            </a:lvl4pPr>
            <a:lvl5pPr marL="1714500" lvl="4" indent="-257175" algn="l">
              <a:spcBef>
                <a:spcPts val="270"/>
              </a:spcBef>
              <a:spcAft>
                <a:spcPts val="0"/>
              </a:spcAft>
              <a:buClr>
                <a:schemeClr val="dk1"/>
              </a:buClr>
              <a:buSzPts val="1800"/>
              <a:buChar char="»"/>
              <a:defRPr sz="1400"/>
            </a:lvl5pPr>
            <a:lvl6pPr marL="2057400" lvl="5" indent="-257175" algn="l">
              <a:spcBef>
                <a:spcPts val="270"/>
              </a:spcBef>
              <a:spcAft>
                <a:spcPts val="0"/>
              </a:spcAft>
              <a:buClr>
                <a:schemeClr val="dk1"/>
              </a:buClr>
              <a:buSzPts val="1800"/>
              <a:buChar char="•"/>
              <a:defRPr sz="1400"/>
            </a:lvl6pPr>
            <a:lvl7pPr marL="2400300" lvl="6" indent="-257175" algn="l">
              <a:spcBef>
                <a:spcPts val="270"/>
              </a:spcBef>
              <a:spcAft>
                <a:spcPts val="0"/>
              </a:spcAft>
              <a:buClr>
                <a:schemeClr val="dk1"/>
              </a:buClr>
              <a:buSzPts val="1800"/>
              <a:buChar char="•"/>
              <a:defRPr sz="1400"/>
            </a:lvl7pPr>
            <a:lvl8pPr marL="2743200" lvl="7" indent="-257175" algn="l">
              <a:spcBef>
                <a:spcPts val="270"/>
              </a:spcBef>
              <a:spcAft>
                <a:spcPts val="0"/>
              </a:spcAft>
              <a:buClr>
                <a:schemeClr val="dk1"/>
              </a:buClr>
              <a:buSzPts val="1800"/>
              <a:buChar char="•"/>
              <a:defRPr sz="1400"/>
            </a:lvl8pPr>
            <a:lvl9pPr marL="3086100" lvl="8" indent="-257175" algn="l">
              <a:spcBef>
                <a:spcPts val="270"/>
              </a:spcBef>
              <a:spcAft>
                <a:spcPts val="0"/>
              </a:spcAft>
              <a:buClr>
                <a:schemeClr val="dk1"/>
              </a:buClr>
              <a:buSzPts val="1800"/>
              <a:buChar char="•"/>
              <a:defRPr sz="1400"/>
            </a:lvl9pPr>
          </a:lstStyle>
          <a:p>
            <a:endParaRPr/>
          </a:p>
        </p:txBody>
      </p:sp>
      <p:sp>
        <p:nvSpPr>
          <p:cNvPr id="41" name="Google Shape;41;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40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7" name="Google Shape;47;p2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40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8" name="Google Shape;48;p2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40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9" name="Google Shape;49;p2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40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0" name="Google Shape;5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61" name="Google Shape;61;p2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10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800"/>
            </a:lvl3pPr>
            <a:lvl4pPr marL="1371600" lvl="3" indent="-171450" algn="l">
              <a:spcBef>
                <a:spcPts val="135"/>
              </a:spcBef>
              <a:spcAft>
                <a:spcPts val="0"/>
              </a:spcAft>
              <a:buClr>
                <a:schemeClr val="dk1"/>
              </a:buClr>
              <a:buSzPts val="900"/>
              <a:buNone/>
              <a:defRPr sz="700"/>
            </a:lvl4pPr>
            <a:lvl5pPr marL="1714500" lvl="4" indent="-171450" algn="l">
              <a:spcBef>
                <a:spcPts val="135"/>
              </a:spcBef>
              <a:spcAft>
                <a:spcPts val="0"/>
              </a:spcAft>
              <a:buClr>
                <a:schemeClr val="dk1"/>
              </a:buClr>
              <a:buSzPts val="900"/>
              <a:buNone/>
              <a:defRPr sz="700"/>
            </a:lvl5pPr>
            <a:lvl6pPr marL="2057400" lvl="5" indent="-171450" algn="l">
              <a:spcBef>
                <a:spcPts val="135"/>
              </a:spcBef>
              <a:spcAft>
                <a:spcPts val="0"/>
              </a:spcAft>
              <a:buClr>
                <a:schemeClr val="dk1"/>
              </a:buClr>
              <a:buSzPts val="900"/>
              <a:buNone/>
              <a:defRPr sz="700"/>
            </a:lvl6pPr>
            <a:lvl7pPr marL="2400300" lvl="6" indent="-171450" algn="l">
              <a:spcBef>
                <a:spcPts val="135"/>
              </a:spcBef>
              <a:spcAft>
                <a:spcPts val="0"/>
              </a:spcAft>
              <a:buClr>
                <a:schemeClr val="dk1"/>
              </a:buClr>
              <a:buSzPts val="900"/>
              <a:buNone/>
              <a:defRPr sz="700"/>
            </a:lvl7pPr>
            <a:lvl8pPr marL="2743200" lvl="7" indent="-171450" algn="l">
              <a:spcBef>
                <a:spcPts val="135"/>
              </a:spcBef>
              <a:spcAft>
                <a:spcPts val="0"/>
              </a:spcAft>
              <a:buClr>
                <a:schemeClr val="dk1"/>
              </a:buClr>
              <a:buSzPts val="900"/>
              <a:buNone/>
              <a:defRPr sz="700"/>
            </a:lvl8pPr>
            <a:lvl9pPr marL="3086100" lvl="8" indent="-171450" algn="l">
              <a:spcBef>
                <a:spcPts val="135"/>
              </a:spcBef>
              <a:spcAft>
                <a:spcPts val="0"/>
              </a:spcAft>
              <a:buClr>
                <a:schemeClr val="dk1"/>
              </a:buClr>
              <a:buSzPts val="900"/>
              <a:buNone/>
              <a:defRPr sz="700"/>
            </a:lvl9pPr>
          </a:lstStyle>
          <a:p>
            <a:endParaRPr/>
          </a:p>
        </p:txBody>
      </p:sp>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928819"/>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628650" y="1706325"/>
            <a:ext cx="7886700" cy="3060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0" name="Google Shape;20;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1" name="Google Shape;21;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10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800"/>
            </a:lvl3pPr>
            <a:lvl4pPr marL="1371600" lvl="3" indent="-171450" algn="l">
              <a:spcBef>
                <a:spcPts val="135"/>
              </a:spcBef>
              <a:spcAft>
                <a:spcPts val="0"/>
              </a:spcAft>
              <a:buClr>
                <a:schemeClr val="dk1"/>
              </a:buClr>
              <a:buSzPts val="900"/>
              <a:buNone/>
              <a:defRPr sz="700"/>
            </a:lvl4pPr>
            <a:lvl5pPr marL="1714500" lvl="4" indent="-171450" algn="l">
              <a:spcBef>
                <a:spcPts val="135"/>
              </a:spcBef>
              <a:spcAft>
                <a:spcPts val="0"/>
              </a:spcAft>
              <a:buClr>
                <a:schemeClr val="dk1"/>
              </a:buClr>
              <a:buSzPts val="900"/>
              <a:buNone/>
              <a:defRPr sz="700"/>
            </a:lvl5pPr>
            <a:lvl6pPr marL="2057400" lvl="5" indent="-171450" algn="l">
              <a:spcBef>
                <a:spcPts val="135"/>
              </a:spcBef>
              <a:spcAft>
                <a:spcPts val="0"/>
              </a:spcAft>
              <a:buClr>
                <a:schemeClr val="dk1"/>
              </a:buClr>
              <a:buSzPts val="900"/>
              <a:buNone/>
              <a:defRPr sz="700"/>
            </a:lvl6pPr>
            <a:lvl7pPr marL="2400300" lvl="6" indent="-171450" algn="l">
              <a:spcBef>
                <a:spcPts val="135"/>
              </a:spcBef>
              <a:spcAft>
                <a:spcPts val="0"/>
              </a:spcAft>
              <a:buClr>
                <a:schemeClr val="dk1"/>
              </a:buClr>
              <a:buSzPts val="900"/>
              <a:buNone/>
              <a:defRPr sz="700"/>
            </a:lvl7pPr>
            <a:lvl8pPr marL="2743200" lvl="7" indent="-171450" algn="l">
              <a:spcBef>
                <a:spcPts val="135"/>
              </a:spcBef>
              <a:spcAft>
                <a:spcPts val="0"/>
              </a:spcAft>
              <a:buClr>
                <a:schemeClr val="dk1"/>
              </a:buClr>
              <a:buSzPts val="900"/>
              <a:buNone/>
              <a:defRPr sz="700"/>
            </a:lvl8pPr>
            <a:lvl9pPr marL="3086100" lvl="8" indent="-171450" algn="l">
              <a:spcBef>
                <a:spcPts val="135"/>
              </a:spcBef>
              <a:spcAft>
                <a:spcPts val="0"/>
              </a:spcAft>
              <a:buClr>
                <a:schemeClr val="dk1"/>
              </a:buClr>
              <a:buSzPts val="900"/>
              <a:buNone/>
              <a:defRPr sz="700"/>
            </a:lvl9pPr>
          </a:lstStyle>
          <a:p>
            <a:endParaRPr/>
          </a:p>
        </p:txBody>
      </p:sp>
      <p:sp>
        <p:nvSpPr>
          <p:cNvPr id="69" name="Google Shape;6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CFCC-CA7E-4E4E-B4FB-92863F672AD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D860885-8421-4FBE-8353-02649A2E1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293D98-BB3A-47B1-A10D-428A9FC2EC3D}"/>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89446EEC-D796-4B2E-AC16-764809304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204FE-6C1D-4834-89CD-84D1C33E1397}"/>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59046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D642-ADFC-495F-8D43-6B0507A47E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766C1D-798B-4520-A20B-B53C3C224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47D5F-2518-4E95-AB03-4E4C92512C23}"/>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12174801-4947-4FDE-B052-0DBC1230A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88D0A-18D2-420B-BD9F-1FBBA14AE64D}"/>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2547031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76CB-BF12-4B66-A8D8-4A6357EB395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8AEA20-D395-4A73-AD9F-AD732276B2E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94468-525E-40EF-9A2F-6CA1329C7D7E}"/>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EF30F113-C7A8-4B08-9C41-B5EF0FBFC9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86CB5-E51C-459F-9F05-DFEA3C4288C2}"/>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2401641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6E7C-6941-4AD1-836D-19F5F98E9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A8C6F-E214-42A7-9C6B-B5D6799FAD8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8728E4-D8F3-4E16-8C7D-4A159665AD8B}"/>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BAE96C-F403-414B-9EBC-23CE55E7BCA4}"/>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6" name="Footer Placeholder 5">
            <a:extLst>
              <a:ext uri="{FF2B5EF4-FFF2-40B4-BE49-F238E27FC236}">
                <a16:creationId xmlns:a16="http://schemas.microsoft.com/office/drawing/2014/main" id="{05F6DF58-3204-4BF6-BA25-5C1242E307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CAB42-E78E-48D7-9341-E7A6B81CCCCD}"/>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465131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27FB-30AE-4A03-86F9-3CDC20034B9D}"/>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A249C-8CC3-429E-8763-B618A8B1BC1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22CB42-6630-4A7E-A4EE-07EC5F01699C}"/>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0D21D2-73DE-4E71-9418-80BAB234560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0DA3887-A2AB-4527-8D31-B8FF767FE7E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EC017E-EC18-42FE-9010-F46812CD5BE1}"/>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8" name="Footer Placeholder 7">
            <a:extLst>
              <a:ext uri="{FF2B5EF4-FFF2-40B4-BE49-F238E27FC236}">
                <a16:creationId xmlns:a16="http://schemas.microsoft.com/office/drawing/2014/main" id="{B3478E14-8BF2-455F-8238-48033FB8AF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69E62B-D736-493D-9B04-FD9288F37E22}"/>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585065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5C2D-3F93-4111-9575-E307C21B43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3E3357-9204-4A35-B4B2-01CA89BC6BBC}"/>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4" name="Footer Placeholder 3">
            <a:extLst>
              <a:ext uri="{FF2B5EF4-FFF2-40B4-BE49-F238E27FC236}">
                <a16:creationId xmlns:a16="http://schemas.microsoft.com/office/drawing/2014/main" id="{E60652D6-9FDB-4013-B345-85E2EF9043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09D692-2164-4A16-BF6D-9FAC867ECD10}"/>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928554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BE537-983B-4565-B2B1-FD59CB8712CA}"/>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3" name="Footer Placeholder 2">
            <a:extLst>
              <a:ext uri="{FF2B5EF4-FFF2-40B4-BE49-F238E27FC236}">
                <a16:creationId xmlns:a16="http://schemas.microsoft.com/office/drawing/2014/main" id="{8ABC2796-A8E2-4433-AA4A-D8795E9AC9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DC819B-9AA1-4424-B805-2E17569C5CB7}"/>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117819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5" name="Google Shape;25;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6" name="Google Shape;26;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 name="Google Shape;27;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1032-5245-4B7F-9264-F04CCC311B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7F49DE-4934-4A0C-95BF-2E87D7E1F0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EF6504-D3F6-4C20-9896-76B0193731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6F6C77E-78B3-4CEE-9DD0-CA8A6163DC7C}"/>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6" name="Footer Placeholder 5">
            <a:extLst>
              <a:ext uri="{FF2B5EF4-FFF2-40B4-BE49-F238E27FC236}">
                <a16:creationId xmlns:a16="http://schemas.microsoft.com/office/drawing/2014/main" id="{1E333EA9-77FF-4CD5-B0A2-6EC50A561D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B91BD9-6E8E-49B2-8491-62CA2BA1795D}"/>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495764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88E5-8F35-495D-B191-BFDE762152F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0DA05F-3CD7-4928-A714-F1A12B155B4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FA21DEC-2AF3-4435-82B4-6FC233F43B8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8DFD35D-8315-4DE0-AD4D-C9264E47ECBE}"/>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6" name="Footer Placeholder 5">
            <a:extLst>
              <a:ext uri="{FF2B5EF4-FFF2-40B4-BE49-F238E27FC236}">
                <a16:creationId xmlns:a16="http://schemas.microsoft.com/office/drawing/2014/main" id="{DB382BB9-04EB-4572-8C32-B235EF81EB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3AFAC0-834D-4E70-94E6-A7A8A076CA23}"/>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1766314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EF5C-8B88-41A2-BC93-4CF43CE145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12486-B942-4291-A2AA-9C422E58F3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1151E-9967-409B-B4C5-4C4F2ADDACA2}"/>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3B2D4903-003D-4F1B-A735-C526FC9987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EBE4C-6930-4126-9BF2-E8659FF66778}"/>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3659083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F5064-1DDD-460B-AC4A-7BC02599F80A}"/>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8CABEA-FF77-4623-A46D-ABDAB8EFAD74}"/>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2B88CA-29A5-43C9-88FB-7CAC2BDD9DA6}"/>
              </a:ext>
            </a:extLst>
          </p:cNvPr>
          <p:cNvSpPr>
            <a:spLocks noGrp="1"/>
          </p:cNvSpPr>
          <p:nvPr>
            <p:ph type="dt" sz="half" idx="10"/>
          </p:nvPr>
        </p:nvSpPr>
        <p:spPr/>
        <p:txBody>
          <a:body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A62891B6-FB1E-47F5-9383-501FC5788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F89A-326B-4104-B636-E21A355C2D1A}"/>
              </a:ext>
            </a:extLst>
          </p:cNvPr>
          <p:cNvSpPr>
            <a:spLocks noGrp="1"/>
          </p:cNvSpPr>
          <p:nvPr>
            <p:ph type="sldNum" sz="quarter" idx="12"/>
          </p:nvPr>
        </p:nvSpPr>
        <p:spPr/>
        <p:txBody>
          <a:bodyPr/>
          <a:lstStyle/>
          <a:p>
            <a:fld id="{DE40D5C6-ABBA-454E-9FC6-F0F57869A8DF}" type="slidenum">
              <a:rPr lang="en-GB" smtClean="0"/>
              <a:t>‹#›</a:t>
            </a:fld>
            <a:endParaRPr lang="en-GB"/>
          </a:p>
        </p:txBody>
      </p:sp>
    </p:spTree>
    <p:extLst>
      <p:ext uri="{BB962C8B-B14F-4D97-AF65-F5344CB8AC3E}">
        <p14:creationId xmlns:p14="http://schemas.microsoft.com/office/powerpoint/2010/main" val="40044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628650" y="928819"/>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 name="Google Shape;30;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3" name="Google Shape;33;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4" name="Google Shape;34;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 name="Google Shape;38;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2" name="Google Shape;42;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3" name="Google Shape;43;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8650" y="928819"/>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7" name="Google Shape;47;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8" name="Google Shape;48;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title"/>
          </p:nvPr>
        </p:nvSpPr>
        <p:spPr>
          <a:xfrm>
            <a:off x="2486850" y="1845750"/>
            <a:ext cx="4170300" cy="1452000"/>
          </a:xfrm>
          <a:prstGeom prst="rect">
            <a:avLst/>
          </a:prstGeom>
        </p:spPr>
        <p:txBody>
          <a:bodyPr spcFirstLastPara="1" wrap="square" lIns="68575" tIns="34275" rIns="68575" bIns="34275" anchor="t" anchorCtr="0">
            <a:noAutofit/>
          </a:bodyPr>
          <a:lstStyle>
            <a:lvl1pPr lvl="0" algn="ctr">
              <a:spcBef>
                <a:spcPts val="0"/>
              </a:spcBef>
              <a:spcAft>
                <a:spcPts val="0"/>
              </a:spcAft>
              <a:buSzPts val="33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52" name="Google Shape;52;p8"/>
          <p:cNvSpPr txBox="1">
            <a:spLocks noGrp="1"/>
          </p:cNvSpPr>
          <p:nvPr>
            <p:ph type="subTitle" idx="1"/>
          </p:nvPr>
        </p:nvSpPr>
        <p:spPr>
          <a:xfrm>
            <a:off x="3235975" y="2958450"/>
            <a:ext cx="2517600" cy="548400"/>
          </a:xfrm>
          <a:prstGeom prst="rect">
            <a:avLst/>
          </a:prstGeom>
        </p:spPr>
        <p:txBody>
          <a:bodyPr spcFirstLastPara="1" wrap="square" lIns="68575" tIns="34275" rIns="68575" bIns="34275" anchor="t" anchorCtr="0">
            <a:noAutofit/>
          </a:bodyPr>
          <a:lstStyle>
            <a:lvl1pPr lvl="0">
              <a:spcBef>
                <a:spcPts val="800"/>
              </a:spcBef>
              <a:spcAft>
                <a:spcPts val="0"/>
              </a:spcAft>
              <a:buSzPts val="2100"/>
              <a:buNone/>
              <a:defRPr/>
            </a:lvl1pPr>
            <a:lvl2pPr lvl="1">
              <a:spcBef>
                <a:spcPts val="400"/>
              </a:spcBef>
              <a:spcAft>
                <a:spcPts val="0"/>
              </a:spcAft>
              <a:buSzPts val="1800"/>
              <a:buNone/>
              <a:defRPr/>
            </a:lvl2pPr>
            <a:lvl3pPr lvl="2">
              <a:spcBef>
                <a:spcPts val="400"/>
              </a:spcBef>
              <a:spcAft>
                <a:spcPts val="0"/>
              </a:spcAft>
              <a:buSzPts val="1500"/>
              <a:buNone/>
              <a:defRPr/>
            </a:lvl3pPr>
            <a:lvl4pPr lvl="3">
              <a:spcBef>
                <a:spcPts val="400"/>
              </a:spcBef>
              <a:spcAft>
                <a:spcPts val="0"/>
              </a:spcAft>
              <a:buSzPts val="1400"/>
              <a:buNone/>
              <a:defRPr/>
            </a:lvl4pPr>
            <a:lvl5pPr lvl="4">
              <a:spcBef>
                <a:spcPts val="400"/>
              </a:spcBef>
              <a:spcAft>
                <a:spcPts val="0"/>
              </a:spcAft>
              <a:buSzPts val="1400"/>
              <a:buNone/>
              <a:defRPr/>
            </a:lvl5pPr>
            <a:lvl6pPr lvl="5">
              <a:spcBef>
                <a:spcPts val="400"/>
              </a:spcBef>
              <a:spcAft>
                <a:spcPts val="0"/>
              </a:spcAft>
              <a:buSzPts val="1400"/>
              <a:buNone/>
              <a:defRPr/>
            </a:lvl6pPr>
            <a:lvl7pPr lvl="6">
              <a:spcBef>
                <a:spcPts val="400"/>
              </a:spcBef>
              <a:spcAft>
                <a:spcPts val="0"/>
              </a:spcAft>
              <a:buSzPts val="1400"/>
              <a:buNone/>
              <a:defRPr/>
            </a:lvl7pPr>
            <a:lvl8pPr lvl="7">
              <a:spcBef>
                <a:spcPts val="400"/>
              </a:spcBef>
              <a:spcAft>
                <a:spcPts val="0"/>
              </a:spcAft>
              <a:buSzPts val="1400"/>
              <a:buNone/>
              <a:defRPr/>
            </a:lvl8pPr>
            <a:lvl9pPr lvl="8">
              <a:spcBef>
                <a:spcPts val="400"/>
              </a:spcBef>
              <a:spcAft>
                <a:spcPts val="0"/>
              </a:spcAft>
              <a:buSzPts val="1400"/>
              <a:buNone/>
              <a:defRPr/>
            </a:lvl9pPr>
          </a:lstStyle>
          <a:p>
            <a:endParaRPr/>
          </a:p>
        </p:txBody>
      </p:sp>
      <p:sp>
        <p:nvSpPr>
          <p:cNvPr id="53" name="Google Shape;53;p8"/>
          <p:cNvSpPr txBox="1">
            <a:spLocks noGrp="1"/>
          </p:cNvSpPr>
          <p:nvPr>
            <p:ph type="body" idx="2"/>
          </p:nvPr>
        </p:nvSpPr>
        <p:spPr>
          <a:xfrm>
            <a:off x="185425" y="4719275"/>
            <a:ext cx="2880600" cy="198300"/>
          </a:xfrm>
          <a:prstGeom prst="rect">
            <a:avLst/>
          </a:prstGeom>
        </p:spPr>
        <p:txBody>
          <a:bodyPr spcFirstLastPara="1" wrap="square" lIns="68575" tIns="34275" rIns="68575" bIns="34275" anchor="t" anchorCtr="0">
            <a:noAutofit/>
          </a:bodyPr>
          <a:lstStyle>
            <a:lvl1pPr marL="457200" lvl="0" indent="-361950">
              <a:spcBef>
                <a:spcPts val="800"/>
              </a:spcBef>
              <a:spcAft>
                <a:spcPts val="0"/>
              </a:spcAft>
              <a:buSzPts val="2100"/>
              <a:buChar char="•"/>
              <a:defRPr/>
            </a:lvl1pPr>
            <a:lvl2pPr marL="914400" lvl="1" indent="-342900">
              <a:spcBef>
                <a:spcPts val="400"/>
              </a:spcBef>
              <a:spcAft>
                <a:spcPts val="0"/>
              </a:spcAft>
              <a:buSzPts val="1800"/>
              <a:buChar char="•"/>
              <a:defRPr/>
            </a:lvl2pPr>
            <a:lvl3pPr marL="1371600" lvl="2" indent="-323850">
              <a:spcBef>
                <a:spcPts val="400"/>
              </a:spcBef>
              <a:spcAft>
                <a:spcPts val="0"/>
              </a:spcAft>
              <a:buSzPts val="15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9"/>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Google Shape;5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0"/>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6" name="Google Shape;66;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7" name="Google Shape;67;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928819"/>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702384"/>
              </a:buClr>
              <a:buSzPts val="3300"/>
              <a:buNone/>
              <a:defRPr sz="3300" i="0" u="none" strike="noStrike" cap="none">
                <a:solidFill>
                  <a:srgbClr val="702384"/>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706325"/>
            <a:ext cx="7886700" cy="30609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702384"/>
              </a:buClr>
              <a:buSzPts val="2100"/>
              <a:buChar char="•"/>
              <a:defRPr sz="2100" i="0" u="none" strike="noStrike" cap="none">
                <a:solidFill>
                  <a:schemeClr val="dk1"/>
                </a:solidFill>
              </a:defRPr>
            </a:lvl1pPr>
            <a:lvl2pPr marL="914400" marR="0" lvl="1" indent="-342900" algn="l" rtl="0">
              <a:lnSpc>
                <a:spcPct val="90000"/>
              </a:lnSpc>
              <a:spcBef>
                <a:spcPts val="400"/>
              </a:spcBef>
              <a:spcAft>
                <a:spcPts val="0"/>
              </a:spcAft>
              <a:buClr>
                <a:srgbClr val="702384"/>
              </a:buClr>
              <a:buSzPts val="1800"/>
              <a:buChar char="•"/>
              <a:defRPr sz="1800" i="0" u="none" strike="noStrike" cap="none">
                <a:solidFill>
                  <a:schemeClr val="dk1"/>
                </a:solidFill>
              </a:defRPr>
            </a:lvl2pPr>
            <a:lvl3pPr marL="1371600" marR="0" lvl="2" indent="-323850" algn="l" rtl="0">
              <a:lnSpc>
                <a:spcPct val="90000"/>
              </a:lnSpc>
              <a:spcBef>
                <a:spcPts val="400"/>
              </a:spcBef>
              <a:spcAft>
                <a:spcPts val="0"/>
              </a:spcAft>
              <a:buClr>
                <a:srgbClr val="702384"/>
              </a:buClr>
              <a:buSzPts val="1500"/>
              <a:buChar char="•"/>
              <a:defRPr sz="1500" i="0" u="none" strike="noStrike" cap="none">
                <a:solidFill>
                  <a:schemeClr val="dk1"/>
                </a:solidFill>
              </a:defRPr>
            </a:lvl3pPr>
            <a:lvl4pPr marL="1828800" marR="0" lvl="3" indent="-317500" algn="l" rtl="0">
              <a:lnSpc>
                <a:spcPct val="90000"/>
              </a:lnSpc>
              <a:spcBef>
                <a:spcPts val="400"/>
              </a:spcBef>
              <a:spcAft>
                <a:spcPts val="0"/>
              </a:spcAft>
              <a:buClr>
                <a:srgbClr val="702384"/>
              </a:buClr>
              <a:buSzPts val="1400"/>
              <a:buChar char="•"/>
              <a:defRPr sz="1400" i="0" u="none" strike="noStrike" cap="none">
                <a:solidFill>
                  <a:schemeClr val="dk1"/>
                </a:solidFill>
              </a:defRPr>
            </a:lvl4pPr>
            <a:lvl5pPr marL="2286000" marR="0" lvl="4" indent="-317500" algn="l" rtl="0">
              <a:lnSpc>
                <a:spcPct val="90000"/>
              </a:lnSpc>
              <a:spcBef>
                <a:spcPts val="400"/>
              </a:spcBef>
              <a:spcAft>
                <a:spcPts val="0"/>
              </a:spcAft>
              <a:buClr>
                <a:schemeClr val="dk1"/>
              </a:buClr>
              <a:buSzPts val="1400"/>
              <a:buChar char="•"/>
              <a:defRPr sz="1400" i="0" u="none" strike="noStrike" cap="none">
                <a:solidFill>
                  <a:schemeClr val="dk1"/>
                </a:solidFill>
              </a:defRPr>
            </a:lvl5pPr>
            <a:lvl6pPr marL="2743200" marR="0" lvl="5" indent="-317500" algn="l" rtl="0">
              <a:lnSpc>
                <a:spcPct val="90000"/>
              </a:lnSpc>
              <a:spcBef>
                <a:spcPts val="4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90000"/>
              </a:lnSpc>
              <a:spcBef>
                <a:spcPts val="4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90000"/>
              </a:lnSpc>
              <a:spcBef>
                <a:spcPts val="4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90000"/>
              </a:lnSpc>
              <a:spcBef>
                <a:spcPts val="400"/>
              </a:spcBef>
              <a:spcAft>
                <a:spcPts val="0"/>
              </a:spcAft>
              <a:buClr>
                <a:schemeClr val="dk1"/>
              </a:buClr>
              <a:buSzPts val="1400"/>
              <a:buChar char="•"/>
              <a:defRPr sz="1400" i="0" u="none" strike="noStrike" cap="none">
                <a:solidFill>
                  <a:schemeClr val="dk1"/>
                </a:solidFill>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a:stretch/>
        </p:blipFill>
        <p:spPr>
          <a:xfrm>
            <a:off x="3411075" y="41306"/>
            <a:ext cx="2474250" cy="7732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47725-FBE7-416C-A706-28D021CA837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B907A0-AD7E-4F64-B49F-14EB28852BA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1EA9C-B97B-4E3A-942C-2BAE2497D53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503635-A3B4-40EE-85A5-9C6DDCF10231}" type="datetimeFigureOut">
              <a:rPr lang="en-GB" smtClean="0"/>
              <a:t>21/01/2021</a:t>
            </a:fld>
            <a:endParaRPr lang="en-GB"/>
          </a:p>
        </p:txBody>
      </p:sp>
      <p:sp>
        <p:nvSpPr>
          <p:cNvPr id="5" name="Footer Placeholder 4">
            <a:extLst>
              <a:ext uri="{FF2B5EF4-FFF2-40B4-BE49-F238E27FC236}">
                <a16:creationId xmlns:a16="http://schemas.microsoft.com/office/drawing/2014/main" id="{B1C2804A-9A30-4751-9311-CE0C1EC307B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D2369B-847D-4D64-A639-14454F9A9DB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40D5C6-ABBA-454E-9FC6-F0F57869A8DF}" type="slidenum">
              <a:rPr lang="en-GB" smtClean="0"/>
              <a:t>‹#›</a:t>
            </a:fld>
            <a:endParaRPr lang="en-GB"/>
          </a:p>
        </p:txBody>
      </p:sp>
    </p:spTree>
    <p:extLst>
      <p:ext uri="{BB962C8B-B14F-4D97-AF65-F5344CB8AC3E}">
        <p14:creationId xmlns:p14="http://schemas.microsoft.com/office/powerpoint/2010/main" val="364286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67965" y="1379928"/>
            <a:ext cx="7408069" cy="1234858"/>
          </a:xfrm>
          <a:prstGeom prst="rect">
            <a:avLst/>
          </a:prstGeom>
        </p:spPr>
        <p:txBody>
          <a:bodyPr spcFirstLastPara="1" wrap="square" lIns="68575" tIns="34275" rIns="68575" bIns="34275" anchor="b" anchorCtr="0">
            <a:noAutofit/>
          </a:bodyPr>
          <a:lstStyle/>
          <a:p>
            <a:r>
              <a:rPr lang="en" sz="3800" dirty="0"/>
              <a:t>ITU Council Working Group on Child Online Protection, 26 January 2021 </a:t>
            </a:r>
            <a:endParaRPr lang="en-US" dirty="0"/>
          </a:p>
        </p:txBody>
      </p:sp>
      <p:sp>
        <p:nvSpPr>
          <p:cNvPr id="85" name="Google Shape;85;p13"/>
          <p:cNvSpPr txBox="1">
            <a:spLocks noGrp="1"/>
          </p:cNvSpPr>
          <p:nvPr>
            <p:ph type="subTitle" idx="1"/>
          </p:nvPr>
        </p:nvSpPr>
        <p:spPr>
          <a:xfrm>
            <a:off x="1143000" y="3387328"/>
            <a:ext cx="6858000" cy="1241700"/>
          </a:xfrm>
          <a:prstGeom prst="rect">
            <a:avLst/>
          </a:prstGeom>
        </p:spPr>
        <p:txBody>
          <a:bodyPr spcFirstLastPara="1" wrap="square" lIns="68575" tIns="34275" rIns="68575" bIns="34275" anchor="t" anchorCtr="0">
            <a:noAutofit/>
          </a:bodyPr>
          <a:lstStyle/>
          <a:p>
            <a:pPr marL="0" indent="0"/>
            <a:r>
              <a:rPr lang="en" b="1" dirty="0"/>
              <a:t>Paul Ghent</a:t>
            </a:r>
            <a:endParaRPr lang="en-US" dirty="0"/>
          </a:p>
          <a:p>
            <a:pPr marL="0" indent="0"/>
            <a:r>
              <a:rPr lang="en" dirty="0"/>
              <a:t>Chief Operating Officer, </a:t>
            </a:r>
            <a:r>
              <a:rPr lang="en" dirty="0" err="1"/>
              <a:t>WePROTECT</a:t>
            </a:r>
            <a:r>
              <a:rPr lang="en" dirty="0"/>
              <a:t> Global Alliance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7C4FFB57-2F23-4AE1-A31D-82AD3E28EFE5}"/>
              </a:ext>
            </a:extLst>
          </p:cNvPr>
          <p:cNvPicPr>
            <a:picLocks noChangeAspect="1"/>
          </p:cNvPicPr>
          <p:nvPr/>
        </p:nvPicPr>
        <p:blipFill rotWithShape="1">
          <a:blip r:embed="rId3"/>
          <a:srcRect l="9391" t="4987" r="-761" b="2244"/>
          <a:stretch/>
        </p:blipFill>
        <p:spPr>
          <a:xfrm>
            <a:off x="981636" y="1465760"/>
            <a:ext cx="4847076" cy="2501100"/>
          </a:xfrm>
          <a:prstGeom prst="rect">
            <a:avLst/>
          </a:prstGeom>
        </p:spPr>
      </p:pic>
      <p:sp>
        <p:nvSpPr>
          <p:cNvPr id="90" name="Google Shape;90;p14"/>
          <p:cNvSpPr txBox="1">
            <a:spLocks noGrp="1"/>
          </p:cNvSpPr>
          <p:nvPr>
            <p:ph type="title"/>
          </p:nvPr>
        </p:nvSpPr>
        <p:spPr>
          <a:xfrm>
            <a:off x="497523" y="594503"/>
            <a:ext cx="8404448" cy="994200"/>
          </a:xfrm>
          <a:prstGeom prst="rect">
            <a:avLst/>
          </a:prstGeom>
        </p:spPr>
        <p:txBody>
          <a:bodyPr spcFirstLastPara="1" wrap="square" lIns="68575" tIns="34275" rIns="68575" bIns="34275" anchor="ctr" anchorCtr="0">
            <a:noAutofit/>
          </a:bodyPr>
          <a:lstStyle/>
          <a:p>
            <a:r>
              <a:rPr lang="en" sz="2400" dirty="0"/>
              <a:t>98 governments, 44 private sector companies, 43 civil society organisations and 7 international organisations</a:t>
            </a:r>
            <a:endParaRPr lang="en-US" sz="2400" dirty="0"/>
          </a:p>
        </p:txBody>
      </p:sp>
      <p:grpSp>
        <p:nvGrpSpPr>
          <p:cNvPr id="11" name="Group 10">
            <a:extLst>
              <a:ext uri="{FF2B5EF4-FFF2-40B4-BE49-F238E27FC236}">
                <a16:creationId xmlns:a16="http://schemas.microsoft.com/office/drawing/2014/main" id="{709CBAEC-0C98-4CE6-A33C-54237092AB71}"/>
              </a:ext>
            </a:extLst>
          </p:cNvPr>
          <p:cNvGrpSpPr/>
          <p:nvPr/>
        </p:nvGrpSpPr>
        <p:grpSpPr>
          <a:xfrm>
            <a:off x="705970" y="3892760"/>
            <a:ext cx="4723531" cy="1247695"/>
            <a:chOff x="349623" y="3859142"/>
            <a:chExt cx="4723531" cy="1247695"/>
          </a:xfrm>
        </p:grpSpPr>
        <p:pic>
          <p:nvPicPr>
            <p:cNvPr id="6" name="Picture 6" descr="Logo, company name&#10;&#10;Description automatically generated">
              <a:extLst>
                <a:ext uri="{FF2B5EF4-FFF2-40B4-BE49-F238E27FC236}">
                  <a16:creationId xmlns:a16="http://schemas.microsoft.com/office/drawing/2014/main" id="{40686277-4D28-4344-99D6-7FB087BD4D90}"/>
                </a:ext>
              </a:extLst>
            </p:cNvPr>
            <p:cNvPicPr>
              <a:picLocks noChangeAspect="1"/>
            </p:cNvPicPr>
            <p:nvPr/>
          </p:nvPicPr>
          <p:blipFill rotWithShape="1">
            <a:blip r:embed="rId4"/>
            <a:srcRect l="2451" t="197" r="1225" b="54724"/>
            <a:stretch/>
          </p:blipFill>
          <p:spPr>
            <a:xfrm>
              <a:off x="349623" y="3906208"/>
              <a:ext cx="2091024" cy="1200629"/>
            </a:xfrm>
            <a:prstGeom prst="rect">
              <a:avLst/>
            </a:prstGeom>
          </p:spPr>
        </p:pic>
        <p:grpSp>
          <p:nvGrpSpPr>
            <p:cNvPr id="9" name="Group 8">
              <a:extLst>
                <a:ext uri="{FF2B5EF4-FFF2-40B4-BE49-F238E27FC236}">
                  <a16:creationId xmlns:a16="http://schemas.microsoft.com/office/drawing/2014/main" id="{502B9EB4-B446-40AB-A826-C427585F64E0}"/>
                </a:ext>
              </a:extLst>
            </p:cNvPr>
            <p:cNvGrpSpPr/>
            <p:nvPr/>
          </p:nvGrpSpPr>
          <p:grpSpPr>
            <a:xfrm>
              <a:off x="2460811" y="3859142"/>
              <a:ext cx="2612343" cy="1200695"/>
              <a:chOff x="2091017" y="3859142"/>
              <a:chExt cx="2612343" cy="1200695"/>
            </a:xfrm>
          </p:grpSpPr>
          <p:pic>
            <p:nvPicPr>
              <p:cNvPr id="7" name="Picture 7" descr="Logo, company name&#10;&#10;Description automatically generated">
                <a:extLst>
                  <a:ext uri="{FF2B5EF4-FFF2-40B4-BE49-F238E27FC236}">
                    <a16:creationId xmlns:a16="http://schemas.microsoft.com/office/drawing/2014/main" id="{D533D780-EE04-4371-B887-55A4679E4300}"/>
                  </a:ext>
                </a:extLst>
              </p:cNvPr>
              <p:cNvPicPr>
                <a:picLocks noChangeAspect="1"/>
              </p:cNvPicPr>
              <p:nvPr/>
            </p:nvPicPr>
            <p:blipFill rotWithShape="1">
              <a:blip r:embed="rId4"/>
              <a:srcRect t="45472" b="10433"/>
              <a:stretch/>
            </p:blipFill>
            <p:spPr>
              <a:xfrm>
                <a:off x="2091017" y="3859142"/>
                <a:ext cx="2178424" cy="1200695"/>
              </a:xfrm>
              <a:prstGeom prst="rect">
                <a:avLst/>
              </a:prstGeom>
            </p:spPr>
          </p:pic>
          <p:pic>
            <p:nvPicPr>
              <p:cNvPr id="8" name="Picture 8" descr="Logo, company name&#10;&#10;Description automatically generated">
                <a:extLst>
                  <a:ext uri="{FF2B5EF4-FFF2-40B4-BE49-F238E27FC236}">
                    <a16:creationId xmlns:a16="http://schemas.microsoft.com/office/drawing/2014/main" id="{07284A23-3483-4436-B335-C8BCC7D84BC7}"/>
                  </a:ext>
                </a:extLst>
              </p:cNvPr>
              <p:cNvPicPr>
                <a:picLocks noChangeAspect="1"/>
              </p:cNvPicPr>
              <p:nvPr/>
            </p:nvPicPr>
            <p:blipFill rotWithShape="1">
              <a:blip r:embed="rId4"/>
              <a:srcRect l="42988" t="90663" r="45122" b="246"/>
              <a:stretch/>
            </p:blipFill>
            <p:spPr>
              <a:xfrm>
                <a:off x="4289611" y="4423920"/>
                <a:ext cx="316179" cy="302971"/>
              </a:xfrm>
              <a:prstGeom prst="rect">
                <a:avLst/>
              </a:prstGeom>
            </p:spPr>
          </p:pic>
          <p:pic>
            <p:nvPicPr>
              <p:cNvPr id="16" name="Picture 8" descr="Logo, company name&#10;&#10;Description automatically generated">
                <a:extLst>
                  <a:ext uri="{FF2B5EF4-FFF2-40B4-BE49-F238E27FC236}">
                    <a16:creationId xmlns:a16="http://schemas.microsoft.com/office/drawing/2014/main" id="{D3626F3A-4864-49FA-826D-E5B290361594}"/>
                  </a:ext>
                </a:extLst>
              </p:cNvPr>
              <p:cNvPicPr>
                <a:picLocks noChangeAspect="1"/>
              </p:cNvPicPr>
              <p:nvPr/>
            </p:nvPicPr>
            <p:blipFill rotWithShape="1">
              <a:blip r:embed="rId4"/>
              <a:srcRect l="18534" t="90698" r="58764" b="233"/>
              <a:stretch/>
            </p:blipFill>
            <p:spPr>
              <a:xfrm>
                <a:off x="4239186" y="4175148"/>
                <a:ext cx="464174" cy="248626"/>
              </a:xfrm>
              <a:prstGeom prst="rect">
                <a:avLst/>
              </a:prstGeom>
            </p:spPr>
          </p:pic>
          <p:pic>
            <p:nvPicPr>
              <p:cNvPr id="17" name="Picture 8" descr="Logo, company name&#10;&#10;Description automatically generated">
                <a:extLst>
                  <a:ext uri="{FF2B5EF4-FFF2-40B4-BE49-F238E27FC236}">
                    <a16:creationId xmlns:a16="http://schemas.microsoft.com/office/drawing/2014/main" id="{B2AC0DC1-A800-4C98-AAF6-9E71D9019530}"/>
                  </a:ext>
                </a:extLst>
              </p:cNvPr>
              <p:cNvPicPr>
                <a:picLocks noChangeAspect="1"/>
              </p:cNvPicPr>
              <p:nvPr/>
            </p:nvPicPr>
            <p:blipFill rotWithShape="1">
              <a:blip r:embed="rId4"/>
              <a:srcRect l="-245" t="91124" r="80882" b="197"/>
              <a:stretch/>
            </p:blipFill>
            <p:spPr>
              <a:xfrm>
                <a:off x="4215653" y="3859143"/>
                <a:ext cx="463927" cy="248812"/>
              </a:xfrm>
              <a:prstGeom prst="rect">
                <a:avLst/>
              </a:prstGeom>
            </p:spPr>
          </p:pic>
        </p:grpSp>
      </p:grpSp>
      <p:pic>
        <p:nvPicPr>
          <p:cNvPr id="10" name="Picture 10" descr="Logo, company name&#10;&#10;Description automatically generated">
            <a:extLst>
              <a:ext uri="{FF2B5EF4-FFF2-40B4-BE49-F238E27FC236}">
                <a16:creationId xmlns:a16="http://schemas.microsoft.com/office/drawing/2014/main" id="{B0D1DABD-0193-4227-BCA8-70193D11BABF}"/>
              </a:ext>
            </a:extLst>
          </p:cNvPr>
          <p:cNvPicPr>
            <a:picLocks noChangeAspect="1"/>
          </p:cNvPicPr>
          <p:nvPr/>
        </p:nvPicPr>
        <p:blipFill>
          <a:blip r:embed="rId5"/>
          <a:stretch>
            <a:fillRect/>
          </a:stretch>
        </p:blipFill>
        <p:spPr>
          <a:xfrm>
            <a:off x="5829297" y="1566680"/>
            <a:ext cx="2474260" cy="3536382"/>
          </a:xfrm>
          <a:prstGeom prst="rect">
            <a:avLst/>
          </a:prstGeom>
        </p:spPr>
      </p:pic>
      <p:sp>
        <p:nvSpPr>
          <p:cNvPr id="3" name="Rectangle 2">
            <a:extLst>
              <a:ext uri="{FF2B5EF4-FFF2-40B4-BE49-F238E27FC236}">
                <a16:creationId xmlns:a16="http://schemas.microsoft.com/office/drawing/2014/main" id="{95EB21AE-100E-4BA3-9501-019837B31F8D}"/>
              </a:ext>
            </a:extLst>
          </p:cNvPr>
          <p:cNvSpPr/>
          <p:nvPr/>
        </p:nvSpPr>
        <p:spPr>
          <a:xfrm>
            <a:off x="551329" y="1395132"/>
            <a:ext cx="914400" cy="3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095B-604A-454A-AD86-FB70AF950BFD}"/>
              </a:ext>
            </a:extLst>
          </p:cNvPr>
          <p:cNvSpPr>
            <a:spLocks noGrp="1"/>
          </p:cNvSpPr>
          <p:nvPr>
            <p:ph type="title"/>
          </p:nvPr>
        </p:nvSpPr>
        <p:spPr/>
        <p:txBody>
          <a:bodyPr/>
          <a:lstStyle/>
          <a:p>
            <a:r>
              <a:rPr lang="en-GB" dirty="0"/>
              <a:t>Focus since independence </a:t>
            </a:r>
          </a:p>
        </p:txBody>
      </p:sp>
      <p:sp>
        <p:nvSpPr>
          <p:cNvPr id="3" name="Text Placeholder 2">
            <a:extLst>
              <a:ext uri="{FF2B5EF4-FFF2-40B4-BE49-F238E27FC236}">
                <a16:creationId xmlns:a16="http://schemas.microsoft.com/office/drawing/2014/main" id="{B3938190-9E58-4577-9FCC-B1903607D864}"/>
              </a:ext>
            </a:extLst>
          </p:cNvPr>
          <p:cNvSpPr>
            <a:spLocks noGrp="1"/>
          </p:cNvSpPr>
          <p:nvPr>
            <p:ph type="body" idx="1"/>
          </p:nvPr>
        </p:nvSpPr>
        <p:spPr/>
        <p:txBody>
          <a:bodyPr/>
          <a:lstStyle/>
          <a:p>
            <a:r>
              <a:rPr lang="en-GB" dirty="0"/>
              <a:t>Advocacy – ensuring decision makers act </a:t>
            </a:r>
          </a:p>
          <a:p>
            <a:r>
              <a:rPr lang="en-GB" dirty="0"/>
              <a:t>Knowledge – tools and frameworks</a:t>
            </a:r>
          </a:p>
          <a:p>
            <a:r>
              <a:rPr lang="en-GB" dirty="0"/>
              <a:t>Collaboration – broadening and diversify our membership</a:t>
            </a:r>
          </a:p>
          <a:p>
            <a:r>
              <a:rPr lang="en-GB" dirty="0"/>
              <a:t>Empowerment – amplify the voices of victims and survivors</a:t>
            </a:r>
          </a:p>
          <a:p>
            <a:endParaRPr lang="en-GB" dirty="0"/>
          </a:p>
        </p:txBody>
      </p:sp>
    </p:spTree>
    <p:extLst>
      <p:ext uri="{BB962C8B-B14F-4D97-AF65-F5344CB8AC3E}">
        <p14:creationId xmlns:p14="http://schemas.microsoft.com/office/powerpoint/2010/main" val="6402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05F5-3DD2-4E46-9487-D7318C5AED1B}"/>
              </a:ext>
            </a:extLst>
          </p:cNvPr>
          <p:cNvSpPr>
            <a:spLocks noGrp="1"/>
          </p:cNvSpPr>
          <p:nvPr>
            <p:ph type="title"/>
          </p:nvPr>
        </p:nvSpPr>
        <p:spPr/>
        <p:txBody>
          <a:bodyPr/>
          <a:lstStyle/>
          <a:p>
            <a:r>
              <a:rPr lang="en-GB" dirty="0"/>
              <a:t>Global Threat Assessment 2021</a:t>
            </a:r>
          </a:p>
        </p:txBody>
      </p:sp>
      <p:sp>
        <p:nvSpPr>
          <p:cNvPr id="3" name="Text Placeholder 2">
            <a:extLst>
              <a:ext uri="{FF2B5EF4-FFF2-40B4-BE49-F238E27FC236}">
                <a16:creationId xmlns:a16="http://schemas.microsoft.com/office/drawing/2014/main" id="{E2F3789A-01B6-4EF1-A8A3-E6B9C026BD33}"/>
              </a:ext>
            </a:extLst>
          </p:cNvPr>
          <p:cNvSpPr>
            <a:spLocks noGrp="1"/>
          </p:cNvSpPr>
          <p:nvPr>
            <p:ph type="body" idx="1"/>
          </p:nvPr>
        </p:nvSpPr>
        <p:spPr/>
        <p:txBody>
          <a:bodyPr/>
          <a:lstStyle/>
          <a:p>
            <a:pPr marL="139700" indent="0">
              <a:buNone/>
            </a:pPr>
            <a:r>
              <a:rPr lang="en-GB" dirty="0"/>
              <a:t>Objectives:</a:t>
            </a:r>
            <a:endParaRPr lang="en-US" dirty="0"/>
          </a:p>
          <a:p>
            <a:pPr marL="596900" indent="-457200">
              <a:buAutoNum type="arabicPeriod"/>
            </a:pPr>
            <a:r>
              <a:rPr lang="en-GB" dirty="0"/>
              <a:t>assess the scale and nature of global online child sexual exploitation and abuse (online CSEA) between 2019-2021, including geographical or technological hotspots;</a:t>
            </a:r>
            <a:endParaRPr lang="en-US" dirty="0"/>
          </a:p>
          <a:p>
            <a:pPr marL="596900" indent="-457200">
              <a:buAutoNum type="arabicPeriod"/>
            </a:pPr>
            <a:r>
              <a:rPr lang="en-GB" dirty="0"/>
              <a:t>identify the impact of the global response to the threat;</a:t>
            </a:r>
            <a:endParaRPr lang="en-US" dirty="0"/>
          </a:p>
          <a:p>
            <a:pPr marL="596900" indent="-457200">
              <a:buAutoNum type="arabicPeriod"/>
            </a:pPr>
            <a:r>
              <a:rPr lang="en-GB" dirty="0"/>
              <a:t>identify emerging trends and likely developments over the next two years;</a:t>
            </a:r>
            <a:endParaRPr lang="en-US" dirty="0"/>
          </a:p>
          <a:p>
            <a:pPr marL="596900" indent="-457200">
              <a:buAutoNum type="arabicPeriod"/>
            </a:pPr>
            <a:r>
              <a:rPr lang="en-GB" dirty="0"/>
              <a:t>set out recommendations to improve the response.</a:t>
            </a:r>
            <a:endParaRPr lang="en-US"/>
          </a:p>
          <a:p>
            <a:pPr marL="139700" indent="0">
              <a:buNone/>
            </a:pPr>
            <a:endParaRPr lang="en-GB" dirty="0"/>
          </a:p>
        </p:txBody>
      </p:sp>
    </p:spTree>
    <p:extLst>
      <p:ext uri="{BB962C8B-B14F-4D97-AF65-F5344CB8AC3E}">
        <p14:creationId xmlns:p14="http://schemas.microsoft.com/office/powerpoint/2010/main" val="368488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28649" y="821323"/>
            <a:ext cx="8383465" cy="779888"/>
          </a:xfrm>
          <a:prstGeom prst="rect">
            <a:avLst/>
          </a:prstGeom>
        </p:spPr>
        <p:txBody>
          <a:bodyPr spcFirstLastPara="1" wrap="square" lIns="68575" tIns="34275" rIns="68575" bIns="34275" anchor="ctr" anchorCtr="0">
            <a:noAutofit/>
          </a:bodyPr>
          <a:lstStyle/>
          <a:p>
            <a:r>
              <a:rPr lang="en-GB" sz="3600" dirty="0"/>
              <a:t>MNR Review</a:t>
            </a:r>
          </a:p>
        </p:txBody>
      </p:sp>
      <p:sp>
        <p:nvSpPr>
          <p:cNvPr id="125" name="Google Shape;125;p16"/>
          <p:cNvSpPr txBox="1">
            <a:spLocks noGrp="1"/>
          </p:cNvSpPr>
          <p:nvPr>
            <p:ph type="body" idx="1"/>
          </p:nvPr>
        </p:nvSpPr>
        <p:spPr>
          <a:xfrm>
            <a:off x="628650" y="1594392"/>
            <a:ext cx="7886700" cy="3172783"/>
          </a:xfrm>
          <a:prstGeom prst="rect">
            <a:avLst/>
          </a:prstGeom>
        </p:spPr>
        <p:txBody>
          <a:bodyPr spcFirstLastPara="1" wrap="square" lIns="68575" tIns="34275" rIns="68575" bIns="34275" anchor="t" anchorCtr="0">
            <a:noAutofit/>
          </a:bodyPr>
          <a:lstStyle/>
          <a:p>
            <a:pPr marR="546100" indent="-323850">
              <a:lnSpc>
                <a:spcPct val="114999"/>
              </a:lnSpc>
              <a:spcBef>
                <a:spcPts val="0"/>
              </a:spcBef>
              <a:buSzPts val="1500"/>
              <a:buChar char="●"/>
            </a:pPr>
            <a:r>
              <a:rPr lang="en" sz="2000" dirty="0"/>
              <a:t>In collaboration with UNICEF, with a focus on 20 countries</a:t>
            </a:r>
            <a:endParaRPr lang="en" dirty="0"/>
          </a:p>
          <a:p>
            <a:pPr marR="546100" indent="-323850">
              <a:lnSpc>
                <a:spcPct val="114999"/>
              </a:lnSpc>
              <a:spcBef>
                <a:spcPts val="0"/>
              </a:spcBef>
              <a:buSzPts val="1500"/>
              <a:buChar char="●"/>
            </a:pPr>
            <a:r>
              <a:rPr lang="en" sz="2000" dirty="0"/>
              <a:t>Objectives:</a:t>
            </a:r>
          </a:p>
          <a:p>
            <a:pPr marL="590550" marR="546100" indent="-457200">
              <a:lnSpc>
                <a:spcPct val="114999"/>
              </a:lnSpc>
              <a:spcBef>
                <a:spcPts val="0"/>
              </a:spcBef>
              <a:buSzPts val="1500"/>
              <a:buAutoNum type="arabicPeriod"/>
            </a:pPr>
            <a:r>
              <a:rPr lang="en" sz="2000" dirty="0"/>
              <a:t>Map evidence of MNR implementation </a:t>
            </a:r>
            <a:endParaRPr lang="en" dirty="0"/>
          </a:p>
          <a:p>
            <a:pPr marL="590550" marR="546100" indent="-457200">
              <a:lnSpc>
                <a:spcPct val="114999"/>
              </a:lnSpc>
              <a:spcBef>
                <a:spcPts val="0"/>
              </a:spcBef>
              <a:buSzPts val="1500"/>
              <a:buAutoNum type="arabicPeriod"/>
            </a:pPr>
            <a:r>
              <a:rPr lang="en" sz="2000" dirty="0"/>
              <a:t>Identify examples of good practice</a:t>
            </a:r>
            <a:endParaRPr lang="en" dirty="0"/>
          </a:p>
          <a:p>
            <a:pPr marL="590550" marR="546100" indent="-457200">
              <a:lnSpc>
                <a:spcPct val="114999"/>
              </a:lnSpc>
              <a:spcBef>
                <a:spcPts val="0"/>
              </a:spcBef>
              <a:buSzPts val="1500"/>
              <a:buAutoNum type="arabicPeriod"/>
            </a:pPr>
            <a:r>
              <a:rPr lang="en" sz="2000" dirty="0"/>
              <a:t>Highlight gaps and challenges </a:t>
            </a:r>
            <a:endParaRPr lang="en" dirty="0"/>
          </a:p>
          <a:p>
            <a:pPr marR="546100" indent="-323850">
              <a:lnSpc>
                <a:spcPct val="114999"/>
              </a:lnSpc>
              <a:spcBef>
                <a:spcPts val="0"/>
              </a:spcBef>
              <a:buSzPts val="1500"/>
              <a:buChar char="●"/>
            </a:pPr>
            <a:r>
              <a:rPr lang="en" sz="2000" dirty="0"/>
              <a:t>Report to be launched at the next WPGA Global Summit (date to be confirmed)</a:t>
            </a:r>
          </a:p>
        </p:txBody>
      </p:sp>
    </p:spTree>
    <p:extLst>
      <p:ext uri="{BB962C8B-B14F-4D97-AF65-F5344CB8AC3E}">
        <p14:creationId xmlns:p14="http://schemas.microsoft.com/office/powerpoint/2010/main" val="141902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2486850" y="1240675"/>
            <a:ext cx="4170300" cy="1452000"/>
          </a:xfrm>
          <a:prstGeom prst="rect">
            <a:avLst/>
          </a:prstGeom>
        </p:spPr>
        <p:txBody>
          <a:bodyPr spcFirstLastPara="1" wrap="square" lIns="68575" tIns="34275" rIns="68575" bIns="34275" anchor="t" anchorCtr="0">
            <a:noAutofit/>
          </a:bodyPr>
          <a:lstStyle/>
          <a:p>
            <a:endParaRPr lang="en" dirty="0"/>
          </a:p>
          <a:p>
            <a:pPr marL="0" lvl="0" indent="0" algn="ctr" rtl="0">
              <a:spcBef>
                <a:spcPts val="0"/>
              </a:spcBef>
              <a:spcAft>
                <a:spcPts val="0"/>
              </a:spcAft>
              <a:buNone/>
            </a:pPr>
            <a:endParaRPr/>
          </a:p>
        </p:txBody>
      </p:sp>
      <p:sp>
        <p:nvSpPr>
          <p:cNvPr id="183" name="Google Shape;183;p25"/>
          <p:cNvSpPr txBox="1">
            <a:spLocks noGrp="1"/>
          </p:cNvSpPr>
          <p:nvPr>
            <p:ph type="body" idx="2"/>
          </p:nvPr>
        </p:nvSpPr>
        <p:spPr>
          <a:xfrm>
            <a:off x="485025" y="4649925"/>
            <a:ext cx="8604600" cy="370500"/>
          </a:xfrm>
          <a:prstGeom prst="rect">
            <a:avLst/>
          </a:prstGeom>
        </p:spPr>
        <p:txBody>
          <a:bodyPr spcFirstLastPara="1" wrap="square" lIns="68575" tIns="34275" rIns="68575" bIns="34275" anchor="t" anchorCtr="0">
            <a:noAutofit/>
          </a:bodyPr>
          <a:lstStyle/>
          <a:p>
            <a:pPr marL="0" indent="0">
              <a:buNone/>
            </a:pPr>
            <a:r>
              <a:rPr lang="en" sz="1600" dirty="0">
                <a:solidFill>
                  <a:srgbClr val="888888"/>
                </a:solidFill>
              </a:rPr>
              <a:t>@WeProtect                           </a:t>
            </a:r>
            <a:r>
              <a:rPr lang="en" sz="1600" dirty="0" err="1">
                <a:solidFill>
                  <a:srgbClr val="888888"/>
                </a:solidFill>
              </a:rPr>
              <a:t>WePROTECT</a:t>
            </a:r>
            <a:r>
              <a:rPr lang="en" sz="1600" dirty="0">
                <a:solidFill>
                  <a:srgbClr val="888888"/>
                </a:solidFill>
              </a:rPr>
              <a:t> Global Alliance      </a:t>
            </a:r>
            <a:r>
              <a:rPr lang="en" sz="1600" dirty="0"/>
              <a:t>             </a:t>
            </a:r>
            <a:r>
              <a:rPr lang="en" sz="1600" dirty="0">
                <a:solidFill>
                  <a:srgbClr val="888888"/>
                </a:solidFill>
              </a:rPr>
              <a:t>    www.weprotect.org</a:t>
            </a:r>
            <a:endParaRPr sz="1600" dirty="0">
              <a:solidFill>
                <a:srgbClr val="888888"/>
              </a:solidFill>
            </a:endParaRPr>
          </a:p>
        </p:txBody>
      </p:sp>
      <p:sp>
        <p:nvSpPr>
          <p:cNvPr id="184" name="Google Shape;184;p25"/>
          <p:cNvSpPr txBox="1">
            <a:spLocks noGrp="1"/>
          </p:cNvSpPr>
          <p:nvPr>
            <p:ph type="subTitle" idx="1"/>
          </p:nvPr>
        </p:nvSpPr>
        <p:spPr>
          <a:xfrm>
            <a:off x="1494125" y="2781975"/>
            <a:ext cx="5992500" cy="1412400"/>
          </a:xfrm>
          <a:prstGeom prst="rect">
            <a:avLst/>
          </a:prstGeom>
        </p:spPr>
        <p:txBody>
          <a:bodyPr spcFirstLastPara="1" wrap="square" lIns="68575" tIns="34275" rIns="68575" bIns="34275" anchor="t" anchorCtr="0">
            <a:noAutofit/>
          </a:bodyPr>
          <a:lstStyle/>
          <a:p>
            <a:pPr marL="0" indent="0" algn="ctr"/>
            <a:r>
              <a:rPr lang="en" sz="1600" b="1" dirty="0"/>
              <a:t>Paul Ghent</a:t>
            </a:r>
            <a:endParaRPr sz="1600" b="1" dirty="0"/>
          </a:p>
          <a:p>
            <a:pPr marL="0" indent="0" algn="ctr"/>
            <a:r>
              <a:rPr lang="en" sz="1600" dirty="0"/>
              <a:t>Chief Operating Officer</a:t>
            </a:r>
            <a:endParaRPr dirty="0"/>
          </a:p>
          <a:p>
            <a:pPr marL="0" lvl="0" indent="0" algn="ctr" rtl="0">
              <a:spcBef>
                <a:spcPts val="800"/>
              </a:spcBef>
              <a:spcAft>
                <a:spcPts val="0"/>
              </a:spcAft>
              <a:buNone/>
            </a:pPr>
            <a:r>
              <a:rPr lang="en" sz="1600" dirty="0" err="1"/>
              <a:t>WePROTECT</a:t>
            </a:r>
            <a:r>
              <a:rPr lang="en" sz="1600" dirty="0"/>
              <a:t> Global Alliance</a:t>
            </a:r>
            <a:endParaRPr sz="1600" dirty="0"/>
          </a:p>
          <a:p>
            <a:pPr marL="0" lvl="0" indent="0" algn="ctr" rtl="0">
              <a:spcBef>
                <a:spcPts val="800"/>
              </a:spcBef>
              <a:spcAft>
                <a:spcPts val="0"/>
              </a:spcAft>
              <a:buNone/>
            </a:pPr>
            <a:r>
              <a:rPr lang="en" sz="1600" dirty="0"/>
              <a:t>E: paul@weprotectga.org</a:t>
            </a:r>
            <a:endParaRPr sz="1600" dirty="0"/>
          </a:p>
        </p:txBody>
      </p:sp>
      <p:pic>
        <p:nvPicPr>
          <p:cNvPr id="185" name="Google Shape;185;p25"/>
          <p:cNvPicPr preferRelativeResize="0"/>
          <p:nvPr/>
        </p:nvPicPr>
        <p:blipFill>
          <a:blip r:embed="rId3">
            <a:alphaModFix/>
          </a:blip>
          <a:stretch>
            <a:fillRect/>
          </a:stretch>
        </p:blipFill>
        <p:spPr>
          <a:xfrm>
            <a:off x="186693" y="4617128"/>
            <a:ext cx="365458" cy="302822"/>
          </a:xfrm>
          <a:prstGeom prst="rect">
            <a:avLst/>
          </a:prstGeom>
          <a:noFill/>
          <a:ln>
            <a:noFill/>
          </a:ln>
        </p:spPr>
      </p:pic>
      <p:pic>
        <p:nvPicPr>
          <p:cNvPr id="186" name="Google Shape;186;p25"/>
          <p:cNvPicPr preferRelativeResize="0"/>
          <p:nvPr/>
        </p:nvPicPr>
        <p:blipFill>
          <a:blip r:embed="rId4">
            <a:alphaModFix/>
          </a:blip>
          <a:stretch>
            <a:fillRect/>
          </a:stretch>
        </p:blipFill>
        <p:spPr>
          <a:xfrm>
            <a:off x="2836107" y="4565099"/>
            <a:ext cx="357944" cy="365597"/>
          </a:xfrm>
          <a:prstGeom prst="rect">
            <a:avLst/>
          </a:prstGeom>
          <a:noFill/>
          <a:ln>
            <a:noFill/>
          </a:ln>
        </p:spPr>
      </p:pic>
      <p:pic>
        <p:nvPicPr>
          <p:cNvPr id="2" name="Graphic 2" descr="Internet">
            <a:extLst>
              <a:ext uri="{FF2B5EF4-FFF2-40B4-BE49-F238E27FC236}">
                <a16:creationId xmlns:a16="http://schemas.microsoft.com/office/drawing/2014/main" id="{1A1137A0-1E97-45B6-BC09-70A401F506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4068" y="4543423"/>
            <a:ext cx="470737" cy="478257"/>
          </a:xfrm>
          <a:prstGeom prst="rect">
            <a:avLst/>
          </a:prstGeom>
        </p:spPr>
      </p:pic>
    </p:spTree>
  </p:cSld>
  <p:clrMapOvr>
    <a:masterClrMapping/>
  </p:clrMapOvr>
</p:sld>
</file>

<file path=ppt/theme/theme1.xml><?xml version="1.0" encoding="utf-8"?>
<a:theme xmlns:a="http://schemas.openxmlformats.org/drawingml/2006/main" name="WPGA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F85A6599C91346A2D3D253DA2D51BA" ma:contentTypeVersion="11" ma:contentTypeDescription="Create a new document." ma:contentTypeScope="" ma:versionID="00a1ca27e4942f8763b81d81680aa9d1">
  <xsd:schema xmlns:xsd="http://www.w3.org/2001/XMLSchema" xmlns:xs="http://www.w3.org/2001/XMLSchema" xmlns:p="http://schemas.microsoft.com/office/2006/metadata/properties" xmlns:ns2="e73449d5-3a16-437e-9ca5-935c4916ab49" xmlns:ns3="a52baa83-d6f9-48ad-9f96-ee6a3942a5e8" targetNamespace="http://schemas.microsoft.com/office/2006/metadata/properties" ma:root="true" ma:fieldsID="5a68308463c8e0b74d6e72b9f35e9cf3" ns2:_="" ns3:_="">
    <xsd:import namespace="e73449d5-3a16-437e-9ca5-935c4916ab49"/>
    <xsd:import namespace="a52baa83-d6f9-48ad-9f96-ee6a3942a5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449d5-3a16-437e-9ca5-935c4916a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2baa83-d6f9-48ad-9f96-ee6a3942a5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52baa83-d6f9-48ad-9f96-ee6a3942a5e8">
      <UserInfo>
        <DisplayName>Paul Ghent</DisplayName>
        <AccountId>13</AccountId>
        <AccountType/>
      </UserInfo>
      <UserInfo>
        <DisplayName>Iain Drennan</DisplayName>
        <AccountId>16</AccountId>
        <AccountType/>
      </UserInfo>
      <UserInfo>
        <DisplayName>Jess Lishak</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7198D-9201-47FF-A70C-4E9D045ACE37}">
  <ds:schemaRefs>
    <ds:schemaRef ds:uri="a52baa83-d6f9-48ad-9f96-ee6a3942a5e8"/>
    <ds:schemaRef ds:uri="e73449d5-3a16-437e-9ca5-935c4916ab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13EF62-941E-446C-AD96-05AE9BB2324F}">
  <ds:schemaRefs>
    <ds:schemaRef ds:uri="http://schemas.openxmlformats.org/package/2006/metadata/core-properties"/>
    <ds:schemaRef ds:uri="a52baa83-d6f9-48ad-9f96-ee6a3942a5e8"/>
    <ds:schemaRef ds:uri="http://purl.org/dc/dcmitype/"/>
    <ds:schemaRef ds:uri="http://schemas.microsoft.com/office/2006/documentManagement/types"/>
    <ds:schemaRef ds:uri="http://purl.org/dc/elements/1.1/"/>
    <ds:schemaRef ds:uri="http://www.w3.org/XML/1998/namespace"/>
    <ds:schemaRef ds:uri="e73449d5-3a16-437e-9ca5-935c4916ab49"/>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EC807F3-8376-4735-A060-55E0EF5BE0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1210</Words>
  <Application>Microsoft Office PowerPoint</Application>
  <PresentationFormat>On-screen Show (16:9)</PresentationFormat>
  <Paragraphs>67</Paragraphs>
  <Slides>6</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WPGA slides</vt:lpstr>
      <vt:lpstr>Office Theme</vt:lpstr>
      <vt:lpstr>Office Theme</vt:lpstr>
      <vt:lpstr>ITU Council Working Group on Child Online Protection, 26 January 2021 </vt:lpstr>
      <vt:lpstr>98 governments, 44 private sector companies, 43 civil society organisations and 7 international organisations</vt:lpstr>
      <vt:lpstr>Focus since independence </vt:lpstr>
      <vt:lpstr>Global Threat Assessment 2021</vt:lpstr>
      <vt:lpstr>MNR Review</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Mobilising a worldwide campaign to end online-facilitated child sexual abuse and exploitation</dc:title>
  <dc:creator>Paul Ghent</dc:creator>
  <cp:lastModifiedBy>Brouard, Ricarda</cp:lastModifiedBy>
  <cp:revision>756</cp:revision>
  <dcterms:modified xsi:type="dcterms:W3CDTF">2021-01-21T17:18:10Z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0x01010074F85A6599C91346A2D3D253DA2D51BA</vt:lpwstr>
  </property>
</Properties>
</file>