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03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32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3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0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1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8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3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8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12-34AF-4793-B124-6D104DCE0FF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6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0A812-34AF-4793-B124-6D104DCE0FF3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2436C-553C-4FED-8E30-456B479C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2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reetam.Maloor@itu.int" TargetMode="External"/><Relationship Id="rId2" Type="http://schemas.openxmlformats.org/officeDocument/2006/relationships/hyperlink" Target="mailto:lbbuku@zicta.z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dhvi.Saran@itu.in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	Completing the Applicability and Flexibility – related columns</a:t>
            </a:r>
          </a:p>
          <a:p>
            <a:pPr marL="0" indent="0">
              <a:buNone/>
            </a:pPr>
            <a:r>
              <a:rPr lang="en-US" dirty="0"/>
              <a:t>2.	Preparation of the Meeting Report</a:t>
            </a:r>
          </a:p>
          <a:p>
            <a:pPr marL="0" indent="0">
              <a:buNone/>
            </a:pPr>
            <a:r>
              <a:rPr lang="en-US" dirty="0"/>
              <a:t>3.	Report to Council</a:t>
            </a:r>
          </a:p>
        </p:txBody>
      </p:sp>
    </p:spTree>
    <p:extLst>
      <p:ext uri="{BB962C8B-B14F-4D97-AF65-F5344CB8AC3E}">
        <p14:creationId xmlns:p14="http://schemas.microsoft.com/office/powerpoint/2010/main" val="1817813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1.	Completing the Applicability and Flexibility – related columns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64" y="1246909"/>
            <a:ext cx="11388436" cy="5375563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7200" dirty="0"/>
              <a:t>Members can send the Chairman (cc Secretariat) any additional input on the Applicability and Flexibility columns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Individual Vice Chairs have taken up responsibility to consolidate views on these columns for individual Articles (taking into account contributions + discussions).</a:t>
            </a:r>
          </a:p>
          <a:p>
            <a:pPr marL="514350" indent="-514350">
              <a:buFont typeface="+mj-lt"/>
              <a:buAutoNum type="arabicPeriod"/>
            </a:pPr>
            <a:endParaRPr lang="en-US" sz="7200" dirty="0"/>
          </a:p>
          <a:p>
            <a:pPr marL="914400" lvl="1" indent="-457200">
              <a:buFont typeface="+mj-lt"/>
              <a:buAutoNum type="arabicPeriod"/>
            </a:pPr>
            <a:r>
              <a:rPr lang="en-US" sz="6400" dirty="0"/>
              <a:t>VC – Americas: Preamble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6400" dirty="0"/>
              <a:t>VC -  Europe: Art. 1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6400" dirty="0"/>
              <a:t>VC – CIS: Art. 2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6400" dirty="0"/>
              <a:t>VC – Arab States: Art. 3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6400" dirty="0"/>
              <a:t>VC – Africa: Art. 4</a:t>
            </a:r>
          </a:p>
          <a:p>
            <a:pPr marL="457200" lvl="1" indent="0">
              <a:buNone/>
            </a:pPr>
            <a:endParaRPr lang="en-US" sz="6400" dirty="0"/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VCs will send their draft of their respective inputs to the Chair for consolidation.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Chair will send the consolidated table to all VCs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VCs will consult within their region and provide feedback to the Chair and other VCs.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VC responsible for individual articles will provide a revised version based on feedback received.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Revised Exam. table (</a:t>
            </a:r>
            <a:r>
              <a:rPr lang="en-US" sz="7200" i="1" dirty="0"/>
              <a:t>Examination Table  Pre - 4</a:t>
            </a:r>
            <a:r>
              <a:rPr lang="en-US" sz="7200" dirty="0"/>
              <a:t>) will be annexed to the 2</a:t>
            </a:r>
            <a:r>
              <a:rPr lang="en-US" sz="7200" baseline="30000" dirty="0"/>
              <a:t>nd</a:t>
            </a:r>
            <a:r>
              <a:rPr lang="en-US" sz="7200" dirty="0"/>
              <a:t> meeting report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Revised Exam. table (</a:t>
            </a:r>
            <a:r>
              <a:rPr lang="en-US" sz="7200" i="1" dirty="0"/>
              <a:t>Examination Table  Pre - 4</a:t>
            </a:r>
            <a:r>
              <a:rPr lang="en-US" sz="7200" dirty="0"/>
              <a:t>) will be presented at the 3</a:t>
            </a:r>
            <a:r>
              <a:rPr lang="en-US" sz="7200" baseline="30000" dirty="0"/>
              <a:t>rd</a:t>
            </a:r>
            <a:r>
              <a:rPr lang="en-US" sz="7200" dirty="0"/>
              <a:t> meeting of EG-ITRs.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dirty="0"/>
              <a:t>Based on the agreed Work Plan of the Group, the full Examination Table will be finally approved at the 5</a:t>
            </a:r>
            <a:r>
              <a:rPr lang="en-US" sz="7200" baseline="30000" dirty="0"/>
              <a:t>th</a:t>
            </a:r>
            <a:r>
              <a:rPr lang="en-US" sz="7200" dirty="0"/>
              <a:t> meeting.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59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	Preparation of the Meeting Report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procedure as adopted for the 1</a:t>
            </a:r>
            <a:r>
              <a:rPr lang="en-US" baseline="30000" dirty="0"/>
              <a:t>st</a:t>
            </a:r>
            <a:r>
              <a:rPr lang="en-US" dirty="0"/>
              <a:t> meeting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To be drafted by the Chairman with the assistance of the Secretariat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Will be circulated among the Vice Chairs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Vice Chairs will consult within their respective regions and provide feedback to the Chair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Based on feedback received, the Chair will send out a revised version for approval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To be posted online - </a:t>
            </a:r>
          </a:p>
          <a:p>
            <a:pPr marL="1371600" lvl="2" indent="-457200">
              <a:buAutoNum type="alphaLcParenBoth"/>
            </a:pPr>
            <a:r>
              <a:rPr lang="en-US" dirty="0"/>
              <a:t>Finalized Meeting Report &amp; </a:t>
            </a:r>
          </a:p>
          <a:p>
            <a:pPr marL="1371600" lvl="2" indent="-457200">
              <a:buAutoNum type="alphaLcParenBoth"/>
            </a:pPr>
            <a:r>
              <a:rPr lang="en-US" dirty="0"/>
              <a:t>draft Exam. table (</a:t>
            </a:r>
            <a:r>
              <a:rPr lang="en-US" i="1" dirty="0"/>
              <a:t>Examination Table  Pre - 4</a:t>
            </a:r>
            <a:r>
              <a:rPr lang="en-US" dirty="0"/>
              <a:t>) (as Annex)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97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018" y="854653"/>
            <a:ext cx="10515600" cy="1325563"/>
          </a:xfrm>
        </p:spPr>
        <p:txBody>
          <a:bodyPr>
            <a:normAutofit/>
          </a:bodyPr>
          <a:lstStyle/>
          <a:p>
            <a:endParaRPr lang="en-US" sz="400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04084"/>
              </p:ext>
            </p:extLst>
          </p:nvPr>
        </p:nvGraphicFramePr>
        <p:xfrm>
          <a:off x="0" y="-3"/>
          <a:ext cx="12192000" cy="7447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1782">
                  <a:extLst>
                    <a:ext uri="{9D8B030D-6E8A-4147-A177-3AD203B41FA5}">
                      <a16:colId xmlns:a16="http://schemas.microsoft.com/office/drawing/2014/main" val="302656491"/>
                    </a:ext>
                  </a:extLst>
                </a:gridCol>
                <a:gridCol w="6456218">
                  <a:extLst>
                    <a:ext uri="{9D8B030D-6E8A-4147-A177-3AD203B41FA5}">
                      <a16:colId xmlns:a16="http://schemas.microsoft.com/office/drawing/2014/main" val="20707428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71124289"/>
                    </a:ext>
                  </a:extLst>
                </a:gridCol>
              </a:tblGrid>
              <a:tr h="506197">
                <a:tc>
                  <a:txBody>
                    <a:bodyPr/>
                    <a:lstStyle/>
                    <a:p>
                      <a:r>
                        <a:rPr lang="en-US" sz="1600" dirty="0"/>
                        <a:t>Deadline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736577"/>
                  </a:ext>
                </a:extLst>
              </a:tr>
              <a:tr h="7905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21 Feb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/>
                        <a:t>From</a:t>
                      </a:r>
                      <a:r>
                        <a:rPr lang="en-US" sz="1600" b="1" u="sng" baseline="0" dirty="0"/>
                        <a:t> EG-ITRs Members: </a:t>
                      </a:r>
                      <a:r>
                        <a:rPr lang="en-US" sz="1600" b="0" u="none" baseline="0" dirty="0"/>
                        <a:t>Deadline for </a:t>
                      </a:r>
                      <a:r>
                        <a:rPr lang="en-US" sz="1600" dirty="0"/>
                        <a:t>Additional input from members to the Chair/VCs on applicability/flexibility columns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2"/>
                        </a:rPr>
                        <a:t>Email:</a:t>
                      </a:r>
                    </a:p>
                    <a:p>
                      <a:r>
                        <a:rPr lang="en-US" sz="1600" dirty="0">
                          <a:hlinkClick r:id="rId2"/>
                        </a:rPr>
                        <a:t>lbbuku@zicta.zm</a:t>
                      </a:r>
                      <a:endParaRPr lang="en-US" sz="1600" dirty="0"/>
                    </a:p>
                    <a:p>
                      <a:r>
                        <a:rPr lang="en-US" sz="1600" dirty="0">
                          <a:hlinkClick r:id="rId3"/>
                        </a:rPr>
                        <a:t>Preetam.Maloor@itu.int</a:t>
                      </a:r>
                      <a:endParaRPr lang="en-US" sz="1600" dirty="0"/>
                    </a:p>
                    <a:p>
                      <a:r>
                        <a:rPr lang="en-US" sz="1600" dirty="0">
                          <a:hlinkClick r:id="rId4"/>
                        </a:rPr>
                        <a:t>Sadhvi.Saran@itu.int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132322"/>
                  </a:ext>
                </a:extLst>
              </a:tr>
              <a:tr h="7905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28 Feb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/>
                        <a:t>From Vice Chairs: </a:t>
                      </a:r>
                      <a:r>
                        <a:rPr lang="en-US" sz="1600" b="0" u="none" baseline="0" dirty="0"/>
                        <a:t>Deadline for </a:t>
                      </a:r>
                      <a:r>
                        <a:rPr lang="en-US" sz="1600" dirty="0"/>
                        <a:t>VCs to send their respective inputs to Chair for consolidation of the 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616847"/>
                  </a:ext>
                </a:extLst>
              </a:tr>
              <a:tr h="112334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25 Mar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u="sng" dirty="0"/>
                        <a:t>From Chair</a:t>
                      </a:r>
                      <a:r>
                        <a:rPr lang="en-US" sz="1600" dirty="0"/>
                        <a:t>: </a:t>
                      </a:r>
                      <a:r>
                        <a:rPr lang="en-US" sz="1600" b="0" u="none" baseline="0" dirty="0"/>
                        <a:t>Deadline for Chair to send </a:t>
                      </a:r>
                      <a:r>
                        <a:rPr lang="en-US" sz="1600" dirty="0"/>
                        <a:t>Consolidated Table to VCs for regional consultation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/>
                        <a:t>From Chair</a:t>
                      </a:r>
                      <a:r>
                        <a:rPr lang="en-US" sz="1600" dirty="0"/>
                        <a:t>: </a:t>
                      </a:r>
                      <a:r>
                        <a:rPr lang="en-US" sz="1600" b="0" u="none" baseline="0" dirty="0"/>
                        <a:t>Deadline for Chair to send draft Meeting Report </a:t>
                      </a:r>
                      <a:r>
                        <a:rPr lang="en-US" sz="1600" dirty="0"/>
                        <a:t>to VCs for regional consultation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7013"/>
                  </a:ext>
                </a:extLst>
              </a:tr>
              <a:tr h="112334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 Apr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/>
                        <a:t>From Vice Chairs: </a:t>
                      </a:r>
                      <a:r>
                        <a:rPr lang="en-US" sz="1600" b="0" u="none" dirty="0"/>
                        <a:t>Deadline for f</a:t>
                      </a:r>
                      <a:r>
                        <a:rPr lang="en-US" sz="1600" dirty="0"/>
                        <a:t>eedback from regional consultation by VC to Chair/other VCs on the Consolidated 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/>
                        <a:t>From Vice Chairs: </a:t>
                      </a:r>
                      <a:r>
                        <a:rPr lang="en-US" sz="1600" b="0" u="none" dirty="0"/>
                        <a:t>Deadline for f</a:t>
                      </a:r>
                      <a:r>
                        <a:rPr lang="en-US" sz="1600" dirty="0"/>
                        <a:t>eedback from regional consultation by VC to Chair/other VCs on the draft</a:t>
                      </a:r>
                      <a:r>
                        <a:rPr lang="en-US" sz="1600" baseline="0" dirty="0"/>
                        <a:t> Meeting R</a:t>
                      </a:r>
                      <a:r>
                        <a:rPr lang="en-US" sz="1600" dirty="0"/>
                        <a:t>eport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655299"/>
                  </a:ext>
                </a:extLst>
              </a:tr>
              <a:tr h="7905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 Apr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sng" dirty="0"/>
                        <a:t>From Vice Chairs</a:t>
                      </a:r>
                      <a:r>
                        <a:rPr lang="en-US" sz="1600" b="0" u="none" dirty="0"/>
                        <a:t>:</a:t>
                      </a:r>
                      <a:r>
                        <a:rPr lang="en-US" sz="1600" b="0" u="none" baseline="0" dirty="0"/>
                        <a:t> </a:t>
                      </a:r>
                      <a:r>
                        <a:rPr lang="en-US" sz="1600" b="0" u="none" dirty="0"/>
                        <a:t>Deadline for t</a:t>
                      </a:r>
                      <a:r>
                        <a:rPr lang="en-US" sz="1600" b="0" u="none" baseline="0" dirty="0"/>
                        <a:t>he VCs to send revised version of their respective inputs b</a:t>
                      </a:r>
                      <a:r>
                        <a:rPr lang="en-US" sz="1600" b="0" u="none" dirty="0"/>
                        <a:t>ased</a:t>
                      </a:r>
                      <a:r>
                        <a:rPr lang="en-US" sz="1600" dirty="0"/>
                        <a:t> on the above to the</a:t>
                      </a:r>
                      <a:r>
                        <a:rPr lang="en-US" sz="1600" baseline="0" dirty="0"/>
                        <a:t> Chair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915986"/>
                  </a:ext>
                </a:extLst>
              </a:tr>
              <a:tr h="790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15 Apr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b="1" u="sng" dirty="0"/>
                        <a:t>From Chair</a:t>
                      </a:r>
                      <a:r>
                        <a:rPr lang="en-US" sz="1600" dirty="0"/>
                        <a:t>: Deadline</a:t>
                      </a:r>
                      <a:r>
                        <a:rPr lang="en-US" sz="1600" baseline="0" dirty="0"/>
                        <a:t> to send Consolidated Table and revised version of the Report to VCs for okay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631824"/>
                  </a:ext>
                </a:extLst>
              </a:tr>
              <a:tr h="50619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20 Apr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b="1" u="sng" dirty="0"/>
                        <a:t>From Vice Chairs</a:t>
                      </a:r>
                      <a:r>
                        <a:rPr lang="en-US" sz="1600" dirty="0"/>
                        <a:t>: Deadline for okay</a:t>
                      </a:r>
                      <a:r>
                        <a:rPr lang="en-US" sz="1600" baseline="0" dirty="0"/>
                        <a:t> 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106483"/>
                  </a:ext>
                </a:extLst>
              </a:tr>
              <a:tr h="506197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FF0000"/>
                          </a:solidFill>
                        </a:rPr>
                        <a:t>27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April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Both Table and Report are posted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873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3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	Report to Council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Report to Council will be a short report hyperlinking to reports of the 1</a:t>
            </a:r>
            <a:r>
              <a:rPr lang="en-US" baseline="30000" dirty="0"/>
              <a:t>st</a:t>
            </a:r>
            <a:r>
              <a:rPr lang="en-US" dirty="0"/>
              <a:t> and 2</a:t>
            </a:r>
            <a:r>
              <a:rPr lang="en-US" baseline="30000" dirty="0"/>
              <a:t>nd</a:t>
            </a:r>
            <a:r>
              <a:rPr lang="en-US" dirty="0"/>
              <a:t> meetings of EG-ITRs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Council Deadline: 15 April 2020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394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563</Words>
  <Application>Microsoft Office PowerPoint</Application>
  <PresentationFormat>Widescreen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Next Steps</vt:lpstr>
      <vt:lpstr>1. Completing the Applicability and Flexibility – related columns </vt:lpstr>
      <vt:lpstr>2. Preparation of the Meeting Report </vt:lpstr>
      <vt:lpstr>PowerPoint Presentation</vt:lpstr>
      <vt:lpstr>3. Report to Council 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Steps</dc:title>
  <dc:creator>Remote Participation</dc:creator>
  <cp:lastModifiedBy>Janin, Patricia</cp:lastModifiedBy>
  <cp:revision>22</cp:revision>
  <dcterms:created xsi:type="dcterms:W3CDTF">2020-02-13T11:39:07Z</dcterms:created>
  <dcterms:modified xsi:type="dcterms:W3CDTF">2020-03-18T12:58:19Z</dcterms:modified>
</cp:coreProperties>
</file>