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96" r:id="rId2"/>
  </p:sldMasterIdLst>
  <p:sldIdLst>
    <p:sldId id="309" r:id="rId3"/>
    <p:sldId id="323" r:id="rId4"/>
    <p:sldId id="314" r:id="rId5"/>
    <p:sldId id="315" r:id="rId6"/>
    <p:sldId id="316" r:id="rId7"/>
    <p:sldId id="318" r:id="rId8"/>
    <p:sldId id="321" r:id="rId9"/>
    <p:sldId id="324" r:id="rId10"/>
    <p:sldId id="317" r:id="rId11"/>
    <p:sldId id="319" r:id="rId12"/>
    <p:sldId id="320" r:id="rId13"/>
    <p:sldId id="325" r:id="rId14"/>
    <p:sldId id="322"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p:cViewPr varScale="1">
        <p:scale>
          <a:sx n="81" d="100"/>
          <a:sy n="81" d="100"/>
        </p:scale>
        <p:origin x="96" y="522"/>
      </p:cViewPr>
      <p:guideLst>
        <p:guide orient="horz" pos="2160"/>
        <p:guide pos="3840"/>
      </p:guideLst>
    </p:cSldViewPr>
  </p:slideViewPr>
  <p:outlineViewPr>
    <p:cViewPr>
      <p:scale>
        <a:sx n="33" d="100"/>
        <a:sy n="33" d="100"/>
      </p:scale>
      <p:origin x="0" y="13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314192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127773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993676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65483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58902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80990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34743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17785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308535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1201293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66789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42271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4F8815F-0C6A-465F-A45C-E728CA0457E6}" type="slidenum">
              <a:rPr lang="ru-RU" smtClean="0"/>
              <a:pPr/>
              <a:t>‹#›</a:t>
            </a:fld>
            <a:endParaRPr lang="ru-RU"/>
          </a:p>
        </p:txBody>
      </p:sp>
    </p:spTree>
    <p:extLst>
      <p:ext uri="{BB962C8B-B14F-4D97-AF65-F5344CB8AC3E}">
        <p14:creationId xmlns:p14="http://schemas.microsoft.com/office/powerpoint/2010/main" val="252146101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4054149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117522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596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4184222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020451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3505632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135175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a:xfrm>
            <a:off x="3776135" y="6422854"/>
            <a:ext cx="4279669" cy="365125"/>
          </a:xfrm>
        </p:spPr>
        <p:txBody>
          <a:bodyPr/>
          <a:lstStyle/>
          <a:p>
            <a:endParaRPr lang="ru-RU"/>
          </a:p>
        </p:txBody>
      </p:sp>
      <p:sp>
        <p:nvSpPr>
          <p:cNvPr id="6" name="Slide Number Placeholder 5"/>
          <p:cNvSpPr>
            <a:spLocks noGrp="1"/>
          </p:cNvSpPr>
          <p:nvPr>
            <p:ph type="sldNum" sz="quarter" idx="12"/>
          </p:nvPr>
        </p:nvSpPr>
        <p:spPr>
          <a:xfrm>
            <a:off x="8073048" y="6422854"/>
            <a:ext cx="879759" cy="365125"/>
          </a:xfrm>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186068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81974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602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353891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191850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405914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299861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49B26-38CF-4180-989C-DE341AA82A6C}" type="datetimeFigureOut">
              <a:rPr lang="ru-RU" smtClean="0"/>
              <a:pPr/>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F8815F-0C6A-465F-A45C-E728CA0457E6}" type="slidenum">
              <a:rPr lang="ru-RU" smtClean="0"/>
              <a:pPr/>
              <a:t>‹#›</a:t>
            </a:fld>
            <a:endParaRPr lang="ru-RU"/>
          </a:p>
        </p:txBody>
      </p:sp>
    </p:spTree>
    <p:extLst>
      <p:ext uri="{BB962C8B-B14F-4D97-AF65-F5344CB8AC3E}">
        <p14:creationId xmlns:p14="http://schemas.microsoft.com/office/powerpoint/2010/main" val="178874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E49B26-38CF-4180-989C-DE341AA82A6C}" type="datetimeFigureOut">
              <a:rPr lang="ru-RU" smtClean="0"/>
              <a:pPr/>
              <a:t>03.02.2020</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F8815F-0C6A-465F-A45C-E728CA0457E6}" type="slidenum">
              <a:rPr lang="ru-RU" smtClean="0"/>
              <a:pPr/>
              <a:t>‹#›</a:t>
            </a:fld>
            <a:endParaRPr lang="ru-RU"/>
          </a:p>
        </p:txBody>
      </p:sp>
    </p:spTree>
    <p:extLst>
      <p:ext uri="{BB962C8B-B14F-4D97-AF65-F5344CB8AC3E}">
        <p14:creationId xmlns:p14="http://schemas.microsoft.com/office/powerpoint/2010/main" val="201230664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0E49B26-38CF-4180-989C-DE341AA82A6C}" type="datetimeFigureOut">
              <a:rPr lang="ru-RU" smtClean="0"/>
              <a:pPr/>
              <a:t>03.02.2020</a:t>
            </a:fld>
            <a:endParaRPr lang="ru-RU"/>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4F8815F-0C6A-465F-A45C-E728CA0457E6}" type="slidenum">
              <a:rPr lang="ru-RU" smtClean="0"/>
              <a:pPr/>
              <a:t>‹#›</a:t>
            </a:fld>
            <a:endParaRPr lang="ru-RU"/>
          </a:p>
        </p:txBody>
      </p:sp>
    </p:spTree>
    <p:extLst>
      <p:ext uri="{BB962C8B-B14F-4D97-AF65-F5344CB8AC3E}">
        <p14:creationId xmlns:p14="http://schemas.microsoft.com/office/powerpoint/2010/main" val="1437385307"/>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1">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3000" y="3200400"/>
            <a:ext cx="10439400" cy="2762534"/>
          </a:xfrm>
          <a:noFill/>
        </p:spPr>
        <p:txBody>
          <a:bodyPr>
            <a:normAutofit fontScale="25000" lnSpcReduction="20000"/>
          </a:bodyPr>
          <a:lstStyle/>
          <a:p>
            <a:pPr>
              <a:lnSpc>
                <a:spcPct val="150000"/>
              </a:lnSpc>
            </a:pPr>
            <a:endParaRPr lang="az-Latn-AZ" b="1" dirty="0">
              <a:latin typeface="Times New Roman" panose="02020603050405020304" pitchFamily="18" charset="0"/>
              <a:cs typeface="Times New Roman" panose="02020603050405020304" pitchFamily="18" charset="0"/>
            </a:endParaRPr>
          </a:p>
          <a:p>
            <a:pPr>
              <a:lnSpc>
                <a:spcPct val="150000"/>
              </a:lnSpc>
            </a:pPr>
            <a:r>
              <a:rPr lang="en-US" sz="10000" b="1" dirty="0">
                <a:latin typeface="Times New Roman" panose="02020603050405020304" pitchFamily="18" charset="0"/>
                <a:cs typeface="Times New Roman" panose="02020603050405020304" pitchFamily="18" charset="0"/>
              </a:rPr>
              <a:t>Children Online Protection in the Republic of Azerbaijan</a:t>
            </a:r>
            <a:endParaRPr lang="az-Latn-AZ" sz="10000" b="1" dirty="0">
              <a:latin typeface="Times New Roman" panose="02020603050405020304" pitchFamily="18" charset="0"/>
              <a:cs typeface="Times New Roman" panose="02020603050405020304" pitchFamily="18" charset="0"/>
            </a:endParaRPr>
          </a:p>
          <a:p>
            <a:pPr>
              <a:lnSpc>
                <a:spcPct val="150000"/>
              </a:lnSpc>
            </a:pPr>
            <a:endParaRPr lang="az-Latn-AZ" sz="8000" b="1" dirty="0">
              <a:latin typeface="Times New Roman" panose="02020603050405020304" pitchFamily="18" charset="0"/>
              <a:cs typeface="Times New Roman" panose="02020603050405020304" pitchFamily="18" charset="0"/>
            </a:endParaRPr>
          </a:p>
          <a:p>
            <a:pPr>
              <a:lnSpc>
                <a:spcPct val="150000"/>
              </a:lnSpc>
            </a:pPr>
            <a:r>
              <a:rPr lang="en-US" sz="8000" b="1" dirty="0">
                <a:latin typeface="Times New Roman" panose="02020603050405020304" pitchFamily="18" charset="0"/>
                <a:cs typeface="Times New Roman" panose="02020603050405020304" pitchFamily="18" charset="0"/>
              </a:rPr>
              <a:t>Ministry of Transport, Communications and High Technologies of the Republic of Azerbaijan</a:t>
            </a:r>
          </a:p>
          <a:p>
            <a:pPr>
              <a:lnSpc>
                <a:spcPct val="150000"/>
              </a:lnSpc>
            </a:pPr>
            <a:r>
              <a:rPr lang="en-US" sz="8000" b="1" dirty="0">
                <a:latin typeface="Times New Roman" panose="02020603050405020304" pitchFamily="18" charset="0"/>
                <a:cs typeface="Times New Roman" panose="02020603050405020304" pitchFamily="18" charset="0"/>
              </a:rPr>
              <a:t>Cyber Security Service</a:t>
            </a:r>
            <a:endParaRPr lang="az-Latn-AZ" sz="8000" b="1" dirty="0">
              <a:latin typeface="Times New Roman" panose="02020603050405020304" pitchFamily="18" charset="0"/>
              <a:cs typeface="Times New Roman" panose="02020603050405020304" pitchFamily="18" charset="0"/>
            </a:endParaRPr>
          </a:p>
          <a:p>
            <a:pPr>
              <a:lnSpc>
                <a:spcPct val="150000"/>
              </a:lnSpc>
            </a:pPr>
            <a:endParaRPr lang="az-Latn-AZ" sz="2800" b="1" dirty="0">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22796"/>
            <a:ext cx="1600200" cy="19282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96638"/>
            <a:ext cx="4572000" cy="2800350"/>
          </a:xfrm>
          <a:prstGeom prst="rect">
            <a:avLst/>
          </a:prstGeom>
        </p:spPr>
      </p:pic>
    </p:spTree>
    <p:extLst>
      <p:ext uri="{BB962C8B-B14F-4D97-AF65-F5344CB8AC3E}">
        <p14:creationId xmlns:p14="http://schemas.microsoft.com/office/powerpoint/2010/main" val="211101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5462"/>
            <a:ext cx="12192000" cy="1295400"/>
          </a:xfrm>
          <a:ln>
            <a:solidFill>
              <a:schemeClr val="tx1"/>
            </a:solidFill>
          </a:ln>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Technical measures </a:t>
            </a:r>
          </a:p>
        </p:txBody>
      </p:sp>
      <p:sp>
        <p:nvSpPr>
          <p:cNvPr id="3" name="Subtitle 2"/>
          <p:cNvSpPr>
            <a:spLocks noGrp="1"/>
          </p:cNvSpPr>
          <p:nvPr>
            <p:ph type="subTitle" idx="1"/>
          </p:nvPr>
        </p:nvSpPr>
        <p:spPr>
          <a:xfrm>
            <a:off x="533400" y="1300862"/>
            <a:ext cx="6858000" cy="4974901"/>
          </a:xfrm>
          <a:solidFill>
            <a:schemeClr val="tx1"/>
          </a:solidFill>
          <a:ln>
            <a:noFill/>
          </a:ln>
        </p:spPr>
        <p:txBody>
          <a:bodyPr>
            <a:normAutofit/>
          </a:bodyPr>
          <a:lstStyle/>
          <a:p>
            <a:pPr algn="just"/>
            <a:r>
              <a:rPr lang="en-US" dirty="0">
                <a:solidFill>
                  <a:schemeClr val="bg1"/>
                </a:solidFill>
                <a:latin typeface="Times New Roman" panose="02020603050405020304" pitchFamily="18" charset="0"/>
                <a:cs typeface="Times New Roman" panose="02020603050405020304" pitchFamily="18" charset="0"/>
              </a:rPr>
              <a:t>Most of the educational institutions including secondary schools all over the country joined Azerbaijan Education Network (AEN) in January-June, 2016 in accordance with the Plan of Action of the “State Education Development Strategy of the Republic of Azerbaijan.</a:t>
            </a:r>
          </a:p>
          <a:p>
            <a:pPr algn="just"/>
            <a:r>
              <a:rPr lang="en-US" dirty="0">
                <a:solidFill>
                  <a:schemeClr val="bg1"/>
                </a:solidFill>
                <a:latin typeface="Times New Roman" panose="02020603050405020304" pitchFamily="18" charset="0"/>
                <a:cs typeface="Times New Roman" panose="02020603050405020304" pitchFamily="18" charset="0"/>
              </a:rPr>
              <a:t>A total of 2351 educational institutions have joined AEN so far to have been  provided with high-speed internet </a:t>
            </a:r>
          </a:p>
          <a:p>
            <a:pPr algn="just"/>
            <a:r>
              <a:rPr lang="en-US" dirty="0">
                <a:solidFill>
                  <a:schemeClr val="bg1"/>
                </a:solidFill>
                <a:latin typeface="Times New Roman" panose="02020603050405020304" pitchFamily="18" charset="0"/>
                <a:cs typeface="Times New Roman" panose="02020603050405020304" pitchFamily="18" charset="0"/>
              </a:rPr>
              <a:t>AEN allows to build a more effective teaching process and to promote a successful educational experience despite distance. Teachers and schoolchildren in most remote villages are using electronic resources through AEN.</a:t>
            </a:r>
          </a:p>
          <a:p>
            <a:pPr algn="just"/>
            <a:r>
              <a:rPr lang="en-US" dirty="0">
                <a:solidFill>
                  <a:schemeClr val="bg1"/>
                </a:solidFill>
                <a:latin typeface="Times New Roman" panose="02020603050405020304" pitchFamily="18" charset="0"/>
                <a:cs typeface="Times New Roman" panose="02020603050405020304" pitchFamily="18" charset="0"/>
              </a:rPr>
              <a:t>Websense internet filtering system used at AEN provides a safe internet </a:t>
            </a:r>
            <a:r>
              <a:rPr lang="en-US">
                <a:solidFill>
                  <a:schemeClr val="bg1"/>
                </a:solidFill>
                <a:latin typeface="Times New Roman" panose="02020603050405020304" pitchFamily="18" charset="0"/>
                <a:cs typeface="Times New Roman" panose="02020603050405020304" pitchFamily="18" charset="0"/>
              </a:rPr>
              <a:t>browsing for schoolchildren </a:t>
            </a:r>
            <a:r>
              <a:rPr lang="en-US" dirty="0">
                <a:solidFill>
                  <a:schemeClr val="bg1"/>
                </a:solidFill>
                <a:latin typeface="Times New Roman" panose="02020603050405020304" pitchFamily="18" charset="0"/>
                <a:cs typeface="Times New Roman" panose="02020603050405020304" pitchFamily="18" charset="0"/>
              </a:rPr>
              <a:t>as it limits access to websites, which contain information considered to be harmful for children.</a:t>
            </a:r>
          </a:p>
          <a:p>
            <a:pPr algn="l"/>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752600"/>
            <a:ext cx="3810000" cy="28575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142242"/>
            <a:ext cx="771810" cy="9300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0377"/>
            <a:ext cx="1030787" cy="971885"/>
          </a:xfrm>
          <a:prstGeom prst="rect">
            <a:avLst/>
          </a:prstGeom>
        </p:spPr>
      </p:pic>
    </p:spTree>
    <p:extLst>
      <p:ext uri="{BB962C8B-B14F-4D97-AF65-F5344CB8AC3E}">
        <p14:creationId xmlns:p14="http://schemas.microsoft.com/office/powerpoint/2010/main" val="267636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5462"/>
            <a:ext cx="12192000" cy="1295400"/>
          </a:xfrm>
          <a:ln>
            <a:solidFill>
              <a:schemeClr val="tx1"/>
            </a:solidFill>
          </a:ln>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Technical measures </a:t>
            </a:r>
          </a:p>
        </p:txBody>
      </p:sp>
      <p:sp>
        <p:nvSpPr>
          <p:cNvPr id="3" name="Subtitle 2"/>
          <p:cNvSpPr>
            <a:spLocks noGrp="1"/>
          </p:cNvSpPr>
          <p:nvPr>
            <p:ph type="subTitle" idx="1"/>
          </p:nvPr>
        </p:nvSpPr>
        <p:spPr>
          <a:xfrm>
            <a:off x="283191" y="1301999"/>
            <a:ext cx="6041410" cy="4789676"/>
          </a:xfrm>
          <a:solidFill>
            <a:schemeClr val="tx1"/>
          </a:solidFill>
          <a:ln>
            <a:noFill/>
          </a:ln>
        </p:spPr>
        <p:txBody>
          <a:bodyPr>
            <a:normAutofit/>
          </a:bodyPr>
          <a:lstStyle/>
          <a:p>
            <a:pPr algn="l"/>
            <a:endParaRPr lang="en-US" dirty="0">
              <a:solidFill>
                <a:schemeClr val="bg1"/>
              </a:solidFill>
            </a:endParaRPr>
          </a:p>
          <a:p>
            <a:pPr algn="just"/>
            <a:r>
              <a:rPr lang="en-US" dirty="0">
                <a:solidFill>
                  <a:schemeClr val="bg1"/>
                </a:solidFill>
                <a:latin typeface="Times New Roman" panose="02020603050405020304" pitchFamily="18" charset="0"/>
                <a:cs typeface="Times New Roman" panose="02020603050405020304" pitchFamily="18" charset="0"/>
              </a:rPr>
              <a:t>Several internet providers in the Republic of Azerbaijan has launched a SAF service (secure internet service) for the subscribers protect people, particularly children, from the influence of inappropriate sites by limiting their access to web pages containing adult content, as well as content promoting gambling, profanity, crime and violence.</a:t>
            </a:r>
          </a:p>
          <a:p>
            <a:pPr algn="just"/>
            <a:r>
              <a:rPr lang="en-US" dirty="0">
                <a:solidFill>
                  <a:schemeClr val="bg1"/>
                </a:solidFill>
                <a:latin typeface="Times New Roman" panose="02020603050405020304" pitchFamily="18" charset="0"/>
                <a:cs typeface="Times New Roman" panose="02020603050405020304" pitchFamily="18" charset="0"/>
              </a:rPr>
              <a:t>The service is not limited to ensuring the safety of children and the younger generation from the negative impact of the global network, but also provides security against viruses, phishing, and etc.</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a:t>
            </a: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1905000"/>
            <a:ext cx="4038600" cy="27112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590" y="234061"/>
            <a:ext cx="802020" cy="966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28600"/>
            <a:ext cx="1030787" cy="971885"/>
          </a:xfrm>
          <a:prstGeom prst="rect">
            <a:avLst/>
          </a:prstGeom>
        </p:spPr>
      </p:pic>
    </p:spTree>
    <p:extLst>
      <p:ext uri="{BB962C8B-B14F-4D97-AF65-F5344CB8AC3E}">
        <p14:creationId xmlns:p14="http://schemas.microsoft.com/office/powerpoint/2010/main" val="68885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5462"/>
            <a:ext cx="12192000" cy="1295400"/>
          </a:xfrm>
          <a:ln>
            <a:solidFill>
              <a:schemeClr val="tx1"/>
            </a:solidFill>
          </a:ln>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Technical measures </a:t>
            </a:r>
          </a:p>
        </p:txBody>
      </p:sp>
      <p:sp>
        <p:nvSpPr>
          <p:cNvPr id="3" name="Subtitle 2"/>
          <p:cNvSpPr>
            <a:spLocks noGrp="1"/>
          </p:cNvSpPr>
          <p:nvPr>
            <p:ph type="subTitle" idx="1"/>
          </p:nvPr>
        </p:nvSpPr>
        <p:spPr>
          <a:xfrm>
            <a:off x="283191" y="1301999"/>
            <a:ext cx="6193809" cy="4789676"/>
          </a:xfrm>
          <a:solidFill>
            <a:schemeClr val="tx1"/>
          </a:solidFill>
          <a:ln>
            <a:noFill/>
          </a:ln>
        </p:spPr>
        <p:txBody>
          <a:bodyPr>
            <a:normAutofit lnSpcReduction="10000"/>
          </a:bodyPr>
          <a:lstStyle/>
          <a:p>
            <a:pPr algn="l"/>
            <a:endParaRPr lang="en-US" dirty="0">
              <a:solidFill>
                <a:schemeClr val="bg1"/>
              </a:solidFill>
            </a:endParaRPr>
          </a:p>
          <a:p>
            <a:pPr algn="just"/>
            <a:r>
              <a:rPr lang="en-US" b="1" dirty="0">
                <a:solidFill>
                  <a:schemeClr val="bg1"/>
                </a:solidFill>
                <a:latin typeface="Times New Roman" panose="02020603050405020304" pitchFamily="18" charset="0"/>
                <a:cs typeface="Times New Roman" panose="02020603050405020304" pitchFamily="18" charset="0"/>
              </a:rPr>
              <a:t>Public Internet project</a:t>
            </a:r>
          </a:p>
          <a:p>
            <a:pPr algn="just"/>
            <a:r>
              <a:rPr lang="en-US" dirty="0">
                <a:solidFill>
                  <a:schemeClr val="bg1"/>
                </a:solidFill>
                <a:latin typeface="Times New Roman" panose="02020603050405020304" pitchFamily="18" charset="0"/>
                <a:cs typeface="Times New Roman" panose="02020603050405020304" pitchFamily="18" charset="0"/>
              </a:rPr>
              <a:t>Within the framework public Internet project started by the Ministry of Transport, Communications and High Technologies about 20 public parks in the city of Baku has been provided with free internet access.</a:t>
            </a:r>
          </a:p>
          <a:p>
            <a:pPr algn="just"/>
            <a:r>
              <a:rPr lang="en-US" dirty="0">
                <a:solidFill>
                  <a:schemeClr val="bg1"/>
                </a:solidFill>
                <a:latin typeface="Times New Roman" panose="02020603050405020304" pitchFamily="18" charset="0"/>
                <a:cs typeface="Times New Roman" panose="02020603050405020304" pitchFamily="18" charset="0"/>
              </a:rPr>
              <a:t>The main goal of this project is to provide free internet access to the residents and guests. Internet filtering system used at this project  provides safe internet browsing to ensure  the safety of children and younger generation from negative impact of global network and limits access to the websites, which contain information considered to be harmful for children. </a:t>
            </a:r>
          </a:p>
          <a:p>
            <a:pPr algn="just"/>
            <a:r>
              <a:rPr lang="en-US" dirty="0">
                <a:solidFill>
                  <a:schemeClr val="bg1"/>
                </a:solidFill>
                <a:latin typeface="Times New Roman" panose="02020603050405020304" pitchFamily="18" charset="0"/>
                <a:cs typeface="Times New Roman" panose="02020603050405020304" pitchFamily="18" charset="0"/>
              </a:rPr>
              <a:t>The scope of this project is expanded day by day to provide more locations with internet free access service. </a:t>
            </a: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9590" y="234062"/>
            <a:ext cx="848010" cy="10218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25625"/>
            <a:ext cx="4854054" cy="28714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4657"/>
            <a:ext cx="1056429" cy="996062"/>
          </a:xfrm>
          <a:prstGeom prst="rect">
            <a:avLst/>
          </a:prstGeom>
        </p:spPr>
      </p:pic>
    </p:spTree>
    <p:extLst>
      <p:ext uri="{BB962C8B-B14F-4D97-AF65-F5344CB8AC3E}">
        <p14:creationId xmlns:p14="http://schemas.microsoft.com/office/powerpoint/2010/main" val="107873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2">
                <a:lumMod val="40000"/>
                <a:lumOff val="6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11471565" cy="2939036"/>
          </a:xfrm>
        </p:spPr>
        <p:txBody>
          <a:bodyPr/>
          <a:lstStyle/>
          <a:p>
            <a:r>
              <a:rPr lang="en-US" b="1" i="1" dirty="0">
                <a:solidFill>
                  <a:schemeClr val="bg1"/>
                </a:solidFill>
              </a:rPr>
              <a:t>Thanks </a:t>
            </a:r>
            <a:br>
              <a:rPr lang="en-US" b="1" i="1" dirty="0">
                <a:solidFill>
                  <a:schemeClr val="bg1"/>
                </a:solidFill>
              </a:rPr>
            </a:br>
            <a:r>
              <a:rPr lang="en-US" b="1" i="1" dirty="0">
                <a:solidFill>
                  <a:schemeClr val="bg1"/>
                </a:solidFill>
              </a:rPr>
              <a:t>for your attention</a:t>
            </a:r>
          </a:p>
        </p:txBody>
      </p:sp>
    </p:spTree>
    <p:extLst>
      <p:ext uri="{BB962C8B-B14F-4D97-AF65-F5344CB8AC3E}">
        <p14:creationId xmlns:p14="http://schemas.microsoft.com/office/powerpoint/2010/main" val="316305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163" y="326026"/>
            <a:ext cx="11360093" cy="1455390"/>
          </a:xfrm>
          <a:noFill/>
        </p:spPr>
        <p:txBody>
          <a:bodyPr>
            <a:normAutofit/>
          </a:bodyPr>
          <a:lstStyle/>
          <a:p>
            <a:r>
              <a:rPr lang="en-US" sz="4300" b="1" cap="none" dirty="0">
                <a:solidFill>
                  <a:schemeClr val="bg1"/>
                </a:solidFill>
                <a:latin typeface="Times New Roman" panose="02020603050405020304" pitchFamily="18" charset="0"/>
                <a:cs typeface="Times New Roman" panose="02020603050405020304" pitchFamily="18" charset="0"/>
              </a:rPr>
              <a:t>Children accessing the Internet in Azerbaijan</a:t>
            </a:r>
          </a:p>
        </p:txBody>
      </p:sp>
      <p:sp>
        <p:nvSpPr>
          <p:cNvPr id="3" name="Subtitle 2"/>
          <p:cNvSpPr>
            <a:spLocks noGrp="1"/>
          </p:cNvSpPr>
          <p:nvPr>
            <p:ph type="subTitle" idx="1"/>
          </p:nvPr>
        </p:nvSpPr>
        <p:spPr>
          <a:xfrm>
            <a:off x="457200" y="2362200"/>
            <a:ext cx="10896600" cy="3728338"/>
          </a:xfrm>
        </p:spPr>
        <p:txBody>
          <a:bodyPr>
            <a:normAutofit/>
          </a:bodyPr>
          <a:lstStyle/>
          <a:p>
            <a:pPr marL="342900" indent="-342900" algn="just">
              <a:buFont typeface="Arial" panose="020B0604020202020204" pitchFamily="34" charset="0"/>
              <a:buChar char="•"/>
            </a:pPr>
            <a:r>
              <a:rPr lang="en-US" sz="2300" dirty="0">
                <a:solidFill>
                  <a:schemeClr val="bg1"/>
                </a:solidFill>
                <a:latin typeface="Times New Roman" panose="02020603050405020304" pitchFamily="18" charset="0"/>
                <a:cs typeface="Times New Roman" panose="02020603050405020304" pitchFamily="18" charset="0"/>
              </a:rPr>
              <a:t>There are 2.239.100  children in the age group 0-14 years. (</a:t>
            </a:r>
            <a:r>
              <a:rPr lang="az-Latn-AZ" sz="2300" dirty="0">
                <a:solidFill>
                  <a:schemeClr val="bg1"/>
                </a:solidFill>
                <a:latin typeface="Times New Roman" panose="02020603050405020304" pitchFamily="18" charset="0"/>
                <a:cs typeface="Times New Roman" panose="02020603050405020304" pitchFamily="18" charset="0"/>
              </a:rPr>
              <a:t>source:t</a:t>
            </a:r>
            <a:r>
              <a:rPr lang="en-US" sz="2300" dirty="0">
                <a:solidFill>
                  <a:schemeClr val="bg1"/>
                </a:solidFill>
                <a:latin typeface="Times New Roman" panose="02020603050405020304" pitchFamily="18" charset="0"/>
                <a:cs typeface="Times New Roman" panose="02020603050405020304" pitchFamily="18" charset="0"/>
              </a:rPr>
              <a:t>he State Statistical Committee)</a:t>
            </a:r>
          </a:p>
          <a:p>
            <a:pPr marL="342900" indent="-342900" algn="just">
              <a:buFont typeface="Arial" panose="020B0604020202020204" pitchFamily="34" charset="0"/>
              <a:buChar char="•"/>
            </a:pPr>
            <a:r>
              <a:rPr lang="en-US" sz="2300" dirty="0">
                <a:solidFill>
                  <a:schemeClr val="bg1"/>
                </a:solidFill>
                <a:latin typeface="Times New Roman" panose="02020603050405020304" pitchFamily="18" charset="0"/>
                <a:cs typeface="Times New Roman" panose="02020603050405020304" pitchFamily="18" charset="0"/>
              </a:rPr>
              <a:t>One of every two teenagers aged 15-18 spends most of their leisure time online.</a:t>
            </a:r>
          </a:p>
          <a:p>
            <a:pPr marL="342900" indent="-342900" algn="just">
              <a:buFont typeface="Arial" panose="020B0604020202020204" pitchFamily="34" charset="0"/>
              <a:buChar char="•"/>
            </a:pPr>
            <a:r>
              <a:rPr lang="en-US" sz="2300" dirty="0">
                <a:solidFill>
                  <a:schemeClr val="bg1"/>
                </a:solidFill>
                <a:latin typeface="Times New Roman" panose="02020603050405020304" pitchFamily="18" charset="0"/>
                <a:cs typeface="Times New Roman" panose="02020603050405020304" pitchFamily="18" charset="0"/>
              </a:rPr>
              <a:t>Over 18% of children between the age groups 0-6 already have their own smartphone or tablet. </a:t>
            </a:r>
          </a:p>
          <a:p>
            <a:pPr marL="342900" indent="-342900" algn="just">
              <a:buFont typeface="Arial" panose="020B0604020202020204" pitchFamily="34" charset="0"/>
              <a:buChar char="•"/>
            </a:pPr>
            <a:r>
              <a:rPr lang="en-US" sz="2300" dirty="0">
                <a:solidFill>
                  <a:schemeClr val="bg1"/>
                </a:solidFill>
                <a:latin typeface="Times New Roman" panose="02020603050405020304" pitchFamily="18" charset="0"/>
                <a:cs typeface="Times New Roman" panose="02020603050405020304" pitchFamily="18" charset="0"/>
              </a:rPr>
              <a:t>67% of children between the age groups 11-14 years have their own gadgets.</a:t>
            </a:r>
          </a:p>
          <a:p>
            <a:pPr marL="342900" indent="-342900" algn="just">
              <a:buFont typeface="Arial" panose="020B0604020202020204" pitchFamily="34" charset="0"/>
              <a:buChar char="•"/>
            </a:pP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0" y="297210"/>
            <a:ext cx="771810" cy="9300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74" y="260817"/>
            <a:ext cx="1026726" cy="968056"/>
          </a:xfrm>
          <a:prstGeom prst="rect">
            <a:avLst/>
          </a:prstGeom>
        </p:spPr>
      </p:pic>
    </p:spTree>
    <p:extLst>
      <p:ext uri="{BB962C8B-B14F-4D97-AF65-F5344CB8AC3E}">
        <p14:creationId xmlns:p14="http://schemas.microsoft.com/office/powerpoint/2010/main" val="206672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462"/>
            <a:ext cx="12192000" cy="1295400"/>
          </a:xfrm>
          <a:noFill/>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Legislative framework</a:t>
            </a:r>
          </a:p>
        </p:txBody>
      </p:sp>
      <p:sp>
        <p:nvSpPr>
          <p:cNvPr id="3" name="Subtitle 2"/>
          <p:cNvSpPr>
            <a:spLocks noGrp="1"/>
          </p:cNvSpPr>
          <p:nvPr>
            <p:ph type="subTitle" idx="1"/>
          </p:nvPr>
        </p:nvSpPr>
        <p:spPr>
          <a:xfrm>
            <a:off x="533400" y="1300862"/>
            <a:ext cx="11125200" cy="4718938"/>
          </a:xfrm>
        </p:spPr>
        <p:txBody>
          <a:bodyPr>
            <a:normAutofit lnSpcReduction="10000"/>
          </a:bodyPr>
          <a:lstStyle/>
          <a:p>
            <a:pPr marL="342900" indent="-342900" algn="l">
              <a:buFont typeface="Arial" panose="020B0604020202020204" pitchFamily="34" charset="0"/>
              <a:buChar char="•"/>
            </a:pPr>
            <a:endParaRPr lang="en-US" b="1" dirty="0">
              <a:solidFill>
                <a:schemeClr val="bg1"/>
              </a:solidFill>
            </a:endParaRPr>
          </a:p>
          <a:p>
            <a:pPr algn="l">
              <a:buClr>
                <a:schemeClr val="bg1"/>
              </a:buClr>
            </a:pPr>
            <a:r>
              <a:rPr lang="en-US" b="1" dirty="0">
                <a:solidFill>
                  <a:schemeClr val="bg1"/>
                </a:solidFill>
                <a:latin typeface="Times New Roman" panose="02020603050405020304" pitchFamily="18" charset="0"/>
                <a:cs typeface="Times New Roman" panose="02020603050405020304" pitchFamily="18" charset="0"/>
              </a:rPr>
              <a:t>Law on Children’s rights and Family Code of the Republic of Azerbaijan</a:t>
            </a:r>
          </a:p>
          <a:p>
            <a:pPr algn="l">
              <a:buClr>
                <a:schemeClr val="bg1"/>
              </a:buClr>
            </a:pPr>
            <a:r>
              <a:rPr lang="en-US" dirty="0">
                <a:solidFill>
                  <a:schemeClr val="bg1"/>
                </a:solidFill>
                <a:latin typeface="Times New Roman" panose="02020603050405020304" pitchFamily="18" charset="0"/>
                <a:cs typeface="Times New Roman" panose="02020603050405020304" pitchFamily="18" charset="0"/>
              </a:rPr>
              <a:t>A person under the age of 18 is legally considered to be a child.</a:t>
            </a:r>
          </a:p>
          <a:p>
            <a:pPr algn="l">
              <a:buClr>
                <a:schemeClr val="bg1"/>
              </a:buClr>
            </a:pPr>
            <a:endParaRPr lang="en-US" b="1" dirty="0">
              <a:solidFill>
                <a:schemeClr val="bg1"/>
              </a:solidFill>
              <a:latin typeface="Times New Roman" panose="02020603050405020304" pitchFamily="18" charset="0"/>
              <a:cs typeface="Times New Roman" panose="02020603050405020304" pitchFamily="18" charset="0"/>
            </a:endParaRPr>
          </a:p>
          <a:p>
            <a:pPr algn="l">
              <a:buClr>
                <a:schemeClr val="bg1"/>
              </a:buClr>
            </a:pPr>
            <a:r>
              <a:rPr lang="en-US" b="1" dirty="0">
                <a:solidFill>
                  <a:schemeClr val="bg1"/>
                </a:solidFill>
                <a:latin typeface="Times New Roman" panose="02020603050405020304" pitchFamily="18" charset="0"/>
                <a:cs typeface="Times New Roman" panose="02020603050405020304" pitchFamily="18" charset="0"/>
              </a:rPr>
              <a:t>Law on Telecommunication of the Republic of Azerbaijan</a:t>
            </a:r>
          </a:p>
          <a:p>
            <a:pPr algn="l">
              <a:buClr>
                <a:schemeClr val="bg1"/>
              </a:buClr>
            </a:pPr>
            <a:r>
              <a:rPr lang="en-US" dirty="0">
                <a:solidFill>
                  <a:schemeClr val="bg1"/>
                </a:solidFill>
                <a:latin typeface="Times New Roman" panose="02020603050405020304" pitchFamily="18" charset="0"/>
                <a:cs typeface="Times New Roman" panose="02020603050405020304" pitchFamily="18" charset="0"/>
              </a:rPr>
              <a:t>Article 33: Duties of operators and providers</a:t>
            </a:r>
          </a:p>
          <a:p>
            <a:pPr algn="just">
              <a:buClr>
                <a:schemeClr val="bg1"/>
              </a:buClr>
            </a:pPr>
            <a:r>
              <a:rPr lang="en-US" dirty="0">
                <a:solidFill>
                  <a:schemeClr val="bg1"/>
                </a:solidFill>
                <a:latin typeface="Times New Roman" panose="02020603050405020304" pitchFamily="18" charset="0"/>
                <a:cs typeface="Times New Roman" panose="02020603050405020304" pitchFamily="18" charset="0"/>
              </a:rPr>
              <a:t>Based on subscriber’s request to ensure safe access to the internet resources in order to protect children from harmful information that can threat children’s health and development taking into account the requirements of the Law of the Republic of Azerbaijan "On Protection of Children from harmful information"</a:t>
            </a:r>
          </a:p>
          <a:p>
            <a:pPr algn="l">
              <a:buClr>
                <a:schemeClr val="bg1"/>
              </a:buClr>
            </a:pPr>
            <a:r>
              <a:rPr lang="en-US" dirty="0">
                <a:solidFill>
                  <a:schemeClr val="bg1"/>
                </a:solidFill>
                <a:latin typeface="Times New Roman" panose="02020603050405020304" pitchFamily="18" charset="0"/>
                <a:cs typeface="Times New Roman" panose="02020603050405020304" pitchFamily="18" charset="0"/>
              </a:rPr>
              <a:t>Article 34:</a:t>
            </a:r>
            <a:r>
              <a:rPr lang="az-Latn-AZ" dirty="0">
                <a:solidFill>
                  <a:schemeClr val="bg1"/>
                </a:solidFill>
                <a:latin typeface="Times New Roman" panose="02020603050405020304" pitchFamily="18" charset="0"/>
                <a:cs typeface="Times New Roman" panose="02020603050405020304" pitchFamily="18" charset="0"/>
              </a:rPr>
              <a:t> Rights and duties of subscribers</a:t>
            </a:r>
            <a:endParaRPr lang="en-US" dirty="0">
              <a:solidFill>
                <a:schemeClr val="bg1"/>
              </a:solidFill>
              <a:latin typeface="Times New Roman" panose="02020603050405020304" pitchFamily="18" charset="0"/>
              <a:cs typeface="Times New Roman" panose="02020603050405020304" pitchFamily="18" charset="0"/>
            </a:endParaRPr>
          </a:p>
          <a:p>
            <a:pPr algn="l">
              <a:buClr>
                <a:schemeClr val="bg1"/>
              </a:buClr>
            </a:pPr>
            <a:r>
              <a:rPr lang="en-US" dirty="0">
                <a:solidFill>
                  <a:schemeClr val="bg1"/>
                </a:solidFill>
                <a:latin typeface="Times New Roman" panose="02020603050405020304" pitchFamily="18" charset="0"/>
                <a:cs typeface="Times New Roman" panose="02020603050405020304" pitchFamily="18" charset="0"/>
              </a:rPr>
              <a:t>To take appropriate measures within the use of technical software and equipment in order to protect children from harmful information.</a:t>
            </a: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1800" y="234062"/>
            <a:ext cx="790466" cy="952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85" y="180722"/>
            <a:ext cx="1066800" cy="1005840"/>
          </a:xfrm>
          <a:prstGeom prst="rect">
            <a:avLst/>
          </a:prstGeom>
        </p:spPr>
      </p:pic>
    </p:spTree>
    <p:extLst>
      <p:ext uri="{BB962C8B-B14F-4D97-AF65-F5344CB8AC3E}">
        <p14:creationId xmlns:p14="http://schemas.microsoft.com/office/powerpoint/2010/main" val="414188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462"/>
            <a:ext cx="10896600" cy="1295400"/>
          </a:xfrm>
          <a:gradFill>
            <a:gsLst>
              <a:gs pos="100000">
                <a:schemeClr val="tx1"/>
              </a:gs>
              <a:gs pos="100000">
                <a:schemeClr val="tx1"/>
              </a:gs>
              <a:gs pos="100000">
                <a:schemeClr val="accent1">
                  <a:lumMod val="45000"/>
                  <a:lumOff val="55000"/>
                </a:schemeClr>
              </a:gs>
              <a:gs pos="100000">
                <a:schemeClr val="accent1">
                  <a:lumMod val="30000"/>
                  <a:lumOff val="70000"/>
                </a:schemeClr>
              </a:gs>
            </a:gsLst>
            <a:lin ang="5400000" scaled="1"/>
          </a:gradFill>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Legislative framework</a:t>
            </a:r>
          </a:p>
        </p:txBody>
      </p:sp>
      <p:sp>
        <p:nvSpPr>
          <p:cNvPr id="3" name="Subtitle 2"/>
          <p:cNvSpPr>
            <a:spLocks noGrp="1"/>
          </p:cNvSpPr>
          <p:nvPr>
            <p:ph type="subTitle" idx="1"/>
          </p:nvPr>
        </p:nvSpPr>
        <p:spPr>
          <a:xfrm>
            <a:off x="762000" y="1447800"/>
            <a:ext cx="11049000" cy="4642738"/>
          </a:xfrm>
        </p:spPr>
        <p:txBody>
          <a:bodyPr>
            <a:normAutofit/>
          </a:bodyPr>
          <a:lstStyle/>
          <a:p>
            <a:pPr algn="l">
              <a:buClr>
                <a:schemeClr val="bg1"/>
              </a:buClr>
            </a:pPr>
            <a:endParaRPr lang="en-US" b="1" dirty="0">
              <a:solidFill>
                <a:schemeClr val="bg1"/>
              </a:solidFill>
            </a:endParaRPr>
          </a:p>
          <a:p>
            <a:pPr algn="l">
              <a:buClr>
                <a:schemeClr val="bg1"/>
              </a:buClr>
            </a:pPr>
            <a:r>
              <a:rPr lang="en-US" b="1" dirty="0">
                <a:solidFill>
                  <a:schemeClr val="bg1"/>
                </a:solidFill>
                <a:latin typeface="Times New Roman" panose="02020603050405020304" pitchFamily="18" charset="0"/>
                <a:cs typeface="Times New Roman" panose="02020603050405020304" pitchFamily="18" charset="0"/>
              </a:rPr>
              <a:t>Law on Protection of Children from Harmful Information regulates issues in the following areas:</a:t>
            </a:r>
          </a:p>
          <a:p>
            <a:pPr marL="342900" indent="-342900" algn="l">
              <a:buClr>
                <a:schemeClr val="bg1"/>
              </a:buClr>
              <a:buFont typeface="Corbel" panose="020B0503020204020204" pitchFamily="34" charset="0"/>
              <a:buChar char="•"/>
            </a:pPr>
            <a:r>
              <a:rPr lang="en-US" dirty="0">
                <a:solidFill>
                  <a:schemeClr val="bg1"/>
                </a:solidFill>
                <a:latin typeface="Times New Roman" panose="02020603050405020304" pitchFamily="18" charset="0"/>
                <a:cs typeface="Times New Roman" panose="02020603050405020304" pitchFamily="18" charset="0"/>
              </a:rPr>
              <a:t>Basic principles of protection of children from harmful information</a:t>
            </a:r>
          </a:p>
          <a:p>
            <a:pPr marL="342900" indent="-342900" algn="l">
              <a:buClr>
                <a:schemeClr val="bg1"/>
              </a:buClr>
              <a:buFont typeface="Corbel" panose="020B0503020204020204" pitchFamily="34" charset="0"/>
              <a:buChar char="•"/>
            </a:pPr>
            <a:r>
              <a:rPr lang="en-US" dirty="0">
                <a:solidFill>
                  <a:schemeClr val="bg1"/>
                </a:solidFill>
                <a:latin typeface="Times New Roman" panose="02020603050405020304" pitchFamily="18" charset="0"/>
                <a:cs typeface="Times New Roman" panose="02020603050405020304" pitchFamily="18" charset="0"/>
              </a:rPr>
              <a:t>Types of harmful information for children</a:t>
            </a:r>
          </a:p>
          <a:p>
            <a:pPr marL="342900" indent="-342900" algn="l">
              <a:buClr>
                <a:schemeClr val="bg1"/>
              </a:buClr>
              <a:buFont typeface="Corbel" panose="020B0503020204020204" pitchFamily="34" charset="0"/>
              <a:buChar char="•"/>
            </a:pPr>
            <a:r>
              <a:rPr lang="en-US" dirty="0">
                <a:solidFill>
                  <a:schemeClr val="bg1"/>
                </a:solidFill>
                <a:latin typeface="Times New Roman" panose="02020603050405020304" pitchFamily="18" charset="0"/>
                <a:cs typeface="Times New Roman" panose="02020603050405020304" pitchFamily="18" charset="0"/>
              </a:rPr>
              <a:t>Classification of information according to the age groups</a:t>
            </a:r>
          </a:p>
          <a:p>
            <a:pPr marL="342900" indent="-342900" algn="l">
              <a:buClr>
                <a:schemeClr val="bg1"/>
              </a:buClr>
              <a:buFont typeface="Corbel" panose="020B0503020204020204" pitchFamily="34" charset="0"/>
              <a:buChar char="•"/>
            </a:pPr>
            <a:r>
              <a:rPr lang="en-US" dirty="0">
                <a:solidFill>
                  <a:schemeClr val="bg1"/>
                </a:solidFill>
                <a:latin typeface="Times New Roman" panose="02020603050405020304" pitchFamily="18" charset="0"/>
                <a:cs typeface="Times New Roman" panose="02020603050405020304" pitchFamily="18" charset="0"/>
              </a:rPr>
              <a:t>Requirements for circulation of information products according to the age groups</a:t>
            </a:r>
          </a:p>
          <a:p>
            <a:pPr marL="342900" indent="-342900" algn="l">
              <a:buClr>
                <a:schemeClr val="bg1"/>
              </a:buClr>
              <a:buFont typeface="Corbel" panose="020B0503020204020204" pitchFamily="34" charset="0"/>
              <a:buChar char="•"/>
            </a:pPr>
            <a:r>
              <a:rPr lang="en-US" dirty="0">
                <a:solidFill>
                  <a:schemeClr val="bg1"/>
                </a:solidFill>
                <a:latin typeface="Times New Roman" panose="02020603050405020304" pitchFamily="18" charset="0"/>
                <a:cs typeface="Times New Roman" panose="02020603050405020304" pitchFamily="18" charset="0"/>
              </a:rPr>
              <a:t>Expertise of information products</a:t>
            </a:r>
          </a:p>
          <a:p>
            <a:pPr marL="342900" indent="-342900" algn="l">
              <a:buFont typeface="Arial" panose="020B0604020202020204" pitchFamily="34" charset="0"/>
              <a:buChar char="•"/>
            </a:pP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9590" y="234062"/>
            <a:ext cx="771810" cy="9300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87" y="150242"/>
            <a:ext cx="1066800" cy="1005840"/>
          </a:xfrm>
          <a:prstGeom prst="rect">
            <a:avLst/>
          </a:prstGeom>
        </p:spPr>
      </p:pic>
    </p:spTree>
    <p:extLst>
      <p:ext uri="{BB962C8B-B14F-4D97-AF65-F5344CB8AC3E}">
        <p14:creationId xmlns:p14="http://schemas.microsoft.com/office/powerpoint/2010/main" val="182495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06" y="451738"/>
            <a:ext cx="10668000" cy="1295400"/>
          </a:xfrm>
          <a:gradFill>
            <a:gsLst>
              <a:gs pos="100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International documents</a:t>
            </a:r>
          </a:p>
        </p:txBody>
      </p:sp>
      <p:sp>
        <p:nvSpPr>
          <p:cNvPr id="3" name="Subtitle 2"/>
          <p:cNvSpPr>
            <a:spLocks noGrp="1"/>
          </p:cNvSpPr>
          <p:nvPr>
            <p:ph type="subTitle" idx="1"/>
          </p:nvPr>
        </p:nvSpPr>
        <p:spPr>
          <a:xfrm>
            <a:off x="304800" y="1371600"/>
            <a:ext cx="8763000" cy="4414138"/>
          </a:xfrm>
          <a:solidFill>
            <a:schemeClr val="tx1"/>
          </a:solidFill>
          <a:ln>
            <a:noFill/>
          </a:ln>
        </p:spPr>
        <p:txBody>
          <a:bodyPr/>
          <a:lstStyle/>
          <a:p>
            <a:pPr marL="342900" indent="-342900" algn="l">
              <a:buClr>
                <a:schemeClr val="bg1"/>
              </a:buClr>
              <a:buFont typeface="Arial" panose="020B0604020202020204" pitchFamily="34" charset="0"/>
              <a:buChar char="•"/>
            </a:pPr>
            <a:endParaRPr lang="en-US" b="1" dirty="0">
              <a:solidFill>
                <a:schemeClr val="bg1"/>
              </a:solidFill>
            </a:endParaRPr>
          </a:p>
          <a:p>
            <a:pPr marL="342900" indent="-342900" algn="l">
              <a:buFont typeface="Arial" panose="020B0604020202020204" pitchFamily="34" charset="0"/>
              <a:buChar char="•"/>
            </a:pPr>
            <a:endParaRPr lang="en-US" b="1" dirty="0">
              <a:solidFill>
                <a:schemeClr val="bg1"/>
              </a:solidFill>
            </a:endParaRPr>
          </a:p>
          <a:p>
            <a:pPr marL="342900" indent="-342900" algn="l">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Republic of Azerbaijan ratified</a:t>
            </a:r>
            <a:r>
              <a:rPr lang="en-US" dirty="0">
                <a:solidFill>
                  <a:schemeClr val="bg1"/>
                </a:solidFill>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endParaRPr lang="en-US" dirty="0">
              <a:solidFill>
                <a:schemeClr val="bg1"/>
              </a:solidFill>
            </a:endParaRPr>
          </a:p>
          <a:p>
            <a:pPr marL="342900" indent="-342900" algn="l">
              <a:buFont typeface="Arial" panose="020B0604020202020204" pitchFamily="34" charset="0"/>
              <a:buChar char="•"/>
            </a:pPr>
            <a:endParaRPr lang="en-US" b="1" dirty="0">
              <a:solidFill>
                <a:schemeClr val="bg1"/>
              </a:solidFill>
            </a:endParaRP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8" name="Rounded Rectangle 27"/>
          <p:cNvSpPr/>
          <p:nvPr/>
        </p:nvSpPr>
        <p:spPr>
          <a:xfrm>
            <a:off x="694006" y="3276600"/>
            <a:ext cx="4716194" cy="212630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latin typeface="Times New Roman" panose="02020603050405020304" pitchFamily="18" charset="0"/>
                <a:cs typeface="Times New Roman" panose="02020603050405020304" pitchFamily="18" charset="0"/>
              </a:rPr>
              <a:t>UN Convention on the Rights of Children - 1992</a:t>
            </a:r>
            <a:endParaRPr lang="en-US" sz="2100" dirty="0">
              <a:latin typeface="Times New Roman" panose="02020603050405020304" pitchFamily="18" charset="0"/>
              <a:cs typeface="Times New Roman" panose="02020603050405020304" pitchFamily="18" charset="0"/>
            </a:endParaRPr>
          </a:p>
        </p:txBody>
      </p:sp>
      <p:sp>
        <p:nvSpPr>
          <p:cNvPr id="30" name="Rounded Rectangle 29"/>
          <p:cNvSpPr/>
          <p:nvPr/>
        </p:nvSpPr>
        <p:spPr>
          <a:xfrm>
            <a:off x="6400799" y="3320499"/>
            <a:ext cx="5106893" cy="212630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Times New Roman" panose="02020603050405020304" pitchFamily="18" charset="0"/>
                <a:cs typeface="Times New Roman" panose="02020603050405020304" pitchFamily="18" charset="0"/>
              </a:rPr>
              <a:t>Europe Convention on the Protection of Children from sexual abuse and sexual violence - 2019</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589417"/>
            <a:ext cx="846517" cy="10200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13" y="451738"/>
            <a:ext cx="1155510" cy="1089481"/>
          </a:xfrm>
          <a:prstGeom prst="rect">
            <a:avLst/>
          </a:prstGeom>
        </p:spPr>
      </p:pic>
    </p:spTree>
    <p:extLst>
      <p:ext uri="{BB962C8B-B14F-4D97-AF65-F5344CB8AC3E}">
        <p14:creationId xmlns:p14="http://schemas.microsoft.com/office/powerpoint/2010/main" val="207565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5462"/>
            <a:ext cx="12192000" cy="1295400"/>
          </a:xfrm>
          <a:ln>
            <a:solidFill>
              <a:schemeClr val="tx1"/>
            </a:solidFill>
          </a:ln>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Public awareness</a:t>
            </a:r>
          </a:p>
        </p:txBody>
      </p:sp>
      <p:sp>
        <p:nvSpPr>
          <p:cNvPr id="3" name="Subtitle 2"/>
          <p:cNvSpPr>
            <a:spLocks noGrp="1"/>
          </p:cNvSpPr>
          <p:nvPr>
            <p:ph type="subTitle" idx="1"/>
          </p:nvPr>
        </p:nvSpPr>
        <p:spPr>
          <a:xfrm>
            <a:off x="562970" y="1752600"/>
            <a:ext cx="5562600" cy="4566538"/>
          </a:xfrm>
          <a:solidFill>
            <a:schemeClr val="tx1"/>
          </a:solidFill>
          <a:ln>
            <a:noFill/>
          </a:ln>
        </p:spPr>
        <p:txBody>
          <a:bodyPr>
            <a:normAutofit/>
          </a:bodyPr>
          <a:lstStyle/>
          <a:p>
            <a:pPr algn="l">
              <a:lnSpc>
                <a:spcPct val="100000"/>
              </a:lnSpc>
            </a:pPr>
            <a:r>
              <a:rPr lang="en-US" b="1" dirty="0">
                <a:solidFill>
                  <a:schemeClr val="bg1"/>
                </a:solidFill>
                <a:latin typeface="Times New Roman" panose="02020603050405020304" pitchFamily="18" charset="0"/>
                <a:cs typeface="Times New Roman" panose="02020603050405020304" pitchFamily="18" charset="0"/>
              </a:rPr>
              <a:t>The National Forum of the Azerbaijani children</a:t>
            </a:r>
          </a:p>
          <a:p>
            <a:pPr algn="just">
              <a:lnSpc>
                <a:spcPct val="100000"/>
              </a:lnSpc>
            </a:pPr>
            <a:r>
              <a:rPr lang="en-US" dirty="0">
                <a:solidFill>
                  <a:schemeClr val="bg1"/>
                </a:solidFill>
                <a:latin typeface="Times New Roman" panose="02020603050405020304" pitchFamily="18" charset="0"/>
                <a:cs typeface="Times New Roman" panose="02020603050405020304" pitchFamily="18" charset="0"/>
              </a:rPr>
              <a:t>National Forums of Azerbaijani Children   being held every 3 years are the part of the state child policy consistently pursued in the Republic of Azerbaijan. </a:t>
            </a:r>
          </a:p>
          <a:p>
            <a:pPr algn="just">
              <a:lnSpc>
                <a:spcPct val="100000"/>
              </a:lnSpc>
            </a:pPr>
            <a:r>
              <a:rPr lang="en-US" dirty="0">
                <a:solidFill>
                  <a:schemeClr val="bg1"/>
                </a:solidFill>
                <a:latin typeface="Times New Roman" panose="02020603050405020304" pitchFamily="18" charset="0"/>
                <a:cs typeface="Times New Roman" panose="02020603050405020304" pitchFamily="18" charset="0"/>
              </a:rPr>
              <a:t>It is organized </a:t>
            </a:r>
            <a:r>
              <a:rPr lang="az-Latn-AZ" dirty="0">
                <a:solidFill>
                  <a:schemeClr val="bg1"/>
                </a:solidFill>
                <a:latin typeface="Times New Roman" panose="02020603050405020304" pitchFamily="18" charset="0"/>
                <a:cs typeface="Times New Roman" panose="02020603050405020304" pitchFamily="18" charset="0"/>
              </a:rPr>
              <a:t>by the State Committee for Family, Women and Children Affairs, Heydar Aliyev Foundation and UNICEF Azerbaijan Office. The forum was attended by a total of 380 children from all districts of Azerbaijan.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004446"/>
            <a:ext cx="5037015" cy="332955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590" y="234062"/>
            <a:ext cx="771810" cy="9300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337"/>
            <a:ext cx="1155510" cy="1089481"/>
          </a:xfrm>
          <a:prstGeom prst="rect">
            <a:avLst/>
          </a:prstGeom>
        </p:spPr>
      </p:pic>
    </p:spTree>
    <p:extLst>
      <p:ext uri="{BB962C8B-B14F-4D97-AF65-F5344CB8AC3E}">
        <p14:creationId xmlns:p14="http://schemas.microsoft.com/office/powerpoint/2010/main" val="143846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5462"/>
            <a:ext cx="12192000" cy="1295400"/>
          </a:xfrm>
          <a:ln>
            <a:solidFill>
              <a:schemeClr val="tx1"/>
            </a:solidFill>
          </a:ln>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Public awareness </a:t>
            </a:r>
          </a:p>
        </p:txBody>
      </p:sp>
      <p:sp>
        <p:nvSpPr>
          <p:cNvPr id="3" name="Subtitle 2"/>
          <p:cNvSpPr>
            <a:spLocks noGrp="1"/>
          </p:cNvSpPr>
          <p:nvPr>
            <p:ph type="subTitle" idx="1"/>
          </p:nvPr>
        </p:nvSpPr>
        <p:spPr>
          <a:xfrm>
            <a:off x="304800" y="1505803"/>
            <a:ext cx="5105400" cy="5334000"/>
          </a:xfrm>
          <a:solidFill>
            <a:schemeClr val="tx1"/>
          </a:solidFill>
          <a:ln>
            <a:noFill/>
          </a:ln>
        </p:spPr>
        <p:txBody>
          <a:bodyPr>
            <a:normAutofit/>
          </a:bodyPr>
          <a:lstStyle/>
          <a:p>
            <a:pPr algn="just"/>
            <a:r>
              <a:rPr lang="en-US" b="1" dirty="0">
                <a:solidFill>
                  <a:schemeClr val="bg1"/>
                </a:solidFill>
                <a:latin typeface="Times New Roman" panose="02020603050405020304" pitchFamily="18" charset="0"/>
                <a:cs typeface="Times New Roman" panose="02020603050405020304" pitchFamily="18" charset="0"/>
              </a:rPr>
              <a:t>Children Online Safety Seminar</a:t>
            </a:r>
            <a:endParaRPr lang="en-US" b="1" i="1" dirty="0">
              <a:solidFill>
                <a:schemeClr val="bg1"/>
              </a:solidFill>
              <a:latin typeface="Times New Roman" panose="02020603050405020304" pitchFamily="18" charset="0"/>
              <a:cs typeface="Times New Roman" panose="02020603050405020304" pitchFamily="18" charset="0"/>
            </a:endParaRPr>
          </a:p>
          <a:p>
            <a:pPr algn="just">
              <a:lnSpc>
                <a:spcPct val="100000"/>
              </a:lnSpc>
            </a:pPr>
            <a:r>
              <a:rPr lang="en-US" dirty="0">
                <a:solidFill>
                  <a:schemeClr val="bg1"/>
                </a:solidFill>
                <a:latin typeface="Times New Roman" panose="02020603050405020304" pitchFamily="18" charset="0"/>
                <a:cs typeface="Times New Roman" panose="02020603050405020304" pitchFamily="18" charset="0"/>
              </a:rPr>
              <a:t>More than 1</a:t>
            </a:r>
            <a:r>
              <a:rPr lang="az-Latn-AZ" dirty="0">
                <a:solidFill>
                  <a:schemeClr val="bg1"/>
                </a:solidFill>
                <a:latin typeface="Times New Roman" panose="02020603050405020304" pitchFamily="18" charset="0"/>
                <a:cs typeface="Times New Roman" panose="02020603050405020304" pitchFamily="18" charset="0"/>
              </a:rPr>
              <a:t>1</a:t>
            </a:r>
            <a:r>
              <a:rPr lang="en-US" dirty="0">
                <a:solidFill>
                  <a:schemeClr val="bg1"/>
                </a:solidFill>
                <a:latin typeface="Times New Roman" panose="02020603050405020304" pitchFamily="18" charset="0"/>
                <a:cs typeface="Times New Roman" panose="02020603050405020304" pitchFamily="18" charset="0"/>
              </a:rPr>
              <a:t>0 teachers from </a:t>
            </a:r>
            <a:r>
              <a:rPr lang="az-Latn-AZ" dirty="0">
                <a:solidFill>
                  <a:schemeClr val="bg1"/>
                </a:solidFill>
                <a:latin typeface="Times New Roman" panose="02020603050405020304" pitchFamily="18" charset="0"/>
                <a:cs typeface="Times New Roman" panose="02020603050405020304" pitchFamily="18" charset="0"/>
              </a:rPr>
              <a:t>9</a:t>
            </a:r>
            <a:r>
              <a:rPr lang="en-US" dirty="0">
                <a:solidFill>
                  <a:schemeClr val="bg1"/>
                </a:solidFill>
                <a:latin typeface="Times New Roman" panose="02020603050405020304" pitchFamily="18" charset="0"/>
                <a:cs typeface="Times New Roman" panose="02020603050405020304" pitchFamily="18" charset="0"/>
              </a:rPr>
              <a:t>0 secondary schools from different regions of the country were attended to Children Online Safety Seminar organized by the Ministry of Transport, Communications and High Technologies, Ministry of Education, Kaspersky and </a:t>
            </a:r>
            <a:r>
              <a:rPr lang="en-US" dirty="0" err="1">
                <a:solidFill>
                  <a:schemeClr val="bg1"/>
                </a:solidFill>
                <a:latin typeface="Times New Roman" panose="02020603050405020304" pitchFamily="18" charset="0"/>
                <a:cs typeface="Times New Roman" panose="02020603050405020304" pitchFamily="18" charset="0"/>
              </a:rPr>
              <a:t>Azercell</a:t>
            </a:r>
            <a:r>
              <a:rPr lang="en-US" dirty="0">
                <a:solidFill>
                  <a:schemeClr val="bg1"/>
                </a:solidFill>
                <a:latin typeface="Times New Roman" panose="02020603050405020304" pitchFamily="18" charset="0"/>
                <a:cs typeface="Times New Roman" panose="02020603050405020304" pitchFamily="18" charset="0"/>
              </a:rPr>
              <a:t> Telecom LLC  this year.  </a:t>
            </a:r>
          </a:p>
          <a:p>
            <a:pPr algn="just">
              <a:lnSpc>
                <a:spcPct val="100000"/>
              </a:lnSpc>
            </a:pPr>
            <a:r>
              <a:rPr lang="en-US" dirty="0">
                <a:solidFill>
                  <a:schemeClr val="bg1"/>
                </a:solidFill>
                <a:latin typeface="Times New Roman" panose="02020603050405020304" pitchFamily="18" charset="0"/>
                <a:cs typeface="Times New Roman" panose="02020603050405020304" pitchFamily="18" charset="0"/>
              </a:rPr>
              <a:t>This seminar aims to increase awareness of the risks faced when being online and to support capacity building of educators in online safety and to prepare them for Safer Internet Day on February.</a:t>
            </a: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980056"/>
            <a:ext cx="5107692" cy="33966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590" y="234062"/>
            <a:ext cx="771810" cy="9300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11381"/>
            <a:ext cx="1155510" cy="1089481"/>
          </a:xfrm>
          <a:prstGeom prst="rect">
            <a:avLst/>
          </a:prstGeom>
        </p:spPr>
      </p:pic>
    </p:spTree>
    <p:extLst>
      <p:ext uri="{BB962C8B-B14F-4D97-AF65-F5344CB8AC3E}">
        <p14:creationId xmlns:p14="http://schemas.microsoft.com/office/powerpoint/2010/main" val="292531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461"/>
            <a:ext cx="10972800" cy="1314157"/>
          </a:xfrm>
          <a:gradFill flip="none" rotWithShape="1">
            <a:gsLst>
              <a:gs pos="100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ln>
            <a:solidFill>
              <a:schemeClr val="tx1"/>
            </a:solidFill>
          </a:ln>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Public awareness </a:t>
            </a:r>
          </a:p>
        </p:txBody>
      </p:sp>
      <p:sp>
        <p:nvSpPr>
          <p:cNvPr id="3" name="Subtitle 2"/>
          <p:cNvSpPr>
            <a:spLocks noGrp="1"/>
          </p:cNvSpPr>
          <p:nvPr>
            <p:ph type="subTitle" idx="1"/>
          </p:nvPr>
        </p:nvSpPr>
        <p:spPr>
          <a:xfrm>
            <a:off x="279009" y="1981200"/>
            <a:ext cx="5715000" cy="4572000"/>
          </a:xfrm>
          <a:solidFill>
            <a:schemeClr val="tx1"/>
          </a:solidFill>
          <a:ln>
            <a:noFill/>
          </a:ln>
        </p:spPr>
        <p:txBody>
          <a:bodyPr>
            <a:normAutofit/>
          </a:bodyPr>
          <a:lstStyle/>
          <a:p>
            <a:pPr algn="just"/>
            <a:r>
              <a:rPr lang="en-US" b="1" dirty="0">
                <a:solidFill>
                  <a:schemeClr val="bg1"/>
                </a:solidFill>
                <a:latin typeface="Times New Roman" panose="02020603050405020304" pitchFamily="18" charset="0"/>
                <a:cs typeface="Times New Roman" panose="02020603050405020304" pitchFamily="18" charset="0"/>
              </a:rPr>
              <a:t>Safer Internet Day</a:t>
            </a:r>
          </a:p>
          <a:p>
            <a:pPr algn="just"/>
            <a:r>
              <a:rPr lang="en-US" dirty="0">
                <a:solidFill>
                  <a:schemeClr val="bg1"/>
                </a:solidFill>
                <a:latin typeface="Times New Roman" panose="02020603050405020304" pitchFamily="18" charset="0"/>
                <a:cs typeface="Times New Roman" panose="02020603050405020304" pitchFamily="18" charset="0"/>
              </a:rPr>
              <a:t>Trainings for schoolchildren</a:t>
            </a:r>
            <a:r>
              <a:rPr lang="az-Latn-AZ"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are organized dedicated to </a:t>
            </a:r>
            <a:r>
              <a:rPr lang="az-Latn-AZ" dirty="0">
                <a:solidFill>
                  <a:schemeClr val="bg1"/>
                </a:solidFill>
                <a:latin typeface="Times New Roman" panose="02020603050405020304" pitchFamily="18" charset="0"/>
                <a:cs typeface="Times New Roman" panose="02020603050405020304" pitchFamily="18" charset="0"/>
              </a:rPr>
              <a:t>Safer Internet Day</a:t>
            </a:r>
            <a:r>
              <a:rPr lang="en-US" dirty="0">
                <a:solidFill>
                  <a:schemeClr val="bg1"/>
                </a:solidFill>
                <a:latin typeface="Times New Roman" panose="02020603050405020304" pitchFamily="18" charset="0"/>
                <a:cs typeface="Times New Roman" panose="02020603050405020304" pitchFamily="18" charset="0"/>
              </a:rPr>
              <a:t> in February.</a:t>
            </a:r>
            <a:r>
              <a:rPr lang="az-Latn-AZ" dirty="0">
                <a:solidFill>
                  <a:schemeClr val="bg1"/>
                </a:solidFill>
                <a:latin typeface="Times New Roman" panose="02020603050405020304" pitchFamily="18" charset="0"/>
                <a:cs typeface="Times New Roman" panose="02020603050405020304" pitchFamily="18" charset="0"/>
              </a:rPr>
              <a:t> </a:t>
            </a:r>
          </a:p>
          <a:p>
            <a:pPr algn="just"/>
            <a:r>
              <a:rPr lang="az-Latn-AZ" dirty="0">
                <a:solidFill>
                  <a:schemeClr val="bg1"/>
                </a:solidFill>
                <a:latin typeface="Times New Roman" panose="02020603050405020304" pitchFamily="18" charset="0"/>
                <a:cs typeface="Times New Roman" panose="02020603050405020304" pitchFamily="18" charset="0"/>
              </a:rPr>
              <a:t>This training is held in ICT Lab including 19 centers in 17 regions of the country and many students attending this training via teleconference through these centers of ICT Lab. </a:t>
            </a:r>
          </a:p>
          <a:p>
            <a:pPr algn="just"/>
            <a:r>
              <a:rPr lang="az-Latn-AZ" dirty="0">
                <a:solidFill>
                  <a:schemeClr val="bg1"/>
                </a:solidFill>
                <a:latin typeface="Times New Roman" panose="02020603050405020304" pitchFamily="18" charset="0"/>
                <a:cs typeface="Times New Roman" panose="02020603050405020304" pitchFamily="18" charset="0"/>
              </a:rPr>
              <a:t>Ministry of Transport, Communications and High Technologies has joined this initiative of the European Comission since 2010.</a:t>
            </a:r>
          </a:p>
          <a:p>
            <a:pPr algn="l"/>
            <a:endParaRPr lang="en-US" dirty="0">
              <a:solidFill>
                <a:schemeClr val="bg1"/>
              </a:solidFill>
            </a:endParaRP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728" y="1981200"/>
            <a:ext cx="4363872" cy="356658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590" y="234062"/>
            <a:ext cx="848010" cy="10218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183" y="260445"/>
            <a:ext cx="1030787" cy="971885"/>
          </a:xfrm>
          <a:prstGeom prst="rect">
            <a:avLst/>
          </a:prstGeom>
        </p:spPr>
      </p:pic>
    </p:spTree>
    <p:extLst>
      <p:ext uri="{BB962C8B-B14F-4D97-AF65-F5344CB8AC3E}">
        <p14:creationId xmlns:p14="http://schemas.microsoft.com/office/powerpoint/2010/main" val="108266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20000"/>
                <a:lumOff val="80000"/>
              </a:schemeClr>
            </a:gs>
            <a:gs pos="8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461"/>
            <a:ext cx="10972800" cy="1314157"/>
          </a:xfrm>
          <a:gradFill flip="none" rotWithShape="1">
            <a:gsLst>
              <a:gs pos="100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ln>
            <a:solidFill>
              <a:schemeClr val="tx1"/>
            </a:solidFill>
          </a:ln>
        </p:spPr>
        <p:txBody>
          <a:bodyPr>
            <a:normAutofit/>
          </a:bodyPr>
          <a:lstStyle/>
          <a:p>
            <a:r>
              <a:rPr lang="en-US" sz="5500" b="1" cap="none" dirty="0">
                <a:solidFill>
                  <a:schemeClr val="bg1"/>
                </a:solidFill>
                <a:latin typeface="Times New Roman" panose="02020603050405020304" pitchFamily="18" charset="0"/>
                <a:cs typeface="Times New Roman" panose="02020603050405020304" pitchFamily="18" charset="0"/>
              </a:rPr>
              <a:t>Public awareness </a:t>
            </a:r>
          </a:p>
        </p:txBody>
      </p:sp>
      <p:sp>
        <p:nvSpPr>
          <p:cNvPr id="3" name="Subtitle 2"/>
          <p:cNvSpPr>
            <a:spLocks noGrp="1"/>
          </p:cNvSpPr>
          <p:nvPr>
            <p:ph type="subTitle" idx="1"/>
          </p:nvPr>
        </p:nvSpPr>
        <p:spPr>
          <a:xfrm>
            <a:off x="152400" y="1752600"/>
            <a:ext cx="5715000" cy="5264380"/>
          </a:xfrm>
          <a:solidFill>
            <a:schemeClr val="tx1"/>
          </a:solidFill>
          <a:ln>
            <a:noFill/>
          </a:ln>
        </p:spPr>
        <p:txBody>
          <a:bodyPr>
            <a:normAutofit/>
          </a:bodyPr>
          <a:lstStyle/>
          <a:p>
            <a:pPr algn="l"/>
            <a:r>
              <a:rPr lang="en-US" b="1" dirty="0">
                <a:solidFill>
                  <a:schemeClr val="bg1"/>
                </a:solidFill>
                <a:latin typeface="Times New Roman" panose="02020603050405020304" pitchFamily="18" charset="0"/>
                <a:cs typeface="Times New Roman" panose="02020603050405020304" pitchFamily="18" charset="0"/>
              </a:rPr>
              <a:t>I</a:t>
            </a:r>
            <a:r>
              <a:rPr lang="az-Latn-AZ" b="1" dirty="0">
                <a:solidFill>
                  <a:schemeClr val="bg1"/>
                </a:solidFill>
                <a:latin typeface="Times New Roman" panose="02020603050405020304" pitchFamily="18" charset="0"/>
                <a:cs typeface="Times New Roman" panose="02020603050405020304" pitchFamily="18" charset="0"/>
              </a:rPr>
              <a:t>nternational </a:t>
            </a:r>
            <a:r>
              <a:rPr lang="en-US" b="1" dirty="0">
                <a:solidFill>
                  <a:schemeClr val="bg1"/>
                </a:solidFill>
                <a:latin typeface="Times New Roman" panose="02020603050405020304" pitchFamily="18" charset="0"/>
                <a:cs typeface="Times New Roman" panose="02020603050405020304" pitchFamily="18" charset="0"/>
              </a:rPr>
              <a:t>Cyber Week</a:t>
            </a:r>
          </a:p>
          <a:p>
            <a:pPr algn="just"/>
            <a:r>
              <a:rPr lang="en-US" dirty="0">
                <a:solidFill>
                  <a:schemeClr val="bg1"/>
                </a:solidFill>
                <a:latin typeface="Times New Roman" panose="02020603050405020304" pitchFamily="18" charset="0"/>
                <a:cs typeface="Times New Roman" panose="02020603050405020304" pitchFamily="18" charset="0"/>
              </a:rPr>
              <a:t>The Regional Internet Governance Forum (RIGF), the </a:t>
            </a:r>
            <a:r>
              <a:rPr lang="en-US" dirty="0" err="1">
                <a:solidFill>
                  <a:schemeClr val="bg1"/>
                </a:solidFill>
                <a:latin typeface="Times New Roman" panose="02020603050405020304" pitchFamily="18" charset="0"/>
                <a:cs typeface="Times New Roman" panose="02020603050405020304" pitchFamily="18" charset="0"/>
              </a:rPr>
              <a:t>Hackathon</a:t>
            </a:r>
            <a:r>
              <a:rPr lang="en-US" dirty="0">
                <a:solidFill>
                  <a:schemeClr val="bg1"/>
                </a:solidFill>
                <a:latin typeface="Times New Roman" panose="02020603050405020304" pitchFamily="18" charset="0"/>
                <a:cs typeface="Times New Roman" panose="02020603050405020304" pitchFamily="18" charset="0"/>
              </a:rPr>
              <a:t> Competition, the Cyber ​​Security Solutions Seminar, as well as training for on safe internet for schoolchildren, parents and children were organized within the framework of the International Cyber Week. (2019)</a:t>
            </a:r>
            <a:endParaRPr lang="en-US" b="1" dirty="0">
              <a:solidFill>
                <a:schemeClr val="bg1"/>
              </a:solidFill>
              <a:latin typeface="Times New Roman" panose="02020603050405020304" pitchFamily="18" charset="0"/>
              <a:cs typeface="Times New Roman" panose="02020603050405020304" pitchFamily="18" charset="0"/>
            </a:endParaRPr>
          </a:p>
          <a:p>
            <a:pPr algn="just"/>
            <a:r>
              <a:rPr lang="en-US" b="1" dirty="0">
                <a:solidFill>
                  <a:schemeClr val="bg1"/>
                </a:solidFill>
                <a:latin typeface="Times New Roman" panose="02020603050405020304" pitchFamily="18" charset="0"/>
                <a:cs typeface="Times New Roman" panose="02020603050405020304" pitchFamily="18" charset="0"/>
              </a:rPr>
              <a:t>Children’s Rights Month</a:t>
            </a:r>
          </a:p>
          <a:p>
            <a:pPr algn="just"/>
            <a:r>
              <a:rPr lang="en-US" dirty="0">
                <a:solidFill>
                  <a:schemeClr val="bg1"/>
                </a:solidFill>
                <a:latin typeface="Times New Roman" panose="02020603050405020304" pitchFamily="18" charset="0"/>
                <a:cs typeface="Times New Roman" panose="02020603050405020304" pitchFamily="18" charset="0"/>
              </a:rPr>
              <a:t>It is dedicated the whole month of November to raise awareness of </a:t>
            </a:r>
            <a:r>
              <a:rPr lang="az-Latn-AZ" dirty="0">
                <a:solidFill>
                  <a:schemeClr val="bg1"/>
                </a:solidFill>
                <a:latin typeface="Times New Roman" panose="02020603050405020304" pitchFamily="18" charset="0"/>
                <a:cs typeface="Times New Roman" panose="02020603050405020304" pitchFamily="18" charset="0"/>
              </a:rPr>
              <a:t>children's rights and making it clear to children and young people in the Republic of Azerbaijan.</a:t>
            </a:r>
            <a:endParaRPr lang="en-US" dirty="0">
              <a:solidFill>
                <a:schemeClr val="bg1"/>
              </a:solidFill>
              <a:latin typeface="Times New Roman" panose="02020603050405020304" pitchFamily="18" charset="0"/>
              <a:cs typeface="Times New Roman" panose="02020603050405020304" pitchFamily="18" charset="0"/>
            </a:endParaRPr>
          </a:p>
          <a:p>
            <a:pPr algn="l"/>
            <a:endParaRPr lang="en-US" dirty="0">
              <a:solidFill>
                <a:schemeClr val="bg1"/>
              </a:solidFill>
            </a:endParaRPr>
          </a:p>
        </p:txBody>
      </p:sp>
      <p:sp>
        <p:nvSpPr>
          <p:cNvPr id="4"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100" b="0" i="0" u="none" strike="noStrike" cap="none" normalizeH="0" baseline="0" dirty="0">
                <a:ln>
                  <a:noFill/>
                </a:ln>
                <a:solidFill>
                  <a:schemeClr val="tx1"/>
                </a:solidFill>
                <a:effectLst/>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689"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9590" y="234062"/>
            <a:ext cx="771810" cy="930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904618"/>
            <a:ext cx="5451965" cy="36255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11" y="263054"/>
            <a:ext cx="1056429" cy="996062"/>
          </a:xfrm>
          <a:prstGeom prst="rect">
            <a:avLst/>
          </a:prstGeom>
        </p:spPr>
      </p:pic>
    </p:spTree>
    <p:extLst>
      <p:ext uri="{BB962C8B-B14F-4D97-AF65-F5344CB8AC3E}">
        <p14:creationId xmlns:p14="http://schemas.microsoft.com/office/powerpoint/2010/main" val="1654608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TM04033921[[fn=Damask]]</Template>
  <TotalTime>2349</TotalTime>
  <Words>739</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Corbel</vt:lpstr>
      <vt:lpstr>Palatino Linotype</vt:lpstr>
      <vt:lpstr>Times New Roman</vt:lpstr>
      <vt:lpstr>Wingdings</vt:lpstr>
      <vt:lpstr>Parallax</vt:lpstr>
      <vt:lpstr>Banded</vt:lpstr>
      <vt:lpstr>PowerPoint Presentation</vt:lpstr>
      <vt:lpstr>Children accessing the Internet in Azerbaijan</vt:lpstr>
      <vt:lpstr>Legislative framework</vt:lpstr>
      <vt:lpstr>Legislative framework</vt:lpstr>
      <vt:lpstr>International documents</vt:lpstr>
      <vt:lpstr>Public awareness</vt:lpstr>
      <vt:lpstr>Public awareness </vt:lpstr>
      <vt:lpstr>Public awareness </vt:lpstr>
      <vt:lpstr>Public awareness </vt:lpstr>
      <vt:lpstr>Technical measures </vt:lpstr>
      <vt:lpstr>Technical measures </vt:lpstr>
      <vt:lpstr>Technical measures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Janin, Patricia</cp:lastModifiedBy>
  <cp:revision>255</cp:revision>
  <dcterms:created xsi:type="dcterms:W3CDTF">2013-09-11T07:24:08Z</dcterms:created>
  <dcterms:modified xsi:type="dcterms:W3CDTF">2020-02-03T16:28:11Z</dcterms:modified>
</cp:coreProperties>
</file>