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1"/>
  </p:sldMasterIdLst>
  <p:sldIdLst>
    <p:sldId id="257" r:id="rId2"/>
    <p:sldId id="258" r:id="rId3"/>
    <p:sldId id="272" r:id="rId4"/>
    <p:sldId id="273" r:id="rId5"/>
    <p:sldId id="259" r:id="rId6"/>
    <p:sldId id="263" r:id="rId7"/>
    <p:sldId id="261" r:id="rId8"/>
    <p:sldId id="262" r:id="rId9"/>
    <p:sldId id="275" r:id="rId10"/>
    <p:sldId id="280" r:id="rId11"/>
    <p:sldId id="281" r:id="rId12"/>
    <p:sldId id="264" r:id="rId13"/>
    <p:sldId id="290" r:id="rId14"/>
    <p:sldId id="291" r:id="rId15"/>
    <p:sldId id="265" r:id="rId16"/>
    <p:sldId id="276" r:id="rId17"/>
    <p:sldId id="266" r:id="rId18"/>
    <p:sldId id="274" r:id="rId19"/>
    <p:sldId id="260" r:id="rId20"/>
    <p:sldId id="279" r:id="rId21"/>
    <p:sldId id="282" r:id="rId22"/>
    <p:sldId id="283" r:id="rId23"/>
    <p:sldId id="284" r:id="rId24"/>
    <p:sldId id="285" r:id="rId25"/>
    <p:sldId id="287" r:id="rId26"/>
    <p:sldId id="289" r:id="rId27"/>
    <p:sldId id="288" r:id="rId28"/>
    <p:sldId id="271" r:id="rId29"/>
    <p:sldId id="267"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nny Rotino" initials="FR"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A2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Helle Formatvorlage 3 - Akz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8B1032C-EA38-4F05-BA0D-38AFFFC7BED3}" styleName="Helle Formatvorlage 3 - Akz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93D81CF-94F2-401A-BA57-92F5A7B2D0C5}" styleName="Mittlere Formatvorlag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ittlere Formatvorlage 1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60" d="100"/>
          <a:sy n="60" d="100"/>
        </p:scale>
        <p:origin x="96" y="29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Mastertitelformat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p>
        </p:txBody>
      </p:sp>
      <p:sp>
        <p:nvSpPr>
          <p:cNvPr id="4" name="Datumsplatzhalter 3"/>
          <p:cNvSpPr>
            <a:spLocks noGrp="1"/>
          </p:cNvSpPr>
          <p:nvPr>
            <p:ph type="dt" sz="half" idx="10"/>
          </p:nvPr>
        </p:nvSpPr>
        <p:spPr/>
        <p:txBody>
          <a:bodyPr/>
          <a:lstStyle/>
          <a:p>
            <a:fld id="{B1115196-1C6F-4784-83AC-30756D8F10B3}" type="datetimeFigureOut">
              <a:rPr lang="en-US" smtClean="0"/>
              <a:t>1/22/2020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1421503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5837E1E-C647-485F-9584-DC702FCF73A3}" type="datetimeFigureOut">
              <a:rPr lang="en-GB" smtClean="0"/>
              <a:t>22/01/2020</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4173556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Mastertitelformat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5837E1E-C647-485F-9584-DC702FCF73A3}" type="datetimeFigureOut">
              <a:rPr lang="en-GB" smtClean="0"/>
              <a:t>22/01/2020</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242865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F5837E1E-C647-485F-9584-DC702FCF73A3}" type="datetimeFigureOut">
              <a:rPr lang="en-GB" smtClean="0"/>
              <a:t>22/01/2020</a:t>
            </a:fld>
            <a:endParaRPr lang="en-GB"/>
          </a:p>
        </p:txBody>
      </p:sp>
      <p:sp>
        <p:nvSpPr>
          <p:cNvPr id="5" name="Fußzeilenplatzhalter 4"/>
          <p:cNvSpPr>
            <a:spLocks noGrp="1"/>
          </p:cNvSpPr>
          <p:nvPr>
            <p:ph type="ftr" sz="quarter" idx="11"/>
          </p:nvPr>
        </p:nvSpPr>
        <p:spPr/>
        <p:txBody>
          <a:bodyPr/>
          <a:lstStyle/>
          <a:p>
            <a:endParaRPr lang="en-GB"/>
          </a:p>
        </p:txBody>
      </p:sp>
      <p:sp>
        <p:nvSpPr>
          <p:cNvPr id="6" name="Foliennummernplatzhalter 5"/>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1153899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Mastertitelformat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umsplatzhalter 3"/>
          <p:cNvSpPr>
            <a:spLocks noGrp="1"/>
          </p:cNvSpPr>
          <p:nvPr>
            <p:ph type="dt" sz="half" idx="10"/>
          </p:nvPr>
        </p:nvSpPr>
        <p:spPr/>
        <p:txBody>
          <a:bodyPr/>
          <a:lstStyle/>
          <a:p>
            <a:fld id="{B1115196-1C6F-4784-83AC-30756D8F10B3}" type="datetimeFigureOut">
              <a:rPr lang="en-US" smtClean="0"/>
              <a:t>1/22/2020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8836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F5837E1E-C647-485F-9584-DC702FCF73A3}" type="datetimeFigureOut">
              <a:rPr lang="en-GB" smtClean="0"/>
              <a:t>22/01/2020</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899008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Mastertitelformat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F5837E1E-C647-485F-9584-DC702FCF73A3}" type="datetimeFigureOut">
              <a:rPr lang="en-GB" smtClean="0"/>
              <a:t>22/01/2020</a:t>
            </a:fld>
            <a:endParaRPr lang="en-GB"/>
          </a:p>
        </p:txBody>
      </p:sp>
      <p:sp>
        <p:nvSpPr>
          <p:cNvPr id="8" name="Fußzeilenplatzhalter 7"/>
          <p:cNvSpPr>
            <a:spLocks noGrp="1"/>
          </p:cNvSpPr>
          <p:nvPr>
            <p:ph type="ftr" sz="quarter" idx="11"/>
          </p:nvPr>
        </p:nvSpPr>
        <p:spPr/>
        <p:txBody>
          <a:bodyPr/>
          <a:lstStyle/>
          <a:p>
            <a:endParaRPr lang="en-GB"/>
          </a:p>
        </p:txBody>
      </p:sp>
      <p:sp>
        <p:nvSpPr>
          <p:cNvPr id="9" name="Foliennummernplatzhalter 8"/>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680576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fld id="{F5837E1E-C647-485F-9584-DC702FCF73A3}" type="datetimeFigureOut">
              <a:rPr lang="en-GB" smtClean="0"/>
              <a:t>22/01/2020</a:t>
            </a:fld>
            <a:endParaRPr lang="en-GB"/>
          </a:p>
        </p:txBody>
      </p:sp>
      <p:sp>
        <p:nvSpPr>
          <p:cNvPr id="4" name="Fußzeilenplatzhalter 3"/>
          <p:cNvSpPr>
            <a:spLocks noGrp="1"/>
          </p:cNvSpPr>
          <p:nvPr>
            <p:ph type="ftr" sz="quarter" idx="11"/>
          </p:nvPr>
        </p:nvSpPr>
        <p:spPr/>
        <p:txBody>
          <a:bodyPr/>
          <a:lstStyle/>
          <a:p>
            <a:endParaRPr lang="en-GB"/>
          </a:p>
        </p:txBody>
      </p:sp>
      <p:sp>
        <p:nvSpPr>
          <p:cNvPr id="5" name="Foliennummernplatzhalter 4"/>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2836054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5837E1E-C647-485F-9584-DC702FCF73A3}" type="datetimeFigureOut">
              <a:rPr lang="en-GB" smtClean="0"/>
              <a:t>22/01/2020</a:t>
            </a:fld>
            <a:endParaRPr lang="en-GB"/>
          </a:p>
        </p:txBody>
      </p:sp>
      <p:sp>
        <p:nvSpPr>
          <p:cNvPr id="3" name="Fußzeilenplatzhalter 2"/>
          <p:cNvSpPr>
            <a:spLocks noGrp="1"/>
          </p:cNvSpPr>
          <p:nvPr>
            <p:ph type="ftr" sz="quarter" idx="11"/>
          </p:nvPr>
        </p:nvSpPr>
        <p:spPr/>
        <p:txBody>
          <a:bodyPr/>
          <a:lstStyle/>
          <a:p>
            <a:endParaRPr lang="en-GB"/>
          </a:p>
        </p:txBody>
      </p:sp>
      <p:sp>
        <p:nvSpPr>
          <p:cNvPr id="4" name="Foliennummernplatzhalter 3"/>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3365212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Mastertitelformat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fld id="{F5837E1E-C647-485F-9584-DC702FCF73A3}" type="datetimeFigureOut">
              <a:rPr lang="en-GB" smtClean="0"/>
              <a:t>22/01/2020</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2873201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fld id="{F5837E1E-C647-485F-9584-DC702FCF73A3}" type="datetimeFigureOut">
              <a:rPr lang="en-GB" smtClean="0"/>
              <a:t>22/01/2020</a:t>
            </a:fld>
            <a:endParaRPr lang="en-GB"/>
          </a:p>
        </p:txBody>
      </p:sp>
      <p:sp>
        <p:nvSpPr>
          <p:cNvPr id="6" name="Fußzeilenplatzhalter 5"/>
          <p:cNvSpPr>
            <a:spLocks noGrp="1"/>
          </p:cNvSpPr>
          <p:nvPr>
            <p:ph type="ftr" sz="quarter" idx="11"/>
          </p:nvPr>
        </p:nvSpPr>
        <p:spPr/>
        <p:txBody>
          <a:bodyPr/>
          <a:lstStyle/>
          <a:p>
            <a:endParaRPr lang="en-GB"/>
          </a:p>
        </p:txBody>
      </p:sp>
      <p:sp>
        <p:nvSpPr>
          <p:cNvPr id="7" name="Foliennummernplatzhalter 6"/>
          <p:cNvSpPr>
            <a:spLocks noGrp="1"/>
          </p:cNvSpPr>
          <p:nvPr>
            <p:ph type="sldNum" sz="quarter" idx="12"/>
          </p:nvPr>
        </p:nvSpPr>
        <p:spPr/>
        <p:txBody>
          <a:bodyPr/>
          <a:lstStyle/>
          <a:p>
            <a:fld id="{A8BDDB03-F468-4DB4-BC47-883FA9B55B82}" type="slidenum">
              <a:rPr lang="en-GB" smtClean="0"/>
              <a:t>‹#›</a:t>
            </a:fld>
            <a:endParaRPr lang="en-GB"/>
          </a:p>
        </p:txBody>
      </p:sp>
    </p:spTree>
    <p:extLst>
      <p:ext uri="{BB962C8B-B14F-4D97-AF65-F5344CB8AC3E}">
        <p14:creationId xmlns:p14="http://schemas.microsoft.com/office/powerpoint/2010/main" val="397913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de-DE"/>
              <a:t>Mastertitelformat bearbeiten</a:t>
            </a:r>
          </a:p>
        </p:txBody>
      </p:sp>
      <p:sp>
        <p:nvSpPr>
          <p:cNvPr id="3" name="Textplatzhalt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837E1E-C647-485F-9584-DC702FCF73A3}" type="datetimeFigureOut">
              <a:rPr lang="en-GB" smtClean="0"/>
              <a:t>22/01/2020</a:t>
            </a:fld>
            <a:endParaRPr lang="en-GB"/>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BDDB03-F468-4DB4-BC47-883FA9B55B82}" type="slidenum">
              <a:rPr lang="en-GB" smtClean="0"/>
              <a:t>‹#›</a:t>
            </a:fld>
            <a:endParaRPr lang="en-GB"/>
          </a:p>
        </p:txBody>
      </p:sp>
    </p:spTree>
    <p:extLst>
      <p:ext uri="{BB962C8B-B14F-4D97-AF65-F5344CB8AC3E}">
        <p14:creationId xmlns:p14="http://schemas.microsoft.com/office/powerpoint/2010/main" val="2123440935"/>
      </p:ext>
    </p:extLst>
  </p:cSld>
  <p:clrMap bg1="dk1" tx1="lt1" bg2="dk2" tx2="lt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tu.int/en/action/cybersecurity/PublishingImages/Lists/resolutions/AllItems/Res%20179.pdf" TargetMode="External"/><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Word_Document1.docx"/></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Word_Document.docx"/></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white">
          <a:xfrm>
            <a:off x="1199274" y="2738904"/>
            <a:ext cx="4033838" cy="2897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76200" algn="ctr">
                <a:solidFill>
                  <a:srgbClr val="000000"/>
                </a:solidFill>
                <a:miter lim="800000"/>
                <a:headEnd/>
                <a:tailEnd/>
              </a14:hiddenLine>
            </a:ext>
          </a:extLst>
        </p:spPr>
      </p:pic>
      <p:sp>
        <p:nvSpPr>
          <p:cNvPr id="2" name="TextBox 1"/>
          <p:cNvSpPr txBox="1"/>
          <p:nvPr/>
        </p:nvSpPr>
        <p:spPr>
          <a:xfrm>
            <a:off x="5468399" y="3152133"/>
            <a:ext cx="5789549" cy="1754327"/>
          </a:xfrm>
          <a:prstGeom prst="rect">
            <a:avLst/>
          </a:prstGeom>
          <a:noFill/>
        </p:spPr>
        <p:txBody>
          <a:bodyPr wrap="square" rtlCol="0">
            <a:spAutoFit/>
          </a:bodyPr>
          <a:lstStyle/>
          <a:p>
            <a:endParaRPr lang="en-US" dirty="0"/>
          </a:p>
          <a:p>
            <a:r>
              <a:rPr lang="en-US" dirty="0"/>
              <a:t>A multi-stakeholder approach to update the four sets of COP Guidelines for Policy Makers; Industry; Children as well as Parents, Guardians and Educators </a:t>
            </a:r>
          </a:p>
          <a:p>
            <a:endParaRPr lang="en-US" dirty="0"/>
          </a:p>
          <a:p>
            <a:r>
              <a:rPr lang="en-US" dirty="0" err="1"/>
              <a:t>www.itu.int</a:t>
            </a:r>
            <a:r>
              <a:rPr lang="en-US" dirty="0"/>
              <a:t>/cop</a:t>
            </a:r>
            <a:endParaRPr lang="en-GB" dirty="0"/>
          </a:p>
        </p:txBody>
      </p:sp>
      <p:sp>
        <p:nvSpPr>
          <p:cNvPr id="3" name="Textfeld 2"/>
          <p:cNvSpPr txBox="1"/>
          <p:nvPr/>
        </p:nvSpPr>
        <p:spPr>
          <a:xfrm>
            <a:off x="1066864" y="678094"/>
            <a:ext cx="10234498" cy="1538883"/>
          </a:xfrm>
          <a:prstGeom prst="rect">
            <a:avLst/>
          </a:prstGeom>
          <a:noFill/>
        </p:spPr>
        <p:txBody>
          <a:bodyPr wrap="square" rtlCol="0">
            <a:spAutoFit/>
          </a:bodyPr>
          <a:lstStyle/>
          <a:p>
            <a:pPr algn="ctr"/>
            <a:r>
              <a:rPr lang="en-US" sz="2800" b="1" u="sng" dirty="0"/>
              <a:t>ITU Child Online Protection (COP)</a:t>
            </a:r>
          </a:p>
          <a:p>
            <a:pPr algn="ctr"/>
            <a:endParaRPr lang="de-DE" sz="2400" u="sng" dirty="0"/>
          </a:p>
          <a:p>
            <a:pPr algn="ctr"/>
            <a:r>
              <a:rPr lang="en-US" sz="2400" b="1" i="1" u="sng" dirty="0"/>
              <a:t>COP Guidelines Review Process 2019-2020</a:t>
            </a:r>
            <a:endParaRPr lang="de-DE" sz="2400" u="sng" dirty="0"/>
          </a:p>
          <a:p>
            <a:pPr algn="ctr"/>
            <a:endParaRPr lang="de-DE" dirty="0"/>
          </a:p>
        </p:txBody>
      </p:sp>
    </p:spTree>
    <p:extLst>
      <p:ext uri="{BB962C8B-B14F-4D97-AF65-F5344CB8AC3E}">
        <p14:creationId xmlns:p14="http://schemas.microsoft.com/office/powerpoint/2010/main" val="2936857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sz="half" idx="1"/>
          </p:nvPr>
        </p:nvSpPr>
        <p:spPr>
          <a:xfrm>
            <a:off x="5330333" y="4864523"/>
            <a:ext cx="10938933" cy="4646725"/>
          </a:xfrm>
        </p:spPr>
        <p:txBody>
          <a:bodyPr>
            <a:noAutofit/>
          </a:bodyPr>
          <a:lstStyle/>
          <a:p>
            <a:pPr marL="0" indent="0">
              <a:buNone/>
            </a:pPr>
            <a:r>
              <a:rPr lang="en-AU" sz="1800" b="1" dirty="0"/>
              <a:t>	</a:t>
            </a:r>
            <a:r>
              <a:rPr lang="en-AU" sz="1800" dirty="0"/>
              <a:t>	</a:t>
            </a:r>
          </a:p>
        </p:txBody>
      </p:sp>
      <p:sp>
        <p:nvSpPr>
          <p:cNvPr id="10" name="Titel 9"/>
          <p:cNvSpPr>
            <a:spLocks noGrp="1"/>
          </p:cNvSpPr>
          <p:nvPr>
            <p:ph type="title"/>
          </p:nvPr>
        </p:nvSpPr>
        <p:spPr>
          <a:xfrm>
            <a:off x="609600" y="1003625"/>
            <a:ext cx="10972800" cy="570970"/>
          </a:xfrm>
        </p:spPr>
        <p:txBody>
          <a:bodyPr>
            <a:normAutofit/>
          </a:bodyPr>
          <a:lstStyle/>
          <a:p>
            <a:r>
              <a:rPr lang="en-GB" sz="2400" b="1" u="sng" dirty="0"/>
              <a:t>Content of the new Guidelines for Policy Makers on Child Online Protection</a:t>
            </a:r>
            <a:endParaRPr lang="de-DE" sz="2400" dirty="0"/>
          </a:p>
        </p:txBody>
      </p:sp>
      <p:pic>
        <p:nvPicPr>
          <p:cNvPr id="13"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feld 6"/>
          <p:cNvSpPr txBox="1"/>
          <p:nvPr/>
        </p:nvSpPr>
        <p:spPr>
          <a:xfrm>
            <a:off x="171241" y="2054724"/>
            <a:ext cx="4709127" cy="4524315"/>
          </a:xfrm>
          <a:prstGeom prst="rect">
            <a:avLst/>
          </a:prstGeom>
          <a:noFill/>
        </p:spPr>
        <p:txBody>
          <a:bodyPr wrap="square" rtlCol="0">
            <a:spAutoFit/>
          </a:bodyPr>
          <a:lstStyle/>
          <a:p>
            <a:r>
              <a:rPr lang="en-AU" sz="2400" b="1" dirty="0"/>
              <a:t>Chapter 3 - Preparing for a National Child Online Protection Strategy</a:t>
            </a:r>
            <a:endParaRPr lang="de-DE" sz="2400" b="1" dirty="0"/>
          </a:p>
          <a:p>
            <a:r>
              <a:rPr lang="en-AU" sz="2400" dirty="0"/>
              <a:t> </a:t>
            </a:r>
            <a:endParaRPr lang="de-DE" sz="2400" dirty="0"/>
          </a:p>
          <a:p>
            <a:r>
              <a:rPr lang="en-AU" sz="2400" dirty="0"/>
              <a:t>3.1 Actors and Stakeholders </a:t>
            </a:r>
            <a:endParaRPr lang="de-DE" sz="2400" dirty="0"/>
          </a:p>
          <a:p>
            <a:r>
              <a:rPr lang="en-AU" sz="2400" dirty="0"/>
              <a:t>3.2 Existing responses for Child 	Online Protection  </a:t>
            </a:r>
            <a:endParaRPr lang="de-DE" sz="2400" dirty="0"/>
          </a:p>
          <a:p>
            <a:r>
              <a:rPr lang="en-AU" sz="2400" dirty="0"/>
              <a:t>3.3 Examples of responses to online 	harms </a:t>
            </a:r>
            <a:endParaRPr lang="de-DE" sz="2400" dirty="0"/>
          </a:p>
          <a:p>
            <a:r>
              <a:rPr lang="en-AU" sz="2400" dirty="0"/>
              <a:t>3.4 Benefits of a National Child 	Online Protection Strategy </a:t>
            </a:r>
            <a:endParaRPr lang="de-DE" sz="2400" dirty="0"/>
          </a:p>
          <a:p>
            <a:r>
              <a:rPr lang="en-AU" sz="2400" dirty="0"/>
              <a:t>3.5 Developing a National Strategy </a:t>
            </a:r>
            <a:endParaRPr lang="de-DE" sz="2400" dirty="0"/>
          </a:p>
          <a:p>
            <a:endParaRPr lang="de-DE" sz="2400" dirty="0"/>
          </a:p>
        </p:txBody>
      </p:sp>
      <p:sp>
        <p:nvSpPr>
          <p:cNvPr id="8" name="Textfeld 7"/>
          <p:cNvSpPr txBox="1"/>
          <p:nvPr/>
        </p:nvSpPr>
        <p:spPr>
          <a:xfrm>
            <a:off x="5165770" y="2073444"/>
            <a:ext cx="6878179" cy="2954655"/>
          </a:xfrm>
          <a:prstGeom prst="rect">
            <a:avLst/>
          </a:prstGeom>
          <a:noFill/>
        </p:spPr>
        <p:txBody>
          <a:bodyPr wrap="square" rtlCol="0">
            <a:spAutoFit/>
          </a:bodyPr>
          <a:lstStyle/>
          <a:p>
            <a:r>
              <a:rPr lang="en-AU" sz="2400" b="1" dirty="0"/>
              <a:t>Chapter 4 - General Recommendations  </a:t>
            </a:r>
            <a:endParaRPr lang="de-DE" sz="2400" b="1" dirty="0"/>
          </a:p>
          <a:p>
            <a:endParaRPr lang="de-DE" sz="2400" b="1" dirty="0"/>
          </a:p>
          <a:p>
            <a:endParaRPr lang="en-AU" sz="2400" dirty="0"/>
          </a:p>
          <a:p>
            <a:r>
              <a:rPr lang="en-AU" sz="2400" dirty="0"/>
              <a:t>4.1 Legal Framework  </a:t>
            </a:r>
            <a:endParaRPr lang="de-DE" sz="2400" dirty="0"/>
          </a:p>
          <a:p>
            <a:r>
              <a:rPr lang="en-AU" sz="2400" dirty="0"/>
              <a:t>4.2 Policy and institutional frameworks </a:t>
            </a:r>
            <a:endParaRPr lang="de-DE" sz="2400" dirty="0"/>
          </a:p>
          <a:p>
            <a:r>
              <a:rPr lang="en-AU" sz="2400" dirty="0"/>
              <a:t>4.3 Regulatory framework </a:t>
            </a:r>
            <a:endParaRPr lang="de-DE" sz="2400" dirty="0"/>
          </a:p>
          <a:p>
            <a:r>
              <a:rPr lang="en-AU" sz="2400" dirty="0"/>
              <a:t>4.4 Considerations and Effective implementation </a:t>
            </a:r>
            <a:endParaRPr lang="de-DE" sz="2400" dirty="0"/>
          </a:p>
          <a:p>
            <a:endParaRPr lang="de-DE" dirty="0"/>
          </a:p>
        </p:txBody>
      </p:sp>
    </p:spTree>
    <p:extLst>
      <p:ext uri="{BB962C8B-B14F-4D97-AF65-F5344CB8AC3E}">
        <p14:creationId xmlns:p14="http://schemas.microsoft.com/office/powerpoint/2010/main" val="2746447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sz="half" idx="1"/>
          </p:nvPr>
        </p:nvSpPr>
        <p:spPr>
          <a:xfrm>
            <a:off x="5330333" y="4864523"/>
            <a:ext cx="10938933" cy="4646725"/>
          </a:xfrm>
        </p:spPr>
        <p:txBody>
          <a:bodyPr>
            <a:noAutofit/>
          </a:bodyPr>
          <a:lstStyle/>
          <a:p>
            <a:pPr marL="0" indent="0">
              <a:buNone/>
            </a:pPr>
            <a:r>
              <a:rPr lang="en-AU" sz="1800" b="1" dirty="0"/>
              <a:t>	</a:t>
            </a:r>
            <a:r>
              <a:rPr lang="en-AU" sz="1800" dirty="0"/>
              <a:t>	</a:t>
            </a:r>
          </a:p>
        </p:txBody>
      </p:sp>
      <p:sp>
        <p:nvSpPr>
          <p:cNvPr id="10" name="Titel 9"/>
          <p:cNvSpPr>
            <a:spLocks noGrp="1"/>
          </p:cNvSpPr>
          <p:nvPr>
            <p:ph type="title"/>
          </p:nvPr>
        </p:nvSpPr>
        <p:spPr>
          <a:xfrm>
            <a:off x="609600" y="1003625"/>
            <a:ext cx="10972800" cy="570970"/>
          </a:xfrm>
        </p:spPr>
        <p:txBody>
          <a:bodyPr>
            <a:normAutofit/>
          </a:bodyPr>
          <a:lstStyle/>
          <a:p>
            <a:r>
              <a:rPr lang="en-GB" sz="2400" b="1" u="sng" dirty="0"/>
              <a:t>Content of the new Guidelines for Policy Makers on Child Online Protection</a:t>
            </a:r>
            <a:endParaRPr lang="de-DE" sz="2400" dirty="0"/>
          </a:p>
        </p:txBody>
      </p:sp>
      <p:pic>
        <p:nvPicPr>
          <p:cNvPr id="13"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feld 6"/>
          <p:cNvSpPr txBox="1"/>
          <p:nvPr/>
        </p:nvSpPr>
        <p:spPr>
          <a:xfrm>
            <a:off x="456642" y="2054724"/>
            <a:ext cx="4709127" cy="4524315"/>
          </a:xfrm>
          <a:prstGeom prst="rect">
            <a:avLst/>
          </a:prstGeom>
          <a:noFill/>
        </p:spPr>
        <p:txBody>
          <a:bodyPr wrap="square" rtlCol="0">
            <a:spAutoFit/>
          </a:bodyPr>
          <a:lstStyle/>
          <a:p>
            <a:r>
              <a:rPr lang="en-AU" sz="2400" b="1" dirty="0"/>
              <a:t>Chapter 5 - Addressing the Risks</a:t>
            </a:r>
          </a:p>
          <a:p>
            <a:r>
              <a:rPr lang="en-AU" sz="2400" dirty="0"/>
              <a:t> </a:t>
            </a:r>
            <a:endParaRPr lang="de-DE" sz="2400" dirty="0"/>
          </a:p>
          <a:p>
            <a:r>
              <a:rPr lang="en-AU" sz="2400" dirty="0"/>
              <a:t>5.1 A National Checklist </a:t>
            </a:r>
            <a:endParaRPr lang="de-DE" sz="2400" dirty="0"/>
          </a:p>
          <a:p>
            <a:r>
              <a:rPr lang="en-AU" sz="2400" dirty="0"/>
              <a:t>5.2 Overarching principles  </a:t>
            </a:r>
          </a:p>
          <a:p>
            <a:endParaRPr lang="en-AU" sz="2400" b="1" dirty="0"/>
          </a:p>
          <a:p>
            <a:r>
              <a:rPr lang="en-AU" sz="2400" b="1" dirty="0"/>
              <a:t>Chapter 6 - Reference Material</a:t>
            </a:r>
          </a:p>
          <a:p>
            <a:r>
              <a:rPr lang="en-AU" sz="2400" b="1" dirty="0"/>
              <a:t> </a:t>
            </a:r>
            <a:endParaRPr lang="de-DE" sz="2400" b="1" dirty="0"/>
          </a:p>
          <a:p>
            <a:r>
              <a:rPr lang="en-AU" sz="2400" b="1" dirty="0"/>
              <a:t>Chapter 7 - Acronyms  </a:t>
            </a:r>
          </a:p>
          <a:p>
            <a:endParaRPr lang="de-DE" sz="2400" b="1" dirty="0"/>
          </a:p>
          <a:p>
            <a:r>
              <a:rPr lang="en-AU" sz="2400" b="1" dirty="0"/>
              <a:t>Appendix </a:t>
            </a:r>
            <a:endParaRPr lang="de-DE" sz="2400" b="1" dirty="0"/>
          </a:p>
          <a:p>
            <a:endParaRPr lang="de-DE" sz="2400" dirty="0"/>
          </a:p>
          <a:p>
            <a:endParaRPr lang="de-DE" sz="2400" dirty="0"/>
          </a:p>
        </p:txBody>
      </p:sp>
      <p:sp>
        <p:nvSpPr>
          <p:cNvPr id="8" name="Textfeld 7"/>
          <p:cNvSpPr txBox="1"/>
          <p:nvPr/>
        </p:nvSpPr>
        <p:spPr>
          <a:xfrm>
            <a:off x="5165770" y="2073444"/>
            <a:ext cx="6878179" cy="738664"/>
          </a:xfrm>
          <a:prstGeom prst="rect">
            <a:avLst/>
          </a:prstGeom>
          <a:noFill/>
        </p:spPr>
        <p:txBody>
          <a:bodyPr wrap="square" rtlCol="0">
            <a:spAutoFit/>
          </a:bodyPr>
          <a:lstStyle/>
          <a:p>
            <a:r>
              <a:rPr lang="en-AU" sz="2400" dirty="0"/>
              <a:t> </a:t>
            </a:r>
            <a:endParaRPr lang="de-DE" sz="2400" dirty="0"/>
          </a:p>
          <a:p>
            <a:endParaRPr lang="de-DE" dirty="0"/>
          </a:p>
        </p:txBody>
      </p:sp>
      <p:sp>
        <p:nvSpPr>
          <p:cNvPr id="2" name="Textfeld 1"/>
          <p:cNvSpPr txBox="1"/>
          <p:nvPr/>
        </p:nvSpPr>
        <p:spPr>
          <a:xfrm>
            <a:off x="6335916" y="2111800"/>
            <a:ext cx="4437995" cy="2031325"/>
          </a:xfrm>
          <a:prstGeom prst="rect">
            <a:avLst/>
          </a:prstGeom>
          <a:noFill/>
        </p:spPr>
        <p:txBody>
          <a:bodyPr wrap="square" rtlCol="0">
            <a:spAutoFit/>
          </a:bodyPr>
          <a:lstStyle/>
          <a:p>
            <a:r>
              <a:rPr lang="de-DE" i="1" dirty="0"/>
              <a:t>These Guidelines will </a:t>
            </a:r>
            <a:r>
              <a:rPr lang="de-DE" i="1" dirty="0" err="1"/>
              <a:t>be</a:t>
            </a:r>
            <a:r>
              <a:rPr lang="de-DE" i="1" dirty="0"/>
              <a:t> </a:t>
            </a:r>
            <a:r>
              <a:rPr lang="de-DE" i="1" dirty="0" err="1"/>
              <a:t>published</a:t>
            </a:r>
            <a:r>
              <a:rPr lang="de-DE" i="1" dirty="0"/>
              <a:t> in </a:t>
            </a:r>
            <a:r>
              <a:rPr lang="de-DE" i="1" dirty="0" err="1"/>
              <a:t>the</a:t>
            </a:r>
            <a:r>
              <a:rPr lang="de-DE" i="1" dirty="0"/>
              <a:t> </a:t>
            </a:r>
            <a:r>
              <a:rPr lang="de-DE" i="1" dirty="0" err="1"/>
              <a:t>follwing</a:t>
            </a:r>
            <a:r>
              <a:rPr lang="de-DE" i="1" dirty="0"/>
              <a:t> </a:t>
            </a:r>
            <a:r>
              <a:rPr lang="de-DE" i="1" dirty="0" err="1"/>
              <a:t>formats</a:t>
            </a:r>
            <a:r>
              <a:rPr lang="de-DE" i="1" dirty="0"/>
              <a:t>:</a:t>
            </a:r>
          </a:p>
          <a:p>
            <a:endParaRPr lang="de-DE" i="1" dirty="0"/>
          </a:p>
          <a:p>
            <a:pPr marL="342900" indent="-342900">
              <a:buAutoNum type="arabicPeriod"/>
            </a:pPr>
            <a:r>
              <a:rPr lang="de-DE" i="1" dirty="0"/>
              <a:t>Print Version</a:t>
            </a:r>
          </a:p>
          <a:p>
            <a:pPr marL="342900" indent="-342900">
              <a:buAutoNum type="arabicPeriod"/>
            </a:pPr>
            <a:r>
              <a:rPr lang="de-DE" i="1" dirty="0"/>
              <a:t>Online PDF</a:t>
            </a:r>
          </a:p>
          <a:p>
            <a:endParaRPr lang="de-DE" dirty="0"/>
          </a:p>
          <a:p>
            <a:endParaRPr lang="de-DE" dirty="0"/>
          </a:p>
        </p:txBody>
      </p:sp>
    </p:spTree>
    <p:extLst>
      <p:ext uri="{BB962C8B-B14F-4D97-AF65-F5344CB8AC3E}">
        <p14:creationId xmlns:p14="http://schemas.microsoft.com/office/powerpoint/2010/main" val="3650303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1931" y="693823"/>
            <a:ext cx="10972800" cy="1143000"/>
          </a:xfrm>
        </p:spPr>
        <p:txBody>
          <a:bodyPr>
            <a:normAutofit/>
          </a:bodyPr>
          <a:lstStyle/>
          <a:p>
            <a:r>
              <a:rPr lang="de-DE" sz="2400" b="1" u="sng" dirty="0"/>
              <a:t>Working Group - </a:t>
            </a:r>
            <a:r>
              <a:rPr lang="de-DE" sz="2400" b="1" u="sng" dirty="0" err="1"/>
              <a:t>Industry</a:t>
            </a:r>
            <a:endParaRPr lang="de-DE" sz="2400" b="1" u="sng" dirty="0"/>
          </a:p>
        </p:txBody>
      </p:sp>
      <p:sp>
        <p:nvSpPr>
          <p:cNvPr id="6" name="Inhaltsplatzhalter 5"/>
          <p:cNvSpPr>
            <a:spLocks noGrp="1"/>
          </p:cNvSpPr>
          <p:nvPr>
            <p:ph sz="half" idx="1"/>
          </p:nvPr>
        </p:nvSpPr>
        <p:spPr>
          <a:xfrm>
            <a:off x="626534" y="2387599"/>
            <a:ext cx="3759200" cy="3640667"/>
          </a:xfrm>
        </p:spPr>
        <p:txBody>
          <a:bodyPr>
            <a:normAutofit/>
          </a:bodyPr>
          <a:lstStyle/>
          <a:p>
            <a:pPr lvl="0">
              <a:lnSpc>
                <a:spcPct val="150000"/>
              </a:lnSpc>
            </a:pPr>
            <a:r>
              <a:rPr lang="en-GB" sz="1800" dirty="0"/>
              <a:t>BBC</a:t>
            </a:r>
          </a:p>
          <a:p>
            <a:pPr lvl="0">
              <a:lnSpc>
                <a:spcPct val="150000"/>
              </a:lnSpc>
            </a:pPr>
            <a:r>
              <a:rPr lang="en-GB" sz="1800" dirty="0"/>
              <a:t>EBU</a:t>
            </a:r>
          </a:p>
          <a:p>
            <a:pPr lvl="0">
              <a:lnSpc>
                <a:spcPct val="150000"/>
              </a:lnSpc>
            </a:pPr>
            <a:r>
              <a:rPr lang="en-GB" sz="1800" dirty="0" err="1"/>
              <a:t>eset</a:t>
            </a:r>
            <a:endParaRPr lang="en-GB" sz="1800" dirty="0"/>
          </a:p>
          <a:p>
            <a:pPr lvl="0">
              <a:lnSpc>
                <a:spcPct val="150000"/>
              </a:lnSpc>
            </a:pPr>
            <a:r>
              <a:rPr lang="en-GB" sz="1800" dirty="0" err="1"/>
              <a:t>eWorldwide</a:t>
            </a:r>
            <a:r>
              <a:rPr lang="en-GB" sz="1800" dirty="0"/>
              <a:t> Group</a:t>
            </a:r>
          </a:p>
          <a:p>
            <a:pPr lvl="0">
              <a:lnSpc>
                <a:spcPct val="150000"/>
              </a:lnSpc>
            </a:pPr>
            <a:r>
              <a:rPr lang="en-GB" sz="1800" dirty="0"/>
              <a:t>Facebook</a:t>
            </a:r>
          </a:p>
          <a:p>
            <a:pPr lvl="0">
              <a:lnSpc>
                <a:spcPct val="150000"/>
              </a:lnSpc>
            </a:pPr>
            <a:r>
              <a:rPr lang="en-GB" sz="1800" dirty="0"/>
              <a:t>Global Partnership to </a:t>
            </a:r>
          </a:p>
          <a:p>
            <a:pPr marL="0" lvl="0" indent="0">
              <a:lnSpc>
                <a:spcPct val="150000"/>
              </a:lnSpc>
              <a:buNone/>
            </a:pPr>
            <a:r>
              <a:rPr lang="en-GB" sz="1800" dirty="0"/>
              <a:t>       End Violence Against Children</a:t>
            </a:r>
          </a:p>
          <a:p>
            <a:pPr lvl="0">
              <a:lnSpc>
                <a:spcPct val="150000"/>
              </a:lnSpc>
            </a:pPr>
            <a:endParaRPr lang="en-GB" sz="1800" dirty="0"/>
          </a:p>
          <a:p>
            <a:pPr lvl="0">
              <a:lnSpc>
                <a:spcPct val="150000"/>
              </a:lnSpc>
            </a:pPr>
            <a:endParaRPr lang="en-GB" sz="4300" dirty="0">
              <a:solidFill>
                <a:prstClr val="white"/>
              </a:solidFill>
            </a:endParaRPr>
          </a:p>
          <a:p>
            <a:pPr marL="0" lvl="0" indent="0">
              <a:lnSpc>
                <a:spcPct val="170000"/>
              </a:lnSpc>
              <a:buNone/>
            </a:pPr>
            <a:endParaRPr lang="en-GB" sz="2300" b="1" dirty="0"/>
          </a:p>
          <a:p>
            <a:endParaRPr lang="de-DE" dirty="0"/>
          </a:p>
        </p:txBody>
      </p:sp>
      <p:sp>
        <p:nvSpPr>
          <p:cNvPr id="8" name="Inhaltsplatzhalter 7"/>
          <p:cNvSpPr>
            <a:spLocks noGrp="1"/>
          </p:cNvSpPr>
          <p:nvPr>
            <p:ph sz="half" idx="2"/>
          </p:nvPr>
        </p:nvSpPr>
        <p:spPr>
          <a:xfrm>
            <a:off x="4673824" y="2404534"/>
            <a:ext cx="2590577" cy="3810000"/>
          </a:xfrm>
          <a:effectLst>
            <a:glow rad="101600">
              <a:schemeClr val="accent1">
                <a:satMod val="175000"/>
                <a:alpha val="40000"/>
              </a:schemeClr>
            </a:glow>
          </a:effectLst>
        </p:spPr>
        <p:txBody>
          <a:bodyPr>
            <a:noAutofit/>
          </a:bodyPr>
          <a:lstStyle/>
          <a:p>
            <a:pPr lvl="0">
              <a:lnSpc>
                <a:spcPct val="150000"/>
              </a:lnSpc>
            </a:pPr>
            <a:r>
              <a:rPr lang="en-GB" sz="1800" dirty="0"/>
              <a:t>GSMA</a:t>
            </a:r>
          </a:p>
          <a:p>
            <a:pPr>
              <a:lnSpc>
                <a:spcPct val="150000"/>
              </a:lnSpc>
            </a:pPr>
            <a:r>
              <a:rPr lang="en-GB" sz="1800" dirty="0"/>
              <a:t>ICMEC</a:t>
            </a:r>
          </a:p>
          <a:p>
            <a:pPr>
              <a:lnSpc>
                <a:spcPct val="150000"/>
              </a:lnSpc>
            </a:pPr>
            <a:r>
              <a:rPr lang="en-GB" sz="1800" dirty="0" err="1"/>
              <a:t>InHope</a:t>
            </a:r>
            <a:endParaRPr lang="en-GB" sz="1800" dirty="0"/>
          </a:p>
          <a:p>
            <a:pPr>
              <a:lnSpc>
                <a:spcPct val="150000"/>
              </a:lnSpc>
            </a:pPr>
            <a:r>
              <a:rPr lang="en-GB" sz="1800" dirty="0"/>
              <a:t>IWF</a:t>
            </a:r>
          </a:p>
          <a:p>
            <a:pPr lvl="0">
              <a:lnSpc>
                <a:spcPct val="150000"/>
              </a:lnSpc>
            </a:pPr>
            <a:r>
              <a:rPr lang="en-GB" sz="1800" dirty="0" err="1"/>
              <a:t>Paniamor</a:t>
            </a:r>
            <a:endParaRPr lang="en-GB" sz="1800" dirty="0"/>
          </a:p>
          <a:p>
            <a:pPr lvl="0">
              <a:lnSpc>
                <a:spcPct val="150000"/>
              </a:lnSpc>
            </a:pPr>
            <a:r>
              <a:rPr lang="en-GB" sz="1800" dirty="0"/>
              <a:t>Privately SA</a:t>
            </a:r>
          </a:p>
          <a:p>
            <a:pPr lvl="0">
              <a:lnSpc>
                <a:spcPct val="150000"/>
              </a:lnSpc>
            </a:pPr>
            <a:r>
              <a:rPr lang="en-GB" sz="1800" dirty="0"/>
              <a:t>RNW Media</a:t>
            </a:r>
          </a:p>
          <a:p>
            <a:pPr>
              <a:lnSpc>
                <a:spcPct val="130000"/>
              </a:lnSpc>
            </a:pPr>
            <a:endParaRPr lang="de-DE" sz="16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8"/>
          <p:cNvSpPr txBox="1"/>
          <p:nvPr/>
        </p:nvSpPr>
        <p:spPr>
          <a:xfrm>
            <a:off x="587495" y="1676213"/>
            <a:ext cx="8113615" cy="369332"/>
          </a:xfrm>
          <a:prstGeom prst="rect">
            <a:avLst/>
          </a:prstGeom>
          <a:noFill/>
        </p:spPr>
        <p:txBody>
          <a:bodyPr wrap="square" rtlCol="0">
            <a:spAutoFit/>
          </a:bodyPr>
          <a:lstStyle/>
          <a:p>
            <a:r>
              <a:rPr lang="en-GB" b="1" u="sng" dirty="0"/>
              <a:t>2. Industry </a:t>
            </a:r>
            <a:r>
              <a:rPr lang="mr-IN" b="1" u="sng" dirty="0"/>
              <a:t>–</a:t>
            </a:r>
            <a:r>
              <a:rPr lang="en-GB" b="1" u="sng" dirty="0"/>
              <a:t> group led by UNICEF</a:t>
            </a:r>
          </a:p>
        </p:txBody>
      </p:sp>
      <p:sp>
        <p:nvSpPr>
          <p:cNvPr id="5" name="Textfeld 4"/>
          <p:cNvSpPr txBox="1"/>
          <p:nvPr/>
        </p:nvSpPr>
        <p:spPr>
          <a:xfrm>
            <a:off x="8077202" y="2438400"/>
            <a:ext cx="3234265" cy="2562240"/>
          </a:xfrm>
          <a:prstGeom prst="rect">
            <a:avLst/>
          </a:prstGeom>
          <a:noFill/>
        </p:spPr>
        <p:txBody>
          <a:bodyPr wrap="square" rtlCol="0">
            <a:spAutoFit/>
          </a:bodyPr>
          <a:lstStyle/>
          <a:p>
            <a:pPr marL="285750" indent="-285750">
              <a:lnSpc>
                <a:spcPct val="150000"/>
              </a:lnSpc>
              <a:buFont typeface="Arial"/>
              <a:buChar char="•"/>
            </a:pPr>
            <a:r>
              <a:rPr lang="de-DE" dirty="0"/>
              <a:t>Stiftung Digitale Chancen </a:t>
            </a:r>
            <a:endParaRPr lang="en-GB" dirty="0"/>
          </a:p>
          <a:p>
            <a:pPr marL="285750" lvl="0" indent="-285750">
              <a:lnSpc>
                <a:spcPct val="150000"/>
              </a:lnSpc>
              <a:buFont typeface="Arial"/>
              <a:buChar char="•"/>
            </a:pPr>
            <a:r>
              <a:rPr lang="en-GB" dirty="0" err="1"/>
              <a:t>Tencent</a:t>
            </a:r>
            <a:r>
              <a:rPr lang="en-GB" dirty="0"/>
              <a:t> Games</a:t>
            </a:r>
          </a:p>
          <a:p>
            <a:pPr marL="285750" lvl="0" indent="-285750">
              <a:lnSpc>
                <a:spcPct val="150000"/>
              </a:lnSpc>
              <a:buFont typeface="Arial"/>
              <a:buChar char="•"/>
            </a:pPr>
            <a:r>
              <a:rPr lang="en-GB" dirty="0"/>
              <a:t>The Walt Disney Company</a:t>
            </a:r>
          </a:p>
          <a:p>
            <a:pPr marL="285750" lvl="0" indent="-285750">
              <a:lnSpc>
                <a:spcPct val="150000"/>
              </a:lnSpc>
              <a:buFont typeface="Arial"/>
              <a:buChar char="•"/>
            </a:pPr>
            <a:r>
              <a:rPr lang="en-GB" dirty="0"/>
              <a:t>Trend Micro</a:t>
            </a:r>
          </a:p>
          <a:p>
            <a:pPr marL="285750" lvl="0" indent="-285750">
              <a:lnSpc>
                <a:spcPct val="150000"/>
              </a:lnSpc>
              <a:buFont typeface="Arial"/>
              <a:buChar char="•"/>
            </a:pPr>
            <a:r>
              <a:rPr lang="en-GB" dirty="0"/>
              <a:t>Twitter</a:t>
            </a:r>
          </a:p>
          <a:p>
            <a:pPr marL="285750" lvl="0" indent="-285750">
              <a:lnSpc>
                <a:spcPct val="150000"/>
              </a:lnSpc>
              <a:buFont typeface="Arial"/>
              <a:buChar char="•"/>
            </a:pPr>
            <a:r>
              <a:rPr lang="en-GB" u="sng" dirty="0"/>
              <a:t>UNICEF</a:t>
            </a:r>
            <a:endParaRPr lang="de-DE" u="sng" dirty="0"/>
          </a:p>
        </p:txBody>
      </p:sp>
    </p:spTree>
    <p:extLst>
      <p:ext uri="{BB962C8B-B14F-4D97-AF65-F5344CB8AC3E}">
        <p14:creationId xmlns:p14="http://schemas.microsoft.com/office/powerpoint/2010/main" val="2583029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sz="half" idx="1"/>
          </p:nvPr>
        </p:nvSpPr>
        <p:spPr>
          <a:xfrm>
            <a:off x="5330333" y="4864523"/>
            <a:ext cx="10938933" cy="4646725"/>
          </a:xfrm>
        </p:spPr>
        <p:txBody>
          <a:bodyPr>
            <a:noAutofit/>
          </a:bodyPr>
          <a:lstStyle/>
          <a:p>
            <a:pPr marL="0" indent="0">
              <a:buNone/>
            </a:pPr>
            <a:r>
              <a:rPr lang="en-AU" sz="1800" b="1" dirty="0"/>
              <a:t>	</a:t>
            </a:r>
            <a:r>
              <a:rPr lang="en-AU" sz="1800" dirty="0"/>
              <a:t>	</a:t>
            </a:r>
          </a:p>
        </p:txBody>
      </p:sp>
      <p:sp>
        <p:nvSpPr>
          <p:cNvPr id="10" name="Titel 9"/>
          <p:cNvSpPr>
            <a:spLocks noGrp="1"/>
          </p:cNvSpPr>
          <p:nvPr>
            <p:ph type="title"/>
          </p:nvPr>
        </p:nvSpPr>
        <p:spPr>
          <a:xfrm>
            <a:off x="609600" y="1003625"/>
            <a:ext cx="10972800" cy="570970"/>
          </a:xfrm>
        </p:spPr>
        <p:txBody>
          <a:bodyPr>
            <a:normAutofit/>
          </a:bodyPr>
          <a:lstStyle/>
          <a:p>
            <a:r>
              <a:rPr lang="en-GB" sz="2400" b="1" u="sng" dirty="0"/>
              <a:t>Content of the new Guidelines for industry on Child Online Protection</a:t>
            </a:r>
            <a:endParaRPr lang="de-DE" sz="2400" dirty="0"/>
          </a:p>
        </p:txBody>
      </p:sp>
      <p:pic>
        <p:nvPicPr>
          <p:cNvPr id="13"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feld 6"/>
          <p:cNvSpPr txBox="1"/>
          <p:nvPr/>
        </p:nvSpPr>
        <p:spPr>
          <a:xfrm>
            <a:off x="585074" y="2140337"/>
            <a:ext cx="4295294" cy="2585323"/>
          </a:xfrm>
          <a:prstGeom prst="rect">
            <a:avLst/>
          </a:prstGeom>
          <a:noFill/>
        </p:spPr>
        <p:txBody>
          <a:bodyPr wrap="square" rtlCol="0">
            <a:spAutoFit/>
          </a:bodyPr>
          <a:lstStyle/>
          <a:p>
            <a:r>
              <a:rPr lang="en-AU" sz="2400" b="1" dirty="0"/>
              <a:t>Chapter 1 - Document Overview </a:t>
            </a:r>
            <a:endParaRPr lang="de-DE" sz="2400" b="1" dirty="0"/>
          </a:p>
          <a:p>
            <a:endParaRPr lang="en-AU" sz="2400" dirty="0"/>
          </a:p>
          <a:p>
            <a:r>
              <a:rPr lang="en-AU" sz="2400" dirty="0"/>
              <a:t>1.1. Purpose</a:t>
            </a:r>
            <a:endParaRPr lang="de-DE" sz="2400" dirty="0"/>
          </a:p>
          <a:p>
            <a:r>
              <a:rPr lang="en-AU" sz="2400" dirty="0"/>
              <a:t>1.2 Scope</a:t>
            </a:r>
            <a:endParaRPr lang="de-DE" sz="2400" dirty="0"/>
          </a:p>
          <a:p>
            <a:r>
              <a:rPr lang="en-AU" sz="2400" dirty="0"/>
              <a:t>1.3 Overall structure</a:t>
            </a:r>
            <a:endParaRPr lang="de-DE" sz="2400" dirty="0"/>
          </a:p>
          <a:p>
            <a:r>
              <a:rPr lang="en-AU" sz="2400" dirty="0"/>
              <a:t>1.4 Target audience </a:t>
            </a:r>
            <a:endParaRPr lang="de-DE" sz="2400" dirty="0"/>
          </a:p>
          <a:p>
            <a:endParaRPr lang="de-DE" dirty="0"/>
          </a:p>
        </p:txBody>
      </p:sp>
      <p:sp>
        <p:nvSpPr>
          <p:cNvPr id="8" name="Textfeld 7"/>
          <p:cNvSpPr txBox="1"/>
          <p:nvPr/>
        </p:nvSpPr>
        <p:spPr>
          <a:xfrm>
            <a:off x="5165770" y="2144788"/>
            <a:ext cx="6878179" cy="4062651"/>
          </a:xfrm>
          <a:prstGeom prst="rect">
            <a:avLst/>
          </a:prstGeom>
          <a:noFill/>
        </p:spPr>
        <p:txBody>
          <a:bodyPr wrap="square" rtlCol="0">
            <a:spAutoFit/>
          </a:bodyPr>
          <a:lstStyle/>
          <a:p>
            <a:r>
              <a:rPr lang="en-AU" sz="2400" b="1" dirty="0"/>
              <a:t>Chapter 2 - Introduction </a:t>
            </a:r>
            <a:endParaRPr lang="de-DE" sz="2400" b="1" dirty="0"/>
          </a:p>
          <a:p>
            <a:endParaRPr lang="en-AU" sz="2400" dirty="0"/>
          </a:p>
          <a:p>
            <a:r>
              <a:rPr lang="en-AU" sz="2400" dirty="0"/>
              <a:t>2.1 What is Child Online Protection?</a:t>
            </a:r>
            <a:endParaRPr lang="de-DE" sz="2400" dirty="0"/>
          </a:p>
          <a:p>
            <a:r>
              <a:rPr lang="en-AU" sz="2400" dirty="0"/>
              <a:t>2.2 Terminology</a:t>
            </a:r>
            <a:endParaRPr lang="de-DE" sz="2400" dirty="0"/>
          </a:p>
          <a:p>
            <a:r>
              <a:rPr lang="en-AU" sz="2400" dirty="0"/>
              <a:t>2.3 Recent findings and background Information 	including the special situation of children with 	disabilities</a:t>
            </a:r>
            <a:endParaRPr lang="de-DE" sz="2400" dirty="0"/>
          </a:p>
          <a:p>
            <a:r>
              <a:rPr lang="en-AU" sz="2400" dirty="0"/>
              <a:t>2.4 Existing national and transnational models to 	keep children safe</a:t>
            </a:r>
            <a:endParaRPr lang="de-DE" sz="2400" dirty="0"/>
          </a:p>
          <a:p>
            <a:r>
              <a:rPr lang="en-AU" sz="2400" dirty="0"/>
              <a:t>2.5 Good Practice</a:t>
            </a:r>
            <a:endParaRPr lang="de-DE" sz="2400" dirty="0"/>
          </a:p>
          <a:p>
            <a:endParaRPr lang="de-DE" dirty="0"/>
          </a:p>
        </p:txBody>
      </p:sp>
    </p:spTree>
    <p:extLst>
      <p:ext uri="{BB962C8B-B14F-4D97-AF65-F5344CB8AC3E}">
        <p14:creationId xmlns:p14="http://schemas.microsoft.com/office/powerpoint/2010/main" val="2611603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sz="half" idx="1"/>
          </p:nvPr>
        </p:nvSpPr>
        <p:spPr>
          <a:xfrm>
            <a:off x="5330333" y="4864523"/>
            <a:ext cx="10938933" cy="4646725"/>
          </a:xfrm>
        </p:spPr>
        <p:txBody>
          <a:bodyPr>
            <a:noAutofit/>
          </a:bodyPr>
          <a:lstStyle/>
          <a:p>
            <a:pPr marL="0" indent="0">
              <a:buNone/>
            </a:pPr>
            <a:r>
              <a:rPr lang="en-AU" sz="1800" b="1" dirty="0"/>
              <a:t>	</a:t>
            </a:r>
            <a:r>
              <a:rPr lang="en-AU" sz="1800" dirty="0"/>
              <a:t>	</a:t>
            </a:r>
          </a:p>
        </p:txBody>
      </p:sp>
      <p:sp>
        <p:nvSpPr>
          <p:cNvPr id="10" name="Titel 9"/>
          <p:cNvSpPr>
            <a:spLocks noGrp="1"/>
          </p:cNvSpPr>
          <p:nvPr>
            <p:ph type="title"/>
          </p:nvPr>
        </p:nvSpPr>
        <p:spPr>
          <a:xfrm>
            <a:off x="609600" y="1003625"/>
            <a:ext cx="10972800" cy="570970"/>
          </a:xfrm>
        </p:spPr>
        <p:txBody>
          <a:bodyPr>
            <a:normAutofit/>
          </a:bodyPr>
          <a:lstStyle/>
          <a:p>
            <a:r>
              <a:rPr lang="en-GB" sz="2400" b="1" u="sng" dirty="0"/>
              <a:t>Content of the new Guidelines for Industry on Child Online Protection</a:t>
            </a:r>
            <a:endParaRPr lang="de-DE" sz="2400" dirty="0"/>
          </a:p>
        </p:txBody>
      </p:sp>
      <p:pic>
        <p:nvPicPr>
          <p:cNvPr id="13"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feld 6"/>
          <p:cNvSpPr txBox="1"/>
          <p:nvPr/>
        </p:nvSpPr>
        <p:spPr>
          <a:xfrm>
            <a:off x="585075" y="2140337"/>
            <a:ext cx="6492886" cy="3570208"/>
          </a:xfrm>
          <a:prstGeom prst="rect">
            <a:avLst/>
          </a:prstGeom>
          <a:noFill/>
        </p:spPr>
        <p:txBody>
          <a:bodyPr wrap="square" rtlCol="0">
            <a:spAutoFit/>
          </a:bodyPr>
          <a:lstStyle/>
          <a:p>
            <a:pPr>
              <a:lnSpc>
                <a:spcPct val="130000"/>
              </a:lnSpc>
            </a:pPr>
            <a:r>
              <a:rPr lang="en-AU" sz="2000" b="1" dirty="0"/>
              <a:t>3. Key areas or protecting and promoting children’s rights</a:t>
            </a:r>
            <a:endParaRPr lang="de-DE" sz="2000" b="1" dirty="0"/>
          </a:p>
          <a:p>
            <a:pPr>
              <a:lnSpc>
                <a:spcPct val="130000"/>
              </a:lnSpc>
            </a:pPr>
            <a:r>
              <a:rPr lang="en-AU" sz="2000" b="1" dirty="0"/>
              <a:t>4. General guidelines for all related industry</a:t>
            </a:r>
            <a:endParaRPr lang="de-DE" sz="2000" b="1" dirty="0"/>
          </a:p>
          <a:p>
            <a:pPr>
              <a:lnSpc>
                <a:spcPct val="130000"/>
              </a:lnSpc>
            </a:pPr>
            <a:r>
              <a:rPr lang="en-AU" sz="2000" b="1" dirty="0"/>
              <a:t>5. Feature-Specific Checklists</a:t>
            </a:r>
            <a:endParaRPr lang="de-DE" sz="2000" b="1" dirty="0"/>
          </a:p>
          <a:p>
            <a:pPr>
              <a:lnSpc>
                <a:spcPct val="130000"/>
              </a:lnSpc>
            </a:pPr>
            <a:r>
              <a:rPr lang="en-AU" sz="2000" b="1" dirty="0"/>
              <a:t>	</a:t>
            </a:r>
            <a:r>
              <a:rPr lang="en-AU" sz="2000" dirty="0"/>
              <a:t>5.1 Offer editorially curated content</a:t>
            </a:r>
            <a:endParaRPr lang="de-DE" sz="2000" dirty="0"/>
          </a:p>
          <a:p>
            <a:pPr>
              <a:lnSpc>
                <a:spcPct val="130000"/>
              </a:lnSpc>
            </a:pPr>
            <a:r>
              <a:rPr lang="en-AU" sz="2000" dirty="0"/>
              <a:t>	5.2 Host user-created content</a:t>
            </a:r>
            <a:endParaRPr lang="de-DE" sz="2000" dirty="0"/>
          </a:p>
          <a:p>
            <a:pPr>
              <a:lnSpc>
                <a:spcPct val="130000"/>
              </a:lnSpc>
            </a:pPr>
            <a:r>
              <a:rPr lang="en-AU" sz="2000" dirty="0"/>
              <a:t>	5.3 Connect new users with each other</a:t>
            </a:r>
            <a:endParaRPr lang="de-DE" sz="2000" dirty="0"/>
          </a:p>
          <a:p>
            <a:pPr>
              <a:lnSpc>
                <a:spcPct val="130000"/>
              </a:lnSpc>
            </a:pPr>
            <a:r>
              <a:rPr lang="en-AU" sz="2000" b="1" dirty="0"/>
              <a:t>6. Reference materials</a:t>
            </a:r>
            <a:endParaRPr lang="de-DE" sz="2000" b="1" dirty="0"/>
          </a:p>
          <a:p>
            <a:pPr>
              <a:lnSpc>
                <a:spcPct val="130000"/>
              </a:lnSpc>
            </a:pPr>
            <a:r>
              <a:rPr lang="en-AU" sz="2000" b="1" dirty="0"/>
              <a:t>7. Acronyms</a:t>
            </a:r>
            <a:endParaRPr lang="de-DE" sz="2000" b="1" dirty="0"/>
          </a:p>
          <a:p>
            <a:endParaRPr lang="de-DE" dirty="0"/>
          </a:p>
        </p:txBody>
      </p:sp>
      <p:sp>
        <p:nvSpPr>
          <p:cNvPr id="9" name="Textfeld 8"/>
          <p:cNvSpPr txBox="1"/>
          <p:nvPr/>
        </p:nvSpPr>
        <p:spPr>
          <a:xfrm>
            <a:off x="7377632" y="2340102"/>
            <a:ext cx="4437995" cy="2031325"/>
          </a:xfrm>
          <a:prstGeom prst="rect">
            <a:avLst/>
          </a:prstGeom>
          <a:noFill/>
        </p:spPr>
        <p:txBody>
          <a:bodyPr wrap="square" rtlCol="0">
            <a:spAutoFit/>
          </a:bodyPr>
          <a:lstStyle/>
          <a:p>
            <a:r>
              <a:rPr lang="de-DE" i="1" dirty="0"/>
              <a:t>These Guidelines will </a:t>
            </a:r>
            <a:r>
              <a:rPr lang="de-DE" i="1" dirty="0" err="1"/>
              <a:t>be</a:t>
            </a:r>
            <a:r>
              <a:rPr lang="de-DE" i="1" dirty="0"/>
              <a:t> </a:t>
            </a:r>
            <a:r>
              <a:rPr lang="de-DE" i="1" dirty="0" err="1"/>
              <a:t>published</a:t>
            </a:r>
            <a:r>
              <a:rPr lang="de-DE" i="1" dirty="0"/>
              <a:t> in </a:t>
            </a:r>
            <a:r>
              <a:rPr lang="de-DE" i="1" dirty="0" err="1"/>
              <a:t>the</a:t>
            </a:r>
            <a:r>
              <a:rPr lang="de-DE" i="1" dirty="0"/>
              <a:t> </a:t>
            </a:r>
            <a:r>
              <a:rPr lang="de-DE" i="1" dirty="0" err="1"/>
              <a:t>follwing</a:t>
            </a:r>
            <a:r>
              <a:rPr lang="de-DE" i="1" dirty="0"/>
              <a:t> </a:t>
            </a:r>
            <a:r>
              <a:rPr lang="de-DE" i="1" dirty="0" err="1"/>
              <a:t>formats</a:t>
            </a:r>
            <a:r>
              <a:rPr lang="de-DE" i="1" dirty="0"/>
              <a:t>:</a:t>
            </a:r>
          </a:p>
          <a:p>
            <a:endParaRPr lang="de-DE" i="1" dirty="0"/>
          </a:p>
          <a:p>
            <a:pPr marL="342900" indent="-342900">
              <a:buAutoNum type="arabicPeriod"/>
            </a:pPr>
            <a:r>
              <a:rPr lang="de-DE" i="1" dirty="0"/>
              <a:t>Print Version</a:t>
            </a:r>
          </a:p>
          <a:p>
            <a:pPr marL="342900" indent="-342900">
              <a:buAutoNum type="arabicPeriod"/>
            </a:pPr>
            <a:r>
              <a:rPr lang="de-DE" i="1" dirty="0"/>
              <a:t>Online PDF</a:t>
            </a:r>
          </a:p>
          <a:p>
            <a:endParaRPr lang="de-DE" dirty="0"/>
          </a:p>
          <a:p>
            <a:endParaRPr lang="de-DE" dirty="0"/>
          </a:p>
        </p:txBody>
      </p:sp>
    </p:spTree>
    <p:extLst>
      <p:ext uri="{BB962C8B-B14F-4D97-AF65-F5344CB8AC3E}">
        <p14:creationId xmlns:p14="http://schemas.microsoft.com/office/powerpoint/2010/main" val="1227846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1931" y="693823"/>
            <a:ext cx="10972800" cy="1143000"/>
          </a:xfrm>
        </p:spPr>
        <p:txBody>
          <a:bodyPr>
            <a:normAutofit/>
          </a:bodyPr>
          <a:lstStyle/>
          <a:p>
            <a:r>
              <a:rPr lang="de-DE" sz="2400" b="1" u="sng" dirty="0"/>
              <a:t>Working Group </a:t>
            </a:r>
            <a:r>
              <a:rPr lang="mr-IN" sz="2400" b="1" u="sng" dirty="0"/>
              <a:t>–</a:t>
            </a:r>
            <a:r>
              <a:rPr lang="de-DE" sz="2400" b="1" u="sng" dirty="0"/>
              <a:t> </a:t>
            </a:r>
            <a:r>
              <a:rPr lang="de-DE" sz="2400" b="1" u="sng" dirty="0" err="1"/>
              <a:t>Children</a:t>
            </a:r>
            <a:r>
              <a:rPr lang="de-DE" sz="2400" b="1" u="sng" dirty="0"/>
              <a:t> </a:t>
            </a:r>
          </a:p>
        </p:txBody>
      </p:sp>
      <p:sp>
        <p:nvSpPr>
          <p:cNvPr id="6" name="Inhaltsplatzhalter 5"/>
          <p:cNvSpPr>
            <a:spLocks noGrp="1"/>
          </p:cNvSpPr>
          <p:nvPr>
            <p:ph sz="half" idx="1"/>
          </p:nvPr>
        </p:nvSpPr>
        <p:spPr>
          <a:xfrm>
            <a:off x="609600" y="2306194"/>
            <a:ext cx="3400789" cy="4551806"/>
          </a:xfrm>
        </p:spPr>
        <p:txBody>
          <a:bodyPr>
            <a:normAutofit/>
          </a:bodyPr>
          <a:lstStyle/>
          <a:p>
            <a:pPr>
              <a:lnSpc>
                <a:spcPct val="160000"/>
              </a:lnSpc>
            </a:pPr>
            <a:r>
              <a:rPr lang="en-GB" sz="1800" dirty="0"/>
              <a:t>Child Consultation</a:t>
            </a:r>
            <a:r>
              <a:rPr lang="de-DE" sz="1800" dirty="0"/>
              <a:t> </a:t>
            </a:r>
            <a:r>
              <a:rPr lang="en-AU" sz="1800" dirty="0"/>
              <a:t>HABLATAM </a:t>
            </a:r>
          </a:p>
          <a:p>
            <a:pPr>
              <a:lnSpc>
                <a:spcPct val="160000"/>
              </a:lnSpc>
            </a:pPr>
            <a:r>
              <a:rPr lang="en-GB" sz="1800" u="sng" dirty="0"/>
              <a:t>Child Rights Connect</a:t>
            </a:r>
            <a:endParaRPr lang="en-GB" sz="1800" dirty="0"/>
          </a:p>
          <a:p>
            <a:pPr>
              <a:lnSpc>
                <a:spcPct val="160000"/>
              </a:lnSpc>
            </a:pPr>
            <a:r>
              <a:rPr lang="en-GB" sz="1800" dirty="0"/>
              <a:t>Deaf </a:t>
            </a:r>
            <a:r>
              <a:rPr lang="en-GB" sz="1800" dirty="0" err="1"/>
              <a:t>kidz</a:t>
            </a:r>
            <a:r>
              <a:rPr lang="en-GB" sz="1800" dirty="0"/>
              <a:t> international</a:t>
            </a:r>
            <a:r>
              <a:rPr lang="de-DE" sz="1800" dirty="0"/>
              <a:t> </a:t>
            </a:r>
            <a:endParaRPr lang="en-GB" sz="1800" dirty="0"/>
          </a:p>
          <a:p>
            <a:pPr lvl="0">
              <a:lnSpc>
                <a:spcPct val="160000"/>
              </a:lnSpc>
            </a:pPr>
            <a:r>
              <a:rPr lang="en-GB" sz="1800" dirty="0"/>
              <a:t>EBU</a:t>
            </a:r>
          </a:p>
          <a:p>
            <a:pPr lvl="0">
              <a:lnSpc>
                <a:spcPct val="160000"/>
              </a:lnSpc>
            </a:pPr>
            <a:r>
              <a:rPr lang="en-GB" sz="1800" u="sng" dirty="0"/>
              <a:t>ECPAT International</a:t>
            </a:r>
            <a:endParaRPr lang="en-GB" sz="1800" dirty="0"/>
          </a:p>
          <a:p>
            <a:pPr lvl="0">
              <a:lnSpc>
                <a:spcPct val="160000"/>
              </a:lnSpc>
            </a:pPr>
            <a:r>
              <a:rPr lang="en-GB" sz="1800" dirty="0" err="1"/>
              <a:t>eWorldwide</a:t>
            </a:r>
            <a:r>
              <a:rPr lang="en-GB" sz="1800" dirty="0"/>
              <a:t> Group</a:t>
            </a:r>
          </a:p>
          <a:p>
            <a:pPr lvl="0">
              <a:lnSpc>
                <a:spcPct val="160000"/>
              </a:lnSpc>
            </a:pPr>
            <a:r>
              <a:rPr lang="en-GB" sz="1800" dirty="0"/>
              <a:t>FARO DIGITAL</a:t>
            </a:r>
          </a:p>
          <a:p>
            <a:pPr>
              <a:lnSpc>
                <a:spcPct val="160000"/>
              </a:lnSpc>
            </a:pPr>
            <a:r>
              <a:rPr lang="en-GB" sz="1800" dirty="0"/>
              <a:t>IEEE</a:t>
            </a:r>
          </a:p>
          <a:p>
            <a:pPr lvl="0">
              <a:lnSpc>
                <a:spcPct val="160000"/>
              </a:lnSpc>
            </a:pPr>
            <a:endParaRPr lang="en-GB" sz="1800" dirty="0"/>
          </a:p>
          <a:p>
            <a:pPr lvl="0">
              <a:lnSpc>
                <a:spcPct val="150000"/>
              </a:lnSpc>
            </a:pPr>
            <a:endParaRPr lang="en-GB" sz="4300" dirty="0">
              <a:solidFill>
                <a:prstClr val="white"/>
              </a:solidFill>
            </a:endParaRPr>
          </a:p>
          <a:p>
            <a:pPr marL="0" lvl="0" indent="0">
              <a:lnSpc>
                <a:spcPct val="170000"/>
              </a:lnSpc>
              <a:buNone/>
            </a:pPr>
            <a:endParaRPr lang="en-GB" sz="2300" b="1" dirty="0"/>
          </a:p>
          <a:p>
            <a:endParaRPr lang="de-DE" dirty="0"/>
          </a:p>
        </p:txBody>
      </p:sp>
      <p:sp>
        <p:nvSpPr>
          <p:cNvPr id="8" name="Inhaltsplatzhalter 7"/>
          <p:cNvSpPr>
            <a:spLocks noGrp="1"/>
          </p:cNvSpPr>
          <p:nvPr>
            <p:ph sz="half" idx="2"/>
          </p:nvPr>
        </p:nvSpPr>
        <p:spPr>
          <a:xfrm>
            <a:off x="8271427" y="2256058"/>
            <a:ext cx="3743030" cy="4601942"/>
          </a:xfrm>
        </p:spPr>
        <p:txBody>
          <a:bodyPr>
            <a:noAutofit/>
          </a:bodyPr>
          <a:lstStyle/>
          <a:p>
            <a:pPr lvl="0">
              <a:lnSpc>
                <a:spcPct val="150000"/>
              </a:lnSpc>
            </a:pPr>
            <a:r>
              <a:rPr lang="en-GB" sz="1800" dirty="0"/>
              <a:t>UK Safer Internet Centre</a:t>
            </a:r>
          </a:p>
          <a:p>
            <a:pPr lvl="0">
              <a:lnSpc>
                <a:spcPct val="150000"/>
              </a:lnSpc>
            </a:pPr>
            <a:r>
              <a:rPr lang="en-GB" sz="1800" dirty="0"/>
              <a:t>Western Sydney University</a:t>
            </a:r>
            <a:r>
              <a:rPr lang="de-DE" sz="1800" dirty="0"/>
              <a:t> </a:t>
            </a:r>
          </a:p>
          <a:p>
            <a:pPr lvl="0">
              <a:lnSpc>
                <a:spcPct val="150000"/>
              </a:lnSpc>
            </a:pPr>
            <a:r>
              <a:rPr lang="en-GB" sz="1800" dirty="0"/>
              <a:t>Youth Crime Watch of Nigeria to African Centre for Citizens Orientation</a:t>
            </a:r>
          </a:p>
          <a:p>
            <a:pPr lvl="0">
              <a:lnSpc>
                <a:spcPct val="150000"/>
              </a:lnSpc>
            </a:pPr>
            <a:r>
              <a:rPr lang="en-GB" sz="1800" dirty="0"/>
              <a:t>Youth IGF from the Asia-Pacific / </a:t>
            </a:r>
            <a:r>
              <a:rPr lang="en-GB" sz="1800" dirty="0" err="1"/>
              <a:t>Cyberbully.id</a:t>
            </a:r>
            <a:endParaRPr lang="en-GB" sz="1800" dirty="0"/>
          </a:p>
          <a:p>
            <a:pPr lvl="0">
              <a:lnSpc>
                <a:spcPct val="150000"/>
              </a:lnSpc>
            </a:pPr>
            <a:r>
              <a:rPr lang="en-GB" sz="1800" dirty="0"/>
              <a:t>@</a:t>
            </a:r>
            <a:r>
              <a:rPr lang="en-GB" sz="1800" dirty="0" err="1"/>
              <a:t>LiteracyOnline</a:t>
            </a:r>
            <a:endParaRPr lang="de-DE" sz="1800" dirty="0"/>
          </a:p>
          <a:p>
            <a:pPr>
              <a:lnSpc>
                <a:spcPct val="130000"/>
              </a:lnSpc>
            </a:pPr>
            <a:endParaRPr lang="de-DE" sz="16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8"/>
          <p:cNvSpPr txBox="1"/>
          <p:nvPr/>
        </p:nvSpPr>
        <p:spPr>
          <a:xfrm>
            <a:off x="737884" y="1759770"/>
            <a:ext cx="8113615" cy="369332"/>
          </a:xfrm>
          <a:prstGeom prst="rect">
            <a:avLst/>
          </a:prstGeom>
          <a:noFill/>
        </p:spPr>
        <p:txBody>
          <a:bodyPr wrap="square" rtlCol="0">
            <a:spAutoFit/>
          </a:bodyPr>
          <a:lstStyle/>
          <a:p>
            <a:r>
              <a:rPr lang="en-GB" b="1" u="sng" dirty="0"/>
              <a:t>3. Children </a:t>
            </a:r>
            <a:r>
              <a:rPr lang="mr-IN" b="1" u="sng" dirty="0"/>
              <a:t>–</a:t>
            </a:r>
            <a:r>
              <a:rPr lang="en-GB" b="1" u="sng" dirty="0"/>
              <a:t> group led by Child Rights Connect/ECPAT International</a:t>
            </a:r>
          </a:p>
        </p:txBody>
      </p:sp>
      <p:sp>
        <p:nvSpPr>
          <p:cNvPr id="5" name="Textfeld 4"/>
          <p:cNvSpPr txBox="1"/>
          <p:nvPr/>
        </p:nvSpPr>
        <p:spPr>
          <a:xfrm>
            <a:off x="4027099" y="2256059"/>
            <a:ext cx="3993679" cy="6269409"/>
          </a:xfrm>
          <a:prstGeom prst="rect">
            <a:avLst/>
          </a:prstGeom>
          <a:noFill/>
        </p:spPr>
        <p:txBody>
          <a:bodyPr wrap="square" rtlCol="0">
            <a:spAutoFit/>
          </a:bodyPr>
          <a:lstStyle/>
          <a:p>
            <a:pPr marL="285750" lvl="0" indent="-285750">
              <a:lnSpc>
                <a:spcPct val="160000"/>
              </a:lnSpc>
              <a:buFont typeface="Arial"/>
              <a:buChar char="•"/>
            </a:pPr>
            <a:r>
              <a:rPr lang="en-GB" dirty="0"/>
              <a:t>Inclusion International</a:t>
            </a:r>
            <a:r>
              <a:rPr lang="de-DE" dirty="0"/>
              <a:t> </a:t>
            </a:r>
            <a:endParaRPr lang="en-GB" dirty="0"/>
          </a:p>
          <a:p>
            <a:pPr marL="285750" lvl="0" indent="-285750">
              <a:lnSpc>
                <a:spcPct val="160000"/>
              </a:lnSpc>
              <a:buFont typeface="Arial"/>
              <a:buChar char="•"/>
            </a:pPr>
            <a:r>
              <a:rPr lang="en-GB" dirty="0"/>
              <a:t>INSAFE</a:t>
            </a:r>
          </a:p>
          <a:p>
            <a:pPr marL="285750" lvl="0" indent="-285750">
              <a:lnSpc>
                <a:spcPct val="160000"/>
              </a:lnSpc>
              <a:buFont typeface="Arial"/>
              <a:buChar char="•"/>
            </a:pPr>
            <a:r>
              <a:rPr lang="en-GB" dirty="0"/>
              <a:t>Joint Research Centre of the European Commission</a:t>
            </a:r>
          </a:p>
          <a:p>
            <a:pPr marL="342900" lvl="0" indent="-342900" defTabSz="457200">
              <a:lnSpc>
                <a:spcPct val="150000"/>
              </a:lnSpc>
              <a:spcBef>
                <a:spcPct val="20000"/>
              </a:spcBef>
              <a:buFont typeface="Arial"/>
              <a:buChar char="•"/>
            </a:pPr>
            <a:r>
              <a:rPr lang="en-GB" dirty="0">
                <a:solidFill>
                  <a:prstClr val="white"/>
                </a:solidFill>
              </a:rPr>
              <a:t>London School of Economics and Political Science</a:t>
            </a:r>
          </a:p>
          <a:p>
            <a:pPr marL="342900" lvl="0" indent="-342900" defTabSz="457200">
              <a:lnSpc>
                <a:spcPct val="150000"/>
              </a:lnSpc>
              <a:spcBef>
                <a:spcPct val="20000"/>
              </a:spcBef>
              <a:buFont typeface="Arial"/>
              <a:buChar char="•"/>
            </a:pPr>
            <a:r>
              <a:rPr lang="en-GB" dirty="0">
                <a:solidFill>
                  <a:prstClr val="white"/>
                </a:solidFill>
              </a:rPr>
              <a:t>OHCHR</a:t>
            </a:r>
          </a:p>
          <a:p>
            <a:pPr marL="342900" indent="-342900" defTabSz="457200">
              <a:lnSpc>
                <a:spcPct val="150000"/>
              </a:lnSpc>
              <a:spcBef>
                <a:spcPct val="20000"/>
              </a:spcBef>
              <a:buFont typeface="Arial"/>
              <a:buChar char="•"/>
            </a:pPr>
            <a:r>
              <a:rPr lang="en-GB" dirty="0"/>
              <a:t>Polish Safer Internet </a:t>
            </a:r>
            <a:r>
              <a:rPr lang="en-GB" dirty="0" err="1"/>
              <a:t>Center</a:t>
            </a:r>
            <a:r>
              <a:rPr lang="en-GB" dirty="0"/>
              <a:t> </a:t>
            </a:r>
          </a:p>
          <a:p>
            <a:pPr marL="342900" lvl="0" indent="-342900" defTabSz="457200">
              <a:lnSpc>
                <a:spcPct val="150000"/>
              </a:lnSpc>
              <a:spcBef>
                <a:spcPct val="20000"/>
              </a:spcBef>
              <a:buFont typeface="Arial"/>
              <a:buChar char="•"/>
            </a:pPr>
            <a:r>
              <a:rPr lang="en-GB" dirty="0"/>
              <a:t>Save the Children</a:t>
            </a:r>
            <a:r>
              <a:rPr lang="de-DE" dirty="0"/>
              <a:t> ( Romania/</a:t>
            </a:r>
            <a:r>
              <a:rPr lang="en-AU" dirty="0"/>
              <a:t>Finland</a:t>
            </a:r>
            <a:r>
              <a:rPr lang="de-DE" dirty="0"/>
              <a:t>)</a:t>
            </a:r>
          </a:p>
          <a:p>
            <a:pPr marL="342900" indent="-342900" defTabSz="457200">
              <a:lnSpc>
                <a:spcPct val="150000"/>
              </a:lnSpc>
              <a:spcBef>
                <a:spcPct val="20000"/>
              </a:spcBef>
              <a:buFont typeface="Arial"/>
              <a:buChar char="•"/>
            </a:pPr>
            <a:endParaRPr lang="en-GB" dirty="0"/>
          </a:p>
          <a:p>
            <a:pPr marL="342900" lvl="0" indent="-342900" defTabSz="457200">
              <a:lnSpc>
                <a:spcPct val="150000"/>
              </a:lnSpc>
              <a:spcBef>
                <a:spcPct val="20000"/>
              </a:spcBef>
              <a:buFont typeface="Arial"/>
              <a:buChar char="•"/>
            </a:pPr>
            <a:endParaRPr lang="en-GB" dirty="0">
              <a:solidFill>
                <a:prstClr val="white"/>
              </a:solidFill>
            </a:endParaRPr>
          </a:p>
          <a:p>
            <a:pPr marL="285750" lvl="0" indent="-285750">
              <a:lnSpc>
                <a:spcPct val="160000"/>
              </a:lnSpc>
              <a:buFont typeface="Arial"/>
              <a:buChar char="•"/>
            </a:pPr>
            <a:endParaRPr lang="en-GB" dirty="0"/>
          </a:p>
          <a:p>
            <a:pPr lvl="0">
              <a:lnSpc>
                <a:spcPct val="160000"/>
              </a:lnSpc>
            </a:pPr>
            <a:endParaRPr lang="en-GB" dirty="0"/>
          </a:p>
          <a:p>
            <a:endParaRPr lang="de-DE" dirty="0"/>
          </a:p>
        </p:txBody>
      </p:sp>
    </p:spTree>
    <p:extLst>
      <p:ext uri="{BB962C8B-B14F-4D97-AF65-F5344CB8AC3E}">
        <p14:creationId xmlns:p14="http://schemas.microsoft.com/office/powerpoint/2010/main" val="4173800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B59A1-C628-4E40-91F8-6B73C2962754}"/>
              </a:ext>
            </a:extLst>
          </p:cNvPr>
          <p:cNvSpPr>
            <a:spLocks noGrp="1"/>
          </p:cNvSpPr>
          <p:nvPr>
            <p:ph type="title"/>
          </p:nvPr>
        </p:nvSpPr>
        <p:spPr>
          <a:xfrm>
            <a:off x="609600" y="0"/>
            <a:ext cx="10972800" cy="594804"/>
          </a:xfrm>
        </p:spPr>
        <p:txBody>
          <a:bodyPr>
            <a:normAutofit/>
          </a:bodyPr>
          <a:lstStyle/>
          <a:p>
            <a:r>
              <a:rPr lang="fr-CH" sz="2400" b="1" dirty="0"/>
              <a:t>Update on Group 3 (part 1)</a:t>
            </a:r>
          </a:p>
        </p:txBody>
      </p:sp>
      <p:sp>
        <p:nvSpPr>
          <p:cNvPr id="3" name="Content Placeholder 2">
            <a:extLst>
              <a:ext uri="{FF2B5EF4-FFF2-40B4-BE49-F238E27FC236}">
                <a16:creationId xmlns:a16="http://schemas.microsoft.com/office/drawing/2014/main" id="{F2EC670F-B5EF-4C99-82FE-EC2BB304D5F1}"/>
              </a:ext>
            </a:extLst>
          </p:cNvPr>
          <p:cNvSpPr>
            <a:spLocks noGrp="1"/>
          </p:cNvSpPr>
          <p:nvPr>
            <p:ph sz="half" idx="1"/>
          </p:nvPr>
        </p:nvSpPr>
        <p:spPr>
          <a:xfrm>
            <a:off x="310718" y="2311565"/>
            <a:ext cx="11549849" cy="4444342"/>
          </a:xfrm>
        </p:spPr>
        <p:txBody>
          <a:bodyPr>
            <a:normAutofit/>
          </a:bodyPr>
          <a:lstStyle/>
          <a:p>
            <a:pPr>
              <a:lnSpc>
                <a:spcPct val="140000"/>
              </a:lnSpc>
            </a:pPr>
            <a:r>
              <a:rPr lang="en-GB" sz="2000" b="1" u="sng" dirty="0"/>
              <a:t>The Guidelines for Children have been s</a:t>
            </a:r>
            <a:r>
              <a:rPr lang="en-GB" sz="2000" dirty="0"/>
              <a:t>plit into 3, one per age group (under 9 year old; 9-12; 13 and above)</a:t>
            </a:r>
            <a:endParaRPr lang="fr-CH" sz="2000" dirty="0"/>
          </a:p>
          <a:p>
            <a:pPr marL="1371600" lvl="3" indent="0">
              <a:lnSpc>
                <a:spcPct val="140000"/>
              </a:lnSpc>
              <a:buNone/>
            </a:pPr>
            <a:endParaRPr lang="fr-CH" sz="2000" dirty="0"/>
          </a:p>
          <a:p>
            <a:pPr>
              <a:lnSpc>
                <a:spcPct val="140000"/>
              </a:lnSpc>
            </a:pPr>
            <a:r>
              <a:rPr lang="en-GB" sz="2000" b="1" u="sng" dirty="0"/>
              <a:t>Format</a:t>
            </a:r>
            <a:r>
              <a:rPr lang="en-GB" sz="2000" dirty="0"/>
              <a:t>: </a:t>
            </a:r>
          </a:p>
          <a:p>
            <a:pPr lvl="1">
              <a:lnSpc>
                <a:spcPct val="140000"/>
              </a:lnSpc>
            </a:pPr>
            <a:r>
              <a:rPr lang="en-GB" sz="2000" dirty="0"/>
              <a:t>The Guidelines for under 9 Year : story book (print and digital)</a:t>
            </a:r>
          </a:p>
          <a:p>
            <a:pPr lvl="1">
              <a:lnSpc>
                <a:spcPct val="140000"/>
              </a:lnSpc>
            </a:pPr>
            <a:r>
              <a:rPr lang="en-GB" sz="2000" dirty="0"/>
              <a:t>The </a:t>
            </a:r>
            <a:r>
              <a:rPr lang="en-GB" sz="2000" dirty="0" err="1"/>
              <a:t>Guidelinesfor</a:t>
            </a:r>
            <a:r>
              <a:rPr lang="en-GB" sz="2000" dirty="0"/>
              <a:t> 9 to 12 Year </a:t>
            </a:r>
            <a:r>
              <a:rPr lang="de-DE" sz="2000" dirty="0"/>
              <a:t>: </a:t>
            </a:r>
            <a:r>
              <a:rPr lang="de-DE" sz="2000" dirty="0" err="1"/>
              <a:t>work</a:t>
            </a:r>
            <a:r>
              <a:rPr lang="de-DE" sz="2000" dirty="0"/>
              <a:t> </a:t>
            </a:r>
            <a:r>
              <a:rPr lang="de-DE" sz="2000" dirty="0" err="1"/>
              <a:t>book</a:t>
            </a:r>
            <a:r>
              <a:rPr lang="de-DE" sz="2000" dirty="0"/>
              <a:t> </a:t>
            </a:r>
            <a:r>
              <a:rPr lang="en-GB" sz="2000" dirty="0"/>
              <a:t>(print and digital)</a:t>
            </a:r>
          </a:p>
          <a:p>
            <a:pPr lvl="1">
              <a:lnSpc>
                <a:spcPct val="140000"/>
              </a:lnSpc>
            </a:pPr>
            <a:r>
              <a:rPr lang="en-GB" sz="2000" dirty="0"/>
              <a:t>The Guidelines for 13 t0 18 : On social media in format of teaser linking to new COP Guidelines Website (only digital)</a:t>
            </a:r>
          </a:p>
          <a:p>
            <a:pPr lvl="1"/>
            <a:endParaRPr lang="fr-CH" dirty="0"/>
          </a:p>
          <a:p>
            <a:pPr marL="0" indent="0">
              <a:buNone/>
            </a:pPr>
            <a:endParaRPr lang="fr-CH" dirty="0"/>
          </a:p>
          <a:p>
            <a:endParaRPr lang="fr-CH"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itel 9"/>
          <p:cNvSpPr txBox="1">
            <a:spLocks/>
          </p:cNvSpPr>
          <p:nvPr/>
        </p:nvSpPr>
        <p:spPr>
          <a:xfrm>
            <a:off x="609600" y="1203390"/>
            <a:ext cx="10972800" cy="57097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2400" b="1" u="sng" dirty="0"/>
              <a:t>Content of the new Guidelines for Children on Child Online Protection</a:t>
            </a:r>
            <a:endParaRPr lang="de-DE" sz="2400" dirty="0"/>
          </a:p>
        </p:txBody>
      </p:sp>
    </p:spTree>
    <p:extLst>
      <p:ext uri="{BB962C8B-B14F-4D97-AF65-F5344CB8AC3E}">
        <p14:creationId xmlns:p14="http://schemas.microsoft.com/office/powerpoint/2010/main" val="800765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1931" y="693823"/>
            <a:ext cx="10972800" cy="1143000"/>
          </a:xfrm>
        </p:spPr>
        <p:txBody>
          <a:bodyPr>
            <a:normAutofit/>
          </a:bodyPr>
          <a:lstStyle/>
          <a:p>
            <a:r>
              <a:rPr lang="de-DE" sz="2400" b="1" u="sng" dirty="0"/>
              <a:t>Working Group </a:t>
            </a:r>
            <a:r>
              <a:rPr lang="mr-IN" sz="2400" b="1" u="sng" dirty="0"/>
              <a:t>–</a:t>
            </a:r>
            <a:r>
              <a:rPr lang="de-DE" sz="2400" b="1" u="sng" dirty="0"/>
              <a:t> </a:t>
            </a:r>
            <a:r>
              <a:rPr lang="de-DE" sz="2400" b="1" u="sng" dirty="0" err="1"/>
              <a:t>Parents</a:t>
            </a:r>
            <a:r>
              <a:rPr lang="de-DE" sz="2400" b="1" u="sng" dirty="0"/>
              <a:t>, </a:t>
            </a:r>
            <a:r>
              <a:rPr lang="de-DE" sz="2400" b="1" u="sng" dirty="0" err="1"/>
              <a:t>Carers</a:t>
            </a:r>
            <a:r>
              <a:rPr lang="de-DE" sz="2400" b="1" u="sng" dirty="0"/>
              <a:t> </a:t>
            </a:r>
            <a:r>
              <a:rPr lang="de-DE" sz="2400" b="1" u="sng" dirty="0" err="1"/>
              <a:t>and</a:t>
            </a:r>
            <a:r>
              <a:rPr lang="de-DE" sz="2400" b="1" u="sng" dirty="0"/>
              <a:t> </a:t>
            </a:r>
            <a:r>
              <a:rPr lang="de-DE" sz="2400" b="1" u="sng" dirty="0" err="1"/>
              <a:t>Educators</a:t>
            </a:r>
            <a:endParaRPr lang="de-DE" sz="2400" b="1" u="sng" dirty="0"/>
          </a:p>
        </p:txBody>
      </p:sp>
      <p:sp>
        <p:nvSpPr>
          <p:cNvPr id="6" name="Inhaltsplatzhalter 5"/>
          <p:cNvSpPr>
            <a:spLocks noGrp="1"/>
          </p:cNvSpPr>
          <p:nvPr>
            <p:ph sz="half" idx="1"/>
          </p:nvPr>
        </p:nvSpPr>
        <p:spPr>
          <a:xfrm>
            <a:off x="609600" y="2473310"/>
            <a:ext cx="3501049" cy="4384690"/>
          </a:xfrm>
        </p:spPr>
        <p:txBody>
          <a:bodyPr>
            <a:normAutofit/>
          </a:bodyPr>
          <a:lstStyle/>
          <a:p>
            <a:pPr lvl="0">
              <a:lnSpc>
                <a:spcPct val="150000"/>
              </a:lnSpc>
            </a:pPr>
            <a:r>
              <a:rPr lang="en-GB" sz="1800" dirty="0"/>
              <a:t>COFACE-Families Europe </a:t>
            </a:r>
          </a:p>
          <a:p>
            <a:pPr lvl="0">
              <a:lnSpc>
                <a:spcPct val="150000"/>
              </a:lnSpc>
            </a:pPr>
            <a:r>
              <a:rPr lang="en-GB" sz="1800" dirty="0"/>
              <a:t>EBU</a:t>
            </a:r>
          </a:p>
          <a:p>
            <a:pPr lvl="0">
              <a:lnSpc>
                <a:spcPct val="150000"/>
              </a:lnSpc>
            </a:pPr>
            <a:r>
              <a:rPr lang="en-GB" sz="1800" dirty="0"/>
              <a:t>ECPAT International </a:t>
            </a:r>
          </a:p>
          <a:p>
            <a:pPr lvl="0">
              <a:lnSpc>
                <a:spcPct val="150000"/>
              </a:lnSpc>
            </a:pPr>
            <a:r>
              <a:rPr lang="en-GB" sz="1800" dirty="0" err="1"/>
              <a:t>eWorldwide</a:t>
            </a:r>
            <a:r>
              <a:rPr lang="en-GB" sz="1800" dirty="0"/>
              <a:t> Group </a:t>
            </a:r>
          </a:p>
          <a:p>
            <a:pPr lvl="0">
              <a:lnSpc>
                <a:spcPct val="150000"/>
              </a:lnSpc>
            </a:pPr>
            <a:r>
              <a:rPr lang="en-GB" sz="1800" dirty="0"/>
              <a:t>FARO DIGITAL</a:t>
            </a:r>
          </a:p>
          <a:p>
            <a:pPr lvl="0">
              <a:lnSpc>
                <a:spcPct val="150000"/>
              </a:lnSpc>
            </a:pPr>
            <a:r>
              <a:rPr lang="en-GB" sz="1800" dirty="0"/>
              <a:t>Inclusion International</a:t>
            </a:r>
            <a:r>
              <a:rPr lang="de-DE" sz="1800" dirty="0"/>
              <a:t> </a:t>
            </a:r>
            <a:endParaRPr lang="en-GB" sz="1800" dirty="0"/>
          </a:p>
          <a:p>
            <a:pPr lvl="0">
              <a:lnSpc>
                <a:spcPct val="150000"/>
              </a:lnSpc>
            </a:pPr>
            <a:r>
              <a:rPr lang="en-GB" sz="1800" dirty="0"/>
              <a:t>ICMEC</a:t>
            </a:r>
          </a:p>
          <a:p>
            <a:pPr>
              <a:lnSpc>
                <a:spcPct val="150000"/>
              </a:lnSpc>
            </a:pPr>
            <a:r>
              <a:rPr lang="en-GB" sz="1800" u="sng" dirty="0">
                <a:solidFill>
                  <a:prstClr val="white"/>
                </a:solidFill>
              </a:rPr>
              <a:t>INSAFE</a:t>
            </a:r>
            <a:endParaRPr lang="en-GB" sz="1800" dirty="0">
              <a:solidFill>
                <a:prstClr val="white"/>
              </a:solidFill>
            </a:endParaRPr>
          </a:p>
          <a:p>
            <a:pPr lvl="0">
              <a:lnSpc>
                <a:spcPct val="150000"/>
              </a:lnSpc>
            </a:pPr>
            <a:endParaRPr lang="en-GB" sz="1800" dirty="0"/>
          </a:p>
          <a:p>
            <a:pPr lvl="0">
              <a:lnSpc>
                <a:spcPct val="150000"/>
              </a:lnSpc>
            </a:pPr>
            <a:endParaRPr lang="en-GB" sz="4300" dirty="0">
              <a:solidFill>
                <a:prstClr val="white"/>
              </a:solidFill>
            </a:endParaRPr>
          </a:p>
          <a:p>
            <a:pPr marL="0" lvl="0" indent="0">
              <a:lnSpc>
                <a:spcPct val="170000"/>
              </a:lnSpc>
              <a:buNone/>
            </a:pPr>
            <a:endParaRPr lang="en-GB" sz="2300" b="1" dirty="0"/>
          </a:p>
          <a:p>
            <a:endParaRPr lang="de-DE" dirty="0"/>
          </a:p>
        </p:txBody>
      </p:sp>
      <p:sp>
        <p:nvSpPr>
          <p:cNvPr id="8" name="Inhaltsplatzhalter 7"/>
          <p:cNvSpPr>
            <a:spLocks noGrp="1"/>
          </p:cNvSpPr>
          <p:nvPr>
            <p:ph sz="half" idx="2"/>
          </p:nvPr>
        </p:nvSpPr>
        <p:spPr>
          <a:xfrm>
            <a:off x="7870387" y="2389751"/>
            <a:ext cx="4093939" cy="4468248"/>
          </a:xfrm>
        </p:spPr>
        <p:txBody>
          <a:bodyPr>
            <a:noAutofit/>
          </a:bodyPr>
          <a:lstStyle/>
          <a:p>
            <a:pPr lvl="0">
              <a:lnSpc>
                <a:spcPct val="150000"/>
              </a:lnSpc>
            </a:pPr>
            <a:r>
              <a:rPr lang="en-GB" sz="1800" dirty="0"/>
              <a:t>Polish Safer Internet </a:t>
            </a:r>
            <a:r>
              <a:rPr lang="en-GB" sz="1800" dirty="0" err="1"/>
              <a:t>Center</a:t>
            </a:r>
            <a:endParaRPr lang="en-GB" sz="1800" dirty="0"/>
          </a:p>
          <a:p>
            <a:pPr lvl="0">
              <a:lnSpc>
                <a:spcPct val="150000"/>
              </a:lnSpc>
            </a:pPr>
            <a:r>
              <a:rPr lang="en-GB" sz="1800" dirty="0"/>
              <a:t>Save the Children (Finland/Norway/Romania)</a:t>
            </a:r>
          </a:p>
          <a:p>
            <a:pPr lvl="0">
              <a:lnSpc>
                <a:spcPct val="150000"/>
              </a:lnSpc>
            </a:pPr>
            <a:r>
              <a:rPr lang="en-GB" sz="1800" dirty="0" err="1"/>
              <a:t>TaC</a:t>
            </a:r>
            <a:r>
              <a:rPr lang="en-GB" sz="1800" dirty="0"/>
              <a:t> Together against Cybercrime</a:t>
            </a:r>
          </a:p>
          <a:p>
            <a:pPr lvl="0">
              <a:lnSpc>
                <a:spcPct val="150000"/>
              </a:lnSpc>
            </a:pPr>
            <a:r>
              <a:rPr lang="en-GB" sz="1800" dirty="0"/>
              <a:t>UK Safer Internet Centre</a:t>
            </a:r>
          </a:p>
          <a:p>
            <a:pPr lvl="0">
              <a:lnSpc>
                <a:spcPct val="150000"/>
              </a:lnSpc>
            </a:pPr>
            <a:r>
              <a:rPr lang="de-DE" sz="1800" dirty="0"/>
              <a:t>Youth </a:t>
            </a:r>
            <a:r>
              <a:rPr lang="de-DE" sz="1800" dirty="0" err="1"/>
              <a:t>and</a:t>
            </a:r>
            <a:r>
              <a:rPr lang="de-DE" sz="1800" dirty="0"/>
              <a:t> Media/ </a:t>
            </a:r>
            <a:r>
              <a:rPr lang="de-DE" sz="1800" dirty="0" err="1"/>
              <a:t>Berkman</a:t>
            </a:r>
            <a:r>
              <a:rPr lang="de-DE" sz="1800" dirty="0"/>
              <a:t> Klein Center</a:t>
            </a:r>
          </a:p>
          <a:p>
            <a:pPr lvl="0">
              <a:lnSpc>
                <a:spcPct val="150000"/>
              </a:lnSpc>
            </a:pPr>
            <a:r>
              <a:rPr lang="en-GB" sz="1800" dirty="0"/>
              <a:t>Youth Crime Watch of Nigeria to African Centre for Citizens Orientation</a:t>
            </a:r>
            <a:endParaRPr lang="de-DE" sz="1800" dirty="0"/>
          </a:p>
          <a:p>
            <a:pPr>
              <a:lnSpc>
                <a:spcPct val="130000"/>
              </a:lnSpc>
            </a:pPr>
            <a:endParaRPr lang="de-DE" sz="16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8"/>
          <p:cNvSpPr txBox="1"/>
          <p:nvPr/>
        </p:nvSpPr>
        <p:spPr>
          <a:xfrm>
            <a:off x="570785" y="1709636"/>
            <a:ext cx="8113615" cy="369332"/>
          </a:xfrm>
          <a:prstGeom prst="rect">
            <a:avLst/>
          </a:prstGeom>
          <a:noFill/>
        </p:spPr>
        <p:txBody>
          <a:bodyPr wrap="square" rtlCol="0">
            <a:spAutoFit/>
          </a:bodyPr>
          <a:lstStyle/>
          <a:p>
            <a:r>
              <a:rPr lang="en-GB" b="1" u="sng" dirty="0"/>
              <a:t>4. Parents, Educators and Legal Guardians </a:t>
            </a:r>
            <a:r>
              <a:rPr lang="mr-IN" b="1" u="sng" dirty="0"/>
              <a:t>–</a:t>
            </a:r>
            <a:r>
              <a:rPr lang="en-GB" b="1" u="sng" dirty="0"/>
              <a:t> group led by INSAFE</a:t>
            </a:r>
            <a:endParaRPr lang="de-DE" u="sng" dirty="0"/>
          </a:p>
        </p:txBody>
      </p:sp>
      <p:sp>
        <p:nvSpPr>
          <p:cNvPr id="3" name="Textfeld 2"/>
          <p:cNvSpPr txBox="1"/>
          <p:nvPr/>
        </p:nvSpPr>
        <p:spPr>
          <a:xfrm>
            <a:off x="3943549" y="2473309"/>
            <a:ext cx="3709610" cy="4116255"/>
          </a:xfrm>
          <a:prstGeom prst="rect">
            <a:avLst/>
          </a:prstGeom>
          <a:noFill/>
        </p:spPr>
        <p:txBody>
          <a:bodyPr wrap="square" rtlCol="0">
            <a:spAutoFit/>
          </a:bodyPr>
          <a:lstStyle/>
          <a:p>
            <a:pPr marL="342900" lvl="0" indent="-342900" defTabSz="457200">
              <a:lnSpc>
                <a:spcPct val="150000"/>
              </a:lnSpc>
              <a:spcBef>
                <a:spcPct val="20000"/>
              </a:spcBef>
              <a:buFont typeface="Arial"/>
              <a:buChar char="•"/>
            </a:pPr>
            <a:r>
              <a:rPr lang="en-GB" dirty="0">
                <a:solidFill>
                  <a:prstClr val="white"/>
                </a:solidFill>
              </a:rPr>
              <a:t>Insight 2 act</a:t>
            </a:r>
            <a:r>
              <a:rPr lang="de-DE" dirty="0">
                <a:solidFill>
                  <a:prstClr val="white"/>
                </a:solidFill>
              </a:rPr>
              <a:t> </a:t>
            </a:r>
            <a:endParaRPr lang="en-GB" dirty="0">
              <a:solidFill>
                <a:prstClr val="white"/>
              </a:solidFill>
            </a:endParaRPr>
          </a:p>
          <a:p>
            <a:pPr marL="342900" lvl="0" indent="-342900" defTabSz="457200">
              <a:lnSpc>
                <a:spcPct val="150000"/>
              </a:lnSpc>
              <a:spcBef>
                <a:spcPct val="20000"/>
              </a:spcBef>
              <a:buFont typeface="Arial"/>
              <a:buChar char="•"/>
            </a:pPr>
            <a:r>
              <a:rPr lang="en-GB" dirty="0">
                <a:solidFill>
                  <a:prstClr val="white"/>
                </a:solidFill>
              </a:rPr>
              <a:t>Internet matters </a:t>
            </a:r>
          </a:p>
          <a:p>
            <a:pPr marL="342900" lvl="0" indent="-342900" defTabSz="457200">
              <a:lnSpc>
                <a:spcPct val="150000"/>
              </a:lnSpc>
              <a:spcBef>
                <a:spcPct val="20000"/>
              </a:spcBef>
              <a:buFont typeface="Arial"/>
              <a:buChar char="•"/>
            </a:pPr>
            <a:r>
              <a:rPr lang="en-GB" dirty="0">
                <a:solidFill>
                  <a:prstClr val="white"/>
                </a:solidFill>
              </a:rPr>
              <a:t>Joint Research Centre of the European Commission</a:t>
            </a:r>
          </a:p>
          <a:p>
            <a:pPr marL="342900" lvl="0" indent="-342900" defTabSz="457200">
              <a:lnSpc>
                <a:spcPct val="150000"/>
              </a:lnSpc>
              <a:spcBef>
                <a:spcPct val="20000"/>
              </a:spcBef>
              <a:buFont typeface="Arial"/>
              <a:buChar char="•"/>
            </a:pPr>
            <a:r>
              <a:rPr lang="en-GB" dirty="0">
                <a:solidFill>
                  <a:prstClr val="white"/>
                </a:solidFill>
              </a:rPr>
              <a:t>London School of Economics and Political Science</a:t>
            </a:r>
          </a:p>
          <a:p>
            <a:pPr marL="342900" lvl="0" indent="-342900" defTabSz="457200">
              <a:lnSpc>
                <a:spcPct val="150000"/>
              </a:lnSpc>
              <a:spcBef>
                <a:spcPct val="20000"/>
              </a:spcBef>
              <a:buFont typeface="Arial"/>
              <a:buChar char="•"/>
            </a:pPr>
            <a:r>
              <a:rPr lang="en-GB" dirty="0" err="1">
                <a:solidFill>
                  <a:prstClr val="white"/>
                </a:solidFill>
              </a:rPr>
              <a:t>Paniamor</a:t>
            </a:r>
            <a:endParaRPr lang="en-GB" dirty="0">
              <a:solidFill>
                <a:prstClr val="white"/>
              </a:solidFill>
            </a:endParaRPr>
          </a:p>
          <a:p>
            <a:pPr marL="342900" lvl="0" indent="-342900" defTabSz="457200">
              <a:lnSpc>
                <a:spcPct val="150000"/>
              </a:lnSpc>
              <a:spcBef>
                <a:spcPct val="20000"/>
              </a:spcBef>
              <a:buFont typeface="Arial"/>
              <a:buChar char="•"/>
            </a:pPr>
            <a:r>
              <a:rPr lang="en-GB" dirty="0" err="1">
                <a:solidFill>
                  <a:prstClr val="white"/>
                </a:solidFill>
              </a:rPr>
              <a:t>Parentzone</a:t>
            </a:r>
            <a:r>
              <a:rPr lang="en-GB" dirty="0">
                <a:solidFill>
                  <a:prstClr val="white"/>
                </a:solidFill>
              </a:rPr>
              <a:t> International</a:t>
            </a:r>
          </a:p>
          <a:p>
            <a:pPr marL="342900" lvl="0" indent="-342900" defTabSz="457200">
              <a:lnSpc>
                <a:spcPct val="150000"/>
              </a:lnSpc>
              <a:spcBef>
                <a:spcPct val="20000"/>
              </a:spcBef>
              <a:buFont typeface="Arial"/>
              <a:buChar char="•"/>
            </a:pPr>
            <a:endParaRPr lang="en-GB" sz="1700" dirty="0">
              <a:solidFill>
                <a:prstClr val="white"/>
              </a:solidFill>
            </a:endParaRPr>
          </a:p>
        </p:txBody>
      </p:sp>
    </p:spTree>
    <p:extLst>
      <p:ext uri="{BB962C8B-B14F-4D97-AF65-F5344CB8AC3E}">
        <p14:creationId xmlns:p14="http://schemas.microsoft.com/office/powerpoint/2010/main" val="3806194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itel 9"/>
          <p:cNvSpPr txBox="1">
            <a:spLocks noGrp="1"/>
          </p:cNvSpPr>
          <p:nvPr>
            <p:ph type="title"/>
          </p:nvPr>
        </p:nvSpPr>
        <p:spPr>
          <a:xfrm>
            <a:off x="609600" y="745512"/>
            <a:ext cx="109728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2400" b="1" u="sng" dirty="0"/>
              <a:t>Content of the new Guidelines for Children on Child Online Protection</a:t>
            </a:r>
            <a:endParaRPr lang="de-DE" sz="2400" dirty="0"/>
          </a:p>
        </p:txBody>
      </p:sp>
      <p:sp>
        <p:nvSpPr>
          <p:cNvPr id="11" name="Inhaltsplatzhalter 1"/>
          <p:cNvSpPr>
            <a:spLocks noGrp="1"/>
          </p:cNvSpPr>
          <p:nvPr>
            <p:ph sz="half" idx="1"/>
          </p:nvPr>
        </p:nvSpPr>
        <p:spPr>
          <a:xfrm>
            <a:off x="609600" y="1985462"/>
            <a:ext cx="5384800" cy="4525963"/>
          </a:xfrm>
        </p:spPr>
        <p:txBody>
          <a:bodyPr>
            <a:normAutofit/>
          </a:bodyPr>
          <a:lstStyle/>
          <a:p>
            <a:pPr marL="0" indent="0">
              <a:lnSpc>
                <a:spcPct val="130000"/>
              </a:lnSpc>
              <a:buNone/>
            </a:pPr>
            <a:r>
              <a:rPr lang="en-AU" sz="2200" dirty="0"/>
              <a:t>1. Executive Summary</a:t>
            </a:r>
            <a:endParaRPr lang="de-DE" sz="2200" dirty="0"/>
          </a:p>
          <a:p>
            <a:pPr marL="0" indent="0">
              <a:lnSpc>
                <a:spcPct val="130000"/>
              </a:lnSpc>
              <a:buNone/>
            </a:pPr>
            <a:r>
              <a:rPr lang="en-AU" sz="2200" dirty="0"/>
              <a:t>2. Introduction</a:t>
            </a:r>
            <a:endParaRPr lang="de-DE" sz="2200" dirty="0"/>
          </a:p>
          <a:p>
            <a:pPr marL="0" indent="0">
              <a:lnSpc>
                <a:spcPct val="130000"/>
              </a:lnSpc>
              <a:buNone/>
            </a:pPr>
            <a:r>
              <a:rPr lang="en-AU" sz="2200" dirty="0"/>
              <a:t>3. What is Child Online Protection?</a:t>
            </a:r>
            <a:endParaRPr lang="de-DE" sz="2200" dirty="0"/>
          </a:p>
          <a:p>
            <a:pPr marL="0" indent="0">
              <a:lnSpc>
                <a:spcPct val="130000"/>
              </a:lnSpc>
              <a:buNone/>
            </a:pPr>
            <a:r>
              <a:rPr lang="en-AU" sz="2200" dirty="0"/>
              <a:t>4. Children and Young People in a 	connected world </a:t>
            </a:r>
            <a:endParaRPr lang="de-DE" sz="2200" dirty="0"/>
          </a:p>
          <a:p>
            <a:pPr marL="0" indent="0">
              <a:lnSpc>
                <a:spcPct val="130000"/>
              </a:lnSpc>
              <a:buNone/>
            </a:pPr>
            <a:r>
              <a:rPr lang="en-AU" sz="2200" dirty="0"/>
              <a:t>5. Children with vulnerabilities</a:t>
            </a:r>
            <a:endParaRPr lang="de-DE" sz="2200" dirty="0"/>
          </a:p>
          <a:p>
            <a:pPr marL="0" indent="0">
              <a:lnSpc>
                <a:spcPct val="130000"/>
              </a:lnSpc>
              <a:buNone/>
            </a:pPr>
            <a:r>
              <a:rPr lang="en-AU" sz="2200" dirty="0"/>
              <a:t>6. New and emerging risks and 		challenges </a:t>
            </a:r>
            <a:endParaRPr lang="de-DE" sz="2200" dirty="0"/>
          </a:p>
          <a:p>
            <a:pPr marL="0" indent="0">
              <a:lnSpc>
                <a:spcPct val="130000"/>
              </a:lnSpc>
              <a:buNone/>
            </a:pPr>
            <a:r>
              <a:rPr lang="en-AU" sz="2200" dirty="0"/>
              <a:t>7. Defining Parents, Guardians and Educators</a:t>
            </a:r>
            <a:endParaRPr lang="de-DE" sz="2200" dirty="0"/>
          </a:p>
          <a:p>
            <a:endParaRPr lang="de-DE" dirty="0"/>
          </a:p>
        </p:txBody>
      </p:sp>
      <p:sp>
        <p:nvSpPr>
          <p:cNvPr id="6" name="Textfeld 5"/>
          <p:cNvSpPr txBox="1"/>
          <p:nvPr/>
        </p:nvSpPr>
        <p:spPr>
          <a:xfrm>
            <a:off x="5964894" y="1983379"/>
            <a:ext cx="5708031" cy="5078313"/>
          </a:xfrm>
          <a:prstGeom prst="rect">
            <a:avLst/>
          </a:prstGeom>
          <a:noFill/>
        </p:spPr>
        <p:txBody>
          <a:bodyPr wrap="square" rtlCol="0">
            <a:spAutoFit/>
          </a:bodyPr>
          <a:lstStyle/>
          <a:p>
            <a:pPr>
              <a:lnSpc>
                <a:spcPct val="130000"/>
              </a:lnSpc>
            </a:pPr>
            <a:r>
              <a:rPr lang="en-AU" sz="2200" dirty="0"/>
              <a:t>8. Understanding risks and harms </a:t>
            </a:r>
            <a:endParaRPr lang="de-DE" sz="2200" dirty="0"/>
          </a:p>
          <a:p>
            <a:pPr>
              <a:lnSpc>
                <a:spcPct val="130000"/>
              </a:lnSpc>
            </a:pPr>
            <a:r>
              <a:rPr lang="en-AU" sz="2200" dirty="0"/>
              <a:t>9. The role parents, carers and guardians can 	play </a:t>
            </a:r>
            <a:endParaRPr lang="de-DE" sz="2200" dirty="0"/>
          </a:p>
          <a:p>
            <a:pPr>
              <a:lnSpc>
                <a:spcPct val="130000"/>
              </a:lnSpc>
            </a:pPr>
            <a:r>
              <a:rPr lang="en-AU" sz="2200" dirty="0"/>
              <a:t>10. Guidelines for Parents, Carers and Guardians</a:t>
            </a:r>
            <a:endParaRPr lang="de-DE" sz="2200" dirty="0"/>
          </a:p>
          <a:p>
            <a:pPr>
              <a:lnSpc>
                <a:spcPct val="130000"/>
              </a:lnSpc>
            </a:pPr>
            <a:r>
              <a:rPr lang="en-AU" sz="2200" dirty="0"/>
              <a:t>11. The role that educators play</a:t>
            </a:r>
            <a:endParaRPr lang="de-DE" sz="2200" dirty="0"/>
          </a:p>
          <a:p>
            <a:pPr>
              <a:lnSpc>
                <a:spcPct val="130000"/>
              </a:lnSpc>
            </a:pPr>
            <a:r>
              <a:rPr lang="en-AU" sz="2200" dirty="0"/>
              <a:t>12. Guidelines for educators</a:t>
            </a:r>
            <a:endParaRPr lang="de-DE" sz="2200" dirty="0"/>
          </a:p>
          <a:p>
            <a:pPr>
              <a:lnSpc>
                <a:spcPct val="130000"/>
              </a:lnSpc>
            </a:pPr>
            <a:endParaRPr lang="en-AU" sz="2200" dirty="0"/>
          </a:p>
          <a:p>
            <a:pPr>
              <a:lnSpc>
                <a:spcPct val="130000"/>
              </a:lnSpc>
            </a:pPr>
            <a:r>
              <a:rPr lang="en-AU" sz="2200" dirty="0"/>
              <a:t>Conclusions</a:t>
            </a:r>
            <a:endParaRPr lang="de-DE" sz="2200" dirty="0"/>
          </a:p>
          <a:p>
            <a:pPr>
              <a:lnSpc>
                <a:spcPct val="130000"/>
              </a:lnSpc>
            </a:pPr>
            <a:r>
              <a:rPr lang="en-AU" sz="2200" dirty="0"/>
              <a:t>Glossary</a:t>
            </a:r>
            <a:endParaRPr lang="de-DE" sz="2200" dirty="0"/>
          </a:p>
          <a:p>
            <a:pPr>
              <a:lnSpc>
                <a:spcPct val="130000"/>
              </a:lnSpc>
            </a:pPr>
            <a:r>
              <a:rPr lang="en-AU" sz="2200" dirty="0"/>
              <a:t>References</a:t>
            </a:r>
            <a:endParaRPr lang="de-DE" sz="2200" dirty="0"/>
          </a:p>
          <a:p>
            <a:r>
              <a:rPr lang="en-AU" sz="2000" dirty="0"/>
              <a:t>￼</a:t>
            </a:r>
            <a:endParaRPr lang="de-DE" sz="2000" dirty="0"/>
          </a:p>
          <a:p>
            <a:endParaRPr lang="de-DE" dirty="0"/>
          </a:p>
        </p:txBody>
      </p:sp>
    </p:spTree>
    <p:extLst>
      <p:ext uri="{BB962C8B-B14F-4D97-AF65-F5344CB8AC3E}">
        <p14:creationId xmlns:p14="http://schemas.microsoft.com/office/powerpoint/2010/main" val="3497028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Inhaltsplatzhalter 5"/>
          <p:cNvSpPr>
            <a:spLocks noGrp="1"/>
          </p:cNvSpPr>
          <p:nvPr>
            <p:ph idx="1"/>
          </p:nvPr>
        </p:nvSpPr>
        <p:spPr>
          <a:xfrm>
            <a:off x="1202266" y="2003458"/>
            <a:ext cx="9008533" cy="4654196"/>
          </a:xfrm>
        </p:spPr>
        <p:txBody>
          <a:bodyPr>
            <a:normAutofit/>
          </a:bodyPr>
          <a:lstStyle/>
          <a:p>
            <a:pPr marL="0" lvl="0" indent="0">
              <a:lnSpc>
                <a:spcPct val="200000"/>
              </a:lnSpc>
              <a:buNone/>
            </a:pPr>
            <a:r>
              <a:rPr lang="en-AU" sz="2000" b="1" u="sng" dirty="0"/>
              <a:t>1. Roll-out </a:t>
            </a:r>
            <a:r>
              <a:rPr lang="en-AU" sz="2000" u="sng" dirty="0"/>
              <a:t>January-March 2020</a:t>
            </a:r>
          </a:p>
          <a:p>
            <a:pPr marL="1085850" lvl="2" indent="-285750">
              <a:lnSpc>
                <a:spcPct val="200000"/>
              </a:lnSpc>
            </a:pPr>
            <a:r>
              <a:rPr lang="en-AU" sz="1800" dirty="0"/>
              <a:t>At national level (at least one/two countries per region for each set of Guidelines).</a:t>
            </a:r>
          </a:p>
          <a:p>
            <a:pPr marL="1085850" lvl="2" indent="-285750">
              <a:lnSpc>
                <a:spcPct val="200000"/>
              </a:lnSpc>
            </a:pPr>
            <a:r>
              <a:rPr lang="en-AU" sz="1800" dirty="0"/>
              <a:t>Through questionaries/workshops/case studies/children consultations etc. with concerned stakeholders (policy makers, private sector, children, parents, educators and legal guardians).</a:t>
            </a:r>
            <a:endParaRPr lang="en-AU" sz="2900" dirty="0"/>
          </a:p>
          <a:p>
            <a:pPr marL="0" indent="0">
              <a:lnSpc>
                <a:spcPct val="200000"/>
              </a:lnSpc>
              <a:buNone/>
            </a:pPr>
            <a:r>
              <a:rPr lang="en-AU" sz="2000" u="sng" dirty="0"/>
              <a:t>2. </a:t>
            </a:r>
            <a:r>
              <a:rPr lang="en-AU" sz="2000" b="1" u="sng" dirty="0"/>
              <a:t>Official Launch </a:t>
            </a:r>
            <a:r>
              <a:rPr lang="en-AU" sz="2000" u="sng" dirty="0"/>
              <a:t>May 2020</a:t>
            </a:r>
          </a:p>
          <a:p>
            <a:pPr>
              <a:lnSpc>
                <a:spcPct val="150000"/>
              </a:lnSpc>
            </a:pPr>
            <a:endParaRPr lang="en-AU" sz="1800" dirty="0"/>
          </a:p>
          <a:p>
            <a:pPr>
              <a:lnSpc>
                <a:spcPct val="150000"/>
              </a:lnSpc>
            </a:pPr>
            <a:endParaRPr lang="en-AU" sz="1800" dirty="0"/>
          </a:p>
        </p:txBody>
      </p:sp>
      <p:sp>
        <p:nvSpPr>
          <p:cNvPr id="8" name="Titel 1"/>
          <p:cNvSpPr>
            <a:spLocks noGrp="1"/>
          </p:cNvSpPr>
          <p:nvPr>
            <p:ph type="title"/>
          </p:nvPr>
        </p:nvSpPr>
        <p:spPr>
          <a:xfrm>
            <a:off x="672061" y="961208"/>
            <a:ext cx="10972800" cy="1143000"/>
          </a:xfrm>
        </p:spPr>
        <p:txBody>
          <a:bodyPr>
            <a:normAutofit/>
          </a:bodyPr>
          <a:lstStyle/>
          <a:p>
            <a:r>
              <a:rPr lang="de-DE" sz="2400" b="1" u="sng" dirty="0" err="1"/>
              <a:t>What‘s</a:t>
            </a:r>
            <a:r>
              <a:rPr lang="de-DE" sz="2400" b="1" u="sng" dirty="0"/>
              <a:t> </a:t>
            </a:r>
            <a:r>
              <a:rPr lang="de-DE" sz="2400" b="1" u="sng" dirty="0" err="1"/>
              <a:t>next</a:t>
            </a:r>
            <a:r>
              <a:rPr lang="de-DE" sz="2400" b="1" u="sng" dirty="0"/>
              <a:t> ?</a:t>
            </a:r>
          </a:p>
        </p:txBody>
      </p:sp>
    </p:spTree>
    <p:extLst>
      <p:ext uri="{BB962C8B-B14F-4D97-AF65-F5344CB8AC3E}">
        <p14:creationId xmlns:p14="http://schemas.microsoft.com/office/powerpoint/2010/main" val="3535948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584939" y="1137667"/>
            <a:ext cx="10972800" cy="637707"/>
          </a:xfrm>
        </p:spPr>
        <p:txBody>
          <a:bodyPr>
            <a:normAutofit/>
          </a:bodyPr>
          <a:lstStyle/>
          <a:p>
            <a:r>
              <a:rPr lang="en-US" sz="2400" b="1" u="sng" dirty="0"/>
              <a:t>Background and scope</a:t>
            </a:r>
            <a:endParaRPr lang="de-DE" sz="2400" dirty="0"/>
          </a:p>
        </p:txBody>
      </p:sp>
      <p:sp>
        <p:nvSpPr>
          <p:cNvPr id="3" name="Content Placeholder 2"/>
          <p:cNvSpPr>
            <a:spLocks noGrp="1"/>
          </p:cNvSpPr>
          <p:nvPr>
            <p:ph sz="half" idx="2"/>
          </p:nvPr>
        </p:nvSpPr>
        <p:spPr>
          <a:xfrm>
            <a:off x="486293" y="3494076"/>
            <a:ext cx="5386917" cy="2621102"/>
          </a:xfrm>
        </p:spPr>
        <p:txBody>
          <a:bodyPr>
            <a:normAutofit/>
          </a:bodyPr>
          <a:lstStyle/>
          <a:p>
            <a:pPr lvl="0">
              <a:buAutoNum type="arabicPeriod"/>
            </a:pPr>
            <a:r>
              <a:rPr lang="en-US" sz="1600" i="1" u="sng" dirty="0"/>
              <a:t>Technology developments in the telecommunication industry </a:t>
            </a:r>
          </a:p>
          <a:p>
            <a:pPr marL="0" lvl="0" indent="0">
              <a:buNone/>
            </a:pPr>
            <a:endParaRPr lang="en-US" sz="1600" dirty="0"/>
          </a:p>
          <a:p>
            <a:pPr marL="0" indent="0">
              <a:buNone/>
            </a:pPr>
            <a:r>
              <a:rPr lang="en-US" sz="1600" dirty="0"/>
              <a:t>The Secretariat together with the working group on the Guidelines Review has included elements related to online gaming, AI technologies, robotics and connected toys</a:t>
            </a:r>
            <a:endParaRPr lang="en-GB" sz="1600" b="1" dirty="0"/>
          </a:p>
        </p:txBody>
      </p:sp>
      <p:sp>
        <p:nvSpPr>
          <p:cNvPr id="8" name="Inhaltsplatzhalter 7"/>
          <p:cNvSpPr>
            <a:spLocks noGrp="1"/>
          </p:cNvSpPr>
          <p:nvPr>
            <p:ph sz="quarter" idx="4"/>
          </p:nvPr>
        </p:nvSpPr>
        <p:spPr>
          <a:xfrm>
            <a:off x="6107594" y="3489105"/>
            <a:ext cx="5388492" cy="2626074"/>
          </a:xfrm>
        </p:spPr>
        <p:txBody>
          <a:bodyPr>
            <a:normAutofit/>
          </a:bodyPr>
          <a:lstStyle/>
          <a:p>
            <a:pPr marL="0" indent="0">
              <a:buNone/>
            </a:pPr>
            <a:r>
              <a:rPr lang="en-US" sz="1600" i="1" u="sng" dirty="0"/>
              <a:t>2. Children with disabilities and with special needs</a:t>
            </a:r>
          </a:p>
          <a:p>
            <a:pPr marL="0" indent="0">
              <a:buNone/>
            </a:pPr>
            <a:endParaRPr lang="en-US" sz="1600" i="1" u="sng" dirty="0"/>
          </a:p>
          <a:p>
            <a:pPr marL="0" indent="0">
              <a:buNone/>
            </a:pPr>
            <a:endParaRPr lang="en-US" sz="1600" i="1" u="sng" dirty="0"/>
          </a:p>
          <a:p>
            <a:pPr marL="0" indent="0">
              <a:buNone/>
            </a:pPr>
            <a:r>
              <a:rPr lang="en-US" sz="1600" dirty="0"/>
              <a:t>The secretariat has included an element on the special situation of children with disabilities in each set of Guidelines</a:t>
            </a:r>
            <a:endParaRPr lang="de-DE"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8"/>
          <p:cNvSpPr txBox="1"/>
          <p:nvPr/>
        </p:nvSpPr>
        <p:spPr>
          <a:xfrm>
            <a:off x="1085103" y="2169902"/>
            <a:ext cx="10604420" cy="646331"/>
          </a:xfrm>
          <a:prstGeom prst="rect">
            <a:avLst/>
          </a:prstGeom>
          <a:noFill/>
        </p:spPr>
        <p:txBody>
          <a:bodyPr wrap="square" rtlCol="0">
            <a:spAutoFit/>
          </a:bodyPr>
          <a:lstStyle/>
          <a:p>
            <a:pPr algn="ctr"/>
            <a:r>
              <a:rPr lang="en-US" dirty="0"/>
              <a:t>According to </a:t>
            </a:r>
            <a:r>
              <a:rPr lang="en-US" u="sng" dirty="0">
                <a:hlinkClick r:id="rId3"/>
              </a:rPr>
              <a:t>Resolution 179</a:t>
            </a:r>
            <a:r>
              <a:rPr lang="en-US" dirty="0"/>
              <a:t>, ITU in collaboration with COP Initiative partners and COP Partners have been instructed to update the 4 sets of guidelines taking into consideration two main aspects</a:t>
            </a:r>
          </a:p>
        </p:txBody>
      </p:sp>
    </p:spTree>
    <p:extLst>
      <p:ext uri="{BB962C8B-B14F-4D97-AF65-F5344CB8AC3E}">
        <p14:creationId xmlns:p14="http://schemas.microsoft.com/office/powerpoint/2010/main" val="1580614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95330" y="984557"/>
            <a:ext cx="10972800" cy="656370"/>
          </a:xfrm>
        </p:spPr>
        <p:txBody>
          <a:bodyPr>
            <a:normAutofit/>
          </a:bodyPr>
          <a:lstStyle/>
          <a:p>
            <a:r>
              <a:rPr lang="de-DE" sz="2400" u="sng" dirty="0"/>
              <a:t>Roll out 2020</a:t>
            </a:r>
          </a:p>
        </p:txBody>
      </p:sp>
      <p:sp>
        <p:nvSpPr>
          <p:cNvPr id="3" name="Inhaltsplatzhalter 2"/>
          <p:cNvSpPr>
            <a:spLocks noGrp="1"/>
          </p:cNvSpPr>
          <p:nvPr>
            <p:ph idx="1"/>
          </p:nvPr>
        </p:nvSpPr>
        <p:spPr>
          <a:xfrm>
            <a:off x="609600" y="1840691"/>
            <a:ext cx="10972800" cy="4899037"/>
          </a:xfrm>
        </p:spPr>
        <p:txBody>
          <a:bodyPr>
            <a:noAutofit/>
          </a:bodyPr>
          <a:lstStyle/>
          <a:p>
            <a:pPr>
              <a:lnSpc>
                <a:spcPct val="150000"/>
              </a:lnSpc>
            </a:pPr>
            <a:r>
              <a:rPr lang="en-AU" sz="2000" b="1" u="sng" dirty="0"/>
              <a:t>Background: </a:t>
            </a:r>
            <a:r>
              <a:rPr lang="en-AU" sz="2000" dirty="0"/>
              <a:t>As recommended by the last meeting of the CWG COP in September 2019, ITU and partners, encouraged by member states to roll out the four sets of Guidelines, are seeking interest of partners and Member States to roll out the 4 revised and co-authored sets of Guidelines before their official launch in May 2020.</a:t>
            </a:r>
          </a:p>
          <a:p>
            <a:pPr>
              <a:lnSpc>
                <a:spcPct val="150000"/>
              </a:lnSpc>
            </a:pPr>
            <a:r>
              <a:rPr lang="en-AU" sz="2000" b="1" u="sng" dirty="0"/>
              <a:t>Objective: </a:t>
            </a:r>
            <a:r>
              <a:rPr lang="en-AU" sz="2000" dirty="0"/>
              <a:t>The roll out sessions will support relevant stakeholders in their child online protection efforts.</a:t>
            </a:r>
          </a:p>
          <a:p>
            <a:pPr>
              <a:lnSpc>
                <a:spcPct val="150000"/>
              </a:lnSpc>
            </a:pPr>
            <a:r>
              <a:rPr lang="en-AU" sz="2000" b="1" u="sng" dirty="0"/>
              <a:t>Timeline: </a:t>
            </a:r>
            <a:r>
              <a:rPr lang="en-AU" sz="2000" dirty="0"/>
              <a:t>The roll out phase is planned within in the period from </a:t>
            </a:r>
            <a:r>
              <a:rPr lang="en-AU" sz="2000" b="1" u="sng" dirty="0"/>
              <a:t>10 February to 20 April 2020</a:t>
            </a:r>
            <a:r>
              <a:rPr lang="en-AU" sz="2000" dirty="0"/>
              <a:t>. </a:t>
            </a:r>
          </a:p>
          <a:p>
            <a:pPr>
              <a:lnSpc>
                <a:spcPct val="150000"/>
              </a:lnSpc>
            </a:pPr>
            <a:r>
              <a:rPr lang="en-AU" sz="2000" b="1" u="sng" dirty="0"/>
              <a:t>Format: </a:t>
            </a:r>
            <a:r>
              <a:rPr lang="en-AU" sz="2000" dirty="0"/>
              <a:t>Depending on the target audience the format can differ and be further adapted according the specific needs of the interested countries. </a:t>
            </a:r>
          </a:p>
        </p:txBody>
      </p:sp>
      <p:pic>
        <p:nvPicPr>
          <p:cNvPr id="6"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298578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09600" y="1840691"/>
            <a:ext cx="10972800" cy="4899037"/>
          </a:xfrm>
        </p:spPr>
        <p:txBody>
          <a:bodyPr>
            <a:noAutofit/>
          </a:bodyPr>
          <a:lstStyle/>
          <a:p>
            <a:r>
              <a:rPr lang="en-AU" sz="2400" b="1" u="sng" dirty="0"/>
              <a:t>Roles and expectations:</a:t>
            </a:r>
          </a:p>
          <a:p>
            <a:pPr lvl="1"/>
            <a:r>
              <a:rPr lang="en-AU" sz="2000" dirty="0"/>
              <a:t>The collaboration of both, partners and Member States, is necessary to undertake the roll outs.</a:t>
            </a:r>
          </a:p>
          <a:p>
            <a:pPr lvl="1"/>
            <a:r>
              <a:rPr lang="en-AU" sz="2000" dirty="0"/>
              <a:t>Interested Member States are encouraged to support the roll out through </a:t>
            </a:r>
            <a:r>
              <a:rPr lang="en-AU" sz="2000" u="sng" dirty="0"/>
              <a:t>covering the venue, experts travel costs and stay and logistics</a:t>
            </a:r>
            <a:r>
              <a:rPr lang="en-AU" sz="2000" dirty="0"/>
              <a:t>. </a:t>
            </a:r>
          </a:p>
          <a:p>
            <a:pPr lvl="1"/>
            <a:r>
              <a:rPr lang="en-AU" sz="2000" dirty="0"/>
              <a:t>In the case of the Guidelines for Industry, interested Industry associations should allocate necessary funds and resources.</a:t>
            </a:r>
          </a:p>
          <a:p>
            <a:pPr lvl="1"/>
            <a:r>
              <a:rPr lang="en-AU" sz="2000" dirty="0"/>
              <a:t>The participating Partners should identify experts to develop and undertake training with regard to the national or regional context in coordination with ITU.</a:t>
            </a:r>
          </a:p>
          <a:p>
            <a:pPr marL="0" indent="0">
              <a:buNone/>
            </a:pPr>
            <a:endParaRPr lang="en-AU" sz="2400" dirty="0"/>
          </a:p>
          <a:p>
            <a:pPr marL="0" indent="0">
              <a:buNone/>
            </a:pPr>
            <a:r>
              <a:rPr lang="en-AU" sz="2400" dirty="0"/>
              <a:t>In doing this, the ITU COP Guidelines roll out can be beneficial for Member States in enhancing stakeholder interactions.</a:t>
            </a:r>
          </a:p>
          <a:p>
            <a:pPr>
              <a:lnSpc>
                <a:spcPct val="150000"/>
              </a:lnSpc>
            </a:pPr>
            <a:endParaRPr lang="en-AU" sz="2000" dirty="0"/>
          </a:p>
        </p:txBody>
      </p:sp>
      <p:pic>
        <p:nvPicPr>
          <p:cNvPr id="6"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el 1"/>
          <p:cNvSpPr txBox="1">
            <a:spLocks/>
          </p:cNvSpPr>
          <p:nvPr/>
        </p:nvSpPr>
        <p:spPr>
          <a:xfrm>
            <a:off x="595330" y="984557"/>
            <a:ext cx="10972800" cy="65637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de-DE" sz="2400" u="sng"/>
              <a:t>Roll out 2020</a:t>
            </a:r>
            <a:endParaRPr lang="de-DE" sz="2400" u="sng" dirty="0"/>
          </a:p>
        </p:txBody>
      </p:sp>
    </p:spTree>
    <p:extLst>
      <p:ext uri="{BB962C8B-B14F-4D97-AF65-F5344CB8AC3E}">
        <p14:creationId xmlns:p14="http://schemas.microsoft.com/office/powerpoint/2010/main" val="1210905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99453" y="2142420"/>
            <a:ext cx="10773911" cy="4525963"/>
          </a:xfrm>
        </p:spPr>
        <p:txBody>
          <a:bodyPr>
            <a:normAutofit/>
          </a:bodyPr>
          <a:lstStyle/>
          <a:p>
            <a:r>
              <a:rPr lang="en-AU" sz="2400" b="1" u="sng" dirty="0"/>
              <a:t>The expected results:</a:t>
            </a:r>
          </a:p>
          <a:p>
            <a:pPr lvl="1"/>
            <a:r>
              <a:rPr lang="en-AU" sz="2400" dirty="0"/>
              <a:t>The creation of awareness on the topic of child online protection and online risks</a:t>
            </a:r>
          </a:p>
          <a:p>
            <a:pPr lvl="1"/>
            <a:r>
              <a:rPr lang="en-AU" sz="2400" dirty="0"/>
              <a:t>The enhancement of national expertise on child online protection</a:t>
            </a:r>
          </a:p>
          <a:p>
            <a:pPr lvl="1"/>
            <a:r>
              <a:rPr lang="en-AU" sz="2400" dirty="0"/>
              <a:t>  The capacity building of all relevant stakeholders</a:t>
            </a:r>
          </a:p>
          <a:p>
            <a:pPr lvl="1"/>
            <a:r>
              <a:rPr lang="en-AU" sz="2400" dirty="0"/>
              <a:t>The initial collection of aspects to be considered for the drafting of Child Online Protection policies</a:t>
            </a:r>
          </a:p>
          <a:p>
            <a:endParaRPr lang="de-DE"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el 1"/>
          <p:cNvSpPr>
            <a:spLocks noGrp="1"/>
          </p:cNvSpPr>
          <p:nvPr>
            <p:ph type="title"/>
          </p:nvPr>
        </p:nvSpPr>
        <p:spPr>
          <a:xfrm>
            <a:off x="595330" y="984557"/>
            <a:ext cx="10972800" cy="656370"/>
          </a:xfrm>
        </p:spPr>
        <p:txBody>
          <a:bodyPr>
            <a:normAutofit/>
          </a:bodyPr>
          <a:lstStyle/>
          <a:p>
            <a:r>
              <a:rPr lang="de-DE" sz="2400" u="sng" dirty="0"/>
              <a:t>Roll out 2020</a:t>
            </a:r>
          </a:p>
        </p:txBody>
      </p:sp>
    </p:spTree>
    <p:extLst>
      <p:ext uri="{BB962C8B-B14F-4D97-AF65-F5344CB8AC3E}">
        <p14:creationId xmlns:p14="http://schemas.microsoft.com/office/powerpoint/2010/main" val="1192354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27993" y="1612388"/>
            <a:ext cx="10773911" cy="5088654"/>
          </a:xfrm>
        </p:spPr>
        <p:txBody>
          <a:bodyPr>
            <a:noAutofit/>
          </a:bodyPr>
          <a:lstStyle/>
          <a:p>
            <a:r>
              <a:rPr lang="en-AU" sz="2000" dirty="0"/>
              <a:t>At the Policy level, the roll out will facilitate the implementation of a national Child Online Protection strategy. </a:t>
            </a:r>
          </a:p>
          <a:p>
            <a:r>
              <a:rPr lang="en-AU" sz="2000" dirty="0"/>
              <a:t>To be adapted to the national context, the workshop can be proposed for a period of half a day up to 3 days. </a:t>
            </a:r>
          </a:p>
          <a:p>
            <a:r>
              <a:rPr lang="en-AU" sz="2000" dirty="0"/>
              <a:t>The experts, in cooperation with the national counterparts and in close collaboration with the relevant Ministries of the respective countries, would undertake the following activities:</a:t>
            </a:r>
          </a:p>
          <a:p>
            <a:pPr lvl="1"/>
            <a:r>
              <a:rPr lang="en-AU" sz="2000" dirty="0"/>
              <a:t>Study and analyses the country’s current Child Online Protection status and needs. </a:t>
            </a:r>
          </a:p>
          <a:p>
            <a:pPr lvl="1"/>
            <a:r>
              <a:rPr lang="en-AU" sz="2000" dirty="0"/>
              <a:t>Study institutional and organizational requirements, and arrangements for developing a comprehensive COP Strategy.</a:t>
            </a:r>
          </a:p>
          <a:p>
            <a:pPr lvl="1"/>
            <a:r>
              <a:rPr lang="en-AU" sz="2000" dirty="0"/>
              <a:t>Undertake a series of interactions and discussions with the relevant stakeholders to assess the level of readiness and the current situation at the national level.</a:t>
            </a:r>
          </a:p>
          <a:p>
            <a:pPr lvl="1"/>
            <a:r>
              <a:rPr lang="en-AU" sz="2000" dirty="0"/>
              <a:t>Conduct training to impart the necessary knowledge on key concepts surrounding National COP Strategies </a:t>
            </a:r>
          </a:p>
          <a:p>
            <a:pPr lvl="1"/>
            <a:r>
              <a:rPr lang="en-AU" sz="2000" dirty="0"/>
              <a:t>Produce an assessment report as the main outcomes of the overall set of activities and provide recommendations of the way forward for the establishment of the National COP Strategy.</a:t>
            </a:r>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itel 1"/>
          <p:cNvSpPr>
            <a:spLocks noGrp="1"/>
          </p:cNvSpPr>
          <p:nvPr>
            <p:ph type="title"/>
          </p:nvPr>
        </p:nvSpPr>
        <p:spPr>
          <a:xfrm>
            <a:off x="595330" y="984557"/>
            <a:ext cx="10972800" cy="656370"/>
          </a:xfrm>
        </p:spPr>
        <p:txBody>
          <a:bodyPr>
            <a:normAutofit/>
          </a:bodyPr>
          <a:lstStyle/>
          <a:p>
            <a:r>
              <a:rPr lang="de-DE" sz="2400" u="sng" dirty="0"/>
              <a:t>Roll out 2020 </a:t>
            </a:r>
            <a:r>
              <a:rPr lang="mr-IN" sz="2400" u="sng" dirty="0"/>
              <a:t>–</a:t>
            </a:r>
            <a:r>
              <a:rPr lang="de-DE" sz="2400" u="sng" dirty="0"/>
              <a:t> </a:t>
            </a:r>
            <a:r>
              <a:rPr lang="de-DE" sz="2400" u="sng" dirty="0" err="1"/>
              <a:t>Policy</a:t>
            </a:r>
            <a:r>
              <a:rPr lang="de-DE" sz="2400" u="sng" dirty="0"/>
              <a:t> </a:t>
            </a:r>
            <a:r>
              <a:rPr lang="de-DE" sz="2400" u="sng" dirty="0" err="1"/>
              <a:t>Makers</a:t>
            </a:r>
            <a:endParaRPr lang="de-DE" sz="2400" u="sng" dirty="0"/>
          </a:p>
        </p:txBody>
      </p:sp>
    </p:spTree>
    <p:extLst>
      <p:ext uri="{BB962C8B-B14F-4D97-AF65-F5344CB8AC3E}">
        <p14:creationId xmlns:p14="http://schemas.microsoft.com/office/powerpoint/2010/main" val="386991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09600" y="1956924"/>
            <a:ext cx="10972800" cy="4525963"/>
          </a:xfrm>
        </p:spPr>
        <p:txBody>
          <a:bodyPr>
            <a:noAutofit/>
          </a:bodyPr>
          <a:lstStyle/>
          <a:p>
            <a:pPr>
              <a:lnSpc>
                <a:spcPct val="120000"/>
              </a:lnSpc>
            </a:pPr>
            <a:r>
              <a:rPr lang="en-AU" sz="2000" dirty="0"/>
              <a:t>Who should attend?</a:t>
            </a:r>
          </a:p>
          <a:p>
            <a:pPr lvl="1">
              <a:lnSpc>
                <a:spcPct val="120000"/>
              </a:lnSpc>
            </a:pPr>
            <a:r>
              <a:rPr lang="en-AU" sz="2000" dirty="0"/>
              <a:t>Representatives from relevant Ministries</a:t>
            </a:r>
          </a:p>
          <a:p>
            <a:pPr lvl="1">
              <a:lnSpc>
                <a:spcPct val="120000"/>
              </a:lnSpc>
            </a:pPr>
            <a:r>
              <a:rPr lang="en-AU" sz="2000" dirty="0"/>
              <a:t>Policy makers (parliamentarians)</a:t>
            </a:r>
          </a:p>
          <a:p>
            <a:pPr lvl="1">
              <a:lnSpc>
                <a:spcPct val="120000"/>
              </a:lnSpc>
            </a:pPr>
            <a:r>
              <a:rPr lang="en-AU" sz="2000" dirty="0"/>
              <a:t>Judiciary system</a:t>
            </a:r>
          </a:p>
          <a:p>
            <a:pPr lvl="1">
              <a:lnSpc>
                <a:spcPct val="120000"/>
              </a:lnSpc>
            </a:pPr>
            <a:r>
              <a:rPr lang="en-AU" sz="2000" dirty="0"/>
              <a:t>Regulatory bodies</a:t>
            </a:r>
          </a:p>
          <a:p>
            <a:pPr lvl="1">
              <a:lnSpc>
                <a:spcPct val="120000"/>
              </a:lnSpc>
            </a:pPr>
            <a:r>
              <a:rPr lang="en-AU" sz="2000" dirty="0"/>
              <a:t>National security agencies</a:t>
            </a:r>
          </a:p>
          <a:p>
            <a:pPr lvl="1">
              <a:lnSpc>
                <a:spcPct val="120000"/>
              </a:lnSpc>
            </a:pPr>
            <a:r>
              <a:rPr lang="en-AU" sz="2000" dirty="0"/>
              <a:t>Law enforcement agencies</a:t>
            </a:r>
          </a:p>
          <a:p>
            <a:pPr lvl="1">
              <a:lnSpc>
                <a:spcPct val="120000"/>
              </a:lnSpc>
            </a:pPr>
            <a:r>
              <a:rPr lang="en-AU" sz="2000" dirty="0"/>
              <a:t>Academia and national research bodies</a:t>
            </a:r>
          </a:p>
          <a:p>
            <a:pPr lvl="1">
              <a:lnSpc>
                <a:spcPct val="120000"/>
              </a:lnSpc>
            </a:pPr>
            <a:r>
              <a:rPr lang="en-AU" sz="2000" dirty="0"/>
              <a:t>Educational entities and representatives</a:t>
            </a:r>
          </a:p>
          <a:p>
            <a:pPr lvl="1">
              <a:lnSpc>
                <a:spcPct val="120000"/>
              </a:lnSpc>
            </a:pPr>
            <a:r>
              <a:rPr lang="en-AU" sz="2000" dirty="0"/>
              <a:t>Local industry (private sector) involved in security initiatives</a:t>
            </a:r>
          </a:p>
          <a:p>
            <a:pPr>
              <a:lnSpc>
                <a:spcPct val="120000"/>
              </a:lnSpc>
            </a:pPr>
            <a:endParaRPr lang="en-AU" sz="20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el 1"/>
          <p:cNvSpPr>
            <a:spLocks noGrp="1"/>
          </p:cNvSpPr>
          <p:nvPr>
            <p:ph type="title"/>
          </p:nvPr>
        </p:nvSpPr>
        <p:spPr>
          <a:xfrm>
            <a:off x="595330" y="984557"/>
            <a:ext cx="10972800" cy="656370"/>
          </a:xfrm>
        </p:spPr>
        <p:txBody>
          <a:bodyPr>
            <a:normAutofit/>
          </a:bodyPr>
          <a:lstStyle/>
          <a:p>
            <a:r>
              <a:rPr lang="de-DE" sz="2400" u="sng" dirty="0"/>
              <a:t>Roll out 2020 </a:t>
            </a:r>
            <a:r>
              <a:rPr lang="mr-IN" sz="2400" u="sng" dirty="0"/>
              <a:t>–</a:t>
            </a:r>
            <a:r>
              <a:rPr lang="de-DE" sz="2400" u="sng" dirty="0"/>
              <a:t> </a:t>
            </a:r>
            <a:r>
              <a:rPr lang="de-DE" sz="2400" u="sng" dirty="0" err="1"/>
              <a:t>Policy</a:t>
            </a:r>
            <a:r>
              <a:rPr lang="de-DE" sz="2400" u="sng" dirty="0"/>
              <a:t> </a:t>
            </a:r>
            <a:r>
              <a:rPr lang="de-DE" sz="2400" u="sng" dirty="0" err="1"/>
              <a:t>Makers</a:t>
            </a:r>
            <a:endParaRPr lang="de-DE" sz="2400" u="sng" dirty="0"/>
          </a:p>
        </p:txBody>
      </p:sp>
    </p:spTree>
    <p:extLst>
      <p:ext uri="{BB962C8B-B14F-4D97-AF65-F5344CB8AC3E}">
        <p14:creationId xmlns:p14="http://schemas.microsoft.com/office/powerpoint/2010/main" val="6076633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09600" y="1956924"/>
            <a:ext cx="10178581" cy="4525963"/>
          </a:xfrm>
        </p:spPr>
        <p:txBody>
          <a:bodyPr>
            <a:normAutofit/>
          </a:bodyPr>
          <a:lstStyle/>
          <a:p>
            <a:pPr>
              <a:lnSpc>
                <a:spcPct val="140000"/>
              </a:lnSpc>
            </a:pPr>
            <a:r>
              <a:rPr lang="en-AU" sz="2000" dirty="0"/>
              <a:t>At the Industry level, the roll out will facilitate the development of Child Online Protection policies for individual businesses or at the regional level through Industry associations.</a:t>
            </a:r>
          </a:p>
          <a:p>
            <a:pPr marL="0" indent="0">
              <a:lnSpc>
                <a:spcPct val="140000"/>
              </a:lnSpc>
              <a:buNone/>
            </a:pPr>
            <a:endParaRPr lang="en-AU" sz="2000" dirty="0"/>
          </a:p>
          <a:p>
            <a:pPr>
              <a:lnSpc>
                <a:spcPct val="140000"/>
              </a:lnSpc>
            </a:pPr>
            <a:r>
              <a:rPr lang="en-AU" sz="2000" dirty="0"/>
              <a:t>The roll out would be carried out in a 1 day workshop divided into two main parts:</a:t>
            </a:r>
          </a:p>
          <a:p>
            <a:pPr marL="914400" lvl="1" indent="-514350">
              <a:lnSpc>
                <a:spcPct val="140000"/>
              </a:lnSpc>
              <a:buFont typeface="+mj-lt"/>
              <a:buAutoNum type="arabicPeriod"/>
            </a:pPr>
            <a:r>
              <a:rPr lang="en-AU" sz="2000" dirty="0"/>
              <a:t>Information and awareness rising</a:t>
            </a:r>
          </a:p>
          <a:p>
            <a:pPr marL="914400" lvl="1" indent="-514350">
              <a:lnSpc>
                <a:spcPct val="140000"/>
              </a:lnSpc>
              <a:buFont typeface="+mj-lt"/>
              <a:buAutoNum type="arabicPeriod"/>
            </a:pPr>
            <a:r>
              <a:rPr lang="en-AU" sz="2000" dirty="0"/>
              <a:t>Technical Training as Breakout Panel based on Guidelines for Industry and their transformation into company policies</a:t>
            </a:r>
          </a:p>
          <a:p>
            <a:pPr marL="0" indent="0">
              <a:buNone/>
            </a:pPr>
            <a:endParaRPr lang="en-AU"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el 1"/>
          <p:cNvSpPr>
            <a:spLocks noGrp="1"/>
          </p:cNvSpPr>
          <p:nvPr>
            <p:ph type="title"/>
          </p:nvPr>
        </p:nvSpPr>
        <p:spPr>
          <a:xfrm>
            <a:off x="595330" y="984557"/>
            <a:ext cx="10972800" cy="656370"/>
          </a:xfrm>
        </p:spPr>
        <p:txBody>
          <a:bodyPr>
            <a:normAutofit/>
          </a:bodyPr>
          <a:lstStyle/>
          <a:p>
            <a:r>
              <a:rPr lang="de-DE" sz="2400" u="sng" dirty="0"/>
              <a:t>Roll out 2020 </a:t>
            </a:r>
            <a:r>
              <a:rPr lang="mr-IN" sz="2400" u="sng" dirty="0"/>
              <a:t>–</a:t>
            </a:r>
            <a:r>
              <a:rPr lang="de-DE" sz="2400" u="sng" dirty="0"/>
              <a:t> </a:t>
            </a:r>
            <a:r>
              <a:rPr lang="de-DE" sz="2400" u="sng" dirty="0" err="1"/>
              <a:t>Industry</a:t>
            </a:r>
            <a:endParaRPr lang="de-DE" sz="2400" u="sng" dirty="0"/>
          </a:p>
        </p:txBody>
      </p:sp>
    </p:spTree>
    <p:extLst>
      <p:ext uri="{BB962C8B-B14F-4D97-AF65-F5344CB8AC3E}">
        <p14:creationId xmlns:p14="http://schemas.microsoft.com/office/powerpoint/2010/main" val="756458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09599" y="1683733"/>
            <a:ext cx="10991975" cy="5174267"/>
          </a:xfrm>
        </p:spPr>
        <p:txBody>
          <a:bodyPr>
            <a:normAutofit/>
          </a:bodyPr>
          <a:lstStyle/>
          <a:p>
            <a:pPr>
              <a:lnSpc>
                <a:spcPct val="130000"/>
              </a:lnSpc>
            </a:pPr>
            <a:r>
              <a:rPr lang="en-AU" sz="2000" dirty="0"/>
              <a:t>At the level of children, the roll out will consist in child consultations aiming at raising awareness, training children and receive their feedback regarding the functionality of the Guidelines addressing them : </a:t>
            </a:r>
          </a:p>
          <a:p>
            <a:pPr lvl="1">
              <a:lnSpc>
                <a:spcPct val="130000"/>
              </a:lnSpc>
            </a:pPr>
            <a:r>
              <a:rPr lang="en-AU" sz="2000" dirty="0"/>
              <a:t>5-hour workshops between 10 February 2020 and 31 March 2020</a:t>
            </a:r>
          </a:p>
          <a:p>
            <a:pPr lvl="1">
              <a:lnSpc>
                <a:spcPct val="130000"/>
              </a:lnSpc>
            </a:pPr>
            <a:r>
              <a:rPr lang="en-AU" sz="2000" dirty="0"/>
              <a:t>Recruit 12 children from diverse backgrounds for each as follows: </a:t>
            </a:r>
          </a:p>
          <a:p>
            <a:pPr lvl="2">
              <a:lnSpc>
                <a:spcPct val="130000"/>
              </a:lnSpc>
            </a:pPr>
            <a:r>
              <a:rPr lang="en-AU" sz="2000" dirty="0"/>
              <a:t>A five-hour workshop with twelve children aged 9-11 by March 2020 </a:t>
            </a:r>
          </a:p>
          <a:p>
            <a:pPr lvl="2">
              <a:lnSpc>
                <a:spcPct val="130000"/>
              </a:lnSpc>
            </a:pPr>
            <a:r>
              <a:rPr lang="en-AU" sz="2000" dirty="0"/>
              <a:t>A five-hour workshop with twelve children aged 12-18 by March 2020 </a:t>
            </a:r>
          </a:p>
          <a:p>
            <a:pPr lvl="1">
              <a:lnSpc>
                <a:spcPct val="130000"/>
              </a:lnSpc>
            </a:pPr>
            <a:r>
              <a:rPr lang="en-AU" sz="2000" dirty="0"/>
              <a:t>Recruit 6 parents and their child/</a:t>
            </a:r>
            <a:r>
              <a:rPr lang="en-AU" sz="2000" dirty="0" err="1"/>
              <a:t>ren</a:t>
            </a:r>
            <a:r>
              <a:rPr lang="en-AU" sz="2000" dirty="0"/>
              <a:t> under the age of 9 to read a story book and complete a brief survey (approx. 20 minutes) to feed back on the story book in March 2020 </a:t>
            </a:r>
          </a:p>
          <a:p>
            <a:pPr lvl="1">
              <a:lnSpc>
                <a:spcPct val="130000"/>
              </a:lnSpc>
            </a:pPr>
            <a:r>
              <a:rPr lang="en-AU" sz="2000" dirty="0"/>
              <a:t>Participate in an online facilitator training session to learn about the workshop aims and process</a:t>
            </a:r>
          </a:p>
          <a:p>
            <a:pPr lvl="1">
              <a:lnSpc>
                <a:spcPct val="130000"/>
              </a:lnSpc>
            </a:pPr>
            <a:r>
              <a:rPr lang="en-AU" sz="2000" dirty="0"/>
              <a:t>Collate, translate into English and sharing of data generated with children </a:t>
            </a:r>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el 1"/>
          <p:cNvSpPr>
            <a:spLocks noGrp="1"/>
          </p:cNvSpPr>
          <p:nvPr>
            <p:ph type="title"/>
          </p:nvPr>
        </p:nvSpPr>
        <p:spPr>
          <a:xfrm>
            <a:off x="595330" y="984557"/>
            <a:ext cx="10972800" cy="656370"/>
          </a:xfrm>
        </p:spPr>
        <p:txBody>
          <a:bodyPr>
            <a:normAutofit/>
          </a:bodyPr>
          <a:lstStyle/>
          <a:p>
            <a:r>
              <a:rPr lang="de-DE" sz="2400" u="sng" dirty="0"/>
              <a:t>Roll out 2020 </a:t>
            </a:r>
            <a:r>
              <a:rPr lang="mr-IN" sz="2400" u="sng" dirty="0"/>
              <a:t>–</a:t>
            </a:r>
            <a:r>
              <a:rPr lang="de-DE" sz="2400" u="sng" dirty="0"/>
              <a:t> </a:t>
            </a:r>
            <a:r>
              <a:rPr lang="de-DE" sz="2400" u="sng" dirty="0" err="1"/>
              <a:t>Children</a:t>
            </a:r>
            <a:endParaRPr lang="de-DE" sz="2400" u="sng" dirty="0"/>
          </a:p>
        </p:txBody>
      </p:sp>
    </p:spTree>
    <p:extLst>
      <p:ext uri="{BB962C8B-B14F-4D97-AF65-F5344CB8AC3E}">
        <p14:creationId xmlns:p14="http://schemas.microsoft.com/office/powerpoint/2010/main" val="23747582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09600" y="1956924"/>
            <a:ext cx="10178581" cy="4525963"/>
          </a:xfrm>
        </p:spPr>
        <p:txBody>
          <a:bodyPr>
            <a:normAutofit/>
          </a:bodyPr>
          <a:lstStyle/>
          <a:p>
            <a:pPr>
              <a:lnSpc>
                <a:spcPct val="120000"/>
              </a:lnSpc>
            </a:pPr>
            <a:r>
              <a:rPr lang="en-AU" sz="2000" dirty="0"/>
              <a:t>At the level of </a:t>
            </a:r>
            <a:r>
              <a:rPr lang="en-AU" sz="2000" b="1" dirty="0"/>
              <a:t>parents, carers and educators</a:t>
            </a:r>
            <a:r>
              <a:rPr lang="en-AU" sz="2000" dirty="0"/>
              <a:t>, the roll out will raise awareness and train those, who are the closest to children, to help them enjoy the benefits of the digital world all while staying save.</a:t>
            </a:r>
          </a:p>
          <a:p>
            <a:pPr>
              <a:lnSpc>
                <a:spcPct val="120000"/>
              </a:lnSpc>
            </a:pPr>
            <a:r>
              <a:rPr lang="en-AU" sz="2000" dirty="0"/>
              <a:t>The roll out workshop ideally proposed for a duration of half a day.</a:t>
            </a:r>
          </a:p>
          <a:p>
            <a:pPr>
              <a:lnSpc>
                <a:spcPct val="120000"/>
              </a:lnSpc>
            </a:pPr>
            <a:r>
              <a:rPr lang="en-AU" sz="2000" dirty="0"/>
              <a:t>Parent awareness talk/session could look like this:</a:t>
            </a:r>
          </a:p>
          <a:p>
            <a:pPr lvl="1">
              <a:lnSpc>
                <a:spcPct val="120000"/>
              </a:lnSpc>
            </a:pPr>
            <a:r>
              <a:rPr lang="en-AU" sz="2000" dirty="0"/>
              <a:t>What are children and young people doing when they go online? What are the games, apps and platforms that they are using?</a:t>
            </a:r>
          </a:p>
          <a:p>
            <a:pPr lvl="1">
              <a:lnSpc>
                <a:spcPct val="120000"/>
              </a:lnSpc>
            </a:pPr>
            <a:r>
              <a:rPr lang="en-AU" sz="2000" dirty="0"/>
              <a:t>What are the real risks that children face when they go online? What should parents be aware of – what does the research say?</a:t>
            </a:r>
          </a:p>
          <a:p>
            <a:pPr lvl="1">
              <a:lnSpc>
                <a:spcPct val="120000"/>
              </a:lnSpc>
            </a:pPr>
            <a:r>
              <a:rPr lang="en-AU" sz="2000" dirty="0"/>
              <a:t>What can parents/guardians do to help and protect their children?</a:t>
            </a:r>
          </a:p>
          <a:p>
            <a:pPr marL="0" indent="0">
              <a:lnSpc>
                <a:spcPct val="120000"/>
              </a:lnSpc>
              <a:buNone/>
            </a:pPr>
            <a:endParaRPr lang="en-AU" sz="2000" i="1"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el 1"/>
          <p:cNvSpPr>
            <a:spLocks noGrp="1"/>
          </p:cNvSpPr>
          <p:nvPr>
            <p:ph type="title"/>
          </p:nvPr>
        </p:nvSpPr>
        <p:spPr>
          <a:xfrm>
            <a:off x="595330" y="984557"/>
            <a:ext cx="10972800" cy="656370"/>
          </a:xfrm>
        </p:spPr>
        <p:txBody>
          <a:bodyPr>
            <a:normAutofit/>
          </a:bodyPr>
          <a:lstStyle/>
          <a:p>
            <a:r>
              <a:rPr lang="de-DE" sz="2400" u="sng" dirty="0"/>
              <a:t>Roll out 2020 </a:t>
            </a:r>
            <a:r>
              <a:rPr lang="mr-IN" sz="2400" u="sng" dirty="0"/>
              <a:t>–</a:t>
            </a:r>
            <a:r>
              <a:rPr lang="de-DE" sz="2400" u="sng" dirty="0"/>
              <a:t> </a:t>
            </a:r>
            <a:r>
              <a:rPr lang="de-DE" sz="2400" u="sng" dirty="0" err="1"/>
              <a:t>Parents</a:t>
            </a:r>
            <a:r>
              <a:rPr lang="de-DE" sz="2400" u="sng" dirty="0"/>
              <a:t>, </a:t>
            </a:r>
            <a:r>
              <a:rPr lang="de-DE" sz="2400" u="sng" dirty="0" err="1"/>
              <a:t>Carers</a:t>
            </a:r>
            <a:r>
              <a:rPr lang="de-DE" sz="2400" u="sng" dirty="0"/>
              <a:t> </a:t>
            </a:r>
            <a:r>
              <a:rPr lang="de-DE" sz="2400" u="sng" dirty="0" err="1"/>
              <a:t>and</a:t>
            </a:r>
            <a:r>
              <a:rPr lang="de-DE" sz="2400" u="sng" dirty="0"/>
              <a:t> </a:t>
            </a:r>
            <a:r>
              <a:rPr lang="de-DE" sz="2400" u="sng" dirty="0" err="1"/>
              <a:t>Educators</a:t>
            </a:r>
            <a:endParaRPr lang="de-DE" sz="2400" u="sng" dirty="0"/>
          </a:p>
        </p:txBody>
      </p:sp>
    </p:spTree>
    <p:extLst>
      <p:ext uri="{BB962C8B-B14F-4D97-AF65-F5344CB8AC3E}">
        <p14:creationId xmlns:p14="http://schemas.microsoft.com/office/powerpoint/2010/main" val="31403228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20" y="980567"/>
            <a:ext cx="10018979" cy="653901"/>
          </a:xfrm>
        </p:spPr>
        <p:txBody>
          <a:bodyPr/>
          <a:lstStyle/>
          <a:p>
            <a:pPr marL="0" indent="0">
              <a:buNone/>
            </a:pPr>
            <a:r>
              <a:rPr lang="en-US" b="1" dirty="0"/>
              <a:t>          </a:t>
            </a:r>
            <a:endParaRPr lang="en-GB" sz="1600" b="1" dirty="0"/>
          </a:p>
        </p:txBody>
      </p:sp>
      <p:pic>
        <p:nvPicPr>
          <p:cNvPr id="4" name="Picture 4" descr="wor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el 1"/>
          <p:cNvSpPr>
            <a:spLocks noGrp="1"/>
          </p:cNvSpPr>
          <p:nvPr>
            <p:ph type="title"/>
          </p:nvPr>
        </p:nvSpPr>
        <p:spPr>
          <a:xfrm>
            <a:off x="-10172608" y="-1679800"/>
            <a:ext cx="10972800" cy="1143000"/>
          </a:xfrm>
        </p:spPr>
        <p:txBody>
          <a:bodyPr>
            <a:normAutofit/>
          </a:bodyPr>
          <a:lstStyle/>
          <a:p>
            <a:r>
              <a:rPr lang="en-US" sz="2400" u="sng" dirty="0"/>
              <a:t>Time Line Roll-out January-May 2020</a:t>
            </a:r>
            <a:endParaRPr lang="de-DE" sz="2400" dirty="0"/>
          </a:p>
        </p:txBody>
      </p:sp>
      <p:graphicFrame>
        <p:nvGraphicFramePr>
          <p:cNvPr id="5" name="Objekt 4"/>
          <p:cNvGraphicFramePr>
            <a:graphicFrameLocks noChangeAspect="1"/>
          </p:cNvGraphicFramePr>
          <p:nvPr>
            <p:extLst>
              <p:ext uri="{D42A27DB-BD31-4B8C-83A1-F6EECF244321}">
                <p14:modId xmlns:p14="http://schemas.microsoft.com/office/powerpoint/2010/main" val="4276277821"/>
              </p:ext>
            </p:extLst>
          </p:nvPr>
        </p:nvGraphicFramePr>
        <p:xfrm>
          <a:off x="166688" y="1230842"/>
          <a:ext cx="11480800" cy="5491163"/>
        </p:xfrm>
        <a:graphic>
          <a:graphicData uri="http://schemas.openxmlformats.org/presentationml/2006/ole">
            <mc:AlternateContent xmlns:mc="http://schemas.openxmlformats.org/markup-compatibility/2006">
              <mc:Choice xmlns:v="urn:schemas-microsoft-com:vml" Requires="v">
                <p:oleObj spid="_x0000_s1090" name="Dokument" r:id="rId4" imgW="9423400" imgH="5651500" progId="Word.Document.12">
                  <p:embed/>
                </p:oleObj>
              </mc:Choice>
              <mc:Fallback>
                <p:oleObj name="Dokument" r:id="rId4" imgW="9423400" imgH="5651500" progId="Word.Document.12">
                  <p:embed/>
                  <p:pic>
                    <p:nvPicPr>
                      <p:cNvPr id="0" name=""/>
                      <p:cNvPicPr/>
                      <p:nvPr/>
                    </p:nvPicPr>
                    <p:blipFill>
                      <a:blip r:embed="rId5"/>
                      <a:stretch>
                        <a:fillRect/>
                      </a:stretch>
                    </p:blipFill>
                    <p:spPr>
                      <a:xfrm>
                        <a:off x="166688" y="1230842"/>
                        <a:ext cx="11480800" cy="5491163"/>
                      </a:xfrm>
                      <a:prstGeom prst="rect">
                        <a:avLst/>
                      </a:prstGeom>
                    </p:spPr>
                  </p:pic>
                </p:oleObj>
              </mc:Fallback>
            </mc:AlternateContent>
          </a:graphicData>
        </a:graphic>
      </p:graphicFrame>
      <p:sp>
        <p:nvSpPr>
          <p:cNvPr id="6" name="Titel 1"/>
          <p:cNvSpPr txBox="1">
            <a:spLocks/>
          </p:cNvSpPr>
          <p:nvPr/>
        </p:nvSpPr>
        <p:spPr>
          <a:xfrm>
            <a:off x="560278" y="939071"/>
            <a:ext cx="109728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400" b="1" u="sng" dirty="0"/>
              <a:t>Expected Time Line Roll-out + Launch January-May 2020</a:t>
            </a:r>
            <a:br>
              <a:rPr lang="de-DE" sz="2400" dirty="0"/>
            </a:br>
            <a:endParaRPr lang="de-DE" sz="2400" dirty="0"/>
          </a:p>
        </p:txBody>
      </p:sp>
    </p:spTree>
    <p:extLst>
      <p:ext uri="{BB962C8B-B14F-4D97-AF65-F5344CB8AC3E}">
        <p14:creationId xmlns:p14="http://schemas.microsoft.com/office/powerpoint/2010/main" val="32441810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Inhaltsplatzhalter 5"/>
          <p:cNvSpPr>
            <a:spLocks noGrp="1"/>
          </p:cNvSpPr>
          <p:nvPr>
            <p:ph idx="1"/>
          </p:nvPr>
        </p:nvSpPr>
        <p:spPr>
          <a:xfrm>
            <a:off x="609600" y="2139077"/>
            <a:ext cx="10972800" cy="4428559"/>
          </a:xfrm>
        </p:spPr>
        <p:txBody>
          <a:bodyPr>
            <a:normAutofit/>
          </a:bodyPr>
          <a:lstStyle/>
          <a:p>
            <a:pPr>
              <a:lnSpc>
                <a:spcPct val="150000"/>
              </a:lnSpc>
            </a:pPr>
            <a:endParaRPr lang="de-DE" sz="1800" dirty="0"/>
          </a:p>
          <a:p>
            <a:pPr>
              <a:lnSpc>
                <a:spcPct val="150000"/>
              </a:lnSpc>
            </a:pPr>
            <a:endParaRPr lang="de-DE" sz="1800" dirty="0"/>
          </a:p>
          <a:p>
            <a:pPr>
              <a:lnSpc>
                <a:spcPct val="150000"/>
              </a:lnSpc>
            </a:pPr>
            <a:endParaRPr lang="de-DE" sz="1800" dirty="0"/>
          </a:p>
        </p:txBody>
      </p:sp>
      <p:sp>
        <p:nvSpPr>
          <p:cNvPr id="8" name="Titel 1"/>
          <p:cNvSpPr>
            <a:spLocks noGrp="1"/>
          </p:cNvSpPr>
          <p:nvPr>
            <p:ph type="title"/>
          </p:nvPr>
        </p:nvSpPr>
        <p:spPr>
          <a:xfrm>
            <a:off x="1437056" y="961208"/>
            <a:ext cx="8622336" cy="5896792"/>
          </a:xfrm>
        </p:spPr>
        <p:txBody>
          <a:bodyPr>
            <a:normAutofit/>
          </a:bodyPr>
          <a:lstStyle/>
          <a:p>
            <a:pPr lvl="0" defTabSz="914400">
              <a:spcBef>
                <a:spcPts val="0"/>
              </a:spcBef>
            </a:pPr>
            <a:r>
              <a:rPr lang="de-DE" sz="3200" b="1" u="sng" dirty="0" err="1"/>
              <a:t>Many</a:t>
            </a:r>
            <a:r>
              <a:rPr lang="de-DE" sz="3200" b="1" u="sng" dirty="0"/>
              <a:t> </a:t>
            </a:r>
            <a:r>
              <a:rPr lang="de-DE" sz="3200" b="1" u="sng" dirty="0" err="1"/>
              <a:t>thanks</a:t>
            </a:r>
            <a:r>
              <a:rPr lang="de-DE" sz="3200" b="1" u="sng" dirty="0"/>
              <a:t> </a:t>
            </a:r>
            <a:r>
              <a:rPr lang="de-DE" sz="3200" b="1" u="sng" dirty="0" err="1"/>
              <a:t>to</a:t>
            </a:r>
            <a:r>
              <a:rPr lang="de-DE" sz="3200" b="1" u="sng" dirty="0"/>
              <a:t> all </a:t>
            </a:r>
            <a:r>
              <a:rPr lang="de-DE" sz="3200" b="1" u="sng" dirty="0" err="1"/>
              <a:t>Colleagues</a:t>
            </a:r>
            <a:r>
              <a:rPr lang="de-DE" sz="3200" b="1" u="sng" dirty="0"/>
              <a:t> </a:t>
            </a:r>
            <a:r>
              <a:rPr lang="de-DE" sz="3200" b="1" u="sng" dirty="0" err="1"/>
              <a:t>and</a:t>
            </a:r>
            <a:r>
              <a:rPr lang="de-DE" sz="3200" b="1" u="sng" dirty="0"/>
              <a:t> Partners </a:t>
            </a:r>
            <a:r>
              <a:rPr lang="de-DE" sz="3200" b="1" u="sng" dirty="0" err="1"/>
              <a:t>for</a:t>
            </a:r>
            <a:r>
              <a:rPr lang="de-DE" sz="3200" b="1" u="sng" dirty="0"/>
              <a:t> </a:t>
            </a:r>
            <a:r>
              <a:rPr lang="de-DE" sz="3200" b="1" u="sng" dirty="0" err="1"/>
              <a:t>this</a:t>
            </a:r>
            <a:r>
              <a:rPr lang="de-DE" sz="3200" b="1" u="sng" dirty="0"/>
              <a:t> </a:t>
            </a:r>
            <a:r>
              <a:rPr lang="de-DE" sz="3200" b="1" u="sng" dirty="0" err="1"/>
              <a:t>joint</a:t>
            </a:r>
            <a:r>
              <a:rPr lang="de-DE" sz="3200" b="1" u="sng" dirty="0"/>
              <a:t> </a:t>
            </a:r>
            <a:r>
              <a:rPr lang="de-DE" sz="3200" b="1" u="sng" dirty="0" err="1"/>
              <a:t>effort</a:t>
            </a:r>
            <a:r>
              <a:rPr lang="de-DE" sz="3200" b="1" u="sng" dirty="0"/>
              <a:t> </a:t>
            </a:r>
            <a:br>
              <a:rPr lang="de-DE" sz="3200" b="1" u="sng" dirty="0"/>
            </a:br>
            <a:br>
              <a:rPr lang="de-DE" sz="3200" b="1" u="sng" dirty="0"/>
            </a:br>
            <a:r>
              <a:rPr lang="en-US" sz="1800" dirty="0" err="1">
                <a:solidFill>
                  <a:prstClr val="white"/>
                </a:solidFill>
                <a:ea typeface="+mn-ea"/>
                <a:cs typeface="+mn-cs"/>
              </a:rPr>
              <a:t>www.itu.int</a:t>
            </a:r>
            <a:r>
              <a:rPr lang="en-US" sz="1800" dirty="0">
                <a:solidFill>
                  <a:prstClr val="white"/>
                </a:solidFill>
                <a:ea typeface="+mn-ea"/>
                <a:cs typeface="+mn-cs"/>
              </a:rPr>
              <a:t>/cop</a:t>
            </a:r>
            <a:br>
              <a:rPr lang="en-GB" sz="1800" dirty="0">
                <a:solidFill>
                  <a:prstClr val="white"/>
                </a:solidFill>
                <a:ea typeface="+mn-ea"/>
                <a:cs typeface="+mn-cs"/>
              </a:rPr>
            </a:br>
            <a:endParaRPr lang="de-DE" sz="3200" b="1" u="sng" dirty="0"/>
          </a:p>
        </p:txBody>
      </p:sp>
    </p:spTree>
    <p:extLst>
      <p:ext uri="{BB962C8B-B14F-4D97-AF65-F5344CB8AC3E}">
        <p14:creationId xmlns:p14="http://schemas.microsoft.com/office/powerpoint/2010/main" val="4293537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584939" y="1137667"/>
            <a:ext cx="10972800" cy="637707"/>
          </a:xfrm>
        </p:spPr>
        <p:txBody>
          <a:bodyPr>
            <a:normAutofit/>
          </a:bodyPr>
          <a:lstStyle/>
          <a:p>
            <a:r>
              <a:rPr lang="en-US" sz="2400" b="1" u="sng" dirty="0"/>
              <a:t>Initial Statements</a:t>
            </a:r>
            <a:endParaRPr lang="de-DE" sz="24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8"/>
          <p:cNvSpPr txBox="1"/>
          <p:nvPr/>
        </p:nvSpPr>
        <p:spPr>
          <a:xfrm>
            <a:off x="524933" y="2000569"/>
            <a:ext cx="11396133" cy="1200329"/>
          </a:xfrm>
          <a:prstGeom prst="rect">
            <a:avLst/>
          </a:prstGeom>
          <a:noFill/>
        </p:spPr>
        <p:txBody>
          <a:bodyPr wrap="square" rtlCol="0">
            <a:spAutoFit/>
          </a:bodyPr>
          <a:lstStyle/>
          <a:p>
            <a:pPr algn="ctr"/>
            <a:r>
              <a:rPr lang="en-US" dirty="0"/>
              <a:t>The Working Group on the Guidelines Review Process acknowledged already existing efforts on Child Online Protection and aims to further build on a collaborative and inclusive approach to the issue within the international community.  </a:t>
            </a:r>
          </a:p>
          <a:p>
            <a:pPr algn="ctr"/>
            <a:endParaRPr lang="en-US" dirty="0"/>
          </a:p>
          <a:p>
            <a:pPr algn="ctr"/>
            <a:r>
              <a:rPr lang="en-US" dirty="0"/>
              <a:t>Therefore the Guidelines will refer to existing</a:t>
            </a:r>
          </a:p>
        </p:txBody>
      </p:sp>
      <p:sp>
        <p:nvSpPr>
          <p:cNvPr id="10" name="Inhaltsplatzhalter 5"/>
          <p:cNvSpPr txBox="1">
            <a:spLocks/>
          </p:cNvSpPr>
          <p:nvPr/>
        </p:nvSpPr>
        <p:spPr>
          <a:xfrm>
            <a:off x="5825072" y="3640667"/>
            <a:ext cx="5614545" cy="279399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pPr marL="0" indent="0" algn="ctr">
              <a:buFont typeface="Arial"/>
              <a:buNone/>
            </a:pPr>
            <a:r>
              <a:rPr lang="en-GB" sz="1800" i="1" u="sng" dirty="0"/>
              <a:t>2. Recommendations such as e.g.</a:t>
            </a:r>
          </a:p>
          <a:p>
            <a:pPr marL="0" indent="0">
              <a:buFont typeface="Arial"/>
              <a:buNone/>
            </a:pPr>
            <a:endParaRPr lang="en-GB" sz="1600" dirty="0"/>
          </a:p>
          <a:p>
            <a:pPr marL="0" indent="0" algn="ctr">
              <a:buNone/>
            </a:pPr>
            <a:r>
              <a:rPr lang="en-US" sz="1600" dirty="0"/>
              <a:t>Report on Child Online Protection and Child Online Safety + Child Online Safety Universal Declaration</a:t>
            </a:r>
          </a:p>
          <a:p>
            <a:pPr marL="0" indent="0" algn="ctr">
              <a:buNone/>
            </a:pPr>
            <a:r>
              <a:rPr lang="en-US" sz="1600" dirty="0"/>
              <a:t> (Broad Band Commission, 2019) </a:t>
            </a:r>
          </a:p>
          <a:p>
            <a:pPr marL="0" indent="0" algn="ctr">
              <a:buNone/>
            </a:pPr>
            <a:endParaRPr lang="en-US" sz="1600" dirty="0"/>
          </a:p>
          <a:p>
            <a:pPr marL="0" indent="0" algn="ctr">
              <a:buNone/>
            </a:pPr>
            <a:r>
              <a:rPr lang="en-US" sz="1600" dirty="0"/>
              <a:t>Guidelines to respect, protect and </a:t>
            </a:r>
            <a:r>
              <a:rPr lang="en-US" sz="1600" dirty="0" err="1"/>
              <a:t>fulfil</a:t>
            </a:r>
            <a:r>
              <a:rPr lang="en-US" sz="1600" dirty="0"/>
              <a:t> the rights of the child in the digital environment</a:t>
            </a:r>
          </a:p>
          <a:p>
            <a:pPr marL="0" indent="0" algn="ctr">
              <a:buNone/>
            </a:pPr>
            <a:r>
              <a:rPr lang="en-US" sz="1600" dirty="0"/>
              <a:t>(Council of Europe, 2018)</a:t>
            </a:r>
          </a:p>
        </p:txBody>
      </p:sp>
      <p:sp>
        <p:nvSpPr>
          <p:cNvPr id="11" name="Inhaltsplatzhalter 3"/>
          <p:cNvSpPr>
            <a:spLocks noGrp="1"/>
          </p:cNvSpPr>
          <p:nvPr>
            <p:ph sz="half" idx="2"/>
          </p:nvPr>
        </p:nvSpPr>
        <p:spPr>
          <a:xfrm>
            <a:off x="457201" y="3691466"/>
            <a:ext cx="4826000" cy="2400830"/>
          </a:xfrm>
        </p:spPr>
        <p:txBody>
          <a:bodyPr>
            <a:normAutofit/>
          </a:bodyPr>
          <a:lstStyle/>
          <a:p>
            <a:pPr algn="ctr">
              <a:buAutoNum type="arabicPeriod"/>
            </a:pPr>
            <a:r>
              <a:rPr lang="en-GB" sz="1800" i="1" u="sng" dirty="0"/>
              <a:t>Models  such as e.g.</a:t>
            </a:r>
          </a:p>
          <a:p>
            <a:pPr marL="0" indent="0" algn="ctr">
              <a:buNone/>
            </a:pPr>
            <a:endParaRPr lang="en-GB" sz="1800" i="1" u="sng" dirty="0"/>
          </a:p>
          <a:p>
            <a:pPr marL="0" indent="0" algn="ctr">
              <a:buNone/>
            </a:pPr>
            <a:r>
              <a:rPr lang="en-GB" sz="1600" dirty="0"/>
              <a:t>Model National Response (Preventing and Tackling Child Sexual Exploitation and Abuse)</a:t>
            </a:r>
          </a:p>
          <a:p>
            <a:pPr marL="0" indent="0" algn="ctr">
              <a:buNone/>
            </a:pPr>
            <a:endParaRPr lang="en-GB" sz="1600" dirty="0"/>
          </a:p>
          <a:p>
            <a:pPr marL="0" indent="0" algn="ctr">
              <a:buNone/>
            </a:pPr>
            <a:r>
              <a:rPr lang="de-DE" sz="1600" dirty="0"/>
              <a:t>The Global </a:t>
            </a:r>
            <a:r>
              <a:rPr lang="de-DE" sz="1600" dirty="0" err="1"/>
              <a:t>Threat</a:t>
            </a:r>
            <a:r>
              <a:rPr lang="de-DE" sz="1600" dirty="0"/>
              <a:t> Assessment 2019</a:t>
            </a:r>
          </a:p>
        </p:txBody>
      </p:sp>
    </p:spTree>
    <p:extLst>
      <p:ext uri="{BB962C8B-B14F-4D97-AF65-F5344CB8AC3E}">
        <p14:creationId xmlns:p14="http://schemas.microsoft.com/office/powerpoint/2010/main" val="4154647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584939" y="1137667"/>
            <a:ext cx="10972800" cy="637707"/>
          </a:xfrm>
        </p:spPr>
        <p:txBody>
          <a:bodyPr>
            <a:normAutofit/>
          </a:bodyPr>
          <a:lstStyle/>
          <a:p>
            <a:r>
              <a:rPr lang="en-US" sz="2400" b="1" u="sng" dirty="0"/>
              <a:t>Initial Statements</a:t>
            </a:r>
            <a:endParaRPr lang="de-DE" sz="24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8"/>
          <p:cNvSpPr txBox="1"/>
          <p:nvPr/>
        </p:nvSpPr>
        <p:spPr>
          <a:xfrm>
            <a:off x="524933" y="1898969"/>
            <a:ext cx="11396133" cy="369332"/>
          </a:xfrm>
          <a:prstGeom prst="rect">
            <a:avLst/>
          </a:prstGeom>
          <a:noFill/>
        </p:spPr>
        <p:txBody>
          <a:bodyPr wrap="square" rtlCol="0">
            <a:spAutoFit/>
          </a:bodyPr>
          <a:lstStyle/>
          <a:p>
            <a:pPr algn="ctr"/>
            <a:r>
              <a:rPr lang="en-US" dirty="0"/>
              <a:t>The working group further recognizes other international efforts and is informed on </a:t>
            </a:r>
          </a:p>
        </p:txBody>
      </p:sp>
      <p:sp>
        <p:nvSpPr>
          <p:cNvPr id="10" name="Inhaltsplatzhalter 5"/>
          <p:cNvSpPr txBox="1">
            <a:spLocks/>
          </p:cNvSpPr>
          <p:nvPr/>
        </p:nvSpPr>
        <p:spPr>
          <a:xfrm>
            <a:off x="5825072" y="2556934"/>
            <a:ext cx="5614545" cy="387773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pPr marL="0" indent="0" algn="ctr">
              <a:buNone/>
            </a:pPr>
            <a:r>
              <a:rPr lang="en-GB" sz="1800" dirty="0"/>
              <a:t>2</a:t>
            </a:r>
            <a:r>
              <a:rPr lang="en-GB" sz="1800" i="1" u="sng" dirty="0"/>
              <a:t>. Jurisprudential developments such as</a:t>
            </a:r>
          </a:p>
          <a:p>
            <a:pPr marL="0" indent="0" algn="ctr">
              <a:buNone/>
            </a:pPr>
            <a:endParaRPr lang="en-GB" sz="1800" dirty="0"/>
          </a:p>
          <a:p>
            <a:pPr marL="0" indent="0" algn="ctr">
              <a:buNone/>
            </a:pPr>
            <a:endParaRPr lang="en-GB" sz="1600" dirty="0"/>
          </a:p>
          <a:p>
            <a:pPr marL="0" indent="0" algn="ctr">
              <a:buNone/>
            </a:pPr>
            <a:endParaRPr lang="en-GB" sz="1600" dirty="0"/>
          </a:p>
          <a:p>
            <a:pPr marL="0" indent="0" algn="ctr">
              <a:buNone/>
            </a:pPr>
            <a:r>
              <a:rPr lang="en-GB" sz="1600" dirty="0" err="1"/>
              <a:t>eSafety</a:t>
            </a:r>
            <a:r>
              <a:rPr lang="en-GB" sz="1600" dirty="0"/>
              <a:t> Commission in Australia</a:t>
            </a:r>
          </a:p>
          <a:p>
            <a:pPr marL="0" indent="0" algn="ctr">
              <a:buNone/>
            </a:pPr>
            <a:endParaRPr lang="en-GB" sz="1600" dirty="0"/>
          </a:p>
          <a:p>
            <a:pPr marL="0" indent="0" algn="ctr">
              <a:buNone/>
            </a:pPr>
            <a:endParaRPr lang="en-GB" sz="1600" dirty="0"/>
          </a:p>
          <a:p>
            <a:pPr marL="0" indent="0" algn="ctr">
              <a:buNone/>
            </a:pPr>
            <a:r>
              <a:rPr lang="en-GB" sz="1600" dirty="0"/>
              <a:t>New legal framework under New Zealand’s Harmful Digital Communications Act </a:t>
            </a:r>
          </a:p>
        </p:txBody>
      </p:sp>
      <p:sp>
        <p:nvSpPr>
          <p:cNvPr id="11" name="Inhaltsplatzhalter 3"/>
          <p:cNvSpPr>
            <a:spLocks noGrp="1"/>
          </p:cNvSpPr>
          <p:nvPr>
            <p:ph sz="half" idx="2"/>
          </p:nvPr>
        </p:nvSpPr>
        <p:spPr>
          <a:xfrm>
            <a:off x="457201" y="2573866"/>
            <a:ext cx="5554132" cy="4284134"/>
          </a:xfrm>
        </p:spPr>
        <p:txBody>
          <a:bodyPr>
            <a:normAutofit/>
          </a:bodyPr>
          <a:lstStyle/>
          <a:p>
            <a:pPr algn="ctr">
              <a:buAutoNum type="arabicPeriod"/>
            </a:pPr>
            <a:r>
              <a:rPr lang="en-AU" sz="1800" i="1" u="sng" dirty="0"/>
              <a:t>Normative developments such as</a:t>
            </a:r>
          </a:p>
          <a:p>
            <a:pPr marL="0" indent="0" algn="ctr">
              <a:buNone/>
            </a:pPr>
            <a:endParaRPr lang="en-AU" sz="1800" i="1" u="sng" dirty="0"/>
          </a:p>
          <a:p>
            <a:pPr marL="0" indent="0" algn="ctr">
              <a:buNone/>
            </a:pPr>
            <a:endParaRPr lang="en-AU" sz="1800" i="1" u="sng" dirty="0"/>
          </a:p>
          <a:p>
            <a:pPr marL="0" indent="0">
              <a:buNone/>
            </a:pPr>
            <a:r>
              <a:rPr lang="en-AU" sz="1600" dirty="0"/>
              <a:t>Adoption of an opinion on child sexually suggestive or explicit images and/or videos generated, shared and received by children by the </a:t>
            </a:r>
            <a:r>
              <a:rPr lang="en-AU" sz="1600" dirty="0" err="1"/>
              <a:t>Lanzarote</a:t>
            </a:r>
            <a:r>
              <a:rPr lang="en-AU" sz="1600" dirty="0"/>
              <a:t> Committee,</a:t>
            </a:r>
          </a:p>
          <a:p>
            <a:endParaRPr lang="en-AU" sz="1600" dirty="0"/>
          </a:p>
          <a:p>
            <a:pPr marL="0" indent="0">
              <a:buNone/>
            </a:pPr>
            <a:r>
              <a:rPr lang="en-AU" sz="1600" dirty="0"/>
              <a:t>Days of discussion on the rights of the child online by the UN Committee on the Rights of the Child and the African Committee of Experts on the Rights and Welfare of the Child</a:t>
            </a:r>
          </a:p>
          <a:p>
            <a:pPr marL="0" indent="0">
              <a:buNone/>
            </a:pPr>
            <a:endParaRPr lang="en-AU" sz="1600" dirty="0"/>
          </a:p>
          <a:p>
            <a:pPr marL="0" indent="0">
              <a:buNone/>
            </a:pPr>
            <a:r>
              <a:rPr lang="en-AU" sz="1600" dirty="0"/>
              <a:t>General Comment on children‘s rights in relation to the digital environment by the Committee on the rights of the child</a:t>
            </a:r>
          </a:p>
        </p:txBody>
      </p:sp>
    </p:spTree>
    <p:extLst>
      <p:ext uri="{BB962C8B-B14F-4D97-AF65-F5344CB8AC3E}">
        <p14:creationId xmlns:p14="http://schemas.microsoft.com/office/powerpoint/2010/main" val="614465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0278" y="1125338"/>
            <a:ext cx="10972800" cy="1143000"/>
          </a:xfrm>
        </p:spPr>
        <p:txBody>
          <a:bodyPr>
            <a:normAutofit/>
          </a:bodyPr>
          <a:lstStyle/>
          <a:p>
            <a:r>
              <a:rPr lang="en-US" sz="2400" b="1" u="sng" dirty="0"/>
              <a:t>Process and related working methods </a:t>
            </a:r>
            <a:br>
              <a:rPr lang="de-DE" sz="2400" dirty="0"/>
            </a:br>
            <a:endParaRPr lang="de-DE" sz="24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Inhaltsplatzhalter 5"/>
          <p:cNvGraphicFramePr>
            <a:graphicFrameLocks noGrp="1"/>
          </p:cNvGraphicFramePr>
          <p:nvPr>
            <p:ph idx="1"/>
            <p:extLst>
              <p:ext uri="{D42A27DB-BD31-4B8C-83A1-F6EECF244321}">
                <p14:modId xmlns:p14="http://schemas.microsoft.com/office/powerpoint/2010/main" val="1353467414"/>
              </p:ext>
            </p:extLst>
          </p:nvPr>
        </p:nvGraphicFramePr>
        <p:xfrm>
          <a:off x="623852" y="2205700"/>
          <a:ext cx="10956616" cy="4217656"/>
        </p:xfrm>
        <a:graphic>
          <a:graphicData uri="http://schemas.openxmlformats.org/drawingml/2006/table">
            <a:tbl>
              <a:tblPr firstRow="1" bandRow="1">
                <a:tableStyleId>{B301B821-A1FF-4177-AEE7-76D212191A09}</a:tableStyleId>
              </a:tblPr>
              <a:tblGrid>
                <a:gridCol w="5478308">
                  <a:extLst>
                    <a:ext uri="{9D8B030D-6E8A-4147-A177-3AD203B41FA5}">
                      <a16:colId xmlns:a16="http://schemas.microsoft.com/office/drawing/2014/main" val="20000"/>
                    </a:ext>
                  </a:extLst>
                </a:gridCol>
                <a:gridCol w="5478308">
                  <a:extLst>
                    <a:ext uri="{9D8B030D-6E8A-4147-A177-3AD203B41FA5}">
                      <a16:colId xmlns:a16="http://schemas.microsoft.com/office/drawing/2014/main" val="20001"/>
                    </a:ext>
                  </a:extLst>
                </a:gridCol>
              </a:tblGrid>
              <a:tr h="4217656">
                <a:tc>
                  <a:txBody>
                    <a:bodyPr/>
                    <a:lstStyle/>
                    <a:p>
                      <a:pPr marL="0" marR="0" indent="0" algn="l" defTabSz="457200" rtl="0" eaLnBrk="1" fontAlgn="auto" latinLnBrk="0" hangingPunct="1">
                        <a:lnSpc>
                          <a:spcPct val="100000"/>
                        </a:lnSpc>
                        <a:spcBef>
                          <a:spcPts val="0"/>
                        </a:spcBef>
                        <a:spcAft>
                          <a:spcPts val="0"/>
                        </a:spcAft>
                        <a:buClrTx/>
                        <a:buSzTx/>
                        <a:buFont typeface="+mj-lt"/>
                        <a:buNone/>
                        <a:tabLst/>
                        <a:defRPr/>
                      </a:pPr>
                      <a:r>
                        <a:rPr lang="en-US" sz="1800" kern="1200" dirty="0">
                          <a:effectLst/>
                        </a:rPr>
                        <a:t>Step 1 </a:t>
                      </a:r>
                      <a:r>
                        <a:rPr lang="de-DE" sz="2000" dirty="0">
                          <a:solidFill>
                            <a:schemeClr val="accent3">
                              <a:lumMod val="60000"/>
                              <a:lumOff val="40000"/>
                            </a:schemeClr>
                          </a:solidFill>
                        </a:rPr>
                        <a:t>✔</a:t>
                      </a:r>
                      <a:endParaRPr lang="de-DE" sz="2000" dirty="0">
                        <a:solidFill>
                          <a:schemeClr val="accent3">
                            <a:lumMod val="60000"/>
                            <a:lumOff val="40000"/>
                          </a:schemeClr>
                        </a:solidFill>
                        <a:effectLst/>
                      </a:endParaRPr>
                    </a:p>
                    <a:p>
                      <a:pPr marL="0" indent="0">
                        <a:buFont typeface="+mj-lt"/>
                        <a:buNone/>
                      </a:pPr>
                      <a:endParaRPr lang="de-DE" sz="1800" kern="1200" dirty="0">
                        <a:effectLst/>
                      </a:endParaRPr>
                    </a:p>
                    <a:p>
                      <a:pPr marL="342900" lvl="0" indent="-342900">
                        <a:lnSpc>
                          <a:spcPct val="150000"/>
                        </a:lnSpc>
                        <a:buFont typeface="+mj-lt"/>
                        <a:buAutoNum type="arabicPeriod"/>
                      </a:pPr>
                      <a:r>
                        <a:rPr lang="en-US" sz="1600" kern="1200" dirty="0">
                          <a:effectLst/>
                        </a:rPr>
                        <a:t>Four working groups (one per each Guideline)</a:t>
                      </a:r>
                      <a:r>
                        <a:rPr lang="en-US" sz="1600" kern="1200" baseline="0" dirty="0">
                          <a:effectLst/>
                        </a:rPr>
                        <a:t> were created, </a:t>
                      </a:r>
                      <a:r>
                        <a:rPr lang="de-DE" sz="1600" kern="1200" baseline="0" dirty="0" err="1">
                          <a:effectLst/>
                        </a:rPr>
                        <a:t>g</a:t>
                      </a:r>
                      <a:r>
                        <a:rPr lang="en-US" sz="1600" kern="1200" dirty="0" err="1">
                          <a:effectLst/>
                        </a:rPr>
                        <a:t>rouping</a:t>
                      </a:r>
                      <a:r>
                        <a:rPr lang="en-US" sz="1600" kern="1200" dirty="0">
                          <a:effectLst/>
                        </a:rPr>
                        <a:t> partners and relevant stakeholders according to their interest/field of expertise.</a:t>
                      </a:r>
                      <a:endParaRPr lang="de-DE" sz="1600" kern="1200" dirty="0">
                        <a:effectLst/>
                      </a:endParaRPr>
                    </a:p>
                    <a:p>
                      <a:pPr marL="342900" lvl="0" indent="-342900">
                        <a:lnSpc>
                          <a:spcPct val="150000"/>
                        </a:lnSpc>
                        <a:buFont typeface="+mj-lt"/>
                        <a:buAutoNum type="arabicPeriod"/>
                      </a:pPr>
                      <a:r>
                        <a:rPr lang="en-US" sz="1600" kern="1200" dirty="0">
                          <a:effectLst/>
                        </a:rPr>
                        <a:t>Each group nominated a leading organization to coordinate the substance of the inputs to be included. As expert in the related field, the leading organization has a facilitator role in terms of the content to be included in the new Guidelines. </a:t>
                      </a:r>
                      <a:endParaRPr lang="de-DE" sz="1600" kern="1200" dirty="0">
                        <a:effectLst/>
                      </a:endParaRPr>
                    </a:p>
                    <a:p>
                      <a:pPr marL="342900" lvl="0" indent="-342900">
                        <a:lnSpc>
                          <a:spcPct val="150000"/>
                        </a:lnSpc>
                        <a:buFont typeface="+mj-lt"/>
                        <a:buAutoNum type="arabicPeriod"/>
                      </a:pPr>
                      <a:r>
                        <a:rPr lang="en-US" sz="1600" kern="1200" dirty="0">
                          <a:effectLst/>
                        </a:rPr>
                        <a:t>The subgroups meet virtually every 2 weeks.</a:t>
                      </a:r>
                      <a:endParaRPr lang="de-DE" dirty="0">
                        <a:solidFill>
                          <a:schemeClr val="accent3">
                            <a:lumMod val="60000"/>
                            <a:lumOff val="40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 typeface="+mj-lt"/>
                        <a:buNone/>
                        <a:tabLst/>
                        <a:defRPr/>
                      </a:pPr>
                      <a:r>
                        <a:rPr lang="de-DE" dirty="0" err="1"/>
                        <a:t>Step</a:t>
                      </a:r>
                      <a:r>
                        <a:rPr lang="de-DE" dirty="0"/>
                        <a:t> 2 </a:t>
                      </a:r>
                      <a:r>
                        <a:rPr lang="de-DE" sz="1800" dirty="0">
                          <a:solidFill>
                            <a:schemeClr val="accent3">
                              <a:lumMod val="60000"/>
                              <a:lumOff val="40000"/>
                            </a:schemeClr>
                          </a:solidFill>
                        </a:rPr>
                        <a:t>✔</a:t>
                      </a:r>
                      <a:endParaRPr lang="de-DE" sz="1800" dirty="0">
                        <a:solidFill>
                          <a:schemeClr val="accent3">
                            <a:lumMod val="60000"/>
                            <a:lumOff val="40000"/>
                          </a:schemeClr>
                        </a:solidFill>
                        <a:effectLst/>
                      </a:endParaRPr>
                    </a:p>
                    <a:p>
                      <a:endParaRPr lang="de-DE" dirty="0"/>
                    </a:p>
                    <a:p>
                      <a:pPr marL="342900" marR="86360" lvl="0" indent="-342900" algn="just">
                        <a:lnSpc>
                          <a:spcPct val="150000"/>
                        </a:lnSpc>
                        <a:spcBef>
                          <a:spcPts val="600"/>
                        </a:spcBef>
                        <a:spcAft>
                          <a:spcPts val="600"/>
                        </a:spcAft>
                        <a:buFont typeface="+mj-lt"/>
                        <a:buAutoNum type="arabicPeriod"/>
                      </a:pPr>
                      <a:r>
                        <a:rPr lang="en-US" sz="1600" dirty="0">
                          <a:effectLst/>
                        </a:rPr>
                        <a:t>The working group </a:t>
                      </a:r>
                      <a:r>
                        <a:rPr lang="en-US" sz="1600" baseline="0" dirty="0">
                          <a:effectLst/>
                        </a:rPr>
                        <a:t>i</a:t>
                      </a:r>
                      <a:r>
                        <a:rPr lang="en-US" sz="1600" dirty="0">
                          <a:effectLst/>
                        </a:rPr>
                        <a:t>dentified missing aspects</a:t>
                      </a:r>
                      <a:r>
                        <a:rPr lang="en-US" sz="1600" baseline="0" dirty="0">
                          <a:effectLst/>
                        </a:rPr>
                        <a:t> and agreed on new structures. </a:t>
                      </a:r>
                    </a:p>
                    <a:p>
                      <a:pPr marL="342900" marR="86360" lvl="0" indent="-342900" algn="just">
                        <a:lnSpc>
                          <a:spcPct val="150000"/>
                        </a:lnSpc>
                        <a:spcBef>
                          <a:spcPts val="600"/>
                        </a:spcBef>
                        <a:spcAft>
                          <a:spcPts val="600"/>
                        </a:spcAft>
                        <a:buFont typeface="+mj-lt"/>
                        <a:buAutoNum type="arabicPeriod"/>
                      </a:pPr>
                      <a:r>
                        <a:rPr lang="en-US" sz="1600" baseline="0" dirty="0">
                          <a:effectLst/>
                        </a:rPr>
                        <a:t>The i</a:t>
                      </a:r>
                      <a:r>
                        <a:rPr lang="en-US" sz="1600" dirty="0">
                          <a:effectLst/>
                        </a:rPr>
                        <a:t>nclusion</a:t>
                      </a:r>
                      <a:r>
                        <a:rPr lang="en-US" sz="1600" baseline="0" dirty="0">
                          <a:effectLst/>
                        </a:rPr>
                        <a:t> of</a:t>
                      </a:r>
                      <a:r>
                        <a:rPr lang="en-US" sz="1600" dirty="0">
                          <a:effectLst/>
                        </a:rPr>
                        <a:t> relevant inputs</a:t>
                      </a:r>
                      <a:r>
                        <a:rPr lang="en-US" sz="1600" baseline="0" dirty="0">
                          <a:effectLst/>
                        </a:rPr>
                        <a:t> began </a:t>
                      </a:r>
                      <a:r>
                        <a:rPr lang="de-DE" sz="1600" baseline="0" dirty="0" err="1">
                          <a:effectLst/>
                        </a:rPr>
                        <a:t>and</a:t>
                      </a:r>
                      <a:r>
                        <a:rPr lang="de-DE" sz="1600" baseline="0" dirty="0">
                          <a:effectLst/>
                        </a:rPr>
                        <a:t> </a:t>
                      </a:r>
                      <a:r>
                        <a:rPr lang="de-DE" sz="1600" baseline="0" dirty="0" err="1">
                          <a:effectLst/>
                        </a:rPr>
                        <a:t>is</a:t>
                      </a:r>
                      <a:r>
                        <a:rPr lang="en-US" sz="1600" baseline="0" dirty="0">
                          <a:effectLst/>
                        </a:rPr>
                        <a:t> ongoing.</a:t>
                      </a:r>
                      <a:endParaRPr lang="en-US" sz="1600" dirty="0">
                        <a:effectLst/>
                      </a:endParaRPr>
                    </a:p>
                    <a:p>
                      <a:pPr marL="342900" marR="86360" lvl="0" indent="-342900" algn="just" defTabSz="457200" rtl="0" eaLnBrk="1" fontAlgn="auto" latinLnBrk="0" hangingPunct="1">
                        <a:lnSpc>
                          <a:spcPct val="150000"/>
                        </a:lnSpc>
                        <a:spcBef>
                          <a:spcPts val="600"/>
                        </a:spcBef>
                        <a:spcAft>
                          <a:spcPts val="600"/>
                        </a:spcAft>
                        <a:buClrTx/>
                        <a:buSzTx/>
                        <a:buFont typeface="+mj-lt"/>
                        <a:buAutoNum type="arabicPeriod"/>
                        <a:tabLst/>
                        <a:defRPr/>
                      </a:pPr>
                      <a:r>
                        <a:rPr lang="en-US" sz="1600" dirty="0">
                          <a:effectLst/>
                        </a:rPr>
                        <a:t>The </a:t>
                      </a:r>
                      <a:r>
                        <a:rPr lang="en-US" sz="1600" baseline="0" dirty="0">
                          <a:effectLst/>
                        </a:rPr>
                        <a:t>methodology and status of the work is presented </a:t>
                      </a:r>
                      <a:r>
                        <a:rPr lang="en-US" sz="1600" dirty="0">
                          <a:effectLst/>
                        </a:rPr>
                        <a:t>at the</a:t>
                      </a:r>
                      <a:r>
                        <a:rPr lang="en-US" sz="1600" baseline="0" dirty="0">
                          <a:effectLst/>
                        </a:rPr>
                        <a:t> </a:t>
                      </a:r>
                      <a:r>
                        <a:rPr lang="en-US" sz="1600" dirty="0">
                          <a:effectLst/>
                        </a:rPr>
                        <a:t>meeting of the CWG COP on </a:t>
                      </a:r>
                      <a:r>
                        <a:rPr lang="en-US" sz="1600" u="sng" dirty="0">
                          <a:effectLst/>
                        </a:rPr>
                        <a:t>September 26</a:t>
                      </a:r>
                      <a:r>
                        <a:rPr lang="en-US" sz="1600" u="sng" baseline="30000" dirty="0">
                          <a:effectLst/>
                        </a:rPr>
                        <a:t>th</a:t>
                      </a:r>
                      <a:r>
                        <a:rPr lang="en-US" sz="1600" dirty="0">
                          <a:effectLst/>
                        </a:rPr>
                        <a:t> in ITU, Geneva.</a:t>
                      </a:r>
                      <a:endParaRPr lang="de-DE" sz="1600" dirty="0"/>
                    </a:p>
                    <a:p>
                      <a:pPr marL="342900" marR="86360" lvl="0" indent="-342900" algn="just">
                        <a:spcBef>
                          <a:spcPts val="600"/>
                        </a:spcBef>
                        <a:spcAft>
                          <a:spcPts val="600"/>
                        </a:spcAft>
                        <a:buFont typeface="+mj-lt"/>
                        <a:buAutoNum type="arabicPeriod"/>
                      </a:pPr>
                      <a:endParaRPr lang="de-DE" sz="1600" dirty="0">
                        <a:effectLst/>
                      </a:endParaRPr>
                    </a:p>
                    <a:p>
                      <a:pPr marL="342900" indent="-342900">
                        <a:buFont typeface="+mj-lt"/>
                        <a:buAutoNum type="arabicPeriod"/>
                      </a:pPr>
                      <a:endParaRPr lang="de-DE"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58134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8336" y="1328501"/>
            <a:ext cx="10515600" cy="4976424"/>
          </a:xfrm>
        </p:spPr>
        <p:txBody>
          <a:bodyPr/>
          <a:lstStyle/>
          <a:p>
            <a:pPr marL="0" indent="0">
              <a:buNone/>
            </a:pPr>
            <a:r>
              <a:rPr lang="en-US" b="1" dirty="0"/>
              <a:t>          </a:t>
            </a:r>
            <a:endParaRPr lang="en-GB" sz="1600" b="1"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5" name="Tabelle 4"/>
          <p:cNvGraphicFramePr>
            <a:graphicFrameLocks noGrp="1"/>
          </p:cNvGraphicFramePr>
          <p:nvPr>
            <p:extLst>
              <p:ext uri="{D42A27DB-BD31-4B8C-83A1-F6EECF244321}">
                <p14:modId xmlns:p14="http://schemas.microsoft.com/office/powerpoint/2010/main" val="772548491"/>
              </p:ext>
            </p:extLst>
          </p:nvPr>
        </p:nvGraphicFramePr>
        <p:xfrm>
          <a:off x="425811" y="2067948"/>
          <a:ext cx="11023664" cy="4253502"/>
        </p:xfrm>
        <a:graphic>
          <a:graphicData uri="http://schemas.openxmlformats.org/drawingml/2006/table">
            <a:tbl>
              <a:tblPr firstRow="1" bandRow="1">
                <a:tableStyleId>{B301B821-A1FF-4177-AEE7-76D212191A09}</a:tableStyleId>
              </a:tblPr>
              <a:tblGrid>
                <a:gridCol w="5511832">
                  <a:extLst>
                    <a:ext uri="{9D8B030D-6E8A-4147-A177-3AD203B41FA5}">
                      <a16:colId xmlns:a16="http://schemas.microsoft.com/office/drawing/2014/main" val="20000"/>
                    </a:ext>
                  </a:extLst>
                </a:gridCol>
                <a:gridCol w="5511832">
                  <a:extLst>
                    <a:ext uri="{9D8B030D-6E8A-4147-A177-3AD203B41FA5}">
                      <a16:colId xmlns:a16="http://schemas.microsoft.com/office/drawing/2014/main" val="20001"/>
                    </a:ext>
                  </a:extLst>
                </a:gridCol>
              </a:tblGrid>
              <a:tr h="4253502">
                <a:tc>
                  <a:txBody>
                    <a:bodyPr/>
                    <a:lstStyle/>
                    <a:p>
                      <a:pPr marL="0" marR="86360" indent="0" algn="just" defTabSz="457200" rtl="0" eaLnBrk="1" fontAlgn="auto" latinLnBrk="0" hangingPunct="1">
                        <a:lnSpc>
                          <a:spcPct val="150000"/>
                        </a:lnSpc>
                        <a:spcBef>
                          <a:spcPts val="600"/>
                        </a:spcBef>
                        <a:spcAft>
                          <a:spcPts val="600"/>
                        </a:spcAft>
                        <a:buClrTx/>
                        <a:buSzTx/>
                        <a:buFontTx/>
                        <a:buNone/>
                        <a:tabLst/>
                        <a:defRPr/>
                      </a:pPr>
                      <a:r>
                        <a:rPr lang="en-US" sz="1800" dirty="0">
                          <a:effectLst/>
                        </a:rPr>
                        <a:t>Step 3 </a:t>
                      </a:r>
                      <a:r>
                        <a:rPr lang="de-DE" sz="1800" dirty="0">
                          <a:solidFill>
                            <a:schemeClr val="accent3">
                              <a:lumMod val="60000"/>
                              <a:lumOff val="40000"/>
                            </a:schemeClr>
                          </a:solidFill>
                        </a:rPr>
                        <a:t>✔</a:t>
                      </a:r>
                      <a:endParaRPr lang="de-DE" sz="1800" dirty="0">
                        <a:effectLst/>
                      </a:endParaRPr>
                    </a:p>
                    <a:p>
                      <a:pPr marL="342900" marR="86360" lvl="0" indent="-342900" algn="just" defTabSz="457200" rtl="0" eaLnBrk="1" fontAlgn="auto" latinLnBrk="0" hangingPunct="1">
                        <a:lnSpc>
                          <a:spcPct val="150000"/>
                        </a:lnSpc>
                        <a:spcBef>
                          <a:spcPts val="600"/>
                        </a:spcBef>
                        <a:spcAft>
                          <a:spcPts val="600"/>
                        </a:spcAft>
                        <a:buClrTx/>
                        <a:buSzTx/>
                        <a:buFont typeface="+mj-lt"/>
                        <a:buAutoNum type="arabicPeriod"/>
                        <a:tabLst/>
                        <a:defRPr/>
                      </a:pPr>
                      <a:r>
                        <a:rPr lang="en-US" sz="1600" dirty="0">
                          <a:effectLst/>
                        </a:rPr>
                        <a:t>The new Guidelines will be drafted by the working group</a:t>
                      </a:r>
                      <a:r>
                        <a:rPr lang="en-US" sz="1600" baseline="0" dirty="0">
                          <a:effectLst/>
                        </a:rPr>
                        <a:t> </a:t>
                      </a:r>
                      <a:r>
                        <a:rPr lang="en-US" sz="1600" dirty="0">
                          <a:effectLst/>
                        </a:rPr>
                        <a:t>including all collected inputs and comments.</a:t>
                      </a:r>
                    </a:p>
                    <a:p>
                      <a:pPr marL="342900" marR="86360" lvl="0" indent="-342900" algn="just" defTabSz="457200" rtl="0" eaLnBrk="1" fontAlgn="auto" latinLnBrk="0" hangingPunct="1">
                        <a:lnSpc>
                          <a:spcPct val="150000"/>
                        </a:lnSpc>
                        <a:spcBef>
                          <a:spcPts val="600"/>
                        </a:spcBef>
                        <a:spcAft>
                          <a:spcPts val="600"/>
                        </a:spcAft>
                        <a:buClrTx/>
                        <a:buSzTx/>
                        <a:buFont typeface="+mj-lt"/>
                        <a:buAutoNum type="arabicPeriod"/>
                        <a:tabLst/>
                        <a:defRPr/>
                      </a:pPr>
                      <a:r>
                        <a:rPr lang="en-US" sz="1600" dirty="0">
                          <a:effectLst/>
                        </a:rPr>
                        <a:t>The first draft version</a:t>
                      </a:r>
                      <a:r>
                        <a:rPr lang="en-US" sz="1600" baseline="0" dirty="0">
                          <a:effectLst/>
                        </a:rPr>
                        <a:t> will undergo several consultation rounds within the expert working group</a:t>
                      </a:r>
                      <a:r>
                        <a:rPr lang="en-US" sz="1600" dirty="0">
                          <a:effectLst/>
                        </a:rPr>
                        <a:t>. </a:t>
                      </a:r>
                    </a:p>
                    <a:p>
                      <a:pPr marL="0" marR="0" indent="0" algn="l" defTabSz="457200" rtl="0" eaLnBrk="1" fontAlgn="auto" latinLnBrk="0" hangingPunct="1">
                        <a:lnSpc>
                          <a:spcPct val="100000"/>
                        </a:lnSpc>
                        <a:spcBef>
                          <a:spcPts val="0"/>
                        </a:spcBef>
                        <a:spcAft>
                          <a:spcPts val="0"/>
                        </a:spcAft>
                        <a:buClrTx/>
                        <a:buSzTx/>
                        <a:buFont typeface="+mj-lt"/>
                        <a:buNone/>
                        <a:tabLst/>
                        <a:defRPr/>
                      </a:pPr>
                      <a:endParaRPr lang="de-DE" sz="1800" dirty="0"/>
                    </a:p>
                  </a:txBody>
                  <a:tcPr/>
                </a:tc>
                <a:tc>
                  <a:txBody>
                    <a:bodyPr/>
                    <a:lstStyle/>
                    <a:p>
                      <a:pPr marL="0" marR="86360" indent="0" algn="just" defTabSz="457200" rtl="0" eaLnBrk="1" fontAlgn="auto" latinLnBrk="0" hangingPunct="1">
                        <a:lnSpc>
                          <a:spcPct val="150000"/>
                        </a:lnSpc>
                        <a:spcBef>
                          <a:spcPts val="600"/>
                        </a:spcBef>
                        <a:spcAft>
                          <a:spcPts val="600"/>
                        </a:spcAft>
                        <a:buClrTx/>
                        <a:buSzTx/>
                        <a:buFontTx/>
                        <a:buNone/>
                        <a:tabLst/>
                        <a:defRPr/>
                      </a:pPr>
                      <a:r>
                        <a:rPr lang="en-US" sz="1800" dirty="0">
                          <a:effectLst/>
                        </a:rPr>
                        <a:t>Step 4 </a:t>
                      </a:r>
                      <a:r>
                        <a:rPr lang="de-DE" sz="1800" dirty="0">
                          <a:solidFill>
                            <a:schemeClr val="accent3">
                              <a:lumMod val="60000"/>
                              <a:lumOff val="40000"/>
                            </a:schemeClr>
                          </a:solidFill>
                        </a:rPr>
                        <a:t>✔</a:t>
                      </a:r>
                      <a:endParaRPr lang="de-DE" sz="1800" dirty="0">
                        <a:effectLst/>
                      </a:endParaRPr>
                    </a:p>
                    <a:p>
                      <a:pPr marL="342900" marR="86360" lvl="0" indent="-342900" algn="just">
                        <a:lnSpc>
                          <a:spcPct val="150000"/>
                        </a:lnSpc>
                        <a:spcBef>
                          <a:spcPts val="600"/>
                        </a:spcBef>
                        <a:spcAft>
                          <a:spcPts val="600"/>
                        </a:spcAft>
                        <a:buFont typeface="+mj-lt"/>
                        <a:buAutoNum type="arabicPeriod"/>
                      </a:pPr>
                      <a:r>
                        <a:rPr lang="en-US" sz="1600" dirty="0">
                          <a:effectLst/>
                        </a:rPr>
                        <a:t>The</a:t>
                      </a:r>
                      <a:r>
                        <a:rPr lang="en-US" sz="1600" baseline="0" dirty="0">
                          <a:effectLst/>
                        </a:rPr>
                        <a:t> </a:t>
                      </a:r>
                      <a:r>
                        <a:rPr lang="en-US" sz="1600" dirty="0">
                          <a:effectLst/>
                        </a:rPr>
                        <a:t>4 sets of guidelines will</a:t>
                      </a:r>
                      <a:r>
                        <a:rPr lang="en-US" sz="1600" baseline="0" dirty="0">
                          <a:effectLst/>
                        </a:rPr>
                        <a:t> be refined </a:t>
                      </a:r>
                      <a:r>
                        <a:rPr lang="en-US" sz="1600" dirty="0">
                          <a:effectLst/>
                        </a:rPr>
                        <a:t>and the final draft  will be prepared.</a:t>
                      </a:r>
                    </a:p>
                    <a:p>
                      <a:pPr marL="342900" marR="86360" lvl="0" indent="-342900" algn="just">
                        <a:lnSpc>
                          <a:spcPct val="150000"/>
                        </a:lnSpc>
                        <a:spcBef>
                          <a:spcPts val="600"/>
                        </a:spcBef>
                        <a:spcAft>
                          <a:spcPts val="600"/>
                        </a:spcAft>
                        <a:buFont typeface="+mj-lt"/>
                        <a:buAutoNum type="arabicPeriod"/>
                      </a:pPr>
                      <a:r>
                        <a:rPr lang="en-US" sz="1600" dirty="0">
                          <a:effectLst/>
                        </a:rPr>
                        <a:t>The team will prepare for the next steps.</a:t>
                      </a:r>
                      <a:endParaRPr lang="de-DE" sz="1600" dirty="0">
                        <a:effectLst/>
                      </a:endParaRPr>
                    </a:p>
                    <a:p>
                      <a:pPr marL="342900" marR="86360" lvl="0" indent="-342900" algn="just">
                        <a:spcBef>
                          <a:spcPts val="600"/>
                        </a:spcBef>
                        <a:spcAft>
                          <a:spcPts val="600"/>
                        </a:spcAft>
                        <a:buFont typeface="+mj-lt"/>
                        <a:buAutoNum type="arabicPeriod"/>
                      </a:pPr>
                      <a:endParaRPr lang="de-DE" sz="2000" dirty="0">
                        <a:effectLst/>
                      </a:endParaRPr>
                    </a:p>
                    <a:p>
                      <a:endParaRPr lang="de-DE" dirty="0"/>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611088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2520" y="980567"/>
            <a:ext cx="10018979" cy="653901"/>
          </a:xfrm>
        </p:spPr>
        <p:txBody>
          <a:bodyPr/>
          <a:lstStyle/>
          <a:p>
            <a:pPr marL="0" indent="0">
              <a:buNone/>
            </a:pPr>
            <a:r>
              <a:rPr lang="en-US" b="1" dirty="0"/>
              <a:t>          </a:t>
            </a:r>
            <a:endParaRPr lang="en-GB" sz="1600" b="1" dirty="0"/>
          </a:p>
        </p:txBody>
      </p:sp>
      <p:pic>
        <p:nvPicPr>
          <p:cNvPr id="4" name="Picture 4" descr="wor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el 1"/>
          <p:cNvSpPr>
            <a:spLocks noGrp="1"/>
          </p:cNvSpPr>
          <p:nvPr>
            <p:ph type="title"/>
          </p:nvPr>
        </p:nvSpPr>
        <p:spPr>
          <a:xfrm>
            <a:off x="621931" y="693823"/>
            <a:ext cx="10972800" cy="1143000"/>
          </a:xfrm>
        </p:spPr>
        <p:txBody>
          <a:bodyPr>
            <a:normAutofit/>
          </a:bodyPr>
          <a:lstStyle/>
          <a:p>
            <a:r>
              <a:rPr lang="en-US" sz="2400" b="1" u="sng" dirty="0"/>
              <a:t>Time Line Guidelines Review July 2019 </a:t>
            </a:r>
            <a:r>
              <a:rPr lang="mr-IN" sz="2400" b="1" u="sng" dirty="0"/>
              <a:t>–</a:t>
            </a:r>
            <a:r>
              <a:rPr lang="en-US" sz="2400" b="1" u="sng" dirty="0"/>
              <a:t> February 2020</a:t>
            </a:r>
            <a:endParaRPr lang="de-DE" sz="2400" b="1" dirty="0"/>
          </a:p>
        </p:txBody>
      </p:sp>
      <p:graphicFrame>
        <p:nvGraphicFramePr>
          <p:cNvPr id="2" name="Objekt 1"/>
          <p:cNvGraphicFramePr>
            <a:graphicFrameLocks noChangeAspect="1"/>
          </p:cNvGraphicFramePr>
          <p:nvPr>
            <p:extLst>
              <p:ext uri="{D42A27DB-BD31-4B8C-83A1-F6EECF244321}">
                <p14:modId xmlns:p14="http://schemas.microsoft.com/office/powerpoint/2010/main" val="3669560665"/>
              </p:ext>
            </p:extLst>
          </p:nvPr>
        </p:nvGraphicFramePr>
        <p:xfrm>
          <a:off x="-25400" y="1422400"/>
          <a:ext cx="12217400" cy="5038725"/>
        </p:xfrm>
        <a:graphic>
          <a:graphicData uri="http://schemas.openxmlformats.org/presentationml/2006/ole">
            <mc:AlternateContent xmlns:mc="http://schemas.openxmlformats.org/markup-compatibility/2006">
              <mc:Choice xmlns:v="urn:schemas-microsoft-com:vml" Requires="v">
                <p:oleObj spid="_x0000_s2115" name="Dokument" r:id="rId4" imgW="10833100" imgH="5194300" progId="Word.Document.12">
                  <p:embed/>
                </p:oleObj>
              </mc:Choice>
              <mc:Fallback>
                <p:oleObj name="Dokument" r:id="rId4" imgW="10833100" imgH="5194300" progId="Word.Document.12">
                  <p:embed/>
                  <p:pic>
                    <p:nvPicPr>
                      <p:cNvPr id="0" name=""/>
                      <p:cNvPicPr/>
                      <p:nvPr/>
                    </p:nvPicPr>
                    <p:blipFill>
                      <a:blip r:embed="rId5"/>
                      <a:stretch>
                        <a:fillRect/>
                      </a:stretch>
                    </p:blipFill>
                    <p:spPr>
                      <a:xfrm>
                        <a:off x="-25400" y="1422400"/>
                        <a:ext cx="12217400" cy="5038725"/>
                      </a:xfrm>
                      <a:prstGeom prst="rect">
                        <a:avLst/>
                      </a:prstGeom>
                    </p:spPr>
                  </p:pic>
                </p:oleObj>
              </mc:Fallback>
            </mc:AlternateContent>
          </a:graphicData>
        </a:graphic>
      </p:graphicFrame>
      <p:sp>
        <p:nvSpPr>
          <p:cNvPr id="5" name="Rechteck 4"/>
          <p:cNvSpPr/>
          <p:nvPr/>
        </p:nvSpPr>
        <p:spPr>
          <a:xfrm>
            <a:off x="6003665" y="2967335"/>
            <a:ext cx="184666" cy="923330"/>
          </a:xfrm>
          <a:prstGeom prst="rect">
            <a:avLst/>
          </a:prstGeom>
          <a:noFill/>
        </p:spPr>
        <p:txBody>
          <a:bodyPr wrap="none" lIns="91440" tIns="45720" rIns="91440" bIns="45720">
            <a:spAutoFit/>
          </a:bodyPr>
          <a:lstStyle/>
          <a:p>
            <a:pPr algn="ctr"/>
            <a:endParaRPr lang="de-DE"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364796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21931" y="693823"/>
            <a:ext cx="10972800" cy="1411832"/>
          </a:xfrm>
        </p:spPr>
        <p:txBody>
          <a:bodyPr>
            <a:normAutofit/>
          </a:bodyPr>
          <a:lstStyle/>
          <a:p>
            <a:r>
              <a:rPr lang="de-DE" sz="2400" b="1" u="sng" dirty="0"/>
              <a:t>Working Group </a:t>
            </a:r>
            <a:r>
              <a:rPr lang="mr-IN" sz="2400" b="1" u="sng" dirty="0"/>
              <a:t>–</a:t>
            </a:r>
            <a:r>
              <a:rPr lang="de-DE" sz="2400" b="1" u="sng" dirty="0"/>
              <a:t> </a:t>
            </a:r>
            <a:r>
              <a:rPr lang="de-DE" sz="2400" b="1" u="sng" dirty="0" err="1"/>
              <a:t>Policy</a:t>
            </a:r>
            <a:r>
              <a:rPr lang="de-DE" sz="2400" b="1" u="sng" dirty="0"/>
              <a:t> </a:t>
            </a:r>
            <a:r>
              <a:rPr lang="de-DE" sz="2400" b="1" u="sng" dirty="0" err="1"/>
              <a:t>Makers</a:t>
            </a:r>
            <a:endParaRPr lang="de-DE" sz="2400" b="1" u="sng" dirty="0"/>
          </a:p>
        </p:txBody>
      </p:sp>
      <p:sp>
        <p:nvSpPr>
          <p:cNvPr id="6" name="Inhaltsplatzhalter 5"/>
          <p:cNvSpPr>
            <a:spLocks noGrp="1"/>
          </p:cNvSpPr>
          <p:nvPr>
            <p:ph sz="half" idx="1"/>
          </p:nvPr>
        </p:nvSpPr>
        <p:spPr>
          <a:xfrm>
            <a:off x="609601" y="2423174"/>
            <a:ext cx="3601308" cy="4261444"/>
          </a:xfrm>
        </p:spPr>
        <p:txBody>
          <a:bodyPr>
            <a:normAutofit fontScale="55000" lnSpcReduction="20000"/>
          </a:bodyPr>
          <a:lstStyle/>
          <a:p>
            <a:pPr lvl="0">
              <a:lnSpc>
                <a:spcPct val="150000"/>
              </a:lnSpc>
            </a:pPr>
            <a:r>
              <a:rPr lang="en-GB" sz="3300" dirty="0"/>
              <a:t>Child Helpline International</a:t>
            </a:r>
          </a:p>
          <a:p>
            <a:pPr lvl="0">
              <a:lnSpc>
                <a:spcPct val="150000"/>
              </a:lnSpc>
            </a:pPr>
            <a:r>
              <a:rPr lang="en-GB" sz="3300" dirty="0" err="1"/>
              <a:t>ChildHood</a:t>
            </a:r>
            <a:r>
              <a:rPr lang="en-GB" sz="3300" dirty="0"/>
              <a:t> USA</a:t>
            </a:r>
          </a:p>
          <a:p>
            <a:pPr lvl="0">
              <a:lnSpc>
                <a:spcPct val="150000"/>
              </a:lnSpc>
            </a:pPr>
            <a:r>
              <a:rPr lang="en-GB" sz="3300" dirty="0"/>
              <a:t>COFACE-Families Europe</a:t>
            </a:r>
          </a:p>
          <a:p>
            <a:pPr lvl="0">
              <a:lnSpc>
                <a:spcPct val="150000"/>
              </a:lnSpc>
            </a:pPr>
            <a:r>
              <a:rPr lang="en-GB" sz="3300" dirty="0"/>
              <a:t>Council of Europe</a:t>
            </a:r>
          </a:p>
          <a:p>
            <a:pPr lvl="0">
              <a:lnSpc>
                <a:spcPct val="150000"/>
              </a:lnSpc>
            </a:pPr>
            <a:r>
              <a:rPr lang="en-GB" sz="3300" dirty="0"/>
              <a:t>ECPAT International</a:t>
            </a:r>
          </a:p>
          <a:p>
            <a:pPr lvl="0">
              <a:lnSpc>
                <a:spcPct val="150000"/>
              </a:lnSpc>
            </a:pPr>
            <a:r>
              <a:rPr lang="en-GB" sz="3300" dirty="0"/>
              <a:t>European Commission</a:t>
            </a:r>
          </a:p>
          <a:p>
            <a:pPr lvl="0">
              <a:lnSpc>
                <a:spcPct val="150000"/>
              </a:lnSpc>
            </a:pPr>
            <a:r>
              <a:rPr lang="en-GB" sz="3300" dirty="0" err="1"/>
              <a:t>eWorldwide</a:t>
            </a:r>
            <a:r>
              <a:rPr lang="en-GB" sz="3300" dirty="0"/>
              <a:t> Group (</a:t>
            </a:r>
            <a:r>
              <a:rPr lang="en-GB" sz="3300" dirty="0" err="1"/>
              <a:t>eWWG</a:t>
            </a:r>
            <a:r>
              <a:rPr lang="en-GB" sz="3300" dirty="0"/>
              <a:t>)</a:t>
            </a:r>
          </a:p>
          <a:p>
            <a:pPr lvl="0">
              <a:lnSpc>
                <a:spcPct val="150000"/>
              </a:lnSpc>
            </a:pPr>
            <a:r>
              <a:rPr lang="en-GB" sz="3300" dirty="0"/>
              <a:t>Global Partnership to end violence against children</a:t>
            </a:r>
          </a:p>
          <a:p>
            <a:pPr>
              <a:lnSpc>
                <a:spcPct val="150000"/>
              </a:lnSpc>
            </a:pPr>
            <a:r>
              <a:rPr lang="en-GB" sz="3300" dirty="0"/>
              <a:t>ICMEC</a:t>
            </a:r>
          </a:p>
          <a:p>
            <a:pPr lvl="0">
              <a:lnSpc>
                <a:spcPct val="150000"/>
              </a:lnSpc>
            </a:pPr>
            <a:endParaRPr lang="en-GB" sz="3300" dirty="0"/>
          </a:p>
          <a:p>
            <a:pPr lvl="0">
              <a:lnSpc>
                <a:spcPct val="150000"/>
              </a:lnSpc>
            </a:pPr>
            <a:endParaRPr lang="en-GB" sz="4500" dirty="0"/>
          </a:p>
          <a:p>
            <a:pPr marL="0" lvl="0" indent="0">
              <a:lnSpc>
                <a:spcPct val="170000"/>
              </a:lnSpc>
              <a:buNone/>
            </a:pPr>
            <a:endParaRPr lang="en-GB" sz="2300" b="1" dirty="0"/>
          </a:p>
          <a:p>
            <a:endParaRPr lang="de-DE" dirty="0"/>
          </a:p>
        </p:txBody>
      </p:sp>
      <p:sp>
        <p:nvSpPr>
          <p:cNvPr id="8" name="Inhaltsplatzhalter 7"/>
          <p:cNvSpPr>
            <a:spLocks noGrp="1"/>
          </p:cNvSpPr>
          <p:nvPr>
            <p:ph sz="half" idx="2"/>
          </p:nvPr>
        </p:nvSpPr>
        <p:spPr>
          <a:xfrm>
            <a:off x="7469348" y="2423173"/>
            <a:ext cx="4595239" cy="4434827"/>
          </a:xfrm>
        </p:spPr>
        <p:txBody>
          <a:bodyPr>
            <a:noAutofit/>
          </a:bodyPr>
          <a:lstStyle/>
          <a:p>
            <a:pPr marL="285750" indent="-285750">
              <a:lnSpc>
                <a:spcPct val="130000"/>
              </a:lnSpc>
            </a:pPr>
            <a:r>
              <a:rPr lang="en-GB" sz="1800" dirty="0"/>
              <a:t>RNW Media</a:t>
            </a:r>
          </a:p>
          <a:p>
            <a:pPr>
              <a:lnSpc>
                <a:spcPct val="130000"/>
              </a:lnSpc>
            </a:pPr>
            <a:r>
              <a:rPr lang="de-DE" sz="1800" dirty="0"/>
              <a:t>Stiftung Digitale Chancen</a:t>
            </a:r>
            <a:endParaRPr lang="en-GB" sz="1800" dirty="0"/>
          </a:p>
          <a:p>
            <a:pPr>
              <a:lnSpc>
                <a:spcPct val="130000"/>
              </a:lnSpc>
            </a:pPr>
            <a:r>
              <a:rPr lang="en-GB" sz="1800" dirty="0" err="1"/>
              <a:t>TaC</a:t>
            </a:r>
            <a:r>
              <a:rPr lang="en-GB" sz="1800" dirty="0"/>
              <a:t> Together against Cybercrime</a:t>
            </a:r>
          </a:p>
          <a:p>
            <a:pPr>
              <a:lnSpc>
                <a:spcPct val="130000"/>
              </a:lnSpc>
            </a:pPr>
            <a:r>
              <a:rPr lang="en-GB" sz="1800" dirty="0"/>
              <a:t>UK Safer Internet Centre </a:t>
            </a:r>
          </a:p>
          <a:p>
            <a:pPr>
              <a:lnSpc>
                <a:spcPct val="130000"/>
              </a:lnSpc>
            </a:pPr>
            <a:r>
              <a:rPr lang="en-GB" sz="1800" dirty="0"/>
              <a:t>United Nations Special Rapporteur on the sale and sexual exploitation of children </a:t>
            </a:r>
          </a:p>
          <a:p>
            <a:pPr>
              <a:lnSpc>
                <a:spcPct val="130000"/>
              </a:lnSpc>
            </a:pPr>
            <a:r>
              <a:rPr lang="en-GB" sz="1800" dirty="0"/>
              <a:t>United Nations Special Rapporteur on Violence against Children</a:t>
            </a:r>
          </a:p>
          <a:p>
            <a:pPr>
              <a:lnSpc>
                <a:spcPct val="130000"/>
              </a:lnSpc>
            </a:pPr>
            <a:r>
              <a:rPr lang="en-GB" sz="1800" u="sng" dirty="0" err="1"/>
              <a:t>WePROTECT</a:t>
            </a:r>
            <a:r>
              <a:rPr lang="en-GB" sz="1800" u="sng" dirty="0"/>
              <a:t> Global Alliance (WPGA)</a:t>
            </a:r>
            <a:endParaRPr lang="de-DE" sz="1800" u="sng" dirty="0"/>
          </a:p>
          <a:p>
            <a:pPr>
              <a:lnSpc>
                <a:spcPct val="130000"/>
              </a:lnSpc>
            </a:pPr>
            <a:endParaRPr lang="de-DE" sz="1600" dirty="0"/>
          </a:p>
        </p:txBody>
      </p:sp>
      <p:pic>
        <p:nvPicPr>
          <p:cNvPr id="4"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Textfeld 8"/>
          <p:cNvSpPr txBox="1"/>
          <p:nvPr/>
        </p:nvSpPr>
        <p:spPr>
          <a:xfrm>
            <a:off x="620914" y="1542520"/>
            <a:ext cx="8113615" cy="646331"/>
          </a:xfrm>
          <a:prstGeom prst="rect">
            <a:avLst/>
          </a:prstGeom>
          <a:noFill/>
        </p:spPr>
        <p:txBody>
          <a:bodyPr wrap="square" rtlCol="0">
            <a:spAutoFit/>
          </a:bodyPr>
          <a:lstStyle/>
          <a:p>
            <a:endParaRPr lang="en-GB" b="1" u="sng" dirty="0"/>
          </a:p>
          <a:p>
            <a:r>
              <a:rPr lang="en-GB" b="1" u="sng" dirty="0"/>
              <a:t>1. Policy Makers - group led by OECD and WPGA</a:t>
            </a:r>
          </a:p>
        </p:txBody>
      </p:sp>
      <p:sp>
        <p:nvSpPr>
          <p:cNvPr id="3" name="Textfeld 2"/>
          <p:cNvSpPr txBox="1"/>
          <p:nvPr/>
        </p:nvSpPr>
        <p:spPr>
          <a:xfrm>
            <a:off x="4167077" y="2398242"/>
            <a:ext cx="3225021" cy="5216814"/>
          </a:xfrm>
          <a:prstGeom prst="rect">
            <a:avLst/>
          </a:prstGeom>
          <a:noFill/>
        </p:spPr>
        <p:txBody>
          <a:bodyPr wrap="square" rtlCol="0">
            <a:spAutoFit/>
          </a:bodyPr>
          <a:lstStyle/>
          <a:p>
            <a:pPr marL="285750" indent="-285750">
              <a:lnSpc>
                <a:spcPct val="150000"/>
              </a:lnSpc>
              <a:buFont typeface="Arial"/>
              <a:buChar char="•"/>
            </a:pPr>
            <a:r>
              <a:rPr lang="en-GB" dirty="0" err="1"/>
              <a:t>InHope</a:t>
            </a:r>
            <a:endParaRPr lang="en-GB" dirty="0"/>
          </a:p>
          <a:p>
            <a:pPr marL="285750" lvl="0" indent="-285750">
              <a:lnSpc>
                <a:spcPct val="150000"/>
              </a:lnSpc>
              <a:buFont typeface="Arial"/>
              <a:buChar char="•"/>
            </a:pPr>
            <a:r>
              <a:rPr lang="en-GB" dirty="0"/>
              <a:t>INSAFE</a:t>
            </a:r>
          </a:p>
          <a:p>
            <a:pPr marL="285750" lvl="0" indent="-285750">
              <a:lnSpc>
                <a:spcPct val="150000"/>
              </a:lnSpc>
              <a:buFont typeface="Arial"/>
              <a:buChar char="•"/>
            </a:pPr>
            <a:r>
              <a:rPr lang="en-GB" dirty="0">
                <a:solidFill>
                  <a:prstClr val="white"/>
                </a:solidFill>
              </a:rPr>
              <a:t>Interpol</a:t>
            </a:r>
          </a:p>
          <a:p>
            <a:pPr marL="285750" lvl="0" indent="-285750">
              <a:lnSpc>
                <a:spcPct val="130000"/>
              </a:lnSpc>
              <a:buFont typeface="Arial"/>
              <a:buChar char="•"/>
            </a:pPr>
            <a:r>
              <a:rPr lang="en-GB" dirty="0">
                <a:solidFill>
                  <a:prstClr val="white"/>
                </a:solidFill>
              </a:rPr>
              <a:t>IWF</a:t>
            </a:r>
            <a:endParaRPr lang="en-GB" sz="1600" dirty="0">
              <a:solidFill>
                <a:prstClr val="white"/>
              </a:solidFill>
            </a:endParaRPr>
          </a:p>
          <a:p>
            <a:pPr marL="285750" indent="-285750">
              <a:lnSpc>
                <a:spcPct val="130000"/>
              </a:lnSpc>
              <a:buFont typeface="Arial"/>
              <a:buChar char="•"/>
            </a:pPr>
            <a:r>
              <a:rPr lang="en-GB" dirty="0"/>
              <a:t>Joint Research Centre of the European Commission</a:t>
            </a:r>
            <a:endParaRPr lang="en-GB" sz="1600" dirty="0"/>
          </a:p>
          <a:p>
            <a:pPr marL="285750" indent="-285750">
              <a:lnSpc>
                <a:spcPct val="130000"/>
              </a:lnSpc>
              <a:buFont typeface="Arial"/>
              <a:buChar char="•"/>
            </a:pPr>
            <a:r>
              <a:rPr lang="en-GB" dirty="0"/>
              <a:t>London School of Economics and Political Science</a:t>
            </a:r>
          </a:p>
          <a:p>
            <a:pPr marL="285750" indent="-285750">
              <a:lnSpc>
                <a:spcPct val="130000"/>
              </a:lnSpc>
              <a:buFont typeface="Arial"/>
              <a:buChar char="•"/>
            </a:pPr>
            <a:r>
              <a:rPr lang="en-GB" u="sng" dirty="0"/>
              <a:t>OECD</a:t>
            </a:r>
            <a:r>
              <a:rPr lang="en-GB" dirty="0"/>
              <a:t> </a:t>
            </a:r>
          </a:p>
          <a:p>
            <a:pPr marL="285750" indent="-285750">
              <a:lnSpc>
                <a:spcPct val="130000"/>
              </a:lnSpc>
              <a:buFont typeface="Arial"/>
              <a:buChar char="•"/>
            </a:pPr>
            <a:r>
              <a:rPr lang="en-GB" dirty="0" err="1"/>
              <a:t>Paniamor</a:t>
            </a:r>
            <a:endParaRPr lang="en-GB" dirty="0"/>
          </a:p>
          <a:p>
            <a:pPr marL="285750" indent="-285750">
              <a:lnSpc>
                <a:spcPct val="130000"/>
              </a:lnSpc>
              <a:buFont typeface="Arial"/>
              <a:buChar char="•"/>
            </a:pPr>
            <a:r>
              <a:rPr lang="it-IT" dirty="0" err="1"/>
              <a:t>Privately</a:t>
            </a:r>
            <a:r>
              <a:rPr lang="it-IT" dirty="0"/>
              <a:t> SA</a:t>
            </a:r>
            <a:r>
              <a:rPr lang="de-DE" dirty="0"/>
              <a:t> </a:t>
            </a:r>
            <a:endParaRPr lang="en-GB" dirty="0"/>
          </a:p>
          <a:p>
            <a:pPr marL="285750" indent="-285750">
              <a:lnSpc>
                <a:spcPct val="130000"/>
              </a:lnSpc>
              <a:buFont typeface="Arial"/>
              <a:buChar char="•"/>
            </a:pPr>
            <a:endParaRPr lang="en-GB" dirty="0"/>
          </a:p>
          <a:p>
            <a:pPr>
              <a:lnSpc>
                <a:spcPct val="130000"/>
              </a:lnSpc>
            </a:pPr>
            <a:endParaRPr lang="en-GB" dirty="0"/>
          </a:p>
          <a:p>
            <a:endParaRPr lang="de-DE" dirty="0"/>
          </a:p>
        </p:txBody>
      </p:sp>
    </p:spTree>
    <p:extLst>
      <p:ext uri="{BB962C8B-B14F-4D97-AF65-F5344CB8AC3E}">
        <p14:creationId xmlns:p14="http://schemas.microsoft.com/office/powerpoint/2010/main" val="2439038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sz="half" idx="1"/>
          </p:nvPr>
        </p:nvSpPr>
        <p:spPr>
          <a:xfrm>
            <a:off x="5330333" y="4864523"/>
            <a:ext cx="10938933" cy="4646725"/>
          </a:xfrm>
        </p:spPr>
        <p:txBody>
          <a:bodyPr>
            <a:noAutofit/>
          </a:bodyPr>
          <a:lstStyle/>
          <a:p>
            <a:pPr marL="0" indent="0">
              <a:buNone/>
            </a:pPr>
            <a:r>
              <a:rPr lang="en-AU" sz="1800" b="1" dirty="0"/>
              <a:t>	</a:t>
            </a:r>
            <a:r>
              <a:rPr lang="en-AU" sz="1800" dirty="0"/>
              <a:t>	</a:t>
            </a:r>
          </a:p>
        </p:txBody>
      </p:sp>
      <p:sp>
        <p:nvSpPr>
          <p:cNvPr id="10" name="Titel 9"/>
          <p:cNvSpPr>
            <a:spLocks noGrp="1"/>
          </p:cNvSpPr>
          <p:nvPr>
            <p:ph type="title"/>
          </p:nvPr>
        </p:nvSpPr>
        <p:spPr>
          <a:xfrm>
            <a:off x="609600" y="1003625"/>
            <a:ext cx="10972800" cy="570970"/>
          </a:xfrm>
        </p:spPr>
        <p:txBody>
          <a:bodyPr>
            <a:normAutofit/>
          </a:bodyPr>
          <a:lstStyle/>
          <a:p>
            <a:r>
              <a:rPr lang="en-GB" sz="2400" b="1" u="sng" dirty="0"/>
              <a:t>Content of the new Guidelines for Policy Makers on Child Online Protection</a:t>
            </a:r>
            <a:endParaRPr lang="de-DE" sz="2400" dirty="0"/>
          </a:p>
        </p:txBody>
      </p:sp>
      <p:pic>
        <p:nvPicPr>
          <p:cNvPr id="13" name="Picture 4" descr="wor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9207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feld 6"/>
          <p:cNvSpPr txBox="1"/>
          <p:nvPr/>
        </p:nvSpPr>
        <p:spPr>
          <a:xfrm>
            <a:off x="585074" y="2140337"/>
            <a:ext cx="4295294" cy="2585323"/>
          </a:xfrm>
          <a:prstGeom prst="rect">
            <a:avLst/>
          </a:prstGeom>
          <a:noFill/>
        </p:spPr>
        <p:txBody>
          <a:bodyPr wrap="square" rtlCol="0">
            <a:spAutoFit/>
          </a:bodyPr>
          <a:lstStyle/>
          <a:p>
            <a:r>
              <a:rPr lang="en-AU" sz="2400" b="1" dirty="0"/>
              <a:t>Chapter 1 - Document Overview </a:t>
            </a:r>
            <a:endParaRPr lang="de-DE" sz="2400" b="1" dirty="0"/>
          </a:p>
          <a:p>
            <a:r>
              <a:rPr lang="en-AU" sz="2400" dirty="0"/>
              <a:t> </a:t>
            </a:r>
            <a:endParaRPr lang="de-DE" sz="2400" dirty="0"/>
          </a:p>
          <a:p>
            <a:r>
              <a:rPr lang="en-AU" sz="2400" dirty="0"/>
              <a:t>1.1 Purpose </a:t>
            </a:r>
            <a:endParaRPr lang="de-DE" sz="2400" dirty="0"/>
          </a:p>
          <a:p>
            <a:r>
              <a:rPr lang="en-AU" sz="2400" dirty="0"/>
              <a:t>1.2 Scope </a:t>
            </a:r>
            <a:endParaRPr lang="de-DE" sz="2400" dirty="0"/>
          </a:p>
          <a:p>
            <a:r>
              <a:rPr lang="en-AU" sz="2400" dirty="0"/>
              <a:t>1.3 Usage of this Guidance  </a:t>
            </a:r>
            <a:endParaRPr lang="de-DE" sz="2400" dirty="0"/>
          </a:p>
          <a:p>
            <a:r>
              <a:rPr lang="en-AU" sz="2400" dirty="0"/>
              <a:t>1.4 Target audience </a:t>
            </a:r>
            <a:endParaRPr lang="de-DE" sz="2400" dirty="0"/>
          </a:p>
          <a:p>
            <a:endParaRPr lang="de-DE" dirty="0"/>
          </a:p>
        </p:txBody>
      </p:sp>
      <p:sp>
        <p:nvSpPr>
          <p:cNvPr id="8" name="Textfeld 7"/>
          <p:cNvSpPr txBox="1"/>
          <p:nvPr/>
        </p:nvSpPr>
        <p:spPr>
          <a:xfrm>
            <a:off x="5165770" y="2144788"/>
            <a:ext cx="6878179" cy="4431983"/>
          </a:xfrm>
          <a:prstGeom prst="rect">
            <a:avLst/>
          </a:prstGeom>
          <a:noFill/>
        </p:spPr>
        <p:txBody>
          <a:bodyPr wrap="square" rtlCol="0">
            <a:spAutoFit/>
          </a:bodyPr>
          <a:lstStyle/>
          <a:p>
            <a:r>
              <a:rPr lang="en-AU" sz="2400" b="1" dirty="0"/>
              <a:t>Chapter 2 - Introduction </a:t>
            </a:r>
            <a:endParaRPr lang="de-DE" sz="2400" b="1" dirty="0"/>
          </a:p>
          <a:p>
            <a:endParaRPr lang="en-AU" sz="2400" dirty="0"/>
          </a:p>
          <a:p>
            <a:r>
              <a:rPr lang="en-AU" sz="2400" dirty="0"/>
              <a:t>2.1 What is Child Online Protection? </a:t>
            </a:r>
            <a:endParaRPr lang="de-DE" sz="2400" dirty="0"/>
          </a:p>
          <a:p>
            <a:r>
              <a:rPr lang="en-AU" sz="2400" dirty="0"/>
              <a:t>2.2 Children in the digital world </a:t>
            </a:r>
            <a:endParaRPr lang="de-DE" sz="2400" dirty="0"/>
          </a:p>
          <a:p>
            <a:r>
              <a:rPr lang="en-AU" sz="2400" dirty="0"/>
              <a:t>2.3 </a:t>
            </a:r>
            <a:r>
              <a:rPr lang="en-AU" sz="2400" dirty="0" err="1"/>
              <a:t>Childrens</a:t>
            </a:r>
            <a:r>
              <a:rPr lang="en-AU" sz="2400" dirty="0"/>
              <a:t>’ use of the Internet </a:t>
            </a:r>
            <a:endParaRPr lang="de-DE" sz="2400" dirty="0"/>
          </a:p>
          <a:p>
            <a:r>
              <a:rPr lang="en-AU" sz="2400" dirty="0"/>
              <a:t>2.4 The Impact of specific technology on children’s’ digital experience </a:t>
            </a:r>
            <a:endParaRPr lang="de-DE" sz="2400" dirty="0"/>
          </a:p>
          <a:p>
            <a:r>
              <a:rPr lang="en-AU" sz="2400" dirty="0"/>
              <a:t>2.5 Key Risks to Children Online </a:t>
            </a:r>
            <a:endParaRPr lang="de-DE" sz="2400" dirty="0"/>
          </a:p>
          <a:p>
            <a:r>
              <a:rPr lang="en-AU" sz="2400" dirty="0"/>
              <a:t>2.6 Key Harms for Children Online </a:t>
            </a:r>
            <a:endParaRPr lang="de-DE" sz="2400" dirty="0"/>
          </a:p>
          <a:p>
            <a:r>
              <a:rPr lang="en-AU" sz="2400" dirty="0"/>
              <a:t>2.7 The Special Situation of Children with disabilities </a:t>
            </a:r>
            <a:endParaRPr lang="de-DE" sz="2400" dirty="0"/>
          </a:p>
          <a:p>
            <a:r>
              <a:rPr lang="en-AU" sz="2400" dirty="0"/>
              <a:t>2.8 Children’s perceptions of Online Risks </a:t>
            </a:r>
            <a:endParaRPr lang="de-DE" sz="2400" dirty="0"/>
          </a:p>
          <a:p>
            <a:endParaRPr lang="de-DE" dirty="0"/>
          </a:p>
        </p:txBody>
      </p:sp>
    </p:spTree>
    <p:extLst>
      <p:ext uri="{BB962C8B-B14F-4D97-AF65-F5344CB8AC3E}">
        <p14:creationId xmlns:p14="http://schemas.microsoft.com/office/powerpoint/2010/main" val="3565082350"/>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TotalTime>
  <Words>1816</Words>
  <Application>Microsoft Office PowerPoint</Application>
  <PresentationFormat>Widescreen</PresentationFormat>
  <Paragraphs>354</Paragraphs>
  <Slides>29</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3" baseType="lpstr">
      <vt:lpstr>Arial</vt:lpstr>
      <vt:lpstr>Calibri</vt:lpstr>
      <vt:lpstr>Office-Design</vt:lpstr>
      <vt:lpstr>Dokument</vt:lpstr>
      <vt:lpstr>PowerPoint Presentation</vt:lpstr>
      <vt:lpstr>Background and scope</vt:lpstr>
      <vt:lpstr>Initial Statements</vt:lpstr>
      <vt:lpstr>Initial Statements</vt:lpstr>
      <vt:lpstr>Process and related working methods  </vt:lpstr>
      <vt:lpstr>PowerPoint Presentation</vt:lpstr>
      <vt:lpstr>Time Line Guidelines Review July 2019 – February 2020</vt:lpstr>
      <vt:lpstr>Working Group – Policy Makers</vt:lpstr>
      <vt:lpstr>Content of the new Guidelines for Policy Makers on Child Online Protection</vt:lpstr>
      <vt:lpstr>Content of the new Guidelines for Policy Makers on Child Online Protection</vt:lpstr>
      <vt:lpstr>Content of the new Guidelines for Policy Makers on Child Online Protection</vt:lpstr>
      <vt:lpstr>Working Group - Industry</vt:lpstr>
      <vt:lpstr>Content of the new Guidelines for industry on Child Online Protection</vt:lpstr>
      <vt:lpstr>Content of the new Guidelines for Industry on Child Online Protection</vt:lpstr>
      <vt:lpstr>Working Group – Children </vt:lpstr>
      <vt:lpstr>Update on Group 3 (part 1)</vt:lpstr>
      <vt:lpstr>Working Group – Parents, Carers and Educators</vt:lpstr>
      <vt:lpstr>Content of the new Guidelines for Children on Child Online Protection</vt:lpstr>
      <vt:lpstr>What‘s next ?</vt:lpstr>
      <vt:lpstr>Roll out 2020</vt:lpstr>
      <vt:lpstr>PowerPoint Presentation</vt:lpstr>
      <vt:lpstr>Roll out 2020</vt:lpstr>
      <vt:lpstr>Roll out 2020 – Policy Makers</vt:lpstr>
      <vt:lpstr>Roll out 2020 – Policy Makers</vt:lpstr>
      <vt:lpstr>Roll out 2020 – Industry</vt:lpstr>
      <vt:lpstr>Roll out 2020 – Children</vt:lpstr>
      <vt:lpstr>Roll out 2020 – Parents, Carers and Educators</vt:lpstr>
      <vt:lpstr>Time Line Roll-out January-May 2020</vt:lpstr>
      <vt:lpstr>Many thanks to all Colleagues and Partners for this joint effort   www.itu.int/cop </vt:lpstr>
    </vt:vector>
  </TitlesOfParts>
  <Company>ITU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Author</dc:creator>
  <cp:lastModifiedBy>Janin, Patricia</cp:lastModifiedBy>
  <cp:revision>96</cp:revision>
  <dcterms:created xsi:type="dcterms:W3CDTF">2019-02-13T11:43:15Z</dcterms:created>
  <dcterms:modified xsi:type="dcterms:W3CDTF">2020-01-22T12:23:52Z</dcterms:modified>
</cp:coreProperties>
</file>