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302" r:id="rId2"/>
    <p:sldId id="256" r:id="rId3"/>
    <p:sldId id="257" r:id="rId4"/>
    <p:sldId id="294" r:id="rId5"/>
    <p:sldId id="296" r:id="rId6"/>
    <p:sldId id="297" r:id="rId7"/>
    <p:sldId id="298" r:id="rId8"/>
    <p:sldId id="261" r:id="rId9"/>
    <p:sldId id="300" r:id="rId10"/>
    <p:sldId id="303" r:id="rId11"/>
    <p:sldId id="299" r:id="rId12"/>
    <p:sldId id="305" r:id="rId13"/>
    <p:sldId id="304" r:id="rId14"/>
    <p:sldId id="301" r:id="rId15"/>
    <p:sldId id="279" r:id="rId16"/>
    <p:sldId id="280" r:id="rId17"/>
    <p:sldId id="284" r:id="rId18"/>
    <p:sldId id="286" r:id="rId19"/>
    <p:sldId id="288" r:id="rId20"/>
    <p:sldId id="29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240" autoAdjust="0"/>
    <p:restoredTop sz="94660"/>
  </p:normalViewPr>
  <p:slideViewPr>
    <p:cSldViewPr snapToGrid="0">
      <p:cViewPr varScale="1">
        <p:scale>
          <a:sx n="114" d="100"/>
          <a:sy n="114" d="100"/>
        </p:scale>
        <p:origin x="74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A8C97A-2DC9-4C4B-B6C2-D4B7F1649E6B}" type="datetimeFigureOut">
              <a:rPr lang="en-US" smtClean="0"/>
              <a:t>10/13/2020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04A6C6-EF57-4AB4-ACAC-7EBC9F9E9253}" type="slidenum">
              <a:rPr lang="en-US" smtClean="0"/>
              <a:t>‹#›</a:t>
            </a:fld>
            <a:endParaRPr lang="en-US" dirty="0"/>
          </a:p>
        </p:txBody>
      </p:sp>
    </p:spTree>
    <p:extLst>
      <p:ext uri="{BB962C8B-B14F-4D97-AF65-F5344CB8AC3E}">
        <p14:creationId xmlns:p14="http://schemas.microsoft.com/office/powerpoint/2010/main" val="4068379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C0FF8-6549-4A2E-A987-CFA78E58D2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85AC5E6-C67F-4DFE-ABB8-F5929A5978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AA4C223-A711-48BE-A7DA-6804346F011B}"/>
              </a:ext>
            </a:extLst>
          </p:cNvPr>
          <p:cNvSpPr>
            <a:spLocks noGrp="1"/>
          </p:cNvSpPr>
          <p:nvPr>
            <p:ph type="dt" sz="half" idx="10"/>
          </p:nvPr>
        </p:nvSpPr>
        <p:spPr/>
        <p:txBody>
          <a:bodyPr/>
          <a:lstStyle/>
          <a:p>
            <a:fld id="{FD38AC4B-C64F-4E1A-BE07-1D16DAF8FDC7}" type="datetimeFigureOut">
              <a:rPr lang="en-US" smtClean="0"/>
              <a:t>10/13/2020</a:t>
            </a:fld>
            <a:endParaRPr lang="en-US" dirty="0"/>
          </a:p>
        </p:txBody>
      </p:sp>
      <p:sp>
        <p:nvSpPr>
          <p:cNvPr id="5" name="Footer Placeholder 4">
            <a:extLst>
              <a:ext uri="{FF2B5EF4-FFF2-40B4-BE49-F238E27FC236}">
                <a16:creationId xmlns:a16="http://schemas.microsoft.com/office/drawing/2014/main" id="{B3E3106D-7042-4E73-8250-78B94474133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F018B6A-3248-4681-8B82-967A8F7BD44B}"/>
              </a:ext>
            </a:extLst>
          </p:cNvPr>
          <p:cNvSpPr>
            <a:spLocks noGrp="1"/>
          </p:cNvSpPr>
          <p:nvPr>
            <p:ph type="sldNum" sz="quarter" idx="12"/>
          </p:nvPr>
        </p:nvSpPr>
        <p:spPr/>
        <p:txBody>
          <a:bodyPr/>
          <a:lstStyle/>
          <a:p>
            <a:fld id="{5B0CC31B-BB4A-4322-BA83-5CE6CCA0F555}" type="slidenum">
              <a:rPr lang="en-US" smtClean="0"/>
              <a:t>‹#›</a:t>
            </a:fld>
            <a:endParaRPr lang="en-US" dirty="0"/>
          </a:p>
        </p:txBody>
      </p:sp>
    </p:spTree>
    <p:extLst>
      <p:ext uri="{BB962C8B-B14F-4D97-AF65-F5344CB8AC3E}">
        <p14:creationId xmlns:p14="http://schemas.microsoft.com/office/powerpoint/2010/main" val="344678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69CD9-741F-4E57-832E-152BA337AC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E54A46-F2AB-4141-AB80-D340D0DF7DF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4539FD-9F11-42D5-B233-47C000C87C65}"/>
              </a:ext>
            </a:extLst>
          </p:cNvPr>
          <p:cNvSpPr>
            <a:spLocks noGrp="1"/>
          </p:cNvSpPr>
          <p:nvPr>
            <p:ph type="dt" sz="half" idx="10"/>
          </p:nvPr>
        </p:nvSpPr>
        <p:spPr/>
        <p:txBody>
          <a:bodyPr/>
          <a:lstStyle/>
          <a:p>
            <a:fld id="{FD38AC4B-C64F-4E1A-BE07-1D16DAF8FDC7}" type="datetimeFigureOut">
              <a:rPr lang="en-US" smtClean="0"/>
              <a:t>10/13/2020</a:t>
            </a:fld>
            <a:endParaRPr lang="en-US" dirty="0"/>
          </a:p>
        </p:txBody>
      </p:sp>
      <p:sp>
        <p:nvSpPr>
          <p:cNvPr id="5" name="Footer Placeholder 4">
            <a:extLst>
              <a:ext uri="{FF2B5EF4-FFF2-40B4-BE49-F238E27FC236}">
                <a16:creationId xmlns:a16="http://schemas.microsoft.com/office/drawing/2014/main" id="{4ED048A1-F70D-4644-AE95-833B68B3392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7DDAABE-F0A4-4AB0-AA9D-9A2DC49C6C5E}"/>
              </a:ext>
            </a:extLst>
          </p:cNvPr>
          <p:cNvSpPr>
            <a:spLocks noGrp="1"/>
          </p:cNvSpPr>
          <p:nvPr>
            <p:ph type="sldNum" sz="quarter" idx="12"/>
          </p:nvPr>
        </p:nvSpPr>
        <p:spPr/>
        <p:txBody>
          <a:bodyPr/>
          <a:lstStyle/>
          <a:p>
            <a:fld id="{5B0CC31B-BB4A-4322-BA83-5CE6CCA0F555}" type="slidenum">
              <a:rPr lang="en-US" smtClean="0"/>
              <a:t>‹#›</a:t>
            </a:fld>
            <a:endParaRPr lang="en-US" dirty="0"/>
          </a:p>
        </p:txBody>
      </p:sp>
    </p:spTree>
    <p:extLst>
      <p:ext uri="{BB962C8B-B14F-4D97-AF65-F5344CB8AC3E}">
        <p14:creationId xmlns:p14="http://schemas.microsoft.com/office/powerpoint/2010/main" val="3365560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C5CA2D-1F70-4FDE-ABA5-5EB10FB3D30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1D85293-7D5F-4F0F-AFDC-FBDA3027975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0EAD95-2BE2-44A5-8F4F-36DEBFF12B03}"/>
              </a:ext>
            </a:extLst>
          </p:cNvPr>
          <p:cNvSpPr>
            <a:spLocks noGrp="1"/>
          </p:cNvSpPr>
          <p:nvPr>
            <p:ph type="dt" sz="half" idx="10"/>
          </p:nvPr>
        </p:nvSpPr>
        <p:spPr/>
        <p:txBody>
          <a:bodyPr/>
          <a:lstStyle/>
          <a:p>
            <a:fld id="{FD38AC4B-C64F-4E1A-BE07-1D16DAF8FDC7}" type="datetimeFigureOut">
              <a:rPr lang="en-US" smtClean="0"/>
              <a:t>10/13/2020</a:t>
            </a:fld>
            <a:endParaRPr lang="en-US" dirty="0"/>
          </a:p>
        </p:txBody>
      </p:sp>
      <p:sp>
        <p:nvSpPr>
          <p:cNvPr id="5" name="Footer Placeholder 4">
            <a:extLst>
              <a:ext uri="{FF2B5EF4-FFF2-40B4-BE49-F238E27FC236}">
                <a16:creationId xmlns:a16="http://schemas.microsoft.com/office/drawing/2014/main" id="{0EF5A9C6-E5F6-4B8A-B757-73ED1DF8B68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05FC20A-7977-46FE-AD5B-6D2FA2F23ADF}"/>
              </a:ext>
            </a:extLst>
          </p:cNvPr>
          <p:cNvSpPr>
            <a:spLocks noGrp="1"/>
          </p:cNvSpPr>
          <p:nvPr>
            <p:ph type="sldNum" sz="quarter" idx="12"/>
          </p:nvPr>
        </p:nvSpPr>
        <p:spPr/>
        <p:txBody>
          <a:bodyPr/>
          <a:lstStyle/>
          <a:p>
            <a:fld id="{5B0CC31B-BB4A-4322-BA83-5CE6CCA0F555}" type="slidenum">
              <a:rPr lang="en-US" smtClean="0"/>
              <a:t>‹#›</a:t>
            </a:fld>
            <a:endParaRPr lang="en-US" dirty="0"/>
          </a:p>
        </p:txBody>
      </p:sp>
    </p:spTree>
    <p:extLst>
      <p:ext uri="{BB962C8B-B14F-4D97-AF65-F5344CB8AC3E}">
        <p14:creationId xmlns:p14="http://schemas.microsoft.com/office/powerpoint/2010/main" val="433318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C3E40-9AAD-4DD4-A9BA-FEB499FFB5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EABB2E-AC05-4E73-8FDC-687CB53EF5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8FF12B-0CD3-4F3E-8A33-F8AD69457427}"/>
              </a:ext>
            </a:extLst>
          </p:cNvPr>
          <p:cNvSpPr>
            <a:spLocks noGrp="1"/>
          </p:cNvSpPr>
          <p:nvPr>
            <p:ph type="dt" sz="half" idx="10"/>
          </p:nvPr>
        </p:nvSpPr>
        <p:spPr/>
        <p:txBody>
          <a:bodyPr/>
          <a:lstStyle/>
          <a:p>
            <a:fld id="{FD38AC4B-C64F-4E1A-BE07-1D16DAF8FDC7}" type="datetimeFigureOut">
              <a:rPr lang="en-US" smtClean="0"/>
              <a:t>10/13/2020</a:t>
            </a:fld>
            <a:endParaRPr lang="en-US" dirty="0"/>
          </a:p>
        </p:txBody>
      </p:sp>
      <p:sp>
        <p:nvSpPr>
          <p:cNvPr id="5" name="Footer Placeholder 4">
            <a:extLst>
              <a:ext uri="{FF2B5EF4-FFF2-40B4-BE49-F238E27FC236}">
                <a16:creationId xmlns:a16="http://schemas.microsoft.com/office/drawing/2014/main" id="{8E277F0E-CD74-4684-A016-01778FF42E1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AEAAE96-C742-4A0B-85CA-D994D65D3FD5}"/>
              </a:ext>
            </a:extLst>
          </p:cNvPr>
          <p:cNvSpPr>
            <a:spLocks noGrp="1"/>
          </p:cNvSpPr>
          <p:nvPr>
            <p:ph type="sldNum" sz="quarter" idx="12"/>
          </p:nvPr>
        </p:nvSpPr>
        <p:spPr/>
        <p:txBody>
          <a:bodyPr/>
          <a:lstStyle/>
          <a:p>
            <a:fld id="{5B0CC31B-BB4A-4322-BA83-5CE6CCA0F555}" type="slidenum">
              <a:rPr lang="en-US" smtClean="0"/>
              <a:t>‹#›</a:t>
            </a:fld>
            <a:endParaRPr lang="en-US" dirty="0"/>
          </a:p>
        </p:txBody>
      </p:sp>
    </p:spTree>
    <p:extLst>
      <p:ext uri="{BB962C8B-B14F-4D97-AF65-F5344CB8AC3E}">
        <p14:creationId xmlns:p14="http://schemas.microsoft.com/office/powerpoint/2010/main" val="1691447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2A547-7207-452D-B248-1741C73E7C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B1286B3-6F6B-43E9-AC39-A897A77DFE6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2F93502-C60A-40A3-B5AB-856B4859F49F}"/>
              </a:ext>
            </a:extLst>
          </p:cNvPr>
          <p:cNvSpPr>
            <a:spLocks noGrp="1"/>
          </p:cNvSpPr>
          <p:nvPr>
            <p:ph type="dt" sz="half" idx="10"/>
          </p:nvPr>
        </p:nvSpPr>
        <p:spPr/>
        <p:txBody>
          <a:bodyPr/>
          <a:lstStyle/>
          <a:p>
            <a:fld id="{FD38AC4B-C64F-4E1A-BE07-1D16DAF8FDC7}" type="datetimeFigureOut">
              <a:rPr lang="en-US" smtClean="0"/>
              <a:t>10/13/2020</a:t>
            </a:fld>
            <a:endParaRPr lang="en-US" dirty="0"/>
          </a:p>
        </p:txBody>
      </p:sp>
      <p:sp>
        <p:nvSpPr>
          <p:cNvPr id="5" name="Footer Placeholder 4">
            <a:extLst>
              <a:ext uri="{FF2B5EF4-FFF2-40B4-BE49-F238E27FC236}">
                <a16:creationId xmlns:a16="http://schemas.microsoft.com/office/drawing/2014/main" id="{DA8A4F00-424E-4BF1-BADC-9D0AD9E36DE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CD802A2-E67C-4A43-9C0F-BE0F0B5485BC}"/>
              </a:ext>
            </a:extLst>
          </p:cNvPr>
          <p:cNvSpPr>
            <a:spLocks noGrp="1"/>
          </p:cNvSpPr>
          <p:nvPr>
            <p:ph type="sldNum" sz="quarter" idx="12"/>
          </p:nvPr>
        </p:nvSpPr>
        <p:spPr/>
        <p:txBody>
          <a:bodyPr/>
          <a:lstStyle/>
          <a:p>
            <a:fld id="{5B0CC31B-BB4A-4322-BA83-5CE6CCA0F555}" type="slidenum">
              <a:rPr lang="en-US" smtClean="0"/>
              <a:t>‹#›</a:t>
            </a:fld>
            <a:endParaRPr lang="en-US" dirty="0"/>
          </a:p>
        </p:txBody>
      </p:sp>
    </p:spTree>
    <p:extLst>
      <p:ext uri="{BB962C8B-B14F-4D97-AF65-F5344CB8AC3E}">
        <p14:creationId xmlns:p14="http://schemas.microsoft.com/office/powerpoint/2010/main" val="1882960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660C0-5434-4C4B-842D-D676E35F3D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D50C16-066B-4F3C-ABA1-082C94911AA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56B7F04-6F2A-4A2B-9809-06A1F784B9D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352BE7A-8C3B-456E-B1A1-6BE0D9880626}"/>
              </a:ext>
            </a:extLst>
          </p:cNvPr>
          <p:cNvSpPr>
            <a:spLocks noGrp="1"/>
          </p:cNvSpPr>
          <p:nvPr>
            <p:ph type="dt" sz="half" idx="10"/>
          </p:nvPr>
        </p:nvSpPr>
        <p:spPr/>
        <p:txBody>
          <a:bodyPr/>
          <a:lstStyle/>
          <a:p>
            <a:fld id="{FD38AC4B-C64F-4E1A-BE07-1D16DAF8FDC7}" type="datetimeFigureOut">
              <a:rPr lang="en-US" smtClean="0"/>
              <a:t>10/13/2020</a:t>
            </a:fld>
            <a:endParaRPr lang="en-US" dirty="0"/>
          </a:p>
        </p:txBody>
      </p:sp>
      <p:sp>
        <p:nvSpPr>
          <p:cNvPr id="6" name="Footer Placeholder 5">
            <a:extLst>
              <a:ext uri="{FF2B5EF4-FFF2-40B4-BE49-F238E27FC236}">
                <a16:creationId xmlns:a16="http://schemas.microsoft.com/office/drawing/2014/main" id="{DD14B151-21C6-41B8-9449-A033DFB7FA2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AFBEABB-C6A1-42EC-833A-E956D1BA99A3}"/>
              </a:ext>
            </a:extLst>
          </p:cNvPr>
          <p:cNvSpPr>
            <a:spLocks noGrp="1"/>
          </p:cNvSpPr>
          <p:nvPr>
            <p:ph type="sldNum" sz="quarter" idx="12"/>
          </p:nvPr>
        </p:nvSpPr>
        <p:spPr/>
        <p:txBody>
          <a:bodyPr/>
          <a:lstStyle/>
          <a:p>
            <a:fld id="{5B0CC31B-BB4A-4322-BA83-5CE6CCA0F555}" type="slidenum">
              <a:rPr lang="en-US" smtClean="0"/>
              <a:t>‹#›</a:t>
            </a:fld>
            <a:endParaRPr lang="en-US" dirty="0"/>
          </a:p>
        </p:txBody>
      </p:sp>
    </p:spTree>
    <p:extLst>
      <p:ext uri="{BB962C8B-B14F-4D97-AF65-F5344CB8AC3E}">
        <p14:creationId xmlns:p14="http://schemas.microsoft.com/office/powerpoint/2010/main" val="2679178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BD7B2-BA27-4581-B8F5-824E60C8982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62F8C3A-71C6-440D-AF87-45359CB8F8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492A85C-F48E-4D47-92D0-4F32010FAF1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FFB7B24-714E-46F2-B4A1-169858E98E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1758B11-2803-4164-987C-096D1CBA020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219C498-6D96-46FB-9CDB-5367BC9D2962}"/>
              </a:ext>
            </a:extLst>
          </p:cNvPr>
          <p:cNvSpPr>
            <a:spLocks noGrp="1"/>
          </p:cNvSpPr>
          <p:nvPr>
            <p:ph type="dt" sz="half" idx="10"/>
          </p:nvPr>
        </p:nvSpPr>
        <p:spPr/>
        <p:txBody>
          <a:bodyPr/>
          <a:lstStyle/>
          <a:p>
            <a:fld id="{FD38AC4B-C64F-4E1A-BE07-1D16DAF8FDC7}" type="datetimeFigureOut">
              <a:rPr lang="en-US" smtClean="0"/>
              <a:t>10/13/2020</a:t>
            </a:fld>
            <a:endParaRPr lang="en-US" dirty="0"/>
          </a:p>
        </p:txBody>
      </p:sp>
      <p:sp>
        <p:nvSpPr>
          <p:cNvPr id="8" name="Footer Placeholder 7">
            <a:extLst>
              <a:ext uri="{FF2B5EF4-FFF2-40B4-BE49-F238E27FC236}">
                <a16:creationId xmlns:a16="http://schemas.microsoft.com/office/drawing/2014/main" id="{0493FA78-896D-4150-95C1-021EB16C538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7459074-FDC6-416A-B159-7DBB82CBB2AB}"/>
              </a:ext>
            </a:extLst>
          </p:cNvPr>
          <p:cNvSpPr>
            <a:spLocks noGrp="1"/>
          </p:cNvSpPr>
          <p:nvPr>
            <p:ph type="sldNum" sz="quarter" idx="12"/>
          </p:nvPr>
        </p:nvSpPr>
        <p:spPr/>
        <p:txBody>
          <a:bodyPr/>
          <a:lstStyle/>
          <a:p>
            <a:fld id="{5B0CC31B-BB4A-4322-BA83-5CE6CCA0F555}" type="slidenum">
              <a:rPr lang="en-US" smtClean="0"/>
              <a:t>‹#›</a:t>
            </a:fld>
            <a:endParaRPr lang="en-US" dirty="0"/>
          </a:p>
        </p:txBody>
      </p:sp>
    </p:spTree>
    <p:extLst>
      <p:ext uri="{BB962C8B-B14F-4D97-AF65-F5344CB8AC3E}">
        <p14:creationId xmlns:p14="http://schemas.microsoft.com/office/powerpoint/2010/main" val="4103935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30444-F30E-467F-B067-476CA9939AB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6A6C15-26A4-4900-A248-FE0799456180}"/>
              </a:ext>
            </a:extLst>
          </p:cNvPr>
          <p:cNvSpPr>
            <a:spLocks noGrp="1"/>
          </p:cNvSpPr>
          <p:nvPr>
            <p:ph type="dt" sz="half" idx="10"/>
          </p:nvPr>
        </p:nvSpPr>
        <p:spPr/>
        <p:txBody>
          <a:bodyPr/>
          <a:lstStyle/>
          <a:p>
            <a:fld id="{FD38AC4B-C64F-4E1A-BE07-1D16DAF8FDC7}" type="datetimeFigureOut">
              <a:rPr lang="en-US" smtClean="0"/>
              <a:t>10/13/2020</a:t>
            </a:fld>
            <a:endParaRPr lang="en-US" dirty="0"/>
          </a:p>
        </p:txBody>
      </p:sp>
      <p:sp>
        <p:nvSpPr>
          <p:cNvPr id="4" name="Footer Placeholder 3">
            <a:extLst>
              <a:ext uri="{FF2B5EF4-FFF2-40B4-BE49-F238E27FC236}">
                <a16:creationId xmlns:a16="http://schemas.microsoft.com/office/drawing/2014/main" id="{AB20CD31-C848-42FD-91AF-B53B2784F25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633A40D-3AD6-436E-AF46-0E774ED9C0B2}"/>
              </a:ext>
            </a:extLst>
          </p:cNvPr>
          <p:cNvSpPr>
            <a:spLocks noGrp="1"/>
          </p:cNvSpPr>
          <p:nvPr>
            <p:ph type="sldNum" sz="quarter" idx="12"/>
          </p:nvPr>
        </p:nvSpPr>
        <p:spPr/>
        <p:txBody>
          <a:bodyPr/>
          <a:lstStyle/>
          <a:p>
            <a:fld id="{5B0CC31B-BB4A-4322-BA83-5CE6CCA0F555}" type="slidenum">
              <a:rPr lang="en-US" smtClean="0"/>
              <a:t>‹#›</a:t>
            </a:fld>
            <a:endParaRPr lang="en-US" dirty="0"/>
          </a:p>
        </p:txBody>
      </p:sp>
    </p:spTree>
    <p:extLst>
      <p:ext uri="{BB962C8B-B14F-4D97-AF65-F5344CB8AC3E}">
        <p14:creationId xmlns:p14="http://schemas.microsoft.com/office/powerpoint/2010/main" val="2757568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5EB194-A7E5-4BC2-B76C-E771E6570A92}"/>
              </a:ext>
            </a:extLst>
          </p:cNvPr>
          <p:cNvSpPr>
            <a:spLocks noGrp="1"/>
          </p:cNvSpPr>
          <p:nvPr>
            <p:ph type="dt" sz="half" idx="10"/>
          </p:nvPr>
        </p:nvSpPr>
        <p:spPr/>
        <p:txBody>
          <a:bodyPr/>
          <a:lstStyle/>
          <a:p>
            <a:fld id="{FD38AC4B-C64F-4E1A-BE07-1D16DAF8FDC7}" type="datetimeFigureOut">
              <a:rPr lang="en-US" smtClean="0"/>
              <a:t>10/13/2020</a:t>
            </a:fld>
            <a:endParaRPr lang="en-US" dirty="0"/>
          </a:p>
        </p:txBody>
      </p:sp>
      <p:sp>
        <p:nvSpPr>
          <p:cNvPr id="3" name="Footer Placeholder 2">
            <a:extLst>
              <a:ext uri="{FF2B5EF4-FFF2-40B4-BE49-F238E27FC236}">
                <a16:creationId xmlns:a16="http://schemas.microsoft.com/office/drawing/2014/main" id="{259652F7-A1DA-450F-9978-F0DA2C1A429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CB32445-20BF-4700-ACFD-D4D65BCCC0AF}"/>
              </a:ext>
            </a:extLst>
          </p:cNvPr>
          <p:cNvSpPr>
            <a:spLocks noGrp="1"/>
          </p:cNvSpPr>
          <p:nvPr>
            <p:ph type="sldNum" sz="quarter" idx="12"/>
          </p:nvPr>
        </p:nvSpPr>
        <p:spPr/>
        <p:txBody>
          <a:bodyPr/>
          <a:lstStyle/>
          <a:p>
            <a:fld id="{5B0CC31B-BB4A-4322-BA83-5CE6CCA0F555}" type="slidenum">
              <a:rPr lang="en-US" smtClean="0"/>
              <a:t>‹#›</a:t>
            </a:fld>
            <a:endParaRPr lang="en-US" dirty="0"/>
          </a:p>
        </p:txBody>
      </p:sp>
    </p:spTree>
    <p:extLst>
      <p:ext uri="{BB962C8B-B14F-4D97-AF65-F5344CB8AC3E}">
        <p14:creationId xmlns:p14="http://schemas.microsoft.com/office/powerpoint/2010/main" val="1069006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63188-7F37-452D-A928-EB902C777B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3617E6-5A95-4F08-9E0C-6BBF697F8F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52B6558-69B6-49BD-B135-D01E1F4C82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347D48-3E09-4C77-B04F-D52F7790319F}"/>
              </a:ext>
            </a:extLst>
          </p:cNvPr>
          <p:cNvSpPr>
            <a:spLocks noGrp="1"/>
          </p:cNvSpPr>
          <p:nvPr>
            <p:ph type="dt" sz="half" idx="10"/>
          </p:nvPr>
        </p:nvSpPr>
        <p:spPr/>
        <p:txBody>
          <a:bodyPr/>
          <a:lstStyle/>
          <a:p>
            <a:fld id="{FD38AC4B-C64F-4E1A-BE07-1D16DAF8FDC7}" type="datetimeFigureOut">
              <a:rPr lang="en-US" smtClean="0"/>
              <a:t>10/13/2020</a:t>
            </a:fld>
            <a:endParaRPr lang="en-US" dirty="0"/>
          </a:p>
        </p:txBody>
      </p:sp>
      <p:sp>
        <p:nvSpPr>
          <p:cNvPr id="6" name="Footer Placeholder 5">
            <a:extLst>
              <a:ext uri="{FF2B5EF4-FFF2-40B4-BE49-F238E27FC236}">
                <a16:creationId xmlns:a16="http://schemas.microsoft.com/office/drawing/2014/main" id="{EE74E24B-6680-4FA7-BD6C-A21068D7B7B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AB0DF24-4AA1-40DB-8B27-3A004E6FCFDB}"/>
              </a:ext>
            </a:extLst>
          </p:cNvPr>
          <p:cNvSpPr>
            <a:spLocks noGrp="1"/>
          </p:cNvSpPr>
          <p:nvPr>
            <p:ph type="sldNum" sz="quarter" idx="12"/>
          </p:nvPr>
        </p:nvSpPr>
        <p:spPr/>
        <p:txBody>
          <a:bodyPr/>
          <a:lstStyle/>
          <a:p>
            <a:fld id="{5B0CC31B-BB4A-4322-BA83-5CE6CCA0F555}" type="slidenum">
              <a:rPr lang="en-US" smtClean="0"/>
              <a:t>‹#›</a:t>
            </a:fld>
            <a:endParaRPr lang="en-US" dirty="0"/>
          </a:p>
        </p:txBody>
      </p:sp>
    </p:spTree>
    <p:extLst>
      <p:ext uri="{BB962C8B-B14F-4D97-AF65-F5344CB8AC3E}">
        <p14:creationId xmlns:p14="http://schemas.microsoft.com/office/powerpoint/2010/main" val="3781231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C4642-58D8-4537-B371-63F446F769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FE378E8-75C5-48EF-BABB-4BAFFED20D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A24DCA65-E346-4C11-A927-0A379E8B68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F12283-C408-4CDF-B6D1-A9AE2F96ED6B}"/>
              </a:ext>
            </a:extLst>
          </p:cNvPr>
          <p:cNvSpPr>
            <a:spLocks noGrp="1"/>
          </p:cNvSpPr>
          <p:nvPr>
            <p:ph type="dt" sz="half" idx="10"/>
          </p:nvPr>
        </p:nvSpPr>
        <p:spPr/>
        <p:txBody>
          <a:bodyPr/>
          <a:lstStyle/>
          <a:p>
            <a:fld id="{FD38AC4B-C64F-4E1A-BE07-1D16DAF8FDC7}" type="datetimeFigureOut">
              <a:rPr lang="en-US" smtClean="0"/>
              <a:t>10/13/2020</a:t>
            </a:fld>
            <a:endParaRPr lang="en-US" dirty="0"/>
          </a:p>
        </p:txBody>
      </p:sp>
      <p:sp>
        <p:nvSpPr>
          <p:cNvPr id="6" name="Footer Placeholder 5">
            <a:extLst>
              <a:ext uri="{FF2B5EF4-FFF2-40B4-BE49-F238E27FC236}">
                <a16:creationId xmlns:a16="http://schemas.microsoft.com/office/drawing/2014/main" id="{47ECEEDD-5ECF-4E57-BD60-FB13EC9EE83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2356C17-BB32-43D5-B76E-250A8FA69E94}"/>
              </a:ext>
            </a:extLst>
          </p:cNvPr>
          <p:cNvSpPr>
            <a:spLocks noGrp="1"/>
          </p:cNvSpPr>
          <p:nvPr>
            <p:ph type="sldNum" sz="quarter" idx="12"/>
          </p:nvPr>
        </p:nvSpPr>
        <p:spPr/>
        <p:txBody>
          <a:bodyPr/>
          <a:lstStyle/>
          <a:p>
            <a:fld id="{5B0CC31B-BB4A-4322-BA83-5CE6CCA0F555}" type="slidenum">
              <a:rPr lang="en-US" smtClean="0"/>
              <a:t>‹#›</a:t>
            </a:fld>
            <a:endParaRPr lang="en-US" dirty="0"/>
          </a:p>
        </p:txBody>
      </p:sp>
    </p:spTree>
    <p:extLst>
      <p:ext uri="{BB962C8B-B14F-4D97-AF65-F5344CB8AC3E}">
        <p14:creationId xmlns:p14="http://schemas.microsoft.com/office/powerpoint/2010/main" val="156401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B16047-CD75-4718-954C-6B6371C54C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9C1DCA6-5A49-4279-A314-CE943064ED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D255AB-48BF-4D23-B685-BBDB5F3F4F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38AC4B-C64F-4E1A-BE07-1D16DAF8FDC7}" type="datetimeFigureOut">
              <a:rPr lang="en-US" smtClean="0"/>
              <a:t>10/13/2020</a:t>
            </a:fld>
            <a:endParaRPr lang="en-US" dirty="0"/>
          </a:p>
        </p:txBody>
      </p:sp>
      <p:sp>
        <p:nvSpPr>
          <p:cNvPr id="5" name="Footer Placeholder 4">
            <a:extLst>
              <a:ext uri="{FF2B5EF4-FFF2-40B4-BE49-F238E27FC236}">
                <a16:creationId xmlns:a16="http://schemas.microsoft.com/office/drawing/2014/main" id="{A0DA07BF-634C-4DFB-A2D6-AF1AC90734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580F1D7-9016-4E96-A912-C1C57550F7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0CC31B-BB4A-4322-BA83-5CE6CCA0F555}" type="slidenum">
              <a:rPr lang="en-US" smtClean="0"/>
              <a:t>‹#›</a:t>
            </a:fld>
            <a:endParaRPr lang="en-US" dirty="0"/>
          </a:p>
        </p:txBody>
      </p:sp>
    </p:spTree>
    <p:extLst>
      <p:ext uri="{BB962C8B-B14F-4D97-AF65-F5344CB8AC3E}">
        <p14:creationId xmlns:p14="http://schemas.microsoft.com/office/powerpoint/2010/main" val="17100908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itu.int/md/S18-CL-C-0022/es"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s://www.itu.int/dms_ties/itu-s/md/20/cwgfhr11/inf/S20-CWGFHR11-INF-0005!!PDF-E.pdf" TargetMode="External"/><Relationship Id="rId5" Type="http://schemas.openxmlformats.org/officeDocument/2006/relationships/hyperlink" Target="https://www.itu.int/md/S19-CL-C-0044/es" TargetMode="External"/><Relationship Id="rId4" Type="http://schemas.openxmlformats.org/officeDocument/2006/relationships/hyperlink" Target="https://www.itu.int/md/S18-CL-C-0040/es"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16.svg"/><Relationship Id="rId4" Type="http://schemas.openxmlformats.org/officeDocument/2006/relationships/image" Target="../media/image15.svg"/></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hyperlink" Target="https://intranet.itu.int/regulatory/AdminCommDocLibrary/SO-2020-006-en.pdf"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hyperlink" Target="https://intranet.itu.int/regulatory/AdminCommDocLibrary/SO-2020-007-en.pdf"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itu.int/md/S18-CL-C-0040/es" TargetMode="External"/><Relationship Id="rId2" Type="http://schemas.openxmlformats.org/officeDocument/2006/relationships/hyperlink" Target="https://www.itu.int/md/S18-CL-C-0022/es" TargetMode="External"/><Relationship Id="rId1" Type="http://schemas.openxmlformats.org/officeDocument/2006/relationships/slideLayout" Target="../slideLayouts/slideLayout1.xml"/><Relationship Id="rId5" Type="http://schemas.openxmlformats.org/officeDocument/2006/relationships/hyperlink" Target="https://www.itu.int/dms_ties/itu-s/md/20/cwgfhr11/inf/S20-CWGFHR11-INF-0005!!PDF-E.pdf" TargetMode="External"/><Relationship Id="rId4" Type="http://schemas.openxmlformats.org/officeDocument/2006/relationships/hyperlink" Target="https://www.itu.int/md/S19-CL-C-0044/es"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 Id="rId9"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5CAF3B2-A869-47FF-BD23-08C2F7DBA075}"/>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9150944" y="148866"/>
            <a:ext cx="681990" cy="719455"/>
          </a:xfrm>
          <a:prstGeom prst="rect">
            <a:avLst/>
          </a:prstGeom>
        </p:spPr>
      </p:pic>
      <p:graphicFrame>
        <p:nvGraphicFramePr>
          <p:cNvPr id="5" name="Table 4">
            <a:extLst>
              <a:ext uri="{FF2B5EF4-FFF2-40B4-BE49-F238E27FC236}">
                <a16:creationId xmlns:a16="http://schemas.microsoft.com/office/drawing/2014/main" id="{90A7671D-C733-4877-8FEF-21D1C7C5FEAE}"/>
              </a:ext>
            </a:extLst>
          </p:cNvPr>
          <p:cNvGraphicFramePr>
            <a:graphicFrameLocks noGrp="1"/>
          </p:cNvGraphicFramePr>
          <p:nvPr>
            <p:extLst>
              <p:ext uri="{D42A27DB-BD31-4B8C-83A1-F6EECF244321}">
                <p14:modId xmlns:p14="http://schemas.microsoft.com/office/powerpoint/2010/main" val="1348290434"/>
              </p:ext>
            </p:extLst>
          </p:nvPr>
        </p:nvGraphicFramePr>
        <p:xfrm>
          <a:off x="414663" y="100741"/>
          <a:ext cx="10600364" cy="2374356"/>
        </p:xfrm>
        <a:graphic>
          <a:graphicData uri="http://schemas.openxmlformats.org/drawingml/2006/table">
            <a:tbl>
              <a:tblPr>
                <a:tableStyleId>{5C22544A-7EE6-4342-B048-85BDC9FD1C3A}</a:tableStyleId>
              </a:tblPr>
              <a:tblGrid>
                <a:gridCol w="7303271">
                  <a:extLst>
                    <a:ext uri="{9D8B030D-6E8A-4147-A177-3AD203B41FA5}">
                      <a16:colId xmlns:a16="http://schemas.microsoft.com/office/drawing/2014/main" val="849091602"/>
                    </a:ext>
                  </a:extLst>
                </a:gridCol>
                <a:gridCol w="3297093">
                  <a:extLst>
                    <a:ext uri="{9D8B030D-6E8A-4147-A177-3AD203B41FA5}">
                      <a16:colId xmlns:a16="http://schemas.microsoft.com/office/drawing/2014/main" val="3572390780"/>
                    </a:ext>
                  </a:extLst>
                </a:gridCol>
              </a:tblGrid>
              <a:tr h="703907">
                <a:tc>
                  <a:txBody>
                    <a:bodyPr/>
                    <a:lstStyle/>
                    <a:p>
                      <a:pPr marL="0" marR="0" algn="l" hangingPunct="0">
                        <a:spcBef>
                          <a:spcPts val="1800"/>
                        </a:spcBef>
                        <a:spcAft>
                          <a:spcPts val="240"/>
                        </a:spcAft>
                        <a:tabLst>
                          <a:tab pos="360045" algn="l"/>
                          <a:tab pos="720090" algn="l"/>
                          <a:tab pos="1080135" algn="l"/>
                          <a:tab pos="1440180" algn="l"/>
                          <a:tab pos="1800225" algn="l"/>
                        </a:tabLst>
                      </a:pPr>
                      <a:br>
                        <a:rPr lang="es-ES" sz="1600" b="1" noProof="0" dirty="0">
                          <a:effectLst/>
                        </a:rPr>
                      </a:br>
                      <a:r>
                        <a:rPr lang="es-ES" sz="1600" b="1" noProof="0" dirty="0">
                          <a:effectLst/>
                        </a:rPr>
                        <a:t>Consejo 2020</a:t>
                      </a:r>
                      <a:endParaRPr lang="es-ES" sz="1400" b="1" noProof="0" dirty="0">
                        <a:effectLst/>
                      </a:endParaRPr>
                    </a:p>
                    <a:p>
                      <a:pPr marL="0" marR="0" algn="l" hangingPunct="0">
                        <a:spcBef>
                          <a:spcPts val="1800"/>
                        </a:spcBef>
                        <a:spcAft>
                          <a:spcPts val="240"/>
                        </a:spcAft>
                        <a:tabLst>
                          <a:tab pos="360045" algn="l"/>
                          <a:tab pos="720090" algn="l"/>
                          <a:tab pos="1080135" algn="l"/>
                          <a:tab pos="1440180" algn="l"/>
                          <a:tab pos="1800225" algn="l"/>
                        </a:tabLst>
                      </a:pPr>
                      <a:r>
                        <a:rPr lang="es-ES" sz="1400" b="1" noProof="0" dirty="0">
                          <a:effectLst/>
                          <a:latin typeface="Calibri" panose="020F0502020204030204" pitchFamily="34" charset="0"/>
                          <a:ea typeface="Times New Roman" panose="02020603050405020304" pitchFamily="18" charset="0"/>
                          <a:cs typeface="Times New Roman" panose="02020603050405020304" pitchFamily="18" charset="0"/>
                        </a:rPr>
                        <a:t>Punto del orden del día: ADM 4</a:t>
                      </a:r>
                    </a:p>
                  </a:txBody>
                  <a:tcPr marL="68580" marR="68580" marT="0" marB="0">
                    <a:noFill/>
                  </a:tcPr>
                </a:tc>
                <a:tc>
                  <a:txBody>
                    <a:bodyPr/>
                    <a:lstStyle/>
                    <a:p>
                      <a:pPr marL="0" marR="0" algn="l" hangingPunct="0">
                        <a:lnSpc>
                          <a:spcPts val="1200"/>
                        </a:lnSpc>
                        <a:spcBef>
                          <a:spcPts val="0"/>
                        </a:spcBef>
                        <a:spcAft>
                          <a:spcPts val="0"/>
                        </a:spcAft>
                        <a:tabLst>
                          <a:tab pos="360045" algn="l"/>
                          <a:tab pos="720090" algn="l"/>
                          <a:tab pos="1080135" algn="l"/>
                          <a:tab pos="1440180" algn="l"/>
                          <a:tab pos="1800225" algn="l"/>
                        </a:tabLst>
                      </a:pP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1207774042"/>
                  </a:ext>
                </a:extLst>
              </a:tr>
              <a:tr h="113917">
                <a:tc>
                  <a:txBody>
                    <a:bodyPr/>
                    <a:lstStyle/>
                    <a:p>
                      <a:pPr marL="0" marR="0" algn="l" hangingPunct="0">
                        <a:lnSpc>
                          <a:spcPts val="1200"/>
                        </a:lnSpc>
                        <a:spcBef>
                          <a:spcPts val="0"/>
                        </a:spcBef>
                        <a:spcAft>
                          <a:spcPts val="240"/>
                        </a:spcAft>
                        <a:tabLst>
                          <a:tab pos="360045" algn="l"/>
                          <a:tab pos="720090" algn="l"/>
                          <a:tab pos="1080135" algn="l"/>
                          <a:tab pos="1440180" algn="l"/>
                          <a:tab pos="1800225" algn="l"/>
                        </a:tabLst>
                      </a:pPr>
                      <a:r>
                        <a:rPr lang="es-ES" sz="1200" cap="small" noProof="0" dirty="0">
                          <a:effectLst/>
                        </a:rPr>
                        <a:t> </a:t>
                      </a:r>
                      <a:endParaRPr lang="es-ES" sz="1200" noProof="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marL="0" marR="0" algn="l" hangingPunct="0">
                        <a:lnSpc>
                          <a:spcPts val="1200"/>
                        </a:lnSpc>
                        <a:spcBef>
                          <a:spcPts val="0"/>
                        </a:spcBef>
                        <a:spcAft>
                          <a:spcPts val="0"/>
                        </a:spcAft>
                        <a:tabLst>
                          <a:tab pos="360045" algn="l"/>
                          <a:tab pos="720090" algn="l"/>
                          <a:tab pos="1080135" algn="l"/>
                          <a:tab pos="1440180" algn="l"/>
                          <a:tab pos="1800225" algn="l"/>
                        </a:tabLst>
                      </a:pPr>
                      <a:r>
                        <a:rPr lang="en-GB" sz="1200" dirty="0">
                          <a:effectLst/>
                        </a:rPr>
                        <a:t>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2515956797"/>
                  </a:ext>
                </a:extLst>
              </a:tr>
              <a:tr h="113917">
                <a:tc>
                  <a:txBody>
                    <a:bodyPr/>
                    <a:lstStyle/>
                    <a:p>
                      <a:pPr marL="0" marR="0" algn="l" hangingPunct="0">
                        <a:lnSpc>
                          <a:spcPts val="1200"/>
                        </a:lnSpc>
                        <a:spcBef>
                          <a:spcPts val="0"/>
                        </a:spcBef>
                        <a:spcAft>
                          <a:spcPts val="240"/>
                        </a:spcAft>
                        <a:tabLst>
                          <a:tab pos="360045" algn="l"/>
                          <a:tab pos="720090" algn="l"/>
                          <a:tab pos="1080135" algn="l"/>
                          <a:tab pos="1440180" algn="l"/>
                          <a:tab pos="1800225" algn="l"/>
                        </a:tabLst>
                      </a:pPr>
                      <a:r>
                        <a:rPr lang="es-ES" sz="1200" cap="small" noProof="0" dirty="0">
                          <a:effectLst/>
                        </a:rPr>
                        <a:t> </a:t>
                      </a:r>
                      <a:endParaRPr lang="es-ES" sz="1200" noProof="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marL="0" marR="0" algn="l" hangingPunct="0">
                        <a:lnSpc>
                          <a:spcPts val="1200"/>
                        </a:lnSpc>
                        <a:spcBef>
                          <a:spcPts val="0"/>
                        </a:spcBef>
                        <a:spcAft>
                          <a:spcPts val="0"/>
                        </a:spcAft>
                        <a:tabLst>
                          <a:tab pos="360045" algn="l"/>
                          <a:tab pos="720090" algn="l"/>
                          <a:tab pos="1080135" algn="l"/>
                          <a:tab pos="1440180" algn="l"/>
                          <a:tab pos="1800225" algn="l"/>
                        </a:tabLst>
                      </a:pPr>
                      <a:r>
                        <a:rPr lang="en-GB" sz="1200" dirty="0">
                          <a:effectLst/>
                        </a:rPr>
                        <a:t>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118567952"/>
                  </a:ext>
                </a:extLst>
              </a:tr>
              <a:tr h="896838">
                <a:tc gridSpan="2">
                  <a:txBody>
                    <a:bodyPr/>
                    <a:lstStyle/>
                    <a:p>
                      <a:pPr marL="0" marR="0" algn="ctr" hangingPunct="0">
                        <a:spcBef>
                          <a:spcPts val="0"/>
                        </a:spcBef>
                        <a:spcAft>
                          <a:spcPts val="0"/>
                        </a:spcAft>
                        <a:tabLst>
                          <a:tab pos="360045" algn="l"/>
                          <a:tab pos="720090" algn="l"/>
                          <a:tab pos="1080135" algn="l"/>
                          <a:tab pos="1440180" algn="l"/>
                          <a:tab pos="1800225" algn="l"/>
                        </a:tabLst>
                      </a:pPr>
                      <a:r>
                        <a:rPr lang="es-ES" sz="1400" b="1" u="none" cap="none" baseline="0" noProof="0" dirty="0">
                          <a:effectLst/>
                        </a:rPr>
                        <a:t>Informe del Secretario General</a:t>
                      </a:r>
                      <a:br>
                        <a:rPr lang="es-ES" sz="1400" b="0" u="none" cap="all" baseline="0" noProof="0" dirty="0">
                          <a:effectLst/>
                        </a:rPr>
                      </a:br>
                      <a:br>
                        <a:rPr lang="es-ES" sz="1400" b="0" u="none" cap="all" baseline="0" noProof="0" dirty="0">
                          <a:effectLst/>
                        </a:rPr>
                      </a:br>
                      <a:r>
                        <a:rPr lang="es-ES" sz="1400" b="0" u="none" cap="all" baseline="0" noProof="0" dirty="0">
                          <a:effectLst/>
                        </a:rPr>
                        <a:t>grupo de trabajo de la UIT encargado de los controles internos</a:t>
                      </a:r>
                      <a:br>
                        <a:rPr lang="es-ES" sz="1400" b="0" u="none" cap="all" baseline="0" noProof="0" dirty="0">
                          <a:effectLst/>
                        </a:rPr>
                      </a:br>
                      <a:r>
                        <a:rPr lang="es-ES" sz="1400" b="0" u="none" cap="all" baseline="0" noProof="0" dirty="0">
                          <a:effectLst/>
                        </a:rPr>
                        <a:t> </a:t>
                      </a:r>
                      <a:endParaRPr lang="es-ES" sz="1400" b="0" u="none" cap="all" baseline="0" noProof="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oFill/>
                  </a:tcPr>
                </a:tc>
                <a:tc hMerge="1">
                  <a:txBody>
                    <a:bodyPr/>
                    <a:lstStyle/>
                    <a:p>
                      <a:endParaRPr lang="en-US"/>
                    </a:p>
                  </a:txBody>
                  <a:tcPr/>
                </a:tc>
                <a:extLst>
                  <a:ext uri="{0D108BD9-81ED-4DB2-BD59-A6C34878D82A}">
                    <a16:rowId xmlns:a16="http://schemas.microsoft.com/office/drawing/2014/main" val="1136416339"/>
                  </a:ext>
                </a:extLst>
              </a:tr>
              <a:tr h="157256">
                <a:tc gridSpan="2">
                  <a:txBody>
                    <a:bodyPr/>
                    <a:lstStyle/>
                    <a:p>
                      <a:pPr marL="0" marR="0" algn="ctr" hangingPunct="0">
                        <a:spcBef>
                          <a:spcPts val="0"/>
                        </a:spcBef>
                        <a:spcAft>
                          <a:spcPts val="0"/>
                        </a:spcAft>
                        <a:tabLst>
                          <a:tab pos="360045" algn="l"/>
                          <a:tab pos="720090" algn="l"/>
                          <a:tab pos="1080135" algn="l"/>
                          <a:tab pos="1440180" algn="l"/>
                          <a:tab pos="1800225" algn="l"/>
                        </a:tabLst>
                      </a:pPr>
                      <a:r>
                        <a:rPr lang="es-ES" sz="1400" b="1" u="sng" cap="all" noProof="0" dirty="0">
                          <a:effectLst/>
                        </a:rPr>
                        <a:t> </a:t>
                      </a:r>
                      <a:endParaRPr lang="es-ES" sz="1400" b="1" cap="all" noProof="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oFill/>
                  </a:tcPr>
                </a:tc>
                <a:tc hMerge="1">
                  <a:txBody>
                    <a:bodyPr/>
                    <a:lstStyle/>
                    <a:p>
                      <a:endParaRPr lang="en-US"/>
                    </a:p>
                  </a:txBody>
                  <a:tcPr/>
                </a:tc>
                <a:extLst>
                  <a:ext uri="{0D108BD9-81ED-4DB2-BD59-A6C34878D82A}">
                    <a16:rowId xmlns:a16="http://schemas.microsoft.com/office/drawing/2014/main" val="3186323956"/>
                  </a:ext>
                </a:extLst>
              </a:tr>
            </a:tbl>
          </a:graphicData>
        </a:graphic>
      </p:graphicFrame>
      <p:graphicFrame>
        <p:nvGraphicFramePr>
          <p:cNvPr id="6" name="Table 5">
            <a:extLst>
              <a:ext uri="{FF2B5EF4-FFF2-40B4-BE49-F238E27FC236}">
                <a16:creationId xmlns:a16="http://schemas.microsoft.com/office/drawing/2014/main" id="{76C21EFE-C0C0-4129-B1C8-40AFD1E429A4}"/>
              </a:ext>
            </a:extLst>
          </p:cNvPr>
          <p:cNvGraphicFramePr>
            <a:graphicFrameLocks noGrp="1"/>
          </p:cNvGraphicFramePr>
          <p:nvPr>
            <p:extLst>
              <p:ext uri="{D42A27DB-BD31-4B8C-83A1-F6EECF244321}">
                <p14:modId xmlns:p14="http://schemas.microsoft.com/office/powerpoint/2010/main" val="1650180498"/>
              </p:ext>
            </p:extLst>
          </p:nvPr>
        </p:nvGraphicFramePr>
        <p:xfrm>
          <a:off x="414663" y="2339040"/>
          <a:ext cx="11362674" cy="4264956"/>
        </p:xfrm>
        <a:graphic>
          <a:graphicData uri="http://schemas.openxmlformats.org/drawingml/2006/table">
            <a:tbl>
              <a:tblPr>
                <a:tableStyleId>{5C22544A-7EE6-4342-B048-85BDC9FD1C3A}</a:tableStyleId>
              </a:tblPr>
              <a:tblGrid>
                <a:gridCol w="11362674">
                  <a:extLst>
                    <a:ext uri="{9D8B030D-6E8A-4147-A177-3AD203B41FA5}">
                      <a16:colId xmlns:a16="http://schemas.microsoft.com/office/drawing/2014/main" val="2393441020"/>
                    </a:ext>
                  </a:extLst>
                </a:gridCol>
              </a:tblGrid>
              <a:tr h="4264956">
                <a:tc>
                  <a:txBody>
                    <a:bodyPr/>
                    <a:lstStyle/>
                    <a:p>
                      <a:pPr marL="360045" marR="0" indent="-360045" hangingPunct="0">
                        <a:spcBef>
                          <a:spcPts val="800"/>
                        </a:spcBef>
                        <a:spcAft>
                          <a:spcPts val="600"/>
                        </a:spcAft>
                        <a:tabLst>
                          <a:tab pos="360045" algn="l"/>
                          <a:tab pos="720090" algn="l"/>
                          <a:tab pos="1080135" algn="l"/>
                          <a:tab pos="1440180" algn="l"/>
                          <a:tab pos="1800225" algn="l"/>
                        </a:tabLst>
                      </a:pPr>
                      <a:r>
                        <a:rPr lang="es-ES" sz="1200" b="1" u="none" noProof="0" dirty="0">
                          <a:effectLst/>
                        </a:rPr>
                        <a:t>Resumen</a:t>
                      </a:r>
                    </a:p>
                    <a:p>
                      <a:pPr lvl="0" algn="just"/>
                      <a:r>
                        <a:rPr lang="es-ES" sz="1200" kern="1200" noProof="0" dirty="0">
                          <a:solidFill>
                            <a:schemeClr val="dk1"/>
                          </a:solidFill>
                          <a:effectLst/>
                          <a:latin typeface="+mn-lt"/>
                          <a:ea typeface="+mn-ea"/>
                          <a:cs typeface="Arial" panose="020B0604020202020204" pitchFamily="34" charset="0"/>
                        </a:rPr>
                        <a:t>En 2018, la Unidad de Auditoría Interna de la UIT (IAU) investigó un fraude perpetrado por un funcionario de una Oficina Regional de la UIT. El 3 de mayo de 2019, el Director de </a:t>
                      </a:r>
                      <a:br>
                        <a:rPr lang="es-ES" sz="1200" kern="1200" noProof="0" dirty="0">
                          <a:solidFill>
                            <a:schemeClr val="dk1"/>
                          </a:solidFill>
                          <a:effectLst/>
                          <a:latin typeface="+mn-lt"/>
                          <a:ea typeface="+mn-ea"/>
                          <a:cs typeface="Arial" panose="020B0604020202020204" pitchFamily="34" charset="0"/>
                        </a:rPr>
                      </a:br>
                      <a:r>
                        <a:rPr lang="es-ES" sz="1200" kern="1200" noProof="0" dirty="0">
                          <a:solidFill>
                            <a:schemeClr val="dk1"/>
                          </a:solidFill>
                          <a:effectLst/>
                          <a:latin typeface="+mn-lt"/>
                          <a:ea typeface="+mn-ea"/>
                          <a:cs typeface="Arial" panose="020B0604020202020204" pitchFamily="34" charset="0"/>
                        </a:rPr>
                        <a:t>la BDT creó un grupo de trabajo interno. La razón de ser de este grupo de trabajo es diversa: el caso de fraude en una Oficina Regional, la labor de seguimiento realizada por la Unidad de Auditoría Interna y el Auditor Externo, y la labor de inspección de las actividades de las Oficinas Regionales/Zonales. </a:t>
                      </a:r>
                    </a:p>
                    <a:p>
                      <a:pPr lvl="0" algn="just">
                        <a:spcBef>
                          <a:spcPts val="600"/>
                        </a:spcBef>
                      </a:pPr>
                      <a:r>
                        <a:rPr lang="es-ES" sz="1200" kern="1200" noProof="0" dirty="0">
                          <a:solidFill>
                            <a:schemeClr val="dk1"/>
                          </a:solidFill>
                          <a:effectLst/>
                          <a:latin typeface="+mn-lt"/>
                          <a:ea typeface="+mn-ea"/>
                          <a:cs typeface="Arial" panose="020B0604020202020204" pitchFamily="34" charset="0"/>
                        </a:rPr>
                        <a:t>Se encomendaron al grupo de trabajo interno encargado de fortalecer los controles internos las tareas siguientes:</a:t>
                      </a:r>
                    </a:p>
                    <a:p>
                      <a:pPr marL="171450" lvl="0" indent="-171450" algn="just" fontAlgn="auto" hangingPunct="1">
                        <a:spcBef>
                          <a:spcPts val="600"/>
                        </a:spcBef>
                        <a:buFont typeface="Arial" panose="020B0604020202020204" pitchFamily="34" charset="0"/>
                        <a:buChar char="•"/>
                      </a:pPr>
                      <a:r>
                        <a:rPr lang="es-ES" sz="1200" kern="1200" noProof="0" dirty="0">
                          <a:solidFill>
                            <a:schemeClr val="dk1"/>
                          </a:solidFill>
                          <a:effectLst/>
                          <a:latin typeface="+mn-lt"/>
                          <a:ea typeface="+mn-ea"/>
                          <a:cs typeface="Arial" panose="020B0604020202020204" pitchFamily="34" charset="0"/>
                        </a:rPr>
                        <a:t>examinar las deficiencias de los procesos explotadas durante el reciente caso de fraude y las conclusiones de los informes/cartas conexos de la Auditoría Interna y la Auditoría Externa;</a:t>
                      </a:r>
                    </a:p>
                    <a:p>
                      <a:pPr marL="171450" lvl="0" indent="-171450" algn="just" fontAlgn="auto" hangingPunct="1">
                        <a:buFont typeface="Arial" panose="020B0604020202020204" pitchFamily="34" charset="0"/>
                        <a:buChar char="•"/>
                      </a:pPr>
                      <a:r>
                        <a:rPr lang="es-ES" sz="1200" kern="1200" noProof="0" dirty="0">
                          <a:solidFill>
                            <a:schemeClr val="dk1"/>
                          </a:solidFill>
                          <a:effectLst/>
                          <a:latin typeface="+mn-lt"/>
                          <a:ea typeface="+mn-ea"/>
                          <a:cs typeface="Arial" panose="020B0604020202020204" pitchFamily="34" charset="0"/>
                        </a:rPr>
                        <a:t>revisar los procedimientos de supervisión de la gestión en las Oficinas Regionales y Zonales, y en particular para los programas y proyectos;</a:t>
                      </a:r>
                    </a:p>
                    <a:p>
                      <a:pPr marL="171450" lvl="0" indent="-171450" algn="just" fontAlgn="auto" hangingPunct="1">
                        <a:buFont typeface="Arial" panose="020B0604020202020204" pitchFamily="34" charset="0"/>
                        <a:buChar char="•"/>
                      </a:pPr>
                      <a:r>
                        <a:rPr lang="es-ES" sz="1200" kern="1200" noProof="0" dirty="0">
                          <a:solidFill>
                            <a:schemeClr val="dk1"/>
                          </a:solidFill>
                          <a:effectLst/>
                          <a:latin typeface="+mn-lt"/>
                          <a:ea typeface="+mn-ea"/>
                          <a:cs typeface="Arial" panose="020B0604020202020204" pitchFamily="34" charset="0"/>
                        </a:rPr>
                        <a:t>realizar una evaluación minuciosa del riesgo en relación con las posibilidades de actividades fraudulentas en las Oficinas Regionales y Zonales de la UIT;</a:t>
                      </a:r>
                    </a:p>
                    <a:p>
                      <a:pPr marL="171450" lvl="0" indent="-171450" algn="just" fontAlgn="auto" hangingPunct="1">
                        <a:buFont typeface="Arial" panose="020B0604020202020204" pitchFamily="34" charset="0"/>
                        <a:buChar char="•"/>
                      </a:pPr>
                      <a:r>
                        <a:rPr lang="es-ES" sz="1200" kern="1200" noProof="0" dirty="0">
                          <a:solidFill>
                            <a:schemeClr val="dk1"/>
                          </a:solidFill>
                          <a:effectLst/>
                          <a:latin typeface="+mn-lt"/>
                          <a:ea typeface="+mn-ea"/>
                          <a:cs typeface="Arial" panose="020B0604020202020204" pitchFamily="34" charset="0"/>
                        </a:rPr>
                        <a:t>preparar un Plan de Acción para asegurar que se mitiguen las deficiencias y los riesgos asociados;</a:t>
                      </a:r>
                    </a:p>
                    <a:p>
                      <a:pPr marL="171450" lvl="0" indent="-171450" algn="just" fontAlgn="auto" hangingPunct="1">
                        <a:buFont typeface="Arial" panose="020B0604020202020204" pitchFamily="34" charset="0"/>
                        <a:buChar char="•"/>
                      </a:pPr>
                      <a:r>
                        <a:rPr lang="es-ES" sz="1200" kern="1200" noProof="0" dirty="0">
                          <a:solidFill>
                            <a:schemeClr val="dk1"/>
                          </a:solidFill>
                          <a:effectLst/>
                          <a:latin typeface="+mn-lt"/>
                          <a:ea typeface="+mn-ea"/>
                          <a:cs typeface="Arial" panose="020B0604020202020204" pitchFamily="34" charset="0"/>
                        </a:rPr>
                        <a:t>acelerar la aplicación de todas las recomendaciones conexas de la Auditoría Interna, la Auditoría Externa y el CAIG;</a:t>
                      </a:r>
                    </a:p>
                    <a:p>
                      <a:pPr marL="171450" lvl="0" indent="-171450" algn="just" fontAlgn="auto" hangingPunct="1">
                        <a:buFont typeface="Arial" panose="020B0604020202020204" pitchFamily="34" charset="0"/>
                        <a:buChar char="•"/>
                      </a:pPr>
                      <a:r>
                        <a:rPr lang="es-ES" sz="1200" kern="1200" noProof="0" dirty="0">
                          <a:solidFill>
                            <a:schemeClr val="dk1"/>
                          </a:solidFill>
                          <a:effectLst/>
                          <a:latin typeface="+mn-lt"/>
                          <a:ea typeface="+mn-ea"/>
                          <a:cs typeface="Arial" panose="020B0604020202020204" pitchFamily="34" charset="0"/>
                        </a:rPr>
                        <a:t>promover el liderazgo ético y un enfoque de "tolerancia cero al fraude" en toda la Sede de la UIT y en las oficinas regionales y zonales;</a:t>
                      </a:r>
                    </a:p>
                    <a:p>
                      <a:pPr marL="171450" lvl="0" indent="-171450" algn="just" fontAlgn="auto" hangingPunct="1">
                        <a:buFont typeface="Arial" panose="020B0604020202020204" pitchFamily="34" charset="0"/>
                        <a:buChar char="•"/>
                      </a:pPr>
                      <a:r>
                        <a:rPr lang="es-ES" sz="1200" kern="1200" noProof="0" dirty="0">
                          <a:solidFill>
                            <a:schemeClr val="dk1"/>
                          </a:solidFill>
                          <a:effectLst/>
                          <a:latin typeface="+mn-lt"/>
                          <a:ea typeface="+mn-ea"/>
                          <a:cs typeface="Arial" panose="020B0604020202020204" pitchFamily="34" charset="0"/>
                        </a:rPr>
                        <a:t>discutir las medidas para fomentar una "cultura de la denuncia".</a:t>
                      </a:r>
                    </a:p>
                    <a:p>
                      <a:pPr marL="0" marR="0" algn="just" hangingPunct="0">
                        <a:spcBef>
                          <a:spcPts val="600"/>
                        </a:spcBef>
                        <a:spcAft>
                          <a:spcPts val="0"/>
                        </a:spcAft>
                        <a:tabLst>
                          <a:tab pos="360045" algn="l"/>
                          <a:tab pos="720090" algn="l"/>
                          <a:tab pos="1080135" algn="l"/>
                          <a:tab pos="1440180" algn="l"/>
                          <a:tab pos="1800225" algn="l"/>
                        </a:tabLst>
                      </a:pPr>
                      <a:r>
                        <a:rPr lang="es-ES" sz="1200" kern="1200" noProof="0" dirty="0">
                          <a:solidFill>
                            <a:schemeClr val="dk1"/>
                          </a:solidFill>
                          <a:effectLst/>
                          <a:latin typeface="+mn-lt"/>
                          <a:ea typeface="+mn-ea"/>
                          <a:cs typeface="Arial" panose="020B0604020202020204" pitchFamily="34" charset="0"/>
                        </a:rPr>
                        <a:t>El presente documento contiene una visión general de las medidas adoptadas por el grupo de trabajo hasta la fecha.</a:t>
                      </a:r>
                    </a:p>
                    <a:p>
                      <a:pPr marL="360045" marR="0" indent="-360045" hangingPunct="0">
                        <a:spcBef>
                          <a:spcPts val="800"/>
                        </a:spcBef>
                        <a:spcAft>
                          <a:spcPts val="0"/>
                        </a:spcAft>
                        <a:tabLst>
                          <a:tab pos="360045" algn="l"/>
                          <a:tab pos="720090" algn="l"/>
                          <a:tab pos="1080135" algn="l"/>
                          <a:tab pos="1440180" algn="l"/>
                          <a:tab pos="1800225" algn="l"/>
                        </a:tabLst>
                      </a:pPr>
                      <a:r>
                        <a:rPr lang="es-ES" sz="1200" b="1" u="none" noProof="0" dirty="0">
                          <a:effectLst/>
                        </a:rPr>
                        <a:t>Acción solicitada</a:t>
                      </a:r>
                    </a:p>
                    <a:p>
                      <a:pPr marL="0" marR="0" hangingPunct="0">
                        <a:spcBef>
                          <a:spcPts val="600"/>
                        </a:spcBef>
                        <a:spcAft>
                          <a:spcPts val="600"/>
                        </a:spcAft>
                        <a:tabLst>
                          <a:tab pos="360045" algn="l"/>
                          <a:tab pos="720090" algn="l"/>
                          <a:tab pos="1080135" algn="l"/>
                          <a:tab pos="1440180" algn="l"/>
                          <a:tab pos="1800225" algn="l"/>
                        </a:tabLst>
                      </a:pPr>
                      <a:r>
                        <a:rPr lang="es-ES" sz="1200" noProof="0" dirty="0">
                          <a:effectLst/>
                        </a:rPr>
                        <a:t>Se invita al Consejo a </a:t>
                      </a:r>
                      <a:r>
                        <a:rPr lang="es-ES" sz="1200" b="1" noProof="0" dirty="0">
                          <a:effectLst/>
                        </a:rPr>
                        <a:t>tomar nota </a:t>
                      </a:r>
                      <a:r>
                        <a:rPr lang="es-ES" sz="1200" noProof="0" dirty="0">
                          <a:effectLst/>
                        </a:rPr>
                        <a:t>de este informe.</a:t>
                      </a:r>
                      <a:endParaRPr lang="es-ES" sz="1200" b="0" noProof="0" dirty="0">
                        <a:effectLst/>
                      </a:endParaRPr>
                    </a:p>
                    <a:p>
                      <a:pPr marL="0" marR="0" algn="ctr">
                        <a:spcBef>
                          <a:spcPts val="0"/>
                        </a:spcBef>
                        <a:spcAft>
                          <a:spcPts val="0"/>
                        </a:spcAft>
                        <a:tabLst>
                          <a:tab pos="504190" algn="l"/>
                          <a:tab pos="756285" algn="l"/>
                          <a:tab pos="1008380" algn="l"/>
                          <a:tab pos="1260475" algn="l"/>
                        </a:tabLst>
                      </a:pPr>
                      <a:r>
                        <a:rPr lang="es-ES" sz="1100" cap="all" noProof="0" dirty="0">
                          <a:effectLst/>
                        </a:rPr>
                        <a:t>____________</a:t>
                      </a:r>
                      <a:endParaRPr lang="es-ES" sz="1200" cap="all" noProof="0" dirty="0">
                        <a:effectLst/>
                      </a:endParaRPr>
                    </a:p>
                    <a:p>
                      <a:pPr marL="360045" marR="0" indent="-360045" hangingPunct="0">
                        <a:spcBef>
                          <a:spcPts val="800"/>
                        </a:spcBef>
                        <a:spcAft>
                          <a:spcPts val="0"/>
                        </a:spcAft>
                        <a:tabLst>
                          <a:tab pos="360045" algn="l"/>
                          <a:tab pos="720090" algn="l"/>
                          <a:tab pos="1080135" algn="l"/>
                          <a:tab pos="1440180" algn="l"/>
                          <a:tab pos="1800225" algn="l"/>
                        </a:tabLst>
                      </a:pPr>
                      <a:r>
                        <a:rPr lang="es-ES" sz="1200" b="1" u="none" noProof="0" dirty="0">
                          <a:effectLst/>
                        </a:rPr>
                        <a:t>Referencias</a:t>
                      </a:r>
                    </a:p>
                    <a:p>
                      <a:pPr marL="0" marR="0" algn="l" defTabSz="914400" rtl="0" eaLnBrk="1" latinLnBrk="0" hangingPunct="0">
                        <a:spcBef>
                          <a:spcPts val="600"/>
                        </a:spcBef>
                        <a:spcAft>
                          <a:spcPts val="0"/>
                        </a:spcAft>
                        <a:tabLst>
                          <a:tab pos="360045" algn="l"/>
                          <a:tab pos="720090" algn="l"/>
                          <a:tab pos="1080135" algn="l"/>
                          <a:tab pos="1440180" algn="l"/>
                          <a:tab pos="1800225" algn="l"/>
                        </a:tabLst>
                      </a:pPr>
                      <a:r>
                        <a:rPr lang="es-ES" sz="800" noProof="0" dirty="0">
                          <a:effectLst/>
                        </a:rPr>
                        <a:t> </a:t>
                      </a:r>
                      <a:r>
                        <a:rPr lang="es-ES" sz="900" u="sng" noProof="0" dirty="0">
                          <a:solidFill>
                            <a:srgbClr val="0563C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C18/22 (Add.1</a:t>
                      </a:r>
                      <a:r>
                        <a:rPr lang="es-ES" sz="900" u="sng" noProof="0"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a:t>
                      </a:r>
                      <a:r>
                        <a:rPr lang="es-ES" sz="900" noProof="0" dirty="0">
                          <a:solidFill>
                            <a:srgbClr val="0070C0"/>
                          </a:solidFill>
                          <a:latin typeface="Arial" panose="020B0604020202020204" pitchFamily="34" charset="0"/>
                          <a:cs typeface="Arial" panose="020B0604020202020204" pitchFamily="34" charset="0"/>
                        </a:rPr>
                        <a:t>, </a:t>
                      </a:r>
                      <a:r>
                        <a:rPr lang="es-ES" sz="900" u="sng" kern="1200" noProof="0" dirty="0">
                          <a:solidFill>
                            <a:srgbClr val="0070C0"/>
                          </a:solidFill>
                          <a:latin typeface="Arial" panose="020B0604020202020204" pitchFamily="34" charset="0"/>
                          <a:ea typeface="+mn-ea"/>
                          <a:cs typeface="Arial" panose="020B0604020202020204" pitchFamily="34" charset="0"/>
                          <a:hlinkClick r:id="rId4">
                            <a:extLst>
                              <a:ext uri="{A12FA001-AC4F-418D-AE19-62706E023703}">
                                <ahyp:hlinkClr xmlns:ahyp="http://schemas.microsoft.com/office/drawing/2018/hyperlinkcolor" val="tx"/>
                              </a:ext>
                            </a:extLst>
                          </a:hlinkClick>
                        </a:rPr>
                        <a:t>C18/40</a:t>
                      </a:r>
                      <a:r>
                        <a:rPr lang="es-ES" sz="900" u="none" kern="1200" noProof="0" dirty="0">
                          <a:solidFill>
                            <a:srgbClr val="0070C0"/>
                          </a:solidFill>
                          <a:latin typeface="Arial" panose="020B0604020202020204" pitchFamily="34" charset="0"/>
                          <a:ea typeface="+mn-ea"/>
                          <a:cs typeface="Arial" panose="020B0604020202020204" pitchFamily="34" charset="0"/>
                        </a:rPr>
                        <a:t>, </a:t>
                      </a:r>
                      <a:r>
                        <a:rPr lang="es-ES" sz="900" u="sng" kern="1200" noProof="0" dirty="0">
                          <a:solidFill>
                            <a:srgbClr val="0070C0"/>
                          </a:solidFill>
                          <a:latin typeface="Arial" panose="020B0604020202020204" pitchFamily="34" charset="0"/>
                          <a:ea typeface="+mn-ea"/>
                          <a:cs typeface="Arial" panose="020B0604020202020204" pitchFamily="34" charset="0"/>
                          <a:hlinkClick r:id="rId5">
                            <a:extLst>
                              <a:ext uri="{A12FA001-AC4F-418D-AE19-62706E023703}">
                                <ahyp:hlinkClr xmlns:ahyp="http://schemas.microsoft.com/office/drawing/2018/hyperlinkcolor" val="tx"/>
                              </a:ext>
                            </a:extLst>
                          </a:hlinkClick>
                        </a:rPr>
                        <a:t>C19/44</a:t>
                      </a:r>
                      <a:r>
                        <a:rPr lang="es-ES" sz="900" u="none" kern="1200" noProof="0" dirty="0">
                          <a:solidFill>
                            <a:srgbClr val="0070C0"/>
                          </a:solidFill>
                          <a:latin typeface="Arial" panose="020B0604020202020204" pitchFamily="34" charset="0"/>
                          <a:ea typeface="+mn-ea"/>
                          <a:cs typeface="Arial" panose="020B0604020202020204" pitchFamily="34" charset="0"/>
                        </a:rPr>
                        <a:t>, </a:t>
                      </a:r>
                      <a:r>
                        <a:rPr lang="es-ES" sz="900" u="sng" kern="1200" noProof="0" dirty="0">
                          <a:solidFill>
                            <a:srgbClr val="0070C0"/>
                          </a:solidFill>
                          <a:latin typeface="Arial" panose="020B0604020202020204" pitchFamily="34" charset="0"/>
                          <a:ea typeface="+mn-ea"/>
                          <a:cs typeface="Arial" panose="020B0604020202020204" pitchFamily="34" charset="0"/>
                          <a:hlinkClick r:id="rId6">
                            <a:extLst>
                              <a:ext uri="{A12FA001-AC4F-418D-AE19-62706E023703}">
                                <ahyp:hlinkClr xmlns:ahyp="http://schemas.microsoft.com/office/drawing/2018/hyperlinkcolor" val="tx"/>
                              </a:ext>
                            </a:extLst>
                          </a:hlinkClick>
                        </a:rPr>
                        <a:t>CWG-FHR-11/INF-5</a:t>
                      </a:r>
                      <a:endParaRPr lang="en-US" sz="1200" u="sng" kern="1200" dirty="0">
                        <a:solidFill>
                          <a:schemeClr val="dk1"/>
                        </a:solidFill>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85184912"/>
                  </a:ext>
                </a:extLst>
              </a:tr>
            </a:tbl>
          </a:graphicData>
        </a:graphic>
      </p:graphicFrame>
      <p:sp>
        <p:nvSpPr>
          <p:cNvPr id="7" name="Rectangle 2">
            <a:extLst>
              <a:ext uri="{FF2B5EF4-FFF2-40B4-BE49-F238E27FC236}">
                <a16:creationId xmlns:a16="http://schemas.microsoft.com/office/drawing/2014/main" id="{C592AC66-3512-4164-B6EE-6B2C4DC0BCFB}"/>
              </a:ext>
            </a:extLst>
          </p:cNvPr>
          <p:cNvSpPr>
            <a:spLocks noChangeArrowheads="1"/>
          </p:cNvSpPr>
          <p:nvPr/>
        </p:nvSpPr>
        <p:spPr bwMode="auto">
          <a:xfrm>
            <a:off x="3529013" y="29305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60363" algn="l"/>
                <a:tab pos="720725" algn="l"/>
                <a:tab pos="1079500" algn="l"/>
                <a:tab pos="1439863" algn="l"/>
                <a:tab pos="1800225" algn="l"/>
              </a:tabLst>
              <a:defRPr>
                <a:solidFill>
                  <a:schemeClr val="tx1"/>
                </a:solidFill>
                <a:latin typeface="Arial" panose="020B0604020202020204" pitchFamily="34" charset="0"/>
              </a:defRPr>
            </a:lvl1pPr>
            <a:lvl2pPr eaLnBrk="0" fontAlgn="base" hangingPunct="0">
              <a:spcBef>
                <a:spcPct val="0"/>
              </a:spcBef>
              <a:spcAft>
                <a:spcPct val="0"/>
              </a:spcAft>
              <a:tabLst>
                <a:tab pos="360363" algn="l"/>
                <a:tab pos="720725" algn="l"/>
                <a:tab pos="1079500" algn="l"/>
                <a:tab pos="1439863" algn="l"/>
                <a:tab pos="1800225" algn="l"/>
              </a:tabLst>
              <a:defRPr>
                <a:solidFill>
                  <a:schemeClr val="tx1"/>
                </a:solidFill>
                <a:latin typeface="Arial" panose="020B0604020202020204" pitchFamily="34" charset="0"/>
              </a:defRPr>
            </a:lvl2pPr>
            <a:lvl3pPr eaLnBrk="0" fontAlgn="base" hangingPunct="0">
              <a:spcBef>
                <a:spcPct val="0"/>
              </a:spcBef>
              <a:spcAft>
                <a:spcPct val="0"/>
              </a:spcAft>
              <a:tabLst>
                <a:tab pos="360363" algn="l"/>
                <a:tab pos="720725" algn="l"/>
                <a:tab pos="1079500" algn="l"/>
                <a:tab pos="1439863" algn="l"/>
                <a:tab pos="1800225" algn="l"/>
              </a:tabLst>
              <a:defRPr>
                <a:solidFill>
                  <a:schemeClr val="tx1"/>
                </a:solidFill>
                <a:latin typeface="Arial" panose="020B0604020202020204" pitchFamily="34" charset="0"/>
              </a:defRPr>
            </a:lvl3pPr>
            <a:lvl4pPr eaLnBrk="0" fontAlgn="base" hangingPunct="0">
              <a:spcBef>
                <a:spcPct val="0"/>
              </a:spcBef>
              <a:spcAft>
                <a:spcPct val="0"/>
              </a:spcAft>
              <a:tabLst>
                <a:tab pos="360363" algn="l"/>
                <a:tab pos="720725" algn="l"/>
                <a:tab pos="1079500" algn="l"/>
                <a:tab pos="1439863" algn="l"/>
                <a:tab pos="1800225" algn="l"/>
              </a:tabLst>
              <a:defRPr>
                <a:solidFill>
                  <a:schemeClr val="tx1"/>
                </a:solidFill>
                <a:latin typeface="Arial" panose="020B0604020202020204" pitchFamily="34" charset="0"/>
              </a:defRPr>
            </a:lvl4pPr>
            <a:lvl5pPr eaLnBrk="0" fontAlgn="base" hangingPunct="0">
              <a:spcBef>
                <a:spcPct val="0"/>
              </a:spcBef>
              <a:spcAft>
                <a:spcPct val="0"/>
              </a:spcAft>
              <a:tabLst>
                <a:tab pos="360363" algn="l"/>
                <a:tab pos="720725" algn="l"/>
                <a:tab pos="1079500" algn="l"/>
                <a:tab pos="1439863" algn="l"/>
                <a:tab pos="1800225" algn="l"/>
              </a:tabLst>
              <a:defRPr>
                <a:solidFill>
                  <a:schemeClr val="tx1"/>
                </a:solidFill>
                <a:latin typeface="Arial" panose="020B0604020202020204" pitchFamily="34" charset="0"/>
              </a:defRPr>
            </a:lvl5pPr>
            <a:lvl6pPr eaLnBrk="0" fontAlgn="base" hangingPunct="0">
              <a:spcBef>
                <a:spcPct val="0"/>
              </a:spcBef>
              <a:spcAft>
                <a:spcPct val="0"/>
              </a:spcAft>
              <a:tabLst>
                <a:tab pos="360363" algn="l"/>
                <a:tab pos="720725" algn="l"/>
                <a:tab pos="1079500" algn="l"/>
                <a:tab pos="1439863" algn="l"/>
                <a:tab pos="1800225" algn="l"/>
              </a:tabLst>
              <a:defRPr>
                <a:solidFill>
                  <a:schemeClr val="tx1"/>
                </a:solidFill>
                <a:latin typeface="Arial" panose="020B0604020202020204" pitchFamily="34" charset="0"/>
              </a:defRPr>
            </a:lvl6pPr>
            <a:lvl7pPr eaLnBrk="0" fontAlgn="base" hangingPunct="0">
              <a:spcBef>
                <a:spcPct val="0"/>
              </a:spcBef>
              <a:spcAft>
                <a:spcPct val="0"/>
              </a:spcAft>
              <a:tabLst>
                <a:tab pos="360363" algn="l"/>
                <a:tab pos="720725" algn="l"/>
                <a:tab pos="1079500" algn="l"/>
                <a:tab pos="1439863" algn="l"/>
                <a:tab pos="1800225" algn="l"/>
              </a:tabLst>
              <a:defRPr>
                <a:solidFill>
                  <a:schemeClr val="tx1"/>
                </a:solidFill>
                <a:latin typeface="Arial" panose="020B0604020202020204" pitchFamily="34" charset="0"/>
              </a:defRPr>
            </a:lvl7pPr>
            <a:lvl8pPr eaLnBrk="0" fontAlgn="base" hangingPunct="0">
              <a:spcBef>
                <a:spcPct val="0"/>
              </a:spcBef>
              <a:spcAft>
                <a:spcPct val="0"/>
              </a:spcAft>
              <a:tabLst>
                <a:tab pos="360363" algn="l"/>
                <a:tab pos="720725" algn="l"/>
                <a:tab pos="1079500" algn="l"/>
                <a:tab pos="1439863" algn="l"/>
                <a:tab pos="1800225" algn="l"/>
              </a:tabLst>
              <a:defRPr>
                <a:solidFill>
                  <a:schemeClr val="tx1"/>
                </a:solidFill>
                <a:latin typeface="Arial" panose="020B0604020202020204" pitchFamily="34" charset="0"/>
              </a:defRPr>
            </a:lvl8pPr>
            <a:lvl9pPr eaLnBrk="0" fontAlgn="base" hangingPunct="0">
              <a:spcBef>
                <a:spcPct val="0"/>
              </a:spcBef>
              <a:spcAft>
                <a:spcPct val="0"/>
              </a:spcAft>
              <a:tabLst>
                <a:tab pos="360363" algn="l"/>
                <a:tab pos="720725" algn="l"/>
                <a:tab pos="1079500" algn="l"/>
                <a:tab pos="1439863" algn="l"/>
                <a:tab pos="180022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360363" algn="l"/>
                <a:tab pos="720725" algn="l"/>
                <a:tab pos="1079500" algn="l"/>
                <a:tab pos="1439863" algn="l"/>
                <a:tab pos="1800225" algn="l"/>
              </a:tabLst>
            </a:pPr>
            <a:br>
              <a:rPr kumimoji="0" lang="en-US"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b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360363" algn="l"/>
                <a:tab pos="720725" algn="l"/>
                <a:tab pos="1079500" algn="l"/>
                <a:tab pos="1439863" algn="l"/>
                <a:tab pos="1800225" algn="l"/>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8" name="Table 7">
            <a:extLst>
              <a:ext uri="{FF2B5EF4-FFF2-40B4-BE49-F238E27FC236}">
                <a16:creationId xmlns:a16="http://schemas.microsoft.com/office/drawing/2014/main" id="{8CF02995-0BB1-4359-B9F5-FA09298D2FCC}"/>
              </a:ext>
            </a:extLst>
          </p:cNvPr>
          <p:cNvGraphicFramePr>
            <a:graphicFrameLocks noGrp="1"/>
          </p:cNvGraphicFramePr>
          <p:nvPr>
            <p:extLst>
              <p:ext uri="{D42A27DB-BD31-4B8C-83A1-F6EECF244321}">
                <p14:modId xmlns:p14="http://schemas.microsoft.com/office/powerpoint/2010/main" val="1186955108"/>
              </p:ext>
            </p:extLst>
          </p:nvPr>
        </p:nvGraphicFramePr>
        <p:xfrm>
          <a:off x="6791217" y="1510089"/>
          <a:ext cx="3312751" cy="305269"/>
        </p:xfrm>
        <a:graphic>
          <a:graphicData uri="http://schemas.openxmlformats.org/drawingml/2006/table">
            <a:tbl>
              <a:tblPr>
                <a:tableStyleId>{5C22544A-7EE6-4342-B048-85BDC9FD1C3A}</a:tableStyleId>
              </a:tblPr>
              <a:tblGrid>
                <a:gridCol w="3312751">
                  <a:extLst>
                    <a:ext uri="{9D8B030D-6E8A-4147-A177-3AD203B41FA5}">
                      <a16:colId xmlns:a16="http://schemas.microsoft.com/office/drawing/2014/main" val="3318997568"/>
                    </a:ext>
                  </a:extLst>
                </a:gridCol>
              </a:tblGrid>
              <a:tr h="305269">
                <a:tc>
                  <a:txBody>
                    <a:bodyPr/>
                    <a:lstStyle/>
                    <a:p>
                      <a:pPr marL="0" marR="0" algn="l" hangingPunct="0">
                        <a:lnSpc>
                          <a:spcPts val="1200"/>
                        </a:lnSpc>
                        <a:spcBef>
                          <a:spcPts val="600"/>
                        </a:spcBef>
                        <a:spcAft>
                          <a:spcPts val="0"/>
                        </a:spcAft>
                        <a:tabLst>
                          <a:tab pos="360045" algn="l"/>
                          <a:tab pos="720090" algn="l"/>
                          <a:tab pos="1080135" algn="l"/>
                          <a:tab pos="1440180" algn="l"/>
                          <a:tab pos="1800225" algn="l"/>
                          <a:tab pos="360045" algn="l"/>
                          <a:tab pos="540385" algn="l"/>
                          <a:tab pos="720090" algn="l"/>
                          <a:tab pos="1080135" algn="l"/>
                          <a:tab pos="1440180" algn="l"/>
                          <a:tab pos="1800225" algn="l"/>
                        </a:tabLst>
                      </a:pPr>
                      <a:r>
                        <a:rPr lang="en-GB" sz="1200" dirty="0">
                          <a:effectLst/>
                        </a:rPr>
                        <a:t>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3606009790"/>
                  </a:ext>
                </a:extLst>
              </a:tr>
            </a:tbl>
          </a:graphicData>
        </a:graphic>
      </p:graphicFrame>
      <p:graphicFrame>
        <p:nvGraphicFramePr>
          <p:cNvPr id="9" name="Table 8">
            <a:extLst>
              <a:ext uri="{FF2B5EF4-FFF2-40B4-BE49-F238E27FC236}">
                <a16:creationId xmlns:a16="http://schemas.microsoft.com/office/drawing/2014/main" id="{528CD213-E10A-45C9-A9A8-BEE488DFBFD8}"/>
              </a:ext>
            </a:extLst>
          </p:cNvPr>
          <p:cNvGraphicFramePr>
            <a:graphicFrameLocks noGrp="1"/>
          </p:cNvGraphicFramePr>
          <p:nvPr>
            <p:extLst>
              <p:ext uri="{D42A27DB-BD31-4B8C-83A1-F6EECF244321}">
                <p14:modId xmlns:p14="http://schemas.microsoft.com/office/powerpoint/2010/main" val="2165542117"/>
              </p:ext>
            </p:extLst>
          </p:nvPr>
        </p:nvGraphicFramePr>
        <p:xfrm>
          <a:off x="9150944" y="1092792"/>
          <a:ext cx="2626393" cy="740347"/>
        </p:xfrm>
        <a:graphic>
          <a:graphicData uri="http://schemas.openxmlformats.org/drawingml/2006/table">
            <a:tbl>
              <a:tblPr>
                <a:tableStyleId>{5C22544A-7EE6-4342-B048-85BDC9FD1C3A}</a:tableStyleId>
              </a:tblPr>
              <a:tblGrid>
                <a:gridCol w="2626393">
                  <a:extLst>
                    <a:ext uri="{9D8B030D-6E8A-4147-A177-3AD203B41FA5}">
                      <a16:colId xmlns:a16="http://schemas.microsoft.com/office/drawing/2014/main" val="2345875258"/>
                    </a:ext>
                  </a:extLst>
                </a:gridCol>
              </a:tblGrid>
              <a:tr h="165807">
                <a:tc>
                  <a:txBody>
                    <a:bodyPr/>
                    <a:lstStyle/>
                    <a:p>
                      <a:pPr marL="0" marR="0" algn="l" hangingPunct="0">
                        <a:lnSpc>
                          <a:spcPts val="1200"/>
                        </a:lnSpc>
                        <a:spcBef>
                          <a:spcPts val="0"/>
                        </a:spcBef>
                        <a:spcAft>
                          <a:spcPts val="0"/>
                        </a:spcAft>
                        <a:tabLst>
                          <a:tab pos="360045" algn="l"/>
                          <a:tab pos="720090" algn="l"/>
                          <a:tab pos="1080135" algn="l"/>
                          <a:tab pos="1440180" algn="l"/>
                          <a:tab pos="1800225" algn="l"/>
                          <a:tab pos="360045" algn="l"/>
                          <a:tab pos="540385" algn="l"/>
                          <a:tab pos="720090" algn="l"/>
                          <a:tab pos="1080135" algn="l"/>
                          <a:tab pos="1440180" algn="l"/>
                          <a:tab pos="1800225" algn="l"/>
                        </a:tabLst>
                      </a:pPr>
                      <a:r>
                        <a:rPr lang="es-ES" sz="1400" b="1" u="none" noProof="0" dirty="0">
                          <a:effectLst/>
                        </a:rPr>
                        <a:t>Revisión 1 del</a:t>
                      </a:r>
                    </a:p>
                    <a:p>
                      <a:pPr marL="0" marR="0" algn="l" hangingPunct="0">
                        <a:lnSpc>
                          <a:spcPts val="1200"/>
                        </a:lnSpc>
                        <a:spcBef>
                          <a:spcPts val="0"/>
                        </a:spcBef>
                        <a:spcAft>
                          <a:spcPts val="0"/>
                        </a:spcAft>
                        <a:tabLst>
                          <a:tab pos="360045" algn="l"/>
                          <a:tab pos="720090" algn="l"/>
                          <a:tab pos="1080135" algn="l"/>
                          <a:tab pos="1440180" algn="l"/>
                          <a:tab pos="1800225" algn="l"/>
                          <a:tab pos="360045" algn="l"/>
                          <a:tab pos="540385" algn="l"/>
                          <a:tab pos="720090" algn="l"/>
                          <a:tab pos="1080135" algn="l"/>
                          <a:tab pos="1440180" algn="l"/>
                          <a:tab pos="1800225" algn="l"/>
                        </a:tabLst>
                      </a:pPr>
                      <a:r>
                        <a:rPr lang="es-ES" sz="1400" b="1" u="none" noProof="0" dirty="0">
                          <a:effectLst/>
                        </a:rPr>
                        <a:t>Documento C20/63-S</a:t>
                      </a:r>
                      <a:endParaRPr lang="es-ES" sz="1400" b="1" u="none" noProof="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078444962"/>
                  </a:ext>
                </a:extLst>
              </a:tr>
              <a:tr h="196189">
                <a:tc>
                  <a:txBody>
                    <a:bodyPr/>
                    <a:lstStyle/>
                    <a:p>
                      <a:pPr marL="0" marR="0" algn="l" hangingPunct="0">
                        <a:spcBef>
                          <a:spcPts val="0"/>
                        </a:spcBef>
                        <a:spcAft>
                          <a:spcPts val="0"/>
                        </a:spcAft>
                        <a:tabLst>
                          <a:tab pos="360045" algn="l"/>
                          <a:tab pos="720090" algn="l"/>
                          <a:tab pos="1080135" algn="l"/>
                          <a:tab pos="1440180" algn="l"/>
                          <a:tab pos="1800225" algn="l"/>
                          <a:tab pos="360045" algn="l"/>
                          <a:tab pos="630555" algn="l"/>
                          <a:tab pos="720090" algn="l"/>
                          <a:tab pos="1080135" algn="l"/>
                          <a:tab pos="1440180" algn="l"/>
                          <a:tab pos="1800225" algn="l"/>
                        </a:tabLst>
                      </a:pPr>
                      <a:r>
                        <a:rPr lang="es-ES" sz="1400" b="1" u="none" noProof="0" dirty="0">
                          <a:effectLst/>
                        </a:rPr>
                        <a:t>5 de octubre de 2020</a:t>
                      </a:r>
                      <a:endParaRPr lang="es-ES" sz="1400" b="1" u="none" noProof="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393932915"/>
                  </a:ext>
                </a:extLst>
              </a:tr>
              <a:tr h="196189">
                <a:tc>
                  <a:txBody>
                    <a:bodyPr/>
                    <a:lstStyle/>
                    <a:p>
                      <a:pPr marL="0" marR="0" algn="l" hangingPunct="0">
                        <a:spcBef>
                          <a:spcPts val="0"/>
                        </a:spcBef>
                        <a:spcAft>
                          <a:spcPts val="0"/>
                        </a:spcAft>
                        <a:tabLst>
                          <a:tab pos="360045" algn="l"/>
                          <a:tab pos="720090" algn="l"/>
                          <a:tab pos="1080135" algn="l"/>
                          <a:tab pos="1440180" algn="l"/>
                          <a:tab pos="1800225" algn="l"/>
                          <a:tab pos="360045" algn="l"/>
                          <a:tab pos="630555" algn="l"/>
                          <a:tab pos="720090" algn="l"/>
                          <a:tab pos="1080135" algn="l"/>
                          <a:tab pos="1440180" algn="l"/>
                          <a:tab pos="1800225" algn="l"/>
                        </a:tabLst>
                      </a:pPr>
                      <a:r>
                        <a:rPr lang="es-ES" sz="1400" b="1" u="none" noProof="0" dirty="0">
                          <a:effectLst/>
                        </a:rPr>
                        <a:t>Original: inglés</a:t>
                      </a:r>
                      <a:endParaRPr lang="es-ES" sz="1400" b="1" u="none" noProof="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4066921001"/>
                  </a:ext>
                </a:extLst>
              </a:tr>
            </a:tbl>
          </a:graphicData>
        </a:graphic>
      </p:graphicFrame>
    </p:spTree>
    <p:extLst>
      <p:ext uri="{BB962C8B-B14F-4D97-AF65-F5344CB8AC3E}">
        <p14:creationId xmlns:p14="http://schemas.microsoft.com/office/powerpoint/2010/main" val="4338143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EF012904-3A20-4F2B-853B-D0DBA8ED0358}"/>
              </a:ext>
            </a:extLst>
          </p:cNvPr>
          <p:cNvSpPr txBox="1"/>
          <p:nvPr/>
        </p:nvSpPr>
        <p:spPr>
          <a:xfrm rot="5400000">
            <a:off x="4871860" y="2652232"/>
            <a:ext cx="4235795" cy="1743075"/>
          </a:xfrm>
          <a:prstGeom prst="rect">
            <a:avLst/>
          </a:prstGeom>
          <a:solidFill>
            <a:schemeClr val="accent1">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1" name="TextBox 90">
            <a:extLst>
              <a:ext uri="{FF2B5EF4-FFF2-40B4-BE49-F238E27FC236}">
                <a16:creationId xmlns:a16="http://schemas.microsoft.com/office/drawing/2014/main" id="{9F0C73D9-4B37-441D-B00C-15BDA39560E9}"/>
              </a:ext>
            </a:extLst>
          </p:cNvPr>
          <p:cNvSpPr txBox="1"/>
          <p:nvPr/>
        </p:nvSpPr>
        <p:spPr>
          <a:xfrm rot="5400000">
            <a:off x="2602091" y="2661139"/>
            <a:ext cx="4253607" cy="1743075"/>
          </a:xfrm>
          <a:prstGeom prst="rect">
            <a:avLst/>
          </a:prstGeom>
          <a:solidFill>
            <a:schemeClr val="accent1">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DADACC71-7030-4F60-9C8D-D84A51A1B0C2}"/>
              </a:ext>
            </a:extLst>
          </p:cNvPr>
          <p:cNvSpPr/>
          <p:nvPr/>
        </p:nvSpPr>
        <p:spPr>
          <a:xfrm rot="16200000">
            <a:off x="8369256" y="3019283"/>
            <a:ext cx="6924955" cy="646331"/>
          </a:xfrm>
          <a:prstGeom prst="rect">
            <a:avLst/>
          </a:prstGeom>
          <a:solidFill>
            <a:schemeClr val="bg2">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4D8F8DC4-4891-4EFB-86D7-6587200D89DC}"/>
              </a:ext>
            </a:extLst>
          </p:cNvPr>
          <p:cNvSpPr/>
          <p:nvPr/>
        </p:nvSpPr>
        <p:spPr>
          <a:xfrm rot="16200000">
            <a:off x="10988325" y="630362"/>
            <a:ext cx="1705916"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00" b="1"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Grupo de Trabajo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00" b="1"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sobre </a:t>
            </a:r>
            <a:r>
              <a:rPr kumimoji="0" lang="es-ES" sz="10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Controles Internos</a:t>
            </a:r>
          </a:p>
        </p:txBody>
      </p:sp>
      <p:sp>
        <p:nvSpPr>
          <p:cNvPr id="8" name="Title 1">
            <a:extLst>
              <a:ext uri="{FF2B5EF4-FFF2-40B4-BE49-F238E27FC236}">
                <a16:creationId xmlns:a16="http://schemas.microsoft.com/office/drawing/2014/main" id="{218552F0-15ED-4BC7-8F40-5D5E5101FE1B}"/>
              </a:ext>
            </a:extLst>
          </p:cNvPr>
          <p:cNvSpPr txBox="1">
            <a:spLocks/>
          </p:cNvSpPr>
          <p:nvPr/>
        </p:nvSpPr>
        <p:spPr>
          <a:xfrm rot="16200000">
            <a:off x="11366320" y="1754198"/>
            <a:ext cx="1078590" cy="8994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a:ln>
                  <a:noFill/>
                </a:ln>
                <a:solidFill>
                  <a:srgbClr val="00B0F0"/>
                </a:solidFill>
                <a:effectLst/>
                <a:uLnTx/>
                <a:uFillTx/>
                <a:latin typeface="Calibri"/>
                <a:ea typeface="+mj-ea"/>
                <a:cs typeface="Calibri"/>
              </a:rPr>
              <a:t>UIT</a:t>
            </a:r>
          </a:p>
        </p:txBody>
      </p:sp>
      <p:pic>
        <p:nvPicPr>
          <p:cNvPr id="19" name="Picture 18" descr="A close up of a logo&#10;&#10;Description automatically generated">
            <a:extLst>
              <a:ext uri="{FF2B5EF4-FFF2-40B4-BE49-F238E27FC236}">
                <a16:creationId xmlns:a16="http://schemas.microsoft.com/office/drawing/2014/main" id="{4C13B10B-FC1A-4BE3-91C0-B691B525D1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51729" y="6192558"/>
            <a:ext cx="603169" cy="612369"/>
          </a:xfrm>
          <a:prstGeom prst="rect">
            <a:avLst/>
          </a:prstGeom>
        </p:spPr>
      </p:pic>
      <p:grpSp>
        <p:nvGrpSpPr>
          <p:cNvPr id="30" name="Group 29">
            <a:extLst>
              <a:ext uri="{FF2B5EF4-FFF2-40B4-BE49-F238E27FC236}">
                <a16:creationId xmlns:a16="http://schemas.microsoft.com/office/drawing/2014/main" id="{11B89268-AE9B-4445-A2A4-3DBCD0872346}"/>
              </a:ext>
            </a:extLst>
          </p:cNvPr>
          <p:cNvGrpSpPr/>
          <p:nvPr/>
        </p:nvGrpSpPr>
        <p:grpSpPr>
          <a:xfrm>
            <a:off x="150662" y="84352"/>
            <a:ext cx="7145498" cy="777510"/>
            <a:chOff x="6102442" y="1483456"/>
            <a:chExt cx="7145498" cy="777510"/>
          </a:xfrm>
        </p:grpSpPr>
        <p:sp>
          <p:nvSpPr>
            <p:cNvPr id="31" name="TextBox 30">
              <a:extLst>
                <a:ext uri="{FF2B5EF4-FFF2-40B4-BE49-F238E27FC236}">
                  <a16:creationId xmlns:a16="http://schemas.microsoft.com/office/drawing/2014/main" id="{98338413-C2A9-4B63-A396-E34A8C74ACD4}"/>
                </a:ext>
              </a:extLst>
            </p:cNvPr>
            <p:cNvSpPr txBox="1"/>
            <p:nvPr/>
          </p:nvSpPr>
          <p:spPr>
            <a:xfrm>
              <a:off x="6840579" y="1678152"/>
              <a:ext cx="6407361" cy="507831"/>
            </a:xfrm>
            <a:prstGeom prst="rect">
              <a:avLst/>
            </a:prstGeom>
            <a:noFill/>
          </p:spPr>
          <p:txBody>
            <a:bodyPr wrap="square" lIns="108000" rIns="108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700" b="1" i="0" u="none" strike="noStrike" kern="1200" cap="none" spc="0" normalizeH="0" baseline="0" dirty="0">
                  <a:ln>
                    <a:noFill/>
                  </a:ln>
                  <a:solidFill>
                    <a:prstClr val="black">
                      <a:lumMod val="95000"/>
                      <a:lumOff val="5000"/>
                    </a:prstClr>
                  </a:solidFill>
                  <a:effectLst/>
                  <a:uLnTx/>
                  <a:uFillTx/>
                  <a:latin typeface="Arial"/>
                  <a:ea typeface="Arial Unicode MS"/>
                  <a:cs typeface="Arial" pitchFamily="34" charset="0"/>
                </a:rPr>
                <a:t>Sistema y medidas establecidos</a:t>
              </a:r>
            </a:p>
          </p:txBody>
        </p:sp>
        <p:sp>
          <p:nvSpPr>
            <p:cNvPr id="32" name="TextBox 31">
              <a:extLst>
                <a:ext uri="{FF2B5EF4-FFF2-40B4-BE49-F238E27FC236}">
                  <a16:creationId xmlns:a16="http://schemas.microsoft.com/office/drawing/2014/main" id="{28DD8B54-05F6-457D-A1C3-77004FBAD433}"/>
                </a:ext>
              </a:extLst>
            </p:cNvPr>
            <p:cNvSpPr txBox="1"/>
            <p:nvPr/>
          </p:nvSpPr>
          <p:spPr>
            <a:xfrm>
              <a:off x="6102442" y="1483456"/>
              <a:ext cx="981106" cy="777510"/>
            </a:xfrm>
            <a:prstGeom prst="rect">
              <a:avLst/>
            </a:prstGeom>
            <a:noFill/>
          </p:spPr>
          <p:txBody>
            <a:bodyPr wrap="square" lIns="108000" rIns="108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4400" b="1" i="0" u="none" strike="noStrike" kern="1200" cap="none" spc="0" normalizeH="0" baseline="0" noProof="0" dirty="0">
                  <a:ln>
                    <a:noFill/>
                  </a:ln>
                  <a:solidFill>
                    <a:srgbClr val="00B0F0"/>
                  </a:solidFill>
                  <a:effectLst/>
                  <a:uLnTx/>
                  <a:uFillTx/>
                  <a:latin typeface="Arial"/>
                  <a:ea typeface="Arial Unicode MS"/>
                  <a:cs typeface="Arial" pitchFamily="34" charset="0"/>
                </a:rPr>
                <a:t>04</a:t>
              </a:r>
              <a:endParaRPr kumimoji="0" lang="ko-KR" altLang="en-US" sz="4400" b="1" i="0" u="none" strike="noStrike" kern="1200" cap="none" spc="0" normalizeH="0" baseline="0" noProof="0" dirty="0">
                <a:ln>
                  <a:noFill/>
                </a:ln>
                <a:solidFill>
                  <a:srgbClr val="00B0F0"/>
                </a:solidFill>
                <a:effectLst/>
                <a:uLnTx/>
                <a:uFillTx/>
                <a:latin typeface="Arial"/>
                <a:ea typeface="Arial Unicode MS"/>
                <a:cs typeface="Arial" pitchFamily="34" charset="0"/>
              </a:endParaRPr>
            </a:p>
          </p:txBody>
        </p:sp>
      </p:grpSp>
      <p:sp>
        <p:nvSpPr>
          <p:cNvPr id="6" name="TextBox 5">
            <a:extLst>
              <a:ext uri="{FF2B5EF4-FFF2-40B4-BE49-F238E27FC236}">
                <a16:creationId xmlns:a16="http://schemas.microsoft.com/office/drawing/2014/main" id="{E7FB9C8E-68A3-4FEB-BBD9-472084D0516A}"/>
              </a:ext>
            </a:extLst>
          </p:cNvPr>
          <p:cNvSpPr txBox="1"/>
          <p:nvPr/>
        </p:nvSpPr>
        <p:spPr>
          <a:xfrm rot="5400000">
            <a:off x="7207155" y="2643328"/>
            <a:ext cx="4253606" cy="1743075"/>
          </a:xfrm>
          <a:prstGeom prst="rect">
            <a:avLst/>
          </a:prstGeom>
          <a:solidFill>
            <a:schemeClr val="accent1">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7" name="TextBox 86">
            <a:extLst>
              <a:ext uri="{FF2B5EF4-FFF2-40B4-BE49-F238E27FC236}">
                <a16:creationId xmlns:a16="http://schemas.microsoft.com/office/drawing/2014/main" id="{C2372A58-E836-4EEB-A58D-62012D65CB15}"/>
              </a:ext>
            </a:extLst>
          </p:cNvPr>
          <p:cNvSpPr txBox="1"/>
          <p:nvPr/>
        </p:nvSpPr>
        <p:spPr>
          <a:xfrm>
            <a:off x="3851095" y="1879167"/>
            <a:ext cx="1743075" cy="1477328"/>
          </a:xfrm>
          <a:prstGeom prst="rect">
            <a:avLst/>
          </a:prstGeom>
          <a:solidFill>
            <a:schemeClr val="accent1">
              <a:lumMod val="60000"/>
              <a:lumOff val="4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Gobernanza, ética, detección de fraudes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0" name="TextBox 89">
            <a:extLst>
              <a:ext uri="{FF2B5EF4-FFF2-40B4-BE49-F238E27FC236}">
                <a16:creationId xmlns:a16="http://schemas.microsoft.com/office/drawing/2014/main" id="{6CCDF3A7-9113-410B-9DAA-A117DF9C0F93}"/>
              </a:ext>
            </a:extLst>
          </p:cNvPr>
          <p:cNvSpPr txBox="1"/>
          <p:nvPr/>
        </p:nvSpPr>
        <p:spPr>
          <a:xfrm>
            <a:off x="6118220" y="1918325"/>
            <a:ext cx="1743075" cy="1200329"/>
          </a:xfrm>
          <a:prstGeom prst="rect">
            <a:avLst/>
          </a:prstGeom>
          <a:solidFill>
            <a:schemeClr val="accent1">
              <a:lumMod val="60000"/>
              <a:lumOff val="4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Fortalecer los procedimientos financieros y de compras</a:t>
            </a:r>
          </a:p>
        </p:txBody>
      </p:sp>
      <p:sp>
        <p:nvSpPr>
          <p:cNvPr id="93" name="TextBox 92">
            <a:extLst>
              <a:ext uri="{FF2B5EF4-FFF2-40B4-BE49-F238E27FC236}">
                <a16:creationId xmlns:a16="http://schemas.microsoft.com/office/drawing/2014/main" id="{E94846FC-8112-46CA-8BA1-3C8103F59CFC}"/>
              </a:ext>
            </a:extLst>
          </p:cNvPr>
          <p:cNvSpPr txBox="1"/>
          <p:nvPr/>
        </p:nvSpPr>
        <p:spPr>
          <a:xfrm>
            <a:off x="8416621" y="1919801"/>
            <a:ext cx="1885060" cy="1200329"/>
          </a:xfrm>
          <a:prstGeom prst="rect">
            <a:avLst/>
          </a:prstGeom>
          <a:solidFill>
            <a:schemeClr val="accent1">
              <a:lumMod val="60000"/>
              <a:lumOff val="4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Fortalecer los procesos de control interno de la BDT</a:t>
            </a:r>
          </a:p>
        </p:txBody>
      </p:sp>
      <p:grpSp>
        <p:nvGrpSpPr>
          <p:cNvPr id="23" name="Shape 548">
            <a:extLst>
              <a:ext uri="{FF2B5EF4-FFF2-40B4-BE49-F238E27FC236}">
                <a16:creationId xmlns:a16="http://schemas.microsoft.com/office/drawing/2014/main" id="{10609DBA-2840-40CF-8FB2-07695E257266}"/>
              </a:ext>
            </a:extLst>
          </p:cNvPr>
          <p:cNvGrpSpPr/>
          <p:nvPr/>
        </p:nvGrpSpPr>
        <p:grpSpPr>
          <a:xfrm>
            <a:off x="6699617" y="1511578"/>
            <a:ext cx="333699" cy="329076"/>
            <a:chOff x="3292425" y="3664250"/>
            <a:chExt cx="397025" cy="391525"/>
          </a:xfrm>
        </p:grpSpPr>
        <p:sp>
          <p:nvSpPr>
            <p:cNvPr id="24" name="Shape 549">
              <a:extLst>
                <a:ext uri="{FF2B5EF4-FFF2-40B4-BE49-F238E27FC236}">
                  <a16:creationId xmlns:a16="http://schemas.microsoft.com/office/drawing/2014/main" id="{F97B291E-D0C6-43E1-B7E4-13476D765BE0}"/>
                </a:ext>
              </a:extLst>
            </p:cNvPr>
            <p:cNvSpPr/>
            <p:nvPr/>
          </p:nvSpPr>
          <p:spPr>
            <a:xfrm>
              <a:off x="3292425" y="3680675"/>
              <a:ext cx="375100" cy="375100"/>
            </a:xfrm>
            <a:custGeom>
              <a:avLst/>
              <a:gdLst/>
              <a:ahLst/>
              <a:cxnLst/>
              <a:rect l="0" t="0" r="0" b="0"/>
              <a:pathLst>
                <a:path w="15004" h="15004" fill="none" extrusionOk="0">
                  <a:moveTo>
                    <a:pt x="7502" y="1"/>
                  </a:moveTo>
                  <a:lnTo>
                    <a:pt x="7502" y="1"/>
                  </a:lnTo>
                  <a:lnTo>
                    <a:pt x="7112" y="1"/>
                  </a:lnTo>
                  <a:lnTo>
                    <a:pt x="6747" y="50"/>
                  </a:lnTo>
                  <a:lnTo>
                    <a:pt x="6357" y="98"/>
                  </a:lnTo>
                  <a:lnTo>
                    <a:pt x="5992" y="147"/>
                  </a:lnTo>
                  <a:lnTo>
                    <a:pt x="5627" y="244"/>
                  </a:lnTo>
                  <a:lnTo>
                    <a:pt x="5261" y="342"/>
                  </a:lnTo>
                  <a:lnTo>
                    <a:pt x="4921" y="464"/>
                  </a:lnTo>
                  <a:lnTo>
                    <a:pt x="4580" y="585"/>
                  </a:lnTo>
                  <a:lnTo>
                    <a:pt x="4239" y="732"/>
                  </a:lnTo>
                  <a:lnTo>
                    <a:pt x="3922" y="902"/>
                  </a:lnTo>
                  <a:lnTo>
                    <a:pt x="3605" y="1097"/>
                  </a:lnTo>
                  <a:lnTo>
                    <a:pt x="3313" y="1292"/>
                  </a:lnTo>
                  <a:lnTo>
                    <a:pt x="3021" y="1487"/>
                  </a:lnTo>
                  <a:lnTo>
                    <a:pt x="2729" y="1706"/>
                  </a:lnTo>
                  <a:lnTo>
                    <a:pt x="2461" y="1949"/>
                  </a:lnTo>
                  <a:lnTo>
                    <a:pt x="2193" y="2193"/>
                  </a:lnTo>
                  <a:lnTo>
                    <a:pt x="1949" y="2461"/>
                  </a:lnTo>
                  <a:lnTo>
                    <a:pt x="1706" y="2729"/>
                  </a:lnTo>
                  <a:lnTo>
                    <a:pt x="1486" y="3021"/>
                  </a:lnTo>
                  <a:lnTo>
                    <a:pt x="1292" y="3313"/>
                  </a:lnTo>
                  <a:lnTo>
                    <a:pt x="1097" y="3605"/>
                  </a:lnTo>
                  <a:lnTo>
                    <a:pt x="902" y="3922"/>
                  </a:lnTo>
                  <a:lnTo>
                    <a:pt x="731" y="4239"/>
                  </a:lnTo>
                  <a:lnTo>
                    <a:pt x="585" y="4580"/>
                  </a:lnTo>
                  <a:lnTo>
                    <a:pt x="464" y="4921"/>
                  </a:lnTo>
                  <a:lnTo>
                    <a:pt x="342" y="5262"/>
                  </a:lnTo>
                  <a:lnTo>
                    <a:pt x="244" y="5627"/>
                  </a:lnTo>
                  <a:lnTo>
                    <a:pt x="147" y="5992"/>
                  </a:lnTo>
                  <a:lnTo>
                    <a:pt x="98" y="6358"/>
                  </a:lnTo>
                  <a:lnTo>
                    <a:pt x="50" y="6747"/>
                  </a:lnTo>
                  <a:lnTo>
                    <a:pt x="1" y="7113"/>
                  </a:lnTo>
                  <a:lnTo>
                    <a:pt x="1" y="7502"/>
                  </a:lnTo>
                  <a:lnTo>
                    <a:pt x="1" y="7502"/>
                  </a:lnTo>
                  <a:lnTo>
                    <a:pt x="1" y="7892"/>
                  </a:lnTo>
                  <a:lnTo>
                    <a:pt x="50" y="8257"/>
                  </a:lnTo>
                  <a:lnTo>
                    <a:pt x="98" y="8647"/>
                  </a:lnTo>
                  <a:lnTo>
                    <a:pt x="147" y="9012"/>
                  </a:lnTo>
                  <a:lnTo>
                    <a:pt x="244" y="9378"/>
                  </a:lnTo>
                  <a:lnTo>
                    <a:pt x="342" y="9743"/>
                  </a:lnTo>
                  <a:lnTo>
                    <a:pt x="464" y="10084"/>
                  </a:lnTo>
                  <a:lnTo>
                    <a:pt x="585" y="10425"/>
                  </a:lnTo>
                  <a:lnTo>
                    <a:pt x="731" y="10766"/>
                  </a:lnTo>
                  <a:lnTo>
                    <a:pt x="902" y="11082"/>
                  </a:lnTo>
                  <a:lnTo>
                    <a:pt x="1097" y="11399"/>
                  </a:lnTo>
                  <a:lnTo>
                    <a:pt x="1292" y="11691"/>
                  </a:lnTo>
                  <a:lnTo>
                    <a:pt x="1486" y="11984"/>
                  </a:lnTo>
                  <a:lnTo>
                    <a:pt x="1706" y="12276"/>
                  </a:lnTo>
                  <a:lnTo>
                    <a:pt x="1949" y="12544"/>
                  </a:lnTo>
                  <a:lnTo>
                    <a:pt x="2193" y="12812"/>
                  </a:lnTo>
                  <a:lnTo>
                    <a:pt x="2461" y="13055"/>
                  </a:lnTo>
                  <a:lnTo>
                    <a:pt x="2729" y="13299"/>
                  </a:lnTo>
                  <a:lnTo>
                    <a:pt x="3021" y="13518"/>
                  </a:lnTo>
                  <a:lnTo>
                    <a:pt x="3313" y="13713"/>
                  </a:lnTo>
                  <a:lnTo>
                    <a:pt x="3605" y="13908"/>
                  </a:lnTo>
                  <a:lnTo>
                    <a:pt x="3922" y="14102"/>
                  </a:lnTo>
                  <a:lnTo>
                    <a:pt x="4239" y="14273"/>
                  </a:lnTo>
                  <a:lnTo>
                    <a:pt x="4580" y="14419"/>
                  </a:lnTo>
                  <a:lnTo>
                    <a:pt x="4921" y="14541"/>
                  </a:lnTo>
                  <a:lnTo>
                    <a:pt x="5261" y="14663"/>
                  </a:lnTo>
                  <a:lnTo>
                    <a:pt x="5627" y="14760"/>
                  </a:lnTo>
                  <a:lnTo>
                    <a:pt x="5992" y="14857"/>
                  </a:lnTo>
                  <a:lnTo>
                    <a:pt x="6357" y="14906"/>
                  </a:lnTo>
                  <a:lnTo>
                    <a:pt x="6747" y="14955"/>
                  </a:lnTo>
                  <a:lnTo>
                    <a:pt x="7112" y="15004"/>
                  </a:lnTo>
                  <a:lnTo>
                    <a:pt x="7502" y="15004"/>
                  </a:lnTo>
                  <a:lnTo>
                    <a:pt x="7502" y="15004"/>
                  </a:lnTo>
                  <a:lnTo>
                    <a:pt x="7892" y="15004"/>
                  </a:lnTo>
                  <a:lnTo>
                    <a:pt x="8257" y="14955"/>
                  </a:lnTo>
                  <a:lnTo>
                    <a:pt x="8647" y="14906"/>
                  </a:lnTo>
                  <a:lnTo>
                    <a:pt x="9012" y="14857"/>
                  </a:lnTo>
                  <a:lnTo>
                    <a:pt x="9377" y="14760"/>
                  </a:lnTo>
                  <a:lnTo>
                    <a:pt x="9743" y="14663"/>
                  </a:lnTo>
                  <a:lnTo>
                    <a:pt x="10084" y="14541"/>
                  </a:lnTo>
                  <a:lnTo>
                    <a:pt x="10425" y="14419"/>
                  </a:lnTo>
                  <a:lnTo>
                    <a:pt x="10766" y="14273"/>
                  </a:lnTo>
                  <a:lnTo>
                    <a:pt x="11082" y="14102"/>
                  </a:lnTo>
                  <a:lnTo>
                    <a:pt x="11399" y="13908"/>
                  </a:lnTo>
                  <a:lnTo>
                    <a:pt x="11691" y="13713"/>
                  </a:lnTo>
                  <a:lnTo>
                    <a:pt x="11983" y="13518"/>
                  </a:lnTo>
                  <a:lnTo>
                    <a:pt x="12276" y="13299"/>
                  </a:lnTo>
                  <a:lnTo>
                    <a:pt x="12544" y="13055"/>
                  </a:lnTo>
                  <a:lnTo>
                    <a:pt x="12812" y="12812"/>
                  </a:lnTo>
                  <a:lnTo>
                    <a:pt x="13055" y="12544"/>
                  </a:lnTo>
                  <a:lnTo>
                    <a:pt x="13299" y="12276"/>
                  </a:lnTo>
                  <a:lnTo>
                    <a:pt x="13518" y="11984"/>
                  </a:lnTo>
                  <a:lnTo>
                    <a:pt x="13713" y="11691"/>
                  </a:lnTo>
                  <a:lnTo>
                    <a:pt x="13907" y="11399"/>
                  </a:lnTo>
                  <a:lnTo>
                    <a:pt x="14102" y="11082"/>
                  </a:lnTo>
                  <a:lnTo>
                    <a:pt x="14273" y="10766"/>
                  </a:lnTo>
                  <a:lnTo>
                    <a:pt x="14419" y="10425"/>
                  </a:lnTo>
                  <a:lnTo>
                    <a:pt x="14541" y="10084"/>
                  </a:lnTo>
                  <a:lnTo>
                    <a:pt x="14662" y="9743"/>
                  </a:lnTo>
                  <a:lnTo>
                    <a:pt x="14760" y="9378"/>
                  </a:lnTo>
                  <a:lnTo>
                    <a:pt x="14857" y="9012"/>
                  </a:lnTo>
                  <a:lnTo>
                    <a:pt x="14906" y="8647"/>
                  </a:lnTo>
                  <a:lnTo>
                    <a:pt x="14955" y="8257"/>
                  </a:lnTo>
                  <a:lnTo>
                    <a:pt x="15003" y="7892"/>
                  </a:lnTo>
                  <a:lnTo>
                    <a:pt x="15003" y="7502"/>
                  </a:lnTo>
                  <a:lnTo>
                    <a:pt x="7502" y="7502"/>
                  </a:lnTo>
                  <a:lnTo>
                    <a:pt x="7502" y="1"/>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Shape 550">
              <a:extLst>
                <a:ext uri="{FF2B5EF4-FFF2-40B4-BE49-F238E27FC236}">
                  <a16:creationId xmlns:a16="http://schemas.microsoft.com/office/drawing/2014/main" id="{DC578FB4-B63C-4BBA-83F8-53D9AABBC905}"/>
                </a:ext>
              </a:extLst>
            </p:cNvPr>
            <p:cNvSpPr/>
            <p:nvPr/>
          </p:nvSpPr>
          <p:spPr>
            <a:xfrm>
              <a:off x="3504325" y="3664250"/>
              <a:ext cx="131525" cy="153450"/>
            </a:xfrm>
            <a:custGeom>
              <a:avLst/>
              <a:gdLst/>
              <a:ahLst/>
              <a:cxnLst/>
              <a:rect l="0" t="0" r="0" b="0"/>
              <a:pathLst>
                <a:path w="5261" h="6138" fill="none" extrusionOk="0">
                  <a:moveTo>
                    <a:pt x="0" y="0"/>
                  </a:moveTo>
                  <a:lnTo>
                    <a:pt x="0" y="0"/>
                  </a:lnTo>
                  <a:lnTo>
                    <a:pt x="390" y="25"/>
                  </a:lnTo>
                  <a:lnTo>
                    <a:pt x="780" y="98"/>
                  </a:lnTo>
                  <a:lnTo>
                    <a:pt x="1169" y="171"/>
                  </a:lnTo>
                  <a:lnTo>
                    <a:pt x="1559" y="268"/>
                  </a:lnTo>
                  <a:lnTo>
                    <a:pt x="1924" y="414"/>
                  </a:lnTo>
                  <a:lnTo>
                    <a:pt x="2314" y="560"/>
                  </a:lnTo>
                  <a:lnTo>
                    <a:pt x="2655" y="731"/>
                  </a:lnTo>
                  <a:lnTo>
                    <a:pt x="3020" y="901"/>
                  </a:lnTo>
                  <a:lnTo>
                    <a:pt x="3020" y="901"/>
                  </a:lnTo>
                  <a:lnTo>
                    <a:pt x="3337" y="1121"/>
                  </a:lnTo>
                  <a:lnTo>
                    <a:pt x="3654" y="1340"/>
                  </a:lnTo>
                  <a:lnTo>
                    <a:pt x="3946" y="1559"/>
                  </a:lnTo>
                  <a:lnTo>
                    <a:pt x="4238" y="1803"/>
                  </a:lnTo>
                  <a:lnTo>
                    <a:pt x="4530" y="2070"/>
                  </a:lnTo>
                  <a:lnTo>
                    <a:pt x="4774" y="2363"/>
                  </a:lnTo>
                  <a:lnTo>
                    <a:pt x="5017" y="2655"/>
                  </a:lnTo>
                  <a:lnTo>
                    <a:pt x="5261" y="2972"/>
                  </a:lnTo>
                  <a:lnTo>
                    <a:pt x="0" y="6138"/>
                  </a:lnTo>
                  <a:lnTo>
                    <a:pt x="0" y="0"/>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Shape 551">
              <a:extLst>
                <a:ext uri="{FF2B5EF4-FFF2-40B4-BE49-F238E27FC236}">
                  <a16:creationId xmlns:a16="http://schemas.microsoft.com/office/drawing/2014/main" id="{75B0C7B5-1485-4F52-B551-633A2D9BE3DC}"/>
                </a:ext>
              </a:extLst>
            </p:cNvPr>
            <p:cNvSpPr/>
            <p:nvPr/>
          </p:nvSpPr>
          <p:spPr>
            <a:xfrm>
              <a:off x="3501875" y="3749500"/>
              <a:ext cx="187575" cy="96825"/>
            </a:xfrm>
            <a:custGeom>
              <a:avLst/>
              <a:gdLst/>
              <a:ahLst/>
              <a:cxnLst/>
              <a:rect l="0" t="0" r="0" b="0"/>
              <a:pathLst>
                <a:path w="7503" h="3873" fill="none" extrusionOk="0">
                  <a:moveTo>
                    <a:pt x="6431" y="0"/>
                  </a:moveTo>
                  <a:lnTo>
                    <a:pt x="1" y="3872"/>
                  </a:lnTo>
                  <a:lnTo>
                    <a:pt x="7502" y="3872"/>
                  </a:lnTo>
                  <a:lnTo>
                    <a:pt x="7502" y="3872"/>
                  </a:lnTo>
                  <a:lnTo>
                    <a:pt x="7478" y="3337"/>
                  </a:lnTo>
                  <a:lnTo>
                    <a:pt x="7429" y="2825"/>
                  </a:lnTo>
                  <a:lnTo>
                    <a:pt x="7332" y="2314"/>
                  </a:lnTo>
                  <a:lnTo>
                    <a:pt x="7210" y="1827"/>
                  </a:lnTo>
                  <a:lnTo>
                    <a:pt x="7064" y="1340"/>
                  </a:lnTo>
                  <a:lnTo>
                    <a:pt x="6893" y="877"/>
                  </a:lnTo>
                  <a:lnTo>
                    <a:pt x="6674" y="438"/>
                  </a:lnTo>
                  <a:lnTo>
                    <a:pt x="6431" y="0"/>
                  </a:lnTo>
                  <a:lnTo>
                    <a:pt x="6431" y="0"/>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27" name="Shape 517">
            <a:extLst>
              <a:ext uri="{FF2B5EF4-FFF2-40B4-BE49-F238E27FC236}">
                <a16:creationId xmlns:a16="http://schemas.microsoft.com/office/drawing/2014/main" id="{3E3AE20B-B70D-4295-86B0-89934288565A}"/>
              </a:ext>
            </a:extLst>
          </p:cNvPr>
          <p:cNvGrpSpPr/>
          <p:nvPr/>
        </p:nvGrpSpPr>
        <p:grpSpPr>
          <a:xfrm>
            <a:off x="4387946" y="1487065"/>
            <a:ext cx="342881" cy="350068"/>
            <a:chOff x="3951850" y="2985350"/>
            <a:chExt cx="407950" cy="416500"/>
          </a:xfrm>
        </p:grpSpPr>
        <p:sp>
          <p:nvSpPr>
            <p:cNvPr id="28" name="Shape 518">
              <a:extLst>
                <a:ext uri="{FF2B5EF4-FFF2-40B4-BE49-F238E27FC236}">
                  <a16:creationId xmlns:a16="http://schemas.microsoft.com/office/drawing/2014/main" id="{5A52C955-234F-42E0-B992-428D918C9DEB}"/>
                </a:ext>
              </a:extLst>
            </p:cNvPr>
            <p:cNvSpPr/>
            <p:nvPr/>
          </p:nvSpPr>
          <p:spPr>
            <a:xfrm>
              <a:off x="3951850" y="2985350"/>
              <a:ext cx="314800" cy="314825"/>
            </a:xfrm>
            <a:custGeom>
              <a:avLst/>
              <a:gdLst/>
              <a:ahLst/>
              <a:cxnLst/>
              <a:rect l="0" t="0" r="0" b="0"/>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 name="Shape 519">
              <a:extLst>
                <a:ext uri="{FF2B5EF4-FFF2-40B4-BE49-F238E27FC236}">
                  <a16:creationId xmlns:a16="http://schemas.microsoft.com/office/drawing/2014/main" id="{7DCB40AC-378A-4533-A6B0-26A5A52571D7}"/>
                </a:ext>
              </a:extLst>
            </p:cNvPr>
            <p:cNvSpPr/>
            <p:nvPr/>
          </p:nvSpPr>
          <p:spPr>
            <a:xfrm>
              <a:off x="3988375" y="3021875"/>
              <a:ext cx="241750" cy="241750"/>
            </a:xfrm>
            <a:custGeom>
              <a:avLst/>
              <a:gdLst/>
              <a:ahLst/>
              <a:cxnLst/>
              <a:rect l="0" t="0" r="0" b="0"/>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 name="Shape 520">
              <a:extLst>
                <a:ext uri="{FF2B5EF4-FFF2-40B4-BE49-F238E27FC236}">
                  <a16:creationId xmlns:a16="http://schemas.microsoft.com/office/drawing/2014/main" id="{9EC551F7-00F7-491E-9CB3-408D236306BB}"/>
                </a:ext>
              </a:extLst>
            </p:cNvPr>
            <p:cNvSpPr/>
            <p:nvPr/>
          </p:nvSpPr>
          <p:spPr>
            <a:xfrm>
              <a:off x="4024300" y="3058425"/>
              <a:ext cx="84650" cy="84650"/>
            </a:xfrm>
            <a:custGeom>
              <a:avLst/>
              <a:gdLst/>
              <a:ahLst/>
              <a:cxnLst/>
              <a:rect l="0" t="0" r="0" b="0"/>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4" name="Shape 521">
              <a:extLst>
                <a:ext uri="{FF2B5EF4-FFF2-40B4-BE49-F238E27FC236}">
                  <a16:creationId xmlns:a16="http://schemas.microsoft.com/office/drawing/2014/main" id="{D2E1C9E8-0171-4DF6-A659-FFF74999111C}"/>
                </a:ext>
              </a:extLst>
            </p:cNvPr>
            <p:cNvSpPr/>
            <p:nvPr/>
          </p:nvSpPr>
          <p:spPr>
            <a:xfrm>
              <a:off x="4205750" y="3248375"/>
              <a:ext cx="154050" cy="153475"/>
            </a:xfrm>
            <a:custGeom>
              <a:avLst/>
              <a:gdLst/>
              <a:ahLst/>
              <a:cxnLst/>
              <a:rect l="0" t="0" r="0" b="0"/>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35" name="Shape 727">
            <a:extLst>
              <a:ext uri="{FF2B5EF4-FFF2-40B4-BE49-F238E27FC236}">
                <a16:creationId xmlns:a16="http://schemas.microsoft.com/office/drawing/2014/main" id="{64F92AF7-BEE2-4265-9BD8-D029617A29A6}"/>
              </a:ext>
            </a:extLst>
          </p:cNvPr>
          <p:cNvGrpSpPr/>
          <p:nvPr/>
        </p:nvGrpSpPr>
        <p:grpSpPr>
          <a:xfrm>
            <a:off x="3876997" y="1528971"/>
            <a:ext cx="363369" cy="221114"/>
            <a:chOff x="3269900" y="3064500"/>
            <a:chExt cx="432325" cy="263075"/>
          </a:xfrm>
        </p:grpSpPr>
        <p:sp>
          <p:nvSpPr>
            <p:cNvPr id="36" name="Shape 728">
              <a:extLst>
                <a:ext uri="{FF2B5EF4-FFF2-40B4-BE49-F238E27FC236}">
                  <a16:creationId xmlns:a16="http://schemas.microsoft.com/office/drawing/2014/main" id="{520FD899-BA1B-4C2A-B7F8-3A557D7DCEB9}"/>
                </a:ext>
              </a:extLst>
            </p:cNvPr>
            <p:cNvSpPr/>
            <p:nvPr/>
          </p:nvSpPr>
          <p:spPr>
            <a:xfrm>
              <a:off x="3269900" y="3064500"/>
              <a:ext cx="432325" cy="263075"/>
            </a:xfrm>
            <a:custGeom>
              <a:avLst/>
              <a:gdLst/>
              <a:ahLst/>
              <a:cxnLst/>
              <a:rect l="0" t="0" r="0" b="0"/>
              <a:pathLst>
                <a:path w="17293" h="10523" fill="none" extrusionOk="0">
                  <a:moveTo>
                    <a:pt x="14711" y="7916"/>
                  </a:moveTo>
                  <a:lnTo>
                    <a:pt x="14711" y="7916"/>
                  </a:lnTo>
                  <a:lnTo>
                    <a:pt x="14151" y="8379"/>
                  </a:lnTo>
                  <a:lnTo>
                    <a:pt x="13493" y="8842"/>
                  </a:lnTo>
                  <a:lnTo>
                    <a:pt x="12811" y="9280"/>
                  </a:lnTo>
                  <a:lnTo>
                    <a:pt x="12446" y="9475"/>
                  </a:lnTo>
                  <a:lnTo>
                    <a:pt x="12056" y="9670"/>
                  </a:lnTo>
                  <a:lnTo>
                    <a:pt x="11667" y="9840"/>
                  </a:lnTo>
                  <a:lnTo>
                    <a:pt x="11253" y="10011"/>
                  </a:lnTo>
                  <a:lnTo>
                    <a:pt x="10839" y="10157"/>
                  </a:lnTo>
                  <a:lnTo>
                    <a:pt x="10425" y="10278"/>
                  </a:lnTo>
                  <a:lnTo>
                    <a:pt x="9986" y="10376"/>
                  </a:lnTo>
                  <a:lnTo>
                    <a:pt x="9548" y="10449"/>
                  </a:lnTo>
                  <a:lnTo>
                    <a:pt x="9109" y="10498"/>
                  </a:lnTo>
                  <a:lnTo>
                    <a:pt x="8647" y="10522"/>
                  </a:lnTo>
                  <a:lnTo>
                    <a:pt x="8647" y="10522"/>
                  </a:lnTo>
                  <a:lnTo>
                    <a:pt x="8233" y="10522"/>
                  </a:lnTo>
                  <a:lnTo>
                    <a:pt x="7843" y="10473"/>
                  </a:lnTo>
                  <a:lnTo>
                    <a:pt x="7453" y="10425"/>
                  </a:lnTo>
                  <a:lnTo>
                    <a:pt x="7064" y="10327"/>
                  </a:lnTo>
                  <a:lnTo>
                    <a:pt x="6674" y="10230"/>
                  </a:lnTo>
                  <a:lnTo>
                    <a:pt x="6284" y="10108"/>
                  </a:lnTo>
                  <a:lnTo>
                    <a:pt x="5919" y="9986"/>
                  </a:lnTo>
                  <a:lnTo>
                    <a:pt x="5554" y="9840"/>
                  </a:lnTo>
                  <a:lnTo>
                    <a:pt x="5213" y="9670"/>
                  </a:lnTo>
                  <a:lnTo>
                    <a:pt x="4847" y="9499"/>
                  </a:lnTo>
                  <a:lnTo>
                    <a:pt x="4190" y="9109"/>
                  </a:lnTo>
                  <a:lnTo>
                    <a:pt x="3557" y="8695"/>
                  </a:lnTo>
                  <a:lnTo>
                    <a:pt x="2972" y="8233"/>
                  </a:lnTo>
                  <a:lnTo>
                    <a:pt x="2412" y="7794"/>
                  </a:lnTo>
                  <a:lnTo>
                    <a:pt x="1900" y="7332"/>
                  </a:lnTo>
                  <a:lnTo>
                    <a:pt x="1438" y="6893"/>
                  </a:lnTo>
                  <a:lnTo>
                    <a:pt x="1048" y="6479"/>
                  </a:lnTo>
                  <a:lnTo>
                    <a:pt x="390" y="5748"/>
                  </a:lnTo>
                  <a:lnTo>
                    <a:pt x="1" y="5261"/>
                  </a:lnTo>
                  <a:lnTo>
                    <a:pt x="1" y="5261"/>
                  </a:lnTo>
                  <a:lnTo>
                    <a:pt x="390" y="4774"/>
                  </a:lnTo>
                  <a:lnTo>
                    <a:pt x="1048" y="4044"/>
                  </a:lnTo>
                  <a:lnTo>
                    <a:pt x="1438" y="3630"/>
                  </a:lnTo>
                  <a:lnTo>
                    <a:pt x="1900" y="3191"/>
                  </a:lnTo>
                  <a:lnTo>
                    <a:pt x="2412" y="2728"/>
                  </a:lnTo>
                  <a:lnTo>
                    <a:pt x="2972" y="2290"/>
                  </a:lnTo>
                  <a:lnTo>
                    <a:pt x="3557" y="1852"/>
                  </a:lnTo>
                  <a:lnTo>
                    <a:pt x="4190" y="1413"/>
                  </a:lnTo>
                  <a:lnTo>
                    <a:pt x="4847" y="1024"/>
                  </a:lnTo>
                  <a:lnTo>
                    <a:pt x="5213" y="853"/>
                  </a:lnTo>
                  <a:lnTo>
                    <a:pt x="5554" y="683"/>
                  </a:lnTo>
                  <a:lnTo>
                    <a:pt x="5919" y="536"/>
                  </a:lnTo>
                  <a:lnTo>
                    <a:pt x="6284" y="415"/>
                  </a:lnTo>
                  <a:lnTo>
                    <a:pt x="6674" y="293"/>
                  </a:lnTo>
                  <a:lnTo>
                    <a:pt x="7064" y="196"/>
                  </a:lnTo>
                  <a:lnTo>
                    <a:pt x="7453" y="98"/>
                  </a:lnTo>
                  <a:lnTo>
                    <a:pt x="7843" y="49"/>
                  </a:lnTo>
                  <a:lnTo>
                    <a:pt x="8233" y="1"/>
                  </a:lnTo>
                  <a:lnTo>
                    <a:pt x="8647" y="1"/>
                  </a:lnTo>
                  <a:lnTo>
                    <a:pt x="8647" y="1"/>
                  </a:lnTo>
                  <a:lnTo>
                    <a:pt x="9109" y="25"/>
                  </a:lnTo>
                  <a:lnTo>
                    <a:pt x="9548" y="74"/>
                  </a:lnTo>
                  <a:lnTo>
                    <a:pt x="9986" y="147"/>
                  </a:lnTo>
                  <a:lnTo>
                    <a:pt x="10425" y="244"/>
                  </a:lnTo>
                  <a:lnTo>
                    <a:pt x="10839" y="366"/>
                  </a:lnTo>
                  <a:lnTo>
                    <a:pt x="11253" y="512"/>
                  </a:lnTo>
                  <a:lnTo>
                    <a:pt x="11667" y="683"/>
                  </a:lnTo>
                  <a:lnTo>
                    <a:pt x="12056" y="853"/>
                  </a:lnTo>
                  <a:lnTo>
                    <a:pt x="12446" y="1048"/>
                  </a:lnTo>
                  <a:lnTo>
                    <a:pt x="12811" y="1243"/>
                  </a:lnTo>
                  <a:lnTo>
                    <a:pt x="13493" y="1681"/>
                  </a:lnTo>
                  <a:lnTo>
                    <a:pt x="14151" y="2144"/>
                  </a:lnTo>
                  <a:lnTo>
                    <a:pt x="14711" y="2607"/>
                  </a:lnTo>
                  <a:lnTo>
                    <a:pt x="14711" y="2607"/>
                  </a:lnTo>
                  <a:lnTo>
                    <a:pt x="15198" y="3021"/>
                  </a:lnTo>
                  <a:lnTo>
                    <a:pt x="15637" y="3435"/>
                  </a:lnTo>
                  <a:lnTo>
                    <a:pt x="16026" y="3824"/>
                  </a:lnTo>
                  <a:lnTo>
                    <a:pt x="16367" y="4190"/>
                  </a:lnTo>
                  <a:lnTo>
                    <a:pt x="16927" y="4823"/>
                  </a:lnTo>
                  <a:lnTo>
                    <a:pt x="17293" y="5261"/>
                  </a:lnTo>
                  <a:lnTo>
                    <a:pt x="17293" y="5261"/>
                  </a:lnTo>
                  <a:lnTo>
                    <a:pt x="16927" y="5700"/>
                  </a:lnTo>
                  <a:lnTo>
                    <a:pt x="16367" y="6333"/>
                  </a:lnTo>
                  <a:lnTo>
                    <a:pt x="16026" y="6698"/>
                  </a:lnTo>
                  <a:lnTo>
                    <a:pt x="15637" y="7088"/>
                  </a:lnTo>
                  <a:lnTo>
                    <a:pt x="15198" y="7502"/>
                  </a:lnTo>
                  <a:lnTo>
                    <a:pt x="14711" y="7916"/>
                  </a:lnTo>
                  <a:lnTo>
                    <a:pt x="14711" y="7916"/>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7" name="Shape 729">
              <a:extLst>
                <a:ext uri="{FF2B5EF4-FFF2-40B4-BE49-F238E27FC236}">
                  <a16:creationId xmlns:a16="http://schemas.microsoft.com/office/drawing/2014/main" id="{9489BAB8-7369-48CA-A0DB-5D570942843C}"/>
                </a:ext>
              </a:extLst>
            </p:cNvPr>
            <p:cNvSpPr/>
            <p:nvPr/>
          </p:nvSpPr>
          <p:spPr>
            <a:xfrm>
              <a:off x="3445875" y="3155825"/>
              <a:ext cx="80400" cy="80400"/>
            </a:xfrm>
            <a:custGeom>
              <a:avLst/>
              <a:gdLst/>
              <a:ahLst/>
              <a:cxnLst/>
              <a:rect l="0" t="0" r="0" b="0"/>
              <a:pathLst>
                <a:path w="3216" h="3216" fill="none" extrusionOk="0">
                  <a:moveTo>
                    <a:pt x="0" y="1608"/>
                  </a:moveTo>
                  <a:lnTo>
                    <a:pt x="0" y="1608"/>
                  </a:lnTo>
                  <a:lnTo>
                    <a:pt x="25" y="1438"/>
                  </a:lnTo>
                  <a:lnTo>
                    <a:pt x="49" y="1292"/>
                  </a:lnTo>
                  <a:lnTo>
                    <a:pt x="73" y="1121"/>
                  </a:lnTo>
                  <a:lnTo>
                    <a:pt x="146" y="975"/>
                  </a:lnTo>
                  <a:lnTo>
                    <a:pt x="195" y="853"/>
                  </a:lnTo>
                  <a:lnTo>
                    <a:pt x="293" y="707"/>
                  </a:lnTo>
                  <a:lnTo>
                    <a:pt x="366" y="585"/>
                  </a:lnTo>
                  <a:lnTo>
                    <a:pt x="487" y="488"/>
                  </a:lnTo>
                  <a:lnTo>
                    <a:pt x="585" y="366"/>
                  </a:lnTo>
                  <a:lnTo>
                    <a:pt x="707" y="293"/>
                  </a:lnTo>
                  <a:lnTo>
                    <a:pt x="853" y="196"/>
                  </a:lnTo>
                  <a:lnTo>
                    <a:pt x="974" y="147"/>
                  </a:lnTo>
                  <a:lnTo>
                    <a:pt x="1121" y="74"/>
                  </a:lnTo>
                  <a:lnTo>
                    <a:pt x="1291" y="50"/>
                  </a:lnTo>
                  <a:lnTo>
                    <a:pt x="1437" y="25"/>
                  </a:lnTo>
                  <a:lnTo>
                    <a:pt x="1608" y="1"/>
                  </a:lnTo>
                  <a:lnTo>
                    <a:pt x="1608" y="1"/>
                  </a:lnTo>
                  <a:lnTo>
                    <a:pt x="1778" y="25"/>
                  </a:lnTo>
                  <a:lnTo>
                    <a:pt x="1924" y="50"/>
                  </a:lnTo>
                  <a:lnTo>
                    <a:pt x="2095" y="74"/>
                  </a:lnTo>
                  <a:lnTo>
                    <a:pt x="2241" y="147"/>
                  </a:lnTo>
                  <a:lnTo>
                    <a:pt x="2363" y="196"/>
                  </a:lnTo>
                  <a:lnTo>
                    <a:pt x="2509" y="293"/>
                  </a:lnTo>
                  <a:lnTo>
                    <a:pt x="2631" y="366"/>
                  </a:lnTo>
                  <a:lnTo>
                    <a:pt x="2728" y="488"/>
                  </a:lnTo>
                  <a:lnTo>
                    <a:pt x="2850" y="585"/>
                  </a:lnTo>
                  <a:lnTo>
                    <a:pt x="2923" y="707"/>
                  </a:lnTo>
                  <a:lnTo>
                    <a:pt x="3020" y="853"/>
                  </a:lnTo>
                  <a:lnTo>
                    <a:pt x="3069" y="975"/>
                  </a:lnTo>
                  <a:lnTo>
                    <a:pt x="3142" y="1121"/>
                  </a:lnTo>
                  <a:lnTo>
                    <a:pt x="3166" y="1292"/>
                  </a:lnTo>
                  <a:lnTo>
                    <a:pt x="3191" y="1438"/>
                  </a:lnTo>
                  <a:lnTo>
                    <a:pt x="3215" y="1608"/>
                  </a:lnTo>
                  <a:lnTo>
                    <a:pt x="3215" y="1608"/>
                  </a:lnTo>
                  <a:lnTo>
                    <a:pt x="3191" y="1779"/>
                  </a:lnTo>
                  <a:lnTo>
                    <a:pt x="3166" y="1925"/>
                  </a:lnTo>
                  <a:lnTo>
                    <a:pt x="3142" y="2095"/>
                  </a:lnTo>
                  <a:lnTo>
                    <a:pt x="3069" y="2242"/>
                  </a:lnTo>
                  <a:lnTo>
                    <a:pt x="3020" y="2363"/>
                  </a:lnTo>
                  <a:lnTo>
                    <a:pt x="2923" y="2509"/>
                  </a:lnTo>
                  <a:lnTo>
                    <a:pt x="2850" y="2631"/>
                  </a:lnTo>
                  <a:lnTo>
                    <a:pt x="2728" y="2729"/>
                  </a:lnTo>
                  <a:lnTo>
                    <a:pt x="2631" y="2850"/>
                  </a:lnTo>
                  <a:lnTo>
                    <a:pt x="2509" y="2924"/>
                  </a:lnTo>
                  <a:lnTo>
                    <a:pt x="2363" y="3021"/>
                  </a:lnTo>
                  <a:lnTo>
                    <a:pt x="2241" y="3070"/>
                  </a:lnTo>
                  <a:lnTo>
                    <a:pt x="2095" y="3143"/>
                  </a:lnTo>
                  <a:lnTo>
                    <a:pt x="1924" y="3167"/>
                  </a:lnTo>
                  <a:lnTo>
                    <a:pt x="1778" y="3191"/>
                  </a:lnTo>
                  <a:lnTo>
                    <a:pt x="1608" y="3216"/>
                  </a:lnTo>
                  <a:lnTo>
                    <a:pt x="1608" y="3216"/>
                  </a:lnTo>
                  <a:lnTo>
                    <a:pt x="1437" y="3191"/>
                  </a:lnTo>
                  <a:lnTo>
                    <a:pt x="1291" y="3167"/>
                  </a:lnTo>
                  <a:lnTo>
                    <a:pt x="1121" y="3143"/>
                  </a:lnTo>
                  <a:lnTo>
                    <a:pt x="974" y="3070"/>
                  </a:lnTo>
                  <a:lnTo>
                    <a:pt x="853" y="3021"/>
                  </a:lnTo>
                  <a:lnTo>
                    <a:pt x="707" y="2924"/>
                  </a:lnTo>
                  <a:lnTo>
                    <a:pt x="585" y="2850"/>
                  </a:lnTo>
                  <a:lnTo>
                    <a:pt x="487" y="2729"/>
                  </a:lnTo>
                  <a:lnTo>
                    <a:pt x="366" y="2631"/>
                  </a:lnTo>
                  <a:lnTo>
                    <a:pt x="293" y="2509"/>
                  </a:lnTo>
                  <a:lnTo>
                    <a:pt x="195" y="2363"/>
                  </a:lnTo>
                  <a:lnTo>
                    <a:pt x="146" y="2242"/>
                  </a:lnTo>
                  <a:lnTo>
                    <a:pt x="73" y="2095"/>
                  </a:lnTo>
                  <a:lnTo>
                    <a:pt x="49" y="1925"/>
                  </a:lnTo>
                  <a:lnTo>
                    <a:pt x="25" y="1779"/>
                  </a:lnTo>
                  <a:lnTo>
                    <a:pt x="0" y="1608"/>
                  </a:lnTo>
                  <a:lnTo>
                    <a:pt x="0" y="1608"/>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8" name="Shape 730">
              <a:extLst>
                <a:ext uri="{FF2B5EF4-FFF2-40B4-BE49-F238E27FC236}">
                  <a16:creationId xmlns:a16="http://schemas.microsoft.com/office/drawing/2014/main" id="{DC78FF58-C210-4D7E-912A-E58F668E76C6}"/>
                </a:ext>
              </a:extLst>
            </p:cNvPr>
            <p:cNvSpPr/>
            <p:nvPr/>
          </p:nvSpPr>
          <p:spPr>
            <a:xfrm>
              <a:off x="3381925" y="3091900"/>
              <a:ext cx="208275" cy="208275"/>
            </a:xfrm>
            <a:custGeom>
              <a:avLst/>
              <a:gdLst/>
              <a:ahLst/>
              <a:cxnLst/>
              <a:rect l="0" t="0" r="0" b="0"/>
              <a:pathLst>
                <a:path w="8331" h="8331" fill="none" extrusionOk="0">
                  <a:moveTo>
                    <a:pt x="1" y="4165"/>
                  </a:moveTo>
                  <a:lnTo>
                    <a:pt x="1" y="4165"/>
                  </a:lnTo>
                  <a:lnTo>
                    <a:pt x="25" y="3751"/>
                  </a:lnTo>
                  <a:lnTo>
                    <a:pt x="74" y="3337"/>
                  </a:lnTo>
                  <a:lnTo>
                    <a:pt x="196" y="2923"/>
                  </a:lnTo>
                  <a:lnTo>
                    <a:pt x="318" y="2534"/>
                  </a:lnTo>
                  <a:lnTo>
                    <a:pt x="512" y="2168"/>
                  </a:lnTo>
                  <a:lnTo>
                    <a:pt x="707" y="1827"/>
                  </a:lnTo>
                  <a:lnTo>
                    <a:pt x="951" y="1511"/>
                  </a:lnTo>
                  <a:lnTo>
                    <a:pt x="1219" y="1218"/>
                  </a:lnTo>
                  <a:lnTo>
                    <a:pt x="1511" y="951"/>
                  </a:lnTo>
                  <a:lnTo>
                    <a:pt x="1828" y="707"/>
                  </a:lnTo>
                  <a:lnTo>
                    <a:pt x="2169" y="512"/>
                  </a:lnTo>
                  <a:lnTo>
                    <a:pt x="2534" y="317"/>
                  </a:lnTo>
                  <a:lnTo>
                    <a:pt x="2924" y="195"/>
                  </a:lnTo>
                  <a:lnTo>
                    <a:pt x="3313" y="74"/>
                  </a:lnTo>
                  <a:lnTo>
                    <a:pt x="3727" y="25"/>
                  </a:lnTo>
                  <a:lnTo>
                    <a:pt x="4166" y="1"/>
                  </a:lnTo>
                  <a:lnTo>
                    <a:pt x="4166" y="1"/>
                  </a:lnTo>
                  <a:lnTo>
                    <a:pt x="4580" y="25"/>
                  </a:lnTo>
                  <a:lnTo>
                    <a:pt x="4994" y="74"/>
                  </a:lnTo>
                  <a:lnTo>
                    <a:pt x="5408" y="195"/>
                  </a:lnTo>
                  <a:lnTo>
                    <a:pt x="5797" y="317"/>
                  </a:lnTo>
                  <a:lnTo>
                    <a:pt x="6163" y="512"/>
                  </a:lnTo>
                  <a:lnTo>
                    <a:pt x="6504" y="707"/>
                  </a:lnTo>
                  <a:lnTo>
                    <a:pt x="6820" y="951"/>
                  </a:lnTo>
                  <a:lnTo>
                    <a:pt x="7113" y="1218"/>
                  </a:lnTo>
                  <a:lnTo>
                    <a:pt x="7381" y="1511"/>
                  </a:lnTo>
                  <a:lnTo>
                    <a:pt x="7624" y="1827"/>
                  </a:lnTo>
                  <a:lnTo>
                    <a:pt x="7819" y="2168"/>
                  </a:lnTo>
                  <a:lnTo>
                    <a:pt x="8014" y="2534"/>
                  </a:lnTo>
                  <a:lnTo>
                    <a:pt x="8136" y="2923"/>
                  </a:lnTo>
                  <a:lnTo>
                    <a:pt x="8257" y="3337"/>
                  </a:lnTo>
                  <a:lnTo>
                    <a:pt x="8306" y="3751"/>
                  </a:lnTo>
                  <a:lnTo>
                    <a:pt x="8330" y="4165"/>
                  </a:lnTo>
                  <a:lnTo>
                    <a:pt x="8330" y="4165"/>
                  </a:lnTo>
                  <a:lnTo>
                    <a:pt x="8306" y="4579"/>
                  </a:lnTo>
                  <a:lnTo>
                    <a:pt x="8257" y="4993"/>
                  </a:lnTo>
                  <a:lnTo>
                    <a:pt x="8136" y="5407"/>
                  </a:lnTo>
                  <a:lnTo>
                    <a:pt x="8014" y="5797"/>
                  </a:lnTo>
                  <a:lnTo>
                    <a:pt x="7819" y="6162"/>
                  </a:lnTo>
                  <a:lnTo>
                    <a:pt x="7624" y="6503"/>
                  </a:lnTo>
                  <a:lnTo>
                    <a:pt x="7381" y="6820"/>
                  </a:lnTo>
                  <a:lnTo>
                    <a:pt x="7113" y="7112"/>
                  </a:lnTo>
                  <a:lnTo>
                    <a:pt x="6820" y="7380"/>
                  </a:lnTo>
                  <a:lnTo>
                    <a:pt x="6504" y="7624"/>
                  </a:lnTo>
                  <a:lnTo>
                    <a:pt x="6163" y="7819"/>
                  </a:lnTo>
                  <a:lnTo>
                    <a:pt x="5797" y="8013"/>
                  </a:lnTo>
                  <a:lnTo>
                    <a:pt x="5408" y="8135"/>
                  </a:lnTo>
                  <a:lnTo>
                    <a:pt x="4994" y="8257"/>
                  </a:lnTo>
                  <a:lnTo>
                    <a:pt x="4580" y="8306"/>
                  </a:lnTo>
                  <a:lnTo>
                    <a:pt x="4166" y="8330"/>
                  </a:lnTo>
                  <a:lnTo>
                    <a:pt x="4166" y="8330"/>
                  </a:lnTo>
                  <a:lnTo>
                    <a:pt x="3727" y="8306"/>
                  </a:lnTo>
                  <a:lnTo>
                    <a:pt x="3313" y="8257"/>
                  </a:lnTo>
                  <a:lnTo>
                    <a:pt x="2924" y="8135"/>
                  </a:lnTo>
                  <a:lnTo>
                    <a:pt x="2534" y="8013"/>
                  </a:lnTo>
                  <a:lnTo>
                    <a:pt x="2169" y="7819"/>
                  </a:lnTo>
                  <a:lnTo>
                    <a:pt x="1828" y="7624"/>
                  </a:lnTo>
                  <a:lnTo>
                    <a:pt x="1511" y="7380"/>
                  </a:lnTo>
                  <a:lnTo>
                    <a:pt x="1219" y="7112"/>
                  </a:lnTo>
                  <a:lnTo>
                    <a:pt x="951" y="6820"/>
                  </a:lnTo>
                  <a:lnTo>
                    <a:pt x="707" y="6503"/>
                  </a:lnTo>
                  <a:lnTo>
                    <a:pt x="512" y="6162"/>
                  </a:lnTo>
                  <a:lnTo>
                    <a:pt x="318" y="5797"/>
                  </a:lnTo>
                  <a:lnTo>
                    <a:pt x="196" y="5407"/>
                  </a:lnTo>
                  <a:lnTo>
                    <a:pt x="74" y="4993"/>
                  </a:lnTo>
                  <a:lnTo>
                    <a:pt x="25" y="4579"/>
                  </a:lnTo>
                  <a:lnTo>
                    <a:pt x="1" y="4165"/>
                  </a:lnTo>
                  <a:lnTo>
                    <a:pt x="1" y="4165"/>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39" name="Shape 382">
            <a:extLst>
              <a:ext uri="{FF2B5EF4-FFF2-40B4-BE49-F238E27FC236}">
                <a16:creationId xmlns:a16="http://schemas.microsoft.com/office/drawing/2014/main" id="{75BCDE7D-E900-4890-84E2-40261D7FA87F}"/>
              </a:ext>
            </a:extLst>
          </p:cNvPr>
          <p:cNvGrpSpPr/>
          <p:nvPr/>
        </p:nvGrpSpPr>
        <p:grpSpPr>
          <a:xfrm>
            <a:off x="5029839" y="1468332"/>
            <a:ext cx="336767" cy="383835"/>
            <a:chOff x="4630125" y="278900"/>
            <a:chExt cx="400675" cy="456675"/>
          </a:xfrm>
        </p:grpSpPr>
        <p:sp>
          <p:nvSpPr>
            <p:cNvPr id="40" name="Shape 383">
              <a:extLst>
                <a:ext uri="{FF2B5EF4-FFF2-40B4-BE49-F238E27FC236}">
                  <a16:creationId xmlns:a16="http://schemas.microsoft.com/office/drawing/2014/main" id="{19296F6A-C677-45FA-9C0A-C7E37CB6BE62}"/>
                </a:ext>
              </a:extLst>
            </p:cNvPr>
            <p:cNvSpPr/>
            <p:nvPr/>
          </p:nvSpPr>
          <p:spPr>
            <a:xfrm>
              <a:off x="4659350" y="328825"/>
              <a:ext cx="371450" cy="96850"/>
            </a:xfrm>
            <a:custGeom>
              <a:avLst/>
              <a:gdLst/>
              <a:ahLst/>
              <a:cxnLst/>
              <a:rect l="0" t="0" r="0" b="0"/>
              <a:pathLst>
                <a:path w="14858" h="3874" fill="none" extrusionOk="0">
                  <a:moveTo>
                    <a:pt x="12763" y="1"/>
                  </a:moveTo>
                  <a:lnTo>
                    <a:pt x="926" y="1"/>
                  </a:lnTo>
                  <a:lnTo>
                    <a:pt x="926" y="1"/>
                  </a:lnTo>
                  <a:lnTo>
                    <a:pt x="731" y="25"/>
                  </a:lnTo>
                  <a:lnTo>
                    <a:pt x="561" y="74"/>
                  </a:lnTo>
                  <a:lnTo>
                    <a:pt x="390" y="171"/>
                  </a:lnTo>
                  <a:lnTo>
                    <a:pt x="269" y="269"/>
                  </a:lnTo>
                  <a:lnTo>
                    <a:pt x="147" y="415"/>
                  </a:lnTo>
                  <a:lnTo>
                    <a:pt x="74" y="561"/>
                  </a:lnTo>
                  <a:lnTo>
                    <a:pt x="1" y="732"/>
                  </a:lnTo>
                  <a:lnTo>
                    <a:pt x="1" y="926"/>
                  </a:lnTo>
                  <a:lnTo>
                    <a:pt x="1" y="2948"/>
                  </a:lnTo>
                  <a:lnTo>
                    <a:pt x="1" y="2948"/>
                  </a:lnTo>
                  <a:lnTo>
                    <a:pt x="1" y="3143"/>
                  </a:lnTo>
                  <a:lnTo>
                    <a:pt x="74" y="3313"/>
                  </a:lnTo>
                  <a:lnTo>
                    <a:pt x="147" y="3459"/>
                  </a:lnTo>
                  <a:lnTo>
                    <a:pt x="269" y="3605"/>
                  </a:lnTo>
                  <a:lnTo>
                    <a:pt x="390" y="3727"/>
                  </a:lnTo>
                  <a:lnTo>
                    <a:pt x="561" y="3800"/>
                  </a:lnTo>
                  <a:lnTo>
                    <a:pt x="731" y="3849"/>
                  </a:lnTo>
                  <a:lnTo>
                    <a:pt x="926" y="3873"/>
                  </a:lnTo>
                  <a:lnTo>
                    <a:pt x="12763" y="3873"/>
                  </a:lnTo>
                  <a:lnTo>
                    <a:pt x="14857" y="1949"/>
                  </a:lnTo>
                  <a:lnTo>
                    <a:pt x="12763" y="1"/>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1" name="Shape 384">
              <a:extLst>
                <a:ext uri="{FF2B5EF4-FFF2-40B4-BE49-F238E27FC236}">
                  <a16:creationId xmlns:a16="http://schemas.microsoft.com/office/drawing/2014/main" id="{6700C3D1-BEFC-4D0F-AE9E-4FBCD84A480E}"/>
                </a:ext>
              </a:extLst>
            </p:cNvPr>
            <p:cNvSpPr/>
            <p:nvPr/>
          </p:nvSpPr>
          <p:spPr>
            <a:xfrm>
              <a:off x="4630125" y="452425"/>
              <a:ext cx="371450" cy="96850"/>
            </a:xfrm>
            <a:custGeom>
              <a:avLst/>
              <a:gdLst/>
              <a:ahLst/>
              <a:cxnLst/>
              <a:rect l="0" t="0" r="0" b="0"/>
              <a:pathLst>
                <a:path w="14858" h="3874" fill="none" extrusionOk="0">
                  <a:moveTo>
                    <a:pt x="2095" y="1"/>
                  </a:moveTo>
                  <a:lnTo>
                    <a:pt x="13932" y="1"/>
                  </a:lnTo>
                  <a:lnTo>
                    <a:pt x="13932" y="1"/>
                  </a:lnTo>
                  <a:lnTo>
                    <a:pt x="14126" y="25"/>
                  </a:lnTo>
                  <a:lnTo>
                    <a:pt x="14297" y="74"/>
                  </a:lnTo>
                  <a:lnTo>
                    <a:pt x="14467" y="147"/>
                  </a:lnTo>
                  <a:lnTo>
                    <a:pt x="14589" y="269"/>
                  </a:lnTo>
                  <a:lnTo>
                    <a:pt x="14711" y="415"/>
                  </a:lnTo>
                  <a:lnTo>
                    <a:pt x="14784" y="561"/>
                  </a:lnTo>
                  <a:lnTo>
                    <a:pt x="14857" y="732"/>
                  </a:lnTo>
                  <a:lnTo>
                    <a:pt x="14857" y="926"/>
                  </a:lnTo>
                  <a:lnTo>
                    <a:pt x="14857" y="2948"/>
                  </a:lnTo>
                  <a:lnTo>
                    <a:pt x="14857" y="2948"/>
                  </a:lnTo>
                  <a:lnTo>
                    <a:pt x="14857" y="3143"/>
                  </a:lnTo>
                  <a:lnTo>
                    <a:pt x="14784" y="3313"/>
                  </a:lnTo>
                  <a:lnTo>
                    <a:pt x="14711" y="3459"/>
                  </a:lnTo>
                  <a:lnTo>
                    <a:pt x="14589" y="3605"/>
                  </a:lnTo>
                  <a:lnTo>
                    <a:pt x="14467" y="3703"/>
                  </a:lnTo>
                  <a:lnTo>
                    <a:pt x="14297" y="3800"/>
                  </a:lnTo>
                  <a:lnTo>
                    <a:pt x="14126" y="3849"/>
                  </a:lnTo>
                  <a:lnTo>
                    <a:pt x="13932" y="3873"/>
                  </a:lnTo>
                  <a:lnTo>
                    <a:pt x="2095" y="3873"/>
                  </a:lnTo>
                  <a:lnTo>
                    <a:pt x="1" y="1925"/>
                  </a:lnTo>
                  <a:lnTo>
                    <a:pt x="2095" y="1"/>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2" name="Shape 385">
              <a:extLst>
                <a:ext uri="{FF2B5EF4-FFF2-40B4-BE49-F238E27FC236}">
                  <a16:creationId xmlns:a16="http://schemas.microsoft.com/office/drawing/2014/main" id="{3AC2308A-4957-4CAB-8D0E-FA3EF3E56C1E}"/>
                </a:ext>
              </a:extLst>
            </p:cNvPr>
            <p:cNvSpPr/>
            <p:nvPr/>
          </p:nvSpPr>
          <p:spPr>
            <a:xfrm>
              <a:off x="4808525" y="278900"/>
              <a:ext cx="43875" cy="49950"/>
            </a:xfrm>
            <a:custGeom>
              <a:avLst/>
              <a:gdLst/>
              <a:ahLst/>
              <a:cxnLst/>
              <a:rect l="0" t="0" r="0" b="0"/>
              <a:pathLst>
                <a:path w="1755" h="1998" fill="none" extrusionOk="0">
                  <a:moveTo>
                    <a:pt x="1754" y="1998"/>
                  </a:moveTo>
                  <a:lnTo>
                    <a:pt x="1754" y="585"/>
                  </a:lnTo>
                  <a:lnTo>
                    <a:pt x="1754" y="585"/>
                  </a:lnTo>
                  <a:lnTo>
                    <a:pt x="1754" y="464"/>
                  </a:lnTo>
                  <a:lnTo>
                    <a:pt x="1730" y="366"/>
                  </a:lnTo>
                  <a:lnTo>
                    <a:pt x="1657" y="269"/>
                  </a:lnTo>
                  <a:lnTo>
                    <a:pt x="1584" y="171"/>
                  </a:lnTo>
                  <a:lnTo>
                    <a:pt x="1511" y="98"/>
                  </a:lnTo>
                  <a:lnTo>
                    <a:pt x="1413" y="49"/>
                  </a:lnTo>
                  <a:lnTo>
                    <a:pt x="1291" y="25"/>
                  </a:lnTo>
                  <a:lnTo>
                    <a:pt x="1194" y="1"/>
                  </a:lnTo>
                  <a:lnTo>
                    <a:pt x="561" y="1"/>
                  </a:lnTo>
                  <a:lnTo>
                    <a:pt x="561" y="1"/>
                  </a:lnTo>
                  <a:lnTo>
                    <a:pt x="463" y="25"/>
                  </a:lnTo>
                  <a:lnTo>
                    <a:pt x="342" y="49"/>
                  </a:lnTo>
                  <a:lnTo>
                    <a:pt x="244" y="98"/>
                  </a:lnTo>
                  <a:lnTo>
                    <a:pt x="171" y="171"/>
                  </a:lnTo>
                  <a:lnTo>
                    <a:pt x="98" y="269"/>
                  </a:lnTo>
                  <a:lnTo>
                    <a:pt x="25" y="366"/>
                  </a:lnTo>
                  <a:lnTo>
                    <a:pt x="1" y="464"/>
                  </a:lnTo>
                  <a:lnTo>
                    <a:pt x="1" y="585"/>
                  </a:lnTo>
                  <a:lnTo>
                    <a:pt x="1" y="1998"/>
                  </a:lnTo>
                  <a:lnTo>
                    <a:pt x="1754" y="1998"/>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3" name="Shape 386">
              <a:extLst>
                <a:ext uri="{FF2B5EF4-FFF2-40B4-BE49-F238E27FC236}">
                  <a16:creationId xmlns:a16="http://schemas.microsoft.com/office/drawing/2014/main" id="{2EEB7C93-08CA-4098-82D2-3154E1BE44BC}"/>
                </a:ext>
              </a:extLst>
            </p:cNvPr>
            <p:cNvSpPr/>
            <p:nvPr/>
          </p:nvSpPr>
          <p:spPr>
            <a:xfrm>
              <a:off x="4808525" y="549250"/>
              <a:ext cx="43875" cy="186325"/>
            </a:xfrm>
            <a:custGeom>
              <a:avLst/>
              <a:gdLst/>
              <a:ahLst/>
              <a:cxnLst/>
              <a:rect l="0" t="0" r="0" b="0"/>
              <a:pathLst>
                <a:path w="1755" h="7453" fill="none" extrusionOk="0">
                  <a:moveTo>
                    <a:pt x="1" y="0"/>
                  </a:moveTo>
                  <a:lnTo>
                    <a:pt x="1" y="7453"/>
                  </a:lnTo>
                  <a:lnTo>
                    <a:pt x="1754" y="7453"/>
                  </a:lnTo>
                  <a:lnTo>
                    <a:pt x="1754" y="0"/>
                  </a:lnTo>
                  <a:lnTo>
                    <a:pt x="1" y="0"/>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44" name="Shape 552">
            <a:extLst>
              <a:ext uri="{FF2B5EF4-FFF2-40B4-BE49-F238E27FC236}">
                <a16:creationId xmlns:a16="http://schemas.microsoft.com/office/drawing/2014/main" id="{211D63D5-F386-4CFF-A5DA-E748F12D8AF7}"/>
              </a:ext>
            </a:extLst>
          </p:cNvPr>
          <p:cNvGrpSpPr/>
          <p:nvPr/>
        </p:nvGrpSpPr>
        <p:grpSpPr>
          <a:xfrm>
            <a:off x="6195779" y="1551743"/>
            <a:ext cx="369525" cy="268182"/>
            <a:chOff x="3932350" y="3714775"/>
            <a:chExt cx="439650" cy="319075"/>
          </a:xfrm>
        </p:grpSpPr>
        <p:sp>
          <p:nvSpPr>
            <p:cNvPr id="45" name="Shape 553">
              <a:extLst>
                <a:ext uri="{FF2B5EF4-FFF2-40B4-BE49-F238E27FC236}">
                  <a16:creationId xmlns:a16="http://schemas.microsoft.com/office/drawing/2014/main" id="{BC29EDD5-ECF0-4BF4-A13B-2EE6317BF598}"/>
                </a:ext>
              </a:extLst>
            </p:cNvPr>
            <p:cNvSpPr/>
            <p:nvPr/>
          </p:nvSpPr>
          <p:spPr>
            <a:xfrm>
              <a:off x="3932350" y="3714775"/>
              <a:ext cx="439650" cy="319075"/>
            </a:xfrm>
            <a:custGeom>
              <a:avLst/>
              <a:gdLst/>
              <a:ahLst/>
              <a:cxnLst/>
              <a:rect l="0" t="0" r="0" b="0"/>
              <a:pathLst>
                <a:path w="17586" h="12763" fill="none" extrusionOk="0">
                  <a:moveTo>
                    <a:pt x="1" y="1"/>
                  </a:moveTo>
                  <a:lnTo>
                    <a:pt x="1" y="12276"/>
                  </a:lnTo>
                  <a:lnTo>
                    <a:pt x="1" y="12276"/>
                  </a:lnTo>
                  <a:lnTo>
                    <a:pt x="1" y="12373"/>
                  </a:lnTo>
                  <a:lnTo>
                    <a:pt x="25" y="12471"/>
                  </a:lnTo>
                  <a:lnTo>
                    <a:pt x="74" y="12544"/>
                  </a:lnTo>
                  <a:lnTo>
                    <a:pt x="123" y="12617"/>
                  </a:lnTo>
                  <a:lnTo>
                    <a:pt x="196" y="12690"/>
                  </a:lnTo>
                  <a:lnTo>
                    <a:pt x="293" y="12714"/>
                  </a:lnTo>
                  <a:lnTo>
                    <a:pt x="366" y="12763"/>
                  </a:lnTo>
                  <a:lnTo>
                    <a:pt x="488" y="12763"/>
                  </a:lnTo>
                  <a:lnTo>
                    <a:pt x="17585" y="12763"/>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6" name="Shape 554">
              <a:extLst>
                <a:ext uri="{FF2B5EF4-FFF2-40B4-BE49-F238E27FC236}">
                  <a16:creationId xmlns:a16="http://schemas.microsoft.com/office/drawing/2014/main" id="{D7CF0F04-16ED-4E40-9603-8A420DB18D21}"/>
                </a:ext>
              </a:extLst>
            </p:cNvPr>
            <p:cNvSpPr/>
            <p:nvPr/>
          </p:nvSpPr>
          <p:spPr>
            <a:xfrm>
              <a:off x="3970100" y="3862750"/>
              <a:ext cx="77350" cy="132750"/>
            </a:xfrm>
            <a:custGeom>
              <a:avLst/>
              <a:gdLst/>
              <a:ahLst/>
              <a:cxnLst/>
              <a:rect l="0" t="0" r="0" b="0"/>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7" name="Shape 555">
              <a:extLst>
                <a:ext uri="{FF2B5EF4-FFF2-40B4-BE49-F238E27FC236}">
                  <a16:creationId xmlns:a16="http://schemas.microsoft.com/office/drawing/2014/main" id="{CC0C639D-8E1B-44F7-B821-9250D2574D4E}"/>
                </a:ext>
              </a:extLst>
            </p:cNvPr>
            <p:cNvSpPr/>
            <p:nvPr/>
          </p:nvSpPr>
          <p:spPr>
            <a:xfrm>
              <a:off x="4278800" y="3862750"/>
              <a:ext cx="77350" cy="132750"/>
            </a:xfrm>
            <a:custGeom>
              <a:avLst/>
              <a:gdLst/>
              <a:ahLst/>
              <a:cxnLst/>
              <a:rect l="0" t="0" r="0" b="0"/>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0"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 name="Shape 556">
              <a:extLst>
                <a:ext uri="{FF2B5EF4-FFF2-40B4-BE49-F238E27FC236}">
                  <a16:creationId xmlns:a16="http://schemas.microsoft.com/office/drawing/2014/main" id="{AF43CC2D-2364-4CF6-B77E-8022CDDA2131}"/>
                </a:ext>
              </a:extLst>
            </p:cNvPr>
            <p:cNvSpPr/>
            <p:nvPr/>
          </p:nvSpPr>
          <p:spPr>
            <a:xfrm>
              <a:off x="4073000" y="3716600"/>
              <a:ext cx="77350" cy="278900"/>
            </a:xfrm>
            <a:custGeom>
              <a:avLst/>
              <a:gdLst/>
              <a:ahLst/>
              <a:cxnLst/>
              <a:rect l="0" t="0" r="0" b="0"/>
              <a:pathLst>
                <a:path w="3094" h="11156" fill="none" extrusionOk="0">
                  <a:moveTo>
                    <a:pt x="3094" y="11155"/>
                  </a:moveTo>
                  <a:lnTo>
                    <a:pt x="3094" y="488"/>
                  </a:lnTo>
                  <a:lnTo>
                    <a:pt x="3094" y="488"/>
                  </a:lnTo>
                  <a:lnTo>
                    <a:pt x="3094" y="391"/>
                  </a:lnTo>
                  <a:lnTo>
                    <a:pt x="3070" y="293"/>
                  </a:lnTo>
                  <a:lnTo>
                    <a:pt x="3021" y="220"/>
                  </a:lnTo>
                  <a:lnTo>
                    <a:pt x="2948" y="147"/>
                  </a:lnTo>
                  <a:lnTo>
                    <a:pt x="2899" y="98"/>
                  </a:lnTo>
                  <a:lnTo>
                    <a:pt x="2802" y="50"/>
                  </a:lnTo>
                  <a:lnTo>
                    <a:pt x="2704" y="25"/>
                  </a:lnTo>
                  <a:lnTo>
                    <a:pt x="2607" y="1"/>
                  </a:lnTo>
                  <a:lnTo>
                    <a:pt x="488" y="1"/>
                  </a:lnTo>
                  <a:lnTo>
                    <a:pt x="488" y="1"/>
                  </a:lnTo>
                  <a:lnTo>
                    <a:pt x="391" y="25"/>
                  </a:lnTo>
                  <a:lnTo>
                    <a:pt x="293" y="50"/>
                  </a:lnTo>
                  <a:lnTo>
                    <a:pt x="220" y="98"/>
                  </a:lnTo>
                  <a:lnTo>
                    <a:pt x="147" y="147"/>
                  </a:lnTo>
                  <a:lnTo>
                    <a:pt x="74" y="220"/>
                  </a:lnTo>
                  <a:lnTo>
                    <a:pt x="50" y="293"/>
                  </a:lnTo>
                  <a:lnTo>
                    <a:pt x="1" y="391"/>
                  </a:lnTo>
                  <a:lnTo>
                    <a:pt x="1" y="488"/>
                  </a:lnTo>
                  <a:lnTo>
                    <a:pt x="1" y="11155"/>
                  </a:lnTo>
                  <a:lnTo>
                    <a:pt x="3094" y="11155"/>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9" name="Shape 557">
              <a:extLst>
                <a:ext uri="{FF2B5EF4-FFF2-40B4-BE49-F238E27FC236}">
                  <a16:creationId xmlns:a16="http://schemas.microsoft.com/office/drawing/2014/main" id="{10EA38D5-7684-47E8-AD68-85E263439CB2}"/>
                </a:ext>
              </a:extLst>
            </p:cNvPr>
            <p:cNvSpPr/>
            <p:nvPr/>
          </p:nvSpPr>
          <p:spPr>
            <a:xfrm>
              <a:off x="4175900" y="3787250"/>
              <a:ext cx="77350" cy="208250"/>
            </a:xfrm>
            <a:custGeom>
              <a:avLst/>
              <a:gdLst/>
              <a:ahLst/>
              <a:cxnLst/>
              <a:rect l="0" t="0" r="0" b="0"/>
              <a:pathLst>
                <a:path w="3094" h="8330" fill="none" extrusionOk="0">
                  <a:moveTo>
                    <a:pt x="3094" y="832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8329"/>
                  </a:lnTo>
                  <a:lnTo>
                    <a:pt x="3094" y="8329"/>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50" name="Shape 558">
            <a:extLst>
              <a:ext uri="{FF2B5EF4-FFF2-40B4-BE49-F238E27FC236}">
                <a16:creationId xmlns:a16="http://schemas.microsoft.com/office/drawing/2014/main" id="{C63FC6EB-BAA6-46D3-8C75-D3A684D25AEF}"/>
              </a:ext>
            </a:extLst>
          </p:cNvPr>
          <p:cNvGrpSpPr/>
          <p:nvPr/>
        </p:nvGrpSpPr>
        <p:grpSpPr>
          <a:xfrm>
            <a:off x="7178411" y="1510456"/>
            <a:ext cx="369504" cy="268182"/>
            <a:chOff x="4604550" y="3714775"/>
            <a:chExt cx="439625" cy="319075"/>
          </a:xfrm>
        </p:grpSpPr>
        <p:sp>
          <p:nvSpPr>
            <p:cNvPr id="51" name="Shape 559">
              <a:extLst>
                <a:ext uri="{FF2B5EF4-FFF2-40B4-BE49-F238E27FC236}">
                  <a16:creationId xmlns:a16="http://schemas.microsoft.com/office/drawing/2014/main" id="{2CF43D98-0B08-4492-8229-66EA1F98FCD3}"/>
                </a:ext>
              </a:extLst>
            </p:cNvPr>
            <p:cNvSpPr/>
            <p:nvPr/>
          </p:nvSpPr>
          <p:spPr>
            <a:xfrm>
              <a:off x="4604550" y="3714775"/>
              <a:ext cx="439625" cy="319075"/>
            </a:xfrm>
            <a:custGeom>
              <a:avLst/>
              <a:gdLst/>
              <a:ahLst/>
              <a:cxnLst/>
              <a:rect l="0" t="0" r="0" b="0"/>
              <a:pathLst>
                <a:path w="17585" h="12763" fill="none" extrusionOk="0">
                  <a:moveTo>
                    <a:pt x="1" y="1"/>
                  </a:moveTo>
                  <a:lnTo>
                    <a:pt x="1" y="12276"/>
                  </a:lnTo>
                  <a:lnTo>
                    <a:pt x="1" y="12276"/>
                  </a:lnTo>
                  <a:lnTo>
                    <a:pt x="1" y="12373"/>
                  </a:lnTo>
                  <a:lnTo>
                    <a:pt x="25" y="12471"/>
                  </a:lnTo>
                  <a:lnTo>
                    <a:pt x="74" y="12544"/>
                  </a:lnTo>
                  <a:lnTo>
                    <a:pt x="122" y="12617"/>
                  </a:lnTo>
                  <a:lnTo>
                    <a:pt x="196" y="12690"/>
                  </a:lnTo>
                  <a:lnTo>
                    <a:pt x="293" y="12714"/>
                  </a:lnTo>
                  <a:lnTo>
                    <a:pt x="366" y="12763"/>
                  </a:lnTo>
                  <a:lnTo>
                    <a:pt x="488" y="12763"/>
                  </a:lnTo>
                  <a:lnTo>
                    <a:pt x="17585" y="12763"/>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2" name="Shape 560">
              <a:extLst>
                <a:ext uri="{FF2B5EF4-FFF2-40B4-BE49-F238E27FC236}">
                  <a16:creationId xmlns:a16="http://schemas.microsoft.com/office/drawing/2014/main" id="{0C939177-5100-4CEF-B295-6185DEF6E5E1}"/>
                </a:ext>
              </a:extLst>
            </p:cNvPr>
            <p:cNvSpPr/>
            <p:nvPr/>
          </p:nvSpPr>
          <p:spPr>
            <a:xfrm>
              <a:off x="4647175" y="3761675"/>
              <a:ext cx="354400" cy="213725"/>
            </a:xfrm>
            <a:custGeom>
              <a:avLst/>
              <a:gdLst/>
              <a:ahLst/>
              <a:cxnLst/>
              <a:rect l="0" t="0" r="0" b="0"/>
              <a:pathLst>
                <a:path w="14176" h="8549" fill="none" extrusionOk="0">
                  <a:moveTo>
                    <a:pt x="1" y="8549"/>
                  </a:moveTo>
                  <a:lnTo>
                    <a:pt x="3654" y="4408"/>
                  </a:lnTo>
                  <a:lnTo>
                    <a:pt x="5821" y="5699"/>
                  </a:lnTo>
                  <a:lnTo>
                    <a:pt x="9085" y="1924"/>
                  </a:lnTo>
                  <a:lnTo>
                    <a:pt x="9085" y="1924"/>
                  </a:lnTo>
                  <a:lnTo>
                    <a:pt x="9085" y="1924"/>
                  </a:lnTo>
                  <a:lnTo>
                    <a:pt x="9085" y="1924"/>
                  </a:lnTo>
                  <a:lnTo>
                    <a:pt x="9061" y="1924"/>
                  </a:lnTo>
                  <a:lnTo>
                    <a:pt x="9085" y="1924"/>
                  </a:lnTo>
                  <a:lnTo>
                    <a:pt x="9085" y="1924"/>
                  </a:lnTo>
                  <a:lnTo>
                    <a:pt x="9085" y="1924"/>
                  </a:lnTo>
                  <a:lnTo>
                    <a:pt x="9085" y="1924"/>
                  </a:lnTo>
                  <a:lnTo>
                    <a:pt x="9061" y="1924"/>
                  </a:lnTo>
                  <a:lnTo>
                    <a:pt x="9085" y="1924"/>
                  </a:lnTo>
                  <a:lnTo>
                    <a:pt x="10571" y="3337"/>
                  </a:lnTo>
                  <a:lnTo>
                    <a:pt x="14175"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53" name="Shape 561">
            <a:extLst>
              <a:ext uri="{FF2B5EF4-FFF2-40B4-BE49-F238E27FC236}">
                <a16:creationId xmlns:a16="http://schemas.microsoft.com/office/drawing/2014/main" id="{BCBEADF4-98E8-42FD-8D44-D9C6D16F1C7F}"/>
              </a:ext>
            </a:extLst>
          </p:cNvPr>
          <p:cNvGrpSpPr/>
          <p:nvPr/>
        </p:nvGrpSpPr>
        <p:grpSpPr>
          <a:xfrm>
            <a:off x="9079690" y="1495039"/>
            <a:ext cx="353136" cy="313737"/>
            <a:chOff x="5292575" y="3681900"/>
            <a:chExt cx="420150" cy="373275"/>
          </a:xfrm>
        </p:grpSpPr>
        <p:sp>
          <p:nvSpPr>
            <p:cNvPr id="54" name="Shape 562">
              <a:extLst>
                <a:ext uri="{FF2B5EF4-FFF2-40B4-BE49-F238E27FC236}">
                  <a16:creationId xmlns:a16="http://schemas.microsoft.com/office/drawing/2014/main" id="{721B7AE4-80B5-4705-8A76-5DAA67A42F79}"/>
                </a:ext>
              </a:extLst>
            </p:cNvPr>
            <p:cNvSpPr/>
            <p:nvPr/>
          </p:nvSpPr>
          <p:spPr>
            <a:xfrm>
              <a:off x="5292575" y="3706875"/>
              <a:ext cx="420150" cy="266700"/>
            </a:xfrm>
            <a:custGeom>
              <a:avLst/>
              <a:gdLst/>
              <a:ahLst/>
              <a:cxnLst/>
              <a:rect l="0" t="0" r="0" b="0"/>
              <a:pathLst>
                <a:path w="16806" h="10668" fill="none" extrusionOk="0">
                  <a:moveTo>
                    <a:pt x="16319" y="0"/>
                  </a:moveTo>
                  <a:lnTo>
                    <a:pt x="488" y="0"/>
                  </a:lnTo>
                  <a:lnTo>
                    <a:pt x="488" y="0"/>
                  </a:lnTo>
                  <a:lnTo>
                    <a:pt x="390" y="0"/>
                  </a:lnTo>
                  <a:lnTo>
                    <a:pt x="293" y="25"/>
                  </a:lnTo>
                  <a:lnTo>
                    <a:pt x="196" y="73"/>
                  </a:lnTo>
                  <a:lnTo>
                    <a:pt x="123" y="146"/>
                  </a:lnTo>
                  <a:lnTo>
                    <a:pt x="74" y="219"/>
                  </a:lnTo>
                  <a:lnTo>
                    <a:pt x="25" y="292"/>
                  </a:lnTo>
                  <a:lnTo>
                    <a:pt x="1" y="390"/>
                  </a:lnTo>
                  <a:lnTo>
                    <a:pt x="1" y="487"/>
                  </a:lnTo>
                  <a:lnTo>
                    <a:pt x="1" y="10181"/>
                  </a:lnTo>
                  <a:lnTo>
                    <a:pt x="1" y="10181"/>
                  </a:lnTo>
                  <a:lnTo>
                    <a:pt x="1" y="10278"/>
                  </a:lnTo>
                  <a:lnTo>
                    <a:pt x="25" y="10375"/>
                  </a:lnTo>
                  <a:lnTo>
                    <a:pt x="74" y="10448"/>
                  </a:lnTo>
                  <a:lnTo>
                    <a:pt x="123" y="10522"/>
                  </a:lnTo>
                  <a:lnTo>
                    <a:pt x="196" y="10570"/>
                  </a:lnTo>
                  <a:lnTo>
                    <a:pt x="293" y="10619"/>
                  </a:lnTo>
                  <a:lnTo>
                    <a:pt x="390" y="10643"/>
                  </a:lnTo>
                  <a:lnTo>
                    <a:pt x="488" y="10668"/>
                  </a:lnTo>
                  <a:lnTo>
                    <a:pt x="16319" y="10668"/>
                  </a:lnTo>
                  <a:lnTo>
                    <a:pt x="16319" y="10668"/>
                  </a:lnTo>
                  <a:lnTo>
                    <a:pt x="16416" y="10643"/>
                  </a:lnTo>
                  <a:lnTo>
                    <a:pt x="16513" y="10619"/>
                  </a:lnTo>
                  <a:lnTo>
                    <a:pt x="16611" y="10570"/>
                  </a:lnTo>
                  <a:lnTo>
                    <a:pt x="16684" y="10522"/>
                  </a:lnTo>
                  <a:lnTo>
                    <a:pt x="16733" y="10448"/>
                  </a:lnTo>
                  <a:lnTo>
                    <a:pt x="16781" y="10375"/>
                  </a:lnTo>
                  <a:lnTo>
                    <a:pt x="16806" y="10278"/>
                  </a:lnTo>
                  <a:lnTo>
                    <a:pt x="16806" y="10181"/>
                  </a:lnTo>
                  <a:lnTo>
                    <a:pt x="16806" y="487"/>
                  </a:lnTo>
                  <a:lnTo>
                    <a:pt x="16806" y="487"/>
                  </a:lnTo>
                  <a:lnTo>
                    <a:pt x="16806" y="390"/>
                  </a:lnTo>
                  <a:lnTo>
                    <a:pt x="16781" y="292"/>
                  </a:lnTo>
                  <a:lnTo>
                    <a:pt x="16733" y="219"/>
                  </a:lnTo>
                  <a:lnTo>
                    <a:pt x="16684" y="146"/>
                  </a:lnTo>
                  <a:lnTo>
                    <a:pt x="16611" y="73"/>
                  </a:lnTo>
                  <a:lnTo>
                    <a:pt x="16513" y="25"/>
                  </a:lnTo>
                  <a:lnTo>
                    <a:pt x="16416" y="0"/>
                  </a:lnTo>
                  <a:lnTo>
                    <a:pt x="16319" y="0"/>
                  </a:lnTo>
                  <a:lnTo>
                    <a:pt x="16319" y="0"/>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5" name="Shape 563">
              <a:extLst>
                <a:ext uri="{FF2B5EF4-FFF2-40B4-BE49-F238E27FC236}">
                  <a16:creationId xmlns:a16="http://schemas.microsoft.com/office/drawing/2014/main" id="{ACF57559-775F-478B-85F2-B3633CEA35E6}"/>
                </a:ext>
              </a:extLst>
            </p:cNvPr>
            <p:cNvSpPr/>
            <p:nvPr/>
          </p:nvSpPr>
          <p:spPr>
            <a:xfrm>
              <a:off x="5490475" y="3681900"/>
              <a:ext cx="24375" cy="25000"/>
            </a:xfrm>
            <a:custGeom>
              <a:avLst/>
              <a:gdLst/>
              <a:ahLst/>
              <a:cxnLst/>
              <a:rect l="0" t="0" r="0" b="0"/>
              <a:pathLst>
                <a:path w="975" h="1000" fill="none" extrusionOk="0">
                  <a:moveTo>
                    <a:pt x="974" y="999"/>
                  </a:moveTo>
                  <a:lnTo>
                    <a:pt x="974" y="488"/>
                  </a:lnTo>
                  <a:lnTo>
                    <a:pt x="974" y="488"/>
                  </a:lnTo>
                  <a:lnTo>
                    <a:pt x="974" y="390"/>
                  </a:lnTo>
                  <a:lnTo>
                    <a:pt x="926" y="293"/>
                  </a:lnTo>
                  <a:lnTo>
                    <a:pt x="901" y="220"/>
                  </a:lnTo>
                  <a:lnTo>
                    <a:pt x="828" y="147"/>
                  </a:lnTo>
                  <a:lnTo>
                    <a:pt x="755" y="74"/>
                  </a:lnTo>
                  <a:lnTo>
                    <a:pt x="682" y="49"/>
                  </a:lnTo>
                  <a:lnTo>
                    <a:pt x="585" y="1"/>
                  </a:lnTo>
                  <a:lnTo>
                    <a:pt x="487" y="1"/>
                  </a:lnTo>
                  <a:lnTo>
                    <a:pt x="487" y="1"/>
                  </a:lnTo>
                  <a:lnTo>
                    <a:pt x="390" y="1"/>
                  </a:lnTo>
                  <a:lnTo>
                    <a:pt x="292" y="49"/>
                  </a:lnTo>
                  <a:lnTo>
                    <a:pt x="219" y="74"/>
                  </a:lnTo>
                  <a:lnTo>
                    <a:pt x="146" y="147"/>
                  </a:lnTo>
                  <a:lnTo>
                    <a:pt x="73" y="220"/>
                  </a:lnTo>
                  <a:lnTo>
                    <a:pt x="49" y="293"/>
                  </a:lnTo>
                  <a:lnTo>
                    <a:pt x="0" y="390"/>
                  </a:lnTo>
                  <a:lnTo>
                    <a:pt x="0" y="488"/>
                  </a:lnTo>
                  <a:lnTo>
                    <a:pt x="0" y="999"/>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6" name="Shape 564">
              <a:extLst>
                <a:ext uri="{FF2B5EF4-FFF2-40B4-BE49-F238E27FC236}">
                  <a16:creationId xmlns:a16="http://schemas.microsoft.com/office/drawing/2014/main" id="{75AE6C6A-434E-4C91-8B66-E13254608296}"/>
                </a:ext>
              </a:extLst>
            </p:cNvPr>
            <p:cNvSpPr/>
            <p:nvPr/>
          </p:nvSpPr>
          <p:spPr>
            <a:xfrm>
              <a:off x="5358350" y="3973550"/>
              <a:ext cx="60900" cy="81625"/>
            </a:xfrm>
            <a:custGeom>
              <a:avLst/>
              <a:gdLst/>
              <a:ahLst/>
              <a:cxnLst/>
              <a:rect l="0" t="0" r="0" b="0"/>
              <a:pathLst>
                <a:path w="2436" h="3265" fill="none" extrusionOk="0">
                  <a:moveTo>
                    <a:pt x="1340" y="1"/>
                  </a:moveTo>
                  <a:lnTo>
                    <a:pt x="49" y="2558"/>
                  </a:lnTo>
                  <a:lnTo>
                    <a:pt x="49" y="2558"/>
                  </a:lnTo>
                  <a:lnTo>
                    <a:pt x="24" y="2631"/>
                  </a:lnTo>
                  <a:lnTo>
                    <a:pt x="0" y="2728"/>
                  </a:lnTo>
                  <a:lnTo>
                    <a:pt x="0" y="2826"/>
                  </a:lnTo>
                  <a:lnTo>
                    <a:pt x="24" y="2923"/>
                  </a:lnTo>
                  <a:lnTo>
                    <a:pt x="73" y="2996"/>
                  </a:lnTo>
                  <a:lnTo>
                    <a:pt x="122" y="3094"/>
                  </a:lnTo>
                  <a:lnTo>
                    <a:pt x="195" y="3142"/>
                  </a:lnTo>
                  <a:lnTo>
                    <a:pt x="268" y="3215"/>
                  </a:lnTo>
                  <a:lnTo>
                    <a:pt x="268" y="3215"/>
                  </a:lnTo>
                  <a:lnTo>
                    <a:pt x="390" y="3240"/>
                  </a:lnTo>
                  <a:lnTo>
                    <a:pt x="487" y="3264"/>
                  </a:lnTo>
                  <a:lnTo>
                    <a:pt x="487" y="3264"/>
                  </a:lnTo>
                  <a:lnTo>
                    <a:pt x="633" y="3240"/>
                  </a:lnTo>
                  <a:lnTo>
                    <a:pt x="755" y="3191"/>
                  </a:lnTo>
                  <a:lnTo>
                    <a:pt x="853" y="3094"/>
                  </a:lnTo>
                  <a:lnTo>
                    <a:pt x="926" y="2996"/>
                  </a:lnTo>
                  <a:lnTo>
                    <a:pt x="2436"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7" name="Shape 565">
              <a:extLst>
                <a:ext uri="{FF2B5EF4-FFF2-40B4-BE49-F238E27FC236}">
                  <a16:creationId xmlns:a16="http://schemas.microsoft.com/office/drawing/2014/main" id="{102DAB37-E495-43ED-968E-782B383A75A8}"/>
                </a:ext>
              </a:extLst>
            </p:cNvPr>
            <p:cNvSpPr/>
            <p:nvPr/>
          </p:nvSpPr>
          <p:spPr>
            <a:xfrm>
              <a:off x="5586050" y="3973550"/>
              <a:ext cx="60925" cy="81625"/>
            </a:xfrm>
            <a:custGeom>
              <a:avLst/>
              <a:gdLst/>
              <a:ahLst/>
              <a:cxnLst/>
              <a:rect l="0" t="0" r="0" b="0"/>
              <a:pathLst>
                <a:path w="2437" h="3265" fill="none" extrusionOk="0">
                  <a:moveTo>
                    <a:pt x="1" y="1"/>
                  </a:moveTo>
                  <a:lnTo>
                    <a:pt x="1511" y="2996"/>
                  </a:lnTo>
                  <a:lnTo>
                    <a:pt x="1511" y="2996"/>
                  </a:lnTo>
                  <a:lnTo>
                    <a:pt x="1584" y="3094"/>
                  </a:lnTo>
                  <a:lnTo>
                    <a:pt x="1681" y="3191"/>
                  </a:lnTo>
                  <a:lnTo>
                    <a:pt x="1803" y="3240"/>
                  </a:lnTo>
                  <a:lnTo>
                    <a:pt x="1949" y="3264"/>
                  </a:lnTo>
                  <a:lnTo>
                    <a:pt x="1949" y="3264"/>
                  </a:lnTo>
                  <a:lnTo>
                    <a:pt x="2047" y="3240"/>
                  </a:lnTo>
                  <a:lnTo>
                    <a:pt x="2168" y="3215"/>
                  </a:lnTo>
                  <a:lnTo>
                    <a:pt x="2168" y="3215"/>
                  </a:lnTo>
                  <a:lnTo>
                    <a:pt x="2241" y="3142"/>
                  </a:lnTo>
                  <a:lnTo>
                    <a:pt x="2315" y="3094"/>
                  </a:lnTo>
                  <a:lnTo>
                    <a:pt x="2363" y="2996"/>
                  </a:lnTo>
                  <a:lnTo>
                    <a:pt x="2412" y="2923"/>
                  </a:lnTo>
                  <a:lnTo>
                    <a:pt x="2436" y="2826"/>
                  </a:lnTo>
                  <a:lnTo>
                    <a:pt x="2436" y="2728"/>
                  </a:lnTo>
                  <a:lnTo>
                    <a:pt x="2412" y="2631"/>
                  </a:lnTo>
                  <a:lnTo>
                    <a:pt x="2388" y="2558"/>
                  </a:lnTo>
                  <a:lnTo>
                    <a:pt x="1097"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8" name="Shape 566">
              <a:extLst>
                <a:ext uri="{FF2B5EF4-FFF2-40B4-BE49-F238E27FC236}">
                  <a16:creationId xmlns:a16="http://schemas.microsoft.com/office/drawing/2014/main" id="{C2A72211-8B8F-4AA6-9B91-1601BA7B4305}"/>
                </a:ext>
              </a:extLst>
            </p:cNvPr>
            <p:cNvSpPr/>
            <p:nvPr/>
          </p:nvSpPr>
          <p:spPr>
            <a:xfrm>
              <a:off x="5316925" y="3731225"/>
              <a:ext cx="371450" cy="218000"/>
            </a:xfrm>
            <a:custGeom>
              <a:avLst/>
              <a:gdLst/>
              <a:ahLst/>
              <a:cxnLst/>
              <a:rect l="0" t="0" r="0" b="0"/>
              <a:pathLst>
                <a:path w="14858" h="8720" fill="none" extrusionOk="0">
                  <a:moveTo>
                    <a:pt x="1" y="0"/>
                  </a:moveTo>
                  <a:lnTo>
                    <a:pt x="1" y="8719"/>
                  </a:lnTo>
                  <a:lnTo>
                    <a:pt x="14857" y="8719"/>
                  </a:lnTo>
                  <a:lnTo>
                    <a:pt x="14857" y="0"/>
                  </a:lnTo>
                  <a:lnTo>
                    <a:pt x="1" y="0"/>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9" name="Shape 567">
              <a:extLst>
                <a:ext uri="{FF2B5EF4-FFF2-40B4-BE49-F238E27FC236}">
                  <a16:creationId xmlns:a16="http://schemas.microsoft.com/office/drawing/2014/main" id="{563E5E0A-A58D-475C-BA38-ABC96E63F6FB}"/>
                </a:ext>
              </a:extLst>
            </p:cNvPr>
            <p:cNvSpPr/>
            <p:nvPr/>
          </p:nvSpPr>
          <p:spPr>
            <a:xfrm>
              <a:off x="5380250" y="3784800"/>
              <a:ext cx="230200" cy="115725"/>
            </a:xfrm>
            <a:custGeom>
              <a:avLst/>
              <a:gdLst/>
              <a:ahLst/>
              <a:cxnLst/>
              <a:rect l="0" t="0" r="0" b="0"/>
              <a:pathLst>
                <a:path w="9208" h="4629" fill="none" extrusionOk="0">
                  <a:moveTo>
                    <a:pt x="9207" y="1"/>
                  </a:moveTo>
                  <a:lnTo>
                    <a:pt x="5213" y="3995"/>
                  </a:lnTo>
                  <a:lnTo>
                    <a:pt x="5213" y="3995"/>
                  </a:lnTo>
                  <a:lnTo>
                    <a:pt x="5140" y="4044"/>
                  </a:lnTo>
                  <a:lnTo>
                    <a:pt x="5067" y="4092"/>
                  </a:lnTo>
                  <a:lnTo>
                    <a:pt x="4969" y="4117"/>
                  </a:lnTo>
                  <a:lnTo>
                    <a:pt x="4872" y="4141"/>
                  </a:lnTo>
                  <a:lnTo>
                    <a:pt x="4774" y="4117"/>
                  </a:lnTo>
                  <a:lnTo>
                    <a:pt x="4677" y="4092"/>
                  </a:lnTo>
                  <a:lnTo>
                    <a:pt x="4604" y="4044"/>
                  </a:lnTo>
                  <a:lnTo>
                    <a:pt x="4531" y="3995"/>
                  </a:lnTo>
                  <a:lnTo>
                    <a:pt x="2582" y="2046"/>
                  </a:lnTo>
                  <a:lnTo>
                    <a:pt x="1" y="4628"/>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0" name="Shape 568">
              <a:extLst>
                <a:ext uri="{FF2B5EF4-FFF2-40B4-BE49-F238E27FC236}">
                  <a16:creationId xmlns:a16="http://schemas.microsoft.com/office/drawing/2014/main" id="{829FF033-03B4-4B2D-9CDE-00F01220161A}"/>
                </a:ext>
              </a:extLst>
            </p:cNvPr>
            <p:cNvSpPr/>
            <p:nvPr/>
          </p:nvSpPr>
          <p:spPr>
            <a:xfrm>
              <a:off x="5547700" y="3779925"/>
              <a:ext cx="68825" cy="68825"/>
            </a:xfrm>
            <a:custGeom>
              <a:avLst/>
              <a:gdLst/>
              <a:ahLst/>
              <a:cxnLst/>
              <a:rect l="0" t="0" r="0" b="0"/>
              <a:pathLst>
                <a:path w="2753" h="2753" fill="none" extrusionOk="0">
                  <a:moveTo>
                    <a:pt x="0" y="1"/>
                  </a:moveTo>
                  <a:lnTo>
                    <a:pt x="2265" y="1"/>
                  </a:lnTo>
                  <a:lnTo>
                    <a:pt x="2265" y="1"/>
                  </a:lnTo>
                  <a:lnTo>
                    <a:pt x="2363" y="1"/>
                  </a:lnTo>
                  <a:lnTo>
                    <a:pt x="2460" y="25"/>
                  </a:lnTo>
                  <a:lnTo>
                    <a:pt x="2533" y="74"/>
                  </a:lnTo>
                  <a:lnTo>
                    <a:pt x="2606" y="147"/>
                  </a:lnTo>
                  <a:lnTo>
                    <a:pt x="2680" y="220"/>
                  </a:lnTo>
                  <a:lnTo>
                    <a:pt x="2728" y="293"/>
                  </a:lnTo>
                  <a:lnTo>
                    <a:pt x="2753" y="390"/>
                  </a:lnTo>
                  <a:lnTo>
                    <a:pt x="2753" y="488"/>
                  </a:lnTo>
                  <a:lnTo>
                    <a:pt x="2753" y="2753"/>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61" name="Shape 569">
            <a:extLst>
              <a:ext uri="{FF2B5EF4-FFF2-40B4-BE49-F238E27FC236}">
                <a16:creationId xmlns:a16="http://schemas.microsoft.com/office/drawing/2014/main" id="{C06057D6-FDB8-41DB-9E74-6F19479DDEDD}"/>
              </a:ext>
            </a:extLst>
          </p:cNvPr>
          <p:cNvGrpSpPr/>
          <p:nvPr/>
        </p:nvGrpSpPr>
        <p:grpSpPr>
          <a:xfrm>
            <a:off x="8556283" y="1461776"/>
            <a:ext cx="393059" cy="393059"/>
            <a:chOff x="5941025" y="3634400"/>
            <a:chExt cx="467650" cy="467650"/>
          </a:xfrm>
        </p:grpSpPr>
        <p:sp>
          <p:nvSpPr>
            <p:cNvPr id="62" name="Shape 570">
              <a:extLst>
                <a:ext uri="{FF2B5EF4-FFF2-40B4-BE49-F238E27FC236}">
                  <a16:creationId xmlns:a16="http://schemas.microsoft.com/office/drawing/2014/main" id="{42130AFA-4858-4896-84F8-DB9A1B380ECE}"/>
                </a:ext>
              </a:extLst>
            </p:cNvPr>
            <p:cNvSpPr/>
            <p:nvPr/>
          </p:nvSpPr>
          <p:spPr>
            <a:xfrm>
              <a:off x="5941025" y="3634400"/>
              <a:ext cx="467650" cy="467650"/>
            </a:xfrm>
            <a:custGeom>
              <a:avLst/>
              <a:gdLst/>
              <a:ahLst/>
              <a:cxnLst/>
              <a:rect l="0" t="0" r="0" b="0"/>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3" name="Shape 571">
              <a:extLst>
                <a:ext uri="{FF2B5EF4-FFF2-40B4-BE49-F238E27FC236}">
                  <a16:creationId xmlns:a16="http://schemas.microsoft.com/office/drawing/2014/main" id="{805CCAD9-B80D-4EAA-B9A2-1C3F2F428DA3}"/>
                </a:ext>
              </a:extLst>
            </p:cNvPr>
            <p:cNvSpPr/>
            <p:nvPr/>
          </p:nvSpPr>
          <p:spPr>
            <a:xfrm>
              <a:off x="6211975" y="3753150"/>
              <a:ext cx="19525" cy="18900"/>
            </a:xfrm>
            <a:custGeom>
              <a:avLst/>
              <a:gdLst/>
              <a:ahLst/>
              <a:cxnLst/>
              <a:rect l="0" t="0" r="0" b="0"/>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4" name="Shape 572">
              <a:extLst>
                <a:ext uri="{FF2B5EF4-FFF2-40B4-BE49-F238E27FC236}">
                  <a16:creationId xmlns:a16="http://schemas.microsoft.com/office/drawing/2014/main" id="{C7ABC32E-71BF-4CB9-8845-61A41C2D7565}"/>
                </a:ext>
              </a:extLst>
            </p:cNvPr>
            <p:cNvSpPr/>
            <p:nvPr/>
          </p:nvSpPr>
          <p:spPr>
            <a:xfrm>
              <a:off x="5943475" y="3695900"/>
              <a:ext cx="177800" cy="351350"/>
            </a:xfrm>
            <a:custGeom>
              <a:avLst/>
              <a:gdLst/>
              <a:ahLst/>
              <a:cxnLst/>
              <a:rect l="0" t="0" r="0" b="0"/>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5" name="Shape 573">
              <a:extLst>
                <a:ext uri="{FF2B5EF4-FFF2-40B4-BE49-F238E27FC236}">
                  <a16:creationId xmlns:a16="http://schemas.microsoft.com/office/drawing/2014/main" id="{83B6CC41-DBF5-4228-AC13-8233A7A057AC}"/>
                </a:ext>
              </a:extLst>
            </p:cNvPr>
            <p:cNvSpPr/>
            <p:nvPr/>
          </p:nvSpPr>
          <p:spPr>
            <a:xfrm>
              <a:off x="6128575" y="3695900"/>
              <a:ext cx="86475" cy="47525"/>
            </a:xfrm>
            <a:custGeom>
              <a:avLst/>
              <a:gdLst/>
              <a:ahLst/>
              <a:cxnLst/>
              <a:rect l="0" t="0" r="0" b="0"/>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6" name="Shape 574">
              <a:extLst>
                <a:ext uri="{FF2B5EF4-FFF2-40B4-BE49-F238E27FC236}">
                  <a16:creationId xmlns:a16="http://schemas.microsoft.com/office/drawing/2014/main" id="{C96AA17C-FB7D-42FC-8F5C-B252078F4CCA}"/>
                </a:ext>
              </a:extLst>
            </p:cNvPr>
            <p:cNvSpPr/>
            <p:nvPr/>
          </p:nvSpPr>
          <p:spPr>
            <a:xfrm>
              <a:off x="6357500" y="3940075"/>
              <a:ext cx="18900" cy="34725"/>
            </a:xfrm>
            <a:custGeom>
              <a:avLst/>
              <a:gdLst/>
              <a:ahLst/>
              <a:cxnLst/>
              <a:rect l="0" t="0" r="0" b="0"/>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7" name="Shape 575">
              <a:extLst>
                <a:ext uri="{FF2B5EF4-FFF2-40B4-BE49-F238E27FC236}">
                  <a16:creationId xmlns:a16="http://schemas.microsoft.com/office/drawing/2014/main" id="{39A244AC-5A92-4949-88FD-C88CACCD9D93}"/>
                </a:ext>
              </a:extLst>
            </p:cNvPr>
            <p:cNvSpPr/>
            <p:nvPr/>
          </p:nvSpPr>
          <p:spPr>
            <a:xfrm>
              <a:off x="6202850" y="3720875"/>
              <a:ext cx="204000" cy="278875"/>
            </a:xfrm>
            <a:custGeom>
              <a:avLst/>
              <a:gdLst/>
              <a:ahLst/>
              <a:cxnLst/>
              <a:rect l="0" t="0" r="0" b="0"/>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68" name="Shape 640">
            <a:extLst>
              <a:ext uri="{FF2B5EF4-FFF2-40B4-BE49-F238E27FC236}">
                <a16:creationId xmlns:a16="http://schemas.microsoft.com/office/drawing/2014/main" id="{20974255-E5B1-40A7-93E5-EE14CBDD9812}"/>
              </a:ext>
            </a:extLst>
          </p:cNvPr>
          <p:cNvGrpSpPr/>
          <p:nvPr/>
        </p:nvGrpSpPr>
        <p:grpSpPr>
          <a:xfrm>
            <a:off x="9524031" y="1476874"/>
            <a:ext cx="387932" cy="345970"/>
            <a:chOff x="3927500" y="301425"/>
            <a:chExt cx="461550" cy="411625"/>
          </a:xfrm>
        </p:grpSpPr>
        <p:sp>
          <p:nvSpPr>
            <p:cNvPr id="69" name="Shape 641">
              <a:extLst>
                <a:ext uri="{FF2B5EF4-FFF2-40B4-BE49-F238E27FC236}">
                  <a16:creationId xmlns:a16="http://schemas.microsoft.com/office/drawing/2014/main" id="{12079E97-1FCF-4652-B8CD-372E5AA2C22A}"/>
                </a:ext>
              </a:extLst>
            </p:cNvPr>
            <p:cNvSpPr/>
            <p:nvPr/>
          </p:nvSpPr>
          <p:spPr>
            <a:xfrm>
              <a:off x="4080925" y="302050"/>
              <a:ext cx="154075" cy="411000"/>
            </a:xfrm>
            <a:custGeom>
              <a:avLst/>
              <a:gdLst/>
              <a:ahLst/>
              <a:cxnLst/>
              <a:rect l="0" t="0" r="0" b="0"/>
              <a:pathLst>
                <a:path w="6163" h="16440" fill="none" extrusionOk="0">
                  <a:moveTo>
                    <a:pt x="6162" y="3118"/>
                  </a:moveTo>
                  <a:lnTo>
                    <a:pt x="0" y="0"/>
                  </a:lnTo>
                  <a:lnTo>
                    <a:pt x="0" y="13322"/>
                  </a:lnTo>
                  <a:lnTo>
                    <a:pt x="6162" y="16440"/>
                  </a:lnTo>
                  <a:lnTo>
                    <a:pt x="6162" y="3118"/>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0" name="Shape 642">
              <a:extLst>
                <a:ext uri="{FF2B5EF4-FFF2-40B4-BE49-F238E27FC236}">
                  <a16:creationId xmlns:a16="http://schemas.microsoft.com/office/drawing/2014/main" id="{80027511-37E2-4CEF-B2C8-A534056BDFCC}"/>
                </a:ext>
              </a:extLst>
            </p:cNvPr>
            <p:cNvSpPr/>
            <p:nvPr/>
          </p:nvSpPr>
          <p:spPr>
            <a:xfrm>
              <a:off x="3927500" y="301425"/>
              <a:ext cx="153450" cy="406150"/>
            </a:xfrm>
            <a:custGeom>
              <a:avLst/>
              <a:gdLst/>
              <a:ahLst/>
              <a:cxnLst/>
              <a:rect l="0" t="0" r="0" b="0"/>
              <a:pathLst>
                <a:path w="6138" h="16246" fill="none" extrusionOk="0">
                  <a:moveTo>
                    <a:pt x="6137" y="1"/>
                  </a:moveTo>
                  <a:lnTo>
                    <a:pt x="536" y="2850"/>
                  </a:lnTo>
                  <a:lnTo>
                    <a:pt x="536" y="2850"/>
                  </a:lnTo>
                  <a:lnTo>
                    <a:pt x="414" y="2899"/>
                  </a:lnTo>
                  <a:lnTo>
                    <a:pt x="317" y="2997"/>
                  </a:lnTo>
                  <a:lnTo>
                    <a:pt x="219" y="3094"/>
                  </a:lnTo>
                  <a:lnTo>
                    <a:pt x="146" y="3216"/>
                  </a:lnTo>
                  <a:lnTo>
                    <a:pt x="73" y="3313"/>
                  </a:lnTo>
                  <a:lnTo>
                    <a:pt x="24" y="3435"/>
                  </a:lnTo>
                  <a:lnTo>
                    <a:pt x="0" y="3557"/>
                  </a:lnTo>
                  <a:lnTo>
                    <a:pt x="0" y="3679"/>
                  </a:lnTo>
                  <a:lnTo>
                    <a:pt x="0" y="15880"/>
                  </a:lnTo>
                  <a:lnTo>
                    <a:pt x="0" y="15880"/>
                  </a:lnTo>
                  <a:lnTo>
                    <a:pt x="0" y="16002"/>
                  </a:lnTo>
                  <a:lnTo>
                    <a:pt x="49" y="16075"/>
                  </a:lnTo>
                  <a:lnTo>
                    <a:pt x="97" y="16148"/>
                  </a:lnTo>
                  <a:lnTo>
                    <a:pt x="170" y="16197"/>
                  </a:lnTo>
                  <a:lnTo>
                    <a:pt x="244" y="16221"/>
                  </a:lnTo>
                  <a:lnTo>
                    <a:pt x="341" y="16246"/>
                  </a:lnTo>
                  <a:lnTo>
                    <a:pt x="463" y="16221"/>
                  </a:lnTo>
                  <a:lnTo>
                    <a:pt x="560" y="16173"/>
                  </a:lnTo>
                  <a:lnTo>
                    <a:pt x="6137" y="13323"/>
                  </a:lnTo>
                  <a:lnTo>
                    <a:pt x="6137" y="1"/>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1" name="Shape 643">
              <a:extLst>
                <a:ext uri="{FF2B5EF4-FFF2-40B4-BE49-F238E27FC236}">
                  <a16:creationId xmlns:a16="http://schemas.microsoft.com/office/drawing/2014/main" id="{777CA00D-070C-4ED4-9F2A-224F16366E4F}"/>
                </a:ext>
              </a:extLst>
            </p:cNvPr>
            <p:cNvSpPr/>
            <p:nvPr/>
          </p:nvSpPr>
          <p:spPr>
            <a:xfrm>
              <a:off x="4234975" y="306925"/>
              <a:ext cx="154075" cy="405525"/>
            </a:xfrm>
            <a:custGeom>
              <a:avLst/>
              <a:gdLst/>
              <a:ahLst/>
              <a:cxnLst/>
              <a:rect l="0" t="0" r="0" b="0"/>
              <a:pathLst>
                <a:path w="6163" h="16221" fill="none" extrusionOk="0">
                  <a:moveTo>
                    <a:pt x="5578" y="49"/>
                  </a:moveTo>
                  <a:lnTo>
                    <a:pt x="0" y="2898"/>
                  </a:lnTo>
                  <a:lnTo>
                    <a:pt x="0" y="16221"/>
                  </a:lnTo>
                  <a:lnTo>
                    <a:pt x="5626" y="13371"/>
                  </a:lnTo>
                  <a:lnTo>
                    <a:pt x="5626" y="13371"/>
                  </a:lnTo>
                  <a:lnTo>
                    <a:pt x="5724" y="13322"/>
                  </a:lnTo>
                  <a:lnTo>
                    <a:pt x="5845" y="13225"/>
                  </a:lnTo>
                  <a:lnTo>
                    <a:pt x="5918" y="13127"/>
                  </a:lnTo>
                  <a:lnTo>
                    <a:pt x="6016" y="13030"/>
                  </a:lnTo>
                  <a:lnTo>
                    <a:pt x="6065" y="12908"/>
                  </a:lnTo>
                  <a:lnTo>
                    <a:pt x="6113" y="12786"/>
                  </a:lnTo>
                  <a:lnTo>
                    <a:pt x="6138" y="12665"/>
                  </a:lnTo>
                  <a:lnTo>
                    <a:pt x="6162" y="12543"/>
                  </a:lnTo>
                  <a:lnTo>
                    <a:pt x="6162" y="341"/>
                  </a:lnTo>
                  <a:lnTo>
                    <a:pt x="6162" y="341"/>
                  </a:lnTo>
                  <a:lnTo>
                    <a:pt x="6138" y="219"/>
                  </a:lnTo>
                  <a:lnTo>
                    <a:pt x="6113" y="146"/>
                  </a:lnTo>
                  <a:lnTo>
                    <a:pt x="6065" y="73"/>
                  </a:lnTo>
                  <a:lnTo>
                    <a:pt x="5992" y="24"/>
                  </a:lnTo>
                  <a:lnTo>
                    <a:pt x="5894" y="0"/>
                  </a:lnTo>
                  <a:lnTo>
                    <a:pt x="5797" y="0"/>
                  </a:lnTo>
                  <a:lnTo>
                    <a:pt x="5699" y="0"/>
                  </a:lnTo>
                  <a:lnTo>
                    <a:pt x="5578" y="49"/>
                  </a:lnTo>
                  <a:lnTo>
                    <a:pt x="5578" y="49"/>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2" name="Shape 644">
              <a:extLst>
                <a:ext uri="{FF2B5EF4-FFF2-40B4-BE49-F238E27FC236}">
                  <a16:creationId xmlns:a16="http://schemas.microsoft.com/office/drawing/2014/main" id="{039A58C9-AADF-4F09-88EB-CC9AB0AE8871}"/>
                </a:ext>
              </a:extLst>
            </p:cNvPr>
            <p:cNvSpPr/>
            <p:nvPr/>
          </p:nvSpPr>
          <p:spPr>
            <a:xfrm>
              <a:off x="4295850" y="442075"/>
              <a:ext cx="46300" cy="26225"/>
            </a:xfrm>
            <a:custGeom>
              <a:avLst/>
              <a:gdLst/>
              <a:ahLst/>
              <a:cxnLst/>
              <a:rect l="0" t="0" r="0" b="0"/>
              <a:pathLst>
                <a:path w="1852" h="1049" fill="none" extrusionOk="0">
                  <a:moveTo>
                    <a:pt x="1" y="1"/>
                  </a:moveTo>
                  <a:lnTo>
                    <a:pt x="1852" y="1048"/>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3" name="Shape 645">
              <a:extLst>
                <a:ext uri="{FF2B5EF4-FFF2-40B4-BE49-F238E27FC236}">
                  <a16:creationId xmlns:a16="http://schemas.microsoft.com/office/drawing/2014/main" id="{FCFE11AE-F255-4E1E-A590-3E1E56F6E630}"/>
                </a:ext>
              </a:extLst>
            </p:cNvPr>
            <p:cNvSpPr/>
            <p:nvPr/>
          </p:nvSpPr>
          <p:spPr>
            <a:xfrm>
              <a:off x="4296475" y="415900"/>
              <a:ext cx="45075" cy="78575"/>
            </a:xfrm>
            <a:custGeom>
              <a:avLst/>
              <a:gdLst/>
              <a:ahLst/>
              <a:cxnLst/>
              <a:rect l="0" t="0" r="0" b="0"/>
              <a:pathLst>
                <a:path w="1803" h="3143" fill="none" extrusionOk="0">
                  <a:moveTo>
                    <a:pt x="1802" y="1"/>
                  </a:moveTo>
                  <a:lnTo>
                    <a:pt x="0" y="3142"/>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4" name="Shape 646">
              <a:extLst>
                <a:ext uri="{FF2B5EF4-FFF2-40B4-BE49-F238E27FC236}">
                  <a16:creationId xmlns:a16="http://schemas.microsoft.com/office/drawing/2014/main" id="{88A9ADB4-1ED0-43F8-81A0-4438EF8C800D}"/>
                </a:ext>
              </a:extLst>
            </p:cNvPr>
            <p:cNvSpPr/>
            <p:nvPr/>
          </p:nvSpPr>
          <p:spPr>
            <a:xfrm>
              <a:off x="3968275" y="590050"/>
              <a:ext cx="25" cy="6100"/>
            </a:xfrm>
            <a:custGeom>
              <a:avLst/>
              <a:gdLst/>
              <a:ahLst/>
              <a:cxnLst/>
              <a:rect l="0" t="0" r="0" b="0"/>
              <a:pathLst>
                <a:path w="1" h="244" fill="none" extrusionOk="0">
                  <a:moveTo>
                    <a:pt x="1" y="244"/>
                  </a:moveTo>
                  <a:lnTo>
                    <a:pt x="1" y="244"/>
                  </a:lnTo>
                  <a:lnTo>
                    <a:pt x="1"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5" name="Shape 647">
              <a:extLst>
                <a:ext uri="{FF2B5EF4-FFF2-40B4-BE49-F238E27FC236}">
                  <a16:creationId xmlns:a16="http://schemas.microsoft.com/office/drawing/2014/main" id="{6A9698F2-77FB-4579-A360-C14A7DD512E9}"/>
                </a:ext>
              </a:extLst>
            </p:cNvPr>
            <p:cNvSpPr/>
            <p:nvPr/>
          </p:nvSpPr>
          <p:spPr>
            <a:xfrm>
              <a:off x="3970725" y="558375"/>
              <a:ext cx="1850" cy="12200"/>
            </a:xfrm>
            <a:custGeom>
              <a:avLst/>
              <a:gdLst/>
              <a:ahLst/>
              <a:cxnLst/>
              <a:rect l="0" t="0" r="0" b="0"/>
              <a:pathLst>
                <a:path w="74" h="488" fill="none" extrusionOk="0">
                  <a:moveTo>
                    <a:pt x="0" y="488"/>
                  </a:moveTo>
                  <a:lnTo>
                    <a:pt x="73"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6" name="Shape 648">
              <a:extLst>
                <a:ext uri="{FF2B5EF4-FFF2-40B4-BE49-F238E27FC236}">
                  <a16:creationId xmlns:a16="http://schemas.microsoft.com/office/drawing/2014/main" id="{F3DB7671-5A8D-4628-877D-FF9D8D3A0B8C}"/>
                </a:ext>
              </a:extLst>
            </p:cNvPr>
            <p:cNvSpPr/>
            <p:nvPr/>
          </p:nvSpPr>
          <p:spPr>
            <a:xfrm>
              <a:off x="3976200" y="527325"/>
              <a:ext cx="3675" cy="12200"/>
            </a:xfrm>
            <a:custGeom>
              <a:avLst/>
              <a:gdLst/>
              <a:ahLst/>
              <a:cxnLst/>
              <a:rect l="0" t="0" r="0" b="0"/>
              <a:pathLst>
                <a:path w="147" h="488" fill="none" extrusionOk="0">
                  <a:moveTo>
                    <a:pt x="0" y="488"/>
                  </a:moveTo>
                  <a:lnTo>
                    <a:pt x="98" y="147"/>
                  </a:lnTo>
                  <a:lnTo>
                    <a:pt x="147"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7" name="Shape 649">
              <a:extLst>
                <a:ext uri="{FF2B5EF4-FFF2-40B4-BE49-F238E27FC236}">
                  <a16:creationId xmlns:a16="http://schemas.microsoft.com/office/drawing/2014/main" id="{7319EE74-B39E-4776-8640-4F0995DD8AD0}"/>
                </a:ext>
              </a:extLst>
            </p:cNvPr>
            <p:cNvSpPr/>
            <p:nvPr/>
          </p:nvSpPr>
          <p:spPr>
            <a:xfrm>
              <a:off x="3985950" y="498100"/>
              <a:ext cx="4875" cy="10975"/>
            </a:xfrm>
            <a:custGeom>
              <a:avLst/>
              <a:gdLst/>
              <a:ahLst/>
              <a:cxnLst/>
              <a:rect l="0" t="0" r="0" b="0"/>
              <a:pathLst>
                <a:path w="195" h="439" fill="none" extrusionOk="0">
                  <a:moveTo>
                    <a:pt x="0" y="439"/>
                  </a:moveTo>
                  <a:lnTo>
                    <a:pt x="195" y="25"/>
                  </a:lnTo>
                  <a:lnTo>
                    <a:pt x="195"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8" name="Shape 650">
              <a:extLst>
                <a:ext uri="{FF2B5EF4-FFF2-40B4-BE49-F238E27FC236}">
                  <a16:creationId xmlns:a16="http://schemas.microsoft.com/office/drawing/2014/main" id="{989FDB33-BF79-4518-BD7B-A856B19EBAE6}"/>
                </a:ext>
              </a:extLst>
            </p:cNvPr>
            <p:cNvSpPr/>
            <p:nvPr/>
          </p:nvSpPr>
          <p:spPr>
            <a:xfrm>
              <a:off x="4000550" y="471300"/>
              <a:ext cx="7325" cy="9775"/>
            </a:xfrm>
            <a:custGeom>
              <a:avLst/>
              <a:gdLst/>
              <a:ahLst/>
              <a:cxnLst/>
              <a:rect l="0" t="0" r="0" b="0"/>
              <a:pathLst>
                <a:path w="293" h="391" fill="none" extrusionOk="0">
                  <a:moveTo>
                    <a:pt x="1" y="391"/>
                  </a:moveTo>
                  <a:lnTo>
                    <a:pt x="74" y="269"/>
                  </a:lnTo>
                  <a:lnTo>
                    <a:pt x="293"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9" name="Shape 651">
              <a:extLst>
                <a:ext uri="{FF2B5EF4-FFF2-40B4-BE49-F238E27FC236}">
                  <a16:creationId xmlns:a16="http://schemas.microsoft.com/office/drawing/2014/main" id="{8FEDDA4B-D8FD-43E8-A650-19E2B54AB65F}"/>
                </a:ext>
              </a:extLst>
            </p:cNvPr>
            <p:cNvSpPr/>
            <p:nvPr/>
          </p:nvSpPr>
          <p:spPr>
            <a:xfrm>
              <a:off x="4021250" y="450600"/>
              <a:ext cx="10375" cy="6725"/>
            </a:xfrm>
            <a:custGeom>
              <a:avLst/>
              <a:gdLst/>
              <a:ahLst/>
              <a:cxnLst/>
              <a:rect l="0" t="0" r="0" b="0"/>
              <a:pathLst>
                <a:path w="415" h="269" fill="none" extrusionOk="0">
                  <a:moveTo>
                    <a:pt x="1" y="269"/>
                  </a:moveTo>
                  <a:lnTo>
                    <a:pt x="25" y="244"/>
                  </a:lnTo>
                  <a:lnTo>
                    <a:pt x="220" y="123"/>
                  </a:lnTo>
                  <a:lnTo>
                    <a:pt x="415"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0" name="Shape 652">
              <a:extLst>
                <a:ext uri="{FF2B5EF4-FFF2-40B4-BE49-F238E27FC236}">
                  <a16:creationId xmlns:a16="http://schemas.microsoft.com/office/drawing/2014/main" id="{4415B6E6-5B35-432D-9A51-AF7EB5BC8585}"/>
                </a:ext>
              </a:extLst>
            </p:cNvPr>
            <p:cNvSpPr/>
            <p:nvPr/>
          </p:nvSpPr>
          <p:spPr>
            <a:xfrm>
              <a:off x="4049250" y="440250"/>
              <a:ext cx="11600" cy="2475"/>
            </a:xfrm>
            <a:custGeom>
              <a:avLst/>
              <a:gdLst/>
              <a:ahLst/>
              <a:cxnLst/>
              <a:rect l="0" t="0" r="0" b="0"/>
              <a:pathLst>
                <a:path w="464" h="99" fill="none" extrusionOk="0">
                  <a:moveTo>
                    <a:pt x="1" y="98"/>
                  </a:moveTo>
                  <a:lnTo>
                    <a:pt x="220" y="50"/>
                  </a:lnTo>
                  <a:lnTo>
                    <a:pt x="464" y="1"/>
                  </a:lnTo>
                  <a:lnTo>
                    <a:pt x="464"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1" name="Shape 653">
              <a:extLst>
                <a:ext uri="{FF2B5EF4-FFF2-40B4-BE49-F238E27FC236}">
                  <a16:creationId xmlns:a16="http://schemas.microsoft.com/office/drawing/2014/main" id="{E6BC89E0-2C1E-448B-8EBC-A72A462ECAE3}"/>
                </a:ext>
              </a:extLst>
            </p:cNvPr>
            <p:cNvSpPr/>
            <p:nvPr/>
          </p:nvSpPr>
          <p:spPr>
            <a:xfrm>
              <a:off x="4080325" y="439650"/>
              <a:ext cx="12200" cy="1850"/>
            </a:xfrm>
            <a:custGeom>
              <a:avLst/>
              <a:gdLst/>
              <a:ahLst/>
              <a:cxnLst/>
              <a:rect l="0" t="0" r="0" b="0"/>
              <a:pathLst>
                <a:path w="488" h="74" fill="none" extrusionOk="0">
                  <a:moveTo>
                    <a:pt x="0" y="0"/>
                  </a:moveTo>
                  <a:lnTo>
                    <a:pt x="146" y="0"/>
                  </a:lnTo>
                  <a:lnTo>
                    <a:pt x="463" y="74"/>
                  </a:lnTo>
                  <a:lnTo>
                    <a:pt x="487" y="74"/>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2" name="Shape 654">
              <a:extLst>
                <a:ext uri="{FF2B5EF4-FFF2-40B4-BE49-F238E27FC236}">
                  <a16:creationId xmlns:a16="http://schemas.microsoft.com/office/drawing/2014/main" id="{A0C02BB5-1719-441D-BB54-A512528A5A48}"/>
                </a:ext>
              </a:extLst>
            </p:cNvPr>
            <p:cNvSpPr/>
            <p:nvPr/>
          </p:nvSpPr>
          <p:spPr>
            <a:xfrm>
              <a:off x="4110150" y="450000"/>
              <a:ext cx="9150" cy="7950"/>
            </a:xfrm>
            <a:custGeom>
              <a:avLst/>
              <a:gdLst/>
              <a:ahLst/>
              <a:cxnLst/>
              <a:rect l="0" t="0" r="0" b="0"/>
              <a:pathLst>
                <a:path w="366" h="318" fill="none" extrusionOk="0">
                  <a:moveTo>
                    <a:pt x="0" y="1"/>
                  </a:moveTo>
                  <a:lnTo>
                    <a:pt x="98" y="74"/>
                  </a:lnTo>
                  <a:lnTo>
                    <a:pt x="317" y="268"/>
                  </a:lnTo>
                  <a:lnTo>
                    <a:pt x="366" y="317"/>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3" name="Shape 655">
              <a:extLst>
                <a:ext uri="{FF2B5EF4-FFF2-40B4-BE49-F238E27FC236}">
                  <a16:creationId xmlns:a16="http://schemas.microsoft.com/office/drawing/2014/main" id="{C00A20B5-C082-4F4D-A78C-FD3AA87B185E}"/>
                </a:ext>
              </a:extLst>
            </p:cNvPr>
            <p:cNvSpPr/>
            <p:nvPr/>
          </p:nvSpPr>
          <p:spPr>
            <a:xfrm>
              <a:off x="4130250" y="473750"/>
              <a:ext cx="4900" cy="10975"/>
            </a:xfrm>
            <a:custGeom>
              <a:avLst/>
              <a:gdLst/>
              <a:ahLst/>
              <a:cxnLst/>
              <a:rect l="0" t="0" r="0" b="0"/>
              <a:pathLst>
                <a:path w="196" h="439" fill="none" extrusionOk="0">
                  <a:moveTo>
                    <a:pt x="0" y="0"/>
                  </a:moveTo>
                  <a:lnTo>
                    <a:pt x="25" y="73"/>
                  </a:lnTo>
                  <a:lnTo>
                    <a:pt x="171" y="366"/>
                  </a:lnTo>
                  <a:lnTo>
                    <a:pt x="195" y="439"/>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4" name="Shape 656">
              <a:extLst>
                <a:ext uri="{FF2B5EF4-FFF2-40B4-BE49-F238E27FC236}">
                  <a16:creationId xmlns:a16="http://schemas.microsoft.com/office/drawing/2014/main" id="{C6D33D7E-C665-4AC1-9350-DBB7D51D6B10}"/>
                </a:ext>
              </a:extLst>
            </p:cNvPr>
            <p:cNvSpPr/>
            <p:nvPr/>
          </p:nvSpPr>
          <p:spPr>
            <a:xfrm>
              <a:off x="4141800" y="502975"/>
              <a:ext cx="3700" cy="11600"/>
            </a:xfrm>
            <a:custGeom>
              <a:avLst/>
              <a:gdLst/>
              <a:ahLst/>
              <a:cxnLst/>
              <a:rect l="0" t="0" r="0" b="0"/>
              <a:pathLst>
                <a:path w="148" h="464" fill="none" extrusionOk="0">
                  <a:moveTo>
                    <a:pt x="1" y="0"/>
                  </a:moveTo>
                  <a:lnTo>
                    <a:pt x="147" y="463"/>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5" name="Shape 657">
              <a:extLst>
                <a:ext uri="{FF2B5EF4-FFF2-40B4-BE49-F238E27FC236}">
                  <a16:creationId xmlns:a16="http://schemas.microsoft.com/office/drawing/2014/main" id="{75697A51-02A5-48AD-AFC1-ED917481FC42}"/>
                </a:ext>
              </a:extLst>
            </p:cNvPr>
            <p:cNvSpPr/>
            <p:nvPr/>
          </p:nvSpPr>
          <p:spPr>
            <a:xfrm>
              <a:off x="4150950" y="533425"/>
              <a:ext cx="3675" cy="11575"/>
            </a:xfrm>
            <a:custGeom>
              <a:avLst/>
              <a:gdLst/>
              <a:ahLst/>
              <a:cxnLst/>
              <a:rect l="0" t="0" r="0" b="0"/>
              <a:pathLst>
                <a:path w="147" h="463" fill="none" extrusionOk="0">
                  <a:moveTo>
                    <a:pt x="0" y="0"/>
                  </a:moveTo>
                  <a:lnTo>
                    <a:pt x="146" y="463"/>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4" name="Shape 658">
              <a:extLst>
                <a:ext uri="{FF2B5EF4-FFF2-40B4-BE49-F238E27FC236}">
                  <a16:creationId xmlns:a16="http://schemas.microsoft.com/office/drawing/2014/main" id="{D96456DB-1723-42F6-A7E2-3DA918312B9D}"/>
                </a:ext>
              </a:extLst>
            </p:cNvPr>
            <p:cNvSpPr/>
            <p:nvPr/>
          </p:nvSpPr>
          <p:spPr>
            <a:xfrm>
              <a:off x="4160675" y="563850"/>
              <a:ext cx="4900" cy="11000"/>
            </a:xfrm>
            <a:custGeom>
              <a:avLst/>
              <a:gdLst/>
              <a:ahLst/>
              <a:cxnLst/>
              <a:rect l="0" t="0" r="0" b="0"/>
              <a:pathLst>
                <a:path w="196" h="440" fill="none" extrusionOk="0">
                  <a:moveTo>
                    <a:pt x="1" y="1"/>
                  </a:moveTo>
                  <a:lnTo>
                    <a:pt x="50" y="123"/>
                  </a:lnTo>
                  <a:lnTo>
                    <a:pt x="196" y="415"/>
                  </a:lnTo>
                  <a:lnTo>
                    <a:pt x="196" y="439"/>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5" name="Shape 659">
              <a:extLst>
                <a:ext uri="{FF2B5EF4-FFF2-40B4-BE49-F238E27FC236}">
                  <a16:creationId xmlns:a16="http://schemas.microsoft.com/office/drawing/2014/main" id="{8BF5A526-4B33-4305-AAB8-8ABF40772B4C}"/>
                </a:ext>
              </a:extLst>
            </p:cNvPr>
            <p:cNvSpPr/>
            <p:nvPr/>
          </p:nvSpPr>
          <p:spPr>
            <a:xfrm>
              <a:off x="4175300" y="591875"/>
              <a:ext cx="7325" cy="9150"/>
            </a:xfrm>
            <a:custGeom>
              <a:avLst/>
              <a:gdLst/>
              <a:ahLst/>
              <a:cxnLst/>
              <a:rect l="0" t="0" r="0" b="0"/>
              <a:pathLst>
                <a:path w="293" h="366" fill="none" extrusionOk="0">
                  <a:moveTo>
                    <a:pt x="0" y="0"/>
                  </a:moveTo>
                  <a:lnTo>
                    <a:pt x="98" y="146"/>
                  </a:lnTo>
                  <a:lnTo>
                    <a:pt x="293" y="366"/>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6" name="Shape 660">
              <a:extLst>
                <a:ext uri="{FF2B5EF4-FFF2-40B4-BE49-F238E27FC236}">
                  <a16:creationId xmlns:a16="http://schemas.microsoft.com/office/drawing/2014/main" id="{1EE0D227-DC3F-4D73-B8B7-93724738C363}"/>
                </a:ext>
              </a:extLst>
            </p:cNvPr>
            <p:cNvSpPr/>
            <p:nvPr/>
          </p:nvSpPr>
          <p:spPr>
            <a:xfrm>
              <a:off x="4198425" y="613175"/>
              <a:ext cx="11000" cy="4900"/>
            </a:xfrm>
            <a:custGeom>
              <a:avLst/>
              <a:gdLst/>
              <a:ahLst/>
              <a:cxnLst/>
              <a:rect l="0" t="0" r="0" b="0"/>
              <a:pathLst>
                <a:path w="440" h="196" fill="none" extrusionOk="0">
                  <a:moveTo>
                    <a:pt x="1" y="1"/>
                  </a:moveTo>
                  <a:lnTo>
                    <a:pt x="171" y="98"/>
                  </a:lnTo>
                  <a:lnTo>
                    <a:pt x="439" y="195"/>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7" name="Shape 661">
              <a:extLst>
                <a:ext uri="{FF2B5EF4-FFF2-40B4-BE49-F238E27FC236}">
                  <a16:creationId xmlns:a16="http://schemas.microsoft.com/office/drawing/2014/main" id="{F568C2CC-7F5F-46E3-BD97-D3F2518D0B07}"/>
                </a:ext>
              </a:extLst>
            </p:cNvPr>
            <p:cNvSpPr/>
            <p:nvPr/>
          </p:nvSpPr>
          <p:spPr>
            <a:xfrm>
              <a:off x="4228275" y="621100"/>
              <a:ext cx="12200" cy="625"/>
            </a:xfrm>
            <a:custGeom>
              <a:avLst/>
              <a:gdLst/>
              <a:ahLst/>
              <a:cxnLst/>
              <a:rect l="0" t="0" r="0" b="0"/>
              <a:pathLst>
                <a:path w="488" h="25" fill="none" extrusionOk="0">
                  <a:moveTo>
                    <a:pt x="0" y="0"/>
                  </a:moveTo>
                  <a:lnTo>
                    <a:pt x="49" y="25"/>
                  </a:lnTo>
                  <a:lnTo>
                    <a:pt x="487" y="0"/>
                  </a:lnTo>
                  <a:lnTo>
                    <a:pt x="487"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8" name="Shape 662">
              <a:extLst>
                <a:ext uri="{FF2B5EF4-FFF2-40B4-BE49-F238E27FC236}">
                  <a16:creationId xmlns:a16="http://schemas.microsoft.com/office/drawing/2014/main" id="{C7893D37-10E0-488D-9C3C-8F5A76F14744}"/>
                </a:ext>
              </a:extLst>
            </p:cNvPr>
            <p:cNvSpPr/>
            <p:nvPr/>
          </p:nvSpPr>
          <p:spPr>
            <a:xfrm>
              <a:off x="4259925" y="616225"/>
              <a:ext cx="11600" cy="3075"/>
            </a:xfrm>
            <a:custGeom>
              <a:avLst/>
              <a:gdLst/>
              <a:ahLst/>
              <a:cxnLst/>
              <a:rect l="0" t="0" r="0" b="0"/>
              <a:pathLst>
                <a:path w="464" h="123" fill="none" extrusionOk="0">
                  <a:moveTo>
                    <a:pt x="1" y="122"/>
                  </a:moveTo>
                  <a:lnTo>
                    <a:pt x="196" y="73"/>
                  </a:lnTo>
                  <a:lnTo>
                    <a:pt x="464" y="0"/>
                  </a:lnTo>
                  <a:lnTo>
                    <a:pt x="464"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9" name="Shape 663">
              <a:extLst>
                <a:ext uri="{FF2B5EF4-FFF2-40B4-BE49-F238E27FC236}">
                  <a16:creationId xmlns:a16="http://schemas.microsoft.com/office/drawing/2014/main" id="{F54FD955-2C90-415D-B775-CDC4D15886CD}"/>
                </a:ext>
              </a:extLst>
            </p:cNvPr>
            <p:cNvSpPr/>
            <p:nvPr/>
          </p:nvSpPr>
          <p:spPr>
            <a:xfrm>
              <a:off x="4289775" y="602225"/>
              <a:ext cx="10375" cy="6725"/>
            </a:xfrm>
            <a:custGeom>
              <a:avLst/>
              <a:gdLst/>
              <a:ahLst/>
              <a:cxnLst/>
              <a:rect l="0" t="0" r="0" b="0"/>
              <a:pathLst>
                <a:path w="415" h="269" fill="none" extrusionOk="0">
                  <a:moveTo>
                    <a:pt x="0" y="268"/>
                  </a:moveTo>
                  <a:lnTo>
                    <a:pt x="195" y="146"/>
                  </a:lnTo>
                  <a:lnTo>
                    <a:pt x="390" y="0"/>
                  </a:lnTo>
                  <a:lnTo>
                    <a:pt x="414"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0" name="Shape 664">
              <a:extLst>
                <a:ext uri="{FF2B5EF4-FFF2-40B4-BE49-F238E27FC236}">
                  <a16:creationId xmlns:a16="http://schemas.microsoft.com/office/drawing/2014/main" id="{76DD4782-A25C-4664-8D0E-F54A078B5DF5}"/>
                </a:ext>
              </a:extLst>
            </p:cNvPr>
            <p:cNvSpPr/>
            <p:nvPr/>
          </p:nvSpPr>
          <p:spPr>
            <a:xfrm>
              <a:off x="4313525" y="577875"/>
              <a:ext cx="6100" cy="10375"/>
            </a:xfrm>
            <a:custGeom>
              <a:avLst/>
              <a:gdLst/>
              <a:ahLst/>
              <a:cxnLst/>
              <a:rect l="0" t="0" r="0" b="0"/>
              <a:pathLst>
                <a:path w="244" h="415" fill="none" extrusionOk="0">
                  <a:moveTo>
                    <a:pt x="0" y="414"/>
                  </a:moveTo>
                  <a:lnTo>
                    <a:pt x="24" y="365"/>
                  </a:lnTo>
                  <a:lnTo>
                    <a:pt x="146" y="195"/>
                  </a:lnTo>
                  <a:lnTo>
                    <a:pt x="244"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1" name="Shape 665">
              <a:extLst>
                <a:ext uri="{FF2B5EF4-FFF2-40B4-BE49-F238E27FC236}">
                  <a16:creationId xmlns:a16="http://schemas.microsoft.com/office/drawing/2014/main" id="{E021FAFC-43CA-44BA-A264-BF5F00E5069D}"/>
                </a:ext>
              </a:extLst>
            </p:cNvPr>
            <p:cNvSpPr/>
            <p:nvPr/>
          </p:nvSpPr>
          <p:spPr>
            <a:xfrm>
              <a:off x="4326300" y="547425"/>
              <a:ext cx="2450" cy="12200"/>
            </a:xfrm>
            <a:custGeom>
              <a:avLst/>
              <a:gdLst/>
              <a:ahLst/>
              <a:cxnLst/>
              <a:rect l="0" t="0" r="0" b="0"/>
              <a:pathLst>
                <a:path w="98" h="488" fill="none" extrusionOk="0">
                  <a:moveTo>
                    <a:pt x="0" y="487"/>
                  </a:moveTo>
                  <a:lnTo>
                    <a:pt x="49" y="293"/>
                  </a:lnTo>
                  <a:lnTo>
                    <a:pt x="98"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2" name="Shape 666">
              <a:extLst>
                <a:ext uri="{FF2B5EF4-FFF2-40B4-BE49-F238E27FC236}">
                  <a16:creationId xmlns:a16="http://schemas.microsoft.com/office/drawing/2014/main" id="{C5479BA4-DE5A-4531-A48D-1208767C6EBA}"/>
                </a:ext>
              </a:extLst>
            </p:cNvPr>
            <p:cNvSpPr/>
            <p:nvPr/>
          </p:nvSpPr>
          <p:spPr>
            <a:xfrm>
              <a:off x="4329350" y="515750"/>
              <a:ext cx="625" cy="12200"/>
            </a:xfrm>
            <a:custGeom>
              <a:avLst/>
              <a:gdLst/>
              <a:ahLst/>
              <a:cxnLst/>
              <a:rect l="0" t="0" r="0" b="0"/>
              <a:pathLst>
                <a:path w="25" h="488" fill="none" extrusionOk="0">
                  <a:moveTo>
                    <a:pt x="25" y="488"/>
                  </a:moveTo>
                  <a:lnTo>
                    <a:pt x="25" y="464"/>
                  </a:lnTo>
                  <a:lnTo>
                    <a:pt x="25" y="123"/>
                  </a:lnTo>
                  <a:lnTo>
                    <a:pt x="0"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3" name="Shape 667">
              <a:extLst>
                <a:ext uri="{FF2B5EF4-FFF2-40B4-BE49-F238E27FC236}">
                  <a16:creationId xmlns:a16="http://schemas.microsoft.com/office/drawing/2014/main" id="{924B7FE7-EDB1-4FDF-AB4E-9E0B5E0B1E00}"/>
                </a:ext>
              </a:extLst>
            </p:cNvPr>
            <p:cNvSpPr/>
            <p:nvPr/>
          </p:nvSpPr>
          <p:spPr>
            <a:xfrm>
              <a:off x="4325075" y="488975"/>
              <a:ext cx="1250" cy="6100"/>
            </a:xfrm>
            <a:custGeom>
              <a:avLst/>
              <a:gdLst/>
              <a:ahLst/>
              <a:cxnLst/>
              <a:rect l="0" t="0" r="0" b="0"/>
              <a:pathLst>
                <a:path w="50" h="244" fill="none" extrusionOk="0">
                  <a:moveTo>
                    <a:pt x="49" y="244"/>
                  </a:moveTo>
                  <a:lnTo>
                    <a:pt x="49" y="244"/>
                  </a:lnTo>
                  <a:lnTo>
                    <a:pt x="1"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2" name="Rectangle 1">
            <a:extLst>
              <a:ext uri="{FF2B5EF4-FFF2-40B4-BE49-F238E27FC236}">
                <a16:creationId xmlns:a16="http://schemas.microsoft.com/office/drawing/2014/main" id="{966003BC-CC2E-49B3-991C-3BF014D577BC}"/>
              </a:ext>
            </a:extLst>
          </p:cNvPr>
          <p:cNvSpPr/>
          <p:nvPr/>
        </p:nvSpPr>
        <p:spPr>
          <a:xfrm>
            <a:off x="295703" y="3258341"/>
            <a:ext cx="10875364" cy="507831"/>
          </a:xfrm>
          <a:prstGeom prst="rect">
            <a:avLst/>
          </a:prstGeom>
          <a:solidFill>
            <a:srgbClr val="00B0F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dirty="0">
                <a:ln>
                  <a:noFill/>
                </a:ln>
                <a:solidFill>
                  <a:srgbClr val="002060"/>
                </a:solidFill>
                <a:effectLst/>
                <a:uLnTx/>
                <a:uFillTx/>
                <a:latin typeface="Calibri" panose="020F0502020204030204"/>
                <a:ea typeface="+mn-ea"/>
                <a:cs typeface="+mn-cs"/>
              </a:rPr>
              <a:t>1ª Línea de Defensa</a:t>
            </a:r>
          </a:p>
        </p:txBody>
      </p:sp>
      <p:sp>
        <p:nvSpPr>
          <p:cNvPr id="3" name="Rectangle 2">
            <a:extLst>
              <a:ext uri="{FF2B5EF4-FFF2-40B4-BE49-F238E27FC236}">
                <a16:creationId xmlns:a16="http://schemas.microsoft.com/office/drawing/2014/main" id="{C844157B-7563-4727-8E76-659C10185B92}"/>
              </a:ext>
            </a:extLst>
          </p:cNvPr>
          <p:cNvSpPr/>
          <p:nvPr/>
        </p:nvSpPr>
        <p:spPr>
          <a:xfrm>
            <a:off x="295703" y="4025943"/>
            <a:ext cx="10875364" cy="507831"/>
          </a:xfrm>
          <a:prstGeom prst="rect">
            <a:avLst/>
          </a:prstGeom>
          <a:solidFill>
            <a:srgbClr val="00B0F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srgbClr val="002060"/>
                </a:solidFill>
                <a:effectLst/>
                <a:uLnTx/>
                <a:uFillTx/>
                <a:latin typeface="Calibri" panose="020F0502020204030204"/>
                <a:ea typeface="+mn-ea"/>
                <a:cs typeface="+mn-cs"/>
              </a:rPr>
              <a:t>2ª Línea de Defensa</a:t>
            </a:r>
          </a:p>
        </p:txBody>
      </p:sp>
      <p:sp>
        <p:nvSpPr>
          <p:cNvPr id="4" name="Rectangle 3">
            <a:extLst>
              <a:ext uri="{FF2B5EF4-FFF2-40B4-BE49-F238E27FC236}">
                <a16:creationId xmlns:a16="http://schemas.microsoft.com/office/drawing/2014/main" id="{B3A3D2E8-2BD7-464A-99CB-ECB53FE7F57F}"/>
              </a:ext>
            </a:extLst>
          </p:cNvPr>
          <p:cNvSpPr/>
          <p:nvPr/>
        </p:nvSpPr>
        <p:spPr>
          <a:xfrm>
            <a:off x="295703" y="4851442"/>
            <a:ext cx="10875364" cy="507831"/>
          </a:xfrm>
          <a:prstGeom prst="rect">
            <a:avLst/>
          </a:prstGeom>
          <a:solidFill>
            <a:srgbClr val="00B0F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srgbClr val="002060"/>
                </a:solidFill>
                <a:effectLst/>
                <a:uLnTx/>
                <a:uFillTx/>
                <a:latin typeface="Calibri" panose="020F0502020204030204"/>
                <a:ea typeface="+mn-ea"/>
                <a:cs typeface="+mn-cs"/>
              </a:rPr>
              <a:t>3ª Línea de Defensa</a:t>
            </a:r>
          </a:p>
        </p:txBody>
      </p:sp>
      <p:pic>
        <p:nvPicPr>
          <p:cNvPr id="11" name="Graphic 10" descr="Checkmark">
            <a:extLst>
              <a:ext uri="{FF2B5EF4-FFF2-40B4-BE49-F238E27FC236}">
                <a16:creationId xmlns:a16="http://schemas.microsoft.com/office/drawing/2014/main" id="{F4B2BD88-31DC-4193-8AC5-42840D72514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25920" y="4051258"/>
            <a:ext cx="457200" cy="457200"/>
          </a:xfrm>
          <a:prstGeom prst="rect">
            <a:avLst/>
          </a:prstGeom>
        </p:spPr>
      </p:pic>
      <p:pic>
        <p:nvPicPr>
          <p:cNvPr id="12" name="Graphic 11" descr="Checkmark">
            <a:extLst>
              <a:ext uri="{FF2B5EF4-FFF2-40B4-BE49-F238E27FC236}">
                <a16:creationId xmlns:a16="http://schemas.microsoft.com/office/drawing/2014/main" id="{3067F929-80A8-48A5-B38A-AC2501FB8F9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53381" y="3296838"/>
            <a:ext cx="457200" cy="457200"/>
          </a:xfrm>
          <a:prstGeom prst="rect">
            <a:avLst/>
          </a:prstGeom>
        </p:spPr>
      </p:pic>
      <p:pic>
        <p:nvPicPr>
          <p:cNvPr id="13" name="Graphic 12" descr="Checkmark">
            <a:extLst>
              <a:ext uri="{FF2B5EF4-FFF2-40B4-BE49-F238E27FC236}">
                <a16:creationId xmlns:a16="http://schemas.microsoft.com/office/drawing/2014/main" id="{967ED093-E4EA-44F1-85CF-97688859F8B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59666" y="3308972"/>
            <a:ext cx="457200" cy="457200"/>
          </a:xfrm>
          <a:prstGeom prst="rect">
            <a:avLst/>
          </a:prstGeom>
        </p:spPr>
      </p:pic>
      <p:pic>
        <p:nvPicPr>
          <p:cNvPr id="14" name="Graphic 13" descr="Checkmark">
            <a:extLst>
              <a:ext uri="{FF2B5EF4-FFF2-40B4-BE49-F238E27FC236}">
                <a16:creationId xmlns:a16="http://schemas.microsoft.com/office/drawing/2014/main" id="{C8E2D7E8-0A29-428F-B6A8-68F2D3AACDA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38014" y="4893904"/>
            <a:ext cx="457200" cy="457200"/>
          </a:xfrm>
          <a:prstGeom prst="rect">
            <a:avLst/>
          </a:prstGeom>
        </p:spPr>
      </p:pic>
      <p:sp>
        <p:nvSpPr>
          <p:cNvPr id="109" name="Title 2">
            <a:extLst>
              <a:ext uri="{FF2B5EF4-FFF2-40B4-BE49-F238E27FC236}">
                <a16:creationId xmlns:a16="http://schemas.microsoft.com/office/drawing/2014/main" id="{1F3B386C-D4A6-4D0E-A3C7-8D141EB7628A}"/>
              </a:ext>
            </a:extLst>
          </p:cNvPr>
          <p:cNvSpPr txBox="1">
            <a:spLocks/>
          </p:cNvSpPr>
          <p:nvPr/>
        </p:nvSpPr>
        <p:spPr>
          <a:xfrm rot="5400000">
            <a:off x="-1359376" y="3836916"/>
            <a:ext cx="3784058" cy="101703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ES" sz="1600" b="0" i="0" u="sng" strike="noStrike" kern="1200" cap="none" spc="0" normalizeH="0" baseline="0" dirty="0">
                <a:ln>
                  <a:noFill/>
                </a:ln>
                <a:solidFill>
                  <a:prstClr val="black"/>
                </a:solidFill>
                <a:effectLst/>
                <a:uLnTx/>
                <a:uFillTx/>
                <a:latin typeface="Calibri Light" panose="020F0302020204030204"/>
                <a:ea typeface="+mj-ea"/>
                <a:cs typeface="+mj-cs"/>
              </a:rPr>
              <a:t>3 líneas de defensa de la UIT</a:t>
            </a:r>
          </a:p>
        </p:txBody>
      </p:sp>
      <p:pic>
        <p:nvPicPr>
          <p:cNvPr id="15" name="Graphic 14" descr="Checkmark">
            <a:extLst>
              <a:ext uri="{FF2B5EF4-FFF2-40B4-BE49-F238E27FC236}">
                <a16:creationId xmlns:a16="http://schemas.microsoft.com/office/drawing/2014/main" id="{24B5A6F9-95D1-4802-AD05-D7D902D059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786288" y="4051258"/>
            <a:ext cx="457200" cy="457200"/>
          </a:xfrm>
          <a:prstGeom prst="rect">
            <a:avLst/>
          </a:prstGeom>
        </p:spPr>
      </p:pic>
      <p:pic>
        <p:nvPicPr>
          <p:cNvPr id="16" name="Graphic 15" descr="Checkmark">
            <a:extLst>
              <a:ext uri="{FF2B5EF4-FFF2-40B4-BE49-F238E27FC236}">
                <a16:creationId xmlns:a16="http://schemas.microsoft.com/office/drawing/2014/main" id="{30513358-0E0B-4A56-8A6D-6ED52B77981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55544" y="4067231"/>
            <a:ext cx="457200" cy="457200"/>
          </a:xfrm>
          <a:prstGeom prst="rect">
            <a:avLst/>
          </a:prstGeom>
        </p:spPr>
      </p:pic>
    </p:spTree>
    <p:extLst>
      <p:ext uri="{BB962C8B-B14F-4D97-AF65-F5344CB8AC3E}">
        <p14:creationId xmlns:p14="http://schemas.microsoft.com/office/powerpoint/2010/main" val="10384932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ADACC71-7030-4F60-9C8D-D84A51A1B0C2}"/>
              </a:ext>
            </a:extLst>
          </p:cNvPr>
          <p:cNvSpPr/>
          <p:nvPr/>
        </p:nvSpPr>
        <p:spPr>
          <a:xfrm rot="16200000">
            <a:off x="8445896" y="3105834"/>
            <a:ext cx="6858000" cy="646331"/>
          </a:xfrm>
          <a:prstGeom prst="rect">
            <a:avLst/>
          </a:prstGeom>
          <a:solidFill>
            <a:schemeClr val="bg2">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D8F8DC4-4891-4EFB-86D7-6587200D89DC}"/>
              </a:ext>
            </a:extLst>
          </p:cNvPr>
          <p:cNvSpPr/>
          <p:nvPr/>
        </p:nvSpPr>
        <p:spPr>
          <a:xfrm rot="16200000">
            <a:off x="10980000" y="720000"/>
            <a:ext cx="1692000" cy="360000"/>
          </a:xfrm>
          <a:prstGeom prst="rect">
            <a:avLst/>
          </a:prstGeom>
        </p:spPr>
        <p:txBody>
          <a:bodyPr wrap="square">
            <a:noAutofit/>
          </a:bodyPr>
          <a:lstStyle/>
          <a:p>
            <a:pPr lvl="0"/>
            <a:r>
              <a:rPr lang="es-ES" sz="1000" b="1" dirty="0">
                <a:solidFill>
                  <a:prstClr val="black">
                    <a:lumMod val="95000"/>
                    <a:lumOff val="5000"/>
                  </a:prstClr>
                </a:solidFill>
                <a:latin typeface="Arial" panose="020B0604020202020204" pitchFamily="34" charset="0"/>
                <a:cs typeface="Arial" panose="020B0604020202020204" pitchFamily="34" charset="0"/>
              </a:rPr>
              <a:t>Grupo de Trabajo</a:t>
            </a:r>
          </a:p>
          <a:p>
            <a:pPr lvl="0"/>
            <a:r>
              <a:rPr lang="es-ES" sz="1000" b="1" dirty="0">
                <a:solidFill>
                  <a:prstClr val="black">
                    <a:lumMod val="95000"/>
                    <a:lumOff val="5000"/>
                  </a:prstClr>
                </a:solidFill>
                <a:latin typeface="Arial" panose="020B0604020202020204" pitchFamily="34" charset="0"/>
                <a:cs typeface="Arial" panose="020B0604020202020204" pitchFamily="34" charset="0"/>
              </a:rPr>
              <a:t>sobre </a:t>
            </a:r>
            <a:r>
              <a:rPr lang="es-ES" sz="1000" b="1" dirty="0">
                <a:solidFill>
                  <a:srgbClr val="00B0F0"/>
                </a:solidFill>
                <a:latin typeface="Arial" panose="020B0604020202020204" pitchFamily="34" charset="0"/>
                <a:cs typeface="Arial" panose="020B0604020202020204" pitchFamily="34" charset="0"/>
              </a:rPr>
              <a:t>Controles Internos</a:t>
            </a:r>
          </a:p>
        </p:txBody>
      </p:sp>
      <p:sp>
        <p:nvSpPr>
          <p:cNvPr id="8" name="Title 1">
            <a:extLst>
              <a:ext uri="{FF2B5EF4-FFF2-40B4-BE49-F238E27FC236}">
                <a16:creationId xmlns:a16="http://schemas.microsoft.com/office/drawing/2014/main" id="{218552F0-15ED-4BC7-8F40-5D5E5101FE1B}"/>
              </a:ext>
            </a:extLst>
          </p:cNvPr>
          <p:cNvSpPr txBox="1">
            <a:spLocks/>
          </p:cNvSpPr>
          <p:nvPr/>
        </p:nvSpPr>
        <p:spPr>
          <a:xfrm rot="16200000">
            <a:off x="11304000" y="1764000"/>
            <a:ext cx="1116000" cy="8994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4800" dirty="0">
                <a:solidFill>
                  <a:srgbClr val="00B0F0"/>
                </a:solidFill>
              </a:rPr>
              <a:t>UIT</a:t>
            </a:r>
          </a:p>
        </p:txBody>
      </p:sp>
      <p:pic>
        <p:nvPicPr>
          <p:cNvPr id="19" name="Picture 18" descr="A close up of a logo&#10;&#10;Description automatically generated">
            <a:extLst>
              <a:ext uri="{FF2B5EF4-FFF2-40B4-BE49-F238E27FC236}">
                <a16:creationId xmlns:a16="http://schemas.microsoft.com/office/drawing/2014/main" id="{4C13B10B-FC1A-4BE3-91C0-B691B525D1A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551729" y="6192558"/>
            <a:ext cx="603169" cy="612369"/>
          </a:xfrm>
          <a:prstGeom prst="rect">
            <a:avLst/>
          </a:prstGeom>
        </p:spPr>
      </p:pic>
      <p:grpSp>
        <p:nvGrpSpPr>
          <p:cNvPr id="30" name="Group 29">
            <a:extLst>
              <a:ext uri="{FF2B5EF4-FFF2-40B4-BE49-F238E27FC236}">
                <a16:creationId xmlns:a16="http://schemas.microsoft.com/office/drawing/2014/main" id="{11B89268-AE9B-4445-A2A4-3DBCD0872346}"/>
              </a:ext>
            </a:extLst>
          </p:cNvPr>
          <p:cNvGrpSpPr/>
          <p:nvPr/>
        </p:nvGrpSpPr>
        <p:grpSpPr>
          <a:xfrm>
            <a:off x="150662" y="84352"/>
            <a:ext cx="7165184" cy="777510"/>
            <a:chOff x="6102442" y="1483456"/>
            <a:chExt cx="7165184" cy="777510"/>
          </a:xfrm>
        </p:grpSpPr>
        <p:sp>
          <p:nvSpPr>
            <p:cNvPr id="31" name="TextBox 30">
              <a:extLst>
                <a:ext uri="{FF2B5EF4-FFF2-40B4-BE49-F238E27FC236}">
                  <a16:creationId xmlns:a16="http://schemas.microsoft.com/office/drawing/2014/main" id="{98338413-C2A9-4B63-A396-E34A8C74ACD4}"/>
                </a:ext>
              </a:extLst>
            </p:cNvPr>
            <p:cNvSpPr txBox="1"/>
            <p:nvPr/>
          </p:nvSpPr>
          <p:spPr>
            <a:xfrm>
              <a:off x="6860265" y="1678152"/>
              <a:ext cx="6407361" cy="507831"/>
            </a:xfrm>
            <a:prstGeom prst="rect">
              <a:avLst/>
            </a:prstGeom>
            <a:noFill/>
          </p:spPr>
          <p:txBody>
            <a:bodyPr wrap="square" lIns="108000" rIns="108000" rtlCol="0">
              <a:spAutoFit/>
            </a:bodyPr>
            <a:lstStyle/>
            <a:p>
              <a:r>
                <a:rPr lang="es-ES" sz="2700" b="1" dirty="0">
                  <a:solidFill>
                    <a:schemeClr val="tx1">
                      <a:lumMod val="95000"/>
                      <a:lumOff val="5000"/>
                    </a:schemeClr>
                  </a:solidFill>
                  <a:latin typeface="Arial"/>
                  <a:ea typeface="Arial Unicode MS"/>
                  <a:cs typeface="Arial" pitchFamily="34" charset="0"/>
                </a:rPr>
                <a:t>Sistema y medidas establecidos</a:t>
              </a:r>
            </a:p>
          </p:txBody>
        </p:sp>
        <p:sp>
          <p:nvSpPr>
            <p:cNvPr id="32" name="TextBox 31">
              <a:extLst>
                <a:ext uri="{FF2B5EF4-FFF2-40B4-BE49-F238E27FC236}">
                  <a16:creationId xmlns:a16="http://schemas.microsoft.com/office/drawing/2014/main" id="{28DD8B54-05F6-457D-A1C3-77004FBAD433}"/>
                </a:ext>
              </a:extLst>
            </p:cNvPr>
            <p:cNvSpPr txBox="1"/>
            <p:nvPr/>
          </p:nvSpPr>
          <p:spPr>
            <a:xfrm>
              <a:off x="6102442" y="1483456"/>
              <a:ext cx="981106" cy="777510"/>
            </a:xfrm>
            <a:prstGeom prst="rect">
              <a:avLst/>
            </a:prstGeom>
            <a:noFill/>
          </p:spPr>
          <p:txBody>
            <a:bodyPr wrap="square" lIns="108000" rIns="108000" rtlCol="0">
              <a:spAutoFit/>
            </a:bodyPr>
            <a:lstStyle/>
            <a:p>
              <a:pPr algn="ctr"/>
              <a:r>
                <a:rPr lang="en-US" altLang="ko-KR" sz="4400" b="1" dirty="0">
                  <a:solidFill>
                    <a:srgbClr val="00B0F0"/>
                  </a:solidFill>
                  <a:latin typeface="Arial"/>
                  <a:ea typeface="Arial Unicode MS"/>
                  <a:cs typeface="Arial" pitchFamily="34" charset="0"/>
                </a:rPr>
                <a:t>04</a:t>
              </a:r>
              <a:endParaRPr lang="ko-KR" altLang="en-US" sz="4400" b="1" dirty="0">
                <a:solidFill>
                  <a:srgbClr val="00B0F0"/>
                </a:solidFill>
                <a:latin typeface="Arial"/>
                <a:ea typeface="Arial Unicode MS"/>
                <a:cs typeface="Arial" pitchFamily="34" charset="0"/>
              </a:endParaRPr>
            </a:p>
          </p:txBody>
        </p:sp>
      </p:grpSp>
      <p:sp>
        <p:nvSpPr>
          <p:cNvPr id="6" name="TextBox 5">
            <a:extLst>
              <a:ext uri="{FF2B5EF4-FFF2-40B4-BE49-F238E27FC236}">
                <a16:creationId xmlns:a16="http://schemas.microsoft.com/office/drawing/2014/main" id="{E7FB9C8E-68A3-4FEB-BBD9-472084D0516A}"/>
              </a:ext>
            </a:extLst>
          </p:cNvPr>
          <p:cNvSpPr txBox="1"/>
          <p:nvPr/>
        </p:nvSpPr>
        <p:spPr>
          <a:xfrm>
            <a:off x="288000" y="864000"/>
            <a:ext cx="10800000" cy="1800000"/>
          </a:xfrm>
          <a:prstGeom prst="rect">
            <a:avLst/>
          </a:prstGeom>
          <a:solidFill>
            <a:schemeClr val="accent1">
              <a:lumMod val="20000"/>
              <a:lumOff val="80000"/>
            </a:schemeClr>
          </a:solidFill>
        </p:spPr>
        <p:txBody>
          <a:bodyPr wrap="square" rtlCol="0">
            <a:noAutofit/>
          </a:bodyPr>
          <a:lstStyle/>
          <a:p>
            <a:endParaRPr lang="en-US" dirty="0"/>
          </a:p>
        </p:txBody>
      </p:sp>
      <p:sp>
        <p:nvSpPr>
          <p:cNvPr id="86" name="TextBox 85">
            <a:extLst>
              <a:ext uri="{FF2B5EF4-FFF2-40B4-BE49-F238E27FC236}">
                <a16:creationId xmlns:a16="http://schemas.microsoft.com/office/drawing/2014/main" id="{C5C6375E-BE76-441E-A3B6-8529E67CA871}"/>
              </a:ext>
            </a:extLst>
          </p:cNvPr>
          <p:cNvSpPr txBox="1"/>
          <p:nvPr/>
        </p:nvSpPr>
        <p:spPr>
          <a:xfrm>
            <a:off x="2687565" y="990992"/>
            <a:ext cx="8400435" cy="1656000"/>
          </a:xfrm>
          <a:prstGeom prst="rect">
            <a:avLst/>
          </a:prstGeom>
          <a:noFill/>
        </p:spPr>
        <p:txBody>
          <a:bodyPr wrap="square" rtlCol="0">
            <a:noAutofit/>
          </a:bodyPr>
          <a:lstStyle/>
          <a:p>
            <a:pPr marL="285750" indent="-285750">
              <a:buClr>
                <a:schemeClr val="accent6">
                  <a:lumMod val="75000"/>
                </a:schemeClr>
              </a:buClr>
              <a:buFont typeface="Wingdings" panose="05000000000000000000" pitchFamily="2" charset="2"/>
              <a:buChar char="ü"/>
            </a:pPr>
            <a:r>
              <a:rPr lang="es-ES" sz="1550" b="1" dirty="0">
                <a:latin typeface="Arial" panose="020B0604020202020204" pitchFamily="34" charset="0"/>
                <a:ea typeface="DengXian" panose="02010600030101010101" pitchFamily="2" charset="-122"/>
                <a:cs typeface="Arial" panose="020B0604020202020204" pitchFamily="34" charset="0"/>
              </a:rPr>
              <a:t>Política de lucha contra el fraude, la corrupción y otras prácticas prohibidas</a:t>
            </a:r>
          </a:p>
          <a:p>
            <a:pPr marL="285750" indent="-285750">
              <a:buClr>
                <a:schemeClr val="accent6">
                  <a:lumMod val="75000"/>
                </a:schemeClr>
              </a:buClr>
              <a:buFont typeface="Wingdings" panose="05000000000000000000" pitchFamily="2" charset="2"/>
              <a:buChar char="ü"/>
            </a:pPr>
            <a:r>
              <a:rPr lang="es-ES" sz="1550" b="1" dirty="0">
                <a:latin typeface="Arial" panose="020B0604020202020204" pitchFamily="34" charset="0"/>
                <a:ea typeface="DengXian" panose="02010600030101010101" pitchFamily="2" charset="-122"/>
                <a:cs typeface="Arial" panose="020B0604020202020204" pitchFamily="34" charset="0"/>
              </a:rPr>
              <a:t>Directrices de investigación</a:t>
            </a:r>
          </a:p>
          <a:p>
            <a:pPr marL="285750" indent="-285750">
              <a:buClr>
                <a:schemeClr val="accent6">
                  <a:lumMod val="75000"/>
                </a:schemeClr>
              </a:buClr>
              <a:buFont typeface="Wingdings" panose="05000000000000000000" pitchFamily="2" charset="2"/>
              <a:buChar char="ü"/>
            </a:pPr>
            <a:r>
              <a:rPr lang="es-ES" sz="1550" b="1" dirty="0">
                <a:latin typeface="Arial" panose="020B0604020202020204" pitchFamily="34" charset="0"/>
                <a:ea typeface="DengXian" panose="02010600030101010101" pitchFamily="2" charset="-122"/>
                <a:cs typeface="Arial" panose="020B0604020202020204" pitchFamily="34" charset="0"/>
              </a:rPr>
              <a:t>Una cláusula relativa a las garantías procesales en caso de fraude en los acuerdos </a:t>
            </a:r>
            <a:br>
              <a:rPr lang="es-ES" sz="1550" b="1" dirty="0">
                <a:latin typeface="Arial" panose="020B0604020202020204" pitchFamily="34" charset="0"/>
                <a:ea typeface="DengXian" panose="02010600030101010101" pitchFamily="2" charset="-122"/>
                <a:cs typeface="Arial" panose="020B0604020202020204" pitchFamily="34" charset="0"/>
              </a:rPr>
            </a:br>
            <a:r>
              <a:rPr lang="es-ES" sz="1550" b="1" dirty="0">
                <a:latin typeface="Arial" panose="020B0604020202020204" pitchFamily="34" charset="0"/>
                <a:ea typeface="DengXian" panose="02010600030101010101" pitchFamily="2" charset="-122"/>
                <a:cs typeface="Arial" panose="020B0604020202020204" pitchFamily="34" charset="0"/>
              </a:rPr>
              <a:t>de proyectos</a:t>
            </a:r>
          </a:p>
          <a:p>
            <a:pPr marL="285750" indent="-285750">
              <a:buClr>
                <a:schemeClr val="accent6">
                  <a:lumMod val="75000"/>
                </a:schemeClr>
              </a:buClr>
              <a:buFont typeface="Wingdings" panose="05000000000000000000" pitchFamily="2" charset="2"/>
              <a:buChar char="ü"/>
            </a:pPr>
            <a:r>
              <a:rPr lang="es-ES" sz="1550" b="1" dirty="0">
                <a:latin typeface="Arial" panose="020B0604020202020204" pitchFamily="34" charset="0"/>
                <a:ea typeface="DengXian" panose="02010600030101010101" pitchFamily="2" charset="-122"/>
                <a:cs typeface="Arial" panose="020B0604020202020204" pitchFamily="34" charset="0"/>
              </a:rPr>
              <a:t>Inspección de los proyectos de las Oficinas Regionales</a:t>
            </a:r>
          </a:p>
          <a:p>
            <a:pPr marL="285750" indent="-285750">
              <a:buClr>
                <a:schemeClr val="accent6">
                  <a:lumMod val="75000"/>
                </a:schemeClr>
              </a:buClr>
              <a:buFont typeface="Wingdings" panose="05000000000000000000" pitchFamily="2" charset="2"/>
              <a:buChar char="ü"/>
            </a:pPr>
            <a:r>
              <a:rPr lang="es-ES" sz="1550" b="1" dirty="0">
                <a:latin typeface="Arial" panose="020B0604020202020204" pitchFamily="34" charset="0"/>
                <a:ea typeface="DengXian" panose="02010600030101010101" pitchFamily="2" charset="-122"/>
                <a:cs typeface="Arial" panose="020B0604020202020204" pitchFamily="34" charset="0"/>
              </a:rPr>
              <a:t>Fortalecer las políticas de patrocinio</a:t>
            </a:r>
            <a:endParaRPr lang="en-US" sz="1550" dirty="0"/>
          </a:p>
        </p:txBody>
      </p:sp>
      <p:sp>
        <p:nvSpPr>
          <p:cNvPr id="87" name="TextBox 86">
            <a:extLst>
              <a:ext uri="{FF2B5EF4-FFF2-40B4-BE49-F238E27FC236}">
                <a16:creationId xmlns:a16="http://schemas.microsoft.com/office/drawing/2014/main" id="{C2372A58-E836-4EEB-A58D-62012D65CB15}"/>
              </a:ext>
            </a:extLst>
          </p:cNvPr>
          <p:cNvSpPr txBox="1"/>
          <p:nvPr/>
        </p:nvSpPr>
        <p:spPr>
          <a:xfrm rot="16200000">
            <a:off x="972000" y="1044000"/>
            <a:ext cx="1800000" cy="1440000"/>
          </a:xfrm>
          <a:prstGeom prst="rect">
            <a:avLst/>
          </a:prstGeom>
          <a:solidFill>
            <a:schemeClr val="accent1">
              <a:lumMod val="60000"/>
              <a:lumOff val="40000"/>
            </a:schemeClr>
          </a:solidFill>
        </p:spPr>
        <p:txBody>
          <a:bodyPr wrap="square" lIns="72000" tIns="36000" rIns="72000" bIns="0" rtlCol="0">
            <a:noAutofit/>
          </a:bodyPr>
          <a:lstStyle/>
          <a:p>
            <a:pPr algn="ctr">
              <a:spcBef>
                <a:spcPts val="100"/>
              </a:spcBef>
            </a:pPr>
            <a:r>
              <a:rPr lang="es-ES" dirty="0">
                <a:latin typeface="Arial" panose="020B0604020202020204" pitchFamily="34" charset="0"/>
                <a:cs typeface="Arial" panose="020B0604020202020204" pitchFamily="34" charset="0"/>
              </a:rPr>
              <a:t>Gobernanza, ética, detección </a:t>
            </a:r>
            <a:br>
              <a:rPr lang="es-ES" dirty="0">
                <a:latin typeface="Arial" panose="020B0604020202020204" pitchFamily="34" charset="0"/>
                <a:cs typeface="Arial" panose="020B0604020202020204" pitchFamily="34" charset="0"/>
              </a:rPr>
            </a:br>
            <a:r>
              <a:rPr lang="es-ES" dirty="0">
                <a:latin typeface="Arial" panose="020B0604020202020204" pitchFamily="34" charset="0"/>
                <a:cs typeface="Arial" panose="020B0604020202020204" pitchFamily="34" charset="0"/>
              </a:rPr>
              <a:t>del fraude </a:t>
            </a:r>
            <a:endParaRPr lang="en-GB" dirty="0">
              <a:latin typeface="Arial" panose="020B0604020202020204" pitchFamily="34" charset="0"/>
              <a:cs typeface="Arial" panose="020B0604020202020204" pitchFamily="34" charset="0"/>
            </a:endParaRPr>
          </a:p>
        </p:txBody>
      </p:sp>
      <p:sp>
        <p:nvSpPr>
          <p:cNvPr id="88" name="TextBox 87">
            <a:extLst>
              <a:ext uri="{FF2B5EF4-FFF2-40B4-BE49-F238E27FC236}">
                <a16:creationId xmlns:a16="http://schemas.microsoft.com/office/drawing/2014/main" id="{EF012904-3A20-4F2B-853B-D0DBA8ED0358}"/>
              </a:ext>
            </a:extLst>
          </p:cNvPr>
          <p:cNvSpPr txBox="1"/>
          <p:nvPr/>
        </p:nvSpPr>
        <p:spPr>
          <a:xfrm>
            <a:off x="288833" y="2803062"/>
            <a:ext cx="10800000" cy="1800000"/>
          </a:xfrm>
          <a:prstGeom prst="rect">
            <a:avLst/>
          </a:prstGeom>
          <a:solidFill>
            <a:schemeClr val="accent1">
              <a:lumMod val="20000"/>
              <a:lumOff val="80000"/>
            </a:schemeClr>
          </a:solidFill>
        </p:spPr>
        <p:txBody>
          <a:bodyPr wrap="square" rtlCol="0">
            <a:noAutofit/>
          </a:bodyPr>
          <a:lstStyle/>
          <a:p>
            <a:endParaRPr lang="en-US" dirty="0"/>
          </a:p>
        </p:txBody>
      </p:sp>
      <p:sp>
        <p:nvSpPr>
          <p:cNvPr id="89" name="TextBox 88">
            <a:extLst>
              <a:ext uri="{FF2B5EF4-FFF2-40B4-BE49-F238E27FC236}">
                <a16:creationId xmlns:a16="http://schemas.microsoft.com/office/drawing/2014/main" id="{F252B8D0-8591-4CCA-8C3B-5BF89F585DB7}"/>
              </a:ext>
            </a:extLst>
          </p:cNvPr>
          <p:cNvSpPr txBox="1"/>
          <p:nvPr/>
        </p:nvSpPr>
        <p:spPr>
          <a:xfrm>
            <a:off x="2687565" y="2876805"/>
            <a:ext cx="8322492" cy="1656000"/>
          </a:xfrm>
          <a:prstGeom prst="rect">
            <a:avLst/>
          </a:prstGeom>
          <a:noFill/>
        </p:spPr>
        <p:txBody>
          <a:bodyPr wrap="square" rtlCol="0">
            <a:noAutofit/>
          </a:bodyPr>
          <a:lstStyle/>
          <a:p>
            <a:pPr marL="285750" indent="-285750">
              <a:buClr>
                <a:schemeClr val="accent6">
                  <a:lumMod val="75000"/>
                </a:schemeClr>
              </a:buClr>
              <a:buFont typeface="Wingdings" panose="05000000000000000000" pitchFamily="2" charset="2"/>
              <a:buChar char="ü"/>
            </a:pPr>
            <a:r>
              <a:rPr lang="es-ES" sz="1550" b="1" dirty="0">
                <a:latin typeface="Arial" panose="020B0604020202020204" pitchFamily="34" charset="0"/>
                <a:ea typeface="DengXian" panose="02010600030101010101" pitchFamily="2" charset="-122"/>
                <a:cs typeface="Arial" panose="020B0604020202020204" pitchFamily="34" charset="0"/>
              </a:rPr>
              <a:t>Nuevos procedimientos de adquisición para pedidos &lt; 20 000 CHF</a:t>
            </a:r>
          </a:p>
          <a:p>
            <a:pPr marL="285750" indent="-285750">
              <a:buClr>
                <a:schemeClr val="accent6">
                  <a:lumMod val="75000"/>
                </a:schemeClr>
              </a:buClr>
              <a:buFont typeface="Wingdings" panose="05000000000000000000" pitchFamily="2" charset="2"/>
              <a:buChar char="ü"/>
            </a:pPr>
            <a:r>
              <a:rPr lang="es-ES" sz="1550" b="1" dirty="0">
                <a:latin typeface="Arial" panose="020B0604020202020204" pitchFamily="34" charset="0"/>
                <a:ea typeface="DengXian" panose="02010600030101010101" pitchFamily="2" charset="-122"/>
                <a:cs typeface="Arial" panose="020B0604020202020204" pitchFamily="34" charset="0"/>
              </a:rPr>
              <a:t>Reglas básicas para las adquisiciones para proyectos de la BDT</a:t>
            </a:r>
          </a:p>
          <a:p>
            <a:pPr marL="285750" indent="-285750">
              <a:buClr>
                <a:schemeClr val="accent6">
                  <a:lumMod val="75000"/>
                </a:schemeClr>
              </a:buClr>
              <a:buFont typeface="Wingdings" panose="05000000000000000000" pitchFamily="2" charset="2"/>
              <a:buChar char="ü"/>
            </a:pPr>
            <a:r>
              <a:rPr lang="es-ES" sz="1550" b="1" dirty="0">
                <a:latin typeface="Arial" panose="020B0604020202020204" pitchFamily="34" charset="0"/>
                <a:ea typeface="DengXian" panose="02010600030101010101" pitchFamily="2" charset="-122"/>
                <a:cs typeface="Arial" panose="020B0604020202020204" pitchFamily="34" charset="0"/>
              </a:rPr>
              <a:t>Control de los importes acumulados de los pedidos por proveedor</a:t>
            </a:r>
          </a:p>
          <a:p>
            <a:pPr marL="285750" indent="-285750">
              <a:buClr>
                <a:schemeClr val="accent6">
                  <a:lumMod val="75000"/>
                </a:schemeClr>
              </a:buClr>
              <a:buFont typeface="Wingdings" panose="05000000000000000000" pitchFamily="2" charset="2"/>
              <a:buChar char="ü"/>
            </a:pPr>
            <a:r>
              <a:rPr lang="es-ES" sz="1550" b="1" dirty="0">
                <a:latin typeface="Arial" panose="020B0604020202020204" pitchFamily="34" charset="0"/>
                <a:ea typeface="DengXian" panose="02010600030101010101" pitchFamily="2" charset="-122"/>
                <a:cs typeface="Arial" panose="020B0604020202020204" pitchFamily="34" charset="0"/>
              </a:rPr>
              <a:t>Refuerzo de los controles de los pequeños pagos por caja</a:t>
            </a:r>
          </a:p>
          <a:p>
            <a:pPr marL="285750" indent="-285750">
              <a:buClr>
                <a:schemeClr val="accent6">
                  <a:lumMod val="75000"/>
                </a:schemeClr>
              </a:buClr>
              <a:buFont typeface="Wingdings" panose="05000000000000000000" pitchFamily="2" charset="2"/>
              <a:buChar char="ü"/>
            </a:pPr>
            <a:r>
              <a:rPr lang="es-ES" sz="1550" b="1" dirty="0">
                <a:latin typeface="Arial" panose="020B0604020202020204" pitchFamily="34" charset="0"/>
                <a:ea typeface="DengXian" panose="02010600030101010101" pitchFamily="2" charset="-122"/>
                <a:cs typeface="Arial" panose="020B0604020202020204" pitchFamily="34" charset="0"/>
              </a:rPr>
              <a:t>Gestión efectiva de las cuentas bancarias y del metálico en las Oficinas Regionales/ Zonales de la UIT</a:t>
            </a:r>
            <a:endParaRPr lang="en-US" sz="1550" dirty="0"/>
          </a:p>
        </p:txBody>
      </p:sp>
      <p:sp>
        <p:nvSpPr>
          <p:cNvPr id="90" name="TextBox 89">
            <a:extLst>
              <a:ext uri="{FF2B5EF4-FFF2-40B4-BE49-F238E27FC236}">
                <a16:creationId xmlns:a16="http://schemas.microsoft.com/office/drawing/2014/main" id="{6CCDF3A7-9113-410B-9DAA-A117DF9C0F93}"/>
              </a:ext>
            </a:extLst>
          </p:cNvPr>
          <p:cNvSpPr txBox="1"/>
          <p:nvPr/>
        </p:nvSpPr>
        <p:spPr>
          <a:xfrm rot="16200000">
            <a:off x="989999" y="2976864"/>
            <a:ext cx="1800000" cy="1476000"/>
          </a:xfrm>
          <a:prstGeom prst="rect">
            <a:avLst/>
          </a:prstGeom>
          <a:solidFill>
            <a:schemeClr val="accent1">
              <a:lumMod val="60000"/>
              <a:lumOff val="40000"/>
            </a:schemeClr>
          </a:solidFill>
        </p:spPr>
        <p:txBody>
          <a:bodyPr wrap="square" lIns="72000" tIns="36000" rIns="72000" bIns="0" rtlCol="0">
            <a:noAutofit/>
          </a:bodyPr>
          <a:lstStyle/>
          <a:p>
            <a:pPr algn="ctr"/>
            <a:r>
              <a:rPr lang="es-ES" dirty="0">
                <a:latin typeface="Arial" panose="020B0604020202020204" pitchFamily="34" charset="0"/>
                <a:cs typeface="Arial" panose="020B0604020202020204" pitchFamily="34" charset="0"/>
              </a:rPr>
              <a:t>Fortalecer los procedimientos financieros y </a:t>
            </a:r>
            <a:br>
              <a:rPr lang="es-ES" dirty="0">
                <a:latin typeface="Arial" panose="020B0604020202020204" pitchFamily="34" charset="0"/>
                <a:cs typeface="Arial" panose="020B0604020202020204" pitchFamily="34" charset="0"/>
              </a:rPr>
            </a:br>
            <a:r>
              <a:rPr lang="es-ES" dirty="0">
                <a:latin typeface="Arial" panose="020B0604020202020204" pitchFamily="34" charset="0"/>
                <a:cs typeface="Arial" panose="020B0604020202020204" pitchFamily="34" charset="0"/>
              </a:rPr>
              <a:t>adquisiciones</a:t>
            </a:r>
          </a:p>
        </p:txBody>
      </p:sp>
      <p:sp>
        <p:nvSpPr>
          <p:cNvPr id="91" name="TextBox 90">
            <a:extLst>
              <a:ext uri="{FF2B5EF4-FFF2-40B4-BE49-F238E27FC236}">
                <a16:creationId xmlns:a16="http://schemas.microsoft.com/office/drawing/2014/main" id="{9F0C73D9-4B37-441D-B00C-15BDA39560E9}"/>
              </a:ext>
            </a:extLst>
          </p:cNvPr>
          <p:cNvSpPr txBox="1"/>
          <p:nvPr/>
        </p:nvSpPr>
        <p:spPr>
          <a:xfrm>
            <a:off x="261287" y="4753926"/>
            <a:ext cx="10800000" cy="1800000"/>
          </a:xfrm>
          <a:prstGeom prst="rect">
            <a:avLst/>
          </a:prstGeom>
          <a:solidFill>
            <a:schemeClr val="accent1">
              <a:lumMod val="20000"/>
              <a:lumOff val="80000"/>
            </a:schemeClr>
          </a:solidFill>
        </p:spPr>
        <p:txBody>
          <a:bodyPr wrap="square" rtlCol="0">
            <a:noAutofit/>
          </a:bodyPr>
          <a:lstStyle/>
          <a:p>
            <a:endParaRPr lang="en-US" dirty="0"/>
          </a:p>
        </p:txBody>
      </p:sp>
      <p:sp>
        <p:nvSpPr>
          <p:cNvPr id="92" name="TextBox 91">
            <a:extLst>
              <a:ext uri="{FF2B5EF4-FFF2-40B4-BE49-F238E27FC236}">
                <a16:creationId xmlns:a16="http://schemas.microsoft.com/office/drawing/2014/main" id="{96E64A9C-BD47-4836-9AC9-B41781DD6D6F}"/>
              </a:ext>
            </a:extLst>
          </p:cNvPr>
          <p:cNvSpPr txBox="1"/>
          <p:nvPr/>
        </p:nvSpPr>
        <p:spPr>
          <a:xfrm>
            <a:off x="2708136" y="4804462"/>
            <a:ext cx="8322492" cy="1762021"/>
          </a:xfrm>
          <a:prstGeom prst="rect">
            <a:avLst/>
          </a:prstGeom>
          <a:noFill/>
        </p:spPr>
        <p:txBody>
          <a:bodyPr wrap="square" rtlCol="0">
            <a:spAutoFit/>
          </a:bodyPr>
          <a:lstStyle/>
          <a:p>
            <a:pPr marL="285750" indent="-285750">
              <a:buClr>
                <a:schemeClr val="accent6">
                  <a:lumMod val="75000"/>
                </a:schemeClr>
              </a:buClr>
              <a:buFont typeface="Wingdings" panose="05000000000000000000" pitchFamily="2" charset="2"/>
              <a:buChar char="ü"/>
            </a:pPr>
            <a:r>
              <a:rPr lang="es-ES" sz="1550" b="1" dirty="0">
                <a:latin typeface="Arial" panose="020B0604020202020204" pitchFamily="34" charset="0"/>
                <a:ea typeface="DengXian" panose="02010600030101010101" pitchFamily="2" charset="-122"/>
                <a:cs typeface="Arial" panose="020B0604020202020204" pitchFamily="34" charset="0"/>
              </a:rPr>
              <a:t>Grupo de trabajo interno sobre el fortalecimiento de los controles internos de </a:t>
            </a:r>
            <a:br>
              <a:rPr lang="es-ES" sz="1550" b="1" dirty="0">
                <a:latin typeface="Arial" panose="020B0604020202020204" pitchFamily="34" charset="0"/>
                <a:ea typeface="DengXian" panose="02010600030101010101" pitchFamily="2" charset="-122"/>
                <a:cs typeface="Arial" panose="020B0604020202020204" pitchFamily="34" charset="0"/>
              </a:rPr>
            </a:br>
            <a:r>
              <a:rPr lang="es-ES" sz="1550" b="1" dirty="0">
                <a:latin typeface="Arial" panose="020B0604020202020204" pitchFamily="34" charset="0"/>
                <a:ea typeface="DengXian" panose="02010600030101010101" pitchFamily="2" charset="-122"/>
                <a:cs typeface="Arial" panose="020B0604020202020204" pitchFamily="34" charset="0"/>
              </a:rPr>
              <a:t>la BDT</a:t>
            </a:r>
          </a:p>
          <a:p>
            <a:pPr marL="285750" indent="-285750">
              <a:buClr>
                <a:schemeClr val="accent6">
                  <a:lumMod val="75000"/>
                </a:schemeClr>
              </a:buClr>
              <a:buFont typeface="Wingdings" panose="05000000000000000000" pitchFamily="2" charset="2"/>
              <a:buChar char="ü"/>
            </a:pPr>
            <a:r>
              <a:rPr lang="es-ES" sz="1550" b="1" dirty="0">
                <a:latin typeface="Arial" panose="020B0604020202020204" pitchFamily="34" charset="0"/>
                <a:ea typeface="DengXian" panose="02010600030101010101" pitchFamily="2" charset="-122"/>
                <a:cs typeface="Arial" panose="020B0604020202020204" pitchFamily="34" charset="0"/>
              </a:rPr>
              <a:t>Plan de viajes anual de la BDT</a:t>
            </a:r>
          </a:p>
          <a:p>
            <a:pPr marL="285750" indent="-285750">
              <a:buClr>
                <a:schemeClr val="accent6">
                  <a:lumMod val="75000"/>
                </a:schemeClr>
              </a:buClr>
              <a:buFont typeface="Wingdings" panose="05000000000000000000" pitchFamily="2" charset="2"/>
              <a:buChar char="ü"/>
            </a:pPr>
            <a:r>
              <a:rPr lang="es-ES" sz="1550" b="1" dirty="0">
                <a:latin typeface="Arial" panose="020B0604020202020204" pitchFamily="34" charset="0"/>
                <a:ea typeface="DengXian" panose="02010600030101010101" pitchFamily="2" charset="-122"/>
                <a:cs typeface="Arial" panose="020B0604020202020204" pitchFamily="34" charset="0"/>
              </a:rPr>
              <a:t>Control de los trabajos de los consultores</a:t>
            </a:r>
          </a:p>
          <a:p>
            <a:pPr marL="285750" indent="-285750">
              <a:buClr>
                <a:schemeClr val="accent6">
                  <a:lumMod val="75000"/>
                </a:schemeClr>
              </a:buClr>
              <a:buFont typeface="Wingdings" panose="05000000000000000000" pitchFamily="2" charset="2"/>
              <a:buChar char="ü"/>
            </a:pPr>
            <a:r>
              <a:rPr lang="es-ES" sz="1550" b="1" dirty="0">
                <a:latin typeface="Arial" panose="020B0604020202020204" pitchFamily="34" charset="0"/>
                <a:ea typeface="DengXian" panose="02010600030101010101" pitchFamily="2" charset="-122"/>
                <a:cs typeface="Arial" panose="020B0604020202020204" pitchFamily="34" charset="0"/>
              </a:rPr>
              <a:t>Procedimientos de viaje reforzados</a:t>
            </a:r>
          </a:p>
          <a:p>
            <a:pPr marL="285750" indent="-285750">
              <a:buClr>
                <a:schemeClr val="accent6">
                  <a:lumMod val="75000"/>
                </a:schemeClr>
              </a:buClr>
              <a:buFont typeface="Wingdings" panose="05000000000000000000" pitchFamily="2" charset="2"/>
              <a:buChar char="ü"/>
            </a:pPr>
            <a:r>
              <a:rPr lang="es-ES" sz="1550" b="1" dirty="0">
                <a:latin typeface="Arial" panose="020B0604020202020204" pitchFamily="34" charset="0"/>
                <a:ea typeface="DengXian" panose="02010600030101010101" pitchFamily="2" charset="-122"/>
                <a:cs typeface="Arial" panose="020B0604020202020204" pitchFamily="34" charset="0"/>
              </a:rPr>
              <a:t>Fortalecimiento de la supervisión a escala del proyecto</a:t>
            </a:r>
          </a:p>
          <a:p>
            <a:pPr marL="285750" indent="-285750">
              <a:buClr>
                <a:schemeClr val="accent6">
                  <a:lumMod val="75000"/>
                </a:schemeClr>
              </a:buClr>
              <a:buFont typeface="Wingdings" panose="05000000000000000000" pitchFamily="2" charset="2"/>
              <a:buChar char="ü"/>
            </a:pPr>
            <a:r>
              <a:rPr lang="es-ES" sz="1550" b="1" dirty="0">
                <a:latin typeface="Arial" panose="020B0604020202020204" pitchFamily="34" charset="0"/>
                <a:ea typeface="DengXian" panose="02010600030101010101" pitchFamily="2" charset="-122"/>
                <a:cs typeface="Arial" panose="020B0604020202020204" pitchFamily="34" charset="0"/>
              </a:rPr>
              <a:t>Gestión de activos para los proyectos</a:t>
            </a:r>
            <a:endParaRPr lang="en-US" sz="1550" dirty="0"/>
          </a:p>
        </p:txBody>
      </p:sp>
      <p:sp>
        <p:nvSpPr>
          <p:cNvPr id="93" name="TextBox 92">
            <a:extLst>
              <a:ext uri="{FF2B5EF4-FFF2-40B4-BE49-F238E27FC236}">
                <a16:creationId xmlns:a16="http://schemas.microsoft.com/office/drawing/2014/main" id="{E94846FC-8112-46CA-8BA1-3C8103F59CFC}"/>
              </a:ext>
            </a:extLst>
          </p:cNvPr>
          <p:cNvSpPr txBox="1"/>
          <p:nvPr/>
        </p:nvSpPr>
        <p:spPr>
          <a:xfrm rot="16200000">
            <a:off x="964826" y="4933925"/>
            <a:ext cx="1800000" cy="1440000"/>
          </a:xfrm>
          <a:prstGeom prst="rect">
            <a:avLst/>
          </a:prstGeom>
          <a:solidFill>
            <a:schemeClr val="accent1">
              <a:lumMod val="60000"/>
              <a:lumOff val="40000"/>
            </a:schemeClr>
          </a:solidFill>
        </p:spPr>
        <p:txBody>
          <a:bodyPr wrap="square" lIns="72000" tIns="36000" rIns="72000" bIns="0" rtlCol="0">
            <a:noAutofit/>
          </a:bodyPr>
          <a:lstStyle/>
          <a:p>
            <a:pPr algn="ctr"/>
            <a:r>
              <a:rPr lang="es-ES" dirty="0">
                <a:latin typeface="Arial" panose="020B0604020202020204" pitchFamily="34" charset="0"/>
                <a:cs typeface="Arial" panose="020B0604020202020204" pitchFamily="34" charset="0"/>
              </a:rPr>
              <a:t>Fortalecer los procedimientos </a:t>
            </a:r>
            <a:br>
              <a:rPr lang="es-ES" dirty="0">
                <a:latin typeface="Arial" panose="020B0604020202020204" pitchFamily="34" charset="0"/>
                <a:cs typeface="Arial" panose="020B0604020202020204" pitchFamily="34" charset="0"/>
              </a:rPr>
            </a:br>
            <a:r>
              <a:rPr lang="es-ES" dirty="0">
                <a:latin typeface="Arial" panose="020B0604020202020204" pitchFamily="34" charset="0"/>
                <a:cs typeface="Arial" panose="020B0604020202020204" pitchFamily="34" charset="0"/>
              </a:rPr>
              <a:t>de control internos de</a:t>
            </a:r>
            <a:br>
              <a:rPr lang="es-ES" dirty="0">
                <a:latin typeface="Arial" panose="020B0604020202020204" pitchFamily="34" charset="0"/>
                <a:cs typeface="Arial" panose="020B0604020202020204" pitchFamily="34" charset="0"/>
              </a:rPr>
            </a:br>
            <a:r>
              <a:rPr lang="es-ES" dirty="0">
                <a:latin typeface="Arial" panose="020B0604020202020204" pitchFamily="34" charset="0"/>
                <a:cs typeface="Arial" panose="020B0604020202020204" pitchFamily="34" charset="0"/>
              </a:rPr>
              <a:t> la BDT</a:t>
            </a:r>
          </a:p>
        </p:txBody>
      </p:sp>
      <p:grpSp>
        <p:nvGrpSpPr>
          <p:cNvPr id="23" name="Shape 548">
            <a:extLst>
              <a:ext uri="{FF2B5EF4-FFF2-40B4-BE49-F238E27FC236}">
                <a16:creationId xmlns:a16="http://schemas.microsoft.com/office/drawing/2014/main" id="{10609DBA-2840-40CF-8FB2-07695E257266}"/>
              </a:ext>
            </a:extLst>
          </p:cNvPr>
          <p:cNvGrpSpPr/>
          <p:nvPr/>
        </p:nvGrpSpPr>
        <p:grpSpPr>
          <a:xfrm>
            <a:off x="591198" y="3537681"/>
            <a:ext cx="333699" cy="329076"/>
            <a:chOff x="3292425" y="3664250"/>
            <a:chExt cx="397025" cy="391525"/>
          </a:xfrm>
        </p:grpSpPr>
        <p:sp>
          <p:nvSpPr>
            <p:cNvPr id="24" name="Shape 549">
              <a:extLst>
                <a:ext uri="{FF2B5EF4-FFF2-40B4-BE49-F238E27FC236}">
                  <a16:creationId xmlns:a16="http://schemas.microsoft.com/office/drawing/2014/main" id="{F97B291E-D0C6-43E1-B7E4-13476D765BE0}"/>
                </a:ext>
              </a:extLst>
            </p:cNvPr>
            <p:cNvSpPr/>
            <p:nvPr/>
          </p:nvSpPr>
          <p:spPr>
            <a:xfrm>
              <a:off x="3292425" y="3680675"/>
              <a:ext cx="375100" cy="375100"/>
            </a:xfrm>
            <a:custGeom>
              <a:avLst/>
              <a:gdLst/>
              <a:ahLst/>
              <a:cxnLst/>
              <a:rect l="0" t="0" r="0" b="0"/>
              <a:pathLst>
                <a:path w="15004" h="15004" fill="none" extrusionOk="0">
                  <a:moveTo>
                    <a:pt x="7502" y="1"/>
                  </a:moveTo>
                  <a:lnTo>
                    <a:pt x="7502" y="1"/>
                  </a:lnTo>
                  <a:lnTo>
                    <a:pt x="7112" y="1"/>
                  </a:lnTo>
                  <a:lnTo>
                    <a:pt x="6747" y="50"/>
                  </a:lnTo>
                  <a:lnTo>
                    <a:pt x="6357" y="98"/>
                  </a:lnTo>
                  <a:lnTo>
                    <a:pt x="5992" y="147"/>
                  </a:lnTo>
                  <a:lnTo>
                    <a:pt x="5627" y="244"/>
                  </a:lnTo>
                  <a:lnTo>
                    <a:pt x="5261" y="342"/>
                  </a:lnTo>
                  <a:lnTo>
                    <a:pt x="4921" y="464"/>
                  </a:lnTo>
                  <a:lnTo>
                    <a:pt x="4580" y="585"/>
                  </a:lnTo>
                  <a:lnTo>
                    <a:pt x="4239" y="732"/>
                  </a:lnTo>
                  <a:lnTo>
                    <a:pt x="3922" y="902"/>
                  </a:lnTo>
                  <a:lnTo>
                    <a:pt x="3605" y="1097"/>
                  </a:lnTo>
                  <a:lnTo>
                    <a:pt x="3313" y="1292"/>
                  </a:lnTo>
                  <a:lnTo>
                    <a:pt x="3021" y="1487"/>
                  </a:lnTo>
                  <a:lnTo>
                    <a:pt x="2729" y="1706"/>
                  </a:lnTo>
                  <a:lnTo>
                    <a:pt x="2461" y="1949"/>
                  </a:lnTo>
                  <a:lnTo>
                    <a:pt x="2193" y="2193"/>
                  </a:lnTo>
                  <a:lnTo>
                    <a:pt x="1949" y="2461"/>
                  </a:lnTo>
                  <a:lnTo>
                    <a:pt x="1706" y="2729"/>
                  </a:lnTo>
                  <a:lnTo>
                    <a:pt x="1486" y="3021"/>
                  </a:lnTo>
                  <a:lnTo>
                    <a:pt x="1292" y="3313"/>
                  </a:lnTo>
                  <a:lnTo>
                    <a:pt x="1097" y="3605"/>
                  </a:lnTo>
                  <a:lnTo>
                    <a:pt x="902" y="3922"/>
                  </a:lnTo>
                  <a:lnTo>
                    <a:pt x="731" y="4239"/>
                  </a:lnTo>
                  <a:lnTo>
                    <a:pt x="585" y="4580"/>
                  </a:lnTo>
                  <a:lnTo>
                    <a:pt x="464" y="4921"/>
                  </a:lnTo>
                  <a:lnTo>
                    <a:pt x="342" y="5262"/>
                  </a:lnTo>
                  <a:lnTo>
                    <a:pt x="244" y="5627"/>
                  </a:lnTo>
                  <a:lnTo>
                    <a:pt x="147" y="5992"/>
                  </a:lnTo>
                  <a:lnTo>
                    <a:pt x="98" y="6358"/>
                  </a:lnTo>
                  <a:lnTo>
                    <a:pt x="50" y="6747"/>
                  </a:lnTo>
                  <a:lnTo>
                    <a:pt x="1" y="7113"/>
                  </a:lnTo>
                  <a:lnTo>
                    <a:pt x="1" y="7502"/>
                  </a:lnTo>
                  <a:lnTo>
                    <a:pt x="1" y="7502"/>
                  </a:lnTo>
                  <a:lnTo>
                    <a:pt x="1" y="7892"/>
                  </a:lnTo>
                  <a:lnTo>
                    <a:pt x="50" y="8257"/>
                  </a:lnTo>
                  <a:lnTo>
                    <a:pt x="98" y="8647"/>
                  </a:lnTo>
                  <a:lnTo>
                    <a:pt x="147" y="9012"/>
                  </a:lnTo>
                  <a:lnTo>
                    <a:pt x="244" y="9378"/>
                  </a:lnTo>
                  <a:lnTo>
                    <a:pt x="342" y="9743"/>
                  </a:lnTo>
                  <a:lnTo>
                    <a:pt x="464" y="10084"/>
                  </a:lnTo>
                  <a:lnTo>
                    <a:pt x="585" y="10425"/>
                  </a:lnTo>
                  <a:lnTo>
                    <a:pt x="731" y="10766"/>
                  </a:lnTo>
                  <a:lnTo>
                    <a:pt x="902" y="11082"/>
                  </a:lnTo>
                  <a:lnTo>
                    <a:pt x="1097" y="11399"/>
                  </a:lnTo>
                  <a:lnTo>
                    <a:pt x="1292" y="11691"/>
                  </a:lnTo>
                  <a:lnTo>
                    <a:pt x="1486" y="11984"/>
                  </a:lnTo>
                  <a:lnTo>
                    <a:pt x="1706" y="12276"/>
                  </a:lnTo>
                  <a:lnTo>
                    <a:pt x="1949" y="12544"/>
                  </a:lnTo>
                  <a:lnTo>
                    <a:pt x="2193" y="12812"/>
                  </a:lnTo>
                  <a:lnTo>
                    <a:pt x="2461" y="13055"/>
                  </a:lnTo>
                  <a:lnTo>
                    <a:pt x="2729" y="13299"/>
                  </a:lnTo>
                  <a:lnTo>
                    <a:pt x="3021" y="13518"/>
                  </a:lnTo>
                  <a:lnTo>
                    <a:pt x="3313" y="13713"/>
                  </a:lnTo>
                  <a:lnTo>
                    <a:pt x="3605" y="13908"/>
                  </a:lnTo>
                  <a:lnTo>
                    <a:pt x="3922" y="14102"/>
                  </a:lnTo>
                  <a:lnTo>
                    <a:pt x="4239" y="14273"/>
                  </a:lnTo>
                  <a:lnTo>
                    <a:pt x="4580" y="14419"/>
                  </a:lnTo>
                  <a:lnTo>
                    <a:pt x="4921" y="14541"/>
                  </a:lnTo>
                  <a:lnTo>
                    <a:pt x="5261" y="14663"/>
                  </a:lnTo>
                  <a:lnTo>
                    <a:pt x="5627" y="14760"/>
                  </a:lnTo>
                  <a:lnTo>
                    <a:pt x="5992" y="14857"/>
                  </a:lnTo>
                  <a:lnTo>
                    <a:pt x="6357" y="14906"/>
                  </a:lnTo>
                  <a:lnTo>
                    <a:pt x="6747" y="14955"/>
                  </a:lnTo>
                  <a:lnTo>
                    <a:pt x="7112" y="15004"/>
                  </a:lnTo>
                  <a:lnTo>
                    <a:pt x="7502" y="15004"/>
                  </a:lnTo>
                  <a:lnTo>
                    <a:pt x="7502" y="15004"/>
                  </a:lnTo>
                  <a:lnTo>
                    <a:pt x="7892" y="15004"/>
                  </a:lnTo>
                  <a:lnTo>
                    <a:pt x="8257" y="14955"/>
                  </a:lnTo>
                  <a:lnTo>
                    <a:pt x="8647" y="14906"/>
                  </a:lnTo>
                  <a:lnTo>
                    <a:pt x="9012" y="14857"/>
                  </a:lnTo>
                  <a:lnTo>
                    <a:pt x="9377" y="14760"/>
                  </a:lnTo>
                  <a:lnTo>
                    <a:pt x="9743" y="14663"/>
                  </a:lnTo>
                  <a:lnTo>
                    <a:pt x="10084" y="14541"/>
                  </a:lnTo>
                  <a:lnTo>
                    <a:pt x="10425" y="14419"/>
                  </a:lnTo>
                  <a:lnTo>
                    <a:pt x="10766" y="14273"/>
                  </a:lnTo>
                  <a:lnTo>
                    <a:pt x="11082" y="14102"/>
                  </a:lnTo>
                  <a:lnTo>
                    <a:pt x="11399" y="13908"/>
                  </a:lnTo>
                  <a:lnTo>
                    <a:pt x="11691" y="13713"/>
                  </a:lnTo>
                  <a:lnTo>
                    <a:pt x="11983" y="13518"/>
                  </a:lnTo>
                  <a:lnTo>
                    <a:pt x="12276" y="13299"/>
                  </a:lnTo>
                  <a:lnTo>
                    <a:pt x="12544" y="13055"/>
                  </a:lnTo>
                  <a:lnTo>
                    <a:pt x="12812" y="12812"/>
                  </a:lnTo>
                  <a:lnTo>
                    <a:pt x="13055" y="12544"/>
                  </a:lnTo>
                  <a:lnTo>
                    <a:pt x="13299" y="12276"/>
                  </a:lnTo>
                  <a:lnTo>
                    <a:pt x="13518" y="11984"/>
                  </a:lnTo>
                  <a:lnTo>
                    <a:pt x="13713" y="11691"/>
                  </a:lnTo>
                  <a:lnTo>
                    <a:pt x="13907" y="11399"/>
                  </a:lnTo>
                  <a:lnTo>
                    <a:pt x="14102" y="11082"/>
                  </a:lnTo>
                  <a:lnTo>
                    <a:pt x="14273" y="10766"/>
                  </a:lnTo>
                  <a:lnTo>
                    <a:pt x="14419" y="10425"/>
                  </a:lnTo>
                  <a:lnTo>
                    <a:pt x="14541" y="10084"/>
                  </a:lnTo>
                  <a:lnTo>
                    <a:pt x="14662" y="9743"/>
                  </a:lnTo>
                  <a:lnTo>
                    <a:pt x="14760" y="9378"/>
                  </a:lnTo>
                  <a:lnTo>
                    <a:pt x="14857" y="9012"/>
                  </a:lnTo>
                  <a:lnTo>
                    <a:pt x="14906" y="8647"/>
                  </a:lnTo>
                  <a:lnTo>
                    <a:pt x="14955" y="8257"/>
                  </a:lnTo>
                  <a:lnTo>
                    <a:pt x="15003" y="7892"/>
                  </a:lnTo>
                  <a:lnTo>
                    <a:pt x="15003" y="7502"/>
                  </a:lnTo>
                  <a:lnTo>
                    <a:pt x="7502" y="7502"/>
                  </a:lnTo>
                  <a:lnTo>
                    <a:pt x="7502" y="1"/>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25" name="Shape 550">
              <a:extLst>
                <a:ext uri="{FF2B5EF4-FFF2-40B4-BE49-F238E27FC236}">
                  <a16:creationId xmlns:a16="http://schemas.microsoft.com/office/drawing/2014/main" id="{DC578FB4-B63C-4BBA-83F8-53D9AABBC905}"/>
                </a:ext>
              </a:extLst>
            </p:cNvPr>
            <p:cNvSpPr/>
            <p:nvPr/>
          </p:nvSpPr>
          <p:spPr>
            <a:xfrm>
              <a:off x="3504325" y="3664250"/>
              <a:ext cx="131525" cy="153450"/>
            </a:xfrm>
            <a:custGeom>
              <a:avLst/>
              <a:gdLst/>
              <a:ahLst/>
              <a:cxnLst/>
              <a:rect l="0" t="0" r="0" b="0"/>
              <a:pathLst>
                <a:path w="5261" h="6138" fill="none" extrusionOk="0">
                  <a:moveTo>
                    <a:pt x="0" y="0"/>
                  </a:moveTo>
                  <a:lnTo>
                    <a:pt x="0" y="0"/>
                  </a:lnTo>
                  <a:lnTo>
                    <a:pt x="390" y="25"/>
                  </a:lnTo>
                  <a:lnTo>
                    <a:pt x="780" y="98"/>
                  </a:lnTo>
                  <a:lnTo>
                    <a:pt x="1169" y="171"/>
                  </a:lnTo>
                  <a:lnTo>
                    <a:pt x="1559" y="268"/>
                  </a:lnTo>
                  <a:lnTo>
                    <a:pt x="1924" y="414"/>
                  </a:lnTo>
                  <a:lnTo>
                    <a:pt x="2314" y="560"/>
                  </a:lnTo>
                  <a:lnTo>
                    <a:pt x="2655" y="731"/>
                  </a:lnTo>
                  <a:lnTo>
                    <a:pt x="3020" y="901"/>
                  </a:lnTo>
                  <a:lnTo>
                    <a:pt x="3020" y="901"/>
                  </a:lnTo>
                  <a:lnTo>
                    <a:pt x="3337" y="1121"/>
                  </a:lnTo>
                  <a:lnTo>
                    <a:pt x="3654" y="1340"/>
                  </a:lnTo>
                  <a:lnTo>
                    <a:pt x="3946" y="1559"/>
                  </a:lnTo>
                  <a:lnTo>
                    <a:pt x="4238" y="1803"/>
                  </a:lnTo>
                  <a:lnTo>
                    <a:pt x="4530" y="2070"/>
                  </a:lnTo>
                  <a:lnTo>
                    <a:pt x="4774" y="2363"/>
                  </a:lnTo>
                  <a:lnTo>
                    <a:pt x="5017" y="2655"/>
                  </a:lnTo>
                  <a:lnTo>
                    <a:pt x="5261" y="2972"/>
                  </a:lnTo>
                  <a:lnTo>
                    <a:pt x="0" y="6138"/>
                  </a:lnTo>
                  <a:lnTo>
                    <a:pt x="0" y="0"/>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26" name="Shape 551">
              <a:extLst>
                <a:ext uri="{FF2B5EF4-FFF2-40B4-BE49-F238E27FC236}">
                  <a16:creationId xmlns:a16="http://schemas.microsoft.com/office/drawing/2014/main" id="{75B0C7B5-1485-4F52-B551-633A2D9BE3DC}"/>
                </a:ext>
              </a:extLst>
            </p:cNvPr>
            <p:cNvSpPr/>
            <p:nvPr/>
          </p:nvSpPr>
          <p:spPr>
            <a:xfrm>
              <a:off x="3501875" y="3749500"/>
              <a:ext cx="187575" cy="96825"/>
            </a:xfrm>
            <a:custGeom>
              <a:avLst/>
              <a:gdLst/>
              <a:ahLst/>
              <a:cxnLst/>
              <a:rect l="0" t="0" r="0" b="0"/>
              <a:pathLst>
                <a:path w="7503" h="3873" fill="none" extrusionOk="0">
                  <a:moveTo>
                    <a:pt x="6431" y="0"/>
                  </a:moveTo>
                  <a:lnTo>
                    <a:pt x="1" y="3872"/>
                  </a:lnTo>
                  <a:lnTo>
                    <a:pt x="7502" y="3872"/>
                  </a:lnTo>
                  <a:lnTo>
                    <a:pt x="7502" y="3872"/>
                  </a:lnTo>
                  <a:lnTo>
                    <a:pt x="7478" y="3337"/>
                  </a:lnTo>
                  <a:lnTo>
                    <a:pt x="7429" y="2825"/>
                  </a:lnTo>
                  <a:lnTo>
                    <a:pt x="7332" y="2314"/>
                  </a:lnTo>
                  <a:lnTo>
                    <a:pt x="7210" y="1827"/>
                  </a:lnTo>
                  <a:lnTo>
                    <a:pt x="7064" y="1340"/>
                  </a:lnTo>
                  <a:lnTo>
                    <a:pt x="6893" y="877"/>
                  </a:lnTo>
                  <a:lnTo>
                    <a:pt x="6674" y="438"/>
                  </a:lnTo>
                  <a:lnTo>
                    <a:pt x="6431" y="0"/>
                  </a:lnTo>
                  <a:lnTo>
                    <a:pt x="6431" y="0"/>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grpSp>
      <p:grpSp>
        <p:nvGrpSpPr>
          <p:cNvPr id="27" name="Shape 517">
            <a:extLst>
              <a:ext uri="{FF2B5EF4-FFF2-40B4-BE49-F238E27FC236}">
                <a16:creationId xmlns:a16="http://schemas.microsoft.com/office/drawing/2014/main" id="{3E3AE20B-B70D-4295-86B0-89934288565A}"/>
              </a:ext>
            </a:extLst>
          </p:cNvPr>
          <p:cNvGrpSpPr/>
          <p:nvPr/>
        </p:nvGrpSpPr>
        <p:grpSpPr>
          <a:xfrm>
            <a:off x="474649" y="1468176"/>
            <a:ext cx="342881" cy="350068"/>
            <a:chOff x="3951850" y="2985350"/>
            <a:chExt cx="407950" cy="416500"/>
          </a:xfrm>
        </p:grpSpPr>
        <p:sp>
          <p:nvSpPr>
            <p:cNvPr id="28" name="Shape 518">
              <a:extLst>
                <a:ext uri="{FF2B5EF4-FFF2-40B4-BE49-F238E27FC236}">
                  <a16:creationId xmlns:a16="http://schemas.microsoft.com/office/drawing/2014/main" id="{5A52C955-234F-42E0-B992-428D918C9DEB}"/>
                </a:ext>
              </a:extLst>
            </p:cNvPr>
            <p:cNvSpPr/>
            <p:nvPr/>
          </p:nvSpPr>
          <p:spPr>
            <a:xfrm>
              <a:off x="3951850" y="2985350"/>
              <a:ext cx="314800" cy="314825"/>
            </a:xfrm>
            <a:custGeom>
              <a:avLst/>
              <a:gdLst/>
              <a:ahLst/>
              <a:cxnLst/>
              <a:rect l="0" t="0" r="0" b="0"/>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29" name="Shape 519">
              <a:extLst>
                <a:ext uri="{FF2B5EF4-FFF2-40B4-BE49-F238E27FC236}">
                  <a16:creationId xmlns:a16="http://schemas.microsoft.com/office/drawing/2014/main" id="{7DCB40AC-378A-4533-A6B0-26A5A52571D7}"/>
                </a:ext>
              </a:extLst>
            </p:cNvPr>
            <p:cNvSpPr/>
            <p:nvPr/>
          </p:nvSpPr>
          <p:spPr>
            <a:xfrm>
              <a:off x="3988375" y="3021875"/>
              <a:ext cx="241750" cy="241750"/>
            </a:xfrm>
            <a:custGeom>
              <a:avLst/>
              <a:gdLst/>
              <a:ahLst/>
              <a:cxnLst/>
              <a:rect l="0" t="0" r="0" b="0"/>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33" name="Shape 520">
              <a:extLst>
                <a:ext uri="{FF2B5EF4-FFF2-40B4-BE49-F238E27FC236}">
                  <a16:creationId xmlns:a16="http://schemas.microsoft.com/office/drawing/2014/main" id="{9EC551F7-00F7-491E-9CB3-408D236306BB}"/>
                </a:ext>
              </a:extLst>
            </p:cNvPr>
            <p:cNvSpPr/>
            <p:nvPr/>
          </p:nvSpPr>
          <p:spPr>
            <a:xfrm>
              <a:off x="4024300" y="3058425"/>
              <a:ext cx="84650" cy="84650"/>
            </a:xfrm>
            <a:custGeom>
              <a:avLst/>
              <a:gdLst/>
              <a:ahLst/>
              <a:cxnLst/>
              <a:rect l="0" t="0" r="0" b="0"/>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34" name="Shape 521">
              <a:extLst>
                <a:ext uri="{FF2B5EF4-FFF2-40B4-BE49-F238E27FC236}">
                  <a16:creationId xmlns:a16="http://schemas.microsoft.com/office/drawing/2014/main" id="{D2E1C9E8-0171-4DF6-A659-FFF74999111C}"/>
                </a:ext>
              </a:extLst>
            </p:cNvPr>
            <p:cNvSpPr/>
            <p:nvPr/>
          </p:nvSpPr>
          <p:spPr>
            <a:xfrm>
              <a:off x="4205750" y="3248375"/>
              <a:ext cx="154050" cy="153475"/>
            </a:xfrm>
            <a:custGeom>
              <a:avLst/>
              <a:gdLst/>
              <a:ahLst/>
              <a:cxnLst/>
              <a:rect l="0" t="0" r="0" b="0"/>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grpSp>
      <p:grpSp>
        <p:nvGrpSpPr>
          <p:cNvPr id="35" name="Shape 727">
            <a:extLst>
              <a:ext uri="{FF2B5EF4-FFF2-40B4-BE49-F238E27FC236}">
                <a16:creationId xmlns:a16="http://schemas.microsoft.com/office/drawing/2014/main" id="{64F92AF7-BEE2-4265-9BD8-D029617A29A6}"/>
              </a:ext>
            </a:extLst>
          </p:cNvPr>
          <p:cNvGrpSpPr/>
          <p:nvPr/>
        </p:nvGrpSpPr>
        <p:grpSpPr>
          <a:xfrm>
            <a:off x="469894" y="1032317"/>
            <a:ext cx="363369" cy="221114"/>
            <a:chOff x="3269900" y="3064500"/>
            <a:chExt cx="432325" cy="263075"/>
          </a:xfrm>
        </p:grpSpPr>
        <p:sp>
          <p:nvSpPr>
            <p:cNvPr id="36" name="Shape 728">
              <a:extLst>
                <a:ext uri="{FF2B5EF4-FFF2-40B4-BE49-F238E27FC236}">
                  <a16:creationId xmlns:a16="http://schemas.microsoft.com/office/drawing/2014/main" id="{520FD899-BA1B-4C2A-B7F8-3A557D7DCEB9}"/>
                </a:ext>
              </a:extLst>
            </p:cNvPr>
            <p:cNvSpPr/>
            <p:nvPr/>
          </p:nvSpPr>
          <p:spPr>
            <a:xfrm>
              <a:off x="3269900" y="3064500"/>
              <a:ext cx="432325" cy="263075"/>
            </a:xfrm>
            <a:custGeom>
              <a:avLst/>
              <a:gdLst/>
              <a:ahLst/>
              <a:cxnLst/>
              <a:rect l="0" t="0" r="0" b="0"/>
              <a:pathLst>
                <a:path w="17293" h="10523" fill="none" extrusionOk="0">
                  <a:moveTo>
                    <a:pt x="14711" y="7916"/>
                  </a:moveTo>
                  <a:lnTo>
                    <a:pt x="14711" y="7916"/>
                  </a:lnTo>
                  <a:lnTo>
                    <a:pt x="14151" y="8379"/>
                  </a:lnTo>
                  <a:lnTo>
                    <a:pt x="13493" y="8842"/>
                  </a:lnTo>
                  <a:lnTo>
                    <a:pt x="12811" y="9280"/>
                  </a:lnTo>
                  <a:lnTo>
                    <a:pt x="12446" y="9475"/>
                  </a:lnTo>
                  <a:lnTo>
                    <a:pt x="12056" y="9670"/>
                  </a:lnTo>
                  <a:lnTo>
                    <a:pt x="11667" y="9840"/>
                  </a:lnTo>
                  <a:lnTo>
                    <a:pt x="11253" y="10011"/>
                  </a:lnTo>
                  <a:lnTo>
                    <a:pt x="10839" y="10157"/>
                  </a:lnTo>
                  <a:lnTo>
                    <a:pt x="10425" y="10278"/>
                  </a:lnTo>
                  <a:lnTo>
                    <a:pt x="9986" y="10376"/>
                  </a:lnTo>
                  <a:lnTo>
                    <a:pt x="9548" y="10449"/>
                  </a:lnTo>
                  <a:lnTo>
                    <a:pt x="9109" y="10498"/>
                  </a:lnTo>
                  <a:lnTo>
                    <a:pt x="8647" y="10522"/>
                  </a:lnTo>
                  <a:lnTo>
                    <a:pt x="8647" y="10522"/>
                  </a:lnTo>
                  <a:lnTo>
                    <a:pt x="8233" y="10522"/>
                  </a:lnTo>
                  <a:lnTo>
                    <a:pt x="7843" y="10473"/>
                  </a:lnTo>
                  <a:lnTo>
                    <a:pt x="7453" y="10425"/>
                  </a:lnTo>
                  <a:lnTo>
                    <a:pt x="7064" y="10327"/>
                  </a:lnTo>
                  <a:lnTo>
                    <a:pt x="6674" y="10230"/>
                  </a:lnTo>
                  <a:lnTo>
                    <a:pt x="6284" y="10108"/>
                  </a:lnTo>
                  <a:lnTo>
                    <a:pt x="5919" y="9986"/>
                  </a:lnTo>
                  <a:lnTo>
                    <a:pt x="5554" y="9840"/>
                  </a:lnTo>
                  <a:lnTo>
                    <a:pt x="5213" y="9670"/>
                  </a:lnTo>
                  <a:lnTo>
                    <a:pt x="4847" y="9499"/>
                  </a:lnTo>
                  <a:lnTo>
                    <a:pt x="4190" y="9109"/>
                  </a:lnTo>
                  <a:lnTo>
                    <a:pt x="3557" y="8695"/>
                  </a:lnTo>
                  <a:lnTo>
                    <a:pt x="2972" y="8233"/>
                  </a:lnTo>
                  <a:lnTo>
                    <a:pt x="2412" y="7794"/>
                  </a:lnTo>
                  <a:lnTo>
                    <a:pt x="1900" y="7332"/>
                  </a:lnTo>
                  <a:lnTo>
                    <a:pt x="1438" y="6893"/>
                  </a:lnTo>
                  <a:lnTo>
                    <a:pt x="1048" y="6479"/>
                  </a:lnTo>
                  <a:lnTo>
                    <a:pt x="390" y="5748"/>
                  </a:lnTo>
                  <a:lnTo>
                    <a:pt x="1" y="5261"/>
                  </a:lnTo>
                  <a:lnTo>
                    <a:pt x="1" y="5261"/>
                  </a:lnTo>
                  <a:lnTo>
                    <a:pt x="390" y="4774"/>
                  </a:lnTo>
                  <a:lnTo>
                    <a:pt x="1048" y="4044"/>
                  </a:lnTo>
                  <a:lnTo>
                    <a:pt x="1438" y="3630"/>
                  </a:lnTo>
                  <a:lnTo>
                    <a:pt x="1900" y="3191"/>
                  </a:lnTo>
                  <a:lnTo>
                    <a:pt x="2412" y="2728"/>
                  </a:lnTo>
                  <a:lnTo>
                    <a:pt x="2972" y="2290"/>
                  </a:lnTo>
                  <a:lnTo>
                    <a:pt x="3557" y="1852"/>
                  </a:lnTo>
                  <a:lnTo>
                    <a:pt x="4190" y="1413"/>
                  </a:lnTo>
                  <a:lnTo>
                    <a:pt x="4847" y="1024"/>
                  </a:lnTo>
                  <a:lnTo>
                    <a:pt x="5213" y="853"/>
                  </a:lnTo>
                  <a:lnTo>
                    <a:pt x="5554" y="683"/>
                  </a:lnTo>
                  <a:lnTo>
                    <a:pt x="5919" y="536"/>
                  </a:lnTo>
                  <a:lnTo>
                    <a:pt x="6284" y="415"/>
                  </a:lnTo>
                  <a:lnTo>
                    <a:pt x="6674" y="293"/>
                  </a:lnTo>
                  <a:lnTo>
                    <a:pt x="7064" y="196"/>
                  </a:lnTo>
                  <a:lnTo>
                    <a:pt x="7453" y="98"/>
                  </a:lnTo>
                  <a:lnTo>
                    <a:pt x="7843" y="49"/>
                  </a:lnTo>
                  <a:lnTo>
                    <a:pt x="8233" y="1"/>
                  </a:lnTo>
                  <a:lnTo>
                    <a:pt x="8647" y="1"/>
                  </a:lnTo>
                  <a:lnTo>
                    <a:pt x="8647" y="1"/>
                  </a:lnTo>
                  <a:lnTo>
                    <a:pt x="9109" y="25"/>
                  </a:lnTo>
                  <a:lnTo>
                    <a:pt x="9548" y="74"/>
                  </a:lnTo>
                  <a:lnTo>
                    <a:pt x="9986" y="147"/>
                  </a:lnTo>
                  <a:lnTo>
                    <a:pt x="10425" y="244"/>
                  </a:lnTo>
                  <a:lnTo>
                    <a:pt x="10839" y="366"/>
                  </a:lnTo>
                  <a:lnTo>
                    <a:pt x="11253" y="512"/>
                  </a:lnTo>
                  <a:lnTo>
                    <a:pt x="11667" y="683"/>
                  </a:lnTo>
                  <a:lnTo>
                    <a:pt x="12056" y="853"/>
                  </a:lnTo>
                  <a:lnTo>
                    <a:pt x="12446" y="1048"/>
                  </a:lnTo>
                  <a:lnTo>
                    <a:pt x="12811" y="1243"/>
                  </a:lnTo>
                  <a:lnTo>
                    <a:pt x="13493" y="1681"/>
                  </a:lnTo>
                  <a:lnTo>
                    <a:pt x="14151" y="2144"/>
                  </a:lnTo>
                  <a:lnTo>
                    <a:pt x="14711" y="2607"/>
                  </a:lnTo>
                  <a:lnTo>
                    <a:pt x="14711" y="2607"/>
                  </a:lnTo>
                  <a:lnTo>
                    <a:pt x="15198" y="3021"/>
                  </a:lnTo>
                  <a:lnTo>
                    <a:pt x="15637" y="3435"/>
                  </a:lnTo>
                  <a:lnTo>
                    <a:pt x="16026" y="3824"/>
                  </a:lnTo>
                  <a:lnTo>
                    <a:pt x="16367" y="4190"/>
                  </a:lnTo>
                  <a:lnTo>
                    <a:pt x="16927" y="4823"/>
                  </a:lnTo>
                  <a:lnTo>
                    <a:pt x="17293" y="5261"/>
                  </a:lnTo>
                  <a:lnTo>
                    <a:pt x="17293" y="5261"/>
                  </a:lnTo>
                  <a:lnTo>
                    <a:pt x="16927" y="5700"/>
                  </a:lnTo>
                  <a:lnTo>
                    <a:pt x="16367" y="6333"/>
                  </a:lnTo>
                  <a:lnTo>
                    <a:pt x="16026" y="6698"/>
                  </a:lnTo>
                  <a:lnTo>
                    <a:pt x="15637" y="7088"/>
                  </a:lnTo>
                  <a:lnTo>
                    <a:pt x="15198" y="7502"/>
                  </a:lnTo>
                  <a:lnTo>
                    <a:pt x="14711" y="7916"/>
                  </a:lnTo>
                  <a:lnTo>
                    <a:pt x="14711" y="7916"/>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37" name="Shape 729">
              <a:extLst>
                <a:ext uri="{FF2B5EF4-FFF2-40B4-BE49-F238E27FC236}">
                  <a16:creationId xmlns:a16="http://schemas.microsoft.com/office/drawing/2014/main" id="{9489BAB8-7369-48CA-A0DB-5D570942843C}"/>
                </a:ext>
              </a:extLst>
            </p:cNvPr>
            <p:cNvSpPr/>
            <p:nvPr/>
          </p:nvSpPr>
          <p:spPr>
            <a:xfrm>
              <a:off x="3445875" y="3155825"/>
              <a:ext cx="80400" cy="80400"/>
            </a:xfrm>
            <a:custGeom>
              <a:avLst/>
              <a:gdLst/>
              <a:ahLst/>
              <a:cxnLst/>
              <a:rect l="0" t="0" r="0" b="0"/>
              <a:pathLst>
                <a:path w="3216" h="3216" fill="none" extrusionOk="0">
                  <a:moveTo>
                    <a:pt x="0" y="1608"/>
                  </a:moveTo>
                  <a:lnTo>
                    <a:pt x="0" y="1608"/>
                  </a:lnTo>
                  <a:lnTo>
                    <a:pt x="25" y="1438"/>
                  </a:lnTo>
                  <a:lnTo>
                    <a:pt x="49" y="1292"/>
                  </a:lnTo>
                  <a:lnTo>
                    <a:pt x="73" y="1121"/>
                  </a:lnTo>
                  <a:lnTo>
                    <a:pt x="146" y="975"/>
                  </a:lnTo>
                  <a:lnTo>
                    <a:pt x="195" y="853"/>
                  </a:lnTo>
                  <a:lnTo>
                    <a:pt x="293" y="707"/>
                  </a:lnTo>
                  <a:lnTo>
                    <a:pt x="366" y="585"/>
                  </a:lnTo>
                  <a:lnTo>
                    <a:pt x="487" y="488"/>
                  </a:lnTo>
                  <a:lnTo>
                    <a:pt x="585" y="366"/>
                  </a:lnTo>
                  <a:lnTo>
                    <a:pt x="707" y="293"/>
                  </a:lnTo>
                  <a:lnTo>
                    <a:pt x="853" y="196"/>
                  </a:lnTo>
                  <a:lnTo>
                    <a:pt x="974" y="147"/>
                  </a:lnTo>
                  <a:lnTo>
                    <a:pt x="1121" y="74"/>
                  </a:lnTo>
                  <a:lnTo>
                    <a:pt x="1291" y="50"/>
                  </a:lnTo>
                  <a:lnTo>
                    <a:pt x="1437" y="25"/>
                  </a:lnTo>
                  <a:lnTo>
                    <a:pt x="1608" y="1"/>
                  </a:lnTo>
                  <a:lnTo>
                    <a:pt x="1608" y="1"/>
                  </a:lnTo>
                  <a:lnTo>
                    <a:pt x="1778" y="25"/>
                  </a:lnTo>
                  <a:lnTo>
                    <a:pt x="1924" y="50"/>
                  </a:lnTo>
                  <a:lnTo>
                    <a:pt x="2095" y="74"/>
                  </a:lnTo>
                  <a:lnTo>
                    <a:pt x="2241" y="147"/>
                  </a:lnTo>
                  <a:lnTo>
                    <a:pt x="2363" y="196"/>
                  </a:lnTo>
                  <a:lnTo>
                    <a:pt x="2509" y="293"/>
                  </a:lnTo>
                  <a:lnTo>
                    <a:pt x="2631" y="366"/>
                  </a:lnTo>
                  <a:lnTo>
                    <a:pt x="2728" y="488"/>
                  </a:lnTo>
                  <a:lnTo>
                    <a:pt x="2850" y="585"/>
                  </a:lnTo>
                  <a:lnTo>
                    <a:pt x="2923" y="707"/>
                  </a:lnTo>
                  <a:lnTo>
                    <a:pt x="3020" y="853"/>
                  </a:lnTo>
                  <a:lnTo>
                    <a:pt x="3069" y="975"/>
                  </a:lnTo>
                  <a:lnTo>
                    <a:pt x="3142" y="1121"/>
                  </a:lnTo>
                  <a:lnTo>
                    <a:pt x="3166" y="1292"/>
                  </a:lnTo>
                  <a:lnTo>
                    <a:pt x="3191" y="1438"/>
                  </a:lnTo>
                  <a:lnTo>
                    <a:pt x="3215" y="1608"/>
                  </a:lnTo>
                  <a:lnTo>
                    <a:pt x="3215" y="1608"/>
                  </a:lnTo>
                  <a:lnTo>
                    <a:pt x="3191" y="1779"/>
                  </a:lnTo>
                  <a:lnTo>
                    <a:pt x="3166" y="1925"/>
                  </a:lnTo>
                  <a:lnTo>
                    <a:pt x="3142" y="2095"/>
                  </a:lnTo>
                  <a:lnTo>
                    <a:pt x="3069" y="2242"/>
                  </a:lnTo>
                  <a:lnTo>
                    <a:pt x="3020" y="2363"/>
                  </a:lnTo>
                  <a:lnTo>
                    <a:pt x="2923" y="2509"/>
                  </a:lnTo>
                  <a:lnTo>
                    <a:pt x="2850" y="2631"/>
                  </a:lnTo>
                  <a:lnTo>
                    <a:pt x="2728" y="2729"/>
                  </a:lnTo>
                  <a:lnTo>
                    <a:pt x="2631" y="2850"/>
                  </a:lnTo>
                  <a:lnTo>
                    <a:pt x="2509" y="2924"/>
                  </a:lnTo>
                  <a:lnTo>
                    <a:pt x="2363" y="3021"/>
                  </a:lnTo>
                  <a:lnTo>
                    <a:pt x="2241" y="3070"/>
                  </a:lnTo>
                  <a:lnTo>
                    <a:pt x="2095" y="3143"/>
                  </a:lnTo>
                  <a:lnTo>
                    <a:pt x="1924" y="3167"/>
                  </a:lnTo>
                  <a:lnTo>
                    <a:pt x="1778" y="3191"/>
                  </a:lnTo>
                  <a:lnTo>
                    <a:pt x="1608" y="3216"/>
                  </a:lnTo>
                  <a:lnTo>
                    <a:pt x="1608" y="3216"/>
                  </a:lnTo>
                  <a:lnTo>
                    <a:pt x="1437" y="3191"/>
                  </a:lnTo>
                  <a:lnTo>
                    <a:pt x="1291" y="3167"/>
                  </a:lnTo>
                  <a:lnTo>
                    <a:pt x="1121" y="3143"/>
                  </a:lnTo>
                  <a:lnTo>
                    <a:pt x="974" y="3070"/>
                  </a:lnTo>
                  <a:lnTo>
                    <a:pt x="853" y="3021"/>
                  </a:lnTo>
                  <a:lnTo>
                    <a:pt x="707" y="2924"/>
                  </a:lnTo>
                  <a:lnTo>
                    <a:pt x="585" y="2850"/>
                  </a:lnTo>
                  <a:lnTo>
                    <a:pt x="487" y="2729"/>
                  </a:lnTo>
                  <a:lnTo>
                    <a:pt x="366" y="2631"/>
                  </a:lnTo>
                  <a:lnTo>
                    <a:pt x="293" y="2509"/>
                  </a:lnTo>
                  <a:lnTo>
                    <a:pt x="195" y="2363"/>
                  </a:lnTo>
                  <a:lnTo>
                    <a:pt x="146" y="2242"/>
                  </a:lnTo>
                  <a:lnTo>
                    <a:pt x="73" y="2095"/>
                  </a:lnTo>
                  <a:lnTo>
                    <a:pt x="49" y="1925"/>
                  </a:lnTo>
                  <a:lnTo>
                    <a:pt x="25" y="1779"/>
                  </a:lnTo>
                  <a:lnTo>
                    <a:pt x="0" y="1608"/>
                  </a:lnTo>
                  <a:lnTo>
                    <a:pt x="0" y="1608"/>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38" name="Shape 730">
              <a:extLst>
                <a:ext uri="{FF2B5EF4-FFF2-40B4-BE49-F238E27FC236}">
                  <a16:creationId xmlns:a16="http://schemas.microsoft.com/office/drawing/2014/main" id="{DC78FF58-C210-4D7E-912A-E58F668E76C6}"/>
                </a:ext>
              </a:extLst>
            </p:cNvPr>
            <p:cNvSpPr/>
            <p:nvPr/>
          </p:nvSpPr>
          <p:spPr>
            <a:xfrm>
              <a:off x="3381925" y="3091900"/>
              <a:ext cx="208275" cy="208275"/>
            </a:xfrm>
            <a:custGeom>
              <a:avLst/>
              <a:gdLst/>
              <a:ahLst/>
              <a:cxnLst/>
              <a:rect l="0" t="0" r="0" b="0"/>
              <a:pathLst>
                <a:path w="8331" h="8331" fill="none" extrusionOk="0">
                  <a:moveTo>
                    <a:pt x="1" y="4165"/>
                  </a:moveTo>
                  <a:lnTo>
                    <a:pt x="1" y="4165"/>
                  </a:lnTo>
                  <a:lnTo>
                    <a:pt x="25" y="3751"/>
                  </a:lnTo>
                  <a:lnTo>
                    <a:pt x="74" y="3337"/>
                  </a:lnTo>
                  <a:lnTo>
                    <a:pt x="196" y="2923"/>
                  </a:lnTo>
                  <a:lnTo>
                    <a:pt x="318" y="2534"/>
                  </a:lnTo>
                  <a:lnTo>
                    <a:pt x="512" y="2168"/>
                  </a:lnTo>
                  <a:lnTo>
                    <a:pt x="707" y="1827"/>
                  </a:lnTo>
                  <a:lnTo>
                    <a:pt x="951" y="1511"/>
                  </a:lnTo>
                  <a:lnTo>
                    <a:pt x="1219" y="1218"/>
                  </a:lnTo>
                  <a:lnTo>
                    <a:pt x="1511" y="951"/>
                  </a:lnTo>
                  <a:lnTo>
                    <a:pt x="1828" y="707"/>
                  </a:lnTo>
                  <a:lnTo>
                    <a:pt x="2169" y="512"/>
                  </a:lnTo>
                  <a:lnTo>
                    <a:pt x="2534" y="317"/>
                  </a:lnTo>
                  <a:lnTo>
                    <a:pt x="2924" y="195"/>
                  </a:lnTo>
                  <a:lnTo>
                    <a:pt x="3313" y="74"/>
                  </a:lnTo>
                  <a:lnTo>
                    <a:pt x="3727" y="25"/>
                  </a:lnTo>
                  <a:lnTo>
                    <a:pt x="4166" y="1"/>
                  </a:lnTo>
                  <a:lnTo>
                    <a:pt x="4166" y="1"/>
                  </a:lnTo>
                  <a:lnTo>
                    <a:pt x="4580" y="25"/>
                  </a:lnTo>
                  <a:lnTo>
                    <a:pt x="4994" y="74"/>
                  </a:lnTo>
                  <a:lnTo>
                    <a:pt x="5408" y="195"/>
                  </a:lnTo>
                  <a:lnTo>
                    <a:pt x="5797" y="317"/>
                  </a:lnTo>
                  <a:lnTo>
                    <a:pt x="6163" y="512"/>
                  </a:lnTo>
                  <a:lnTo>
                    <a:pt x="6504" y="707"/>
                  </a:lnTo>
                  <a:lnTo>
                    <a:pt x="6820" y="951"/>
                  </a:lnTo>
                  <a:lnTo>
                    <a:pt x="7113" y="1218"/>
                  </a:lnTo>
                  <a:lnTo>
                    <a:pt x="7381" y="1511"/>
                  </a:lnTo>
                  <a:lnTo>
                    <a:pt x="7624" y="1827"/>
                  </a:lnTo>
                  <a:lnTo>
                    <a:pt x="7819" y="2168"/>
                  </a:lnTo>
                  <a:lnTo>
                    <a:pt x="8014" y="2534"/>
                  </a:lnTo>
                  <a:lnTo>
                    <a:pt x="8136" y="2923"/>
                  </a:lnTo>
                  <a:lnTo>
                    <a:pt x="8257" y="3337"/>
                  </a:lnTo>
                  <a:lnTo>
                    <a:pt x="8306" y="3751"/>
                  </a:lnTo>
                  <a:lnTo>
                    <a:pt x="8330" y="4165"/>
                  </a:lnTo>
                  <a:lnTo>
                    <a:pt x="8330" y="4165"/>
                  </a:lnTo>
                  <a:lnTo>
                    <a:pt x="8306" y="4579"/>
                  </a:lnTo>
                  <a:lnTo>
                    <a:pt x="8257" y="4993"/>
                  </a:lnTo>
                  <a:lnTo>
                    <a:pt x="8136" y="5407"/>
                  </a:lnTo>
                  <a:lnTo>
                    <a:pt x="8014" y="5797"/>
                  </a:lnTo>
                  <a:lnTo>
                    <a:pt x="7819" y="6162"/>
                  </a:lnTo>
                  <a:lnTo>
                    <a:pt x="7624" y="6503"/>
                  </a:lnTo>
                  <a:lnTo>
                    <a:pt x="7381" y="6820"/>
                  </a:lnTo>
                  <a:lnTo>
                    <a:pt x="7113" y="7112"/>
                  </a:lnTo>
                  <a:lnTo>
                    <a:pt x="6820" y="7380"/>
                  </a:lnTo>
                  <a:lnTo>
                    <a:pt x="6504" y="7624"/>
                  </a:lnTo>
                  <a:lnTo>
                    <a:pt x="6163" y="7819"/>
                  </a:lnTo>
                  <a:lnTo>
                    <a:pt x="5797" y="8013"/>
                  </a:lnTo>
                  <a:lnTo>
                    <a:pt x="5408" y="8135"/>
                  </a:lnTo>
                  <a:lnTo>
                    <a:pt x="4994" y="8257"/>
                  </a:lnTo>
                  <a:lnTo>
                    <a:pt x="4580" y="8306"/>
                  </a:lnTo>
                  <a:lnTo>
                    <a:pt x="4166" y="8330"/>
                  </a:lnTo>
                  <a:lnTo>
                    <a:pt x="4166" y="8330"/>
                  </a:lnTo>
                  <a:lnTo>
                    <a:pt x="3727" y="8306"/>
                  </a:lnTo>
                  <a:lnTo>
                    <a:pt x="3313" y="8257"/>
                  </a:lnTo>
                  <a:lnTo>
                    <a:pt x="2924" y="8135"/>
                  </a:lnTo>
                  <a:lnTo>
                    <a:pt x="2534" y="8013"/>
                  </a:lnTo>
                  <a:lnTo>
                    <a:pt x="2169" y="7819"/>
                  </a:lnTo>
                  <a:lnTo>
                    <a:pt x="1828" y="7624"/>
                  </a:lnTo>
                  <a:lnTo>
                    <a:pt x="1511" y="7380"/>
                  </a:lnTo>
                  <a:lnTo>
                    <a:pt x="1219" y="7112"/>
                  </a:lnTo>
                  <a:lnTo>
                    <a:pt x="951" y="6820"/>
                  </a:lnTo>
                  <a:lnTo>
                    <a:pt x="707" y="6503"/>
                  </a:lnTo>
                  <a:lnTo>
                    <a:pt x="512" y="6162"/>
                  </a:lnTo>
                  <a:lnTo>
                    <a:pt x="318" y="5797"/>
                  </a:lnTo>
                  <a:lnTo>
                    <a:pt x="196" y="5407"/>
                  </a:lnTo>
                  <a:lnTo>
                    <a:pt x="74" y="4993"/>
                  </a:lnTo>
                  <a:lnTo>
                    <a:pt x="25" y="4579"/>
                  </a:lnTo>
                  <a:lnTo>
                    <a:pt x="1" y="4165"/>
                  </a:lnTo>
                  <a:lnTo>
                    <a:pt x="1" y="4165"/>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grpSp>
      <p:grpSp>
        <p:nvGrpSpPr>
          <p:cNvPr id="39" name="Shape 382">
            <a:extLst>
              <a:ext uri="{FF2B5EF4-FFF2-40B4-BE49-F238E27FC236}">
                <a16:creationId xmlns:a16="http://schemas.microsoft.com/office/drawing/2014/main" id="{75BCDE7D-E900-4890-84E2-40261D7FA87F}"/>
              </a:ext>
            </a:extLst>
          </p:cNvPr>
          <p:cNvGrpSpPr/>
          <p:nvPr/>
        </p:nvGrpSpPr>
        <p:grpSpPr>
          <a:xfrm>
            <a:off x="499475" y="1967474"/>
            <a:ext cx="336767" cy="383835"/>
            <a:chOff x="4630125" y="278900"/>
            <a:chExt cx="400675" cy="456675"/>
          </a:xfrm>
        </p:grpSpPr>
        <p:sp>
          <p:nvSpPr>
            <p:cNvPr id="40" name="Shape 383">
              <a:extLst>
                <a:ext uri="{FF2B5EF4-FFF2-40B4-BE49-F238E27FC236}">
                  <a16:creationId xmlns:a16="http://schemas.microsoft.com/office/drawing/2014/main" id="{19296F6A-C677-45FA-9C0A-C7E37CB6BE62}"/>
                </a:ext>
              </a:extLst>
            </p:cNvPr>
            <p:cNvSpPr/>
            <p:nvPr/>
          </p:nvSpPr>
          <p:spPr>
            <a:xfrm>
              <a:off x="4659350" y="328825"/>
              <a:ext cx="371450" cy="96850"/>
            </a:xfrm>
            <a:custGeom>
              <a:avLst/>
              <a:gdLst/>
              <a:ahLst/>
              <a:cxnLst/>
              <a:rect l="0" t="0" r="0" b="0"/>
              <a:pathLst>
                <a:path w="14858" h="3874" fill="none" extrusionOk="0">
                  <a:moveTo>
                    <a:pt x="12763" y="1"/>
                  </a:moveTo>
                  <a:lnTo>
                    <a:pt x="926" y="1"/>
                  </a:lnTo>
                  <a:lnTo>
                    <a:pt x="926" y="1"/>
                  </a:lnTo>
                  <a:lnTo>
                    <a:pt x="731" y="25"/>
                  </a:lnTo>
                  <a:lnTo>
                    <a:pt x="561" y="74"/>
                  </a:lnTo>
                  <a:lnTo>
                    <a:pt x="390" y="171"/>
                  </a:lnTo>
                  <a:lnTo>
                    <a:pt x="269" y="269"/>
                  </a:lnTo>
                  <a:lnTo>
                    <a:pt x="147" y="415"/>
                  </a:lnTo>
                  <a:lnTo>
                    <a:pt x="74" y="561"/>
                  </a:lnTo>
                  <a:lnTo>
                    <a:pt x="1" y="732"/>
                  </a:lnTo>
                  <a:lnTo>
                    <a:pt x="1" y="926"/>
                  </a:lnTo>
                  <a:lnTo>
                    <a:pt x="1" y="2948"/>
                  </a:lnTo>
                  <a:lnTo>
                    <a:pt x="1" y="2948"/>
                  </a:lnTo>
                  <a:lnTo>
                    <a:pt x="1" y="3143"/>
                  </a:lnTo>
                  <a:lnTo>
                    <a:pt x="74" y="3313"/>
                  </a:lnTo>
                  <a:lnTo>
                    <a:pt x="147" y="3459"/>
                  </a:lnTo>
                  <a:lnTo>
                    <a:pt x="269" y="3605"/>
                  </a:lnTo>
                  <a:lnTo>
                    <a:pt x="390" y="3727"/>
                  </a:lnTo>
                  <a:lnTo>
                    <a:pt x="561" y="3800"/>
                  </a:lnTo>
                  <a:lnTo>
                    <a:pt x="731" y="3849"/>
                  </a:lnTo>
                  <a:lnTo>
                    <a:pt x="926" y="3873"/>
                  </a:lnTo>
                  <a:lnTo>
                    <a:pt x="12763" y="3873"/>
                  </a:lnTo>
                  <a:lnTo>
                    <a:pt x="14857" y="1949"/>
                  </a:lnTo>
                  <a:lnTo>
                    <a:pt x="12763" y="1"/>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41" name="Shape 384">
              <a:extLst>
                <a:ext uri="{FF2B5EF4-FFF2-40B4-BE49-F238E27FC236}">
                  <a16:creationId xmlns:a16="http://schemas.microsoft.com/office/drawing/2014/main" id="{6700C3D1-BEFC-4D0F-AE9E-4FBCD84A480E}"/>
                </a:ext>
              </a:extLst>
            </p:cNvPr>
            <p:cNvSpPr/>
            <p:nvPr/>
          </p:nvSpPr>
          <p:spPr>
            <a:xfrm>
              <a:off x="4630125" y="452425"/>
              <a:ext cx="371450" cy="96850"/>
            </a:xfrm>
            <a:custGeom>
              <a:avLst/>
              <a:gdLst/>
              <a:ahLst/>
              <a:cxnLst/>
              <a:rect l="0" t="0" r="0" b="0"/>
              <a:pathLst>
                <a:path w="14858" h="3874" fill="none" extrusionOk="0">
                  <a:moveTo>
                    <a:pt x="2095" y="1"/>
                  </a:moveTo>
                  <a:lnTo>
                    <a:pt x="13932" y="1"/>
                  </a:lnTo>
                  <a:lnTo>
                    <a:pt x="13932" y="1"/>
                  </a:lnTo>
                  <a:lnTo>
                    <a:pt x="14126" y="25"/>
                  </a:lnTo>
                  <a:lnTo>
                    <a:pt x="14297" y="74"/>
                  </a:lnTo>
                  <a:lnTo>
                    <a:pt x="14467" y="147"/>
                  </a:lnTo>
                  <a:lnTo>
                    <a:pt x="14589" y="269"/>
                  </a:lnTo>
                  <a:lnTo>
                    <a:pt x="14711" y="415"/>
                  </a:lnTo>
                  <a:lnTo>
                    <a:pt x="14784" y="561"/>
                  </a:lnTo>
                  <a:lnTo>
                    <a:pt x="14857" y="732"/>
                  </a:lnTo>
                  <a:lnTo>
                    <a:pt x="14857" y="926"/>
                  </a:lnTo>
                  <a:lnTo>
                    <a:pt x="14857" y="2948"/>
                  </a:lnTo>
                  <a:lnTo>
                    <a:pt x="14857" y="2948"/>
                  </a:lnTo>
                  <a:lnTo>
                    <a:pt x="14857" y="3143"/>
                  </a:lnTo>
                  <a:lnTo>
                    <a:pt x="14784" y="3313"/>
                  </a:lnTo>
                  <a:lnTo>
                    <a:pt x="14711" y="3459"/>
                  </a:lnTo>
                  <a:lnTo>
                    <a:pt x="14589" y="3605"/>
                  </a:lnTo>
                  <a:lnTo>
                    <a:pt x="14467" y="3703"/>
                  </a:lnTo>
                  <a:lnTo>
                    <a:pt x="14297" y="3800"/>
                  </a:lnTo>
                  <a:lnTo>
                    <a:pt x="14126" y="3849"/>
                  </a:lnTo>
                  <a:lnTo>
                    <a:pt x="13932" y="3873"/>
                  </a:lnTo>
                  <a:lnTo>
                    <a:pt x="2095" y="3873"/>
                  </a:lnTo>
                  <a:lnTo>
                    <a:pt x="1" y="1925"/>
                  </a:lnTo>
                  <a:lnTo>
                    <a:pt x="2095" y="1"/>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42" name="Shape 385">
              <a:extLst>
                <a:ext uri="{FF2B5EF4-FFF2-40B4-BE49-F238E27FC236}">
                  <a16:creationId xmlns:a16="http://schemas.microsoft.com/office/drawing/2014/main" id="{3AC2308A-4957-4CAB-8D0E-FA3EF3E56C1E}"/>
                </a:ext>
              </a:extLst>
            </p:cNvPr>
            <p:cNvSpPr/>
            <p:nvPr/>
          </p:nvSpPr>
          <p:spPr>
            <a:xfrm>
              <a:off x="4808525" y="278900"/>
              <a:ext cx="43875" cy="49950"/>
            </a:xfrm>
            <a:custGeom>
              <a:avLst/>
              <a:gdLst/>
              <a:ahLst/>
              <a:cxnLst/>
              <a:rect l="0" t="0" r="0" b="0"/>
              <a:pathLst>
                <a:path w="1755" h="1998" fill="none" extrusionOk="0">
                  <a:moveTo>
                    <a:pt x="1754" y="1998"/>
                  </a:moveTo>
                  <a:lnTo>
                    <a:pt x="1754" y="585"/>
                  </a:lnTo>
                  <a:lnTo>
                    <a:pt x="1754" y="585"/>
                  </a:lnTo>
                  <a:lnTo>
                    <a:pt x="1754" y="464"/>
                  </a:lnTo>
                  <a:lnTo>
                    <a:pt x="1730" y="366"/>
                  </a:lnTo>
                  <a:lnTo>
                    <a:pt x="1657" y="269"/>
                  </a:lnTo>
                  <a:lnTo>
                    <a:pt x="1584" y="171"/>
                  </a:lnTo>
                  <a:lnTo>
                    <a:pt x="1511" y="98"/>
                  </a:lnTo>
                  <a:lnTo>
                    <a:pt x="1413" y="49"/>
                  </a:lnTo>
                  <a:lnTo>
                    <a:pt x="1291" y="25"/>
                  </a:lnTo>
                  <a:lnTo>
                    <a:pt x="1194" y="1"/>
                  </a:lnTo>
                  <a:lnTo>
                    <a:pt x="561" y="1"/>
                  </a:lnTo>
                  <a:lnTo>
                    <a:pt x="561" y="1"/>
                  </a:lnTo>
                  <a:lnTo>
                    <a:pt x="463" y="25"/>
                  </a:lnTo>
                  <a:lnTo>
                    <a:pt x="342" y="49"/>
                  </a:lnTo>
                  <a:lnTo>
                    <a:pt x="244" y="98"/>
                  </a:lnTo>
                  <a:lnTo>
                    <a:pt x="171" y="171"/>
                  </a:lnTo>
                  <a:lnTo>
                    <a:pt x="98" y="269"/>
                  </a:lnTo>
                  <a:lnTo>
                    <a:pt x="25" y="366"/>
                  </a:lnTo>
                  <a:lnTo>
                    <a:pt x="1" y="464"/>
                  </a:lnTo>
                  <a:lnTo>
                    <a:pt x="1" y="585"/>
                  </a:lnTo>
                  <a:lnTo>
                    <a:pt x="1" y="1998"/>
                  </a:lnTo>
                  <a:lnTo>
                    <a:pt x="1754" y="1998"/>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43" name="Shape 386">
              <a:extLst>
                <a:ext uri="{FF2B5EF4-FFF2-40B4-BE49-F238E27FC236}">
                  <a16:creationId xmlns:a16="http://schemas.microsoft.com/office/drawing/2014/main" id="{2EEB7C93-08CA-4098-82D2-3154E1BE44BC}"/>
                </a:ext>
              </a:extLst>
            </p:cNvPr>
            <p:cNvSpPr/>
            <p:nvPr/>
          </p:nvSpPr>
          <p:spPr>
            <a:xfrm>
              <a:off x="4808525" y="549250"/>
              <a:ext cx="43875" cy="186325"/>
            </a:xfrm>
            <a:custGeom>
              <a:avLst/>
              <a:gdLst/>
              <a:ahLst/>
              <a:cxnLst/>
              <a:rect l="0" t="0" r="0" b="0"/>
              <a:pathLst>
                <a:path w="1755" h="7453" fill="none" extrusionOk="0">
                  <a:moveTo>
                    <a:pt x="1" y="0"/>
                  </a:moveTo>
                  <a:lnTo>
                    <a:pt x="1" y="7453"/>
                  </a:lnTo>
                  <a:lnTo>
                    <a:pt x="1754" y="7453"/>
                  </a:lnTo>
                  <a:lnTo>
                    <a:pt x="1754" y="0"/>
                  </a:lnTo>
                  <a:lnTo>
                    <a:pt x="1" y="0"/>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grpSp>
      <p:grpSp>
        <p:nvGrpSpPr>
          <p:cNvPr id="44" name="Shape 552">
            <a:extLst>
              <a:ext uri="{FF2B5EF4-FFF2-40B4-BE49-F238E27FC236}">
                <a16:creationId xmlns:a16="http://schemas.microsoft.com/office/drawing/2014/main" id="{211D63D5-F386-4CFF-A5DA-E748F12D8AF7}"/>
              </a:ext>
            </a:extLst>
          </p:cNvPr>
          <p:cNvGrpSpPr/>
          <p:nvPr/>
        </p:nvGrpSpPr>
        <p:grpSpPr>
          <a:xfrm>
            <a:off x="571117" y="3028664"/>
            <a:ext cx="369525" cy="268182"/>
            <a:chOff x="3932350" y="3714775"/>
            <a:chExt cx="439650" cy="319075"/>
          </a:xfrm>
        </p:grpSpPr>
        <p:sp>
          <p:nvSpPr>
            <p:cNvPr id="45" name="Shape 553">
              <a:extLst>
                <a:ext uri="{FF2B5EF4-FFF2-40B4-BE49-F238E27FC236}">
                  <a16:creationId xmlns:a16="http://schemas.microsoft.com/office/drawing/2014/main" id="{BC29EDD5-ECF0-4BF4-A13B-2EE6317BF598}"/>
                </a:ext>
              </a:extLst>
            </p:cNvPr>
            <p:cNvSpPr/>
            <p:nvPr/>
          </p:nvSpPr>
          <p:spPr>
            <a:xfrm>
              <a:off x="3932350" y="3714775"/>
              <a:ext cx="439650" cy="319075"/>
            </a:xfrm>
            <a:custGeom>
              <a:avLst/>
              <a:gdLst/>
              <a:ahLst/>
              <a:cxnLst/>
              <a:rect l="0" t="0" r="0" b="0"/>
              <a:pathLst>
                <a:path w="17586" h="12763" fill="none" extrusionOk="0">
                  <a:moveTo>
                    <a:pt x="1" y="1"/>
                  </a:moveTo>
                  <a:lnTo>
                    <a:pt x="1" y="12276"/>
                  </a:lnTo>
                  <a:lnTo>
                    <a:pt x="1" y="12276"/>
                  </a:lnTo>
                  <a:lnTo>
                    <a:pt x="1" y="12373"/>
                  </a:lnTo>
                  <a:lnTo>
                    <a:pt x="25" y="12471"/>
                  </a:lnTo>
                  <a:lnTo>
                    <a:pt x="74" y="12544"/>
                  </a:lnTo>
                  <a:lnTo>
                    <a:pt x="123" y="12617"/>
                  </a:lnTo>
                  <a:lnTo>
                    <a:pt x="196" y="12690"/>
                  </a:lnTo>
                  <a:lnTo>
                    <a:pt x="293" y="12714"/>
                  </a:lnTo>
                  <a:lnTo>
                    <a:pt x="366" y="12763"/>
                  </a:lnTo>
                  <a:lnTo>
                    <a:pt x="488" y="12763"/>
                  </a:lnTo>
                  <a:lnTo>
                    <a:pt x="17585" y="12763"/>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46" name="Shape 554">
              <a:extLst>
                <a:ext uri="{FF2B5EF4-FFF2-40B4-BE49-F238E27FC236}">
                  <a16:creationId xmlns:a16="http://schemas.microsoft.com/office/drawing/2014/main" id="{D7CF0F04-16ED-4E40-9603-8A420DB18D21}"/>
                </a:ext>
              </a:extLst>
            </p:cNvPr>
            <p:cNvSpPr/>
            <p:nvPr/>
          </p:nvSpPr>
          <p:spPr>
            <a:xfrm>
              <a:off x="3970100" y="3862750"/>
              <a:ext cx="77350" cy="132750"/>
            </a:xfrm>
            <a:custGeom>
              <a:avLst/>
              <a:gdLst/>
              <a:ahLst/>
              <a:cxnLst/>
              <a:rect l="0" t="0" r="0" b="0"/>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47" name="Shape 555">
              <a:extLst>
                <a:ext uri="{FF2B5EF4-FFF2-40B4-BE49-F238E27FC236}">
                  <a16:creationId xmlns:a16="http://schemas.microsoft.com/office/drawing/2014/main" id="{CC0C639D-8E1B-44F7-B821-9250D2574D4E}"/>
                </a:ext>
              </a:extLst>
            </p:cNvPr>
            <p:cNvSpPr/>
            <p:nvPr/>
          </p:nvSpPr>
          <p:spPr>
            <a:xfrm>
              <a:off x="4278800" y="3862750"/>
              <a:ext cx="77350" cy="132750"/>
            </a:xfrm>
            <a:custGeom>
              <a:avLst/>
              <a:gdLst/>
              <a:ahLst/>
              <a:cxnLst/>
              <a:rect l="0" t="0" r="0" b="0"/>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0"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48" name="Shape 556">
              <a:extLst>
                <a:ext uri="{FF2B5EF4-FFF2-40B4-BE49-F238E27FC236}">
                  <a16:creationId xmlns:a16="http://schemas.microsoft.com/office/drawing/2014/main" id="{AF43CC2D-2364-4CF6-B77E-8022CDDA2131}"/>
                </a:ext>
              </a:extLst>
            </p:cNvPr>
            <p:cNvSpPr/>
            <p:nvPr/>
          </p:nvSpPr>
          <p:spPr>
            <a:xfrm>
              <a:off x="4073000" y="3716600"/>
              <a:ext cx="77350" cy="278900"/>
            </a:xfrm>
            <a:custGeom>
              <a:avLst/>
              <a:gdLst/>
              <a:ahLst/>
              <a:cxnLst/>
              <a:rect l="0" t="0" r="0" b="0"/>
              <a:pathLst>
                <a:path w="3094" h="11156" fill="none" extrusionOk="0">
                  <a:moveTo>
                    <a:pt x="3094" y="11155"/>
                  </a:moveTo>
                  <a:lnTo>
                    <a:pt x="3094" y="488"/>
                  </a:lnTo>
                  <a:lnTo>
                    <a:pt x="3094" y="488"/>
                  </a:lnTo>
                  <a:lnTo>
                    <a:pt x="3094" y="391"/>
                  </a:lnTo>
                  <a:lnTo>
                    <a:pt x="3070" y="293"/>
                  </a:lnTo>
                  <a:lnTo>
                    <a:pt x="3021" y="220"/>
                  </a:lnTo>
                  <a:lnTo>
                    <a:pt x="2948" y="147"/>
                  </a:lnTo>
                  <a:lnTo>
                    <a:pt x="2899" y="98"/>
                  </a:lnTo>
                  <a:lnTo>
                    <a:pt x="2802" y="50"/>
                  </a:lnTo>
                  <a:lnTo>
                    <a:pt x="2704" y="25"/>
                  </a:lnTo>
                  <a:lnTo>
                    <a:pt x="2607" y="1"/>
                  </a:lnTo>
                  <a:lnTo>
                    <a:pt x="488" y="1"/>
                  </a:lnTo>
                  <a:lnTo>
                    <a:pt x="488" y="1"/>
                  </a:lnTo>
                  <a:lnTo>
                    <a:pt x="391" y="25"/>
                  </a:lnTo>
                  <a:lnTo>
                    <a:pt x="293" y="50"/>
                  </a:lnTo>
                  <a:lnTo>
                    <a:pt x="220" y="98"/>
                  </a:lnTo>
                  <a:lnTo>
                    <a:pt x="147" y="147"/>
                  </a:lnTo>
                  <a:lnTo>
                    <a:pt x="74" y="220"/>
                  </a:lnTo>
                  <a:lnTo>
                    <a:pt x="50" y="293"/>
                  </a:lnTo>
                  <a:lnTo>
                    <a:pt x="1" y="391"/>
                  </a:lnTo>
                  <a:lnTo>
                    <a:pt x="1" y="488"/>
                  </a:lnTo>
                  <a:lnTo>
                    <a:pt x="1" y="11155"/>
                  </a:lnTo>
                  <a:lnTo>
                    <a:pt x="3094" y="11155"/>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49" name="Shape 557">
              <a:extLst>
                <a:ext uri="{FF2B5EF4-FFF2-40B4-BE49-F238E27FC236}">
                  <a16:creationId xmlns:a16="http://schemas.microsoft.com/office/drawing/2014/main" id="{10EA38D5-7684-47E8-AD68-85E263439CB2}"/>
                </a:ext>
              </a:extLst>
            </p:cNvPr>
            <p:cNvSpPr/>
            <p:nvPr/>
          </p:nvSpPr>
          <p:spPr>
            <a:xfrm>
              <a:off x="4175900" y="3787250"/>
              <a:ext cx="77350" cy="208250"/>
            </a:xfrm>
            <a:custGeom>
              <a:avLst/>
              <a:gdLst/>
              <a:ahLst/>
              <a:cxnLst/>
              <a:rect l="0" t="0" r="0" b="0"/>
              <a:pathLst>
                <a:path w="3094" h="8330" fill="none" extrusionOk="0">
                  <a:moveTo>
                    <a:pt x="3094" y="832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8329"/>
                  </a:lnTo>
                  <a:lnTo>
                    <a:pt x="3094" y="8329"/>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grpSp>
      <p:grpSp>
        <p:nvGrpSpPr>
          <p:cNvPr id="50" name="Shape 558">
            <a:extLst>
              <a:ext uri="{FF2B5EF4-FFF2-40B4-BE49-F238E27FC236}">
                <a16:creationId xmlns:a16="http://schemas.microsoft.com/office/drawing/2014/main" id="{C63FC6EB-BAA6-46D3-8C75-D3A684D25AEF}"/>
              </a:ext>
            </a:extLst>
          </p:cNvPr>
          <p:cNvGrpSpPr/>
          <p:nvPr/>
        </p:nvGrpSpPr>
        <p:grpSpPr>
          <a:xfrm>
            <a:off x="570474" y="4116239"/>
            <a:ext cx="369504" cy="268182"/>
            <a:chOff x="4604550" y="3714775"/>
            <a:chExt cx="439625" cy="319075"/>
          </a:xfrm>
        </p:grpSpPr>
        <p:sp>
          <p:nvSpPr>
            <p:cNvPr id="51" name="Shape 559">
              <a:extLst>
                <a:ext uri="{FF2B5EF4-FFF2-40B4-BE49-F238E27FC236}">
                  <a16:creationId xmlns:a16="http://schemas.microsoft.com/office/drawing/2014/main" id="{2CF43D98-0B08-4492-8229-66EA1F98FCD3}"/>
                </a:ext>
              </a:extLst>
            </p:cNvPr>
            <p:cNvSpPr/>
            <p:nvPr/>
          </p:nvSpPr>
          <p:spPr>
            <a:xfrm>
              <a:off x="4604550" y="3714775"/>
              <a:ext cx="439625" cy="319075"/>
            </a:xfrm>
            <a:custGeom>
              <a:avLst/>
              <a:gdLst/>
              <a:ahLst/>
              <a:cxnLst/>
              <a:rect l="0" t="0" r="0" b="0"/>
              <a:pathLst>
                <a:path w="17585" h="12763" fill="none" extrusionOk="0">
                  <a:moveTo>
                    <a:pt x="1" y="1"/>
                  </a:moveTo>
                  <a:lnTo>
                    <a:pt x="1" y="12276"/>
                  </a:lnTo>
                  <a:lnTo>
                    <a:pt x="1" y="12276"/>
                  </a:lnTo>
                  <a:lnTo>
                    <a:pt x="1" y="12373"/>
                  </a:lnTo>
                  <a:lnTo>
                    <a:pt x="25" y="12471"/>
                  </a:lnTo>
                  <a:lnTo>
                    <a:pt x="74" y="12544"/>
                  </a:lnTo>
                  <a:lnTo>
                    <a:pt x="122" y="12617"/>
                  </a:lnTo>
                  <a:lnTo>
                    <a:pt x="196" y="12690"/>
                  </a:lnTo>
                  <a:lnTo>
                    <a:pt x="293" y="12714"/>
                  </a:lnTo>
                  <a:lnTo>
                    <a:pt x="366" y="12763"/>
                  </a:lnTo>
                  <a:lnTo>
                    <a:pt x="488" y="12763"/>
                  </a:lnTo>
                  <a:lnTo>
                    <a:pt x="17585" y="12763"/>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52" name="Shape 560">
              <a:extLst>
                <a:ext uri="{FF2B5EF4-FFF2-40B4-BE49-F238E27FC236}">
                  <a16:creationId xmlns:a16="http://schemas.microsoft.com/office/drawing/2014/main" id="{0C939177-5100-4CEF-B295-6185DEF6E5E1}"/>
                </a:ext>
              </a:extLst>
            </p:cNvPr>
            <p:cNvSpPr/>
            <p:nvPr/>
          </p:nvSpPr>
          <p:spPr>
            <a:xfrm>
              <a:off x="4647175" y="3761675"/>
              <a:ext cx="354400" cy="213725"/>
            </a:xfrm>
            <a:custGeom>
              <a:avLst/>
              <a:gdLst/>
              <a:ahLst/>
              <a:cxnLst/>
              <a:rect l="0" t="0" r="0" b="0"/>
              <a:pathLst>
                <a:path w="14176" h="8549" fill="none" extrusionOk="0">
                  <a:moveTo>
                    <a:pt x="1" y="8549"/>
                  </a:moveTo>
                  <a:lnTo>
                    <a:pt x="3654" y="4408"/>
                  </a:lnTo>
                  <a:lnTo>
                    <a:pt x="5821" y="5699"/>
                  </a:lnTo>
                  <a:lnTo>
                    <a:pt x="9085" y="1924"/>
                  </a:lnTo>
                  <a:lnTo>
                    <a:pt x="9085" y="1924"/>
                  </a:lnTo>
                  <a:lnTo>
                    <a:pt x="9085" y="1924"/>
                  </a:lnTo>
                  <a:lnTo>
                    <a:pt x="9085" y="1924"/>
                  </a:lnTo>
                  <a:lnTo>
                    <a:pt x="9061" y="1924"/>
                  </a:lnTo>
                  <a:lnTo>
                    <a:pt x="9085" y="1924"/>
                  </a:lnTo>
                  <a:lnTo>
                    <a:pt x="9085" y="1924"/>
                  </a:lnTo>
                  <a:lnTo>
                    <a:pt x="9085" y="1924"/>
                  </a:lnTo>
                  <a:lnTo>
                    <a:pt x="9085" y="1924"/>
                  </a:lnTo>
                  <a:lnTo>
                    <a:pt x="9061" y="1924"/>
                  </a:lnTo>
                  <a:lnTo>
                    <a:pt x="9085" y="1924"/>
                  </a:lnTo>
                  <a:lnTo>
                    <a:pt x="10571" y="3337"/>
                  </a:lnTo>
                  <a:lnTo>
                    <a:pt x="14175"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grpSp>
      <p:grpSp>
        <p:nvGrpSpPr>
          <p:cNvPr id="53" name="Shape 561">
            <a:extLst>
              <a:ext uri="{FF2B5EF4-FFF2-40B4-BE49-F238E27FC236}">
                <a16:creationId xmlns:a16="http://schemas.microsoft.com/office/drawing/2014/main" id="{BCBEADF4-98E8-42FD-8D44-D9C6D16F1C7F}"/>
              </a:ext>
            </a:extLst>
          </p:cNvPr>
          <p:cNvGrpSpPr/>
          <p:nvPr/>
        </p:nvGrpSpPr>
        <p:grpSpPr>
          <a:xfrm>
            <a:off x="596295" y="5574160"/>
            <a:ext cx="353136" cy="313737"/>
            <a:chOff x="5292575" y="3681900"/>
            <a:chExt cx="420150" cy="373275"/>
          </a:xfrm>
        </p:grpSpPr>
        <p:sp>
          <p:nvSpPr>
            <p:cNvPr id="54" name="Shape 562">
              <a:extLst>
                <a:ext uri="{FF2B5EF4-FFF2-40B4-BE49-F238E27FC236}">
                  <a16:creationId xmlns:a16="http://schemas.microsoft.com/office/drawing/2014/main" id="{721B7AE4-80B5-4705-8A76-5DAA67A42F79}"/>
                </a:ext>
              </a:extLst>
            </p:cNvPr>
            <p:cNvSpPr/>
            <p:nvPr/>
          </p:nvSpPr>
          <p:spPr>
            <a:xfrm>
              <a:off x="5292575" y="3706875"/>
              <a:ext cx="420150" cy="266700"/>
            </a:xfrm>
            <a:custGeom>
              <a:avLst/>
              <a:gdLst/>
              <a:ahLst/>
              <a:cxnLst/>
              <a:rect l="0" t="0" r="0" b="0"/>
              <a:pathLst>
                <a:path w="16806" h="10668" fill="none" extrusionOk="0">
                  <a:moveTo>
                    <a:pt x="16319" y="0"/>
                  </a:moveTo>
                  <a:lnTo>
                    <a:pt x="488" y="0"/>
                  </a:lnTo>
                  <a:lnTo>
                    <a:pt x="488" y="0"/>
                  </a:lnTo>
                  <a:lnTo>
                    <a:pt x="390" y="0"/>
                  </a:lnTo>
                  <a:lnTo>
                    <a:pt x="293" y="25"/>
                  </a:lnTo>
                  <a:lnTo>
                    <a:pt x="196" y="73"/>
                  </a:lnTo>
                  <a:lnTo>
                    <a:pt x="123" y="146"/>
                  </a:lnTo>
                  <a:lnTo>
                    <a:pt x="74" y="219"/>
                  </a:lnTo>
                  <a:lnTo>
                    <a:pt x="25" y="292"/>
                  </a:lnTo>
                  <a:lnTo>
                    <a:pt x="1" y="390"/>
                  </a:lnTo>
                  <a:lnTo>
                    <a:pt x="1" y="487"/>
                  </a:lnTo>
                  <a:lnTo>
                    <a:pt x="1" y="10181"/>
                  </a:lnTo>
                  <a:lnTo>
                    <a:pt x="1" y="10181"/>
                  </a:lnTo>
                  <a:lnTo>
                    <a:pt x="1" y="10278"/>
                  </a:lnTo>
                  <a:lnTo>
                    <a:pt x="25" y="10375"/>
                  </a:lnTo>
                  <a:lnTo>
                    <a:pt x="74" y="10448"/>
                  </a:lnTo>
                  <a:lnTo>
                    <a:pt x="123" y="10522"/>
                  </a:lnTo>
                  <a:lnTo>
                    <a:pt x="196" y="10570"/>
                  </a:lnTo>
                  <a:lnTo>
                    <a:pt x="293" y="10619"/>
                  </a:lnTo>
                  <a:lnTo>
                    <a:pt x="390" y="10643"/>
                  </a:lnTo>
                  <a:lnTo>
                    <a:pt x="488" y="10668"/>
                  </a:lnTo>
                  <a:lnTo>
                    <a:pt x="16319" y="10668"/>
                  </a:lnTo>
                  <a:lnTo>
                    <a:pt x="16319" y="10668"/>
                  </a:lnTo>
                  <a:lnTo>
                    <a:pt x="16416" y="10643"/>
                  </a:lnTo>
                  <a:lnTo>
                    <a:pt x="16513" y="10619"/>
                  </a:lnTo>
                  <a:lnTo>
                    <a:pt x="16611" y="10570"/>
                  </a:lnTo>
                  <a:lnTo>
                    <a:pt x="16684" y="10522"/>
                  </a:lnTo>
                  <a:lnTo>
                    <a:pt x="16733" y="10448"/>
                  </a:lnTo>
                  <a:lnTo>
                    <a:pt x="16781" y="10375"/>
                  </a:lnTo>
                  <a:lnTo>
                    <a:pt x="16806" y="10278"/>
                  </a:lnTo>
                  <a:lnTo>
                    <a:pt x="16806" y="10181"/>
                  </a:lnTo>
                  <a:lnTo>
                    <a:pt x="16806" y="487"/>
                  </a:lnTo>
                  <a:lnTo>
                    <a:pt x="16806" y="487"/>
                  </a:lnTo>
                  <a:lnTo>
                    <a:pt x="16806" y="390"/>
                  </a:lnTo>
                  <a:lnTo>
                    <a:pt x="16781" y="292"/>
                  </a:lnTo>
                  <a:lnTo>
                    <a:pt x="16733" y="219"/>
                  </a:lnTo>
                  <a:lnTo>
                    <a:pt x="16684" y="146"/>
                  </a:lnTo>
                  <a:lnTo>
                    <a:pt x="16611" y="73"/>
                  </a:lnTo>
                  <a:lnTo>
                    <a:pt x="16513" y="25"/>
                  </a:lnTo>
                  <a:lnTo>
                    <a:pt x="16416" y="0"/>
                  </a:lnTo>
                  <a:lnTo>
                    <a:pt x="16319" y="0"/>
                  </a:lnTo>
                  <a:lnTo>
                    <a:pt x="16319" y="0"/>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55" name="Shape 563">
              <a:extLst>
                <a:ext uri="{FF2B5EF4-FFF2-40B4-BE49-F238E27FC236}">
                  <a16:creationId xmlns:a16="http://schemas.microsoft.com/office/drawing/2014/main" id="{ACF57559-775F-478B-85F2-B3633CEA35E6}"/>
                </a:ext>
              </a:extLst>
            </p:cNvPr>
            <p:cNvSpPr/>
            <p:nvPr/>
          </p:nvSpPr>
          <p:spPr>
            <a:xfrm>
              <a:off x="5490475" y="3681900"/>
              <a:ext cx="24375" cy="25000"/>
            </a:xfrm>
            <a:custGeom>
              <a:avLst/>
              <a:gdLst/>
              <a:ahLst/>
              <a:cxnLst/>
              <a:rect l="0" t="0" r="0" b="0"/>
              <a:pathLst>
                <a:path w="975" h="1000" fill="none" extrusionOk="0">
                  <a:moveTo>
                    <a:pt x="974" y="999"/>
                  </a:moveTo>
                  <a:lnTo>
                    <a:pt x="974" y="488"/>
                  </a:lnTo>
                  <a:lnTo>
                    <a:pt x="974" y="488"/>
                  </a:lnTo>
                  <a:lnTo>
                    <a:pt x="974" y="390"/>
                  </a:lnTo>
                  <a:lnTo>
                    <a:pt x="926" y="293"/>
                  </a:lnTo>
                  <a:lnTo>
                    <a:pt x="901" y="220"/>
                  </a:lnTo>
                  <a:lnTo>
                    <a:pt x="828" y="147"/>
                  </a:lnTo>
                  <a:lnTo>
                    <a:pt x="755" y="74"/>
                  </a:lnTo>
                  <a:lnTo>
                    <a:pt x="682" y="49"/>
                  </a:lnTo>
                  <a:lnTo>
                    <a:pt x="585" y="1"/>
                  </a:lnTo>
                  <a:lnTo>
                    <a:pt x="487" y="1"/>
                  </a:lnTo>
                  <a:lnTo>
                    <a:pt x="487" y="1"/>
                  </a:lnTo>
                  <a:lnTo>
                    <a:pt x="390" y="1"/>
                  </a:lnTo>
                  <a:lnTo>
                    <a:pt x="292" y="49"/>
                  </a:lnTo>
                  <a:lnTo>
                    <a:pt x="219" y="74"/>
                  </a:lnTo>
                  <a:lnTo>
                    <a:pt x="146" y="147"/>
                  </a:lnTo>
                  <a:lnTo>
                    <a:pt x="73" y="220"/>
                  </a:lnTo>
                  <a:lnTo>
                    <a:pt x="49" y="293"/>
                  </a:lnTo>
                  <a:lnTo>
                    <a:pt x="0" y="390"/>
                  </a:lnTo>
                  <a:lnTo>
                    <a:pt x="0" y="488"/>
                  </a:lnTo>
                  <a:lnTo>
                    <a:pt x="0" y="999"/>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56" name="Shape 564">
              <a:extLst>
                <a:ext uri="{FF2B5EF4-FFF2-40B4-BE49-F238E27FC236}">
                  <a16:creationId xmlns:a16="http://schemas.microsoft.com/office/drawing/2014/main" id="{75AE6C6A-434E-4C91-8B66-E13254608296}"/>
                </a:ext>
              </a:extLst>
            </p:cNvPr>
            <p:cNvSpPr/>
            <p:nvPr/>
          </p:nvSpPr>
          <p:spPr>
            <a:xfrm>
              <a:off x="5358350" y="3973550"/>
              <a:ext cx="60900" cy="81625"/>
            </a:xfrm>
            <a:custGeom>
              <a:avLst/>
              <a:gdLst/>
              <a:ahLst/>
              <a:cxnLst/>
              <a:rect l="0" t="0" r="0" b="0"/>
              <a:pathLst>
                <a:path w="2436" h="3265" fill="none" extrusionOk="0">
                  <a:moveTo>
                    <a:pt x="1340" y="1"/>
                  </a:moveTo>
                  <a:lnTo>
                    <a:pt x="49" y="2558"/>
                  </a:lnTo>
                  <a:lnTo>
                    <a:pt x="49" y="2558"/>
                  </a:lnTo>
                  <a:lnTo>
                    <a:pt x="24" y="2631"/>
                  </a:lnTo>
                  <a:lnTo>
                    <a:pt x="0" y="2728"/>
                  </a:lnTo>
                  <a:lnTo>
                    <a:pt x="0" y="2826"/>
                  </a:lnTo>
                  <a:lnTo>
                    <a:pt x="24" y="2923"/>
                  </a:lnTo>
                  <a:lnTo>
                    <a:pt x="73" y="2996"/>
                  </a:lnTo>
                  <a:lnTo>
                    <a:pt x="122" y="3094"/>
                  </a:lnTo>
                  <a:lnTo>
                    <a:pt x="195" y="3142"/>
                  </a:lnTo>
                  <a:lnTo>
                    <a:pt x="268" y="3215"/>
                  </a:lnTo>
                  <a:lnTo>
                    <a:pt x="268" y="3215"/>
                  </a:lnTo>
                  <a:lnTo>
                    <a:pt x="390" y="3240"/>
                  </a:lnTo>
                  <a:lnTo>
                    <a:pt x="487" y="3264"/>
                  </a:lnTo>
                  <a:lnTo>
                    <a:pt x="487" y="3264"/>
                  </a:lnTo>
                  <a:lnTo>
                    <a:pt x="633" y="3240"/>
                  </a:lnTo>
                  <a:lnTo>
                    <a:pt x="755" y="3191"/>
                  </a:lnTo>
                  <a:lnTo>
                    <a:pt x="853" y="3094"/>
                  </a:lnTo>
                  <a:lnTo>
                    <a:pt x="926" y="2996"/>
                  </a:lnTo>
                  <a:lnTo>
                    <a:pt x="2436"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57" name="Shape 565">
              <a:extLst>
                <a:ext uri="{FF2B5EF4-FFF2-40B4-BE49-F238E27FC236}">
                  <a16:creationId xmlns:a16="http://schemas.microsoft.com/office/drawing/2014/main" id="{102DAB37-E495-43ED-968E-782B383A75A8}"/>
                </a:ext>
              </a:extLst>
            </p:cNvPr>
            <p:cNvSpPr/>
            <p:nvPr/>
          </p:nvSpPr>
          <p:spPr>
            <a:xfrm>
              <a:off x="5586050" y="3973550"/>
              <a:ext cx="60925" cy="81625"/>
            </a:xfrm>
            <a:custGeom>
              <a:avLst/>
              <a:gdLst/>
              <a:ahLst/>
              <a:cxnLst/>
              <a:rect l="0" t="0" r="0" b="0"/>
              <a:pathLst>
                <a:path w="2437" h="3265" fill="none" extrusionOk="0">
                  <a:moveTo>
                    <a:pt x="1" y="1"/>
                  </a:moveTo>
                  <a:lnTo>
                    <a:pt x="1511" y="2996"/>
                  </a:lnTo>
                  <a:lnTo>
                    <a:pt x="1511" y="2996"/>
                  </a:lnTo>
                  <a:lnTo>
                    <a:pt x="1584" y="3094"/>
                  </a:lnTo>
                  <a:lnTo>
                    <a:pt x="1681" y="3191"/>
                  </a:lnTo>
                  <a:lnTo>
                    <a:pt x="1803" y="3240"/>
                  </a:lnTo>
                  <a:lnTo>
                    <a:pt x="1949" y="3264"/>
                  </a:lnTo>
                  <a:lnTo>
                    <a:pt x="1949" y="3264"/>
                  </a:lnTo>
                  <a:lnTo>
                    <a:pt x="2047" y="3240"/>
                  </a:lnTo>
                  <a:lnTo>
                    <a:pt x="2168" y="3215"/>
                  </a:lnTo>
                  <a:lnTo>
                    <a:pt x="2168" y="3215"/>
                  </a:lnTo>
                  <a:lnTo>
                    <a:pt x="2241" y="3142"/>
                  </a:lnTo>
                  <a:lnTo>
                    <a:pt x="2315" y="3094"/>
                  </a:lnTo>
                  <a:lnTo>
                    <a:pt x="2363" y="2996"/>
                  </a:lnTo>
                  <a:lnTo>
                    <a:pt x="2412" y="2923"/>
                  </a:lnTo>
                  <a:lnTo>
                    <a:pt x="2436" y="2826"/>
                  </a:lnTo>
                  <a:lnTo>
                    <a:pt x="2436" y="2728"/>
                  </a:lnTo>
                  <a:lnTo>
                    <a:pt x="2412" y="2631"/>
                  </a:lnTo>
                  <a:lnTo>
                    <a:pt x="2388" y="2558"/>
                  </a:lnTo>
                  <a:lnTo>
                    <a:pt x="1097"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58" name="Shape 566">
              <a:extLst>
                <a:ext uri="{FF2B5EF4-FFF2-40B4-BE49-F238E27FC236}">
                  <a16:creationId xmlns:a16="http://schemas.microsoft.com/office/drawing/2014/main" id="{C2A72211-8B8F-4AA6-9B91-1601BA7B4305}"/>
                </a:ext>
              </a:extLst>
            </p:cNvPr>
            <p:cNvSpPr/>
            <p:nvPr/>
          </p:nvSpPr>
          <p:spPr>
            <a:xfrm>
              <a:off x="5316925" y="3731225"/>
              <a:ext cx="371450" cy="218000"/>
            </a:xfrm>
            <a:custGeom>
              <a:avLst/>
              <a:gdLst/>
              <a:ahLst/>
              <a:cxnLst/>
              <a:rect l="0" t="0" r="0" b="0"/>
              <a:pathLst>
                <a:path w="14858" h="8720" fill="none" extrusionOk="0">
                  <a:moveTo>
                    <a:pt x="1" y="0"/>
                  </a:moveTo>
                  <a:lnTo>
                    <a:pt x="1" y="8719"/>
                  </a:lnTo>
                  <a:lnTo>
                    <a:pt x="14857" y="8719"/>
                  </a:lnTo>
                  <a:lnTo>
                    <a:pt x="14857" y="0"/>
                  </a:lnTo>
                  <a:lnTo>
                    <a:pt x="1" y="0"/>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59" name="Shape 567">
              <a:extLst>
                <a:ext uri="{FF2B5EF4-FFF2-40B4-BE49-F238E27FC236}">
                  <a16:creationId xmlns:a16="http://schemas.microsoft.com/office/drawing/2014/main" id="{563E5E0A-A58D-475C-BA38-ABC96E63F6FB}"/>
                </a:ext>
              </a:extLst>
            </p:cNvPr>
            <p:cNvSpPr/>
            <p:nvPr/>
          </p:nvSpPr>
          <p:spPr>
            <a:xfrm>
              <a:off x="5380250" y="3784800"/>
              <a:ext cx="230200" cy="115725"/>
            </a:xfrm>
            <a:custGeom>
              <a:avLst/>
              <a:gdLst/>
              <a:ahLst/>
              <a:cxnLst/>
              <a:rect l="0" t="0" r="0" b="0"/>
              <a:pathLst>
                <a:path w="9208" h="4629" fill="none" extrusionOk="0">
                  <a:moveTo>
                    <a:pt x="9207" y="1"/>
                  </a:moveTo>
                  <a:lnTo>
                    <a:pt x="5213" y="3995"/>
                  </a:lnTo>
                  <a:lnTo>
                    <a:pt x="5213" y="3995"/>
                  </a:lnTo>
                  <a:lnTo>
                    <a:pt x="5140" y="4044"/>
                  </a:lnTo>
                  <a:lnTo>
                    <a:pt x="5067" y="4092"/>
                  </a:lnTo>
                  <a:lnTo>
                    <a:pt x="4969" y="4117"/>
                  </a:lnTo>
                  <a:lnTo>
                    <a:pt x="4872" y="4141"/>
                  </a:lnTo>
                  <a:lnTo>
                    <a:pt x="4774" y="4117"/>
                  </a:lnTo>
                  <a:lnTo>
                    <a:pt x="4677" y="4092"/>
                  </a:lnTo>
                  <a:lnTo>
                    <a:pt x="4604" y="4044"/>
                  </a:lnTo>
                  <a:lnTo>
                    <a:pt x="4531" y="3995"/>
                  </a:lnTo>
                  <a:lnTo>
                    <a:pt x="2582" y="2046"/>
                  </a:lnTo>
                  <a:lnTo>
                    <a:pt x="1" y="4628"/>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60" name="Shape 568">
              <a:extLst>
                <a:ext uri="{FF2B5EF4-FFF2-40B4-BE49-F238E27FC236}">
                  <a16:creationId xmlns:a16="http://schemas.microsoft.com/office/drawing/2014/main" id="{829FF033-03B4-4B2D-9CDE-00F01220161A}"/>
                </a:ext>
              </a:extLst>
            </p:cNvPr>
            <p:cNvSpPr/>
            <p:nvPr/>
          </p:nvSpPr>
          <p:spPr>
            <a:xfrm>
              <a:off x="5547700" y="3779925"/>
              <a:ext cx="68825" cy="68825"/>
            </a:xfrm>
            <a:custGeom>
              <a:avLst/>
              <a:gdLst/>
              <a:ahLst/>
              <a:cxnLst/>
              <a:rect l="0" t="0" r="0" b="0"/>
              <a:pathLst>
                <a:path w="2753" h="2753" fill="none" extrusionOk="0">
                  <a:moveTo>
                    <a:pt x="0" y="1"/>
                  </a:moveTo>
                  <a:lnTo>
                    <a:pt x="2265" y="1"/>
                  </a:lnTo>
                  <a:lnTo>
                    <a:pt x="2265" y="1"/>
                  </a:lnTo>
                  <a:lnTo>
                    <a:pt x="2363" y="1"/>
                  </a:lnTo>
                  <a:lnTo>
                    <a:pt x="2460" y="25"/>
                  </a:lnTo>
                  <a:lnTo>
                    <a:pt x="2533" y="74"/>
                  </a:lnTo>
                  <a:lnTo>
                    <a:pt x="2606" y="147"/>
                  </a:lnTo>
                  <a:lnTo>
                    <a:pt x="2680" y="220"/>
                  </a:lnTo>
                  <a:lnTo>
                    <a:pt x="2728" y="293"/>
                  </a:lnTo>
                  <a:lnTo>
                    <a:pt x="2753" y="390"/>
                  </a:lnTo>
                  <a:lnTo>
                    <a:pt x="2753" y="488"/>
                  </a:lnTo>
                  <a:lnTo>
                    <a:pt x="2753" y="2753"/>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grpSp>
      <p:grpSp>
        <p:nvGrpSpPr>
          <p:cNvPr id="61" name="Shape 569">
            <a:extLst>
              <a:ext uri="{FF2B5EF4-FFF2-40B4-BE49-F238E27FC236}">
                <a16:creationId xmlns:a16="http://schemas.microsoft.com/office/drawing/2014/main" id="{C06057D6-FDB8-41DB-9E74-6F19479DDEDD}"/>
              </a:ext>
            </a:extLst>
          </p:cNvPr>
          <p:cNvGrpSpPr/>
          <p:nvPr/>
        </p:nvGrpSpPr>
        <p:grpSpPr>
          <a:xfrm>
            <a:off x="548168" y="4994738"/>
            <a:ext cx="393059" cy="393059"/>
            <a:chOff x="5941025" y="3634400"/>
            <a:chExt cx="467650" cy="467650"/>
          </a:xfrm>
        </p:grpSpPr>
        <p:sp>
          <p:nvSpPr>
            <p:cNvPr id="62" name="Shape 570">
              <a:extLst>
                <a:ext uri="{FF2B5EF4-FFF2-40B4-BE49-F238E27FC236}">
                  <a16:creationId xmlns:a16="http://schemas.microsoft.com/office/drawing/2014/main" id="{42130AFA-4858-4896-84F8-DB9A1B380ECE}"/>
                </a:ext>
              </a:extLst>
            </p:cNvPr>
            <p:cNvSpPr/>
            <p:nvPr/>
          </p:nvSpPr>
          <p:spPr>
            <a:xfrm>
              <a:off x="5941025" y="3634400"/>
              <a:ext cx="467650" cy="467650"/>
            </a:xfrm>
            <a:custGeom>
              <a:avLst/>
              <a:gdLst/>
              <a:ahLst/>
              <a:cxnLst/>
              <a:rect l="0" t="0" r="0" b="0"/>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63" name="Shape 571">
              <a:extLst>
                <a:ext uri="{FF2B5EF4-FFF2-40B4-BE49-F238E27FC236}">
                  <a16:creationId xmlns:a16="http://schemas.microsoft.com/office/drawing/2014/main" id="{805CCAD9-B80D-4EAA-B9A2-1C3F2F428DA3}"/>
                </a:ext>
              </a:extLst>
            </p:cNvPr>
            <p:cNvSpPr/>
            <p:nvPr/>
          </p:nvSpPr>
          <p:spPr>
            <a:xfrm>
              <a:off x="6211975" y="3753150"/>
              <a:ext cx="19525" cy="18900"/>
            </a:xfrm>
            <a:custGeom>
              <a:avLst/>
              <a:gdLst/>
              <a:ahLst/>
              <a:cxnLst/>
              <a:rect l="0" t="0" r="0" b="0"/>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64" name="Shape 572">
              <a:extLst>
                <a:ext uri="{FF2B5EF4-FFF2-40B4-BE49-F238E27FC236}">
                  <a16:creationId xmlns:a16="http://schemas.microsoft.com/office/drawing/2014/main" id="{C7ABC32E-71BF-4CB9-8845-61A41C2D7565}"/>
                </a:ext>
              </a:extLst>
            </p:cNvPr>
            <p:cNvSpPr/>
            <p:nvPr/>
          </p:nvSpPr>
          <p:spPr>
            <a:xfrm>
              <a:off x="5943475" y="3695900"/>
              <a:ext cx="177800" cy="351350"/>
            </a:xfrm>
            <a:custGeom>
              <a:avLst/>
              <a:gdLst/>
              <a:ahLst/>
              <a:cxnLst/>
              <a:rect l="0" t="0" r="0" b="0"/>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65" name="Shape 573">
              <a:extLst>
                <a:ext uri="{FF2B5EF4-FFF2-40B4-BE49-F238E27FC236}">
                  <a16:creationId xmlns:a16="http://schemas.microsoft.com/office/drawing/2014/main" id="{83B6CC41-DBF5-4228-AC13-8233A7A057AC}"/>
                </a:ext>
              </a:extLst>
            </p:cNvPr>
            <p:cNvSpPr/>
            <p:nvPr/>
          </p:nvSpPr>
          <p:spPr>
            <a:xfrm>
              <a:off x="6128575" y="3695900"/>
              <a:ext cx="86475" cy="47525"/>
            </a:xfrm>
            <a:custGeom>
              <a:avLst/>
              <a:gdLst/>
              <a:ahLst/>
              <a:cxnLst/>
              <a:rect l="0" t="0" r="0" b="0"/>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66" name="Shape 574">
              <a:extLst>
                <a:ext uri="{FF2B5EF4-FFF2-40B4-BE49-F238E27FC236}">
                  <a16:creationId xmlns:a16="http://schemas.microsoft.com/office/drawing/2014/main" id="{C96AA17C-FB7D-42FC-8F5C-B252078F4CCA}"/>
                </a:ext>
              </a:extLst>
            </p:cNvPr>
            <p:cNvSpPr/>
            <p:nvPr/>
          </p:nvSpPr>
          <p:spPr>
            <a:xfrm>
              <a:off x="6357500" y="3940075"/>
              <a:ext cx="18900" cy="34725"/>
            </a:xfrm>
            <a:custGeom>
              <a:avLst/>
              <a:gdLst/>
              <a:ahLst/>
              <a:cxnLst/>
              <a:rect l="0" t="0" r="0" b="0"/>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67" name="Shape 575">
              <a:extLst>
                <a:ext uri="{FF2B5EF4-FFF2-40B4-BE49-F238E27FC236}">
                  <a16:creationId xmlns:a16="http://schemas.microsoft.com/office/drawing/2014/main" id="{39A244AC-5A92-4949-88FD-C88CACCD9D93}"/>
                </a:ext>
              </a:extLst>
            </p:cNvPr>
            <p:cNvSpPr/>
            <p:nvPr/>
          </p:nvSpPr>
          <p:spPr>
            <a:xfrm>
              <a:off x="6202850" y="3720875"/>
              <a:ext cx="204000" cy="278875"/>
            </a:xfrm>
            <a:custGeom>
              <a:avLst/>
              <a:gdLst/>
              <a:ahLst/>
              <a:cxnLst/>
              <a:rect l="0" t="0" r="0" b="0"/>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grpSp>
      <p:grpSp>
        <p:nvGrpSpPr>
          <p:cNvPr id="68" name="Shape 640">
            <a:extLst>
              <a:ext uri="{FF2B5EF4-FFF2-40B4-BE49-F238E27FC236}">
                <a16:creationId xmlns:a16="http://schemas.microsoft.com/office/drawing/2014/main" id="{20974255-E5B1-40A7-93E5-EE14CBDD9812}"/>
              </a:ext>
            </a:extLst>
          </p:cNvPr>
          <p:cNvGrpSpPr/>
          <p:nvPr/>
        </p:nvGrpSpPr>
        <p:grpSpPr>
          <a:xfrm>
            <a:off x="576374" y="6101840"/>
            <a:ext cx="387932" cy="345970"/>
            <a:chOff x="3927500" y="301425"/>
            <a:chExt cx="461550" cy="411625"/>
          </a:xfrm>
        </p:grpSpPr>
        <p:sp>
          <p:nvSpPr>
            <p:cNvPr id="69" name="Shape 641">
              <a:extLst>
                <a:ext uri="{FF2B5EF4-FFF2-40B4-BE49-F238E27FC236}">
                  <a16:creationId xmlns:a16="http://schemas.microsoft.com/office/drawing/2014/main" id="{12079E97-1FCF-4652-B8CD-372E5AA2C22A}"/>
                </a:ext>
              </a:extLst>
            </p:cNvPr>
            <p:cNvSpPr/>
            <p:nvPr/>
          </p:nvSpPr>
          <p:spPr>
            <a:xfrm>
              <a:off x="4080925" y="302050"/>
              <a:ext cx="154075" cy="411000"/>
            </a:xfrm>
            <a:custGeom>
              <a:avLst/>
              <a:gdLst/>
              <a:ahLst/>
              <a:cxnLst/>
              <a:rect l="0" t="0" r="0" b="0"/>
              <a:pathLst>
                <a:path w="6163" h="16440" fill="none" extrusionOk="0">
                  <a:moveTo>
                    <a:pt x="6162" y="3118"/>
                  </a:moveTo>
                  <a:lnTo>
                    <a:pt x="0" y="0"/>
                  </a:lnTo>
                  <a:lnTo>
                    <a:pt x="0" y="13322"/>
                  </a:lnTo>
                  <a:lnTo>
                    <a:pt x="6162" y="16440"/>
                  </a:lnTo>
                  <a:lnTo>
                    <a:pt x="6162" y="3118"/>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70" name="Shape 642">
              <a:extLst>
                <a:ext uri="{FF2B5EF4-FFF2-40B4-BE49-F238E27FC236}">
                  <a16:creationId xmlns:a16="http://schemas.microsoft.com/office/drawing/2014/main" id="{80027511-37E2-4CEF-B2C8-A534056BDFCC}"/>
                </a:ext>
              </a:extLst>
            </p:cNvPr>
            <p:cNvSpPr/>
            <p:nvPr/>
          </p:nvSpPr>
          <p:spPr>
            <a:xfrm>
              <a:off x="3927500" y="301425"/>
              <a:ext cx="153450" cy="406150"/>
            </a:xfrm>
            <a:custGeom>
              <a:avLst/>
              <a:gdLst/>
              <a:ahLst/>
              <a:cxnLst/>
              <a:rect l="0" t="0" r="0" b="0"/>
              <a:pathLst>
                <a:path w="6138" h="16246" fill="none" extrusionOk="0">
                  <a:moveTo>
                    <a:pt x="6137" y="1"/>
                  </a:moveTo>
                  <a:lnTo>
                    <a:pt x="536" y="2850"/>
                  </a:lnTo>
                  <a:lnTo>
                    <a:pt x="536" y="2850"/>
                  </a:lnTo>
                  <a:lnTo>
                    <a:pt x="414" y="2899"/>
                  </a:lnTo>
                  <a:lnTo>
                    <a:pt x="317" y="2997"/>
                  </a:lnTo>
                  <a:lnTo>
                    <a:pt x="219" y="3094"/>
                  </a:lnTo>
                  <a:lnTo>
                    <a:pt x="146" y="3216"/>
                  </a:lnTo>
                  <a:lnTo>
                    <a:pt x="73" y="3313"/>
                  </a:lnTo>
                  <a:lnTo>
                    <a:pt x="24" y="3435"/>
                  </a:lnTo>
                  <a:lnTo>
                    <a:pt x="0" y="3557"/>
                  </a:lnTo>
                  <a:lnTo>
                    <a:pt x="0" y="3679"/>
                  </a:lnTo>
                  <a:lnTo>
                    <a:pt x="0" y="15880"/>
                  </a:lnTo>
                  <a:lnTo>
                    <a:pt x="0" y="15880"/>
                  </a:lnTo>
                  <a:lnTo>
                    <a:pt x="0" y="16002"/>
                  </a:lnTo>
                  <a:lnTo>
                    <a:pt x="49" y="16075"/>
                  </a:lnTo>
                  <a:lnTo>
                    <a:pt x="97" y="16148"/>
                  </a:lnTo>
                  <a:lnTo>
                    <a:pt x="170" y="16197"/>
                  </a:lnTo>
                  <a:lnTo>
                    <a:pt x="244" y="16221"/>
                  </a:lnTo>
                  <a:lnTo>
                    <a:pt x="341" y="16246"/>
                  </a:lnTo>
                  <a:lnTo>
                    <a:pt x="463" y="16221"/>
                  </a:lnTo>
                  <a:lnTo>
                    <a:pt x="560" y="16173"/>
                  </a:lnTo>
                  <a:lnTo>
                    <a:pt x="6137" y="13323"/>
                  </a:lnTo>
                  <a:lnTo>
                    <a:pt x="6137" y="1"/>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71" name="Shape 643">
              <a:extLst>
                <a:ext uri="{FF2B5EF4-FFF2-40B4-BE49-F238E27FC236}">
                  <a16:creationId xmlns:a16="http://schemas.microsoft.com/office/drawing/2014/main" id="{777CA00D-070C-4ED4-9F2A-224F16366E4F}"/>
                </a:ext>
              </a:extLst>
            </p:cNvPr>
            <p:cNvSpPr/>
            <p:nvPr/>
          </p:nvSpPr>
          <p:spPr>
            <a:xfrm>
              <a:off x="4234975" y="306925"/>
              <a:ext cx="154075" cy="405525"/>
            </a:xfrm>
            <a:custGeom>
              <a:avLst/>
              <a:gdLst/>
              <a:ahLst/>
              <a:cxnLst/>
              <a:rect l="0" t="0" r="0" b="0"/>
              <a:pathLst>
                <a:path w="6163" h="16221" fill="none" extrusionOk="0">
                  <a:moveTo>
                    <a:pt x="5578" y="49"/>
                  </a:moveTo>
                  <a:lnTo>
                    <a:pt x="0" y="2898"/>
                  </a:lnTo>
                  <a:lnTo>
                    <a:pt x="0" y="16221"/>
                  </a:lnTo>
                  <a:lnTo>
                    <a:pt x="5626" y="13371"/>
                  </a:lnTo>
                  <a:lnTo>
                    <a:pt x="5626" y="13371"/>
                  </a:lnTo>
                  <a:lnTo>
                    <a:pt x="5724" y="13322"/>
                  </a:lnTo>
                  <a:lnTo>
                    <a:pt x="5845" y="13225"/>
                  </a:lnTo>
                  <a:lnTo>
                    <a:pt x="5918" y="13127"/>
                  </a:lnTo>
                  <a:lnTo>
                    <a:pt x="6016" y="13030"/>
                  </a:lnTo>
                  <a:lnTo>
                    <a:pt x="6065" y="12908"/>
                  </a:lnTo>
                  <a:lnTo>
                    <a:pt x="6113" y="12786"/>
                  </a:lnTo>
                  <a:lnTo>
                    <a:pt x="6138" y="12665"/>
                  </a:lnTo>
                  <a:lnTo>
                    <a:pt x="6162" y="12543"/>
                  </a:lnTo>
                  <a:lnTo>
                    <a:pt x="6162" y="341"/>
                  </a:lnTo>
                  <a:lnTo>
                    <a:pt x="6162" y="341"/>
                  </a:lnTo>
                  <a:lnTo>
                    <a:pt x="6138" y="219"/>
                  </a:lnTo>
                  <a:lnTo>
                    <a:pt x="6113" y="146"/>
                  </a:lnTo>
                  <a:lnTo>
                    <a:pt x="6065" y="73"/>
                  </a:lnTo>
                  <a:lnTo>
                    <a:pt x="5992" y="24"/>
                  </a:lnTo>
                  <a:lnTo>
                    <a:pt x="5894" y="0"/>
                  </a:lnTo>
                  <a:lnTo>
                    <a:pt x="5797" y="0"/>
                  </a:lnTo>
                  <a:lnTo>
                    <a:pt x="5699" y="0"/>
                  </a:lnTo>
                  <a:lnTo>
                    <a:pt x="5578" y="49"/>
                  </a:lnTo>
                  <a:lnTo>
                    <a:pt x="5578" y="49"/>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72" name="Shape 644">
              <a:extLst>
                <a:ext uri="{FF2B5EF4-FFF2-40B4-BE49-F238E27FC236}">
                  <a16:creationId xmlns:a16="http://schemas.microsoft.com/office/drawing/2014/main" id="{039A58C9-AADF-4F09-88EB-CC9AB0AE8871}"/>
                </a:ext>
              </a:extLst>
            </p:cNvPr>
            <p:cNvSpPr/>
            <p:nvPr/>
          </p:nvSpPr>
          <p:spPr>
            <a:xfrm>
              <a:off x="4295850" y="442075"/>
              <a:ext cx="46300" cy="26225"/>
            </a:xfrm>
            <a:custGeom>
              <a:avLst/>
              <a:gdLst/>
              <a:ahLst/>
              <a:cxnLst/>
              <a:rect l="0" t="0" r="0" b="0"/>
              <a:pathLst>
                <a:path w="1852" h="1049" fill="none" extrusionOk="0">
                  <a:moveTo>
                    <a:pt x="1" y="1"/>
                  </a:moveTo>
                  <a:lnTo>
                    <a:pt x="1852" y="1048"/>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73" name="Shape 645">
              <a:extLst>
                <a:ext uri="{FF2B5EF4-FFF2-40B4-BE49-F238E27FC236}">
                  <a16:creationId xmlns:a16="http://schemas.microsoft.com/office/drawing/2014/main" id="{FCFE11AE-F255-4E1E-A590-3E1E56F6E630}"/>
                </a:ext>
              </a:extLst>
            </p:cNvPr>
            <p:cNvSpPr/>
            <p:nvPr/>
          </p:nvSpPr>
          <p:spPr>
            <a:xfrm>
              <a:off x="4296475" y="415900"/>
              <a:ext cx="45075" cy="78575"/>
            </a:xfrm>
            <a:custGeom>
              <a:avLst/>
              <a:gdLst/>
              <a:ahLst/>
              <a:cxnLst/>
              <a:rect l="0" t="0" r="0" b="0"/>
              <a:pathLst>
                <a:path w="1803" h="3143" fill="none" extrusionOk="0">
                  <a:moveTo>
                    <a:pt x="1802" y="1"/>
                  </a:moveTo>
                  <a:lnTo>
                    <a:pt x="0" y="3142"/>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74" name="Shape 646">
              <a:extLst>
                <a:ext uri="{FF2B5EF4-FFF2-40B4-BE49-F238E27FC236}">
                  <a16:creationId xmlns:a16="http://schemas.microsoft.com/office/drawing/2014/main" id="{88A9ADB4-1ED0-43F8-81A0-4438EF8C800D}"/>
                </a:ext>
              </a:extLst>
            </p:cNvPr>
            <p:cNvSpPr/>
            <p:nvPr/>
          </p:nvSpPr>
          <p:spPr>
            <a:xfrm>
              <a:off x="3968275" y="590050"/>
              <a:ext cx="25" cy="6100"/>
            </a:xfrm>
            <a:custGeom>
              <a:avLst/>
              <a:gdLst/>
              <a:ahLst/>
              <a:cxnLst/>
              <a:rect l="0" t="0" r="0" b="0"/>
              <a:pathLst>
                <a:path w="1" h="244" fill="none" extrusionOk="0">
                  <a:moveTo>
                    <a:pt x="1" y="244"/>
                  </a:moveTo>
                  <a:lnTo>
                    <a:pt x="1" y="244"/>
                  </a:lnTo>
                  <a:lnTo>
                    <a:pt x="1"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75" name="Shape 647">
              <a:extLst>
                <a:ext uri="{FF2B5EF4-FFF2-40B4-BE49-F238E27FC236}">
                  <a16:creationId xmlns:a16="http://schemas.microsoft.com/office/drawing/2014/main" id="{6A9698F2-77FB-4579-A360-C14A7DD512E9}"/>
                </a:ext>
              </a:extLst>
            </p:cNvPr>
            <p:cNvSpPr/>
            <p:nvPr/>
          </p:nvSpPr>
          <p:spPr>
            <a:xfrm>
              <a:off x="3970725" y="558375"/>
              <a:ext cx="1850" cy="12200"/>
            </a:xfrm>
            <a:custGeom>
              <a:avLst/>
              <a:gdLst/>
              <a:ahLst/>
              <a:cxnLst/>
              <a:rect l="0" t="0" r="0" b="0"/>
              <a:pathLst>
                <a:path w="74" h="488" fill="none" extrusionOk="0">
                  <a:moveTo>
                    <a:pt x="0" y="488"/>
                  </a:moveTo>
                  <a:lnTo>
                    <a:pt x="73"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76" name="Shape 648">
              <a:extLst>
                <a:ext uri="{FF2B5EF4-FFF2-40B4-BE49-F238E27FC236}">
                  <a16:creationId xmlns:a16="http://schemas.microsoft.com/office/drawing/2014/main" id="{F3DB7671-5A8D-4628-877D-FF9D8D3A0B8C}"/>
                </a:ext>
              </a:extLst>
            </p:cNvPr>
            <p:cNvSpPr/>
            <p:nvPr/>
          </p:nvSpPr>
          <p:spPr>
            <a:xfrm>
              <a:off x="3976200" y="527325"/>
              <a:ext cx="3675" cy="12200"/>
            </a:xfrm>
            <a:custGeom>
              <a:avLst/>
              <a:gdLst/>
              <a:ahLst/>
              <a:cxnLst/>
              <a:rect l="0" t="0" r="0" b="0"/>
              <a:pathLst>
                <a:path w="147" h="488" fill="none" extrusionOk="0">
                  <a:moveTo>
                    <a:pt x="0" y="488"/>
                  </a:moveTo>
                  <a:lnTo>
                    <a:pt x="98" y="147"/>
                  </a:lnTo>
                  <a:lnTo>
                    <a:pt x="147"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77" name="Shape 649">
              <a:extLst>
                <a:ext uri="{FF2B5EF4-FFF2-40B4-BE49-F238E27FC236}">
                  <a16:creationId xmlns:a16="http://schemas.microsoft.com/office/drawing/2014/main" id="{7319EE74-B39E-4776-8640-4F0995DD8AD0}"/>
                </a:ext>
              </a:extLst>
            </p:cNvPr>
            <p:cNvSpPr/>
            <p:nvPr/>
          </p:nvSpPr>
          <p:spPr>
            <a:xfrm>
              <a:off x="3985950" y="498100"/>
              <a:ext cx="4875" cy="10975"/>
            </a:xfrm>
            <a:custGeom>
              <a:avLst/>
              <a:gdLst/>
              <a:ahLst/>
              <a:cxnLst/>
              <a:rect l="0" t="0" r="0" b="0"/>
              <a:pathLst>
                <a:path w="195" h="439" fill="none" extrusionOk="0">
                  <a:moveTo>
                    <a:pt x="0" y="439"/>
                  </a:moveTo>
                  <a:lnTo>
                    <a:pt x="195" y="25"/>
                  </a:lnTo>
                  <a:lnTo>
                    <a:pt x="195"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78" name="Shape 650">
              <a:extLst>
                <a:ext uri="{FF2B5EF4-FFF2-40B4-BE49-F238E27FC236}">
                  <a16:creationId xmlns:a16="http://schemas.microsoft.com/office/drawing/2014/main" id="{989FDB33-BF79-4518-BD7B-A856B19EBAE6}"/>
                </a:ext>
              </a:extLst>
            </p:cNvPr>
            <p:cNvSpPr/>
            <p:nvPr/>
          </p:nvSpPr>
          <p:spPr>
            <a:xfrm>
              <a:off x="4000550" y="471300"/>
              <a:ext cx="7325" cy="9775"/>
            </a:xfrm>
            <a:custGeom>
              <a:avLst/>
              <a:gdLst/>
              <a:ahLst/>
              <a:cxnLst/>
              <a:rect l="0" t="0" r="0" b="0"/>
              <a:pathLst>
                <a:path w="293" h="391" fill="none" extrusionOk="0">
                  <a:moveTo>
                    <a:pt x="1" y="391"/>
                  </a:moveTo>
                  <a:lnTo>
                    <a:pt x="74" y="269"/>
                  </a:lnTo>
                  <a:lnTo>
                    <a:pt x="293"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79" name="Shape 651">
              <a:extLst>
                <a:ext uri="{FF2B5EF4-FFF2-40B4-BE49-F238E27FC236}">
                  <a16:creationId xmlns:a16="http://schemas.microsoft.com/office/drawing/2014/main" id="{8FEDDA4B-D8FD-43E8-A650-19E2B54AB65F}"/>
                </a:ext>
              </a:extLst>
            </p:cNvPr>
            <p:cNvSpPr/>
            <p:nvPr/>
          </p:nvSpPr>
          <p:spPr>
            <a:xfrm>
              <a:off x="4021250" y="450600"/>
              <a:ext cx="10375" cy="6725"/>
            </a:xfrm>
            <a:custGeom>
              <a:avLst/>
              <a:gdLst/>
              <a:ahLst/>
              <a:cxnLst/>
              <a:rect l="0" t="0" r="0" b="0"/>
              <a:pathLst>
                <a:path w="415" h="269" fill="none" extrusionOk="0">
                  <a:moveTo>
                    <a:pt x="1" y="269"/>
                  </a:moveTo>
                  <a:lnTo>
                    <a:pt x="25" y="244"/>
                  </a:lnTo>
                  <a:lnTo>
                    <a:pt x="220" y="123"/>
                  </a:lnTo>
                  <a:lnTo>
                    <a:pt x="415"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80" name="Shape 652">
              <a:extLst>
                <a:ext uri="{FF2B5EF4-FFF2-40B4-BE49-F238E27FC236}">
                  <a16:creationId xmlns:a16="http://schemas.microsoft.com/office/drawing/2014/main" id="{4415B6E6-5B35-432D-9A51-AF7EB5BC8585}"/>
                </a:ext>
              </a:extLst>
            </p:cNvPr>
            <p:cNvSpPr/>
            <p:nvPr/>
          </p:nvSpPr>
          <p:spPr>
            <a:xfrm>
              <a:off x="4049250" y="440250"/>
              <a:ext cx="11600" cy="2475"/>
            </a:xfrm>
            <a:custGeom>
              <a:avLst/>
              <a:gdLst/>
              <a:ahLst/>
              <a:cxnLst/>
              <a:rect l="0" t="0" r="0" b="0"/>
              <a:pathLst>
                <a:path w="464" h="99" fill="none" extrusionOk="0">
                  <a:moveTo>
                    <a:pt x="1" y="98"/>
                  </a:moveTo>
                  <a:lnTo>
                    <a:pt x="220" y="50"/>
                  </a:lnTo>
                  <a:lnTo>
                    <a:pt x="464" y="1"/>
                  </a:lnTo>
                  <a:lnTo>
                    <a:pt x="464"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81" name="Shape 653">
              <a:extLst>
                <a:ext uri="{FF2B5EF4-FFF2-40B4-BE49-F238E27FC236}">
                  <a16:creationId xmlns:a16="http://schemas.microsoft.com/office/drawing/2014/main" id="{E6BC89E0-2C1E-448B-8EBC-A72A462ECAE3}"/>
                </a:ext>
              </a:extLst>
            </p:cNvPr>
            <p:cNvSpPr/>
            <p:nvPr/>
          </p:nvSpPr>
          <p:spPr>
            <a:xfrm>
              <a:off x="4080325" y="439650"/>
              <a:ext cx="12200" cy="1850"/>
            </a:xfrm>
            <a:custGeom>
              <a:avLst/>
              <a:gdLst/>
              <a:ahLst/>
              <a:cxnLst/>
              <a:rect l="0" t="0" r="0" b="0"/>
              <a:pathLst>
                <a:path w="488" h="74" fill="none" extrusionOk="0">
                  <a:moveTo>
                    <a:pt x="0" y="0"/>
                  </a:moveTo>
                  <a:lnTo>
                    <a:pt x="146" y="0"/>
                  </a:lnTo>
                  <a:lnTo>
                    <a:pt x="463" y="74"/>
                  </a:lnTo>
                  <a:lnTo>
                    <a:pt x="487" y="74"/>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82" name="Shape 654">
              <a:extLst>
                <a:ext uri="{FF2B5EF4-FFF2-40B4-BE49-F238E27FC236}">
                  <a16:creationId xmlns:a16="http://schemas.microsoft.com/office/drawing/2014/main" id="{A0C02BB5-1719-441D-BB54-A512528A5A48}"/>
                </a:ext>
              </a:extLst>
            </p:cNvPr>
            <p:cNvSpPr/>
            <p:nvPr/>
          </p:nvSpPr>
          <p:spPr>
            <a:xfrm>
              <a:off x="4110150" y="450000"/>
              <a:ext cx="9150" cy="7950"/>
            </a:xfrm>
            <a:custGeom>
              <a:avLst/>
              <a:gdLst/>
              <a:ahLst/>
              <a:cxnLst/>
              <a:rect l="0" t="0" r="0" b="0"/>
              <a:pathLst>
                <a:path w="366" h="318" fill="none" extrusionOk="0">
                  <a:moveTo>
                    <a:pt x="0" y="1"/>
                  </a:moveTo>
                  <a:lnTo>
                    <a:pt x="98" y="74"/>
                  </a:lnTo>
                  <a:lnTo>
                    <a:pt x="317" y="268"/>
                  </a:lnTo>
                  <a:lnTo>
                    <a:pt x="366" y="317"/>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83" name="Shape 655">
              <a:extLst>
                <a:ext uri="{FF2B5EF4-FFF2-40B4-BE49-F238E27FC236}">
                  <a16:creationId xmlns:a16="http://schemas.microsoft.com/office/drawing/2014/main" id="{C00A20B5-C082-4F4D-A78C-FD3AA87B185E}"/>
                </a:ext>
              </a:extLst>
            </p:cNvPr>
            <p:cNvSpPr/>
            <p:nvPr/>
          </p:nvSpPr>
          <p:spPr>
            <a:xfrm>
              <a:off x="4130250" y="473750"/>
              <a:ext cx="4900" cy="10975"/>
            </a:xfrm>
            <a:custGeom>
              <a:avLst/>
              <a:gdLst/>
              <a:ahLst/>
              <a:cxnLst/>
              <a:rect l="0" t="0" r="0" b="0"/>
              <a:pathLst>
                <a:path w="196" h="439" fill="none" extrusionOk="0">
                  <a:moveTo>
                    <a:pt x="0" y="0"/>
                  </a:moveTo>
                  <a:lnTo>
                    <a:pt x="25" y="73"/>
                  </a:lnTo>
                  <a:lnTo>
                    <a:pt x="171" y="366"/>
                  </a:lnTo>
                  <a:lnTo>
                    <a:pt x="195" y="439"/>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84" name="Shape 656">
              <a:extLst>
                <a:ext uri="{FF2B5EF4-FFF2-40B4-BE49-F238E27FC236}">
                  <a16:creationId xmlns:a16="http://schemas.microsoft.com/office/drawing/2014/main" id="{C6D33D7E-C665-4AC1-9350-DBB7D51D6B10}"/>
                </a:ext>
              </a:extLst>
            </p:cNvPr>
            <p:cNvSpPr/>
            <p:nvPr/>
          </p:nvSpPr>
          <p:spPr>
            <a:xfrm>
              <a:off x="4141800" y="502975"/>
              <a:ext cx="3700" cy="11600"/>
            </a:xfrm>
            <a:custGeom>
              <a:avLst/>
              <a:gdLst/>
              <a:ahLst/>
              <a:cxnLst/>
              <a:rect l="0" t="0" r="0" b="0"/>
              <a:pathLst>
                <a:path w="148" h="464" fill="none" extrusionOk="0">
                  <a:moveTo>
                    <a:pt x="1" y="0"/>
                  </a:moveTo>
                  <a:lnTo>
                    <a:pt x="147" y="463"/>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85" name="Shape 657">
              <a:extLst>
                <a:ext uri="{FF2B5EF4-FFF2-40B4-BE49-F238E27FC236}">
                  <a16:creationId xmlns:a16="http://schemas.microsoft.com/office/drawing/2014/main" id="{75697A51-02A5-48AD-AFC1-ED917481FC42}"/>
                </a:ext>
              </a:extLst>
            </p:cNvPr>
            <p:cNvSpPr/>
            <p:nvPr/>
          </p:nvSpPr>
          <p:spPr>
            <a:xfrm>
              <a:off x="4150950" y="533425"/>
              <a:ext cx="3675" cy="11575"/>
            </a:xfrm>
            <a:custGeom>
              <a:avLst/>
              <a:gdLst/>
              <a:ahLst/>
              <a:cxnLst/>
              <a:rect l="0" t="0" r="0" b="0"/>
              <a:pathLst>
                <a:path w="147" h="463" fill="none" extrusionOk="0">
                  <a:moveTo>
                    <a:pt x="0" y="0"/>
                  </a:moveTo>
                  <a:lnTo>
                    <a:pt x="146" y="463"/>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94" name="Shape 658">
              <a:extLst>
                <a:ext uri="{FF2B5EF4-FFF2-40B4-BE49-F238E27FC236}">
                  <a16:creationId xmlns:a16="http://schemas.microsoft.com/office/drawing/2014/main" id="{D96456DB-1723-42F6-A7E2-3DA918312B9D}"/>
                </a:ext>
              </a:extLst>
            </p:cNvPr>
            <p:cNvSpPr/>
            <p:nvPr/>
          </p:nvSpPr>
          <p:spPr>
            <a:xfrm>
              <a:off x="4160675" y="563850"/>
              <a:ext cx="4900" cy="11000"/>
            </a:xfrm>
            <a:custGeom>
              <a:avLst/>
              <a:gdLst/>
              <a:ahLst/>
              <a:cxnLst/>
              <a:rect l="0" t="0" r="0" b="0"/>
              <a:pathLst>
                <a:path w="196" h="440" fill="none" extrusionOk="0">
                  <a:moveTo>
                    <a:pt x="1" y="1"/>
                  </a:moveTo>
                  <a:lnTo>
                    <a:pt x="50" y="123"/>
                  </a:lnTo>
                  <a:lnTo>
                    <a:pt x="196" y="415"/>
                  </a:lnTo>
                  <a:lnTo>
                    <a:pt x="196" y="439"/>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95" name="Shape 659">
              <a:extLst>
                <a:ext uri="{FF2B5EF4-FFF2-40B4-BE49-F238E27FC236}">
                  <a16:creationId xmlns:a16="http://schemas.microsoft.com/office/drawing/2014/main" id="{8BF5A526-4B33-4305-AAB8-8ABF40772B4C}"/>
                </a:ext>
              </a:extLst>
            </p:cNvPr>
            <p:cNvSpPr/>
            <p:nvPr/>
          </p:nvSpPr>
          <p:spPr>
            <a:xfrm>
              <a:off x="4175300" y="591875"/>
              <a:ext cx="7325" cy="9150"/>
            </a:xfrm>
            <a:custGeom>
              <a:avLst/>
              <a:gdLst/>
              <a:ahLst/>
              <a:cxnLst/>
              <a:rect l="0" t="0" r="0" b="0"/>
              <a:pathLst>
                <a:path w="293" h="366" fill="none" extrusionOk="0">
                  <a:moveTo>
                    <a:pt x="0" y="0"/>
                  </a:moveTo>
                  <a:lnTo>
                    <a:pt x="98" y="146"/>
                  </a:lnTo>
                  <a:lnTo>
                    <a:pt x="293" y="366"/>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96" name="Shape 660">
              <a:extLst>
                <a:ext uri="{FF2B5EF4-FFF2-40B4-BE49-F238E27FC236}">
                  <a16:creationId xmlns:a16="http://schemas.microsoft.com/office/drawing/2014/main" id="{1EE0D227-DC3F-4D73-B8B7-93724738C363}"/>
                </a:ext>
              </a:extLst>
            </p:cNvPr>
            <p:cNvSpPr/>
            <p:nvPr/>
          </p:nvSpPr>
          <p:spPr>
            <a:xfrm>
              <a:off x="4198425" y="613175"/>
              <a:ext cx="11000" cy="4900"/>
            </a:xfrm>
            <a:custGeom>
              <a:avLst/>
              <a:gdLst/>
              <a:ahLst/>
              <a:cxnLst/>
              <a:rect l="0" t="0" r="0" b="0"/>
              <a:pathLst>
                <a:path w="440" h="196" fill="none" extrusionOk="0">
                  <a:moveTo>
                    <a:pt x="1" y="1"/>
                  </a:moveTo>
                  <a:lnTo>
                    <a:pt x="171" y="98"/>
                  </a:lnTo>
                  <a:lnTo>
                    <a:pt x="439" y="195"/>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97" name="Shape 661">
              <a:extLst>
                <a:ext uri="{FF2B5EF4-FFF2-40B4-BE49-F238E27FC236}">
                  <a16:creationId xmlns:a16="http://schemas.microsoft.com/office/drawing/2014/main" id="{F568C2CC-7F5F-46E3-BD97-D3F2518D0B07}"/>
                </a:ext>
              </a:extLst>
            </p:cNvPr>
            <p:cNvSpPr/>
            <p:nvPr/>
          </p:nvSpPr>
          <p:spPr>
            <a:xfrm>
              <a:off x="4228275" y="621100"/>
              <a:ext cx="12200" cy="625"/>
            </a:xfrm>
            <a:custGeom>
              <a:avLst/>
              <a:gdLst/>
              <a:ahLst/>
              <a:cxnLst/>
              <a:rect l="0" t="0" r="0" b="0"/>
              <a:pathLst>
                <a:path w="488" h="25" fill="none" extrusionOk="0">
                  <a:moveTo>
                    <a:pt x="0" y="0"/>
                  </a:moveTo>
                  <a:lnTo>
                    <a:pt x="49" y="25"/>
                  </a:lnTo>
                  <a:lnTo>
                    <a:pt x="487" y="0"/>
                  </a:lnTo>
                  <a:lnTo>
                    <a:pt x="487"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98" name="Shape 662">
              <a:extLst>
                <a:ext uri="{FF2B5EF4-FFF2-40B4-BE49-F238E27FC236}">
                  <a16:creationId xmlns:a16="http://schemas.microsoft.com/office/drawing/2014/main" id="{C7893D37-10E0-488D-9C3C-8F5A76F14744}"/>
                </a:ext>
              </a:extLst>
            </p:cNvPr>
            <p:cNvSpPr/>
            <p:nvPr/>
          </p:nvSpPr>
          <p:spPr>
            <a:xfrm>
              <a:off x="4259925" y="616225"/>
              <a:ext cx="11600" cy="3075"/>
            </a:xfrm>
            <a:custGeom>
              <a:avLst/>
              <a:gdLst/>
              <a:ahLst/>
              <a:cxnLst/>
              <a:rect l="0" t="0" r="0" b="0"/>
              <a:pathLst>
                <a:path w="464" h="123" fill="none" extrusionOk="0">
                  <a:moveTo>
                    <a:pt x="1" y="122"/>
                  </a:moveTo>
                  <a:lnTo>
                    <a:pt x="196" y="73"/>
                  </a:lnTo>
                  <a:lnTo>
                    <a:pt x="464" y="0"/>
                  </a:lnTo>
                  <a:lnTo>
                    <a:pt x="464"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99" name="Shape 663">
              <a:extLst>
                <a:ext uri="{FF2B5EF4-FFF2-40B4-BE49-F238E27FC236}">
                  <a16:creationId xmlns:a16="http://schemas.microsoft.com/office/drawing/2014/main" id="{F54FD955-2C90-415D-B775-CDC4D15886CD}"/>
                </a:ext>
              </a:extLst>
            </p:cNvPr>
            <p:cNvSpPr/>
            <p:nvPr/>
          </p:nvSpPr>
          <p:spPr>
            <a:xfrm>
              <a:off x="4289775" y="602225"/>
              <a:ext cx="10375" cy="6725"/>
            </a:xfrm>
            <a:custGeom>
              <a:avLst/>
              <a:gdLst/>
              <a:ahLst/>
              <a:cxnLst/>
              <a:rect l="0" t="0" r="0" b="0"/>
              <a:pathLst>
                <a:path w="415" h="269" fill="none" extrusionOk="0">
                  <a:moveTo>
                    <a:pt x="0" y="268"/>
                  </a:moveTo>
                  <a:lnTo>
                    <a:pt x="195" y="146"/>
                  </a:lnTo>
                  <a:lnTo>
                    <a:pt x="390" y="0"/>
                  </a:lnTo>
                  <a:lnTo>
                    <a:pt x="414"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100" name="Shape 664">
              <a:extLst>
                <a:ext uri="{FF2B5EF4-FFF2-40B4-BE49-F238E27FC236}">
                  <a16:creationId xmlns:a16="http://schemas.microsoft.com/office/drawing/2014/main" id="{76DD4782-A25C-4664-8D0E-F54A078B5DF5}"/>
                </a:ext>
              </a:extLst>
            </p:cNvPr>
            <p:cNvSpPr/>
            <p:nvPr/>
          </p:nvSpPr>
          <p:spPr>
            <a:xfrm>
              <a:off x="4313525" y="577875"/>
              <a:ext cx="6100" cy="10375"/>
            </a:xfrm>
            <a:custGeom>
              <a:avLst/>
              <a:gdLst/>
              <a:ahLst/>
              <a:cxnLst/>
              <a:rect l="0" t="0" r="0" b="0"/>
              <a:pathLst>
                <a:path w="244" h="415" fill="none" extrusionOk="0">
                  <a:moveTo>
                    <a:pt x="0" y="414"/>
                  </a:moveTo>
                  <a:lnTo>
                    <a:pt x="24" y="365"/>
                  </a:lnTo>
                  <a:lnTo>
                    <a:pt x="146" y="195"/>
                  </a:lnTo>
                  <a:lnTo>
                    <a:pt x="244"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101" name="Shape 665">
              <a:extLst>
                <a:ext uri="{FF2B5EF4-FFF2-40B4-BE49-F238E27FC236}">
                  <a16:creationId xmlns:a16="http://schemas.microsoft.com/office/drawing/2014/main" id="{E021FAFC-43CA-44BA-A264-BF5F00E5069D}"/>
                </a:ext>
              </a:extLst>
            </p:cNvPr>
            <p:cNvSpPr/>
            <p:nvPr/>
          </p:nvSpPr>
          <p:spPr>
            <a:xfrm>
              <a:off x="4326300" y="547425"/>
              <a:ext cx="2450" cy="12200"/>
            </a:xfrm>
            <a:custGeom>
              <a:avLst/>
              <a:gdLst/>
              <a:ahLst/>
              <a:cxnLst/>
              <a:rect l="0" t="0" r="0" b="0"/>
              <a:pathLst>
                <a:path w="98" h="488" fill="none" extrusionOk="0">
                  <a:moveTo>
                    <a:pt x="0" y="487"/>
                  </a:moveTo>
                  <a:lnTo>
                    <a:pt x="49" y="293"/>
                  </a:lnTo>
                  <a:lnTo>
                    <a:pt x="98"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102" name="Shape 666">
              <a:extLst>
                <a:ext uri="{FF2B5EF4-FFF2-40B4-BE49-F238E27FC236}">
                  <a16:creationId xmlns:a16="http://schemas.microsoft.com/office/drawing/2014/main" id="{C5479BA4-DE5A-4531-A48D-1208767C6EBA}"/>
                </a:ext>
              </a:extLst>
            </p:cNvPr>
            <p:cNvSpPr/>
            <p:nvPr/>
          </p:nvSpPr>
          <p:spPr>
            <a:xfrm>
              <a:off x="4329350" y="515750"/>
              <a:ext cx="625" cy="12200"/>
            </a:xfrm>
            <a:custGeom>
              <a:avLst/>
              <a:gdLst/>
              <a:ahLst/>
              <a:cxnLst/>
              <a:rect l="0" t="0" r="0" b="0"/>
              <a:pathLst>
                <a:path w="25" h="488" fill="none" extrusionOk="0">
                  <a:moveTo>
                    <a:pt x="25" y="488"/>
                  </a:moveTo>
                  <a:lnTo>
                    <a:pt x="25" y="464"/>
                  </a:lnTo>
                  <a:lnTo>
                    <a:pt x="25" y="123"/>
                  </a:lnTo>
                  <a:lnTo>
                    <a:pt x="0"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103" name="Shape 667">
              <a:extLst>
                <a:ext uri="{FF2B5EF4-FFF2-40B4-BE49-F238E27FC236}">
                  <a16:creationId xmlns:a16="http://schemas.microsoft.com/office/drawing/2014/main" id="{924B7FE7-EDB1-4FDF-AB4E-9E0B5E0B1E00}"/>
                </a:ext>
              </a:extLst>
            </p:cNvPr>
            <p:cNvSpPr/>
            <p:nvPr/>
          </p:nvSpPr>
          <p:spPr>
            <a:xfrm>
              <a:off x="4325075" y="488975"/>
              <a:ext cx="1250" cy="6100"/>
            </a:xfrm>
            <a:custGeom>
              <a:avLst/>
              <a:gdLst/>
              <a:ahLst/>
              <a:cxnLst/>
              <a:rect l="0" t="0" r="0" b="0"/>
              <a:pathLst>
                <a:path w="50" h="244" fill="none" extrusionOk="0">
                  <a:moveTo>
                    <a:pt x="49" y="244"/>
                  </a:moveTo>
                  <a:lnTo>
                    <a:pt x="49" y="244"/>
                  </a:lnTo>
                  <a:lnTo>
                    <a:pt x="1"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grpSp>
    </p:spTree>
    <p:extLst>
      <p:ext uri="{BB962C8B-B14F-4D97-AF65-F5344CB8AC3E}">
        <p14:creationId xmlns:p14="http://schemas.microsoft.com/office/powerpoint/2010/main" val="102968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rrow: Striped Right 9">
            <a:extLst>
              <a:ext uri="{FF2B5EF4-FFF2-40B4-BE49-F238E27FC236}">
                <a16:creationId xmlns:a16="http://schemas.microsoft.com/office/drawing/2014/main" id="{19365F4E-BADB-4294-8856-6D30ECE629E9}"/>
              </a:ext>
            </a:extLst>
          </p:cNvPr>
          <p:cNvSpPr/>
          <p:nvPr/>
        </p:nvSpPr>
        <p:spPr>
          <a:xfrm>
            <a:off x="4122506" y="3428999"/>
            <a:ext cx="2654319" cy="2063934"/>
          </a:xfrm>
          <a:prstGeom prst="stripedRightArrow">
            <a:avLst/>
          </a:prstGeom>
          <a:solidFill>
            <a:schemeClr val="accent2">
              <a:lumMod val="75000"/>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accent1">
                    <a:lumMod val="50000"/>
                  </a:schemeClr>
                </a:solidFill>
              </a:rPr>
              <a:t>  </a:t>
            </a:r>
            <a:r>
              <a:rPr lang="es-ES" sz="1200" dirty="0">
                <a:solidFill>
                  <a:schemeClr val="accent1">
                    <a:lumMod val="50000"/>
                  </a:schemeClr>
                </a:solidFill>
              </a:rPr>
              <a:t>Pilares </a:t>
            </a:r>
          </a:p>
          <a:p>
            <a:pPr algn="ctr"/>
            <a:r>
              <a:rPr lang="es-ES" sz="1200" dirty="0">
                <a:solidFill>
                  <a:schemeClr val="accent1">
                    <a:lumMod val="50000"/>
                  </a:schemeClr>
                </a:solidFill>
              </a:rPr>
              <a:t>                 de la nueva OS</a:t>
            </a:r>
          </a:p>
        </p:txBody>
      </p:sp>
      <p:sp>
        <p:nvSpPr>
          <p:cNvPr id="20" name="Rectangle 19">
            <a:extLst>
              <a:ext uri="{FF2B5EF4-FFF2-40B4-BE49-F238E27FC236}">
                <a16:creationId xmlns:a16="http://schemas.microsoft.com/office/drawing/2014/main" id="{DADACC71-7030-4F60-9C8D-D84A51A1B0C2}"/>
              </a:ext>
            </a:extLst>
          </p:cNvPr>
          <p:cNvSpPr/>
          <p:nvPr/>
        </p:nvSpPr>
        <p:spPr>
          <a:xfrm rot="16200000">
            <a:off x="8445896" y="3105834"/>
            <a:ext cx="6858000" cy="646331"/>
          </a:xfrm>
          <a:prstGeom prst="rect">
            <a:avLst/>
          </a:prstGeom>
          <a:solidFill>
            <a:schemeClr val="bg2">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D8F8DC4-4891-4EFB-86D7-6587200D89DC}"/>
              </a:ext>
            </a:extLst>
          </p:cNvPr>
          <p:cNvSpPr/>
          <p:nvPr/>
        </p:nvSpPr>
        <p:spPr>
          <a:xfrm rot="16200000">
            <a:off x="10988325" y="630362"/>
            <a:ext cx="1705916"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00" b="1"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Grupo de Trabajo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00" b="1"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sobre </a:t>
            </a:r>
            <a:r>
              <a:rPr kumimoji="0" lang="es-ES" sz="10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Controles Internos</a:t>
            </a:r>
          </a:p>
        </p:txBody>
      </p:sp>
      <p:sp>
        <p:nvSpPr>
          <p:cNvPr id="8" name="Title 1">
            <a:extLst>
              <a:ext uri="{FF2B5EF4-FFF2-40B4-BE49-F238E27FC236}">
                <a16:creationId xmlns:a16="http://schemas.microsoft.com/office/drawing/2014/main" id="{218552F0-15ED-4BC7-8F40-5D5E5101FE1B}"/>
              </a:ext>
            </a:extLst>
          </p:cNvPr>
          <p:cNvSpPr txBox="1">
            <a:spLocks/>
          </p:cNvSpPr>
          <p:nvPr/>
        </p:nvSpPr>
        <p:spPr>
          <a:xfrm rot="16200000">
            <a:off x="11103599" y="1628332"/>
            <a:ext cx="1604031" cy="8994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4800" dirty="0">
                <a:solidFill>
                  <a:srgbClr val="00B0F0"/>
                </a:solidFill>
              </a:rPr>
              <a:t>UIT</a:t>
            </a:r>
          </a:p>
        </p:txBody>
      </p:sp>
      <p:pic>
        <p:nvPicPr>
          <p:cNvPr id="19" name="Picture 18" descr="A close up of a logo&#10;&#10;Description automatically generated">
            <a:extLst>
              <a:ext uri="{FF2B5EF4-FFF2-40B4-BE49-F238E27FC236}">
                <a16:creationId xmlns:a16="http://schemas.microsoft.com/office/drawing/2014/main" id="{4C13B10B-FC1A-4BE3-91C0-B691B525D1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51729" y="6192558"/>
            <a:ext cx="603169" cy="612369"/>
          </a:xfrm>
          <a:prstGeom prst="rect">
            <a:avLst/>
          </a:prstGeom>
        </p:spPr>
      </p:pic>
      <p:grpSp>
        <p:nvGrpSpPr>
          <p:cNvPr id="30" name="Group 29">
            <a:extLst>
              <a:ext uri="{FF2B5EF4-FFF2-40B4-BE49-F238E27FC236}">
                <a16:creationId xmlns:a16="http://schemas.microsoft.com/office/drawing/2014/main" id="{11B89268-AE9B-4445-A2A4-3DBCD0872346}"/>
              </a:ext>
            </a:extLst>
          </p:cNvPr>
          <p:cNvGrpSpPr/>
          <p:nvPr/>
        </p:nvGrpSpPr>
        <p:grpSpPr>
          <a:xfrm>
            <a:off x="150661" y="84352"/>
            <a:ext cx="10121787" cy="777510"/>
            <a:chOff x="6102442" y="1483456"/>
            <a:chExt cx="7165184" cy="777510"/>
          </a:xfrm>
        </p:grpSpPr>
        <p:sp>
          <p:nvSpPr>
            <p:cNvPr id="31" name="TextBox 30">
              <a:extLst>
                <a:ext uri="{FF2B5EF4-FFF2-40B4-BE49-F238E27FC236}">
                  <a16:creationId xmlns:a16="http://schemas.microsoft.com/office/drawing/2014/main" id="{98338413-C2A9-4B63-A396-E34A8C74ACD4}"/>
                </a:ext>
              </a:extLst>
            </p:cNvPr>
            <p:cNvSpPr txBox="1"/>
            <p:nvPr/>
          </p:nvSpPr>
          <p:spPr>
            <a:xfrm>
              <a:off x="6860265" y="1678152"/>
              <a:ext cx="6407361" cy="507831"/>
            </a:xfrm>
            <a:prstGeom prst="rect">
              <a:avLst/>
            </a:prstGeom>
            <a:noFill/>
          </p:spPr>
          <p:txBody>
            <a:bodyPr wrap="square" lIns="108000" rIns="108000" rtlCol="0">
              <a:spAutoFit/>
            </a:bodyPr>
            <a:lstStyle/>
            <a:p>
              <a:r>
                <a:rPr lang="es-ES" sz="2700" b="1" dirty="0">
                  <a:solidFill>
                    <a:schemeClr val="tx1">
                      <a:lumMod val="95000"/>
                      <a:lumOff val="5000"/>
                    </a:schemeClr>
                  </a:solidFill>
                  <a:latin typeface="Arial"/>
                  <a:ea typeface="Arial Unicode MS"/>
                  <a:cs typeface="Arial" pitchFamily="34" charset="0"/>
                </a:rPr>
                <a:t>Sistema y medidas establecidos (Junio – Sept.  2020) </a:t>
              </a:r>
              <a:endParaRPr lang="es-ES" altLang="ko-KR" sz="2700" b="1" dirty="0">
                <a:solidFill>
                  <a:schemeClr val="tx1">
                    <a:lumMod val="95000"/>
                    <a:lumOff val="5000"/>
                  </a:schemeClr>
                </a:solidFill>
                <a:latin typeface="Arial"/>
                <a:ea typeface="Arial Unicode MS"/>
                <a:cs typeface="Arial" pitchFamily="34" charset="0"/>
              </a:endParaRPr>
            </a:p>
          </p:txBody>
        </p:sp>
        <p:sp>
          <p:nvSpPr>
            <p:cNvPr id="32" name="TextBox 31">
              <a:extLst>
                <a:ext uri="{FF2B5EF4-FFF2-40B4-BE49-F238E27FC236}">
                  <a16:creationId xmlns:a16="http://schemas.microsoft.com/office/drawing/2014/main" id="{28DD8B54-05F6-457D-A1C3-77004FBAD433}"/>
                </a:ext>
              </a:extLst>
            </p:cNvPr>
            <p:cNvSpPr txBox="1"/>
            <p:nvPr/>
          </p:nvSpPr>
          <p:spPr>
            <a:xfrm>
              <a:off x="6102442" y="1483456"/>
              <a:ext cx="981106" cy="777510"/>
            </a:xfrm>
            <a:prstGeom prst="rect">
              <a:avLst/>
            </a:prstGeom>
            <a:noFill/>
          </p:spPr>
          <p:txBody>
            <a:bodyPr wrap="square" lIns="108000" rIns="108000" rtlCol="0">
              <a:spAutoFit/>
            </a:bodyPr>
            <a:lstStyle/>
            <a:p>
              <a:pPr algn="ctr"/>
              <a:r>
                <a:rPr lang="en-US" altLang="ko-KR" sz="4400" b="1" dirty="0">
                  <a:solidFill>
                    <a:srgbClr val="00B0F0"/>
                  </a:solidFill>
                  <a:latin typeface="Arial"/>
                  <a:ea typeface="Arial Unicode MS"/>
                  <a:cs typeface="Arial" pitchFamily="34" charset="0"/>
                </a:rPr>
                <a:t>04</a:t>
              </a:r>
              <a:endParaRPr lang="ko-KR" altLang="en-US" sz="4400" b="1" dirty="0">
                <a:solidFill>
                  <a:srgbClr val="00B0F0"/>
                </a:solidFill>
                <a:latin typeface="Arial"/>
                <a:ea typeface="Arial Unicode MS"/>
                <a:cs typeface="Arial" pitchFamily="34" charset="0"/>
              </a:endParaRPr>
            </a:p>
          </p:txBody>
        </p:sp>
      </p:grpSp>
      <p:sp>
        <p:nvSpPr>
          <p:cNvPr id="16" name="Rectangle 15">
            <a:extLst>
              <a:ext uri="{FF2B5EF4-FFF2-40B4-BE49-F238E27FC236}">
                <a16:creationId xmlns:a16="http://schemas.microsoft.com/office/drawing/2014/main" id="{2D2EA014-431A-42D7-A1A1-5AFADD15F341}"/>
              </a:ext>
            </a:extLst>
          </p:cNvPr>
          <p:cNvSpPr/>
          <p:nvPr/>
        </p:nvSpPr>
        <p:spPr>
          <a:xfrm>
            <a:off x="-3273" y="1168150"/>
            <a:ext cx="6692831" cy="923330"/>
          </a:xfrm>
          <a:prstGeom prst="rect">
            <a:avLst/>
          </a:prstGeom>
          <a:solidFill>
            <a:srgbClr val="00B0F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50" dirty="0">
              <a:solidFill>
                <a:schemeClr val="bg1"/>
              </a:solidFill>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FD54AA0C-B72E-49B9-8090-06AE7A1CE67E}"/>
              </a:ext>
            </a:extLst>
          </p:cNvPr>
          <p:cNvSpPr/>
          <p:nvPr/>
        </p:nvSpPr>
        <p:spPr>
          <a:xfrm>
            <a:off x="306674" y="1365066"/>
            <a:ext cx="6382884" cy="584775"/>
          </a:xfrm>
          <a:prstGeom prst="rect">
            <a:avLst/>
          </a:prstGeom>
        </p:spPr>
        <p:txBody>
          <a:bodyPr wrap="square">
            <a:spAutoFit/>
          </a:bodyPr>
          <a:lstStyle/>
          <a:p>
            <a:r>
              <a:rPr lang="es-ES" sz="3200" b="1" dirty="0">
                <a:latin typeface="Arial" panose="020B0604020202020204" pitchFamily="34" charset="0"/>
                <a:ea typeface="DengXian" panose="02010600030101010101" pitchFamily="2" charset="-122"/>
                <a:cs typeface="Arial" panose="020B0604020202020204" pitchFamily="34" charset="0"/>
              </a:rPr>
              <a:t>Protección </a:t>
            </a:r>
            <a:r>
              <a:rPr lang="es-ES" sz="3200" b="1" dirty="0">
                <a:solidFill>
                  <a:schemeClr val="bg1"/>
                </a:solidFill>
                <a:latin typeface="Arial" panose="020B0604020202020204" pitchFamily="34" charset="0"/>
                <a:ea typeface="DengXian" panose="02010600030101010101" pitchFamily="2" charset="-122"/>
                <a:cs typeface="Arial" panose="020B0604020202020204" pitchFamily="34" charset="0"/>
              </a:rPr>
              <a:t>de los denunciantes</a:t>
            </a:r>
            <a:r>
              <a:rPr lang="es-ES" sz="3200" b="1" dirty="0">
                <a:latin typeface="Arial" panose="020B0604020202020204" pitchFamily="34" charset="0"/>
                <a:ea typeface="DengXian" panose="02010600030101010101" pitchFamily="2" charset="-122"/>
                <a:cs typeface="Arial" panose="020B0604020202020204" pitchFamily="34" charset="0"/>
              </a:rPr>
              <a:t> </a:t>
            </a:r>
            <a:endParaRPr lang="es-ES" sz="3200" b="1" dirty="0">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C4EE096F-8615-43A3-A591-E7A8FCCA2036}"/>
              </a:ext>
            </a:extLst>
          </p:cNvPr>
          <p:cNvSpPr/>
          <p:nvPr/>
        </p:nvSpPr>
        <p:spPr>
          <a:xfrm>
            <a:off x="6864009" y="863657"/>
            <a:ext cx="4078625" cy="2451377"/>
          </a:xfrm>
          <a:prstGeom prst="rect">
            <a:avLst/>
          </a:prstGeom>
        </p:spPr>
        <p:txBody>
          <a:bodyPr wrap="square">
            <a:spAutoFit/>
          </a:bodyPr>
          <a:lstStyle/>
          <a:p>
            <a:pPr marL="228600" marR="0" indent="-228600" algn="just">
              <a:lnSpc>
                <a:spcPct val="130000"/>
              </a:lnSpc>
              <a:spcBef>
                <a:spcPts val="0"/>
              </a:spcBef>
              <a:spcAft>
                <a:spcPts val="0"/>
              </a:spcAft>
            </a:pPr>
            <a:r>
              <a:rPr lang="es-E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Recomendado por : </a:t>
            </a:r>
          </a:p>
          <a:p>
            <a:pPr marL="228600" marR="0" indent="-228600" algn="just">
              <a:lnSpc>
                <a:spcPct val="130000"/>
              </a:lnSpc>
              <a:spcBef>
                <a:spcPts val="0"/>
              </a:spcBef>
              <a:spcAft>
                <a:spcPts val="0"/>
              </a:spcAft>
            </a:pPr>
            <a:r>
              <a:rPr lang="es-E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CAGI</a:t>
            </a:r>
          </a:p>
          <a:p>
            <a:pPr marL="228600" marR="0" indent="-228600" algn="just">
              <a:lnSpc>
                <a:spcPct val="130000"/>
              </a:lnSpc>
              <a:spcBef>
                <a:spcPts val="0"/>
              </a:spcBef>
              <a:spcAft>
                <a:spcPts val="0"/>
              </a:spcAft>
            </a:pPr>
            <a:r>
              <a:rPr lang="es-E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Auditoría Interna</a:t>
            </a:r>
          </a:p>
          <a:p>
            <a:pPr marL="228600" marR="0" indent="-228600" algn="just">
              <a:lnSpc>
                <a:spcPct val="130000"/>
              </a:lnSpc>
              <a:spcBef>
                <a:spcPts val="0"/>
              </a:spcBef>
              <a:spcAft>
                <a:spcPts val="0"/>
              </a:spcAft>
            </a:pPr>
            <a:r>
              <a:rPr lang="es-E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Auditoría Externa </a:t>
            </a:r>
          </a:p>
          <a:p>
            <a:pPr marL="228600" marR="0" indent="-228600" algn="just">
              <a:lnSpc>
                <a:spcPct val="130000"/>
              </a:lnSpc>
              <a:spcBef>
                <a:spcPts val="0"/>
              </a:spcBef>
              <a:spcAft>
                <a:spcPts val="0"/>
              </a:spcAft>
            </a:pPr>
            <a:r>
              <a:rPr lang="es-E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DCI</a:t>
            </a:r>
          </a:p>
          <a:p>
            <a:pPr marL="228600" marR="0" indent="-228600" algn="just">
              <a:lnSpc>
                <a:spcPct val="130000"/>
              </a:lnSpc>
              <a:spcBef>
                <a:spcPts val="0"/>
              </a:spcBef>
              <a:spcAft>
                <a:spcPts val="0"/>
              </a:spcAft>
            </a:pPr>
            <a:r>
              <a:rPr lang="en-US" sz="2000" b="1" dirty="0">
                <a:latin typeface="Arial" panose="020B0604020202020204" pitchFamily="34" charset="0"/>
                <a:ea typeface="Calibri" panose="020F0502020204030204" pitchFamily="34" charset="0"/>
                <a:cs typeface="Arial" panose="020B0604020202020204" pitchFamily="34" charset="0"/>
              </a:rPr>
              <a:t> </a:t>
            </a:r>
            <a:endParaRPr lang="en-US" sz="2000" b="1" dirty="0">
              <a:latin typeface="Arial" panose="020B0604020202020204" pitchFamily="34" charset="0"/>
              <a:cs typeface="Arial" panose="020B0604020202020204" pitchFamily="34" charset="0"/>
            </a:endParaRPr>
          </a:p>
        </p:txBody>
      </p:sp>
      <p:pic>
        <p:nvPicPr>
          <p:cNvPr id="24" name="Picture 23" descr="A close up of a fan&#10;&#10;Description automatically generated">
            <a:extLst>
              <a:ext uri="{FF2B5EF4-FFF2-40B4-BE49-F238E27FC236}">
                <a16:creationId xmlns:a16="http://schemas.microsoft.com/office/drawing/2014/main" id="{44213C9B-45FC-45C3-BC22-BD5DF2BCE9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1637" y="2575435"/>
            <a:ext cx="232055" cy="232055"/>
          </a:xfrm>
          <a:prstGeom prst="rect">
            <a:avLst/>
          </a:prstGeom>
        </p:spPr>
      </p:pic>
      <p:pic>
        <p:nvPicPr>
          <p:cNvPr id="25" name="Picture 24" descr="A close up of a fan&#10;&#10;Description automatically generated">
            <a:extLst>
              <a:ext uri="{FF2B5EF4-FFF2-40B4-BE49-F238E27FC236}">
                <a16:creationId xmlns:a16="http://schemas.microsoft.com/office/drawing/2014/main" id="{96D5391C-F8F0-4B1E-AA88-CA734E6E12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1637" y="2153511"/>
            <a:ext cx="232055" cy="232055"/>
          </a:xfrm>
          <a:prstGeom prst="rect">
            <a:avLst/>
          </a:prstGeom>
        </p:spPr>
      </p:pic>
      <p:sp>
        <p:nvSpPr>
          <p:cNvPr id="2" name="Rectangle 1">
            <a:extLst>
              <a:ext uri="{FF2B5EF4-FFF2-40B4-BE49-F238E27FC236}">
                <a16:creationId xmlns:a16="http://schemas.microsoft.com/office/drawing/2014/main" id="{80F0EA8B-D407-4DCE-B684-024A5273709F}"/>
              </a:ext>
            </a:extLst>
          </p:cNvPr>
          <p:cNvSpPr/>
          <p:nvPr/>
        </p:nvSpPr>
        <p:spPr>
          <a:xfrm>
            <a:off x="-3273" y="1988117"/>
            <a:ext cx="3298901" cy="532102"/>
          </a:xfrm>
          <a:prstGeom prst="rect">
            <a:avLst/>
          </a:prstGeom>
          <a:solidFill>
            <a:schemeClr val="accent6">
              <a:lumMod val="75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3200" b="1" dirty="0">
                <a:solidFill>
                  <a:schemeClr val="bg1"/>
                </a:solidFill>
                <a:latin typeface="Arial" panose="020B0604020202020204" pitchFamily="34" charset="0"/>
                <a:ea typeface="DengXian" panose="02010600030101010101" pitchFamily="2" charset="-122"/>
                <a:cs typeface="Arial" panose="020B0604020202020204" pitchFamily="34" charset="0"/>
              </a:rPr>
              <a:t>Implementada</a:t>
            </a:r>
          </a:p>
        </p:txBody>
      </p:sp>
      <p:graphicFrame>
        <p:nvGraphicFramePr>
          <p:cNvPr id="3" name="Table 2">
            <a:extLst>
              <a:ext uri="{FF2B5EF4-FFF2-40B4-BE49-F238E27FC236}">
                <a16:creationId xmlns:a16="http://schemas.microsoft.com/office/drawing/2014/main" id="{094AEE6E-0B88-46F7-8001-E8468855F9E7}"/>
              </a:ext>
            </a:extLst>
          </p:cNvPr>
          <p:cNvGraphicFramePr>
            <a:graphicFrameLocks noGrp="1"/>
          </p:cNvGraphicFramePr>
          <p:nvPr>
            <p:extLst>
              <p:ext uri="{D42A27DB-BD31-4B8C-83A1-F6EECF244321}">
                <p14:modId xmlns:p14="http://schemas.microsoft.com/office/powerpoint/2010/main" val="1303665151"/>
              </p:ext>
            </p:extLst>
          </p:nvPr>
        </p:nvGraphicFramePr>
        <p:xfrm>
          <a:off x="50605" y="3231684"/>
          <a:ext cx="5102826" cy="3012337"/>
        </p:xfrm>
        <a:graphic>
          <a:graphicData uri="http://schemas.openxmlformats.org/drawingml/2006/table">
            <a:tbl>
              <a:tblPr>
                <a:tableStyleId>{5C22544A-7EE6-4342-B048-85BDC9FD1C3A}</a:tableStyleId>
              </a:tblPr>
              <a:tblGrid>
                <a:gridCol w="5102826">
                  <a:extLst>
                    <a:ext uri="{9D8B030D-6E8A-4147-A177-3AD203B41FA5}">
                      <a16:colId xmlns:a16="http://schemas.microsoft.com/office/drawing/2014/main" val="3276842879"/>
                    </a:ext>
                  </a:extLst>
                </a:gridCol>
              </a:tblGrid>
              <a:tr h="3012337">
                <a:tc>
                  <a:txBody>
                    <a:bodyPr/>
                    <a:lstStyle/>
                    <a:p>
                      <a:pPr lvl="0"/>
                      <a:endParaRPr lang="fr-FR" sz="1200" kern="1200" dirty="0">
                        <a:solidFill>
                          <a:schemeClr val="dk1"/>
                        </a:solidFill>
                        <a:effectLst/>
                        <a:latin typeface="Arial" panose="020B0604020202020204" pitchFamily="34" charset="0"/>
                        <a:ea typeface="+mn-ea"/>
                        <a:cs typeface="Arial" panose="020B0604020202020204" pitchFamily="34" charset="0"/>
                      </a:endParaRPr>
                    </a:p>
                    <a:p>
                      <a:pPr lvl="0"/>
                      <a:r>
                        <a:rPr lang="es-ES" sz="1200" kern="1200" noProof="0" dirty="0">
                          <a:solidFill>
                            <a:schemeClr val="dk1"/>
                          </a:solidFill>
                          <a:effectLst/>
                          <a:latin typeface="Arial" panose="020B0604020202020204" pitchFamily="34" charset="0"/>
                          <a:ea typeface="+mn-ea"/>
                          <a:cs typeface="Arial" panose="020B0604020202020204" pitchFamily="34" charset="0"/>
                        </a:rPr>
                        <a:t>Orden de Servicio 20/06 – POLÍTICA Y PROTECCIÓN PARA LA DENUNCIA DE CONDUCTAS INDEBIDAS (Presentación de denuncias) – publicada el 10 de septiembre de 2020 (</a:t>
                      </a:r>
                      <a:r>
                        <a:rPr lang="es-ES" sz="1200" kern="1200" noProof="0" dirty="0">
                          <a:solidFill>
                            <a:schemeClr val="dk1"/>
                          </a:solidFill>
                          <a:effectLst/>
                          <a:latin typeface="Arial" panose="020B0604020202020204" pitchFamily="34" charset="0"/>
                          <a:ea typeface="+mn-ea"/>
                          <a:cs typeface="Arial" panose="020B0604020202020204" pitchFamily="34" charset="0"/>
                          <a:hlinkClick r:id="rId4"/>
                        </a:rPr>
                        <a:t>SO20/06</a:t>
                      </a:r>
                      <a:r>
                        <a:rPr lang="es-ES" sz="1200" kern="1200" noProof="0" dirty="0">
                          <a:solidFill>
                            <a:schemeClr val="dk1"/>
                          </a:solidFill>
                          <a:effectLst/>
                          <a:latin typeface="Arial" panose="020B0604020202020204" pitchFamily="34" charset="0"/>
                          <a:ea typeface="+mn-ea"/>
                          <a:cs typeface="Arial" panose="020B0604020202020204" pitchFamily="34" charset="0"/>
                        </a:rPr>
                        <a:t> ). La nueva Orden de Servicio deroga y reemplaza la Orden de Servicio núm. 11/04 del 22 de febrero de 2011. </a:t>
                      </a:r>
                    </a:p>
                    <a:p>
                      <a:pPr lvl="0"/>
                      <a:endParaRPr lang="es-ES" sz="1200" kern="1200" noProof="0" dirty="0">
                        <a:solidFill>
                          <a:schemeClr val="dk1"/>
                        </a:solidFill>
                        <a:effectLst/>
                        <a:latin typeface="Arial" panose="020B0604020202020204" pitchFamily="34" charset="0"/>
                        <a:ea typeface="+mn-ea"/>
                        <a:cs typeface="Arial" panose="020B0604020202020204" pitchFamily="34" charset="0"/>
                      </a:endParaRPr>
                    </a:p>
                    <a:p>
                      <a:pPr lvl="0"/>
                      <a:endParaRPr lang="es-ES" sz="1200" kern="1200" noProof="0" dirty="0">
                        <a:solidFill>
                          <a:schemeClr val="dk1"/>
                        </a:solidFill>
                        <a:effectLst/>
                        <a:latin typeface="Arial" panose="020B0604020202020204" pitchFamily="34" charset="0"/>
                        <a:ea typeface="+mn-ea"/>
                        <a:cs typeface="Arial" panose="020B0604020202020204" pitchFamily="34" charset="0"/>
                      </a:endParaRPr>
                    </a:p>
                    <a:p>
                      <a:pPr lvl="0"/>
                      <a:r>
                        <a:rPr lang="es-ES" sz="1200" kern="1200" noProof="0" dirty="0">
                          <a:solidFill>
                            <a:schemeClr val="dk1"/>
                          </a:solidFill>
                          <a:effectLst/>
                          <a:latin typeface="Arial" panose="020B0604020202020204" pitchFamily="34" charset="0"/>
                          <a:ea typeface="+mn-ea"/>
                          <a:cs typeface="Arial" panose="020B0604020202020204" pitchFamily="34" charset="0"/>
                        </a:rPr>
                        <a:t>En la Orden de servicio se promulga la política y protección de la UIT para la denuncia de conductas indebidas (Presentación de denuncias) y se aclaran los derechos y las responsabilidades del personal de la UIT con respecto a la denuncia de presuntas conductas indebidas, a fin de alentar al personal de la UIT a plantear sus preocupaciones y hacer posible que la UIT se ocupe de esos casos.</a:t>
                      </a:r>
                    </a:p>
                  </a:txBody>
                  <a:tcPr marL="68580" marR="68580" marT="0" marB="0">
                    <a:solidFill>
                      <a:schemeClr val="accent1">
                        <a:tint val="20000"/>
                        <a:alpha val="80000"/>
                      </a:schemeClr>
                    </a:solidFill>
                  </a:tcPr>
                </a:tc>
                <a:extLst>
                  <a:ext uri="{0D108BD9-81ED-4DB2-BD59-A6C34878D82A}">
                    <a16:rowId xmlns:a16="http://schemas.microsoft.com/office/drawing/2014/main" val="3998548941"/>
                  </a:ext>
                </a:extLst>
              </a:tr>
            </a:tbl>
          </a:graphicData>
        </a:graphic>
      </p:graphicFrame>
      <p:sp>
        <p:nvSpPr>
          <p:cNvPr id="37" name="TextBox 36">
            <a:extLst>
              <a:ext uri="{FF2B5EF4-FFF2-40B4-BE49-F238E27FC236}">
                <a16:creationId xmlns:a16="http://schemas.microsoft.com/office/drawing/2014/main" id="{E20EE27E-9684-4E53-92CE-36A66D941E7A}"/>
              </a:ext>
            </a:extLst>
          </p:cNvPr>
          <p:cNvSpPr txBox="1"/>
          <p:nvPr/>
        </p:nvSpPr>
        <p:spPr>
          <a:xfrm>
            <a:off x="6095998" y="3246418"/>
            <a:ext cx="5455730" cy="600164"/>
          </a:xfrm>
          <a:prstGeom prst="rect">
            <a:avLst/>
          </a:prstGeom>
          <a:solidFill>
            <a:schemeClr val="accent5">
              <a:lumMod val="40000"/>
              <a:lumOff val="60000"/>
              <a:alpha val="34000"/>
            </a:schemeClr>
          </a:solidFill>
        </p:spPr>
        <p:txBody>
          <a:bodyPr wrap="square">
            <a:spAutoFit/>
          </a:bodyPr>
          <a:lstStyle>
            <a:defPPr>
              <a:defRPr lang="en-US"/>
            </a:defPPr>
            <a:lvl1pPr>
              <a:defRPr sz="1100"/>
            </a:lvl1pPr>
          </a:lstStyle>
          <a:p>
            <a:r>
              <a:rPr lang="es-ES" dirty="0"/>
              <a:t>La UIT no tolera las conductas indebidas  y se compromete a fomentar y mantener una cultura en la que el personal de la UIT pueda denunciar las conductas indebidas sin temor a sufrir represalias.</a:t>
            </a:r>
          </a:p>
        </p:txBody>
      </p:sp>
      <p:sp>
        <p:nvSpPr>
          <p:cNvPr id="38" name="TextBox 37">
            <a:extLst>
              <a:ext uri="{FF2B5EF4-FFF2-40B4-BE49-F238E27FC236}">
                <a16:creationId xmlns:a16="http://schemas.microsoft.com/office/drawing/2014/main" id="{35E9D222-1157-4CD6-944B-1822FAAD4B97}"/>
              </a:ext>
            </a:extLst>
          </p:cNvPr>
          <p:cNvSpPr txBox="1"/>
          <p:nvPr/>
        </p:nvSpPr>
        <p:spPr>
          <a:xfrm>
            <a:off x="6095998" y="3977945"/>
            <a:ext cx="5455730" cy="430887"/>
          </a:xfrm>
          <a:prstGeom prst="rect">
            <a:avLst/>
          </a:prstGeom>
          <a:solidFill>
            <a:schemeClr val="accent5">
              <a:lumMod val="40000"/>
              <a:lumOff val="60000"/>
              <a:alpha val="34000"/>
            </a:schemeClr>
          </a:solidFill>
        </p:spPr>
        <p:txBody>
          <a:bodyPr wrap="square">
            <a:spAutoFit/>
          </a:bodyPr>
          <a:lstStyle>
            <a:defPPr>
              <a:defRPr lang="en-US"/>
            </a:defPPr>
            <a:lvl1pPr>
              <a:defRPr sz="1100"/>
            </a:lvl1pPr>
          </a:lstStyle>
          <a:p>
            <a:r>
              <a:rPr lang="es-ES" dirty="0"/>
              <a:t>En la OS se aclaran los derechos y responsabilidades del personal de la UIT con respecto a la denuncia de sospechas de conducta indebida.</a:t>
            </a:r>
            <a:endParaRPr lang="en-US" dirty="0"/>
          </a:p>
        </p:txBody>
      </p:sp>
      <p:sp>
        <p:nvSpPr>
          <p:cNvPr id="39" name="TextBox 38">
            <a:extLst>
              <a:ext uri="{FF2B5EF4-FFF2-40B4-BE49-F238E27FC236}">
                <a16:creationId xmlns:a16="http://schemas.microsoft.com/office/drawing/2014/main" id="{1B47D0C1-0241-419C-8EC8-6D1E73D6FBDA}"/>
              </a:ext>
            </a:extLst>
          </p:cNvPr>
          <p:cNvSpPr txBox="1"/>
          <p:nvPr/>
        </p:nvSpPr>
        <p:spPr>
          <a:xfrm>
            <a:off x="6096000" y="4646572"/>
            <a:ext cx="5455730" cy="600164"/>
          </a:xfrm>
          <a:prstGeom prst="rect">
            <a:avLst/>
          </a:prstGeom>
          <a:solidFill>
            <a:schemeClr val="accent5">
              <a:lumMod val="40000"/>
              <a:lumOff val="60000"/>
              <a:alpha val="34000"/>
            </a:schemeClr>
          </a:solidFill>
        </p:spPr>
        <p:txBody>
          <a:bodyPr wrap="square">
            <a:spAutoFit/>
          </a:bodyPr>
          <a:lstStyle>
            <a:defPPr>
              <a:defRPr lang="en-US"/>
            </a:defPPr>
            <a:lvl1pPr>
              <a:defRPr sz="1100"/>
            </a:lvl1pPr>
          </a:lstStyle>
          <a:p>
            <a:r>
              <a:rPr lang="es-ES" dirty="0"/>
              <a:t>La OS se aplica a todo el personal actual y pasado de la UIT, a los funcionarios electos, a los funcionarios nombrados de la UIT, pasantes, funcionarios subalternos del cuadro orgánico y personas que trabajan con un contrato de servicios especiales (SSA) con la UIT. </a:t>
            </a:r>
          </a:p>
        </p:txBody>
      </p:sp>
      <p:sp>
        <p:nvSpPr>
          <p:cNvPr id="41" name="TextBox 40">
            <a:extLst>
              <a:ext uri="{FF2B5EF4-FFF2-40B4-BE49-F238E27FC236}">
                <a16:creationId xmlns:a16="http://schemas.microsoft.com/office/drawing/2014/main" id="{E8AC36FF-B9C0-4A42-8CF8-FEAEADE11A42}"/>
              </a:ext>
            </a:extLst>
          </p:cNvPr>
          <p:cNvSpPr txBox="1"/>
          <p:nvPr/>
        </p:nvSpPr>
        <p:spPr>
          <a:xfrm>
            <a:off x="6095998" y="5397713"/>
            <a:ext cx="5455730" cy="600164"/>
          </a:xfrm>
          <a:prstGeom prst="rect">
            <a:avLst/>
          </a:prstGeom>
          <a:solidFill>
            <a:schemeClr val="accent5">
              <a:lumMod val="40000"/>
              <a:lumOff val="60000"/>
              <a:alpha val="34000"/>
            </a:schemeClr>
          </a:solidFill>
        </p:spPr>
        <p:txBody>
          <a:bodyPr wrap="square">
            <a:spAutoFit/>
          </a:bodyPr>
          <a:lstStyle>
            <a:defPPr>
              <a:defRPr lang="en-US"/>
            </a:defPPr>
            <a:lvl1pPr>
              <a:defRPr sz="1100"/>
            </a:lvl1pPr>
          </a:lstStyle>
          <a:p>
            <a:r>
              <a:rPr lang="es-ES" dirty="0"/>
              <a:t>Las protecciones ofrecidas por esta Orden de Servicio se aplican con independencia de que el sujeto de las alegaciones forme parte del personal de la UIT o de que se trate de una persona o entidad de la UIT o ajena a la misma.</a:t>
            </a:r>
          </a:p>
        </p:txBody>
      </p:sp>
      <p:sp>
        <p:nvSpPr>
          <p:cNvPr id="4" name="Arrow: Striped Right 3">
            <a:extLst>
              <a:ext uri="{FF2B5EF4-FFF2-40B4-BE49-F238E27FC236}">
                <a16:creationId xmlns:a16="http://schemas.microsoft.com/office/drawing/2014/main" id="{8A497A71-A43B-40E8-91A6-E6F77888CD70}"/>
              </a:ext>
            </a:extLst>
          </p:cNvPr>
          <p:cNvSpPr/>
          <p:nvPr/>
        </p:nvSpPr>
        <p:spPr>
          <a:xfrm>
            <a:off x="4209690" y="3388057"/>
            <a:ext cx="2654319" cy="2063934"/>
          </a:xfrm>
          <a:prstGeom prst="stripedRightArrow">
            <a:avLst/>
          </a:prstGeom>
          <a:solidFill>
            <a:schemeClr val="accent2">
              <a:lumMod val="75000"/>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accent1">
                  <a:lumMod val="50000"/>
                </a:schemeClr>
              </a:solidFill>
            </a:endParaRPr>
          </a:p>
        </p:txBody>
      </p:sp>
    </p:spTree>
    <p:extLst>
      <p:ext uri="{BB962C8B-B14F-4D97-AF65-F5344CB8AC3E}">
        <p14:creationId xmlns:p14="http://schemas.microsoft.com/office/powerpoint/2010/main" val="24956538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ADACC71-7030-4F60-9C8D-D84A51A1B0C2}"/>
              </a:ext>
            </a:extLst>
          </p:cNvPr>
          <p:cNvSpPr/>
          <p:nvPr/>
        </p:nvSpPr>
        <p:spPr>
          <a:xfrm rot="16200000">
            <a:off x="8445896" y="3105834"/>
            <a:ext cx="6858000" cy="646331"/>
          </a:xfrm>
          <a:prstGeom prst="rect">
            <a:avLst/>
          </a:prstGeom>
          <a:solidFill>
            <a:schemeClr val="bg2">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4D8F8DC4-4891-4EFB-86D7-6587200D89DC}"/>
              </a:ext>
            </a:extLst>
          </p:cNvPr>
          <p:cNvSpPr/>
          <p:nvPr/>
        </p:nvSpPr>
        <p:spPr>
          <a:xfrm rot="16200000">
            <a:off x="10988325" y="630362"/>
            <a:ext cx="1705916"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00" b="1"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Grupo de Trabajo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00" b="1"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sobre </a:t>
            </a:r>
            <a:r>
              <a:rPr kumimoji="0" lang="es-ES" sz="10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Controles Internos</a:t>
            </a:r>
          </a:p>
        </p:txBody>
      </p:sp>
      <p:sp>
        <p:nvSpPr>
          <p:cNvPr id="8" name="Title 1">
            <a:extLst>
              <a:ext uri="{FF2B5EF4-FFF2-40B4-BE49-F238E27FC236}">
                <a16:creationId xmlns:a16="http://schemas.microsoft.com/office/drawing/2014/main" id="{218552F0-15ED-4BC7-8F40-5D5E5101FE1B}"/>
              </a:ext>
            </a:extLst>
          </p:cNvPr>
          <p:cNvSpPr txBox="1">
            <a:spLocks/>
          </p:cNvSpPr>
          <p:nvPr/>
        </p:nvSpPr>
        <p:spPr>
          <a:xfrm rot="16200000">
            <a:off x="11060337" y="1671593"/>
            <a:ext cx="1690556" cy="8994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a:ln>
                  <a:noFill/>
                </a:ln>
                <a:solidFill>
                  <a:srgbClr val="00B0F0"/>
                </a:solidFill>
                <a:effectLst/>
                <a:uLnTx/>
                <a:uFillTx/>
                <a:latin typeface="Calibri"/>
                <a:ea typeface="+mj-ea"/>
                <a:cs typeface="Calibri"/>
              </a:rPr>
              <a:t>UIT</a:t>
            </a:r>
          </a:p>
        </p:txBody>
      </p:sp>
      <p:pic>
        <p:nvPicPr>
          <p:cNvPr id="19" name="Picture 18" descr="A close up of a logo&#10;&#10;Description automatically generated">
            <a:extLst>
              <a:ext uri="{FF2B5EF4-FFF2-40B4-BE49-F238E27FC236}">
                <a16:creationId xmlns:a16="http://schemas.microsoft.com/office/drawing/2014/main" id="{4C13B10B-FC1A-4BE3-91C0-B691B525D1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51729" y="6192558"/>
            <a:ext cx="603169" cy="612369"/>
          </a:xfrm>
          <a:prstGeom prst="rect">
            <a:avLst/>
          </a:prstGeom>
        </p:spPr>
      </p:pic>
      <p:grpSp>
        <p:nvGrpSpPr>
          <p:cNvPr id="30" name="Group 29">
            <a:extLst>
              <a:ext uri="{FF2B5EF4-FFF2-40B4-BE49-F238E27FC236}">
                <a16:creationId xmlns:a16="http://schemas.microsoft.com/office/drawing/2014/main" id="{11B89268-AE9B-4445-A2A4-3DBCD0872346}"/>
              </a:ext>
            </a:extLst>
          </p:cNvPr>
          <p:cNvGrpSpPr/>
          <p:nvPr/>
        </p:nvGrpSpPr>
        <p:grpSpPr>
          <a:xfrm>
            <a:off x="150661" y="84352"/>
            <a:ext cx="10121787" cy="777510"/>
            <a:chOff x="6102442" y="1483456"/>
            <a:chExt cx="7165184" cy="777510"/>
          </a:xfrm>
        </p:grpSpPr>
        <p:sp>
          <p:nvSpPr>
            <p:cNvPr id="31" name="TextBox 30">
              <a:extLst>
                <a:ext uri="{FF2B5EF4-FFF2-40B4-BE49-F238E27FC236}">
                  <a16:creationId xmlns:a16="http://schemas.microsoft.com/office/drawing/2014/main" id="{98338413-C2A9-4B63-A396-E34A8C74ACD4}"/>
                </a:ext>
              </a:extLst>
            </p:cNvPr>
            <p:cNvSpPr txBox="1"/>
            <p:nvPr/>
          </p:nvSpPr>
          <p:spPr>
            <a:xfrm>
              <a:off x="6860265" y="1678152"/>
              <a:ext cx="6407361" cy="507831"/>
            </a:xfrm>
            <a:prstGeom prst="rect">
              <a:avLst/>
            </a:prstGeom>
            <a:noFill/>
          </p:spPr>
          <p:txBody>
            <a:bodyPr wrap="square" lIns="108000" rIns="108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700" b="1" i="0" u="none" strike="noStrike" kern="1200" cap="none" spc="0" normalizeH="0" baseline="0" dirty="0">
                  <a:ln>
                    <a:noFill/>
                  </a:ln>
                  <a:solidFill>
                    <a:prstClr val="black">
                      <a:lumMod val="95000"/>
                      <a:lumOff val="5000"/>
                    </a:prstClr>
                  </a:solidFill>
                  <a:effectLst/>
                  <a:uLnTx/>
                  <a:uFillTx/>
                  <a:latin typeface="Arial"/>
                  <a:ea typeface="Arial Unicode MS"/>
                  <a:cs typeface="Arial" pitchFamily="34" charset="0"/>
                </a:rPr>
                <a:t>Sistema y medidas establecidos (Junio – Sept.  2020) </a:t>
              </a:r>
              <a:endParaRPr kumimoji="0" lang="es-ES" altLang="ko-KR" sz="2700" b="1" i="0" u="none" strike="noStrike" kern="1200" cap="none" spc="0" normalizeH="0" baseline="0" dirty="0">
                <a:ln>
                  <a:noFill/>
                </a:ln>
                <a:solidFill>
                  <a:prstClr val="black">
                    <a:lumMod val="95000"/>
                    <a:lumOff val="5000"/>
                  </a:prstClr>
                </a:solidFill>
                <a:effectLst/>
                <a:uLnTx/>
                <a:uFillTx/>
                <a:latin typeface="Arial"/>
                <a:ea typeface="Arial Unicode MS"/>
                <a:cs typeface="Arial" pitchFamily="34" charset="0"/>
              </a:endParaRPr>
            </a:p>
          </p:txBody>
        </p:sp>
        <p:sp>
          <p:nvSpPr>
            <p:cNvPr id="32" name="TextBox 31">
              <a:extLst>
                <a:ext uri="{FF2B5EF4-FFF2-40B4-BE49-F238E27FC236}">
                  <a16:creationId xmlns:a16="http://schemas.microsoft.com/office/drawing/2014/main" id="{28DD8B54-05F6-457D-A1C3-77004FBAD433}"/>
                </a:ext>
              </a:extLst>
            </p:cNvPr>
            <p:cNvSpPr txBox="1"/>
            <p:nvPr/>
          </p:nvSpPr>
          <p:spPr>
            <a:xfrm>
              <a:off x="6102442" y="1483456"/>
              <a:ext cx="981106" cy="777510"/>
            </a:xfrm>
            <a:prstGeom prst="rect">
              <a:avLst/>
            </a:prstGeom>
            <a:noFill/>
          </p:spPr>
          <p:txBody>
            <a:bodyPr wrap="square" lIns="108000" rIns="108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4400" b="1" i="0" u="none" strike="noStrike" kern="1200" cap="none" spc="0" normalizeH="0" baseline="0" noProof="0" dirty="0">
                  <a:ln>
                    <a:noFill/>
                  </a:ln>
                  <a:solidFill>
                    <a:srgbClr val="00B0F0"/>
                  </a:solidFill>
                  <a:effectLst/>
                  <a:uLnTx/>
                  <a:uFillTx/>
                  <a:latin typeface="Arial"/>
                  <a:ea typeface="Arial Unicode MS"/>
                  <a:cs typeface="Arial" pitchFamily="34" charset="0"/>
                </a:rPr>
                <a:t>04</a:t>
              </a:r>
              <a:endParaRPr kumimoji="0" lang="ko-KR" altLang="en-US" sz="4400" b="1" i="0" u="none" strike="noStrike" kern="1200" cap="none" spc="0" normalizeH="0" baseline="0" noProof="0" dirty="0">
                <a:ln>
                  <a:noFill/>
                </a:ln>
                <a:solidFill>
                  <a:srgbClr val="00B0F0"/>
                </a:solidFill>
                <a:effectLst/>
                <a:uLnTx/>
                <a:uFillTx/>
                <a:latin typeface="Arial"/>
                <a:ea typeface="Arial Unicode MS"/>
                <a:cs typeface="Arial" pitchFamily="34" charset="0"/>
              </a:endParaRPr>
            </a:p>
          </p:txBody>
        </p:sp>
      </p:grpSp>
      <p:sp>
        <p:nvSpPr>
          <p:cNvPr id="104" name="Rectangle 103">
            <a:extLst>
              <a:ext uri="{FF2B5EF4-FFF2-40B4-BE49-F238E27FC236}">
                <a16:creationId xmlns:a16="http://schemas.microsoft.com/office/drawing/2014/main" id="{2009A0A8-92B1-4969-89F9-9543B7E524C5}"/>
              </a:ext>
            </a:extLst>
          </p:cNvPr>
          <p:cNvSpPr/>
          <p:nvPr/>
        </p:nvSpPr>
        <p:spPr>
          <a:xfrm>
            <a:off x="-3273" y="1168150"/>
            <a:ext cx="6692831" cy="1396636"/>
          </a:xfrm>
          <a:prstGeom prst="rect">
            <a:avLst/>
          </a:prstGeom>
          <a:solidFill>
            <a:srgbClr val="00B0F0"/>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6" name="Rectangle 105">
            <a:extLst>
              <a:ext uri="{FF2B5EF4-FFF2-40B4-BE49-F238E27FC236}">
                <a16:creationId xmlns:a16="http://schemas.microsoft.com/office/drawing/2014/main" id="{41F10295-FAB2-4BD3-A057-083673D77363}"/>
              </a:ext>
            </a:extLst>
          </p:cNvPr>
          <p:cNvSpPr/>
          <p:nvPr/>
        </p:nvSpPr>
        <p:spPr>
          <a:xfrm>
            <a:off x="306674" y="1365066"/>
            <a:ext cx="6382884" cy="107721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200" b="1" i="0" u="none" strike="noStrike" kern="1200" cap="none" spc="0" normalizeH="0" baseline="0" dirty="0">
                <a:ln>
                  <a:noFill/>
                </a:ln>
                <a:solidFill>
                  <a:prstClr val="white"/>
                </a:solidFill>
                <a:effectLst/>
                <a:uLnTx/>
                <a:uFillTx/>
                <a:latin typeface="Arial" panose="020B0604020202020204" pitchFamily="34" charset="0"/>
                <a:ea typeface="DengXian" panose="02010600030101010101" pitchFamily="2" charset="-122"/>
                <a:cs typeface="Arial" panose="020B0604020202020204" pitchFamily="34" charset="0"/>
              </a:rPr>
              <a:t>Mejora</a:t>
            </a:r>
            <a:r>
              <a:rPr kumimoji="0" lang="es-ES" sz="3200" b="1" i="0" u="none" strike="noStrike" kern="1200" cap="none" spc="0" normalizeH="0" baseline="0" dirty="0">
                <a:ln>
                  <a:noFill/>
                </a:ln>
                <a:solidFill>
                  <a:prstClr val="black"/>
                </a:solidFill>
                <a:effectLst/>
                <a:uLnTx/>
                <a:uFillTx/>
                <a:latin typeface="Arial" panose="020B0604020202020204" pitchFamily="34" charset="0"/>
                <a:ea typeface="DengXian" panose="02010600030101010101" pitchFamily="2" charset="-122"/>
                <a:cs typeface="Arial" panose="020B0604020202020204" pitchFamily="34" charset="0"/>
              </a:rPr>
              <a:t> de la transparencia financiera</a:t>
            </a:r>
            <a:endParaRPr kumimoji="0" lang="es-ES" sz="32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7" name="Rectangle 106">
            <a:extLst>
              <a:ext uri="{FF2B5EF4-FFF2-40B4-BE49-F238E27FC236}">
                <a16:creationId xmlns:a16="http://schemas.microsoft.com/office/drawing/2014/main" id="{C1239F82-5376-4806-B4BC-173C0FFCF3E0}"/>
              </a:ext>
            </a:extLst>
          </p:cNvPr>
          <p:cNvSpPr/>
          <p:nvPr/>
        </p:nvSpPr>
        <p:spPr>
          <a:xfrm>
            <a:off x="6784235" y="1103852"/>
            <a:ext cx="4078625" cy="2451377"/>
          </a:xfrm>
          <a:prstGeom prst="rect">
            <a:avLst/>
          </a:prstGeom>
        </p:spPr>
        <p:txBody>
          <a:bodyPr wrap="square">
            <a:spAutoFit/>
          </a:bodyPr>
          <a:lstStyle/>
          <a:p>
            <a:pPr marL="228600" marR="0" lvl="0" indent="-228600" algn="just" defTabSz="914400" rtl="0" eaLnBrk="1" fontAlgn="auto" latinLnBrk="0" hangingPunct="1">
              <a:lnSpc>
                <a:spcPct val="130000"/>
              </a:lnSpc>
              <a:spcBef>
                <a:spcPts val="0"/>
              </a:spcBef>
              <a:spcAft>
                <a:spcPts val="0"/>
              </a:spcAft>
              <a:buClrTx/>
              <a:buSzTx/>
              <a:buFontTx/>
              <a:buNone/>
              <a:tabLst/>
              <a:defRPr/>
            </a:pPr>
            <a:r>
              <a:rPr kumimoji="0" lang="es-ES" sz="2000" b="1" i="0" u="none" strike="noStrike" kern="1200" cap="none" spc="0" normalizeH="0" baseline="0" dirty="0">
                <a:ln>
                  <a:noFill/>
                </a:ln>
                <a:solidFill>
                  <a:prstClr val="white">
                    <a:lumMod val="50000"/>
                  </a:prstClr>
                </a:solidFill>
                <a:effectLst/>
                <a:uLnTx/>
                <a:uFillTx/>
                <a:latin typeface="Arial" panose="020B0604020202020204" pitchFamily="34" charset="0"/>
                <a:ea typeface="Calibri" panose="020F0502020204030204" pitchFamily="34" charset="0"/>
                <a:cs typeface="Arial" panose="020B0604020202020204" pitchFamily="34" charset="0"/>
              </a:rPr>
              <a:t>Recomendado por : </a:t>
            </a:r>
          </a:p>
          <a:p>
            <a:pPr marL="228600" marR="0" lvl="0" indent="-228600" algn="just" defTabSz="914400" rtl="0" eaLnBrk="1" fontAlgn="auto" latinLnBrk="0" hangingPunct="1">
              <a:lnSpc>
                <a:spcPct val="130000"/>
              </a:lnSpc>
              <a:spcBef>
                <a:spcPts val="0"/>
              </a:spcBef>
              <a:spcAft>
                <a:spcPts val="0"/>
              </a:spcAft>
              <a:buClrTx/>
              <a:buSzTx/>
              <a:buFontTx/>
              <a:buNone/>
              <a:tabLst/>
              <a:defRPr/>
            </a:pPr>
            <a:r>
              <a:rPr kumimoji="0" lang="es-ES" sz="2000" b="1" i="0" u="none" strike="noStrike" kern="1200" cap="none" spc="0" normalizeH="0" baseline="0" dirty="0">
                <a:ln>
                  <a:noFill/>
                </a:ln>
                <a:solidFill>
                  <a:prstClr val="white">
                    <a:lumMod val="50000"/>
                  </a:prstClr>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s-ES" sz="2000" b="1" i="0" u="none" strike="noStrike" kern="1200" cap="none" spc="0" normalizeH="0" baseline="0" dirty="0">
                <a:ln>
                  <a:noFill/>
                </a:ln>
                <a:solidFill>
                  <a:prstClr val="white">
                    <a:lumMod val="85000"/>
                  </a:prstClr>
                </a:solidFill>
                <a:effectLst/>
                <a:uLnTx/>
                <a:uFillTx/>
                <a:latin typeface="Arial" panose="020B0604020202020204" pitchFamily="34" charset="0"/>
                <a:ea typeface="Calibri" panose="020F0502020204030204" pitchFamily="34" charset="0"/>
                <a:cs typeface="Arial" panose="020B0604020202020204" pitchFamily="34" charset="0"/>
              </a:rPr>
              <a:t>CAGI</a:t>
            </a:r>
          </a:p>
          <a:p>
            <a:pPr marL="228600" marR="0" lvl="0" indent="-228600" algn="just" defTabSz="914400" rtl="0" eaLnBrk="1" fontAlgn="auto" latinLnBrk="0" hangingPunct="1">
              <a:lnSpc>
                <a:spcPct val="130000"/>
              </a:lnSpc>
              <a:spcBef>
                <a:spcPts val="0"/>
              </a:spcBef>
              <a:spcAft>
                <a:spcPts val="0"/>
              </a:spcAft>
              <a:buClrTx/>
              <a:buSzTx/>
              <a:buFontTx/>
              <a:buNone/>
              <a:tabLst/>
              <a:defRPr/>
            </a:pPr>
            <a:r>
              <a:rPr kumimoji="0" lang="es-ES" sz="2000" b="1" i="0" u="none" strike="noStrike" kern="1200" cap="none" spc="0" normalizeH="0" baseline="0" dirty="0">
                <a:ln>
                  <a:noFill/>
                </a:ln>
                <a:solidFill>
                  <a:prstClr val="white">
                    <a:lumMod val="85000"/>
                  </a:prstClr>
                </a:solidFill>
                <a:effectLst/>
                <a:uLnTx/>
                <a:uFillTx/>
                <a:latin typeface="Arial" panose="020B0604020202020204" pitchFamily="34" charset="0"/>
                <a:ea typeface="Calibri" panose="020F0502020204030204" pitchFamily="34" charset="0"/>
                <a:cs typeface="Arial" panose="020B0604020202020204" pitchFamily="34" charset="0"/>
              </a:rPr>
              <a:t>            Auditoría Interna</a:t>
            </a:r>
          </a:p>
          <a:p>
            <a:pPr marL="228600" marR="0" lvl="0" indent="-228600" algn="just" defTabSz="914400" rtl="0" eaLnBrk="1" fontAlgn="auto" latinLnBrk="0" hangingPunct="1">
              <a:lnSpc>
                <a:spcPct val="130000"/>
              </a:lnSpc>
              <a:spcBef>
                <a:spcPts val="0"/>
              </a:spcBef>
              <a:spcAft>
                <a:spcPts val="0"/>
              </a:spcAft>
              <a:buClrTx/>
              <a:buSzTx/>
              <a:buFontTx/>
              <a:buNone/>
              <a:tabLst/>
              <a:defRPr/>
            </a:pPr>
            <a:r>
              <a:rPr kumimoji="0" lang="es-ES" sz="2000" b="1" i="0" u="none" strike="noStrike" kern="1200" cap="none" spc="0" normalizeH="0" baseline="0" dirty="0">
                <a:ln>
                  <a:noFill/>
                </a:ln>
                <a:solidFill>
                  <a:prstClr val="white">
                    <a:lumMod val="50000"/>
                  </a:prstClr>
                </a:solidFill>
                <a:effectLst/>
                <a:uLnTx/>
                <a:uFillTx/>
                <a:latin typeface="Arial" panose="020B0604020202020204" pitchFamily="34" charset="0"/>
                <a:ea typeface="Calibri" panose="020F0502020204030204" pitchFamily="34" charset="0"/>
                <a:cs typeface="Arial" panose="020B0604020202020204" pitchFamily="34" charset="0"/>
              </a:rPr>
              <a:t>            Auditoría Externa</a:t>
            </a:r>
          </a:p>
          <a:p>
            <a:pPr marL="228600" marR="0" lvl="0" indent="-228600" algn="just" defTabSz="914400" rtl="0" eaLnBrk="1" fontAlgn="auto" latinLnBrk="0" hangingPunct="1">
              <a:lnSpc>
                <a:spcPct val="130000"/>
              </a:lnSpc>
              <a:spcBef>
                <a:spcPts val="0"/>
              </a:spcBef>
              <a:spcAft>
                <a:spcPts val="0"/>
              </a:spcAft>
              <a:buClrTx/>
              <a:buSzTx/>
              <a:buFontTx/>
              <a:buNone/>
              <a:tabLst/>
              <a:defRPr/>
            </a:pPr>
            <a:r>
              <a:rPr kumimoji="0" lang="es-ES" sz="2000" b="1" i="0" u="none" strike="noStrike" kern="1200" cap="none" spc="0" normalizeH="0" baseline="0" dirty="0">
                <a:ln>
                  <a:noFill/>
                </a:ln>
                <a:solidFill>
                  <a:prstClr val="white">
                    <a:lumMod val="50000"/>
                  </a:prstClr>
                </a:solidFill>
                <a:effectLst/>
                <a:uLnTx/>
                <a:uFillTx/>
                <a:latin typeface="Arial" panose="020B0604020202020204" pitchFamily="34" charset="0"/>
                <a:ea typeface="Calibri" panose="020F0502020204030204" pitchFamily="34" charset="0"/>
                <a:cs typeface="Arial" panose="020B0604020202020204" pitchFamily="34" charset="0"/>
              </a:rPr>
              <a:t>            DCI</a:t>
            </a:r>
            <a:endParaRPr kumimoji="0" lang="es-ES" sz="2000" b="1" i="0" u="none" strike="noStrike" kern="1200" cap="none" spc="0" normalizeH="0" baseline="0" dirty="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a:p>
            <a:pPr marL="228600" marR="0" lvl="0" indent="-228600" algn="just" defTabSz="914400" rtl="0" eaLnBrk="1" fontAlgn="auto" latinLnBrk="0" hangingPunct="1">
              <a:lnSpc>
                <a:spcPct val="13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9" name="Rectangle 108">
            <a:extLst>
              <a:ext uri="{FF2B5EF4-FFF2-40B4-BE49-F238E27FC236}">
                <a16:creationId xmlns:a16="http://schemas.microsoft.com/office/drawing/2014/main" id="{EC7BA9A4-578F-472D-B7F0-94E2301B744A}"/>
              </a:ext>
            </a:extLst>
          </p:cNvPr>
          <p:cNvSpPr/>
          <p:nvPr/>
        </p:nvSpPr>
        <p:spPr>
          <a:xfrm>
            <a:off x="-24520" y="2434477"/>
            <a:ext cx="3298901" cy="532102"/>
          </a:xfrm>
          <a:prstGeom prst="rect">
            <a:avLst/>
          </a:prstGeom>
          <a:solidFill>
            <a:schemeClr val="accent6">
              <a:lumMod val="75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1" i="0" u="none" strike="noStrike" kern="1200" cap="none" spc="0" normalizeH="0" baseline="0" dirty="0">
                <a:ln>
                  <a:noFill/>
                </a:ln>
                <a:solidFill>
                  <a:prstClr val="white"/>
                </a:solidFill>
                <a:effectLst/>
                <a:uLnTx/>
                <a:uFillTx/>
                <a:latin typeface="Arial" panose="020B0604020202020204" pitchFamily="34" charset="0"/>
                <a:ea typeface="DengXian" panose="02010600030101010101" pitchFamily="2" charset="-122"/>
                <a:cs typeface="Arial" panose="020B0604020202020204" pitchFamily="34" charset="0"/>
              </a:rPr>
              <a:t>Implementada</a:t>
            </a:r>
          </a:p>
        </p:txBody>
      </p:sp>
      <p:pic>
        <p:nvPicPr>
          <p:cNvPr id="111" name="Picture 110" descr="A close up of a fan&#10;&#10;Description automatically generated">
            <a:extLst>
              <a:ext uri="{FF2B5EF4-FFF2-40B4-BE49-F238E27FC236}">
                <a16:creationId xmlns:a16="http://schemas.microsoft.com/office/drawing/2014/main" id="{17CE5D05-C38D-4070-AAAA-DD363B95DD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2461" y="2434477"/>
            <a:ext cx="232055" cy="232055"/>
          </a:xfrm>
          <a:prstGeom prst="rect">
            <a:avLst/>
          </a:prstGeom>
        </p:spPr>
      </p:pic>
      <p:pic>
        <p:nvPicPr>
          <p:cNvPr id="116" name="Picture 115" descr="A close up of a fan&#10;&#10;Description automatically generated">
            <a:extLst>
              <a:ext uri="{FF2B5EF4-FFF2-40B4-BE49-F238E27FC236}">
                <a16:creationId xmlns:a16="http://schemas.microsoft.com/office/drawing/2014/main" id="{8ACC08A4-D062-4F9C-9E58-D7794CCEF4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2462" y="2792627"/>
            <a:ext cx="232055" cy="232055"/>
          </a:xfrm>
          <a:prstGeom prst="rect">
            <a:avLst/>
          </a:prstGeom>
        </p:spPr>
      </p:pic>
      <p:sp>
        <p:nvSpPr>
          <p:cNvPr id="2" name="Arrow: Striped Right 1">
            <a:extLst>
              <a:ext uri="{FF2B5EF4-FFF2-40B4-BE49-F238E27FC236}">
                <a16:creationId xmlns:a16="http://schemas.microsoft.com/office/drawing/2014/main" id="{E26842B0-3193-43B1-AD6A-59E6FF29928A}"/>
              </a:ext>
            </a:extLst>
          </p:cNvPr>
          <p:cNvSpPr/>
          <p:nvPr/>
        </p:nvSpPr>
        <p:spPr>
          <a:xfrm>
            <a:off x="4209691" y="3429001"/>
            <a:ext cx="2654319" cy="2063934"/>
          </a:xfrm>
          <a:prstGeom prst="stripedRightArrow">
            <a:avLst/>
          </a:prstGeom>
          <a:solidFill>
            <a:schemeClr val="accent2">
              <a:lumMod val="75000"/>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  </a:t>
            </a:r>
            <a:r>
              <a:rPr kumimoji="0" lang="es-ES" sz="1200" b="0" i="0" u="none" strike="noStrike" kern="1200" cap="none" spc="0" normalizeH="0" baseline="0" dirty="0">
                <a:ln>
                  <a:noFill/>
                </a:ln>
                <a:solidFill>
                  <a:srgbClr val="4472C4">
                    <a:lumMod val="50000"/>
                  </a:srgbClr>
                </a:solidFill>
                <a:effectLst/>
                <a:uLnTx/>
                <a:uFillTx/>
                <a:latin typeface="Calibri" panose="020F0502020204030204"/>
                <a:ea typeface="+mn-ea"/>
                <a:cs typeface="+mn-cs"/>
              </a:rPr>
              <a:t>Pilares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dirty="0">
                <a:ln>
                  <a:noFill/>
                </a:ln>
                <a:solidFill>
                  <a:srgbClr val="4472C4">
                    <a:lumMod val="50000"/>
                  </a:srgbClr>
                </a:solidFill>
                <a:effectLst/>
                <a:uLnTx/>
                <a:uFillTx/>
                <a:latin typeface="Calibri" panose="020F0502020204030204"/>
                <a:ea typeface="+mn-ea"/>
                <a:cs typeface="+mn-cs"/>
              </a:rPr>
              <a:t>                 de la nueva OS</a:t>
            </a:r>
          </a:p>
        </p:txBody>
      </p:sp>
      <p:sp>
        <p:nvSpPr>
          <p:cNvPr id="3" name="TextBox 2">
            <a:extLst>
              <a:ext uri="{FF2B5EF4-FFF2-40B4-BE49-F238E27FC236}">
                <a16:creationId xmlns:a16="http://schemas.microsoft.com/office/drawing/2014/main" id="{6E1F1401-AD63-41D2-A1C5-696DCE915435}"/>
              </a:ext>
            </a:extLst>
          </p:cNvPr>
          <p:cNvSpPr txBox="1"/>
          <p:nvPr/>
        </p:nvSpPr>
        <p:spPr>
          <a:xfrm>
            <a:off x="6285776" y="3694988"/>
            <a:ext cx="5170132" cy="600164"/>
          </a:xfrm>
          <a:prstGeom prst="rect">
            <a:avLst/>
          </a:prstGeom>
          <a:solidFill>
            <a:schemeClr val="accent5">
              <a:lumMod val="40000"/>
              <a:lumOff val="60000"/>
              <a:alpha val="34000"/>
            </a:schemeClr>
          </a:solidFill>
        </p:spPr>
        <p:txBody>
          <a:bodyPr wrap="square">
            <a:spAutoFit/>
          </a:bodyPr>
          <a:lstStyle>
            <a:defPPr>
              <a:defRPr lang="en-US"/>
            </a:defPPr>
            <a:lvl1pPr>
              <a:defRPr sz="11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dirty="0">
                <a:ln>
                  <a:noFill/>
                </a:ln>
                <a:solidFill>
                  <a:prstClr val="black"/>
                </a:solidFill>
                <a:effectLst/>
                <a:uLnTx/>
                <a:uFillTx/>
                <a:latin typeface="Calibri" panose="020F0502020204030204"/>
                <a:ea typeface="+mn-ea"/>
                <a:cs typeface="+mn-cs"/>
              </a:rPr>
              <a:t>Obligación de presentar una Declaración de Intereses y una Declaración de Cumplimiento para los funcionarios de elección y todo el personal nombrado de la UIT, incluido el personal con contratos de corta duración y en comisión de servicio.</a:t>
            </a:r>
          </a:p>
        </p:txBody>
      </p:sp>
      <p:sp>
        <p:nvSpPr>
          <p:cNvPr id="4" name="TextBox 3">
            <a:extLst>
              <a:ext uri="{FF2B5EF4-FFF2-40B4-BE49-F238E27FC236}">
                <a16:creationId xmlns:a16="http://schemas.microsoft.com/office/drawing/2014/main" id="{795C63A4-8D52-4924-895A-5B6BF1C173E8}"/>
              </a:ext>
            </a:extLst>
          </p:cNvPr>
          <p:cNvSpPr txBox="1"/>
          <p:nvPr/>
        </p:nvSpPr>
        <p:spPr>
          <a:xfrm>
            <a:off x="6285776" y="4426515"/>
            <a:ext cx="5170132" cy="430887"/>
          </a:xfrm>
          <a:prstGeom prst="rect">
            <a:avLst/>
          </a:prstGeom>
          <a:solidFill>
            <a:schemeClr val="accent5">
              <a:lumMod val="40000"/>
              <a:lumOff val="60000"/>
              <a:alpha val="34000"/>
            </a:schemeClr>
          </a:solidFill>
        </p:spPr>
        <p:txBody>
          <a:bodyPr wrap="square">
            <a:spAutoFit/>
          </a:bodyPr>
          <a:lstStyle>
            <a:defPPr>
              <a:defRPr lang="en-US"/>
            </a:defPPr>
            <a:lvl1pPr>
              <a:defRPr sz="11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dirty="0">
                <a:ln>
                  <a:noFill/>
                </a:ln>
                <a:solidFill>
                  <a:prstClr val="black"/>
                </a:solidFill>
                <a:effectLst/>
                <a:uLnTx/>
                <a:uFillTx/>
                <a:latin typeface="Calibri" panose="020F0502020204030204"/>
                <a:ea typeface="+mn-ea"/>
                <a:cs typeface="+mn-cs"/>
              </a:rPr>
              <a:t>Ampliación del alcance de la Declaración de Intereses y la Declaración de Cumplimiento.</a:t>
            </a: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AAE3EA3C-6481-4DF6-8777-3547D08764EE}"/>
              </a:ext>
            </a:extLst>
          </p:cNvPr>
          <p:cNvSpPr txBox="1"/>
          <p:nvPr/>
        </p:nvSpPr>
        <p:spPr>
          <a:xfrm>
            <a:off x="6285778" y="5095142"/>
            <a:ext cx="5170132" cy="261610"/>
          </a:xfrm>
          <a:prstGeom prst="rect">
            <a:avLst/>
          </a:prstGeom>
          <a:solidFill>
            <a:schemeClr val="accent5">
              <a:lumMod val="40000"/>
              <a:lumOff val="60000"/>
              <a:alpha val="34000"/>
            </a:schemeClr>
          </a:solidFill>
        </p:spPr>
        <p:txBody>
          <a:bodyPr wrap="square">
            <a:spAutoFit/>
          </a:bodyPr>
          <a:lstStyle>
            <a:defPPr>
              <a:defRPr lang="en-US"/>
            </a:defPPr>
            <a:lvl1pPr>
              <a:defRPr sz="11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dirty="0">
                <a:ln>
                  <a:noFill/>
                </a:ln>
                <a:solidFill>
                  <a:prstClr val="black"/>
                </a:solidFill>
                <a:effectLst/>
                <a:uLnTx/>
                <a:uFillTx/>
                <a:latin typeface="Calibri" panose="020F0502020204030204"/>
                <a:ea typeface="+mn-ea"/>
                <a:cs typeface="+mn-cs"/>
              </a:rPr>
              <a:t>Reforzamiento de las obligaciones del miembro del personal.</a:t>
            </a: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10" name="Table 9">
            <a:extLst>
              <a:ext uri="{FF2B5EF4-FFF2-40B4-BE49-F238E27FC236}">
                <a16:creationId xmlns:a16="http://schemas.microsoft.com/office/drawing/2014/main" id="{8F86126F-0B79-4A23-80B1-BFB9222463F5}"/>
              </a:ext>
            </a:extLst>
          </p:cNvPr>
          <p:cNvGraphicFramePr>
            <a:graphicFrameLocks noGrp="1"/>
          </p:cNvGraphicFramePr>
          <p:nvPr>
            <p:extLst>
              <p:ext uri="{D42A27DB-BD31-4B8C-83A1-F6EECF244321}">
                <p14:modId xmlns:p14="http://schemas.microsoft.com/office/powerpoint/2010/main" val="1620443849"/>
              </p:ext>
            </p:extLst>
          </p:nvPr>
        </p:nvGraphicFramePr>
        <p:xfrm>
          <a:off x="59325" y="3246418"/>
          <a:ext cx="4930686" cy="3012337"/>
        </p:xfrm>
        <a:graphic>
          <a:graphicData uri="http://schemas.openxmlformats.org/drawingml/2006/table">
            <a:tbl>
              <a:tblPr>
                <a:tableStyleId>{5C22544A-7EE6-4342-B048-85BDC9FD1C3A}</a:tableStyleId>
              </a:tblPr>
              <a:tblGrid>
                <a:gridCol w="4930686">
                  <a:extLst>
                    <a:ext uri="{9D8B030D-6E8A-4147-A177-3AD203B41FA5}">
                      <a16:colId xmlns:a16="http://schemas.microsoft.com/office/drawing/2014/main" val="3276842879"/>
                    </a:ext>
                  </a:extLst>
                </a:gridCol>
              </a:tblGrid>
              <a:tr h="3012337">
                <a:tc>
                  <a:txBody>
                    <a:bodyPr/>
                    <a:lstStyle/>
                    <a:p>
                      <a:pPr lvl="0"/>
                      <a:endParaRPr lang="fr-FR" sz="1200" kern="1200" dirty="0">
                        <a:solidFill>
                          <a:schemeClr val="dk1"/>
                        </a:solidFill>
                        <a:effectLst/>
                        <a:latin typeface="Arial" panose="020B0604020202020204" pitchFamily="34" charset="0"/>
                        <a:ea typeface="+mn-ea"/>
                        <a:cs typeface="Arial" panose="020B0604020202020204" pitchFamily="34" charset="0"/>
                      </a:endParaRPr>
                    </a:p>
                    <a:p>
                      <a:pPr lvl="0"/>
                      <a:r>
                        <a:rPr lang="es-ES" sz="1200" kern="1200" noProof="0" dirty="0">
                          <a:solidFill>
                            <a:schemeClr val="dk1"/>
                          </a:solidFill>
                          <a:effectLst/>
                          <a:latin typeface="Arial" panose="020B0604020202020204" pitchFamily="34" charset="0"/>
                          <a:ea typeface="+mn-ea"/>
                          <a:cs typeface="Arial" panose="020B0604020202020204" pitchFamily="34" charset="0"/>
                        </a:rPr>
                        <a:t>Orden de Servicio 20/07 – Política de la UIT en materia de declaración de intereses – publicada el 10 de septiembre de 2020 (</a:t>
                      </a:r>
                      <a:r>
                        <a:rPr lang="es-ES" sz="1200" kern="1200" noProof="0" dirty="0">
                          <a:solidFill>
                            <a:schemeClr val="dk1"/>
                          </a:solidFill>
                          <a:effectLst/>
                          <a:latin typeface="Arial" panose="020B0604020202020204" pitchFamily="34" charset="0"/>
                          <a:ea typeface="+mn-ea"/>
                          <a:cs typeface="Arial" panose="020B0604020202020204" pitchFamily="34" charset="0"/>
                          <a:hlinkClick r:id="rId4"/>
                        </a:rPr>
                        <a:t>SO20/07</a:t>
                      </a:r>
                      <a:r>
                        <a:rPr lang="es-ES" sz="1200" kern="1200" noProof="0" dirty="0">
                          <a:solidFill>
                            <a:schemeClr val="dk1"/>
                          </a:solidFill>
                          <a:effectLst/>
                          <a:latin typeface="Arial" panose="020B0604020202020204" pitchFamily="34" charset="0"/>
                          <a:ea typeface="+mn-ea"/>
                          <a:cs typeface="Arial" panose="020B0604020202020204" pitchFamily="34" charset="0"/>
                        </a:rPr>
                        <a:t> ). La nueva Orden de Servicio deroga y sustituye a la Orden de Servicio núm. 11/03 del 22 de febrero de 2011. </a:t>
                      </a:r>
                    </a:p>
                    <a:p>
                      <a:pPr lvl="0"/>
                      <a:endParaRPr lang="es-ES" sz="1200" kern="1200" noProof="0" dirty="0">
                        <a:solidFill>
                          <a:schemeClr val="dk1"/>
                        </a:solidFill>
                        <a:effectLst/>
                        <a:latin typeface="Arial" panose="020B0604020202020204" pitchFamily="34" charset="0"/>
                        <a:ea typeface="+mn-ea"/>
                        <a:cs typeface="Arial" panose="020B0604020202020204" pitchFamily="34" charset="0"/>
                      </a:endParaRPr>
                    </a:p>
                    <a:p>
                      <a:pPr lvl="0"/>
                      <a:endParaRPr lang="es-ES" sz="1200" kern="1200" noProof="0" dirty="0">
                        <a:solidFill>
                          <a:schemeClr val="dk1"/>
                        </a:solidFill>
                        <a:effectLst/>
                        <a:latin typeface="Arial" panose="020B0604020202020204" pitchFamily="34" charset="0"/>
                        <a:ea typeface="+mn-ea"/>
                        <a:cs typeface="Arial" panose="020B0604020202020204" pitchFamily="34" charset="0"/>
                      </a:endParaRPr>
                    </a:p>
                    <a:p>
                      <a:pPr lvl="0"/>
                      <a:r>
                        <a:rPr lang="es-ES" sz="1200" kern="1200" noProof="0" dirty="0">
                          <a:solidFill>
                            <a:schemeClr val="dk1"/>
                          </a:solidFill>
                          <a:effectLst/>
                          <a:latin typeface="Arial" panose="020B0604020202020204" pitchFamily="34" charset="0"/>
                          <a:ea typeface="+mn-ea"/>
                          <a:cs typeface="Arial" panose="020B0604020202020204" pitchFamily="34" charset="0"/>
                        </a:rPr>
                        <a:t>En la Orden de servicio se promulga la política de la UIT sobre la declaración de intereses y los procedimientos que se han establecido para la revelación de conflictos de intereses, actividades externas, intereses financieros y para la notificación de regalos.</a:t>
                      </a:r>
                    </a:p>
                  </a:txBody>
                  <a:tcPr marL="68580" marR="68580" marT="0" marB="0">
                    <a:solidFill>
                      <a:schemeClr val="accent1">
                        <a:tint val="20000"/>
                        <a:alpha val="80000"/>
                      </a:schemeClr>
                    </a:solidFill>
                  </a:tcPr>
                </a:tc>
                <a:extLst>
                  <a:ext uri="{0D108BD9-81ED-4DB2-BD59-A6C34878D82A}">
                    <a16:rowId xmlns:a16="http://schemas.microsoft.com/office/drawing/2014/main" val="3998548941"/>
                  </a:ext>
                </a:extLst>
              </a:tr>
            </a:tbl>
          </a:graphicData>
        </a:graphic>
      </p:graphicFrame>
      <p:sp>
        <p:nvSpPr>
          <p:cNvPr id="6" name="Arrow: Striped Right 5">
            <a:extLst>
              <a:ext uri="{FF2B5EF4-FFF2-40B4-BE49-F238E27FC236}">
                <a16:creationId xmlns:a16="http://schemas.microsoft.com/office/drawing/2014/main" id="{D28E1A07-95B6-4A11-9DEB-F56DBD0A8162}"/>
              </a:ext>
            </a:extLst>
          </p:cNvPr>
          <p:cNvSpPr/>
          <p:nvPr/>
        </p:nvSpPr>
        <p:spPr>
          <a:xfrm>
            <a:off x="4209691" y="3383750"/>
            <a:ext cx="2654319" cy="2063934"/>
          </a:xfrm>
          <a:prstGeom prst="stripedRightArrow">
            <a:avLst/>
          </a:prstGeom>
          <a:solidFill>
            <a:schemeClr val="accent2">
              <a:lumMod val="75000"/>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accent1">
                  <a:lumMod val="50000"/>
                </a:schemeClr>
              </a:solidFill>
            </a:endParaRPr>
          </a:p>
        </p:txBody>
      </p:sp>
    </p:spTree>
    <p:extLst>
      <p:ext uri="{BB962C8B-B14F-4D97-AF65-F5344CB8AC3E}">
        <p14:creationId xmlns:p14="http://schemas.microsoft.com/office/powerpoint/2010/main" val="5740763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ADACC71-7030-4F60-9C8D-D84A51A1B0C2}"/>
              </a:ext>
            </a:extLst>
          </p:cNvPr>
          <p:cNvSpPr/>
          <p:nvPr/>
        </p:nvSpPr>
        <p:spPr>
          <a:xfrm>
            <a:off x="0" y="6369021"/>
            <a:ext cx="12192000" cy="646331"/>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D8F8DC4-4891-4EFB-86D7-6587200D89DC}"/>
              </a:ext>
            </a:extLst>
          </p:cNvPr>
          <p:cNvSpPr/>
          <p:nvPr/>
        </p:nvSpPr>
        <p:spPr>
          <a:xfrm>
            <a:off x="1368000" y="6372000"/>
            <a:ext cx="2624436" cy="584775"/>
          </a:xfrm>
          <a:prstGeom prst="rect">
            <a:avLst/>
          </a:prstGeom>
        </p:spPr>
        <p:txBody>
          <a:bodyPr wrap="none">
            <a:spAutoFit/>
          </a:bodyPr>
          <a:lstStyle/>
          <a:p>
            <a:pPr lvl="0"/>
            <a:r>
              <a:rPr lang="es-ES" sz="1600" b="1" dirty="0">
                <a:solidFill>
                  <a:prstClr val="black">
                    <a:lumMod val="95000"/>
                    <a:lumOff val="5000"/>
                  </a:prstClr>
                </a:solidFill>
                <a:latin typeface="Arial" panose="020B0604020202020204" pitchFamily="34" charset="0"/>
                <a:cs typeface="Arial" panose="020B0604020202020204" pitchFamily="34" charset="0"/>
              </a:rPr>
              <a:t>Grupo de Trabajo</a:t>
            </a:r>
          </a:p>
          <a:p>
            <a:pPr lvl="0"/>
            <a:r>
              <a:rPr lang="es-ES" sz="1600" b="1" dirty="0">
                <a:solidFill>
                  <a:prstClr val="black">
                    <a:lumMod val="95000"/>
                    <a:lumOff val="5000"/>
                  </a:prstClr>
                </a:solidFill>
                <a:latin typeface="Arial" panose="020B0604020202020204" pitchFamily="34" charset="0"/>
                <a:cs typeface="Arial" panose="020B0604020202020204" pitchFamily="34" charset="0"/>
              </a:rPr>
              <a:t>sobre </a:t>
            </a:r>
            <a:r>
              <a:rPr lang="es-ES" sz="1600" b="1" dirty="0">
                <a:solidFill>
                  <a:srgbClr val="00B0F0"/>
                </a:solidFill>
                <a:latin typeface="Arial" panose="020B0604020202020204" pitchFamily="34" charset="0"/>
                <a:cs typeface="Arial" panose="020B0604020202020204" pitchFamily="34" charset="0"/>
              </a:rPr>
              <a:t>Controles Internos</a:t>
            </a:r>
          </a:p>
        </p:txBody>
      </p:sp>
      <p:sp>
        <p:nvSpPr>
          <p:cNvPr id="8" name="Title 1">
            <a:extLst>
              <a:ext uri="{FF2B5EF4-FFF2-40B4-BE49-F238E27FC236}">
                <a16:creationId xmlns:a16="http://schemas.microsoft.com/office/drawing/2014/main" id="{218552F0-15ED-4BC7-8F40-5D5E5101FE1B}"/>
              </a:ext>
            </a:extLst>
          </p:cNvPr>
          <p:cNvSpPr txBox="1">
            <a:spLocks/>
          </p:cNvSpPr>
          <p:nvPr/>
        </p:nvSpPr>
        <p:spPr>
          <a:xfrm>
            <a:off x="144000" y="6228000"/>
            <a:ext cx="1299411" cy="8994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4800" dirty="0">
                <a:solidFill>
                  <a:srgbClr val="00B0F0"/>
                </a:solidFill>
              </a:rPr>
              <a:t>UIT</a:t>
            </a:r>
          </a:p>
        </p:txBody>
      </p:sp>
      <p:pic>
        <p:nvPicPr>
          <p:cNvPr id="19" name="Picture 18" descr="A close up of a logo&#10;&#10;Description automatically generated">
            <a:extLst>
              <a:ext uri="{FF2B5EF4-FFF2-40B4-BE49-F238E27FC236}">
                <a16:creationId xmlns:a16="http://schemas.microsoft.com/office/drawing/2014/main" id="{4C13B10B-FC1A-4BE3-91C0-B691B525D1A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438020" y="6341425"/>
            <a:ext cx="603169" cy="612369"/>
          </a:xfrm>
          <a:prstGeom prst="rect">
            <a:avLst/>
          </a:prstGeom>
        </p:spPr>
      </p:pic>
      <p:grpSp>
        <p:nvGrpSpPr>
          <p:cNvPr id="30" name="Group 29">
            <a:extLst>
              <a:ext uri="{FF2B5EF4-FFF2-40B4-BE49-F238E27FC236}">
                <a16:creationId xmlns:a16="http://schemas.microsoft.com/office/drawing/2014/main" id="{11B89268-AE9B-4445-A2A4-3DBCD0872346}"/>
              </a:ext>
            </a:extLst>
          </p:cNvPr>
          <p:cNvGrpSpPr/>
          <p:nvPr/>
        </p:nvGrpSpPr>
        <p:grpSpPr>
          <a:xfrm>
            <a:off x="730034" y="451735"/>
            <a:ext cx="7165346" cy="769441"/>
            <a:chOff x="6102442" y="1483456"/>
            <a:chExt cx="5419664" cy="769441"/>
          </a:xfrm>
        </p:grpSpPr>
        <p:sp>
          <p:nvSpPr>
            <p:cNvPr id="31" name="TextBox 30">
              <a:extLst>
                <a:ext uri="{FF2B5EF4-FFF2-40B4-BE49-F238E27FC236}">
                  <a16:creationId xmlns:a16="http://schemas.microsoft.com/office/drawing/2014/main" id="{98338413-C2A9-4B63-A396-E34A8C74ACD4}"/>
                </a:ext>
              </a:extLst>
            </p:cNvPr>
            <p:cNvSpPr txBox="1"/>
            <p:nvPr/>
          </p:nvSpPr>
          <p:spPr>
            <a:xfrm>
              <a:off x="6860266" y="1678152"/>
              <a:ext cx="4661840" cy="507831"/>
            </a:xfrm>
            <a:prstGeom prst="rect">
              <a:avLst/>
            </a:prstGeom>
            <a:noFill/>
          </p:spPr>
          <p:txBody>
            <a:bodyPr wrap="square" lIns="108000" rIns="108000" rtlCol="0">
              <a:spAutoFit/>
            </a:bodyPr>
            <a:lstStyle/>
            <a:p>
              <a:r>
                <a:rPr lang="en-US" altLang="ko-KR" sz="2700" b="1" dirty="0">
                  <a:solidFill>
                    <a:schemeClr val="bg1">
                      <a:lumMod val="65000"/>
                    </a:schemeClr>
                  </a:solidFill>
                  <a:latin typeface="Arial"/>
                  <a:ea typeface="Arial Unicode MS"/>
                  <a:cs typeface="Arial" pitchFamily="34" charset="0"/>
                </a:rPr>
                <a:t>Summary</a:t>
              </a:r>
              <a:r>
                <a:rPr lang="en-US" altLang="ko-KR" sz="2700" b="1" dirty="0">
                  <a:solidFill>
                    <a:schemeClr val="tx1">
                      <a:lumMod val="95000"/>
                      <a:lumOff val="5000"/>
                    </a:schemeClr>
                  </a:solidFill>
                  <a:latin typeface="Arial"/>
                  <a:ea typeface="Arial Unicode MS"/>
                  <a:cs typeface="Arial" pitchFamily="34" charset="0"/>
                </a:rPr>
                <a:t> </a:t>
              </a:r>
              <a:r>
                <a:rPr lang="en-US" altLang="ko-KR" sz="2700" b="1" dirty="0">
                  <a:solidFill>
                    <a:schemeClr val="bg1">
                      <a:lumMod val="65000"/>
                    </a:schemeClr>
                  </a:solidFill>
                  <a:latin typeface="Arial"/>
                  <a:ea typeface="Arial Unicode MS"/>
                  <a:cs typeface="Arial" pitchFamily="34" charset="0"/>
                </a:rPr>
                <a:t>&amp; action required</a:t>
              </a:r>
              <a:endParaRPr lang="ko-KR" altLang="en-US" sz="2700" b="1" dirty="0">
                <a:solidFill>
                  <a:schemeClr val="bg1">
                    <a:lumMod val="65000"/>
                  </a:schemeClr>
                </a:solidFill>
                <a:latin typeface="Arial"/>
                <a:ea typeface="Arial Unicode MS"/>
                <a:cs typeface="Arial" pitchFamily="34" charset="0"/>
              </a:endParaRPr>
            </a:p>
          </p:txBody>
        </p:sp>
        <p:sp>
          <p:nvSpPr>
            <p:cNvPr id="32" name="TextBox 31">
              <a:extLst>
                <a:ext uri="{FF2B5EF4-FFF2-40B4-BE49-F238E27FC236}">
                  <a16:creationId xmlns:a16="http://schemas.microsoft.com/office/drawing/2014/main" id="{28DD8B54-05F6-457D-A1C3-77004FBAD433}"/>
                </a:ext>
              </a:extLst>
            </p:cNvPr>
            <p:cNvSpPr txBox="1"/>
            <p:nvPr/>
          </p:nvSpPr>
          <p:spPr>
            <a:xfrm>
              <a:off x="6102442" y="1483456"/>
              <a:ext cx="981106" cy="769441"/>
            </a:xfrm>
            <a:prstGeom prst="rect">
              <a:avLst/>
            </a:prstGeom>
            <a:noFill/>
          </p:spPr>
          <p:txBody>
            <a:bodyPr wrap="square" lIns="108000" rIns="108000" rtlCol="0">
              <a:spAutoFit/>
            </a:bodyPr>
            <a:lstStyle>
              <a:defPPr>
                <a:defRPr lang="en-US"/>
              </a:defPPr>
              <a:lvl1pPr algn="ctr">
                <a:defRPr sz="4400" b="1">
                  <a:solidFill>
                    <a:schemeClr val="bg1">
                      <a:lumMod val="65000"/>
                    </a:schemeClr>
                  </a:solidFill>
                  <a:latin typeface="Arial"/>
                  <a:ea typeface="Arial Unicode MS"/>
                  <a:cs typeface="Arial" pitchFamily="34" charset="0"/>
                </a:defRPr>
              </a:lvl1pPr>
            </a:lstStyle>
            <a:p>
              <a:r>
                <a:rPr lang="en-US" altLang="ko-KR" dirty="0"/>
                <a:t>01</a:t>
              </a:r>
              <a:endParaRPr lang="ko-KR" altLang="en-US" dirty="0"/>
            </a:p>
          </p:txBody>
        </p:sp>
      </p:grpSp>
      <p:grpSp>
        <p:nvGrpSpPr>
          <p:cNvPr id="34" name="Group 33">
            <a:extLst>
              <a:ext uri="{FF2B5EF4-FFF2-40B4-BE49-F238E27FC236}">
                <a16:creationId xmlns:a16="http://schemas.microsoft.com/office/drawing/2014/main" id="{D7A8D42C-CF7D-466A-AA3C-B16BE9E57FC4}"/>
              </a:ext>
            </a:extLst>
          </p:cNvPr>
          <p:cNvGrpSpPr/>
          <p:nvPr/>
        </p:nvGrpSpPr>
        <p:grpSpPr>
          <a:xfrm>
            <a:off x="677279" y="2941863"/>
            <a:ext cx="7470242" cy="777510"/>
            <a:chOff x="5956014" y="1452296"/>
            <a:chExt cx="5435166" cy="777510"/>
          </a:xfrm>
        </p:grpSpPr>
        <p:sp>
          <p:nvSpPr>
            <p:cNvPr id="35" name="TextBox 34">
              <a:extLst>
                <a:ext uri="{FF2B5EF4-FFF2-40B4-BE49-F238E27FC236}">
                  <a16:creationId xmlns:a16="http://schemas.microsoft.com/office/drawing/2014/main" id="{9850E885-D721-43C5-A516-BD943DD4CD1F}"/>
                </a:ext>
              </a:extLst>
            </p:cNvPr>
            <p:cNvSpPr txBox="1"/>
            <p:nvPr/>
          </p:nvSpPr>
          <p:spPr>
            <a:xfrm>
              <a:off x="6729340" y="1637053"/>
              <a:ext cx="4661840" cy="507831"/>
            </a:xfrm>
            <a:prstGeom prst="rect">
              <a:avLst/>
            </a:prstGeom>
            <a:noFill/>
          </p:spPr>
          <p:txBody>
            <a:bodyPr wrap="square" lIns="108000" rIns="108000" rtlCol="0">
              <a:spAutoFit/>
            </a:bodyPr>
            <a:lstStyle/>
            <a:p>
              <a:pPr lvl="0"/>
              <a:r>
                <a:rPr lang="es-ES" sz="2700" b="1" dirty="0">
                  <a:solidFill>
                    <a:prstClr val="white">
                      <a:lumMod val="65000"/>
                    </a:prstClr>
                  </a:solidFill>
                  <a:latin typeface="Arial"/>
                  <a:ea typeface="Arial Unicode MS"/>
                  <a:cs typeface="Arial" pitchFamily="34" charset="0"/>
                </a:rPr>
                <a:t>Sistema y medidas establecidas</a:t>
              </a:r>
              <a:endParaRPr lang="es-ES" altLang="ko-KR" sz="2700" b="1" dirty="0">
                <a:solidFill>
                  <a:prstClr val="white">
                    <a:lumMod val="65000"/>
                  </a:prstClr>
                </a:solidFill>
                <a:latin typeface="Arial"/>
                <a:ea typeface="Arial Unicode MS"/>
                <a:cs typeface="Arial" pitchFamily="34" charset="0"/>
              </a:endParaRPr>
            </a:p>
          </p:txBody>
        </p:sp>
        <p:sp>
          <p:nvSpPr>
            <p:cNvPr id="36" name="TextBox 35">
              <a:extLst>
                <a:ext uri="{FF2B5EF4-FFF2-40B4-BE49-F238E27FC236}">
                  <a16:creationId xmlns:a16="http://schemas.microsoft.com/office/drawing/2014/main" id="{E7E0C1C1-D86F-4439-B52C-59F196E8B60C}"/>
                </a:ext>
              </a:extLst>
            </p:cNvPr>
            <p:cNvSpPr txBox="1"/>
            <p:nvPr/>
          </p:nvSpPr>
          <p:spPr>
            <a:xfrm>
              <a:off x="5956014" y="1452296"/>
              <a:ext cx="981106" cy="777510"/>
            </a:xfrm>
            <a:prstGeom prst="rect">
              <a:avLst/>
            </a:prstGeom>
            <a:noFill/>
          </p:spPr>
          <p:txBody>
            <a:bodyPr wrap="square" lIns="108000" rIns="108000" rtlCol="0">
              <a:spAutoFit/>
            </a:bodyPr>
            <a:lstStyle/>
            <a:p>
              <a:pPr algn="ctr"/>
              <a:r>
                <a:rPr lang="en-US" altLang="ko-KR" sz="4400" b="1" dirty="0">
                  <a:solidFill>
                    <a:schemeClr val="bg1">
                      <a:lumMod val="65000"/>
                    </a:schemeClr>
                  </a:solidFill>
                  <a:latin typeface="Arial"/>
                  <a:ea typeface="Arial Unicode MS"/>
                  <a:cs typeface="Arial" pitchFamily="34" charset="0"/>
                </a:rPr>
                <a:t>04</a:t>
              </a:r>
              <a:endParaRPr lang="ko-KR" altLang="en-US" sz="4400" b="1" dirty="0">
                <a:solidFill>
                  <a:schemeClr val="bg1">
                    <a:lumMod val="65000"/>
                  </a:schemeClr>
                </a:solidFill>
                <a:latin typeface="Arial"/>
                <a:ea typeface="Arial Unicode MS"/>
                <a:cs typeface="Arial" pitchFamily="34" charset="0"/>
              </a:endParaRPr>
            </a:p>
          </p:txBody>
        </p:sp>
      </p:grpSp>
      <p:grpSp>
        <p:nvGrpSpPr>
          <p:cNvPr id="38" name="Group 37">
            <a:extLst>
              <a:ext uri="{FF2B5EF4-FFF2-40B4-BE49-F238E27FC236}">
                <a16:creationId xmlns:a16="http://schemas.microsoft.com/office/drawing/2014/main" id="{27F35DDC-6051-4F1F-A33A-087A9C971A2C}"/>
              </a:ext>
            </a:extLst>
          </p:cNvPr>
          <p:cNvGrpSpPr/>
          <p:nvPr/>
        </p:nvGrpSpPr>
        <p:grpSpPr>
          <a:xfrm>
            <a:off x="796262" y="3771154"/>
            <a:ext cx="9062113" cy="777510"/>
            <a:chOff x="6036168" y="1483098"/>
            <a:chExt cx="8126346" cy="777510"/>
          </a:xfrm>
        </p:grpSpPr>
        <p:sp>
          <p:nvSpPr>
            <p:cNvPr id="39" name="TextBox 38">
              <a:extLst>
                <a:ext uri="{FF2B5EF4-FFF2-40B4-BE49-F238E27FC236}">
                  <a16:creationId xmlns:a16="http://schemas.microsoft.com/office/drawing/2014/main" id="{7125DFED-8299-4649-BCDF-BF77EFAB9703}"/>
                </a:ext>
              </a:extLst>
            </p:cNvPr>
            <p:cNvSpPr txBox="1"/>
            <p:nvPr/>
          </p:nvSpPr>
          <p:spPr>
            <a:xfrm>
              <a:off x="6860266" y="1678152"/>
              <a:ext cx="7302248" cy="507831"/>
            </a:xfrm>
            <a:prstGeom prst="rect">
              <a:avLst/>
            </a:prstGeom>
            <a:noFill/>
          </p:spPr>
          <p:txBody>
            <a:bodyPr wrap="square" lIns="108000" rIns="108000" rtlCol="0">
              <a:spAutoFit/>
            </a:bodyPr>
            <a:lstStyle/>
            <a:p>
              <a:r>
                <a:rPr lang="es-ES" sz="2700" b="1" dirty="0">
                  <a:solidFill>
                    <a:schemeClr val="tx1">
                      <a:lumMod val="95000"/>
                      <a:lumOff val="5000"/>
                    </a:schemeClr>
                  </a:solidFill>
                  <a:latin typeface="Arial"/>
                  <a:ea typeface="Arial Unicode MS"/>
                  <a:cs typeface="Arial" pitchFamily="34" charset="0"/>
                </a:rPr>
                <a:t>Sistema y medidas en fase de implementación</a:t>
              </a:r>
            </a:p>
          </p:txBody>
        </p:sp>
        <p:sp>
          <p:nvSpPr>
            <p:cNvPr id="40" name="TextBox 39">
              <a:extLst>
                <a:ext uri="{FF2B5EF4-FFF2-40B4-BE49-F238E27FC236}">
                  <a16:creationId xmlns:a16="http://schemas.microsoft.com/office/drawing/2014/main" id="{BED3CEDA-F7F0-4BCF-887F-B3562D75DD78}"/>
                </a:ext>
              </a:extLst>
            </p:cNvPr>
            <p:cNvSpPr txBox="1"/>
            <p:nvPr/>
          </p:nvSpPr>
          <p:spPr>
            <a:xfrm>
              <a:off x="6036168" y="1483098"/>
              <a:ext cx="981106" cy="777510"/>
            </a:xfrm>
            <a:prstGeom prst="rect">
              <a:avLst/>
            </a:prstGeom>
            <a:noFill/>
          </p:spPr>
          <p:txBody>
            <a:bodyPr wrap="square" lIns="108000" rIns="108000" rtlCol="0">
              <a:spAutoFit/>
            </a:bodyPr>
            <a:lstStyle/>
            <a:p>
              <a:pPr algn="ctr"/>
              <a:r>
                <a:rPr lang="en-US" altLang="ko-KR" sz="4400" b="1" dirty="0">
                  <a:solidFill>
                    <a:srgbClr val="00B0F0"/>
                  </a:solidFill>
                  <a:latin typeface="Arial"/>
                  <a:ea typeface="Arial Unicode MS"/>
                  <a:cs typeface="Arial" pitchFamily="34" charset="0"/>
                </a:rPr>
                <a:t>05</a:t>
              </a:r>
              <a:endParaRPr lang="ko-KR" altLang="en-US" sz="4400" b="1" dirty="0">
                <a:solidFill>
                  <a:srgbClr val="00B0F0"/>
                </a:solidFill>
                <a:latin typeface="Arial"/>
                <a:ea typeface="Arial Unicode MS"/>
                <a:cs typeface="Arial" pitchFamily="34" charset="0"/>
              </a:endParaRPr>
            </a:p>
          </p:txBody>
        </p:sp>
      </p:grpSp>
      <p:sp>
        <p:nvSpPr>
          <p:cNvPr id="15" name="TextBox 14">
            <a:extLst>
              <a:ext uri="{FF2B5EF4-FFF2-40B4-BE49-F238E27FC236}">
                <a16:creationId xmlns:a16="http://schemas.microsoft.com/office/drawing/2014/main" id="{7D081B66-23E7-4DA6-BF0E-16720B983BC9}"/>
              </a:ext>
            </a:extLst>
          </p:cNvPr>
          <p:cNvSpPr txBox="1"/>
          <p:nvPr/>
        </p:nvSpPr>
        <p:spPr>
          <a:xfrm>
            <a:off x="1731954" y="1369428"/>
            <a:ext cx="4661840" cy="507831"/>
          </a:xfrm>
          <a:prstGeom prst="rect">
            <a:avLst/>
          </a:prstGeom>
          <a:noFill/>
        </p:spPr>
        <p:txBody>
          <a:bodyPr wrap="square" lIns="108000" rIns="108000" rtlCol="0">
            <a:spAutoFit/>
          </a:bodyPr>
          <a:lstStyle>
            <a:defPPr>
              <a:defRPr lang="en-US"/>
            </a:defPPr>
            <a:lvl1pPr>
              <a:defRPr sz="2700" b="1">
                <a:solidFill>
                  <a:schemeClr val="tx1">
                    <a:lumMod val="95000"/>
                    <a:lumOff val="5000"/>
                  </a:schemeClr>
                </a:solidFill>
                <a:latin typeface="Arial"/>
                <a:ea typeface="Arial Unicode MS"/>
                <a:cs typeface="Arial" pitchFamily="34" charset="0"/>
              </a:defRPr>
            </a:lvl1pPr>
          </a:lstStyle>
          <a:p>
            <a:r>
              <a:rPr lang="es-ES" altLang="ko-KR" dirty="0">
                <a:solidFill>
                  <a:schemeClr val="bg1">
                    <a:lumMod val="65000"/>
                  </a:schemeClr>
                </a:solidFill>
              </a:rPr>
              <a:t>Antecedentes</a:t>
            </a:r>
          </a:p>
        </p:txBody>
      </p:sp>
      <p:sp>
        <p:nvSpPr>
          <p:cNvPr id="16" name="TextBox 15">
            <a:extLst>
              <a:ext uri="{FF2B5EF4-FFF2-40B4-BE49-F238E27FC236}">
                <a16:creationId xmlns:a16="http://schemas.microsoft.com/office/drawing/2014/main" id="{22710F50-6230-444F-AEC2-AC6B1005660E}"/>
              </a:ext>
            </a:extLst>
          </p:cNvPr>
          <p:cNvSpPr txBox="1"/>
          <p:nvPr/>
        </p:nvSpPr>
        <p:spPr>
          <a:xfrm>
            <a:off x="870168" y="1183845"/>
            <a:ext cx="981106" cy="769441"/>
          </a:xfrm>
          <a:prstGeom prst="rect">
            <a:avLst/>
          </a:prstGeom>
          <a:noFill/>
        </p:spPr>
        <p:txBody>
          <a:bodyPr wrap="square" lIns="108000" rIns="108000" rtlCol="0">
            <a:spAutoFit/>
          </a:bodyPr>
          <a:lstStyle>
            <a:defPPr>
              <a:defRPr lang="en-US"/>
            </a:defPPr>
            <a:lvl1pPr algn="ctr">
              <a:defRPr sz="4400" b="1">
                <a:solidFill>
                  <a:schemeClr val="bg1">
                    <a:lumMod val="65000"/>
                  </a:schemeClr>
                </a:solidFill>
                <a:latin typeface="Arial"/>
                <a:ea typeface="Arial Unicode MS"/>
                <a:cs typeface="Arial" pitchFamily="34" charset="0"/>
              </a:defRPr>
            </a:lvl1pPr>
          </a:lstStyle>
          <a:p>
            <a:r>
              <a:rPr lang="en-US" altLang="ko-KR" dirty="0"/>
              <a:t>02</a:t>
            </a:r>
            <a:endParaRPr lang="ko-KR" altLang="en-US" dirty="0"/>
          </a:p>
        </p:txBody>
      </p:sp>
      <p:sp>
        <p:nvSpPr>
          <p:cNvPr id="17" name="TextBox 16">
            <a:extLst>
              <a:ext uri="{FF2B5EF4-FFF2-40B4-BE49-F238E27FC236}">
                <a16:creationId xmlns:a16="http://schemas.microsoft.com/office/drawing/2014/main" id="{BA3E9E3E-FED8-42F4-A92F-0E3C6D40F1DF}"/>
              </a:ext>
            </a:extLst>
          </p:cNvPr>
          <p:cNvSpPr txBox="1"/>
          <p:nvPr/>
        </p:nvSpPr>
        <p:spPr>
          <a:xfrm>
            <a:off x="1734054" y="2227421"/>
            <a:ext cx="5128140" cy="507831"/>
          </a:xfrm>
          <a:prstGeom prst="rect">
            <a:avLst/>
          </a:prstGeom>
          <a:noFill/>
        </p:spPr>
        <p:txBody>
          <a:bodyPr wrap="square" lIns="108000" rIns="108000" rtlCol="0">
            <a:spAutoFit/>
          </a:bodyPr>
          <a:lstStyle/>
          <a:p>
            <a:pPr lvl="0"/>
            <a:r>
              <a:rPr lang="es-ES" altLang="ko-KR" sz="2700" b="1" dirty="0">
                <a:solidFill>
                  <a:prstClr val="white">
                    <a:lumMod val="65000"/>
                  </a:prstClr>
                </a:solidFill>
                <a:latin typeface="Arial"/>
                <a:ea typeface="Arial Unicode MS"/>
                <a:cs typeface="Arial" pitchFamily="34" charset="0"/>
              </a:rPr>
              <a:t>Actualización clave del Grupo</a:t>
            </a:r>
          </a:p>
        </p:txBody>
      </p:sp>
      <p:sp>
        <p:nvSpPr>
          <p:cNvPr id="18" name="TextBox 17">
            <a:extLst>
              <a:ext uri="{FF2B5EF4-FFF2-40B4-BE49-F238E27FC236}">
                <a16:creationId xmlns:a16="http://schemas.microsoft.com/office/drawing/2014/main" id="{0150E750-082A-4515-9650-DA6414233B8A}"/>
              </a:ext>
            </a:extLst>
          </p:cNvPr>
          <p:cNvSpPr txBox="1"/>
          <p:nvPr/>
        </p:nvSpPr>
        <p:spPr>
          <a:xfrm>
            <a:off x="870168" y="2043226"/>
            <a:ext cx="981106" cy="769441"/>
          </a:xfrm>
          <a:prstGeom prst="rect">
            <a:avLst/>
          </a:prstGeom>
          <a:noFill/>
        </p:spPr>
        <p:txBody>
          <a:bodyPr wrap="square" lIns="108000" rIns="108000" rtlCol="0">
            <a:spAutoFit/>
          </a:bodyPr>
          <a:lstStyle>
            <a:defPPr>
              <a:defRPr lang="en-US"/>
            </a:defPPr>
            <a:lvl1pPr algn="ctr">
              <a:defRPr sz="4400" b="1">
                <a:solidFill>
                  <a:schemeClr val="bg1">
                    <a:lumMod val="65000"/>
                  </a:schemeClr>
                </a:solidFill>
                <a:latin typeface="Arial"/>
                <a:ea typeface="Arial Unicode MS"/>
                <a:cs typeface="Arial" pitchFamily="34" charset="0"/>
              </a:defRPr>
            </a:lvl1pPr>
          </a:lstStyle>
          <a:p>
            <a:r>
              <a:rPr lang="en-US" altLang="ko-KR" dirty="0"/>
              <a:t>03</a:t>
            </a:r>
            <a:endParaRPr lang="ko-KR" altLang="en-US" dirty="0"/>
          </a:p>
        </p:txBody>
      </p:sp>
    </p:spTree>
    <p:extLst>
      <p:ext uri="{BB962C8B-B14F-4D97-AF65-F5344CB8AC3E}">
        <p14:creationId xmlns:p14="http://schemas.microsoft.com/office/powerpoint/2010/main" val="30955538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ADACC71-7030-4F60-9C8D-D84A51A1B0C2}"/>
              </a:ext>
            </a:extLst>
          </p:cNvPr>
          <p:cNvSpPr/>
          <p:nvPr/>
        </p:nvSpPr>
        <p:spPr>
          <a:xfrm rot="16200000">
            <a:off x="8445896" y="3105834"/>
            <a:ext cx="6858000" cy="646331"/>
          </a:xfrm>
          <a:prstGeom prst="rect">
            <a:avLst/>
          </a:prstGeom>
          <a:solidFill>
            <a:schemeClr val="bg2">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D8F8DC4-4891-4EFB-86D7-6587200D89DC}"/>
              </a:ext>
            </a:extLst>
          </p:cNvPr>
          <p:cNvSpPr/>
          <p:nvPr/>
        </p:nvSpPr>
        <p:spPr>
          <a:xfrm rot="16200000">
            <a:off x="10980000" y="720000"/>
            <a:ext cx="1692000" cy="360000"/>
          </a:xfrm>
          <a:prstGeom prst="rect">
            <a:avLst/>
          </a:prstGeom>
        </p:spPr>
        <p:txBody>
          <a:bodyPr wrap="square">
            <a:noAutofit/>
          </a:bodyPr>
          <a:lstStyle/>
          <a:p>
            <a:pPr lvl="0"/>
            <a:r>
              <a:rPr lang="es-ES" sz="1000" b="1" dirty="0">
                <a:solidFill>
                  <a:prstClr val="black">
                    <a:lumMod val="95000"/>
                    <a:lumOff val="5000"/>
                  </a:prstClr>
                </a:solidFill>
                <a:latin typeface="Arial" panose="020B0604020202020204" pitchFamily="34" charset="0"/>
                <a:cs typeface="Arial" panose="020B0604020202020204" pitchFamily="34" charset="0"/>
              </a:rPr>
              <a:t>Grupo de Trabajo</a:t>
            </a:r>
          </a:p>
          <a:p>
            <a:pPr lvl="0"/>
            <a:r>
              <a:rPr lang="es-ES" sz="1000" b="1" dirty="0">
                <a:solidFill>
                  <a:prstClr val="black">
                    <a:lumMod val="95000"/>
                    <a:lumOff val="5000"/>
                  </a:prstClr>
                </a:solidFill>
                <a:latin typeface="Arial" panose="020B0604020202020204" pitchFamily="34" charset="0"/>
                <a:cs typeface="Arial" panose="020B0604020202020204" pitchFamily="34" charset="0"/>
              </a:rPr>
              <a:t>sobre </a:t>
            </a:r>
            <a:r>
              <a:rPr lang="es-ES" sz="1000" b="1" dirty="0">
                <a:solidFill>
                  <a:srgbClr val="00B0F0"/>
                </a:solidFill>
                <a:latin typeface="Arial" panose="020B0604020202020204" pitchFamily="34" charset="0"/>
                <a:cs typeface="Arial" panose="020B0604020202020204" pitchFamily="34" charset="0"/>
              </a:rPr>
              <a:t>Controles Internos</a:t>
            </a:r>
          </a:p>
        </p:txBody>
      </p:sp>
      <p:sp>
        <p:nvSpPr>
          <p:cNvPr id="8" name="Title 1">
            <a:extLst>
              <a:ext uri="{FF2B5EF4-FFF2-40B4-BE49-F238E27FC236}">
                <a16:creationId xmlns:a16="http://schemas.microsoft.com/office/drawing/2014/main" id="{218552F0-15ED-4BC7-8F40-5D5E5101FE1B}"/>
              </a:ext>
            </a:extLst>
          </p:cNvPr>
          <p:cNvSpPr txBox="1">
            <a:spLocks/>
          </p:cNvSpPr>
          <p:nvPr/>
        </p:nvSpPr>
        <p:spPr>
          <a:xfrm rot="16200000">
            <a:off x="11304000" y="1764000"/>
            <a:ext cx="1116000" cy="8994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4800" dirty="0">
                <a:solidFill>
                  <a:srgbClr val="00B0F0"/>
                </a:solidFill>
              </a:rPr>
              <a:t>UIT</a:t>
            </a:r>
          </a:p>
        </p:txBody>
      </p:sp>
      <p:pic>
        <p:nvPicPr>
          <p:cNvPr id="19" name="Picture 18" descr="A close up of a logo&#10;&#10;Description automatically generated">
            <a:extLst>
              <a:ext uri="{FF2B5EF4-FFF2-40B4-BE49-F238E27FC236}">
                <a16:creationId xmlns:a16="http://schemas.microsoft.com/office/drawing/2014/main" id="{4C13B10B-FC1A-4BE3-91C0-B691B525D1A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551729" y="6192558"/>
            <a:ext cx="603169" cy="612369"/>
          </a:xfrm>
          <a:prstGeom prst="rect">
            <a:avLst/>
          </a:prstGeom>
        </p:spPr>
      </p:pic>
      <p:sp>
        <p:nvSpPr>
          <p:cNvPr id="16" name="Rectangle 15">
            <a:extLst>
              <a:ext uri="{FF2B5EF4-FFF2-40B4-BE49-F238E27FC236}">
                <a16:creationId xmlns:a16="http://schemas.microsoft.com/office/drawing/2014/main" id="{05C64049-E2FF-4F48-BF59-9314AE1CD646}"/>
              </a:ext>
            </a:extLst>
          </p:cNvPr>
          <p:cNvSpPr/>
          <p:nvPr/>
        </p:nvSpPr>
        <p:spPr>
          <a:xfrm>
            <a:off x="-3273" y="1168150"/>
            <a:ext cx="6692831" cy="2104440"/>
          </a:xfrm>
          <a:prstGeom prst="rect">
            <a:avLst/>
          </a:prstGeom>
          <a:solidFill>
            <a:srgbClr val="00B0F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5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A8762A25-5B6C-4B3D-8F2D-BAE393253711}"/>
              </a:ext>
            </a:extLst>
          </p:cNvPr>
          <p:cNvSpPr/>
          <p:nvPr/>
        </p:nvSpPr>
        <p:spPr>
          <a:xfrm>
            <a:off x="150662" y="4292605"/>
            <a:ext cx="6443809" cy="1569660"/>
          </a:xfrm>
          <a:prstGeom prst="rect">
            <a:avLst/>
          </a:prstGeom>
        </p:spPr>
        <p:txBody>
          <a:bodyPr wrap="square">
            <a:spAutoFit/>
          </a:bodyPr>
          <a:lstStyle/>
          <a:p>
            <a:r>
              <a:rPr lang="es-ES" sz="1600" dirty="0">
                <a:latin typeface="Arial" panose="020B0604020202020204" pitchFamily="34" charset="0"/>
                <a:cs typeface="Arial" panose="020B0604020202020204" pitchFamily="34" charset="0"/>
              </a:rPr>
              <a:t>Introducción de procedimientos competitivos progresivos para la selección de consultores.</a:t>
            </a:r>
          </a:p>
          <a:p>
            <a:r>
              <a:rPr lang="es-ES" sz="1600" dirty="0">
                <a:latin typeface="Arial" panose="020B0604020202020204" pitchFamily="34" charset="0"/>
                <a:cs typeface="Arial" panose="020B0604020202020204" pitchFamily="34" charset="0"/>
              </a:rPr>
              <a:t>Proceso de licitación para adquirir un nuevo sistema de contratación electrónica. </a:t>
            </a:r>
          </a:p>
          <a:p>
            <a:r>
              <a:rPr lang="es-ES" sz="1600" dirty="0">
                <a:latin typeface="Arial" panose="020B0604020202020204" pitchFamily="34" charset="0"/>
                <a:cs typeface="Arial" panose="020B0604020202020204" pitchFamily="34" charset="0"/>
              </a:rPr>
              <a:t>Prueba piloto de publicidad para consultores realizada para varios casos.</a:t>
            </a:r>
            <a:endParaRPr lang="en-US" sz="1600"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C3075B4C-8D99-43E7-84D1-D5B363B096E4}"/>
              </a:ext>
            </a:extLst>
          </p:cNvPr>
          <p:cNvSpPr/>
          <p:nvPr/>
        </p:nvSpPr>
        <p:spPr>
          <a:xfrm>
            <a:off x="306674" y="1365066"/>
            <a:ext cx="6382884" cy="1754326"/>
          </a:xfrm>
          <a:prstGeom prst="rect">
            <a:avLst/>
          </a:prstGeom>
        </p:spPr>
        <p:txBody>
          <a:bodyPr wrap="square">
            <a:spAutoFit/>
          </a:bodyPr>
          <a:lstStyle/>
          <a:p>
            <a:r>
              <a:rPr lang="es-ES" sz="3600" b="1" dirty="0">
                <a:latin typeface="Arial" panose="020B0604020202020204" pitchFamily="34" charset="0"/>
                <a:cs typeface="Arial" panose="020B0604020202020204" pitchFamily="34" charset="0"/>
              </a:rPr>
              <a:t>Procedimientos competitivos para la </a:t>
            </a:r>
            <a:r>
              <a:rPr lang="es-ES" sz="3600" b="1" dirty="0">
                <a:solidFill>
                  <a:schemeClr val="bg1"/>
                </a:solidFill>
                <a:latin typeface="Arial" panose="020B0604020202020204" pitchFamily="34" charset="0"/>
                <a:cs typeface="Arial" panose="020B0604020202020204" pitchFamily="34" charset="0"/>
              </a:rPr>
              <a:t>selección de consultores</a:t>
            </a:r>
            <a:endParaRPr lang="es-ES" sz="3200" b="1" dirty="0">
              <a:solidFill>
                <a:schemeClr val="bg1"/>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6B4E2618-60B8-48C1-84E6-E69D52C6EE98}"/>
              </a:ext>
            </a:extLst>
          </p:cNvPr>
          <p:cNvSpPr/>
          <p:nvPr/>
        </p:nvSpPr>
        <p:spPr>
          <a:xfrm>
            <a:off x="7298654" y="1139651"/>
            <a:ext cx="4078625" cy="2448000"/>
          </a:xfrm>
          <a:prstGeom prst="rect">
            <a:avLst/>
          </a:prstGeom>
        </p:spPr>
        <p:txBody>
          <a:bodyPr wrap="square">
            <a:noAutofit/>
          </a:bodyPr>
          <a:lstStyle/>
          <a:p>
            <a:pPr marL="228600" marR="0" indent="-228600" algn="just">
              <a:lnSpc>
                <a:spcPct val="130000"/>
              </a:lnSpc>
              <a:spcBef>
                <a:spcPts val="0"/>
              </a:spcBef>
              <a:spcAft>
                <a:spcPts val="0"/>
              </a:spcAft>
            </a:pPr>
            <a:r>
              <a:rPr lang="es-E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Recomendado por: </a:t>
            </a:r>
          </a:p>
          <a:p>
            <a:pPr marL="228600" marR="0" indent="584200" algn="just">
              <a:lnSpc>
                <a:spcPct val="130000"/>
              </a:lnSpc>
              <a:spcBef>
                <a:spcPts val="0"/>
              </a:spcBef>
              <a:spcAft>
                <a:spcPts val="0"/>
              </a:spcAft>
            </a:pPr>
            <a:r>
              <a:rPr lang="es-ES" sz="2000" b="1" dirty="0">
                <a:solidFill>
                  <a:schemeClr val="bg1">
                    <a:lumMod val="85000"/>
                  </a:schemeClr>
                </a:solidFill>
                <a:latin typeface="Arial" panose="020B0604020202020204" pitchFamily="34" charset="0"/>
                <a:ea typeface="Calibri" panose="020F0502020204030204" pitchFamily="34" charset="0"/>
                <a:cs typeface="Arial" panose="020B0604020202020204" pitchFamily="34" charset="0"/>
              </a:rPr>
              <a:t>CAIG</a:t>
            </a:r>
          </a:p>
          <a:p>
            <a:pPr marL="228600" marR="0" indent="584200" algn="just">
              <a:lnSpc>
                <a:spcPct val="130000"/>
              </a:lnSpc>
              <a:spcBef>
                <a:spcPts val="0"/>
              </a:spcBef>
              <a:spcAft>
                <a:spcPts val="0"/>
              </a:spcAft>
            </a:pPr>
            <a:r>
              <a:rPr lang="es-E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Auditoría Interna </a:t>
            </a:r>
          </a:p>
          <a:p>
            <a:pPr marL="228600" marR="0" indent="584200" algn="just">
              <a:lnSpc>
                <a:spcPct val="130000"/>
              </a:lnSpc>
              <a:spcBef>
                <a:spcPts val="0"/>
              </a:spcBef>
              <a:spcAft>
                <a:spcPts val="0"/>
              </a:spcAft>
            </a:pPr>
            <a:r>
              <a:rPr lang="es-E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Auditoría Externa </a:t>
            </a:r>
          </a:p>
          <a:p>
            <a:pPr marL="228600" marR="0" indent="584200" algn="just">
              <a:lnSpc>
                <a:spcPct val="130000"/>
              </a:lnSpc>
              <a:spcBef>
                <a:spcPts val="0"/>
              </a:spcBef>
              <a:spcAft>
                <a:spcPts val="0"/>
              </a:spcAft>
            </a:pPr>
            <a:r>
              <a:rPr lang="es-ES" sz="2000" b="1" dirty="0">
                <a:solidFill>
                  <a:schemeClr val="bg1">
                    <a:lumMod val="85000"/>
                  </a:schemeClr>
                </a:solidFill>
                <a:latin typeface="Arial" panose="020B0604020202020204" pitchFamily="34" charset="0"/>
                <a:ea typeface="Calibri" panose="020F0502020204030204" pitchFamily="34" charset="0"/>
                <a:cs typeface="Arial" panose="020B0604020202020204" pitchFamily="34" charset="0"/>
              </a:rPr>
              <a:t>DCI</a:t>
            </a:r>
          </a:p>
          <a:p>
            <a:pPr marL="228600" marR="0" indent="584200" algn="just">
              <a:lnSpc>
                <a:spcPct val="130000"/>
              </a:lnSpc>
              <a:spcBef>
                <a:spcPts val="0"/>
              </a:spcBef>
              <a:spcAft>
                <a:spcPts val="0"/>
              </a:spcAft>
            </a:pPr>
            <a:r>
              <a:rPr lang="es-E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Grupo de Trabajo</a:t>
            </a:r>
          </a:p>
          <a:p>
            <a:pPr marL="228600" marR="0" indent="-228600" algn="just">
              <a:lnSpc>
                <a:spcPct val="130000"/>
              </a:lnSpc>
              <a:spcBef>
                <a:spcPts val="0"/>
              </a:spcBef>
              <a:spcAft>
                <a:spcPts val="0"/>
              </a:spcAft>
            </a:pPr>
            <a:r>
              <a:rPr lang="es-ES" sz="2000" b="1" dirty="0">
                <a:latin typeface="Arial" panose="020B0604020202020204" pitchFamily="34" charset="0"/>
                <a:ea typeface="Calibri" panose="020F0502020204030204" pitchFamily="34" charset="0"/>
                <a:cs typeface="Arial" panose="020B0604020202020204" pitchFamily="34" charset="0"/>
              </a:rPr>
              <a:t> </a:t>
            </a:r>
            <a:endParaRPr lang="es-ES" sz="2000" b="1" dirty="0">
              <a:latin typeface="Arial" panose="020B0604020202020204" pitchFamily="34" charset="0"/>
              <a:cs typeface="Arial" panose="020B0604020202020204" pitchFamily="34" charset="0"/>
            </a:endParaRPr>
          </a:p>
        </p:txBody>
      </p:sp>
      <p:cxnSp>
        <p:nvCxnSpPr>
          <p:cNvPr id="15" name="Straight Connector 14">
            <a:extLst>
              <a:ext uri="{FF2B5EF4-FFF2-40B4-BE49-F238E27FC236}">
                <a16:creationId xmlns:a16="http://schemas.microsoft.com/office/drawing/2014/main" id="{3A3D379B-C99C-4D4C-8195-BB0F16461AA3}"/>
              </a:ext>
            </a:extLst>
          </p:cNvPr>
          <p:cNvCxnSpPr>
            <a:cxnSpLocks/>
          </p:cNvCxnSpPr>
          <p:nvPr/>
        </p:nvCxnSpPr>
        <p:spPr>
          <a:xfrm flipH="1">
            <a:off x="7298654" y="5269228"/>
            <a:ext cx="4253075"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601DF805-4BA6-45CC-9E8B-7A3D9A98DEE6}"/>
              </a:ext>
            </a:extLst>
          </p:cNvPr>
          <p:cNvSpPr/>
          <p:nvPr/>
        </p:nvSpPr>
        <p:spPr>
          <a:xfrm>
            <a:off x="4000253" y="3272590"/>
            <a:ext cx="3298901" cy="532102"/>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3200" b="1" dirty="0">
                <a:solidFill>
                  <a:schemeClr val="tx1"/>
                </a:solidFill>
                <a:latin typeface="Arial" panose="020B0604020202020204" pitchFamily="34" charset="0"/>
                <a:ea typeface="DengXian" panose="02010600030101010101" pitchFamily="2" charset="-122"/>
                <a:cs typeface="Arial" panose="020B0604020202020204" pitchFamily="34" charset="0"/>
              </a:rPr>
              <a:t>En marcha</a:t>
            </a:r>
          </a:p>
        </p:txBody>
      </p:sp>
      <p:sp>
        <p:nvSpPr>
          <p:cNvPr id="22" name="Rectangle: Rounded Corners 21">
            <a:extLst>
              <a:ext uri="{FF2B5EF4-FFF2-40B4-BE49-F238E27FC236}">
                <a16:creationId xmlns:a16="http://schemas.microsoft.com/office/drawing/2014/main" id="{C6E6F661-FCB2-40D6-87AD-6C808A2F0F25}"/>
              </a:ext>
            </a:extLst>
          </p:cNvPr>
          <p:cNvSpPr/>
          <p:nvPr/>
        </p:nvSpPr>
        <p:spPr>
          <a:xfrm>
            <a:off x="7315846" y="3981330"/>
            <a:ext cx="1187116" cy="1200329"/>
          </a:xfrm>
          <a:prstGeom prst="roundRect">
            <a:avLst/>
          </a:prstGeom>
          <a:solidFill>
            <a:schemeClr val="bg1">
              <a:lumMod val="75000"/>
              <a:alpha val="36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600" b="1" dirty="0">
              <a:solidFill>
                <a:schemeClr val="tx1">
                  <a:lumMod val="95000"/>
                  <a:lumOff val="5000"/>
                </a:schemeClr>
              </a:solidFill>
              <a:latin typeface="Arial" panose="020B0604020202020204" pitchFamily="34" charset="0"/>
              <a:cs typeface="Arial" panose="020B0604020202020204" pitchFamily="34" charset="0"/>
            </a:endParaRPr>
          </a:p>
          <a:p>
            <a:pPr algn="ctr"/>
            <a:r>
              <a:rPr lang="fr-FR" sz="3600" b="1" dirty="0">
                <a:solidFill>
                  <a:schemeClr val="tx1">
                    <a:lumMod val="95000"/>
                    <a:lumOff val="5000"/>
                  </a:schemeClr>
                </a:solidFill>
                <a:latin typeface="Arial" panose="020B0604020202020204" pitchFamily="34" charset="0"/>
                <a:cs typeface="Arial" panose="020B0604020202020204" pitchFamily="34" charset="0"/>
              </a:rPr>
              <a:t>31</a:t>
            </a:r>
            <a:endParaRPr lang="en-US" sz="3600" b="1" dirty="0">
              <a:solidFill>
                <a:schemeClr val="tx1">
                  <a:lumMod val="95000"/>
                  <a:lumOff val="5000"/>
                </a:schemeClr>
              </a:solidFill>
              <a:latin typeface="Arial" panose="020B0604020202020204" pitchFamily="34" charset="0"/>
              <a:cs typeface="Arial" panose="020B0604020202020204" pitchFamily="34" charset="0"/>
            </a:endParaRPr>
          </a:p>
        </p:txBody>
      </p:sp>
      <p:sp>
        <p:nvSpPr>
          <p:cNvPr id="23" name="Rectangle: Rounded Corners 22">
            <a:extLst>
              <a:ext uri="{FF2B5EF4-FFF2-40B4-BE49-F238E27FC236}">
                <a16:creationId xmlns:a16="http://schemas.microsoft.com/office/drawing/2014/main" id="{7D6B4EBE-6643-4F4D-8E02-25CD2F136AB9}"/>
              </a:ext>
            </a:extLst>
          </p:cNvPr>
          <p:cNvSpPr/>
          <p:nvPr/>
        </p:nvSpPr>
        <p:spPr>
          <a:xfrm>
            <a:off x="7320694" y="3950061"/>
            <a:ext cx="1187116" cy="550451"/>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a:latin typeface="Arial" panose="020B0604020202020204" pitchFamily="34" charset="0"/>
                <a:cs typeface="Arial" panose="020B0604020202020204" pitchFamily="34" charset="0"/>
              </a:rPr>
              <a:t>DIC</a:t>
            </a:r>
            <a:endParaRPr lang="en-US" sz="2400" b="1" dirty="0">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1A808A63-32B8-4467-8508-140EF781BA49}"/>
              </a:ext>
            </a:extLst>
          </p:cNvPr>
          <p:cNvSpPr txBox="1"/>
          <p:nvPr/>
        </p:nvSpPr>
        <p:spPr>
          <a:xfrm>
            <a:off x="8066664" y="3892262"/>
            <a:ext cx="441146" cy="646331"/>
          </a:xfrm>
          <a:prstGeom prst="rect">
            <a:avLst/>
          </a:prstGeom>
          <a:noFill/>
        </p:spPr>
        <p:txBody>
          <a:bodyPr wrap="none" rtlCol="0">
            <a:spAutoFit/>
          </a:bodyPr>
          <a:lstStyle/>
          <a:p>
            <a:r>
              <a:rPr lang="fr-FR" b="1" dirty="0">
                <a:solidFill>
                  <a:schemeClr val="bg1"/>
                </a:solidFill>
                <a:latin typeface="Arial" panose="020B0604020202020204" pitchFamily="34" charset="0"/>
                <a:cs typeface="Arial" panose="020B0604020202020204" pitchFamily="34" charset="0"/>
              </a:rPr>
              <a:t>20</a:t>
            </a:r>
          </a:p>
          <a:p>
            <a:r>
              <a:rPr lang="fr-FR" b="1" dirty="0">
                <a:solidFill>
                  <a:schemeClr val="bg1"/>
                </a:solidFill>
                <a:latin typeface="Arial" panose="020B0604020202020204" pitchFamily="34" charset="0"/>
                <a:cs typeface="Arial" panose="020B0604020202020204" pitchFamily="34" charset="0"/>
              </a:rPr>
              <a:t>20</a:t>
            </a:r>
            <a:endParaRPr lang="en-US" b="1" dirty="0">
              <a:solidFill>
                <a:schemeClr val="bg1"/>
              </a:solidFill>
              <a:latin typeface="Arial" panose="020B0604020202020204" pitchFamily="34" charset="0"/>
              <a:cs typeface="Arial" panose="020B0604020202020204" pitchFamily="34" charset="0"/>
            </a:endParaRPr>
          </a:p>
        </p:txBody>
      </p:sp>
      <p:pic>
        <p:nvPicPr>
          <p:cNvPr id="25" name="Picture 24" descr="A close up of a fan&#10;&#10;Description automatically generated">
            <a:extLst>
              <a:ext uri="{FF2B5EF4-FFF2-40B4-BE49-F238E27FC236}">
                <a16:creationId xmlns:a16="http://schemas.microsoft.com/office/drawing/2014/main" id="{884E584E-FC6D-4909-A43C-685F0F9148C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47462" y="2104341"/>
            <a:ext cx="232055" cy="232055"/>
          </a:xfrm>
          <a:prstGeom prst="rect">
            <a:avLst/>
          </a:prstGeom>
        </p:spPr>
      </p:pic>
      <p:pic>
        <p:nvPicPr>
          <p:cNvPr id="26" name="Picture 25" descr="A close up of a fan&#10;&#10;Description automatically generated">
            <a:extLst>
              <a:ext uri="{FF2B5EF4-FFF2-40B4-BE49-F238E27FC236}">
                <a16:creationId xmlns:a16="http://schemas.microsoft.com/office/drawing/2014/main" id="{51D36B87-A233-4CB3-A02D-397AE5EF1B0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47462" y="2475056"/>
            <a:ext cx="232055" cy="232055"/>
          </a:xfrm>
          <a:prstGeom prst="rect">
            <a:avLst/>
          </a:prstGeom>
        </p:spPr>
      </p:pic>
      <p:pic>
        <p:nvPicPr>
          <p:cNvPr id="27" name="Picture 26" descr="A close up of a fan&#10;&#10;Description automatically generated">
            <a:extLst>
              <a:ext uri="{FF2B5EF4-FFF2-40B4-BE49-F238E27FC236}">
                <a16:creationId xmlns:a16="http://schemas.microsoft.com/office/drawing/2014/main" id="{322D65AD-E87A-4156-AEC0-6A066642E92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51050" y="3249196"/>
            <a:ext cx="232055" cy="232055"/>
          </a:xfrm>
          <a:prstGeom prst="rect">
            <a:avLst/>
          </a:prstGeom>
        </p:spPr>
      </p:pic>
      <p:sp>
        <p:nvSpPr>
          <p:cNvPr id="28" name="TextBox 27">
            <a:extLst>
              <a:ext uri="{FF2B5EF4-FFF2-40B4-BE49-F238E27FC236}">
                <a16:creationId xmlns:a16="http://schemas.microsoft.com/office/drawing/2014/main" id="{6E6240D6-5F12-4D4E-94A3-97DD1E4ABD85}"/>
              </a:ext>
            </a:extLst>
          </p:cNvPr>
          <p:cNvSpPr txBox="1"/>
          <p:nvPr/>
        </p:nvSpPr>
        <p:spPr>
          <a:xfrm>
            <a:off x="3130183" y="3365223"/>
            <a:ext cx="877163"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HRMD</a:t>
            </a:r>
          </a:p>
        </p:txBody>
      </p:sp>
      <p:sp>
        <p:nvSpPr>
          <p:cNvPr id="29" name="TextBox 28">
            <a:extLst>
              <a:ext uri="{FF2B5EF4-FFF2-40B4-BE49-F238E27FC236}">
                <a16:creationId xmlns:a16="http://schemas.microsoft.com/office/drawing/2014/main" id="{B0ACF8B3-0485-4D39-9C20-3A1E76ECCCE1}"/>
              </a:ext>
            </a:extLst>
          </p:cNvPr>
          <p:cNvSpPr txBox="1"/>
          <p:nvPr/>
        </p:nvSpPr>
        <p:spPr>
          <a:xfrm>
            <a:off x="1064309" y="279048"/>
            <a:ext cx="7987327" cy="507831"/>
          </a:xfrm>
          <a:prstGeom prst="rect">
            <a:avLst/>
          </a:prstGeom>
          <a:noFill/>
        </p:spPr>
        <p:txBody>
          <a:bodyPr wrap="square" lIns="108000" rIns="108000" rtlCol="0">
            <a:spAutoFit/>
          </a:bodyPr>
          <a:lstStyle/>
          <a:p>
            <a:pPr lvl="0"/>
            <a:r>
              <a:rPr lang="es-ES" sz="2700" b="1" dirty="0">
                <a:solidFill>
                  <a:prstClr val="black">
                    <a:lumMod val="95000"/>
                    <a:lumOff val="5000"/>
                  </a:prstClr>
                </a:solidFill>
                <a:latin typeface="Arial"/>
                <a:ea typeface="Arial Unicode MS"/>
                <a:cs typeface="Arial" pitchFamily="34" charset="0"/>
              </a:rPr>
              <a:t>Sistema y medidas en fase de implementación</a:t>
            </a:r>
          </a:p>
        </p:txBody>
      </p:sp>
      <p:sp>
        <p:nvSpPr>
          <p:cNvPr id="33" name="TextBox 32">
            <a:extLst>
              <a:ext uri="{FF2B5EF4-FFF2-40B4-BE49-F238E27FC236}">
                <a16:creationId xmlns:a16="http://schemas.microsoft.com/office/drawing/2014/main" id="{C4F44F09-EE4F-49BC-9110-283D47AB060B}"/>
              </a:ext>
            </a:extLst>
          </p:cNvPr>
          <p:cNvSpPr txBox="1"/>
          <p:nvPr/>
        </p:nvSpPr>
        <p:spPr>
          <a:xfrm>
            <a:off x="150662" y="84352"/>
            <a:ext cx="1182842" cy="777510"/>
          </a:xfrm>
          <a:prstGeom prst="rect">
            <a:avLst/>
          </a:prstGeom>
          <a:noFill/>
        </p:spPr>
        <p:txBody>
          <a:bodyPr wrap="square" lIns="108000" rIns="108000" rtlCol="0">
            <a:spAutoFit/>
          </a:bodyPr>
          <a:lstStyle/>
          <a:p>
            <a:pPr algn="ctr"/>
            <a:r>
              <a:rPr lang="en-US" altLang="ko-KR" sz="4400" b="1" dirty="0">
                <a:solidFill>
                  <a:srgbClr val="00B0F0"/>
                </a:solidFill>
                <a:latin typeface="Arial"/>
                <a:ea typeface="Arial Unicode MS"/>
                <a:cs typeface="Arial" pitchFamily="34" charset="0"/>
              </a:rPr>
              <a:t>05</a:t>
            </a:r>
            <a:endParaRPr lang="ko-KR" altLang="en-US" sz="4400" b="1" dirty="0">
              <a:solidFill>
                <a:srgbClr val="00B0F0"/>
              </a:solidFill>
              <a:latin typeface="Arial"/>
              <a:ea typeface="Arial Unicode MS"/>
              <a:cs typeface="Arial" pitchFamily="34" charset="0"/>
            </a:endParaRPr>
          </a:p>
        </p:txBody>
      </p:sp>
    </p:spTree>
    <p:extLst>
      <p:ext uri="{BB962C8B-B14F-4D97-AF65-F5344CB8AC3E}">
        <p14:creationId xmlns:p14="http://schemas.microsoft.com/office/powerpoint/2010/main" val="35369277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ADACC71-7030-4F60-9C8D-D84A51A1B0C2}"/>
              </a:ext>
            </a:extLst>
          </p:cNvPr>
          <p:cNvSpPr/>
          <p:nvPr/>
        </p:nvSpPr>
        <p:spPr>
          <a:xfrm rot="16200000">
            <a:off x="8445896" y="3105834"/>
            <a:ext cx="6858001" cy="646331"/>
          </a:xfrm>
          <a:prstGeom prst="rect">
            <a:avLst/>
          </a:prstGeom>
          <a:solidFill>
            <a:schemeClr val="bg2">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D8F8DC4-4891-4EFB-86D7-6587200D89DC}"/>
              </a:ext>
            </a:extLst>
          </p:cNvPr>
          <p:cNvSpPr/>
          <p:nvPr/>
        </p:nvSpPr>
        <p:spPr>
          <a:xfrm rot="16200000">
            <a:off x="10980000" y="720000"/>
            <a:ext cx="1692000" cy="360000"/>
          </a:xfrm>
          <a:prstGeom prst="rect">
            <a:avLst/>
          </a:prstGeom>
        </p:spPr>
        <p:txBody>
          <a:bodyPr wrap="square">
            <a:noAutofit/>
          </a:bodyPr>
          <a:lstStyle/>
          <a:p>
            <a:pPr lvl="0"/>
            <a:r>
              <a:rPr lang="es-ES" sz="1000" b="1" dirty="0">
                <a:solidFill>
                  <a:prstClr val="black">
                    <a:lumMod val="95000"/>
                    <a:lumOff val="5000"/>
                  </a:prstClr>
                </a:solidFill>
                <a:latin typeface="Arial" panose="020B0604020202020204" pitchFamily="34" charset="0"/>
                <a:cs typeface="Arial" panose="020B0604020202020204" pitchFamily="34" charset="0"/>
              </a:rPr>
              <a:t>Grupo de Trabajo</a:t>
            </a:r>
          </a:p>
          <a:p>
            <a:pPr lvl="0"/>
            <a:r>
              <a:rPr lang="es-ES" sz="1000" b="1" dirty="0">
                <a:solidFill>
                  <a:prstClr val="black">
                    <a:lumMod val="95000"/>
                    <a:lumOff val="5000"/>
                  </a:prstClr>
                </a:solidFill>
                <a:latin typeface="Arial" panose="020B0604020202020204" pitchFamily="34" charset="0"/>
                <a:cs typeface="Arial" panose="020B0604020202020204" pitchFamily="34" charset="0"/>
              </a:rPr>
              <a:t>sobre </a:t>
            </a:r>
            <a:r>
              <a:rPr lang="es-ES" sz="1000" b="1" dirty="0">
                <a:solidFill>
                  <a:srgbClr val="00B0F0"/>
                </a:solidFill>
                <a:latin typeface="Arial" panose="020B0604020202020204" pitchFamily="34" charset="0"/>
                <a:cs typeface="Arial" panose="020B0604020202020204" pitchFamily="34" charset="0"/>
              </a:rPr>
              <a:t>Controles Internos</a:t>
            </a:r>
          </a:p>
        </p:txBody>
      </p:sp>
      <p:sp>
        <p:nvSpPr>
          <p:cNvPr id="8" name="Title 1">
            <a:extLst>
              <a:ext uri="{FF2B5EF4-FFF2-40B4-BE49-F238E27FC236}">
                <a16:creationId xmlns:a16="http://schemas.microsoft.com/office/drawing/2014/main" id="{218552F0-15ED-4BC7-8F40-5D5E5101FE1B}"/>
              </a:ext>
            </a:extLst>
          </p:cNvPr>
          <p:cNvSpPr txBox="1">
            <a:spLocks/>
          </p:cNvSpPr>
          <p:nvPr/>
        </p:nvSpPr>
        <p:spPr>
          <a:xfrm rot="16200000">
            <a:off x="11304000" y="1764000"/>
            <a:ext cx="1116000" cy="8994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4800" dirty="0">
                <a:solidFill>
                  <a:srgbClr val="00B0F0"/>
                </a:solidFill>
              </a:rPr>
              <a:t>UIT</a:t>
            </a:r>
          </a:p>
        </p:txBody>
      </p:sp>
      <p:pic>
        <p:nvPicPr>
          <p:cNvPr id="19" name="Picture 18" descr="A close up of a logo&#10;&#10;Description automatically generated">
            <a:extLst>
              <a:ext uri="{FF2B5EF4-FFF2-40B4-BE49-F238E27FC236}">
                <a16:creationId xmlns:a16="http://schemas.microsoft.com/office/drawing/2014/main" id="{4C13B10B-FC1A-4BE3-91C0-B691B525D1A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551729" y="6192558"/>
            <a:ext cx="603169" cy="612369"/>
          </a:xfrm>
          <a:prstGeom prst="rect">
            <a:avLst/>
          </a:prstGeom>
        </p:spPr>
      </p:pic>
      <p:sp>
        <p:nvSpPr>
          <p:cNvPr id="16" name="Rectangle 15">
            <a:extLst>
              <a:ext uri="{FF2B5EF4-FFF2-40B4-BE49-F238E27FC236}">
                <a16:creationId xmlns:a16="http://schemas.microsoft.com/office/drawing/2014/main" id="{05C64049-E2FF-4F48-BF59-9314AE1CD646}"/>
              </a:ext>
            </a:extLst>
          </p:cNvPr>
          <p:cNvSpPr/>
          <p:nvPr/>
        </p:nvSpPr>
        <p:spPr>
          <a:xfrm>
            <a:off x="0" y="1139651"/>
            <a:ext cx="6614959" cy="2104440"/>
          </a:xfrm>
          <a:prstGeom prst="rect">
            <a:avLst/>
          </a:prstGeom>
          <a:solidFill>
            <a:srgbClr val="00B0F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5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A8762A25-5B6C-4B3D-8F2D-BAE393253711}"/>
              </a:ext>
            </a:extLst>
          </p:cNvPr>
          <p:cNvSpPr/>
          <p:nvPr/>
        </p:nvSpPr>
        <p:spPr>
          <a:xfrm>
            <a:off x="150662" y="4292605"/>
            <a:ext cx="6443809" cy="1569660"/>
          </a:xfrm>
          <a:prstGeom prst="rect">
            <a:avLst/>
          </a:prstGeom>
        </p:spPr>
        <p:txBody>
          <a:bodyPr wrap="square">
            <a:spAutoFit/>
          </a:bodyPr>
          <a:lstStyle/>
          <a:p>
            <a:r>
              <a:rPr lang="es-ES" sz="1600" dirty="0">
                <a:latin typeface="Arial" panose="020B0604020202020204" pitchFamily="34" charset="0"/>
                <a:cs typeface="Arial" panose="020B0604020202020204" pitchFamily="34" charset="0"/>
              </a:rPr>
              <a:t>Introducción de procedimientos para gestionar y controlar el uso de consultores. </a:t>
            </a:r>
          </a:p>
          <a:p>
            <a:r>
              <a:rPr lang="es-ES" sz="1600" dirty="0">
                <a:latin typeface="Arial" panose="020B0604020202020204" pitchFamily="34" charset="0"/>
                <a:cs typeface="Arial" panose="020B0604020202020204" pitchFamily="34" charset="0"/>
              </a:rPr>
              <a:t>Fortalecimiento del seguimiento de la calidad del trabajo realizado por el consultor.</a:t>
            </a:r>
          </a:p>
          <a:p>
            <a:r>
              <a:rPr lang="es-ES" sz="1600" dirty="0">
                <a:latin typeface="Arial" panose="020B0604020202020204" pitchFamily="34" charset="0"/>
                <a:cs typeface="Arial" panose="020B0604020202020204" pitchFamily="34" charset="0"/>
              </a:rPr>
              <a:t>Se establecerán límites anuales que limiten la cantidad que puede recibir un consultor o entidad en un año fiscal.</a:t>
            </a:r>
          </a:p>
        </p:txBody>
      </p:sp>
      <p:sp>
        <p:nvSpPr>
          <p:cNvPr id="3" name="Rectangle 2">
            <a:extLst>
              <a:ext uri="{FF2B5EF4-FFF2-40B4-BE49-F238E27FC236}">
                <a16:creationId xmlns:a16="http://schemas.microsoft.com/office/drawing/2014/main" id="{C3075B4C-8D99-43E7-84D1-D5B363B096E4}"/>
              </a:ext>
            </a:extLst>
          </p:cNvPr>
          <p:cNvSpPr/>
          <p:nvPr/>
        </p:nvSpPr>
        <p:spPr>
          <a:xfrm>
            <a:off x="306674" y="1365066"/>
            <a:ext cx="6382884" cy="1200329"/>
          </a:xfrm>
          <a:prstGeom prst="rect">
            <a:avLst/>
          </a:prstGeom>
        </p:spPr>
        <p:txBody>
          <a:bodyPr wrap="square">
            <a:spAutoFit/>
          </a:bodyPr>
          <a:lstStyle/>
          <a:p>
            <a:r>
              <a:rPr lang="es-ES" sz="3600" b="1" dirty="0">
                <a:latin typeface="Arial" panose="020B0604020202020204" pitchFamily="34" charset="0"/>
                <a:ea typeface="DengXian" panose="02010600030101010101" pitchFamily="2" charset="-122"/>
                <a:cs typeface="Arial" panose="020B0604020202020204" pitchFamily="34" charset="0"/>
              </a:rPr>
              <a:t>Gestión y control del </a:t>
            </a:r>
            <a:r>
              <a:rPr lang="es-ES" sz="3600" b="1" dirty="0">
                <a:solidFill>
                  <a:schemeClr val="bg1"/>
                </a:solidFill>
                <a:latin typeface="Arial" panose="020B0604020202020204" pitchFamily="34" charset="0"/>
                <a:ea typeface="DengXian" panose="02010600030101010101" pitchFamily="2" charset="-122"/>
                <a:cs typeface="Arial" panose="020B0604020202020204" pitchFamily="34" charset="0"/>
              </a:rPr>
              <a:t>recurso a consultores </a:t>
            </a:r>
          </a:p>
        </p:txBody>
      </p:sp>
      <p:sp>
        <p:nvSpPr>
          <p:cNvPr id="5" name="Rectangle 4">
            <a:extLst>
              <a:ext uri="{FF2B5EF4-FFF2-40B4-BE49-F238E27FC236}">
                <a16:creationId xmlns:a16="http://schemas.microsoft.com/office/drawing/2014/main" id="{6B4E2618-60B8-48C1-84E6-E69D52C6EE98}"/>
              </a:ext>
            </a:extLst>
          </p:cNvPr>
          <p:cNvSpPr/>
          <p:nvPr/>
        </p:nvSpPr>
        <p:spPr>
          <a:xfrm>
            <a:off x="7298654" y="1139651"/>
            <a:ext cx="4078625" cy="2451377"/>
          </a:xfrm>
          <a:prstGeom prst="rect">
            <a:avLst/>
          </a:prstGeom>
        </p:spPr>
        <p:txBody>
          <a:bodyPr wrap="square">
            <a:spAutoFit/>
          </a:bodyPr>
          <a:lstStyle/>
          <a:p>
            <a:pPr marL="228600" marR="0" indent="-228600" algn="just">
              <a:lnSpc>
                <a:spcPct val="130000"/>
              </a:lnSpc>
              <a:spcBef>
                <a:spcPts val="0"/>
              </a:spcBef>
              <a:spcAft>
                <a:spcPts val="0"/>
              </a:spcAft>
            </a:pPr>
            <a:r>
              <a:rPr lang="es-E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Recomendado por: </a:t>
            </a:r>
          </a:p>
          <a:p>
            <a:pPr marL="228600" marR="0" indent="584200" algn="just">
              <a:lnSpc>
                <a:spcPct val="130000"/>
              </a:lnSpc>
              <a:spcBef>
                <a:spcPts val="0"/>
              </a:spcBef>
              <a:spcAft>
                <a:spcPts val="0"/>
              </a:spcAft>
            </a:pPr>
            <a:r>
              <a:rPr lang="es-ES" sz="2000" b="1" dirty="0">
                <a:solidFill>
                  <a:schemeClr val="bg1">
                    <a:lumMod val="85000"/>
                  </a:schemeClr>
                </a:solidFill>
                <a:latin typeface="Arial" panose="020B0604020202020204" pitchFamily="34" charset="0"/>
                <a:ea typeface="Calibri" panose="020F0502020204030204" pitchFamily="34" charset="0"/>
                <a:cs typeface="Arial" panose="020B0604020202020204" pitchFamily="34" charset="0"/>
              </a:rPr>
              <a:t>CIAG</a:t>
            </a:r>
          </a:p>
          <a:p>
            <a:pPr marL="228600" marR="0" indent="584200" algn="just">
              <a:lnSpc>
                <a:spcPct val="130000"/>
              </a:lnSpc>
              <a:spcBef>
                <a:spcPts val="0"/>
              </a:spcBef>
              <a:spcAft>
                <a:spcPts val="0"/>
              </a:spcAft>
            </a:pPr>
            <a:r>
              <a:rPr lang="es-E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Auditoría Interna </a:t>
            </a:r>
          </a:p>
          <a:p>
            <a:pPr marL="228600" marR="0" indent="584200" algn="just">
              <a:lnSpc>
                <a:spcPct val="130000"/>
              </a:lnSpc>
              <a:spcBef>
                <a:spcPts val="0"/>
              </a:spcBef>
              <a:spcAft>
                <a:spcPts val="0"/>
              </a:spcAft>
            </a:pPr>
            <a:r>
              <a:rPr lang="es-E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Auditoría Externa </a:t>
            </a:r>
          </a:p>
          <a:p>
            <a:pPr marL="228600" marR="0" indent="584200" algn="just">
              <a:lnSpc>
                <a:spcPct val="130000"/>
              </a:lnSpc>
              <a:spcBef>
                <a:spcPts val="0"/>
              </a:spcBef>
              <a:spcAft>
                <a:spcPts val="0"/>
              </a:spcAft>
            </a:pPr>
            <a:r>
              <a:rPr lang="en-US" sz="2000" b="1" dirty="0">
                <a:solidFill>
                  <a:schemeClr val="bg1">
                    <a:lumMod val="85000"/>
                  </a:schemeClr>
                </a:solidFill>
                <a:latin typeface="Arial" panose="020B0604020202020204" pitchFamily="34" charset="0"/>
                <a:ea typeface="Calibri" panose="020F0502020204030204" pitchFamily="34" charset="0"/>
                <a:cs typeface="Arial" panose="020B0604020202020204" pitchFamily="34" charset="0"/>
              </a:rPr>
              <a:t>DCI</a:t>
            </a:r>
          </a:p>
          <a:p>
            <a:pPr marL="228600" marR="0" indent="-228600" algn="just">
              <a:lnSpc>
                <a:spcPct val="130000"/>
              </a:lnSpc>
              <a:spcBef>
                <a:spcPts val="0"/>
              </a:spcBef>
              <a:spcAft>
                <a:spcPts val="0"/>
              </a:spcAft>
            </a:pPr>
            <a:r>
              <a:rPr lang="en-US" sz="2000" b="1" dirty="0">
                <a:latin typeface="Arial" panose="020B0604020202020204" pitchFamily="34" charset="0"/>
                <a:ea typeface="Calibri" panose="020F0502020204030204" pitchFamily="34" charset="0"/>
                <a:cs typeface="Arial" panose="020B0604020202020204" pitchFamily="34" charset="0"/>
              </a:rPr>
              <a:t> </a:t>
            </a:r>
            <a:endParaRPr lang="en-US" sz="2000" b="1" dirty="0">
              <a:latin typeface="Arial" panose="020B0604020202020204" pitchFamily="34" charset="0"/>
              <a:cs typeface="Arial" panose="020B0604020202020204" pitchFamily="34" charset="0"/>
            </a:endParaRPr>
          </a:p>
        </p:txBody>
      </p:sp>
      <p:cxnSp>
        <p:nvCxnSpPr>
          <p:cNvPr id="15" name="Straight Connector 14">
            <a:extLst>
              <a:ext uri="{FF2B5EF4-FFF2-40B4-BE49-F238E27FC236}">
                <a16:creationId xmlns:a16="http://schemas.microsoft.com/office/drawing/2014/main" id="{3A3D379B-C99C-4D4C-8195-BB0F16461AA3}"/>
              </a:ext>
            </a:extLst>
          </p:cNvPr>
          <p:cNvCxnSpPr>
            <a:cxnSpLocks/>
          </p:cNvCxnSpPr>
          <p:nvPr/>
        </p:nvCxnSpPr>
        <p:spPr>
          <a:xfrm flipH="1">
            <a:off x="7298654" y="5269228"/>
            <a:ext cx="4253075"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6C5498F4-D989-4D33-B84E-41694E8959B3}"/>
              </a:ext>
            </a:extLst>
          </p:cNvPr>
          <p:cNvSpPr/>
          <p:nvPr/>
        </p:nvSpPr>
        <p:spPr>
          <a:xfrm>
            <a:off x="4000253" y="3272590"/>
            <a:ext cx="3298901" cy="532102"/>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3200" b="1" dirty="0">
                <a:solidFill>
                  <a:schemeClr val="tx1"/>
                </a:solidFill>
                <a:latin typeface="Arial" panose="020B0604020202020204" pitchFamily="34" charset="0"/>
                <a:ea typeface="DengXian" panose="02010600030101010101" pitchFamily="2" charset="-122"/>
                <a:cs typeface="Arial" panose="020B0604020202020204" pitchFamily="34" charset="0"/>
              </a:rPr>
              <a:t>En marcha</a:t>
            </a:r>
          </a:p>
        </p:txBody>
      </p:sp>
      <p:sp>
        <p:nvSpPr>
          <p:cNvPr id="22" name="Rectangle: Rounded Corners 21">
            <a:extLst>
              <a:ext uri="{FF2B5EF4-FFF2-40B4-BE49-F238E27FC236}">
                <a16:creationId xmlns:a16="http://schemas.microsoft.com/office/drawing/2014/main" id="{DE6014D0-37A9-4586-BD44-299A7AEFB31F}"/>
              </a:ext>
            </a:extLst>
          </p:cNvPr>
          <p:cNvSpPr/>
          <p:nvPr/>
        </p:nvSpPr>
        <p:spPr>
          <a:xfrm>
            <a:off x="7315846" y="3981330"/>
            <a:ext cx="1187116" cy="1200329"/>
          </a:xfrm>
          <a:prstGeom prst="roundRect">
            <a:avLst/>
          </a:prstGeom>
          <a:solidFill>
            <a:schemeClr val="bg1">
              <a:lumMod val="75000"/>
              <a:alpha val="36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600" b="1" dirty="0">
              <a:solidFill>
                <a:schemeClr val="tx1">
                  <a:lumMod val="95000"/>
                  <a:lumOff val="5000"/>
                </a:schemeClr>
              </a:solidFill>
              <a:latin typeface="Arial" panose="020B0604020202020204" pitchFamily="34" charset="0"/>
              <a:cs typeface="Arial" panose="020B0604020202020204" pitchFamily="34" charset="0"/>
            </a:endParaRPr>
          </a:p>
          <a:p>
            <a:pPr algn="ctr"/>
            <a:r>
              <a:rPr lang="fr-FR" sz="3600" b="1" dirty="0">
                <a:solidFill>
                  <a:schemeClr val="tx1">
                    <a:lumMod val="95000"/>
                    <a:lumOff val="5000"/>
                  </a:schemeClr>
                </a:solidFill>
                <a:latin typeface="Arial" panose="020B0604020202020204" pitchFamily="34" charset="0"/>
                <a:cs typeface="Arial" panose="020B0604020202020204" pitchFamily="34" charset="0"/>
              </a:rPr>
              <a:t>31</a:t>
            </a:r>
            <a:endParaRPr lang="en-US" sz="3600" b="1" dirty="0">
              <a:solidFill>
                <a:schemeClr val="tx1">
                  <a:lumMod val="95000"/>
                  <a:lumOff val="5000"/>
                </a:schemeClr>
              </a:solidFill>
              <a:latin typeface="Arial" panose="020B0604020202020204" pitchFamily="34" charset="0"/>
              <a:cs typeface="Arial" panose="020B0604020202020204" pitchFamily="34" charset="0"/>
            </a:endParaRPr>
          </a:p>
        </p:txBody>
      </p:sp>
      <p:sp>
        <p:nvSpPr>
          <p:cNvPr id="23" name="Rectangle: Rounded Corners 22">
            <a:extLst>
              <a:ext uri="{FF2B5EF4-FFF2-40B4-BE49-F238E27FC236}">
                <a16:creationId xmlns:a16="http://schemas.microsoft.com/office/drawing/2014/main" id="{B59A3572-AE8F-4B76-A12A-600AF74B6B4B}"/>
              </a:ext>
            </a:extLst>
          </p:cNvPr>
          <p:cNvSpPr/>
          <p:nvPr/>
        </p:nvSpPr>
        <p:spPr>
          <a:xfrm>
            <a:off x="7320694" y="3950061"/>
            <a:ext cx="1187116" cy="550451"/>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a:latin typeface="Arial" panose="020B0604020202020204" pitchFamily="34" charset="0"/>
                <a:cs typeface="Arial" panose="020B0604020202020204" pitchFamily="34" charset="0"/>
              </a:rPr>
              <a:t>DIC</a:t>
            </a:r>
            <a:endParaRPr lang="en-US" sz="2400" b="1" dirty="0">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DCC11961-0073-4983-9505-D785035CF17D}"/>
              </a:ext>
            </a:extLst>
          </p:cNvPr>
          <p:cNvSpPr txBox="1"/>
          <p:nvPr/>
        </p:nvSpPr>
        <p:spPr>
          <a:xfrm>
            <a:off x="8066664" y="3892262"/>
            <a:ext cx="441146" cy="646331"/>
          </a:xfrm>
          <a:prstGeom prst="rect">
            <a:avLst/>
          </a:prstGeom>
          <a:noFill/>
        </p:spPr>
        <p:txBody>
          <a:bodyPr wrap="none" rtlCol="0">
            <a:spAutoFit/>
          </a:bodyPr>
          <a:lstStyle/>
          <a:p>
            <a:r>
              <a:rPr lang="fr-FR" b="1" dirty="0">
                <a:solidFill>
                  <a:schemeClr val="bg1"/>
                </a:solidFill>
                <a:latin typeface="Arial" panose="020B0604020202020204" pitchFamily="34" charset="0"/>
                <a:cs typeface="Arial" panose="020B0604020202020204" pitchFamily="34" charset="0"/>
              </a:rPr>
              <a:t>20</a:t>
            </a:r>
          </a:p>
          <a:p>
            <a:r>
              <a:rPr lang="fr-FR" b="1" dirty="0">
                <a:solidFill>
                  <a:schemeClr val="bg1"/>
                </a:solidFill>
                <a:latin typeface="Arial" panose="020B0604020202020204" pitchFamily="34" charset="0"/>
                <a:cs typeface="Arial" panose="020B0604020202020204" pitchFamily="34" charset="0"/>
              </a:rPr>
              <a:t>20</a:t>
            </a:r>
            <a:endParaRPr lang="en-US" b="1" dirty="0">
              <a:solidFill>
                <a:schemeClr val="bg1"/>
              </a:solidFill>
              <a:latin typeface="Arial" panose="020B0604020202020204" pitchFamily="34" charset="0"/>
              <a:cs typeface="Arial" panose="020B0604020202020204" pitchFamily="34" charset="0"/>
            </a:endParaRPr>
          </a:p>
        </p:txBody>
      </p:sp>
      <p:pic>
        <p:nvPicPr>
          <p:cNvPr id="25" name="Picture 24" descr="A close up of a fan&#10;&#10;Description automatically generated">
            <a:extLst>
              <a:ext uri="{FF2B5EF4-FFF2-40B4-BE49-F238E27FC236}">
                <a16:creationId xmlns:a16="http://schemas.microsoft.com/office/drawing/2014/main" id="{201707B7-8D0E-4B5B-B6A3-DB7C9CEB02C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47462" y="2104341"/>
            <a:ext cx="232055" cy="232055"/>
          </a:xfrm>
          <a:prstGeom prst="rect">
            <a:avLst/>
          </a:prstGeom>
        </p:spPr>
      </p:pic>
      <p:pic>
        <p:nvPicPr>
          <p:cNvPr id="26" name="Picture 25" descr="A close up of a fan&#10;&#10;Description automatically generated">
            <a:extLst>
              <a:ext uri="{FF2B5EF4-FFF2-40B4-BE49-F238E27FC236}">
                <a16:creationId xmlns:a16="http://schemas.microsoft.com/office/drawing/2014/main" id="{2573B1A2-ECF5-41D7-B636-0C58F01F970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47462" y="2494643"/>
            <a:ext cx="232055" cy="232055"/>
          </a:xfrm>
          <a:prstGeom prst="rect">
            <a:avLst/>
          </a:prstGeom>
        </p:spPr>
      </p:pic>
      <p:sp>
        <p:nvSpPr>
          <p:cNvPr id="27" name="TextBox 26">
            <a:extLst>
              <a:ext uri="{FF2B5EF4-FFF2-40B4-BE49-F238E27FC236}">
                <a16:creationId xmlns:a16="http://schemas.microsoft.com/office/drawing/2014/main" id="{7CADFF6D-13E4-4441-8DED-FCE1DD973C0A}"/>
              </a:ext>
            </a:extLst>
          </p:cNvPr>
          <p:cNvSpPr txBox="1"/>
          <p:nvPr/>
        </p:nvSpPr>
        <p:spPr>
          <a:xfrm>
            <a:off x="3088076" y="3337214"/>
            <a:ext cx="877163"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HRMD</a:t>
            </a:r>
          </a:p>
        </p:txBody>
      </p:sp>
      <p:sp>
        <p:nvSpPr>
          <p:cNvPr id="28" name="TextBox 27">
            <a:extLst>
              <a:ext uri="{FF2B5EF4-FFF2-40B4-BE49-F238E27FC236}">
                <a16:creationId xmlns:a16="http://schemas.microsoft.com/office/drawing/2014/main" id="{8704F19D-7C03-44FF-926C-D4AE2DCDC0CB}"/>
              </a:ext>
            </a:extLst>
          </p:cNvPr>
          <p:cNvSpPr txBox="1"/>
          <p:nvPr/>
        </p:nvSpPr>
        <p:spPr>
          <a:xfrm>
            <a:off x="1064309" y="279048"/>
            <a:ext cx="7941146" cy="507831"/>
          </a:xfrm>
          <a:prstGeom prst="rect">
            <a:avLst/>
          </a:prstGeom>
          <a:noFill/>
        </p:spPr>
        <p:txBody>
          <a:bodyPr wrap="square" lIns="108000" rIns="108000" rtlCol="0">
            <a:spAutoFit/>
          </a:bodyPr>
          <a:lstStyle/>
          <a:p>
            <a:pPr lvl="0"/>
            <a:r>
              <a:rPr lang="es-ES" sz="2700" b="1" dirty="0">
                <a:solidFill>
                  <a:prstClr val="black">
                    <a:lumMod val="95000"/>
                    <a:lumOff val="5000"/>
                  </a:prstClr>
                </a:solidFill>
                <a:latin typeface="Arial"/>
                <a:ea typeface="Arial Unicode MS"/>
                <a:cs typeface="Arial" pitchFamily="34" charset="0"/>
              </a:rPr>
              <a:t>Sistema y medidas en fase de implementación</a:t>
            </a:r>
          </a:p>
        </p:txBody>
      </p:sp>
      <p:sp>
        <p:nvSpPr>
          <p:cNvPr id="29" name="TextBox 28">
            <a:extLst>
              <a:ext uri="{FF2B5EF4-FFF2-40B4-BE49-F238E27FC236}">
                <a16:creationId xmlns:a16="http://schemas.microsoft.com/office/drawing/2014/main" id="{3200A15B-F997-485C-9AE9-3A6C41FB7F1C}"/>
              </a:ext>
            </a:extLst>
          </p:cNvPr>
          <p:cNvSpPr txBox="1"/>
          <p:nvPr/>
        </p:nvSpPr>
        <p:spPr>
          <a:xfrm>
            <a:off x="150662" y="84352"/>
            <a:ext cx="1182842" cy="777510"/>
          </a:xfrm>
          <a:prstGeom prst="rect">
            <a:avLst/>
          </a:prstGeom>
          <a:noFill/>
        </p:spPr>
        <p:txBody>
          <a:bodyPr wrap="square" lIns="108000" rIns="108000" rtlCol="0">
            <a:spAutoFit/>
          </a:bodyPr>
          <a:lstStyle/>
          <a:p>
            <a:pPr algn="ctr"/>
            <a:r>
              <a:rPr lang="en-US" altLang="ko-KR" sz="4400" b="1" dirty="0">
                <a:solidFill>
                  <a:srgbClr val="00B0F0"/>
                </a:solidFill>
                <a:latin typeface="Arial"/>
                <a:ea typeface="Arial Unicode MS"/>
                <a:cs typeface="Arial" pitchFamily="34" charset="0"/>
              </a:rPr>
              <a:t>05</a:t>
            </a:r>
            <a:endParaRPr lang="ko-KR" altLang="en-US" sz="4400" b="1" dirty="0">
              <a:solidFill>
                <a:srgbClr val="00B0F0"/>
              </a:solidFill>
              <a:latin typeface="Arial"/>
              <a:ea typeface="Arial Unicode MS"/>
              <a:cs typeface="Arial" pitchFamily="34" charset="0"/>
            </a:endParaRPr>
          </a:p>
        </p:txBody>
      </p:sp>
    </p:spTree>
    <p:extLst>
      <p:ext uri="{BB962C8B-B14F-4D97-AF65-F5344CB8AC3E}">
        <p14:creationId xmlns:p14="http://schemas.microsoft.com/office/powerpoint/2010/main" val="31382629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ADACC71-7030-4F60-9C8D-D84A51A1B0C2}"/>
              </a:ext>
            </a:extLst>
          </p:cNvPr>
          <p:cNvSpPr/>
          <p:nvPr/>
        </p:nvSpPr>
        <p:spPr>
          <a:xfrm rot="16200000">
            <a:off x="8445896" y="3105834"/>
            <a:ext cx="6858000" cy="646331"/>
          </a:xfrm>
          <a:prstGeom prst="rect">
            <a:avLst/>
          </a:prstGeom>
          <a:solidFill>
            <a:schemeClr val="bg2">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D8F8DC4-4891-4EFB-86D7-6587200D89DC}"/>
              </a:ext>
            </a:extLst>
          </p:cNvPr>
          <p:cNvSpPr/>
          <p:nvPr/>
        </p:nvSpPr>
        <p:spPr>
          <a:xfrm rot="16200000">
            <a:off x="10980000" y="720000"/>
            <a:ext cx="1692000" cy="360000"/>
          </a:xfrm>
          <a:prstGeom prst="rect">
            <a:avLst/>
          </a:prstGeom>
        </p:spPr>
        <p:txBody>
          <a:bodyPr wrap="square">
            <a:noAutofit/>
          </a:bodyPr>
          <a:lstStyle/>
          <a:p>
            <a:pPr lvl="0"/>
            <a:r>
              <a:rPr lang="es-ES" sz="1000" b="1" dirty="0">
                <a:solidFill>
                  <a:prstClr val="black">
                    <a:lumMod val="95000"/>
                    <a:lumOff val="5000"/>
                  </a:prstClr>
                </a:solidFill>
                <a:latin typeface="Arial" panose="020B0604020202020204" pitchFamily="34" charset="0"/>
                <a:cs typeface="Arial" panose="020B0604020202020204" pitchFamily="34" charset="0"/>
              </a:rPr>
              <a:t>Grupo de Trabajo</a:t>
            </a:r>
          </a:p>
          <a:p>
            <a:pPr lvl="0"/>
            <a:r>
              <a:rPr lang="es-ES" sz="1000" b="1" dirty="0">
                <a:solidFill>
                  <a:prstClr val="black">
                    <a:lumMod val="95000"/>
                    <a:lumOff val="5000"/>
                  </a:prstClr>
                </a:solidFill>
                <a:latin typeface="Arial" panose="020B0604020202020204" pitchFamily="34" charset="0"/>
                <a:cs typeface="Arial" panose="020B0604020202020204" pitchFamily="34" charset="0"/>
              </a:rPr>
              <a:t>sobre </a:t>
            </a:r>
            <a:r>
              <a:rPr lang="es-ES" sz="1000" b="1" dirty="0">
                <a:solidFill>
                  <a:srgbClr val="00B0F0"/>
                </a:solidFill>
                <a:latin typeface="Arial" panose="020B0604020202020204" pitchFamily="34" charset="0"/>
                <a:cs typeface="Arial" panose="020B0604020202020204" pitchFamily="34" charset="0"/>
              </a:rPr>
              <a:t>Controles Internos</a:t>
            </a:r>
          </a:p>
        </p:txBody>
      </p:sp>
      <p:sp>
        <p:nvSpPr>
          <p:cNvPr id="8" name="Title 1">
            <a:extLst>
              <a:ext uri="{FF2B5EF4-FFF2-40B4-BE49-F238E27FC236}">
                <a16:creationId xmlns:a16="http://schemas.microsoft.com/office/drawing/2014/main" id="{218552F0-15ED-4BC7-8F40-5D5E5101FE1B}"/>
              </a:ext>
            </a:extLst>
          </p:cNvPr>
          <p:cNvSpPr txBox="1">
            <a:spLocks/>
          </p:cNvSpPr>
          <p:nvPr/>
        </p:nvSpPr>
        <p:spPr>
          <a:xfrm rot="16200000">
            <a:off x="11304000" y="1764000"/>
            <a:ext cx="1116000" cy="8994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4800" dirty="0">
                <a:solidFill>
                  <a:srgbClr val="00B0F0"/>
                </a:solidFill>
              </a:rPr>
              <a:t>UIT</a:t>
            </a:r>
          </a:p>
        </p:txBody>
      </p:sp>
      <p:pic>
        <p:nvPicPr>
          <p:cNvPr id="19" name="Picture 18" descr="A close up of a logo&#10;&#10;Description automatically generated">
            <a:extLst>
              <a:ext uri="{FF2B5EF4-FFF2-40B4-BE49-F238E27FC236}">
                <a16:creationId xmlns:a16="http://schemas.microsoft.com/office/drawing/2014/main" id="{4C13B10B-FC1A-4BE3-91C0-B691B525D1A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551729" y="6192558"/>
            <a:ext cx="603169" cy="612369"/>
          </a:xfrm>
          <a:prstGeom prst="rect">
            <a:avLst/>
          </a:prstGeom>
        </p:spPr>
      </p:pic>
      <p:sp>
        <p:nvSpPr>
          <p:cNvPr id="16" name="Rectangle 15">
            <a:extLst>
              <a:ext uri="{FF2B5EF4-FFF2-40B4-BE49-F238E27FC236}">
                <a16:creationId xmlns:a16="http://schemas.microsoft.com/office/drawing/2014/main" id="{05C64049-E2FF-4F48-BF59-9314AE1CD646}"/>
              </a:ext>
            </a:extLst>
          </p:cNvPr>
          <p:cNvSpPr/>
          <p:nvPr/>
        </p:nvSpPr>
        <p:spPr>
          <a:xfrm>
            <a:off x="-3273" y="1168150"/>
            <a:ext cx="6692831" cy="2104440"/>
          </a:xfrm>
          <a:prstGeom prst="rect">
            <a:avLst/>
          </a:prstGeom>
          <a:solidFill>
            <a:srgbClr val="00B0F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5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A8762A25-5B6C-4B3D-8F2D-BAE393253711}"/>
              </a:ext>
            </a:extLst>
          </p:cNvPr>
          <p:cNvSpPr/>
          <p:nvPr/>
        </p:nvSpPr>
        <p:spPr>
          <a:xfrm>
            <a:off x="150662" y="4194436"/>
            <a:ext cx="7054797" cy="1323439"/>
          </a:xfrm>
          <a:prstGeom prst="rect">
            <a:avLst/>
          </a:prstGeom>
        </p:spPr>
        <p:txBody>
          <a:bodyPr wrap="square">
            <a:spAutoFit/>
          </a:bodyPr>
          <a:lstStyle/>
          <a:p>
            <a:r>
              <a:rPr lang="es-ES" sz="1600" dirty="0">
                <a:latin typeface="Arial" panose="020B0604020202020204" pitchFamily="34" charset="0"/>
                <a:cs typeface="Arial" panose="020B0604020202020204" pitchFamily="34" charset="0"/>
              </a:rPr>
              <a:t>A diferencia de las organizaciones basadas en la acción sobre el terreno como el PNUD y el UNICEF, la UIT no es lo suficientemente grande como para permitir la rotación. Sin embargo, se necesita urgentemente una política de movilidad que permita la reasignación del personal de un lugar de destino a otro.</a:t>
            </a:r>
          </a:p>
        </p:txBody>
      </p:sp>
      <p:sp>
        <p:nvSpPr>
          <p:cNvPr id="3" name="Rectangle 2">
            <a:extLst>
              <a:ext uri="{FF2B5EF4-FFF2-40B4-BE49-F238E27FC236}">
                <a16:creationId xmlns:a16="http://schemas.microsoft.com/office/drawing/2014/main" id="{C3075B4C-8D99-43E7-84D1-D5B363B096E4}"/>
              </a:ext>
            </a:extLst>
          </p:cNvPr>
          <p:cNvSpPr/>
          <p:nvPr/>
        </p:nvSpPr>
        <p:spPr>
          <a:xfrm>
            <a:off x="306674" y="1365066"/>
            <a:ext cx="6382884" cy="1077218"/>
          </a:xfrm>
          <a:prstGeom prst="rect">
            <a:avLst/>
          </a:prstGeom>
        </p:spPr>
        <p:txBody>
          <a:bodyPr wrap="square">
            <a:spAutoFit/>
          </a:bodyPr>
          <a:lstStyle/>
          <a:p>
            <a:r>
              <a:rPr lang="es-ES" sz="3200" b="1" dirty="0">
                <a:latin typeface="Arial" panose="020B0604020202020204" pitchFamily="34" charset="0"/>
                <a:ea typeface="DengXian" panose="02010600030101010101" pitchFamily="2" charset="-122"/>
                <a:cs typeface="Arial" panose="020B0604020202020204" pitchFamily="34" charset="0"/>
              </a:rPr>
              <a:t>Política de </a:t>
            </a:r>
            <a:r>
              <a:rPr lang="es-ES" sz="3200" b="1" dirty="0">
                <a:solidFill>
                  <a:schemeClr val="bg1"/>
                </a:solidFill>
                <a:latin typeface="Arial" panose="020B0604020202020204" pitchFamily="34" charset="0"/>
                <a:ea typeface="DengXian" panose="02010600030101010101" pitchFamily="2" charset="-122"/>
                <a:cs typeface="Arial" panose="020B0604020202020204" pitchFamily="34" charset="0"/>
              </a:rPr>
              <a:t>movilidad</a:t>
            </a:r>
            <a:r>
              <a:rPr lang="es-ES" sz="3200" b="1" dirty="0">
                <a:latin typeface="Arial" panose="020B0604020202020204" pitchFamily="34" charset="0"/>
                <a:ea typeface="DengXian" panose="02010600030101010101" pitchFamily="2" charset="-122"/>
                <a:cs typeface="Arial" panose="020B0604020202020204" pitchFamily="34" charset="0"/>
              </a:rPr>
              <a:t> del personal </a:t>
            </a:r>
            <a:endParaRPr lang="es-ES" sz="3200" b="1"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6B4E2618-60B8-48C1-84E6-E69D52C6EE98}"/>
              </a:ext>
            </a:extLst>
          </p:cNvPr>
          <p:cNvSpPr/>
          <p:nvPr/>
        </p:nvSpPr>
        <p:spPr>
          <a:xfrm>
            <a:off x="7298654" y="1139651"/>
            <a:ext cx="4078625" cy="2448000"/>
          </a:xfrm>
          <a:prstGeom prst="rect">
            <a:avLst/>
          </a:prstGeom>
        </p:spPr>
        <p:txBody>
          <a:bodyPr wrap="square">
            <a:noAutofit/>
          </a:bodyPr>
          <a:lstStyle/>
          <a:p>
            <a:pPr marL="228600" marR="0" indent="-228600" algn="just">
              <a:lnSpc>
                <a:spcPct val="130000"/>
              </a:lnSpc>
              <a:spcBef>
                <a:spcPts val="0"/>
              </a:spcBef>
              <a:spcAft>
                <a:spcPts val="0"/>
              </a:spcAft>
            </a:pPr>
            <a:r>
              <a:rPr lang="es-E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Recomendado por: </a:t>
            </a:r>
          </a:p>
          <a:p>
            <a:pPr marL="228600" marR="0" indent="584200" algn="just">
              <a:lnSpc>
                <a:spcPct val="130000"/>
              </a:lnSpc>
              <a:spcBef>
                <a:spcPts val="0"/>
              </a:spcBef>
              <a:spcAft>
                <a:spcPts val="0"/>
              </a:spcAft>
            </a:pPr>
            <a:r>
              <a:rPr lang="es-ES" sz="2000" b="1" dirty="0">
                <a:solidFill>
                  <a:schemeClr val="bg1">
                    <a:lumMod val="85000"/>
                  </a:schemeClr>
                </a:solidFill>
                <a:latin typeface="Arial" panose="020B0604020202020204" pitchFamily="34" charset="0"/>
                <a:ea typeface="Calibri" panose="020F0502020204030204" pitchFamily="34" charset="0"/>
                <a:cs typeface="Arial" panose="020B0604020202020204" pitchFamily="34" charset="0"/>
              </a:rPr>
              <a:t>CAIG</a:t>
            </a:r>
          </a:p>
          <a:p>
            <a:pPr marL="228600" marR="0" indent="584200" algn="just">
              <a:lnSpc>
                <a:spcPct val="130000"/>
              </a:lnSpc>
              <a:spcBef>
                <a:spcPts val="0"/>
              </a:spcBef>
              <a:spcAft>
                <a:spcPts val="0"/>
              </a:spcAft>
            </a:pPr>
            <a:r>
              <a:rPr lang="es-ES" sz="2000" b="1" dirty="0">
                <a:solidFill>
                  <a:schemeClr val="bg1">
                    <a:lumMod val="85000"/>
                  </a:schemeClr>
                </a:solidFill>
                <a:latin typeface="Arial" panose="020B0604020202020204" pitchFamily="34" charset="0"/>
                <a:ea typeface="Calibri" panose="020F0502020204030204" pitchFamily="34" charset="0"/>
                <a:cs typeface="Arial" panose="020B0604020202020204" pitchFamily="34" charset="0"/>
              </a:rPr>
              <a:t>Auditoría Interna </a:t>
            </a:r>
          </a:p>
          <a:p>
            <a:pPr marL="228600" marR="0" indent="584200" algn="just">
              <a:lnSpc>
                <a:spcPct val="130000"/>
              </a:lnSpc>
              <a:spcBef>
                <a:spcPts val="0"/>
              </a:spcBef>
              <a:spcAft>
                <a:spcPts val="0"/>
              </a:spcAft>
            </a:pPr>
            <a:r>
              <a:rPr lang="es-E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Auditoría Externa </a:t>
            </a:r>
          </a:p>
          <a:p>
            <a:pPr marL="228600" marR="0" indent="584200" algn="just">
              <a:lnSpc>
                <a:spcPct val="130000"/>
              </a:lnSpc>
              <a:spcBef>
                <a:spcPts val="0"/>
              </a:spcBef>
              <a:spcAft>
                <a:spcPts val="0"/>
              </a:spcAft>
            </a:pPr>
            <a:r>
              <a:rPr lang="es-ES" sz="2000" b="1" dirty="0">
                <a:solidFill>
                  <a:schemeClr val="bg1">
                    <a:lumMod val="85000"/>
                  </a:schemeClr>
                </a:solidFill>
                <a:latin typeface="Arial" panose="020B0604020202020204" pitchFamily="34" charset="0"/>
                <a:ea typeface="Calibri" panose="020F0502020204030204" pitchFamily="34" charset="0"/>
                <a:cs typeface="Arial" panose="020B0604020202020204" pitchFamily="34" charset="0"/>
              </a:rPr>
              <a:t>DCI</a:t>
            </a:r>
          </a:p>
          <a:p>
            <a:pPr marL="228600" marR="0" indent="584200" algn="just">
              <a:lnSpc>
                <a:spcPct val="130000"/>
              </a:lnSpc>
              <a:spcBef>
                <a:spcPts val="0"/>
              </a:spcBef>
              <a:spcAft>
                <a:spcPts val="0"/>
              </a:spcAft>
            </a:pPr>
            <a:r>
              <a:rPr lang="es-E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Grupo de Trabajo</a:t>
            </a:r>
          </a:p>
          <a:p>
            <a:pPr marL="228600" marR="0" indent="-228600" algn="just">
              <a:lnSpc>
                <a:spcPct val="130000"/>
              </a:lnSpc>
              <a:spcBef>
                <a:spcPts val="0"/>
              </a:spcBef>
              <a:spcAft>
                <a:spcPts val="0"/>
              </a:spcAft>
            </a:pPr>
            <a:r>
              <a:rPr lang="es-ES" sz="2000" b="1" dirty="0">
                <a:latin typeface="Arial" panose="020B0604020202020204" pitchFamily="34" charset="0"/>
                <a:ea typeface="Calibri" panose="020F0502020204030204" pitchFamily="34" charset="0"/>
                <a:cs typeface="Arial" panose="020B0604020202020204" pitchFamily="34" charset="0"/>
              </a:rPr>
              <a:t> </a:t>
            </a:r>
            <a:endParaRPr lang="es-ES" sz="2000" b="1" dirty="0">
              <a:latin typeface="Arial" panose="020B0604020202020204" pitchFamily="34" charset="0"/>
              <a:cs typeface="Arial" panose="020B0604020202020204" pitchFamily="34" charset="0"/>
            </a:endParaRPr>
          </a:p>
        </p:txBody>
      </p:sp>
      <p:cxnSp>
        <p:nvCxnSpPr>
          <p:cNvPr id="15" name="Straight Connector 14">
            <a:extLst>
              <a:ext uri="{FF2B5EF4-FFF2-40B4-BE49-F238E27FC236}">
                <a16:creationId xmlns:a16="http://schemas.microsoft.com/office/drawing/2014/main" id="{3A3D379B-C99C-4D4C-8195-BB0F16461AA3}"/>
              </a:ext>
            </a:extLst>
          </p:cNvPr>
          <p:cNvCxnSpPr>
            <a:cxnSpLocks/>
          </p:cNvCxnSpPr>
          <p:nvPr/>
        </p:nvCxnSpPr>
        <p:spPr>
          <a:xfrm flipH="1">
            <a:off x="7298654" y="5269228"/>
            <a:ext cx="4253075"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F542E750-0060-4E70-9D56-E4FA0AE3C1BA}"/>
              </a:ext>
            </a:extLst>
          </p:cNvPr>
          <p:cNvSpPr txBox="1"/>
          <p:nvPr/>
        </p:nvSpPr>
        <p:spPr>
          <a:xfrm>
            <a:off x="8066664" y="3892262"/>
            <a:ext cx="441146" cy="646331"/>
          </a:xfrm>
          <a:prstGeom prst="rect">
            <a:avLst/>
          </a:prstGeom>
          <a:noFill/>
        </p:spPr>
        <p:txBody>
          <a:bodyPr wrap="none" rtlCol="0">
            <a:spAutoFit/>
          </a:bodyPr>
          <a:lstStyle/>
          <a:p>
            <a:r>
              <a:rPr lang="fr-FR" b="1" dirty="0">
                <a:solidFill>
                  <a:schemeClr val="bg1"/>
                </a:solidFill>
                <a:latin typeface="Arial" panose="020B0604020202020204" pitchFamily="34" charset="0"/>
                <a:cs typeface="Arial" panose="020B0604020202020204" pitchFamily="34" charset="0"/>
              </a:rPr>
              <a:t>20</a:t>
            </a:r>
          </a:p>
          <a:p>
            <a:r>
              <a:rPr lang="fr-FR" b="1" dirty="0">
                <a:solidFill>
                  <a:schemeClr val="bg1"/>
                </a:solidFill>
                <a:latin typeface="Arial" panose="020B0604020202020204" pitchFamily="34" charset="0"/>
                <a:cs typeface="Arial" panose="020B0604020202020204" pitchFamily="34" charset="0"/>
              </a:rPr>
              <a:t>19</a:t>
            </a:r>
            <a:endParaRPr lang="en-US" b="1" dirty="0">
              <a:solidFill>
                <a:schemeClr val="bg1"/>
              </a:solidFill>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D315717D-689E-4299-A483-8E8C1AA2B2C8}"/>
              </a:ext>
            </a:extLst>
          </p:cNvPr>
          <p:cNvSpPr/>
          <p:nvPr/>
        </p:nvSpPr>
        <p:spPr>
          <a:xfrm>
            <a:off x="3912527" y="3250495"/>
            <a:ext cx="3298901" cy="532102"/>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3200" b="1" dirty="0">
                <a:solidFill>
                  <a:schemeClr val="tx1"/>
                </a:solidFill>
                <a:latin typeface="Arial" panose="020B0604020202020204" pitchFamily="34" charset="0"/>
                <a:ea typeface="DengXian" panose="02010600030101010101" pitchFamily="2" charset="-122"/>
                <a:cs typeface="Arial" panose="020B0604020202020204" pitchFamily="34" charset="0"/>
              </a:rPr>
              <a:t>En marcha</a:t>
            </a:r>
          </a:p>
        </p:txBody>
      </p:sp>
      <p:pic>
        <p:nvPicPr>
          <p:cNvPr id="25" name="Picture 24" descr="A close up of a fan&#10;&#10;Description automatically generated">
            <a:extLst>
              <a:ext uri="{FF2B5EF4-FFF2-40B4-BE49-F238E27FC236}">
                <a16:creationId xmlns:a16="http://schemas.microsoft.com/office/drawing/2014/main" id="{8770071A-0384-43CD-9D44-123A5FD5868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34608" y="2446543"/>
            <a:ext cx="232055" cy="232055"/>
          </a:xfrm>
          <a:prstGeom prst="rect">
            <a:avLst/>
          </a:prstGeom>
        </p:spPr>
      </p:pic>
      <p:pic>
        <p:nvPicPr>
          <p:cNvPr id="26" name="Picture 25" descr="A close up of a fan&#10;&#10;Description automatically generated">
            <a:extLst>
              <a:ext uri="{FF2B5EF4-FFF2-40B4-BE49-F238E27FC236}">
                <a16:creationId xmlns:a16="http://schemas.microsoft.com/office/drawing/2014/main" id="{EA3A194A-9F65-4F14-8793-6C26C65D6D5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34609" y="3249196"/>
            <a:ext cx="232055" cy="232055"/>
          </a:xfrm>
          <a:prstGeom prst="rect">
            <a:avLst/>
          </a:prstGeom>
        </p:spPr>
      </p:pic>
      <p:sp>
        <p:nvSpPr>
          <p:cNvPr id="27" name="TextBox 26">
            <a:extLst>
              <a:ext uri="{FF2B5EF4-FFF2-40B4-BE49-F238E27FC236}">
                <a16:creationId xmlns:a16="http://schemas.microsoft.com/office/drawing/2014/main" id="{1C0BA05A-DE9C-4290-985A-481206F51505}"/>
              </a:ext>
            </a:extLst>
          </p:cNvPr>
          <p:cNvSpPr txBox="1"/>
          <p:nvPr/>
        </p:nvSpPr>
        <p:spPr>
          <a:xfrm>
            <a:off x="3035364" y="3345856"/>
            <a:ext cx="877163"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HRMD</a:t>
            </a:r>
          </a:p>
        </p:txBody>
      </p:sp>
      <p:sp>
        <p:nvSpPr>
          <p:cNvPr id="28" name="TextBox 27">
            <a:extLst>
              <a:ext uri="{FF2B5EF4-FFF2-40B4-BE49-F238E27FC236}">
                <a16:creationId xmlns:a16="http://schemas.microsoft.com/office/drawing/2014/main" id="{3543AAFE-47C2-4A09-8BB7-B03F74267D02}"/>
              </a:ext>
            </a:extLst>
          </p:cNvPr>
          <p:cNvSpPr txBox="1"/>
          <p:nvPr/>
        </p:nvSpPr>
        <p:spPr>
          <a:xfrm>
            <a:off x="1064309" y="279048"/>
            <a:ext cx="7784127" cy="507831"/>
          </a:xfrm>
          <a:prstGeom prst="rect">
            <a:avLst/>
          </a:prstGeom>
          <a:noFill/>
        </p:spPr>
        <p:txBody>
          <a:bodyPr wrap="square" lIns="108000" rIns="108000" rtlCol="0">
            <a:spAutoFit/>
          </a:bodyPr>
          <a:lstStyle/>
          <a:p>
            <a:pPr lvl="0"/>
            <a:r>
              <a:rPr lang="es-ES" sz="2700" b="1" dirty="0">
                <a:solidFill>
                  <a:prstClr val="black">
                    <a:lumMod val="95000"/>
                    <a:lumOff val="5000"/>
                  </a:prstClr>
                </a:solidFill>
                <a:latin typeface="Arial"/>
                <a:ea typeface="Arial Unicode MS"/>
                <a:cs typeface="Arial" pitchFamily="34" charset="0"/>
              </a:rPr>
              <a:t>Sistema y medidas en fase de implementación</a:t>
            </a:r>
          </a:p>
        </p:txBody>
      </p:sp>
      <p:sp>
        <p:nvSpPr>
          <p:cNvPr id="29" name="TextBox 28">
            <a:extLst>
              <a:ext uri="{FF2B5EF4-FFF2-40B4-BE49-F238E27FC236}">
                <a16:creationId xmlns:a16="http://schemas.microsoft.com/office/drawing/2014/main" id="{485BF638-1C98-4EBD-AE04-CF45ED28E8E5}"/>
              </a:ext>
            </a:extLst>
          </p:cNvPr>
          <p:cNvSpPr txBox="1"/>
          <p:nvPr/>
        </p:nvSpPr>
        <p:spPr>
          <a:xfrm>
            <a:off x="150662" y="84352"/>
            <a:ext cx="1182842" cy="777510"/>
          </a:xfrm>
          <a:prstGeom prst="rect">
            <a:avLst/>
          </a:prstGeom>
          <a:noFill/>
        </p:spPr>
        <p:txBody>
          <a:bodyPr wrap="square" lIns="108000" rIns="108000" rtlCol="0">
            <a:spAutoFit/>
          </a:bodyPr>
          <a:lstStyle/>
          <a:p>
            <a:pPr algn="ctr"/>
            <a:r>
              <a:rPr lang="en-US" altLang="ko-KR" sz="4400" b="1" dirty="0">
                <a:solidFill>
                  <a:srgbClr val="00B0F0"/>
                </a:solidFill>
                <a:latin typeface="Arial"/>
                <a:ea typeface="Arial Unicode MS"/>
                <a:cs typeface="Arial" pitchFamily="34" charset="0"/>
              </a:rPr>
              <a:t>05</a:t>
            </a:r>
            <a:endParaRPr lang="ko-KR" altLang="en-US" sz="4400" b="1" dirty="0">
              <a:solidFill>
                <a:srgbClr val="00B0F0"/>
              </a:solidFill>
              <a:latin typeface="Arial"/>
              <a:ea typeface="Arial Unicode MS"/>
              <a:cs typeface="Arial" pitchFamily="34" charset="0"/>
            </a:endParaRPr>
          </a:p>
        </p:txBody>
      </p:sp>
      <p:sp>
        <p:nvSpPr>
          <p:cNvPr id="4" name="Rectangle 3">
            <a:extLst>
              <a:ext uri="{FF2B5EF4-FFF2-40B4-BE49-F238E27FC236}">
                <a16:creationId xmlns:a16="http://schemas.microsoft.com/office/drawing/2014/main" id="{E5049277-37EB-4A58-84F3-C10EEFDB3D67}"/>
              </a:ext>
            </a:extLst>
          </p:cNvPr>
          <p:cNvSpPr/>
          <p:nvPr/>
        </p:nvSpPr>
        <p:spPr>
          <a:xfrm>
            <a:off x="150661" y="5501734"/>
            <a:ext cx="6692831" cy="830997"/>
          </a:xfrm>
          <a:prstGeom prst="rect">
            <a:avLst/>
          </a:prstGeom>
        </p:spPr>
        <p:txBody>
          <a:bodyPr wrap="square">
            <a:spAutoFit/>
          </a:bodyPr>
          <a:lstStyle/>
          <a:p>
            <a:r>
              <a:rPr lang="es-ES" sz="1600" dirty="0">
                <a:latin typeface="Arial" panose="020B0604020202020204" pitchFamily="34" charset="0"/>
                <a:cs typeface="Arial" panose="020B0604020202020204" pitchFamily="34" charset="0"/>
              </a:rPr>
              <a:t>La política de movilidad de la UIT y sus modalidades de implementación están en fase de consulta con HRMD, la BDT, el Consejo del Personal, COCO y el MCG</a:t>
            </a:r>
            <a:r>
              <a:rPr lang="en-US" sz="1600" dirty="0">
                <a:latin typeface="Arial" panose="020B0604020202020204" pitchFamily="34" charset="0"/>
                <a:cs typeface="Arial" panose="020B0604020202020204" pitchFamily="34" charset="0"/>
              </a:rPr>
              <a:t>. </a:t>
            </a:r>
          </a:p>
        </p:txBody>
      </p:sp>
      <p:sp>
        <p:nvSpPr>
          <p:cNvPr id="21" name="Rectangle: Rounded Corners 20">
            <a:extLst>
              <a:ext uri="{FF2B5EF4-FFF2-40B4-BE49-F238E27FC236}">
                <a16:creationId xmlns:a16="http://schemas.microsoft.com/office/drawing/2014/main" id="{2951A992-5415-4B8E-9192-53A5C0B3DDC0}"/>
              </a:ext>
            </a:extLst>
          </p:cNvPr>
          <p:cNvSpPr/>
          <p:nvPr/>
        </p:nvSpPr>
        <p:spPr>
          <a:xfrm>
            <a:off x="7315846" y="3981330"/>
            <a:ext cx="1187116" cy="1200329"/>
          </a:xfrm>
          <a:prstGeom prst="roundRect">
            <a:avLst/>
          </a:prstGeom>
          <a:solidFill>
            <a:schemeClr val="bg1">
              <a:lumMod val="75000"/>
              <a:alpha val="36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600" b="1" dirty="0">
              <a:solidFill>
                <a:schemeClr val="tx1">
                  <a:lumMod val="95000"/>
                  <a:lumOff val="5000"/>
                </a:schemeClr>
              </a:solidFill>
              <a:latin typeface="Arial" panose="020B0604020202020204" pitchFamily="34" charset="0"/>
              <a:cs typeface="Arial" panose="020B0604020202020204" pitchFamily="34" charset="0"/>
            </a:endParaRPr>
          </a:p>
          <a:p>
            <a:pPr algn="ctr"/>
            <a:r>
              <a:rPr lang="fr-FR" sz="3600" b="1" dirty="0">
                <a:solidFill>
                  <a:schemeClr val="tx1">
                    <a:lumMod val="95000"/>
                    <a:lumOff val="5000"/>
                  </a:schemeClr>
                </a:solidFill>
                <a:latin typeface="Arial" panose="020B0604020202020204" pitchFamily="34" charset="0"/>
                <a:cs typeface="Arial" panose="020B0604020202020204" pitchFamily="34" charset="0"/>
              </a:rPr>
              <a:t>31</a:t>
            </a:r>
            <a:endParaRPr lang="en-US" sz="3600" b="1" dirty="0">
              <a:solidFill>
                <a:schemeClr val="tx1">
                  <a:lumMod val="95000"/>
                  <a:lumOff val="5000"/>
                </a:schemeClr>
              </a:solidFill>
              <a:latin typeface="Arial" panose="020B0604020202020204" pitchFamily="34" charset="0"/>
              <a:cs typeface="Arial" panose="020B0604020202020204" pitchFamily="34" charset="0"/>
            </a:endParaRPr>
          </a:p>
        </p:txBody>
      </p:sp>
      <p:sp>
        <p:nvSpPr>
          <p:cNvPr id="22" name="Rectangle: Rounded Corners 21">
            <a:extLst>
              <a:ext uri="{FF2B5EF4-FFF2-40B4-BE49-F238E27FC236}">
                <a16:creationId xmlns:a16="http://schemas.microsoft.com/office/drawing/2014/main" id="{CBE04F98-9DC4-4709-B653-150FC362BA51}"/>
              </a:ext>
            </a:extLst>
          </p:cNvPr>
          <p:cNvSpPr/>
          <p:nvPr/>
        </p:nvSpPr>
        <p:spPr>
          <a:xfrm>
            <a:off x="7320694" y="3950061"/>
            <a:ext cx="1187116" cy="550451"/>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a:latin typeface="Arial" panose="020B0604020202020204" pitchFamily="34" charset="0"/>
                <a:cs typeface="Arial" panose="020B0604020202020204" pitchFamily="34" charset="0"/>
              </a:rPr>
              <a:t>DIC</a:t>
            </a:r>
            <a:endParaRPr lang="en-US" sz="2400" b="1" dirty="0">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66D71CF5-B951-491F-9176-1B6862D12D5C}"/>
              </a:ext>
            </a:extLst>
          </p:cNvPr>
          <p:cNvSpPr txBox="1"/>
          <p:nvPr/>
        </p:nvSpPr>
        <p:spPr>
          <a:xfrm>
            <a:off x="8101131" y="3920076"/>
            <a:ext cx="441146" cy="646331"/>
          </a:xfrm>
          <a:prstGeom prst="rect">
            <a:avLst/>
          </a:prstGeom>
          <a:noFill/>
        </p:spPr>
        <p:txBody>
          <a:bodyPr wrap="none" rtlCol="0">
            <a:spAutoFit/>
          </a:bodyPr>
          <a:lstStyle/>
          <a:p>
            <a:r>
              <a:rPr lang="fr-FR" b="1" dirty="0">
                <a:solidFill>
                  <a:schemeClr val="bg1"/>
                </a:solidFill>
                <a:latin typeface="Arial" panose="020B0604020202020204" pitchFamily="34" charset="0"/>
                <a:cs typeface="Arial" panose="020B0604020202020204" pitchFamily="34" charset="0"/>
              </a:rPr>
              <a:t>20</a:t>
            </a:r>
          </a:p>
          <a:p>
            <a:r>
              <a:rPr lang="fr-FR" b="1" dirty="0">
                <a:solidFill>
                  <a:schemeClr val="bg1"/>
                </a:solidFill>
                <a:latin typeface="Arial" panose="020B0604020202020204" pitchFamily="34" charset="0"/>
                <a:cs typeface="Arial" panose="020B0604020202020204" pitchFamily="34" charset="0"/>
              </a:rPr>
              <a:t>20</a:t>
            </a:r>
            <a:endParaRPr lang="en-US" b="1" dirty="0">
              <a:solidFill>
                <a:schemeClr val="bg1"/>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6414C974-05CF-43A9-BEA2-78D7F4149178}"/>
              </a:ext>
            </a:extLst>
          </p:cNvPr>
          <p:cNvSpPr/>
          <p:nvPr/>
        </p:nvSpPr>
        <p:spPr>
          <a:xfrm>
            <a:off x="7816463" y="5618771"/>
            <a:ext cx="3352200" cy="369332"/>
          </a:xfrm>
          <a:prstGeom prst="rect">
            <a:avLst/>
          </a:prstGeom>
        </p:spPr>
        <p:txBody>
          <a:bodyPr wrap="none">
            <a:spAutoFit/>
          </a:bodyPr>
          <a:lstStyle/>
          <a:p>
            <a:r>
              <a:rPr lang="es-ES" dirty="0">
                <a:solidFill>
                  <a:srgbClr val="00B0F0"/>
                </a:solidFill>
                <a:latin typeface="Arial" panose="020B0604020202020204" pitchFamily="34" charset="0"/>
                <a:cs typeface="Arial" panose="020B0604020202020204" pitchFamily="34" charset="0"/>
              </a:rPr>
              <a:t>Política de movilidad publicada</a:t>
            </a:r>
          </a:p>
        </p:txBody>
      </p:sp>
    </p:spTree>
    <p:extLst>
      <p:ext uri="{BB962C8B-B14F-4D97-AF65-F5344CB8AC3E}">
        <p14:creationId xmlns:p14="http://schemas.microsoft.com/office/powerpoint/2010/main" val="15850137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ADACC71-7030-4F60-9C8D-D84A51A1B0C2}"/>
              </a:ext>
            </a:extLst>
          </p:cNvPr>
          <p:cNvSpPr/>
          <p:nvPr/>
        </p:nvSpPr>
        <p:spPr>
          <a:xfrm rot="16200000">
            <a:off x="8441134" y="3101071"/>
            <a:ext cx="6867526" cy="646331"/>
          </a:xfrm>
          <a:prstGeom prst="rect">
            <a:avLst/>
          </a:prstGeom>
          <a:solidFill>
            <a:schemeClr val="bg2">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D8F8DC4-4891-4EFB-86D7-6587200D89DC}"/>
              </a:ext>
            </a:extLst>
          </p:cNvPr>
          <p:cNvSpPr/>
          <p:nvPr/>
        </p:nvSpPr>
        <p:spPr>
          <a:xfrm rot="16200000">
            <a:off x="10980000" y="720000"/>
            <a:ext cx="1692000" cy="360000"/>
          </a:xfrm>
          <a:prstGeom prst="rect">
            <a:avLst/>
          </a:prstGeom>
        </p:spPr>
        <p:txBody>
          <a:bodyPr wrap="square">
            <a:noAutofit/>
          </a:bodyPr>
          <a:lstStyle/>
          <a:p>
            <a:pPr lvl="0"/>
            <a:r>
              <a:rPr lang="es-ES" sz="1000" b="1" dirty="0">
                <a:solidFill>
                  <a:prstClr val="black">
                    <a:lumMod val="95000"/>
                    <a:lumOff val="5000"/>
                  </a:prstClr>
                </a:solidFill>
                <a:latin typeface="Arial" panose="020B0604020202020204" pitchFamily="34" charset="0"/>
                <a:cs typeface="Arial" panose="020B0604020202020204" pitchFamily="34" charset="0"/>
              </a:rPr>
              <a:t>Grupo de Trabajo</a:t>
            </a:r>
          </a:p>
          <a:p>
            <a:pPr lvl="0"/>
            <a:r>
              <a:rPr lang="es-ES" sz="1000" b="1" dirty="0">
                <a:solidFill>
                  <a:prstClr val="black">
                    <a:lumMod val="95000"/>
                    <a:lumOff val="5000"/>
                  </a:prstClr>
                </a:solidFill>
                <a:latin typeface="Arial" panose="020B0604020202020204" pitchFamily="34" charset="0"/>
                <a:cs typeface="Arial" panose="020B0604020202020204" pitchFamily="34" charset="0"/>
              </a:rPr>
              <a:t>sobre </a:t>
            </a:r>
            <a:r>
              <a:rPr lang="es-ES" sz="1000" b="1" dirty="0">
                <a:solidFill>
                  <a:srgbClr val="00B0F0"/>
                </a:solidFill>
                <a:latin typeface="Arial" panose="020B0604020202020204" pitchFamily="34" charset="0"/>
                <a:cs typeface="Arial" panose="020B0604020202020204" pitchFamily="34" charset="0"/>
              </a:rPr>
              <a:t>Controles Internos</a:t>
            </a:r>
          </a:p>
        </p:txBody>
      </p:sp>
      <p:sp>
        <p:nvSpPr>
          <p:cNvPr id="8" name="Title 1">
            <a:extLst>
              <a:ext uri="{FF2B5EF4-FFF2-40B4-BE49-F238E27FC236}">
                <a16:creationId xmlns:a16="http://schemas.microsoft.com/office/drawing/2014/main" id="{218552F0-15ED-4BC7-8F40-5D5E5101FE1B}"/>
              </a:ext>
            </a:extLst>
          </p:cNvPr>
          <p:cNvSpPr txBox="1">
            <a:spLocks/>
          </p:cNvSpPr>
          <p:nvPr/>
        </p:nvSpPr>
        <p:spPr>
          <a:xfrm rot="16200000">
            <a:off x="11305055" y="1764000"/>
            <a:ext cx="1116000" cy="8994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4800" dirty="0">
                <a:solidFill>
                  <a:srgbClr val="00B0F0"/>
                </a:solidFill>
              </a:rPr>
              <a:t>UIT</a:t>
            </a:r>
          </a:p>
        </p:txBody>
      </p:sp>
      <p:pic>
        <p:nvPicPr>
          <p:cNvPr id="19" name="Picture 18" descr="A close up of a logo&#10;&#10;Description automatically generated">
            <a:extLst>
              <a:ext uri="{FF2B5EF4-FFF2-40B4-BE49-F238E27FC236}">
                <a16:creationId xmlns:a16="http://schemas.microsoft.com/office/drawing/2014/main" id="{4C13B10B-FC1A-4BE3-91C0-B691B525D1A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551729" y="6192558"/>
            <a:ext cx="603169" cy="612369"/>
          </a:xfrm>
          <a:prstGeom prst="rect">
            <a:avLst/>
          </a:prstGeom>
        </p:spPr>
      </p:pic>
      <p:sp>
        <p:nvSpPr>
          <p:cNvPr id="16" name="Rectangle 15">
            <a:extLst>
              <a:ext uri="{FF2B5EF4-FFF2-40B4-BE49-F238E27FC236}">
                <a16:creationId xmlns:a16="http://schemas.microsoft.com/office/drawing/2014/main" id="{05C64049-E2FF-4F48-BF59-9314AE1CD646}"/>
              </a:ext>
            </a:extLst>
          </p:cNvPr>
          <p:cNvSpPr/>
          <p:nvPr/>
        </p:nvSpPr>
        <p:spPr>
          <a:xfrm>
            <a:off x="-3273" y="1168150"/>
            <a:ext cx="6692831" cy="2104440"/>
          </a:xfrm>
          <a:prstGeom prst="rect">
            <a:avLst/>
          </a:prstGeom>
          <a:solidFill>
            <a:srgbClr val="00B0F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50" dirty="0">
              <a:solidFill>
                <a:schemeClr val="bg1"/>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C3075B4C-8D99-43E7-84D1-D5B363B096E4}"/>
              </a:ext>
            </a:extLst>
          </p:cNvPr>
          <p:cNvSpPr/>
          <p:nvPr/>
        </p:nvSpPr>
        <p:spPr>
          <a:xfrm>
            <a:off x="306674" y="1365066"/>
            <a:ext cx="6382884" cy="1077218"/>
          </a:xfrm>
          <a:prstGeom prst="rect">
            <a:avLst/>
          </a:prstGeom>
        </p:spPr>
        <p:txBody>
          <a:bodyPr wrap="square">
            <a:spAutoFit/>
          </a:bodyPr>
          <a:lstStyle/>
          <a:p>
            <a:r>
              <a:rPr lang="es-ES" sz="3200" b="1" dirty="0">
                <a:solidFill>
                  <a:schemeClr val="bg1"/>
                </a:solidFill>
                <a:latin typeface="Arial" panose="020B0604020202020204" pitchFamily="34" charset="0"/>
                <a:ea typeface="DengXian" panose="02010600030101010101" pitchFamily="2" charset="-122"/>
                <a:cs typeface="Arial" panose="020B0604020202020204" pitchFamily="34" charset="0"/>
              </a:rPr>
              <a:t>Sistemas de TI </a:t>
            </a:r>
            <a:r>
              <a:rPr lang="es-ES" sz="3200" b="1" dirty="0">
                <a:latin typeface="Arial" panose="020B0604020202020204" pitchFamily="34" charset="0"/>
                <a:ea typeface="DengXian" panose="02010600030101010101" pitchFamily="2" charset="-122"/>
                <a:cs typeface="Arial" panose="020B0604020202020204" pitchFamily="34" charset="0"/>
              </a:rPr>
              <a:t>comunes para la BDT </a:t>
            </a:r>
            <a:endParaRPr lang="es-ES" sz="3200" b="1"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6B4E2618-60B8-48C1-84E6-E69D52C6EE98}"/>
              </a:ext>
            </a:extLst>
          </p:cNvPr>
          <p:cNvSpPr/>
          <p:nvPr/>
        </p:nvSpPr>
        <p:spPr>
          <a:xfrm>
            <a:off x="7298654" y="1139651"/>
            <a:ext cx="4078625" cy="2448000"/>
          </a:xfrm>
          <a:prstGeom prst="rect">
            <a:avLst/>
          </a:prstGeom>
        </p:spPr>
        <p:txBody>
          <a:bodyPr wrap="square">
            <a:noAutofit/>
          </a:bodyPr>
          <a:lstStyle/>
          <a:p>
            <a:pPr marL="228600" marR="0" indent="-228600" algn="just">
              <a:lnSpc>
                <a:spcPct val="130000"/>
              </a:lnSpc>
              <a:spcBef>
                <a:spcPts val="0"/>
              </a:spcBef>
              <a:spcAft>
                <a:spcPts val="0"/>
              </a:spcAft>
            </a:pPr>
            <a:r>
              <a:rPr lang="es-E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Recomendado por: </a:t>
            </a:r>
          </a:p>
          <a:p>
            <a:pPr marL="228600" marR="0" indent="584200" algn="just" defTabSz="987425">
              <a:lnSpc>
                <a:spcPct val="130000"/>
              </a:lnSpc>
              <a:spcBef>
                <a:spcPts val="0"/>
              </a:spcBef>
              <a:spcAft>
                <a:spcPts val="0"/>
              </a:spcAft>
            </a:pPr>
            <a:r>
              <a:rPr lang="es-ES" sz="2000" b="1" dirty="0">
                <a:solidFill>
                  <a:schemeClr val="bg1">
                    <a:lumMod val="85000"/>
                  </a:schemeClr>
                </a:solidFill>
                <a:latin typeface="Arial" panose="020B0604020202020204" pitchFamily="34" charset="0"/>
                <a:ea typeface="Calibri" panose="020F0502020204030204" pitchFamily="34" charset="0"/>
                <a:cs typeface="Arial" panose="020B0604020202020204" pitchFamily="34" charset="0"/>
              </a:rPr>
              <a:t>CAIG</a:t>
            </a:r>
          </a:p>
          <a:p>
            <a:pPr marL="228600" marR="0" indent="584200" algn="just">
              <a:lnSpc>
                <a:spcPct val="130000"/>
              </a:lnSpc>
              <a:spcBef>
                <a:spcPts val="0"/>
              </a:spcBef>
              <a:spcAft>
                <a:spcPts val="0"/>
              </a:spcAft>
              <a:tabLst>
                <a:tab pos="812800" algn="l"/>
              </a:tabLst>
            </a:pPr>
            <a:r>
              <a:rPr lang="es-ES" sz="2000" b="1" dirty="0">
                <a:solidFill>
                  <a:schemeClr val="bg1">
                    <a:lumMod val="85000"/>
                  </a:schemeClr>
                </a:solidFill>
                <a:latin typeface="Arial" panose="020B0604020202020204" pitchFamily="34" charset="0"/>
                <a:ea typeface="Calibri" panose="020F0502020204030204" pitchFamily="34" charset="0"/>
                <a:cs typeface="Arial" panose="020B0604020202020204" pitchFamily="34" charset="0"/>
              </a:rPr>
              <a:t>Auditoría Interna </a:t>
            </a:r>
          </a:p>
          <a:p>
            <a:pPr marL="228600" marR="0" indent="584200" algn="just">
              <a:lnSpc>
                <a:spcPct val="130000"/>
              </a:lnSpc>
              <a:spcBef>
                <a:spcPts val="0"/>
              </a:spcBef>
              <a:spcAft>
                <a:spcPts val="0"/>
              </a:spcAft>
            </a:pPr>
            <a:r>
              <a:rPr lang="es-ES" sz="2000" b="1" dirty="0">
                <a:solidFill>
                  <a:schemeClr val="bg1">
                    <a:lumMod val="85000"/>
                  </a:schemeClr>
                </a:solidFill>
                <a:latin typeface="Arial" panose="020B0604020202020204" pitchFamily="34" charset="0"/>
                <a:ea typeface="Calibri" panose="020F0502020204030204" pitchFamily="34" charset="0"/>
                <a:cs typeface="Arial" panose="020B0604020202020204" pitchFamily="34" charset="0"/>
              </a:rPr>
              <a:t>Auditoría Externa </a:t>
            </a:r>
          </a:p>
          <a:p>
            <a:pPr marL="228600" marR="0" indent="584200" algn="just">
              <a:lnSpc>
                <a:spcPct val="130000"/>
              </a:lnSpc>
              <a:spcBef>
                <a:spcPts val="0"/>
              </a:spcBef>
              <a:spcAft>
                <a:spcPts val="0"/>
              </a:spcAft>
              <a:tabLst>
                <a:tab pos="812800" algn="l"/>
              </a:tabLst>
            </a:pPr>
            <a:r>
              <a:rPr lang="es-ES" sz="2000" b="1" dirty="0">
                <a:solidFill>
                  <a:schemeClr val="bg1">
                    <a:lumMod val="85000"/>
                  </a:schemeClr>
                </a:solidFill>
                <a:latin typeface="Arial" panose="020B0604020202020204" pitchFamily="34" charset="0"/>
                <a:ea typeface="Calibri" panose="020F0502020204030204" pitchFamily="34" charset="0"/>
                <a:cs typeface="Arial" panose="020B0604020202020204" pitchFamily="34" charset="0"/>
              </a:rPr>
              <a:t>DCI</a:t>
            </a:r>
          </a:p>
          <a:p>
            <a:pPr marL="228600" marR="0" indent="584200" algn="just">
              <a:lnSpc>
                <a:spcPct val="130000"/>
              </a:lnSpc>
              <a:spcBef>
                <a:spcPts val="0"/>
              </a:spcBef>
              <a:spcAft>
                <a:spcPts val="0"/>
              </a:spcAft>
            </a:pPr>
            <a:r>
              <a:rPr lang="es-E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Grupo de Trabajo</a:t>
            </a:r>
          </a:p>
          <a:p>
            <a:pPr marL="228600" marR="0" indent="-228600" algn="just">
              <a:lnSpc>
                <a:spcPct val="130000"/>
              </a:lnSpc>
              <a:spcBef>
                <a:spcPts val="0"/>
              </a:spcBef>
              <a:spcAft>
                <a:spcPts val="0"/>
              </a:spcAft>
            </a:pPr>
            <a:r>
              <a:rPr lang="es-ES" sz="2000" b="1" dirty="0">
                <a:latin typeface="Arial" panose="020B0604020202020204" pitchFamily="34" charset="0"/>
                <a:ea typeface="Calibri" panose="020F0502020204030204" pitchFamily="34" charset="0"/>
                <a:cs typeface="Arial" panose="020B0604020202020204" pitchFamily="34" charset="0"/>
              </a:rPr>
              <a:t> </a:t>
            </a:r>
            <a:endParaRPr lang="es-ES" sz="2000" b="1" dirty="0">
              <a:latin typeface="Arial" panose="020B0604020202020204" pitchFamily="34" charset="0"/>
              <a:cs typeface="Arial" panose="020B0604020202020204" pitchFamily="34" charset="0"/>
            </a:endParaRPr>
          </a:p>
        </p:txBody>
      </p:sp>
      <p:sp>
        <p:nvSpPr>
          <p:cNvPr id="18" name="Rectangle: Rounded Corners 17">
            <a:extLst>
              <a:ext uri="{FF2B5EF4-FFF2-40B4-BE49-F238E27FC236}">
                <a16:creationId xmlns:a16="http://schemas.microsoft.com/office/drawing/2014/main" id="{9649E1A9-99D1-4CEE-ABE8-E194CB5F0E0F}"/>
              </a:ext>
            </a:extLst>
          </p:cNvPr>
          <p:cNvSpPr/>
          <p:nvPr/>
        </p:nvSpPr>
        <p:spPr>
          <a:xfrm>
            <a:off x="7315846" y="3981330"/>
            <a:ext cx="1187116" cy="1200329"/>
          </a:xfrm>
          <a:prstGeom prst="roundRect">
            <a:avLst/>
          </a:prstGeom>
          <a:solidFill>
            <a:schemeClr val="bg1">
              <a:lumMod val="75000"/>
              <a:alpha val="36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600" b="1" dirty="0">
              <a:solidFill>
                <a:schemeClr val="tx1">
                  <a:lumMod val="95000"/>
                  <a:lumOff val="5000"/>
                </a:schemeClr>
              </a:solidFill>
              <a:latin typeface="Arial" panose="020B0604020202020204" pitchFamily="34" charset="0"/>
              <a:cs typeface="Arial" panose="020B0604020202020204" pitchFamily="34" charset="0"/>
            </a:endParaRPr>
          </a:p>
          <a:p>
            <a:pPr algn="ctr"/>
            <a:r>
              <a:rPr lang="fr-FR" sz="3600" b="1" dirty="0">
                <a:solidFill>
                  <a:schemeClr val="tx1">
                    <a:lumMod val="95000"/>
                    <a:lumOff val="5000"/>
                  </a:schemeClr>
                </a:solidFill>
                <a:latin typeface="Arial" panose="020B0604020202020204" pitchFamily="34" charset="0"/>
                <a:cs typeface="Arial" panose="020B0604020202020204" pitchFamily="34" charset="0"/>
              </a:rPr>
              <a:t>31</a:t>
            </a:r>
            <a:endParaRPr lang="en-US" sz="3600" b="1" dirty="0">
              <a:solidFill>
                <a:schemeClr val="tx1">
                  <a:lumMod val="95000"/>
                  <a:lumOff val="5000"/>
                </a:schemeClr>
              </a:solidFill>
              <a:latin typeface="Arial" panose="020B0604020202020204" pitchFamily="34" charset="0"/>
              <a:cs typeface="Arial" panose="020B0604020202020204" pitchFamily="34" charset="0"/>
            </a:endParaRPr>
          </a:p>
        </p:txBody>
      </p:sp>
      <p:sp>
        <p:nvSpPr>
          <p:cNvPr id="22" name="Rectangle: Rounded Corners 21">
            <a:extLst>
              <a:ext uri="{FF2B5EF4-FFF2-40B4-BE49-F238E27FC236}">
                <a16:creationId xmlns:a16="http://schemas.microsoft.com/office/drawing/2014/main" id="{C7EEA33D-6712-4E6D-B1A9-801A8B6BBE43}"/>
              </a:ext>
            </a:extLst>
          </p:cNvPr>
          <p:cNvSpPr/>
          <p:nvPr/>
        </p:nvSpPr>
        <p:spPr>
          <a:xfrm>
            <a:off x="7320694" y="3950061"/>
            <a:ext cx="1187116" cy="550451"/>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a:latin typeface="Arial" panose="020B0604020202020204" pitchFamily="34" charset="0"/>
                <a:cs typeface="Arial" panose="020B0604020202020204" pitchFamily="34" charset="0"/>
              </a:rPr>
              <a:t>DIC</a:t>
            </a:r>
            <a:endParaRPr lang="en-US" sz="2400" b="1" dirty="0">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787D534B-7F50-4CE6-941C-4C01274FB802}"/>
              </a:ext>
            </a:extLst>
          </p:cNvPr>
          <p:cNvSpPr txBox="1"/>
          <p:nvPr/>
        </p:nvSpPr>
        <p:spPr>
          <a:xfrm>
            <a:off x="8066664" y="3892262"/>
            <a:ext cx="441146" cy="646331"/>
          </a:xfrm>
          <a:prstGeom prst="rect">
            <a:avLst/>
          </a:prstGeom>
          <a:noFill/>
        </p:spPr>
        <p:txBody>
          <a:bodyPr wrap="none" rtlCol="0">
            <a:spAutoFit/>
          </a:bodyPr>
          <a:lstStyle/>
          <a:p>
            <a:r>
              <a:rPr lang="fr-FR" b="1" dirty="0">
                <a:solidFill>
                  <a:schemeClr val="bg1"/>
                </a:solidFill>
                <a:latin typeface="Arial" panose="020B0604020202020204" pitchFamily="34" charset="0"/>
                <a:cs typeface="Arial" panose="020B0604020202020204" pitchFamily="34" charset="0"/>
              </a:rPr>
              <a:t>20</a:t>
            </a:r>
          </a:p>
          <a:p>
            <a:r>
              <a:rPr lang="fr-FR" b="1" dirty="0">
                <a:solidFill>
                  <a:schemeClr val="bg1"/>
                </a:solidFill>
                <a:latin typeface="Arial" panose="020B0604020202020204" pitchFamily="34" charset="0"/>
                <a:cs typeface="Arial" panose="020B0604020202020204" pitchFamily="34" charset="0"/>
              </a:rPr>
              <a:t>21</a:t>
            </a:r>
            <a:endParaRPr lang="en-US" b="1" dirty="0">
              <a:solidFill>
                <a:schemeClr val="bg1"/>
              </a:solidFill>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15472AA6-0D43-4A89-8F4C-1891C5D6E7AE}"/>
              </a:ext>
            </a:extLst>
          </p:cNvPr>
          <p:cNvSpPr/>
          <p:nvPr/>
        </p:nvSpPr>
        <p:spPr>
          <a:xfrm>
            <a:off x="4000253" y="3272590"/>
            <a:ext cx="3298901" cy="532102"/>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3200" b="1" dirty="0">
                <a:solidFill>
                  <a:schemeClr val="tx1"/>
                </a:solidFill>
                <a:latin typeface="Arial" panose="020B0604020202020204" pitchFamily="34" charset="0"/>
                <a:ea typeface="DengXian" panose="02010600030101010101" pitchFamily="2" charset="-122"/>
                <a:cs typeface="Arial" panose="020B0604020202020204" pitchFamily="34" charset="0"/>
              </a:rPr>
              <a:t>En marcha</a:t>
            </a:r>
          </a:p>
        </p:txBody>
      </p:sp>
      <p:pic>
        <p:nvPicPr>
          <p:cNvPr id="25" name="Picture 24" descr="A close up of a fan&#10;&#10;Description automatically generated">
            <a:extLst>
              <a:ext uri="{FF2B5EF4-FFF2-40B4-BE49-F238E27FC236}">
                <a16:creationId xmlns:a16="http://schemas.microsoft.com/office/drawing/2014/main" id="{C5D0EC2A-C569-411F-BE69-C3209A0B8AD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34609" y="3281868"/>
            <a:ext cx="232055" cy="232055"/>
          </a:xfrm>
          <a:prstGeom prst="rect">
            <a:avLst/>
          </a:prstGeom>
        </p:spPr>
      </p:pic>
      <p:sp>
        <p:nvSpPr>
          <p:cNvPr id="26" name="TextBox 25">
            <a:extLst>
              <a:ext uri="{FF2B5EF4-FFF2-40B4-BE49-F238E27FC236}">
                <a16:creationId xmlns:a16="http://schemas.microsoft.com/office/drawing/2014/main" id="{1D4A4CED-E49D-439F-BEF0-9DE03C568188}"/>
              </a:ext>
            </a:extLst>
          </p:cNvPr>
          <p:cNvSpPr txBox="1"/>
          <p:nvPr/>
        </p:nvSpPr>
        <p:spPr>
          <a:xfrm>
            <a:off x="3180104" y="3353975"/>
            <a:ext cx="569387"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ISD</a:t>
            </a:r>
          </a:p>
        </p:txBody>
      </p:sp>
      <p:sp>
        <p:nvSpPr>
          <p:cNvPr id="27" name="TextBox 26">
            <a:extLst>
              <a:ext uri="{FF2B5EF4-FFF2-40B4-BE49-F238E27FC236}">
                <a16:creationId xmlns:a16="http://schemas.microsoft.com/office/drawing/2014/main" id="{154DFF44-FE70-45AB-ABE6-A64B1F3A0BA8}"/>
              </a:ext>
            </a:extLst>
          </p:cNvPr>
          <p:cNvSpPr txBox="1"/>
          <p:nvPr/>
        </p:nvSpPr>
        <p:spPr>
          <a:xfrm>
            <a:off x="2492259" y="3339582"/>
            <a:ext cx="659155"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BDT</a:t>
            </a:r>
          </a:p>
        </p:txBody>
      </p:sp>
      <p:sp>
        <p:nvSpPr>
          <p:cNvPr id="28" name="TextBox 27">
            <a:extLst>
              <a:ext uri="{FF2B5EF4-FFF2-40B4-BE49-F238E27FC236}">
                <a16:creationId xmlns:a16="http://schemas.microsoft.com/office/drawing/2014/main" id="{A486A9E0-C906-4887-82F9-3532A53B8DAB}"/>
              </a:ext>
            </a:extLst>
          </p:cNvPr>
          <p:cNvSpPr txBox="1"/>
          <p:nvPr/>
        </p:nvSpPr>
        <p:spPr>
          <a:xfrm>
            <a:off x="1064309" y="279048"/>
            <a:ext cx="7922673" cy="507831"/>
          </a:xfrm>
          <a:prstGeom prst="rect">
            <a:avLst/>
          </a:prstGeom>
          <a:noFill/>
        </p:spPr>
        <p:txBody>
          <a:bodyPr wrap="square" lIns="108000" rIns="108000" rtlCol="0">
            <a:spAutoFit/>
          </a:bodyPr>
          <a:lstStyle/>
          <a:p>
            <a:pPr lvl="0"/>
            <a:r>
              <a:rPr lang="es-ES" sz="2700" b="1" dirty="0">
                <a:solidFill>
                  <a:prstClr val="black">
                    <a:lumMod val="95000"/>
                    <a:lumOff val="5000"/>
                  </a:prstClr>
                </a:solidFill>
                <a:latin typeface="Arial"/>
                <a:ea typeface="Arial Unicode MS"/>
                <a:cs typeface="Arial" pitchFamily="34" charset="0"/>
              </a:rPr>
              <a:t>Sistema y medidas en fase de implementación</a:t>
            </a:r>
          </a:p>
        </p:txBody>
      </p:sp>
      <p:sp>
        <p:nvSpPr>
          <p:cNvPr id="29" name="TextBox 28">
            <a:extLst>
              <a:ext uri="{FF2B5EF4-FFF2-40B4-BE49-F238E27FC236}">
                <a16:creationId xmlns:a16="http://schemas.microsoft.com/office/drawing/2014/main" id="{3778F4A4-1F2C-4CC7-94A5-CC0D1E5C9C20}"/>
              </a:ext>
            </a:extLst>
          </p:cNvPr>
          <p:cNvSpPr txBox="1"/>
          <p:nvPr/>
        </p:nvSpPr>
        <p:spPr>
          <a:xfrm>
            <a:off x="150662" y="84352"/>
            <a:ext cx="1182842" cy="777510"/>
          </a:xfrm>
          <a:prstGeom prst="rect">
            <a:avLst/>
          </a:prstGeom>
          <a:noFill/>
        </p:spPr>
        <p:txBody>
          <a:bodyPr wrap="square" lIns="108000" rIns="108000" rtlCol="0">
            <a:spAutoFit/>
          </a:bodyPr>
          <a:lstStyle/>
          <a:p>
            <a:pPr algn="ctr"/>
            <a:r>
              <a:rPr lang="en-US" altLang="ko-KR" sz="4400" b="1" dirty="0">
                <a:solidFill>
                  <a:srgbClr val="00B0F0"/>
                </a:solidFill>
                <a:latin typeface="Arial"/>
                <a:ea typeface="Arial Unicode MS"/>
                <a:cs typeface="Arial" pitchFamily="34" charset="0"/>
              </a:rPr>
              <a:t>05</a:t>
            </a:r>
            <a:endParaRPr lang="ko-KR" altLang="en-US" sz="4400" b="1" dirty="0">
              <a:solidFill>
                <a:srgbClr val="00B0F0"/>
              </a:solidFill>
              <a:latin typeface="Arial"/>
              <a:ea typeface="Arial Unicode MS"/>
              <a:cs typeface="Arial" pitchFamily="34" charset="0"/>
            </a:endParaRPr>
          </a:p>
        </p:txBody>
      </p:sp>
      <p:sp>
        <p:nvSpPr>
          <p:cNvPr id="6" name="Rectangle 5">
            <a:extLst>
              <a:ext uri="{FF2B5EF4-FFF2-40B4-BE49-F238E27FC236}">
                <a16:creationId xmlns:a16="http://schemas.microsoft.com/office/drawing/2014/main" id="{7F989245-0DBF-460E-8C04-3EE8F1E77C0F}"/>
              </a:ext>
            </a:extLst>
          </p:cNvPr>
          <p:cNvSpPr/>
          <p:nvPr/>
        </p:nvSpPr>
        <p:spPr>
          <a:xfrm>
            <a:off x="122000" y="4169888"/>
            <a:ext cx="7037823" cy="253915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Se ha iniciado el proceso de proyecto formal: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Tx/>
              <a:buAutoNum type="arabicPeriod"/>
              <a:tabLst/>
              <a:defRPr/>
            </a:pPr>
            <a:r>
              <a:rPr kumimoji="0" lang="es-ES"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Se han identificado cuatro procesos y aplicaciones clave de la BDT (seguimiento de los gastos, procedimientos de viaje, </a:t>
            </a:r>
            <a:r>
              <a:rPr kumimoji="0" lang="es-ES" sz="1400" b="0" i="0" u="none" strike="noStrike" kern="1200" cap="none" spc="0" normalizeH="0" baseline="0">
                <a:ln>
                  <a:noFill/>
                </a:ln>
                <a:solidFill>
                  <a:prstClr val="black"/>
                </a:solidFill>
                <a:effectLst/>
                <a:uLnTx/>
                <a:uFillTx/>
                <a:latin typeface="Arial" panose="020B0604020202020204" pitchFamily="34" charset="0"/>
                <a:ea typeface="+mn-ea"/>
                <a:cs typeface="Arial" panose="020B0604020202020204" pitchFamily="34" charset="0"/>
              </a:rPr>
              <a:t>planificación operativa y contratación de expertos) </a:t>
            </a:r>
            <a:r>
              <a:rPr kumimoji="0" lang="es-ES"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para su integración en las aplicaciones informáticas administrativas de organización de la UIT (SAP).</a:t>
            </a:r>
          </a:p>
          <a:p>
            <a:pPr marL="342900" marR="0" lvl="0" indent="-342900" algn="just" defTabSz="914400" rtl="0" eaLnBrk="1" fontAlgn="auto" latinLnBrk="0" hangingPunct="1">
              <a:lnSpc>
                <a:spcPct val="100000"/>
              </a:lnSpc>
              <a:spcBef>
                <a:spcPts val="0"/>
              </a:spcBef>
              <a:spcAft>
                <a:spcPts val="0"/>
              </a:spcAft>
              <a:buClrTx/>
              <a:buSzTx/>
              <a:buFontTx/>
              <a:buAutoNum type="arabicPeriod"/>
              <a:tabLst/>
              <a:defRPr/>
            </a:pPr>
            <a:r>
              <a:rPr kumimoji="0" lang="es-ES"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La contratación y gestión de los consultores de la BDT se integrarán en una nueva aplicación informática</a:t>
            </a:r>
            <a:r>
              <a:rPr lang="es-ES" sz="1400" dirty="0">
                <a:solidFill>
                  <a:prstClr val="black"/>
                </a:solidFill>
                <a:latin typeface="Arial" panose="020B0604020202020204" pitchFamily="34" charset="0"/>
                <a:cs typeface="Arial" panose="020B0604020202020204" pitchFamily="34" charset="0"/>
              </a:rPr>
              <a:t>.</a:t>
            </a:r>
            <a:endParaRPr kumimoji="0" lang="es-ES"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Tx/>
              <a:buAutoNum type="arabicPeriod"/>
              <a:tabLst/>
              <a:defRPr/>
            </a:pPr>
            <a:r>
              <a:rPr kumimoji="0" lang="es-ES"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Se ha acordado un plan de trabajo para la migración de todas las aplicaciones y procesos sobre la base de los recursos disponibles.</a:t>
            </a:r>
          </a:p>
          <a:p>
            <a:pPr algn="just">
              <a:spcBef>
                <a:spcPts val="600"/>
              </a:spcBef>
            </a:pPr>
            <a:endParaRPr lang="es-ES" sz="1400"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6B4DBF55-EA7C-45EE-9C82-3277BA0DFA9B}"/>
              </a:ext>
            </a:extLst>
          </p:cNvPr>
          <p:cNvSpPr/>
          <p:nvPr/>
        </p:nvSpPr>
        <p:spPr>
          <a:xfrm>
            <a:off x="7247049" y="5546227"/>
            <a:ext cx="3891214" cy="1200329"/>
          </a:xfrm>
          <a:prstGeom prst="rect">
            <a:avLst/>
          </a:prstGeom>
        </p:spPr>
        <p:txBody>
          <a:bodyPr wrap="square">
            <a:spAutoFit/>
          </a:bodyPr>
          <a:lstStyle/>
          <a:p>
            <a:r>
              <a:rPr lang="es-ES" dirty="0">
                <a:solidFill>
                  <a:srgbClr val="00B0F0"/>
                </a:solidFill>
                <a:latin typeface="Arial" panose="020B0604020202020204" pitchFamily="34" charset="0"/>
                <a:cs typeface="Arial" panose="020B0604020202020204" pitchFamily="34" charset="0"/>
              </a:rPr>
              <a:t>Reunión de lanzamiento del proyecto el 25 de septiembre de 2020, implementación completa prevista para diciembre de 2021</a:t>
            </a:r>
            <a:endParaRPr lang="en-US" dirty="0">
              <a:solidFill>
                <a:srgbClr val="00B0F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81750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ADACC71-7030-4F60-9C8D-D84A51A1B0C2}"/>
              </a:ext>
            </a:extLst>
          </p:cNvPr>
          <p:cNvSpPr/>
          <p:nvPr/>
        </p:nvSpPr>
        <p:spPr>
          <a:xfrm rot="16200000">
            <a:off x="8445600" y="3106800"/>
            <a:ext cx="6865621" cy="648000"/>
          </a:xfrm>
          <a:prstGeom prst="rect">
            <a:avLst/>
          </a:prstGeom>
          <a:solidFill>
            <a:schemeClr val="bg2">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D8F8DC4-4891-4EFB-86D7-6587200D89DC}"/>
              </a:ext>
            </a:extLst>
          </p:cNvPr>
          <p:cNvSpPr/>
          <p:nvPr/>
        </p:nvSpPr>
        <p:spPr>
          <a:xfrm rot="16200000">
            <a:off x="10980000" y="720000"/>
            <a:ext cx="1692000" cy="360000"/>
          </a:xfrm>
          <a:prstGeom prst="rect">
            <a:avLst/>
          </a:prstGeom>
        </p:spPr>
        <p:txBody>
          <a:bodyPr wrap="square">
            <a:noAutofit/>
          </a:bodyPr>
          <a:lstStyle/>
          <a:p>
            <a:pPr lvl="0"/>
            <a:r>
              <a:rPr lang="es-ES" sz="1000" b="1" dirty="0">
                <a:solidFill>
                  <a:prstClr val="black">
                    <a:lumMod val="95000"/>
                    <a:lumOff val="5000"/>
                  </a:prstClr>
                </a:solidFill>
                <a:latin typeface="Arial" panose="020B0604020202020204" pitchFamily="34" charset="0"/>
                <a:cs typeface="Arial" panose="020B0604020202020204" pitchFamily="34" charset="0"/>
              </a:rPr>
              <a:t>Grupo de Trabajo</a:t>
            </a:r>
          </a:p>
          <a:p>
            <a:pPr lvl="0"/>
            <a:r>
              <a:rPr lang="es-ES" sz="1000" b="1" dirty="0">
                <a:solidFill>
                  <a:prstClr val="black">
                    <a:lumMod val="95000"/>
                    <a:lumOff val="5000"/>
                  </a:prstClr>
                </a:solidFill>
                <a:latin typeface="Arial" panose="020B0604020202020204" pitchFamily="34" charset="0"/>
                <a:cs typeface="Arial" panose="020B0604020202020204" pitchFamily="34" charset="0"/>
              </a:rPr>
              <a:t>sobre </a:t>
            </a:r>
            <a:r>
              <a:rPr lang="es-ES" sz="1000" b="1" dirty="0">
                <a:solidFill>
                  <a:srgbClr val="00B0F0"/>
                </a:solidFill>
                <a:latin typeface="Arial" panose="020B0604020202020204" pitchFamily="34" charset="0"/>
                <a:cs typeface="Arial" panose="020B0604020202020204" pitchFamily="34" charset="0"/>
              </a:rPr>
              <a:t>Controles Internos</a:t>
            </a:r>
          </a:p>
        </p:txBody>
      </p:sp>
      <p:sp>
        <p:nvSpPr>
          <p:cNvPr id="8" name="Title 1">
            <a:extLst>
              <a:ext uri="{FF2B5EF4-FFF2-40B4-BE49-F238E27FC236}">
                <a16:creationId xmlns:a16="http://schemas.microsoft.com/office/drawing/2014/main" id="{218552F0-15ED-4BC7-8F40-5D5E5101FE1B}"/>
              </a:ext>
            </a:extLst>
          </p:cNvPr>
          <p:cNvSpPr txBox="1">
            <a:spLocks/>
          </p:cNvSpPr>
          <p:nvPr/>
        </p:nvSpPr>
        <p:spPr>
          <a:xfrm rot="16200000">
            <a:off x="11304000" y="1764000"/>
            <a:ext cx="1116000" cy="8994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4800" dirty="0">
                <a:solidFill>
                  <a:srgbClr val="00B0F0"/>
                </a:solidFill>
              </a:rPr>
              <a:t>UIT</a:t>
            </a:r>
          </a:p>
        </p:txBody>
      </p:sp>
      <p:pic>
        <p:nvPicPr>
          <p:cNvPr id="19" name="Picture 18" descr="A close up of a logo&#10;&#10;Description automatically generated">
            <a:extLst>
              <a:ext uri="{FF2B5EF4-FFF2-40B4-BE49-F238E27FC236}">
                <a16:creationId xmlns:a16="http://schemas.microsoft.com/office/drawing/2014/main" id="{4C13B10B-FC1A-4BE3-91C0-B691B525D1A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551729" y="6192558"/>
            <a:ext cx="603169" cy="612369"/>
          </a:xfrm>
          <a:prstGeom prst="rect">
            <a:avLst/>
          </a:prstGeom>
        </p:spPr>
      </p:pic>
      <p:sp>
        <p:nvSpPr>
          <p:cNvPr id="16" name="Rectangle 15">
            <a:extLst>
              <a:ext uri="{FF2B5EF4-FFF2-40B4-BE49-F238E27FC236}">
                <a16:creationId xmlns:a16="http://schemas.microsoft.com/office/drawing/2014/main" id="{05C64049-E2FF-4F48-BF59-9314AE1CD646}"/>
              </a:ext>
            </a:extLst>
          </p:cNvPr>
          <p:cNvSpPr/>
          <p:nvPr/>
        </p:nvSpPr>
        <p:spPr>
          <a:xfrm>
            <a:off x="-3273" y="1168150"/>
            <a:ext cx="6692831" cy="2104440"/>
          </a:xfrm>
          <a:prstGeom prst="rect">
            <a:avLst/>
          </a:prstGeom>
          <a:solidFill>
            <a:srgbClr val="00B0F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5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A8762A25-5B6C-4B3D-8F2D-BAE393253711}"/>
              </a:ext>
            </a:extLst>
          </p:cNvPr>
          <p:cNvSpPr/>
          <p:nvPr/>
        </p:nvSpPr>
        <p:spPr>
          <a:xfrm>
            <a:off x="150662" y="4292605"/>
            <a:ext cx="6443809" cy="830997"/>
          </a:xfrm>
          <a:prstGeom prst="rect">
            <a:avLst/>
          </a:prstGeom>
        </p:spPr>
        <p:txBody>
          <a:bodyPr wrap="square">
            <a:spAutoFit/>
          </a:bodyPr>
          <a:lstStyle/>
          <a:p>
            <a:r>
              <a:rPr lang="es-ES" sz="1600" dirty="0">
                <a:latin typeface="Arial" panose="020B0604020202020204" pitchFamily="34" charset="0"/>
                <a:cs typeface="Arial" panose="020B0604020202020204" pitchFamily="34" charset="0"/>
              </a:rPr>
              <a:t>Examen completo del marco de rendición de cuentas de la UIT. </a:t>
            </a:r>
          </a:p>
          <a:p>
            <a:r>
              <a:rPr lang="es-ES" sz="1600" dirty="0">
                <a:latin typeface="Arial" panose="020B0604020202020204" pitchFamily="34" charset="0"/>
                <a:cs typeface="Arial" panose="020B0604020202020204" pitchFamily="34" charset="0"/>
              </a:rPr>
              <a:t>El examen tendrá en cuenta el informe de PWC sobre la presencia regional, el informe del auditor externo (estados financieros de 2019).</a:t>
            </a:r>
          </a:p>
        </p:txBody>
      </p:sp>
      <p:sp>
        <p:nvSpPr>
          <p:cNvPr id="3" name="Rectangle 2">
            <a:extLst>
              <a:ext uri="{FF2B5EF4-FFF2-40B4-BE49-F238E27FC236}">
                <a16:creationId xmlns:a16="http://schemas.microsoft.com/office/drawing/2014/main" id="{C3075B4C-8D99-43E7-84D1-D5B363B096E4}"/>
              </a:ext>
            </a:extLst>
          </p:cNvPr>
          <p:cNvSpPr/>
          <p:nvPr/>
        </p:nvSpPr>
        <p:spPr>
          <a:xfrm>
            <a:off x="306674" y="1365066"/>
            <a:ext cx="6382884" cy="584775"/>
          </a:xfrm>
          <a:prstGeom prst="rect">
            <a:avLst/>
          </a:prstGeom>
        </p:spPr>
        <p:txBody>
          <a:bodyPr wrap="square">
            <a:spAutoFit/>
          </a:bodyPr>
          <a:lstStyle/>
          <a:p>
            <a:r>
              <a:rPr lang="es-ES" sz="3200" b="1" dirty="0">
                <a:latin typeface="Arial" panose="020B0604020202020204" pitchFamily="34" charset="0"/>
                <a:ea typeface="DengXian" panose="02010600030101010101" pitchFamily="2" charset="-122"/>
                <a:cs typeface="Arial" panose="020B0604020202020204" pitchFamily="34" charset="0"/>
              </a:rPr>
              <a:t>Marco de </a:t>
            </a:r>
            <a:r>
              <a:rPr lang="es-ES" sz="3200" b="1" dirty="0">
                <a:solidFill>
                  <a:schemeClr val="bg1"/>
                </a:solidFill>
                <a:latin typeface="Arial" panose="020B0604020202020204" pitchFamily="34" charset="0"/>
                <a:ea typeface="DengXian" panose="02010600030101010101" pitchFamily="2" charset="-122"/>
                <a:cs typeface="Arial" panose="020B0604020202020204" pitchFamily="34" charset="0"/>
              </a:rPr>
              <a:t>rendición de cuentas</a:t>
            </a:r>
            <a:r>
              <a:rPr lang="es-ES" sz="3200" b="1" dirty="0">
                <a:latin typeface="Arial" panose="020B0604020202020204" pitchFamily="34" charset="0"/>
                <a:ea typeface="DengXian" panose="02010600030101010101" pitchFamily="2" charset="-122"/>
                <a:cs typeface="Arial" panose="020B0604020202020204" pitchFamily="34" charset="0"/>
              </a:rPr>
              <a:t> </a:t>
            </a:r>
            <a:endParaRPr lang="es-ES" sz="3200" b="1"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6B4E2618-60B8-48C1-84E6-E69D52C6EE98}"/>
              </a:ext>
            </a:extLst>
          </p:cNvPr>
          <p:cNvSpPr/>
          <p:nvPr/>
        </p:nvSpPr>
        <p:spPr>
          <a:xfrm>
            <a:off x="7298654" y="1139651"/>
            <a:ext cx="4078625" cy="2451377"/>
          </a:xfrm>
          <a:prstGeom prst="rect">
            <a:avLst/>
          </a:prstGeom>
        </p:spPr>
        <p:txBody>
          <a:bodyPr wrap="square">
            <a:spAutoFit/>
          </a:bodyPr>
          <a:lstStyle/>
          <a:p>
            <a:pPr marL="228600" marR="0" indent="-228600" algn="just">
              <a:lnSpc>
                <a:spcPct val="130000"/>
              </a:lnSpc>
              <a:spcBef>
                <a:spcPts val="0"/>
              </a:spcBef>
              <a:spcAft>
                <a:spcPts val="0"/>
              </a:spcAft>
            </a:pPr>
            <a:r>
              <a:rPr lang="es-E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Recomendado por: </a:t>
            </a:r>
          </a:p>
          <a:p>
            <a:pPr marL="228600" marR="0" indent="584200" algn="just">
              <a:lnSpc>
                <a:spcPct val="130000"/>
              </a:lnSpc>
              <a:spcBef>
                <a:spcPts val="0"/>
              </a:spcBef>
              <a:spcAft>
                <a:spcPts val="0"/>
              </a:spcAft>
            </a:pPr>
            <a:r>
              <a:rPr lang="es-ES" sz="2000" b="1" dirty="0">
                <a:solidFill>
                  <a:schemeClr val="bg1">
                    <a:lumMod val="85000"/>
                  </a:schemeClr>
                </a:solidFill>
                <a:latin typeface="Arial" panose="020B0604020202020204" pitchFamily="34" charset="0"/>
                <a:ea typeface="Calibri" panose="020F0502020204030204" pitchFamily="34" charset="0"/>
                <a:cs typeface="Arial" panose="020B0604020202020204" pitchFamily="34" charset="0"/>
              </a:rPr>
              <a:t>CAIG</a:t>
            </a:r>
          </a:p>
          <a:p>
            <a:pPr marL="228600" marR="0" indent="584200" algn="just">
              <a:lnSpc>
                <a:spcPct val="130000"/>
              </a:lnSpc>
              <a:spcBef>
                <a:spcPts val="0"/>
              </a:spcBef>
              <a:spcAft>
                <a:spcPts val="0"/>
              </a:spcAft>
            </a:pPr>
            <a:r>
              <a:rPr lang="es-E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Auditoría Interna  </a:t>
            </a:r>
          </a:p>
          <a:p>
            <a:pPr marL="228600" marR="0" indent="584200" algn="just">
              <a:lnSpc>
                <a:spcPct val="130000"/>
              </a:lnSpc>
              <a:spcBef>
                <a:spcPts val="0"/>
              </a:spcBef>
              <a:spcAft>
                <a:spcPts val="0"/>
              </a:spcAft>
            </a:pPr>
            <a:r>
              <a:rPr lang="es-ES" sz="2000" b="1" dirty="0">
                <a:solidFill>
                  <a:schemeClr val="bg1">
                    <a:lumMod val="85000"/>
                  </a:schemeClr>
                </a:solidFill>
                <a:latin typeface="Arial" panose="020B0604020202020204" pitchFamily="34" charset="0"/>
                <a:ea typeface="Calibri" panose="020F0502020204030204" pitchFamily="34" charset="0"/>
                <a:cs typeface="Arial" panose="020B0604020202020204" pitchFamily="34" charset="0"/>
              </a:rPr>
              <a:t>Auditoría Externa </a:t>
            </a:r>
          </a:p>
          <a:p>
            <a:pPr marL="228600" marR="0" indent="584200" algn="just">
              <a:lnSpc>
                <a:spcPct val="130000"/>
              </a:lnSpc>
              <a:spcBef>
                <a:spcPts val="0"/>
              </a:spcBef>
              <a:spcAft>
                <a:spcPts val="0"/>
              </a:spcAft>
            </a:pPr>
            <a:r>
              <a:rPr lang="es-E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DCI</a:t>
            </a:r>
          </a:p>
          <a:p>
            <a:pPr marL="228600" marR="0" indent="584200" algn="just">
              <a:lnSpc>
                <a:spcPct val="130000"/>
              </a:lnSpc>
              <a:spcBef>
                <a:spcPts val="0"/>
              </a:spcBef>
              <a:spcAft>
                <a:spcPts val="0"/>
              </a:spcAft>
            </a:pPr>
            <a:r>
              <a:rPr lang="es-E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Grupo de Trabajo </a:t>
            </a:r>
            <a:endParaRPr lang="es-ES" sz="2000" b="1" dirty="0">
              <a:latin typeface="Arial" panose="020B0604020202020204" pitchFamily="34" charset="0"/>
              <a:cs typeface="Arial" panose="020B0604020202020204" pitchFamily="34" charset="0"/>
            </a:endParaRPr>
          </a:p>
        </p:txBody>
      </p:sp>
      <p:sp>
        <p:nvSpPr>
          <p:cNvPr id="18" name="Rectangle: Rounded Corners 17">
            <a:extLst>
              <a:ext uri="{FF2B5EF4-FFF2-40B4-BE49-F238E27FC236}">
                <a16:creationId xmlns:a16="http://schemas.microsoft.com/office/drawing/2014/main" id="{CD75A4B6-EEC6-4AAD-9F01-61453D242DB1}"/>
              </a:ext>
            </a:extLst>
          </p:cNvPr>
          <p:cNvSpPr/>
          <p:nvPr/>
        </p:nvSpPr>
        <p:spPr>
          <a:xfrm>
            <a:off x="7315846" y="3981330"/>
            <a:ext cx="1187116" cy="1200329"/>
          </a:xfrm>
          <a:prstGeom prst="roundRect">
            <a:avLst/>
          </a:prstGeom>
          <a:solidFill>
            <a:schemeClr val="bg1">
              <a:lumMod val="75000"/>
              <a:alpha val="36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600" b="1" dirty="0">
              <a:solidFill>
                <a:schemeClr val="tx1">
                  <a:lumMod val="95000"/>
                  <a:lumOff val="5000"/>
                </a:schemeClr>
              </a:solidFill>
              <a:latin typeface="Arial" panose="020B0604020202020204" pitchFamily="34" charset="0"/>
              <a:cs typeface="Arial" panose="020B0604020202020204" pitchFamily="34" charset="0"/>
            </a:endParaRPr>
          </a:p>
          <a:p>
            <a:pPr algn="ctr"/>
            <a:r>
              <a:rPr lang="fr-FR" sz="3600" b="1" dirty="0">
                <a:solidFill>
                  <a:schemeClr val="tx1">
                    <a:lumMod val="95000"/>
                    <a:lumOff val="5000"/>
                  </a:schemeClr>
                </a:solidFill>
                <a:latin typeface="Arial" panose="020B0604020202020204" pitchFamily="34" charset="0"/>
                <a:cs typeface="Arial" panose="020B0604020202020204" pitchFamily="34" charset="0"/>
              </a:rPr>
              <a:t>30</a:t>
            </a:r>
            <a:endParaRPr lang="en-US" sz="3600" b="1" dirty="0">
              <a:solidFill>
                <a:schemeClr val="tx1">
                  <a:lumMod val="95000"/>
                  <a:lumOff val="5000"/>
                </a:schemeClr>
              </a:solidFill>
              <a:latin typeface="Arial" panose="020B0604020202020204" pitchFamily="34" charset="0"/>
              <a:cs typeface="Arial" panose="020B0604020202020204" pitchFamily="34" charset="0"/>
            </a:endParaRPr>
          </a:p>
        </p:txBody>
      </p:sp>
      <p:sp>
        <p:nvSpPr>
          <p:cNvPr id="22" name="Rectangle: Rounded Corners 21">
            <a:extLst>
              <a:ext uri="{FF2B5EF4-FFF2-40B4-BE49-F238E27FC236}">
                <a16:creationId xmlns:a16="http://schemas.microsoft.com/office/drawing/2014/main" id="{DEF21DC9-088F-4AA4-BDC6-ABF994CD49DF}"/>
              </a:ext>
            </a:extLst>
          </p:cNvPr>
          <p:cNvSpPr/>
          <p:nvPr/>
        </p:nvSpPr>
        <p:spPr>
          <a:xfrm>
            <a:off x="7320694" y="3950061"/>
            <a:ext cx="1187116" cy="550451"/>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a:latin typeface="Arial" panose="020B0604020202020204" pitchFamily="34" charset="0"/>
                <a:cs typeface="Arial" panose="020B0604020202020204" pitchFamily="34" charset="0"/>
              </a:rPr>
              <a:t>JUN</a:t>
            </a:r>
            <a:endParaRPr lang="en-US" sz="2400" b="1" dirty="0">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7C83C7E8-7090-4766-89D1-77E44F8A18F7}"/>
              </a:ext>
            </a:extLst>
          </p:cNvPr>
          <p:cNvSpPr txBox="1"/>
          <p:nvPr/>
        </p:nvSpPr>
        <p:spPr>
          <a:xfrm>
            <a:off x="8066664" y="3892262"/>
            <a:ext cx="441146" cy="646331"/>
          </a:xfrm>
          <a:prstGeom prst="rect">
            <a:avLst/>
          </a:prstGeom>
          <a:noFill/>
        </p:spPr>
        <p:txBody>
          <a:bodyPr wrap="none" rtlCol="0">
            <a:spAutoFit/>
          </a:bodyPr>
          <a:lstStyle/>
          <a:p>
            <a:r>
              <a:rPr lang="fr-FR" b="1" dirty="0">
                <a:solidFill>
                  <a:schemeClr val="bg1"/>
                </a:solidFill>
                <a:latin typeface="Arial" panose="020B0604020202020204" pitchFamily="34" charset="0"/>
                <a:cs typeface="Arial" panose="020B0604020202020204" pitchFamily="34" charset="0"/>
              </a:rPr>
              <a:t>20</a:t>
            </a:r>
          </a:p>
          <a:p>
            <a:r>
              <a:rPr lang="fr-FR" b="1" dirty="0">
                <a:solidFill>
                  <a:schemeClr val="bg1"/>
                </a:solidFill>
                <a:latin typeface="Arial" panose="020B0604020202020204" pitchFamily="34" charset="0"/>
                <a:cs typeface="Arial" panose="020B0604020202020204" pitchFamily="34" charset="0"/>
              </a:rPr>
              <a:t>21</a:t>
            </a:r>
            <a:endParaRPr lang="en-US" b="1" dirty="0">
              <a:solidFill>
                <a:schemeClr val="bg1"/>
              </a:solidFill>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5F402D19-9CA7-45EC-9705-5E0BE28567B4}"/>
              </a:ext>
            </a:extLst>
          </p:cNvPr>
          <p:cNvSpPr/>
          <p:nvPr/>
        </p:nvSpPr>
        <p:spPr>
          <a:xfrm>
            <a:off x="4000253" y="3272590"/>
            <a:ext cx="3298901" cy="532102"/>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3200" b="1" dirty="0">
                <a:solidFill>
                  <a:schemeClr val="tx1"/>
                </a:solidFill>
                <a:latin typeface="Arial" panose="020B0604020202020204" pitchFamily="34" charset="0"/>
                <a:ea typeface="DengXian" panose="02010600030101010101" pitchFamily="2" charset="-122"/>
                <a:cs typeface="Arial" panose="020B0604020202020204" pitchFamily="34" charset="0"/>
              </a:rPr>
              <a:t>En marcha</a:t>
            </a:r>
          </a:p>
        </p:txBody>
      </p:sp>
      <p:pic>
        <p:nvPicPr>
          <p:cNvPr id="26" name="Picture 25" descr="A close up of a fan&#10;&#10;Description automatically generated">
            <a:extLst>
              <a:ext uri="{FF2B5EF4-FFF2-40B4-BE49-F238E27FC236}">
                <a16:creationId xmlns:a16="http://schemas.microsoft.com/office/drawing/2014/main" id="{774F8778-9F4D-4D5C-A784-62CCAAC25F3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793376" y="2104342"/>
            <a:ext cx="232055" cy="232055"/>
          </a:xfrm>
          <a:prstGeom prst="rect">
            <a:avLst/>
          </a:prstGeom>
        </p:spPr>
      </p:pic>
      <p:pic>
        <p:nvPicPr>
          <p:cNvPr id="27" name="Picture 26" descr="A close up of a fan&#10;&#10;Description automatically generated">
            <a:extLst>
              <a:ext uri="{FF2B5EF4-FFF2-40B4-BE49-F238E27FC236}">
                <a16:creationId xmlns:a16="http://schemas.microsoft.com/office/drawing/2014/main" id="{A41825A6-567F-47A1-94A8-E835CB52F7F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35156" y="2869711"/>
            <a:ext cx="232055" cy="232055"/>
          </a:xfrm>
          <a:prstGeom prst="rect">
            <a:avLst/>
          </a:prstGeom>
        </p:spPr>
      </p:pic>
      <p:pic>
        <p:nvPicPr>
          <p:cNvPr id="28" name="Picture 27" descr="A close up of a fan&#10;&#10;Description automatically generated">
            <a:extLst>
              <a:ext uri="{FF2B5EF4-FFF2-40B4-BE49-F238E27FC236}">
                <a16:creationId xmlns:a16="http://schemas.microsoft.com/office/drawing/2014/main" id="{8474EED5-C563-4EBE-9647-4967486D84B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34609" y="3326312"/>
            <a:ext cx="232055" cy="232055"/>
          </a:xfrm>
          <a:prstGeom prst="rect">
            <a:avLst/>
          </a:prstGeom>
        </p:spPr>
      </p:pic>
      <p:sp>
        <p:nvSpPr>
          <p:cNvPr id="29" name="TextBox 28">
            <a:extLst>
              <a:ext uri="{FF2B5EF4-FFF2-40B4-BE49-F238E27FC236}">
                <a16:creationId xmlns:a16="http://schemas.microsoft.com/office/drawing/2014/main" id="{01A88564-0C6B-4090-B7AE-F6BDD0667E0B}"/>
              </a:ext>
            </a:extLst>
          </p:cNvPr>
          <p:cNvSpPr txBox="1"/>
          <p:nvPr/>
        </p:nvSpPr>
        <p:spPr>
          <a:xfrm>
            <a:off x="3039442" y="3373701"/>
            <a:ext cx="851515"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FRMD</a:t>
            </a:r>
          </a:p>
        </p:txBody>
      </p:sp>
      <p:sp>
        <p:nvSpPr>
          <p:cNvPr id="25" name="TextBox 24">
            <a:extLst>
              <a:ext uri="{FF2B5EF4-FFF2-40B4-BE49-F238E27FC236}">
                <a16:creationId xmlns:a16="http://schemas.microsoft.com/office/drawing/2014/main" id="{3A5005DE-07E4-4AC7-A5BE-F6E2950E12F4}"/>
              </a:ext>
            </a:extLst>
          </p:cNvPr>
          <p:cNvSpPr txBox="1"/>
          <p:nvPr/>
        </p:nvSpPr>
        <p:spPr>
          <a:xfrm>
            <a:off x="1064309" y="279048"/>
            <a:ext cx="7885727" cy="507831"/>
          </a:xfrm>
          <a:prstGeom prst="rect">
            <a:avLst/>
          </a:prstGeom>
          <a:noFill/>
        </p:spPr>
        <p:txBody>
          <a:bodyPr wrap="square" lIns="108000" rIns="108000" rtlCol="0">
            <a:spAutoFit/>
          </a:bodyPr>
          <a:lstStyle/>
          <a:p>
            <a:pPr lvl="0"/>
            <a:r>
              <a:rPr lang="es-ES" sz="2700" b="1" dirty="0">
                <a:solidFill>
                  <a:prstClr val="black">
                    <a:lumMod val="95000"/>
                    <a:lumOff val="5000"/>
                  </a:prstClr>
                </a:solidFill>
                <a:latin typeface="Arial"/>
                <a:ea typeface="Arial Unicode MS"/>
                <a:cs typeface="Arial" pitchFamily="34" charset="0"/>
              </a:rPr>
              <a:t>Sistema y medidas en fase de implementación</a:t>
            </a:r>
          </a:p>
        </p:txBody>
      </p:sp>
      <p:sp>
        <p:nvSpPr>
          <p:cNvPr id="33" name="TextBox 32">
            <a:extLst>
              <a:ext uri="{FF2B5EF4-FFF2-40B4-BE49-F238E27FC236}">
                <a16:creationId xmlns:a16="http://schemas.microsoft.com/office/drawing/2014/main" id="{D06A5C50-1AF2-4BA2-9866-0F53FF24614A}"/>
              </a:ext>
            </a:extLst>
          </p:cNvPr>
          <p:cNvSpPr txBox="1"/>
          <p:nvPr/>
        </p:nvSpPr>
        <p:spPr>
          <a:xfrm>
            <a:off x="150662" y="84352"/>
            <a:ext cx="1182842" cy="777510"/>
          </a:xfrm>
          <a:prstGeom prst="rect">
            <a:avLst/>
          </a:prstGeom>
          <a:noFill/>
        </p:spPr>
        <p:txBody>
          <a:bodyPr wrap="square" lIns="108000" rIns="108000" rtlCol="0">
            <a:spAutoFit/>
          </a:bodyPr>
          <a:lstStyle/>
          <a:p>
            <a:pPr algn="ctr"/>
            <a:r>
              <a:rPr lang="en-US" altLang="ko-KR" sz="4400" b="1" dirty="0">
                <a:solidFill>
                  <a:srgbClr val="00B0F0"/>
                </a:solidFill>
                <a:latin typeface="Arial"/>
                <a:ea typeface="Arial Unicode MS"/>
                <a:cs typeface="Arial" pitchFamily="34" charset="0"/>
              </a:rPr>
              <a:t>05</a:t>
            </a:r>
            <a:endParaRPr lang="ko-KR" altLang="en-US" sz="4400" b="1" dirty="0">
              <a:solidFill>
                <a:srgbClr val="00B0F0"/>
              </a:solidFill>
              <a:latin typeface="Arial"/>
              <a:ea typeface="Arial Unicode MS"/>
              <a:cs typeface="Arial" pitchFamily="34" charset="0"/>
            </a:endParaRPr>
          </a:p>
        </p:txBody>
      </p:sp>
    </p:spTree>
    <p:extLst>
      <p:ext uri="{BB962C8B-B14F-4D97-AF65-F5344CB8AC3E}">
        <p14:creationId xmlns:p14="http://schemas.microsoft.com/office/powerpoint/2010/main" val="586410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9F3F61C0-DD1C-4001-A1E5-0F239345BF6C}"/>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3532858" y="0"/>
            <a:ext cx="8659142" cy="6197524"/>
          </a:xfrm>
          <a:prstGeom prst="rect">
            <a:avLst/>
          </a:prstGeom>
          <a:solidFill>
            <a:schemeClr val="accent1">
              <a:lumMod val="40000"/>
              <a:lumOff val="60000"/>
              <a:alpha val="13000"/>
            </a:schemeClr>
          </a:solidFill>
        </p:spPr>
      </p:pic>
      <p:sp>
        <p:nvSpPr>
          <p:cNvPr id="7" name="Rectangle 6">
            <a:extLst>
              <a:ext uri="{FF2B5EF4-FFF2-40B4-BE49-F238E27FC236}">
                <a16:creationId xmlns:a16="http://schemas.microsoft.com/office/drawing/2014/main" id="{4D8F8DC4-4891-4EFB-86D7-6587200D89DC}"/>
              </a:ext>
            </a:extLst>
          </p:cNvPr>
          <p:cNvSpPr/>
          <p:nvPr/>
        </p:nvSpPr>
        <p:spPr>
          <a:xfrm>
            <a:off x="337837" y="1172764"/>
            <a:ext cx="3260829" cy="707886"/>
          </a:xfrm>
          <a:prstGeom prst="rect">
            <a:avLst/>
          </a:prstGeom>
        </p:spPr>
        <p:txBody>
          <a:bodyPr wrap="none">
            <a:spAutoFit/>
          </a:bodyPr>
          <a:lstStyle/>
          <a:p>
            <a:r>
              <a:rPr lang="es-ES" sz="2000" b="1" dirty="0">
                <a:solidFill>
                  <a:schemeClr val="tx1">
                    <a:lumMod val="95000"/>
                    <a:lumOff val="5000"/>
                  </a:schemeClr>
                </a:solidFill>
                <a:latin typeface="Arial" panose="020B0604020202020204" pitchFamily="34" charset="0"/>
                <a:ea typeface="+mj-ea"/>
                <a:cs typeface="Arial" panose="020B0604020202020204" pitchFamily="34" charset="0"/>
              </a:rPr>
              <a:t>Grupo de Trabajo</a:t>
            </a:r>
          </a:p>
          <a:p>
            <a:r>
              <a:rPr lang="es-ES" sz="2000" b="1" dirty="0">
                <a:solidFill>
                  <a:schemeClr val="tx1">
                    <a:lumMod val="95000"/>
                    <a:lumOff val="5000"/>
                  </a:schemeClr>
                </a:solidFill>
                <a:latin typeface="Arial" panose="020B0604020202020204" pitchFamily="34" charset="0"/>
                <a:ea typeface="+mj-ea"/>
                <a:cs typeface="Arial" panose="020B0604020202020204" pitchFamily="34" charset="0"/>
              </a:rPr>
              <a:t>sobre </a:t>
            </a:r>
            <a:r>
              <a:rPr lang="es-ES" sz="2000" b="1" dirty="0">
                <a:solidFill>
                  <a:srgbClr val="00B0F0"/>
                </a:solidFill>
                <a:latin typeface="Arial" panose="020B0604020202020204" pitchFamily="34" charset="0"/>
                <a:ea typeface="+mj-ea"/>
                <a:cs typeface="Arial" panose="020B0604020202020204" pitchFamily="34" charset="0"/>
              </a:rPr>
              <a:t>Controles Internos</a:t>
            </a:r>
          </a:p>
        </p:txBody>
      </p:sp>
      <p:sp>
        <p:nvSpPr>
          <p:cNvPr id="8" name="Title 1">
            <a:extLst>
              <a:ext uri="{FF2B5EF4-FFF2-40B4-BE49-F238E27FC236}">
                <a16:creationId xmlns:a16="http://schemas.microsoft.com/office/drawing/2014/main" id="{218552F0-15ED-4BC7-8F40-5D5E5101FE1B}"/>
              </a:ext>
            </a:extLst>
          </p:cNvPr>
          <p:cNvSpPr txBox="1">
            <a:spLocks/>
          </p:cNvSpPr>
          <p:nvPr/>
        </p:nvSpPr>
        <p:spPr>
          <a:xfrm>
            <a:off x="-283224" y="-645809"/>
            <a:ext cx="2893902" cy="281301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8800" dirty="0">
                <a:solidFill>
                  <a:srgbClr val="00B0F0"/>
                </a:solidFill>
              </a:rPr>
              <a:t>UIT</a:t>
            </a:r>
          </a:p>
        </p:txBody>
      </p:sp>
      <p:pic>
        <p:nvPicPr>
          <p:cNvPr id="19" name="Picture 18" descr="A close up of a logo&#10;&#10;Description automatically generated">
            <a:extLst>
              <a:ext uri="{FF2B5EF4-FFF2-40B4-BE49-F238E27FC236}">
                <a16:creationId xmlns:a16="http://schemas.microsoft.com/office/drawing/2014/main" id="{4C13B10B-FC1A-4BE3-91C0-B691B525D1A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860505" y="5070185"/>
            <a:ext cx="990083" cy="1005185"/>
          </a:xfrm>
          <a:prstGeom prst="rect">
            <a:avLst/>
          </a:prstGeom>
        </p:spPr>
      </p:pic>
      <p:sp>
        <p:nvSpPr>
          <p:cNvPr id="20" name="Rectangle 19">
            <a:extLst>
              <a:ext uri="{FF2B5EF4-FFF2-40B4-BE49-F238E27FC236}">
                <a16:creationId xmlns:a16="http://schemas.microsoft.com/office/drawing/2014/main" id="{DADACC71-7030-4F60-9C8D-D84A51A1B0C2}"/>
              </a:ext>
            </a:extLst>
          </p:cNvPr>
          <p:cNvSpPr/>
          <p:nvPr/>
        </p:nvSpPr>
        <p:spPr>
          <a:xfrm>
            <a:off x="0" y="6197524"/>
            <a:ext cx="12192000" cy="657225"/>
          </a:xfrm>
          <a:prstGeom prst="rect">
            <a:avLst/>
          </a:prstGeom>
          <a:solidFill>
            <a:schemeClr val="bg2">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7A221C9-2190-4451-89F8-173EF216DFC6}"/>
              </a:ext>
            </a:extLst>
          </p:cNvPr>
          <p:cNvSpPr/>
          <p:nvPr/>
        </p:nvSpPr>
        <p:spPr>
          <a:xfrm>
            <a:off x="233385" y="6295303"/>
            <a:ext cx="1781257" cy="338554"/>
          </a:xfrm>
          <a:prstGeom prst="rect">
            <a:avLst/>
          </a:prstGeom>
        </p:spPr>
        <p:txBody>
          <a:bodyPr wrap="none">
            <a:spAutoFit/>
          </a:bodyPr>
          <a:lstStyle/>
          <a:p>
            <a:r>
              <a:rPr lang="es-ES" sz="1600" b="1" dirty="0">
                <a:solidFill>
                  <a:schemeClr val="tx1">
                    <a:lumMod val="95000"/>
                    <a:lumOff val="5000"/>
                  </a:schemeClr>
                </a:solidFill>
                <a:latin typeface="Arial" panose="020B0604020202020204" pitchFamily="34" charset="0"/>
                <a:ea typeface="+mj-ea"/>
                <a:cs typeface="Arial" panose="020B0604020202020204" pitchFamily="34" charset="0"/>
              </a:rPr>
              <a:t>Octubre de </a:t>
            </a:r>
            <a:r>
              <a:rPr lang="es-ES" sz="1600" b="1" dirty="0">
                <a:solidFill>
                  <a:srgbClr val="00B0F0"/>
                </a:solidFill>
                <a:latin typeface="Arial" panose="020B0604020202020204" pitchFamily="34" charset="0"/>
                <a:ea typeface="+mj-ea"/>
                <a:cs typeface="Arial" panose="020B0604020202020204" pitchFamily="34" charset="0"/>
              </a:rPr>
              <a:t>2020</a:t>
            </a:r>
          </a:p>
        </p:txBody>
      </p:sp>
      <p:sp>
        <p:nvSpPr>
          <p:cNvPr id="22" name="Rectangle 21">
            <a:extLst>
              <a:ext uri="{FF2B5EF4-FFF2-40B4-BE49-F238E27FC236}">
                <a16:creationId xmlns:a16="http://schemas.microsoft.com/office/drawing/2014/main" id="{E6A795C6-F36E-4901-89D9-3EAE688B9117}"/>
              </a:ext>
            </a:extLst>
          </p:cNvPr>
          <p:cNvSpPr/>
          <p:nvPr/>
        </p:nvSpPr>
        <p:spPr>
          <a:xfrm>
            <a:off x="3750572" y="2289302"/>
            <a:ext cx="8441428" cy="2123658"/>
          </a:xfrm>
          <a:prstGeom prst="rect">
            <a:avLst/>
          </a:prstGeom>
        </p:spPr>
        <p:txBody>
          <a:bodyPr wrap="square">
            <a:spAutoFit/>
          </a:bodyPr>
          <a:lstStyle/>
          <a:p>
            <a:r>
              <a:rPr lang="es-ES" sz="6600" b="1" dirty="0">
                <a:solidFill>
                  <a:srgbClr val="00B0F0"/>
                </a:solidFill>
                <a:latin typeface="Arial" panose="020B0604020202020204" pitchFamily="34" charset="0"/>
                <a:ea typeface="+mj-ea"/>
                <a:cs typeface="Arial" panose="020B0604020202020204" pitchFamily="34" charset="0"/>
              </a:rPr>
              <a:t>Seguimiento </a:t>
            </a:r>
          </a:p>
          <a:p>
            <a:r>
              <a:rPr lang="es-ES" sz="6600" b="1" dirty="0">
                <a:solidFill>
                  <a:srgbClr val="00B0F0"/>
                </a:solidFill>
                <a:latin typeface="Arial" panose="020B0604020202020204" pitchFamily="34" charset="0"/>
                <a:ea typeface="+mj-ea"/>
                <a:cs typeface="Arial" panose="020B0604020202020204" pitchFamily="34" charset="0"/>
              </a:rPr>
              <a:t>al </a:t>
            </a:r>
            <a:r>
              <a:rPr lang="es-ES" sz="6600" b="1" dirty="0">
                <a:solidFill>
                  <a:schemeClr val="tx1">
                    <a:lumMod val="95000"/>
                    <a:lumOff val="5000"/>
                  </a:schemeClr>
                </a:solidFill>
                <a:latin typeface="Arial" panose="020B0604020202020204" pitchFamily="34" charset="0"/>
                <a:ea typeface="+mj-ea"/>
                <a:cs typeface="Arial" panose="020B0604020202020204" pitchFamily="34" charset="0"/>
              </a:rPr>
              <a:t>Consejo 2020</a:t>
            </a:r>
            <a:r>
              <a:rPr lang="es-ES" sz="6600" b="1" dirty="0">
                <a:solidFill>
                  <a:srgbClr val="00B0F0"/>
                </a:solidFill>
                <a:latin typeface="Arial" panose="020B0604020202020204" pitchFamily="34" charset="0"/>
                <a:ea typeface="+mj-ea"/>
                <a:cs typeface="Arial" panose="020B0604020202020204" pitchFamily="34" charset="0"/>
              </a:rPr>
              <a:t> </a:t>
            </a:r>
          </a:p>
        </p:txBody>
      </p:sp>
    </p:spTree>
    <p:extLst>
      <p:ext uri="{BB962C8B-B14F-4D97-AF65-F5344CB8AC3E}">
        <p14:creationId xmlns:p14="http://schemas.microsoft.com/office/powerpoint/2010/main" val="23525944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4D5C1D0-23EC-437A-9F5D-E44CBCA79A61}"/>
              </a:ext>
            </a:extLst>
          </p:cNvPr>
          <p:cNvPicPr>
            <a:picLocks noChangeAspect="1"/>
          </p:cNvPicPr>
          <p:nvPr/>
        </p:nvPicPr>
        <p:blipFill>
          <a:blip r:embed="rId2">
            <a:alphaModFix amt="20000"/>
          </a:blip>
          <a:stretch>
            <a:fillRect/>
          </a:stretch>
        </p:blipFill>
        <p:spPr>
          <a:xfrm>
            <a:off x="0" y="0"/>
            <a:ext cx="12192000" cy="6200776"/>
          </a:xfrm>
          <a:prstGeom prst="rect">
            <a:avLst/>
          </a:prstGeom>
        </p:spPr>
      </p:pic>
      <p:sp>
        <p:nvSpPr>
          <p:cNvPr id="7" name="Rectangle 6">
            <a:extLst>
              <a:ext uri="{FF2B5EF4-FFF2-40B4-BE49-F238E27FC236}">
                <a16:creationId xmlns:a16="http://schemas.microsoft.com/office/drawing/2014/main" id="{4D8F8DC4-4891-4EFB-86D7-6587200D89DC}"/>
              </a:ext>
            </a:extLst>
          </p:cNvPr>
          <p:cNvSpPr/>
          <p:nvPr/>
        </p:nvSpPr>
        <p:spPr>
          <a:xfrm>
            <a:off x="337837" y="1172764"/>
            <a:ext cx="3233578" cy="707886"/>
          </a:xfrm>
          <a:prstGeom prst="rect">
            <a:avLst/>
          </a:prstGeom>
        </p:spPr>
        <p:txBody>
          <a:bodyPr wrap="none">
            <a:spAutoFit/>
          </a:bodyPr>
          <a:lstStyle/>
          <a:p>
            <a:r>
              <a:rPr lang="es-ES" sz="2000" b="1" dirty="0">
                <a:solidFill>
                  <a:schemeClr val="tx1">
                    <a:lumMod val="95000"/>
                    <a:lumOff val="5000"/>
                  </a:schemeClr>
                </a:solidFill>
                <a:latin typeface="Arial" panose="020B0604020202020204" pitchFamily="34" charset="0"/>
                <a:ea typeface="+mj-ea"/>
                <a:cs typeface="Arial" panose="020B0604020202020204" pitchFamily="34" charset="0"/>
              </a:rPr>
              <a:t>Grupo de Trabajo </a:t>
            </a:r>
          </a:p>
          <a:p>
            <a:r>
              <a:rPr lang="es-ES" sz="2000" b="1" dirty="0">
                <a:solidFill>
                  <a:schemeClr val="tx1">
                    <a:lumMod val="95000"/>
                    <a:lumOff val="5000"/>
                  </a:schemeClr>
                </a:solidFill>
                <a:latin typeface="Arial" panose="020B0604020202020204" pitchFamily="34" charset="0"/>
                <a:ea typeface="+mj-ea"/>
                <a:cs typeface="Arial" panose="020B0604020202020204" pitchFamily="34" charset="0"/>
              </a:rPr>
              <a:t>sobre </a:t>
            </a:r>
            <a:r>
              <a:rPr lang="es-ES" sz="2000" b="1" dirty="0">
                <a:solidFill>
                  <a:srgbClr val="00B0F0"/>
                </a:solidFill>
                <a:latin typeface="Arial" panose="020B0604020202020204" pitchFamily="34" charset="0"/>
                <a:ea typeface="+mj-ea"/>
                <a:cs typeface="Arial" panose="020B0604020202020204" pitchFamily="34" charset="0"/>
              </a:rPr>
              <a:t>Controles Internos</a:t>
            </a:r>
          </a:p>
        </p:txBody>
      </p:sp>
      <p:sp>
        <p:nvSpPr>
          <p:cNvPr id="8" name="Title 1">
            <a:extLst>
              <a:ext uri="{FF2B5EF4-FFF2-40B4-BE49-F238E27FC236}">
                <a16:creationId xmlns:a16="http://schemas.microsoft.com/office/drawing/2014/main" id="{218552F0-15ED-4BC7-8F40-5D5E5101FE1B}"/>
              </a:ext>
            </a:extLst>
          </p:cNvPr>
          <p:cNvSpPr txBox="1">
            <a:spLocks/>
          </p:cNvSpPr>
          <p:nvPr/>
        </p:nvSpPr>
        <p:spPr>
          <a:xfrm>
            <a:off x="-283224" y="-645809"/>
            <a:ext cx="2893902" cy="281301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8800" dirty="0">
                <a:solidFill>
                  <a:srgbClr val="00B0F0"/>
                </a:solidFill>
              </a:rPr>
              <a:t>UIT</a:t>
            </a:r>
          </a:p>
        </p:txBody>
      </p:sp>
      <p:pic>
        <p:nvPicPr>
          <p:cNvPr id="19" name="Picture 18" descr="A close up of a logo&#10;&#10;Description automatically generated">
            <a:extLst>
              <a:ext uri="{FF2B5EF4-FFF2-40B4-BE49-F238E27FC236}">
                <a16:creationId xmlns:a16="http://schemas.microsoft.com/office/drawing/2014/main" id="{4C13B10B-FC1A-4BE3-91C0-B691B525D1A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864080" y="167579"/>
            <a:ext cx="990083" cy="1005185"/>
          </a:xfrm>
          <a:prstGeom prst="rect">
            <a:avLst/>
          </a:prstGeom>
        </p:spPr>
      </p:pic>
      <p:sp>
        <p:nvSpPr>
          <p:cNvPr id="20" name="Rectangle 19">
            <a:extLst>
              <a:ext uri="{FF2B5EF4-FFF2-40B4-BE49-F238E27FC236}">
                <a16:creationId xmlns:a16="http://schemas.microsoft.com/office/drawing/2014/main" id="{DADACC71-7030-4F60-9C8D-D84A51A1B0C2}"/>
              </a:ext>
            </a:extLst>
          </p:cNvPr>
          <p:cNvSpPr/>
          <p:nvPr/>
        </p:nvSpPr>
        <p:spPr>
          <a:xfrm>
            <a:off x="0" y="6200775"/>
            <a:ext cx="12192000" cy="657225"/>
          </a:xfrm>
          <a:prstGeom prst="rect">
            <a:avLst/>
          </a:prstGeom>
          <a:solidFill>
            <a:schemeClr val="bg2">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7A221C9-2190-4451-89F8-173EF216DFC6}"/>
              </a:ext>
            </a:extLst>
          </p:cNvPr>
          <p:cNvSpPr/>
          <p:nvPr/>
        </p:nvSpPr>
        <p:spPr>
          <a:xfrm>
            <a:off x="233385" y="6295303"/>
            <a:ext cx="1781257" cy="338554"/>
          </a:xfrm>
          <a:prstGeom prst="rect">
            <a:avLst/>
          </a:prstGeom>
        </p:spPr>
        <p:txBody>
          <a:bodyPr wrap="none">
            <a:spAutoFit/>
          </a:bodyPr>
          <a:lstStyle/>
          <a:p>
            <a:r>
              <a:rPr lang="es-ES" sz="1600" b="1" dirty="0">
                <a:solidFill>
                  <a:schemeClr val="tx1">
                    <a:lumMod val="95000"/>
                    <a:lumOff val="5000"/>
                  </a:schemeClr>
                </a:solidFill>
                <a:latin typeface="Arial" panose="020B0604020202020204" pitchFamily="34" charset="0"/>
                <a:ea typeface="+mj-ea"/>
                <a:cs typeface="Arial" panose="020B0604020202020204" pitchFamily="34" charset="0"/>
              </a:rPr>
              <a:t>Octubre de </a:t>
            </a:r>
            <a:r>
              <a:rPr lang="es-ES" sz="1600" b="1" dirty="0">
                <a:solidFill>
                  <a:srgbClr val="00B0F0"/>
                </a:solidFill>
                <a:latin typeface="Arial" panose="020B0604020202020204" pitchFamily="34" charset="0"/>
                <a:ea typeface="+mj-ea"/>
                <a:cs typeface="Arial" panose="020B0604020202020204" pitchFamily="34" charset="0"/>
              </a:rPr>
              <a:t>2020</a:t>
            </a:r>
          </a:p>
        </p:txBody>
      </p:sp>
      <p:sp>
        <p:nvSpPr>
          <p:cNvPr id="22" name="Rectangle 21">
            <a:extLst>
              <a:ext uri="{FF2B5EF4-FFF2-40B4-BE49-F238E27FC236}">
                <a16:creationId xmlns:a16="http://schemas.microsoft.com/office/drawing/2014/main" id="{E6A795C6-F36E-4901-89D9-3EAE688B9117}"/>
              </a:ext>
            </a:extLst>
          </p:cNvPr>
          <p:cNvSpPr/>
          <p:nvPr/>
        </p:nvSpPr>
        <p:spPr>
          <a:xfrm>
            <a:off x="6870583" y="4308211"/>
            <a:ext cx="4822780" cy="1569660"/>
          </a:xfrm>
          <a:prstGeom prst="rect">
            <a:avLst/>
          </a:prstGeom>
        </p:spPr>
        <p:txBody>
          <a:bodyPr wrap="square">
            <a:spAutoFit/>
          </a:bodyPr>
          <a:lstStyle/>
          <a:p>
            <a:r>
              <a:rPr lang="es-ES" sz="4800" b="1" dirty="0">
                <a:solidFill>
                  <a:srgbClr val="00B0F0"/>
                </a:solidFill>
                <a:latin typeface="Arial" panose="020B0604020202020204" pitchFamily="34" charset="0"/>
                <a:cs typeface="Arial" panose="020B0604020202020204" pitchFamily="34" charset="0"/>
              </a:rPr>
              <a:t>Seguimiento </a:t>
            </a:r>
          </a:p>
          <a:p>
            <a:r>
              <a:rPr lang="es-ES" sz="4800" b="1" dirty="0">
                <a:solidFill>
                  <a:srgbClr val="00B0F0"/>
                </a:solidFill>
                <a:latin typeface="Arial" panose="020B0604020202020204" pitchFamily="34" charset="0"/>
                <a:cs typeface="Arial" panose="020B0604020202020204" pitchFamily="34" charset="0"/>
              </a:rPr>
              <a:t>al </a:t>
            </a:r>
            <a:r>
              <a:rPr lang="es-ES" sz="4800" b="1" dirty="0">
                <a:solidFill>
                  <a:schemeClr val="tx1">
                    <a:lumMod val="95000"/>
                    <a:lumOff val="5000"/>
                  </a:schemeClr>
                </a:solidFill>
                <a:latin typeface="Arial" panose="020B0604020202020204" pitchFamily="34" charset="0"/>
                <a:cs typeface="Arial" panose="020B0604020202020204" pitchFamily="34" charset="0"/>
              </a:rPr>
              <a:t>Consejo 2020</a:t>
            </a:r>
            <a:r>
              <a:rPr lang="es-ES" sz="4800" b="1" dirty="0">
                <a:solidFill>
                  <a:srgbClr val="00B0F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636756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ADACC71-7030-4F60-9C8D-D84A51A1B0C2}"/>
              </a:ext>
            </a:extLst>
          </p:cNvPr>
          <p:cNvSpPr/>
          <p:nvPr/>
        </p:nvSpPr>
        <p:spPr>
          <a:xfrm>
            <a:off x="0" y="6369021"/>
            <a:ext cx="12192000" cy="646331"/>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D8F8DC4-4891-4EFB-86D7-6587200D89DC}"/>
              </a:ext>
            </a:extLst>
          </p:cNvPr>
          <p:cNvSpPr/>
          <p:nvPr/>
        </p:nvSpPr>
        <p:spPr>
          <a:xfrm>
            <a:off x="1155982" y="6369020"/>
            <a:ext cx="2624436" cy="584775"/>
          </a:xfrm>
          <a:prstGeom prst="rect">
            <a:avLst/>
          </a:prstGeom>
        </p:spPr>
        <p:txBody>
          <a:bodyPr wrap="none">
            <a:spAutoFit/>
          </a:bodyPr>
          <a:lstStyle/>
          <a:p>
            <a:r>
              <a:rPr lang="es-ES" sz="1600" b="1" dirty="0">
                <a:solidFill>
                  <a:schemeClr val="tx1">
                    <a:lumMod val="95000"/>
                    <a:lumOff val="5000"/>
                  </a:schemeClr>
                </a:solidFill>
                <a:latin typeface="Arial" panose="020B0604020202020204" pitchFamily="34" charset="0"/>
                <a:ea typeface="+mj-ea"/>
                <a:cs typeface="Arial" panose="020B0604020202020204" pitchFamily="34" charset="0"/>
              </a:rPr>
              <a:t>Grupo de Trabajo</a:t>
            </a:r>
          </a:p>
          <a:p>
            <a:r>
              <a:rPr lang="es-ES" sz="1600" b="1" dirty="0">
                <a:solidFill>
                  <a:schemeClr val="tx1">
                    <a:lumMod val="95000"/>
                    <a:lumOff val="5000"/>
                  </a:schemeClr>
                </a:solidFill>
                <a:latin typeface="Arial" panose="020B0604020202020204" pitchFamily="34" charset="0"/>
                <a:ea typeface="+mj-ea"/>
                <a:cs typeface="Arial" panose="020B0604020202020204" pitchFamily="34" charset="0"/>
              </a:rPr>
              <a:t>sobre </a:t>
            </a:r>
            <a:r>
              <a:rPr lang="es-ES" sz="1600" b="1" dirty="0">
                <a:solidFill>
                  <a:srgbClr val="00B0F0"/>
                </a:solidFill>
                <a:latin typeface="Arial" panose="020B0604020202020204" pitchFamily="34" charset="0"/>
                <a:ea typeface="+mj-ea"/>
                <a:cs typeface="Arial" panose="020B0604020202020204" pitchFamily="34" charset="0"/>
              </a:rPr>
              <a:t>Controles Internos</a:t>
            </a:r>
          </a:p>
        </p:txBody>
      </p:sp>
      <p:sp>
        <p:nvSpPr>
          <p:cNvPr id="8" name="Title 1">
            <a:extLst>
              <a:ext uri="{FF2B5EF4-FFF2-40B4-BE49-F238E27FC236}">
                <a16:creationId xmlns:a16="http://schemas.microsoft.com/office/drawing/2014/main" id="{218552F0-15ED-4BC7-8F40-5D5E5101FE1B}"/>
              </a:ext>
            </a:extLst>
          </p:cNvPr>
          <p:cNvSpPr txBox="1">
            <a:spLocks/>
          </p:cNvSpPr>
          <p:nvPr/>
        </p:nvSpPr>
        <p:spPr>
          <a:xfrm>
            <a:off x="0" y="6211700"/>
            <a:ext cx="1299411" cy="8994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4800" dirty="0">
                <a:solidFill>
                  <a:srgbClr val="00B0F0"/>
                </a:solidFill>
              </a:rPr>
              <a:t>UIT</a:t>
            </a:r>
          </a:p>
        </p:txBody>
      </p:sp>
      <p:pic>
        <p:nvPicPr>
          <p:cNvPr id="19" name="Picture 18" descr="A close up of a logo&#10;&#10;Description automatically generated">
            <a:extLst>
              <a:ext uri="{FF2B5EF4-FFF2-40B4-BE49-F238E27FC236}">
                <a16:creationId xmlns:a16="http://schemas.microsoft.com/office/drawing/2014/main" id="{4C13B10B-FC1A-4BE3-91C0-B691B525D1A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438020" y="6341425"/>
            <a:ext cx="603169" cy="612369"/>
          </a:xfrm>
          <a:prstGeom prst="rect">
            <a:avLst/>
          </a:prstGeom>
        </p:spPr>
      </p:pic>
      <p:grpSp>
        <p:nvGrpSpPr>
          <p:cNvPr id="30" name="Group 29">
            <a:extLst>
              <a:ext uri="{FF2B5EF4-FFF2-40B4-BE49-F238E27FC236}">
                <a16:creationId xmlns:a16="http://schemas.microsoft.com/office/drawing/2014/main" id="{11B89268-AE9B-4445-A2A4-3DBCD0872346}"/>
              </a:ext>
            </a:extLst>
          </p:cNvPr>
          <p:cNvGrpSpPr/>
          <p:nvPr/>
        </p:nvGrpSpPr>
        <p:grpSpPr>
          <a:xfrm>
            <a:off x="730034" y="451735"/>
            <a:ext cx="7165346" cy="769441"/>
            <a:chOff x="6102442" y="1483456"/>
            <a:chExt cx="5419664" cy="769441"/>
          </a:xfrm>
        </p:grpSpPr>
        <p:sp>
          <p:nvSpPr>
            <p:cNvPr id="31" name="TextBox 30">
              <a:extLst>
                <a:ext uri="{FF2B5EF4-FFF2-40B4-BE49-F238E27FC236}">
                  <a16:creationId xmlns:a16="http://schemas.microsoft.com/office/drawing/2014/main" id="{98338413-C2A9-4B63-A396-E34A8C74ACD4}"/>
                </a:ext>
              </a:extLst>
            </p:cNvPr>
            <p:cNvSpPr txBox="1"/>
            <p:nvPr/>
          </p:nvSpPr>
          <p:spPr>
            <a:xfrm>
              <a:off x="6860266" y="1678152"/>
              <a:ext cx="4661840" cy="507831"/>
            </a:xfrm>
            <a:prstGeom prst="rect">
              <a:avLst/>
            </a:prstGeom>
            <a:noFill/>
          </p:spPr>
          <p:txBody>
            <a:bodyPr wrap="square" lIns="108000" rIns="108000" rtlCol="0">
              <a:spAutoFit/>
            </a:bodyPr>
            <a:lstStyle/>
            <a:p>
              <a:pPr>
                <a:spcBef>
                  <a:spcPts val="600"/>
                </a:spcBef>
              </a:pPr>
              <a:r>
                <a:rPr lang="es-ES" altLang="ko-KR" sz="2700" b="1" dirty="0">
                  <a:solidFill>
                    <a:schemeClr val="tx1">
                      <a:lumMod val="95000"/>
                      <a:lumOff val="5000"/>
                    </a:schemeClr>
                  </a:solidFill>
                  <a:latin typeface="Arial"/>
                  <a:ea typeface="Arial Unicode MS"/>
                  <a:cs typeface="Arial" pitchFamily="34" charset="0"/>
                </a:rPr>
                <a:t>Resumen y acción requerida</a:t>
              </a:r>
            </a:p>
          </p:txBody>
        </p:sp>
        <p:sp>
          <p:nvSpPr>
            <p:cNvPr id="32" name="TextBox 31">
              <a:extLst>
                <a:ext uri="{FF2B5EF4-FFF2-40B4-BE49-F238E27FC236}">
                  <a16:creationId xmlns:a16="http://schemas.microsoft.com/office/drawing/2014/main" id="{28DD8B54-05F6-457D-A1C3-77004FBAD433}"/>
                </a:ext>
              </a:extLst>
            </p:cNvPr>
            <p:cNvSpPr txBox="1"/>
            <p:nvPr/>
          </p:nvSpPr>
          <p:spPr>
            <a:xfrm>
              <a:off x="6102442" y="1483456"/>
              <a:ext cx="981106" cy="769441"/>
            </a:xfrm>
            <a:prstGeom prst="rect">
              <a:avLst/>
            </a:prstGeom>
            <a:noFill/>
          </p:spPr>
          <p:txBody>
            <a:bodyPr wrap="square" lIns="108000" rIns="108000" rtlCol="0">
              <a:spAutoFit/>
            </a:bodyPr>
            <a:lstStyle/>
            <a:p>
              <a:pPr algn="ctr">
                <a:spcBef>
                  <a:spcPts val="600"/>
                </a:spcBef>
              </a:pPr>
              <a:r>
                <a:rPr lang="en-US" altLang="ko-KR" sz="4400" b="1" dirty="0">
                  <a:solidFill>
                    <a:srgbClr val="00B0F0"/>
                  </a:solidFill>
                  <a:latin typeface="Arial"/>
                  <a:ea typeface="Arial Unicode MS"/>
                  <a:cs typeface="Arial" pitchFamily="34" charset="0"/>
                </a:rPr>
                <a:t>01</a:t>
              </a:r>
              <a:endParaRPr lang="ko-KR" altLang="en-US" sz="4400" b="1" dirty="0">
                <a:solidFill>
                  <a:srgbClr val="00B0F0"/>
                </a:solidFill>
                <a:latin typeface="Arial"/>
                <a:ea typeface="Arial Unicode MS"/>
                <a:cs typeface="Arial" pitchFamily="34" charset="0"/>
              </a:endParaRPr>
            </a:p>
          </p:txBody>
        </p:sp>
      </p:grpSp>
      <p:grpSp>
        <p:nvGrpSpPr>
          <p:cNvPr id="34" name="Group 33">
            <a:extLst>
              <a:ext uri="{FF2B5EF4-FFF2-40B4-BE49-F238E27FC236}">
                <a16:creationId xmlns:a16="http://schemas.microsoft.com/office/drawing/2014/main" id="{D7A8D42C-CF7D-466A-AA3C-B16BE9E57FC4}"/>
              </a:ext>
            </a:extLst>
          </p:cNvPr>
          <p:cNvGrpSpPr/>
          <p:nvPr/>
        </p:nvGrpSpPr>
        <p:grpSpPr>
          <a:xfrm>
            <a:off x="669074" y="2872820"/>
            <a:ext cx="7470242" cy="777510"/>
            <a:chOff x="5956014" y="1452296"/>
            <a:chExt cx="5435166" cy="777510"/>
          </a:xfrm>
        </p:grpSpPr>
        <p:sp>
          <p:nvSpPr>
            <p:cNvPr id="35" name="TextBox 34">
              <a:extLst>
                <a:ext uri="{FF2B5EF4-FFF2-40B4-BE49-F238E27FC236}">
                  <a16:creationId xmlns:a16="http://schemas.microsoft.com/office/drawing/2014/main" id="{9850E885-D721-43C5-A516-BD943DD4CD1F}"/>
                </a:ext>
              </a:extLst>
            </p:cNvPr>
            <p:cNvSpPr txBox="1"/>
            <p:nvPr/>
          </p:nvSpPr>
          <p:spPr>
            <a:xfrm>
              <a:off x="6729340" y="1637053"/>
              <a:ext cx="4661840" cy="507831"/>
            </a:xfrm>
            <a:prstGeom prst="rect">
              <a:avLst/>
            </a:prstGeom>
            <a:noFill/>
          </p:spPr>
          <p:txBody>
            <a:bodyPr wrap="square" lIns="108000" rIns="108000" rtlCol="0">
              <a:spAutoFit/>
            </a:bodyPr>
            <a:lstStyle/>
            <a:p>
              <a:pPr>
                <a:spcBef>
                  <a:spcPts val="600"/>
                </a:spcBef>
              </a:pPr>
              <a:r>
                <a:rPr lang="es-ES" sz="2700" b="1" dirty="0">
                  <a:solidFill>
                    <a:schemeClr val="bg1">
                      <a:lumMod val="65000"/>
                    </a:schemeClr>
                  </a:solidFill>
                  <a:latin typeface="Arial"/>
                  <a:ea typeface="Arial Unicode MS"/>
                  <a:cs typeface="Arial" pitchFamily="34" charset="0"/>
                </a:rPr>
                <a:t>Sistema y medidas establecidos</a:t>
              </a:r>
              <a:endParaRPr lang="es-ES" altLang="ko-KR" sz="2700" b="1" dirty="0">
                <a:solidFill>
                  <a:schemeClr val="bg1">
                    <a:lumMod val="65000"/>
                  </a:schemeClr>
                </a:solidFill>
                <a:latin typeface="Arial"/>
                <a:ea typeface="Arial Unicode MS"/>
                <a:cs typeface="Arial" pitchFamily="34" charset="0"/>
              </a:endParaRPr>
            </a:p>
          </p:txBody>
        </p:sp>
        <p:sp>
          <p:nvSpPr>
            <p:cNvPr id="36" name="TextBox 35">
              <a:extLst>
                <a:ext uri="{FF2B5EF4-FFF2-40B4-BE49-F238E27FC236}">
                  <a16:creationId xmlns:a16="http://schemas.microsoft.com/office/drawing/2014/main" id="{E7E0C1C1-D86F-4439-B52C-59F196E8B60C}"/>
                </a:ext>
              </a:extLst>
            </p:cNvPr>
            <p:cNvSpPr txBox="1"/>
            <p:nvPr/>
          </p:nvSpPr>
          <p:spPr>
            <a:xfrm>
              <a:off x="5956014" y="1452296"/>
              <a:ext cx="981106" cy="777510"/>
            </a:xfrm>
            <a:prstGeom prst="rect">
              <a:avLst/>
            </a:prstGeom>
            <a:noFill/>
          </p:spPr>
          <p:txBody>
            <a:bodyPr wrap="square" lIns="108000" rIns="108000" rtlCol="0">
              <a:spAutoFit/>
            </a:bodyPr>
            <a:lstStyle/>
            <a:p>
              <a:pPr algn="ctr">
                <a:spcBef>
                  <a:spcPts val="600"/>
                </a:spcBef>
              </a:pPr>
              <a:r>
                <a:rPr lang="en-US" altLang="ko-KR" sz="4400" b="1" dirty="0">
                  <a:solidFill>
                    <a:schemeClr val="bg1">
                      <a:lumMod val="65000"/>
                    </a:schemeClr>
                  </a:solidFill>
                  <a:latin typeface="Arial"/>
                  <a:ea typeface="Arial Unicode MS"/>
                  <a:cs typeface="Arial" pitchFamily="34" charset="0"/>
                </a:rPr>
                <a:t>04</a:t>
              </a:r>
              <a:endParaRPr lang="ko-KR" altLang="en-US" sz="4400" b="1" dirty="0">
                <a:solidFill>
                  <a:schemeClr val="bg1">
                    <a:lumMod val="65000"/>
                  </a:schemeClr>
                </a:solidFill>
                <a:latin typeface="Arial"/>
                <a:ea typeface="Arial Unicode MS"/>
                <a:cs typeface="Arial" pitchFamily="34" charset="0"/>
              </a:endParaRPr>
            </a:p>
          </p:txBody>
        </p:sp>
      </p:grpSp>
      <p:grpSp>
        <p:nvGrpSpPr>
          <p:cNvPr id="38" name="Group 37">
            <a:extLst>
              <a:ext uri="{FF2B5EF4-FFF2-40B4-BE49-F238E27FC236}">
                <a16:creationId xmlns:a16="http://schemas.microsoft.com/office/drawing/2014/main" id="{27F35DDC-6051-4F1F-A33A-087A9C971A2C}"/>
              </a:ext>
            </a:extLst>
          </p:cNvPr>
          <p:cNvGrpSpPr/>
          <p:nvPr/>
        </p:nvGrpSpPr>
        <p:grpSpPr>
          <a:xfrm>
            <a:off x="796262" y="3771154"/>
            <a:ext cx="9062113" cy="777510"/>
            <a:chOff x="6036168" y="1483098"/>
            <a:chExt cx="8126346" cy="777510"/>
          </a:xfrm>
        </p:grpSpPr>
        <p:sp>
          <p:nvSpPr>
            <p:cNvPr id="39" name="TextBox 38">
              <a:extLst>
                <a:ext uri="{FF2B5EF4-FFF2-40B4-BE49-F238E27FC236}">
                  <a16:creationId xmlns:a16="http://schemas.microsoft.com/office/drawing/2014/main" id="{7125DFED-8299-4649-BCDF-BF77EFAB9703}"/>
                </a:ext>
              </a:extLst>
            </p:cNvPr>
            <p:cNvSpPr txBox="1"/>
            <p:nvPr/>
          </p:nvSpPr>
          <p:spPr>
            <a:xfrm>
              <a:off x="6860266" y="1678152"/>
              <a:ext cx="7302248" cy="507831"/>
            </a:xfrm>
            <a:prstGeom prst="rect">
              <a:avLst/>
            </a:prstGeom>
            <a:noFill/>
          </p:spPr>
          <p:txBody>
            <a:bodyPr wrap="square" lIns="108000" rIns="108000" rtlCol="0">
              <a:spAutoFit/>
            </a:bodyPr>
            <a:lstStyle/>
            <a:p>
              <a:r>
                <a:rPr lang="es-ES" sz="2700" b="1" dirty="0">
                  <a:solidFill>
                    <a:schemeClr val="bg1">
                      <a:lumMod val="65000"/>
                    </a:schemeClr>
                  </a:solidFill>
                  <a:latin typeface="Arial"/>
                  <a:ea typeface="Arial Unicode MS"/>
                  <a:cs typeface="Arial" pitchFamily="34" charset="0"/>
                </a:rPr>
                <a:t>Sistema y medidas en fase de implementación</a:t>
              </a:r>
              <a:endParaRPr lang="es-ES" altLang="ko-KR" sz="2700" b="1" dirty="0">
                <a:solidFill>
                  <a:schemeClr val="bg1">
                    <a:lumMod val="65000"/>
                  </a:schemeClr>
                </a:solidFill>
                <a:latin typeface="Arial"/>
                <a:ea typeface="Arial Unicode MS"/>
                <a:cs typeface="Arial" pitchFamily="34" charset="0"/>
              </a:endParaRPr>
            </a:p>
          </p:txBody>
        </p:sp>
        <p:sp>
          <p:nvSpPr>
            <p:cNvPr id="40" name="TextBox 39">
              <a:extLst>
                <a:ext uri="{FF2B5EF4-FFF2-40B4-BE49-F238E27FC236}">
                  <a16:creationId xmlns:a16="http://schemas.microsoft.com/office/drawing/2014/main" id="{BED3CEDA-F7F0-4BCF-887F-B3562D75DD78}"/>
                </a:ext>
              </a:extLst>
            </p:cNvPr>
            <p:cNvSpPr txBox="1"/>
            <p:nvPr/>
          </p:nvSpPr>
          <p:spPr>
            <a:xfrm>
              <a:off x="6036168" y="1483098"/>
              <a:ext cx="981106" cy="777510"/>
            </a:xfrm>
            <a:prstGeom prst="rect">
              <a:avLst/>
            </a:prstGeom>
            <a:noFill/>
          </p:spPr>
          <p:txBody>
            <a:bodyPr wrap="square" lIns="108000" rIns="108000" rtlCol="0">
              <a:spAutoFit/>
            </a:bodyPr>
            <a:lstStyle/>
            <a:p>
              <a:pPr algn="ctr"/>
              <a:r>
                <a:rPr lang="en-US" altLang="ko-KR" sz="4400" b="1" dirty="0">
                  <a:solidFill>
                    <a:schemeClr val="bg1">
                      <a:lumMod val="65000"/>
                    </a:schemeClr>
                  </a:solidFill>
                  <a:latin typeface="Arial"/>
                  <a:ea typeface="Arial Unicode MS"/>
                  <a:cs typeface="Arial" pitchFamily="34" charset="0"/>
                </a:rPr>
                <a:t>05</a:t>
              </a:r>
              <a:endParaRPr lang="ko-KR" altLang="en-US" sz="4400" b="1" dirty="0">
                <a:solidFill>
                  <a:schemeClr val="bg1">
                    <a:lumMod val="65000"/>
                  </a:schemeClr>
                </a:solidFill>
                <a:latin typeface="Arial"/>
                <a:ea typeface="Arial Unicode MS"/>
                <a:cs typeface="Arial" pitchFamily="34" charset="0"/>
              </a:endParaRPr>
            </a:p>
          </p:txBody>
        </p:sp>
      </p:grpSp>
      <p:sp>
        <p:nvSpPr>
          <p:cNvPr id="15" name="TextBox 14">
            <a:extLst>
              <a:ext uri="{FF2B5EF4-FFF2-40B4-BE49-F238E27FC236}">
                <a16:creationId xmlns:a16="http://schemas.microsoft.com/office/drawing/2014/main" id="{7D081B66-23E7-4DA6-BF0E-16720B983BC9}"/>
              </a:ext>
            </a:extLst>
          </p:cNvPr>
          <p:cNvSpPr txBox="1"/>
          <p:nvPr/>
        </p:nvSpPr>
        <p:spPr>
          <a:xfrm>
            <a:off x="1731954" y="1428397"/>
            <a:ext cx="4661840" cy="507831"/>
          </a:xfrm>
          <a:prstGeom prst="rect">
            <a:avLst/>
          </a:prstGeom>
          <a:noFill/>
        </p:spPr>
        <p:txBody>
          <a:bodyPr wrap="square" lIns="108000" rIns="108000" rtlCol="0">
            <a:spAutoFit/>
          </a:bodyPr>
          <a:lstStyle>
            <a:defPPr>
              <a:defRPr lang="en-US"/>
            </a:defPPr>
            <a:lvl1pPr>
              <a:defRPr sz="2700" b="1">
                <a:solidFill>
                  <a:schemeClr val="bg1">
                    <a:lumMod val="65000"/>
                  </a:schemeClr>
                </a:solidFill>
                <a:latin typeface="Arial"/>
                <a:ea typeface="Arial Unicode MS"/>
                <a:cs typeface="Arial" pitchFamily="34" charset="0"/>
              </a:defRPr>
            </a:lvl1pPr>
          </a:lstStyle>
          <a:p>
            <a:pPr>
              <a:spcBef>
                <a:spcPts val="600"/>
              </a:spcBef>
            </a:pPr>
            <a:r>
              <a:rPr lang="es-ES" altLang="ko-KR" dirty="0"/>
              <a:t>Antecedentes</a:t>
            </a:r>
          </a:p>
        </p:txBody>
      </p:sp>
      <p:sp>
        <p:nvSpPr>
          <p:cNvPr id="16" name="TextBox 15">
            <a:extLst>
              <a:ext uri="{FF2B5EF4-FFF2-40B4-BE49-F238E27FC236}">
                <a16:creationId xmlns:a16="http://schemas.microsoft.com/office/drawing/2014/main" id="{22710F50-6230-444F-AEC2-AC6B1005660E}"/>
              </a:ext>
            </a:extLst>
          </p:cNvPr>
          <p:cNvSpPr txBox="1"/>
          <p:nvPr/>
        </p:nvSpPr>
        <p:spPr>
          <a:xfrm>
            <a:off x="888042" y="1283514"/>
            <a:ext cx="981106" cy="769441"/>
          </a:xfrm>
          <a:prstGeom prst="rect">
            <a:avLst/>
          </a:prstGeom>
          <a:noFill/>
        </p:spPr>
        <p:txBody>
          <a:bodyPr wrap="square" lIns="108000" rIns="108000" rtlCol="0">
            <a:spAutoFit/>
          </a:bodyPr>
          <a:lstStyle>
            <a:defPPr>
              <a:defRPr lang="en-US"/>
            </a:defPPr>
            <a:lvl1pPr algn="ctr">
              <a:defRPr sz="4400" b="1">
                <a:solidFill>
                  <a:schemeClr val="bg1">
                    <a:lumMod val="65000"/>
                  </a:schemeClr>
                </a:solidFill>
                <a:latin typeface="Arial"/>
                <a:ea typeface="Arial Unicode MS"/>
                <a:cs typeface="Arial" pitchFamily="34" charset="0"/>
              </a:defRPr>
            </a:lvl1pPr>
          </a:lstStyle>
          <a:p>
            <a:pPr>
              <a:spcBef>
                <a:spcPts val="600"/>
              </a:spcBef>
            </a:pPr>
            <a:r>
              <a:rPr lang="en-US" altLang="ko-KR" dirty="0"/>
              <a:t>02</a:t>
            </a:r>
            <a:endParaRPr lang="ko-KR" altLang="en-US" dirty="0"/>
          </a:p>
        </p:txBody>
      </p:sp>
      <p:sp>
        <p:nvSpPr>
          <p:cNvPr id="17" name="TextBox 16">
            <a:extLst>
              <a:ext uri="{FF2B5EF4-FFF2-40B4-BE49-F238E27FC236}">
                <a16:creationId xmlns:a16="http://schemas.microsoft.com/office/drawing/2014/main" id="{BA3E9E3E-FED8-42F4-A92F-0E3C6D40F1DF}"/>
              </a:ext>
            </a:extLst>
          </p:cNvPr>
          <p:cNvSpPr txBox="1"/>
          <p:nvPr/>
        </p:nvSpPr>
        <p:spPr>
          <a:xfrm>
            <a:off x="1734053" y="2227421"/>
            <a:ext cx="5203641" cy="507831"/>
          </a:xfrm>
          <a:prstGeom prst="rect">
            <a:avLst/>
          </a:prstGeom>
          <a:noFill/>
        </p:spPr>
        <p:txBody>
          <a:bodyPr wrap="square" lIns="108000" rIns="108000" rtlCol="0">
            <a:spAutoFit/>
          </a:bodyPr>
          <a:lstStyle/>
          <a:p>
            <a:pPr>
              <a:spcBef>
                <a:spcPts val="600"/>
              </a:spcBef>
            </a:pPr>
            <a:r>
              <a:rPr lang="es-ES" altLang="ko-KR" sz="2700" b="1" dirty="0">
                <a:solidFill>
                  <a:schemeClr val="bg1">
                    <a:lumMod val="65000"/>
                  </a:schemeClr>
                </a:solidFill>
                <a:latin typeface="Arial"/>
                <a:ea typeface="Arial Unicode MS"/>
                <a:cs typeface="Arial" pitchFamily="34" charset="0"/>
              </a:rPr>
              <a:t>Actualización clave del Grupo</a:t>
            </a:r>
          </a:p>
        </p:txBody>
      </p:sp>
      <p:sp>
        <p:nvSpPr>
          <p:cNvPr id="18" name="TextBox 17">
            <a:extLst>
              <a:ext uri="{FF2B5EF4-FFF2-40B4-BE49-F238E27FC236}">
                <a16:creationId xmlns:a16="http://schemas.microsoft.com/office/drawing/2014/main" id="{0150E750-082A-4515-9650-DA6414233B8A}"/>
              </a:ext>
            </a:extLst>
          </p:cNvPr>
          <p:cNvSpPr txBox="1"/>
          <p:nvPr/>
        </p:nvSpPr>
        <p:spPr>
          <a:xfrm>
            <a:off x="870168" y="2043226"/>
            <a:ext cx="981106" cy="769441"/>
          </a:xfrm>
          <a:prstGeom prst="rect">
            <a:avLst/>
          </a:prstGeom>
          <a:noFill/>
        </p:spPr>
        <p:txBody>
          <a:bodyPr wrap="square" lIns="108000" rIns="108000" rtlCol="0">
            <a:spAutoFit/>
          </a:bodyPr>
          <a:lstStyle>
            <a:defPPr>
              <a:defRPr lang="en-US"/>
            </a:defPPr>
            <a:lvl1pPr algn="ctr">
              <a:defRPr sz="4400" b="1">
                <a:solidFill>
                  <a:schemeClr val="bg1">
                    <a:lumMod val="65000"/>
                  </a:schemeClr>
                </a:solidFill>
                <a:latin typeface="Arial"/>
                <a:ea typeface="Arial Unicode MS"/>
                <a:cs typeface="Arial" pitchFamily="34" charset="0"/>
              </a:defRPr>
            </a:lvl1pPr>
          </a:lstStyle>
          <a:p>
            <a:pPr>
              <a:spcBef>
                <a:spcPts val="600"/>
              </a:spcBef>
            </a:pPr>
            <a:r>
              <a:rPr lang="en-US" altLang="ko-KR" dirty="0"/>
              <a:t>03</a:t>
            </a:r>
            <a:endParaRPr lang="ko-KR" altLang="en-US" dirty="0"/>
          </a:p>
        </p:txBody>
      </p:sp>
    </p:spTree>
    <p:extLst>
      <p:ext uri="{BB962C8B-B14F-4D97-AF65-F5344CB8AC3E}">
        <p14:creationId xmlns:p14="http://schemas.microsoft.com/office/powerpoint/2010/main" val="1050601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ADACC71-7030-4F60-9C8D-D84A51A1B0C2}"/>
              </a:ext>
            </a:extLst>
          </p:cNvPr>
          <p:cNvSpPr/>
          <p:nvPr/>
        </p:nvSpPr>
        <p:spPr>
          <a:xfrm rot="16200000">
            <a:off x="8439835" y="3105834"/>
            <a:ext cx="6858000" cy="646331"/>
          </a:xfrm>
          <a:prstGeom prst="rect">
            <a:avLst/>
          </a:prstGeom>
          <a:solidFill>
            <a:schemeClr val="bg2">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D8F8DC4-4891-4EFB-86D7-6587200D89DC}"/>
              </a:ext>
            </a:extLst>
          </p:cNvPr>
          <p:cNvSpPr/>
          <p:nvPr/>
        </p:nvSpPr>
        <p:spPr>
          <a:xfrm rot="16200000">
            <a:off x="10980000" y="720000"/>
            <a:ext cx="1692000" cy="360000"/>
          </a:xfrm>
          <a:prstGeom prst="rect">
            <a:avLst/>
          </a:prstGeom>
        </p:spPr>
        <p:txBody>
          <a:bodyPr wrap="square">
            <a:noAutofit/>
          </a:bodyPr>
          <a:lstStyle/>
          <a:p>
            <a:r>
              <a:rPr lang="es-ES" sz="1000" b="1" dirty="0">
                <a:solidFill>
                  <a:schemeClr val="tx1">
                    <a:lumMod val="95000"/>
                    <a:lumOff val="5000"/>
                  </a:schemeClr>
                </a:solidFill>
                <a:latin typeface="Arial" panose="020B0604020202020204" pitchFamily="34" charset="0"/>
                <a:ea typeface="+mj-ea"/>
                <a:cs typeface="Arial" panose="020B0604020202020204" pitchFamily="34" charset="0"/>
              </a:rPr>
              <a:t>Grupo de Trabajo</a:t>
            </a:r>
          </a:p>
          <a:p>
            <a:r>
              <a:rPr lang="es-ES" sz="1000" b="1" dirty="0">
                <a:solidFill>
                  <a:schemeClr val="tx1">
                    <a:lumMod val="95000"/>
                    <a:lumOff val="5000"/>
                  </a:schemeClr>
                </a:solidFill>
                <a:latin typeface="Arial" panose="020B0604020202020204" pitchFamily="34" charset="0"/>
                <a:ea typeface="+mj-ea"/>
                <a:cs typeface="Arial" panose="020B0604020202020204" pitchFamily="34" charset="0"/>
              </a:rPr>
              <a:t>sobre </a:t>
            </a:r>
            <a:r>
              <a:rPr lang="es-ES" sz="1000" b="1" dirty="0">
                <a:solidFill>
                  <a:srgbClr val="00B0F0"/>
                </a:solidFill>
                <a:latin typeface="Arial" panose="020B0604020202020204" pitchFamily="34" charset="0"/>
                <a:ea typeface="+mj-ea"/>
                <a:cs typeface="Arial" panose="020B0604020202020204" pitchFamily="34" charset="0"/>
              </a:rPr>
              <a:t>Controles Internos</a:t>
            </a:r>
          </a:p>
        </p:txBody>
      </p:sp>
      <p:grpSp>
        <p:nvGrpSpPr>
          <p:cNvPr id="30" name="Group 29">
            <a:extLst>
              <a:ext uri="{FF2B5EF4-FFF2-40B4-BE49-F238E27FC236}">
                <a16:creationId xmlns:a16="http://schemas.microsoft.com/office/drawing/2014/main" id="{11B89268-AE9B-4445-A2A4-3DBCD0872346}"/>
              </a:ext>
            </a:extLst>
          </p:cNvPr>
          <p:cNvGrpSpPr/>
          <p:nvPr/>
        </p:nvGrpSpPr>
        <p:grpSpPr>
          <a:xfrm>
            <a:off x="150662" y="84352"/>
            <a:ext cx="6528812" cy="777510"/>
            <a:chOff x="6102442" y="1483456"/>
            <a:chExt cx="5419664" cy="777510"/>
          </a:xfrm>
        </p:grpSpPr>
        <p:sp>
          <p:nvSpPr>
            <p:cNvPr id="31" name="TextBox 30">
              <a:extLst>
                <a:ext uri="{FF2B5EF4-FFF2-40B4-BE49-F238E27FC236}">
                  <a16:creationId xmlns:a16="http://schemas.microsoft.com/office/drawing/2014/main" id="{98338413-C2A9-4B63-A396-E34A8C74ACD4}"/>
                </a:ext>
              </a:extLst>
            </p:cNvPr>
            <p:cNvSpPr txBox="1"/>
            <p:nvPr/>
          </p:nvSpPr>
          <p:spPr>
            <a:xfrm>
              <a:off x="6860266" y="1678152"/>
              <a:ext cx="4661840" cy="507831"/>
            </a:xfrm>
            <a:prstGeom prst="rect">
              <a:avLst/>
            </a:prstGeom>
            <a:noFill/>
          </p:spPr>
          <p:txBody>
            <a:bodyPr wrap="square" lIns="108000" rIns="108000" rtlCol="0">
              <a:spAutoFit/>
            </a:bodyPr>
            <a:lstStyle/>
            <a:p>
              <a:r>
                <a:rPr lang="en-US" altLang="ko-KR" sz="2700" b="1" dirty="0">
                  <a:solidFill>
                    <a:schemeClr val="tx1">
                      <a:lumMod val="95000"/>
                      <a:lumOff val="5000"/>
                    </a:schemeClr>
                  </a:solidFill>
                  <a:latin typeface="Arial"/>
                  <a:ea typeface="Arial Unicode MS"/>
                  <a:cs typeface="Arial" pitchFamily="34" charset="0"/>
                </a:rPr>
                <a:t> </a:t>
              </a:r>
              <a:r>
                <a:rPr lang="es-ES" altLang="ko-KR" sz="2700" b="1" dirty="0">
                  <a:solidFill>
                    <a:schemeClr val="tx1">
                      <a:lumMod val="95000"/>
                      <a:lumOff val="5000"/>
                    </a:schemeClr>
                  </a:solidFill>
                  <a:latin typeface="Arial"/>
                  <a:ea typeface="Arial Unicode MS"/>
                  <a:cs typeface="Arial" pitchFamily="34" charset="0"/>
                </a:rPr>
                <a:t>Resumen y acción requerida</a:t>
              </a:r>
            </a:p>
          </p:txBody>
        </p:sp>
        <p:sp>
          <p:nvSpPr>
            <p:cNvPr id="32" name="TextBox 31">
              <a:extLst>
                <a:ext uri="{FF2B5EF4-FFF2-40B4-BE49-F238E27FC236}">
                  <a16:creationId xmlns:a16="http://schemas.microsoft.com/office/drawing/2014/main" id="{28DD8B54-05F6-457D-A1C3-77004FBAD433}"/>
                </a:ext>
              </a:extLst>
            </p:cNvPr>
            <p:cNvSpPr txBox="1"/>
            <p:nvPr/>
          </p:nvSpPr>
          <p:spPr>
            <a:xfrm>
              <a:off x="6102442" y="1483456"/>
              <a:ext cx="981106" cy="777510"/>
            </a:xfrm>
            <a:prstGeom prst="rect">
              <a:avLst/>
            </a:prstGeom>
            <a:noFill/>
          </p:spPr>
          <p:txBody>
            <a:bodyPr wrap="square" lIns="108000" rIns="108000" rtlCol="0">
              <a:spAutoFit/>
            </a:bodyPr>
            <a:lstStyle/>
            <a:p>
              <a:pPr algn="ctr"/>
              <a:r>
                <a:rPr lang="en-US" altLang="ko-KR" sz="4400" b="1" dirty="0">
                  <a:solidFill>
                    <a:srgbClr val="00B0F0"/>
                  </a:solidFill>
                  <a:latin typeface="Arial"/>
                  <a:ea typeface="Arial Unicode MS"/>
                  <a:cs typeface="Arial" pitchFamily="34" charset="0"/>
                </a:rPr>
                <a:t>01</a:t>
              </a:r>
              <a:endParaRPr lang="ko-KR" altLang="en-US" sz="4400" b="1" dirty="0">
                <a:solidFill>
                  <a:srgbClr val="00B0F0"/>
                </a:solidFill>
                <a:latin typeface="Arial"/>
                <a:ea typeface="Arial Unicode MS"/>
                <a:cs typeface="Arial" pitchFamily="34" charset="0"/>
              </a:endParaRPr>
            </a:p>
          </p:txBody>
        </p:sp>
      </p:grpSp>
      <p:graphicFrame>
        <p:nvGraphicFramePr>
          <p:cNvPr id="2" name="Table 1">
            <a:extLst>
              <a:ext uri="{FF2B5EF4-FFF2-40B4-BE49-F238E27FC236}">
                <a16:creationId xmlns:a16="http://schemas.microsoft.com/office/drawing/2014/main" id="{E6254B25-AF75-46C9-B8C9-2FE93A16FAFE}"/>
              </a:ext>
            </a:extLst>
          </p:cNvPr>
          <p:cNvGraphicFramePr>
            <a:graphicFrameLocks noGrp="1"/>
          </p:cNvGraphicFramePr>
          <p:nvPr>
            <p:extLst>
              <p:ext uri="{D42A27DB-BD31-4B8C-83A1-F6EECF244321}">
                <p14:modId xmlns:p14="http://schemas.microsoft.com/office/powerpoint/2010/main" val="1152775581"/>
              </p:ext>
            </p:extLst>
          </p:nvPr>
        </p:nvGraphicFramePr>
        <p:xfrm>
          <a:off x="309927" y="981575"/>
          <a:ext cx="5132926" cy="5699760"/>
        </p:xfrm>
        <a:graphic>
          <a:graphicData uri="http://schemas.openxmlformats.org/drawingml/2006/table">
            <a:tbl>
              <a:tblPr>
                <a:tableStyleId>{5C22544A-7EE6-4342-B048-85BDC9FD1C3A}</a:tableStyleId>
              </a:tblPr>
              <a:tblGrid>
                <a:gridCol w="5132926">
                  <a:extLst>
                    <a:ext uri="{9D8B030D-6E8A-4147-A177-3AD203B41FA5}">
                      <a16:colId xmlns:a16="http://schemas.microsoft.com/office/drawing/2014/main" val="3276842879"/>
                    </a:ext>
                  </a:extLst>
                </a:gridCol>
              </a:tblGrid>
              <a:tr h="5522394">
                <a:tc>
                  <a:txBody>
                    <a:bodyPr/>
                    <a:lstStyle/>
                    <a:p>
                      <a:pPr marL="360045" marR="0" indent="-360045" algn="just" hangingPunct="0">
                        <a:spcBef>
                          <a:spcPts val="800"/>
                        </a:spcBef>
                        <a:spcAft>
                          <a:spcPts val="0"/>
                        </a:spcAft>
                        <a:tabLst>
                          <a:tab pos="360045" algn="l"/>
                          <a:tab pos="720090" algn="l"/>
                          <a:tab pos="1080135" algn="l"/>
                          <a:tab pos="1440180" algn="l"/>
                          <a:tab pos="1800225" algn="l"/>
                        </a:tabLst>
                      </a:pPr>
                      <a:r>
                        <a:rPr lang="es-ES" sz="2000" b="1" noProof="0" dirty="0">
                          <a:solidFill>
                            <a:srgbClr val="00B0F0"/>
                          </a:solidFill>
                          <a:effectLst/>
                          <a:latin typeface="Arial" panose="020B0604020202020204" pitchFamily="34" charset="0"/>
                          <a:cs typeface="Arial" panose="020B0604020202020204" pitchFamily="34" charset="0"/>
                        </a:rPr>
                        <a:t>Resumen</a:t>
                      </a:r>
                      <a:endParaRPr lang="es-ES" sz="1200" b="1" noProof="0" dirty="0">
                        <a:effectLst/>
                        <a:latin typeface="Arial" panose="020B0604020202020204" pitchFamily="34" charset="0"/>
                        <a:cs typeface="Arial" panose="020B0604020202020204" pitchFamily="34" charset="0"/>
                      </a:endParaRPr>
                    </a:p>
                    <a:p>
                      <a:pPr lvl="0" algn="just">
                        <a:spcBef>
                          <a:spcPts val="1200"/>
                        </a:spcBef>
                      </a:pPr>
                      <a:r>
                        <a:rPr lang="es-ES" sz="1200" noProof="0" dirty="0">
                          <a:effectLst/>
                          <a:latin typeface="Arial" panose="020B0604020202020204" pitchFamily="34" charset="0"/>
                          <a:cs typeface="Arial" panose="020B0604020202020204" pitchFamily="34" charset="0"/>
                        </a:rPr>
                        <a:t>En 2018, la Unidad de Auditoría Interna de la UIT (IAU) investigó un fraude perpetrado por un funcionario de una Oficina Regional de la UIT. </a:t>
                      </a:r>
                      <a:br>
                        <a:rPr lang="es-ES" sz="1200" noProof="0" dirty="0">
                          <a:effectLst/>
                          <a:latin typeface="Arial" panose="020B0604020202020204" pitchFamily="34" charset="0"/>
                          <a:cs typeface="Arial" panose="020B0604020202020204" pitchFamily="34" charset="0"/>
                        </a:rPr>
                      </a:br>
                      <a:r>
                        <a:rPr lang="es-ES" sz="1200" noProof="0" dirty="0">
                          <a:effectLst/>
                          <a:latin typeface="Arial" panose="020B0604020202020204" pitchFamily="34" charset="0"/>
                          <a:cs typeface="Arial" panose="020B0604020202020204" pitchFamily="34" charset="0"/>
                        </a:rPr>
                        <a:t>El 3 de mayo de 2019, el Director de la BDT creó un grupo de trabajo interno. La razón de ser de este grupo de trabajo es diversa: el caso de fraude en una Oficina Regional, la labor de seguimiento realizada por la Unidad de Auditoría Interna y el Auditor Externo, y la labor de inspección de las actividades de las Oficinas Regionales/Zonales. </a:t>
                      </a:r>
                      <a:endParaRPr lang="es-ES" sz="1200" kern="1200" noProof="0" dirty="0">
                        <a:solidFill>
                          <a:schemeClr val="dk1"/>
                        </a:solidFill>
                        <a:effectLst/>
                        <a:latin typeface="Arial" panose="020B0604020202020204" pitchFamily="34" charset="0"/>
                        <a:ea typeface="+mn-ea"/>
                        <a:cs typeface="Arial" panose="020B0604020202020204" pitchFamily="34" charset="0"/>
                      </a:endParaRPr>
                    </a:p>
                    <a:p>
                      <a:pPr lvl="0" algn="just">
                        <a:spcBef>
                          <a:spcPts val="600"/>
                        </a:spcBef>
                      </a:pPr>
                      <a:r>
                        <a:rPr lang="es-ES" sz="1200" kern="1200" noProof="0" dirty="0">
                          <a:solidFill>
                            <a:schemeClr val="dk1"/>
                          </a:solidFill>
                          <a:effectLst/>
                          <a:latin typeface="Arial" panose="020B0604020202020204" pitchFamily="34" charset="0"/>
                          <a:ea typeface="+mn-ea"/>
                          <a:cs typeface="Arial" panose="020B0604020202020204" pitchFamily="34" charset="0"/>
                        </a:rPr>
                        <a:t>Se encomendaron al grupo de trabajo interno encargado de fortalecer los controles internos las tareas siguientes:</a:t>
                      </a:r>
                    </a:p>
                    <a:p>
                      <a:pPr marL="171450" lvl="0" indent="-171450" algn="just">
                        <a:spcBef>
                          <a:spcPts val="200"/>
                        </a:spcBef>
                        <a:buFont typeface="Arial" panose="020B0604020202020204" pitchFamily="34" charset="0"/>
                        <a:buChar char="•"/>
                      </a:pPr>
                      <a:r>
                        <a:rPr lang="es-ES" sz="1200" kern="1200" noProof="0" dirty="0">
                          <a:solidFill>
                            <a:schemeClr val="dk1"/>
                          </a:solidFill>
                          <a:effectLst/>
                          <a:latin typeface="Arial" panose="020B0604020202020204" pitchFamily="34" charset="0"/>
                          <a:ea typeface="+mn-ea"/>
                          <a:cs typeface="Arial" panose="020B0604020202020204" pitchFamily="34" charset="0"/>
                        </a:rPr>
                        <a:t>examinar las deficiencias de los procesos explotadas durante el reciente caso de fraude y las conclusiones de los informes/cartas conexos de la Auditoría Interna y la Auditoría Externa;</a:t>
                      </a:r>
                    </a:p>
                    <a:p>
                      <a:pPr marL="171450" lvl="0" indent="-171450" algn="just">
                        <a:spcBef>
                          <a:spcPts val="200"/>
                        </a:spcBef>
                        <a:buFont typeface="Arial" panose="020B0604020202020204" pitchFamily="34" charset="0"/>
                        <a:buChar char="•"/>
                      </a:pPr>
                      <a:r>
                        <a:rPr lang="es-ES" sz="1200" kern="1200" noProof="0" dirty="0">
                          <a:solidFill>
                            <a:schemeClr val="dk1"/>
                          </a:solidFill>
                          <a:effectLst/>
                          <a:latin typeface="Arial" panose="020B0604020202020204" pitchFamily="34" charset="0"/>
                          <a:ea typeface="+mn-ea"/>
                          <a:cs typeface="Arial" panose="020B0604020202020204" pitchFamily="34" charset="0"/>
                        </a:rPr>
                        <a:t>revisar los procedimientos de supervisión de la gestión en las Oficinas Regionales y Zonales, y en particular para los programas y proyectos;</a:t>
                      </a:r>
                    </a:p>
                    <a:p>
                      <a:pPr marL="171450" lvl="0" indent="-171450" algn="just">
                        <a:spcBef>
                          <a:spcPts val="200"/>
                        </a:spcBef>
                        <a:buFont typeface="Arial" panose="020B0604020202020204" pitchFamily="34" charset="0"/>
                        <a:buChar char="•"/>
                      </a:pPr>
                      <a:r>
                        <a:rPr lang="es-ES" sz="1200" kern="1200" noProof="0" dirty="0">
                          <a:solidFill>
                            <a:schemeClr val="dk1"/>
                          </a:solidFill>
                          <a:effectLst/>
                          <a:latin typeface="Arial" panose="020B0604020202020204" pitchFamily="34" charset="0"/>
                          <a:ea typeface="+mn-ea"/>
                          <a:cs typeface="Arial" panose="020B0604020202020204" pitchFamily="34" charset="0"/>
                        </a:rPr>
                        <a:t>realizar una evaluación minuciosa del riesgo en relación con las posibilidades de actividades fraudulentas en las Oficinas Regionales y Zonales de la UIT;</a:t>
                      </a:r>
                    </a:p>
                    <a:p>
                      <a:pPr marL="171450" lvl="0" indent="-171450" algn="just">
                        <a:spcBef>
                          <a:spcPts val="200"/>
                        </a:spcBef>
                        <a:buFont typeface="Arial" panose="020B0604020202020204" pitchFamily="34" charset="0"/>
                        <a:buChar char="•"/>
                      </a:pPr>
                      <a:r>
                        <a:rPr lang="es-ES" sz="1200" kern="1200" noProof="0" dirty="0">
                          <a:solidFill>
                            <a:schemeClr val="dk1"/>
                          </a:solidFill>
                          <a:effectLst/>
                          <a:latin typeface="Arial" panose="020B0604020202020204" pitchFamily="34" charset="0"/>
                          <a:ea typeface="+mn-ea"/>
                          <a:cs typeface="Arial" panose="020B0604020202020204" pitchFamily="34" charset="0"/>
                        </a:rPr>
                        <a:t>preparar un Plan de Acción para asegurar que se mitiguen las deficiencias y los riesgos asociados;</a:t>
                      </a:r>
                    </a:p>
                    <a:p>
                      <a:pPr marL="171450" lvl="0" indent="-171450" algn="just">
                        <a:spcBef>
                          <a:spcPts val="200"/>
                        </a:spcBef>
                        <a:buFont typeface="Arial" panose="020B0604020202020204" pitchFamily="34" charset="0"/>
                        <a:buChar char="•"/>
                      </a:pPr>
                      <a:r>
                        <a:rPr lang="es-ES" sz="1200" kern="1200" noProof="0" dirty="0">
                          <a:solidFill>
                            <a:schemeClr val="dk1"/>
                          </a:solidFill>
                          <a:effectLst/>
                          <a:latin typeface="Arial" panose="020B0604020202020204" pitchFamily="34" charset="0"/>
                          <a:ea typeface="+mn-ea"/>
                          <a:cs typeface="Arial" panose="020B0604020202020204" pitchFamily="34" charset="0"/>
                        </a:rPr>
                        <a:t>acelerar la aplicación de todas las recomendaciones conexas de la Auditoría Interna, la Auditoría Externa y el CAIG;</a:t>
                      </a:r>
                    </a:p>
                    <a:p>
                      <a:pPr marL="171450" lvl="0" indent="-171450" algn="just">
                        <a:spcBef>
                          <a:spcPts val="200"/>
                        </a:spcBef>
                        <a:buFont typeface="Arial" panose="020B0604020202020204" pitchFamily="34" charset="0"/>
                        <a:buChar char="•"/>
                      </a:pPr>
                      <a:r>
                        <a:rPr lang="es-ES" sz="1200" kern="1200" noProof="0" dirty="0">
                          <a:solidFill>
                            <a:schemeClr val="dk1"/>
                          </a:solidFill>
                          <a:effectLst/>
                          <a:latin typeface="Arial" panose="020B0604020202020204" pitchFamily="34" charset="0"/>
                          <a:ea typeface="+mn-ea"/>
                          <a:cs typeface="Arial" panose="020B0604020202020204" pitchFamily="34" charset="0"/>
                        </a:rPr>
                        <a:t>promover el liderazgo ético y un enfoque de "tolerancia cero al fraude" en toda la Sede de la UIT y en las Oficinas Regionales y Zonales;</a:t>
                      </a:r>
                    </a:p>
                    <a:p>
                      <a:pPr marL="171450" lvl="0" indent="-171450" algn="just">
                        <a:buFont typeface="Arial" panose="020B0604020202020204" pitchFamily="34" charset="0"/>
                        <a:buChar char="•"/>
                      </a:pPr>
                      <a:r>
                        <a:rPr lang="es-ES" sz="1200" kern="1200" noProof="0" dirty="0">
                          <a:solidFill>
                            <a:schemeClr val="dk1"/>
                          </a:solidFill>
                          <a:effectLst/>
                          <a:latin typeface="Arial" panose="020B0604020202020204" pitchFamily="34" charset="0"/>
                          <a:ea typeface="+mn-ea"/>
                          <a:cs typeface="Arial" panose="020B0604020202020204" pitchFamily="34" charset="0"/>
                        </a:rPr>
                        <a:t>discutir las medidas para fomentar una "cultura de la denuncia".</a:t>
                      </a:r>
                    </a:p>
                    <a:p>
                      <a:pPr marL="0" marR="0" algn="just" hangingPunct="0">
                        <a:spcBef>
                          <a:spcPts val="600"/>
                        </a:spcBef>
                        <a:spcAft>
                          <a:spcPts val="0"/>
                        </a:spcAft>
                        <a:tabLst>
                          <a:tab pos="360045" algn="l"/>
                          <a:tab pos="720090" algn="l"/>
                          <a:tab pos="1080135" algn="l"/>
                          <a:tab pos="1440180" algn="l"/>
                          <a:tab pos="1800225" algn="l"/>
                        </a:tabLst>
                      </a:pPr>
                      <a:r>
                        <a:rPr lang="es-ES" sz="1200" kern="1200" noProof="0" dirty="0">
                          <a:solidFill>
                            <a:schemeClr val="dk1"/>
                          </a:solidFill>
                          <a:effectLst/>
                          <a:latin typeface="Arial" panose="020B0604020202020204" pitchFamily="34" charset="0"/>
                          <a:ea typeface="+mn-ea"/>
                          <a:cs typeface="Arial" panose="020B0604020202020204" pitchFamily="34" charset="0"/>
                        </a:rPr>
                        <a:t>El presente documento contiene una visión general de las medidas adoptadas por el grupo de trabajo hasta la fecha.</a:t>
                      </a:r>
                    </a:p>
                    <a:p>
                      <a:pPr marL="0" marR="0" algn="just" hangingPunct="0">
                        <a:spcBef>
                          <a:spcPts val="0"/>
                        </a:spcBef>
                        <a:spcAft>
                          <a:spcPts val="0"/>
                        </a:spcAft>
                        <a:tabLst>
                          <a:tab pos="360045" algn="l"/>
                          <a:tab pos="720090" algn="l"/>
                          <a:tab pos="1080135" algn="l"/>
                          <a:tab pos="1440180" algn="l"/>
                          <a:tab pos="1800225" algn="l"/>
                        </a:tabLst>
                      </a:pP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998548941"/>
                  </a:ext>
                </a:extLst>
              </a:tr>
            </a:tbl>
          </a:graphicData>
        </a:graphic>
      </p:graphicFrame>
      <p:sp>
        <p:nvSpPr>
          <p:cNvPr id="4" name="Rectangle 3">
            <a:extLst>
              <a:ext uri="{FF2B5EF4-FFF2-40B4-BE49-F238E27FC236}">
                <a16:creationId xmlns:a16="http://schemas.microsoft.com/office/drawing/2014/main" id="{460767CE-005D-43BF-8339-7BCD807AD786}"/>
              </a:ext>
            </a:extLst>
          </p:cNvPr>
          <p:cNvSpPr/>
          <p:nvPr/>
        </p:nvSpPr>
        <p:spPr>
          <a:xfrm>
            <a:off x="5762625" y="981575"/>
            <a:ext cx="5143500" cy="1959511"/>
          </a:xfrm>
          <a:prstGeom prst="rect">
            <a:avLst/>
          </a:prstGeom>
          <a:solidFill>
            <a:schemeClr val="accent1">
              <a:lumMod val="20000"/>
              <a:lumOff val="80000"/>
            </a:schemeClr>
          </a:solidFill>
        </p:spPr>
        <p:txBody>
          <a:bodyPr wrap="square">
            <a:spAutoFit/>
          </a:bodyPr>
          <a:lstStyle/>
          <a:p>
            <a:pPr marL="360045" indent="-360045" algn="just" hangingPunct="0">
              <a:spcBef>
                <a:spcPts val="800"/>
              </a:spcBef>
              <a:tabLst>
                <a:tab pos="360045" algn="l"/>
                <a:tab pos="720090" algn="l"/>
                <a:tab pos="1080135" algn="l"/>
                <a:tab pos="1440180" algn="l"/>
                <a:tab pos="1800225" algn="l"/>
              </a:tabLst>
            </a:pPr>
            <a:r>
              <a:rPr lang="es-ES" sz="2000" b="1" dirty="0">
                <a:solidFill>
                  <a:srgbClr val="00B0F0"/>
                </a:solidFill>
                <a:latin typeface="Arial" panose="020B0604020202020204" pitchFamily="34" charset="0"/>
                <a:cs typeface="Arial" panose="020B0604020202020204" pitchFamily="34" charset="0"/>
              </a:rPr>
              <a:t>Acción solicitada</a:t>
            </a:r>
          </a:p>
          <a:p>
            <a:pPr algn="just" hangingPunct="0">
              <a:spcBef>
                <a:spcPts val="600"/>
              </a:spcBef>
              <a:spcAft>
                <a:spcPts val="600"/>
              </a:spcAft>
              <a:tabLst>
                <a:tab pos="360045" algn="l"/>
                <a:tab pos="720090" algn="l"/>
                <a:tab pos="1080135" algn="l"/>
                <a:tab pos="1440180" algn="l"/>
                <a:tab pos="1800225" algn="l"/>
              </a:tabLst>
            </a:pPr>
            <a:r>
              <a:rPr lang="es-ES" sz="1200" dirty="0">
                <a:solidFill>
                  <a:schemeClr val="dk1"/>
                </a:solidFill>
                <a:latin typeface="Arial" panose="020B0604020202020204" pitchFamily="34" charset="0"/>
                <a:cs typeface="Arial" panose="020B0604020202020204" pitchFamily="34" charset="0"/>
              </a:rPr>
              <a:t>Se invita al Consejo a tomar nota de este informe.</a:t>
            </a:r>
          </a:p>
          <a:p>
            <a:pPr marL="360045" marR="0" indent="-360045" algn="just" hangingPunct="0">
              <a:spcBef>
                <a:spcPts val="800"/>
              </a:spcBef>
              <a:spcAft>
                <a:spcPts val="0"/>
              </a:spcAft>
              <a:tabLst>
                <a:tab pos="360045" algn="l"/>
                <a:tab pos="720090" algn="l"/>
                <a:tab pos="1080135" algn="l"/>
                <a:tab pos="1440180" algn="l"/>
                <a:tab pos="1800225" algn="l"/>
              </a:tabLst>
            </a:pPr>
            <a:endParaRPr lang="es-ES" sz="1200" dirty="0">
              <a:latin typeface="Arial" panose="020B0604020202020204" pitchFamily="34" charset="0"/>
              <a:cs typeface="Arial" panose="020B0604020202020204" pitchFamily="34" charset="0"/>
            </a:endParaRPr>
          </a:p>
          <a:p>
            <a:pPr marL="360045" marR="0" indent="-360045" algn="just" hangingPunct="0">
              <a:spcBef>
                <a:spcPts val="800"/>
              </a:spcBef>
              <a:spcAft>
                <a:spcPts val="0"/>
              </a:spcAft>
              <a:tabLst>
                <a:tab pos="360045" algn="l"/>
                <a:tab pos="720090" algn="l"/>
                <a:tab pos="1080135" algn="l"/>
                <a:tab pos="1440180" algn="l"/>
                <a:tab pos="1800225" algn="l"/>
              </a:tabLst>
            </a:pPr>
            <a:r>
              <a:rPr lang="es-ES" sz="2000" b="1" dirty="0">
                <a:solidFill>
                  <a:srgbClr val="00B0F0"/>
                </a:solidFill>
                <a:latin typeface="Arial" panose="020B0604020202020204" pitchFamily="34" charset="0"/>
                <a:cs typeface="Arial" panose="020B0604020202020204" pitchFamily="34" charset="0"/>
              </a:rPr>
              <a:t>Referencias</a:t>
            </a:r>
          </a:p>
          <a:p>
            <a:pPr hangingPunct="0">
              <a:spcBef>
                <a:spcPts val="600"/>
              </a:spcBef>
              <a:tabLst>
                <a:tab pos="360045" algn="l"/>
                <a:tab pos="720090" algn="l"/>
                <a:tab pos="1080135" algn="l"/>
                <a:tab pos="1440180" algn="l"/>
                <a:tab pos="1800225" algn="l"/>
              </a:tabLst>
            </a:pPr>
            <a:r>
              <a:rPr lang="es-ES" sz="1200" dirty="0"/>
              <a:t> </a:t>
            </a:r>
            <a:r>
              <a:rPr lang="es-ES" sz="1200" u="sng" dirty="0">
                <a:solidFill>
                  <a:srgbClr val="0563C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C18/22 (Add.1</a:t>
            </a:r>
            <a:r>
              <a:rPr lang="es-ES" sz="1200" u="sng" dirty="0">
                <a:solidFill>
                  <a:srgbClr val="0070C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a:t>
            </a:r>
            <a:r>
              <a:rPr lang="es-ES" sz="1200" dirty="0">
                <a:solidFill>
                  <a:srgbClr val="0070C0"/>
                </a:solidFill>
                <a:latin typeface="Arial" panose="020B0604020202020204" pitchFamily="34" charset="0"/>
                <a:cs typeface="Arial" panose="020B0604020202020204" pitchFamily="34" charset="0"/>
              </a:rPr>
              <a:t>, </a:t>
            </a:r>
            <a:r>
              <a:rPr lang="es-ES" sz="1200" u="sng"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C18/40</a:t>
            </a:r>
            <a:r>
              <a:rPr lang="es-ES" sz="1200" dirty="0">
                <a:solidFill>
                  <a:srgbClr val="0070C0"/>
                </a:solidFill>
                <a:latin typeface="Arial" panose="020B0604020202020204" pitchFamily="34" charset="0"/>
                <a:cs typeface="Arial" panose="020B0604020202020204" pitchFamily="34" charset="0"/>
              </a:rPr>
              <a:t>, </a:t>
            </a:r>
            <a:r>
              <a:rPr lang="es-ES" sz="1200" u="sng"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C19/44</a:t>
            </a:r>
            <a:r>
              <a:rPr lang="es-ES" sz="1200" u="sng" dirty="0">
                <a:solidFill>
                  <a:srgbClr val="0070C0"/>
                </a:solidFill>
                <a:latin typeface="Arial" panose="020B0604020202020204" pitchFamily="34" charset="0"/>
                <a:cs typeface="Arial" panose="020B0604020202020204" pitchFamily="34" charset="0"/>
              </a:rPr>
              <a:t>, </a:t>
            </a:r>
          </a:p>
          <a:p>
            <a:pPr hangingPunct="0">
              <a:spcBef>
                <a:spcPts val="600"/>
              </a:spcBef>
              <a:tabLst>
                <a:tab pos="360045" algn="l"/>
                <a:tab pos="720090" algn="l"/>
                <a:tab pos="1080135" algn="l"/>
                <a:tab pos="1440180" algn="l"/>
                <a:tab pos="1800225" algn="l"/>
              </a:tabLst>
            </a:pPr>
            <a:r>
              <a:rPr lang="es-ES" sz="1200" u="sng" dirty="0">
                <a:solidFill>
                  <a:srgbClr val="0070C0"/>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CWG-FHR-11/INF-5</a:t>
            </a:r>
            <a:endParaRPr lang="es-ES" sz="1200" u="sng"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4857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ADACC71-7030-4F60-9C8D-D84A51A1B0C2}"/>
              </a:ext>
            </a:extLst>
          </p:cNvPr>
          <p:cNvSpPr/>
          <p:nvPr/>
        </p:nvSpPr>
        <p:spPr>
          <a:xfrm>
            <a:off x="0" y="6369021"/>
            <a:ext cx="12192000" cy="646331"/>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D8F8DC4-4891-4EFB-86D7-6587200D89DC}"/>
              </a:ext>
            </a:extLst>
          </p:cNvPr>
          <p:cNvSpPr/>
          <p:nvPr/>
        </p:nvSpPr>
        <p:spPr>
          <a:xfrm>
            <a:off x="1368000" y="6372000"/>
            <a:ext cx="2624436" cy="584775"/>
          </a:xfrm>
          <a:prstGeom prst="rect">
            <a:avLst/>
          </a:prstGeom>
        </p:spPr>
        <p:txBody>
          <a:bodyPr wrap="none">
            <a:spAutoFit/>
          </a:bodyPr>
          <a:lstStyle/>
          <a:p>
            <a:pPr lvl="0"/>
            <a:r>
              <a:rPr lang="es-ES" sz="1600" b="1" dirty="0">
                <a:solidFill>
                  <a:prstClr val="black">
                    <a:lumMod val="95000"/>
                    <a:lumOff val="5000"/>
                  </a:prstClr>
                </a:solidFill>
                <a:latin typeface="Arial" panose="020B0604020202020204" pitchFamily="34" charset="0"/>
                <a:cs typeface="Arial" panose="020B0604020202020204" pitchFamily="34" charset="0"/>
              </a:rPr>
              <a:t>Grupo de Trabajo</a:t>
            </a:r>
          </a:p>
          <a:p>
            <a:pPr lvl="0"/>
            <a:r>
              <a:rPr lang="es-ES" sz="1600" b="1" dirty="0">
                <a:solidFill>
                  <a:prstClr val="black">
                    <a:lumMod val="95000"/>
                    <a:lumOff val="5000"/>
                  </a:prstClr>
                </a:solidFill>
                <a:latin typeface="Arial" panose="020B0604020202020204" pitchFamily="34" charset="0"/>
                <a:cs typeface="Arial" panose="020B0604020202020204" pitchFamily="34" charset="0"/>
              </a:rPr>
              <a:t>sobre </a:t>
            </a:r>
            <a:r>
              <a:rPr lang="es-ES" sz="1600" b="1" dirty="0">
                <a:solidFill>
                  <a:srgbClr val="00B0F0"/>
                </a:solidFill>
                <a:latin typeface="Arial" panose="020B0604020202020204" pitchFamily="34" charset="0"/>
                <a:cs typeface="Arial" panose="020B0604020202020204" pitchFamily="34" charset="0"/>
              </a:rPr>
              <a:t>Controles Internos</a:t>
            </a:r>
          </a:p>
        </p:txBody>
      </p:sp>
      <p:sp>
        <p:nvSpPr>
          <p:cNvPr id="8" name="Title 1">
            <a:extLst>
              <a:ext uri="{FF2B5EF4-FFF2-40B4-BE49-F238E27FC236}">
                <a16:creationId xmlns:a16="http://schemas.microsoft.com/office/drawing/2014/main" id="{218552F0-15ED-4BC7-8F40-5D5E5101FE1B}"/>
              </a:ext>
            </a:extLst>
          </p:cNvPr>
          <p:cNvSpPr txBox="1">
            <a:spLocks/>
          </p:cNvSpPr>
          <p:nvPr/>
        </p:nvSpPr>
        <p:spPr>
          <a:xfrm>
            <a:off x="144000" y="6228000"/>
            <a:ext cx="1299411" cy="8994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4800" dirty="0">
                <a:solidFill>
                  <a:srgbClr val="00B0F0"/>
                </a:solidFill>
              </a:rPr>
              <a:t>UIT</a:t>
            </a:r>
          </a:p>
        </p:txBody>
      </p:sp>
      <p:pic>
        <p:nvPicPr>
          <p:cNvPr id="19" name="Picture 18" descr="A close up of a logo&#10;&#10;Description automatically generated">
            <a:extLst>
              <a:ext uri="{FF2B5EF4-FFF2-40B4-BE49-F238E27FC236}">
                <a16:creationId xmlns:a16="http://schemas.microsoft.com/office/drawing/2014/main" id="{4C13B10B-FC1A-4BE3-91C0-B691B525D1A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438020" y="6341425"/>
            <a:ext cx="603169" cy="612369"/>
          </a:xfrm>
          <a:prstGeom prst="rect">
            <a:avLst/>
          </a:prstGeom>
        </p:spPr>
      </p:pic>
      <p:grpSp>
        <p:nvGrpSpPr>
          <p:cNvPr id="30" name="Group 29">
            <a:extLst>
              <a:ext uri="{FF2B5EF4-FFF2-40B4-BE49-F238E27FC236}">
                <a16:creationId xmlns:a16="http://schemas.microsoft.com/office/drawing/2014/main" id="{11B89268-AE9B-4445-A2A4-3DBCD0872346}"/>
              </a:ext>
            </a:extLst>
          </p:cNvPr>
          <p:cNvGrpSpPr/>
          <p:nvPr/>
        </p:nvGrpSpPr>
        <p:grpSpPr>
          <a:xfrm>
            <a:off x="730034" y="451735"/>
            <a:ext cx="7165346" cy="769441"/>
            <a:chOff x="6102442" y="1483456"/>
            <a:chExt cx="5419664" cy="769441"/>
          </a:xfrm>
        </p:grpSpPr>
        <p:sp>
          <p:nvSpPr>
            <p:cNvPr id="31" name="TextBox 30">
              <a:extLst>
                <a:ext uri="{FF2B5EF4-FFF2-40B4-BE49-F238E27FC236}">
                  <a16:creationId xmlns:a16="http://schemas.microsoft.com/office/drawing/2014/main" id="{98338413-C2A9-4B63-A396-E34A8C74ACD4}"/>
                </a:ext>
              </a:extLst>
            </p:cNvPr>
            <p:cNvSpPr txBox="1"/>
            <p:nvPr/>
          </p:nvSpPr>
          <p:spPr>
            <a:xfrm>
              <a:off x="6860266" y="1678152"/>
              <a:ext cx="4661840" cy="507831"/>
            </a:xfrm>
            <a:prstGeom prst="rect">
              <a:avLst/>
            </a:prstGeom>
            <a:noFill/>
          </p:spPr>
          <p:txBody>
            <a:bodyPr wrap="square" lIns="108000" rIns="108000" rtlCol="0">
              <a:spAutoFit/>
            </a:bodyPr>
            <a:lstStyle/>
            <a:p>
              <a:r>
                <a:rPr lang="es-ES" altLang="ko-KR" sz="2700" b="1" dirty="0">
                  <a:solidFill>
                    <a:schemeClr val="bg1">
                      <a:lumMod val="65000"/>
                    </a:schemeClr>
                  </a:solidFill>
                  <a:latin typeface="Arial"/>
                  <a:ea typeface="Arial Unicode MS"/>
                  <a:cs typeface="Arial" pitchFamily="34" charset="0"/>
                </a:rPr>
                <a:t>Resumen y acción requerida</a:t>
              </a:r>
            </a:p>
          </p:txBody>
        </p:sp>
        <p:sp>
          <p:nvSpPr>
            <p:cNvPr id="32" name="TextBox 31">
              <a:extLst>
                <a:ext uri="{FF2B5EF4-FFF2-40B4-BE49-F238E27FC236}">
                  <a16:creationId xmlns:a16="http://schemas.microsoft.com/office/drawing/2014/main" id="{28DD8B54-05F6-457D-A1C3-77004FBAD433}"/>
                </a:ext>
              </a:extLst>
            </p:cNvPr>
            <p:cNvSpPr txBox="1"/>
            <p:nvPr/>
          </p:nvSpPr>
          <p:spPr>
            <a:xfrm>
              <a:off x="6102442" y="1483456"/>
              <a:ext cx="981106" cy="769441"/>
            </a:xfrm>
            <a:prstGeom prst="rect">
              <a:avLst/>
            </a:prstGeom>
            <a:noFill/>
          </p:spPr>
          <p:txBody>
            <a:bodyPr wrap="square" lIns="108000" rIns="108000" rtlCol="0">
              <a:spAutoFit/>
            </a:bodyPr>
            <a:lstStyle>
              <a:defPPr>
                <a:defRPr lang="en-US"/>
              </a:defPPr>
              <a:lvl1pPr algn="ctr">
                <a:defRPr sz="4400" b="1">
                  <a:solidFill>
                    <a:schemeClr val="bg1">
                      <a:lumMod val="65000"/>
                    </a:schemeClr>
                  </a:solidFill>
                  <a:latin typeface="Arial"/>
                  <a:ea typeface="Arial Unicode MS"/>
                  <a:cs typeface="Arial" pitchFamily="34" charset="0"/>
                </a:defRPr>
              </a:lvl1pPr>
            </a:lstStyle>
            <a:p>
              <a:r>
                <a:rPr lang="en-US" altLang="ko-KR" dirty="0"/>
                <a:t>01</a:t>
              </a:r>
              <a:endParaRPr lang="ko-KR" altLang="en-US" dirty="0"/>
            </a:p>
          </p:txBody>
        </p:sp>
      </p:grpSp>
      <p:grpSp>
        <p:nvGrpSpPr>
          <p:cNvPr id="34" name="Group 33">
            <a:extLst>
              <a:ext uri="{FF2B5EF4-FFF2-40B4-BE49-F238E27FC236}">
                <a16:creationId xmlns:a16="http://schemas.microsoft.com/office/drawing/2014/main" id="{D7A8D42C-CF7D-466A-AA3C-B16BE9E57FC4}"/>
              </a:ext>
            </a:extLst>
          </p:cNvPr>
          <p:cNvGrpSpPr/>
          <p:nvPr/>
        </p:nvGrpSpPr>
        <p:grpSpPr>
          <a:xfrm>
            <a:off x="669073" y="2872820"/>
            <a:ext cx="7453545" cy="777510"/>
            <a:chOff x="5956014" y="1452296"/>
            <a:chExt cx="5423018" cy="777510"/>
          </a:xfrm>
        </p:grpSpPr>
        <p:sp>
          <p:nvSpPr>
            <p:cNvPr id="35" name="TextBox 34">
              <a:extLst>
                <a:ext uri="{FF2B5EF4-FFF2-40B4-BE49-F238E27FC236}">
                  <a16:creationId xmlns:a16="http://schemas.microsoft.com/office/drawing/2014/main" id="{9850E885-D721-43C5-A516-BD943DD4CD1F}"/>
                </a:ext>
              </a:extLst>
            </p:cNvPr>
            <p:cNvSpPr txBox="1"/>
            <p:nvPr/>
          </p:nvSpPr>
          <p:spPr>
            <a:xfrm>
              <a:off x="6717192" y="1638414"/>
              <a:ext cx="4661840" cy="507831"/>
            </a:xfrm>
            <a:prstGeom prst="rect">
              <a:avLst/>
            </a:prstGeom>
            <a:noFill/>
          </p:spPr>
          <p:txBody>
            <a:bodyPr wrap="square" lIns="108000" rIns="108000" rtlCol="0">
              <a:spAutoFit/>
            </a:bodyPr>
            <a:lstStyle/>
            <a:p>
              <a:pPr lvl="0"/>
              <a:r>
                <a:rPr lang="es-ES" sz="2700" b="1" dirty="0">
                  <a:solidFill>
                    <a:prstClr val="white">
                      <a:lumMod val="65000"/>
                    </a:prstClr>
                  </a:solidFill>
                  <a:latin typeface="Arial"/>
                  <a:ea typeface="Arial Unicode MS"/>
                  <a:cs typeface="Arial" pitchFamily="34" charset="0"/>
                </a:rPr>
                <a:t>Sistema y medidas establecidos</a:t>
              </a:r>
              <a:endParaRPr lang="es-ES" altLang="ko-KR" sz="2700" b="1" dirty="0">
                <a:solidFill>
                  <a:prstClr val="white">
                    <a:lumMod val="65000"/>
                  </a:prstClr>
                </a:solidFill>
                <a:latin typeface="Arial"/>
                <a:ea typeface="Arial Unicode MS"/>
                <a:cs typeface="Arial" pitchFamily="34" charset="0"/>
              </a:endParaRPr>
            </a:p>
          </p:txBody>
        </p:sp>
        <p:sp>
          <p:nvSpPr>
            <p:cNvPr id="36" name="TextBox 35">
              <a:extLst>
                <a:ext uri="{FF2B5EF4-FFF2-40B4-BE49-F238E27FC236}">
                  <a16:creationId xmlns:a16="http://schemas.microsoft.com/office/drawing/2014/main" id="{E7E0C1C1-D86F-4439-B52C-59F196E8B60C}"/>
                </a:ext>
              </a:extLst>
            </p:cNvPr>
            <p:cNvSpPr txBox="1"/>
            <p:nvPr/>
          </p:nvSpPr>
          <p:spPr>
            <a:xfrm>
              <a:off x="5956014" y="1452296"/>
              <a:ext cx="981106" cy="777510"/>
            </a:xfrm>
            <a:prstGeom prst="rect">
              <a:avLst/>
            </a:prstGeom>
            <a:noFill/>
          </p:spPr>
          <p:txBody>
            <a:bodyPr wrap="square" lIns="108000" rIns="108000" rtlCol="0">
              <a:spAutoFit/>
            </a:bodyPr>
            <a:lstStyle/>
            <a:p>
              <a:pPr algn="ctr"/>
              <a:r>
                <a:rPr lang="en-US" altLang="ko-KR" sz="4400" b="1" dirty="0">
                  <a:solidFill>
                    <a:schemeClr val="bg1">
                      <a:lumMod val="65000"/>
                    </a:schemeClr>
                  </a:solidFill>
                  <a:latin typeface="Arial"/>
                  <a:ea typeface="Arial Unicode MS"/>
                  <a:cs typeface="Arial" pitchFamily="34" charset="0"/>
                </a:rPr>
                <a:t>04</a:t>
              </a:r>
              <a:endParaRPr lang="ko-KR" altLang="en-US" sz="4400" b="1" dirty="0">
                <a:solidFill>
                  <a:schemeClr val="bg1">
                    <a:lumMod val="65000"/>
                  </a:schemeClr>
                </a:solidFill>
                <a:latin typeface="Arial"/>
                <a:ea typeface="Arial Unicode MS"/>
                <a:cs typeface="Arial" pitchFamily="34" charset="0"/>
              </a:endParaRPr>
            </a:p>
          </p:txBody>
        </p:sp>
      </p:grpSp>
      <p:grpSp>
        <p:nvGrpSpPr>
          <p:cNvPr id="38" name="Group 37">
            <a:extLst>
              <a:ext uri="{FF2B5EF4-FFF2-40B4-BE49-F238E27FC236}">
                <a16:creationId xmlns:a16="http://schemas.microsoft.com/office/drawing/2014/main" id="{27F35DDC-6051-4F1F-A33A-087A9C971A2C}"/>
              </a:ext>
            </a:extLst>
          </p:cNvPr>
          <p:cNvGrpSpPr/>
          <p:nvPr/>
        </p:nvGrpSpPr>
        <p:grpSpPr>
          <a:xfrm>
            <a:off x="796262" y="3771154"/>
            <a:ext cx="9062113" cy="777510"/>
            <a:chOff x="6036168" y="1483098"/>
            <a:chExt cx="8126346" cy="777510"/>
          </a:xfrm>
        </p:grpSpPr>
        <p:sp>
          <p:nvSpPr>
            <p:cNvPr id="39" name="TextBox 38">
              <a:extLst>
                <a:ext uri="{FF2B5EF4-FFF2-40B4-BE49-F238E27FC236}">
                  <a16:creationId xmlns:a16="http://schemas.microsoft.com/office/drawing/2014/main" id="{7125DFED-8299-4649-BCDF-BF77EFAB9703}"/>
                </a:ext>
              </a:extLst>
            </p:cNvPr>
            <p:cNvSpPr txBox="1"/>
            <p:nvPr/>
          </p:nvSpPr>
          <p:spPr>
            <a:xfrm>
              <a:off x="6860266" y="1678152"/>
              <a:ext cx="7302248" cy="507831"/>
            </a:xfrm>
            <a:prstGeom prst="rect">
              <a:avLst/>
            </a:prstGeom>
            <a:noFill/>
          </p:spPr>
          <p:txBody>
            <a:bodyPr wrap="square" lIns="108000" rIns="108000" rtlCol="0">
              <a:spAutoFit/>
            </a:bodyPr>
            <a:lstStyle/>
            <a:p>
              <a:pPr lvl="0"/>
              <a:r>
                <a:rPr lang="es-ES" sz="2700" b="1" dirty="0">
                  <a:solidFill>
                    <a:prstClr val="white">
                      <a:lumMod val="65000"/>
                    </a:prstClr>
                  </a:solidFill>
                  <a:latin typeface="Arial"/>
                  <a:ea typeface="Arial Unicode MS"/>
                  <a:cs typeface="Arial" pitchFamily="34" charset="0"/>
                </a:rPr>
                <a:t>Sistema y medidas en fase de implementación</a:t>
              </a:r>
              <a:endParaRPr lang="es-ES" altLang="ko-KR" sz="2700" b="1" dirty="0">
                <a:solidFill>
                  <a:prstClr val="white">
                    <a:lumMod val="65000"/>
                  </a:prstClr>
                </a:solidFill>
                <a:latin typeface="Arial"/>
                <a:ea typeface="Arial Unicode MS"/>
                <a:cs typeface="Arial" pitchFamily="34" charset="0"/>
              </a:endParaRPr>
            </a:p>
          </p:txBody>
        </p:sp>
        <p:sp>
          <p:nvSpPr>
            <p:cNvPr id="40" name="TextBox 39">
              <a:extLst>
                <a:ext uri="{FF2B5EF4-FFF2-40B4-BE49-F238E27FC236}">
                  <a16:creationId xmlns:a16="http://schemas.microsoft.com/office/drawing/2014/main" id="{BED3CEDA-F7F0-4BCF-887F-B3562D75DD78}"/>
                </a:ext>
              </a:extLst>
            </p:cNvPr>
            <p:cNvSpPr txBox="1"/>
            <p:nvPr/>
          </p:nvSpPr>
          <p:spPr>
            <a:xfrm>
              <a:off x="6036168" y="1483098"/>
              <a:ext cx="981106" cy="777510"/>
            </a:xfrm>
            <a:prstGeom prst="rect">
              <a:avLst/>
            </a:prstGeom>
            <a:noFill/>
          </p:spPr>
          <p:txBody>
            <a:bodyPr wrap="square" lIns="108000" rIns="108000" rtlCol="0">
              <a:spAutoFit/>
            </a:bodyPr>
            <a:lstStyle/>
            <a:p>
              <a:pPr algn="ctr"/>
              <a:r>
                <a:rPr lang="en-US" altLang="ko-KR" sz="4400" b="1" dirty="0">
                  <a:solidFill>
                    <a:schemeClr val="bg1">
                      <a:lumMod val="65000"/>
                    </a:schemeClr>
                  </a:solidFill>
                  <a:latin typeface="Arial"/>
                  <a:ea typeface="Arial Unicode MS"/>
                  <a:cs typeface="Arial" pitchFamily="34" charset="0"/>
                </a:rPr>
                <a:t>05</a:t>
              </a:r>
              <a:endParaRPr lang="ko-KR" altLang="en-US" sz="4400" b="1" dirty="0">
                <a:solidFill>
                  <a:schemeClr val="bg1">
                    <a:lumMod val="65000"/>
                  </a:schemeClr>
                </a:solidFill>
                <a:latin typeface="Arial"/>
                <a:ea typeface="Arial Unicode MS"/>
                <a:cs typeface="Arial" pitchFamily="34" charset="0"/>
              </a:endParaRPr>
            </a:p>
          </p:txBody>
        </p:sp>
      </p:grpSp>
      <p:sp>
        <p:nvSpPr>
          <p:cNvPr id="15" name="TextBox 14">
            <a:extLst>
              <a:ext uri="{FF2B5EF4-FFF2-40B4-BE49-F238E27FC236}">
                <a16:creationId xmlns:a16="http://schemas.microsoft.com/office/drawing/2014/main" id="{7D081B66-23E7-4DA6-BF0E-16720B983BC9}"/>
              </a:ext>
            </a:extLst>
          </p:cNvPr>
          <p:cNvSpPr txBox="1"/>
          <p:nvPr/>
        </p:nvSpPr>
        <p:spPr>
          <a:xfrm>
            <a:off x="1731954" y="1412651"/>
            <a:ext cx="4661840" cy="507831"/>
          </a:xfrm>
          <a:prstGeom prst="rect">
            <a:avLst/>
          </a:prstGeom>
          <a:noFill/>
        </p:spPr>
        <p:txBody>
          <a:bodyPr wrap="square" lIns="108000" rIns="108000" rtlCol="0">
            <a:spAutoFit/>
          </a:bodyPr>
          <a:lstStyle>
            <a:defPPr>
              <a:defRPr lang="en-US"/>
            </a:defPPr>
            <a:lvl1pPr>
              <a:defRPr sz="2700" b="1">
                <a:solidFill>
                  <a:schemeClr val="tx1">
                    <a:lumMod val="95000"/>
                    <a:lumOff val="5000"/>
                  </a:schemeClr>
                </a:solidFill>
                <a:latin typeface="Arial"/>
                <a:ea typeface="Arial Unicode MS"/>
                <a:cs typeface="Arial" pitchFamily="34" charset="0"/>
              </a:defRPr>
            </a:lvl1pPr>
          </a:lstStyle>
          <a:p>
            <a:r>
              <a:rPr lang="es-ES" altLang="ko-KR" dirty="0"/>
              <a:t>Antecedentes</a:t>
            </a:r>
          </a:p>
        </p:txBody>
      </p:sp>
      <p:sp>
        <p:nvSpPr>
          <p:cNvPr id="16" name="TextBox 15">
            <a:extLst>
              <a:ext uri="{FF2B5EF4-FFF2-40B4-BE49-F238E27FC236}">
                <a16:creationId xmlns:a16="http://schemas.microsoft.com/office/drawing/2014/main" id="{22710F50-6230-444F-AEC2-AC6B1005660E}"/>
              </a:ext>
            </a:extLst>
          </p:cNvPr>
          <p:cNvSpPr txBox="1"/>
          <p:nvPr/>
        </p:nvSpPr>
        <p:spPr>
          <a:xfrm>
            <a:off x="870168" y="1243006"/>
            <a:ext cx="981106" cy="769441"/>
          </a:xfrm>
          <a:prstGeom prst="rect">
            <a:avLst/>
          </a:prstGeom>
          <a:noFill/>
        </p:spPr>
        <p:txBody>
          <a:bodyPr wrap="square" lIns="108000" rIns="108000" rtlCol="0">
            <a:spAutoFit/>
          </a:bodyPr>
          <a:lstStyle>
            <a:defPPr>
              <a:defRPr lang="en-US"/>
            </a:defPPr>
            <a:lvl1pPr algn="ctr">
              <a:defRPr sz="4400" b="1">
                <a:solidFill>
                  <a:schemeClr val="bg1">
                    <a:lumMod val="65000"/>
                  </a:schemeClr>
                </a:solidFill>
                <a:latin typeface="Arial"/>
                <a:ea typeface="Arial Unicode MS"/>
                <a:cs typeface="Arial" pitchFamily="34" charset="0"/>
              </a:defRPr>
            </a:lvl1pPr>
          </a:lstStyle>
          <a:p>
            <a:r>
              <a:rPr lang="en-US" altLang="ko-KR" dirty="0">
                <a:solidFill>
                  <a:srgbClr val="00B0F0"/>
                </a:solidFill>
              </a:rPr>
              <a:t>02</a:t>
            </a:r>
            <a:endParaRPr lang="ko-KR" altLang="en-US" dirty="0">
              <a:solidFill>
                <a:srgbClr val="00B0F0"/>
              </a:solidFill>
            </a:endParaRPr>
          </a:p>
        </p:txBody>
      </p:sp>
      <p:sp>
        <p:nvSpPr>
          <p:cNvPr id="17" name="TextBox 16">
            <a:extLst>
              <a:ext uri="{FF2B5EF4-FFF2-40B4-BE49-F238E27FC236}">
                <a16:creationId xmlns:a16="http://schemas.microsoft.com/office/drawing/2014/main" id="{BA3E9E3E-FED8-42F4-A92F-0E3C6D40F1DF}"/>
              </a:ext>
            </a:extLst>
          </p:cNvPr>
          <p:cNvSpPr txBox="1"/>
          <p:nvPr/>
        </p:nvSpPr>
        <p:spPr>
          <a:xfrm>
            <a:off x="1734054" y="2227421"/>
            <a:ext cx="5144918" cy="507831"/>
          </a:xfrm>
          <a:prstGeom prst="rect">
            <a:avLst/>
          </a:prstGeom>
          <a:noFill/>
        </p:spPr>
        <p:txBody>
          <a:bodyPr wrap="square" lIns="108000" rIns="108000" rtlCol="0">
            <a:spAutoFit/>
          </a:bodyPr>
          <a:lstStyle/>
          <a:p>
            <a:r>
              <a:rPr lang="es-ES" altLang="ko-KR" sz="2700" b="1" dirty="0">
                <a:solidFill>
                  <a:schemeClr val="bg1">
                    <a:lumMod val="65000"/>
                  </a:schemeClr>
                </a:solidFill>
                <a:latin typeface="Arial"/>
                <a:ea typeface="Arial Unicode MS"/>
                <a:cs typeface="Arial" pitchFamily="34" charset="0"/>
              </a:rPr>
              <a:t>Actualización clave del Grupo</a:t>
            </a:r>
          </a:p>
        </p:txBody>
      </p:sp>
      <p:sp>
        <p:nvSpPr>
          <p:cNvPr id="18" name="TextBox 17">
            <a:extLst>
              <a:ext uri="{FF2B5EF4-FFF2-40B4-BE49-F238E27FC236}">
                <a16:creationId xmlns:a16="http://schemas.microsoft.com/office/drawing/2014/main" id="{0150E750-082A-4515-9650-DA6414233B8A}"/>
              </a:ext>
            </a:extLst>
          </p:cNvPr>
          <p:cNvSpPr txBox="1"/>
          <p:nvPr/>
        </p:nvSpPr>
        <p:spPr>
          <a:xfrm>
            <a:off x="870168" y="2043226"/>
            <a:ext cx="981106" cy="769441"/>
          </a:xfrm>
          <a:prstGeom prst="rect">
            <a:avLst/>
          </a:prstGeom>
          <a:noFill/>
        </p:spPr>
        <p:txBody>
          <a:bodyPr wrap="square" lIns="108000" rIns="108000" rtlCol="0">
            <a:spAutoFit/>
          </a:bodyPr>
          <a:lstStyle>
            <a:defPPr>
              <a:defRPr lang="en-US"/>
            </a:defPPr>
            <a:lvl1pPr algn="ctr">
              <a:defRPr sz="4400" b="1">
                <a:solidFill>
                  <a:schemeClr val="bg1">
                    <a:lumMod val="65000"/>
                  </a:schemeClr>
                </a:solidFill>
                <a:latin typeface="Arial"/>
                <a:ea typeface="Arial Unicode MS"/>
                <a:cs typeface="Arial" pitchFamily="34" charset="0"/>
              </a:defRPr>
            </a:lvl1pPr>
          </a:lstStyle>
          <a:p>
            <a:r>
              <a:rPr lang="en-US" altLang="ko-KR" dirty="0"/>
              <a:t>03</a:t>
            </a:r>
            <a:endParaRPr lang="ko-KR" altLang="en-US" dirty="0"/>
          </a:p>
        </p:txBody>
      </p:sp>
    </p:spTree>
    <p:extLst>
      <p:ext uri="{BB962C8B-B14F-4D97-AF65-F5344CB8AC3E}">
        <p14:creationId xmlns:p14="http://schemas.microsoft.com/office/powerpoint/2010/main" val="4064327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ADACC71-7030-4F60-9C8D-D84A51A1B0C2}"/>
              </a:ext>
            </a:extLst>
          </p:cNvPr>
          <p:cNvSpPr/>
          <p:nvPr/>
        </p:nvSpPr>
        <p:spPr>
          <a:xfrm rot="16200000">
            <a:off x="8445896" y="3105834"/>
            <a:ext cx="6858000" cy="646331"/>
          </a:xfrm>
          <a:prstGeom prst="rect">
            <a:avLst/>
          </a:prstGeom>
          <a:solidFill>
            <a:schemeClr val="bg2">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D8F8DC4-4891-4EFB-86D7-6587200D89DC}"/>
              </a:ext>
            </a:extLst>
          </p:cNvPr>
          <p:cNvSpPr/>
          <p:nvPr/>
        </p:nvSpPr>
        <p:spPr>
          <a:xfrm rot="16200000">
            <a:off x="10980000" y="720000"/>
            <a:ext cx="1692000" cy="360000"/>
          </a:xfrm>
          <a:prstGeom prst="rect">
            <a:avLst/>
          </a:prstGeom>
        </p:spPr>
        <p:txBody>
          <a:bodyPr wrap="none">
            <a:noAutofit/>
          </a:bodyPr>
          <a:lstStyle/>
          <a:p>
            <a:pPr lvl="0"/>
            <a:r>
              <a:rPr lang="es-ES" sz="1000" b="1" dirty="0">
                <a:solidFill>
                  <a:prstClr val="black">
                    <a:lumMod val="95000"/>
                    <a:lumOff val="5000"/>
                  </a:prstClr>
                </a:solidFill>
                <a:latin typeface="Arial" panose="020B0604020202020204" pitchFamily="34" charset="0"/>
                <a:cs typeface="Arial" panose="020B0604020202020204" pitchFamily="34" charset="0"/>
              </a:rPr>
              <a:t>Grupo de Trabajo</a:t>
            </a:r>
          </a:p>
          <a:p>
            <a:pPr lvl="0"/>
            <a:r>
              <a:rPr lang="es-ES" sz="1000" b="1" dirty="0">
                <a:solidFill>
                  <a:prstClr val="black">
                    <a:lumMod val="95000"/>
                    <a:lumOff val="5000"/>
                  </a:prstClr>
                </a:solidFill>
                <a:latin typeface="Arial" panose="020B0604020202020204" pitchFamily="34" charset="0"/>
                <a:cs typeface="Arial" panose="020B0604020202020204" pitchFamily="34" charset="0"/>
              </a:rPr>
              <a:t>sobre </a:t>
            </a:r>
            <a:r>
              <a:rPr lang="es-ES" sz="1000" b="1" dirty="0">
                <a:solidFill>
                  <a:srgbClr val="00B0F0"/>
                </a:solidFill>
                <a:latin typeface="Arial" panose="020B0604020202020204" pitchFamily="34" charset="0"/>
                <a:cs typeface="Arial" panose="020B0604020202020204" pitchFamily="34" charset="0"/>
              </a:rPr>
              <a:t>Controles Internos</a:t>
            </a:r>
          </a:p>
        </p:txBody>
      </p:sp>
      <p:grpSp>
        <p:nvGrpSpPr>
          <p:cNvPr id="30" name="Group 29">
            <a:extLst>
              <a:ext uri="{FF2B5EF4-FFF2-40B4-BE49-F238E27FC236}">
                <a16:creationId xmlns:a16="http://schemas.microsoft.com/office/drawing/2014/main" id="{11B89268-AE9B-4445-A2A4-3DBCD0872346}"/>
              </a:ext>
            </a:extLst>
          </p:cNvPr>
          <p:cNvGrpSpPr/>
          <p:nvPr/>
        </p:nvGrpSpPr>
        <p:grpSpPr>
          <a:xfrm>
            <a:off x="150662" y="84352"/>
            <a:ext cx="6528812" cy="777510"/>
            <a:chOff x="6102442" y="1483456"/>
            <a:chExt cx="5419664" cy="777510"/>
          </a:xfrm>
        </p:grpSpPr>
        <p:sp>
          <p:nvSpPr>
            <p:cNvPr id="31" name="TextBox 30">
              <a:extLst>
                <a:ext uri="{FF2B5EF4-FFF2-40B4-BE49-F238E27FC236}">
                  <a16:creationId xmlns:a16="http://schemas.microsoft.com/office/drawing/2014/main" id="{98338413-C2A9-4B63-A396-E34A8C74ACD4}"/>
                </a:ext>
              </a:extLst>
            </p:cNvPr>
            <p:cNvSpPr txBox="1"/>
            <p:nvPr/>
          </p:nvSpPr>
          <p:spPr>
            <a:xfrm>
              <a:off x="6860266" y="1678152"/>
              <a:ext cx="4661840" cy="507831"/>
            </a:xfrm>
            <a:prstGeom prst="rect">
              <a:avLst/>
            </a:prstGeom>
            <a:noFill/>
          </p:spPr>
          <p:txBody>
            <a:bodyPr wrap="square" lIns="108000" rIns="108000" rtlCol="0">
              <a:spAutoFit/>
            </a:bodyPr>
            <a:lstStyle/>
            <a:p>
              <a:r>
                <a:rPr lang="en-US" altLang="ko-KR" sz="2700" b="1" dirty="0">
                  <a:solidFill>
                    <a:schemeClr val="tx1">
                      <a:lumMod val="95000"/>
                      <a:lumOff val="5000"/>
                    </a:schemeClr>
                  </a:solidFill>
                  <a:latin typeface="Arial"/>
                  <a:ea typeface="Arial Unicode MS"/>
                  <a:cs typeface="Arial" pitchFamily="34" charset="0"/>
                </a:rPr>
                <a:t> </a:t>
              </a:r>
              <a:r>
                <a:rPr lang="es-ES" altLang="ko-KR" sz="2700" b="1" dirty="0">
                  <a:solidFill>
                    <a:schemeClr val="tx1">
                      <a:lumMod val="95000"/>
                      <a:lumOff val="5000"/>
                    </a:schemeClr>
                  </a:solidFill>
                  <a:latin typeface="Arial"/>
                  <a:ea typeface="Arial Unicode MS"/>
                  <a:cs typeface="Arial" pitchFamily="34" charset="0"/>
                </a:rPr>
                <a:t>Antecedentes</a:t>
              </a:r>
            </a:p>
          </p:txBody>
        </p:sp>
        <p:sp>
          <p:nvSpPr>
            <p:cNvPr id="32" name="TextBox 31">
              <a:extLst>
                <a:ext uri="{FF2B5EF4-FFF2-40B4-BE49-F238E27FC236}">
                  <a16:creationId xmlns:a16="http://schemas.microsoft.com/office/drawing/2014/main" id="{28DD8B54-05F6-457D-A1C3-77004FBAD433}"/>
                </a:ext>
              </a:extLst>
            </p:cNvPr>
            <p:cNvSpPr txBox="1"/>
            <p:nvPr/>
          </p:nvSpPr>
          <p:spPr>
            <a:xfrm>
              <a:off x="6102442" y="1483456"/>
              <a:ext cx="981106" cy="777510"/>
            </a:xfrm>
            <a:prstGeom prst="rect">
              <a:avLst/>
            </a:prstGeom>
            <a:noFill/>
          </p:spPr>
          <p:txBody>
            <a:bodyPr wrap="square" lIns="108000" rIns="108000" rtlCol="0">
              <a:spAutoFit/>
            </a:bodyPr>
            <a:lstStyle/>
            <a:p>
              <a:pPr algn="ctr"/>
              <a:r>
                <a:rPr lang="en-US" altLang="ko-KR" sz="4400" b="1" dirty="0">
                  <a:solidFill>
                    <a:srgbClr val="00B0F0"/>
                  </a:solidFill>
                  <a:latin typeface="Arial"/>
                  <a:ea typeface="Arial Unicode MS"/>
                  <a:cs typeface="Arial" pitchFamily="34" charset="0"/>
                </a:rPr>
                <a:t>02</a:t>
              </a:r>
              <a:endParaRPr lang="ko-KR" altLang="en-US" sz="4400" b="1" dirty="0">
                <a:solidFill>
                  <a:srgbClr val="00B0F0"/>
                </a:solidFill>
                <a:latin typeface="Arial"/>
                <a:ea typeface="Arial Unicode MS"/>
                <a:cs typeface="Arial" pitchFamily="34" charset="0"/>
              </a:endParaRPr>
            </a:p>
          </p:txBody>
        </p:sp>
      </p:grpSp>
      <p:graphicFrame>
        <p:nvGraphicFramePr>
          <p:cNvPr id="2" name="Table 1">
            <a:extLst>
              <a:ext uri="{FF2B5EF4-FFF2-40B4-BE49-F238E27FC236}">
                <a16:creationId xmlns:a16="http://schemas.microsoft.com/office/drawing/2014/main" id="{E6254B25-AF75-46C9-B8C9-2FE93A16FAFE}"/>
              </a:ext>
            </a:extLst>
          </p:cNvPr>
          <p:cNvGraphicFramePr>
            <a:graphicFrameLocks noGrp="1"/>
          </p:cNvGraphicFramePr>
          <p:nvPr>
            <p:extLst>
              <p:ext uri="{D42A27DB-BD31-4B8C-83A1-F6EECF244321}">
                <p14:modId xmlns:p14="http://schemas.microsoft.com/office/powerpoint/2010/main" val="993347593"/>
              </p:ext>
            </p:extLst>
          </p:nvPr>
        </p:nvGraphicFramePr>
        <p:xfrm>
          <a:off x="576000" y="972000"/>
          <a:ext cx="5086350" cy="5501640"/>
        </p:xfrm>
        <a:graphic>
          <a:graphicData uri="http://schemas.openxmlformats.org/drawingml/2006/table">
            <a:tbl>
              <a:tblPr>
                <a:tableStyleId>{5C22544A-7EE6-4342-B048-85BDC9FD1C3A}</a:tableStyleId>
              </a:tblPr>
              <a:tblGrid>
                <a:gridCol w="5086350">
                  <a:extLst>
                    <a:ext uri="{9D8B030D-6E8A-4147-A177-3AD203B41FA5}">
                      <a16:colId xmlns:a16="http://schemas.microsoft.com/office/drawing/2014/main" val="3276842879"/>
                    </a:ext>
                  </a:extLst>
                </a:gridCol>
              </a:tblGrid>
              <a:tr h="5200150">
                <a:tc>
                  <a:txBody>
                    <a:bodyPr/>
                    <a:lstStyle/>
                    <a:p>
                      <a:pPr lvl="0"/>
                      <a:endParaRPr lang="es-ES" sz="1100" kern="1200" noProof="0" dirty="0">
                        <a:solidFill>
                          <a:schemeClr val="dk1"/>
                        </a:solidFill>
                        <a:effectLst/>
                        <a:latin typeface="Arial" panose="020B0604020202020204" pitchFamily="34" charset="0"/>
                        <a:ea typeface="+mn-ea"/>
                        <a:cs typeface="Arial" panose="020B0604020202020204" pitchFamily="34" charset="0"/>
                      </a:endParaRPr>
                    </a:p>
                    <a:p>
                      <a:pPr lvl="0"/>
                      <a:r>
                        <a:rPr lang="es-ES" sz="1100" kern="1200" noProof="0" dirty="0">
                          <a:solidFill>
                            <a:schemeClr val="dk1"/>
                          </a:solidFill>
                          <a:effectLst/>
                          <a:latin typeface="Arial" panose="020B0604020202020204" pitchFamily="34" charset="0"/>
                          <a:ea typeface="+mn-ea"/>
                          <a:cs typeface="Arial" panose="020B0604020202020204" pitchFamily="34" charset="0"/>
                        </a:rPr>
                        <a:t>En mayo de 2018, el equipo de investigación de la IAU presentó un informe final de investigación al SG en relación con un caso de fraude perpetrado en una Oficina Regional de la UIT. El informe de la IAU confirmó que un funcionario de la UIT: </a:t>
                      </a:r>
                    </a:p>
                    <a:p>
                      <a:pPr marL="171450" lvl="0" indent="-171450">
                        <a:spcBef>
                          <a:spcPts val="200"/>
                        </a:spcBef>
                        <a:buFont typeface="Arial" panose="020B0604020202020204" pitchFamily="34" charset="0"/>
                        <a:buChar char="•"/>
                      </a:pPr>
                      <a:r>
                        <a:rPr lang="es-ES" sz="1100" kern="1200" noProof="0" dirty="0">
                          <a:solidFill>
                            <a:schemeClr val="dk1"/>
                          </a:solidFill>
                          <a:effectLst/>
                          <a:latin typeface="Arial" panose="020B0604020202020204" pitchFamily="34" charset="0"/>
                          <a:ea typeface="+mn-ea"/>
                          <a:cs typeface="Arial" panose="020B0604020202020204" pitchFamily="34" charset="0"/>
                        </a:rPr>
                        <a:t>Participó en actividades fraudulentas relativas a las compras.</a:t>
                      </a:r>
                    </a:p>
                    <a:p>
                      <a:pPr marL="171450" lvl="0" indent="-171450">
                        <a:spcBef>
                          <a:spcPts val="200"/>
                        </a:spcBef>
                        <a:buFont typeface="Arial" panose="020B0604020202020204" pitchFamily="34" charset="0"/>
                        <a:buChar char="•"/>
                      </a:pPr>
                      <a:r>
                        <a:rPr lang="es-ES" sz="1100" kern="1200" noProof="0" dirty="0">
                          <a:solidFill>
                            <a:schemeClr val="dk1"/>
                          </a:solidFill>
                          <a:effectLst/>
                          <a:latin typeface="Arial" panose="020B0604020202020204" pitchFamily="34" charset="0"/>
                          <a:ea typeface="+mn-ea"/>
                          <a:cs typeface="Arial" panose="020B0604020202020204" pitchFamily="34" charset="0"/>
                        </a:rPr>
                        <a:t>No dio a conocer sus intereses financieros o comerciales en las empresas con las que tuvo ocasión de tratar en el ejercicio de sus funciones.</a:t>
                      </a:r>
                    </a:p>
                    <a:p>
                      <a:pPr marL="171450" lvl="0" indent="-171450">
                        <a:spcBef>
                          <a:spcPts val="200"/>
                        </a:spcBef>
                        <a:buFont typeface="Arial" panose="020B0604020202020204" pitchFamily="34" charset="0"/>
                        <a:buChar char="•"/>
                      </a:pPr>
                      <a:r>
                        <a:rPr lang="es-ES" sz="1100" kern="1200" noProof="0" dirty="0">
                          <a:solidFill>
                            <a:schemeClr val="dk1"/>
                          </a:solidFill>
                          <a:effectLst/>
                          <a:latin typeface="Arial" panose="020B0604020202020204" pitchFamily="34" charset="0"/>
                          <a:ea typeface="+mn-ea"/>
                          <a:cs typeface="Arial" panose="020B0604020202020204" pitchFamily="34" charset="0"/>
                        </a:rPr>
                        <a:t>Llevó a cabo actividades exteriores sin autorización previa.</a:t>
                      </a:r>
                    </a:p>
                    <a:p>
                      <a:pPr marL="171450" lvl="0" indent="-171450">
                        <a:spcBef>
                          <a:spcPts val="200"/>
                        </a:spcBef>
                        <a:buFont typeface="Arial" panose="020B0604020202020204" pitchFamily="34" charset="0"/>
                        <a:buChar char="•"/>
                      </a:pPr>
                      <a:r>
                        <a:rPr lang="es-ES" sz="1100" kern="1200" noProof="0" dirty="0">
                          <a:solidFill>
                            <a:schemeClr val="dk1"/>
                          </a:solidFill>
                          <a:effectLst/>
                          <a:latin typeface="Arial" panose="020B0604020202020204" pitchFamily="34" charset="0"/>
                          <a:ea typeface="+mn-ea"/>
                          <a:cs typeface="Arial" panose="020B0604020202020204" pitchFamily="34" charset="0"/>
                        </a:rPr>
                        <a:t>No dio a conocer sus conflictos de interés en relación con la contratación de personas con las que compartía intereses comerciales o mantenía una relación estrecha de otro tipo.</a:t>
                      </a:r>
                    </a:p>
                    <a:p>
                      <a:pPr marL="171450" lvl="0" indent="-171450">
                        <a:spcBef>
                          <a:spcPts val="200"/>
                        </a:spcBef>
                        <a:buFont typeface="Arial" panose="020B0604020202020204" pitchFamily="34" charset="0"/>
                        <a:buChar char="•"/>
                      </a:pPr>
                      <a:r>
                        <a:rPr lang="es-ES" sz="1100" kern="1200" noProof="0" dirty="0">
                          <a:solidFill>
                            <a:schemeClr val="dk1"/>
                          </a:solidFill>
                          <a:effectLst/>
                          <a:latin typeface="Arial" panose="020B0604020202020204" pitchFamily="34" charset="0"/>
                          <a:ea typeface="+mn-ea"/>
                          <a:cs typeface="Arial" panose="020B0604020202020204" pitchFamily="34" charset="0"/>
                        </a:rPr>
                        <a:t>Solicitó indebidamente la asignación por persona a cargo por su cónyuge.</a:t>
                      </a:r>
                    </a:p>
                    <a:p>
                      <a:pPr marL="171450" lvl="0" indent="-171450">
                        <a:spcBef>
                          <a:spcPts val="200"/>
                        </a:spcBef>
                        <a:buFont typeface="Arial" panose="020B0604020202020204" pitchFamily="34" charset="0"/>
                        <a:buChar char="•"/>
                      </a:pPr>
                      <a:r>
                        <a:rPr lang="es-ES" sz="1100" kern="1200" noProof="0" dirty="0">
                          <a:solidFill>
                            <a:schemeClr val="dk1"/>
                          </a:solidFill>
                          <a:effectLst/>
                          <a:latin typeface="Arial" panose="020B0604020202020204" pitchFamily="34" charset="0"/>
                          <a:ea typeface="+mn-ea"/>
                          <a:cs typeface="Arial" panose="020B0604020202020204" pitchFamily="34" charset="0"/>
                        </a:rPr>
                        <a:t>Puso en peligro la reputación de la UIT y gestionó indebidamente los recursos que se le habían confiado.</a:t>
                      </a:r>
                    </a:p>
                    <a:p>
                      <a:pPr lvl="0">
                        <a:spcBef>
                          <a:spcPts val="600"/>
                        </a:spcBef>
                      </a:pPr>
                      <a:r>
                        <a:rPr lang="es-ES" sz="1100" kern="1200" noProof="0" dirty="0">
                          <a:solidFill>
                            <a:schemeClr val="dk1"/>
                          </a:solidFill>
                          <a:effectLst/>
                          <a:latin typeface="Arial" panose="020B0604020202020204" pitchFamily="34" charset="0"/>
                          <a:ea typeface="+mn-ea"/>
                          <a:cs typeface="Arial" panose="020B0604020202020204" pitchFamily="34" charset="0"/>
                        </a:rPr>
                        <a:t>De acuerdo con la investigación, en lo que respecta a las repercusiones económicas de la conducta impropia, se determinó que ésta había afectado a las transacciones procesadas entre 2010 y 2018 por un importe </a:t>
                      </a:r>
                      <a:br>
                        <a:rPr lang="es-ES" sz="1100" kern="1200" noProof="0" dirty="0">
                          <a:solidFill>
                            <a:schemeClr val="dk1"/>
                          </a:solidFill>
                          <a:effectLst/>
                          <a:latin typeface="Arial" panose="020B0604020202020204" pitchFamily="34" charset="0"/>
                          <a:ea typeface="+mn-ea"/>
                          <a:cs typeface="Arial" panose="020B0604020202020204" pitchFamily="34" charset="0"/>
                        </a:rPr>
                      </a:br>
                      <a:r>
                        <a:rPr lang="es-ES" sz="1100" kern="1200" noProof="0" dirty="0">
                          <a:solidFill>
                            <a:schemeClr val="dk1"/>
                          </a:solidFill>
                          <a:effectLst/>
                          <a:latin typeface="Arial" panose="020B0604020202020204" pitchFamily="34" charset="0"/>
                          <a:ea typeface="+mn-ea"/>
                          <a:cs typeface="Arial" panose="020B0604020202020204" pitchFamily="34" charset="0"/>
                        </a:rPr>
                        <a:t>de 4,9 millones CHF. A partir de ahí, el equipo de investigación de </a:t>
                      </a:r>
                      <a:br>
                        <a:rPr lang="es-ES" sz="1100" kern="1200" noProof="0" dirty="0">
                          <a:solidFill>
                            <a:schemeClr val="dk1"/>
                          </a:solidFill>
                          <a:effectLst/>
                          <a:latin typeface="Arial" panose="020B0604020202020204" pitchFamily="34" charset="0"/>
                          <a:ea typeface="+mn-ea"/>
                          <a:cs typeface="Arial" panose="020B0604020202020204" pitchFamily="34" charset="0"/>
                        </a:rPr>
                      </a:br>
                      <a:r>
                        <a:rPr lang="es-ES" sz="1100" kern="1200" noProof="0" dirty="0">
                          <a:solidFill>
                            <a:schemeClr val="dk1"/>
                          </a:solidFill>
                          <a:effectLst/>
                          <a:latin typeface="Arial" panose="020B0604020202020204" pitchFamily="34" charset="0"/>
                          <a:ea typeface="+mn-ea"/>
                          <a:cs typeface="Arial" panose="020B0604020202020204" pitchFamily="34" charset="0"/>
                        </a:rPr>
                        <a:t>la IAU estimó que el daño económico neto para la UIT y sus donantes asciende </a:t>
                      </a:r>
                      <a:br>
                        <a:rPr lang="es-ES" sz="1100" kern="1200" noProof="0" dirty="0">
                          <a:solidFill>
                            <a:schemeClr val="dk1"/>
                          </a:solidFill>
                          <a:effectLst/>
                          <a:latin typeface="Arial" panose="020B0604020202020204" pitchFamily="34" charset="0"/>
                          <a:ea typeface="+mn-ea"/>
                          <a:cs typeface="Arial" panose="020B0604020202020204" pitchFamily="34" charset="0"/>
                        </a:rPr>
                      </a:br>
                      <a:r>
                        <a:rPr lang="es-ES" sz="1100" kern="1200" noProof="0" dirty="0">
                          <a:solidFill>
                            <a:schemeClr val="dk1"/>
                          </a:solidFill>
                          <a:effectLst/>
                          <a:latin typeface="Arial" panose="020B0604020202020204" pitchFamily="34" charset="0"/>
                          <a:ea typeface="+mn-ea"/>
                          <a:cs typeface="Arial" panose="020B0604020202020204" pitchFamily="34" charset="0"/>
                        </a:rPr>
                        <a:t>a 1,5 millones CHF (casi 540 000 CHF demostrados y admitidos por el funcionario y cerca de 1 millón CHF según el cálculo argumentado y realizado en función de las conclusiones de la investigación). </a:t>
                      </a:r>
                    </a:p>
                    <a:p>
                      <a:pPr lvl="0">
                        <a:spcBef>
                          <a:spcPts val="600"/>
                        </a:spcBef>
                      </a:pPr>
                      <a:r>
                        <a:rPr lang="es-ES" sz="1100" kern="1200" noProof="0" dirty="0">
                          <a:solidFill>
                            <a:schemeClr val="dk1"/>
                          </a:solidFill>
                          <a:effectLst/>
                          <a:latin typeface="Arial" panose="020B0604020202020204" pitchFamily="34" charset="0"/>
                          <a:ea typeface="+mn-ea"/>
                          <a:cs typeface="Arial" panose="020B0604020202020204" pitchFamily="34" charset="0"/>
                        </a:rPr>
                        <a:t>El 3 de mayo de 2019 la Directora de la BDT creó un Grupo de Trabajo Interno por diversos motivos, entre los que se cuentan, el caso de fraude en una Oficina Regional, el seguimiento emprendido por la Unidad de Auditoría Interna y el Auditor Externo y la inspección de las actividades de la Oficina Regional/Zonal. La Directora de la BDT considera indispensable que la UIT, y en particular la BDT y las Oficinas Regionales/Zonales, revisen sus mecanismos de control interno lo antes posible. </a:t>
                      </a:r>
                    </a:p>
                    <a:p>
                      <a:pPr lvl="0">
                        <a:spcBef>
                          <a:spcPts val="0"/>
                        </a:spcBef>
                      </a:pPr>
                      <a:endParaRPr lang="en-US"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998548941"/>
                  </a:ext>
                </a:extLst>
              </a:tr>
            </a:tbl>
          </a:graphicData>
        </a:graphic>
      </p:graphicFrame>
      <p:graphicFrame>
        <p:nvGraphicFramePr>
          <p:cNvPr id="10" name="Table 9">
            <a:extLst>
              <a:ext uri="{FF2B5EF4-FFF2-40B4-BE49-F238E27FC236}">
                <a16:creationId xmlns:a16="http://schemas.microsoft.com/office/drawing/2014/main" id="{E2ADBCBF-CC02-4C81-AE85-E39D0820A844}"/>
              </a:ext>
            </a:extLst>
          </p:cNvPr>
          <p:cNvGraphicFramePr>
            <a:graphicFrameLocks noGrp="1"/>
          </p:cNvGraphicFramePr>
          <p:nvPr>
            <p:extLst>
              <p:ext uri="{D42A27DB-BD31-4B8C-83A1-F6EECF244321}">
                <p14:modId xmlns:p14="http://schemas.microsoft.com/office/powerpoint/2010/main" val="4236300444"/>
              </p:ext>
            </p:extLst>
          </p:nvPr>
        </p:nvGraphicFramePr>
        <p:xfrm>
          <a:off x="5760000" y="972000"/>
          <a:ext cx="5086350" cy="5359400"/>
        </p:xfrm>
        <a:graphic>
          <a:graphicData uri="http://schemas.openxmlformats.org/drawingml/2006/table">
            <a:tbl>
              <a:tblPr>
                <a:tableStyleId>{5C22544A-7EE6-4342-B048-85BDC9FD1C3A}</a:tableStyleId>
              </a:tblPr>
              <a:tblGrid>
                <a:gridCol w="5086350">
                  <a:extLst>
                    <a:ext uri="{9D8B030D-6E8A-4147-A177-3AD203B41FA5}">
                      <a16:colId xmlns:a16="http://schemas.microsoft.com/office/drawing/2014/main" val="3276842879"/>
                    </a:ext>
                  </a:extLst>
                </a:gridCol>
              </a:tblGrid>
              <a:tr h="5359400">
                <a:tc>
                  <a:txBody>
                    <a:bodyPr/>
                    <a:lstStyle/>
                    <a:p>
                      <a:pPr lvl="0"/>
                      <a:endParaRPr lang="es-ES" sz="1100" kern="1200" dirty="0">
                        <a:solidFill>
                          <a:schemeClr val="dk1"/>
                        </a:solidFill>
                        <a:effectLst/>
                        <a:latin typeface="Arial" panose="020B0604020202020204" pitchFamily="34" charset="0"/>
                        <a:ea typeface="+mn-ea"/>
                        <a:cs typeface="Arial" panose="020B0604020202020204" pitchFamily="34" charset="0"/>
                      </a:endParaRPr>
                    </a:p>
                    <a:p>
                      <a:pPr lvl="0"/>
                      <a:r>
                        <a:rPr lang="es-ES" sz="1100" kern="1200" dirty="0">
                          <a:solidFill>
                            <a:schemeClr val="dk1"/>
                          </a:solidFill>
                          <a:effectLst/>
                          <a:latin typeface="Arial" panose="020B0604020202020204" pitchFamily="34" charset="0"/>
                          <a:ea typeface="+mn-ea"/>
                          <a:cs typeface="Arial" panose="020B0604020202020204" pitchFamily="34" charset="0"/>
                        </a:rPr>
                        <a:t>El Grupo de Trabajo Interno para reforzar los controles internos se ocupará de lo siguiente</a:t>
                      </a:r>
                      <a:r>
                        <a:rPr lang="en-GB" sz="1100" kern="1200" dirty="0">
                          <a:solidFill>
                            <a:schemeClr val="dk1"/>
                          </a:solidFill>
                          <a:effectLst/>
                          <a:latin typeface="Arial" panose="020B0604020202020204" pitchFamily="34" charset="0"/>
                          <a:ea typeface="+mn-ea"/>
                          <a:cs typeface="Arial" panose="020B0604020202020204" pitchFamily="34" charset="0"/>
                        </a:rPr>
                        <a:t>:</a:t>
                      </a:r>
                      <a:endParaRPr lang="en-US" sz="1100" kern="1200" dirty="0">
                        <a:solidFill>
                          <a:schemeClr val="dk1"/>
                        </a:solidFill>
                        <a:effectLst/>
                        <a:latin typeface="Arial" panose="020B0604020202020204" pitchFamily="34" charset="0"/>
                        <a:ea typeface="+mn-ea"/>
                        <a:cs typeface="Arial" panose="020B0604020202020204" pitchFamily="34" charset="0"/>
                      </a:endParaRPr>
                    </a:p>
                    <a:p>
                      <a:pPr marL="171450" lvl="0" indent="-171450" fontAlgn="auto" hangingPunct="1">
                        <a:spcBef>
                          <a:spcPts val="200"/>
                        </a:spcBef>
                        <a:buFont typeface="Arial" panose="020B0604020202020204" pitchFamily="34" charset="0"/>
                        <a:buChar char="•"/>
                      </a:pPr>
                      <a:r>
                        <a:rPr lang="es-ES" sz="1100" kern="1200" dirty="0">
                          <a:solidFill>
                            <a:schemeClr val="dk1"/>
                          </a:solidFill>
                          <a:effectLst/>
                          <a:latin typeface="Arial" panose="020B0604020202020204" pitchFamily="34" charset="0"/>
                          <a:ea typeface="+mn-ea"/>
                          <a:cs typeface="Arial" panose="020B0604020202020204" pitchFamily="34" charset="0"/>
                        </a:rPr>
                        <a:t>Examinar las deficiencias de los procesos explotadas durante el reciente caso de fraude y las conclusiones de los informes/cartas conexos de la Auditoría Interna y la Auditoría Externa</a:t>
                      </a:r>
                      <a:r>
                        <a:rPr lang="en-GB" sz="1100" kern="1200" dirty="0">
                          <a:solidFill>
                            <a:schemeClr val="dk1"/>
                          </a:solidFill>
                          <a:effectLst/>
                          <a:latin typeface="Arial" panose="020B0604020202020204" pitchFamily="34" charset="0"/>
                          <a:ea typeface="+mn-ea"/>
                          <a:cs typeface="Arial" panose="020B0604020202020204" pitchFamily="34" charset="0"/>
                        </a:rPr>
                        <a:t>.</a:t>
                      </a:r>
                      <a:endParaRPr lang="en-US" sz="1100" kern="1200" dirty="0">
                        <a:solidFill>
                          <a:schemeClr val="dk1"/>
                        </a:solidFill>
                        <a:effectLst/>
                        <a:latin typeface="Arial" panose="020B0604020202020204" pitchFamily="34" charset="0"/>
                        <a:ea typeface="+mn-ea"/>
                        <a:cs typeface="Arial" panose="020B0604020202020204" pitchFamily="34" charset="0"/>
                      </a:endParaRPr>
                    </a:p>
                    <a:p>
                      <a:pPr marL="171450" lvl="0" indent="-171450" fontAlgn="auto" hangingPunct="1">
                        <a:spcBef>
                          <a:spcPts val="200"/>
                        </a:spcBef>
                        <a:buFont typeface="Arial" panose="020B0604020202020204" pitchFamily="34" charset="0"/>
                        <a:buChar char="•"/>
                      </a:pPr>
                      <a:r>
                        <a:rPr lang="es-ES" sz="1100" kern="1200" dirty="0">
                          <a:solidFill>
                            <a:schemeClr val="dk1"/>
                          </a:solidFill>
                          <a:effectLst/>
                          <a:latin typeface="Arial" panose="020B0604020202020204" pitchFamily="34" charset="0"/>
                          <a:ea typeface="+mn-ea"/>
                          <a:cs typeface="Arial" panose="020B0604020202020204" pitchFamily="34" charset="0"/>
                        </a:rPr>
                        <a:t>Revisar los procedimientos de supervisión de la gestión en las Oficinas Regionales y Zonales, y en particular para los programas y proyectos</a:t>
                      </a:r>
                      <a:r>
                        <a:rPr lang="en-GB" sz="1100" kern="1200" dirty="0">
                          <a:solidFill>
                            <a:schemeClr val="dk1"/>
                          </a:solidFill>
                          <a:effectLst/>
                          <a:latin typeface="Arial" panose="020B0604020202020204" pitchFamily="34" charset="0"/>
                          <a:ea typeface="+mn-ea"/>
                          <a:cs typeface="Arial" panose="020B0604020202020204" pitchFamily="34" charset="0"/>
                        </a:rPr>
                        <a:t>.</a:t>
                      </a:r>
                      <a:endParaRPr lang="en-US" sz="1100" kern="1200" dirty="0">
                        <a:solidFill>
                          <a:schemeClr val="dk1"/>
                        </a:solidFill>
                        <a:effectLst/>
                        <a:latin typeface="Arial" panose="020B0604020202020204" pitchFamily="34" charset="0"/>
                        <a:ea typeface="+mn-ea"/>
                        <a:cs typeface="Arial" panose="020B0604020202020204" pitchFamily="34" charset="0"/>
                      </a:endParaRPr>
                    </a:p>
                    <a:p>
                      <a:pPr marL="171450" lvl="0" indent="-171450" fontAlgn="auto" hangingPunct="1">
                        <a:spcBef>
                          <a:spcPts val="200"/>
                        </a:spcBef>
                        <a:buFont typeface="Arial" panose="020B0604020202020204" pitchFamily="34" charset="0"/>
                        <a:buChar char="•"/>
                      </a:pPr>
                      <a:r>
                        <a:rPr lang="es-ES" sz="1100" kern="1200" dirty="0">
                          <a:solidFill>
                            <a:schemeClr val="dk1"/>
                          </a:solidFill>
                          <a:effectLst/>
                          <a:latin typeface="Arial" panose="020B0604020202020204" pitchFamily="34" charset="0"/>
                          <a:ea typeface="+mn-ea"/>
                          <a:cs typeface="Arial" panose="020B0604020202020204" pitchFamily="34" charset="0"/>
                        </a:rPr>
                        <a:t>Realizar una evaluación minuciosa del riesgo en relación con las posibilidades de actividades fraudulentas en las Oficinas Regionales y Zonales de la UIT</a:t>
                      </a:r>
                      <a:r>
                        <a:rPr lang="en-GB" sz="1100" kern="1200" dirty="0">
                          <a:solidFill>
                            <a:schemeClr val="dk1"/>
                          </a:solidFill>
                          <a:effectLst/>
                          <a:latin typeface="Arial" panose="020B0604020202020204" pitchFamily="34" charset="0"/>
                          <a:ea typeface="+mn-ea"/>
                          <a:cs typeface="Arial" panose="020B0604020202020204" pitchFamily="34" charset="0"/>
                        </a:rPr>
                        <a:t>.</a:t>
                      </a:r>
                      <a:endParaRPr lang="en-US" sz="1100" kern="1200" dirty="0">
                        <a:solidFill>
                          <a:schemeClr val="dk1"/>
                        </a:solidFill>
                        <a:effectLst/>
                        <a:latin typeface="Arial" panose="020B0604020202020204" pitchFamily="34" charset="0"/>
                        <a:ea typeface="+mn-ea"/>
                        <a:cs typeface="Arial" panose="020B0604020202020204" pitchFamily="34" charset="0"/>
                      </a:endParaRPr>
                    </a:p>
                    <a:p>
                      <a:pPr marL="171450" lvl="0" indent="-171450" fontAlgn="auto" hangingPunct="1">
                        <a:spcBef>
                          <a:spcPts val="200"/>
                        </a:spcBef>
                        <a:buFont typeface="Arial" panose="020B0604020202020204" pitchFamily="34" charset="0"/>
                        <a:buChar char="•"/>
                      </a:pPr>
                      <a:r>
                        <a:rPr lang="es-ES" sz="1100" kern="1200" dirty="0">
                          <a:solidFill>
                            <a:schemeClr val="dk1"/>
                          </a:solidFill>
                          <a:effectLst/>
                          <a:latin typeface="Arial" panose="020B0604020202020204" pitchFamily="34" charset="0"/>
                          <a:ea typeface="+mn-ea"/>
                          <a:cs typeface="Arial" panose="020B0604020202020204" pitchFamily="34" charset="0"/>
                        </a:rPr>
                        <a:t>Preparar un Plan de acción para garantizar la eliminación de las deficiencias y la reducción de los riesgos consecuentes</a:t>
                      </a:r>
                      <a:r>
                        <a:rPr lang="en-GB" sz="1100" kern="1200" dirty="0">
                          <a:solidFill>
                            <a:schemeClr val="dk1"/>
                          </a:solidFill>
                          <a:effectLst/>
                          <a:latin typeface="Arial" panose="020B0604020202020204" pitchFamily="34" charset="0"/>
                          <a:ea typeface="+mn-ea"/>
                          <a:cs typeface="Arial" panose="020B0604020202020204" pitchFamily="34" charset="0"/>
                        </a:rPr>
                        <a:t>.</a:t>
                      </a:r>
                      <a:endParaRPr lang="en-US" sz="1100" kern="1200" dirty="0">
                        <a:solidFill>
                          <a:schemeClr val="dk1"/>
                        </a:solidFill>
                        <a:effectLst/>
                        <a:latin typeface="Arial" panose="020B0604020202020204" pitchFamily="34" charset="0"/>
                        <a:ea typeface="+mn-ea"/>
                        <a:cs typeface="Arial" panose="020B0604020202020204" pitchFamily="34" charset="0"/>
                      </a:endParaRPr>
                    </a:p>
                    <a:p>
                      <a:pPr marL="171450" lvl="0" indent="-171450" fontAlgn="auto" hangingPunct="1">
                        <a:spcBef>
                          <a:spcPts val="200"/>
                        </a:spcBef>
                        <a:buFont typeface="Arial" panose="020B0604020202020204" pitchFamily="34" charset="0"/>
                        <a:buChar char="•"/>
                      </a:pPr>
                      <a:r>
                        <a:rPr lang="es-ES" sz="1100" kern="1200" dirty="0">
                          <a:solidFill>
                            <a:schemeClr val="dk1"/>
                          </a:solidFill>
                          <a:effectLst/>
                          <a:latin typeface="Arial" panose="020B0604020202020204" pitchFamily="34" charset="0"/>
                          <a:ea typeface="+mn-ea"/>
                          <a:cs typeface="Arial" panose="020B0604020202020204" pitchFamily="34" charset="0"/>
                        </a:rPr>
                        <a:t>Acelerar la aplicación de todas las recomendaciones del Auditor Interno, el Auditor Externo y el CAIG al respecto</a:t>
                      </a:r>
                      <a:r>
                        <a:rPr lang="en-GB" sz="1100" kern="1200" dirty="0">
                          <a:solidFill>
                            <a:schemeClr val="dk1"/>
                          </a:solidFill>
                          <a:effectLst/>
                          <a:latin typeface="Arial" panose="020B0604020202020204" pitchFamily="34" charset="0"/>
                          <a:ea typeface="+mn-ea"/>
                          <a:cs typeface="Arial" panose="020B0604020202020204" pitchFamily="34" charset="0"/>
                        </a:rPr>
                        <a:t>.</a:t>
                      </a:r>
                      <a:endParaRPr lang="en-US" sz="1100" kern="1200" dirty="0">
                        <a:solidFill>
                          <a:schemeClr val="dk1"/>
                        </a:solidFill>
                        <a:effectLst/>
                        <a:latin typeface="Arial" panose="020B0604020202020204" pitchFamily="34" charset="0"/>
                        <a:ea typeface="+mn-ea"/>
                        <a:cs typeface="Arial" panose="020B0604020202020204" pitchFamily="34" charset="0"/>
                      </a:endParaRPr>
                    </a:p>
                    <a:p>
                      <a:pPr marL="171450" lvl="0" indent="-171450" fontAlgn="auto" hangingPunct="1">
                        <a:spcBef>
                          <a:spcPts val="200"/>
                        </a:spcBef>
                        <a:buFont typeface="Arial" panose="020B0604020202020204" pitchFamily="34" charset="0"/>
                        <a:buChar char="•"/>
                      </a:pPr>
                      <a:r>
                        <a:rPr lang="es-ES" sz="1100" kern="1200" dirty="0">
                          <a:solidFill>
                            <a:schemeClr val="dk1"/>
                          </a:solidFill>
                          <a:effectLst/>
                          <a:latin typeface="Arial" panose="020B0604020202020204" pitchFamily="34" charset="0"/>
                          <a:ea typeface="+mn-ea"/>
                          <a:cs typeface="Arial" panose="020B0604020202020204" pitchFamily="34" charset="0"/>
                        </a:rPr>
                        <a:t>Fomentar un liderazgo ético y la adopción de una política de "tolerancia cero al fraude" en la Sede de la UIT y en sus Oficinas Regionales y Zonales</a:t>
                      </a:r>
                      <a:r>
                        <a:rPr lang="en-GB" sz="1100" kern="1200" dirty="0">
                          <a:solidFill>
                            <a:schemeClr val="dk1"/>
                          </a:solidFill>
                          <a:effectLst/>
                          <a:latin typeface="Arial" panose="020B0604020202020204" pitchFamily="34" charset="0"/>
                          <a:ea typeface="+mn-ea"/>
                          <a:cs typeface="Arial" panose="020B0604020202020204" pitchFamily="34" charset="0"/>
                        </a:rPr>
                        <a:t>.</a:t>
                      </a:r>
                      <a:endParaRPr lang="en-US" sz="1100" kern="1200" dirty="0">
                        <a:solidFill>
                          <a:schemeClr val="dk1"/>
                        </a:solidFill>
                        <a:effectLst/>
                        <a:latin typeface="Arial" panose="020B0604020202020204" pitchFamily="34" charset="0"/>
                        <a:ea typeface="+mn-ea"/>
                        <a:cs typeface="Arial" panose="020B0604020202020204" pitchFamily="34" charset="0"/>
                      </a:endParaRPr>
                    </a:p>
                    <a:p>
                      <a:pPr marL="171450" lvl="0" indent="-171450" fontAlgn="auto" hangingPunct="1">
                        <a:buFont typeface="Arial" panose="020B0604020202020204" pitchFamily="34" charset="0"/>
                        <a:buChar char="•"/>
                      </a:pPr>
                      <a:r>
                        <a:rPr lang="es-ES" sz="1100" kern="1200" dirty="0">
                          <a:solidFill>
                            <a:schemeClr val="dk1"/>
                          </a:solidFill>
                          <a:effectLst/>
                          <a:latin typeface="Arial" panose="020B0604020202020204" pitchFamily="34" charset="0"/>
                          <a:ea typeface="+mn-ea"/>
                          <a:cs typeface="Arial" panose="020B0604020202020204" pitchFamily="34" charset="0"/>
                        </a:rPr>
                        <a:t>Considerar medidas para alentar una "cultura de la denuncia"</a:t>
                      </a:r>
                      <a:r>
                        <a:rPr lang="en-GB" sz="1100" kern="1200" dirty="0">
                          <a:solidFill>
                            <a:schemeClr val="dk1"/>
                          </a:solidFill>
                          <a:effectLst/>
                          <a:latin typeface="Arial" panose="020B0604020202020204" pitchFamily="34" charset="0"/>
                          <a:ea typeface="+mn-ea"/>
                          <a:cs typeface="Arial" panose="020B0604020202020204" pitchFamily="34" charset="0"/>
                        </a:rPr>
                        <a:t>.</a:t>
                      </a:r>
                    </a:p>
                    <a:p>
                      <a:pPr lvl="0">
                        <a:spcBef>
                          <a:spcPts val="600"/>
                        </a:spcBef>
                      </a:pPr>
                      <a:r>
                        <a:rPr lang="en-GB" sz="1100" kern="1200" dirty="0">
                          <a:solidFill>
                            <a:schemeClr val="dk1"/>
                          </a:solidFill>
                          <a:effectLst/>
                          <a:latin typeface="Arial" panose="020B0604020202020204" pitchFamily="34" charset="0"/>
                          <a:ea typeface="+mn-ea"/>
                          <a:cs typeface="Arial" panose="020B0604020202020204" pitchFamily="34" charset="0"/>
                        </a:rPr>
                        <a:t>El </a:t>
                      </a:r>
                      <a:r>
                        <a:rPr lang="es-ES" sz="1100" kern="1200" dirty="0">
                          <a:solidFill>
                            <a:schemeClr val="dk1"/>
                          </a:solidFill>
                          <a:effectLst/>
                          <a:latin typeface="Arial" panose="020B0604020202020204" pitchFamily="34" charset="0"/>
                          <a:ea typeface="+mn-ea"/>
                          <a:cs typeface="Arial" panose="020B0604020202020204" pitchFamily="34" charset="0"/>
                        </a:rPr>
                        <a:t>Grupo está presidido por la Directora de la BDT y en él participan: i) el Director Adjunto de la BDT; ii) el Controlador financiero de la BDT; iii) la Unidad de Auditoría Interna; iv) la División de Compras; v) el Departamento de Gestión de Recursos Financieros; vi) el Departamento de Gestión de Recursos Humanos; vii) la Unidad de Asuntos Jurídicos; viii) el Oficial de Ética; y ix) el Departamento de Servicios Informáticos</a:t>
                      </a:r>
                      <a:r>
                        <a:rPr lang="en-GB" sz="1100" kern="1200" dirty="0">
                          <a:solidFill>
                            <a:schemeClr val="dk1"/>
                          </a:solidFill>
                          <a:effectLst/>
                          <a:latin typeface="Arial" panose="020B0604020202020204" pitchFamily="34" charset="0"/>
                          <a:ea typeface="+mn-ea"/>
                          <a:cs typeface="Arial" panose="020B0604020202020204" pitchFamily="34" charset="0"/>
                        </a:rPr>
                        <a:t>.</a:t>
                      </a:r>
                      <a:endParaRPr lang="en-US" sz="1100" kern="1200" dirty="0">
                        <a:solidFill>
                          <a:schemeClr val="dk1"/>
                        </a:solidFill>
                        <a:effectLst/>
                        <a:latin typeface="Arial" panose="020B0604020202020204" pitchFamily="34" charset="0"/>
                        <a:ea typeface="+mn-ea"/>
                        <a:cs typeface="Arial" panose="020B0604020202020204" pitchFamily="34" charset="0"/>
                      </a:endParaRPr>
                    </a:p>
                    <a:p>
                      <a:pPr lvl="0">
                        <a:spcBef>
                          <a:spcPts val="600"/>
                        </a:spcBef>
                      </a:pPr>
                      <a:r>
                        <a:rPr lang="es-ES" sz="1100" kern="1200" dirty="0">
                          <a:solidFill>
                            <a:schemeClr val="dk1"/>
                          </a:solidFill>
                          <a:effectLst/>
                          <a:latin typeface="Arial" panose="020B0604020202020204" pitchFamily="34" charset="0"/>
                          <a:ea typeface="+mn-ea"/>
                          <a:cs typeface="Arial" panose="020B0604020202020204" pitchFamily="34" charset="0"/>
                        </a:rPr>
                        <a:t>El objetivo del Grupo es concluir la evaluación de riesgos inicial y la preparación de un Plan de acción con objetivos y plazos claros a fin de colmar las principales carencias y la ausencia de controles internos antes de la reunión de 2019 del Consejo. Desde entonces, el grupo ha seguido reuniéndose para garantizar la plena implementación de su plan de acción</a:t>
                      </a:r>
                      <a:r>
                        <a:rPr lang="en-GB" sz="1100" kern="1200" dirty="0">
                          <a:solidFill>
                            <a:schemeClr val="dk1"/>
                          </a:solidFill>
                          <a:effectLst/>
                          <a:latin typeface="Arial" panose="020B0604020202020204" pitchFamily="34" charset="0"/>
                          <a:ea typeface="+mn-ea"/>
                          <a:cs typeface="Arial" panose="020B0604020202020204" pitchFamily="34" charset="0"/>
                        </a:rPr>
                        <a:t>. </a:t>
                      </a:r>
                    </a:p>
                    <a:p>
                      <a:pPr lvl="0">
                        <a:spcBef>
                          <a:spcPts val="0"/>
                        </a:spcBef>
                      </a:pPr>
                      <a:endParaRPr lang="en-US" sz="115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998548941"/>
                  </a:ext>
                </a:extLst>
              </a:tr>
            </a:tbl>
          </a:graphicData>
        </a:graphic>
      </p:graphicFrame>
    </p:spTree>
    <p:extLst>
      <p:ext uri="{BB962C8B-B14F-4D97-AF65-F5344CB8AC3E}">
        <p14:creationId xmlns:p14="http://schemas.microsoft.com/office/powerpoint/2010/main" val="3500489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ADACC71-7030-4F60-9C8D-D84A51A1B0C2}"/>
              </a:ext>
            </a:extLst>
          </p:cNvPr>
          <p:cNvSpPr/>
          <p:nvPr/>
        </p:nvSpPr>
        <p:spPr>
          <a:xfrm>
            <a:off x="0" y="6369021"/>
            <a:ext cx="12192000" cy="646331"/>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D8F8DC4-4891-4EFB-86D7-6587200D89DC}"/>
              </a:ext>
            </a:extLst>
          </p:cNvPr>
          <p:cNvSpPr/>
          <p:nvPr/>
        </p:nvSpPr>
        <p:spPr>
          <a:xfrm>
            <a:off x="1368000" y="6372000"/>
            <a:ext cx="2624436" cy="584775"/>
          </a:xfrm>
          <a:prstGeom prst="rect">
            <a:avLst/>
          </a:prstGeom>
        </p:spPr>
        <p:txBody>
          <a:bodyPr wrap="none">
            <a:spAutoFit/>
          </a:bodyPr>
          <a:lstStyle/>
          <a:p>
            <a:pPr lvl="0"/>
            <a:r>
              <a:rPr lang="es-ES" sz="1600" b="1" dirty="0">
                <a:solidFill>
                  <a:prstClr val="black">
                    <a:lumMod val="95000"/>
                    <a:lumOff val="5000"/>
                  </a:prstClr>
                </a:solidFill>
                <a:latin typeface="Arial" panose="020B0604020202020204" pitchFamily="34" charset="0"/>
                <a:cs typeface="Arial" panose="020B0604020202020204" pitchFamily="34" charset="0"/>
              </a:rPr>
              <a:t>Grupo de Trabajo</a:t>
            </a:r>
          </a:p>
          <a:p>
            <a:pPr lvl="0"/>
            <a:r>
              <a:rPr lang="es-ES" sz="1600" b="1" dirty="0">
                <a:solidFill>
                  <a:prstClr val="black">
                    <a:lumMod val="95000"/>
                    <a:lumOff val="5000"/>
                  </a:prstClr>
                </a:solidFill>
                <a:latin typeface="Arial" panose="020B0604020202020204" pitchFamily="34" charset="0"/>
                <a:cs typeface="Arial" panose="020B0604020202020204" pitchFamily="34" charset="0"/>
              </a:rPr>
              <a:t>sobre </a:t>
            </a:r>
            <a:r>
              <a:rPr lang="es-ES" sz="1600" b="1" dirty="0">
                <a:solidFill>
                  <a:srgbClr val="00B0F0"/>
                </a:solidFill>
                <a:latin typeface="Arial" panose="020B0604020202020204" pitchFamily="34" charset="0"/>
                <a:cs typeface="Arial" panose="020B0604020202020204" pitchFamily="34" charset="0"/>
              </a:rPr>
              <a:t>Controles Internos</a:t>
            </a:r>
          </a:p>
        </p:txBody>
      </p:sp>
      <p:sp>
        <p:nvSpPr>
          <p:cNvPr id="8" name="Title 1">
            <a:extLst>
              <a:ext uri="{FF2B5EF4-FFF2-40B4-BE49-F238E27FC236}">
                <a16:creationId xmlns:a16="http://schemas.microsoft.com/office/drawing/2014/main" id="{218552F0-15ED-4BC7-8F40-5D5E5101FE1B}"/>
              </a:ext>
            </a:extLst>
          </p:cNvPr>
          <p:cNvSpPr txBox="1">
            <a:spLocks/>
          </p:cNvSpPr>
          <p:nvPr/>
        </p:nvSpPr>
        <p:spPr>
          <a:xfrm>
            <a:off x="144000" y="6228000"/>
            <a:ext cx="1299411" cy="8994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4800" dirty="0">
                <a:solidFill>
                  <a:srgbClr val="00B0F0"/>
                </a:solidFill>
              </a:rPr>
              <a:t>UIT</a:t>
            </a:r>
          </a:p>
        </p:txBody>
      </p:sp>
      <p:pic>
        <p:nvPicPr>
          <p:cNvPr id="19" name="Picture 18" descr="A close up of a logo&#10;&#10;Description automatically generated">
            <a:extLst>
              <a:ext uri="{FF2B5EF4-FFF2-40B4-BE49-F238E27FC236}">
                <a16:creationId xmlns:a16="http://schemas.microsoft.com/office/drawing/2014/main" id="{4C13B10B-FC1A-4BE3-91C0-B691B525D1A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438020" y="6341425"/>
            <a:ext cx="603169" cy="612369"/>
          </a:xfrm>
          <a:prstGeom prst="rect">
            <a:avLst/>
          </a:prstGeom>
        </p:spPr>
      </p:pic>
      <p:grpSp>
        <p:nvGrpSpPr>
          <p:cNvPr id="30" name="Group 29">
            <a:extLst>
              <a:ext uri="{FF2B5EF4-FFF2-40B4-BE49-F238E27FC236}">
                <a16:creationId xmlns:a16="http://schemas.microsoft.com/office/drawing/2014/main" id="{11B89268-AE9B-4445-A2A4-3DBCD0872346}"/>
              </a:ext>
            </a:extLst>
          </p:cNvPr>
          <p:cNvGrpSpPr/>
          <p:nvPr/>
        </p:nvGrpSpPr>
        <p:grpSpPr>
          <a:xfrm>
            <a:off x="730034" y="451735"/>
            <a:ext cx="7165346" cy="769441"/>
            <a:chOff x="6102442" y="1483456"/>
            <a:chExt cx="5419664" cy="769441"/>
          </a:xfrm>
        </p:grpSpPr>
        <p:sp>
          <p:nvSpPr>
            <p:cNvPr id="31" name="TextBox 30">
              <a:extLst>
                <a:ext uri="{FF2B5EF4-FFF2-40B4-BE49-F238E27FC236}">
                  <a16:creationId xmlns:a16="http://schemas.microsoft.com/office/drawing/2014/main" id="{98338413-C2A9-4B63-A396-E34A8C74ACD4}"/>
                </a:ext>
              </a:extLst>
            </p:cNvPr>
            <p:cNvSpPr txBox="1"/>
            <p:nvPr/>
          </p:nvSpPr>
          <p:spPr>
            <a:xfrm>
              <a:off x="6860266" y="1678152"/>
              <a:ext cx="4661840" cy="507831"/>
            </a:xfrm>
            <a:prstGeom prst="rect">
              <a:avLst/>
            </a:prstGeom>
            <a:noFill/>
          </p:spPr>
          <p:txBody>
            <a:bodyPr wrap="square" lIns="108000" rIns="108000" rtlCol="0">
              <a:spAutoFit/>
            </a:bodyPr>
            <a:lstStyle/>
            <a:p>
              <a:pPr lvl="0"/>
              <a:r>
                <a:rPr lang="es-ES" altLang="ko-KR" sz="2700" b="1" dirty="0">
                  <a:solidFill>
                    <a:prstClr val="white">
                      <a:lumMod val="65000"/>
                    </a:prstClr>
                  </a:solidFill>
                  <a:latin typeface="Arial"/>
                  <a:ea typeface="Arial Unicode MS"/>
                  <a:cs typeface="Arial" pitchFamily="34" charset="0"/>
                </a:rPr>
                <a:t>Resumen y acción requerida</a:t>
              </a:r>
            </a:p>
          </p:txBody>
        </p:sp>
        <p:sp>
          <p:nvSpPr>
            <p:cNvPr id="32" name="TextBox 31">
              <a:extLst>
                <a:ext uri="{FF2B5EF4-FFF2-40B4-BE49-F238E27FC236}">
                  <a16:creationId xmlns:a16="http://schemas.microsoft.com/office/drawing/2014/main" id="{28DD8B54-05F6-457D-A1C3-77004FBAD433}"/>
                </a:ext>
              </a:extLst>
            </p:cNvPr>
            <p:cNvSpPr txBox="1"/>
            <p:nvPr/>
          </p:nvSpPr>
          <p:spPr>
            <a:xfrm>
              <a:off x="6102442" y="1483456"/>
              <a:ext cx="981106" cy="769441"/>
            </a:xfrm>
            <a:prstGeom prst="rect">
              <a:avLst/>
            </a:prstGeom>
            <a:noFill/>
          </p:spPr>
          <p:txBody>
            <a:bodyPr wrap="square" lIns="108000" rIns="108000" rtlCol="0">
              <a:spAutoFit/>
            </a:bodyPr>
            <a:lstStyle>
              <a:defPPr>
                <a:defRPr lang="en-US"/>
              </a:defPPr>
              <a:lvl1pPr algn="ctr">
                <a:defRPr sz="4400" b="1">
                  <a:solidFill>
                    <a:schemeClr val="bg1">
                      <a:lumMod val="65000"/>
                    </a:schemeClr>
                  </a:solidFill>
                  <a:latin typeface="Arial"/>
                  <a:ea typeface="Arial Unicode MS"/>
                  <a:cs typeface="Arial" pitchFamily="34" charset="0"/>
                </a:defRPr>
              </a:lvl1pPr>
            </a:lstStyle>
            <a:p>
              <a:r>
                <a:rPr lang="en-US" altLang="ko-KR" dirty="0"/>
                <a:t>01</a:t>
              </a:r>
              <a:endParaRPr lang="ko-KR" altLang="en-US" dirty="0"/>
            </a:p>
          </p:txBody>
        </p:sp>
      </p:grpSp>
      <p:grpSp>
        <p:nvGrpSpPr>
          <p:cNvPr id="34" name="Group 33">
            <a:extLst>
              <a:ext uri="{FF2B5EF4-FFF2-40B4-BE49-F238E27FC236}">
                <a16:creationId xmlns:a16="http://schemas.microsoft.com/office/drawing/2014/main" id="{D7A8D42C-CF7D-466A-AA3C-B16BE9E57FC4}"/>
              </a:ext>
            </a:extLst>
          </p:cNvPr>
          <p:cNvGrpSpPr/>
          <p:nvPr/>
        </p:nvGrpSpPr>
        <p:grpSpPr>
          <a:xfrm>
            <a:off x="669074" y="2872820"/>
            <a:ext cx="7470242" cy="777510"/>
            <a:chOff x="5956014" y="1452296"/>
            <a:chExt cx="5435166" cy="777510"/>
          </a:xfrm>
        </p:grpSpPr>
        <p:sp>
          <p:nvSpPr>
            <p:cNvPr id="35" name="TextBox 34">
              <a:extLst>
                <a:ext uri="{FF2B5EF4-FFF2-40B4-BE49-F238E27FC236}">
                  <a16:creationId xmlns:a16="http://schemas.microsoft.com/office/drawing/2014/main" id="{9850E885-D721-43C5-A516-BD943DD4CD1F}"/>
                </a:ext>
              </a:extLst>
            </p:cNvPr>
            <p:cNvSpPr txBox="1"/>
            <p:nvPr/>
          </p:nvSpPr>
          <p:spPr>
            <a:xfrm>
              <a:off x="6729340" y="1637053"/>
              <a:ext cx="4661840" cy="507831"/>
            </a:xfrm>
            <a:prstGeom prst="rect">
              <a:avLst/>
            </a:prstGeom>
            <a:noFill/>
          </p:spPr>
          <p:txBody>
            <a:bodyPr wrap="square" lIns="108000" rIns="108000" rtlCol="0">
              <a:spAutoFit/>
            </a:bodyPr>
            <a:lstStyle/>
            <a:p>
              <a:pPr lvl="0"/>
              <a:r>
                <a:rPr lang="es-ES" sz="2700" b="1" dirty="0">
                  <a:solidFill>
                    <a:prstClr val="white">
                      <a:lumMod val="65000"/>
                    </a:prstClr>
                  </a:solidFill>
                  <a:latin typeface="Arial"/>
                  <a:ea typeface="Arial Unicode MS"/>
                  <a:cs typeface="Arial" pitchFamily="34" charset="0"/>
                </a:rPr>
                <a:t>Sistema y medidas establecidos</a:t>
              </a:r>
              <a:endParaRPr lang="es-ES" altLang="ko-KR" sz="2700" b="1" dirty="0">
                <a:solidFill>
                  <a:prstClr val="white">
                    <a:lumMod val="65000"/>
                  </a:prstClr>
                </a:solidFill>
                <a:latin typeface="Arial"/>
                <a:ea typeface="Arial Unicode MS"/>
                <a:cs typeface="Arial" pitchFamily="34" charset="0"/>
              </a:endParaRPr>
            </a:p>
          </p:txBody>
        </p:sp>
        <p:sp>
          <p:nvSpPr>
            <p:cNvPr id="36" name="TextBox 35">
              <a:extLst>
                <a:ext uri="{FF2B5EF4-FFF2-40B4-BE49-F238E27FC236}">
                  <a16:creationId xmlns:a16="http://schemas.microsoft.com/office/drawing/2014/main" id="{E7E0C1C1-D86F-4439-B52C-59F196E8B60C}"/>
                </a:ext>
              </a:extLst>
            </p:cNvPr>
            <p:cNvSpPr txBox="1"/>
            <p:nvPr/>
          </p:nvSpPr>
          <p:spPr>
            <a:xfrm>
              <a:off x="5956014" y="1452296"/>
              <a:ext cx="981106" cy="777510"/>
            </a:xfrm>
            <a:prstGeom prst="rect">
              <a:avLst/>
            </a:prstGeom>
            <a:noFill/>
          </p:spPr>
          <p:txBody>
            <a:bodyPr wrap="square" lIns="108000" rIns="108000" rtlCol="0">
              <a:spAutoFit/>
            </a:bodyPr>
            <a:lstStyle/>
            <a:p>
              <a:pPr algn="ctr"/>
              <a:r>
                <a:rPr lang="en-US" altLang="ko-KR" sz="4400" b="1" dirty="0">
                  <a:solidFill>
                    <a:schemeClr val="bg1">
                      <a:lumMod val="65000"/>
                    </a:schemeClr>
                  </a:solidFill>
                  <a:latin typeface="Arial"/>
                  <a:ea typeface="Arial Unicode MS"/>
                  <a:cs typeface="Arial" pitchFamily="34" charset="0"/>
                </a:rPr>
                <a:t>04</a:t>
              </a:r>
              <a:endParaRPr lang="ko-KR" altLang="en-US" sz="4400" b="1" dirty="0">
                <a:solidFill>
                  <a:schemeClr val="bg1">
                    <a:lumMod val="65000"/>
                  </a:schemeClr>
                </a:solidFill>
                <a:latin typeface="Arial"/>
                <a:ea typeface="Arial Unicode MS"/>
                <a:cs typeface="Arial" pitchFamily="34" charset="0"/>
              </a:endParaRPr>
            </a:p>
          </p:txBody>
        </p:sp>
      </p:grpSp>
      <p:grpSp>
        <p:nvGrpSpPr>
          <p:cNvPr id="38" name="Group 37">
            <a:extLst>
              <a:ext uri="{FF2B5EF4-FFF2-40B4-BE49-F238E27FC236}">
                <a16:creationId xmlns:a16="http://schemas.microsoft.com/office/drawing/2014/main" id="{27F35DDC-6051-4F1F-A33A-087A9C971A2C}"/>
              </a:ext>
            </a:extLst>
          </p:cNvPr>
          <p:cNvGrpSpPr/>
          <p:nvPr/>
        </p:nvGrpSpPr>
        <p:grpSpPr>
          <a:xfrm>
            <a:off x="796262" y="3771154"/>
            <a:ext cx="9062113" cy="777510"/>
            <a:chOff x="6036168" y="1483098"/>
            <a:chExt cx="8126346" cy="777510"/>
          </a:xfrm>
        </p:grpSpPr>
        <p:sp>
          <p:nvSpPr>
            <p:cNvPr id="39" name="TextBox 38">
              <a:extLst>
                <a:ext uri="{FF2B5EF4-FFF2-40B4-BE49-F238E27FC236}">
                  <a16:creationId xmlns:a16="http://schemas.microsoft.com/office/drawing/2014/main" id="{7125DFED-8299-4649-BCDF-BF77EFAB9703}"/>
                </a:ext>
              </a:extLst>
            </p:cNvPr>
            <p:cNvSpPr txBox="1"/>
            <p:nvPr/>
          </p:nvSpPr>
          <p:spPr>
            <a:xfrm>
              <a:off x="6860266" y="1678152"/>
              <a:ext cx="7302248" cy="507831"/>
            </a:xfrm>
            <a:prstGeom prst="rect">
              <a:avLst/>
            </a:prstGeom>
            <a:noFill/>
          </p:spPr>
          <p:txBody>
            <a:bodyPr wrap="square" lIns="108000" rIns="108000" rtlCol="0">
              <a:spAutoFit/>
            </a:bodyPr>
            <a:lstStyle/>
            <a:p>
              <a:pPr lvl="0"/>
              <a:r>
                <a:rPr lang="es-ES" sz="2700" b="1" dirty="0">
                  <a:solidFill>
                    <a:prstClr val="white">
                      <a:lumMod val="65000"/>
                    </a:prstClr>
                  </a:solidFill>
                  <a:latin typeface="Arial"/>
                  <a:ea typeface="Arial Unicode MS"/>
                  <a:cs typeface="Arial" pitchFamily="34" charset="0"/>
                </a:rPr>
                <a:t>Sistema y medidas en fase de implementación</a:t>
              </a:r>
              <a:endParaRPr lang="es-ES" altLang="ko-KR" sz="2700" b="1" dirty="0">
                <a:solidFill>
                  <a:prstClr val="white">
                    <a:lumMod val="65000"/>
                  </a:prstClr>
                </a:solidFill>
                <a:latin typeface="Arial"/>
                <a:ea typeface="Arial Unicode MS"/>
                <a:cs typeface="Arial" pitchFamily="34" charset="0"/>
              </a:endParaRPr>
            </a:p>
          </p:txBody>
        </p:sp>
        <p:sp>
          <p:nvSpPr>
            <p:cNvPr id="40" name="TextBox 39">
              <a:extLst>
                <a:ext uri="{FF2B5EF4-FFF2-40B4-BE49-F238E27FC236}">
                  <a16:creationId xmlns:a16="http://schemas.microsoft.com/office/drawing/2014/main" id="{BED3CEDA-F7F0-4BCF-887F-B3562D75DD78}"/>
                </a:ext>
              </a:extLst>
            </p:cNvPr>
            <p:cNvSpPr txBox="1"/>
            <p:nvPr/>
          </p:nvSpPr>
          <p:spPr>
            <a:xfrm>
              <a:off x="6036168" y="1483098"/>
              <a:ext cx="981106" cy="777510"/>
            </a:xfrm>
            <a:prstGeom prst="rect">
              <a:avLst/>
            </a:prstGeom>
            <a:noFill/>
          </p:spPr>
          <p:txBody>
            <a:bodyPr wrap="square" lIns="108000" rIns="108000" rtlCol="0">
              <a:spAutoFit/>
            </a:bodyPr>
            <a:lstStyle/>
            <a:p>
              <a:pPr algn="ctr"/>
              <a:r>
                <a:rPr lang="en-US" altLang="ko-KR" sz="4400" b="1" dirty="0">
                  <a:solidFill>
                    <a:schemeClr val="bg1">
                      <a:lumMod val="65000"/>
                    </a:schemeClr>
                  </a:solidFill>
                  <a:latin typeface="Arial"/>
                  <a:ea typeface="Arial Unicode MS"/>
                  <a:cs typeface="Arial" pitchFamily="34" charset="0"/>
                </a:rPr>
                <a:t>05</a:t>
              </a:r>
              <a:endParaRPr lang="ko-KR" altLang="en-US" sz="4400" b="1" dirty="0">
                <a:solidFill>
                  <a:schemeClr val="bg1">
                    <a:lumMod val="65000"/>
                  </a:schemeClr>
                </a:solidFill>
                <a:latin typeface="Arial"/>
                <a:ea typeface="Arial Unicode MS"/>
                <a:cs typeface="Arial" pitchFamily="34" charset="0"/>
              </a:endParaRPr>
            </a:p>
          </p:txBody>
        </p:sp>
      </p:grpSp>
      <p:sp>
        <p:nvSpPr>
          <p:cNvPr id="15" name="TextBox 14">
            <a:extLst>
              <a:ext uri="{FF2B5EF4-FFF2-40B4-BE49-F238E27FC236}">
                <a16:creationId xmlns:a16="http://schemas.microsoft.com/office/drawing/2014/main" id="{7D081B66-23E7-4DA6-BF0E-16720B983BC9}"/>
              </a:ext>
            </a:extLst>
          </p:cNvPr>
          <p:cNvSpPr txBox="1"/>
          <p:nvPr/>
        </p:nvSpPr>
        <p:spPr>
          <a:xfrm>
            <a:off x="1731954" y="1415872"/>
            <a:ext cx="4661840" cy="507831"/>
          </a:xfrm>
          <a:prstGeom prst="rect">
            <a:avLst/>
          </a:prstGeom>
          <a:noFill/>
        </p:spPr>
        <p:txBody>
          <a:bodyPr wrap="square" lIns="108000" rIns="108000" rtlCol="0">
            <a:spAutoFit/>
          </a:bodyPr>
          <a:lstStyle>
            <a:defPPr>
              <a:defRPr lang="en-US"/>
            </a:defPPr>
            <a:lvl1pPr>
              <a:defRPr sz="2700" b="1">
                <a:solidFill>
                  <a:schemeClr val="tx1">
                    <a:lumMod val="95000"/>
                    <a:lumOff val="5000"/>
                  </a:schemeClr>
                </a:solidFill>
                <a:latin typeface="Arial"/>
                <a:ea typeface="Arial Unicode MS"/>
                <a:cs typeface="Arial" pitchFamily="34" charset="0"/>
              </a:defRPr>
            </a:lvl1pPr>
          </a:lstStyle>
          <a:p>
            <a:r>
              <a:rPr lang="es-ES" altLang="ko-KR" dirty="0">
                <a:solidFill>
                  <a:schemeClr val="bg1">
                    <a:lumMod val="65000"/>
                  </a:schemeClr>
                </a:solidFill>
              </a:rPr>
              <a:t>Antecedentes</a:t>
            </a:r>
          </a:p>
        </p:txBody>
      </p:sp>
      <p:sp>
        <p:nvSpPr>
          <p:cNvPr id="16" name="TextBox 15">
            <a:extLst>
              <a:ext uri="{FF2B5EF4-FFF2-40B4-BE49-F238E27FC236}">
                <a16:creationId xmlns:a16="http://schemas.microsoft.com/office/drawing/2014/main" id="{22710F50-6230-444F-AEC2-AC6B1005660E}"/>
              </a:ext>
            </a:extLst>
          </p:cNvPr>
          <p:cNvSpPr txBox="1"/>
          <p:nvPr/>
        </p:nvSpPr>
        <p:spPr>
          <a:xfrm>
            <a:off x="852750" y="1257580"/>
            <a:ext cx="981106" cy="769441"/>
          </a:xfrm>
          <a:prstGeom prst="rect">
            <a:avLst/>
          </a:prstGeom>
          <a:noFill/>
        </p:spPr>
        <p:txBody>
          <a:bodyPr wrap="square" lIns="108000" rIns="108000" rtlCol="0">
            <a:spAutoFit/>
          </a:bodyPr>
          <a:lstStyle>
            <a:defPPr>
              <a:defRPr lang="en-US"/>
            </a:defPPr>
            <a:lvl1pPr algn="ctr">
              <a:defRPr sz="4400" b="1">
                <a:solidFill>
                  <a:schemeClr val="bg1">
                    <a:lumMod val="65000"/>
                  </a:schemeClr>
                </a:solidFill>
                <a:latin typeface="Arial"/>
                <a:ea typeface="Arial Unicode MS"/>
                <a:cs typeface="Arial" pitchFamily="34" charset="0"/>
              </a:defRPr>
            </a:lvl1pPr>
          </a:lstStyle>
          <a:p>
            <a:r>
              <a:rPr lang="en-US" altLang="ko-KR" dirty="0"/>
              <a:t>02</a:t>
            </a:r>
            <a:endParaRPr lang="ko-KR" altLang="en-US" dirty="0"/>
          </a:p>
        </p:txBody>
      </p:sp>
      <p:sp>
        <p:nvSpPr>
          <p:cNvPr id="17" name="TextBox 16">
            <a:extLst>
              <a:ext uri="{FF2B5EF4-FFF2-40B4-BE49-F238E27FC236}">
                <a16:creationId xmlns:a16="http://schemas.microsoft.com/office/drawing/2014/main" id="{BA3E9E3E-FED8-42F4-A92F-0E3C6D40F1DF}"/>
              </a:ext>
            </a:extLst>
          </p:cNvPr>
          <p:cNvSpPr txBox="1"/>
          <p:nvPr/>
        </p:nvSpPr>
        <p:spPr>
          <a:xfrm>
            <a:off x="1734054" y="2227421"/>
            <a:ext cx="5228808" cy="507831"/>
          </a:xfrm>
          <a:prstGeom prst="rect">
            <a:avLst/>
          </a:prstGeom>
          <a:noFill/>
        </p:spPr>
        <p:txBody>
          <a:bodyPr wrap="square" lIns="108000" rIns="108000" rtlCol="0">
            <a:spAutoFit/>
          </a:bodyPr>
          <a:lstStyle/>
          <a:p>
            <a:r>
              <a:rPr lang="es-ES" altLang="ko-KR" sz="2700" b="1" dirty="0">
                <a:solidFill>
                  <a:schemeClr val="tx1">
                    <a:lumMod val="95000"/>
                    <a:lumOff val="5000"/>
                  </a:schemeClr>
                </a:solidFill>
                <a:latin typeface="Arial"/>
                <a:ea typeface="Arial Unicode MS"/>
                <a:cs typeface="Arial" pitchFamily="34" charset="0"/>
              </a:rPr>
              <a:t>Actualización clave del Grupo</a:t>
            </a:r>
          </a:p>
        </p:txBody>
      </p:sp>
      <p:sp>
        <p:nvSpPr>
          <p:cNvPr id="18" name="TextBox 17">
            <a:extLst>
              <a:ext uri="{FF2B5EF4-FFF2-40B4-BE49-F238E27FC236}">
                <a16:creationId xmlns:a16="http://schemas.microsoft.com/office/drawing/2014/main" id="{0150E750-082A-4515-9650-DA6414233B8A}"/>
              </a:ext>
            </a:extLst>
          </p:cNvPr>
          <p:cNvSpPr txBox="1"/>
          <p:nvPr/>
        </p:nvSpPr>
        <p:spPr>
          <a:xfrm>
            <a:off x="870168" y="2043226"/>
            <a:ext cx="981106" cy="769441"/>
          </a:xfrm>
          <a:prstGeom prst="rect">
            <a:avLst/>
          </a:prstGeom>
          <a:noFill/>
        </p:spPr>
        <p:txBody>
          <a:bodyPr wrap="square" lIns="108000" rIns="108000" rtlCol="0">
            <a:spAutoFit/>
          </a:bodyPr>
          <a:lstStyle>
            <a:defPPr>
              <a:defRPr lang="en-US"/>
            </a:defPPr>
            <a:lvl1pPr algn="ctr">
              <a:defRPr sz="4400" b="1">
                <a:solidFill>
                  <a:schemeClr val="bg1">
                    <a:lumMod val="65000"/>
                  </a:schemeClr>
                </a:solidFill>
                <a:latin typeface="Arial"/>
                <a:ea typeface="Arial Unicode MS"/>
                <a:cs typeface="Arial" pitchFamily="34" charset="0"/>
              </a:defRPr>
            </a:lvl1pPr>
          </a:lstStyle>
          <a:p>
            <a:r>
              <a:rPr lang="en-US" altLang="ko-KR" dirty="0">
                <a:solidFill>
                  <a:srgbClr val="00B0F0"/>
                </a:solidFill>
              </a:rPr>
              <a:t>03</a:t>
            </a:r>
            <a:endParaRPr lang="ko-KR" altLang="en-US" dirty="0">
              <a:solidFill>
                <a:srgbClr val="00B0F0"/>
              </a:solidFill>
            </a:endParaRPr>
          </a:p>
        </p:txBody>
      </p:sp>
    </p:spTree>
    <p:extLst>
      <p:ext uri="{BB962C8B-B14F-4D97-AF65-F5344CB8AC3E}">
        <p14:creationId xmlns:p14="http://schemas.microsoft.com/office/powerpoint/2010/main" val="3533072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ADACC71-7030-4F60-9C8D-D84A51A1B0C2}"/>
              </a:ext>
            </a:extLst>
          </p:cNvPr>
          <p:cNvSpPr/>
          <p:nvPr/>
        </p:nvSpPr>
        <p:spPr>
          <a:xfrm rot="16200000">
            <a:off x="8465186" y="3104999"/>
            <a:ext cx="6858001" cy="648000"/>
          </a:xfrm>
          <a:prstGeom prst="rect">
            <a:avLst/>
          </a:prstGeom>
          <a:solidFill>
            <a:schemeClr val="bg2">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D8F8DC4-4891-4EFB-86D7-6587200D89DC}"/>
              </a:ext>
            </a:extLst>
          </p:cNvPr>
          <p:cNvSpPr/>
          <p:nvPr/>
        </p:nvSpPr>
        <p:spPr>
          <a:xfrm rot="16200000">
            <a:off x="10979088" y="720000"/>
            <a:ext cx="1692000" cy="360000"/>
          </a:xfrm>
          <a:prstGeom prst="rect">
            <a:avLst/>
          </a:prstGeom>
        </p:spPr>
        <p:txBody>
          <a:bodyPr wrap="square">
            <a:noAutofit/>
          </a:bodyPr>
          <a:lstStyle/>
          <a:p>
            <a:pPr lvl="0"/>
            <a:r>
              <a:rPr lang="es-ES" sz="1000" b="1" dirty="0">
                <a:solidFill>
                  <a:prstClr val="black">
                    <a:lumMod val="95000"/>
                    <a:lumOff val="5000"/>
                  </a:prstClr>
                </a:solidFill>
                <a:latin typeface="Arial" panose="020B0604020202020204" pitchFamily="34" charset="0"/>
                <a:cs typeface="Arial" panose="020B0604020202020204" pitchFamily="34" charset="0"/>
              </a:rPr>
              <a:t>Grupo de Trabajo</a:t>
            </a:r>
          </a:p>
          <a:p>
            <a:pPr lvl="0"/>
            <a:r>
              <a:rPr lang="es-ES" sz="1000" b="1" dirty="0">
                <a:solidFill>
                  <a:prstClr val="black">
                    <a:lumMod val="95000"/>
                    <a:lumOff val="5000"/>
                  </a:prstClr>
                </a:solidFill>
                <a:latin typeface="Arial" panose="020B0604020202020204" pitchFamily="34" charset="0"/>
                <a:cs typeface="Arial" panose="020B0604020202020204" pitchFamily="34" charset="0"/>
              </a:rPr>
              <a:t>sobre </a:t>
            </a:r>
            <a:r>
              <a:rPr lang="es-ES" sz="1000" b="1" dirty="0">
                <a:solidFill>
                  <a:srgbClr val="00B0F0"/>
                </a:solidFill>
                <a:latin typeface="Arial" panose="020B0604020202020204" pitchFamily="34" charset="0"/>
                <a:cs typeface="Arial" panose="020B0604020202020204" pitchFamily="34" charset="0"/>
              </a:rPr>
              <a:t>Controles Internos</a:t>
            </a:r>
          </a:p>
        </p:txBody>
      </p:sp>
      <p:sp>
        <p:nvSpPr>
          <p:cNvPr id="8" name="Title 1">
            <a:extLst>
              <a:ext uri="{FF2B5EF4-FFF2-40B4-BE49-F238E27FC236}">
                <a16:creationId xmlns:a16="http://schemas.microsoft.com/office/drawing/2014/main" id="{218552F0-15ED-4BC7-8F40-5D5E5101FE1B}"/>
              </a:ext>
            </a:extLst>
          </p:cNvPr>
          <p:cNvSpPr txBox="1">
            <a:spLocks/>
          </p:cNvSpPr>
          <p:nvPr/>
        </p:nvSpPr>
        <p:spPr>
          <a:xfrm rot="16200000">
            <a:off x="11304000" y="1764000"/>
            <a:ext cx="1116000" cy="8994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4800" dirty="0">
                <a:solidFill>
                  <a:srgbClr val="00B0F0"/>
                </a:solidFill>
              </a:rPr>
              <a:t>UIT</a:t>
            </a:r>
          </a:p>
        </p:txBody>
      </p:sp>
      <p:pic>
        <p:nvPicPr>
          <p:cNvPr id="19" name="Picture 18" descr="A close up of a logo&#10;&#10;Description automatically generated">
            <a:extLst>
              <a:ext uri="{FF2B5EF4-FFF2-40B4-BE49-F238E27FC236}">
                <a16:creationId xmlns:a16="http://schemas.microsoft.com/office/drawing/2014/main" id="{4C13B10B-FC1A-4BE3-91C0-B691B525D1A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581364" y="6120445"/>
            <a:ext cx="603169" cy="646987"/>
          </a:xfrm>
          <a:prstGeom prst="rect">
            <a:avLst/>
          </a:prstGeom>
        </p:spPr>
      </p:pic>
      <p:grpSp>
        <p:nvGrpSpPr>
          <p:cNvPr id="30" name="Group 29">
            <a:extLst>
              <a:ext uri="{FF2B5EF4-FFF2-40B4-BE49-F238E27FC236}">
                <a16:creationId xmlns:a16="http://schemas.microsoft.com/office/drawing/2014/main" id="{11B89268-AE9B-4445-A2A4-3DBCD0872346}"/>
              </a:ext>
            </a:extLst>
          </p:cNvPr>
          <p:cNvGrpSpPr/>
          <p:nvPr/>
        </p:nvGrpSpPr>
        <p:grpSpPr>
          <a:xfrm>
            <a:off x="150662" y="84352"/>
            <a:ext cx="5945338" cy="777510"/>
            <a:chOff x="6102442" y="1483456"/>
            <a:chExt cx="5945338" cy="777510"/>
          </a:xfrm>
        </p:grpSpPr>
        <p:sp>
          <p:nvSpPr>
            <p:cNvPr id="31" name="TextBox 30">
              <a:extLst>
                <a:ext uri="{FF2B5EF4-FFF2-40B4-BE49-F238E27FC236}">
                  <a16:creationId xmlns:a16="http://schemas.microsoft.com/office/drawing/2014/main" id="{98338413-C2A9-4B63-A396-E34A8C74ACD4}"/>
                </a:ext>
              </a:extLst>
            </p:cNvPr>
            <p:cNvSpPr txBox="1"/>
            <p:nvPr/>
          </p:nvSpPr>
          <p:spPr>
            <a:xfrm>
              <a:off x="6860266" y="1678152"/>
              <a:ext cx="5187514" cy="507831"/>
            </a:xfrm>
            <a:prstGeom prst="rect">
              <a:avLst/>
            </a:prstGeom>
            <a:noFill/>
          </p:spPr>
          <p:txBody>
            <a:bodyPr wrap="square" lIns="108000" rIns="108000" rtlCol="0">
              <a:spAutoFit/>
            </a:bodyPr>
            <a:lstStyle/>
            <a:p>
              <a:r>
                <a:rPr lang="en-US" altLang="ko-KR" sz="2700" b="1" dirty="0">
                  <a:solidFill>
                    <a:schemeClr val="tx1">
                      <a:lumMod val="95000"/>
                      <a:lumOff val="5000"/>
                    </a:schemeClr>
                  </a:solidFill>
                  <a:latin typeface="Arial"/>
                  <a:ea typeface="Arial Unicode MS"/>
                  <a:cs typeface="Arial" pitchFamily="34" charset="0"/>
                </a:rPr>
                <a:t> </a:t>
              </a:r>
              <a:r>
                <a:rPr lang="es-ES" altLang="ko-KR" sz="2700" b="1" dirty="0">
                  <a:solidFill>
                    <a:schemeClr val="tx1">
                      <a:lumMod val="95000"/>
                      <a:lumOff val="5000"/>
                    </a:schemeClr>
                  </a:solidFill>
                  <a:latin typeface="Arial"/>
                  <a:ea typeface="Arial Unicode MS"/>
                  <a:cs typeface="Arial" pitchFamily="34" charset="0"/>
                </a:rPr>
                <a:t>Actualización clave del Grupo</a:t>
              </a:r>
            </a:p>
          </p:txBody>
        </p:sp>
        <p:sp>
          <p:nvSpPr>
            <p:cNvPr id="32" name="TextBox 31">
              <a:extLst>
                <a:ext uri="{FF2B5EF4-FFF2-40B4-BE49-F238E27FC236}">
                  <a16:creationId xmlns:a16="http://schemas.microsoft.com/office/drawing/2014/main" id="{28DD8B54-05F6-457D-A1C3-77004FBAD433}"/>
                </a:ext>
              </a:extLst>
            </p:cNvPr>
            <p:cNvSpPr txBox="1"/>
            <p:nvPr/>
          </p:nvSpPr>
          <p:spPr>
            <a:xfrm>
              <a:off x="6102442" y="1483456"/>
              <a:ext cx="981106" cy="777510"/>
            </a:xfrm>
            <a:prstGeom prst="rect">
              <a:avLst/>
            </a:prstGeom>
            <a:noFill/>
          </p:spPr>
          <p:txBody>
            <a:bodyPr wrap="square" lIns="108000" rIns="108000" rtlCol="0">
              <a:spAutoFit/>
            </a:bodyPr>
            <a:lstStyle/>
            <a:p>
              <a:pPr algn="ctr"/>
              <a:r>
                <a:rPr lang="en-US" altLang="ko-KR" sz="4400" b="1" dirty="0">
                  <a:solidFill>
                    <a:srgbClr val="00B0F0"/>
                  </a:solidFill>
                  <a:latin typeface="Arial"/>
                  <a:ea typeface="Arial Unicode MS"/>
                  <a:cs typeface="Arial" pitchFamily="34" charset="0"/>
                </a:rPr>
                <a:t>03</a:t>
              </a:r>
              <a:endParaRPr lang="ko-KR" altLang="en-US" sz="4400" b="1" dirty="0">
                <a:solidFill>
                  <a:srgbClr val="00B0F0"/>
                </a:solidFill>
                <a:latin typeface="Arial"/>
                <a:ea typeface="Arial Unicode MS"/>
                <a:cs typeface="Arial" pitchFamily="34" charset="0"/>
              </a:endParaRPr>
            </a:p>
          </p:txBody>
        </p:sp>
      </p:grpSp>
      <p:sp>
        <p:nvSpPr>
          <p:cNvPr id="41" name="TextBox 40">
            <a:extLst>
              <a:ext uri="{FF2B5EF4-FFF2-40B4-BE49-F238E27FC236}">
                <a16:creationId xmlns:a16="http://schemas.microsoft.com/office/drawing/2014/main" id="{F4D00500-AADB-4D1F-BA39-31618AD3F70C}"/>
              </a:ext>
            </a:extLst>
          </p:cNvPr>
          <p:cNvSpPr txBox="1"/>
          <p:nvPr/>
        </p:nvSpPr>
        <p:spPr>
          <a:xfrm>
            <a:off x="1682867" y="5248116"/>
            <a:ext cx="4661840" cy="276999"/>
          </a:xfrm>
          <a:prstGeom prst="rect">
            <a:avLst/>
          </a:prstGeom>
          <a:noFill/>
        </p:spPr>
        <p:txBody>
          <a:bodyPr wrap="square" rtlCol="0">
            <a:spAutoFit/>
          </a:bodyPr>
          <a:lstStyle/>
          <a:p>
            <a:r>
              <a:rPr lang="en-US" altLang="ko-KR" sz="1200" dirty="0">
                <a:solidFill>
                  <a:schemeClr val="tx1">
                    <a:lumMod val="95000"/>
                    <a:lumOff val="5000"/>
                  </a:schemeClr>
                </a:solidFill>
                <a:latin typeface="Arial"/>
                <a:ea typeface="FZShuTi" pitchFamily="2" charset="-122"/>
                <a:cs typeface="Arial" pitchFamily="34" charset="0"/>
              </a:rPr>
              <a:t>.</a:t>
            </a:r>
            <a:endParaRPr lang="en-US" altLang="ko-KR" sz="1200" dirty="0">
              <a:solidFill>
                <a:schemeClr val="tx1">
                  <a:lumMod val="95000"/>
                  <a:lumOff val="5000"/>
                </a:schemeClr>
              </a:solidFill>
              <a:latin typeface="Arial"/>
              <a:ea typeface="Arial Unicode MS"/>
              <a:cs typeface="Arial" pitchFamily="34" charset="0"/>
            </a:endParaRPr>
          </a:p>
        </p:txBody>
      </p:sp>
      <p:sp>
        <p:nvSpPr>
          <p:cNvPr id="37" name="Rectangle 36">
            <a:extLst>
              <a:ext uri="{FF2B5EF4-FFF2-40B4-BE49-F238E27FC236}">
                <a16:creationId xmlns:a16="http://schemas.microsoft.com/office/drawing/2014/main" id="{39537C7F-A041-4EB3-BE99-5564DD321F42}"/>
              </a:ext>
            </a:extLst>
          </p:cNvPr>
          <p:cNvSpPr/>
          <p:nvPr/>
        </p:nvSpPr>
        <p:spPr>
          <a:xfrm>
            <a:off x="7691450" y="1148081"/>
            <a:ext cx="3889914" cy="2821939"/>
          </a:xfrm>
          <a:prstGeom prst="rect">
            <a:avLst/>
          </a:prstGeom>
          <a:solidFill>
            <a:schemeClr val="accent1">
              <a:lumMod val="7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US" sz="13800" dirty="0">
                <a:solidFill>
                  <a:schemeClr val="bg1"/>
                </a:solidFill>
                <a:latin typeface="Arial" panose="020B0604020202020204" pitchFamily="34" charset="0"/>
                <a:cs typeface="Arial" panose="020B0604020202020204" pitchFamily="34" charset="0"/>
              </a:rPr>
              <a:t>18</a:t>
            </a:r>
          </a:p>
        </p:txBody>
      </p:sp>
      <p:sp>
        <p:nvSpPr>
          <p:cNvPr id="43" name="Rectangle 42">
            <a:extLst>
              <a:ext uri="{FF2B5EF4-FFF2-40B4-BE49-F238E27FC236}">
                <a16:creationId xmlns:a16="http://schemas.microsoft.com/office/drawing/2014/main" id="{E52BB675-A827-4420-9034-8D61563967FB}"/>
              </a:ext>
            </a:extLst>
          </p:cNvPr>
          <p:cNvSpPr/>
          <p:nvPr/>
        </p:nvSpPr>
        <p:spPr>
          <a:xfrm>
            <a:off x="3900267" y="1153789"/>
            <a:ext cx="3745503" cy="2814573"/>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3800" dirty="0">
                <a:solidFill>
                  <a:schemeClr val="tx1">
                    <a:lumMod val="95000"/>
                    <a:lumOff val="5000"/>
                  </a:schemeClr>
                </a:solidFill>
                <a:latin typeface="Arial" panose="020B0604020202020204" pitchFamily="34" charset="0"/>
                <a:cs typeface="Arial" panose="020B0604020202020204" pitchFamily="34" charset="0"/>
              </a:rPr>
              <a:t>23</a:t>
            </a:r>
          </a:p>
        </p:txBody>
      </p:sp>
      <p:sp>
        <p:nvSpPr>
          <p:cNvPr id="44" name="Rectangle 43">
            <a:extLst>
              <a:ext uri="{FF2B5EF4-FFF2-40B4-BE49-F238E27FC236}">
                <a16:creationId xmlns:a16="http://schemas.microsoft.com/office/drawing/2014/main" id="{843DB2CF-B7B9-475F-A55B-B8FFB6C51281}"/>
              </a:ext>
            </a:extLst>
          </p:cNvPr>
          <p:cNvSpPr/>
          <p:nvPr/>
        </p:nvSpPr>
        <p:spPr>
          <a:xfrm>
            <a:off x="-3272" y="1168148"/>
            <a:ext cx="3905956" cy="2828930"/>
          </a:xfrm>
          <a:prstGeom prst="rect">
            <a:avLst/>
          </a:prstGeom>
          <a:solidFill>
            <a:srgbClr val="00B0F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9900" dirty="0">
                <a:latin typeface="Arial" panose="020B0604020202020204" pitchFamily="34" charset="0"/>
                <a:cs typeface="Arial" panose="020B0604020202020204" pitchFamily="34" charset="0"/>
              </a:rPr>
              <a:t>10</a:t>
            </a:r>
          </a:p>
          <a:p>
            <a:pPr algn="ctr"/>
            <a:endParaRPr lang="en-US" sz="3200" dirty="0">
              <a:solidFill>
                <a:schemeClr val="bg1"/>
              </a:solidFill>
              <a:latin typeface="Arial" panose="020B0604020202020204" pitchFamily="34" charset="0"/>
              <a:cs typeface="Arial" panose="020B0604020202020204" pitchFamily="34" charset="0"/>
            </a:endParaRPr>
          </a:p>
        </p:txBody>
      </p:sp>
      <p:sp>
        <p:nvSpPr>
          <p:cNvPr id="45" name="Rectangle 44">
            <a:extLst>
              <a:ext uri="{FF2B5EF4-FFF2-40B4-BE49-F238E27FC236}">
                <a16:creationId xmlns:a16="http://schemas.microsoft.com/office/drawing/2014/main" id="{4E14D1D1-E6BD-479F-A8AA-731393D7372A}"/>
              </a:ext>
            </a:extLst>
          </p:cNvPr>
          <p:cNvSpPr/>
          <p:nvPr/>
        </p:nvSpPr>
        <p:spPr>
          <a:xfrm>
            <a:off x="3865833" y="3977308"/>
            <a:ext cx="3830367" cy="2880692"/>
          </a:xfrm>
          <a:prstGeom prst="rect">
            <a:avLst/>
          </a:prstGeom>
          <a:solidFill>
            <a:srgbClr val="FFC000">
              <a:alpha val="84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9600" dirty="0">
                <a:latin typeface="Arial" panose="020B0604020202020204" pitchFamily="34" charset="0"/>
                <a:cs typeface="Arial" panose="020B0604020202020204" pitchFamily="34" charset="0"/>
              </a:rPr>
              <a:t>      05</a:t>
            </a:r>
          </a:p>
        </p:txBody>
      </p:sp>
      <p:sp>
        <p:nvSpPr>
          <p:cNvPr id="46" name="Rectangle 45">
            <a:extLst>
              <a:ext uri="{FF2B5EF4-FFF2-40B4-BE49-F238E27FC236}">
                <a16:creationId xmlns:a16="http://schemas.microsoft.com/office/drawing/2014/main" id="{89D4BD39-787D-4912-9C98-E90CFD1A1559}"/>
              </a:ext>
            </a:extLst>
          </p:cNvPr>
          <p:cNvSpPr/>
          <p:nvPr/>
        </p:nvSpPr>
        <p:spPr>
          <a:xfrm>
            <a:off x="7698266" y="3968362"/>
            <a:ext cx="3882190" cy="2889638"/>
          </a:xfrm>
          <a:prstGeom prst="rect">
            <a:avLst/>
          </a:prstGeom>
          <a:solidFill>
            <a:srgbClr val="00B0F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4000" dirty="0">
                <a:latin typeface="Arial" panose="020B0604020202020204" pitchFamily="34" charset="0"/>
                <a:cs typeface="Arial" panose="020B0604020202020204" pitchFamily="34" charset="0"/>
              </a:rPr>
              <a:t> </a:t>
            </a:r>
          </a:p>
        </p:txBody>
      </p:sp>
      <p:pic>
        <p:nvPicPr>
          <p:cNvPr id="5" name="Graphic 4" descr="Users">
            <a:extLst>
              <a:ext uri="{FF2B5EF4-FFF2-40B4-BE49-F238E27FC236}">
                <a16:creationId xmlns:a16="http://schemas.microsoft.com/office/drawing/2014/main" id="{C3DD6FAB-A731-490D-B89D-6AD9EC0F498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769" y="1168147"/>
            <a:ext cx="1379427" cy="1379427"/>
          </a:xfrm>
          <a:prstGeom prst="rect">
            <a:avLst/>
          </a:prstGeom>
        </p:spPr>
      </p:pic>
      <p:pic>
        <p:nvPicPr>
          <p:cNvPr id="9" name="Graphic 8" descr="Flowchart">
            <a:extLst>
              <a:ext uri="{FF2B5EF4-FFF2-40B4-BE49-F238E27FC236}">
                <a16:creationId xmlns:a16="http://schemas.microsoft.com/office/drawing/2014/main" id="{10462406-5AC6-40F7-A5C2-CBF628A7C16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813187" y="1168146"/>
            <a:ext cx="1127781" cy="1127781"/>
          </a:xfrm>
          <a:prstGeom prst="rect">
            <a:avLst/>
          </a:prstGeom>
        </p:spPr>
      </p:pic>
      <p:pic>
        <p:nvPicPr>
          <p:cNvPr id="58" name="Graphic 57" descr="Customer review RTL">
            <a:extLst>
              <a:ext uri="{FF2B5EF4-FFF2-40B4-BE49-F238E27FC236}">
                <a16:creationId xmlns:a16="http://schemas.microsoft.com/office/drawing/2014/main" id="{1FCC9F71-C3B8-4D52-8899-69B2B8354BB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955582" y="4189686"/>
            <a:ext cx="1454618" cy="1454618"/>
          </a:xfrm>
          <a:prstGeom prst="rect">
            <a:avLst/>
          </a:prstGeom>
        </p:spPr>
      </p:pic>
      <p:sp>
        <p:nvSpPr>
          <p:cNvPr id="66" name="TextBox 65">
            <a:extLst>
              <a:ext uri="{FF2B5EF4-FFF2-40B4-BE49-F238E27FC236}">
                <a16:creationId xmlns:a16="http://schemas.microsoft.com/office/drawing/2014/main" id="{70CACB42-328D-4FDA-964F-67D242C623A4}"/>
              </a:ext>
            </a:extLst>
          </p:cNvPr>
          <p:cNvSpPr txBox="1"/>
          <p:nvPr/>
        </p:nvSpPr>
        <p:spPr>
          <a:xfrm>
            <a:off x="10087797" y="4457793"/>
            <a:ext cx="1270895" cy="1015663"/>
          </a:xfrm>
          <a:prstGeom prst="rect">
            <a:avLst/>
          </a:prstGeom>
          <a:noFill/>
        </p:spPr>
        <p:txBody>
          <a:bodyPr wrap="square" rtlCol="0">
            <a:spAutoFit/>
          </a:bodyPr>
          <a:lstStyle/>
          <a:p>
            <a:r>
              <a:rPr lang="en-US" sz="6000" dirty="0">
                <a:solidFill>
                  <a:schemeClr val="tx1">
                    <a:lumMod val="95000"/>
                    <a:lumOff val="5000"/>
                  </a:schemeClr>
                </a:solidFill>
              </a:rPr>
              <a:t>DCI</a:t>
            </a:r>
          </a:p>
        </p:txBody>
      </p:sp>
      <p:sp>
        <p:nvSpPr>
          <p:cNvPr id="68" name="TextBox 67">
            <a:extLst>
              <a:ext uri="{FF2B5EF4-FFF2-40B4-BE49-F238E27FC236}">
                <a16:creationId xmlns:a16="http://schemas.microsoft.com/office/drawing/2014/main" id="{A278E411-8D5E-4B96-A1F6-3BCFBFAB9230}"/>
              </a:ext>
            </a:extLst>
          </p:cNvPr>
          <p:cNvSpPr txBox="1"/>
          <p:nvPr/>
        </p:nvSpPr>
        <p:spPr>
          <a:xfrm>
            <a:off x="7875645" y="5987478"/>
            <a:ext cx="3692036" cy="584775"/>
          </a:xfrm>
          <a:prstGeom prst="rect">
            <a:avLst/>
          </a:prstGeom>
          <a:noFill/>
        </p:spPr>
        <p:txBody>
          <a:bodyPr wrap="none" rtlCol="0">
            <a:spAutoFit/>
          </a:bodyPr>
          <a:lstStyle/>
          <a:p>
            <a:r>
              <a:rPr lang="es-ES" sz="3200" dirty="0">
                <a:solidFill>
                  <a:schemeClr val="tx1">
                    <a:lumMod val="95000"/>
                    <a:lumOff val="5000"/>
                  </a:schemeClr>
                </a:solidFill>
                <a:latin typeface="Arial" panose="020B0604020202020204" pitchFamily="34" charset="0"/>
                <a:cs typeface="Arial" panose="020B0604020202020204" pitchFamily="34" charset="0"/>
              </a:rPr>
              <a:t>Recomendaciones</a:t>
            </a:r>
            <a:r>
              <a:rPr lang="en-US" sz="3200" dirty="0">
                <a:latin typeface="Arial" panose="020B0604020202020204" pitchFamily="34" charset="0"/>
                <a:cs typeface="Arial" panose="020B0604020202020204" pitchFamily="34" charset="0"/>
              </a:rPr>
              <a:t> </a:t>
            </a:r>
          </a:p>
        </p:txBody>
      </p:sp>
      <p:sp>
        <p:nvSpPr>
          <p:cNvPr id="34" name="Rectangle 33">
            <a:extLst>
              <a:ext uri="{FF2B5EF4-FFF2-40B4-BE49-F238E27FC236}">
                <a16:creationId xmlns:a16="http://schemas.microsoft.com/office/drawing/2014/main" id="{86F85530-A488-48E2-80DC-A42D38E731D4}"/>
              </a:ext>
            </a:extLst>
          </p:cNvPr>
          <p:cNvSpPr/>
          <p:nvPr/>
        </p:nvSpPr>
        <p:spPr>
          <a:xfrm>
            <a:off x="1906292" y="3195599"/>
            <a:ext cx="1993975" cy="565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7000"/>
              </a:lnSpc>
              <a:spcAft>
                <a:spcPts val="800"/>
              </a:spcAft>
            </a:pPr>
            <a:r>
              <a:rPr lang="es-ES" sz="3200" dirty="0">
                <a:effectLst/>
                <a:latin typeface="Arial" panose="020B0604020202020204" pitchFamily="34" charset="0"/>
                <a:ea typeface="Calibri" panose="020F0502020204030204" pitchFamily="34" charset="0"/>
                <a:cs typeface="Times New Roman" panose="02020603050405020304" pitchFamily="18" charset="0"/>
              </a:rPr>
              <a:t>reuniones</a:t>
            </a:r>
            <a:endParaRPr lang="es-ES" sz="3200" dirty="0">
              <a:effectLst/>
              <a:ea typeface="Calibri" panose="020F0502020204030204" pitchFamily="34" charset="0"/>
              <a:cs typeface="Times New Roman" panose="02020603050405020304" pitchFamily="18" charset="0"/>
            </a:endParaRPr>
          </a:p>
        </p:txBody>
      </p:sp>
      <p:sp>
        <p:nvSpPr>
          <p:cNvPr id="35" name="Rectangle 34">
            <a:extLst>
              <a:ext uri="{FF2B5EF4-FFF2-40B4-BE49-F238E27FC236}">
                <a16:creationId xmlns:a16="http://schemas.microsoft.com/office/drawing/2014/main" id="{8F67C931-1BD9-4FB4-9FA9-398FE4FBDC9E}"/>
              </a:ext>
            </a:extLst>
          </p:cNvPr>
          <p:cNvSpPr/>
          <p:nvPr/>
        </p:nvSpPr>
        <p:spPr>
          <a:xfrm flipH="1">
            <a:off x="5097724" y="3263188"/>
            <a:ext cx="2532423" cy="4209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r"/>
            <a:r>
              <a:rPr lang="es-ES" sz="3200" dirty="0">
                <a:solidFill>
                  <a:schemeClr val="tx1"/>
                </a:solidFill>
              </a:rPr>
              <a:t>medidas</a:t>
            </a:r>
          </a:p>
        </p:txBody>
      </p:sp>
      <p:sp>
        <p:nvSpPr>
          <p:cNvPr id="4" name="Rectangle 3">
            <a:extLst>
              <a:ext uri="{FF2B5EF4-FFF2-40B4-BE49-F238E27FC236}">
                <a16:creationId xmlns:a16="http://schemas.microsoft.com/office/drawing/2014/main" id="{40504E60-FFE4-4639-B53C-15E996CFE5E1}"/>
              </a:ext>
            </a:extLst>
          </p:cNvPr>
          <p:cNvSpPr/>
          <p:nvPr/>
        </p:nvSpPr>
        <p:spPr>
          <a:xfrm>
            <a:off x="9695543" y="1630089"/>
            <a:ext cx="1874644" cy="23526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3000" b="1" dirty="0">
                <a:solidFill>
                  <a:schemeClr val="tx1"/>
                </a:solidFill>
                <a:latin typeface="Arial Narrow" panose="020B0606020202030204" pitchFamily="34" charset="0"/>
                <a:cs typeface="Arial" panose="020B0604020202020204" pitchFamily="34" charset="0"/>
              </a:rPr>
              <a:t>Sistemas </a:t>
            </a:r>
            <a:br>
              <a:rPr lang="es-ES" sz="3000" b="1" dirty="0">
                <a:solidFill>
                  <a:schemeClr val="tx1"/>
                </a:solidFill>
                <a:latin typeface="Arial Narrow" panose="020B0606020202030204" pitchFamily="34" charset="0"/>
                <a:cs typeface="Arial" panose="020B0604020202020204" pitchFamily="34" charset="0"/>
              </a:rPr>
            </a:br>
            <a:r>
              <a:rPr lang="es-ES" sz="3000" b="1" dirty="0">
                <a:solidFill>
                  <a:schemeClr val="tx1"/>
                </a:solidFill>
                <a:latin typeface="Arial Narrow" panose="020B0606020202030204" pitchFamily="34" charset="0"/>
                <a:cs typeface="Arial" panose="020B0604020202020204" pitchFamily="34" charset="0"/>
              </a:rPr>
              <a:t>y medidas aplicadas</a:t>
            </a:r>
          </a:p>
          <a:p>
            <a:pPr algn="ctr"/>
            <a:endParaRPr lang="es-ES_tradnl" dirty="0"/>
          </a:p>
        </p:txBody>
      </p:sp>
      <p:sp>
        <p:nvSpPr>
          <p:cNvPr id="39" name="Rectangle 38">
            <a:extLst>
              <a:ext uri="{FF2B5EF4-FFF2-40B4-BE49-F238E27FC236}">
                <a16:creationId xmlns:a16="http://schemas.microsoft.com/office/drawing/2014/main" id="{06F20B8E-E6F3-496C-80A3-EA9BBD0FF4FB}"/>
              </a:ext>
            </a:extLst>
          </p:cNvPr>
          <p:cNvSpPr/>
          <p:nvPr/>
        </p:nvSpPr>
        <p:spPr>
          <a:xfrm>
            <a:off x="248289" y="6179104"/>
            <a:ext cx="3458985" cy="565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7000"/>
              </a:lnSpc>
              <a:spcAft>
                <a:spcPts val="800"/>
              </a:spcAft>
            </a:pPr>
            <a:r>
              <a:rPr lang="es-ES" sz="3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de implementación</a:t>
            </a:r>
            <a:endParaRPr lang="es-ES" sz="3000" dirty="0">
              <a:solidFill>
                <a:schemeClr val="tx1"/>
              </a:solidFill>
              <a:effectLst/>
              <a:ea typeface="Calibri" panose="020F0502020204030204" pitchFamily="34" charset="0"/>
              <a:cs typeface="Times New Roman" panose="02020603050405020304" pitchFamily="18" charset="0"/>
            </a:endParaRPr>
          </a:p>
        </p:txBody>
      </p:sp>
      <p:sp>
        <p:nvSpPr>
          <p:cNvPr id="40" name="Rectangle 39">
            <a:extLst>
              <a:ext uri="{FF2B5EF4-FFF2-40B4-BE49-F238E27FC236}">
                <a16:creationId xmlns:a16="http://schemas.microsoft.com/office/drawing/2014/main" id="{9A3E58FB-702C-4CF6-B2C7-FAEC22DF8F47}"/>
              </a:ext>
            </a:extLst>
          </p:cNvPr>
          <p:cNvSpPr/>
          <p:nvPr/>
        </p:nvSpPr>
        <p:spPr>
          <a:xfrm>
            <a:off x="3900268" y="5678356"/>
            <a:ext cx="2346557" cy="565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7000"/>
              </a:lnSpc>
              <a:spcAft>
                <a:spcPts val="800"/>
              </a:spcAft>
            </a:pPr>
            <a:r>
              <a:rPr lang="es-ES" sz="2400" dirty="0">
                <a:effectLst/>
                <a:latin typeface="Arial" panose="020B0604020202020204" pitchFamily="34" charset="0"/>
                <a:ea typeface="Calibri" panose="020F0502020204030204" pitchFamily="34" charset="0"/>
                <a:cs typeface="Times New Roman" panose="02020603050405020304" pitchFamily="18" charset="0"/>
              </a:rPr>
              <a:t>Procedimientos</a:t>
            </a:r>
            <a:endParaRPr lang="es-ES" sz="2400" dirty="0">
              <a:effectLst/>
              <a:ea typeface="Calibri" panose="020F0502020204030204" pitchFamily="34" charset="0"/>
              <a:cs typeface="Times New Roman" panose="02020603050405020304" pitchFamily="18" charset="0"/>
            </a:endParaRPr>
          </a:p>
        </p:txBody>
      </p:sp>
      <p:sp>
        <p:nvSpPr>
          <p:cNvPr id="42" name="Rectangle 41">
            <a:extLst>
              <a:ext uri="{FF2B5EF4-FFF2-40B4-BE49-F238E27FC236}">
                <a16:creationId xmlns:a16="http://schemas.microsoft.com/office/drawing/2014/main" id="{1DE7AA35-88DE-4336-B881-575C0E23EB91}"/>
              </a:ext>
            </a:extLst>
          </p:cNvPr>
          <p:cNvSpPr/>
          <p:nvPr/>
        </p:nvSpPr>
        <p:spPr>
          <a:xfrm>
            <a:off x="244697" y="5678356"/>
            <a:ext cx="1880339" cy="565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07000"/>
              </a:lnSpc>
              <a:spcAft>
                <a:spcPts val="800"/>
              </a:spcAft>
            </a:pPr>
            <a:r>
              <a:rPr lang="es-ES" sz="4000" dirty="0">
                <a:solidFill>
                  <a:srgbClr val="00B0F0"/>
                </a:solidFill>
                <a:effectLst/>
                <a:latin typeface="Arial" panose="020B0604020202020204" pitchFamily="34" charset="0"/>
                <a:ea typeface="Calibri" panose="020F0502020204030204" pitchFamily="34" charset="0"/>
                <a:cs typeface="Times New Roman" panose="02020603050405020304" pitchFamily="18" charset="0"/>
              </a:rPr>
              <a:t>Tasa</a:t>
            </a:r>
            <a:endParaRPr lang="es-ES" sz="4000" dirty="0">
              <a:solidFill>
                <a:srgbClr val="00B0F0"/>
              </a:solidFill>
              <a:effectLst/>
              <a:ea typeface="Calibri" panose="020F0502020204030204" pitchFamily="34" charset="0"/>
              <a:cs typeface="Times New Roman" panose="02020603050405020304" pitchFamily="18" charset="0"/>
            </a:endParaRPr>
          </a:p>
        </p:txBody>
      </p:sp>
      <p:sp>
        <p:nvSpPr>
          <p:cNvPr id="49" name="Rectangle 48">
            <a:extLst>
              <a:ext uri="{FF2B5EF4-FFF2-40B4-BE49-F238E27FC236}">
                <a16:creationId xmlns:a16="http://schemas.microsoft.com/office/drawing/2014/main" id="{0B4B98F1-DC8E-4E08-B3D1-9DDD06686311}"/>
              </a:ext>
            </a:extLst>
          </p:cNvPr>
          <p:cNvSpPr/>
          <p:nvPr/>
        </p:nvSpPr>
        <p:spPr>
          <a:xfrm>
            <a:off x="3939989" y="6161363"/>
            <a:ext cx="2927132" cy="565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07000"/>
              </a:lnSpc>
              <a:spcAft>
                <a:spcPts val="800"/>
              </a:spcAft>
            </a:pPr>
            <a:r>
              <a:rPr lang="es-ES" sz="2400" dirty="0">
                <a:effectLst/>
                <a:latin typeface="Arial" panose="020B0604020202020204" pitchFamily="34" charset="0"/>
                <a:ea typeface="Calibri" panose="020F0502020204030204" pitchFamily="34" charset="0"/>
                <a:cs typeface="Times New Roman" panose="02020603050405020304" pitchFamily="18" charset="0"/>
              </a:rPr>
              <a:t>objeto de </a:t>
            </a:r>
            <a:r>
              <a:rPr lang="es-ES" sz="2800" dirty="0">
                <a:solidFill>
                  <a:srgbClr val="00B0F0"/>
                </a:solidFill>
                <a:effectLst/>
                <a:latin typeface="Arial" panose="020B0604020202020204" pitchFamily="34" charset="0"/>
                <a:ea typeface="Calibri" panose="020F0502020204030204" pitchFamily="34" charset="0"/>
                <a:cs typeface="Times New Roman" panose="02020603050405020304" pitchFamily="18" charset="0"/>
              </a:rPr>
              <a:t>revisión</a:t>
            </a:r>
            <a:endParaRPr lang="es-ES" sz="2800" dirty="0">
              <a:solidFill>
                <a:srgbClr val="00B0F0"/>
              </a:solidFill>
              <a:effectLst/>
              <a:ea typeface="Calibri" panose="020F0502020204030204" pitchFamily="34" charset="0"/>
              <a:cs typeface="Times New Roman" panose="02020603050405020304" pitchFamily="18" charset="0"/>
            </a:endParaRPr>
          </a:p>
        </p:txBody>
      </p:sp>
      <p:sp>
        <p:nvSpPr>
          <p:cNvPr id="50" name="Rectangle 49">
            <a:extLst>
              <a:ext uri="{FF2B5EF4-FFF2-40B4-BE49-F238E27FC236}">
                <a16:creationId xmlns:a16="http://schemas.microsoft.com/office/drawing/2014/main" id="{681FCDAB-4381-40AE-9FE6-EE494B444364}"/>
              </a:ext>
            </a:extLst>
          </p:cNvPr>
          <p:cNvSpPr/>
          <p:nvPr/>
        </p:nvSpPr>
        <p:spPr>
          <a:xfrm rot="5400000">
            <a:off x="8724778" y="5080703"/>
            <a:ext cx="1529686" cy="4118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0"/>
              </a:spcAft>
            </a:pPr>
            <a:r>
              <a:rPr lang="en-US" sz="3200" dirty="0">
                <a:ln>
                  <a:noFill/>
                </a:ln>
                <a:solidFill>
                  <a:srgbClr val="000000"/>
                </a:solidFill>
                <a:effectLst/>
                <a:ea typeface="Calibri" panose="020F0502020204030204" pitchFamily="34" charset="0"/>
                <a:cs typeface="Times New Roman" panose="02020603050405020304" pitchFamily="18" charset="0"/>
              </a:rPr>
              <a:t>Auditor</a:t>
            </a:r>
            <a:endParaRPr lang="es-ES_tradnl" sz="3200" dirty="0">
              <a:effectLst/>
              <a:ea typeface="Calibri" panose="020F0502020204030204" pitchFamily="34" charset="0"/>
              <a:cs typeface="Times New Roman" panose="02020603050405020304" pitchFamily="18" charset="0"/>
            </a:endParaRPr>
          </a:p>
        </p:txBody>
      </p:sp>
      <p:sp>
        <p:nvSpPr>
          <p:cNvPr id="51" name="Rectangle 50">
            <a:extLst>
              <a:ext uri="{FF2B5EF4-FFF2-40B4-BE49-F238E27FC236}">
                <a16:creationId xmlns:a16="http://schemas.microsoft.com/office/drawing/2014/main" id="{8A0E3E53-5016-4EC1-AAF0-0CA7F7ED131C}"/>
              </a:ext>
            </a:extLst>
          </p:cNvPr>
          <p:cNvSpPr/>
          <p:nvPr/>
        </p:nvSpPr>
        <p:spPr>
          <a:xfrm>
            <a:off x="7873416" y="4864369"/>
            <a:ext cx="1608327" cy="9337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spcAft>
                <a:spcPts val="0"/>
              </a:spcAft>
            </a:pPr>
            <a:r>
              <a:rPr lang="es-ES" sz="3200" dirty="0">
                <a:ln>
                  <a:noFill/>
                </a:ln>
                <a:solidFill>
                  <a:srgbClr val="000000"/>
                </a:solidFill>
                <a:effectLst/>
                <a:ea typeface="Calibri" panose="020F0502020204030204" pitchFamily="34" charset="0"/>
                <a:cs typeface="Times New Roman" panose="02020603050405020304" pitchFamily="18" charset="0"/>
              </a:rPr>
              <a:t>Interno</a:t>
            </a:r>
          </a:p>
          <a:p>
            <a:pPr>
              <a:spcBef>
                <a:spcPts val="600"/>
              </a:spcBef>
              <a:spcAft>
                <a:spcPts val="0"/>
              </a:spcAft>
            </a:pPr>
            <a:r>
              <a:rPr lang="es-ES" sz="3200" dirty="0">
                <a:solidFill>
                  <a:schemeClr val="bg1"/>
                </a:solidFill>
                <a:ea typeface="Calibri" panose="020F0502020204030204" pitchFamily="34" charset="0"/>
                <a:cs typeface="Times New Roman" panose="02020603050405020304" pitchFamily="18" charset="0"/>
              </a:rPr>
              <a:t>Externo</a:t>
            </a:r>
            <a:endParaRPr lang="es-ES" sz="3200" dirty="0">
              <a:solidFill>
                <a:schemeClr val="bg1"/>
              </a:solidFill>
              <a:effectLst/>
              <a:ea typeface="Calibri" panose="020F0502020204030204" pitchFamily="34" charset="0"/>
              <a:cs typeface="Times New Roman" panose="02020603050405020304" pitchFamily="18" charset="0"/>
            </a:endParaRPr>
          </a:p>
        </p:txBody>
      </p:sp>
      <p:sp>
        <p:nvSpPr>
          <p:cNvPr id="54" name="Rectangle 53">
            <a:extLst>
              <a:ext uri="{FF2B5EF4-FFF2-40B4-BE49-F238E27FC236}">
                <a16:creationId xmlns:a16="http://schemas.microsoft.com/office/drawing/2014/main" id="{347F3ED7-B35F-4569-88DC-857CAC99F7D7}"/>
              </a:ext>
            </a:extLst>
          </p:cNvPr>
          <p:cNvSpPr/>
          <p:nvPr/>
        </p:nvSpPr>
        <p:spPr>
          <a:xfrm>
            <a:off x="7737411" y="4143139"/>
            <a:ext cx="1880339" cy="565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07000"/>
              </a:lnSpc>
              <a:spcAft>
                <a:spcPts val="800"/>
              </a:spcAft>
            </a:pPr>
            <a:r>
              <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CAIG</a:t>
            </a:r>
            <a:endParaRPr lang="es-ES_tradnl" sz="4000" dirty="0">
              <a:solidFill>
                <a:schemeClr val="bg1"/>
              </a:solidFill>
              <a:effectLst/>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D92BC3E5-537D-4695-B1EB-A0434A0E233F}"/>
              </a:ext>
            </a:extLst>
          </p:cNvPr>
          <p:cNvPicPr>
            <a:picLocks noChangeAspect="1"/>
          </p:cNvPicPr>
          <p:nvPr/>
        </p:nvPicPr>
        <p:blipFill>
          <a:blip r:embed="rId9"/>
          <a:stretch>
            <a:fillRect/>
          </a:stretch>
        </p:blipFill>
        <p:spPr>
          <a:xfrm>
            <a:off x="1290613" y="4009241"/>
            <a:ext cx="2481287" cy="2328874"/>
          </a:xfrm>
          <a:prstGeom prst="rect">
            <a:avLst/>
          </a:prstGeom>
        </p:spPr>
      </p:pic>
    </p:spTree>
    <p:extLst>
      <p:ext uri="{BB962C8B-B14F-4D97-AF65-F5344CB8AC3E}">
        <p14:creationId xmlns:p14="http://schemas.microsoft.com/office/powerpoint/2010/main" val="1200650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ADACC71-7030-4F60-9C8D-D84A51A1B0C2}"/>
              </a:ext>
            </a:extLst>
          </p:cNvPr>
          <p:cNvSpPr/>
          <p:nvPr/>
        </p:nvSpPr>
        <p:spPr>
          <a:xfrm>
            <a:off x="0" y="6369021"/>
            <a:ext cx="12192000" cy="646331"/>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D8F8DC4-4891-4EFB-86D7-6587200D89DC}"/>
              </a:ext>
            </a:extLst>
          </p:cNvPr>
          <p:cNvSpPr/>
          <p:nvPr/>
        </p:nvSpPr>
        <p:spPr>
          <a:xfrm>
            <a:off x="1368000" y="6372000"/>
            <a:ext cx="2624436" cy="584775"/>
          </a:xfrm>
          <a:prstGeom prst="rect">
            <a:avLst/>
          </a:prstGeom>
        </p:spPr>
        <p:txBody>
          <a:bodyPr wrap="none">
            <a:spAutoFit/>
          </a:bodyPr>
          <a:lstStyle/>
          <a:p>
            <a:pPr lvl="0"/>
            <a:r>
              <a:rPr lang="es-ES" sz="1600" b="1" dirty="0">
                <a:solidFill>
                  <a:prstClr val="black">
                    <a:lumMod val="95000"/>
                    <a:lumOff val="5000"/>
                  </a:prstClr>
                </a:solidFill>
                <a:latin typeface="Arial" panose="020B0604020202020204" pitchFamily="34" charset="0"/>
                <a:cs typeface="Arial" panose="020B0604020202020204" pitchFamily="34" charset="0"/>
              </a:rPr>
              <a:t>Grupo de Trabajo</a:t>
            </a:r>
          </a:p>
          <a:p>
            <a:pPr lvl="0"/>
            <a:r>
              <a:rPr lang="es-ES" sz="1600" b="1" dirty="0">
                <a:solidFill>
                  <a:prstClr val="black">
                    <a:lumMod val="95000"/>
                    <a:lumOff val="5000"/>
                  </a:prstClr>
                </a:solidFill>
                <a:latin typeface="Arial" panose="020B0604020202020204" pitchFamily="34" charset="0"/>
                <a:cs typeface="Arial" panose="020B0604020202020204" pitchFamily="34" charset="0"/>
              </a:rPr>
              <a:t>sobre </a:t>
            </a:r>
            <a:r>
              <a:rPr lang="es-ES" sz="1600" b="1" dirty="0">
                <a:solidFill>
                  <a:srgbClr val="00B0F0"/>
                </a:solidFill>
                <a:latin typeface="Arial" panose="020B0604020202020204" pitchFamily="34" charset="0"/>
                <a:cs typeface="Arial" panose="020B0604020202020204" pitchFamily="34" charset="0"/>
              </a:rPr>
              <a:t>Controles Internos</a:t>
            </a:r>
          </a:p>
        </p:txBody>
      </p:sp>
      <p:sp>
        <p:nvSpPr>
          <p:cNvPr id="8" name="Title 1">
            <a:extLst>
              <a:ext uri="{FF2B5EF4-FFF2-40B4-BE49-F238E27FC236}">
                <a16:creationId xmlns:a16="http://schemas.microsoft.com/office/drawing/2014/main" id="{218552F0-15ED-4BC7-8F40-5D5E5101FE1B}"/>
              </a:ext>
            </a:extLst>
          </p:cNvPr>
          <p:cNvSpPr txBox="1">
            <a:spLocks/>
          </p:cNvSpPr>
          <p:nvPr/>
        </p:nvSpPr>
        <p:spPr>
          <a:xfrm>
            <a:off x="144000" y="6228000"/>
            <a:ext cx="1299411" cy="8994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4800" dirty="0">
                <a:solidFill>
                  <a:srgbClr val="00B0F0"/>
                </a:solidFill>
              </a:rPr>
              <a:t>UIT</a:t>
            </a:r>
          </a:p>
        </p:txBody>
      </p:sp>
      <p:pic>
        <p:nvPicPr>
          <p:cNvPr id="19" name="Picture 18" descr="A close up of a logo&#10;&#10;Description automatically generated">
            <a:extLst>
              <a:ext uri="{FF2B5EF4-FFF2-40B4-BE49-F238E27FC236}">
                <a16:creationId xmlns:a16="http://schemas.microsoft.com/office/drawing/2014/main" id="{4C13B10B-FC1A-4BE3-91C0-B691B525D1A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438020" y="6341425"/>
            <a:ext cx="603169" cy="612369"/>
          </a:xfrm>
          <a:prstGeom prst="rect">
            <a:avLst/>
          </a:prstGeom>
        </p:spPr>
      </p:pic>
      <p:grpSp>
        <p:nvGrpSpPr>
          <p:cNvPr id="30" name="Group 29">
            <a:extLst>
              <a:ext uri="{FF2B5EF4-FFF2-40B4-BE49-F238E27FC236}">
                <a16:creationId xmlns:a16="http://schemas.microsoft.com/office/drawing/2014/main" id="{11B89268-AE9B-4445-A2A4-3DBCD0872346}"/>
              </a:ext>
            </a:extLst>
          </p:cNvPr>
          <p:cNvGrpSpPr/>
          <p:nvPr/>
        </p:nvGrpSpPr>
        <p:grpSpPr>
          <a:xfrm>
            <a:off x="730035" y="451735"/>
            <a:ext cx="7165345" cy="769441"/>
            <a:chOff x="6102442" y="1483456"/>
            <a:chExt cx="5419663" cy="769441"/>
          </a:xfrm>
        </p:grpSpPr>
        <p:sp>
          <p:nvSpPr>
            <p:cNvPr id="31" name="TextBox 30">
              <a:extLst>
                <a:ext uri="{FF2B5EF4-FFF2-40B4-BE49-F238E27FC236}">
                  <a16:creationId xmlns:a16="http://schemas.microsoft.com/office/drawing/2014/main" id="{98338413-C2A9-4B63-A396-E34A8C74ACD4}"/>
                </a:ext>
              </a:extLst>
            </p:cNvPr>
            <p:cNvSpPr txBox="1"/>
            <p:nvPr/>
          </p:nvSpPr>
          <p:spPr>
            <a:xfrm>
              <a:off x="6860265" y="1678152"/>
              <a:ext cx="4661840" cy="507831"/>
            </a:xfrm>
            <a:prstGeom prst="rect">
              <a:avLst/>
            </a:prstGeom>
            <a:noFill/>
          </p:spPr>
          <p:txBody>
            <a:bodyPr wrap="square" lIns="108000" rIns="108000" rtlCol="0">
              <a:spAutoFit/>
            </a:bodyPr>
            <a:lstStyle/>
            <a:p>
              <a:pPr lvl="0"/>
              <a:r>
                <a:rPr lang="es-ES" altLang="ko-KR" sz="2700" b="1" dirty="0">
                  <a:solidFill>
                    <a:prstClr val="white">
                      <a:lumMod val="65000"/>
                    </a:prstClr>
                  </a:solidFill>
                  <a:latin typeface="Arial"/>
                  <a:ea typeface="Arial Unicode MS"/>
                  <a:cs typeface="Arial" pitchFamily="34" charset="0"/>
                </a:rPr>
                <a:t>Resumen y acción requerida</a:t>
              </a:r>
            </a:p>
          </p:txBody>
        </p:sp>
        <p:sp>
          <p:nvSpPr>
            <p:cNvPr id="32" name="TextBox 31">
              <a:extLst>
                <a:ext uri="{FF2B5EF4-FFF2-40B4-BE49-F238E27FC236}">
                  <a16:creationId xmlns:a16="http://schemas.microsoft.com/office/drawing/2014/main" id="{28DD8B54-05F6-457D-A1C3-77004FBAD433}"/>
                </a:ext>
              </a:extLst>
            </p:cNvPr>
            <p:cNvSpPr txBox="1"/>
            <p:nvPr/>
          </p:nvSpPr>
          <p:spPr>
            <a:xfrm>
              <a:off x="6102442" y="1483456"/>
              <a:ext cx="981106" cy="769441"/>
            </a:xfrm>
            <a:prstGeom prst="rect">
              <a:avLst/>
            </a:prstGeom>
            <a:noFill/>
          </p:spPr>
          <p:txBody>
            <a:bodyPr wrap="square" lIns="108000" rIns="108000" rtlCol="0">
              <a:spAutoFit/>
            </a:bodyPr>
            <a:lstStyle>
              <a:defPPr>
                <a:defRPr lang="en-US"/>
              </a:defPPr>
              <a:lvl1pPr algn="ctr">
                <a:defRPr sz="4400" b="1">
                  <a:solidFill>
                    <a:schemeClr val="bg1">
                      <a:lumMod val="65000"/>
                    </a:schemeClr>
                  </a:solidFill>
                  <a:latin typeface="Arial"/>
                  <a:ea typeface="Arial Unicode MS"/>
                  <a:cs typeface="Arial" pitchFamily="34" charset="0"/>
                </a:defRPr>
              </a:lvl1pPr>
            </a:lstStyle>
            <a:p>
              <a:r>
                <a:rPr lang="en-US" altLang="ko-KR" dirty="0"/>
                <a:t>01</a:t>
              </a:r>
              <a:endParaRPr lang="ko-KR" altLang="en-US" dirty="0"/>
            </a:p>
          </p:txBody>
        </p:sp>
      </p:grpSp>
      <p:grpSp>
        <p:nvGrpSpPr>
          <p:cNvPr id="34" name="Group 33">
            <a:extLst>
              <a:ext uri="{FF2B5EF4-FFF2-40B4-BE49-F238E27FC236}">
                <a16:creationId xmlns:a16="http://schemas.microsoft.com/office/drawing/2014/main" id="{D7A8D42C-CF7D-466A-AA3C-B16BE9E57FC4}"/>
              </a:ext>
            </a:extLst>
          </p:cNvPr>
          <p:cNvGrpSpPr/>
          <p:nvPr/>
        </p:nvGrpSpPr>
        <p:grpSpPr>
          <a:xfrm>
            <a:off x="649705" y="2864448"/>
            <a:ext cx="7470242" cy="777510"/>
            <a:chOff x="5956014" y="1452296"/>
            <a:chExt cx="5435166" cy="777510"/>
          </a:xfrm>
        </p:grpSpPr>
        <p:sp>
          <p:nvSpPr>
            <p:cNvPr id="35" name="TextBox 34">
              <a:extLst>
                <a:ext uri="{FF2B5EF4-FFF2-40B4-BE49-F238E27FC236}">
                  <a16:creationId xmlns:a16="http://schemas.microsoft.com/office/drawing/2014/main" id="{9850E885-D721-43C5-A516-BD943DD4CD1F}"/>
                </a:ext>
              </a:extLst>
            </p:cNvPr>
            <p:cNvSpPr txBox="1"/>
            <p:nvPr/>
          </p:nvSpPr>
          <p:spPr>
            <a:xfrm>
              <a:off x="6729340" y="1637053"/>
              <a:ext cx="4661840" cy="507831"/>
            </a:xfrm>
            <a:prstGeom prst="rect">
              <a:avLst/>
            </a:prstGeom>
            <a:noFill/>
          </p:spPr>
          <p:txBody>
            <a:bodyPr wrap="square" lIns="108000" rIns="108000" rtlCol="0">
              <a:spAutoFit/>
            </a:bodyPr>
            <a:lstStyle/>
            <a:p>
              <a:r>
                <a:rPr lang="es-ES" sz="2700" b="1" dirty="0">
                  <a:solidFill>
                    <a:schemeClr val="tx1">
                      <a:lumMod val="95000"/>
                      <a:lumOff val="5000"/>
                    </a:schemeClr>
                  </a:solidFill>
                  <a:latin typeface="Arial"/>
                  <a:ea typeface="Arial Unicode MS"/>
                  <a:cs typeface="Arial" pitchFamily="34" charset="0"/>
                </a:rPr>
                <a:t>Sistema y medidas establecidos</a:t>
              </a:r>
            </a:p>
          </p:txBody>
        </p:sp>
        <p:sp>
          <p:nvSpPr>
            <p:cNvPr id="36" name="TextBox 35">
              <a:extLst>
                <a:ext uri="{FF2B5EF4-FFF2-40B4-BE49-F238E27FC236}">
                  <a16:creationId xmlns:a16="http://schemas.microsoft.com/office/drawing/2014/main" id="{E7E0C1C1-D86F-4439-B52C-59F196E8B60C}"/>
                </a:ext>
              </a:extLst>
            </p:cNvPr>
            <p:cNvSpPr txBox="1"/>
            <p:nvPr/>
          </p:nvSpPr>
          <p:spPr>
            <a:xfrm>
              <a:off x="5956014" y="1452296"/>
              <a:ext cx="981106" cy="777510"/>
            </a:xfrm>
            <a:prstGeom prst="rect">
              <a:avLst/>
            </a:prstGeom>
            <a:noFill/>
          </p:spPr>
          <p:txBody>
            <a:bodyPr wrap="square" lIns="108000" rIns="108000" rtlCol="0">
              <a:spAutoFit/>
            </a:bodyPr>
            <a:lstStyle/>
            <a:p>
              <a:pPr algn="ctr"/>
              <a:r>
                <a:rPr lang="en-US" altLang="ko-KR" sz="4400" b="1" dirty="0">
                  <a:solidFill>
                    <a:srgbClr val="00B0F0"/>
                  </a:solidFill>
                  <a:latin typeface="Arial"/>
                  <a:ea typeface="Arial Unicode MS"/>
                  <a:cs typeface="Arial" pitchFamily="34" charset="0"/>
                </a:rPr>
                <a:t>04</a:t>
              </a:r>
              <a:endParaRPr lang="ko-KR" altLang="en-US" sz="4400" b="1" dirty="0">
                <a:solidFill>
                  <a:srgbClr val="00B0F0"/>
                </a:solidFill>
                <a:latin typeface="Arial"/>
                <a:ea typeface="Arial Unicode MS"/>
                <a:cs typeface="Arial" pitchFamily="34" charset="0"/>
              </a:endParaRPr>
            </a:p>
          </p:txBody>
        </p:sp>
      </p:grpSp>
      <p:grpSp>
        <p:nvGrpSpPr>
          <p:cNvPr id="38" name="Group 37">
            <a:extLst>
              <a:ext uri="{FF2B5EF4-FFF2-40B4-BE49-F238E27FC236}">
                <a16:creationId xmlns:a16="http://schemas.microsoft.com/office/drawing/2014/main" id="{27F35DDC-6051-4F1F-A33A-087A9C971A2C}"/>
              </a:ext>
            </a:extLst>
          </p:cNvPr>
          <p:cNvGrpSpPr/>
          <p:nvPr/>
        </p:nvGrpSpPr>
        <p:grpSpPr>
          <a:xfrm>
            <a:off x="796262" y="3771154"/>
            <a:ext cx="9062113" cy="777510"/>
            <a:chOff x="6036168" y="1483098"/>
            <a:chExt cx="8126346" cy="777510"/>
          </a:xfrm>
        </p:grpSpPr>
        <p:sp>
          <p:nvSpPr>
            <p:cNvPr id="39" name="TextBox 38">
              <a:extLst>
                <a:ext uri="{FF2B5EF4-FFF2-40B4-BE49-F238E27FC236}">
                  <a16:creationId xmlns:a16="http://schemas.microsoft.com/office/drawing/2014/main" id="{7125DFED-8299-4649-BCDF-BF77EFAB9703}"/>
                </a:ext>
              </a:extLst>
            </p:cNvPr>
            <p:cNvSpPr txBox="1"/>
            <p:nvPr/>
          </p:nvSpPr>
          <p:spPr>
            <a:xfrm>
              <a:off x="6860266" y="1678152"/>
              <a:ext cx="7302248" cy="507831"/>
            </a:xfrm>
            <a:prstGeom prst="rect">
              <a:avLst/>
            </a:prstGeom>
            <a:noFill/>
          </p:spPr>
          <p:txBody>
            <a:bodyPr wrap="square" lIns="108000" rIns="108000" rtlCol="0">
              <a:spAutoFit/>
            </a:bodyPr>
            <a:lstStyle/>
            <a:p>
              <a:pPr lvl="0"/>
              <a:r>
                <a:rPr lang="es-ES" sz="2700" b="1" dirty="0">
                  <a:solidFill>
                    <a:prstClr val="white">
                      <a:lumMod val="65000"/>
                    </a:prstClr>
                  </a:solidFill>
                  <a:latin typeface="Arial"/>
                  <a:ea typeface="Arial Unicode MS"/>
                  <a:cs typeface="Arial" pitchFamily="34" charset="0"/>
                </a:rPr>
                <a:t>Sistema y medidas en fase de implementación</a:t>
              </a:r>
              <a:endParaRPr lang="es-ES" altLang="ko-KR" sz="2700" b="1" dirty="0">
                <a:solidFill>
                  <a:prstClr val="white">
                    <a:lumMod val="65000"/>
                  </a:prstClr>
                </a:solidFill>
                <a:latin typeface="Arial"/>
                <a:ea typeface="Arial Unicode MS"/>
                <a:cs typeface="Arial" pitchFamily="34" charset="0"/>
              </a:endParaRPr>
            </a:p>
          </p:txBody>
        </p:sp>
        <p:sp>
          <p:nvSpPr>
            <p:cNvPr id="40" name="TextBox 39">
              <a:extLst>
                <a:ext uri="{FF2B5EF4-FFF2-40B4-BE49-F238E27FC236}">
                  <a16:creationId xmlns:a16="http://schemas.microsoft.com/office/drawing/2014/main" id="{BED3CEDA-F7F0-4BCF-887F-B3562D75DD78}"/>
                </a:ext>
              </a:extLst>
            </p:cNvPr>
            <p:cNvSpPr txBox="1"/>
            <p:nvPr/>
          </p:nvSpPr>
          <p:spPr>
            <a:xfrm>
              <a:off x="6036168" y="1483098"/>
              <a:ext cx="981106" cy="777510"/>
            </a:xfrm>
            <a:prstGeom prst="rect">
              <a:avLst/>
            </a:prstGeom>
            <a:noFill/>
          </p:spPr>
          <p:txBody>
            <a:bodyPr wrap="square" lIns="108000" rIns="108000" rtlCol="0">
              <a:spAutoFit/>
            </a:bodyPr>
            <a:lstStyle/>
            <a:p>
              <a:pPr algn="ctr"/>
              <a:r>
                <a:rPr lang="en-US" altLang="ko-KR" sz="4400" b="1" dirty="0">
                  <a:solidFill>
                    <a:schemeClr val="bg1">
                      <a:lumMod val="65000"/>
                    </a:schemeClr>
                  </a:solidFill>
                  <a:latin typeface="Arial"/>
                  <a:ea typeface="Arial Unicode MS"/>
                  <a:cs typeface="Arial" pitchFamily="34" charset="0"/>
                </a:rPr>
                <a:t>05</a:t>
              </a:r>
              <a:endParaRPr lang="ko-KR" altLang="en-US" sz="4400" b="1" dirty="0">
                <a:solidFill>
                  <a:schemeClr val="bg1">
                    <a:lumMod val="65000"/>
                  </a:schemeClr>
                </a:solidFill>
                <a:latin typeface="Arial"/>
                <a:ea typeface="Arial Unicode MS"/>
                <a:cs typeface="Arial" pitchFamily="34" charset="0"/>
              </a:endParaRPr>
            </a:p>
          </p:txBody>
        </p:sp>
      </p:grpSp>
      <p:sp>
        <p:nvSpPr>
          <p:cNvPr id="15" name="TextBox 14">
            <a:extLst>
              <a:ext uri="{FF2B5EF4-FFF2-40B4-BE49-F238E27FC236}">
                <a16:creationId xmlns:a16="http://schemas.microsoft.com/office/drawing/2014/main" id="{7D081B66-23E7-4DA6-BF0E-16720B983BC9}"/>
              </a:ext>
            </a:extLst>
          </p:cNvPr>
          <p:cNvSpPr txBox="1"/>
          <p:nvPr/>
        </p:nvSpPr>
        <p:spPr>
          <a:xfrm>
            <a:off x="1731954" y="1369428"/>
            <a:ext cx="4661840" cy="507831"/>
          </a:xfrm>
          <a:prstGeom prst="rect">
            <a:avLst/>
          </a:prstGeom>
          <a:noFill/>
        </p:spPr>
        <p:txBody>
          <a:bodyPr wrap="square" lIns="108000" rIns="108000" rtlCol="0">
            <a:spAutoFit/>
          </a:bodyPr>
          <a:lstStyle>
            <a:defPPr>
              <a:defRPr lang="en-US"/>
            </a:defPPr>
            <a:lvl1pPr>
              <a:defRPr sz="2700" b="1">
                <a:solidFill>
                  <a:schemeClr val="tx1">
                    <a:lumMod val="95000"/>
                    <a:lumOff val="5000"/>
                  </a:schemeClr>
                </a:solidFill>
                <a:latin typeface="Arial"/>
                <a:ea typeface="Arial Unicode MS"/>
                <a:cs typeface="Arial" pitchFamily="34" charset="0"/>
              </a:defRPr>
            </a:lvl1pPr>
          </a:lstStyle>
          <a:p>
            <a:pPr lvl="0"/>
            <a:r>
              <a:rPr lang="es-ES" altLang="ko-KR" dirty="0">
                <a:solidFill>
                  <a:prstClr val="white">
                    <a:lumMod val="65000"/>
                  </a:prstClr>
                </a:solidFill>
              </a:rPr>
              <a:t>Antecedentes</a:t>
            </a:r>
          </a:p>
        </p:txBody>
      </p:sp>
      <p:sp>
        <p:nvSpPr>
          <p:cNvPr id="16" name="TextBox 15">
            <a:extLst>
              <a:ext uri="{FF2B5EF4-FFF2-40B4-BE49-F238E27FC236}">
                <a16:creationId xmlns:a16="http://schemas.microsoft.com/office/drawing/2014/main" id="{22710F50-6230-444F-AEC2-AC6B1005660E}"/>
              </a:ext>
            </a:extLst>
          </p:cNvPr>
          <p:cNvSpPr txBox="1"/>
          <p:nvPr/>
        </p:nvSpPr>
        <p:spPr>
          <a:xfrm>
            <a:off x="870168" y="1183845"/>
            <a:ext cx="981106" cy="769441"/>
          </a:xfrm>
          <a:prstGeom prst="rect">
            <a:avLst/>
          </a:prstGeom>
          <a:noFill/>
        </p:spPr>
        <p:txBody>
          <a:bodyPr wrap="square" lIns="108000" rIns="108000" rtlCol="0">
            <a:spAutoFit/>
          </a:bodyPr>
          <a:lstStyle>
            <a:defPPr>
              <a:defRPr lang="en-US"/>
            </a:defPPr>
            <a:lvl1pPr algn="ctr">
              <a:defRPr sz="4400" b="1">
                <a:solidFill>
                  <a:schemeClr val="bg1">
                    <a:lumMod val="65000"/>
                  </a:schemeClr>
                </a:solidFill>
                <a:latin typeface="Arial"/>
                <a:ea typeface="Arial Unicode MS"/>
                <a:cs typeface="Arial" pitchFamily="34" charset="0"/>
              </a:defRPr>
            </a:lvl1pPr>
          </a:lstStyle>
          <a:p>
            <a:r>
              <a:rPr lang="en-US" altLang="ko-KR" dirty="0"/>
              <a:t>02</a:t>
            </a:r>
            <a:endParaRPr lang="ko-KR" altLang="en-US" dirty="0"/>
          </a:p>
        </p:txBody>
      </p:sp>
      <p:sp>
        <p:nvSpPr>
          <p:cNvPr id="17" name="TextBox 16">
            <a:extLst>
              <a:ext uri="{FF2B5EF4-FFF2-40B4-BE49-F238E27FC236}">
                <a16:creationId xmlns:a16="http://schemas.microsoft.com/office/drawing/2014/main" id="{BA3E9E3E-FED8-42F4-A92F-0E3C6D40F1DF}"/>
              </a:ext>
            </a:extLst>
          </p:cNvPr>
          <p:cNvSpPr txBox="1"/>
          <p:nvPr/>
        </p:nvSpPr>
        <p:spPr>
          <a:xfrm>
            <a:off x="1734054" y="2227421"/>
            <a:ext cx="5228808" cy="507831"/>
          </a:xfrm>
          <a:prstGeom prst="rect">
            <a:avLst/>
          </a:prstGeom>
          <a:noFill/>
        </p:spPr>
        <p:txBody>
          <a:bodyPr wrap="square" lIns="108000" rIns="108000" rtlCol="0">
            <a:spAutoFit/>
          </a:bodyPr>
          <a:lstStyle/>
          <a:p>
            <a:pPr lvl="0"/>
            <a:r>
              <a:rPr lang="es-ES" altLang="ko-KR" sz="2700" b="1" dirty="0">
                <a:solidFill>
                  <a:prstClr val="white">
                    <a:lumMod val="65000"/>
                  </a:prstClr>
                </a:solidFill>
                <a:latin typeface="Arial"/>
                <a:ea typeface="Arial Unicode MS"/>
                <a:cs typeface="Arial" pitchFamily="34" charset="0"/>
              </a:rPr>
              <a:t>Actualización clave del Grupo</a:t>
            </a:r>
          </a:p>
        </p:txBody>
      </p:sp>
      <p:sp>
        <p:nvSpPr>
          <p:cNvPr id="18" name="TextBox 17">
            <a:extLst>
              <a:ext uri="{FF2B5EF4-FFF2-40B4-BE49-F238E27FC236}">
                <a16:creationId xmlns:a16="http://schemas.microsoft.com/office/drawing/2014/main" id="{0150E750-082A-4515-9650-DA6414233B8A}"/>
              </a:ext>
            </a:extLst>
          </p:cNvPr>
          <p:cNvSpPr txBox="1"/>
          <p:nvPr/>
        </p:nvSpPr>
        <p:spPr>
          <a:xfrm>
            <a:off x="870168" y="2043226"/>
            <a:ext cx="981106" cy="769441"/>
          </a:xfrm>
          <a:prstGeom prst="rect">
            <a:avLst/>
          </a:prstGeom>
          <a:noFill/>
        </p:spPr>
        <p:txBody>
          <a:bodyPr wrap="square" lIns="108000" rIns="108000" rtlCol="0">
            <a:spAutoFit/>
          </a:bodyPr>
          <a:lstStyle>
            <a:defPPr>
              <a:defRPr lang="en-US"/>
            </a:defPPr>
            <a:lvl1pPr algn="ctr">
              <a:defRPr sz="4400" b="1">
                <a:solidFill>
                  <a:schemeClr val="bg1">
                    <a:lumMod val="65000"/>
                  </a:schemeClr>
                </a:solidFill>
                <a:latin typeface="Arial"/>
                <a:ea typeface="Arial Unicode MS"/>
                <a:cs typeface="Arial" pitchFamily="34" charset="0"/>
              </a:defRPr>
            </a:lvl1pPr>
          </a:lstStyle>
          <a:p>
            <a:r>
              <a:rPr lang="en-US" altLang="ko-KR" dirty="0"/>
              <a:t>03</a:t>
            </a:r>
            <a:endParaRPr lang="ko-KR" altLang="en-US" dirty="0"/>
          </a:p>
        </p:txBody>
      </p:sp>
    </p:spTree>
    <p:extLst>
      <p:ext uri="{BB962C8B-B14F-4D97-AF65-F5344CB8AC3E}">
        <p14:creationId xmlns:p14="http://schemas.microsoft.com/office/powerpoint/2010/main" val="17774753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8232</TotalTime>
  <Words>2938</Words>
  <Application>Microsoft Office PowerPoint</Application>
  <PresentationFormat>Widescreen</PresentationFormat>
  <Paragraphs>378</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Arial Narrow</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Dimassi, Kamel</dc:creator>
  <cp:lastModifiedBy>Ayala Martinez, Beatriz</cp:lastModifiedBy>
  <cp:revision>164</cp:revision>
  <dcterms:created xsi:type="dcterms:W3CDTF">2019-12-11T19:37:20Z</dcterms:created>
  <dcterms:modified xsi:type="dcterms:W3CDTF">2020-10-13T07:42:12Z</dcterms:modified>
</cp:coreProperties>
</file>