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302" r:id="rId2"/>
    <p:sldId id="256" r:id="rId3"/>
    <p:sldId id="257" r:id="rId4"/>
    <p:sldId id="294" r:id="rId5"/>
    <p:sldId id="296" r:id="rId6"/>
    <p:sldId id="297" r:id="rId7"/>
    <p:sldId id="298" r:id="rId8"/>
    <p:sldId id="261" r:id="rId9"/>
    <p:sldId id="300" r:id="rId10"/>
    <p:sldId id="304" r:id="rId11"/>
    <p:sldId id="299" r:id="rId12"/>
    <p:sldId id="307" r:id="rId13"/>
    <p:sldId id="308" r:id="rId14"/>
    <p:sldId id="301" r:id="rId15"/>
    <p:sldId id="279" r:id="rId16"/>
    <p:sldId id="280" r:id="rId17"/>
    <p:sldId id="284" r:id="rId18"/>
    <p:sldId id="286" r:id="rId19"/>
    <p:sldId id="288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C97A-2DC9-4C4B-B6C2-D4B7F1649E6B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A6C6-EF57-4AB4-ACAC-7EBC9F9E9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0FF8-6549-4A2E-A987-CFA78E58D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AC5E6-C67F-4DFE-ABB8-F5929A597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C223-A711-48BE-A7DA-6804346F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106D-7042-4E73-8250-78B94474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8B6A-3248-4681-8B82-967A8F7B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9CD9-741F-4E57-832E-152BA337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54A46-F2AB-4141-AB80-D340D0DF7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539FD-9F11-42D5-B233-47C000C8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048A1-F70D-4644-AE95-833B68B3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AABE-F0A4-4AB0-AA9D-9A2DC49C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6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5CA2D-1F70-4FDE-ABA5-5EB10FB3D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85293-7D5F-4F0F-AFDC-FBDA3027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EAD95-2BE2-44A5-8F4F-36DEBFF1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A9C6-E5F6-4B8A-B757-73ED1DF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FC20A-7977-46FE-AD5B-6D2FA2F2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3E40-9AAD-4DD4-A9BA-FEB499FF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BB2E-AC05-4E73-8FDC-687CB53E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FF12B-0CD3-4F3E-8A33-F8AD6945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7F0E-CD74-4684-A016-01778FF4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AE96-C742-4A0B-85CA-D994D65D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A547-7207-452D-B248-1741C73E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286B3-6F6B-43E9-AC39-A897A77D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3502-C60A-40A3-B5AB-856B4859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A4F00-424E-4BF1-BADC-9D0AD9E3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802A2-E67C-4A43-9C0F-BE0F0B54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60C0-5434-4C4B-842D-D676E35F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0C16-066B-4F3C-ABA1-082C9491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B7F04-6F2A-4A2B-9809-06A1F784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2BE7A-8C3B-456E-B1A1-6BE0D988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4B151-21C6-41B8-9449-A033DFB7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BEABB-C6A1-42EC-833A-E956D1BA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D7B2-BA27-4581-B8F5-824E60C8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F8C3A-71C6-440D-AF87-45359CB8F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2A85C-F48E-4D47-92D0-4F32010FA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B7B24-714E-46F2-B4A1-169858E98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58B11-2803-4164-987C-096D1CBA0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9C498-6D96-46FB-9CDB-5367BC9D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3FA78-896D-4150-95C1-021EB16C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59074-FDC6-416A-B159-7DBB82CB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3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0444-F30E-467F-B067-476CA9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A6C15-26A4-4900-A248-FE07994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0CD31-C848-42FD-91AF-B53B2784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3A40D-3AD6-436E-AF46-0E774ED9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EB194-A7E5-4BC2-B76C-E771E657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652F7-A1DA-450F-9978-F0DA2C1A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2445-20BF-4700-ACFD-D4D65BCC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0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3188-7F37-452D-A928-EB902C7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17E6-5A95-4F08-9E0C-6BBF697F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B6558-69B6-49BD-B135-D01E1F4C8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47D48-3E09-4C77-B04F-D52F7790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24B-6680-4FA7-BD6C-A21068D7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0DF24-4AA1-40DB-8B27-3A004E6F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3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4642-58D8-4537-B371-63F446F7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378E8-75C5-48EF-BABB-4BAFFED20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DCA65-E346-4C11-A927-0A379E8B6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2283-C408-4CDF-B6D1-A9AE2F96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EEDD-5ECF-4E57-BD60-FB13EC9E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56C17-BB32-43D5-B76E-250A8FA6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16047-CD75-4718-954C-6B6371C5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1DCA6-5A49-4279-A314-CE943064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255AB-48BF-4D23-B685-BBDB5F3F4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AC4B-C64F-4E1A-BE07-1D16DAF8FDC7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07BF-634C-4DFB-A2D6-AF1AC9073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0F1D7-9016-4E96-A912-C1C57550F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C31B-BB4A-4322-BA83-5CE6CCA0F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9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S18-CL-C-0022/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dms_ties/itu-s/md/20/cwgfhr11/inf/S20-CWGFHR11-INF-0005!!PDF-E.pdf" TargetMode="External"/><Relationship Id="rId5" Type="http://schemas.openxmlformats.org/officeDocument/2006/relationships/hyperlink" Target="https://www.itu.int/md/S19-CL-C-0044/en" TargetMode="External"/><Relationship Id="rId4" Type="http://schemas.openxmlformats.org/officeDocument/2006/relationships/hyperlink" Target="https://www.itu.int/md/S18-CL-C-0040/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ranet.itu.int/regulatory/AdminCommDocLibrary/SO-2020-006-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ranet.itu.int/regulatory/AdminCommDocLibrary/SO-2020-007-en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S18-CL-C-0040/en" TargetMode="External"/><Relationship Id="rId2" Type="http://schemas.openxmlformats.org/officeDocument/2006/relationships/hyperlink" Target="https://www.itu.int/md/S18-CL-C-0022/e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tu.int/dms_ties/itu-s/md/20/cwgfhr11/inf/S20-CWGFHR11-INF-0005!!PDF-E.pdf" TargetMode="External"/><Relationship Id="rId4" Type="http://schemas.openxmlformats.org/officeDocument/2006/relationships/hyperlink" Target="https://www.itu.int/md/S19-CL-C-0044/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AF3B2-A869-47FF-BD23-08C2F7DBA0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44" y="148866"/>
            <a:ext cx="681990" cy="71945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A7671D-C733-4877-8FEF-21D1C7C5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75739"/>
              </p:ext>
            </p:extLst>
          </p:nvPr>
        </p:nvGraphicFramePr>
        <p:xfrm>
          <a:off x="426720" y="100742"/>
          <a:ext cx="10588307" cy="2300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1214">
                  <a:extLst>
                    <a:ext uri="{9D8B030D-6E8A-4147-A177-3AD203B41FA5}">
                      <a16:colId xmlns:a16="http://schemas.microsoft.com/office/drawing/2014/main" val="849091602"/>
                    </a:ext>
                  </a:extLst>
                </a:gridCol>
                <a:gridCol w="3297093">
                  <a:extLst>
                    <a:ext uri="{9D8B030D-6E8A-4147-A177-3AD203B41FA5}">
                      <a16:colId xmlns:a16="http://schemas.microsoft.com/office/drawing/2014/main" val="3572390780"/>
                    </a:ext>
                  </a:extLst>
                </a:gridCol>
              </a:tblGrid>
              <a:tr h="90930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1800"/>
                        </a:spcBef>
                        <a:spcAft>
                          <a:spcPts val="24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br>
                        <a:rPr lang="fr-CH" sz="16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СОВЕТ</a:t>
                      </a:r>
                      <a:r>
                        <a:rPr lang="fr-CH" sz="1400" b="1" dirty="0">
                          <a:effectLst/>
                        </a:rPr>
                        <a:t> 2020</a:t>
                      </a:r>
                      <a:br>
                        <a:rPr lang="en-US" sz="1400" b="1" dirty="0">
                          <a:effectLst/>
                        </a:rPr>
                      </a:br>
                      <a:endParaRPr lang="fr-CH" sz="1100" b="1" dirty="0">
                        <a:effectLst/>
                      </a:endParaRPr>
                    </a:p>
                    <a:p>
                      <a:pPr marL="0" marR="0" algn="l" hangingPunct="0">
                        <a:spcBef>
                          <a:spcPts val="1200"/>
                        </a:spcBef>
                        <a:spcAft>
                          <a:spcPts val="24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повестки дня</a:t>
                      </a:r>
                      <a:r>
                        <a:rPr lang="fr-CH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ADM 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774042"/>
                  </a:ext>
                </a:extLst>
              </a:tr>
              <a:tr h="144845"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en-GB" sz="1200" cap="sm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956797"/>
                  </a:ext>
                </a:extLst>
              </a:tr>
              <a:tr h="144845"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en-GB" sz="1200" cap="sm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567952"/>
                  </a:ext>
                </a:extLst>
              </a:tr>
              <a:tr h="756956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endParaRPr lang="ru-RU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 Генерального секретаря</a:t>
                      </a:r>
                      <a:br>
                        <a:rPr lang="en-GB" sz="1400" b="0" u="none" cap="all" baseline="0" dirty="0">
                          <a:effectLst/>
                        </a:rPr>
                      </a:br>
                      <a:br>
                        <a:rPr lang="en-GB" sz="1400" b="0" u="none" cap="all" baseline="0" dirty="0">
                          <a:effectLst/>
                        </a:rPr>
                      </a:br>
                      <a:r>
                        <a:rPr lang="ru-RU" sz="1300" b="0" u="none" cap="all" baseline="0" dirty="0">
                          <a:effectLst/>
                        </a:rPr>
                        <a:t>ОТЧЕТ РАБОЧЕЙ ГРУППЫ ПО ВНУТРЕННЕМУ КОНТРОЛЮ</a:t>
                      </a:r>
                      <a:endParaRPr lang="en-US" sz="1400" b="0" u="none" cap="all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16339"/>
                  </a:ext>
                </a:extLst>
              </a:tr>
              <a:tr h="199951"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en-GB" sz="1400" b="1" u="sng" cap="all" dirty="0">
                          <a:effectLst/>
                        </a:rPr>
                        <a:t> </a:t>
                      </a:r>
                      <a:endParaRPr lang="en-US" sz="1400" b="1" cap="all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3239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C21EFE-C0C0-4129-B1C8-40AFD1E42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99439"/>
              </p:ext>
            </p:extLst>
          </p:nvPr>
        </p:nvGraphicFramePr>
        <p:xfrm>
          <a:off x="963442" y="2352449"/>
          <a:ext cx="10160360" cy="4268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360">
                  <a:extLst>
                    <a:ext uri="{9D8B030D-6E8A-4147-A177-3AD203B41FA5}">
                      <a16:colId xmlns:a16="http://schemas.microsoft.com/office/drawing/2014/main" val="2393441020"/>
                    </a:ext>
                  </a:extLst>
                </a:gridCol>
              </a:tblGrid>
              <a:tr h="4268659">
                <a:tc>
                  <a:txBody>
                    <a:bodyPr/>
                    <a:lstStyle/>
                    <a:p>
                      <a:pPr marL="360045" marR="0" indent="-360045" hangingPunct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u="none" dirty="0">
                          <a:effectLst/>
                        </a:rPr>
                        <a:t>Резюме</a:t>
                      </a:r>
                      <a:endParaRPr lang="en-US" sz="1100" b="1" u="none" dirty="0">
                        <a:effectLst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 2018 году Подразделение внутреннего аудита МСЭ (IAU) провело расследование в отношении мошенничества, совершенного сотрудником одного из региональных отделений МСЭ. Директор </a:t>
                      </a:r>
                      <a:r>
                        <a:rPr lang="ru-RU" sz="11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БРЭ</a:t>
                      </a:r>
                      <a:r>
                        <a:rPr lang="ru-RU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учредил 3 мая 2019 года внутреннюю рабочую группу. Создание этой группы было обусловлено несколькими причинами: случай мошенничества в региональном отделении, последующие меры, предпринятые Подразделением внутреннего аудита и Внешним аудитором, и проверка деятельности региональных/зональных отделений. 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Внутренней рабочей группе по усилению внутреннего контроля было поручено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рассмотреть слабые стороны процедур, которые были использованы в недавнем случае мошенничества, и заключения, содержащиеся в соответствующих отчетах/письмах Подразделения внутреннего аудита и Внешнего аудитора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рассмотреть процедуры управленческого надзора в региональных и зональных отделениях, в частности в отношении программ и проектов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провести тщательную оценку рисков, касающихся возможностей мошеннической деятельности в региональных и зональных отделениях МСЭ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подготовить план действий по преодолению любых недостатков и уменьшению связанных с ними рисков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ускорить выполнение всех соответствующих рекомендаций Подразделения внутреннего аудита, Внешнего аудитора и IMAC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продвигать модель этичного руководства и принцип "абсолютной нетерпимости к мошенничеству" в штаб-квартире МСЭ, региональных и зональных отделениях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обсудить меры по поощрению культуры гласности.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настоящем документе содержится обзор мер, принятых рабочей группой на сегодняшний день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45" marR="0" indent="-360045" algn="l" hangingPunct="0"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u="none" dirty="0">
                          <a:effectLst/>
                        </a:rPr>
                        <a:t>Необходимые действия</a:t>
                      </a:r>
                      <a:endParaRPr lang="en-US" sz="1100" b="1" u="none" dirty="0">
                        <a:effectLst/>
                      </a:endParaRPr>
                    </a:p>
                    <a:p>
                      <a:pPr marL="0" marR="0"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Совету предлагается </a:t>
                      </a:r>
                      <a:r>
                        <a:rPr lang="ru-RU" sz="1100" b="1" dirty="0">
                          <a:effectLst/>
                        </a:rPr>
                        <a:t>принять к сведению </a:t>
                      </a:r>
                      <a:r>
                        <a:rPr lang="ru-RU" sz="1100" dirty="0">
                          <a:effectLst/>
                        </a:rPr>
                        <a:t>настоящий отчет.</a:t>
                      </a:r>
                      <a:endParaRPr lang="en-US" sz="11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100" cap="all" dirty="0">
                          <a:effectLst/>
                        </a:rPr>
                        <a:t>____________</a:t>
                      </a:r>
                      <a:endParaRPr lang="en-US" sz="1100" cap="all" dirty="0">
                        <a:effectLst/>
                      </a:endParaRPr>
                    </a:p>
                    <a:p>
                      <a:pPr marL="360045" marR="0" indent="-360045" hangingPunct="0"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u="none" dirty="0">
                          <a:effectLst/>
                        </a:rPr>
                        <a:t>Справочные материалы</a:t>
                      </a:r>
                      <a:endParaRPr lang="en-US" sz="1100" b="1" u="none" dirty="0">
                        <a:effectLst/>
                      </a:endParaRPr>
                    </a:p>
                    <a:p>
                      <a:pPr marL="0" marR="0" algn="l" defTabSz="914400" rtl="0" eaLnBrk="1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en-GB" sz="1100" i="1" u="sng" dirty="0">
                          <a:solidFill>
                            <a:srgbClr val="0563C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C18</a:t>
                      </a:r>
                      <a:r>
                        <a:rPr lang="en-GB" sz="1100" i="0" u="sng" dirty="0">
                          <a:solidFill>
                            <a:srgbClr val="0563C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GB" sz="1100" i="1" u="sng" dirty="0">
                          <a:solidFill>
                            <a:srgbClr val="0563C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22(Add.1</a:t>
                      </a:r>
                      <a:r>
                        <a:rPr lang="en-GB" sz="1100" i="1" u="sng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r>
                        <a:rPr lang="en-GB" sz="1100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100" i="1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C18</a:t>
                      </a:r>
                      <a:r>
                        <a:rPr lang="en-GB" sz="1100" i="0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GB" sz="1100" i="1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</a:t>
                      </a:r>
                      <a:r>
                        <a:rPr lang="en-GB" sz="1100" i="0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100" i="1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C19</a:t>
                      </a:r>
                      <a:r>
                        <a:rPr lang="en-GB" sz="1100" i="0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GB" sz="1100" i="1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44</a:t>
                      </a:r>
                      <a:r>
                        <a:rPr lang="en-GB" sz="1100" i="1" u="none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100" i="1" u="none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GB" sz="1100" i="1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CWG-FHR-11</a:t>
                      </a:r>
                      <a:r>
                        <a:rPr lang="en-GB" sz="1100" i="0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GB" sz="1100" i="1" u="sng" kern="12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INF-5</a:t>
                      </a:r>
                      <a:endParaRPr lang="en-US" sz="1100" i="1" u="sng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8491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C592AC66-3512-4164-B6EE-6B2C4DC0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2930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8CD213-E10A-45C9-A9A8-BEE488DFB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24979"/>
              </p:ext>
            </p:extLst>
          </p:nvPr>
        </p:nvGraphicFramePr>
        <p:xfrm>
          <a:off x="9150944" y="1033718"/>
          <a:ext cx="2367140" cy="697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7140">
                  <a:extLst>
                    <a:ext uri="{9D8B030D-6E8A-4147-A177-3AD203B41FA5}">
                      <a16:colId xmlns:a16="http://schemas.microsoft.com/office/drawing/2014/main" val="2345875258"/>
                    </a:ext>
                  </a:extLst>
                </a:gridCol>
              </a:tblGrid>
              <a:tr h="165807"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  <a:tab pos="360045" algn="l"/>
                          <a:tab pos="54038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u="none" dirty="0">
                          <a:effectLst/>
                        </a:rPr>
                        <a:t>Пересмотр 1 </a:t>
                      </a:r>
                      <a:br>
                        <a:rPr lang="ru-RU" sz="1100" b="1" u="none" dirty="0">
                          <a:effectLst/>
                        </a:rPr>
                      </a:br>
                      <a:r>
                        <a:rPr lang="ru-RU" sz="1100" b="1" u="none" dirty="0">
                          <a:effectLst/>
                        </a:rPr>
                        <a:t>Документа</a:t>
                      </a:r>
                      <a:r>
                        <a:rPr lang="fr-CH" sz="1100" b="1" u="none" dirty="0">
                          <a:effectLst/>
                        </a:rPr>
                        <a:t> C20/63-</a:t>
                      </a:r>
                      <a:r>
                        <a:rPr lang="en-US" sz="1100" b="1" u="none" dirty="0">
                          <a:effectLst/>
                        </a:rPr>
                        <a:t>R</a:t>
                      </a:r>
                      <a:endParaRPr lang="en-US" sz="11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444962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  <a:tab pos="360045" algn="l"/>
                          <a:tab pos="63055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u="none" dirty="0">
                          <a:effectLst/>
                        </a:rPr>
                        <a:t>5 октября</a:t>
                      </a:r>
                      <a:r>
                        <a:rPr lang="en-GB" sz="1100" b="1" u="none" dirty="0">
                          <a:effectLst/>
                        </a:rPr>
                        <a:t> 2020</a:t>
                      </a:r>
                      <a:r>
                        <a:rPr lang="ru-RU" sz="1100" b="1" u="none" dirty="0">
                          <a:effectLst/>
                        </a:rPr>
                        <a:t> года</a:t>
                      </a:r>
                      <a:endParaRPr lang="en-US" sz="11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32915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  <a:tab pos="360045" algn="l"/>
                          <a:tab pos="63055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1100" b="1" u="none" dirty="0">
                          <a:effectLst/>
                        </a:rPr>
                        <a:t>Оригинал</a:t>
                      </a:r>
                      <a:r>
                        <a:rPr lang="en-GB" sz="1100" b="1" u="none" dirty="0">
                          <a:effectLst/>
                        </a:rPr>
                        <a:t>: </a:t>
                      </a:r>
                      <a:r>
                        <a:rPr lang="ru-RU" sz="1100" b="1" u="none" dirty="0">
                          <a:effectLst/>
                        </a:rPr>
                        <a:t>английский</a:t>
                      </a:r>
                      <a:endParaRPr lang="en-US" sz="11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92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81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EF012904-3A20-4F2B-853B-D0DBA8ED0358}"/>
              </a:ext>
            </a:extLst>
          </p:cNvPr>
          <p:cNvSpPr txBox="1"/>
          <p:nvPr/>
        </p:nvSpPr>
        <p:spPr>
          <a:xfrm rot="5400000">
            <a:off x="4871860" y="2652232"/>
            <a:ext cx="4235795" cy="174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F0C73D9-4B37-441D-B00C-15BDA39560E9}"/>
              </a:ext>
            </a:extLst>
          </p:cNvPr>
          <p:cNvSpPr txBox="1"/>
          <p:nvPr/>
        </p:nvSpPr>
        <p:spPr>
          <a:xfrm rot="5400000">
            <a:off x="2602091" y="2661139"/>
            <a:ext cx="4253607" cy="174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150662" y="84352"/>
            <a:ext cx="7165184" cy="777510"/>
            <a:chOff x="6102442" y="1483456"/>
            <a:chExt cx="7165184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860265" y="1678152"/>
              <a:ext cx="6407361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7FB9C8E-68A3-4FEB-BBD9-472084D0516A}"/>
              </a:ext>
            </a:extLst>
          </p:cNvPr>
          <p:cNvSpPr txBox="1"/>
          <p:nvPr/>
        </p:nvSpPr>
        <p:spPr>
          <a:xfrm rot="5400000">
            <a:off x="7207155" y="2643328"/>
            <a:ext cx="4253606" cy="174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2372A58-E836-4EEB-A58D-62012D65CB15}"/>
              </a:ext>
            </a:extLst>
          </p:cNvPr>
          <p:cNvSpPr txBox="1"/>
          <p:nvPr/>
        </p:nvSpPr>
        <p:spPr>
          <a:xfrm>
            <a:off x="3857357" y="1903889"/>
            <a:ext cx="1743075" cy="1182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Вопросы управления,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этики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выявления мошенничества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CCDF3A7-9113-410B-9DAA-A117DF9C0F93}"/>
              </a:ext>
            </a:extLst>
          </p:cNvPr>
          <p:cNvSpPr txBox="1"/>
          <p:nvPr/>
        </p:nvSpPr>
        <p:spPr>
          <a:xfrm>
            <a:off x="6118220" y="1918325"/>
            <a:ext cx="1743075" cy="1179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финансовых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закупочных процедур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94846FC-8112-46CA-8BA1-3C8103F59CFC}"/>
              </a:ext>
            </a:extLst>
          </p:cNvPr>
          <p:cNvSpPr txBox="1"/>
          <p:nvPr/>
        </p:nvSpPr>
        <p:spPr>
          <a:xfrm>
            <a:off x="8462421" y="1919801"/>
            <a:ext cx="1743075" cy="1179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процедур внутреннего контроля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БРЭ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Shape 548">
            <a:extLst>
              <a:ext uri="{FF2B5EF4-FFF2-40B4-BE49-F238E27FC236}">
                <a16:creationId xmlns:a16="http://schemas.microsoft.com/office/drawing/2014/main" id="{10609DBA-2840-40CF-8FB2-07695E257266}"/>
              </a:ext>
            </a:extLst>
          </p:cNvPr>
          <p:cNvGrpSpPr/>
          <p:nvPr/>
        </p:nvGrpSpPr>
        <p:grpSpPr>
          <a:xfrm>
            <a:off x="6699617" y="1511578"/>
            <a:ext cx="333699" cy="329076"/>
            <a:chOff x="3292425" y="3664250"/>
            <a:chExt cx="397025" cy="391525"/>
          </a:xfrm>
        </p:grpSpPr>
        <p:sp>
          <p:nvSpPr>
            <p:cNvPr id="24" name="Shape 549">
              <a:extLst>
                <a:ext uri="{FF2B5EF4-FFF2-40B4-BE49-F238E27FC236}">
                  <a16:creationId xmlns:a16="http://schemas.microsoft.com/office/drawing/2014/main" id="{F97B291E-D0C6-43E1-B7E4-13476D765BE0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550">
              <a:extLst>
                <a:ext uri="{FF2B5EF4-FFF2-40B4-BE49-F238E27FC236}">
                  <a16:creationId xmlns:a16="http://schemas.microsoft.com/office/drawing/2014/main" id="{DC578FB4-B63C-4BBA-83F8-53D9AABBC905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551">
              <a:extLst>
                <a:ext uri="{FF2B5EF4-FFF2-40B4-BE49-F238E27FC236}">
                  <a16:creationId xmlns:a16="http://schemas.microsoft.com/office/drawing/2014/main" id="{75B0C7B5-1485-4F52-B551-633A2D9BE3DC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" name="Shape 517">
            <a:extLst>
              <a:ext uri="{FF2B5EF4-FFF2-40B4-BE49-F238E27FC236}">
                <a16:creationId xmlns:a16="http://schemas.microsoft.com/office/drawing/2014/main" id="{3E3AE20B-B70D-4295-86B0-89934288565A}"/>
              </a:ext>
            </a:extLst>
          </p:cNvPr>
          <p:cNvGrpSpPr/>
          <p:nvPr/>
        </p:nvGrpSpPr>
        <p:grpSpPr>
          <a:xfrm>
            <a:off x="4387946" y="1487065"/>
            <a:ext cx="342881" cy="350068"/>
            <a:chOff x="3951850" y="2985350"/>
            <a:chExt cx="407950" cy="416500"/>
          </a:xfrm>
        </p:grpSpPr>
        <p:sp>
          <p:nvSpPr>
            <p:cNvPr id="28" name="Shape 518">
              <a:extLst>
                <a:ext uri="{FF2B5EF4-FFF2-40B4-BE49-F238E27FC236}">
                  <a16:creationId xmlns:a16="http://schemas.microsoft.com/office/drawing/2014/main" id="{5A52C955-234F-42E0-B992-428D918C9DEB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519">
              <a:extLst>
                <a:ext uri="{FF2B5EF4-FFF2-40B4-BE49-F238E27FC236}">
                  <a16:creationId xmlns:a16="http://schemas.microsoft.com/office/drawing/2014/main" id="{7DCB40AC-378A-4533-A6B0-26A5A52571D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520">
              <a:extLst>
                <a:ext uri="{FF2B5EF4-FFF2-40B4-BE49-F238E27FC236}">
                  <a16:creationId xmlns:a16="http://schemas.microsoft.com/office/drawing/2014/main" id="{9EC551F7-00F7-491E-9CB3-408D236306BB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521">
              <a:extLst>
                <a:ext uri="{FF2B5EF4-FFF2-40B4-BE49-F238E27FC236}">
                  <a16:creationId xmlns:a16="http://schemas.microsoft.com/office/drawing/2014/main" id="{D2E1C9E8-0171-4DF6-A659-FFF74999111C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" name="Shape 727">
            <a:extLst>
              <a:ext uri="{FF2B5EF4-FFF2-40B4-BE49-F238E27FC236}">
                <a16:creationId xmlns:a16="http://schemas.microsoft.com/office/drawing/2014/main" id="{64F92AF7-BEE2-4265-9BD8-D029617A29A6}"/>
              </a:ext>
            </a:extLst>
          </p:cNvPr>
          <p:cNvGrpSpPr/>
          <p:nvPr/>
        </p:nvGrpSpPr>
        <p:grpSpPr>
          <a:xfrm>
            <a:off x="3876997" y="1528971"/>
            <a:ext cx="363369" cy="221114"/>
            <a:chOff x="3269900" y="3064500"/>
            <a:chExt cx="432325" cy="263075"/>
          </a:xfrm>
        </p:grpSpPr>
        <p:sp>
          <p:nvSpPr>
            <p:cNvPr id="36" name="Shape 728">
              <a:extLst>
                <a:ext uri="{FF2B5EF4-FFF2-40B4-BE49-F238E27FC236}">
                  <a16:creationId xmlns:a16="http://schemas.microsoft.com/office/drawing/2014/main" id="{520FD899-BA1B-4C2A-B7F8-3A557D7DCEB9}"/>
                </a:ext>
              </a:extLst>
            </p:cNvPr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729">
              <a:extLst>
                <a:ext uri="{FF2B5EF4-FFF2-40B4-BE49-F238E27FC236}">
                  <a16:creationId xmlns:a16="http://schemas.microsoft.com/office/drawing/2014/main" id="{9489BAB8-7369-48CA-A0DB-5D570942843C}"/>
                </a:ext>
              </a:extLst>
            </p:cNvPr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730">
              <a:extLst>
                <a:ext uri="{FF2B5EF4-FFF2-40B4-BE49-F238E27FC236}">
                  <a16:creationId xmlns:a16="http://schemas.microsoft.com/office/drawing/2014/main" id="{DC78FF58-C210-4D7E-912A-E58F668E76C6}"/>
                </a:ext>
              </a:extLst>
            </p:cNvPr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" name="Shape 382">
            <a:extLst>
              <a:ext uri="{FF2B5EF4-FFF2-40B4-BE49-F238E27FC236}">
                <a16:creationId xmlns:a16="http://schemas.microsoft.com/office/drawing/2014/main" id="{75BCDE7D-E900-4890-84E2-40261D7FA87F}"/>
              </a:ext>
            </a:extLst>
          </p:cNvPr>
          <p:cNvGrpSpPr/>
          <p:nvPr/>
        </p:nvGrpSpPr>
        <p:grpSpPr>
          <a:xfrm>
            <a:off x="5029839" y="1468332"/>
            <a:ext cx="336767" cy="383835"/>
            <a:chOff x="4630125" y="278900"/>
            <a:chExt cx="400675" cy="456675"/>
          </a:xfrm>
        </p:grpSpPr>
        <p:sp>
          <p:nvSpPr>
            <p:cNvPr id="40" name="Shape 383">
              <a:extLst>
                <a:ext uri="{FF2B5EF4-FFF2-40B4-BE49-F238E27FC236}">
                  <a16:creationId xmlns:a16="http://schemas.microsoft.com/office/drawing/2014/main" id="{19296F6A-C677-45FA-9C0A-C7E37CB6BE62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384">
              <a:extLst>
                <a:ext uri="{FF2B5EF4-FFF2-40B4-BE49-F238E27FC236}">
                  <a16:creationId xmlns:a16="http://schemas.microsoft.com/office/drawing/2014/main" id="{6700C3D1-BEFC-4D0F-AE9E-4FBCD84A480E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385">
              <a:extLst>
                <a:ext uri="{FF2B5EF4-FFF2-40B4-BE49-F238E27FC236}">
                  <a16:creationId xmlns:a16="http://schemas.microsoft.com/office/drawing/2014/main" id="{3AC2308A-4957-4CAB-8D0E-FA3EF3E56C1E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386">
              <a:extLst>
                <a:ext uri="{FF2B5EF4-FFF2-40B4-BE49-F238E27FC236}">
                  <a16:creationId xmlns:a16="http://schemas.microsoft.com/office/drawing/2014/main" id="{2EEB7C93-08CA-4098-82D2-3154E1BE44BC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" name="Shape 552">
            <a:extLst>
              <a:ext uri="{FF2B5EF4-FFF2-40B4-BE49-F238E27FC236}">
                <a16:creationId xmlns:a16="http://schemas.microsoft.com/office/drawing/2014/main" id="{211D63D5-F386-4CFF-A5DA-E748F12D8AF7}"/>
              </a:ext>
            </a:extLst>
          </p:cNvPr>
          <p:cNvGrpSpPr/>
          <p:nvPr/>
        </p:nvGrpSpPr>
        <p:grpSpPr>
          <a:xfrm>
            <a:off x="6195779" y="1551743"/>
            <a:ext cx="369525" cy="268182"/>
            <a:chOff x="3932350" y="3714775"/>
            <a:chExt cx="439650" cy="319075"/>
          </a:xfrm>
        </p:grpSpPr>
        <p:sp>
          <p:nvSpPr>
            <p:cNvPr id="45" name="Shape 553">
              <a:extLst>
                <a:ext uri="{FF2B5EF4-FFF2-40B4-BE49-F238E27FC236}">
                  <a16:creationId xmlns:a16="http://schemas.microsoft.com/office/drawing/2014/main" id="{BC29EDD5-ECF0-4BF4-A13B-2EE6317BF598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554">
              <a:extLst>
                <a:ext uri="{FF2B5EF4-FFF2-40B4-BE49-F238E27FC236}">
                  <a16:creationId xmlns:a16="http://schemas.microsoft.com/office/drawing/2014/main" id="{D7CF0F04-16ED-4E40-9603-8A420DB18D21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55">
              <a:extLst>
                <a:ext uri="{FF2B5EF4-FFF2-40B4-BE49-F238E27FC236}">
                  <a16:creationId xmlns:a16="http://schemas.microsoft.com/office/drawing/2014/main" id="{CC0C639D-8E1B-44F7-B821-9250D2574D4E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556">
              <a:extLst>
                <a:ext uri="{FF2B5EF4-FFF2-40B4-BE49-F238E27FC236}">
                  <a16:creationId xmlns:a16="http://schemas.microsoft.com/office/drawing/2014/main" id="{AF43CC2D-2364-4CF6-B77E-8022CDDA2131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557">
              <a:extLst>
                <a:ext uri="{FF2B5EF4-FFF2-40B4-BE49-F238E27FC236}">
                  <a16:creationId xmlns:a16="http://schemas.microsoft.com/office/drawing/2014/main" id="{10EA38D5-7684-47E8-AD68-85E263439CB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" name="Shape 558">
            <a:extLst>
              <a:ext uri="{FF2B5EF4-FFF2-40B4-BE49-F238E27FC236}">
                <a16:creationId xmlns:a16="http://schemas.microsoft.com/office/drawing/2014/main" id="{C63FC6EB-BAA6-46D3-8C75-D3A684D25AEF}"/>
              </a:ext>
            </a:extLst>
          </p:cNvPr>
          <p:cNvGrpSpPr/>
          <p:nvPr/>
        </p:nvGrpSpPr>
        <p:grpSpPr>
          <a:xfrm>
            <a:off x="7178411" y="1510456"/>
            <a:ext cx="369504" cy="268182"/>
            <a:chOff x="4604550" y="3714775"/>
            <a:chExt cx="439625" cy="319075"/>
          </a:xfrm>
        </p:grpSpPr>
        <p:sp>
          <p:nvSpPr>
            <p:cNvPr id="51" name="Shape 559">
              <a:extLst>
                <a:ext uri="{FF2B5EF4-FFF2-40B4-BE49-F238E27FC236}">
                  <a16:creationId xmlns:a16="http://schemas.microsoft.com/office/drawing/2014/main" id="{2CF43D98-0B08-4492-8229-66EA1F98FCD3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60">
              <a:extLst>
                <a:ext uri="{FF2B5EF4-FFF2-40B4-BE49-F238E27FC236}">
                  <a16:creationId xmlns:a16="http://schemas.microsoft.com/office/drawing/2014/main" id="{0C939177-5100-4CEF-B295-6185DEF6E5E1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61">
            <a:extLst>
              <a:ext uri="{FF2B5EF4-FFF2-40B4-BE49-F238E27FC236}">
                <a16:creationId xmlns:a16="http://schemas.microsoft.com/office/drawing/2014/main" id="{BCBEADF4-98E8-42FD-8D44-D9C6D16F1C7F}"/>
              </a:ext>
            </a:extLst>
          </p:cNvPr>
          <p:cNvGrpSpPr/>
          <p:nvPr/>
        </p:nvGrpSpPr>
        <p:grpSpPr>
          <a:xfrm>
            <a:off x="9079690" y="1495039"/>
            <a:ext cx="353136" cy="313737"/>
            <a:chOff x="5292575" y="3681900"/>
            <a:chExt cx="420150" cy="373275"/>
          </a:xfrm>
        </p:grpSpPr>
        <p:sp>
          <p:nvSpPr>
            <p:cNvPr id="54" name="Shape 562">
              <a:extLst>
                <a:ext uri="{FF2B5EF4-FFF2-40B4-BE49-F238E27FC236}">
                  <a16:creationId xmlns:a16="http://schemas.microsoft.com/office/drawing/2014/main" id="{721B7AE4-80B5-4705-8A76-5DAA67A42F79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63">
              <a:extLst>
                <a:ext uri="{FF2B5EF4-FFF2-40B4-BE49-F238E27FC236}">
                  <a16:creationId xmlns:a16="http://schemas.microsoft.com/office/drawing/2014/main" id="{ACF57559-775F-478B-85F2-B3633CEA35E6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4">
              <a:extLst>
                <a:ext uri="{FF2B5EF4-FFF2-40B4-BE49-F238E27FC236}">
                  <a16:creationId xmlns:a16="http://schemas.microsoft.com/office/drawing/2014/main" id="{75AE6C6A-434E-4C91-8B66-E13254608296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65">
              <a:extLst>
                <a:ext uri="{FF2B5EF4-FFF2-40B4-BE49-F238E27FC236}">
                  <a16:creationId xmlns:a16="http://schemas.microsoft.com/office/drawing/2014/main" id="{102DAB37-E495-43ED-968E-782B383A75A8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66">
              <a:extLst>
                <a:ext uri="{FF2B5EF4-FFF2-40B4-BE49-F238E27FC236}">
                  <a16:creationId xmlns:a16="http://schemas.microsoft.com/office/drawing/2014/main" id="{C2A72211-8B8F-4AA6-9B91-1601BA7B4305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67">
              <a:extLst>
                <a:ext uri="{FF2B5EF4-FFF2-40B4-BE49-F238E27FC236}">
                  <a16:creationId xmlns:a16="http://schemas.microsoft.com/office/drawing/2014/main" id="{563E5E0A-A58D-475C-BA38-ABC96E63F6FB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568">
              <a:extLst>
                <a:ext uri="{FF2B5EF4-FFF2-40B4-BE49-F238E27FC236}">
                  <a16:creationId xmlns:a16="http://schemas.microsoft.com/office/drawing/2014/main" id="{829FF033-03B4-4B2D-9CDE-00F01220161A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" name="Shape 569">
            <a:extLst>
              <a:ext uri="{FF2B5EF4-FFF2-40B4-BE49-F238E27FC236}">
                <a16:creationId xmlns:a16="http://schemas.microsoft.com/office/drawing/2014/main" id="{C06057D6-FDB8-41DB-9E74-6F19479DDEDD}"/>
              </a:ext>
            </a:extLst>
          </p:cNvPr>
          <p:cNvGrpSpPr/>
          <p:nvPr/>
        </p:nvGrpSpPr>
        <p:grpSpPr>
          <a:xfrm>
            <a:off x="8556283" y="1461776"/>
            <a:ext cx="393059" cy="393059"/>
            <a:chOff x="5941025" y="3634400"/>
            <a:chExt cx="467650" cy="467650"/>
          </a:xfrm>
        </p:grpSpPr>
        <p:sp>
          <p:nvSpPr>
            <p:cNvPr id="62" name="Shape 570">
              <a:extLst>
                <a:ext uri="{FF2B5EF4-FFF2-40B4-BE49-F238E27FC236}">
                  <a16:creationId xmlns:a16="http://schemas.microsoft.com/office/drawing/2014/main" id="{42130AFA-4858-4896-84F8-DB9A1B380ECE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571">
              <a:extLst>
                <a:ext uri="{FF2B5EF4-FFF2-40B4-BE49-F238E27FC236}">
                  <a16:creationId xmlns:a16="http://schemas.microsoft.com/office/drawing/2014/main" id="{805CCAD9-B80D-4EAA-B9A2-1C3F2F428DA3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572">
              <a:extLst>
                <a:ext uri="{FF2B5EF4-FFF2-40B4-BE49-F238E27FC236}">
                  <a16:creationId xmlns:a16="http://schemas.microsoft.com/office/drawing/2014/main" id="{C7ABC32E-71BF-4CB9-8845-61A41C2D7565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573">
              <a:extLst>
                <a:ext uri="{FF2B5EF4-FFF2-40B4-BE49-F238E27FC236}">
                  <a16:creationId xmlns:a16="http://schemas.microsoft.com/office/drawing/2014/main" id="{83B6CC41-DBF5-4228-AC13-8233A7A057AC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574">
              <a:extLst>
                <a:ext uri="{FF2B5EF4-FFF2-40B4-BE49-F238E27FC236}">
                  <a16:creationId xmlns:a16="http://schemas.microsoft.com/office/drawing/2014/main" id="{C96AA17C-FB7D-42FC-8F5C-B252078F4CCA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575">
              <a:extLst>
                <a:ext uri="{FF2B5EF4-FFF2-40B4-BE49-F238E27FC236}">
                  <a16:creationId xmlns:a16="http://schemas.microsoft.com/office/drawing/2014/main" id="{39A244AC-5A92-4949-88FD-C88CACCD9D93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" name="Shape 640">
            <a:extLst>
              <a:ext uri="{FF2B5EF4-FFF2-40B4-BE49-F238E27FC236}">
                <a16:creationId xmlns:a16="http://schemas.microsoft.com/office/drawing/2014/main" id="{20974255-E5B1-40A7-93E5-EE14CBDD9812}"/>
              </a:ext>
            </a:extLst>
          </p:cNvPr>
          <p:cNvGrpSpPr/>
          <p:nvPr/>
        </p:nvGrpSpPr>
        <p:grpSpPr>
          <a:xfrm>
            <a:off x="9524031" y="1476874"/>
            <a:ext cx="387932" cy="345970"/>
            <a:chOff x="3927500" y="301425"/>
            <a:chExt cx="461550" cy="411625"/>
          </a:xfrm>
        </p:grpSpPr>
        <p:sp>
          <p:nvSpPr>
            <p:cNvPr id="69" name="Shape 641">
              <a:extLst>
                <a:ext uri="{FF2B5EF4-FFF2-40B4-BE49-F238E27FC236}">
                  <a16:creationId xmlns:a16="http://schemas.microsoft.com/office/drawing/2014/main" id="{12079E97-1FCF-4652-B8CD-372E5AA2C22A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642">
              <a:extLst>
                <a:ext uri="{FF2B5EF4-FFF2-40B4-BE49-F238E27FC236}">
                  <a16:creationId xmlns:a16="http://schemas.microsoft.com/office/drawing/2014/main" id="{80027511-37E2-4CEF-B2C8-A534056BDFCC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643">
              <a:extLst>
                <a:ext uri="{FF2B5EF4-FFF2-40B4-BE49-F238E27FC236}">
                  <a16:creationId xmlns:a16="http://schemas.microsoft.com/office/drawing/2014/main" id="{777CA00D-070C-4ED4-9F2A-224F16366E4F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644">
              <a:extLst>
                <a:ext uri="{FF2B5EF4-FFF2-40B4-BE49-F238E27FC236}">
                  <a16:creationId xmlns:a16="http://schemas.microsoft.com/office/drawing/2014/main" id="{039A58C9-AADF-4F09-88EB-CC9AB0AE8871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645">
              <a:extLst>
                <a:ext uri="{FF2B5EF4-FFF2-40B4-BE49-F238E27FC236}">
                  <a16:creationId xmlns:a16="http://schemas.microsoft.com/office/drawing/2014/main" id="{FCFE11AE-F255-4E1E-A590-3E1E56F6E630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646">
              <a:extLst>
                <a:ext uri="{FF2B5EF4-FFF2-40B4-BE49-F238E27FC236}">
                  <a16:creationId xmlns:a16="http://schemas.microsoft.com/office/drawing/2014/main" id="{88A9ADB4-1ED0-43F8-81A0-4438EF8C800D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647">
              <a:extLst>
                <a:ext uri="{FF2B5EF4-FFF2-40B4-BE49-F238E27FC236}">
                  <a16:creationId xmlns:a16="http://schemas.microsoft.com/office/drawing/2014/main" id="{6A9698F2-77FB-4579-A360-C14A7DD512E9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648">
              <a:extLst>
                <a:ext uri="{FF2B5EF4-FFF2-40B4-BE49-F238E27FC236}">
                  <a16:creationId xmlns:a16="http://schemas.microsoft.com/office/drawing/2014/main" id="{F3DB7671-5A8D-4628-877D-FF9D8D3A0B8C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649">
              <a:extLst>
                <a:ext uri="{FF2B5EF4-FFF2-40B4-BE49-F238E27FC236}">
                  <a16:creationId xmlns:a16="http://schemas.microsoft.com/office/drawing/2014/main" id="{7319EE74-B39E-4776-8640-4F0995DD8AD0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650">
              <a:extLst>
                <a:ext uri="{FF2B5EF4-FFF2-40B4-BE49-F238E27FC236}">
                  <a16:creationId xmlns:a16="http://schemas.microsoft.com/office/drawing/2014/main" id="{989FDB33-BF79-4518-BD7B-A856B19EBAE6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651">
              <a:extLst>
                <a:ext uri="{FF2B5EF4-FFF2-40B4-BE49-F238E27FC236}">
                  <a16:creationId xmlns:a16="http://schemas.microsoft.com/office/drawing/2014/main" id="{8FEDDA4B-D8FD-43E8-A650-19E2B54AB65F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652">
              <a:extLst>
                <a:ext uri="{FF2B5EF4-FFF2-40B4-BE49-F238E27FC236}">
                  <a16:creationId xmlns:a16="http://schemas.microsoft.com/office/drawing/2014/main" id="{4415B6E6-5B35-432D-9A51-AF7EB5BC8585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653">
              <a:extLst>
                <a:ext uri="{FF2B5EF4-FFF2-40B4-BE49-F238E27FC236}">
                  <a16:creationId xmlns:a16="http://schemas.microsoft.com/office/drawing/2014/main" id="{E6BC89E0-2C1E-448B-8EBC-A72A462ECAE3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654">
              <a:extLst>
                <a:ext uri="{FF2B5EF4-FFF2-40B4-BE49-F238E27FC236}">
                  <a16:creationId xmlns:a16="http://schemas.microsoft.com/office/drawing/2014/main" id="{A0C02BB5-1719-441D-BB54-A512528A5A48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655">
              <a:extLst>
                <a:ext uri="{FF2B5EF4-FFF2-40B4-BE49-F238E27FC236}">
                  <a16:creationId xmlns:a16="http://schemas.microsoft.com/office/drawing/2014/main" id="{C00A20B5-C082-4F4D-A78C-FD3AA87B185E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656">
              <a:extLst>
                <a:ext uri="{FF2B5EF4-FFF2-40B4-BE49-F238E27FC236}">
                  <a16:creationId xmlns:a16="http://schemas.microsoft.com/office/drawing/2014/main" id="{C6D33D7E-C665-4AC1-9350-DBB7D51D6B10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657">
              <a:extLst>
                <a:ext uri="{FF2B5EF4-FFF2-40B4-BE49-F238E27FC236}">
                  <a16:creationId xmlns:a16="http://schemas.microsoft.com/office/drawing/2014/main" id="{75697A51-02A5-48AD-AFC1-ED917481FC42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658">
              <a:extLst>
                <a:ext uri="{FF2B5EF4-FFF2-40B4-BE49-F238E27FC236}">
                  <a16:creationId xmlns:a16="http://schemas.microsoft.com/office/drawing/2014/main" id="{D96456DB-1723-42F6-A7E2-3DA918312B9D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659">
              <a:extLst>
                <a:ext uri="{FF2B5EF4-FFF2-40B4-BE49-F238E27FC236}">
                  <a16:creationId xmlns:a16="http://schemas.microsoft.com/office/drawing/2014/main" id="{8BF5A526-4B33-4305-AAB8-8ABF40772B4C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660">
              <a:extLst>
                <a:ext uri="{FF2B5EF4-FFF2-40B4-BE49-F238E27FC236}">
                  <a16:creationId xmlns:a16="http://schemas.microsoft.com/office/drawing/2014/main" id="{1EE0D227-DC3F-4D73-B8B7-93724738C363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661">
              <a:extLst>
                <a:ext uri="{FF2B5EF4-FFF2-40B4-BE49-F238E27FC236}">
                  <a16:creationId xmlns:a16="http://schemas.microsoft.com/office/drawing/2014/main" id="{F568C2CC-7F5F-46E3-BD97-D3F2518D0B07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662">
              <a:extLst>
                <a:ext uri="{FF2B5EF4-FFF2-40B4-BE49-F238E27FC236}">
                  <a16:creationId xmlns:a16="http://schemas.microsoft.com/office/drawing/2014/main" id="{C7893D37-10E0-488D-9C3C-8F5A76F14744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663">
              <a:extLst>
                <a:ext uri="{FF2B5EF4-FFF2-40B4-BE49-F238E27FC236}">
                  <a16:creationId xmlns:a16="http://schemas.microsoft.com/office/drawing/2014/main" id="{F54FD955-2C90-415D-B775-CDC4D15886CD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664">
              <a:extLst>
                <a:ext uri="{FF2B5EF4-FFF2-40B4-BE49-F238E27FC236}">
                  <a16:creationId xmlns:a16="http://schemas.microsoft.com/office/drawing/2014/main" id="{76DD4782-A25C-4664-8D0E-F54A078B5DF5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665">
              <a:extLst>
                <a:ext uri="{FF2B5EF4-FFF2-40B4-BE49-F238E27FC236}">
                  <a16:creationId xmlns:a16="http://schemas.microsoft.com/office/drawing/2014/main" id="{E021FAFC-43CA-44BA-A264-BF5F00E5069D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666">
              <a:extLst>
                <a:ext uri="{FF2B5EF4-FFF2-40B4-BE49-F238E27FC236}">
                  <a16:creationId xmlns:a16="http://schemas.microsoft.com/office/drawing/2014/main" id="{C5479BA4-DE5A-4531-A48D-1208767C6EBA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667">
              <a:extLst>
                <a:ext uri="{FF2B5EF4-FFF2-40B4-BE49-F238E27FC236}">
                  <a16:creationId xmlns:a16="http://schemas.microsoft.com/office/drawing/2014/main" id="{924B7FE7-EDB1-4FDF-AB4E-9E0B5E0B1E00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6003BC-CC2E-49B3-991C-3BF014D577BC}"/>
              </a:ext>
            </a:extLst>
          </p:cNvPr>
          <p:cNvSpPr/>
          <p:nvPr/>
        </p:nvSpPr>
        <p:spPr>
          <a:xfrm>
            <a:off x="391400" y="3258341"/>
            <a:ext cx="10875364" cy="507831"/>
          </a:xfrm>
          <a:prstGeom prst="rect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Первая линия защиты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4157B-7563-4727-8E76-659C10185B92}"/>
              </a:ext>
            </a:extLst>
          </p:cNvPr>
          <p:cNvSpPr/>
          <p:nvPr/>
        </p:nvSpPr>
        <p:spPr>
          <a:xfrm>
            <a:off x="391400" y="4025943"/>
            <a:ext cx="10875364" cy="507831"/>
          </a:xfrm>
          <a:prstGeom prst="rect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Вторая линия защиты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3D2E8-2BD7-464A-99CB-ECB53FE7F57F}"/>
              </a:ext>
            </a:extLst>
          </p:cNvPr>
          <p:cNvSpPr/>
          <p:nvPr/>
        </p:nvSpPr>
        <p:spPr>
          <a:xfrm>
            <a:off x="391400" y="4851442"/>
            <a:ext cx="10875364" cy="507831"/>
          </a:xfrm>
          <a:prstGeom prst="rect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Третья линия защиты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F4B2BD88-31DC-4193-8AC5-42840D7251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5920" y="4051258"/>
            <a:ext cx="457200" cy="4572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3067F929-80A8-48A5-B38A-AC2501FB8F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3381" y="3296838"/>
            <a:ext cx="457200" cy="4572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967ED093-E4EA-44F1-85CF-97688859F8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9666" y="3308972"/>
            <a:ext cx="457200" cy="4572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C8E2D7E8-0A29-428F-B6A8-68F2D3AACD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014" y="4893904"/>
            <a:ext cx="457200" cy="457200"/>
          </a:xfrm>
          <a:prstGeom prst="rect">
            <a:avLst/>
          </a:prstGeom>
        </p:spPr>
      </p:pic>
      <p:sp>
        <p:nvSpPr>
          <p:cNvPr id="109" name="Title 2">
            <a:extLst>
              <a:ext uri="{FF2B5EF4-FFF2-40B4-BE49-F238E27FC236}">
                <a16:creationId xmlns:a16="http://schemas.microsoft.com/office/drawing/2014/main" id="{1F3B386C-D4A6-4D0E-A3C7-8D141EB7628A}"/>
              </a:ext>
            </a:extLst>
          </p:cNvPr>
          <p:cNvSpPr txBox="1">
            <a:spLocks/>
          </p:cNvSpPr>
          <p:nvPr/>
        </p:nvSpPr>
        <p:spPr>
          <a:xfrm rot="5400000">
            <a:off x="-1359376" y="3836916"/>
            <a:ext cx="3784058" cy="1017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u="sng" dirty="0"/>
              <a:t>Три линии защиты МСЭ</a:t>
            </a:r>
            <a:endParaRPr lang="en-GB" sz="1600" u="sng" dirty="0"/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4B5A6F9-95D1-4802-AD05-D7D902D059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6288" y="4051258"/>
            <a:ext cx="457200" cy="4572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30513358-0E0B-4A56-8A6D-6ED52B7798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544" y="4067231"/>
            <a:ext cx="457200" cy="457200"/>
          </a:xfrm>
          <a:prstGeom prst="rect">
            <a:avLst/>
          </a:prstGeom>
        </p:spPr>
      </p:pic>
      <p:sp>
        <p:nvSpPr>
          <p:cNvPr id="104" name="Title 1">
            <a:extLst>
              <a:ext uri="{FF2B5EF4-FFF2-40B4-BE49-F238E27FC236}">
                <a16:creationId xmlns:a16="http://schemas.microsoft.com/office/drawing/2014/main" id="{C01D0192-9A15-4F93-BAF9-943F5A702595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7D8B25-3B08-4043-BA6F-D324868626BD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9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150662" y="84352"/>
            <a:ext cx="7347710" cy="777510"/>
            <a:chOff x="6102442" y="1483456"/>
            <a:chExt cx="7347710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7042791" y="1644248"/>
              <a:ext cx="6407361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7FB9C8E-68A3-4FEB-BBD9-472084D0516A}"/>
              </a:ext>
            </a:extLst>
          </p:cNvPr>
          <p:cNvSpPr txBox="1"/>
          <p:nvPr/>
        </p:nvSpPr>
        <p:spPr>
          <a:xfrm>
            <a:off x="247650" y="981575"/>
            <a:ext cx="10767331" cy="174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C6375E-BE76-441E-A3B6-8529E67CA871}"/>
              </a:ext>
            </a:extLst>
          </p:cNvPr>
          <p:cNvSpPr txBox="1"/>
          <p:nvPr/>
        </p:nvSpPr>
        <p:spPr>
          <a:xfrm>
            <a:off x="2692488" y="1046270"/>
            <a:ext cx="7911834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Политика противодействия мошенничеству, коррупции и другой запрещенной деятельности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Руководящие указания по проведению расследований</a:t>
            </a:r>
            <a: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Включение в проектные соглашения положения о надлежащей процедуре в случае мошенничества 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Проверка проектов региональных отделений</a:t>
            </a:r>
            <a: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Укрепление политики спонсорской поддержки 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2372A58-E836-4EEB-A58D-62012D65CB15}"/>
              </a:ext>
            </a:extLst>
          </p:cNvPr>
          <p:cNvSpPr txBox="1"/>
          <p:nvPr/>
        </p:nvSpPr>
        <p:spPr>
          <a:xfrm rot="16200000">
            <a:off x="1038106" y="1261970"/>
            <a:ext cx="1743075" cy="1200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Вопросы управления,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этики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выявления мошенничества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F012904-3A20-4F2B-853B-D0DBA8ED0358}"/>
              </a:ext>
            </a:extLst>
          </p:cNvPr>
          <p:cNvSpPr txBox="1"/>
          <p:nvPr/>
        </p:nvSpPr>
        <p:spPr>
          <a:xfrm>
            <a:off x="247650" y="2962275"/>
            <a:ext cx="10767331" cy="174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52B8D0-8591-4CCA-8C3B-5BF89F585DB7}"/>
              </a:ext>
            </a:extLst>
          </p:cNvPr>
          <p:cNvSpPr txBox="1"/>
          <p:nvPr/>
        </p:nvSpPr>
        <p:spPr>
          <a:xfrm>
            <a:off x="2692488" y="3137865"/>
            <a:ext cx="8430239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Новые закупочные процедуры для заказов на сумму &lt; 20 000 швейцарских франков 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Базовые правила закупки для проектов БРЭ </a:t>
            </a:r>
            <a: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Мониторинг общей суммы заказов по каждому поставщику 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Усиление контроля в отношении мелких наличных сумм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Эффективное управление банковскими счетами и наличными средствами </a:t>
            </a:r>
            <a:b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региональных/зональных отделениях МСЭ </a:t>
            </a:r>
            <a:endParaRPr lang="en-US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F0C73D9-4B37-441D-B00C-15BDA39560E9}"/>
              </a:ext>
            </a:extLst>
          </p:cNvPr>
          <p:cNvSpPr txBox="1"/>
          <p:nvPr/>
        </p:nvSpPr>
        <p:spPr>
          <a:xfrm>
            <a:off x="247651" y="4835049"/>
            <a:ext cx="10767330" cy="174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E64A9C-BD47-4836-9AC9-B41781DD6D6F}"/>
              </a:ext>
            </a:extLst>
          </p:cNvPr>
          <p:cNvSpPr txBox="1"/>
          <p:nvPr/>
        </p:nvSpPr>
        <p:spPr>
          <a:xfrm>
            <a:off x="2703904" y="4958300"/>
            <a:ext cx="7096806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Внутренняя рабочая группа по усилению внутреннего контроля в БРЭ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Ежегодный план поездок БРЭ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Контроль за работой консультантов </a:t>
            </a:r>
            <a: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Укрепление процедур оформления поездок</a:t>
            </a:r>
            <a:endParaRPr lang="en-GB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Укрепление надзора на уровне проектов </a:t>
            </a:r>
            <a:endParaRPr lang="en-US" sz="14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Управление активами проектов</a:t>
            </a:r>
            <a: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3" name="Shape 548">
            <a:extLst>
              <a:ext uri="{FF2B5EF4-FFF2-40B4-BE49-F238E27FC236}">
                <a16:creationId xmlns:a16="http://schemas.microsoft.com/office/drawing/2014/main" id="{10609DBA-2840-40CF-8FB2-07695E257266}"/>
              </a:ext>
            </a:extLst>
          </p:cNvPr>
          <p:cNvGrpSpPr/>
          <p:nvPr/>
        </p:nvGrpSpPr>
        <p:grpSpPr>
          <a:xfrm>
            <a:off x="594298" y="3721528"/>
            <a:ext cx="333699" cy="329076"/>
            <a:chOff x="3292425" y="3664250"/>
            <a:chExt cx="397025" cy="391525"/>
          </a:xfrm>
        </p:grpSpPr>
        <p:sp>
          <p:nvSpPr>
            <p:cNvPr id="24" name="Shape 549">
              <a:extLst>
                <a:ext uri="{FF2B5EF4-FFF2-40B4-BE49-F238E27FC236}">
                  <a16:creationId xmlns:a16="http://schemas.microsoft.com/office/drawing/2014/main" id="{F97B291E-D0C6-43E1-B7E4-13476D765BE0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" name="Shape 550">
              <a:extLst>
                <a:ext uri="{FF2B5EF4-FFF2-40B4-BE49-F238E27FC236}">
                  <a16:creationId xmlns:a16="http://schemas.microsoft.com/office/drawing/2014/main" id="{DC578FB4-B63C-4BBA-83F8-53D9AABBC905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" name="Shape 551">
              <a:extLst>
                <a:ext uri="{FF2B5EF4-FFF2-40B4-BE49-F238E27FC236}">
                  <a16:creationId xmlns:a16="http://schemas.microsoft.com/office/drawing/2014/main" id="{75B0C7B5-1485-4F52-B551-633A2D9BE3DC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7" name="Shape 517">
            <a:extLst>
              <a:ext uri="{FF2B5EF4-FFF2-40B4-BE49-F238E27FC236}">
                <a16:creationId xmlns:a16="http://schemas.microsoft.com/office/drawing/2014/main" id="{3E3AE20B-B70D-4295-86B0-89934288565A}"/>
              </a:ext>
            </a:extLst>
          </p:cNvPr>
          <p:cNvGrpSpPr/>
          <p:nvPr/>
        </p:nvGrpSpPr>
        <p:grpSpPr>
          <a:xfrm>
            <a:off x="531296" y="1666732"/>
            <a:ext cx="342881" cy="350068"/>
            <a:chOff x="3951850" y="2985350"/>
            <a:chExt cx="407950" cy="416500"/>
          </a:xfrm>
        </p:grpSpPr>
        <p:sp>
          <p:nvSpPr>
            <p:cNvPr id="28" name="Shape 518">
              <a:extLst>
                <a:ext uri="{FF2B5EF4-FFF2-40B4-BE49-F238E27FC236}">
                  <a16:creationId xmlns:a16="http://schemas.microsoft.com/office/drawing/2014/main" id="{5A52C955-234F-42E0-B992-428D918C9DEB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" name="Shape 519">
              <a:extLst>
                <a:ext uri="{FF2B5EF4-FFF2-40B4-BE49-F238E27FC236}">
                  <a16:creationId xmlns:a16="http://schemas.microsoft.com/office/drawing/2014/main" id="{7DCB40AC-378A-4533-A6B0-26A5A52571D7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520">
              <a:extLst>
                <a:ext uri="{FF2B5EF4-FFF2-40B4-BE49-F238E27FC236}">
                  <a16:creationId xmlns:a16="http://schemas.microsoft.com/office/drawing/2014/main" id="{9EC551F7-00F7-491E-9CB3-408D236306BB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521">
              <a:extLst>
                <a:ext uri="{FF2B5EF4-FFF2-40B4-BE49-F238E27FC236}">
                  <a16:creationId xmlns:a16="http://schemas.microsoft.com/office/drawing/2014/main" id="{D2E1C9E8-0171-4DF6-A659-FFF74999111C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5" name="Shape 727">
            <a:extLst>
              <a:ext uri="{FF2B5EF4-FFF2-40B4-BE49-F238E27FC236}">
                <a16:creationId xmlns:a16="http://schemas.microsoft.com/office/drawing/2014/main" id="{64F92AF7-BEE2-4265-9BD8-D029617A29A6}"/>
              </a:ext>
            </a:extLst>
          </p:cNvPr>
          <p:cNvGrpSpPr/>
          <p:nvPr/>
        </p:nvGrpSpPr>
        <p:grpSpPr>
          <a:xfrm>
            <a:off x="487254" y="1165467"/>
            <a:ext cx="363369" cy="221114"/>
            <a:chOff x="3269900" y="3064500"/>
            <a:chExt cx="432325" cy="263075"/>
          </a:xfrm>
        </p:grpSpPr>
        <p:sp>
          <p:nvSpPr>
            <p:cNvPr id="36" name="Shape 728">
              <a:extLst>
                <a:ext uri="{FF2B5EF4-FFF2-40B4-BE49-F238E27FC236}">
                  <a16:creationId xmlns:a16="http://schemas.microsoft.com/office/drawing/2014/main" id="{520FD899-BA1B-4C2A-B7F8-3A557D7DCEB9}"/>
                </a:ext>
              </a:extLst>
            </p:cNvPr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" name="Shape 729">
              <a:extLst>
                <a:ext uri="{FF2B5EF4-FFF2-40B4-BE49-F238E27FC236}">
                  <a16:creationId xmlns:a16="http://schemas.microsoft.com/office/drawing/2014/main" id="{9489BAB8-7369-48CA-A0DB-5D570942843C}"/>
                </a:ext>
              </a:extLst>
            </p:cNvPr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" name="Shape 730">
              <a:extLst>
                <a:ext uri="{FF2B5EF4-FFF2-40B4-BE49-F238E27FC236}">
                  <a16:creationId xmlns:a16="http://schemas.microsoft.com/office/drawing/2014/main" id="{DC78FF58-C210-4D7E-912A-E58F668E76C6}"/>
                </a:ext>
              </a:extLst>
            </p:cNvPr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9" name="Shape 382">
            <a:extLst>
              <a:ext uri="{FF2B5EF4-FFF2-40B4-BE49-F238E27FC236}">
                <a16:creationId xmlns:a16="http://schemas.microsoft.com/office/drawing/2014/main" id="{75BCDE7D-E900-4890-84E2-40261D7FA87F}"/>
              </a:ext>
            </a:extLst>
          </p:cNvPr>
          <p:cNvGrpSpPr/>
          <p:nvPr/>
        </p:nvGrpSpPr>
        <p:grpSpPr>
          <a:xfrm>
            <a:off x="507593" y="2245400"/>
            <a:ext cx="336767" cy="383835"/>
            <a:chOff x="4630125" y="278900"/>
            <a:chExt cx="400675" cy="456675"/>
          </a:xfrm>
        </p:grpSpPr>
        <p:sp>
          <p:nvSpPr>
            <p:cNvPr id="40" name="Shape 383">
              <a:extLst>
                <a:ext uri="{FF2B5EF4-FFF2-40B4-BE49-F238E27FC236}">
                  <a16:creationId xmlns:a16="http://schemas.microsoft.com/office/drawing/2014/main" id="{19296F6A-C677-45FA-9C0A-C7E37CB6BE62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" name="Shape 384">
              <a:extLst>
                <a:ext uri="{FF2B5EF4-FFF2-40B4-BE49-F238E27FC236}">
                  <a16:creationId xmlns:a16="http://schemas.microsoft.com/office/drawing/2014/main" id="{6700C3D1-BEFC-4D0F-AE9E-4FBCD84A480E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" name="Shape 385">
              <a:extLst>
                <a:ext uri="{FF2B5EF4-FFF2-40B4-BE49-F238E27FC236}">
                  <a16:creationId xmlns:a16="http://schemas.microsoft.com/office/drawing/2014/main" id="{3AC2308A-4957-4CAB-8D0E-FA3EF3E56C1E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" name="Shape 386">
              <a:extLst>
                <a:ext uri="{FF2B5EF4-FFF2-40B4-BE49-F238E27FC236}">
                  <a16:creationId xmlns:a16="http://schemas.microsoft.com/office/drawing/2014/main" id="{2EEB7C93-08CA-4098-82D2-3154E1BE44BC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44" name="Shape 552">
            <a:extLst>
              <a:ext uri="{FF2B5EF4-FFF2-40B4-BE49-F238E27FC236}">
                <a16:creationId xmlns:a16="http://schemas.microsoft.com/office/drawing/2014/main" id="{211D63D5-F386-4CFF-A5DA-E748F12D8AF7}"/>
              </a:ext>
            </a:extLst>
          </p:cNvPr>
          <p:cNvGrpSpPr/>
          <p:nvPr/>
        </p:nvGrpSpPr>
        <p:grpSpPr>
          <a:xfrm>
            <a:off x="561995" y="3207477"/>
            <a:ext cx="369525" cy="268182"/>
            <a:chOff x="3932350" y="3714775"/>
            <a:chExt cx="439650" cy="319075"/>
          </a:xfrm>
        </p:grpSpPr>
        <p:sp>
          <p:nvSpPr>
            <p:cNvPr id="45" name="Shape 553">
              <a:extLst>
                <a:ext uri="{FF2B5EF4-FFF2-40B4-BE49-F238E27FC236}">
                  <a16:creationId xmlns:a16="http://schemas.microsoft.com/office/drawing/2014/main" id="{BC29EDD5-ECF0-4BF4-A13B-2EE6317BF598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554">
              <a:extLst>
                <a:ext uri="{FF2B5EF4-FFF2-40B4-BE49-F238E27FC236}">
                  <a16:creationId xmlns:a16="http://schemas.microsoft.com/office/drawing/2014/main" id="{D7CF0F04-16ED-4E40-9603-8A420DB18D21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555">
              <a:extLst>
                <a:ext uri="{FF2B5EF4-FFF2-40B4-BE49-F238E27FC236}">
                  <a16:creationId xmlns:a16="http://schemas.microsoft.com/office/drawing/2014/main" id="{CC0C639D-8E1B-44F7-B821-9250D2574D4E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556">
              <a:extLst>
                <a:ext uri="{FF2B5EF4-FFF2-40B4-BE49-F238E27FC236}">
                  <a16:creationId xmlns:a16="http://schemas.microsoft.com/office/drawing/2014/main" id="{AF43CC2D-2364-4CF6-B77E-8022CDDA2131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557">
              <a:extLst>
                <a:ext uri="{FF2B5EF4-FFF2-40B4-BE49-F238E27FC236}">
                  <a16:creationId xmlns:a16="http://schemas.microsoft.com/office/drawing/2014/main" id="{10EA38D5-7684-47E8-AD68-85E263439CB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50" name="Shape 558">
            <a:extLst>
              <a:ext uri="{FF2B5EF4-FFF2-40B4-BE49-F238E27FC236}">
                <a16:creationId xmlns:a16="http://schemas.microsoft.com/office/drawing/2014/main" id="{C63FC6EB-BAA6-46D3-8C75-D3A684D25AEF}"/>
              </a:ext>
            </a:extLst>
          </p:cNvPr>
          <p:cNvGrpSpPr/>
          <p:nvPr/>
        </p:nvGrpSpPr>
        <p:grpSpPr>
          <a:xfrm>
            <a:off x="557392" y="4251796"/>
            <a:ext cx="369504" cy="268182"/>
            <a:chOff x="4604550" y="3714775"/>
            <a:chExt cx="439625" cy="319075"/>
          </a:xfrm>
        </p:grpSpPr>
        <p:sp>
          <p:nvSpPr>
            <p:cNvPr id="51" name="Shape 559">
              <a:extLst>
                <a:ext uri="{FF2B5EF4-FFF2-40B4-BE49-F238E27FC236}">
                  <a16:creationId xmlns:a16="http://schemas.microsoft.com/office/drawing/2014/main" id="{2CF43D98-0B08-4492-8229-66EA1F98FCD3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560">
              <a:extLst>
                <a:ext uri="{FF2B5EF4-FFF2-40B4-BE49-F238E27FC236}">
                  <a16:creationId xmlns:a16="http://schemas.microsoft.com/office/drawing/2014/main" id="{0C939177-5100-4CEF-B295-6185DEF6E5E1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53" name="Shape 561">
            <a:extLst>
              <a:ext uri="{FF2B5EF4-FFF2-40B4-BE49-F238E27FC236}">
                <a16:creationId xmlns:a16="http://schemas.microsoft.com/office/drawing/2014/main" id="{BCBEADF4-98E8-42FD-8D44-D9C6D16F1C7F}"/>
              </a:ext>
            </a:extLst>
          </p:cNvPr>
          <p:cNvGrpSpPr/>
          <p:nvPr/>
        </p:nvGrpSpPr>
        <p:grpSpPr>
          <a:xfrm>
            <a:off x="596295" y="5574160"/>
            <a:ext cx="353136" cy="313737"/>
            <a:chOff x="5292575" y="3681900"/>
            <a:chExt cx="420150" cy="373275"/>
          </a:xfrm>
        </p:grpSpPr>
        <p:sp>
          <p:nvSpPr>
            <p:cNvPr id="54" name="Shape 562">
              <a:extLst>
                <a:ext uri="{FF2B5EF4-FFF2-40B4-BE49-F238E27FC236}">
                  <a16:creationId xmlns:a16="http://schemas.microsoft.com/office/drawing/2014/main" id="{721B7AE4-80B5-4705-8A76-5DAA67A42F79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5" name="Shape 563">
              <a:extLst>
                <a:ext uri="{FF2B5EF4-FFF2-40B4-BE49-F238E27FC236}">
                  <a16:creationId xmlns:a16="http://schemas.microsoft.com/office/drawing/2014/main" id="{ACF57559-775F-478B-85F2-B3633CEA35E6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6" name="Shape 564">
              <a:extLst>
                <a:ext uri="{FF2B5EF4-FFF2-40B4-BE49-F238E27FC236}">
                  <a16:creationId xmlns:a16="http://schemas.microsoft.com/office/drawing/2014/main" id="{75AE6C6A-434E-4C91-8B66-E13254608296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565">
              <a:extLst>
                <a:ext uri="{FF2B5EF4-FFF2-40B4-BE49-F238E27FC236}">
                  <a16:creationId xmlns:a16="http://schemas.microsoft.com/office/drawing/2014/main" id="{102DAB37-E495-43ED-968E-782B383A75A8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566">
              <a:extLst>
                <a:ext uri="{FF2B5EF4-FFF2-40B4-BE49-F238E27FC236}">
                  <a16:creationId xmlns:a16="http://schemas.microsoft.com/office/drawing/2014/main" id="{C2A72211-8B8F-4AA6-9B91-1601BA7B4305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567">
              <a:extLst>
                <a:ext uri="{FF2B5EF4-FFF2-40B4-BE49-F238E27FC236}">
                  <a16:creationId xmlns:a16="http://schemas.microsoft.com/office/drawing/2014/main" id="{563E5E0A-A58D-475C-BA38-ABC96E63F6FB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568">
              <a:extLst>
                <a:ext uri="{FF2B5EF4-FFF2-40B4-BE49-F238E27FC236}">
                  <a16:creationId xmlns:a16="http://schemas.microsoft.com/office/drawing/2014/main" id="{829FF033-03B4-4B2D-9CDE-00F01220161A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61" name="Shape 569">
            <a:extLst>
              <a:ext uri="{FF2B5EF4-FFF2-40B4-BE49-F238E27FC236}">
                <a16:creationId xmlns:a16="http://schemas.microsoft.com/office/drawing/2014/main" id="{C06057D6-FDB8-41DB-9E74-6F19479DDEDD}"/>
              </a:ext>
            </a:extLst>
          </p:cNvPr>
          <p:cNvGrpSpPr/>
          <p:nvPr/>
        </p:nvGrpSpPr>
        <p:grpSpPr>
          <a:xfrm>
            <a:off x="548168" y="4994738"/>
            <a:ext cx="393059" cy="393059"/>
            <a:chOff x="5941025" y="3634400"/>
            <a:chExt cx="467650" cy="467650"/>
          </a:xfrm>
        </p:grpSpPr>
        <p:sp>
          <p:nvSpPr>
            <p:cNvPr id="62" name="Shape 570">
              <a:extLst>
                <a:ext uri="{FF2B5EF4-FFF2-40B4-BE49-F238E27FC236}">
                  <a16:creationId xmlns:a16="http://schemas.microsoft.com/office/drawing/2014/main" id="{42130AFA-4858-4896-84F8-DB9A1B380ECE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3" name="Shape 571">
              <a:extLst>
                <a:ext uri="{FF2B5EF4-FFF2-40B4-BE49-F238E27FC236}">
                  <a16:creationId xmlns:a16="http://schemas.microsoft.com/office/drawing/2014/main" id="{805CCAD9-B80D-4EAA-B9A2-1C3F2F428DA3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4" name="Shape 572">
              <a:extLst>
                <a:ext uri="{FF2B5EF4-FFF2-40B4-BE49-F238E27FC236}">
                  <a16:creationId xmlns:a16="http://schemas.microsoft.com/office/drawing/2014/main" id="{C7ABC32E-71BF-4CB9-8845-61A41C2D7565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573">
              <a:extLst>
                <a:ext uri="{FF2B5EF4-FFF2-40B4-BE49-F238E27FC236}">
                  <a16:creationId xmlns:a16="http://schemas.microsoft.com/office/drawing/2014/main" id="{83B6CC41-DBF5-4228-AC13-8233A7A057AC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574">
              <a:extLst>
                <a:ext uri="{FF2B5EF4-FFF2-40B4-BE49-F238E27FC236}">
                  <a16:creationId xmlns:a16="http://schemas.microsoft.com/office/drawing/2014/main" id="{C96AA17C-FB7D-42FC-8F5C-B252078F4CCA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575">
              <a:extLst>
                <a:ext uri="{FF2B5EF4-FFF2-40B4-BE49-F238E27FC236}">
                  <a16:creationId xmlns:a16="http://schemas.microsoft.com/office/drawing/2014/main" id="{39A244AC-5A92-4949-88FD-C88CACCD9D93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68" name="Shape 640">
            <a:extLst>
              <a:ext uri="{FF2B5EF4-FFF2-40B4-BE49-F238E27FC236}">
                <a16:creationId xmlns:a16="http://schemas.microsoft.com/office/drawing/2014/main" id="{20974255-E5B1-40A7-93E5-EE14CBDD9812}"/>
              </a:ext>
            </a:extLst>
          </p:cNvPr>
          <p:cNvGrpSpPr/>
          <p:nvPr/>
        </p:nvGrpSpPr>
        <p:grpSpPr>
          <a:xfrm>
            <a:off x="576374" y="6101840"/>
            <a:ext cx="387932" cy="345970"/>
            <a:chOff x="3927500" y="301425"/>
            <a:chExt cx="461550" cy="411625"/>
          </a:xfrm>
        </p:grpSpPr>
        <p:sp>
          <p:nvSpPr>
            <p:cNvPr id="69" name="Shape 641">
              <a:extLst>
                <a:ext uri="{FF2B5EF4-FFF2-40B4-BE49-F238E27FC236}">
                  <a16:creationId xmlns:a16="http://schemas.microsoft.com/office/drawing/2014/main" id="{12079E97-1FCF-4652-B8CD-372E5AA2C22A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642">
              <a:extLst>
                <a:ext uri="{FF2B5EF4-FFF2-40B4-BE49-F238E27FC236}">
                  <a16:creationId xmlns:a16="http://schemas.microsoft.com/office/drawing/2014/main" id="{80027511-37E2-4CEF-B2C8-A534056BDFCC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643">
              <a:extLst>
                <a:ext uri="{FF2B5EF4-FFF2-40B4-BE49-F238E27FC236}">
                  <a16:creationId xmlns:a16="http://schemas.microsoft.com/office/drawing/2014/main" id="{777CA00D-070C-4ED4-9F2A-224F16366E4F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644">
              <a:extLst>
                <a:ext uri="{FF2B5EF4-FFF2-40B4-BE49-F238E27FC236}">
                  <a16:creationId xmlns:a16="http://schemas.microsoft.com/office/drawing/2014/main" id="{039A58C9-AADF-4F09-88EB-CC9AB0AE8871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3" name="Shape 645">
              <a:extLst>
                <a:ext uri="{FF2B5EF4-FFF2-40B4-BE49-F238E27FC236}">
                  <a16:creationId xmlns:a16="http://schemas.microsoft.com/office/drawing/2014/main" id="{FCFE11AE-F255-4E1E-A590-3E1E56F6E630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4" name="Shape 646">
              <a:extLst>
                <a:ext uri="{FF2B5EF4-FFF2-40B4-BE49-F238E27FC236}">
                  <a16:creationId xmlns:a16="http://schemas.microsoft.com/office/drawing/2014/main" id="{88A9ADB4-1ED0-43F8-81A0-4438EF8C800D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5" name="Shape 647">
              <a:extLst>
                <a:ext uri="{FF2B5EF4-FFF2-40B4-BE49-F238E27FC236}">
                  <a16:creationId xmlns:a16="http://schemas.microsoft.com/office/drawing/2014/main" id="{6A9698F2-77FB-4579-A360-C14A7DD512E9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6" name="Shape 648">
              <a:extLst>
                <a:ext uri="{FF2B5EF4-FFF2-40B4-BE49-F238E27FC236}">
                  <a16:creationId xmlns:a16="http://schemas.microsoft.com/office/drawing/2014/main" id="{F3DB7671-5A8D-4628-877D-FF9D8D3A0B8C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7" name="Shape 649">
              <a:extLst>
                <a:ext uri="{FF2B5EF4-FFF2-40B4-BE49-F238E27FC236}">
                  <a16:creationId xmlns:a16="http://schemas.microsoft.com/office/drawing/2014/main" id="{7319EE74-B39E-4776-8640-4F0995DD8AD0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8" name="Shape 650">
              <a:extLst>
                <a:ext uri="{FF2B5EF4-FFF2-40B4-BE49-F238E27FC236}">
                  <a16:creationId xmlns:a16="http://schemas.microsoft.com/office/drawing/2014/main" id="{989FDB33-BF79-4518-BD7B-A856B19EBAE6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9" name="Shape 651">
              <a:extLst>
                <a:ext uri="{FF2B5EF4-FFF2-40B4-BE49-F238E27FC236}">
                  <a16:creationId xmlns:a16="http://schemas.microsoft.com/office/drawing/2014/main" id="{8FEDDA4B-D8FD-43E8-A650-19E2B54AB65F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0" name="Shape 652">
              <a:extLst>
                <a:ext uri="{FF2B5EF4-FFF2-40B4-BE49-F238E27FC236}">
                  <a16:creationId xmlns:a16="http://schemas.microsoft.com/office/drawing/2014/main" id="{4415B6E6-5B35-432D-9A51-AF7EB5BC8585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" name="Shape 653">
              <a:extLst>
                <a:ext uri="{FF2B5EF4-FFF2-40B4-BE49-F238E27FC236}">
                  <a16:creationId xmlns:a16="http://schemas.microsoft.com/office/drawing/2014/main" id="{E6BC89E0-2C1E-448B-8EBC-A72A462ECAE3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" name="Shape 654">
              <a:extLst>
                <a:ext uri="{FF2B5EF4-FFF2-40B4-BE49-F238E27FC236}">
                  <a16:creationId xmlns:a16="http://schemas.microsoft.com/office/drawing/2014/main" id="{A0C02BB5-1719-441D-BB54-A512528A5A48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3" name="Shape 655">
              <a:extLst>
                <a:ext uri="{FF2B5EF4-FFF2-40B4-BE49-F238E27FC236}">
                  <a16:creationId xmlns:a16="http://schemas.microsoft.com/office/drawing/2014/main" id="{C00A20B5-C082-4F4D-A78C-FD3AA87B185E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4" name="Shape 656">
              <a:extLst>
                <a:ext uri="{FF2B5EF4-FFF2-40B4-BE49-F238E27FC236}">
                  <a16:creationId xmlns:a16="http://schemas.microsoft.com/office/drawing/2014/main" id="{C6D33D7E-C665-4AC1-9350-DBB7D51D6B10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5" name="Shape 657">
              <a:extLst>
                <a:ext uri="{FF2B5EF4-FFF2-40B4-BE49-F238E27FC236}">
                  <a16:creationId xmlns:a16="http://schemas.microsoft.com/office/drawing/2014/main" id="{75697A51-02A5-48AD-AFC1-ED917481FC42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4" name="Shape 658">
              <a:extLst>
                <a:ext uri="{FF2B5EF4-FFF2-40B4-BE49-F238E27FC236}">
                  <a16:creationId xmlns:a16="http://schemas.microsoft.com/office/drawing/2014/main" id="{D96456DB-1723-42F6-A7E2-3DA918312B9D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5" name="Shape 659">
              <a:extLst>
                <a:ext uri="{FF2B5EF4-FFF2-40B4-BE49-F238E27FC236}">
                  <a16:creationId xmlns:a16="http://schemas.microsoft.com/office/drawing/2014/main" id="{8BF5A526-4B33-4305-AAB8-8ABF40772B4C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6" name="Shape 660">
              <a:extLst>
                <a:ext uri="{FF2B5EF4-FFF2-40B4-BE49-F238E27FC236}">
                  <a16:creationId xmlns:a16="http://schemas.microsoft.com/office/drawing/2014/main" id="{1EE0D227-DC3F-4D73-B8B7-93724738C363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7" name="Shape 661">
              <a:extLst>
                <a:ext uri="{FF2B5EF4-FFF2-40B4-BE49-F238E27FC236}">
                  <a16:creationId xmlns:a16="http://schemas.microsoft.com/office/drawing/2014/main" id="{F568C2CC-7F5F-46E3-BD97-D3F2518D0B07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8" name="Shape 662">
              <a:extLst>
                <a:ext uri="{FF2B5EF4-FFF2-40B4-BE49-F238E27FC236}">
                  <a16:creationId xmlns:a16="http://schemas.microsoft.com/office/drawing/2014/main" id="{C7893D37-10E0-488D-9C3C-8F5A76F14744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9" name="Shape 663">
              <a:extLst>
                <a:ext uri="{FF2B5EF4-FFF2-40B4-BE49-F238E27FC236}">
                  <a16:creationId xmlns:a16="http://schemas.microsoft.com/office/drawing/2014/main" id="{F54FD955-2C90-415D-B775-CDC4D15886CD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0" name="Shape 664">
              <a:extLst>
                <a:ext uri="{FF2B5EF4-FFF2-40B4-BE49-F238E27FC236}">
                  <a16:creationId xmlns:a16="http://schemas.microsoft.com/office/drawing/2014/main" id="{76DD4782-A25C-4664-8D0E-F54A078B5DF5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1" name="Shape 665">
              <a:extLst>
                <a:ext uri="{FF2B5EF4-FFF2-40B4-BE49-F238E27FC236}">
                  <a16:creationId xmlns:a16="http://schemas.microsoft.com/office/drawing/2014/main" id="{E021FAFC-43CA-44BA-A264-BF5F00E5069D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2" name="Shape 666">
              <a:extLst>
                <a:ext uri="{FF2B5EF4-FFF2-40B4-BE49-F238E27FC236}">
                  <a16:creationId xmlns:a16="http://schemas.microsoft.com/office/drawing/2014/main" id="{C5479BA4-DE5A-4531-A48D-1208767C6EBA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3" name="Shape 667">
              <a:extLst>
                <a:ext uri="{FF2B5EF4-FFF2-40B4-BE49-F238E27FC236}">
                  <a16:creationId xmlns:a16="http://schemas.microsoft.com/office/drawing/2014/main" id="{924B7FE7-EDB1-4FDF-AB4E-9E0B5E0B1E00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04" name="Title 1">
            <a:extLst>
              <a:ext uri="{FF2B5EF4-FFF2-40B4-BE49-F238E27FC236}">
                <a16:creationId xmlns:a16="http://schemas.microsoft.com/office/drawing/2014/main" id="{F44863D7-DFB0-4FFE-A677-92DE5E5567FA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8783B0-93F2-4690-B097-C55B82F52B2F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12D19E-227C-4A88-897E-B23B2E5C3484}"/>
              </a:ext>
            </a:extLst>
          </p:cNvPr>
          <p:cNvSpPr txBox="1"/>
          <p:nvPr/>
        </p:nvSpPr>
        <p:spPr>
          <a:xfrm rot="16200000">
            <a:off x="1038105" y="3224622"/>
            <a:ext cx="1743075" cy="1200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финансовых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закупочных процедур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270863F-864F-456C-BD26-3B368C773DED}"/>
              </a:ext>
            </a:extLst>
          </p:cNvPr>
          <p:cNvSpPr txBox="1"/>
          <p:nvPr/>
        </p:nvSpPr>
        <p:spPr>
          <a:xfrm rot="16200000">
            <a:off x="1038920" y="5106420"/>
            <a:ext cx="1743075" cy="1200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процедур внутреннего контроля БРЭ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19365F4E-BADB-4294-8856-6D30ECE629E9}"/>
              </a:ext>
            </a:extLst>
          </p:cNvPr>
          <p:cNvSpPr/>
          <p:nvPr/>
        </p:nvSpPr>
        <p:spPr>
          <a:xfrm>
            <a:off x="4209689" y="3428124"/>
            <a:ext cx="2654319" cy="2092233"/>
          </a:xfrm>
          <a:prstGeom prst="stripedRightArrow">
            <a:avLst/>
          </a:prstGeom>
          <a:solidFill>
            <a:schemeClr val="accent2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Базовые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элементы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нового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Служебного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приказа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150661" y="84352"/>
            <a:ext cx="10791973" cy="777510"/>
            <a:chOff x="6102442" y="1483456"/>
            <a:chExt cx="7639607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860265" y="1678152"/>
              <a:ext cx="688178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(</a:t>
              </a: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июнь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– </a:t>
              </a: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сентябрь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2020</a:t>
              </a: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г.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) </a:t>
              </a:r>
              <a:endPara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D2EA014-431A-42D7-A1A1-5AFADD15F341}"/>
              </a:ext>
            </a:extLst>
          </p:cNvPr>
          <p:cNvSpPr/>
          <p:nvPr/>
        </p:nvSpPr>
        <p:spPr>
          <a:xfrm>
            <a:off x="-3273" y="1168150"/>
            <a:ext cx="6692831" cy="9233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4AA0C-B72E-49B9-8090-06AE7A1CE67E}"/>
              </a:ext>
            </a:extLst>
          </p:cNvPr>
          <p:cNvSpPr/>
          <p:nvPr/>
        </p:nvSpPr>
        <p:spPr>
          <a:xfrm>
            <a:off x="278637" y="1121417"/>
            <a:ext cx="6382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Защита</a:t>
            </a:r>
            <a:r>
              <a:rPr lang="ru-RU" sz="2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сотрудников, сообщающих о нарушениях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EE096F-8615-43A3-A591-E7A8FCCA2036}"/>
              </a:ext>
            </a:extLst>
          </p:cNvPr>
          <p:cNvSpPr/>
          <p:nvPr/>
        </p:nvSpPr>
        <p:spPr>
          <a:xfrm>
            <a:off x="6864009" y="863657"/>
            <a:ext cx="4078625" cy="268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Подразделением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внутреннего аудита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Внешним аудитором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ОИГ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close up of a fan&#10;&#10;Description automatically generated">
            <a:extLst>
              <a:ext uri="{FF2B5EF4-FFF2-40B4-BE49-F238E27FC236}">
                <a16:creationId xmlns:a16="http://schemas.microsoft.com/office/drawing/2014/main" id="{44213C9B-45FC-45C3-BC22-BD5DF2BCE9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09" y="2855639"/>
            <a:ext cx="232055" cy="232055"/>
          </a:xfrm>
          <a:prstGeom prst="rect">
            <a:avLst/>
          </a:prstGeom>
        </p:spPr>
      </p:pic>
      <p:pic>
        <p:nvPicPr>
          <p:cNvPr id="25" name="Picture 24" descr="A close up of a fan&#10;&#10;Description automatically generated">
            <a:extLst>
              <a:ext uri="{FF2B5EF4-FFF2-40B4-BE49-F238E27FC236}">
                <a16:creationId xmlns:a16="http://schemas.microsoft.com/office/drawing/2014/main" id="{96D5391C-F8F0-4B1E-AA88-CA734E6E12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09" y="2472249"/>
            <a:ext cx="232055" cy="2320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F0EA8B-D407-4DCE-B684-024A5273709F}"/>
              </a:ext>
            </a:extLst>
          </p:cNvPr>
          <p:cNvSpPr/>
          <p:nvPr/>
        </p:nvSpPr>
        <p:spPr>
          <a:xfrm>
            <a:off x="-3273" y="2089345"/>
            <a:ext cx="3298901" cy="5321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Выполнено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4AEE6E-0B88-46F7-8001-E8468855F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81783"/>
              </p:ext>
            </p:extLst>
          </p:nvPr>
        </p:nvGraphicFramePr>
        <p:xfrm>
          <a:off x="50605" y="3231684"/>
          <a:ext cx="4982949" cy="318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2949">
                  <a:extLst>
                    <a:ext uri="{9D8B030D-6E8A-4147-A177-3AD203B41FA5}">
                      <a16:colId xmlns:a16="http://schemas.microsoft.com/office/drawing/2014/main" val="3276842879"/>
                    </a:ext>
                  </a:extLst>
                </a:gridCol>
              </a:tblGrid>
              <a:tr h="3012337">
                <a:tc>
                  <a:txBody>
                    <a:bodyPr/>
                    <a:lstStyle/>
                    <a:p>
                      <a:pPr lvl="0"/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Служебный приказ №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20/06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"Политика и защита в случаях сообщения о неправомерном поведении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Сообщение о фактах нарушений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)"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опубликованный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сентября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года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SO20/06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Новый Служебный приказ отменяет и заменяет Служебный приказ №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11/04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февраля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года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этом Служебном приказе объявляются принятые в МСЭ меры политики и защиты в случаях сообщения о неправомерном поведении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Сообщение о фактах нарушений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разъясняются права и обязанности персонала МСЭ в отношении сообщения о предполагаемом неправомерном поведении, для того чтобы поощрять персонал МСЭ сообщать о фактах, вызывающих обеспокоенность, и обеспечить для МСЭ возможность рассматривать такие дела.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45" marR="0" indent="-360045" algn="just" hangingPunct="0">
                        <a:spcBef>
                          <a:spcPts val="80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4894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20EE27E-9684-4E53-92CE-36A66D941E7A}"/>
              </a:ext>
            </a:extLst>
          </p:cNvPr>
          <p:cNvSpPr txBox="1"/>
          <p:nvPr/>
        </p:nvSpPr>
        <p:spPr>
          <a:xfrm>
            <a:off x="6095998" y="3246418"/>
            <a:ext cx="5455730" cy="600164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МСЭ не допускает неправомерного поведения и стремится поощрять и поддерживать такую организационную культуру, при которой персонал МСЭ имеет возможность сообщать о неправомерном поведении, не опасаясь преследований.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E9D222-1157-4CD6-944B-1822FAAD4B97}"/>
              </a:ext>
            </a:extLst>
          </p:cNvPr>
          <p:cNvSpPr txBox="1"/>
          <p:nvPr/>
        </p:nvSpPr>
        <p:spPr>
          <a:xfrm>
            <a:off x="6095998" y="3977945"/>
            <a:ext cx="545573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В Служебном приказе разъяснены права и обязанности персонала МСЭ в отношении сообщения о предполагаемом неправомерном поведении.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47D0C1-0241-419C-8EC8-6D1E73D6FBDA}"/>
              </a:ext>
            </a:extLst>
          </p:cNvPr>
          <p:cNvSpPr txBox="1"/>
          <p:nvPr/>
        </p:nvSpPr>
        <p:spPr>
          <a:xfrm>
            <a:off x="6095998" y="4542878"/>
            <a:ext cx="5455730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Служебный приказ распространяется на весь действующий и бывший персонал МСЭ, избираемых должностных лиц</a:t>
            </a:r>
            <a:r>
              <a:rPr lang="en-GB" dirty="0"/>
              <a:t>, </a:t>
            </a:r>
            <a:r>
              <a:rPr lang="ru-RU" dirty="0"/>
              <a:t>назначаемых сотрудников МСЭ</a:t>
            </a:r>
            <a:r>
              <a:rPr lang="en-GB" dirty="0"/>
              <a:t>,</a:t>
            </a:r>
            <a:r>
              <a:rPr lang="ru-RU" dirty="0"/>
              <a:t> стажеров, младших сотрудников категории специалистов, а также отдельных лиц, работающих с МСЭ по контрактам  по линии специальных соглашений об услугах </a:t>
            </a:r>
            <a:r>
              <a:rPr lang="en-GB" dirty="0"/>
              <a:t>(</a:t>
            </a:r>
            <a:r>
              <a:rPr lang="en-GB" dirty="0" err="1"/>
              <a:t>SSA</a:t>
            </a:r>
            <a:r>
              <a:rPr lang="en-GB" dirty="0"/>
              <a:t>). 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AC36FF-B9C0-4A42-8CF8-FEAEADE11A42}"/>
              </a:ext>
            </a:extLst>
          </p:cNvPr>
          <p:cNvSpPr txBox="1"/>
          <p:nvPr/>
        </p:nvSpPr>
        <p:spPr>
          <a:xfrm>
            <a:off x="6095998" y="5397713"/>
            <a:ext cx="5455730" cy="600164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Защита, предусмотренная настоящим Служебным приказом, применяется независимо от того, является ли лицо, против которого выдвинуты обвинения, работником МСЭ или физическим либо юридическим лицом вне МСЭ.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69474A3-8ACA-4BEC-A841-E615DB017D5D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9DE7D8-F8CE-4B3D-8055-FC33AFE2E32E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1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150661" y="84352"/>
            <a:ext cx="10712199" cy="777510"/>
            <a:chOff x="6102442" y="1483456"/>
            <a:chExt cx="7583135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860265" y="1601290"/>
              <a:ext cx="682531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(</a:t>
              </a: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июнь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– </a:t>
              </a: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сентябрь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2020</a:t>
              </a: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г.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)</a:t>
              </a:r>
              <a:r>
                <a:rPr lang="en-US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endParaRPr lang="ko-KR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009A0A8-92B1-4969-89F9-9543B7E524C5}"/>
              </a:ext>
            </a:extLst>
          </p:cNvPr>
          <p:cNvSpPr/>
          <p:nvPr/>
        </p:nvSpPr>
        <p:spPr>
          <a:xfrm>
            <a:off x="-3273" y="1168150"/>
            <a:ext cx="6692831" cy="12332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1F10295-FAB2-4BD3-A057-083673D77363}"/>
              </a:ext>
            </a:extLst>
          </p:cNvPr>
          <p:cNvSpPr/>
          <p:nvPr/>
        </p:nvSpPr>
        <p:spPr>
          <a:xfrm>
            <a:off x="306674" y="1365066"/>
            <a:ext cx="6382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Укрепление </a:t>
            </a:r>
            <a:r>
              <a:rPr lang="ru-RU" sz="2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процедур раскрытия финансовой информации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1239F82-5376-4806-B4BC-173C0FFCF3E0}"/>
              </a:ext>
            </a:extLst>
          </p:cNvPr>
          <p:cNvSpPr/>
          <p:nvPr/>
        </p:nvSpPr>
        <p:spPr>
          <a:xfrm>
            <a:off x="6784235" y="1103852"/>
            <a:ext cx="407862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tabLst>
                <a:tab pos="741363" algn="l"/>
              </a:tabLs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tabLst>
                <a:tab pos="741363" algn="l"/>
              </a:tabLs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Подразделением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tabLst>
                <a:tab pos="741363" algn="l"/>
              </a:tabLs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внутреннего аудита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Внешним аудитором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ОИГ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C7BA9A4-578F-472D-B7F0-94E2301B744A}"/>
              </a:ext>
            </a:extLst>
          </p:cNvPr>
          <p:cNvSpPr/>
          <p:nvPr/>
        </p:nvSpPr>
        <p:spPr>
          <a:xfrm>
            <a:off x="-24520" y="2434477"/>
            <a:ext cx="3298901" cy="5321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Выполнено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1" name="Picture 110" descr="A close up of a fan&#10;&#10;Description automatically generated">
            <a:extLst>
              <a:ext uri="{FF2B5EF4-FFF2-40B4-BE49-F238E27FC236}">
                <a16:creationId xmlns:a16="http://schemas.microsoft.com/office/drawing/2014/main" id="{17CE5D05-C38D-4070-AAAA-DD363B95DD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4" y="2734524"/>
            <a:ext cx="232055" cy="232055"/>
          </a:xfrm>
          <a:prstGeom prst="rect">
            <a:avLst/>
          </a:prstGeom>
        </p:spPr>
      </p:pic>
      <p:pic>
        <p:nvPicPr>
          <p:cNvPr id="116" name="Picture 115" descr="A close up of a fan&#10;&#10;Description automatically generated">
            <a:extLst>
              <a:ext uri="{FF2B5EF4-FFF2-40B4-BE49-F238E27FC236}">
                <a16:creationId xmlns:a16="http://schemas.microsoft.com/office/drawing/2014/main" id="{8ACC08A4-D062-4F9C-9E58-D7794CCEF4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071848"/>
            <a:ext cx="232055" cy="232055"/>
          </a:xfrm>
          <a:prstGeom prst="rect">
            <a:avLst/>
          </a:prstGeom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E26842B0-3193-43B1-AD6A-59E6FF29928A}"/>
              </a:ext>
            </a:extLst>
          </p:cNvPr>
          <p:cNvSpPr/>
          <p:nvPr/>
        </p:nvSpPr>
        <p:spPr>
          <a:xfrm>
            <a:off x="4347916" y="3429001"/>
            <a:ext cx="2654319" cy="2063934"/>
          </a:xfrm>
          <a:prstGeom prst="stripedRightArrow">
            <a:avLst/>
          </a:prstGeom>
          <a:solidFill>
            <a:schemeClr val="accent2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Базовые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элементы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нового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Служебного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приказа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F1401-AD63-41D2-A1C5-696DCE915435}"/>
              </a:ext>
            </a:extLst>
          </p:cNvPr>
          <p:cNvSpPr txBox="1"/>
          <p:nvPr/>
        </p:nvSpPr>
        <p:spPr>
          <a:xfrm>
            <a:off x="6285776" y="3694988"/>
            <a:ext cx="5170132" cy="600164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Обязанность подавать Декларацию интересов и Заявление о соответствии избираемыми должностными лицами и всеми назначаемыми сотрудниками МСЭ, включая работающих по краткосрочным контрактам и прикомандированных.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C63A4-8D52-4924-895A-5B6BF1C173E8}"/>
              </a:ext>
            </a:extLst>
          </p:cNvPr>
          <p:cNvSpPr txBox="1"/>
          <p:nvPr/>
        </p:nvSpPr>
        <p:spPr>
          <a:xfrm>
            <a:off x="6285776" y="4426515"/>
            <a:ext cx="5170132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Расширение сферы действия Декларации интересов и Заявления о соответствии.</a:t>
            </a:r>
            <a:endParaRPr lang="en-GB" dirty="0"/>
          </a:p>
          <a:p>
            <a:r>
              <a:rPr lang="en-GB" dirty="0"/>
              <a:t>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3EA3C-6481-4DF6-8777-3547D08764EE}"/>
              </a:ext>
            </a:extLst>
          </p:cNvPr>
          <p:cNvSpPr txBox="1"/>
          <p:nvPr/>
        </p:nvSpPr>
        <p:spPr>
          <a:xfrm>
            <a:off x="6268252" y="5027460"/>
            <a:ext cx="5170132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ru-RU" dirty="0"/>
              <a:t>Укрепление обязанностей сотрудников.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86126F-0B79-4A23-80B1-BFB922246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43854"/>
              </p:ext>
            </p:extLst>
          </p:nvPr>
        </p:nvGraphicFramePr>
        <p:xfrm>
          <a:off x="31899" y="3414925"/>
          <a:ext cx="5102826" cy="2454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2826">
                  <a:extLst>
                    <a:ext uri="{9D8B030D-6E8A-4147-A177-3AD203B41FA5}">
                      <a16:colId xmlns:a16="http://schemas.microsoft.com/office/drawing/2014/main" val="3276842879"/>
                    </a:ext>
                  </a:extLst>
                </a:gridCol>
              </a:tblGrid>
              <a:tr h="2454065">
                <a:tc>
                  <a:txBody>
                    <a:bodyPr/>
                    <a:lstStyle/>
                    <a:p>
                      <a:pPr lvl="0"/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Служебный приказ №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20/07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"Политика МСЭ в отношении декларации интересов", опубликованный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сентября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года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SO20/07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Новый Служебный приказ отменяет и заменяет Служебный приказ №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11/03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февраля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года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этом Служебном приказе объявляется политика МСЭ в отношении декларации интересов и процедуры, которые были внедрены для раскрытия информации о конфликтах интересов,  внеслужебной деятельности, финансовых интересах или для сообщения о подарках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48941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37D2A743-89A5-4F8D-933C-15EB4F514770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0478FE-2FE8-4987-9056-C96566BE6210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9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369021"/>
            <a:ext cx="1219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0" y="6341425"/>
            <a:ext cx="603169" cy="6123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050361-34D3-4DF2-8725-5A0400404CCC}"/>
              </a:ext>
            </a:extLst>
          </p:cNvPr>
          <p:cNvSpPr/>
          <p:nvPr/>
        </p:nvSpPr>
        <p:spPr>
          <a:xfrm>
            <a:off x="1155982" y="6430574"/>
            <a:ext cx="259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3EDAF5E-0FB7-4814-BE01-7FD2DCA13999}"/>
              </a:ext>
            </a:extLst>
          </p:cNvPr>
          <p:cNvSpPr txBox="1">
            <a:spLocks/>
          </p:cNvSpPr>
          <p:nvPr/>
        </p:nvSpPr>
        <p:spPr>
          <a:xfrm>
            <a:off x="0" y="6211700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200" dirty="0">
                <a:solidFill>
                  <a:srgbClr val="00B0F0"/>
                </a:solidFill>
              </a:rPr>
              <a:t>МСЭ</a:t>
            </a:r>
            <a:endParaRPr lang="en-US" sz="4200" dirty="0">
              <a:solidFill>
                <a:srgbClr val="00B0F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E9F3E8-1AC5-404A-9ECF-98A41C515630}"/>
              </a:ext>
            </a:extLst>
          </p:cNvPr>
          <p:cNvGrpSpPr/>
          <p:nvPr/>
        </p:nvGrpSpPr>
        <p:grpSpPr>
          <a:xfrm>
            <a:off x="730034" y="451735"/>
            <a:ext cx="7165346" cy="769441"/>
            <a:chOff x="6102442" y="1483456"/>
            <a:chExt cx="5419664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A79787-32A4-4097-AE72-A6267129782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Резюме и необходимые действия 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AB0A60-5336-4834-9AE0-BF3DE3DFEE65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3F2B4C-D7AE-4D9D-928D-155FD5CBD7CD}"/>
              </a:ext>
            </a:extLst>
          </p:cNvPr>
          <p:cNvGrpSpPr/>
          <p:nvPr/>
        </p:nvGrpSpPr>
        <p:grpSpPr>
          <a:xfrm>
            <a:off x="669074" y="2872820"/>
            <a:ext cx="7470242" cy="777510"/>
            <a:chOff x="5956014" y="1452296"/>
            <a:chExt cx="5435166" cy="777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2AEFEC-30B5-477B-9468-0DF7BA66CD70}"/>
                </a:ext>
              </a:extLst>
            </p:cNvPr>
            <p:cNvSpPr txBox="1"/>
            <p:nvPr/>
          </p:nvSpPr>
          <p:spPr>
            <a:xfrm>
              <a:off x="6729340" y="1637053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7D2D1F-CC2E-4714-AFE4-ACD01D567844}"/>
                </a:ext>
              </a:extLst>
            </p:cNvPr>
            <p:cNvSpPr txBox="1"/>
            <p:nvPr/>
          </p:nvSpPr>
          <p:spPr>
            <a:xfrm>
              <a:off x="5956014" y="145229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922454-DCD2-4176-BB3C-ED6E72C026A8}"/>
              </a:ext>
            </a:extLst>
          </p:cNvPr>
          <p:cNvGrpSpPr/>
          <p:nvPr/>
        </p:nvGrpSpPr>
        <p:grpSpPr>
          <a:xfrm>
            <a:off x="796262" y="3771154"/>
            <a:ext cx="9062113" cy="777510"/>
            <a:chOff x="6036168" y="1483098"/>
            <a:chExt cx="8126346" cy="777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F21CD6-9C1C-4B4B-AB01-A8B737474DAB}"/>
                </a:ext>
              </a:extLst>
            </p:cNvPr>
            <p:cNvSpPr txBox="1"/>
            <p:nvPr/>
          </p:nvSpPr>
          <p:spPr>
            <a:xfrm>
              <a:off x="6860266" y="1678152"/>
              <a:ext cx="730224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latin typeface="Arial"/>
                  <a:ea typeface="Arial Unicode MS"/>
                  <a:cs typeface="Arial" pitchFamily="34" charset="0"/>
                </a:rPr>
                <a:t>Системы и меры в процессе реализации</a:t>
              </a:r>
              <a:endParaRPr lang="ko-KR" altLang="en-US" sz="2700" b="1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A68000-50BD-4BB4-AF3E-BF775788D2F1}"/>
                </a:ext>
              </a:extLst>
            </p:cNvPr>
            <p:cNvSpPr txBox="1"/>
            <p:nvPr/>
          </p:nvSpPr>
          <p:spPr>
            <a:xfrm>
              <a:off x="6036168" y="1483098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A6DBF1-63B7-4D2B-836B-04A09D559072}"/>
              </a:ext>
            </a:extLst>
          </p:cNvPr>
          <p:cNvSpPr txBox="1"/>
          <p:nvPr/>
        </p:nvSpPr>
        <p:spPr>
          <a:xfrm>
            <a:off x="1731954" y="136942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ru-RU" altLang="ko-KR" dirty="0"/>
              <a:t>Базовая информация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500698-9BD4-44CE-8014-F0D87A3FD942}"/>
              </a:ext>
            </a:extLst>
          </p:cNvPr>
          <p:cNvSpPr txBox="1"/>
          <p:nvPr/>
        </p:nvSpPr>
        <p:spPr>
          <a:xfrm>
            <a:off x="870168" y="1183845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A2BB48-2553-4ADD-9D17-B4DAEF6E94B5}"/>
              </a:ext>
            </a:extLst>
          </p:cNvPr>
          <p:cNvSpPr txBox="1"/>
          <p:nvPr/>
        </p:nvSpPr>
        <p:spPr>
          <a:xfrm>
            <a:off x="1734053" y="2227421"/>
            <a:ext cx="7468143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Основные результаты работы группы</a:t>
            </a:r>
            <a:endParaRPr lang="ko-KR" altLang="en-US" sz="2700" b="1" dirty="0">
              <a:solidFill>
                <a:schemeClr val="bg1">
                  <a:lumMod val="6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3E10F2-F5FB-47F1-A9C0-0286C99254B3}"/>
              </a:ext>
            </a:extLst>
          </p:cNvPr>
          <p:cNvSpPr txBox="1"/>
          <p:nvPr/>
        </p:nvSpPr>
        <p:spPr>
          <a:xfrm>
            <a:off x="870168" y="2043226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555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C64049-E2FF-4F48-BF59-9314AE1CD646}"/>
              </a:ext>
            </a:extLst>
          </p:cNvPr>
          <p:cNvSpPr/>
          <p:nvPr/>
        </p:nvSpPr>
        <p:spPr>
          <a:xfrm>
            <a:off x="-3273" y="1168150"/>
            <a:ext cx="6692831" cy="2104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62A25-5B6C-4B3D-8F2D-BAE393253711}"/>
              </a:ext>
            </a:extLst>
          </p:cNvPr>
          <p:cNvSpPr/>
          <p:nvPr/>
        </p:nvSpPr>
        <p:spPr>
          <a:xfrm>
            <a:off x="299328" y="4367827"/>
            <a:ext cx="64739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передовых конкурентных процедур для отбора консультантов.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Выпущено объявление о принятии предложений (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RFP)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целью закупки новой системы электронного набора персонала.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Пробное испытание процедуры объявления запросов на консультационные услуги для различных случаев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E2618-60B8-48C1-84E6-E69D52C6EE98}"/>
              </a:ext>
            </a:extLst>
          </p:cNvPr>
          <p:cNvSpPr/>
          <p:nvPr/>
        </p:nvSpPr>
        <p:spPr>
          <a:xfrm>
            <a:off x="7505662" y="1102945"/>
            <a:ext cx="3704834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Подразделением 	внутреннего аудита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Внешним аудитором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ОИГ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Рабочей группой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3D379B-C99C-4D4C-8195-BB0F16461AA3}"/>
              </a:ext>
            </a:extLst>
          </p:cNvPr>
          <p:cNvCxnSpPr>
            <a:cxnSpLocks/>
          </p:cNvCxnSpPr>
          <p:nvPr/>
        </p:nvCxnSpPr>
        <p:spPr>
          <a:xfrm flipH="1">
            <a:off x="7298654" y="5269228"/>
            <a:ext cx="4253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 up of a fan&#10;&#10;Description automatically generated">
            <a:extLst>
              <a:ext uri="{FF2B5EF4-FFF2-40B4-BE49-F238E27FC236}">
                <a16:creationId xmlns:a16="http://schemas.microsoft.com/office/drawing/2014/main" id="{884E584E-FC6D-4909-A43C-685F0F9148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2" y="2003673"/>
            <a:ext cx="232055" cy="232055"/>
          </a:xfrm>
          <a:prstGeom prst="rect">
            <a:avLst/>
          </a:prstGeom>
        </p:spPr>
      </p:pic>
      <p:pic>
        <p:nvPicPr>
          <p:cNvPr id="26" name="Picture 25" descr="A close up of a fan&#10;&#10;Description automatically generated">
            <a:extLst>
              <a:ext uri="{FF2B5EF4-FFF2-40B4-BE49-F238E27FC236}">
                <a16:creationId xmlns:a16="http://schemas.microsoft.com/office/drawing/2014/main" id="{51D36B87-A233-4CB3-A02D-397AE5EF1B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2" y="2584113"/>
            <a:ext cx="232055" cy="232055"/>
          </a:xfrm>
          <a:prstGeom prst="rect">
            <a:avLst/>
          </a:prstGeom>
        </p:spPr>
      </p:pic>
      <p:pic>
        <p:nvPicPr>
          <p:cNvPr id="27" name="Picture 26" descr="A close up of a fan&#10;&#10;Description automatically generated">
            <a:extLst>
              <a:ext uri="{FF2B5EF4-FFF2-40B4-BE49-F238E27FC236}">
                <a16:creationId xmlns:a16="http://schemas.microsoft.com/office/drawing/2014/main" id="{322D65AD-E87A-4156-AEC0-6A066642E9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0" y="3282752"/>
            <a:ext cx="232055" cy="2320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6240D6-5F12-4D4E-94A3-97DD1E4ABD85}"/>
              </a:ext>
            </a:extLst>
          </p:cNvPr>
          <p:cNvSpPr txBox="1"/>
          <p:nvPr/>
        </p:nvSpPr>
        <p:spPr>
          <a:xfrm>
            <a:off x="1848153" y="3376266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HRMD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ACF8B3-0485-4D39-9C20-3A1E76ECCCE1}"/>
              </a:ext>
            </a:extLst>
          </p:cNvPr>
          <p:cNvSpPr txBox="1"/>
          <p:nvPr/>
        </p:nvSpPr>
        <p:spPr>
          <a:xfrm>
            <a:off x="1152553" y="279089"/>
            <a:ext cx="827263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Системы и меры в процессе реализации</a:t>
            </a:r>
            <a:endParaRPr lang="ko-KR" alt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F44F09-EE4F-49BC-9110-283D47AB060B}"/>
              </a:ext>
            </a:extLst>
          </p:cNvPr>
          <p:cNvSpPr txBox="1"/>
          <p:nvPr/>
        </p:nvSpPr>
        <p:spPr>
          <a:xfrm>
            <a:off x="150662" y="84352"/>
            <a:ext cx="1182842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  <a:endParaRPr lang="ko-KR" altLang="en-US" sz="4400" b="1" dirty="0">
              <a:solidFill>
                <a:srgbClr val="00B0F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87DF61-DDF7-4714-A9C0-69C11ED38294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8D0F18-C840-4466-8E04-68A8805AA5A4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EB7837-8C30-4F5C-8208-DC660A52F126}"/>
              </a:ext>
            </a:extLst>
          </p:cNvPr>
          <p:cNvSpPr/>
          <p:nvPr/>
        </p:nvSpPr>
        <p:spPr>
          <a:xfrm>
            <a:off x="3046079" y="3272590"/>
            <a:ext cx="4253075" cy="532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процессе реализации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E3F33E-5E6F-4C15-813D-CED38088F205}"/>
              </a:ext>
            </a:extLst>
          </p:cNvPr>
          <p:cNvSpPr txBox="1"/>
          <p:nvPr/>
        </p:nvSpPr>
        <p:spPr>
          <a:xfrm>
            <a:off x="8219064" y="40446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4A80DBD-E97A-4789-BCF5-E455726F50A6}"/>
              </a:ext>
            </a:extLst>
          </p:cNvPr>
          <p:cNvSpPr/>
          <p:nvPr/>
        </p:nvSpPr>
        <p:spPr>
          <a:xfrm>
            <a:off x="7315846" y="3981330"/>
            <a:ext cx="1187116" cy="1200329"/>
          </a:xfrm>
          <a:prstGeom prst="round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88F88D8-80C8-425B-9FF3-B2CA20FFDE4E}"/>
              </a:ext>
            </a:extLst>
          </p:cNvPr>
          <p:cNvSpPr/>
          <p:nvPr/>
        </p:nvSpPr>
        <p:spPr>
          <a:xfrm>
            <a:off x="7320694" y="3950061"/>
            <a:ext cx="1187116" cy="55045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18C56B-F8EA-40BB-8D4C-DF69479EE93E}"/>
              </a:ext>
            </a:extLst>
          </p:cNvPr>
          <p:cNvSpPr txBox="1"/>
          <p:nvPr/>
        </p:nvSpPr>
        <p:spPr>
          <a:xfrm>
            <a:off x="8066664" y="38922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951B2D-62B7-4EA8-82BF-74466A451591}"/>
              </a:ext>
            </a:extLst>
          </p:cNvPr>
          <p:cNvSpPr/>
          <p:nvPr/>
        </p:nvSpPr>
        <p:spPr>
          <a:xfrm>
            <a:off x="245013" y="1366214"/>
            <a:ext cx="6382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Конкурентные процедуры для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отбора консультантов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2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C64049-E2FF-4F48-BF59-9314AE1CD646}"/>
              </a:ext>
            </a:extLst>
          </p:cNvPr>
          <p:cNvSpPr/>
          <p:nvPr/>
        </p:nvSpPr>
        <p:spPr>
          <a:xfrm>
            <a:off x="-3273" y="1168150"/>
            <a:ext cx="6692831" cy="2104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62A25-5B6C-4B3D-8F2D-BAE393253711}"/>
              </a:ext>
            </a:extLst>
          </p:cNvPr>
          <p:cNvSpPr/>
          <p:nvPr/>
        </p:nvSpPr>
        <p:spPr>
          <a:xfrm>
            <a:off x="306675" y="4453700"/>
            <a:ext cx="61109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процедур управления и контроля в вопросах привлечения консультантов.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Усиление контроля качества работы консультантов.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годового лимита, ограничивающего средства, которые отдельный консультант или юридическое лицо может получить за финансовый год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75B4C-8D99-43E7-84D1-D5B363B096E4}"/>
              </a:ext>
            </a:extLst>
          </p:cNvPr>
          <p:cNvSpPr/>
          <p:nvPr/>
        </p:nvSpPr>
        <p:spPr>
          <a:xfrm>
            <a:off x="306674" y="1365066"/>
            <a:ext cx="6382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Управление и контроль в вопросах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привлечения консультантов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E2618-60B8-48C1-84E6-E69D52C6EE98}"/>
              </a:ext>
            </a:extLst>
          </p:cNvPr>
          <p:cNvSpPr/>
          <p:nvPr/>
        </p:nvSpPr>
        <p:spPr>
          <a:xfrm>
            <a:off x="7248321" y="1148040"/>
            <a:ext cx="36434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Подразделением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внутреннего аудита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Внешним аудитором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ОИГ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3D379B-C99C-4D4C-8195-BB0F16461AA3}"/>
              </a:ext>
            </a:extLst>
          </p:cNvPr>
          <p:cNvCxnSpPr>
            <a:cxnSpLocks/>
          </p:cNvCxnSpPr>
          <p:nvPr/>
        </p:nvCxnSpPr>
        <p:spPr>
          <a:xfrm flipH="1">
            <a:off x="7298654" y="5269228"/>
            <a:ext cx="4253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 up of a fan&#10;&#10;Description automatically generated">
            <a:extLst>
              <a:ext uri="{FF2B5EF4-FFF2-40B4-BE49-F238E27FC236}">
                <a16:creationId xmlns:a16="http://schemas.microsoft.com/office/drawing/2014/main" id="{201707B7-8D0E-4B5B-B6A3-DB7C9CEB02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25" y="1913079"/>
            <a:ext cx="247537" cy="247537"/>
          </a:xfrm>
          <a:prstGeom prst="rect">
            <a:avLst/>
          </a:prstGeom>
        </p:spPr>
      </p:pic>
      <p:pic>
        <p:nvPicPr>
          <p:cNvPr id="26" name="Picture 25" descr="A close up of a fan&#10;&#10;Description automatically generated">
            <a:extLst>
              <a:ext uri="{FF2B5EF4-FFF2-40B4-BE49-F238E27FC236}">
                <a16:creationId xmlns:a16="http://schemas.microsoft.com/office/drawing/2014/main" id="{2573B1A2-ECF5-41D7-B636-0C58F01F97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07" y="2599924"/>
            <a:ext cx="232055" cy="2320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ADFF6D-13E4-4441-8DED-FCE1DD973C0A}"/>
              </a:ext>
            </a:extLst>
          </p:cNvPr>
          <p:cNvSpPr txBox="1"/>
          <p:nvPr/>
        </p:nvSpPr>
        <p:spPr>
          <a:xfrm>
            <a:off x="2124865" y="3409601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HRMD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CFD339E-8EC4-4279-83A2-21DAF658E057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A707AC-3603-42C8-BA34-59D9C2024D20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60FC01-ADB7-4029-B497-BFC1A8DF06A0}"/>
              </a:ext>
            </a:extLst>
          </p:cNvPr>
          <p:cNvSpPr txBox="1"/>
          <p:nvPr/>
        </p:nvSpPr>
        <p:spPr>
          <a:xfrm>
            <a:off x="1152553" y="279089"/>
            <a:ext cx="827263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Системы и меры в процессе реализации</a:t>
            </a:r>
            <a:endParaRPr lang="ko-KR" alt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D1FFD4-FA8E-4D6B-8C1C-FDE15DE67701}"/>
              </a:ext>
            </a:extLst>
          </p:cNvPr>
          <p:cNvSpPr txBox="1"/>
          <p:nvPr/>
        </p:nvSpPr>
        <p:spPr>
          <a:xfrm>
            <a:off x="150662" y="84352"/>
            <a:ext cx="1182842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  <a:endParaRPr lang="ko-KR" altLang="en-US" sz="4400" b="1" dirty="0">
              <a:solidFill>
                <a:srgbClr val="00B0F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DE1CF1-5245-4874-ABF1-416977857D3C}"/>
              </a:ext>
            </a:extLst>
          </p:cNvPr>
          <p:cNvSpPr/>
          <p:nvPr/>
        </p:nvSpPr>
        <p:spPr>
          <a:xfrm>
            <a:off x="3162334" y="3336889"/>
            <a:ext cx="4253075" cy="532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процессе реализации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CAEEE9-DBFB-4DD5-AF43-0C308F2A3908}"/>
              </a:ext>
            </a:extLst>
          </p:cNvPr>
          <p:cNvSpPr/>
          <p:nvPr/>
        </p:nvSpPr>
        <p:spPr>
          <a:xfrm>
            <a:off x="7315846" y="3981330"/>
            <a:ext cx="1187116" cy="1200329"/>
          </a:xfrm>
          <a:prstGeom prst="round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A2C2A66-BA7D-4E95-B696-D651D3869FE5}"/>
              </a:ext>
            </a:extLst>
          </p:cNvPr>
          <p:cNvSpPr/>
          <p:nvPr/>
        </p:nvSpPr>
        <p:spPr>
          <a:xfrm>
            <a:off x="7320694" y="3950061"/>
            <a:ext cx="1187116" cy="55045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1F01C4-25DB-48E4-AB3A-22C72CC64C90}"/>
              </a:ext>
            </a:extLst>
          </p:cNvPr>
          <p:cNvSpPr txBox="1"/>
          <p:nvPr/>
        </p:nvSpPr>
        <p:spPr>
          <a:xfrm>
            <a:off x="8066664" y="38922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6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C64049-E2FF-4F48-BF59-9314AE1CD646}"/>
              </a:ext>
            </a:extLst>
          </p:cNvPr>
          <p:cNvSpPr/>
          <p:nvPr/>
        </p:nvSpPr>
        <p:spPr>
          <a:xfrm>
            <a:off x="-3273" y="1168150"/>
            <a:ext cx="6692831" cy="2104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62A25-5B6C-4B3D-8F2D-BAE393253711}"/>
              </a:ext>
            </a:extLst>
          </p:cNvPr>
          <p:cNvSpPr/>
          <p:nvPr/>
        </p:nvSpPr>
        <p:spPr>
          <a:xfrm>
            <a:off x="306674" y="4149566"/>
            <a:ext cx="662263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базирующихся на местах организациях, таких как ПРООН и ЮНИСЕФ, МСЭ недостаточно велик, чтобы обеспечить работу на основе ротации. Несмотря на это, необходимо в срочном порядке разработать политику мобильности, которая позволит переводить сотрудников из одного места службы в другое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Политика МСЭ в области мобильности и механизмы ее реализации согласовываются с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HRDM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БРЭ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Советом персонала, Координационным комитетом, Руководящей координационной группой.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75B4C-8D99-43E7-84D1-D5B363B096E4}"/>
              </a:ext>
            </a:extLst>
          </p:cNvPr>
          <p:cNvSpPr/>
          <p:nvPr/>
        </p:nvSpPr>
        <p:spPr>
          <a:xfrm>
            <a:off x="306674" y="1365066"/>
            <a:ext cx="6382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Политика в области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мобильности</a:t>
            </a: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персонала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E2618-60B8-48C1-84E6-E69D52C6EE98}"/>
              </a:ext>
            </a:extLst>
          </p:cNvPr>
          <p:cNvSpPr/>
          <p:nvPr/>
        </p:nvSpPr>
        <p:spPr>
          <a:xfrm>
            <a:off x="7281876" y="1131262"/>
            <a:ext cx="4078625" cy="257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Подразделением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внутреннего аудита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Внешним аудитором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ОИГ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Рабочей группой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3D379B-C99C-4D4C-8195-BB0F16461AA3}"/>
              </a:ext>
            </a:extLst>
          </p:cNvPr>
          <p:cNvCxnSpPr>
            <a:cxnSpLocks/>
          </p:cNvCxnSpPr>
          <p:nvPr/>
        </p:nvCxnSpPr>
        <p:spPr>
          <a:xfrm flipH="1">
            <a:off x="7298654" y="5269228"/>
            <a:ext cx="4253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close up of a fan&#10;&#10;Description automatically generated">
            <a:extLst>
              <a:ext uri="{FF2B5EF4-FFF2-40B4-BE49-F238E27FC236}">
                <a16:creationId xmlns:a16="http://schemas.microsoft.com/office/drawing/2014/main" id="{8770071A-0384-43CD-9D44-123A5FD586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07" y="2604238"/>
            <a:ext cx="232055" cy="232055"/>
          </a:xfrm>
          <a:prstGeom prst="rect">
            <a:avLst/>
          </a:prstGeom>
        </p:spPr>
      </p:pic>
      <p:pic>
        <p:nvPicPr>
          <p:cNvPr id="26" name="Picture 25" descr="A close up of a fan&#10;&#10;Description automatically generated">
            <a:extLst>
              <a:ext uri="{FF2B5EF4-FFF2-40B4-BE49-F238E27FC236}">
                <a16:creationId xmlns:a16="http://schemas.microsoft.com/office/drawing/2014/main" id="{EA3A194A-9F65-4F14-8793-6C26C65D6D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07" y="3306914"/>
            <a:ext cx="232055" cy="2320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C0BA05A-DE9C-4290-985A-481206F51505}"/>
              </a:ext>
            </a:extLst>
          </p:cNvPr>
          <p:cNvSpPr txBox="1"/>
          <p:nvPr/>
        </p:nvSpPr>
        <p:spPr>
          <a:xfrm>
            <a:off x="2151847" y="3368285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HRMD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DD224F0-855D-4467-9A0A-4FC9A46AD2DA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A8DFC2-758C-4591-9B99-AE25B343EC69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F38E9B-48EE-4AA2-81AD-33F41FF43C70}"/>
              </a:ext>
            </a:extLst>
          </p:cNvPr>
          <p:cNvSpPr txBox="1"/>
          <p:nvPr/>
        </p:nvSpPr>
        <p:spPr>
          <a:xfrm>
            <a:off x="1152553" y="279089"/>
            <a:ext cx="827263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Системы и меры в процессе реализации</a:t>
            </a:r>
            <a:endParaRPr lang="ko-KR" alt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1563E-3B02-495B-A8B8-B38E2FC5B958}"/>
              </a:ext>
            </a:extLst>
          </p:cNvPr>
          <p:cNvSpPr txBox="1"/>
          <p:nvPr/>
        </p:nvSpPr>
        <p:spPr>
          <a:xfrm>
            <a:off x="150662" y="84352"/>
            <a:ext cx="1182842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  <a:endParaRPr lang="ko-KR" altLang="en-US" sz="4400" b="1" dirty="0">
              <a:solidFill>
                <a:srgbClr val="00B0F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382111-DE89-460C-BF36-D3013FC79D8F}"/>
              </a:ext>
            </a:extLst>
          </p:cNvPr>
          <p:cNvSpPr/>
          <p:nvPr/>
        </p:nvSpPr>
        <p:spPr>
          <a:xfrm>
            <a:off x="3046079" y="3272590"/>
            <a:ext cx="4253075" cy="532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процессе реализации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037DF4E-975A-482A-91DB-185F48F6EA50}"/>
              </a:ext>
            </a:extLst>
          </p:cNvPr>
          <p:cNvSpPr/>
          <p:nvPr/>
        </p:nvSpPr>
        <p:spPr>
          <a:xfrm>
            <a:off x="7315846" y="3981330"/>
            <a:ext cx="1187116" cy="1200329"/>
          </a:xfrm>
          <a:prstGeom prst="round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6ACFD8-43F0-4EF6-8C96-882B7097A7DC}"/>
              </a:ext>
            </a:extLst>
          </p:cNvPr>
          <p:cNvSpPr/>
          <p:nvPr/>
        </p:nvSpPr>
        <p:spPr>
          <a:xfrm>
            <a:off x="7320694" y="3950061"/>
            <a:ext cx="1187116" cy="55045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91C556-37C5-4BF0-8088-4A778EE21B5E}"/>
              </a:ext>
            </a:extLst>
          </p:cNvPr>
          <p:cNvSpPr txBox="1"/>
          <p:nvPr/>
        </p:nvSpPr>
        <p:spPr>
          <a:xfrm>
            <a:off x="8066664" y="38922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8C2EE-60CE-4EE5-97DB-73D91E001661}"/>
              </a:ext>
            </a:extLst>
          </p:cNvPr>
          <p:cNvSpPr/>
          <p:nvPr/>
        </p:nvSpPr>
        <p:spPr>
          <a:xfrm>
            <a:off x="7392613" y="5482186"/>
            <a:ext cx="3695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Опубликована политика МСЭ в области мобильности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1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C64049-E2FF-4F48-BF59-9314AE1CD646}"/>
              </a:ext>
            </a:extLst>
          </p:cNvPr>
          <p:cNvSpPr/>
          <p:nvPr/>
        </p:nvSpPr>
        <p:spPr>
          <a:xfrm>
            <a:off x="-3273" y="1168150"/>
            <a:ext cx="6692831" cy="2104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75B4C-8D99-43E7-84D1-D5B363B096E4}"/>
              </a:ext>
            </a:extLst>
          </p:cNvPr>
          <p:cNvSpPr/>
          <p:nvPr/>
        </p:nvSpPr>
        <p:spPr>
          <a:xfrm>
            <a:off x="306674" y="1365066"/>
            <a:ext cx="6382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Общие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системы ИТ </a:t>
            </a: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для БРЭ</a:t>
            </a:r>
            <a:r>
              <a:rPr lang="en-US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E2618-60B8-48C1-84E6-E69D52C6EE98}"/>
              </a:ext>
            </a:extLst>
          </p:cNvPr>
          <p:cNvSpPr/>
          <p:nvPr/>
        </p:nvSpPr>
        <p:spPr>
          <a:xfrm>
            <a:off x="7413723" y="1110737"/>
            <a:ext cx="3750646" cy="257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Подразделением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внутреннего аудита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Внешним аудитором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ОИГ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Рабочей группой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close up of a fan&#10;&#10;Description automatically generated">
            <a:extLst>
              <a:ext uri="{FF2B5EF4-FFF2-40B4-BE49-F238E27FC236}">
                <a16:creationId xmlns:a16="http://schemas.microsoft.com/office/drawing/2014/main" id="{C5D0EC2A-C569-411F-BE69-C3209A0B8A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8" y="3281868"/>
            <a:ext cx="232055" cy="232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4A4CED-E49D-439F-BEF0-9DE03C568188}"/>
              </a:ext>
            </a:extLst>
          </p:cNvPr>
          <p:cNvSpPr txBox="1"/>
          <p:nvPr/>
        </p:nvSpPr>
        <p:spPr>
          <a:xfrm>
            <a:off x="2032660" y="3395116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ISD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БРЭ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9245-0DBF-460E-8C04-3EE8F1E77C0F}"/>
              </a:ext>
            </a:extLst>
          </p:cNvPr>
          <p:cNvSpPr/>
          <p:nvPr/>
        </p:nvSpPr>
        <p:spPr>
          <a:xfrm>
            <a:off x="259786" y="4238256"/>
            <a:ext cx="651009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Начат официальный процесс выполнения проекта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определены четыре ключевые процесса и приложения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БРЭ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(Учет расходов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Процедуры служебных командировок, Оперативное планирование и Найм экспертов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интеграции в прикладные программные средства административного управления (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SAP)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МСЭ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набор консультантов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БРЭ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управление ими подлежат интеграции в новое программное приложение;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работы по миграции всех приложений и процессов согласован с учетом имеющихся ресурсов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DBF55-EA7C-45EE-9C82-3277BA0DFA9B}"/>
              </a:ext>
            </a:extLst>
          </p:cNvPr>
          <p:cNvSpPr/>
          <p:nvPr/>
        </p:nvSpPr>
        <p:spPr>
          <a:xfrm>
            <a:off x="7298321" y="5356798"/>
            <a:ext cx="3891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Стартовое собрание по проекту проведено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сентября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полное выполнение запланировано на декабрь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года.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86626CE-EB2F-4333-9F88-E0E3DAE05AB9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CCB828-4282-4C15-AA8D-DB9EDA016020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F50932-019A-417B-8625-F81B95973745}"/>
              </a:ext>
            </a:extLst>
          </p:cNvPr>
          <p:cNvSpPr txBox="1"/>
          <p:nvPr/>
        </p:nvSpPr>
        <p:spPr>
          <a:xfrm>
            <a:off x="1152553" y="279089"/>
            <a:ext cx="827263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Системы и меры в процессе реализации</a:t>
            </a:r>
            <a:endParaRPr lang="ko-KR" alt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00C2F4-5310-4987-B876-941DA45E61BA}"/>
              </a:ext>
            </a:extLst>
          </p:cNvPr>
          <p:cNvSpPr txBox="1"/>
          <p:nvPr/>
        </p:nvSpPr>
        <p:spPr>
          <a:xfrm>
            <a:off x="150662" y="84352"/>
            <a:ext cx="1182842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  <a:endParaRPr lang="ko-KR" altLang="en-US" sz="4400" b="1" dirty="0">
              <a:solidFill>
                <a:srgbClr val="00B0F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16BF9A-14EC-4782-BC6E-6348FE15820D}"/>
              </a:ext>
            </a:extLst>
          </p:cNvPr>
          <p:cNvSpPr/>
          <p:nvPr/>
        </p:nvSpPr>
        <p:spPr>
          <a:xfrm>
            <a:off x="3046079" y="3272590"/>
            <a:ext cx="4253075" cy="532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процессе реализации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1AB7F7-D59A-4954-9AD5-5EE5964D9C4A}"/>
              </a:ext>
            </a:extLst>
          </p:cNvPr>
          <p:cNvSpPr/>
          <p:nvPr/>
        </p:nvSpPr>
        <p:spPr>
          <a:xfrm>
            <a:off x="7315846" y="3981330"/>
            <a:ext cx="1187116" cy="1200329"/>
          </a:xfrm>
          <a:prstGeom prst="round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6CEB8B-D767-46B6-A45F-EDB5EC525D06}"/>
              </a:ext>
            </a:extLst>
          </p:cNvPr>
          <p:cNvSpPr/>
          <p:nvPr/>
        </p:nvSpPr>
        <p:spPr>
          <a:xfrm>
            <a:off x="7320694" y="3950061"/>
            <a:ext cx="1187116" cy="55045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91B1CA-1A63-4436-B072-B756B00A9796}"/>
              </a:ext>
            </a:extLst>
          </p:cNvPr>
          <p:cNvSpPr txBox="1"/>
          <p:nvPr/>
        </p:nvSpPr>
        <p:spPr>
          <a:xfrm>
            <a:off x="8066664" y="38922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966A87-5470-495D-A06E-C008A8028E26}"/>
              </a:ext>
            </a:extLst>
          </p:cNvPr>
          <p:cNvCxnSpPr>
            <a:cxnSpLocks/>
          </p:cNvCxnSpPr>
          <p:nvPr/>
        </p:nvCxnSpPr>
        <p:spPr>
          <a:xfrm flipH="1">
            <a:off x="7298654" y="5269228"/>
            <a:ext cx="4253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7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C64049-E2FF-4F48-BF59-9314AE1CD646}"/>
              </a:ext>
            </a:extLst>
          </p:cNvPr>
          <p:cNvSpPr/>
          <p:nvPr/>
        </p:nvSpPr>
        <p:spPr>
          <a:xfrm>
            <a:off x="-3273" y="1168150"/>
            <a:ext cx="6692831" cy="2104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762A25-5B6C-4B3D-8F2D-BAE393253711}"/>
              </a:ext>
            </a:extLst>
          </p:cNvPr>
          <p:cNvSpPr/>
          <p:nvPr/>
        </p:nvSpPr>
        <p:spPr>
          <a:xfrm>
            <a:off x="359209" y="4369316"/>
            <a:ext cx="633034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Полномасштабный анализ системы подотчетности МСЭ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анализа будут учитываться отчет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 региональном присутствии, </a:t>
            </a:r>
            <a:r>
              <a:rPr lang="ru-RU" dirty="0"/>
              <a:t>отчет о внешней аудиторской проверке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/>
              <a:t>финансовая отчетность за 2019 г.).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75B4C-8D99-43E7-84D1-D5B363B096E4}"/>
              </a:ext>
            </a:extLst>
          </p:cNvPr>
          <p:cNvSpPr/>
          <p:nvPr/>
        </p:nvSpPr>
        <p:spPr>
          <a:xfrm>
            <a:off x="306674" y="1365066"/>
            <a:ext cx="6382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ru-RU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Система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подотчетности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E2618-60B8-48C1-84E6-E69D52C6EE98}"/>
              </a:ext>
            </a:extLst>
          </p:cNvPr>
          <p:cNvSpPr/>
          <p:nvPr/>
        </p:nvSpPr>
        <p:spPr>
          <a:xfrm>
            <a:off x="7273487" y="1139651"/>
            <a:ext cx="4078625" cy="257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IMAC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Подразделением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внутреннего аудита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Внешним аудитором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ОИГ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 algn="just">
              <a:spcBef>
                <a:spcPts val="60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Рабочей группой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close up of a fan&#10;&#10;Description automatically generated">
            <a:extLst>
              <a:ext uri="{FF2B5EF4-FFF2-40B4-BE49-F238E27FC236}">
                <a16:creationId xmlns:a16="http://schemas.microsoft.com/office/drawing/2014/main" id="{774F8778-9F4D-4D5C-A784-62CCAAC25F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5" y="1913727"/>
            <a:ext cx="232055" cy="232055"/>
          </a:xfrm>
          <a:prstGeom prst="rect">
            <a:avLst/>
          </a:prstGeom>
        </p:spPr>
      </p:pic>
      <p:pic>
        <p:nvPicPr>
          <p:cNvPr id="27" name="Picture 26" descr="A close up of a fan&#10;&#10;Description automatically generated">
            <a:extLst>
              <a:ext uri="{FF2B5EF4-FFF2-40B4-BE49-F238E27FC236}">
                <a16:creationId xmlns:a16="http://schemas.microsoft.com/office/drawing/2014/main" id="{A41825A6-567F-47A1-94A8-E835CB52F7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4" y="2935414"/>
            <a:ext cx="232055" cy="232055"/>
          </a:xfrm>
          <a:prstGeom prst="rect">
            <a:avLst/>
          </a:prstGeom>
        </p:spPr>
      </p:pic>
      <p:pic>
        <p:nvPicPr>
          <p:cNvPr id="28" name="Picture 27" descr="A close up of a fan&#10;&#10;Description automatically generated">
            <a:extLst>
              <a:ext uri="{FF2B5EF4-FFF2-40B4-BE49-F238E27FC236}">
                <a16:creationId xmlns:a16="http://schemas.microsoft.com/office/drawing/2014/main" id="{8474EED5-C563-4EBE-9647-4967486D84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86" y="3326312"/>
            <a:ext cx="232055" cy="2320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1A88564-0C6B-4090-B7AE-F6BDD0667E0B}"/>
              </a:ext>
            </a:extLst>
          </p:cNvPr>
          <p:cNvSpPr txBox="1"/>
          <p:nvPr/>
        </p:nvSpPr>
        <p:spPr>
          <a:xfrm>
            <a:off x="2128995" y="3369364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FRMD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2149E5E-295E-4746-9A7C-0C91E5E8F63F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517542-223C-4C4A-9E5C-E0F5C6C7337A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6AE97-150E-43F7-874A-59FCB3AFFA55}"/>
              </a:ext>
            </a:extLst>
          </p:cNvPr>
          <p:cNvSpPr txBox="1"/>
          <p:nvPr/>
        </p:nvSpPr>
        <p:spPr>
          <a:xfrm>
            <a:off x="1152553" y="279089"/>
            <a:ext cx="827263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Системы и меры в процессе реализации</a:t>
            </a:r>
            <a:endParaRPr lang="ko-KR" alt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18CE0A-09D2-4A1B-92D7-89FA544A8443}"/>
              </a:ext>
            </a:extLst>
          </p:cNvPr>
          <p:cNvSpPr txBox="1"/>
          <p:nvPr/>
        </p:nvSpPr>
        <p:spPr>
          <a:xfrm>
            <a:off x="150662" y="84352"/>
            <a:ext cx="1182842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rPr>
              <a:t>05</a:t>
            </a:r>
            <a:endParaRPr lang="ko-KR" altLang="en-US" sz="4400" b="1" dirty="0">
              <a:solidFill>
                <a:srgbClr val="00B0F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B4608A-87B2-48B3-B2F1-A0590E743271}"/>
              </a:ext>
            </a:extLst>
          </p:cNvPr>
          <p:cNvSpPr/>
          <p:nvPr/>
        </p:nvSpPr>
        <p:spPr>
          <a:xfrm>
            <a:off x="3046079" y="3272590"/>
            <a:ext cx="4253075" cy="5321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процессе реализации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D805B5-D979-420C-960A-F24F0C31B361}"/>
              </a:ext>
            </a:extLst>
          </p:cNvPr>
          <p:cNvSpPr/>
          <p:nvPr/>
        </p:nvSpPr>
        <p:spPr>
          <a:xfrm>
            <a:off x="7315846" y="3981330"/>
            <a:ext cx="1187116" cy="1200329"/>
          </a:xfrm>
          <a:prstGeom prst="round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95539A-6CA1-40E4-8AC4-4D6D72C98315}"/>
              </a:ext>
            </a:extLst>
          </p:cNvPr>
          <p:cNvSpPr/>
          <p:nvPr/>
        </p:nvSpPr>
        <p:spPr>
          <a:xfrm>
            <a:off x="7320694" y="3950061"/>
            <a:ext cx="1187116" cy="55045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576C9F-6667-4344-88E2-451FBF5505B0}"/>
              </a:ext>
            </a:extLst>
          </p:cNvPr>
          <p:cNvSpPr txBox="1"/>
          <p:nvPr/>
        </p:nvSpPr>
        <p:spPr>
          <a:xfrm>
            <a:off x="8066664" y="38922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1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F3F61C0-DD1C-4001-A1E5-0F239345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11" y="0"/>
            <a:ext cx="9080389" cy="6197524"/>
          </a:xfrm>
          <a:prstGeom prst="rect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F8DC4-4891-4EFB-86D7-6587200D89DC}"/>
              </a:ext>
            </a:extLst>
          </p:cNvPr>
          <p:cNvSpPr/>
          <p:nvPr/>
        </p:nvSpPr>
        <p:spPr>
          <a:xfrm>
            <a:off x="337837" y="1172764"/>
            <a:ext cx="2300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Рабочая группа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внутреннему </a:t>
            </a:r>
            <a:b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контролю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552F0-15ED-4BC7-8F40-5D5E5101FE1B}"/>
              </a:ext>
            </a:extLst>
          </p:cNvPr>
          <p:cNvSpPr txBox="1">
            <a:spLocks/>
          </p:cNvSpPr>
          <p:nvPr/>
        </p:nvSpPr>
        <p:spPr>
          <a:xfrm>
            <a:off x="58722" y="0"/>
            <a:ext cx="2579295" cy="1231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7800" dirty="0">
                <a:solidFill>
                  <a:srgbClr val="00B0F0"/>
                </a:solidFill>
              </a:rPr>
              <a:t>МСЭ</a:t>
            </a:r>
            <a:endParaRPr lang="en-US" sz="7800" dirty="0">
              <a:solidFill>
                <a:srgbClr val="00B0F0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05" y="5070185"/>
            <a:ext cx="990083" cy="1005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197524"/>
            <a:ext cx="12192000" cy="65722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A221C9-2190-4451-89F8-173EF216DFC6}"/>
              </a:ext>
            </a:extLst>
          </p:cNvPr>
          <p:cNvSpPr/>
          <p:nvPr/>
        </p:nvSpPr>
        <p:spPr>
          <a:xfrm>
            <a:off x="200659" y="6356859"/>
            <a:ext cx="2568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Октябрь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2020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года</a:t>
            </a: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A795C6-F36E-4901-89D9-3EAE688B9117}"/>
              </a:ext>
            </a:extLst>
          </p:cNvPr>
          <p:cNvSpPr/>
          <p:nvPr/>
        </p:nvSpPr>
        <p:spPr>
          <a:xfrm>
            <a:off x="3532858" y="2289356"/>
            <a:ext cx="84414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Отчет о последующей деятельности</a:t>
            </a:r>
            <a:r>
              <a:rPr lang="en-US" sz="5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Совету 2020 года</a:t>
            </a:r>
            <a:r>
              <a:rPr lang="en-US" sz="5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71C638-4D29-4C0B-93CF-F551CF743181}"/>
              </a:ext>
            </a:extLst>
          </p:cNvPr>
          <p:cNvCxnSpPr>
            <a:cxnSpLocks/>
          </p:cNvCxnSpPr>
          <p:nvPr/>
        </p:nvCxnSpPr>
        <p:spPr>
          <a:xfrm>
            <a:off x="3111611" y="0"/>
            <a:ext cx="0" cy="619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9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5C1D0-23EC-437A-9F5D-E44CBCA79A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200776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080" y="167579"/>
            <a:ext cx="990083" cy="1005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5B53E-A034-40C3-BAE7-9364EE9965CD}"/>
              </a:ext>
            </a:extLst>
          </p:cNvPr>
          <p:cNvSpPr/>
          <p:nvPr/>
        </p:nvSpPr>
        <p:spPr>
          <a:xfrm>
            <a:off x="200659" y="6356859"/>
            <a:ext cx="223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Октябрь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2020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года</a:t>
            </a: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7BF9-3006-4E28-A959-EC3544972C4C}"/>
              </a:ext>
            </a:extLst>
          </p:cNvPr>
          <p:cNvSpPr/>
          <p:nvPr/>
        </p:nvSpPr>
        <p:spPr>
          <a:xfrm>
            <a:off x="337837" y="1172764"/>
            <a:ext cx="2300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Рабочая группа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внутреннему </a:t>
            </a:r>
            <a:b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контролю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49C905-74B2-40CA-B6F6-403D79AD56D9}"/>
              </a:ext>
            </a:extLst>
          </p:cNvPr>
          <p:cNvSpPr txBox="1">
            <a:spLocks/>
          </p:cNvSpPr>
          <p:nvPr/>
        </p:nvSpPr>
        <p:spPr>
          <a:xfrm>
            <a:off x="58722" y="0"/>
            <a:ext cx="2579295" cy="1231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7800" dirty="0">
                <a:solidFill>
                  <a:srgbClr val="00B0F0"/>
                </a:solidFill>
              </a:rPr>
              <a:t>МСЭ</a:t>
            </a:r>
            <a:endParaRPr lang="en-US" sz="7800" dirty="0">
              <a:solidFill>
                <a:srgbClr val="00B0F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17CF8-8821-4712-97F2-205A75F5F59D}"/>
              </a:ext>
            </a:extLst>
          </p:cNvPr>
          <p:cNvSpPr/>
          <p:nvPr/>
        </p:nvSpPr>
        <p:spPr>
          <a:xfrm>
            <a:off x="6096000" y="3757429"/>
            <a:ext cx="6332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Отчет о последующей деятельности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Совету 2020 года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75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369021"/>
            <a:ext cx="1219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F8DC4-4891-4EFB-86D7-6587200D89DC}"/>
              </a:ext>
            </a:extLst>
          </p:cNvPr>
          <p:cNvSpPr/>
          <p:nvPr/>
        </p:nvSpPr>
        <p:spPr>
          <a:xfrm>
            <a:off x="1155982" y="6430574"/>
            <a:ext cx="259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552F0-15ED-4BC7-8F40-5D5E5101FE1B}"/>
              </a:ext>
            </a:extLst>
          </p:cNvPr>
          <p:cNvSpPr txBox="1">
            <a:spLocks/>
          </p:cNvSpPr>
          <p:nvPr/>
        </p:nvSpPr>
        <p:spPr>
          <a:xfrm>
            <a:off x="0" y="6211700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200" dirty="0">
                <a:solidFill>
                  <a:srgbClr val="00B0F0"/>
                </a:solidFill>
              </a:rPr>
              <a:t>МСЭ</a:t>
            </a:r>
            <a:endParaRPr lang="en-US" sz="4200" dirty="0">
              <a:solidFill>
                <a:srgbClr val="00B0F0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0" y="6341425"/>
            <a:ext cx="603169" cy="61236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730034" y="451735"/>
            <a:ext cx="7165346" cy="769441"/>
            <a:chOff x="6102442" y="1483456"/>
            <a:chExt cx="5419664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Резюме и необходимые действия </a:t>
              </a:r>
              <a:endParaRPr lang="ko-KR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A8D42C-CF7D-466A-AA3C-B16BE9E57FC4}"/>
              </a:ext>
            </a:extLst>
          </p:cNvPr>
          <p:cNvGrpSpPr/>
          <p:nvPr/>
        </p:nvGrpSpPr>
        <p:grpSpPr>
          <a:xfrm>
            <a:off x="669074" y="2872820"/>
            <a:ext cx="7470242" cy="777510"/>
            <a:chOff x="5956014" y="1452296"/>
            <a:chExt cx="5435166" cy="7775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50E885-D721-43C5-A516-BD943DD4CD1F}"/>
                </a:ext>
              </a:extLst>
            </p:cNvPr>
            <p:cNvSpPr txBox="1"/>
            <p:nvPr/>
          </p:nvSpPr>
          <p:spPr>
            <a:xfrm>
              <a:off x="6729340" y="1637053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E0C1C1-D86F-4439-B52C-59F196E8B60C}"/>
                </a:ext>
              </a:extLst>
            </p:cNvPr>
            <p:cNvSpPr txBox="1"/>
            <p:nvPr/>
          </p:nvSpPr>
          <p:spPr>
            <a:xfrm>
              <a:off x="5956014" y="145229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F35DDC-6051-4F1F-A33A-087A9C971A2C}"/>
              </a:ext>
            </a:extLst>
          </p:cNvPr>
          <p:cNvGrpSpPr/>
          <p:nvPr/>
        </p:nvGrpSpPr>
        <p:grpSpPr>
          <a:xfrm>
            <a:off x="796262" y="3771154"/>
            <a:ext cx="9062113" cy="777510"/>
            <a:chOff x="6036168" y="1483098"/>
            <a:chExt cx="8126346" cy="7775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25DFED-8299-4649-BCDF-BF77EFAB9703}"/>
                </a:ext>
              </a:extLst>
            </p:cNvPr>
            <p:cNvSpPr txBox="1"/>
            <p:nvPr/>
          </p:nvSpPr>
          <p:spPr>
            <a:xfrm>
              <a:off x="6860266" y="1678152"/>
              <a:ext cx="730224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Системы и меры в процессе реализации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D3CEDA-F7F0-4BCF-887F-B3562D75DD78}"/>
                </a:ext>
              </a:extLst>
            </p:cNvPr>
            <p:cNvSpPr txBox="1"/>
            <p:nvPr/>
          </p:nvSpPr>
          <p:spPr>
            <a:xfrm>
              <a:off x="6036168" y="1483098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081B66-23E7-4DA6-BF0E-16720B983BC9}"/>
              </a:ext>
            </a:extLst>
          </p:cNvPr>
          <p:cNvSpPr txBox="1"/>
          <p:nvPr/>
        </p:nvSpPr>
        <p:spPr>
          <a:xfrm>
            <a:off x="1731954" y="136942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ru-RU" altLang="ko-KR" dirty="0"/>
              <a:t>Базовая информация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10F50-6230-444F-AEC2-AC6B1005660E}"/>
              </a:ext>
            </a:extLst>
          </p:cNvPr>
          <p:cNvSpPr txBox="1"/>
          <p:nvPr/>
        </p:nvSpPr>
        <p:spPr>
          <a:xfrm>
            <a:off x="870168" y="1183845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E9E3E-FED8-42F4-A92F-0E3C6D40F1DF}"/>
              </a:ext>
            </a:extLst>
          </p:cNvPr>
          <p:cNvSpPr txBox="1"/>
          <p:nvPr/>
        </p:nvSpPr>
        <p:spPr>
          <a:xfrm>
            <a:off x="1734053" y="2227421"/>
            <a:ext cx="7468143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Основные результаты работы группы</a:t>
            </a:r>
            <a:endParaRPr lang="ko-KR" altLang="en-US" sz="2700" b="1" dirty="0">
              <a:solidFill>
                <a:schemeClr val="bg1">
                  <a:lumMod val="6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50E750-082A-4515-9650-DA6414233B8A}"/>
              </a:ext>
            </a:extLst>
          </p:cNvPr>
          <p:cNvSpPr txBox="1"/>
          <p:nvPr/>
        </p:nvSpPr>
        <p:spPr>
          <a:xfrm>
            <a:off x="870168" y="2043226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60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7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15503" y="73607"/>
            <a:ext cx="9100355" cy="777510"/>
            <a:chOff x="6023658" y="1472711"/>
            <a:chExt cx="5304591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666409" y="1656959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ru-RU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Резюме и необходимые действия</a:t>
              </a:r>
              <a:endParaRPr lang="ko-KR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023658" y="1472711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254B25-AF75-46C9-B8C9-2FE93A16F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42889"/>
              </p:ext>
            </p:extLst>
          </p:nvPr>
        </p:nvGraphicFramePr>
        <p:xfrm>
          <a:off x="466724" y="1056558"/>
          <a:ext cx="5629276" cy="5461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9276">
                  <a:extLst>
                    <a:ext uri="{9D8B030D-6E8A-4147-A177-3AD203B41FA5}">
                      <a16:colId xmlns:a16="http://schemas.microsoft.com/office/drawing/2014/main" val="3276842879"/>
                    </a:ext>
                  </a:extLst>
                </a:gridCol>
              </a:tblGrid>
              <a:tr h="5461688">
                <a:tc>
                  <a:txBody>
                    <a:bodyPr/>
                    <a:lstStyle/>
                    <a:p>
                      <a:pPr marL="360045" marR="0" indent="-360045" algn="just" hangingPunct="0">
                        <a:spcBef>
                          <a:spcPts val="800"/>
                        </a:spcBef>
                        <a:spcAft>
                          <a:spcPts val="1200"/>
                        </a:spcAft>
                        <a:tabLst>
                          <a:tab pos="360045" algn="l"/>
                          <a:tab pos="720090" algn="l"/>
                          <a:tab pos="1080135" algn="l"/>
                          <a:tab pos="1440180" algn="l"/>
                          <a:tab pos="1800225" algn="l"/>
                        </a:tabLs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Резюме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2018 году Подразделение внутреннего аудита МСЭ (IAU) провело расследование мошенничества, совершенного сотрудником одного из региональных отделений МСЭ. Директор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БРЭ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учредил 3 мая 2019 года внутреннюю рабочую группу. Создание этой группы было обусловлено несколькими причинами: случай мошенничества в региональном отделении; последующие меры, принятые Подразделением внутреннего аудита и Внешним аудитором; и проверка деятельности региональных/зональных отделений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Внутренней рабочей группе по усилению внутреннего контроля было поручено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рассмотреть слабые стороны процедур, которые были использованы в недавнем случае мошенничества, и заключения, содержащиеся в соответствующих отчетах/письмах Подразделения внутреннего аудита и Внешнего аудитора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рассмотреть процедуры управленческого надзора в региональных и зональных отделениях, в частности в отношении программ и проектов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провести тщательную оценку рисков, касающихся возможностей мошеннической деятельности в региональных и зональных отделениях МСЭ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подготовить план действий по преодолению любых недостатков и уменьшению связанных с ними рисков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ускорить выполнение всех соответствующих рекомендаций Подразделения внутреннего аудита, Внешнего аудитора и IMAC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продвигать модель этичного руководства и принцип "абсолютной нетерпимости к мошенничеству" в штаб-квартире МСЭ, региональных и зональных отделениях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обсудить меры по поощрению культуры гласности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 fontAlgn="auto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настоящем документе содержится обзор действий, выполненных Рабочей группой за истекший период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54894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0767CE-005D-43BF-8339-7BCD807AD786}"/>
              </a:ext>
            </a:extLst>
          </p:cNvPr>
          <p:cNvSpPr/>
          <p:nvPr/>
        </p:nvSpPr>
        <p:spPr>
          <a:xfrm>
            <a:off x="6442745" y="1056558"/>
            <a:ext cx="4463380" cy="1959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0045" indent="-360045" algn="just" hangingPunct="0">
              <a:spcBef>
                <a:spcPts val="800"/>
              </a:spcBef>
              <a:tabLst>
                <a:tab pos="360045" algn="l"/>
                <a:tab pos="720090" algn="l"/>
                <a:tab pos="1080135" algn="l"/>
                <a:tab pos="1440180" algn="l"/>
                <a:tab pos="1800225" algn="l"/>
              </a:tabLst>
            </a:pP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действия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  <a:tab pos="1080135" algn="l"/>
                <a:tab pos="1440180" algn="l"/>
                <a:tab pos="1800225" algn="l"/>
              </a:tabLst>
            </a:pP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Совету предлагается принять к сведению настоящий отчет</a:t>
            </a:r>
            <a:r>
              <a:rPr lang="en-GB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indent="-360045" algn="just" hangingPunct="0">
              <a:spcBef>
                <a:spcPts val="800"/>
              </a:spcBef>
              <a:spcAft>
                <a:spcPts val="0"/>
              </a:spcAft>
              <a:tabLst>
                <a:tab pos="360045" algn="l"/>
                <a:tab pos="720090" algn="l"/>
                <a:tab pos="1080135" algn="l"/>
                <a:tab pos="1440180" algn="l"/>
                <a:tab pos="180022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indent="-360045" algn="just" hangingPunct="0">
              <a:spcBef>
                <a:spcPts val="800"/>
              </a:spcBef>
              <a:spcAft>
                <a:spcPts val="0"/>
              </a:spcAft>
              <a:tabLst>
                <a:tab pos="360045" algn="l"/>
                <a:tab pos="720090" algn="l"/>
                <a:tab pos="1080135" algn="l"/>
                <a:tab pos="1440180" algn="l"/>
                <a:tab pos="1800225" algn="l"/>
              </a:tabLst>
            </a:pP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Справочные материалы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spcBef>
                <a:spcPts val="600"/>
              </a:spcBef>
              <a:tabLst>
                <a:tab pos="360045" algn="l"/>
                <a:tab pos="720090" algn="l"/>
                <a:tab pos="1080135" algn="l"/>
                <a:tab pos="1440180" algn="l"/>
                <a:tab pos="1800225" algn="l"/>
              </a:tabLst>
            </a:pPr>
            <a:r>
              <a:rPr lang="en-GB" sz="1200" dirty="0"/>
              <a:t> </a:t>
            </a:r>
            <a:r>
              <a:rPr lang="en-GB" sz="12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C18/22(Add.1</a:t>
            </a:r>
            <a:r>
              <a:rPr lang="en-GB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C18/40</a:t>
            </a: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C19/44</a:t>
            </a:r>
            <a:r>
              <a:rPr lang="en-GB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hangingPunct="0">
              <a:spcBef>
                <a:spcPts val="600"/>
              </a:spcBef>
              <a:tabLst>
                <a:tab pos="360045" algn="l"/>
                <a:tab pos="720090" algn="l"/>
                <a:tab pos="1080135" algn="l"/>
                <a:tab pos="1440180" algn="l"/>
                <a:tab pos="1800225" algn="l"/>
              </a:tabLst>
            </a:pPr>
            <a:r>
              <a:rPr lang="en-GB" sz="1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CWG-FHR-11/INF-5</a:t>
            </a:r>
            <a:endParaRPr lang="en-US" sz="1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C73D4-5C3D-4DF8-99AE-99A702EBF4E2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369021"/>
            <a:ext cx="1219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0" y="6341425"/>
            <a:ext cx="603169" cy="6123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4D9AD20-0F0E-4501-A17C-10917E099792}"/>
              </a:ext>
            </a:extLst>
          </p:cNvPr>
          <p:cNvSpPr/>
          <p:nvPr/>
        </p:nvSpPr>
        <p:spPr>
          <a:xfrm>
            <a:off x="1155982" y="6430574"/>
            <a:ext cx="259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928BB92-3045-4572-A7C6-3470516DEA29}"/>
              </a:ext>
            </a:extLst>
          </p:cNvPr>
          <p:cNvSpPr txBox="1">
            <a:spLocks/>
          </p:cNvSpPr>
          <p:nvPr/>
        </p:nvSpPr>
        <p:spPr>
          <a:xfrm>
            <a:off x="0" y="6211700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200" dirty="0">
                <a:solidFill>
                  <a:srgbClr val="00B0F0"/>
                </a:solidFill>
              </a:rPr>
              <a:t>МСЭ</a:t>
            </a:r>
            <a:endParaRPr lang="en-US" sz="4200" dirty="0">
              <a:solidFill>
                <a:srgbClr val="00B0F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C3B277-B90F-4D6A-8D7F-13B6160BD9D1}"/>
              </a:ext>
            </a:extLst>
          </p:cNvPr>
          <p:cNvGrpSpPr/>
          <p:nvPr/>
        </p:nvGrpSpPr>
        <p:grpSpPr>
          <a:xfrm>
            <a:off x="730034" y="451735"/>
            <a:ext cx="7165346" cy="769441"/>
            <a:chOff x="6102442" y="1483456"/>
            <a:chExt cx="5419664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C1538-534B-4798-A22C-A9EAF800FFB0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Резюме и необходимые действия 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783FE9-89A3-4985-81E0-AE3CF6AACB8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D2C3E1-0493-4DFD-A1C8-A40196F9912E}"/>
              </a:ext>
            </a:extLst>
          </p:cNvPr>
          <p:cNvGrpSpPr/>
          <p:nvPr/>
        </p:nvGrpSpPr>
        <p:grpSpPr>
          <a:xfrm>
            <a:off x="669074" y="2872820"/>
            <a:ext cx="7470242" cy="777510"/>
            <a:chOff x="5956014" y="1452296"/>
            <a:chExt cx="5435166" cy="777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970F2F-9731-42F4-AD22-24B985AE0ADB}"/>
                </a:ext>
              </a:extLst>
            </p:cNvPr>
            <p:cNvSpPr txBox="1"/>
            <p:nvPr/>
          </p:nvSpPr>
          <p:spPr>
            <a:xfrm>
              <a:off x="6729340" y="1637053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253E0F-85A4-4640-8B2D-0FA2D28AB1D6}"/>
                </a:ext>
              </a:extLst>
            </p:cNvPr>
            <p:cNvSpPr txBox="1"/>
            <p:nvPr/>
          </p:nvSpPr>
          <p:spPr>
            <a:xfrm>
              <a:off x="5956014" y="145229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7822A2-67CD-4B51-9060-5D3A23953000}"/>
              </a:ext>
            </a:extLst>
          </p:cNvPr>
          <p:cNvGrpSpPr/>
          <p:nvPr/>
        </p:nvGrpSpPr>
        <p:grpSpPr>
          <a:xfrm>
            <a:off x="796262" y="3771154"/>
            <a:ext cx="9062113" cy="777510"/>
            <a:chOff x="6036168" y="1483098"/>
            <a:chExt cx="8126346" cy="777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F16350-953E-49B6-A6ED-391C9F1BC0C0}"/>
                </a:ext>
              </a:extLst>
            </p:cNvPr>
            <p:cNvSpPr txBox="1"/>
            <p:nvPr/>
          </p:nvSpPr>
          <p:spPr>
            <a:xfrm>
              <a:off x="6860266" y="1678152"/>
              <a:ext cx="730224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Системы и меры в процессе реализации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533FBB-C499-4D91-B9E4-09743F764D6F}"/>
                </a:ext>
              </a:extLst>
            </p:cNvPr>
            <p:cNvSpPr txBox="1"/>
            <p:nvPr/>
          </p:nvSpPr>
          <p:spPr>
            <a:xfrm>
              <a:off x="6036168" y="1483098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1C29385-A08A-4973-8085-B41462AB185D}"/>
              </a:ext>
            </a:extLst>
          </p:cNvPr>
          <p:cNvSpPr txBox="1"/>
          <p:nvPr/>
        </p:nvSpPr>
        <p:spPr>
          <a:xfrm>
            <a:off x="1731954" y="136942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ru-RU" altLang="ko-KR" dirty="0">
                <a:solidFill>
                  <a:schemeClr val="tx1"/>
                </a:solidFill>
              </a:rPr>
              <a:t>Базовая информация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EA7BD3-43CE-4E11-AAF2-1F9118B18D78}"/>
              </a:ext>
            </a:extLst>
          </p:cNvPr>
          <p:cNvSpPr txBox="1"/>
          <p:nvPr/>
        </p:nvSpPr>
        <p:spPr>
          <a:xfrm>
            <a:off x="870168" y="1183845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rgbClr val="00B0F0"/>
                </a:solidFill>
              </a:rPr>
              <a:t>02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B88908-E7F5-4695-B5E1-7EA0F68171F8}"/>
              </a:ext>
            </a:extLst>
          </p:cNvPr>
          <p:cNvSpPr txBox="1"/>
          <p:nvPr/>
        </p:nvSpPr>
        <p:spPr>
          <a:xfrm>
            <a:off x="1734053" y="2227421"/>
            <a:ext cx="7468143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Основные результаты работы группы</a:t>
            </a:r>
            <a:endParaRPr lang="ko-KR" altLang="en-US" sz="2700" b="1" dirty="0">
              <a:solidFill>
                <a:schemeClr val="bg1">
                  <a:lumMod val="6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9B598E-317C-4295-8E05-B692CC1A37F3}"/>
              </a:ext>
            </a:extLst>
          </p:cNvPr>
          <p:cNvSpPr txBox="1"/>
          <p:nvPr/>
        </p:nvSpPr>
        <p:spPr>
          <a:xfrm>
            <a:off x="870168" y="2043226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32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150662" y="84352"/>
            <a:ext cx="6528810" cy="1118026"/>
            <a:chOff x="6102443" y="1483456"/>
            <a:chExt cx="5419663" cy="11180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ru-RU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Базовая информация</a:t>
              </a:r>
            </a:p>
            <a:p>
              <a:endParaRPr lang="ko-KR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02443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254B25-AF75-46C9-B8C9-2FE93A16F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14603"/>
              </p:ext>
            </p:extLst>
          </p:nvPr>
        </p:nvGraphicFramePr>
        <p:xfrm>
          <a:off x="466725" y="981575"/>
          <a:ext cx="5086350" cy="528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6350">
                  <a:extLst>
                    <a:ext uri="{9D8B030D-6E8A-4147-A177-3AD203B41FA5}">
                      <a16:colId xmlns:a16="http://schemas.microsoft.com/office/drawing/2014/main" val="3276842879"/>
                    </a:ext>
                  </a:extLst>
                </a:gridCol>
              </a:tblGrid>
              <a:tr h="520015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мае 2018 года следственная группа IAU представила Генеральному секретарю заключительный отчет о случае мошенничества, произошедшем в одном из региональных отделений МСЭ. В отчете IAU подтверждается, что сотрудник МСЭ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участвовал в мошеннической деятельности в сфере закупок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раскрыл информацию о своих финансовых или коммерческих интересах, связанных с коммерческими предприятиями, с которыми он взаимодействовал в своем официальном качестве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занимался внеслужебной деятельностью без предварительного разрешения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раскрыл информацию о конфликте интересов при приеме на работу лиц, с которыми он имел общие деловые интересы или близкие отношения иного характера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добивался получения необоснованной надбавки на иждивенцев для своей супруги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причинил ущерб репутации МСЭ и ненадлежащим образом направлял вверенные ему ресурсы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Что касается финансовых последствий проступков, то в результате расследования были установлены нарушения при осуществлении операций на сумму 4,9 млн. швейцарских франков, проведенных в период с 2010 по 2018 год. На основании этой цифры следственная группа IAU оценивает чистый финансовый ущерб МСЭ и его донорам в 1,5 млн. швейцарских франков (ущерб 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размере почти 540 000 швейцарских франков, доказанный и признанный сотрудником, и ущерб в размере около 1 млн. швейцарских франков, установленный исходя из обоснованных расчетов по результатам расследования)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БРЭ учредил 3 мая 2019 года внутреннюю рабочую группу.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этой группы было обусловлено несколькими причинами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случай мошенничества в региональном отделении; последующие меры, принятые Подразделением внутреннего аудита и Внешним аудитором; и проверка деятельности региональных/зональных отделений. Директор БРЭ считает, что для МСЭ, 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частности для БРЭ и региональных/зональных отделений, чрезвычайно важно как можно скорее рассмотреть механизмы внутреннего контроля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/>
                </a:tc>
                <a:extLst>
                  <a:ext uri="{0D108BD9-81ED-4DB2-BD59-A6C34878D82A}">
                    <a16:rowId xmlns:a16="http://schemas.microsoft.com/office/drawing/2014/main" val="39985489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ADBCBF-CC02-4C81-AE85-E39D0820A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59249"/>
              </p:ext>
            </p:extLst>
          </p:nvPr>
        </p:nvGraphicFramePr>
        <p:xfrm>
          <a:off x="5766398" y="981575"/>
          <a:ext cx="5086350" cy="5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6350">
                  <a:extLst>
                    <a:ext uri="{9D8B030D-6E8A-4147-A177-3AD203B41FA5}">
                      <a16:colId xmlns:a16="http://schemas.microsoft.com/office/drawing/2014/main" val="3276842879"/>
                    </a:ext>
                  </a:extLst>
                </a:gridCol>
              </a:tblGrid>
              <a:tr h="520015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Внутренняя рабочая группа по усилению внутреннего контроля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рассмотрит слабые стороны процедур, которые были использованы в недавнем случае мошенничества, и заключения, содержащиеся в соответствующих отчетах/письмах подразделения внутреннего аудита и Внешнего аудитора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рассмотрит процедуры управленческого надзора в региональных и зональных отделениях, в частности в отношении программ и проектов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проведет тщательную оценку рисков, касающихся возможностей мошеннической деятельности в региональных и зональных отделениях МСЭ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подготовит план действий по преодолению любых недостатков и уменьшению связанных с ними рисков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ускорит выполнение всех соответствующих рекомендаций Подразделения внутреннего аудита, Внешнего аудитора и IMAC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будет продвигать модель этичного руководства и принцип "абсолютной нетерпимости к мошенничеству" в штаб-квартире МСЭ, региональных и зональных отделениях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fontAlgn="auto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обсудит меры по поощрению культуры гласности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состав группы, которую возглавляет Директор БРЭ, входят: i) заместитель Директора БРЭ; ii) финансовый контролер БРЭ; iii) подразделение внутреннего аудита; iv) отдел закупок; v) Департамент управления финансовыми ресурсами; 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Департамент управления людскими ресурсами; vii) подразделение по правовым вопросам; viii) сотрудник по вопросам этики; и ix) Департамент информационных служб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 стремилась завершить первичную оценку рисков и разработать план действий, предусматривающий конкретные результаты деятельности и сроки, 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тем чтобы разрешить основные проблемы и устранить недостаток внутреннего контроля до сессии Совета 2019 года. Группа продолжает далее проводить собрания с целью обеспечения полного выполнения своего плана действий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/>
                </a:tc>
                <a:extLst>
                  <a:ext uri="{0D108BD9-81ED-4DB2-BD59-A6C34878D82A}">
                    <a16:rowId xmlns:a16="http://schemas.microsoft.com/office/drawing/2014/main" val="399854894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0647A0-72E8-4C5C-82B7-3FF1F0272066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8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369021"/>
            <a:ext cx="1219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0" y="6341425"/>
            <a:ext cx="603169" cy="61236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0225C1-D5A2-4EA4-87F4-BEA5FC502B5F}"/>
              </a:ext>
            </a:extLst>
          </p:cNvPr>
          <p:cNvGrpSpPr/>
          <p:nvPr/>
        </p:nvGrpSpPr>
        <p:grpSpPr>
          <a:xfrm>
            <a:off x="730034" y="451735"/>
            <a:ext cx="7165346" cy="769441"/>
            <a:chOff x="6102442" y="1483456"/>
            <a:chExt cx="5419664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C225B1-D60B-47D6-B227-9B210699DB98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Резюме и необходимые действия 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9A442E-628B-44E5-BA58-73B3F7810F8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3EEC86-5812-411F-895D-CA0D8417C669}"/>
              </a:ext>
            </a:extLst>
          </p:cNvPr>
          <p:cNvGrpSpPr/>
          <p:nvPr/>
        </p:nvGrpSpPr>
        <p:grpSpPr>
          <a:xfrm>
            <a:off x="669074" y="2872820"/>
            <a:ext cx="7470242" cy="777510"/>
            <a:chOff x="5956014" y="1452296"/>
            <a:chExt cx="5435166" cy="7775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256BFB-12C7-4D7D-9FCB-E0C4FCF9C948}"/>
                </a:ext>
              </a:extLst>
            </p:cNvPr>
            <p:cNvSpPr txBox="1"/>
            <p:nvPr/>
          </p:nvSpPr>
          <p:spPr>
            <a:xfrm>
              <a:off x="6729340" y="1637053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ED0437-1D33-4FD7-BA52-F7514FDA72E4}"/>
                </a:ext>
              </a:extLst>
            </p:cNvPr>
            <p:cNvSpPr txBox="1"/>
            <p:nvPr/>
          </p:nvSpPr>
          <p:spPr>
            <a:xfrm>
              <a:off x="5956014" y="145229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51AC5A-AFA9-488F-8AD6-04C3538D59A5}"/>
              </a:ext>
            </a:extLst>
          </p:cNvPr>
          <p:cNvGrpSpPr/>
          <p:nvPr/>
        </p:nvGrpSpPr>
        <p:grpSpPr>
          <a:xfrm>
            <a:off x="796262" y="3771154"/>
            <a:ext cx="9062113" cy="777510"/>
            <a:chOff x="6036168" y="1483098"/>
            <a:chExt cx="8126346" cy="7775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B39377-49F6-4999-9701-F304E918532A}"/>
                </a:ext>
              </a:extLst>
            </p:cNvPr>
            <p:cNvSpPr txBox="1"/>
            <p:nvPr/>
          </p:nvSpPr>
          <p:spPr>
            <a:xfrm>
              <a:off x="6860266" y="1678152"/>
              <a:ext cx="730224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Системы и меры в процессе реализации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8390E6-2BEC-4F22-A100-E1998AE70857}"/>
                </a:ext>
              </a:extLst>
            </p:cNvPr>
            <p:cNvSpPr txBox="1"/>
            <p:nvPr/>
          </p:nvSpPr>
          <p:spPr>
            <a:xfrm>
              <a:off x="6036168" y="1483098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AA9CF4E-D860-44CE-91DA-5D5FFB9EB965}"/>
              </a:ext>
            </a:extLst>
          </p:cNvPr>
          <p:cNvSpPr txBox="1"/>
          <p:nvPr/>
        </p:nvSpPr>
        <p:spPr>
          <a:xfrm>
            <a:off x="1731954" y="136942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ru-RU" altLang="ko-KR" dirty="0"/>
              <a:t>Базовая информация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8E9E92-FFF4-466B-8133-D677483AD677}"/>
              </a:ext>
            </a:extLst>
          </p:cNvPr>
          <p:cNvSpPr txBox="1"/>
          <p:nvPr/>
        </p:nvSpPr>
        <p:spPr>
          <a:xfrm>
            <a:off x="870168" y="1183845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BDCCB0-72C9-4F3F-963C-CCA5AEA9D59F}"/>
              </a:ext>
            </a:extLst>
          </p:cNvPr>
          <p:cNvSpPr txBox="1"/>
          <p:nvPr/>
        </p:nvSpPr>
        <p:spPr>
          <a:xfrm>
            <a:off x="1734053" y="2227421"/>
            <a:ext cx="7468143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2700" b="1" dirty="0">
                <a:latin typeface="Arial"/>
                <a:ea typeface="Arial Unicode MS"/>
                <a:cs typeface="Arial" pitchFamily="34" charset="0"/>
              </a:rPr>
              <a:t>Основные результаты работы группы</a:t>
            </a:r>
            <a:endParaRPr lang="ko-KR" altLang="en-US" sz="2700" b="1" dirty="0"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B7A483-14B4-4406-BD8A-8F01B0559A6D}"/>
              </a:ext>
            </a:extLst>
          </p:cNvPr>
          <p:cNvSpPr txBox="1"/>
          <p:nvPr/>
        </p:nvSpPr>
        <p:spPr>
          <a:xfrm>
            <a:off x="870168" y="2043226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rgbClr val="00B0F0"/>
                </a:solidFill>
              </a:rPr>
              <a:t>03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B81F42-807A-48DC-A4E4-116897430524}"/>
              </a:ext>
            </a:extLst>
          </p:cNvPr>
          <p:cNvSpPr/>
          <p:nvPr/>
        </p:nvSpPr>
        <p:spPr>
          <a:xfrm>
            <a:off x="1155982" y="6430574"/>
            <a:ext cx="259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13C8B18-2B34-4486-B015-A797BFFB584D}"/>
              </a:ext>
            </a:extLst>
          </p:cNvPr>
          <p:cNvSpPr txBox="1">
            <a:spLocks/>
          </p:cNvSpPr>
          <p:nvPr/>
        </p:nvSpPr>
        <p:spPr>
          <a:xfrm>
            <a:off x="0" y="6211700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200" dirty="0">
                <a:solidFill>
                  <a:srgbClr val="00B0F0"/>
                </a:solidFill>
              </a:rPr>
              <a:t>МСЭ</a:t>
            </a:r>
            <a:endParaRPr lang="en-US" sz="4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7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 rot="16200000">
            <a:off x="8445896" y="3105834"/>
            <a:ext cx="6858000" cy="64633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8552F0-15ED-4BC7-8F40-5D5E5101FE1B}"/>
              </a:ext>
            </a:extLst>
          </p:cNvPr>
          <p:cNvSpPr txBox="1">
            <a:spLocks/>
          </p:cNvSpPr>
          <p:nvPr/>
        </p:nvSpPr>
        <p:spPr>
          <a:xfrm rot="16200000">
            <a:off x="11211996" y="1942281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600" dirty="0">
                <a:solidFill>
                  <a:srgbClr val="00B0F0"/>
                </a:solidFill>
              </a:rPr>
              <a:t>МСЭ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29" y="6192558"/>
            <a:ext cx="603169" cy="61236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9268-AE9B-4445-A2A4-3DBCD0872346}"/>
              </a:ext>
            </a:extLst>
          </p:cNvPr>
          <p:cNvGrpSpPr/>
          <p:nvPr/>
        </p:nvGrpSpPr>
        <p:grpSpPr>
          <a:xfrm>
            <a:off x="207360" y="96914"/>
            <a:ext cx="7904794" cy="777510"/>
            <a:chOff x="6134806" y="1496018"/>
            <a:chExt cx="4512026" cy="777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338413-C2A9-4B63-A396-E34A8C74ACD4}"/>
                </a:ext>
              </a:extLst>
            </p:cNvPr>
            <p:cNvSpPr txBox="1"/>
            <p:nvPr/>
          </p:nvSpPr>
          <p:spPr>
            <a:xfrm>
              <a:off x="6610207" y="1678152"/>
              <a:ext cx="4036625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lang="ru-RU" altLang="ko-KR" sz="2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Основные результаты работы группы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D8B54-05F6-457D-A1C3-77004FBAD433}"/>
                </a:ext>
              </a:extLst>
            </p:cNvPr>
            <p:cNvSpPr txBox="1"/>
            <p:nvPr/>
          </p:nvSpPr>
          <p:spPr>
            <a:xfrm>
              <a:off x="6134806" y="1496018"/>
              <a:ext cx="56522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4D00500-AADB-4D1F-BA39-31618AD3F70C}"/>
              </a:ext>
            </a:extLst>
          </p:cNvPr>
          <p:cNvSpPr txBox="1"/>
          <p:nvPr/>
        </p:nvSpPr>
        <p:spPr>
          <a:xfrm>
            <a:off x="1682867" y="5248116"/>
            <a:ext cx="46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FZShuTi" pitchFamily="2" charset="-122"/>
                <a:cs typeface="Arial" pitchFamily="34" charset="0"/>
              </a:rPr>
              <a:t>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537C7F-A041-4EB3-BE99-5564DD321F42}"/>
              </a:ext>
            </a:extLst>
          </p:cNvPr>
          <p:cNvSpPr/>
          <p:nvPr/>
        </p:nvSpPr>
        <p:spPr>
          <a:xfrm>
            <a:off x="7661816" y="1171090"/>
            <a:ext cx="3889914" cy="282598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2BB675-A827-4420-9034-8D61563967FB}"/>
              </a:ext>
            </a:extLst>
          </p:cNvPr>
          <p:cNvSpPr/>
          <p:nvPr/>
        </p:nvSpPr>
        <p:spPr>
          <a:xfrm>
            <a:off x="3902685" y="1168147"/>
            <a:ext cx="3759130" cy="2814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3DB2CF-B7B9-475F-A55B-B8FFB6C51281}"/>
              </a:ext>
            </a:extLst>
          </p:cNvPr>
          <p:cNvSpPr/>
          <p:nvPr/>
        </p:nvSpPr>
        <p:spPr>
          <a:xfrm>
            <a:off x="-3272" y="1168148"/>
            <a:ext cx="3905956" cy="28289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14D1D1-E6BD-479F-A8AA-731393D7372A}"/>
              </a:ext>
            </a:extLst>
          </p:cNvPr>
          <p:cNvSpPr/>
          <p:nvPr/>
        </p:nvSpPr>
        <p:spPr>
          <a:xfrm>
            <a:off x="3886641" y="3982720"/>
            <a:ext cx="3813569" cy="2875280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     0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D4BD39-787D-4912-9C98-E90CFD1A1559}"/>
              </a:ext>
            </a:extLst>
          </p:cNvPr>
          <p:cNvSpPr/>
          <p:nvPr/>
        </p:nvSpPr>
        <p:spPr>
          <a:xfrm>
            <a:off x="7661814" y="3990354"/>
            <a:ext cx="3889914" cy="28820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phic 4" descr="Users">
            <a:extLst>
              <a:ext uri="{FF2B5EF4-FFF2-40B4-BE49-F238E27FC236}">
                <a16:creationId xmlns:a16="http://schemas.microsoft.com/office/drawing/2014/main" id="{C3DD6FAB-A731-490D-B89D-6AD9EC0F4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69" y="1168147"/>
            <a:ext cx="1379427" cy="1379427"/>
          </a:xfrm>
          <a:prstGeom prst="rect">
            <a:avLst/>
          </a:prstGeom>
        </p:spPr>
      </p:pic>
      <p:pic>
        <p:nvPicPr>
          <p:cNvPr id="9" name="Graphic 8" descr="Flowchart">
            <a:extLst>
              <a:ext uri="{FF2B5EF4-FFF2-40B4-BE49-F238E27FC236}">
                <a16:creationId xmlns:a16="http://schemas.microsoft.com/office/drawing/2014/main" id="{10462406-5AC6-40F7-A5C2-CBF628A7C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3187" y="1168146"/>
            <a:ext cx="1127781" cy="112778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4351AC9-40D9-4A8E-945F-75D5CC85C915}"/>
              </a:ext>
            </a:extLst>
          </p:cNvPr>
          <p:cNvSpPr txBox="1"/>
          <p:nvPr/>
        </p:nvSpPr>
        <p:spPr>
          <a:xfrm>
            <a:off x="27636" y="6096246"/>
            <a:ext cx="210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pic>
        <p:nvPicPr>
          <p:cNvPr id="58" name="Graphic 57" descr="Customer review RTL">
            <a:extLst>
              <a:ext uri="{FF2B5EF4-FFF2-40B4-BE49-F238E27FC236}">
                <a16:creationId xmlns:a16="http://schemas.microsoft.com/office/drawing/2014/main" id="{1FCC9F71-C3B8-4D52-8899-69B2B8354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5582" y="4189686"/>
            <a:ext cx="1454618" cy="145461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56721C2-6A40-4D85-8AD8-3EAE62B6A558}"/>
              </a:ext>
            </a:extLst>
          </p:cNvPr>
          <p:cNvSpPr txBox="1"/>
          <p:nvPr/>
        </p:nvSpPr>
        <p:spPr>
          <a:xfrm>
            <a:off x="4021530" y="5843186"/>
            <a:ext cx="3304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рассмотрении</a:t>
            </a:r>
            <a:endParaRPr lang="en-US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CACB42-328D-4FDA-964F-67D242C623A4}"/>
              </a:ext>
            </a:extLst>
          </p:cNvPr>
          <p:cNvSpPr txBox="1"/>
          <p:nvPr/>
        </p:nvSpPr>
        <p:spPr>
          <a:xfrm>
            <a:off x="10075218" y="4568270"/>
            <a:ext cx="144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ОИГ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78E411-8D5E-4B96-A1F6-3BCFBFAB9230}"/>
              </a:ext>
            </a:extLst>
          </p:cNvPr>
          <p:cNvSpPr txBox="1"/>
          <p:nvPr/>
        </p:nvSpPr>
        <p:spPr>
          <a:xfrm>
            <a:off x="7875645" y="5987478"/>
            <a:ext cx="309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E8540C-1B74-4CD9-9932-CB74A2E8201D}"/>
              </a:ext>
            </a:extLst>
          </p:cNvPr>
          <p:cNvSpPr/>
          <p:nvPr/>
        </p:nvSpPr>
        <p:spPr>
          <a:xfrm rot="16200000">
            <a:off x="10935274" y="813175"/>
            <a:ext cx="1879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FA512-3D01-4AB1-9DB9-E54879463CF6}"/>
              </a:ext>
            </a:extLst>
          </p:cNvPr>
          <p:cNvSpPr txBox="1"/>
          <p:nvPr/>
        </p:nvSpPr>
        <p:spPr>
          <a:xfrm>
            <a:off x="1752160" y="3222672"/>
            <a:ext cx="21115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CD9A53-184F-4B6C-8CE9-B3657A3A8BD8}"/>
              </a:ext>
            </a:extLst>
          </p:cNvPr>
          <p:cNvSpPr txBox="1"/>
          <p:nvPr/>
        </p:nvSpPr>
        <p:spPr>
          <a:xfrm>
            <a:off x="6250974" y="3162874"/>
            <a:ext cx="12827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D36FEF-784E-499C-8815-245F098D1922}"/>
              </a:ext>
            </a:extLst>
          </p:cNvPr>
          <p:cNvSpPr txBox="1"/>
          <p:nvPr/>
        </p:nvSpPr>
        <p:spPr>
          <a:xfrm>
            <a:off x="9614716" y="2201740"/>
            <a:ext cx="199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реализованных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 и мер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E5EA1-1E6E-42CD-B0A3-82EE9B107EBD}"/>
              </a:ext>
            </a:extLst>
          </p:cNvPr>
          <p:cNvSpPr txBox="1"/>
          <p:nvPr/>
        </p:nvSpPr>
        <p:spPr>
          <a:xfrm rot="5400000">
            <a:off x="8866362" y="4917627"/>
            <a:ext cx="1539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Подразделение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внутреннего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аудита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311FDF-1692-4DAE-BA76-B60566AC1585}"/>
              </a:ext>
            </a:extLst>
          </p:cNvPr>
          <p:cNvSpPr txBox="1"/>
          <p:nvPr/>
        </p:nvSpPr>
        <p:spPr>
          <a:xfrm>
            <a:off x="7875645" y="4771062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аудитор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FC736-26B5-4DF8-B1BC-6F907756029E}"/>
              </a:ext>
            </a:extLst>
          </p:cNvPr>
          <p:cNvSpPr txBox="1"/>
          <p:nvPr/>
        </p:nvSpPr>
        <p:spPr>
          <a:xfrm>
            <a:off x="7875645" y="4068948"/>
            <a:ext cx="12747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IMAC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F6AFF03-E8C9-4663-83E7-3D1BD9BB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50" y="4189686"/>
            <a:ext cx="2507358" cy="235691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4351AC9-40D9-4A8E-945F-75D5CC85C915}"/>
              </a:ext>
            </a:extLst>
          </p:cNvPr>
          <p:cNvSpPr txBox="1"/>
          <p:nvPr/>
        </p:nvSpPr>
        <p:spPr>
          <a:xfrm rot="16200000">
            <a:off x="-897642" y="4894173"/>
            <a:ext cx="2509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выполнения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5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DACC71-7030-4F60-9C8D-D84A51A1B0C2}"/>
              </a:ext>
            </a:extLst>
          </p:cNvPr>
          <p:cNvSpPr/>
          <p:nvPr/>
        </p:nvSpPr>
        <p:spPr>
          <a:xfrm>
            <a:off x="0" y="6369021"/>
            <a:ext cx="1219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C13B10B-FC1A-4BE3-91C0-B691B525D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20" y="6341425"/>
            <a:ext cx="603169" cy="6123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998A4BF-7A15-49C3-9524-3ABDE0C7051F}"/>
              </a:ext>
            </a:extLst>
          </p:cNvPr>
          <p:cNvSpPr/>
          <p:nvPr/>
        </p:nvSpPr>
        <p:spPr>
          <a:xfrm>
            <a:off x="1155982" y="6430574"/>
            <a:ext cx="259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внутреннему контролю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7ADC12-40AB-4252-BC60-733F887C0A54}"/>
              </a:ext>
            </a:extLst>
          </p:cNvPr>
          <p:cNvSpPr txBox="1">
            <a:spLocks/>
          </p:cNvSpPr>
          <p:nvPr/>
        </p:nvSpPr>
        <p:spPr>
          <a:xfrm>
            <a:off x="0" y="6211700"/>
            <a:ext cx="1299411" cy="8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200" dirty="0">
                <a:solidFill>
                  <a:srgbClr val="00B0F0"/>
                </a:solidFill>
              </a:rPr>
              <a:t>МСЭ</a:t>
            </a:r>
            <a:endParaRPr lang="en-US" sz="4200" dirty="0">
              <a:solidFill>
                <a:srgbClr val="00B0F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7F78FD-2E6D-4363-A529-C00049AE5DC0}"/>
              </a:ext>
            </a:extLst>
          </p:cNvPr>
          <p:cNvGrpSpPr/>
          <p:nvPr/>
        </p:nvGrpSpPr>
        <p:grpSpPr>
          <a:xfrm>
            <a:off x="730034" y="451735"/>
            <a:ext cx="7165346" cy="769441"/>
            <a:chOff x="6102442" y="1483456"/>
            <a:chExt cx="5419664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BBC70E-517E-457D-ACDA-DDBA97B2AB9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Резюме и необходимые действия 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77D7CC-C40D-4228-9E55-54D5115663D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BDBB1C-26C1-41B9-B6B7-DC66284A7EDB}"/>
              </a:ext>
            </a:extLst>
          </p:cNvPr>
          <p:cNvGrpSpPr/>
          <p:nvPr/>
        </p:nvGrpSpPr>
        <p:grpSpPr>
          <a:xfrm>
            <a:off x="669074" y="2872820"/>
            <a:ext cx="7470242" cy="777510"/>
            <a:chOff x="5956014" y="1452296"/>
            <a:chExt cx="5435166" cy="777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B26260-8488-406E-9C3F-2AF9466C65F1}"/>
                </a:ext>
              </a:extLst>
            </p:cNvPr>
            <p:cNvSpPr txBox="1"/>
            <p:nvPr/>
          </p:nvSpPr>
          <p:spPr>
            <a:xfrm>
              <a:off x="6729340" y="1637053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latin typeface="Arial"/>
                  <a:ea typeface="Arial Unicode MS"/>
                  <a:cs typeface="Arial" pitchFamily="34" charset="0"/>
                </a:rPr>
                <a:t>Предусмотренные системы и меры</a:t>
              </a:r>
              <a:endParaRPr lang="ko-KR" altLang="en-US" sz="2700" b="1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772405-F3F0-4F60-A0F2-C116BDC48835}"/>
                </a:ext>
              </a:extLst>
            </p:cNvPr>
            <p:cNvSpPr txBox="1"/>
            <p:nvPr/>
          </p:nvSpPr>
          <p:spPr>
            <a:xfrm>
              <a:off x="5956014" y="145229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0B0F0"/>
                  </a:solidFill>
                  <a:latin typeface="Arial"/>
                  <a:ea typeface="Arial Unicode MS"/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0B0F0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42304-F12A-4B6A-9C65-DF50FFCF1D3D}"/>
              </a:ext>
            </a:extLst>
          </p:cNvPr>
          <p:cNvGrpSpPr/>
          <p:nvPr/>
        </p:nvGrpSpPr>
        <p:grpSpPr>
          <a:xfrm>
            <a:off x="796262" y="3771154"/>
            <a:ext cx="9062113" cy="777510"/>
            <a:chOff x="6036168" y="1483098"/>
            <a:chExt cx="8126346" cy="777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D5FE07-6D1C-454E-B73E-84D1CEDD60FD}"/>
                </a:ext>
              </a:extLst>
            </p:cNvPr>
            <p:cNvSpPr txBox="1"/>
            <p:nvPr/>
          </p:nvSpPr>
          <p:spPr>
            <a:xfrm>
              <a:off x="6860266" y="1678152"/>
              <a:ext cx="730224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7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Системы и меры в процессе реализации</a:t>
              </a:r>
              <a:endParaRPr lang="ko-KR" altLang="en-US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293A65-2536-4671-94A3-3CF67270282D}"/>
                </a:ext>
              </a:extLst>
            </p:cNvPr>
            <p:cNvSpPr txBox="1"/>
            <p:nvPr/>
          </p:nvSpPr>
          <p:spPr>
            <a:xfrm>
              <a:off x="6036168" y="1483098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 Unicode MS"/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A5DD84B-FB42-4187-B252-CE11D087FFE7}"/>
              </a:ext>
            </a:extLst>
          </p:cNvPr>
          <p:cNvSpPr txBox="1"/>
          <p:nvPr/>
        </p:nvSpPr>
        <p:spPr>
          <a:xfrm>
            <a:off x="1731954" y="136942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ru-RU" altLang="ko-KR" dirty="0"/>
              <a:t>Базовая информация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C32DF2-45AF-44B7-8403-B3DF27136104}"/>
              </a:ext>
            </a:extLst>
          </p:cNvPr>
          <p:cNvSpPr txBox="1"/>
          <p:nvPr/>
        </p:nvSpPr>
        <p:spPr>
          <a:xfrm>
            <a:off x="870168" y="1183845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E2A55D-FB79-4794-8AFD-CEF23119E127}"/>
              </a:ext>
            </a:extLst>
          </p:cNvPr>
          <p:cNvSpPr txBox="1"/>
          <p:nvPr/>
        </p:nvSpPr>
        <p:spPr>
          <a:xfrm>
            <a:off x="1734053" y="2227421"/>
            <a:ext cx="7468143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2700" b="1" dirty="0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Основные результаты работы группы</a:t>
            </a:r>
            <a:endParaRPr lang="ko-KR" altLang="en-US" sz="2700" b="1" dirty="0">
              <a:solidFill>
                <a:schemeClr val="bg1">
                  <a:lumMod val="6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E9F1B-7E9F-485C-AFAC-64EEC1D6DC81}"/>
              </a:ext>
            </a:extLst>
          </p:cNvPr>
          <p:cNvSpPr txBox="1"/>
          <p:nvPr/>
        </p:nvSpPr>
        <p:spPr>
          <a:xfrm>
            <a:off x="870168" y="2043226"/>
            <a:ext cx="98110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>
                    <a:lumMod val="65000"/>
                  </a:schemeClr>
                </a:solidFill>
                <a:latin typeface="Arial"/>
                <a:ea typeface="Arial Unicode MS"/>
                <a:cs typeface="Arial" pitchFamily="34" charset="0"/>
              </a:defRPr>
            </a:lvl1pPr>
          </a:lstStyle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47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10042</TotalTime>
  <Words>2463</Words>
  <Application>Microsoft Office PowerPoint</Application>
  <PresentationFormat>Widescreen</PresentationFormat>
  <Paragraphs>359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Dimassi, Kamel</dc:creator>
  <cp:lastModifiedBy>Brouard, Ricarda</cp:lastModifiedBy>
  <cp:revision>188</cp:revision>
  <dcterms:created xsi:type="dcterms:W3CDTF">2019-12-11T19:37:20Z</dcterms:created>
  <dcterms:modified xsi:type="dcterms:W3CDTF">2020-10-16T13:05:33Z</dcterms:modified>
</cp:coreProperties>
</file>