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2" r:id="rId2"/>
    <p:sldId id="256" r:id="rId3"/>
    <p:sldId id="257" r:id="rId4"/>
    <p:sldId id="294" r:id="rId5"/>
    <p:sldId id="296" r:id="rId6"/>
    <p:sldId id="297" r:id="rId7"/>
    <p:sldId id="298" r:id="rId8"/>
    <p:sldId id="261" r:id="rId9"/>
    <p:sldId id="300" r:id="rId10"/>
    <p:sldId id="299" r:id="rId11"/>
    <p:sldId id="303" r:id="rId12"/>
    <p:sldId id="305" r:id="rId13"/>
    <p:sldId id="304" r:id="rId14"/>
    <p:sldId id="301" r:id="rId15"/>
    <p:sldId id="279" r:id="rId16"/>
    <p:sldId id="280" r:id="rId17"/>
    <p:sldId id="284" r:id="rId18"/>
    <p:sldId id="286" r:id="rId19"/>
    <p:sldId id="288"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onauth, Valéria" initials="DV" lastIdx="2" clrIdx="0">
    <p:extLst>
      <p:ext uri="{19B8F6BF-5375-455C-9EA6-DF929625EA0E}">
        <p15:presenceInfo xmlns:p15="http://schemas.microsoft.com/office/powerpoint/2012/main" userId="S::dawonauth.valeria@itu.int::ebc52e21-b4f6-4809-a5ad-1e01c12725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p:cViewPr varScale="1">
        <p:scale>
          <a:sx n="109" d="100"/>
          <a:sy n="109" d="100"/>
        </p:scale>
        <p:origin x="7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10/16/2020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dirty="0"/>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10/16/2020</a:t>
            </a:fld>
            <a:endParaRPr lang="en-US" dirty="0"/>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10/16/2020</a:t>
            </a:fld>
            <a:endParaRPr lang="en-US" dirty="0"/>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dirty="0"/>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intranet.itu.int/regulatory/AdminCommDocLibrary/SO-2020-006-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intranet.itu.int/regulatory/AdminCommDocLibrary/SO-2020-007-en.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AF3B2-A869-47FF-BD23-08C2F7DBA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50944" y="148866"/>
            <a:ext cx="681990" cy="719455"/>
          </a:xfrm>
          <a:prstGeom prst="rect">
            <a:avLst/>
          </a:prstGeom>
        </p:spPr>
      </p:pic>
      <p:graphicFrame>
        <p:nvGraphicFramePr>
          <p:cNvPr id="5" name="Table 4">
            <a:extLst>
              <a:ext uri="{FF2B5EF4-FFF2-40B4-BE49-F238E27FC236}">
                <a16:creationId xmlns:a16="http://schemas.microsoft.com/office/drawing/2014/main" id="{90A7671D-C733-4877-8FEF-21D1C7C5FEAE}"/>
              </a:ext>
            </a:extLst>
          </p:cNvPr>
          <p:cNvGraphicFramePr>
            <a:graphicFrameLocks noGrp="1"/>
          </p:cNvGraphicFramePr>
          <p:nvPr>
            <p:extLst>
              <p:ext uri="{D42A27DB-BD31-4B8C-83A1-F6EECF244321}">
                <p14:modId xmlns:p14="http://schemas.microsoft.com/office/powerpoint/2010/main" val="4083172471"/>
              </p:ext>
            </p:extLst>
          </p:nvPr>
        </p:nvGraphicFramePr>
        <p:xfrm>
          <a:off x="414663" y="100741"/>
          <a:ext cx="10600364" cy="2587716"/>
        </p:xfrm>
        <a:graphic>
          <a:graphicData uri="http://schemas.openxmlformats.org/drawingml/2006/table">
            <a:tbl>
              <a:tblPr>
                <a:tableStyleId>{5C22544A-7EE6-4342-B048-85BDC9FD1C3A}</a:tableStyleId>
              </a:tblPr>
              <a:tblGrid>
                <a:gridCol w="7303271">
                  <a:extLst>
                    <a:ext uri="{9D8B030D-6E8A-4147-A177-3AD203B41FA5}">
                      <a16:colId xmlns:a16="http://schemas.microsoft.com/office/drawing/2014/main" val="849091602"/>
                    </a:ext>
                  </a:extLst>
                </a:gridCol>
                <a:gridCol w="3297093">
                  <a:extLst>
                    <a:ext uri="{9D8B030D-6E8A-4147-A177-3AD203B41FA5}">
                      <a16:colId xmlns:a16="http://schemas.microsoft.com/office/drawing/2014/main" val="3572390780"/>
                    </a:ext>
                  </a:extLst>
                </a:gridCol>
              </a:tblGrid>
              <a:tr h="703907">
                <a:tc>
                  <a:txBody>
                    <a:bodyPr/>
                    <a:lstStyle/>
                    <a:p>
                      <a:pPr marL="0" marR="0" algn="l" hangingPunct="0">
                        <a:spcBef>
                          <a:spcPts val="1800"/>
                        </a:spcBef>
                        <a:spcAft>
                          <a:spcPts val="240"/>
                        </a:spcAft>
                        <a:tabLst>
                          <a:tab pos="360045" algn="l"/>
                          <a:tab pos="720090" algn="l"/>
                          <a:tab pos="1080135" algn="l"/>
                          <a:tab pos="1440180" algn="l"/>
                          <a:tab pos="1800225" algn="l"/>
                        </a:tabLst>
                      </a:pPr>
                      <a:br>
                        <a:rPr lang="fr-CH" sz="1600" b="1" dirty="0">
                          <a:effectLst/>
                        </a:rPr>
                      </a:br>
                      <a:r>
                        <a:rPr lang="fr-CH" sz="1600" b="1" dirty="0">
                          <a:effectLst/>
                        </a:rPr>
                        <a:t>Conseil 2020</a:t>
                      </a:r>
                      <a:br>
                        <a:rPr lang="en-US" sz="1400" b="1" dirty="0">
                          <a:effectLst/>
                        </a:rPr>
                      </a:br>
                      <a:endParaRPr lang="en-US" sz="1400" b="1" dirty="0">
                        <a:effectLst/>
                      </a:endParaRPr>
                    </a:p>
                    <a:p>
                      <a:pPr marL="0" marR="0" algn="l" hangingPunct="0">
                        <a:spcBef>
                          <a:spcPts val="1800"/>
                        </a:spcBef>
                        <a:spcAft>
                          <a:spcPts val="240"/>
                        </a:spcAft>
                        <a:tabLst>
                          <a:tab pos="360045" algn="l"/>
                          <a:tab pos="720090" algn="l"/>
                          <a:tab pos="1080135" algn="l"/>
                          <a:tab pos="1440180" algn="l"/>
                          <a:tab pos="1800225" algn="l"/>
                        </a:tabLst>
                      </a:pPr>
                      <a:r>
                        <a:rPr lang="fr-FR" sz="1400" b="1" dirty="0">
                          <a:effectLst/>
                          <a:latin typeface="Calibri" panose="020F0502020204030204" pitchFamily="34" charset="0"/>
                          <a:ea typeface="Times New Roman" panose="02020603050405020304" pitchFamily="18" charset="0"/>
                          <a:cs typeface="Times New Roman" panose="02020603050405020304" pitchFamily="18" charset="0"/>
                        </a:rPr>
                        <a:t>Point de l'ordre du jour: </a:t>
                      </a:r>
                      <a:r>
                        <a:rPr lang="fr-CH" sz="1400" b="1" dirty="0">
                          <a:effectLst/>
                          <a:latin typeface="Calibri" panose="020F0502020204030204" pitchFamily="34" charset="0"/>
                          <a:ea typeface="Times New Roman" panose="02020603050405020304" pitchFamily="18" charset="0"/>
                          <a:cs typeface="Times New Roman" panose="02020603050405020304" pitchFamily="18" charset="0"/>
                        </a:rPr>
                        <a:t>ADM 4</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07774042"/>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5956797"/>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567952"/>
                  </a:ext>
                </a:extLst>
              </a:tr>
              <a:tr h="896838">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none" cap="all" baseline="0" dirty="0">
                          <a:effectLst/>
                        </a:rPr>
                        <a:t>R</a:t>
                      </a:r>
                      <a:r>
                        <a:rPr lang="en-GB" sz="1400" b="1" u="none" cap="none" baseline="0" dirty="0">
                          <a:effectLst/>
                        </a:rPr>
                        <a:t>apport du Secrétaire général</a:t>
                      </a:r>
                      <a:br>
                        <a:rPr lang="en-GB" sz="1400" b="0" u="none" cap="all" baseline="0" dirty="0">
                          <a:effectLst/>
                        </a:rPr>
                      </a:br>
                      <a:br>
                        <a:rPr lang="en-GB" sz="1400" b="0" u="none" cap="all" baseline="0" dirty="0">
                          <a:effectLst/>
                        </a:rPr>
                      </a:br>
                      <a:r>
                        <a:rPr lang="fr-FR" sz="1400" b="0" u="none" cap="all" baseline="0" dirty="0">
                          <a:effectLst/>
                        </a:rPr>
                        <a:t>RAPPORT DU GROUPE DE TRAVAIL SUR LES CONTRÔLES INTERNES</a:t>
                      </a:r>
                      <a:br>
                        <a:rPr lang="en-GB" sz="1400" b="0" u="none" cap="all" baseline="0" dirty="0">
                          <a:effectLst/>
                        </a:rPr>
                      </a:br>
                      <a:r>
                        <a:rPr lang="en-GB" sz="1400" b="0" u="none" cap="all" baseline="0" dirty="0">
                          <a:effectLst/>
                        </a:rPr>
                        <a:t> </a:t>
                      </a:r>
                      <a:endParaRPr lang="en-US" sz="1400" b="0" u="none" cap="all"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136416339"/>
                  </a:ext>
                </a:extLst>
              </a:tr>
              <a:tr h="157256">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sng" cap="all" dirty="0">
                          <a:effectLst/>
                        </a:rPr>
                        <a:t> </a:t>
                      </a:r>
                      <a:endParaRPr lang="en-US" sz="1400" b="1" cap="all"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3186323956"/>
                  </a:ext>
                </a:extLst>
              </a:tr>
            </a:tbl>
          </a:graphicData>
        </a:graphic>
      </p:graphicFrame>
      <p:graphicFrame>
        <p:nvGraphicFramePr>
          <p:cNvPr id="6" name="Table 5">
            <a:extLst>
              <a:ext uri="{FF2B5EF4-FFF2-40B4-BE49-F238E27FC236}">
                <a16:creationId xmlns:a16="http://schemas.microsoft.com/office/drawing/2014/main" id="{76C21EFE-C0C0-4129-B1C8-40AFD1E429A4}"/>
              </a:ext>
            </a:extLst>
          </p:cNvPr>
          <p:cNvGraphicFramePr>
            <a:graphicFrameLocks noGrp="1"/>
          </p:cNvGraphicFramePr>
          <p:nvPr>
            <p:extLst>
              <p:ext uri="{D42A27DB-BD31-4B8C-83A1-F6EECF244321}">
                <p14:modId xmlns:p14="http://schemas.microsoft.com/office/powerpoint/2010/main" val="1308164082"/>
              </p:ext>
            </p:extLst>
          </p:nvPr>
        </p:nvGraphicFramePr>
        <p:xfrm>
          <a:off x="280555" y="2235200"/>
          <a:ext cx="11496782" cy="4622800"/>
        </p:xfrm>
        <a:graphic>
          <a:graphicData uri="http://schemas.openxmlformats.org/drawingml/2006/table">
            <a:tbl>
              <a:tblPr>
                <a:tableStyleId>{5C22544A-7EE6-4342-B048-85BDC9FD1C3A}</a:tableStyleId>
              </a:tblPr>
              <a:tblGrid>
                <a:gridCol w="11496782">
                  <a:extLst>
                    <a:ext uri="{9D8B030D-6E8A-4147-A177-3AD203B41FA5}">
                      <a16:colId xmlns:a16="http://schemas.microsoft.com/office/drawing/2014/main" val="2393441020"/>
                    </a:ext>
                  </a:extLst>
                </a:gridCol>
              </a:tblGrid>
              <a:tr h="3903835">
                <a:tc>
                  <a:txBody>
                    <a:bodyPr/>
                    <a:lstStyle/>
                    <a:p>
                      <a:pPr marL="360045" marR="0" indent="-360045" hangingPunct="0">
                        <a:spcBef>
                          <a:spcPts val="800"/>
                        </a:spcBef>
                        <a:spcAft>
                          <a:spcPts val="600"/>
                        </a:spcAft>
                        <a:tabLst>
                          <a:tab pos="360045" algn="l"/>
                          <a:tab pos="720090" algn="l"/>
                          <a:tab pos="1080135" algn="l"/>
                          <a:tab pos="1440180" algn="l"/>
                          <a:tab pos="1800225" algn="l"/>
                        </a:tabLst>
                      </a:pPr>
                      <a:r>
                        <a:rPr lang="en-GB" sz="1200" b="1" u="none" dirty="0">
                          <a:effectLst/>
                        </a:rPr>
                        <a:t>Résumé</a:t>
                      </a:r>
                      <a:endParaRPr lang="en-US" sz="1200" b="1" u="none" dirty="0">
                        <a:effectLst/>
                      </a:endParaRPr>
                    </a:p>
                    <a:p>
                      <a:pPr lvl="0" algn="just"/>
                      <a:r>
                        <a:rPr lang="fr-FR" sz="1200" dirty="0">
                          <a:effectLst/>
                          <a:latin typeface="+mn-lt"/>
                          <a:cs typeface="Arial" panose="020B0604020202020204" pitchFamily="34" charset="0"/>
                        </a:rPr>
                        <a:t>Une fraude commise par un fonctionnaire dans un bureau régional de l'UIT a fait l'objet d'une enquête en 2018, menée par l'Unité de l'audit interne (IAU) de l'UIT. Le 3 mai 2019, la Directrice du BDT a créé un groupe de travail interne. La création de ce groupe de travail s'explique par différents facteurs: le cas de fraude dans un bureau régional, les travaux de suivi réalisés par l'Unité de l'audit interne et par le vérificateur extérieur des comptes et l'inspection des activités du bureau régional/du bureau de zone.</a:t>
                      </a:r>
                    </a:p>
                    <a:p>
                      <a:pPr lvl="0" algn="just"/>
                      <a:r>
                        <a:rPr lang="fr-FR" sz="1200" dirty="0">
                          <a:effectLst/>
                          <a:latin typeface="+mn-lt"/>
                          <a:cs typeface="Arial" panose="020B0604020202020204" pitchFamily="34" charset="0"/>
                        </a:rPr>
                        <a:t>Le Groupe de travail interne chargé de renforcer les contrôles internes avait pour tâche</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fr-FR" sz="1200" kern="1200" dirty="0">
                          <a:solidFill>
                            <a:schemeClr val="dk1"/>
                          </a:solidFill>
                          <a:effectLst/>
                          <a:latin typeface="+mn-lt"/>
                          <a:ea typeface="+mn-ea"/>
                          <a:cs typeface="Arial" panose="020B0604020202020204" pitchFamily="34" charset="0"/>
                        </a:rPr>
                        <a:t>d'examiner les lacunes de procédure qui ont été exploitées dans le récent cas de fraude, ainsi que les conclusions exposées dans les rapports/lettres de l'Unité de l'audit interne et du vérificateur extérieur des comptes</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fr-FR" sz="1200" kern="1200" dirty="0">
                          <a:solidFill>
                            <a:schemeClr val="dk1"/>
                          </a:solidFill>
                          <a:effectLst/>
                          <a:latin typeface="+mn-lt"/>
                          <a:ea typeface="+mn-ea"/>
                          <a:cs typeface="Arial" panose="020B0604020202020204" pitchFamily="34" charset="0"/>
                        </a:rPr>
                        <a:t>d'examiner les procédures relatives aux contrôles de gestion au sein des bureaux régionaux et des bureaux de zone, notamment sur le plan des programmes et des projets</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fr-FR" sz="1200" kern="1200" dirty="0">
                          <a:solidFill>
                            <a:schemeClr val="dk1"/>
                          </a:solidFill>
                          <a:effectLst/>
                          <a:latin typeface="+mn-lt"/>
                          <a:ea typeface="+mn-ea"/>
                          <a:cs typeface="Arial" panose="020B0604020202020204" pitchFamily="34" charset="0"/>
                        </a:rPr>
                        <a:t>de procéder à une évaluation approfondie des risques liés à d'éventuelles activités frauduleuses au sein des bureaux régionaux et des bureaux de zone de l'UIT</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fr-FR" sz="1200" kern="1200" dirty="0">
                          <a:solidFill>
                            <a:schemeClr val="dk1"/>
                          </a:solidFill>
                          <a:effectLst/>
                          <a:latin typeface="+mn-lt"/>
                          <a:ea typeface="+mn-ea"/>
                          <a:cs typeface="Arial" panose="020B0604020202020204" pitchFamily="34" charset="0"/>
                        </a:rPr>
                        <a:t>d'élaborer un plan d'action afin d'atténuer les lacunes et les risques liés</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fr-FR" sz="1200" kern="1200" dirty="0">
                          <a:solidFill>
                            <a:schemeClr val="dk1"/>
                          </a:solidFill>
                          <a:effectLst/>
                          <a:latin typeface="+mn-lt"/>
                          <a:ea typeface="+mn-ea"/>
                          <a:cs typeface="Arial" panose="020B0604020202020204" pitchFamily="34" charset="0"/>
                        </a:rPr>
                        <a:t>d'accélérer la mise en œuvre de toutes les recommandations de l'Unité de l'audit interne, du vérificateur extérieur des comptes et du Comité consultatif indépendant sur les questions de gestion (CCIG) sur la question</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fr-FR" sz="1200" kern="1200" dirty="0">
                          <a:solidFill>
                            <a:schemeClr val="dk1"/>
                          </a:solidFill>
                          <a:effectLst/>
                          <a:latin typeface="+mn-lt"/>
                          <a:ea typeface="+mn-ea"/>
                          <a:cs typeface="Arial" panose="020B0604020202020204" pitchFamily="34" charset="0"/>
                        </a:rPr>
                        <a:t>de promouvoir un leadership respectueux de l'éthique et une approche fondée sur une tolérance zéro à l'égard de la fraude, au sein du siège de l'UIT ainsi que des bureaux régionaux et des bureaux de zone</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fr-FR" sz="1200" kern="1200" dirty="0">
                          <a:solidFill>
                            <a:schemeClr val="dk1"/>
                          </a:solidFill>
                          <a:effectLst/>
                          <a:latin typeface="+mn-lt"/>
                          <a:ea typeface="+mn-ea"/>
                          <a:cs typeface="Arial" panose="020B0604020202020204" pitchFamily="34" charset="0"/>
                        </a:rPr>
                        <a:t>de débattre des mesures pour favoriser une culture dans laquelle chacun peut s'exprimer ouvertement</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fr-FR" sz="1200" kern="1200" dirty="0">
                          <a:solidFill>
                            <a:schemeClr val="dk1"/>
                          </a:solidFill>
                          <a:effectLst/>
                          <a:latin typeface="+mn-lt"/>
                          <a:ea typeface="+mn-ea"/>
                          <a:cs typeface="Arial" panose="020B0604020202020204" pitchFamily="34" charset="0"/>
                        </a:rPr>
                        <a:t>Le présent rapport passe en revue les mesures prises par le Groupe de travail à ce jour</a:t>
                      </a:r>
                      <a:r>
                        <a:rPr lang="en-GB" sz="1200" kern="1200" dirty="0">
                          <a:solidFill>
                            <a:schemeClr val="dk1"/>
                          </a:solidFill>
                          <a:effectLst/>
                          <a:latin typeface="+mn-lt"/>
                          <a:ea typeface="+mn-ea"/>
                          <a:cs typeface="Arial" panose="020B0604020202020204" pitchFamily="34" charset="0"/>
                        </a:rPr>
                        <a:t>.</a:t>
                      </a:r>
                      <a:endParaRPr lang="en-US" sz="1200" kern="1200" dirty="0">
                        <a:solidFill>
                          <a:schemeClr val="dk1"/>
                        </a:solidFill>
                        <a:effectLst/>
                        <a:latin typeface="+mn-lt"/>
                        <a:ea typeface="+mn-ea"/>
                        <a:cs typeface="Arial" panose="020B0604020202020204" pitchFamily="34" charset="0"/>
                      </a:endParaRPr>
                    </a:p>
                    <a:p>
                      <a:pPr marL="360045" marR="0" indent="-360045" hangingPunct="0">
                        <a:spcBef>
                          <a:spcPts val="800"/>
                        </a:spcBef>
                        <a:spcAft>
                          <a:spcPts val="0"/>
                        </a:spcAft>
                        <a:tabLst>
                          <a:tab pos="360045" algn="l"/>
                          <a:tab pos="720090" algn="l"/>
                          <a:tab pos="1080135" algn="l"/>
                          <a:tab pos="1440180" algn="l"/>
                          <a:tab pos="1800225" algn="l"/>
                        </a:tabLst>
                      </a:pPr>
                      <a:r>
                        <a:rPr lang="en-GB" sz="1200" b="1" u="none" dirty="0">
                          <a:effectLst/>
                        </a:rPr>
                        <a:t>Suite à donner</a:t>
                      </a:r>
                      <a:endParaRPr lang="en-US" sz="1200" b="1" u="none" dirty="0">
                        <a:effectLst/>
                      </a:endParaRPr>
                    </a:p>
                    <a:p>
                      <a:pPr marL="0" marR="0" hangingPunct="0">
                        <a:spcBef>
                          <a:spcPts val="600"/>
                        </a:spcBef>
                        <a:spcAft>
                          <a:spcPts val="600"/>
                        </a:spcAft>
                        <a:tabLst>
                          <a:tab pos="360045" algn="l"/>
                          <a:tab pos="720090" algn="l"/>
                          <a:tab pos="1080135" algn="l"/>
                          <a:tab pos="1440180" algn="l"/>
                          <a:tab pos="1800225" algn="l"/>
                        </a:tabLst>
                      </a:pPr>
                      <a:r>
                        <a:rPr lang="fr-FR" sz="1200" dirty="0">
                          <a:effectLst/>
                        </a:rPr>
                        <a:t>Le Conseil est invité à </a:t>
                      </a:r>
                      <a:r>
                        <a:rPr lang="fr-FR" sz="1200" b="1" dirty="0">
                          <a:effectLst/>
                        </a:rPr>
                        <a:t>prendre note</a:t>
                      </a:r>
                      <a:r>
                        <a:rPr lang="fr-FR" sz="1200" dirty="0">
                          <a:effectLst/>
                        </a:rPr>
                        <a:t> du présent rapport</a:t>
                      </a:r>
                      <a:r>
                        <a:rPr lang="en-GB" sz="1200" b="0" dirty="0">
                          <a:effectLst/>
                        </a:rPr>
                        <a:t>.</a:t>
                      </a:r>
                      <a:endParaRPr lang="en-US" sz="1200" b="0" dirty="0">
                        <a:effectLst/>
                      </a:endParaRPr>
                    </a:p>
                    <a:p>
                      <a:pPr marL="0" marR="0" algn="ctr">
                        <a:spcBef>
                          <a:spcPts val="0"/>
                        </a:spcBef>
                        <a:spcAft>
                          <a:spcPts val="0"/>
                        </a:spcAft>
                        <a:tabLst>
                          <a:tab pos="504190" algn="l"/>
                          <a:tab pos="756285" algn="l"/>
                          <a:tab pos="1008380" algn="l"/>
                          <a:tab pos="1260475" algn="l"/>
                        </a:tabLst>
                      </a:pPr>
                      <a:r>
                        <a:rPr lang="en-GB" sz="1100" cap="all" dirty="0">
                          <a:effectLst/>
                        </a:rPr>
                        <a:t>____________</a:t>
                      </a:r>
                      <a:endParaRPr lang="en-US" sz="1200" cap="all" dirty="0">
                        <a:effectLst/>
                      </a:endParaRPr>
                    </a:p>
                    <a:p>
                      <a:pPr marL="360045" marR="0" indent="-360045" hangingPunct="0">
                        <a:spcBef>
                          <a:spcPts val="800"/>
                        </a:spcBef>
                        <a:spcAft>
                          <a:spcPts val="0"/>
                        </a:spcAft>
                        <a:tabLst>
                          <a:tab pos="360045" algn="l"/>
                          <a:tab pos="720090" algn="l"/>
                          <a:tab pos="1080135" algn="l"/>
                          <a:tab pos="1440180" algn="l"/>
                          <a:tab pos="1800225" algn="l"/>
                        </a:tabLst>
                      </a:pPr>
                      <a:r>
                        <a:rPr lang="en-GB" sz="1200" b="1" u="none" dirty="0">
                          <a:effectLst/>
                        </a:rPr>
                        <a:t>Références</a:t>
                      </a:r>
                      <a:endParaRPr lang="en-US" sz="1200" b="1" u="none" dirty="0">
                        <a:effectLst/>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r>
                        <a:rPr lang="en-GB" sz="800" dirty="0">
                          <a:effectLst/>
                        </a:rPr>
                        <a:t> </a:t>
                      </a:r>
                      <a:r>
                        <a:rPr lang="fr-FR" sz="900" i="1" u="none" dirty="0">
                          <a:solidFill>
                            <a:schemeClr val="tx1"/>
                          </a:solidFill>
                          <a:latin typeface="Arial" panose="020B0604020202020204" pitchFamily="34" charset="0"/>
                          <a:cs typeface="Arial" panose="020B0604020202020204" pitchFamily="34" charset="0"/>
                        </a:rPr>
                        <a:t>Documents </a:t>
                      </a:r>
                      <a:r>
                        <a:rPr lang="fr-FR" sz="900" i="1" u="sng" dirty="0">
                          <a:solidFill>
                            <a:srgbClr val="0563C1"/>
                          </a:solidFill>
                          <a:latin typeface="Arial" panose="020B0604020202020204" pitchFamily="34" charset="0"/>
                          <a:cs typeface="Arial" panose="020B0604020202020204" pitchFamily="34" charset="0"/>
                        </a:rPr>
                        <a:t>C18/22 (Add.1)</a:t>
                      </a:r>
                      <a:r>
                        <a:rPr lang="fr-FR" sz="900" i="1" u="none" dirty="0">
                          <a:solidFill>
                            <a:srgbClr val="0563C1"/>
                          </a:solidFill>
                          <a:latin typeface="Arial" panose="020B0604020202020204" pitchFamily="34" charset="0"/>
                          <a:cs typeface="Arial" panose="020B0604020202020204" pitchFamily="34" charset="0"/>
                        </a:rPr>
                        <a:t>, </a:t>
                      </a:r>
                      <a:r>
                        <a:rPr lang="fr-FR" sz="900" i="1" u="sng" dirty="0">
                          <a:solidFill>
                            <a:srgbClr val="0563C1"/>
                          </a:solidFill>
                          <a:latin typeface="Arial" panose="020B0604020202020204" pitchFamily="34" charset="0"/>
                          <a:cs typeface="Arial" panose="020B0604020202020204" pitchFamily="34" charset="0"/>
                        </a:rPr>
                        <a:t>C18/40</a:t>
                      </a:r>
                      <a:r>
                        <a:rPr lang="fr-FR" sz="900" i="1" u="none" dirty="0">
                          <a:solidFill>
                            <a:srgbClr val="0563C1"/>
                          </a:solidFill>
                          <a:latin typeface="Arial" panose="020B0604020202020204" pitchFamily="34" charset="0"/>
                          <a:cs typeface="Arial" panose="020B0604020202020204" pitchFamily="34" charset="0"/>
                        </a:rPr>
                        <a:t>, </a:t>
                      </a:r>
                      <a:r>
                        <a:rPr lang="fr-FR" sz="900" i="1" u="sng" dirty="0">
                          <a:solidFill>
                            <a:srgbClr val="0563C1"/>
                          </a:solidFill>
                          <a:latin typeface="Arial" panose="020B0604020202020204" pitchFamily="34" charset="0"/>
                          <a:cs typeface="Arial" panose="020B0604020202020204" pitchFamily="34" charset="0"/>
                        </a:rPr>
                        <a:t>C19/44</a:t>
                      </a:r>
                      <a:r>
                        <a:rPr lang="fr-FR" sz="900" i="1" u="none" dirty="0">
                          <a:solidFill>
                            <a:srgbClr val="0563C1"/>
                          </a:solidFill>
                          <a:latin typeface="Arial" panose="020B0604020202020204" pitchFamily="34" charset="0"/>
                          <a:cs typeface="Arial" panose="020B0604020202020204" pitchFamily="34" charset="0"/>
                        </a:rPr>
                        <a:t> et </a:t>
                      </a:r>
                      <a:r>
                        <a:rPr lang="fr-FR" sz="900" i="1" u="sng" dirty="0">
                          <a:solidFill>
                            <a:srgbClr val="0563C1"/>
                          </a:solidFill>
                          <a:latin typeface="Arial" panose="020B0604020202020204" pitchFamily="34" charset="0"/>
                          <a:cs typeface="Arial" panose="020B0604020202020204" pitchFamily="34" charset="0"/>
                        </a:rPr>
                        <a:t>CWG-FHR-11/INF-5</a:t>
                      </a:r>
                      <a:endParaRPr lang="en-US" sz="800" i="1" u="sng" kern="1200" dirty="0">
                        <a:solidFill>
                          <a:srgbClr val="0070C0"/>
                        </a:solidFill>
                        <a:latin typeface="Arial" panose="020B0604020202020204" pitchFamily="34" charset="0"/>
                        <a:ea typeface="+mn-ea"/>
                        <a:cs typeface="Arial" panose="020B0604020202020204" pitchFamily="34" charset="0"/>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endParaRPr lang="en-US" sz="1200" u="sng" kern="1200" dirty="0">
                        <a:solidFill>
                          <a:schemeClr val="dk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912"/>
                  </a:ext>
                </a:extLst>
              </a:tr>
            </a:tbl>
          </a:graphicData>
        </a:graphic>
      </p:graphicFrame>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528CD213-E10A-45C9-A9A8-BEE488DFBFD8}"/>
              </a:ext>
            </a:extLst>
          </p:cNvPr>
          <p:cNvGraphicFramePr>
            <a:graphicFrameLocks noGrp="1"/>
          </p:cNvGraphicFramePr>
          <p:nvPr>
            <p:extLst>
              <p:ext uri="{D42A27DB-BD31-4B8C-83A1-F6EECF244321}">
                <p14:modId xmlns:p14="http://schemas.microsoft.com/office/powerpoint/2010/main" val="1139895057"/>
              </p:ext>
            </p:extLst>
          </p:nvPr>
        </p:nvGraphicFramePr>
        <p:xfrm>
          <a:off x="9150944" y="1092792"/>
          <a:ext cx="2626393" cy="1052362"/>
        </p:xfrm>
        <a:graphic>
          <a:graphicData uri="http://schemas.openxmlformats.org/drawingml/2006/table">
            <a:tbl>
              <a:tblPr>
                <a:tableStyleId>{5C22544A-7EE6-4342-B048-85BDC9FD1C3A}</a:tableStyleId>
              </a:tblPr>
              <a:tblGrid>
                <a:gridCol w="2626393">
                  <a:extLst>
                    <a:ext uri="{9D8B030D-6E8A-4147-A177-3AD203B41FA5}">
                      <a16:colId xmlns:a16="http://schemas.microsoft.com/office/drawing/2014/main" val="2345875258"/>
                    </a:ext>
                  </a:extLst>
                </a:gridCol>
              </a:tblGrid>
              <a:tr h="243101">
                <a:tc>
                  <a:txBody>
                    <a:bodyPr/>
                    <a:lstStyle/>
                    <a:p>
                      <a:pPr marL="0" marR="0" algn="l" hangingPunct="0">
                        <a:lnSpc>
                          <a:spcPct val="1000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fr-CH" sz="1400" b="1" u="none" dirty="0">
                          <a:effectLst/>
                        </a:rPr>
                        <a:t>Révision 1 du</a:t>
                      </a:r>
                      <a:br>
                        <a:rPr lang="fr-CH" sz="1400" b="1" u="none" dirty="0">
                          <a:effectLst/>
                        </a:rPr>
                      </a:br>
                      <a:r>
                        <a:rPr lang="fr-CH" sz="1400" b="1" u="none" dirty="0">
                          <a:effectLst/>
                        </a:rPr>
                        <a:t>Document C20/63-F</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8444962"/>
                  </a:ext>
                </a:extLst>
              </a:tr>
              <a:tr h="312821">
                <a:tc>
                  <a:txBody>
                    <a:bodyPr/>
                    <a:lstStyle/>
                    <a:p>
                      <a:pPr marL="0" marR="0" algn="l" hangingPunct="0">
                        <a:lnSpc>
                          <a:spcPct val="100000"/>
                        </a:lnSpc>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400" b="1" u="none" dirty="0">
                          <a:effectLst/>
                        </a:rPr>
                        <a:t>5 octobre 2020</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3932915"/>
                  </a:ext>
                </a:extLst>
              </a:tr>
              <a:tr h="312821">
                <a:tc>
                  <a:txBody>
                    <a:bodyPr/>
                    <a:lstStyle/>
                    <a:p>
                      <a:pPr marL="0" marR="0" algn="l" hangingPunct="0">
                        <a:lnSpc>
                          <a:spcPct val="100000"/>
                        </a:lnSpc>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400" b="1" u="none" dirty="0">
                          <a:effectLst/>
                        </a:rPr>
                        <a:t>Original: anglais</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6921001"/>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EF012904-3A20-4F2B-853B-D0DBA8ED0358}"/>
              </a:ext>
            </a:extLst>
          </p:cNvPr>
          <p:cNvSpPr txBox="1"/>
          <p:nvPr/>
        </p:nvSpPr>
        <p:spPr>
          <a:xfrm rot="5400000">
            <a:off x="4871860" y="2652232"/>
            <a:ext cx="4235795"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1" name="TextBox 90">
            <a:extLst>
              <a:ext uri="{FF2B5EF4-FFF2-40B4-BE49-F238E27FC236}">
                <a16:creationId xmlns:a16="http://schemas.microsoft.com/office/drawing/2014/main" id="{9F0C73D9-4B37-441D-B00C-15BDA39560E9}"/>
              </a:ext>
            </a:extLst>
          </p:cNvPr>
          <p:cNvSpPr txBox="1"/>
          <p:nvPr/>
        </p:nvSpPr>
        <p:spPr>
          <a:xfrm rot="5400000">
            <a:off x="2602091" y="2661139"/>
            <a:ext cx="4253607" cy="1743075"/>
          </a:xfrm>
          <a:prstGeom prst="rect">
            <a:avLst/>
          </a:prstGeom>
          <a:solidFill>
            <a:schemeClr val="accent1">
              <a:lumMod val="20000"/>
              <a:lumOff val="80000"/>
            </a:schemeClr>
          </a:solidFill>
        </p:spPr>
        <p:txBody>
          <a:bodyPr wrap="square" rtlCol="0">
            <a:spAutoFit/>
          </a:bodyPr>
          <a:lstStyle/>
          <a:p>
            <a:endParaRPr lang="en-US" dirty="0"/>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65184"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mis en œuvre</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rot="5400000">
            <a:off x="7207155" y="2643328"/>
            <a:ext cx="4253606"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a:off x="3851095" y="1879167"/>
            <a:ext cx="1743075" cy="1477328"/>
          </a:xfrm>
          <a:prstGeom prst="rect">
            <a:avLst/>
          </a:prstGeom>
          <a:solidFill>
            <a:schemeClr val="accent1">
              <a:lumMod val="60000"/>
              <a:lumOff val="40000"/>
            </a:schemeClr>
          </a:solidFill>
        </p:spPr>
        <p:txBody>
          <a:bodyPr wrap="square" rtlCol="0">
            <a:spAutoFit/>
          </a:bodyPr>
          <a:lstStyle/>
          <a:p>
            <a:pPr algn="ctr"/>
            <a:r>
              <a:rPr lang="fr-FR" dirty="0">
                <a:latin typeface="Arial" panose="020B0604020202020204" pitchFamily="34" charset="0"/>
                <a:cs typeface="Arial" panose="020B0604020202020204" pitchFamily="34" charset="0"/>
              </a:rPr>
              <a:t>Gouvernance, éthique, détection de la fraude</a:t>
            </a:r>
          </a:p>
          <a:p>
            <a:pPr algn="ctr"/>
            <a:endParaRPr lang="en-GB" dirty="0">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6CCDF3A7-9113-410B-9DAA-A117DF9C0F93}"/>
              </a:ext>
            </a:extLst>
          </p:cNvPr>
          <p:cNvSpPr txBox="1"/>
          <p:nvPr/>
        </p:nvSpPr>
        <p:spPr>
          <a:xfrm>
            <a:off x="6118220" y="1918325"/>
            <a:ext cx="1743075" cy="1292662"/>
          </a:xfrm>
          <a:prstGeom prst="rect">
            <a:avLst/>
          </a:prstGeom>
          <a:solidFill>
            <a:schemeClr val="accent1">
              <a:lumMod val="60000"/>
              <a:lumOff val="40000"/>
            </a:schemeClr>
          </a:solidFill>
        </p:spPr>
        <p:txBody>
          <a:bodyPr wrap="square" rtlCol="0">
            <a:spAutoFit/>
          </a:bodyPr>
          <a:lstStyle/>
          <a:p>
            <a:pPr algn="ctr"/>
            <a:r>
              <a:rPr lang="fr-FR" sz="1300" dirty="0">
                <a:latin typeface="Arial" panose="020B0604020202020204" pitchFamily="34" charset="0"/>
                <a:cs typeface="Arial" panose="020B0604020202020204" pitchFamily="34" charset="0"/>
              </a:rPr>
              <a:t>Renforcement des procédures financières et des procédures en matière de passation de marchés</a:t>
            </a:r>
          </a:p>
        </p:txBody>
      </p:sp>
      <p:sp>
        <p:nvSpPr>
          <p:cNvPr id="93" name="TextBox 92">
            <a:extLst>
              <a:ext uri="{FF2B5EF4-FFF2-40B4-BE49-F238E27FC236}">
                <a16:creationId xmlns:a16="http://schemas.microsoft.com/office/drawing/2014/main" id="{E94846FC-8112-46CA-8BA1-3C8103F59CFC}"/>
              </a:ext>
            </a:extLst>
          </p:cNvPr>
          <p:cNvSpPr txBox="1"/>
          <p:nvPr/>
        </p:nvSpPr>
        <p:spPr>
          <a:xfrm>
            <a:off x="8462421" y="1919801"/>
            <a:ext cx="1743075" cy="1246495"/>
          </a:xfrm>
          <a:prstGeom prst="rect">
            <a:avLst/>
          </a:prstGeom>
          <a:solidFill>
            <a:schemeClr val="accent1">
              <a:lumMod val="60000"/>
              <a:lumOff val="40000"/>
            </a:schemeClr>
          </a:solidFill>
        </p:spPr>
        <p:txBody>
          <a:bodyPr wrap="square" rtlCol="0">
            <a:spAutoFit/>
          </a:bodyPr>
          <a:lstStyle/>
          <a:p>
            <a:pPr algn="ctr"/>
            <a:r>
              <a:rPr lang="fr-FR" sz="1500" dirty="0">
                <a:latin typeface="Arial" panose="020B0604020202020204" pitchFamily="34" charset="0"/>
                <a:cs typeface="Arial" panose="020B0604020202020204" pitchFamily="34" charset="0"/>
              </a:rPr>
              <a:t>Renforcement des procédures relatives aux contrôles internes du BDT</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6699617" y="151157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4387946" y="1487065"/>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3876997" y="1528971"/>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29839" y="1468332"/>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6195779" y="1551743"/>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7178411" y="151045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9079690" y="1495039"/>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8556283" y="1461776"/>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9524031" y="1476874"/>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
        <p:nvSpPr>
          <p:cNvPr id="2" name="Rectangle 1">
            <a:extLst>
              <a:ext uri="{FF2B5EF4-FFF2-40B4-BE49-F238E27FC236}">
                <a16:creationId xmlns:a16="http://schemas.microsoft.com/office/drawing/2014/main" id="{966003BC-CC2E-49B3-991C-3BF014D577BC}"/>
              </a:ext>
            </a:extLst>
          </p:cNvPr>
          <p:cNvSpPr/>
          <p:nvPr/>
        </p:nvSpPr>
        <p:spPr>
          <a:xfrm>
            <a:off x="295703" y="3258341"/>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2060"/>
                </a:solidFill>
              </a:rPr>
              <a:t>Première ligne de défense</a:t>
            </a:r>
          </a:p>
        </p:txBody>
      </p:sp>
      <p:sp>
        <p:nvSpPr>
          <p:cNvPr id="3" name="Rectangle 2">
            <a:extLst>
              <a:ext uri="{FF2B5EF4-FFF2-40B4-BE49-F238E27FC236}">
                <a16:creationId xmlns:a16="http://schemas.microsoft.com/office/drawing/2014/main" id="{C844157B-7563-4727-8E76-659C10185B92}"/>
              </a:ext>
            </a:extLst>
          </p:cNvPr>
          <p:cNvSpPr/>
          <p:nvPr/>
        </p:nvSpPr>
        <p:spPr>
          <a:xfrm>
            <a:off x="295703" y="4025943"/>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2060"/>
                </a:solidFill>
              </a:rPr>
              <a:t>Deuxième ligne de défense</a:t>
            </a:r>
          </a:p>
        </p:txBody>
      </p:sp>
      <p:sp>
        <p:nvSpPr>
          <p:cNvPr id="4" name="Rectangle 3">
            <a:extLst>
              <a:ext uri="{FF2B5EF4-FFF2-40B4-BE49-F238E27FC236}">
                <a16:creationId xmlns:a16="http://schemas.microsoft.com/office/drawing/2014/main" id="{B3A3D2E8-2BD7-464A-99CB-ECB53FE7F57F}"/>
              </a:ext>
            </a:extLst>
          </p:cNvPr>
          <p:cNvSpPr/>
          <p:nvPr/>
        </p:nvSpPr>
        <p:spPr>
          <a:xfrm>
            <a:off x="295703" y="4851442"/>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a:solidFill>
                  <a:srgbClr val="002060"/>
                </a:solidFill>
              </a:rPr>
              <a:t>Troisième ligne de défense</a:t>
            </a:r>
            <a:endParaRPr lang="en-US" dirty="0">
              <a:solidFill>
                <a:srgbClr val="002060"/>
              </a:solidFill>
            </a:endParaRPr>
          </a:p>
        </p:txBody>
      </p:sp>
      <p:pic>
        <p:nvPicPr>
          <p:cNvPr id="11" name="Graphic 10" descr="Checkmark">
            <a:extLst>
              <a:ext uri="{FF2B5EF4-FFF2-40B4-BE49-F238E27FC236}">
                <a16:creationId xmlns:a16="http://schemas.microsoft.com/office/drawing/2014/main" id="{F4B2BD88-31DC-4193-8AC5-42840D72514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5920" y="4051258"/>
            <a:ext cx="457200" cy="457200"/>
          </a:xfrm>
          <a:prstGeom prst="rect">
            <a:avLst/>
          </a:prstGeom>
        </p:spPr>
      </p:pic>
      <p:pic>
        <p:nvPicPr>
          <p:cNvPr id="12" name="Graphic 11" descr="Checkmark">
            <a:extLst>
              <a:ext uri="{FF2B5EF4-FFF2-40B4-BE49-F238E27FC236}">
                <a16:creationId xmlns:a16="http://schemas.microsoft.com/office/drawing/2014/main" id="{3067F929-80A8-48A5-B38A-AC2501FB8F9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3381" y="3296838"/>
            <a:ext cx="457200" cy="457200"/>
          </a:xfrm>
          <a:prstGeom prst="rect">
            <a:avLst/>
          </a:prstGeom>
        </p:spPr>
      </p:pic>
      <p:pic>
        <p:nvPicPr>
          <p:cNvPr id="13" name="Graphic 12" descr="Checkmark">
            <a:extLst>
              <a:ext uri="{FF2B5EF4-FFF2-40B4-BE49-F238E27FC236}">
                <a16:creationId xmlns:a16="http://schemas.microsoft.com/office/drawing/2014/main" id="{967ED093-E4EA-44F1-85CF-97688859F8B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9666" y="3308972"/>
            <a:ext cx="457200" cy="457200"/>
          </a:xfrm>
          <a:prstGeom prst="rect">
            <a:avLst/>
          </a:prstGeom>
        </p:spPr>
      </p:pic>
      <p:pic>
        <p:nvPicPr>
          <p:cNvPr id="14" name="Graphic 13" descr="Checkmark">
            <a:extLst>
              <a:ext uri="{FF2B5EF4-FFF2-40B4-BE49-F238E27FC236}">
                <a16:creationId xmlns:a16="http://schemas.microsoft.com/office/drawing/2014/main" id="{C8E2D7E8-0A29-428F-B6A8-68F2D3AACD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8014" y="4893904"/>
            <a:ext cx="457200" cy="457200"/>
          </a:xfrm>
          <a:prstGeom prst="rect">
            <a:avLst/>
          </a:prstGeom>
        </p:spPr>
      </p:pic>
      <p:sp>
        <p:nvSpPr>
          <p:cNvPr id="109" name="Title 2">
            <a:extLst>
              <a:ext uri="{FF2B5EF4-FFF2-40B4-BE49-F238E27FC236}">
                <a16:creationId xmlns:a16="http://schemas.microsoft.com/office/drawing/2014/main" id="{1F3B386C-D4A6-4D0E-A3C7-8D141EB7628A}"/>
              </a:ext>
            </a:extLst>
          </p:cNvPr>
          <p:cNvSpPr txBox="1">
            <a:spLocks/>
          </p:cNvSpPr>
          <p:nvPr/>
        </p:nvSpPr>
        <p:spPr>
          <a:xfrm rot="5400000">
            <a:off x="-1359376" y="3836916"/>
            <a:ext cx="3784058" cy="1017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u="sng" dirty="0"/>
              <a:t>Les trois lignes de défense de l'UIT</a:t>
            </a:r>
            <a:endParaRPr lang="en-GB" sz="1600" u="sng" dirty="0"/>
          </a:p>
        </p:txBody>
      </p:sp>
      <p:pic>
        <p:nvPicPr>
          <p:cNvPr id="15" name="Graphic 14" descr="Checkmark">
            <a:extLst>
              <a:ext uri="{FF2B5EF4-FFF2-40B4-BE49-F238E27FC236}">
                <a16:creationId xmlns:a16="http://schemas.microsoft.com/office/drawing/2014/main" id="{24B5A6F9-95D1-4802-AD05-D7D902D059F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6288" y="4051258"/>
            <a:ext cx="457200" cy="457200"/>
          </a:xfrm>
          <a:prstGeom prst="rect">
            <a:avLst/>
          </a:prstGeom>
        </p:spPr>
      </p:pic>
      <p:pic>
        <p:nvPicPr>
          <p:cNvPr id="16" name="Graphic 15" descr="Checkmark">
            <a:extLst>
              <a:ext uri="{FF2B5EF4-FFF2-40B4-BE49-F238E27FC236}">
                <a16:creationId xmlns:a16="http://schemas.microsoft.com/office/drawing/2014/main" id="{30513358-0E0B-4A56-8A6D-6ED52B7798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5544" y="4067231"/>
            <a:ext cx="457200" cy="457200"/>
          </a:xfrm>
          <a:prstGeom prst="rect">
            <a:avLst/>
          </a:prstGeom>
        </p:spPr>
      </p:pic>
    </p:spTree>
    <p:extLst>
      <p:ext uri="{BB962C8B-B14F-4D97-AF65-F5344CB8AC3E}">
        <p14:creationId xmlns:p14="http://schemas.microsoft.com/office/powerpoint/2010/main" val="10296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9554055"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mis en œuvre en juin 2020</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47650" y="9815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92490" y="1119190"/>
            <a:ext cx="8606138"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Politique de lutte contre la fraude, la corruption et d'autres pratiques prohibées</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Lignes directrices en matière d'enquête</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Insertion, dans les accords de projet, d'une clause relative à la garantie d'une </a:t>
            </a:r>
            <a:b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b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procédure régulière en cas de fraude</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Inspection des projets des bureaux régionaux</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Renforcement des politiques en matière de parrainage</a:t>
            </a:r>
            <a:endParaRPr lang="fr-FR" b="1" dirty="0">
              <a:solidFill>
                <a:schemeClr val="bg1"/>
              </a:solidFill>
              <a:latin typeface="Arial" panose="020B0604020202020204" pitchFamily="34" charset="0"/>
              <a:cs typeface="Arial" panose="020B0604020202020204" pitchFamily="34" charset="0"/>
            </a:endParaRPr>
          </a:p>
          <a:p>
            <a:endParaRPr lang="fr-FR" b="1" dirty="0">
              <a:solidFill>
                <a:schemeClr val="bg1"/>
              </a:solidFill>
              <a:latin typeface="Arial" panose="020B0604020202020204" pitchFamily="34" charset="0"/>
              <a:cs typeface="Arial" panose="020B0604020202020204" pitchFamily="34" charset="0"/>
            </a:endParaRPr>
          </a:p>
          <a:p>
            <a:endParaRPr lang="fr-FR" dirty="0"/>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1038107" y="1292751"/>
            <a:ext cx="1743075" cy="1138773"/>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Gouvernance, éthique et détection de la fraude</a:t>
            </a: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817587" y="3111559"/>
            <a:ext cx="10715625" cy="16619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Nouvelles procédures pour la passation des marchés d'un montant inférieur à 20 000 CHF</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Règles fondamentales en matière de passation de marchés pour les projets du BDT</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Suivi des montants cumulés des bons de commande par fournisseur</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Renforcement du contrôle des petites caisses</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Gestion efficace des comptes bancaires et des liquidités au sein des bureaux régionaux</a:t>
            </a:r>
            <a:br>
              <a:rPr kumimoji="0" lang="fr-FR" sz="14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b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et des bureaux de zone de l'UIT</a:t>
            </a:r>
            <a:endParaRPr lang="fr-FR" b="1" dirty="0">
              <a:solidFill>
                <a:schemeClr val="bg1"/>
              </a:solidFill>
              <a:latin typeface="Arial" panose="020B0604020202020204" pitchFamily="34" charset="0"/>
              <a:cs typeface="Arial" panose="020B0604020202020204" pitchFamily="34" charset="0"/>
            </a:endParaRPr>
          </a:p>
          <a:p>
            <a:endParaRPr lang="fr-FR" dirty="0"/>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1038108" y="2925872"/>
            <a:ext cx="1743075" cy="1815882"/>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Renforcement des procédures financières et des procédures en matière de  passation de marchés</a:t>
            </a:r>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692489" y="4911030"/>
            <a:ext cx="10715625" cy="18466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Groupe de travail interne chargé de renforcer les contrôles internes du BDT</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Plan de voyage annuel du BDT</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Contrôle du travail des consultants</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Renforcement des procédures relatives aux voyages</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Renforcement de la supervision au niveau des projets</a:t>
            </a:r>
          </a:p>
          <a:p>
            <a:pPr marL="285750" marR="0" lvl="0" indent="-285750" algn="l"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fr-FR" sz="16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Gestion des actifs concernant les projets</a:t>
            </a:r>
            <a:endParaRPr lang="fr-FR" b="1" dirty="0">
              <a:latin typeface="Arial" panose="020B0604020202020204" pitchFamily="34" charset="0"/>
              <a:cs typeface="Arial" panose="020B0604020202020204" pitchFamily="34" charset="0"/>
            </a:endParaRPr>
          </a:p>
          <a:p>
            <a:endParaRPr lang="fr-FR" dirty="0"/>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1038107" y="5037172"/>
            <a:ext cx="1743075" cy="1338828"/>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a:t>
            </a:r>
            <a:r>
              <a:rPr kumimoji="0" lang="fr-FR"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enforcement des procédures relatives aux contrôles internes du BDT</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4298" y="372152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531296" y="1666732"/>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87254" y="116546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7593" y="2245400"/>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61995" y="3207477"/>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57392" y="425179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96767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Striped Right 9">
            <a:extLst>
              <a:ext uri="{FF2B5EF4-FFF2-40B4-BE49-F238E27FC236}">
                <a16:creationId xmlns:a16="http://schemas.microsoft.com/office/drawing/2014/main" id="{19365F4E-BADB-4294-8856-6D30ECE629E9}"/>
              </a:ext>
            </a:extLst>
          </p:cNvPr>
          <p:cNvSpPr/>
          <p:nvPr/>
        </p:nvSpPr>
        <p:spPr>
          <a:xfrm>
            <a:off x="4384252" y="3526080"/>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lumMod val="50000"/>
                  </a:schemeClr>
                </a:solidFill>
              </a:rPr>
              <a:t>  Fondements </a:t>
            </a:r>
            <a:br>
              <a:rPr lang="fr-FR" sz="1200" dirty="0">
                <a:solidFill>
                  <a:schemeClr val="accent1">
                    <a:lumMod val="50000"/>
                  </a:schemeClr>
                </a:solidFill>
              </a:rPr>
            </a:br>
            <a:r>
              <a:rPr lang="fr-FR" sz="1200" dirty="0">
                <a:solidFill>
                  <a:schemeClr val="accent1">
                    <a:lumMod val="50000"/>
                  </a:schemeClr>
                </a:solidFill>
              </a:rPr>
              <a:t>du nouvel </a:t>
            </a:r>
            <a:br>
              <a:rPr lang="fr-FR" sz="1200" dirty="0">
                <a:solidFill>
                  <a:schemeClr val="accent1">
                    <a:lumMod val="50000"/>
                  </a:schemeClr>
                </a:solidFill>
              </a:rPr>
            </a:br>
            <a:r>
              <a:rPr lang="fr-FR" sz="1200" dirty="0">
                <a:solidFill>
                  <a:schemeClr val="accent1">
                    <a:lumMod val="50000"/>
                  </a:schemeClr>
                </a:solidFill>
              </a:rPr>
              <a:t>Ordre de service</a:t>
            </a:r>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650517" y="55149"/>
            <a:ext cx="10121787"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477054"/>
            </a:xfrm>
            <a:prstGeom prst="rect">
              <a:avLst/>
            </a:prstGeom>
            <a:noFill/>
          </p:spPr>
          <p:txBody>
            <a:bodyPr wrap="square" lIns="108000" rIns="108000" rtlCol="0">
              <a:spAutoFit/>
            </a:bodyPr>
            <a:lstStyle/>
            <a:p>
              <a:r>
                <a:rPr lang="fr-FR" sz="2500" b="1" dirty="0">
                  <a:solidFill>
                    <a:schemeClr val="tx1">
                      <a:lumMod val="95000"/>
                      <a:lumOff val="5000"/>
                    </a:schemeClr>
                  </a:solidFill>
                  <a:latin typeface="Arial"/>
                  <a:ea typeface="Arial Unicode MS"/>
                  <a:cs typeface="Arial" pitchFamily="34" charset="0"/>
                </a:rPr>
                <a:t>Mesures et système mis en œuvre (juin-septembre 2020)</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16" name="Rectangle 15">
            <a:extLst>
              <a:ext uri="{FF2B5EF4-FFF2-40B4-BE49-F238E27FC236}">
                <a16:creationId xmlns:a16="http://schemas.microsoft.com/office/drawing/2014/main" id="{2D2EA014-431A-42D7-A1A1-5AFADD15F341}"/>
              </a:ext>
            </a:extLst>
          </p:cNvPr>
          <p:cNvSpPr/>
          <p:nvPr/>
        </p:nvSpPr>
        <p:spPr>
          <a:xfrm>
            <a:off x="-3273" y="1168150"/>
            <a:ext cx="6692831" cy="9233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D54AA0C-B72E-49B9-8090-06AE7A1CE67E}"/>
              </a:ext>
            </a:extLst>
          </p:cNvPr>
          <p:cNvSpPr/>
          <p:nvPr/>
        </p:nvSpPr>
        <p:spPr>
          <a:xfrm>
            <a:off x="104186" y="1345288"/>
            <a:ext cx="6382884" cy="584775"/>
          </a:xfrm>
          <a:prstGeom prst="rect">
            <a:avLst/>
          </a:prstGeom>
        </p:spPr>
        <p:txBody>
          <a:bodyPr wrap="square">
            <a:spAutoFit/>
          </a:bodyPr>
          <a:lstStyle/>
          <a:p>
            <a:r>
              <a:rPr lang="fr-FR" sz="3200" b="1" dirty="0">
                <a:latin typeface="Arial" panose="020B0604020202020204" pitchFamily="34" charset="0"/>
                <a:ea typeface="DengXian" panose="02010600030101010101" pitchFamily="2" charset="-122"/>
                <a:cs typeface="Arial" panose="020B0604020202020204" pitchFamily="34" charset="0"/>
              </a:rPr>
              <a:t>Protection des dénonciateurs</a:t>
            </a:r>
            <a:endParaRPr lang="fr-FR" sz="32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4EE096F-8615-43A3-A591-E7A8FCCA2036}"/>
              </a:ext>
            </a:extLst>
          </p:cNvPr>
          <p:cNvSpPr/>
          <p:nvPr/>
        </p:nvSpPr>
        <p:spPr>
          <a:xfrm>
            <a:off x="6864009" y="863657"/>
            <a:ext cx="4078625" cy="2492990"/>
          </a:xfrm>
          <a:prstGeom prst="rect">
            <a:avLst/>
          </a:prstGeom>
        </p:spPr>
        <p:txBody>
          <a:bodyPr wrap="square">
            <a:spAutoFit/>
          </a:bodyPr>
          <a:lstStyle/>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Mesure recommandée par: </a:t>
            </a:r>
          </a:p>
          <a:p>
            <a:pPr marL="228600" marR="0" indent="-228600" algn="just">
              <a:lnSpc>
                <a:spcPct val="130000"/>
              </a:lnSpc>
              <a:spcBef>
                <a:spcPts val="0"/>
              </a:spcBef>
              <a:spcAft>
                <a:spcPts val="0"/>
              </a:spcAft>
            </a:pPr>
            <a:r>
              <a:rPr kumimoji="0" lang="fr-FR"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lang="fr-FR" sz="2000" b="1" dirty="0">
                <a:solidFill>
                  <a:schemeClr val="bg1">
                    <a:lumMod val="85000"/>
                  </a:schemeClr>
                </a:solidFill>
                <a:latin typeface="Arial" panose="020B0604020202020204" pitchFamily="34" charset="0"/>
                <a:cs typeface="Arial" panose="020B0604020202020204" pitchFamily="34" charset="0"/>
              </a:rPr>
              <a:t>         </a:t>
            </a:r>
            <a:r>
              <a:rPr lang="fr-FR"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le CCIG</a:t>
            </a:r>
          </a:p>
          <a:p>
            <a:pPr marL="228600" marR="0" indent="-228600" algn="just">
              <a:lnSpc>
                <a:spcPct val="130000"/>
              </a:lnSpc>
              <a:spcBef>
                <a:spcPts val="0"/>
              </a:spcBef>
              <a:spcAft>
                <a:spcPts val="0"/>
              </a:spcAft>
            </a:pPr>
            <a:r>
              <a:rPr lang="fr-FR"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l'Unité de l'audit interne</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le vérificateur extérieur</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2000" b="1" dirty="0">
                <a:solidFill>
                  <a:schemeClr val="bg1">
                    <a:lumMod val="50000"/>
                  </a:schemeClr>
                </a:solidFill>
                <a:latin typeface="Arial" panose="020B0604020202020204" pitchFamily="34" charset="0"/>
                <a:cs typeface="Arial" panose="020B0604020202020204" pitchFamily="34" charset="0"/>
              </a:rPr>
              <a:t>le CCI</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fr-FR" sz="2000" b="1" dirty="0">
              <a:latin typeface="Arial" panose="020B0604020202020204" pitchFamily="34" charset="0"/>
              <a:cs typeface="Arial" panose="020B0604020202020204" pitchFamily="34" charset="0"/>
            </a:endParaRPr>
          </a:p>
        </p:txBody>
      </p:sp>
      <p:pic>
        <p:nvPicPr>
          <p:cNvPr id="24" name="Picture 23" descr="A close up of a fan&#10;&#10;Description automatically generated">
            <a:extLst>
              <a:ext uri="{FF2B5EF4-FFF2-40B4-BE49-F238E27FC236}">
                <a16:creationId xmlns:a16="http://schemas.microsoft.com/office/drawing/2014/main" id="{44213C9B-45FC-45C3-BC22-BD5DF2BCE9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81637" y="2575435"/>
            <a:ext cx="232055" cy="232055"/>
          </a:xfrm>
          <a:prstGeom prst="rect">
            <a:avLst/>
          </a:prstGeom>
        </p:spPr>
      </p:pic>
      <p:pic>
        <p:nvPicPr>
          <p:cNvPr id="25" name="Picture 24" descr="A close up of a fan&#10;&#10;Description automatically generated">
            <a:extLst>
              <a:ext uri="{FF2B5EF4-FFF2-40B4-BE49-F238E27FC236}">
                <a16:creationId xmlns:a16="http://schemas.microsoft.com/office/drawing/2014/main" id="{96D5391C-F8F0-4B1E-AA88-CA734E6E12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81637" y="2153511"/>
            <a:ext cx="232055" cy="232055"/>
          </a:xfrm>
          <a:prstGeom prst="rect">
            <a:avLst/>
          </a:prstGeom>
        </p:spPr>
      </p:pic>
      <p:sp>
        <p:nvSpPr>
          <p:cNvPr id="2" name="Rectangle 1">
            <a:extLst>
              <a:ext uri="{FF2B5EF4-FFF2-40B4-BE49-F238E27FC236}">
                <a16:creationId xmlns:a16="http://schemas.microsoft.com/office/drawing/2014/main" id="{80F0EA8B-D407-4DCE-B684-024A5273709F}"/>
              </a:ext>
            </a:extLst>
          </p:cNvPr>
          <p:cNvSpPr/>
          <p:nvPr/>
        </p:nvSpPr>
        <p:spPr>
          <a:xfrm>
            <a:off x="-3273" y="1988117"/>
            <a:ext cx="3298901"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dirty="0">
                <a:solidFill>
                  <a:schemeClr val="bg1"/>
                </a:solidFill>
                <a:latin typeface="Arial" panose="020B0604020202020204" pitchFamily="34" charset="0"/>
                <a:ea typeface="DengXian" panose="02010600030101010101" pitchFamily="2" charset="-122"/>
                <a:cs typeface="Arial" panose="020B0604020202020204" pitchFamily="34" charset="0"/>
              </a:rPr>
              <a:t>Mise en œuvre</a:t>
            </a:r>
          </a:p>
        </p:txBody>
      </p:sp>
      <p:graphicFrame>
        <p:nvGraphicFramePr>
          <p:cNvPr id="3" name="Table 2">
            <a:extLst>
              <a:ext uri="{FF2B5EF4-FFF2-40B4-BE49-F238E27FC236}">
                <a16:creationId xmlns:a16="http://schemas.microsoft.com/office/drawing/2014/main" id="{094AEE6E-0B88-46F7-8001-E8468855F9E7}"/>
              </a:ext>
            </a:extLst>
          </p:cNvPr>
          <p:cNvGraphicFramePr>
            <a:graphicFrameLocks noGrp="1"/>
          </p:cNvGraphicFramePr>
          <p:nvPr>
            <p:extLst>
              <p:ext uri="{D42A27DB-BD31-4B8C-83A1-F6EECF244321}">
                <p14:modId xmlns:p14="http://schemas.microsoft.com/office/powerpoint/2010/main" val="1097405525"/>
              </p:ext>
            </p:extLst>
          </p:nvPr>
        </p:nvGraphicFramePr>
        <p:xfrm>
          <a:off x="50604" y="3231685"/>
          <a:ext cx="5008575" cy="2960873"/>
        </p:xfrm>
        <a:graphic>
          <a:graphicData uri="http://schemas.openxmlformats.org/drawingml/2006/table">
            <a:tbl>
              <a:tblPr>
                <a:tableStyleId>{5C22544A-7EE6-4342-B048-85BDC9FD1C3A}</a:tableStyleId>
              </a:tblPr>
              <a:tblGrid>
                <a:gridCol w="5008575">
                  <a:extLst>
                    <a:ext uri="{9D8B030D-6E8A-4147-A177-3AD203B41FA5}">
                      <a16:colId xmlns:a16="http://schemas.microsoft.com/office/drawing/2014/main" val="3276842879"/>
                    </a:ext>
                  </a:extLst>
                </a:gridCol>
              </a:tblGrid>
              <a:tr h="2960873">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fr-FR" sz="1200" kern="1200" dirty="0">
                          <a:solidFill>
                            <a:schemeClr val="dk1"/>
                          </a:solidFill>
                          <a:effectLst/>
                          <a:latin typeface="Arial" panose="020B0604020202020204" pitchFamily="34" charset="0"/>
                          <a:ea typeface="+mn-ea"/>
                          <a:cs typeface="Arial" panose="020B0604020202020204" pitchFamily="34" charset="0"/>
                        </a:rPr>
                        <a:t>Ordre de service N° 20/06 – POLITIQUE ET PROTECTION EN CAS DE SIGNALEMENT D'UN MANQUEMENT (Dénonciation d'un manquement) – publié le 10 septembre 2020 (</a:t>
                      </a:r>
                      <a:r>
                        <a:rPr lang="fr-FR" sz="1200" kern="1200" dirty="0">
                          <a:solidFill>
                            <a:schemeClr val="dk1"/>
                          </a:solidFill>
                          <a:effectLst/>
                          <a:latin typeface="Arial" panose="020B0604020202020204" pitchFamily="34" charset="0"/>
                          <a:ea typeface="+mn-ea"/>
                          <a:cs typeface="Arial" panose="020B0604020202020204" pitchFamily="34" charset="0"/>
                          <a:hlinkClick r:id="rId4"/>
                        </a:rPr>
                        <a:t>SO20/06</a:t>
                      </a:r>
                      <a:r>
                        <a:rPr lang="fr-FR" sz="1200" kern="1200" dirty="0">
                          <a:solidFill>
                            <a:schemeClr val="dk1"/>
                          </a:solidFill>
                          <a:effectLst/>
                          <a:latin typeface="Arial" panose="020B0604020202020204" pitchFamily="34" charset="0"/>
                          <a:ea typeface="+mn-ea"/>
                          <a:cs typeface="Arial" panose="020B0604020202020204" pitchFamily="34" charset="0"/>
                        </a:rPr>
                        <a:t>). Ce nouvel Ordre de service abroge et remplace l'Ordre de service N°</a:t>
                      </a:r>
                      <a:r>
                        <a:rPr lang="fr-FR" sz="1200" kern="1200" baseline="0" dirty="0">
                          <a:solidFill>
                            <a:schemeClr val="dk1"/>
                          </a:solidFill>
                          <a:effectLst/>
                          <a:latin typeface="Arial" panose="020B0604020202020204" pitchFamily="34" charset="0"/>
                          <a:ea typeface="+mn-ea"/>
                          <a:cs typeface="Arial" panose="020B0604020202020204" pitchFamily="34" charset="0"/>
                        </a:rPr>
                        <a:t> </a:t>
                      </a:r>
                      <a:r>
                        <a:rPr lang="fr-FR" sz="1200" kern="1200" dirty="0">
                          <a:solidFill>
                            <a:schemeClr val="dk1"/>
                          </a:solidFill>
                          <a:effectLst/>
                          <a:latin typeface="Arial" panose="020B0604020202020204" pitchFamily="34" charset="0"/>
                          <a:ea typeface="+mn-ea"/>
                          <a:cs typeface="Arial" panose="020B0604020202020204" pitchFamily="34" charset="0"/>
                        </a:rPr>
                        <a:t>11/04 </a:t>
                      </a:r>
                      <a:br>
                        <a:rPr lang="fr-FR" sz="1200" kern="1200" dirty="0">
                          <a:solidFill>
                            <a:schemeClr val="dk1"/>
                          </a:solidFill>
                          <a:effectLst/>
                          <a:latin typeface="Arial" panose="020B0604020202020204" pitchFamily="34" charset="0"/>
                          <a:ea typeface="+mn-ea"/>
                          <a:cs typeface="Arial" panose="020B0604020202020204" pitchFamily="34" charset="0"/>
                        </a:rPr>
                      </a:br>
                      <a:r>
                        <a:rPr lang="fr-FR" sz="1200" kern="1200" dirty="0">
                          <a:solidFill>
                            <a:schemeClr val="dk1"/>
                          </a:solidFill>
                          <a:effectLst/>
                          <a:latin typeface="Arial" panose="020B0604020202020204" pitchFamily="34" charset="0"/>
                          <a:ea typeface="+mn-ea"/>
                          <a:cs typeface="Arial" panose="020B0604020202020204" pitchFamily="34" charset="0"/>
                        </a:rPr>
                        <a:t>du 22 février 2011. </a:t>
                      </a:r>
                    </a:p>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fr-FR" sz="1200" kern="1200" dirty="0">
                          <a:solidFill>
                            <a:schemeClr val="dk1"/>
                          </a:solidFill>
                          <a:effectLst/>
                          <a:latin typeface="Arial" panose="020B0604020202020204" pitchFamily="34" charset="0"/>
                          <a:ea typeface="+mn-ea"/>
                          <a:cs typeface="Arial" panose="020B0604020202020204" pitchFamily="34" charset="0"/>
                        </a:rPr>
                        <a:t>Cet Ordre de service promulgue la politique et la protection en cas de signalement d'un manquement (dénonciation d'un manquement) à l'UIT et clarifie les droits et responsabilités du personnel de l'UIT en cas de dénonciation d'un manquement présumé, afin d'encourager les fonctionnaires de l’Union à faire part de leurs préoccupations et de permettre à celle-ci de traiter les cas de cette nature.</a:t>
                      </a:r>
                      <a:r>
                        <a:rPr lang="en-GB" sz="1200" kern="1200" dirty="0">
                          <a:solidFill>
                            <a:schemeClr val="dk1"/>
                          </a:solidFill>
                          <a:effectLst/>
                          <a:latin typeface="Arial" panose="020B0604020202020204" pitchFamily="34" charset="0"/>
                          <a:ea typeface="+mn-ea"/>
                          <a:cs typeface="Arial" panose="020B0604020202020204" pitchFamily="34" charset="0"/>
                        </a:rPr>
                        <a:t> </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
        <p:nvSpPr>
          <p:cNvPr id="37" name="TextBox 36">
            <a:extLst>
              <a:ext uri="{FF2B5EF4-FFF2-40B4-BE49-F238E27FC236}">
                <a16:creationId xmlns:a16="http://schemas.microsoft.com/office/drawing/2014/main" id="{E20EE27E-9684-4E53-92CE-36A66D941E7A}"/>
              </a:ext>
            </a:extLst>
          </p:cNvPr>
          <p:cNvSpPr txBox="1"/>
          <p:nvPr/>
        </p:nvSpPr>
        <p:spPr>
          <a:xfrm>
            <a:off x="6095998" y="3246418"/>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fr-FR" dirty="0"/>
              <a:t>L'UIT ne tolère aucun manquement et est résolue à promouvoir et entretenir une culture dans laquelle le personnel de l'UIT a la possibilité de dénoncer un manquement sans crainte de représailles. </a:t>
            </a:r>
          </a:p>
        </p:txBody>
      </p:sp>
      <p:sp>
        <p:nvSpPr>
          <p:cNvPr id="39" name="TextBox 38">
            <a:extLst>
              <a:ext uri="{FF2B5EF4-FFF2-40B4-BE49-F238E27FC236}">
                <a16:creationId xmlns:a16="http://schemas.microsoft.com/office/drawing/2014/main" id="{1B47D0C1-0241-419C-8EC8-6D1E73D6FBDA}"/>
              </a:ext>
            </a:extLst>
          </p:cNvPr>
          <p:cNvSpPr txBox="1"/>
          <p:nvPr/>
        </p:nvSpPr>
        <p:spPr>
          <a:xfrm>
            <a:off x="6095998" y="4443048"/>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fr-FR" dirty="0"/>
              <a:t>L'Ordre de service s'applique à tous les fonctionnaires de l'UIT en activité ou retraités, les fonctionnaires élus, les fonctionnaires nommés de l'UIT, les stagiaires, les administrateurs auxiliaires et les personnes au bénéfice d'un contrat d'engagement spécial (SSA) avec l'UIT.</a:t>
            </a:r>
          </a:p>
        </p:txBody>
      </p:sp>
      <p:sp>
        <p:nvSpPr>
          <p:cNvPr id="41" name="TextBox 40">
            <a:extLst>
              <a:ext uri="{FF2B5EF4-FFF2-40B4-BE49-F238E27FC236}">
                <a16:creationId xmlns:a16="http://schemas.microsoft.com/office/drawing/2014/main" id="{E8AC36FF-B9C0-4A42-8CF8-FEAEADE11A42}"/>
              </a:ext>
            </a:extLst>
          </p:cNvPr>
          <p:cNvSpPr txBox="1"/>
          <p:nvPr/>
        </p:nvSpPr>
        <p:spPr>
          <a:xfrm>
            <a:off x="6095998" y="5200896"/>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fr-FR" dirty="0"/>
              <a:t>Les mesures de protection décrites dans l'Ordre de service s'appliquent indépendamment de la question de savoir si un fonctionnaire de l'UIT ou une personne ou entité de l'UIT ou extérieure à l'Union fait l'objet des allégations.</a:t>
            </a:r>
          </a:p>
        </p:txBody>
      </p:sp>
      <p:sp>
        <p:nvSpPr>
          <p:cNvPr id="21" name="TextBox 20">
            <a:extLst>
              <a:ext uri="{FF2B5EF4-FFF2-40B4-BE49-F238E27FC236}">
                <a16:creationId xmlns:a16="http://schemas.microsoft.com/office/drawing/2014/main" id="{E20EE27E-9684-4E53-92CE-36A66D941E7A}"/>
              </a:ext>
            </a:extLst>
          </p:cNvPr>
          <p:cNvSpPr txBox="1"/>
          <p:nvPr/>
        </p:nvSpPr>
        <p:spPr>
          <a:xfrm>
            <a:off x="6095998" y="3925533"/>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fr-FR" dirty="0"/>
              <a:t>L'Ordre de service clarifie les droits et responsabilités du personnel de l'UIT en cas de signalement d'un manquement présumé.</a:t>
            </a:r>
          </a:p>
        </p:txBody>
      </p:sp>
    </p:spTree>
    <p:extLst>
      <p:ext uri="{BB962C8B-B14F-4D97-AF65-F5344CB8AC3E}">
        <p14:creationId xmlns:p14="http://schemas.microsoft.com/office/powerpoint/2010/main" val="249565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10121787"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477054"/>
            </a:xfrm>
            <a:prstGeom prst="rect">
              <a:avLst/>
            </a:prstGeom>
            <a:noFill/>
          </p:spPr>
          <p:txBody>
            <a:bodyPr wrap="square" lIns="108000" rIns="108000" rtlCol="0">
              <a:spAutoFit/>
            </a:bodyPr>
            <a:lstStyle/>
            <a:p>
              <a:r>
                <a:rPr lang="fr-FR" sz="2500" b="1" dirty="0">
                  <a:solidFill>
                    <a:schemeClr val="tx1">
                      <a:lumMod val="95000"/>
                      <a:lumOff val="5000"/>
                    </a:schemeClr>
                  </a:solidFill>
                  <a:latin typeface="Arial"/>
                  <a:ea typeface="Arial Unicode MS"/>
                  <a:cs typeface="Arial" pitchFamily="34" charset="0"/>
                </a:rPr>
                <a:t>Mesures et système mis en œuvre (juin-septembre 2020)</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104" name="Rectangle 103">
            <a:extLst>
              <a:ext uri="{FF2B5EF4-FFF2-40B4-BE49-F238E27FC236}">
                <a16:creationId xmlns:a16="http://schemas.microsoft.com/office/drawing/2014/main" id="{2009A0A8-92B1-4969-89F9-9543B7E524C5}"/>
              </a:ext>
            </a:extLst>
          </p:cNvPr>
          <p:cNvSpPr/>
          <p:nvPr/>
        </p:nvSpPr>
        <p:spPr>
          <a:xfrm>
            <a:off x="-3273" y="1168150"/>
            <a:ext cx="6692831" cy="1396636"/>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41F10295-FAB2-4BD3-A057-083673D77363}"/>
              </a:ext>
            </a:extLst>
          </p:cNvPr>
          <p:cNvSpPr/>
          <p:nvPr/>
        </p:nvSpPr>
        <p:spPr>
          <a:xfrm>
            <a:off x="56916" y="1372342"/>
            <a:ext cx="6382884" cy="1077218"/>
          </a:xfrm>
          <a:prstGeom prst="rect">
            <a:avLst/>
          </a:prstGeom>
        </p:spPr>
        <p:txBody>
          <a:bodyPr wrap="square">
            <a:spAutoFit/>
          </a:bodyPr>
          <a:lstStyle/>
          <a:p>
            <a:r>
              <a:rPr lang="fr-FR" sz="3200" b="1" dirty="0">
                <a:solidFill>
                  <a:schemeClr val="bg1"/>
                </a:solidFill>
                <a:latin typeface="Arial" panose="020B0604020202020204" pitchFamily="34" charset="0"/>
                <a:ea typeface="DengXian" panose="02010600030101010101" pitchFamily="2" charset="-122"/>
                <a:cs typeface="Arial" panose="020B0604020202020204" pitchFamily="34" charset="0"/>
              </a:rPr>
              <a:t>Amélioration</a:t>
            </a:r>
            <a:r>
              <a:rPr lang="fr-FR" sz="3200" b="1" dirty="0">
                <a:latin typeface="Arial" panose="020B0604020202020204" pitchFamily="34" charset="0"/>
                <a:ea typeface="DengXian" panose="02010600030101010101" pitchFamily="2" charset="-122"/>
                <a:cs typeface="Arial" panose="020B0604020202020204" pitchFamily="34" charset="0"/>
              </a:rPr>
              <a:t> de la déclaration</a:t>
            </a:r>
            <a:br>
              <a:rPr lang="fr-FR" sz="3200" b="1" dirty="0">
                <a:latin typeface="Arial" panose="020B0604020202020204" pitchFamily="34" charset="0"/>
                <a:ea typeface="DengXian" panose="02010600030101010101" pitchFamily="2" charset="-122"/>
                <a:cs typeface="Arial" panose="020B0604020202020204" pitchFamily="34" charset="0"/>
              </a:rPr>
            </a:br>
            <a:r>
              <a:rPr lang="fr-FR" sz="3200" b="1" dirty="0">
                <a:latin typeface="Arial" panose="020B0604020202020204" pitchFamily="34" charset="0"/>
                <a:ea typeface="DengXian" panose="02010600030101010101" pitchFamily="2" charset="-122"/>
                <a:cs typeface="Arial" panose="020B0604020202020204" pitchFamily="34" charset="0"/>
              </a:rPr>
              <a:t>de situation financière</a:t>
            </a:r>
            <a:endParaRPr lang="fr-FR" sz="3200" b="1" dirty="0">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C1239F82-5376-4806-B4BC-173C0FFCF3E0}"/>
              </a:ext>
            </a:extLst>
          </p:cNvPr>
          <p:cNvSpPr/>
          <p:nvPr/>
        </p:nvSpPr>
        <p:spPr>
          <a:xfrm>
            <a:off x="6784235" y="1103852"/>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Mesure recommandée par: </a:t>
            </a:r>
          </a:p>
          <a:p>
            <a:pPr marL="228600" marR="0" indent="-228600" algn="just">
              <a:lnSpc>
                <a:spcPct val="130000"/>
              </a:lnSpc>
              <a:spcBef>
                <a:spcPts val="0"/>
              </a:spcBef>
              <a:spcAft>
                <a:spcPts val="0"/>
              </a:spcAft>
            </a:pPr>
            <a:r>
              <a:rPr kumimoji="0" lang="fr-FR"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lang="fr-FR" sz="2000" b="1" dirty="0">
                <a:solidFill>
                  <a:schemeClr val="bg1">
                    <a:lumMod val="50000"/>
                  </a:schemeClr>
                </a:solidFill>
                <a:latin typeface="Arial" panose="020B0604020202020204" pitchFamily="34" charset="0"/>
                <a:cs typeface="Arial" panose="020B0604020202020204" pitchFamily="34" charset="0"/>
              </a:rPr>
              <a:t>         </a:t>
            </a:r>
            <a:r>
              <a:rPr lang="fr-FR" sz="2000" b="1" dirty="0">
                <a:solidFill>
                  <a:schemeClr val="bg1">
                    <a:lumMod val="85000"/>
                  </a:schemeClr>
                </a:solidFill>
                <a:latin typeface="Arial" panose="020B0604020202020204" pitchFamily="34" charset="0"/>
                <a:cs typeface="Arial" panose="020B0604020202020204" pitchFamily="34" charset="0"/>
              </a:rPr>
              <a:t>le CCIG</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2000" b="1" dirty="0">
                <a:solidFill>
                  <a:schemeClr val="bg1">
                    <a:lumMod val="85000"/>
                  </a:schemeClr>
                </a:solidFill>
                <a:latin typeface="Arial" panose="020B0604020202020204" pitchFamily="34" charset="0"/>
                <a:cs typeface="Arial" panose="020B0604020202020204" pitchFamily="34" charset="0"/>
              </a:rPr>
              <a:t>l'Unité de l'audit interne</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le vérificateur extérieur</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2000" b="1" dirty="0">
                <a:solidFill>
                  <a:schemeClr val="bg1">
                    <a:lumMod val="50000"/>
                  </a:schemeClr>
                </a:solidFill>
                <a:latin typeface="Arial" panose="020B0604020202020204" pitchFamily="34" charset="0"/>
                <a:cs typeface="Arial" panose="020B0604020202020204" pitchFamily="34" charset="0"/>
              </a:rPr>
              <a:t>le CCI</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EC7BA9A4-578F-472D-B7F0-94E2301B744A}"/>
              </a:ext>
            </a:extLst>
          </p:cNvPr>
          <p:cNvSpPr/>
          <p:nvPr/>
        </p:nvSpPr>
        <p:spPr>
          <a:xfrm>
            <a:off x="-24520" y="2434477"/>
            <a:ext cx="3298901"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dirty="0">
                <a:solidFill>
                  <a:schemeClr val="bg1"/>
                </a:solidFill>
                <a:latin typeface="Arial" panose="020B0604020202020204" pitchFamily="34" charset="0"/>
                <a:ea typeface="DengXian" panose="02010600030101010101" pitchFamily="2" charset="-122"/>
                <a:cs typeface="Arial" panose="020B0604020202020204" pitchFamily="34" charset="0"/>
              </a:rPr>
              <a:t>Mise en œuvre</a:t>
            </a:r>
          </a:p>
        </p:txBody>
      </p:sp>
      <p:pic>
        <p:nvPicPr>
          <p:cNvPr id="111" name="Picture 110" descr="A close up of a fan&#10;&#10;Description automatically generated">
            <a:extLst>
              <a:ext uri="{FF2B5EF4-FFF2-40B4-BE49-F238E27FC236}">
                <a16:creationId xmlns:a16="http://schemas.microsoft.com/office/drawing/2014/main" id="{17CE5D05-C38D-4070-AAAA-DD363B95DD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02461" y="2434477"/>
            <a:ext cx="232055" cy="232055"/>
          </a:xfrm>
          <a:prstGeom prst="rect">
            <a:avLst/>
          </a:prstGeom>
        </p:spPr>
      </p:pic>
      <p:pic>
        <p:nvPicPr>
          <p:cNvPr id="116" name="Picture 115" descr="A close up of a fan&#10;&#10;Description automatically generated">
            <a:extLst>
              <a:ext uri="{FF2B5EF4-FFF2-40B4-BE49-F238E27FC236}">
                <a16:creationId xmlns:a16="http://schemas.microsoft.com/office/drawing/2014/main" id="{8ACC08A4-D062-4F9C-9E58-D7794CCEF4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02462" y="2792627"/>
            <a:ext cx="232055" cy="232055"/>
          </a:xfrm>
          <a:prstGeom prst="rect">
            <a:avLst/>
          </a:prstGeom>
        </p:spPr>
      </p:pic>
      <p:sp>
        <p:nvSpPr>
          <p:cNvPr id="2" name="Arrow: Striped Right 1">
            <a:extLst>
              <a:ext uri="{FF2B5EF4-FFF2-40B4-BE49-F238E27FC236}">
                <a16:creationId xmlns:a16="http://schemas.microsoft.com/office/drawing/2014/main" id="{E26842B0-3193-43B1-AD6A-59E6FF29928A}"/>
              </a:ext>
            </a:extLst>
          </p:cNvPr>
          <p:cNvSpPr/>
          <p:nvPr/>
        </p:nvSpPr>
        <p:spPr>
          <a:xfrm>
            <a:off x="4523861" y="3411551"/>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lumMod val="50000"/>
                  </a:schemeClr>
                </a:solidFill>
              </a:rPr>
              <a:t> Fondements </a:t>
            </a:r>
            <a:br>
              <a:rPr lang="fr-FR" sz="1200" dirty="0">
                <a:solidFill>
                  <a:schemeClr val="accent1">
                    <a:lumMod val="50000"/>
                  </a:schemeClr>
                </a:solidFill>
              </a:rPr>
            </a:br>
            <a:r>
              <a:rPr lang="fr-FR" sz="1200" dirty="0">
                <a:solidFill>
                  <a:schemeClr val="accent1">
                    <a:lumMod val="50000"/>
                  </a:schemeClr>
                </a:solidFill>
              </a:rPr>
              <a:t>du nouvel </a:t>
            </a:r>
            <a:br>
              <a:rPr lang="fr-FR" sz="1200" dirty="0">
                <a:solidFill>
                  <a:schemeClr val="accent1">
                    <a:lumMod val="50000"/>
                  </a:schemeClr>
                </a:solidFill>
              </a:rPr>
            </a:br>
            <a:r>
              <a:rPr lang="fr-FR" sz="1200" dirty="0">
                <a:solidFill>
                  <a:schemeClr val="accent1">
                    <a:lumMod val="50000"/>
                  </a:schemeClr>
                </a:solidFill>
              </a:rPr>
              <a:t>Ordre de service</a:t>
            </a:r>
            <a:endParaRPr lang="en-US" sz="1200" dirty="0">
              <a:solidFill>
                <a:schemeClr val="accent1">
                  <a:lumMod val="50000"/>
                </a:schemeClr>
              </a:solidFill>
            </a:endParaRPr>
          </a:p>
        </p:txBody>
      </p:sp>
      <p:sp>
        <p:nvSpPr>
          <p:cNvPr id="3" name="TextBox 2">
            <a:extLst>
              <a:ext uri="{FF2B5EF4-FFF2-40B4-BE49-F238E27FC236}">
                <a16:creationId xmlns:a16="http://schemas.microsoft.com/office/drawing/2014/main" id="{6E1F1401-AD63-41D2-A1C5-696DCE915435}"/>
              </a:ext>
            </a:extLst>
          </p:cNvPr>
          <p:cNvSpPr txBox="1"/>
          <p:nvPr/>
        </p:nvSpPr>
        <p:spPr>
          <a:xfrm>
            <a:off x="6285776" y="3694988"/>
            <a:ext cx="5170132" cy="769441"/>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fr-FR" dirty="0"/>
              <a:t>Obligation, pour les fonctionnaires élus et tous les fonctionnaires nommés de l'UIT, y compris les fonctionnaires au bénéfice d'un contrat de courte durée et les fonctionnaires détachés, de déposer une déclaration d'intérêts et une déclaration de conformité.</a:t>
            </a:r>
          </a:p>
        </p:txBody>
      </p:sp>
      <p:sp>
        <p:nvSpPr>
          <p:cNvPr id="4" name="TextBox 3">
            <a:extLst>
              <a:ext uri="{FF2B5EF4-FFF2-40B4-BE49-F238E27FC236}">
                <a16:creationId xmlns:a16="http://schemas.microsoft.com/office/drawing/2014/main" id="{795C63A4-8D52-4924-895A-5B6BF1C173E8}"/>
              </a:ext>
            </a:extLst>
          </p:cNvPr>
          <p:cNvSpPr txBox="1"/>
          <p:nvPr/>
        </p:nvSpPr>
        <p:spPr>
          <a:xfrm>
            <a:off x="6285776" y="4648980"/>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fr-FR" dirty="0"/>
              <a:t>Élargissement de la portée de la déclaration d'intérêts et de la déclaration de conformité.   </a:t>
            </a:r>
          </a:p>
        </p:txBody>
      </p:sp>
      <p:sp>
        <p:nvSpPr>
          <p:cNvPr id="5" name="TextBox 4">
            <a:extLst>
              <a:ext uri="{FF2B5EF4-FFF2-40B4-BE49-F238E27FC236}">
                <a16:creationId xmlns:a16="http://schemas.microsoft.com/office/drawing/2014/main" id="{AAE3EA3C-6481-4DF6-8777-3547D08764EE}"/>
              </a:ext>
            </a:extLst>
          </p:cNvPr>
          <p:cNvSpPr txBox="1"/>
          <p:nvPr/>
        </p:nvSpPr>
        <p:spPr>
          <a:xfrm>
            <a:off x="6285776" y="5258963"/>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fr-FR" dirty="0"/>
              <a:t>Renforcement des obligations des fonctionnaires.</a:t>
            </a:r>
          </a:p>
          <a:p>
            <a:endParaRPr lang="en-US" dirty="0"/>
          </a:p>
        </p:txBody>
      </p:sp>
      <p:graphicFrame>
        <p:nvGraphicFramePr>
          <p:cNvPr id="10" name="Table 9">
            <a:extLst>
              <a:ext uri="{FF2B5EF4-FFF2-40B4-BE49-F238E27FC236}">
                <a16:creationId xmlns:a16="http://schemas.microsoft.com/office/drawing/2014/main" id="{8F86126F-0B79-4A23-80B1-BFB9222463F5}"/>
              </a:ext>
            </a:extLst>
          </p:cNvPr>
          <p:cNvGraphicFramePr>
            <a:graphicFrameLocks noGrp="1"/>
          </p:cNvGraphicFramePr>
          <p:nvPr>
            <p:extLst>
              <p:ext uri="{D42A27DB-BD31-4B8C-83A1-F6EECF244321}">
                <p14:modId xmlns:p14="http://schemas.microsoft.com/office/powerpoint/2010/main" val="3383311899"/>
              </p:ext>
            </p:extLst>
          </p:nvPr>
        </p:nvGraphicFramePr>
        <p:xfrm>
          <a:off x="67456" y="3246418"/>
          <a:ext cx="5094695" cy="3012337"/>
        </p:xfrm>
        <a:graphic>
          <a:graphicData uri="http://schemas.openxmlformats.org/drawingml/2006/table">
            <a:tbl>
              <a:tblPr>
                <a:tableStyleId>{5C22544A-7EE6-4342-B048-85BDC9FD1C3A}</a:tableStyleId>
              </a:tblPr>
              <a:tblGrid>
                <a:gridCol w="5094695">
                  <a:extLst>
                    <a:ext uri="{9D8B030D-6E8A-4147-A177-3AD203B41FA5}">
                      <a16:colId xmlns:a16="http://schemas.microsoft.com/office/drawing/2014/main" val="3276842879"/>
                    </a:ext>
                  </a:extLst>
                </a:gridCol>
              </a:tblGrid>
              <a:tr h="3012337">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fr-FR" sz="1200" kern="1200" dirty="0">
                          <a:solidFill>
                            <a:schemeClr val="dk1"/>
                          </a:solidFill>
                          <a:effectLst/>
                          <a:latin typeface="Arial" panose="020B0604020202020204" pitchFamily="34" charset="0"/>
                          <a:ea typeface="+mn-ea"/>
                          <a:cs typeface="Arial" panose="020B0604020202020204" pitchFamily="34" charset="0"/>
                        </a:rPr>
                        <a:t>Ordre de service N° 20/07 – Politique de l'UIT relative aux déclarations d’intérêts – publié le 10 septembre 2020 (</a:t>
                      </a:r>
                      <a:r>
                        <a:rPr lang="fr-FR" sz="1200" kern="1200" dirty="0">
                          <a:solidFill>
                            <a:schemeClr val="dk1"/>
                          </a:solidFill>
                          <a:effectLst/>
                          <a:latin typeface="Arial" panose="020B0604020202020204" pitchFamily="34" charset="0"/>
                          <a:ea typeface="+mn-ea"/>
                          <a:cs typeface="Arial" panose="020B0604020202020204" pitchFamily="34" charset="0"/>
                          <a:hlinkClick r:id="rId4"/>
                        </a:rPr>
                        <a:t>SO20/07</a:t>
                      </a:r>
                      <a:r>
                        <a:rPr lang="fr-FR" sz="1200" kern="1200" dirty="0">
                          <a:solidFill>
                            <a:schemeClr val="dk1"/>
                          </a:solidFill>
                          <a:effectLst/>
                          <a:latin typeface="Arial" panose="020B0604020202020204" pitchFamily="34" charset="0"/>
                          <a:ea typeface="+mn-ea"/>
                          <a:cs typeface="Arial" panose="020B0604020202020204" pitchFamily="34" charset="0"/>
                        </a:rPr>
                        <a:t>). Le nouvel Ordre de service abroge et remplace l'Ordre de service N° 11/03 du </a:t>
                      </a:r>
                      <a:br>
                        <a:rPr lang="fr-FR" sz="1200" kern="1200" dirty="0">
                          <a:solidFill>
                            <a:schemeClr val="dk1"/>
                          </a:solidFill>
                          <a:effectLst/>
                          <a:latin typeface="Arial" panose="020B0604020202020204" pitchFamily="34" charset="0"/>
                          <a:ea typeface="+mn-ea"/>
                          <a:cs typeface="Arial" panose="020B0604020202020204" pitchFamily="34" charset="0"/>
                        </a:rPr>
                      </a:br>
                      <a:r>
                        <a:rPr lang="fr-FR" sz="1200" kern="1200" dirty="0">
                          <a:solidFill>
                            <a:schemeClr val="dk1"/>
                          </a:solidFill>
                          <a:effectLst/>
                          <a:latin typeface="Arial" panose="020B0604020202020204" pitchFamily="34" charset="0"/>
                          <a:ea typeface="+mn-ea"/>
                          <a:cs typeface="Arial" panose="020B0604020202020204" pitchFamily="34" charset="0"/>
                        </a:rPr>
                        <a:t>22 février 2011. </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fr-FR" sz="1200" kern="1200" dirty="0">
                          <a:solidFill>
                            <a:schemeClr val="dk1"/>
                          </a:solidFill>
                          <a:effectLst/>
                          <a:latin typeface="Arial" panose="020B0604020202020204" pitchFamily="34" charset="0"/>
                          <a:ea typeface="+mn-ea"/>
                          <a:cs typeface="Arial" panose="020B0604020202020204" pitchFamily="34" charset="0"/>
                        </a:rPr>
                        <a:t>Cet Ordre de service promulgue la politique de l'UIT relative aux déclarations d'intérêts et les procédures qui ont été mises en place pour déclarer les conflits d'intérêts, les activités extérieures, les intérêts financiers ou les dons.</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5740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307042" cy="584775"/>
          </a:xfrm>
          <a:prstGeom prst="rect">
            <a:avLst/>
          </a:prstGeom>
        </p:spPr>
        <p:txBody>
          <a:bodyPr wrap="none">
            <a:spAutoFit/>
          </a:bodyPr>
          <a:lstStyle/>
          <a:p>
            <a:r>
              <a:rPr lang="fr-FR" sz="1600" b="1" dirty="0">
                <a:solidFill>
                  <a:schemeClr val="tx1">
                    <a:lumMod val="95000"/>
                    <a:lumOff val="5000"/>
                  </a:schemeClr>
                </a:solidFill>
                <a:latin typeface="Arial" panose="020B0604020202020204" pitchFamily="34" charset="0"/>
                <a:ea typeface="+mj-ea"/>
                <a:cs typeface="Arial" panose="020B0604020202020204" pitchFamily="34" charset="0"/>
              </a:rPr>
              <a:t>Groupe de travail sur</a:t>
            </a:r>
            <a:br>
              <a:rPr lang="fr-FR" sz="1600" b="1" dirty="0">
                <a:solidFill>
                  <a:schemeClr val="tx1">
                    <a:lumMod val="95000"/>
                    <a:lumOff val="5000"/>
                  </a:schemeClr>
                </a:solidFill>
                <a:latin typeface="Arial" panose="020B0604020202020204" pitchFamily="34" charset="0"/>
                <a:ea typeface="+mj-ea"/>
                <a:cs typeface="Arial" panose="020B0604020202020204" pitchFamily="34" charset="0"/>
              </a:rPr>
            </a:br>
            <a:r>
              <a:rPr lang="fr-FR" sz="1600" b="1" dirty="0">
                <a:solidFill>
                  <a:schemeClr val="tx1">
                    <a:lumMod val="95000"/>
                    <a:lumOff val="5000"/>
                  </a:schemeClr>
                </a:solidFill>
                <a:latin typeface="Arial" panose="020B0604020202020204" pitchFamily="34" charset="0"/>
                <a:ea typeface="+mj-ea"/>
                <a:cs typeface="Arial" panose="020B0604020202020204" pitchFamily="34" charset="0"/>
              </a:rPr>
              <a:t>les </a:t>
            </a:r>
            <a:r>
              <a:rPr lang="fr-FR" sz="1600" b="1" dirty="0">
                <a:solidFill>
                  <a:srgbClr val="00B0F0"/>
                </a:solidFill>
                <a:latin typeface="Arial" panose="020B0604020202020204" pitchFamily="34" charset="0"/>
                <a:ea typeface="+mj-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fr-FR" altLang="ko-KR" sz="2700" b="1" dirty="0">
                  <a:solidFill>
                    <a:schemeClr val="bg1">
                      <a:lumMod val="65000"/>
                    </a:schemeClr>
                  </a:solidFill>
                  <a:latin typeface="Arial"/>
                  <a:ea typeface="Arial Unicode MS"/>
                  <a:cs typeface="Arial" pitchFamily="34" charset="0"/>
                </a:rPr>
                <a:t>Résumé et suite à donner</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77279" y="2941863"/>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fr-FR" sz="2700" b="1" dirty="0">
                  <a:solidFill>
                    <a:schemeClr val="bg1">
                      <a:lumMod val="65000"/>
                    </a:schemeClr>
                  </a:solidFill>
                  <a:latin typeface="Arial"/>
                  <a:ea typeface="Arial Unicode MS"/>
                  <a:cs typeface="Arial" pitchFamily="34" charset="0"/>
                </a:rPr>
                <a:t>Mesures et système mis en œuvre</a:t>
              </a: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en cours de mise en œuvre</a:t>
              </a: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fr-FR" altLang="ko-KR" dirty="0">
                <a:solidFill>
                  <a:schemeClr val="bg1">
                    <a:lumMod val="65000"/>
                  </a:schemeClr>
                </a:solidFill>
              </a:rPr>
              <a:t>Contexte</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88042" y="118482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3" y="2227421"/>
            <a:ext cx="8611425" cy="507831"/>
          </a:xfrm>
          <a:prstGeom prst="rect">
            <a:avLst/>
          </a:prstGeom>
          <a:noFill/>
        </p:spPr>
        <p:txBody>
          <a:bodyPr wrap="square" lIns="108000" rIns="108000" rtlCol="0">
            <a:spAutoFit/>
          </a:bodyPr>
          <a:lstStyle/>
          <a:p>
            <a:r>
              <a:rPr lang="fr-FR" altLang="ko-KR" sz="2700" b="1" dirty="0">
                <a:solidFill>
                  <a:schemeClr val="bg1">
                    <a:lumMod val="65000"/>
                  </a:schemeClr>
                </a:solidFill>
                <a:latin typeface="Arial"/>
                <a:ea typeface="Arial Unicode MS"/>
                <a:cs typeface="Arial" pitchFamily="34" charset="0"/>
              </a:rPr>
              <a:t>Informations actualisées sur les travaux du Groupe</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309555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244694" y="1168150"/>
            <a:ext cx="6692831" cy="142092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7007925" cy="1815882"/>
          </a:xfrm>
          <a:prstGeom prst="rect">
            <a:avLst/>
          </a:prstGeom>
          <a:noFill/>
          <a:ln>
            <a:noFill/>
          </a:ln>
        </p:spPr>
        <p:txBody>
          <a:bodyPr wrap="square">
            <a:spAutoFit/>
          </a:bodyPr>
          <a:lstStyle/>
          <a:p>
            <a:r>
              <a:rPr lang="fr-FR" sz="1600" dirty="0">
                <a:latin typeface="Arial" panose="020B0604020202020204" pitchFamily="34" charset="0"/>
                <a:cs typeface="Arial" panose="020B0604020202020204" pitchFamily="34" charset="0"/>
              </a:rPr>
              <a:t>Mise en place de procédures de mise au concours de manière progressive pour la sélection des consultants. </a:t>
            </a:r>
          </a:p>
          <a:p>
            <a:r>
              <a:rPr lang="fr-FR" sz="1600" dirty="0">
                <a:latin typeface="Arial" panose="020B0604020202020204" pitchFamily="34" charset="0"/>
                <a:cs typeface="Arial" panose="020B0604020202020204" pitchFamily="34" charset="0"/>
              </a:rPr>
              <a:t>Publication d'une demande de propositions pour l'acquisition d'un nouveau système de recrutement électronique. </a:t>
            </a:r>
          </a:p>
          <a:p>
            <a:r>
              <a:rPr lang="fr-FR" sz="1600" dirty="0">
                <a:latin typeface="Arial" panose="020B0604020202020204" pitchFamily="34" charset="0"/>
                <a:cs typeface="Arial" panose="020B0604020202020204" pitchFamily="34" charset="0"/>
              </a:rPr>
              <a:t>Réalisation d'un essai pilote relatif à la mise au concours de postes de consultants pour différents cas de figure.</a:t>
            </a:r>
          </a:p>
          <a:p>
            <a:endParaRPr lang="en-US" sz="1600" dirty="0">
              <a:highlight>
                <a:srgbClr val="00FF00"/>
              </a:highligh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15663"/>
          </a:xfrm>
          <a:prstGeom prst="rect">
            <a:avLst/>
          </a:prstGeom>
        </p:spPr>
        <p:txBody>
          <a:bodyPr wrap="square">
            <a:spAutoFit/>
          </a:bodyPr>
          <a:lstStyle/>
          <a:p>
            <a:r>
              <a:rPr lang="fr-FR" sz="3000" b="1" dirty="0">
                <a:solidFill>
                  <a:prstClr val="black"/>
                </a:solidFill>
                <a:latin typeface="Arial" panose="020B0604020202020204" pitchFamily="34" charset="0"/>
                <a:ea typeface="DengXian" panose="02010600030101010101" pitchFamily="2" charset="-122"/>
                <a:cs typeface="Arial" panose="020B0604020202020204" pitchFamily="34" charset="0"/>
              </a:rPr>
              <a:t>Procédures de mise au concours pour la </a:t>
            </a:r>
            <a:r>
              <a:rPr lang="fr-FR" sz="3000" b="1" dirty="0">
                <a:solidFill>
                  <a:prstClr val="white"/>
                </a:solidFill>
                <a:latin typeface="Arial" panose="020B0604020202020204" pitchFamily="34" charset="0"/>
                <a:ea typeface="DengXian" panose="02010600030101010101" pitchFamily="2" charset="-122"/>
                <a:cs typeface="Arial" panose="020B0604020202020204" pitchFamily="34" charset="0"/>
              </a:rPr>
              <a:t>sélection des consultants</a:t>
            </a:r>
            <a:endParaRPr lang="en-US" sz="3000" b="1" dirty="0">
              <a:solidFill>
                <a:prstClr val="white"/>
              </a:solidFill>
              <a:latin typeface="Arial" panose="020B0604020202020204" pitchFamily="34" charset="0"/>
              <a:ea typeface="DengXian" panose="02010600030101010101" pitchFamily="2" charset="-122"/>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Mesure recommandée par: </a:t>
            </a:r>
          </a:p>
          <a:p>
            <a:pPr marL="228600" marR="0" indent="-228600" algn="just">
              <a:lnSpc>
                <a:spcPct val="130000"/>
              </a:lnSpc>
              <a:spcBef>
                <a:spcPts val="0"/>
              </a:spcBef>
              <a:spcAft>
                <a:spcPts val="0"/>
              </a:spcAft>
            </a:pPr>
            <a:r>
              <a:rPr kumimoji="0" lang="fr-FR"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le CCIG</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l'Unité de l'audit interne</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le vérificateur extérieur</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le CCI</a:t>
            </a:r>
          </a:p>
          <a:p>
            <a:pPr marL="228600" marR="0" indent="-228600" algn="just">
              <a:lnSpc>
                <a:spcPct val="130000"/>
              </a:lnSpc>
              <a:spcBef>
                <a:spcPts val="0"/>
              </a:spcBef>
              <a:spcAft>
                <a:spcPts val="0"/>
              </a:spcAft>
            </a:pPr>
            <a:r>
              <a:rPr lang="fr-FR"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le Groupe de tr</a:t>
            </a: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avail</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3390088" y="2589072"/>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dirty="0">
                <a:solidFill>
                  <a:schemeClr val="tx1"/>
                </a:solidFill>
                <a:latin typeface="Arial" panose="020B0604020202020204" pitchFamily="34" charset="0"/>
                <a:ea typeface="DengXian" panose="02010600030101010101" pitchFamily="2" charset="-122"/>
                <a:cs typeface="Arial" panose="020B0604020202020204" pitchFamily="34" charset="0"/>
              </a:rPr>
              <a:t>En cours</a:t>
            </a: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DÉC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475056"/>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51050" y="3249196"/>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1042158" y="2658721"/>
            <a:ext cx="2351926" cy="369332"/>
          </a:xfrm>
          <a:prstGeom prst="rect">
            <a:avLst/>
          </a:prstGeom>
          <a:noFill/>
        </p:spPr>
        <p:txBody>
          <a:bodyPr wrap="none" rtlCol="0">
            <a:spAutoFit/>
          </a:bodyPr>
          <a:lstStyle/>
          <a:p>
            <a:r>
              <a:rPr lang="fr-FR" b="1" dirty="0">
                <a:latin typeface="Arial" panose="020B0604020202020204" pitchFamily="34" charset="0"/>
                <a:cs typeface="Arial" panose="020B0604020202020204" pitchFamily="34" charset="0"/>
              </a:rPr>
              <a:t>Département HRMD</a:t>
            </a:r>
          </a:p>
        </p:txBody>
      </p:sp>
      <p:sp>
        <p:nvSpPr>
          <p:cNvPr id="29" name="TextBox 28">
            <a:extLst>
              <a:ext uri="{FF2B5EF4-FFF2-40B4-BE49-F238E27FC236}">
                <a16:creationId xmlns:a16="http://schemas.microsoft.com/office/drawing/2014/main" id="{B0ACF8B3-0485-4D39-9C20-3A1E76ECCCE1}"/>
              </a:ext>
            </a:extLst>
          </p:cNvPr>
          <p:cNvSpPr txBox="1"/>
          <p:nvPr/>
        </p:nvSpPr>
        <p:spPr>
          <a:xfrm>
            <a:off x="1064309" y="279048"/>
            <a:ext cx="8143486"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en cours de mise en œuvre</a:t>
            </a: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42092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1569660"/>
          </a:xfrm>
          <a:prstGeom prst="rect">
            <a:avLst/>
          </a:prstGeom>
          <a:noFill/>
          <a:ln>
            <a:noFill/>
          </a:ln>
        </p:spPr>
        <p:txBody>
          <a:bodyPr wrap="square">
            <a:spAutoFit/>
          </a:bodyPr>
          <a:lstStyle/>
          <a:p>
            <a:r>
              <a:rPr lang="fr-FR" sz="1600" dirty="0">
                <a:latin typeface="Arial" panose="020B0604020202020204" pitchFamily="34" charset="0"/>
                <a:cs typeface="Arial" panose="020B0604020202020204" pitchFamily="34" charset="0"/>
              </a:rPr>
              <a:t>Mise en place de procédures pour la gestion et le contrôle du recours aux consultants.  </a:t>
            </a:r>
          </a:p>
          <a:p>
            <a:r>
              <a:rPr lang="fr-FR" sz="1600" dirty="0">
                <a:latin typeface="Arial" panose="020B0604020202020204" pitchFamily="34" charset="0"/>
                <a:cs typeface="Arial" panose="020B0604020202020204" pitchFamily="34" charset="0"/>
              </a:rPr>
              <a:t>Renforcement du suivi de la qualité du travail fourni par un consultant. </a:t>
            </a:r>
          </a:p>
          <a:p>
            <a:r>
              <a:rPr lang="fr-FR" sz="1600" dirty="0">
                <a:latin typeface="Arial" panose="020B0604020202020204" pitchFamily="34" charset="0"/>
                <a:cs typeface="Arial" panose="020B0604020202020204" pitchFamily="34" charset="0"/>
              </a:rPr>
              <a:t>Des limites annuelles seront fixées quant au montant que peut recevoir un consultant ou une entité au cours d'un exercice fiscal.</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200329"/>
          </a:xfrm>
          <a:prstGeom prst="rect">
            <a:avLst/>
          </a:prstGeom>
        </p:spPr>
        <p:txBody>
          <a:bodyPr wrap="square">
            <a:spAutoFit/>
          </a:bodyPr>
          <a:lstStyle/>
          <a:p>
            <a:r>
              <a:rPr kumimoji="0" lang="fr-FR" sz="3600" b="1"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Gestion et contrôle du </a:t>
            </a: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rPr>
              <a:t>recours aux consultants</a:t>
            </a:r>
            <a:endParaRPr lang="en-US" sz="3600" b="1" dirty="0">
              <a:solidFill>
                <a:schemeClr val="bg1"/>
              </a:solidFill>
              <a:latin typeface="Arial" panose="020B0604020202020204" pitchFamily="34" charset="0"/>
              <a:ea typeface="DengXian" panose="02010600030101010101" pitchFamily="2" charset="-122"/>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Mesure recommandée par:</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le CCIG</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l'Unité de l'audit interne</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le vérificateur extérieur</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le CCI</a:t>
            </a:r>
          </a:p>
          <a:p>
            <a:pPr marL="228600" marR="0" indent="-228600" algn="just">
              <a:lnSpc>
                <a:spcPct val="130000"/>
              </a:lnSpc>
              <a:spcBef>
                <a:spcPts val="0"/>
              </a:spcBef>
              <a:spcAft>
                <a:spcPts val="0"/>
              </a:spcAft>
            </a:pPr>
            <a:r>
              <a:rPr lang="fr-FR" sz="2000" b="1" dirty="0">
                <a:latin typeface="Arial" panose="020B0604020202020204" pitchFamily="34" charset="0"/>
                <a:ea typeface="Calibri" panose="020F0502020204030204" pitchFamily="34" charset="0"/>
                <a:cs typeface="Arial" panose="020B0604020202020204" pitchFamily="34" charset="0"/>
              </a:rPr>
              <a:t> </a:t>
            </a:r>
            <a:endParaRPr lang="fr-FR"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5498F4-D989-4D33-B84E-41694E8959B3}"/>
              </a:ext>
            </a:extLst>
          </p:cNvPr>
          <p:cNvSpPr/>
          <p:nvPr/>
        </p:nvSpPr>
        <p:spPr>
          <a:xfrm>
            <a:off x="3372566" y="2585234"/>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dirty="0">
                <a:solidFill>
                  <a:schemeClr val="tx1"/>
                </a:solidFill>
                <a:latin typeface="Arial" panose="020B0604020202020204" pitchFamily="34" charset="0"/>
                <a:ea typeface="DengXian" panose="02010600030101010101" pitchFamily="2" charset="-122"/>
                <a:cs typeface="Arial" panose="020B0604020202020204" pitchFamily="34" charset="0"/>
              </a:rPr>
              <a:t>En cours</a:t>
            </a:r>
          </a:p>
        </p:txBody>
      </p:sp>
      <p:sp>
        <p:nvSpPr>
          <p:cNvPr id="22" name="Rectangle: Rounded Corners 21">
            <a:extLst>
              <a:ext uri="{FF2B5EF4-FFF2-40B4-BE49-F238E27FC236}">
                <a16:creationId xmlns:a16="http://schemas.microsoft.com/office/drawing/2014/main" id="{DE6014D0-37A9-4586-BD44-299A7AEFB31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9A3572-AE8F-4B76-A12A-600AF74B6B4B}"/>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DÉC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CC11961-0073-4983-9505-D785035CF17D}"/>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494643"/>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991216" y="2710694"/>
            <a:ext cx="2351926" cy="369332"/>
          </a:xfrm>
          <a:prstGeom prst="rect">
            <a:avLst/>
          </a:prstGeom>
          <a:noFill/>
        </p:spPr>
        <p:txBody>
          <a:bodyPr wrap="none" rtlCol="0">
            <a:spAutoFit/>
          </a:bodyPr>
          <a:lstStyle/>
          <a:p>
            <a:r>
              <a:rPr lang="fr-FR" b="1" dirty="0">
                <a:latin typeface="Arial" panose="020B0604020202020204" pitchFamily="34" charset="0"/>
                <a:cs typeface="Arial" panose="020B0604020202020204" pitchFamily="34" charset="0"/>
              </a:rPr>
              <a:t>Département HRMD</a:t>
            </a:r>
          </a:p>
        </p:txBody>
      </p:sp>
      <p:sp>
        <p:nvSpPr>
          <p:cNvPr id="28" name="TextBox 27">
            <a:extLst>
              <a:ext uri="{FF2B5EF4-FFF2-40B4-BE49-F238E27FC236}">
                <a16:creationId xmlns:a16="http://schemas.microsoft.com/office/drawing/2014/main" id="{8704F19D-7C03-44FF-926C-D4AE2DCDC0CB}"/>
              </a:ext>
            </a:extLst>
          </p:cNvPr>
          <p:cNvSpPr txBox="1"/>
          <p:nvPr/>
        </p:nvSpPr>
        <p:spPr>
          <a:xfrm>
            <a:off x="1064309" y="279048"/>
            <a:ext cx="8324240"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en cours de mise en œuvre</a:t>
            </a:r>
          </a:p>
        </p:txBody>
      </p:sp>
      <p:sp>
        <p:nvSpPr>
          <p:cNvPr id="29" name="TextBox 28">
            <a:extLst>
              <a:ext uri="{FF2B5EF4-FFF2-40B4-BE49-F238E27FC236}">
                <a16:creationId xmlns:a16="http://schemas.microsoft.com/office/drawing/2014/main" id="{3200A15B-F997-485C-9AE9-3A6C41FB7F1C}"/>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9233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40521" y="3042120"/>
            <a:ext cx="6907188" cy="1815882"/>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À la différence des organisations dont les activités sont essentiellement réalisées hors siège, comme le PNUD et l'UNICEF, l'UIT n'a pas une structure suffisamment importante pour permettre un roulement des effectifs. Toutefois, il faut d'urgence mettre en place une politique de mobilité pour permettre la réaffectation de fonctionnaires d'un lieu de travail à un autre.</a:t>
            </a:r>
          </a:p>
          <a:p>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139651"/>
            <a:ext cx="6382884" cy="1077218"/>
          </a:xfrm>
          <a:prstGeom prst="rect">
            <a:avLst/>
          </a:prstGeom>
        </p:spPr>
        <p:txBody>
          <a:bodyPr wrap="square">
            <a:spAutoFit/>
          </a:bodyPr>
          <a:lstStyle/>
          <a:p>
            <a:r>
              <a:rPr kumimoji="0" lang="fr-FR" sz="31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Politique en matière de </a:t>
            </a:r>
            <a:r>
              <a:rPr kumimoji="0" lang="fr-FR" sz="3100" b="1" i="0" u="none" strike="noStrike" kern="1200" cap="none" spc="0" normalizeH="0" baseline="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rPr>
              <a:t>mobilité</a:t>
            </a:r>
            <a:r>
              <a:rPr kumimoji="0" lang="fr-FR" sz="31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 du personnel</a:t>
            </a:r>
            <a:endParaRPr lang="fr-FR" sz="31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Mesure recommandée par: </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le CCIG</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l'Unité de l'audit interne</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le vérificateur extérieur</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le CCI</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le Groupe de travail</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42E750-0060-4E70-9D56-E4FA0AE3C1BA}"/>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315717D-689E-4299-A483-8E8C1AA2B2C8}"/>
              </a:ext>
            </a:extLst>
          </p:cNvPr>
          <p:cNvSpPr/>
          <p:nvPr/>
        </p:nvSpPr>
        <p:spPr>
          <a:xfrm>
            <a:off x="3372566" y="2068451"/>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dirty="0">
                <a:solidFill>
                  <a:schemeClr val="tx1"/>
                </a:solidFill>
                <a:latin typeface="Arial" panose="020B0604020202020204" pitchFamily="34" charset="0"/>
                <a:ea typeface="DengXian" panose="02010600030101010101" pitchFamily="2" charset="-122"/>
                <a:cs typeface="Arial" panose="020B0604020202020204" pitchFamily="34" charset="0"/>
              </a:rPr>
              <a:t>En cours</a:t>
            </a:r>
          </a:p>
        </p:txBody>
      </p: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8" y="244654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3249196"/>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1064309" y="2172878"/>
            <a:ext cx="2351926" cy="369332"/>
          </a:xfrm>
          <a:prstGeom prst="rect">
            <a:avLst/>
          </a:prstGeom>
          <a:noFill/>
        </p:spPr>
        <p:txBody>
          <a:bodyPr wrap="none" rtlCol="0">
            <a:spAutoFit/>
          </a:bodyPr>
          <a:lstStyle/>
          <a:p>
            <a:r>
              <a:rPr lang="fr-FR" b="1" dirty="0">
                <a:latin typeface="Arial" panose="020B0604020202020204" pitchFamily="34" charset="0"/>
                <a:cs typeface="Arial" panose="020B0604020202020204" pitchFamily="34" charset="0"/>
              </a:rPr>
              <a:t>Département HRMD</a:t>
            </a:r>
          </a:p>
        </p:txBody>
      </p:sp>
      <p:sp>
        <p:nvSpPr>
          <p:cNvPr id="28" name="TextBox 27">
            <a:extLst>
              <a:ext uri="{FF2B5EF4-FFF2-40B4-BE49-F238E27FC236}">
                <a16:creationId xmlns:a16="http://schemas.microsoft.com/office/drawing/2014/main" id="{3543AAFE-47C2-4A09-8BB7-B03F74267D02}"/>
              </a:ext>
            </a:extLst>
          </p:cNvPr>
          <p:cNvSpPr txBox="1"/>
          <p:nvPr/>
        </p:nvSpPr>
        <p:spPr>
          <a:xfrm>
            <a:off x="1064309" y="279048"/>
            <a:ext cx="8451831"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en cours de mise en œuvre</a:t>
            </a:r>
          </a:p>
        </p:txBody>
      </p:sp>
      <p:sp>
        <p:nvSpPr>
          <p:cNvPr id="29" name="TextBox 28">
            <a:extLst>
              <a:ext uri="{FF2B5EF4-FFF2-40B4-BE49-F238E27FC236}">
                <a16:creationId xmlns:a16="http://schemas.microsoft.com/office/drawing/2014/main" id="{485BF638-1C98-4EBD-AE04-CF45ED28E8E5}"/>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4" name="Rectangle 3">
            <a:extLst>
              <a:ext uri="{FF2B5EF4-FFF2-40B4-BE49-F238E27FC236}">
                <a16:creationId xmlns:a16="http://schemas.microsoft.com/office/drawing/2014/main" id="{E5049277-37EB-4A58-84F3-C10EEFDB3D67}"/>
              </a:ext>
            </a:extLst>
          </p:cNvPr>
          <p:cNvSpPr/>
          <p:nvPr/>
        </p:nvSpPr>
        <p:spPr>
          <a:xfrm>
            <a:off x="40521" y="4596884"/>
            <a:ext cx="6557503" cy="107721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La </a:t>
            </a:r>
            <a:r>
              <a:rPr lang="fr-FR" sz="1600" dirty="0">
                <a:latin typeface="Arial" panose="020B0604020202020204" pitchFamily="34" charset="0"/>
                <a:cs typeface="Arial" panose="020B0604020202020204" pitchFamily="34" charset="0"/>
              </a:rPr>
              <a:t>politique de l'UIT en matière de mobilité et ses modalités d'application font l'objet de consultations avec le Département HRMD, le BDT, le Conseil du personnel, le Comité de coordination et le Groupe MCG. </a:t>
            </a:r>
          </a:p>
        </p:txBody>
      </p:sp>
      <p:sp>
        <p:nvSpPr>
          <p:cNvPr id="21" name="Rectangle: Rounded Corners 20">
            <a:extLst>
              <a:ext uri="{FF2B5EF4-FFF2-40B4-BE49-F238E27FC236}">
                <a16:creationId xmlns:a16="http://schemas.microsoft.com/office/drawing/2014/main" id="{2951A992-5415-4B8E-9192-53A5C0B3DDC0}"/>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BE04F98-9DC4-4709-B653-150FC362BA51}"/>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DÉC</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6D71CF5-B951-491F-9176-1B6862D12D5C}"/>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5ED7E96-6731-45A1-92A9-2F9537EAC726}"/>
              </a:ext>
            </a:extLst>
          </p:cNvPr>
          <p:cNvSpPr/>
          <p:nvPr/>
        </p:nvSpPr>
        <p:spPr>
          <a:xfrm>
            <a:off x="7215109" y="5251419"/>
            <a:ext cx="4275529" cy="646331"/>
          </a:xfrm>
          <a:prstGeom prst="rect">
            <a:avLst/>
          </a:prstGeom>
        </p:spPr>
        <p:txBody>
          <a:bodyPr wrap="none">
            <a:spAutoFit/>
          </a:bodyPr>
          <a:lstStyle/>
          <a:p>
            <a:r>
              <a:rPr lang="en-GB" dirty="0">
                <a:solidFill>
                  <a:srgbClr val="00B0F0"/>
                </a:solidFill>
                <a:latin typeface="Arial" panose="020B0604020202020204" pitchFamily="34" charset="0"/>
                <a:cs typeface="Arial" panose="020B0604020202020204" pitchFamily="34" charset="0"/>
              </a:rPr>
              <a:t>Publication de la </a:t>
            </a:r>
            <a:r>
              <a:rPr lang="fr-FR" dirty="0">
                <a:solidFill>
                  <a:srgbClr val="00B0F0"/>
                </a:solidFill>
                <a:latin typeface="Arial" panose="020B0604020202020204" pitchFamily="34" charset="0"/>
                <a:cs typeface="Arial" panose="020B0604020202020204" pitchFamily="34" charset="0"/>
              </a:rPr>
              <a:t>politique en matière de</a:t>
            </a:r>
            <a:br>
              <a:rPr lang="fr-FR" dirty="0">
                <a:solidFill>
                  <a:srgbClr val="00B0F0"/>
                </a:solidFill>
                <a:latin typeface="Arial" panose="020B0604020202020204" pitchFamily="34" charset="0"/>
                <a:cs typeface="Arial" panose="020B0604020202020204" pitchFamily="34" charset="0"/>
              </a:rPr>
            </a:br>
            <a:r>
              <a:rPr lang="fr-FR" dirty="0">
                <a:solidFill>
                  <a:srgbClr val="00B0F0"/>
                </a:solidFill>
                <a:latin typeface="Arial" panose="020B0604020202020204" pitchFamily="34" charset="0"/>
                <a:cs typeface="Arial" panose="020B0604020202020204" pitchFamily="34" charset="0"/>
              </a:rPr>
              <a:t>mobilité.</a:t>
            </a:r>
          </a:p>
        </p:txBody>
      </p:sp>
    </p:spTree>
    <p:extLst>
      <p:ext uri="{BB962C8B-B14F-4D97-AF65-F5344CB8AC3E}">
        <p14:creationId xmlns:p14="http://schemas.microsoft.com/office/powerpoint/2010/main" val="158501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6275" y="1208843"/>
            <a:ext cx="6692831" cy="127413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07301"/>
            <a:ext cx="6382884" cy="1077218"/>
          </a:xfrm>
          <a:prstGeom prst="rect">
            <a:avLst/>
          </a:prstGeom>
        </p:spPr>
        <p:txBody>
          <a:bodyPr wrap="square">
            <a:spAutoFit/>
          </a:bodyPr>
          <a:lstStyle/>
          <a:p>
            <a:r>
              <a:rPr kumimoji="0" lang="fr-FR" sz="3200" b="1" i="0" u="none" strike="noStrike" kern="1200" cap="none" spc="0" normalizeH="0" baseline="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rPr>
              <a:t>Systèmes informatiques </a:t>
            </a:r>
            <a:r>
              <a:rPr kumimoji="0" lang="fr-FR" sz="32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communs pour le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BDT</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Mesure recommandée par:</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le CCIG</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l'Unité de l'audit interne</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le vérificateur extérieur</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le CCI</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le Groupe de travail</a:t>
            </a:r>
            <a:r>
              <a:rPr lang="fr-FR" sz="2000" b="1" dirty="0">
                <a:latin typeface="Arial" panose="020B0604020202020204" pitchFamily="34" charset="0"/>
                <a:ea typeface="Calibri" panose="020F0502020204030204" pitchFamily="34" charset="0"/>
                <a:cs typeface="Arial" panose="020B0604020202020204" pitchFamily="34" charset="0"/>
              </a:rPr>
              <a:t> </a:t>
            </a:r>
            <a:endParaRPr lang="fr-FR"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649E1A9-99D1-4CEE-ABE8-E194CB5F0E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7EEA33D-6712-4E6D-B1A9-801A8B6BBE43}"/>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DÉC</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87D534B-7F50-4CE6-941C-4C01274FB802}"/>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472AA6-0D43-4A89-8F4C-1891C5D6E7AE}"/>
              </a:ext>
            </a:extLst>
          </p:cNvPr>
          <p:cNvSpPr/>
          <p:nvPr/>
        </p:nvSpPr>
        <p:spPr>
          <a:xfrm>
            <a:off x="3390657" y="2442284"/>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dirty="0">
                <a:solidFill>
                  <a:schemeClr val="tx1"/>
                </a:solidFill>
                <a:latin typeface="Arial" panose="020B0604020202020204" pitchFamily="34" charset="0"/>
                <a:ea typeface="DengXian" panose="02010600030101010101" pitchFamily="2" charset="-122"/>
                <a:cs typeface="Arial" panose="020B0604020202020204" pitchFamily="34" charset="0"/>
              </a:rPr>
              <a:t>En cours</a:t>
            </a: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3281868"/>
            <a:ext cx="232055" cy="232055"/>
          </a:xfrm>
          <a:prstGeom prst="rect">
            <a:avLst/>
          </a:prstGeom>
        </p:spPr>
      </p:pic>
      <p:sp>
        <p:nvSpPr>
          <p:cNvPr id="27" name="TextBox 26">
            <a:extLst>
              <a:ext uri="{FF2B5EF4-FFF2-40B4-BE49-F238E27FC236}">
                <a16:creationId xmlns:a16="http://schemas.microsoft.com/office/drawing/2014/main" id="{154DFF44-FE70-45AB-ABE6-A64B1F3A0BA8}"/>
              </a:ext>
            </a:extLst>
          </p:cNvPr>
          <p:cNvSpPr txBox="1"/>
          <p:nvPr/>
        </p:nvSpPr>
        <p:spPr>
          <a:xfrm>
            <a:off x="743779" y="2523669"/>
            <a:ext cx="264687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BDT  </a:t>
            </a:r>
            <a:r>
              <a:rPr lang="fr-FR" b="1" dirty="0">
                <a:latin typeface="Arial" panose="020B0604020202020204" pitchFamily="34" charset="0"/>
                <a:cs typeface="Arial" panose="020B0604020202020204" pitchFamily="34" charset="0"/>
              </a:rPr>
              <a:t>Département ISD</a:t>
            </a:r>
          </a:p>
        </p:txBody>
      </p:sp>
      <p:sp>
        <p:nvSpPr>
          <p:cNvPr id="28" name="TextBox 27">
            <a:extLst>
              <a:ext uri="{FF2B5EF4-FFF2-40B4-BE49-F238E27FC236}">
                <a16:creationId xmlns:a16="http://schemas.microsoft.com/office/drawing/2014/main" id="{A486A9E0-C906-4887-82F9-3532A53B8DAB}"/>
              </a:ext>
            </a:extLst>
          </p:cNvPr>
          <p:cNvSpPr txBox="1"/>
          <p:nvPr/>
        </p:nvSpPr>
        <p:spPr>
          <a:xfrm>
            <a:off x="1064309" y="279048"/>
            <a:ext cx="8292342"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en cours de mise en œuvre</a:t>
            </a:r>
          </a:p>
        </p:txBody>
      </p:sp>
      <p:sp>
        <p:nvSpPr>
          <p:cNvPr id="29" name="TextBox 28">
            <a:extLst>
              <a:ext uri="{FF2B5EF4-FFF2-40B4-BE49-F238E27FC236}">
                <a16:creationId xmlns:a16="http://schemas.microsoft.com/office/drawing/2014/main" id="{3778F4A4-1F2C-4CC7-94A5-CC0D1E5C9C2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103350" y="3808014"/>
            <a:ext cx="7037823" cy="2031325"/>
          </a:xfrm>
          <a:prstGeom prst="rect">
            <a:avLst/>
          </a:prstGeom>
        </p:spPr>
        <p:txBody>
          <a:bodyPr wrap="square">
            <a:spAutoFit/>
          </a:bodyPr>
          <a:lstStyle/>
          <a:p>
            <a:pPr algn="just"/>
            <a:r>
              <a:rPr lang="en-GB" sz="1400" dirty="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rPr>
              <a:t>projet a été lancé officiellement: </a:t>
            </a:r>
          </a:p>
          <a:p>
            <a:pPr marL="342900" indent="-342900">
              <a:buFont typeface="+mj-lt"/>
              <a:buAutoNum type="arabicParenR"/>
            </a:pPr>
            <a:r>
              <a:rPr lang="fr-FR" sz="1400" dirty="0">
                <a:latin typeface="Arial" panose="020B0604020202020204" pitchFamily="34" charset="0"/>
                <a:cs typeface="Arial" panose="020B0604020202020204" pitchFamily="34" charset="0"/>
              </a:rPr>
              <a:t>Quatre processus et applications essentiels du BDT (suivi des dépenses, procédures liées aux voyages, planification opérationnelle et recrutement des experts) ont été identifiés en vue d'être intégrés dans les applications logicielles administratives (SAP) de l'UIT.</a:t>
            </a:r>
          </a:p>
          <a:p>
            <a:pPr marL="342900" indent="-342900">
              <a:buAutoNum type="arabicParenR"/>
            </a:pPr>
            <a:r>
              <a:rPr lang="fr-FR" sz="1400" dirty="0">
                <a:latin typeface="Arial" panose="020B0604020202020204" pitchFamily="34" charset="0"/>
                <a:cs typeface="Arial" panose="020B0604020202020204" pitchFamily="34" charset="0"/>
              </a:rPr>
              <a:t>Le recrutement et la gestion des consultants du BDT seront intégrés dans une nouvelle application logicielle.</a:t>
            </a:r>
          </a:p>
          <a:p>
            <a:pPr marL="342900" indent="-342900">
              <a:buAutoNum type="arabicParenR"/>
            </a:pPr>
            <a:r>
              <a:rPr lang="fr-FR" sz="1400" dirty="0">
                <a:latin typeface="Arial" panose="020B0604020202020204" pitchFamily="34" charset="0"/>
                <a:cs typeface="Arial" panose="020B0604020202020204" pitchFamily="34" charset="0"/>
              </a:rPr>
              <a:t>Un programme de travail pour la migration de toutes les applications et de tous les processus a été approuvé compte tenu des ressources disponibles</a:t>
            </a:r>
            <a:r>
              <a:rPr lang="en-GB" sz="1400" dirty="0">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6B4DBF55-EA7C-45EE-9C82-3277BA0DFA9B}"/>
              </a:ext>
            </a:extLst>
          </p:cNvPr>
          <p:cNvSpPr/>
          <p:nvPr/>
        </p:nvSpPr>
        <p:spPr>
          <a:xfrm>
            <a:off x="7236995" y="5327599"/>
            <a:ext cx="3484211" cy="1477328"/>
          </a:xfrm>
          <a:prstGeom prst="rect">
            <a:avLst/>
          </a:prstGeom>
        </p:spPr>
        <p:txBody>
          <a:bodyPr wrap="square">
            <a:spAutoFit/>
          </a:bodyPr>
          <a:lstStyle/>
          <a:p>
            <a:r>
              <a:rPr lang="fr-FR" dirty="0">
                <a:solidFill>
                  <a:srgbClr val="00B0F0"/>
                </a:solidFill>
                <a:latin typeface="Arial" panose="020B0604020202020204" pitchFamily="34" charset="0"/>
                <a:cs typeface="Arial" panose="020B0604020202020204" pitchFamily="34" charset="0"/>
              </a:rPr>
              <a:t>Réunion de lancement du projet tenue le 25 septembre 2020, avec une mise en œuvre complète prévue en </a:t>
            </a:r>
            <a:br>
              <a:rPr lang="fr-FR" dirty="0">
                <a:solidFill>
                  <a:srgbClr val="00B0F0"/>
                </a:solidFill>
                <a:latin typeface="Arial" panose="020B0604020202020204" pitchFamily="34" charset="0"/>
                <a:cs typeface="Arial" panose="020B0604020202020204" pitchFamily="34" charset="0"/>
              </a:rPr>
            </a:br>
            <a:r>
              <a:rPr lang="fr-FR" dirty="0">
                <a:solidFill>
                  <a:srgbClr val="00B0F0"/>
                </a:solidFill>
                <a:latin typeface="Arial" panose="020B0604020202020204" pitchFamily="34" charset="0"/>
                <a:cs typeface="Arial" panose="020B0604020202020204" pitchFamily="34" charset="0"/>
              </a:rPr>
              <a:t>décembre 2021.</a:t>
            </a:r>
          </a:p>
        </p:txBody>
      </p:sp>
    </p:spTree>
    <p:extLst>
      <p:ext uri="{BB962C8B-B14F-4D97-AF65-F5344CB8AC3E}">
        <p14:creationId xmlns:p14="http://schemas.microsoft.com/office/powerpoint/2010/main" val="83817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016461"/>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1077218"/>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Examen complet du cadre de l'UIT en matière de responsabilisation. </a:t>
            </a:r>
          </a:p>
          <a:p>
            <a:r>
              <a:rPr lang="fr-FR" sz="1600" dirty="0">
                <a:latin typeface="Arial" panose="020B0604020202020204" pitchFamily="34" charset="0"/>
                <a:cs typeface="Arial" panose="020B0604020202020204" pitchFamily="34" charset="0"/>
              </a:rPr>
              <a:t>L'examen tiendra compte du rapport de PWC sur la présence régionale et du rapport du vérificateur extérieur des comptes (états financiers de 2019).  </a:t>
            </a:r>
          </a:p>
        </p:txBody>
      </p:sp>
      <p:sp>
        <p:nvSpPr>
          <p:cNvPr id="3" name="Rectangle 2">
            <a:extLst>
              <a:ext uri="{FF2B5EF4-FFF2-40B4-BE49-F238E27FC236}">
                <a16:creationId xmlns:a16="http://schemas.microsoft.com/office/drawing/2014/main" id="{C3075B4C-8D99-43E7-84D1-D5B363B096E4}"/>
              </a:ext>
            </a:extLst>
          </p:cNvPr>
          <p:cNvSpPr/>
          <p:nvPr/>
        </p:nvSpPr>
        <p:spPr>
          <a:xfrm>
            <a:off x="345989" y="1111451"/>
            <a:ext cx="6382884" cy="1077218"/>
          </a:xfrm>
          <a:prstGeom prst="rect">
            <a:avLst/>
          </a:prstGeom>
        </p:spPr>
        <p:txBody>
          <a:bodyPr wrap="square">
            <a:spAutoFit/>
          </a:bodyPr>
          <a:lstStyle/>
          <a:p>
            <a:r>
              <a:rPr kumimoji="0" lang="fr-FR" sz="3200" b="1" i="0" u="none" strike="noStrike" kern="1200" cap="none" spc="0" normalizeH="0" baseline="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Cadre en matière de </a:t>
            </a:r>
            <a:r>
              <a:rPr kumimoji="0" lang="fr-FR" sz="3200" b="1" i="0" u="none" strike="noStrike" kern="1200" cap="none" spc="0" normalizeH="0" baseline="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rPr>
              <a:t>responsabilisation</a:t>
            </a:r>
            <a:endParaRPr lang="fr-FR"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Mesure recommandée par:</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le CCIG</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l'Unité de l'audit interne</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le vérificateur extérieur</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le CCI</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le Group</a:t>
            </a:r>
            <a:r>
              <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e de travail</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Rounded Corners 17">
            <a:extLst>
              <a:ext uri="{FF2B5EF4-FFF2-40B4-BE49-F238E27FC236}">
                <a16:creationId xmlns:a16="http://schemas.microsoft.com/office/drawing/2014/main" id="{CD75A4B6-EEC6-4AAD-9F01-61453D242DB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30</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F21DC9-088F-4AA4-BDC6-ABF994CD49DF}"/>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JUIN</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83C7E8-7090-4766-89D1-77E44F8A18F7}"/>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402D19-9CA7-45EC-9705-5E0BE28567B4}"/>
              </a:ext>
            </a:extLst>
          </p:cNvPr>
          <p:cNvSpPr/>
          <p:nvPr/>
        </p:nvSpPr>
        <p:spPr>
          <a:xfrm>
            <a:off x="3390657" y="2184107"/>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dirty="0">
                <a:solidFill>
                  <a:schemeClr val="tx1"/>
                </a:solidFill>
                <a:latin typeface="Arial" panose="020B0604020202020204" pitchFamily="34" charset="0"/>
                <a:ea typeface="DengXian" panose="02010600030101010101" pitchFamily="2" charset="-122"/>
                <a:cs typeface="Arial" panose="020B0604020202020204" pitchFamily="34" charset="0"/>
              </a:rPr>
              <a:t>En cours</a:t>
            </a: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3376" y="2104342"/>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2803163"/>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52678" y="3230369"/>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977154" y="2301836"/>
            <a:ext cx="23262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Département FRMD</a:t>
            </a:r>
          </a:p>
        </p:txBody>
      </p:sp>
      <p:sp>
        <p:nvSpPr>
          <p:cNvPr id="25" name="TextBox 24">
            <a:extLst>
              <a:ext uri="{FF2B5EF4-FFF2-40B4-BE49-F238E27FC236}">
                <a16:creationId xmlns:a16="http://schemas.microsoft.com/office/drawing/2014/main" id="{3A5005DE-07E4-4AC7-A5BE-F6E2950E12F4}"/>
              </a:ext>
            </a:extLst>
          </p:cNvPr>
          <p:cNvSpPr txBox="1"/>
          <p:nvPr/>
        </p:nvSpPr>
        <p:spPr>
          <a:xfrm>
            <a:off x="1064309" y="279048"/>
            <a:ext cx="8249812"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en cours de mise en œuvre</a:t>
            </a:r>
          </a:p>
        </p:txBody>
      </p:sp>
      <p:sp>
        <p:nvSpPr>
          <p:cNvPr id="33" name="TextBox 32">
            <a:extLst>
              <a:ext uri="{FF2B5EF4-FFF2-40B4-BE49-F238E27FC236}">
                <a16:creationId xmlns:a16="http://schemas.microsoft.com/office/drawing/2014/main" id="{D06A5C50-1AF2-4BA2-9866-0F53FF24614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11611" y="0"/>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104126" y="1215818"/>
            <a:ext cx="2903359" cy="707886"/>
          </a:xfrm>
          <a:prstGeom prst="rect">
            <a:avLst/>
          </a:prstGeom>
        </p:spPr>
        <p:txBody>
          <a:bodyPr wrap="none">
            <a:spAutoFit/>
          </a:bodyPr>
          <a:lstStyle/>
          <a:p>
            <a:pPr algn="ctr"/>
            <a:r>
              <a:rPr lang="fr-FR" sz="2000" b="1" dirty="0">
                <a:solidFill>
                  <a:schemeClr val="tx1">
                    <a:lumMod val="95000"/>
                    <a:lumOff val="5000"/>
                  </a:schemeClr>
                </a:solidFill>
                <a:latin typeface="Arial" panose="020B0604020202020204" pitchFamily="34" charset="0"/>
                <a:ea typeface="+mj-ea"/>
                <a:cs typeface="Arial" panose="020B0604020202020204" pitchFamily="34" charset="0"/>
              </a:rPr>
              <a:t>Groupe de travail sur</a:t>
            </a:r>
            <a:br>
              <a:rPr lang="fr-FR" sz="2000" b="1" dirty="0">
                <a:solidFill>
                  <a:schemeClr val="tx1">
                    <a:lumMod val="95000"/>
                    <a:lumOff val="5000"/>
                  </a:schemeClr>
                </a:solidFill>
                <a:latin typeface="Arial" panose="020B0604020202020204" pitchFamily="34" charset="0"/>
                <a:ea typeface="+mj-ea"/>
                <a:cs typeface="Arial" panose="020B0604020202020204" pitchFamily="34" charset="0"/>
              </a:rPr>
            </a:br>
            <a:r>
              <a:rPr lang="fr-FR" sz="2000" b="1" dirty="0">
                <a:solidFill>
                  <a:schemeClr val="tx1">
                    <a:lumMod val="95000"/>
                    <a:lumOff val="5000"/>
                  </a:schemeClr>
                </a:solidFill>
                <a:latin typeface="Arial" panose="020B0604020202020204" pitchFamily="34" charset="0"/>
                <a:ea typeface="+mj-ea"/>
                <a:cs typeface="Arial" panose="020B0604020202020204" pitchFamily="34" charset="0"/>
              </a:rPr>
              <a:t> les </a:t>
            </a:r>
            <a:r>
              <a:rPr lang="fr-FR" sz="2000" b="1" dirty="0">
                <a:solidFill>
                  <a:srgbClr val="00B0F0"/>
                </a:solidFill>
                <a:latin typeface="Arial" panose="020B0604020202020204" pitchFamily="34" charset="0"/>
                <a:ea typeface="+mj-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04125" y="-624544"/>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484702" cy="338554"/>
          </a:xfrm>
          <a:prstGeom prst="rect">
            <a:avLst/>
          </a:prstGeom>
        </p:spPr>
        <p:txBody>
          <a:bodyPr wrap="none">
            <a:spAutoFit/>
          </a:bodyPr>
          <a:lstStyle/>
          <a:p>
            <a:r>
              <a:rPr lang="fr-FR" sz="1600" b="1" dirty="0">
                <a:solidFill>
                  <a:schemeClr val="tx1">
                    <a:lumMod val="95000"/>
                    <a:lumOff val="5000"/>
                  </a:schemeClr>
                </a:solidFill>
                <a:latin typeface="Arial" panose="020B0604020202020204" pitchFamily="34" charset="0"/>
                <a:ea typeface="+mj-ea"/>
                <a:cs typeface="Arial" panose="020B0604020202020204" pitchFamily="34" charset="0"/>
              </a:rPr>
              <a:t>Octobre </a:t>
            </a:r>
            <a:r>
              <a:rPr lang="fr-FR"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3532858" y="2289356"/>
            <a:ext cx="8441428" cy="3139321"/>
          </a:xfrm>
          <a:prstGeom prst="rect">
            <a:avLst/>
          </a:prstGeom>
        </p:spPr>
        <p:txBody>
          <a:bodyPr wrap="square">
            <a:spAutoFit/>
          </a:bodyPr>
          <a:lstStyle/>
          <a:p>
            <a:r>
              <a:rPr lang="fr-FR" sz="6600" b="1" dirty="0">
                <a:solidFill>
                  <a:srgbClr val="00B0F0"/>
                </a:solidFill>
                <a:latin typeface="Arial" panose="020B0604020202020204" pitchFamily="34" charset="0"/>
                <a:ea typeface="+mj-ea"/>
                <a:cs typeface="Arial" panose="020B0604020202020204" pitchFamily="34" charset="0"/>
              </a:rPr>
              <a:t>Rapport de suivi </a:t>
            </a:r>
            <a:r>
              <a:rPr lang="fr-FR" sz="6600" b="1" dirty="0">
                <a:latin typeface="Arial" panose="020B0604020202020204" pitchFamily="34" charset="0"/>
                <a:ea typeface="+mj-ea"/>
                <a:cs typeface="Arial" panose="020B0604020202020204" pitchFamily="34" charset="0"/>
              </a:rPr>
              <a:t>soumis à la session de </a:t>
            </a:r>
            <a:r>
              <a:rPr lang="fr-FR" sz="6600" b="1" dirty="0">
                <a:solidFill>
                  <a:schemeClr val="tx1">
                    <a:lumMod val="95000"/>
                    <a:lumOff val="5000"/>
                  </a:schemeClr>
                </a:solidFill>
                <a:latin typeface="Arial" panose="020B0604020202020204" pitchFamily="34" charset="0"/>
                <a:ea typeface="+mj-ea"/>
                <a:cs typeface="Arial" panose="020B0604020202020204" pitchFamily="34" charset="0"/>
              </a:rPr>
              <a:t>2020 du Conseil</a:t>
            </a:r>
            <a:endParaRPr lang="fr-FR" sz="6600" b="1" dirty="0">
              <a:solidFill>
                <a:srgbClr val="00B0F0"/>
              </a:solidFill>
              <a:latin typeface="Arial" panose="020B0604020202020204" pitchFamily="34" charset="0"/>
              <a:ea typeface="+mj-ea"/>
              <a:cs typeface="Arial" panose="020B0604020202020204" pitchFamily="34" charset="0"/>
            </a:endParaRP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283282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2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fr-FR" sz="2000" b="1" i="0" u="none" strike="noStrike" kern="1200" cap="none" spc="0" normalizeH="0" baseline="0" dirty="0">
                <a:ln>
                  <a:noFill/>
                </a:ln>
                <a:solidFill>
                  <a:srgbClr val="00B0F0"/>
                </a:solidFill>
                <a:effectLst/>
                <a:uLnTx/>
                <a:uFillTx/>
                <a:latin typeface="Arial" panose="020B0604020202020204" pitchFamily="34" charset="0"/>
                <a:ea typeface="+mn-ea"/>
                <a:cs typeface="Arial" panose="020B0604020202020204" pitchFamily="34" charset="0"/>
              </a:rPr>
              <a:t>contrôles i</a:t>
            </a:r>
            <a:r>
              <a:rPr kumimoji="0" lang="fr-FR"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484702" cy="338554"/>
          </a:xfrm>
          <a:prstGeom prst="rect">
            <a:avLst/>
          </a:prstGeom>
        </p:spPr>
        <p:txBody>
          <a:bodyPr wrap="none">
            <a:spAutoFit/>
          </a:bodyPr>
          <a:lstStyle/>
          <a:p>
            <a:r>
              <a:rPr lang="fr-FR" sz="1600" b="1" dirty="0">
                <a:solidFill>
                  <a:schemeClr val="tx1">
                    <a:lumMod val="95000"/>
                    <a:lumOff val="5000"/>
                  </a:schemeClr>
                </a:solidFill>
                <a:latin typeface="Arial" panose="020B0604020202020204" pitchFamily="34" charset="0"/>
                <a:ea typeface="+mj-ea"/>
                <a:cs typeface="Arial" panose="020B0604020202020204" pitchFamily="34" charset="0"/>
              </a:rPr>
              <a:t>Octobre </a:t>
            </a:r>
            <a:r>
              <a:rPr lang="fr-FR"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6275294" y="2167201"/>
            <a:ext cx="5386172"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dirty="0">
                <a:ln>
                  <a:noFill/>
                </a:ln>
                <a:solidFill>
                  <a:srgbClr val="00B0F0"/>
                </a:solidFill>
                <a:effectLst/>
                <a:uLnTx/>
                <a:uFillTx/>
                <a:latin typeface="Arial" panose="020B0604020202020204" pitchFamily="34" charset="0"/>
                <a:ea typeface="+mn-ea"/>
                <a:cs typeface="Arial" panose="020B0604020202020204" pitchFamily="34" charset="0"/>
              </a:rPr>
              <a:t>Rapport de suivi </a:t>
            </a:r>
            <a:r>
              <a:rPr kumimoji="0" lang="fr-FR" sz="4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soumis à la </a:t>
            </a:r>
            <a:r>
              <a:rPr kumimoji="0" lang="fr-FR" sz="4800" b="1" i="0" u="none" strike="noStrike" kern="1200" cap="none" spc="0" normalizeH="0" baseline="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session de 2020 du Conseil</a:t>
            </a:r>
            <a:endParaRPr kumimoji="0" lang="fr-FR" sz="4800" b="1" i="0" u="none" strike="noStrike" kern="1200" cap="none" spc="0" normalizeH="0" baseline="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675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308645" cy="584775"/>
          </a:xfrm>
          <a:prstGeom prst="rect">
            <a:avLst/>
          </a:prstGeom>
        </p:spPr>
        <p:txBody>
          <a:bodyPr wrap="none">
            <a:spAutoFit/>
          </a:bodyPr>
          <a:lstStyle/>
          <a:p>
            <a:r>
              <a:rPr lang="fr-FR" sz="1600" b="1" dirty="0">
                <a:solidFill>
                  <a:schemeClr val="tx1">
                    <a:lumMod val="95000"/>
                    <a:lumOff val="5000"/>
                  </a:schemeClr>
                </a:solidFill>
                <a:latin typeface="Arial" panose="020B0604020202020204" pitchFamily="34" charset="0"/>
                <a:ea typeface="+mj-ea"/>
                <a:cs typeface="Arial" panose="020B0604020202020204" pitchFamily="34" charset="0"/>
              </a:rPr>
              <a:t>Groupe de travail sur </a:t>
            </a:r>
            <a:br>
              <a:rPr lang="fr-FR" sz="1600" b="1" dirty="0">
                <a:solidFill>
                  <a:schemeClr val="tx1">
                    <a:lumMod val="95000"/>
                    <a:lumOff val="5000"/>
                  </a:schemeClr>
                </a:solidFill>
                <a:latin typeface="Arial" panose="020B0604020202020204" pitchFamily="34" charset="0"/>
                <a:ea typeface="+mj-ea"/>
                <a:cs typeface="Arial" panose="020B0604020202020204" pitchFamily="34" charset="0"/>
              </a:rPr>
            </a:br>
            <a:r>
              <a:rPr lang="fr-FR" sz="1600" b="1" dirty="0">
                <a:solidFill>
                  <a:schemeClr val="tx1">
                    <a:lumMod val="95000"/>
                    <a:lumOff val="5000"/>
                  </a:schemeClr>
                </a:solidFill>
                <a:latin typeface="Arial" panose="020B0604020202020204" pitchFamily="34" charset="0"/>
                <a:ea typeface="+mj-ea"/>
                <a:cs typeface="Arial" panose="020B0604020202020204" pitchFamily="34" charset="0"/>
              </a:rPr>
              <a:t>les </a:t>
            </a:r>
            <a:r>
              <a:rPr lang="fr-FR" sz="1600" b="1" dirty="0">
                <a:solidFill>
                  <a:srgbClr val="00B0F0"/>
                </a:solidFill>
                <a:latin typeface="Arial" panose="020B0604020202020204" pitchFamily="34" charset="0"/>
                <a:ea typeface="+mj-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fr-FR" altLang="ko-KR" sz="2700" b="1" dirty="0">
                  <a:solidFill>
                    <a:schemeClr val="tx1">
                      <a:lumMod val="95000"/>
                      <a:lumOff val="5000"/>
                    </a:schemeClr>
                  </a:solidFill>
                  <a:latin typeface="Arial"/>
                  <a:ea typeface="Arial Unicode MS"/>
                  <a:cs typeface="Arial" pitchFamily="34" charset="0"/>
                </a:rPr>
                <a:t>Résumé et suite à donner</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fr-FR" sz="2700" b="1" dirty="0">
                  <a:solidFill>
                    <a:schemeClr val="bg1">
                      <a:lumMod val="65000"/>
                    </a:schemeClr>
                  </a:solidFill>
                  <a:latin typeface="Arial"/>
                  <a:ea typeface="Arial Unicode MS"/>
                  <a:cs typeface="Arial" pitchFamily="34" charset="0"/>
                </a:rPr>
                <a:t>Mesures et système mis en œuvre</a:t>
              </a: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fr-FR" sz="2700" b="1" dirty="0">
                  <a:solidFill>
                    <a:schemeClr val="bg1">
                      <a:lumMod val="65000"/>
                    </a:schemeClr>
                  </a:solidFill>
                  <a:latin typeface="Arial"/>
                  <a:ea typeface="Arial Unicode MS"/>
                  <a:cs typeface="Arial" pitchFamily="34" charset="0"/>
                </a:rPr>
                <a:t>Mesures et système en cours de mise en œuvre</a:t>
              </a: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en-US" altLang="ko-KR" dirty="0"/>
              <a:t>Contexte</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8898504" cy="507831"/>
          </a:xfrm>
          <a:prstGeom prst="rect">
            <a:avLst/>
          </a:prstGeom>
          <a:noFill/>
        </p:spPr>
        <p:txBody>
          <a:bodyPr wrap="square" lIns="108000" rIns="108000" rtlCol="0">
            <a:spAutoFit/>
          </a:bodyPr>
          <a:lstStyle/>
          <a:p>
            <a:r>
              <a:rPr lang="fr-FR" altLang="ko-KR" sz="2700" b="1" dirty="0">
                <a:solidFill>
                  <a:schemeClr val="bg1">
                    <a:lumMod val="65000"/>
                  </a:schemeClr>
                </a:solidFill>
                <a:latin typeface="Arial"/>
                <a:ea typeface="Arial Unicode MS"/>
                <a:cs typeface="Arial" pitchFamily="34" charset="0"/>
              </a:rPr>
              <a:t>Informations actualisées sur les travaux du Groupe</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71681" y="630362"/>
            <a:ext cx="153920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fr-FR" altLang="ko-KR" sz="2700" b="1" dirty="0">
                  <a:solidFill>
                    <a:schemeClr val="tx1">
                      <a:lumMod val="95000"/>
                      <a:lumOff val="5000"/>
                    </a:schemeClr>
                  </a:solidFill>
                  <a:latin typeface="Arial"/>
                  <a:ea typeface="Arial Unicode MS"/>
                  <a:cs typeface="Arial" pitchFamily="34" charset="0"/>
                </a:rPr>
                <a:t>Résumé et suite à donner</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1390921717"/>
              </p:ext>
            </p:extLst>
          </p:nvPr>
        </p:nvGraphicFramePr>
        <p:xfrm>
          <a:off x="466725" y="1056558"/>
          <a:ext cx="5010150" cy="5684520"/>
        </p:xfrm>
        <a:graphic>
          <a:graphicData uri="http://schemas.openxmlformats.org/drawingml/2006/table">
            <a:tbl>
              <a:tblPr>
                <a:tableStyleId>{5C22544A-7EE6-4342-B048-85BDC9FD1C3A}</a:tableStyleId>
              </a:tblPr>
              <a:tblGrid>
                <a:gridCol w="5010150">
                  <a:extLst>
                    <a:ext uri="{9D8B030D-6E8A-4147-A177-3AD203B41FA5}">
                      <a16:colId xmlns:a16="http://schemas.microsoft.com/office/drawing/2014/main" val="3276842879"/>
                    </a:ext>
                  </a:extLst>
                </a:gridCol>
              </a:tblGrid>
              <a:tr h="2553417">
                <a:tc>
                  <a:txBody>
                    <a:bodyPr/>
                    <a:lstStyle/>
                    <a:p>
                      <a:pPr marL="360045" marR="0" lvl="0" indent="-360045" algn="just" defTabSz="914400" rtl="0" eaLnBrk="1" fontAlgn="auto" latinLnBrk="0" hangingPunct="0">
                        <a:lnSpc>
                          <a:spcPct val="100000"/>
                        </a:lnSpc>
                        <a:spcBef>
                          <a:spcPts val="800"/>
                        </a:spcBef>
                        <a:spcAft>
                          <a:spcPts val="0"/>
                        </a:spcAft>
                        <a:buClrTx/>
                        <a:buSzTx/>
                        <a:buFontTx/>
                        <a:buNone/>
                        <a:tabLst>
                          <a:tab pos="360045" algn="l"/>
                          <a:tab pos="720090" algn="l"/>
                          <a:tab pos="1080135" algn="l"/>
                          <a:tab pos="1440180" algn="l"/>
                          <a:tab pos="1800225" algn="l"/>
                        </a:tabLst>
                        <a:defRPr/>
                      </a:pPr>
                      <a:r>
                        <a:rPr kumimoji="0" lang="en-GB"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Résumé</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fraude commise par un fonctionnaire dans un bureau régional de l'UIT a fait l'objet d'une enquête en 2018, menée par l'Unité de l'audit interne (IAU) de l'UIT. Le 3 mai 2019, la Directrice du BDT a créé un groupe de travail interne. La création de ce groupe de travail s'explique par différents facteurs: le cas de fraude dans un bureau régional, les travaux de suivi réalisés par l'Unité de l'audit interne et par le vérificateur extérieur des comptes et l'inspection des activités du bureau régional/du bureau de zone.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Groupe de travail interne chargé de renforcer les contrôles internes avait pour tâche: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d'examiner les lacunes de procédure qui ont été exploitées dans le récent cas de fraude, ainsi que les conclusions exposées dans les rapports/lettres de l'Unité de l'audit interne et du vérificateur extérieur des comptes;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d'examiner les procédures relatives aux contrôles de gestion au sein des bureaux régionaux et des bureaux de zone, notamment sur le plan des programmes et des projets;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procéder à une évaluation approfondie des risques liés à d'éventuelles activités frauduleuses au sein des bureaux régionaux et des bureaux de zone de l'UIT;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d'élaborer un plan d'action afin d'atténuer les lacunes et les risques liés;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d'accélérer la mise en œuvre de toutes les recommandations de l'Unité de l'audit interne, du vérificateur extérieur des comptes et du CCIG sur la question;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promouvoir un leadership respectueux de l'éthique et une approche fondée sur une tolérance zéro à l'égard de la fraude, au sein du siège de l'UIT ainsi que des bureaux régionaux et des bureaux de zone;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débattre des mesures pour favoriser une culture dans laquelle chacun peut s'exprimer ouvertement.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présent rapport passe en revue les mesures prises par le Groupe de travail à ce jour.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762625" y="1056558"/>
            <a:ext cx="5143500" cy="1882567"/>
          </a:xfrm>
          <a:prstGeom prst="rect">
            <a:avLst/>
          </a:prstGeom>
          <a:solidFill>
            <a:schemeClr val="accent1">
              <a:lumMod val="20000"/>
              <a:lumOff val="80000"/>
            </a:schemeClr>
          </a:solidFill>
        </p:spPr>
        <p:txBody>
          <a:bodyPr wrap="square">
            <a:spAutoFit/>
          </a:bodyPr>
          <a:lstStyle/>
          <a:p>
            <a:pPr marL="360045" marR="0" lvl="0" indent="-360045" algn="just" defTabSz="914400" rtl="0" eaLnBrk="1" fontAlgn="auto" latinLnBrk="0" hangingPunct="0">
              <a:lnSpc>
                <a:spcPct val="100000"/>
              </a:lnSpc>
              <a:spcBef>
                <a:spcPts val="800"/>
              </a:spcBef>
              <a:spcAft>
                <a:spcPts val="0"/>
              </a:spcAft>
              <a:buClrTx/>
              <a:buSzTx/>
              <a:buFontTx/>
              <a:buNone/>
              <a:tabLst>
                <a:tab pos="360045" algn="l"/>
                <a:tab pos="720090" algn="l"/>
                <a:tab pos="1080135" algn="l"/>
                <a:tab pos="1440180" algn="l"/>
                <a:tab pos="1800225" algn="l"/>
              </a:tabLst>
              <a:defRPr/>
            </a:pPr>
            <a:r>
              <a:rPr kumimoji="0" lang="fr-CH"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Suite à donner</a:t>
            </a:r>
            <a:endPar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0">
              <a:lnSpc>
                <a:spcPct val="100000"/>
              </a:lnSpc>
              <a:spcBef>
                <a:spcPts val="600"/>
              </a:spcBef>
              <a:spcAft>
                <a:spcPts val="600"/>
              </a:spcAft>
              <a:buClrTx/>
              <a:buSzTx/>
              <a:buFontTx/>
              <a:buNone/>
              <a:tabLst>
                <a:tab pos="360045" algn="l"/>
                <a:tab pos="720090" algn="l"/>
                <a:tab pos="1080135" algn="l"/>
                <a:tab pos="1440180" algn="l"/>
                <a:tab pos="1800225" algn="l"/>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Conseil est invité à prendre note du présent rapport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45" marR="0" lvl="0" indent="-360045" algn="just" defTabSz="914400" rtl="0" eaLnBrk="1" fontAlgn="auto" latinLnBrk="0" hangingPunct="0">
              <a:lnSpc>
                <a:spcPct val="100000"/>
              </a:lnSpc>
              <a:spcBef>
                <a:spcPts val="800"/>
              </a:spcBef>
              <a:spcAft>
                <a:spcPts val="0"/>
              </a:spcAft>
              <a:buClrTx/>
              <a:buSzTx/>
              <a:buFontTx/>
              <a:buNone/>
              <a:tabLst>
                <a:tab pos="360045" algn="l"/>
                <a:tab pos="720090" algn="l"/>
                <a:tab pos="1080135" algn="l"/>
                <a:tab pos="1440180" algn="l"/>
                <a:tab pos="1800225" algn="l"/>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45" marR="0" lvl="0" indent="-360045" algn="just" defTabSz="914400" rtl="0" eaLnBrk="1" fontAlgn="auto" latinLnBrk="0" hangingPunct="0">
              <a:lnSpc>
                <a:spcPct val="100000"/>
              </a:lnSpc>
              <a:spcBef>
                <a:spcPts val="800"/>
              </a:spcBef>
              <a:spcAft>
                <a:spcPts val="0"/>
              </a:spcAft>
              <a:buClrTx/>
              <a:buSzTx/>
              <a:buFontTx/>
              <a:buNone/>
              <a:tabLst>
                <a:tab pos="360045" algn="l"/>
                <a:tab pos="720090" algn="l"/>
                <a:tab pos="1080135" algn="l"/>
                <a:tab pos="1440180" algn="l"/>
                <a:tab pos="1800225" algn="l"/>
              </a:tabLst>
              <a:defRPr/>
            </a:pPr>
            <a:r>
              <a:rPr kumimoji="0" lang="en-GB"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Références</a:t>
            </a:r>
            <a:endPar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0">
              <a:lnSpc>
                <a:spcPct val="100000"/>
              </a:lnSpc>
              <a:spcBef>
                <a:spcPts val="600"/>
              </a:spcBef>
              <a:spcAft>
                <a:spcPts val="0"/>
              </a:spcAft>
              <a:buClrTx/>
              <a:buSzTx/>
              <a:buFontTx/>
              <a:buNone/>
              <a:tabLst>
                <a:tab pos="360045" algn="l"/>
                <a:tab pos="720090" algn="l"/>
                <a:tab pos="1080135" algn="l"/>
                <a:tab pos="1440180" algn="l"/>
                <a:tab pos="1800225"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Documents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C18/22(Add.1</a:t>
            </a:r>
            <a:r>
              <a:rPr kumimoji="0" lang="en-GB" sz="12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GB" sz="12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C18/40</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GB" sz="12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C19/44</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b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lang="en-GB" sz="1200" dirty="0">
                <a:solidFill>
                  <a:prstClr val="black"/>
                </a:solidFill>
                <a:latin typeface="Arial" panose="020B0604020202020204" pitchFamily="34" charset="0"/>
                <a:cs typeface="Arial" panose="020B0604020202020204" pitchFamily="34" charset="0"/>
              </a:rPr>
              <a:t>et </a:t>
            </a:r>
            <a:r>
              <a:rPr kumimoji="0" lang="en-GB" sz="12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CWG-FHR-11/INF-5</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30864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fr-FR" altLang="ko-KR" sz="2700" b="1" dirty="0">
                  <a:solidFill>
                    <a:schemeClr val="bg1">
                      <a:lumMod val="65000"/>
                    </a:schemeClr>
                  </a:solidFill>
                  <a:latin typeface="Arial"/>
                  <a:ea typeface="Arial Unicode MS"/>
                  <a:cs typeface="Arial" pitchFamily="34" charset="0"/>
                </a:rPr>
                <a:t>Résumé et suite à donner</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fr-FR" sz="2700" b="1" dirty="0">
                  <a:solidFill>
                    <a:schemeClr val="bg1">
                      <a:lumMod val="65000"/>
                    </a:schemeClr>
                  </a:solidFill>
                  <a:latin typeface="Arial"/>
                  <a:ea typeface="Arial Unicode MS"/>
                  <a:cs typeface="Arial" pitchFamily="34" charset="0"/>
                </a:rPr>
                <a:t>Mesures et système mis en œuvre</a:t>
              </a: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fr-FR" sz="2700" b="1" dirty="0">
                  <a:solidFill>
                    <a:schemeClr val="bg1">
                      <a:lumMod val="65000"/>
                    </a:schemeClr>
                  </a:solidFill>
                  <a:latin typeface="Arial"/>
                  <a:ea typeface="Arial Unicode MS"/>
                  <a:cs typeface="Arial" pitchFamily="34" charset="0"/>
                </a:rPr>
                <a:t>Mesures et système en cours de mise en œuvre</a:t>
              </a: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t>Contexte</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1731954" y="2239159"/>
            <a:ext cx="8687953" cy="507831"/>
          </a:xfrm>
          <a:prstGeom prst="rect">
            <a:avLst/>
          </a:prstGeom>
          <a:noFill/>
        </p:spPr>
        <p:txBody>
          <a:bodyPr wrap="square" lIns="108000" rIns="108000" rtlCol="0">
            <a:spAutoFit/>
          </a:bodyPr>
          <a:lstStyle/>
          <a:p>
            <a:r>
              <a:rPr lang="fr-FR" altLang="ko-KR" sz="2700" b="1" dirty="0">
                <a:solidFill>
                  <a:schemeClr val="bg1">
                    <a:lumMod val="65000"/>
                  </a:schemeClr>
                </a:solidFill>
                <a:latin typeface="Arial"/>
                <a:ea typeface="Arial Unicode MS"/>
                <a:cs typeface="Arial" pitchFamily="34" charset="0"/>
              </a:rPr>
              <a:t>Informations actualisées sur les travaux du Groupe</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553418"/>
            <a:ext cx="1503938"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a:p>
            <a:endParaRPr lang="en-US" sz="1000" b="1" dirty="0">
              <a:solidFill>
                <a:srgbClr val="00B0F0"/>
              </a:solidFill>
              <a:latin typeface="Arial" panose="020B0604020202020204" pitchFamily="34" charset="0"/>
              <a:ea typeface="+mj-ea"/>
              <a:cs typeface="Arial" panose="020B0604020202020204" pitchFamily="34" charset="0"/>
            </a:endParaRP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fr-FR" altLang="ko-KR" sz="2700" b="1" dirty="0">
                  <a:solidFill>
                    <a:schemeClr val="tx1">
                      <a:lumMod val="95000"/>
                      <a:lumOff val="5000"/>
                    </a:schemeClr>
                  </a:solidFill>
                  <a:latin typeface="Arial"/>
                  <a:ea typeface="Arial Unicode MS"/>
                  <a:cs typeface="Arial" pitchFamily="34" charset="0"/>
                </a:rPr>
                <a:t>Contexte</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3353718539"/>
              </p:ext>
            </p:extLst>
          </p:nvPr>
        </p:nvGraphicFramePr>
        <p:xfrm>
          <a:off x="466725" y="981575"/>
          <a:ext cx="5086350" cy="551688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mai 2018, l'équipe de l'Unité de l'audit interne chargée de l'enquête a soumis au Secrétaire général un rapport d'enquête final sur un cas de fraude dans un bureau régional de l'UIT. Dans son rapport, l'Unité de l'audit interne confirme qu'un fonctionnaire de l'UIT: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participé à des activités frauduleuses en matière de passation de marchés;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pas déclaré ses intérêts financiers ou commerciaux dans les entreprises avec lesquelles il a eu l'occasion de traiter dans l'exercice officiel de ses fonctions;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mené des activités en dehors de l'Union, sans autorisation préalable;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pas déclaré les conflits d'intérêts liés au recrutement de personnes avec lesquelles il avait des intérêts commerciaux communs ou entretenait d'autres relations étroites;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indûment demandé à bénéficier de prestations pour charges de famille pour sa conjointe;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exposé l'UIT à un risque d'atteinte à sa réputation et a indûment affecté les ressources qui lui avaient été confiées.</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 la base de l'enquête, et s'agissant du préjudice financier qui a découlé de la faute, il a été établi que les transactions traitées entre 2010 et 2018, qui correspondent à un montant de 4,9 millions CHF, ont été affectées. À partir de ce chiffre, le dommage financier net subi par l'UIT et par ses donateurs, tel que déterminé par l'équipe de l'Unité de l'audit interne chargée de l'enquête, est estimé à 1,5 million CHF (près de 540 000 CHF prouvés et reconnus par le fonctionnaire, et environ 1 million CHF selon un calcul argumenté basé sur les conclusions de l'enquête).</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3 mai 2019, la Directrice du BDT a créé un groupe de travail interne. La création de ce groupe de travail s'explique par différents facteurs: le cas de fraude dans un bureau régional, les travaux de suivi réalisés par l'Unité de l'audit interne et par le vérificateur extérieur des comptes et l'inspection des activités du bureau régional/du bureau de zone. La Directrice du BDT estime qu'il est d'une importance capitale que l'UIT, et en particulier le BDT et les bureaux régionaux/de zone, revoient les mécanismes de contrôle interne dès que possible.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1029792657"/>
              </p:ext>
            </p:extLst>
          </p:nvPr>
        </p:nvGraphicFramePr>
        <p:xfrm>
          <a:off x="5766398" y="981575"/>
          <a:ext cx="5086350" cy="575056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Conformément à son mandat, le Groupe de travail interne chargé de renforcer les contrôles internes a pour tâche: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d'examiner les lacunes de procédure qui ont été exploitées dans le récent cas de fraude, ainsi que les conclusions exposées dans les rapports/lettres de l'Unité de l'audit interne et du vérificateur extérieur des comptes;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d'examiner les procédures relatives aux contrôles de gestion au sein des bureaux régionaux et des bureaux de zone, notamment sur le plan des programmes et des projets;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procéder à une évaluation approfondie des risques liés à d'éventuelles activités frauduleuses au sein des bureaux régionaux et des bureaux de zone de l'UIT;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d'élaborer un plan d'action afin d'atténuer les lacunes et les risques liés;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d'accélérer la mise en œuvre de toutes les recommandations de l'Unité de l'audit interne, du vérificateur extérieur des comptes et du CCIG sur la question;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promouvoir un leadership respectueux de l'éthique et une approche fondée sur une tolérance zéro à l'égard de la fraude, au sein du siège de l'UIT ainsi que des bureaux régionaux et des bureaux de zone;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débattre des mesures pour favoriser une culture dans laquelle chacun peut s'exprimer ouvertement.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Groupe est présidé par la Directrice du BDT et il est en outre composé i) de l'Adjoint à la Directrice du BDT; ii) du contrôleur financier du BDT; iii) de l'Unité de l'audit interne; iv) de la Division des achats; v) du Département de la gestion des ressources financières (FRMD); vi) du Département de la gestion des ressources humaines (HRMD); vii) de l'Unité des affaires juridiques; viii) du Responsable du Bureau de l'éthique; et ix) du Département des services informatiques.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but du Groupe était de mener à bien l'évaluation préliminaire des risques et d'élaborer un plan d'action avec des objectifs et un calendrier précis, afin de remédier aux principales lacunes et au manque de contrôles internes avant la session de 2019 du Conseil. Depuis, </a:t>
                      </a:r>
                      <a:r>
                        <a:rPr kumimoji="0" lang="fr-FR" sz="1100" b="0"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l</a:t>
                      </a:r>
                      <a:r>
                        <a:rPr lang="fr-FR" sz="1100" kern="1200" noProof="0" dirty="0">
                          <a:solidFill>
                            <a:schemeClr val="dk1"/>
                          </a:solidFill>
                          <a:effectLst/>
                          <a:latin typeface="Arial" panose="020B0604020202020204" pitchFamily="34" charset="0"/>
                          <a:ea typeface="+mn-ea"/>
                          <a:cs typeface="Arial" panose="020B0604020202020204" pitchFamily="34" charset="0"/>
                        </a:rPr>
                        <a:t>e Groupe a continué de se réunir en vue d'assurer la pleine mise en œuvre de son plan d'action.</a:t>
                      </a: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30864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fr-FR" altLang="ko-KR" sz="2700" b="1" dirty="0">
                  <a:solidFill>
                    <a:schemeClr val="bg1">
                      <a:lumMod val="65000"/>
                    </a:schemeClr>
                  </a:solidFill>
                  <a:latin typeface="Arial"/>
                  <a:ea typeface="Arial Unicode MS"/>
                  <a:cs typeface="Arial" pitchFamily="34" charset="0"/>
                </a:rPr>
                <a:t>Résumé et suite à donner</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fr-FR" sz="2700" b="1" dirty="0">
                  <a:solidFill>
                    <a:schemeClr val="bg1">
                      <a:lumMod val="65000"/>
                    </a:schemeClr>
                  </a:solidFill>
                  <a:latin typeface="Arial"/>
                  <a:ea typeface="Arial Unicode MS"/>
                  <a:cs typeface="Arial" pitchFamily="34" charset="0"/>
                </a:rPr>
                <a:t>Mesures et système mis en œuvre</a:t>
              </a: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fr-FR" sz="2700" b="1" dirty="0">
                  <a:solidFill>
                    <a:schemeClr val="bg1">
                      <a:lumMod val="65000"/>
                    </a:schemeClr>
                  </a:solidFill>
                  <a:latin typeface="Arial"/>
                  <a:ea typeface="Arial Unicode MS"/>
                  <a:cs typeface="Arial" pitchFamily="34" charset="0"/>
                </a:rPr>
                <a:t>Mesures et système en cours de mise en œuvre</a:t>
              </a: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Contexte</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3" y="2227421"/>
            <a:ext cx="8725991" cy="507831"/>
          </a:xfrm>
          <a:prstGeom prst="rect">
            <a:avLst/>
          </a:prstGeom>
          <a:noFill/>
        </p:spPr>
        <p:txBody>
          <a:bodyPr wrap="square" lIns="108000" rIns="108000" rtlCol="0">
            <a:spAutoFit/>
          </a:bodyPr>
          <a:lstStyle/>
          <a:p>
            <a:r>
              <a:rPr lang="fr-FR" altLang="ko-KR" sz="2700" b="1" dirty="0">
                <a:solidFill>
                  <a:schemeClr val="tx1">
                    <a:lumMod val="95000"/>
                    <a:lumOff val="5000"/>
                  </a:schemeClr>
                </a:solidFill>
                <a:latin typeface="Arial"/>
                <a:ea typeface="Arial Unicode MS"/>
                <a:cs typeface="Arial" pitchFamily="34" charset="0"/>
              </a:rPr>
              <a:t>Informations actualisées sur les travaux du Groupe</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795802E-5F0B-4758-9F9C-078C232E4BBD}"/>
              </a:ext>
            </a:extLst>
          </p:cNvPr>
          <p:cNvSpPr/>
          <p:nvPr/>
        </p:nvSpPr>
        <p:spPr>
          <a:xfrm>
            <a:off x="7642986" y="3978585"/>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dirty="0">
                <a:latin typeface="Arial" panose="020B0604020202020204" pitchFamily="34" charset="0"/>
                <a:cs typeface="Arial" panose="020B0604020202020204" pitchFamily="34" charset="0"/>
              </a:rPr>
              <a:t>CCIG</a:t>
            </a:r>
            <a:r>
              <a:rPr lang="en-US" sz="2400" dirty="0">
                <a:latin typeface="Arial" panose="020B0604020202020204" pitchFamily="34" charset="0"/>
                <a:cs typeface="Arial" panose="020B0604020202020204" pitchFamily="34" charset="0"/>
              </a:rPr>
              <a:t> </a:t>
            </a:r>
          </a:p>
          <a:p>
            <a:br>
              <a:rPr lang="en-US" sz="2400" dirty="0">
                <a:latin typeface="Arial" panose="020B0604020202020204" pitchFamily="34" charset="0"/>
                <a:cs typeface="Arial" panose="020B0604020202020204" pitchFamily="34" charset="0"/>
              </a:rPr>
            </a:br>
            <a:r>
              <a:rPr lang="fr-FR" sz="2400" dirty="0">
                <a:solidFill>
                  <a:schemeClr val="tx1"/>
                </a:solidFill>
                <a:latin typeface="Arial" panose="020B0604020202020204" pitchFamily="34" charset="0"/>
                <a:cs typeface="Arial" panose="020B0604020202020204" pitchFamily="34" charset="0"/>
              </a:rPr>
              <a:t>Unité de l'audit interne</a:t>
            </a:r>
            <a:r>
              <a:rPr lang="fr-FR" sz="2400" dirty="0">
                <a:latin typeface="Arial" panose="020B0604020202020204" pitchFamily="34" charset="0"/>
                <a:cs typeface="Arial" panose="020B0604020202020204" pitchFamily="34" charset="0"/>
              </a:rPr>
              <a:t> Vérificateur extérieur</a:t>
            </a:r>
          </a:p>
          <a:p>
            <a:pPr algn="ctr"/>
            <a:endParaRPr lang="en-US" sz="3000" dirty="0">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BBE228D2-7152-4B4E-A937-075FFA542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821" y="4307653"/>
            <a:ext cx="2480432" cy="2331606"/>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089314" y="630362"/>
            <a:ext cx="15039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10077858" cy="777510"/>
            <a:chOff x="6102442" y="1483456"/>
            <a:chExt cx="10077858"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9320035"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fr-FR" altLang="ko-KR" sz="2700" b="1" dirty="0">
                  <a:solidFill>
                    <a:schemeClr val="tx1">
                      <a:lumMod val="95000"/>
                      <a:lumOff val="5000"/>
                    </a:schemeClr>
                  </a:solidFill>
                  <a:latin typeface="Arial"/>
                  <a:ea typeface="Arial Unicode MS"/>
                  <a:cs typeface="Arial" pitchFamily="34" charset="0"/>
                </a:rPr>
                <a:t>Informations actualisées sur les travaux du Groupe</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Arial" panose="020B0604020202020204" pitchFamily="34" charset="0"/>
                <a:cs typeface="Arial" panose="020B0604020202020204" pitchFamily="34" charset="0"/>
              </a:rPr>
              <a:t>18</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 23</a:t>
            </a:r>
            <a:endParaRPr lang="en-US" sz="2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500" dirty="0">
                <a:latin typeface="Arial" panose="020B0604020202020204" pitchFamily="34" charset="0"/>
                <a:cs typeface="Arial" panose="020B0604020202020204" pitchFamily="34" charset="0"/>
              </a:rPr>
              <a:t>10</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05</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3187" y="1168146"/>
            <a:ext cx="1127781" cy="1127781"/>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5582" y="4189686"/>
            <a:ext cx="1454618" cy="1454618"/>
          </a:xfrm>
          <a:prstGeom prst="rect">
            <a:avLst/>
          </a:prstGeom>
        </p:spPr>
      </p:pic>
      <p:sp>
        <p:nvSpPr>
          <p:cNvPr id="66" name="TextBox 65">
            <a:extLst>
              <a:ext uri="{FF2B5EF4-FFF2-40B4-BE49-F238E27FC236}">
                <a16:creationId xmlns:a16="http://schemas.microsoft.com/office/drawing/2014/main" id="{70CACB42-328D-4FDA-964F-67D242C623A4}"/>
              </a:ext>
            </a:extLst>
          </p:cNvPr>
          <p:cNvSpPr txBox="1"/>
          <p:nvPr/>
        </p:nvSpPr>
        <p:spPr>
          <a:xfrm>
            <a:off x="10087797" y="4457793"/>
            <a:ext cx="1270895" cy="1015663"/>
          </a:xfrm>
          <a:prstGeom prst="rect">
            <a:avLst/>
          </a:prstGeom>
          <a:noFill/>
        </p:spPr>
        <p:txBody>
          <a:bodyPr wrap="square" rtlCol="0">
            <a:spAutoFit/>
          </a:bodyPr>
          <a:lstStyle/>
          <a:p>
            <a:r>
              <a:rPr lang="en-US" sz="6000" dirty="0">
                <a:solidFill>
                  <a:schemeClr val="tx1">
                    <a:lumMod val="95000"/>
                    <a:lumOff val="5000"/>
                  </a:schemeClr>
                </a:solidFill>
              </a:rPr>
              <a:t>CCI</a:t>
            </a:r>
          </a:p>
        </p:txBody>
      </p:sp>
      <p:sp>
        <p:nvSpPr>
          <p:cNvPr id="68" name="TextBox 67">
            <a:extLst>
              <a:ext uri="{FF2B5EF4-FFF2-40B4-BE49-F238E27FC236}">
                <a16:creationId xmlns:a16="http://schemas.microsoft.com/office/drawing/2014/main" id="{A278E411-8D5E-4B96-A1F6-3BCFBFAB9230}"/>
              </a:ext>
            </a:extLst>
          </p:cNvPr>
          <p:cNvSpPr txBox="1"/>
          <p:nvPr/>
        </p:nvSpPr>
        <p:spPr>
          <a:xfrm>
            <a:off x="7875645" y="6127818"/>
            <a:ext cx="3714478" cy="584775"/>
          </a:xfrm>
          <a:prstGeom prst="rect">
            <a:avLst/>
          </a:prstGeom>
          <a:noFill/>
        </p:spPr>
        <p:txBody>
          <a:bodyPr wrap="none" rtlCol="0">
            <a:spAutoFit/>
          </a:bodyPr>
          <a:lstStyle/>
          <a:p>
            <a:r>
              <a:rPr lang="fr-CH" sz="3200" dirty="0">
                <a:solidFill>
                  <a:schemeClr val="tx1">
                    <a:lumMod val="95000"/>
                    <a:lumOff val="5000"/>
                  </a:schemeClr>
                </a:solidFill>
                <a:latin typeface="Arial" panose="020B0604020202020204" pitchFamily="34" charset="0"/>
                <a:cs typeface="Arial" panose="020B0604020202020204" pitchFamily="34" charset="0"/>
              </a:rPr>
              <a:t>Recommandations</a:t>
            </a:r>
            <a:r>
              <a:rPr lang="fr-CH" sz="3200" dirty="0">
                <a:latin typeface="Arial" panose="020B0604020202020204" pitchFamily="34" charset="0"/>
                <a:cs typeface="Arial" panose="020B0604020202020204" pitchFamily="34" charset="0"/>
              </a:rPr>
              <a:t> </a:t>
            </a:r>
          </a:p>
        </p:txBody>
      </p:sp>
      <p:sp>
        <p:nvSpPr>
          <p:cNvPr id="34" name="TextBox 33">
            <a:extLst>
              <a:ext uri="{FF2B5EF4-FFF2-40B4-BE49-F238E27FC236}">
                <a16:creationId xmlns:a16="http://schemas.microsoft.com/office/drawing/2014/main" id="{D92ADCA7-0245-471D-BC9E-A3F628700A6F}"/>
              </a:ext>
            </a:extLst>
          </p:cNvPr>
          <p:cNvSpPr txBox="1"/>
          <p:nvPr/>
        </p:nvSpPr>
        <p:spPr>
          <a:xfrm>
            <a:off x="9841366" y="1875103"/>
            <a:ext cx="1558301" cy="1323439"/>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Mesures et système mis en œuvre</a:t>
            </a:r>
            <a:endParaRPr lang="fr-CH" sz="1400" b="1" dirty="0"/>
          </a:p>
        </p:txBody>
      </p:sp>
      <p:sp>
        <p:nvSpPr>
          <p:cNvPr id="36" name="TextBox 35">
            <a:extLst>
              <a:ext uri="{FF2B5EF4-FFF2-40B4-BE49-F238E27FC236}">
                <a16:creationId xmlns:a16="http://schemas.microsoft.com/office/drawing/2014/main" id="{D3D75654-4233-4497-A405-4A2D364D50B1}"/>
              </a:ext>
            </a:extLst>
          </p:cNvPr>
          <p:cNvSpPr txBox="1"/>
          <p:nvPr/>
        </p:nvSpPr>
        <p:spPr>
          <a:xfrm>
            <a:off x="4128953" y="6051994"/>
            <a:ext cx="3181917" cy="769441"/>
          </a:xfrm>
          <a:prstGeom prst="rect">
            <a:avLst/>
          </a:prstGeom>
          <a:noFill/>
        </p:spPr>
        <p:txBody>
          <a:bodyPr wrap="square">
            <a:spAutoFit/>
          </a:bodyPr>
          <a:lstStyle/>
          <a:p>
            <a:r>
              <a:rPr lang="fr-FR" sz="2200" dirty="0">
                <a:solidFill>
                  <a:schemeClr val="bg1"/>
                </a:solidFill>
                <a:latin typeface="Arial" panose="020B0604020202020204" pitchFamily="34" charset="0"/>
                <a:cs typeface="Arial" panose="020B0604020202020204" pitchFamily="34" charset="0"/>
              </a:rPr>
              <a:t>Procédures en cours </a:t>
            </a:r>
            <a:br>
              <a:rPr lang="fr-FR" sz="2200" dirty="0">
                <a:solidFill>
                  <a:srgbClr val="00B0F0"/>
                </a:solidFill>
                <a:latin typeface="Arial" panose="020B0604020202020204" pitchFamily="34" charset="0"/>
                <a:cs typeface="Arial" panose="020B0604020202020204" pitchFamily="34" charset="0"/>
              </a:rPr>
            </a:br>
            <a:r>
              <a:rPr lang="fr-FR" sz="2200" dirty="0">
                <a:solidFill>
                  <a:srgbClr val="00B0F0"/>
                </a:solidFill>
                <a:latin typeface="Arial" panose="020B0604020202020204" pitchFamily="34" charset="0"/>
                <a:cs typeface="Arial" panose="020B0604020202020204" pitchFamily="34" charset="0"/>
              </a:rPr>
              <a:t>d'examen</a:t>
            </a:r>
          </a:p>
        </p:txBody>
      </p:sp>
      <p:sp>
        <p:nvSpPr>
          <p:cNvPr id="38" name="TextBox 37">
            <a:extLst>
              <a:ext uri="{FF2B5EF4-FFF2-40B4-BE49-F238E27FC236}">
                <a16:creationId xmlns:a16="http://schemas.microsoft.com/office/drawing/2014/main" id="{D658E70B-719B-4590-B9BB-A1B6E0B9606B}"/>
              </a:ext>
            </a:extLst>
          </p:cNvPr>
          <p:cNvSpPr txBox="1"/>
          <p:nvPr/>
        </p:nvSpPr>
        <p:spPr>
          <a:xfrm>
            <a:off x="2049866" y="3253145"/>
            <a:ext cx="1776787" cy="523220"/>
          </a:xfrm>
          <a:prstGeom prst="rect">
            <a:avLst/>
          </a:prstGeom>
          <a:noFill/>
        </p:spPr>
        <p:txBody>
          <a:bodyPr wrap="square">
            <a:spAutoFit/>
          </a:bodyPr>
          <a:lstStyle/>
          <a:p>
            <a:r>
              <a:rPr lang="fr-FR" sz="2800" dirty="0">
                <a:solidFill>
                  <a:schemeClr val="bg1"/>
                </a:solidFill>
                <a:latin typeface="Arial" panose="020B0604020202020204" pitchFamily="34" charset="0"/>
                <a:cs typeface="Arial" panose="020B0604020202020204" pitchFamily="34" charset="0"/>
              </a:rPr>
              <a:t>réunions</a:t>
            </a:r>
          </a:p>
        </p:txBody>
      </p:sp>
      <p:sp>
        <p:nvSpPr>
          <p:cNvPr id="39" name="TextBox 38">
            <a:extLst>
              <a:ext uri="{FF2B5EF4-FFF2-40B4-BE49-F238E27FC236}">
                <a16:creationId xmlns:a16="http://schemas.microsoft.com/office/drawing/2014/main" id="{36521C11-F947-40A3-ACF6-CE011F83106D}"/>
              </a:ext>
            </a:extLst>
          </p:cNvPr>
          <p:cNvSpPr txBox="1"/>
          <p:nvPr/>
        </p:nvSpPr>
        <p:spPr>
          <a:xfrm>
            <a:off x="61850" y="6051994"/>
            <a:ext cx="3473944" cy="646331"/>
          </a:xfrm>
          <a:prstGeom prst="rect">
            <a:avLst/>
          </a:prstGeom>
          <a:noFill/>
        </p:spPr>
        <p:txBody>
          <a:bodyPr wrap="square">
            <a:spAutoFit/>
          </a:bodyPr>
          <a:lstStyle/>
          <a:p>
            <a:r>
              <a:rPr lang="fr-CH" sz="1800" dirty="0">
                <a:solidFill>
                  <a:srgbClr val="00B0F0"/>
                </a:solidFill>
                <a:latin typeface="Arial" panose="020B0604020202020204" pitchFamily="34" charset="0"/>
                <a:cs typeface="Arial" panose="020B0604020202020204" pitchFamily="34" charset="0"/>
              </a:rPr>
              <a:t>Taux de</a:t>
            </a:r>
            <a:br>
              <a:rPr lang="fr-CH" sz="1800" dirty="0">
                <a:solidFill>
                  <a:srgbClr val="00B0F0"/>
                </a:solidFill>
                <a:latin typeface="Arial" panose="020B0604020202020204" pitchFamily="34" charset="0"/>
                <a:cs typeface="Arial" panose="020B0604020202020204" pitchFamily="34" charset="0"/>
              </a:rPr>
            </a:br>
            <a:r>
              <a:rPr lang="fr-CH" sz="1800" dirty="0">
                <a:latin typeface="Arial" panose="020B0604020202020204" pitchFamily="34" charset="0"/>
                <a:cs typeface="Arial" panose="020B0604020202020204" pitchFamily="34" charset="0"/>
              </a:rPr>
              <a:t>mise en œuvre</a:t>
            </a:r>
          </a:p>
        </p:txBody>
      </p:sp>
      <p:sp>
        <p:nvSpPr>
          <p:cNvPr id="25" name="TextBox 24">
            <a:extLst>
              <a:ext uri="{FF2B5EF4-FFF2-40B4-BE49-F238E27FC236}">
                <a16:creationId xmlns:a16="http://schemas.microsoft.com/office/drawing/2014/main" id="{D658E70B-719B-4590-B9BB-A1B6E0B9606B}"/>
              </a:ext>
            </a:extLst>
          </p:cNvPr>
          <p:cNvSpPr txBox="1"/>
          <p:nvPr/>
        </p:nvSpPr>
        <p:spPr>
          <a:xfrm>
            <a:off x="5879791" y="3382327"/>
            <a:ext cx="1648871" cy="523220"/>
          </a:xfrm>
          <a:prstGeom prst="rect">
            <a:avLst/>
          </a:prstGeom>
          <a:noFill/>
        </p:spPr>
        <p:txBody>
          <a:bodyPr wrap="square">
            <a:spAutoFit/>
          </a:bodyPr>
          <a:lstStyle/>
          <a:p>
            <a:pPr algn="ctr"/>
            <a:r>
              <a:rPr lang="fr-FR" sz="2800" dirty="0">
                <a:solidFill>
                  <a:schemeClr val="tx1">
                    <a:lumMod val="95000"/>
                    <a:lumOff val="5000"/>
                  </a:schemeClr>
                </a:solidFill>
                <a:latin typeface="Arial" panose="020B0604020202020204" pitchFamily="34" charset="0"/>
                <a:cs typeface="Arial" panose="020B0604020202020204" pitchFamily="34" charset="0"/>
              </a:rPr>
              <a:t>mesures</a:t>
            </a: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30864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Groupe de travail sur </a:t>
            </a:r>
            <a:b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les </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contrôles internes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fr-FR" altLang="ko-KR" sz="2700" b="1" dirty="0">
                  <a:solidFill>
                    <a:schemeClr val="bg1">
                      <a:lumMod val="65000"/>
                    </a:schemeClr>
                  </a:solidFill>
                  <a:latin typeface="Arial"/>
                  <a:ea typeface="Arial Unicode MS"/>
                  <a:cs typeface="Arial" pitchFamily="34" charset="0"/>
                </a:rPr>
                <a:t>Résumé et suite à donner</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49705" y="2864448"/>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fr-FR" sz="2700" b="1" dirty="0">
                  <a:solidFill>
                    <a:schemeClr val="tx1">
                      <a:lumMod val="95000"/>
                      <a:lumOff val="5000"/>
                    </a:schemeClr>
                  </a:solidFill>
                  <a:latin typeface="Arial"/>
                  <a:ea typeface="Arial Unicode MS"/>
                  <a:cs typeface="Arial" pitchFamily="34" charset="0"/>
                </a:rPr>
                <a:t>Mesures et système mis en œuvre</a:t>
              </a: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fr-FR" sz="2700" b="1" dirty="0">
                  <a:solidFill>
                    <a:schemeClr val="bg1">
                      <a:lumMod val="65000"/>
                    </a:schemeClr>
                  </a:solidFill>
                  <a:latin typeface="Arial"/>
                  <a:ea typeface="Arial Unicode MS"/>
                  <a:cs typeface="Arial" pitchFamily="34" charset="0"/>
                </a:rPr>
                <a:t>Mesures et système en cours de mise en œuvre</a:t>
              </a: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Contexte</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8745360" cy="507831"/>
          </a:xfrm>
          <a:prstGeom prst="rect">
            <a:avLst/>
          </a:prstGeom>
          <a:noFill/>
        </p:spPr>
        <p:txBody>
          <a:bodyPr wrap="square" lIns="108000" rIns="108000" rtlCol="0">
            <a:spAutoFit/>
          </a:bodyPr>
          <a:lstStyle/>
          <a:p>
            <a:r>
              <a:rPr lang="fr-FR" altLang="ko-KR" sz="2700" b="1" dirty="0">
                <a:solidFill>
                  <a:schemeClr val="bg1">
                    <a:lumMod val="65000"/>
                  </a:schemeClr>
                </a:solidFill>
                <a:latin typeface="Arial"/>
                <a:ea typeface="Arial Unicode MS"/>
                <a:cs typeface="Arial" pitchFamily="34" charset="0"/>
              </a:rPr>
              <a:t>Informations actualisées sur les travaux du Groupe</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9040</TotalTime>
  <Words>3290</Words>
  <Application>Microsoft Office PowerPoint</Application>
  <PresentationFormat>Widescreen</PresentationFormat>
  <Paragraphs>344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Brouard, Ricarda</cp:lastModifiedBy>
  <cp:revision>171</cp:revision>
  <dcterms:created xsi:type="dcterms:W3CDTF">2019-12-11T19:37:20Z</dcterms:created>
  <dcterms:modified xsi:type="dcterms:W3CDTF">2020-10-16T13:07:13Z</dcterms:modified>
</cp:coreProperties>
</file>