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2" r:id="rId2"/>
    <p:sldId id="256" r:id="rId3"/>
    <p:sldId id="257" r:id="rId4"/>
    <p:sldId id="294" r:id="rId5"/>
    <p:sldId id="296" r:id="rId6"/>
    <p:sldId id="297" r:id="rId7"/>
    <p:sldId id="298" r:id="rId8"/>
    <p:sldId id="261" r:id="rId9"/>
    <p:sldId id="300" r:id="rId10"/>
    <p:sldId id="299" r:id="rId11"/>
    <p:sldId id="303" r:id="rId12"/>
    <p:sldId id="305" r:id="rId13"/>
    <p:sldId id="304" r:id="rId14"/>
    <p:sldId id="301" r:id="rId15"/>
    <p:sldId id="279" r:id="rId16"/>
    <p:sldId id="280" r:id="rId17"/>
    <p:sldId id="284" r:id="rId18"/>
    <p:sldId id="286" r:id="rId19"/>
    <p:sldId id="288"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E81D8-CF13-452B-B3BD-E39593D2A4CF}" v="77" dt="2020-09-30T08:23:51.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varScale="1">
        <p:scale>
          <a:sx n="109" d="100"/>
          <a:sy n="109" d="100"/>
        </p:scale>
        <p:origin x="7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10/12/2020</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10/12/2020</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n" TargetMode="External"/><Relationship Id="rId4" Type="http://schemas.openxmlformats.org/officeDocument/2006/relationships/hyperlink" Target="https://www.itu.int/md/S18-CL-C-0040/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6-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7-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3018603896"/>
              </p:ext>
            </p:extLst>
          </p:nvPr>
        </p:nvGraphicFramePr>
        <p:xfrm>
          <a:off x="414663" y="100741"/>
          <a:ext cx="10600364" cy="2587716"/>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703907">
                <a:tc>
                  <a:txBody>
                    <a:bodyPr/>
                    <a:lstStyle/>
                    <a:p>
                      <a:pPr marL="0" marR="0" algn="l" hangingPunct="0">
                        <a:spcBef>
                          <a:spcPts val="1800"/>
                        </a:spcBef>
                        <a:spcAft>
                          <a:spcPts val="240"/>
                        </a:spcAft>
                        <a:tabLst>
                          <a:tab pos="360045" algn="l"/>
                          <a:tab pos="720090" algn="l"/>
                          <a:tab pos="1080135" algn="l"/>
                          <a:tab pos="1440180" algn="l"/>
                          <a:tab pos="1800225" algn="l"/>
                        </a:tabLst>
                      </a:pPr>
                      <a:br>
                        <a:rPr lang="fr-CH" sz="1600" b="1" dirty="0">
                          <a:effectLst/>
                        </a:rPr>
                      </a:br>
                      <a:r>
                        <a:rPr lang="fr-CH" sz="1600" b="1" dirty="0">
                          <a:effectLst/>
                        </a:rPr>
                        <a:t>Council 2020</a:t>
                      </a:r>
                      <a:br>
                        <a:rPr lang="en-US" sz="1400" b="1" dirty="0">
                          <a:effectLst/>
                        </a:rPr>
                      </a:br>
                      <a:endParaRPr lang="en-US" sz="1400" b="1" dirty="0">
                        <a:effectLst/>
                      </a:endParaRPr>
                    </a:p>
                    <a:p>
                      <a:pPr marL="0" marR="0" algn="l" hangingPunct="0">
                        <a:spcBef>
                          <a:spcPts val="1800"/>
                        </a:spcBef>
                        <a:spcAft>
                          <a:spcPts val="240"/>
                        </a:spcAft>
                        <a:tabLst>
                          <a:tab pos="360045" algn="l"/>
                          <a:tab pos="720090" algn="l"/>
                          <a:tab pos="1080135" algn="l"/>
                          <a:tab pos="1440180" algn="l"/>
                          <a:tab pos="1800225" algn="l"/>
                        </a:tabLst>
                      </a:pPr>
                      <a:r>
                        <a:rPr lang="fr-CH" sz="1400" b="1" dirty="0">
                          <a:effectLst/>
                          <a:latin typeface="Calibri" panose="020F0502020204030204" pitchFamily="34" charset="0"/>
                          <a:ea typeface="Times New Roman" panose="02020603050405020304" pitchFamily="18" charset="0"/>
                          <a:cs typeface="Times New Roman" panose="02020603050405020304" pitchFamily="18" charset="0"/>
                        </a:rPr>
                        <a:t>Agenda item: ADM 4</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896838">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none" cap="all" baseline="0" dirty="0">
                          <a:effectLst/>
                        </a:rPr>
                        <a:t>R</a:t>
                      </a:r>
                      <a:r>
                        <a:rPr lang="en-GB" sz="1400" b="1" u="none" cap="none" baseline="0" dirty="0">
                          <a:effectLst/>
                        </a:rPr>
                        <a:t>eport by the Secretary-General</a:t>
                      </a:r>
                      <a:br>
                        <a:rPr lang="en-GB" sz="1400" b="0" u="none" cap="all" baseline="0" dirty="0">
                          <a:effectLst/>
                        </a:rPr>
                      </a:br>
                      <a:br>
                        <a:rPr lang="en-GB" sz="1400" b="0" u="none" cap="all" baseline="0" dirty="0">
                          <a:effectLst/>
                        </a:rPr>
                      </a:br>
                      <a:r>
                        <a:rPr lang="en-GB" sz="1400" b="0" u="none" cap="all" baseline="0" dirty="0">
                          <a:effectLst/>
                        </a:rPr>
                        <a:t>REPORT By THE Working Group on Internal Controls</a:t>
                      </a:r>
                      <a:br>
                        <a:rPr lang="en-GB" sz="1400" b="0" u="none" cap="all" baseline="0" dirty="0">
                          <a:effectLst/>
                        </a:rPr>
                      </a:br>
                      <a:r>
                        <a:rPr lang="en-GB" sz="1400" b="0" u="none" cap="all" baseline="0" dirty="0">
                          <a:effectLst/>
                        </a:rPr>
                        <a:t> </a:t>
                      </a:r>
                      <a:endParaRPr lang="en-US" sz="1400" b="0" u="none" cap="all"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57256">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sng" cap="all" dirty="0">
                          <a:effectLst/>
                        </a:rPr>
                        <a:t> </a:t>
                      </a:r>
                      <a:endParaRPr lang="en-US" sz="1400" b="1" cap="all"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635149189"/>
              </p:ext>
            </p:extLst>
          </p:nvPr>
        </p:nvGraphicFramePr>
        <p:xfrm>
          <a:off x="313401" y="2632356"/>
          <a:ext cx="11496782" cy="4074160"/>
        </p:xfrm>
        <a:graphic>
          <a:graphicData uri="http://schemas.openxmlformats.org/drawingml/2006/table">
            <a:tbl>
              <a:tblPr>
                <a:tableStyleId>{5C22544A-7EE6-4342-B048-85BDC9FD1C3A}</a:tableStyleId>
              </a:tblPr>
              <a:tblGrid>
                <a:gridCol w="11496782">
                  <a:extLst>
                    <a:ext uri="{9D8B030D-6E8A-4147-A177-3AD203B41FA5}">
                      <a16:colId xmlns:a16="http://schemas.microsoft.com/office/drawing/2014/main" val="2393441020"/>
                    </a:ext>
                  </a:extLst>
                </a:gridCol>
              </a:tblGrid>
              <a:tr h="3903835">
                <a:tc>
                  <a:txBody>
                    <a:bodyPr/>
                    <a:lstStyle/>
                    <a:p>
                      <a:pPr marL="360045" marR="0" indent="-360045" hangingPunct="0">
                        <a:spcBef>
                          <a:spcPts val="800"/>
                        </a:spcBef>
                        <a:spcAft>
                          <a:spcPts val="600"/>
                        </a:spcAft>
                        <a:tabLst>
                          <a:tab pos="360045" algn="l"/>
                          <a:tab pos="720090" algn="l"/>
                          <a:tab pos="1080135" algn="l"/>
                          <a:tab pos="1440180" algn="l"/>
                          <a:tab pos="1800225" algn="l"/>
                        </a:tabLst>
                      </a:pPr>
                      <a:r>
                        <a:rPr lang="en-GB" sz="1200" b="1" u="none" dirty="0">
                          <a:effectLst/>
                        </a:rPr>
                        <a:t>Summary</a:t>
                      </a:r>
                      <a:endParaRPr lang="en-US" sz="1200" b="1" u="none" dirty="0">
                        <a:effectLst/>
                      </a:endParaRPr>
                    </a:p>
                    <a:p>
                      <a:pPr lvl="0" algn="just"/>
                      <a:r>
                        <a:rPr lang="en-GB" sz="1200" dirty="0">
                          <a:effectLst/>
                          <a:latin typeface="+mn-lt"/>
                          <a:cs typeface="Arial" panose="020B0604020202020204" pitchFamily="34" charset="0"/>
                        </a:rPr>
                        <a:t>A fraud perpetrated by a staff member in an ITU Regional Office was </a:t>
                      </a:r>
                      <a:r>
                        <a:rPr lang="en-GB" sz="1200" kern="1200" dirty="0">
                          <a:solidFill>
                            <a:schemeClr val="dk1"/>
                          </a:solidFill>
                          <a:effectLst/>
                          <a:latin typeface="+mn-lt"/>
                          <a:ea typeface="+mn-ea"/>
                          <a:cs typeface="Arial" panose="020B0604020202020204" pitchFamily="34" charset="0"/>
                        </a:rPr>
                        <a:t>investigated</a:t>
                      </a:r>
                      <a:r>
                        <a:rPr lang="en-GB" sz="1200" dirty="0">
                          <a:effectLst/>
                          <a:latin typeface="+mn-lt"/>
                          <a:cs typeface="Arial" panose="020B0604020202020204" pitchFamily="34" charset="0"/>
                        </a:rPr>
                        <a:t> in 2018 by ITU Internal Audit Unit (IAU). </a:t>
                      </a:r>
                      <a:r>
                        <a:rPr lang="en-GB" sz="1200" kern="1200" dirty="0">
                          <a:solidFill>
                            <a:schemeClr val="dk1"/>
                          </a:solidFill>
                          <a:effectLst/>
                          <a:latin typeface="+mn-lt"/>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a:t>
                      </a:r>
                    </a:p>
                    <a:p>
                      <a:pPr lvl="0" algn="just"/>
                      <a:r>
                        <a:rPr lang="en-GB" sz="1200" kern="1200" dirty="0">
                          <a:solidFill>
                            <a:schemeClr val="dk1"/>
                          </a:solidFill>
                          <a:effectLst/>
                          <a:latin typeface="+mn-lt"/>
                          <a:ea typeface="+mn-ea"/>
                          <a:cs typeface="Arial" panose="020B0604020202020204" pitchFamily="34" charset="0"/>
                        </a:rPr>
                        <a:t>The internal working group to strengthen internal controls was tasked:</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Discuss measures to encourage a “speak-up culture”.</a:t>
                      </a:r>
                      <a:endParaRPr lang="en-US" sz="1200" kern="1200" dirty="0">
                        <a:solidFill>
                          <a:schemeClr val="dk1"/>
                        </a:solidFill>
                        <a:effectLst/>
                        <a:latin typeface="+mn-lt"/>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en-GB" sz="1200" kern="1200" dirty="0">
                          <a:solidFill>
                            <a:schemeClr val="dk1"/>
                          </a:solidFill>
                          <a:effectLst/>
                          <a:latin typeface="+mn-lt"/>
                          <a:ea typeface="+mn-ea"/>
                          <a:cs typeface="Arial" panose="020B0604020202020204" pitchFamily="34" charset="0"/>
                        </a:rPr>
                        <a:t>This document contains an overview of actions undertaken by the working group to date.</a:t>
                      </a:r>
                      <a:endParaRPr lang="en-US" sz="1200" kern="1200" dirty="0">
                        <a:solidFill>
                          <a:schemeClr val="dk1"/>
                        </a:solidFill>
                        <a:effectLst/>
                        <a:latin typeface="+mn-lt"/>
                        <a:ea typeface="+mn-ea"/>
                        <a:cs typeface="Arial" panose="020B0604020202020204" pitchFamily="34" charset="0"/>
                      </a:endParaRPr>
                    </a:p>
                    <a:p>
                      <a:pPr marL="360045" marR="0" indent="-360045" hangingPunct="0">
                        <a:spcBef>
                          <a:spcPts val="800"/>
                        </a:spcBef>
                        <a:spcAft>
                          <a:spcPts val="0"/>
                        </a:spcAft>
                        <a:tabLst>
                          <a:tab pos="360045" algn="l"/>
                          <a:tab pos="720090" algn="l"/>
                          <a:tab pos="1080135" algn="l"/>
                          <a:tab pos="1440180" algn="l"/>
                          <a:tab pos="1800225" algn="l"/>
                        </a:tabLst>
                      </a:pPr>
                      <a:r>
                        <a:rPr lang="en-GB" sz="1200" b="1" u="none" dirty="0">
                          <a:effectLst/>
                        </a:rPr>
                        <a:t>Action required</a:t>
                      </a:r>
                      <a:endParaRPr lang="en-US" sz="1200" b="1" u="none" dirty="0">
                        <a:effectLst/>
                      </a:endParaRPr>
                    </a:p>
                    <a:p>
                      <a:pPr marL="0" marR="0" hangingPunct="0">
                        <a:spcBef>
                          <a:spcPts val="600"/>
                        </a:spcBef>
                        <a:spcAft>
                          <a:spcPts val="600"/>
                        </a:spcAft>
                        <a:tabLst>
                          <a:tab pos="360045" algn="l"/>
                          <a:tab pos="720090" algn="l"/>
                          <a:tab pos="1080135" algn="l"/>
                          <a:tab pos="1440180" algn="l"/>
                          <a:tab pos="1800225" algn="l"/>
                        </a:tabLst>
                      </a:pPr>
                      <a:r>
                        <a:rPr lang="en-GB" sz="1200" dirty="0">
                          <a:effectLst/>
                        </a:rPr>
                        <a:t>The Council is invited to </a:t>
                      </a:r>
                      <a:r>
                        <a:rPr lang="en-GB" sz="1200" b="1" dirty="0">
                          <a:effectLst/>
                        </a:rPr>
                        <a:t>note </a:t>
                      </a:r>
                      <a:r>
                        <a:rPr lang="en-GB" sz="1200" b="0" dirty="0">
                          <a:effectLst/>
                        </a:rPr>
                        <a:t>this report.</a:t>
                      </a:r>
                      <a:endParaRPr lang="en-US" sz="1200" b="0" dirty="0">
                        <a:effectLst/>
                      </a:endParaRPr>
                    </a:p>
                    <a:p>
                      <a:pPr marL="0" marR="0" algn="ctr">
                        <a:spcBef>
                          <a:spcPts val="0"/>
                        </a:spcBef>
                        <a:spcAft>
                          <a:spcPts val="0"/>
                        </a:spcAft>
                        <a:tabLst>
                          <a:tab pos="504190" algn="l"/>
                          <a:tab pos="756285" algn="l"/>
                          <a:tab pos="1008380" algn="l"/>
                          <a:tab pos="1260475" algn="l"/>
                        </a:tabLst>
                      </a:pPr>
                      <a:r>
                        <a:rPr lang="en-GB" sz="1100" cap="all" dirty="0">
                          <a:effectLst/>
                        </a:rPr>
                        <a:t>____________</a:t>
                      </a:r>
                      <a:endParaRPr lang="en-US" sz="1200" cap="all" dirty="0">
                        <a:effectLst/>
                      </a:endParaRPr>
                    </a:p>
                    <a:p>
                      <a:pPr marL="360045" marR="0" indent="-360045" hangingPunct="0">
                        <a:spcBef>
                          <a:spcPts val="800"/>
                        </a:spcBef>
                        <a:spcAft>
                          <a:spcPts val="0"/>
                        </a:spcAft>
                        <a:tabLst>
                          <a:tab pos="360045" algn="l"/>
                          <a:tab pos="720090" algn="l"/>
                          <a:tab pos="1080135" algn="l"/>
                          <a:tab pos="1440180" algn="l"/>
                          <a:tab pos="1800225" algn="l"/>
                        </a:tabLst>
                      </a:pPr>
                      <a:r>
                        <a:rPr lang="en-GB" sz="1200" b="1" u="none" dirty="0">
                          <a:effectLst/>
                        </a:rPr>
                        <a:t>References</a:t>
                      </a:r>
                      <a:endParaRPr lang="en-US" sz="1200" b="1" u="none" dirty="0">
                        <a:effectLst/>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n-GB" sz="800" dirty="0">
                          <a:effectLst/>
                        </a:rPr>
                        <a:t> </a:t>
                      </a:r>
                      <a:r>
                        <a:rPr lang="en-GB" sz="900" u="sng"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C18/22 (Add.1</a:t>
                      </a:r>
                      <a:r>
                        <a:rPr lang="en-GB" sz="9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GB" sz="900" dirty="0">
                          <a:solidFill>
                            <a:srgbClr val="0070C0"/>
                          </a:solidFill>
                          <a:latin typeface="Arial" panose="020B0604020202020204" pitchFamily="34" charset="0"/>
                          <a:cs typeface="Arial" panose="020B0604020202020204" pitchFamily="34" charset="0"/>
                        </a:rPr>
                        <a:t>, </a:t>
                      </a:r>
                      <a:r>
                        <a:rPr lang="en-GB" sz="900" u="sng" kern="1200" dirty="0">
                          <a:solidFill>
                            <a:srgbClr val="0070C0"/>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C18/40</a:t>
                      </a:r>
                      <a:r>
                        <a:rPr lang="en-GB" sz="900" u="sng" kern="1200" dirty="0">
                          <a:solidFill>
                            <a:srgbClr val="0070C0"/>
                          </a:solidFill>
                          <a:latin typeface="Arial" panose="020B0604020202020204" pitchFamily="34" charset="0"/>
                          <a:ea typeface="+mn-ea"/>
                          <a:cs typeface="Arial" panose="020B0604020202020204" pitchFamily="34" charset="0"/>
                        </a:rPr>
                        <a:t>, </a:t>
                      </a:r>
                      <a:r>
                        <a:rPr lang="en-GB" sz="900" u="sng" kern="1200" dirty="0">
                          <a:solidFill>
                            <a:srgbClr val="0070C0"/>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C19/44</a:t>
                      </a:r>
                      <a:r>
                        <a:rPr lang="en-GB" sz="900" u="none" kern="1200" dirty="0">
                          <a:solidFill>
                            <a:srgbClr val="0070C0"/>
                          </a:solidFill>
                          <a:latin typeface="Arial" panose="020B0604020202020204" pitchFamily="34" charset="0"/>
                          <a:ea typeface="+mn-ea"/>
                          <a:cs typeface="Arial" panose="020B0604020202020204" pitchFamily="34" charset="0"/>
                        </a:rPr>
                        <a:t>, </a:t>
                      </a:r>
                      <a:r>
                        <a:rPr lang="en-GB" sz="900" u="none" kern="120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 </a:t>
                      </a:r>
                      <a:r>
                        <a:rPr lang="en-GB" sz="900" u="sng" kern="120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CWG-FHR-11/INF-5</a:t>
                      </a:r>
                      <a:endParaRPr lang="en-US" sz="800" u="sng" kern="1200" dirty="0">
                        <a:solidFill>
                          <a:srgbClr val="0070C0"/>
                        </a:solidFill>
                        <a:latin typeface="Arial" panose="020B0604020202020204" pitchFamily="34" charset="0"/>
                        <a:ea typeface="+mn-ea"/>
                        <a:cs typeface="Arial" panose="020B0604020202020204" pitchFamily="34" charset="0"/>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endParaRPr lang="en-US" sz="1200" u="sng" kern="1200" dirty="0">
                        <a:solidFill>
                          <a:schemeClr val="dk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598317163"/>
              </p:ext>
            </p:extLst>
          </p:nvPr>
        </p:nvGraphicFramePr>
        <p:xfrm>
          <a:off x="9150944" y="1092792"/>
          <a:ext cx="2626393" cy="1052362"/>
        </p:xfrm>
        <a:graphic>
          <a:graphicData uri="http://schemas.openxmlformats.org/drawingml/2006/table">
            <a:tbl>
              <a:tblPr>
                <a:tableStyleId>{5C22544A-7EE6-4342-B048-85BDC9FD1C3A}</a:tableStyleId>
              </a:tblPr>
              <a:tblGrid>
                <a:gridCol w="2626393">
                  <a:extLst>
                    <a:ext uri="{9D8B030D-6E8A-4147-A177-3AD203B41FA5}">
                      <a16:colId xmlns:a16="http://schemas.microsoft.com/office/drawing/2014/main" val="2345875258"/>
                    </a:ext>
                  </a:extLst>
                </a:gridCol>
              </a:tblGrid>
              <a:tr h="243101">
                <a:tc>
                  <a:txBody>
                    <a:bodyPr/>
                    <a:lstStyle/>
                    <a:p>
                      <a:pPr marL="0" marR="0" algn="l" hangingPunct="0">
                        <a:lnSpc>
                          <a:spcPct val="1000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fr-CH" sz="1400" b="1" u="none" dirty="0" err="1">
                          <a:effectLst/>
                        </a:rPr>
                        <a:t>Revision</a:t>
                      </a:r>
                      <a:r>
                        <a:rPr lang="fr-CH" sz="1400" b="1" u="none" dirty="0">
                          <a:effectLst/>
                        </a:rPr>
                        <a:t> 1 to</a:t>
                      </a:r>
                      <a:br>
                        <a:rPr lang="fr-CH" sz="1400" b="1" u="none" dirty="0">
                          <a:effectLst/>
                        </a:rPr>
                      </a:br>
                      <a:r>
                        <a:rPr lang="fr-CH" sz="1400" b="1" u="none" dirty="0">
                          <a:effectLst/>
                        </a:rPr>
                        <a:t>Document C20/63-E</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312821">
                <a:tc>
                  <a:txBody>
                    <a:bodyPr/>
                    <a:lstStyle/>
                    <a:p>
                      <a:pPr marL="0" marR="0" algn="l" hangingPunct="0">
                        <a:lnSpc>
                          <a:spcPct val="100000"/>
                        </a:lnSpc>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5 October 2020</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312821">
                <a:tc>
                  <a:txBody>
                    <a:bodyPr/>
                    <a:lstStyle/>
                    <a:p>
                      <a:pPr marL="0" marR="0" algn="l" hangingPunct="0">
                        <a:lnSpc>
                          <a:spcPct val="100000"/>
                        </a:lnSpc>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Original: English</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EF012904-3A20-4F2B-853B-D0DBA8ED0358}"/>
              </a:ext>
            </a:extLst>
          </p:cNvPr>
          <p:cNvSpPr txBox="1"/>
          <p:nvPr/>
        </p:nvSpPr>
        <p:spPr>
          <a:xfrm rot="5400000">
            <a:off x="4871860" y="2652232"/>
            <a:ext cx="4235795"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1" name="TextBox 90">
            <a:extLst>
              <a:ext uri="{FF2B5EF4-FFF2-40B4-BE49-F238E27FC236}">
                <a16:creationId xmlns:a16="http://schemas.microsoft.com/office/drawing/2014/main" id="{9F0C73D9-4B37-441D-B00C-15BDA39560E9}"/>
              </a:ext>
            </a:extLst>
          </p:cNvPr>
          <p:cNvSpPr txBox="1"/>
          <p:nvPr/>
        </p:nvSpPr>
        <p:spPr>
          <a:xfrm rot="5400000">
            <a:off x="2602091" y="2661139"/>
            <a:ext cx="4253607" cy="1743075"/>
          </a:xfrm>
          <a:prstGeom prst="rect">
            <a:avLst/>
          </a:prstGeom>
          <a:solidFill>
            <a:schemeClr val="accent1">
              <a:lumMod val="20000"/>
              <a:lumOff val="80000"/>
            </a:schemeClr>
          </a:solidFill>
        </p:spPr>
        <p:txBody>
          <a:bodyPr wrap="square" rtlCol="0">
            <a:spAutoFit/>
          </a:bodyPr>
          <a:lstStyle/>
          <a:p>
            <a:endParaRPr lang="en-US" dirty="0"/>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established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rot="5400000">
            <a:off x="7207155" y="2643328"/>
            <a:ext cx="4253606"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a:off x="3851095" y="1879167"/>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Governance, Ethics, Fraud detection </a:t>
            </a:r>
          </a:p>
          <a:p>
            <a:pPr algn="ctr"/>
            <a:endParaRPr lang="en-GB" dirty="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6CCDF3A7-9113-410B-9DAA-A117DF9C0F93}"/>
              </a:ext>
            </a:extLst>
          </p:cNvPr>
          <p:cNvSpPr txBox="1"/>
          <p:nvPr/>
        </p:nvSpPr>
        <p:spPr>
          <a:xfrm>
            <a:off x="6118220" y="1918325"/>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financial &amp; procurement procedures</a:t>
            </a:r>
          </a:p>
        </p:txBody>
      </p:sp>
      <p:sp>
        <p:nvSpPr>
          <p:cNvPr id="93" name="TextBox 92">
            <a:extLst>
              <a:ext uri="{FF2B5EF4-FFF2-40B4-BE49-F238E27FC236}">
                <a16:creationId xmlns:a16="http://schemas.microsoft.com/office/drawing/2014/main" id="{E94846FC-8112-46CA-8BA1-3C8103F59CFC}"/>
              </a:ext>
            </a:extLst>
          </p:cNvPr>
          <p:cNvSpPr txBox="1"/>
          <p:nvPr/>
        </p:nvSpPr>
        <p:spPr>
          <a:xfrm>
            <a:off x="8462421" y="1919801"/>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BDT internal control procedures</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6699617" y="151157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4387946" y="1487065"/>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3876997" y="1528971"/>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29839" y="1468332"/>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6195779" y="1551743"/>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7178411" y="151045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9079690" y="1495039"/>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8556283" y="1461776"/>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9524031" y="1476874"/>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a:extLst>
              <a:ext uri="{FF2B5EF4-FFF2-40B4-BE49-F238E27FC236}">
                <a16:creationId xmlns:a16="http://schemas.microsoft.com/office/drawing/2014/main" id="{966003BC-CC2E-49B3-991C-3BF014D577BC}"/>
              </a:ext>
            </a:extLst>
          </p:cNvPr>
          <p:cNvSpPr/>
          <p:nvPr/>
        </p:nvSpPr>
        <p:spPr>
          <a:xfrm>
            <a:off x="295703" y="3258341"/>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1st Line of </a:t>
            </a:r>
            <a:r>
              <a:rPr lang="en-GB" dirty="0" err="1">
                <a:solidFill>
                  <a:srgbClr val="002060"/>
                </a:solidFill>
              </a:rPr>
              <a:t>Defense</a:t>
            </a:r>
            <a:r>
              <a:rPr lang="en-GB" dirty="0">
                <a:solidFill>
                  <a:srgbClr val="002060"/>
                </a:solidFill>
              </a:rPr>
              <a:t> </a:t>
            </a:r>
          </a:p>
        </p:txBody>
      </p:sp>
      <p:sp>
        <p:nvSpPr>
          <p:cNvPr id="3" name="Rectangle 2">
            <a:extLst>
              <a:ext uri="{FF2B5EF4-FFF2-40B4-BE49-F238E27FC236}">
                <a16:creationId xmlns:a16="http://schemas.microsoft.com/office/drawing/2014/main" id="{C844157B-7563-4727-8E76-659C10185B92}"/>
              </a:ext>
            </a:extLst>
          </p:cNvPr>
          <p:cNvSpPr/>
          <p:nvPr/>
        </p:nvSpPr>
        <p:spPr>
          <a:xfrm>
            <a:off x="295703" y="4025943"/>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2nd Line of </a:t>
            </a:r>
            <a:r>
              <a:rPr lang="en-GB" dirty="0" err="1">
                <a:solidFill>
                  <a:srgbClr val="002060"/>
                </a:solidFill>
              </a:rPr>
              <a:t>Defense</a:t>
            </a:r>
            <a:r>
              <a:rPr lang="en-GB" dirty="0">
                <a:solidFill>
                  <a:srgbClr val="002060"/>
                </a:solidFill>
              </a:rPr>
              <a:t> </a:t>
            </a:r>
          </a:p>
        </p:txBody>
      </p:sp>
      <p:sp>
        <p:nvSpPr>
          <p:cNvPr id="4" name="Rectangle 3">
            <a:extLst>
              <a:ext uri="{FF2B5EF4-FFF2-40B4-BE49-F238E27FC236}">
                <a16:creationId xmlns:a16="http://schemas.microsoft.com/office/drawing/2014/main" id="{B3A3D2E8-2BD7-464A-99CB-ECB53FE7F57F}"/>
              </a:ext>
            </a:extLst>
          </p:cNvPr>
          <p:cNvSpPr/>
          <p:nvPr/>
        </p:nvSpPr>
        <p:spPr>
          <a:xfrm>
            <a:off x="295703" y="4851442"/>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2060"/>
                </a:solidFill>
              </a:rPr>
              <a:t>3rd line of </a:t>
            </a:r>
            <a:r>
              <a:rPr lang="en-GB" dirty="0" err="1">
                <a:solidFill>
                  <a:srgbClr val="002060"/>
                </a:solidFill>
              </a:rPr>
              <a:t>Defense</a:t>
            </a:r>
            <a:r>
              <a:rPr lang="fr-FR" dirty="0">
                <a:solidFill>
                  <a:srgbClr val="002060"/>
                </a:solidFill>
              </a:rPr>
              <a:t> </a:t>
            </a:r>
            <a:endParaRPr lang="en-US" dirty="0">
              <a:solidFill>
                <a:srgbClr val="002060"/>
              </a:solidFill>
            </a:endParaRPr>
          </a:p>
        </p:txBody>
      </p:sp>
      <p:pic>
        <p:nvPicPr>
          <p:cNvPr id="11" name="Graphic 10" descr="Checkmark">
            <a:extLst>
              <a:ext uri="{FF2B5EF4-FFF2-40B4-BE49-F238E27FC236}">
                <a16:creationId xmlns:a16="http://schemas.microsoft.com/office/drawing/2014/main" id="{F4B2BD88-31DC-4193-8AC5-42840D725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5920" y="4051258"/>
            <a:ext cx="457200" cy="457200"/>
          </a:xfrm>
          <a:prstGeom prst="rect">
            <a:avLst/>
          </a:prstGeom>
        </p:spPr>
      </p:pic>
      <p:pic>
        <p:nvPicPr>
          <p:cNvPr id="12" name="Graphic 11" descr="Checkmark">
            <a:extLst>
              <a:ext uri="{FF2B5EF4-FFF2-40B4-BE49-F238E27FC236}">
                <a16:creationId xmlns:a16="http://schemas.microsoft.com/office/drawing/2014/main" id="{3067F929-80A8-48A5-B38A-AC2501FB8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3381" y="3296838"/>
            <a:ext cx="457200" cy="457200"/>
          </a:xfrm>
          <a:prstGeom prst="rect">
            <a:avLst/>
          </a:prstGeom>
        </p:spPr>
      </p:pic>
      <p:pic>
        <p:nvPicPr>
          <p:cNvPr id="13" name="Graphic 12" descr="Checkmark">
            <a:extLst>
              <a:ext uri="{FF2B5EF4-FFF2-40B4-BE49-F238E27FC236}">
                <a16:creationId xmlns:a16="http://schemas.microsoft.com/office/drawing/2014/main" id="{967ED093-E4EA-44F1-85CF-97688859F8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9666" y="3308972"/>
            <a:ext cx="457200" cy="457200"/>
          </a:xfrm>
          <a:prstGeom prst="rect">
            <a:avLst/>
          </a:prstGeom>
        </p:spPr>
      </p:pic>
      <p:pic>
        <p:nvPicPr>
          <p:cNvPr id="14" name="Graphic 13" descr="Checkmark">
            <a:extLst>
              <a:ext uri="{FF2B5EF4-FFF2-40B4-BE49-F238E27FC236}">
                <a16:creationId xmlns:a16="http://schemas.microsoft.com/office/drawing/2014/main" id="{C8E2D7E8-0A29-428F-B6A8-68F2D3AAC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8014" y="4893904"/>
            <a:ext cx="457200" cy="457200"/>
          </a:xfrm>
          <a:prstGeom prst="rect">
            <a:avLst/>
          </a:prstGeom>
        </p:spPr>
      </p:pic>
      <p:sp>
        <p:nvSpPr>
          <p:cNvPr id="109" name="Title 2">
            <a:extLst>
              <a:ext uri="{FF2B5EF4-FFF2-40B4-BE49-F238E27FC236}">
                <a16:creationId xmlns:a16="http://schemas.microsoft.com/office/drawing/2014/main" id="{1F3B386C-D4A6-4D0E-A3C7-8D141EB7628A}"/>
              </a:ext>
            </a:extLst>
          </p:cNvPr>
          <p:cNvSpPr txBox="1">
            <a:spLocks/>
          </p:cNvSpPr>
          <p:nvPr/>
        </p:nvSpPr>
        <p:spPr>
          <a:xfrm rot="5400000">
            <a:off x="-1359376" y="3836916"/>
            <a:ext cx="3784058" cy="1017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u="sng" dirty="0"/>
              <a:t>ITU’s 3 lines of Defense</a:t>
            </a:r>
            <a:endParaRPr lang="en-GB" sz="1600" u="sng" dirty="0"/>
          </a:p>
        </p:txBody>
      </p:sp>
      <p:pic>
        <p:nvPicPr>
          <p:cNvPr id="15" name="Graphic 14" descr="Checkmark">
            <a:extLst>
              <a:ext uri="{FF2B5EF4-FFF2-40B4-BE49-F238E27FC236}">
                <a16:creationId xmlns:a16="http://schemas.microsoft.com/office/drawing/2014/main" id="{24B5A6F9-95D1-4802-AD05-D7D902D05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6288" y="4051258"/>
            <a:ext cx="457200" cy="457200"/>
          </a:xfrm>
          <a:prstGeom prst="rect">
            <a:avLst/>
          </a:prstGeom>
        </p:spPr>
      </p:pic>
      <p:pic>
        <p:nvPicPr>
          <p:cNvPr id="16" name="Graphic 15" descr="Checkmark">
            <a:extLst>
              <a:ext uri="{FF2B5EF4-FFF2-40B4-BE49-F238E27FC236}">
                <a16:creationId xmlns:a16="http://schemas.microsoft.com/office/drawing/2014/main" id="{30513358-0E0B-4A56-8A6D-6ED52B7798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5544" y="4067231"/>
            <a:ext cx="457200" cy="457200"/>
          </a:xfrm>
          <a:prstGeom prst="rect">
            <a:avLst/>
          </a:prstGeom>
        </p:spPr>
      </p:pic>
    </p:spTree>
    <p:extLst>
      <p:ext uri="{BB962C8B-B14F-4D97-AF65-F5344CB8AC3E}">
        <p14:creationId xmlns:p14="http://schemas.microsoft.com/office/powerpoint/2010/main" val="1029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9554055" cy="1118026"/>
            <a:chOff x="6102442" y="1483456"/>
            <a:chExt cx="716518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established as of June 2020</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94143" y="1167288"/>
            <a:ext cx="10715625" cy="2215991"/>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Policy against fraud, corruption and other proscribed practices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Investigation guidelines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A clause with respect to due process in case of fraud in project agreements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Inspection of Regional Offices’ projects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Strengthen sponsorship policies </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1038107" y="1261973"/>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Governance, Ethics, Fraud detection </a:t>
            </a:r>
          </a:p>
          <a:p>
            <a:pPr algn="ctr"/>
            <a:endParaRPr lang="en-GB"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92489" y="3037167"/>
            <a:ext cx="10715625" cy="2154436"/>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New procurement procedures for orders &lt; 20’000 CHF</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Basic rules for procurement for BDT Projects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Monitoring of cumulative PO amounts per vendor</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Reinforcement of petty cash control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Effective management of bank accounts and cash in ITU’s Regional/Area Offices.</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1038108" y="3233648"/>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financial &amp; procurement procedures</a:t>
            </a: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692489" y="4911030"/>
            <a:ext cx="10715625" cy="2123658"/>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Internal working group on strengthening internal controls of BDT</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BDT Annual Travel Plan</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Control of consultants’ work </a:t>
            </a:r>
          </a:p>
          <a:p>
            <a:pPr marL="285750" indent="-285750">
              <a:buClr>
                <a:schemeClr val="accent6">
                  <a:lumMod val="75000"/>
                </a:schemeClr>
              </a:buClr>
              <a:buFont typeface="Wingdings" panose="05000000000000000000" pitchFamily="2" charset="2"/>
              <a:buChar char="ü"/>
            </a:pPr>
            <a:r>
              <a:rPr lang="en-GB" sz="1600" b="1" dirty="0">
                <a:latin typeface="Arial" panose="020B0604020202020204" pitchFamily="34" charset="0"/>
                <a:ea typeface="DengXian" panose="02010600030101010101" pitchFamily="2" charset="-122"/>
                <a:cs typeface="Arial" panose="020B0604020202020204" pitchFamily="34" charset="0"/>
              </a:rPr>
              <a:t>Strengthened travel procedures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Strengthen the oversight at the project level</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Asset management for projects </a:t>
            </a:r>
          </a:p>
          <a:p>
            <a:endParaRPr lang="en-US" b="1" dirty="0">
              <a:latin typeface="Arial" panose="020B0604020202020204" pitchFamily="34" charset="0"/>
              <a:cs typeface="Arial" panose="020B0604020202020204" pitchFamily="34" charset="0"/>
            </a:endParaRPr>
          </a:p>
          <a:p>
            <a:endParaRPr lang="en-US"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1038107" y="5106421"/>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BDT internal control procedures</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4298" y="372152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531296" y="1666732"/>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87254" y="116546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7593" y="2245400"/>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61995" y="3207477"/>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57392" y="425179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96767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Striped Right 9">
            <a:extLst>
              <a:ext uri="{FF2B5EF4-FFF2-40B4-BE49-F238E27FC236}">
                <a16:creationId xmlns:a16="http://schemas.microsoft.com/office/drawing/2014/main" id="{19365F4E-BADB-4294-8856-6D30ECE629E9}"/>
              </a:ext>
            </a:extLst>
          </p:cNvPr>
          <p:cNvSpPr/>
          <p:nvPr/>
        </p:nvSpPr>
        <p:spPr>
          <a:xfrm>
            <a:off x="4209691" y="3429001"/>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lumMod val="50000"/>
                  </a:schemeClr>
                </a:solidFill>
              </a:rPr>
              <a:t>  </a:t>
            </a:r>
            <a:r>
              <a:rPr lang="fr-FR" sz="1200" dirty="0" err="1">
                <a:solidFill>
                  <a:schemeClr val="accent1">
                    <a:lumMod val="50000"/>
                  </a:schemeClr>
                </a:solidFill>
              </a:rPr>
              <a:t>Pillars</a:t>
            </a:r>
            <a:r>
              <a:rPr lang="fr-FR" sz="1200" dirty="0">
                <a:solidFill>
                  <a:schemeClr val="accent1">
                    <a:lumMod val="50000"/>
                  </a:schemeClr>
                </a:solidFill>
              </a:rPr>
              <a:t> </a:t>
            </a:r>
          </a:p>
          <a:p>
            <a:pPr algn="ctr"/>
            <a:r>
              <a:rPr lang="fr-FR" sz="1200" dirty="0">
                <a:solidFill>
                  <a:schemeClr val="accent1">
                    <a:lumMod val="50000"/>
                  </a:schemeClr>
                </a:solidFill>
              </a:rPr>
              <a:t>                 of the new SO</a:t>
            </a:r>
            <a:endParaRPr lang="en-US" sz="1200" dirty="0">
              <a:solidFill>
                <a:schemeClr val="accent1">
                  <a:lumMod val="50000"/>
                </a:schemeClr>
              </a:solidFill>
            </a:endParaRPr>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121787" cy="1118026"/>
            <a:chOff x="6102442" y="1483456"/>
            <a:chExt cx="716518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established ( June – Sep 2020)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16" name="Rectangle 15">
            <a:extLst>
              <a:ext uri="{FF2B5EF4-FFF2-40B4-BE49-F238E27FC236}">
                <a16:creationId xmlns:a16="http://schemas.microsoft.com/office/drawing/2014/main" id="{2D2EA014-431A-42D7-A1A1-5AFADD15F341}"/>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54AA0C-B72E-49B9-8090-06AE7A1CE67E}"/>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Whistleblower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Protection</a:t>
            </a:r>
            <a:r>
              <a:rPr lang="en-US" sz="3200" b="1" dirty="0">
                <a:latin typeface="Arial" panose="020B0604020202020204" pitchFamily="34" charset="0"/>
                <a:ea typeface="DengXian" panose="02010600030101010101" pitchFamily="2" charset="-122"/>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4EE096F-8615-43A3-A591-E7A8FCCA2036}"/>
              </a:ext>
            </a:extLst>
          </p:cNvPr>
          <p:cNvSpPr/>
          <p:nvPr/>
        </p:nvSpPr>
        <p:spPr>
          <a:xfrm>
            <a:off x="6864009" y="863657"/>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24" name="Picture 23" descr="A close up of a fan&#10;&#10;Description automatically generated">
            <a:extLst>
              <a:ext uri="{FF2B5EF4-FFF2-40B4-BE49-F238E27FC236}">
                <a16:creationId xmlns:a16="http://schemas.microsoft.com/office/drawing/2014/main" id="{44213C9B-45FC-45C3-BC22-BD5DF2BCE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37" y="2575435"/>
            <a:ext cx="232055" cy="232055"/>
          </a:xfrm>
          <a:prstGeom prst="rect">
            <a:avLst/>
          </a:prstGeom>
        </p:spPr>
      </p:pic>
      <p:pic>
        <p:nvPicPr>
          <p:cNvPr id="25" name="Picture 24" descr="A close up of a fan&#10;&#10;Description automatically generated">
            <a:extLst>
              <a:ext uri="{FF2B5EF4-FFF2-40B4-BE49-F238E27FC236}">
                <a16:creationId xmlns:a16="http://schemas.microsoft.com/office/drawing/2014/main" id="{96D5391C-F8F0-4B1E-AA88-CA734E6E1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37" y="2153511"/>
            <a:ext cx="232055" cy="232055"/>
          </a:xfrm>
          <a:prstGeom prst="rect">
            <a:avLst/>
          </a:prstGeom>
        </p:spPr>
      </p:pic>
      <p:sp>
        <p:nvSpPr>
          <p:cNvPr id="2" name="Rectangle 1">
            <a:extLst>
              <a:ext uri="{FF2B5EF4-FFF2-40B4-BE49-F238E27FC236}">
                <a16:creationId xmlns:a16="http://schemas.microsoft.com/office/drawing/2014/main" id="{80F0EA8B-D407-4DCE-B684-024A5273709F}"/>
              </a:ext>
            </a:extLst>
          </p:cNvPr>
          <p:cNvSpPr/>
          <p:nvPr/>
        </p:nvSpPr>
        <p:spPr>
          <a:xfrm>
            <a:off x="-3273" y="1988117"/>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Implemented</a:t>
            </a:r>
          </a:p>
        </p:txBody>
      </p:sp>
      <p:graphicFrame>
        <p:nvGraphicFramePr>
          <p:cNvPr id="3" name="Table 2">
            <a:extLst>
              <a:ext uri="{FF2B5EF4-FFF2-40B4-BE49-F238E27FC236}">
                <a16:creationId xmlns:a16="http://schemas.microsoft.com/office/drawing/2014/main" id="{094AEE6E-0B88-46F7-8001-E8468855F9E7}"/>
              </a:ext>
            </a:extLst>
          </p:cNvPr>
          <p:cNvGraphicFramePr>
            <a:graphicFrameLocks noGrp="1"/>
          </p:cNvGraphicFramePr>
          <p:nvPr>
            <p:extLst>
              <p:ext uri="{D42A27DB-BD31-4B8C-83A1-F6EECF244321}">
                <p14:modId xmlns:p14="http://schemas.microsoft.com/office/powerpoint/2010/main" val="3683118386"/>
              </p:ext>
            </p:extLst>
          </p:nvPr>
        </p:nvGraphicFramePr>
        <p:xfrm>
          <a:off x="50605" y="3231684"/>
          <a:ext cx="5102826" cy="3012337"/>
        </p:xfrm>
        <a:graphic>
          <a:graphicData uri="http://schemas.openxmlformats.org/drawingml/2006/table">
            <a:tbl>
              <a:tblPr>
                <a:tableStyleId>{5C22544A-7EE6-4342-B048-85BDC9FD1C3A}</a:tableStyleId>
              </a:tblPr>
              <a:tblGrid>
                <a:gridCol w="5102826">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fr-FR" sz="1200" kern="1200" dirty="0">
                          <a:solidFill>
                            <a:schemeClr val="dk1"/>
                          </a:solidFill>
                          <a:effectLst/>
                          <a:latin typeface="Arial" panose="020B0604020202020204" pitchFamily="34" charset="0"/>
                          <a:ea typeface="+mn-ea"/>
                          <a:cs typeface="Arial" panose="020B0604020202020204" pitchFamily="34" charset="0"/>
                        </a:rPr>
                        <a:t>Service </a:t>
                      </a:r>
                      <a:r>
                        <a:rPr lang="fr-FR" sz="1200" kern="1200" dirty="0" err="1">
                          <a:solidFill>
                            <a:schemeClr val="dk1"/>
                          </a:solidFill>
                          <a:effectLst/>
                          <a:latin typeface="Arial" panose="020B0604020202020204" pitchFamily="34" charset="0"/>
                          <a:ea typeface="+mn-ea"/>
                          <a:cs typeface="Arial" panose="020B0604020202020204" pitchFamily="34" charset="0"/>
                        </a:rPr>
                        <a:t>Order</a:t>
                      </a:r>
                      <a:r>
                        <a:rPr lang="fr-FR" sz="1200" kern="1200" dirty="0">
                          <a:solidFill>
                            <a:schemeClr val="dk1"/>
                          </a:solidFill>
                          <a:effectLst/>
                          <a:latin typeface="Arial" panose="020B0604020202020204" pitchFamily="34" charset="0"/>
                          <a:ea typeface="+mn-ea"/>
                          <a:cs typeface="Arial" panose="020B0604020202020204" pitchFamily="34" charset="0"/>
                        </a:rPr>
                        <a:t> 20/06 -</a:t>
                      </a:r>
                      <a:r>
                        <a:rPr lang="en-GB" sz="1200" kern="1200" dirty="0">
                          <a:solidFill>
                            <a:schemeClr val="dk1"/>
                          </a:solidFill>
                          <a:effectLst/>
                          <a:latin typeface="Arial" panose="020B0604020202020204" pitchFamily="34" charset="0"/>
                          <a:ea typeface="+mn-ea"/>
                          <a:cs typeface="Arial" panose="020B0604020202020204" pitchFamily="34" charset="0"/>
                        </a:rPr>
                        <a:t>POLICY AND PROTECTION FOR REPORTING MISCONDUCT (Whistleblowing) -  published on 10 September 2020 (</a:t>
                      </a:r>
                      <a:r>
                        <a:rPr lang="en-GB" sz="1200" kern="1200" dirty="0">
                          <a:solidFill>
                            <a:schemeClr val="dk1"/>
                          </a:solidFill>
                          <a:effectLst/>
                          <a:latin typeface="Arial" panose="020B0604020202020204" pitchFamily="34" charset="0"/>
                          <a:ea typeface="+mn-ea"/>
                          <a:cs typeface="Arial" panose="020B0604020202020204" pitchFamily="34" charset="0"/>
                          <a:hlinkClick r:id="rId4"/>
                        </a:rPr>
                        <a:t>SO20/06</a:t>
                      </a:r>
                      <a:r>
                        <a:rPr lang="en-GB" sz="1200" kern="1200" dirty="0">
                          <a:solidFill>
                            <a:schemeClr val="dk1"/>
                          </a:solidFill>
                          <a:effectLst/>
                          <a:latin typeface="Arial" panose="020B0604020202020204" pitchFamily="34" charset="0"/>
                          <a:ea typeface="+mn-ea"/>
                          <a:cs typeface="Arial" panose="020B0604020202020204" pitchFamily="34" charset="0"/>
                        </a:rPr>
                        <a:t> ). The new Service Order abrogates and replaces Service Order No 11/04 of 22 February 2011. </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Service Order promulgates ITU’s Policy and Protection for Reporting Misconduct (Whistleblowing) and clarifies the rights and responsibilities of ITU personnel with respect to reporting suspected misconduct, so as to encourage ITU personnel to raise concerns and enable ITU to address such cases. </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37" name="TextBox 36">
            <a:extLst>
              <a:ext uri="{FF2B5EF4-FFF2-40B4-BE49-F238E27FC236}">
                <a16:creationId xmlns:a16="http://schemas.microsoft.com/office/drawing/2014/main" id="{E20EE27E-9684-4E53-92CE-36A66D941E7A}"/>
              </a:ext>
            </a:extLst>
          </p:cNvPr>
          <p:cNvSpPr txBox="1"/>
          <p:nvPr/>
        </p:nvSpPr>
        <p:spPr>
          <a:xfrm>
            <a:off x="6095998" y="3246418"/>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n-GB" dirty="0"/>
              <a:t>ITU does not tolerate misconduct and is committed to fostering and maintaining a culture in which ITU personnel are able to report misconduct without fear of retaliation</a:t>
            </a:r>
            <a:endParaRPr lang="en-US" dirty="0"/>
          </a:p>
        </p:txBody>
      </p:sp>
      <p:sp>
        <p:nvSpPr>
          <p:cNvPr id="38" name="TextBox 37">
            <a:extLst>
              <a:ext uri="{FF2B5EF4-FFF2-40B4-BE49-F238E27FC236}">
                <a16:creationId xmlns:a16="http://schemas.microsoft.com/office/drawing/2014/main" id="{35E9D222-1157-4CD6-944B-1822FAAD4B97}"/>
              </a:ext>
            </a:extLst>
          </p:cNvPr>
          <p:cNvSpPr txBox="1"/>
          <p:nvPr/>
        </p:nvSpPr>
        <p:spPr>
          <a:xfrm>
            <a:off x="6095998" y="3977945"/>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n-GB" dirty="0"/>
              <a:t>The SO clarifies the rights and responsibilities of ITU personnel with respect to</a:t>
            </a:r>
          </a:p>
          <a:p>
            <a:r>
              <a:rPr lang="en-GB" dirty="0"/>
              <a:t>reporting suspected misconduct</a:t>
            </a:r>
            <a:endParaRPr lang="en-US" dirty="0"/>
          </a:p>
        </p:txBody>
      </p:sp>
      <p:sp>
        <p:nvSpPr>
          <p:cNvPr id="39" name="TextBox 38">
            <a:extLst>
              <a:ext uri="{FF2B5EF4-FFF2-40B4-BE49-F238E27FC236}">
                <a16:creationId xmlns:a16="http://schemas.microsoft.com/office/drawing/2014/main" id="{1B47D0C1-0241-419C-8EC8-6D1E73D6FBDA}"/>
              </a:ext>
            </a:extLst>
          </p:cNvPr>
          <p:cNvSpPr txBox="1"/>
          <p:nvPr/>
        </p:nvSpPr>
        <p:spPr>
          <a:xfrm>
            <a:off x="6096000" y="4646572"/>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n-GB"/>
              <a:t>The SO </a:t>
            </a:r>
            <a:r>
              <a:rPr lang="en-GB" dirty="0"/>
              <a:t>applies to all current and former </a:t>
            </a:r>
            <a:r>
              <a:rPr lang="en-GB"/>
              <a:t>ITU </a:t>
            </a:r>
            <a:r>
              <a:rPr lang="en-GB" dirty="0"/>
              <a:t>personnel, </a:t>
            </a:r>
            <a:r>
              <a:rPr lang="en-GB"/>
              <a:t>elected </a:t>
            </a:r>
            <a:r>
              <a:rPr lang="en-GB" dirty="0"/>
              <a:t>officials, ITU</a:t>
            </a:r>
          </a:p>
          <a:p>
            <a:r>
              <a:rPr lang="en-GB" dirty="0"/>
              <a:t>appointed </a:t>
            </a:r>
            <a:r>
              <a:rPr lang="en-GB"/>
              <a:t>staff ,interns</a:t>
            </a:r>
            <a:r>
              <a:rPr lang="en-GB" dirty="0"/>
              <a:t>, Junior Professional </a:t>
            </a:r>
            <a:r>
              <a:rPr lang="en-GB"/>
              <a:t>Officers </a:t>
            </a:r>
            <a:r>
              <a:rPr lang="en-GB" dirty="0"/>
              <a:t>and </a:t>
            </a:r>
            <a:r>
              <a:rPr lang="en-GB"/>
              <a:t>individuals </a:t>
            </a:r>
            <a:r>
              <a:rPr lang="en-GB" dirty="0"/>
              <a:t>who are working under a </a:t>
            </a:r>
            <a:r>
              <a:rPr lang="en-GB"/>
              <a:t>Special Service </a:t>
            </a:r>
            <a:r>
              <a:rPr lang="en-GB" dirty="0"/>
              <a:t>Agreement (SSA) contract with ITU. </a:t>
            </a:r>
            <a:endParaRPr lang="en-US" dirty="0"/>
          </a:p>
        </p:txBody>
      </p:sp>
      <p:sp>
        <p:nvSpPr>
          <p:cNvPr id="41" name="TextBox 40">
            <a:extLst>
              <a:ext uri="{FF2B5EF4-FFF2-40B4-BE49-F238E27FC236}">
                <a16:creationId xmlns:a16="http://schemas.microsoft.com/office/drawing/2014/main" id="{E8AC36FF-B9C0-4A42-8CF8-FEAEADE11A42}"/>
              </a:ext>
            </a:extLst>
          </p:cNvPr>
          <p:cNvSpPr txBox="1"/>
          <p:nvPr/>
        </p:nvSpPr>
        <p:spPr>
          <a:xfrm>
            <a:off x="6095998" y="5397713"/>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n-GB" dirty="0"/>
              <a:t>The protections in this Service Order apply regardless of whether the subject of the allegations is ITU personnel or is a person or entity inside or</a:t>
            </a:r>
          </a:p>
          <a:p>
            <a:r>
              <a:rPr lang="en-GB" dirty="0"/>
              <a:t>outside ITU</a:t>
            </a:r>
            <a:endParaRPr lang="en-US" dirty="0"/>
          </a:p>
        </p:txBody>
      </p:sp>
    </p:spTree>
    <p:extLst>
      <p:ext uri="{BB962C8B-B14F-4D97-AF65-F5344CB8AC3E}">
        <p14:creationId xmlns:p14="http://schemas.microsoft.com/office/powerpoint/2010/main" val="249565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121787" cy="1118026"/>
            <a:chOff x="6102442" y="1483456"/>
            <a:chExt cx="716518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established ( June – Sep 2020)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104" name="Rectangle 103">
            <a:extLst>
              <a:ext uri="{FF2B5EF4-FFF2-40B4-BE49-F238E27FC236}">
                <a16:creationId xmlns:a16="http://schemas.microsoft.com/office/drawing/2014/main" id="{2009A0A8-92B1-4969-89F9-9543B7E524C5}"/>
              </a:ext>
            </a:extLst>
          </p:cNvPr>
          <p:cNvSpPr/>
          <p:nvPr/>
        </p:nvSpPr>
        <p:spPr>
          <a:xfrm>
            <a:off x="-3273" y="1168150"/>
            <a:ext cx="6692831" cy="1396636"/>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41F10295-FAB2-4BD3-A057-083673D77363}"/>
              </a:ext>
            </a:extLst>
          </p:cNvPr>
          <p:cNvSpPr/>
          <p:nvPr/>
        </p:nvSpPr>
        <p:spPr>
          <a:xfrm>
            <a:off x="306674" y="1365066"/>
            <a:ext cx="6382884" cy="1077218"/>
          </a:xfrm>
          <a:prstGeom prst="rect">
            <a:avLst/>
          </a:prstGeom>
        </p:spPr>
        <p:txBody>
          <a:bodyPr wrap="square">
            <a:spAutoFit/>
          </a:bodyPr>
          <a:lstStyle/>
          <a:p>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Enhancement</a:t>
            </a:r>
            <a:r>
              <a:rPr lang="en-US" sz="3200" b="1" dirty="0">
                <a:latin typeface="Arial" panose="020B0604020202020204" pitchFamily="34" charset="0"/>
                <a:ea typeface="DengXian" panose="02010600030101010101" pitchFamily="2" charset="-122"/>
                <a:cs typeface="Arial" panose="020B0604020202020204" pitchFamily="34" charset="0"/>
              </a:rPr>
              <a:t> of the Financial Disclosure  </a:t>
            </a:r>
            <a:endParaRPr lang="en-US" sz="3200" b="1" dirty="0">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C1239F82-5376-4806-B4BC-173C0FFCF3E0}"/>
              </a:ext>
            </a:extLst>
          </p:cNvPr>
          <p:cNvSpPr/>
          <p:nvPr/>
        </p:nvSpPr>
        <p:spPr>
          <a:xfrm>
            <a:off x="6784235" y="1103852"/>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50000"/>
                  </a:schemeClr>
                </a:solidFill>
                <a:latin typeface="Arial" panose="020B060402020202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EC7BA9A4-578F-472D-B7F0-94E2301B744A}"/>
              </a:ext>
            </a:extLst>
          </p:cNvPr>
          <p:cNvSpPr/>
          <p:nvPr/>
        </p:nvSpPr>
        <p:spPr>
          <a:xfrm>
            <a:off x="-24520" y="2434477"/>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Implemented</a:t>
            </a:r>
          </a:p>
        </p:txBody>
      </p:sp>
      <p:pic>
        <p:nvPicPr>
          <p:cNvPr id="111" name="Picture 110" descr="A close up of a fan&#10;&#10;Description automatically generated">
            <a:extLst>
              <a:ext uri="{FF2B5EF4-FFF2-40B4-BE49-F238E27FC236}">
                <a16:creationId xmlns:a16="http://schemas.microsoft.com/office/drawing/2014/main" id="{17CE5D05-C38D-4070-AAAA-DD363B95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61" y="2434477"/>
            <a:ext cx="232055" cy="232055"/>
          </a:xfrm>
          <a:prstGeom prst="rect">
            <a:avLst/>
          </a:prstGeom>
        </p:spPr>
      </p:pic>
      <p:pic>
        <p:nvPicPr>
          <p:cNvPr id="116" name="Picture 115" descr="A close up of a fan&#10;&#10;Description automatically generated">
            <a:extLst>
              <a:ext uri="{FF2B5EF4-FFF2-40B4-BE49-F238E27FC236}">
                <a16:creationId xmlns:a16="http://schemas.microsoft.com/office/drawing/2014/main" id="{8ACC08A4-D062-4F9C-9E58-D7794CCEF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62" y="2792627"/>
            <a:ext cx="232055" cy="232055"/>
          </a:xfrm>
          <a:prstGeom prst="rect">
            <a:avLst/>
          </a:prstGeom>
        </p:spPr>
      </p:pic>
      <p:sp>
        <p:nvSpPr>
          <p:cNvPr id="2" name="Arrow: Striped Right 1">
            <a:extLst>
              <a:ext uri="{FF2B5EF4-FFF2-40B4-BE49-F238E27FC236}">
                <a16:creationId xmlns:a16="http://schemas.microsoft.com/office/drawing/2014/main" id="{E26842B0-3193-43B1-AD6A-59E6FF29928A}"/>
              </a:ext>
            </a:extLst>
          </p:cNvPr>
          <p:cNvSpPr/>
          <p:nvPr/>
        </p:nvSpPr>
        <p:spPr>
          <a:xfrm>
            <a:off x="4209691" y="3429001"/>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lumMod val="50000"/>
                  </a:schemeClr>
                </a:solidFill>
              </a:rPr>
              <a:t>  </a:t>
            </a:r>
            <a:r>
              <a:rPr lang="fr-FR" sz="1200" dirty="0" err="1">
                <a:solidFill>
                  <a:schemeClr val="accent1">
                    <a:lumMod val="50000"/>
                  </a:schemeClr>
                </a:solidFill>
              </a:rPr>
              <a:t>Pillars</a:t>
            </a:r>
            <a:r>
              <a:rPr lang="fr-FR" sz="1200" dirty="0">
                <a:solidFill>
                  <a:schemeClr val="accent1">
                    <a:lumMod val="50000"/>
                  </a:schemeClr>
                </a:solidFill>
              </a:rPr>
              <a:t> </a:t>
            </a:r>
          </a:p>
          <a:p>
            <a:pPr algn="ctr"/>
            <a:r>
              <a:rPr lang="fr-FR" sz="1200" dirty="0">
                <a:solidFill>
                  <a:schemeClr val="accent1">
                    <a:lumMod val="50000"/>
                  </a:schemeClr>
                </a:solidFill>
              </a:rPr>
              <a:t>                 of the new SO</a:t>
            </a:r>
            <a:endParaRPr lang="en-US" sz="1200" dirty="0">
              <a:solidFill>
                <a:schemeClr val="accent1">
                  <a:lumMod val="50000"/>
                </a:schemeClr>
              </a:solidFill>
            </a:endParaRPr>
          </a:p>
        </p:txBody>
      </p:sp>
      <p:sp>
        <p:nvSpPr>
          <p:cNvPr id="3" name="TextBox 2">
            <a:extLst>
              <a:ext uri="{FF2B5EF4-FFF2-40B4-BE49-F238E27FC236}">
                <a16:creationId xmlns:a16="http://schemas.microsoft.com/office/drawing/2014/main" id="{6E1F1401-AD63-41D2-A1C5-696DCE915435}"/>
              </a:ext>
            </a:extLst>
          </p:cNvPr>
          <p:cNvSpPr txBox="1"/>
          <p:nvPr/>
        </p:nvSpPr>
        <p:spPr>
          <a:xfrm>
            <a:off x="6285776" y="3694988"/>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n-GB" dirty="0"/>
              <a:t>Obligation to file a Declaration of Interests and Compliance Statement for elected officials and All ITU appointed staff including short-term and secondment </a:t>
            </a:r>
            <a:endParaRPr lang="en-US" dirty="0"/>
          </a:p>
        </p:txBody>
      </p:sp>
      <p:sp>
        <p:nvSpPr>
          <p:cNvPr id="4" name="TextBox 3">
            <a:extLst>
              <a:ext uri="{FF2B5EF4-FFF2-40B4-BE49-F238E27FC236}">
                <a16:creationId xmlns:a16="http://schemas.microsoft.com/office/drawing/2014/main" id="{795C63A4-8D52-4924-895A-5B6BF1C173E8}"/>
              </a:ext>
            </a:extLst>
          </p:cNvPr>
          <p:cNvSpPr txBox="1"/>
          <p:nvPr/>
        </p:nvSpPr>
        <p:spPr>
          <a:xfrm>
            <a:off x="6285776" y="4426515"/>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n-GB" dirty="0"/>
              <a:t>Expansion of the scope of Declaration of Interest and compliance statement</a:t>
            </a:r>
          </a:p>
          <a:p>
            <a:r>
              <a:rPr lang="en-GB" dirty="0"/>
              <a:t>   </a:t>
            </a:r>
            <a:endParaRPr lang="en-US" dirty="0"/>
          </a:p>
        </p:txBody>
      </p:sp>
      <p:sp>
        <p:nvSpPr>
          <p:cNvPr id="5" name="TextBox 4">
            <a:extLst>
              <a:ext uri="{FF2B5EF4-FFF2-40B4-BE49-F238E27FC236}">
                <a16:creationId xmlns:a16="http://schemas.microsoft.com/office/drawing/2014/main" id="{AAE3EA3C-6481-4DF6-8777-3547D08764EE}"/>
              </a:ext>
            </a:extLst>
          </p:cNvPr>
          <p:cNvSpPr txBox="1"/>
          <p:nvPr/>
        </p:nvSpPr>
        <p:spPr>
          <a:xfrm>
            <a:off x="6285778" y="5095142"/>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en-GB" dirty="0"/>
              <a:t>Reinforcement of Staff member obligations</a:t>
            </a:r>
          </a:p>
          <a:p>
            <a:endParaRPr lang="en-US" dirty="0"/>
          </a:p>
        </p:txBody>
      </p:sp>
      <p:graphicFrame>
        <p:nvGraphicFramePr>
          <p:cNvPr id="10" name="Table 9">
            <a:extLst>
              <a:ext uri="{FF2B5EF4-FFF2-40B4-BE49-F238E27FC236}">
                <a16:creationId xmlns:a16="http://schemas.microsoft.com/office/drawing/2014/main" id="{8F86126F-0B79-4A23-80B1-BFB9222463F5}"/>
              </a:ext>
            </a:extLst>
          </p:cNvPr>
          <p:cNvGraphicFramePr>
            <a:graphicFrameLocks noGrp="1"/>
          </p:cNvGraphicFramePr>
          <p:nvPr>
            <p:extLst>
              <p:ext uri="{D42A27DB-BD31-4B8C-83A1-F6EECF244321}">
                <p14:modId xmlns:p14="http://schemas.microsoft.com/office/powerpoint/2010/main" val="2949586534"/>
              </p:ext>
            </p:extLst>
          </p:nvPr>
        </p:nvGraphicFramePr>
        <p:xfrm>
          <a:off x="59325" y="3246418"/>
          <a:ext cx="5102826" cy="3012337"/>
        </p:xfrm>
        <a:graphic>
          <a:graphicData uri="http://schemas.openxmlformats.org/drawingml/2006/table">
            <a:tbl>
              <a:tblPr>
                <a:tableStyleId>{5C22544A-7EE6-4342-B048-85BDC9FD1C3A}</a:tableStyleId>
              </a:tblPr>
              <a:tblGrid>
                <a:gridCol w="5102826">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fr-FR" sz="1200" kern="1200" dirty="0">
                          <a:solidFill>
                            <a:schemeClr val="dk1"/>
                          </a:solidFill>
                          <a:effectLst/>
                          <a:latin typeface="Arial" panose="020B0604020202020204" pitchFamily="34" charset="0"/>
                          <a:ea typeface="+mn-ea"/>
                          <a:cs typeface="Arial" panose="020B0604020202020204" pitchFamily="34" charset="0"/>
                        </a:rPr>
                        <a:t>Service </a:t>
                      </a:r>
                      <a:r>
                        <a:rPr lang="fr-FR" sz="1200" kern="1200" dirty="0" err="1">
                          <a:solidFill>
                            <a:schemeClr val="dk1"/>
                          </a:solidFill>
                          <a:effectLst/>
                          <a:latin typeface="Arial" panose="020B0604020202020204" pitchFamily="34" charset="0"/>
                          <a:ea typeface="+mn-ea"/>
                          <a:cs typeface="Arial" panose="020B0604020202020204" pitchFamily="34" charset="0"/>
                        </a:rPr>
                        <a:t>Order</a:t>
                      </a:r>
                      <a:r>
                        <a:rPr lang="fr-FR" sz="1200" kern="1200" dirty="0">
                          <a:solidFill>
                            <a:schemeClr val="dk1"/>
                          </a:solidFill>
                          <a:effectLst/>
                          <a:latin typeface="Arial" panose="020B0604020202020204" pitchFamily="34" charset="0"/>
                          <a:ea typeface="+mn-ea"/>
                          <a:cs typeface="Arial" panose="020B0604020202020204" pitchFamily="34" charset="0"/>
                        </a:rPr>
                        <a:t> 20/07 -</a:t>
                      </a:r>
                      <a:r>
                        <a:rPr lang="en-GB" sz="1200" kern="1200" dirty="0">
                          <a:solidFill>
                            <a:schemeClr val="dk1"/>
                          </a:solidFill>
                          <a:effectLst/>
                          <a:latin typeface="Arial" panose="020B0604020202020204" pitchFamily="34" charset="0"/>
                          <a:ea typeface="+mn-ea"/>
                          <a:cs typeface="Arial" panose="020B0604020202020204" pitchFamily="34" charset="0"/>
                        </a:rPr>
                        <a:t>ITU policy on declaration of Interests- published on 10 September 2020 (</a:t>
                      </a:r>
                      <a:r>
                        <a:rPr lang="en-GB" sz="1200" kern="1200" dirty="0">
                          <a:solidFill>
                            <a:schemeClr val="dk1"/>
                          </a:solidFill>
                          <a:effectLst/>
                          <a:latin typeface="Arial" panose="020B0604020202020204" pitchFamily="34" charset="0"/>
                          <a:ea typeface="+mn-ea"/>
                          <a:cs typeface="Arial" panose="020B0604020202020204" pitchFamily="34" charset="0"/>
                          <a:hlinkClick r:id="rId4"/>
                        </a:rPr>
                        <a:t>SO20/07</a:t>
                      </a:r>
                      <a:r>
                        <a:rPr lang="en-GB" sz="1200" kern="1200" dirty="0">
                          <a:solidFill>
                            <a:schemeClr val="dk1"/>
                          </a:solidFill>
                          <a:effectLst/>
                          <a:latin typeface="Arial" panose="020B0604020202020204" pitchFamily="34" charset="0"/>
                          <a:ea typeface="+mn-ea"/>
                          <a:cs typeface="Arial" panose="020B0604020202020204" pitchFamily="34" charset="0"/>
                        </a:rPr>
                        <a:t> ). The new Service Order abrogates and replaces Service Order No 11/03 of 22 February 2011. </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Service Order promulgates ITU’s policy on declaration of interests and the procedures that have been put in place for making disclosures of conflicts of interest, outside activities, financial interests and for reporting gifts.</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5740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700" b="1" dirty="0">
                  <a:solidFill>
                    <a:schemeClr val="bg1">
                      <a:lumMod val="6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 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42092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7007925"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Introduction of progressive competitive procedures for selection of consultants.</a:t>
            </a:r>
          </a:p>
          <a:p>
            <a:r>
              <a:rPr lang="en-GB" sz="1600" dirty="0">
                <a:latin typeface="Arial" panose="020B0604020202020204" pitchFamily="34" charset="0"/>
                <a:cs typeface="Arial" panose="020B0604020202020204" pitchFamily="34" charset="0"/>
              </a:rPr>
              <a:t>RFP to </a:t>
            </a:r>
            <a:r>
              <a:rPr lang="en-US" sz="1600" dirty="0">
                <a:latin typeface="Arial" panose="020B0604020202020204" pitchFamily="34" charset="0"/>
                <a:cs typeface="Arial" panose="020B0604020202020204" pitchFamily="34" charset="0"/>
              </a:rPr>
              <a:t>procure a new e-recruitment </a:t>
            </a:r>
            <a:r>
              <a:rPr lang="en-GB" sz="1600" dirty="0">
                <a:latin typeface="Arial" panose="020B0604020202020204" pitchFamily="34" charset="0"/>
                <a:cs typeface="Arial" panose="020B0604020202020204" pitchFamily="34" charset="0"/>
              </a:rPr>
              <a:t>launched.  </a:t>
            </a:r>
          </a:p>
          <a:p>
            <a:r>
              <a:rPr lang="en-US" sz="1600" dirty="0">
                <a:latin typeface="Arial" panose="020B0604020202020204" pitchFamily="34" charset="0"/>
                <a:cs typeface="Arial" panose="020B0604020202020204" pitchFamily="34" charset="0"/>
              </a:rPr>
              <a:t>Pilot test of advertising for consultants conducted for various cases.</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lang="en-GB" sz="3600" b="1" dirty="0">
                <a:latin typeface="Arial" panose="020B0604020202020204" pitchFamily="34" charset="0"/>
                <a:cs typeface="Arial" panose="020B0604020202020204" pitchFamily="34" charset="0"/>
              </a:rPr>
              <a:t>Competitive procedures for </a:t>
            </a:r>
            <a:r>
              <a:rPr lang="en-GB" sz="3600" b="1" dirty="0">
                <a:solidFill>
                  <a:schemeClr val="bg1"/>
                </a:solidFill>
                <a:latin typeface="Arial" panose="020B0604020202020204" pitchFamily="34" charset="0"/>
                <a:cs typeface="Arial" panose="020B0604020202020204" pitchFamily="34" charset="0"/>
              </a:rPr>
              <a:t>selection of consultants</a:t>
            </a:r>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3390088" y="2589072"/>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2465014" y="264677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42092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1569660"/>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Introduction of procedures to manage and control the use of consultants.  </a:t>
            </a:r>
          </a:p>
          <a:p>
            <a:r>
              <a:rPr lang="en-GB" sz="1600" dirty="0">
                <a:latin typeface="Arial" panose="020B0604020202020204" pitchFamily="34" charset="0"/>
                <a:cs typeface="Arial" panose="020B0604020202020204" pitchFamily="34" charset="0"/>
              </a:rPr>
              <a:t>Strengthen the monitoring of the quality of work delivered by consultant </a:t>
            </a:r>
          </a:p>
          <a:p>
            <a:r>
              <a:rPr lang="en-GB" sz="1600" dirty="0">
                <a:latin typeface="Arial" panose="020B0604020202020204" pitchFamily="34" charset="0"/>
                <a:cs typeface="Arial" panose="020B0604020202020204" pitchFamily="34" charset="0"/>
              </a:rPr>
              <a:t>Annual limits will be established limiting how much any one consultant or entity can receive in a fiscal year.</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lang="en-GB" sz="3600" b="1" dirty="0">
                <a:latin typeface="Arial" panose="020B0604020202020204" pitchFamily="34" charset="0"/>
                <a:ea typeface="DengXian" panose="02010600030101010101" pitchFamily="2" charset="-122"/>
                <a:cs typeface="Arial" panose="020B0604020202020204" pitchFamily="34" charset="0"/>
              </a:rPr>
              <a:t>Manage and control the </a:t>
            </a:r>
            <a:r>
              <a:rPr lang="en-GB" sz="3600" b="1" dirty="0">
                <a:solidFill>
                  <a:schemeClr val="bg1"/>
                </a:solidFill>
                <a:latin typeface="Arial" panose="020B0604020202020204" pitchFamily="34" charset="0"/>
                <a:ea typeface="DengXian" panose="02010600030101010101" pitchFamily="2" charset="-122"/>
                <a:cs typeface="Arial" panose="020B0604020202020204" pitchFamily="34" charset="0"/>
              </a:rPr>
              <a:t>use of consultants</a:t>
            </a:r>
            <a:r>
              <a:rPr lang="en-US" sz="3600" b="1" dirty="0">
                <a:solidFill>
                  <a:schemeClr val="bg1"/>
                </a:solidFill>
                <a:latin typeface="Arial" panose="020B0604020202020204" pitchFamily="34" charset="0"/>
                <a:ea typeface="DengXian" panose="02010600030101010101" pitchFamily="2" charset="-122"/>
                <a:cs typeface="Arial" panose="020B0604020202020204" pitchFamily="34" charset="0"/>
              </a:rPr>
              <a:t> </a:t>
            </a: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5498F4-D989-4D33-B84E-41694E8959B3}"/>
              </a:ext>
            </a:extLst>
          </p:cNvPr>
          <p:cNvSpPr/>
          <p:nvPr/>
        </p:nvSpPr>
        <p:spPr>
          <a:xfrm>
            <a:off x="3372566" y="2585234"/>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2495403" y="26666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40521" y="3750497"/>
            <a:ext cx="6907188"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Unlike field-based organizations such as UNDP and UNICEF, ITU is not big enough to allow for rotation.  However, a mobility policy to allow reassignment of staff from one duty station to another is needed urgently.</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Staff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Mobility</a:t>
            </a:r>
            <a:r>
              <a:rPr lang="en-US" sz="3200" b="1" dirty="0">
                <a:latin typeface="Arial" panose="020B0604020202020204" pitchFamily="34" charset="0"/>
                <a:ea typeface="DengXian" panose="02010600030101010101" pitchFamily="2" charset="-122"/>
                <a:cs typeface="Arial" panose="020B0604020202020204" pitchFamily="34" charset="0"/>
              </a:rPr>
              <a:t> Policy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372566" y="2068451"/>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 </a:t>
            </a: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2416774" y="2161350"/>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3543AAFE-47C2-4A09-8BB7-B03F74267D02}"/>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485BF638-1C98-4EBD-AE04-CF45ED28E8E5}"/>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40521" y="4596884"/>
            <a:ext cx="6269513"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The ITU Mobility Policy and its implementation modalities is under consultation with HRMD, BDT, Staff council, COCO, MCG. </a:t>
            </a:r>
          </a:p>
        </p:txBody>
      </p:sp>
      <p:sp>
        <p:nvSpPr>
          <p:cNvPr id="21" name="Rectangle: Rounded Corners 20">
            <a:extLst>
              <a:ext uri="{FF2B5EF4-FFF2-40B4-BE49-F238E27FC236}">
                <a16:creationId xmlns:a16="http://schemas.microsoft.com/office/drawing/2014/main" id="{2951A992-5415-4B8E-9192-53A5C0B3DDC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BE04F98-9DC4-4709-B653-150FC362BA51}"/>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5ED7E96-6731-45A1-92A9-2F9537EAC726}"/>
              </a:ext>
            </a:extLst>
          </p:cNvPr>
          <p:cNvSpPr/>
          <p:nvPr/>
        </p:nvSpPr>
        <p:spPr>
          <a:xfrm>
            <a:off x="7215109" y="5251419"/>
            <a:ext cx="2762295" cy="369332"/>
          </a:xfrm>
          <a:prstGeom prst="rect">
            <a:avLst/>
          </a:prstGeom>
        </p:spPr>
        <p:txBody>
          <a:bodyPr wrap="none">
            <a:spAutoFit/>
          </a:bodyPr>
          <a:lstStyle/>
          <a:p>
            <a:r>
              <a:rPr lang="en-GB" dirty="0">
                <a:solidFill>
                  <a:srgbClr val="00B0F0"/>
                </a:solidFill>
                <a:latin typeface="Arial" panose="020B0604020202020204" pitchFamily="34" charset="0"/>
                <a:cs typeface="Arial" panose="020B0604020202020204" pitchFamily="34" charset="0"/>
              </a:rPr>
              <a:t>Mobility Policy published.</a:t>
            </a:r>
          </a:p>
        </p:txBody>
      </p:sp>
    </p:spTree>
    <p:extLst>
      <p:ext uri="{BB962C8B-B14F-4D97-AF65-F5344CB8AC3E}">
        <p14:creationId xmlns:p14="http://schemas.microsoft.com/office/powerpoint/2010/main" val="15850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27413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Common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IT Systems </a:t>
            </a:r>
            <a:r>
              <a:rPr lang="en-US" sz="3200" b="1" dirty="0">
                <a:latin typeface="Arial" panose="020B0604020202020204" pitchFamily="34" charset="0"/>
                <a:ea typeface="DengXian" panose="02010600030101010101" pitchFamily="2" charset="-122"/>
                <a:cs typeface="Arial" panose="020B0604020202020204" pitchFamily="34" charset="0"/>
              </a:rPr>
              <a:t>for</a:t>
            </a:r>
          </a:p>
          <a:p>
            <a:r>
              <a:rPr lang="en-US" sz="3200" b="1" dirty="0">
                <a:latin typeface="Arial" panose="020B0604020202020204" pitchFamily="34" charset="0"/>
                <a:ea typeface="DengXian" panose="02010600030101010101" pitchFamily="2" charset="-122"/>
                <a:cs typeface="Arial" panose="020B0604020202020204" pitchFamily="34" charset="0"/>
              </a:rPr>
              <a:t>BDT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3390657" y="2442284"/>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2837808" y="2523669"/>
            <a:ext cx="5693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ISD</a:t>
            </a:r>
          </a:p>
        </p:txBody>
      </p:sp>
      <p:sp>
        <p:nvSpPr>
          <p:cNvPr id="27" name="TextBox 26">
            <a:extLst>
              <a:ext uri="{FF2B5EF4-FFF2-40B4-BE49-F238E27FC236}">
                <a16:creationId xmlns:a16="http://schemas.microsoft.com/office/drawing/2014/main" id="{154DFF44-FE70-45AB-ABE6-A64B1F3A0BA8}"/>
              </a:ext>
            </a:extLst>
          </p:cNvPr>
          <p:cNvSpPr txBox="1"/>
          <p:nvPr/>
        </p:nvSpPr>
        <p:spPr>
          <a:xfrm>
            <a:off x="2195191" y="2523669"/>
            <a:ext cx="65915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BDT</a:t>
            </a: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103350" y="3808014"/>
            <a:ext cx="7037823" cy="1815882"/>
          </a:xfrm>
          <a:prstGeom prst="rect">
            <a:avLst/>
          </a:prstGeom>
        </p:spPr>
        <p:txBody>
          <a:bodyPr wrap="square">
            <a:spAutoFit/>
          </a:bodyPr>
          <a:lstStyle/>
          <a:p>
            <a:pPr algn="just"/>
            <a:r>
              <a:rPr lang="en-GB" sz="1400" dirty="0">
                <a:latin typeface="Arial" panose="020B0604020202020204" pitchFamily="34" charset="0"/>
                <a:cs typeface="Arial" panose="020B0604020202020204" pitchFamily="34" charset="0"/>
              </a:rPr>
              <a:t>The formal project Process has been launched</a:t>
            </a:r>
            <a:r>
              <a:rPr lang="en-US"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p>
          <a:p>
            <a:pPr marL="342900" indent="-342900" algn="just">
              <a:buAutoNum type="arabicPeriod"/>
            </a:pPr>
            <a:r>
              <a:rPr lang="en-GB" sz="1400" dirty="0">
                <a:latin typeface="Arial" panose="020B0604020202020204" pitchFamily="34" charset="0"/>
                <a:cs typeface="Arial" panose="020B0604020202020204" pitchFamily="34" charset="0"/>
              </a:rPr>
              <a:t>Four key BDT processes and applications (Expense Tracking, Travel Procedures, Operational Planning and Expert Recruitment) have been identified for integration into the ITU’s organizational administrative software applications (SAP);</a:t>
            </a:r>
          </a:p>
          <a:p>
            <a:pPr marL="342900" indent="-342900" algn="just">
              <a:buAutoNum type="arabicPeriod"/>
            </a:pPr>
            <a:r>
              <a:rPr lang="en-GB" sz="1400" dirty="0">
                <a:latin typeface="Arial" panose="020B0604020202020204" pitchFamily="34" charset="0"/>
                <a:cs typeface="Arial" panose="020B0604020202020204" pitchFamily="34" charset="0"/>
              </a:rPr>
              <a:t>Recruitment and management of BDT consultants to be integrated in a new software application.  </a:t>
            </a:r>
          </a:p>
          <a:p>
            <a:pPr marL="342900" indent="-342900" algn="just">
              <a:buAutoNum type="arabicPeriod"/>
            </a:pPr>
            <a:r>
              <a:rPr lang="en-GB" sz="1400" dirty="0">
                <a:latin typeface="Arial" panose="020B0604020202020204" pitchFamily="34" charset="0"/>
                <a:cs typeface="Arial" panose="020B0604020202020204" pitchFamily="34" charset="0"/>
              </a:rPr>
              <a:t>A workplan for migration of all applications and processes has been agreed based on available resources.</a:t>
            </a:r>
          </a:p>
        </p:txBody>
      </p:sp>
      <p:sp>
        <p:nvSpPr>
          <p:cNvPr id="9" name="Rectangle 8">
            <a:extLst>
              <a:ext uri="{FF2B5EF4-FFF2-40B4-BE49-F238E27FC236}">
                <a16:creationId xmlns:a16="http://schemas.microsoft.com/office/drawing/2014/main" id="{6B4DBF55-EA7C-45EE-9C82-3277BA0DFA9B}"/>
              </a:ext>
            </a:extLst>
          </p:cNvPr>
          <p:cNvSpPr/>
          <p:nvPr/>
        </p:nvSpPr>
        <p:spPr>
          <a:xfrm>
            <a:off x="7247049" y="5546227"/>
            <a:ext cx="3484211" cy="1200329"/>
          </a:xfrm>
          <a:prstGeom prst="rect">
            <a:avLst/>
          </a:prstGeom>
        </p:spPr>
        <p:txBody>
          <a:bodyPr wrap="square">
            <a:spAutoFit/>
          </a:bodyPr>
          <a:lstStyle/>
          <a:p>
            <a:r>
              <a:rPr lang="en-GB" dirty="0">
                <a:solidFill>
                  <a:srgbClr val="00B0F0"/>
                </a:solidFill>
                <a:latin typeface="Arial" panose="020B0604020202020204" pitchFamily="34" charset="0"/>
                <a:cs typeface="Arial" panose="020B0604020202020204" pitchFamily="34" charset="0"/>
              </a:rPr>
              <a:t>Project Kick-off meeting held on 25 September 2020, with full implementation scheduled December 2021</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7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016461"/>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Full review of ITU Accountability Framework. </a:t>
            </a:r>
          </a:p>
          <a:p>
            <a:r>
              <a:rPr lang="en-GB" sz="1600" dirty="0">
                <a:latin typeface="Arial" panose="020B0604020202020204" pitchFamily="34" charset="0"/>
                <a:cs typeface="Arial" panose="020B0604020202020204" pitchFamily="34" charset="0"/>
              </a:rPr>
              <a:t>The review will take into account PWC report on regional presence, external audit report (2019 financial statements)  </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Accountability</a:t>
            </a:r>
            <a:r>
              <a:rPr lang="en-US" sz="3200" b="1" dirty="0">
                <a:latin typeface="Arial" panose="020B0604020202020204" pitchFamily="34" charset="0"/>
                <a:ea typeface="DengXian" panose="02010600030101010101" pitchFamily="2" charset="-122"/>
                <a:cs typeface="Arial" panose="020B0604020202020204" pitchFamily="34" charset="0"/>
              </a:rPr>
              <a:t> Framework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30</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JUN</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3390657" y="2184107"/>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56" y="2869711"/>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2521051" y="2265744"/>
            <a:ext cx="8515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FRMD</a:t>
            </a: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619628" cy="707886"/>
          </a:xfrm>
          <a:prstGeom prst="rect">
            <a:avLst/>
          </a:prstGeom>
        </p:spPr>
        <p:txBody>
          <a:bodyPr wrap="none">
            <a:spAutoFit/>
          </a:bodyPr>
          <a:lstStyle/>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2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484702"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October </a:t>
            </a:r>
            <a:r>
              <a:rPr lang="en-U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3532858" y="2289356"/>
            <a:ext cx="8441428" cy="2123658"/>
          </a:xfrm>
          <a:prstGeom prst="rect">
            <a:avLst/>
          </a:prstGeom>
        </p:spPr>
        <p:txBody>
          <a:bodyPr wrap="square">
            <a:spAutoFit/>
          </a:bodyPr>
          <a:lstStyle/>
          <a:p>
            <a:r>
              <a:rPr lang="en-US" sz="6600" b="1" dirty="0">
                <a:solidFill>
                  <a:srgbClr val="00B0F0"/>
                </a:solidFill>
                <a:latin typeface="Arial" panose="020B0604020202020204" pitchFamily="34" charset="0"/>
                <a:ea typeface="+mj-ea"/>
                <a:cs typeface="Arial" panose="020B0604020202020204" pitchFamily="34" charset="0"/>
              </a:rPr>
              <a:t>Follow-up </a:t>
            </a:r>
          </a:p>
          <a:p>
            <a:r>
              <a:rPr lang="en-US" sz="6600" b="1" dirty="0">
                <a:solidFill>
                  <a:srgbClr val="00B0F0"/>
                </a:solidFill>
                <a:latin typeface="Arial" panose="020B0604020202020204" pitchFamily="34" charset="0"/>
                <a:ea typeface="+mj-ea"/>
                <a:cs typeface="Arial" panose="020B0604020202020204" pitchFamily="34" charset="0"/>
              </a:rPr>
              <a:t>to </a:t>
            </a:r>
            <a:r>
              <a:rPr lang="en-US" sz="6600" b="1" dirty="0">
                <a:solidFill>
                  <a:schemeClr val="tx1">
                    <a:lumMod val="95000"/>
                    <a:lumOff val="5000"/>
                  </a:schemeClr>
                </a:solidFill>
                <a:latin typeface="Arial" panose="020B0604020202020204" pitchFamily="34" charset="0"/>
                <a:ea typeface="+mj-ea"/>
                <a:cs typeface="Arial" panose="020B0604020202020204" pitchFamily="34" charset="0"/>
              </a:rPr>
              <a:t>Council 2020</a:t>
            </a:r>
            <a:r>
              <a:rPr lang="en-US" sz="6600" b="1" dirty="0">
                <a:solidFill>
                  <a:srgbClr val="00B0F0"/>
                </a:solidFill>
                <a:latin typeface="Arial" panose="020B0604020202020204" pitchFamily="34" charset="0"/>
                <a:ea typeface="+mj-ea"/>
                <a:cs typeface="Arial" panose="020B0604020202020204" pitchFamily="34" charset="0"/>
              </a:rPr>
              <a:t> </a:t>
            </a: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619628" cy="707886"/>
          </a:xfrm>
          <a:prstGeom prst="rect">
            <a:avLst/>
          </a:prstGeom>
        </p:spPr>
        <p:txBody>
          <a:bodyPr wrap="none">
            <a:spAutoFit/>
          </a:bodyPr>
          <a:lstStyle/>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2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484702"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October </a:t>
            </a:r>
            <a:r>
              <a:rPr lang="en-U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6985821" y="4308211"/>
            <a:ext cx="4707542" cy="1569660"/>
          </a:xfrm>
          <a:prstGeom prst="rect">
            <a:avLst/>
          </a:prstGeom>
        </p:spPr>
        <p:txBody>
          <a:bodyPr wrap="square">
            <a:spAutoFit/>
          </a:bodyPr>
          <a:lstStyle/>
          <a:p>
            <a:r>
              <a:rPr lang="en-US" sz="4800" b="1" dirty="0">
                <a:solidFill>
                  <a:srgbClr val="00B0F0"/>
                </a:solidFill>
                <a:latin typeface="Arial" panose="020B0604020202020204" pitchFamily="34" charset="0"/>
                <a:cs typeface="Arial" panose="020B0604020202020204" pitchFamily="34" charset="0"/>
              </a:rPr>
              <a:t>Follow-up </a:t>
            </a:r>
          </a:p>
          <a:p>
            <a:r>
              <a:rPr lang="en-US" sz="4800" b="1" dirty="0">
                <a:solidFill>
                  <a:srgbClr val="00B0F0"/>
                </a:solidFill>
                <a:latin typeface="Arial" panose="020B0604020202020204" pitchFamily="34" charset="0"/>
                <a:cs typeface="Arial" panose="020B0604020202020204" pitchFamily="34" charset="0"/>
              </a:rPr>
              <a:t>to </a:t>
            </a:r>
            <a:r>
              <a:rPr lang="en-US" sz="4800" b="1" dirty="0">
                <a:solidFill>
                  <a:schemeClr val="tx1">
                    <a:lumMod val="95000"/>
                    <a:lumOff val="5000"/>
                  </a:schemeClr>
                </a:solidFill>
                <a:latin typeface="Arial" panose="020B0604020202020204" pitchFamily="34" charset="0"/>
                <a:cs typeface="Arial" panose="020B0604020202020204" pitchFamily="34" charset="0"/>
              </a:rPr>
              <a:t>Council 2020</a:t>
            </a:r>
            <a:r>
              <a:rPr lang="en-US" sz="4800" b="1" dirty="0">
                <a:solidFill>
                  <a:srgbClr val="00B0F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675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Summary &amp; action required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en-US" altLang="ko-KR" dirty="0"/>
              <a:t>Background</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Summary &amp; action required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2492852151"/>
              </p:ext>
            </p:extLst>
          </p:nvPr>
        </p:nvGraphicFramePr>
        <p:xfrm>
          <a:off x="466725" y="1056558"/>
          <a:ext cx="5010150" cy="5339080"/>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2553417">
                <a:tc>
                  <a:txBody>
                    <a:bodyPr/>
                    <a:lstStyle/>
                    <a:p>
                      <a:pPr marL="360045" marR="0" indent="-360045" algn="just" hangingPunct="0">
                        <a:spcBef>
                          <a:spcPts val="800"/>
                        </a:spcBef>
                        <a:spcAft>
                          <a:spcPts val="0"/>
                        </a:spcAft>
                        <a:tabLst>
                          <a:tab pos="360045" algn="l"/>
                          <a:tab pos="720090" algn="l"/>
                          <a:tab pos="1080135" algn="l"/>
                          <a:tab pos="1440180" algn="l"/>
                          <a:tab pos="1800225" algn="l"/>
                        </a:tabLst>
                      </a:pPr>
                      <a:r>
                        <a:rPr lang="en-GB" sz="2000" b="1" dirty="0">
                          <a:solidFill>
                            <a:srgbClr val="00B0F0"/>
                          </a:solidFill>
                          <a:effectLst/>
                          <a:latin typeface="Arial" panose="020B0604020202020204" pitchFamily="34" charset="0"/>
                          <a:cs typeface="Arial" panose="020B0604020202020204" pitchFamily="34" charset="0"/>
                        </a:rPr>
                        <a:t>Summary</a:t>
                      </a: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b="1" dirty="0">
                        <a:effectLst/>
                        <a:latin typeface="Arial" panose="020B0604020202020204" pitchFamily="34" charset="0"/>
                        <a:cs typeface="Arial" panose="020B0604020202020204" pitchFamily="34" charset="0"/>
                      </a:endParaRPr>
                    </a:p>
                    <a:p>
                      <a:pPr lvl="0" algn="just"/>
                      <a:r>
                        <a:rPr lang="en-GB" sz="1200" dirty="0">
                          <a:effectLst/>
                          <a:latin typeface="Arial" panose="020B0604020202020204" pitchFamily="34" charset="0"/>
                          <a:cs typeface="Arial" panose="020B0604020202020204" pitchFamily="34" charset="0"/>
                        </a:rPr>
                        <a:t>A fraud perpetrated by a staff member in an ITU Regional Office was </a:t>
                      </a:r>
                      <a:r>
                        <a:rPr lang="en-GB" sz="1200" kern="1200" dirty="0">
                          <a:solidFill>
                            <a:schemeClr val="dk1"/>
                          </a:solidFill>
                          <a:effectLst/>
                          <a:latin typeface="Arial" panose="020B0604020202020204" pitchFamily="34" charset="0"/>
                          <a:ea typeface="+mn-ea"/>
                          <a:cs typeface="Arial" panose="020B0604020202020204" pitchFamily="34" charset="0"/>
                        </a:rPr>
                        <a:t>investigated</a:t>
                      </a:r>
                      <a:r>
                        <a:rPr lang="en-GB" sz="1200" dirty="0">
                          <a:effectLst/>
                          <a:latin typeface="Arial" panose="020B0604020202020204" pitchFamily="34" charset="0"/>
                          <a:cs typeface="Arial" panose="020B0604020202020204" pitchFamily="34" charset="0"/>
                        </a:rPr>
                        <a:t> in 2018 by ITU Internal Audit Unit (IAU). </a:t>
                      </a:r>
                      <a:r>
                        <a:rPr lang="en-GB" sz="1200" kern="1200" dirty="0">
                          <a:solidFill>
                            <a:schemeClr val="dk1"/>
                          </a:solidFill>
                          <a:effectLst/>
                          <a:latin typeface="Arial" panose="020B0604020202020204" pitchFamily="34" charset="0"/>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a:t>
                      </a:r>
                    </a:p>
                    <a:p>
                      <a:pPr lvl="0" algn="just"/>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lgn="just"/>
                      <a:r>
                        <a:rPr lang="en-GB" sz="1200" kern="1200" dirty="0">
                          <a:solidFill>
                            <a:schemeClr val="dk1"/>
                          </a:solidFill>
                          <a:effectLst/>
                          <a:latin typeface="Arial" panose="020B0604020202020204" pitchFamily="34" charset="0"/>
                          <a:ea typeface="+mn-ea"/>
                          <a:cs typeface="Arial" panose="020B0604020202020204" pitchFamily="34" charset="0"/>
                        </a:rPr>
                        <a:t>The internal working group to strengthen internal controls was tasked: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Discuss measures to encourage a “speak-up culture”.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en-GB" sz="1200" kern="1200" dirty="0">
                          <a:solidFill>
                            <a:schemeClr val="dk1"/>
                          </a:solidFill>
                          <a:effectLst/>
                          <a:latin typeface="Arial" panose="020B0604020202020204" pitchFamily="34" charset="0"/>
                          <a:ea typeface="+mn-ea"/>
                          <a:cs typeface="Arial" panose="020B0604020202020204" pitchFamily="34" charset="0"/>
                        </a:rPr>
                        <a:t>This document contains an overview of actions undertaken by the working group to date.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1056558"/>
            <a:ext cx="514350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en-GB" sz="2000" b="1" dirty="0">
                <a:solidFill>
                  <a:srgbClr val="00B0F0"/>
                </a:solidFill>
                <a:latin typeface="Arial" panose="020B0604020202020204" pitchFamily="34" charset="0"/>
                <a:cs typeface="Arial" panose="020B0604020202020204" pitchFamily="34" charset="0"/>
              </a:rPr>
              <a:t>Action required</a:t>
            </a:r>
            <a:endParaRPr lang="en-US" sz="2000" b="1" dirty="0">
              <a:solidFill>
                <a:srgbClr val="00B0F0"/>
              </a:solidFill>
              <a:latin typeface="Arial" panose="020B0604020202020204" pitchFamily="34" charset="0"/>
              <a:cs typeface="Arial" panose="020B0604020202020204" pitchFamily="34" charset="0"/>
            </a:endParaRPr>
          </a:p>
          <a:p>
            <a:pPr algn="just" hangingPunct="0">
              <a:spcBef>
                <a:spcPts val="600"/>
              </a:spcBef>
              <a:spcAft>
                <a:spcPts val="600"/>
              </a:spcAft>
              <a:tabLst>
                <a:tab pos="360045" algn="l"/>
                <a:tab pos="720090" algn="l"/>
                <a:tab pos="1080135" algn="l"/>
                <a:tab pos="1440180" algn="l"/>
                <a:tab pos="1800225" algn="l"/>
              </a:tabLst>
            </a:pPr>
            <a:r>
              <a:rPr lang="en-GB" sz="1200" dirty="0">
                <a:solidFill>
                  <a:schemeClr val="dk1"/>
                </a:solidFill>
                <a:latin typeface="Arial" panose="020B0604020202020204" pitchFamily="34" charset="0"/>
                <a:cs typeface="Arial" panose="020B0604020202020204" pitchFamily="34" charset="0"/>
              </a:rPr>
              <a:t>The Council is invited to note this report.</a:t>
            </a:r>
            <a:endParaRPr lang="en-US" sz="1200" dirty="0">
              <a:solidFill>
                <a:schemeClr val="dk1"/>
              </a:solidFill>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GB"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en-GB" sz="2000" b="1" dirty="0">
                <a:solidFill>
                  <a:srgbClr val="00B0F0"/>
                </a:solidFill>
                <a:latin typeface="Arial" panose="020B0604020202020204" pitchFamily="34" charset="0"/>
                <a:cs typeface="Arial" panose="020B0604020202020204" pitchFamily="34" charset="0"/>
              </a:rPr>
              <a:t>References</a:t>
            </a:r>
            <a:endParaRPr lang="en-US" sz="2000" b="1" dirty="0">
              <a:solidFill>
                <a:srgbClr val="00B0F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dirty="0"/>
              <a:t> </a:t>
            </a:r>
            <a:r>
              <a:rPr lang="en-GB"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 (Add.1</a:t>
            </a:r>
            <a:r>
              <a:rPr lang="en-GB"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GB" sz="1200"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n-GB" sz="1200" u="sng"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n-GB" sz="1200" u="sng" dirty="0">
                <a:solidFill>
                  <a:srgbClr val="0070C0"/>
                </a:solidFill>
                <a:latin typeface="Arial" panose="020B0604020202020204" pitchFamily="34" charset="0"/>
                <a:cs typeface="Arial" panose="020B0604020202020204" pitchFamily="34" charset="0"/>
              </a:rPr>
              <a:t>, </a:t>
            </a:r>
          </a:p>
          <a:p>
            <a:pPr hangingPunct="0">
              <a:spcBef>
                <a:spcPts val="600"/>
              </a:spcBef>
              <a:tabLst>
                <a:tab pos="360045" algn="l"/>
                <a:tab pos="720090" algn="l"/>
                <a:tab pos="1080135" algn="l"/>
                <a:tab pos="1440180" algn="l"/>
                <a:tab pos="1800225" algn="l"/>
              </a:tabLst>
            </a:pPr>
            <a:r>
              <a:rPr lang="en-GB"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CWG-FHR-11/INF-5</a:t>
            </a:r>
            <a:endParaRPr lang="en-US" sz="1200"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t>Background</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Background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2471317419"/>
              </p:ext>
            </p:extLst>
          </p:nvPr>
        </p:nvGraphicFramePr>
        <p:xfrm>
          <a:off x="466725" y="981575"/>
          <a:ext cx="5086350" cy="574040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r>
                        <a:rPr lang="en-US" sz="1200" kern="1200" dirty="0">
                          <a:solidFill>
                            <a:schemeClr val="dk1"/>
                          </a:solidFill>
                          <a:effectLst/>
                          <a:latin typeface="Arial" panose="020B0604020202020204" pitchFamily="34" charset="0"/>
                          <a:ea typeface="+mn-ea"/>
                          <a:cs typeface="Arial" panose="020B0604020202020204" pitchFamily="34" charset="0"/>
                        </a:rPr>
                        <a:t>In May 2018, the IAU investigation team issued a final investigation report to the SG in relation to a fraud case perpetrated in </a:t>
                      </a:r>
                      <a:r>
                        <a:rPr lang="en-GB" sz="1200" dirty="0">
                          <a:effectLst/>
                          <a:latin typeface="Arial" panose="020B0604020202020204" pitchFamily="34" charset="0"/>
                          <a:cs typeface="Arial" panose="020B0604020202020204" pitchFamily="34" charset="0"/>
                        </a:rPr>
                        <a:t>an ITU Regional Office. The IAU report </a:t>
                      </a:r>
                      <a:r>
                        <a:rPr lang="en-US" sz="1200" kern="1200" dirty="0">
                          <a:solidFill>
                            <a:schemeClr val="dk1"/>
                          </a:solidFill>
                          <a:effectLst/>
                          <a:latin typeface="Arial" panose="020B0604020202020204" pitchFamily="34" charset="0"/>
                          <a:ea typeface="+mn-ea"/>
                          <a:cs typeface="Arial" panose="020B0604020202020204" pitchFamily="34" charset="0"/>
                        </a:rPr>
                        <a:t>confirmed that an ITU staff member: </a:t>
                      </a: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Participated in fraudulent procurement activities;</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Failed to disclose his financial or commercial interest in business concerns with which he had occasion to deal in his official capacity;</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Engaged in outside activities without prior authorization;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Failed to disclose conflicts of interest in connection with the recruitment of individuals with whom he had shared business interests or other close relationship;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Had improperly sought dependency benefits for his spouse;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Exposed ITU to reputational harm and improperly directed resources given in trust to.</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Based on the investigation and with respect to the financial impact of the misconduct, it was established that transactions processed from 2010 to 2018, and amounting to 4.9 MCHF were compromised. From this figure, the net financial damage to ITU and its donors as determined by the IAU investigation team is estimated to be 1.5 MCHF (almost CHF 540,000, proven and admitted by the staff member and about 1 MCHF as a reasoned computation based on the investigation findings). </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The BDT Director considers it of paramount importance for the ITU, and in particular for the BDT and the Regional/Area Offices, to review the internal control mechanisms as soon as possible. </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2766537534"/>
              </p:ext>
            </p:extLst>
          </p:nvPr>
        </p:nvGraphicFramePr>
        <p:xfrm>
          <a:off x="5766398" y="981575"/>
          <a:ext cx="5086350" cy="540512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r>
                        <a:rPr lang="en-GB" sz="1200" kern="1200" dirty="0">
                          <a:solidFill>
                            <a:schemeClr val="dk1"/>
                          </a:solidFill>
                          <a:effectLst/>
                          <a:latin typeface="Arial" panose="020B0604020202020204" pitchFamily="34" charset="0"/>
                          <a:ea typeface="+mn-ea"/>
                          <a:cs typeface="Arial" panose="020B0604020202020204" pitchFamily="34" charset="0"/>
                        </a:rPr>
                        <a:t>The internal working group to strengthen internal controls will:</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Discuss measures to encourage a “speak-up culture”.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group is chaired by the BDT Director and composed further of the (</a:t>
                      </a:r>
                      <a:r>
                        <a:rPr lang="en-GB" sz="1200" kern="1200" dirty="0" err="1">
                          <a:solidFill>
                            <a:schemeClr val="dk1"/>
                          </a:solidFill>
                          <a:effectLst/>
                          <a:latin typeface="Arial" panose="020B0604020202020204" pitchFamily="34" charset="0"/>
                          <a:ea typeface="+mn-ea"/>
                          <a:cs typeface="Arial" panose="020B0604020202020204" pitchFamily="34" charset="0"/>
                        </a:rPr>
                        <a:t>i</a:t>
                      </a:r>
                      <a:r>
                        <a:rPr lang="en-GB" sz="1200" kern="1200" dirty="0">
                          <a:solidFill>
                            <a:schemeClr val="dk1"/>
                          </a:solidFill>
                          <a:effectLst/>
                          <a:latin typeface="Arial" panose="020B0604020202020204" pitchFamily="34" charset="0"/>
                          <a:ea typeface="+mn-ea"/>
                          <a:cs typeface="Arial" panose="020B0604020202020204" pitchFamily="34" charset="0"/>
                        </a:rPr>
                        <a:t>) Deputy to the Director of the BDT, (ii) Financial controller of the BDT, (iii) Internal Audit Unit, (iv) Procurement Division, (v) Financial Resources Management Department, (vi) Human Resources Management Department, (vii) Legal Affairs Unit, (viii) Ethics Officer and (ix) the Information Services Department.</a:t>
                      </a: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group aimed to conclude the initial risk assessment and the development of an Action Plan with clear deliverables and timelines, in order to tackle the major deficiencies and lack of internal controls before the 2019 Session of Council. The group has since continued to meet to ensure full implementation of its action plan. </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Group Key update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BE228D2-7152-4B4E-A937-075FFA542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821" y="4307653"/>
            <a:ext cx="2480432" cy="2331606"/>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5419664"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Group Key update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18</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500" dirty="0">
                <a:latin typeface="Arial" panose="020B0604020202020204" pitchFamily="34" charset="0"/>
                <a:cs typeface="Arial" panose="020B0604020202020204" pitchFamily="34" charset="0"/>
              </a:rPr>
              <a:t>10</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05</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87" y="1168146"/>
            <a:ext cx="1127781" cy="1127781"/>
          </a:xfrm>
          <a:prstGeom prst="rect">
            <a:avLst/>
          </a:prstGeom>
        </p:spPr>
      </p:pic>
      <p:pic>
        <p:nvPicPr>
          <p:cNvPr id="11" name="Picture 10">
            <a:extLst>
              <a:ext uri="{FF2B5EF4-FFF2-40B4-BE49-F238E27FC236}">
                <a16:creationId xmlns:a16="http://schemas.microsoft.com/office/drawing/2014/main" id="{68DB9A83-0714-4804-BDEE-C350C05FE882}"/>
              </a:ext>
            </a:extLst>
          </p:cNvPr>
          <p:cNvPicPr>
            <a:picLocks noChangeAspect="1"/>
          </p:cNvPicPr>
          <p:nvPr/>
        </p:nvPicPr>
        <p:blipFill>
          <a:blip r:embed="rId8"/>
          <a:stretch>
            <a:fillRect/>
          </a:stretch>
        </p:blipFill>
        <p:spPr>
          <a:xfrm>
            <a:off x="9491703" y="2030312"/>
            <a:ext cx="2149525" cy="1414729"/>
          </a:xfrm>
          <a:prstGeom prst="rect">
            <a:avLst/>
          </a:prstGeom>
        </p:spPr>
      </p:pic>
      <p:pic>
        <p:nvPicPr>
          <p:cNvPr id="13" name="Picture 12">
            <a:extLst>
              <a:ext uri="{FF2B5EF4-FFF2-40B4-BE49-F238E27FC236}">
                <a16:creationId xmlns:a16="http://schemas.microsoft.com/office/drawing/2014/main" id="{456990C5-958E-4EC5-8AEE-B9DC26B137A4}"/>
              </a:ext>
            </a:extLst>
          </p:cNvPr>
          <p:cNvPicPr>
            <a:picLocks noChangeAspect="1"/>
          </p:cNvPicPr>
          <p:nvPr/>
        </p:nvPicPr>
        <p:blipFill>
          <a:blip r:embed="rId9"/>
          <a:stretch>
            <a:fillRect/>
          </a:stretch>
        </p:blipFill>
        <p:spPr>
          <a:xfrm>
            <a:off x="1685218" y="3018284"/>
            <a:ext cx="2152075" cy="853514"/>
          </a:xfrm>
          <a:prstGeom prst="rect">
            <a:avLst/>
          </a:prstGeom>
        </p:spPr>
      </p:pic>
      <p:pic>
        <p:nvPicPr>
          <p:cNvPr id="48" name="Picture 47">
            <a:extLst>
              <a:ext uri="{FF2B5EF4-FFF2-40B4-BE49-F238E27FC236}">
                <a16:creationId xmlns:a16="http://schemas.microsoft.com/office/drawing/2014/main" id="{2D5D4D16-B1AF-4A53-BD6B-6EC95A15B856}"/>
              </a:ext>
            </a:extLst>
          </p:cNvPr>
          <p:cNvPicPr>
            <a:picLocks noChangeAspect="1"/>
          </p:cNvPicPr>
          <p:nvPr/>
        </p:nvPicPr>
        <p:blipFill>
          <a:blip r:embed="rId10"/>
          <a:stretch>
            <a:fillRect/>
          </a:stretch>
        </p:blipFill>
        <p:spPr>
          <a:xfrm>
            <a:off x="5617161" y="3229024"/>
            <a:ext cx="2091109" cy="749873"/>
          </a:xfrm>
          <a:prstGeom prst="rect">
            <a:avLst/>
          </a:prstGeom>
        </p:spPr>
      </p:pic>
      <p:pic>
        <p:nvPicPr>
          <p:cNvPr id="52" name="Picture 51">
            <a:extLst>
              <a:ext uri="{FF2B5EF4-FFF2-40B4-BE49-F238E27FC236}">
                <a16:creationId xmlns:a16="http://schemas.microsoft.com/office/drawing/2014/main" id="{68022101-A046-420C-B8CD-8FE2A814A26A}"/>
              </a:ext>
            </a:extLst>
          </p:cNvPr>
          <p:cNvPicPr>
            <a:picLocks noChangeAspect="1"/>
          </p:cNvPicPr>
          <p:nvPr/>
        </p:nvPicPr>
        <p:blipFill>
          <a:blip r:embed="rId11"/>
          <a:stretch>
            <a:fillRect/>
          </a:stretch>
        </p:blipFill>
        <p:spPr>
          <a:xfrm rot="16200000">
            <a:off x="-433063" y="4791414"/>
            <a:ext cx="2326335" cy="859611"/>
          </a:xfrm>
          <a:prstGeom prst="rect">
            <a:avLst/>
          </a:prstGeom>
        </p:spPr>
      </p:pic>
      <p:sp>
        <p:nvSpPr>
          <p:cNvPr id="53" name="TextBox 52">
            <a:extLst>
              <a:ext uri="{FF2B5EF4-FFF2-40B4-BE49-F238E27FC236}">
                <a16:creationId xmlns:a16="http://schemas.microsoft.com/office/drawing/2014/main" id="{64351AC9-40D9-4A8E-945F-75D5CC85C915}"/>
              </a:ext>
            </a:extLst>
          </p:cNvPr>
          <p:cNvSpPr txBox="1"/>
          <p:nvPr/>
        </p:nvSpPr>
        <p:spPr>
          <a:xfrm>
            <a:off x="396127" y="6035486"/>
            <a:ext cx="1157689" cy="769441"/>
          </a:xfrm>
          <a:prstGeom prst="rect">
            <a:avLst/>
          </a:prstGeom>
          <a:noFill/>
        </p:spPr>
        <p:txBody>
          <a:bodyPr wrap="none" rtlCol="0">
            <a:spAutoFit/>
          </a:bodyPr>
          <a:lstStyle/>
          <a:p>
            <a:r>
              <a:rPr lang="en-US" sz="4400" dirty="0">
                <a:solidFill>
                  <a:srgbClr val="00B0F0"/>
                </a:solidFill>
                <a:latin typeface="Arial" panose="020B0604020202020204" pitchFamily="34" charset="0"/>
                <a:cs typeface="Arial" panose="020B0604020202020204" pitchFamily="34" charset="0"/>
              </a:rPr>
              <a:t>rate</a:t>
            </a:r>
          </a:p>
        </p:txBody>
      </p:sp>
      <p:pic>
        <p:nvPicPr>
          <p:cNvPr id="56" name="Picture 55">
            <a:extLst>
              <a:ext uri="{FF2B5EF4-FFF2-40B4-BE49-F238E27FC236}">
                <a16:creationId xmlns:a16="http://schemas.microsoft.com/office/drawing/2014/main" id="{4E3631A1-5148-4951-A9A7-DBB2AB36C6BD}"/>
              </a:ext>
            </a:extLst>
          </p:cNvPr>
          <p:cNvPicPr>
            <a:picLocks noChangeAspect="1"/>
          </p:cNvPicPr>
          <p:nvPr/>
        </p:nvPicPr>
        <p:blipFill>
          <a:blip r:embed="rId12"/>
          <a:stretch>
            <a:fillRect/>
          </a:stretch>
        </p:blipFill>
        <p:spPr>
          <a:xfrm>
            <a:off x="3923661" y="5824111"/>
            <a:ext cx="1932599" cy="640135"/>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37062" y="6255711"/>
            <a:ext cx="1109599"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Under </a:t>
            </a:r>
          </a:p>
        </p:txBody>
      </p:sp>
      <p:sp>
        <p:nvSpPr>
          <p:cNvPr id="60" name="TextBox 59">
            <a:extLst>
              <a:ext uri="{FF2B5EF4-FFF2-40B4-BE49-F238E27FC236}">
                <a16:creationId xmlns:a16="http://schemas.microsoft.com/office/drawing/2014/main" id="{461F5027-3114-465D-B157-7723437FE3DB}"/>
              </a:ext>
            </a:extLst>
          </p:cNvPr>
          <p:cNvSpPr txBox="1"/>
          <p:nvPr/>
        </p:nvSpPr>
        <p:spPr>
          <a:xfrm>
            <a:off x="5053816" y="6182329"/>
            <a:ext cx="1364476" cy="523220"/>
          </a:xfrm>
          <a:prstGeom prst="rect">
            <a:avLst/>
          </a:prstGeom>
          <a:noFill/>
        </p:spPr>
        <p:txBody>
          <a:bodyPr wrap="none" rtlCol="0">
            <a:spAutoFit/>
          </a:bodyPr>
          <a:lstStyle/>
          <a:p>
            <a:r>
              <a:rPr lang="en-US" sz="2800" dirty="0">
                <a:solidFill>
                  <a:srgbClr val="00B0F0"/>
                </a:solidFill>
                <a:latin typeface="Arial" panose="020B0604020202020204" pitchFamily="34" charset="0"/>
                <a:cs typeface="Arial" panose="020B0604020202020204" pitchFamily="34" charset="0"/>
              </a:rPr>
              <a:t>Review</a:t>
            </a:r>
          </a:p>
        </p:txBody>
      </p:sp>
      <p:pic>
        <p:nvPicPr>
          <p:cNvPr id="62" name="Picture 61">
            <a:extLst>
              <a:ext uri="{FF2B5EF4-FFF2-40B4-BE49-F238E27FC236}">
                <a16:creationId xmlns:a16="http://schemas.microsoft.com/office/drawing/2014/main" id="{C3FC0B07-AF9C-4F7C-89E0-D4871CF5006A}"/>
              </a:ext>
            </a:extLst>
          </p:cNvPr>
          <p:cNvPicPr>
            <a:picLocks noChangeAspect="1"/>
          </p:cNvPicPr>
          <p:nvPr/>
        </p:nvPicPr>
        <p:blipFill>
          <a:blip r:embed="rId15"/>
          <a:stretch>
            <a:fillRect/>
          </a:stretch>
        </p:blipFill>
        <p:spPr>
          <a:xfrm>
            <a:off x="7675408" y="4058052"/>
            <a:ext cx="1877731" cy="1072989"/>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1015663"/>
          </a:xfrm>
          <a:prstGeom prst="rect">
            <a:avLst/>
          </a:prstGeom>
          <a:noFill/>
        </p:spPr>
        <p:txBody>
          <a:bodyPr wrap="square" rtlCol="0">
            <a:spAutoFit/>
          </a:bodyPr>
          <a:lstStyle/>
          <a:p>
            <a:r>
              <a:rPr lang="en-US" sz="6000" dirty="0">
                <a:solidFill>
                  <a:schemeClr val="tx1">
                    <a:lumMod val="95000"/>
                    <a:lumOff val="5000"/>
                  </a:schemeClr>
                </a:solidFill>
              </a:rPr>
              <a:t>JIU</a:t>
            </a:r>
          </a:p>
        </p:txBody>
      </p:sp>
      <p:pic>
        <p:nvPicPr>
          <p:cNvPr id="67" name="Picture 66">
            <a:extLst>
              <a:ext uri="{FF2B5EF4-FFF2-40B4-BE49-F238E27FC236}">
                <a16:creationId xmlns:a16="http://schemas.microsoft.com/office/drawing/2014/main" id="{BF9AE9E7-4BED-4F6C-AE13-F8810F154EAB}"/>
              </a:ext>
            </a:extLst>
          </p:cNvPr>
          <p:cNvPicPr>
            <a:picLocks noChangeAspect="1"/>
          </p:cNvPicPr>
          <p:nvPr/>
        </p:nvPicPr>
        <p:blipFill>
          <a:blip r:embed="rId16"/>
          <a:stretch>
            <a:fillRect/>
          </a:stretch>
        </p:blipFill>
        <p:spPr>
          <a:xfrm>
            <a:off x="7713804" y="4746669"/>
            <a:ext cx="2402032" cy="1280271"/>
          </a:xfrm>
          <a:prstGeom prst="rect">
            <a:avLst/>
          </a:prstGeom>
        </p:spPr>
      </p:pic>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714478" cy="584775"/>
          </a:xfrm>
          <a:prstGeom prst="rect">
            <a:avLst/>
          </a:prstGeom>
          <a:noFill/>
        </p:spPr>
        <p:txBody>
          <a:bodyPr wrap="none" rtlCol="0">
            <a:spAutoFit/>
          </a:bodyPr>
          <a:lstStyle/>
          <a:p>
            <a:r>
              <a:rPr lang="en-US" sz="3200" dirty="0">
                <a:solidFill>
                  <a:schemeClr val="tx1">
                    <a:lumMod val="95000"/>
                    <a:lumOff val="5000"/>
                  </a:schemeClr>
                </a:solidFill>
                <a:latin typeface="Arial" panose="020B0604020202020204" pitchFamily="34" charset="0"/>
                <a:cs typeface="Arial" panose="020B0604020202020204" pitchFamily="34" charset="0"/>
              </a:rPr>
              <a:t>Recommendations</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 and measures established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 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7570</TotalTime>
  <Words>2398</Words>
  <Application>Microsoft Office PowerPoint</Application>
  <PresentationFormat>Widescreen</PresentationFormat>
  <Paragraphs>379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Brouard, Ricarda</cp:lastModifiedBy>
  <cp:revision>103</cp:revision>
  <dcterms:created xsi:type="dcterms:W3CDTF">2019-12-11T19:37:20Z</dcterms:created>
  <dcterms:modified xsi:type="dcterms:W3CDTF">2020-10-12T13:27:48Z</dcterms:modified>
</cp:coreProperties>
</file>