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2"/>
  </p:notesMasterIdLst>
  <p:sldIdLst>
    <p:sldId id="302" r:id="rId2"/>
    <p:sldId id="256" r:id="rId3"/>
    <p:sldId id="257" r:id="rId4"/>
    <p:sldId id="294" r:id="rId5"/>
    <p:sldId id="296" r:id="rId6"/>
    <p:sldId id="297" r:id="rId7"/>
    <p:sldId id="298" r:id="rId8"/>
    <p:sldId id="261" r:id="rId9"/>
    <p:sldId id="300" r:id="rId10"/>
    <p:sldId id="304" r:id="rId11"/>
    <p:sldId id="299" r:id="rId12"/>
    <p:sldId id="305" r:id="rId13"/>
    <p:sldId id="306" r:id="rId14"/>
    <p:sldId id="301" r:id="rId15"/>
    <p:sldId id="279" r:id="rId16"/>
    <p:sldId id="280" r:id="rId17"/>
    <p:sldId id="284" r:id="rId18"/>
    <p:sldId id="286" r:id="rId19"/>
    <p:sldId id="288"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g, Long" initials="WL" lastIdx="1" clrIdx="0">
    <p:extLst>
      <p:ext uri="{19B8F6BF-5375-455C-9EA6-DF929625EA0E}">
        <p15:presenceInfo xmlns:p15="http://schemas.microsoft.com/office/powerpoint/2012/main" userId="Wang, L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9"/>
    <a:srgbClr val="FFFFFF"/>
    <a:srgbClr val="00B0F0"/>
    <a:srgbClr val="97AACB"/>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0" autoAdjust="0"/>
    <p:restoredTop sz="94660"/>
  </p:normalViewPr>
  <p:slideViewPr>
    <p:cSldViewPr snapToGrid="0">
      <p:cViewPr varScale="1">
        <p:scale>
          <a:sx n="110" d="100"/>
          <a:sy n="110" d="100"/>
        </p:scale>
        <p:origin x="144"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10/16/2020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10/16/2020</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10/16/2020</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n"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n" TargetMode="External"/><Relationship Id="rId4" Type="http://schemas.openxmlformats.org/officeDocument/2006/relationships/hyperlink" Target="https://www.itu.int/md/S18-CL-C-0040/e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sv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6-en.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intranet.itu.int/regulatory/AdminCommDocLibrary/SO-2020-007-en.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n" TargetMode="External"/><Relationship Id="rId2" Type="http://schemas.openxmlformats.org/officeDocument/2006/relationships/hyperlink" Target="https://www.itu.int/md/S18-CL-C-0022/en"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sv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608499345"/>
              </p:ext>
            </p:extLst>
          </p:nvPr>
        </p:nvGraphicFramePr>
        <p:xfrm>
          <a:off x="414663" y="100741"/>
          <a:ext cx="10600364" cy="2587716"/>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703907">
                <a:tc>
                  <a:txBody>
                    <a:bodyPr/>
                    <a:lstStyle/>
                    <a:p>
                      <a:pPr marL="0" marR="0" algn="l" hangingPunct="0">
                        <a:spcBef>
                          <a:spcPts val="1800"/>
                        </a:spcBef>
                        <a:spcAft>
                          <a:spcPts val="240"/>
                        </a:spcAft>
                        <a:tabLst>
                          <a:tab pos="360045" algn="l"/>
                          <a:tab pos="720090" algn="l"/>
                          <a:tab pos="1080135" algn="l"/>
                          <a:tab pos="1440180" algn="l"/>
                          <a:tab pos="1800225" algn="l"/>
                        </a:tabLst>
                      </a:pPr>
                      <a:br>
                        <a:rPr lang="fr-CH" sz="1600" b="1" dirty="0">
                          <a:effectLst/>
                        </a:rPr>
                      </a:br>
                      <a:r>
                        <a:rPr lang="zh-CN" altLang="en-US" sz="1600" b="1" dirty="0">
                          <a:effectLst/>
                        </a:rPr>
                        <a:t>理事会</a:t>
                      </a:r>
                      <a:r>
                        <a:rPr lang="fr-CH" sz="1600" b="1" dirty="0">
                          <a:effectLst/>
                        </a:rPr>
                        <a:t>2020</a:t>
                      </a:r>
                      <a:r>
                        <a:rPr lang="zh-CN" altLang="en-US" sz="1600" b="1" dirty="0">
                          <a:effectLst/>
                        </a:rPr>
                        <a:t>年会议</a:t>
                      </a:r>
                      <a:br>
                        <a:rPr lang="en-US" sz="1400" b="1" dirty="0">
                          <a:effectLst/>
                        </a:rPr>
                      </a:br>
                      <a:endParaRPr lang="fr-CH" sz="1400" b="1" dirty="0">
                        <a:effectLst/>
                      </a:endParaRPr>
                    </a:p>
                    <a:p>
                      <a:pPr marL="0" marR="0" algn="l" hangingPunct="0">
                        <a:spcBef>
                          <a:spcPts val="1800"/>
                        </a:spcBef>
                        <a:spcAft>
                          <a:spcPts val="240"/>
                        </a:spcAft>
                        <a:tabLst>
                          <a:tab pos="360045" algn="l"/>
                          <a:tab pos="720090" algn="l"/>
                          <a:tab pos="1080135" algn="l"/>
                          <a:tab pos="1440180" algn="l"/>
                          <a:tab pos="1800225" algn="l"/>
                        </a:tabLst>
                      </a:pPr>
                      <a:r>
                        <a:rPr lang="zh-CN" altLang="en-US" sz="1400" b="1" dirty="0">
                          <a:effectLst/>
                          <a:latin typeface="Calibri" panose="020F0502020204030204" pitchFamily="34" charset="0"/>
                          <a:ea typeface="Times New Roman" panose="02020603050405020304" pitchFamily="18" charset="0"/>
                          <a:cs typeface="Times New Roman" panose="02020603050405020304" pitchFamily="18" charset="0"/>
                        </a:rPr>
                        <a:t>议项：</a:t>
                      </a:r>
                      <a:r>
                        <a:rPr lang="fr-CH" sz="1400" b="1" dirty="0">
                          <a:effectLst/>
                          <a:latin typeface="Calibri" panose="020F0502020204030204" pitchFamily="34" charset="0"/>
                          <a:ea typeface="Times New Roman" panose="02020603050405020304" pitchFamily="18" charset="0"/>
                          <a:cs typeface="Times New Roman" panose="02020603050405020304" pitchFamily="18" charset="0"/>
                        </a:rPr>
                        <a:t>ADM 4</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n-GB" sz="1200" cap="small"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896838">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zh-CN" altLang="en-US" sz="1400" b="1" u="none" cap="all" baseline="0" dirty="0">
                          <a:effectLst/>
                        </a:rPr>
                        <a:t>秘书长的报告</a:t>
                      </a:r>
                      <a:br>
                        <a:rPr lang="en-GB" sz="1400" b="0" u="none" cap="all" baseline="0" dirty="0">
                          <a:effectLst/>
                        </a:rPr>
                      </a:br>
                      <a:br>
                        <a:rPr lang="en-GB" sz="1400" b="0" u="none" cap="all" baseline="0" dirty="0">
                          <a:effectLst/>
                        </a:rPr>
                      </a:br>
                      <a:r>
                        <a:rPr lang="zh-CN" altLang="en-US" sz="1400" b="0" u="none" cap="all" baseline="0" dirty="0">
                          <a:effectLst/>
                        </a:rPr>
                        <a:t>内控工作组的报告</a:t>
                      </a:r>
                      <a:br>
                        <a:rPr lang="en-GB" sz="1400" b="0" u="none" cap="all" baseline="0" dirty="0">
                          <a:effectLst/>
                        </a:rPr>
                      </a:br>
                      <a:r>
                        <a:rPr lang="en-GB" sz="1400" b="0" u="none" cap="all" baseline="0" dirty="0">
                          <a:effectLst/>
                        </a:rPr>
                        <a:t> </a:t>
                      </a:r>
                      <a:endParaRPr lang="en-US" sz="1400" b="0" u="none" cap="all" baseline="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57256">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n-GB" sz="1400" b="1" u="sng" cap="all" dirty="0">
                          <a:effectLst/>
                        </a:rPr>
                        <a:t> </a:t>
                      </a:r>
                      <a:endParaRPr lang="en-US" sz="1400" b="1" cap="all"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417439844"/>
              </p:ext>
            </p:extLst>
          </p:nvPr>
        </p:nvGraphicFramePr>
        <p:xfrm>
          <a:off x="352425" y="2499006"/>
          <a:ext cx="11457758" cy="4270180"/>
        </p:xfrm>
        <a:graphic>
          <a:graphicData uri="http://schemas.openxmlformats.org/drawingml/2006/table">
            <a:tbl>
              <a:tblPr>
                <a:tableStyleId>{5C22544A-7EE6-4342-B048-85BDC9FD1C3A}</a:tableStyleId>
              </a:tblPr>
              <a:tblGrid>
                <a:gridCol w="11457758">
                  <a:extLst>
                    <a:ext uri="{9D8B030D-6E8A-4147-A177-3AD203B41FA5}">
                      <a16:colId xmlns:a16="http://schemas.microsoft.com/office/drawing/2014/main" val="2393441020"/>
                    </a:ext>
                  </a:extLst>
                </a:gridCol>
              </a:tblGrid>
              <a:tr h="3752424">
                <a:tc>
                  <a:txBody>
                    <a:bodyPr/>
                    <a:lstStyle/>
                    <a:p>
                      <a:pPr marL="360045" marR="0" indent="-360045" hangingPunct="0">
                        <a:spcBef>
                          <a:spcPts val="1200"/>
                        </a:spcBef>
                        <a:spcAft>
                          <a:spcPts val="600"/>
                        </a:spcAft>
                        <a:tabLst>
                          <a:tab pos="360045" algn="l"/>
                          <a:tab pos="720090" algn="l"/>
                          <a:tab pos="1080135" algn="l"/>
                          <a:tab pos="1440180" algn="l"/>
                          <a:tab pos="1800225" algn="l"/>
                        </a:tabLst>
                      </a:pPr>
                      <a:r>
                        <a:rPr lang="zh-CN" altLang="en-US" sz="1200" b="1" u="none" dirty="0">
                          <a:effectLst/>
                          <a:latin typeface="+mn-lt"/>
                          <a:ea typeface="SimSun" panose="02010600030101010101" pitchFamily="2" charset="-122"/>
                        </a:rPr>
                        <a:t>概要</a:t>
                      </a:r>
                      <a:endParaRPr lang="en-US" sz="1200" b="1" u="none" dirty="0">
                        <a:effectLst/>
                        <a:latin typeface="+mn-lt"/>
                        <a:ea typeface="SimSun" panose="02010600030101010101" pitchFamily="2" charset="-122"/>
                      </a:endParaRPr>
                    </a:p>
                    <a:p>
                      <a:pPr marL="0" marR="0" lvl="0" indent="0" algn="l" defTabSz="914400" rtl="0" eaLnBrk="1" fontAlgn="auto" latinLnBrk="0" hangingPunct="0">
                        <a:lnSpc>
                          <a:spcPct val="100000"/>
                        </a:lnSpc>
                        <a:spcBef>
                          <a:spcPts val="0"/>
                        </a:spcBef>
                        <a:spcAft>
                          <a:spcPts val="0"/>
                        </a:spcAft>
                        <a:buClrTx/>
                        <a:buSzTx/>
                        <a:buFontTx/>
                        <a:buNone/>
                        <a:tabLst>
                          <a:tab pos="360045" algn="l"/>
                          <a:tab pos="720090" algn="l"/>
                          <a:tab pos="1080135" algn="l"/>
                          <a:tab pos="1440180" algn="l"/>
                          <a:tab pos="1800225" algn="l"/>
                        </a:tabLst>
                        <a:defRPr/>
                      </a:pPr>
                      <a:r>
                        <a:rPr lang="zh-CN" altLang="en-US" sz="1200" dirty="0">
                          <a:effectLst/>
                          <a:latin typeface="Arial" panose="020B0604020202020204" pitchFamily="34" charset="0"/>
                          <a:ea typeface="SimSun" panose="02010600030101010101" pitchFamily="2" charset="-122"/>
                          <a:cs typeface="Arial" panose="020B0604020202020204" pitchFamily="34" charset="0"/>
                        </a:rPr>
                        <a:t>       国际电联内部审计处（</a:t>
                      </a:r>
                      <a:r>
                        <a:rPr lang="en-US" altLang="zh-CN" sz="1200" dirty="0">
                          <a:effectLst/>
                          <a:latin typeface="Arial" panose="020B0604020202020204" pitchFamily="34" charset="0"/>
                          <a:ea typeface="SimSun" panose="02010600030101010101" pitchFamily="2" charset="-122"/>
                          <a:cs typeface="Arial" panose="020B0604020202020204" pitchFamily="34" charset="0"/>
                        </a:rPr>
                        <a:t>IAU</a:t>
                      </a:r>
                      <a:r>
                        <a:rPr lang="zh-CN" altLang="en-US" sz="1200" dirty="0">
                          <a:effectLst/>
                          <a:latin typeface="Arial" panose="020B0604020202020204" pitchFamily="34" charset="0"/>
                          <a:ea typeface="SimSun" panose="02010600030101010101" pitchFamily="2" charset="-122"/>
                          <a:cs typeface="Arial" panose="020B0604020202020204" pitchFamily="34" charset="0"/>
                        </a:rPr>
                        <a:t>）于</a:t>
                      </a:r>
                      <a:r>
                        <a:rPr lang="en-US" altLang="zh-CN" sz="1200" dirty="0">
                          <a:effectLst/>
                          <a:latin typeface="Arial" panose="020B0604020202020204" pitchFamily="34" charset="0"/>
                          <a:ea typeface="SimSun" panose="02010600030101010101" pitchFamily="2" charset="-122"/>
                          <a:cs typeface="Arial" panose="020B0604020202020204" pitchFamily="34" charset="0"/>
                        </a:rPr>
                        <a:t>2018</a:t>
                      </a:r>
                      <a:r>
                        <a:rPr lang="zh-CN" altLang="en-US" sz="1200" dirty="0">
                          <a:effectLst/>
                          <a:latin typeface="Arial" panose="020B0604020202020204" pitchFamily="34" charset="0"/>
                          <a:ea typeface="SimSun" panose="02010600030101010101" pitchFamily="2" charset="-122"/>
                          <a:cs typeface="Arial" panose="020B0604020202020204" pitchFamily="34" charset="0"/>
                        </a:rPr>
                        <a:t>年对国际电联区域代表处工作人员的欺诈行为进行了调查。</a:t>
                      </a:r>
                      <a:r>
                        <a:rPr lang="en-GB" altLang="zh-CN" sz="1200" dirty="0">
                          <a:effectLst/>
                          <a:latin typeface="Arial" panose="020B0604020202020204" pitchFamily="34" charset="0"/>
                          <a:ea typeface="SimSun" panose="02010600030101010101" pitchFamily="2" charset="-122"/>
                          <a:cs typeface="Arial" panose="020B0604020202020204" pitchFamily="34" charset="0"/>
                        </a:rPr>
                        <a:t>2019</a:t>
                      </a:r>
                      <a:r>
                        <a:rPr lang="zh-CN" altLang="en-US" sz="1200" dirty="0">
                          <a:effectLst/>
                          <a:latin typeface="Arial" panose="020B0604020202020204" pitchFamily="34" charset="0"/>
                          <a:ea typeface="SimSun" panose="02010600030101010101" pitchFamily="2" charset="-122"/>
                          <a:cs typeface="Arial" panose="020B0604020202020204" pitchFamily="34" charset="0"/>
                        </a:rPr>
                        <a:t>年</a:t>
                      </a:r>
                      <a:r>
                        <a:rPr lang="en-GB" altLang="zh-CN" sz="1200" dirty="0">
                          <a:effectLst/>
                          <a:latin typeface="Arial" panose="020B0604020202020204" pitchFamily="34" charset="0"/>
                          <a:ea typeface="SimSun" panose="02010600030101010101" pitchFamily="2" charset="-122"/>
                          <a:cs typeface="Arial" panose="020B0604020202020204" pitchFamily="34" charset="0"/>
                        </a:rPr>
                        <a:t>5</a:t>
                      </a:r>
                      <a:r>
                        <a:rPr lang="zh-CN" altLang="en-US" sz="1200" dirty="0">
                          <a:effectLst/>
                          <a:latin typeface="Arial" panose="020B0604020202020204" pitchFamily="34" charset="0"/>
                          <a:ea typeface="SimSun" panose="02010600030101010101" pitchFamily="2" charset="-122"/>
                          <a:cs typeface="Arial" panose="020B0604020202020204" pitchFamily="34" charset="0"/>
                        </a:rPr>
                        <a:t>月</a:t>
                      </a:r>
                      <a:r>
                        <a:rPr lang="en-GB" altLang="zh-CN" sz="1200" dirty="0">
                          <a:effectLst/>
                          <a:latin typeface="Arial" panose="020B0604020202020204" pitchFamily="34" charset="0"/>
                          <a:ea typeface="SimSun" panose="02010600030101010101" pitchFamily="2" charset="-122"/>
                          <a:cs typeface="Arial" panose="020B0604020202020204" pitchFamily="34" charset="0"/>
                        </a:rPr>
                        <a:t>3</a:t>
                      </a:r>
                      <a:r>
                        <a:rPr lang="zh-CN" altLang="en-US" sz="1200" dirty="0">
                          <a:effectLst/>
                          <a:latin typeface="Arial" panose="020B0604020202020204" pitchFamily="34" charset="0"/>
                          <a:ea typeface="SimSun" panose="02010600030101010101" pitchFamily="2" charset="-122"/>
                          <a:cs typeface="Arial" panose="020B0604020202020204" pitchFamily="34" charset="0"/>
                        </a:rPr>
                        <a:t>日，电信发展局主任成立了一个内部工作组。该组的成立出于</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多种原因：区域代表处的欺诈案件、内部审计处和外部审计员开展的后续工作以及对区域</a:t>
                      </a:r>
                      <a:r>
                        <a:rPr lang="en-GB"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地区办事机构活动开展的检查工作。</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0">
                        <a:lnSpc>
                          <a:spcPct val="100000"/>
                        </a:lnSpc>
                        <a:spcBef>
                          <a:spcPts val="600"/>
                        </a:spcBef>
                        <a:spcAft>
                          <a:spcPts val="0"/>
                        </a:spcAft>
                        <a:buClrTx/>
                        <a:buSzTx/>
                        <a:buFontTx/>
                        <a:buNone/>
                        <a:tabLst>
                          <a:tab pos="360045" algn="l"/>
                          <a:tab pos="720090" algn="l"/>
                          <a:tab pos="1080135" algn="l"/>
                          <a:tab pos="1440180" algn="l"/>
                          <a:tab pos="1800225" algn="l"/>
                        </a:tabLst>
                        <a:defRPr/>
                      </a:pP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为加强内部控制而成立的内部工作组将：</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审查在最近欺诈案件中受到利用的流程漏洞，以及相关内部和外部审计报告</a:t>
                      </a:r>
                      <a:r>
                        <a:rPr lang="en-GB" altLang="zh-CN" sz="1200" dirty="0">
                          <a:effectLst/>
                          <a:latin typeface="Arial" panose="020B0604020202020204" pitchFamily="34" charset="0"/>
                          <a:ea typeface="SimSun" panose="02010600030101010101" pitchFamily="2" charset="-122"/>
                          <a:cs typeface="Arial" panose="020B0604020202020204" pitchFamily="34" charset="0"/>
                        </a:rPr>
                        <a:t>/</a:t>
                      </a:r>
                      <a:r>
                        <a:rPr lang="zh-CN" altLang="en-US" sz="1200" dirty="0">
                          <a:effectLst/>
                          <a:latin typeface="Arial" panose="020B0604020202020204" pitchFamily="34" charset="0"/>
                          <a:ea typeface="SimSun" panose="02010600030101010101" pitchFamily="2" charset="-122"/>
                          <a:cs typeface="Arial" panose="020B0604020202020204" pitchFamily="34" charset="0"/>
                        </a:rPr>
                        <a:t>信函的调查结果；</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审查区域和地区办事机构的管理监督程序，重点关注计划和项目；</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对国际电联区域和地区办事机构出现欺诈活动的可能性进行彻底的风险评估；</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制定行动计划，以确保所有缺陷和相关风险得到缓解；</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加快执行内部审计处、外部审计和</a:t>
                      </a:r>
                      <a:r>
                        <a:rPr lang="en-GB" altLang="zh-CN" sz="1200" dirty="0">
                          <a:effectLst/>
                          <a:latin typeface="Arial" panose="020B0604020202020204" pitchFamily="34" charset="0"/>
                          <a:ea typeface="SimSun" panose="02010600030101010101" pitchFamily="2" charset="-122"/>
                          <a:cs typeface="Arial" panose="020B0604020202020204" pitchFamily="34" charset="0"/>
                        </a:rPr>
                        <a:t>IMAC</a:t>
                      </a:r>
                      <a:r>
                        <a:rPr lang="zh-CN" altLang="en-US" sz="1200" dirty="0">
                          <a:effectLst/>
                          <a:latin typeface="Arial" panose="020B0604020202020204" pitchFamily="34" charset="0"/>
                          <a:ea typeface="SimSun" panose="02010600030101010101" pitchFamily="2" charset="-122"/>
                          <a:cs typeface="Arial" panose="020B0604020202020204" pitchFamily="34" charset="0"/>
                        </a:rPr>
                        <a:t>的所有相关建议；</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在国际电联总部以及区域代表处和地区办事处推广道德引领和</a:t>
                      </a:r>
                      <a:r>
                        <a:rPr lang="en-GB" altLang="zh-CN" sz="1200" dirty="0">
                          <a:effectLst/>
                          <a:latin typeface="SimSun" panose="02010600030101010101" pitchFamily="2" charset="-122"/>
                          <a:ea typeface="SimSun" panose="02010600030101010101" pitchFamily="2" charset="-122"/>
                          <a:cs typeface="Arial" panose="020B0604020202020204" pitchFamily="34" charset="0"/>
                        </a:rPr>
                        <a:t>“</a:t>
                      </a:r>
                      <a:r>
                        <a:rPr lang="zh-CN" altLang="en-US" sz="1200" dirty="0">
                          <a:effectLst/>
                          <a:latin typeface="SimSun" panose="02010600030101010101" pitchFamily="2" charset="-122"/>
                          <a:ea typeface="SimSun" panose="02010600030101010101" pitchFamily="2" charset="-122"/>
                          <a:cs typeface="Arial" panose="020B0604020202020204" pitchFamily="34" charset="0"/>
                        </a:rPr>
                        <a:t>对于欺诈行为零容忍</a:t>
                      </a:r>
                      <a:r>
                        <a:rPr lang="en-GB" altLang="zh-CN" sz="1200" dirty="0">
                          <a:effectLst/>
                          <a:latin typeface="SimSun" panose="02010600030101010101" pitchFamily="2" charset="-122"/>
                          <a:ea typeface="SimSun" panose="02010600030101010101" pitchFamily="2" charset="-122"/>
                          <a:cs typeface="Arial" panose="020B0604020202020204" pitchFamily="34" charset="0"/>
                        </a:rPr>
                        <a:t>”</a:t>
                      </a:r>
                      <a:r>
                        <a:rPr lang="zh-CN" altLang="en-US" sz="1200" dirty="0">
                          <a:effectLst/>
                          <a:latin typeface="Arial" panose="020B0604020202020204" pitchFamily="34" charset="0"/>
                          <a:ea typeface="SimSun" panose="02010600030101010101" pitchFamily="2" charset="-122"/>
                          <a:cs typeface="Arial" panose="020B0604020202020204" pitchFamily="34" charset="0"/>
                        </a:rPr>
                        <a:t>的做法；</a:t>
                      </a:r>
                      <a:endPar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171450" lvl="0" indent="-171450" fontAlgn="auto" hangingPunct="1">
                        <a:spcBef>
                          <a:spcPts val="300"/>
                        </a:spcBef>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Arial" panose="020B0604020202020204" pitchFamily="34" charset="0"/>
                        </a:rPr>
                        <a:t>探讨倡导</a:t>
                      </a:r>
                      <a:r>
                        <a:rPr lang="en-GB" altLang="zh-CN" sz="1200" dirty="0">
                          <a:effectLst/>
                          <a:latin typeface="SimSun" panose="02010600030101010101" pitchFamily="2" charset="-122"/>
                          <a:ea typeface="SimSun" panose="02010600030101010101" pitchFamily="2" charset="-122"/>
                          <a:cs typeface="Arial" panose="020B0604020202020204" pitchFamily="34" charset="0"/>
                        </a:rPr>
                        <a:t>“</a:t>
                      </a:r>
                      <a:r>
                        <a:rPr lang="zh-CN" altLang="en-US" sz="1200" dirty="0">
                          <a:effectLst/>
                          <a:latin typeface="SimSun" panose="02010600030101010101" pitchFamily="2" charset="-122"/>
                          <a:ea typeface="SimSun" panose="02010600030101010101" pitchFamily="2" charset="-122"/>
                          <a:cs typeface="Arial" panose="020B0604020202020204" pitchFamily="34" charset="0"/>
                        </a:rPr>
                        <a:t>畅所欲言文化</a:t>
                      </a:r>
                      <a:r>
                        <a:rPr lang="en-GB" altLang="zh-CN" sz="1200" dirty="0">
                          <a:effectLst/>
                          <a:latin typeface="SimSun" panose="02010600030101010101" pitchFamily="2" charset="-122"/>
                          <a:ea typeface="SimSun" panose="02010600030101010101" pitchFamily="2" charset="-122"/>
                          <a:cs typeface="Arial" panose="020B0604020202020204" pitchFamily="34" charset="0"/>
                        </a:rPr>
                        <a:t>”</a:t>
                      </a:r>
                      <a:r>
                        <a:rPr lang="zh-CN" altLang="en-US" sz="1200" dirty="0">
                          <a:effectLst/>
                          <a:latin typeface="SimSun" panose="02010600030101010101" pitchFamily="2" charset="-122"/>
                          <a:ea typeface="SimSun" panose="02010600030101010101" pitchFamily="2" charset="-122"/>
                          <a:cs typeface="Arial" panose="020B0604020202020204" pitchFamily="34" charset="0"/>
                        </a:rPr>
                        <a:t>的措施。</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本文件概述了工作组迄今为止采取的行动。</a:t>
                      </a:r>
                      <a:endParaRPr 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marL="360045" marR="0" indent="-360045" hangingPunct="0">
                        <a:spcBef>
                          <a:spcPts val="800"/>
                        </a:spcBef>
                        <a:spcAft>
                          <a:spcPts val="0"/>
                        </a:spcAft>
                        <a:tabLst>
                          <a:tab pos="360045" algn="l"/>
                          <a:tab pos="720090" algn="l"/>
                          <a:tab pos="1080135" algn="l"/>
                          <a:tab pos="1440180" algn="l"/>
                          <a:tab pos="1800225" algn="l"/>
                        </a:tabLst>
                      </a:pPr>
                      <a:r>
                        <a:rPr lang="zh-CN" altLang="en-US" sz="1200" b="1" u="none" dirty="0">
                          <a:effectLst/>
                          <a:latin typeface="Arial" panose="020B0604020202020204" pitchFamily="34" charset="0"/>
                          <a:ea typeface="SimSun" panose="02010600030101010101" pitchFamily="2" charset="-122"/>
                          <a:cs typeface="Arial" panose="020B0604020202020204" pitchFamily="34" charset="0"/>
                        </a:rPr>
                        <a:t>需采取的行动</a:t>
                      </a:r>
                      <a:endParaRPr lang="en-US" sz="1200" b="1" u="none" dirty="0">
                        <a:effectLst/>
                        <a:latin typeface="Arial" panose="020B0604020202020204" pitchFamily="34" charset="0"/>
                        <a:ea typeface="SimSun" panose="02010600030101010101" pitchFamily="2" charset="-122"/>
                        <a:cs typeface="Arial" panose="020B0604020202020204" pitchFamily="34" charset="0"/>
                      </a:endParaRPr>
                    </a:p>
                    <a:p>
                      <a:pPr marL="0" marR="0" hangingPunct="0">
                        <a:spcBef>
                          <a:spcPts val="600"/>
                        </a:spcBef>
                        <a:spcAft>
                          <a:spcPts val="600"/>
                        </a:spcAft>
                        <a:tabLst>
                          <a:tab pos="360045" algn="l"/>
                          <a:tab pos="720090" algn="l"/>
                          <a:tab pos="1080135" algn="l"/>
                          <a:tab pos="1440180" algn="l"/>
                          <a:tab pos="1800225" algn="l"/>
                        </a:tabLst>
                      </a:pPr>
                      <a:r>
                        <a:rPr lang="zh-CN" altLang="en-US" sz="1200" b="0" dirty="0">
                          <a:effectLst/>
                          <a:latin typeface="Arial" panose="020B0604020202020204" pitchFamily="34" charset="0"/>
                          <a:ea typeface="SimSun" panose="02010600030101010101" pitchFamily="2" charset="-122"/>
                          <a:cs typeface="Arial" panose="020B0604020202020204" pitchFamily="34" charset="0"/>
                        </a:rPr>
                        <a:t>       请理事会将本报告</a:t>
                      </a:r>
                      <a:r>
                        <a:rPr lang="zh-CN" altLang="en-US" sz="1200" b="1" dirty="0">
                          <a:effectLst/>
                          <a:latin typeface="Arial" panose="020B0604020202020204" pitchFamily="34" charset="0"/>
                          <a:ea typeface="SimSun" panose="02010600030101010101" pitchFamily="2" charset="-122"/>
                          <a:cs typeface="Arial" panose="020B0604020202020204" pitchFamily="34" charset="0"/>
                        </a:rPr>
                        <a:t>记录</a:t>
                      </a:r>
                      <a:r>
                        <a:rPr lang="zh-CN" altLang="en-US" sz="1200" b="0" dirty="0">
                          <a:effectLst/>
                          <a:latin typeface="Arial" panose="020B0604020202020204" pitchFamily="34" charset="0"/>
                          <a:ea typeface="SimSun" panose="02010600030101010101" pitchFamily="2" charset="-122"/>
                          <a:cs typeface="Arial" panose="020B0604020202020204" pitchFamily="34" charset="0"/>
                        </a:rPr>
                        <a:t>在案。</a:t>
                      </a:r>
                      <a:endParaRPr lang="en-US" sz="1200" b="0" dirty="0">
                        <a:effectLst/>
                        <a:latin typeface="Arial" panose="020B0604020202020204" pitchFamily="34" charset="0"/>
                        <a:ea typeface="SimSun" panose="02010600030101010101" pitchFamily="2" charset="-122"/>
                        <a:cs typeface="Arial" panose="020B0604020202020204" pitchFamily="34" charset="0"/>
                      </a:endParaRPr>
                    </a:p>
                    <a:p>
                      <a:pPr marL="0" marR="0" algn="ctr">
                        <a:spcBef>
                          <a:spcPts val="0"/>
                        </a:spcBef>
                        <a:spcAft>
                          <a:spcPts val="0"/>
                        </a:spcAft>
                        <a:tabLst>
                          <a:tab pos="504190" algn="l"/>
                          <a:tab pos="756285" algn="l"/>
                          <a:tab pos="1008380" algn="l"/>
                          <a:tab pos="1260475" algn="l"/>
                        </a:tabLst>
                      </a:pPr>
                      <a:r>
                        <a:rPr lang="en-GB" sz="1100" cap="all" dirty="0">
                          <a:effectLst/>
                          <a:latin typeface="Arial" panose="020B0604020202020204" pitchFamily="34" charset="0"/>
                          <a:ea typeface="SimSun" panose="02010600030101010101" pitchFamily="2" charset="-122"/>
                          <a:cs typeface="Arial" panose="020B0604020202020204" pitchFamily="34" charset="0"/>
                        </a:rPr>
                        <a:t>____________</a:t>
                      </a:r>
                      <a:endParaRPr lang="en-US" sz="1200" cap="all" dirty="0">
                        <a:effectLst/>
                        <a:latin typeface="Arial" panose="020B0604020202020204" pitchFamily="34" charset="0"/>
                        <a:ea typeface="SimSun" panose="02010600030101010101" pitchFamily="2" charset="-122"/>
                        <a:cs typeface="Arial" panose="020B0604020202020204" pitchFamily="34" charset="0"/>
                      </a:endParaRPr>
                    </a:p>
                    <a:p>
                      <a:pPr marL="360045" marR="0" indent="-360045" hangingPunct="0">
                        <a:spcBef>
                          <a:spcPts val="800"/>
                        </a:spcBef>
                        <a:spcAft>
                          <a:spcPts val="0"/>
                        </a:spcAft>
                        <a:tabLst>
                          <a:tab pos="360045" algn="l"/>
                          <a:tab pos="720090" algn="l"/>
                          <a:tab pos="1080135" algn="l"/>
                          <a:tab pos="1440180" algn="l"/>
                          <a:tab pos="1800225" algn="l"/>
                        </a:tabLst>
                      </a:pPr>
                      <a:r>
                        <a:rPr lang="zh-CN" altLang="en-US" sz="1200" b="1" u="none" dirty="0">
                          <a:effectLst/>
                          <a:latin typeface="Arial" panose="020B0604020202020204" pitchFamily="34" charset="0"/>
                          <a:ea typeface="SimSun" panose="02010600030101010101" pitchFamily="2" charset="-122"/>
                          <a:cs typeface="Arial" panose="020B0604020202020204" pitchFamily="34" charset="0"/>
                        </a:rPr>
                        <a:t>参考文件</a:t>
                      </a:r>
                      <a:endParaRPr lang="en-US" sz="1200" b="1" u="none" dirty="0">
                        <a:effectLst/>
                        <a:latin typeface="Arial" panose="020B0604020202020204" pitchFamily="34" charset="0"/>
                        <a:ea typeface="SimSun" panose="02010600030101010101" pitchFamily="2" charset="-122"/>
                        <a:cs typeface="Arial" panose="020B0604020202020204" pitchFamily="34" charset="0"/>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n-GB" sz="800" dirty="0">
                          <a:effectLst/>
                          <a:latin typeface="Arial" panose="020B0604020202020204" pitchFamily="34" charset="0"/>
                          <a:ea typeface="SimSun" panose="02010600030101010101" pitchFamily="2" charset="-122"/>
                          <a:cs typeface="Arial" panose="020B0604020202020204" pitchFamily="34" charset="0"/>
                        </a:rPr>
                        <a:t> </a:t>
                      </a:r>
                      <a:r>
                        <a:rPr lang="en-GB" sz="900" u="sng" dirty="0">
                          <a:solidFill>
                            <a:srgbClr val="0563C1"/>
                          </a:solidFill>
                          <a:latin typeface="Arial" panose="020B060402020202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C18/22 (Add.1</a:t>
                      </a:r>
                      <a:r>
                        <a:rPr lang="en-GB" sz="900" u="sng" dirty="0">
                          <a:solidFill>
                            <a:srgbClr val="0070C0"/>
                          </a:solidFill>
                          <a:latin typeface="Arial" panose="020B0604020202020204" pitchFamily="34" charset="0"/>
                          <a:ea typeface="SimSun"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a:t>
                      </a:r>
                      <a:r>
                        <a:rPr lang="zh-CN" altLang="en-US" sz="900" dirty="0">
                          <a:solidFill>
                            <a:srgbClr val="0070C0"/>
                          </a:solidFill>
                          <a:latin typeface="Arial" panose="020B0604020202020204" pitchFamily="34" charset="0"/>
                          <a:ea typeface="SimSun" panose="02010600030101010101" pitchFamily="2" charset="-122"/>
                          <a:cs typeface="Arial" panose="020B0604020202020204" pitchFamily="34" charset="0"/>
                        </a:rPr>
                        <a:t>、</a:t>
                      </a:r>
                      <a:r>
                        <a:rPr lang="en-GB" sz="900" u="sng" kern="1200" dirty="0">
                          <a:solidFill>
                            <a:srgbClr val="0070C0"/>
                          </a:solidFill>
                          <a:latin typeface="Arial" panose="020B0604020202020204" pitchFamily="34" charset="0"/>
                          <a:ea typeface="SimSun" panose="02010600030101010101" pitchFamily="2" charset="-122"/>
                          <a:cs typeface="Arial" panose="020B0604020202020204" pitchFamily="34" charset="0"/>
                          <a:hlinkClick r:id="rId4">
                            <a:extLst>
                              <a:ext uri="{A12FA001-AC4F-418D-AE19-62706E023703}">
                                <ahyp:hlinkClr xmlns:ahyp="http://schemas.microsoft.com/office/drawing/2018/hyperlinkcolor" val="tx"/>
                              </a:ext>
                            </a:extLst>
                          </a:hlinkClick>
                        </a:rPr>
                        <a:t>C18/40</a:t>
                      </a:r>
                      <a:r>
                        <a:rPr lang="en-GB" sz="900" u="sng" kern="120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zh-CN" altLang="en-US" sz="900" u="sng" kern="1200" dirty="0">
                          <a:solidFill>
                            <a:srgbClr val="0070C0"/>
                          </a:solidFill>
                          <a:latin typeface="Arial" panose="020B0604020202020204" pitchFamily="34" charset="0"/>
                          <a:ea typeface="SimSun" panose="02010600030101010101" pitchFamily="2" charset="-122"/>
                          <a:cs typeface="Arial" panose="020B0604020202020204" pitchFamily="34" charset="0"/>
                        </a:rPr>
                        <a:t>、</a:t>
                      </a:r>
                      <a:r>
                        <a:rPr lang="en-GB" sz="900" u="sng" kern="1200" dirty="0">
                          <a:solidFill>
                            <a:srgbClr val="0070C0"/>
                          </a:solidFill>
                          <a:latin typeface="Arial" panose="020B0604020202020204" pitchFamily="34" charset="0"/>
                          <a:ea typeface="SimSun" panose="02010600030101010101" pitchFamily="2" charset="-122"/>
                          <a:cs typeface="Arial" panose="020B0604020202020204" pitchFamily="34" charset="0"/>
                          <a:hlinkClick r:id="rId5">
                            <a:extLst>
                              <a:ext uri="{A12FA001-AC4F-418D-AE19-62706E023703}">
                                <ahyp:hlinkClr xmlns:ahyp="http://schemas.microsoft.com/office/drawing/2018/hyperlinkcolor" val="tx"/>
                              </a:ext>
                            </a:extLst>
                          </a:hlinkClick>
                        </a:rPr>
                        <a:t>C19/44</a:t>
                      </a:r>
                      <a:r>
                        <a:rPr lang="zh-CN" altLang="en-US" sz="900" u="none" kern="1200" dirty="0">
                          <a:solidFill>
                            <a:srgbClr val="0070C0"/>
                          </a:solidFill>
                          <a:latin typeface="Arial" panose="020B0604020202020204" pitchFamily="34" charset="0"/>
                          <a:ea typeface="SimSun" panose="02010600030101010101" pitchFamily="2" charset="-122"/>
                          <a:cs typeface="Arial" panose="020B0604020202020204" pitchFamily="34" charset="0"/>
                        </a:rPr>
                        <a:t>、</a:t>
                      </a:r>
                      <a:r>
                        <a:rPr lang="en-GB" sz="900" u="none" kern="1200" dirty="0">
                          <a:solidFill>
                            <a:srgbClr val="0070C0"/>
                          </a:solidFill>
                          <a:latin typeface="Arial" panose="020B0604020202020204" pitchFamily="34" charset="0"/>
                          <a:ea typeface="SimSun" panose="02010600030101010101" pitchFamily="2" charset="-122"/>
                          <a:cs typeface="Arial" panose="020B0604020202020204" pitchFamily="34" charset="0"/>
                        </a:rPr>
                        <a:t> </a:t>
                      </a:r>
                      <a:r>
                        <a:rPr lang="en-GB" sz="900" u="none" kern="1200" dirty="0">
                          <a:solidFill>
                            <a:srgbClr val="0070C0"/>
                          </a:solidFill>
                          <a:latin typeface="Arial" panose="020B0604020202020204" pitchFamily="34" charset="0"/>
                          <a:ea typeface="SimSu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 </a:t>
                      </a:r>
                      <a:r>
                        <a:rPr lang="en-GB" sz="900" u="sng" kern="1200" dirty="0">
                          <a:solidFill>
                            <a:srgbClr val="0070C0"/>
                          </a:solidFill>
                          <a:latin typeface="Arial" panose="020B0604020202020204" pitchFamily="34" charset="0"/>
                          <a:ea typeface="SimSun" panose="02010600030101010101" pitchFamily="2" charset="-122"/>
                          <a:cs typeface="Arial" panose="020B0604020202020204" pitchFamily="34" charset="0"/>
                          <a:hlinkClick r:id="rId6">
                            <a:extLst>
                              <a:ext uri="{A12FA001-AC4F-418D-AE19-62706E023703}">
                                <ahyp:hlinkClr xmlns:ahyp="http://schemas.microsoft.com/office/drawing/2018/hyperlinkcolor" val="tx"/>
                              </a:ext>
                            </a:extLst>
                          </a:hlinkClick>
                        </a:rPr>
                        <a:t>CWG-FHR-11/INF-5</a:t>
                      </a:r>
                      <a:endParaRPr lang="en-US" sz="900" u="sng" kern="1200" dirty="0">
                        <a:solidFill>
                          <a:srgbClr val="0070C0"/>
                        </a:solidFill>
                        <a:latin typeface="Arial" panose="020B0604020202020204" pitchFamily="34" charset="0"/>
                        <a:ea typeface="SimSun" panose="02010600030101010101" pitchFamily="2" charset="-122"/>
                        <a:cs typeface="Arial" panose="020B0604020202020204" pitchFamily="34" charset="0"/>
                      </a:endParaRPr>
                    </a:p>
                    <a:p>
                      <a:pPr marL="0" marR="0" algn="l" defTabSz="914400" rtl="0" eaLnBrk="1" latinLnBrk="0" hangingPunct="0">
                        <a:spcBef>
                          <a:spcPts val="600"/>
                        </a:spcBef>
                        <a:spcAft>
                          <a:spcPts val="0"/>
                        </a:spcAft>
                        <a:tabLst>
                          <a:tab pos="360045" algn="l"/>
                          <a:tab pos="720090" algn="l"/>
                          <a:tab pos="1080135" algn="l"/>
                          <a:tab pos="1440180" algn="l"/>
                          <a:tab pos="1800225" algn="l"/>
                        </a:tabLst>
                      </a:pPr>
                      <a:endParaRPr lang="en-US" sz="1200" u="sng" kern="1200" dirty="0">
                        <a:solidFill>
                          <a:schemeClr val="dk1"/>
                        </a:solidFill>
                        <a:latin typeface="Arial" panose="020B0604020202020204" pitchFamily="34" charset="0"/>
                        <a:ea typeface="+mn-ea"/>
                        <a:cs typeface="Arial" panose="020B0604020202020204" pitchFamily="34" charset="0"/>
                      </a:endParaRPr>
                    </a:p>
                  </a:txBody>
                  <a:tcPr marL="68580" marR="68580" marT="36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8CF02995-0BB1-4359-B9F5-FA09298D2FCC}"/>
              </a:ext>
            </a:extLst>
          </p:cNvPr>
          <p:cNvGraphicFramePr>
            <a:graphicFrameLocks noGrp="1"/>
          </p:cNvGraphicFramePr>
          <p:nvPr>
            <p:extLst>
              <p:ext uri="{D42A27DB-BD31-4B8C-83A1-F6EECF244321}">
                <p14:modId xmlns:p14="http://schemas.microsoft.com/office/powerpoint/2010/main" val="1134060237"/>
              </p:ext>
            </p:extLst>
          </p:nvPr>
        </p:nvGraphicFramePr>
        <p:xfrm>
          <a:off x="6791217" y="1510089"/>
          <a:ext cx="3312751" cy="558185"/>
        </p:xfrm>
        <a:graphic>
          <a:graphicData uri="http://schemas.openxmlformats.org/drawingml/2006/table">
            <a:tbl>
              <a:tblPr>
                <a:tableStyleId>{5C22544A-7EE6-4342-B048-85BDC9FD1C3A}</a:tableStyleId>
              </a:tblPr>
              <a:tblGrid>
                <a:gridCol w="3312751">
                  <a:extLst>
                    <a:ext uri="{9D8B030D-6E8A-4147-A177-3AD203B41FA5}">
                      <a16:colId xmlns:a16="http://schemas.microsoft.com/office/drawing/2014/main" val="3318997568"/>
                    </a:ext>
                  </a:extLst>
                </a:gridCol>
              </a:tblGrid>
              <a:tr h="558185">
                <a:tc>
                  <a:txBody>
                    <a:bodyPr/>
                    <a:lstStyle/>
                    <a:p>
                      <a:pPr marL="0" marR="0" algn="l" hangingPunct="0">
                        <a:lnSpc>
                          <a:spcPts val="1200"/>
                        </a:lnSpc>
                        <a:spcBef>
                          <a:spcPts val="60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06009790"/>
                  </a:ext>
                </a:extLst>
              </a:tr>
            </a:tbl>
          </a:graphicData>
        </a:graphic>
      </p:graphicFrame>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2645275903"/>
              </p:ext>
            </p:extLst>
          </p:nvPr>
        </p:nvGraphicFramePr>
        <p:xfrm>
          <a:off x="9150944" y="1092792"/>
          <a:ext cx="2626393" cy="592527"/>
        </p:xfrm>
        <a:graphic>
          <a:graphicData uri="http://schemas.openxmlformats.org/drawingml/2006/table">
            <a:tbl>
              <a:tblPr>
                <a:tableStyleId>{5C22544A-7EE6-4342-B048-85BDC9FD1C3A}</a:tableStyleId>
              </a:tblPr>
              <a:tblGrid>
                <a:gridCol w="2626393">
                  <a:extLst>
                    <a:ext uri="{9D8B030D-6E8A-4147-A177-3AD203B41FA5}">
                      <a16:colId xmlns:a16="http://schemas.microsoft.com/office/drawing/2014/main" val="2345875258"/>
                    </a:ext>
                  </a:extLst>
                </a:gridCol>
              </a:tblGrid>
              <a:tr h="165807">
                <a:tc>
                  <a:txBody>
                    <a:bodyPr/>
                    <a:lstStyle/>
                    <a:p>
                      <a:pPr marL="0" marR="0" algn="l" hangingPunct="0">
                        <a:lnSpc>
                          <a:spcPts val="12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zh-CN" altLang="en-US" sz="1400" b="1" u="none" dirty="0">
                          <a:effectLst/>
                        </a:rPr>
                        <a:t>文件</a:t>
                      </a:r>
                      <a:r>
                        <a:rPr lang="fr-CH" sz="1400" b="1" u="none" dirty="0">
                          <a:effectLst/>
                        </a:rPr>
                        <a:t> C20/63(Rev.1)-</a:t>
                      </a:r>
                      <a:r>
                        <a:rPr lang="en-US" altLang="zh-CN" sz="1400" b="1" u="none" dirty="0">
                          <a:effectLst/>
                        </a:rPr>
                        <a:t>C</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n-GB" sz="1400" b="1" u="none" dirty="0">
                          <a:effectLst/>
                        </a:rPr>
                        <a:t>2020</a:t>
                      </a:r>
                      <a:r>
                        <a:rPr lang="zh-CN" altLang="en-US" sz="1400" b="1" u="none" dirty="0">
                          <a:effectLst/>
                        </a:rPr>
                        <a:t>年</a:t>
                      </a:r>
                      <a:r>
                        <a:rPr lang="en-US" altLang="zh-CN" sz="1400" b="1" u="none" dirty="0">
                          <a:effectLst/>
                        </a:rPr>
                        <a:t>10</a:t>
                      </a:r>
                      <a:r>
                        <a:rPr lang="zh-CN" altLang="en-US" sz="1400" b="1" u="none" dirty="0">
                          <a:effectLst/>
                        </a:rPr>
                        <a:t>月</a:t>
                      </a:r>
                      <a:r>
                        <a:rPr lang="en-US" altLang="zh-CN" sz="1400" b="1" u="none" dirty="0">
                          <a:effectLst/>
                        </a:rPr>
                        <a:t>5</a:t>
                      </a:r>
                      <a:r>
                        <a:rPr lang="zh-CN" altLang="en-US" sz="1400" b="1" u="none" dirty="0">
                          <a:effectLst/>
                        </a:rPr>
                        <a:t>日</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zh-CN" altLang="en-US" sz="1400" b="1" u="none" dirty="0">
                          <a:effectLst/>
                        </a:rPr>
                        <a:t>原文：英文</a:t>
                      </a:r>
                      <a:endParaRPr lang="en-US" sz="1400" b="1" u="none"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EF012904-3A20-4F2B-853B-D0DBA8ED0358}"/>
              </a:ext>
            </a:extLst>
          </p:cNvPr>
          <p:cNvSpPr txBox="1"/>
          <p:nvPr/>
        </p:nvSpPr>
        <p:spPr>
          <a:xfrm rot="5400000">
            <a:off x="4871860" y="2652232"/>
            <a:ext cx="4235795"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1" name="TextBox 90">
            <a:extLst>
              <a:ext uri="{FF2B5EF4-FFF2-40B4-BE49-F238E27FC236}">
                <a16:creationId xmlns:a16="http://schemas.microsoft.com/office/drawing/2014/main" id="{9F0C73D9-4B37-441D-B00C-15BDA39560E9}"/>
              </a:ext>
            </a:extLst>
          </p:cNvPr>
          <p:cNvSpPr txBox="1"/>
          <p:nvPr/>
        </p:nvSpPr>
        <p:spPr>
          <a:xfrm rot="5400000">
            <a:off x="2602091" y="2661139"/>
            <a:ext cx="4253607" cy="1743075"/>
          </a:xfrm>
          <a:prstGeom prst="rect">
            <a:avLst/>
          </a:prstGeom>
          <a:solidFill>
            <a:schemeClr val="accent1">
              <a:lumMod val="20000"/>
              <a:lumOff val="80000"/>
            </a:schemeClr>
          </a:solidFill>
        </p:spPr>
        <p:txBody>
          <a:bodyPr wrap="square" rtlCol="0">
            <a:spAutoFit/>
          </a:bodyPr>
          <a:lstStyle/>
          <a:p>
            <a:endParaRPr lang="en-US" dirty="0"/>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已建立的系统和措施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rot="5400000">
            <a:off x="7207155" y="2643328"/>
            <a:ext cx="4253606"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a:off x="3851095" y="1879167"/>
            <a:ext cx="1743075" cy="1200329"/>
          </a:xfrm>
          <a:prstGeom prst="rect">
            <a:avLst/>
          </a:prstGeom>
          <a:solidFill>
            <a:schemeClr val="accent1">
              <a:lumMod val="60000"/>
              <a:lumOff val="40000"/>
            </a:schemeClr>
          </a:solidFill>
        </p:spPr>
        <p:txBody>
          <a:bodyPr wrap="square" rtlCol="0">
            <a:spAutoFit/>
          </a:bodyPr>
          <a:lstStyle/>
          <a:p>
            <a:pPr algn="ctr"/>
            <a:r>
              <a:rPr lang="zh-CN" altLang="en-US" b="1" dirty="0">
                <a:latin typeface="SimSun" panose="02010600030101010101" pitchFamily="2" charset="-122"/>
                <a:ea typeface="SimSun" panose="02010600030101010101" pitchFamily="2" charset="-122"/>
                <a:cs typeface="Arial" panose="020B0604020202020204" pitchFamily="34" charset="0"/>
              </a:rPr>
              <a:t>治理，道德伦理，欺诈检测</a:t>
            </a:r>
            <a:endParaRPr lang="en-GB" altLang="zh-CN" b="1" dirty="0">
              <a:latin typeface="SimSun" panose="02010600030101010101" pitchFamily="2" charset="-122"/>
              <a:ea typeface="SimSun" panose="02010600030101010101" pitchFamily="2" charset="-122"/>
              <a:cs typeface="Arial" panose="020B0604020202020204" pitchFamily="34" charset="0"/>
            </a:endParaRPr>
          </a:p>
          <a:p>
            <a:pPr algn="ctr"/>
            <a:endParaRPr lang="en-GB" altLang="zh-CN" dirty="0">
              <a:latin typeface="Arial" panose="020B0604020202020204" pitchFamily="34" charset="0"/>
              <a:cs typeface="Arial" panose="020B0604020202020204" pitchFamily="34" charset="0"/>
            </a:endParaRPr>
          </a:p>
          <a:p>
            <a:pPr algn="ctr"/>
            <a:endParaRPr lang="en-GB" altLang="zh-CN" dirty="0">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6CCDF3A7-9113-410B-9DAA-A117DF9C0F93}"/>
              </a:ext>
            </a:extLst>
          </p:cNvPr>
          <p:cNvSpPr txBox="1"/>
          <p:nvPr/>
        </p:nvSpPr>
        <p:spPr>
          <a:xfrm>
            <a:off x="6118220" y="1918325"/>
            <a:ext cx="1743075" cy="1200329"/>
          </a:xfrm>
          <a:prstGeom prst="rect">
            <a:avLst/>
          </a:prstGeom>
          <a:solidFill>
            <a:schemeClr val="accent1">
              <a:lumMod val="60000"/>
              <a:lumOff val="40000"/>
            </a:schemeClr>
          </a:solidFill>
        </p:spPr>
        <p:txBody>
          <a:bodyPr wrap="square" rtlCol="0">
            <a:spAutoFit/>
          </a:bodyPr>
          <a:lstStyle/>
          <a:p>
            <a:pPr algn="ctr"/>
            <a:r>
              <a:rPr lang="zh-CN" altLang="en-US" b="1" dirty="0">
                <a:latin typeface="SimSun" panose="02010600030101010101" pitchFamily="2" charset="-122"/>
                <a:ea typeface="SimSun" panose="02010600030101010101" pitchFamily="2" charset="-122"/>
                <a:cs typeface="Arial" panose="020B0604020202020204" pitchFamily="34" charset="0"/>
              </a:rPr>
              <a:t>加强财务和</a:t>
            </a:r>
            <a:endParaRPr lang="en-GB" altLang="zh-CN" b="1" dirty="0">
              <a:latin typeface="SimSun" panose="02010600030101010101" pitchFamily="2" charset="-122"/>
              <a:ea typeface="SimSun" panose="02010600030101010101" pitchFamily="2" charset="-122"/>
              <a:cs typeface="Arial" panose="020B0604020202020204" pitchFamily="34" charset="0"/>
            </a:endParaRPr>
          </a:p>
          <a:p>
            <a:pPr algn="ctr"/>
            <a:r>
              <a:rPr lang="zh-CN" altLang="en-US" b="1" dirty="0">
                <a:latin typeface="SimSun" panose="02010600030101010101" pitchFamily="2" charset="-122"/>
                <a:ea typeface="SimSun" panose="02010600030101010101" pitchFamily="2" charset="-122"/>
                <a:cs typeface="Arial" panose="020B0604020202020204" pitchFamily="34" charset="0"/>
              </a:rPr>
              <a:t>采购程序</a:t>
            </a:r>
            <a:endParaRPr lang="en-US" altLang="zh-CN" b="1" dirty="0">
              <a:latin typeface="SimSun" panose="02010600030101010101" pitchFamily="2" charset="-122"/>
              <a:ea typeface="SimSun" panose="02010600030101010101" pitchFamily="2" charset="-122"/>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id="{E94846FC-8112-46CA-8BA1-3C8103F59CFC}"/>
              </a:ext>
            </a:extLst>
          </p:cNvPr>
          <p:cNvSpPr txBox="1"/>
          <p:nvPr/>
        </p:nvSpPr>
        <p:spPr>
          <a:xfrm>
            <a:off x="8462421" y="1919801"/>
            <a:ext cx="1743075" cy="1200329"/>
          </a:xfrm>
          <a:prstGeom prst="rect">
            <a:avLst/>
          </a:prstGeom>
          <a:solidFill>
            <a:schemeClr val="accent1">
              <a:lumMod val="60000"/>
              <a:lumOff val="40000"/>
            </a:schemeClr>
          </a:solidFill>
        </p:spPr>
        <p:txBody>
          <a:bodyPr wrap="square" rtlCol="0">
            <a:spAutoFit/>
          </a:bodyPr>
          <a:lstStyle/>
          <a:p>
            <a:pPr algn="ctr"/>
            <a:r>
              <a:rPr lang="zh-CN" altLang="en-US" b="1" dirty="0">
                <a:latin typeface="SimSun" panose="02010600030101010101" pitchFamily="2" charset="-122"/>
                <a:ea typeface="SimSun" panose="02010600030101010101" pitchFamily="2" charset="-122"/>
                <a:cs typeface="Arial" panose="020B0604020202020204" pitchFamily="34" charset="0"/>
              </a:rPr>
              <a:t>加强电信发展局内控程序</a:t>
            </a:r>
            <a:endParaRPr lang="en-US" altLang="zh-CN" b="1" dirty="0">
              <a:latin typeface="SimSun" panose="02010600030101010101" pitchFamily="2" charset="-122"/>
              <a:ea typeface="SimSun" panose="02010600030101010101" pitchFamily="2" charset="-122"/>
              <a:cs typeface="Arial" panose="020B0604020202020204" pitchFamily="34" charset="0"/>
            </a:endParaRPr>
          </a:p>
          <a:p>
            <a:pPr algn="ctr"/>
            <a:endParaRPr lang="en-US" altLang="zh-CN" dirty="0">
              <a:latin typeface="Arial" panose="020B0604020202020204" pitchFamily="34" charset="0"/>
              <a:cs typeface="Arial" panose="020B0604020202020204" pitchFamily="34" charset="0"/>
            </a:endParaRPr>
          </a:p>
          <a:p>
            <a:pPr algn="ctr"/>
            <a:endParaRPr lang="en-GB" altLang="zh-CN" dirty="0">
              <a:latin typeface="Arial" panose="020B0604020202020204" pitchFamily="34" charset="0"/>
              <a:cs typeface="Arial" panose="020B0604020202020204" pitchFamily="34" charset="0"/>
            </a:endParaRP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6699617" y="151157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4387946" y="1487065"/>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3876997" y="1528971"/>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29839" y="1468332"/>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6195779" y="1551743"/>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7178411" y="151045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9079690" y="1495039"/>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8556283" y="1461776"/>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9524031" y="1476874"/>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 name="Rectangle 1">
            <a:extLst>
              <a:ext uri="{FF2B5EF4-FFF2-40B4-BE49-F238E27FC236}">
                <a16:creationId xmlns:a16="http://schemas.microsoft.com/office/drawing/2014/main" id="{966003BC-CC2E-49B3-991C-3BF014D577BC}"/>
              </a:ext>
            </a:extLst>
          </p:cNvPr>
          <p:cNvSpPr/>
          <p:nvPr/>
        </p:nvSpPr>
        <p:spPr>
          <a:xfrm>
            <a:off x="295703" y="3258341"/>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002060"/>
                </a:solidFill>
                <a:latin typeface="SimSun" panose="02010600030101010101" pitchFamily="2" charset="-122"/>
                <a:ea typeface="SimSun" panose="02010600030101010101" pitchFamily="2" charset="-122"/>
              </a:rPr>
              <a:t>第一道防线</a:t>
            </a:r>
            <a:endParaRPr lang="en-GB" dirty="0">
              <a:solidFill>
                <a:srgbClr val="002060"/>
              </a:solidFill>
              <a:latin typeface="SimSun" panose="02010600030101010101" pitchFamily="2" charset="-122"/>
              <a:ea typeface="SimSun" panose="02010600030101010101" pitchFamily="2" charset="-122"/>
            </a:endParaRPr>
          </a:p>
        </p:txBody>
      </p:sp>
      <p:sp>
        <p:nvSpPr>
          <p:cNvPr id="3" name="Rectangle 2">
            <a:extLst>
              <a:ext uri="{FF2B5EF4-FFF2-40B4-BE49-F238E27FC236}">
                <a16:creationId xmlns:a16="http://schemas.microsoft.com/office/drawing/2014/main" id="{C844157B-7563-4727-8E76-659C10185B92}"/>
              </a:ext>
            </a:extLst>
          </p:cNvPr>
          <p:cNvSpPr/>
          <p:nvPr/>
        </p:nvSpPr>
        <p:spPr>
          <a:xfrm>
            <a:off x="295703" y="4025943"/>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002060"/>
                </a:solidFill>
                <a:latin typeface="SimSun" panose="02010600030101010101" pitchFamily="2" charset="-122"/>
                <a:ea typeface="SimSun" panose="02010600030101010101" pitchFamily="2" charset="-122"/>
              </a:rPr>
              <a:t>第二道防线</a:t>
            </a:r>
            <a:endParaRPr lang="en-GB" dirty="0">
              <a:solidFill>
                <a:srgbClr val="002060"/>
              </a:solidFill>
              <a:latin typeface="SimSun" panose="02010600030101010101" pitchFamily="2" charset="-122"/>
              <a:ea typeface="SimSun" panose="02010600030101010101" pitchFamily="2" charset="-122"/>
            </a:endParaRPr>
          </a:p>
        </p:txBody>
      </p:sp>
      <p:sp>
        <p:nvSpPr>
          <p:cNvPr id="4" name="Rectangle 3">
            <a:extLst>
              <a:ext uri="{FF2B5EF4-FFF2-40B4-BE49-F238E27FC236}">
                <a16:creationId xmlns:a16="http://schemas.microsoft.com/office/drawing/2014/main" id="{B3A3D2E8-2BD7-464A-99CB-ECB53FE7F57F}"/>
              </a:ext>
            </a:extLst>
          </p:cNvPr>
          <p:cNvSpPr/>
          <p:nvPr/>
        </p:nvSpPr>
        <p:spPr>
          <a:xfrm>
            <a:off x="295703" y="4851442"/>
            <a:ext cx="10875364" cy="507831"/>
          </a:xfrm>
          <a:prstGeom prst="rect">
            <a:avLst/>
          </a:prstGeom>
          <a:solidFill>
            <a:srgbClr val="00B0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rgbClr val="002060"/>
                </a:solidFill>
                <a:latin typeface="SimSun" panose="02010600030101010101" pitchFamily="2" charset="-122"/>
                <a:ea typeface="SimSun" panose="02010600030101010101" pitchFamily="2" charset="-122"/>
              </a:rPr>
              <a:t>第三道防线</a:t>
            </a:r>
            <a:endParaRPr lang="en-US" dirty="0">
              <a:solidFill>
                <a:srgbClr val="002060"/>
              </a:solidFill>
              <a:latin typeface="SimSun" panose="02010600030101010101" pitchFamily="2" charset="-122"/>
              <a:ea typeface="SimSun" panose="02010600030101010101" pitchFamily="2" charset="-122"/>
            </a:endParaRPr>
          </a:p>
        </p:txBody>
      </p:sp>
      <p:pic>
        <p:nvPicPr>
          <p:cNvPr id="11" name="Graphic 10" descr="Checkmark">
            <a:extLst>
              <a:ext uri="{FF2B5EF4-FFF2-40B4-BE49-F238E27FC236}">
                <a16:creationId xmlns:a16="http://schemas.microsoft.com/office/drawing/2014/main" id="{F4B2BD88-31DC-4193-8AC5-42840D7251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25920" y="4051258"/>
            <a:ext cx="457200" cy="457200"/>
          </a:xfrm>
          <a:prstGeom prst="rect">
            <a:avLst/>
          </a:prstGeom>
        </p:spPr>
      </p:pic>
      <p:pic>
        <p:nvPicPr>
          <p:cNvPr id="12" name="Graphic 11" descr="Checkmark">
            <a:extLst>
              <a:ext uri="{FF2B5EF4-FFF2-40B4-BE49-F238E27FC236}">
                <a16:creationId xmlns:a16="http://schemas.microsoft.com/office/drawing/2014/main" id="{3067F929-80A8-48A5-B38A-AC2501FB8F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3381" y="3296838"/>
            <a:ext cx="457200" cy="457200"/>
          </a:xfrm>
          <a:prstGeom prst="rect">
            <a:avLst/>
          </a:prstGeom>
        </p:spPr>
      </p:pic>
      <p:pic>
        <p:nvPicPr>
          <p:cNvPr id="13" name="Graphic 12" descr="Checkmark">
            <a:extLst>
              <a:ext uri="{FF2B5EF4-FFF2-40B4-BE49-F238E27FC236}">
                <a16:creationId xmlns:a16="http://schemas.microsoft.com/office/drawing/2014/main" id="{967ED093-E4EA-44F1-85CF-97688859F8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9666" y="3308972"/>
            <a:ext cx="457200" cy="457200"/>
          </a:xfrm>
          <a:prstGeom prst="rect">
            <a:avLst/>
          </a:prstGeom>
        </p:spPr>
      </p:pic>
      <p:pic>
        <p:nvPicPr>
          <p:cNvPr id="14" name="Graphic 13" descr="Checkmark">
            <a:extLst>
              <a:ext uri="{FF2B5EF4-FFF2-40B4-BE49-F238E27FC236}">
                <a16:creationId xmlns:a16="http://schemas.microsoft.com/office/drawing/2014/main" id="{C8E2D7E8-0A29-428F-B6A8-68F2D3AAC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8014" y="4893904"/>
            <a:ext cx="457200" cy="457200"/>
          </a:xfrm>
          <a:prstGeom prst="rect">
            <a:avLst/>
          </a:prstGeom>
        </p:spPr>
      </p:pic>
      <p:sp>
        <p:nvSpPr>
          <p:cNvPr id="109" name="Title 2">
            <a:extLst>
              <a:ext uri="{FF2B5EF4-FFF2-40B4-BE49-F238E27FC236}">
                <a16:creationId xmlns:a16="http://schemas.microsoft.com/office/drawing/2014/main" id="{1F3B386C-D4A6-4D0E-A3C7-8D141EB7628A}"/>
              </a:ext>
            </a:extLst>
          </p:cNvPr>
          <p:cNvSpPr txBox="1">
            <a:spLocks/>
          </p:cNvSpPr>
          <p:nvPr/>
        </p:nvSpPr>
        <p:spPr>
          <a:xfrm rot="5400000">
            <a:off x="-1359376" y="3836916"/>
            <a:ext cx="3784058" cy="10170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1400" u="sng" dirty="0">
                <a:latin typeface="SimSun" panose="02010600030101010101" pitchFamily="2" charset="-122"/>
                <a:ea typeface="SimSun" panose="02010600030101010101" pitchFamily="2" charset="-122"/>
              </a:rPr>
              <a:t>国际电联的三道防线</a:t>
            </a:r>
            <a:endParaRPr lang="en-GB" sz="1400" u="sng" dirty="0">
              <a:latin typeface="SimSun" panose="02010600030101010101" pitchFamily="2" charset="-122"/>
              <a:ea typeface="SimSun" panose="02010600030101010101" pitchFamily="2" charset="-122"/>
            </a:endParaRPr>
          </a:p>
        </p:txBody>
      </p:sp>
      <p:pic>
        <p:nvPicPr>
          <p:cNvPr id="15" name="Graphic 14" descr="Checkmark">
            <a:extLst>
              <a:ext uri="{FF2B5EF4-FFF2-40B4-BE49-F238E27FC236}">
                <a16:creationId xmlns:a16="http://schemas.microsoft.com/office/drawing/2014/main" id="{24B5A6F9-95D1-4802-AD05-D7D902D059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6288" y="4051258"/>
            <a:ext cx="457200" cy="457200"/>
          </a:xfrm>
          <a:prstGeom prst="rect">
            <a:avLst/>
          </a:prstGeom>
        </p:spPr>
      </p:pic>
      <p:pic>
        <p:nvPicPr>
          <p:cNvPr id="16" name="Graphic 15" descr="Checkmark">
            <a:extLst>
              <a:ext uri="{FF2B5EF4-FFF2-40B4-BE49-F238E27FC236}">
                <a16:creationId xmlns:a16="http://schemas.microsoft.com/office/drawing/2014/main" id="{30513358-0E0B-4A56-8A6D-6ED52B7798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5544" y="4067231"/>
            <a:ext cx="457200" cy="457200"/>
          </a:xfrm>
          <a:prstGeom prst="rect">
            <a:avLst/>
          </a:prstGeom>
        </p:spPr>
      </p:pic>
      <p:sp>
        <p:nvSpPr>
          <p:cNvPr id="104" name="Rectangle 103">
            <a:extLst>
              <a:ext uri="{FF2B5EF4-FFF2-40B4-BE49-F238E27FC236}">
                <a16:creationId xmlns:a16="http://schemas.microsoft.com/office/drawing/2014/main" id="{DDBAF4D8-92F9-40E2-BBA7-0CD83F9A2256}"/>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885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221005" cy="777510"/>
            <a:chOff x="6102442" y="1483456"/>
            <a:chExt cx="7221005"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916086" y="1664546"/>
              <a:ext cx="6407361" cy="507831"/>
            </a:xfrm>
            <a:prstGeom prst="rect">
              <a:avLst/>
            </a:prstGeom>
            <a:noFill/>
          </p:spPr>
          <p:txBody>
            <a:bodyPr wrap="square" lIns="108000" rIns="108000" rtlCol="0">
              <a:spAutoFit/>
            </a:bodyPr>
            <a:lstStyle/>
            <a:p>
              <a:r>
                <a:rPr lang="en-US" altLang="zh-CN" sz="2700" b="1" dirty="0">
                  <a:solidFill>
                    <a:schemeClr val="tx1">
                      <a:lumMod val="95000"/>
                      <a:lumOff val="5000"/>
                    </a:schemeClr>
                  </a:solidFill>
                  <a:latin typeface="Arial"/>
                  <a:ea typeface="Arial Unicode MS"/>
                  <a:cs typeface="Arial" pitchFamily="34" charset="0"/>
                </a:rPr>
                <a:t>2020</a:t>
              </a:r>
              <a:r>
                <a:rPr lang="zh-CN" altLang="en-US" sz="2700" b="1" dirty="0">
                  <a:solidFill>
                    <a:schemeClr val="tx1">
                      <a:lumMod val="95000"/>
                      <a:lumOff val="5000"/>
                    </a:schemeClr>
                  </a:solidFill>
                  <a:latin typeface="Arial"/>
                  <a:ea typeface="Arial Unicode MS"/>
                  <a:cs typeface="Arial" pitchFamily="34" charset="0"/>
                </a:rPr>
                <a:t>年</a:t>
              </a:r>
              <a:r>
                <a:rPr lang="en-US" altLang="zh-CN" sz="2700" b="1" dirty="0">
                  <a:solidFill>
                    <a:schemeClr val="tx1">
                      <a:lumMod val="95000"/>
                      <a:lumOff val="5000"/>
                    </a:schemeClr>
                  </a:solidFill>
                  <a:latin typeface="Arial"/>
                  <a:ea typeface="Arial Unicode MS"/>
                  <a:cs typeface="Arial" pitchFamily="34" charset="0"/>
                </a:rPr>
                <a:t>6</a:t>
              </a:r>
              <a:r>
                <a:rPr lang="zh-CN" altLang="en-US" sz="2700" b="1" dirty="0">
                  <a:solidFill>
                    <a:schemeClr val="tx1">
                      <a:lumMod val="95000"/>
                      <a:lumOff val="5000"/>
                    </a:schemeClr>
                  </a:solidFill>
                  <a:latin typeface="Arial"/>
                  <a:ea typeface="Arial Unicode MS"/>
                  <a:cs typeface="Arial" pitchFamily="34" charset="0"/>
                </a:rPr>
                <a:t>月已建立的系统和措施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47650" y="9815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94143" y="1167288"/>
            <a:ext cx="10715625" cy="2154436"/>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反欺诈、反腐败和其他违禁做法政策</a:t>
            </a:r>
            <a:endParaRPr lang="en-US" sz="1600" b="1" dirty="0">
              <a:latin typeface="SimSun" panose="02010600030101010101" pitchFamily="2" charset="-122"/>
              <a:ea typeface="SimSun" panose="02010600030101010101" pitchFamily="2" charset="-122"/>
              <a:cs typeface="Arial" panose="020B0604020202020204" pitchFamily="34" charset="0"/>
            </a:endParaRP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调查导则</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针对项目协议中欺诈行为引入正当程序的条款</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审查区域代表处的项目</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加强赞助政策</a:t>
            </a:r>
            <a:endParaRPr lang="en-US" sz="1600" b="1" dirty="0">
              <a:latin typeface="SimSun" panose="02010600030101010101" pitchFamily="2" charset="-122"/>
              <a:ea typeface="SimSun" panose="02010600030101010101" pitchFamily="2" charset="-122"/>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1038107" y="1538972"/>
            <a:ext cx="1743075" cy="646331"/>
          </a:xfrm>
          <a:prstGeom prst="rect">
            <a:avLst/>
          </a:prstGeom>
          <a:solidFill>
            <a:schemeClr val="accent1">
              <a:lumMod val="60000"/>
              <a:lumOff val="40000"/>
            </a:schemeClr>
          </a:solidFill>
        </p:spPr>
        <p:txBody>
          <a:bodyPr wrap="square" rtlCol="0">
            <a:spAutoFit/>
          </a:bodyPr>
          <a:lstStyle/>
          <a:p>
            <a:pPr algn="ctr"/>
            <a:r>
              <a:rPr lang="zh-CN" altLang="en-US" dirty="0">
                <a:latin typeface="SimSun" panose="02010600030101010101" pitchFamily="2" charset="-122"/>
                <a:ea typeface="SimSun" panose="02010600030101010101" pitchFamily="2" charset="-122"/>
                <a:cs typeface="Arial" panose="020B0604020202020204" pitchFamily="34" charset="0"/>
              </a:rPr>
              <a:t>治理，道德伦理，欺诈检测</a:t>
            </a:r>
            <a:endParaRPr lang="en-GB" dirty="0">
              <a:latin typeface="SimSun" panose="02010600030101010101" pitchFamily="2" charset="-122"/>
              <a:ea typeface="SimSun" panose="02010600030101010101" pitchFamily="2" charset="-122"/>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47650" y="2962275"/>
            <a:ext cx="10767331" cy="1743075"/>
          </a:xfrm>
          <a:prstGeom prst="rect">
            <a:avLst/>
          </a:prstGeom>
          <a:solidFill>
            <a:schemeClr val="accent1">
              <a:lumMod val="20000"/>
              <a:lumOff val="80000"/>
            </a:schemeClr>
          </a:solidFill>
        </p:spPr>
        <p:txBody>
          <a:bodyPr wrap="square" rtlCol="0">
            <a:sp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92489" y="3037167"/>
            <a:ext cx="10715625" cy="2154436"/>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SimSun" panose="02010600030101010101" pitchFamily="2" charset="-122"/>
                <a:cs typeface="Arial" panose="020B0604020202020204" pitchFamily="34" charset="0"/>
              </a:rPr>
              <a:t>针对低于</a:t>
            </a:r>
            <a:r>
              <a:rPr lang="en-US" altLang="zh-CN" sz="1600" b="1" dirty="0">
                <a:latin typeface="Arial" panose="020B0604020202020204" pitchFamily="34" charset="0"/>
                <a:ea typeface="SimSun" panose="02010600030101010101" pitchFamily="2" charset="-122"/>
                <a:cs typeface="Arial" panose="020B0604020202020204" pitchFamily="34" charset="0"/>
              </a:rPr>
              <a:t>20'000</a:t>
            </a:r>
            <a:r>
              <a:rPr lang="zh-CN" altLang="en-US" sz="1600" b="1" dirty="0">
                <a:latin typeface="Arial" panose="020B0604020202020204" pitchFamily="34" charset="0"/>
                <a:ea typeface="SimSun" panose="02010600030101010101" pitchFamily="2" charset="-122"/>
                <a:cs typeface="Arial" panose="020B0604020202020204" pitchFamily="34" charset="0"/>
              </a:rPr>
              <a:t>瑞郎的订单的新采购程序</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SimSun" panose="02010600030101010101" pitchFamily="2" charset="-122"/>
                <a:cs typeface="Arial" panose="020B0604020202020204" pitchFamily="34" charset="0"/>
              </a:rPr>
              <a:t>电信发展局项目的采购基本规则</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SimSun" panose="02010600030101010101" pitchFamily="2" charset="-122"/>
                <a:cs typeface="Arial" panose="020B0604020202020204" pitchFamily="34" charset="0"/>
              </a:rPr>
              <a:t>监控每个供应商的累计采购订单金额</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SimSun" panose="02010600030101010101" pitchFamily="2" charset="-122"/>
                <a:cs typeface="Arial" panose="020B0604020202020204" pitchFamily="34" charset="0"/>
              </a:rPr>
              <a:t>加强小额现金管控</a:t>
            </a:r>
          </a:p>
          <a:p>
            <a:pPr marL="285750" indent="-285750">
              <a:buClr>
                <a:schemeClr val="accent6">
                  <a:lumMod val="75000"/>
                </a:schemeClr>
              </a:buClr>
              <a:buFont typeface="Wingdings" panose="05000000000000000000" pitchFamily="2" charset="2"/>
              <a:buChar char="ü"/>
            </a:pPr>
            <a:r>
              <a:rPr lang="zh-CN" altLang="en-US" sz="1600" b="1" dirty="0">
                <a:latin typeface="Arial" panose="020B0604020202020204" pitchFamily="34" charset="0"/>
                <a:ea typeface="SimSun" panose="02010600030101010101" pitchFamily="2" charset="-122"/>
                <a:cs typeface="Arial" panose="020B0604020202020204" pitchFamily="34" charset="0"/>
              </a:rPr>
              <a:t>有效管理国际电联区域</a:t>
            </a:r>
            <a:r>
              <a:rPr lang="en-US" altLang="zh-CN" sz="1600" b="1" dirty="0">
                <a:latin typeface="Arial" panose="020B0604020202020204" pitchFamily="34" charset="0"/>
                <a:ea typeface="SimSun" panose="02010600030101010101" pitchFamily="2" charset="-122"/>
                <a:cs typeface="Arial" panose="020B0604020202020204" pitchFamily="34" charset="0"/>
              </a:rPr>
              <a:t>/</a:t>
            </a:r>
            <a:r>
              <a:rPr lang="zh-CN" altLang="en-US" sz="1600" b="1" dirty="0">
                <a:latin typeface="Arial" panose="020B0604020202020204" pitchFamily="34" charset="0"/>
                <a:ea typeface="SimSun" panose="02010600030101010101" pitchFamily="2" charset="-122"/>
                <a:cs typeface="Arial" panose="020B0604020202020204" pitchFamily="34" charset="0"/>
              </a:rPr>
              <a:t>地区办事机构的银行帐户和现金</a:t>
            </a:r>
            <a:endParaRPr lang="en-US" sz="1600" b="1" dirty="0">
              <a:latin typeface="Arial" panose="020B0604020202020204" pitchFamily="34" charset="0"/>
              <a:ea typeface="SimSun" panose="02010600030101010101" pitchFamily="2" charset="-122"/>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endParaRPr lang="en-US"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1038108" y="3510647"/>
            <a:ext cx="1743075" cy="646331"/>
          </a:xfrm>
          <a:prstGeom prst="rect">
            <a:avLst/>
          </a:prstGeom>
          <a:solidFill>
            <a:schemeClr val="accent1">
              <a:lumMod val="60000"/>
              <a:lumOff val="40000"/>
            </a:schemeClr>
          </a:solidFill>
        </p:spPr>
        <p:txBody>
          <a:bodyPr wrap="square" rtlCol="0">
            <a:spAutoFit/>
          </a:bodyPr>
          <a:lstStyle/>
          <a:p>
            <a:pPr algn="ctr"/>
            <a:r>
              <a:rPr lang="zh-CN" altLang="en-US" dirty="0">
                <a:latin typeface="SimSun" panose="02010600030101010101" pitchFamily="2" charset="-122"/>
                <a:ea typeface="SimSun" panose="02010600030101010101" pitchFamily="2" charset="-122"/>
                <a:cs typeface="Arial" panose="020B0604020202020204" pitchFamily="34" charset="0"/>
              </a:rPr>
              <a:t>加强财务和</a:t>
            </a:r>
            <a:endParaRPr lang="en-GB" altLang="zh-CN" dirty="0">
              <a:latin typeface="SimSun" panose="02010600030101010101" pitchFamily="2" charset="-122"/>
              <a:ea typeface="SimSun" panose="02010600030101010101" pitchFamily="2" charset="-122"/>
              <a:cs typeface="Arial" panose="020B0604020202020204" pitchFamily="34" charset="0"/>
            </a:endParaRPr>
          </a:p>
          <a:p>
            <a:pPr algn="ctr"/>
            <a:r>
              <a:rPr lang="zh-CN" altLang="en-US" dirty="0">
                <a:latin typeface="SimSun" panose="02010600030101010101" pitchFamily="2" charset="-122"/>
                <a:ea typeface="SimSun" panose="02010600030101010101" pitchFamily="2" charset="-122"/>
                <a:cs typeface="Arial" panose="020B0604020202020204" pitchFamily="34" charset="0"/>
              </a:rPr>
              <a:t>采购程序</a:t>
            </a:r>
            <a:endParaRPr lang="en-GB" dirty="0">
              <a:latin typeface="SimSun" panose="02010600030101010101" pitchFamily="2" charset="-122"/>
              <a:ea typeface="SimSun" panose="02010600030101010101" pitchFamily="2" charset="-122"/>
              <a:cs typeface="Arial" panose="020B0604020202020204" pitchFamily="34" charset="0"/>
            </a:endParaRPr>
          </a:p>
        </p:txBody>
      </p:sp>
      <p:sp>
        <p:nvSpPr>
          <p:cNvPr id="91" name="TextBox 90">
            <a:extLst>
              <a:ext uri="{FF2B5EF4-FFF2-40B4-BE49-F238E27FC236}">
                <a16:creationId xmlns:a16="http://schemas.microsoft.com/office/drawing/2014/main" id="{9F0C73D9-4B37-441D-B00C-15BDA39560E9}"/>
              </a:ext>
            </a:extLst>
          </p:cNvPr>
          <p:cNvSpPr txBox="1"/>
          <p:nvPr/>
        </p:nvSpPr>
        <p:spPr>
          <a:xfrm>
            <a:off x="247651" y="4835049"/>
            <a:ext cx="10767330" cy="1743075"/>
          </a:xfrm>
          <a:prstGeom prst="rect">
            <a:avLst/>
          </a:prstGeom>
          <a:solidFill>
            <a:schemeClr val="accent1">
              <a:lumMod val="20000"/>
              <a:lumOff val="80000"/>
            </a:schemeClr>
          </a:solidFill>
        </p:spPr>
        <p:txBody>
          <a:bodyPr wrap="square" rtlCol="0">
            <a:sp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692489" y="4911030"/>
            <a:ext cx="10715625" cy="1846659"/>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电信发展局成立加强内部控制的内部工作组</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电信发展局年度出差计划</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加强顾问工作的管控</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强化出差程序</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在项目层面加强监督</a:t>
            </a:r>
          </a:p>
          <a:p>
            <a:pPr marL="285750" indent="-285750">
              <a:buClr>
                <a:schemeClr val="accent6">
                  <a:lumMod val="75000"/>
                </a:schemeClr>
              </a:buClr>
              <a:buFont typeface="Wingdings" panose="05000000000000000000" pitchFamily="2" charset="2"/>
              <a:buChar char="ü"/>
            </a:pPr>
            <a:r>
              <a:rPr lang="zh-CN" altLang="en-US" sz="1600" b="1" dirty="0">
                <a:latin typeface="SimSun" panose="02010600030101010101" pitchFamily="2" charset="-122"/>
                <a:ea typeface="SimSun" panose="02010600030101010101" pitchFamily="2" charset="-122"/>
                <a:cs typeface="Arial" panose="020B0604020202020204" pitchFamily="34" charset="0"/>
              </a:rPr>
              <a:t>项目资产管理</a:t>
            </a:r>
            <a:endParaRPr lang="en-US" sz="1600" b="1" dirty="0">
              <a:latin typeface="SimSun" panose="02010600030101010101" pitchFamily="2" charset="-122"/>
              <a:ea typeface="SimSun" panose="02010600030101010101" pitchFamily="2" charset="-122"/>
              <a:cs typeface="Arial" panose="020B0604020202020204" pitchFamily="34" charset="0"/>
            </a:endParaRPr>
          </a:p>
          <a:p>
            <a:endParaRPr lang="en-US"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1038107" y="5383419"/>
            <a:ext cx="1743075" cy="646331"/>
          </a:xfrm>
          <a:prstGeom prst="rect">
            <a:avLst/>
          </a:prstGeom>
          <a:solidFill>
            <a:schemeClr val="accent1">
              <a:lumMod val="60000"/>
              <a:lumOff val="40000"/>
            </a:schemeClr>
          </a:solidFill>
        </p:spPr>
        <p:txBody>
          <a:bodyPr wrap="square" rtlCol="0">
            <a:spAutoFit/>
          </a:bodyPr>
          <a:lstStyle/>
          <a:p>
            <a:pPr algn="ctr"/>
            <a:r>
              <a:rPr lang="zh-CN" altLang="en-US" dirty="0">
                <a:latin typeface="SimSun" panose="02010600030101010101" pitchFamily="2" charset="-122"/>
                <a:ea typeface="SimSun" panose="02010600030101010101" pitchFamily="2" charset="-122"/>
                <a:cs typeface="Arial" panose="020B0604020202020204" pitchFamily="34" charset="0"/>
              </a:rPr>
              <a:t>加强电信发展局内控程序</a:t>
            </a:r>
            <a:endParaRPr lang="en-GB" dirty="0">
              <a:latin typeface="SimSun" panose="02010600030101010101" pitchFamily="2" charset="-122"/>
              <a:ea typeface="SimSun" panose="02010600030101010101" pitchFamily="2" charset="-122"/>
              <a:cs typeface="Arial" panose="020B0604020202020204" pitchFamily="34" charset="0"/>
            </a:endParaRP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4298" y="3721528"/>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531296" y="1666732"/>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87254" y="116546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507593" y="2245400"/>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61995" y="3207477"/>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57392" y="4251796"/>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4" name="Rectangle 103">
            <a:extLst>
              <a:ext uri="{FF2B5EF4-FFF2-40B4-BE49-F238E27FC236}">
                <a16:creationId xmlns:a16="http://schemas.microsoft.com/office/drawing/2014/main" id="{3F557FF7-56E2-41EB-B396-A8CBD5813621}"/>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68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Striped Right 9">
            <a:extLst>
              <a:ext uri="{FF2B5EF4-FFF2-40B4-BE49-F238E27FC236}">
                <a16:creationId xmlns:a16="http://schemas.microsoft.com/office/drawing/2014/main" id="{19365F4E-BADB-4294-8856-6D30ECE629E9}"/>
              </a:ext>
            </a:extLst>
          </p:cNvPr>
          <p:cNvSpPr/>
          <p:nvPr/>
        </p:nvSpPr>
        <p:spPr>
          <a:xfrm>
            <a:off x="4475747" y="3429001"/>
            <a:ext cx="2388263"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accent1">
                    <a:lumMod val="50000"/>
                  </a:schemeClr>
                </a:solidFill>
              </a:rPr>
              <a:t>  </a:t>
            </a:r>
            <a:r>
              <a:rPr lang="zh-CN" altLang="en-US" sz="1200" dirty="0">
                <a:solidFill>
                  <a:schemeClr val="accent1">
                    <a:lumMod val="50000"/>
                  </a:schemeClr>
                </a:solidFill>
                <a:latin typeface="SimSun" panose="02010600030101010101" pitchFamily="2" charset="-122"/>
                <a:ea typeface="SimSun" panose="02010600030101010101" pitchFamily="2" charset="-122"/>
                <a:cs typeface="Arial" panose="020B0604020202020204" pitchFamily="34" charset="0"/>
              </a:rPr>
              <a:t>新公布的行政</a:t>
            </a:r>
            <a:endParaRPr lang="en-US" altLang="zh-CN" sz="1200" dirty="0">
              <a:solidFill>
                <a:schemeClr val="accent1">
                  <a:lumMod val="50000"/>
                </a:schemeClr>
              </a:solidFill>
              <a:latin typeface="SimSun" panose="02010600030101010101" pitchFamily="2" charset="-122"/>
              <a:ea typeface="SimSun" panose="02010600030101010101" pitchFamily="2" charset="-122"/>
              <a:cs typeface="Arial" panose="020B0604020202020204" pitchFamily="34" charset="0"/>
            </a:endParaRPr>
          </a:p>
          <a:p>
            <a:pPr algn="ctr"/>
            <a:r>
              <a:rPr lang="zh-CN" altLang="en-US" sz="1200" dirty="0">
                <a:solidFill>
                  <a:schemeClr val="accent1">
                    <a:lumMod val="50000"/>
                  </a:schemeClr>
                </a:solidFill>
                <a:latin typeface="SimSun" panose="02010600030101010101" pitchFamily="2" charset="-122"/>
                <a:ea typeface="SimSun" panose="02010600030101010101" pitchFamily="2" charset="-122"/>
                <a:cs typeface="Arial" panose="020B0604020202020204" pitchFamily="34" charset="0"/>
              </a:rPr>
              <a:t>规定的支柱</a:t>
            </a:r>
            <a:endParaRPr lang="en-US" sz="1200" dirty="0">
              <a:solidFill>
                <a:schemeClr val="accent1">
                  <a:lumMod val="50000"/>
                </a:schemeClr>
              </a:solidFill>
              <a:latin typeface="SimSun" panose="02010600030101010101" pitchFamily="2" charset="-122"/>
              <a:ea typeface="SimSun" panose="02010600030101010101" pitchFamily="2" charset="-122"/>
              <a:cs typeface="Arial" panose="020B0604020202020204" pitchFamily="34" charset="0"/>
            </a:endParaRPr>
          </a:p>
        </p:txBody>
      </p:sp>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121787"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已建立的系统和措施（</a:t>
              </a:r>
              <a:r>
                <a:rPr lang="en-US" altLang="zh-CN" sz="2700" b="1" dirty="0">
                  <a:solidFill>
                    <a:schemeClr val="tx1">
                      <a:lumMod val="95000"/>
                      <a:lumOff val="5000"/>
                    </a:schemeClr>
                  </a:solidFill>
                  <a:latin typeface="Arial"/>
                  <a:ea typeface="Arial Unicode MS"/>
                  <a:cs typeface="Arial" pitchFamily="34" charset="0"/>
                </a:rPr>
                <a:t>2020</a:t>
              </a:r>
              <a:r>
                <a:rPr lang="zh-CN" altLang="en-US" sz="2700" b="1" dirty="0">
                  <a:solidFill>
                    <a:schemeClr val="tx1">
                      <a:lumMod val="95000"/>
                      <a:lumOff val="5000"/>
                    </a:schemeClr>
                  </a:solidFill>
                  <a:latin typeface="Arial"/>
                  <a:ea typeface="Arial Unicode MS"/>
                  <a:cs typeface="Arial" pitchFamily="34" charset="0"/>
                </a:rPr>
                <a:t>年</a:t>
              </a:r>
              <a:r>
                <a:rPr lang="en-US" altLang="zh-CN" sz="2700" b="1" dirty="0">
                  <a:solidFill>
                    <a:schemeClr val="tx1">
                      <a:lumMod val="95000"/>
                      <a:lumOff val="5000"/>
                    </a:schemeClr>
                  </a:solidFill>
                  <a:latin typeface="Arial"/>
                  <a:ea typeface="Arial Unicode MS"/>
                  <a:cs typeface="Arial" pitchFamily="34" charset="0"/>
                </a:rPr>
                <a:t>6</a:t>
              </a:r>
              <a:r>
                <a:rPr lang="zh-CN" altLang="en-US" sz="2700" b="1" dirty="0">
                  <a:solidFill>
                    <a:schemeClr val="tx1">
                      <a:lumMod val="95000"/>
                      <a:lumOff val="5000"/>
                    </a:schemeClr>
                  </a:solidFill>
                  <a:latin typeface="Arial"/>
                  <a:ea typeface="Arial Unicode MS"/>
                  <a:cs typeface="Arial" pitchFamily="34" charset="0"/>
                </a:rPr>
                <a:t>月 </a:t>
              </a:r>
              <a:r>
                <a:rPr lang="en-US" sz="2700" b="1" dirty="0">
                  <a:solidFill>
                    <a:schemeClr val="tx1">
                      <a:lumMod val="95000"/>
                      <a:lumOff val="5000"/>
                    </a:schemeClr>
                  </a:solidFill>
                  <a:latin typeface="Arial"/>
                  <a:ea typeface="Arial Unicode MS"/>
                  <a:cs typeface="Arial" pitchFamily="34" charset="0"/>
                </a:rPr>
                <a:t>– </a:t>
              </a:r>
              <a:r>
                <a:rPr lang="en-US" altLang="zh-CN" sz="2700" b="1" dirty="0">
                  <a:solidFill>
                    <a:schemeClr val="tx1">
                      <a:lumMod val="95000"/>
                      <a:lumOff val="5000"/>
                    </a:schemeClr>
                  </a:solidFill>
                  <a:latin typeface="Arial"/>
                  <a:ea typeface="Arial Unicode MS"/>
                  <a:cs typeface="Arial" pitchFamily="34" charset="0"/>
                </a:rPr>
                <a:t>9</a:t>
              </a:r>
              <a:r>
                <a:rPr lang="zh-CN" altLang="en-US" sz="2700" b="1" dirty="0">
                  <a:solidFill>
                    <a:schemeClr val="tx1">
                      <a:lumMod val="95000"/>
                      <a:lumOff val="5000"/>
                    </a:schemeClr>
                  </a:solidFill>
                  <a:latin typeface="Arial"/>
                  <a:ea typeface="Arial Unicode MS"/>
                  <a:cs typeface="Arial" pitchFamily="34" charset="0"/>
                </a:rPr>
                <a:t>月）</a:t>
              </a:r>
              <a:r>
                <a:rPr lang="en-US" sz="2700" b="1" dirty="0">
                  <a:solidFill>
                    <a:schemeClr val="tx1">
                      <a:lumMod val="95000"/>
                      <a:lumOff val="5000"/>
                    </a:schemeClr>
                  </a:solidFill>
                  <a:latin typeface="Arial"/>
                  <a:ea typeface="Arial Unicode MS"/>
                  <a:cs typeface="Arial" pitchFamily="34" charset="0"/>
                </a:rPr>
                <a:t>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16" name="Rectangle 15">
            <a:extLst>
              <a:ext uri="{FF2B5EF4-FFF2-40B4-BE49-F238E27FC236}">
                <a16:creationId xmlns:a16="http://schemas.microsoft.com/office/drawing/2014/main" id="{2D2EA014-431A-42D7-A1A1-5AFADD15F341}"/>
              </a:ext>
            </a:extLst>
          </p:cNvPr>
          <p:cNvSpPr/>
          <p:nvPr/>
        </p:nvSpPr>
        <p:spPr>
          <a:xfrm>
            <a:off x="-3273" y="1168150"/>
            <a:ext cx="6692831" cy="9233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54AA0C-B72E-49B9-8090-06AE7A1CE67E}"/>
              </a:ext>
            </a:extLst>
          </p:cNvPr>
          <p:cNvSpPr/>
          <p:nvPr/>
        </p:nvSpPr>
        <p:spPr>
          <a:xfrm>
            <a:off x="306674" y="1365066"/>
            <a:ext cx="6382884" cy="584775"/>
          </a:xfrm>
          <a:prstGeom prst="rect">
            <a:avLst/>
          </a:prstGeom>
        </p:spPr>
        <p:txBody>
          <a:bodyPr wrap="square">
            <a:spAutoFit/>
          </a:bodyPr>
          <a:lstStyle/>
          <a:p>
            <a:r>
              <a:rPr lang="zh-CN" altLang="en-US" sz="3200" b="1" dirty="0">
                <a:latin typeface="Arial" panose="020B0604020202020204" pitchFamily="34" charset="0"/>
                <a:ea typeface="DengXian" panose="02010600030101010101" pitchFamily="2" charset="-122"/>
                <a:cs typeface="Arial" panose="020B0604020202020204" pitchFamily="34" charset="0"/>
              </a:rPr>
              <a:t>举报人</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保护</a:t>
            </a:r>
            <a:endParaRPr lang="en-US" sz="3200" b="1"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C4EE096F-8615-43A3-A591-E7A8FCCA2036}"/>
              </a:ext>
            </a:extLst>
          </p:cNvPr>
          <p:cNvSpPr/>
          <p:nvPr/>
        </p:nvSpPr>
        <p:spPr>
          <a:xfrm>
            <a:off x="6864009" y="863657"/>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altLang="zh-CN"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altLang="zh-CN"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JIU</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pic>
        <p:nvPicPr>
          <p:cNvPr id="24" name="Picture 23" descr="A close up of a fan&#10;&#10;Description automatically generated">
            <a:extLst>
              <a:ext uri="{FF2B5EF4-FFF2-40B4-BE49-F238E27FC236}">
                <a16:creationId xmlns:a16="http://schemas.microsoft.com/office/drawing/2014/main" id="{44213C9B-45FC-45C3-BC22-BD5DF2BCE9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37" y="2575435"/>
            <a:ext cx="232055" cy="232055"/>
          </a:xfrm>
          <a:prstGeom prst="rect">
            <a:avLst/>
          </a:prstGeom>
        </p:spPr>
      </p:pic>
      <p:pic>
        <p:nvPicPr>
          <p:cNvPr id="25" name="Picture 24" descr="A close up of a fan&#10;&#10;Description automatically generated">
            <a:extLst>
              <a:ext uri="{FF2B5EF4-FFF2-40B4-BE49-F238E27FC236}">
                <a16:creationId xmlns:a16="http://schemas.microsoft.com/office/drawing/2014/main" id="{96D5391C-F8F0-4B1E-AA88-CA734E6E1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637" y="2153511"/>
            <a:ext cx="232055" cy="232055"/>
          </a:xfrm>
          <a:prstGeom prst="rect">
            <a:avLst/>
          </a:prstGeom>
        </p:spPr>
      </p:pic>
      <p:sp>
        <p:nvSpPr>
          <p:cNvPr id="2" name="Rectangle 1">
            <a:extLst>
              <a:ext uri="{FF2B5EF4-FFF2-40B4-BE49-F238E27FC236}">
                <a16:creationId xmlns:a16="http://schemas.microsoft.com/office/drawing/2014/main" id="{80F0EA8B-D407-4DCE-B684-024A5273709F}"/>
              </a:ext>
            </a:extLst>
          </p:cNvPr>
          <p:cNvSpPr/>
          <p:nvPr/>
        </p:nvSpPr>
        <p:spPr>
          <a:xfrm>
            <a:off x="-3272" y="1988117"/>
            <a:ext cx="2108298"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已实施</a:t>
            </a:r>
            <a:endPar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endParaRPr>
          </a:p>
        </p:txBody>
      </p:sp>
      <p:graphicFrame>
        <p:nvGraphicFramePr>
          <p:cNvPr id="3" name="Table 2">
            <a:extLst>
              <a:ext uri="{FF2B5EF4-FFF2-40B4-BE49-F238E27FC236}">
                <a16:creationId xmlns:a16="http://schemas.microsoft.com/office/drawing/2014/main" id="{094AEE6E-0B88-46F7-8001-E8468855F9E7}"/>
              </a:ext>
            </a:extLst>
          </p:cNvPr>
          <p:cNvGraphicFramePr>
            <a:graphicFrameLocks noGrp="1"/>
          </p:cNvGraphicFramePr>
          <p:nvPr>
            <p:extLst>
              <p:ext uri="{D42A27DB-BD31-4B8C-83A1-F6EECF244321}">
                <p14:modId xmlns:p14="http://schemas.microsoft.com/office/powerpoint/2010/main" val="1118205477"/>
              </p:ext>
            </p:extLst>
          </p:nvPr>
        </p:nvGraphicFramePr>
        <p:xfrm>
          <a:off x="50605" y="3231684"/>
          <a:ext cx="5102826" cy="3012337"/>
        </p:xfrm>
        <a:graphic>
          <a:graphicData uri="http://schemas.openxmlformats.org/drawingml/2006/table">
            <a:tbl>
              <a:tblPr>
                <a:tableStyleId>{5C22544A-7EE6-4342-B048-85BDC9FD1C3A}</a:tableStyleId>
              </a:tblPr>
              <a:tblGrid>
                <a:gridCol w="5102826">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第</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20/06</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号行政规定 </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a:t>
                      </a:r>
                      <a:r>
                        <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rPr>
                        <a:t>“</a:t>
                      </a:r>
                      <a:r>
                        <a:rPr lang="zh-CN" alt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rPr>
                        <a:t>举报不当行为（举报）的政策和保护</a:t>
                      </a:r>
                      <a:r>
                        <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rPr>
                        <a:t>”</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于</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2020</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年</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9</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月</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10</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日公布（</a:t>
                      </a:r>
                      <a:r>
                        <a:rPr lang="en-GB"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hlinkClick r:id="rId4"/>
                        </a:rPr>
                        <a:t>SO20/06</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）。新公布的行政规定废除并取代</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2011</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年 </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月 </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22</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日的第</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11/04</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行政规定。</a:t>
                      </a:r>
                      <a:endParaRPr lang="en-GB"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lvl="0"/>
                      <a:endParaRPr lang="en-GB"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lvl="0"/>
                      <a:endParaRPr lang="en-GB"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lvl="0"/>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新的行政规定规定了国际电联关于举报不当行为（举报）的政策和保护措施，并明确了国际电联人员在举报可疑不当行为方面的权利和责任，以鼓励国际电联人员提出关切，并使国际电联能够解决这些案件。</a:t>
                      </a:r>
                      <a:endParaRPr lang="en-US" sz="1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37" name="TextBox 36">
            <a:extLst>
              <a:ext uri="{FF2B5EF4-FFF2-40B4-BE49-F238E27FC236}">
                <a16:creationId xmlns:a16="http://schemas.microsoft.com/office/drawing/2014/main" id="{E20EE27E-9684-4E53-92CE-36A66D941E7A}"/>
              </a:ext>
            </a:extLst>
          </p:cNvPr>
          <p:cNvSpPr txBox="1"/>
          <p:nvPr/>
        </p:nvSpPr>
        <p:spPr>
          <a:xfrm>
            <a:off x="6095998" y="3246418"/>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zh-CN" altLang="en-US" dirty="0">
                <a:latin typeface="SimSun" panose="02010600030101010101" pitchFamily="2" charset="-122"/>
                <a:ea typeface="SimSun" panose="02010600030101010101" pitchFamily="2" charset="-122"/>
              </a:rPr>
              <a:t>国际电联绝不容忍不当行为，并致力于营造和保持一种文化，使国际电联人员敢于举报不当行为而不必担心受到报复。</a:t>
            </a:r>
            <a:endParaRPr lang="en-US" dirty="0">
              <a:latin typeface="SimSun" panose="02010600030101010101" pitchFamily="2" charset="-122"/>
              <a:ea typeface="SimSun" panose="02010600030101010101" pitchFamily="2" charset="-122"/>
            </a:endParaRPr>
          </a:p>
        </p:txBody>
      </p:sp>
      <p:sp>
        <p:nvSpPr>
          <p:cNvPr id="38" name="TextBox 37">
            <a:extLst>
              <a:ext uri="{FF2B5EF4-FFF2-40B4-BE49-F238E27FC236}">
                <a16:creationId xmlns:a16="http://schemas.microsoft.com/office/drawing/2014/main" id="{35E9D222-1157-4CD6-944B-1822FAAD4B97}"/>
              </a:ext>
            </a:extLst>
          </p:cNvPr>
          <p:cNvSpPr txBox="1"/>
          <p:nvPr/>
        </p:nvSpPr>
        <p:spPr>
          <a:xfrm>
            <a:off x="6095998" y="3977945"/>
            <a:ext cx="5455730" cy="261610"/>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zh-CN" altLang="en-US" dirty="0">
                <a:latin typeface="SimSun" panose="02010600030101010101" pitchFamily="2" charset="-122"/>
                <a:ea typeface="SimSun" panose="02010600030101010101" pitchFamily="2" charset="-122"/>
              </a:rPr>
              <a:t>此行政规定明确了国际电联人员在举报可疑不当行为方面的权利和责任。</a:t>
            </a:r>
            <a:endParaRPr lang="en-US" dirty="0">
              <a:latin typeface="SimSun" panose="02010600030101010101" pitchFamily="2" charset="-122"/>
              <a:ea typeface="SimSun" panose="02010600030101010101" pitchFamily="2" charset="-122"/>
            </a:endParaRPr>
          </a:p>
        </p:txBody>
      </p:sp>
      <p:sp>
        <p:nvSpPr>
          <p:cNvPr id="39" name="TextBox 38">
            <a:extLst>
              <a:ext uri="{FF2B5EF4-FFF2-40B4-BE49-F238E27FC236}">
                <a16:creationId xmlns:a16="http://schemas.microsoft.com/office/drawing/2014/main" id="{1B47D0C1-0241-419C-8EC8-6D1E73D6FBDA}"/>
              </a:ext>
            </a:extLst>
          </p:cNvPr>
          <p:cNvSpPr txBox="1"/>
          <p:nvPr/>
        </p:nvSpPr>
        <p:spPr>
          <a:xfrm>
            <a:off x="6096000" y="4646572"/>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zh-CN" altLang="en-US" dirty="0">
                <a:latin typeface="SimSun" panose="02010600030101010101" pitchFamily="2" charset="-122"/>
                <a:ea typeface="SimSun" panose="02010600030101010101" pitchFamily="2" charset="-122"/>
              </a:rPr>
              <a:t>此行政规定适用于所有现任和前任国际电联人员、选任官员、国际电联任命的工作人员、实习生、初级专业人员以及与国际电联签订特别服务协定合同的个人。</a:t>
            </a:r>
            <a:endParaRPr lang="en-US" dirty="0">
              <a:latin typeface="SimSun" panose="02010600030101010101" pitchFamily="2" charset="-122"/>
              <a:ea typeface="SimSun" panose="02010600030101010101" pitchFamily="2" charset="-122"/>
            </a:endParaRPr>
          </a:p>
        </p:txBody>
      </p:sp>
      <p:sp>
        <p:nvSpPr>
          <p:cNvPr id="41" name="TextBox 40">
            <a:extLst>
              <a:ext uri="{FF2B5EF4-FFF2-40B4-BE49-F238E27FC236}">
                <a16:creationId xmlns:a16="http://schemas.microsoft.com/office/drawing/2014/main" id="{E8AC36FF-B9C0-4A42-8CF8-FEAEADE11A42}"/>
              </a:ext>
            </a:extLst>
          </p:cNvPr>
          <p:cNvSpPr txBox="1"/>
          <p:nvPr/>
        </p:nvSpPr>
        <p:spPr>
          <a:xfrm>
            <a:off x="6095998" y="5397713"/>
            <a:ext cx="5455730"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r>
              <a:rPr lang="zh-CN" altLang="en-US" dirty="0">
                <a:latin typeface="SimSun" panose="02010600030101010101" pitchFamily="2" charset="-122"/>
                <a:ea typeface="SimSun" panose="02010600030101010101" pitchFamily="2" charset="-122"/>
              </a:rPr>
              <a:t>无论指控对象是国际电联人员还是国际电联内部或外部的个人或实体，此行政指令中的保护措施均适用。</a:t>
            </a:r>
            <a:endParaRPr lang="en-US" dirty="0">
              <a:latin typeface="SimSun" panose="02010600030101010101" pitchFamily="2" charset="-122"/>
              <a:ea typeface="SimSun" panose="02010600030101010101" pitchFamily="2" charset="-122"/>
            </a:endParaRPr>
          </a:p>
        </p:txBody>
      </p:sp>
      <p:sp>
        <p:nvSpPr>
          <p:cNvPr id="21" name="Rectangle 20">
            <a:extLst>
              <a:ext uri="{FF2B5EF4-FFF2-40B4-BE49-F238E27FC236}">
                <a16:creationId xmlns:a16="http://schemas.microsoft.com/office/drawing/2014/main" id="{9248ECDB-9750-4D91-AF4B-407A43568C3B}"/>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653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0B0F0"/>
                </a:solidFill>
                <a:effectLst/>
                <a:uLnTx/>
                <a:uFillTx/>
                <a:latin typeface="Calibri"/>
                <a:ea typeface="+mj-ea"/>
                <a:cs typeface="Calibri"/>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1" y="84352"/>
            <a:ext cx="10121787"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已建立的系统和措施（</a:t>
              </a:r>
              <a:r>
                <a:rPr lang="en-US" altLang="zh-CN" sz="2700" b="1" dirty="0">
                  <a:solidFill>
                    <a:schemeClr val="tx1">
                      <a:lumMod val="95000"/>
                      <a:lumOff val="5000"/>
                    </a:schemeClr>
                  </a:solidFill>
                  <a:latin typeface="Arial"/>
                  <a:ea typeface="Arial Unicode MS"/>
                  <a:cs typeface="Arial" pitchFamily="34" charset="0"/>
                </a:rPr>
                <a:t>2020</a:t>
              </a:r>
              <a:r>
                <a:rPr lang="zh-CN" altLang="en-US" sz="2700" b="1" dirty="0">
                  <a:solidFill>
                    <a:schemeClr val="tx1">
                      <a:lumMod val="95000"/>
                      <a:lumOff val="5000"/>
                    </a:schemeClr>
                  </a:solidFill>
                  <a:latin typeface="Arial"/>
                  <a:ea typeface="Arial Unicode MS"/>
                  <a:cs typeface="Arial" pitchFamily="34" charset="0"/>
                </a:rPr>
                <a:t>年</a:t>
              </a:r>
              <a:r>
                <a:rPr lang="en-US" altLang="zh-CN" sz="2700" b="1" dirty="0">
                  <a:solidFill>
                    <a:schemeClr val="tx1">
                      <a:lumMod val="95000"/>
                      <a:lumOff val="5000"/>
                    </a:schemeClr>
                  </a:solidFill>
                  <a:latin typeface="Arial"/>
                  <a:ea typeface="Arial Unicode MS"/>
                  <a:cs typeface="Arial" pitchFamily="34" charset="0"/>
                </a:rPr>
                <a:t>6</a:t>
              </a:r>
              <a:r>
                <a:rPr lang="zh-CN" altLang="en-US" sz="2700" b="1" dirty="0">
                  <a:solidFill>
                    <a:schemeClr val="tx1">
                      <a:lumMod val="95000"/>
                      <a:lumOff val="5000"/>
                    </a:schemeClr>
                  </a:solidFill>
                  <a:latin typeface="Arial"/>
                  <a:ea typeface="Arial Unicode MS"/>
                  <a:cs typeface="Arial" pitchFamily="34" charset="0"/>
                </a:rPr>
                <a:t>月 </a:t>
              </a:r>
              <a:r>
                <a:rPr lang="en-US" sz="2700" b="1" dirty="0">
                  <a:solidFill>
                    <a:schemeClr val="tx1">
                      <a:lumMod val="95000"/>
                      <a:lumOff val="5000"/>
                    </a:schemeClr>
                  </a:solidFill>
                  <a:latin typeface="Arial"/>
                  <a:ea typeface="Arial Unicode MS"/>
                  <a:cs typeface="Arial" pitchFamily="34" charset="0"/>
                </a:rPr>
                <a:t>– </a:t>
              </a:r>
              <a:r>
                <a:rPr lang="en-US" altLang="zh-CN" sz="2700" b="1" dirty="0">
                  <a:solidFill>
                    <a:schemeClr val="tx1">
                      <a:lumMod val="95000"/>
                      <a:lumOff val="5000"/>
                    </a:schemeClr>
                  </a:solidFill>
                  <a:latin typeface="Arial"/>
                  <a:ea typeface="Arial Unicode MS"/>
                  <a:cs typeface="Arial" pitchFamily="34" charset="0"/>
                </a:rPr>
                <a:t>9</a:t>
              </a:r>
              <a:r>
                <a:rPr lang="zh-CN" altLang="en-US" sz="2700" b="1" dirty="0">
                  <a:solidFill>
                    <a:schemeClr val="tx1">
                      <a:lumMod val="95000"/>
                      <a:lumOff val="5000"/>
                    </a:schemeClr>
                  </a:solidFill>
                  <a:latin typeface="Arial"/>
                  <a:ea typeface="Arial Unicode MS"/>
                  <a:cs typeface="Arial" pitchFamily="34" charset="0"/>
                </a:rPr>
                <a:t>月）</a:t>
              </a:r>
              <a:r>
                <a:rPr lang="en-US" sz="2700" b="1" dirty="0">
                  <a:solidFill>
                    <a:schemeClr val="tx1">
                      <a:lumMod val="95000"/>
                      <a:lumOff val="5000"/>
                    </a:schemeClr>
                  </a:solidFill>
                  <a:latin typeface="Arial"/>
                  <a:ea typeface="Arial Unicode MS"/>
                  <a:cs typeface="Arial" pitchFamily="34" charset="0"/>
                </a:rPr>
                <a:t>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4400" b="1" i="0" u="none" strike="noStrike" kern="1200" cap="none" spc="0" normalizeH="0" baseline="0" noProof="0" dirty="0">
                  <a:ln>
                    <a:noFill/>
                  </a:ln>
                  <a:solidFill>
                    <a:srgbClr val="00B0F0"/>
                  </a:solidFill>
                  <a:effectLst/>
                  <a:uLnTx/>
                  <a:uFillTx/>
                  <a:latin typeface="Arial"/>
                  <a:ea typeface="Arial Unicode MS"/>
                  <a:cs typeface="Arial" pitchFamily="34" charset="0"/>
                </a:rPr>
                <a:t>04</a:t>
              </a:r>
              <a:endParaRPr kumimoji="0" lang="ko-KR" altLang="en-US" sz="4400" b="1" i="0" u="none" strike="noStrike" kern="1200" cap="none" spc="0" normalizeH="0" baseline="0" noProof="0" dirty="0">
                <a:ln>
                  <a:noFill/>
                </a:ln>
                <a:solidFill>
                  <a:srgbClr val="00B0F0"/>
                </a:solidFill>
                <a:effectLst/>
                <a:uLnTx/>
                <a:uFillTx/>
                <a:latin typeface="Arial"/>
                <a:ea typeface="Arial Unicode MS"/>
                <a:cs typeface="Arial" pitchFamily="34" charset="0"/>
              </a:endParaRPr>
            </a:p>
          </p:txBody>
        </p:sp>
      </p:grpSp>
      <p:sp>
        <p:nvSpPr>
          <p:cNvPr id="104" name="Rectangle 103">
            <a:extLst>
              <a:ext uri="{FF2B5EF4-FFF2-40B4-BE49-F238E27FC236}">
                <a16:creationId xmlns:a16="http://schemas.microsoft.com/office/drawing/2014/main" id="{2009A0A8-92B1-4969-89F9-9543B7E524C5}"/>
              </a:ext>
            </a:extLst>
          </p:cNvPr>
          <p:cNvSpPr/>
          <p:nvPr/>
        </p:nvSpPr>
        <p:spPr>
          <a:xfrm>
            <a:off x="-3273" y="1168150"/>
            <a:ext cx="6692831" cy="895339"/>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6" name="Rectangle 105">
            <a:extLst>
              <a:ext uri="{FF2B5EF4-FFF2-40B4-BE49-F238E27FC236}">
                <a16:creationId xmlns:a16="http://schemas.microsoft.com/office/drawing/2014/main" id="{41F10295-FAB2-4BD3-A057-083673D77363}"/>
              </a:ext>
            </a:extLst>
          </p:cNvPr>
          <p:cNvSpPr/>
          <p:nvPr/>
        </p:nvSpPr>
        <p:spPr>
          <a:xfrm>
            <a:off x="306674" y="1365066"/>
            <a:ext cx="638288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加强</a:t>
            </a:r>
            <a:r>
              <a:rPr kumimoji="0" lang="zh-CN" altLang="en-US" sz="3200" b="1" i="0" u="none" strike="noStrike" kern="1200" cap="none" spc="0" normalizeH="0" baseline="0" noProof="0" dirty="0">
                <a:ln>
                  <a:noFill/>
                </a:ln>
                <a:solidFill>
                  <a:prstClr val="black"/>
                </a:solidFill>
                <a:effectLst/>
                <a:uLnTx/>
                <a:uFillTx/>
                <a:latin typeface="Arial" panose="020B0604020202020204" pitchFamily="34" charset="0"/>
                <a:ea typeface="DengXian" panose="02010600030101010101" pitchFamily="2" charset="-122"/>
                <a:cs typeface="Arial" panose="020B0604020202020204" pitchFamily="34" charset="0"/>
              </a:rPr>
              <a:t>财务披露</a:t>
            </a: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C1239F82-5376-4806-B4BC-173C0FFCF3E0}"/>
              </a:ext>
            </a:extLst>
          </p:cNvPr>
          <p:cNvSpPr/>
          <p:nvPr/>
        </p:nvSpPr>
        <p:spPr>
          <a:xfrm>
            <a:off x="6784235" y="1103852"/>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altLang="zh-CN"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IMAC</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zh-CN" altLang="en-US"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内部审计</a:t>
            </a:r>
            <a:r>
              <a:rPr kumimoji="0" lang="en-US" sz="2000" b="1" i="0" u="none" strike="noStrike" kern="1200" cap="none" spc="0" normalizeH="0" baseline="0" noProof="0" dirty="0">
                <a:ln>
                  <a:noFill/>
                </a:ln>
                <a:solidFill>
                  <a:prstClr val="white">
                    <a:lumMod val="85000"/>
                  </a:prst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zh-CN" alt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外部审计</a:t>
            </a: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JIU</a:t>
            </a:r>
          </a:p>
          <a:p>
            <a:pPr marL="228600" marR="0" lvl="0" indent="-228600" algn="just" defTabSz="914400" rtl="0" eaLnBrk="1" fontAlgn="auto" latinLnBrk="0" hangingPunct="1">
              <a:lnSpc>
                <a:spcPct val="13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9" name="Rectangle 108">
            <a:extLst>
              <a:ext uri="{FF2B5EF4-FFF2-40B4-BE49-F238E27FC236}">
                <a16:creationId xmlns:a16="http://schemas.microsoft.com/office/drawing/2014/main" id="{EC7BA9A4-578F-472D-B7F0-94E2301B744A}"/>
              </a:ext>
            </a:extLst>
          </p:cNvPr>
          <p:cNvSpPr/>
          <p:nvPr/>
        </p:nvSpPr>
        <p:spPr>
          <a:xfrm>
            <a:off x="0" y="1986391"/>
            <a:ext cx="2028825" cy="532102"/>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rPr>
              <a:t>已实施</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DengXian" panose="02010600030101010101" pitchFamily="2" charset="-122"/>
              <a:cs typeface="Arial" panose="020B0604020202020204" pitchFamily="34" charset="0"/>
            </a:endParaRPr>
          </a:p>
        </p:txBody>
      </p:sp>
      <p:pic>
        <p:nvPicPr>
          <p:cNvPr id="111" name="Picture 110" descr="A close up of a fan&#10;&#10;Description automatically generated">
            <a:extLst>
              <a:ext uri="{FF2B5EF4-FFF2-40B4-BE49-F238E27FC236}">
                <a16:creationId xmlns:a16="http://schemas.microsoft.com/office/drawing/2014/main" id="{17CE5D05-C38D-4070-AAAA-DD363B95D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61" y="2434477"/>
            <a:ext cx="232055" cy="232055"/>
          </a:xfrm>
          <a:prstGeom prst="rect">
            <a:avLst/>
          </a:prstGeom>
        </p:spPr>
      </p:pic>
      <p:pic>
        <p:nvPicPr>
          <p:cNvPr id="116" name="Picture 115" descr="A close up of a fan&#10;&#10;Description automatically generated">
            <a:extLst>
              <a:ext uri="{FF2B5EF4-FFF2-40B4-BE49-F238E27FC236}">
                <a16:creationId xmlns:a16="http://schemas.microsoft.com/office/drawing/2014/main" id="{8ACC08A4-D062-4F9C-9E58-D7794CCEF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462" y="2792627"/>
            <a:ext cx="232055" cy="232055"/>
          </a:xfrm>
          <a:prstGeom prst="rect">
            <a:avLst/>
          </a:prstGeom>
        </p:spPr>
      </p:pic>
      <p:sp>
        <p:nvSpPr>
          <p:cNvPr id="2" name="Arrow: Striped Right 1">
            <a:extLst>
              <a:ext uri="{FF2B5EF4-FFF2-40B4-BE49-F238E27FC236}">
                <a16:creationId xmlns:a16="http://schemas.microsoft.com/office/drawing/2014/main" id="{E26842B0-3193-43B1-AD6A-59E6FF29928A}"/>
              </a:ext>
            </a:extLst>
          </p:cNvPr>
          <p:cNvSpPr/>
          <p:nvPr/>
        </p:nvSpPr>
        <p:spPr>
          <a:xfrm>
            <a:off x="4606376" y="3429001"/>
            <a:ext cx="2257634" cy="2063934"/>
          </a:xfrm>
          <a:prstGeom prst="stripedRightArrow">
            <a:avLst/>
          </a:prstGeom>
          <a:solidFill>
            <a:schemeClr val="accent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accent1">
                    <a:lumMod val="50000"/>
                  </a:schemeClr>
                </a:solidFill>
                <a:latin typeface="SimSun" panose="02010600030101010101" pitchFamily="2" charset="-122"/>
                <a:ea typeface="SimSun" panose="02010600030101010101" pitchFamily="2" charset="-122"/>
              </a:rPr>
              <a:t>新公布的行政</a:t>
            </a:r>
            <a:endParaRPr lang="en-US" altLang="zh-CN" sz="1200" dirty="0">
              <a:solidFill>
                <a:schemeClr val="accent1">
                  <a:lumMod val="50000"/>
                </a:schemeClr>
              </a:solidFill>
              <a:latin typeface="SimSun" panose="02010600030101010101" pitchFamily="2" charset="-122"/>
              <a:ea typeface="SimSun" panose="02010600030101010101" pitchFamily="2" charset="-122"/>
            </a:endParaRPr>
          </a:p>
          <a:p>
            <a:pPr algn="ctr"/>
            <a:r>
              <a:rPr lang="zh-CN" altLang="en-US" sz="1200" dirty="0">
                <a:solidFill>
                  <a:schemeClr val="accent1">
                    <a:lumMod val="50000"/>
                  </a:schemeClr>
                </a:solidFill>
                <a:latin typeface="SimSun" panose="02010600030101010101" pitchFamily="2" charset="-122"/>
                <a:ea typeface="SimSun" panose="02010600030101010101" pitchFamily="2" charset="-122"/>
              </a:rPr>
              <a:t>规定的支柱</a:t>
            </a:r>
            <a:endParaRPr lang="en-US" altLang="zh-CN" sz="1200" dirty="0">
              <a:solidFill>
                <a:schemeClr val="accent1">
                  <a:lumMod val="50000"/>
                </a:schemeClr>
              </a:solidFill>
              <a:latin typeface="SimSun" panose="02010600030101010101" pitchFamily="2" charset="-122"/>
              <a:ea typeface="SimSun" panose="02010600030101010101" pitchFamily="2" charset="-122"/>
            </a:endParaRPr>
          </a:p>
        </p:txBody>
      </p:sp>
      <p:sp>
        <p:nvSpPr>
          <p:cNvPr id="3" name="TextBox 2">
            <a:extLst>
              <a:ext uri="{FF2B5EF4-FFF2-40B4-BE49-F238E27FC236}">
                <a16:creationId xmlns:a16="http://schemas.microsoft.com/office/drawing/2014/main" id="{6E1F1401-AD63-41D2-A1C5-696DCE915435}"/>
              </a:ext>
            </a:extLst>
          </p:cNvPr>
          <p:cNvSpPr txBox="1"/>
          <p:nvPr/>
        </p:nvSpPr>
        <p:spPr>
          <a:xfrm>
            <a:off x="6285776" y="3694988"/>
            <a:ext cx="5170132" cy="430887"/>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选任官员和所有国际电联委任的职员（包括短期和借调人员）均有义务提交利益申报和合规声明。</a:t>
            </a:r>
            <a:endParaRPr kumimoji="0" lang="en-US" sz="11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endParaRPr>
          </a:p>
        </p:txBody>
      </p:sp>
      <p:sp>
        <p:nvSpPr>
          <p:cNvPr id="4" name="TextBox 3">
            <a:extLst>
              <a:ext uri="{FF2B5EF4-FFF2-40B4-BE49-F238E27FC236}">
                <a16:creationId xmlns:a16="http://schemas.microsoft.com/office/drawing/2014/main" id="{795C63A4-8D52-4924-895A-5B6BF1C173E8}"/>
              </a:ext>
            </a:extLst>
          </p:cNvPr>
          <p:cNvSpPr txBox="1"/>
          <p:nvPr/>
        </p:nvSpPr>
        <p:spPr>
          <a:xfrm>
            <a:off x="6285776" y="4426515"/>
            <a:ext cx="5170132" cy="261610"/>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扩大利益申报和合规声明的范围</a:t>
            </a:r>
            <a:r>
              <a:rPr lang="zh-CN" altLang="en-US" dirty="0">
                <a:solidFill>
                  <a:prstClr val="black"/>
                </a:solidFill>
                <a:latin typeface="SimSun" panose="02010600030101010101" pitchFamily="2" charset="-122"/>
                <a:ea typeface="SimSun" panose="02010600030101010101" pitchFamily="2" charset="-122"/>
              </a:rPr>
              <a:t>。</a:t>
            </a:r>
            <a:endParaRPr kumimoji="0" lang="zh-CN" altLang="en-US" sz="11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endParaRPr>
          </a:p>
        </p:txBody>
      </p:sp>
      <p:sp>
        <p:nvSpPr>
          <p:cNvPr id="5" name="TextBox 4">
            <a:extLst>
              <a:ext uri="{FF2B5EF4-FFF2-40B4-BE49-F238E27FC236}">
                <a16:creationId xmlns:a16="http://schemas.microsoft.com/office/drawing/2014/main" id="{AAE3EA3C-6481-4DF6-8777-3547D08764EE}"/>
              </a:ext>
            </a:extLst>
          </p:cNvPr>
          <p:cNvSpPr txBox="1"/>
          <p:nvPr/>
        </p:nvSpPr>
        <p:spPr>
          <a:xfrm>
            <a:off x="6285778" y="5095142"/>
            <a:ext cx="5170132" cy="261610"/>
          </a:xfrm>
          <a:prstGeom prst="rect">
            <a:avLst/>
          </a:prstGeom>
          <a:solidFill>
            <a:schemeClr val="accent5">
              <a:lumMod val="40000"/>
              <a:lumOff val="60000"/>
              <a:alpha val="34000"/>
            </a:schemeClr>
          </a:solidFill>
        </p:spPr>
        <p:txBody>
          <a:bodyPr wrap="square">
            <a:spAutoFit/>
          </a:bodyPr>
          <a:lstStyle>
            <a:defPPr>
              <a:defRPr lang="en-US"/>
            </a:defPPr>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rPr>
              <a:t>强化职员的义务。</a:t>
            </a:r>
            <a:endParaRPr kumimoji="0" lang="en-GB" sz="1100" b="0" i="0" u="none" strike="noStrike" kern="1200" cap="none" spc="0" normalizeH="0" baseline="0" noProof="0" dirty="0">
              <a:ln>
                <a:noFill/>
              </a:ln>
              <a:solidFill>
                <a:prstClr val="black"/>
              </a:solidFill>
              <a:effectLst/>
              <a:uLnTx/>
              <a:uFillTx/>
              <a:latin typeface="SimSun" panose="02010600030101010101" pitchFamily="2" charset="-122"/>
              <a:ea typeface="SimSun" panose="02010600030101010101" pitchFamily="2" charset="-122"/>
            </a:endParaRPr>
          </a:p>
        </p:txBody>
      </p:sp>
      <p:graphicFrame>
        <p:nvGraphicFramePr>
          <p:cNvPr id="10" name="Table 9">
            <a:extLst>
              <a:ext uri="{FF2B5EF4-FFF2-40B4-BE49-F238E27FC236}">
                <a16:creationId xmlns:a16="http://schemas.microsoft.com/office/drawing/2014/main" id="{8F86126F-0B79-4A23-80B1-BFB9222463F5}"/>
              </a:ext>
            </a:extLst>
          </p:cNvPr>
          <p:cNvGraphicFramePr>
            <a:graphicFrameLocks noGrp="1"/>
          </p:cNvGraphicFramePr>
          <p:nvPr>
            <p:extLst>
              <p:ext uri="{D42A27DB-BD31-4B8C-83A1-F6EECF244321}">
                <p14:modId xmlns:p14="http://schemas.microsoft.com/office/powerpoint/2010/main" val="796084689"/>
              </p:ext>
            </p:extLst>
          </p:nvPr>
        </p:nvGraphicFramePr>
        <p:xfrm>
          <a:off x="59325" y="3246418"/>
          <a:ext cx="5102826" cy="3012337"/>
        </p:xfrm>
        <a:graphic>
          <a:graphicData uri="http://schemas.openxmlformats.org/drawingml/2006/table">
            <a:tbl>
              <a:tblPr>
                <a:tableStyleId>{5C22544A-7EE6-4342-B048-85BDC9FD1C3A}</a:tableStyleId>
              </a:tblPr>
              <a:tblGrid>
                <a:gridCol w="5102826">
                  <a:extLst>
                    <a:ext uri="{9D8B030D-6E8A-4147-A177-3AD203B41FA5}">
                      <a16:colId xmlns:a16="http://schemas.microsoft.com/office/drawing/2014/main" val="3276842879"/>
                    </a:ext>
                  </a:extLst>
                </a:gridCol>
              </a:tblGrid>
              <a:tr h="3012337">
                <a:tc>
                  <a:txBody>
                    <a:bodyPr/>
                    <a:lstStyle/>
                    <a:p>
                      <a:pPr lvl="0"/>
                      <a:endParaRPr lang="fr-FR" sz="1200" kern="1200" dirty="0">
                        <a:solidFill>
                          <a:schemeClr val="dk1"/>
                        </a:solidFill>
                        <a:effectLst/>
                        <a:latin typeface="Arial" panose="020B0604020202020204" pitchFamily="34" charset="0"/>
                        <a:ea typeface="+mn-ea"/>
                        <a:cs typeface="Arial" panose="020B0604020202020204" pitchFamily="34" charset="0"/>
                      </a:endParaRPr>
                    </a:p>
                    <a:p>
                      <a:pPr lvl="0"/>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第</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20/07</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号行政规定</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 </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“国际电联利益申报政策”，于</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2020</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年</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9</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月</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10</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日公布（</a:t>
                      </a:r>
                      <a:r>
                        <a:rPr lang="en-GB"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hlinkClick r:id="rId4"/>
                        </a:rPr>
                        <a:t>SO20/07</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）。新公布的行政规定废除并取代</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2011</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年</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月</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22</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日的第</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11/03</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号行政规定</a:t>
                      </a:r>
                      <a:r>
                        <a:rPr lang="en-US" altLang="zh-CN"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a:t>
                      </a:r>
                      <a:endParaRPr lang="en-GB"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lvl="0"/>
                      <a:endParaRPr lang="en-GB"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lvl="0"/>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       此行政规定颁布了国际电联的利益申报政策，以及为披露利益冲突、外部活动、财务利益和报告礼品而制定的程序。</a:t>
                      </a:r>
                      <a:endParaRPr 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1">
                        <a:tint val="20000"/>
                        <a:alpha val="80000"/>
                      </a:schemeClr>
                    </a:solidFill>
                  </a:tcPr>
                </a:tc>
                <a:extLst>
                  <a:ext uri="{0D108BD9-81ED-4DB2-BD59-A6C34878D82A}">
                    <a16:rowId xmlns:a16="http://schemas.microsoft.com/office/drawing/2014/main" val="3998548941"/>
                  </a:ext>
                </a:extLst>
              </a:tr>
            </a:tbl>
          </a:graphicData>
        </a:graphic>
      </p:graphicFrame>
      <p:sp>
        <p:nvSpPr>
          <p:cNvPr id="21" name="Rectangle 20">
            <a:extLst>
              <a:ext uri="{FF2B5EF4-FFF2-40B4-BE49-F238E27FC236}">
                <a16:creationId xmlns:a16="http://schemas.microsoft.com/office/drawing/2014/main" id="{900DE0D4-2138-436A-9B48-2DB094CC7BC2}"/>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407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solidFill>
                  <a:schemeClr val="bg1">
                    <a:lumMod val="65000"/>
                  </a:schemeClr>
                </a:solidFill>
              </a:rPr>
              <a:t>背景</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内控工作组的最新关键进展</a:t>
            </a:r>
            <a:r>
              <a:rPr lang="en-US" altLang="ko-KR" sz="2700" b="1" dirty="0">
                <a:solidFill>
                  <a:schemeClr val="bg1">
                    <a:lumMod val="65000"/>
                  </a:schemeClr>
                </a:solidFill>
                <a:latin typeface="Arial"/>
                <a:ea typeface="Arial Unicode MS"/>
                <a:cs typeface="Arial" pitchFamily="34" charset="0"/>
              </a:rPr>
              <a:t>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
        <p:nvSpPr>
          <p:cNvPr id="21" name="Rectangle 20">
            <a:extLst>
              <a:ext uri="{FF2B5EF4-FFF2-40B4-BE49-F238E27FC236}">
                <a16:creationId xmlns:a16="http://schemas.microsoft.com/office/drawing/2014/main" id="{728B63B0-6F0B-40B0-9AFB-263CE788AD38}"/>
              </a:ext>
            </a:extLst>
          </p:cNvPr>
          <p:cNvSpPr/>
          <p:nvPr/>
        </p:nvSpPr>
        <p:spPr>
          <a:xfrm>
            <a:off x="1105188" y="6399798"/>
            <a:ext cx="1005403"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00B0F0"/>
                </a:solidFill>
                <a:latin typeface="Arial" panose="020B0604020202020204" pitchFamily="34" charset="0"/>
                <a:cs typeface="Arial" panose="020B0604020202020204" pitchFamily="34" charset="0"/>
              </a:rPr>
              <a:t>内部控制</a:t>
            </a:r>
            <a:br>
              <a:rPr lang="en-GB" altLang="zh-CN" sz="1600" b="1" dirty="0">
                <a:solidFill>
                  <a:srgbClr val="00B0F0"/>
                </a:solidFill>
                <a:latin typeface="Arial" panose="020B0604020202020204" pitchFamily="34" charset="0"/>
                <a:cs typeface="Arial" panose="020B0604020202020204" pitchFamily="34" charset="0"/>
              </a:rPr>
            </a:b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553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1"/>
            <a:ext cx="6692831" cy="105159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68752" y="4225286"/>
            <a:ext cx="6443809" cy="984885"/>
          </a:xfrm>
          <a:prstGeom prst="rect">
            <a:avLst/>
          </a:prstGeom>
        </p:spPr>
        <p:txBody>
          <a:bodyPr wrap="square">
            <a:spAutoFit/>
          </a:bodyPr>
          <a:lstStyle/>
          <a:p>
            <a:r>
              <a:rPr lang="zh-CN" altLang="en-US" sz="1600" dirty="0">
                <a:latin typeface="Arial" panose="020B0604020202020204" pitchFamily="34" charset="0"/>
                <a:ea typeface="SimSun" panose="02010600030101010101" pitchFamily="2" charset="-122"/>
                <a:cs typeface="Arial" panose="020B0604020202020204" pitchFamily="34" charset="0"/>
              </a:rPr>
              <a:t>       采用先进的顾问遴选竞争程序。</a:t>
            </a:r>
            <a:endParaRPr lang="en-GB" sz="1600" dirty="0">
              <a:latin typeface="Arial" panose="020B0604020202020204" pitchFamily="34" charset="0"/>
              <a:ea typeface="SimSun" panose="02010600030101010101" pitchFamily="2" charset="-122"/>
              <a:cs typeface="Arial" panose="020B0604020202020204" pitchFamily="34" charset="0"/>
            </a:endParaRPr>
          </a:p>
          <a:p>
            <a:pPr>
              <a:spcBef>
                <a:spcPts val="600"/>
              </a:spcBef>
            </a:pPr>
            <a:r>
              <a:rPr lang="zh-CN" altLang="en-US" sz="1600" dirty="0">
                <a:latin typeface="Arial" panose="020B0604020202020204" pitchFamily="34" charset="0"/>
                <a:ea typeface="SimSun" panose="02010600030101010101" pitchFamily="2" charset="-122"/>
                <a:cs typeface="Arial" panose="020B0604020202020204" pitchFamily="34" charset="0"/>
              </a:rPr>
              <a:t>       启动了采购新的电子招聘系统的招标书（</a:t>
            </a:r>
            <a:r>
              <a:rPr lang="en-US" altLang="zh-CN" sz="1600" dirty="0">
                <a:latin typeface="Arial" panose="020B0604020202020204" pitchFamily="34" charset="0"/>
                <a:ea typeface="SimSun" panose="02010600030101010101" pitchFamily="2" charset="-122"/>
                <a:cs typeface="Arial" panose="020B0604020202020204" pitchFamily="34" charset="0"/>
              </a:rPr>
              <a:t>RFP</a:t>
            </a:r>
            <a:r>
              <a:rPr lang="zh-CN" altLang="en-US" sz="1600" dirty="0">
                <a:latin typeface="Arial" panose="020B0604020202020204" pitchFamily="34" charset="0"/>
                <a:ea typeface="SimSun" panose="02010600030101010101" pitchFamily="2" charset="-122"/>
                <a:cs typeface="Arial" panose="020B0604020202020204" pitchFamily="34" charset="0"/>
              </a:rPr>
              <a:t>）。</a:t>
            </a:r>
            <a:endParaRPr lang="en-US" altLang="zh-CN" sz="1600" dirty="0">
              <a:latin typeface="Arial" panose="020B0604020202020204" pitchFamily="34" charset="0"/>
              <a:ea typeface="SimSun" panose="02010600030101010101" pitchFamily="2" charset="-122"/>
              <a:cs typeface="Arial" panose="020B0604020202020204" pitchFamily="34" charset="0"/>
            </a:endParaRPr>
          </a:p>
          <a:p>
            <a:pPr>
              <a:spcBef>
                <a:spcPts val="600"/>
              </a:spcBef>
            </a:pPr>
            <a:r>
              <a:rPr lang="zh-CN" altLang="en-US" sz="1600" dirty="0">
                <a:latin typeface="Arial" panose="020B0604020202020204" pitchFamily="34" charset="0"/>
                <a:ea typeface="SimSun" panose="02010600030101010101" pitchFamily="2" charset="-122"/>
                <a:cs typeface="Arial" panose="020B0604020202020204" pitchFamily="34" charset="0"/>
              </a:rPr>
              <a:t>       针对不同情况进行顾问广告招聘试点。</a:t>
            </a:r>
            <a:endParaRPr lang="en-US" sz="1600" dirty="0">
              <a:latin typeface="Arial" panose="020B0604020202020204" pitchFamily="34" charset="0"/>
              <a:ea typeface="SimSun" panose="02010600030101010101" pitchFamily="2" charset="-122"/>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646331"/>
          </a:xfrm>
          <a:prstGeom prst="rect">
            <a:avLst/>
          </a:prstGeom>
        </p:spPr>
        <p:txBody>
          <a:bodyPr wrap="square">
            <a:spAutoFit/>
          </a:bodyPr>
          <a:lstStyle/>
          <a:p>
            <a:r>
              <a:rPr lang="zh-CN" altLang="en-US" sz="3600" b="1" dirty="0">
                <a:solidFill>
                  <a:schemeClr val="bg1"/>
                </a:solidFill>
                <a:latin typeface="Arial" panose="020B0604020202020204" pitchFamily="34" charset="0"/>
                <a:cs typeface="Arial" panose="020B0604020202020204" pitchFamily="34" charset="0"/>
              </a:rPr>
              <a:t>顾问遴选</a:t>
            </a:r>
            <a:r>
              <a:rPr lang="zh-CN" altLang="en-US" sz="3600" b="1" dirty="0">
                <a:latin typeface="Arial" panose="020B0604020202020204" pitchFamily="34" charset="0"/>
                <a:cs typeface="Arial" panose="020B0604020202020204" pitchFamily="34" charset="0"/>
              </a:rPr>
              <a:t>竞争程序</a:t>
            </a:r>
            <a:endParaRPr lang="en-U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3390657" y="2208312"/>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1550849" y="2295411"/>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人力资源管理部</a:t>
            </a:r>
            <a:endParaRPr lang="en-US" b="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0" name="Rectangle 29">
            <a:extLst>
              <a:ext uri="{FF2B5EF4-FFF2-40B4-BE49-F238E27FC236}">
                <a16:creationId xmlns:a16="http://schemas.microsoft.com/office/drawing/2014/main" id="{089BE58E-A25D-4602-A2F6-932B05C1CC3D}"/>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1"/>
            <a:ext cx="6692831" cy="1077218"/>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68752" y="4192010"/>
            <a:ext cx="6443809" cy="1077218"/>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       引入管控顾问使用的程序。</a:t>
            </a:r>
            <a:endParaRPr lang="en-US" sz="1600" u="sng" dirty="0">
              <a:solidFill>
                <a:srgbClr val="0000FF"/>
              </a:solidFill>
              <a:highlight>
                <a:srgbClr val="D3D3D3"/>
              </a:highlight>
              <a:latin typeface="Times New Roman" panose="02020603050405020304" pitchFamily="18" charset="0"/>
              <a:ea typeface="Times New Roman" panose="02020603050405020304" pitchFamily="18" charset="0"/>
            </a:endParaRPr>
          </a:p>
          <a:p>
            <a:r>
              <a:rPr lang="zh-CN" altLang="en-US" sz="1600" dirty="0">
                <a:solidFill>
                  <a:srgbClr val="0D0D0D"/>
                </a:solidFill>
                <a:ea typeface="SimSun" panose="02010600030101010101" pitchFamily="2" charset="-122"/>
              </a:rPr>
              <a:t>       加强对顾问工作质量的监测。</a:t>
            </a:r>
            <a:r>
              <a:rPr lang="en-US" sz="1600" dirty="0">
                <a:solidFill>
                  <a:srgbClr val="0D0D0D"/>
                </a:solidFill>
                <a:ea typeface="SimSun" panose="02010600030101010101" pitchFamily="2" charset="-122"/>
              </a:rPr>
              <a:t> </a:t>
            </a:r>
          </a:p>
          <a:p>
            <a:r>
              <a:rPr lang="zh-CN" altLang="en-US" sz="1600" dirty="0">
                <a:solidFill>
                  <a:srgbClr val="0D0D0D"/>
                </a:solidFill>
                <a:ea typeface="SimSun" panose="02010600030101010101" pitchFamily="2" charset="-122"/>
                <a:cs typeface="SimSun" panose="02010600030101010101" pitchFamily="2" charset="-122"/>
              </a:rPr>
              <a:t>       将确定年度限额，限制任何个人或实体在一个财政年度当中的收入额度。</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646331"/>
          </a:xfrm>
          <a:prstGeom prst="rect">
            <a:avLst/>
          </a:prstGeom>
        </p:spPr>
        <p:txBody>
          <a:bodyPr wrap="square">
            <a:spAutoFit/>
          </a:bodyPr>
          <a:lstStyle/>
          <a:p>
            <a:r>
              <a:rPr lang="zh-CN" altLang="en-US" sz="3600" b="1" dirty="0">
                <a:latin typeface="Arial" panose="020B0604020202020204" pitchFamily="34" charset="0"/>
                <a:ea typeface="DengXian" panose="02010600030101010101" pitchFamily="2" charset="-122"/>
                <a:cs typeface="Arial" panose="020B0604020202020204" pitchFamily="34" charset="0"/>
              </a:rPr>
              <a:t>管控</a:t>
            </a:r>
            <a:r>
              <a:rPr lang="zh-CN" altLang="en-US" sz="3600" b="1" dirty="0">
                <a:solidFill>
                  <a:schemeClr val="bg1"/>
                </a:solidFill>
                <a:latin typeface="Arial" panose="020B0604020202020204" pitchFamily="34" charset="0"/>
                <a:ea typeface="DengXian" panose="02010600030101010101" pitchFamily="2" charset="-122"/>
                <a:cs typeface="Arial" panose="020B0604020202020204" pitchFamily="34" charset="0"/>
              </a:rPr>
              <a:t>顾问的使用</a:t>
            </a:r>
            <a:endParaRPr lang="en-US" sz="3600" b="1" dirty="0">
              <a:solidFill>
                <a:schemeClr val="bg1"/>
              </a:solidFill>
              <a:latin typeface="Arial" panose="020B0604020202020204" pitchFamily="34" charset="0"/>
              <a:ea typeface="DengXian" panose="02010600030101010101" pitchFamily="2" charset="-122"/>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5498F4-D989-4D33-B84E-41694E8959B3}"/>
              </a:ext>
            </a:extLst>
          </p:cNvPr>
          <p:cNvSpPr/>
          <p:nvPr/>
        </p:nvSpPr>
        <p:spPr>
          <a:xfrm>
            <a:off x="3390657" y="2245369"/>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1511535" y="2329408"/>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人力资源管理部</a:t>
            </a:r>
            <a:endParaRPr lang="en-US"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30" name="Rectangle 29">
            <a:extLst>
              <a:ext uri="{FF2B5EF4-FFF2-40B4-BE49-F238E27FC236}">
                <a16:creationId xmlns:a16="http://schemas.microsoft.com/office/drawing/2014/main" id="{8AEEB18D-1F21-4507-A267-288173E3FF05}"/>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089275"/>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3827742"/>
            <a:ext cx="6443809" cy="830997"/>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         与联合国开发计划署或联合国儿基会等基于驻地的组织不同，国际电联的规模不够庞大，无法实施全面的人员轮换政策。但迫切需要一项促使工作人员在不同工作地点间调动的流动政策。</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zh-CN" altLang="en-US" sz="3200" b="1" dirty="0">
                <a:latin typeface="Arial" panose="020B0604020202020204" pitchFamily="34" charset="0"/>
                <a:ea typeface="DengXian" panose="02010600030101010101" pitchFamily="2" charset="-122"/>
                <a:cs typeface="Arial" panose="020B0604020202020204" pitchFamily="34" charset="0"/>
              </a:rPr>
              <a:t>职员</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流动性</a:t>
            </a:r>
            <a:r>
              <a:rPr lang="zh-CN" altLang="en-US" sz="3200" b="1" dirty="0">
                <a:latin typeface="Arial" panose="020B0604020202020204" pitchFamily="34" charset="0"/>
                <a:ea typeface="DengXian" panose="02010600030101010101" pitchFamily="2" charset="-122"/>
                <a:cs typeface="Arial" panose="020B0604020202020204" pitchFamily="34" charset="0"/>
              </a:rPr>
              <a:t>政策</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indent="-228600" algn="just">
              <a:lnSpc>
                <a:spcPct val="130000"/>
              </a:lnSpc>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a:t>
            </a:r>
            <a:endParaRPr lang="en-US" altLang="zh-CN"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indent="-228600" algn="just">
              <a:lnSpc>
                <a:spcPct val="130000"/>
              </a:lnSpc>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cs typeface="Arial" panose="020B0604020202020204" pitchFamily="34" charset="0"/>
              </a:rPr>
              <a:t>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390657" y="2261149"/>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1542253" y="2327817"/>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人力资源管理部</a:t>
            </a:r>
            <a:endParaRPr lang="en-US"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3543AAFE-47C2-4A09-8BB7-B03F74267D02}"/>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485BF638-1C98-4EBD-AE04-CF45ED28E8E5}"/>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150662" y="4674187"/>
            <a:ext cx="6353587" cy="830997"/>
          </a:xfrm>
          <a:prstGeom prst="rect">
            <a:avLst/>
          </a:prstGeom>
        </p:spPr>
        <p:txBody>
          <a:bodyPr wrap="square">
            <a:spAutoFit/>
          </a:bodyPr>
          <a:lstStyle/>
          <a:p>
            <a:r>
              <a:rPr lang="zh-CN" altLang="en-US" sz="1600" dirty="0">
                <a:solidFill>
                  <a:srgbClr val="0D0D0D"/>
                </a:solidFill>
                <a:latin typeface="Arial" panose="020B0604020202020204" pitchFamily="34" charset="0"/>
                <a:ea typeface="SimSun" panose="02010600030101010101" pitchFamily="2" charset="-122"/>
                <a:cs typeface="Arial" panose="020B0604020202020204" pitchFamily="34" charset="0"/>
              </a:rPr>
              <a:t>       国际电联流动性政策及其实施模式正在与人力资源管理部（</a:t>
            </a:r>
            <a:r>
              <a:rPr lang="en-US" altLang="zh-CN" sz="1600" dirty="0">
                <a:solidFill>
                  <a:srgbClr val="0D0D0D"/>
                </a:solidFill>
                <a:latin typeface="Arial" panose="020B0604020202020204" pitchFamily="34" charset="0"/>
                <a:ea typeface="SimSun" panose="02010600030101010101" pitchFamily="2" charset="-122"/>
                <a:cs typeface="Arial" panose="020B0604020202020204" pitchFamily="34" charset="0"/>
              </a:rPr>
              <a:t>HRMD</a:t>
            </a:r>
            <a:r>
              <a:rPr lang="zh-CN" altLang="en-US" sz="1600" dirty="0">
                <a:solidFill>
                  <a:srgbClr val="0D0D0D"/>
                </a:solidFill>
                <a:latin typeface="Arial" panose="020B0604020202020204" pitchFamily="34" charset="0"/>
                <a:ea typeface="SimSun" panose="02010600030101010101" pitchFamily="2" charset="-122"/>
                <a:cs typeface="Arial" panose="020B0604020202020204" pitchFamily="34" charset="0"/>
              </a:rPr>
              <a:t>）、电信发展局（</a:t>
            </a:r>
            <a:r>
              <a:rPr lang="en-US" altLang="zh-CN" sz="1600" dirty="0">
                <a:solidFill>
                  <a:srgbClr val="0D0D0D"/>
                </a:solidFill>
                <a:latin typeface="Arial" panose="020B0604020202020204" pitchFamily="34" charset="0"/>
                <a:ea typeface="SimSun" panose="02010600030101010101" pitchFamily="2" charset="-122"/>
                <a:cs typeface="Arial" panose="020B0604020202020204" pitchFamily="34" charset="0"/>
              </a:rPr>
              <a:t>BDT</a:t>
            </a:r>
            <a:r>
              <a:rPr lang="zh-CN" altLang="en-US" sz="1600" dirty="0">
                <a:solidFill>
                  <a:srgbClr val="0D0D0D"/>
                </a:solidFill>
                <a:latin typeface="Arial" panose="020B0604020202020204" pitchFamily="34" charset="0"/>
                <a:ea typeface="SimSun" panose="02010600030101010101" pitchFamily="2" charset="-122"/>
                <a:cs typeface="Arial" panose="020B0604020202020204" pitchFamily="34" charset="0"/>
              </a:rPr>
              <a:t>）、职工委员会、协调委员会（</a:t>
            </a:r>
            <a:r>
              <a:rPr lang="en-US" altLang="zh-CN" sz="1600" dirty="0">
                <a:solidFill>
                  <a:srgbClr val="0D0D0D"/>
                </a:solidFill>
                <a:latin typeface="Arial" panose="020B0604020202020204" pitchFamily="34" charset="0"/>
                <a:ea typeface="SimSun" panose="02010600030101010101" pitchFamily="2" charset="-122"/>
                <a:cs typeface="Arial" panose="020B0604020202020204" pitchFamily="34" charset="0"/>
              </a:rPr>
              <a:t>COCO</a:t>
            </a:r>
            <a:r>
              <a:rPr lang="zh-CN" altLang="en-US" sz="1600" dirty="0">
                <a:solidFill>
                  <a:srgbClr val="0D0D0D"/>
                </a:solidFill>
                <a:latin typeface="Arial" panose="020B0604020202020204" pitchFamily="34" charset="0"/>
                <a:ea typeface="SimSun" panose="02010600030101010101" pitchFamily="2" charset="-122"/>
                <a:cs typeface="Arial" panose="020B0604020202020204" pitchFamily="34" charset="0"/>
              </a:rPr>
              <a:t>）和管理协调组（</a:t>
            </a:r>
            <a:r>
              <a:rPr lang="en-US" altLang="zh-CN" sz="1600" dirty="0">
                <a:solidFill>
                  <a:srgbClr val="0D0D0D"/>
                </a:solidFill>
                <a:latin typeface="Arial" panose="020B0604020202020204" pitchFamily="34" charset="0"/>
                <a:ea typeface="SimSun" panose="02010600030101010101" pitchFamily="2" charset="-122"/>
                <a:cs typeface="Arial" panose="020B0604020202020204" pitchFamily="34" charset="0"/>
              </a:rPr>
              <a:t>MCG</a:t>
            </a:r>
            <a:r>
              <a:rPr lang="zh-CN" altLang="en-US" sz="1600" dirty="0">
                <a:solidFill>
                  <a:srgbClr val="0D0D0D"/>
                </a:solidFill>
                <a:latin typeface="Arial" panose="020B0604020202020204" pitchFamily="34" charset="0"/>
                <a:ea typeface="SimSun" panose="02010600030101010101" pitchFamily="2" charset="-122"/>
                <a:cs typeface="Arial" panose="020B0604020202020204" pitchFamily="34" charset="0"/>
              </a:rPr>
              <a:t>）进行磋商。</a:t>
            </a:r>
          </a:p>
        </p:txBody>
      </p:sp>
      <p:sp>
        <p:nvSpPr>
          <p:cNvPr id="21" name="Rectangle: Rounded Corners 20">
            <a:extLst>
              <a:ext uri="{FF2B5EF4-FFF2-40B4-BE49-F238E27FC236}">
                <a16:creationId xmlns:a16="http://schemas.microsoft.com/office/drawing/2014/main" id="{2951A992-5415-4B8E-9192-53A5C0B3DDC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BE04F98-9DC4-4709-B653-150FC362BA51}"/>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FFDB49A-F01F-499D-B94C-6EF3047144FE}"/>
              </a:ext>
            </a:extLst>
          </p:cNvPr>
          <p:cNvSpPr txBox="1"/>
          <p:nvPr/>
        </p:nvSpPr>
        <p:spPr>
          <a:xfrm>
            <a:off x="7181850" y="5320518"/>
            <a:ext cx="2162175" cy="369332"/>
          </a:xfrm>
          <a:prstGeom prst="rect">
            <a:avLst/>
          </a:prstGeom>
          <a:noFill/>
        </p:spPr>
        <p:txBody>
          <a:bodyPr wrap="square">
            <a:spAutoFit/>
          </a:bodyPr>
          <a:lstStyle/>
          <a:p>
            <a:pPr algn="ctr"/>
            <a:r>
              <a:rPr lang="zh-CN" altLang="en-US" dirty="0">
                <a:solidFill>
                  <a:srgbClr val="00B0F0"/>
                </a:solidFill>
                <a:latin typeface="SimSun" panose="02010600030101010101" pitchFamily="2" charset="-122"/>
                <a:ea typeface="SimSun" panose="02010600030101010101" pitchFamily="2" charset="-122"/>
                <a:cs typeface="Arial" panose="020B0604020202020204" pitchFamily="34" charset="0"/>
              </a:rPr>
              <a:t>发布了流动性政策</a:t>
            </a:r>
            <a:endParaRPr lang="en-GB" dirty="0">
              <a:solidFill>
                <a:srgbClr val="00B0F0"/>
              </a:solidFill>
              <a:latin typeface="SimSun" panose="02010600030101010101" pitchFamily="2" charset="-122"/>
              <a:ea typeface="SimSun" panose="02010600030101010101" pitchFamily="2" charset="-122"/>
              <a:cs typeface="Arial" panose="020B0604020202020204" pitchFamily="34" charset="0"/>
            </a:endParaRPr>
          </a:p>
        </p:txBody>
      </p:sp>
      <p:sp>
        <p:nvSpPr>
          <p:cNvPr id="32" name="Rectangle 31">
            <a:extLst>
              <a:ext uri="{FF2B5EF4-FFF2-40B4-BE49-F238E27FC236}">
                <a16:creationId xmlns:a16="http://schemas.microsoft.com/office/drawing/2014/main" id="{49753C56-82FB-452C-AF00-6AF8AC9357A2}"/>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13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06070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zh-CN" altLang="en-US" sz="3200" b="1" dirty="0">
                <a:latin typeface="Arial" panose="020B0604020202020204" pitchFamily="34" charset="0"/>
                <a:ea typeface="DengXian" panose="02010600030101010101" pitchFamily="2" charset="-122"/>
                <a:cs typeface="Arial" panose="020B0604020202020204" pitchFamily="34" charset="0"/>
              </a:rPr>
              <a:t>为</a:t>
            </a:r>
            <a:r>
              <a:rPr lang="en-US" altLang="zh-CN" sz="3200" b="1" dirty="0">
                <a:latin typeface="Arial" panose="020B0604020202020204" pitchFamily="34" charset="0"/>
                <a:ea typeface="DengXian" panose="02010600030101010101" pitchFamily="2" charset="-122"/>
                <a:cs typeface="Arial" panose="020B0604020202020204" pitchFamily="34" charset="0"/>
              </a:rPr>
              <a:t>BDT</a:t>
            </a:r>
            <a:r>
              <a:rPr lang="zh-CN" altLang="en-US" sz="3200" b="1" dirty="0">
                <a:latin typeface="Arial" panose="020B0604020202020204" pitchFamily="34" charset="0"/>
                <a:ea typeface="DengXian" panose="02010600030101010101" pitchFamily="2" charset="-122"/>
                <a:cs typeface="Arial" panose="020B0604020202020204" pitchFamily="34" charset="0"/>
              </a:rPr>
              <a:t>部署通用</a:t>
            </a:r>
            <a:r>
              <a:rPr 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IT</a:t>
            </a:r>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系统</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851486"/>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solidFill>
                  <a:prstClr val="white"/>
                </a:solidFill>
                <a:latin typeface="Arial" panose="020B0604020202020204" pitchFamily="34" charset="0"/>
                <a:cs typeface="Arial" panose="020B0604020202020204" pitchFamily="34" charset="0"/>
              </a:rPr>
              <a:t>12</a:t>
            </a:r>
            <a:r>
              <a:rPr lang="zh-CN" altLang="en-US" sz="2400" b="1" dirty="0">
                <a:solidFill>
                  <a:prstClr val="white"/>
                </a:solidFill>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3399254" y="222885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1981797" y="2310235"/>
            <a:ext cx="1338828"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信息服务部</a:t>
            </a:r>
            <a:endParaRPr lang="en-US"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54DFF44-FE70-45AB-ABE6-A64B1F3A0BA8}"/>
              </a:ext>
            </a:extLst>
          </p:cNvPr>
          <p:cNvSpPr txBox="1"/>
          <p:nvPr/>
        </p:nvSpPr>
        <p:spPr>
          <a:xfrm>
            <a:off x="639096" y="2310235"/>
            <a:ext cx="1338828"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电信发展局</a:t>
            </a:r>
            <a:endParaRPr lang="en-US"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0" y="3513923"/>
            <a:ext cx="7037823" cy="1908215"/>
          </a:xfrm>
          <a:prstGeom prst="rect">
            <a:avLst/>
          </a:prstGeom>
        </p:spPr>
        <p:txBody>
          <a:bodyPr wrap="square">
            <a:spAutoFit/>
          </a:bodyPr>
          <a:lstStyle/>
          <a:p>
            <a:pPr algn="just"/>
            <a:r>
              <a:rPr lang="zh-CN" altLang="en-US" sz="1400" dirty="0">
                <a:latin typeface="Arial" panose="020B0604020202020204" pitchFamily="34" charset="0"/>
                <a:ea typeface="SimSun" panose="02010600030101010101" pitchFamily="2" charset="-122"/>
                <a:cs typeface="Arial" panose="020B0604020202020204" pitchFamily="34" charset="0"/>
              </a:rPr>
              <a:t>       正式的项目流程已经启动：</a:t>
            </a:r>
          </a:p>
          <a:p>
            <a:pPr marL="180975" indent="-180975" algn="just">
              <a:spcBef>
                <a:spcPts val="600"/>
              </a:spcBef>
              <a:tabLst>
                <a:tab pos="180975" algn="l"/>
              </a:tabLst>
            </a:pPr>
            <a:r>
              <a:rPr lang="en-US" altLang="zh-CN" sz="1400" dirty="0">
                <a:latin typeface="Arial" panose="020B0604020202020204" pitchFamily="34" charset="0"/>
                <a:ea typeface="SimSun" panose="02010600030101010101" pitchFamily="2" charset="-122"/>
                <a:cs typeface="Arial" panose="020B0604020202020204" pitchFamily="34" charset="0"/>
              </a:rPr>
              <a:t>1.	</a:t>
            </a:r>
            <a:r>
              <a:rPr lang="zh-CN" altLang="en-US" sz="1400" dirty="0">
                <a:latin typeface="Arial" panose="020B0604020202020204" pitchFamily="34" charset="0"/>
                <a:ea typeface="SimSun" panose="02010600030101010101" pitchFamily="2" charset="-122"/>
                <a:cs typeface="Arial" panose="020B0604020202020204" pitchFamily="34" charset="0"/>
              </a:rPr>
              <a:t>已确定将我们关键的</a:t>
            </a:r>
            <a:r>
              <a:rPr lang="en-US" altLang="zh-CN" sz="1400" dirty="0">
                <a:latin typeface="Arial" panose="020B0604020202020204" pitchFamily="34" charset="0"/>
                <a:ea typeface="SimSun" panose="02010600030101010101" pitchFamily="2" charset="-122"/>
                <a:cs typeface="Arial" panose="020B0604020202020204" pitchFamily="34" charset="0"/>
              </a:rPr>
              <a:t>BDT</a:t>
            </a:r>
            <a:r>
              <a:rPr lang="zh-CN" altLang="en-US" sz="1400" dirty="0">
                <a:latin typeface="Arial" panose="020B0604020202020204" pitchFamily="34" charset="0"/>
                <a:ea typeface="SimSun" panose="02010600030101010101" pitchFamily="2" charset="-122"/>
                <a:cs typeface="Arial" panose="020B0604020202020204" pitchFamily="34" charset="0"/>
              </a:rPr>
              <a:t>流程和应用程序（费用跟踪、出差程序、</a:t>
            </a:r>
            <a:r>
              <a:rPr lang="zh-CN" altLang="en-US" sz="1400">
                <a:latin typeface="Arial" panose="020B0604020202020204" pitchFamily="34" charset="0"/>
                <a:ea typeface="SimSun" panose="02010600030101010101" pitchFamily="2" charset="-122"/>
                <a:cs typeface="Arial" panose="020B0604020202020204" pitchFamily="34" charset="0"/>
              </a:rPr>
              <a:t>运作规划和专家招聘）</a:t>
            </a:r>
            <a:r>
              <a:rPr lang="zh-CN" altLang="en-US" sz="1400" dirty="0">
                <a:latin typeface="Arial" panose="020B0604020202020204" pitchFamily="34" charset="0"/>
                <a:ea typeface="SimSun" panose="02010600030101010101" pitchFamily="2" charset="-122"/>
                <a:cs typeface="Arial" panose="020B0604020202020204" pitchFamily="34" charset="0"/>
              </a:rPr>
              <a:t>集成到国际电联的组织管理软件应用程序（</a:t>
            </a:r>
            <a:r>
              <a:rPr lang="en-US" altLang="zh-CN" sz="1400" dirty="0">
                <a:latin typeface="Arial" panose="020B0604020202020204" pitchFamily="34" charset="0"/>
                <a:ea typeface="SimSun" panose="02010600030101010101" pitchFamily="2" charset="-122"/>
                <a:cs typeface="Arial" panose="020B0604020202020204" pitchFamily="34" charset="0"/>
              </a:rPr>
              <a:t>SAP</a:t>
            </a:r>
            <a:r>
              <a:rPr lang="zh-CN" altLang="en-US" sz="1400" dirty="0">
                <a:latin typeface="Arial" panose="020B0604020202020204" pitchFamily="34" charset="0"/>
                <a:ea typeface="SimSun" panose="02010600030101010101" pitchFamily="2" charset="-122"/>
                <a:cs typeface="Arial" panose="020B0604020202020204" pitchFamily="34" charset="0"/>
              </a:rPr>
              <a:t>）中。</a:t>
            </a:r>
            <a:endParaRPr lang="en-US" sz="1400" u="sng" dirty="0">
              <a:solidFill>
                <a:srgbClr val="0000FF"/>
              </a:solidFill>
              <a:latin typeface="Arial" panose="020B0604020202020204" pitchFamily="34" charset="0"/>
              <a:ea typeface="SimSun" panose="02010600030101010101" pitchFamily="2" charset="-122"/>
              <a:cs typeface="Arial" panose="020B0604020202020204" pitchFamily="34" charset="0"/>
            </a:endParaRPr>
          </a:p>
          <a:p>
            <a:pPr algn="just">
              <a:spcBef>
                <a:spcPts val="600"/>
              </a:spcBef>
              <a:tabLst>
                <a:tab pos="180975" algn="l"/>
              </a:tabLst>
            </a:pPr>
            <a:r>
              <a:rPr lang="en-US" altLang="zh-CN" sz="1400" dirty="0">
                <a:latin typeface="Arial" panose="020B0604020202020204" pitchFamily="34" charset="0"/>
                <a:ea typeface="SimSun" panose="02010600030101010101" pitchFamily="2" charset="-122"/>
                <a:cs typeface="Arial" panose="020B0604020202020204" pitchFamily="34" charset="0"/>
              </a:rPr>
              <a:t>2</a:t>
            </a:r>
            <a:r>
              <a:rPr lang="en-GB" altLang="zh-CN" sz="1400" dirty="0">
                <a:latin typeface="Arial" panose="020B0604020202020204" pitchFamily="34" charset="0"/>
                <a:ea typeface="SimSun" panose="02010600030101010101" pitchFamily="2" charset="-122"/>
                <a:cs typeface="Arial" panose="020B0604020202020204" pitchFamily="34" charset="0"/>
              </a:rPr>
              <a:t>. </a:t>
            </a:r>
            <a:r>
              <a:rPr lang="en-US" altLang="zh-CN" sz="1400" dirty="0">
                <a:latin typeface="Arial" panose="020B0604020202020204" pitchFamily="34" charset="0"/>
                <a:ea typeface="SimSun" panose="02010600030101010101" pitchFamily="2" charset="-122"/>
                <a:cs typeface="Arial" panose="020B0604020202020204" pitchFamily="34" charset="0"/>
              </a:rPr>
              <a:t>BDT</a:t>
            </a:r>
            <a:r>
              <a:rPr lang="zh-CN" altLang="en-US" sz="1400" dirty="0">
                <a:latin typeface="Arial" panose="020B0604020202020204" pitchFamily="34" charset="0"/>
                <a:ea typeface="SimSun" panose="02010600030101010101" pitchFamily="2" charset="-122"/>
                <a:cs typeface="Arial" panose="020B0604020202020204" pitchFamily="34" charset="0"/>
              </a:rPr>
              <a:t>顾问的招聘和管理将集成到新的软件应用程序中。 </a:t>
            </a:r>
            <a:endParaRPr lang="en-GB" sz="1400" dirty="0">
              <a:latin typeface="Arial" panose="020B0604020202020204" pitchFamily="34" charset="0"/>
              <a:ea typeface="SimSun" panose="02010600030101010101" pitchFamily="2" charset="-122"/>
              <a:cs typeface="Arial" panose="020B0604020202020204" pitchFamily="34" charset="0"/>
            </a:endParaRPr>
          </a:p>
          <a:p>
            <a:pPr algn="just">
              <a:spcBef>
                <a:spcPts val="600"/>
              </a:spcBef>
              <a:tabLst>
                <a:tab pos="180975" algn="l"/>
              </a:tabLst>
            </a:pPr>
            <a:r>
              <a:rPr lang="en-GB" sz="1400" dirty="0">
                <a:latin typeface="Arial" panose="020B0604020202020204" pitchFamily="34" charset="0"/>
                <a:ea typeface="SimSun" panose="02010600030101010101" pitchFamily="2" charset="-122"/>
                <a:cs typeface="Arial" panose="020B0604020202020204" pitchFamily="34" charset="0"/>
              </a:rPr>
              <a:t>3. </a:t>
            </a:r>
            <a:r>
              <a:rPr lang="zh-CN" altLang="en-US" sz="1400" dirty="0">
                <a:latin typeface="Arial" panose="020B0604020202020204" pitchFamily="34" charset="0"/>
                <a:ea typeface="SimSun" panose="02010600030101010101" pitchFamily="2" charset="-122"/>
                <a:cs typeface="Arial" panose="020B0604020202020204" pitchFamily="34" charset="0"/>
              </a:rPr>
              <a:t>根据现有资源，商定了所有应用程序和流程的迁移工作计划。</a:t>
            </a:r>
          </a:p>
          <a:p>
            <a:pPr algn="just"/>
            <a:endParaRPr lang="en-GB" sz="1400" dirty="0">
              <a:latin typeface="Arial" panose="020B0604020202020204" pitchFamily="34" charset="0"/>
              <a:cs typeface="Arial" panose="020B0604020202020204" pitchFamily="34" charset="0"/>
            </a:endParaRPr>
          </a:p>
          <a:p>
            <a:pPr algn="just">
              <a:spcBef>
                <a:spcPts val="600"/>
              </a:spcBef>
            </a:pP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B4DBF55-EA7C-45EE-9C82-3277BA0DFA9B}"/>
              </a:ext>
            </a:extLst>
          </p:cNvPr>
          <p:cNvSpPr/>
          <p:nvPr/>
        </p:nvSpPr>
        <p:spPr>
          <a:xfrm>
            <a:off x="7212274" y="5332974"/>
            <a:ext cx="2989001" cy="923330"/>
          </a:xfrm>
          <a:prstGeom prst="rect">
            <a:avLst/>
          </a:prstGeom>
        </p:spPr>
        <p:txBody>
          <a:bodyPr wrap="square">
            <a:spAutoFit/>
          </a:bodyPr>
          <a:lstStyle/>
          <a:p>
            <a:r>
              <a:rPr lang="en-US" altLang="zh-CN" dirty="0">
                <a:solidFill>
                  <a:srgbClr val="00B0F0"/>
                </a:solidFill>
                <a:latin typeface="Arial" panose="020B0604020202020204" pitchFamily="34" charset="0"/>
                <a:cs typeface="Arial" panose="020B0604020202020204" pitchFamily="34" charset="0"/>
              </a:rPr>
              <a:t>2020</a:t>
            </a:r>
            <a:r>
              <a:rPr lang="zh-CN" altLang="en-US" dirty="0">
                <a:solidFill>
                  <a:srgbClr val="00B0F0"/>
                </a:solidFill>
                <a:latin typeface="Arial" panose="020B0604020202020204" pitchFamily="34" charset="0"/>
                <a:cs typeface="Arial" panose="020B0604020202020204" pitchFamily="34" charset="0"/>
              </a:rPr>
              <a:t>年</a:t>
            </a:r>
            <a:r>
              <a:rPr lang="en-US" altLang="zh-CN" dirty="0">
                <a:solidFill>
                  <a:srgbClr val="00B0F0"/>
                </a:solidFill>
                <a:latin typeface="Arial" panose="020B0604020202020204" pitchFamily="34" charset="0"/>
                <a:cs typeface="Arial" panose="020B0604020202020204" pitchFamily="34" charset="0"/>
              </a:rPr>
              <a:t>9</a:t>
            </a:r>
            <a:r>
              <a:rPr lang="zh-CN" altLang="en-US" dirty="0">
                <a:solidFill>
                  <a:srgbClr val="00B0F0"/>
                </a:solidFill>
                <a:latin typeface="Arial" panose="020B0604020202020204" pitchFamily="34" charset="0"/>
                <a:cs typeface="Arial" panose="020B0604020202020204" pitchFamily="34" charset="0"/>
              </a:rPr>
              <a:t>月</a:t>
            </a:r>
            <a:r>
              <a:rPr lang="en-US" altLang="zh-CN" dirty="0">
                <a:solidFill>
                  <a:srgbClr val="00B0F0"/>
                </a:solidFill>
                <a:latin typeface="Arial" panose="020B0604020202020204" pitchFamily="34" charset="0"/>
                <a:cs typeface="Arial" panose="020B0604020202020204" pitchFamily="34" charset="0"/>
              </a:rPr>
              <a:t>25</a:t>
            </a:r>
            <a:r>
              <a:rPr lang="zh-CN" altLang="en-US" dirty="0">
                <a:solidFill>
                  <a:srgbClr val="00B0F0"/>
                </a:solidFill>
                <a:latin typeface="Arial" panose="020B0604020202020204" pitchFamily="34" charset="0"/>
                <a:cs typeface="Arial" panose="020B0604020202020204" pitchFamily="34" charset="0"/>
              </a:rPr>
              <a:t>日召开项目</a:t>
            </a:r>
            <a:br>
              <a:rPr lang="en-GB" altLang="zh-CN" dirty="0">
                <a:solidFill>
                  <a:srgbClr val="00B0F0"/>
                </a:solidFill>
                <a:latin typeface="Arial" panose="020B0604020202020204" pitchFamily="34" charset="0"/>
                <a:cs typeface="Arial" panose="020B0604020202020204" pitchFamily="34" charset="0"/>
              </a:rPr>
            </a:br>
            <a:r>
              <a:rPr lang="zh-CN" altLang="en-US" dirty="0">
                <a:solidFill>
                  <a:srgbClr val="00B0F0"/>
                </a:solidFill>
                <a:latin typeface="Arial" panose="020B0604020202020204" pitchFamily="34" charset="0"/>
                <a:cs typeface="Arial" panose="020B0604020202020204" pitchFamily="34" charset="0"/>
              </a:rPr>
              <a:t>启动会议，计划于</a:t>
            </a:r>
            <a:r>
              <a:rPr lang="en-US" altLang="zh-CN" dirty="0">
                <a:solidFill>
                  <a:srgbClr val="00B0F0"/>
                </a:solidFill>
                <a:latin typeface="Arial" panose="020B0604020202020204" pitchFamily="34" charset="0"/>
                <a:cs typeface="Arial" panose="020B0604020202020204" pitchFamily="34" charset="0"/>
              </a:rPr>
              <a:t>2021</a:t>
            </a:r>
            <a:r>
              <a:rPr lang="zh-CN" altLang="en-US" dirty="0">
                <a:solidFill>
                  <a:srgbClr val="00B0F0"/>
                </a:solidFill>
                <a:latin typeface="Arial" panose="020B0604020202020204" pitchFamily="34" charset="0"/>
                <a:cs typeface="Arial" panose="020B0604020202020204" pitchFamily="34" charset="0"/>
              </a:rPr>
              <a:t>年</a:t>
            </a:r>
            <a:br>
              <a:rPr lang="en-GB" altLang="zh-CN" dirty="0">
                <a:solidFill>
                  <a:srgbClr val="00B0F0"/>
                </a:solidFill>
                <a:latin typeface="Arial" panose="020B0604020202020204" pitchFamily="34" charset="0"/>
                <a:cs typeface="Arial" panose="020B0604020202020204" pitchFamily="34" charset="0"/>
              </a:rPr>
            </a:br>
            <a:r>
              <a:rPr lang="en-US" altLang="zh-CN" dirty="0">
                <a:solidFill>
                  <a:srgbClr val="00B0F0"/>
                </a:solidFill>
                <a:latin typeface="Arial" panose="020B0604020202020204" pitchFamily="34" charset="0"/>
                <a:cs typeface="Arial" panose="020B0604020202020204" pitchFamily="34" charset="0"/>
              </a:rPr>
              <a:t>12</a:t>
            </a:r>
            <a:r>
              <a:rPr lang="zh-CN" altLang="en-US" dirty="0">
                <a:solidFill>
                  <a:srgbClr val="00B0F0"/>
                </a:solidFill>
                <a:latin typeface="Arial" panose="020B0604020202020204" pitchFamily="34" charset="0"/>
                <a:cs typeface="Arial" panose="020B0604020202020204" pitchFamily="34" charset="0"/>
              </a:rPr>
              <a:t>月全面实施。</a:t>
            </a:r>
            <a:endParaRPr lang="en-US" dirty="0">
              <a:solidFill>
                <a:srgbClr val="00B0F0"/>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D521D9C2-4260-4F45-ACED-74668C270F83}"/>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75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1041623"/>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194257"/>
            <a:ext cx="6443809" cy="907941"/>
          </a:xfrm>
          <a:prstGeom prst="rect">
            <a:avLst/>
          </a:prstGeom>
        </p:spPr>
        <p:txBody>
          <a:bodyPr wrap="square">
            <a:spAutoFit/>
          </a:bodyPr>
          <a:lstStyle/>
          <a:p>
            <a:r>
              <a:rPr lang="zh-CN" altLang="en-US" sz="1600" dirty="0">
                <a:solidFill>
                  <a:srgbClr val="0D0D0D"/>
                </a:solidFill>
                <a:ea typeface="SimSun" panose="02010600030101010101" pitchFamily="2" charset="-122"/>
                <a:cs typeface="SimSun" panose="02010600030101010101" pitchFamily="2" charset="-122"/>
              </a:rPr>
              <a:t>       全面审议国际电联的问责制框架。</a:t>
            </a:r>
            <a:endParaRPr lang="en-GB" altLang="zh-CN" sz="1600" dirty="0">
              <a:solidFill>
                <a:srgbClr val="0D0D0D"/>
              </a:solidFill>
              <a:ea typeface="SimSun" panose="02010600030101010101" pitchFamily="2" charset="-122"/>
              <a:cs typeface="SimSun" panose="02010600030101010101" pitchFamily="2" charset="-122"/>
            </a:endParaRPr>
          </a:p>
          <a:p>
            <a:pPr>
              <a:spcBef>
                <a:spcPts val="600"/>
              </a:spcBef>
            </a:pPr>
            <a:r>
              <a:rPr lang="zh-CN" altLang="en-US" sz="1600" dirty="0">
                <a:solidFill>
                  <a:srgbClr val="0D0D0D"/>
                </a:solidFill>
                <a:ea typeface="SimSun" panose="02010600030101010101" pitchFamily="2" charset="-122"/>
              </a:rPr>
              <a:t>       此次审查将考虑普华永道关于区域代表处作用的报告、外部审计报告（</a:t>
            </a:r>
            <a:r>
              <a:rPr lang="en-US" altLang="zh-CN" sz="1600" dirty="0">
                <a:solidFill>
                  <a:srgbClr val="0D0D0D"/>
                </a:solidFill>
                <a:latin typeface="Arial" panose="020B0604020202020204" pitchFamily="34" charset="0"/>
                <a:ea typeface="SimSun" panose="02010600030101010101" pitchFamily="2" charset="-122"/>
                <a:cs typeface="Arial" panose="020B0604020202020204" pitchFamily="34" charset="0"/>
              </a:rPr>
              <a:t>2019</a:t>
            </a:r>
            <a:r>
              <a:rPr lang="zh-CN" altLang="en-US" sz="1600" dirty="0">
                <a:solidFill>
                  <a:srgbClr val="0D0D0D"/>
                </a:solidFill>
                <a:ea typeface="SimSun" panose="02010600030101010101" pitchFamily="2" charset="-122"/>
              </a:rPr>
              <a:t>年财务报表）。 </a:t>
            </a:r>
            <a:endParaRPr lang="en-GB" sz="1600" dirty="0">
              <a:solidFill>
                <a:srgbClr val="0D0D0D"/>
              </a:solidFill>
              <a:ea typeface="SimSun" panose="02010600030101010101" pitchFamily="2" charset="-122"/>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584775"/>
          </a:xfrm>
          <a:prstGeom prst="rect">
            <a:avLst/>
          </a:prstGeom>
        </p:spPr>
        <p:txBody>
          <a:bodyPr wrap="square">
            <a:spAutoFit/>
          </a:bodyPr>
          <a:lstStyle/>
          <a:p>
            <a:r>
              <a:rPr lang="zh-CN" altLang="en-US" sz="3200" b="1" dirty="0">
                <a:solidFill>
                  <a:schemeClr val="bg1"/>
                </a:solidFill>
                <a:latin typeface="Arial" panose="020B0604020202020204" pitchFamily="34" charset="0"/>
                <a:ea typeface="DengXian" panose="02010600030101010101" pitchFamily="2" charset="-122"/>
                <a:cs typeface="Arial" panose="020B0604020202020204" pitchFamily="34" charset="0"/>
              </a:rPr>
              <a:t>问责制</a:t>
            </a:r>
            <a:r>
              <a:rPr lang="zh-CN" altLang="en-US" sz="3200" b="1" dirty="0">
                <a:latin typeface="Arial" panose="020B0604020202020204" pitchFamily="34" charset="0"/>
                <a:ea typeface="DengXian" panose="02010600030101010101" pitchFamily="2" charset="-122"/>
                <a:cs typeface="Arial" panose="020B0604020202020204" pitchFamily="34" charset="0"/>
              </a:rPr>
              <a:t>框架</a:t>
            </a:r>
            <a:endParaRPr lang="en-U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基于以下机构和部门提出的建议： </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            IMAC</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内部审计</a:t>
            </a:r>
            <a:endPar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外部审计</a:t>
            </a:r>
            <a:endPar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endParaRP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JIU</a:t>
            </a:r>
          </a:p>
          <a:p>
            <a:pPr marL="228600" marR="0" indent="-228600" algn="just">
              <a:lnSpc>
                <a:spcPct val="130000"/>
              </a:lnSpc>
              <a:spcBef>
                <a:spcPts val="0"/>
              </a:spcBef>
              <a:spcAft>
                <a:spcPts val="0"/>
              </a:spcAft>
            </a:pPr>
            <a:r>
              <a:rPr 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zh-CN" altLang="en-U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工作组</a:t>
            </a: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30</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b="1" dirty="0">
                <a:latin typeface="Arial" panose="020B0604020202020204" pitchFamily="34" charset="0"/>
                <a:cs typeface="Arial" panose="020B0604020202020204" pitchFamily="34" charset="0"/>
              </a:rPr>
              <a:t>6</a:t>
            </a:r>
            <a:r>
              <a:rPr lang="zh-CN" altLang="en-US" sz="2400" b="1" dirty="0">
                <a:latin typeface="Arial" panose="020B0604020202020204" pitchFamily="34" charset="0"/>
                <a:cs typeface="Arial" panose="020B0604020202020204" pitchFamily="34" charset="0"/>
              </a:rPr>
              <a:t>月</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3390657" y="2209773"/>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3200" b="1" dirty="0">
                <a:solidFill>
                  <a:schemeClr val="tx1"/>
                </a:solidFill>
                <a:latin typeface="Arial" panose="020B0604020202020204" pitchFamily="34" charset="0"/>
                <a:ea typeface="DengXian" panose="02010600030101010101" pitchFamily="2" charset="-122"/>
                <a:cs typeface="Arial" panose="020B0604020202020204" pitchFamily="34" charset="0"/>
              </a:rPr>
              <a:t>正在进行中</a:t>
            </a:r>
            <a:endParaRPr lang="en-US" sz="3200" b="1" dirty="0">
              <a:solidFill>
                <a:schemeClr val="tx1"/>
              </a:solidFill>
              <a:latin typeface="Arial" panose="020B0604020202020204" pitchFamily="34" charset="0"/>
              <a:ea typeface="DengXian" panose="02010600030101010101" pitchFamily="2" charset="-122"/>
              <a:cs typeface="Arial" panose="020B0604020202020204" pitchFamily="34" charset="0"/>
            </a:endParaRP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156" y="2869711"/>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4609"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1542253" y="2291158"/>
            <a:ext cx="1800493" cy="369332"/>
          </a:xfrm>
          <a:prstGeom prst="rect">
            <a:avLst/>
          </a:prstGeom>
          <a:noFill/>
        </p:spPr>
        <p:txBody>
          <a:bodyPr wrap="none" rtlCol="0">
            <a:spAutoFit/>
          </a:bodyPr>
          <a:lstStyle/>
          <a:p>
            <a:r>
              <a:rPr lang="zh-CN" altLang="en-US" b="1" dirty="0">
                <a:latin typeface="Arial" panose="020B0604020202020204" pitchFamily="34" charset="0"/>
                <a:cs typeface="Arial" panose="020B0604020202020204" pitchFamily="34" charset="0"/>
              </a:rPr>
              <a:t>财政资源管理部</a:t>
            </a:r>
            <a:endParaRPr 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7724849" cy="507831"/>
          </a:xfrm>
          <a:prstGeom prst="rect">
            <a:avLst/>
          </a:prstGeom>
          <a:noFill/>
        </p:spPr>
        <p:txBody>
          <a:bodyPr wrap="square" lIns="108000" rIns="108000" rtlCol="0">
            <a:spAutoFit/>
          </a:bodyPr>
          <a:lstStyle/>
          <a:p>
            <a:r>
              <a:rPr lang="zh-CN" altLang="en-US" sz="2700" b="1">
                <a:solidFill>
                  <a:schemeClr val="tx1">
                    <a:lumMod val="95000"/>
                    <a:lumOff val="5000"/>
                  </a:schemeClr>
                </a:solidFill>
                <a:latin typeface="Arial"/>
                <a:ea typeface="Arial Unicode MS"/>
                <a:cs typeface="Arial" pitchFamily="34" charset="0"/>
              </a:rPr>
              <a:t>正在落实的系统与措施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1" name="Rectangle 20">
            <a:extLst>
              <a:ext uri="{FF2B5EF4-FFF2-40B4-BE49-F238E27FC236}">
                <a16:creationId xmlns:a16="http://schemas.microsoft.com/office/drawing/2014/main" id="{0C8B1F0B-CCB0-4E32-9A51-676A764B00EA}"/>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111611" y="0"/>
            <a:ext cx="9080389"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1980029" cy="400110"/>
          </a:xfrm>
          <a:prstGeom prst="rect">
            <a:avLst/>
          </a:prstGeom>
        </p:spPr>
        <p:txBody>
          <a:bodyPr wrap="none">
            <a:spAutoFit/>
          </a:bodyPr>
          <a:lstStyle/>
          <a:p>
            <a:r>
              <a:rPr lang="zh-CN" altLang="en-US" sz="2000" b="1" dirty="0">
                <a:solidFill>
                  <a:srgbClr val="00B0F0"/>
                </a:solidFill>
                <a:latin typeface="Arial" panose="020B0604020202020204" pitchFamily="34" charset="0"/>
                <a:cs typeface="Arial" panose="020B0604020202020204" pitchFamily="34" charset="0"/>
              </a:rPr>
              <a:t>内部控制</a:t>
            </a:r>
            <a:r>
              <a:rPr lang="zh-CN" altLang="en-US" sz="2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2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277914" cy="338554"/>
          </a:xfrm>
          <a:prstGeom prst="rect">
            <a:avLst/>
          </a:prstGeom>
        </p:spPr>
        <p:txBody>
          <a:bodyPr wrap="none">
            <a:spAutoFit/>
          </a:bodyPr>
          <a:lstStyle/>
          <a:p>
            <a:r>
              <a:rPr lang="en-US" sz="1600" b="1" dirty="0">
                <a:solidFill>
                  <a:srgbClr val="00B0F0"/>
                </a:solidFill>
                <a:latin typeface="Arial" panose="020B0604020202020204" pitchFamily="34" charset="0"/>
                <a:ea typeface="+mj-ea"/>
                <a:cs typeface="Arial" panose="020B0604020202020204" pitchFamily="34" charset="0"/>
              </a:rPr>
              <a:t>2020</a:t>
            </a:r>
            <a:r>
              <a:rPr lang="zh-CN" altLang="en-US" sz="1600" b="1" dirty="0">
                <a:solidFill>
                  <a:srgbClr val="00B0F0"/>
                </a:solidFill>
                <a:latin typeface="Arial" panose="020B0604020202020204" pitchFamily="34" charset="0"/>
                <a:ea typeface="+mj-ea"/>
                <a:cs typeface="Arial" panose="020B0604020202020204" pitchFamily="34" charset="0"/>
              </a:rPr>
              <a:t>年</a:t>
            </a:r>
            <a:r>
              <a:rPr lang="en-US" altLang="zh-CN" sz="1600" b="1" dirty="0">
                <a:solidFill>
                  <a:schemeClr val="tx1">
                    <a:lumMod val="95000"/>
                    <a:lumOff val="5000"/>
                  </a:schemeClr>
                </a:solidFill>
                <a:latin typeface="Arial" panose="020B0604020202020204" pitchFamily="34" charset="0"/>
                <a:cs typeface="Arial" panose="020B0604020202020204" pitchFamily="34" charset="0"/>
              </a:rPr>
              <a:t>10</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月</a:t>
            </a:r>
            <a:endParaRPr lang="en-US" sz="1600" b="1" dirty="0">
              <a:solidFill>
                <a:srgbClr val="00B0F0"/>
              </a:solidFill>
              <a:latin typeface="Arial" panose="020B0604020202020204" pitchFamily="34" charset="0"/>
              <a:ea typeface="+mj-ea"/>
              <a:cs typeface="Arial" panose="020B0604020202020204" pitchFamily="34" charset="0"/>
            </a:endParaRPr>
          </a:p>
        </p:txBody>
      </p:sp>
      <p:sp>
        <p:nvSpPr>
          <p:cNvPr id="22" name="Rectangle 21">
            <a:extLst>
              <a:ext uri="{FF2B5EF4-FFF2-40B4-BE49-F238E27FC236}">
                <a16:creationId xmlns:a16="http://schemas.microsoft.com/office/drawing/2014/main" id="{E6A795C6-F36E-4901-89D9-3EAE688B9117}"/>
              </a:ext>
            </a:extLst>
          </p:cNvPr>
          <p:cNvSpPr/>
          <p:nvPr/>
        </p:nvSpPr>
        <p:spPr>
          <a:xfrm>
            <a:off x="3390913" y="2289356"/>
            <a:ext cx="8801086" cy="1938992"/>
          </a:xfrm>
          <a:prstGeom prst="rect">
            <a:avLst/>
          </a:prstGeom>
        </p:spPr>
        <p:txBody>
          <a:bodyPr wrap="square">
            <a:spAutoFit/>
          </a:bodyPr>
          <a:lstStyle/>
          <a:p>
            <a:pPr algn="ctr"/>
            <a:r>
              <a:rPr lang="zh-CN" altLang="en-US" sz="5400" b="1" dirty="0">
                <a:solidFill>
                  <a:schemeClr val="tx1">
                    <a:lumMod val="95000"/>
                    <a:lumOff val="5000"/>
                  </a:schemeClr>
                </a:solidFill>
                <a:latin typeface="Arial" panose="020B0604020202020204" pitchFamily="34" charset="0"/>
                <a:cs typeface="Arial" panose="020B0604020202020204" pitchFamily="34" charset="0"/>
              </a:rPr>
              <a:t>提交理事会</a:t>
            </a:r>
            <a:r>
              <a:rPr lang="en-US" altLang="zh-CN" sz="5400" b="1" dirty="0">
                <a:solidFill>
                  <a:schemeClr val="tx1">
                    <a:lumMod val="95000"/>
                    <a:lumOff val="5000"/>
                  </a:schemeClr>
                </a:solidFill>
                <a:latin typeface="Arial" panose="020B0604020202020204" pitchFamily="34" charset="0"/>
                <a:cs typeface="Arial" panose="020B0604020202020204" pitchFamily="34" charset="0"/>
              </a:rPr>
              <a:t>2020</a:t>
            </a:r>
            <a:r>
              <a:rPr lang="zh-CN" altLang="en-US" sz="5400" b="1" dirty="0">
                <a:solidFill>
                  <a:schemeClr val="tx1">
                    <a:lumMod val="95000"/>
                    <a:lumOff val="5000"/>
                  </a:schemeClr>
                </a:solidFill>
                <a:latin typeface="Arial" panose="020B0604020202020204" pitchFamily="34" charset="0"/>
                <a:cs typeface="Arial" panose="020B0604020202020204" pitchFamily="34" charset="0"/>
              </a:rPr>
              <a:t>年会议的</a:t>
            </a:r>
            <a:endParaRPr lang="en-GB" altLang="zh-CN" sz="5400" b="1" dirty="0">
              <a:solidFill>
                <a:schemeClr val="tx1">
                  <a:lumMod val="95000"/>
                  <a:lumOff val="5000"/>
                </a:schemeClr>
              </a:solidFill>
              <a:latin typeface="Arial" panose="020B0604020202020204" pitchFamily="34" charset="0"/>
              <a:cs typeface="Arial" panose="020B0604020202020204" pitchFamily="34" charset="0"/>
            </a:endParaRPr>
          </a:p>
          <a:p>
            <a:pPr algn="ctr"/>
            <a:r>
              <a:rPr lang="zh-CN" altLang="en-US" sz="6600" b="1" dirty="0">
                <a:solidFill>
                  <a:srgbClr val="00B0F0"/>
                </a:solidFill>
                <a:latin typeface="Arial" panose="020B0604020202020204" pitchFamily="34" charset="0"/>
                <a:cs typeface="Arial" panose="020B0604020202020204" pitchFamily="34" charset="0"/>
              </a:rPr>
              <a:t>后续行动报告</a:t>
            </a:r>
            <a:endParaRPr lang="en-US" altLang="zh-CN" sz="7200" b="1" dirty="0">
              <a:solidFill>
                <a:srgbClr val="00B0F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1571C638-4D29-4C0B-93CF-F551CF743181}"/>
              </a:ext>
            </a:extLst>
          </p:cNvPr>
          <p:cNvCxnSpPr>
            <a:cxnSpLocks/>
          </p:cNvCxnSpPr>
          <p:nvPr/>
        </p:nvCxnSpPr>
        <p:spPr>
          <a:xfrm>
            <a:off x="3111611" y="0"/>
            <a:ext cx="0" cy="619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59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1980029" cy="400110"/>
          </a:xfrm>
          <a:prstGeom prst="rect">
            <a:avLst/>
          </a:prstGeom>
        </p:spPr>
        <p:txBody>
          <a:bodyPr wrap="none">
            <a:spAutoFit/>
          </a:bodyPr>
          <a:lstStyle/>
          <a:p>
            <a:r>
              <a:rPr lang="zh-CN" altLang="en-US" sz="2000" b="1">
                <a:solidFill>
                  <a:srgbClr val="00B0F0"/>
                </a:solidFill>
                <a:latin typeface="Arial" panose="020B0604020202020204" pitchFamily="34" charset="0"/>
                <a:cs typeface="Arial" panose="020B0604020202020204" pitchFamily="34" charset="0"/>
              </a:rPr>
              <a:t>内部控制</a:t>
            </a:r>
            <a:r>
              <a:rPr lang="zh-CN" altLang="en-US" sz="2000" b="1">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20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277914" cy="338554"/>
          </a:xfrm>
          <a:prstGeom prst="rect">
            <a:avLst/>
          </a:prstGeom>
        </p:spPr>
        <p:txBody>
          <a:bodyPr wrap="none">
            <a:spAutoFit/>
          </a:bodyPr>
          <a:lstStyle/>
          <a:p>
            <a:r>
              <a:rPr lang="en-US" altLang="zh-CN" sz="1600" b="1" dirty="0">
                <a:solidFill>
                  <a:srgbClr val="00B0F0"/>
                </a:solidFill>
                <a:latin typeface="Arial" panose="020B0604020202020204" pitchFamily="34" charset="0"/>
                <a:cs typeface="Arial" panose="020B0604020202020204" pitchFamily="34" charset="0"/>
              </a:rPr>
              <a:t>2020</a:t>
            </a:r>
            <a:r>
              <a:rPr lang="zh-CN" altLang="en-US" sz="1600" b="1" dirty="0">
                <a:solidFill>
                  <a:srgbClr val="00B0F0"/>
                </a:solidFill>
                <a:latin typeface="Arial" panose="020B0604020202020204" pitchFamily="34" charset="0"/>
                <a:cs typeface="Arial" panose="020B0604020202020204" pitchFamily="34" charset="0"/>
              </a:rPr>
              <a:t>年</a:t>
            </a:r>
            <a:r>
              <a:rPr lang="en-US" altLang="zh-CN" sz="1600" b="1" dirty="0">
                <a:solidFill>
                  <a:schemeClr val="tx1">
                    <a:lumMod val="95000"/>
                    <a:lumOff val="5000"/>
                  </a:schemeClr>
                </a:solidFill>
                <a:latin typeface="Arial" panose="020B0604020202020204" pitchFamily="34" charset="0"/>
                <a:cs typeface="Arial" panose="020B0604020202020204" pitchFamily="34" charset="0"/>
              </a:rPr>
              <a:t>10</a:t>
            </a:r>
            <a:r>
              <a:rPr lang="zh-CN" altLang="en-US" sz="1600" b="1" dirty="0">
                <a:solidFill>
                  <a:schemeClr val="tx1">
                    <a:lumMod val="95000"/>
                    <a:lumOff val="5000"/>
                  </a:schemeClr>
                </a:solidFill>
                <a:latin typeface="Arial" panose="020B0604020202020204" pitchFamily="34" charset="0"/>
                <a:cs typeface="Arial" panose="020B0604020202020204" pitchFamily="34" charset="0"/>
              </a:rPr>
              <a:t>月</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E6A795C6-F36E-4901-89D9-3EAE688B9117}"/>
              </a:ext>
            </a:extLst>
          </p:cNvPr>
          <p:cNvSpPr/>
          <p:nvPr/>
        </p:nvSpPr>
        <p:spPr>
          <a:xfrm>
            <a:off x="6095999" y="4308211"/>
            <a:ext cx="5953125" cy="1261884"/>
          </a:xfrm>
          <a:prstGeom prst="rect">
            <a:avLst/>
          </a:prstGeom>
        </p:spPr>
        <p:txBody>
          <a:bodyPr wrap="square">
            <a:spAutoFit/>
          </a:bodyPr>
          <a:lstStyle/>
          <a:p>
            <a:pPr algn="ctr"/>
            <a:r>
              <a:rPr lang="zh-CN" altLang="en-US" sz="3200" b="1" dirty="0">
                <a:latin typeface="Arial" panose="020B0604020202020204" pitchFamily="34" charset="0"/>
                <a:cs typeface="Arial" panose="020B0604020202020204" pitchFamily="34" charset="0"/>
              </a:rPr>
              <a:t>提交</a:t>
            </a:r>
            <a:r>
              <a:rPr lang="zh-CN" altLang="en-US" sz="3200" b="1" dirty="0">
                <a:solidFill>
                  <a:schemeClr val="tx1">
                    <a:lumMod val="95000"/>
                    <a:lumOff val="5000"/>
                  </a:schemeClr>
                </a:solidFill>
                <a:latin typeface="Arial" panose="020B0604020202020204" pitchFamily="34" charset="0"/>
                <a:cs typeface="Arial" panose="020B0604020202020204" pitchFamily="34" charset="0"/>
              </a:rPr>
              <a:t>理事会</a:t>
            </a:r>
            <a:r>
              <a:rPr lang="en-US" altLang="zh-CN" sz="3200" b="1" dirty="0">
                <a:solidFill>
                  <a:schemeClr val="tx1">
                    <a:lumMod val="95000"/>
                    <a:lumOff val="5000"/>
                  </a:schemeClr>
                </a:solidFill>
                <a:latin typeface="Arial" panose="020B0604020202020204" pitchFamily="34" charset="0"/>
                <a:cs typeface="Arial" panose="020B0604020202020204" pitchFamily="34" charset="0"/>
              </a:rPr>
              <a:t>2020</a:t>
            </a:r>
            <a:r>
              <a:rPr lang="zh-CN" altLang="en-US" sz="3200" b="1" dirty="0">
                <a:solidFill>
                  <a:schemeClr val="tx1">
                    <a:lumMod val="95000"/>
                    <a:lumOff val="5000"/>
                  </a:schemeClr>
                </a:solidFill>
                <a:latin typeface="Arial" panose="020B0604020202020204" pitchFamily="34" charset="0"/>
                <a:cs typeface="Arial" panose="020B0604020202020204" pitchFamily="34" charset="0"/>
              </a:rPr>
              <a:t>年会议的</a:t>
            </a:r>
            <a:endParaRPr lang="en-GB" altLang="zh-CN" sz="3200" b="1" dirty="0">
              <a:solidFill>
                <a:schemeClr val="tx1">
                  <a:lumMod val="95000"/>
                  <a:lumOff val="5000"/>
                </a:schemeClr>
              </a:solidFill>
              <a:latin typeface="Arial" panose="020B0604020202020204" pitchFamily="34" charset="0"/>
              <a:cs typeface="Arial" panose="020B0604020202020204" pitchFamily="34" charset="0"/>
            </a:endParaRPr>
          </a:p>
          <a:p>
            <a:pPr algn="ctr"/>
            <a:r>
              <a:rPr lang="zh-CN" altLang="en-US" sz="4400" b="1" dirty="0">
                <a:solidFill>
                  <a:srgbClr val="00B0F0"/>
                </a:solidFill>
                <a:latin typeface="Arial" panose="020B0604020202020204" pitchFamily="34" charset="0"/>
                <a:cs typeface="Arial" panose="020B0604020202020204" pitchFamily="34" charset="0"/>
              </a:rPr>
              <a:t>后续行动报告</a:t>
            </a:r>
            <a:endParaRPr lang="en-US" altLang="zh-CN" sz="48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756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05395" y="6399798"/>
            <a:ext cx="1005403" cy="584775"/>
          </a:xfrm>
          <a:prstGeom prst="rect">
            <a:avLst/>
          </a:prstGeom>
        </p:spPr>
        <p:txBody>
          <a:bodyPr wrap="none">
            <a:spAutoFit/>
          </a:bodyPr>
          <a:lstStyle/>
          <a:p>
            <a:r>
              <a:rPr lang="zh-CN" altLang="en-US" sz="1600" b="1" dirty="0">
                <a:solidFill>
                  <a:srgbClr val="00B0F0"/>
                </a:solidFill>
                <a:latin typeface="Arial" panose="020B0604020202020204" pitchFamily="34" charset="0"/>
                <a:cs typeface="Arial" panose="020B0604020202020204" pitchFamily="34" charset="0"/>
              </a:rPr>
              <a:t>内部控制</a:t>
            </a:r>
            <a:br>
              <a:rPr lang="en-GB" altLang="zh-CN" sz="1600" b="1" dirty="0">
                <a:solidFill>
                  <a:srgbClr val="00B0F0"/>
                </a:solidFill>
                <a:latin typeface="Arial" panose="020B0604020202020204" pitchFamily="34" charset="0"/>
                <a:cs typeface="Arial" panose="020B0604020202020204" pitchFamily="34" charset="0"/>
              </a:rPr>
            </a:b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概要和需采取的行动</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r>
              <a:rPr lang="zh-CN" altLang="en-US" dirty="0"/>
              <a:t>背景</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内控工作组的最新关键进展</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1492469" y="630362"/>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zh-CN" altLang="en-US" sz="2700" b="1" dirty="0">
                  <a:solidFill>
                    <a:schemeClr val="tx1">
                      <a:lumMod val="95000"/>
                      <a:lumOff val="5000"/>
                    </a:schemeClr>
                  </a:solidFill>
                  <a:latin typeface="Arial"/>
                  <a:ea typeface="Arial Unicode MS"/>
                  <a:cs typeface="Arial" pitchFamily="34" charset="0"/>
                </a:rPr>
                <a:t>概要和需采取的行动</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3343663625"/>
              </p:ext>
            </p:extLst>
          </p:nvPr>
        </p:nvGraphicFramePr>
        <p:xfrm>
          <a:off x="466725" y="1056558"/>
          <a:ext cx="5010150" cy="4582600"/>
        </p:xfrm>
        <a:graphic>
          <a:graphicData uri="http://schemas.openxmlformats.org/drawingml/2006/table">
            <a:tbl>
              <a:tblPr>
                <a:tableStyleId>{5C22544A-7EE6-4342-B048-85BDC9FD1C3A}</a:tableStyleId>
              </a:tblPr>
              <a:tblGrid>
                <a:gridCol w="5010150">
                  <a:extLst>
                    <a:ext uri="{9D8B030D-6E8A-4147-A177-3AD203B41FA5}">
                      <a16:colId xmlns:a16="http://schemas.microsoft.com/office/drawing/2014/main" val="3276842879"/>
                    </a:ext>
                  </a:extLst>
                </a:gridCol>
              </a:tblGrid>
              <a:tr h="2553417">
                <a:tc>
                  <a:txBody>
                    <a:bodyPr/>
                    <a:lstStyle/>
                    <a:p>
                      <a:pPr marL="360045" marR="0" indent="-360045" algn="just" hangingPunct="0">
                        <a:spcBef>
                          <a:spcPts val="800"/>
                        </a:spcBef>
                        <a:spcAft>
                          <a:spcPts val="0"/>
                        </a:spcAft>
                        <a:tabLst>
                          <a:tab pos="360045" algn="l"/>
                          <a:tab pos="720090" algn="l"/>
                          <a:tab pos="1080135" algn="l"/>
                          <a:tab pos="1440180" algn="l"/>
                          <a:tab pos="1800225" algn="l"/>
                        </a:tabLst>
                      </a:pPr>
                      <a:r>
                        <a:rPr lang="zh-CN" altLang="en-US" sz="2000" b="1" dirty="0">
                          <a:solidFill>
                            <a:srgbClr val="00B0F0"/>
                          </a:solidFill>
                          <a:effectLst/>
                          <a:latin typeface="Arial" panose="020B0604020202020204" pitchFamily="34" charset="0"/>
                          <a:cs typeface="Arial" panose="020B0604020202020204" pitchFamily="34" charset="0"/>
                        </a:rPr>
                        <a:t>概要</a:t>
                      </a:r>
                      <a:endParaRPr lang="en-GB" sz="2000" b="1" dirty="0">
                        <a:solidFill>
                          <a:srgbClr val="00B0F0"/>
                        </a:solidFill>
                        <a:effectLst/>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b="1" dirty="0">
                        <a:effectLst/>
                        <a:latin typeface="Arial" panose="020B0604020202020204" pitchFamily="34" charset="0"/>
                        <a:cs typeface="Arial" panose="020B0604020202020204" pitchFamily="34" charset="0"/>
                      </a:endParaRPr>
                    </a:p>
                    <a:p>
                      <a:pPr lvl="0" algn="just"/>
                      <a:r>
                        <a:rPr lang="zh-CN" altLang="en-US" sz="1200" dirty="0">
                          <a:effectLst/>
                          <a:latin typeface="Calibri" panose="020F0502020204030204" pitchFamily="34" charset="0"/>
                          <a:ea typeface="SimSun" panose="02010600030101010101" pitchFamily="2" charset="-122"/>
                          <a:cs typeface="Calibri" panose="020F0502020204030204" pitchFamily="34" charset="0"/>
                        </a:rPr>
                        <a:t>         </a:t>
                      </a:r>
                      <a:r>
                        <a:rPr lang="zh-CN" altLang="en-US" sz="1200" dirty="0">
                          <a:effectLst/>
                          <a:latin typeface="Arial" panose="020B0604020202020204" pitchFamily="34" charset="0"/>
                          <a:ea typeface="SimSun" panose="02010600030101010101" pitchFamily="2" charset="-122"/>
                          <a:cs typeface="Arial" panose="020B0604020202020204" pitchFamily="34" charset="0"/>
                        </a:rPr>
                        <a:t>国际电联内部审计处（</a:t>
                      </a:r>
                      <a:r>
                        <a:rPr lang="en-US" altLang="zh-CN" sz="1200" dirty="0">
                          <a:effectLst/>
                          <a:latin typeface="Arial" panose="020B0604020202020204" pitchFamily="34" charset="0"/>
                          <a:ea typeface="SimSun" panose="02010600030101010101" pitchFamily="2" charset="-122"/>
                          <a:cs typeface="Arial" panose="020B0604020202020204" pitchFamily="34" charset="0"/>
                        </a:rPr>
                        <a:t>IAU</a:t>
                      </a:r>
                      <a:r>
                        <a:rPr lang="zh-CN" altLang="en-US" sz="1200" dirty="0">
                          <a:effectLst/>
                          <a:latin typeface="Arial" panose="020B0604020202020204" pitchFamily="34" charset="0"/>
                          <a:ea typeface="SimSun" panose="02010600030101010101" pitchFamily="2" charset="-122"/>
                          <a:cs typeface="Arial" panose="020B0604020202020204" pitchFamily="34" charset="0"/>
                        </a:rPr>
                        <a:t>）于</a:t>
                      </a:r>
                      <a:r>
                        <a:rPr lang="en-US" altLang="zh-CN" sz="1200" dirty="0">
                          <a:effectLst/>
                          <a:latin typeface="Arial" panose="020B0604020202020204" pitchFamily="34" charset="0"/>
                          <a:ea typeface="SimSun" panose="02010600030101010101" pitchFamily="2" charset="-122"/>
                          <a:cs typeface="Arial" panose="020B0604020202020204" pitchFamily="34" charset="0"/>
                        </a:rPr>
                        <a:t>2018</a:t>
                      </a:r>
                      <a:r>
                        <a:rPr lang="zh-CN" altLang="en-US" sz="1200" dirty="0">
                          <a:effectLst/>
                          <a:latin typeface="Arial" panose="020B0604020202020204" pitchFamily="34" charset="0"/>
                          <a:ea typeface="SimSun" panose="02010600030101010101" pitchFamily="2" charset="-122"/>
                          <a:cs typeface="Arial" panose="020B0604020202020204" pitchFamily="34" charset="0"/>
                        </a:rPr>
                        <a:t>年对国际电联区域代表处工作人员的欺诈行为进行了调查。</a:t>
                      </a:r>
                      <a:r>
                        <a:rPr lang="en-GB" altLang="zh-CN" sz="1200" dirty="0">
                          <a:effectLst/>
                          <a:latin typeface="Arial" panose="020B0604020202020204" pitchFamily="34" charset="0"/>
                          <a:ea typeface="SimSun" panose="02010600030101010101" pitchFamily="2" charset="-122"/>
                          <a:cs typeface="Arial" panose="020B0604020202020204" pitchFamily="34" charset="0"/>
                        </a:rPr>
                        <a:t>2019</a:t>
                      </a:r>
                      <a:r>
                        <a:rPr lang="zh-CN" altLang="en-US" sz="1200" dirty="0">
                          <a:effectLst/>
                          <a:latin typeface="Arial" panose="020B0604020202020204" pitchFamily="34" charset="0"/>
                          <a:ea typeface="SimSun" panose="02010600030101010101" pitchFamily="2" charset="-122"/>
                          <a:cs typeface="Arial" panose="020B0604020202020204" pitchFamily="34" charset="0"/>
                        </a:rPr>
                        <a:t>年</a:t>
                      </a:r>
                      <a:r>
                        <a:rPr lang="en-GB" altLang="zh-CN" sz="1200" dirty="0">
                          <a:effectLst/>
                          <a:latin typeface="Arial" panose="020B0604020202020204" pitchFamily="34" charset="0"/>
                          <a:ea typeface="SimSun" panose="02010600030101010101" pitchFamily="2" charset="-122"/>
                          <a:cs typeface="Arial" panose="020B0604020202020204" pitchFamily="34" charset="0"/>
                        </a:rPr>
                        <a:t>5</a:t>
                      </a:r>
                      <a:r>
                        <a:rPr lang="zh-CN" altLang="en-US" sz="1200" dirty="0">
                          <a:effectLst/>
                          <a:latin typeface="Arial" panose="020B0604020202020204" pitchFamily="34" charset="0"/>
                          <a:ea typeface="SimSun" panose="02010600030101010101" pitchFamily="2" charset="-122"/>
                          <a:cs typeface="Arial" panose="020B0604020202020204" pitchFamily="34" charset="0"/>
                        </a:rPr>
                        <a:t>月</a:t>
                      </a:r>
                      <a:r>
                        <a:rPr lang="en-GB" altLang="zh-CN" sz="1200" dirty="0">
                          <a:effectLst/>
                          <a:latin typeface="Arial" panose="020B0604020202020204" pitchFamily="34" charset="0"/>
                          <a:ea typeface="SimSun" panose="02010600030101010101" pitchFamily="2" charset="-122"/>
                          <a:cs typeface="Arial" panose="020B0604020202020204" pitchFamily="34" charset="0"/>
                        </a:rPr>
                        <a:t>3</a:t>
                      </a:r>
                      <a:r>
                        <a:rPr lang="zh-CN" altLang="en-US" sz="1200" dirty="0">
                          <a:effectLst/>
                          <a:latin typeface="Arial" panose="020B0604020202020204" pitchFamily="34" charset="0"/>
                          <a:ea typeface="SimSun" panose="02010600030101010101" pitchFamily="2" charset="-122"/>
                          <a:cs typeface="Arial" panose="020B0604020202020204" pitchFamily="34" charset="0"/>
                        </a:rPr>
                        <a:t>日，电信发展局主任成立了一个内部工作组。该组的成立出于多种原因：区域代表处的欺诈案件、内部审计处和外部审计员开展的后续工作以及对区域</a:t>
                      </a:r>
                      <a:r>
                        <a:rPr lang="en-GB" altLang="zh-CN" sz="1200" dirty="0">
                          <a:effectLst/>
                          <a:latin typeface="Arial" panose="020B0604020202020204" pitchFamily="34" charset="0"/>
                          <a:ea typeface="SimSun" panose="02010600030101010101" pitchFamily="2" charset="-122"/>
                          <a:cs typeface="Arial" panose="020B0604020202020204" pitchFamily="34" charset="0"/>
                        </a:rPr>
                        <a:t>/</a:t>
                      </a:r>
                      <a:r>
                        <a:rPr lang="zh-CN" altLang="en-US" sz="1200" dirty="0">
                          <a:effectLst/>
                          <a:latin typeface="Arial" panose="020B0604020202020204" pitchFamily="34" charset="0"/>
                          <a:ea typeface="SimSun" panose="02010600030101010101" pitchFamily="2" charset="-122"/>
                          <a:cs typeface="Arial" panose="020B0604020202020204" pitchFamily="34" charset="0"/>
                        </a:rPr>
                        <a:t>地区办事机构活动开展的检查工作。</a:t>
                      </a:r>
                      <a:endParaRPr lang="en-GB"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hangingPunct="0">
                        <a:spcBef>
                          <a:spcPts val="1200"/>
                        </a:spcBef>
                        <a:spcAft>
                          <a:spcPts val="600"/>
                        </a:spcAft>
                        <a:tabLst>
                          <a:tab pos="360045" algn="l"/>
                          <a:tab pos="720090" algn="l"/>
                          <a:tab pos="1080135" algn="l"/>
                          <a:tab pos="1440180" algn="l"/>
                          <a:tab pos="1800225" algn="l"/>
                        </a:tabLst>
                      </a:pPr>
                      <a:r>
                        <a:rPr lang="zh-CN" altLang="en-US" sz="1200" dirty="0">
                          <a:effectLst/>
                          <a:latin typeface="+mn-lt"/>
                          <a:ea typeface="SimSun" panose="02010600030101010101" pitchFamily="2" charset="-122"/>
                          <a:cs typeface="Calibri" panose="020F0502020204030204" pitchFamily="34" charset="0"/>
                        </a:rPr>
                        <a:t>        加强内部控制的内部工作组将：</a:t>
                      </a:r>
                      <a:endParaRPr lang="en-US" altLang="zh-CN" sz="1200" kern="1200" dirty="0">
                        <a:solidFill>
                          <a:schemeClr val="dk1"/>
                        </a:solidFill>
                        <a:effectLst/>
                        <a:latin typeface="+mn-lt"/>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审查在最近欺诈案件中受到利用的流程漏洞，以及相关内部和外部审计报告</a:t>
                      </a:r>
                      <a:r>
                        <a:rPr lang="en-GB" altLang="zh-CN"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信函的调查结果；</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审查区域和地区办事机构的管理监督程序，重点关注计划和项目；</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对国际电联区域和地区办事机构出现欺诈活动的可能性进行彻底的风险评估；</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制定行动计划，以确保所有缺陷和相关风险得到缓解；</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加快执行内部审计处、外部审计和</a:t>
                      </a:r>
                      <a:r>
                        <a:rPr lang="en-GB" altLang="zh-CN" sz="1200" dirty="0">
                          <a:effectLst/>
                          <a:latin typeface="Arial" panose="020B0604020202020204" pitchFamily="34" charset="0"/>
                          <a:ea typeface="SimSun" panose="02010600030101010101" pitchFamily="2" charset="-122"/>
                          <a:cs typeface="Arial" panose="020B0604020202020204" pitchFamily="34" charset="0"/>
                        </a:rPr>
                        <a:t>IMAC</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的所有相关建议；</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在国际电联总部以及区域代表处和地区办事处推广道德引领和</a:t>
                      </a:r>
                      <a:r>
                        <a:rPr lang="en-GB" altLang="zh-CN"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对于欺诈行为零容忍</a:t>
                      </a:r>
                      <a:r>
                        <a:rPr lang="en-GB" altLang="zh-CN"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的做法；</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探讨倡导</a:t>
                      </a:r>
                      <a:r>
                        <a:rPr lang="en-GB" altLang="zh-CN"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畅所欲言文化</a:t>
                      </a:r>
                      <a:r>
                        <a:rPr lang="en-GB" altLang="zh-CN"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的措施。</a:t>
                      </a:r>
                      <a:endParaRPr lang="en-US" altLang="zh-CN"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0" marR="0" algn="just" hangingPunct="0">
                        <a:spcBef>
                          <a:spcPts val="600"/>
                        </a:spcBef>
                        <a:spcAft>
                          <a:spcPts val="0"/>
                        </a:spcAft>
                        <a:tabLst>
                          <a:tab pos="360045" algn="l"/>
                          <a:tab pos="720090" algn="l"/>
                          <a:tab pos="1080135" algn="l"/>
                          <a:tab pos="1440180" algn="l"/>
                          <a:tab pos="1800225" algn="l"/>
                        </a:tabLst>
                      </a:pPr>
                      <a:r>
                        <a:rPr lang="zh-CN" altLang="en-US" sz="1200" kern="1200" dirty="0">
                          <a:solidFill>
                            <a:schemeClr val="dk1"/>
                          </a:solidFill>
                          <a:effectLst/>
                          <a:latin typeface="SimSun" panose="02010600030101010101" pitchFamily="2" charset="-122"/>
                          <a:ea typeface="SimSun" panose="02010600030101010101" pitchFamily="2" charset="-122"/>
                          <a:cs typeface="Calibri" panose="020F0502020204030204" pitchFamily="34" charset="0"/>
                        </a:rPr>
                        <a:t>    本文件概述了工作组迄今为止采取的行动。</a:t>
                      </a:r>
                      <a:endParaRPr lang="en-US" altLang="zh-CN" sz="1200" kern="1200" dirty="0">
                        <a:solidFill>
                          <a:schemeClr val="dk1"/>
                        </a:solidFill>
                        <a:effectLst/>
                        <a:latin typeface="SimSun" panose="02010600030101010101" pitchFamily="2" charset="-122"/>
                        <a:ea typeface="SimSun" panose="02010600030101010101" pitchFamily="2" charset="-122"/>
                        <a:cs typeface="Calibri" panose="020F0502020204030204" pitchFamily="34" charset="0"/>
                      </a:endParaRPr>
                    </a:p>
                    <a:p>
                      <a:pPr marL="0" marR="0" algn="just" hangingPunct="0">
                        <a:spcBef>
                          <a:spcPts val="600"/>
                        </a:spcBef>
                        <a:spcAft>
                          <a:spcPts val="0"/>
                        </a:spcAft>
                        <a:tabLst>
                          <a:tab pos="360045" algn="l"/>
                          <a:tab pos="720090" algn="l"/>
                          <a:tab pos="1080135" algn="l"/>
                          <a:tab pos="1440180" algn="l"/>
                          <a:tab pos="1800225" algn="l"/>
                        </a:tabLst>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600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1056558"/>
            <a:ext cx="514350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zh-CN" altLang="en-US" sz="2000" b="1" dirty="0">
                <a:solidFill>
                  <a:srgbClr val="00B0F0"/>
                </a:solidFill>
                <a:latin typeface="Arial" panose="020B0604020202020204" pitchFamily="34" charset="0"/>
                <a:cs typeface="Arial" panose="020B0604020202020204" pitchFamily="34" charset="0"/>
              </a:rPr>
              <a:t>需采取的行动</a:t>
            </a:r>
            <a:endParaRPr lang="en-US" sz="2000" b="1" dirty="0">
              <a:solidFill>
                <a:srgbClr val="00B0F0"/>
              </a:solidFill>
              <a:latin typeface="Arial" panose="020B0604020202020204" pitchFamily="34" charset="0"/>
              <a:cs typeface="Arial" panose="020B0604020202020204" pitchFamily="34" charset="0"/>
            </a:endParaRPr>
          </a:p>
          <a:p>
            <a:pPr algn="just" hangingPunct="0">
              <a:spcBef>
                <a:spcPts val="600"/>
              </a:spcBef>
              <a:spcAft>
                <a:spcPts val="600"/>
              </a:spcAft>
              <a:tabLst>
                <a:tab pos="360045" algn="l"/>
                <a:tab pos="720090" algn="l"/>
                <a:tab pos="1080135" algn="l"/>
                <a:tab pos="1440180" algn="l"/>
                <a:tab pos="1800225" algn="l"/>
              </a:tabLst>
            </a:pPr>
            <a:r>
              <a:rPr lang="zh-CN" altLang="en-US" sz="1200" dirty="0">
                <a:solidFill>
                  <a:prstClr val="black"/>
                </a:solidFill>
                <a:latin typeface="SimSun" panose="02010600030101010101" pitchFamily="2" charset="-122"/>
                <a:ea typeface="SimSun" panose="02010600030101010101" pitchFamily="2" charset="-122"/>
              </a:rPr>
              <a:t>    请理事会将本报告记录在案。</a:t>
            </a:r>
            <a:endParaRPr lang="en-US" sz="1200" dirty="0">
              <a:solidFill>
                <a:schemeClr val="dk1"/>
              </a:solidFill>
              <a:latin typeface="SimSun" panose="02010600030101010101" pitchFamily="2" charset="-122"/>
              <a:ea typeface="SimSun" panose="02010600030101010101" pitchFamily="2" charset="-122"/>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GB"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zh-CN" altLang="en-US" sz="2000" b="1" dirty="0">
                <a:solidFill>
                  <a:srgbClr val="00B0F0"/>
                </a:solidFill>
                <a:latin typeface="Arial" panose="020B0604020202020204" pitchFamily="34" charset="0"/>
                <a:cs typeface="Arial" panose="020B0604020202020204" pitchFamily="34" charset="0"/>
              </a:rPr>
              <a:t>参考文件</a:t>
            </a:r>
            <a:endParaRPr lang="en-US" sz="2000" b="1" dirty="0">
              <a:solidFill>
                <a:srgbClr val="00B0F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dirty="0"/>
              <a:t> </a:t>
            </a:r>
            <a:r>
              <a:rPr lang="en-GB"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 (Add.1</a:t>
            </a:r>
            <a:r>
              <a:rPr lang="en-GB"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zh-CN" altLang="en-US" sz="1200" dirty="0">
                <a:solidFill>
                  <a:srgbClr val="0070C0"/>
                </a:solidFill>
                <a:latin typeface="Arial" panose="020B0604020202020204" pitchFamily="34" charset="0"/>
                <a:cs typeface="Arial" panose="020B0604020202020204" pitchFamily="34" charset="0"/>
              </a:rPr>
              <a:t>、</a:t>
            </a:r>
            <a:r>
              <a:rPr lang="en-GB"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n-GB" sz="1200" u="sng" dirty="0">
                <a:solidFill>
                  <a:srgbClr val="0070C0"/>
                </a:solidFill>
                <a:latin typeface="Arial" panose="020B0604020202020204" pitchFamily="34" charset="0"/>
                <a:cs typeface="Arial" panose="020B0604020202020204" pitchFamily="34" charset="0"/>
              </a:rPr>
              <a:t> </a:t>
            </a:r>
            <a:r>
              <a:rPr lang="zh-CN" altLang="en-US" sz="1200" dirty="0">
                <a:solidFill>
                  <a:srgbClr val="0070C0"/>
                </a:solidFill>
                <a:latin typeface="Arial" panose="020B0604020202020204" pitchFamily="34" charset="0"/>
                <a:cs typeface="Arial" panose="020B0604020202020204" pitchFamily="34" charset="0"/>
              </a:rPr>
              <a:t>、 </a:t>
            </a:r>
            <a:r>
              <a:rPr lang="en-GB"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n-GB" sz="1200" u="sng" dirty="0">
                <a:solidFill>
                  <a:srgbClr val="0070C0"/>
                </a:solidFill>
                <a:latin typeface="Arial" panose="020B0604020202020204" pitchFamily="34" charset="0"/>
                <a:cs typeface="Arial" panose="020B0604020202020204" pitchFamily="34" charset="0"/>
              </a:rPr>
              <a:t> </a:t>
            </a:r>
            <a:r>
              <a:rPr lang="zh-CN" altLang="en-US" sz="1200" dirty="0">
                <a:solidFill>
                  <a:srgbClr val="0070C0"/>
                </a:solidFill>
                <a:latin typeface="Arial" panose="020B0604020202020204" pitchFamily="34" charset="0"/>
                <a:cs typeface="Arial" panose="020B0604020202020204" pitchFamily="34" charset="0"/>
              </a:rPr>
              <a:t>、</a:t>
            </a:r>
            <a:endParaRPr lang="en-GB" sz="1200" u="sng" dirty="0">
              <a:solidFill>
                <a:srgbClr val="0070C0"/>
              </a:solidFill>
              <a:latin typeface="Arial" panose="020B0604020202020204" pitchFamily="34" charset="0"/>
              <a:cs typeface="Arial" panose="020B0604020202020204" pitchFamily="34" charset="0"/>
            </a:endParaRPr>
          </a:p>
          <a:p>
            <a:pPr hangingPunct="0">
              <a:spcBef>
                <a:spcPts val="600"/>
              </a:spcBef>
              <a:tabLst>
                <a:tab pos="360045" algn="l"/>
                <a:tab pos="720090" algn="l"/>
                <a:tab pos="1080135" algn="l"/>
                <a:tab pos="1440180" algn="l"/>
                <a:tab pos="1800225" algn="l"/>
              </a:tabLst>
            </a:pPr>
            <a:r>
              <a:rPr lang="en-GB"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CWG-FHR-11/INF-5</a:t>
            </a:r>
            <a:endParaRPr lang="en-US" sz="1200"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01493" y="6385824"/>
            <a:ext cx="1005403" cy="830997"/>
          </a:xfrm>
          <a:prstGeom prst="rect">
            <a:avLst/>
          </a:prstGeom>
        </p:spPr>
        <p:txBody>
          <a:bodyPr wrap="none">
            <a:spAutoFit/>
          </a:bodyPr>
          <a:lstStyle/>
          <a:p>
            <a:r>
              <a:rPr lang="zh-CN" altLang="en-US" sz="1600" b="1" dirty="0">
                <a:solidFill>
                  <a:srgbClr val="00B0F0"/>
                </a:solidFill>
                <a:latin typeface="Arial" panose="020B0604020202020204" pitchFamily="34" charset="0"/>
                <a:cs typeface="Arial" panose="020B0604020202020204" pitchFamily="34" charset="0"/>
              </a:rPr>
              <a:t>内部控制</a:t>
            </a:r>
            <a:br>
              <a:rPr lang="en-GB" altLang="zh-CN" sz="1600" b="1" dirty="0">
                <a:solidFill>
                  <a:srgbClr val="00B0F0"/>
                </a:solidFill>
                <a:latin typeface="Arial" panose="020B0604020202020204" pitchFamily="34" charset="0"/>
                <a:cs typeface="Arial" panose="020B0604020202020204" pitchFamily="34" charset="0"/>
              </a:rPr>
            </a:b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a:p>
            <a:endParaRPr lang="en-US" altLang="zh-CN" sz="1600" b="1" dirty="0">
              <a:solidFill>
                <a:srgbClr val="00B0F0"/>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t>背景</a:t>
            </a:r>
            <a:endParaRPr lang="ko-KR" altLang="en-US" dirty="0"/>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内控工作组的最新进展情况</a:t>
            </a:r>
            <a:r>
              <a:rPr lang="en-US" altLang="ko-KR" sz="2700" b="1" dirty="0">
                <a:solidFill>
                  <a:schemeClr val="bg1">
                    <a:lumMod val="65000"/>
                  </a:schemeClr>
                </a:solidFill>
                <a:latin typeface="Arial"/>
                <a:ea typeface="Arial Unicode MS"/>
                <a:cs typeface="Arial" pitchFamily="34" charset="0"/>
              </a:rPr>
              <a:t>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背景</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580221727"/>
              </p:ext>
            </p:extLst>
          </p:nvPr>
        </p:nvGraphicFramePr>
        <p:xfrm>
          <a:off x="466725" y="981575"/>
          <a:ext cx="5086350" cy="520015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spcBef>
                          <a:spcPts val="600"/>
                        </a:spcBef>
                      </a:pPr>
                      <a:endParaRPr 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endParaRPr>
                    </a:p>
                    <a:p>
                      <a:pPr lvl="0">
                        <a:spcBef>
                          <a:spcPts val="600"/>
                        </a:spcBef>
                      </a:pPr>
                      <a:r>
                        <a:rPr lang="en-US" sz="1200" kern="1200" dirty="0">
                          <a:solidFill>
                            <a:schemeClr val="dk1"/>
                          </a:solidFill>
                          <a:effectLst/>
                          <a:latin typeface="Calibri" panose="020F0502020204030204" pitchFamily="34" charset="0"/>
                          <a:ea typeface="SimSun" panose="02010600030101010101" pitchFamily="2" charset="-122"/>
                          <a:cs typeface="Times New Roman" panose="02020603050405020304" pitchFamily="18" charset="0"/>
                        </a:rPr>
                        <a:t>         </a:t>
                      </a:r>
                      <a:r>
                        <a:rPr 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2018</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年</a:t>
                      </a:r>
                      <a:r>
                        <a:rPr 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5</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月，</a:t>
                      </a:r>
                      <a:r>
                        <a:rPr 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IAU</a:t>
                      </a:r>
                      <a:r>
                        <a:rPr lang="zh-CN" alt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rPr>
                        <a:t>调查组公布了提交秘书长的关于国际电联区域代表处发生欺诈行为的最后调查报告，确定一名国际电联的工作人员：</a:t>
                      </a:r>
                      <a:endParaRPr lang="en-US" sz="12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p>
                      <a:pPr lvl="0"/>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参与欺诈性采购活动；</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未披露他以官方身份之便从事商务活动时的财务或商业利益；</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未经事先批准，擅自参与外部活动；</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未披露招募与他有共同商业利益或其他密切关系的个人时导致的利益冲突；</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以不当手段为其配偶谋取抚养津贴；</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zh-CN" altLang="en-US" sz="1200" dirty="0">
                          <a:effectLst/>
                          <a:latin typeface="Arial" panose="020B0604020202020204" pitchFamily="34" charset="0"/>
                          <a:ea typeface="SimSun" panose="02010600030101010101" pitchFamily="2" charset="-122"/>
                          <a:cs typeface="Arial" panose="020B0604020202020204" pitchFamily="34" charset="0"/>
                        </a:rPr>
                        <a:t>使国际电联声誉受损、托管资源流失。</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       根据调查结果和违规行为的财务影响可以确定，在</a:t>
                      </a:r>
                      <a:r>
                        <a:rPr lang="en-GB"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2010</a:t>
                      </a:r>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至</a:t>
                      </a:r>
                      <a:r>
                        <a:rPr lang="en-GB"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2018</a:t>
                      </a:r>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年间处理的交易中，损失金额达</a:t>
                      </a:r>
                      <a:r>
                        <a:rPr lang="en-GB"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490</a:t>
                      </a:r>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万瑞郎。其中，</a:t>
                      </a:r>
                      <a:r>
                        <a:rPr lang="en-GB"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IAU</a:t>
                      </a:r>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调查组确定，国际电联及其捐助方的净财务损失约为</a:t>
                      </a:r>
                      <a:r>
                        <a:rPr lang="en-GB"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150</a:t>
                      </a:r>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万瑞郎（该工作人员证实并承认的金额接近</a:t>
                      </a:r>
                      <a:r>
                        <a:rPr lang="en-GB"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540,000</a:t>
                      </a:r>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瑞郎，而根据调查结果合理计算的数额约为</a:t>
                      </a:r>
                      <a:r>
                        <a:rPr lang="en-GB"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100</a:t>
                      </a:r>
                      <a:r>
                        <a:rPr lang="zh-CN" altLang="en-US" sz="1200" dirty="0">
                          <a:solidFill>
                            <a:srgbClr val="000000"/>
                          </a:solidFill>
                          <a:effectLst/>
                          <a:latin typeface="Arial" panose="020B0604020202020204" pitchFamily="34" charset="0"/>
                          <a:ea typeface="SimSun" panose="02010600030101010101" pitchFamily="2" charset="-122"/>
                          <a:cs typeface="Arial" panose="020B0604020202020204" pitchFamily="34" charset="0"/>
                        </a:rPr>
                        <a:t>万瑞郎）。</a:t>
                      </a:r>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endParaRPr lang="en-GB" sz="1200" kern="1200" dirty="0">
                        <a:solidFill>
                          <a:schemeClr val="dk1"/>
                        </a:solidFill>
                        <a:effectLst/>
                        <a:latin typeface="Arial" panose="020B0604020202020204" pitchFamily="34" charset="0"/>
                        <a:ea typeface="+mn-ea"/>
                        <a:cs typeface="Arial" panose="020B0604020202020204" pitchFamily="34" charset="0"/>
                      </a:endParaRPr>
                    </a:p>
                    <a:p>
                      <a:pPr lvl="0"/>
                      <a:r>
                        <a:rPr lang="en-GB" sz="1200" dirty="0">
                          <a:effectLst/>
                          <a:latin typeface="Arial" panose="020B0604020202020204" pitchFamily="34" charset="0"/>
                          <a:ea typeface="SimSun" panose="02010600030101010101" pitchFamily="2" charset="-122"/>
                          <a:cs typeface="Arial" panose="020B0604020202020204" pitchFamily="34" charset="0"/>
                        </a:rPr>
                        <a:t>       2019</a:t>
                      </a:r>
                      <a:r>
                        <a:rPr lang="zh-CN" altLang="en-US" sz="1200" dirty="0">
                          <a:effectLst/>
                          <a:latin typeface="Arial" panose="020B0604020202020204" pitchFamily="34" charset="0"/>
                          <a:ea typeface="SimSun" panose="02010600030101010101" pitchFamily="2" charset="-122"/>
                          <a:cs typeface="Arial" panose="020B0604020202020204" pitchFamily="34" charset="0"/>
                        </a:rPr>
                        <a:t>年</a:t>
                      </a:r>
                      <a:r>
                        <a:rPr lang="en-GB" sz="1200" dirty="0">
                          <a:effectLst/>
                          <a:latin typeface="Arial" panose="020B0604020202020204" pitchFamily="34" charset="0"/>
                          <a:ea typeface="SimSun" panose="02010600030101010101" pitchFamily="2" charset="-122"/>
                          <a:cs typeface="Arial" panose="020B0604020202020204" pitchFamily="34" charset="0"/>
                        </a:rPr>
                        <a:t>5</a:t>
                      </a:r>
                      <a:r>
                        <a:rPr lang="zh-CN" altLang="en-US" sz="1200" dirty="0">
                          <a:effectLst/>
                          <a:latin typeface="Arial" panose="020B0604020202020204" pitchFamily="34" charset="0"/>
                          <a:ea typeface="SimSun" panose="02010600030101010101" pitchFamily="2" charset="-122"/>
                          <a:cs typeface="Arial" panose="020B0604020202020204" pitchFamily="34" charset="0"/>
                        </a:rPr>
                        <a:t>月</a:t>
                      </a:r>
                      <a:r>
                        <a:rPr lang="en-GB" sz="1200" dirty="0">
                          <a:effectLst/>
                          <a:latin typeface="Arial" panose="020B0604020202020204" pitchFamily="34" charset="0"/>
                          <a:ea typeface="SimSun" panose="02010600030101010101" pitchFamily="2" charset="-122"/>
                          <a:cs typeface="Arial" panose="020B0604020202020204" pitchFamily="34" charset="0"/>
                        </a:rPr>
                        <a:t>3</a:t>
                      </a:r>
                      <a:r>
                        <a:rPr lang="zh-CN" altLang="en-US" sz="1200" dirty="0">
                          <a:effectLst/>
                          <a:latin typeface="Arial" panose="020B0604020202020204" pitchFamily="34" charset="0"/>
                          <a:ea typeface="SimSun" panose="02010600030101010101" pitchFamily="2" charset="-122"/>
                          <a:cs typeface="Arial" panose="020B0604020202020204" pitchFamily="34" charset="0"/>
                        </a:rPr>
                        <a:t>日，电信发展局主任成立了一个内部工作组。该组的成立出于多种原因：区域代表处的欺诈案件、内部审计处和外部审计员开展的后续工作以及对区域</a:t>
                      </a:r>
                      <a:r>
                        <a:rPr lang="en-GB" sz="1200" dirty="0">
                          <a:effectLst/>
                          <a:latin typeface="Arial" panose="020B0604020202020204" pitchFamily="34" charset="0"/>
                          <a:ea typeface="SimSun" panose="02010600030101010101" pitchFamily="2" charset="-122"/>
                          <a:cs typeface="Arial" panose="020B0604020202020204" pitchFamily="34" charset="0"/>
                        </a:rPr>
                        <a:t>/</a:t>
                      </a:r>
                      <a:r>
                        <a:rPr lang="zh-CN" altLang="en-US" sz="1200" dirty="0">
                          <a:effectLst/>
                          <a:latin typeface="Arial" panose="020B0604020202020204" pitchFamily="34" charset="0"/>
                          <a:ea typeface="SimSun" panose="02010600030101010101" pitchFamily="2" charset="-122"/>
                          <a:cs typeface="Arial" panose="020B0604020202020204" pitchFamily="34" charset="0"/>
                        </a:rPr>
                        <a:t>地区办事机构活动开展的检查工作。电信发展局主任认为，该组对于国际电联，特别是电信发展局和区域</a:t>
                      </a:r>
                      <a:r>
                        <a:rPr lang="en-GB" sz="1200" dirty="0">
                          <a:effectLst/>
                          <a:latin typeface="Arial" panose="020B0604020202020204" pitchFamily="34" charset="0"/>
                          <a:ea typeface="SimSun" panose="02010600030101010101" pitchFamily="2" charset="-122"/>
                          <a:cs typeface="Arial" panose="020B0604020202020204" pitchFamily="34" charset="0"/>
                        </a:rPr>
                        <a:t>/</a:t>
                      </a:r>
                      <a:r>
                        <a:rPr lang="zh-CN" altLang="en-US" sz="1200" dirty="0">
                          <a:effectLst/>
                          <a:latin typeface="Arial" panose="020B0604020202020204" pitchFamily="34" charset="0"/>
                          <a:ea typeface="SimSun" panose="02010600030101010101" pitchFamily="2" charset="-122"/>
                          <a:cs typeface="Arial" panose="020B0604020202020204" pitchFamily="34" charset="0"/>
                        </a:rPr>
                        <a:t>地区办事机构尽快审查内部控制机制至关重要。</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2528985167"/>
              </p:ext>
            </p:extLst>
          </p:nvPr>
        </p:nvGraphicFramePr>
        <p:xfrm>
          <a:off x="5766398" y="981575"/>
          <a:ext cx="5086350" cy="520015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endParaRPr lang="en-GB" altLang="zh-CN" sz="1200" dirty="0">
                        <a:effectLst/>
                        <a:latin typeface="Calibri" panose="020F0502020204030204" pitchFamily="34" charset="0"/>
                        <a:ea typeface="SimSun" panose="02010600030101010101" pitchFamily="2" charset="-122"/>
                        <a:cs typeface="Calibri" panose="020F0502020204030204" pitchFamily="34" charset="0"/>
                      </a:endParaRPr>
                    </a:p>
                    <a:p>
                      <a:pPr lvl="0"/>
                      <a:r>
                        <a:rPr lang="zh-CN" altLang="en-US" sz="1200" dirty="0">
                          <a:effectLst/>
                          <a:latin typeface="Calibri" panose="020F0502020204030204" pitchFamily="34" charset="0"/>
                          <a:ea typeface="SimSun" panose="02010600030101010101" pitchFamily="2" charset="-122"/>
                          <a:cs typeface="Calibri" panose="020F0502020204030204" pitchFamily="34" charset="0"/>
                        </a:rPr>
                        <a:t>         加强内部控制的内部工作组将：</a:t>
                      </a: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600"/>
                        </a:spcBef>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审查在最近欺诈案件中受到利用的程序漏洞，以及相关内部和外部审计报告</a:t>
                      </a:r>
                      <a:r>
                        <a:rPr lang="en-GB"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信函的调查结果；</a:t>
                      </a:r>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审查区域和地区办事机构的管理监督程序，重点关注计划和项目；</a:t>
                      </a:r>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对国际电联区域和地区办事机构出现欺诈活动的可能性进行彻底的风险评估；</a:t>
                      </a:r>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制定行动计划，以确保所有缺陷和相关风险得到缓解；</a:t>
                      </a:r>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加快执行内部审计处、外部审计和</a:t>
                      </a:r>
                      <a:r>
                        <a:rPr lang="en-GB" sz="1200" dirty="0">
                          <a:effectLst/>
                          <a:latin typeface="Arial" panose="020B0604020202020204" pitchFamily="34" charset="0"/>
                          <a:ea typeface="SimSun" panose="02010600030101010101" pitchFamily="2" charset="-122"/>
                          <a:cs typeface="Arial" panose="020B0604020202020204" pitchFamily="34" charset="0"/>
                        </a:rPr>
                        <a:t>IMAC</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的所有相关建议；</a:t>
                      </a:r>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在国际电联总部以及区域代表处和地区办事处推广道德引领和</a:t>
                      </a:r>
                      <a:r>
                        <a:rPr lang="en-GB"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对于欺诈行为零容忍</a:t>
                      </a:r>
                      <a:r>
                        <a:rPr lang="en-GB"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的做法；</a:t>
                      </a:r>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marL="171450" lvl="0" indent="-171450" fontAlgn="auto" hangingPunct="1">
                        <a:buFont typeface="Arial" panose="020B0604020202020204" pitchFamily="34" charset="0"/>
                        <a:buChar char="•"/>
                      </a:pP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探讨倡导</a:t>
                      </a:r>
                      <a:r>
                        <a:rPr lang="en-GB"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畅所欲言文化</a:t>
                      </a:r>
                      <a:r>
                        <a:rPr lang="en-GB" sz="1200" dirty="0">
                          <a:effectLst/>
                          <a:latin typeface="SimSun" panose="02010600030101010101" pitchFamily="2" charset="-122"/>
                          <a:ea typeface="SimSun" panose="02010600030101010101" pitchFamily="2" charset="-122"/>
                          <a:cs typeface="Times New Roman" panose="02020603050405020304" pitchFamily="18" charset="0"/>
                        </a:rPr>
                        <a:t>”</a:t>
                      </a:r>
                      <a:r>
                        <a:rPr lang="zh-CN" altLang="en-US" sz="1200" dirty="0">
                          <a:effectLst/>
                          <a:latin typeface="SimSun" panose="02010600030101010101" pitchFamily="2" charset="-122"/>
                          <a:ea typeface="SimSun" panose="02010600030101010101" pitchFamily="2" charset="-122"/>
                          <a:cs typeface="Times New Roman" panose="02020603050405020304" pitchFamily="18" charset="0"/>
                        </a:rPr>
                        <a:t>的措施。</a:t>
                      </a:r>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lvl="0"/>
                      <a:endParaRPr lang="en-GB"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lvl="0"/>
                      <a:r>
                        <a:rPr lang="zh-CN" altLang="en-US" sz="1200" dirty="0">
                          <a:effectLst/>
                          <a:latin typeface="SimSun" panose="02010600030101010101" pitchFamily="2" charset="-122"/>
                          <a:ea typeface="SimSun" panose="02010600030101010101" pitchFamily="2" charset="-122"/>
                          <a:cs typeface="Calibri" panose="020F0502020204030204" pitchFamily="34" charset="0"/>
                        </a:rPr>
                        <a:t>    电信发展局主任担任该工作组主席，其成员包括（一）电信发展局副主任、（二）电信发展局财务监督员、（三）内部审计处、（四）采购处、（五）财政资源管理部、（六）人力资源管理部、（七）法律事务处、（八）道德规范干事和（九）信息服务部。</a:t>
                      </a:r>
                      <a:endParaRPr lang="en-GB"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lvl="0"/>
                      <a:endParaRPr lang="en-US" sz="1200" kern="1200" dirty="0">
                        <a:solidFill>
                          <a:schemeClr val="dk1"/>
                        </a:solidFill>
                        <a:effectLst/>
                        <a:latin typeface="SimSun" panose="02010600030101010101" pitchFamily="2" charset="-122"/>
                        <a:ea typeface="SimSun" panose="02010600030101010101" pitchFamily="2" charset="-122"/>
                        <a:cs typeface="Arial" panose="020B0604020202020204" pitchFamily="34" charset="0"/>
                      </a:endParaRPr>
                    </a:p>
                    <a:p>
                      <a:pPr lvl="0"/>
                      <a:r>
                        <a:rPr lang="zh-CN" altLang="en-US" sz="1200" dirty="0">
                          <a:effectLst/>
                          <a:latin typeface="SimSun" panose="02010600030101010101" pitchFamily="2" charset="-122"/>
                          <a:ea typeface="SimSun" panose="02010600030101010101" pitchFamily="2" charset="-122"/>
                          <a:cs typeface="Calibri" panose="020F0502020204030204" pitchFamily="34" charset="0"/>
                        </a:rPr>
                        <a:t>    该工作组的目的是在理事会</a:t>
                      </a:r>
                      <a:r>
                        <a:rPr lang="en-GB" sz="1200" dirty="0">
                          <a:effectLst/>
                          <a:latin typeface="SimSun" panose="02010600030101010101" pitchFamily="2" charset="-122"/>
                          <a:ea typeface="SimSun" panose="02010600030101010101" pitchFamily="2" charset="-122"/>
                        </a:rPr>
                        <a:t>2019</a:t>
                      </a:r>
                      <a:r>
                        <a:rPr lang="zh-CN" altLang="en-US" sz="1200" dirty="0">
                          <a:effectLst/>
                          <a:latin typeface="SimSun" panose="02010600030101010101" pitchFamily="2" charset="-122"/>
                          <a:ea typeface="SimSun" panose="02010600030101010101" pitchFamily="2" charset="-122"/>
                          <a:cs typeface="Calibri" panose="020F0502020204030204" pitchFamily="34" charset="0"/>
                        </a:rPr>
                        <a:t>年会议之前，完成初步风险评估和制定一项具有明确交付成果和时间表的行动计划，以解决重大缺陷和缺乏内部控制的问题。此后，该工作组继续举行会议，以确保其行动计划的充分落实。</a:t>
                      </a:r>
                      <a:endParaRPr lang="en-US" sz="1200" dirty="0">
                        <a:effectLst/>
                        <a:latin typeface="SimSun" panose="02010600030101010101" pitchFamily="2" charset="-122"/>
                        <a:ea typeface="SimSu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11" name="Rectangle 10">
            <a:extLst>
              <a:ext uri="{FF2B5EF4-FFF2-40B4-BE49-F238E27FC236}">
                <a16:creationId xmlns:a16="http://schemas.microsoft.com/office/drawing/2014/main" id="{8B76CF3B-EF7D-442E-A0A4-5DB1FFFFC5AC}"/>
              </a:ext>
            </a:extLst>
          </p:cNvPr>
          <p:cNvSpPr/>
          <p:nvPr/>
        </p:nvSpPr>
        <p:spPr>
          <a:xfrm rot="16200000">
            <a:off x="11492469" y="630362"/>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已建立的系统和措施</a:t>
              </a:r>
              <a:endParaRPr lang="ko-KR" altLang="en-US"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solidFill>
                  <a:schemeClr val="bg1">
                    <a:lumMod val="65000"/>
                  </a:schemeClr>
                </a:solidFill>
              </a:rPr>
              <a:t>背景</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内控工作组的最新关键进展</a:t>
            </a:r>
            <a:endParaRPr lang="ko-KR" altLang="en-US" sz="2700" b="1" dirty="0">
              <a:solidFill>
                <a:schemeClr val="tx1">
                  <a:lumMod val="95000"/>
                  <a:lumOff val="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
        <p:nvSpPr>
          <p:cNvPr id="21" name="Rectangle 20">
            <a:extLst>
              <a:ext uri="{FF2B5EF4-FFF2-40B4-BE49-F238E27FC236}">
                <a16:creationId xmlns:a16="http://schemas.microsoft.com/office/drawing/2014/main" id="{4D8F8DC4-4891-4EFB-86D7-6587200D89DC}"/>
              </a:ext>
            </a:extLst>
          </p:cNvPr>
          <p:cNvSpPr/>
          <p:nvPr/>
        </p:nvSpPr>
        <p:spPr>
          <a:xfrm>
            <a:off x="1105188" y="6399798"/>
            <a:ext cx="1005403"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00B0F0"/>
                </a:solidFill>
                <a:latin typeface="Arial" panose="020B0604020202020204" pitchFamily="34" charset="0"/>
                <a:cs typeface="Arial" panose="020B0604020202020204" pitchFamily="34" charset="0"/>
              </a:rPr>
              <a:t>内部控制</a:t>
            </a:r>
            <a:br>
              <a:rPr lang="en-GB" altLang="zh-CN" sz="1600" b="1" dirty="0">
                <a:solidFill>
                  <a:srgbClr val="00B0F0"/>
                </a:solidFill>
                <a:latin typeface="Arial" panose="020B0604020202020204" pitchFamily="34" charset="0"/>
                <a:cs typeface="Arial" panose="020B0604020202020204" pitchFamily="34" charset="0"/>
              </a:rPr>
            </a:b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255909" y="1476023"/>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5419664"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zh-CN" altLang="en-US" sz="2700" b="1" dirty="0">
                  <a:solidFill>
                    <a:schemeClr val="tx1">
                      <a:lumMod val="95000"/>
                      <a:lumOff val="5000"/>
                    </a:schemeClr>
                  </a:solidFill>
                  <a:latin typeface="Arial"/>
                  <a:ea typeface="Arial Unicode MS"/>
                  <a:cs typeface="Arial" pitchFamily="34" charset="0"/>
                </a:rPr>
                <a:t>内控工作组的最新关键进展</a:t>
              </a:r>
              <a:r>
                <a:rPr lang="en-US" altLang="ko-KR" sz="2700" b="1" dirty="0">
                  <a:solidFill>
                    <a:schemeClr val="tx1">
                      <a:lumMod val="95000"/>
                      <a:lumOff val="5000"/>
                    </a:schemeClr>
                  </a:solidFill>
                  <a:latin typeface="Arial"/>
                  <a:ea typeface="Arial Unicode MS"/>
                  <a:cs typeface="Arial" pitchFamily="34" charset="0"/>
                </a:rPr>
                <a:t> </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61816" y="1171090"/>
            <a:ext cx="3889914" cy="2825988"/>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dirty="0">
                <a:solidFill>
                  <a:schemeClr val="bg1"/>
                </a:solidFill>
                <a:latin typeface="Arial" panose="020B0604020202020204" pitchFamily="34" charset="0"/>
                <a:cs typeface="Arial" panose="020B0604020202020204" pitchFamily="34" charset="0"/>
              </a:rPr>
              <a:t>18</a:t>
            </a:r>
          </a:p>
        </p:txBody>
      </p:sp>
      <p:sp>
        <p:nvSpPr>
          <p:cNvPr id="43" name="Rectangle 42">
            <a:extLst>
              <a:ext uri="{FF2B5EF4-FFF2-40B4-BE49-F238E27FC236}">
                <a16:creationId xmlns:a16="http://schemas.microsoft.com/office/drawing/2014/main" id="{E52BB675-A827-4420-9034-8D61563967FB}"/>
              </a:ext>
            </a:extLst>
          </p:cNvPr>
          <p:cNvSpPr/>
          <p:nvPr/>
        </p:nvSpPr>
        <p:spPr>
          <a:xfrm>
            <a:off x="3902685" y="1168147"/>
            <a:ext cx="3759130"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900" dirty="0">
                <a:latin typeface="Arial" panose="020B0604020202020204" pitchFamily="34" charset="0"/>
                <a:cs typeface="Arial" panose="020B0604020202020204" pitchFamily="34" charset="0"/>
              </a:rPr>
              <a:t> </a:t>
            </a:r>
            <a:r>
              <a:rPr lang="en-US" sz="13800" dirty="0">
                <a:latin typeface="Arial" panose="020B0604020202020204" pitchFamily="34" charset="0"/>
                <a:cs typeface="Arial" panose="020B0604020202020204" pitchFamily="34" charset="0"/>
              </a:rPr>
              <a:t>10</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86641" y="3982720"/>
            <a:ext cx="3813569" cy="2875280"/>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05</a:t>
            </a:r>
          </a:p>
        </p:txBody>
      </p:sp>
      <p:sp>
        <p:nvSpPr>
          <p:cNvPr id="46" name="Rectangle 45">
            <a:extLst>
              <a:ext uri="{FF2B5EF4-FFF2-40B4-BE49-F238E27FC236}">
                <a16:creationId xmlns:a16="http://schemas.microsoft.com/office/drawing/2014/main" id="{89D4BD39-787D-4912-9C98-E90CFD1A1559}"/>
              </a:ext>
            </a:extLst>
          </p:cNvPr>
          <p:cNvSpPr/>
          <p:nvPr/>
        </p:nvSpPr>
        <p:spPr>
          <a:xfrm>
            <a:off x="7661814" y="3990354"/>
            <a:ext cx="3889914" cy="2882004"/>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3187" y="1168146"/>
            <a:ext cx="1127781" cy="1127781"/>
          </a:xfrm>
          <a:prstGeom prst="rect">
            <a:avLst/>
          </a:prstGeom>
        </p:spPr>
      </p:pic>
      <p:pic>
        <p:nvPicPr>
          <p:cNvPr id="11" name="Picture 10">
            <a:extLst>
              <a:ext uri="{FF2B5EF4-FFF2-40B4-BE49-F238E27FC236}">
                <a16:creationId xmlns:a16="http://schemas.microsoft.com/office/drawing/2014/main" id="{68DB9A83-0714-4804-BDEE-C350C05FE882}"/>
              </a:ext>
            </a:extLst>
          </p:cNvPr>
          <p:cNvPicPr>
            <a:picLocks noChangeAspect="1"/>
          </p:cNvPicPr>
          <p:nvPr/>
        </p:nvPicPr>
        <p:blipFill>
          <a:blip r:embed="rId7"/>
          <a:stretch>
            <a:fillRect/>
          </a:stretch>
        </p:blipFill>
        <p:spPr>
          <a:xfrm>
            <a:off x="9491703" y="2030312"/>
            <a:ext cx="2149525" cy="1414729"/>
          </a:xfrm>
          <a:prstGeom prst="rect">
            <a:avLst/>
          </a:prstGeom>
        </p:spPr>
      </p:pic>
      <p:pic>
        <p:nvPicPr>
          <p:cNvPr id="13" name="Picture 12" descr="会议">
            <a:extLst>
              <a:ext uri="{FF2B5EF4-FFF2-40B4-BE49-F238E27FC236}">
                <a16:creationId xmlns:a16="http://schemas.microsoft.com/office/drawing/2014/main" id="{456990C5-958E-4EC5-8AEE-B9DC26B137A4}"/>
              </a:ext>
            </a:extLst>
          </p:cNvPr>
          <p:cNvPicPr>
            <a:picLocks noChangeAspect="1"/>
          </p:cNvPicPr>
          <p:nvPr/>
        </p:nvPicPr>
        <p:blipFill>
          <a:blip r:embed="rId8"/>
          <a:stretch>
            <a:fillRect/>
          </a:stretch>
        </p:blipFill>
        <p:spPr>
          <a:xfrm>
            <a:off x="1705861" y="3204538"/>
            <a:ext cx="2152075" cy="853514"/>
          </a:xfrm>
          <a:prstGeom prst="rect">
            <a:avLst/>
          </a:prstGeom>
        </p:spPr>
      </p:pic>
      <p:pic>
        <p:nvPicPr>
          <p:cNvPr id="56" name="Picture 55">
            <a:extLst>
              <a:ext uri="{FF2B5EF4-FFF2-40B4-BE49-F238E27FC236}">
                <a16:creationId xmlns:a16="http://schemas.microsoft.com/office/drawing/2014/main" id="{4E3631A1-5148-4951-A9A7-DBB2AB36C6BD}"/>
              </a:ext>
            </a:extLst>
          </p:cNvPr>
          <p:cNvPicPr>
            <a:picLocks noChangeAspect="1"/>
          </p:cNvPicPr>
          <p:nvPr/>
        </p:nvPicPr>
        <p:blipFill>
          <a:blip r:embed="rId9"/>
          <a:stretch>
            <a:fillRect/>
          </a:stretch>
        </p:blipFill>
        <p:spPr>
          <a:xfrm>
            <a:off x="3923661" y="5824111"/>
            <a:ext cx="1932599" cy="640135"/>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55582" y="4189686"/>
            <a:ext cx="1454618" cy="1454618"/>
          </a:xfrm>
          <a:prstGeom prst="rect">
            <a:avLst/>
          </a:prstGeom>
        </p:spPr>
      </p:pic>
      <p:sp>
        <p:nvSpPr>
          <p:cNvPr id="59" name="TextBox 58">
            <a:extLst>
              <a:ext uri="{FF2B5EF4-FFF2-40B4-BE49-F238E27FC236}">
                <a16:creationId xmlns:a16="http://schemas.microsoft.com/office/drawing/2014/main" id="{556721C2-6A40-4D85-8AD8-3EAE62B6A558}"/>
              </a:ext>
            </a:extLst>
          </p:cNvPr>
          <p:cNvSpPr txBox="1"/>
          <p:nvPr/>
        </p:nvSpPr>
        <p:spPr>
          <a:xfrm>
            <a:off x="4037062" y="6255711"/>
            <a:ext cx="1109599" cy="461665"/>
          </a:xfrm>
          <a:prstGeom prst="rect">
            <a:avLst/>
          </a:prstGeom>
          <a:noFill/>
        </p:spPr>
        <p:txBody>
          <a:bodyPr wrap="none" rtlCol="0">
            <a:spAutoFit/>
          </a:bodyPr>
          <a:lstStyle/>
          <a:p>
            <a:r>
              <a:rPr lang="en-US" sz="2400" dirty="0">
                <a:solidFill>
                  <a:schemeClr val="bg1"/>
                </a:solidFill>
                <a:latin typeface="Arial" panose="020B0604020202020204" pitchFamily="34" charset="0"/>
                <a:cs typeface="Arial" panose="020B0604020202020204" pitchFamily="34" charset="0"/>
              </a:rPr>
              <a:t>Under </a:t>
            </a:r>
          </a:p>
        </p:txBody>
      </p:sp>
      <p:sp>
        <p:nvSpPr>
          <p:cNvPr id="60" name="TextBox 59">
            <a:extLst>
              <a:ext uri="{FF2B5EF4-FFF2-40B4-BE49-F238E27FC236}">
                <a16:creationId xmlns:a16="http://schemas.microsoft.com/office/drawing/2014/main" id="{461F5027-3114-465D-B157-7723437FE3DB}"/>
              </a:ext>
            </a:extLst>
          </p:cNvPr>
          <p:cNvSpPr txBox="1"/>
          <p:nvPr/>
        </p:nvSpPr>
        <p:spPr>
          <a:xfrm>
            <a:off x="5053816" y="6182329"/>
            <a:ext cx="1364476" cy="523220"/>
          </a:xfrm>
          <a:prstGeom prst="rect">
            <a:avLst/>
          </a:prstGeom>
          <a:noFill/>
        </p:spPr>
        <p:txBody>
          <a:bodyPr wrap="none" rtlCol="0">
            <a:spAutoFit/>
          </a:bodyPr>
          <a:lstStyle/>
          <a:p>
            <a:r>
              <a:rPr lang="en-US" sz="2800" dirty="0">
                <a:solidFill>
                  <a:srgbClr val="00B0F0"/>
                </a:solidFill>
                <a:latin typeface="Arial" panose="020B0604020202020204" pitchFamily="34" charset="0"/>
                <a:cs typeface="Arial" panose="020B0604020202020204" pitchFamily="34" charset="0"/>
              </a:rPr>
              <a:t>Review</a:t>
            </a:r>
          </a:p>
        </p:txBody>
      </p:sp>
      <p:pic>
        <p:nvPicPr>
          <p:cNvPr id="62" name="Picture 61">
            <a:extLst>
              <a:ext uri="{FF2B5EF4-FFF2-40B4-BE49-F238E27FC236}">
                <a16:creationId xmlns:a16="http://schemas.microsoft.com/office/drawing/2014/main" id="{C3FC0B07-AF9C-4F7C-89E0-D4871CF5006A}"/>
              </a:ext>
            </a:extLst>
          </p:cNvPr>
          <p:cNvPicPr>
            <a:picLocks noChangeAspect="1"/>
          </p:cNvPicPr>
          <p:nvPr/>
        </p:nvPicPr>
        <p:blipFill>
          <a:blip r:embed="rId12"/>
          <a:stretch>
            <a:fillRect/>
          </a:stretch>
        </p:blipFill>
        <p:spPr>
          <a:xfrm>
            <a:off x="7675408" y="4058052"/>
            <a:ext cx="1877731" cy="1072989"/>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523220"/>
          </a:xfrm>
          <a:prstGeom prst="rect">
            <a:avLst/>
          </a:prstGeom>
          <a:noFill/>
        </p:spPr>
        <p:txBody>
          <a:bodyPr wrap="square" rtlCol="0">
            <a:spAutoFit/>
          </a:bodyPr>
          <a:lstStyle/>
          <a:p>
            <a:r>
              <a:rPr lang="zh-CN" altLang="en-US" sz="2800" dirty="0">
                <a:solidFill>
                  <a:schemeClr val="tx1">
                    <a:lumMod val="95000"/>
                    <a:lumOff val="5000"/>
                  </a:schemeClr>
                </a:solidFill>
              </a:rPr>
              <a:t>联检组</a:t>
            </a:r>
            <a:endParaRPr lang="en-US" sz="2800" dirty="0">
              <a:solidFill>
                <a:schemeClr val="tx1">
                  <a:lumMod val="95000"/>
                  <a:lumOff val="5000"/>
                </a:schemeClr>
              </a:solidFill>
            </a:endParaRPr>
          </a:p>
        </p:txBody>
      </p:sp>
      <p:pic>
        <p:nvPicPr>
          <p:cNvPr id="67" name="Picture 66">
            <a:extLst>
              <a:ext uri="{FF2B5EF4-FFF2-40B4-BE49-F238E27FC236}">
                <a16:creationId xmlns:a16="http://schemas.microsoft.com/office/drawing/2014/main" id="{BF9AE9E7-4BED-4F6C-AE13-F8810F154EAB}"/>
              </a:ext>
            </a:extLst>
          </p:cNvPr>
          <p:cNvPicPr>
            <a:picLocks noChangeAspect="1"/>
          </p:cNvPicPr>
          <p:nvPr/>
        </p:nvPicPr>
        <p:blipFill>
          <a:blip r:embed="rId13"/>
          <a:stretch>
            <a:fillRect/>
          </a:stretch>
        </p:blipFill>
        <p:spPr>
          <a:xfrm>
            <a:off x="7713804" y="4746669"/>
            <a:ext cx="2402032" cy="1280271"/>
          </a:xfrm>
          <a:prstGeom prst="rect">
            <a:avLst/>
          </a:prstGeom>
        </p:spPr>
      </p:pic>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714478" cy="584775"/>
          </a:xfrm>
          <a:prstGeom prst="rect">
            <a:avLst/>
          </a:prstGeom>
          <a:noFill/>
        </p:spPr>
        <p:txBody>
          <a:bodyPr wrap="none" rtlCol="0">
            <a:spAutoFit/>
          </a:bodyPr>
          <a:lstStyle/>
          <a:p>
            <a:r>
              <a:rPr lang="en-US" sz="3200" dirty="0">
                <a:solidFill>
                  <a:schemeClr val="tx1">
                    <a:lumMod val="95000"/>
                    <a:lumOff val="5000"/>
                  </a:schemeClr>
                </a:solidFill>
                <a:latin typeface="Arial" panose="020B0604020202020204" pitchFamily="34" charset="0"/>
                <a:cs typeface="Arial" panose="020B0604020202020204" pitchFamily="34" charset="0"/>
              </a:rPr>
              <a:t>Recommendations</a:t>
            </a:r>
            <a:r>
              <a:rPr lang="en-US" sz="3200" dirty="0">
                <a:latin typeface="Arial" panose="020B0604020202020204" pitchFamily="34" charset="0"/>
                <a:cs typeface="Arial" panose="020B0604020202020204" pitchFamily="34" charset="0"/>
              </a:rPr>
              <a:t> </a:t>
            </a:r>
          </a:p>
        </p:txBody>
      </p:sp>
      <p:pic>
        <p:nvPicPr>
          <p:cNvPr id="34" name="Picture 33" descr="Icon&#10;&#10;Description automatically generated">
            <a:extLst>
              <a:ext uri="{FF2B5EF4-FFF2-40B4-BE49-F238E27FC236}">
                <a16:creationId xmlns:a16="http://schemas.microsoft.com/office/drawing/2014/main" id="{8CC6FEF5-7504-47EE-8EE4-4D2B1466E3A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7821" y="4307653"/>
            <a:ext cx="2480432" cy="2331606"/>
          </a:xfrm>
          <a:prstGeom prst="rect">
            <a:avLst/>
          </a:prstGeom>
        </p:spPr>
      </p:pic>
      <p:pic>
        <p:nvPicPr>
          <p:cNvPr id="35" name="Picture 34">
            <a:extLst>
              <a:ext uri="{FF2B5EF4-FFF2-40B4-BE49-F238E27FC236}">
                <a16:creationId xmlns:a16="http://schemas.microsoft.com/office/drawing/2014/main" id="{0169F002-8D75-4694-873A-4783A4D25859}"/>
              </a:ext>
            </a:extLst>
          </p:cNvPr>
          <p:cNvPicPr>
            <a:picLocks noChangeAspect="1"/>
          </p:cNvPicPr>
          <p:nvPr/>
        </p:nvPicPr>
        <p:blipFill>
          <a:blip r:embed="rId15"/>
          <a:stretch>
            <a:fillRect/>
          </a:stretch>
        </p:blipFill>
        <p:spPr>
          <a:xfrm rot="16200000">
            <a:off x="-433063" y="4791414"/>
            <a:ext cx="2326335" cy="859611"/>
          </a:xfrm>
          <a:prstGeom prst="rect">
            <a:avLst/>
          </a:prstGeom>
        </p:spPr>
      </p:pic>
      <p:sp>
        <p:nvSpPr>
          <p:cNvPr id="36" name="TextBox 35">
            <a:extLst>
              <a:ext uri="{FF2B5EF4-FFF2-40B4-BE49-F238E27FC236}">
                <a16:creationId xmlns:a16="http://schemas.microsoft.com/office/drawing/2014/main" id="{8799DEFF-16DB-471B-B701-D2EB8BE80DB0}"/>
              </a:ext>
            </a:extLst>
          </p:cNvPr>
          <p:cNvSpPr txBox="1"/>
          <p:nvPr/>
        </p:nvSpPr>
        <p:spPr>
          <a:xfrm>
            <a:off x="396127" y="6035486"/>
            <a:ext cx="1157689" cy="769441"/>
          </a:xfrm>
          <a:prstGeom prst="rect">
            <a:avLst/>
          </a:prstGeom>
          <a:noFill/>
        </p:spPr>
        <p:txBody>
          <a:bodyPr wrap="none" rtlCol="0">
            <a:spAutoFit/>
          </a:bodyPr>
          <a:lstStyle/>
          <a:p>
            <a:r>
              <a:rPr lang="en-US" sz="4400" dirty="0">
                <a:solidFill>
                  <a:srgbClr val="00B0F0"/>
                </a:solidFill>
                <a:latin typeface="Arial" panose="020B0604020202020204" pitchFamily="34" charset="0"/>
                <a:cs typeface="Arial" panose="020B0604020202020204" pitchFamily="34" charset="0"/>
              </a:rPr>
              <a:t>rate</a:t>
            </a:r>
          </a:p>
        </p:txBody>
      </p:sp>
      <p:sp>
        <p:nvSpPr>
          <p:cNvPr id="40" name="Rectangle 39">
            <a:extLst>
              <a:ext uri="{FF2B5EF4-FFF2-40B4-BE49-F238E27FC236}">
                <a16:creationId xmlns:a16="http://schemas.microsoft.com/office/drawing/2014/main" id="{B60ECB49-B993-4509-A565-39DE4ECBB2BF}"/>
              </a:ext>
            </a:extLst>
          </p:cNvPr>
          <p:cNvSpPr/>
          <p:nvPr/>
        </p:nvSpPr>
        <p:spPr>
          <a:xfrm rot="16200000">
            <a:off x="11527769" y="915031"/>
            <a:ext cx="697627" cy="400110"/>
          </a:xfrm>
          <a:prstGeom prst="rect">
            <a:avLst/>
          </a:prstGeom>
        </p:spPr>
        <p:txBody>
          <a:bodyPr wrap="none">
            <a:spAutoFit/>
          </a:bodyPr>
          <a:lstStyle/>
          <a:p>
            <a:r>
              <a:rPr lang="zh-CN" altLang="en-US" sz="1000" b="1" dirty="0">
                <a:solidFill>
                  <a:srgbClr val="00B0F0"/>
                </a:solidFill>
                <a:latin typeface="Arial" panose="020B0604020202020204" pitchFamily="34" charset="0"/>
                <a:cs typeface="Arial" panose="020B0604020202020204" pitchFamily="34" charset="0"/>
              </a:rPr>
              <a:t>内部控制</a:t>
            </a:r>
            <a:br>
              <a:rPr lang="en-GB" altLang="zh-CN" sz="1000" b="1" dirty="0">
                <a:solidFill>
                  <a:srgbClr val="00B0F0"/>
                </a:solidFill>
                <a:latin typeface="Arial" panose="020B0604020202020204" pitchFamily="34" charset="0"/>
                <a:cs typeface="Arial" panose="020B0604020202020204" pitchFamily="34" charset="0"/>
              </a:rPr>
            </a:br>
            <a:r>
              <a:rPr lang="zh-CN" altLang="en-US" sz="10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000" b="1" dirty="0">
              <a:solidFill>
                <a:srgbClr val="00B0F0"/>
              </a:solidFill>
              <a:latin typeface="Arial" panose="020B0604020202020204" pitchFamily="34" charset="0"/>
              <a:cs typeface="Arial" panose="020B0604020202020204" pitchFamily="34" charset="0"/>
            </a:endParaRPr>
          </a:p>
        </p:txBody>
      </p:sp>
      <p:pic>
        <p:nvPicPr>
          <p:cNvPr id="48" name="Picture 47">
            <a:extLst>
              <a:ext uri="{FF2B5EF4-FFF2-40B4-BE49-F238E27FC236}">
                <a16:creationId xmlns:a16="http://schemas.microsoft.com/office/drawing/2014/main" id="{2D5D4D16-B1AF-4A53-BD6B-6EC95A15B856}"/>
              </a:ext>
            </a:extLst>
          </p:cNvPr>
          <p:cNvPicPr>
            <a:picLocks noChangeAspect="1"/>
          </p:cNvPicPr>
          <p:nvPr/>
        </p:nvPicPr>
        <p:blipFill>
          <a:blip r:embed="rId16"/>
          <a:stretch>
            <a:fillRect/>
          </a:stretch>
        </p:blipFill>
        <p:spPr>
          <a:xfrm>
            <a:off x="5617161" y="3229024"/>
            <a:ext cx="2091109" cy="749873"/>
          </a:xfrm>
          <a:prstGeom prst="rect">
            <a:avLst/>
          </a:prstGeom>
        </p:spPr>
      </p:pic>
      <p:sp>
        <p:nvSpPr>
          <p:cNvPr id="33" name="文本框 32">
            <a:extLst>
              <a:ext uri="{FF2B5EF4-FFF2-40B4-BE49-F238E27FC236}">
                <a16:creationId xmlns:a16="http://schemas.microsoft.com/office/drawing/2014/main" id="{1459A90D-29F2-413F-BE06-7E44B2094A62}"/>
              </a:ext>
            </a:extLst>
          </p:cNvPr>
          <p:cNvSpPr txBox="1"/>
          <p:nvPr/>
        </p:nvSpPr>
        <p:spPr>
          <a:xfrm>
            <a:off x="1581064" y="3388829"/>
            <a:ext cx="2252664" cy="523220"/>
          </a:xfrm>
          <a:prstGeom prst="rect">
            <a:avLst/>
          </a:prstGeom>
          <a:solidFill>
            <a:srgbClr val="00B0F0"/>
          </a:solidFill>
        </p:spPr>
        <p:txBody>
          <a:bodyPr wrap="square">
            <a:spAutoFit/>
          </a:bodyPr>
          <a:lstStyle/>
          <a:p>
            <a:pPr algn="ctr"/>
            <a:r>
              <a:rPr lang="zh-CN" altLang="en-US" sz="2800" dirty="0">
                <a:solidFill>
                  <a:schemeClr val="bg1"/>
                </a:solidFill>
                <a:latin typeface="Arial" panose="020B0604020202020204" pitchFamily="34" charset="0"/>
                <a:cs typeface="Arial" panose="020B0604020202020204" pitchFamily="34" charset="0"/>
              </a:rPr>
              <a:t>次会议</a:t>
            </a:r>
            <a:endParaRPr lang="en-GB" altLang="zh-CN" sz="2800" dirty="0">
              <a:solidFill>
                <a:schemeClr val="bg1"/>
              </a:solidFill>
              <a:latin typeface="Arial" panose="020B0604020202020204" pitchFamily="34" charset="0"/>
              <a:cs typeface="Arial" panose="020B0604020202020204" pitchFamily="34" charset="0"/>
            </a:endParaRPr>
          </a:p>
        </p:txBody>
      </p:sp>
      <p:sp>
        <p:nvSpPr>
          <p:cNvPr id="3" name="文本框 2">
            <a:extLst>
              <a:ext uri="{FF2B5EF4-FFF2-40B4-BE49-F238E27FC236}">
                <a16:creationId xmlns:a16="http://schemas.microsoft.com/office/drawing/2014/main" id="{2E4EB258-7DEF-4A0D-BB75-F49633FEED57}"/>
              </a:ext>
            </a:extLst>
          </p:cNvPr>
          <p:cNvSpPr txBox="1"/>
          <p:nvPr/>
        </p:nvSpPr>
        <p:spPr>
          <a:xfrm>
            <a:off x="5319654" y="3340311"/>
            <a:ext cx="2252664" cy="523220"/>
          </a:xfrm>
          <a:prstGeom prst="rect">
            <a:avLst/>
          </a:prstGeom>
          <a:solidFill>
            <a:srgbClr val="FFFFFF"/>
          </a:solidFill>
        </p:spPr>
        <p:txBody>
          <a:bodyPr wrap="square">
            <a:spAutoFit/>
          </a:bodyPr>
          <a:lstStyle/>
          <a:p>
            <a:pPr algn="ctr"/>
            <a:r>
              <a:rPr lang="zh-CN" altLang="en-US" sz="2800" dirty="0">
                <a:solidFill>
                  <a:schemeClr val="tx1">
                    <a:lumMod val="95000"/>
                    <a:lumOff val="5000"/>
                  </a:schemeClr>
                </a:solidFill>
                <a:latin typeface="Arial" panose="020B0604020202020204" pitchFamily="34" charset="0"/>
                <a:cs typeface="Arial" panose="020B0604020202020204" pitchFamily="34" charset="0"/>
              </a:rPr>
              <a:t>项举措</a:t>
            </a:r>
            <a:endParaRPr lang="en-GB" altLang="zh-CN"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2BBDD06D-EC65-412B-B207-456C8042827C}"/>
              </a:ext>
            </a:extLst>
          </p:cNvPr>
          <p:cNvSpPr txBox="1"/>
          <p:nvPr/>
        </p:nvSpPr>
        <p:spPr>
          <a:xfrm>
            <a:off x="9685833" y="2163933"/>
            <a:ext cx="1796941" cy="1384995"/>
          </a:xfrm>
          <a:prstGeom prst="rect">
            <a:avLst/>
          </a:prstGeom>
          <a:solidFill>
            <a:srgbClr val="97AACB"/>
          </a:solidFill>
        </p:spPr>
        <p:txBody>
          <a:bodyPr wrap="square">
            <a:spAutoFit/>
          </a:bodyPr>
          <a:lstStyle/>
          <a:p>
            <a:pPr algn="ctr"/>
            <a:r>
              <a:rPr lang="zh-CN" altLang="en-US" sz="2800" dirty="0">
                <a:solidFill>
                  <a:schemeClr val="tx1">
                    <a:lumMod val="95000"/>
                    <a:lumOff val="5000"/>
                  </a:schemeClr>
                </a:solidFill>
                <a:latin typeface="Arial" panose="020B0604020202020204" pitchFamily="34" charset="0"/>
                <a:cs typeface="Arial" panose="020B0604020202020204" pitchFamily="34" charset="0"/>
              </a:rPr>
              <a:t>实施的系统和举措</a:t>
            </a:r>
            <a:endParaRPr lang="en-US" altLang="zh-CN" sz="2800" dirty="0">
              <a:solidFill>
                <a:schemeClr val="tx1">
                  <a:lumMod val="95000"/>
                  <a:lumOff val="5000"/>
                </a:schemeClr>
              </a:solidFill>
              <a:latin typeface="Arial" panose="020B0604020202020204" pitchFamily="34" charset="0"/>
              <a:cs typeface="Arial" panose="020B0604020202020204" pitchFamily="34" charset="0"/>
            </a:endParaRPr>
          </a:p>
          <a:p>
            <a:pPr algn="ctr"/>
            <a:endParaRPr lang="en-GB" altLang="zh-CN"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727DAD5B-1D03-4C76-AE99-CBB29DF65E7C}"/>
              </a:ext>
            </a:extLst>
          </p:cNvPr>
          <p:cNvSpPr txBox="1"/>
          <p:nvPr/>
        </p:nvSpPr>
        <p:spPr>
          <a:xfrm rot="16200000">
            <a:off x="-196708" y="5015769"/>
            <a:ext cx="1859833" cy="523220"/>
          </a:xfrm>
          <a:prstGeom prst="rect">
            <a:avLst/>
          </a:prstGeom>
          <a:solidFill>
            <a:srgbClr val="FFFFFF"/>
          </a:solidFill>
        </p:spPr>
        <p:txBody>
          <a:bodyPr wrap="square">
            <a:spAutoFit/>
          </a:bodyPr>
          <a:lstStyle/>
          <a:p>
            <a:pPr algn="ctr"/>
            <a:r>
              <a:rPr lang="zh-CN" altLang="en-US" sz="2800" dirty="0">
                <a:solidFill>
                  <a:schemeClr val="tx1">
                    <a:lumMod val="95000"/>
                    <a:lumOff val="5000"/>
                  </a:schemeClr>
                </a:solidFill>
                <a:latin typeface="Arial" panose="020B0604020202020204" pitchFamily="34" charset="0"/>
                <a:cs typeface="Arial" panose="020B0604020202020204" pitchFamily="34" charset="0"/>
              </a:rPr>
              <a:t>实施</a:t>
            </a:r>
            <a:endParaRPr lang="en-GB" altLang="zh-CN"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FF9BE15A-9051-4076-A8AF-D0B0EF65AC26}"/>
              </a:ext>
            </a:extLst>
          </p:cNvPr>
          <p:cNvSpPr txBox="1"/>
          <p:nvPr/>
        </p:nvSpPr>
        <p:spPr>
          <a:xfrm>
            <a:off x="136531" y="6164670"/>
            <a:ext cx="1315519" cy="523220"/>
          </a:xfrm>
          <a:prstGeom prst="rect">
            <a:avLst/>
          </a:prstGeom>
          <a:solidFill>
            <a:srgbClr val="FFFFFF"/>
          </a:solidFill>
        </p:spPr>
        <p:txBody>
          <a:bodyPr wrap="square">
            <a:spAutoFit/>
          </a:bodyPr>
          <a:lstStyle/>
          <a:p>
            <a:pPr algn="ctr"/>
            <a:r>
              <a:rPr lang="zh-CN" altLang="en-US" sz="2800" dirty="0">
                <a:solidFill>
                  <a:srgbClr val="00B0F0"/>
                </a:solidFill>
                <a:latin typeface="Arial" panose="020B0604020202020204" pitchFamily="34" charset="0"/>
                <a:cs typeface="Arial" panose="020B0604020202020204" pitchFamily="34" charset="0"/>
              </a:rPr>
              <a:t>完成率</a:t>
            </a:r>
            <a:endParaRPr lang="en-GB" altLang="zh-CN" sz="2800" dirty="0">
              <a:solidFill>
                <a:srgbClr val="00B0F0"/>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4392FF44-22EE-4FBA-9368-CBB8354FF1FE}"/>
              </a:ext>
            </a:extLst>
          </p:cNvPr>
          <p:cNvSpPr txBox="1"/>
          <p:nvPr/>
        </p:nvSpPr>
        <p:spPr>
          <a:xfrm>
            <a:off x="4074813" y="5860534"/>
            <a:ext cx="2231031" cy="954107"/>
          </a:xfrm>
          <a:prstGeom prst="rect">
            <a:avLst/>
          </a:prstGeom>
          <a:solidFill>
            <a:srgbClr val="FFCA29"/>
          </a:solidFill>
        </p:spPr>
        <p:txBody>
          <a:bodyPr wrap="square">
            <a:spAutoFit/>
          </a:bodyPr>
          <a:lstStyle/>
          <a:p>
            <a:pPr algn="ctr"/>
            <a:r>
              <a:rPr lang="zh-CN" altLang="en-US" sz="2800" dirty="0">
                <a:solidFill>
                  <a:schemeClr val="bg1"/>
                </a:solidFill>
                <a:latin typeface="Arial" panose="020B0604020202020204" pitchFamily="34" charset="0"/>
                <a:cs typeface="Arial" panose="020B0604020202020204" pitchFamily="34" charset="0"/>
              </a:rPr>
              <a:t>正在</a:t>
            </a:r>
            <a:r>
              <a:rPr lang="zh-CN" altLang="en-US" sz="2800" dirty="0">
                <a:solidFill>
                  <a:srgbClr val="00B0F0"/>
                </a:solidFill>
                <a:latin typeface="Arial" panose="020B0604020202020204" pitchFamily="34" charset="0"/>
                <a:cs typeface="Arial" panose="020B0604020202020204" pitchFamily="34" charset="0"/>
              </a:rPr>
              <a:t>审查</a:t>
            </a:r>
            <a:r>
              <a:rPr lang="zh-CN" altLang="en-US" sz="2800" dirty="0">
                <a:solidFill>
                  <a:schemeClr val="bg1"/>
                </a:solidFill>
                <a:latin typeface="Arial" panose="020B0604020202020204" pitchFamily="34" charset="0"/>
                <a:cs typeface="Arial" panose="020B0604020202020204" pitchFamily="34" charset="0"/>
              </a:rPr>
              <a:t>的程序</a:t>
            </a:r>
            <a:endParaRPr lang="en-GB" altLang="zh-CN" sz="2800" dirty="0">
              <a:solidFill>
                <a:schemeClr val="bg1"/>
              </a:solidFill>
              <a:latin typeface="Arial" panose="020B0604020202020204" pitchFamily="34" charset="0"/>
              <a:cs typeface="Arial" panose="020B0604020202020204" pitchFamily="34" charset="0"/>
            </a:endParaRPr>
          </a:p>
        </p:txBody>
      </p:sp>
      <p:sp>
        <p:nvSpPr>
          <p:cNvPr id="14" name="文本框 13">
            <a:extLst>
              <a:ext uri="{FF2B5EF4-FFF2-40B4-BE49-F238E27FC236}">
                <a16:creationId xmlns:a16="http://schemas.microsoft.com/office/drawing/2014/main" id="{F501DEC9-C317-416C-8257-DE52ABF28F39}"/>
              </a:ext>
            </a:extLst>
          </p:cNvPr>
          <p:cNvSpPr txBox="1"/>
          <p:nvPr/>
        </p:nvSpPr>
        <p:spPr>
          <a:xfrm>
            <a:off x="7753167" y="5341710"/>
            <a:ext cx="1634555" cy="523220"/>
          </a:xfrm>
          <a:prstGeom prst="rect">
            <a:avLst/>
          </a:prstGeom>
          <a:solidFill>
            <a:srgbClr val="00B0F0"/>
          </a:solidFill>
        </p:spPr>
        <p:txBody>
          <a:bodyPr wrap="square">
            <a:spAutoFit/>
          </a:bodyPr>
          <a:lstStyle/>
          <a:p>
            <a:pPr algn="ctr"/>
            <a:r>
              <a:rPr lang="zh-CN" altLang="en-US" sz="2800" dirty="0">
                <a:solidFill>
                  <a:schemeClr val="bg1"/>
                </a:solidFill>
                <a:latin typeface="Arial" panose="020B0604020202020204" pitchFamily="34" charset="0"/>
                <a:cs typeface="Arial" panose="020B0604020202020204" pitchFamily="34" charset="0"/>
              </a:rPr>
              <a:t>外部</a:t>
            </a:r>
            <a:endParaRPr lang="en-GB" altLang="zh-CN" sz="2800" dirty="0">
              <a:solidFill>
                <a:schemeClr val="bg1"/>
              </a:solidFill>
              <a:latin typeface="Arial" panose="020B0604020202020204" pitchFamily="34" charset="0"/>
              <a:cs typeface="Arial" panose="020B0604020202020204" pitchFamily="34" charset="0"/>
            </a:endParaRPr>
          </a:p>
        </p:txBody>
      </p:sp>
      <p:sp>
        <p:nvSpPr>
          <p:cNvPr id="15" name="文本框 14">
            <a:extLst>
              <a:ext uri="{FF2B5EF4-FFF2-40B4-BE49-F238E27FC236}">
                <a16:creationId xmlns:a16="http://schemas.microsoft.com/office/drawing/2014/main" id="{DD6CC124-05FE-4CEF-AB3F-40972A5A59A5}"/>
              </a:ext>
            </a:extLst>
          </p:cNvPr>
          <p:cNvSpPr txBox="1"/>
          <p:nvPr/>
        </p:nvSpPr>
        <p:spPr>
          <a:xfrm>
            <a:off x="7760522" y="4812215"/>
            <a:ext cx="1634555" cy="523220"/>
          </a:xfrm>
          <a:prstGeom prst="rect">
            <a:avLst/>
          </a:prstGeom>
          <a:solidFill>
            <a:srgbClr val="00B0F0"/>
          </a:solidFill>
        </p:spPr>
        <p:txBody>
          <a:bodyPr wrap="square">
            <a:spAutoFit/>
          </a:bodyPr>
          <a:lstStyle/>
          <a:p>
            <a:pPr algn="ctr"/>
            <a:r>
              <a:rPr lang="zh-CN" altLang="en-US" sz="2800" dirty="0">
                <a:solidFill>
                  <a:schemeClr val="tx1">
                    <a:lumMod val="95000"/>
                    <a:lumOff val="5000"/>
                  </a:schemeClr>
                </a:solidFill>
                <a:latin typeface="Arial" panose="020B0604020202020204" pitchFamily="34" charset="0"/>
                <a:cs typeface="Arial" panose="020B0604020202020204" pitchFamily="34" charset="0"/>
              </a:rPr>
              <a:t>外部</a:t>
            </a:r>
            <a:endParaRPr lang="en-GB" altLang="zh-CN"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6" name="文本框 15">
            <a:extLst>
              <a:ext uri="{FF2B5EF4-FFF2-40B4-BE49-F238E27FC236}">
                <a16:creationId xmlns:a16="http://schemas.microsoft.com/office/drawing/2014/main" id="{6C36B1EF-74CA-4F91-A8C7-2F1F66D10901}"/>
              </a:ext>
            </a:extLst>
          </p:cNvPr>
          <p:cNvSpPr txBox="1"/>
          <p:nvPr/>
        </p:nvSpPr>
        <p:spPr>
          <a:xfrm rot="5400000">
            <a:off x="8957303" y="5092459"/>
            <a:ext cx="1280270" cy="523220"/>
          </a:xfrm>
          <a:prstGeom prst="rect">
            <a:avLst/>
          </a:prstGeom>
          <a:solidFill>
            <a:srgbClr val="00B0F0"/>
          </a:solidFill>
        </p:spPr>
        <p:txBody>
          <a:bodyPr wrap="square">
            <a:spAutoFit/>
          </a:bodyPr>
          <a:lstStyle/>
          <a:p>
            <a:pPr algn="ctr"/>
            <a:r>
              <a:rPr lang="zh-CN" altLang="en-US" sz="2800" dirty="0">
                <a:solidFill>
                  <a:schemeClr val="tx1">
                    <a:lumMod val="95000"/>
                    <a:lumOff val="5000"/>
                  </a:schemeClr>
                </a:solidFill>
                <a:latin typeface="Arial" panose="020B0604020202020204" pitchFamily="34" charset="0"/>
                <a:cs typeface="Arial" panose="020B0604020202020204" pitchFamily="34" charset="0"/>
              </a:rPr>
              <a:t>审计</a:t>
            </a:r>
            <a:endParaRPr lang="en-GB" altLang="zh-CN"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文本框 16">
            <a:extLst>
              <a:ext uri="{FF2B5EF4-FFF2-40B4-BE49-F238E27FC236}">
                <a16:creationId xmlns:a16="http://schemas.microsoft.com/office/drawing/2014/main" id="{0C5C05CC-8038-4CD3-8A55-3873918C223F}"/>
              </a:ext>
            </a:extLst>
          </p:cNvPr>
          <p:cNvSpPr txBox="1"/>
          <p:nvPr/>
        </p:nvSpPr>
        <p:spPr>
          <a:xfrm>
            <a:off x="7918584" y="6013525"/>
            <a:ext cx="3564190" cy="525989"/>
          </a:xfrm>
          <a:prstGeom prst="rect">
            <a:avLst/>
          </a:prstGeom>
          <a:solidFill>
            <a:srgbClr val="00B0F0"/>
          </a:solidFill>
        </p:spPr>
        <p:txBody>
          <a:bodyPr wrap="square">
            <a:spAutoFit/>
          </a:bodyPr>
          <a:lstStyle/>
          <a:p>
            <a:pPr algn="ctr"/>
            <a:r>
              <a:rPr lang="zh-CN" altLang="en-US" sz="2800" dirty="0">
                <a:solidFill>
                  <a:schemeClr val="tx1">
                    <a:lumMod val="95000"/>
                    <a:lumOff val="5000"/>
                  </a:schemeClr>
                </a:solidFill>
                <a:latin typeface="Arial" panose="020B0604020202020204" pitchFamily="34" charset="0"/>
                <a:cs typeface="Arial" panose="020B0604020202020204" pitchFamily="34" charset="0"/>
              </a:rPr>
              <a:t>建议</a:t>
            </a:r>
            <a:endParaRPr lang="en-GB" altLang="zh-CN" sz="28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ITU</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概要和需采取的行动</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zh-CN" altLang="en-US" sz="2700" b="1" dirty="0">
                  <a:solidFill>
                    <a:schemeClr val="tx1">
                      <a:lumMod val="95000"/>
                      <a:lumOff val="5000"/>
                    </a:schemeClr>
                  </a:solidFill>
                  <a:latin typeface="Arial"/>
                  <a:ea typeface="Arial Unicode MS"/>
                  <a:cs typeface="Arial" pitchFamily="34" charset="0"/>
                </a:rPr>
                <a:t>已建立的系统和措施</a:t>
              </a:r>
              <a:endParaRPr lang="ko-KR" altLang="en-US" sz="2700" b="1" dirty="0">
                <a:solidFill>
                  <a:schemeClr val="tx1">
                    <a:lumMod val="95000"/>
                    <a:lumOff val="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zh-CN" altLang="en-US" sz="2700" b="1">
                  <a:solidFill>
                    <a:schemeClr val="bg1">
                      <a:lumMod val="65000"/>
                    </a:schemeClr>
                  </a:solidFill>
                  <a:latin typeface="Arial"/>
                  <a:ea typeface="Arial Unicode MS"/>
                  <a:cs typeface="Arial" pitchFamily="34" charset="0"/>
                </a:rPr>
                <a:t>正在落实的系统与措施</a:t>
              </a:r>
              <a:endParaRPr lang="ko-KR" altLang="en-US"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zh-CN" altLang="en-US" dirty="0">
                <a:solidFill>
                  <a:schemeClr val="bg1">
                    <a:lumMod val="65000"/>
                  </a:schemeClr>
                </a:solidFill>
              </a:rPr>
              <a:t>背景</a:t>
            </a:r>
            <a:endParaRPr lang="ko-KR" altLang="en-US" dirty="0">
              <a:solidFill>
                <a:schemeClr val="bg1">
                  <a:lumMod val="65000"/>
                </a:schemeClr>
              </a:solidFill>
            </a:endParaRP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4661840" cy="507831"/>
          </a:xfrm>
          <a:prstGeom prst="rect">
            <a:avLst/>
          </a:prstGeom>
          <a:noFill/>
        </p:spPr>
        <p:txBody>
          <a:bodyPr wrap="square" lIns="108000" rIns="108000" rtlCol="0">
            <a:spAutoFit/>
          </a:bodyPr>
          <a:lstStyle/>
          <a:p>
            <a:r>
              <a:rPr lang="zh-CN" altLang="en-US" sz="2700" b="1" dirty="0">
                <a:solidFill>
                  <a:schemeClr val="bg1">
                    <a:lumMod val="65000"/>
                  </a:schemeClr>
                </a:solidFill>
                <a:latin typeface="Arial"/>
                <a:ea typeface="Arial Unicode MS"/>
                <a:cs typeface="Arial" pitchFamily="34" charset="0"/>
              </a:rPr>
              <a:t>内控工作组的最新关键进展</a:t>
            </a:r>
            <a:r>
              <a:rPr lang="en-US" altLang="ko-KR" sz="2700" b="1" dirty="0">
                <a:solidFill>
                  <a:schemeClr val="bg1">
                    <a:lumMod val="65000"/>
                  </a:schemeClr>
                </a:solidFill>
                <a:latin typeface="Arial"/>
                <a:ea typeface="Arial Unicode MS"/>
                <a:cs typeface="Arial" pitchFamily="34" charset="0"/>
              </a:rPr>
              <a:t> </a:t>
            </a:r>
            <a:endParaRPr lang="ko-KR" altLang="en-US" sz="2700" b="1" dirty="0">
              <a:solidFill>
                <a:schemeClr val="bg1">
                  <a:lumMod val="65000"/>
                </a:schemeClr>
              </a:solidFill>
              <a:latin typeface="Arial"/>
              <a:ea typeface="Arial Unicode MS"/>
              <a:cs typeface="Arial" pitchFamily="34" charset="0"/>
            </a:endParaRP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
        <p:nvSpPr>
          <p:cNvPr id="21" name="Rectangle 20">
            <a:extLst>
              <a:ext uri="{FF2B5EF4-FFF2-40B4-BE49-F238E27FC236}">
                <a16:creationId xmlns:a16="http://schemas.microsoft.com/office/drawing/2014/main" id="{5BC95366-08B4-4F88-BD0F-DD61E641B91C}"/>
              </a:ext>
            </a:extLst>
          </p:cNvPr>
          <p:cNvSpPr/>
          <p:nvPr/>
        </p:nvSpPr>
        <p:spPr>
          <a:xfrm>
            <a:off x="1105188" y="6399798"/>
            <a:ext cx="1005403"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rgbClr val="00B0F0"/>
                </a:solidFill>
                <a:latin typeface="Arial" panose="020B0604020202020204" pitchFamily="34" charset="0"/>
                <a:cs typeface="Arial" panose="020B0604020202020204" pitchFamily="34" charset="0"/>
              </a:rPr>
              <a:t>内部控制</a:t>
            </a:r>
            <a:br>
              <a:rPr lang="en-GB" altLang="zh-CN" sz="1600" b="1" dirty="0">
                <a:solidFill>
                  <a:srgbClr val="00B0F0"/>
                </a:solidFill>
                <a:latin typeface="Arial" panose="020B0604020202020204" pitchFamily="34" charset="0"/>
                <a:cs typeface="Arial" panose="020B0604020202020204" pitchFamily="34" charset="0"/>
              </a:rPr>
            </a:br>
            <a:r>
              <a:rPr lang="zh-CN" altLang="en-US" sz="1600" b="1" dirty="0">
                <a:solidFill>
                  <a:schemeClr val="tx1">
                    <a:lumMod val="95000"/>
                    <a:lumOff val="5000"/>
                  </a:schemeClr>
                </a:solidFill>
                <a:latin typeface="Arial" panose="020B0604020202020204" pitchFamily="34" charset="0"/>
                <a:cs typeface="Arial" panose="020B0604020202020204" pitchFamily="34" charset="0"/>
              </a:rPr>
              <a:t>工作组</a:t>
            </a:r>
            <a:endParaRPr lang="en-US" altLang="zh-CN" sz="1600" b="1"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8593</TotalTime>
  <Words>4110</Words>
  <Application>Microsoft Office PowerPoint</Application>
  <PresentationFormat>Widescreen</PresentationFormat>
  <Paragraphs>368</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SimSun</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Brouard, Ricarda</cp:lastModifiedBy>
  <cp:revision>171</cp:revision>
  <dcterms:created xsi:type="dcterms:W3CDTF">2019-12-11T19:37:20Z</dcterms:created>
  <dcterms:modified xsi:type="dcterms:W3CDTF">2020-10-16T13:02:10Z</dcterms:modified>
</cp:coreProperties>
</file>