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02" r:id="rId2"/>
    <p:sldId id="256" r:id="rId3"/>
    <p:sldId id="257" r:id="rId4"/>
    <p:sldId id="294" r:id="rId5"/>
    <p:sldId id="296" r:id="rId6"/>
    <p:sldId id="297" r:id="rId7"/>
    <p:sldId id="298" r:id="rId8"/>
    <p:sldId id="261" r:id="rId9"/>
    <p:sldId id="300" r:id="rId10"/>
    <p:sldId id="299" r:id="rId11"/>
    <p:sldId id="301" r:id="rId12"/>
    <p:sldId id="277" r:id="rId13"/>
    <p:sldId id="279" r:id="rId14"/>
    <p:sldId id="280" r:id="rId15"/>
    <p:sldId id="284" r:id="rId16"/>
    <p:sldId id="285" r:id="rId17"/>
    <p:sldId id="286" r:id="rId18"/>
    <p:sldId id="288" r:id="rId19"/>
    <p:sldId id="29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23" autoAdjust="0"/>
    <p:restoredTop sz="94660"/>
  </p:normalViewPr>
  <p:slideViewPr>
    <p:cSldViewPr snapToGrid="0">
      <p:cViewPr varScale="1">
        <p:scale>
          <a:sx n="67" d="100"/>
          <a:sy n="67" d="100"/>
        </p:scale>
        <p:origin x="57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A8C97A-2DC9-4C4B-B6C2-D4B7F1649E6B}" type="datetimeFigureOut">
              <a:rPr lang="en-US" smtClean="0"/>
              <a:t>5/25/2020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04A6C6-EF57-4AB4-ACAC-7EBC9F9E9253}" type="slidenum">
              <a:rPr lang="en-US" smtClean="0"/>
              <a:t>‹#›</a:t>
            </a:fld>
            <a:endParaRPr lang="en-US" dirty="0"/>
          </a:p>
        </p:txBody>
      </p:sp>
    </p:spTree>
    <p:extLst>
      <p:ext uri="{BB962C8B-B14F-4D97-AF65-F5344CB8AC3E}">
        <p14:creationId xmlns:p14="http://schemas.microsoft.com/office/powerpoint/2010/main" val="4068379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C0FF8-6549-4A2E-A987-CFA78E58D2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5AC5E6-C67F-4DFE-ABB8-F5929A5978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A4C223-A711-48BE-A7DA-6804346F011B}"/>
              </a:ext>
            </a:extLst>
          </p:cNvPr>
          <p:cNvSpPr>
            <a:spLocks noGrp="1"/>
          </p:cNvSpPr>
          <p:nvPr>
            <p:ph type="dt" sz="half" idx="10"/>
          </p:nvPr>
        </p:nvSpPr>
        <p:spPr/>
        <p:txBody>
          <a:bodyPr/>
          <a:lstStyle/>
          <a:p>
            <a:fld id="{FD38AC4B-C64F-4E1A-BE07-1D16DAF8FDC7}" type="datetimeFigureOut">
              <a:rPr lang="en-US" smtClean="0"/>
              <a:t>5/25/2020</a:t>
            </a:fld>
            <a:endParaRPr lang="en-US" dirty="0"/>
          </a:p>
        </p:txBody>
      </p:sp>
      <p:sp>
        <p:nvSpPr>
          <p:cNvPr id="5" name="Footer Placeholder 4">
            <a:extLst>
              <a:ext uri="{FF2B5EF4-FFF2-40B4-BE49-F238E27FC236}">
                <a16:creationId xmlns:a16="http://schemas.microsoft.com/office/drawing/2014/main" id="{B3E3106D-7042-4E73-8250-78B94474133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018B6A-3248-4681-8B82-967A8F7BD44B}"/>
              </a:ext>
            </a:extLst>
          </p:cNvPr>
          <p:cNvSpPr>
            <a:spLocks noGrp="1"/>
          </p:cNvSpPr>
          <p:nvPr>
            <p:ph type="sldNum" sz="quarter" idx="12"/>
          </p:nvPr>
        </p:nvSpPr>
        <p:spPr/>
        <p:txBody>
          <a:bodyPr/>
          <a:lstStyle/>
          <a:p>
            <a:fld id="{5B0CC31B-BB4A-4322-BA83-5CE6CCA0F555}" type="slidenum">
              <a:rPr lang="en-US" smtClean="0"/>
              <a:t>‹#›</a:t>
            </a:fld>
            <a:endParaRPr lang="en-US" dirty="0"/>
          </a:p>
        </p:txBody>
      </p:sp>
    </p:spTree>
    <p:extLst>
      <p:ext uri="{BB962C8B-B14F-4D97-AF65-F5344CB8AC3E}">
        <p14:creationId xmlns:p14="http://schemas.microsoft.com/office/powerpoint/2010/main" val="344678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69CD9-741F-4E57-832E-152BA337AC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E54A46-F2AB-4141-AB80-D340D0DF7D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4539FD-9F11-42D5-B233-47C000C87C65}"/>
              </a:ext>
            </a:extLst>
          </p:cNvPr>
          <p:cNvSpPr>
            <a:spLocks noGrp="1"/>
          </p:cNvSpPr>
          <p:nvPr>
            <p:ph type="dt" sz="half" idx="10"/>
          </p:nvPr>
        </p:nvSpPr>
        <p:spPr/>
        <p:txBody>
          <a:bodyPr/>
          <a:lstStyle/>
          <a:p>
            <a:fld id="{FD38AC4B-C64F-4E1A-BE07-1D16DAF8FDC7}" type="datetimeFigureOut">
              <a:rPr lang="en-US" smtClean="0"/>
              <a:t>5/25/2020</a:t>
            </a:fld>
            <a:endParaRPr lang="en-US" dirty="0"/>
          </a:p>
        </p:txBody>
      </p:sp>
      <p:sp>
        <p:nvSpPr>
          <p:cNvPr id="5" name="Footer Placeholder 4">
            <a:extLst>
              <a:ext uri="{FF2B5EF4-FFF2-40B4-BE49-F238E27FC236}">
                <a16:creationId xmlns:a16="http://schemas.microsoft.com/office/drawing/2014/main" id="{4ED048A1-F70D-4644-AE95-833B68B3392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7DDAABE-F0A4-4AB0-AA9D-9A2DC49C6C5E}"/>
              </a:ext>
            </a:extLst>
          </p:cNvPr>
          <p:cNvSpPr>
            <a:spLocks noGrp="1"/>
          </p:cNvSpPr>
          <p:nvPr>
            <p:ph type="sldNum" sz="quarter" idx="12"/>
          </p:nvPr>
        </p:nvSpPr>
        <p:spPr/>
        <p:txBody>
          <a:bodyPr/>
          <a:lstStyle/>
          <a:p>
            <a:fld id="{5B0CC31B-BB4A-4322-BA83-5CE6CCA0F555}" type="slidenum">
              <a:rPr lang="en-US" smtClean="0"/>
              <a:t>‹#›</a:t>
            </a:fld>
            <a:endParaRPr lang="en-US" dirty="0"/>
          </a:p>
        </p:txBody>
      </p:sp>
    </p:spTree>
    <p:extLst>
      <p:ext uri="{BB962C8B-B14F-4D97-AF65-F5344CB8AC3E}">
        <p14:creationId xmlns:p14="http://schemas.microsoft.com/office/powerpoint/2010/main" val="3365560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C5CA2D-1F70-4FDE-ABA5-5EB10FB3D3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D85293-7D5F-4F0F-AFDC-FBDA302797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0EAD95-2BE2-44A5-8F4F-36DEBFF12B03}"/>
              </a:ext>
            </a:extLst>
          </p:cNvPr>
          <p:cNvSpPr>
            <a:spLocks noGrp="1"/>
          </p:cNvSpPr>
          <p:nvPr>
            <p:ph type="dt" sz="half" idx="10"/>
          </p:nvPr>
        </p:nvSpPr>
        <p:spPr/>
        <p:txBody>
          <a:bodyPr/>
          <a:lstStyle/>
          <a:p>
            <a:fld id="{FD38AC4B-C64F-4E1A-BE07-1D16DAF8FDC7}" type="datetimeFigureOut">
              <a:rPr lang="en-US" smtClean="0"/>
              <a:t>5/25/2020</a:t>
            </a:fld>
            <a:endParaRPr lang="en-US" dirty="0"/>
          </a:p>
        </p:txBody>
      </p:sp>
      <p:sp>
        <p:nvSpPr>
          <p:cNvPr id="5" name="Footer Placeholder 4">
            <a:extLst>
              <a:ext uri="{FF2B5EF4-FFF2-40B4-BE49-F238E27FC236}">
                <a16:creationId xmlns:a16="http://schemas.microsoft.com/office/drawing/2014/main" id="{0EF5A9C6-E5F6-4B8A-B757-73ED1DF8B6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05FC20A-7977-46FE-AD5B-6D2FA2F23ADF}"/>
              </a:ext>
            </a:extLst>
          </p:cNvPr>
          <p:cNvSpPr>
            <a:spLocks noGrp="1"/>
          </p:cNvSpPr>
          <p:nvPr>
            <p:ph type="sldNum" sz="quarter" idx="12"/>
          </p:nvPr>
        </p:nvSpPr>
        <p:spPr/>
        <p:txBody>
          <a:bodyPr/>
          <a:lstStyle/>
          <a:p>
            <a:fld id="{5B0CC31B-BB4A-4322-BA83-5CE6CCA0F555}" type="slidenum">
              <a:rPr lang="en-US" smtClean="0"/>
              <a:t>‹#›</a:t>
            </a:fld>
            <a:endParaRPr lang="en-US" dirty="0"/>
          </a:p>
        </p:txBody>
      </p:sp>
    </p:spTree>
    <p:extLst>
      <p:ext uri="{BB962C8B-B14F-4D97-AF65-F5344CB8AC3E}">
        <p14:creationId xmlns:p14="http://schemas.microsoft.com/office/powerpoint/2010/main" val="433318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C3E40-9AAD-4DD4-A9BA-FEB499FFB5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EABB2E-AC05-4E73-8FDC-687CB53EF5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8FF12B-0CD3-4F3E-8A33-F8AD69457427}"/>
              </a:ext>
            </a:extLst>
          </p:cNvPr>
          <p:cNvSpPr>
            <a:spLocks noGrp="1"/>
          </p:cNvSpPr>
          <p:nvPr>
            <p:ph type="dt" sz="half" idx="10"/>
          </p:nvPr>
        </p:nvSpPr>
        <p:spPr/>
        <p:txBody>
          <a:bodyPr/>
          <a:lstStyle/>
          <a:p>
            <a:fld id="{FD38AC4B-C64F-4E1A-BE07-1D16DAF8FDC7}" type="datetimeFigureOut">
              <a:rPr lang="en-US" smtClean="0"/>
              <a:t>5/25/2020</a:t>
            </a:fld>
            <a:endParaRPr lang="en-US" dirty="0"/>
          </a:p>
        </p:txBody>
      </p:sp>
      <p:sp>
        <p:nvSpPr>
          <p:cNvPr id="5" name="Footer Placeholder 4">
            <a:extLst>
              <a:ext uri="{FF2B5EF4-FFF2-40B4-BE49-F238E27FC236}">
                <a16:creationId xmlns:a16="http://schemas.microsoft.com/office/drawing/2014/main" id="{8E277F0E-CD74-4684-A016-01778FF42E1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AEAAE96-C742-4A0B-85CA-D994D65D3FD5}"/>
              </a:ext>
            </a:extLst>
          </p:cNvPr>
          <p:cNvSpPr>
            <a:spLocks noGrp="1"/>
          </p:cNvSpPr>
          <p:nvPr>
            <p:ph type="sldNum" sz="quarter" idx="12"/>
          </p:nvPr>
        </p:nvSpPr>
        <p:spPr/>
        <p:txBody>
          <a:bodyPr/>
          <a:lstStyle/>
          <a:p>
            <a:fld id="{5B0CC31B-BB4A-4322-BA83-5CE6CCA0F555}" type="slidenum">
              <a:rPr lang="en-US" smtClean="0"/>
              <a:t>‹#›</a:t>
            </a:fld>
            <a:endParaRPr lang="en-US" dirty="0"/>
          </a:p>
        </p:txBody>
      </p:sp>
    </p:spTree>
    <p:extLst>
      <p:ext uri="{BB962C8B-B14F-4D97-AF65-F5344CB8AC3E}">
        <p14:creationId xmlns:p14="http://schemas.microsoft.com/office/powerpoint/2010/main" val="1691447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2A547-7207-452D-B248-1741C73E7C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1286B3-6F6B-43E9-AC39-A897A77DFE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F93502-C60A-40A3-B5AB-856B4859F49F}"/>
              </a:ext>
            </a:extLst>
          </p:cNvPr>
          <p:cNvSpPr>
            <a:spLocks noGrp="1"/>
          </p:cNvSpPr>
          <p:nvPr>
            <p:ph type="dt" sz="half" idx="10"/>
          </p:nvPr>
        </p:nvSpPr>
        <p:spPr/>
        <p:txBody>
          <a:bodyPr/>
          <a:lstStyle/>
          <a:p>
            <a:fld id="{FD38AC4B-C64F-4E1A-BE07-1D16DAF8FDC7}" type="datetimeFigureOut">
              <a:rPr lang="en-US" smtClean="0"/>
              <a:t>5/25/2020</a:t>
            </a:fld>
            <a:endParaRPr lang="en-US" dirty="0"/>
          </a:p>
        </p:txBody>
      </p:sp>
      <p:sp>
        <p:nvSpPr>
          <p:cNvPr id="5" name="Footer Placeholder 4">
            <a:extLst>
              <a:ext uri="{FF2B5EF4-FFF2-40B4-BE49-F238E27FC236}">
                <a16:creationId xmlns:a16="http://schemas.microsoft.com/office/drawing/2014/main" id="{DA8A4F00-424E-4BF1-BADC-9D0AD9E36DE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CD802A2-E67C-4A43-9C0F-BE0F0B5485BC}"/>
              </a:ext>
            </a:extLst>
          </p:cNvPr>
          <p:cNvSpPr>
            <a:spLocks noGrp="1"/>
          </p:cNvSpPr>
          <p:nvPr>
            <p:ph type="sldNum" sz="quarter" idx="12"/>
          </p:nvPr>
        </p:nvSpPr>
        <p:spPr/>
        <p:txBody>
          <a:bodyPr/>
          <a:lstStyle/>
          <a:p>
            <a:fld id="{5B0CC31B-BB4A-4322-BA83-5CE6CCA0F555}" type="slidenum">
              <a:rPr lang="en-US" smtClean="0"/>
              <a:t>‹#›</a:t>
            </a:fld>
            <a:endParaRPr lang="en-US" dirty="0"/>
          </a:p>
        </p:txBody>
      </p:sp>
    </p:spTree>
    <p:extLst>
      <p:ext uri="{BB962C8B-B14F-4D97-AF65-F5344CB8AC3E}">
        <p14:creationId xmlns:p14="http://schemas.microsoft.com/office/powerpoint/2010/main" val="1882960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660C0-5434-4C4B-842D-D676E35F3D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D50C16-066B-4F3C-ABA1-082C94911A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6B7F04-6F2A-4A2B-9809-06A1F784B9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52BE7A-8C3B-456E-B1A1-6BE0D9880626}"/>
              </a:ext>
            </a:extLst>
          </p:cNvPr>
          <p:cNvSpPr>
            <a:spLocks noGrp="1"/>
          </p:cNvSpPr>
          <p:nvPr>
            <p:ph type="dt" sz="half" idx="10"/>
          </p:nvPr>
        </p:nvSpPr>
        <p:spPr/>
        <p:txBody>
          <a:bodyPr/>
          <a:lstStyle/>
          <a:p>
            <a:fld id="{FD38AC4B-C64F-4E1A-BE07-1D16DAF8FDC7}" type="datetimeFigureOut">
              <a:rPr lang="en-US" smtClean="0"/>
              <a:t>5/25/2020</a:t>
            </a:fld>
            <a:endParaRPr lang="en-US" dirty="0"/>
          </a:p>
        </p:txBody>
      </p:sp>
      <p:sp>
        <p:nvSpPr>
          <p:cNvPr id="6" name="Footer Placeholder 5">
            <a:extLst>
              <a:ext uri="{FF2B5EF4-FFF2-40B4-BE49-F238E27FC236}">
                <a16:creationId xmlns:a16="http://schemas.microsoft.com/office/drawing/2014/main" id="{DD14B151-21C6-41B8-9449-A033DFB7FA2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AFBEABB-C6A1-42EC-833A-E956D1BA99A3}"/>
              </a:ext>
            </a:extLst>
          </p:cNvPr>
          <p:cNvSpPr>
            <a:spLocks noGrp="1"/>
          </p:cNvSpPr>
          <p:nvPr>
            <p:ph type="sldNum" sz="quarter" idx="12"/>
          </p:nvPr>
        </p:nvSpPr>
        <p:spPr/>
        <p:txBody>
          <a:bodyPr/>
          <a:lstStyle/>
          <a:p>
            <a:fld id="{5B0CC31B-BB4A-4322-BA83-5CE6CCA0F555}" type="slidenum">
              <a:rPr lang="en-US" smtClean="0"/>
              <a:t>‹#›</a:t>
            </a:fld>
            <a:endParaRPr lang="en-US" dirty="0"/>
          </a:p>
        </p:txBody>
      </p:sp>
    </p:spTree>
    <p:extLst>
      <p:ext uri="{BB962C8B-B14F-4D97-AF65-F5344CB8AC3E}">
        <p14:creationId xmlns:p14="http://schemas.microsoft.com/office/powerpoint/2010/main" val="2679178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BD7B2-BA27-4581-B8F5-824E60C8982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2F8C3A-71C6-440D-AF87-45359CB8F8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92A85C-F48E-4D47-92D0-4F32010FAF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FB7B24-714E-46F2-B4A1-169858E98E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758B11-2803-4164-987C-096D1CBA02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19C498-6D96-46FB-9CDB-5367BC9D2962}"/>
              </a:ext>
            </a:extLst>
          </p:cNvPr>
          <p:cNvSpPr>
            <a:spLocks noGrp="1"/>
          </p:cNvSpPr>
          <p:nvPr>
            <p:ph type="dt" sz="half" idx="10"/>
          </p:nvPr>
        </p:nvSpPr>
        <p:spPr/>
        <p:txBody>
          <a:bodyPr/>
          <a:lstStyle/>
          <a:p>
            <a:fld id="{FD38AC4B-C64F-4E1A-BE07-1D16DAF8FDC7}" type="datetimeFigureOut">
              <a:rPr lang="en-US" smtClean="0"/>
              <a:t>5/25/2020</a:t>
            </a:fld>
            <a:endParaRPr lang="en-US" dirty="0"/>
          </a:p>
        </p:txBody>
      </p:sp>
      <p:sp>
        <p:nvSpPr>
          <p:cNvPr id="8" name="Footer Placeholder 7">
            <a:extLst>
              <a:ext uri="{FF2B5EF4-FFF2-40B4-BE49-F238E27FC236}">
                <a16:creationId xmlns:a16="http://schemas.microsoft.com/office/drawing/2014/main" id="{0493FA78-896D-4150-95C1-021EB16C538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7459074-FDC6-416A-B159-7DBB82CBB2AB}"/>
              </a:ext>
            </a:extLst>
          </p:cNvPr>
          <p:cNvSpPr>
            <a:spLocks noGrp="1"/>
          </p:cNvSpPr>
          <p:nvPr>
            <p:ph type="sldNum" sz="quarter" idx="12"/>
          </p:nvPr>
        </p:nvSpPr>
        <p:spPr/>
        <p:txBody>
          <a:bodyPr/>
          <a:lstStyle/>
          <a:p>
            <a:fld id="{5B0CC31B-BB4A-4322-BA83-5CE6CCA0F555}" type="slidenum">
              <a:rPr lang="en-US" smtClean="0"/>
              <a:t>‹#›</a:t>
            </a:fld>
            <a:endParaRPr lang="en-US" dirty="0"/>
          </a:p>
        </p:txBody>
      </p:sp>
    </p:spTree>
    <p:extLst>
      <p:ext uri="{BB962C8B-B14F-4D97-AF65-F5344CB8AC3E}">
        <p14:creationId xmlns:p14="http://schemas.microsoft.com/office/powerpoint/2010/main" val="4103935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30444-F30E-467F-B067-476CA9939A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6A6C15-26A4-4900-A248-FE0799456180}"/>
              </a:ext>
            </a:extLst>
          </p:cNvPr>
          <p:cNvSpPr>
            <a:spLocks noGrp="1"/>
          </p:cNvSpPr>
          <p:nvPr>
            <p:ph type="dt" sz="half" idx="10"/>
          </p:nvPr>
        </p:nvSpPr>
        <p:spPr/>
        <p:txBody>
          <a:bodyPr/>
          <a:lstStyle/>
          <a:p>
            <a:fld id="{FD38AC4B-C64F-4E1A-BE07-1D16DAF8FDC7}" type="datetimeFigureOut">
              <a:rPr lang="en-US" smtClean="0"/>
              <a:t>5/25/2020</a:t>
            </a:fld>
            <a:endParaRPr lang="en-US" dirty="0"/>
          </a:p>
        </p:txBody>
      </p:sp>
      <p:sp>
        <p:nvSpPr>
          <p:cNvPr id="4" name="Footer Placeholder 3">
            <a:extLst>
              <a:ext uri="{FF2B5EF4-FFF2-40B4-BE49-F238E27FC236}">
                <a16:creationId xmlns:a16="http://schemas.microsoft.com/office/drawing/2014/main" id="{AB20CD31-C848-42FD-91AF-B53B2784F25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633A40D-3AD6-436E-AF46-0E774ED9C0B2}"/>
              </a:ext>
            </a:extLst>
          </p:cNvPr>
          <p:cNvSpPr>
            <a:spLocks noGrp="1"/>
          </p:cNvSpPr>
          <p:nvPr>
            <p:ph type="sldNum" sz="quarter" idx="12"/>
          </p:nvPr>
        </p:nvSpPr>
        <p:spPr/>
        <p:txBody>
          <a:bodyPr/>
          <a:lstStyle/>
          <a:p>
            <a:fld id="{5B0CC31B-BB4A-4322-BA83-5CE6CCA0F555}" type="slidenum">
              <a:rPr lang="en-US" smtClean="0"/>
              <a:t>‹#›</a:t>
            </a:fld>
            <a:endParaRPr lang="en-US" dirty="0"/>
          </a:p>
        </p:txBody>
      </p:sp>
    </p:spTree>
    <p:extLst>
      <p:ext uri="{BB962C8B-B14F-4D97-AF65-F5344CB8AC3E}">
        <p14:creationId xmlns:p14="http://schemas.microsoft.com/office/powerpoint/2010/main" val="2757568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5EB194-A7E5-4BC2-B76C-E771E6570A92}"/>
              </a:ext>
            </a:extLst>
          </p:cNvPr>
          <p:cNvSpPr>
            <a:spLocks noGrp="1"/>
          </p:cNvSpPr>
          <p:nvPr>
            <p:ph type="dt" sz="half" idx="10"/>
          </p:nvPr>
        </p:nvSpPr>
        <p:spPr/>
        <p:txBody>
          <a:bodyPr/>
          <a:lstStyle/>
          <a:p>
            <a:fld id="{FD38AC4B-C64F-4E1A-BE07-1D16DAF8FDC7}" type="datetimeFigureOut">
              <a:rPr lang="en-US" smtClean="0"/>
              <a:t>5/25/2020</a:t>
            </a:fld>
            <a:endParaRPr lang="en-US" dirty="0"/>
          </a:p>
        </p:txBody>
      </p:sp>
      <p:sp>
        <p:nvSpPr>
          <p:cNvPr id="3" name="Footer Placeholder 2">
            <a:extLst>
              <a:ext uri="{FF2B5EF4-FFF2-40B4-BE49-F238E27FC236}">
                <a16:creationId xmlns:a16="http://schemas.microsoft.com/office/drawing/2014/main" id="{259652F7-A1DA-450F-9978-F0DA2C1A429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CB32445-20BF-4700-ACFD-D4D65BCCC0AF}"/>
              </a:ext>
            </a:extLst>
          </p:cNvPr>
          <p:cNvSpPr>
            <a:spLocks noGrp="1"/>
          </p:cNvSpPr>
          <p:nvPr>
            <p:ph type="sldNum" sz="quarter" idx="12"/>
          </p:nvPr>
        </p:nvSpPr>
        <p:spPr/>
        <p:txBody>
          <a:bodyPr/>
          <a:lstStyle/>
          <a:p>
            <a:fld id="{5B0CC31B-BB4A-4322-BA83-5CE6CCA0F555}" type="slidenum">
              <a:rPr lang="en-US" smtClean="0"/>
              <a:t>‹#›</a:t>
            </a:fld>
            <a:endParaRPr lang="en-US" dirty="0"/>
          </a:p>
        </p:txBody>
      </p:sp>
    </p:spTree>
    <p:extLst>
      <p:ext uri="{BB962C8B-B14F-4D97-AF65-F5344CB8AC3E}">
        <p14:creationId xmlns:p14="http://schemas.microsoft.com/office/powerpoint/2010/main" val="1069006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63188-7F37-452D-A928-EB902C777B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3617E6-5A95-4F08-9E0C-6BBF697F8F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2B6558-69B6-49BD-B135-D01E1F4C82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347D48-3E09-4C77-B04F-D52F7790319F}"/>
              </a:ext>
            </a:extLst>
          </p:cNvPr>
          <p:cNvSpPr>
            <a:spLocks noGrp="1"/>
          </p:cNvSpPr>
          <p:nvPr>
            <p:ph type="dt" sz="half" idx="10"/>
          </p:nvPr>
        </p:nvSpPr>
        <p:spPr/>
        <p:txBody>
          <a:bodyPr/>
          <a:lstStyle/>
          <a:p>
            <a:fld id="{FD38AC4B-C64F-4E1A-BE07-1D16DAF8FDC7}" type="datetimeFigureOut">
              <a:rPr lang="en-US" smtClean="0"/>
              <a:t>5/25/2020</a:t>
            </a:fld>
            <a:endParaRPr lang="en-US" dirty="0"/>
          </a:p>
        </p:txBody>
      </p:sp>
      <p:sp>
        <p:nvSpPr>
          <p:cNvPr id="6" name="Footer Placeholder 5">
            <a:extLst>
              <a:ext uri="{FF2B5EF4-FFF2-40B4-BE49-F238E27FC236}">
                <a16:creationId xmlns:a16="http://schemas.microsoft.com/office/drawing/2014/main" id="{EE74E24B-6680-4FA7-BD6C-A21068D7B7B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AB0DF24-4AA1-40DB-8B27-3A004E6FCFDB}"/>
              </a:ext>
            </a:extLst>
          </p:cNvPr>
          <p:cNvSpPr>
            <a:spLocks noGrp="1"/>
          </p:cNvSpPr>
          <p:nvPr>
            <p:ph type="sldNum" sz="quarter" idx="12"/>
          </p:nvPr>
        </p:nvSpPr>
        <p:spPr/>
        <p:txBody>
          <a:bodyPr/>
          <a:lstStyle/>
          <a:p>
            <a:fld id="{5B0CC31B-BB4A-4322-BA83-5CE6CCA0F555}" type="slidenum">
              <a:rPr lang="en-US" smtClean="0"/>
              <a:t>‹#›</a:t>
            </a:fld>
            <a:endParaRPr lang="en-US" dirty="0"/>
          </a:p>
        </p:txBody>
      </p:sp>
    </p:spTree>
    <p:extLst>
      <p:ext uri="{BB962C8B-B14F-4D97-AF65-F5344CB8AC3E}">
        <p14:creationId xmlns:p14="http://schemas.microsoft.com/office/powerpoint/2010/main" val="3781231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C4642-58D8-4537-B371-63F446F769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E378E8-75C5-48EF-BABB-4BAFFED20D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24DCA65-E346-4C11-A927-0A379E8B68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F12283-C408-4CDF-B6D1-A9AE2F96ED6B}"/>
              </a:ext>
            </a:extLst>
          </p:cNvPr>
          <p:cNvSpPr>
            <a:spLocks noGrp="1"/>
          </p:cNvSpPr>
          <p:nvPr>
            <p:ph type="dt" sz="half" idx="10"/>
          </p:nvPr>
        </p:nvSpPr>
        <p:spPr/>
        <p:txBody>
          <a:bodyPr/>
          <a:lstStyle/>
          <a:p>
            <a:fld id="{FD38AC4B-C64F-4E1A-BE07-1D16DAF8FDC7}" type="datetimeFigureOut">
              <a:rPr lang="en-US" smtClean="0"/>
              <a:t>5/25/2020</a:t>
            </a:fld>
            <a:endParaRPr lang="en-US" dirty="0"/>
          </a:p>
        </p:txBody>
      </p:sp>
      <p:sp>
        <p:nvSpPr>
          <p:cNvPr id="6" name="Footer Placeholder 5">
            <a:extLst>
              <a:ext uri="{FF2B5EF4-FFF2-40B4-BE49-F238E27FC236}">
                <a16:creationId xmlns:a16="http://schemas.microsoft.com/office/drawing/2014/main" id="{47ECEEDD-5ECF-4E57-BD60-FB13EC9EE8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2356C17-BB32-43D5-B76E-250A8FA69E94}"/>
              </a:ext>
            </a:extLst>
          </p:cNvPr>
          <p:cNvSpPr>
            <a:spLocks noGrp="1"/>
          </p:cNvSpPr>
          <p:nvPr>
            <p:ph type="sldNum" sz="quarter" idx="12"/>
          </p:nvPr>
        </p:nvSpPr>
        <p:spPr/>
        <p:txBody>
          <a:bodyPr/>
          <a:lstStyle/>
          <a:p>
            <a:fld id="{5B0CC31B-BB4A-4322-BA83-5CE6CCA0F555}" type="slidenum">
              <a:rPr lang="en-US" smtClean="0"/>
              <a:t>‹#›</a:t>
            </a:fld>
            <a:endParaRPr lang="en-US" dirty="0"/>
          </a:p>
        </p:txBody>
      </p:sp>
    </p:spTree>
    <p:extLst>
      <p:ext uri="{BB962C8B-B14F-4D97-AF65-F5344CB8AC3E}">
        <p14:creationId xmlns:p14="http://schemas.microsoft.com/office/powerpoint/2010/main" val="156401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B16047-CD75-4718-954C-6B6371C54C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C1DCA6-5A49-4279-A314-CE943064ED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D255AB-48BF-4D23-B685-BBDB5F3F4F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38AC4B-C64F-4E1A-BE07-1D16DAF8FDC7}" type="datetimeFigureOut">
              <a:rPr lang="en-US" smtClean="0"/>
              <a:t>5/25/2020</a:t>
            </a:fld>
            <a:endParaRPr lang="en-US" dirty="0"/>
          </a:p>
        </p:txBody>
      </p:sp>
      <p:sp>
        <p:nvSpPr>
          <p:cNvPr id="5" name="Footer Placeholder 4">
            <a:extLst>
              <a:ext uri="{FF2B5EF4-FFF2-40B4-BE49-F238E27FC236}">
                <a16:creationId xmlns:a16="http://schemas.microsoft.com/office/drawing/2014/main" id="{A0DA07BF-634C-4DFB-A2D6-AF1AC90734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580F1D7-9016-4E96-A912-C1C57550F7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CC31B-BB4A-4322-BA83-5CE6CCA0F555}" type="slidenum">
              <a:rPr lang="en-US" smtClean="0"/>
              <a:t>‹#›</a:t>
            </a:fld>
            <a:endParaRPr lang="en-US" dirty="0"/>
          </a:p>
        </p:txBody>
      </p:sp>
    </p:spTree>
    <p:extLst>
      <p:ext uri="{BB962C8B-B14F-4D97-AF65-F5344CB8AC3E}">
        <p14:creationId xmlns:p14="http://schemas.microsoft.com/office/powerpoint/2010/main" val="1710090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itu.int/md/S18-CL-C-0022/en"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www.itu.int/dms_ties/itu-s/md/20/cwgfhr11/inf/S20-CWGFHR11-INF-0005!!PDF-E.pdf" TargetMode="External"/><Relationship Id="rId5" Type="http://schemas.openxmlformats.org/officeDocument/2006/relationships/hyperlink" Target="https://www.itu.int/md/S19-CL-C-0044/en" TargetMode="External"/><Relationship Id="rId4" Type="http://schemas.openxmlformats.org/officeDocument/2006/relationships/hyperlink" Target="https://www.itu.int/md/S18-CL-C-0040/en"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itu.int/md/S18-CL-C-0040/en" TargetMode="External"/><Relationship Id="rId2" Type="http://schemas.openxmlformats.org/officeDocument/2006/relationships/hyperlink" Target="https://www.itu.int/md/S18-CL-C-0022/en" TargetMode="External"/><Relationship Id="rId1" Type="http://schemas.openxmlformats.org/officeDocument/2006/relationships/slideLayout" Target="../slideLayouts/slideLayout1.xml"/><Relationship Id="rId5" Type="http://schemas.openxmlformats.org/officeDocument/2006/relationships/hyperlink" Target="https://www.itu.int/dms_ties/itu-s/md/20/cwgfhr11/inf/S20-CWGFHR11-INF-0005!!PDF-E.pdf" TargetMode="External"/><Relationship Id="rId4" Type="http://schemas.openxmlformats.org/officeDocument/2006/relationships/hyperlink" Target="https://www.itu.int/md/S19-CL-C-0044/en"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CAF3B2-A869-47FF-BD23-08C2F7DBA07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9150944" y="148866"/>
            <a:ext cx="681990" cy="719455"/>
          </a:xfrm>
          <a:prstGeom prst="rect">
            <a:avLst/>
          </a:prstGeom>
        </p:spPr>
      </p:pic>
      <p:graphicFrame>
        <p:nvGraphicFramePr>
          <p:cNvPr id="5" name="Table 4">
            <a:extLst>
              <a:ext uri="{FF2B5EF4-FFF2-40B4-BE49-F238E27FC236}">
                <a16:creationId xmlns:a16="http://schemas.microsoft.com/office/drawing/2014/main" id="{90A7671D-C733-4877-8FEF-21D1C7C5FEAE}"/>
              </a:ext>
            </a:extLst>
          </p:cNvPr>
          <p:cNvGraphicFramePr>
            <a:graphicFrameLocks noGrp="1"/>
          </p:cNvGraphicFramePr>
          <p:nvPr>
            <p:extLst>
              <p:ext uri="{D42A27DB-BD31-4B8C-83A1-F6EECF244321}">
                <p14:modId xmlns:p14="http://schemas.microsoft.com/office/powerpoint/2010/main" val="3785751483"/>
              </p:ext>
            </p:extLst>
          </p:nvPr>
        </p:nvGraphicFramePr>
        <p:xfrm>
          <a:off x="414663" y="100742"/>
          <a:ext cx="10600364" cy="2300478"/>
        </p:xfrm>
        <a:graphic>
          <a:graphicData uri="http://schemas.openxmlformats.org/drawingml/2006/table">
            <a:tbl>
              <a:tblPr>
                <a:tableStyleId>{5C22544A-7EE6-4342-B048-85BDC9FD1C3A}</a:tableStyleId>
              </a:tblPr>
              <a:tblGrid>
                <a:gridCol w="7303271">
                  <a:extLst>
                    <a:ext uri="{9D8B030D-6E8A-4147-A177-3AD203B41FA5}">
                      <a16:colId xmlns:a16="http://schemas.microsoft.com/office/drawing/2014/main" val="849091602"/>
                    </a:ext>
                  </a:extLst>
                </a:gridCol>
                <a:gridCol w="3297093">
                  <a:extLst>
                    <a:ext uri="{9D8B030D-6E8A-4147-A177-3AD203B41FA5}">
                      <a16:colId xmlns:a16="http://schemas.microsoft.com/office/drawing/2014/main" val="3572390780"/>
                    </a:ext>
                  </a:extLst>
                </a:gridCol>
              </a:tblGrid>
              <a:tr h="909300">
                <a:tc>
                  <a:txBody>
                    <a:bodyPr/>
                    <a:lstStyle/>
                    <a:p>
                      <a:pPr marL="0" marR="0" algn="l" hangingPunct="0">
                        <a:spcBef>
                          <a:spcPts val="1800"/>
                        </a:spcBef>
                        <a:spcAft>
                          <a:spcPts val="240"/>
                        </a:spcAft>
                        <a:tabLst>
                          <a:tab pos="360045" algn="l"/>
                          <a:tab pos="720090" algn="l"/>
                          <a:tab pos="1080135" algn="l"/>
                          <a:tab pos="1440180" algn="l"/>
                          <a:tab pos="1800225" algn="l"/>
                        </a:tabLst>
                      </a:pPr>
                      <a:br>
                        <a:rPr lang="fr-CH" sz="1600" b="1" dirty="0">
                          <a:effectLst/>
                        </a:rPr>
                      </a:br>
                      <a:r>
                        <a:rPr lang="ru-RU" sz="1400" b="1" dirty="0">
                          <a:effectLst/>
                        </a:rPr>
                        <a:t>СОВЕТ</a:t>
                      </a:r>
                      <a:r>
                        <a:rPr lang="fr-CH" sz="1400" b="1" dirty="0">
                          <a:effectLst/>
                        </a:rPr>
                        <a:t> 2020</a:t>
                      </a:r>
                      <a:br>
                        <a:rPr lang="en-US" sz="1400" b="1" dirty="0">
                          <a:effectLst/>
                        </a:rPr>
                      </a:br>
                      <a:r>
                        <a:rPr lang="ru-RU" sz="1100" b="1" dirty="0">
                          <a:effectLst/>
                        </a:rPr>
                        <a:t>Женева</a:t>
                      </a:r>
                      <a:r>
                        <a:rPr lang="fr-CH" sz="1100" b="1" dirty="0">
                          <a:effectLst/>
                        </a:rPr>
                        <a:t>, 9</a:t>
                      </a:r>
                      <a:r>
                        <a:rPr lang="ru-RU" sz="1100" kern="1200" dirty="0">
                          <a:solidFill>
                            <a:schemeClr val="dk1"/>
                          </a:solidFill>
                          <a:effectLst/>
                          <a:latin typeface="+mn-lt"/>
                          <a:ea typeface="+mn-ea"/>
                          <a:cs typeface="+mn-cs"/>
                        </a:rPr>
                        <a:t>−</a:t>
                      </a:r>
                      <a:r>
                        <a:rPr lang="fr-CH" sz="1100" b="1" dirty="0">
                          <a:effectLst/>
                        </a:rPr>
                        <a:t>19 </a:t>
                      </a:r>
                      <a:r>
                        <a:rPr lang="ru-RU" sz="1100" b="1" dirty="0">
                          <a:effectLst/>
                        </a:rPr>
                        <a:t>июня</a:t>
                      </a:r>
                      <a:r>
                        <a:rPr lang="fr-CH" sz="1100" b="1" dirty="0">
                          <a:effectLst/>
                        </a:rPr>
                        <a:t> 2020</a:t>
                      </a:r>
                      <a:r>
                        <a:rPr lang="ru-RU" sz="1100" b="1" dirty="0">
                          <a:effectLst/>
                        </a:rPr>
                        <a:t> года</a:t>
                      </a:r>
                      <a:endParaRPr lang="fr-CH" sz="1100" b="1" dirty="0">
                        <a:effectLst/>
                      </a:endParaRPr>
                    </a:p>
                    <a:p>
                      <a:pPr marL="0" marR="0" algn="l" hangingPunct="0">
                        <a:spcBef>
                          <a:spcPts val="1200"/>
                        </a:spcBef>
                        <a:spcAft>
                          <a:spcPts val="240"/>
                        </a:spcAft>
                        <a:tabLst>
                          <a:tab pos="360045" algn="l"/>
                          <a:tab pos="720090" algn="l"/>
                          <a:tab pos="1080135" algn="l"/>
                          <a:tab pos="1440180" algn="l"/>
                          <a:tab pos="1800225" algn="l"/>
                        </a:tabLst>
                      </a:pPr>
                      <a:r>
                        <a:rPr lang="ru-RU" sz="1100" b="1" dirty="0">
                          <a:effectLst/>
                          <a:latin typeface="Calibri" panose="020F0502020204030204" pitchFamily="34" charset="0"/>
                          <a:ea typeface="Times New Roman" panose="02020603050405020304" pitchFamily="18" charset="0"/>
                          <a:cs typeface="Times New Roman" panose="02020603050405020304" pitchFamily="18" charset="0"/>
                        </a:rPr>
                        <a:t>Пункт повестки дня</a:t>
                      </a:r>
                      <a:r>
                        <a:rPr lang="fr-CH" sz="1100" b="1" dirty="0">
                          <a:effectLst/>
                          <a:latin typeface="Calibri" panose="020F0502020204030204" pitchFamily="34" charset="0"/>
                          <a:ea typeface="Times New Roman" panose="02020603050405020304" pitchFamily="18" charset="0"/>
                          <a:cs typeface="Times New Roman" panose="02020603050405020304" pitchFamily="18" charset="0"/>
                        </a:rPr>
                        <a:t>: ADM 4</a:t>
                      </a:r>
                      <a:endParaRPr lang="en-US"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l" hangingPunct="0">
                        <a:lnSpc>
                          <a:spcPts val="1200"/>
                        </a:lnSpc>
                        <a:spcBef>
                          <a:spcPts val="0"/>
                        </a:spcBef>
                        <a:spcAft>
                          <a:spcPts val="0"/>
                        </a:spcAft>
                        <a:tabLst>
                          <a:tab pos="360045" algn="l"/>
                          <a:tab pos="720090" algn="l"/>
                          <a:tab pos="1080135" algn="l"/>
                          <a:tab pos="1440180" algn="l"/>
                          <a:tab pos="1800225" algn="l"/>
                        </a:tabLst>
                      </a:pP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207774042"/>
                  </a:ext>
                </a:extLst>
              </a:tr>
              <a:tr h="144845">
                <a:tc>
                  <a:txBody>
                    <a:bodyPr/>
                    <a:lstStyle/>
                    <a:p>
                      <a:pPr marL="0" marR="0" algn="l" hangingPunct="0">
                        <a:lnSpc>
                          <a:spcPts val="1200"/>
                        </a:lnSpc>
                        <a:spcBef>
                          <a:spcPts val="0"/>
                        </a:spcBef>
                        <a:spcAft>
                          <a:spcPts val="240"/>
                        </a:spcAft>
                        <a:tabLst>
                          <a:tab pos="360045" algn="l"/>
                          <a:tab pos="720090" algn="l"/>
                          <a:tab pos="1080135" algn="l"/>
                          <a:tab pos="1440180" algn="l"/>
                          <a:tab pos="1800225" algn="l"/>
                        </a:tabLst>
                      </a:pPr>
                      <a:r>
                        <a:rPr lang="en-GB" sz="1200" cap="small" dirty="0">
                          <a:effectLst/>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l" hangingPunct="0">
                        <a:lnSpc>
                          <a:spcPts val="1200"/>
                        </a:lnSpc>
                        <a:spcBef>
                          <a:spcPts val="0"/>
                        </a:spcBef>
                        <a:spcAft>
                          <a:spcPts val="0"/>
                        </a:spcAft>
                        <a:tabLst>
                          <a:tab pos="360045" algn="l"/>
                          <a:tab pos="720090" algn="l"/>
                          <a:tab pos="1080135" algn="l"/>
                          <a:tab pos="1440180" algn="l"/>
                          <a:tab pos="1800225" algn="l"/>
                        </a:tabLst>
                      </a:pPr>
                      <a:r>
                        <a:rPr lang="en-GB" sz="1200" dirty="0">
                          <a:effectLst/>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515956797"/>
                  </a:ext>
                </a:extLst>
              </a:tr>
              <a:tr h="144845">
                <a:tc>
                  <a:txBody>
                    <a:bodyPr/>
                    <a:lstStyle/>
                    <a:p>
                      <a:pPr marL="0" marR="0" algn="l" hangingPunct="0">
                        <a:lnSpc>
                          <a:spcPts val="1200"/>
                        </a:lnSpc>
                        <a:spcBef>
                          <a:spcPts val="0"/>
                        </a:spcBef>
                        <a:spcAft>
                          <a:spcPts val="240"/>
                        </a:spcAft>
                        <a:tabLst>
                          <a:tab pos="360045" algn="l"/>
                          <a:tab pos="720090" algn="l"/>
                          <a:tab pos="1080135" algn="l"/>
                          <a:tab pos="1440180" algn="l"/>
                          <a:tab pos="1800225" algn="l"/>
                        </a:tabLst>
                      </a:pPr>
                      <a:r>
                        <a:rPr lang="en-GB" sz="1200" cap="small" dirty="0">
                          <a:effectLst/>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l" hangingPunct="0">
                        <a:lnSpc>
                          <a:spcPts val="1200"/>
                        </a:lnSpc>
                        <a:spcBef>
                          <a:spcPts val="0"/>
                        </a:spcBef>
                        <a:spcAft>
                          <a:spcPts val="0"/>
                        </a:spcAft>
                        <a:tabLst>
                          <a:tab pos="360045" algn="l"/>
                          <a:tab pos="720090" algn="l"/>
                          <a:tab pos="1080135" algn="l"/>
                          <a:tab pos="1440180" algn="l"/>
                          <a:tab pos="1800225" algn="l"/>
                        </a:tabLst>
                      </a:pPr>
                      <a:r>
                        <a:rPr lang="en-GB" sz="1200" dirty="0">
                          <a:effectLst/>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118567952"/>
                  </a:ext>
                </a:extLst>
              </a:tr>
              <a:tr h="756956">
                <a:tc gridSpan="2">
                  <a:txBody>
                    <a:bodyPr/>
                    <a:lstStyle/>
                    <a:p>
                      <a:pPr marL="0" marR="0" algn="ctr" hangingPunct="0">
                        <a:spcBef>
                          <a:spcPts val="0"/>
                        </a:spcBef>
                        <a:spcAft>
                          <a:spcPts val="0"/>
                        </a:spcAft>
                        <a:tabLst>
                          <a:tab pos="360045" algn="l"/>
                          <a:tab pos="720090" algn="l"/>
                          <a:tab pos="1080135" algn="l"/>
                          <a:tab pos="1440180" algn="l"/>
                          <a:tab pos="1800225" algn="l"/>
                        </a:tabLst>
                      </a:pPr>
                      <a:endParaRPr lang="ru-RU" sz="1300" b="1" kern="1200" dirty="0">
                        <a:solidFill>
                          <a:schemeClr val="dk1"/>
                        </a:solidFill>
                        <a:effectLst/>
                        <a:latin typeface="+mn-lt"/>
                        <a:ea typeface="+mn-ea"/>
                        <a:cs typeface="+mn-cs"/>
                      </a:endParaRPr>
                    </a:p>
                    <a:p>
                      <a:pPr marL="0" marR="0" algn="ctr" hangingPunct="0">
                        <a:spcBef>
                          <a:spcPts val="0"/>
                        </a:spcBef>
                        <a:spcAft>
                          <a:spcPts val="0"/>
                        </a:spcAft>
                        <a:tabLst>
                          <a:tab pos="360045" algn="l"/>
                          <a:tab pos="720090" algn="l"/>
                          <a:tab pos="1080135" algn="l"/>
                          <a:tab pos="1440180" algn="l"/>
                          <a:tab pos="1800225" algn="l"/>
                        </a:tabLst>
                      </a:pPr>
                      <a:r>
                        <a:rPr lang="ru-RU" sz="1300" b="1" kern="1200" dirty="0">
                          <a:solidFill>
                            <a:schemeClr val="dk1"/>
                          </a:solidFill>
                          <a:effectLst/>
                          <a:latin typeface="+mn-lt"/>
                          <a:ea typeface="+mn-ea"/>
                          <a:cs typeface="+mn-cs"/>
                        </a:rPr>
                        <a:t>Отчет Генерального секретаря</a:t>
                      </a:r>
                      <a:br>
                        <a:rPr lang="en-GB" sz="1400" b="0" u="none" cap="all" baseline="0" dirty="0">
                          <a:effectLst/>
                        </a:rPr>
                      </a:br>
                      <a:br>
                        <a:rPr lang="en-GB" sz="1400" b="0" u="none" cap="all" baseline="0" dirty="0">
                          <a:effectLst/>
                        </a:rPr>
                      </a:br>
                      <a:r>
                        <a:rPr lang="ru-RU" sz="1300" b="0" u="none" cap="all" baseline="0" dirty="0">
                          <a:effectLst/>
                        </a:rPr>
                        <a:t>ОТЧЕТ РАБОЧЕЙ ГРУППЫ ПО ВНУТРЕННЕМУ КОНТРОЛЮ</a:t>
                      </a:r>
                      <a:endParaRPr lang="en-US" sz="1400" b="0" u="none" cap="all"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hMerge="1">
                  <a:txBody>
                    <a:bodyPr/>
                    <a:lstStyle/>
                    <a:p>
                      <a:endParaRPr lang="en-US"/>
                    </a:p>
                  </a:txBody>
                  <a:tcPr/>
                </a:tc>
                <a:extLst>
                  <a:ext uri="{0D108BD9-81ED-4DB2-BD59-A6C34878D82A}">
                    <a16:rowId xmlns:a16="http://schemas.microsoft.com/office/drawing/2014/main" val="1136416339"/>
                  </a:ext>
                </a:extLst>
              </a:tr>
              <a:tr h="199951">
                <a:tc gridSpan="2">
                  <a:txBody>
                    <a:bodyPr/>
                    <a:lstStyle/>
                    <a:p>
                      <a:pPr marL="0" marR="0" algn="ctr" hangingPunct="0">
                        <a:spcBef>
                          <a:spcPts val="0"/>
                        </a:spcBef>
                        <a:spcAft>
                          <a:spcPts val="0"/>
                        </a:spcAft>
                        <a:tabLst>
                          <a:tab pos="360045" algn="l"/>
                          <a:tab pos="720090" algn="l"/>
                          <a:tab pos="1080135" algn="l"/>
                          <a:tab pos="1440180" algn="l"/>
                          <a:tab pos="1800225" algn="l"/>
                        </a:tabLst>
                      </a:pPr>
                      <a:r>
                        <a:rPr lang="en-GB" sz="1400" b="1" u="sng" cap="all" dirty="0">
                          <a:effectLst/>
                        </a:rPr>
                        <a:t> </a:t>
                      </a:r>
                      <a:endParaRPr lang="en-US" sz="1400" b="1" cap="all"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hMerge="1">
                  <a:txBody>
                    <a:bodyPr/>
                    <a:lstStyle/>
                    <a:p>
                      <a:endParaRPr lang="en-US"/>
                    </a:p>
                  </a:txBody>
                  <a:tcPr/>
                </a:tc>
                <a:extLst>
                  <a:ext uri="{0D108BD9-81ED-4DB2-BD59-A6C34878D82A}">
                    <a16:rowId xmlns:a16="http://schemas.microsoft.com/office/drawing/2014/main" val="3186323956"/>
                  </a:ext>
                </a:extLst>
              </a:tr>
            </a:tbl>
          </a:graphicData>
        </a:graphic>
      </p:graphicFrame>
      <p:graphicFrame>
        <p:nvGraphicFramePr>
          <p:cNvPr id="6" name="Table 5">
            <a:extLst>
              <a:ext uri="{FF2B5EF4-FFF2-40B4-BE49-F238E27FC236}">
                <a16:creationId xmlns:a16="http://schemas.microsoft.com/office/drawing/2014/main" id="{76C21EFE-C0C0-4129-B1C8-40AFD1E429A4}"/>
              </a:ext>
            </a:extLst>
          </p:cNvPr>
          <p:cNvGraphicFramePr>
            <a:graphicFrameLocks noGrp="1"/>
          </p:cNvGraphicFramePr>
          <p:nvPr>
            <p:extLst>
              <p:ext uri="{D42A27DB-BD31-4B8C-83A1-F6EECF244321}">
                <p14:modId xmlns:p14="http://schemas.microsoft.com/office/powerpoint/2010/main" val="599154589"/>
              </p:ext>
            </p:extLst>
          </p:nvPr>
        </p:nvGraphicFramePr>
        <p:xfrm>
          <a:off x="963442" y="2352449"/>
          <a:ext cx="10160360" cy="4268659"/>
        </p:xfrm>
        <a:graphic>
          <a:graphicData uri="http://schemas.openxmlformats.org/drawingml/2006/table">
            <a:tbl>
              <a:tblPr>
                <a:tableStyleId>{5C22544A-7EE6-4342-B048-85BDC9FD1C3A}</a:tableStyleId>
              </a:tblPr>
              <a:tblGrid>
                <a:gridCol w="10160360">
                  <a:extLst>
                    <a:ext uri="{9D8B030D-6E8A-4147-A177-3AD203B41FA5}">
                      <a16:colId xmlns:a16="http://schemas.microsoft.com/office/drawing/2014/main" val="2393441020"/>
                    </a:ext>
                  </a:extLst>
                </a:gridCol>
              </a:tblGrid>
              <a:tr h="4268659">
                <a:tc>
                  <a:txBody>
                    <a:bodyPr/>
                    <a:lstStyle/>
                    <a:p>
                      <a:pPr marL="360045" marR="0" indent="-360045" hangingPunct="0">
                        <a:spcBef>
                          <a:spcPts val="1200"/>
                        </a:spcBef>
                        <a:spcAft>
                          <a:spcPts val="0"/>
                        </a:spcAft>
                        <a:tabLst>
                          <a:tab pos="360045" algn="l"/>
                          <a:tab pos="720090" algn="l"/>
                          <a:tab pos="1080135" algn="l"/>
                          <a:tab pos="1440180" algn="l"/>
                          <a:tab pos="1800225" algn="l"/>
                        </a:tabLst>
                      </a:pPr>
                      <a:r>
                        <a:rPr lang="ru-RU" sz="1100" b="1" u="none" dirty="0">
                          <a:effectLst/>
                        </a:rPr>
                        <a:t>Резюме</a:t>
                      </a:r>
                      <a:endParaRPr lang="en-US" sz="1100" b="1" u="none" dirty="0">
                        <a:effectLst/>
                      </a:endParaRPr>
                    </a:p>
                    <a:p>
                      <a:pPr lvl="0" algn="l">
                        <a:spcBef>
                          <a:spcPts val="600"/>
                        </a:spcBef>
                        <a:spcAft>
                          <a:spcPts val="0"/>
                        </a:spcAft>
                      </a:pPr>
                      <a:r>
                        <a:rPr lang="ru-RU" sz="1100" dirty="0">
                          <a:effectLst/>
                          <a:latin typeface="+mn-lt"/>
                          <a:cs typeface="Arial" panose="020B0604020202020204" pitchFamily="34" charset="0"/>
                        </a:rPr>
                        <a:t>В 2018 году Подразделение внутреннего аудита МСЭ (IAU) провело расследование в отношении мошенничества, совершенного сотрудником одного из региональных отделений МСЭ. 3 мая 2019 года Директором БРЭ была создана внутренняя рабочая группа. Причин для создания этой группы было несколько: случай мошенничества в региональном отделении, последующие меры, предпринятые Подразделением внутреннего аудита и Внешним аудитором, и проверка деятельности региональных/зональных отделений. </a:t>
                      </a:r>
                    </a:p>
                    <a:p>
                      <a:pPr lvl="0" algn="l">
                        <a:spcBef>
                          <a:spcPts val="600"/>
                        </a:spcBef>
                        <a:spcAft>
                          <a:spcPts val="0"/>
                        </a:spcAft>
                      </a:pPr>
                      <a:r>
                        <a:rPr lang="ru-RU" sz="1100" kern="1200" dirty="0">
                          <a:solidFill>
                            <a:schemeClr val="dk1"/>
                          </a:solidFill>
                          <a:effectLst/>
                          <a:latin typeface="+mn-lt"/>
                          <a:ea typeface="+mn-ea"/>
                          <a:cs typeface="Arial" panose="020B0604020202020204" pitchFamily="34" charset="0"/>
                        </a:rPr>
                        <a:t>Внутренней рабочей группе по усилению внутреннего контроля было поручено</a:t>
                      </a:r>
                      <a:r>
                        <a:rPr lang="en-GB" sz="1100" kern="1200" dirty="0">
                          <a:solidFill>
                            <a:schemeClr val="dk1"/>
                          </a:solidFill>
                          <a:effectLst/>
                          <a:latin typeface="+mn-lt"/>
                          <a:ea typeface="+mn-ea"/>
                          <a:cs typeface="Arial" panose="020B0604020202020204" pitchFamily="34" charset="0"/>
                        </a:rPr>
                        <a:t>:</a:t>
                      </a:r>
                      <a:endParaRPr lang="en-US" sz="1100" kern="1200" dirty="0">
                        <a:solidFill>
                          <a:schemeClr val="dk1"/>
                        </a:solidFill>
                        <a:effectLst/>
                        <a:latin typeface="+mn-lt"/>
                        <a:ea typeface="+mn-ea"/>
                        <a:cs typeface="Arial" panose="020B0604020202020204" pitchFamily="34" charset="0"/>
                      </a:endParaRPr>
                    </a:p>
                    <a:p>
                      <a:pPr marL="171450" lvl="0" indent="-171450" algn="l" fontAlgn="auto" hangingPunct="1">
                        <a:spcBef>
                          <a:spcPts val="300"/>
                        </a:spcBef>
                        <a:spcAft>
                          <a:spcPts val="0"/>
                        </a:spcAft>
                        <a:buFont typeface="Arial" panose="020B0604020202020204" pitchFamily="34" charset="0"/>
                        <a:buChar char="•"/>
                      </a:pPr>
                      <a:r>
                        <a:rPr lang="ru-RU" sz="1100" kern="1200" dirty="0">
                          <a:solidFill>
                            <a:schemeClr val="dk1"/>
                          </a:solidFill>
                          <a:effectLst/>
                          <a:latin typeface="+mn-lt"/>
                          <a:ea typeface="+mn-ea"/>
                          <a:cs typeface="Arial" panose="020B0604020202020204" pitchFamily="34" charset="0"/>
                        </a:rPr>
                        <a:t>рассмотреть слабые стороны процедур, которые были использованы в недавнем случае мошенничества, и заключения, содержащиеся в соответствующих отчетах/письмах Подразделения внутреннего аудита и Внешнего аудитора</a:t>
                      </a:r>
                      <a:r>
                        <a:rPr lang="en-GB" sz="1100" kern="1200" dirty="0">
                          <a:solidFill>
                            <a:schemeClr val="dk1"/>
                          </a:solidFill>
                          <a:effectLst/>
                          <a:latin typeface="+mn-lt"/>
                          <a:ea typeface="+mn-ea"/>
                          <a:cs typeface="Arial" panose="020B0604020202020204" pitchFamily="34" charset="0"/>
                        </a:rPr>
                        <a:t>;</a:t>
                      </a:r>
                      <a:endParaRPr lang="en-US" sz="1100" kern="1200" dirty="0">
                        <a:solidFill>
                          <a:schemeClr val="dk1"/>
                        </a:solidFill>
                        <a:effectLst/>
                        <a:latin typeface="+mn-lt"/>
                        <a:ea typeface="+mn-ea"/>
                        <a:cs typeface="Arial" panose="020B0604020202020204" pitchFamily="34" charset="0"/>
                      </a:endParaRPr>
                    </a:p>
                    <a:p>
                      <a:pPr marL="171450" lvl="0" indent="-171450" algn="l" fontAlgn="auto" hangingPunct="1">
                        <a:spcBef>
                          <a:spcPts val="300"/>
                        </a:spcBef>
                        <a:spcAft>
                          <a:spcPts val="0"/>
                        </a:spcAft>
                        <a:buFont typeface="Arial" panose="020B0604020202020204" pitchFamily="34" charset="0"/>
                        <a:buChar char="•"/>
                      </a:pPr>
                      <a:r>
                        <a:rPr lang="ru-RU" sz="1100" kern="1200" dirty="0">
                          <a:solidFill>
                            <a:schemeClr val="dk1"/>
                          </a:solidFill>
                          <a:effectLst/>
                          <a:latin typeface="+mn-lt"/>
                          <a:ea typeface="+mn-ea"/>
                          <a:cs typeface="Arial" panose="020B0604020202020204" pitchFamily="34" charset="0"/>
                        </a:rPr>
                        <a:t>рассмотреть процедуры управленческого надзора в региональных и зональных отделениях, в частности в отношении программ и проектов</a:t>
                      </a:r>
                      <a:r>
                        <a:rPr lang="en-GB" sz="1100" kern="1200" dirty="0">
                          <a:solidFill>
                            <a:schemeClr val="dk1"/>
                          </a:solidFill>
                          <a:effectLst/>
                          <a:latin typeface="+mn-lt"/>
                          <a:ea typeface="+mn-ea"/>
                          <a:cs typeface="Arial" panose="020B0604020202020204" pitchFamily="34" charset="0"/>
                        </a:rPr>
                        <a:t>;</a:t>
                      </a:r>
                      <a:endParaRPr lang="en-US" sz="1100" kern="1200" dirty="0">
                        <a:solidFill>
                          <a:schemeClr val="dk1"/>
                        </a:solidFill>
                        <a:effectLst/>
                        <a:latin typeface="+mn-lt"/>
                        <a:ea typeface="+mn-ea"/>
                        <a:cs typeface="Arial" panose="020B0604020202020204" pitchFamily="34" charset="0"/>
                      </a:endParaRPr>
                    </a:p>
                    <a:p>
                      <a:pPr marL="171450" lvl="0" indent="-171450" algn="l" fontAlgn="auto" hangingPunct="1">
                        <a:spcBef>
                          <a:spcPts val="300"/>
                        </a:spcBef>
                        <a:spcAft>
                          <a:spcPts val="0"/>
                        </a:spcAft>
                        <a:buFont typeface="Arial" panose="020B0604020202020204" pitchFamily="34" charset="0"/>
                        <a:buChar char="•"/>
                      </a:pPr>
                      <a:r>
                        <a:rPr lang="ru-RU" sz="1100" kern="1200" dirty="0">
                          <a:solidFill>
                            <a:schemeClr val="dk1"/>
                          </a:solidFill>
                          <a:effectLst/>
                          <a:latin typeface="+mn-lt"/>
                          <a:ea typeface="+mn-ea"/>
                          <a:cs typeface="Arial" panose="020B0604020202020204" pitchFamily="34" charset="0"/>
                        </a:rPr>
                        <a:t>провести тщательную оценку рисков, касающихся возможностей мошеннической деятельности в региональных и зональных отделениях МСЭ</a:t>
                      </a:r>
                      <a:r>
                        <a:rPr lang="en-GB" sz="1100" kern="1200" dirty="0">
                          <a:solidFill>
                            <a:schemeClr val="dk1"/>
                          </a:solidFill>
                          <a:effectLst/>
                          <a:latin typeface="+mn-lt"/>
                          <a:ea typeface="+mn-ea"/>
                          <a:cs typeface="Arial" panose="020B0604020202020204" pitchFamily="34" charset="0"/>
                        </a:rPr>
                        <a:t>;</a:t>
                      </a:r>
                      <a:endParaRPr lang="en-US" sz="1100" kern="1200" dirty="0">
                        <a:solidFill>
                          <a:schemeClr val="dk1"/>
                        </a:solidFill>
                        <a:effectLst/>
                        <a:latin typeface="+mn-lt"/>
                        <a:ea typeface="+mn-ea"/>
                        <a:cs typeface="Arial" panose="020B0604020202020204" pitchFamily="34" charset="0"/>
                      </a:endParaRPr>
                    </a:p>
                    <a:p>
                      <a:pPr marL="171450" lvl="0" indent="-171450" algn="l" fontAlgn="auto" hangingPunct="1">
                        <a:spcBef>
                          <a:spcPts val="300"/>
                        </a:spcBef>
                        <a:spcAft>
                          <a:spcPts val="0"/>
                        </a:spcAft>
                        <a:buFont typeface="Arial" panose="020B0604020202020204" pitchFamily="34" charset="0"/>
                        <a:buChar char="•"/>
                      </a:pPr>
                      <a:r>
                        <a:rPr lang="ru-RU" sz="1100" kern="1200" dirty="0">
                          <a:solidFill>
                            <a:schemeClr val="dk1"/>
                          </a:solidFill>
                          <a:effectLst/>
                          <a:latin typeface="+mn-lt"/>
                          <a:ea typeface="+mn-ea"/>
                          <a:cs typeface="Arial" panose="020B0604020202020204" pitchFamily="34" charset="0"/>
                        </a:rPr>
                        <a:t>подготовить план действий по преодолению любых недостатков и уменьшению связанных с ними рисков</a:t>
                      </a:r>
                      <a:r>
                        <a:rPr lang="en-GB" sz="1100" kern="1200" dirty="0">
                          <a:solidFill>
                            <a:schemeClr val="dk1"/>
                          </a:solidFill>
                          <a:effectLst/>
                          <a:latin typeface="+mn-lt"/>
                          <a:ea typeface="+mn-ea"/>
                          <a:cs typeface="Arial" panose="020B0604020202020204" pitchFamily="34" charset="0"/>
                        </a:rPr>
                        <a:t>;</a:t>
                      </a:r>
                      <a:endParaRPr lang="en-US" sz="1100" kern="1200" dirty="0">
                        <a:solidFill>
                          <a:schemeClr val="dk1"/>
                        </a:solidFill>
                        <a:effectLst/>
                        <a:latin typeface="+mn-lt"/>
                        <a:ea typeface="+mn-ea"/>
                        <a:cs typeface="Arial" panose="020B0604020202020204" pitchFamily="34" charset="0"/>
                      </a:endParaRPr>
                    </a:p>
                    <a:p>
                      <a:pPr marL="171450" lvl="0" indent="-171450" algn="l" fontAlgn="auto" hangingPunct="1">
                        <a:spcBef>
                          <a:spcPts val="300"/>
                        </a:spcBef>
                        <a:spcAft>
                          <a:spcPts val="0"/>
                        </a:spcAft>
                        <a:buFont typeface="Arial" panose="020B0604020202020204" pitchFamily="34" charset="0"/>
                        <a:buChar char="•"/>
                      </a:pPr>
                      <a:r>
                        <a:rPr lang="ru-RU" sz="1100" kern="1200" dirty="0">
                          <a:solidFill>
                            <a:schemeClr val="dk1"/>
                          </a:solidFill>
                          <a:effectLst/>
                          <a:latin typeface="+mn-lt"/>
                          <a:ea typeface="+mn-ea"/>
                          <a:cs typeface="Arial" panose="020B0604020202020204" pitchFamily="34" charset="0"/>
                        </a:rPr>
                        <a:t>ускорить выполнение всех соответствующих рекомендаций Подразделения внутреннего аудита, Внешнего аудитора и IMAC</a:t>
                      </a:r>
                      <a:r>
                        <a:rPr lang="en-GB" sz="1100" kern="1200" dirty="0">
                          <a:solidFill>
                            <a:schemeClr val="dk1"/>
                          </a:solidFill>
                          <a:effectLst/>
                          <a:latin typeface="+mn-lt"/>
                          <a:ea typeface="+mn-ea"/>
                          <a:cs typeface="Arial" panose="020B0604020202020204" pitchFamily="34" charset="0"/>
                        </a:rPr>
                        <a:t>;</a:t>
                      </a:r>
                      <a:endParaRPr lang="en-US" sz="1100" kern="1200" dirty="0">
                        <a:solidFill>
                          <a:schemeClr val="dk1"/>
                        </a:solidFill>
                        <a:effectLst/>
                        <a:latin typeface="+mn-lt"/>
                        <a:ea typeface="+mn-ea"/>
                        <a:cs typeface="Arial" panose="020B0604020202020204" pitchFamily="34" charset="0"/>
                      </a:endParaRPr>
                    </a:p>
                    <a:p>
                      <a:pPr marL="171450" lvl="0" indent="-171450" algn="l" fontAlgn="auto" hangingPunct="1">
                        <a:spcBef>
                          <a:spcPts val="300"/>
                        </a:spcBef>
                        <a:spcAft>
                          <a:spcPts val="0"/>
                        </a:spcAft>
                        <a:buFont typeface="Arial" panose="020B0604020202020204" pitchFamily="34" charset="0"/>
                        <a:buChar char="•"/>
                      </a:pPr>
                      <a:r>
                        <a:rPr lang="ru-RU" sz="1100" kern="1200" dirty="0">
                          <a:solidFill>
                            <a:schemeClr val="dk1"/>
                          </a:solidFill>
                          <a:effectLst/>
                          <a:latin typeface="+mn-lt"/>
                          <a:ea typeface="+mn-ea"/>
                          <a:cs typeface="Arial" panose="020B0604020202020204" pitchFamily="34" charset="0"/>
                        </a:rPr>
                        <a:t>продвигать модель этичного руководства и принцип "абсолютной нетерпимости к мошенничеству" в штаб-квартире МСЭ, региональных и зональных отделениях</a:t>
                      </a:r>
                      <a:r>
                        <a:rPr lang="en-GB" sz="1100" kern="1200" dirty="0">
                          <a:solidFill>
                            <a:schemeClr val="dk1"/>
                          </a:solidFill>
                          <a:effectLst/>
                          <a:latin typeface="+mn-lt"/>
                          <a:ea typeface="+mn-ea"/>
                          <a:cs typeface="Arial" panose="020B0604020202020204" pitchFamily="34" charset="0"/>
                        </a:rPr>
                        <a:t>;</a:t>
                      </a:r>
                      <a:endParaRPr lang="en-US" sz="1100" kern="1200" dirty="0">
                        <a:solidFill>
                          <a:schemeClr val="dk1"/>
                        </a:solidFill>
                        <a:effectLst/>
                        <a:latin typeface="+mn-lt"/>
                        <a:ea typeface="+mn-ea"/>
                        <a:cs typeface="Arial" panose="020B0604020202020204" pitchFamily="34" charset="0"/>
                      </a:endParaRPr>
                    </a:p>
                    <a:p>
                      <a:pPr marL="171450" lvl="0" indent="-171450" algn="l" fontAlgn="auto" hangingPunct="1">
                        <a:spcBef>
                          <a:spcPts val="300"/>
                        </a:spcBef>
                        <a:spcAft>
                          <a:spcPts val="0"/>
                        </a:spcAft>
                        <a:buFont typeface="Arial" panose="020B0604020202020204" pitchFamily="34" charset="0"/>
                        <a:buChar char="•"/>
                      </a:pPr>
                      <a:r>
                        <a:rPr lang="ru-RU" sz="1100" kern="1200" dirty="0">
                          <a:solidFill>
                            <a:schemeClr val="dk1"/>
                          </a:solidFill>
                          <a:effectLst/>
                          <a:latin typeface="+mn-lt"/>
                          <a:ea typeface="+mn-ea"/>
                          <a:cs typeface="Arial" panose="020B0604020202020204" pitchFamily="34" charset="0"/>
                        </a:rPr>
                        <a:t>обсудить меры по поощрению культуры гласности.</a:t>
                      </a:r>
                      <a:endParaRPr lang="en-US" sz="1100" kern="1200" dirty="0">
                        <a:solidFill>
                          <a:schemeClr val="dk1"/>
                        </a:solidFill>
                        <a:effectLst/>
                        <a:latin typeface="+mn-lt"/>
                        <a:ea typeface="+mn-ea"/>
                        <a:cs typeface="Arial" panose="020B0604020202020204" pitchFamily="34" charset="0"/>
                      </a:endParaRPr>
                    </a:p>
                    <a:p>
                      <a:pPr marL="0" marR="0" algn="l" hangingPunct="0">
                        <a:spcBef>
                          <a:spcPts val="600"/>
                        </a:spcBef>
                        <a:spcAft>
                          <a:spcPts val="0"/>
                        </a:spcAft>
                        <a:tabLst>
                          <a:tab pos="360045" algn="l"/>
                          <a:tab pos="720090" algn="l"/>
                          <a:tab pos="1080135" algn="l"/>
                          <a:tab pos="1440180" algn="l"/>
                          <a:tab pos="1800225" algn="l"/>
                        </a:tabLst>
                      </a:pPr>
                      <a:r>
                        <a:rPr lang="ru-RU" sz="1100" kern="1200" dirty="0">
                          <a:solidFill>
                            <a:schemeClr val="dk1"/>
                          </a:solidFill>
                          <a:effectLst/>
                          <a:latin typeface="+mn-lt"/>
                          <a:ea typeface="+mn-ea"/>
                          <a:cs typeface="Arial" panose="020B0604020202020204" pitchFamily="34" charset="0"/>
                        </a:rPr>
                        <a:t>В настоящем документе содержится обзор мер, принятых рабочей группой на сегодняшний день</a:t>
                      </a:r>
                      <a:r>
                        <a:rPr lang="en-GB" sz="1100" kern="1200" dirty="0">
                          <a:solidFill>
                            <a:schemeClr val="dk1"/>
                          </a:solidFill>
                          <a:effectLst/>
                          <a:latin typeface="+mn-lt"/>
                          <a:ea typeface="+mn-ea"/>
                          <a:cs typeface="Arial" panose="020B0604020202020204" pitchFamily="34" charset="0"/>
                        </a:rPr>
                        <a:t>.</a:t>
                      </a:r>
                      <a:endParaRPr lang="en-US" sz="1100" kern="1200" dirty="0">
                        <a:solidFill>
                          <a:schemeClr val="dk1"/>
                        </a:solidFill>
                        <a:effectLst/>
                        <a:latin typeface="+mn-lt"/>
                        <a:ea typeface="+mn-ea"/>
                        <a:cs typeface="Arial" panose="020B0604020202020204" pitchFamily="34" charset="0"/>
                      </a:endParaRPr>
                    </a:p>
                    <a:p>
                      <a:pPr marL="360045" marR="0" indent="-360045" algn="l" hangingPunct="0">
                        <a:spcBef>
                          <a:spcPts val="800"/>
                        </a:spcBef>
                        <a:spcAft>
                          <a:spcPts val="0"/>
                        </a:spcAft>
                        <a:tabLst>
                          <a:tab pos="360045" algn="l"/>
                          <a:tab pos="720090" algn="l"/>
                          <a:tab pos="1080135" algn="l"/>
                          <a:tab pos="1440180" algn="l"/>
                          <a:tab pos="1800225" algn="l"/>
                        </a:tabLst>
                      </a:pPr>
                      <a:r>
                        <a:rPr lang="ru-RU" sz="1100" b="1" u="none" dirty="0">
                          <a:effectLst/>
                        </a:rPr>
                        <a:t>Необходимые действия</a:t>
                      </a:r>
                      <a:endParaRPr lang="en-US" sz="1100" b="1" u="none" dirty="0">
                        <a:effectLst/>
                      </a:endParaRPr>
                    </a:p>
                    <a:p>
                      <a:pPr marL="0" marR="0" algn="l" hangingPunct="0">
                        <a:spcBef>
                          <a:spcPts val="600"/>
                        </a:spcBef>
                        <a:spcAft>
                          <a:spcPts val="0"/>
                        </a:spcAft>
                        <a:tabLst>
                          <a:tab pos="360045" algn="l"/>
                          <a:tab pos="720090" algn="l"/>
                          <a:tab pos="1080135" algn="l"/>
                          <a:tab pos="1440180" algn="l"/>
                          <a:tab pos="1800225" algn="l"/>
                        </a:tabLst>
                      </a:pPr>
                      <a:r>
                        <a:rPr lang="ru-RU" sz="1100" dirty="0">
                          <a:effectLst/>
                        </a:rPr>
                        <a:t>Совету предлагается </a:t>
                      </a:r>
                      <a:r>
                        <a:rPr lang="ru-RU" sz="1100" b="1" dirty="0">
                          <a:effectLst/>
                        </a:rPr>
                        <a:t>принять к сведению </a:t>
                      </a:r>
                      <a:r>
                        <a:rPr lang="ru-RU" sz="1100" dirty="0">
                          <a:effectLst/>
                        </a:rPr>
                        <a:t>настоящий отчет.</a:t>
                      </a:r>
                      <a:endParaRPr lang="en-US" sz="1100" b="0" dirty="0">
                        <a:effectLst/>
                      </a:endParaRPr>
                    </a:p>
                    <a:p>
                      <a:pPr marL="0" marR="0" algn="ctr">
                        <a:spcBef>
                          <a:spcPts val="0"/>
                        </a:spcBef>
                        <a:spcAft>
                          <a:spcPts val="0"/>
                        </a:spcAft>
                        <a:tabLst>
                          <a:tab pos="504190" algn="l"/>
                          <a:tab pos="756285" algn="l"/>
                          <a:tab pos="1008380" algn="l"/>
                          <a:tab pos="1260475" algn="l"/>
                        </a:tabLst>
                      </a:pPr>
                      <a:r>
                        <a:rPr lang="en-GB" sz="1100" cap="all" dirty="0">
                          <a:effectLst/>
                        </a:rPr>
                        <a:t>____________</a:t>
                      </a:r>
                      <a:endParaRPr lang="en-US" sz="1100" cap="all" dirty="0">
                        <a:effectLst/>
                      </a:endParaRPr>
                    </a:p>
                    <a:p>
                      <a:pPr marL="360045" marR="0" indent="-360045" hangingPunct="0">
                        <a:spcBef>
                          <a:spcPts val="800"/>
                        </a:spcBef>
                        <a:spcAft>
                          <a:spcPts val="0"/>
                        </a:spcAft>
                        <a:tabLst>
                          <a:tab pos="360045" algn="l"/>
                          <a:tab pos="720090" algn="l"/>
                          <a:tab pos="1080135" algn="l"/>
                          <a:tab pos="1440180" algn="l"/>
                          <a:tab pos="1800225" algn="l"/>
                        </a:tabLst>
                      </a:pPr>
                      <a:r>
                        <a:rPr lang="ru-RU" sz="1100" b="1" u="none" dirty="0">
                          <a:effectLst/>
                        </a:rPr>
                        <a:t>Справочные материалы</a:t>
                      </a:r>
                      <a:endParaRPr lang="en-US" sz="1100" b="1" u="none" dirty="0">
                        <a:effectLst/>
                      </a:endParaRPr>
                    </a:p>
                    <a:p>
                      <a:pPr marL="0" marR="0" algn="l" defTabSz="914400" rtl="0" eaLnBrk="1" latinLnBrk="0" hangingPunct="0">
                        <a:spcBef>
                          <a:spcPts val="600"/>
                        </a:spcBef>
                        <a:spcAft>
                          <a:spcPts val="0"/>
                        </a:spcAft>
                        <a:tabLst>
                          <a:tab pos="360045" algn="l"/>
                          <a:tab pos="720090" algn="l"/>
                          <a:tab pos="1080135" algn="l"/>
                          <a:tab pos="1440180" algn="l"/>
                          <a:tab pos="1800225" algn="l"/>
                        </a:tabLst>
                      </a:pPr>
                      <a:r>
                        <a:rPr lang="en-GB" sz="1100" i="1" u="sng" dirty="0">
                          <a:solidFill>
                            <a:srgbClr val="0563C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C18</a:t>
                      </a:r>
                      <a:r>
                        <a:rPr lang="en-GB" sz="1100" i="0" u="sng" dirty="0">
                          <a:solidFill>
                            <a:srgbClr val="0563C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t>
                      </a:r>
                      <a:r>
                        <a:rPr lang="en-GB" sz="1100" i="1" u="sng" dirty="0">
                          <a:solidFill>
                            <a:srgbClr val="0563C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22(Add.1</a:t>
                      </a:r>
                      <a:r>
                        <a:rPr lang="en-GB" sz="1100" i="1" u="sng" dirty="0">
                          <a:solidFill>
                            <a:srgbClr val="0070C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t>
                      </a:r>
                      <a:r>
                        <a:rPr lang="en-GB" sz="1100" i="1" dirty="0">
                          <a:solidFill>
                            <a:srgbClr val="0070C0"/>
                          </a:solidFill>
                          <a:latin typeface="Calibri" panose="020F0502020204030204" pitchFamily="34" charset="0"/>
                          <a:cs typeface="Calibri" panose="020F0502020204030204" pitchFamily="34" charset="0"/>
                        </a:rPr>
                        <a:t>, </a:t>
                      </a:r>
                      <a:r>
                        <a:rPr lang="en-GB" sz="1100" i="1" u="sng" kern="1200" dirty="0">
                          <a:solidFill>
                            <a:srgbClr val="0070C0"/>
                          </a:solidFill>
                          <a:latin typeface="Calibri" panose="020F0502020204030204" pitchFamily="34" charset="0"/>
                          <a:ea typeface="+mn-ea"/>
                          <a:cs typeface="Calibri" panose="020F0502020204030204" pitchFamily="34" charset="0"/>
                          <a:hlinkClick r:id="rId4">
                            <a:extLst>
                              <a:ext uri="{A12FA001-AC4F-418D-AE19-62706E023703}">
                                <ahyp:hlinkClr xmlns:ahyp="http://schemas.microsoft.com/office/drawing/2018/hyperlinkcolor" val="tx"/>
                              </a:ext>
                            </a:extLst>
                          </a:hlinkClick>
                        </a:rPr>
                        <a:t>C18</a:t>
                      </a:r>
                      <a:r>
                        <a:rPr lang="en-GB" sz="1100" i="0" u="sng" kern="1200" dirty="0">
                          <a:solidFill>
                            <a:srgbClr val="0070C0"/>
                          </a:solidFill>
                          <a:latin typeface="Calibri" panose="020F0502020204030204" pitchFamily="34" charset="0"/>
                          <a:ea typeface="+mn-ea"/>
                          <a:cs typeface="Calibri" panose="020F0502020204030204" pitchFamily="34" charset="0"/>
                          <a:hlinkClick r:id="rId4">
                            <a:extLst>
                              <a:ext uri="{A12FA001-AC4F-418D-AE19-62706E023703}">
                                <ahyp:hlinkClr xmlns:ahyp="http://schemas.microsoft.com/office/drawing/2018/hyperlinkcolor" val="tx"/>
                              </a:ext>
                            </a:extLst>
                          </a:hlinkClick>
                        </a:rPr>
                        <a:t>/</a:t>
                      </a:r>
                      <a:r>
                        <a:rPr lang="en-GB" sz="1100" i="1" u="sng" kern="1200" dirty="0">
                          <a:solidFill>
                            <a:srgbClr val="0070C0"/>
                          </a:solidFill>
                          <a:latin typeface="Calibri" panose="020F0502020204030204" pitchFamily="34" charset="0"/>
                          <a:ea typeface="+mn-ea"/>
                          <a:cs typeface="Calibri" panose="020F0502020204030204" pitchFamily="34" charset="0"/>
                          <a:hlinkClick r:id="rId4">
                            <a:extLst>
                              <a:ext uri="{A12FA001-AC4F-418D-AE19-62706E023703}">
                                <ahyp:hlinkClr xmlns:ahyp="http://schemas.microsoft.com/office/drawing/2018/hyperlinkcolor" val="tx"/>
                              </a:ext>
                            </a:extLst>
                          </a:hlinkClick>
                        </a:rPr>
                        <a:t>40</a:t>
                      </a:r>
                      <a:r>
                        <a:rPr lang="en-GB" sz="1100" i="0" u="sng" kern="1200" dirty="0">
                          <a:solidFill>
                            <a:srgbClr val="0070C0"/>
                          </a:solidFill>
                          <a:latin typeface="Calibri" panose="020F0502020204030204" pitchFamily="34" charset="0"/>
                          <a:ea typeface="+mn-ea"/>
                          <a:cs typeface="Calibri" panose="020F0502020204030204" pitchFamily="34" charset="0"/>
                        </a:rPr>
                        <a:t>, </a:t>
                      </a:r>
                      <a:r>
                        <a:rPr lang="en-GB" sz="1100" i="1" u="sng" kern="1200" dirty="0">
                          <a:solidFill>
                            <a:srgbClr val="0070C0"/>
                          </a:solidFill>
                          <a:latin typeface="Calibri" panose="020F0502020204030204" pitchFamily="34" charset="0"/>
                          <a:ea typeface="+mn-ea"/>
                          <a:cs typeface="Calibri" panose="020F0502020204030204" pitchFamily="34" charset="0"/>
                          <a:hlinkClick r:id="rId5">
                            <a:extLst>
                              <a:ext uri="{A12FA001-AC4F-418D-AE19-62706E023703}">
                                <ahyp:hlinkClr xmlns:ahyp="http://schemas.microsoft.com/office/drawing/2018/hyperlinkcolor" val="tx"/>
                              </a:ext>
                            </a:extLst>
                          </a:hlinkClick>
                        </a:rPr>
                        <a:t>C19</a:t>
                      </a:r>
                      <a:r>
                        <a:rPr lang="en-GB" sz="1100" i="0" u="sng" kern="1200" dirty="0">
                          <a:solidFill>
                            <a:srgbClr val="0070C0"/>
                          </a:solidFill>
                          <a:latin typeface="Calibri" panose="020F0502020204030204" pitchFamily="34" charset="0"/>
                          <a:ea typeface="+mn-ea"/>
                          <a:cs typeface="Calibri" panose="020F0502020204030204" pitchFamily="34" charset="0"/>
                          <a:hlinkClick r:id="rId5">
                            <a:extLst>
                              <a:ext uri="{A12FA001-AC4F-418D-AE19-62706E023703}">
                                <ahyp:hlinkClr xmlns:ahyp="http://schemas.microsoft.com/office/drawing/2018/hyperlinkcolor" val="tx"/>
                              </a:ext>
                            </a:extLst>
                          </a:hlinkClick>
                        </a:rPr>
                        <a:t>/</a:t>
                      </a:r>
                      <a:r>
                        <a:rPr lang="en-GB" sz="1100" i="1" u="sng" kern="1200" dirty="0">
                          <a:solidFill>
                            <a:srgbClr val="0070C0"/>
                          </a:solidFill>
                          <a:latin typeface="Calibri" panose="020F0502020204030204" pitchFamily="34" charset="0"/>
                          <a:ea typeface="+mn-ea"/>
                          <a:cs typeface="Calibri" panose="020F0502020204030204" pitchFamily="34" charset="0"/>
                          <a:hlinkClick r:id="rId5">
                            <a:extLst>
                              <a:ext uri="{A12FA001-AC4F-418D-AE19-62706E023703}">
                                <ahyp:hlinkClr xmlns:ahyp="http://schemas.microsoft.com/office/drawing/2018/hyperlinkcolor" val="tx"/>
                              </a:ext>
                            </a:extLst>
                          </a:hlinkClick>
                        </a:rPr>
                        <a:t>44</a:t>
                      </a:r>
                      <a:r>
                        <a:rPr lang="en-GB" sz="1100" i="1" u="none" kern="1200" dirty="0">
                          <a:solidFill>
                            <a:srgbClr val="0070C0"/>
                          </a:solidFill>
                          <a:latin typeface="Calibri" panose="020F0502020204030204" pitchFamily="34" charset="0"/>
                          <a:ea typeface="+mn-ea"/>
                          <a:cs typeface="Calibri" panose="020F0502020204030204" pitchFamily="34" charset="0"/>
                        </a:rPr>
                        <a:t>, </a:t>
                      </a:r>
                      <a:r>
                        <a:rPr lang="en-GB" sz="1100" i="1" u="none" kern="1200" dirty="0">
                          <a:solidFill>
                            <a:srgbClr val="0070C0"/>
                          </a:solidFill>
                          <a:latin typeface="Calibri" panose="020F0502020204030204" pitchFamily="34" charset="0"/>
                          <a:ea typeface="+mn-ea"/>
                          <a:cs typeface="Calibri" panose="020F0502020204030204" pitchFamily="34" charset="0"/>
                          <a:hlinkClick r:id="rId6">
                            <a:extLst>
                              <a:ext uri="{A12FA001-AC4F-418D-AE19-62706E023703}">
                                <ahyp:hlinkClr xmlns:ahyp="http://schemas.microsoft.com/office/drawing/2018/hyperlinkcolor" val="tx"/>
                              </a:ext>
                            </a:extLst>
                          </a:hlinkClick>
                        </a:rPr>
                        <a:t> </a:t>
                      </a:r>
                      <a:r>
                        <a:rPr lang="en-GB" sz="1100" i="1" u="sng" kern="1200" dirty="0">
                          <a:solidFill>
                            <a:srgbClr val="0070C0"/>
                          </a:solidFill>
                          <a:latin typeface="Calibri" panose="020F0502020204030204" pitchFamily="34" charset="0"/>
                          <a:ea typeface="+mn-ea"/>
                          <a:cs typeface="Calibri" panose="020F0502020204030204" pitchFamily="34" charset="0"/>
                          <a:hlinkClick r:id="rId6">
                            <a:extLst>
                              <a:ext uri="{A12FA001-AC4F-418D-AE19-62706E023703}">
                                <ahyp:hlinkClr xmlns:ahyp="http://schemas.microsoft.com/office/drawing/2018/hyperlinkcolor" val="tx"/>
                              </a:ext>
                            </a:extLst>
                          </a:hlinkClick>
                        </a:rPr>
                        <a:t>CWG-FHR-11</a:t>
                      </a:r>
                      <a:r>
                        <a:rPr lang="en-GB" sz="1100" i="0" u="sng" kern="1200" dirty="0">
                          <a:solidFill>
                            <a:srgbClr val="0070C0"/>
                          </a:solidFill>
                          <a:latin typeface="Calibri" panose="020F0502020204030204" pitchFamily="34" charset="0"/>
                          <a:ea typeface="+mn-ea"/>
                          <a:cs typeface="Calibri" panose="020F0502020204030204" pitchFamily="34" charset="0"/>
                          <a:hlinkClick r:id="rId6">
                            <a:extLst>
                              <a:ext uri="{A12FA001-AC4F-418D-AE19-62706E023703}">
                                <ahyp:hlinkClr xmlns:ahyp="http://schemas.microsoft.com/office/drawing/2018/hyperlinkcolor" val="tx"/>
                              </a:ext>
                            </a:extLst>
                          </a:hlinkClick>
                        </a:rPr>
                        <a:t>/</a:t>
                      </a:r>
                      <a:r>
                        <a:rPr lang="en-GB" sz="1100" i="1" u="sng" kern="1200" dirty="0">
                          <a:solidFill>
                            <a:srgbClr val="0070C0"/>
                          </a:solidFill>
                          <a:latin typeface="Calibri" panose="020F0502020204030204" pitchFamily="34" charset="0"/>
                          <a:ea typeface="+mn-ea"/>
                          <a:cs typeface="Calibri" panose="020F0502020204030204" pitchFamily="34" charset="0"/>
                          <a:hlinkClick r:id="rId6">
                            <a:extLst>
                              <a:ext uri="{A12FA001-AC4F-418D-AE19-62706E023703}">
                                <ahyp:hlinkClr xmlns:ahyp="http://schemas.microsoft.com/office/drawing/2018/hyperlinkcolor" val="tx"/>
                              </a:ext>
                            </a:extLst>
                          </a:hlinkClick>
                        </a:rPr>
                        <a:t>INF-5</a:t>
                      </a:r>
                      <a:endParaRPr lang="en-US" sz="1100" i="1" u="sng" kern="1200" dirty="0">
                        <a:solidFill>
                          <a:srgbClr val="0070C0"/>
                        </a:solidFill>
                        <a:latin typeface="Calibri" panose="020F0502020204030204" pitchFamily="34" charset="0"/>
                        <a:ea typeface="+mn-ea"/>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5184912"/>
                  </a:ext>
                </a:extLst>
              </a:tr>
            </a:tbl>
          </a:graphicData>
        </a:graphic>
      </p:graphicFrame>
      <p:sp>
        <p:nvSpPr>
          <p:cNvPr id="7" name="Rectangle 2">
            <a:extLst>
              <a:ext uri="{FF2B5EF4-FFF2-40B4-BE49-F238E27FC236}">
                <a16:creationId xmlns:a16="http://schemas.microsoft.com/office/drawing/2014/main" id="{C592AC66-3512-4164-B6EE-6B2C4DC0BCFB}"/>
              </a:ext>
            </a:extLst>
          </p:cNvPr>
          <p:cNvSpPr>
            <a:spLocks noChangeArrowheads="1"/>
          </p:cNvSpPr>
          <p:nvPr/>
        </p:nvSpPr>
        <p:spPr bwMode="auto">
          <a:xfrm>
            <a:off x="3529013" y="293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1pPr>
            <a:lvl2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2pPr>
            <a:lvl3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3pPr>
            <a:lvl4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4pPr>
            <a:lvl5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5pPr>
            <a:lvl6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6pPr>
            <a:lvl7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7pPr>
            <a:lvl8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8pPr>
            <a:lvl9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60363" algn="l"/>
                <a:tab pos="720725" algn="l"/>
                <a:tab pos="1079500" algn="l"/>
                <a:tab pos="1439863" algn="l"/>
                <a:tab pos="1800225" algn="l"/>
              </a:tabLst>
            </a:pPr>
            <a:b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b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60363" algn="l"/>
                <a:tab pos="720725" algn="l"/>
                <a:tab pos="1079500" algn="l"/>
                <a:tab pos="1439863" algn="l"/>
                <a:tab pos="1800225"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9" name="Table 8">
            <a:extLst>
              <a:ext uri="{FF2B5EF4-FFF2-40B4-BE49-F238E27FC236}">
                <a16:creationId xmlns:a16="http://schemas.microsoft.com/office/drawing/2014/main" id="{528CD213-E10A-45C9-A9A8-BEE488DFBFD8}"/>
              </a:ext>
            </a:extLst>
          </p:cNvPr>
          <p:cNvGraphicFramePr>
            <a:graphicFrameLocks noGrp="1"/>
          </p:cNvGraphicFramePr>
          <p:nvPr>
            <p:extLst>
              <p:ext uri="{D42A27DB-BD31-4B8C-83A1-F6EECF244321}">
                <p14:modId xmlns:p14="http://schemas.microsoft.com/office/powerpoint/2010/main" val="310560591"/>
              </p:ext>
            </p:extLst>
          </p:nvPr>
        </p:nvGraphicFramePr>
        <p:xfrm>
          <a:off x="9150944" y="1033718"/>
          <a:ext cx="2367140" cy="558185"/>
        </p:xfrm>
        <a:graphic>
          <a:graphicData uri="http://schemas.openxmlformats.org/drawingml/2006/table">
            <a:tbl>
              <a:tblPr>
                <a:tableStyleId>{5C22544A-7EE6-4342-B048-85BDC9FD1C3A}</a:tableStyleId>
              </a:tblPr>
              <a:tblGrid>
                <a:gridCol w="2367140">
                  <a:extLst>
                    <a:ext uri="{9D8B030D-6E8A-4147-A177-3AD203B41FA5}">
                      <a16:colId xmlns:a16="http://schemas.microsoft.com/office/drawing/2014/main" val="2345875258"/>
                    </a:ext>
                  </a:extLst>
                </a:gridCol>
              </a:tblGrid>
              <a:tr h="165807">
                <a:tc>
                  <a:txBody>
                    <a:bodyPr/>
                    <a:lstStyle/>
                    <a:p>
                      <a:pPr marL="0" marR="0" algn="l" hangingPunct="0">
                        <a:lnSpc>
                          <a:spcPts val="1200"/>
                        </a:lnSpc>
                        <a:spcBef>
                          <a:spcPts val="0"/>
                        </a:spcBef>
                        <a:spcAft>
                          <a:spcPts val="0"/>
                        </a:spcAft>
                        <a:tabLst>
                          <a:tab pos="360045" algn="l"/>
                          <a:tab pos="720090" algn="l"/>
                          <a:tab pos="1080135" algn="l"/>
                          <a:tab pos="1440180" algn="l"/>
                          <a:tab pos="1800225" algn="l"/>
                          <a:tab pos="360045" algn="l"/>
                          <a:tab pos="540385" algn="l"/>
                          <a:tab pos="720090" algn="l"/>
                          <a:tab pos="1080135" algn="l"/>
                          <a:tab pos="1440180" algn="l"/>
                          <a:tab pos="1800225" algn="l"/>
                        </a:tabLst>
                      </a:pPr>
                      <a:r>
                        <a:rPr lang="ru-RU" sz="1100" b="1" u="none" dirty="0">
                          <a:effectLst/>
                        </a:rPr>
                        <a:t>Документ</a:t>
                      </a:r>
                      <a:r>
                        <a:rPr lang="fr-CH" sz="1100" b="1" u="none" dirty="0">
                          <a:effectLst/>
                        </a:rPr>
                        <a:t> C20/63-</a:t>
                      </a:r>
                      <a:r>
                        <a:rPr lang="en-US" sz="1100" b="1" u="none" dirty="0">
                          <a:effectLst/>
                        </a:rPr>
                        <a:t>R</a:t>
                      </a:r>
                      <a:endParaRPr lang="en-US" sz="1100" b="1" u="none"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078444962"/>
                  </a:ext>
                </a:extLst>
              </a:tr>
              <a:tr h="196189">
                <a:tc>
                  <a:txBody>
                    <a:bodyPr/>
                    <a:lstStyle/>
                    <a:p>
                      <a:pPr marL="0" marR="0" algn="l" hangingPunct="0">
                        <a:spcBef>
                          <a:spcPts val="0"/>
                        </a:spcBef>
                        <a:spcAft>
                          <a:spcPts val="0"/>
                        </a:spcAft>
                        <a:tabLst>
                          <a:tab pos="360045" algn="l"/>
                          <a:tab pos="720090" algn="l"/>
                          <a:tab pos="1080135" algn="l"/>
                          <a:tab pos="1440180" algn="l"/>
                          <a:tab pos="1800225" algn="l"/>
                          <a:tab pos="360045" algn="l"/>
                          <a:tab pos="630555" algn="l"/>
                          <a:tab pos="720090" algn="l"/>
                          <a:tab pos="1080135" algn="l"/>
                          <a:tab pos="1440180" algn="l"/>
                          <a:tab pos="1800225" algn="l"/>
                        </a:tabLst>
                      </a:pPr>
                      <a:r>
                        <a:rPr lang="en-GB" sz="1100" b="1" u="none" dirty="0">
                          <a:effectLst/>
                        </a:rPr>
                        <a:t>29 </a:t>
                      </a:r>
                      <a:r>
                        <a:rPr lang="ru-RU" sz="1100" b="1" u="none" dirty="0">
                          <a:effectLst/>
                        </a:rPr>
                        <a:t>апреля</a:t>
                      </a:r>
                      <a:r>
                        <a:rPr lang="en-GB" sz="1100" b="1" u="none" dirty="0">
                          <a:effectLst/>
                        </a:rPr>
                        <a:t> 2020</a:t>
                      </a:r>
                      <a:r>
                        <a:rPr lang="ru-RU" sz="1100" b="1" u="none" dirty="0">
                          <a:effectLst/>
                        </a:rPr>
                        <a:t> года</a:t>
                      </a:r>
                      <a:endParaRPr lang="en-US" sz="1100" b="1" u="none"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393932915"/>
                  </a:ext>
                </a:extLst>
              </a:tr>
              <a:tr h="196189">
                <a:tc>
                  <a:txBody>
                    <a:bodyPr/>
                    <a:lstStyle/>
                    <a:p>
                      <a:pPr marL="0" marR="0" algn="l" hangingPunct="0">
                        <a:spcBef>
                          <a:spcPts val="0"/>
                        </a:spcBef>
                        <a:spcAft>
                          <a:spcPts val="0"/>
                        </a:spcAft>
                        <a:tabLst>
                          <a:tab pos="360045" algn="l"/>
                          <a:tab pos="720090" algn="l"/>
                          <a:tab pos="1080135" algn="l"/>
                          <a:tab pos="1440180" algn="l"/>
                          <a:tab pos="1800225" algn="l"/>
                          <a:tab pos="360045" algn="l"/>
                          <a:tab pos="630555" algn="l"/>
                          <a:tab pos="720090" algn="l"/>
                          <a:tab pos="1080135" algn="l"/>
                          <a:tab pos="1440180" algn="l"/>
                          <a:tab pos="1800225" algn="l"/>
                        </a:tabLst>
                      </a:pPr>
                      <a:r>
                        <a:rPr lang="ru-RU" sz="1100" b="1" u="none" dirty="0">
                          <a:effectLst/>
                        </a:rPr>
                        <a:t>Оригинал</a:t>
                      </a:r>
                      <a:r>
                        <a:rPr lang="en-GB" sz="1100" b="1" u="none" dirty="0">
                          <a:effectLst/>
                        </a:rPr>
                        <a:t>: </a:t>
                      </a:r>
                      <a:r>
                        <a:rPr lang="ru-RU" sz="1100" b="1" u="none" dirty="0">
                          <a:effectLst/>
                        </a:rPr>
                        <a:t>английский</a:t>
                      </a:r>
                      <a:endParaRPr lang="en-US" sz="1100" b="1" u="none"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4066921001"/>
                  </a:ext>
                </a:extLst>
              </a:tr>
            </a:tbl>
          </a:graphicData>
        </a:graphic>
      </p:graphicFrame>
    </p:spTree>
    <p:extLst>
      <p:ext uri="{BB962C8B-B14F-4D97-AF65-F5344CB8AC3E}">
        <p14:creationId xmlns:p14="http://schemas.microsoft.com/office/powerpoint/2010/main" val="433814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grpSp>
        <p:nvGrpSpPr>
          <p:cNvPr id="30" name="Group 29">
            <a:extLst>
              <a:ext uri="{FF2B5EF4-FFF2-40B4-BE49-F238E27FC236}">
                <a16:creationId xmlns:a16="http://schemas.microsoft.com/office/drawing/2014/main" id="{11B89268-AE9B-4445-A2A4-3DBCD0872346}"/>
              </a:ext>
            </a:extLst>
          </p:cNvPr>
          <p:cNvGrpSpPr/>
          <p:nvPr/>
        </p:nvGrpSpPr>
        <p:grpSpPr>
          <a:xfrm>
            <a:off x="150662" y="84352"/>
            <a:ext cx="7347710" cy="777510"/>
            <a:chOff x="6102442" y="1483456"/>
            <a:chExt cx="7347710" cy="777510"/>
          </a:xfrm>
        </p:grpSpPr>
        <p:sp>
          <p:nvSpPr>
            <p:cNvPr id="31" name="TextBox 30">
              <a:extLst>
                <a:ext uri="{FF2B5EF4-FFF2-40B4-BE49-F238E27FC236}">
                  <a16:creationId xmlns:a16="http://schemas.microsoft.com/office/drawing/2014/main" id="{98338413-C2A9-4B63-A396-E34A8C74ACD4}"/>
                </a:ext>
              </a:extLst>
            </p:cNvPr>
            <p:cNvSpPr txBox="1"/>
            <p:nvPr/>
          </p:nvSpPr>
          <p:spPr>
            <a:xfrm>
              <a:off x="7042791" y="1644248"/>
              <a:ext cx="6407361" cy="507831"/>
            </a:xfrm>
            <a:prstGeom prst="rect">
              <a:avLst/>
            </a:prstGeom>
            <a:noFill/>
          </p:spPr>
          <p:txBody>
            <a:bodyPr wrap="square" lIns="108000" rIns="108000" rtlCol="0">
              <a:spAutoFit/>
            </a:bodyPr>
            <a:lstStyle/>
            <a:p>
              <a:r>
                <a:rPr lang="ru-RU" sz="2700" b="1" dirty="0">
                  <a:solidFill>
                    <a:schemeClr val="tx1">
                      <a:lumMod val="95000"/>
                      <a:lumOff val="5000"/>
                    </a:schemeClr>
                  </a:solidFill>
                  <a:latin typeface="Arial"/>
                  <a:ea typeface="Arial Unicode MS"/>
                  <a:cs typeface="Arial" pitchFamily="34" charset="0"/>
                </a:rPr>
                <a:t>Предусмотренные системы и меры</a:t>
              </a: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04</a:t>
              </a:r>
              <a:endParaRPr lang="ko-KR" altLang="en-US" sz="4400" b="1" dirty="0">
                <a:solidFill>
                  <a:srgbClr val="00B0F0"/>
                </a:solidFill>
                <a:latin typeface="Arial"/>
                <a:ea typeface="Arial Unicode MS"/>
                <a:cs typeface="Arial" pitchFamily="34" charset="0"/>
              </a:endParaRPr>
            </a:p>
          </p:txBody>
        </p:sp>
      </p:grpSp>
      <p:sp>
        <p:nvSpPr>
          <p:cNvPr id="6" name="TextBox 5">
            <a:extLst>
              <a:ext uri="{FF2B5EF4-FFF2-40B4-BE49-F238E27FC236}">
                <a16:creationId xmlns:a16="http://schemas.microsoft.com/office/drawing/2014/main" id="{E7FB9C8E-68A3-4FEB-BBD9-472084D0516A}"/>
              </a:ext>
            </a:extLst>
          </p:cNvPr>
          <p:cNvSpPr txBox="1"/>
          <p:nvPr/>
        </p:nvSpPr>
        <p:spPr>
          <a:xfrm>
            <a:off x="247650" y="981575"/>
            <a:ext cx="10767331" cy="1743075"/>
          </a:xfrm>
          <a:prstGeom prst="rect">
            <a:avLst/>
          </a:prstGeom>
          <a:solidFill>
            <a:schemeClr val="accent1">
              <a:lumMod val="20000"/>
              <a:lumOff val="80000"/>
            </a:schemeClr>
          </a:solidFill>
        </p:spPr>
        <p:txBody>
          <a:bodyPr wrap="square" rtlCol="0">
            <a:spAutoFit/>
          </a:bodyPr>
          <a:lstStyle/>
          <a:p>
            <a:endParaRPr lang="en-US" dirty="0"/>
          </a:p>
        </p:txBody>
      </p:sp>
      <p:sp>
        <p:nvSpPr>
          <p:cNvPr id="86" name="TextBox 85">
            <a:extLst>
              <a:ext uri="{FF2B5EF4-FFF2-40B4-BE49-F238E27FC236}">
                <a16:creationId xmlns:a16="http://schemas.microsoft.com/office/drawing/2014/main" id="{C5C6375E-BE76-441E-A3B6-8529E67CA871}"/>
              </a:ext>
            </a:extLst>
          </p:cNvPr>
          <p:cNvSpPr txBox="1"/>
          <p:nvPr/>
        </p:nvSpPr>
        <p:spPr>
          <a:xfrm>
            <a:off x="2692488" y="1046270"/>
            <a:ext cx="7911834" cy="1651734"/>
          </a:xfrm>
          <a:prstGeom prst="rect">
            <a:avLst/>
          </a:prstGeom>
          <a:noFill/>
        </p:spPr>
        <p:txBody>
          <a:bodyPr wrap="square" rtlCol="0">
            <a:spAutoFit/>
          </a:bodyPr>
          <a:lstStyle/>
          <a:p>
            <a:pPr marL="285750" indent="-285750">
              <a:spcBef>
                <a:spcPts val="100"/>
              </a:spcBef>
              <a:buClr>
                <a:schemeClr val="accent6">
                  <a:lumMod val="75000"/>
                </a:schemeClr>
              </a:buClr>
              <a:buFont typeface="Wingdings" panose="05000000000000000000" pitchFamily="2" charset="2"/>
              <a:buChar char="ü"/>
            </a:pPr>
            <a:r>
              <a:rPr lang="ru-RU" sz="1400" b="1" dirty="0">
                <a:latin typeface="Arial" panose="020B0604020202020204" pitchFamily="34" charset="0"/>
                <a:ea typeface="DengXian" panose="02010600030101010101" pitchFamily="2" charset="-122"/>
                <a:cs typeface="Arial" panose="020B0604020202020204" pitchFamily="34" charset="0"/>
              </a:rPr>
              <a:t>Политика противодействия мошенничеству, коррупции и другой запрещенной деятельности</a:t>
            </a:r>
            <a:endParaRPr lang="en-US" sz="1400" b="1" dirty="0">
              <a:latin typeface="Arial" panose="020B0604020202020204" pitchFamily="34" charset="0"/>
              <a:ea typeface="DengXian" panose="02010600030101010101" pitchFamily="2" charset="-122"/>
              <a:cs typeface="Arial" panose="020B0604020202020204" pitchFamily="34" charset="0"/>
            </a:endParaRPr>
          </a:p>
          <a:p>
            <a:pPr marL="285750" indent="-285750">
              <a:spcBef>
                <a:spcPts val="100"/>
              </a:spcBef>
              <a:buClr>
                <a:schemeClr val="accent6">
                  <a:lumMod val="75000"/>
                </a:schemeClr>
              </a:buClr>
              <a:buFont typeface="Wingdings" panose="05000000000000000000" pitchFamily="2" charset="2"/>
              <a:buChar char="ü"/>
            </a:pPr>
            <a:r>
              <a:rPr lang="ru-RU" sz="1400" b="1" dirty="0">
                <a:latin typeface="Arial" panose="020B0604020202020204" pitchFamily="34" charset="0"/>
                <a:ea typeface="DengXian" panose="02010600030101010101" pitchFamily="2" charset="-122"/>
                <a:cs typeface="Arial" panose="020B0604020202020204" pitchFamily="34" charset="0"/>
              </a:rPr>
              <a:t>Руководящие указания по проведению расследований</a:t>
            </a:r>
            <a:r>
              <a:rPr lang="en-US" sz="1400" b="1" dirty="0">
                <a:latin typeface="Arial" panose="020B0604020202020204" pitchFamily="34" charset="0"/>
                <a:ea typeface="DengXian" panose="02010600030101010101" pitchFamily="2" charset="-122"/>
                <a:cs typeface="Arial" panose="020B0604020202020204" pitchFamily="34" charset="0"/>
              </a:rPr>
              <a:t> </a:t>
            </a:r>
          </a:p>
          <a:p>
            <a:pPr marL="285750" indent="-285750">
              <a:spcBef>
                <a:spcPts val="100"/>
              </a:spcBef>
              <a:buClr>
                <a:schemeClr val="accent6">
                  <a:lumMod val="75000"/>
                </a:schemeClr>
              </a:buClr>
              <a:buFont typeface="Wingdings" panose="05000000000000000000" pitchFamily="2" charset="2"/>
              <a:buChar char="ü"/>
            </a:pPr>
            <a:r>
              <a:rPr lang="ru-RU" sz="1400" b="1" dirty="0">
                <a:latin typeface="Arial" panose="020B0604020202020204" pitchFamily="34" charset="0"/>
                <a:ea typeface="DengXian" panose="02010600030101010101" pitchFamily="2" charset="-122"/>
                <a:cs typeface="Arial" panose="020B0604020202020204" pitchFamily="34" charset="0"/>
              </a:rPr>
              <a:t>Включение в проектные соглашения положения о надлежащей процедуре в случае мошенничества </a:t>
            </a:r>
            <a:endParaRPr lang="en-US" sz="1400" b="1" dirty="0">
              <a:latin typeface="Arial" panose="020B0604020202020204" pitchFamily="34" charset="0"/>
              <a:ea typeface="DengXian" panose="02010600030101010101" pitchFamily="2" charset="-122"/>
              <a:cs typeface="Arial" panose="020B0604020202020204" pitchFamily="34" charset="0"/>
            </a:endParaRPr>
          </a:p>
          <a:p>
            <a:pPr marL="285750" indent="-285750">
              <a:spcBef>
                <a:spcPts val="100"/>
              </a:spcBef>
              <a:buClr>
                <a:schemeClr val="accent6">
                  <a:lumMod val="75000"/>
                </a:schemeClr>
              </a:buClr>
              <a:buFont typeface="Wingdings" panose="05000000000000000000" pitchFamily="2" charset="2"/>
              <a:buChar char="ü"/>
            </a:pPr>
            <a:r>
              <a:rPr lang="ru-RU" sz="1400" b="1" dirty="0">
                <a:latin typeface="Arial" panose="020B0604020202020204" pitchFamily="34" charset="0"/>
                <a:ea typeface="DengXian" panose="02010600030101010101" pitchFamily="2" charset="-122"/>
                <a:cs typeface="Arial" panose="020B0604020202020204" pitchFamily="34" charset="0"/>
              </a:rPr>
              <a:t>Проверка проектов региональных отделений</a:t>
            </a:r>
            <a:r>
              <a:rPr lang="en-US" sz="1400" b="1" dirty="0">
                <a:latin typeface="Arial" panose="020B0604020202020204" pitchFamily="34" charset="0"/>
                <a:ea typeface="DengXian" panose="02010600030101010101" pitchFamily="2" charset="-122"/>
                <a:cs typeface="Arial" panose="020B0604020202020204" pitchFamily="34" charset="0"/>
              </a:rPr>
              <a:t> </a:t>
            </a:r>
          </a:p>
          <a:p>
            <a:pPr marL="285750" indent="-285750">
              <a:spcBef>
                <a:spcPts val="100"/>
              </a:spcBef>
              <a:buClr>
                <a:schemeClr val="accent6">
                  <a:lumMod val="75000"/>
                </a:schemeClr>
              </a:buClr>
              <a:buFont typeface="Wingdings" panose="05000000000000000000" pitchFamily="2" charset="2"/>
              <a:buChar char="ü"/>
            </a:pPr>
            <a:r>
              <a:rPr lang="ru-RU" sz="1400" b="1" dirty="0">
                <a:latin typeface="Arial" panose="020B0604020202020204" pitchFamily="34" charset="0"/>
                <a:ea typeface="DengXian" panose="02010600030101010101" pitchFamily="2" charset="-122"/>
                <a:cs typeface="Arial" panose="020B0604020202020204" pitchFamily="34" charset="0"/>
              </a:rPr>
              <a:t>Укрепление политики спонсорской поддержки </a:t>
            </a:r>
            <a:endParaRPr lang="en-US" sz="1400" b="1" dirty="0">
              <a:latin typeface="Arial" panose="020B0604020202020204" pitchFamily="34" charset="0"/>
              <a:ea typeface="DengXian" panose="02010600030101010101" pitchFamily="2" charset="-122"/>
              <a:cs typeface="Arial" panose="020B0604020202020204" pitchFamily="34" charset="0"/>
            </a:endParaRPr>
          </a:p>
        </p:txBody>
      </p:sp>
      <p:sp>
        <p:nvSpPr>
          <p:cNvPr id="87" name="TextBox 86">
            <a:extLst>
              <a:ext uri="{FF2B5EF4-FFF2-40B4-BE49-F238E27FC236}">
                <a16:creationId xmlns:a16="http://schemas.microsoft.com/office/drawing/2014/main" id="{C2372A58-E836-4EEB-A58D-62012D65CB15}"/>
              </a:ext>
            </a:extLst>
          </p:cNvPr>
          <p:cNvSpPr txBox="1"/>
          <p:nvPr/>
        </p:nvSpPr>
        <p:spPr>
          <a:xfrm rot="16200000">
            <a:off x="1038106" y="1261970"/>
            <a:ext cx="1743075" cy="1200330"/>
          </a:xfrm>
          <a:prstGeom prst="rect">
            <a:avLst/>
          </a:prstGeom>
          <a:solidFill>
            <a:schemeClr val="accent1">
              <a:lumMod val="60000"/>
              <a:lumOff val="40000"/>
            </a:schemeClr>
          </a:solidFill>
        </p:spPr>
        <p:txBody>
          <a:bodyPr wrap="square" lIns="0" rIns="0" rtlCol="0" anchor="ctr" anchorCtr="0">
            <a:noAutofit/>
          </a:bodyPr>
          <a:lstStyle/>
          <a:p>
            <a:pPr algn="ctr">
              <a:lnSpc>
                <a:spcPts val="1700"/>
              </a:lnSpc>
            </a:pPr>
            <a:r>
              <a:rPr lang="ru-RU" sz="1600" dirty="0">
                <a:latin typeface="Arial" panose="020B0604020202020204" pitchFamily="34" charset="0"/>
                <a:cs typeface="Arial" panose="020B0604020202020204" pitchFamily="34" charset="0"/>
              </a:rPr>
              <a:t>Вопросы управления, </a:t>
            </a:r>
            <a:br>
              <a:rPr lang="en-US" sz="1600" dirty="0">
                <a:latin typeface="Arial" panose="020B0604020202020204" pitchFamily="34" charset="0"/>
                <a:cs typeface="Arial" panose="020B0604020202020204" pitchFamily="34" charset="0"/>
              </a:rPr>
            </a:br>
            <a:r>
              <a:rPr lang="ru-RU" sz="1600" dirty="0">
                <a:latin typeface="Arial" panose="020B0604020202020204" pitchFamily="34" charset="0"/>
                <a:cs typeface="Arial" panose="020B0604020202020204" pitchFamily="34" charset="0"/>
              </a:rPr>
              <a:t>этики </a:t>
            </a:r>
            <a:br>
              <a:rPr lang="en-US" sz="1600" dirty="0">
                <a:latin typeface="Arial" panose="020B0604020202020204" pitchFamily="34" charset="0"/>
                <a:cs typeface="Arial" panose="020B0604020202020204" pitchFamily="34" charset="0"/>
              </a:rPr>
            </a:br>
            <a:r>
              <a:rPr lang="ru-RU" sz="1600" dirty="0">
                <a:latin typeface="Arial" panose="020B0604020202020204" pitchFamily="34" charset="0"/>
                <a:cs typeface="Arial" panose="020B0604020202020204" pitchFamily="34" charset="0"/>
              </a:rPr>
              <a:t>и</a:t>
            </a:r>
            <a:r>
              <a:rPr lang="en-US" sz="1600" dirty="0">
                <a:latin typeface="Arial" panose="020B0604020202020204" pitchFamily="34" charset="0"/>
                <a:cs typeface="Arial" panose="020B0604020202020204" pitchFamily="34" charset="0"/>
              </a:rPr>
              <a:t> </a:t>
            </a:r>
            <a:r>
              <a:rPr lang="ru-RU" sz="1600" dirty="0">
                <a:latin typeface="Arial" panose="020B0604020202020204" pitchFamily="34" charset="0"/>
                <a:cs typeface="Arial" panose="020B0604020202020204" pitchFamily="34" charset="0"/>
              </a:rPr>
              <a:t>выявления мошенничества</a:t>
            </a:r>
            <a:endParaRPr lang="en-GB" sz="1600" dirty="0">
              <a:latin typeface="Arial" panose="020B0604020202020204" pitchFamily="34" charset="0"/>
              <a:cs typeface="Arial" panose="020B0604020202020204" pitchFamily="34" charset="0"/>
            </a:endParaRPr>
          </a:p>
        </p:txBody>
      </p:sp>
      <p:sp>
        <p:nvSpPr>
          <p:cNvPr id="88" name="TextBox 87">
            <a:extLst>
              <a:ext uri="{FF2B5EF4-FFF2-40B4-BE49-F238E27FC236}">
                <a16:creationId xmlns:a16="http://schemas.microsoft.com/office/drawing/2014/main" id="{EF012904-3A20-4F2B-853B-D0DBA8ED0358}"/>
              </a:ext>
            </a:extLst>
          </p:cNvPr>
          <p:cNvSpPr txBox="1"/>
          <p:nvPr/>
        </p:nvSpPr>
        <p:spPr>
          <a:xfrm>
            <a:off x="247650" y="2962275"/>
            <a:ext cx="10767331" cy="1743075"/>
          </a:xfrm>
          <a:prstGeom prst="rect">
            <a:avLst/>
          </a:prstGeom>
          <a:solidFill>
            <a:schemeClr val="accent1">
              <a:lumMod val="20000"/>
              <a:lumOff val="80000"/>
            </a:schemeClr>
          </a:solidFill>
        </p:spPr>
        <p:txBody>
          <a:bodyPr wrap="square" rtlCol="0">
            <a:spAutoFit/>
          </a:bodyPr>
          <a:lstStyle/>
          <a:p>
            <a:endParaRPr lang="en-US" dirty="0"/>
          </a:p>
        </p:txBody>
      </p:sp>
      <p:sp>
        <p:nvSpPr>
          <p:cNvPr id="89" name="TextBox 88">
            <a:extLst>
              <a:ext uri="{FF2B5EF4-FFF2-40B4-BE49-F238E27FC236}">
                <a16:creationId xmlns:a16="http://schemas.microsoft.com/office/drawing/2014/main" id="{F252B8D0-8591-4CCA-8C3B-5BF89F585DB7}"/>
              </a:ext>
            </a:extLst>
          </p:cNvPr>
          <p:cNvSpPr txBox="1"/>
          <p:nvPr/>
        </p:nvSpPr>
        <p:spPr>
          <a:xfrm>
            <a:off x="2692488" y="3137865"/>
            <a:ext cx="8430239" cy="1436291"/>
          </a:xfrm>
          <a:prstGeom prst="rect">
            <a:avLst/>
          </a:prstGeom>
          <a:noFill/>
        </p:spPr>
        <p:txBody>
          <a:bodyPr wrap="square" rtlCol="0">
            <a:spAutoFit/>
          </a:bodyPr>
          <a:lstStyle/>
          <a:p>
            <a:pPr marL="285750" indent="-285750">
              <a:spcBef>
                <a:spcPts val="100"/>
              </a:spcBef>
              <a:buClr>
                <a:schemeClr val="accent6">
                  <a:lumMod val="75000"/>
                </a:schemeClr>
              </a:buClr>
              <a:buFont typeface="Wingdings" panose="05000000000000000000" pitchFamily="2" charset="2"/>
              <a:buChar char="ü"/>
            </a:pPr>
            <a:r>
              <a:rPr lang="ru-RU" sz="1400" b="1" dirty="0">
                <a:latin typeface="Arial" panose="020B0604020202020204" pitchFamily="34" charset="0"/>
                <a:ea typeface="DengXian" panose="02010600030101010101" pitchFamily="2" charset="-122"/>
                <a:cs typeface="Arial" panose="020B0604020202020204" pitchFamily="34" charset="0"/>
              </a:rPr>
              <a:t>Новые закупочные процедуры для заказов на сумму &lt; 20 000 швейцарских франков </a:t>
            </a:r>
            <a:endParaRPr lang="en-US" sz="1400" b="1" dirty="0">
              <a:latin typeface="Arial" panose="020B0604020202020204" pitchFamily="34" charset="0"/>
              <a:ea typeface="DengXian" panose="02010600030101010101" pitchFamily="2" charset="-122"/>
              <a:cs typeface="Arial" panose="020B0604020202020204" pitchFamily="34" charset="0"/>
            </a:endParaRPr>
          </a:p>
          <a:p>
            <a:pPr marL="285750" indent="-285750">
              <a:spcBef>
                <a:spcPts val="100"/>
              </a:spcBef>
              <a:buClr>
                <a:schemeClr val="accent6">
                  <a:lumMod val="75000"/>
                </a:schemeClr>
              </a:buClr>
              <a:buFont typeface="Wingdings" panose="05000000000000000000" pitchFamily="2" charset="2"/>
              <a:buChar char="ü"/>
            </a:pPr>
            <a:r>
              <a:rPr lang="ru-RU" sz="1400" b="1" dirty="0">
                <a:latin typeface="Arial" panose="020B0604020202020204" pitchFamily="34" charset="0"/>
                <a:ea typeface="DengXian" panose="02010600030101010101" pitchFamily="2" charset="-122"/>
                <a:cs typeface="Arial" panose="020B0604020202020204" pitchFamily="34" charset="0"/>
              </a:rPr>
              <a:t>Базовые правила закупки для проектов БРЭ </a:t>
            </a:r>
            <a:r>
              <a:rPr lang="en-US" sz="1400" b="1" dirty="0">
                <a:latin typeface="Arial" panose="020B0604020202020204" pitchFamily="34" charset="0"/>
                <a:ea typeface="DengXian" panose="02010600030101010101" pitchFamily="2" charset="-122"/>
                <a:cs typeface="Arial" panose="020B0604020202020204" pitchFamily="34" charset="0"/>
              </a:rPr>
              <a:t>  </a:t>
            </a:r>
          </a:p>
          <a:p>
            <a:pPr marL="285750" indent="-285750">
              <a:spcBef>
                <a:spcPts val="100"/>
              </a:spcBef>
              <a:buClr>
                <a:schemeClr val="accent6">
                  <a:lumMod val="75000"/>
                </a:schemeClr>
              </a:buClr>
              <a:buFont typeface="Wingdings" panose="05000000000000000000" pitchFamily="2" charset="2"/>
              <a:buChar char="ü"/>
            </a:pPr>
            <a:r>
              <a:rPr lang="ru-RU" sz="1400" b="1" dirty="0">
                <a:latin typeface="Arial" panose="020B0604020202020204" pitchFamily="34" charset="0"/>
                <a:ea typeface="DengXian" panose="02010600030101010101" pitchFamily="2" charset="-122"/>
                <a:cs typeface="Arial" panose="020B0604020202020204" pitchFamily="34" charset="0"/>
              </a:rPr>
              <a:t>Мониторинг общей суммы заказов по каждому поставщику </a:t>
            </a:r>
            <a:endParaRPr lang="en-US" sz="1400" b="1" dirty="0">
              <a:latin typeface="Arial" panose="020B0604020202020204" pitchFamily="34" charset="0"/>
              <a:ea typeface="DengXian" panose="02010600030101010101" pitchFamily="2" charset="-122"/>
              <a:cs typeface="Arial" panose="020B0604020202020204" pitchFamily="34" charset="0"/>
            </a:endParaRPr>
          </a:p>
          <a:p>
            <a:pPr marL="285750" indent="-285750">
              <a:spcBef>
                <a:spcPts val="100"/>
              </a:spcBef>
              <a:buClr>
                <a:schemeClr val="accent6">
                  <a:lumMod val="75000"/>
                </a:schemeClr>
              </a:buClr>
              <a:buFont typeface="Wingdings" panose="05000000000000000000" pitchFamily="2" charset="2"/>
              <a:buChar char="ü"/>
            </a:pPr>
            <a:r>
              <a:rPr lang="ru-RU" sz="1400" b="1" dirty="0">
                <a:latin typeface="Arial" panose="020B0604020202020204" pitchFamily="34" charset="0"/>
                <a:ea typeface="DengXian" panose="02010600030101010101" pitchFamily="2" charset="-122"/>
                <a:cs typeface="Arial" panose="020B0604020202020204" pitchFamily="34" charset="0"/>
              </a:rPr>
              <a:t>Усиление контроля в отношении мелких сумм</a:t>
            </a:r>
            <a:endParaRPr lang="en-US" sz="1400" b="1" dirty="0">
              <a:latin typeface="Arial" panose="020B0604020202020204" pitchFamily="34" charset="0"/>
              <a:ea typeface="DengXian" panose="02010600030101010101" pitchFamily="2" charset="-122"/>
              <a:cs typeface="Arial" panose="020B0604020202020204" pitchFamily="34" charset="0"/>
            </a:endParaRPr>
          </a:p>
          <a:p>
            <a:pPr marL="285750" indent="-285750">
              <a:spcBef>
                <a:spcPts val="100"/>
              </a:spcBef>
              <a:buClr>
                <a:schemeClr val="accent6">
                  <a:lumMod val="75000"/>
                </a:schemeClr>
              </a:buClr>
              <a:buFont typeface="Wingdings" panose="05000000000000000000" pitchFamily="2" charset="2"/>
              <a:buChar char="ü"/>
            </a:pPr>
            <a:r>
              <a:rPr lang="ru-RU" sz="1400" b="1" dirty="0">
                <a:latin typeface="Arial" panose="020B0604020202020204" pitchFamily="34" charset="0"/>
                <a:ea typeface="DengXian" panose="02010600030101010101" pitchFamily="2" charset="-122"/>
                <a:cs typeface="Arial" panose="020B0604020202020204" pitchFamily="34" charset="0"/>
              </a:rPr>
              <a:t>Эффективное управление банковскими счетами и наличными средствами </a:t>
            </a:r>
            <a:br>
              <a:rPr lang="en-US" sz="1400" b="1" dirty="0">
                <a:latin typeface="Arial" panose="020B0604020202020204" pitchFamily="34" charset="0"/>
                <a:ea typeface="DengXian" panose="02010600030101010101" pitchFamily="2" charset="-122"/>
                <a:cs typeface="Arial" panose="020B0604020202020204" pitchFamily="34" charset="0"/>
              </a:rPr>
            </a:br>
            <a:r>
              <a:rPr lang="ru-RU" sz="1400" b="1" dirty="0">
                <a:latin typeface="Arial" panose="020B0604020202020204" pitchFamily="34" charset="0"/>
                <a:ea typeface="DengXian" panose="02010600030101010101" pitchFamily="2" charset="-122"/>
                <a:cs typeface="Arial" panose="020B0604020202020204" pitchFamily="34" charset="0"/>
              </a:rPr>
              <a:t>в региональных/зональных отделениях МСЭ </a:t>
            </a:r>
            <a:endParaRPr lang="en-US" sz="1400" dirty="0"/>
          </a:p>
        </p:txBody>
      </p:sp>
      <p:sp>
        <p:nvSpPr>
          <p:cNvPr id="91" name="TextBox 90">
            <a:extLst>
              <a:ext uri="{FF2B5EF4-FFF2-40B4-BE49-F238E27FC236}">
                <a16:creationId xmlns:a16="http://schemas.microsoft.com/office/drawing/2014/main" id="{9F0C73D9-4B37-441D-B00C-15BDA39560E9}"/>
              </a:ext>
            </a:extLst>
          </p:cNvPr>
          <p:cNvSpPr txBox="1"/>
          <p:nvPr/>
        </p:nvSpPr>
        <p:spPr>
          <a:xfrm>
            <a:off x="247651" y="4835049"/>
            <a:ext cx="10767330" cy="1743075"/>
          </a:xfrm>
          <a:prstGeom prst="rect">
            <a:avLst/>
          </a:prstGeom>
          <a:solidFill>
            <a:schemeClr val="accent1">
              <a:lumMod val="20000"/>
              <a:lumOff val="80000"/>
            </a:schemeClr>
          </a:solidFill>
        </p:spPr>
        <p:txBody>
          <a:bodyPr wrap="square" rtlCol="0">
            <a:spAutoFit/>
          </a:bodyPr>
          <a:lstStyle/>
          <a:p>
            <a:endParaRPr lang="en-US" dirty="0"/>
          </a:p>
        </p:txBody>
      </p:sp>
      <p:sp>
        <p:nvSpPr>
          <p:cNvPr id="92" name="TextBox 91">
            <a:extLst>
              <a:ext uri="{FF2B5EF4-FFF2-40B4-BE49-F238E27FC236}">
                <a16:creationId xmlns:a16="http://schemas.microsoft.com/office/drawing/2014/main" id="{96E64A9C-BD47-4836-9AC9-B41781DD6D6F}"/>
              </a:ext>
            </a:extLst>
          </p:cNvPr>
          <p:cNvSpPr txBox="1"/>
          <p:nvPr/>
        </p:nvSpPr>
        <p:spPr>
          <a:xfrm>
            <a:off x="2703904" y="4958300"/>
            <a:ext cx="7096806" cy="1449115"/>
          </a:xfrm>
          <a:prstGeom prst="rect">
            <a:avLst/>
          </a:prstGeom>
          <a:noFill/>
        </p:spPr>
        <p:txBody>
          <a:bodyPr wrap="square" rtlCol="0">
            <a:spAutoFit/>
          </a:bodyPr>
          <a:lstStyle/>
          <a:p>
            <a:pPr marL="285750" indent="-285750">
              <a:spcBef>
                <a:spcPts val="100"/>
              </a:spcBef>
              <a:buClr>
                <a:schemeClr val="accent6">
                  <a:lumMod val="75000"/>
                </a:schemeClr>
              </a:buClr>
              <a:buFont typeface="Wingdings" panose="05000000000000000000" pitchFamily="2" charset="2"/>
              <a:buChar char="ü"/>
            </a:pPr>
            <a:r>
              <a:rPr lang="ru-RU" sz="1400" b="1" dirty="0">
                <a:latin typeface="Arial" panose="020B0604020202020204" pitchFamily="34" charset="0"/>
                <a:ea typeface="DengXian" panose="02010600030101010101" pitchFamily="2" charset="-122"/>
                <a:cs typeface="Arial" panose="020B0604020202020204" pitchFamily="34" charset="0"/>
              </a:rPr>
              <a:t>Внутренняя рабочая группа по усилению внутреннего контроля в БРЭ</a:t>
            </a:r>
            <a:endParaRPr lang="en-US" sz="1400" b="1" dirty="0">
              <a:latin typeface="Arial" panose="020B0604020202020204" pitchFamily="34" charset="0"/>
              <a:ea typeface="DengXian" panose="02010600030101010101" pitchFamily="2" charset="-122"/>
              <a:cs typeface="Arial" panose="020B0604020202020204" pitchFamily="34" charset="0"/>
            </a:endParaRPr>
          </a:p>
          <a:p>
            <a:pPr marL="285750" indent="-285750">
              <a:spcBef>
                <a:spcPts val="100"/>
              </a:spcBef>
              <a:buClr>
                <a:schemeClr val="accent6">
                  <a:lumMod val="75000"/>
                </a:schemeClr>
              </a:buClr>
              <a:buFont typeface="Wingdings" panose="05000000000000000000" pitchFamily="2" charset="2"/>
              <a:buChar char="ü"/>
            </a:pPr>
            <a:r>
              <a:rPr lang="ru-RU" sz="1400" b="1" dirty="0">
                <a:latin typeface="Arial" panose="020B0604020202020204" pitchFamily="34" charset="0"/>
                <a:ea typeface="DengXian" panose="02010600030101010101" pitchFamily="2" charset="-122"/>
                <a:cs typeface="Arial" panose="020B0604020202020204" pitchFamily="34" charset="0"/>
              </a:rPr>
              <a:t>Ежегодный план поездок БРЭ</a:t>
            </a:r>
            <a:endParaRPr lang="en-US" sz="1400" b="1" dirty="0">
              <a:latin typeface="Arial" panose="020B0604020202020204" pitchFamily="34" charset="0"/>
              <a:ea typeface="DengXian" panose="02010600030101010101" pitchFamily="2" charset="-122"/>
              <a:cs typeface="Arial" panose="020B0604020202020204" pitchFamily="34" charset="0"/>
            </a:endParaRPr>
          </a:p>
          <a:p>
            <a:pPr marL="285750" indent="-285750">
              <a:spcBef>
                <a:spcPts val="100"/>
              </a:spcBef>
              <a:buClr>
                <a:schemeClr val="accent6">
                  <a:lumMod val="75000"/>
                </a:schemeClr>
              </a:buClr>
              <a:buFont typeface="Wingdings" panose="05000000000000000000" pitchFamily="2" charset="2"/>
              <a:buChar char="ü"/>
            </a:pPr>
            <a:r>
              <a:rPr lang="ru-RU" sz="1400" b="1" dirty="0">
                <a:latin typeface="Arial" panose="020B0604020202020204" pitchFamily="34" charset="0"/>
                <a:ea typeface="DengXian" panose="02010600030101010101" pitchFamily="2" charset="-122"/>
                <a:cs typeface="Arial" panose="020B0604020202020204" pitchFamily="34" charset="0"/>
              </a:rPr>
              <a:t>Контроль за работой консультантов </a:t>
            </a:r>
            <a:r>
              <a:rPr lang="en-US" sz="1400" b="1" dirty="0">
                <a:latin typeface="Arial" panose="020B0604020202020204" pitchFamily="34" charset="0"/>
                <a:ea typeface="DengXian" panose="02010600030101010101" pitchFamily="2" charset="-122"/>
                <a:cs typeface="Arial" panose="020B0604020202020204" pitchFamily="34" charset="0"/>
              </a:rPr>
              <a:t> </a:t>
            </a:r>
          </a:p>
          <a:p>
            <a:pPr marL="285750" indent="-285750">
              <a:spcBef>
                <a:spcPts val="100"/>
              </a:spcBef>
              <a:buClr>
                <a:schemeClr val="accent6">
                  <a:lumMod val="75000"/>
                </a:schemeClr>
              </a:buClr>
              <a:buFont typeface="Wingdings" panose="05000000000000000000" pitchFamily="2" charset="2"/>
              <a:buChar char="ü"/>
            </a:pPr>
            <a:r>
              <a:rPr lang="ru-RU" sz="1400" b="1" dirty="0">
                <a:latin typeface="Arial" panose="020B0604020202020204" pitchFamily="34" charset="0"/>
                <a:ea typeface="DengXian" panose="02010600030101010101" pitchFamily="2" charset="-122"/>
                <a:cs typeface="Arial" panose="020B0604020202020204" pitchFamily="34" charset="0"/>
              </a:rPr>
              <a:t>Укрепление процедур оформления поездок</a:t>
            </a:r>
            <a:endParaRPr lang="en-GB" sz="1400" b="1" dirty="0">
              <a:latin typeface="Arial" panose="020B0604020202020204" pitchFamily="34" charset="0"/>
              <a:ea typeface="DengXian" panose="02010600030101010101" pitchFamily="2" charset="-122"/>
              <a:cs typeface="Arial" panose="020B0604020202020204" pitchFamily="34" charset="0"/>
            </a:endParaRPr>
          </a:p>
          <a:p>
            <a:pPr marL="285750" indent="-285750">
              <a:spcBef>
                <a:spcPts val="100"/>
              </a:spcBef>
              <a:buClr>
                <a:schemeClr val="accent6">
                  <a:lumMod val="75000"/>
                </a:schemeClr>
              </a:buClr>
              <a:buFont typeface="Wingdings" panose="05000000000000000000" pitchFamily="2" charset="2"/>
              <a:buChar char="ü"/>
            </a:pPr>
            <a:r>
              <a:rPr lang="ru-RU" sz="1400" b="1" dirty="0">
                <a:latin typeface="Arial" panose="020B0604020202020204" pitchFamily="34" charset="0"/>
                <a:ea typeface="DengXian" panose="02010600030101010101" pitchFamily="2" charset="-122"/>
                <a:cs typeface="Arial" panose="020B0604020202020204" pitchFamily="34" charset="0"/>
              </a:rPr>
              <a:t>Укрепление надзора на уровне проектов </a:t>
            </a:r>
            <a:endParaRPr lang="en-US" sz="1400" b="1" dirty="0">
              <a:latin typeface="Arial" panose="020B0604020202020204" pitchFamily="34" charset="0"/>
              <a:ea typeface="DengXian" panose="02010600030101010101" pitchFamily="2" charset="-122"/>
              <a:cs typeface="Arial" panose="020B0604020202020204" pitchFamily="34" charset="0"/>
            </a:endParaRPr>
          </a:p>
          <a:p>
            <a:pPr marL="285750" indent="-285750">
              <a:spcBef>
                <a:spcPts val="100"/>
              </a:spcBef>
              <a:buClr>
                <a:schemeClr val="accent6">
                  <a:lumMod val="75000"/>
                </a:schemeClr>
              </a:buClr>
              <a:buFont typeface="Wingdings" panose="05000000000000000000" pitchFamily="2" charset="2"/>
              <a:buChar char="ü"/>
            </a:pPr>
            <a:r>
              <a:rPr lang="ru-RU" sz="1400" b="1" dirty="0">
                <a:latin typeface="Arial" panose="020B0604020202020204" pitchFamily="34" charset="0"/>
                <a:ea typeface="DengXian" panose="02010600030101010101" pitchFamily="2" charset="-122"/>
                <a:cs typeface="Arial" panose="020B0604020202020204" pitchFamily="34" charset="0"/>
              </a:rPr>
              <a:t>Управление активами проектов</a:t>
            </a:r>
            <a:r>
              <a:rPr lang="en-US" sz="1400" b="1" dirty="0">
                <a:latin typeface="Arial" panose="020B0604020202020204" pitchFamily="34" charset="0"/>
                <a:ea typeface="DengXian" panose="02010600030101010101" pitchFamily="2" charset="-122"/>
                <a:cs typeface="Arial" panose="020B0604020202020204" pitchFamily="34" charset="0"/>
              </a:rPr>
              <a:t> </a:t>
            </a:r>
          </a:p>
        </p:txBody>
      </p:sp>
      <p:grpSp>
        <p:nvGrpSpPr>
          <p:cNvPr id="23" name="Shape 548">
            <a:extLst>
              <a:ext uri="{FF2B5EF4-FFF2-40B4-BE49-F238E27FC236}">
                <a16:creationId xmlns:a16="http://schemas.microsoft.com/office/drawing/2014/main" id="{10609DBA-2840-40CF-8FB2-07695E257266}"/>
              </a:ext>
            </a:extLst>
          </p:cNvPr>
          <p:cNvGrpSpPr/>
          <p:nvPr/>
        </p:nvGrpSpPr>
        <p:grpSpPr>
          <a:xfrm>
            <a:off x="594298" y="3721528"/>
            <a:ext cx="333699" cy="329076"/>
            <a:chOff x="3292425" y="3664250"/>
            <a:chExt cx="397025" cy="391525"/>
          </a:xfrm>
        </p:grpSpPr>
        <p:sp>
          <p:nvSpPr>
            <p:cNvPr id="24" name="Shape 549">
              <a:extLst>
                <a:ext uri="{FF2B5EF4-FFF2-40B4-BE49-F238E27FC236}">
                  <a16:creationId xmlns:a16="http://schemas.microsoft.com/office/drawing/2014/main" id="{F97B291E-D0C6-43E1-B7E4-13476D765BE0}"/>
                </a:ext>
              </a:extLst>
            </p:cNvPr>
            <p:cNvSpPr/>
            <p:nvPr/>
          </p:nvSpPr>
          <p:spPr>
            <a:xfrm>
              <a:off x="3292425" y="3680675"/>
              <a:ext cx="375100" cy="375100"/>
            </a:xfrm>
            <a:custGeom>
              <a:avLst/>
              <a:gdLst/>
              <a:ahLst/>
              <a:cxnLst/>
              <a:rect l="0" t="0" r="0" b="0"/>
              <a:pathLst>
                <a:path w="15004" h="15004" fill="none" extrusionOk="0">
                  <a:moveTo>
                    <a:pt x="7502" y="1"/>
                  </a:moveTo>
                  <a:lnTo>
                    <a:pt x="7502" y="1"/>
                  </a:lnTo>
                  <a:lnTo>
                    <a:pt x="7112" y="1"/>
                  </a:lnTo>
                  <a:lnTo>
                    <a:pt x="6747" y="50"/>
                  </a:lnTo>
                  <a:lnTo>
                    <a:pt x="6357" y="98"/>
                  </a:lnTo>
                  <a:lnTo>
                    <a:pt x="5992" y="147"/>
                  </a:lnTo>
                  <a:lnTo>
                    <a:pt x="5627" y="244"/>
                  </a:lnTo>
                  <a:lnTo>
                    <a:pt x="5261" y="342"/>
                  </a:lnTo>
                  <a:lnTo>
                    <a:pt x="4921" y="464"/>
                  </a:lnTo>
                  <a:lnTo>
                    <a:pt x="4580" y="585"/>
                  </a:lnTo>
                  <a:lnTo>
                    <a:pt x="4239" y="732"/>
                  </a:lnTo>
                  <a:lnTo>
                    <a:pt x="3922" y="902"/>
                  </a:lnTo>
                  <a:lnTo>
                    <a:pt x="3605" y="1097"/>
                  </a:lnTo>
                  <a:lnTo>
                    <a:pt x="3313" y="1292"/>
                  </a:lnTo>
                  <a:lnTo>
                    <a:pt x="3021" y="1487"/>
                  </a:lnTo>
                  <a:lnTo>
                    <a:pt x="2729" y="1706"/>
                  </a:lnTo>
                  <a:lnTo>
                    <a:pt x="2461" y="1949"/>
                  </a:lnTo>
                  <a:lnTo>
                    <a:pt x="2193" y="2193"/>
                  </a:lnTo>
                  <a:lnTo>
                    <a:pt x="1949" y="2461"/>
                  </a:lnTo>
                  <a:lnTo>
                    <a:pt x="1706" y="2729"/>
                  </a:lnTo>
                  <a:lnTo>
                    <a:pt x="1486" y="3021"/>
                  </a:lnTo>
                  <a:lnTo>
                    <a:pt x="1292" y="3313"/>
                  </a:lnTo>
                  <a:lnTo>
                    <a:pt x="1097" y="3605"/>
                  </a:lnTo>
                  <a:lnTo>
                    <a:pt x="902" y="3922"/>
                  </a:lnTo>
                  <a:lnTo>
                    <a:pt x="731" y="4239"/>
                  </a:lnTo>
                  <a:lnTo>
                    <a:pt x="585" y="4580"/>
                  </a:lnTo>
                  <a:lnTo>
                    <a:pt x="464" y="4921"/>
                  </a:lnTo>
                  <a:lnTo>
                    <a:pt x="342" y="5262"/>
                  </a:lnTo>
                  <a:lnTo>
                    <a:pt x="244" y="5627"/>
                  </a:lnTo>
                  <a:lnTo>
                    <a:pt x="147" y="5992"/>
                  </a:lnTo>
                  <a:lnTo>
                    <a:pt x="98" y="6358"/>
                  </a:lnTo>
                  <a:lnTo>
                    <a:pt x="50" y="6747"/>
                  </a:lnTo>
                  <a:lnTo>
                    <a:pt x="1" y="7113"/>
                  </a:lnTo>
                  <a:lnTo>
                    <a:pt x="1" y="7502"/>
                  </a:lnTo>
                  <a:lnTo>
                    <a:pt x="1" y="7502"/>
                  </a:lnTo>
                  <a:lnTo>
                    <a:pt x="1" y="7892"/>
                  </a:lnTo>
                  <a:lnTo>
                    <a:pt x="50" y="8257"/>
                  </a:lnTo>
                  <a:lnTo>
                    <a:pt x="98" y="8647"/>
                  </a:lnTo>
                  <a:lnTo>
                    <a:pt x="147" y="9012"/>
                  </a:lnTo>
                  <a:lnTo>
                    <a:pt x="244" y="9378"/>
                  </a:lnTo>
                  <a:lnTo>
                    <a:pt x="342" y="9743"/>
                  </a:lnTo>
                  <a:lnTo>
                    <a:pt x="464" y="10084"/>
                  </a:lnTo>
                  <a:lnTo>
                    <a:pt x="585" y="10425"/>
                  </a:lnTo>
                  <a:lnTo>
                    <a:pt x="731" y="10766"/>
                  </a:lnTo>
                  <a:lnTo>
                    <a:pt x="902" y="11082"/>
                  </a:lnTo>
                  <a:lnTo>
                    <a:pt x="1097" y="11399"/>
                  </a:lnTo>
                  <a:lnTo>
                    <a:pt x="1292" y="11691"/>
                  </a:lnTo>
                  <a:lnTo>
                    <a:pt x="1486" y="11984"/>
                  </a:lnTo>
                  <a:lnTo>
                    <a:pt x="1706" y="12276"/>
                  </a:lnTo>
                  <a:lnTo>
                    <a:pt x="1949" y="12544"/>
                  </a:lnTo>
                  <a:lnTo>
                    <a:pt x="2193" y="12812"/>
                  </a:lnTo>
                  <a:lnTo>
                    <a:pt x="2461" y="13055"/>
                  </a:lnTo>
                  <a:lnTo>
                    <a:pt x="2729" y="13299"/>
                  </a:lnTo>
                  <a:lnTo>
                    <a:pt x="3021" y="13518"/>
                  </a:lnTo>
                  <a:lnTo>
                    <a:pt x="3313" y="13713"/>
                  </a:lnTo>
                  <a:lnTo>
                    <a:pt x="3605" y="13908"/>
                  </a:lnTo>
                  <a:lnTo>
                    <a:pt x="3922" y="14102"/>
                  </a:lnTo>
                  <a:lnTo>
                    <a:pt x="4239" y="14273"/>
                  </a:lnTo>
                  <a:lnTo>
                    <a:pt x="4580" y="14419"/>
                  </a:lnTo>
                  <a:lnTo>
                    <a:pt x="4921" y="14541"/>
                  </a:lnTo>
                  <a:lnTo>
                    <a:pt x="5261" y="14663"/>
                  </a:lnTo>
                  <a:lnTo>
                    <a:pt x="5627" y="14760"/>
                  </a:lnTo>
                  <a:lnTo>
                    <a:pt x="5992" y="14857"/>
                  </a:lnTo>
                  <a:lnTo>
                    <a:pt x="6357" y="14906"/>
                  </a:lnTo>
                  <a:lnTo>
                    <a:pt x="6747" y="14955"/>
                  </a:lnTo>
                  <a:lnTo>
                    <a:pt x="7112" y="15004"/>
                  </a:lnTo>
                  <a:lnTo>
                    <a:pt x="7502" y="15004"/>
                  </a:lnTo>
                  <a:lnTo>
                    <a:pt x="7502" y="15004"/>
                  </a:lnTo>
                  <a:lnTo>
                    <a:pt x="7892" y="15004"/>
                  </a:lnTo>
                  <a:lnTo>
                    <a:pt x="8257" y="14955"/>
                  </a:lnTo>
                  <a:lnTo>
                    <a:pt x="8647" y="14906"/>
                  </a:lnTo>
                  <a:lnTo>
                    <a:pt x="9012" y="14857"/>
                  </a:lnTo>
                  <a:lnTo>
                    <a:pt x="9377" y="14760"/>
                  </a:lnTo>
                  <a:lnTo>
                    <a:pt x="9743" y="14663"/>
                  </a:lnTo>
                  <a:lnTo>
                    <a:pt x="10084" y="14541"/>
                  </a:lnTo>
                  <a:lnTo>
                    <a:pt x="10425" y="14419"/>
                  </a:lnTo>
                  <a:lnTo>
                    <a:pt x="10766" y="14273"/>
                  </a:lnTo>
                  <a:lnTo>
                    <a:pt x="11082" y="14102"/>
                  </a:lnTo>
                  <a:lnTo>
                    <a:pt x="11399" y="13908"/>
                  </a:lnTo>
                  <a:lnTo>
                    <a:pt x="11691" y="13713"/>
                  </a:lnTo>
                  <a:lnTo>
                    <a:pt x="11983" y="13518"/>
                  </a:lnTo>
                  <a:lnTo>
                    <a:pt x="12276" y="13299"/>
                  </a:lnTo>
                  <a:lnTo>
                    <a:pt x="12544" y="13055"/>
                  </a:lnTo>
                  <a:lnTo>
                    <a:pt x="12812" y="12812"/>
                  </a:lnTo>
                  <a:lnTo>
                    <a:pt x="13055" y="12544"/>
                  </a:lnTo>
                  <a:lnTo>
                    <a:pt x="13299" y="12276"/>
                  </a:lnTo>
                  <a:lnTo>
                    <a:pt x="13518" y="11984"/>
                  </a:lnTo>
                  <a:lnTo>
                    <a:pt x="13713" y="11691"/>
                  </a:lnTo>
                  <a:lnTo>
                    <a:pt x="13907" y="11399"/>
                  </a:lnTo>
                  <a:lnTo>
                    <a:pt x="14102" y="11082"/>
                  </a:lnTo>
                  <a:lnTo>
                    <a:pt x="14273" y="10766"/>
                  </a:lnTo>
                  <a:lnTo>
                    <a:pt x="14419" y="10425"/>
                  </a:lnTo>
                  <a:lnTo>
                    <a:pt x="14541" y="10084"/>
                  </a:lnTo>
                  <a:lnTo>
                    <a:pt x="14662" y="9743"/>
                  </a:lnTo>
                  <a:lnTo>
                    <a:pt x="14760" y="9378"/>
                  </a:lnTo>
                  <a:lnTo>
                    <a:pt x="14857" y="9012"/>
                  </a:lnTo>
                  <a:lnTo>
                    <a:pt x="14906" y="8647"/>
                  </a:lnTo>
                  <a:lnTo>
                    <a:pt x="14955" y="8257"/>
                  </a:lnTo>
                  <a:lnTo>
                    <a:pt x="15003" y="7892"/>
                  </a:lnTo>
                  <a:lnTo>
                    <a:pt x="15003" y="7502"/>
                  </a:lnTo>
                  <a:lnTo>
                    <a:pt x="7502" y="7502"/>
                  </a:lnTo>
                  <a:lnTo>
                    <a:pt x="7502"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25" name="Shape 550">
              <a:extLst>
                <a:ext uri="{FF2B5EF4-FFF2-40B4-BE49-F238E27FC236}">
                  <a16:creationId xmlns:a16="http://schemas.microsoft.com/office/drawing/2014/main" id="{DC578FB4-B63C-4BBA-83F8-53D9AABBC905}"/>
                </a:ext>
              </a:extLst>
            </p:cNvPr>
            <p:cNvSpPr/>
            <p:nvPr/>
          </p:nvSpPr>
          <p:spPr>
            <a:xfrm>
              <a:off x="3504325" y="3664250"/>
              <a:ext cx="131525" cy="153450"/>
            </a:xfrm>
            <a:custGeom>
              <a:avLst/>
              <a:gdLst/>
              <a:ahLst/>
              <a:cxnLst/>
              <a:rect l="0" t="0" r="0" b="0"/>
              <a:pathLst>
                <a:path w="5261" h="6138" fill="none" extrusionOk="0">
                  <a:moveTo>
                    <a:pt x="0" y="0"/>
                  </a:moveTo>
                  <a:lnTo>
                    <a:pt x="0" y="0"/>
                  </a:lnTo>
                  <a:lnTo>
                    <a:pt x="390" y="25"/>
                  </a:lnTo>
                  <a:lnTo>
                    <a:pt x="780" y="98"/>
                  </a:lnTo>
                  <a:lnTo>
                    <a:pt x="1169" y="171"/>
                  </a:lnTo>
                  <a:lnTo>
                    <a:pt x="1559" y="268"/>
                  </a:lnTo>
                  <a:lnTo>
                    <a:pt x="1924" y="414"/>
                  </a:lnTo>
                  <a:lnTo>
                    <a:pt x="2314" y="560"/>
                  </a:lnTo>
                  <a:lnTo>
                    <a:pt x="2655" y="731"/>
                  </a:lnTo>
                  <a:lnTo>
                    <a:pt x="3020" y="901"/>
                  </a:lnTo>
                  <a:lnTo>
                    <a:pt x="3020" y="901"/>
                  </a:lnTo>
                  <a:lnTo>
                    <a:pt x="3337" y="1121"/>
                  </a:lnTo>
                  <a:lnTo>
                    <a:pt x="3654" y="1340"/>
                  </a:lnTo>
                  <a:lnTo>
                    <a:pt x="3946" y="1559"/>
                  </a:lnTo>
                  <a:lnTo>
                    <a:pt x="4238" y="1803"/>
                  </a:lnTo>
                  <a:lnTo>
                    <a:pt x="4530" y="2070"/>
                  </a:lnTo>
                  <a:lnTo>
                    <a:pt x="4774" y="2363"/>
                  </a:lnTo>
                  <a:lnTo>
                    <a:pt x="5017" y="2655"/>
                  </a:lnTo>
                  <a:lnTo>
                    <a:pt x="5261" y="2972"/>
                  </a:lnTo>
                  <a:lnTo>
                    <a:pt x="0" y="6138"/>
                  </a:lnTo>
                  <a:lnTo>
                    <a:pt x="0"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26" name="Shape 551">
              <a:extLst>
                <a:ext uri="{FF2B5EF4-FFF2-40B4-BE49-F238E27FC236}">
                  <a16:creationId xmlns:a16="http://schemas.microsoft.com/office/drawing/2014/main" id="{75B0C7B5-1485-4F52-B551-633A2D9BE3DC}"/>
                </a:ext>
              </a:extLst>
            </p:cNvPr>
            <p:cNvSpPr/>
            <p:nvPr/>
          </p:nvSpPr>
          <p:spPr>
            <a:xfrm>
              <a:off x="3501875" y="3749500"/>
              <a:ext cx="187575" cy="96825"/>
            </a:xfrm>
            <a:custGeom>
              <a:avLst/>
              <a:gdLst/>
              <a:ahLst/>
              <a:cxnLst/>
              <a:rect l="0" t="0" r="0" b="0"/>
              <a:pathLst>
                <a:path w="7503" h="3873" fill="none" extrusionOk="0">
                  <a:moveTo>
                    <a:pt x="6431" y="0"/>
                  </a:moveTo>
                  <a:lnTo>
                    <a:pt x="1" y="3872"/>
                  </a:lnTo>
                  <a:lnTo>
                    <a:pt x="7502" y="3872"/>
                  </a:lnTo>
                  <a:lnTo>
                    <a:pt x="7502" y="3872"/>
                  </a:lnTo>
                  <a:lnTo>
                    <a:pt x="7478" y="3337"/>
                  </a:lnTo>
                  <a:lnTo>
                    <a:pt x="7429" y="2825"/>
                  </a:lnTo>
                  <a:lnTo>
                    <a:pt x="7332" y="2314"/>
                  </a:lnTo>
                  <a:lnTo>
                    <a:pt x="7210" y="1827"/>
                  </a:lnTo>
                  <a:lnTo>
                    <a:pt x="7064" y="1340"/>
                  </a:lnTo>
                  <a:lnTo>
                    <a:pt x="6893" y="877"/>
                  </a:lnTo>
                  <a:lnTo>
                    <a:pt x="6674" y="438"/>
                  </a:lnTo>
                  <a:lnTo>
                    <a:pt x="6431" y="0"/>
                  </a:lnTo>
                  <a:lnTo>
                    <a:pt x="6431"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grpSp>
      <p:grpSp>
        <p:nvGrpSpPr>
          <p:cNvPr id="27" name="Shape 517">
            <a:extLst>
              <a:ext uri="{FF2B5EF4-FFF2-40B4-BE49-F238E27FC236}">
                <a16:creationId xmlns:a16="http://schemas.microsoft.com/office/drawing/2014/main" id="{3E3AE20B-B70D-4295-86B0-89934288565A}"/>
              </a:ext>
            </a:extLst>
          </p:cNvPr>
          <p:cNvGrpSpPr/>
          <p:nvPr/>
        </p:nvGrpSpPr>
        <p:grpSpPr>
          <a:xfrm>
            <a:off x="531296" y="1666732"/>
            <a:ext cx="342881" cy="350068"/>
            <a:chOff x="3951850" y="2985350"/>
            <a:chExt cx="407950" cy="416500"/>
          </a:xfrm>
        </p:grpSpPr>
        <p:sp>
          <p:nvSpPr>
            <p:cNvPr id="28" name="Shape 518">
              <a:extLst>
                <a:ext uri="{FF2B5EF4-FFF2-40B4-BE49-F238E27FC236}">
                  <a16:creationId xmlns:a16="http://schemas.microsoft.com/office/drawing/2014/main" id="{5A52C955-234F-42E0-B992-428D918C9DEB}"/>
                </a:ext>
              </a:extLst>
            </p:cNvPr>
            <p:cNvSpPr/>
            <p:nvPr/>
          </p:nvSpPr>
          <p:spPr>
            <a:xfrm>
              <a:off x="3951850" y="2985350"/>
              <a:ext cx="314800" cy="314825"/>
            </a:xfrm>
            <a:custGeom>
              <a:avLst/>
              <a:gdLst/>
              <a:ahLst/>
              <a:cxnLst/>
              <a:rect l="0" t="0" r="0" b="0"/>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29" name="Shape 519">
              <a:extLst>
                <a:ext uri="{FF2B5EF4-FFF2-40B4-BE49-F238E27FC236}">
                  <a16:creationId xmlns:a16="http://schemas.microsoft.com/office/drawing/2014/main" id="{7DCB40AC-378A-4533-A6B0-26A5A52571D7}"/>
                </a:ext>
              </a:extLst>
            </p:cNvPr>
            <p:cNvSpPr/>
            <p:nvPr/>
          </p:nvSpPr>
          <p:spPr>
            <a:xfrm>
              <a:off x="3988375" y="3021875"/>
              <a:ext cx="241750" cy="241750"/>
            </a:xfrm>
            <a:custGeom>
              <a:avLst/>
              <a:gdLst/>
              <a:ahLst/>
              <a:cxnLst/>
              <a:rect l="0" t="0" r="0" b="0"/>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33" name="Shape 520">
              <a:extLst>
                <a:ext uri="{FF2B5EF4-FFF2-40B4-BE49-F238E27FC236}">
                  <a16:creationId xmlns:a16="http://schemas.microsoft.com/office/drawing/2014/main" id="{9EC551F7-00F7-491E-9CB3-408D236306BB}"/>
                </a:ext>
              </a:extLst>
            </p:cNvPr>
            <p:cNvSpPr/>
            <p:nvPr/>
          </p:nvSpPr>
          <p:spPr>
            <a:xfrm>
              <a:off x="4024300" y="3058425"/>
              <a:ext cx="84650" cy="84650"/>
            </a:xfrm>
            <a:custGeom>
              <a:avLst/>
              <a:gdLst/>
              <a:ahLst/>
              <a:cxnLst/>
              <a:rect l="0" t="0" r="0" b="0"/>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34" name="Shape 521">
              <a:extLst>
                <a:ext uri="{FF2B5EF4-FFF2-40B4-BE49-F238E27FC236}">
                  <a16:creationId xmlns:a16="http://schemas.microsoft.com/office/drawing/2014/main" id="{D2E1C9E8-0171-4DF6-A659-FFF74999111C}"/>
                </a:ext>
              </a:extLst>
            </p:cNvPr>
            <p:cNvSpPr/>
            <p:nvPr/>
          </p:nvSpPr>
          <p:spPr>
            <a:xfrm>
              <a:off x="4205750" y="3248375"/>
              <a:ext cx="154050" cy="153475"/>
            </a:xfrm>
            <a:custGeom>
              <a:avLst/>
              <a:gdLst/>
              <a:ahLst/>
              <a:cxnLst/>
              <a:rect l="0" t="0" r="0" b="0"/>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grpSp>
      <p:grpSp>
        <p:nvGrpSpPr>
          <p:cNvPr id="35" name="Shape 727">
            <a:extLst>
              <a:ext uri="{FF2B5EF4-FFF2-40B4-BE49-F238E27FC236}">
                <a16:creationId xmlns:a16="http://schemas.microsoft.com/office/drawing/2014/main" id="{64F92AF7-BEE2-4265-9BD8-D029617A29A6}"/>
              </a:ext>
            </a:extLst>
          </p:cNvPr>
          <p:cNvGrpSpPr/>
          <p:nvPr/>
        </p:nvGrpSpPr>
        <p:grpSpPr>
          <a:xfrm>
            <a:off x="487254" y="1165467"/>
            <a:ext cx="363369" cy="221114"/>
            <a:chOff x="3269900" y="3064500"/>
            <a:chExt cx="432325" cy="263075"/>
          </a:xfrm>
        </p:grpSpPr>
        <p:sp>
          <p:nvSpPr>
            <p:cNvPr id="36" name="Shape 728">
              <a:extLst>
                <a:ext uri="{FF2B5EF4-FFF2-40B4-BE49-F238E27FC236}">
                  <a16:creationId xmlns:a16="http://schemas.microsoft.com/office/drawing/2014/main" id="{520FD899-BA1B-4C2A-B7F8-3A557D7DCEB9}"/>
                </a:ext>
              </a:extLst>
            </p:cNvPr>
            <p:cNvSpPr/>
            <p:nvPr/>
          </p:nvSpPr>
          <p:spPr>
            <a:xfrm>
              <a:off x="3269900" y="3064500"/>
              <a:ext cx="432325" cy="263075"/>
            </a:xfrm>
            <a:custGeom>
              <a:avLst/>
              <a:gdLst/>
              <a:ahLst/>
              <a:cxnLst/>
              <a:rect l="0" t="0" r="0" b="0"/>
              <a:pathLst>
                <a:path w="17293" h="10523" fill="none" extrusionOk="0">
                  <a:moveTo>
                    <a:pt x="14711" y="7916"/>
                  </a:moveTo>
                  <a:lnTo>
                    <a:pt x="14711" y="7916"/>
                  </a:lnTo>
                  <a:lnTo>
                    <a:pt x="14151" y="8379"/>
                  </a:lnTo>
                  <a:lnTo>
                    <a:pt x="13493" y="8842"/>
                  </a:lnTo>
                  <a:lnTo>
                    <a:pt x="12811" y="9280"/>
                  </a:lnTo>
                  <a:lnTo>
                    <a:pt x="12446" y="9475"/>
                  </a:lnTo>
                  <a:lnTo>
                    <a:pt x="12056" y="9670"/>
                  </a:lnTo>
                  <a:lnTo>
                    <a:pt x="11667" y="9840"/>
                  </a:lnTo>
                  <a:lnTo>
                    <a:pt x="11253" y="10011"/>
                  </a:lnTo>
                  <a:lnTo>
                    <a:pt x="10839" y="10157"/>
                  </a:lnTo>
                  <a:lnTo>
                    <a:pt x="10425" y="10278"/>
                  </a:lnTo>
                  <a:lnTo>
                    <a:pt x="9986" y="10376"/>
                  </a:lnTo>
                  <a:lnTo>
                    <a:pt x="9548" y="10449"/>
                  </a:lnTo>
                  <a:lnTo>
                    <a:pt x="9109" y="10498"/>
                  </a:lnTo>
                  <a:lnTo>
                    <a:pt x="8647" y="10522"/>
                  </a:lnTo>
                  <a:lnTo>
                    <a:pt x="8647" y="10522"/>
                  </a:lnTo>
                  <a:lnTo>
                    <a:pt x="8233" y="10522"/>
                  </a:lnTo>
                  <a:lnTo>
                    <a:pt x="7843" y="10473"/>
                  </a:lnTo>
                  <a:lnTo>
                    <a:pt x="7453" y="10425"/>
                  </a:lnTo>
                  <a:lnTo>
                    <a:pt x="7064" y="10327"/>
                  </a:lnTo>
                  <a:lnTo>
                    <a:pt x="6674" y="10230"/>
                  </a:lnTo>
                  <a:lnTo>
                    <a:pt x="6284" y="10108"/>
                  </a:lnTo>
                  <a:lnTo>
                    <a:pt x="5919" y="9986"/>
                  </a:lnTo>
                  <a:lnTo>
                    <a:pt x="5554" y="9840"/>
                  </a:lnTo>
                  <a:lnTo>
                    <a:pt x="5213" y="9670"/>
                  </a:lnTo>
                  <a:lnTo>
                    <a:pt x="4847" y="9499"/>
                  </a:lnTo>
                  <a:lnTo>
                    <a:pt x="4190" y="9109"/>
                  </a:lnTo>
                  <a:lnTo>
                    <a:pt x="3557" y="8695"/>
                  </a:lnTo>
                  <a:lnTo>
                    <a:pt x="2972" y="8233"/>
                  </a:lnTo>
                  <a:lnTo>
                    <a:pt x="2412" y="7794"/>
                  </a:lnTo>
                  <a:lnTo>
                    <a:pt x="1900" y="7332"/>
                  </a:lnTo>
                  <a:lnTo>
                    <a:pt x="1438" y="6893"/>
                  </a:lnTo>
                  <a:lnTo>
                    <a:pt x="1048" y="6479"/>
                  </a:lnTo>
                  <a:lnTo>
                    <a:pt x="390" y="5748"/>
                  </a:lnTo>
                  <a:lnTo>
                    <a:pt x="1" y="5261"/>
                  </a:lnTo>
                  <a:lnTo>
                    <a:pt x="1" y="5261"/>
                  </a:lnTo>
                  <a:lnTo>
                    <a:pt x="390" y="4774"/>
                  </a:lnTo>
                  <a:lnTo>
                    <a:pt x="1048" y="4044"/>
                  </a:lnTo>
                  <a:lnTo>
                    <a:pt x="1438" y="3630"/>
                  </a:lnTo>
                  <a:lnTo>
                    <a:pt x="1900" y="3191"/>
                  </a:lnTo>
                  <a:lnTo>
                    <a:pt x="2412" y="2728"/>
                  </a:lnTo>
                  <a:lnTo>
                    <a:pt x="2972" y="2290"/>
                  </a:lnTo>
                  <a:lnTo>
                    <a:pt x="3557" y="1852"/>
                  </a:lnTo>
                  <a:lnTo>
                    <a:pt x="4190" y="1413"/>
                  </a:lnTo>
                  <a:lnTo>
                    <a:pt x="4847" y="1024"/>
                  </a:lnTo>
                  <a:lnTo>
                    <a:pt x="5213" y="853"/>
                  </a:lnTo>
                  <a:lnTo>
                    <a:pt x="5554" y="683"/>
                  </a:lnTo>
                  <a:lnTo>
                    <a:pt x="5919" y="536"/>
                  </a:lnTo>
                  <a:lnTo>
                    <a:pt x="6284" y="415"/>
                  </a:lnTo>
                  <a:lnTo>
                    <a:pt x="6674" y="293"/>
                  </a:lnTo>
                  <a:lnTo>
                    <a:pt x="7064" y="196"/>
                  </a:lnTo>
                  <a:lnTo>
                    <a:pt x="7453" y="98"/>
                  </a:lnTo>
                  <a:lnTo>
                    <a:pt x="7843" y="49"/>
                  </a:lnTo>
                  <a:lnTo>
                    <a:pt x="8233" y="1"/>
                  </a:lnTo>
                  <a:lnTo>
                    <a:pt x="8647" y="1"/>
                  </a:lnTo>
                  <a:lnTo>
                    <a:pt x="8647" y="1"/>
                  </a:lnTo>
                  <a:lnTo>
                    <a:pt x="9109" y="25"/>
                  </a:lnTo>
                  <a:lnTo>
                    <a:pt x="9548" y="74"/>
                  </a:lnTo>
                  <a:lnTo>
                    <a:pt x="9986" y="147"/>
                  </a:lnTo>
                  <a:lnTo>
                    <a:pt x="10425" y="244"/>
                  </a:lnTo>
                  <a:lnTo>
                    <a:pt x="10839" y="366"/>
                  </a:lnTo>
                  <a:lnTo>
                    <a:pt x="11253" y="512"/>
                  </a:lnTo>
                  <a:lnTo>
                    <a:pt x="11667" y="683"/>
                  </a:lnTo>
                  <a:lnTo>
                    <a:pt x="12056" y="853"/>
                  </a:lnTo>
                  <a:lnTo>
                    <a:pt x="12446" y="1048"/>
                  </a:lnTo>
                  <a:lnTo>
                    <a:pt x="12811" y="1243"/>
                  </a:lnTo>
                  <a:lnTo>
                    <a:pt x="13493" y="1681"/>
                  </a:lnTo>
                  <a:lnTo>
                    <a:pt x="14151" y="2144"/>
                  </a:lnTo>
                  <a:lnTo>
                    <a:pt x="14711" y="2607"/>
                  </a:lnTo>
                  <a:lnTo>
                    <a:pt x="14711" y="2607"/>
                  </a:lnTo>
                  <a:lnTo>
                    <a:pt x="15198" y="3021"/>
                  </a:lnTo>
                  <a:lnTo>
                    <a:pt x="15637" y="3435"/>
                  </a:lnTo>
                  <a:lnTo>
                    <a:pt x="16026" y="3824"/>
                  </a:lnTo>
                  <a:lnTo>
                    <a:pt x="16367" y="4190"/>
                  </a:lnTo>
                  <a:lnTo>
                    <a:pt x="16927" y="4823"/>
                  </a:lnTo>
                  <a:lnTo>
                    <a:pt x="17293" y="5261"/>
                  </a:lnTo>
                  <a:lnTo>
                    <a:pt x="17293" y="5261"/>
                  </a:lnTo>
                  <a:lnTo>
                    <a:pt x="16927" y="5700"/>
                  </a:lnTo>
                  <a:lnTo>
                    <a:pt x="16367" y="6333"/>
                  </a:lnTo>
                  <a:lnTo>
                    <a:pt x="16026" y="6698"/>
                  </a:lnTo>
                  <a:lnTo>
                    <a:pt x="15637" y="7088"/>
                  </a:lnTo>
                  <a:lnTo>
                    <a:pt x="15198" y="7502"/>
                  </a:lnTo>
                  <a:lnTo>
                    <a:pt x="14711" y="7916"/>
                  </a:lnTo>
                  <a:lnTo>
                    <a:pt x="14711" y="7916"/>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37" name="Shape 729">
              <a:extLst>
                <a:ext uri="{FF2B5EF4-FFF2-40B4-BE49-F238E27FC236}">
                  <a16:creationId xmlns:a16="http://schemas.microsoft.com/office/drawing/2014/main" id="{9489BAB8-7369-48CA-A0DB-5D570942843C}"/>
                </a:ext>
              </a:extLst>
            </p:cNvPr>
            <p:cNvSpPr/>
            <p:nvPr/>
          </p:nvSpPr>
          <p:spPr>
            <a:xfrm>
              <a:off x="3445875" y="3155825"/>
              <a:ext cx="80400" cy="80400"/>
            </a:xfrm>
            <a:custGeom>
              <a:avLst/>
              <a:gdLst/>
              <a:ahLst/>
              <a:cxnLst/>
              <a:rect l="0" t="0" r="0" b="0"/>
              <a:pathLst>
                <a:path w="3216" h="3216" fill="none" extrusionOk="0">
                  <a:moveTo>
                    <a:pt x="0" y="1608"/>
                  </a:moveTo>
                  <a:lnTo>
                    <a:pt x="0" y="1608"/>
                  </a:lnTo>
                  <a:lnTo>
                    <a:pt x="25" y="1438"/>
                  </a:lnTo>
                  <a:lnTo>
                    <a:pt x="49" y="1292"/>
                  </a:lnTo>
                  <a:lnTo>
                    <a:pt x="73" y="1121"/>
                  </a:lnTo>
                  <a:lnTo>
                    <a:pt x="146" y="975"/>
                  </a:lnTo>
                  <a:lnTo>
                    <a:pt x="195" y="853"/>
                  </a:lnTo>
                  <a:lnTo>
                    <a:pt x="293" y="707"/>
                  </a:lnTo>
                  <a:lnTo>
                    <a:pt x="366" y="585"/>
                  </a:lnTo>
                  <a:lnTo>
                    <a:pt x="487" y="488"/>
                  </a:lnTo>
                  <a:lnTo>
                    <a:pt x="585" y="366"/>
                  </a:lnTo>
                  <a:lnTo>
                    <a:pt x="707" y="293"/>
                  </a:lnTo>
                  <a:lnTo>
                    <a:pt x="853" y="196"/>
                  </a:lnTo>
                  <a:lnTo>
                    <a:pt x="974" y="147"/>
                  </a:lnTo>
                  <a:lnTo>
                    <a:pt x="1121" y="74"/>
                  </a:lnTo>
                  <a:lnTo>
                    <a:pt x="1291" y="50"/>
                  </a:lnTo>
                  <a:lnTo>
                    <a:pt x="1437" y="25"/>
                  </a:lnTo>
                  <a:lnTo>
                    <a:pt x="1608" y="1"/>
                  </a:lnTo>
                  <a:lnTo>
                    <a:pt x="1608" y="1"/>
                  </a:lnTo>
                  <a:lnTo>
                    <a:pt x="1778" y="25"/>
                  </a:lnTo>
                  <a:lnTo>
                    <a:pt x="1924" y="50"/>
                  </a:lnTo>
                  <a:lnTo>
                    <a:pt x="2095" y="74"/>
                  </a:lnTo>
                  <a:lnTo>
                    <a:pt x="2241" y="147"/>
                  </a:lnTo>
                  <a:lnTo>
                    <a:pt x="2363" y="196"/>
                  </a:lnTo>
                  <a:lnTo>
                    <a:pt x="2509" y="293"/>
                  </a:lnTo>
                  <a:lnTo>
                    <a:pt x="2631" y="366"/>
                  </a:lnTo>
                  <a:lnTo>
                    <a:pt x="2728" y="488"/>
                  </a:lnTo>
                  <a:lnTo>
                    <a:pt x="2850" y="585"/>
                  </a:lnTo>
                  <a:lnTo>
                    <a:pt x="2923" y="707"/>
                  </a:lnTo>
                  <a:lnTo>
                    <a:pt x="3020" y="853"/>
                  </a:lnTo>
                  <a:lnTo>
                    <a:pt x="3069" y="975"/>
                  </a:lnTo>
                  <a:lnTo>
                    <a:pt x="3142" y="1121"/>
                  </a:lnTo>
                  <a:lnTo>
                    <a:pt x="3166" y="1292"/>
                  </a:lnTo>
                  <a:lnTo>
                    <a:pt x="3191" y="1438"/>
                  </a:lnTo>
                  <a:lnTo>
                    <a:pt x="3215" y="1608"/>
                  </a:lnTo>
                  <a:lnTo>
                    <a:pt x="3215" y="1608"/>
                  </a:lnTo>
                  <a:lnTo>
                    <a:pt x="3191" y="1779"/>
                  </a:lnTo>
                  <a:lnTo>
                    <a:pt x="3166" y="1925"/>
                  </a:lnTo>
                  <a:lnTo>
                    <a:pt x="3142" y="2095"/>
                  </a:lnTo>
                  <a:lnTo>
                    <a:pt x="3069" y="2242"/>
                  </a:lnTo>
                  <a:lnTo>
                    <a:pt x="3020" y="2363"/>
                  </a:lnTo>
                  <a:lnTo>
                    <a:pt x="2923" y="2509"/>
                  </a:lnTo>
                  <a:lnTo>
                    <a:pt x="2850" y="2631"/>
                  </a:lnTo>
                  <a:lnTo>
                    <a:pt x="2728" y="2729"/>
                  </a:lnTo>
                  <a:lnTo>
                    <a:pt x="2631" y="2850"/>
                  </a:lnTo>
                  <a:lnTo>
                    <a:pt x="2509" y="2924"/>
                  </a:lnTo>
                  <a:lnTo>
                    <a:pt x="2363" y="3021"/>
                  </a:lnTo>
                  <a:lnTo>
                    <a:pt x="2241" y="3070"/>
                  </a:lnTo>
                  <a:lnTo>
                    <a:pt x="2095" y="3143"/>
                  </a:lnTo>
                  <a:lnTo>
                    <a:pt x="1924" y="3167"/>
                  </a:lnTo>
                  <a:lnTo>
                    <a:pt x="1778" y="3191"/>
                  </a:lnTo>
                  <a:lnTo>
                    <a:pt x="1608" y="3216"/>
                  </a:lnTo>
                  <a:lnTo>
                    <a:pt x="1608" y="3216"/>
                  </a:lnTo>
                  <a:lnTo>
                    <a:pt x="1437" y="3191"/>
                  </a:lnTo>
                  <a:lnTo>
                    <a:pt x="1291" y="3167"/>
                  </a:lnTo>
                  <a:lnTo>
                    <a:pt x="1121" y="3143"/>
                  </a:lnTo>
                  <a:lnTo>
                    <a:pt x="974" y="3070"/>
                  </a:lnTo>
                  <a:lnTo>
                    <a:pt x="853" y="3021"/>
                  </a:lnTo>
                  <a:lnTo>
                    <a:pt x="707" y="2924"/>
                  </a:lnTo>
                  <a:lnTo>
                    <a:pt x="585" y="2850"/>
                  </a:lnTo>
                  <a:lnTo>
                    <a:pt x="487" y="2729"/>
                  </a:lnTo>
                  <a:lnTo>
                    <a:pt x="366" y="2631"/>
                  </a:lnTo>
                  <a:lnTo>
                    <a:pt x="293" y="2509"/>
                  </a:lnTo>
                  <a:lnTo>
                    <a:pt x="195" y="2363"/>
                  </a:lnTo>
                  <a:lnTo>
                    <a:pt x="146" y="2242"/>
                  </a:lnTo>
                  <a:lnTo>
                    <a:pt x="73" y="2095"/>
                  </a:lnTo>
                  <a:lnTo>
                    <a:pt x="49" y="1925"/>
                  </a:lnTo>
                  <a:lnTo>
                    <a:pt x="25" y="1779"/>
                  </a:lnTo>
                  <a:lnTo>
                    <a:pt x="0" y="1608"/>
                  </a:lnTo>
                  <a:lnTo>
                    <a:pt x="0" y="1608"/>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38" name="Shape 730">
              <a:extLst>
                <a:ext uri="{FF2B5EF4-FFF2-40B4-BE49-F238E27FC236}">
                  <a16:creationId xmlns:a16="http://schemas.microsoft.com/office/drawing/2014/main" id="{DC78FF58-C210-4D7E-912A-E58F668E76C6}"/>
                </a:ext>
              </a:extLst>
            </p:cNvPr>
            <p:cNvSpPr/>
            <p:nvPr/>
          </p:nvSpPr>
          <p:spPr>
            <a:xfrm>
              <a:off x="3381925" y="3091900"/>
              <a:ext cx="208275" cy="208275"/>
            </a:xfrm>
            <a:custGeom>
              <a:avLst/>
              <a:gdLst/>
              <a:ahLst/>
              <a:cxnLst/>
              <a:rect l="0" t="0" r="0" b="0"/>
              <a:pathLst>
                <a:path w="8331" h="8331" fill="none" extrusionOk="0">
                  <a:moveTo>
                    <a:pt x="1" y="4165"/>
                  </a:moveTo>
                  <a:lnTo>
                    <a:pt x="1" y="4165"/>
                  </a:lnTo>
                  <a:lnTo>
                    <a:pt x="25" y="3751"/>
                  </a:lnTo>
                  <a:lnTo>
                    <a:pt x="74" y="3337"/>
                  </a:lnTo>
                  <a:lnTo>
                    <a:pt x="196" y="2923"/>
                  </a:lnTo>
                  <a:lnTo>
                    <a:pt x="318" y="2534"/>
                  </a:lnTo>
                  <a:lnTo>
                    <a:pt x="512" y="2168"/>
                  </a:lnTo>
                  <a:lnTo>
                    <a:pt x="707" y="1827"/>
                  </a:lnTo>
                  <a:lnTo>
                    <a:pt x="951" y="1511"/>
                  </a:lnTo>
                  <a:lnTo>
                    <a:pt x="1219" y="1218"/>
                  </a:lnTo>
                  <a:lnTo>
                    <a:pt x="1511" y="951"/>
                  </a:lnTo>
                  <a:lnTo>
                    <a:pt x="1828" y="707"/>
                  </a:lnTo>
                  <a:lnTo>
                    <a:pt x="2169" y="512"/>
                  </a:lnTo>
                  <a:lnTo>
                    <a:pt x="2534" y="317"/>
                  </a:lnTo>
                  <a:lnTo>
                    <a:pt x="2924" y="195"/>
                  </a:lnTo>
                  <a:lnTo>
                    <a:pt x="3313" y="74"/>
                  </a:lnTo>
                  <a:lnTo>
                    <a:pt x="3727" y="25"/>
                  </a:lnTo>
                  <a:lnTo>
                    <a:pt x="4166" y="1"/>
                  </a:lnTo>
                  <a:lnTo>
                    <a:pt x="4166" y="1"/>
                  </a:lnTo>
                  <a:lnTo>
                    <a:pt x="4580" y="25"/>
                  </a:lnTo>
                  <a:lnTo>
                    <a:pt x="4994" y="74"/>
                  </a:lnTo>
                  <a:lnTo>
                    <a:pt x="5408" y="195"/>
                  </a:lnTo>
                  <a:lnTo>
                    <a:pt x="5797" y="317"/>
                  </a:lnTo>
                  <a:lnTo>
                    <a:pt x="6163" y="512"/>
                  </a:lnTo>
                  <a:lnTo>
                    <a:pt x="6504" y="707"/>
                  </a:lnTo>
                  <a:lnTo>
                    <a:pt x="6820" y="951"/>
                  </a:lnTo>
                  <a:lnTo>
                    <a:pt x="7113" y="1218"/>
                  </a:lnTo>
                  <a:lnTo>
                    <a:pt x="7381" y="1511"/>
                  </a:lnTo>
                  <a:lnTo>
                    <a:pt x="7624" y="1827"/>
                  </a:lnTo>
                  <a:lnTo>
                    <a:pt x="7819" y="2168"/>
                  </a:lnTo>
                  <a:lnTo>
                    <a:pt x="8014" y="2534"/>
                  </a:lnTo>
                  <a:lnTo>
                    <a:pt x="8136" y="2923"/>
                  </a:lnTo>
                  <a:lnTo>
                    <a:pt x="8257" y="3337"/>
                  </a:lnTo>
                  <a:lnTo>
                    <a:pt x="8306" y="3751"/>
                  </a:lnTo>
                  <a:lnTo>
                    <a:pt x="8330" y="4165"/>
                  </a:lnTo>
                  <a:lnTo>
                    <a:pt x="8330" y="4165"/>
                  </a:lnTo>
                  <a:lnTo>
                    <a:pt x="8306" y="4579"/>
                  </a:lnTo>
                  <a:lnTo>
                    <a:pt x="8257" y="4993"/>
                  </a:lnTo>
                  <a:lnTo>
                    <a:pt x="8136" y="5407"/>
                  </a:lnTo>
                  <a:lnTo>
                    <a:pt x="8014" y="5797"/>
                  </a:lnTo>
                  <a:lnTo>
                    <a:pt x="7819" y="6162"/>
                  </a:lnTo>
                  <a:lnTo>
                    <a:pt x="7624" y="6503"/>
                  </a:lnTo>
                  <a:lnTo>
                    <a:pt x="7381" y="6820"/>
                  </a:lnTo>
                  <a:lnTo>
                    <a:pt x="7113" y="7112"/>
                  </a:lnTo>
                  <a:lnTo>
                    <a:pt x="6820" y="7380"/>
                  </a:lnTo>
                  <a:lnTo>
                    <a:pt x="6504" y="7624"/>
                  </a:lnTo>
                  <a:lnTo>
                    <a:pt x="6163" y="7819"/>
                  </a:lnTo>
                  <a:lnTo>
                    <a:pt x="5797" y="8013"/>
                  </a:lnTo>
                  <a:lnTo>
                    <a:pt x="5408" y="8135"/>
                  </a:lnTo>
                  <a:lnTo>
                    <a:pt x="4994" y="8257"/>
                  </a:lnTo>
                  <a:lnTo>
                    <a:pt x="4580" y="8306"/>
                  </a:lnTo>
                  <a:lnTo>
                    <a:pt x="4166" y="8330"/>
                  </a:lnTo>
                  <a:lnTo>
                    <a:pt x="4166" y="8330"/>
                  </a:lnTo>
                  <a:lnTo>
                    <a:pt x="3727" y="8306"/>
                  </a:lnTo>
                  <a:lnTo>
                    <a:pt x="3313" y="8257"/>
                  </a:lnTo>
                  <a:lnTo>
                    <a:pt x="2924" y="8135"/>
                  </a:lnTo>
                  <a:lnTo>
                    <a:pt x="2534" y="8013"/>
                  </a:lnTo>
                  <a:lnTo>
                    <a:pt x="2169" y="7819"/>
                  </a:lnTo>
                  <a:lnTo>
                    <a:pt x="1828" y="7624"/>
                  </a:lnTo>
                  <a:lnTo>
                    <a:pt x="1511" y="7380"/>
                  </a:lnTo>
                  <a:lnTo>
                    <a:pt x="1219" y="7112"/>
                  </a:lnTo>
                  <a:lnTo>
                    <a:pt x="951" y="6820"/>
                  </a:lnTo>
                  <a:lnTo>
                    <a:pt x="707" y="6503"/>
                  </a:lnTo>
                  <a:lnTo>
                    <a:pt x="512" y="6162"/>
                  </a:lnTo>
                  <a:lnTo>
                    <a:pt x="318" y="5797"/>
                  </a:lnTo>
                  <a:lnTo>
                    <a:pt x="196" y="5407"/>
                  </a:lnTo>
                  <a:lnTo>
                    <a:pt x="74" y="4993"/>
                  </a:lnTo>
                  <a:lnTo>
                    <a:pt x="25" y="4579"/>
                  </a:lnTo>
                  <a:lnTo>
                    <a:pt x="1" y="4165"/>
                  </a:lnTo>
                  <a:lnTo>
                    <a:pt x="1" y="4165"/>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grpSp>
      <p:grpSp>
        <p:nvGrpSpPr>
          <p:cNvPr id="39" name="Shape 382">
            <a:extLst>
              <a:ext uri="{FF2B5EF4-FFF2-40B4-BE49-F238E27FC236}">
                <a16:creationId xmlns:a16="http://schemas.microsoft.com/office/drawing/2014/main" id="{75BCDE7D-E900-4890-84E2-40261D7FA87F}"/>
              </a:ext>
            </a:extLst>
          </p:cNvPr>
          <p:cNvGrpSpPr/>
          <p:nvPr/>
        </p:nvGrpSpPr>
        <p:grpSpPr>
          <a:xfrm>
            <a:off x="507593" y="2245400"/>
            <a:ext cx="336767" cy="383835"/>
            <a:chOff x="4630125" y="278900"/>
            <a:chExt cx="400675" cy="456675"/>
          </a:xfrm>
        </p:grpSpPr>
        <p:sp>
          <p:nvSpPr>
            <p:cNvPr id="40" name="Shape 383">
              <a:extLst>
                <a:ext uri="{FF2B5EF4-FFF2-40B4-BE49-F238E27FC236}">
                  <a16:creationId xmlns:a16="http://schemas.microsoft.com/office/drawing/2014/main" id="{19296F6A-C677-45FA-9C0A-C7E37CB6BE62}"/>
                </a:ext>
              </a:extLst>
            </p:cNvPr>
            <p:cNvSpPr/>
            <p:nvPr/>
          </p:nvSpPr>
          <p:spPr>
            <a:xfrm>
              <a:off x="4659350" y="328825"/>
              <a:ext cx="371450" cy="96850"/>
            </a:xfrm>
            <a:custGeom>
              <a:avLst/>
              <a:gdLst/>
              <a:ahLst/>
              <a:cxnLst/>
              <a:rect l="0" t="0" r="0" b="0"/>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41" name="Shape 384">
              <a:extLst>
                <a:ext uri="{FF2B5EF4-FFF2-40B4-BE49-F238E27FC236}">
                  <a16:creationId xmlns:a16="http://schemas.microsoft.com/office/drawing/2014/main" id="{6700C3D1-BEFC-4D0F-AE9E-4FBCD84A480E}"/>
                </a:ext>
              </a:extLst>
            </p:cNvPr>
            <p:cNvSpPr/>
            <p:nvPr/>
          </p:nvSpPr>
          <p:spPr>
            <a:xfrm>
              <a:off x="4630125" y="452425"/>
              <a:ext cx="371450" cy="96850"/>
            </a:xfrm>
            <a:custGeom>
              <a:avLst/>
              <a:gdLst/>
              <a:ahLst/>
              <a:cxnLst/>
              <a:rect l="0" t="0" r="0" b="0"/>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42" name="Shape 385">
              <a:extLst>
                <a:ext uri="{FF2B5EF4-FFF2-40B4-BE49-F238E27FC236}">
                  <a16:creationId xmlns:a16="http://schemas.microsoft.com/office/drawing/2014/main" id="{3AC2308A-4957-4CAB-8D0E-FA3EF3E56C1E}"/>
                </a:ext>
              </a:extLst>
            </p:cNvPr>
            <p:cNvSpPr/>
            <p:nvPr/>
          </p:nvSpPr>
          <p:spPr>
            <a:xfrm>
              <a:off x="4808525" y="278900"/>
              <a:ext cx="43875" cy="49950"/>
            </a:xfrm>
            <a:custGeom>
              <a:avLst/>
              <a:gdLst/>
              <a:ahLst/>
              <a:cxnLst/>
              <a:rect l="0" t="0" r="0" b="0"/>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43" name="Shape 386">
              <a:extLst>
                <a:ext uri="{FF2B5EF4-FFF2-40B4-BE49-F238E27FC236}">
                  <a16:creationId xmlns:a16="http://schemas.microsoft.com/office/drawing/2014/main" id="{2EEB7C93-08CA-4098-82D2-3154E1BE44BC}"/>
                </a:ext>
              </a:extLst>
            </p:cNvPr>
            <p:cNvSpPr/>
            <p:nvPr/>
          </p:nvSpPr>
          <p:spPr>
            <a:xfrm>
              <a:off x="4808525" y="549250"/>
              <a:ext cx="43875" cy="186325"/>
            </a:xfrm>
            <a:custGeom>
              <a:avLst/>
              <a:gdLst/>
              <a:ahLst/>
              <a:cxnLst/>
              <a:rect l="0" t="0" r="0" b="0"/>
              <a:pathLst>
                <a:path w="1755" h="7453" fill="none" extrusionOk="0">
                  <a:moveTo>
                    <a:pt x="1" y="0"/>
                  </a:moveTo>
                  <a:lnTo>
                    <a:pt x="1" y="7453"/>
                  </a:lnTo>
                  <a:lnTo>
                    <a:pt x="1754" y="7453"/>
                  </a:lnTo>
                  <a:lnTo>
                    <a:pt x="1754" y="0"/>
                  </a:lnTo>
                  <a:lnTo>
                    <a:pt x="1"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grpSp>
      <p:grpSp>
        <p:nvGrpSpPr>
          <p:cNvPr id="44" name="Shape 552">
            <a:extLst>
              <a:ext uri="{FF2B5EF4-FFF2-40B4-BE49-F238E27FC236}">
                <a16:creationId xmlns:a16="http://schemas.microsoft.com/office/drawing/2014/main" id="{211D63D5-F386-4CFF-A5DA-E748F12D8AF7}"/>
              </a:ext>
            </a:extLst>
          </p:cNvPr>
          <p:cNvGrpSpPr/>
          <p:nvPr/>
        </p:nvGrpSpPr>
        <p:grpSpPr>
          <a:xfrm>
            <a:off x="561995" y="3207477"/>
            <a:ext cx="369525" cy="268182"/>
            <a:chOff x="3932350" y="3714775"/>
            <a:chExt cx="439650" cy="319075"/>
          </a:xfrm>
        </p:grpSpPr>
        <p:sp>
          <p:nvSpPr>
            <p:cNvPr id="45" name="Shape 553">
              <a:extLst>
                <a:ext uri="{FF2B5EF4-FFF2-40B4-BE49-F238E27FC236}">
                  <a16:creationId xmlns:a16="http://schemas.microsoft.com/office/drawing/2014/main" id="{BC29EDD5-ECF0-4BF4-A13B-2EE6317BF598}"/>
                </a:ext>
              </a:extLst>
            </p:cNvPr>
            <p:cNvSpPr/>
            <p:nvPr/>
          </p:nvSpPr>
          <p:spPr>
            <a:xfrm>
              <a:off x="3932350" y="3714775"/>
              <a:ext cx="439650" cy="319075"/>
            </a:xfrm>
            <a:custGeom>
              <a:avLst/>
              <a:gdLst/>
              <a:ahLst/>
              <a:cxnLst/>
              <a:rect l="0" t="0" r="0" b="0"/>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46" name="Shape 554">
              <a:extLst>
                <a:ext uri="{FF2B5EF4-FFF2-40B4-BE49-F238E27FC236}">
                  <a16:creationId xmlns:a16="http://schemas.microsoft.com/office/drawing/2014/main" id="{D7CF0F04-16ED-4E40-9603-8A420DB18D21}"/>
                </a:ext>
              </a:extLst>
            </p:cNvPr>
            <p:cNvSpPr/>
            <p:nvPr/>
          </p:nvSpPr>
          <p:spPr>
            <a:xfrm>
              <a:off x="3970100" y="3862750"/>
              <a:ext cx="77350" cy="132750"/>
            </a:xfrm>
            <a:custGeom>
              <a:avLst/>
              <a:gdLst/>
              <a:ahLst/>
              <a:cxnLst/>
              <a:rect l="0" t="0" r="0" b="0"/>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47" name="Shape 555">
              <a:extLst>
                <a:ext uri="{FF2B5EF4-FFF2-40B4-BE49-F238E27FC236}">
                  <a16:creationId xmlns:a16="http://schemas.microsoft.com/office/drawing/2014/main" id="{CC0C639D-8E1B-44F7-B821-9250D2574D4E}"/>
                </a:ext>
              </a:extLst>
            </p:cNvPr>
            <p:cNvSpPr/>
            <p:nvPr/>
          </p:nvSpPr>
          <p:spPr>
            <a:xfrm>
              <a:off x="4278800" y="3862750"/>
              <a:ext cx="77350" cy="132750"/>
            </a:xfrm>
            <a:custGeom>
              <a:avLst/>
              <a:gdLst/>
              <a:ahLst/>
              <a:cxnLst/>
              <a:rect l="0" t="0" r="0" b="0"/>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48" name="Shape 556">
              <a:extLst>
                <a:ext uri="{FF2B5EF4-FFF2-40B4-BE49-F238E27FC236}">
                  <a16:creationId xmlns:a16="http://schemas.microsoft.com/office/drawing/2014/main" id="{AF43CC2D-2364-4CF6-B77E-8022CDDA2131}"/>
                </a:ext>
              </a:extLst>
            </p:cNvPr>
            <p:cNvSpPr/>
            <p:nvPr/>
          </p:nvSpPr>
          <p:spPr>
            <a:xfrm>
              <a:off x="4073000" y="3716600"/>
              <a:ext cx="77350" cy="278900"/>
            </a:xfrm>
            <a:custGeom>
              <a:avLst/>
              <a:gdLst/>
              <a:ahLst/>
              <a:cxnLst/>
              <a:rect l="0" t="0" r="0" b="0"/>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49" name="Shape 557">
              <a:extLst>
                <a:ext uri="{FF2B5EF4-FFF2-40B4-BE49-F238E27FC236}">
                  <a16:creationId xmlns:a16="http://schemas.microsoft.com/office/drawing/2014/main" id="{10EA38D5-7684-47E8-AD68-85E263439CB2}"/>
                </a:ext>
              </a:extLst>
            </p:cNvPr>
            <p:cNvSpPr/>
            <p:nvPr/>
          </p:nvSpPr>
          <p:spPr>
            <a:xfrm>
              <a:off x="4175900" y="3787250"/>
              <a:ext cx="77350" cy="208250"/>
            </a:xfrm>
            <a:custGeom>
              <a:avLst/>
              <a:gdLst/>
              <a:ahLst/>
              <a:cxnLst/>
              <a:rect l="0" t="0" r="0" b="0"/>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grpSp>
      <p:grpSp>
        <p:nvGrpSpPr>
          <p:cNvPr id="50" name="Shape 558">
            <a:extLst>
              <a:ext uri="{FF2B5EF4-FFF2-40B4-BE49-F238E27FC236}">
                <a16:creationId xmlns:a16="http://schemas.microsoft.com/office/drawing/2014/main" id="{C63FC6EB-BAA6-46D3-8C75-D3A684D25AEF}"/>
              </a:ext>
            </a:extLst>
          </p:cNvPr>
          <p:cNvGrpSpPr/>
          <p:nvPr/>
        </p:nvGrpSpPr>
        <p:grpSpPr>
          <a:xfrm>
            <a:off x="557392" y="4251796"/>
            <a:ext cx="369504" cy="268182"/>
            <a:chOff x="4604550" y="3714775"/>
            <a:chExt cx="439625" cy="319075"/>
          </a:xfrm>
        </p:grpSpPr>
        <p:sp>
          <p:nvSpPr>
            <p:cNvPr id="51" name="Shape 559">
              <a:extLst>
                <a:ext uri="{FF2B5EF4-FFF2-40B4-BE49-F238E27FC236}">
                  <a16:creationId xmlns:a16="http://schemas.microsoft.com/office/drawing/2014/main" id="{2CF43D98-0B08-4492-8229-66EA1F98FCD3}"/>
                </a:ext>
              </a:extLst>
            </p:cNvPr>
            <p:cNvSpPr/>
            <p:nvPr/>
          </p:nvSpPr>
          <p:spPr>
            <a:xfrm>
              <a:off x="4604550" y="3714775"/>
              <a:ext cx="439625" cy="319075"/>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52" name="Shape 560">
              <a:extLst>
                <a:ext uri="{FF2B5EF4-FFF2-40B4-BE49-F238E27FC236}">
                  <a16:creationId xmlns:a16="http://schemas.microsoft.com/office/drawing/2014/main" id="{0C939177-5100-4CEF-B295-6185DEF6E5E1}"/>
                </a:ext>
              </a:extLst>
            </p:cNvPr>
            <p:cNvSpPr/>
            <p:nvPr/>
          </p:nvSpPr>
          <p:spPr>
            <a:xfrm>
              <a:off x="4647175" y="3761675"/>
              <a:ext cx="354400" cy="213725"/>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grpSp>
      <p:grpSp>
        <p:nvGrpSpPr>
          <p:cNvPr id="53" name="Shape 561">
            <a:extLst>
              <a:ext uri="{FF2B5EF4-FFF2-40B4-BE49-F238E27FC236}">
                <a16:creationId xmlns:a16="http://schemas.microsoft.com/office/drawing/2014/main" id="{BCBEADF4-98E8-42FD-8D44-D9C6D16F1C7F}"/>
              </a:ext>
            </a:extLst>
          </p:cNvPr>
          <p:cNvGrpSpPr/>
          <p:nvPr/>
        </p:nvGrpSpPr>
        <p:grpSpPr>
          <a:xfrm>
            <a:off x="596295" y="5574160"/>
            <a:ext cx="353136" cy="313737"/>
            <a:chOff x="5292575" y="3681900"/>
            <a:chExt cx="420150" cy="373275"/>
          </a:xfrm>
        </p:grpSpPr>
        <p:sp>
          <p:nvSpPr>
            <p:cNvPr id="54" name="Shape 562">
              <a:extLst>
                <a:ext uri="{FF2B5EF4-FFF2-40B4-BE49-F238E27FC236}">
                  <a16:creationId xmlns:a16="http://schemas.microsoft.com/office/drawing/2014/main" id="{721B7AE4-80B5-4705-8A76-5DAA67A42F79}"/>
                </a:ext>
              </a:extLst>
            </p:cNvPr>
            <p:cNvSpPr/>
            <p:nvPr/>
          </p:nvSpPr>
          <p:spPr>
            <a:xfrm>
              <a:off x="5292575" y="3706875"/>
              <a:ext cx="420150" cy="266700"/>
            </a:xfrm>
            <a:custGeom>
              <a:avLst/>
              <a:gdLst/>
              <a:ahLst/>
              <a:cxnLst/>
              <a:rect l="0" t="0" r="0" b="0"/>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55" name="Shape 563">
              <a:extLst>
                <a:ext uri="{FF2B5EF4-FFF2-40B4-BE49-F238E27FC236}">
                  <a16:creationId xmlns:a16="http://schemas.microsoft.com/office/drawing/2014/main" id="{ACF57559-775F-478B-85F2-B3633CEA35E6}"/>
                </a:ext>
              </a:extLst>
            </p:cNvPr>
            <p:cNvSpPr/>
            <p:nvPr/>
          </p:nvSpPr>
          <p:spPr>
            <a:xfrm>
              <a:off x="5490475" y="3681900"/>
              <a:ext cx="24375" cy="25000"/>
            </a:xfrm>
            <a:custGeom>
              <a:avLst/>
              <a:gdLst/>
              <a:ahLst/>
              <a:cxnLst/>
              <a:rect l="0" t="0" r="0" b="0"/>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56" name="Shape 564">
              <a:extLst>
                <a:ext uri="{FF2B5EF4-FFF2-40B4-BE49-F238E27FC236}">
                  <a16:creationId xmlns:a16="http://schemas.microsoft.com/office/drawing/2014/main" id="{75AE6C6A-434E-4C91-8B66-E13254608296}"/>
                </a:ext>
              </a:extLst>
            </p:cNvPr>
            <p:cNvSpPr/>
            <p:nvPr/>
          </p:nvSpPr>
          <p:spPr>
            <a:xfrm>
              <a:off x="5358350" y="3973550"/>
              <a:ext cx="60900" cy="81625"/>
            </a:xfrm>
            <a:custGeom>
              <a:avLst/>
              <a:gdLst/>
              <a:ahLst/>
              <a:cxnLst/>
              <a:rect l="0" t="0" r="0" b="0"/>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57" name="Shape 565">
              <a:extLst>
                <a:ext uri="{FF2B5EF4-FFF2-40B4-BE49-F238E27FC236}">
                  <a16:creationId xmlns:a16="http://schemas.microsoft.com/office/drawing/2014/main" id="{102DAB37-E495-43ED-968E-782B383A75A8}"/>
                </a:ext>
              </a:extLst>
            </p:cNvPr>
            <p:cNvSpPr/>
            <p:nvPr/>
          </p:nvSpPr>
          <p:spPr>
            <a:xfrm>
              <a:off x="5586050" y="3973550"/>
              <a:ext cx="60925" cy="81625"/>
            </a:xfrm>
            <a:custGeom>
              <a:avLst/>
              <a:gdLst/>
              <a:ahLst/>
              <a:cxnLst/>
              <a:rect l="0" t="0" r="0" b="0"/>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58" name="Shape 566">
              <a:extLst>
                <a:ext uri="{FF2B5EF4-FFF2-40B4-BE49-F238E27FC236}">
                  <a16:creationId xmlns:a16="http://schemas.microsoft.com/office/drawing/2014/main" id="{C2A72211-8B8F-4AA6-9B91-1601BA7B4305}"/>
                </a:ext>
              </a:extLst>
            </p:cNvPr>
            <p:cNvSpPr/>
            <p:nvPr/>
          </p:nvSpPr>
          <p:spPr>
            <a:xfrm>
              <a:off x="5316925" y="3731225"/>
              <a:ext cx="371450" cy="218000"/>
            </a:xfrm>
            <a:custGeom>
              <a:avLst/>
              <a:gdLst/>
              <a:ahLst/>
              <a:cxnLst/>
              <a:rect l="0" t="0" r="0" b="0"/>
              <a:pathLst>
                <a:path w="14858" h="8720" fill="none" extrusionOk="0">
                  <a:moveTo>
                    <a:pt x="1" y="0"/>
                  </a:moveTo>
                  <a:lnTo>
                    <a:pt x="1" y="8719"/>
                  </a:lnTo>
                  <a:lnTo>
                    <a:pt x="14857" y="8719"/>
                  </a:lnTo>
                  <a:lnTo>
                    <a:pt x="14857" y="0"/>
                  </a:lnTo>
                  <a:lnTo>
                    <a:pt x="1"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59" name="Shape 567">
              <a:extLst>
                <a:ext uri="{FF2B5EF4-FFF2-40B4-BE49-F238E27FC236}">
                  <a16:creationId xmlns:a16="http://schemas.microsoft.com/office/drawing/2014/main" id="{563E5E0A-A58D-475C-BA38-ABC96E63F6FB}"/>
                </a:ext>
              </a:extLst>
            </p:cNvPr>
            <p:cNvSpPr/>
            <p:nvPr/>
          </p:nvSpPr>
          <p:spPr>
            <a:xfrm>
              <a:off x="5380250" y="3784800"/>
              <a:ext cx="230200" cy="115725"/>
            </a:xfrm>
            <a:custGeom>
              <a:avLst/>
              <a:gdLst/>
              <a:ahLst/>
              <a:cxnLst/>
              <a:rect l="0" t="0" r="0" b="0"/>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60" name="Shape 568">
              <a:extLst>
                <a:ext uri="{FF2B5EF4-FFF2-40B4-BE49-F238E27FC236}">
                  <a16:creationId xmlns:a16="http://schemas.microsoft.com/office/drawing/2014/main" id="{829FF033-03B4-4B2D-9CDE-00F01220161A}"/>
                </a:ext>
              </a:extLst>
            </p:cNvPr>
            <p:cNvSpPr/>
            <p:nvPr/>
          </p:nvSpPr>
          <p:spPr>
            <a:xfrm>
              <a:off x="5547700" y="3779925"/>
              <a:ext cx="68825" cy="68825"/>
            </a:xfrm>
            <a:custGeom>
              <a:avLst/>
              <a:gdLst/>
              <a:ahLst/>
              <a:cxnLst/>
              <a:rect l="0" t="0" r="0" b="0"/>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grpSp>
      <p:grpSp>
        <p:nvGrpSpPr>
          <p:cNvPr id="61" name="Shape 569">
            <a:extLst>
              <a:ext uri="{FF2B5EF4-FFF2-40B4-BE49-F238E27FC236}">
                <a16:creationId xmlns:a16="http://schemas.microsoft.com/office/drawing/2014/main" id="{C06057D6-FDB8-41DB-9E74-6F19479DDEDD}"/>
              </a:ext>
            </a:extLst>
          </p:cNvPr>
          <p:cNvGrpSpPr/>
          <p:nvPr/>
        </p:nvGrpSpPr>
        <p:grpSpPr>
          <a:xfrm>
            <a:off x="548168" y="4994738"/>
            <a:ext cx="393059" cy="393059"/>
            <a:chOff x="5941025" y="3634400"/>
            <a:chExt cx="467650" cy="467650"/>
          </a:xfrm>
        </p:grpSpPr>
        <p:sp>
          <p:nvSpPr>
            <p:cNvPr id="62" name="Shape 570">
              <a:extLst>
                <a:ext uri="{FF2B5EF4-FFF2-40B4-BE49-F238E27FC236}">
                  <a16:creationId xmlns:a16="http://schemas.microsoft.com/office/drawing/2014/main" id="{42130AFA-4858-4896-84F8-DB9A1B380ECE}"/>
                </a:ext>
              </a:extLst>
            </p:cNvPr>
            <p:cNvSpPr/>
            <p:nvPr/>
          </p:nvSpPr>
          <p:spPr>
            <a:xfrm>
              <a:off x="5941025" y="3634400"/>
              <a:ext cx="467650" cy="467650"/>
            </a:xfrm>
            <a:custGeom>
              <a:avLst/>
              <a:gdLst/>
              <a:ahLst/>
              <a:cxnLst/>
              <a:rect l="0" t="0" r="0" b="0"/>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63" name="Shape 571">
              <a:extLst>
                <a:ext uri="{FF2B5EF4-FFF2-40B4-BE49-F238E27FC236}">
                  <a16:creationId xmlns:a16="http://schemas.microsoft.com/office/drawing/2014/main" id="{805CCAD9-B80D-4EAA-B9A2-1C3F2F428DA3}"/>
                </a:ext>
              </a:extLst>
            </p:cNvPr>
            <p:cNvSpPr/>
            <p:nvPr/>
          </p:nvSpPr>
          <p:spPr>
            <a:xfrm>
              <a:off x="6211975" y="3753150"/>
              <a:ext cx="19525" cy="18900"/>
            </a:xfrm>
            <a:custGeom>
              <a:avLst/>
              <a:gdLst/>
              <a:ahLst/>
              <a:cxnLst/>
              <a:rect l="0" t="0" r="0" b="0"/>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64" name="Shape 572">
              <a:extLst>
                <a:ext uri="{FF2B5EF4-FFF2-40B4-BE49-F238E27FC236}">
                  <a16:creationId xmlns:a16="http://schemas.microsoft.com/office/drawing/2014/main" id="{C7ABC32E-71BF-4CB9-8845-61A41C2D7565}"/>
                </a:ext>
              </a:extLst>
            </p:cNvPr>
            <p:cNvSpPr/>
            <p:nvPr/>
          </p:nvSpPr>
          <p:spPr>
            <a:xfrm>
              <a:off x="5943475" y="3695900"/>
              <a:ext cx="177800" cy="351350"/>
            </a:xfrm>
            <a:custGeom>
              <a:avLst/>
              <a:gdLst/>
              <a:ahLst/>
              <a:cxnLst/>
              <a:rect l="0" t="0" r="0" b="0"/>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65" name="Shape 573">
              <a:extLst>
                <a:ext uri="{FF2B5EF4-FFF2-40B4-BE49-F238E27FC236}">
                  <a16:creationId xmlns:a16="http://schemas.microsoft.com/office/drawing/2014/main" id="{83B6CC41-DBF5-4228-AC13-8233A7A057AC}"/>
                </a:ext>
              </a:extLst>
            </p:cNvPr>
            <p:cNvSpPr/>
            <p:nvPr/>
          </p:nvSpPr>
          <p:spPr>
            <a:xfrm>
              <a:off x="6128575" y="3695900"/>
              <a:ext cx="86475" cy="47525"/>
            </a:xfrm>
            <a:custGeom>
              <a:avLst/>
              <a:gdLst/>
              <a:ahLst/>
              <a:cxnLst/>
              <a:rect l="0" t="0" r="0" b="0"/>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66" name="Shape 574">
              <a:extLst>
                <a:ext uri="{FF2B5EF4-FFF2-40B4-BE49-F238E27FC236}">
                  <a16:creationId xmlns:a16="http://schemas.microsoft.com/office/drawing/2014/main" id="{C96AA17C-FB7D-42FC-8F5C-B252078F4CCA}"/>
                </a:ext>
              </a:extLst>
            </p:cNvPr>
            <p:cNvSpPr/>
            <p:nvPr/>
          </p:nvSpPr>
          <p:spPr>
            <a:xfrm>
              <a:off x="6357500" y="3940075"/>
              <a:ext cx="18900" cy="34725"/>
            </a:xfrm>
            <a:custGeom>
              <a:avLst/>
              <a:gdLst/>
              <a:ahLst/>
              <a:cxnLst/>
              <a:rect l="0" t="0" r="0" b="0"/>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67" name="Shape 575">
              <a:extLst>
                <a:ext uri="{FF2B5EF4-FFF2-40B4-BE49-F238E27FC236}">
                  <a16:creationId xmlns:a16="http://schemas.microsoft.com/office/drawing/2014/main" id="{39A244AC-5A92-4949-88FD-C88CACCD9D93}"/>
                </a:ext>
              </a:extLst>
            </p:cNvPr>
            <p:cNvSpPr/>
            <p:nvPr/>
          </p:nvSpPr>
          <p:spPr>
            <a:xfrm>
              <a:off x="6202850" y="3720875"/>
              <a:ext cx="204000" cy="278875"/>
            </a:xfrm>
            <a:custGeom>
              <a:avLst/>
              <a:gdLst/>
              <a:ahLst/>
              <a:cxnLst/>
              <a:rect l="0" t="0" r="0" b="0"/>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grpSp>
      <p:grpSp>
        <p:nvGrpSpPr>
          <p:cNvPr id="68" name="Shape 640">
            <a:extLst>
              <a:ext uri="{FF2B5EF4-FFF2-40B4-BE49-F238E27FC236}">
                <a16:creationId xmlns:a16="http://schemas.microsoft.com/office/drawing/2014/main" id="{20974255-E5B1-40A7-93E5-EE14CBDD9812}"/>
              </a:ext>
            </a:extLst>
          </p:cNvPr>
          <p:cNvGrpSpPr/>
          <p:nvPr/>
        </p:nvGrpSpPr>
        <p:grpSpPr>
          <a:xfrm>
            <a:off x="576374" y="6101840"/>
            <a:ext cx="387932" cy="345970"/>
            <a:chOff x="3927500" y="301425"/>
            <a:chExt cx="461550" cy="411625"/>
          </a:xfrm>
        </p:grpSpPr>
        <p:sp>
          <p:nvSpPr>
            <p:cNvPr id="69" name="Shape 641">
              <a:extLst>
                <a:ext uri="{FF2B5EF4-FFF2-40B4-BE49-F238E27FC236}">
                  <a16:creationId xmlns:a16="http://schemas.microsoft.com/office/drawing/2014/main" id="{12079E97-1FCF-4652-B8CD-372E5AA2C22A}"/>
                </a:ext>
              </a:extLst>
            </p:cNvPr>
            <p:cNvSpPr/>
            <p:nvPr/>
          </p:nvSpPr>
          <p:spPr>
            <a:xfrm>
              <a:off x="4080925" y="302050"/>
              <a:ext cx="154075" cy="411000"/>
            </a:xfrm>
            <a:custGeom>
              <a:avLst/>
              <a:gdLst/>
              <a:ahLst/>
              <a:cxnLst/>
              <a:rect l="0" t="0" r="0" b="0"/>
              <a:pathLst>
                <a:path w="6163" h="16440" fill="none" extrusionOk="0">
                  <a:moveTo>
                    <a:pt x="6162" y="3118"/>
                  </a:moveTo>
                  <a:lnTo>
                    <a:pt x="0" y="0"/>
                  </a:lnTo>
                  <a:lnTo>
                    <a:pt x="0" y="13322"/>
                  </a:lnTo>
                  <a:lnTo>
                    <a:pt x="6162" y="16440"/>
                  </a:lnTo>
                  <a:lnTo>
                    <a:pt x="6162" y="3118"/>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70" name="Shape 642">
              <a:extLst>
                <a:ext uri="{FF2B5EF4-FFF2-40B4-BE49-F238E27FC236}">
                  <a16:creationId xmlns:a16="http://schemas.microsoft.com/office/drawing/2014/main" id="{80027511-37E2-4CEF-B2C8-A534056BDFCC}"/>
                </a:ext>
              </a:extLst>
            </p:cNvPr>
            <p:cNvSpPr/>
            <p:nvPr/>
          </p:nvSpPr>
          <p:spPr>
            <a:xfrm>
              <a:off x="3927500" y="301425"/>
              <a:ext cx="153450" cy="406150"/>
            </a:xfrm>
            <a:custGeom>
              <a:avLst/>
              <a:gdLst/>
              <a:ahLst/>
              <a:cxnLst/>
              <a:rect l="0" t="0" r="0" b="0"/>
              <a:pathLst>
                <a:path w="6138" h="16246" fill="none" extrusionOk="0">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71" name="Shape 643">
              <a:extLst>
                <a:ext uri="{FF2B5EF4-FFF2-40B4-BE49-F238E27FC236}">
                  <a16:creationId xmlns:a16="http://schemas.microsoft.com/office/drawing/2014/main" id="{777CA00D-070C-4ED4-9F2A-224F16366E4F}"/>
                </a:ext>
              </a:extLst>
            </p:cNvPr>
            <p:cNvSpPr/>
            <p:nvPr/>
          </p:nvSpPr>
          <p:spPr>
            <a:xfrm>
              <a:off x="4234975" y="306925"/>
              <a:ext cx="154075" cy="405525"/>
            </a:xfrm>
            <a:custGeom>
              <a:avLst/>
              <a:gdLst/>
              <a:ahLst/>
              <a:cxnLst/>
              <a:rect l="0" t="0" r="0" b="0"/>
              <a:pathLst>
                <a:path w="6163" h="16221" fill="none" extrusionOk="0">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72" name="Shape 644">
              <a:extLst>
                <a:ext uri="{FF2B5EF4-FFF2-40B4-BE49-F238E27FC236}">
                  <a16:creationId xmlns:a16="http://schemas.microsoft.com/office/drawing/2014/main" id="{039A58C9-AADF-4F09-88EB-CC9AB0AE8871}"/>
                </a:ext>
              </a:extLst>
            </p:cNvPr>
            <p:cNvSpPr/>
            <p:nvPr/>
          </p:nvSpPr>
          <p:spPr>
            <a:xfrm>
              <a:off x="4295850" y="442075"/>
              <a:ext cx="46300" cy="26225"/>
            </a:xfrm>
            <a:custGeom>
              <a:avLst/>
              <a:gdLst/>
              <a:ahLst/>
              <a:cxnLst/>
              <a:rect l="0" t="0" r="0" b="0"/>
              <a:pathLst>
                <a:path w="1852" h="1049" fill="none" extrusionOk="0">
                  <a:moveTo>
                    <a:pt x="1" y="1"/>
                  </a:moveTo>
                  <a:lnTo>
                    <a:pt x="1852" y="1048"/>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73" name="Shape 645">
              <a:extLst>
                <a:ext uri="{FF2B5EF4-FFF2-40B4-BE49-F238E27FC236}">
                  <a16:creationId xmlns:a16="http://schemas.microsoft.com/office/drawing/2014/main" id="{FCFE11AE-F255-4E1E-A590-3E1E56F6E630}"/>
                </a:ext>
              </a:extLst>
            </p:cNvPr>
            <p:cNvSpPr/>
            <p:nvPr/>
          </p:nvSpPr>
          <p:spPr>
            <a:xfrm>
              <a:off x="4296475" y="415900"/>
              <a:ext cx="45075" cy="78575"/>
            </a:xfrm>
            <a:custGeom>
              <a:avLst/>
              <a:gdLst/>
              <a:ahLst/>
              <a:cxnLst/>
              <a:rect l="0" t="0" r="0" b="0"/>
              <a:pathLst>
                <a:path w="1803" h="3143" fill="none" extrusionOk="0">
                  <a:moveTo>
                    <a:pt x="1802" y="1"/>
                  </a:moveTo>
                  <a:lnTo>
                    <a:pt x="0" y="3142"/>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74" name="Shape 646">
              <a:extLst>
                <a:ext uri="{FF2B5EF4-FFF2-40B4-BE49-F238E27FC236}">
                  <a16:creationId xmlns:a16="http://schemas.microsoft.com/office/drawing/2014/main" id="{88A9ADB4-1ED0-43F8-81A0-4438EF8C800D}"/>
                </a:ext>
              </a:extLst>
            </p:cNvPr>
            <p:cNvSpPr/>
            <p:nvPr/>
          </p:nvSpPr>
          <p:spPr>
            <a:xfrm>
              <a:off x="3968275" y="590050"/>
              <a:ext cx="25" cy="6100"/>
            </a:xfrm>
            <a:custGeom>
              <a:avLst/>
              <a:gdLst/>
              <a:ahLst/>
              <a:cxnLst/>
              <a:rect l="0" t="0" r="0" b="0"/>
              <a:pathLst>
                <a:path w="1" h="244" fill="none" extrusionOk="0">
                  <a:moveTo>
                    <a:pt x="1" y="244"/>
                  </a:moveTo>
                  <a:lnTo>
                    <a:pt x="1" y="244"/>
                  </a:lnTo>
                  <a:lnTo>
                    <a:pt x="1"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75" name="Shape 647">
              <a:extLst>
                <a:ext uri="{FF2B5EF4-FFF2-40B4-BE49-F238E27FC236}">
                  <a16:creationId xmlns:a16="http://schemas.microsoft.com/office/drawing/2014/main" id="{6A9698F2-77FB-4579-A360-C14A7DD512E9}"/>
                </a:ext>
              </a:extLst>
            </p:cNvPr>
            <p:cNvSpPr/>
            <p:nvPr/>
          </p:nvSpPr>
          <p:spPr>
            <a:xfrm>
              <a:off x="3970725" y="558375"/>
              <a:ext cx="1850" cy="12200"/>
            </a:xfrm>
            <a:custGeom>
              <a:avLst/>
              <a:gdLst/>
              <a:ahLst/>
              <a:cxnLst/>
              <a:rect l="0" t="0" r="0" b="0"/>
              <a:pathLst>
                <a:path w="74" h="488" fill="none" extrusionOk="0">
                  <a:moveTo>
                    <a:pt x="0" y="488"/>
                  </a:moveTo>
                  <a:lnTo>
                    <a:pt x="73"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76" name="Shape 648">
              <a:extLst>
                <a:ext uri="{FF2B5EF4-FFF2-40B4-BE49-F238E27FC236}">
                  <a16:creationId xmlns:a16="http://schemas.microsoft.com/office/drawing/2014/main" id="{F3DB7671-5A8D-4628-877D-FF9D8D3A0B8C}"/>
                </a:ext>
              </a:extLst>
            </p:cNvPr>
            <p:cNvSpPr/>
            <p:nvPr/>
          </p:nvSpPr>
          <p:spPr>
            <a:xfrm>
              <a:off x="3976200" y="527325"/>
              <a:ext cx="3675" cy="12200"/>
            </a:xfrm>
            <a:custGeom>
              <a:avLst/>
              <a:gdLst/>
              <a:ahLst/>
              <a:cxnLst/>
              <a:rect l="0" t="0" r="0" b="0"/>
              <a:pathLst>
                <a:path w="147" h="488" fill="none" extrusionOk="0">
                  <a:moveTo>
                    <a:pt x="0" y="488"/>
                  </a:moveTo>
                  <a:lnTo>
                    <a:pt x="98" y="147"/>
                  </a:lnTo>
                  <a:lnTo>
                    <a:pt x="147"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77" name="Shape 649">
              <a:extLst>
                <a:ext uri="{FF2B5EF4-FFF2-40B4-BE49-F238E27FC236}">
                  <a16:creationId xmlns:a16="http://schemas.microsoft.com/office/drawing/2014/main" id="{7319EE74-B39E-4776-8640-4F0995DD8AD0}"/>
                </a:ext>
              </a:extLst>
            </p:cNvPr>
            <p:cNvSpPr/>
            <p:nvPr/>
          </p:nvSpPr>
          <p:spPr>
            <a:xfrm>
              <a:off x="3985950" y="498100"/>
              <a:ext cx="4875" cy="10975"/>
            </a:xfrm>
            <a:custGeom>
              <a:avLst/>
              <a:gdLst/>
              <a:ahLst/>
              <a:cxnLst/>
              <a:rect l="0" t="0" r="0" b="0"/>
              <a:pathLst>
                <a:path w="195" h="439" fill="none" extrusionOk="0">
                  <a:moveTo>
                    <a:pt x="0" y="439"/>
                  </a:moveTo>
                  <a:lnTo>
                    <a:pt x="195" y="25"/>
                  </a:lnTo>
                  <a:lnTo>
                    <a:pt x="195"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78" name="Shape 650">
              <a:extLst>
                <a:ext uri="{FF2B5EF4-FFF2-40B4-BE49-F238E27FC236}">
                  <a16:creationId xmlns:a16="http://schemas.microsoft.com/office/drawing/2014/main" id="{989FDB33-BF79-4518-BD7B-A856B19EBAE6}"/>
                </a:ext>
              </a:extLst>
            </p:cNvPr>
            <p:cNvSpPr/>
            <p:nvPr/>
          </p:nvSpPr>
          <p:spPr>
            <a:xfrm>
              <a:off x="4000550" y="471300"/>
              <a:ext cx="7325" cy="9775"/>
            </a:xfrm>
            <a:custGeom>
              <a:avLst/>
              <a:gdLst/>
              <a:ahLst/>
              <a:cxnLst/>
              <a:rect l="0" t="0" r="0" b="0"/>
              <a:pathLst>
                <a:path w="293" h="391" fill="none" extrusionOk="0">
                  <a:moveTo>
                    <a:pt x="1" y="391"/>
                  </a:moveTo>
                  <a:lnTo>
                    <a:pt x="74" y="269"/>
                  </a:lnTo>
                  <a:lnTo>
                    <a:pt x="293"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79" name="Shape 651">
              <a:extLst>
                <a:ext uri="{FF2B5EF4-FFF2-40B4-BE49-F238E27FC236}">
                  <a16:creationId xmlns:a16="http://schemas.microsoft.com/office/drawing/2014/main" id="{8FEDDA4B-D8FD-43E8-A650-19E2B54AB65F}"/>
                </a:ext>
              </a:extLst>
            </p:cNvPr>
            <p:cNvSpPr/>
            <p:nvPr/>
          </p:nvSpPr>
          <p:spPr>
            <a:xfrm>
              <a:off x="4021250" y="450600"/>
              <a:ext cx="10375" cy="6725"/>
            </a:xfrm>
            <a:custGeom>
              <a:avLst/>
              <a:gdLst/>
              <a:ahLst/>
              <a:cxnLst/>
              <a:rect l="0" t="0" r="0" b="0"/>
              <a:pathLst>
                <a:path w="415" h="269" fill="none" extrusionOk="0">
                  <a:moveTo>
                    <a:pt x="1" y="269"/>
                  </a:moveTo>
                  <a:lnTo>
                    <a:pt x="25" y="244"/>
                  </a:lnTo>
                  <a:lnTo>
                    <a:pt x="220" y="123"/>
                  </a:lnTo>
                  <a:lnTo>
                    <a:pt x="415"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80" name="Shape 652">
              <a:extLst>
                <a:ext uri="{FF2B5EF4-FFF2-40B4-BE49-F238E27FC236}">
                  <a16:creationId xmlns:a16="http://schemas.microsoft.com/office/drawing/2014/main" id="{4415B6E6-5B35-432D-9A51-AF7EB5BC8585}"/>
                </a:ext>
              </a:extLst>
            </p:cNvPr>
            <p:cNvSpPr/>
            <p:nvPr/>
          </p:nvSpPr>
          <p:spPr>
            <a:xfrm>
              <a:off x="4049250" y="440250"/>
              <a:ext cx="11600" cy="2475"/>
            </a:xfrm>
            <a:custGeom>
              <a:avLst/>
              <a:gdLst/>
              <a:ahLst/>
              <a:cxnLst/>
              <a:rect l="0" t="0" r="0" b="0"/>
              <a:pathLst>
                <a:path w="464" h="99" fill="none" extrusionOk="0">
                  <a:moveTo>
                    <a:pt x="1" y="98"/>
                  </a:moveTo>
                  <a:lnTo>
                    <a:pt x="220" y="50"/>
                  </a:lnTo>
                  <a:lnTo>
                    <a:pt x="464" y="1"/>
                  </a:lnTo>
                  <a:lnTo>
                    <a:pt x="464"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81" name="Shape 653">
              <a:extLst>
                <a:ext uri="{FF2B5EF4-FFF2-40B4-BE49-F238E27FC236}">
                  <a16:creationId xmlns:a16="http://schemas.microsoft.com/office/drawing/2014/main" id="{E6BC89E0-2C1E-448B-8EBC-A72A462ECAE3}"/>
                </a:ext>
              </a:extLst>
            </p:cNvPr>
            <p:cNvSpPr/>
            <p:nvPr/>
          </p:nvSpPr>
          <p:spPr>
            <a:xfrm>
              <a:off x="4080325" y="439650"/>
              <a:ext cx="12200" cy="1850"/>
            </a:xfrm>
            <a:custGeom>
              <a:avLst/>
              <a:gdLst/>
              <a:ahLst/>
              <a:cxnLst/>
              <a:rect l="0" t="0" r="0" b="0"/>
              <a:pathLst>
                <a:path w="488" h="74" fill="none" extrusionOk="0">
                  <a:moveTo>
                    <a:pt x="0" y="0"/>
                  </a:moveTo>
                  <a:lnTo>
                    <a:pt x="146" y="0"/>
                  </a:lnTo>
                  <a:lnTo>
                    <a:pt x="463" y="74"/>
                  </a:lnTo>
                  <a:lnTo>
                    <a:pt x="487" y="74"/>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82" name="Shape 654">
              <a:extLst>
                <a:ext uri="{FF2B5EF4-FFF2-40B4-BE49-F238E27FC236}">
                  <a16:creationId xmlns:a16="http://schemas.microsoft.com/office/drawing/2014/main" id="{A0C02BB5-1719-441D-BB54-A512528A5A48}"/>
                </a:ext>
              </a:extLst>
            </p:cNvPr>
            <p:cNvSpPr/>
            <p:nvPr/>
          </p:nvSpPr>
          <p:spPr>
            <a:xfrm>
              <a:off x="4110150" y="450000"/>
              <a:ext cx="9150" cy="7950"/>
            </a:xfrm>
            <a:custGeom>
              <a:avLst/>
              <a:gdLst/>
              <a:ahLst/>
              <a:cxnLst/>
              <a:rect l="0" t="0" r="0" b="0"/>
              <a:pathLst>
                <a:path w="366" h="318" fill="none" extrusionOk="0">
                  <a:moveTo>
                    <a:pt x="0" y="1"/>
                  </a:moveTo>
                  <a:lnTo>
                    <a:pt x="98" y="74"/>
                  </a:lnTo>
                  <a:lnTo>
                    <a:pt x="317" y="268"/>
                  </a:lnTo>
                  <a:lnTo>
                    <a:pt x="366" y="317"/>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83" name="Shape 655">
              <a:extLst>
                <a:ext uri="{FF2B5EF4-FFF2-40B4-BE49-F238E27FC236}">
                  <a16:creationId xmlns:a16="http://schemas.microsoft.com/office/drawing/2014/main" id="{C00A20B5-C082-4F4D-A78C-FD3AA87B185E}"/>
                </a:ext>
              </a:extLst>
            </p:cNvPr>
            <p:cNvSpPr/>
            <p:nvPr/>
          </p:nvSpPr>
          <p:spPr>
            <a:xfrm>
              <a:off x="4130250" y="473750"/>
              <a:ext cx="4900" cy="10975"/>
            </a:xfrm>
            <a:custGeom>
              <a:avLst/>
              <a:gdLst/>
              <a:ahLst/>
              <a:cxnLst/>
              <a:rect l="0" t="0" r="0" b="0"/>
              <a:pathLst>
                <a:path w="196" h="439" fill="none" extrusionOk="0">
                  <a:moveTo>
                    <a:pt x="0" y="0"/>
                  </a:moveTo>
                  <a:lnTo>
                    <a:pt x="25" y="73"/>
                  </a:lnTo>
                  <a:lnTo>
                    <a:pt x="171" y="366"/>
                  </a:lnTo>
                  <a:lnTo>
                    <a:pt x="195" y="439"/>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84" name="Shape 656">
              <a:extLst>
                <a:ext uri="{FF2B5EF4-FFF2-40B4-BE49-F238E27FC236}">
                  <a16:creationId xmlns:a16="http://schemas.microsoft.com/office/drawing/2014/main" id="{C6D33D7E-C665-4AC1-9350-DBB7D51D6B10}"/>
                </a:ext>
              </a:extLst>
            </p:cNvPr>
            <p:cNvSpPr/>
            <p:nvPr/>
          </p:nvSpPr>
          <p:spPr>
            <a:xfrm>
              <a:off x="4141800" y="502975"/>
              <a:ext cx="3700" cy="11600"/>
            </a:xfrm>
            <a:custGeom>
              <a:avLst/>
              <a:gdLst/>
              <a:ahLst/>
              <a:cxnLst/>
              <a:rect l="0" t="0" r="0" b="0"/>
              <a:pathLst>
                <a:path w="148" h="464" fill="none" extrusionOk="0">
                  <a:moveTo>
                    <a:pt x="1" y="0"/>
                  </a:moveTo>
                  <a:lnTo>
                    <a:pt x="147" y="46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85" name="Shape 657">
              <a:extLst>
                <a:ext uri="{FF2B5EF4-FFF2-40B4-BE49-F238E27FC236}">
                  <a16:creationId xmlns:a16="http://schemas.microsoft.com/office/drawing/2014/main" id="{75697A51-02A5-48AD-AFC1-ED917481FC42}"/>
                </a:ext>
              </a:extLst>
            </p:cNvPr>
            <p:cNvSpPr/>
            <p:nvPr/>
          </p:nvSpPr>
          <p:spPr>
            <a:xfrm>
              <a:off x="4150950" y="533425"/>
              <a:ext cx="3675" cy="11575"/>
            </a:xfrm>
            <a:custGeom>
              <a:avLst/>
              <a:gdLst/>
              <a:ahLst/>
              <a:cxnLst/>
              <a:rect l="0" t="0" r="0" b="0"/>
              <a:pathLst>
                <a:path w="147" h="463" fill="none" extrusionOk="0">
                  <a:moveTo>
                    <a:pt x="0" y="0"/>
                  </a:moveTo>
                  <a:lnTo>
                    <a:pt x="146" y="46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94" name="Shape 658">
              <a:extLst>
                <a:ext uri="{FF2B5EF4-FFF2-40B4-BE49-F238E27FC236}">
                  <a16:creationId xmlns:a16="http://schemas.microsoft.com/office/drawing/2014/main" id="{D96456DB-1723-42F6-A7E2-3DA918312B9D}"/>
                </a:ext>
              </a:extLst>
            </p:cNvPr>
            <p:cNvSpPr/>
            <p:nvPr/>
          </p:nvSpPr>
          <p:spPr>
            <a:xfrm>
              <a:off x="4160675" y="563850"/>
              <a:ext cx="4900" cy="11000"/>
            </a:xfrm>
            <a:custGeom>
              <a:avLst/>
              <a:gdLst/>
              <a:ahLst/>
              <a:cxnLst/>
              <a:rect l="0" t="0" r="0" b="0"/>
              <a:pathLst>
                <a:path w="196" h="440" fill="none" extrusionOk="0">
                  <a:moveTo>
                    <a:pt x="1" y="1"/>
                  </a:moveTo>
                  <a:lnTo>
                    <a:pt x="50" y="123"/>
                  </a:lnTo>
                  <a:lnTo>
                    <a:pt x="196" y="415"/>
                  </a:lnTo>
                  <a:lnTo>
                    <a:pt x="196" y="439"/>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95" name="Shape 659">
              <a:extLst>
                <a:ext uri="{FF2B5EF4-FFF2-40B4-BE49-F238E27FC236}">
                  <a16:creationId xmlns:a16="http://schemas.microsoft.com/office/drawing/2014/main" id="{8BF5A526-4B33-4305-AAB8-8ABF40772B4C}"/>
                </a:ext>
              </a:extLst>
            </p:cNvPr>
            <p:cNvSpPr/>
            <p:nvPr/>
          </p:nvSpPr>
          <p:spPr>
            <a:xfrm>
              <a:off x="4175300" y="591875"/>
              <a:ext cx="7325" cy="9150"/>
            </a:xfrm>
            <a:custGeom>
              <a:avLst/>
              <a:gdLst/>
              <a:ahLst/>
              <a:cxnLst/>
              <a:rect l="0" t="0" r="0" b="0"/>
              <a:pathLst>
                <a:path w="293" h="366" fill="none" extrusionOk="0">
                  <a:moveTo>
                    <a:pt x="0" y="0"/>
                  </a:moveTo>
                  <a:lnTo>
                    <a:pt x="98" y="146"/>
                  </a:lnTo>
                  <a:lnTo>
                    <a:pt x="293" y="366"/>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96" name="Shape 660">
              <a:extLst>
                <a:ext uri="{FF2B5EF4-FFF2-40B4-BE49-F238E27FC236}">
                  <a16:creationId xmlns:a16="http://schemas.microsoft.com/office/drawing/2014/main" id="{1EE0D227-DC3F-4D73-B8B7-93724738C363}"/>
                </a:ext>
              </a:extLst>
            </p:cNvPr>
            <p:cNvSpPr/>
            <p:nvPr/>
          </p:nvSpPr>
          <p:spPr>
            <a:xfrm>
              <a:off x="4198425" y="613175"/>
              <a:ext cx="11000" cy="4900"/>
            </a:xfrm>
            <a:custGeom>
              <a:avLst/>
              <a:gdLst/>
              <a:ahLst/>
              <a:cxnLst/>
              <a:rect l="0" t="0" r="0" b="0"/>
              <a:pathLst>
                <a:path w="440" h="196" fill="none" extrusionOk="0">
                  <a:moveTo>
                    <a:pt x="1" y="1"/>
                  </a:moveTo>
                  <a:lnTo>
                    <a:pt x="171" y="98"/>
                  </a:lnTo>
                  <a:lnTo>
                    <a:pt x="439" y="195"/>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97" name="Shape 661">
              <a:extLst>
                <a:ext uri="{FF2B5EF4-FFF2-40B4-BE49-F238E27FC236}">
                  <a16:creationId xmlns:a16="http://schemas.microsoft.com/office/drawing/2014/main" id="{F568C2CC-7F5F-46E3-BD97-D3F2518D0B07}"/>
                </a:ext>
              </a:extLst>
            </p:cNvPr>
            <p:cNvSpPr/>
            <p:nvPr/>
          </p:nvSpPr>
          <p:spPr>
            <a:xfrm>
              <a:off x="4228275" y="621100"/>
              <a:ext cx="12200" cy="625"/>
            </a:xfrm>
            <a:custGeom>
              <a:avLst/>
              <a:gdLst/>
              <a:ahLst/>
              <a:cxnLst/>
              <a:rect l="0" t="0" r="0" b="0"/>
              <a:pathLst>
                <a:path w="488" h="25" fill="none" extrusionOk="0">
                  <a:moveTo>
                    <a:pt x="0" y="0"/>
                  </a:moveTo>
                  <a:lnTo>
                    <a:pt x="49" y="25"/>
                  </a:lnTo>
                  <a:lnTo>
                    <a:pt x="487" y="0"/>
                  </a:lnTo>
                  <a:lnTo>
                    <a:pt x="487"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98" name="Shape 662">
              <a:extLst>
                <a:ext uri="{FF2B5EF4-FFF2-40B4-BE49-F238E27FC236}">
                  <a16:creationId xmlns:a16="http://schemas.microsoft.com/office/drawing/2014/main" id="{C7893D37-10E0-488D-9C3C-8F5A76F14744}"/>
                </a:ext>
              </a:extLst>
            </p:cNvPr>
            <p:cNvSpPr/>
            <p:nvPr/>
          </p:nvSpPr>
          <p:spPr>
            <a:xfrm>
              <a:off x="4259925" y="616225"/>
              <a:ext cx="11600" cy="3075"/>
            </a:xfrm>
            <a:custGeom>
              <a:avLst/>
              <a:gdLst/>
              <a:ahLst/>
              <a:cxnLst/>
              <a:rect l="0" t="0" r="0" b="0"/>
              <a:pathLst>
                <a:path w="464" h="123" fill="none" extrusionOk="0">
                  <a:moveTo>
                    <a:pt x="1" y="122"/>
                  </a:moveTo>
                  <a:lnTo>
                    <a:pt x="196" y="73"/>
                  </a:lnTo>
                  <a:lnTo>
                    <a:pt x="464" y="0"/>
                  </a:lnTo>
                  <a:lnTo>
                    <a:pt x="464"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99" name="Shape 663">
              <a:extLst>
                <a:ext uri="{FF2B5EF4-FFF2-40B4-BE49-F238E27FC236}">
                  <a16:creationId xmlns:a16="http://schemas.microsoft.com/office/drawing/2014/main" id="{F54FD955-2C90-415D-B775-CDC4D15886CD}"/>
                </a:ext>
              </a:extLst>
            </p:cNvPr>
            <p:cNvSpPr/>
            <p:nvPr/>
          </p:nvSpPr>
          <p:spPr>
            <a:xfrm>
              <a:off x="4289775" y="602225"/>
              <a:ext cx="10375" cy="6725"/>
            </a:xfrm>
            <a:custGeom>
              <a:avLst/>
              <a:gdLst/>
              <a:ahLst/>
              <a:cxnLst/>
              <a:rect l="0" t="0" r="0" b="0"/>
              <a:pathLst>
                <a:path w="415" h="269" fill="none" extrusionOk="0">
                  <a:moveTo>
                    <a:pt x="0" y="268"/>
                  </a:moveTo>
                  <a:lnTo>
                    <a:pt x="195" y="146"/>
                  </a:lnTo>
                  <a:lnTo>
                    <a:pt x="390" y="0"/>
                  </a:lnTo>
                  <a:lnTo>
                    <a:pt x="414"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100" name="Shape 664">
              <a:extLst>
                <a:ext uri="{FF2B5EF4-FFF2-40B4-BE49-F238E27FC236}">
                  <a16:creationId xmlns:a16="http://schemas.microsoft.com/office/drawing/2014/main" id="{76DD4782-A25C-4664-8D0E-F54A078B5DF5}"/>
                </a:ext>
              </a:extLst>
            </p:cNvPr>
            <p:cNvSpPr/>
            <p:nvPr/>
          </p:nvSpPr>
          <p:spPr>
            <a:xfrm>
              <a:off x="4313525" y="577875"/>
              <a:ext cx="6100" cy="10375"/>
            </a:xfrm>
            <a:custGeom>
              <a:avLst/>
              <a:gdLst/>
              <a:ahLst/>
              <a:cxnLst/>
              <a:rect l="0" t="0" r="0" b="0"/>
              <a:pathLst>
                <a:path w="244" h="415" fill="none" extrusionOk="0">
                  <a:moveTo>
                    <a:pt x="0" y="414"/>
                  </a:moveTo>
                  <a:lnTo>
                    <a:pt x="24" y="365"/>
                  </a:lnTo>
                  <a:lnTo>
                    <a:pt x="146" y="195"/>
                  </a:lnTo>
                  <a:lnTo>
                    <a:pt x="244"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101" name="Shape 665">
              <a:extLst>
                <a:ext uri="{FF2B5EF4-FFF2-40B4-BE49-F238E27FC236}">
                  <a16:creationId xmlns:a16="http://schemas.microsoft.com/office/drawing/2014/main" id="{E021FAFC-43CA-44BA-A264-BF5F00E5069D}"/>
                </a:ext>
              </a:extLst>
            </p:cNvPr>
            <p:cNvSpPr/>
            <p:nvPr/>
          </p:nvSpPr>
          <p:spPr>
            <a:xfrm>
              <a:off x="4326300" y="547425"/>
              <a:ext cx="2450" cy="12200"/>
            </a:xfrm>
            <a:custGeom>
              <a:avLst/>
              <a:gdLst/>
              <a:ahLst/>
              <a:cxnLst/>
              <a:rect l="0" t="0" r="0" b="0"/>
              <a:pathLst>
                <a:path w="98" h="488" fill="none" extrusionOk="0">
                  <a:moveTo>
                    <a:pt x="0" y="487"/>
                  </a:moveTo>
                  <a:lnTo>
                    <a:pt x="49" y="293"/>
                  </a:lnTo>
                  <a:lnTo>
                    <a:pt x="98"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102" name="Shape 666">
              <a:extLst>
                <a:ext uri="{FF2B5EF4-FFF2-40B4-BE49-F238E27FC236}">
                  <a16:creationId xmlns:a16="http://schemas.microsoft.com/office/drawing/2014/main" id="{C5479BA4-DE5A-4531-A48D-1208767C6EBA}"/>
                </a:ext>
              </a:extLst>
            </p:cNvPr>
            <p:cNvSpPr/>
            <p:nvPr/>
          </p:nvSpPr>
          <p:spPr>
            <a:xfrm>
              <a:off x="4329350" y="515750"/>
              <a:ext cx="625" cy="12200"/>
            </a:xfrm>
            <a:custGeom>
              <a:avLst/>
              <a:gdLst/>
              <a:ahLst/>
              <a:cxnLst/>
              <a:rect l="0" t="0" r="0" b="0"/>
              <a:pathLst>
                <a:path w="25" h="488" fill="none" extrusionOk="0">
                  <a:moveTo>
                    <a:pt x="25" y="488"/>
                  </a:moveTo>
                  <a:lnTo>
                    <a:pt x="25" y="464"/>
                  </a:lnTo>
                  <a:lnTo>
                    <a:pt x="25" y="123"/>
                  </a:lnTo>
                  <a:lnTo>
                    <a:pt x="0"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103" name="Shape 667">
              <a:extLst>
                <a:ext uri="{FF2B5EF4-FFF2-40B4-BE49-F238E27FC236}">
                  <a16:creationId xmlns:a16="http://schemas.microsoft.com/office/drawing/2014/main" id="{924B7FE7-EDB1-4FDF-AB4E-9E0B5E0B1E00}"/>
                </a:ext>
              </a:extLst>
            </p:cNvPr>
            <p:cNvSpPr/>
            <p:nvPr/>
          </p:nvSpPr>
          <p:spPr>
            <a:xfrm>
              <a:off x="4325075" y="488975"/>
              <a:ext cx="1250" cy="6100"/>
            </a:xfrm>
            <a:custGeom>
              <a:avLst/>
              <a:gdLst/>
              <a:ahLst/>
              <a:cxnLst/>
              <a:rect l="0" t="0" r="0" b="0"/>
              <a:pathLst>
                <a:path w="50" h="244" fill="none" extrusionOk="0">
                  <a:moveTo>
                    <a:pt x="49" y="244"/>
                  </a:moveTo>
                  <a:lnTo>
                    <a:pt x="49" y="244"/>
                  </a:lnTo>
                  <a:lnTo>
                    <a:pt x="1"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grpSp>
      <p:sp>
        <p:nvSpPr>
          <p:cNvPr id="104" name="Title 1">
            <a:extLst>
              <a:ext uri="{FF2B5EF4-FFF2-40B4-BE49-F238E27FC236}">
                <a16:creationId xmlns:a16="http://schemas.microsoft.com/office/drawing/2014/main" id="{F44863D7-DFB0-4FFE-A677-92DE5E5567FA}"/>
              </a:ext>
            </a:extLst>
          </p:cNvPr>
          <p:cNvSpPr txBox="1">
            <a:spLocks/>
          </p:cNvSpPr>
          <p:nvPr/>
        </p:nvSpPr>
        <p:spPr>
          <a:xfrm rot="16200000">
            <a:off x="11211996" y="1942281"/>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ru-RU" sz="3600" dirty="0">
                <a:solidFill>
                  <a:srgbClr val="00B0F0"/>
                </a:solidFill>
              </a:rPr>
              <a:t>МСЭ</a:t>
            </a:r>
            <a:endParaRPr lang="en-US" sz="3600" dirty="0">
              <a:solidFill>
                <a:srgbClr val="00B0F0"/>
              </a:solidFill>
            </a:endParaRPr>
          </a:p>
        </p:txBody>
      </p:sp>
      <p:sp>
        <p:nvSpPr>
          <p:cNvPr id="105" name="Rectangle 104">
            <a:extLst>
              <a:ext uri="{FF2B5EF4-FFF2-40B4-BE49-F238E27FC236}">
                <a16:creationId xmlns:a16="http://schemas.microsoft.com/office/drawing/2014/main" id="{958783B0-93F2-4690-B097-C55B82F52B2F}"/>
              </a:ext>
            </a:extLst>
          </p:cNvPr>
          <p:cNvSpPr/>
          <p:nvPr/>
        </p:nvSpPr>
        <p:spPr>
          <a:xfrm rot="16200000">
            <a:off x="10935274" y="813175"/>
            <a:ext cx="1879247" cy="400110"/>
          </a:xfrm>
          <a:prstGeom prst="rect">
            <a:avLst/>
          </a:prstGeom>
        </p:spPr>
        <p:txBody>
          <a:bodyPr wrap="square">
            <a:spAutoFit/>
          </a:bodyPr>
          <a:lstStyle/>
          <a:p>
            <a:r>
              <a:rPr lang="ru-RU" sz="1000" b="1" dirty="0">
                <a:solidFill>
                  <a:schemeClr val="tx1">
                    <a:lumMod val="95000"/>
                    <a:lumOff val="5000"/>
                  </a:schemeClr>
                </a:solidFill>
                <a:latin typeface="Arial" panose="020B0604020202020204" pitchFamily="34" charset="0"/>
                <a:cs typeface="Arial" panose="020B0604020202020204" pitchFamily="34" charset="0"/>
              </a:rPr>
              <a:t>Рабочая группа </a:t>
            </a:r>
            <a:br>
              <a:rPr lang="ru-RU" sz="1000" b="1" dirty="0">
                <a:solidFill>
                  <a:schemeClr val="tx1">
                    <a:lumMod val="95000"/>
                    <a:lumOff val="5000"/>
                  </a:schemeClr>
                </a:solidFill>
                <a:latin typeface="Arial" panose="020B0604020202020204" pitchFamily="34" charset="0"/>
                <a:cs typeface="Arial" panose="020B0604020202020204" pitchFamily="34" charset="0"/>
              </a:rPr>
            </a:br>
            <a:r>
              <a:rPr lang="ru-RU" sz="1000" b="1" dirty="0">
                <a:solidFill>
                  <a:schemeClr val="tx1">
                    <a:lumMod val="95000"/>
                    <a:lumOff val="5000"/>
                  </a:schemeClr>
                </a:solidFill>
                <a:latin typeface="Arial" panose="020B0604020202020204" pitchFamily="34" charset="0"/>
                <a:cs typeface="Arial" panose="020B0604020202020204" pitchFamily="34" charset="0"/>
              </a:rPr>
              <a:t>по</a:t>
            </a:r>
            <a:r>
              <a:rPr lang="en-US" sz="1000" b="1" dirty="0">
                <a:solidFill>
                  <a:schemeClr val="tx1">
                    <a:lumMod val="95000"/>
                    <a:lumOff val="5000"/>
                  </a:schemeClr>
                </a:solidFill>
                <a:latin typeface="Arial" panose="020B0604020202020204" pitchFamily="34" charset="0"/>
                <a:cs typeface="Arial" panose="020B0604020202020204" pitchFamily="34" charset="0"/>
              </a:rPr>
              <a:t> </a:t>
            </a:r>
            <a:r>
              <a:rPr lang="ru-RU" sz="1000" b="1" dirty="0">
                <a:solidFill>
                  <a:srgbClr val="00B0F0"/>
                </a:solidFill>
                <a:latin typeface="Arial" panose="020B0604020202020204" pitchFamily="34" charset="0"/>
                <a:cs typeface="Arial" panose="020B0604020202020204" pitchFamily="34" charset="0"/>
              </a:rPr>
              <a:t>внутреннему контролю</a:t>
            </a:r>
            <a:endParaRPr lang="en-US" sz="1000" b="1" dirty="0">
              <a:solidFill>
                <a:srgbClr val="00B0F0"/>
              </a:solidFill>
              <a:latin typeface="Arial" panose="020B0604020202020204" pitchFamily="34" charset="0"/>
              <a:cs typeface="Arial" panose="020B0604020202020204" pitchFamily="34" charset="0"/>
            </a:endParaRPr>
          </a:p>
        </p:txBody>
      </p:sp>
      <p:sp>
        <p:nvSpPr>
          <p:cNvPr id="106" name="TextBox 105">
            <a:extLst>
              <a:ext uri="{FF2B5EF4-FFF2-40B4-BE49-F238E27FC236}">
                <a16:creationId xmlns:a16="http://schemas.microsoft.com/office/drawing/2014/main" id="{7212D19E-227C-4A88-897E-B23B2E5C3484}"/>
              </a:ext>
            </a:extLst>
          </p:cNvPr>
          <p:cNvSpPr txBox="1"/>
          <p:nvPr/>
        </p:nvSpPr>
        <p:spPr>
          <a:xfrm rot="16200000">
            <a:off x="1038105" y="3224622"/>
            <a:ext cx="1743075" cy="1200330"/>
          </a:xfrm>
          <a:prstGeom prst="rect">
            <a:avLst/>
          </a:prstGeom>
          <a:solidFill>
            <a:schemeClr val="accent1">
              <a:lumMod val="60000"/>
              <a:lumOff val="40000"/>
            </a:schemeClr>
          </a:solidFill>
        </p:spPr>
        <p:txBody>
          <a:bodyPr wrap="square" rtlCol="0" anchor="ctr" anchorCtr="0">
            <a:noAutofit/>
          </a:bodyPr>
          <a:lstStyle/>
          <a:p>
            <a:pPr algn="ctr"/>
            <a:r>
              <a:rPr lang="ru-RU" sz="1600" dirty="0">
                <a:latin typeface="Arial" panose="020B0604020202020204" pitchFamily="34" charset="0"/>
                <a:cs typeface="Arial" panose="020B0604020202020204" pitchFamily="34" charset="0"/>
              </a:rPr>
              <a:t>Укрепление финансовых </a:t>
            </a:r>
            <a:br>
              <a:rPr lang="en-US" sz="1600" dirty="0">
                <a:latin typeface="Arial" panose="020B0604020202020204" pitchFamily="34" charset="0"/>
                <a:cs typeface="Arial" panose="020B0604020202020204" pitchFamily="34" charset="0"/>
              </a:rPr>
            </a:br>
            <a:r>
              <a:rPr lang="ru-RU" sz="1600" dirty="0">
                <a:latin typeface="Arial" panose="020B0604020202020204" pitchFamily="34" charset="0"/>
                <a:cs typeface="Arial" panose="020B0604020202020204" pitchFamily="34" charset="0"/>
              </a:rPr>
              <a:t>и закупочных процедур</a:t>
            </a:r>
            <a:endParaRPr lang="en-GB" sz="1600" dirty="0">
              <a:latin typeface="Arial" panose="020B0604020202020204" pitchFamily="34" charset="0"/>
              <a:cs typeface="Arial" panose="020B0604020202020204" pitchFamily="34" charset="0"/>
            </a:endParaRPr>
          </a:p>
        </p:txBody>
      </p:sp>
      <p:sp>
        <p:nvSpPr>
          <p:cNvPr id="107" name="TextBox 106">
            <a:extLst>
              <a:ext uri="{FF2B5EF4-FFF2-40B4-BE49-F238E27FC236}">
                <a16:creationId xmlns:a16="http://schemas.microsoft.com/office/drawing/2014/main" id="{5270863F-864F-456C-BD26-3B368C773DED}"/>
              </a:ext>
            </a:extLst>
          </p:cNvPr>
          <p:cNvSpPr txBox="1"/>
          <p:nvPr/>
        </p:nvSpPr>
        <p:spPr>
          <a:xfrm rot="16200000">
            <a:off x="1038920" y="5106420"/>
            <a:ext cx="1743075" cy="1200330"/>
          </a:xfrm>
          <a:prstGeom prst="rect">
            <a:avLst/>
          </a:prstGeom>
          <a:solidFill>
            <a:schemeClr val="accent1">
              <a:lumMod val="60000"/>
              <a:lumOff val="40000"/>
            </a:schemeClr>
          </a:solidFill>
        </p:spPr>
        <p:txBody>
          <a:bodyPr wrap="square" rtlCol="0" anchor="ctr" anchorCtr="0">
            <a:noAutofit/>
          </a:bodyPr>
          <a:lstStyle/>
          <a:p>
            <a:pPr algn="ctr"/>
            <a:r>
              <a:rPr lang="ru-RU" sz="1600" dirty="0">
                <a:latin typeface="Arial" panose="020B0604020202020204" pitchFamily="34" charset="0"/>
                <a:cs typeface="Arial" panose="020B0604020202020204" pitchFamily="34" charset="0"/>
              </a:rPr>
              <a:t>Укрепление процедур внутреннего контроля БРЭ</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968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a:off x="0" y="6369021"/>
            <a:ext cx="12192000" cy="64633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8020" y="6341425"/>
            <a:ext cx="603169" cy="612369"/>
          </a:xfrm>
          <a:prstGeom prst="rect">
            <a:avLst/>
          </a:prstGeom>
        </p:spPr>
      </p:pic>
      <p:sp>
        <p:nvSpPr>
          <p:cNvPr id="21" name="Rectangle 20">
            <a:extLst>
              <a:ext uri="{FF2B5EF4-FFF2-40B4-BE49-F238E27FC236}">
                <a16:creationId xmlns:a16="http://schemas.microsoft.com/office/drawing/2014/main" id="{7D050361-34D3-4DF2-8725-5A0400404CCC}"/>
              </a:ext>
            </a:extLst>
          </p:cNvPr>
          <p:cNvSpPr/>
          <p:nvPr/>
        </p:nvSpPr>
        <p:spPr>
          <a:xfrm>
            <a:off x="1155982" y="6430574"/>
            <a:ext cx="2593897" cy="523220"/>
          </a:xfrm>
          <a:prstGeom prst="rect">
            <a:avLst/>
          </a:prstGeom>
        </p:spPr>
        <p:txBody>
          <a:bodyPr wrap="square">
            <a:spAutoFit/>
          </a:bodyPr>
          <a:lstStyle/>
          <a:p>
            <a:r>
              <a:rPr lang="ru-RU" sz="1400" b="1" dirty="0">
                <a:solidFill>
                  <a:schemeClr val="tx1">
                    <a:lumMod val="95000"/>
                    <a:lumOff val="5000"/>
                  </a:schemeClr>
                </a:solidFill>
                <a:latin typeface="Arial" panose="020B0604020202020204" pitchFamily="34" charset="0"/>
                <a:cs typeface="Arial" panose="020B0604020202020204" pitchFamily="34" charset="0"/>
              </a:rPr>
              <a:t>Рабочая группа </a:t>
            </a:r>
            <a:br>
              <a:rPr lang="ru-RU" sz="1400" b="1" dirty="0">
                <a:solidFill>
                  <a:schemeClr val="tx1">
                    <a:lumMod val="95000"/>
                    <a:lumOff val="5000"/>
                  </a:schemeClr>
                </a:solidFill>
                <a:latin typeface="Arial" panose="020B0604020202020204" pitchFamily="34" charset="0"/>
                <a:cs typeface="Arial" panose="020B0604020202020204" pitchFamily="34" charset="0"/>
              </a:rPr>
            </a:br>
            <a:r>
              <a:rPr lang="ru-RU" sz="1400" b="1" dirty="0">
                <a:solidFill>
                  <a:schemeClr val="tx1">
                    <a:lumMod val="95000"/>
                    <a:lumOff val="5000"/>
                  </a:schemeClr>
                </a:solidFill>
                <a:latin typeface="Arial" panose="020B0604020202020204" pitchFamily="34" charset="0"/>
                <a:cs typeface="Arial" panose="020B0604020202020204" pitchFamily="34" charset="0"/>
              </a:rPr>
              <a:t>по</a:t>
            </a:r>
            <a:r>
              <a:rPr lang="en-US" sz="1400" b="1" dirty="0">
                <a:solidFill>
                  <a:schemeClr val="tx1">
                    <a:lumMod val="95000"/>
                    <a:lumOff val="5000"/>
                  </a:schemeClr>
                </a:solidFill>
                <a:latin typeface="Arial" panose="020B0604020202020204" pitchFamily="34" charset="0"/>
                <a:cs typeface="Arial" panose="020B0604020202020204" pitchFamily="34" charset="0"/>
              </a:rPr>
              <a:t> </a:t>
            </a:r>
            <a:r>
              <a:rPr lang="ru-RU" sz="1400" b="1" dirty="0">
                <a:solidFill>
                  <a:srgbClr val="00B0F0"/>
                </a:solidFill>
                <a:latin typeface="Arial" panose="020B0604020202020204" pitchFamily="34" charset="0"/>
                <a:cs typeface="Arial" panose="020B0604020202020204" pitchFamily="34" charset="0"/>
              </a:rPr>
              <a:t>внутреннему контролю</a:t>
            </a:r>
            <a:endParaRPr lang="en-US" sz="1400" b="1" dirty="0">
              <a:solidFill>
                <a:srgbClr val="00B0F0"/>
              </a:solidFill>
              <a:latin typeface="Arial" panose="020B0604020202020204" pitchFamily="34" charset="0"/>
              <a:cs typeface="Arial" panose="020B0604020202020204" pitchFamily="34" charset="0"/>
            </a:endParaRPr>
          </a:p>
        </p:txBody>
      </p:sp>
      <p:sp>
        <p:nvSpPr>
          <p:cNvPr id="22" name="Title 1">
            <a:extLst>
              <a:ext uri="{FF2B5EF4-FFF2-40B4-BE49-F238E27FC236}">
                <a16:creationId xmlns:a16="http://schemas.microsoft.com/office/drawing/2014/main" id="{93EDAF5E-0FB7-4814-BE01-7FD2DCA13999}"/>
              </a:ext>
            </a:extLst>
          </p:cNvPr>
          <p:cNvSpPr txBox="1">
            <a:spLocks/>
          </p:cNvSpPr>
          <p:nvPr/>
        </p:nvSpPr>
        <p:spPr>
          <a:xfrm>
            <a:off x="0" y="6211700"/>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ru-RU" sz="4200" dirty="0">
                <a:solidFill>
                  <a:srgbClr val="00B0F0"/>
                </a:solidFill>
              </a:rPr>
              <a:t>МСЭ</a:t>
            </a:r>
            <a:endParaRPr lang="en-US" sz="4200" dirty="0">
              <a:solidFill>
                <a:srgbClr val="00B0F0"/>
              </a:solidFill>
            </a:endParaRPr>
          </a:p>
        </p:txBody>
      </p:sp>
      <p:grpSp>
        <p:nvGrpSpPr>
          <p:cNvPr id="23" name="Group 22">
            <a:extLst>
              <a:ext uri="{FF2B5EF4-FFF2-40B4-BE49-F238E27FC236}">
                <a16:creationId xmlns:a16="http://schemas.microsoft.com/office/drawing/2014/main" id="{B8E9F3E8-1AC5-404A-9ECF-98A41C515630}"/>
              </a:ext>
            </a:extLst>
          </p:cNvPr>
          <p:cNvGrpSpPr/>
          <p:nvPr/>
        </p:nvGrpSpPr>
        <p:grpSpPr>
          <a:xfrm>
            <a:off x="730034" y="451735"/>
            <a:ext cx="7165346" cy="769441"/>
            <a:chOff x="6102442" y="1483456"/>
            <a:chExt cx="5419664" cy="769441"/>
          </a:xfrm>
        </p:grpSpPr>
        <p:sp>
          <p:nvSpPr>
            <p:cNvPr id="24" name="TextBox 23">
              <a:extLst>
                <a:ext uri="{FF2B5EF4-FFF2-40B4-BE49-F238E27FC236}">
                  <a16:creationId xmlns:a16="http://schemas.microsoft.com/office/drawing/2014/main" id="{C1A79787-32A4-4097-AE72-A6267129782C}"/>
                </a:ext>
              </a:extLst>
            </p:cNvPr>
            <p:cNvSpPr txBox="1"/>
            <p:nvPr/>
          </p:nvSpPr>
          <p:spPr>
            <a:xfrm>
              <a:off x="6860266" y="1678152"/>
              <a:ext cx="4661840" cy="507831"/>
            </a:xfrm>
            <a:prstGeom prst="rect">
              <a:avLst/>
            </a:prstGeom>
            <a:noFill/>
          </p:spPr>
          <p:txBody>
            <a:bodyPr wrap="square" lIns="108000" rIns="108000" rtlCol="0">
              <a:spAutoFit/>
            </a:bodyPr>
            <a:lstStyle/>
            <a:p>
              <a:r>
                <a:rPr lang="ru-RU" altLang="ko-KR" sz="2700" b="1" dirty="0">
                  <a:solidFill>
                    <a:schemeClr val="bg1">
                      <a:lumMod val="65000"/>
                    </a:schemeClr>
                  </a:solidFill>
                  <a:latin typeface="Arial"/>
                  <a:ea typeface="Arial Unicode MS"/>
                  <a:cs typeface="Arial" pitchFamily="34" charset="0"/>
                </a:rPr>
                <a:t>Резюме и необходимые действия </a:t>
              </a:r>
              <a:endParaRPr lang="ko-KR" altLang="en-US" sz="2700" b="1" dirty="0">
                <a:solidFill>
                  <a:schemeClr val="bg1">
                    <a:lumMod val="65000"/>
                  </a:schemeClr>
                </a:solidFill>
                <a:latin typeface="Arial"/>
                <a:ea typeface="Arial Unicode MS"/>
                <a:cs typeface="Arial" pitchFamily="34" charset="0"/>
              </a:endParaRPr>
            </a:p>
          </p:txBody>
        </p:sp>
        <p:sp>
          <p:nvSpPr>
            <p:cNvPr id="25" name="TextBox 24">
              <a:extLst>
                <a:ext uri="{FF2B5EF4-FFF2-40B4-BE49-F238E27FC236}">
                  <a16:creationId xmlns:a16="http://schemas.microsoft.com/office/drawing/2014/main" id="{20AB0A60-5336-4834-9AE0-BF3DE3DFEE65}"/>
                </a:ext>
              </a:extLst>
            </p:cNvPr>
            <p:cNvSpPr txBox="1"/>
            <p:nvPr/>
          </p:nvSpPr>
          <p:spPr>
            <a:xfrm>
              <a:off x="6102442" y="1483456"/>
              <a:ext cx="981106" cy="769441"/>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Arial"/>
                  <a:ea typeface="Arial Unicode MS"/>
                  <a:cs typeface="Arial" pitchFamily="34" charset="0"/>
                </a:rPr>
                <a:t>01</a:t>
              </a:r>
              <a:endParaRPr lang="ko-KR" altLang="en-US" sz="4400" b="1" dirty="0">
                <a:solidFill>
                  <a:schemeClr val="bg1">
                    <a:lumMod val="65000"/>
                  </a:schemeClr>
                </a:solidFill>
                <a:latin typeface="Arial"/>
                <a:ea typeface="Arial Unicode MS"/>
                <a:cs typeface="Arial" pitchFamily="34" charset="0"/>
              </a:endParaRPr>
            </a:p>
          </p:txBody>
        </p:sp>
      </p:grpSp>
      <p:grpSp>
        <p:nvGrpSpPr>
          <p:cNvPr id="26" name="Group 25">
            <a:extLst>
              <a:ext uri="{FF2B5EF4-FFF2-40B4-BE49-F238E27FC236}">
                <a16:creationId xmlns:a16="http://schemas.microsoft.com/office/drawing/2014/main" id="{7E3F2B4C-D7AE-4D9D-928D-155FD5CBD7CD}"/>
              </a:ext>
            </a:extLst>
          </p:cNvPr>
          <p:cNvGrpSpPr/>
          <p:nvPr/>
        </p:nvGrpSpPr>
        <p:grpSpPr>
          <a:xfrm>
            <a:off x="669074" y="2872820"/>
            <a:ext cx="7470242" cy="777510"/>
            <a:chOff x="5956014" y="1452296"/>
            <a:chExt cx="5435166" cy="777510"/>
          </a:xfrm>
        </p:grpSpPr>
        <p:sp>
          <p:nvSpPr>
            <p:cNvPr id="27" name="TextBox 26">
              <a:extLst>
                <a:ext uri="{FF2B5EF4-FFF2-40B4-BE49-F238E27FC236}">
                  <a16:creationId xmlns:a16="http://schemas.microsoft.com/office/drawing/2014/main" id="{2A2AEFEC-30B5-477B-9468-0DF7BA66CD70}"/>
                </a:ext>
              </a:extLst>
            </p:cNvPr>
            <p:cNvSpPr txBox="1"/>
            <p:nvPr/>
          </p:nvSpPr>
          <p:spPr>
            <a:xfrm>
              <a:off x="6729340" y="1637053"/>
              <a:ext cx="4661840" cy="507831"/>
            </a:xfrm>
            <a:prstGeom prst="rect">
              <a:avLst/>
            </a:prstGeom>
            <a:noFill/>
          </p:spPr>
          <p:txBody>
            <a:bodyPr wrap="square" lIns="108000" rIns="108000" rtlCol="0">
              <a:spAutoFit/>
            </a:bodyPr>
            <a:lstStyle/>
            <a:p>
              <a:r>
                <a:rPr lang="ru-RU" sz="2700" b="1" dirty="0">
                  <a:solidFill>
                    <a:schemeClr val="bg1">
                      <a:lumMod val="65000"/>
                    </a:schemeClr>
                  </a:solidFill>
                  <a:latin typeface="Arial"/>
                  <a:ea typeface="Arial Unicode MS"/>
                  <a:cs typeface="Arial" pitchFamily="34" charset="0"/>
                </a:rPr>
                <a:t>Предусмотренные системы и меры</a:t>
              </a:r>
              <a:endParaRPr lang="ko-KR" altLang="en-US" sz="2700" b="1" dirty="0">
                <a:solidFill>
                  <a:schemeClr val="bg1">
                    <a:lumMod val="65000"/>
                  </a:schemeClr>
                </a:solidFill>
                <a:latin typeface="Arial"/>
                <a:ea typeface="Arial Unicode MS"/>
                <a:cs typeface="Arial" pitchFamily="34" charset="0"/>
              </a:endParaRPr>
            </a:p>
          </p:txBody>
        </p:sp>
        <p:sp>
          <p:nvSpPr>
            <p:cNvPr id="28" name="TextBox 27">
              <a:extLst>
                <a:ext uri="{FF2B5EF4-FFF2-40B4-BE49-F238E27FC236}">
                  <a16:creationId xmlns:a16="http://schemas.microsoft.com/office/drawing/2014/main" id="{477D2D1F-CC2E-4714-AFE4-ACD01D567844}"/>
                </a:ext>
              </a:extLst>
            </p:cNvPr>
            <p:cNvSpPr txBox="1"/>
            <p:nvPr/>
          </p:nvSpPr>
          <p:spPr>
            <a:xfrm>
              <a:off x="5956014" y="1452296"/>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Arial"/>
                  <a:ea typeface="Arial Unicode MS"/>
                  <a:cs typeface="Arial" pitchFamily="34" charset="0"/>
                </a:rPr>
                <a:t>04</a:t>
              </a:r>
              <a:endParaRPr lang="ko-KR" altLang="en-US" sz="4400" b="1" dirty="0">
                <a:solidFill>
                  <a:schemeClr val="bg1">
                    <a:lumMod val="65000"/>
                  </a:schemeClr>
                </a:solidFill>
                <a:latin typeface="Arial"/>
                <a:ea typeface="Arial Unicode MS"/>
                <a:cs typeface="Arial" pitchFamily="34" charset="0"/>
              </a:endParaRPr>
            </a:p>
          </p:txBody>
        </p:sp>
      </p:grpSp>
      <p:grpSp>
        <p:nvGrpSpPr>
          <p:cNvPr id="29" name="Group 28">
            <a:extLst>
              <a:ext uri="{FF2B5EF4-FFF2-40B4-BE49-F238E27FC236}">
                <a16:creationId xmlns:a16="http://schemas.microsoft.com/office/drawing/2014/main" id="{6B922454-DCD2-4176-BB3C-ED6E72C026A8}"/>
              </a:ext>
            </a:extLst>
          </p:cNvPr>
          <p:cNvGrpSpPr/>
          <p:nvPr/>
        </p:nvGrpSpPr>
        <p:grpSpPr>
          <a:xfrm>
            <a:off x="796262" y="3771154"/>
            <a:ext cx="9062113" cy="777510"/>
            <a:chOff x="6036168" y="1483098"/>
            <a:chExt cx="8126346" cy="777510"/>
          </a:xfrm>
        </p:grpSpPr>
        <p:sp>
          <p:nvSpPr>
            <p:cNvPr id="33" name="TextBox 32">
              <a:extLst>
                <a:ext uri="{FF2B5EF4-FFF2-40B4-BE49-F238E27FC236}">
                  <a16:creationId xmlns:a16="http://schemas.microsoft.com/office/drawing/2014/main" id="{45F21CD6-9C1C-4B4B-AB01-A8B737474DAB}"/>
                </a:ext>
              </a:extLst>
            </p:cNvPr>
            <p:cNvSpPr txBox="1"/>
            <p:nvPr/>
          </p:nvSpPr>
          <p:spPr>
            <a:xfrm>
              <a:off x="6860266" y="1678152"/>
              <a:ext cx="7302248" cy="507831"/>
            </a:xfrm>
            <a:prstGeom prst="rect">
              <a:avLst/>
            </a:prstGeom>
            <a:noFill/>
          </p:spPr>
          <p:txBody>
            <a:bodyPr wrap="square" lIns="108000" rIns="108000" rtlCol="0">
              <a:spAutoFit/>
            </a:bodyPr>
            <a:lstStyle/>
            <a:p>
              <a:r>
                <a:rPr lang="ru-RU" sz="2700" b="1" dirty="0">
                  <a:latin typeface="Arial"/>
                  <a:ea typeface="Arial Unicode MS"/>
                  <a:cs typeface="Arial" pitchFamily="34" charset="0"/>
                </a:rPr>
                <a:t>Системы и меры в процессе реализации</a:t>
              </a:r>
              <a:endParaRPr lang="ko-KR" altLang="en-US" sz="2700" b="1" dirty="0">
                <a:latin typeface="Arial"/>
                <a:ea typeface="Arial Unicode MS"/>
                <a:cs typeface="Arial" pitchFamily="34" charset="0"/>
              </a:endParaRPr>
            </a:p>
          </p:txBody>
        </p:sp>
        <p:sp>
          <p:nvSpPr>
            <p:cNvPr id="37" name="TextBox 36">
              <a:extLst>
                <a:ext uri="{FF2B5EF4-FFF2-40B4-BE49-F238E27FC236}">
                  <a16:creationId xmlns:a16="http://schemas.microsoft.com/office/drawing/2014/main" id="{85A68000-50BD-4BB4-AF3E-BF775788D2F1}"/>
                </a:ext>
              </a:extLst>
            </p:cNvPr>
            <p:cNvSpPr txBox="1"/>
            <p:nvPr/>
          </p:nvSpPr>
          <p:spPr>
            <a:xfrm>
              <a:off x="6036168" y="1483098"/>
              <a:ext cx="981106"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05</a:t>
              </a:r>
              <a:endParaRPr lang="ko-KR" altLang="en-US" sz="4400" b="1" dirty="0">
                <a:solidFill>
                  <a:srgbClr val="00B0F0"/>
                </a:solidFill>
                <a:latin typeface="Arial"/>
                <a:ea typeface="Arial Unicode MS"/>
                <a:cs typeface="Arial" pitchFamily="34" charset="0"/>
              </a:endParaRPr>
            </a:p>
          </p:txBody>
        </p:sp>
      </p:grpSp>
      <p:sp>
        <p:nvSpPr>
          <p:cNvPr id="41" name="TextBox 40">
            <a:extLst>
              <a:ext uri="{FF2B5EF4-FFF2-40B4-BE49-F238E27FC236}">
                <a16:creationId xmlns:a16="http://schemas.microsoft.com/office/drawing/2014/main" id="{B0A6DBF1-63B7-4D2B-836B-04A09D559072}"/>
              </a:ext>
            </a:extLst>
          </p:cNvPr>
          <p:cNvSpPr txBox="1"/>
          <p:nvPr/>
        </p:nvSpPr>
        <p:spPr>
          <a:xfrm>
            <a:off x="1731954" y="1369428"/>
            <a:ext cx="4661840" cy="507831"/>
          </a:xfrm>
          <a:prstGeom prst="rect">
            <a:avLst/>
          </a:prstGeom>
          <a:noFill/>
        </p:spPr>
        <p:txBody>
          <a:bodyPr wrap="square" lIns="108000" rIns="108000" rtlCol="0">
            <a:spAutoFit/>
          </a:bodyPr>
          <a:lstStyle>
            <a:defPPr>
              <a:defRPr lang="en-US"/>
            </a:defPPr>
            <a:lvl1pPr>
              <a:defRPr sz="2700" b="1">
                <a:solidFill>
                  <a:schemeClr val="bg1">
                    <a:lumMod val="65000"/>
                  </a:schemeClr>
                </a:solidFill>
                <a:latin typeface="Arial"/>
                <a:ea typeface="Arial Unicode MS"/>
                <a:cs typeface="Arial" pitchFamily="34" charset="0"/>
              </a:defRPr>
            </a:lvl1pPr>
          </a:lstStyle>
          <a:p>
            <a:r>
              <a:rPr lang="ru-RU" altLang="ko-KR" dirty="0"/>
              <a:t>Базовая информация</a:t>
            </a:r>
            <a:endParaRPr lang="ko-KR" altLang="en-US" dirty="0"/>
          </a:p>
        </p:txBody>
      </p:sp>
      <p:sp>
        <p:nvSpPr>
          <p:cNvPr id="42" name="TextBox 41">
            <a:extLst>
              <a:ext uri="{FF2B5EF4-FFF2-40B4-BE49-F238E27FC236}">
                <a16:creationId xmlns:a16="http://schemas.microsoft.com/office/drawing/2014/main" id="{59500698-9BD4-44CE-8014-F0D87A3FD942}"/>
              </a:ext>
            </a:extLst>
          </p:cNvPr>
          <p:cNvSpPr txBox="1"/>
          <p:nvPr/>
        </p:nvSpPr>
        <p:spPr>
          <a:xfrm>
            <a:off x="870168" y="1183845"/>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02</a:t>
            </a:r>
            <a:endParaRPr lang="ko-KR" altLang="en-US" dirty="0"/>
          </a:p>
        </p:txBody>
      </p:sp>
      <p:sp>
        <p:nvSpPr>
          <p:cNvPr id="43" name="TextBox 42">
            <a:extLst>
              <a:ext uri="{FF2B5EF4-FFF2-40B4-BE49-F238E27FC236}">
                <a16:creationId xmlns:a16="http://schemas.microsoft.com/office/drawing/2014/main" id="{4BA2BB48-2553-4ADD-9D17-B4DAEF6E94B5}"/>
              </a:ext>
            </a:extLst>
          </p:cNvPr>
          <p:cNvSpPr txBox="1"/>
          <p:nvPr/>
        </p:nvSpPr>
        <p:spPr>
          <a:xfrm>
            <a:off x="1734053" y="2227421"/>
            <a:ext cx="7468143" cy="507831"/>
          </a:xfrm>
          <a:prstGeom prst="rect">
            <a:avLst/>
          </a:prstGeom>
          <a:noFill/>
        </p:spPr>
        <p:txBody>
          <a:bodyPr wrap="square" lIns="108000" rIns="108000" rtlCol="0">
            <a:spAutoFit/>
          </a:bodyPr>
          <a:lstStyle/>
          <a:p>
            <a:r>
              <a:rPr lang="ru-RU" altLang="ko-KR" sz="2700" b="1" dirty="0">
                <a:solidFill>
                  <a:schemeClr val="bg1">
                    <a:lumMod val="65000"/>
                  </a:schemeClr>
                </a:solidFill>
                <a:latin typeface="Arial"/>
                <a:ea typeface="Arial Unicode MS"/>
                <a:cs typeface="Arial" pitchFamily="34" charset="0"/>
              </a:rPr>
              <a:t>Основные результаты работы группы</a:t>
            </a:r>
            <a:endParaRPr lang="ko-KR" altLang="en-US" sz="2700" b="1" dirty="0">
              <a:solidFill>
                <a:schemeClr val="bg1">
                  <a:lumMod val="65000"/>
                </a:schemeClr>
              </a:solidFill>
              <a:latin typeface="Arial"/>
              <a:ea typeface="Arial Unicode MS"/>
              <a:cs typeface="Arial" pitchFamily="34" charset="0"/>
            </a:endParaRPr>
          </a:p>
        </p:txBody>
      </p:sp>
      <p:sp>
        <p:nvSpPr>
          <p:cNvPr id="44" name="TextBox 43">
            <a:extLst>
              <a:ext uri="{FF2B5EF4-FFF2-40B4-BE49-F238E27FC236}">
                <a16:creationId xmlns:a16="http://schemas.microsoft.com/office/drawing/2014/main" id="{E43E10F2-F5FB-47F1-A9C0-0286C99254B3}"/>
              </a:ext>
            </a:extLst>
          </p:cNvPr>
          <p:cNvSpPr txBox="1"/>
          <p:nvPr/>
        </p:nvSpPr>
        <p:spPr>
          <a:xfrm>
            <a:off x="870168" y="204322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03</a:t>
            </a:r>
            <a:endParaRPr lang="ko-KR" altLang="en-US" dirty="0"/>
          </a:p>
        </p:txBody>
      </p:sp>
    </p:spTree>
    <p:extLst>
      <p:ext uri="{BB962C8B-B14F-4D97-AF65-F5344CB8AC3E}">
        <p14:creationId xmlns:p14="http://schemas.microsoft.com/office/powerpoint/2010/main" val="3095553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sp>
        <p:nvSpPr>
          <p:cNvPr id="16" name="Rectangle 15">
            <a:extLst>
              <a:ext uri="{FF2B5EF4-FFF2-40B4-BE49-F238E27FC236}">
                <a16:creationId xmlns:a16="http://schemas.microsoft.com/office/drawing/2014/main" id="{05C64049-E2FF-4F48-BF59-9314AE1CD646}"/>
              </a:ext>
            </a:extLst>
          </p:cNvPr>
          <p:cNvSpPr/>
          <p:nvPr/>
        </p:nvSpPr>
        <p:spPr>
          <a:xfrm>
            <a:off x="-3273" y="1168150"/>
            <a:ext cx="6692831" cy="2104440"/>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0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8762A25-5B6C-4B3D-8F2D-BAE393253711}"/>
              </a:ext>
            </a:extLst>
          </p:cNvPr>
          <p:cNvSpPr/>
          <p:nvPr/>
        </p:nvSpPr>
        <p:spPr>
          <a:xfrm>
            <a:off x="359253" y="4519939"/>
            <a:ext cx="6402273" cy="1323439"/>
          </a:xfrm>
          <a:prstGeom prst="rect">
            <a:avLst/>
          </a:prstGeom>
        </p:spPr>
        <p:txBody>
          <a:bodyPr wrap="square">
            <a:spAutoFit/>
          </a:bodyPr>
          <a:lstStyle/>
          <a:p>
            <a:r>
              <a:rPr lang="ru-RU" sz="1600" dirty="0">
                <a:latin typeface="Arial" panose="020B0604020202020204" pitchFamily="34" charset="0"/>
                <a:cs typeface="Arial" panose="020B0604020202020204" pitchFamily="34" charset="0"/>
              </a:rPr>
              <a:t>Подтверждение ответственности сотрудника в форме </a:t>
            </a:r>
            <a:br>
              <a:rPr lang="ru-RU" sz="1600" dirty="0">
                <a:latin typeface="Arial" panose="020B0604020202020204" pitchFamily="34" charset="0"/>
                <a:cs typeface="Arial" panose="020B0604020202020204" pitchFamily="34" charset="0"/>
              </a:rPr>
            </a:br>
            <a:r>
              <a:rPr lang="ru-RU" sz="1600" dirty="0">
                <a:latin typeface="Arial" panose="020B0604020202020204" pitchFamily="34" charset="0"/>
                <a:cs typeface="Arial" panose="020B0604020202020204" pitchFamily="34" charset="0"/>
              </a:rPr>
              <a:t>о раскрытии финансовой информации. Форма будет расширена: в нее будет включено конкретное указание на подотчетность. Отныне форма будет подписываться ежегодно всеми сотрудниками</a:t>
            </a:r>
            <a:r>
              <a:rPr lang="en-GB" sz="1600" dirty="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C3075B4C-8D99-43E7-84D1-D5B363B096E4}"/>
              </a:ext>
            </a:extLst>
          </p:cNvPr>
          <p:cNvSpPr/>
          <p:nvPr/>
        </p:nvSpPr>
        <p:spPr>
          <a:xfrm>
            <a:off x="306674" y="1345307"/>
            <a:ext cx="6382884" cy="1569660"/>
          </a:xfrm>
          <a:prstGeom prst="rect">
            <a:avLst/>
          </a:prstGeom>
        </p:spPr>
        <p:txBody>
          <a:bodyPr wrap="square">
            <a:spAutoFit/>
          </a:bodyPr>
          <a:lstStyle/>
          <a:p>
            <a:pPr marL="457200" indent="-457200">
              <a:tabLst>
                <a:tab pos="457200" algn="l"/>
              </a:tabLst>
            </a:pPr>
            <a:r>
              <a:rPr lang="en-US" sz="3200" b="1" dirty="0">
                <a:latin typeface="Arial" panose="020B0604020202020204" pitchFamily="34" charset="0"/>
                <a:ea typeface="DengXian" panose="02010600030101010101" pitchFamily="2" charset="-122"/>
                <a:cs typeface="Arial" panose="020B0604020202020204" pitchFamily="34" charset="0"/>
              </a:rPr>
              <a:t>1</a:t>
            </a:r>
            <a:r>
              <a:rPr lang="ru-RU" sz="3200" b="1" dirty="0">
                <a:latin typeface="Arial" panose="020B0604020202020204" pitchFamily="34" charset="0"/>
                <a:ea typeface="DengXian" panose="02010600030101010101" pitchFamily="2" charset="-122"/>
                <a:cs typeface="Arial" panose="020B0604020202020204" pitchFamily="34" charset="0"/>
              </a:rPr>
              <a:t>)	</a:t>
            </a:r>
            <a:r>
              <a:rPr lang="ru-RU" sz="3200" b="1" dirty="0">
                <a:solidFill>
                  <a:schemeClr val="bg1"/>
                </a:solidFill>
                <a:latin typeface="Arial" panose="020B0604020202020204" pitchFamily="34" charset="0"/>
                <a:ea typeface="DengXian" panose="02010600030101010101" pitchFamily="2" charset="-122"/>
                <a:cs typeface="Arial" panose="020B0604020202020204" pitchFamily="34" charset="0"/>
              </a:rPr>
              <a:t>Укрепление </a:t>
            </a:r>
            <a:r>
              <a:rPr lang="ru-RU" sz="3200" b="1" dirty="0">
                <a:latin typeface="Arial" panose="020B0604020202020204" pitchFamily="34" charset="0"/>
                <a:ea typeface="DengXian" panose="02010600030101010101" pitchFamily="2" charset="-122"/>
                <a:cs typeface="Arial" panose="020B0604020202020204" pitchFamily="34" charset="0"/>
              </a:rPr>
              <a:t>процедур раскрытия финансовой информации</a:t>
            </a:r>
            <a:endParaRPr lang="en-US" sz="3200" b="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B4E2618-60B8-48C1-84E6-E69D52C6EE98}"/>
              </a:ext>
            </a:extLst>
          </p:cNvPr>
          <p:cNvSpPr/>
          <p:nvPr/>
        </p:nvSpPr>
        <p:spPr>
          <a:xfrm>
            <a:off x="7343933" y="1135328"/>
            <a:ext cx="3608835" cy="2215478"/>
          </a:xfrm>
          <a:prstGeom prst="rect">
            <a:avLst/>
          </a:prstGeom>
        </p:spPr>
        <p:txBody>
          <a:bodyPr wrap="square">
            <a:spAutoFit/>
          </a:bodyPr>
          <a:lstStyle/>
          <a:p>
            <a:pPr marL="228600" marR="0" indent="-228600" algn="just">
              <a:spcBef>
                <a:spcPts val="600"/>
              </a:spcBef>
              <a:spcAft>
                <a:spcPts val="0"/>
              </a:spcAft>
            </a:pPr>
            <a:r>
              <a:rPr lang="ru-RU"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Рекомендовано</a:t>
            </a:r>
            <a:r>
              <a:rPr lang="en-US"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a:t>
            </a:r>
            <a:r>
              <a:rPr lang="en-US"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endParaRPr lang="ru-RU"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endParaRPr>
          </a:p>
          <a:p>
            <a:pPr marR="0" algn="just">
              <a:spcBef>
                <a:spcPts val="600"/>
              </a:spcBef>
              <a:spcAft>
                <a:spcPts val="0"/>
              </a:spcAft>
              <a:tabLst>
                <a:tab pos="685800" algn="l"/>
              </a:tabLst>
            </a:pPr>
            <a:r>
              <a:rPr lang="ru-RU"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IMAC</a:t>
            </a:r>
          </a:p>
          <a:p>
            <a:pPr marR="0" algn="just">
              <a:spcBef>
                <a:spcPts val="600"/>
              </a:spcBef>
              <a:spcAft>
                <a:spcPts val="0"/>
              </a:spcAft>
              <a:tabLst>
                <a:tab pos="685800" algn="l"/>
              </a:tabLst>
            </a:pPr>
            <a:r>
              <a:rPr lang="en-US"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           </a:t>
            </a:r>
            <a:r>
              <a:rPr lang="ru-RU"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Подразделением</a:t>
            </a:r>
          </a:p>
          <a:p>
            <a:pPr marR="0" algn="just">
              <a:spcBef>
                <a:spcPts val="600"/>
              </a:spcBef>
              <a:spcAft>
                <a:spcPts val="0"/>
              </a:spcAft>
              <a:tabLst>
                <a:tab pos="685800" algn="l"/>
              </a:tabLst>
            </a:pPr>
            <a:r>
              <a:rPr lang="ru-RU"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	внутреннего аудита</a:t>
            </a:r>
            <a:r>
              <a:rPr lang="en-US"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 </a:t>
            </a:r>
          </a:p>
          <a:p>
            <a:pPr marR="0" algn="just">
              <a:spcBef>
                <a:spcPts val="600"/>
              </a:spcBef>
              <a:spcAft>
                <a:spcPts val="0"/>
              </a:spcAft>
              <a:tabLst>
                <a:tab pos="685800" algn="l"/>
              </a:tabLst>
            </a:pPr>
            <a:r>
              <a:rPr lang="en-US"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ru-RU"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Внешним аудитором</a:t>
            </a:r>
            <a:r>
              <a:rPr lang="en-US"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p>
          <a:p>
            <a:pPr marR="0" algn="just">
              <a:spcBef>
                <a:spcPts val="600"/>
              </a:spcBef>
              <a:spcAft>
                <a:spcPts val="0"/>
              </a:spcAft>
              <a:tabLst>
                <a:tab pos="685800" algn="l"/>
              </a:tabLst>
            </a:pPr>
            <a:r>
              <a:rPr lang="en-US"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ru-RU" b="1" dirty="0">
                <a:solidFill>
                  <a:schemeClr val="bg1">
                    <a:lumMod val="50000"/>
                  </a:schemeClr>
                </a:solidFill>
                <a:latin typeface="Arial" panose="020B0604020202020204" pitchFamily="34" charset="0"/>
                <a:cs typeface="Arial" panose="020B0604020202020204" pitchFamily="34" charset="0"/>
              </a:rPr>
              <a:t>ОИГ</a:t>
            </a:r>
            <a:endParaRPr lang="en-US" b="1" dirty="0">
              <a:solidFill>
                <a:schemeClr val="bg1">
                  <a:lumMod val="50000"/>
                </a:schemeClr>
              </a:solidFill>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3A3D379B-C99C-4D4C-8195-BB0F16461AA3}"/>
              </a:ext>
            </a:extLst>
          </p:cNvPr>
          <p:cNvCxnSpPr>
            <a:cxnSpLocks/>
          </p:cNvCxnSpPr>
          <p:nvPr/>
        </p:nvCxnSpPr>
        <p:spPr>
          <a:xfrm flipH="1">
            <a:off x="7298654" y="5269228"/>
            <a:ext cx="4253075"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45084FD2-AD6E-435A-86C3-D95196BCDD46}"/>
              </a:ext>
            </a:extLst>
          </p:cNvPr>
          <p:cNvSpPr/>
          <p:nvPr/>
        </p:nvSpPr>
        <p:spPr>
          <a:xfrm>
            <a:off x="3046079" y="3272590"/>
            <a:ext cx="4253075" cy="532102"/>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2600" b="1" dirty="0">
                <a:solidFill>
                  <a:schemeClr val="tx1"/>
                </a:solidFill>
                <a:latin typeface="Arial" panose="020B0604020202020204" pitchFamily="34" charset="0"/>
                <a:ea typeface="DengXian" panose="02010600030101010101" pitchFamily="2" charset="-122"/>
                <a:cs typeface="Arial" panose="020B0604020202020204" pitchFamily="34" charset="0"/>
              </a:rPr>
              <a:t>В процессе реализации </a:t>
            </a:r>
            <a:endParaRPr lang="en-US" sz="2600" b="1" dirty="0">
              <a:solidFill>
                <a:schemeClr val="tx1"/>
              </a:solidFill>
              <a:latin typeface="Arial" panose="020B0604020202020204" pitchFamily="34" charset="0"/>
              <a:ea typeface="DengXian" panose="02010600030101010101" pitchFamily="2" charset="-122"/>
              <a:cs typeface="Arial" panose="020B0604020202020204" pitchFamily="34" charset="0"/>
            </a:endParaRPr>
          </a:p>
        </p:txBody>
      </p:sp>
      <p:sp>
        <p:nvSpPr>
          <p:cNvPr id="4" name="Rectangle 3">
            <a:extLst>
              <a:ext uri="{FF2B5EF4-FFF2-40B4-BE49-F238E27FC236}">
                <a16:creationId xmlns:a16="http://schemas.microsoft.com/office/drawing/2014/main" id="{02EC9D4C-C350-4B85-95D1-4D2163E40623}"/>
              </a:ext>
            </a:extLst>
          </p:cNvPr>
          <p:cNvSpPr/>
          <p:nvPr/>
        </p:nvSpPr>
        <p:spPr>
          <a:xfrm>
            <a:off x="7298654" y="5365600"/>
            <a:ext cx="4235188" cy="584775"/>
          </a:xfrm>
          <a:prstGeom prst="rect">
            <a:avLst/>
          </a:prstGeom>
        </p:spPr>
        <p:txBody>
          <a:bodyPr wrap="square">
            <a:spAutoFit/>
          </a:bodyPr>
          <a:lstStyle/>
          <a:p>
            <a:r>
              <a:rPr lang="ru-RU" sz="1600" dirty="0">
                <a:solidFill>
                  <a:srgbClr val="00B0F0"/>
                </a:solidFill>
                <a:latin typeface="Arial" panose="020B0604020202020204" pitchFamily="34" charset="0"/>
                <a:cs typeface="Arial" panose="020B0604020202020204" pitchFamily="34" charset="0"/>
              </a:rPr>
              <a:t>Внесение изменений в Служебный </a:t>
            </a:r>
            <a:br>
              <a:rPr lang="ru-RU" sz="1600" dirty="0">
                <a:solidFill>
                  <a:srgbClr val="00B0F0"/>
                </a:solidFill>
                <a:latin typeface="Arial" panose="020B0604020202020204" pitchFamily="34" charset="0"/>
                <a:cs typeface="Arial" panose="020B0604020202020204" pitchFamily="34" charset="0"/>
              </a:rPr>
            </a:br>
            <a:r>
              <a:rPr lang="ru-RU" sz="1600" dirty="0">
                <a:solidFill>
                  <a:srgbClr val="00B0F0"/>
                </a:solidFill>
                <a:latin typeface="Arial" panose="020B0604020202020204" pitchFamily="34" charset="0"/>
                <a:cs typeface="Arial" panose="020B0604020202020204" pitchFamily="34" charset="0"/>
              </a:rPr>
              <a:t>приказ 11/03</a:t>
            </a:r>
            <a:endParaRPr lang="en-US" sz="1600" dirty="0">
              <a:solidFill>
                <a:srgbClr val="00B0F0"/>
              </a:solidFill>
              <a:latin typeface="Arial" panose="020B0604020202020204" pitchFamily="34" charset="0"/>
              <a:cs typeface="Arial" panose="020B0604020202020204" pitchFamily="34" charset="0"/>
            </a:endParaRPr>
          </a:p>
        </p:txBody>
      </p:sp>
      <p:pic>
        <p:nvPicPr>
          <p:cNvPr id="24" name="Picture 23" descr="A close up of a fan&#10;&#10;Description automatically generated">
            <a:extLst>
              <a:ext uri="{FF2B5EF4-FFF2-40B4-BE49-F238E27FC236}">
                <a16:creationId xmlns:a16="http://schemas.microsoft.com/office/drawing/2014/main" id="{1BF22328-96FF-4599-8DD2-18169DCCC8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3607" y="2610409"/>
            <a:ext cx="232055" cy="232055"/>
          </a:xfrm>
          <a:prstGeom prst="rect">
            <a:avLst/>
          </a:prstGeom>
        </p:spPr>
      </p:pic>
      <p:sp>
        <p:nvSpPr>
          <p:cNvPr id="25" name="TextBox 24">
            <a:extLst>
              <a:ext uri="{FF2B5EF4-FFF2-40B4-BE49-F238E27FC236}">
                <a16:creationId xmlns:a16="http://schemas.microsoft.com/office/drawing/2014/main" id="{BE961D16-AD09-4300-B246-929D78BF9780}"/>
              </a:ext>
            </a:extLst>
          </p:cNvPr>
          <p:cNvSpPr txBox="1"/>
          <p:nvPr/>
        </p:nvSpPr>
        <p:spPr>
          <a:xfrm>
            <a:off x="3249907" y="3846301"/>
            <a:ext cx="3387915" cy="338554"/>
          </a:xfrm>
          <a:prstGeom prst="rect">
            <a:avLst/>
          </a:prstGeom>
          <a:noFill/>
        </p:spPr>
        <p:txBody>
          <a:bodyPr wrap="none" rtlCol="0">
            <a:spAutoFit/>
          </a:bodyPr>
          <a:lstStyle/>
          <a:p>
            <a:r>
              <a:rPr lang="ru-RU" sz="1600" b="1" dirty="0">
                <a:latin typeface="Arial" panose="020B0604020202020204" pitchFamily="34" charset="0"/>
                <a:cs typeface="Arial" panose="020B0604020202020204" pitchFamily="34" charset="0"/>
              </a:rPr>
              <a:t>Управление по вопросам этики</a:t>
            </a:r>
            <a:endParaRPr lang="en-US" sz="1600" b="1" dirty="0">
              <a:latin typeface="Arial" panose="020B0604020202020204" pitchFamily="34" charset="0"/>
              <a:cs typeface="Arial" panose="020B0604020202020204" pitchFamily="34" charset="0"/>
            </a:endParaRPr>
          </a:p>
        </p:txBody>
      </p:sp>
      <p:sp>
        <p:nvSpPr>
          <p:cNvPr id="23" name="Rectangle: Rounded Corners 22">
            <a:extLst>
              <a:ext uri="{FF2B5EF4-FFF2-40B4-BE49-F238E27FC236}">
                <a16:creationId xmlns:a16="http://schemas.microsoft.com/office/drawing/2014/main" id="{BEA6AB3D-381D-4D51-BE10-62726A12B9A3}"/>
              </a:ext>
            </a:extLst>
          </p:cNvPr>
          <p:cNvSpPr/>
          <p:nvPr/>
        </p:nvSpPr>
        <p:spPr>
          <a:xfrm>
            <a:off x="7315846" y="3981330"/>
            <a:ext cx="1187116" cy="1200329"/>
          </a:xfrm>
          <a:prstGeom prst="roundRect">
            <a:avLst/>
          </a:prstGeom>
          <a:solidFill>
            <a:schemeClr val="bg1">
              <a:lumMod val="75000"/>
              <a:alpha val="36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solidFill>
                <a:schemeClr val="tx1">
                  <a:lumMod val="95000"/>
                  <a:lumOff val="5000"/>
                </a:schemeClr>
              </a:solidFill>
              <a:latin typeface="Arial" panose="020B0604020202020204" pitchFamily="34" charset="0"/>
              <a:cs typeface="Arial" panose="020B0604020202020204" pitchFamily="34" charset="0"/>
            </a:endParaRPr>
          </a:p>
          <a:p>
            <a:pPr algn="ctr"/>
            <a:r>
              <a:rPr lang="fr-FR" sz="3600" b="1" dirty="0">
                <a:solidFill>
                  <a:schemeClr val="tx1">
                    <a:lumMod val="95000"/>
                    <a:lumOff val="5000"/>
                  </a:schemeClr>
                </a:solidFill>
                <a:latin typeface="Arial" panose="020B0604020202020204" pitchFamily="34" charset="0"/>
                <a:cs typeface="Arial" panose="020B0604020202020204" pitchFamily="34" charset="0"/>
              </a:rPr>
              <a:t>31</a:t>
            </a:r>
            <a:endParaRPr lang="en-US" sz="36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27" name="Rectangle: Rounded Corners 26">
            <a:extLst>
              <a:ext uri="{FF2B5EF4-FFF2-40B4-BE49-F238E27FC236}">
                <a16:creationId xmlns:a16="http://schemas.microsoft.com/office/drawing/2014/main" id="{9C3D505A-53EB-4EE2-B9B3-871552D4BB7C}"/>
              </a:ext>
            </a:extLst>
          </p:cNvPr>
          <p:cNvSpPr/>
          <p:nvPr/>
        </p:nvSpPr>
        <p:spPr>
          <a:xfrm>
            <a:off x="7320694" y="3950061"/>
            <a:ext cx="1187116" cy="5504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b="1" dirty="0">
                <a:latin typeface="Arial" panose="020B0604020202020204" pitchFamily="34" charset="0"/>
                <a:cs typeface="Arial" panose="020B0604020202020204" pitchFamily="34" charset="0"/>
              </a:rPr>
              <a:t>ДЕК</a:t>
            </a:r>
            <a:r>
              <a:rPr lang="ru-RU" sz="24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F18C9FE2-96F3-4D24-BF46-44F6C0A7DC56}"/>
              </a:ext>
            </a:extLst>
          </p:cNvPr>
          <p:cNvSpPr txBox="1"/>
          <p:nvPr/>
        </p:nvSpPr>
        <p:spPr>
          <a:xfrm>
            <a:off x="8066664" y="3892262"/>
            <a:ext cx="441146" cy="646331"/>
          </a:xfrm>
          <a:prstGeom prst="rect">
            <a:avLst/>
          </a:prstGeom>
          <a:noFill/>
        </p:spPr>
        <p:txBody>
          <a:bodyPr wrap="none" rtlCol="0">
            <a:spAutoFit/>
          </a:bodyPr>
          <a:lstStyle/>
          <a:p>
            <a:r>
              <a:rPr lang="fr-FR" b="1" dirty="0">
                <a:solidFill>
                  <a:schemeClr val="bg1"/>
                </a:solidFill>
                <a:latin typeface="Arial" panose="020B0604020202020204" pitchFamily="34" charset="0"/>
                <a:cs typeface="Arial" panose="020B0604020202020204" pitchFamily="34" charset="0"/>
              </a:rPr>
              <a:t>20</a:t>
            </a:r>
          </a:p>
          <a:p>
            <a:r>
              <a:rPr lang="fr-FR" b="1" dirty="0">
                <a:solidFill>
                  <a:schemeClr val="bg1"/>
                </a:solidFill>
                <a:latin typeface="Arial" panose="020B0604020202020204" pitchFamily="34" charset="0"/>
                <a:cs typeface="Arial" panose="020B0604020202020204" pitchFamily="34" charset="0"/>
              </a:rPr>
              <a:t>20</a:t>
            </a:r>
            <a:endParaRPr lang="en-US" b="1" dirty="0">
              <a:solidFill>
                <a:schemeClr val="bg1"/>
              </a:solidFill>
              <a:latin typeface="Arial" panose="020B0604020202020204" pitchFamily="34" charset="0"/>
              <a:cs typeface="Arial" panose="020B0604020202020204" pitchFamily="34" charset="0"/>
            </a:endParaRPr>
          </a:p>
        </p:txBody>
      </p:sp>
      <p:pic>
        <p:nvPicPr>
          <p:cNvPr id="22" name="Picture 21" descr="A close up of a fan&#10;&#10;Description automatically generated">
            <a:extLst>
              <a:ext uri="{FF2B5EF4-FFF2-40B4-BE49-F238E27FC236}">
                <a16:creationId xmlns:a16="http://schemas.microsoft.com/office/drawing/2014/main" id="{8A78016F-F208-4779-8F4C-E088D70990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3606" y="2981156"/>
            <a:ext cx="232055" cy="199175"/>
          </a:xfrm>
          <a:prstGeom prst="rect">
            <a:avLst/>
          </a:prstGeom>
        </p:spPr>
      </p:pic>
      <p:sp>
        <p:nvSpPr>
          <p:cNvPr id="29" name="Title 1">
            <a:extLst>
              <a:ext uri="{FF2B5EF4-FFF2-40B4-BE49-F238E27FC236}">
                <a16:creationId xmlns:a16="http://schemas.microsoft.com/office/drawing/2014/main" id="{432DA433-4BEA-4614-B866-BE964ADC9137}"/>
              </a:ext>
            </a:extLst>
          </p:cNvPr>
          <p:cNvSpPr txBox="1">
            <a:spLocks/>
          </p:cNvSpPr>
          <p:nvPr/>
        </p:nvSpPr>
        <p:spPr>
          <a:xfrm rot="16200000">
            <a:off x="11211996" y="1942281"/>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ru-RU" sz="3600" dirty="0">
                <a:solidFill>
                  <a:srgbClr val="00B0F0"/>
                </a:solidFill>
              </a:rPr>
              <a:t>МСЭ</a:t>
            </a:r>
            <a:endParaRPr lang="en-US" sz="3600" dirty="0">
              <a:solidFill>
                <a:srgbClr val="00B0F0"/>
              </a:solidFill>
            </a:endParaRPr>
          </a:p>
        </p:txBody>
      </p:sp>
      <p:sp>
        <p:nvSpPr>
          <p:cNvPr id="30" name="Rectangle 29">
            <a:extLst>
              <a:ext uri="{FF2B5EF4-FFF2-40B4-BE49-F238E27FC236}">
                <a16:creationId xmlns:a16="http://schemas.microsoft.com/office/drawing/2014/main" id="{7E5DA21A-102E-4A53-B5D6-6C6BB5B47BC9}"/>
              </a:ext>
            </a:extLst>
          </p:cNvPr>
          <p:cNvSpPr/>
          <p:nvPr/>
        </p:nvSpPr>
        <p:spPr>
          <a:xfrm rot="16200000">
            <a:off x="10935274" y="813175"/>
            <a:ext cx="1879247" cy="400110"/>
          </a:xfrm>
          <a:prstGeom prst="rect">
            <a:avLst/>
          </a:prstGeom>
        </p:spPr>
        <p:txBody>
          <a:bodyPr wrap="square">
            <a:spAutoFit/>
          </a:bodyPr>
          <a:lstStyle/>
          <a:p>
            <a:r>
              <a:rPr lang="ru-RU" sz="1000" b="1" dirty="0">
                <a:solidFill>
                  <a:schemeClr val="tx1">
                    <a:lumMod val="95000"/>
                    <a:lumOff val="5000"/>
                  </a:schemeClr>
                </a:solidFill>
                <a:latin typeface="Arial" panose="020B0604020202020204" pitchFamily="34" charset="0"/>
                <a:cs typeface="Arial" panose="020B0604020202020204" pitchFamily="34" charset="0"/>
              </a:rPr>
              <a:t>Рабочая группа </a:t>
            </a:r>
            <a:br>
              <a:rPr lang="ru-RU" sz="1000" b="1" dirty="0">
                <a:solidFill>
                  <a:schemeClr val="tx1">
                    <a:lumMod val="95000"/>
                    <a:lumOff val="5000"/>
                  </a:schemeClr>
                </a:solidFill>
                <a:latin typeface="Arial" panose="020B0604020202020204" pitchFamily="34" charset="0"/>
                <a:cs typeface="Arial" panose="020B0604020202020204" pitchFamily="34" charset="0"/>
              </a:rPr>
            </a:br>
            <a:r>
              <a:rPr lang="ru-RU" sz="1000" b="1" dirty="0">
                <a:solidFill>
                  <a:schemeClr val="tx1">
                    <a:lumMod val="95000"/>
                    <a:lumOff val="5000"/>
                  </a:schemeClr>
                </a:solidFill>
                <a:latin typeface="Arial" panose="020B0604020202020204" pitchFamily="34" charset="0"/>
                <a:cs typeface="Arial" panose="020B0604020202020204" pitchFamily="34" charset="0"/>
              </a:rPr>
              <a:t>по</a:t>
            </a:r>
            <a:r>
              <a:rPr lang="en-US" sz="1000" b="1" dirty="0">
                <a:solidFill>
                  <a:schemeClr val="tx1">
                    <a:lumMod val="95000"/>
                    <a:lumOff val="5000"/>
                  </a:schemeClr>
                </a:solidFill>
                <a:latin typeface="Arial" panose="020B0604020202020204" pitchFamily="34" charset="0"/>
                <a:cs typeface="Arial" panose="020B0604020202020204" pitchFamily="34" charset="0"/>
              </a:rPr>
              <a:t> </a:t>
            </a:r>
            <a:r>
              <a:rPr lang="ru-RU" sz="1000" b="1" dirty="0">
                <a:solidFill>
                  <a:srgbClr val="00B0F0"/>
                </a:solidFill>
                <a:latin typeface="Arial" panose="020B0604020202020204" pitchFamily="34" charset="0"/>
                <a:cs typeface="Arial" panose="020B0604020202020204" pitchFamily="34" charset="0"/>
              </a:rPr>
              <a:t>внутреннему контролю</a:t>
            </a:r>
            <a:endParaRPr lang="en-US" sz="1000" b="1" dirty="0">
              <a:solidFill>
                <a:srgbClr val="00B0F0"/>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9995B673-5F23-46B8-8CC8-9FD3DD41DBB8}"/>
              </a:ext>
            </a:extLst>
          </p:cNvPr>
          <p:cNvSpPr txBox="1"/>
          <p:nvPr/>
        </p:nvSpPr>
        <p:spPr>
          <a:xfrm>
            <a:off x="1152553" y="279089"/>
            <a:ext cx="8272638" cy="507831"/>
          </a:xfrm>
          <a:prstGeom prst="rect">
            <a:avLst/>
          </a:prstGeom>
          <a:noFill/>
        </p:spPr>
        <p:txBody>
          <a:bodyPr wrap="square" lIns="108000" rIns="108000" rtlCol="0">
            <a:spAutoFit/>
          </a:bodyPr>
          <a:lstStyle/>
          <a:p>
            <a:r>
              <a:rPr lang="ru-RU" sz="2700" b="1" dirty="0">
                <a:solidFill>
                  <a:schemeClr val="tx1">
                    <a:lumMod val="95000"/>
                    <a:lumOff val="5000"/>
                  </a:schemeClr>
                </a:solidFill>
                <a:latin typeface="Arial"/>
                <a:ea typeface="Arial Unicode MS"/>
                <a:cs typeface="Arial" pitchFamily="34" charset="0"/>
              </a:rPr>
              <a:t>Системы и меры в процессе реализации</a:t>
            </a:r>
            <a:endParaRPr lang="ko-KR" altLang="en-US" sz="2700" b="1" dirty="0">
              <a:solidFill>
                <a:schemeClr val="tx1">
                  <a:lumMod val="95000"/>
                  <a:lumOff val="5000"/>
                </a:schemeClr>
              </a:solidFill>
              <a:latin typeface="Arial"/>
              <a:ea typeface="Arial Unicode MS"/>
              <a:cs typeface="Arial" pitchFamily="34" charset="0"/>
            </a:endParaRPr>
          </a:p>
        </p:txBody>
      </p:sp>
      <p:sp>
        <p:nvSpPr>
          <p:cNvPr id="32" name="TextBox 31">
            <a:extLst>
              <a:ext uri="{FF2B5EF4-FFF2-40B4-BE49-F238E27FC236}">
                <a16:creationId xmlns:a16="http://schemas.microsoft.com/office/drawing/2014/main" id="{1EA92E8F-87EE-4283-BAB8-D5E385B74D30}"/>
              </a:ext>
            </a:extLst>
          </p:cNvPr>
          <p:cNvSpPr txBox="1"/>
          <p:nvPr/>
        </p:nvSpPr>
        <p:spPr>
          <a:xfrm>
            <a:off x="150662" y="84352"/>
            <a:ext cx="1182842"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05</a:t>
            </a:r>
            <a:endParaRPr lang="ko-KR" altLang="en-US" sz="4400" b="1" dirty="0">
              <a:solidFill>
                <a:srgbClr val="00B0F0"/>
              </a:solidFill>
              <a:latin typeface="Arial"/>
              <a:ea typeface="Arial Unicode MS"/>
              <a:cs typeface="Arial" pitchFamily="34" charset="0"/>
            </a:endParaRPr>
          </a:p>
        </p:txBody>
      </p:sp>
    </p:spTree>
    <p:extLst>
      <p:ext uri="{BB962C8B-B14F-4D97-AF65-F5344CB8AC3E}">
        <p14:creationId xmlns:p14="http://schemas.microsoft.com/office/powerpoint/2010/main" val="2367638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sp>
        <p:nvSpPr>
          <p:cNvPr id="16" name="Rectangle 15">
            <a:extLst>
              <a:ext uri="{FF2B5EF4-FFF2-40B4-BE49-F238E27FC236}">
                <a16:creationId xmlns:a16="http://schemas.microsoft.com/office/drawing/2014/main" id="{05C64049-E2FF-4F48-BF59-9314AE1CD646}"/>
              </a:ext>
            </a:extLst>
          </p:cNvPr>
          <p:cNvSpPr/>
          <p:nvPr/>
        </p:nvSpPr>
        <p:spPr>
          <a:xfrm>
            <a:off x="-3273" y="1168150"/>
            <a:ext cx="6692831" cy="2104440"/>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8762A25-5B6C-4B3D-8F2D-BAE393253711}"/>
              </a:ext>
            </a:extLst>
          </p:cNvPr>
          <p:cNvSpPr/>
          <p:nvPr/>
        </p:nvSpPr>
        <p:spPr>
          <a:xfrm>
            <a:off x="299328" y="4367827"/>
            <a:ext cx="6473976" cy="1231106"/>
          </a:xfrm>
          <a:prstGeom prst="rect">
            <a:avLst/>
          </a:prstGeom>
        </p:spPr>
        <p:txBody>
          <a:bodyPr wrap="square">
            <a:spAutoFit/>
          </a:bodyPr>
          <a:lstStyle/>
          <a:p>
            <a:pPr>
              <a:spcBef>
                <a:spcPts val="600"/>
              </a:spcBef>
            </a:pPr>
            <a:r>
              <a:rPr lang="ru-RU" sz="1600" dirty="0">
                <a:latin typeface="Arial" panose="020B0604020202020204" pitchFamily="34" charset="0"/>
                <a:cs typeface="Arial" panose="020B0604020202020204" pitchFamily="34" charset="0"/>
              </a:rPr>
              <a:t>Введение конкурентных процедур для отбора консультантов.</a:t>
            </a:r>
          </a:p>
          <a:p>
            <a:pPr>
              <a:spcBef>
                <a:spcPts val="600"/>
              </a:spcBef>
            </a:pPr>
            <a:r>
              <a:rPr lang="ru-RU" sz="1600" dirty="0">
                <a:latin typeface="Arial" panose="020B0604020202020204" pitchFamily="34" charset="0"/>
                <a:cs typeface="Arial" panose="020B0604020202020204" pitchFamily="34" charset="0"/>
              </a:rPr>
              <a:t>Тендер на поставку новой системы электронного подбора кадров.</a:t>
            </a:r>
            <a:endParaRPr lang="en-GB" sz="1600" dirty="0">
              <a:latin typeface="Arial" panose="020B0604020202020204" pitchFamily="34" charset="0"/>
              <a:cs typeface="Arial" panose="020B0604020202020204" pitchFamily="34" charset="0"/>
            </a:endParaRPr>
          </a:p>
          <a:p>
            <a:pPr>
              <a:spcBef>
                <a:spcPts val="600"/>
              </a:spcBef>
            </a:pPr>
            <a:r>
              <a:rPr lang="ru-RU" sz="1600" dirty="0">
                <a:latin typeface="Arial" panose="020B0604020202020204" pitchFamily="34" charset="0"/>
                <a:cs typeface="Arial" panose="020B0604020202020204" pitchFamily="34" charset="0"/>
              </a:rPr>
              <a:t>Пробное испытание процедуры объявления запросов на консультационные услуги для различных случаев</a:t>
            </a:r>
            <a:r>
              <a:rPr lang="en-US" sz="1600" dirty="0">
                <a:latin typeface="Arial" panose="020B0604020202020204" pitchFamily="34" charset="0"/>
                <a:cs typeface="Arial" panose="020B0604020202020204" pitchFamily="34" charset="0"/>
              </a:rPr>
              <a:t>.</a:t>
            </a:r>
          </a:p>
        </p:txBody>
      </p:sp>
      <p:sp>
        <p:nvSpPr>
          <p:cNvPr id="5" name="Rectangle 4">
            <a:extLst>
              <a:ext uri="{FF2B5EF4-FFF2-40B4-BE49-F238E27FC236}">
                <a16:creationId xmlns:a16="http://schemas.microsoft.com/office/drawing/2014/main" id="{6B4E2618-60B8-48C1-84E6-E69D52C6EE98}"/>
              </a:ext>
            </a:extLst>
          </p:cNvPr>
          <p:cNvSpPr/>
          <p:nvPr/>
        </p:nvSpPr>
        <p:spPr>
          <a:xfrm>
            <a:off x="7505662" y="1102945"/>
            <a:ext cx="3704834" cy="2499146"/>
          </a:xfrm>
          <a:prstGeom prst="rect">
            <a:avLst/>
          </a:prstGeom>
        </p:spPr>
        <p:txBody>
          <a:bodyPr wrap="square">
            <a:spAutoFit/>
          </a:bodyPr>
          <a:lstStyle/>
          <a:p>
            <a:pPr marL="228600" marR="0" indent="-228600" algn="just">
              <a:lnSpc>
                <a:spcPct val="130000"/>
              </a:lnSpc>
              <a:spcBef>
                <a:spcPts val="0"/>
              </a:spcBef>
              <a:spcAft>
                <a:spcPts val="0"/>
              </a:spcAft>
            </a:pPr>
            <a:r>
              <a:rPr lang="ru-RU"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Рекомендовано</a:t>
            </a:r>
            <a:r>
              <a:rPr lang="en-US"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a:t>
            </a:r>
            <a:r>
              <a:rPr lang="en-US"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p>
          <a:p>
            <a:pPr marL="228600" marR="0" indent="-228600" algn="just">
              <a:spcBef>
                <a:spcPts val="600"/>
              </a:spcBef>
              <a:spcAft>
                <a:spcPts val="0"/>
              </a:spcAft>
              <a:tabLst>
                <a:tab pos="685800" algn="l"/>
              </a:tabLst>
            </a:pPr>
            <a:r>
              <a:rPr lang="en-US"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ru-RU"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IMAC</a:t>
            </a:r>
          </a:p>
          <a:p>
            <a:pPr marL="228600" marR="0" indent="-228600" algn="just">
              <a:spcBef>
                <a:spcPts val="600"/>
              </a:spcBef>
              <a:spcAft>
                <a:spcPts val="0"/>
              </a:spcAft>
              <a:tabLst>
                <a:tab pos="685800" algn="l"/>
              </a:tabLst>
            </a:pPr>
            <a:r>
              <a:rPr lang="en-US"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ru-RU"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Подразделением 	внутреннего аудита</a:t>
            </a:r>
            <a:r>
              <a:rPr lang="en-US"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p>
          <a:p>
            <a:pPr marL="228600" marR="0" indent="-228600" algn="just">
              <a:spcBef>
                <a:spcPts val="600"/>
              </a:spcBef>
              <a:spcAft>
                <a:spcPts val="0"/>
              </a:spcAft>
              <a:tabLst>
                <a:tab pos="685800" algn="l"/>
              </a:tabLst>
            </a:pPr>
            <a:r>
              <a:rPr lang="en-US"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ru-RU"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Внешним аудитором</a:t>
            </a:r>
            <a:r>
              <a:rPr lang="en-US"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endParaRPr lang="ru-RU"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endParaRPr>
          </a:p>
          <a:p>
            <a:pPr marL="228600" marR="0" indent="-228600" algn="just">
              <a:spcBef>
                <a:spcPts val="600"/>
              </a:spcBef>
              <a:spcAft>
                <a:spcPts val="0"/>
              </a:spcAft>
              <a:tabLst>
                <a:tab pos="685800" algn="l"/>
              </a:tabLst>
            </a:pPr>
            <a:r>
              <a:rPr lang="ru-RU"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ru-RU"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ОИГ</a:t>
            </a:r>
            <a:endParaRPr lang="en-US"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endParaRPr>
          </a:p>
          <a:p>
            <a:pPr marL="228600" marR="0" indent="-228600" algn="just">
              <a:spcBef>
                <a:spcPts val="600"/>
              </a:spcBef>
              <a:spcAft>
                <a:spcPts val="0"/>
              </a:spcAft>
              <a:tabLst>
                <a:tab pos="685800" algn="l"/>
              </a:tabLst>
            </a:pPr>
            <a:r>
              <a:rPr lang="ru-RU"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Рабочей группой</a:t>
            </a:r>
            <a:endParaRPr lang="en-US"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3A3D379B-C99C-4D4C-8195-BB0F16461AA3}"/>
              </a:ext>
            </a:extLst>
          </p:cNvPr>
          <p:cNvCxnSpPr>
            <a:cxnSpLocks/>
          </p:cNvCxnSpPr>
          <p:nvPr/>
        </p:nvCxnSpPr>
        <p:spPr>
          <a:xfrm flipH="1">
            <a:off x="7298654" y="5269228"/>
            <a:ext cx="4253075"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A4A5135F-708E-4834-A930-3D6AF661FD3B}"/>
              </a:ext>
            </a:extLst>
          </p:cNvPr>
          <p:cNvSpPr/>
          <p:nvPr/>
        </p:nvSpPr>
        <p:spPr>
          <a:xfrm>
            <a:off x="7298654" y="5391269"/>
            <a:ext cx="4313580" cy="584775"/>
          </a:xfrm>
          <a:prstGeom prst="rect">
            <a:avLst/>
          </a:prstGeom>
        </p:spPr>
        <p:txBody>
          <a:bodyPr wrap="square">
            <a:spAutoFit/>
          </a:bodyPr>
          <a:lstStyle/>
          <a:p>
            <a:r>
              <a:rPr lang="ru-RU" sz="1600" dirty="0">
                <a:solidFill>
                  <a:srgbClr val="00B0F0"/>
                </a:solidFill>
                <a:latin typeface="Arial" panose="020B0604020202020204" pitchFamily="34" charset="0"/>
                <a:cs typeface="Arial" panose="020B0604020202020204" pitchFamily="34" charset="0"/>
              </a:rPr>
              <a:t>Завершение работы по процедурам </a:t>
            </a:r>
            <a:br>
              <a:rPr lang="ru-RU" sz="1600" dirty="0">
                <a:solidFill>
                  <a:srgbClr val="00B0F0"/>
                </a:solidFill>
                <a:latin typeface="Arial" panose="020B0604020202020204" pitchFamily="34" charset="0"/>
                <a:cs typeface="Arial" panose="020B0604020202020204" pitchFamily="34" charset="0"/>
              </a:rPr>
            </a:br>
            <a:r>
              <a:rPr lang="ru-RU" sz="1600" dirty="0">
                <a:solidFill>
                  <a:srgbClr val="00B0F0"/>
                </a:solidFill>
                <a:latin typeface="Arial" panose="020B0604020202020204" pitchFamily="34" charset="0"/>
                <a:cs typeface="Arial" panose="020B0604020202020204" pitchFamily="34" charset="0"/>
              </a:rPr>
              <a:t>к сессии Совета 2020 года</a:t>
            </a:r>
            <a:endParaRPr lang="en-US" sz="1600" dirty="0">
              <a:solidFill>
                <a:srgbClr val="00B0F0"/>
              </a:solidFill>
              <a:latin typeface="Arial" panose="020B0604020202020204" pitchFamily="34" charset="0"/>
              <a:cs typeface="Arial" panose="020B0604020202020204" pitchFamily="34" charset="0"/>
            </a:endParaRPr>
          </a:p>
        </p:txBody>
      </p:sp>
      <p:pic>
        <p:nvPicPr>
          <p:cNvPr id="25" name="Picture 24" descr="A close up of a fan&#10;&#10;Description automatically generated">
            <a:extLst>
              <a:ext uri="{FF2B5EF4-FFF2-40B4-BE49-F238E27FC236}">
                <a16:creationId xmlns:a16="http://schemas.microsoft.com/office/drawing/2014/main" id="{884E584E-FC6D-4909-A43C-685F0F9148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7462" y="2003673"/>
            <a:ext cx="232055" cy="232055"/>
          </a:xfrm>
          <a:prstGeom prst="rect">
            <a:avLst/>
          </a:prstGeom>
        </p:spPr>
      </p:pic>
      <p:pic>
        <p:nvPicPr>
          <p:cNvPr id="26" name="Picture 25" descr="A close up of a fan&#10;&#10;Description automatically generated">
            <a:extLst>
              <a:ext uri="{FF2B5EF4-FFF2-40B4-BE49-F238E27FC236}">
                <a16:creationId xmlns:a16="http://schemas.microsoft.com/office/drawing/2014/main" id="{51D36B87-A233-4CB3-A02D-397AE5EF1B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7462" y="2584113"/>
            <a:ext cx="232055" cy="232055"/>
          </a:xfrm>
          <a:prstGeom prst="rect">
            <a:avLst/>
          </a:prstGeom>
        </p:spPr>
      </p:pic>
      <p:pic>
        <p:nvPicPr>
          <p:cNvPr id="27" name="Picture 26" descr="A close up of a fan&#10;&#10;Description automatically generated">
            <a:extLst>
              <a:ext uri="{FF2B5EF4-FFF2-40B4-BE49-F238E27FC236}">
                <a16:creationId xmlns:a16="http://schemas.microsoft.com/office/drawing/2014/main" id="{322D65AD-E87A-4156-AEC0-6A066642E9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1050" y="3282752"/>
            <a:ext cx="232055" cy="232055"/>
          </a:xfrm>
          <a:prstGeom prst="rect">
            <a:avLst/>
          </a:prstGeom>
        </p:spPr>
      </p:pic>
      <p:sp>
        <p:nvSpPr>
          <p:cNvPr id="28" name="TextBox 27">
            <a:extLst>
              <a:ext uri="{FF2B5EF4-FFF2-40B4-BE49-F238E27FC236}">
                <a16:creationId xmlns:a16="http://schemas.microsoft.com/office/drawing/2014/main" id="{6E6240D6-5F12-4D4E-94A3-97DD1E4ABD85}"/>
              </a:ext>
            </a:extLst>
          </p:cNvPr>
          <p:cNvSpPr txBox="1"/>
          <p:nvPr/>
        </p:nvSpPr>
        <p:spPr>
          <a:xfrm>
            <a:off x="3877465" y="3810508"/>
            <a:ext cx="798617"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HRMD</a:t>
            </a:r>
          </a:p>
        </p:txBody>
      </p:sp>
      <p:sp>
        <p:nvSpPr>
          <p:cNvPr id="29" name="TextBox 28">
            <a:extLst>
              <a:ext uri="{FF2B5EF4-FFF2-40B4-BE49-F238E27FC236}">
                <a16:creationId xmlns:a16="http://schemas.microsoft.com/office/drawing/2014/main" id="{B0ACF8B3-0485-4D39-9C20-3A1E76ECCCE1}"/>
              </a:ext>
            </a:extLst>
          </p:cNvPr>
          <p:cNvSpPr txBox="1"/>
          <p:nvPr/>
        </p:nvSpPr>
        <p:spPr>
          <a:xfrm>
            <a:off x="1152553" y="279089"/>
            <a:ext cx="8272638" cy="507831"/>
          </a:xfrm>
          <a:prstGeom prst="rect">
            <a:avLst/>
          </a:prstGeom>
          <a:noFill/>
        </p:spPr>
        <p:txBody>
          <a:bodyPr wrap="square" lIns="108000" rIns="108000" rtlCol="0">
            <a:spAutoFit/>
          </a:bodyPr>
          <a:lstStyle/>
          <a:p>
            <a:r>
              <a:rPr lang="ru-RU" sz="2700" b="1" dirty="0">
                <a:solidFill>
                  <a:schemeClr val="tx1">
                    <a:lumMod val="95000"/>
                    <a:lumOff val="5000"/>
                  </a:schemeClr>
                </a:solidFill>
                <a:latin typeface="Arial"/>
                <a:ea typeface="Arial Unicode MS"/>
                <a:cs typeface="Arial" pitchFamily="34" charset="0"/>
              </a:rPr>
              <a:t>Системы и меры в процессе реализации</a:t>
            </a:r>
            <a:endParaRPr lang="ko-KR" altLang="en-US" sz="2700" b="1" dirty="0">
              <a:solidFill>
                <a:schemeClr val="tx1">
                  <a:lumMod val="95000"/>
                  <a:lumOff val="5000"/>
                </a:schemeClr>
              </a:solidFill>
              <a:latin typeface="Arial"/>
              <a:ea typeface="Arial Unicode MS"/>
              <a:cs typeface="Arial" pitchFamily="34" charset="0"/>
            </a:endParaRPr>
          </a:p>
        </p:txBody>
      </p:sp>
      <p:sp>
        <p:nvSpPr>
          <p:cNvPr id="33" name="TextBox 32">
            <a:extLst>
              <a:ext uri="{FF2B5EF4-FFF2-40B4-BE49-F238E27FC236}">
                <a16:creationId xmlns:a16="http://schemas.microsoft.com/office/drawing/2014/main" id="{C4F44F09-EE4F-49BC-9110-283D47AB060B}"/>
              </a:ext>
            </a:extLst>
          </p:cNvPr>
          <p:cNvSpPr txBox="1"/>
          <p:nvPr/>
        </p:nvSpPr>
        <p:spPr>
          <a:xfrm>
            <a:off x="150662" y="84352"/>
            <a:ext cx="1182842"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05</a:t>
            </a:r>
            <a:endParaRPr lang="ko-KR" altLang="en-US" sz="4400" b="1" dirty="0">
              <a:solidFill>
                <a:srgbClr val="00B0F0"/>
              </a:solidFill>
              <a:latin typeface="Arial"/>
              <a:ea typeface="Arial Unicode MS"/>
              <a:cs typeface="Arial" pitchFamily="34" charset="0"/>
            </a:endParaRPr>
          </a:p>
        </p:txBody>
      </p:sp>
      <p:sp>
        <p:nvSpPr>
          <p:cNvPr id="30" name="Title 1">
            <a:extLst>
              <a:ext uri="{FF2B5EF4-FFF2-40B4-BE49-F238E27FC236}">
                <a16:creationId xmlns:a16="http://schemas.microsoft.com/office/drawing/2014/main" id="{9B87DF61-DDF7-4714-A9C0-69C11ED38294}"/>
              </a:ext>
            </a:extLst>
          </p:cNvPr>
          <p:cNvSpPr txBox="1">
            <a:spLocks/>
          </p:cNvSpPr>
          <p:nvPr/>
        </p:nvSpPr>
        <p:spPr>
          <a:xfrm rot="16200000">
            <a:off x="11211996" y="1942281"/>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ru-RU" sz="3600" dirty="0">
                <a:solidFill>
                  <a:srgbClr val="00B0F0"/>
                </a:solidFill>
              </a:rPr>
              <a:t>МСЭ</a:t>
            </a:r>
            <a:endParaRPr lang="en-US" sz="3600" dirty="0">
              <a:solidFill>
                <a:srgbClr val="00B0F0"/>
              </a:solidFill>
            </a:endParaRPr>
          </a:p>
        </p:txBody>
      </p:sp>
      <p:sp>
        <p:nvSpPr>
          <p:cNvPr id="31" name="Rectangle 30">
            <a:extLst>
              <a:ext uri="{FF2B5EF4-FFF2-40B4-BE49-F238E27FC236}">
                <a16:creationId xmlns:a16="http://schemas.microsoft.com/office/drawing/2014/main" id="{3E8D0F18-C840-4466-8E04-68A8805AA5A4}"/>
              </a:ext>
            </a:extLst>
          </p:cNvPr>
          <p:cNvSpPr/>
          <p:nvPr/>
        </p:nvSpPr>
        <p:spPr>
          <a:xfrm rot="16200000">
            <a:off x="10935274" y="813175"/>
            <a:ext cx="1879247" cy="400110"/>
          </a:xfrm>
          <a:prstGeom prst="rect">
            <a:avLst/>
          </a:prstGeom>
        </p:spPr>
        <p:txBody>
          <a:bodyPr wrap="square">
            <a:spAutoFit/>
          </a:bodyPr>
          <a:lstStyle/>
          <a:p>
            <a:r>
              <a:rPr lang="ru-RU" sz="1000" b="1" dirty="0">
                <a:solidFill>
                  <a:schemeClr val="tx1">
                    <a:lumMod val="95000"/>
                    <a:lumOff val="5000"/>
                  </a:schemeClr>
                </a:solidFill>
                <a:latin typeface="Arial" panose="020B0604020202020204" pitchFamily="34" charset="0"/>
                <a:cs typeface="Arial" panose="020B0604020202020204" pitchFamily="34" charset="0"/>
              </a:rPr>
              <a:t>Рабочая группа </a:t>
            </a:r>
            <a:br>
              <a:rPr lang="ru-RU" sz="1000" b="1" dirty="0">
                <a:solidFill>
                  <a:schemeClr val="tx1">
                    <a:lumMod val="95000"/>
                    <a:lumOff val="5000"/>
                  </a:schemeClr>
                </a:solidFill>
                <a:latin typeface="Arial" panose="020B0604020202020204" pitchFamily="34" charset="0"/>
                <a:cs typeface="Arial" panose="020B0604020202020204" pitchFamily="34" charset="0"/>
              </a:rPr>
            </a:br>
            <a:r>
              <a:rPr lang="ru-RU" sz="1000" b="1" dirty="0">
                <a:solidFill>
                  <a:schemeClr val="tx1">
                    <a:lumMod val="95000"/>
                    <a:lumOff val="5000"/>
                  </a:schemeClr>
                </a:solidFill>
                <a:latin typeface="Arial" panose="020B0604020202020204" pitchFamily="34" charset="0"/>
                <a:cs typeface="Arial" panose="020B0604020202020204" pitchFamily="34" charset="0"/>
              </a:rPr>
              <a:t>по</a:t>
            </a:r>
            <a:r>
              <a:rPr lang="en-US" sz="1000" b="1" dirty="0">
                <a:solidFill>
                  <a:schemeClr val="tx1">
                    <a:lumMod val="95000"/>
                    <a:lumOff val="5000"/>
                  </a:schemeClr>
                </a:solidFill>
                <a:latin typeface="Arial" panose="020B0604020202020204" pitchFamily="34" charset="0"/>
                <a:cs typeface="Arial" panose="020B0604020202020204" pitchFamily="34" charset="0"/>
              </a:rPr>
              <a:t> </a:t>
            </a:r>
            <a:r>
              <a:rPr lang="ru-RU" sz="1000" b="1" dirty="0">
                <a:solidFill>
                  <a:srgbClr val="00B0F0"/>
                </a:solidFill>
                <a:latin typeface="Arial" panose="020B0604020202020204" pitchFamily="34" charset="0"/>
                <a:cs typeface="Arial" panose="020B0604020202020204" pitchFamily="34" charset="0"/>
              </a:rPr>
              <a:t>внутреннему контролю</a:t>
            </a:r>
            <a:endParaRPr lang="en-US" sz="1000" b="1" dirty="0">
              <a:solidFill>
                <a:srgbClr val="00B0F0"/>
              </a:solidFill>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F1EB7837-8C30-4F5C-8208-DC660A52F126}"/>
              </a:ext>
            </a:extLst>
          </p:cNvPr>
          <p:cNvSpPr/>
          <p:nvPr/>
        </p:nvSpPr>
        <p:spPr>
          <a:xfrm>
            <a:off x="3046079" y="3272590"/>
            <a:ext cx="4253075" cy="532102"/>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2600" b="1" dirty="0">
                <a:solidFill>
                  <a:schemeClr val="tx1"/>
                </a:solidFill>
                <a:latin typeface="Arial" panose="020B0604020202020204" pitchFamily="34" charset="0"/>
                <a:ea typeface="DengXian" panose="02010600030101010101" pitchFamily="2" charset="-122"/>
                <a:cs typeface="Arial" panose="020B0604020202020204" pitchFamily="34" charset="0"/>
              </a:rPr>
              <a:t>В процессе реализации </a:t>
            </a:r>
            <a:endParaRPr lang="en-US" sz="2600" b="1" dirty="0">
              <a:solidFill>
                <a:schemeClr val="tx1"/>
              </a:solidFill>
              <a:latin typeface="Arial" panose="020B0604020202020204" pitchFamily="34" charset="0"/>
              <a:ea typeface="DengXian" panose="02010600030101010101" pitchFamily="2" charset="-122"/>
              <a:cs typeface="Arial" panose="020B0604020202020204" pitchFamily="34" charset="0"/>
            </a:endParaRPr>
          </a:p>
        </p:txBody>
      </p:sp>
      <p:sp>
        <p:nvSpPr>
          <p:cNvPr id="38" name="TextBox 37">
            <a:extLst>
              <a:ext uri="{FF2B5EF4-FFF2-40B4-BE49-F238E27FC236}">
                <a16:creationId xmlns:a16="http://schemas.microsoft.com/office/drawing/2014/main" id="{ECE3F33E-5E6F-4C15-813D-CED38088F205}"/>
              </a:ext>
            </a:extLst>
          </p:cNvPr>
          <p:cNvSpPr txBox="1"/>
          <p:nvPr/>
        </p:nvSpPr>
        <p:spPr>
          <a:xfrm>
            <a:off x="8219064" y="4044662"/>
            <a:ext cx="441146" cy="646331"/>
          </a:xfrm>
          <a:prstGeom prst="rect">
            <a:avLst/>
          </a:prstGeom>
          <a:noFill/>
        </p:spPr>
        <p:txBody>
          <a:bodyPr wrap="none" rtlCol="0">
            <a:spAutoFit/>
          </a:bodyPr>
          <a:lstStyle/>
          <a:p>
            <a:r>
              <a:rPr lang="fr-FR" b="1" dirty="0">
                <a:solidFill>
                  <a:schemeClr val="bg1"/>
                </a:solidFill>
                <a:latin typeface="Arial" panose="020B0604020202020204" pitchFamily="34" charset="0"/>
                <a:cs typeface="Arial" panose="020B0604020202020204" pitchFamily="34" charset="0"/>
              </a:rPr>
              <a:t>20</a:t>
            </a:r>
          </a:p>
          <a:p>
            <a:r>
              <a:rPr lang="fr-FR" b="1" dirty="0">
                <a:solidFill>
                  <a:schemeClr val="bg1"/>
                </a:solidFill>
                <a:latin typeface="Arial" panose="020B0604020202020204" pitchFamily="34" charset="0"/>
                <a:cs typeface="Arial" panose="020B0604020202020204" pitchFamily="34" charset="0"/>
              </a:rPr>
              <a:t>20</a:t>
            </a:r>
            <a:endParaRPr lang="en-US" b="1" dirty="0">
              <a:solidFill>
                <a:schemeClr val="bg1"/>
              </a:solidFill>
              <a:latin typeface="Arial" panose="020B0604020202020204" pitchFamily="34" charset="0"/>
              <a:cs typeface="Arial" panose="020B0604020202020204" pitchFamily="34" charset="0"/>
            </a:endParaRPr>
          </a:p>
        </p:txBody>
      </p:sp>
      <p:sp>
        <p:nvSpPr>
          <p:cNvPr id="39" name="Rectangle: Rounded Corners 38">
            <a:extLst>
              <a:ext uri="{FF2B5EF4-FFF2-40B4-BE49-F238E27FC236}">
                <a16:creationId xmlns:a16="http://schemas.microsoft.com/office/drawing/2014/main" id="{44A80DBD-E97A-4789-BCF5-E455726F50A6}"/>
              </a:ext>
            </a:extLst>
          </p:cNvPr>
          <p:cNvSpPr/>
          <p:nvPr/>
        </p:nvSpPr>
        <p:spPr>
          <a:xfrm>
            <a:off x="7315846" y="3981330"/>
            <a:ext cx="1187116" cy="1200329"/>
          </a:xfrm>
          <a:prstGeom prst="roundRect">
            <a:avLst/>
          </a:prstGeom>
          <a:solidFill>
            <a:schemeClr val="bg1">
              <a:lumMod val="75000"/>
              <a:alpha val="36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solidFill>
                <a:schemeClr val="tx1">
                  <a:lumMod val="95000"/>
                  <a:lumOff val="5000"/>
                </a:schemeClr>
              </a:solidFill>
              <a:latin typeface="Arial" panose="020B0604020202020204" pitchFamily="34" charset="0"/>
              <a:cs typeface="Arial" panose="020B0604020202020204" pitchFamily="34" charset="0"/>
            </a:endParaRPr>
          </a:p>
          <a:p>
            <a:pPr algn="ctr"/>
            <a:r>
              <a:rPr lang="fr-FR" sz="3600" b="1" dirty="0">
                <a:solidFill>
                  <a:schemeClr val="tx1">
                    <a:lumMod val="95000"/>
                    <a:lumOff val="5000"/>
                  </a:schemeClr>
                </a:solidFill>
                <a:latin typeface="Arial" panose="020B0604020202020204" pitchFamily="34" charset="0"/>
                <a:cs typeface="Arial" panose="020B0604020202020204" pitchFamily="34" charset="0"/>
              </a:rPr>
              <a:t>31</a:t>
            </a:r>
            <a:endParaRPr lang="en-US" sz="36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40" name="Rectangle: Rounded Corners 39">
            <a:extLst>
              <a:ext uri="{FF2B5EF4-FFF2-40B4-BE49-F238E27FC236}">
                <a16:creationId xmlns:a16="http://schemas.microsoft.com/office/drawing/2014/main" id="{888F88D8-80C8-425B-9FF3-B2CA20FFDE4E}"/>
              </a:ext>
            </a:extLst>
          </p:cNvPr>
          <p:cNvSpPr/>
          <p:nvPr/>
        </p:nvSpPr>
        <p:spPr>
          <a:xfrm>
            <a:off x="7320694" y="3950061"/>
            <a:ext cx="1187116" cy="5504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b="1" dirty="0">
                <a:latin typeface="Arial" panose="020B0604020202020204" pitchFamily="34" charset="0"/>
                <a:cs typeface="Arial" panose="020B0604020202020204" pitchFamily="34" charset="0"/>
              </a:rPr>
              <a:t>ДЕК</a:t>
            </a:r>
            <a:r>
              <a:rPr lang="ru-RU" sz="24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9518C56B-F8EA-40BB-8D4C-DF69479EE93E}"/>
              </a:ext>
            </a:extLst>
          </p:cNvPr>
          <p:cNvSpPr txBox="1"/>
          <p:nvPr/>
        </p:nvSpPr>
        <p:spPr>
          <a:xfrm>
            <a:off x="8066664" y="3892262"/>
            <a:ext cx="441146" cy="646331"/>
          </a:xfrm>
          <a:prstGeom prst="rect">
            <a:avLst/>
          </a:prstGeom>
          <a:noFill/>
        </p:spPr>
        <p:txBody>
          <a:bodyPr wrap="none" rtlCol="0">
            <a:spAutoFit/>
          </a:bodyPr>
          <a:lstStyle/>
          <a:p>
            <a:r>
              <a:rPr lang="fr-FR" b="1" dirty="0">
                <a:solidFill>
                  <a:schemeClr val="bg1"/>
                </a:solidFill>
                <a:latin typeface="Arial" panose="020B0604020202020204" pitchFamily="34" charset="0"/>
                <a:cs typeface="Arial" panose="020B0604020202020204" pitchFamily="34" charset="0"/>
              </a:rPr>
              <a:t>20</a:t>
            </a:r>
          </a:p>
          <a:p>
            <a:r>
              <a:rPr lang="fr-FR" b="1" dirty="0">
                <a:solidFill>
                  <a:schemeClr val="bg1"/>
                </a:solidFill>
                <a:latin typeface="Arial" panose="020B0604020202020204" pitchFamily="34" charset="0"/>
                <a:cs typeface="Arial" panose="020B0604020202020204" pitchFamily="34" charset="0"/>
              </a:rPr>
              <a:t>20</a:t>
            </a:r>
            <a:endParaRPr lang="en-US" b="1" dirty="0">
              <a:solidFill>
                <a:schemeClr val="bg1"/>
              </a:solidFill>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FF951B2D-62B7-4EA8-82BF-74466A451591}"/>
              </a:ext>
            </a:extLst>
          </p:cNvPr>
          <p:cNvSpPr/>
          <p:nvPr/>
        </p:nvSpPr>
        <p:spPr>
          <a:xfrm>
            <a:off x="245013" y="1366214"/>
            <a:ext cx="6382884" cy="1077218"/>
          </a:xfrm>
          <a:prstGeom prst="rect">
            <a:avLst/>
          </a:prstGeom>
        </p:spPr>
        <p:txBody>
          <a:bodyPr wrap="square">
            <a:spAutoFit/>
          </a:bodyPr>
          <a:lstStyle/>
          <a:p>
            <a:pPr marL="457200" indent="-457200">
              <a:tabLst>
                <a:tab pos="457200" algn="l"/>
              </a:tabLst>
            </a:pPr>
            <a:r>
              <a:rPr lang="ru-RU" sz="3200" b="1" dirty="0">
                <a:latin typeface="Arial" panose="020B0604020202020204" pitchFamily="34" charset="0"/>
                <a:ea typeface="DengXian" panose="02010600030101010101" pitchFamily="2" charset="-122"/>
                <a:cs typeface="Arial" panose="020B0604020202020204" pitchFamily="34" charset="0"/>
              </a:rPr>
              <a:t>2)	Конкурентные процедуры для </a:t>
            </a:r>
            <a:r>
              <a:rPr lang="ru-RU" sz="3200" b="1" dirty="0">
                <a:solidFill>
                  <a:schemeClr val="bg1"/>
                </a:solidFill>
                <a:latin typeface="Arial" panose="020B0604020202020204" pitchFamily="34" charset="0"/>
                <a:ea typeface="DengXian" panose="02010600030101010101" pitchFamily="2" charset="-122"/>
                <a:cs typeface="Arial" panose="020B0604020202020204" pitchFamily="34" charset="0"/>
              </a:rPr>
              <a:t>отбора консультантов</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6927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sp>
        <p:nvSpPr>
          <p:cNvPr id="16" name="Rectangle 15">
            <a:extLst>
              <a:ext uri="{FF2B5EF4-FFF2-40B4-BE49-F238E27FC236}">
                <a16:creationId xmlns:a16="http://schemas.microsoft.com/office/drawing/2014/main" id="{05C64049-E2FF-4F48-BF59-9314AE1CD646}"/>
              </a:ext>
            </a:extLst>
          </p:cNvPr>
          <p:cNvSpPr/>
          <p:nvPr/>
        </p:nvSpPr>
        <p:spPr>
          <a:xfrm>
            <a:off x="-3273" y="1168150"/>
            <a:ext cx="6692831" cy="2104440"/>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8762A25-5B6C-4B3D-8F2D-BAE393253711}"/>
              </a:ext>
            </a:extLst>
          </p:cNvPr>
          <p:cNvSpPr/>
          <p:nvPr/>
        </p:nvSpPr>
        <p:spPr>
          <a:xfrm>
            <a:off x="306675" y="4453700"/>
            <a:ext cx="6110904" cy="1077218"/>
          </a:xfrm>
          <a:prstGeom prst="rect">
            <a:avLst/>
          </a:prstGeom>
        </p:spPr>
        <p:txBody>
          <a:bodyPr wrap="square">
            <a:spAutoFit/>
          </a:bodyPr>
          <a:lstStyle/>
          <a:p>
            <a:r>
              <a:rPr lang="ru-RU" sz="1600" dirty="0">
                <a:latin typeface="Arial" panose="020B0604020202020204" pitchFamily="34" charset="0"/>
                <a:cs typeface="Arial" panose="020B0604020202020204" pitchFamily="34" charset="0"/>
              </a:rPr>
              <a:t>Введение процедур управления и контроля в вопросах привлечения консультантов. Установление годового лимита, ограничивающего средства, которые отдельный консультант или юридическое лицо может получить за финансовый год</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C3075B4C-8D99-43E7-84D1-D5B363B096E4}"/>
              </a:ext>
            </a:extLst>
          </p:cNvPr>
          <p:cNvSpPr/>
          <p:nvPr/>
        </p:nvSpPr>
        <p:spPr>
          <a:xfrm>
            <a:off x="306674" y="1365066"/>
            <a:ext cx="6382884" cy="1569660"/>
          </a:xfrm>
          <a:prstGeom prst="rect">
            <a:avLst/>
          </a:prstGeom>
        </p:spPr>
        <p:txBody>
          <a:bodyPr wrap="square">
            <a:spAutoFit/>
          </a:bodyPr>
          <a:lstStyle/>
          <a:p>
            <a:pPr marL="457200" indent="-457200">
              <a:tabLst>
                <a:tab pos="457200" algn="l"/>
              </a:tabLst>
            </a:pPr>
            <a:r>
              <a:rPr lang="en-US" sz="3200" b="1" dirty="0">
                <a:latin typeface="Arial" panose="020B0604020202020204" pitchFamily="34" charset="0"/>
                <a:ea typeface="DengXian" panose="02010600030101010101" pitchFamily="2" charset="-122"/>
                <a:cs typeface="Arial" panose="020B0604020202020204" pitchFamily="34" charset="0"/>
              </a:rPr>
              <a:t>3</a:t>
            </a:r>
            <a:r>
              <a:rPr lang="ru-RU" sz="3200" b="1" dirty="0">
                <a:latin typeface="Arial" panose="020B0604020202020204" pitchFamily="34" charset="0"/>
                <a:ea typeface="DengXian" panose="02010600030101010101" pitchFamily="2" charset="-122"/>
                <a:cs typeface="Arial" panose="020B0604020202020204" pitchFamily="34" charset="0"/>
              </a:rPr>
              <a:t>)	Управление и контроль в вопросах </a:t>
            </a:r>
            <a:r>
              <a:rPr lang="ru-RU" sz="3200" b="1" dirty="0">
                <a:solidFill>
                  <a:schemeClr val="bg1"/>
                </a:solidFill>
                <a:latin typeface="Arial" panose="020B0604020202020204" pitchFamily="34" charset="0"/>
                <a:ea typeface="DengXian" panose="02010600030101010101" pitchFamily="2" charset="-122"/>
                <a:cs typeface="Arial" panose="020B0604020202020204" pitchFamily="34" charset="0"/>
              </a:rPr>
              <a:t>привлечения консультантов</a:t>
            </a:r>
            <a:r>
              <a:rPr lang="en-US" sz="3200" b="1" dirty="0">
                <a:solidFill>
                  <a:schemeClr val="bg1"/>
                </a:solidFill>
                <a:latin typeface="Arial" panose="020B0604020202020204" pitchFamily="34" charset="0"/>
                <a:ea typeface="DengXian" panose="02010600030101010101" pitchFamily="2" charset="-122"/>
                <a:cs typeface="Arial" panose="020B0604020202020204" pitchFamily="34" charset="0"/>
              </a:rPr>
              <a:t> </a:t>
            </a:r>
          </a:p>
        </p:txBody>
      </p:sp>
      <p:sp>
        <p:nvSpPr>
          <p:cNvPr id="5" name="Rectangle 4">
            <a:extLst>
              <a:ext uri="{FF2B5EF4-FFF2-40B4-BE49-F238E27FC236}">
                <a16:creationId xmlns:a16="http://schemas.microsoft.com/office/drawing/2014/main" id="{6B4E2618-60B8-48C1-84E6-E69D52C6EE98}"/>
              </a:ext>
            </a:extLst>
          </p:cNvPr>
          <p:cNvSpPr/>
          <p:nvPr/>
        </p:nvSpPr>
        <p:spPr>
          <a:xfrm>
            <a:off x="7248321" y="1148040"/>
            <a:ext cx="3643480" cy="2139047"/>
          </a:xfrm>
          <a:prstGeom prst="rect">
            <a:avLst/>
          </a:prstGeom>
        </p:spPr>
        <p:txBody>
          <a:bodyPr wrap="square">
            <a:spAutoFit/>
          </a:bodyPr>
          <a:lstStyle/>
          <a:p>
            <a:pPr marL="228600" marR="0" indent="-228600" algn="just">
              <a:spcBef>
                <a:spcPts val="600"/>
              </a:spcBef>
              <a:spcAft>
                <a:spcPts val="0"/>
              </a:spcAft>
              <a:tabLst>
                <a:tab pos="685800" algn="l"/>
              </a:tabLst>
            </a:pPr>
            <a:r>
              <a:rPr lang="ru-RU"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Рекомендовано</a:t>
            </a:r>
            <a:r>
              <a:rPr lang="en-US"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a:t>
            </a:r>
            <a:r>
              <a:rPr lang="en-US"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p>
          <a:p>
            <a:pPr marL="228600" marR="0" indent="-228600" algn="just">
              <a:spcBef>
                <a:spcPts val="600"/>
              </a:spcBef>
              <a:spcAft>
                <a:spcPts val="0"/>
              </a:spcAft>
              <a:tabLst>
                <a:tab pos="685800" algn="l"/>
              </a:tabLst>
            </a:pPr>
            <a:r>
              <a:rPr lang="ru-RU"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		</a:t>
            </a:r>
            <a:r>
              <a:rPr lang="en-US"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IMAC</a:t>
            </a:r>
            <a:endParaRPr lang="ru-RU"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endParaRPr>
          </a:p>
          <a:p>
            <a:pPr marL="228600" marR="0" indent="-228600" algn="just">
              <a:spcBef>
                <a:spcPts val="600"/>
              </a:spcBef>
              <a:spcAft>
                <a:spcPts val="0"/>
              </a:spcAft>
              <a:tabLst>
                <a:tab pos="685800" algn="l"/>
              </a:tabLst>
            </a:pPr>
            <a:r>
              <a:rPr lang="ru-RU"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		</a:t>
            </a:r>
            <a:r>
              <a:rPr lang="ru-RU"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Подразделением</a:t>
            </a:r>
          </a:p>
          <a:p>
            <a:pPr marL="228600" marR="0" indent="-228600" algn="just">
              <a:spcBef>
                <a:spcPts val="600"/>
              </a:spcBef>
              <a:spcAft>
                <a:spcPts val="0"/>
              </a:spcAft>
              <a:tabLst>
                <a:tab pos="685800" algn="l"/>
              </a:tabLst>
            </a:pPr>
            <a:r>
              <a:rPr lang="ru-RU"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внутреннего аудита</a:t>
            </a:r>
            <a:r>
              <a:rPr lang="en-US"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endParaRPr lang="ru-RU"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endParaRPr>
          </a:p>
          <a:p>
            <a:pPr marL="228600" marR="0" indent="-228600" algn="just">
              <a:spcBef>
                <a:spcPts val="600"/>
              </a:spcBef>
              <a:spcAft>
                <a:spcPts val="0"/>
              </a:spcAft>
              <a:tabLst>
                <a:tab pos="685800" algn="l"/>
              </a:tabLst>
            </a:pPr>
            <a:r>
              <a:rPr lang="ru-RU"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Внешним аудитором</a:t>
            </a:r>
            <a:r>
              <a:rPr lang="en-US"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endParaRPr lang="ru-RU"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endParaRPr>
          </a:p>
          <a:p>
            <a:pPr marL="228600" marR="0" indent="-228600" algn="just">
              <a:spcBef>
                <a:spcPts val="600"/>
              </a:spcBef>
              <a:spcAft>
                <a:spcPts val="0"/>
              </a:spcAft>
              <a:tabLst>
                <a:tab pos="685800" algn="l"/>
              </a:tabLst>
            </a:pPr>
            <a:r>
              <a:rPr lang="ru-RU"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ru-RU"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ОИГ</a:t>
            </a:r>
            <a:endParaRPr lang="en-US"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3A3D379B-C99C-4D4C-8195-BB0F16461AA3}"/>
              </a:ext>
            </a:extLst>
          </p:cNvPr>
          <p:cNvCxnSpPr>
            <a:cxnSpLocks/>
          </p:cNvCxnSpPr>
          <p:nvPr/>
        </p:nvCxnSpPr>
        <p:spPr>
          <a:xfrm flipH="1">
            <a:off x="7298654" y="5269228"/>
            <a:ext cx="4253075" cy="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Picture 24" descr="A close up of a fan&#10;&#10;Description automatically generated">
            <a:extLst>
              <a:ext uri="{FF2B5EF4-FFF2-40B4-BE49-F238E27FC236}">
                <a16:creationId xmlns:a16="http://schemas.microsoft.com/office/drawing/2014/main" id="{201707B7-8D0E-4B5B-B6A3-DB7C9CEB02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9925" y="1913079"/>
            <a:ext cx="247537" cy="247537"/>
          </a:xfrm>
          <a:prstGeom prst="rect">
            <a:avLst/>
          </a:prstGeom>
        </p:spPr>
      </p:pic>
      <p:pic>
        <p:nvPicPr>
          <p:cNvPr id="26" name="Picture 25" descr="A close up of a fan&#10;&#10;Description automatically generated">
            <a:extLst>
              <a:ext uri="{FF2B5EF4-FFF2-40B4-BE49-F238E27FC236}">
                <a16:creationId xmlns:a16="http://schemas.microsoft.com/office/drawing/2014/main" id="{2573B1A2-ECF5-41D7-B636-0C58F01F97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5407" y="2599924"/>
            <a:ext cx="232055" cy="232055"/>
          </a:xfrm>
          <a:prstGeom prst="rect">
            <a:avLst/>
          </a:prstGeom>
        </p:spPr>
      </p:pic>
      <p:sp>
        <p:nvSpPr>
          <p:cNvPr id="27" name="TextBox 26">
            <a:extLst>
              <a:ext uri="{FF2B5EF4-FFF2-40B4-BE49-F238E27FC236}">
                <a16:creationId xmlns:a16="http://schemas.microsoft.com/office/drawing/2014/main" id="{7CADFF6D-13E4-4441-8DED-FCE1DD973C0A}"/>
              </a:ext>
            </a:extLst>
          </p:cNvPr>
          <p:cNvSpPr txBox="1"/>
          <p:nvPr/>
        </p:nvSpPr>
        <p:spPr>
          <a:xfrm>
            <a:off x="3877465" y="3848449"/>
            <a:ext cx="798617"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HRMD</a:t>
            </a:r>
          </a:p>
        </p:txBody>
      </p:sp>
      <p:sp>
        <p:nvSpPr>
          <p:cNvPr id="21" name="Title 1">
            <a:extLst>
              <a:ext uri="{FF2B5EF4-FFF2-40B4-BE49-F238E27FC236}">
                <a16:creationId xmlns:a16="http://schemas.microsoft.com/office/drawing/2014/main" id="{DCFD339E-8EC4-4279-83A2-21DAF658E057}"/>
              </a:ext>
            </a:extLst>
          </p:cNvPr>
          <p:cNvSpPr txBox="1">
            <a:spLocks/>
          </p:cNvSpPr>
          <p:nvPr/>
        </p:nvSpPr>
        <p:spPr>
          <a:xfrm rot="16200000">
            <a:off x="11211996" y="1942281"/>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ru-RU" sz="3600" dirty="0">
                <a:solidFill>
                  <a:srgbClr val="00B0F0"/>
                </a:solidFill>
              </a:rPr>
              <a:t>МСЭ</a:t>
            </a:r>
            <a:endParaRPr lang="en-US" sz="3600" dirty="0">
              <a:solidFill>
                <a:srgbClr val="00B0F0"/>
              </a:solidFill>
            </a:endParaRPr>
          </a:p>
        </p:txBody>
      </p:sp>
      <p:sp>
        <p:nvSpPr>
          <p:cNvPr id="30" name="Rectangle 29">
            <a:extLst>
              <a:ext uri="{FF2B5EF4-FFF2-40B4-BE49-F238E27FC236}">
                <a16:creationId xmlns:a16="http://schemas.microsoft.com/office/drawing/2014/main" id="{3DA707AC-3603-42C8-BA34-59D9C2024D20}"/>
              </a:ext>
            </a:extLst>
          </p:cNvPr>
          <p:cNvSpPr/>
          <p:nvPr/>
        </p:nvSpPr>
        <p:spPr>
          <a:xfrm rot="16200000">
            <a:off x="10935274" y="813175"/>
            <a:ext cx="1879247" cy="400110"/>
          </a:xfrm>
          <a:prstGeom prst="rect">
            <a:avLst/>
          </a:prstGeom>
        </p:spPr>
        <p:txBody>
          <a:bodyPr wrap="square">
            <a:spAutoFit/>
          </a:bodyPr>
          <a:lstStyle/>
          <a:p>
            <a:r>
              <a:rPr lang="ru-RU" sz="1000" b="1" dirty="0">
                <a:solidFill>
                  <a:schemeClr val="tx1">
                    <a:lumMod val="95000"/>
                    <a:lumOff val="5000"/>
                  </a:schemeClr>
                </a:solidFill>
                <a:latin typeface="Arial" panose="020B0604020202020204" pitchFamily="34" charset="0"/>
                <a:cs typeface="Arial" panose="020B0604020202020204" pitchFamily="34" charset="0"/>
              </a:rPr>
              <a:t>Рабочая группа </a:t>
            </a:r>
            <a:br>
              <a:rPr lang="ru-RU" sz="1000" b="1" dirty="0">
                <a:solidFill>
                  <a:schemeClr val="tx1">
                    <a:lumMod val="95000"/>
                    <a:lumOff val="5000"/>
                  </a:schemeClr>
                </a:solidFill>
                <a:latin typeface="Arial" panose="020B0604020202020204" pitchFamily="34" charset="0"/>
                <a:cs typeface="Arial" panose="020B0604020202020204" pitchFamily="34" charset="0"/>
              </a:rPr>
            </a:br>
            <a:r>
              <a:rPr lang="ru-RU" sz="1000" b="1" dirty="0">
                <a:solidFill>
                  <a:schemeClr val="tx1">
                    <a:lumMod val="95000"/>
                    <a:lumOff val="5000"/>
                  </a:schemeClr>
                </a:solidFill>
                <a:latin typeface="Arial" panose="020B0604020202020204" pitchFamily="34" charset="0"/>
                <a:cs typeface="Arial" panose="020B0604020202020204" pitchFamily="34" charset="0"/>
              </a:rPr>
              <a:t>по</a:t>
            </a:r>
            <a:r>
              <a:rPr lang="en-US" sz="1000" b="1" dirty="0">
                <a:solidFill>
                  <a:schemeClr val="tx1">
                    <a:lumMod val="95000"/>
                    <a:lumOff val="5000"/>
                  </a:schemeClr>
                </a:solidFill>
                <a:latin typeface="Arial" panose="020B0604020202020204" pitchFamily="34" charset="0"/>
                <a:cs typeface="Arial" panose="020B0604020202020204" pitchFamily="34" charset="0"/>
              </a:rPr>
              <a:t> </a:t>
            </a:r>
            <a:r>
              <a:rPr lang="ru-RU" sz="1000" b="1" dirty="0">
                <a:solidFill>
                  <a:srgbClr val="00B0F0"/>
                </a:solidFill>
                <a:latin typeface="Arial" panose="020B0604020202020204" pitchFamily="34" charset="0"/>
                <a:cs typeface="Arial" panose="020B0604020202020204" pitchFamily="34" charset="0"/>
              </a:rPr>
              <a:t>внутреннему контролю</a:t>
            </a:r>
            <a:endParaRPr lang="en-US" sz="1000" b="1" dirty="0">
              <a:solidFill>
                <a:srgbClr val="00B0F0"/>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0D60FC01-ADB7-4029-B497-BFC1A8DF06A0}"/>
              </a:ext>
            </a:extLst>
          </p:cNvPr>
          <p:cNvSpPr txBox="1"/>
          <p:nvPr/>
        </p:nvSpPr>
        <p:spPr>
          <a:xfrm>
            <a:off x="1152553" y="279089"/>
            <a:ext cx="8272638" cy="507831"/>
          </a:xfrm>
          <a:prstGeom prst="rect">
            <a:avLst/>
          </a:prstGeom>
          <a:noFill/>
        </p:spPr>
        <p:txBody>
          <a:bodyPr wrap="square" lIns="108000" rIns="108000" rtlCol="0">
            <a:spAutoFit/>
          </a:bodyPr>
          <a:lstStyle/>
          <a:p>
            <a:r>
              <a:rPr lang="ru-RU" sz="2700" b="1" dirty="0">
                <a:solidFill>
                  <a:schemeClr val="tx1">
                    <a:lumMod val="95000"/>
                    <a:lumOff val="5000"/>
                  </a:schemeClr>
                </a:solidFill>
                <a:latin typeface="Arial"/>
                <a:ea typeface="Arial Unicode MS"/>
                <a:cs typeface="Arial" pitchFamily="34" charset="0"/>
              </a:rPr>
              <a:t>Системы и меры в процессе реализации</a:t>
            </a:r>
            <a:endParaRPr lang="ko-KR" altLang="en-US" sz="2700" b="1" dirty="0">
              <a:solidFill>
                <a:schemeClr val="tx1">
                  <a:lumMod val="95000"/>
                  <a:lumOff val="5000"/>
                </a:schemeClr>
              </a:solidFill>
              <a:latin typeface="Arial"/>
              <a:ea typeface="Arial Unicode MS"/>
              <a:cs typeface="Arial" pitchFamily="34" charset="0"/>
            </a:endParaRPr>
          </a:p>
        </p:txBody>
      </p:sp>
      <p:sp>
        <p:nvSpPr>
          <p:cNvPr id="32" name="TextBox 31">
            <a:extLst>
              <a:ext uri="{FF2B5EF4-FFF2-40B4-BE49-F238E27FC236}">
                <a16:creationId xmlns:a16="http://schemas.microsoft.com/office/drawing/2014/main" id="{41D1FFD4-FA8E-4D6B-8C1C-FDE15DE67701}"/>
              </a:ext>
            </a:extLst>
          </p:cNvPr>
          <p:cNvSpPr txBox="1"/>
          <p:nvPr/>
        </p:nvSpPr>
        <p:spPr>
          <a:xfrm>
            <a:off x="150662" y="84352"/>
            <a:ext cx="1182842"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05</a:t>
            </a:r>
            <a:endParaRPr lang="ko-KR" altLang="en-US" sz="4400" b="1" dirty="0">
              <a:solidFill>
                <a:srgbClr val="00B0F0"/>
              </a:solidFill>
              <a:latin typeface="Arial"/>
              <a:ea typeface="Arial Unicode MS"/>
              <a:cs typeface="Arial" pitchFamily="34" charset="0"/>
            </a:endParaRPr>
          </a:p>
        </p:txBody>
      </p:sp>
      <p:sp>
        <p:nvSpPr>
          <p:cNvPr id="33" name="Rectangle 32">
            <a:extLst>
              <a:ext uri="{FF2B5EF4-FFF2-40B4-BE49-F238E27FC236}">
                <a16:creationId xmlns:a16="http://schemas.microsoft.com/office/drawing/2014/main" id="{66DE1CF1-5245-4874-ABF1-416977857D3C}"/>
              </a:ext>
            </a:extLst>
          </p:cNvPr>
          <p:cNvSpPr/>
          <p:nvPr/>
        </p:nvSpPr>
        <p:spPr>
          <a:xfrm>
            <a:off x="3046079" y="3272590"/>
            <a:ext cx="4253075" cy="532102"/>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2600" b="1" dirty="0">
                <a:solidFill>
                  <a:schemeClr val="tx1"/>
                </a:solidFill>
                <a:latin typeface="Arial" panose="020B0604020202020204" pitchFamily="34" charset="0"/>
                <a:ea typeface="DengXian" panose="02010600030101010101" pitchFamily="2" charset="-122"/>
                <a:cs typeface="Arial" panose="020B0604020202020204" pitchFamily="34" charset="0"/>
              </a:rPr>
              <a:t>В процессе реализации </a:t>
            </a:r>
            <a:endParaRPr lang="en-US" sz="2600" b="1" dirty="0">
              <a:solidFill>
                <a:schemeClr val="tx1"/>
              </a:solidFill>
              <a:latin typeface="Arial" panose="020B0604020202020204" pitchFamily="34" charset="0"/>
              <a:ea typeface="DengXian" panose="02010600030101010101" pitchFamily="2" charset="-122"/>
              <a:cs typeface="Arial" panose="020B0604020202020204" pitchFamily="34" charset="0"/>
            </a:endParaRPr>
          </a:p>
        </p:txBody>
      </p:sp>
      <p:sp>
        <p:nvSpPr>
          <p:cNvPr id="34" name="Rectangle: Rounded Corners 33">
            <a:extLst>
              <a:ext uri="{FF2B5EF4-FFF2-40B4-BE49-F238E27FC236}">
                <a16:creationId xmlns:a16="http://schemas.microsoft.com/office/drawing/2014/main" id="{D1CAEEE9-DBFB-4DD5-AF43-0C308F2A3908}"/>
              </a:ext>
            </a:extLst>
          </p:cNvPr>
          <p:cNvSpPr/>
          <p:nvPr/>
        </p:nvSpPr>
        <p:spPr>
          <a:xfrm>
            <a:off x="7315846" y="3981330"/>
            <a:ext cx="1187116" cy="1200329"/>
          </a:xfrm>
          <a:prstGeom prst="roundRect">
            <a:avLst/>
          </a:prstGeom>
          <a:solidFill>
            <a:schemeClr val="bg1">
              <a:lumMod val="75000"/>
              <a:alpha val="36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solidFill>
                <a:schemeClr val="tx1">
                  <a:lumMod val="95000"/>
                  <a:lumOff val="5000"/>
                </a:schemeClr>
              </a:solidFill>
              <a:latin typeface="Arial" panose="020B0604020202020204" pitchFamily="34" charset="0"/>
              <a:cs typeface="Arial" panose="020B0604020202020204" pitchFamily="34" charset="0"/>
            </a:endParaRPr>
          </a:p>
          <a:p>
            <a:pPr algn="ctr"/>
            <a:r>
              <a:rPr lang="fr-FR" sz="3600" b="1" dirty="0">
                <a:solidFill>
                  <a:schemeClr val="tx1">
                    <a:lumMod val="95000"/>
                    <a:lumOff val="5000"/>
                  </a:schemeClr>
                </a:solidFill>
                <a:latin typeface="Arial" panose="020B0604020202020204" pitchFamily="34" charset="0"/>
                <a:cs typeface="Arial" panose="020B0604020202020204" pitchFamily="34" charset="0"/>
              </a:rPr>
              <a:t>31</a:t>
            </a:r>
            <a:endParaRPr lang="en-US" sz="36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35" name="Rectangle: Rounded Corners 34">
            <a:extLst>
              <a:ext uri="{FF2B5EF4-FFF2-40B4-BE49-F238E27FC236}">
                <a16:creationId xmlns:a16="http://schemas.microsoft.com/office/drawing/2014/main" id="{BA2C2A66-BA7D-4E95-B696-D651D3869FE5}"/>
              </a:ext>
            </a:extLst>
          </p:cNvPr>
          <p:cNvSpPr/>
          <p:nvPr/>
        </p:nvSpPr>
        <p:spPr>
          <a:xfrm>
            <a:off x="7320694" y="3950061"/>
            <a:ext cx="1187116" cy="5504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b="1" dirty="0">
                <a:latin typeface="Arial" panose="020B0604020202020204" pitchFamily="34" charset="0"/>
                <a:cs typeface="Arial" panose="020B0604020202020204" pitchFamily="34" charset="0"/>
              </a:rPr>
              <a:t>ДЕК</a:t>
            </a:r>
            <a:r>
              <a:rPr lang="ru-RU" sz="24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981F01C4-25DB-48E4-AB3A-22C72CC64C90}"/>
              </a:ext>
            </a:extLst>
          </p:cNvPr>
          <p:cNvSpPr txBox="1"/>
          <p:nvPr/>
        </p:nvSpPr>
        <p:spPr>
          <a:xfrm>
            <a:off x="8066664" y="3892262"/>
            <a:ext cx="441146" cy="646331"/>
          </a:xfrm>
          <a:prstGeom prst="rect">
            <a:avLst/>
          </a:prstGeom>
          <a:noFill/>
        </p:spPr>
        <p:txBody>
          <a:bodyPr wrap="none" rtlCol="0">
            <a:spAutoFit/>
          </a:bodyPr>
          <a:lstStyle/>
          <a:p>
            <a:r>
              <a:rPr lang="fr-FR" b="1" dirty="0">
                <a:solidFill>
                  <a:schemeClr val="bg1"/>
                </a:solidFill>
                <a:latin typeface="Arial" panose="020B0604020202020204" pitchFamily="34" charset="0"/>
                <a:cs typeface="Arial" panose="020B0604020202020204" pitchFamily="34" charset="0"/>
              </a:rPr>
              <a:t>20</a:t>
            </a:r>
          </a:p>
          <a:p>
            <a:r>
              <a:rPr lang="fr-FR" b="1" dirty="0">
                <a:solidFill>
                  <a:schemeClr val="bg1"/>
                </a:solidFill>
                <a:latin typeface="Arial" panose="020B0604020202020204" pitchFamily="34" charset="0"/>
                <a:cs typeface="Arial" panose="020B0604020202020204" pitchFamily="34" charset="0"/>
              </a:rPr>
              <a:t>20</a:t>
            </a:r>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8262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sp>
        <p:nvSpPr>
          <p:cNvPr id="16" name="Rectangle 15">
            <a:extLst>
              <a:ext uri="{FF2B5EF4-FFF2-40B4-BE49-F238E27FC236}">
                <a16:creationId xmlns:a16="http://schemas.microsoft.com/office/drawing/2014/main" id="{05C64049-E2FF-4F48-BF59-9314AE1CD646}"/>
              </a:ext>
            </a:extLst>
          </p:cNvPr>
          <p:cNvSpPr/>
          <p:nvPr/>
        </p:nvSpPr>
        <p:spPr>
          <a:xfrm>
            <a:off x="-3273" y="1168150"/>
            <a:ext cx="6692831" cy="2104440"/>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8762A25-5B6C-4B3D-8F2D-BAE393253711}"/>
              </a:ext>
            </a:extLst>
          </p:cNvPr>
          <p:cNvSpPr/>
          <p:nvPr/>
        </p:nvSpPr>
        <p:spPr>
          <a:xfrm>
            <a:off x="306674" y="4149566"/>
            <a:ext cx="6622632" cy="2462213"/>
          </a:xfrm>
          <a:prstGeom prst="rect">
            <a:avLst/>
          </a:prstGeom>
        </p:spPr>
        <p:txBody>
          <a:bodyPr wrap="square">
            <a:spAutoFit/>
          </a:bodyPr>
          <a:lstStyle/>
          <a:p>
            <a:pPr>
              <a:spcBef>
                <a:spcPts val="600"/>
              </a:spcBef>
            </a:pPr>
            <a:r>
              <a:rPr lang="ru-RU" sz="1600" dirty="0">
                <a:latin typeface="Arial" panose="020B0604020202020204" pitchFamily="34" charset="0"/>
                <a:cs typeface="Arial" panose="020B0604020202020204" pitchFamily="34" charset="0"/>
              </a:rPr>
              <a:t>В отличие от базирующихся на местах организациях, таких как ПРООН и ЮНИСЕФ, МСЭ недостаточно велик, чтобы обеспечить работу на основе ротации. Несмотря на это, необходимо в срочном порядке разработать политику мобильности, которая позволит переводить сотрудников из одного места службы в другое</a:t>
            </a:r>
            <a:r>
              <a:rPr lang="en-GB" sz="1600" dirty="0">
                <a:latin typeface="Arial" panose="020B0604020202020204" pitchFamily="34" charset="0"/>
                <a:cs typeface="Arial" panose="020B0604020202020204" pitchFamily="34" charset="0"/>
              </a:rPr>
              <a:t>.</a:t>
            </a:r>
            <a:endParaRPr lang="ru-RU" sz="1600" dirty="0">
              <a:latin typeface="Arial" panose="020B0604020202020204" pitchFamily="34" charset="0"/>
              <a:cs typeface="Arial" panose="020B0604020202020204" pitchFamily="34" charset="0"/>
            </a:endParaRPr>
          </a:p>
          <a:p>
            <a:pPr>
              <a:spcBef>
                <a:spcPts val="600"/>
              </a:spcBef>
            </a:pPr>
            <a:r>
              <a:rPr lang="ru-RU" sz="1600" dirty="0">
                <a:latin typeface="Arial" panose="020B0604020202020204" pitchFamily="34" charset="0"/>
                <a:cs typeface="Arial" panose="020B0604020202020204" pitchFamily="34" charset="0"/>
              </a:rPr>
              <a:t>Проведен сравнительный анализ с учетом опыта других организаций системы ООН. </a:t>
            </a:r>
            <a:endParaRPr lang="en-US" sz="1600" dirty="0">
              <a:latin typeface="Arial" panose="020B0604020202020204" pitchFamily="34" charset="0"/>
              <a:cs typeface="Arial" panose="020B0604020202020204" pitchFamily="34" charset="0"/>
            </a:endParaRPr>
          </a:p>
          <a:p>
            <a:pPr>
              <a:spcBef>
                <a:spcPts val="600"/>
              </a:spcBef>
            </a:pPr>
            <a:r>
              <a:rPr lang="ru-RU" sz="1600" dirty="0">
                <a:latin typeface="Arial" panose="020B0604020202020204" pitchFamily="34" charset="0"/>
                <a:cs typeface="Arial" panose="020B0604020202020204" pitchFamily="34" charset="0"/>
              </a:rPr>
              <a:t>Разработан и будет представлен на утверждение первый проект политики.</a:t>
            </a:r>
            <a:endParaRPr lang="en-US" sz="16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C3075B4C-8D99-43E7-84D1-D5B363B096E4}"/>
              </a:ext>
            </a:extLst>
          </p:cNvPr>
          <p:cNvSpPr/>
          <p:nvPr/>
        </p:nvSpPr>
        <p:spPr>
          <a:xfrm>
            <a:off x="306674" y="1365066"/>
            <a:ext cx="6382884" cy="1077218"/>
          </a:xfrm>
          <a:prstGeom prst="rect">
            <a:avLst/>
          </a:prstGeom>
        </p:spPr>
        <p:txBody>
          <a:bodyPr wrap="square">
            <a:spAutoFit/>
          </a:bodyPr>
          <a:lstStyle/>
          <a:p>
            <a:pPr marL="457200" indent="-457200">
              <a:tabLst>
                <a:tab pos="457200" algn="l"/>
              </a:tabLst>
            </a:pPr>
            <a:r>
              <a:rPr lang="en-US" sz="3200" b="1" dirty="0">
                <a:latin typeface="Arial" panose="020B0604020202020204" pitchFamily="34" charset="0"/>
                <a:ea typeface="DengXian" panose="02010600030101010101" pitchFamily="2" charset="-122"/>
                <a:cs typeface="Arial" panose="020B0604020202020204" pitchFamily="34" charset="0"/>
              </a:rPr>
              <a:t>4</a:t>
            </a:r>
            <a:r>
              <a:rPr lang="ru-RU" sz="3200" b="1" dirty="0">
                <a:latin typeface="Arial" panose="020B0604020202020204" pitchFamily="34" charset="0"/>
                <a:ea typeface="DengXian" panose="02010600030101010101" pitchFamily="2" charset="-122"/>
                <a:cs typeface="Arial" panose="020B0604020202020204" pitchFamily="34" charset="0"/>
              </a:rPr>
              <a:t>)	Политика в области </a:t>
            </a:r>
            <a:r>
              <a:rPr lang="ru-RU" sz="3200" b="1" dirty="0">
                <a:solidFill>
                  <a:schemeClr val="bg1"/>
                </a:solidFill>
                <a:latin typeface="Arial" panose="020B0604020202020204" pitchFamily="34" charset="0"/>
                <a:ea typeface="DengXian" panose="02010600030101010101" pitchFamily="2" charset="-122"/>
                <a:cs typeface="Arial" panose="020B0604020202020204" pitchFamily="34" charset="0"/>
              </a:rPr>
              <a:t>мобильности</a:t>
            </a:r>
            <a:r>
              <a:rPr lang="ru-RU" sz="3200" b="1" dirty="0">
                <a:latin typeface="Arial" panose="020B0604020202020204" pitchFamily="34" charset="0"/>
                <a:ea typeface="DengXian" panose="02010600030101010101" pitchFamily="2" charset="-122"/>
                <a:cs typeface="Arial" panose="020B0604020202020204" pitchFamily="34" charset="0"/>
              </a:rPr>
              <a:t> персонала </a:t>
            </a:r>
            <a:endParaRPr lang="en-US" sz="3200" b="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B4E2618-60B8-48C1-84E6-E69D52C6EE98}"/>
              </a:ext>
            </a:extLst>
          </p:cNvPr>
          <p:cNvSpPr/>
          <p:nvPr/>
        </p:nvSpPr>
        <p:spPr>
          <a:xfrm>
            <a:off x="7281876" y="1131262"/>
            <a:ext cx="4078625" cy="2575577"/>
          </a:xfrm>
          <a:prstGeom prst="rect">
            <a:avLst/>
          </a:prstGeom>
        </p:spPr>
        <p:txBody>
          <a:bodyPr wrap="square">
            <a:spAutoFit/>
          </a:bodyPr>
          <a:lstStyle/>
          <a:p>
            <a:pPr marL="228600" marR="0" indent="-228600" algn="just">
              <a:spcBef>
                <a:spcPts val="600"/>
              </a:spcBef>
              <a:spcAft>
                <a:spcPts val="0"/>
              </a:spcAft>
              <a:tabLst>
                <a:tab pos="685800" algn="l"/>
              </a:tabLst>
            </a:pPr>
            <a:r>
              <a:rPr lang="ru-RU"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Рекомендовано</a:t>
            </a:r>
            <a:r>
              <a:rPr lang="en-US"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a:t>
            </a:r>
            <a:r>
              <a:rPr lang="en-US"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p>
          <a:p>
            <a:pPr marL="228600" marR="0" indent="-228600" algn="just">
              <a:spcBef>
                <a:spcPts val="600"/>
              </a:spcBef>
              <a:spcAft>
                <a:spcPts val="0"/>
              </a:spcAft>
              <a:tabLst>
                <a:tab pos="685800" algn="l"/>
              </a:tabLst>
            </a:pPr>
            <a:r>
              <a:rPr lang="ru-RU"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		</a:t>
            </a:r>
            <a:r>
              <a:rPr lang="en-US"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IMAC</a:t>
            </a:r>
          </a:p>
          <a:p>
            <a:pPr marL="228600" marR="0" indent="-228600" algn="just">
              <a:spcBef>
                <a:spcPts val="600"/>
              </a:spcBef>
              <a:spcAft>
                <a:spcPts val="0"/>
              </a:spcAft>
              <a:tabLst>
                <a:tab pos="685800" algn="l"/>
              </a:tabLst>
            </a:pPr>
            <a:r>
              <a:rPr lang="ru-RU"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		Подразделением</a:t>
            </a:r>
          </a:p>
          <a:p>
            <a:pPr marL="228600" marR="0" indent="-228600" algn="just">
              <a:spcBef>
                <a:spcPts val="600"/>
              </a:spcBef>
              <a:spcAft>
                <a:spcPts val="0"/>
              </a:spcAft>
              <a:tabLst>
                <a:tab pos="685800" algn="l"/>
              </a:tabLst>
            </a:pPr>
            <a:r>
              <a:rPr lang="ru-RU"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		внутреннего аудита</a:t>
            </a:r>
            <a:r>
              <a:rPr lang="en-US"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 </a:t>
            </a:r>
          </a:p>
          <a:p>
            <a:pPr marL="228600" marR="0" indent="-228600" algn="just">
              <a:spcBef>
                <a:spcPts val="600"/>
              </a:spcBef>
              <a:spcAft>
                <a:spcPts val="0"/>
              </a:spcAft>
              <a:tabLst>
                <a:tab pos="685800" algn="l"/>
              </a:tabLst>
            </a:pPr>
            <a:r>
              <a:rPr lang="ru-RU"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Внешним аудитором</a:t>
            </a:r>
            <a:r>
              <a:rPr lang="en-US"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p>
          <a:p>
            <a:pPr marL="228600" marR="0" indent="-228600" algn="just">
              <a:spcBef>
                <a:spcPts val="600"/>
              </a:spcBef>
              <a:spcAft>
                <a:spcPts val="0"/>
              </a:spcAft>
              <a:tabLst>
                <a:tab pos="685800" algn="l"/>
              </a:tabLst>
            </a:pPr>
            <a:r>
              <a:rPr lang="ru-RU"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		ОИГ</a:t>
            </a:r>
            <a:endParaRPr lang="en-US"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endParaRPr>
          </a:p>
          <a:p>
            <a:pPr marL="228600" marR="0" indent="-228600" algn="just">
              <a:spcBef>
                <a:spcPts val="600"/>
              </a:spcBef>
              <a:spcAft>
                <a:spcPts val="0"/>
              </a:spcAft>
              <a:tabLst>
                <a:tab pos="685800" algn="l"/>
              </a:tabLst>
            </a:pPr>
            <a:r>
              <a:rPr lang="ru-RU"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Рабочей группой</a:t>
            </a:r>
            <a:endParaRPr lang="en-US"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3A3D379B-C99C-4D4C-8195-BB0F16461AA3}"/>
              </a:ext>
            </a:extLst>
          </p:cNvPr>
          <p:cNvCxnSpPr>
            <a:cxnSpLocks/>
          </p:cNvCxnSpPr>
          <p:nvPr/>
        </p:nvCxnSpPr>
        <p:spPr>
          <a:xfrm flipH="1">
            <a:off x="7298654" y="5269228"/>
            <a:ext cx="4253075" cy="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Picture 24" descr="A close up of a fan&#10;&#10;Description automatically generated">
            <a:extLst>
              <a:ext uri="{FF2B5EF4-FFF2-40B4-BE49-F238E27FC236}">
                <a16:creationId xmlns:a16="http://schemas.microsoft.com/office/drawing/2014/main" id="{8770071A-0384-43CD-9D44-123A5FD586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6307" y="2604238"/>
            <a:ext cx="232055" cy="232055"/>
          </a:xfrm>
          <a:prstGeom prst="rect">
            <a:avLst/>
          </a:prstGeom>
        </p:spPr>
      </p:pic>
      <p:pic>
        <p:nvPicPr>
          <p:cNvPr id="26" name="Picture 25" descr="A close up of a fan&#10;&#10;Description automatically generated">
            <a:extLst>
              <a:ext uri="{FF2B5EF4-FFF2-40B4-BE49-F238E27FC236}">
                <a16:creationId xmlns:a16="http://schemas.microsoft.com/office/drawing/2014/main" id="{EA3A194A-9F65-4F14-8793-6C26C65D6D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6307" y="3306914"/>
            <a:ext cx="232055" cy="232055"/>
          </a:xfrm>
          <a:prstGeom prst="rect">
            <a:avLst/>
          </a:prstGeom>
        </p:spPr>
      </p:pic>
      <p:sp>
        <p:nvSpPr>
          <p:cNvPr id="27" name="TextBox 26">
            <a:extLst>
              <a:ext uri="{FF2B5EF4-FFF2-40B4-BE49-F238E27FC236}">
                <a16:creationId xmlns:a16="http://schemas.microsoft.com/office/drawing/2014/main" id="{1C0BA05A-DE9C-4290-985A-481206F51505}"/>
              </a:ext>
            </a:extLst>
          </p:cNvPr>
          <p:cNvSpPr txBox="1"/>
          <p:nvPr/>
        </p:nvSpPr>
        <p:spPr>
          <a:xfrm>
            <a:off x="3929021" y="3821860"/>
            <a:ext cx="798617"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HRMD</a:t>
            </a:r>
          </a:p>
        </p:txBody>
      </p:sp>
      <p:sp>
        <p:nvSpPr>
          <p:cNvPr id="31" name="Title 1">
            <a:extLst>
              <a:ext uri="{FF2B5EF4-FFF2-40B4-BE49-F238E27FC236}">
                <a16:creationId xmlns:a16="http://schemas.microsoft.com/office/drawing/2014/main" id="{CDD224F0-855D-4467-9A0A-4FC9A46AD2DA}"/>
              </a:ext>
            </a:extLst>
          </p:cNvPr>
          <p:cNvSpPr txBox="1">
            <a:spLocks/>
          </p:cNvSpPr>
          <p:nvPr/>
        </p:nvSpPr>
        <p:spPr>
          <a:xfrm rot="16200000">
            <a:off x="11211996" y="1942281"/>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ru-RU" sz="3600" dirty="0">
                <a:solidFill>
                  <a:srgbClr val="00B0F0"/>
                </a:solidFill>
              </a:rPr>
              <a:t>МСЭ</a:t>
            </a:r>
            <a:endParaRPr lang="en-US" sz="3600" dirty="0">
              <a:solidFill>
                <a:srgbClr val="00B0F0"/>
              </a:solidFill>
            </a:endParaRPr>
          </a:p>
        </p:txBody>
      </p:sp>
      <p:sp>
        <p:nvSpPr>
          <p:cNvPr id="32" name="Rectangle 31">
            <a:extLst>
              <a:ext uri="{FF2B5EF4-FFF2-40B4-BE49-F238E27FC236}">
                <a16:creationId xmlns:a16="http://schemas.microsoft.com/office/drawing/2014/main" id="{99A8DFC2-758C-4591-9B99-AE25B343EC69}"/>
              </a:ext>
            </a:extLst>
          </p:cNvPr>
          <p:cNvSpPr/>
          <p:nvPr/>
        </p:nvSpPr>
        <p:spPr>
          <a:xfrm rot="16200000">
            <a:off x="10935274" y="813175"/>
            <a:ext cx="1879247" cy="400110"/>
          </a:xfrm>
          <a:prstGeom prst="rect">
            <a:avLst/>
          </a:prstGeom>
        </p:spPr>
        <p:txBody>
          <a:bodyPr wrap="square">
            <a:spAutoFit/>
          </a:bodyPr>
          <a:lstStyle/>
          <a:p>
            <a:r>
              <a:rPr lang="ru-RU" sz="1000" b="1" dirty="0">
                <a:solidFill>
                  <a:schemeClr val="tx1">
                    <a:lumMod val="95000"/>
                    <a:lumOff val="5000"/>
                  </a:schemeClr>
                </a:solidFill>
                <a:latin typeface="Arial" panose="020B0604020202020204" pitchFamily="34" charset="0"/>
                <a:cs typeface="Arial" panose="020B0604020202020204" pitchFamily="34" charset="0"/>
              </a:rPr>
              <a:t>Рабочая группа </a:t>
            </a:r>
            <a:br>
              <a:rPr lang="ru-RU" sz="1000" b="1" dirty="0">
                <a:solidFill>
                  <a:schemeClr val="tx1">
                    <a:lumMod val="95000"/>
                    <a:lumOff val="5000"/>
                  </a:schemeClr>
                </a:solidFill>
                <a:latin typeface="Arial" panose="020B0604020202020204" pitchFamily="34" charset="0"/>
                <a:cs typeface="Arial" panose="020B0604020202020204" pitchFamily="34" charset="0"/>
              </a:rPr>
            </a:br>
            <a:r>
              <a:rPr lang="ru-RU" sz="1000" b="1" dirty="0">
                <a:solidFill>
                  <a:schemeClr val="tx1">
                    <a:lumMod val="95000"/>
                    <a:lumOff val="5000"/>
                  </a:schemeClr>
                </a:solidFill>
                <a:latin typeface="Arial" panose="020B0604020202020204" pitchFamily="34" charset="0"/>
                <a:cs typeface="Arial" panose="020B0604020202020204" pitchFamily="34" charset="0"/>
              </a:rPr>
              <a:t>по</a:t>
            </a:r>
            <a:r>
              <a:rPr lang="en-US" sz="1000" b="1" dirty="0">
                <a:solidFill>
                  <a:schemeClr val="tx1">
                    <a:lumMod val="95000"/>
                    <a:lumOff val="5000"/>
                  </a:schemeClr>
                </a:solidFill>
                <a:latin typeface="Arial" panose="020B0604020202020204" pitchFamily="34" charset="0"/>
                <a:cs typeface="Arial" panose="020B0604020202020204" pitchFamily="34" charset="0"/>
              </a:rPr>
              <a:t> </a:t>
            </a:r>
            <a:r>
              <a:rPr lang="ru-RU" sz="1000" b="1" dirty="0">
                <a:solidFill>
                  <a:srgbClr val="00B0F0"/>
                </a:solidFill>
                <a:latin typeface="Arial" panose="020B0604020202020204" pitchFamily="34" charset="0"/>
                <a:cs typeface="Arial" panose="020B0604020202020204" pitchFamily="34" charset="0"/>
              </a:rPr>
              <a:t>внутреннему контролю</a:t>
            </a:r>
            <a:endParaRPr lang="en-US" sz="1000" b="1" dirty="0">
              <a:solidFill>
                <a:srgbClr val="00B0F0"/>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F9F38E9B-48EE-4AA2-81AD-33F41FF43C70}"/>
              </a:ext>
            </a:extLst>
          </p:cNvPr>
          <p:cNvSpPr txBox="1"/>
          <p:nvPr/>
        </p:nvSpPr>
        <p:spPr>
          <a:xfrm>
            <a:off x="1152553" y="279089"/>
            <a:ext cx="8272638" cy="507831"/>
          </a:xfrm>
          <a:prstGeom prst="rect">
            <a:avLst/>
          </a:prstGeom>
          <a:noFill/>
        </p:spPr>
        <p:txBody>
          <a:bodyPr wrap="square" lIns="108000" rIns="108000" rtlCol="0">
            <a:spAutoFit/>
          </a:bodyPr>
          <a:lstStyle/>
          <a:p>
            <a:r>
              <a:rPr lang="ru-RU" sz="2700" b="1" dirty="0">
                <a:solidFill>
                  <a:schemeClr val="tx1">
                    <a:lumMod val="95000"/>
                    <a:lumOff val="5000"/>
                  </a:schemeClr>
                </a:solidFill>
                <a:latin typeface="Arial"/>
                <a:ea typeface="Arial Unicode MS"/>
                <a:cs typeface="Arial" pitchFamily="34" charset="0"/>
              </a:rPr>
              <a:t>Системы и меры в процессе реализации</a:t>
            </a:r>
            <a:endParaRPr lang="ko-KR" altLang="en-US" sz="2700" b="1" dirty="0">
              <a:solidFill>
                <a:schemeClr val="tx1">
                  <a:lumMod val="95000"/>
                  <a:lumOff val="5000"/>
                </a:schemeClr>
              </a:solidFill>
              <a:latin typeface="Arial"/>
              <a:ea typeface="Arial Unicode MS"/>
              <a:cs typeface="Arial" pitchFamily="34" charset="0"/>
            </a:endParaRPr>
          </a:p>
        </p:txBody>
      </p:sp>
      <p:sp>
        <p:nvSpPr>
          <p:cNvPr id="34" name="TextBox 33">
            <a:extLst>
              <a:ext uri="{FF2B5EF4-FFF2-40B4-BE49-F238E27FC236}">
                <a16:creationId xmlns:a16="http://schemas.microsoft.com/office/drawing/2014/main" id="{7E31563E-3B02-495B-A8B8-B38E2FC5B958}"/>
              </a:ext>
            </a:extLst>
          </p:cNvPr>
          <p:cNvSpPr txBox="1"/>
          <p:nvPr/>
        </p:nvSpPr>
        <p:spPr>
          <a:xfrm>
            <a:off x="150662" y="84352"/>
            <a:ext cx="1182842"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05</a:t>
            </a:r>
            <a:endParaRPr lang="ko-KR" altLang="en-US" sz="4400" b="1" dirty="0">
              <a:solidFill>
                <a:srgbClr val="00B0F0"/>
              </a:solidFill>
              <a:latin typeface="Arial"/>
              <a:ea typeface="Arial Unicode MS"/>
              <a:cs typeface="Arial" pitchFamily="34" charset="0"/>
            </a:endParaRPr>
          </a:p>
        </p:txBody>
      </p:sp>
      <p:sp>
        <p:nvSpPr>
          <p:cNvPr id="35" name="Rectangle 34">
            <a:extLst>
              <a:ext uri="{FF2B5EF4-FFF2-40B4-BE49-F238E27FC236}">
                <a16:creationId xmlns:a16="http://schemas.microsoft.com/office/drawing/2014/main" id="{0E382111-DE89-460C-BF36-D3013FC79D8F}"/>
              </a:ext>
            </a:extLst>
          </p:cNvPr>
          <p:cNvSpPr/>
          <p:nvPr/>
        </p:nvSpPr>
        <p:spPr>
          <a:xfrm>
            <a:off x="3046079" y="3272590"/>
            <a:ext cx="4253075" cy="532102"/>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2600" b="1" dirty="0">
                <a:solidFill>
                  <a:schemeClr val="tx1"/>
                </a:solidFill>
                <a:latin typeface="Arial" panose="020B0604020202020204" pitchFamily="34" charset="0"/>
                <a:ea typeface="DengXian" panose="02010600030101010101" pitchFamily="2" charset="-122"/>
                <a:cs typeface="Arial" panose="020B0604020202020204" pitchFamily="34" charset="0"/>
              </a:rPr>
              <a:t>В процессе реализации </a:t>
            </a:r>
            <a:endParaRPr lang="en-US" sz="2600" b="1" dirty="0">
              <a:solidFill>
                <a:schemeClr val="tx1"/>
              </a:solidFill>
              <a:latin typeface="Arial" panose="020B0604020202020204" pitchFamily="34" charset="0"/>
              <a:ea typeface="DengXian" panose="02010600030101010101" pitchFamily="2" charset="-122"/>
              <a:cs typeface="Arial" panose="020B0604020202020204" pitchFamily="34" charset="0"/>
            </a:endParaRPr>
          </a:p>
        </p:txBody>
      </p:sp>
      <p:sp>
        <p:nvSpPr>
          <p:cNvPr id="36" name="Rectangle: Rounded Corners 35">
            <a:extLst>
              <a:ext uri="{FF2B5EF4-FFF2-40B4-BE49-F238E27FC236}">
                <a16:creationId xmlns:a16="http://schemas.microsoft.com/office/drawing/2014/main" id="{F037DF4E-975A-482A-91DB-185F48F6EA50}"/>
              </a:ext>
            </a:extLst>
          </p:cNvPr>
          <p:cNvSpPr/>
          <p:nvPr/>
        </p:nvSpPr>
        <p:spPr>
          <a:xfrm>
            <a:off x="7315846" y="3981330"/>
            <a:ext cx="1187116" cy="1200329"/>
          </a:xfrm>
          <a:prstGeom prst="roundRect">
            <a:avLst/>
          </a:prstGeom>
          <a:solidFill>
            <a:schemeClr val="bg1">
              <a:lumMod val="75000"/>
              <a:alpha val="36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solidFill>
                <a:schemeClr val="tx1">
                  <a:lumMod val="95000"/>
                  <a:lumOff val="5000"/>
                </a:schemeClr>
              </a:solidFill>
              <a:latin typeface="Arial" panose="020B0604020202020204" pitchFamily="34" charset="0"/>
              <a:cs typeface="Arial" panose="020B0604020202020204" pitchFamily="34" charset="0"/>
            </a:endParaRPr>
          </a:p>
          <a:p>
            <a:pPr algn="ctr"/>
            <a:r>
              <a:rPr lang="fr-FR" sz="3600" b="1" dirty="0">
                <a:solidFill>
                  <a:schemeClr val="tx1">
                    <a:lumMod val="95000"/>
                    <a:lumOff val="5000"/>
                  </a:schemeClr>
                </a:solidFill>
                <a:latin typeface="Arial" panose="020B0604020202020204" pitchFamily="34" charset="0"/>
                <a:cs typeface="Arial" panose="020B0604020202020204" pitchFamily="34" charset="0"/>
              </a:rPr>
              <a:t>31</a:t>
            </a:r>
            <a:endParaRPr lang="en-US" sz="36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37" name="Rectangle: Rounded Corners 36">
            <a:extLst>
              <a:ext uri="{FF2B5EF4-FFF2-40B4-BE49-F238E27FC236}">
                <a16:creationId xmlns:a16="http://schemas.microsoft.com/office/drawing/2014/main" id="{816ACFD8-43F0-4EF6-8C96-882B7097A7DC}"/>
              </a:ext>
            </a:extLst>
          </p:cNvPr>
          <p:cNvSpPr/>
          <p:nvPr/>
        </p:nvSpPr>
        <p:spPr>
          <a:xfrm>
            <a:off x="7320694" y="3950061"/>
            <a:ext cx="1187116" cy="5504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b="1" dirty="0">
                <a:latin typeface="Arial" panose="020B0604020202020204" pitchFamily="34" charset="0"/>
                <a:cs typeface="Arial" panose="020B0604020202020204" pitchFamily="34" charset="0"/>
              </a:rPr>
              <a:t>ДЕК</a:t>
            </a:r>
            <a:r>
              <a:rPr lang="ru-RU" sz="24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B991C556-37C5-4BF0-8088-4A778EE21B5E}"/>
              </a:ext>
            </a:extLst>
          </p:cNvPr>
          <p:cNvSpPr txBox="1"/>
          <p:nvPr/>
        </p:nvSpPr>
        <p:spPr>
          <a:xfrm>
            <a:off x="8066664" y="3892262"/>
            <a:ext cx="441146" cy="646331"/>
          </a:xfrm>
          <a:prstGeom prst="rect">
            <a:avLst/>
          </a:prstGeom>
          <a:noFill/>
        </p:spPr>
        <p:txBody>
          <a:bodyPr wrap="none" rtlCol="0">
            <a:spAutoFit/>
          </a:bodyPr>
          <a:lstStyle/>
          <a:p>
            <a:r>
              <a:rPr lang="fr-FR" b="1" dirty="0">
                <a:solidFill>
                  <a:schemeClr val="bg1"/>
                </a:solidFill>
                <a:latin typeface="Arial" panose="020B0604020202020204" pitchFamily="34" charset="0"/>
                <a:cs typeface="Arial" panose="020B0604020202020204" pitchFamily="34" charset="0"/>
              </a:rPr>
              <a:t>20</a:t>
            </a:r>
          </a:p>
          <a:p>
            <a:r>
              <a:rPr lang="fr-FR" b="1" dirty="0">
                <a:solidFill>
                  <a:schemeClr val="bg1"/>
                </a:solidFill>
                <a:latin typeface="Arial" panose="020B0604020202020204" pitchFamily="34" charset="0"/>
                <a:cs typeface="Arial" panose="020B0604020202020204" pitchFamily="34" charset="0"/>
              </a:rPr>
              <a:t>20</a:t>
            </a:r>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5013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sp>
        <p:nvSpPr>
          <p:cNvPr id="16" name="Rectangle 15">
            <a:extLst>
              <a:ext uri="{FF2B5EF4-FFF2-40B4-BE49-F238E27FC236}">
                <a16:creationId xmlns:a16="http://schemas.microsoft.com/office/drawing/2014/main" id="{05C64049-E2FF-4F48-BF59-9314AE1CD646}"/>
              </a:ext>
            </a:extLst>
          </p:cNvPr>
          <p:cNvSpPr/>
          <p:nvPr/>
        </p:nvSpPr>
        <p:spPr>
          <a:xfrm>
            <a:off x="-3273" y="1168150"/>
            <a:ext cx="6692831" cy="2104440"/>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C3075B4C-8D99-43E7-84D1-D5B363B096E4}"/>
              </a:ext>
            </a:extLst>
          </p:cNvPr>
          <p:cNvSpPr/>
          <p:nvPr/>
        </p:nvSpPr>
        <p:spPr>
          <a:xfrm>
            <a:off x="306674" y="1365066"/>
            <a:ext cx="6382884" cy="1077218"/>
          </a:xfrm>
          <a:prstGeom prst="rect">
            <a:avLst/>
          </a:prstGeom>
        </p:spPr>
        <p:txBody>
          <a:bodyPr wrap="square">
            <a:spAutoFit/>
          </a:bodyPr>
          <a:lstStyle/>
          <a:p>
            <a:pPr marL="457200" indent="-457200">
              <a:tabLst>
                <a:tab pos="457200" algn="l"/>
              </a:tabLst>
            </a:pPr>
            <a:r>
              <a:rPr lang="en-US" sz="3200" b="1" dirty="0">
                <a:latin typeface="Arial" panose="020B0604020202020204" pitchFamily="34" charset="0"/>
                <a:ea typeface="DengXian" panose="02010600030101010101" pitchFamily="2" charset="-122"/>
                <a:cs typeface="Arial" panose="020B0604020202020204" pitchFamily="34" charset="0"/>
              </a:rPr>
              <a:t>5</a:t>
            </a:r>
            <a:r>
              <a:rPr lang="ru-RU" sz="3200" b="1" dirty="0">
                <a:latin typeface="Arial" panose="020B0604020202020204" pitchFamily="34" charset="0"/>
                <a:ea typeface="DengXian" panose="02010600030101010101" pitchFamily="2" charset="-122"/>
                <a:cs typeface="Arial" panose="020B0604020202020204" pitchFamily="34" charset="0"/>
              </a:rPr>
              <a:t>)	</a:t>
            </a:r>
            <a:r>
              <a:rPr lang="ru-RU" sz="3200" b="1" dirty="0">
                <a:solidFill>
                  <a:schemeClr val="bg1"/>
                </a:solidFill>
                <a:latin typeface="Arial" panose="020B0604020202020204" pitchFamily="34" charset="0"/>
                <a:ea typeface="DengXian" panose="02010600030101010101" pitchFamily="2" charset="-122"/>
                <a:cs typeface="Arial" panose="020B0604020202020204" pitchFamily="34" charset="0"/>
              </a:rPr>
              <a:t>Защита</a:t>
            </a:r>
            <a:r>
              <a:rPr lang="ru-RU" sz="3200" b="1" dirty="0">
                <a:latin typeface="Arial" panose="020B0604020202020204" pitchFamily="34" charset="0"/>
                <a:ea typeface="DengXian" panose="02010600030101010101" pitchFamily="2" charset="-122"/>
                <a:cs typeface="Arial" panose="020B0604020202020204" pitchFamily="34" charset="0"/>
              </a:rPr>
              <a:t> сотрудников, сообщающих о нарушениях</a:t>
            </a:r>
            <a:r>
              <a:rPr lang="en-US" sz="3200" b="1" dirty="0">
                <a:latin typeface="Arial" panose="020B0604020202020204" pitchFamily="34" charset="0"/>
                <a:ea typeface="DengXian" panose="02010600030101010101" pitchFamily="2" charset="-122"/>
                <a:cs typeface="Arial" panose="020B0604020202020204" pitchFamily="34" charset="0"/>
              </a:rPr>
              <a:t> </a:t>
            </a:r>
            <a:endParaRPr lang="en-US" sz="3200" b="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B4E2618-60B8-48C1-84E6-E69D52C6EE98}"/>
              </a:ext>
            </a:extLst>
          </p:cNvPr>
          <p:cNvSpPr/>
          <p:nvPr/>
        </p:nvSpPr>
        <p:spPr>
          <a:xfrm>
            <a:off x="7403237" y="1146788"/>
            <a:ext cx="4078625" cy="2139047"/>
          </a:xfrm>
          <a:prstGeom prst="rect">
            <a:avLst/>
          </a:prstGeom>
        </p:spPr>
        <p:txBody>
          <a:bodyPr wrap="square">
            <a:spAutoFit/>
          </a:bodyPr>
          <a:lstStyle/>
          <a:p>
            <a:pPr marL="228600" marR="0" indent="-228600" algn="just">
              <a:spcBef>
                <a:spcPts val="600"/>
              </a:spcBef>
              <a:spcAft>
                <a:spcPts val="0"/>
              </a:spcAft>
              <a:tabLst>
                <a:tab pos="685800" algn="l"/>
              </a:tabLst>
            </a:pPr>
            <a:r>
              <a:rPr lang="ru-RU"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Рекомендовано</a:t>
            </a:r>
            <a:r>
              <a:rPr lang="en-US"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a:t>
            </a:r>
            <a:r>
              <a:rPr lang="en-US"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p>
          <a:p>
            <a:pPr marL="228600" marR="0" indent="-228600" algn="just">
              <a:spcBef>
                <a:spcPts val="600"/>
              </a:spcBef>
              <a:spcAft>
                <a:spcPts val="0"/>
              </a:spcAft>
              <a:tabLst>
                <a:tab pos="685800" algn="l"/>
              </a:tabLst>
            </a:pPr>
            <a:r>
              <a:rPr lang="ru-RU"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IMAC</a:t>
            </a:r>
          </a:p>
          <a:p>
            <a:pPr marL="228600" marR="0" indent="-228600" algn="just">
              <a:spcBef>
                <a:spcPts val="600"/>
              </a:spcBef>
              <a:spcAft>
                <a:spcPts val="0"/>
              </a:spcAft>
              <a:tabLst>
                <a:tab pos="685800" algn="l"/>
              </a:tabLst>
            </a:pPr>
            <a:r>
              <a:rPr lang="ru-RU"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Подразделением</a:t>
            </a:r>
          </a:p>
          <a:p>
            <a:pPr marL="228600" marR="0" indent="-228600" algn="just">
              <a:spcBef>
                <a:spcPts val="600"/>
              </a:spcBef>
              <a:spcAft>
                <a:spcPts val="0"/>
              </a:spcAft>
              <a:tabLst>
                <a:tab pos="685800" algn="l"/>
              </a:tabLst>
            </a:pPr>
            <a:r>
              <a:rPr lang="ru-RU"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внутреннего аудита</a:t>
            </a:r>
            <a:r>
              <a:rPr lang="en-US"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p>
          <a:p>
            <a:pPr marL="228600" marR="0" indent="-228600" algn="just">
              <a:spcBef>
                <a:spcPts val="600"/>
              </a:spcBef>
              <a:spcAft>
                <a:spcPts val="0"/>
              </a:spcAft>
              <a:tabLst>
                <a:tab pos="685800" algn="l"/>
              </a:tabLst>
            </a:pPr>
            <a:r>
              <a:rPr lang="ru-RU"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Внешним аудитором</a:t>
            </a:r>
            <a:r>
              <a:rPr lang="en-US"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p>
          <a:p>
            <a:pPr marL="228600" marR="0" indent="-228600" algn="just">
              <a:spcBef>
                <a:spcPts val="600"/>
              </a:spcBef>
              <a:spcAft>
                <a:spcPts val="0"/>
              </a:spcAft>
              <a:tabLst>
                <a:tab pos="685800" algn="l"/>
              </a:tabLst>
            </a:pPr>
            <a:r>
              <a:rPr lang="ru-RU"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ОИГ</a:t>
            </a:r>
            <a:endParaRPr lang="en-US"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3A3D379B-C99C-4D4C-8195-BB0F16461AA3}"/>
              </a:ext>
            </a:extLst>
          </p:cNvPr>
          <p:cNvCxnSpPr>
            <a:cxnSpLocks/>
          </p:cNvCxnSpPr>
          <p:nvPr/>
        </p:nvCxnSpPr>
        <p:spPr>
          <a:xfrm flipH="1">
            <a:off x="7298654" y="5269228"/>
            <a:ext cx="4253075" cy="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Picture 24" descr="A close up of a fan&#10;&#10;Description automatically generated">
            <a:extLst>
              <a:ext uri="{FF2B5EF4-FFF2-40B4-BE49-F238E27FC236}">
                <a16:creationId xmlns:a16="http://schemas.microsoft.com/office/drawing/2014/main" id="{5FEDA135-C2B5-488A-97E2-0EA496F9C8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6598" y="2960170"/>
            <a:ext cx="232055" cy="232055"/>
          </a:xfrm>
          <a:prstGeom prst="rect">
            <a:avLst/>
          </a:prstGeom>
        </p:spPr>
      </p:pic>
      <p:pic>
        <p:nvPicPr>
          <p:cNvPr id="26" name="Picture 25" descr="A close up of a fan&#10;&#10;Description automatically generated">
            <a:extLst>
              <a:ext uri="{FF2B5EF4-FFF2-40B4-BE49-F238E27FC236}">
                <a16:creationId xmlns:a16="http://schemas.microsoft.com/office/drawing/2014/main" id="{54D0CE1F-C8BD-4656-B535-411C683C07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0300" y="2601137"/>
            <a:ext cx="232055" cy="232055"/>
          </a:xfrm>
          <a:prstGeom prst="rect">
            <a:avLst/>
          </a:prstGeom>
        </p:spPr>
      </p:pic>
      <p:sp>
        <p:nvSpPr>
          <p:cNvPr id="6" name="Rectangle 5">
            <a:extLst>
              <a:ext uri="{FF2B5EF4-FFF2-40B4-BE49-F238E27FC236}">
                <a16:creationId xmlns:a16="http://schemas.microsoft.com/office/drawing/2014/main" id="{5DE6DA3F-D0EC-4676-9B1C-0A5429CB99A8}"/>
              </a:ext>
            </a:extLst>
          </p:cNvPr>
          <p:cNvSpPr/>
          <p:nvPr/>
        </p:nvSpPr>
        <p:spPr>
          <a:xfrm>
            <a:off x="340487" y="4434821"/>
            <a:ext cx="6201793" cy="1323439"/>
          </a:xfrm>
          <a:prstGeom prst="rect">
            <a:avLst/>
          </a:prstGeom>
        </p:spPr>
        <p:txBody>
          <a:bodyPr wrap="square">
            <a:spAutoFit/>
          </a:bodyPr>
          <a:lstStyle/>
          <a:p>
            <a:r>
              <a:rPr lang="ru-RU" sz="1600" dirty="0">
                <a:latin typeface="Arial" panose="020B0604020202020204" pitchFamily="34" charset="0"/>
                <a:cs typeface="Arial" panose="020B0604020202020204" pitchFamily="34" charset="0"/>
              </a:rPr>
              <a:t>В качестве дополнения к существующей политике необходимо определить статус сотрудников, сообщающих о нарушениях, </a:t>
            </a:r>
            <a:br>
              <a:rPr lang="ru-RU" sz="1600" dirty="0">
                <a:latin typeface="Arial" panose="020B0604020202020204" pitchFamily="34" charset="0"/>
                <a:cs typeface="Arial" panose="020B0604020202020204" pitchFamily="34" charset="0"/>
              </a:rPr>
            </a:br>
            <a:r>
              <a:rPr lang="ru-RU" sz="1600" dirty="0">
                <a:latin typeface="Arial" panose="020B0604020202020204" pitchFamily="34" charset="0"/>
                <a:cs typeface="Arial" panose="020B0604020202020204" pitchFamily="34" charset="0"/>
              </a:rPr>
              <a:t>а также обеспечить их защиту путем принятия новой, усовершенствованной Политики в отношении сотрудников, сообщающих о нарушениях</a:t>
            </a:r>
            <a:r>
              <a:rPr lang="en-GB" sz="1600" dirty="0">
                <a:latin typeface="Arial" panose="020B0604020202020204" pitchFamily="34" charset="0"/>
                <a:cs typeface="Arial" panose="020B0604020202020204" pitchFamily="34" charset="0"/>
              </a:rPr>
              <a:t>. </a:t>
            </a:r>
          </a:p>
        </p:txBody>
      </p:sp>
      <p:sp>
        <p:nvSpPr>
          <p:cNvPr id="9" name="Rectangle 8">
            <a:extLst>
              <a:ext uri="{FF2B5EF4-FFF2-40B4-BE49-F238E27FC236}">
                <a16:creationId xmlns:a16="http://schemas.microsoft.com/office/drawing/2014/main" id="{1EE74474-1C0F-46E1-8F52-E93E23393DB0}"/>
              </a:ext>
            </a:extLst>
          </p:cNvPr>
          <p:cNvSpPr/>
          <p:nvPr/>
        </p:nvSpPr>
        <p:spPr>
          <a:xfrm>
            <a:off x="7298654" y="5379795"/>
            <a:ext cx="3600666" cy="584775"/>
          </a:xfrm>
          <a:prstGeom prst="rect">
            <a:avLst/>
          </a:prstGeom>
        </p:spPr>
        <p:txBody>
          <a:bodyPr wrap="none">
            <a:spAutoFit/>
          </a:bodyPr>
          <a:lstStyle/>
          <a:p>
            <a:r>
              <a:rPr lang="ru-RU" sz="1600" dirty="0">
                <a:solidFill>
                  <a:srgbClr val="00B0F0"/>
                </a:solidFill>
                <a:latin typeface="Arial" panose="020B0604020202020204" pitchFamily="34" charset="0"/>
                <a:cs typeface="Arial" panose="020B0604020202020204" pitchFamily="34" charset="0"/>
              </a:rPr>
              <a:t>Внесение изменений в Служебный </a:t>
            </a:r>
            <a:br>
              <a:rPr lang="ru-RU" sz="1600" dirty="0">
                <a:solidFill>
                  <a:srgbClr val="00B0F0"/>
                </a:solidFill>
                <a:latin typeface="Arial" panose="020B0604020202020204" pitchFamily="34" charset="0"/>
                <a:cs typeface="Arial" panose="020B0604020202020204" pitchFamily="34" charset="0"/>
              </a:rPr>
            </a:br>
            <a:r>
              <a:rPr lang="ru-RU" sz="1600" dirty="0">
                <a:solidFill>
                  <a:srgbClr val="00B0F0"/>
                </a:solidFill>
                <a:latin typeface="Arial" panose="020B0604020202020204" pitchFamily="34" charset="0"/>
                <a:cs typeface="Arial" panose="020B0604020202020204" pitchFamily="34" charset="0"/>
              </a:rPr>
              <a:t>приказ 11/04</a:t>
            </a:r>
            <a:r>
              <a:rPr lang="en-GB" sz="1600" dirty="0">
                <a:solidFill>
                  <a:srgbClr val="00B0F0"/>
                </a:solidFill>
                <a:latin typeface="Arial" panose="020B0604020202020204" pitchFamily="34" charset="0"/>
                <a:cs typeface="Arial" panose="020B0604020202020204" pitchFamily="34" charset="0"/>
              </a:rPr>
              <a:t>.</a:t>
            </a:r>
          </a:p>
        </p:txBody>
      </p:sp>
      <p:sp>
        <p:nvSpPr>
          <p:cNvPr id="31" name="Title 1">
            <a:extLst>
              <a:ext uri="{FF2B5EF4-FFF2-40B4-BE49-F238E27FC236}">
                <a16:creationId xmlns:a16="http://schemas.microsoft.com/office/drawing/2014/main" id="{D6A83B66-D7A2-4E52-BC8D-2873651BFCC5}"/>
              </a:ext>
            </a:extLst>
          </p:cNvPr>
          <p:cNvSpPr txBox="1">
            <a:spLocks/>
          </p:cNvSpPr>
          <p:nvPr/>
        </p:nvSpPr>
        <p:spPr>
          <a:xfrm rot="16200000">
            <a:off x="11211996" y="1942281"/>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ru-RU" sz="3600" dirty="0">
                <a:solidFill>
                  <a:srgbClr val="00B0F0"/>
                </a:solidFill>
              </a:rPr>
              <a:t>МСЭ</a:t>
            </a:r>
            <a:endParaRPr lang="en-US" sz="3600" dirty="0">
              <a:solidFill>
                <a:srgbClr val="00B0F0"/>
              </a:solidFill>
            </a:endParaRPr>
          </a:p>
        </p:txBody>
      </p:sp>
      <p:sp>
        <p:nvSpPr>
          <p:cNvPr id="32" name="Rectangle 31">
            <a:extLst>
              <a:ext uri="{FF2B5EF4-FFF2-40B4-BE49-F238E27FC236}">
                <a16:creationId xmlns:a16="http://schemas.microsoft.com/office/drawing/2014/main" id="{875F63DC-27FE-47D4-94EA-FE3BA54880F5}"/>
              </a:ext>
            </a:extLst>
          </p:cNvPr>
          <p:cNvSpPr/>
          <p:nvPr/>
        </p:nvSpPr>
        <p:spPr>
          <a:xfrm rot="16200000">
            <a:off x="10935274" y="813175"/>
            <a:ext cx="1879247" cy="400110"/>
          </a:xfrm>
          <a:prstGeom prst="rect">
            <a:avLst/>
          </a:prstGeom>
        </p:spPr>
        <p:txBody>
          <a:bodyPr wrap="square">
            <a:spAutoFit/>
          </a:bodyPr>
          <a:lstStyle/>
          <a:p>
            <a:r>
              <a:rPr lang="ru-RU" sz="1000" b="1" dirty="0">
                <a:solidFill>
                  <a:schemeClr val="tx1">
                    <a:lumMod val="95000"/>
                    <a:lumOff val="5000"/>
                  </a:schemeClr>
                </a:solidFill>
                <a:latin typeface="Arial" panose="020B0604020202020204" pitchFamily="34" charset="0"/>
                <a:cs typeface="Arial" panose="020B0604020202020204" pitchFamily="34" charset="0"/>
              </a:rPr>
              <a:t>Рабочая группа </a:t>
            </a:r>
            <a:br>
              <a:rPr lang="ru-RU" sz="1000" b="1" dirty="0">
                <a:solidFill>
                  <a:schemeClr val="tx1">
                    <a:lumMod val="95000"/>
                    <a:lumOff val="5000"/>
                  </a:schemeClr>
                </a:solidFill>
                <a:latin typeface="Arial" panose="020B0604020202020204" pitchFamily="34" charset="0"/>
                <a:cs typeface="Arial" panose="020B0604020202020204" pitchFamily="34" charset="0"/>
              </a:rPr>
            </a:br>
            <a:r>
              <a:rPr lang="ru-RU" sz="1000" b="1" dirty="0">
                <a:solidFill>
                  <a:schemeClr val="tx1">
                    <a:lumMod val="95000"/>
                    <a:lumOff val="5000"/>
                  </a:schemeClr>
                </a:solidFill>
                <a:latin typeface="Arial" panose="020B0604020202020204" pitchFamily="34" charset="0"/>
                <a:cs typeface="Arial" panose="020B0604020202020204" pitchFamily="34" charset="0"/>
              </a:rPr>
              <a:t>по</a:t>
            </a:r>
            <a:r>
              <a:rPr lang="en-US" sz="1000" b="1" dirty="0">
                <a:solidFill>
                  <a:schemeClr val="tx1">
                    <a:lumMod val="95000"/>
                    <a:lumOff val="5000"/>
                  </a:schemeClr>
                </a:solidFill>
                <a:latin typeface="Arial" panose="020B0604020202020204" pitchFamily="34" charset="0"/>
                <a:cs typeface="Arial" panose="020B0604020202020204" pitchFamily="34" charset="0"/>
              </a:rPr>
              <a:t> </a:t>
            </a:r>
            <a:r>
              <a:rPr lang="ru-RU" sz="1000" b="1" dirty="0">
                <a:solidFill>
                  <a:srgbClr val="00B0F0"/>
                </a:solidFill>
                <a:latin typeface="Arial" panose="020B0604020202020204" pitchFamily="34" charset="0"/>
                <a:cs typeface="Arial" panose="020B0604020202020204" pitchFamily="34" charset="0"/>
              </a:rPr>
              <a:t>внутреннему контролю</a:t>
            </a:r>
            <a:endParaRPr lang="en-US" sz="1000" b="1" dirty="0">
              <a:solidFill>
                <a:srgbClr val="00B0F0"/>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EB5F4C67-56C3-4B28-9D52-C643ABAF3925}"/>
              </a:ext>
            </a:extLst>
          </p:cNvPr>
          <p:cNvSpPr txBox="1"/>
          <p:nvPr/>
        </p:nvSpPr>
        <p:spPr>
          <a:xfrm>
            <a:off x="1152553" y="279089"/>
            <a:ext cx="8272638" cy="507831"/>
          </a:xfrm>
          <a:prstGeom prst="rect">
            <a:avLst/>
          </a:prstGeom>
          <a:noFill/>
        </p:spPr>
        <p:txBody>
          <a:bodyPr wrap="square" lIns="108000" rIns="108000" rtlCol="0">
            <a:spAutoFit/>
          </a:bodyPr>
          <a:lstStyle/>
          <a:p>
            <a:r>
              <a:rPr lang="ru-RU" sz="2700" b="1" dirty="0">
                <a:solidFill>
                  <a:schemeClr val="tx1">
                    <a:lumMod val="95000"/>
                    <a:lumOff val="5000"/>
                  </a:schemeClr>
                </a:solidFill>
                <a:latin typeface="Arial"/>
                <a:ea typeface="Arial Unicode MS"/>
                <a:cs typeface="Arial" pitchFamily="34" charset="0"/>
              </a:rPr>
              <a:t>Системы и меры в процессе реализации</a:t>
            </a:r>
            <a:endParaRPr lang="ko-KR" altLang="en-US" sz="2700" b="1" dirty="0">
              <a:solidFill>
                <a:schemeClr val="tx1">
                  <a:lumMod val="95000"/>
                  <a:lumOff val="5000"/>
                </a:schemeClr>
              </a:solidFill>
              <a:latin typeface="Arial"/>
              <a:ea typeface="Arial Unicode MS"/>
              <a:cs typeface="Arial" pitchFamily="34" charset="0"/>
            </a:endParaRPr>
          </a:p>
        </p:txBody>
      </p:sp>
      <p:sp>
        <p:nvSpPr>
          <p:cNvPr id="34" name="TextBox 33">
            <a:extLst>
              <a:ext uri="{FF2B5EF4-FFF2-40B4-BE49-F238E27FC236}">
                <a16:creationId xmlns:a16="http://schemas.microsoft.com/office/drawing/2014/main" id="{F738AF3F-A6C6-4B96-81BD-351029F0F337}"/>
              </a:ext>
            </a:extLst>
          </p:cNvPr>
          <p:cNvSpPr txBox="1"/>
          <p:nvPr/>
        </p:nvSpPr>
        <p:spPr>
          <a:xfrm>
            <a:off x="150662" y="84352"/>
            <a:ext cx="1182842"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05</a:t>
            </a:r>
            <a:endParaRPr lang="ko-KR" altLang="en-US" sz="4400" b="1" dirty="0">
              <a:solidFill>
                <a:srgbClr val="00B0F0"/>
              </a:solidFill>
              <a:latin typeface="Arial"/>
              <a:ea typeface="Arial Unicode MS"/>
              <a:cs typeface="Arial" pitchFamily="34" charset="0"/>
            </a:endParaRPr>
          </a:p>
        </p:txBody>
      </p:sp>
      <p:sp>
        <p:nvSpPr>
          <p:cNvPr id="35" name="Rectangle 34">
            <a:extLst>
              <a:ext uri="{FF2B5EF4-FFF2-40B4-BE49-F238E27FC236}">
                <a16:creationId xmlns:a16="http://schemas.microsoft.com/office/drawing/2014/main" id="{1CB146F7-BB62-41E9-AC7C-61DB183829F9}"/>
              </a:ext>
            </a:extLst>
          </p:cNvPr>
          <p:cNvSpPr/>
          <p:nvPr/>
        </p:nvSpPr>
        <p:spPr>
          <a:xfrm>
            <a:off x="3046079" y="3272590"/>
            <a:ext cx="4253075" cy="532102"/>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2600" b="1" dirty="0">
                <a:solidFill>
                  <a:schemeClr val="tx1"/>
                </a:solidFill>
                <a:latin typeface="Arial" panose="020B0604020202020204" pitchFamily="34" charset="0"/>
                <a:ea typeface="DengXian" panose="02010600030101010101" pitchFamily="2" charset="-122"/>
                <a:cs typeface="Arial" panose="020B0604020202020204" pitchFamily="34" charset="0"/>
              </a:rPr>
              <a:t>В процессе реализации </a:t>
            </a:r>
            <a:endParaRPr lang="en-US" sz="2600" b="1" dirty="0">
              <a:solidFill>
                <a:schemeClr val="tx1"/>
              </a:solidFill>
              <a:latin typeface="Arial" panose="020B0604020202020204" pitchFamily="34" charset="0"/>
              <a:ea typeface="DengXian" panose="02010600030101010101" pitchFamily="2" charset="-122"/>
              <a:cs typeface="Arial" panose="020B0604020202020204" pitchFamily="34" charset="0"/>
            </a:endParaRPr>
          </a:p>
        </p:txBody>
      </p:sp>
      <p:sp>
        <p:nvSpPr>
          <p:cNvPr id="36" name="Rectangle: Rounded Corners 35">
            <a:extLst>
              <a:ext uri="{FF2B5EF4-FFF2-40B4-BE49-F238E27FC236}">
                <a16:creationId xmlns:a16="http://schemas.microsoft.com/office/drawing/2014/main" id="{60513B79-687F-467B-85F4-FCB5B234C28E}"/>
              </a:ext>
            </a:extLst>
          </p:cNvPr>
          <p:cNvSpPr/>
          <p:nvPr/>
        </p:nvSpPr>
        <p:spPr>
          <a:xfrm>
            <a:off x="7315846" y="3981330"/>
            <a:ext cx="1187116" cy="1200329"/>
          </a:xfrm>
          <a:prstGeom prst="roundRect">
            <a:avLst/>
          </a:prstGeom>
          <a:solidFill>
            <a:schemeClr val="bg1">
              <a:lumMod val="75000"/>
              <a:alpha val="36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solidFill>
                <a:schemeClr val="tx1">
                  <a:lumMod val="95000"/>
                  <a:lumOff val="5000"/>
                </a:schemeClr>
              </a:solidFill>
              <a:latin typeface="Arial" panose="020B0604020202020204" pitchFamily="34" charset="0"/>
              <a:cs typeface="Arial" panose="020B0604020202020204" pitchFamily="34" charset="0"/>
            </a:endParaRPr>
          </a:p>
          <a:p>
            <a:pPr algn="ctr"/>
            <a:r>
              <a:rPr lang="fr-FR" sz="3600" b="1" dirty="0">
                <a:solidFill>
                  <a:schemeClr val="tx1">
                    <a:lumMod val="95000"/>
                    <a:lumOff val="5000"/>
                  </a:schemeClr>
                </a:solidFill>
                <a:latin typeface="Arial" panose="020B0604020202020204" pitchFamily="34" charset="0"/>
                <a:cs typeface="Arial" panose="020B0604020202020204" pitchFamily="34" charset="0"/>
              </a:rPr>
              <a:t>31</a:t>
            </a:r>
            <a:endParaRPr lang="en-US" sz="36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37" name="Rectangle: Rounded Corners 36">
            <a:extLst>
              <a:ext uri="{FF2B5EF4-FFF2-40B4-BE49-F238E27FC236}">
                <a16:creationId xmlns:a16="http://schemas.microsoft.com/office/drawing/2014/main" id="{637FEE30-FAF3-4CAC-9E08-3B249352B3F6}"/>
              </a:ext>
            </a:extLst>
          </p:cNvPr>
          <p:cNvSpPr/>
          <p:nvPr/>
        </p:nvSpPr>
        <p:spPr>
          <a:xfrm>
            <a:off x="7320694" y="3950061"/>
            <a:ext cx="1187116" cy="5504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b="1" dirty="0">
                <a:latin typeface="Arial" panose="020B0604020202020204" pitchFamily="34" charset="0"/>
                <a:cs typeface="Arial" panose="020B0604020202020204" pitchFamily="34" charset="0"/>
              </a:rPr>
              <a:t>ДЕК</a:t>
            </a:r>
            <a:r>
              <a:rPr lang="ru-RU" sz="24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AD57AE2D-27E5-4E53-AAF1-6806D4CD2EA5}"/>
              </a:ext>
            </a:extLst>
          </p:cNvPr>
          <p:cNvSpPr txBox="1"/>
          <p:nvPr/>
        </p:nvSpPr>
        <p:spPr>
          <a:xfrm>
            <a:off x="8066664" y="3892262"/>
            <a:ext cx="441146" cy="646331"/>
          </a:xfrm>
          <a:prstGeom prst="rect">
            <a:avLst/>
          </a:prstGeom>
          <a:noFill/>
        </p:spPr>
        <p:txBody>
          <a:bodyPr wrap="none" rtlCol="0">
            <a:spAutoFit/>
          </a:bodyPr>
          <a:lstStyle/>
          <a:p>
            <a:r>
              <a:rPr lang="fr-FR" b="1" dirty="0">
                <a:solidFill>
                  <a:schemeClr val="bg1"/>
                </a:solidFill>
                <a:latin typeface="Arial" panose="020B0604020202020204" pitchFamily="34" charset="0"/>
                <a:cs typeface="Arial" panose="020B0604020202020204" pitchFamily="34" charset="0"/>
              </a:rPr>
              <a:t>20</a:t>
            </a:r>
          </a:p>
          <a:p>
            <a:r>
              <a:rPr lang="fr-FR" b="1" dirty="0">
                <a:solidFill>
                  <a:schemeClr val="bg1"/>
                </a:solidFill>
                <a:latin typeface="Arial" panose="020B0604020202020204" pitchFamily="34" charset="0"/>
                <a:cs typeface="Arial" panose="020B0604020202020204" pitchFamily="34" charset="0"/>
              </a:rPr>
              <a:t>20</a:t>
            </a:r>
            <a:endParaRPr lang="en-US" b="1" dirty="0">
              <a:solidFill>
                <a:schemeClr val="bg1"/>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7E6C291D-01EF-4EEA-8340-822EE3D6B46D}"/>
              </a:ext>
            </a:extLst>
          </p:cNvPr>
          <p:cNvSpPr txBox="1"/>
          <p:nvPr/>
        </p:nvSpPr>
        <p:spPr>
          <a:xfrm>
            <a:off x="3301643" y="3835581"/>
            <a:ext cx="3387915" cy="338554"/>
          </a:xfrm>
          <a:prstGeom prst="rect">
            <a:avLst/>
          </a:prstGeom>
          <a:noFill/>
        </p:spPr>
        <p:txBody>
          <a:bodyPr wrap="none" rtlCol="0">
            <a:spAutoFit/>
          </a:bodyPr>
          <a:lstStyle/>
          <a:p>
            <a:r>
              <a:rPr lang="ru-RU" sz="1600" b="1" dirty="0">
                <a:latin typeface="Arial" panose="020B0604020202020204" pitchFamily="34" charset="0"/>
                <a:cs typeface="Arial" panose="020B0604020202020204" pitchFamily="34" charset="0"/>
              </a:rPr>
              <a:t>Управление по вопросам этики</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1633359"/>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sp>
        <p:nvSpPr>
          <p:cNvPr id="16" name="Rectangle 15">
            <a:extLst>
              <a:ext uri="{FF2B5EF4-FFF2-40B4-BE49-F238E27FC236}">
                <a16:creationId xmlns:a16="http://schemas.microsoft.com/office/drawing/2014/main" id="{05C64049-E2FF-4F48-BF59-9314AE1CD646}"/>
              </a:ext>
            </a:extLst>
          </p:cNvPr>
          <p:cNvSpPr/>
          <p:nvPr/>
        </p:nvSpPr>
        <p:spPr>
          <a:xfrm>
            <a:off x="-3273" y="1168150"/>
            <a:ext cx="6692831" cy="2104440"/>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C3075B4C-8D99-43E7-84D1-D5B363B096E4}"/>
              </a:ext>
            </a:extLst>
          </p:cNvPr>
          <p:cNvSpPr/>
          <p:nvPr/>
        </p:nvSpPr>
        <p:spPr>
          <a:xfrm>
            <a:off x="306674" y="1365066"/>
            <a:ext cx="6382884" cy="1077218"/>
          </a:xfrm>
          <a:prstGeom prst="rect">
            <a:avLst/>
          </a:prstGeom>
        </p:spPr>
        <p:txBody>
          <a:bodyPr wrap="square">
            <a:spAutoFit/>
          </a:bodyPr>
          <a:lstStyle/>
          <a:p>
            <a:pPr marL="457200" indent="-457200">
              <a:tabLst>
                <a:tab pos="457200" algn="l"/>
              </a:tabLst>
            </a:pPr>
            <a:r>
              <a:rPr lang="en-US" sz="3200" b="1" dirty="0">
                <a:latin typeface="Arial" panose="020B0604020202020204" pitchFamily="34" charset="0"/>
                <a:ea typeface="DengXian" panose="02010600030101010101" pitchFamily="2" charset="-122"/>
                <a:cs typeface="Arial" panose="020B0604020202020204" pitchFamily="34" charset="0"/>
              </a:rPr>
              <a:t>6</a:t>
            </a:r>
            <a:r>
              <a:rPr lang="ru-RU" sz="3200" b="1" dirty="0">
                <a:latin typeface="Arial" panose="020B0604020202020204" pitchFamily="34" charset="0"/>
                <a:ea typeface="DengXian" panose="02010600030101010101" pitchFamily="2" charset="-122"/>
                <a:cs typeface="Arial" panose="020B0604020202020204" pitchFamily="34" charset="0"/>
              </a:rPr>
              <a:t>)	Общие </a:t>
            </a:r>
            <a:r>
              <a:rPr lang="ru-RU" sz="3200" b="1" dirty="0">
                <a:solidFill>
                  <a:schemeClr val="bg1"/>
                </a:solidFill>
                <a:latin typeface="Arial" panose="020B0604020202020204" pitchFamily="34" charset="0"/>
                <a:ea typeface="DengXian" panose="02010600030101010101" pitchFamily="2" charset="-122"/>
                <a:cs typeface="Arial" panose="020B0604020202020204" pitchFamily="34" charset="0"/>
              </a:rPr>
              <a:t>системы ИТ </a:t>
            </a:r>
            <a:r>
              <a:rPr lang="ru-RU" sz="3200" b="1" dirty="0">
                <a:latin typeface="Arial" panose="020B0604020202020204" pitchFamily="34" charset="0"/>
                <a:ea typeface="DengXian" panose="02010600030101010101" pitchFamily="2" charset="-122"/>
                <a:cs typeface="Arial" panose="020B0604020202020204" pitchFamily="34" charset="0"/>
              </a:rPr>
              <a:t>для БРЭ</a:t>
            </a:r>
            <a:r>
              <a:rPr lang="en-US" sz="3200" b="1" dirty="0">
                <a:latin typeface="Arial" panose="020B0604020202020204" pitchFamily="34" charset="0"/>
                <a:ea typeface="DengXian" panose="02010600030101010101" pitchFamily="2" charset="-122"/>
                <a:cs typeface="Arial" panose="020B0604020202020204" pitchFamily="34" charset="0"/>
              </a:rPr>
              <a:t> </a:t>
            </a:r>
            <a:endParaRPr lang="en-US" sz="3200" b="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B4E2618-60B8-48C1-84E6-E69D52C6EE98}"/>
              </a:ext>
            </a:extLst>
          </p:cNvPr>
          <p:cNvSpPr/>
          <p:nvPr/>
        </p:nvSpPr>
        <p:spPr>
          <a:xfrm>
            <a:off x="7413723" y="1110737"/>
            <a:ext cx="3750646" cy="2575577"/>
          </a:xfrm>
          <a:prstGeom prst="rect">
            <a:avLst/>
          </a:prstGeom>
        </p:spPr>
        <p:txBody>
          <a:bodyPr wrap="square">
            <a:spAutoFit/>
          </a:bodyPr>
          <a:lstStyle/>
          <a:p>
            <a:pPr marL="228600" marR="0" indent="-228600" algn="just">
              <a:spcBef>
                <a:spcPts val="600"/>
              </a:spcBef>
              <a:spcAft>
                <a:spcPts val="0"/>
              </a:spcAft>
              <a:tabLst>
                <a:tab pos="685800" algn="l"/>
              </a:tabLst>
            </a:pPr>
            <a:r>
              <a:rPr lang="ru-RU"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Рекомендовано</a:t>
            </a:r>
            <a:r>
              <a:rPr lang="en-US"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a:t>
            </a:r>
            <a:r>
              <a:rPr lang="en-US"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p>
          <a:p>
            <a:pPr marL="228600" marR="0" indent="-228600" algn="just">
              <a:spcBef>
                <a:spcPts val="600"/>
              </a:spcBef>
              <a:spcAft>
                <a:spcPts val="0"/>
              </a:spcAft>
              <a:tabLst>
                <a:tab pos="685800" algn="l"/>
              </a:tabLst>
            </a:pPr>
            <a:r>
              <a:rPr lang="ru-RU"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		</a:t>
            </a:r>
            <a:r>
              <a:rPr lang="en-US"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IMAC</a:t>
            </a:r>
          </a:p>
          <a:p>
            <a:pPr marL="228600" marR="0" indent="-228600" algn="just">
              <a:spcBef>
                <a:spcPts val="600"/>
              </a:spcBef>
              <a:spcAft>
                <a:spcPts val="0"/>
              </a:spcAft>
              <a:tabLst>
                <a:tab pos="685800" algn="l"/>
              </a:tabLst>
            </a:pPr>
            <a:r>
              <a:rPr lang="ru-RU"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		Подразделением</a:t>
            </a:r>
          </a:p>
          <a:p>
            <a:pPr marL="228600" marR="0" indent="-228600" algn="just">
              <a:spcBef>
                <a:spcPts val="600"/>
              </a:spcBef>
              <a:spcAft>
                <a:spcPts val="0"/>
              </a:spcAft>
              <a:tabLst>
                <a:tab pos="685800" algn="l"/>
              </a:tabLst>
            </a:pPr>
            <a:r>
              <a:rPr lang="ru-RU"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		внутреннего аудита</a:t>
            </a:r>
            <a:r>
              <a:rPr lang="en-US"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 </a:t>
            </a:r>
          </a:p>
          <a:p>
            <a:pPr marL="228600" marR="0" indent="-228600" algn="just">
              <a:spcBef>
                <a:spcPts val="600"/>
              </a:spcBef>
              <a:spcAft>
                <a:spcPts val="0"/>
              </a:spcAft>
              <a:tabLst>
                <a:tab pos="685800" algn="l"/>
              </a:tabLst>
            </a:pPr>
            <a:r>
              <a:rPr lang="ru-RU"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		Внешним аудитором</a:t>
            </a:r>
            <a:r>
              <a:rPr lang="en-US"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 </a:t>
            </a:r>
          </a:p>
          <a:p>
            <a:pPr marL="228600" marR="0" indent="-228600" algn="just">
              <a:spcBef>
                <a:spcPts val="600"/>
              </a:spcBef>
              <a:spcAft>
                <a:spcPts val="0"/>
              </a:spcAft>
              <a:tabLst>
                <a:tab pos="685800" algn="l"/>
              </a:tabLst>
            </a:pPr>
            <a:r>
              <a:rPr lang="ru-RU"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		ОИГ</a:t>
            </a:r>
            <a:endParaRPr lang="en-US"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endParaRPr>
          </a:p>
          <a:p>
            <a:pPr marL="228600" marR="0" indent="-228600" algn="just">
              <a:spcBef>
                <a:spcPts val="600"/>
              </a:spcBef>
              <a:spcAft>
                <a:spcPts val="0"/>
              </a:spcAft>
              <a:tabLst>
                <a:tab pos="685800" algn="l"/>
              </a:tabLst>
            </a:pPr>
            <a:r>
              <a:rPr lang="ru-RU"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Рабочей группой</a:t>
            </a:r>
            <a:endParaRPr lang="en-US"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endParaRPr>
          </a:p>
        </p:txBody>
      </p:sp>
      <p:pic>
        <p:nvPicPr>
          <p:cNvPr id="25" name="Picture 24" descr="A close up of a fan&#10;&#10;Description automatically generated">
            <a:extLst>
              <a:ext uri="{FF2B5EF4-FFF2-40B4-BE49-F238E27FC236}">
                <a16:creationId xmlns:a16="http://schemas.microsoft.com/office/drawing/2014/main" id="{C5D0EC2A-C569-411F-BE69-C3209A0B8A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9108" y="3281868"/>
            <a:ext cx="232055" cy="232055"/>
          </a:xfrm>
          <a:prstGeom prst="rect">
            <a:avLst/>
          </a:prstGeom>
        </p:spPr>
      </p:pic>
      <p:sp>
        <p:nvSpPr>
          <p:cNvPr id="26" name="TextBox 25">
            <a:extLst>
              <a:ext uri="{FF2B5EF4-FFF2-40B4-BE49-F238E27FC236}">
                <a16:creationId xmlns:a16="http://schemas.microsoft.com/office/drawing/2014/main" id="{1D4A4CED-E49D-439F-BEF0-9DE03C568188}"/>
              </a:ext>
            </a:extLst>
          </p:cNvPr>
          <p:cNvSpPr txBox="1"/>
          <p:nvPr/>
        </p:nvSpPr>
        <p:spPr>
          <a:xfrm>
            <a:off x="3927284" y="3804692"/>
            <a:ext cx="1013419"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ISD</a:t>
            </a:r>
            <a:r>
              <a:rPr lang="ru-RU" sz="1600" b="1" dirty="0">
                <a:latin typeface="Arial" panose="020B0604020202020204" pitchFamily="34" charset="0"/>
                <a:cs typeface="Arial" panose="020B0604020202020204" pitchFamily="34" charset="0"/>
              </a:rPr>
              <a:t> БРЭ</a:t>
            </a:r>
            <a:endParaRPr lang="en-US" sz="1600"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7F989245-0DBF-460E-8C04-3EE8F1E77C0F}"/>
              </a:ext>
            </a:extLst>
          </p:cNvPr>
          <p:cNvSpPr/>
          <p:nvPr/>
        </p:nvSpPr>
        <p:spPr>
          <a:xfrm>
            <a:off x="259786" y="4238256"/>
            <a:ext cx="6510091" cy="2277547"/>
          </a:xfrm>
          <a:prstGeom prst="rect">
            <a:avLst/>
          </a:prstGeom>
        </p:spPr>
        <p:txBody>
          <a:bodyPr wrap="square">
            <a:spAutoFit/>
          </a:bodyPr>
          <a:lstStyle/>
          <a:p>
            <a:pPr>
              <a:spcBef>
                <a:spcPts val="600"/>
              </a:spcBef>
            </a:pPr>
            <a:r>
              <a:rPr lang="ru-RU" sz="1200" dirty="0">
                <a:latin typeface="Arial" panose="020B0604020202020204" pitchFamily="34" charset="0"/>
                <a:cs typeface="Arial" panose="020B0604020202020204" pitchFamily="34" charset="0"/>
              </a:rPr>
              <a:t>Для анализа всех информационных систем БРЭ была создана объединенная проектная группа БРЭ и ISD. Определен ее круг ведения; еженедельно проводятся собрания комитета для отслеживания и обеспечения прогресса</a:t>
            </a:r>
            <a:r>
              <a:rPr lang="en-GB" sz="1200" dirty="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a:p>
            <a:pPr>
              <a:spcBef>
                <a:spcPts val="600"/>
              </a:spcBef>
            </a:pPr>
            <a:r>
              <a:rPr lang="ru-RU" sz="1200" dirty="0">
                <a:latin typeface="Arial" panose="020B0604020202020204" pitchFamily="34" charset="0"/>
                <a:cs typeface="Arial" panose="020B0604020202020204" pitchFamily="34" charset="0"/>
              </a:rPr>
              <a:t>Задачи проектной группы</a:t>
            </a:r>
            <a:r>
              <a:rPr lang="en-GB" sz="1200" dirty="0">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a:p>
            <a:pPr>
              <a:spcBef>
                <a:spcPts val="300"/>
              </a:spcBef>
            </a:pPr>
            <a:r>
              <a:rPr lang="ru-RU" sz="1200" dirty="0">
                <a:latin typeface="Arial" panose="020B0604020202020204" pitchFamily="34" charset="0"/>
                <a:cs typeface="Arial" panose="020B0604020202020204" pitchFamily="34" charset="0"/>
              </a:rPr>
              <a:t>составление перечня процедур и приложений БРЭ (таких как модули бюджетного контроля, поездок и расходов, CRM), которые могут быть интегрированы в административно-организационные программные средства МСЭ; определение ресурсных требований и плана работы для перехода всех предусмотренных приложений и процедур; подготовка предложения о выражении заинтересованности и тендера на предоставление консультационных услуг для осуществления этого перехода; осуществление надзора за процессом перехода</a:t>
            </a:r>
            <a:r>
              <a:rPr lang="en-GB" sz="1200" dirty="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6B4DBF55-EA7C-45EE-9C82-3277BA0DFA9B}"/>
              </a:ext>
            </a:extLst>
          </p:cNvPr>
          <p:cNvSpPr/>
          <p:nvPr/>
        </p:nvSpPr>
        <p:spPr>
          <a:xfrm>
            <a:off x="7298321" y="5356798"/>
            <a:ext cx="3891214" cy="830997"/>
          </a:xfrm>
          <a:prstGeom prst="rect">
            <a:avLst/>
          </a:prstGeom>
        </p:spPr>
        <p:txBody>
          <a:bodyPr wrap="square">
            <a:spAutoFit/>
          </a:bodyPr>
          <a:lstStyle/>
          <a:p>
            <a:r>
              <a:rPr lang="ru-RU" sz="1600" dirty="0">
                <a:solidFill>
                  <a:srgbClr val="00B0F0"/>
                </a:solidFill>
                <a:latin typeface="Arial" panose="020B0604020202020204" pitchFamily="34" charset="0"/>
                <a:cs typeface="Arial" panose="020B0604020202020204" pitchFamily="34" charset="0"/>
              </a:rPr>
              <a:t>Реализация запланирована </a:t>
            </a:r>
            <a:br>
              <a:rPr lang="ru-RU" sz="1600" dirty="0">
                <a:solidFill>
                  <a:srgbClr val="00B0F0"/>
                </a:solidFill>
                <a:latin typeface="Arial" panose="020B0604020202020204" pitchFamily="34" charset="0"/>
                <a:cs typeface="Arial" panose="020B0604020202020204" pitchFamily="34" charset="0"/>
              </a:rPr>
            </a:br>
            <a:r>
              <a:rPr lang="ru-RU" sz="1600" dirty="0">
                <a:solidFill>
                  <a:srgbClr val="00B0F0"/>
                </a:solidFill>
                <a:latin typeface="Arial" panose="020B0604020202020204" pitchFamily="34" charset="0"/>
                <a:cs typeface="Arial" panose="020B0604020202020204" pitchFamily="34" charset="0"/>
              </a:rPr>
              <a:t>на 2020–2021 гг. с учетом имеющихся ресурсов</a:t>
            </a:r>
            <a:r>
              <a:rPr lang="en-GB" sz="1600" dirty="0">
                <a:solidFill>
                  <a:srgbClr val="00B0F0"/>
                </a:solidFill>
                <a:latin typeface="Arial" panose="020B0604020202020204" pitchFamily="34" charset="0"/>
                <a:cs typeface="Arial" panose="020B0604020202020204" pitchFamily="34" charset="0"/>
              </a:rPr>
              <a:t>.</a:t>
            </a:r>
            <a:endParaRPr lang="en-US" sz="1600" dirty="0">
              <a:solidFill>
                <a:srgbClr val="00B0F0"/>
              </a:solidFill>
              <a:latin typeface="Arial" panose="020B0604020202020204" pitchFamily="34" charset="0"/>
              <a:cs typeface="Arial" panose="020B0604020202020204" pitchFamily="34" charset="0"/>
            </a:endParaRPr>
          </a:p>
        </p:txBody>
      </p:sp>
      <p:sp>
        <p:nvSpPr>
          <p:cNvPr id="21" name="Title 1">
            <a:extLst>
              <a:ext uri="{FF2B5EF4-FFF2-40B4-BE49-F238E27FC236}">
                <a16:creationId xmlns:a16="http://schemas.microsoft.com/office/drawing/2014/main" id="{086626CE-EB2F-4333-9F88-E0E3DAE05AB9}"/>
              </a:ext>
            </a:extLst>
          </p:cNvPr>
          <p:cNvSpPr txBox="1">
            <a:spLocks/>
          </p:cNvSpPr>
          <p:nvPr/>
        </p:nvSpPr>
        <p:spPr>
          <a:xfrm rot="16200000">
            <a:off x="11211996" y="1942281"/>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ru-RU" sz="3600" dirty="0">
                <a:solidFill>
                  <a:srgbClr val="00B0F0"/>
                </a:solidFill>
              </a:rPr>
              <a:t>МСЭ</a:t>
            </a:r>
            <a:endParaRPr lang="en-US" sz="3600" dirty="0">
              <a:solidFill>
                <a:srgbClr val="00B0F0"/>
              </a:solidFill>
            </a:endParaRPr>
          </a:p>
        </p:txBody>
      </p:sp>
      <p:sp>
        <p:nvSpPr>
          <p:cNvPr id="30" name="Rectangle 29">
            <a:extLst>
              <a:ext uri="{FF2B5EF4-FFF2-40B4-BE49-F238E27FC236}">
                <a16:creationId xmlns:a16="http://schemas.microsoft.com/office/drawing/2014/main" id="{EBCCB828-4282-4C15-AA8D-DB9EDA016020}"/>
              </a:ext>
            </a:extLst>
          </p:cNvPr>
          <p:cNvSpPr/>
          <p:nvPr/>
        </p:nvSpPr>
        <p:spPr>
          <a:xfrm rot="16200000">
            <a:off x="10935274" y="813175"/>
            <a:ext cx="1879247" cy="400110"/>
          </a:xfrm>
          <a:prstGeom prst="rect">
            <a:avLst/>
          </a:prstGeom>
        </p:spPr>
        <p:txBody>
          <a:bodyPr wrap="square">
            <a:spAutoFit/>
          </a:bodyPr>
          <a:lstStyle/>
          <a:p>
            <a:r>
              <a:rPr lang="ru-RU" sz="1000" b="1" dirty="0">
                <a:solidFill>
                  <a:schemeClr val="tx1">
                    <a:lumMod val="95000"/>
                    <a:lumOff val="5000"/>
                  </a:schemeClr>
                </a:solidFill>
                <a:latin typeface="Arial" panose="020B0604020202020204" pitchFamily="34" charset="0"/>
                <a:cs typeface="Arial" panose="020B0604020202020204" pitchFamily="34" charset="0"/>
              </a:rPr>
              <a:t>Рабочая группа </a:t>
            </a:r>
            <a:br>
              <a:rPr lang="ru-RU" sz="1000" b="1" dirty="0">
                <a:solidFill>
                  <a:schemeClr val="tx1">
                    <a:lumMod val="95000"/>
                    <a:lumOff val="5000"/>
                  </a:schemeClr>
                </a:solidFill>
                <a:latin typeface="Arial" panose="020B0604020202020204" pitchFamily="34" charset="0"/>
                <a:cs typeface="Arial" panose="020B0604020202020204" pitchFamily="34" charset="0"/>
              </a:rPr>
            </a:br>
            <a:r>
              <a:rPr lang="ru-RU" sz="1000" b="1" dirty="0">
                <a:solidFill>
                  <a:schemeClr val="tx1">
                    <a:lumMod val="95000"/>
                    <a:lumOff val="5000"/>
                  </a:schemeClr>
                </a:solidFill>
                <a:latin typeface="Arial" panose="020B0604020202020204" pitchFamily="34" charset="0"/>
                <a:cs typeface="Arial" panose="020B0604020202020204" pitchFamily="34" charset="0"/>
              </a:rPr>
              <a:t>по</a:t>
            </a:r>
            <a:r>
              <a:rPr lang="en-US" sz="1000" b="1" dirty="0">
                <a:solidFill>
                  <a:schemeClr val="tx1">
                    <a:lumMod val="95000"/>
                    <a:lumOff val="5000"/>
                  </a:schemeClr>
                </a:solidFill>
                <a:latin typeface="Arial" panose="020B0604020202020204" pitchFamily="34" charset="0"/>
                <a:cs typeface="Arial" panose="020B0604020202020204" pitchFamily="34" charset="0"/>
              </a:rPr>
              <a:t> </a:t>
            </a:r>
            <a:r>
              <a:rPr lang="ru-RU" sz="1000" b="1" dirty="0">
                <a:solidFill>
                  <a:srgbClr val="00B0F0"/>
                </a:solidFill>
                <a:latin typeface="Arial" panose="020B0604020202020204" pitchFamily="34" charset="0"/>
                <a:cs typeface="Arial" panose="020B0604020202020204" pitchFamily="34" charset="0"/>
              </a:rPr>
              <a:t>внутреннему контролю</a:t>
            </a:r>
            <a:endParaRPr lang="en-US" sz="1000" b="1" dirty="0">
              <a:solidFill>
                <a:srgbClr val="00B0F0"/>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7CF50932-019A-417B-8625-F81B95973745}"/>
              </a:ext>
            </a:extLst>
          </p:cNvPr>
          <p:cNvSpPr txBox="1"/>
          <p:nvPr/>
        </p:nvSpPr>
        <p:spPr>
          <a:xfrm>
            <a:off x="1152553" y="279089"/>
            <a:ext cx="8272638" cy="507831"/>
          </a:xfrm>
          <a:prstGeom prst="rect">
            <a:avLst/>
          </a:prstGeom>
          <a:noFill/>
        </p:spPr>
        <p:txBody>
          <a:bodyPr wrap="square" lIns="108000" rIns="108000" rtlCol="0">
            <a:spAutoFit/>
          </a:bodyPr>
          <a:lstStyle/>
          <a:p>
            <a:r>
              <a:rPr lang="ru-RU" sz="2700" b="1" dirty="0">
                <a:solidFill>
                  <a:schemeClr val="tx1">
                    <a:lumMod val="95000"/>
                    <a:lumOff val="5000"/>
                  </a:schemeClr>
                </a:solidFill>
                <a:latin typeface="Arial"/>
                <a:ea typeface="Arial Unicode MS"/>
                <a:cs typeface="Arial" pitchFamily="34" charset="0"/>
              </a:rPr>
              <a:t>Системы и меры в процессе реализации</a:t>
            </a:r>
            <a:endParaRPr lang="ko-KR" altLang="en-US" sz="2700" b="1" dirty="0">
              <a:solidFill>
                <a:schemeClr val="tx1">
                  <a:lumMod val="95000"/>
                  <a:lumOff val="5000"/>
                </a:schemeClr>
              </a:solidFill>
              <a:latin typeface="Arial"/>
              <a:ea typeface="Arial Unicode MS"/>
              <a:cs typeface="Arial" pitchFamily="34" charset="0"/>
            </a:endParaRPr>
          </a:p>
        </p:txBody>
      </p:sp>
      <p:sp>
        <p:nvSpPr>
          <p:cNvPr id="32" name="TextBox 31">
            <a:extLst>
              <a:ext uri="{FF2B5EF4-FFF2-40B4-BE49-F238E27FC236}">
                <a16:creationId xmlns:a16="http://schemas.microsoft.com/office/drawing/2014/main" id="{F800C2F4-5310-4987-B876-941DA45E61BA}"/>
              </a:ext>
            </a:extLst>
          </p:cNvPr>
          <p:cNvSpPr txBox="1"/>
          <p:nvPr/>
        </p:nvSpPr>
        <p:spPr>
          <a:xfrm>
            <a:off x="150662" y="84352"/>
            <a:ext cx="1182842"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05</a:t>
            </a:r>
            <a:endParaRPr lang="ko-KR" altLang="en-US" sz="4400" b="1" dirty="0">
              <a:solidFill>
                <a:srgbClr val="00B0F0"/>
              </a:solidFill>
              <a:latin typeface="Arial"/>
              <a:ea typeface="Arial Unicode MS"/>
              <a:cs typeface="Arial" pitchFamily="34" charset="0"/>
            </a:endParaRPr>
          </a:p>
        </p:txBody>
      </p:sp>
      <p:sp>
        <p:nvSpPr>
          <p:cNvPr id="33" name="Rectangle 32">
            <a:extLst>
              <a:ext uri="{FF2B5EF4-FFF2-40B4-BE49-F238E27FC236}">
                <a16:creationId xmlns:a16="http://schemas.microsoft.com/office/drawing/2014/main" id="{4016BF9A-14EC-4782-BC6E-6348FE15820D}"/>
              </a:ext>
            </a:extLst>
          </p:cNvPr>
          <p:cNvSpPr/>
          <p:nvPr/>
        </p:nvSpPr>
        <p:spPr>
          <a:xfrm>
            <a:off x="3046079" y="3272590"/>
            <a:ext cx="4253075" cy="532102"/>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2600" b="1" dirty="0">
                <a:solidFill>
                  <a:schemeClr val="tx1"/>
                </a:solidFill>
                <a:latin typeface="Arial" panose="020B0604020202020204" pitchFamily="34" charset="0"/>
                <a:ea typeface="DengXian" panose="02010600030101010101" pitchFamily="2" charset="-122"/>
                <a:cs typeface="Arial" panose="020B0604020202020204" pitchFamily="34" charset="0"/>
              </a:rPr>
              <a:t>В процессе реализации </a:t>
            </a:r>
            <a:endParaRPr lang="en-US" sz="2600" b="1" dirty="0">
              <a:solidFill>
                <a:schemeClr val="tx1"/>
              </a:solidFill>
              <a:latin typeface="Arial" panose="020B0604020202020204" pitchFamily="34" charset="0"/>
              <a:ea typeface="DengXian" panose="02010600030101010101" pitchFamily="2" charset="-122"/>
              <a:cs typeface="Arial" panose="020B0604020202020204" pitchFamily="34" charset="0"/>
            </a:endParaRPr>
          </a:p>
        </p:txBody>
      </p:sp>
      <p:sp>
        <p:nvSpPr>
          <p:cNvPr id="34" name="Rectangle: Rounded Corners 33">
            <a:extLst>
              <a:ext uri="{FF2B5EF4-FFF2-40B4-BE49-F238E27FC236}">
                <a16:creationId xmlns:a16="http://schemas.microsoft.com/office/drawing/2014/main" id="{5B1AB7F7-D59A-4954-9AD5-5EE5964D9C4A}"/>
              </a:ext>
            </a:extLst>
          </p:cNvPr>
          <p:cNvSpPr/>
          <p:nvPr/>
        </p:nvSpPr>
        <p:spPr>
          <a:xfrm>
            <a:off x="7315846" y="3981330"/>
            <a:ext cx="1187116" cy="1200329"/>
          </a:xfrm>
          <a:prstGeom prst="roundRect">
            <a:avLst/>
          </a:prstGeom>
          <a:solidFill>
            <a:schemeClr val="bg1">
              <a:lumMod val="75000"/>
              <a:alpha val="36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solidFill>
                <a:schemeClr val="tx1">
                  <a:lumMod val="95000"/>
                  <a:lumOff val="5000"/>
                </a:schemeClr>
              </a:solidFill>
              <a:latin typeface="Arial" panose="020B0604020202020204" pitchFamily="34" charset="0"/>
              <a:cs typeface="Arial" panose="020B0604020202020204" pitchFamily="34" charset="0"/>
            </a:endParaRPr>
          </a:p>
          <a:p>
            <a:pPr algn="ctr"/>
            <a:r>
              <a:rPr lang="fr-FR" sz="3600" b="1" dirty="0">
                <a:solidFill>
                  <a:schemeClr val="tx1">
                    <a:lumMod val="95000"/>
                    <a:lumOff val="5000"/>
                  </a:schemeClr>
                </a:solidFill>
                <a:latin typeface="Arial" panose="020B0604020202020204" pitchFamily="34" charset="0"/>
                <a:cs typeface="Arial" panose="020B0604020202020204" pitchFamily="34" charset="0"/>
              </a:rPr>
              <a:t>31</a:t>
            </a:r>
            <a:endParaRPr lang="en-US" sz="36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35" name="Rectangle: Rounded Corners 34">
            <a:extLst>
              <a:ext uri="{FF2B5EF4-FFF2-40B4-BE49-F238E27FC236}">
                <a16:creationId xmlns:a16="http://schemas.microsoft.com/office/drawing/2014/main" id="{9B6CEB8B-D767-46B6-A45F-EDB5EC525D06}"/>
              </a:ext>
            </a:extLst>
          </p:cNvPr>
          <p:cNvSpPr/>
          <p:nvPr/>
        </p:nvSpPr>
        <p:spPr>
          <a:xfrm>
            <a:off x="7320694" y="3950061"/>
            <a:ext cx="1187116" cy="5504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b="1" dirty="0">
                <a:latin typeface="Arial" panose="020B0604020202020204" pitchFamily="34" charset="0"/>
                <a:cs typeface="Arial" panose="020B0604020202020204" pitchFamily="34" charset="0"/>
              </a:rPr>
              <a:t>ДЕК</a:t>
            </a:r>
            <a:r>
              <a:rPr lang="ru-RU" sz="24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0291B1CA-1A63-4436-B072-B756B00A9796}"/>
              </a:ext>
            </a:extLst>
          </p:cNvPr>
          <p:cNvSpPr txBox="1"/>
          <p:nvPr/>
        </p:nvSpPr>
        <p:spPr>
          <a:xfrm>
            <a:off x="8066664" y="3892262"/>
            <a:ext cx="441146" cy="646331"/>
          </a:xfrm>
          <a:prstGeom prst="rect">
            <a:avLst/>
          </a:prstGeom>
          <a:noFill/>
        </p:spPr>
        <p:txBody>
          <a:bodyPr wrap="none" rtlCol="0">
            <a:spAutoFit/>
          </a:bodyPr>
          <a:lstStyle/>
          <a:p>
            <a:r>
              <a:rPr lang="fr-FR" b="1" dirty="0">
                <a:solidFill>
                  <a:schemeClr val="bg1"/>
                </a:solidFill>
                <a:latin typeface="Arial" panose="020B0604020202020204" pitchFamily="34" charset="0"/>
                <a:cs typeface="Arial" panose="020B0604020202020204" pitchFamily="34" charset="0"/>
              </a:rPr>
              <a:t>20</a:t>
            </a:r>
          </a:p>
          <a:p>
            <a:r>
              <a:rPr lang="fr-FR" b="1" dirty="0">
                <a:solidFill>
                  <a:schemeClr val="bg1"/>
                </a:solidFill>
                <a:latin typeface="Arial" panose="020B0604020202020204" pitchFamily="34" charset="0"/>
                <a:cs typeface="Arial" panose="020B0604020202020204" pitchFamily="34" charset="0"/>
              </a:rPr>
              <a:t>2</a:t>
            </a:r>
            <a:r>
              <a:rPr lang="ru-RU" b="1" dirty="0">
                <a:solidFill>
                  <a:schemeClr val="bg1"/>
                </a:solidFill>
                <a:latin typeface="Arial" panose="020B0604020202020204" pitchFamily="34" charset="0"/>
                <a:cs typeface="Arial" panose="020B0604020202020204" pitchFamily="34" charset="0"/>
              </a:rPr>
              <a:t>1</a:t>
            </a:r>
            <a:endParaRPr lang="en-US" b="1" dirty="0">
              <a:solidFill>
                <a:schemeClr val="bg1"/>
              </a:solidFill>
              <a:latin typeface="Arial" panose="020B0604020202020204" pitchFamily="34" charset="0"/>
              <a:cs typeface="Arial" panose="020B0604020202020204" pitchFamily="34" charset="0"/>
            </a:endParaRPr>
          </a:p>
        </p:txBody>
      </p:sp>
      <p:cxnSp>
        <p:nvCxnSpPr>
          <p:cNvPr id="37" name="Straight Connector 36">
            <a:extLst>
              <a:ext uri="{FF2B5EF4-FFF2-40B4-BE49-F238E27FC236}">
                <a16:creationId xmlns:a16="http://schemas.microsoft.com/office/drawing/2014/main" id="{E8966A87-5470-495D-A06E-C008A8028E26}"/>
              </a:ext>
            </a:extLst>
          </p:cNvPr>
          <p:cNvCxnSpPr>
            <a:cxnSpLocks/>
          </p:cNvCxnSpPr>
          <p:nvPr/>
        </p:nvCxnSpPr>
        <p:spPr>
          <a:xfrm flipH="1">
            <a:off x="7298654" y="5269228"/>
            <a:ext cx="425307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8175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sp>
        <p:nvSpPr>
          <p:cNvPr id="16" name="Rectangle 15">
            <a:extLst>
              <a:ext uri="{FF2B5EF4-FFF2-40B4-BE49-F238E27FC236}">
                <a16:creationId xmlns:a16="http://schemas.microsoft.com/office/drawing/2014/main" id="{05C64049-E2FF-4F48-BF59-9314AE1CD646}"/>
              </a:ext>
            </a:extLst>
          </p:cNvPr>
          <p:cNvSpPr/>
          <p:nvPr/>
        </p:nvSpPr>
        <p:spPr>
          <a:xfrm>
            <a:off x="-3273" y="1168150"/>
            <a:ext cx="6692831" cy="2104440"/>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8762A25-5B6C-4B3D-8F2D-BAE393253711}"/>
              </a:ext>
            </a:extLst>
          </p:cNvPr>
          <p:cNvSpPr/>
          <p:nvPr/>
        </p:nvSpPr>
        <p:spPr>
          <a:xfrm>
            <a:off x="359209" y="4369316"/>
            <a:ext cx="6330349" cy="338554"/>
          </a:xfrm>
          <a:prstGeom prst="rect">
            <a:avLst/>
          </a:prstGeom>
        </p:spPr>
        <p:txBody>
          <a:bodyPr wrap="square">
            <a:spAutoFit/>
          </a:bodyPr>
          <a:lstStyle/>
          <a:p>
            <a:r>
              <a:rPr lang="ru-RU" sz="1600" dirty="0">
                <a:latin typeface="Arial" panose="020B0604020202020204" pitchFamily="34" charset="0"/>
                <a:cs typeface="Arial" panose="020B0604020202020204" pitchFamily="34" charset="0"/>
              </a:rPr>
              <a:t>Полномасштабный анализ системы подотчетности МСЭ</a:t>
            </a:r>
            <a:r>
              <a:rPr lang="en-GB" sz="1600" dirty="0">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C3075B4C-8D99-43E7-84D1-D5B363B096E4}"/>
              </a:ext>
            </a:extLst>
          </p:cNvPr>
          <p:cNvSpPr/>
          <p:nvPr/>
        </p:nvSpPr>
        <p:spPr>
          <a:xfrm>
            <a:off x="306674" y="1365066"/>
            <a:ext cx="6382884" cy="584775"/>
          </a:xfrm>
          <a:prstGeom prst="rect">
            <a:avLst/>
          </a:prstGeom>
        </p:spPr>
        <p:txBody>
          <a:bodyPr wrap="square">
            <a:spAutoFit/>
          </a:bodyPr>
          <a:lstStyle/>
          <a:p>
            <a:pPr marL="457200" indent="-457200">
              <a:tabLst>
                <a:tab pos="457200" algn="l"/>
              </a:tabLst>
            </a:pPr>
            <a:r>
              <a:rPr lang="en-US" sz="3200" b="1" dirty="0">
                <a:latin typeface="Arial" panose="020B0604020202020204" pitchFamily="34" charset="0"/>
                <a:ea typeface="DengXian" panose="02010600030101010101" pitchFamily="2" charset="-122"/>
                <a:cs typeface="Arial" panose="020B0604020202020204" pitchFamily="34" charset="0"/>
              </a:rPr>
              <a:t>7</a:t>
            </a:r>
            <a:r>
              <a:rPr lang="ru-RU" sz="3200" b="1" dirty="0">
                <a:latin typeface="Arial" panose="020B0604020202020204" pitchFamily="34" charset="0"/>
                <a:ea typeface="DengXian" panose="02010600030101010101" pitchFamily="2" charset="-122"/>
                <a:cs typeface="Arial" panose="020B0604020202020204" pitchFamily="34" charset="0"/>
              </a:rPr>
              <a:t>)	Система</a:t>
            </a:r>
            <a:r>
              <a:rPr lang="ru-RU" sz="3200" b="1" dirty="0">
                <a:solidFill>
                  <a:schemeClr val="bg1"/>
                </a:solidFill>
                <a:latin typeface="Arial" panose="020B0604020202020204" pitchFamily="34" charset="0"/>
                <a:ea typeface="DengXian" panose="02010600030101010101" pitchFamily="2" charset="-122"/>
                <a:cs typeface="Arial" panose="020B0604020202020204" pitchFamily="34" charset="0"/>
              </a:rPr>
              <a:t> подотчетности</a:t>
            </a:r>
            <a:endParaRPr lang="en-US" sz="3200" b="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B4E2618-60B8-48C1-84E6-E69D52C6EE98}"/>
              </a:ext>
            </a:extLst>
          </p:cNvPr>
          <p:cNvSpPr/>
          <p:nvPr/>
        </p:nvSpPr>
        <p:spPr>
          <a:xfrm>
            <a:off x="7273487" y="1139651"/>
            <a:ext cx="4078625" cy="2575577"/>
          </a:xfrm>
          <a:prstGeom prst="rect">
            <a:avLst/>
          </a:prstGeom>
        </p:spPr>
        <p:txBody>
          <a:bodyPr wrap="square">
            <a:spAutoFit/>
          </a:bodyPr>
          <a:lstStyle/>
          <a:p>
            <a:pPr marL="228600" marR="0" indent="-228600" algn="just">
              <a:spcBef>
                <a:spcPts val="600"/>
              </a:spcBef>
              <a:spcAft>
                <a:spcPts val="0"/>
              </a:spcAft>
              <a:tabLst>
                <a:tab pos="685800" algn="l"/>
              </a:tabLst>
            </a:pPr>
            <a:r>
              <a:rPr lang="ru-RU"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Рекомендовано</a:t>
            </a:r>
            <a:r>
              <a:rPr lang="en-US"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a:t>
            </a:r>
            <a:r>
              <a:rPr lang="en-US"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p>
          <a:p>
            <a:pPr marL="228600" marR="0" indent="-228600" algn="just">
              <a:spcBef>
                <a:spcPts val="600"/>
              </a:spcBef>
              <a:spcAft>
                <a:spcPts val="0"/>
              </a:spcAft>
              <a:tabLst>
                <a:tab pos="685800" algn="l"/>
              </a:tabLst>
            </a:pPr>
            <a:r>
              <a:rPr lang="ru-RU"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		</a:t>
            </a:r>
            <a:r>
              <a:rPr lang="en-US"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IMAC</a:t>
            </a:r>
          </a:p>
          <a:p>
            <a:pPr marL="228600" marR="0" indent="-228600" algn="just">
              <a:spcBef>
                <a:spcPts val="600"/>
              </a:spcBef>
              <a:spcAft>
                <a:spcPts val="0"/>
              </a:spcAft>
              <a:tabLst>
                <a:tab pos="685800" algn="l"/>
              </a:tabLst>
            </a:pPr>
            <a:r>
              <a:rPr lang="ru-RU"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Подразделением</a:t>
            </a:r>
          </a:p>
          <a:p>
            <a:pPr marL="228600" marR="0" indent="-228600" algn="just">
              <a:spcBef>
                <a:spcPts val="600"/>
              </a:spcBef>
              <a:spcAft>
                <a:spcPts val="0"/>
              </a:spcAft>
              <a:tabLst>
                <a:tab pos="685800" algn="l"/>
              </a:tabLst>
            </a:pPr>
            <a:r>
              <a:rPr lang="ru-RU"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внутреннего аудита</a:t>
            </a:r>
            <a:r>
              <a:rPr lang="en-US"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p>
          <a:p>
            <a:pPr marL="228600" marR="0" indent="-228600" algn="just">
              <a:spcBef>
                <a:spcPts val="600"/>
              </a:spcBef>
              <a:spcAft>
                <a:spcPts val="0"/>
              </a:spcAft>
              <a:tabLst>
                <a:tab pos="685800" algn="l"/>
              </a:tabLst>
            </a:pPr>
            <a:r>
              <a:rPr lang="ru-RU"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		Внешним аудитором</a:t>
            </a:r>
            <a:r>
              <a:rPr lang="en-US"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 </a:t>
            </a:r>
          </a:p>
          <a:p>
            <a:pPr marL="228600" marR="0" indent="-228600" algn="just">
              <a:spcBef>
                <a:spcPts val="600"/>
              </a:spcBef>
              <a:spcAft>
                <a:spcPts val="0"/>
              </a:spcAft>
              <a:tabLst>
                <a:tab pos="685800" algn="l"/>
              </a:tabLst>
            </a:pPr>
            <a:r>
              <a:rPr lang="ru-RU"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ОИГ</a:t>
            </a:r>
            <a:endParaRPr lang="en-US"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endParaRPr>
          </a:p>
          <a:p>
            <a:pPr marL="228600" marR="0" indent="-228600" algn="just">
              <a:spcBef>
                <a:spcPts val="600"/>
              </a:spcBef>
              <a:spcAft>
                <a:spcPts val="0"/>
              </a:spcAft>
              <a:tabLst>
                <a:tab pos="685800" algn="l"/>
              </a:tabLst>
            </a:pPr>
            <a:r>
              <a:rPr lang="ru-RU"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Рабочей группой</a:t>
            </a:r>
            <a:r>
              <a:rPr lang="en-US" b="1" dirty="0">
                <a:latin typeface="Arial" panose="020B0604020202020204" pitchFamily="34" charset="0"/>
                <a:ea typeface="Calibri" panose="020F0502020204030204" pitchFamily="34" charset="0"/>
                <a:cs typeface="Arial" panose="020B0604020202020204" pitchFamily="34" charset="0"/>
              </a:rPr>
              <a:t> </a:t>
            </a:r>
            <a:endParaRPr lang="en-US" b="1" dirty="0">
              <a:latin typeface="Arial" panose="020B0604020202020204" pitchFamily="34" charset="0"/>
              <a:cs typeface="Arial" panose="020B0604020202020204" pitchFamily="34" charset="0"/>
            </a:endParaRPr>
          </a:p>
        </p:txBody>
      </p:sp>
      <p:pic>
        <p:nvPicPr>
          <p:cNvPr id="26" name="Picture 25" descr="A close up of a fan&#10;&#10;Description automatically generated">
            <a:extLst>
              <a:ext uri="{FF2B5EF4-FFF2-40B4-BE49-F238E27FC236}">
                <a16:creationId xmlns:a16="http://schemas.microsoft.com/office/drawing/2014/main" id="{774F8778-9F4D-4D5C-A784-62CCAAC25F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965" y="1913727"/>
            <a:ext cx="232055" cy="232055"/>
          </a:xfrm>
          <a:prstGeom prst="rect">
            <a:avLst/>
          </a:prstGeom>
        </p:spPr>
      </p:pic>
      <p:pic>
        <p:nvPicPr>
          <p:cNvPr id="27" name="Picture 26" descr="A close up of a fan&#10;&#10;Description automatically generated">
            <a:extLst>
              <a:ext uri="{FF2B5EF4-FFF2-40B4-BE49-F238E27FC236}">
                <a16:creationId xmlns:a16="http://schemas.microsoft.com/office/drawing/2014/main" id="{A41825A6-567F-47A1-94A8-E835CB52F7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964" y="2935414"/>
            <a:ext cx="232055" cy="232055"/>
          </a:xfrm>
          <a:prstGeom prst="rect">
            <a:avLst/>
          </a:prstGeom>
        </p:spPr>
      </p:pic>
      <p:pic>
        <p:nvPicPr>
          <p:cNvPr id="28" name="Picture 27" descr="A close up of a fan&#10;&#10;Description automatically generated">
            <a:extLst>
              <a:ext uri="{FF2B5EF4-FFF2-40B4-BE49-F238E27FC236}">
                <a16:creationId xmlns:a16="http://schemas.microsoft.com/office/drawing/2014/main" id="{8474EED5-C563-4EBE-9647-4967486D84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4786" y="3326312"/>
            <a:ext cx="232055" cy="232055"/>
          </a:xfrm>
          <a:prstGeom prst="rect">
            <a:avLst/>
          </a:prstGeom>
        </p:spPr>
      </p:pic>
      <p:sp>
        <p:nvSpPr>
          <p:cNvPr id="29" name="TextBox 28">
            <a:extLst>
              <a:ext uri="{FF2B5EF4-FFF2-40B4-BE49-F238E27FC236}">
                <a16:creationId xmlns:a16="http://schemas.microsoft.com/office/drawing/2014/main" id="{01A88564-0C6B-4090-B7AE-F6BDD0667E0B}"/>
              </a:ext>
            </a:extLst>
          </p:cNvPr>
          <p:cNvSpPr txBox="1"/>
          <p:nvPr/>
        </p:nvSpPr>
        <p:spPr>
          <a:xfrm>
            <a:off x="3920632" y="3817560"/>
            <a:ext cx="776175"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FRMD</a:t>
            </a:r>
          </a:p>
        </p:txBody>
      </p:sp>
      <p:sp>
        <p:nvSpPr>
          <p:cNvPr id="21" name="Title 1">
            <a:extLst>
              <a:ext uri="{FF2B5EF4-FFF2-40B4-BE49-F238E27FC236}">
                <a16:creationId xmlns:a16="http://schemas.microsoft.com/office/drawing/2014/main" id="{A2149E5E-295E-4746-9A7C-0C91E5E8F63F}"/>
              </a:ext>
            </a:extLst>
          </p:cNvPr>
          <p:cNvSpPr txBox="1">
            <a:spLocks/>
          </p:cNvSpPr>
          <p:nvPr/>
        </p:nvSpPr>
        <p:spPr>
          <a:xfrm rot="16200000">
            <a:off x="11211996" y="1942281"/>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ru-RU" sz="3600" dirty="0">
                <a:solidFill>
                  <a:srgbClr val="00B0F0"/>
                </a:solidFill>
              </a:rPr>
              <a:t>МСЭ</a:t>
            </a:r>
            <a:endParaRPr lang="en-US" sz="3600" dirty="0">
              <a:solidFill>
                <a:srgbClr val="00B0F0"/>
              </a:solidFill>
            </a:endParaRPr>
          </a:p>
        </p:txBody>
      </p:sp>
      <p:sp>
        <p:nvSpPr>
          <p:cNvPr id="30" name="Rectangle 29">
            <a:extLst>
              <a:ext uri="{FF2B5EF4-FFF2-40B4-BE49-F238E27FC236}">
                <a16:creationId xmlns:a16="http://schemas.microsoft.com/office/drawing/2014/main" id="{4E517542-223C-4C4A-9E5C-E0F5C6C7337A}"/>
              </a:ext>
            </a:extLst>
          </p:cNvPr>
          <p:cNvSpPr/>
          <p:nvPr/>
        </p:nvSpPr>
        <p:spPr>
          <a:xfrm rot="16200000">
            <a:off x="10935274" y="813175"/>
            <a:ext cx="1879247" cy="400110"/>
          </a:xfrm>
          <a:prstGeom prst="rect">
            <a:avLst/>
          </a:prstGeom>
        </p:spPr>
        <p:txBody>
          <a:bodyPr wrap="square">
            <a:spAutoFit/>
          </a:bodyPr>
          <a:lstStyle/>
          <a:p>
            <a:r>
              <a:rPr lang="ru-RU" sz="1000" b="1" dirty="0">
                <a:solidFill>
                  <a:schemeClr val="tx1">
                    <a:lumMod val="95000"/>
                    <a:lumOff val="5000"/>
                  </a:schemeClr>
                </a:solidFill>
                <a:latin typeface="Arial" panose="020B0604020202020204" pitchFamily="34" charset="0"/>
                <a:cs typeface="Arial" panose="020B0604020202020204" pitchFamily="34" charset="0"/>
              </a:rPr>
              <a:t>Рабочая группа </a:t>
            </a:r>
            <a:br>
              <a:rPr lang="ru-RU" sz="1000" b="1" dirty="0">
                <a:solidFill>
                  <a:schemeClr val="tx1">
                    <a:lumMod val="95000"/>
                    <a:lumOff val="5000"/>
                  </a:schemeClr>
                </a:solidFill>
                <a:latin typeface="Arial" panose="020B0604020202020204" pitchFamily="34" charset="0"/>
                <a:cs typeface="Arial" panose="020B0604020202020204" pitchFamily="34" charset="0"/>
              </a:rPr>
            </a:br>
            <a:r>
              <a:rPr lang="ru-RU" sz="1000" b="1" dirty="0">
                <a:solidFill>
                  <a:schemeClr val="tx1">
                    <a:lumMod val="95000"/>
                    <a:lumOff val="5000"/>
                  </a:schemeClr>
                </a:solidFill>
                <a:latin typeface="Arial" panose="020B0604020202020204" pitchFamily="34" charset="0"/>
                <a:cs typeface="Arial" panose="020B0604020202020204" pitchFamily="34" charset="0"/>
              </a:rPr>
              <a:t>по</a:t>
            </a:r>
            <a:r>
              <a:rPr lang="en-US" sz="1000" b="1" dirty="0">
                <a:solidFill>
                  <a:schemeClr val="tx1">
                    <a:lumMod val="95000"/>
                    <a:lumOff val="5000"/>
                  </a:schemeClr>
                </a:solidFill>
                <a:latin typeface="Arial" panose="020B0604020202020204" pitchFamily="34" charset="0"/>
                <a:cs typeface="Arial" panose="020B0604020202020204" pitchFamily="34" charset="0"/>
              </a:rPr>
              <a:t> </a:t>
            </a:r>
            <a:r>
              <a:rPr lang="ru-RU" sz="1000" b="1" dirty="0">
                <a:solidFill>
                  <a:srgbClr val="00B0F0"/>
                </a:solidFill>
                <a:latin typeface="Arial" panose="020B0604020202020204" pitchFamily="34" charset="0"/>
                <a:cs typeface="Arial" panose="020B0604020202020204" pitchFamily="34" charset="0"/>
              </a:rPr>
              <a:t>внутреннему контролю</a:t>
            </a:r>
            <a:endParaRPr lang="en-US" sz="1000" b="1" dirty="0">
              <a:solidFill>
                <a:srgbClr val="00B0F0"/>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B7C6AE97-150E-43F7-874A-59FCB3AFFA55}"/>
              </a:ext>
            </a:extLst>
          </p:cNvPr>
          <p:cNvSpPr txBox="1"/>
          <p:nvPr/>
        </p:nvSpPr>
        <p:spPr>
          <a:xfrm>
            <a:off x="1152553" y="279089"/>
            <a:ext cx="8272638" cy="507831"/>
          </a:xfrm>
          <a:prstGeom prst="rect">
            <a:avLst/>
          </a:prstGeom>
          <a:noFill/>
        </p:spPr>
        <p:txBody>
          <a:bodyPr wrap="square" lIns="108000" rIns="108000" rtlCol="0">
            <a:spAutoFit/>
          </a:bodyPr>
          <a:lstStyle/>
          <a:p>
            <a:r>
              <a:rPr lang="ru-RU" sz="2700" b="1" dirty="0">
                <a:solidFill>
                  <a:schemeClr val="tx1">
                    <a:lumMod val="95000"/>
                    <a:lumOff val="5000"/>
                  </a:schemeClr>
                </a:solidFill>
                <a:latin typeface="Arial"/>
                <a:ea typeface="Arial Unicode MS"/>
                <a:cs typeface="Arial" pitchFamily="34" charset="0"/>
              </a:rPr>
              <a:t>Системы и меры в процессе реализации</a:t>
            </a:r>
            <a:endParaRPr lang="ko-KR" altLang="en-US" sz="2700" b="1" dirty="0">
              <a:solidFill>
                <a:schemeClr val="tx1">
                  <a:lumMod val="95000"/>
                  <a:lumOff val="5000"/>
                </a:schemeClr>
              </a:solidFill>
              <a:latin typeface="Arial"/>
              <a:ea typeface="Arial Unicode MS"/>
              <a:cs typeface="Arial" pitchFamily="34" charset="0"/>
            </a:endParaRPr>
          </a:p>
        </p:txBody>
      </p:sp>
      <p:sp>
        <p:nvSpPr>
          <p:cNvPr id="32" name="TextBox 31">
            <a:extLst>
              <a:ext uri="{FF2B5EF4-FFF2-40B4-BE49-F238E27FC236}">
                <a16:creationId xmlns:a16="http://schemas.microsoft.com/office/drawing/2014/main" id="{3618CE0A-09D2-4A1B-92D7-89FA544A8443}"/>
              </a:ext>
            </a:extLst>
          </p:cNvPr>
          <p:cNvSpPr txBox="1"/>
          <p:nvPr/>
        </p:nvSpPr>
        <p:spPr>
          <a:xfrm>
            <a:off x="150662" y="84352"/>
            <a:ext cx="1182842"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05</a:t>
            </a:r>
            <a:endParaRPr lang="ko-KR" altLang="en-US" sz="4400" b="1" dirty="0">
              <a:solidFill>
                <a:srgbClr val="00B0F0"/>
              </a:solidFill>
              <a:latin typeface="Arial"/>
              <a:ea typeface="Arial Unicode MS"/>
              <a:cs typeface="Arial" pitchFamily="34" charset="0"/>
            </a:endParaRPr>
          </a:p>
        </p:txBody>
      </p:sp>
      <p:sp>
        <p:nvSpPr>
          <p:cNvPr id="34" name="Rectangle 33">
            <a:extLst>
              <a:ext uri="{FF2B5EF4-FFF2-40B4-BE49-F238E27FC236}">
                <a16:creationId xmlns:a16="http://schemas.microsoft.com/office/drawing/2014/main" id="{88B4608A-87B2-48B3-B2F1-A0590E743271}"/>
              </a:ext>
            </a:extLst>
          </p:cNvPr>
          <p:cNvSpPr/>
          <p:nvPr/>
        </p:nvSpPr>
        <p:spPr>
          <a:xfrm>
            <a:off x="3046079" y="3272590"/>
            <a:ext cx="4253075" cy="532102"/>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2600" b="1" dirty="0">
                <a:solidFill>
                  <a:schemeClr val="tx1"/>
                </a:solidFill>
                <a:latin typeface="Arial" panose="020B0604020202020204" pitchFamily="34" charset="0"/>
                <a:ea typeface="DengXian" panose="02010600030101010101" pitchFamily="2" charset="-122"/>
                <a:cs typeface="Arial" panose="020B0604020202020204" pitchFamily="34" charset="0"/>
              </a:rPr>
              <a:t>В процессе реализации </a:t>
            </a:r>
            <a:endParaRPr lang="en-US" sz="2600" b="1" dirty="0">
              <a:solidFill>
                <a:schemeClr val="tx1"/>
              </a:solidFill>
              <a:latin typeface="Arial" panose="020B0604020202020204" pitchFamily="34" charset="0"/>
              <a:ea typeface="DengXian" panose="02010600030101010101" pitchFamily="2" charset="-122"/>
              <a:cs typeface="Arial" panose="020B0604020202020204" pitchFamily="34" charset="0"/>
            </a:endParaRPr>
          </a:p>
        </p:txBody>
      </p:sp>
      <p:sp>
        <p:nvSpPr>
          <p:cNvPr id="35" name="Rectangle: Rounded Corners 34">
            <a:extLst>
              <a:ext uri="{FF2B5EF4-FFF2-40B4-BE49-F238E27FC236}">
                <a16:creationId xmlns:a16="http://schemas.microsoft.com/office/drawing/2014/main" id="{64D805B5-D979-420C-960A-F24F0C31B361}"/>
              </a:ext>
            </a:extLst>
          </p:cNvPr>
          <p:cNvSpPr/>
          <p:nvPr/>
        </p:nvSpPr>
        <p:spPr>
          <a:xfrm>
            <a:off x="7315846" y="3981330"/>
            <a:ext cx="1187116" cy="1200329"/>
          </a:xfrm>
          <a:prstGeom prst="roundRect">
            <a:avLst/>
          </a:prstGeom>
          <a:solidFill>
            <a:schemeClr val="bg1">
              <a:lumMod val="75000"/>
              <a:alpha val="36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solidFill>
                <a:schemeClr val="tx1">
                  <a:lumMod val="95000"/>
                  <a:lumOff val="5000"/>
                </a:schemeClr>
              </a:solidFill>
              <a:latin typeface="Arial" panose="020B0604020202020204" pitchFamily="34" charset="0"/>
              <a:cs typeface="Arial" panose="020B0604020202020204" pitchFamily="34" charset="0"/>
            </a:endParaRPr>
          </a:p>
          <a:p>
            <a:pPr algn="ctr"/>
            <a:r>
              <a:rPr lang="fr-FR" sz="3600" b="1" dirty="0">
                <a:solidFill>
                  <a:schemeClr val="tx1">
                    <a:lumMod val="95000"/>
                    <a:lumOff val="5000"/>
                  </a:schemeClr>
                </a:solidFill>
                <a:latin typeface="Arial" panose="020B0604020202020204" pitchFamily="34" charset="0"/>
                <a:cs typeface="Arial" panose="020B0604020202020204" pitchFamily="34" charset="0"/>
              </a:rPr>
              <a:t>31</a:t>
            </a:r>
            <a:endParaRPr lang="en-US" sz="36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36" name="Rectangle: Rounded Corners 35">
            <a:extLst>
              <a:ext uri="{FF2B5EF4-FFF2-40B4-BE49-F238E27FC236}">
                <a16:creationId xmlns:a16="http://schemas.microsoft.com/office/drawing/2014/main" id="{1095539A-6CA1-40E4-8AC4-4D6D72C98315}"/>
              </a:ext>
            </a:extLst>
          </p:cNvPr>
          <p:cNvSpPr/>
          <p:nvPr/>
        </p:nvSpPr>
        <p:spPr>
          <a:xfrm>
            <a:off x="7320694" y="3950061"/>
            <a:ext cx="1187116" cy="5504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b="1" dirty="0">
                <a:latin typeface="Arial" panose="020B0604020202020204" pitchFamily="34" charset="0"/>
                <a:cs typeface="Arial" panose="020B0604020202020204" pitchFamily="34" charset="0"/>
              </a:rPr>
              <a:t>ДЕК</a:t>
            </a:r>
            <a:r>
              <a:rPr lang="ru-RU" sz="24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DC576C9F-6667-4344-88E2-451FBF5505B0}"/>
              </a:ext>
            </a:extLst>
          </p:cNvPr>
          <p:cNvSpPr txBox="1"/>
          <p:nvPr/>
        </p:nvSpPr>
        <p:spPr>
          <a:xfrm>
            <a:off x="8066664" y="3892262"/>
            <a:ext cx="441146" cy="646331"/>
          </a:xfrm>
          <a:prstGeom prst="rect">
            <a:avLst/>
          </a:prstGeom>
          <a:noFill/>
        </p:spPr>
        <p:txBody>
          <a:bodyPr wrap="none" rtlCol="0">
            <a:spAutoFit/>
          </a:bodyPr>
          <a:lstStyle/>
          <a:p>
            <a:r>
              <a:rPr lang="fr-FR" b="1" dirty="0">
                <a:solidFill>
                  <a:schemeClr val="bg1"/>
                </a:solidFill>
                <a:latin typeface="Arial" panose="020B0604020202020204" pitchFamily="34" charset="0"/>
                <a:cs typeface="Arial" panose="020B0604020202020204" pitchFamily="34" charset="0"/>
              </a:rPr>
              <a:t>20</a:t>
            </a:r>
          </a:p>
          <a:p>
            <a:r>
              <a:rPr lang="fr-FR" b="1" dirty="0">
                <a:solidFill>
                  <a:schemeClr val="bg1"/>
                </a:solidFill>
                <a:latin typeface="Arial" panose="020B0604020202020204" pitchFamily="34" charset="0"/>
                <a:cs typeface="Arial" panose="020B0604020202020204" pitchFamily="34" charset="0"/>
              </a:rPr>
              <a:t>20</a:t>
            </a:r>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6410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D5C1D0-23EC-437A-9F5D-E44CBCA79A61}"/>
              </a:ext>
            </a:extLst>
          </p:cNvPr>
          <p:cNvPicPr>
            <a:picLocks noChangeAspect="1"/>
          </p:cNvPicPr>
          <p:nvPr/>
        </p:nvPicPr>
        <p:blipFill>
          <a:blip r:embed="rId2">
            <a:alphaModFix amt="20000"/>
          </a:blip>
          <a:stretch>
            <a:fillRect/>
          </a:stretch>
        </p:blipFill>
        <p:spPr>
          <a:xfrm>
            <a:off x="0" y="0"/>
            <a:ext cx="12192000" cy="6200776"/>
          </a:xfrm>
          <a:prstGeom prst="rect">
            <a:avLst/>
          </a:prstGeom>
        </p:spPr>
      </p:pic>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4080" y="167579"/>
            <a:ext cx="990083" cy="1005185"/>
          </a:xfrm>
          <a:prstGeom prst="rect">
            <a:avLst/>
          </a:prstGeom>
        </p:spPr>
      </p:pic>
      <p:sp>
        <p:nvSpPr>
          <p:cNvPr id="20" name="Rectangle 19">
            <a:extLst>
              <a:ext uri="{FF2B5EF4-FFF2-40B4-BE49-F238E27FC236}">
                <a16:creationId xmlns:a16="http://schemas.microsoft.com/office/drawing/2014/main" id="{DADACC71-7030-4F60-9C8D-D84A51A1B0C2}"/>
              </a:ext>
            </a:extLst>
          </p:cNvPr>
          <p:cNvSpPr/>
          <p:nvPr/>
        </p:nvSpPr>
        <p:spPr>
          <a:xfrm>
            <a:off x="0" y="6200775"/>
            <a:ext cx="12192000" cy="657225"/>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4D5B53E-A034-40C3-BAE7-9364EE9965CD}"/>
              </a:ext>
            </a:extLst>
          </p:cNvPr>
          <p:cNvSpPr/>
          <p:nvPr/>
        </p:nvSpPr>
        <p:spPr>
          <a:xfrm>
            <a:off x="200659" y="6356859"/>
            <a:ext cx="1879809" cy="338554"/>
          </a:xfrm>
          <a:prstGeom prst="rect">
            <a:avLst/>
          </a:prstGeom>
        </p:spPr>
        <p:txBody>
          <a:bodyPr wrap="square">
            <a:spAutoFit/>
          </a:bodyPr>
          <a:lstStyle/>
          <a:p>
            <a:r>
              <a:rPr lang="ru-RU" sz="1600" b="1" dirty="0">
                <a:solidFill>
                  <a:schemeClr val="tx1">
                    <a:lumMod val="95000"/>
                    <a:lumOff val="5000"/>
                  </a:schemeClr>
                </a:solidFill>
                <a:latin typeface="Arial" panose="020B0604020202020204" pitchFamily="34" charset="0"/>
                <a:ea typeface="+mj-ea"/>
                <a:cs typeface="Arial" panose="020B0604020202020204" pitchFamily="34" charset="0"/>
              </a:rPr>
              <a:t>Июнь</a:t>
            </a:r>
            <a:r>
              <a:rPr lang="en-US" sz="1600" b="1" dirty="0">
                <a:solidFill>
                  <a:schemeClr val="tx1">
                    <a:lumMod val="95000"/>
                    <a:lumOff val="5000"/>
                  </a:schemeClr>
                </a:solidFill>
                <a:latin typeface="Arial" panose="020B0604020202020204" pitchFamily="34" charset="0"/>
                <a:ea typeface="+mj-ea"/>
                <a:cs typeface="Arial" panose="020B0604020202020204" pitchFamily="34" charset="0"/>
              </a:rPr>
              <a:t> </a:t>
            </a:r>
            <a:r>
              <a:rPr lang="en-US" sz="1600" b="1" dirty="0">
                <a:solidFill>
                  <a:srgbClr val="00B0F0"/>
                </a:solidFill>
                <a:latin typeface="Arial" panose="020B0604020202020204" pitchFamily="34" charset="0"/>
                <a:ea typeface="+mj-ea"/>
                <a:cs typeface="Arial" panose="020B0604020202020204" pitchFamily="34" charset="0"/>
              </a:rPr>
              <a:t>2020</a:t>
            </a:r>
            <a:r>
              <a:rPr lang="ru-RU" sz="1600" b="1" dirty="0">
                <a:solidFill>
                  <a:srgbClr val="00B0F0"/>
                </a:solidFill>
                <a:latin typeface="Arial" panose="020B0604020202020204" pitchFamily="34" charset="0"/>
                <a:ea typeface="+mj-ea"/>
                <a:cs typeface="Arial" panose="020B0604020202020204" pitchFamily="34" charset="0"/>
              </a:rPr>
              <a:t> года</a:t>
            </a:r>
            <a:endParaRPr lang="en-US" sz="1600" b="1" dirty="0">
              <a:solidFill>
                <a:srgbClr val="00B0F0"/>
              </a:solidFill>
              <a:latin typeface="Arial" panose="020B0604020202020204" pitchFamily="34" charset="0"/>
              <a:ea typeface="+mj-ea"/>
              <a:cs typeface="Arial" panose="020B0604020202020204" pitchFamily="34" charset="0"/>
            </a:endParaRPr>
          </a:p>
        </p:txBody>
      </p:sp>
      <p:sp>
        <p:nvSpPr>
          <p:cNvPr id="10" name="Rectangle 9">
            <a:extLst>
              <a:ext uri="{FF2B5EF4-FFF2-40B4-BE49-F238E27FC236}">
                <a16:creationId xmlns:a16="http://schemas.microsoft.com/office/drawing/2014/main" id="{528B7BF9-3006-4E28-A959-EC3544972C4C}"/>
              </a:ext>
            </a:extLst>
          </p:cNvPr>
          <p:cNvSpPr/>
          <p:nvPr/>
        </p:nvSpPr>
        <p:spPr>
          <a:xfrm>
            <a:off x="337837" y="1172764"/>
            <a:ext cx="2300181" cy="1015663"/>
          </a:xfrm>
          <a:prstGeom prst="rect">
            <a:avLst/>
          </a:prstGeom>
        </p:spPr>
        <p:txBody>
          <a:bodyPr wrap="none">
            <a:spAutoFit/>
          </a:bodyPr>
          <a:lstStyle/>
          <a:p>
            <a:r>
              <a:rPr lang="ru-RU" sz="2000" b="1" dirty="0">
                <a:solidFill>
                  <a:schemeClr val="tx1">
                    <a:lumMod val="95000"/>
                    <a:lumOff val="5000"/>
                  </a:schemeClr>
                </a:solidFill>
                <a:latin typeface="Arial" panose="020B0604020202020204" pitchFamily="34" charset="0"/>
                <a:ea typeface="+mj-ea"/>
                <a:cs typeface="Arial" panose="020B0604020202020204" pitchFamily="34" charset="0"/>
              </a:rPr>
              <a:t>Рабочая группа</a:t>
            </a:r>
            <a:endParaRPr lang="en-US" sz="2000" b="1" dirty="0">
              <a:solidFill>
                <a:schemeClr val="tx1">
                  <a:lumMod val="95000"/>
                  <a:lumOff val="5000"/>
                </a:schemeClr>
              </a:solidFill>
              <a:latin typeface="Arial" panose="020B0604020202020204" pitchFamily="34" charset="0"/>
              <a:ea typeface="+mj-ea"/>
              <a:cs typeface="Arial" panose="020B0604020202020204" pitchFamily="34" charset="0"/>
            </a:endParaRPr>
          </a:p>
          <a:p>
            <a:r>
              <a:rPr lang="ru-RU" sz="2000" b="1" dirty="0">
                <a:solidFill>
                  <a:schemeClr val="tx1">
                    <a:lumMod val="95000"/>
                    <a:lumOff val="5000"/>
                  </a:schemeClr>
                </a:solidFill>
                <a:latin typeface="Arial" panose="020B0604020202020204" pitchFamily="34" charset="0"/>
                <a:ea typeface="+mj-ea"/>
                <a:cs typeface="Arial" panose="020B0604020202020204" pitchFamily="34" charset="0"/>
              </a:rPr>
              <a:t>по</a:t>
            </a:r>
            <a:r>
              <a:rPr lang="en-US" sz="2000" b="1" dirty="0">
                <a:solidFill>
                  <a:schemeClr val="tx1">
                    <a:lumMod val="95000"/>
                    <a:lumOff val="5000"/>
                  </a:schemeClr>
                </a:solidFill>
                <a:latin typeface="Arial" panose="020B0604020202020204" pitchFamily="34" charset="0"/>
                <a:ea typeface="+mj-ea"/>
                <a:cs typeface="Arial" panose="020B0604020202020204" pitchFamily="34" charset="0"/>
              </a:rPr>
              <a:t> </a:t>
            </a:r>
            <a:r>
              <a:rPr lang="ru-RU" sz="2000" b="1" dirty="0">
                <a:solidFill>
                  <a:srgbClr val="00B0F0"/>
                </a:solidFill>
                <a:latin typeface="Arial" panose="020B0604020202020204" pitchFamily="34" charset="0"/>
                <a:ea typeface="+mj-ea"/>
                <a:cs typeface="Arial" panose="020B0604020202020204" pitchFamily="34" charset="0"/>
              </a:rPr>
              <a:t>внутреннему </a:t>
            </a:r>
            <a:br>
              <a:rPr lang="ru-RU" sz="2000" b="1" dirty="0">
                <a:solidFill>
                  <a:srgbClr val="00B0F0"/>
                </a:solidFill>
                <a:latin typeface="Arial" panose="020B0604020202020204" pitchFamily="34" charset="0"/>
                <a:ea typeface="+mj-ea"/>
                <a:cs typeface="Arial" panose="020B0604020202020204" pitchFamily="34" charset="0"/>
              </a:rPr>
            </a:br>
            <a:r>
              <a:rPr lang="ru-RU" sz="2000" b="1" dirty="0">
                <a:solidFill>
                  <a:srgbClr val="00B0F0"/>
                </a:solidFill>
                <a:latin typeface="Arial" panose="020B0604020202020204" pitchFamily="34" charset="0"/>
                <a:ea typeface="+mj-ea"/>
                <a:cs typeface="Arial" panose="020B0604020202020204" pitchFamily="34" charset="0"/>
              </a:rPr>
              <a:t>контролю</a:t>
            </a:r>
            <a:endParaRPr lang="en-US" sz="2000" b="1" dirty="0">
              <a:solidFill>
                <a:srgbClr val="00B0F0"/>
              </a:solidFill>
              <a:latin typeface="Arial" panose="020B0604020202020204" pitchFamily="34" charset="0"/>
              <a:ea typeface="+mj-ea"/>
              <a:cs typeface="Arial" panose="020B0604020202020204" pitchFamily="34" charset="0"/>
            </a:endParaRPr>
          </a:p>
        </p:txBody>
      </p:sp>
      <p:sp>
        <p:nvSpPr>
          <p:cNvPr id="11" name="Title 1">
            <a:extLst>
              <a:ext uri="{FF2B5EF4-FFF2-40B4-BE49-F238E27FC236}">
                <a16:creationId xmlns:a16="http://schemas.microsoft.com/office/drawing/2014/main" id="{9E49C905-74B2-40CA-B6F6-403D79AD56D9}"/>
              </a:ext>
            </a:extLst>
          </p:cNvPr>
          <p:cNvSpPr txBox="1">
            <a:spLocks/>
          </p:cNvSpPr>
          <p:nvPr/>
        </p:nvSpPr>
        <p:spPr>
          <a:xfrm>
            <a:off x="58722" y="0"/>
            <a:ext cx="2579295" cy="123108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ru-RU" sz="7800" dirty="0">
                <a:solidFill>
                  <a:srgbClr val="00B0F0"/>
                </a:solidFill>
              </a:rPr>
              <a:t>МСЭ</a:t>
            </a:r>
            <a:endParaRPr lang="en-US" sz="7800" dirty="0">
              <a:solidFill>
                <a:srgbClr val="00B0F0"/>
              </a:solidFill>
            </a:endParaRPr>
          </a:p>
        </p:txBody>
      </p:sp>
      <p:sp>
        <p:nvSpPr>
          <p:cNvPr id="12" name="Rectangle 11">
            <a:extLst>
              <a:ext uri="{FF2B5EF4-FFF2-40B4-BE49-F238E27FC236}">
                <a16:creationId xmlns:a16="http://schemas.microsoft.com/office/drawing/2014/main" id="{0BF17CF8-8821-4712-97F2-205A75F5F59D}"/>
              </a:ext>
            </a:extLst>
          </p:cNvPr>
          <p:cNvSpPr/>
          <p:nvPr/>
        </p:nvSpPr>
        <p:spPr>
          <a:xfrm>
            <a:off x="6096000" y="3757429"/>
            <a:ext cx="6332595" cy="1938992"/>
          </a:xfrm>
          <a:prstGeom prst="rect">
            <a:avLst/>
          </a:prstGeom>
        </p:spPr>
        <p:txBody>
          <a:bodyPr wrap="square">
            <a:spAutoFit/>
          </a:bodyPr>
          <a:lstStyle/>
          <a:p>
            <a:r>
              <a:rPr lang="ru-RU" sz="4000" b="1" dirty="0">
                <a:solidFill>
                  <a:srgbClr val="00B0F0"/>
                </a:solidFill>
                <a:latin typeface="Arial" panose="020B0604020202020204" pitchFamily="34" charset="0"/>
                <a:ea typeface="+mj-ea"/>
                <a:cs typeface="Arial" panose="020B0604020202020204" pitchFamily="34" charset="0"/>
              </a:rPr>
              <a:t>Отчет о последующей деятельности</a:t>
            </a:r>
            <a:r>
              <a:rPr lang="en-US" sz="4000" b="1" dirty="0">
                <a:solidFill>
                  <a:srgbClr val="00B0F0"/>
                </a:solidFill>
                <a:latin typeface="Arial" panose="020B0604020202020204" pitchFamily="34" charset="0"/>
                <a:ea typeface="+mj-ea"/>
                <a:cs typeface="Arial" panose="020B0604020202020204" pitchFamily="34" charset="0"/>
              </a:rPr>
              <a:t> </a:t>
            </a:r>
          </a:p>
          <a:p>
            <a:r>
              <a:rPr lang="ru-RU" sz="4000" b="1" dirty="0">
                <a:solidFill>
                  <a:schemeClr val="tx1">
                    <a:lumMod val="95000"/>
                    <a:lumOff val="5000"/>
                  </a:schemeClr>
                </a:solidFill>
                <a:latin typeface="Arial" panose="020B0604020202020204" pitchFamily="34" charset="0"/>
                <a:ea typeface="+mj-ea"/>
                <a:cs typeface="Arial" panose="020B0604020202020204" pitchFamily="34" charset="0"/>
              </a:rPr>
              <a:t>Совету 2020 года</a:t>
            </a:r>
            <a:r>
              <a:rPr lang="en-US" sz="4000" b="1" dirty="0">
                <a:solidFill>
                  <a:srgbClr val="00B0F0"/>
                </a:solidFill>
                <a:latin typeface="Arial" panose="020B0604020202020204" pitchFamily="34" charset="0"/>
                <a:ea typeface="+mj-ea"/>
                <a:cs typeface="Arial" panose="020B0604020202020204" pitchFamily="34" charset="0"/>
              </a:rPr>
              <a:t> </a:t>
            </a:r>
          </a:p>
        </p:txBody>
      </p:sp>
    </p:spTree>
    <p:extLst>
      <p:ext uri="{BB962C8B-B14F-4D97-AF65-F5344CB8AC3E}">
        <p14:creationId xmlns:p14="http://schemas.microsoft.com/office/powerpoint/2010/main" val="1636756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9F3F61C0-DD1C-4001-A1E5-0F239345BF6C}"/>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3111611" y="0"/>
            <a:ext cx="9080389" cy="6197524"/>
          </a:xfrm>
          <a:prstGeom prst="rect">
            <a:avLst/>
          </a:prstGeom>
          <a:solidFill>
            <a:schemeClr val="accent1">
              <a:lumMod val="40000"/>
              <a:lumOff val="60000"/>
              <a:alpha val="13000"/>
            </a:schemeClr>
          </a:solidFill>
        </p:spPr>
      </p:pic>
      <p:sp>
        <p:nvSpPr>
          <p:cNvPr id="7" name="Rectangle 6">
            <a:extLst>
              <a:ext uri="{FF2B5EF4-FFF2-40B4-BE49-F238E27FC236}">
                <a16:creationId xmlns:a16="http://schemas.microsoft.com/office/drawing/2014/main" id="{4D8F8DC4-4891-4EFB-86D7-6587200D89DC}"/>
              </a:ext>
            </a:extLst>
          </p:cNvPr>
          <p:cNvSpPr/>
          <p:nvPr/>
        </p:nvSpPr>
        <p:spPr>
          <a:xfrm>
            <a:off x="337837" y="1172764"/>
            <a:ext cx="2300181" cy="1015663"/>
          </a:xfrm>
          <a:prstGeom prst="rect">
            <a:avLst/>
          </a:prstGeom>
        </p:spPr>
        <p:txBody>
          <a:bodyPr wrap="none">
            <a:spAutoFit/>
          </a:bodyPr>
          <a:lstStyle/>
          <a:p>
            <a:r>
              <a:rPr lang="ru-RU" sz="2000" b="1" dirty="0">
                <a:solidFill>
                  <a:schemeClr val="tx1">
                    <a:lumMod val="95000"/>
                    <a:lumOff val="5000"/>
                  </a:schemeClr>
                </a:solidFill>
                <a:latin typeface="Arial" panose="020B0604020202020204" pitchFamily="34" charset="0"/>
                <a:ea typeface="+mj-ea"/>
                <a:cs typeface="Arial" panose="020B0604020202020204" pitchFamily="34" charset="0"/>
              </a:rPr>
              <a:t>Рабочая группа</a:t>
            </a:r>
            <a:endParaRPr lang="en-US" sz="2000" b="1" dirty="0">
              <a:solidFill>
                <a:schemeClr val="tx1">
                  <a:lumMod val="95000"/>
                  <a:lumOff val="5000"/>
                </a:schemeClr>
              </a:solidFill>
              <a:latin typeface="Arial" panose="020B0604020202020204" pitchFamily="34" charset="0"/>
              <a:ea typeface="+mj-ea"/>
              <a:cs typeface="Arial" panose="020B0604020202020204" pitchFamily="34" charset="0"/>
            </a:endParaRPr>
          </a:p>
          <a:p>
            <a:r>
              <a:rPr lang="ru-RU" sz="2000" b="1" dirty="0">
                <a:solidFill>
                  <a:schemeClr val="tx1">
                    <a:lumMod val="95000"/>
                    <a:lumOff val="5000"/>
                  </a:schemeClr>
                </a:solidFill>
                <a:latin typeface="Arial" panose="020B0604020202020204" pitchFamily="34" charset="0"/>
                <a:ea typeface="+mj-ea"/>
                <a:cs typeface="Arial" panose="020B0604020202020204" pitchFamily="34" charset="0"/>
              </a:rPr>
              <a:t>по</a:t>
            </a:r>
            <a:r>
              <a:rPr lang="en-US" sz="2000" b="1" dirty="0">
                <a:solidFill>
                  <a:schemeClr val="tx1">
                    <a:lumMod val="95000"/>
                    <a:lumOff val="5000"/>
                  </a:schemeClr>
                </a:solidFill>
                <a:latin typeface="Arial" panose="020B0604020202020204" pitchFamily="34" charset="0"/>
                <a:ea typeface="+mj-ea"/>
                <a:cs typeface="Arial" panose="020B0604020202020204" pitchFamily="34" charset="0"/>
              </a:rPr>
              <a:t> </a:t>
            </a:r>
            <a:r>
              <a:rPr lang="ru-RU" sz="2000" b="1" dirty="0">
                <a:solidFill>
                  <a:srgbClr val="00B0F0"/>
                </a:solidFill>
                <a:latin typeface="Arial" panose="020B0604020202020204" pitchFamily="34" charset="0"/>
                <a:ea typeface="+mj-ea"/>
                <a:cs typeface="Arial" panose="020B0604020202020204" pitchFamily="34" charset="0"/>
              </a:rPr>
              <a:t>внутреннему </a:t>
            </a:r>
            <a:br>
              <a:rPr lang="ru-RU" sz="2000" b="1" dirty="0">
                <a:solidFill>
                  <a:srgbClr val="00B0F0"/>
                </a:solidFill>
                <a:latin typeface="Arial" panose="020B0604020202020204" pitchFamily="34" charset="0"/>
                <a:ea typeface="+mj-ea"/>
                <a:cs typeface="Arial" panose="020B0604020202020204" pitchFamily="34" charset="0"/>
              </a:rPr>
            </a:br>
            <a:r>
              <a:rPr lang="ru-RU" sz="2000" b="1" dirty="0">
                <a:solidFill>
                  <a:srgbClr val="00B0F0"/>
                </a:solidFill>
                <a:latin typeface="Arial" panose="020B0604020202020204" pitchFamily="34" charset="0"/>
                <a:ea typeface="+mj-ea"/>
                <a:cs typeface="Arial" panose="020B0604020202020204" pitchFamily="34" charset="0"/>
              </a:rPr>
              <a:t>контролю</a:t>
            </a:r>
            <a:endParaRPr lang="en-US" sz="2000" b="1" dirty="0">
              <a:solidFill>
                <a:srgbClr val="00B0F0"/>
              </a:solidFill>
              <a:latin typeface="Arial" panose="020B0604020202020204" pitchFamily="34" charset="0"/>
              <a:ea typeface="+mj-ea"/>
              <a:cs typeface="Arial" panose="020B0604020202020204" pitchFamily="34" charset="0"/>
            </a:endParaRP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a:off x="58722" y="0"/>
            <a:ext cx="2579295" cy="123108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ru-RU" sz="7800" dirty="0">
                <a:solidFill>
                  <a:srgbClr val="00B0F0"/>
                </a:solidFill>
              </a:rPr>
              <a:t>МСЭ</a:t>
            </a:r>
            <a:endParaRPr lang="en-US" sz="7800" dirty="0">
              <a:solidFill>
                <a:srgbClr val="00B0F0"/>
              </a:solidFill>
            </a:endParaRP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0505" y="5070185"/>
            <a:ext cx="990083" cy="1005185"/>
          </a:xfrm>
          <a:prstGeom prst="rect">
            <a:avLst/>
          </a:prstGeom>
        </p:spPr>
      </p:pic>
      <p:sp>
        <p:nvSpPr>
          <p:cNvPr id="20" name="Rectangle 19">
            <a:extLst>
              <a:ext uri="{FF2B5EF4-FFF2-40B4-BE49-F238E27FC236}">
                <a16:creationId xmlns:a16="http://schemas.microsoft.com/office/drawing/2014/main" id="{DADACC71-7030-4F60-9C8D-D84A51A1B0C2}"/>
              </a:ext>
            </a:extLst>
          </p:cNvPr>
          <p:cNvSpPr/>
          <p:nvPr/>
        </p:nvSpPr>
        <p:spPr>
          <a:xfrm>
            <a:off x="0" y="6197524"/>
            <a:ext cx="12192000" cy="657225"/>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7A221C9-2190-4451-89F8-173EF216DFC6}"/>
              </a:ext>
            </a:extLst>
          </p:cNvPr>
          <p:cNvSpPr/>
          <p:nvPr/>
        </p:nvSpPr>
        <p:spPr>
          <a:xfrm>
            <a:off x="200659" y="6356859"/>
            <a:ext cx="1879809" cy="338554"/>
          </a:xfrm>
          <a:prstGeom prst="rect">
            <a:avLst/>
          </a:prstGeom>
        </p:spPr>
        <p:txBody>
          <a:bodyPr wrap="square">
            <a:spAutoFit/>
          </a:bodyPr>
          <a:lstStyle/>
          <a:p>
            <a:r>
              <a:rPr lang="ru-RU" sz="1600" b="1" dirty="0">
                <a:solidFill>
                  <a:schemeClr val="tx1">
                    <a:lumMod val="95000"/>
                    <a:lumOff val="5000"/>
                  </a:schemeClr>
                </a:solidFill>
                <a:latin typeface="Arial" panose="020B0604020202020204" pitchFamily="34" charset="0"/>
                <a:ea typeface="+mj-ea"/>
                <a:cs typeface="Arial" panose="020B0604020202020204" pitchFamily="34" charset="0"/>
              </a:rPr>
              <a:t>Июнь</a:t>
            </a:r>
            <a:r>
              <a:rPr lang="en-US" sz="1600" b="1" dirty="0">
                <a:solidFill>
                  <a:schemeClr val="tx1">
                    <a:lumMod val="95000"/>
                    <a:lumOff val="5000"/>
                  </a:schemeClr>
                </a:solidFill>
                <a:latin typeface="Arial" panose="020B0604020202020204" pitchFamily="34" charset="0"/>
                <a:ea typeface="+mj-ea"/>
                <a:cs typeface="Arial" panose="020B0604020202020204" pitchFamily="34" charset="0"/>
              </a:rPr>
              <a:t> </a:t>
            </a:r>
            <a:r>
              <a:rPr lang="en-US" sz="1600" b="1" dirty="0">
                <a:solidFill>
                  <a:srgbClr val="00B0F0"/>
                </a:solidFill>
                <a:latin typeface="Arial" panose="020B0604020202020204" pitchFamily="34" charset="0"/>
                <a:ea typeface="+mj-ea"/>
                <a:cs typeface="Arial" panose="020B0604020202020204" pitchFamily="34" charset="0"/>
              </a:rPr>
              <a:t>2020</a:t>
            </a:r>
            <a:r>
              <a:rPr lang="ru-RU" sz="1600" b="1" dirty="0">
                <a:solidFill>
                  <a:srgbClr val="00B0F0"/>
                </a:solidFill>
                <a:latin typeface="Arial" panose="020B0604020202020204" pitchFamily="34" charset="0"/>
                <a:ea typeface="+mj-ea"/>
                <a:cs typeface="Arial" panose="020B0604020202020204" pitchFamily="34" charset="0"/>
              </a:rPr>
              <a:t> года</a:t>
            </a:r>
            <a:endParaRPr lang="en-US" sz="1600" b="1" dirty="0">
              <a:solidFill>
                <a:srgbClr val="00B0F0"/>
              </a:solidFill>
              <a:latin typeface="Arial" panose="020B0604020202020204" pitchFamily="34" charset="0"/>
              <a:ea typeface="+mj-ea"/>
              <a:cs typeface="Arial" panose="020B0604020202020204" pitchFamily="34" charset="0"/>
            </a:endParaRPr>
          </a:p>
        </p:txBody>
      </p:sp>
      <p:sp>
        <p:nvSpPr>
          <p:cNvPr id="22" name="Rectangle 21">
            <a:extLst>
              <a:ext uri="{FF2B5EF4-FFF2-40B4-BE49-F238E27FC236}">
                <a16:creationId xmlns:a16="http://schemas.microsoft.com/office/drawing/2014/main" id="{E6A795C6-F36E-4901-89D9-3EAE688B9117}"/>
              </a:ext>
            </a:extLst>
          </p:cNvPr>
          <p:cNvSpPr/>
          <p:nvPr/>
        </p:nvSpPr>
        <p:spPr>
          <a:xfrm>
            <a:off x="3532858" y="2289356"/>
            <a:ext cx="8441428" cy="2400657"/>
          </a:xfrm>
          <a:prstGeom prst="rect">
            <a:avLst/>
          </a:prstGeom>
        </p:spPr>
        <p:txBody>
          <a:bodyPr wrap="square">
            <a:spAutoFit/>
          </a:bodyPr>
          <a:lstStyle/>
          <a:p>
            <a:r>
              <a:rPr lang="ru-RU" sz="5000" b="1" dirty="0">
                <a:solidFill>
                  <a:srgbClr val="00B0F0"/>
                </a:solidFill>
                <a:latin typeface="Arial" panose="020B0604020202020204" pitchFamily="34" charset="0"/>
                <a:ea typeface="+mj-ea"/>
                <a:cs typeface="Arial" panose="020B0604020202020204" pitchFamily="34" charset="0"/>
              </a:rPr>
              <a:t>Отчет о последующей деятельности</a:t>
            </a:r>
            <a:r>
              <a:rPr lang="en-US" sz="5000" b="1" dirty="0">
                <a:solidFill>
                  <a:srgbClr val="00B0F0"/>
                </a:solidFill>
                <a:latin typeface="Arial" panose="020B0604020202020204" pitchFamily="34" charset="0"/>
                <a:ea typeface="+mj-ea"/>
                <a:cs typeface="Arial" panose="020B0604020202020204" pitchFamily="34" charset="0"/>
              </a:rPr>
              <a:t> </a:t>
            </a:r>
          </a:p>
          <a:p>
            <a:r>
              <a:rPr lang="ru-RU" sz="5000" b="1" dirty="0">
                <a:solidFill>
                  <a:schemeClr val="tx1">
                    <a:lumMod val="95000"/>
                    <a:lumOff val="5000"/>
                  </a:schemeClr>
                </a:solidFill>
                <a:latin typeface="Arial" panose="020B0604020202020204" pitchFamily="34" charset="0"/>
                <a:ea typeface="+mj-ea"/>
                <a:cs typeface="Arial" panose="020B0604020202020204" pitchFamily="34" charset="0"/>
              </a:rPr>
              <a:t>Совету 2020 года</a:t>
            </a:r>
            <a:r>
              <a:rPr lang="en-US" sz="5000" b="1" dirty="0">
                <a:solidFill>
                  <a:srgbClr val="00B0F0"/>
                </a:solidFill>
                <a:latin typeface="Arial" panose="020B0604020202020204" pitchFamily="34" charset="0"/>
                <a:ea typeface="+mj-ea"/>
                <a:cs typeface="Arial" panose="020B0604020202020204" pitchFamily="34" charset="0"/>
              </a:rPr>
              <a:t> </a:t>
            </a:r>
          </a:p>
        </p:txBody>
      </p:sp>
      <p:cxnSp>
        <p:nvCxnSpPr>
          <p:cNvPr id="24" name="Straight Connector 23">
            <a:extLst>
              <a:ext uri="{FF2B5EF4-FFF2-40B4-BE49-F238E27FC236}">
                <a16:creationId xmlns:a16="http://schemas.microsoft.com/office/drawing/2014/main" id="{1571C638-4D29-4C0B-93CF-F551CF743181}"/>
              </a:ext>
            </a:extLst>
          </p:cNvPr>
          <p:cNvCxnSpPr>
            <a:cxnSpLocks/>
          </p:cNvCxnSpPr>
          <p:nvPr/>
        </p:nvCxnSpPr>
        <p:spPr>
          <a:xfrm>
            <a:off x="3111611" y="0"/>
            <a:ext cx="0" cy="619752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2594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a:off x="0" y="6369021"/>
            <a:ext cx="12192000" cy="64633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a:off x="1155982" y="6430574"/>
            <a:ext cx="2593897" cy="523220"/>
          </a:xfrm>
          <a:prstGeom prst="rect">
            <a:avLst/>
          </a:prstGeom>
        </p:spPr>
        <p:txBody>
          <a:bodyPr wrap="square">
            <a:spAutoFit/>
          </a:bodyPr>
          <a:lstStyle/>
          <a:p>
            <a:r>
              <a:rPr lang="ru-RU" sz="1400" b="1" dirty="0">
                <a:solidFill>
                  <a:schemeClr val="tx1">
                    <a:lumMod val="95000"/>
                    <a:lumOff val="5000"/>
                  </a:schemeClr>
                </a:solidFill>
                <a:latin typeface="Arial" panose="020B0604020202020204" pitchFamily="34" charset="0"/>
                <a:cs typeface="Arial" panose="020B0604020202020204" pitchFamily="34" charset="0"/>
              </a:rPr>
              <a:t>Рабочая группа </a:t>
            </a:r>
            <a:br>
              <a:rPr lang="ru-RU" sz="1400" b="1" dirty="0">
                <a:solidFill>
                  <a:schemeClr val="tx1">
                    <a:lumMod val="95000"/>
                    <a:lumOff val="5000"/>
                  </a:schemeClr>
                </a:solidFill>
                <a:latin typeface="Arial" panose="020B0604020202020204" pitchFamily="34" charset="0"/>
                <a:cs typeface="Arial" panose="020B0604020202020204" pitchFamily="34" charset="0"/>
              </a:rPr>
            </a:br>
            <a:r>
              <a:rPr lang="ru-RU" sz="1400" b="1" dirty="0">
                <a:solidFill>
                  <a:schemeClr val="tx1">
                    <a:lumMod val="95000"/>
                    <a:lumOff val="5000"/>
                  </a:schemeClr>
                </a:solidFill>
                <a:latin typeface="Arial" panose="020B0604020202020204" pitchFamily="34" charset="0"/>
                <a:cs typeface="Arial" panose="020B0604020202020204" pitchFamily="34" charset="0"/>
              </a:rPr>
              <a:t>по</a:t>
            </a:r>
            <a:r>
              <a:rPr lang="en-US" sz="1400" b="1" dirty="0">
                <a:solidFill>
                  <a:schemeClr val="tx1">
                    <a:lumMod val="95000"/>
                    <a:lumOff val="5000"/>
                  </a:schemeClr>
                </a:solidFill>
                <a:latin typeface="Arial" panose="020B0604020202020204" pitchFamily="34" charset="0"/>
                <a:cs typeface="Arial" panose="020B0604020202020204" pitchFamily="34" charset="0"/>
              </a:rPr>
              <a:t> </a:t>
            </a:r>
            <a:r>
              <a:rPr lang="ru-RU" sz="1400" b="1" dirty="0">
                <a:solidFill>
                  <a:srgbClr val="00B0F0"/>
                </a:solidFill>
                <a:latin typeface="Arial" panose="020B0604020202020204" pitchFamily="34" charset="0"/>
                <a:cs typeface="Arial" panose="020B0604020202020204" pitchFamily="34" charset="0"/>
              </a:rPr>
              <a:t>внутреннему контролю</a:t>
            </a:r>
            <a:endParaRPr lang="en-US" sz="1400" b="1" dirty="0">
              <a:solidFill>
                <a:srgbClr val="00B0F0"/>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a:off x="0" y="6211700"/>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ru-RU" sz="4200" dirty="0">
                <a:solidFill>
                  <a:srgbClr val="00B0F0"/>
                </a:solidFill>
              </a:rPr>
              <a:t>МСЭ</a:t>
            </a:r>
            <a:endParaRPr lang="en-US" sz="4200" dirty="0">
              <a:solidFill>
                <a:srgbClr val="00B0F0"/>
              </a:solidFill>
            </a:endParaRP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8020" y="6341425"/>
            <a:ext cx="603169" cy="612369"/>
          </a:xfrm>
          <a:prstGeom prst="rect">
            <a:avLst/>
          </a:prstGeom>
        </p:spPr>
      </p:pic>
      <p:grpSp>
        <p:nvGrpSpPr>
          <p:cNvPr id="30" name="Group 29">
            <a:extLst>
              <a:ext uri="{FF2B5EF4-FFF2-40B4-BE49-F238E27FC236}">
                <a16:creationId xmlns:a16="http://schemas.microsoft.com/office/drawing/2014/main" id="{11B89268-AE9B-4445-A2A4-3DBCD0872346}"/>
              </a:ext>
            </a:extLst>
          </p:cNvPr>
          <p:cNvGrpSpPr/>
          <p:nvPr/>
        </p:nvGrpSpPr>
        <p:grpSpPr>
          <a:xfrm>
            <a:off x="730034" y="451735"/>
            <a:ext cx="7165346" cy="769441"/>
            <a:chOff x="6102442" y="1483456"/>
            <a:chExt cx="5419664" cy="769441"/>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6" y="1678152"/>
              <a:ext cx="4661840" cy="507831"/>
            </a:xfrm>
            <a:prstGeom prst="rect">
              <a:avLst/>
            </a:prstGeom>
            <a:noFill/>
          </p:spPr>
          <p:txBody>
            <a:bodyPr wrap="square" lIns="108000" rIns="108000" rtlCol="0">
              <a:spAutoFit/>
            </a:bodyPr>
            <a:lstStyle/>
            <a:p>
              <a:r>
                <a:rPr lang="ru-RU" altLang="ko-KR" sz="2700" b="1" dirty="0">
                  <a:solidFill>
                    <a:schemeClr val="tx1">
                      <a:lumMod val="95000"/>
                      <a:lumOff val="5000"/>
                    </a:schemeClr>
                  </a:solidFill>
                  <a:latin typeface="Arial"/>
                  <a:ea typeface="Arial Unicode MS"/>
                  <a:cs typeface="Arial" pitchFamily="34" charset="0"/>
                </a:rPr>
                <a:t>Резюме и необходимые действия </a:t>
              </a:r>
              <a:endParaRPr lang="ko-KR" altLang="en-US" sz="2700" b="1" dirty="0">
                <a:solidFill>
                  <a:schemeClr val="tx1">
                    <a:lumMod val="95000"/>
                    <a:lumOff val="5000"/>
                  </a:schemeClr>
                </a:solidFill>
                <a:latin typeface="Arial"/>
                <a:ea typeface="Arial Unicode MS"/>
                <a:cs typeface="Arial" pitchFamily="34" charset="0"/>
              </a:endParaRP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69441"/>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01</a:t>
              </a:r>
              <a:endParaRPr lang="ko-KR" altLang="en-US" sz="4400" b="1" dirty="0">
                <a:solidFill>
                  <a:srgbClr val="00B0F0"/>
                </a:solidFill>
                <a:latin typeface="Arial"/>
                <a:ea typeface="Arial Unicode MS"/>
                <a:cs typeface="Arial" pitchFamily="34" charset="0"/>
              </a:endParaRPr>
            </a:p>
          </p:txBody>
        </p:sp>
      </p:grpSp>
      <p:grpSp>
        <p:nvGrpSpPr>
          <p:cNvPr id="34" name="Group 33">
            <a:extLst>
              <a:ext uri="{FF2B5EF4-FFF2-40B4-BE49-F238E27FC236}">
                <a16:creationId xmlns:a16="http://schemas.microsoft.com/office/drawing/2014/main" id="{D7A8D42C-CF7D-466A-AA3C-B16BE9E57FC4}"/>
              </a:ext>
            </a:extLst>
          </p:cNvPr>
          <p:cNvGrpSpPr/>
          <p:nvPr/>
        </p:nvGrpSpPr>
        <p:grpSpPr>
          <a:xfrm>
            <a:off x="669074" y="2872820"/>
            <a:ext cx="7470242" cy="777510"/>
            <a:chOff x="5956014" y="1452296"/>
            <a:chExt cx="5435166" cy="777510"/>
          </a:xfrm>
        </p:grpSpPr>
        <p:sp>
          <p:nvSpPr>
            <p:cNvPr id="35" name="TextBox 34">
              <a:extLst>
                <a:ext uri="{FF2B5EF4-FFF2-40B4-BE49-F238E27FC236}">
                  <a16:creationId xmlns:a16="http://schemas.microsoft.com/office/drawing/2014/main" id="{9850E885-D721-43C5-A516-BD943DD4CD1F}"/>
                </a:ext>
              </a:extLst>
            </p:cNvPr>
            <p:cNvSpPr txBox="1"/>
            <p:nvPr/>
          </p:nvSpPr>
          <p:spPr>
            <a:xfrm>
              <a:off x="6729340" y="1637053"/>
              <a:ext cx="4661840" cy="507831"/>
            </a:xfrm>
            <a:prstGeom prst="rect">
              <a:avLst/>
            </a:prstGeom>
            <a:noFill/>
          </p:spPr>
          <p:txBody>
            <a:bodyPr wrap="square" lIns="108000" rIns="108000" rtlCol="0">
              <a:spAutoFit/>
            </a:bodyPr>
            <a:lstStyle/>
            <a:p>
              <a:r>
                <a:rPr lang="ru-RU" sz="2700" b="1" dirty="0">
                  <a:solidFill>
                    <a:schemeClr val="bg1">
                      <a:lumMod val="65000"/>
                    </a:schemeClr>
                  </a:solidFill>
                  <a:latin typeface="Arial"/>
                  <a:ea typeface="Arial Unicode MS"/>
                  <a:cs typeface="Arial" pitchFamily="34" charset="0"/>
                </a:rPr>
                <a:t>Предусмотренные системы и меры</a:t>
              </a:r>
              <a:endParaRPr lang="ko-KR" altLang="en-US" sz="2700" b="1" dirty="0">
                <a:solidFill>
                  <a:schemeClr val="bg1">
                    <a:lumMod val="65000"/>
                  </a:schemeClr>
                </a:solidFill>
                <a:latin typeface="Arial"/>
                <a:ea typeface="Arial Unicode MS"/>
                <a:cs typeface="Arial" pitchFamily="34" charset="0"/>
              </a:endParaRPr>
            </a:p>
          </p:txBody>
        </p:sp>
        <p:sp>
          <p:nvSpPr>
            <p:cNvPr id="36" name="TextBox 35">
              <a:extLst>
                <a:ext uri="{FF2B5EF4-FFF2-40B4-BE49-F238E27FC236}">
                  <a16:creationId xmlns:a16="http://schemas.microsoft.com/office/drawing/2014/main" id="{E7E0C1C1-D86F-4439-B52C-59F196E8B60C}"/>
                </a:ext>
              </a:extLst>
            </p:cNvPr>
            <p:cNvSpPr txBox="1"/>
            <p:nvPr/>
          </p:nvSpPr>
          <p:spPr>
            <a:xfrm>
              <a:off x="5956014" y="1452296"/>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Arial"/>
                  <a:ea typeface="Arial Unicode MS"/>
                  <a:cs typeface="Arial" pitchFamily="34" charset="0"/>
                </a:rPr>
                <a:t>04</a:t>
              </a:r>
              <a:endParaRPr lang="ko-KR" altLang="en-US" sz="4400" b="1" dirty="0">
                <a:solidFill>
                  <a:schemeClr val="bg1">
                    <a:lumMod val="65000"/>
                  </a:schemeClr>
                </a:solidFill>
                <a:latin typeface="Arial"/>
                <a:ea typeface="Arial Unicode MS"/>
                <a:cs typeface="Arial" pitchFamily="34" charset="0"/>
              </a:endParaRPr>
            </a:p>
          </p:txBody>
        </p:sp>
      </p:grpSp>
      <p:grpSp>
        <p:nvGrpSpPr>
          <p:cNvPr id="38" name="Group 37">
            <a:extLst>
              <a:ext uri="{FF2B5EF4-FFF2-40B4-BE49-F238E27FC236}">
                <a16:creationId xmlns:a16="http://schemas.microsoft.com/office/drawing/2014/main" id="{27F35DDC-6051-4F1F-A33A-087A9C971A2C}"/>
              </a:ext>
            </a:extLst>
          </p:cNvPr>
          <p:cNvGrpSpPr/>
          <p:nvPr/>
        </p:nvGrpSpPr>
        <p:grpSpPr>
          <a:xfrm>
            <a:off x="796262" y="3771154"/>
            <a:ext cx="9062113" cy="777510"/>
            <a:chOff x="6036168" y="1483098"/>
            <a:chExt cx="8126346" cy="777510"/>
          </a:xfrm>
        </p:grpSpPr>
        <p:sp>
          <p:nvSpPr>
            <p:cNvPr id="39" name="TextBox 38">
              <a:extLst>
                <a:ext uri="{FF2B5EF4-FFF2-40B4-BE49-F238E27FC236}">
                  <a16:creationId xmlns:a16="http://schemas.microsoft.com/office/drawing/2014/main" id="{7125DFED-8299-4649-BCDF-BF77EFAB9703}"/>
                </a:ext>
              </a:extLst>
            </p:cNvPr>
            <p:cNvSpPr txBox="1"/>
            <p:nvPr/>
          </p:nvSpPr>
          <p:spPr>
            <a:xfrm>
              <a:off x="6860266" y="1678152"/>
              <a:ext cx="7302248" cy="507831"/>
            </a:xfrm>
            <a:prstGeom prst="rect">
              <a:avLst/>
            </a:prstGeom>
            <a:noFill/>
          </p:spPr>
          <p:txBody>
            <a:bodyPr wrap="square" lIns="108000" rIns="108000" rtlCol="0">
              <a:spAutoFit/>
            </a:bodyPr>
            <a:lstStyle/>
            <a:p>
              <a:r>
                <a:rPr lang="ru-RU" sz="2700" b="1" dirty="0">
                  <a:solidFill>
                    <a:schemeClr val="bg1">
                      <a:lumMod val="65000"/>
                    </a:schemeClr>
                  </a:solidFill>
                  <a:latin typeface="Arial"/>
                  <a:ea typeface="Arial Unicode MS"/>
                  <a:cs typeface="Arial" pitchFamily="34" charset="0"/>
                </a:rPr>
                <a:t>Системы и меры в процессе реализации</a:t>
              </a:r>
              <a:endParaRPr lang="ko-KR" altLang="en-US" sz="2700" b="1" dirty="0">
                <a:solidFill>
                  <a:schemeClr val="bg1">
                    <a:lumMod val="65000"/>
                  </a:schemeClr>
                </a:solidFill>
                <a:latin typeface="Arial"/>
                <a:ea typeface="Arial Unicode MS"/>
                <a:cs typeface="Arial" pitchFamily="34" charset="0"/>
              </a:endParaRPr>
            </a:p>
          </p:txBody>
        </p:sp>
        <p:sp>
          <p:nvSpPr>
            <p:cNvPr id="40" name="TextBox 39">
              <a:extLst>
                <a:ext uri="{FF2B5EF4-FFF2-40B4-BE49-F238E27FC236}">
                  <a16:creationId xmlns:a16="http://schemas.microsoft.com/office/drawing/2014/main" id="{BED3CEDA-F7F0-4BCF-887F-B3562D75DD78}"/>
                </a:ext>
              </a:extLst>
            </p:cNvPr>
            <p:cNvSpPr txBox="1"/>
            <p:nvPr/>
          </p:nvSpPr>
          <p:spPr>
            <a:xfrm>
              <a:off x="6036168" y="1483098"/>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Arial"/>
                  <a:ea typeface="Arial Unicode MS"/>
                  <a:cs typeface="Arial" pitchFamily="34" charset="0"/>
                </a:rPr>
                <a:t>05</a:t>
              </a:r>
              <a:endParaRPr lang="ko-KR" altLang="en-US" sz="4400" b="1" dirty="0">
                <a:solidFill>
                  <a:schemeClr val="bg1">
                    <a:lumMod val="65000"/>
                  </a:schemeClr>
                </a:solidFill>
                <a:latin typeface="Arial"/>
                <a:ea typeface="Arial Unicode MS"/>
                <a:cs typeface="Arial" pitchFamily="34" charset="0"/>
              </a:endParaRPr>
            </a:p>
          </p:txBody>
        </p:sp>
      </p:grpSp>
      <p:sp>
        <p:nvSpPr>
          <p:cNvPr id="15" name="TextBox 14">
            <a:extLst>
              <a:ext uri="{FF2B5EF4-FFF2-40B4-BE49-F238E27FC236}">
                <a16:creationId xmlns:a16="http://schemas.microsoft.com/office/drawing/2014/main" id="{7D081B66-23E7-4DA6-BF0E-16720B983BC9}"/>
              </a:ext>
            </a:extLst>
          </p:cNvPr>
          <p:cNvSpPr txBox="1"/>
          <p:nvPr/>
        </p:nvSpPr>
        <p:spPr>
          <a:xfrm>
            <a:off x="1731954" y="1369428"/>
            <a:ext cx="4661840" cy="507831"/>
          </a:xfrm>
          <a:prstGeom prst="rect">
            <a:avLst/>
          </a:prstGeom>
          <a:noFill/>
        </p:spPr>
        <p:txBody>
          <a:bodyPr wrap="square" lIns="108000" rIns="108000" rtlCol="0">
            <a:spAutoFit/>
          </a:bodyPr>
          <a:lstStyle>
            <a:defPPr>
              <a:defRPr lang="en-US"/>
            </a:defPPr>
            <a:lvl1pPr>
              <a:defRPr sz="2700" b="1">
                <a:solidFill>
                  <a:schemeClr val="bg1">
                    <a:lumMod val="65000"/>
                  </a:schemeClr>
                </a:solidFill>
                <a:latin typeface="Arial"/>
                <a:ea typeface="Arial Unicode MS"/>
                <a:cs typeface="Arial" pitchFamily="34" charset="0"/>
              </a:defRPr>
            </a:lvl1pPr>
          </a:lstStyle>
          <a:p>
            <a:r>
              <a:rPr lang="ru-RU" altLang="ko-KR" dirty="0"/>
              <a:t>Базовая информация</a:t>
            </a:r>
            <a:endParaRPr lang="ko-KR" altLang="en-US" dirty="0"/>
          </a:p>
        </p:txBody>
      </p:sp>
      <p:sp>
        <p:nvSpPr>
          <p:cNvPr id="16" name="TextBox 15">
            <a:extLst>
              <a:ext uri="{FF2B5EF4-FFF2-40B4-BE49-F238E27FC236}">
                <a16:creationId xmlns:a16="http://schemas.microsoft.com/office/drawing/2014/main" id="{22710F50-6230-444F-AEC2-AC6B1005660E}"/>
              </a:ext>
            </a:extLst>
          </p:cNvPr>
          <p:cNvSpPr txBox="1"/>
          <p:nvPr/>
        </p:nvSpPr>
        <p:spPr>
          <a:xfrm>
            <a:off x="870168" y="1183845"/>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02</a:t>
            </a:r>
            <a:endParaRPr lang="ko-KR" altLang="en-US" dirty="0"/>
          </a:p>
        </p:txBody>
      </p:sp>
      <p:sp>
        <p:nvSpPr>
          <p:cNvPr id="17" name="TextBox 16">
            <a:extLst>
              <a:ext uri="{FF2B5EF4-FFF2-40B4-BE49-F238E27FC236}">
                <a16:creationId xmlns:a16="http://schemas.microsoft.com/office/drawing/2014/main" id="{BA3E9E3E-FED8-42F4-A92F-0E3C6D40F1DF}"/>
              </a:ext>
            </a:extLst>
          </p:cNvPr>
          <p:cNvSpPr txBox="1"/>
          <p:nvPr/>
        </p:nvSpPr>
        <p:spPr>
          <a:xfrm>
            <a:off x="1734053" y="2227421"/>
            <a:ext cx="7468143" cy="507831"/>
          </a:xfrm>
          <a:prstGeom prst="rect">
            <a:avLst/>
          </a:prstGeom>
          <a:noFill/>
        </p:spPr>
        <p:txBody>
          <a:bodyPr wrap="square" lIns="108000" rIns="108000" rtlCol="0">
            <a:spAutoFit/>
          </a:bodyPr>
          <a:lstStyle/>
          <a:p>
            <a:r>
              <a:rPr lang="ru-RU" altLang="ko-KR" sz="2700" b="1" dirty="0">
                <a:solidFill>
                  <a:schemeClr val="bg1">
                    <a:lumMod val="65000"/>
                  </a:schemeClr>
                </a:solidFill>
                <a:latin typeface="Arial"/>
                <a:ea typeface="Arial Unicode MS"/>
                <a:cs typeface="Arial" pitchFamily="34" charset="0"/>
              </a:rPr>
              <a:t>Основные результаты работы группы</a:t>
            </a:r>
            <a:endParaRPr lang="ko-KR" altLang="en-US" sz="2700" b="1" dirty="0">
              <a:solidFill>
                <a:schemeClr val="bg1">
                  <a:lumMod val="65000"/>
                </a:schemeClr>
              </a:solidFill>
              <a:latin typeface="Arial"/>
              <a:ea typeface="Arial Unicode MS"/>
              <a:cs typeface="Arial" pitchFamily="34" charset="0"/>
            </a:endParaRPr>
          </a:p>
        </p:txBody>
      </p:sp>
      <p:sp>
        <p:nvSpPr>
          <p:cNvPr id="18" name="TextBox 17">
            <a:extLst>
              <a:ext uri="{FF2B5EF4-FFF2-40B4-BE49-F238E27FC236}">
                <a16:creationId xmlns:a16="http://schemas.microsoft.com/office/drawing/2014/main" id="{0150E750-082A-4515-9650-DA6414233B8A}"/>
              </a:ext>
            </a:extLst>
          </p:cNvPr>
          <p:cNvSpPr txBox="1"/>
          <p:nvPr/>
        </p:nvSpPr>
        <p:spPr>
          <a:xfrm>
            <a:off x="870168" y="204322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03</a:t>
            </a:r>
            <a:endParaRPr lang="ko-KR" altLang="en-US" dirty="0"/>
          </a:p>
        </p:txBody>
      </p:sp>
    </p:spTree>
    <p:extLst>
      <p:ext uri="{BB962C8B-B14F-4D97-AF65-F5344CB8AC3E}">
        <p14:creationId xmlns:p14="http://schemas.microsoft.com/office/powerpoint/2010/main" val="1050601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7"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11B89268-AE9B-4445-A2A4-3DBCD0872346}"/>
              </a:ext>
            </a:extLst>
          </p:cNvPr>
          <p:cNvGrpSpPr/>
          <p:nvPr/>
        </p:nvGrpSpPr>
        <p:grpSpPr>
          <a:xfrm>
            <a:off x="15503" y="73607"/>
            <a:ext cx="9100355" cy="777510"/>
            <a:chOff x="6023658" y="1472711"/>
            <a:chExt cx="5304591" cy="777510"/>
          </a:xfrm>
        </p:grpSpPr>
        <p:sp>
          <p:nvSpPr>
            <p:cNvPr id="31" name="TextBox 30">
              <a:extLst>
                <a:ext uri="{FF2B5EF4-FFF2-40B4-BE49-F238E27FC236}">
                  <a16:creationId xmlns:a16="http://schemas.microsoft.com/office/drawing/2014/main" id="{98338413-C2A9-4B63-A396-E34A8C74ACD4}"/>
                </a:ext>
              </a:extLst>
            </p:cNvPr>
            <p:cNvSpPr txBox="1"/>
            <p:nvPr/>
          </p:nvSpPr>
          <p:spPr>
            <a:xfrm>
              <a:off x="6666409" y="1656959"/>
              <a:ext cx="4661840" cy="507831"/>
            </a:xfrm>
            <a:prstGeom prst="rect">
              <a:avLst/>
            </a:prstGeom>
            <a:noFill/>
          </p:spPr>
          <p:txBody>
            <a:bodyPr wrap="square" lIns="108000" rIns="108000" rtlCol="0">
              <a:spAutoFit/>
            </a:bodyPr>
            <a:lstStyle/>
            <a:p>
              <a:r>
                <a:rPr lang="en-US" altLang="ko-KR" sz="2700" b="1" dirty="0">
                  <a:solidFill>
                    <a:schemeClr val="tx1">
                      <a:lumMod val="95000"/>
                      <a:lumOff val="5000"/>
                    </a:schemeClr>
                  </a:solidFill>
                  <a:latin typeface="Arial"/>
                  <a:ea typeface="Arial Unicode MS"/>
                  <a:cs typeface="Arial" pitchFamily="34" charset="0"/>
                </a:rPr>
                <a:t> </a:t>
              </a:r>
              <a:r>
                <a:rPr lang="ru-RU" altLang="ko-KR" sz="2700" b="1" dirty="0">
                  <a:solidFill>
                    <a:schemeClr val="tx1">
                      <a:lumMod val="95000"/>
                      <a:lumOff val="5000"/>
                    </a:schemeClr>
                  </a:solidFill>
                  <a:latin typeface="Arial"/>
                  <a:ea typeface="Arial Unicode MS"/>
                  <a:cs typeface="Arial" pitchFamily="34" charset="0"/>
                </a:rPr>
                <a:t>Резюме и необходимые действия</a:t>
              </a:r>
              <a:endParaRPr lang="ko-KR" altLang="en-US" sz="2700" b="1" dirty="0">
                <a:solidFill>
                  <a:schemeClr val="tx1">
                    <a:lumMod val="95000"/>
                    <a:lumOff val="5000"/>
                  </a:schemeClr>
                </a:solidFill>
                <a:latin typeface="Arial"/>
                <a:ea typeface="Arial Unicode MS"/>
                <a:cs typeface="Arial" pitchFamily="34" charset="0"/>
              </a:endParaRPr>
            </a:p>
          </p:txBody>
        </p:sp>
        <p:sp>
          <p:nvSpPr>
            <p:cNvPr id="32" name="TextBox 31">
              <a:extLst>
                <a:ext uri="{FF2B5EF4-FFF2-40B4-BE49-F238E27FC236}">
                  <a16:creationId xmlns:a16="http://schemas.microsoft.com/office/drawing/2014/main" id="{28DD8B54-05F6-457D-A1C3-77004FBAD433}"/>
                </a:ext>
              </a:extLst>
            </p:cNvPr>
            <p:cNvSpPr txBox="1"/>
            <p:nvPr/>
          </p:nvSpPr>
          <p:spPr>
            <a:xfrm>
              <a:off x="6023658" y="1472711"/>
              <a:ext cx="981106"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01</a:t>
              </a:r>
              <a:endParaRPr lang="ko-KR" altLang="en-US" sz="4400" b="1" dirty="0">
                <a:solidFill>
                  <a:srgbClr val="00B0F0"/>
                </a:solidFill>
                <a:latin typeface="Arial"/>
                <a:ea typeface="Arial Unicode MS"/>
                <a:cs typeface="Arial" pitchFamily="34" charset="0"/>
              </a:endParaRPr>
            </a:p>
          </p:txBody>
        </p:sp>
      </p:grpSp>
      <p:graphicFrame>
        <p:nvGraphicFramePr>
          <p:cNvPr id="2" name="Table 1">
            <a:extLst>
              <a:ext uri="{FF2B5EF4-FFF2-40B4-BE49-F238E27FC236}">
                <a16:creationId xmlns:a16="http://schemas.microsoft.com/office/drawing/2014/main" id="{E6254B25-AF75-46C9-B8C9-2FE93A16FAFE}"/>
              </a:ext>
            </a:extLst>
          </p:cNvPr>
          <p:cNvGraphicFramePr>
            <a:graphicFrameLocks noGrp="1"/>
          </p:cNvGraphicFramePr>
          <p:nvPr>
            <p:extLst>
              <p:ext uri="{D42A27DB-BD31-4B8C-83A1-F6EECF244321}">
                <p14:modId xmlns:p14="http://schemas.microsoft.com/office/powerpoint/2010/main" val="1028867943"/>
              </p:ext>
            </p:extLst>
          </p:nvPr>
        </p:nvGraphicFramePr>
        <p:xfrm>
          <a:off x="466724" y="1056558"/>
          <a:ext cx="5629276" cy="5461688"/>
        </p:xfrm>
        <a:graphic>
          <a:graphicData uri="http://schemas.openxmlformats.org/drawingml/2006/table">
            <a:tbl>
              <a:tblPr>
                <a:tableStyleId>{5C22544A-7EE6-4342-B048-85BDC9FD1C3A}</a:tableStyleId>
              </a:tblPr>
              <a:tblGrid>
                <a:gridCol w="5629276">
                  <a:extLst>
                    <a:ext uri="{9D8B030D-6E8A-4147-A177-3AD203B41FA5}">
                      <a16:colId xmlns:a16="http://schemas.microsoft.com/office/drawing/2014/main" val="3276842879"/>
                    </a:ext>
                  </a:extLst>
                </a:gridCol>
              </a:tblGrid>
              <a:tr h="5461688">
                <a:tc>
                  <a:txBody>
                    <a:bodyPr/>
                    <a:lstStyle/>
                    <a:p>
                      <a:pPr marL="360045" marR="0" indent="-360045" algn="just" hangingPunct="0">
                        <a:spcBef>
                          <a:spcPts val="800"/>
                        </a:spcBef>
                        <a:spcAft>
                          <a:spcPts val="1200"/>
                        </a:spcAft>
                        <a:tabLst>
                          <a:tab pos="360045" algn="l"/>
                          <a:tab pos="720090" algn="l"/>
                          <a:tab pos="1080135" algn="l"/>
                          <a:tab pos="1440180" algn="l"/>
                          <a:tab pos="1800225" algn="l"/>
                        </a:tabLst>
                      </a:pPr>
                      <a:r>
                        <a:rPr lang="ru-RU" sz="2000" b="1" dirty="0">
                          <a:solidFill>
                            <a:srgbClr val="00B0F0"/>
                          </a:solidFill>
                          <a:effectLst/>
                          <a:latin typeface="Arial" panose="020B0604020202020204" pitchFamily="34" charset="0"/>
                          <a:cs typeface="Arial" panose="020B0604020202020204" pitchFamily="34" charset="0"/>
                        </a:rPr>
                        <a:t>Резюме</a:t>
                      </a:r>
                      <a:endParaRPr lang="en-US" sz="1200" b="1" dirty="0">
                        <a:effectLst/>
                        <a:latin typeface="Arial" panose="020B0604020202020204" pitchFamily="34" charset="0"/>
                        <a:cs typeface="Arial" panose="020B0604020202020204" pitchFamily="34" charset="0"/>
                      </a:endParaRPr>
                    </a:p>
                    <a:p>
                      <a:pPr lvl="0" algn="l">
                        <a:spcBef>
                          <a:spcPts val="600"/>
                        </a:spcBef>
                      </a:pPr>
                      <a:r>
                        <a:rPr lang="ru-RU" sz="1100" dirty="0">
                          <a:effectLst/>
                          <a:latin typeface="Arial" panose="020B0604020202020204" pitchFamily="34" charset="0"/>
                          <a:cs typeface="Arial" panose="020B0604020202020204" pitchFamily="34" charset="0"/>
                        </a:rPr>
                        <a:t>В 2018 году Подразделение внутреннего аудита МСЭ (IAU) провело расследование в отношении мошенничества, совершенного сотрудником одного из региональных отделений МСЭ. 3 мая 2019 года Директором БРЭ была создана внутренняя рабочая группа. Причин для создания этой группы было несколько: случай мошенничества в региональном отделении, последующие меры, предпринятые Подразделением внутреннего аудита и Внешним аудитором, и проверка деятельности региональных/зональных отделений</a:t>
                      </a:r>
                      <a:r>
                        <a:rPr lang="en-GB" sz="1100" kern="1200" dirty="0">
                          <a:solidFill>
                            <a:schemeClr val="dk1"/>
                          </a:solidFill>
                          <a:effectLst/>
                          <a:latin typeface="Arial" panose="020B0604020202020204" pitchFamily="34" charset="0"/>
                          <a:ea typeface="+mn-ea"/>
                          <a:cs typeface="Arial" panose="020B0604020202020204" pitchFamily="34" charset="0"/>
                        </a:rPr>
                        <a:t>. </a:t>
                      </a:r>
                    </a:p>
                    <a:p>
                      <a:pPr lvl="0" algn="l">
                        <a:spcBef>
                          <a:spcPts val="600"/>
                        </a:spcBef>
                      </a:pPr>
                      <a:r>
                        <a:rPr lang="ru-RU" sz="1100" kern="1200" dirty="0">
                          <a:solidFill>
                            <a:schemeClr val="dk1"/>
                          </a:solidFill>
                          <a:effectLst/>
                          <a:latin typeface="Arial" panose="020B0604020202020204" pitchFamily="34" charset="0"/>
                          <a:ea typeface="+mn-ea"/>
                          <a:cs typeface="Arial" panose="020B0604020202020204" pitchFamily="34" charset="0"/>
                        </a:rPr>
                        <a:t>Внутренней рабочей группе по усилению внутреннего контроля было поручено</a:t>
                      </a:r>
                      <a:r>
                        <a:rPr lang="en-GB" sz="1100" kern="1200" dirty="0">
                          <a:solidFill>
                            <a:schemeClr val="dk1"/>
                          </a:solidFill>
                          <a:effectLst/>
                          <a:latin typeface="Arial" panose="020B0604020202020204" pitchFamily="34" charset="0"/>
                          <a:ea typeface="+mn-ea"/>
                          <a:cs typeface="Arial" panose="020B0604020202020204" pitchFamily="34" charset="0"/>
                        </a:rPr>
                        <a:t>:</a:t>
                      </a:r>
                      <a:endParaRPr lang="en-US" sz="1100" kern="1200" dirty="0">
                        <a:solidFill>
                          <a:schemeClr val="dk1"/>
                        </a:solidFill>
                        <a:effectLst/>
                        <a:latin typeface="Arial" panose="020B0604020202020204" pitchFamily="34" charset="0"/>
                        <a:ea typeface="+mn-ea"/>
                        <a:cs typeface="Arial" panose="020B0604020202020204" pitchFamily="34" charset="0"/>
                      </a:endParaRPr>
                    </a:p>
                    <a:p>
                      <a:pPr marL="171450" lvl="0" indent="-171450" algn="l" fontAlgn="auto" hangingPunct="1">
                        <a:spcBef>
                          <a:spcPts val="300"/>
                        </a:spcBef>
                        <a:buFont typeface="Arial" panose="020B0604020202020204" pitchFamily="34" charset="0"/>
                        <a:buChar char="•"/>
                      </a:pPr>
                      <a:r>
                        <a:rPr lang="ru-RU" sz="1100" kern="1200" dirty="0">
                          <a:solidFill>
                            <a:schemeClr val="dk1"/>
                          </a:solidFill>
                          <a:effectLst/>
                          <a:latin typeface="Arial" panose="020B0604020202020204" pitchFamily="34" charset="0"/>
                          <a:ea typeface="+mn-ea"/>
                          <a:cs typeface="Arial" panose="020B0604020202020204" pitchFamily="34" charset="0"/>
                        </a:rPr>
                        <a:t>рассмотреть слабые стороны процедур, которые были использованы в недавнем случае мошенничества, и заключения, содержащиеся в соответствующих отчетах/письмах Подразделения внутреннего аудита и Внешнего аудитора</a:t>
                      </a:r>
                      <a:r>
                        <a:rPr lang="en-GB" sz="1100" kern="1200" dirty="0">
                          <a:solidFill>
                            <a:schemeClr val="dk1"/>
                          </a:solidFill>
                          <a:effectLst/>
                          <a:latin typeface="Arial" panose="020B0604020202020204" pitchFamily="34" charset="0"/>
                          <a:ea typeface="+mn-ea"/>
                          <a:cs typeface="Arial" panose="020B0604020202020204" pitchFamily="34" charset="0"/>
                        </a:rPr>
                        <a:t>;</a:t>
                      </a:r>
                      <a:endParaRPr lang="en-US" sz="1100" kern="1200" dirty="0">
                        <a:solidFill>
                          <a:schemeClr val="dk1"/>
                        </a:solidFill>
                        <a:effectLst/>
                        <a:latin typeface="Arial" panose="020B0604020202020204" pitchFamily="34" charset="0"/>
                        <a:ea typeface="+mn-ea"/>
                        <a:cs typeface="Arial" panose="020B0604020202020204" pitchFamily="34" charset="0"/>
                      </a:endParaRPr>
                    </a:p>
                    <a:p>
                      <a:pPr marL="171450" lvl="0" indent="-171450" algn="l" fontAlgn="auto" hangingPunct="1">
                        <a:spcBef>
                          <a:spcPts val="300"/>
                        </a:spcBef>
                        <a:buFont typeface="Arial" panose="020B0604020202020204" pitchFamily="34" charset="0"/>
                        <a:buChar char="•"/>
                      </a:pPr>
                      <a:r>
                        <a:rPr lang="ru-RU" sz="1100" kern="1200" dirty="0">
                          <a:solidFill>
                            <a:schemeClr val="dk1"/>
                          </a:solidFill>
                          <a:effectLst/>
                          <a:latin typeface="Arial" panose="020B0604020202020204" pitchFamily="34" charset="0"/>
                          <a:ea typeface="+mn-ea"/>
                          <a:cs typeface="Arial" panose="020B0604020202020204" pitchFamily="34" charset="0"/>
                        </a:rPr>
                        <a:t>рассмотреть процедуры управленческого надзора в региональных и зональных отделениях, в частности в отношении программ и проектов</a:t>
                      </a:r>
                      <a:r>
                        <a:rPr lang="en-GB" sz="1100" kern="1200" dirty="0">
                          <a:solidFill>
                            <a:schemeClr val="dk1"/>
                          </a:solidFill>
                          <a:effectLst/>
                          <a:latin typeface="Arial" panose="020B0604020202020204" pitchFamily="34" charset="0"/>
                          <a:ea typeface="+mn-ea"/>
                          <a:cs typeface="Arial" panose="020B0604020202020204" pitchFamily="34" charset="0"/>
                        </a:rPr>
                        <a:t>;</a:t>
                      </a:r>
                      <a:endParaRPr lang="en-US" sz="1100" kern="1200" dirty="0">
                        <a:solidFill>
                          <a:schemeClr val="dk1"/>
                        </a:solidFill>
                        <a:effectLst/>
                        <a:latin typeface="Arial" panose="020B0604020202020204" pitchFamily="34" charset="0"/>
                        <a:ea typeface="+mn-ea"/>
                        <a:cs typeface="Arial" panose="020B0604020202020204" pitchFamily="34" charset="0"/>
                      </a:endParaRPr>
                    </a:p>
                    <a:p>
                      <a:pPr marL="171450" lvl="0" indent="-171450" algn="l" fontAlgn="auto" hangingPunct="1">
                        <a:spcBef>
                          <a:spcPts val="300"/>
                        </a:spcBef>
                        <a:buFont typeface="Arial" panose="020B0604020202020204" pitchFamily="34" charset="0"/>
                        <a:buChar char="•"/>
                      </a:pPr>
                      <a:r>
                        <a:rPr lang="ru-RU" sz="1100" kern="1200" dirty="0">
                          <a:solidFill>
                            <a:schemeClr val="dk1"/>
                          </a:solidFill>
                          <a:effectLst/>
                          <a:latin typeface="Arial" panose="020B0604020202020204" pitchFamily="34" charset="0"/>
                          <a:ea typeface="+mn-ea"/>
                          <a:cs typeface="Arial" panose="020B0604020202020204" pitchFamily="34" charset="0"/>
                        </a:rPr>
                        <a:t>провести тщательную оценку рисков, касающихся возможностей мошеннической деятельности в региональных и зональных отделениях МСЭ</a:t>
                      </a:r>
                      <a:r>
                        <a:rPr lang="en-GB" sz="1100" kern="1200" dirty="0">
                          <a:solidFill>
                            <a:schemeClr val="dk1"/>
                          </a:solidFill>
                          <a:effectLst/>
                          <a:latin typeface="Arial" panose="020B0604020202020204" pitchFamily="34" charset="0"/>
                          <a:ea typeface="+mn-ea"/>
                          <a:cs typeface="Arial" panose="020B0604020202020204" pitchFamily="34" charset="0"/>
                        </a:rPr>
                        <a:t>;</a:t>
                      </a:r>
                      <a:endParaRPr lang="en-US" sz="1100" kern="1200" dirty="0">
                        <a:solidFill>
                          <a:schemeClr val="dk1"/>
                        </a:solidFill>
                        <a:effectLst/>
                        <a:latin typeface="Arial" panose="020B0604020202020204" pitchFamily="34" charset="0"/>
                        <a:ea typeface="+mn-ea"/>
                        <a:cs typeface="Arial" panose="020B0604020202020204" pitchFamily="34" charset="0"/>
                      </a:endParaRPr>
                    </a:p>
                    <a:p>
                      <a:pPr marL="171450" lvl="0" indent="-171450" algn="l" fontAlgn="auto" hangingPunct="1">
                        <a:spcBef>
                          <a:spcPts val="300"/>
                        </a:spcBef>
                        <a:buFont typeface="Arial" panose="020B0604020202020204" pitchFamily="34" charset="0"/>
                        <a:buChar char="•"/>
                      </a:pPr>
                      <a:r>
                        <a:rPr lang="ru-RU" sz="1100" kern="1200" dirty="0">
                          <a:solidFill>
                            <a:schemeClr val="dk1"/>
                          </a:solidFill>
                          <a:effectLst/>
                          <a:latin typeface="Arial" panose="020B0604020202020204" pitchFamily="34" charset="0"/>
                          <a:ea typeface="+mn-ea"/>
                          <a:cs typeface="Arial" panose="020B0604020202020204" pitchFamily="34" charset="0"/>
                        </a:rPr>
                        <a:t>подготовить план действий по преодолению любых недостатков и уменьшению связанных с ними рисков</a:t>
                      </a:r>
                      <a:r>
                        <a:rPr lang="en-GB" sz="1100" kern="1200" dirty="0">
                          <a:solidFill>
                            <a:schemeClr val="dk1"/>
                          </a:solidFill>
                          <a:effectLst/>
                          <a:latin typeface="Arial" panose="020B0604020202020204" pitchFamily="34" charset="0"/>
                          <a:ea typeface="+mn-ea"/>
                          <a:cs typeface="Arial" panose="020B0604020202020204" pitchFamily="34" charset="0"/>
                        </a:rPr>
                        <a:t>;</a:t>
                      </a:r>
                      <a:endParaRPr lang="en-US" sz="1100" kern="1200" dirty="0">
                        <a:solidFill>
                          <a:schemeClr val="dk1"/>
                        </a:solidFill>
                        <a:effectLst/>
                        <a:latin typeface="Arial" panose="020B0604020202020204" pitchFamily="34" charset="0"/>
                        <a:ea typeface="+mn-ea"/>
                        <a:cs typeface="Arial" panose="020B0604020202020204" pitchFamily="34" charset="0"/>
                      </a:endParaRPr>
                    </a:p>
                    <a:p>
                      <a:pPr marL="171450" lvl="0" indent="-171450" algn="l" fontAlgn="auto" hangingPunct="1">
                        <a:spcBef>
                          <a:spcPts val="300"/>
                        </a:spcBef>
                        <a:buFont typeface="Arial" panose="020B0604020202020204" pitchFamily="34" charset="0"/>
                        <a:buChar char="•"/>
                      </a:pPr>
                      <a:r>
                        <a:rPr lang="ru-RU" sz="1100" kern="1200" dirty="0">
                          <a:solidFill>
                            <a:schemeClr val="dk1"/>
                          </a:solidFill>
                          <a:effectLst/>
                          <a:latin typeface="Arial" panose="020B0604020202020204" pitchFamily="34" charset="0"/>
                          <a:ea typeface="+mn-ea"/>
                          <a:cs typeface="Arial" panose="020B0604020202020204" pitchFamily="34" charset="0"/>
                        </a:rPr>
                        <a:t>ускорить выполнение всех соответствующих рекомендаций Подразделения внутреннего аудита, Внешнего аудитора и IMAC</a:t>
                      </a:r>
                      <a:r>
                        <a:rPr lang="en-GB" sz="1100" kern="1200" dirty="0">
                          <a:solidFill>
                            <a:schemeClr val="dk1"/>
                          </a:solidFill>
                          <a:effectLst/>
                          <a:latin typeface="Arial" panose="020B0604020202020204" pitchFamily="34" charset="0"/>
                          <a:ea typeface="+mn-ea"/>
                          <a:cs typeface="Arial" panose="020B0604020202020204" pitchFamily="34" charset="0"/>
                        </a:rPr>
                        <a:t>;</a:t>
                      </a:r>
                      <a:endParaRPr lang="en-US" sz="1100" kern="1200" dirty="0">
                        <a:solidFill>
                          <a:schemeClr val="dk1"/>
                        </a:solidFill>
                        <a:effectLst/>
                        <a:latin typeface="Arial" panose="020B0604020202020204" pitchFamily="34" charset="0"/>
                        <a:ea typeface="+mn-ea"/>
                        <a:cs typeface="Arial" panose="020B0604020202020204" pitchFamily="34" charset="0"/>
                      </a:endParaRPr>
                    </a:p>
                    <a:p>
                      <a:pPr marL="171450" lvl="0" indent="-171450" algn="l" fontAlgn="auto" hangingPunct="1">
                        <a:spcBef>
                          <a:spcPts val="300"/>
                        </a:spcBef>
                        <a:buFont typeface="Arial" panose="020B0604020202020204" pitchFamily="34" charset="0"/>
                        <a:buChar char="•"/>
                      </a:pPr>
                      <a:r>
                        <a:rPr lang="ru-RU" sz="1100" kern="1200" dirty="0">
                          <a:solidFill>
                            <a:schemeClr val="dk1"/>
                          </a:solidFill>
                          <a:effectLst/>
                          <a:latin typeface="Arial" panose="020B0604020202020204" pitchFamily="34" charset="0"/>
                          <a:ea typeface="+mn-ea"/>
                          <a:cs typeface="Arial" panose="020B0604020202020204" pitchFamily="34" charset="0"/>
                        </a:rPr>
                        <a:t>продвигать модель этичного руководства и принцип "абсолютной нетерпимости к мошенничеству" в штаб-квартире МСЭ, региональных и зональных отделениях</a:t>
                      </a:r>
                      <a:r>
                        <a:rPr lang="en-GB" sz="1100" kern="1200" dirty="0">
                          <a:solidFill>
                            <a:schemeClr val="dk1"/>
                          </a:solidFill>
                          <a:effectLst/>
                          <a:latin typeface="Arial" panose="020B0604020202020204" pitchFamily="34" charset="0"/>
                          <a:ea typeface="+mn-ea"/>
                          <a:cs typeface="Arial" panose="020B0604020202020204" pitchFamily="34" charset="0"/>
                        </a:rPr>
                        <a:t>;</a:t>
                      </a:r>
                      <a:endParaRPr lang="en-US" sz="1100" kern="1200" dirty="0">
                        <a:solidFill>
                          <a:schemeClr val="dk1"/>
                        </a:solidFill>
                        <a:effectLst/>
                        <a:latin typeface="Arial" panose="020B0604020202020204" pitchFamily="34" charset="0"/>
                        <a:ea typeface="+mn-ea"/>
                        <a:cs typeface="Arial" panose="020B0604020202020204" pitchFamily="34" charset="0"/>
                      </a:endParaRPr>
                    </a:p>
                    <a:p>
                      <a:pPr marL="171450" lvl="0" indent="-171450" algn="l" fontAlgn="auto" hangingPunct="1">
                        <a:spcBef>
                          <a:spcPts val="300"/>
                        </a:spcBef>
                        <a:buFont typeface="Arial" panose="020B0604020202020204" pitchFamily="34" charset="0"/>
                        <a:buChar char="•"/>
                      </a:pPr>
                      <a:r>
                        <a:rPr lang="ru-RU" sz="1100" kern="1200" dirty="0">
                          <a:solidFill>
                            <a:schemeClr val="dk1"/>
                          </a:solidFill>
                          <a:effectLst/>
                          <a:latin typeface="Arial" panose="020B0604020202020204" pitchFamily="34" charset="0"/>
                          <a:ea typeface="+mn-ea"/>
                          <a:cs typeface="Arial" panose="020B0604020202020204" pitchFamily="34" charset="0"/>
                        </a:rPr>
                        <a:t>обсудить меры по поощрению культуры гласности</a:t>
                      </a:r>
                      <a:r>
                        <a:rPr lang="en-GB" sz="1100" kern="1200" dirty="0">
                          <a:solidFill>
                            <a:schemeClr val="dk1"/>
                          </a:solidFill>
                          <a:effectLst/>
                          <a:latin typeface="Arial" panose="020B0604020202020204" pitchFamily="34" charset="0"/>
                          <a:ea typeface="+mn-ea"/>
                          <a:cs typeface="Arial" panose="020B0604020202020204" pitchFamily="34" charset="0"/>
                        </a:rPr>
                        <a:t>.</a:t>
                      </a:r>
                      <a:endParaRPr lang="ru-RU" sz="1100" kern="1200" dirty="0">
                        <a:solidFill>
                          <a:schemeClr val="dk1"/>
                        </a:solidFill>
                        <a:effectLst/>
                        <a:latin typeface="Arial" panose="020B0604020202020204" pitchFamily="34" charset="0"/>
                        <a:ea typeface="+mn-ea"/>
                        <a:cs typeface="Arial" panose="020B0604020202020204" pitchFamily="34" charset="0"/>
                      </a:endParaRPr>
                    </a:p>
                    <a:p>
                      <a:pPr marL="0" lvl="0" indent="0" algn="l" fontAlgn="auto" hangingPunct="1">
                        <a:spcBef>
                          <a:spcPts val="600"/>
                        </a:spcBef>
                        <a:buFont typeface="Arial" panose="020B0604020202020204" pitchFamily="34" charset="0"/>
                        <a:buNone/>
                      </a:pPr>
                      <a:r>
                        <a:rPr lang="ru-RU" sz="1100" kern="1200" dirty="0">
                          <a:solidFill>
                            <a:schemeClr val="dk1"/>
                          </a:solidFill>
                          <a:effectLst/>
                          <a:latin typeface="Arial" panose="020B0604020202020204" pitchFamily="34" charset="0"/>
                          <a:ea typeface="+mn-ea"/>
                          <a:cs typeface="Arial" panose="020B0604020202020204" pitchFamily="34" charset="0"/>
                        </a:rPr>
                        <a:t>В настоящем документе содержится обзор мер, принятых рабочей группой на сегодняшний день</a:t>
                      </a:r>
                      <a:r>
                        <a:rPr lang="en-GB" sz="1100" kern="1200" dirty="0">
                          <a:solidFill>
                            <a:schemeClr val="dk1"/>
                          </a:solidFill>
                          <a:effectLst/>
                          <a:latin typeface="Arial" panose="020B0604020202020204" pitchFamily="34" charset="0"/>
                          <a:ea typeface="+mn-ea"/>
                          <a:cs typeface="Arial" panose="020B0604020202020204" pitchFamily="34" charset="0"/>
                        </a:rPr>
                        <a:t>.</a:t>
                      </a:r>
                      <a:endParaRPr lang="en-US" sz="11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3998548941"/>
                  </a:ext>
                </a:extLst>
              </a:tr>
            </a:tbl>
          </a:graphicData>
        </a:graphic>
      </p:graphicFrame>
      <p:sp>
        <p:nvSpPr>
          <p:cNvPr id="4" name="Rectangle 3">
            <a:extLst>
              <a:ext uri="{FF2B5EF4-FFF2-40B4-BE49-F238E27FC236}">
                <a16:creationId xmlns:a16="http://schemas.microsoft.com/office/drawing/2014/main" id="{460767CE-005D-43BF-8339-7BCD807AD786}"/>
              </a:ext>
            </a:extLst>
          </p:cNvPr>
          <p:cNvSpPr/>
          <p:nvPr/>
        </p:nvSpPr>
        <p:spPr>
          <a:xfrm>
            <a:off x="6442745" y="1056558"/>
            <a:ext cx="4463380" cy="1959511"/>
          </a:xfrm>
          <a:prstGeom prst="rect">
            <a:avLst/>
          </a:prstGeom>
          <a:solidFill>
            <a:schemeClr val="accent1">
              <a:lumMod val="20000"/>
              <a:lumOff val="80000"/>
            </a:schemeClr>
          </a:solidFill>
        </p:spPr>
        <p:txBody>
          <a:bodyPr wrap="square">
            <a:spAutoFit/>
          </a:bodyPr>
          <a:lstStyle/>
          <a:p>
            <a:pPr marL="360045" indent="-360045" algn="just" hangingPunct="0">
              <a:spcBef>
                <a:spcPts val="800"/>
              </a:spcBef>
              <a:tabLst>
                <a:tab pos="360045" algn="l"/>
                <a:tab pos="720090" algn="l"/>
                <a:tab pos="1080135" algn="l"/>
                <a:tab pos="1440180" algn="l"/>
                <a:tab pos="1800225" algn="l"/>
              </a:tabLst>
            </a:pPr>
            <a:r>
              <a:rPr lang="ru-RU" sz="2000" b="1" dirty="0">
                <a:solidFill>
                  <a:srgbClr val="00B0F0"/>
                </a:solidFill>
                <a:latin typeface="Arial" panose="020B0604020202020204" pitchFamily="34" charset="0"/>
                <a:cs typeface="Arial" panose="020B0604020202020204" pitchFamily="34" charset="0"/>
              </a:rPr>
              <a:t>Необходимые действия</a:t>
            </a:r>
            <a:endParaRPr lang="en-US" sz="2000" b="1" dirty="0">
              <a:solidFill>
                <a:srgbClr val="00B0F0"/>
              </a:solidFill>
              <a:latin typeface="Arial" panose="020B0604020202020204" pitchFamily="34" charset="0"/>
              <a:cs typeface="Arial" panose="020B0604020202020204" pitchFamily="34" charset="0"/>
            </a:endParaRPr>
          </a:p>
          <a:p>
            <a:pPr algn="just" hangingPunct="0">
              <a:spcBef>
                <a:spcPts val="600"/>
              </a:spcBef>
              <a:spcAft>
                <a:spcPts val="600"/>
              </a:spcAft>
              <a:tabLst>
                <a:tab pos="360045" algn="l"/>
                <a:tab pos="720090" algn="l"/>
                <a:tab pos="1080135" algn="l"/>
                <a:tab pos="1440180" algn="l"/>
                <a:tab pos="1800225" algn="l"/>
              </a:tabLst>
            </a:pPr>
            <a:r>
              <a:rPr lang="ru-RU" sz="1200" dirty="0">
                <a:solidFill>
                  <a:schemeClr val="dk1"/>
                </a:solidFill>
                <a:latin typeface="Arial" panose="020B0604020202020204" pitchFamily="34" charset="0"/>
                <a:cs typeface="Arial" panose="020B0604020202020204" pitchFamily="34" charset="0"/>
              </a:rPr>
              <a:t>Совету предлагается принять к сведению настоящий отчет</a:t>
            </a:r>
            <a:r>
              <a:rPr lang="en-GB" sz="1200" dirty="0">
                <a:solidFill>
                  <a:schemeClr val="dk1"/>
                </a:solidFill>
                <a:latin typeface="Arial" panose="020B0604020202020204" pitchFamily="34" charset="0"/>
                <a:cs typeface="Arial" panose="020B0604020202020204" pitchFamily="34" charset="0"/>
              </a:rPr>
              <a:t>.</a:t>
            </a:r>
            <a:endParaRPr lang="en-US" sz="1200" dirty="0">
              <a:solidFill>
                <a:schemeClr val="dk1"/>
              </a:solidFill>
              <a:latin typeface="Arial" panose="020B0604020202020204" pitchFamily="34" charset="0"/>
              <a:cs typeface="Arial" panose="020B0604020202020204" pitchFamily="34" charset="0"/>
            </a:endParaRPr>
          </a:p>
          <a:p>
            <a:pPr marL="360045" marR="0" indent="-360045" algn="just" hangingPunct="0">
              <a:spcBef>
                <a:spcPts val="800"/>
              </a:spcBef>
              <a:spcAft>
                <a:spcPts val="0"/>
              </a:spcAft>
              <a:tabLst>
                <a:tab pos="360045" algn="l"/>
                <a:tab pos="720090" algn="l"/>
                <a:tab pos="1080135" algn="l"/>
                <a:tab pos="1440180" algn="l"/>
                <a:tab pos="1800225" algn="l"/>
              </a:tabLst>
            </a:pPr>
            <a:endParaRPr lang="en-GB" sz="1200" dirty="0">
              <a:latin typeface="Arial" panose="020B0604020202020204" pitchFamily="34" charset="0"/>
              <a:cs typeface="Arial" panose="020B0604020202020204" pitchFamily="34" charset="0"/>
            </a:endParaRPr>
          </a:p>
          <a:p>
            <a:pPr marL="360045" marR="0" indent="-360045" algn="just" hangingPunct="0">
              <a:spcBef>
                <a:spcPts val="800"/>
              </a:spcBef>
              <a:spcAft>
                <a:spcPts val="0"/>
              </a:spcAft>
              <a:tabLst>
                <a:tab pos="360045" algn="l"/>
                <a:tab pos="720090" algn="l"/>
                <a:tab pos="1080135" algn="l"/>
                <a:tab pos="1440180" algn="l"/>
                <a:tab pos="1800225" algn="l"/>
              </a:tabLst>
            </a:pPr>
            <a:r>
              <a:rPr lang="ru-RU" sz="2000" b="1" dirty="0">
                <a:solidFill>
                  <a:srgbClr val="00B0F0"/>
                </a:solidFill>
                <a:latin typeface="Arial" panose="020B0604020202020204" pitchFamily="34" charset="0"/>
                <a:cs typeface="Arial" panose="020B0604020202020204" pitchFamily="34" charset="0"/>
              </a:rPr>
              <a:t>Справочные материалы</a:t>
            </a:r>
            <a:endParaRPr lang="en-US" sz="2000" b="1" dirty="0">
              <a:solidFill>
                <a:srgbClr val="00B0F0"/>
              </a:solidFill>
              <a:latin typeface="Arial" panose="020B0604020202020204" pitchFamily="34" charset="0"/>
              <a:cs typeface="Arial" panose="020B0604020202020204" pitchFamily="34" charset="0"/>
            </a:endParaRPr>
          </a:p>
          <a:p>
            <a:pPr hangingPunct="0">
              <a:spcBef>
                <a:spcPts val="600"/>
              </a:spcBef>
              <a:tabLst>
                <a:tab pos="360045" algn="l"/>
                <a:tab pos="720090" algn="l"/>
                <a:tab pos="1080135" algn="l"/>
                <a:tab pos="1440180" algn="l"/>
                <a:tab pos="1800225" algn="l"/>
              </a:tabLst>
            </a:pPr>
            <a:r>
              <a:rPr lang="en-GB" sz="1200" dirty="0"/>
              <a:t> </a:t>
            </a:r>
            <a:r>
              <a:rPr lang="en-GB" sz="1200" u="sng" dirty="0">
                <a:solidFill>
                  <a:srgbClr val="0563C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C18/22(Add.1</a:t>
            </a:r>
            <a:r>
              <a:rPr lang="en-GB" sz="1200" u="sng" dirty="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t>
            </a:r>
            <a:r>
              <a:rPr lang="en-GB" sz="1200" dirty="0">
                <a:solidFill>
                  <a:srgbClr val="0070C0"/>
                </a:solidFill>
                <a:latin typeface="Arial" panose="020B0604020202020204" pitchFamily="34" charset="0"/>
                <a:cs typeface="Arial" panose="020B0604020202020204" pitchFamily="34" charset="0"/>
              </a:rPr>
              <a:t>, </a:t>
            </a:r>
            <a:r>
              <a:rPr lang="en-GB" sz="1200" u="sng"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C18/40</a:t>
            </a:r>
            <a:r>
              <a:rPr lang="en-GB" sz="1200" dirty="0">
                <a:solidFill>
                  <a:srgbClr val="0070C0"/>
                </a:solidFill>
                <a:latin typeface="Arial" panose="020B0604020202020204" pitchFamily="34" charset="0"/>
                <a:cs typeface="Arial" panose="020B0604020202020204" pitchFamily="34" charset="0"/>
              </a:rPr>
              <a:t>, </a:t>
            </a:r>
            <a:r>
              <a:rPr lang="en-GB" sz="1200" u="sng"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C19/44</a:t>
            </a:r>
            <a:r>
              <a:rPr lang="en-GB" sz="1200" u="sng" dirty="0">
                <a:solidFill>
                  <a:srgbClr val="0070C0"/>
                </a:solidFill>
                <a:latin typeface="Arial" panose="020B0604020202020204" pitchFamily="34" charset="0"/>
                <a:cs typeface="Arial" panose="020B0604020202020204" pitchFamily="34" charset="0"/>
              </a:rPr>
              <a:t>, </a:t>
            </a:r>
          </a:p>
          <a:p>
            <a:pPr hangingPunct="0">
              <a:spcBef>
                <a:spcPts val="600"/>
              </a:spcBef>
              <a:tabLst>
                <a:tab pos="360045" algn="l"/>
                <a:tab pos="720090" algn="l"/>
                <a:tab pos="1080135" algn="l"/>
                <a:tab pos="1440180" algn="l"/>
                <a:tab pos="1800225" algn="l"/>
              </a:tabLst>
            </a:pPr>
            <a:r>
              <a:rPr lang="en-GB" sz="1200" u="sng" dirty="0">
                <a:solidFill>
                  <a:srgbClr val="0070C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 CWG-FHR-11/INF-5</a:t>
            </a:r>
            <a:endParaRPr lang="en-US" sz="1200" u="sng" dirty="0">
              <a:solidFill>
                <a:srgbClr val="0070C0"/>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790C73D4-5C3D-4DF8-99AE-99A702EBF4E2}"/>
              </a:ext>
            </a:extLst>
          </p:cNvPr>
          <p:cNvSpPr/>
          <p:nvPr/>
        </p:nvSpPr>
        <p:spPr>
          <a:xfrm rot="16200000">
            <a:off x="10935274" y="813175"/>
            <a:ext cx="1879247" cy="400110"/>
          </a:xfrm>
          <a:prstGeom prst="rect">
            <a:avLst/>
          </a:prstGeom>
        </p:spPr>
        <p:txBody>
          <a:bodyPr wrap="square">
            <a:spAutoFit/>
          </a:bodyPr>
          <a:lstStyle/>
          <a:p>
            <a:r>
              <a:rPr lang="ru-RU" sz="1000" b="1" dirty="0">
                <a:solidFill>
                  <a:schemeClr val="tx1">
                    <a:lumMod val="95000"/>
                    <a:lumOff val="5000"/>
                  </a:schemeClr>
                </a:solidFill>
                <a:latin typeface="Arial" panose="020B0604020202020204" pitchFamily="34" charset="0"/>
                <a:cs typeface="Arial" panose="020B0604020202020204" pitchFamily="34" charset="0"/>
              </a:rPr>
              <a:t>Рабочая группа </a:t>
            </a:r>
            <a:br>
              <a:rPr lang="ru-RU" sz="1000" b="1" dirty="0">
                <a:solidFill>
                  <a:schemeClr val="tx1">
                    <a:lumMod val="95000"/>
                    <a:lumOff val="5000"/>
                  </a:schemeClr>
                </a:solidFill>
                <a:latin typeface="Arial" panose="020B0604020202020204" pitchFamily="34" charset="0"/>
                <a:cs typeface="Arial" panose="020B0604020202020204" pitchFamily="34" charset="0"/>
              </a:rPr>
            </a:br>
            <a:r>
              <a:rPr lang="ru-RU" sz="1000" b="1" dirty="0">
                <a:solidFill>
                  <a:schemeClr val="tx1">
                    <a:lumMod val="95000"/>
                    <a:lumOff val="5000"/>
                  </a:schemeClr>
                </a:solidFill>
                <a:latin typeface="Arial" panose="020B0604020202020204" pitchFamily="34" charset="0"/>
                <a:cs typeface="Arial" panose="020B0604020202020204" pitchFamily="34" charset="0"/>
              </a:rPr>
              <a:t>по</a:t>
            </a:r>
            <a:r>
              <a:rPr lang="en-US" sz="1000" b="1" dirty="0">
                <a:solidFill>
                  <a:schemeClr val="tx1">
                    <a:lumMod val="95000"/>
                    <a:lumOff val="5000"/>
                  </a:schemeClr>
                </a:solidFill>
                <a:latin typeface="Arial" panose="020B0604020202020204" pitchFamily="34" charset="0"/>
                <a:cs typeface="Arial" panose="020B0604020202020204" pitchFamily="34" charset="0"/>
              </a:rPr>
              <a:t> </a:t>
            </a:r>
            <a:r>
              <a:rPr lang="ru-RU" sz="1000" b="1" dirty="0">
                <a:solidFill>
                  <a:srgbClr val="00B0F0"/>
                </a:solidFill>
                <a:latin typeface="Arial" panose="020B0604020202020204" pitchFamily="34" charset="0"/>
                <a:cs typeface="Arial" panose="020B0604020202020204" pitchFamily="34" charset="0"/>
              </a:rPr>
              <a:t>внутреннему контролю</a:t>
            </a:r>
            <a:endParaRPr lang="en-US" sz="1000" b="1"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4857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a:off x="0" y="6369021"/>
            <a:ext cx="12192000" cy="64633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8020" y="6341425"/>
            <a:ext cx="603169" cy="612369"/>
          </a:xfrm>
          <a:prstGeom prst="rect">
            <a:avLst/>
          </a:prstGeom>
        </p:spPr>
      </p:pic>
      <p:sp>
        <p:nvSpPr>
          <p:cNvPr id="21" name="Rectangle 20">
            <a:extLst>
              <a:ext uri="{FF2B5EF4-FFF2-40B4-BE49-F238E27FC236}">
                <a16:creationId xmlns:a16="http://schemas.microsoft.com/office/drawing/2014/main" id="{54D9AD20-0F0E-4501-A17C-10917E099792}"/>
              </a:ext>
            </a:extLst>
          </p:cNvPr>
          <p:cNvSpPr/>
          <p:nvPr/>
        </p:nvSpPr>
        <p:spPr>
          <a:xfrm>
            <a:off x="1155982" y="6430574"/>
            <a:ext cx="2593897" cy="523220"/>
          </a:xfrm>
          <a:prstGeom prst="rect">
            <a:avLst/>
          </a:prstGeom>
        </p:spPr>
        <p:txBody>
          <a:bodyPr wrap="square">
            <a:spAutoFit/>
          </a:bodyPr>
          <a:lstStyle/>
          <a:p>
            <a:r>
              <a:rPr lang="ru-RU" sz="1400" b="1" dirty="0">
                <a:solidFill>
                  <a:schemeClr val="tx1">
                    <a:lumMod val="95000"/>
                    <a:lumOff val="5000"/>
                  </a:schemeClr>
                </a:solidFill>
                <a:latin typeface="Arial" panose="020B0604020202020204" pitchFamily="34" charset="0"/>
                <a:cs typeface="Arial" panose="020B0604020202020204" pitchFamily="34" charset="0"/>
              </a:rPr>
              <a:t>Рабочая группа </a:t>
            </a:r>
            <a:br>
              <a:rPr lang="ru-RU" sz="1400" b="1" dirty="0">
                <a:solidFill>
                  <a:schemeClr val="tx1">
                    <a:lumMod val="95000"/>
                    <a:lumOff val="5000"/>
                  </a:schemeClr>
                </a:solidFill>
                <a:latin typeface="Arial" panose="020B0604020202020204" pitchFamily="34" charset="0"/>
                <a:cs typeface="Arial" panose="020B0604020202020204" pitchFamily="34" charset="0"/>
              </a:rPr>
            </a:br>
            <a:r>
              <a:rPr lang="ru-RU" sz="1400" b="1" dirty="0">
                <a:solidFill>
                  <a:schemeClr val="tx1">
                    <a:lumMod val="95000"/>
                    <a:lumOff val="5000"/>
                  </a:schemeClr>
                </a:solidFill>
                <a:latin typeface="Arial" panose="020B0604020202020204" pitchFamily="34" charset="0"/>
                <a:cs typeface="Arial" panose="020B0604020202020204" pitchFamily="34" charset="0"/>
              </a:rPr>
              <a:t>по</a:t>
            </a:r>
            <a:r>
              <a:rPr lang="en-US" sz="1400" b="1" dirty="0">
                <a:solidFill>
                  <a:schemeClr val="tx1">
                    <a:lumMod val="95000"/>
                    <a:lumOff val="5000"/>
                  </a:schemeClr>
                </a:solidFill>
                <a:latin typeface="Arial" panose="020B0604020202020204" pitchFamily="34" charset="0"/>
                <a:cs typeface="Arial" panose="020B0604020202020204" pitchFamily="34" charset="0"/>
              </a:rPr>
              <a:t> </a:t>
            </a:r>
            <a:r>
              <a:rPr lang="ru-RU" sz="1400" b="1" dirty="0">
                <a:solidFill>
                  <a:srgbClr val="00B0F0"/>
                </a:solidFill>
                <a:latin typeface="Arial" panose="020B0604020202020204" pitchFamily="34" charset="0"/>
                <a:cs typeface="Arial" panose="020B0604020202020204" pitchFamily="34" charset="0"/>
              </a:rPr>
              <a:t>внутреннему контролю</a:t>
            </a:r>
            <a:endParaRPr lang="en-US" sz="1400" b="1" dirty="0">
              <a:solidFill>
                <a:srgbClr val="00B0F0"/>
              </a:solidFill>
              <a:latin typeface="Arial" panose="020B0604020202020204" pitchFamily="34" charset="0"/>
              <a:cs typeface="Arial" panose="020B0604020202020204" pitchFamily="34" charset="0"/>
            </a:endParaRPr>
          </a:p>
        </p:txBody>
      </p:sp>
      <p:sp>
        <p:nvSpPr>
          <p:cNvPr id="22" name="Title 1">
            <a:extLst>
              <a:ext uri="{FF2B5EF4-FFF2-40B4-BE49-F238E27FC236}">
                <a16:creationId xmlns:a16="http://schemas.microsoft.com/office/drawing/2014/main" id="{7928BB92-3045-4572-A7C6-3470516DEA29}"/>
              </a:ext>
            </a:extLst>
          </p:cNvPr>
          <p:cNvSpPr txBox="1">
            <a:spLocks/>
          </p:cNvSpPr>
          <p:nvPr/>
        </p:nvSpPr>
        <p:spPr>
          <a:xfrm>
            <a:off x="0" y="6211700"/>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ru-RU" sz="4200" dirty="0">
                <a:solidFill>
                  <a:srgbClr val="00B0F0"/>
                </a:solidFill>
              </a:rPr>
              <a:t>МСЭ</a:t>
            </a:r>
            <a:endParaRPr lang="en-US" sz="4200" dirty="0">
              <a:solidFill>
                <a:srgbClr val="00B0F0"/>
              </a:solidFill>
            </a:endParaRPr>
          </a:p>
        </p:txBody>
      </p:sp>
      <p:grpSp>
        <p:nvGrpSpPr>
          <p:cNvPr id="23" name="Group 22">
            <a:extLst>
              <a:ext uri="{FF2B5EF4-FFF2-40B4-BE49-F238E27FC236}">
                <a16:creationId xmlns:a16="http://schemas.microsoft.com/office/drawing/2014/main" id="{00C3B277-B90F-4D6A-8D7F-13B6160BD9D1}"/>
              </a:ext>
            </a:extLst>
          </p:cNvPr>
          <p:cNvGrpSpPr/>
          <p:nvPr/>
        </p:nvGrpSpPr>
        <p:grpSpPr>
          <a:xfrm>
            <a:off x="730034" y="451735"/>
            <a:ext cx="7165346" cy="769441"/>
            <a:chOff x="6102442" y="1483456"/>
            <a:chExt cx="5419664" cy="769441"/>
          </a:xfrm>
        </p:grpSpPr>
        <p:sp>
          <p:nvSpPr>
            <p:cNvPr id="24" name="TextBox 23">
              <a:extLst>
                <a:ext uri="{FF2B5EF4-FFF2-40B4-BE49-F238E27FC236}">
                  <a16:creationId xmlns:a16="http://schemas.microsoft.com/office/drawing/2014/main" id="{A77C1538-534B-4798-A22C-A9EAF800FFB0}"/>
                </a:ext>
              </a:extLst>
            </p:cNvPr>
            <p:cNvSpPr txBox="1"/>
            <p:nvPr/>
          </p:nvSpPr>
          <p:spPr>
            <a:xfrm>
              <a:off x="6860266" y="1678152"/>
              <a:ext cx="4661840" cy="507831"/>
            </a:xfrm>
            <a:prstGeom prst="rect">
              <a:avLst/>
            </a:prstGeom>
            <a:noFill/>
          </p:spPr>
          <p:txBody>
            <a:bodyPr wrap="square" lIns="108000" rIns="108000" rtlCol="0">
              <a:spAutoFit/>
            </a:bodyPr>
            <a:lstStyle/>
            <a:p>
              <a:r>
                <a:rPr lang="ru-RU" altLang="ko-KR" sz="2700" b="1" dirty="0">
                  <a:solidFill>
                    <a:schemeClr val="bg1">
                      <a:lumMod val="65000"/>
                    </a:schemeClr>
                  </a:solidFill>
                  <a:latin typeface="Arial"/>
                  <a:ea typeface="Arial Unicode MS"/>
                  <a:cs typeface="Arial" pitchFamily="34" charset="0"/>
                </a:rPr>
                <a:t>Резюме и необходимые действия </a:t>
              </a:r>
              <a:endParaRPr lang="ko-KR" altLang="en-US" sz="2700" b="1" dirty="0">
                <a:solidFill>
                  <a:schemeClr val="bg1">
                    <a:lumMod val="65000"/>
                  </a:schemeClr>
                </a:solidFill>
                <a:latin typeface="Arial"/>
                <a:ea typeface="Arial Unicode MS"/>
                <a:cs typeface="Arial" pitchFamily="34" charset="0"/>
              </a:endParaRPr>
            </a:p>
          </p:txBody>
        </p:sp>
        <p:sp>
          <p:nvSpPr>
            <p:cNvPr id="25" name="TextBox 24">
              <a:extLst>
                <a:ext uri="{FF2B5EF4-FFF2-40B4-BE49-F238E27FC236}">
                  <a16:creationId xmlns:a16="http://schemas.microsoft.com/office/drawing/2014/main" id="{EB783FE9-89A3-4985-81E0-AE3CF6AACB83}"/>
                </a:ext>
              </a:extLst>
            </p:cNvPr>
            <p:cNvSpPr txBox="1"/>
            <p:nvPr/>
          </p:nvSpPr>
          <p:spPr>
            <a:xfrm>
              <a:off x="6102442" y="1483456"/>
              <a:ext cx="981106" cy="769441"/>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Arial"/>
                  <a:ea typeface="Arial Unicode MS"/>
                  <a:cs typeface="Arial" pitchFamily="34" charset="0"/>
                </a:rPr>
                <a:t>01</a:t>
              </a:r>
              <a:endParaRPr lang="ko-KR" altLang="en-US" sz="4400" b="1" dirty="0">
                <a:solidFill>
                  <a:schemeClr val="bg1">
                    <a:lumMod val="65000"/>
                  </a:schemeClr>
                </a:solidFill>
                <a:latin typeface="Arial"/>
                <a:ea typeface="Arial Unicode MS"/>
                <a:cs typeface="Arial" pitchFamily="34" charset="0"/>
              </a:endParaRPr>
            </a:p>
          </p:txBody>
        </p:sp>
      </p:grpSp>
      <p:grpSp>
        <p:nvGrpSpPr>
          <p:cNvPr id="26" name="Group 25">
            <a:extLst>
              <a:ext uri="{FF2B5EF4-FFF2-40B4-BE49-F238E27FC236}">
                <a16:creationId xmlns:a16="http://schemas.microsoft.com/office/drawing/2014/main" id="{D0D2C3E1-0493-4DFD-A1C8-A40196F9912E}"/>
              </a:ext>
            </a:extLst>
          </p:cNvPr>
          <p:cNvGrpSpPr/>
          <p:nvPr/>
        </p:nvGrpSpPr>
        <p:grpSpPr>
          <a:xfrm>
            <a:off x="669074" y="2872820"/>
            <a:ext cx="7470242" cy="777510"/>
            <a:chOff x="5956014" y="1452296"/>
            <a:chExt cx="5435166" cy="777510"/>
          </a:xfrm>
        </p:grpSpPr>
        <p:sp>
          <p:nvSpPr>
            <p:cNvPr id="27" name="TextBox 26">
              <a:extLst>
                <a:ext uri="{FF2B5EF4-FFF2-40B4-BE49-F238E27FC236}">
                  <a16:creationId xmlns:a16="http://schemas.microsoft.com/office/drawing/2014/main" id="{5D970F2F-9731-42F4-AD22-24B985AE0ADB}"/>
                </a:ext>
              </a:extLst>
            </p:cNvPr>
            <p:cNvSpPr txBox="1"/>
            <p:nvPr/>
          </p:nvSpPr>
          <p:spPr>
            <a:xfrm>
              <a:off x="6729340" y="1637053"/>
              <a:ext cx="4661840" cy="507831"/>
            </a:xfrm>
            <a:prstGeom prst="rect">
              <a:avLst/>
            </a:prstGeom>
            <a:noFill/>
          </p:spPr>
          <p:txBody>
            <a:bodyPr wrap="square" lIns="108000" rIns="108000" rtlCol="0">
              <a:spAutoFit/>
            </a:bodyPr>
            <a:lstStyle/>
            <a:p>
              <a:r>
                <a:rPr lang="ru-RU" sz="2700" b="1" dirty="0">
                  <a:solidFill>
                    <a:schemeClr val="bg1">
                      <a:lumMod val="65000"/>
                    </a:schemeClr>
                  </a:solidFill>
                  <a:latin typeface="Arial"/>
                  <a:ea typeface="Arial Unicode MS"/>
                  <a:cs typeface="Arial" pitchFamily="34" charset="0"/>
                </a:rPr>
                <a:t>Предусмотренные системы и меры</a:t>
              </a:r>
              <a:endParaRPr lang="ko-KR" altLang="en-US" sz="2700" b="1" dirty="0">
                <a:solidFill>
                  <a:schemeClr val="bg1">
                    <a:lumMod val="65000"/>
                  </a:schemeClr>
                </a:solidFill>
                <a:latin typeface="Arial"/>
                <a:ea typeface="Arial Unicode MS"/>
                <a:cs typeface="Arial" pitchFamily="34" charset="0"/>
              </a:endParaRPr>
            </a:p>
          </p:txBody>
        </p:sp>
        <p:sp>
          <p:nvSpPr>
            <p:cNvPr id="28" name="TextBox 27">
              <a:extLst>
                <a:ext uri="{FF2B5EF4-FFF2-40B4-BE49-F238E27FC236}">
                  <a16:creationId xmlns:a16="http://schemas.microsoft.com/office/drawing/2014/main" id="{4A253E0F-85A4-4640-8B2D-0FA2D28AB1D6}"/>
                </a:ext>
              </a:extLst>
            </p:cNvPr>
            <p:cNvSpPr txBox="1"/>
            <p:nvPr/>
          </p:nvSpPr>
          <p:spPr>
            <a:xfrm>
              <a:off x="5956014" y="1452296"/>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Arial"/>
                  <a:ea typeface="Arial Unicode MS"/>
                  <a:cs typeface="Arial" pitchFamily="34" charset="0"/>
                </a:rPr>
                <a:t>04</a:t>
              </a:r>
              <a:endParaRPr lang="ko-KR" altLang="en-US" sz="4400" b="1" dirty="0">
                <a:solidFill>
                  <a:schemeClr val="bg1">
                    <a:lumMod val="65000"/>
                  </a:schemeClr>
                </a:solidFill>
                <a:latin typeface="Arial"/>
                <a:ea typeface="Arial Unicode MS"/>
                <a:cs typeface="Arial" pitchFamily="34" charset="0"/>
              </a:endParaRPr>
            </a:p>
          </p:txBody>
        </p:sp>
      </p:grpSp>
      <p:grpSp>
        <p:nvGrpSpPr>
          <p:cNvPr id="29" name="Group 28">
            <a:extLst>
              <a:ext uri="{FF2B5EF4-FFF2-40B4-BE49-F238E27FC236}">
                <a16:creationId xmlns:a16="http://schemas.microsoft.com/office/drawing/2014/main" id="{ED7822A2-67CD-4B51-9060-5D3A23953000}"/>
              </a:ext>
            </a:extLst>
          </p:cNvPr>
          <p:cNvGrpSpPr/>
          <p:nvPr/>
        </p:nvGrpSpPr>
        <p:grpSpPr>
          <a:xfrm>
            <a:off x="796262" y="3771154"/>
            <a:ext cx="9062113" cy="777510"/>
            <a:chOff x="6036168" y="1483098"/>
            <a:chExt cx="8126346" cy="777510"/>
          </a:xfrm>
        </p:grpSpPr>
        <p:sp>
          <p:nvSpPr>
            <p:cNvPr id="33" name="TextBox 32">
              <a:extLst>
                <a:ext uri="{FF2B5EF4-FFF2-40B4-BE49-F238E27FC236}">
                  <a16:creationId xmlns:a16="http://schemas.microsoft.com/office/drawing/2014/main" id="{66F16350-953E-49B6-A6ED-391C9F1BC0C0}"/>
                </a:ext>
              </a:extLst>
            </p:cNvPr>
            <p:cNvSpPr txBox="1"/>
            <p:nvPr/>
          </p:nvSpPr>
          <p:spPr>
            <a:xfrm>
              <a:off x="6860266" y="1678152"/>
              <a:ext cx="7302248" cy="507831"/>
            </a:xfrm>
            <a:prstGeom prst="rect">
              <a:avLst/>
            </a:prstGeom>
            <a:noFill/>
          </p:spPr>
          <p:txBody>
            <a:bodyPr wrap="square" lIns="108000" rIns="108000" rtlCol="0">
              <a:spAutoFit/>
            </a:bodyPr>
            <a:lstStyle/>
            <a:p>
              <a:r>
                <a:rPr lang="ru-RU" sz="2700" b="1" dirty="0">
                  <a:solidFill>
                    <a:schemeClr val="bg1">
                      <a:lumMod val="65000"/>
                    </a:schemeClr>
                  </a:solidFill>
                  <a:latin typeface="Arial"/>
                  <a:ea typeface="Arial Unicode MS"/>
                  <a:cs typeface="Arial" pitchFamily="34" charset="0"/>
                </a:rPr>
                <a:t>Системы и меры в процессе реализации</a:t>
              </a:r>
              <a:endParaRPr lang="ko-KR" altLang="en-US" sz="2700" b="1" dirty="0">
                <a:solidFill>
                  <a:schemeClr val="bg1">
                    <a:lumMod val="65000"/>
                  </a:schemeClr>
                </a:solidFill>
                <a:latin typeface="Arial"/>
                <a:ea typeface="Arial Unicode MS"/>
                <a:cs typeface="Arial" pitchFamily="34" charset="0"/>
              </a:endParaRPr>
            </a:p>
          </p:txBody>
        </p:sp>
        <p:sp>
          <p:nvSpPr>
            <p:cNvPr id="37" name="TextBox 36">
              <a:extLst>
                <a:ext uri="{FF2B5EF4-FFF2-40B4-BE49-F238E27FC236}">
                  <a16:creationId xmlns:a16="http://schemas.microsoft.com/office/drawing/2014/main" id="{73533FBB-C499-4D91-B9E4-09743F764D6F}"/>
                </a:ext>
              </a:extLst>
            </p:cNvPr>
            <p:cNvSpPr txBox="1"/>
            <p:nvPr/>
          </p:nvSpPr>
          <p:spPr>
            <a:xfrm>
              <a:off x="6036168" y="1483098"/>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Arial"/>
                  <a:ea typeface="Arial Unicode MS"/>
                  <a:cs typeface="Arial" pitchFamily="34" charset="0"/>
                </a:rPr>
                <a:t>05</a:t>
              </a:r>
              <a:endParaRPr lang="ko-KR" altLang="en-US" sz="4400" b="1" dirty="0">
                <a:solidFill>
                  <a:schemeClr val="bg1">
                    <a:lumMod val="65000"/>
                  </a:schemeClr>
                </a:solidFill>
                <a:latin typeface="Arial"/>
                <a:ea typeface="Arial Unicode MS"/>
                <a:cs typeface="Arial" pitchFamily="34" charset="0"/>
              </a:endParaRPr>
            </a:p>
          </p:txBody>
        </p:sp>
      </p:grpSp>
      <p:sp>
        <p:nvSpPr>
          <p:cNvPr id="41" name="TextBox 40">
            <a:extLst>
              <a:ext uri="{FF2B5EF4-FFF2-40B4-BE49-F238E27FC236}">
                <a16:creationId xmlns:a16="http://schemas.microsoft.com/office/drawing/2014/main" id="{31C29385-A08A-4973-8085-B41462AB185D}"/>
              </a:ext>
            </a:extLst>
          </p:cNvPr>
          <p:cNvSpPr txBox="1"/>
          <p:nvPr/>
        </p:nvSpPr>
        <p:spPr>
          <a:xfrm>
            <a:off x="1731954" y="1369428"/>
            <a:ext cx="4661840" cy="507831"/>
          </a:xfrm>
          <a:prstGeom prst="rect">
            <a:avLst/>
          </a:prstGeom>
          <a:noFill/>
        </p:spPr>
        <p:txBody>
          <a:bodyPr wrap="square" lIns="108000" rIns="108000" rtlCol="0">
            <a:spAutoFit/>
          </a:bodyPr>
          <a:lstStyle>
            <a:defPPr>
              <a:defRPr lang="en-US"/>
            </a:defPPr>
            <a:lvl1pPr>
              <a:defRPr sz="2700" b="1">
                <a:solidFill>
                  <a:schemeClr val="bg1">
                    <a:lumMod val="65000"/>
                  </a:schemeClr>
                </a:solidFill>
                <a:latin typeface="Arial"/>
                <a:ea typeface="Arial Unicode MS"/>
                <a:cs typeface="Arial" pitchFamily="34" charset="0"/>
              </a:defRPr>
            </a:lvl1pPr>
          </a:lstStyle>
          <a:p>
            <a:r>
              <a:rPr lang="ru-RU" altLang="ko-KR" dirty="0">
                <a:solidFill>
                  <a:schemeClr val="tx1"/>
                </a:solidFill>
              </a:rPr>
              <a:t>Базовая информация</a:t>
            </a:r>
            <a:endParaRPr lang="ko-KR" altLang="en-US" dirty="0">
              <a:solidFill>
                <a:schemeClr val="tx1"/>
              </a:solidFill>
            </a:endParaRPr>
          </a:p>
        </p:txBody>
      </p:sp>
      <p:sp>
        <p:nvSpPr>
          <p:cNvPr id="42" name="TextBox 41">
            <a:extLst>
              <a:ext uri="{FF2B5EF4-FFF2-40B4-BE49-F238E27FC236}">
                <a16:creationId xmlns:a16="http://schemas.microsoft.com/office/drawing/2014/main" id="{53EA7BD3-43CE-4E11-AAF2-1F9118B18D78}"/>
              </a:ext>
            </a:extLst>
          </p:cNvPr>
          <p:cNvSpPr txBox="1"/>
          <p:nvPr/>
        </p:nvSpPr>
        <p:spPr>
          <a:xfrm>
            <a:off x="870168" y="1183845"/>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solidFill>
                  <a:srgbClr val="00B0F0"/>
                </a:solidFill>
              </a:rPr>
              <a:t>02</a:t>
            </a:r>
            <a:endParaRPr lang="ko-KR" altLang="en-US" dirty="0">
              <a:solidFill>
                <a:srgbClr val="00B0F0"/>
              </a:solidFill>
            </a:endParaRPr>
          </a:p>
        </p:txBody>
      </p:sp>
      <p:sp>
        <p:nvSpPr>
          <p:cNvPr id="43" name="TextBox 42">
            <a:extLst>
              <a:ext uri="{FF2B5EF4-FFF2-40B4-BE49-F238E27FC236}">
                <a16:creationId xmlns:a16="http://schemas.microsoft.com/office/drawing/2014/main" id="{94B88908-E7F5-4695-B5E1-7EA0F68171F8}"/>
              </a:ext>
            </a:extLst>
          </p:cNvPr>
          <p:cNvSpPr txBox="1"/>
          <p:nvPr/>
        </p:nvSpPr>
        <p:spPr>
          <a:xfrm>
            <a:off x="1734053" y="2227421"/>
            <a:ext cx="7468143" cy="507831"/>
          </a:xfrm>
          <a:prstGeom prst="rect">
            <a:avLst/>
          </a:prstGeom>
          <a:noFill/>
        </p:spPr>
        <p:txBody>
          <a:bodyPr wrap="square" lIns="108000" rIns="108000" rtlCol="0">
            <a:spAutoFit/>
          </a:bodyPr>
          <a:lstStyle/>
          <a:p>
            <a:r>
              <a:rPr lang="ru-RU" altLang="ko-KR" sz="2700" b="1" dirty="0">
                <a:solidFill>
                  <a:schemeClr val="bg1">
                    <a:lumMod val="65000"/>
                  </a:schemeClr>
                </a:solidFill>
                <a:latin typeface="Arial"/>
                <a:ea typeface="Arial Unicode MS"/>
                <a:cs typeface="Arial" pitchFamily="34" charset="0"/>
              </a:rPr>
              <a:t>Основные результаты работы группы</a:t>
            </a:r>
            <a:endParaRPr lang="ko-KR" altLang="en-US" sz="2700" b="1" dirty="0">
              <a:solidFill>
                <a:schemeClr val="bg1">
                  <a:lumMod val="65000"/>
                </a:schemeClr>
              </a:solidFill>
              <a:latin typeface="Arial"/>
              <a:ea typeface="Arial Unicode MS"/>
              <a:cs typeface="Arial" pitchFamily="34" charset="0"/>
            </a:endParaRPr>
          </a:p>
        </p:txBody>
      </p:sp>
      <p:sp>
        <p:nvSpPr>
          <p:cNvPr id="44" name="TextBox 43">
            <a:extLst>
              <a:ext uri="{FF2B5EF4-FFF2-40B4-BE49-F238E27FC236}">
                <a16:creationId xmlns:a16="http://schemas.microsoft.com/office/drawing/2014/main" id="{059B598E-317C-4295-8E05-B692CC1A37F3}"/>
              </a:ext>
            </a:extLst>
          </p:cNvPr>
          <p:cNvSpPr txBox="1"/>
          <p:nvPr/>
        </p:nvSpPr>
        <p:spPr>
          <a:xfrm>
            <a:off x="870168" y="204322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03</a:t>
            </a:r>
            <a:endParaRPr lang="ko-KR" altLang="en-US" dirty="0"/>
          </a:p>
        </p:txBody>
      </p:sp>
    </p:spTree>
    <p:extLst>
      <p:ext uri="{BB962C8B-B14F-4D97-AF65-F5344CB8AC3E}">
        <p14:creationId xmlns:p14="http://schemas.microsoft.com/office/powerpoint/2010/main" val="4064327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11B89268-AE9B-4445-A2A4-3DBCD0872346}"/>
              </a:ext>
            </a:extLst>
          </p:cNvPr>
          <p:cNvGrpSpPr/>
          <p:nvPr/>
        </p:nvGrpSpPr>
        <p:grpSpPr>
          <a:xfrm>
            <a:off x="150662" y="84352"/>
            <a:ext cx="6528810" cy="1118026"/>
            <a:chOff x="6102443" y="1483456"/>
            <a:chExt cx="5419663" cy="1118026"/>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6" y="1678152"/>
              <a:ext cx="4661840" cy="923330"/>
            </a:xfrm>
            <a:prstGeom prst="rect">
              <a:avLst/>
            </a:prstGeom>
            <a:noFill/>
          </p:spPr>
          <p:txBody>
            <a:bodyPr wrap="square" lIns="108000" rIns="108000" rtlCol="0">
              <a:spAutoFit/>
            </a:bodyPr>
            <a:lstStyle/>
            <a:p>
              <a:r>
                <a:rPr lang="en-US" altLang="ko-KR" sz="2700" b="1" dirty="0">
                  <a:solidFill>
                    <a:schemeClr val="tx1">
                      <a:lumMod val="95000"/>
                      <a:lumOff val="5000"/>
                    </a:schemeClr>
                  </a:solidFill>
                  <a:latin typeface="Arial"/>
                  <a:ea typeface="Arial Unicode MS"/>
                  <a:cs typeface="Arial" pitchFamily="34" charset="0"/>
                </a:rPr>
                <a:t> </a:t>
              </a:r>
              <a:r>
                <a:rPr lang="ru-RU" altLang="ko-KR" sz="2700" b="1" dirty="0">
                  <a:solidFill>
                    <a:schemeClr val="tx1">
                      <a:lumMod val="95000"/>
                      <a:lumOff val="5000"/>
                    </a:schemeClr>
                  </a:solidFill>
                  <a:latin typeface="Arial"/>
                  <a:ea typeface="Arial Unicode MS"/>
                  <a:cs typeface="Arial" pitchFamily="34" charset="0"/>
                </a:rPr>
                <a:t>Базовая информация</a:t>
              </a:r>
            </a:p>
            <a:p>
              <a:endParaRPr lang="ko-KR" altLang="en-US" sz="2700" b="1" dirty="0">
                <a:solidFill>
                  <a:schemeClr val="tx1">
                    <a:lumMod val="95000"/>
                    <a:lumOff val="5000"/>
                  </a:schemeClr>
                </a:solidFill>
                <a:latin typeface="Arial"/>
                <a:ea typeface="Arial Unicode MS"/>
                <a:cs typeface="Arial" pitchFamily="34" charset="0"/>
              </a:endParaRP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3" y="1483456"/>
              <a:ext cx="981106"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02</a:t>
              </a:r>
              <a:endParaRPr lang="ko-KR" altLang="en-US" sz="4400" b="1" dirty="0">
                <a:solidFill>
                  <a:srgbClr val="00B0F0"/>
                </a:solidFill>
                <a:latin typeface="Arial"/>
                <a:ea typeface="Arial Unicode MS"/>
                <a:cs typeface="Arial" pitchFamily="34" charset="0"/>
              </a:endParaRPr>
            </a:p>
          </p:txBody>
        </p:sp>
      </p:grpSp>
      <p:graphicFrame>
        <p:nvGraphicFramePr>
          <p:cNvPr id="2" name="Table 1">
            <a:extLst>
              <a:ext uri="{FF2B5EF4-FFF2-40B4-BE49-F238E27FC236}">
                <a16:creationId xmlns:a16="http://schemas.microsoft.com/office/drawing/2014/main" id="{E6254B25-AF75-46C9-B8C9-2FE93A16FAFE}"/>
              </a:ext>
            </a:extLst>
          </p:cNvPr>
          <p:cNvGraphicFramePr>
            <a:graphicFrameLocks noGrp="1"/>
          </p:cNvGraphicFramePr>
          <p:nvPr>
            <p:extLst>
              <p:ext uri="{D42A27DB-BD31-4B8C-83A1-F6EECF244321}">
                <p14:modId xmlns:p14="http://schemas.microsoft.com/office/powerpoint/2010/main" val="3676874041"/>
              </p:ext>
            </p:extLst>
          </p:nvPr>
        </p:nvGraphicFramePr>
        <p:xfrm>
          <a:off x="466725" y="981575"/>
          <a:ext cx="5086350" cy="5288280"/>
        </p:xfrm>
        <a:graphic>
          <a:graphicData uri="http://schemas.openxmlformats.org/drawingml/2006/table">
            <a:tbl>
              <a:tblPr>
                <a:tableStyleId>{5C22544A-7EE6-4342-B048-85BDC9FD1C3A}</a:tableStyleId>
              </a:tblPr>
              <a:tblGrid>
                <a:gridCol w="5086350">
                  <a:extLst>
                    <a:ext uri="{9D8B030D-6E8A-4147-A177-3AD203B41FA5}">
                      <a16:colId xmlns:a16="http://schemas.microsoft.com/office/drawing/2014/main" val="3276842879"/>
                    </a:ext>
                  </a:extLst>
                </a:gridCol>
              </a:tblGrid>
              <a:tr h="5200150">
                <a:tc>
                  <a:txBody>
                    <a:bodyPr/>
                    <a:lstStyle/>
                    <a:p>
                      <a:pPr lvl="0">
                        <a:spcBef>
                          <a:spcPts val="600"/>
                        </a:spcBef>
                      </a:pPr>
                      <a:r>
                        <a:rPr lang="ru-RU" sz="1000" kern="1200" dirty="0">
                          <a:solidFill>
                            <a:schemeClr val="dk1"/>
                          </a:solidFill>
                          <a:effectLst/>
                          <a:latin typeface="Arial" panose="020B0604020202020204" pitchFamily="34" charset="0"/>
                          <a:ea typeface="+mn-ea"/>
                          <a:cs typeface="Arial" panose="020B0604020202020204" pitchFamily="34" charset="0"/>
                        </a:rPr>
                        <a:t>В мае 2018 года следственная группа IAU представила Генеральному секретарю заключительный отчет о случае мошенничества, произошедшем в одном из региональных отделений МСЭ. В отчете IAU подтверждается, что сотрудник МСЭ</a:t>
                      </a:r>
                      <a:r>
                        <a:rPr lang="en-US" sz="1000" kern="1200" dirty="0">
                          <a:solidFill>
                            <a:schemeClr val="dk1"/>
                          </a:solidFill>
                          <a:effectLst/>
                          <a:latin typeface="Arial" panose="020B0604020202020204" pitchFamily="34" charset="0"/>
                          <a:ea typeface="+mn-ea"/>
                          <a:cs typeface="Arial" panose="020B0604020202020204" pitchFamily="34" charset="0"/>
                        </a:rPr>
                        <a:t>: </a:t>
                      </a:r>
                    </a:p>
                    <a:p>
                      <a:pPr marL="171450" lvl="0" indent="-171450">
                        <a:spcBef>
                          <a:spcPts val="300"/>
                        </a:spcBef>
                        <a:buFont typeface="Arial" panose="020B0604020202020204" pitchFamily="34" charset="0"/>
                        <a:buChar char="•"/>
                      </a:pPr>
                      <a:r>
                        <a:rPr lang="ru-RU" sz="1000" kern="1200" dirty="0">
                          <a:solidFill>
                            <a:schemeClr val="dk1"/>
                          </a:solidFill>
                          <a:effectLst/>
                          <a:latin typeface="Arial" panose="020B0604020202020204" pitchFamily="34" charset="0"/>
                          <a:ea typeface="+mn-ea"/>
                          <a:cs typeface="Arial" panose="020B0604020202020204" pitchFamily="34" charset="0"/>
                        </a:rPr>
                        <a:t>участвовал в мошеннической деятельности в сфере закупок</a:t>
                      </a:r>
                      <a:r>
                        <a:rPr lang="en-US" sz="1000" kern="1200" dirty="0">
                          <a:solidFill>
                            <a:schemeClr val="dk1"/>
                          </a:solidFill>
                          <a:effectLst/>
                          <a:latin typeface="Arial" panose="020B0604020202020204" pitchFamily="34" charset="0"/>
                          <a:ea typeface="+mn-ea"/>
                          <a:cs typeface="Arial" panose="020B0604020202020204" pitchFamily="34" charset="0"/>
                        </a:rPr>
                        <a:t>;</a:t>
                      </a:r>
                    </a:p>
                    <a:p>
                      <a:pPr marL="171450" lvl="0" indent="-171450">
                        <a:spcBef>
                          <a:spcPts val="300"/>
                        </a:spcBef>
                        <a:buFont typeface="Arial" panose="020B0604020202020204" pitchFamily="34" charset="0"/>
                        <a:buChar char="•"/>
                      </a:pPr>
                      <a:r>
                        <a:rPr lang="ru-RU" sz="1000" kern="1200" dirty="0">
                          <a:solidFill>
                            <a:schemeClr val="dk1"/>
                          </a:solidFill>
                          <a:effectLst/>
                          <a:latin typeface="Arial" panose="020B0604020202020204" pitchFamily="34" charset="0"/>
                          <a:ea typeface="+mn-ea"/>
                          <a:cs typeface="Arial" panose="020B0604020202020204" pitchFamily="34" charset="0"/>
                        </a:rPr>
                        <a:t>не раскрыл информацию о своих финансовых или коммерческих интересах, связанных с коммерческими предприятиями, с которыми он взаимодействовал в своем официальном качестве</a:t>
                      </a:r>
                      <a:r>
                        <a:rPr lang="en-US" sz="1000" kern="1200" dirty="0">
                          <a:solidFill>
                            <a:schemeClr val="dk1"/>
                          </a:solidFill>
                          <a:effectLst/>
                          <a:latin typeface="Arial" panose="020B0604020202020204" pitchFamily="34" charset="0"/>
                          <a:ea typeface="+mn-ea"/>
                          <a:cs typeface="Arial" panose="020B0604020202020204" pitchFamily="34" charset="0"/>
                        </a:rPr>
                        <a:t>;</a:t>
                      </a:r>
                    </a:p>
                    <a:p>
                      <a:pPr marL="171450" lvl="0" indent="-171450">
                        <a:spcBef>
                          <a:spcPts val="300"/>
                        </a:spcBef>
                        <a:buFont typeface="Arial" panose="020B0604020202020204" pitchFamily="34" charset="0"/>
                        <a:buChar char="•"/>
                      </a:pPr>
                      <a:r>
                        <a:rPr lang="ru-RU" sz="1000" kern="1200" dirty="0">
                          <a:solidFill>
                            <a:schemeClr val="dk1"/>
                          </a:solidFill>
                          <a:effectLst/>
                          <a:latin typeface="Arial" panose="020B0604020202020204" pitchFamily="34" charset="0"/>
                          <a:ea typeface="+mn-ea"/>
                          <a:cs typeface="Arial" panose="020B0604020202020204" pitchFamily="34" charset="0"/>
                        </a:rPr>
                        <a:t>занимался внеслужебной деятельностью без предварительного разрешения</a:t>
                      </a:r>
                      <a:r>
                        <a:rPr lang="en-US" sz="1000" kern="1200" dirty="0">
                          <a:solidFill>
                            <a:schemeClr val="dk1"/>
                          </a:solidFill>
                          <a:effectLst/>
                          <a:latin typeface="Arial" panose="020B0604020202020204" pitchFamily="34" charset="0"/>
                          <a:ea typeface="+mn-ea"/>
                          <a:cs typeface="Arial" panose="020B0604020202020204" pitchFamily="34" charset="0"/>
                        </a:rPr>
                        <a:t>; </a:t>
                      </a:r>
                    </a:p>
                    <a:p>
                      <a:pPr marL="171450" lvl="0" indent="-171450">
                        <a:spcBef>
                          <a:spcPts val="300"/>
                        </a:spcBef>
                        <a:buFont typeface="Arial" panose="020B0604020202020204" pitchFamily="34" charset="0"/>
                        <a:buChar char="•"/>
                      </a:pPr>
                      <a:r>
                        <a:rPr lang="ru-RU" sz="1000" kern="1200" dirty="0">
                          <a:solidFill>
                            <a:schemeClr val="dk1"/>
                          </a:solidFill>
                          <a:effectLst/>
                          <a:latin typeface="Arial" panose="020B0604020202020204" pitchFamily="34" charset="0"/>
                          <a:ea typeface="+mn-ea"/>
                          <a:cs typeface="Arial" panose="020B0604020202020204" pitchFamily="34" charset="0"/>
                        </a:rPr>
                        <a:t>не раскрыл информацию о конфликте интересов при приеме на работу лиц, с которыми он имел общие деловые интересы или близкие отношения иного характера</a:t>
                      </a:r>
                      <a:r>
                        <a:rPr lang="en-US" sz="1000" kern="1200" dirty="0">
                          <a:solidFill>
                            <a:schemeClr val="dk1"/>
                          </a:solidFill>
                          <a:effectLst/>
                          <a:latin typeface="Arial" panose="020B0604020202020204" pitchFamily="34" charset="0"/>
                          <a:ea typeface="+mn-ea"/>
                          <a:cs typeface="Arial" panose="020B0604020202020204" pitchFamily="34" charset="0"/>
                        </a:rPr>
                        <a:t>; </a:t>
                      </a:r>
                    </a:p>
                    <a:p>
                      <a:pPr marL="171450" lvl="0" indent="-171450">
                        <a:spcBef>
                          <a:spcPts val="300"/>
                        </a:spcBef>
                        <a:buFont typeface="Arial" panose="020B0604020202020204" pitchFamily="34" charset="0"/>
                        <a:buChar char="•"/>
                      </a:pPr>
                      <a:r>
                        <a:rPr lang="ru-RU" sz="1000" kern="1200" dirty="0">
                          <a:solidFill>
                            <a:schemeClr val="dk1"/>
                          </a:solidFill>
                          <a:effectLst/>
                          <a:latin typeface="Arial" panose="020B0604020202020204" pitchFamily="34" charset="0"/>
                          <a:ea typeface="+mn-ea"/>
                          <a:cs typeface="Arial" panose="020B0604020202020204" pitchFamily="34" charset="0"/>
                        </a:rPr>
                        <a:t>добивался получения необоснованной надбавки на иждивенцев для своей супруги</a:t>
                      </a:r>
                      <a:r>
                        <a:rPr lang="en-US" sz="1000" kern="1200" dirty="0">
                          <a:solidFill>
                            <a:schemeClr val="dk1"/>
                          </a:solidFill>
                          <a:effectLst/>
                          <a:latin typeface="Arial" panose="020B0604020202020204" pitchFamily="34" charset="0"/>
                          <a:ea typeface="+mn-ea"/>
                          <a:cs typeface="Arial" panose="020B0604020202020204" pitchFamily="34" charset="0"/>
                        </a:rPr>
                        <a:t>; </a:t>
                      </a:r>
                    </a:p>
                    <a:p>
                      <a:pPr marL="171450" lvl="0" indent="-171450">
                        <a:spcBef>
                          <a:spcPts val="300"/>
                        </a:spcBef>
                        <a:buFont typeface="Arial" panose="020B0604020202020204" pitchFamily="34" charset="0"/>
                        <a:buChar char="•"/>
                      </a:pPr>
                      <a:r>
                        <a:rPr lang="ru-RU" sz="1000" kern="1200" dirty="0">
                          <a:solidFill>
                            <a:schemeClr val="dk1"/>
                          </a:solidFill>
                          <a:effectLst/>
                          <a:latin typeface="Arial" panose="020B0604020202020204" pitchFamily="34" charset="0"/>
                          <a:ea typeface="+mn-ea"/>
                          <a:cs typeface="Arial" panose="020B0604020202020204" pitchFamily="34" charset="0"/>
                        </a:rPr>
                        <a:t>причинил ущерб репутации МСЭ и ненадлежащим образом направлял вверенные ему ресурсы</a:t>
                      </a:r>
                      <a:r>
                        <a:rPr lang="en-US" sz="1000" kern="1200" dirty="0">
                          <a:solidFill>
                            <a:schemeClr val="dk1"/>
                          </a:solidFill>
                          <a:effectLst/>
                          <a:latin typeface="Arial" panose="020B0604020202020204" pitchFamily="34" charset="0"/>
                          <a:ea typeface="+mn-ea"/>
                          <a:cs typeface="Arial" panose="020B0604020202020204" pitchFamily="34" charset="0"/>
                        </a:rPr>
                        <a:t>.</a:t>
                      </a:r>
                      <a:endParaRPr lang="en-GB" sz="1000" kern="1200" dirty="0">
                        <a:solidFill>
                          <a:schemeClr val="dk1"/>
                        </a:solidFill>
                        <a:effectLst/>
                        <a:latin typeface="Arial" panose="020B0604020202020204" pitchFamily="34" charset="0"/>
                        <a:ea typeface="+mn-ea"/>
                        <a:cs typeface="Arial" panose="020B0604020202020204" pitchFamily="34" charset="0"/>
                      </a:endParaRPr>
                    </a:p>
                    <a:p>
                      <a:pPr lvl="0">
                        <a:spcBef>
                          <a:spcPts val="600"/>
                        </a:spcBef>
                      </a:pPr>
                      <a:r>
                        <a:rPr lang="ru-RU" sz="1000" kern="1200" dirty="0">
                          <a:solidFill>
                            <a:schemeClr val="dk1"/>
                          </a:solidFill>
                          <a:effectLst/>
                          <a:latin typeface="Arial" panose="020B0604020202020204" pitchFamily="34" charset="0"/>
                          <a:ea typeface="+mn-ea"/>
                          <a:cs typeface="Arial" panose="020B0604020202020204" pitchFamily="34" charset="0"/>
                        </a:rPr>
                        <a:t>Что касается финансовых последствий проступков, то в результате расследования были установлены нарушения при осуществлении операций на сумму 4,9 млн. швейцарских франков, проведенных в период с 2010 по 2018 год. На основании этой цифры следственная группа IAU оценивает чистый финансовый ущерб МСЭ и его донорам в 1,5 млн. швейцарских франков (ущерб </a:t>
                      </a:r>
                      <a:br>
                        <a:rPr lang="ru-RU" sz="1000" kern="1200" dirty="0">
                          <a:solidFill>
                            <a:schemeClr val="dk1"/>
                          </a:solidFill>
                          <a:effectLst/>
                          <a:latin typeface="Arial" panose="020B0604020202020204" pitchFamily="34" charset="0"/>
                          <a:ea typeface="+mn-ea"/>
                          <a:cs typeface="Arial" panose="020B0604020202020204" pitchFamily="34" charset="0"/>
                        </a:rPr>
                      </a:br>
                      <a:r>
                        <a:rPr lang="ru-RU" sz="1000" kern="1200" dirty="0">
                          <a:solidFill>
                            <a:schemeClr val="dk1"/>
                          </a:solidFill>
                          <a:effectLst/>
                          <a:latin typeface="Arial" panose="020B0604020202020204" pitchFamily="34" charset="0"/>
                          <a:ea typeface="+mn-ea"/>
                          <a:cs typeface="Arial" panose="020B0604020202020204" pitchFamily="34" charset="0"/>
                        </a:rPr>
                        <a:t>в размере почти 540 000 швейцарских франков, доказанный и признанный сотрудником, и ущерб в размере около 1 млн. швейцарских франков, установленный исходя из обоснованных расчетов по результатам расследования)</a:t>
                      </a:r>
                      <a:r>
                        <a:rPr lang="en-GB" sz="1000" kern="1200" dirty="0">
                          <a:solidFill>
                            <a:schemeClr val="dk1"/>
                          </a:solidFill>
                          <a:effectLst/>
                          <a:latin typeface="Arial" panose="020B0604020202020204" pitchFamily="34" charset="0"/>
                          <a:ea typeface="+mn-ea"/>
                          <a:cs typeface="Arial" panose="020B0604020202020204" pitchFamily="34" charset="0"/>
                        </a:rPr>
                        <a:t>. </a:t>
                      </a:r>
                    </a:p>
                    <a:p>
                      <a:pPr lvl="0">
                        <a:spcBef>
                          <a:spcPts val="600"/>
                        </a:spcBef>
                      </a:pPr>
                      <a:r>
                        <a:rPr lang="ru-RU" sz="1000" kern="1200" dirty="0">
                          <a:solidFill>
                            <a:schemeClr val="dk1"/>
                          </a:solidFill>
                          <a:effectLst/>
                          <a:latin typeface="Arial" panose="020B0604020202020204" pitchFamily="34" charset="0"/>
                          <a:ea typeface="+mn-ea"/>
                          <a:cs typeface="Arial" panose="020B0604020202020204" pitchFamily="34" charset="0"/>
                        </a:rPr>
                        <a:t>3 мая 2019 года Директором БРЭ была создана внутренняя рабочая группа. Причин для создания этой группы было несколько: случай мошенничества в региональном отделении, последующие меры, предпринятые Подразделением внутреннего аудита и Внешним аудитором, и проверка деятельности региональных/зональных отделений. Директор БРЭ считает, что для МСЭ, </a:t>
                      </a:r>
                      <a:br>
                        <a:rPr lang="ru-RU" sz="1000" kern="1200" dirty="0">
                          <a:solidFill>
                            <a:schemeClr val="dk1"/>
                          </a:solidFill>
                          <a:effectLst/>
                          <a:latin typeface="Arial" panose="020B0604020202020204" pitchFamily="34" charset="0"/>
                          <a:ea typeface="+mn-ea"/>
                          <a:cs typeface="Arial" panose="020B0604020202020204" pitchFamily="34" charset="0"/>
                        </a:rPr>
                      </a:br>
                      <a:r>
                        <a:rPr lang="ru-RU" sz="1000" kern="1200" dirty="0">
                          <a:solidFill>
                            <a:schemeClr val="dk1"/>
                          </a:solidFill>
                          <a:effectLst/>
                          <a:latin typeface="Arial" panose="020B0604020202020204" pitchFamily="34" charset="0"/>
                          <a:ea typeface="+mn-ea"/>
                          <a:cs typeface="Arial" panose="020B0604020202020204" pitchFamily="34" charset="0"/>
                        </a:rPr>
                        <a:t>в частности для БРЭ и региональных/зональных отделений, чрезвычайно важно как можно скорее рассмотреть механизмы внутреннего контроля</a:t>
                      </a:r>
                      <a:r>
                        <a:rPr lang="en-GB" sz="1000" kern="1200" dirty="0">
                          <a:solidFill>
                            <a:schemeClr val="dk1"/>
                          </a:solidFill>
                          <a:effectLst/>
                          <a:latin typeface="Arial" panose="020B0604020202020204" pitchFamily="34" charset="0"/>
                          <a:ea typeface="+mn-ea"/>
                          <a:cs typeface="Arial" panose="020B0604020202020204" pitchFamily="34" charset="0"/>
                        </a:rPr>
                        <a:t>. </a:t>
                      </a:r>
                      <a:endParaRPr lang="en-US" sz="1000" kern="1200" dirty="0">
                        <a:solidFill>
                          <a:schemeClr val="dk1"/>
                        </a:solidFill>
                        <a:effectLst/>
                        <a:latin typeface="Arial" panose="020B0604020202020204" pitchFamily="34" charset="0"/>
                        <a:ea typeface="+mn-ea"/>
                        <a:cs typeface="Arial" panose="020B0604020202020204" pitchFamily="34" charset="0"/>
                      </a:endParaRPr>
                    </a:p>
                  </a:txBody>
                  <a:tcPr marL="68580" marR="68580" marT="91440" marB="91440"/>
                </a:tc>
                <a:extLst>
                  <a:ext uri="{0D108BD9-81ED-4DB2-BD59-A6C34878D82A}">
                    <a16:rowId xmlns:a16="http://schemas.microsoft.com/office/drawing/2014/main" val="3998548941"/>
                  </a:ext>
                </a:extLst>
              </a:tr>
            </a:tbl>
          </a:graphicData>
        </a:graphic>
      </p:graphicFrame>
      <p:graphicFrame>
        <p:nvGraphicFramePr>
          <p:cNvPr id="10" name="Table 9">
            <a:extLst>
              <a:ext uri="{FF2B5EF4-FFF2-40B4-BE49-F238E27FC236}">
                <a16:creationId xmlns:a16="http://schemas.microsoft.com/office/drawing/2014/main" id="{E2ADBCBF-CC02-4C81-AE85-E39D0820A844}"/>
              </a:ext>
            </a:extLst>
          </p:cNvPr>
          <p:cNvGraphicFramePr>
            <a:graphicFrameLocks noGrp="1"/>
          </p:cNvGraphicFramePr>
          <p:nvPr>
            <p:extLst>
              <p:ext uri="{D42A27DB-BD31-4B8C-83A1-F6EECF244321}">
                <p14:modId xmlns:p14="http://schemas.microsoft.com/office/powerpoint/2010/main" val="628675736"/>
              </p:ext>
            </p:extLst>
          </p:nvPr>
        </p:nvGraphicFramePr>
        <p:xfrm>
          <a:off x="5766398" y="981575"/>
          <a:ext cx="5086350" cy="5200150"/>
        </p:xfrm>
        <a:graphic>
          <a:graphicData uri="http://schemas.openxmlformats.org/drawingml/2006/table">
            <a:tbl>
              <a:tblPr>
                <a:tableStyleId>{5C22544A-7EE6-4342-B048-85BDC9FD1C3A}</a:tableStyleId>
              </a:tblPr>
              <a:tblGrid>
                <a:gridCol w="5086350">
                  <a:extLst>
                    <a:ext uri="{9D8B030D-6E8A-4147-A177-3AD203B41FA5}">
                      <a16:colId xmlns:a16="http://schemas.microsoft.com/office/drawing/2014/main" val="3276842879"/>
                    </a:ext>
                  </a:extLst>
                </a:gridCol>
              </a:tblGrid>
              <a:tr h="5200150">
                <a:tc>
                  <a:txBody>
                    <a:bodyPr/>
                    <a:lstStyle/>
                    <a:p>
                      <a:pPr lvl="0">
                        <a:spcBef>
                          <a:spcPts val="600"/>
                        </a:spcBef>
                      </a:pPr>
                      <a:r>
                        <a:rPr lang="ru-RU" sz="1000" kern="1200" dirty="0">
                          <a:solidFill>
                            <a:schemeClr val="dk1"/>
                          </a:solidFill>
                          <a:effectLst/>
                          <a:latin typeface="Arial" panose="020B0604020202020204" pitchFamily="34" charset="0"/>
                          <a:ea typeface="+mn-ea"/>
                          <a:cs typeface="Arial" panose="020B0604020202020204" pitchFamily="34" charset="0"/>
                        </a:rPr>
                        <a:t>Внутренняя рабочая группа по усилению внутреннего контроля</a:t>
                      </a:r>
                      <a:r>
                        <a:rPr lang="en-GB" sz="1000" kern="1200" dirty="0">
                          <a:solidFill>
                            <a:schemeClr val="dk1"/>
                          </a:solidFill>
                          <a:effectLst/>
                          <a:latin typeface="Arial" panose="020B0604020202020204" pitchFamily="34" charset="0"/>
                          <a:ea typeface="+mn-ea"/>
                          <a:cs typeface="Arial" panose="020B0604020202020204" pitchFamily="34" charset="0"/>
                        </a:rPr>
                        <a:t>:</a:t>
                      </a:r>
                      <a:endParaRPr lang="en-US" sz="1000" kern="1200" dirty="0">
                        <a:solidFill>
                          <a:schemeClr val="dk1"/>
                        </a:solidFill>
                        <a:effectLst/>
                        <a:latin typeface="Arial" panose="020B0604020202020204" pitchFamily="34" charset="0"/>
                        <a:ea typeface="+mn-ea"/>
                        <a:cs typeface="Arial" panose="020B0604020202020204" pitchFamily="34" charset="0"/>
                      </a:endParaRPr>
                    </a:p>
                    <a:p>
                      <a:pPr marL="171450" lvl="0" indent="-171450" fontAlgn="auto" hangingPunct="1">
                        <a:spcBef>
                          <a:spcPts val="300"/>
                        </a:spcBef>
                        <a:buFont typeface="Arial" panose="020B0604020202020204" pitchFamily="34" charset="0"/>
                        <a:buChar char="•"/>
                      </a:pPr>
                      <a:r>
                        <a:rPr lang="ru-RU" sz="1000" kern="1200" dirty="0">
                          <a:solidFill>
                            <a:schemeClr val="dk1"/>
                          </a:solidFill>
                          <a:effectLst/>
                          <a:latin typeface="Arial" panose="020B0604020202020204" pitchFamily="34" charset="0"/>
                          <a:ea typeface="+mn-ea"/>
                          <a:cs typeface="Arial" panose="020B0604020202020204" pitchFamily="34" charset="0"/>
                        </a:rPr>
                        <a:t>рассмотрит слабые стороны процедур, которые были использованы в недавнем случае мошенничества, и заключения, содержащиеся в соответствующих отчетах/письмах подразделения внутреннего аудита и Внешнего аудитора</a:t>
                      </a:r>
                      <a:r>
                        <a:rPr lang="en-GB" sz="1000" kern="1200" dirty="0">
                          <a:solidFill>
                            <a:schemeClr val="dk1"/>
                          </a:solidFill>
                          <a:effectLst/>
                          <a:latin typeface="Arial" panose="020B0604020202020204" pitchFamily="34" charset="0"/>
                          <a:ea typeface="+mn-ea"/>
                          <a:cs typeface="Arial" panose="020B0604020202020204" pitchFamily="34" charset="0"/>
                        </a:rPr>
                        <a:t>;</a:t>
                      </a:r>
                      <a:endParaRPr lang="en-US" sz="1000" kern="1200" dirty="0">
                        <a:solidFill>
                          <a:schemeClr val="dk1"/>
                        </a:solidFill>
                        <a:effectLst/>
                        <a:latin typeface="Arial" panose="020B0604020202020204" pitchFamily="34" charset="0"/>
                        <a:ea typeface="+mn-ea"/>
                        <a:cs typeface="Arial" panose="020B0604020202020204" pitchFamily="34" charset="0"/>
                      </a:endParaRPr>
                    </a:p>
                    <a:p>
                      <a:pPr marL="171450" lvl="0" indent="-171450" fontAlgn="auto" hangingPunct="1">
                        <a:spcBef>
                          <a:spcPts val="300"/>
                        </a:spcBef>
                        <a:buFont typeface="Arial" panose="020B0604020202020204" pitchFamily="34" charset="0"/>
                        <a:buChar char="•"/>
                      </a:pPr>
                      <a:r>
                        <a:rPr lang="ru-RU" sz="1000" kern="1200" dirty="0">
                          <a:solidFill>
                            <a:schemeClr val="dk1"/>
                          </a:solidFill>
                          <a:effectLst/>
                          <a:latin typeface="Arial" panose="020B0604020202020204" pitchFamily="34" charset="0"/>
                          <a:ea typeface="+mn-ea"/>
                          <a:cs typeface="Arial" panose="020B0604020202020204" pitchFamily="34" charset="0"/>
                        </a:rPr>
                        <a:t>рассмотрит процедуры управленческого надзора в региональных и зональных отделениях, в частности в отношении программ и проектов</a:t>
                      </a:r>
                      <a:r>
                        <a:rPr lang="en-GB" sz="1000" kern="1200" dirty="0">
                          <a:solidFill>
                            <a:schemeClr val="dk1"/>
                          </a:solidFill>
                          <a:effectLst/>
                          <a:latin typeface="Arial" panose="020B0604020202020204" pitchFamily="34" charset="0"/>
                          <a:ea typeface="+mn-ea"/>
                          <a:cs typeface="Arial" panose="020B0604020202020204" pitchFamily="34" charset="0"/>
                        </a:rPr>
                        <a:t>;</a:t>
                      </a:r>
                      <a:endParaRPr lang="en-US" sz="1000" kern="1200" dirty="0">
                        <a:solidFill>
                          <a:schemeClr val="dk1"/>
                        </a:solidFill>
                        <a:effectLst/>
                        <a:latin typeface="Arial" panose="020B0604020202020204" pitchFamily="34" charset="0"/>
                        <a:ea typeface="+mn-ea"/>
                        <a:cs typeface="Arial" panose="020B0604020202020204" pitchFamily="34" charset="0"/>
                      </a:endParaRPr>
                    </a:p>
                    <a:p>
                      <a:pPr marL="171450" lvl="0" indent="-171450" fontAlgn="auto" hangingPunct="1">
                        <a:spcBef>
                          <a:spcPts val="300"/>
                        </a:spcBef>
                        <a:buFont typeface="Arial" panose="020B0604020202020204" pitchFamily="34" charset="0"/>
                        <a:buChar char="•"/>
                      </a:pPr>
                      <a:r>
                        <a:rPr lang="ru-RU" sz="1000" kern="1200" dirty="0">
                          <a:solidFill>
                            <a:schemeClr val="dk1"/>
                          </a:solidFill>
                          <a:effectLst/>
                          <a:latin typeface="Arial" panose="020B0604020202020204" pitchFamily="34" charset="0"/>
                          <a:ea typeface="+mn-ea"/>
                          <a:cs typeface="Arial" panose="020B0604020202020204" pitchFamily="34" charset="0"/>
                        </a:rPr>
                        <a:t>проведет тщательную оценку рисков, касающихся возможностей мошеннической деятельности в региональных и зональных отделениях МСЭ</a:t>
                      </a:r>
                      <a:r>
                        <a:rPr lang="en-GB" sz="1000" kern="1200" dirty="0">
                          <a:solidFill>
                            <a:schemeClr val="dk1"/>
                          </a:solidFill>
                          <a:effectLst/>
                          <a:latin typeface="Arial" panose="020B0604020202020204" pitchFamily="34" charset="0"/>
                          <a:ea typeface="+mn-ea"/>
                          <a:cs typeface="Arial" panose="020B0604020202020204" pitchFamily="34" charset="0"/>
                        </a:rPr>
                        <a:t>;</a:t>
                      </a:r>
                      <a:endParaRPr lang="en-US" sz="1000" kern="1200" dirty="0">
                        <a:solidFill>
                          <a:schemeClr val="dk1"/>
                        </a:solidFill>
                        <a:effectLst/>
                        <a:latin typeface="Arial" panose="020B0604020202020204" pitchFamily="34" charset="0"/>
                        <a:ea typeface="+mn-ea"/>
                        <a:cs typeface="Arial" panose="020B0604020202020204" pitchFamily="34" charset="0"/>
                      </a:endParaRPr>
                    </a:p>
                    <a:p>
                      <a:pPr marL="171450" lvl="0" indent="-171450" fontAlgn="auto" hangingPunct="1">
                        <a:spcBef>
                          <a:spcPts val="300"/>
                        </a:spcBef>
                        <a:buFont typeface="Arial" panose="020B0604020202020204" pitchFamily="34" charset="0"/>
                        <a:buChar char="•"/>
                      </a:pPr>
                      <a:r>
                        <a:rPr lang="ru-RU" sz="1000" kern="1200" dirty="0">
                          <a:solidFill>
                            <a:schemeClr val="dk1"/>
                          </a:solidFill>
                          <a:effectLst/>
                          <a:latin typeface="Arial" panose="020B0604020202020204" pitchFamily="34" charset="0"/>
                          <a:ea typeface="+mn-ea"/>
                          <a:cs typeface="Arial" panose="020B0604020202020204" pitchFamily="34" charset="0"/>
                        </a:rPr>
                        <a:t>подготовит план действий по преодолению любых недостатков и уменьшению связанных с ними рисков</a:t>
                      </a:r>
                      <a:r>
                        <a:rPr lang="en-GB" sz="1000" kern="1200" dirty="0">
                          <a:solidFill>
                            <a:schemeClr val="dk1"/>
                          </a:solidFill>
                          <a:effectLst/>
                          <a:latin typeface="Arial" panose="020B0604020202020204" pitchFamily="34" charset="0"/>
                          <a:ea typeface="+mn-ea"/>
                          <a:cs typeface="Arial" panose="020B0604020202020204" pitchFamily="34" charset="0"/>
                        </a:rPr>
                        <a:t>;</a:t>
                      </a:r>
                      <a:endParaRPr lang="en-US" sz="1000" kern="1200" dirty="0">
                        <a:solidFill>
                          <a:schemeClr val="dk1"/>
                        </a:solidFill>
                        <a:effectLst/>
                        <a:latin typeface="Arial" panose="020B0604020202020204" pitchFamily="34" charset="0"/>
                        <a:ea typeface="+mn-ea"/>
                        <a:cs typeface="Arial" panose="020B0604020202020204" pitchFamily="34" charset="0"/>
                      </a:endParaRPr>
                    </a:p>
                    <a:p>
                      <a:pPr marL="171450" lvl="0" indent="-171450" fontAlgn="auto" hangingPunct="1">
                        <a:spcBef>
                          <a:spcPts val="300"/>
                        </a:spcBef>
                        <a:buFont typeface="Arial" panose="020B0604020202020204" pitchFamily="34" charset="0"/>
                        <a:buChar char="•"/>
                      </a:pPr>
                      <a:r>
                        <a:rPr lang="ru-RU" sz="1000" kern="1200" dirty="0">
                          <a:solidFill>
                            <a:schemeClr val="dk1"/>
                          </a:solidFill>
                          <a:effectLst/>
                          <a:latin typeface="Arial" panose="020B0604020202020204" pitchFamily="34" charset="0"/>
                          <a:ea typeface="+mn-ea"/>
                          <a:cs typeface="Arial" panose="020B0604020202020204" pitchFamily="34" charset="0"/>
                        </a:rPr>
                        <a:t>ускорит выполнение всех соответствующих рекомендаций Подразделения внутреннего аудита, Внешнего аудитора и IMAC</a:t>
                      </a:r>
                      <a:r>
                        <a:rPr lang="en-GB" sz="1000" kern="1200" dirty="0">
                          <a:solidFill>
                            <a:schemeClr val="dk1"/>
                          </a:solidFill>
                          <a:effectLst/>
                          <a:latin typeface="Arial" panose="020B0604020202020204" pitchFamily="34" charset="0"/>
                          <a:ea typeface="+mn-ea"/>
                          <a:cs typeface="Arial" panose="020B0604020202020204" pitchFamily="34" charset="0"/>
                        </a:rPr>
                        <a:t>;</a:t>
                      </a:r>
                      <a:endParaRPr lang="en-US" sz="1000" kern="1200" dirty="0">
                        <a:solidFill>
                          <a:schemeClr val="dk1"/>
                        </a:solidFill>
                        <a:effectLst/>
                        <a:latin typeface="Arial" panose="020B0604020202020204" pitchFamily="34" charset="0"/>
                        <a:ea typeface="+mn-ea"/>
                        <a:cs typeface="Arial" panose="020B0604020202020204" pitchFamily="34" charset="0"/>
                      </a:endParaRPr>
                    </a:p>
                    <a:p>
                      <a:pPr marL="171450" lvl="0" indent="-171450" fontAlgn="auto" hangingPunct="1">
                        <a:spcBef>
                          <a:spcPts val="300"/>
                        </a:spcBef>
                        <a:buFont typeface="Arial" panose="020B0604020202020204" pitchFamily="34" charset="0"/>
                        <a:buChar char="•"/>
                      </a:pPr>
                      <a:r>
                        <a:rPr lang="ru-RU" sz="1000" kern="1200" dirty="0">
                          <a:solidFill>
                            <a:schemeClr val="dk1"/>
                          </a:solidFill>
                          <a:effectLst/>
                          <a:latin typeface="Arial" panose="020B0604020202020204" pitchFamily="34" charset="0"/>
                          <a:ea typeface="+mn-ea"/>
                          <a:cs typeface="Arial" panose="020B0604020202020204" pitchFamily="34" charset="0"/>
                        </a:rPr>
                        <a:t>будет продвигать модель этичного руководства и принцип "абсолютной нетерпимости к мошенничеству" в штаб-квартире МСЭ, региональных и зональных отделениях</a:t>
                      </a:r>
                      <a:r>
                        <a:rPr lang="en-GB" sz="1000" kern="1200" dirty="0">
                          <a:solidFill>
                            <a:schemeClr val="dk1"/>
                          </a:solidFill>
                          <a:effectLst/>
                          <a:latin typeface="Arial" panose="020B0604020202020204" pitchFamily="34" charset="0"/>
                          <a:ea typeface="+mn-ea"/>
                          <a:cs typeface="Arial" panose="020B0604020202020204" pitchFamily="34" charset="0"/>
                        </a:rPr>
                        <a:t>;</a:t>
                      </a:r>
                      <a:endParaRPr lang="en-US" sz="1000" kern="1200" dirty="0">
                        <a:solidFill>
                          <a:schemeClr val="dk1"/>
                        </a:solidFill>
                        <a:effectLst/>
                        <a:latin typeface="Arial" panose="020B0604020202020204" pitchFamily="34" charset="0"/>
                        <a:ea typeface="+mn-ea"/>
                        <a:cs typeface="Arial" panose="020B0604020202020204" pitchFamily="34" charset="0"/>
                      </a:endParaRPr>
                    </a:p>
                    <a:p>
                      <a:pPr marL="171450" lvl="0" indent="-171450" fontAlgn="auto" hangingPunct="1">
                        <a:spcBef>
                          <a:spcPts val="300"/>
                        </a:spcBef>
                        <a:buFont typeface="Arial" panose="020B0604020202020204" pitchFamily="34" charset="0"/>
                        <a:buChar char="•"/>
                      </a:pPr>
                      <a:r>
                        <a:rPr lang="ru-RU" sz="1000" kern="1200" dirty="0">
                          <a:solidFill>
                            <a:schemeClr val="dk1"/>
                          </a:solidFill>
                          <a:effectLst/>
                          <a:latin typeface="Arial" panose="020B0604020202020204" pitchFamily="34" charset="0"/>
                          <a:ea typeface="+mn-ea"/>
                          <a:cs typeface="Arial" panose="020B0604020202020204" pitchFamily="34" charset="0"/>
                        </a:rPr>
                        <a:t>обсудит меры по поощрению культуры гласности</a:t>
                      </a:r>
                      <a:r>
                        <a:rPr lang="en-GB" sz="1000" kern="1200" dirty="0">
                          <a:solidFill>
                            <a:schemeClr val="dk1"/>
                          </a:solidFill>
                          <a:effectLst/>
                          <a:latin typeface="Arial" panose="020B0604020202020204" pitchFamily="34" charset="0"/>
                          <a:ea typeface="+mn-ea"/>
                          <a:cs typeface="Arial" panose="020B0604020202020204" pitchFamily="34" charset="0"/>
                        </a:rPr>
                        <a:t>.</a:t>
                      </a:r>
                    </a:p>
                    <a:p>
                      <a:pPr lvl="0">
                        <a:spcBef>
                          <a:spcPts val="600"/>
                        </a:spcBef>
                      </a:pPr>
                      <a:r>
                        <a:rPr lang="ru-RU" sz="1000" kern="1200" dirty="0">
                          <a:solidFill>
                            <a:schemeClr val="dk1"/>
                          </a:solidFill>
                          <a:effectLst/>
                          <a:latin typeface="Arial" panose="020B0604020202020204" pitchFamily="34" charset="0"/>
                          <a:ea typeface="+mn-ea"/>
                          <a:cs typeface="Arial" panose="020B0604020202020204" pitchFamily="34" charset="0"/>
                        </a:rPr>
                        <a:t>В состав группы, которую возглавляет Директор БРЭ, входят: i) заместитель Директора БРЭ; ii) финансовый контролер БРЭ; iii) подразделение внутреннего аудита; iv) отдел закупок; v) Департамент управления финансовыми ресурсами; </a:t>
                      </a:r>
                      <a:br>
                        <a:rPr lang="ru-RU" sz="1000" kern="1200" dirty="0">
                          <a:solidFill>
                            <a:schemeClr val="dk1"/>
                          </a:solidFill>
                          <a:effectLst/>
                          <a:latin typeface="Arial" panose="020B0604020202020204" pitchFamily="34" charset="0"/>
                          <a:ea typeface="+mn-ea"/>
                          <a:cs typeface="Arial" panose="020B0604020202020204" pitchFamily="34" charset="0"/>
                        </a:rPr>
                      </a:br>
                      <a:r>
                        <a:rPr lang="ru-RU" sz="1000" kern="1200" dirty="0" err="1">
                          <a:solidFill>
                            <a:schemeClr val="dk1"/>
                          </a:solidFill>
                          <a:effectLst/>
                          <a:latin typeface="Arial" panose="020B0604020202020204" pitchFamily="34" charset="0"/>
                          <a:ea typeface="+mn-ea"/>
                          <a:cs typeface="Arial" panose="020B0604020202020204" pitchFamily="34" charset="0"/>
                        </a:rPr>
                        <a:t>vi</a:t>
                      </a:r>
                      <a:r>
                        <a:rPr lang="ru-RU" sz="1000" kern="1200" dirty="0">
                          <a:solidFill>
                            <a:schemeClr val="dk1"/>
                          </a:solidFill>
                          <a:effectLst/>
                          <a:latin typeface="Arial" panose="020B0604020202020204" pitchFamily="34" charset="0"/>
                          <a:ea typeface="+mn-ea"/>
                          <a:cs typeface="Arial" panose="020B0604020202020204" pitchFamily="34" charset="0"/>
                        </a:rPr>
                        <a:t>) Департамент управления людскими ресурсами; vii) подразделение по правовым вопросам; viii) сотрудник по вопросам этики; и ix) Департамент информационных служб</a:t>
                      </a:r>
                      <a:r>
                        <a:rPr lang="en-GB" sz="1000" kern="1200" dirty="0">
                          <a:solidFill>
                            <a:schemeClr val="dk1"/>
                          </a:solidFill>
                          <a:effectLst/>
                          <a:latin typeface="Arial" panose="020B0604020202020204" pitchFamily="34" charset="0"/>
                          <a:ea typeface="+mn-ea"/>
                          <a:cs typeface="Arial" panose="020B0604020202020204" pitchFamily="34" charset="0"/>
                        </a:rPr>
                        <a:t>.</a:t>
                      </a:r>
                      <a:endParaRPr lang="en-US" sz="1000" kern="1200" dirty="0">
                        <a:solidFill>
                          <a:schemeClr val="dk1"/>
                        </a:solidFill>
                        <a:effectLst/>
                        <a:latin typeface="Arial" panose="020B0604020202020204" pitchFamily="34" charset="0"/>
                        <a:ea typeface="+mn-ea"/>
                        <a:cs typeface="Arial" panose="020B0604020202020204" pitchFamily="34" charset="0"/>
                      </a:endParaRPr>
                    </a:p>
                    <a:p>
                      <a:pPr lvl="0">
                        <a:spcBef>
                          <a:spcPts val="600"/>
                        </a:spcBef>
                      </a:pPr>
                      <a:r>
                        <a:rPr lang="ru-RU" sz="1000" kern="1200" dirty="0">
                          <a:solidFill>
                            <a:schemeClr val="dk1"/>
                          </a:solidFill>
                          <a:effectLst/>
                          <a:latin typeface="Arial" panose="020B0604020202020204" pitchFamily="34" charset="0"/>
                          <a:ea typeface="+mn-ea"/>
                          <a:cs typeface="Arial" panose="020B0604020202020204" pitchFamily="34" charset="0"/>
                        </a:rPr>
                        <a:t>Целью группы было завершить первичную оценку рисков и разработать план действий, предусматривающий конкретные результаты деятельности и сроки, </a:t>
                      </a:r>
                      <a:br>
                        <a:rPr lang="ru-RU" sz="1000" kern="1200" dirty="0">
                          <a:solidFill>
                            <a:schemeClr val="dk1"/>
                          </a:solidFill>
                          <a:effectLst/>
                          <a:latin typeface="Arial" panose="020B0604020202020204" pitchFamily="34" charset="0"/>
                          <a:ea typeface="+mn-ea"/>
                          <a:cs typeface="Arial" panose="020B0604020202020204" pitchFamily="34" charset="0"/>
                        </a:rPr>
                      </a:br>
                      <a:r>
                        <a:rPr lang="ru-RU" sz="1000" kern="1200" dirty="0">
                          <a:solidFill>
                            <a:schemeClr val="dk1"/>
                          </a:solidFill>
                          <a:effectLst/>
                          <a:latin typeface="Arial" panose="020B0604020202020204" pitchFamily="34" charset="0"/>
                          <a:ea typeface="+mn-ea"/>
                          <a:cs typeface="Arial" panose="020B0604020202020204" pitchFamily="34" charset="0"/>
                        </a:rPr>
                        <a:t>с тем чтобы решить основные проблемы и устранить недостаток внутреннего контроля до сессии Совета 2019 года. Группа может продолжить работу после получения любых дополнительных выводов по итогам работы Подразделения внутреннего аудита или Внешнего аудитора. На май 2019 года было запланировано три собрания группы</a:t>
                      </a:r>
                      <a:r>
                        <a:rPr lang="en-GB" sz="1000" kern="1200" dirty="0">
                          <a:solidFill>
                            <a:schemeClr val="dk1"/>
                          </a:solidFill>
                          <a:effectLst/>
                          <a:latin typeface="Arial" panose="020B0604020202020204" pitchFamily="34" charset="0"/>
                          <a:ea typeface="+mn-ea"/>
                          <a:cs typeface="Arial" panose="020B0604020202020204" pitchFamily="34" charset="0"/>
                        </a:rPr>
                        <a:t>. </a:t>
                      </a:r>
                      <a:endParaRPr lang="en-US" sz="1000" kern="1200" dirty="0">
                        <a:solidFill>
                          <a:schemeClr val="dk1"/>
                        </a:solidFill>
                        <a:effectLst/>
                        <a:latin typeface="Arial" panose="020B0604020202020204" pitchFamily="34" charset="0"/>
                        <a:ea typeface="+mn-ea"/>
                        <a:cs typeface="Arial" panose="020B0604020202020204" pitchFamily="34" charset="0"/>
                      </a:endParaRPr>
                    </a:p>
                  </a:txBody>
                  <a:tcPr marL="68580" marR="68580" marT="91440" marB="91440"/>
                </a:tc>
                <a:extLst>
                  <a:ext uri="{0D108BD9-81ED-4DB2-BD59-A6C34878D82A}">
                    <a16:rowId xmlns:a16="http://schemas.microsoft.com/office/drawing/2014/main" val="3998548941"/>
                  </a:ext>
                </a:extLst>
              </a:tr>
            </a:tbl>
          </a:graphicData>
        </a:graphic>
      </p:graphicFrame>
      <p:sp>
        <p:nvSpPr>
          <p:cNvPr id="9" name="Rectangle 8">
            <a:extLst>
              <a:ext uri="{FF2B5EF4-FFF2-40B4-BE49-F238E27FC236}">
                <a16:creationId xmlns:a16="http://schemas.microsoft.com/office/drawing/2014/main" id="{870647A0-72E8-4C5C-82B7-3FF1F0272066}"/>
              </a:ext>
            </a:extLst>
          </p:cNvPr>
          <p:cNvSpPr/>
          <p:nvPr/>
        </p:nvSpPr>
        <p:spPr>
          <a:xfrm rot="16200000">
            <a:off x="10935274" y="813175"/>
            <a:ext cx="1879247" cy="400110"/>
          </a:xfrm>
          <a:prstGeom prst="rect">
            <a:avLst/>
          </a:prstGeom>
        </p:spPr>
        <p:txBody>
          <a:bodyPr wrap="square">
            <a:spAutoFit/>
          </a:bodyPr>
          <a:lstStyle/>
          <a:p>
            <a:r>
              <a:rPr lang="ru-RU" sz="1000" b="1" dirty="0">
                <a:solidFill>
                  <a:schemeClr val="tx1">
                    <a:lumMod val="95000"/>
                    <a:lumOff val="5000"/>
                  </a:schemeClr>
                </a:solidFill>
                <a:latin typeface="Arial" panose="020B0604020202020204" pitchFamily="34" charset="0"/>
                <a:cs typeface="Arial" panose="020B0604020202020204" pitchFamily="34" charset="0"/>
              </a:rPr>
              <a:t>Рабочая группа </a:t>
            </a:r>
            <a:br>
              <a:rPr lang="ru-RU" sz="1000" b="1" dirty="0">
                <a:solidFill>
                  <a:schemeClr val="tx1">
                    <a:lumMod val="95000"/>
                    <a:lumOff val="5000"/>
                  </a:schemeClr>
                </a:solidFill>
                <a:latin typeface="Arial" panose="020B0604020202020204" pitchFamily="34" charset="0"/>
                <a:cs typeface="Arial" panose="020B0604020202020204" pitchFamily="34" charset="0"/>
              </a:rPr>
            </a:br>
            <a:r>
              <a:rPr lang="ru-RU" sz="1000" b="1" dirty="0">
                <a:solidFill>
                  <a:schemeClr val="tx1">
                    <a:lumMod val="95000"/>
                    <a:lumOff val="5000"/>
                  </a:schemeClr>
                </a:solidFill>
                <a:latin typeface="Arial" panose="020B0604020202020204" pitchFamily="34" charset="0"/>
                <a:cs typeface="Arial" panose="020B0604020202020204" pitchFamily="34" charset="0"/>
              </a:rPr>
              <a:t>по</a:t>
            </a:r>
            <a:r>
              <a:rPr lang="en-US" sz="1000" b="1" dirty="0">
                <a:solidFill>
                  <a:schemeClr val="tx1">
                    <a:lumMod val="95000"/>
                    <a:lumOff val="5000"/>
                  </a:schemeClr>
                </a:solidFill>
                <a:latin typeface="Arial" panose="020B0604020202020204" pitchFamily="34" charset="0"/>
                <a:cs typeface="Arial" panose="020B0604020202020204" pitchFamily="34" charset="0"/>
              </a:rPr>
              <a:t> </a:t>
            </a:r>
            <a:r>
              <a:rPr lang="ru-RU" sz="1000" b="1" dirty="0">
                <a:solidFill>
                  <a:srgbClr val="00B0F0"/>
                </a:solidFill>
                <a:latin typeface="Arial" panose="020B0604020202020204" pitchFamily="34" charset="0"/>
                <a:cs typeface="Arial" panose="020B0604020202020204" pitchFamily="34" charset="0"/>
              </a:rPr>
              <a:t>внутреннему контролю</a:t>
            </a:r>
            <a:endParaRPr lang="en-US" sz="1000" b="1"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0489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a:off x="0" y="6369021"/>
            <a:ext cx="12192000" cy="64633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8020" y="6341425"/>
            <a:ext cx="603169" cy="612369"/>
          </a:xfrm>
          <a:prstGeom prst="rect">
            <a:avLst/>
          </a:prstGeom>
        </p:spPr>
      </p:pic>
      <p:grpSp>
        <p:nvGrpSpPr>
          <p:cNvPr id="21" name="Group 20">
            <a:extLst>
              <a:ext uri="{FF2B5EF4-FFF2-40B4-BE49-F238E27FC236}">
                <a16:creationId xmlns:a16="http://schemas.microsoft.com/office/drawing/2014/main" id="{E50225C1-D5A2-4EA4-87F4-BEA5FC502B5F}"/>
              </a:ext>
            </a:extLst>
          </p:cNvPr>
          <p:cNvGrpSpPr/>
          <p:nvPr/>
        </p:nvGrpSpPr>
        <p:grpSpPr>
          <a:xfrm>
            <a:off x="730034" y="451735"/>
            <a:ext cx="7165346" cy="769441"/>
            <a:chOff x="6102442" y="1483456"/>
            <a:chExt cx="5419664" cy="769441"/>
          </a:xfrm>
        </p:grpSpPr>
        <p:sp>
          <p:nvSpPr>
            <p:cNvPr id="22" name="TextBox 21">
              <a:extLst>
                <a:ext uri="{FF2B5EF4-FFF2-40B4-BE49-F238E27FC236}">
                  <a16:creationId xmlns:a16="http://schemas.microsoft.com/office/drawing/2014/main" id="{6CC225B1-D60B-47D6-B227-9B210699DB98}"/>
                </a:ext>
              </a:extLst>
            </p:cNvPr>
            <p:cNvSpPr txBox="1"/>
            <p:nvPr/>
          </p:nvSpPr>
          <p:spPr>
            <a:xfrm>
              <a:off x="6860266" y="1678152"/>
              <a:ext cx="4661840" cy="507831"/>
            </a:xfrm>
            <a:prstGeom prst="rect">
              <a:avLst/>
            </a:prstGeom>
            <a:noFill/>
          </p:spPr>
          <p:txBody>
            <a:bodyPr wrap="square" lIns="108000" rIns="108000" rtlCol="0">
              <a:spAutoFit/>
            </a:bodyPr>
            <a:lstStyle/>
            <a:p>
              <a:r>
                <a:rPr lang="ru-RU" altLang="ko-KR" sz="2700" b="1" dirty="0">
                  <a:solidFill>
                    <a:schemeClr val="bg1">
                      <a:lumMod val="65000"/>
                    </a:schemeClr>
                  </a:solidFill>
                  <a:latin typeface="Arial"/>
                  <a:ea typeface="Arial Unicode MS"/>
                  <a:cs typeface="Arial" pitchFamily="34" charset="0"/>
                </a:rPr>
                <a:t>Резюме и необходимые действия </a:t>
              </a:r>
              <a:endParaRPr lang="ko-KR" altLang="en-US" sz="2700" b="1" dirty="0">
                <a:solidFill>
                  <a:schemeClr val="bg1">
                    <a:lumMod val="65000"/>
                  </a:schemeClr>
                </a:solidFill>
                <a:latin typeface="Arial"/>
                <a:ea typeface="Arial Unicode MS"/>
                <a:cs typeface="Arial" pitchFamily="34" charset="0"/>
              </a:endParaRPr>
            </a:p>
          </p:txBody>
        </p:sp>
        <p:sp>
          <p:nvSpPr>
            <p:cNvPr id="23" name="TextBox 22">
              <a:extLst>
                <a:ext uri="{FF2B5EF4-FFF2-40B4-BE49-F238E27FC236}">
                  <a16:creationId xmlns:a16="http://schemas.microsoft.com/office/drawing/2014/main" id="{1B9A442E-628B-44E5-BA58-73B3F7810F8D}"/>
                </a:ext>
              </a:extLst>
            </p:cNvPr>
            <p:cNvSpPr txBox="1"/>
            <p:nvPr/>
          </p:nvSpPr>
          <p:spPr>
            <a:xfrm>
              <a:off x="6102442" y="1483456"/>
              <a:ext cx="981106" cy="769441"/>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Arial"/>
                  <a:ea typeface="Arial Unicode MS"/>
                  <a:cs typeface="Arial" pitchFamily="34" charset="0"/>
                </a:rPr>
                <a:t>01</a:t>
              </a:r>
              <a:endParaRPr lang="ko-KR" altLang="en-US" sz="4400" b="1" dirty="0">
                <a:solidFill>
                  <a:schemeClr val="bg1">
                    <a:lumMod val="65000"/>
                  </a:schemeClr>
                </a:solidFill>
                <a:latin typeface="Arial"/>
                <a:ea typeface="Arial Unicode MS"/>
                <a:cs typeface="Arial" pitchFamily="34" charset="0"/>
              </a:endParaRPr>
            </a:p>
          </p:txBody>
        </p:sp>
      </p:grpSp>
      <p:grpSp>
        <p:nvGrpSpPr>
          <p:cNvPr id="24" name="Group 23">
            <a:extLst>
              <a:ext uri="{FF2B5EF4-FFF2-40B4-BE49-F238E27FC236}">
                <a16:creationId xmlns:a16="http://schemas.microsoft.com/office/drawing/2014/main" id="{413EEC86-5812-411F-895D-CA0D8417C669}"/>
              </a:ext>
            </a:extLst>
          </p:cNvPr>
          <p:cNvGrpSpPr/>
          <p:nvPr/>
        </p:nvGrpSpPr>
        <p:grpSpPr>
          <a:xfrm>
            <a:off x="669074" y="2872820"/>
            <a:ext cx="7470242" cy="777510"/>
            <a:chOff x="5956014" y="1452296"/>
            <a:chExt cx="5435166" cy="777510"/>
          </a:xfrm>
        </p:grpSpPr>
        <p:sp>
          <p:nvSpPr>
            <p:cNvPr id="25" name="TextBox 24">
              <a:extLst>
                <a:ext uri="{FF2B5EF4-FFF2-40B4-BE49-F238E27FC236}">
                  <a16:creationId xmlns:a16="http://schemas.microsoft.com/office/drawing/2014/main" id="{F1256BFB-12C7-4D7D-9FCB-E0C4FCF9C948}"/>
                </a:ext>
              </a:extLst>
            </p:cNvPr>
            <p:cNvSpPr txBox="1"/>
            <p:nvPr/>
          </p:nvSpPr>
          <p:spPr>
            <a:xfrm>
              <a:off x="6729340" y="1637053"/>
              <a:ext cx="4661840" cy="507831"/>
            </a:xfrm>
            <a:prstGeom prst="rect">
              <a:avLst/>
            </a:prstGeom>
            <a:noFill/>
          </p:spPr>
          <p:txBody>
            <a:bodyPr wrap="square" lIns="108000" rIns="108000" rtlCol="0">
              <a:spAutoFit/>
            </a:bodyPr>
            <a:lstStyle/>
            <a:p>
              <a:r>
                <a:rPr lang="ru-RU" sz="2700" b="1" dirty="0">
                  <a:solidFill>
                    <a:schemeClr val="bg1">
                      <a:lumMod val="65000"/>
                    </a:schemeClr>
                  </a:solidFill>
                  <a:latin typeface="Arial"/>
                  <a:ea typeface="Arial Unicode MS"/>
                  <a:cs typeface="Arial" pitchFamily="34" charset="0"/>
                </a:rPr>
                <a:t>Предусмотренные системы и меры</a:t>
              </a:r>
              <a:endParaRPr lang="ko-KR" altLang="en-US" sz="2700" b="1" dirty="0">
                <a:solidFill>
                  <a:schemeClr val="bg1">
                    <a:lumMod val="65000"/>
                  </a:schemeClr>
                </a:solidFill>
                <a:latin typeface="Arial"/>
                <a:ea typeface="Arial Unicode MS"/>
                <a:cs typeface="Arial" pitchFamily="34" charset="0"/>
              </a:endParaRPr>
            </a:p>
          </p:txBody>
        </p:sp>
        <p:sp>
          <p:nvSpPr>
            <p:cNvPr id="26" name="TextBox 25">
              <a:extLst>
                <a:ext uri="{FF2B5EF4-FFF2-40B4-BE49-F238E27FC236}">
                  <a16:creationId xmlns:a16="http://schemas.microsoft.com/office/drawing/2014/main" id="{78ED0437-1D33-4FD7-BA52-F7514FDA72E4}"/>
                </a:ext>
              </a:extLst>
            </p:cNvPr>
            <p:cNvSpPr txBox="1"/>
            <p:nvPr/>
          </p:nvSpPr>
          <p:spPr>
            <a:xfrm>
              <a:off x="5956014" y="1452296"/>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Arial"/>
                  <a:ea typeface="Arial Unicode MS"/>
                  <a:cs typeface="Arial" pitchFamily="34" charset="0"/>
                </a:rPr>
                <a:t>04</a:t>
              </a:r>
              <a:endParaRPr lang="ko-KR" altLang="en-US" sz="4400" b="1" dirty="0">
                <a:solidFill>
                  <a:schemeClr val="bg1">
                    <a:lumMod val="65000"/>
                  </a:schemeClr>
                </a:solidFill>
                <a:latin typeface="Arial"/>
                <a:ea typeface="Arial Unicode MS"/>
                <a:cs typeface="Arial" pitchFamily="34" charset="0"/>
              </a:endParaRPr>
            </a:p>
          </p:txBody>
        </p:sp>
      </p:grpSp>
      <p:grpSp>
        <p:nvGrpSpPr>
          <p:cNvPr id="27" name="Group 26">
            <a:extLst>
              <a:ext uri="{FF2B5EF4-FFF2-40B4-BE49-F238E27FC236}">
                <a16:creationId xmlns:a16="http://schemas.microsoft.com/office/drawing/2014/main" id="{2251AC5A-AFA9-488F-8AD6-04C3538D59A5}"/>
              </a:ext>
            </a:extLst>
          </p:cNvPr>
          <p:cNvGrpSpPr/>
          <p:nvPr/>
        </p:nvGrpSpPr>
        <p:grpSpPr>
          <a:xfrm>
            <a:off x="796262" y="3771154"/>
            <a:ext cx="9062113" cy="777510"/>
            <a:chOff x="6036168" y="1483098"/>
            <a:chExt cx="8126346" cy="777510"/>
          </a:xfrm>
        </p:grpSpPr>
        <p:sp>
          <p:nvSpPr>
            <p:cNvPr id="28" name="TextBox 27">
              <a:extLst>
                <a:ext uri="{FF2B5EF4-FFF2-40B4-BE49-F238E27FC236}">
                  <a16:creationId xmlns:a16="http://schemas.microsoft.com/office/drawing/2014/main" id="{2FB39377-49F6-4999-9701-F304E918532A}"/>
                </a:ext>
              </a:extLst>
            </p:cNvPr>
            <p:cNvSpPr txBox="1"/>
            <p:nvPr/>
          </p:nvSpPr>
          <p:spPr>
            <a:xfrm>
              <a:off x="6860266" y="1678152"/>
              <a:ext cx="7302248" cy="507831"/>
            </a:xfrm>
            <a:prstGeom prst="rect">
              <a:avLst/>
            </a:prstGeom>
            <a:noFill/>
          </p:spPr>
          <p:txBody>
            <a:bodyPr wrap="square" lIns="108000" rIns="108000" rtlCol="0">
              <a:spAutoFit/>
            </a:bodyPr>
            <a:lstStyle/>
            <a:p>
              <a:r>
                <a:rPr lang="ru-RU" sz="2700" b="1" dirty="0">
                  <a:solidFill>
                    <a:schemeClr val="bg1">
                      <a:lumMod val="65000"/>
                    </a:schemeClr>
                  </a:solidFill>
                  <a:latin typeface="Arial"/>
                  <a:ea typeface="Arial Unicode MS"/>
                  <a:cs typeface="Arial" pitchFamily="34" charset="0"/>
                </a:rPr>
                <a:t>Системы и меры в процессе реализации</a:t>
              </a:r>
              <a:endParaRPr lang="ko-KR" altLang="en-US" sz="2700" b="1" dirty="0">
                <a:solidFill>
                  <a:schemeClr val="bg1">
                    <a:lumMod val="65000"/>
                  </a:schemeClr>
                </a:solidFill>
                <a:latin typeface="Arial"/>
                <a:ea typeface="Arial Unicode MS"/>
                <a:cs typeface="Arial" pitchFamily="34" charset="0"/>
              </a:endParaRPr>
            </a:p>
          </p:txBody>
        </p:sp>
        <p:sp>
          <p:nvSpPr>
            <p:cNvPr id="29" name="TextBox 28">
              <a:extLst>
                <a:ext uri="{FF2B5EF4-FFF2-40B4-BE49-F238E27FC236}">
                  <a16:creationId xmlns:a16="http://schemas.microsoft.com/office/drawing/2014/main" id="{6C8390E6-2BEC-4F22-A100-E1998AE70857}"/>
                </a:ext>
              </a:extLst>
            </p:cNvPr>
            <p:cNvSpPr txBox="1"/>
            <p:nvPr/>
          </p:nvSpPr>
          <p:spPr>
            <a:xfrm>
              <a:off x="6036168" y="1483098"/>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Arial"/>
                  <a:ea typeface="Arial Unicode MS"/>
                  <a:cs typeface="Arial" pitchFamily="34" charset="0"/>
                </a:rPr>
                <a:t>05</a:t>
              </a:r>
              <a:endParaRPr lang="ko-KR" altLang="en-US" sz="4400" b="1" dirty="0">
                <a:solidFill>
                  <a:schemeClr val="bg1">
                    <a:lumMod val="65000"/>
                  </a:schemeClr>
                </a:solidFill>
                <a:latin typeface="Arial"/>
                <a:ea typeface="Arial Unicode MS"/>
                <a:cs typeface="Arial" pitchFamily="34" charset="0"/>
              </a:endParaRPr>
            </a:p>
          </p:txBody>
        </p:sp>
      </p:grpSp>
      <p:sp>
        <p:nvSpPr>
          <p:cNvPr id="33" name="TextBox 32">
            <a:extLst>
              <a:ext uri="{FF2B5EF4-FFF2-40B4-BE49-F238E27FC236}">
                <a16:creationId xmlns:a16="http://schemas.microsoft.com/office/drawing/2014/main" id="{9AA9CF4E-D860-44CE-91DA-5D5FFB9EB965}"/>
              </a:ext>
            </a:extLst>
          </p:cNvPr>
          <p:cNvSpPr txBox="1"/>
          <p:nvPr/>
        </p:nvSpPr>
        <p:spPr>
          <a:xfrm>
            <a:off x="1731954" y="1369428"/>
            <a:ext cx="4661840" cy="507831"/>
          </a:xfrm>
          <a:prstGeom prst="rect">
            <a:avLst/>
          </a:prstGeom>
          <a:noFill/>
        </p:spPr>
        <p:txBody>
          <a:bodyPr wrap="square" lIns="108000" rIns="108000" rtlCol="0">
            <a:spAutoFit/>
          </a:bodyPr>
          <a:lstStyle>
            <a:defPPr>
              <a:defRPr lang="en-US"/>
            </a:defPPr>
            <a:lvl1pPr>
              <a:defRPr sz="2700" b="1">
                <a:solidFill>
                  <a:schemeClr val="bg1">
                    <a:lumMod val="65000"/>
                  </a:schemeClr>
                </a:solidFill>
                <a:latin typeface="Arial"/>
                <a:ea typeface="Arial Unicode MS"/>
                <a:cs typeface="Arial" pitchFamily="34" charset="0"/>
              </a:defRPr>
            </a:lvl1pPr>
          </a:lstStyle>
          <a:p>
            <a:r>
              <a:rPr lang="ru-RU" altLang="ko-KR" dirty="0"/>
              <a:t>Базовая информация</a:t>
            </a:r>
            <a:endParaRPr lang="ko-KR" altLang="en-US" dirty="0"/>
          </a:p>
        </p:txBody>
      </p:sp>
      <p:sp>
        <p:nvSpPr>
          <p:cNvPr id="37" name="TextBox 36">
            <a:extLst>
              <a:ext uri="{FF2B5EF4-FFF2-40B4-BE49-F238E27FC236}">
                <a16:creationId xmlns:a16="http://schemas.microsoft.com/office/drawing/2014/main" id="{0B8E9E92-FFF4-466B-8133-D677483AD677}"/>
              </a:ext>
            </a:extLst>
          </p:cNvPr>
          <p:cNvSpPr txBox="1"/>
          <p:nvPr/>
        </p:nvSpPr>
        <p:spPr>
          <a:xfrm>
            <a:off x="870168" y="1183845"/>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02</a:t>
            </a:r>
            <a:endParaRPr lang="ko-KR" altLang="en-US" dirty="0"/>
          </a:p>
        </p:txBody>
      </p:sp>
      <p:sp>
        <p:nvSpPr>
          <p:cNvPr id="41" name="TextBox 40">
            <a:extLst>
              <a:ext uri="{FF2B5EF4-FFF2-40B4-BE49-F238E27FC236}">
                <a16:creationId xmlns:a16="http://schemas.microsoft.com/office/drawing/2014/main" id="{57BDCCB0-72C9-4F3F-963C-CCA5AEA9D59F}"/>
              </a:ext>
            </a:extLst>
          </p:cNvPr>
          <p:cNvSpPr txBox="1"/>
          <p:nvPr/>
        </p:nvSpPr>
        <p:spPr>
          <a:xfrm>
            <a:off x="1734053" y="2227421"/>
            <a:ext cx="7468143" cy="507831"/>
          </a:xfrm>
          <a:prstGeom prst="rect">
            <a:avLst/>
          </a:prstGeom>
          <a:noFill/>
        </p:spPr>
        <p:txBody>
          <a:bodyPr wrap="square" lIns="108000" rIns="108000" rtlCol="0">
            <a:spAutoFit/>
          </a:bodyPr>
          <a:lstStyle/>
          <a:p>
            <a:r>
              <a:rPr lang="ru-RU" altLang="ko-KR" sz="2700" b="1" dirty="0">
                <a:latin typeface="Arial"/>
                <a:ea typeface="Arial Unicode MS"/>
                <a:cs typeface="Arial" pitchFamily="34" charset="0"/>
              </a:rPr>
              <a:t>Основные результаты работы группы</a:t>
            </a:r>
            <a:endParaRPr lang="ko-KR" altLang="en-US" sz="2700" b="1" dirty="0">
              <a:latin typeface="Arial"/>
              <a:ea typeface="Arial Unicode MS"/>
              <a:cs typeface="Arial" pitchFamily="34" charset="0"/>
            </a:endParaRPr>
          </a:p>
        </p:txBody>
      </p:sp>
      <p:sp>
        <p:nvSpPr>
          <p:cNvPr id="42" name="TextBox 41">
            <a:extLst>
              <a:ext uri="{FF2B5EF4-FFF2-40B4-BE49-F238E27FC236}">
                <a16:creationId xmlns:a16="http://schemas.microsoft.com/office/drawing/2014/main" id="{7BB7A483-14B4-4406-BD8A-8F01B0559A6D}"/>
              </a:ext>
            </a:extLst>
          </p:cNvPr>
          <p:cNvSpPr txBox="1"/>
          <p:nvPr/>
        </p:nvSpPr>
        <p:spPr>
          <a:xfrm>
            <a:off x="870168" y="204322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solidFill>
                  <a:srgbClr val="00B0F0"/>
                </a:solidFill>
              </a:rPr>
              <a:t>03</a:t>
            </a:r>
            <a:endParaRPr lang="ko-KR" altLang="en-US" dirty="0">
              <a:solidFill>
                <a:srgbClr val="00B0F0"/>
              </a:solidFill>
            </a:endParaRPr>
          </a:p>
        </p:txBody>
      </p:sp>
      <p:sp>
        <p:nvSpPr>
          <p:cNvPr id="43" name="Rectangle 42">
            <a:extLst>
              <a:ext uri="{FF2B5EF4-FFF2-40B4-BE49-F238E27FC236}">
                <a16:creationId xmlns:a16="http://schemas.microsoft.com/office/drawing/2014/main" id="{D7B81F42-807A-48DC-A4E4-116897430524}"/>
              </a:ext>
            </a:extLst>
          </p:cNvPr>
          <p:cNvSpPr/>
          <p:nvPr/>
        </p:nvSpPr>
        <p:spPr>
          <a:xfrm>
            <a:off x="1155982" y="6430574"/>
            <a:ext cx="2593897" cy="523220"/>
          </a:xfrm>
          <a:prstGeom prst="rect">
            <a:avLst/>
          </a:prstGeom>
        </p:spPr>
        <p:txBody>
          <a:bodyPr wrap="square">
            <a:spAutoFit/>
          </a:bodyPr>
          <a:lstStyle/>
          <a:p>
            <a:r>
              <a:rPr lang="ru-RU" sz="1400" b="1" dirty="0">
                <a:solidFill>
                  <a:schemeClr val="tx1">
                    <a:lumMod val="95000"/>
                    <a:lumOff val="5000"/>
                  </a:schemeClr>
                </a:solidFill>
                <a:latin typeface="Arial" panose="020B0604020202020204" pitchFamily="34" charset="0"/>
                <a:cs typeface="Arial" panose="020B0604020202020204" pitchFamily="34" charset="0"/>
              </a:rPr>
              <a:t>Рабочая группа </a:t>
            </a:r>
            <a:br>
              <a:rPr lang="ru-RU" sz="1400" b="1" dirty="0">
                <a:solidFill>
                  <a:schemeClr val="tx1">
                    <a:lumMod val="95000"/>
                    <a:lumOff val="5000"/>
                  </a:schemeClr>
                </a:solidFill>
                <a:latin typeface="Arial" panose="020B0604020202020204" pitchFamily="34" charset="0"/>
                <a:cs typeface="Arial" panose="020B0604020202020204" pitchFamily="34" charset="0"/>
              </a:rPr>
            </a:br>
            <a:r>
              <a:rPr lang="ru-RU" sz="1400" b="1" dirty="0">
                <a:solidFill>
                  <a:schemeClr val="tx1">
                    <a:lumMod val="95000"/>
                    <a:lumOff val="5000"/>
                  </a:schemeClr>
                </a:solidFill>
                <a:latin typeface="Arial" panose="020B0604020202020204" pitchFamily="34" charset="0"/>
                <a:cs typeface="Arial" panose="020B0604020202020204" pitchFamily="34" charset="0"/>
              </a:rPr>
              <a:t>по</a:t>
            </a:r>
            <a:r>
              <a:rPr lang="en-US" sz="1400" b="1" dirty="0">
                <a:solidFill>
                  <a:schemeClr val="tx1">
                    <a:lumMod val="95000"/>
                    <a:lumOff val="5000"/>
                  </a:schemeClr>
                </a:solidFill>
                <a:latin typeface="Arial" panose="020B0604020202020204" pitchFamily="34" charset="0"/>
                <a:cs typeface="Arial" panose="020B0604020202020204" pitchFamily="34" charset="0"/>
              </a:rPr>
              <a:t> </a:t>
            </a:r>
            <a:r>
              <a:rPr lang="ru-RU" sz="1400" b="1" dirty="0">
                <a:solidFill>
                  <a:srgbClr val="00B0F0"/>
                </a:solidFill>
                <a:latin typeface="Arial" panose="020B0604020202020204" pitchFamily="34" charset="0"/>
                <a:cs typeface="Arial" panose="020B0604020202020204" pitchFamily="34" charset="0"/>
              </a:rPr>
              <a:t>внутреннему контролю</a:t>
            </a:r>
            <a:endParaRPr lang="en-US" sz="1400" b="1" dirty="0">
              <a:solidFill>
                <a:srgbClr val="00B0F0"/>
              </a:solidFill>
              <a:latin typeface="Arial" panose="020B0604020202020204" pitchFamily="34" charset="0"/>
              <a:cs typeface="Arial" panose="020B0604020202020204" pitchFamily="34" charset="0"/>
            </a:endParaRPr>
          </a:p>
        </p:txBody>
      </p:sp>
      <p:sp>
        <p:nvSpPr>
          <p:cNvPr id="44" name="Title 1">
            <a:extLst>
              <a:ext uri="{FF2B5EF4-FFF2-40B4-BE49-F238E27FC236}">
                <a16:creationId xmlns:a16="http://schemas.microsoft.com/office/drawing/2014/main" id="{513C8B18-2B34-4486-B015-A797BFFB584D}"/>
              </a:ext>
            </a:extLst>
          </p:cNvPr>
          <p:cNvSpPr txBox="1">
            <a:spLocks/>
          </p:cNvSpPr>
          <p:nvPr/>
        </p:nvSpPr>
        <p:spPr>
          <a:xfrm>
            <a:off x="0" y="6211700"/>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ru-RU" sz="4200" dirty="0">
                <a:solidFill>
                  <a:srgbClr val="00B0F0"/>
                </a:solidFill>
              </a:rPr>
              <a:t>МСЭ</a:t>
            </a:r>
            <a:endParaRPr lang="en-US" sz="4200" dirty="0">
              <a:solidFill>
                <a:srgbClr val="00B0F0"/>
              </a:solidFill>
            </a:endParaRPr>
          </a:p>
        </p:txBody>
      </p:sp>
    </p:spTree>
    <p:extLst>
      <p:ext uri="{BB962C8B-B14F-4D97-AF65-F5344CB8AC3E}">
        <p14:creationId xmlns:p14="http://schemas.microsoft.com/office/powerpoint/2010/main" val="3533072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ow you can Save by Cutting Costs with SIP Trunking | Vision Voice">
            <a:extLst>
              <a:ext uri="{FF2B5EF4-FFF2-40B4-BE49-F238E27FC236}">
                <a16:creationId xmlns:a16="http://schemas.microsoft.com/office/drawing/2014/main" id="{51B60B62-3FAE-49BA-8BFA-42D0EC49C9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625" y="3616912"/>
            <a:ext cx="3368552" cy="3368552"/>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rot="16200000">
            <a:off x="11211996" y="1942281"/>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ru-RU" sz="3600" dirty="0">
                <a:solidFill>
                  <a:srgbClr val="00B0F0"/>
                </a:solidFill>
              </a:rPr>
              <a:t>МСЭ</a:t>
            </a:r>
            <a:endParaRPr lang="en-US" sz="3600" dirty="0">
              <a:solidFill>
                <a:srgbClr val="00B0F0"/>
              </a:solidFill>
            </a:endParaRP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grpSp>
        <p:nvGrpSpPr>
          <p:cNvPr id="30" name="Group 29">
            <a:extLst>
              <a:ext uri="{FF2B5EF4-FFF2-40B4-BE49-F238E27FC236}">
                <a16:creationId xmlns:a16="http://schemas.microsoft.com/office/drawing/2014/main" id="{11B89268-AE9B-4445-A2A4-3DBCD0872346}"/>
              </a:ext>
            </a:extLst>
          </p:cNvPr>
          <p:cNvGrpSpPr/>
          <p:nvPr/>
        </p:nvGrpSpPr>
        <p:grpSpPr>
          <a:xfrm>
            <a:off x="207360" y="96914"/>
            <a:ext cx="7904794" cy="777510"/>
            <a:chOff x="6134806" y="1496018"/>
            <a:chExt cx="4512026" cy="777510"/>
          </a:xfrm>
        </p:grpSpPr>
        <p:sp>
          <p:nvSpPr>
            <p:cNvPr id="31" name="TextBox 30">
              <a:extLst>
                <a:ext uri="{FF2B5EF4-FFF2-40B4-BE49-F238E27FC236}">
                  <a16:creationId xmlns:a16="http://schemas.microsoft.com/office/drawing/2014/main" id="{98338413-C2A9-4B63-A396-E34A8C74ACD4}"/>
                </a:ext>
              </a:extLst>
            </p:cNvPr>
            <p:cNvSpPr txBox="1"/>
            <p:nvPr/>
          </p:nvSpPr>
          <p:spPr>
            <a:xfrm>
              <a:off x="6610207" y="1678152"/>
              <a:ext cx="4036625" cy="507831"/>
            </a:xfrm>
            <a:prstGeom prst="rect">
              <a:avLst/>
            </a:prstGeom>
            <a:noFill/>
          </p:spPr>
          <p:txBody>
            <a:bodyPr wrap="square" lIns="108000" rIns="108000" rtlCol="0">
              <a:spAutoFit/>
            </a:bodyPr>
            <a:lstStyle/>
            <a:p>
              <a:r>
                <a:rPr lang="en-US" altLang="ko-KR" sz="2700" b="1" dirty="0">
                  <a:solidFill>
                    <a:schemeClr val="tx1">
                      <a:lumMod val="95000"/>
                      <a:lumOff val="5000"/>
                    </a:schemeClr>
                  </a:solidFill>
                  <a:latin typeface="Arial"/>
                  <a:ea typeface="Arial Unicode MS"/>
                  <a:cs typeface="Arial" pitchFamily="34" charset="0"/>
                </a:rPr>
                <a:t> </a:t>
              </a:r>
              <a:r>
                <a:rPr lang="ru-RU" altLang="ko-KR" sz="2700" b="1" dirty="0">
                  <a:solidFill>
                    <a:schemeClr val="tx1">
                      <a:lumMod val="95000"/>
                      <a:lumOff val="5000"/>
                    </a:schemeClr>
                  </a:solidFill>
                  <a:latin typeface="Arial"/>
                  <a:ea typeface="Arial Unicode MS"/>
                  <a:cs typeface="Arial" pitchFamily="34" charset="0"/>
                </a:rPr>
                <a:t>Основные результаты работы группы</a:t>
              </a:r>
            </a:p>
          </p:txBody>
        </p:sp>
        <p:sp>
          <p:nvSpPr>
            <p:cNvPr id="32" name="TextBox 31">
              <a:extLst>
                <a:ext uri="{FF2B5EF4-FFF2-40B4-BE49-F238E27FC236}">
                  <a16:creationId xmlns:a16="http://schemas.microsoft.com/office/drawing/2014/main" id="{28DD8B54-05F6-457D-A1C3-77004FBAD433}"/>
                </a:ext>
              </a:extLst>
            </p:cNvPr>
            <p:cNvSpPr txBox="1"/>
            <p:nvPr/>
          </p:nvSpPr>
          <p:spPr>
            <a:xfrm>
              <a:off x="6134806" y="1496018"/>
              <a:ext cx="565226"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03</a:t>
              </a:r>
              <a:endParaRPr lang="ko-KR" altLang="en-US" sz="4400" b="1" dirty="0">
                <a:solidFill>
                  <a:srgbClr val="00B0F0"/>
                </a:solidFill>
                <a:latin typeface="Arial"/>
                <a:ea typeface="Arial Unicode MS"/>
                <a:cs typeface="Arial" pitchFamily="34" charset="0"/>
              </a:endParaRPr>
            </a:p>
          </p:txBody>
        </p:sp>
      </p:grpSp>
      <p:sp>
        <p:nvSpPr>
          <p:cNvPr id="41" name="TextBox 40">
            <a:extLst>
              <a:ext uri="{FF2B5EF4-FFF2-40B4-BE49-F238E27FC236}">
                <a16:creationId xmlns:a16="http://schemas.microsoft.com/office/drawing/2014/main" id="{F4D00500-AADB-4D1F-BA39-31618AD3F70C}"/>
              </a:ext>
            </a:extLst>
          </p:cNvPr>
          <p:cNvSpPr txBox="1"/>
          <p:nvPr/>
        </p:nvSpPr>
        <p:spPr>
          <a:xfrm>
            <a:off x="1682867" y="5248116"/>
            <a:ext cx="4661840" cy="276999"/>
          </a:xfrm>
          <a:prstGeom prst="rect">
            <a:avLst/>
          </a:prstGeom>
          <a:noFill/>
        </p:spPr>
        <p:txBody>
          <a:bodyPr wrap="square" rtlCol="0">
            <a:spAutoFit/>
          </a:bodyPr>
          <a:lstStyle/>
          <a:p>
            <a:r>
              <a:rPr lang="en-US" altLang="ko-KR" sz="1200" dirty="0">
                <a:solidFill>
                  <a:schemeClr val="tx1">
                    <a:lumMod val="95000"/>
                    <a:lumOff val="5000"/>
                  </a:schemeClr>
                </a:solidFill>
                <a:latin typeface="Arial"/>
                <a:ea typeface="FZShuTi" pitchFamily="2" charset="-122"/>
                <a:cs typeface="Arial" pitchFamily="34" charset="0"/>
              </a:rPr>
              <a:t>.</a:t>
            </a:r>
            <a:endParaRPr lang="en-US" altLang="ko-KR" sz="1200" dirty="0">
              <a:solidFill>
                <a:schemeClr val="tx1">
                  <a:lumMod val="95000"/>
                  <a:lumOff val="5000"/>
                </a:schemeClr>
              </a:solidFill>
              <a:latin typeface="Arial"/>
              <a:ea typeface="Arial Unicode MS"/>
              <a:cs typeface="Arial" pitchFamily="34" charset="0"/>
            </a:endParaRPr>
          </a:p>
        </p:txBody>
      </p:sp>
      <p:sp>
        <p:nvSpPr>
          <p:cNvPr id="37" name="Rectangle 36">
            <a:extLst>
              <a:ext uri="{FF2B5EF4-FFF2-40B4-BE49-F238E27FC236}">
                <a16:creationId xmlns:a16="http://schemas.microsoft.com/office/drawing/2014/main" id="{39537C7F-A041-4EB3-BE99-5564DD321F42}"/>
              </a:ext>
            </a:extLst>
          </p:cNvPr>
          <p:cNvSpPr/>
          <p:nvPr/>
        </p:nvSpPr>
        <p:spPr>
          <a:xfrm>
            <a:off x="7661816" y="1171090"/>
            <a:ext cx="3889914" cy="282598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13800" dirty="0">
                <a:solidFill>
                  <a:schemeClr val="bg1"/>
                </a:solidFill>
                <a:latin typeface="Arial" panose="020B0604020202020204" pitchFamily="34" charset="0"/>
                <a:cs typeface="Arial" panose="020B0604020202020204" pitchFamily="34" charset="0"/>
              </a:rPr>
              <a:t>16</a:t>
            </a:r>
          </a:p>
        </p:txBody>
      </p:sp>
      <p:sp>
        <p:nvSpPr>
          <p:cNvPr id="43" name="Rectangle 42">
            <a:extLst>
              <a:ext uri="{FF2B5EF4-FFF2-40B4-BE49-F238E27FC236}">
                <a16:creationId xmlns:a16="http://schemas.microsoft.com/office/drawing/2014/main" id="{E52BB675-A827-4420-9034-8D61563967FB}"/>
              </a:ext>
            </a:extLst>
          </p:cNvPr>
          <p:cNvSpPr/>
          <p:nvPr/>
        </p:nvSpPr>
        <p:spPr>
          <a:xfrm>
            <a:off x="3902685" y="1168147"/>
            <a:ext cx="3759130" cy="2814573"/>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3800" dirty="0">
                <a:solidFill>
                  <a:schemeClr val="tx1">
                    <a:lumMod val="95000"/>
                    <a:lumOff val="5000"/>
                  </a:schemeClr>
                </a:solidFill>
                <a:latin typeface="Arial" panose="020B0604020202020204" pitchFamily="34" charset="0"/>
                <a:cs typeface="Arial" panose="020B0604020202020204" pitchFamily="34" charset="0"/>
              </a:rPr>
              <a:t>23</a:t>
            </a:r>
          </a:p>
        </p:txBody>
      </p:sp>
      <p:sp>
        <p:nvSpPr>
          <p:cNvPr id="44" name="Rectangle 43">
            <a:extLst>
              <a:ext uri="{FF2B5EF4-FFF2-40B4-BE49-F238E27FC236}">
                <a16:creationId xmlns:a16="http://schemas.microsoft.com/office/drawing/2014/main" id="{843DB2CF-B7B9-475F-A55B-B8FFB6C51281}"/>
              </a:ext>
            </a:extLst>
          </p:cNvPr>
          <p:cNvSpPr/>
          <p:nvPr/>
        </p:nvSpPr>
        <p:spPr>
          <a:xfrm>
            <a:off x="-3272" y="1168148"/>
            <a:ext cx="3905956" cy="2828930"/>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9900" dirty="0">
                <a:latin typeface="Arial" panose="020B0604020202020204" pitchFamily="34" charset="0"/>
                <a:cs typeface="Arial" panose="020B0604020202020204" pitchFamily="34" charset="0"/>
              </a:rPr>
              <a:t>9</a:t>
            </a:r>
          </a:p>
          <a:p>
            <a:pPr algn="ctr"/>
            <a:endParaRPr lang="en-US" sz="3200" dirty="0">
              <a:solidFill>
                <a:schemeClr val="bg1"/>
              </a:solidFill>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4E14D1D1-E6BD-479F-A8AA-731393D7372A}"/>
              </a:ext>
            </a:extLst>
          </p:cNvPr>
          <p:cNvSpPr/>
          <p:nvPr/>
        </p:nvSpPr>
        <p:spPr>
          <a:xfrm>
            <a:off x="3886641" y="3982720"/>
            <a:ext cx="3813569" cy="2875280"/>
          </a:xfrm>
          <a:prstGeom prst="rect">
            <a:avLst/>
          </a:prstGeom>
          <a:solidFill>
            <a:srgbClr val="FFC000">
              <a:alpha val="84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9600" dirty="0">
                <a:latin typeface="Arial" panose="020B0604020202020204" pitchFamily="34" charset="0"/>
                <a:cs typeface="Arial" panose="020B0604020202020204" pitchFamily="34" charset="0"/>
              </a:rPr>
              <a:t>      07</a:t>
            </a:r>
          </a:p>
        </p:txBody>
      </p:sp>
      <p:sp>
        <p:nvSpPr>
          <p:cNvPr id="46" name="Rectangle 45">
            <a:extLst>
              <a:ext uri="{FF2B5EF4-FFF2-40B4-BE49-F238E27FC236}">
                <a16:creationId xmlns:a16="http://schemas.microsoft.com/office/drawing/2014/main" id="{89D4BD39-787D-4912-9C98-E90CFD1A1559}"/>
              </a:ext>
            </a:extLst>
          </p:cNvPr>
          <p:cNvSpPr/>
          <p:nvPr/>
        </p:nvSpPr>
        <p:spPr>
          <a:xfrm>
            <a:off x="7661814" y="3990354"/>
            <a:ext cx="3889914" cy="2882004"/>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dirty="0">
                <a:latin typeface="Arial" panose="020B0604020202020204" pitchFamily="34" charset="0"/>
                <a:cs typeface="Arial" panose="020B0604020202020204" pitchFamily="34" charset="0"/>
              </a:rPr>
              <a:t> </a:t>
            </a:r>
          </a:p>
        </p:txBody>
      </p:sp>
      <p:sp>
        <p:nvSpPr>
          <p:cNvPr id="47" name="Rectangle 46">
            <a:extLst>
              <a:ext uri="{FF2B5EF4-FFF2-40B4-BE49-F238E27FC236}">
                <a16:creationId xmlns:a16="http://schemas.microsoft.com/office/drawing/2014/main" id="{EE676D8F-2C87-4F80-90D3-B926417FA26A}"/>
              </a:ext>
            </a:extLst>
          </p:cNvPr>
          <p:cNvSpPr/>
          <p:nvPr/>
        </p:nvSpPr>
        <p:spPr>
          <a:xfrm>
            <a:off x="-3272" y="3990354"/>
            <a:ext cx="3889914" cy="2882004"/>
          </a:xfrm>
          <a:prstGeom prst="rect">
            <a:avLst/>
          </a:prstGeom>
          <a:solidFill>
            <a:schemeClr val="bg2">
              <a:lumMod val="75000"/>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3800" dirty="0">
                <a:solidFill>
                  <a:schemeClr val="bg1"/>
                </a:solidFill>
                <a:latin typeface="Arial" panose="020B0604020202020204" pitchFamily="34" charset="0"/>
                <a:cs typeface="Arial" panose="020B0604020202020204" pitchFamily="34" charset="0"/>
              </a:rPr>
              <a:t> </a:t>
            </a:r>
          </a:p>
        </p:txBody>
      </p:sp>
      <p:pic>
        <p:nvPicPr>
          <p:cNvPr id="5" name="Graphic 4" descr="Users">
            <a:extLst>
              <a:ext uri="{FF2B5EF4-FFF2-40B4-BE49-F238E27FC236}">
                <a16:creationId xmlns:a16="http://schemas.microsoft.com/office/drawing/2014/main" id="{C3DD6FAB-A731-490D-B89D-6AD9EC0F498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769" y="1168147"/>
            <a:ext cx="1379427" cy="1379427"/>
          </a:xfrm>
          <a:prstGeom prst="rect">
            <a:avLst/>
          </a:prstGeom>
        </p:spPr>
      </p:pic>
      <p:pic>
        <p:nvPicPr>
          <p:cNvPr id="9" name="Graphic 8" descr="Flowchart">
            <a:extLst>
              <a:ext uri="{FF2B5EF4-FFF2-40B4-BE49-F238E27FC236}">
                <a16:creationId xmlns:a16="http://schemas.microsoft.com/office/drawing/2014/main" id="{10462406-5AC6-40F7-A5C2-CBF628A7C16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13187" y="1168146"/>
            <a:ext cx="1127781" cy="1127781"/>
          </a:xfrm>
          <a:prstGeom prst="rect">
            <a:avLst/>
          </a:prstGeom>
        </p:spPr>
      </p:pic>
      <p:sp>
        <p:nvSpPr>
          <p:cNvPr id="53" name="TextBox 52">
            <a:extLst>
              <a:ext uri="{FF2B5EF4-FFF2-40B4-BE49-F238E27FC236}">
                <a16:creationId xmlns:a16="http://schemas.microsoft.com/office/drawing/2014/main" id="{64351AC9-40D9-4A8E-945F-75D5CC85C915}"/>
              </a:ext>
            </a:extLst>
          </p:cNvPr>
          <p:cNvSpPr txBox="1"/>
          <p:nvPr/>
        </p:nvSpPr>
        <p:spPr>
          <a:xfrm>
            <a:off x="1000549" y="5593991"/>
            <a:ext cx="2656561" cy="1292662"/>
          </a:xfrm>
          <a:prstGeom prst="rect">
            <a:avLst/>
          </a:prstGeom>
          <a:noFill/>
        </p:spPr>
        <p:txBody>
          <a:bodyPr wrap="none" rtlCol="0">
            <a:spAutoFit/>
          </a:bodyPr>
          <a:lstStyle/>
          <a:p>
            <a:r>
              <a:rPr lang="ru-RU" sz="4200" dirty="0">
                <a:solidFill>
                  <a:srgbClr val="00B0F0"/>
                </a:solidFill>
                <a:latin typeface="Arial" panose="020B0604020202020204" pitchFamily="34" charset="0"/>
                <a:cs typeface="Arial" panose="020B0604020202020204" pitchFamily="34" charset="0"/>
              </a:rPr>
              <a:t>уровень</a:t>
            </a:r>
          </a:p>
          <a:p>
            <a:r>
              <a:rPr lang="ru-RU" sz="3400" dirty="0">
                <a:latin typeface="Arial" panose="020B0604020202020204" pitchFamily="34" charset="0"/>
                <a:cs typeface="Arial" panose="020B0604020202020204" pitchFamily="34" charset="0"/>
              </a:rPr>
              <a:t>выполнения</a:t>
            </a:r>
            <a:endParaRPr lang="en-US" sz="3400" dirty="0">
              <a:latin typeface="Arial" panose="020B0604020202020204" pitchFamily="34" charset="0"/>
              <a:cs typeface="Arial" panose="020B0604020202020204" pitchFamily="34" charset="0"/>
            </a:endParaRPr>
          </a:p>
        </p:txBody>
      </p:sp>
      <p:pic>
        <p:nvPicPr>
          <p:cNvPr id="58" name="Graphic 57" descr="Customer review RTL">
            <a:extLst>
              <a:ext uri="{FF2B5EF4-FFF2-40B4-BE49-F238E27FC236}">
                <a16:creationId xmlns:a16="http://schemas.microsoft.com/office/drawing/2014/main" id="{1FCC9F71-C3B8-4D52-8899-69B2B8354BB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955582" y="4189686"/>
            <a:ext cx="1454618" cy="1454618"/>
          </a:xfrm>
          <a:prstGeom prst="rect">
            <a:avLst/>
          </a:prstGeom>
        </p:spPr>
      </p:pic>
      <p:sp>
        <p:nvSpPr>
          <p:cNvPr id="59" name="TextBox 58">
            <a:extLst>
              <a:ext uri="{FF2B5EF4-FFF2-40B4-BE49-F238E27FC236}">
                <a16:creationId xmlns:a16="http://schemas.microsoft.com/office/drawing/2014/main" id="{556721C2-6A40-4D85-8AD8-3EAE62B6A558}"/>
              </a:ext>
            </a:extLst>
          </p:cNvPr>
          <p:cNvSpPr txBox="1"/>
          <p:nvPr/>
        </p:nvSpPr>
        <p:spPr>
          <a:xfrm>
            <a:off x="4021530" y="5843186"/>
            <a:ext cx="3304687" cy="954107"/>
          </a:xfrm>
          <a:prstGeom prst="rect">
            <a:avLst/>
          </a:prstGeom>
          <a:noFill/>
        </p:spPr>
        <p:txBody>
          <a:bodyPr wrap="none" rtlCol="0">
            <a:spAutoFit/>
          </a:bodyPr>
          <a:lstStyle/>
          <a:p>
            <a:r>
              <a:rPr lang="ru-RU" sz="2400" dirty="0">
                <a:solidFill>
                  <a:schemeClr val="bg1"/>
                </a:solidFill>
                <a:latin typeface="Arial" panose="020B0604020202020204" pitchFamily="34" charset="0"/>
                <a:cs typeface="Arial" panose="020B0604020202020204" pitchFamily="34" charset="0"/>
              </a:rPr>
              <a:t>Процедур </a:t>
            </a:r>
            <a:br>
              <a:rPr lang="ru-RU" sz="2400" dirty="0">
                <a:solidFill>
                  <a:schemeClr val="bg1"/>
                </a:solidFill>
                <a:latin typeface="Arial" panose="020B0604020202020204" pitchFamily="34" charset="0"/>
                <a:cs typeface="Arial" panose="020B0604020202020204" pitchFamily="34" charset="0"/>
              </a:rPr>
            </a:br>
            <a:r>
              <a:rPr lang="ru-RU" sz="2400" dirty="0">
                <a:solidFill>
                  <a:schemeClr val="bg1"/>
                </a:solidFill>
                <a:latin typeface="Arial" panose="020B0604020202020204" pitchFamily="34" charset="0"/>
                <a:cs typeface="Arial" panose="020B0604020202020204" pitchFamily="34" charset="0"/>
              </a:rPr>
              <a:t>на </a:t>
            </a:r>
            <a:r>
              <a:rPr lang="ru-RU" sz="3200" dirty="0">
                <a:solidFill>
                  <a:srgbClr val="00B0F0"/>
                </a:solidFill>
                <a:latin typeface="Arial" panose="020B0604020202020204" pitchFamily="34" charset="0"/>
                <a:cs typeface="Arial" panose="020B0604020202020204" pitchFamily="34" charset="0"/>
              </a:rPr>
              <a:t>рассмотрении</a:t>
            </a:r>
            <a:endParaRPr lang="en-US" sz="3200" dirty="0">
              <a:solidFill>
                <a:srgbClr val="00B0F0"/>
              </a:solidFill>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70CACB42-328D-4FDA-964F-67D242C623A4}"/>
              </a:ext>
            </a:extLst>
          </p:cNvPr>
          <p:cNvSpPr txBox="1"/>
          <p:nvPr/>
        </p:nvSpPr>
        <p:spPr>
          <a:xfrm>
            <a:off x="10075218" y="4568270"/>
            <a:ext cx="1442885" cy="923330"/>
          </a:xfrm>
          <a:prstGeom prst="rect">
            <a:avLst/>
          </a:prstGeom>
          <a:noFill/>
        </p:spPr>
        <p:txBody>
          <a:bodyPr wrap="square" rtlCol="0">
            <a:spAutoFit/>
          </a:bodyPr>
          <a:lstStyle/>
          <a:p>
            <a:r>
              <a:rPr lang="ru-RU" sz="5400" dirty="0">
                <a:solidFill>
                  <a:schemeClr val="tx1">
                    <a:lumMod val="95000"/>
                    <a:lumOff val="5000"/>
                  </a:schemeClr>
                </a:solidFill>
              </a:rPr>
              <a:t>ОИГ</a:t>
            </a:r>
            <a:endParaRPr lang="en-US" sz="5400" dirty="0">
              <a:solidFill>
                <a:schemeClr val="tx1">
                  <a:lumMod val="95000"/>
                  <a:lumOff val="5000"/>
                </a:schemeClr>
              </a:solidFill>
            </a:endParaRPr>
          </a:p>
        </p:txBody>
      </p:sp>
      <p:sp>
        <p:nvSpPr>
          <p:cNvPr id="68" name="TextBox 67">
            <a:extLst>
              <a:ext uri="{FF2B5EF4-FFF2-40B4-BE49-F238E27FC236}">
                <a16:creationId xmlns:a16="http://schemas.microsoft.com/office/drawing/2014/main" id="{A278E411-8D5E-4B96-A1F6-3BCFBFAB9230}"/>
              </a:ext>
            </a:extLst>
          </p:cNvPr>
          <p:cNvSpPr txBox="1"/>
          <p:nvPr/>
        </p:nvSpPr>
        <p:spPr>
          <a:xfrm>
            <a:off x="7875645" y="5987478"/>
            <a:ext cx="3090333" cy="584775"/>
          </a:xfrm>
          <a:prstGeom prst="rect">
            <a:avLst/>
          </a:prstGeom>
          <a:noFill/>
        </p:spPr>
        <p:txBody>
          <a:bodyPr wrap="none" rtlCol="0">
            <a:spAutoFit/>
          </a:bodyPr>
          <a:lstStyle/>
          <a:p>
            <a:r>
              <a:rPr lang="ru-RU" sz="3200" dirty="0">
                <a:solidFill>
                  <a:schemeClr val="tx1">
                    <a:lumMod val="95000"/>
                    <a:lumOff val="5000"/>
                  </a:schemeClr>
                </a:solidFill>
                <a:latin typeface="Arial" panose="020B0604020202020204" pitchFamily="34" charset="0"/>
                <a:cs typeface="Arial" panose="020B0604020202020204" pitchFamily="34" charset="0"/>
              </a:rPr>
              <a:t>Рекомендации</a:t>
            </a:r>
            <a:r>
              <a:rPr lang="en-US" sz="3200" dirty="0">
                <a:latin typeface="Arial" panose="020B0604020202020204" pitchFamily="34" charset="0"/>
                <a:cs typeface="Arial" panose="020B0604020202020204" pitchFamily="34" charset="0"/>
              </a:rPr>
              <a:t> </a:t>
            </a:r>
          </a:p>
        </p:txBody>
      </p:sp>
      <p:sp>
        <p:nvSpPr>
          <p:cNvPr id="33" name="Rectangle 32">
            <a:extLst>
              <a:ext uri="{FF2B5EF4-FFF2-40B4-BE49-F238E27FC236}">
                <a16:creationId xmlns:a16="http://schemas.microsoft.com/office/drawing/2014/main" id="{9FE8540C-1B74-4CD9-9932-CB74A2E8201D}"/>
              </a:ext>
            </a:extLst>
          </p:cNvPr>
          <p:cNvSpPr/>
          <p:nvPr/>
        </p:nvSpPr>
        <p:spPr>
          <a:xfrm rot="16200000">
            <a:off x="10935274" y="813175"/>
            <a:ext cx="1879247" cy="400110"/>
          </a:xfrm>
          <a:prstGeom prst="rect">
            <a:avLst/>
          </a:prstGeom>
        </p:spPr>
        <p:txBody>
          <a:bodyPr wrap="square">
            <a:spAutoFit/>
          </a:bodyPr>
          <a:lstStyle/>
          <a:p>
            <a:r>
              <a:rPr lang="ru-RU" sz="1000" b="1" dirty="0">
                <a:solidFill>
                  <a:schemeClr val="tx1">
                    <a:lumMod val="95000"/>
                    <a:lumOff val="5000"/>
                  </a:schemeClr>
                </a:solidFill>
                <a:latin typeface="Arial" panose="020B0604020202020204" pitchFamily="34" charset="0"/>
                <a:cs typeface="Arial" panose="020B0604020202020204" pitchFamily="34" charset="0"/>
              </a:rPr>
              <a:t>Рабочая группа </a:t>
            </a:r>
            <a:br>
              <a:rPr lang="ru-RU" sz="1000" b="1" dirty="0">
                <a:solidFill>
                  <a:schemeClr val="tx1">
                    <a:lumMod val="95000"/>
                    <a:lumOff val="5000"/>
                  </a:schemeClr>
                </a:solidFill>
                <a:latin typeface="Arial" panose="020B0604020202020204" pitchFamily="34" charset="0"/>
                <a:cs typeface="Arial" panose="020B0604020202020204" pitchFamily="34" charset="0"/>
              </a:rPr>
            </a:br>
            <a:r>
              <a:rPr lang="ru-RU" sz="1000" b="1" dirty="0">
                <a:solidFill>
                  <a:schemeClr val="tx1">
                    <a:lumMod val="95000"/>
                    <a:lumOff val="5000"/>
                  </a:schemeClr>
                </a:solidFill>
                <a:latin typeface="Arial" panose="020B0604020202020204" pitchFamily="34" charset="0"/>
                <a:cs typeface="Arial" panose="020B0604020202020204" pitchFamily="34" charset="0"/>
              </a:rPr>
              <a:t>по</a:t>
            </a:r>
            <a:r>
              <a:rPr lang="en-US" sz="1000" b="1" dirty="0">
                <a:solidFill>
                  <a:schemeClr val="tx1">
                    <a:lumMod val="95000"/>
                    <a:lumOff val="5000"/>
                  </a:schemeClr>
                </a:solidFill>
                <a:latin typeface="Arial" panose="020B0604020202020204" pitchFamily="34" charset="0"/>
                <a:cs typeface="Arial" panose="020B0604020202020204" pitchFamily="34" charset="0"/>
              </a:rPr>
              <a:t> </a:t>
            </a:r>
            <a:r>
              <a:rPr lang="ru-RU" sz="1000" b="1" dirty="0">
                <a:solidFill>
                  <a:srgbClr val="00B0F0"/>
                </a:solidFill>
                <a:latin typeface="Arial" panose="020B0604020202020204" pitchFamily="34" charset="0"/>
                <a:cs typeface="Arial" panose="020B0604020202020204" pitchFamily="34" charset="0"/>
              </a:rPr>
              <a:t>внутреннему контролю</a:t>
            </a:r>
            <a:endParaRPr lang="en-US" sz="1000" b="1" dirty="0">
              <a:solidFill>
                <a:srgbClr val="00B0F0"/>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DC6FA512-3D01-4AB1-9DB9-E54879463CF6}"/>
              </a:ext>
            </a:extLst>
          </p:cNvPr>
          <p:cNvSpPr txBox="1"/>
          <p:nvPr/>
        </p:nvSpPr>
        <p:spPr>
          <a:xfrm>
            <a:off x="1752160" y="3222672"/>
            <a:ext cx="2111540" cy="615553"/>
          </a:xfrm>
          <a:prstGeom prst="rect">
            <a:avLst/>
          </a:prstGeom>
          <a:noFill/>
        </p:spPr>
        <p:txBody>
          <a:bodyPr wrap="none" rtlCol="0">
            <a:spAutoFit/>
          </a:bodyPr>
          <a:lstStyle/>
          <a:p>
            <a:r>
              <a:rPr lang="ru-RU" sz="3400" dirty="0">
                <a:solidFill>
                  <a:schemeClr val="bg1"/>
                </a:solidFill>
                <a:latin typeface="Arial" panose="020B0604020202020204" pitchFamily="34" charset="0"/>
                <a:cs typeface="Arial" panose="020B0604020202020204" pitchFamily="34" charset="0"/>
              </a:rPr>
              <a:t>собраний</a:t>
            </a:r>
            <a:endParaRPr lang="en-US" sz="3400" dirty="0">
              <a:solidFill>
                <a:schemeClr val="bg1"/>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67CD9A53-184F-4B6C-8CE9-B3657A3A8BD8}"/>
              </a:ext>
            </a:extLst>
          </p:cNvPr>
          <p:cNvSpPr txBox="1"/>
          <p:nvPr/>
        </p:nvSpPr>
        <p:spPr>
          <a:xfrm>
            <a:off x="6250974" y="3162874"/>
            <a:ext cx="1282723" cy="615553"/>
          </a:xfrm>
          <a:prstGeom prst="rect">
            <a:avLst/>
          </a:prstGeom>
          <a:noFill/>
        </p:spPr>
        <p:txBody>
          <a:bodyPr wrap="none" rtlCol="0">
            <a:spAutoFit/>
          </a:bodyPr>
          <a:lstStyle/>
          <a:p>
            <a:r>
              <a:rPr lang="ru-RU" sz="3400" dirty="0">
                <a:latin typeface="Arial" panose="020B0604020202020204" pitchFamily="34" charset="0"/>
                <a:cs typeface="Arial" panose="020B0604020202020204" pitchFamily="34" charset="0"/>
              </a:rPr>
              <a:t>меры</a:t>
            </a:r>
            <a:endParaRPr lang="en-US" sz="3400" dirty="0">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A3D36FEF-784E-499C-8815-245F098D1922}"/>
              </a:ext>
            </a:extLst>
          </p:cNvPr>
          <p:cNvSpPr txBox="1"/>
          <p:nvPr/>
        </p:nvSpPr>
        <p:spPr>
          <a:xfrm>
            <a:off x="9614716" y="2201740"/>
            <a:ext cx="1993687" cy="646331"/>
          </a:xfrm>
          <a:prstGeom prst="rect">
            <a:avLst/>
          </a:prstGeom>
          <a:noFill/>
        </p:spPr>
        <p:txBody>
          <a:bodyPr wrap="none" rtlCol="0">
            <a:spAutoFit/>
          </a:bodyPr>
          <a:lstStyle/>
          <a:p>
            <a:r>
              <a:rPr lang="ru-RU" b="1" dirty="0">
                <a:latin typeface="Arial" panose="020B0604020202020204" pitchFamily="34" charset="0"/>
                <a:cs typeface="Arial" panose="020B0604020202020204" pitchFamily="34" charset="0"/>
              </a:rPr>
              <a:t>реализованных</a:t>
            </a:r>
          </a:p>
          <a:p>
            <a:r>
              <a:rPr lang="ru-RU" b="1" dirty="0">
                <a:latin typeface="Arial" panose="020B0604020202020204" pitchFamily="34" charset="0"/>
                <a:cs typeface="Arial" panose="020B0604020202020204" pitchFamily="34" charset="0"/>
              </a:rPr>
              <a:t>систем и мер</a:t>
            </a:r>
            <a:endParaRPr lang="en-US" b="1" dirty="0">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CC3E5EA1-1E6E-42CD-B0A3-82EE9B107EBD}"/>
              </a:ext>
            </a:extLst>
          </p:cNvPr>
          <p:cNvSpPr txBox="1"/>
          <p:nvPr/>
        </p:nvSpPr>
        <p:spPr>
          <a:xfrm rot="5400000">
            <a:off x="8866362" y="4917627"/>
            <a:ext cx="1539313" cy="738664"/>
          </a:xfrm>
          <a:prstGeom prst="rect">
            <a:avLst/>
          </a:prstGeom>
          <a:noFill/>
        </p:spPr>
        <p:txBody>
          <a:bodyPr wrap="square" rtlCol="0">
            <a:spAutoFit/>
          </a:bodyPr>
          <a:lstStyle/>
          <a:p>
            <a:r>
              <a:rPr lang="ru-RU" sz="1400" dirty="0">
                <a:latin typeface="Arial" panose="020B0604020202020204" pitchFamily="34" charset="0"/>
                <a:cs typeface="Arial" panose="020B0604020202020204" pitchFamily="34" charset="0"/>
              </a:rPr>
              <a:t>Подразделение</a:t>
            </a:r>
          </a:p>
          <a:p>
            <a:r>
              <a:rPr lang="ru-RU" sz="1400" dirty="0">
                <a:latin typeface="Arial" panose="020B0604020202020204" pitchFamily="34" charset="0"/>
                <a:cs typeface="Arial" panose="020B0604020202020204" pitchFamily="34" charset="0"/>
              </a:rPr>
              <a:t>внутреннего</a:t>
            </a:r>
          </a:p>
          <a:p>
            <a:r>
              <a:rPr lang="ru-RU" sz="1400" dirty="0">
                <a:latin typeface="Arial" panose="020B0604020202020204" pitchFamily="34" charset="0"/>
                <a:cs typeface="Arial" panose="020B0604020202020204" pitchFamily="34" charset="0"/>
              </a:rPr>
              <a:t> аудита</a:t>
            </a:r>
            <a:endParaRPr lang="en-US" sz="1400" dirty="0">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93311FDF-1692-4DAE-BA76-B60566AC1585}"/>
              </a:ext>
            </a:extLst>
          </p:cNvPr>
          <p:cNvSpPr txBox="1"/>
          <p:nvPr/>
        </p:nvSpPr>
        <p:spPr>
          <a:xfrm>
            <a:off x="7875645" y="4771062"/>
            <a:ext cx="1491114" cy="830997"/>
          </a:xfrm>
          <a:prstGeom prst="rect">
            <a:avLst/>
          </a:prstGeom>
          <a:noFill/>
        </p:spPr>
        <p:txBody>
          <a:bodyPr wrap="none" rtlCol="0">
            <a:spAutoFit/>
          </a:bodyPr>
          <a:lstStyle/>
          <a:p>
            <a:r>
              <a:rPr lang="ru-RU" sz="2400" dirty="0">
                <a:solidFill>
                  <a:schemeClr val="bg1"/>
                </a:solidFill>
                <a:latin typeface="Arial" panose="020B0604020202020204" pitchFamily="34" charset="0"/>
                <a:cs typeface="Arial" panose="020B0604020202020204" pitchFamily="34" charset="0"/>
              </a:rPr>
              <a:t>Внешний</a:t>
            </a:r>
          </a:p>
          <a:p>
            <a:r>
              <a:rPr lang="ru-RU" sz="2400" dirty="0">
                <a:latin typeface="Arial" panose="020B0604020202020204" pitchFamily="34" charset="0"/>
                <a:cs typeface="Arial" panose="020B0604020202020204" pitchFamily="34" charset="0"/>
              </a:rPr>
              <a:t>аудитор</a:t>
            </a:r>
            <a:endParaRPr lang="en-US" sz="2400" dirty="0">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E75FC736-26B5-4DF8-B1BC-6F907756029E}"/>
              </a:ext>
            </a:extLst>
          </p:cNvPr>
          <p:cNvSpPr txBox="1"/>
          <p:nvPr/>
        </p:nvSpPr>
        <p:spPr>
          <a:xfrm>
            <a:off x="7875645" y="4068948"/>
            <a:ext cx="1274708" cy="615553"/>
          </a:xfrm>
          <a:prstGeom prst="rect">
            <a:avLst/>
          </a:prstGeom>
          <a:noFill/>
        </p:spPr>
        <p:txBody>
          <a:bodyPr wrap="none" rtlCol="0">
            <a:spAutoFit/>
          </a:bodyPr>
          <a:lstStyle/>
          <a:p>
            <a:r>
              <a:rPr lang="en-US" sz="3400" dirty="0">
                <a:solidFill>
                  <a:schemeClr val="bg1"/>
                </a:solidFill>
                <a:latin typeface="Arial" panose="020B0604020202020204" pitchFamily="34" charset="0"/>
                <a:cs typeface="Arial" panose="020B0604020202020204" pitchFamily="34" charset="0"/>
              </a:rPr>
              <a:t>IMAC</a:t>
            </a:r>
          </a:p>
        </p:txBody>
      </p:sp>
    </p:spTree>
    <p:extLst>
      <p:ext uri="{BB962C8B-B14F-4D97-AF65-F5344CB8AC3E}">
        <p14:creationId xmlns:p14="http://schemas.microsoft.com/office/powerpoint/2010/main" val="1200650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a:off x="0" y="6369021"/>
            <a:ext cx="12192000" cy="64633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8020" y="6341425"/>
            <a:ext cx="603169" cy="612369"/>
          </a:xfrm>
          <a:prstGeom prst="rect">
            <a:avLst/>
          </a:prstGeom>
        </p:spPr>
      </p:pic>
      <p:sp>
        <p:nvSpPr>
          <p:cNvPr id="21" name="Rectangle 20">
            <a:extLst>
              <a:ext uri="{FF2B5EF4-FFF2-40B4-BE49-F238E27FC236}">
                <a16:creationId xmlns:a16="http://schemas.microsoft.com/office/drawing/2014/main" id="{3998A4BF-7A15-49C3-9524-3ABDE0C7051F}"/>
              </a:ext>
            </a:extLst>
          </p:cNvPr>
          <p:cNvSpPr/>
          <p:nvPr/>
        </p:nvSpPr>
        <p:spPr>
          <a:xfrm>
            <a:off x="1155982" y="6430574"/>
            <a:ext cx="2593897" cy="523220"/>
          </a:xfrm>
          <a:prstGeom prst="rect">
            <a:avLst/>
          </a:prstGeom>
        </p:spPr>
        <p:txBody>
          <a:bodyPr wrap="square">
            <a:spAutoFit/>
          </a:bodyPr>
          <a:lstStyle/>
          <a:p>
            <a:r>
              <a:rPr lang="ru-RU" sz="1400" b="1" dirty="0">
                <a:solidFill>
                  <a:schemeClr val="tx1">
                    <a:lumMod val="95000"/>
                    <a:lumOff val="5000"/>
                  </a:schemeClr>
                </a:solidFill>
                <a:latin typeface="Arial" panose="020B0604020202020204" pitchFamily="34" charset="0"/>
                <a:cs typeface="Arial" panose="020B0604020202020204" pitchFamily="34" charset="0"/>
              </a:rPr>
              <a:t>Рабочая группа </a:t>
            </a:r>
            <a:br>
              <a:rPr lang="ru-RU" sz="1400" b="1" dirty="0">
                <a:solidFill>
                  <a:schemeClr val="tx1">
                    <a:lumMod val="95000"/>
                    <a:lumOff val="5000"/>
                  </a:schemeClr>
                </a:solidFill>
                <a:latin typeface="Arial" panose="020B0604020202020204" pitchFamily="34" charset="0"/>
                <a:cs typeface="Arial" panose="020B0604020202020204" pitchFamily="34" charset="0"/>
              </a:rPr>
            </a:br>
            <a:r>
              <a:rPr lang="ru-RU" sz="1400" b="1" dirty="0">
                <a:solidFill>
                  <a:schemeClr val="tx1">
                    <a:lumMod val="95000"/>
                    <a:lumOff val="5000"/>
                  </a:schemeClr>
                </a:solidFill>
                <a:latin typeface="Arial" panose="020B0604020202020204" pitchFamily="34" charset="0"/>
                <a:cs typeface="Arial" panose="020B0604020202020204" pitchFamily="34" charset="0"/>
              </a:rPr>
              <a:t>по</a:t>
            </a:r>
            <a:r>
              <a:rPr lang="en-US" sz="1400" b="1" dirty="0">
                <a:solidFill>
                  <a:schemeClr val="tx1">
                    <a:lumMod val="95000"/>
                    <a:lumOff val="5000"/>
                  </a:schemeClr>
                </a:solidFill>
                <a:latin typeface="Arial" panose="020B0604020202020204" pitchFamily="34" charset="0"/>
                <a:cs typeface="Arial" panose="020B0604020202020204" pitchFamily="34" charset="0"/>
              </a:rPr>
              <a:t> </a:t>
            </a:r>
            <a:r>
              <a:rPr lang="ru-RU" sz="1400" b="1" dirty="0">
                <a:solidFill>
                  <a:srgbClr val="00B0F0"/>
                </a:solidFill>
                <a:latin typeface="Arial" panose="020B0604020202020204" pitchFamily="34" charset="0"/>
                <a:cs typeface="Arial" panose="020B0604020202020204" pitchFamily="34" charset="0"/>
              </a:rPr>
              <a:t>внутреннему контролю</a:t>
            </a:r>
            <a:endParaRPr lang="en-US" sz="1400" b="1" dirty="0">
              <a:solidFill>
                <a:srgbClr val="00B0F0"/>
              </a:solidFill>
              <a:latin typeface="Arial" panose="020B0604020202020204" pitchFamily="34" charset="0"/>
              <a:cs typeface="Arial" panose="020B0604020202020204" pitchFamily="34" charset="0"/>
            </a:endParaRPr>
          </a:p>
        </p:txBody>
      </p:sp>
      <p:sp>
        <p:nvSpPr>
          <p:cNvPr id="22" name="Title 1">
            <a:extLst>
              <a:ext uri="{FF2B5EF4-FFF2-40B4-BE49-F238E27FC236}">
                <a16:creationId xmlns:a16="http://schemas.microsoft.com/office/drawing/2014/main" id="{917ADC12-40AB-4252-BC60-733F887C0A54}"/>
              </a:ext>
            </a:extLst>
          </p:cNvPr>
          <p:cNvSpPr txBox="1">
            <a:spLocks/>
          </p:cNvSpPr>
          <p:nvPr/>
        </p:nvSpPr>
        <p:spPr>
          <a:xfrm>
            <a:off x="0" y="6211700"/>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ru-RU" sz="4200" dirty="0">
                <a:solidFill>
                  <a:srgbClr val="00B0F0"/>
                </a:solidFill>
              </a:rPr>
              <a:t>МСЭ</a:t>
            </a:r>
            <a:endParaRPr lang="en-US" sz="4200" dirty="0">
              <a:solidFill>
                <a:srgbClr val="00B0F0"/>
              </a:solidFill>
            </a:endParaRPr>
          </a:p>
        </p:txBody>
      </p:sp>
      <p:grpSp>
        <p:nvGrpSpPr>
          <p:cNvPr id="23" name="Group 22">
            <a:extLst>
              <a:ext uri="{FF2B5EF4-FFF2-40B4-BE49-F238E27FC236}">
                <a16:creationId xmlns:a16="http://schemas.microsoft.com/office/drawing/2014/main" id="{A17F78FD-2E6D-4363-A529-C00049AE5DC0}"/>
              </a:ext>
            </a:extLst>
          </p:cNvPr>
          <p:cNvGrpSpPr/>
          <p:nvPr/>
        </p:nvGrpSpPr>
        <p:grpSpPr>
          <a:xfrm>
            <a:off x="730034" y="451735"/>
            <a:ext cx="7165346" cy="769441"/>
            <a:chOff x="6102442" y="1483456"/>
            <a:chExt cx="5419664" cy="769441"/>
          </a:xfrm>
        </p:grpSpPr>
        <p:sp>
          <p:nvSpPr>
            <p:cNvPr id="24" name="TextBox 23">
              <a:extLst>
                <a:ext uri="{FF2B5EF4-FFF2-40B4-BE49-F238E27FC236}">
                  <a16:creationId xmlns:a16="http://schemas.microsoft.com/office/drawing/2014/main" id="{9DBBC70E-517E-457D-ACDA-DDBA97B2AB92}"/>
                </a:ext>
              </a:extLst>
            </p:cNvPr>
            <p:cNvSpPr txBox="1"/>
            <p:nvPr/>
          </p:nvSpPr>
          <p:spPr>
            <a:xfrm>
              <a:off x="6860266" y="1678152"/>
              <a:ext cx="4661840" cy="507831"/>
            </a:xfrm>
            <a:prstGeom prst="rect">
              <a:avLst/>
            </a:prstGeom>
            <a:noFill/>
          </p:spPr>
          <p:txBody>
            <a:bodyPr wrap="square" lIns="108000" rIns="108000" rtlCol="0">
              <a:spAutoFit/>
            </a:bodyPr>
            <a:lstStyle/>
            <a:p>
              <a:r>
                <a:rPr lang="ru-RU" altLang="ko-KR" sz="2700" b="1" dirty="0">
                  <a:solidFill>
                    <a:schemeClr val="bg1">
                      <a:lumMod val="65000"/>
                    </a:schemeClr>
                  </a:solidFill>
                  <a:latin typeface="Arial"/>
                  <a:ea typeface="Arial Unicode MS"/>
                  <a:cs typeface="Arial" pitchFamily="34" charset="0"/>
                </a:rPr>
                <a:t>Резюме и необходимые действия </a:t>
              </a:r>
              <a:endParaRPr lang="ko-KR" altLang="en-US" sz="2700" b="1" dirty="0">
                <a:solidFill>
                  <a:schemeClr val="bg1">
                    <a:lumMod val="65000"/>
                  </a:schemeClr>
                </a:solidFill>
                <a:latin typeface="Arial"/>
                <a:ea typeface="Arial Unicode MS"/>
                <a:cs typeface="Arial" pitchFamily="34" charset="0"/>
              </a:endParaRPr>
            </a:p>
          </p:txBody>
        </p:sp>
        <p:sp>
          <p:nvSpPr>
            <p:cNvPr id="25" name="TextBox 24">
              <a:extLst>
                <a:ext uri="{FF2B5EF4-FFF2-40B4-BE49-F238E27FC236}">
                  <a16:creationId xmlns:a16="http://schemas.microsoft.com/office/drawing/2014/main" id="{FF77D7CC-C40D-4228-9E55-54D5115663D0}"/>
                </a:ext>
              </a:extLst>
            </p:cNvPr>
            <p:cNvSpPr txBox="1"/>
            <p:nvPr/>
          </p:nvSpPr>
          <p:spPr>
            <a:xfrm>
              <a:off x="6102442" y="1483456"/>
              <a:ext cx="981106" cy="769441"/>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Arial"/>
                  <a:ea typeface="Arial Unicode MS"/>
                  <a:cs typeface="Arial" pitchFamily="34" charset="0"/>
                </a:rPr>
                <a:t>01</a:t>
              </a:r>
              <a:endParaRPr lang="ko-KR" altLang="en-US" sz="4400" b="1" dirty="0">
                <a:solidFill>
                  <a:schemeClr val="bg1">
                    <a:lumMod val="65000"/>
                  </a:schemeClr>
                </a:solidFill>
                <a:latin typeface="Arial"/>
                <a:ea typeface="Arial Unicode MS"/>
                <a:cs typeface="Arial" pitchFamily="34" charset="0"/>
              </a:endParaRPr>
            </a:p>
          </p:txBody>
        </p:sp>
      </p:grpSp>
      <p:grpSp>
        <p:nvGrpSpPr>
          <p:cNvPr id="26" name="Group 25">
            <a:extLst>
              <a:ext uri="{FF2B5EF4-FFF2-40B4-BE49-F238E27FC236}">
                <a16:creationId xmlns:a16="http://schemas.microsoft.com/office/drawing/2014/main" id="{A9BDBB1C-26C1-41B9-B6B7-DC66284A7EDB}"/>
              </a:ext>
            </a:extLst>
          </p:cNvPr>
          <p:cNvGrpSpPr/>
          <p:nvPr/>
        </p:nvGrpSpPr>
        <p:grpSpPr>
          <a:xfrm>
            <a:off x="669074" y="2872820"/>
            <a:ext cx="7470242" cy="777510"/>
            <a:chOff x="5956014" y="1452296"/>
            <a:chExt cx="5435166" cy="777510"/>
          </a:xfrm>
        </p:grpSpPr>
        <p:sp>
          <p:nvSpPr>
            <p:cNvPr id="27" name="TextBox 26">
              <a:extLst>
                <a:ext uri="{FF2B5EF4-FFF2-40B4-BE49-F238E27FC236}">
                  <a16:creationId xmlns:a16="http://schemas.microsoft.com/office/drawing/2014/main" id="{EEB26260-8488-406E-9C3F-2AF9466C65F1}"/>
                </a:ext>
              </a:extLst>
            </p:cNvPr>
            <p:cNvSpPr txBox="1"/>
            <p:nvPr/>
          </p:nvSpPr>
          <p:spPr>
            <a:xfrm>
              <a:off x="6729340" y="1637053"/>
              <a:ext cx="4661840" cy="507831"/>
            </a:xfrm>
            <a:prstGeom prst="rect">
              <a:avLst/>
            </a:prstGeom>
            <a:noFill/>
          </p:spPr>
          <p:txBody>
            <a:bodyPr wrap="square" lIns="108000" rIns="108000" rtlCol="0">
              <a:spAutoFit/>
            </a:bodyPr>
            <a:lstStyle/>
            <a:p>
              <a:r>
                <a:rPr lang="ru-RU" sz="2700" b="1" dirty="0">
                  <a:latin typeface="Arial"/>
                  <a:ea typeface="Arial Unicode MS"/>
                  <a:cs typeface="Arial" pitchFamily="34" charset="0"/>
                </a:rPr>
                <a:t>Предусмотренные системы и меры</a:t>
              </a:r>
              <a:endParaRPr lang="ko-KR" altLang="en-US" sz="2700" b="1" dirty="0">
                <a:latin typeface="Arial"/>
                <a:ea typeface="Arial Unicode MS"/>
                <a:cs typeface="Arial" pitchFamily="34" charset="0"/>
              </a:endParaRPr>
            </a:p>
          </p:txBody>
        </p:sp>
        <p:sp>
          <p:nvSpPr>
            <p:cNvPr id="28" name="TextBox 27">
              <a:extLst>
                <a:ext uri="{FF2B5EF4-FFF2-40B4-BE49-F238E27FC236}">
                  <a16:creationId xmlns:a16="http://schemas.microsoft.com/office/drawing/2014/main" id="{60772405-F3F0-4F60-A0F2-C116BDC48835}"/>
                </a:ext>
              </a:extLst>
            </p:cNvPr>
            <p:cNvSpPr txBox="1"/>
            <p:nvPr/>
          </p:nvSpPr>
          <p:spPr>
            <a:xfrm>
              <a:off x="5956014" y="1452296"/>
              <a:ext cx="981106"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04</a:t>
              </a:r>
              <a:endParaRPr lang="ko-KR" altLang="en-US" sz="4400" b="1" dirty="0">
                <a:solidFill>
                  <a:srgbClr val="00B0F0"/>
                </a:solidFill>
                <a:latin typeface="Arial"/>
                <a:ea typeface="Arial Unicode MS"/>
                <a:cs typeface="Arial" pitchFamily="34" charset="0"/>
              </a:endParaRPr>
            </a:p>
          </p:txBody>
        </p:sp>
      </p:grpSp>
      <p:grpSp>
        <p:nvGrpSpPr>
          <p:cNvPr id="29" name="Group 28">
            <a:extLst>
              <a:ext uri="{FF2B5EF4-FFF2-40B4-BE49-F238E27FC236}">
                <a16:creationId xmlns:a16="http://schemas.microsoft.com/office/drawing/2014/main" id="{0CD42304-F12A-4B6A-9C65-DF50FFCF1D3D}"/>
              </a:ext>
            </a:extLst>
          </p:cNvPr>
          <p:cNvGrpSpPr/>
          <p:nvPr/>
        </p:nvGrpSpPr>
        <p:grpSpPr>
          <a:xfrm>
            <a:off x="796262" y="3771154"/>
            <a:ext cx="9062113" cy="777510"/>
            <a:chOff x="6036168" y="1483098"/>
            <a:chExt cx="8126346" cy="777510"/>
          </a:xfrm>
        </p:grpSpPr>
        <p:sp>
          <p:nvSpPr>
            <p:cNvPr id="33" name="TextBox 32">
              <a:extLst>
                <a:ext uri="{FF2B5EF4-FFF2-40B4-BE49-F238E27FC236}">
                  <a16:creationId xmlns:a16="http://schemas.microsoft.com/office/drawing/2014/main" id="{63D5FE07-6D1C-454E-B73E-84D1CEDD60FD}"/>
                </a:ext>
              </a:extLst>
            </p:cNvPr>
            <p:cNvSpPr txBox="1"/>
            <p:nvPr/>
          </p:nvSpPr>
          <p:spPr>
            <a:xfrm>
              <a:off x="6860266" y="1678152"/>
              <a:ext cx="7302248" cy="507831"/>
            </a:xfrm>
            <a:prstGeom prst="rect">
              <a:avLst/>
            </a:prstGeom>
            <a:noFill/>
          </p:spPr>
          <p:txBody>
            <a:bodyPr wrap="square" lIns="108000" rIns="108000" rtlCol="0">
              <a:spAutoFit/>
            </a:bodyPr>
            <a:lstStyle/>
            <a:p>
              <a:r>
                <a:rPr lang="ru-RU" sz="2700" b="1" dirty="0">
                  <a:solidFill>
                    <a:schemeClr val="bg1">
                      <a:lumMod val="65000"/>
                    </a:schemeClr>
                  </a:solidFill>
                  <a:latin typeface="Arial"/>
                  <a:ea typeface="Arial Unicode MS"/>
                  <a:cs typeface="Arial" pitchFamily="34" charset="0"/>
                </a:rPr>
                <a:t>Системы и меры в процессе реализации</a:t>
              </a:r>
              <a:endParaRPr lang="ko-KR" altLang="en-US" sz="2700" b="1" dirty="0">
                <a:solidFill>
                  <a:schemeClr val="bg1">
                    <a:lumMod val="65000"/>
                  </a:schemeClr>
                </a:solidFill>
                <a:latin typeface="Arial"/>
                <a:ea typeface="Arial Unicode MS"/>
                <a:cs typeface="Arial" pitchFamily="34" charset="0"/>
              </a:endParaRPr>
            </a:p>
          </p:txBody>
        </p:sp>
        <p:sp>
          <p:nvSpPr>
            <p:cNvPr id="37" name="TextBox 36">
              <a:extLst>
                <a:ext uri="{FF2B5EF4-FFF2-40B4-BE49-F238E27FC236}">
                  <a16:creationId xmlns:a16="http://schemas.microsoft.com/office/drawing/2014/main" id="{77293A65-2536-4671-94A3-3CF67270282D}"/>
                </a:ext>
              </a:extLst>
            </p:cNvPr>
            <p:cNvSpPr txBox="1"/>
            <p:nvPr/>
          </p:nvSpPr>
          <p:spPr>
            <a:xfrm>
              <a:off x="6036168" y="1483098"/>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Arial"/>
                  <a:ea typeface="Arial Unicode MS"/>
                  <a:cs typeface="Arial" pitchFamily="34" charset="0"/>
                </a:rPr>
                <a:t>05</a:t>
              </a:r>
              <a:endParaRPr lang="ko-KR" altLang="en-US" sz="4400" b="1" dirty="0">
                <a:solidFill>
                  <a:schemeClr val="bg1">
                    <a:lumMod val="65000"/>
                  </a:schemeClr>
                </a:solidFill>
                <a:latin typeface="Arial"/>
                <a:ea typeface="Arial Unicode MS"/>
                <a:cs typeface="Arial" pitchFamily="34" charset="0"/>
              </a:endParaRPr>
            </a:p>
          </p:txBody>
        </p:sp>
      </p:grpSp>
      <p:sp>
        <p:nvSpPr>
          <p:cNvPr id="41" name="TextBox 40">
            <a:extLst>
              <a:ext uri="{FF2B5EF4-FFF2-40B4-BE49-F238E27FC236}">
                <a16:creationId xmlns:a16="http://schemas.microsoft.com/office/drawing/2014/main" id="{7A5DD84B-FB42-4187-B252-CE11D087FFE7}"/>
              </a:ext>
            </a:extLst>
          </p:cNvPr>
          <p:cNvSpPr txBox="1"/>
          <p:nvPr/>
        </p:nvSpPr>
        <p:spPr>
          <a:xfrm>
            <a:off x="1731954" y="1369428"/>
            <a:ext cx="4661840" cy="507831"/>
          </a:xfrm>
          <a:prstGeom prst="rect">
            <a:avLst/>
          </a:prstGeom>
          <a:noFill/>
        </p:spPr>
        <p:txBody>
          <a:bodyPr wrap="square" lIns="108000" rIns="108000" rtlCol="0">
            <a:spAutoFit/>
          </a:bodyPr>
          <a:lstStyle>
            <a:defPPr>
              <a:defRPr lang="en-US"/>
            </a:defPPr>
            <a:lvl1pPr>
              <a:defRPr sz="2700" b="1">
                <a:solidFill>
                  <a:schemeClr val="bg1">
                    <a:lumMod val="65000"/>
                  </a:schemeClr>
                </a:solidFill>
                <a:latin typeface="Arial"/>
                <a:ea typeface="Arial Unicode MS"/>
                <a:cs typeface="Arial" pitchFamily="34" charset="0"/>
              </a:defRPr>
            </a:lvl1pPr>
          </a:lstStyle>
          <a:p>
            <a:r>
              <a:rPr lang="ru-RU" altLang="ko-KR" dirty="0"/>
              <a:t>Базовая информация</a:t>
            </a:r>
            <a:endParaRPr lang="ko-KR" altLang="en-US" dirty="0"/>
          </a:p>
        </p:txBody>
      </p:sp>
      <p:sp>
        <p:nvSpPr>
          <p:cNvPr id="42" name="TextBox 41">
            <a:extLst>
              <a:ext uri="{FF2B5EF4-FFF2-40B4-BE49-F238E27FC236}">
                <a16:creationId xmlns:a16="http://schemas.microsoft.com/office/drawing/2014/main" id="{3DC32DF2-45AF-44B7-8403-B3DF27136104}"/>
              </a:ext>
            </a:extLst>
          </p:cNvPr>
          <p:cNvSpPr txBox="1"/>
          <p:nvPr/>
        </p:nvSpPr>
        <p:spPr>
          <a:xfrm>
            <a:off x="870168" y="1183845"/>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02</a:t>
            </a:r>
            <a:endParaRPr lang="ko-KR" altLang="en-US" dirty="0"/>
          </a:p>
        </p:txBody>
      </p:sp>
      <p:sp>
        <p:nvSpPr>
          <p:cNvPr id="43" name="TextBox 42">
            <a:extLst>
              <a:ext uri="{FF2B5EF4-FFF2-40B4-BE49-F238E27FC236}">
                <a16:creationId xmlns:a16="http://schemas.microsoft.com/office/drawing/2014/main" id="{A2E2A55D-FB79-4794-8AFD-CEF23119E127}"/>
              </a:ext>
            </a:extLst>
          </p:cNvPr>
          <p:cNvSpPr txBox="1"/>
          <p:nvPr/>
        </p:nvSpPr>
        <p:spPr>
          <a:xfrm>
            <a:off x="1734053" y="2227421"/>
            <a:ext cx="7468143" cy="507831"/>
          </a:xfrm>
          <a:prstGeom prst="rect">
            <a:avLst/>
          </a:prstGeom>
          <a:noFill/>
        </p:spPr>
        <p:txBody>
          <a:bodyPr wrap="square" lIns="108000" rIns="108000" rtlCol="0">
            <a:spAutoFit/>
          </a:bodyPr>
          <a:lstStyle/>
          <a:p>
            <a:r>
              <a:rPr lang="ru-RU" altLang="ko-KR" sz="2700" b="1" dirty="0">
                <a:solidFill>
                  <a:schemeClr val="bg1">
                    <a:lumMod val="65000"/>
                  </a:schemeClr>
                </a:solidFill>
                <a:latin typeface="Arial"/>
                <a:ea typeface="Arial Unicode MS"/>
                <a:cs typeface="Arial" pitchFamily="34" charset="0"/>
              </a:rPr>
              <a:t>Основные результаты работы группы</a:t>
            </a:r>
            <a:endParaRPr lang="ko-KR" altLang="en-US" sz="2700" b="1" dirty="0">
              <a:solidFill>
                <a:schemeClr val="bg1">
                  <a:lumMod val="65000"/>
                </a:schemeClr>
              </a:solidFill>
              <a:latin typeface="Arial"/>
              <a:ea typeface="Arial Unicode MS"/>
              <a:cs typeface="Arial" pitchFamily="34" charset="0"/>
            </a:endParaRPr>
          </a:p>
        </p:txBody>
      </p:sp>
      <p:sp>
        <p:nvSpPr>
          <p:cNvPr id="44" name="TextBox 43">
            <a:extLst>
              <a:ext uri="{FF2B5EF4-FFF2-40B4-BE49-F238E27FC236}">
                <a16:creationId xmlns:a16="http://schemas.microsoft.com/office/drawing/2014/main" id="{487E9F1B-7E9F-485C-AFAC-64EEC1D6DC81}"/>
              </a:ext>
            </a:extLst>
          </p:cNvPr>
          <p:cNvSpPr txBox="1"/>
          <p:nvPr/>
        </p:nvSpPr>
        <p:spPr>
          <a:xfrm>
            <a:off x="870168" y="204322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03</a:t>
            </a:r>
            <a:endParaRPr lang="ko-KR" altLang="en-US" dirty="0"/>
          </a:p>
        </p:txBody>
      </p:sp>
    </p:spTree>
    <p:extLst>
      <p:ext uri="{BB962C8B-B14F-4D97-AF65-F5344CB8AC3E}">
        <p14:creationId xmlns:p14="http://schemas.microsoft.com/office/powerpoint/2010/main" val="17774753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8758</TotalTime>
  <Words>2175</Words>
  <Application>Microsoft Office PowerPoint</Application>
  <PresentationFormat>Widescreen</PresentationFormat>
  <Paragraphs>340</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Dimassi, Kamel</dc:creator>
  <cp:lastModifiedBy>Fedosova, Elena</cp:lastModifiedBy>
  <cp:revision>141</cp:revision>
  <dcterms:created xsi:type="dcterms:W3CDTF">2019-12-11T19:37:20Z</dcterms:created>
  <dcterms:modified xsi:type="dcterms:W3CDTF">2020-05-26T07:54:39Z</dcterms:modified>
</cp:coreProperties>
</file>