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02" r:id="rId2"/>
    <p:sldId id="256" r:id="rId3"/>
    <p:sldId id="257" r:id="rId4"/>
    <p:sldId id="294" r:id="rId5"/>
    <p:sldId id="296" r:id="rId6"/>
    <p:sldId id="297" r:id="rId7"/>
    <p:sldId id="298" r:id="rId8"/>
    <p:sldId id="261" r:id="rId9"/>
    <p:sldId id="300" r:id="rId10"/>
    <p:sldId id="299" r:id="rId11"/>
    <p:sldId id="301" r:id="rId12"/>
    <p:sldId id="277" r:id="rId13"/>
    <p:sldId id="279" r:id="rId14"/>
    <p:sldId id="280" r:id="rId15"/>
    <p:sldId id="284" r:id="rId16"/>
    <p:sldId id="285" r:id="rId17"/>
    <p:sldId id="286" r:id="rId18"/>
    <p:sldId id="288" r:id="rId19"/>
    <p:sldId id="29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412" autoAdjust="0"/>
    <p:restoredTop sz="94660"/>
  </p:normalViewPr>
  <p:slideViewPr>
    <p:cSldViewPr snapToGrid="0">
      <p:cViewPr varScale="1">
        <p:scale>
          <a:sx n="67" d="100"/>
          <a:sy n="67" d="100"/>
        </p:scale>
        <p:origin x="94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8C97A-2DC9-4C4B-B6C2-D4B7F1649E6B}" type="datetimeFigureOut">
              <a:rPr lang="en-US" smtClean="0"/>
              <a:t>5/20/2020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4A6C6-EF57-4AB4-ACAC-7EBC9F9E9253}" type="slidenum">
              <a:rPr lang="en-US" smtClean="0"/>
              <a:t>‹#›</a:t>
            </a:fld>
            <a:endParaRPr lang="en-US"/>
          </a:p>
        </p:txBody>
      </p:sp>
    </p:spTree>
    <p:extLst>
      <p:ext uri="{BB962C8B-B14F-4D97-AF65-F5344CB8AC3E}">
        <p14:creationId xmlns:p14="http://schemas.microsoft.com/office/powerpoint/2010/main" val="4068379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C0FF8-6549-4A2E-A987-CFA78E58D2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5AC5E6-C67F-4DFE-ABB8-F5929A5978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A4C223-A711-48BE-A7DA-6804346F011B}"/>
              </a:ext>
            </a:extLst>
          </p:cNvPr>
          <p:cNvSpPr>
            <a:spLocks noGrp="1"/>
          </p:cNvSpPr>
          <p:nvPr>
            <p:ph type="dt" sz="half" idx="10"/>
          </p:nvPr>
        </p:nvSpPr>
        <p:spPr/>
        <p:txBody>
          <a:bodyPr/>
          <a:lstStyle/>
          <a:p>
            <a:fld id="{FD38AC4B-C64F-4E1A-BE07-1D16DAF8FDC7}" type="datetimeFigureOut">
              <a:rPr lang="en-US" smtClean="0"/>
              <a:t>5/20/2020</a:t>
            </a:fld>
            <a:endParaRPr lang="en-US"/>
          </a:p>
        </p:txBody>
      </p:sp>
      <p:sp>
        <p:nvSpPr>
          <p:cNvPr id="5" name="Footer Placeholder 4">
            <a:extLst>
              <a:ext uri="{FF2B5EF4-FFF2-40B4-BE49-F238E27FC236}">
                <a16:creationId xmlns:a16="http://schemas.microsoft.com/office/drawing/2014/main" id="{B3E3106D-7042-4E73-8250-78B944741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18B6A-3248-4681-8B82-967A8F7BD44B}"/>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344678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69CD9-741F-4E57-832E-152BA337AC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E54A46-F2AB-4141-AB80-D340D0DF7D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4539FD-9F11-42D5-B233-47C000C87C65}"/>
              </a:ext>
            </a:extLst>
          </p:cNvPr>
          <p:cNvSpPr>
            <a:spLocks noGrp="1"/>
          </p:cNvSpPr>
          <p:nvPr>
            <p:ph type="dt" sz="half" idx="10"/>
          </p:nvPr>
        </p:nvSpPr>
        <p:spPr/>
        <p:txBody>
          <a:bodyPr/>
          <a:lstStyle/>
          <a:p>
            <a:fld id="{FD38AC4B-C64F-4E1A-BE07-1D16DAF8FDC7}" type="datetimeFigureOut">
              <a:rPr lang="en-US" smtClean="0"/>
              <a:t>5/20/2020</a:t>
            </a:fld>
            <a:endParaRPr lang="en-US"/>
          </a:p>
        </p:txBody>
      </p:sp>
      <p:sp>
        <p:nvSpPr>
          <p:cNvPr id="5" name="Footer Placeholder 4">
            <a:extLst>
              <a:ext uri="{FF2B5EF4-FFF2-40B4-BE49-F238E27FC236}">
                <a16:creationId xmlns:a16="http://schemas.microsoft.com/office/drawing/2014/main" id="{4ED048A1-F70D-4644-AE95-833B68B339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DDAABE-F0A4-4AB0-AA9D-9A2DC49C6C5E}"/>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3365560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5CA2D-1F70-4FDE-ABA5-5EB10FB3D3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D85293-7D5F-4F0F-AFDC-FBDA302797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0EAD95-2BE2-44A5-8F4F-36DEBFF12B03}"/>
              </a:ext>
            </a:extLst>
          </p:cNvPr>
          <p:cNvSpPr>
            <a:spLocks noGrp="1"/>
          </p:cNvSpPr>
          <p:nvPr>
            <p:ph type="dt" sz="half" idx="10"/>
          </p:nvPr>
        </p:nvSpPr>
        <p:spPr/>
        <p:txBody>
          <a:bodyPr/>
          <a:lstStyle/>
          <a:p>
            <a:fld id="{FD38AC4B-C64F-4E1A-BE07-1D16DAF8FDC7}" type="datetimeFigureOut">
              <a:rPr lang="en-US" smtClean="0"/>
              <a:t>5/20/2020</a:t>
            </a:fld>
            <a:endParaRPr lang="en-US"/>
          </a:p>
        </p:txBody>
      </p:sp>
      <p:sp>
        <p:nvSpPr>
          <p:cNvPr id="5" name="Footer Placeholder 4">
            <a:extLst>
              <a:ext uri="{FF2B5EF4-FFF2-40B4-BE49-F238E27FC236}">
                <a16:creationId xmlns:a16="http://schemas.microsoft.com/office/drawing/2014/main" id="{0EF5A9C6-E5F6-4B8A-B757-73ED1DF8B6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5FC20A-7977-46FE-AD5B-6D2FA2F23ADF}"/>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433318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C3E40-9AAD-4DD4-A9BA-FEB499FFB5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EABB2E-AC05-4E73-8FDC-687CB53EF5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FF12B-0CD3-4F3E-8A33-F8AD69457427}"/>
              </a:ext>
            </a:extLst>
          </p:cNvPr>
          <p:cNvSpPr>
            <a:spLocks noGrp="1"/>
          </p:cNvSpPr>
          <p:nvPr>
            <p:ph type="dt" sz="half" idx="10"/>
          </p:nvPr>
        </p:nvSpPr>
        <p:spPr/>
        <p:txBody>
          <a:bodyPr/>
          <a:lstStyle/>
          <a:p>
            <a:fld id="{FD38AC4B-C64F-4E1A-BE07-1D16DAF8FDC7}" type="datetimeFigureOut">
              <a:rPr lang="en-US" smtClean="0"/>
              <a:t>5/20/2020</a:t>
            </a:fld>
            <a:endParaRPr lang="en-US"/>
          </a:p>
        </p:txBody>
      </p:sp>
      <p:sp>
        <p:nvSpPr>
          <p:cNvPr id="5" name="Footer Placeholder 4">
            <a:extLst>
              <a:ext uri="{FF2B5EF4-FFF2-40B4-BE49-F238E27FC236}">
                <a16:creationId xmlns:a16="http://schemas.microsoft.com/office/drawing/2014/main" id="{8E277F0E-CD74-4684-A016-01778FF42E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EAAE96-C742-4A0B-85CA-D994D65D3FD5}"/>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1691447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2A547-7207-452D-B248-1741C73E7C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1286B3-6F6B-43E9-AC39-A897A77DFE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F93502-C60A-40A3-B5AB-856B4859F49F}"/>
              </a:ext>
            </a:extLst>
          </p:cNvPr>
          <p:cNvSpPr>
            <a:spLocks noGrp="1"/>
          </p:cNvSpPr>
          <p:nvPr>
            <p:ph type="dt" sz="half" idx="10"/>
          </p:nvPr>
        </p:nvSpPr>
        <p:spPr/>
        <p:txBody>
          <a:bodyPr/>
          <a:lstStyle/>
          <a:p>
            <a:fld id="{FD38AC4B-C64F-4E1A-BE07-1D16DAF8FDC7}" type="datetimeFigureOut">
              <a:rPr lang="en-US" smtClean="0"/>
              <a:t>5/20/2020</a:t>
            </a:fld>
            <a:endParaRPr lang="en-US"/>
          </a:p>
        </p:txBody>
      </p:sp>
      <p:sp>
        <p:nvSpPr>
          <p:cNvPr id="5" name="Footer Placeholder 4">
            <a:extLst>
              <a:ext uri="{FF2B5EF4-FFF2-40B4-BE49-F238E27FC236}">
                <a16:creationId xmlns:a16="http://schemas.microsoft.com/office/drawing/2014/main" id="{DA8A4F00-424E-4BF1-BADC-9D0AD9E36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802A2-E67C-4A43-9C0F-BE0F0B5485BC}"/>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1882960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660C0-5434-4C4B-842D-D676E35F3D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D50C16-066B-4F3C-ABA1-082C94911A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6B7F04-6F2A-4A2B-9809-06A1F784B9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52BE7A-8C3B-456E-B1A1-6BE0D9880626}"/>
              </a:ext>
            </a:extLst>
          </p:cNvPr>
          <p:cNvSpPr>
            <a:spLocks noGrp="1"/>
          </p:cNvSpPr>
          <p:nvPr>
            <p:ph type="dt" sz="half" idx="10"/>
          </p:nvPr>
        </p:nvSpPr>
        <p:spPr/>
        <p:txBody>
          <a:bodyPr/>
          <a:lstStyle/>
          <a:p>
            <a:fld id="{FD38AC4B-C64F-4E1A-BE07-1D16DAF8FDC7}" type="datetimeFigureOut">
              <a:rPr lang="en-US" smtClean="0"/>
              <a:t>5/20/2020</a:t>
            </a:fld>
            <a:endParaRPr lang="en-US"/>
          </a:p>
        </p:txBody>
      </p:sp>
      <p:sp>
        <p:nvSpPr>
          <p:cNvPr id="6" name="Footer Placeholder 5">
            <a:extLst>
              <a:ext uri="{FF2B5EF4-FFF2-40B4-BE49-F238E27FC236}">
                <a16:creationId xmlns:a16="http://schemas.microsoft.com/office/drawing/2014/main" id="{DD14B151-21C6-41B8-9449-A033DFB7FA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FBEABB-C6A1-42EC-833A-E956D1BA99A3}"/>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2679178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BD7B2-BA27-4581-B8F5-824E60C898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2F8C3A-71C6-440D-AF87-45359CB8F8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92A85C-F48E-4D47-92D0-4F32010FAF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FB7B24-714E-46F2-B4A1-169858E98E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758B11-2803-4164-987C-096D1CBA02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19C498-6D96-46FB-9CDB-5367BC9D2962}"/>
              </a:ext>
            </a:extLst>
          </p:cNvPr>
          <p:cNvSpPr>
            <a:spLocks noGrp="1"/>
          </p:cNvSpPr>
          <p:nvPr>
            <p:ph type="dt" sz="half" idx="10"/>
          </p:nvPr>
        </p:nvSpPr>
        <p:spPr/>
        <p:txBody>
          <a:bodyPr/>
          <a:lstStyle/>
          <a:p>
            <a:fld id="{FD38AC4B-C64F-4E1A-BE07-1D16DAF8FDC7}" type="datetimeFigureOut">
              <a:rPr lang="en-US" smtClean="0"/>
              <a:t>5/20/2020</a:t>
            </a:fld>
            <a:endParaRPr lang="en-US"/>
          </a:p>
        </p:txBody>
      </p:sp>
      <p:sp>
        <p:nvSpPr>
          <p:cNvPr id="8" name="Footer Placeholder 7">
            <a:extLst>
              <a:ext uri="{FF2B5EF4-FFF2-40B4-BE49-F238E27FC236}">
                <a16:creationId xmlns:a16="http://schemas.microsoft.com/office/drawing/2014/main" id="{0493FA78-896D-4150-95C1-021EB16C53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459074-FDC6-416A-B159-7DBB82CBB2AB}"/>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410393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30444-F30E-467F-B067-476CA9939A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6A6C15-26A4-4900-A248-FE0799456180}"/>
              </a:ext>
            </a:extLst>
          </p:cNvPr>
          <p:cNvSpPr>
            <a:spLocks noGrp="1"/>
          </p:cNvSpPr>
          <p:nvPr>
            <p:ph type="dt" sz="half" idx="10"/>
          </p:nvPr>
        </p:nvSpPr>
        <p:spPr/>
        <p:txBody>
          <a:bodyPr/>
          <a:lstStyle/>
          <a:p>
            <a:fld id="{FD38AC4B-C64F-4E1A-BE07-1D16DAF8FDC7}" type="datetimeFigureOut">
              <a:rPr lang="en-US" smtClean="0"/>
              <a:t>5/20/2020</a:t>
            </a:fld>
            <a:endParaRPr lang="en-US"/>
          </a:p>
        </p:txBody>
      </p:sp>
      <p:sp>
        <p:nvSpPr>
          <p:cNvPr id="4" name="Footer Placeholder 3">
            <a:extLst>
              <a:ext uri="{FF2B5EF4-FFF2-40B4-BE49-F238E27FC236}">
                <a16:creationId xmlns:a16="http://schemas.microsoft.com/office/drawing/2014/main" id="{AB20CD31-C848-42FD-91AF-B53B2784F2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33A40D-3AD6-436E-AF46-0E774ED9C0B2}"/>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2757568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5EB194-A7E5-4BC2-B76C-E771E6570A92}"/>
              </a:ext>
            </a:extLst>
          </p:cNvPr>
          <p:cNvSpPr>
            <a:spLocks noGrp="1"/>
          </p:cNvSpPr>
          <p:nvPr>
            <p:ph type="dt" sz="half" idx="10"/>
          </p:nvPr>
        </p:nvSpPr>
        <p:spPr/>
        <p:txBody>
          <a:bodyPr/>
          <a:lstStyle/>
          <a:p>
            <a:fld id="{FD38AC4B-C64F-4E1A-BE07-1D16DAF8FDC7}" type="datetimeFigureOut">
              <a:rPr lang="en-US" smtClean="0"/>
              <a:t>5/20/2020</a:t>
            </a:fld>
            <a:endParaRPr lang="en-US"/>
          </a:p>
        </p:txBody>
      </p:sp>
      <p:sp>
        <p:nvSpPr>
          <p:cNvPr id="3" name="Footer Placeholder 2">
            <a:extLst>
              <a:ext uri="{FF2B5EF4-FFF2-40B4-BE49-F238E27FC236}">
                <a16:creationId xmlns:a16="http://schemas.microsoft.com/office/drawing/2014/main" id="{259652F7-A1DA-450F-9978-F0DA2C1A4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B32445-20BF-4700-ACFD-D4D65BCCC0AF}"/>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1069006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63188-7F37-452D-A928-EB902C777B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3617E6-5A95-4F08-9E0C-6BBF697F8F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2B6558-69B6-49BD-B135-D01E1F4C82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347D48-3E09-4C77-B04F-D52F7790319F}"/>
              </a:ext>
            </a:extLst>
          </p:cNvPr>
          <p:cNvSpPr>
            <a:spLocks noGrp="1"/>
          </p:cNvSpPr>
          <p:nvPr>
            <p:ph type="dt" sz="half" idx="10"/>
          </p:nvPr>
        </p:nvSpPr>
        <p:spPr/>
        <p:txBody>
          <a:bodyPr/>
          <a:lstStyle/>
          <a:p>
            <a:fld id="{FD38AC4B-C64F-4E1A-BE07-1D16DAF8FDC7}" type="datetimeFigureOut">
              <a:rPr lang="en-US" smtClean="0"/>
              <a:t>5/20/2020</a:t>
            </a:fld>
            <a:endParaRPr lang="en-US"/>
          </a:p>
        </p:txBody>
      </p:sp>
      <p:sp>
        <p:nvSpPr>
          <p:cNvPr id="6" name="Footer Placeholder 5">
            <a:extLst>
              <a:ext uri="{FF2B5EF4-FFF2-40B4-BE49-F238E27FC236}">
                <a16:creationId xmlns:a16="http://schemas.microsoft.com/office/drawing/2014/main" id="{EE74E24B-6680-4FA7-BD6C-A21068D7B7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B0DF24-4AA1-40DB-8B27-3A004E6FCFDB}"/>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3781231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C4642-58D8-4537-B371-63F446F769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E378E8-75C5-48EF-BABB-4BAFFED20D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4DCA65-E346-4C11-A927-0A379E8B68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F12283-C408-4CDF-B6D1-A9AE2F96ED6B}"/>
              </a:ext>
            </a:extLst>
          </p:cNvPr>
          <p:cNvSpPr>
            <a:spLocks noGrp="1"/>
          </p:cNvSpPr>
          <p:nvPr>
            <p:ph type="dt" sz="half" idx="10"/>
          </p:nvPr>
        </p:nvSpPr>
        <p:spPr/>
        <p:txBody>
          <a:bodyPr/>
          <a:lstStyle/>
          <a:p>
            <a:fld id="{FD38AC4B-C64F-4E1A-BE07-1D16DAF8FDC7}" type="datetimeFigureOut">
              <a:rPr lang="en-US" smtClean="0"/>
              <a:t>5/20/2020</a:t>
            </a:fld>
            <a:endParaRPr lang="en-US"/>
          </a:p>
        </p:txBody>
      </p:sp>
      <p:sp>
        <p:nvSpPr>
          <p:cNvPr id="6" name="Footer Placeholder 5">
            <a:extLst>
              <a:ext uri="{FF2B5EF4-FFF2-40B4-BE49-F238E27FC236}">
                <a16:creationId xmlns:a16="http://schemas.microsoft.com/office/drawing/2014/main" id="{47ECEEDD-5ECF-4E57-BD60-FB13EC9EE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356C17-BB32-43D5-B76E-250A8FA69E94}"/>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156401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B16047-CD75-4718-954C-6B6371C54C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C1DCA6-5A49-4279-A314-CE943064ED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D255AB-48BF-4D23-B685-BBDB5F3F4F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38AC4B-C64F-4E1A-BE07-1D16DAF8FDC7}" type="datetimeFigureOut">
              <a:rPr lang="en-US" smtClean="0"/>
              <a:t>5/20/2020</a:t>
            </a:fld>
            <a:endParaRPr lang="en-US"/>
          </a:p>
        </p:txBody>
      </p:sp>
      <p:sp>
        <p:nvSpPr>
          <p:cNvPr id="5" name="Footer Placeholder 4">
            <a:extLst>
              <a:ext uri="{FF2B5EF4-FFF2-40B4-BE49-F238E27FC236}">
                <a16:creationId xmlns:a16="http://schemas.microsoft.com/office/drawing/2014/main" id="{A0DA07BF-634C-4DFB-A2D6-AF1AC90734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80F1D7-9016-4E96-A912-C1C57550F7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CC31B-BB4A-4322-BA83-5CE6CCA0F555}" type="slidenum">
              <a:rPr lang="en-US" smtClean="0"/>
              <a:t>‹#›</a:t>
            </a:fld>
            <a:endParaRPr lang="en-US"/>
          </a:p>
        </p:txBody>
      </p:sp>
    </p:spTree>
    <p:extLst>
      <p:ext uri="{BB962C8B-B14F-4D97-AF65-F5344CB8AC3E}">
        <p14:creationId xmlns:p14="http://schemas.microsoft.com/office/powerpoint/2010/main" val="1710090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tu.int/md/S18-CL-C-0022/en"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itu.int/dms_ties/itu-s/md/20/cwgfhr11/inf/S20-CWGFHR11-INF-0005!!PDF-E.pdf" TargetMode="External"/><Relationship Id="rId5" Type="http://schemas.openxmlformats.org/officeDocument/2006/relationships/hyperlink" Target="https://www.itu.int/md/S19-CL-C-0044/en" TargetMode="External"/><Relationship Id="rId4" Type="http://schemas.openxmlformats.org/officeDocument/2006/relationships/hyperlink" Target="https://www.itu.int/md/S18-CL-C-0040/en"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tu.int/md/S18-CL-C-0040/en" TargetMode="External"/><Relationship Id="rId2" Type="http://schemas.openxmlformats.org/officeDocument/2006/relationships/hyperlink" Target="https://www.itu.int/md/S18-CL-C-0022/en" TargetMode="External"/><Relationship Id="rId1" Type="http://schemas.openxmlformats.org/officeDocument/2006/relationships/slideLayout" Target="../slideLayouts/slideLayout1.xml"/><Relationship Id="rId5" Type="http://schemas.openxmlformats.org/officeDocument/2006/relationships/hyperlink" Target="https://www.itu.int/dms_ties/itu-s/md/20/cwgfhr11/inf/S20-CWGFHR11-INF-0005!!PDF-E.pdf" TargetMode="External"/><Relationship Id="rId4" Type="http://schemas.openxmlformats.org/officeDocument/2006/relationships/hyperlink" Target="https://www.itu.int/md/S19-CL-C-0044/e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4.png"/><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sv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sv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CAF3B2-A869-47FF-BD23-08C2F7DBA07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150944" y="148866"/>
            <a:ext cx="681990" cy="719455"/>
          </a:xfrm>
          <a:prstGeom prst="rect">
            <a:avLst/>
          </a:prstGeom>
        </p:spPr>
      </p:pic>
      <p:graphicFrame>
        <p:nvGraphicFramePr>
          <p:cNvPr id="5" name="Table 4">
            <a:extLst>
              <a:ext uri="{FF2B5EF4-FFF2-40B4-BE49-F238E27FC236}">
                <a16:creationId xmlns:a16="http://schemas.microsoft.com/office/drawing/2014/main" id="{90A7671D-C733-4877-8FEF-21D1C7C5FEAE}"/>
              </a:ext>
            </a:extLst>
          </p:cNvPr>
          <p:cNvGraphicFramePr>
            <a:graphicFrameLocks noGrp="1"/>
          </p:cNvGraphicFramePr>
          <p:nvPr>
            <p:extLst>
              <p:ext uri="{D42A27DB-BD31-4B8C-83A1-F6EECF244321}">
                <p14:modId xmlns:p14="http://schemas.microsoft.com/office/powerpoint/2010/main" val="2801562041"/>
              </p:ext>
            </p:extLst>
          </p:nvPr>
        </p:nvGraphicFramePr>
        <p:xfrm>
          <a:off x="414663" y="100741"/>
          <a:ext cx="10600364" cy="2587716"/>
        </p:xfrm>
        <a:graphic>
          <a:graphicData uri="http://schemas.openxmlformats.org/drawingml/2006/table">
            <a:tbl>
              <a:tblPr>
                <a:tableStyleId>{5C22544A-7EE6-4342-B048-85BDC9FD1C3A}</a:tableStyleId>
              </a:tblPr>
              <a:tblGrid>
                <a:gridCol w="7303271">
                  <a:extLst>
                    <a:ext uri="{9D8B030D-6E8A-4147-A177-3AD203B41FA5}">
                      <a16:colId xmlns:a16="http://schemas.microsoft.com/office/drawing/2014/main" val="849091602"/>
                    </a:ext>
                  </a:extLst>
                </a:gridCol>
                <a:gridCol w="3297093">
                  <a:extLst>
                    <a:ext uri="{9D8B030D-6E8A-4147-A177-3AD203B41FA5}">
                      <a16:colId xmlns:a16="http://schemas.microsoft.com/office/drawing/2014/main" val="3572390780"/>
                    </a:ext>
                  </a:extLst>
                </a:gridCol>
              </a:tblGrid>
              <a:tr h="703907">
                <a:tc>
                  <a:txBody>
                    <a:bodyPr/>
                    <a:lstStyle/>
                    <a:p>
                      <a:pPr marL="0" marR="0" algn="l" hangingPunct="0">
                        <a:spcBef>
                          <a:spcPts val="1800"/>
                        </a:spcBef>
                        <a:spcAft>
                          <a:spcPts val="240"/>
                        </a:spcAft>
                        <a:tabLst>
                          <a:tab pos="360045" algn="l"/>
                          <a:tab pos="720090" algn="l"/>
                          <a:tab pos="1080135" algn="l"/>
                          <a:tab pos="1440180" algn="l"/>
                          <a:tab pos="1800225" algn="l"/>
                        </a:tabLst>
                      </a:pPr>
                      <a:br>
                        <a:rPr lang="fr-CH" sz="1600" b="1" dirty="0">
                          <a:effectLst/>
                        </a:rPr>
                      </a:br>
                      <a:r>
                        <a:rPr lang="zh-CN" altLang="en-US" sz="1600" b="1" dirty="0">
                          <a:effectLst/>
                        </a:rPr>
                        <a:t>理事会</a:t>
                      </a:r>
                      <a:r>
                        <a:rPr lang="fr-CH" sz="1600" b="1" dirty="0">
                          <a:effectLst/>
                        </a:rPr>
                        <a:t>2020</a:t>
                      </a:r>
                      <a:r>
                        <a:rPr lang="zh-CN" altLang="en-US" sz="1600" b="1" dirty="0">
                          <a:effectLst/>
                        </a:rPr>
                        <a:t>年会议</a:t>
                      </a:r>
                      <a:br>
                        <a:rPr lang="en-US" sz="1400" b="1" dirty="0">
                          <a:effectLst/>
                        </a:rPr>
                      </a:br>
                      <a:r>
                        <a:rPr lang="en-US" altLang="zh-CN" sz="1400" b="1" dirty="0">
                          <a:effectLst/>
                        </a:rPr>
                        <a:t>2020</a:t>
                      </a:r>
                      <a:r>
                        <a:rPr lang="zh-CN" altLang="en-US" sz="1400" b="1" dirty="0">
                          <a:effectLst/>
                        </a:rPr>
                        <a:t>年</a:t>
                      </a:r>
                      <a:r>
                        <a:rPr lang="en-US" altLang="zh-CN" sz="1400" b="1" dirty="0">
                          <a:effectLst/>
                        </a:rPr>
                        <a:t>6</a:t>
                      </a:r>
                      <a:r>
                        <a:rPr lang="zh-CN" altLang="en-US" sz="1400" b="1" dirty="0">
                          <a:effectLst/>
                        </a:rPr>
                        <a:t>月</a:t>
                      </a:r>
                      <a:r>
                        <a:rPr lang="fr-CH" sz="1400" b="1" dirty="0">
                          <a:effectLst/>
                        </a:rPr>
                        <a:t>9-19</a:t>
                      </a:r>
                      <a:r>
                        <a:rPr lang="zh-CN" altLang="en-US" sz="1400" b="1" dirty="0">
                          <a:effectLst/>
                        </a:rPr>
                        <a:t>日，日内瓦</a:t>
                      </a:r>
                      <a:endParaRPr lang="fr-CH" sz="1400" b="1" dirty="0">
                        <a:effectLst/>
                      </a:endParaRPr>
                    </a:p>
                    <a:p>
                      <a:pPr marL="0" marR="0" algn="l" hangingPunct="0">
                        <a:spcBef>
                          <a:spcPts val="1800"/>
                        </a:spcBef>
                        <a:spcAft>
                          <a:spcPts val="240"/>
                        </a:spcAft>
                        <a:tabLst>
                          <a:tab pos="360045" algn="l"/>
                          <a:tab pos="720090" algn="l"/>
                          <a:tab pos="1080135" algn="l"/>
                          <a:tab pos="1440180" algn="l"/>
                          <a:tab pos="1800225" algn="l"/>
                        </a:tabLst>
                      </a:pPr>
                      <a:r>
                        <a:rPr lang="zh-CN" altLang="en-US" sz="1400" b="1" dirty="0">
                          <a:effectLst/>
                          <a:latin typeface="Calibri" panose="020F0502020204030204" pitchFamily="34" charset="0"/>
                          <a:ea typeface="Times New Roman" panose="02020603050405020304" pitchFamily="18" charset="0"/>
                          <a:cs typeface="Times New Roman" panose="02020603050405020304" pitchFamily="18" charset="0"/>
                        </a:rPr>
                        <a:t>议项：</a:t>
                      </a:r>
                      <a:r>
                        <a:rPr lang="fr-CH" sz="1400" b="1" dirty="0">
                          <a:effectLst/>
                          <a:latin typeface="Calibri" panose="020F0502020204030204" pitchFamily="34" charset="0"/>
                          <a:ea typeface="Times New Roman" panose="02020603050405020304" pitchFamily="18" charset="0"/>
                          <a:cs typeface="Times New Roman" panose="02020603050405020304" pitchFamily="18" charset="0"/>
                        </a:rPr>
                        <a:t>ADM 4</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hangingPunct="0">
                        <a:lnSpc>
                          <a:spcPts val="1200"/>
                        </a:lnSpc>
                        <a:spcBef>
                          <a:spcPts val="0"/>
                        </a:spcBef>
                        <a:spcAft>
                          <a:spcPts val="0"/>
                        </a:spcAft>
                        <a:tabLst>
                          <a:tab pos="360045" algn="l"/>
                          <a:tab pos="720090" algn="l"/>
                          <a:tab pos="1080135" algn="l"/>
                          <a:tab pos="1440180" algn="l"/>
                          <a:tab pos="1800225" algn="l"/>
                        </a:tabLst>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207774042"/>
                  </a:ext>
                </a:extLst>
              </a:tr>
              <a:tr h="113917">
                <a:tc>
                  <a:txBody>
                    <a:bodyPr/>
                    <a:lstStyle/>
                    <a:p>
                      <a:pPr marL="0" marR="0" algn="l" hangingPunct="0">
                        <a:lnSpc>
                          <a:spcPts val="1200"/>
                        </a:lnSpc>
                        <a:spcBef>
                          <a:spcPts val="0"/>
                        </a:spcBef>
                        <a:spcAft>
                          <a:spcPts val="240"/>
                        </a:spcAft>
                        <a:tabLst>
                          <a:tab pos="360045" algn="l"/>
                          <a:tab pos="720090" algn="l"/>
                          <a:tab pos="1080135" algn="l"/>
                          <a:tab pos="1440180" algn="l"/>
                          <a:tab pos="1800225" algn="l"/>
                        </a:tabLst>
                      </a:pPr>
                      <a:r>
                        <a:rPr lang="en-GB" sz="1200" cap="small"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hangingPunct="0">
                        <a:lnSpc>
                          <a:spcPts val="1200"/>
                        </a:lnSpc>
                        <a:spcBef>
                          <a:spcPts val="0"/>
                        </a:spcBef>
                        <a:spcAft>
                          <a:spcPts val="0"/>
                        </a:spcAft>
                        <a:tabLst>
                          <a:tab pos="360045" algn="l"/>
                          <a:tab pos="720090" algn="l"/>
                          <a:tab pos="1080135" algn="l"/>
                          <a:tab pos="1440180" algn="l"/>
                          <a:tab pos="1800225" algn="l"/>
                        </a:tabLst>
                      </a:pPr>
                      <a:r>
                        <a:rPr lang="en-GB"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515956797"/>
                  </a:ext>
                </a:extLst>
              </a:tr>
              <a:tr h="113917">
                <a:tc>
                  <a:txBody>
                    <a:bodyPr/>
                    <a:lstStyle/>
                    <a:p>
                      <a:pPr marL="0" marR="0" algn="l" hangingPunct="0">
                        <a:lnSpc>
                          <a:spcPts val="1200"/>
                        </a:lnSpc>
                        <a:spcBef>
                          <a:spcPts val="0"/>
                        </a:spcBef>
                        <a:spcAft>
                          <a:spcPts val="240"/>
                        </a:spcAft>
                        <a:tabLst>
                          <a:tab pos="360045" algn="l"/>
                          <a:tab pos="720090" algn="l"/>
                          <a:tab pos="1080135" algn="l"/>
                          <a:tab pos="1440180" algn="l"/>
                          <a:tab pos="1800225" algn="l"/>
                        </a:tabLst>
                      </a:pPr>
                      <a:r>
                        <a:rPr lang="en-GB" sz="1200" cap="small"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hangingPunct="0">
                        <a:lnSpc>
                          <a:spcPts val="1200"/>
                        </a:lnSpc>
                        <a:spcBef>
                          <a:spcPts val="0"/>
                        </a:spcBef>
                        <a:spcAft>
                          <a:spcPts val="0"/>
                        </a:spcAft>
                        <a:tabLst>
                          <a:tab pos="360045" algn="l"/>
                          <a:tab pos="720090" algn="l"/>
                          <a:tab pos="1080135" algn="l"/>
                          <a:tab pos="1440180" algn="l"/>
                          <a:tab pos="1800225" algn="l"/>
                        </a:tabLst>
                      </a:pPr>
                      <a:r>
                        <a:rPr lang="en-GB"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118567952"/>
                  </a:ext>
                </a:extLst>
              </a:tr>
              <a:tr h="896838">
                <a:tc gridSpan="2">
                  <a:txBody>
                    <a:bodyPr/>
                    <a:lstStyle/>
                    <a:p>
                      <a:pPr marL="0" marR="0" algn="ctr" hangingPunct="0">
                        <a:spcBef>
                          <a:spcPts val="0"/>
                        </a:spcBef>
                        <a:spcAft>
                          <a:spcPts val="0"/>
                        </a:spcAft>
                        <a:tabLst>
                          <a:tab pos="360045" algn="l"/>
                          <a:tab pos="720090" algn="l"/>
                          <a:tab pos="1080135" algn="l"/>
                          <a:tab pos="1440180" algn="l"/>
                          <a:tab pos="1800225" algn="l"/>
                        </a:tabLst>
                      </a:pPr>
                      <a:r>
                        <a:rPr lang="zh-CN" altLang="en-US" sz="1400" b="1" u="none" cap="all" baseline="0" dirty="0">
                          <a:effectLst/>
                        </a:rPr>
                        <a:t>秘书长的报告</a:t>
                      </a:r>
                      <a:br>
                        <a:rPr lang="en-GB" sz="1400" b="0" u="none" cap="all" baseline="0" dirty="0">
                          <a:effectLst/>
                        </a:rPr>
                      </a:br>
                      <a:br>
                        <a:rPr lang="en-GB" sz="1400" b="0" u="none" cap="all" baseline="0" dirty="0">
                          <a:effectLst/>
                        </a:rPr>
                      </a:br>
                      <a:r>
                        <a:rPr lang="zh-CN" altLang="en-US" sz="1400" b="0" u="none" cap="all" baseline="0" dirty="0">
                          <a:effectLst/>
                        </a:rPr>
                        <a:t>内控工作组的报告</a:t>
                      </a:r>
                      <a:br>
                        <a:rPr lang="en-GB" sz="1400" b="0" u="none" cap="all" baseline="0" dirty="0">
                          <a:effectLst/>
                        </a:rPr>
                      </a:br>
                      <a:r>
                        <a:rPr lang="en-GB" sz="1400" b="0" u="none" cap="all" baseline="0" dirty="0">
                          <a:effectLst/>
                        </a:rPr>
                        <a:t> </a:t>
                      </a:r>
                      <a:endParaRPr lang="en-US" sz="1400" b="0" u="none" cap="all"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hMerge="1">
                  <a:txBody>
                    <a:bodyPr/>
                    <a:lstStyle/>
                    <a:p>
                      <a:endParaRPr lang="en-US"/>
                    </a:p>
                  </a:txBody>
                  <a:tcPr/>
                </a:tc>
                <a:extLst>
                  <a:ext uri="{0D108BD9-81ED-4DB2-BD59-A6C34878D82A}">
                    <a16:rowId xmlns:a16="http://schemas.microsoft.com/office/drawing/2014/main" val="1136416339"/>
                  </a:ext>
                </a:extLst>
              </a:tr>
              <a:tr h="157256">
                <a:tc gridSpan="2">
                  <a:txBody>
                    <a:bodyPr/>
                    <a:lstStyle/>
                    <a:p>
                      <a:pPr marL="0" marR="0" algn="ctr" hangingPunct="0">
                        <a:spcBef>
                          <a:spcPts val="0"/>
                        </a:spcBef>
                        <a:spcAft>
                          <a:spcPts val="0"/>
                        </a:spcAft>
                        <a:tabLst>
                          <a:tab pos="360045" algn="l"/>
                          <a:tab pos="720090" algn="l"/>
                          <a:tab pos="1080135" algn="l"/>
                          <a:tab pos="1440180" algn="l"/>
                          <a:tab pos="1800225" algn="l"/>
                        </a:tabLst>
                      </a:pPr>
                      <a:r>
                        <a:rPr lang="en-GB" sz="1400" b="1" u="sng" cap="all" dirty="0">
                          <a:effectLst/>
                        </a:rPr>
                        <a:t> </a:t>
                      </a:r>
                      <a:endParaRPr lang="en-US" sz="1400" b="1" cap="all"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hMerge="1">
                  <a:txBody>
                    <a:bodyPr/>
                    <a:lstStyle/>
                    <a:p>
                      <a:endParaRPr lang="en-US"/>
                    </a:p>
                  </a:txBody>
                  <a:tcPr/>
                </a:tc>
                <a:extLst>
                  <a:ext uri="{0D108BD9-81ED-4DB2-BD59-A6C34878D82A}">
                    <a16:rowId xmlns:a16="http://schemas.microsoft.com/office/drawing/2014/main" val="3186323956"/>
                  </a:ext>
                </a:extLst>
              </a:tr>
            </a:tbl>
          </a:graphicData>
        </a:graphic>
      </p:graphicFrame>
      <p:graphicFrame>
        <p:nvGraphicFramePr>
          <p:cNvPr id="6" name="Table 5">
            <a:extLst>
              <a:ext uri="{FF2B5EF4-FFF2-40B4-BE49-F238E27FC236}">
                <a16:creationId xmlns:a16="http://schemas.microsoft.com/office/drawing/2014/main" id="{76C21EFE-C0C0-4129-B1C8-40AFD1E429A4}"/>
              </a:ext>
            </a:extLst>
          </p:cNvPr>
          <p:cNvGraphicFramePr>
            <a:graphicFrameLocks noGrp="1"/>
          </p:cNvGraphicFramePr>
          <p:nvPr>
            <p:extLst>
              <p:ext uri="{D42A27DB-BD31-4B8C-83A1-F6EECF244321}">
                <p14:modId xmlns:p14="http://schemas.microsoft.com/office/powerpoint/2010/main" val="911461897"/>
              </p:ext>
            </p:extLst>
          </p:nvPr>
        </p:nvGraphicFramePr>
        <p:xfrm>
          <a:off x="352425" y="2499006"/>
          <a:ext cx="11457758" cy="4234180"/>
        </p:xfrm>
        <a:graphic>
          <a:graphicData uri="http://schemas.openxmlformats.org/drawingml/2006/table">
            <a:tbl>
              <a:tblPr>
                <a:tableStyleId>{5C22544A-7EE6-4342-B048-85BDC9FD1C3A}</a:tableStyleId>
              </a:tblPr>
              <a:tblGrid>
                <a:gridCol w="11457758">
                  <a:extLst>
                    <a:ext uri="{9D8B030D-6E8A-4147-A177-3AD203B41FA5}">
                      <a16:colId xmlns:a16="http://schemas.microsoft.com/office/drawing/2014/main" val="2393441020"/>
                    </a:ext>
                  </a:extLst>
                </a:gridCol>
              </a:tblGrid>
              <a:tr h="3752424">
                <a:tc>
                  <a:txBody>
                    <a:bodyPr/>
                    <a:lstStyle/>
                    <a:p>
                      <a:pPr marL="360045" marR="0" indent="-360045" hangingPunct="0">
                        <a:spcBef>
                          <a:spcPts val="800"/>
                        </a:spcBef>
                        <a:spcAft>
                          <a:spcPts val="600"/>
                        </a:spcAft>
                        <a:tabLst>
                          <a:tab pos="360045" algn="l"/>
                          <a:tab pos="720090" algn="l"/>
                          <a:tab pos="1080135" algn="l"/>
                          <a:tab pos="1440180" algn="l"/>
                          <a:tab pos="1800225" algn="l"/>
                        </a:tabLst>
                      </a:pPr>
                      <a:r>
                        <a:rPr lang="zh-CN" altLang="en-US" sz="1200" b="1" u="none" dirty="0">
                          <a:effectLst/>
                        </a:rPr>
                        <a:t>概要</a:t>
                      </a:r>
                      <a:endParaRPr lang="en-US" sz="1200" b="1" u="none" dirty="0">
                        <a:effectLst/>
                      </a:endParaRPr>
                    </a:p>
                    <a:p>
                      <a:pPr marL="0" marR="0" lvl="0" indent="0" algn="l" defTabSz="914400" rtl="0" eaLnBrk="1" fontAlgn="auto" latinLnBrk="0" hangingPunct="0">
                        <a:lnSpc>
                          <a:spcPct val="100000"/>
                        </a:lnSpc>
                        <a:spcBef>
                          <a:spcPts val="0"/>
                        </a:spcBef>
                        <a:spcAft>
                          <a:spcPts val="0"/>
                        </a:spcAft>
                        <a:buClrTx/>
                        <a:buSzTx/>
                        <a:buFontTx/>
                        <a:buNone/>
                        <a:tabLst>
                          <a:tab pos="360045" algn="l"/>
                          <a:tab pos="720090" algn="l"/>
                          <a:tab pos="1080135" algn="l"/>
                          <a:tab pos="1440180" algn="l"/>
                          <a:tab pos="1800225" algn="l"/>
                        </a:tabLst>
                        <a:defRPr/>
                      </a:pPr>
                      <a:r>
                        <a:rPr lang="zh-CN" altLang="en-US" sz="1200" dirty="0">
                          <a:effectLst/>
                          <a:latin typeface="Calibri" panose="020F0502020204030204" pitchFamily="34" charset="0"/>
                          <a:ea typeface="SimSun" panose="02010600030101010101" pitchFamily="2" charset="-122"/>
                          <a:cs typeface="Calibri" panose="020F0502020204030204" pitchFamily="34" charset="0"/>
                        </a:rPr>
                        <a:t>         国际电联内部审计处（</a:t>
                      </a:r>
                      <a:r>
                        <a:rPr lang="en-US" altLang="zh-CN" sz="1200" dirty="0">
                          <a:effectLst/>
                          <a:latin typeface="Calibri" panose="020F0502020204030204" pitchFamily="34" charset="0"/>
                          <a:ea typeface="SimSun" panose="02010600030101010101" pitchFamily="2" charset="-122"/>
                          <a:cs typeface="Calibri" panose="020F0502020204030204" pitchFamily="34" charset="0"/>
                        </a:rPr>
                        <a:t>IAU</a:t>
                      </a:r>
                      <a:r>
                        <a:rPr lang="zh-CN" altLang="en-US" sz="1200" dirty="0">
                          <a:effectLst/>
                          <a:latin typeface="Calibri" panose="020F0502020204030204" pitchFamily="34" charset="0"/>
                          <a:ea typeface="SimSun" panose="02010600030101010101" pitchFamily="2" charset="-122"/>
                          <a:cs typeface="Calibri" panose="020F0502020204030204" pitchFamily="34" charset="0"/>
                        </a:rPr>
                        <a:t>）于</a:t>
                      </a:r>
                      <a:r>
                        <a:rPr lang="en-US" altLang="zh-CN" sz="1200" dirty="0">
                          <a:effectLst/>
                          <a:latin typeface="Calibri" panose="020F0502020204030204" pitchFamily="34" charset="0"/>
                          <a:ea typeface="SimSun" panose="02010600030101010101" pitchFamily="2" charset="-122"/>
                          <a:cs typeface="Calibri" panose="020F0502020204030204" pitchFamily="34" charset="0"/>
                        </a:rPr>
                        <a:t>2018</a:t>
                      </a:r>
                      <a:r>
                        <a:rPr lang="zh-CN" altLang="en-US" sz="1200" dirty="0">
                          <a:effectLst/>
                          <a:latin typeface="Calibri" panose="020F0502020204030204" pitchFamily="34" charset="0"/>
                          <a:ea typeface="SimSun" panose="02010600030101010101" pitchFamily="2" charset="-122"/>
                          <a:cs typeface="Calibri" panose="020F0502020204030204" pitchFamily="34" charset="0"/>
                        </a:rPr>
                        <a:t>年对国际电联区域代表处工作人员的欺诈行为进行了调查。</a:t>
                      </a:r>
                      <a:r>
                        <a:rPr lang="en-GB" altLang="zh-CN" sz="1200" dirty="0">
                          <a:effectLst/>
                          <a:latin typeface="Calibri" panose="020F0502020204030204" pitchFamily="34" charset="0"/>
                          <a:ea typeface="SimSun" panose="02010600030101010101" pitchFamily="2" charset="-122"/>
                        </a:rPr>
                        <a:t>2019</a:t>
                      </a:r>
                      <a:r>
                        <a:rPr lang="zh-CN" altLang="en-US" sz="1200" dirty="0">
                          <a:effectLst/>
                          <a:latin typeface="Calibri" panose="020F0502020204030204" pitchFamily="34" charset="0"/>
                          <a:ea typeface="SimSun" panose="02010600030101010101" pitchFamily="2" charset="-122"/>
                          <a:cs typeface="Calibri" panose="020F0502020204030204" pitchFamily="34" charset="0"/>
                        </a:rPr>
                        <a:t>年</a:t>
                      </a:r>
                      <a:r>
                        <a:rPr lang="en-GB" altLang="zh-CN" sz="1200" dirty="0">
                          <a:effectLst/>
                          <a:latin typeface="Calibri" panose="020F0502020204030204" pitchFamily="34" charset="0"/>
                          <a:ea typeface="SimSun" panose="02010600030101010101" pitchFamily="2" charset="-122"/>
                        </a:rPr>
                        <a:t>5</a:t>
                      </a:r>
                      <a:r>
                        <a:rPr lang="zh-CN" altLang="en-US" sz="1200" dirty="0">
                          <a:effectLst/>
                          <a:latin typeface="Calibri" panose="020F0502020204030204" pitchFamily="34" charset="0"/>
                          <a:ea typeface="SimSun" panose="02010600030101010101" pitchFamily="2" charset="-122"/>
                          <a:cs typeface="Calibri" panose="020F0502020204030204" pitchFamily="34" charset="0"/>
                        </a:rPr>
                        <a:t>月</a:t>
                      </a:r>
                      <a:r>
                        <a:rPr lang="en-GB" altLang="zh-CN" sz="1200" dirty="0">
                          <a:effectLst/>
                          <a:latin typeface="Calibri" panose="020F0502020204030204" pitchFamily="34" charset="0"/>
                          <a:ea typeface="SimSun" panose="02010600030101010101" pitchFamily="2" charset="-122"/>
                        </a:rPr>
                        <a:t>3</a:t>
                      </a:r>
                      <a:r>
                        <a:rPr lang="zh-CN" altLang="en-US" sz="1200" dirty="0">
                          <a:effectLst/>
                          <a:latin typeface="Calibri" panose="020F0502020204030204" pitchFamily="34" charset="0"/>
                          <a:ea typeface="SimSun" panose="02010600030101010101" pitchFamily="2" charset="-122"/>
                          <a:cs typeface="Calibri" panose="020F0502020204030204" pitchFamily="34" charset="0"/>
                        </a:rPr>
                        <a:t>日，电信发展局主任成立了一个内部工作组。该组的成立出于</a:t>
                      </a:r>
                      <a:r>
                        <a:rPr lang="zh-CN" altLang="en-US" sz="1200" kern="1200" dirty="0">
                          <a:solidFill>
                            <a:schemeClr val="dk1"/>
                          </a:solidFill>
                          <a:effectLst/>
                          <a:latin typeface="Calibri" panose="020F0502020204030204" pitchFamily="34" charset="0"/>
                          <a:ea typeface="SimSun" panose="02010600030101010101" pitchFamily="2" charset="-122"/>
                          <a:cs typeface="Calibri" panose="020F0502020204030204" pitchFamily="34" charset="0"/>
                        </a:rPr>
                        <a:t>多种</a:t>
                      </a:r>
                      <a:r>
                        <a:rPr lang="zh-CN" altLang="en-US" sz="1200" kern="1200" dirty="0">
                          <a:solidFill>
                            <a:schemeClr val="dk1"/>
                          </a:solidFill>
                          <a:effectLst/>
                          <a:latin typeface="Calibri" panose="020F0502020204030204" pitchFamily="34" charset="0"/>
                          <a:ea typeface="SimSun" panose="02010600030101010101" pitchFamily="2" charset="-122"/>
                          <a:cs typeface="Times New Roman" panose="02020603050405020304" pitchFamily="18" charset="0"/>
                        </a:rPr>
                        <a:t>原因：区域代表处的欺诈案件、内部审计处和外部审计员开展的后续工作以及对区域</a:t>
                      </a:r>
                      <a:r>
                        <a:rPr lang="en-GB" altLang="zh-CN" sz="1200" kern="1200" dirty="0">
                          <a:solidFill>
                            <a:schemeClr val="dk1"/>
                          </a:solidFill>
                          <a:effectLst/>
                          <a:latin typeface="Calibri" panose="020F0502020204030204" pitchFamily="34" charset="0"/>
                          <a:ea typeface="SimSun" panose="02010600030101010101" pitchFamily="2" charset="-122"/>
                          <a:cs typeface="Times New Roman" panose="02020603050405020304" pitchFamily="18" charset="0"/>
                        </a:rPr>
                        <a:t>/</a:t>
                      </a:r>
                      <a:r>
                        <a:rPr lang="zh-CN" altLang="en-US" sz="1200" kern="1200" dirty="0">
                          <a:solidFill>
                            <a:schemeClr val="dk1"/>
                          </a:solidFill>
                          <a:effectLst/>
                          <a:latin typeface="Calibri" panose="020F0502020204030204" pitchFamily="34" charset="0"/>
                          <a:ea typeface="SimSun" panose="02010600030101010101" pitchFamily="2" charset="-122"/>
                          <a:cs typeface="Times New Roman" panose="02020603050405020304" pitchFamily="18" charset="0"/>
                        </a:rPr>
                        <a:t>地区办事机构活动开展的检查工作。</a:t>
                      </a:r>
                      <a:endParaRPr lang="en-US" altLang="zh-CN" sz="1200" kern="1200" dirty="0">
                        <a:solidFill>
                          <a:schemeClr val="dk1"/>
                        </a:solidFill>
                        <a:effectLst/>
                        <a:latin typeface="Calibri" panose="020F0502020204030204" pitchFamily="34" charset="0"/>
                        <a:ea typeface="SimSun" panose="02010600030101010101" pitchFamily="2" charset="-122"/>
                        <a:cs typeface="Times New Roman" panose="02020603050405020304" pitchFamily="18" charset="0"/>
                      </a:endParaRPr>
                    </a:p>
                    <a:p>
                      <a:pPr marL="0" marR="0" lvl="0" indent="0" algn="l" defTabSz="914400" rtl="0" eaLnBrk="1" fontAlgn="auto" latinLnBrk="0" hangingPunct="0">
                        <a:lnSpc>
                          <a:spcPct val="100000"/>
                        </a:lnSpc>
                        <a:spcBef>
                          <a:spcPts val="600"/>
                        </a:spcBef>
                        <a:spcAft>
                          <a:spcPts val="0"/>
                        </a:spcAft>
                        <a:buClrTx/>
                        <a:buSzTx/>
                        <a:buFontTx/>
                        <a:buNone/>
                        <a:tabLst>
                          <a:tab pos="360045" algn="l"/>
                          <a:tab pos="720090" algn="l"/>
                          <a:tab pos="1080135" algn="l"/>
                          <a:tab pos="1440180" algn="l"/>
                          <a:tab pos="1800225" algn="l"/>
                        </a:tabLst>
                        <a:defRPr/>
                      </a:pPr>
                      <a:r>
                        <a:rPr lang="zh-CN" altLang="en-US" sz="1200" kern="1200" dirty="0">
                          <a:solidFill>
                            <a:schemeClr val="dk1"/>
                          </a:solidFill>
                          <a:effectLst/>
                          <a:latin typeface="Calibri" panose="020F0502020204030204" pitchFamily="34" charset="0"/>
                          <a:ea typeface="SimSun" panose="02010600030101010101" pitchFamily="2" charset="-122"/>
                          <a:cs typeface="Times New Roman" panose="02020603050405020304" pitchFamily="18" charset="0"/>
                        </a:rPr>
                        <a:t>         为加强内部控制而成立的内部工作组将：</a:t>
                      </a:r>
                      <a:endParaRPr lang="en-US" altLang="zh-CN" sz="1200" kern="1200" dirty="0">
                        <a:solidFill>
                          <a:schemeClr val="dk1"/>
                        </a:solidFill>
                        <a:effectLst/>
                        <a:latin typeface="Calibri" panose="020F0502020204030204" pitchFamily="34" charset="0"/>
                        <a:ea typeface="SimSun" panose="02010600030101010101" pitchFamily="2" charset="-122"/>
                        <a:cs typeface="Times New Roman" panose="02020603050405020304" pitchFamily="18" charset="0"/>
                      </a:endParaRPr>
                    </a:p>
                    <a:p>
                      <a:pPr marL="171450" lvl="0" indent="-171450" fontAlgn="auto" hangingPunct="1">
                        <a:spcBef>
                          <a:spcPts val="300"/>
                        </a:spcBef>
                        <a:buFont typeface="Arial" panose="020B0604020202020204" pitchFamily="34" charset="0"/>
                        <a:buChar char="•"/>
                      </a:pPr>
                      <a:r>
                        <a:rPr lang="zh-CN" altLang="en-US" sz="1200" dirty="0">
                          <a:effectLst/>
                          <a:latin typeface="Calibri" panose="020F0502020204030204" pitchFamily="34" charset="0"/>
                          <a:ea typeface="SimSun" panose="02010600030101010101" pitchFamily="2" charset="-122"/>
                          <a:cs typeface="Times New Roman" panose="02020603050405020304" pitchFamily="18" charset="0"/>
                        </a:rPr>
                        <a:t>审查在最近欺诈案件中受到利用的流程漏洞，以及相关内部和外部审计报告</a:t>
                      </a:r>
                      <a:r>
                        <a:rPr lang="en-GB" altLang="zh-CN" sz="1200" dirty="0">
                          <a:effectLst/>
                          <a:latin typeface="Calibri" panose="020F0502020204030204" pitchFamily="34" charset="0"/>
                          <a:ea typeface="SimSun" panose="02010600030101010101" pitchFamily="2" charset="-122"/>
                          <a:cs typeface="Times New Roman" panose="02020603050405020304" pitchFamily="18" charset="0"/>
                        </a:rPr>
                        <a:t>/</a:t>
                      </a:r>
                      <a:r>
                        <a:rPr lang="zh-CN" altLang="en-US" sz="1200" dirty="0">
                          <a:effectLst/>
                          <a:latin typeface="Calibri" panose="020F0502020204030204" pitchFamily="34" charset="0"/>
                          <a:ea typeface="SimSun" panose="02010600030101010101" pitchFamily="2" charset="-122"/>
                          <a:cs typeface="Times New Roman" panose="02020603050405020304" pitchFamily="18" charset="0"/>
                        </a:rPr>
                        <a:t>信函的调查结果；</a:t>
                      </a:r>
                      <a:endParaRPr lang="en-US" altLang="zh-CN"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spcBef>
                          <a:spcPts val="300"/>
                        </a:spcBef>
                        <a:buFont typeface="Arial" panose="020B0604020202020204" pitchFamily="34" charset="0"/>
                        <a:buChar char="•"/>
                      </a:pPr>
                      <a:r>
                        <a:rPr lang="zh-CN" altLang="en-US" sz="1200" dirty="0">
                          <a:effectLst/>
                          <a:latin typeface="Calibri" panose="020F0502020204030204" pitchFamily="34" charset="0"/>
                          <a:ea typeface="SimSun" panose="02010600030101010101" pitchFamily="2" charset="-122"/>
                          <a:cs typeface="Times New Roman" panose="02020603050405020304" pitchFamily="18" charset="0"/>
                        </a:rPr>
                        <a:t>审查区域和地区办事机构的管理监督程序，重点关注计划和项目；</a:t>
                      </a:r>
                      <a:endParaRPr lang="en-US" altLang="zh-CN"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spcBef>
                          <a:spcPts val="300"/>
                        </a:spcBef>
                        <a:buFont typeface="Arial" panose="020B0604020202020204" pitchFamily="34" charset="0"/>
                        <a:buChar char="•"/>
                      </a:pPr>
                      <a:r>
                        <a:rPr lang="zh-CN" altLang="en-US" sz="1200" dirty="0">
                          <a:effectLst/>
                          <a:latin typeface="Calibri" panose="020F0502020204030204" pitchFamily="34" charset="0"/>
                          <a:ea typeface="SimSun" panose="02010600030101010101" pitchFamily="2" charset="-122"/>
                          <a:cs typeface="Times New Roman" panose="02020603050405020304" pitchFamily="18" charset="0"/>
                        </a:rPr>
                        <a:t>对国际电联区域和地区办事机构出现欺诈活动的可能性进行彻底的风险评估；</a:t>
                      </a:r>
                      <a:endParaRPr lang="en-US" altLang="zh-CN"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spcBef>
                          <a:spcPts val="300"/>
                        </a:spcBef>
                        <a:buFont typeface="Arial" panose="020B0604020202020204" pitchFamily="34" charset="0"/>
                        <a:buChar char="•"/>
                      </a:pPr>
                      <a:r>
                        <a:rPr lang="zh-CN" altLang="en-US" sz="1200" dirty="0">
                          <a:effectLst/>
                          <a:latin typeface="Calibri" panose="020F0502020204030204" pitchFamily="34" charset="0"/>
                          <a:ea typeface="SimSun" panose="02010600030101010101" pitchFamily="2" charset="-122"/>
                          <a:cs typeface="Times New Roman" panose="02020603050405020304" pitchFamily="18" charset="0"/>
                        </a:rPr>
                        <a:t>制定行动计划，以确保所有缺陷和相关风险得到缓解；</a:t>
                      </a:r>
                      <a:endParaRPr lang="en-US" altLang="zh-CN"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spcBef>
                          <a:spcPts val="300"/>
                        </a:spcBef>
                        <a:buFont typeface="Arial" panose="020B0604020202020204" pitchFamily="34" charset="0"/>
                        <a:buChar char="•"/>
                      </a:pPr>
                      <a:r>
                        <a:rPr lang="zh-CN" altLang="en-US" sz="1200" dirty="0">
                          <a:effectLst/>
                          <a:latin typeface="Calibri" panose="020F0502020204030204" pitchFamily="34" charset="0"/>
                          <a:ea typeface="SimSun" panose="02010600030101010101" pitchFamily="2" charset="-122"/>
                          <a:cs typeface="Times New Roman" panose="02020603050405020304" pitchFamily="18" charset="0"/>
                        </a:rPr>
                        <a:t>加快执行内部审计处、外部审计和</a:t>
                      </a:r>
                      <a:r>
                        <a:rPr lang="en-GB" altLang="zh-CN" sz="1200" dirty="0">
                          <a:effectLst/>
                          <a:latin typeface="Calibri" panose="020F0502020204030204" pitchFamily="34" charset="0"/>
                          <a:ea typeface="SimSun" panose="02010600030101010101" pitchFamily="2" charset="-122"/>
                          <a:cs typeface="Times New Roman" panose="02020603050405020304" pitchFamily="18" charset="0"/>
                        </a:rPr>
                        <a:t>IMAC</a:t>
                      </a:r>
                      <a:r>
                        <a:rPr lang="zh-CN" altLang="en-US" sz="1200" dirty="0">
                          <a:effectLst/>
                          <a:latin typeface="Calibri" panose="020F0502020204030204" pitchFamily="34" charset="0"/>
                          <a:ea typeface="SimSun" panose="02010600030101010101" pitchFamily="2" charset="-122"/>
                          <a:cs typeface="Times New Roman" panose="02020603050405020304" pitchFamily="18" charset="0"/>
                        </a:rPr>
                        <a:t>的所有相关建议；</a:t>
                      </a:r>
                      <a:endParaRPr lang="en-US" altLang="zh-CN"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spcBef>
                          <a:spcPts val="300"/>
                        </a:spcBef>
                        <a:buFont typeface="Arial" panose="020B0604020202020204" pitchFamily="34" charset="0"/>
                        <a:buChar char="•"/>
                      </a:pPr>
                      <a:r>
                        <a:rPr lang="zh-CN" altLang="en-US" sz="1200" dirty="0">
                          <a:effectLst/>
                          <a:latin typeface="Calibri" panose="020F0502020204030204" pitchFamily="34" charset="0"/>
                          <a:ea typeface="SimSun" panose="02010600030101010101" pitchFamily="2" charset="-122"/>
                          <a:cs typeface="Times New Roman" panose="02020603050405020304" pitchFamily="18" charset="0"/>
                        </a:rPr>
                        <a:t>在国际电联总部以及区域代表处和地区办事处推广道德引领和</a:t>
                      </a:r>
                      <a:r>
                        <a:rPr lang="en-GB" altLang="zh-CN" sz="1200" dirty="0">
                          <a:effectLst/>
                          <a:latin typeface="SimSun" panose="02010600030101010101" pitchFamily="2" charset="-122"/>
                          <a:cs typeface="Times New Roman" panose="02020603050405020304" pitchFamily="18" charset="0"/>
                        </a:rPr>
                        <a:t>“</a:t>
                      </a:r>
                      <a:r>
                        <a:rPr lang="zh-CN" altLang="en-US" sz="1200" dirty="0">
                          <a:effectLst/>
                          <a:latin typeface="STKaiti" panose="02010600040101010101" pitchFamily="2" charset="-122"/>
                          <a:ea typeface="STKaiti" panose="02010600040101010101" pitchFamily="2" charset="-122"/>
                          <a:cs typeface="Times New Roman" panose="02020603050405020304" pitchFamily="18" charset="0"/>
                        </a:rPr>
                        <a:t>对于欺诈行为零容忍</a:t>
                      </a:r>
                      <a:r>
                        <a:rPr lang="en-GB" altLang="zh-CN" sz="1200" dirty="0">
                          <a:effectLst/>
                          <a:latin typeface="SimSun" panose="02010600030101010101" pitchFamily="2" charset="-122"/>
                          <a:cs typeface="Times New Roman" panose="02020603050405020304" pitchFamily="18" charset="0"/>
                        </a:rPr>
                        <a:t>”</a:t>
                      </a:r>
                      <a:r>
                        <a:rPr lang="zh-CN" altLang="en-US" sz="1200" dirty="0">
                          <a:effectLst/>
                          <a:latin typeface="Calibri" panose="020F0502020204030204" pitchFamily="34" charset="0"/>
                          <a:ea typeface="SimSun" panose="02010600030101010101" pitchFamily="2" charset="-122"/>
                          <a:cs typeface="Times New Roman" panose="02020603050405020304" pitchFamily="18" charset="0"/>
                        </a:rPr>
                        <a:t>的做法；</a:t>
                      </a:r>
                      <a:endParaRPr lang="en-US" altLang="zh-CN"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spcBef>
                          <a:spcPts val="300"/>
                        </a:spcBef>
                        <a:buFont typeface="Arial" panose="020B0604020202020204" pitchFamily="34" charset="0"/>
                        <a:buChar char="•"/>
                      </a:pPr>
                      <a:r>
                        <a:rPr lang="zh-CN" altLang="en-US" sz="1200" dirty="0">
                          <a:effectLst/>
                          <a:latin typeface="Calibri" panose="020F0502020204030204" pitchFamily="34" charset="0"/>
                          <a:ea typeface="SimSun" panose="02010600030101010101" pitchFamily="2" charset="-122"/>
                          <a:cs typeface="Times New Roman" panose="02020603050405020304" pitchFamily="18" charset="0"/>
                        </a:rPr>
                        <a:t>探讨倡导</a:t>
                      </a:r>
                      <a:r>
                        <a:rPr lang="en-GB" altLang="zh-CN" sz="1200" dirty="0">
                          <a:effectLst/>
                          <a:latin typeface="SimSun" panose="02010600030101010101" pitchFamily="2" charset="-122"/>
                          <a:cs typeface="Times New Roman" panose="02020603050405020304" pitchFamily="18" charset="0"/>
                        </a:rPr>
                        <a:t>“</a:t>
                      </a:r>
                      <a:r>
                        <a:rPr lang="zh-CN" altLang="en-US" sz="1200" dirty="0">
                          <a:effectLst/>
                          <a:latin typeface="STKaiti" panose="02010600040101010101" pitchFamily="2" charset="-122"/>
                          <a:ea typeface="STKaiti" panose="02010600040101010101" pitchFamily="2" charset="-122"/>
                          <a:cs typeface="Times New Roman" panose="02020603050405020304" pitchFamily="18" charset="0"/>
                        </a:rPr>
                        <a:t>畅所欲言文化</a:t>
                      </a:r>
                      <a:r>
                        <a:rPr lang="en-GB" altLang="zh-CN" sz="1200" dirty="0">
                          <a:effectLst/>
                          <a:latin typeface="SimSun" panose="02010600030101010101" pitchFamily="2" charset="-122"/>
                          <a:cs typeface="Times New Roman" panose="02020603050405020304" pitchFamily="18" charset="0"/>
                        </a:rPr>
                        <a:t>”</a:t>
                      </a:r>
                      <a:r>
                        <a:rPr lang="zh-CN" altLang="en-US" sz="1200" dirty="0">
                          <a:effectLst/>
                          <a:latin typeface="Calibri" panose="020F0502020204030204" pitchFamily="34" charset="0"/>
                          <a:ea typeface="SimSun" panose="02010600030101010101" pitchFamily="2" charset="-122"/>
                          <a:cs typeface="Times New Roman" panose="02020603050405020304" pitchFamily="18" charset="0"/>
                        </a:rPr>
                        <a:t>的措施。</a:t>
                      </a:r>
                      <a:endParaRPr lang="en-US" altLang="zh-CN" sz="1200" kern="1200" dirty="0">
                        <a:solidFill>
                          <a:schemeClr val="dk1"/>
                        </a:solidFill>
                        <a:effectLst/>
                        <a:latin typeface="Arial" panose="020B0604020202020204" pitchFamily="34" charset="0"/>
                        <a:ea typeface="+mn-ea"/>
                        <a:cs typeface="Arial" panose="020B0604020202020204" pitchFamily="34" charset="0"/>
                      </a:endParaRPr>
                    </a:p>
                    <a:p>
                      <a:pPr marL="0" marR="0" algn="just" hangingPunct="0">
                        <a:spcBef>
                          <a:spcPts val="600"/>
                        </a:spcBef>
                        <a:spcAft>
                          <a:spcPts val="0"/>
                        </a:spcAft>
                        <a:tabLst>
                          <a:tab pos="360045" algn="l"/>
                          <a:tab pos="720090" algn="l"/>
                          <a:tab pos="1080135" algn="l"/>
                          <a:tab pos="1440180" algn="l"/>
                          <a:tab pos="1800225" algn="l"/>
                        </a:tabLst>
                      </a:pPr>
                      <a:r>
                        <a:rPr lang="zh-CN" altLang="en-US" sz="1200" kern="1200" dirty="0">
                          <a:solidFill>
                            <a:schemeClr val="dk1"/>
                          </a:solidFill>
                          <a:effectLst/>
                          <a:latin typeface="Calibri" panose="020F0502020204030204" pitchFamily="34" charset="0"/>
                          <a:ea typeface="SimSun" panose="02010600030101010101" pitchFamily="2" charset="-122"/>
                          <a:cs typeface="Calibri" panose="020F0502020204030204" pitchFamily="34" charset="0"/>
                        </a:rPr>
                        <a:t>         本文件概述了工作组迄今为止采取的行动。</a:t>
                      </a:r>
                      <a:endParaRPr lang="en-US" sz="1200" kern="1200" dirty="0">
                        <a:solidFill>
                          <a:schemeClr val="dk1"/>
                        </a:solidFill>
                        <a:effectLst/>
                        <a:latin typeface="Calibri" panose="020F0502020204030204" pitchFamily="34" charset="0"/>
                        <a:ea typeface="SimSun" panose="02010600030101010101" pitchFamily="2" charset="-122"/>
                        <a:cs typeface="Calibri" panose="020F0502020204030204" pitchFamily="34" charset="0"/>
                      </a:endParaRPr>
                    </a:p>
                    <a:p>
                      <a:pPr marL="360045" marR="0" indent="-360045" hangingPunct="0">
                        <a:spcBef>
                          <a:spcPts val="800"/>
                        </a:spcBef>
                        <a:spcAft>
                          <a:spcPts val="0"/>
                        </a:spcAft>
                        <a:tabLst>
                          <a:tab pos="360045" algn="l"/>
                          <a:tab pos="720090" algn="l"/>
                          <a:tab pos="1080135" algn="l"/>
                          <a:tab pos="1440180" algn="l"/>
                          <a:tab pos="1800225" algn="l"/>
                        </a:tabLst>
                      </a:pPr>
                      <a:r>
                        <a:rPr lang="zh-CN" altLang="en-US" sz="1200" b="1" u="none" dirty="0">
                          <a:effectLst/>
                        </a:rPr>
                        <a:t>需采取的行动</a:t>
                      </a:r>
                      <a:endParaRPr lang="en-US" sz="1200" b="1" u="none" dirty="0">
                        <a:effectLst/>
                      </a:endParaRPr>
                    </a:p>
                    <a:p>
                      <a:pPr marL="0" marR="0" hangingPunct="0">
                        <a:spcBef>
                          <a:spcPts val="600"/>
                        </a:spcBef>
                        <a:spcAft>
                          <a:spcPts val="600"/>
                        </a:spcAft>
                        <a:tabLst>
                          <a:tab pos="360045" algn="l"/>
                          <a:tab pos="720090" algn="l"/>
                          <a:tab pos="1080135" algn="l"/>
                          <a:tab pos="1440180" algn="l"/>
                          <a:tab pos="1800225" algn="l"/>
                        </a:tabLst>
                      </a:pPr>
                      <a:r>
                        <a:rPr lang="zh-CN" altLang="en-US" sz="1200" b="0" dirty="0">
                          <a:effectLst/>
                        </a:rPr>
                        <a:t>        请理事会将本报告</a:t>
                      </a:r>
                      <a:r>
                        <a:rPr lang="zh-CN" altLang="en-US" sz="1200" b="1" dirty="0">
                          <a:effectLst/>
                        </a:rPr>
                        <a:t>记录</a:t>
                      </a:r>
                      <a:r>
                        <a:rPr lang="zh-CN" altLang="en-US" sz="1200" b="0" dirty="0">
                          <a:effectLst/>
                        </a:rPr>
                        <a:t>在案。</a:t>
                      </a:r>
                      <a:endParaRPr lang="en-US" sz="1200" b="0" dirty="0">
                        <a:effectLst/>
                      </a:endParaRPr>
                    </a:p>
                    <a:p>
                      <a:pPr marL="0" marR="0" algn="ctr">
                        <a:spcBef>
                          <a:spcPts val="0"/>
                        </a:spcBef>
                        <a:spcAft>
                          <a:spcPts val="0"/>
                        </a:spcAft>
                        <a:tabLst>
                          <a:tab pos="504190" algn="l"/>
                          <a:tab pos="756285" algn="l"/>
                          <a:tab pos="1008380" algn="l"/>
                          <a:tab pos="1260475" algn="l"/>
                        </a:tabLst>
                      </a:pPr>
                      <a:r>
                        <a:rPr lang="en-GB" sz="1100" cap="all" dirty="0">
                          <a:effectLst/>
                        </a:rPr>
                        <a:t>____________</a:t>
                      </a:r>
                      <a:endParaRPr lang="en-US" sz="1200" cap="all" dirty="0">
                        <a:effectLst/>
                      </a:endParaRPr>
                    </a:p>
                    <a:p>
                      <a:pPr marL="360045" marR="0" indent="-360045" hangingPunct="0">
                        <a:spcBef>
                          <a:spcPts val="800"/>
                        </a:spcBef>
                        <a:spcAft>
                          <a:spcPts val="0"/>
                        </a:spcAft>
                        <a:tabLst>
                          <a:tab pos="360045" algn="l"/>
                          <a:tab pos="720090" algn="l"/>
                          <a:tab pos="1080135" algn="l"/>
                          <a:tab pos="1440180" algn="l"/>
                          <a:tab pos="1800225" algn="l"/>
                        </a:tabLst>
                      </a:pPr>
                      <a:r>
                        <a:rPr lang="zh-CN" altLang="en-US" sz="1200" b="1" u="none" dirty="0">
                          <a:effectLst/>
                        </a:rPr>
                        <a:t>参考文件</a:t>
                      </a:r>
                      <a:endParaRPr lang="en-US" sz="1200" b="1" u="none" dirty="0">
                        <a:effectLst/>
                      </a:endParaRPr>
                    </a:p>
                    <a:p>
                      <a:pPr marL="0" marR="0" algn="l" defTabSz="914400" rtl="0" eaLnBrk="1" latinLnBrk="0" hangingPunct="0">
                        <a:spcBef>
                          <a:spcPts val="600"/>
                        </a:spcBef>
                        <a:spcAft>
                          <a:spcPts val="0"/>
                        </a:spcAft>
                        <a:tabLst>
                          <a:tab pos="360045" algn="l"/>
                          <a:tab pos="720090" algn="l"/>
                          <a:tab pos="1080135" algn="l"/>
                          <a:tab pos="1440180" algn="l"/>
                          <a:tab pos="1800225" algn="l"/>
                        </a:tabLst>
                      </a:pPr>
                      <a:r>
                        <a:rPr lang="en-GB" sz="800" dirty="0">
                          <a:effectLst/>
                        </a:rPr>
                        <a:t> </a:t>
                      </a:r>
                      <a:r>
                        <a:rPr lang="en-GB" sz="900" u="sng" dirty="0">
                          <a:solidFill>
                            <a:srgbClr val="0563C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C18/22 (Add.1</a:t>
                      </a:r>
                      <a:r>
                        <a:rPr lang="en-GB" sz="900" u="sng"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r>
                        <a:rPr lang="zh-CN" altLang="en-US" sz="900" dirty="0">
                          <a:solidFill>
                            <a:srgbClr val="0070C0"/>
                          </a:solidFill>
                          <a:latin typeface="Arial" panose="020B0604020202020204" pitchFamily="34" charset="0"/>
                          <a:cs typeface="Arial" panose="020B0604020202020204" pitchFamily="34" charset="0"/>
                        </a:rPr>
                        <a:t>、</a:t>
                      </a:r>
                      <a:r>
                        <a:rPr lang="en-GB" sz="900" u="sng" kern="1200" dirty="0">
                          <a:solidFill>
                            <a:srgbClr val="0070C0"/>
                          </a:solidFill>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C18/40</a:t>
                      </a:r>
                      <a:r>
                        <a:rPr lang="en-GB" sz="900" u="sng" kern="1200" dirty="0">
                          <a:solidFill>
                            <a:srgbClr val="0070C0"/>
                          </a:solidFill>
                          <a:latin typeface="Arial" panose="020B0604020202020204" pitchFamily="34" charset="0"/>
                          <a:ea typeface="+mn-ea"/>
                          <a:cs typeface="Arial" panose="020B0604020202020204" pitchFamily="34" charset="0"/>
                        </a:rPr>
                        <a:t> </a:t>
                      </a:r>
                      <a:r>
                        <a:rPr lang="zh-CN" altLang="en-US" sz="900" u="sng" kern="1200" dirty="0">
                          <a:solidFill>
                            <a:srgbClr val="0070C0"/>
                          </a:solidFill>
                          <a:latin typeface="Arial" panose="020B0604020202020204" pitchFamily="34" charset="0"/>
                          <a:ea typeface="+mn-ea"/>
                          <a:cs typeface="Arial" panose="020B0604020202020204" pitchFamily="34" charset="0"/>
                        </a:rPr>
                        <a:t>、</a:t>
                      </a:r>
                      <a:r>
                        <a:rPr lang="en-GB" sz="900" u="sng" kern="1200" dirty="0">
                          <a:solidFill>
                            <a:srgbClr val="0070C0"/>
                          </a:solidFill>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C19/44</a:t>
                      </a:r>
                      <a:r>
                        <a:rPr lang="zh-CN" altLang="en-US" sz="900" u="none" kern="1200" dirty="0">
                          <a:solidFill>
                            <a:srgbClr val="0070C0"/>
                          </a:solidFill>
                          <a:latin typeface="Arial" panose="020B0604020202020204" pitchFamily="34" charset="0"/>
                          <a:ea typeface="+mn-ea"/>
                          <a:cs typeface="Arial" panose="020B0604020202020204" pitchFamily="34" charset="0"/>
                        </a:rPr>
                        <a:t>、</a:t>
                      </a:r>
                      <a:r>
                        <a:rPr lang="en-GB" sz="900" u="none" kern="1200" dirty="0">
                          <a:solidFill>
                            <a:srgbClr val="0070C0"/>
                          </a:solidFill>
                          <a:latin typeface="Arial" panose="020B0604020202020204" pitchFamily="34" charset="0"/>
                          <a:ea typeface="+mn-ea"/>
                          <a:cs typeface="Arial" panose="020B0604020202020204" pitchFamily="34" charset="0"/>
                        </a:rPr>
                        <a:t> </a:t>
                      </a:r>
                      <a:r>
                        <a:rPr lang="en-GB" sz="900" u="none" kern="1200" dirty="0">
                          <a:solidFill>
                            <a:srgbClr val="0070C0"/>
                          </a:solidFill>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 </a:t>
                      </a:r>
                      <a:r>
                        <a:rPr lang="en-GB" sz="900" u="sng" kern="1200" dirty="0">
                          <a:solidFill>
                            <a:srgbClr val="0070C0"/>
                          </a:solidFill>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CWG-FHR-11/INF-5</a:t>
                      </a:r>
                      <a:endParaRPr lang="en-US" sz="800" u="sng" kern="1200" dirty="0">
                        <a:solidFill>
                          <a:srgbClr val="0070C0"/>
                        </a:solidFill>
                        <a:latin typeface="Arial" panose="020B0604020202020204" pitchFamily="34" charset="0"/>
                        <a:ea typeface="+mn-ea"/>
                        <a:cs typeface="Arial" panose="020B0604020202020204" pitchFamily="34" charset="0"/>
                      </a:endParaRPr>
                    </a:p>
                    <a:p>
                      <a:pPr marL="0" marR="0" algn="l" defTabSz="914400" rtl="0" eaLnBrk="1" latinLnBrk="0" hangingPunct="0">
                        <a:spcBef>
                          <a:spcPts val="600"/>
                        </a:spcBef>
                        <a:spcAft>
                          <a:spcPts val="0"/>
                        </a:spcAft>
                        <a:tabLst>
                          <a:tab pos="360045" algn="l"/>
                          <a:tab pos="720090" algn="l"/>
                          <a:tab pos="1080135" algn="l"/>
                          <a:tab pos="1440180" algn="l"/>
                          <a:tab pos="1800225" algn="l"/>
                        </a:tabLst>
                      </a:pPr>
                      <a:endParaRPr lang="en-US" sz="1200" u="sng" kern="1200" dirty="0">
                        <a:solidFill>
                          <a:schemeClr val="dk1"/>
                        </a:solidFill>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5184912"/>
                  </a:ext>
                </a:extLst>
              </a:tr>
            </a:tbl>
          </a:graphicData>
        </a:graphic>
      </p:graphicFrame>
      <p:sp>
        <p:nvSpPr>
          <p:cNvPr id="7" name="Rectangle 2">
            <a:extLst>
              <a:ext uri="{FF2B5EF4-FFF2-40B4-BE49-F238E27FC236}">
                <a16:creationId xmlns:a16="http://schemas.microsoft.com/office/drawing/2014/main" id="{C592AC66-3512-4164-B6EE-6B2C4DC0BCFB}"/>
              </a:ext>
            </a:extLst>
          </p:cNvPr>
          <p:cNvSpPr>
            <a:spLocks noChangeArrowheads="1"/>
          </p:cNvSpPr>
          <p:nvPr/>
        </p:nvSpPr>
        <p:spPr bwMode="auto">
          <a:xfrm>
            <a:off x="3529013" y="293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1pPr>
            <a:lvl2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2pPr>
            <a:lvl3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3pPr>
            <a:lvl4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4pPr>
            <a:lvl5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5pPr>
            <a:lvl6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6pPr>
            <a:lvl7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7pPr>
            <a:lvl8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8pPr>
            <a:lvl9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60363" algn="l"/>
                <a:tab pos="720725" algn="l"/>
                <a:tab pos="1079500" algn="l"/>
                <a:tab pos="1439863" algn="l"/>
                <a:tab pos="1800225" algn="l"/>
              </a:tabLst>
            </a:pPr>
            <a:br>
              <a:rPr kumimoji="0" lang="en-US" altLang="en-US"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60363" algn="l"/>
                <a:tab pos="720725" algn="l"/>
                <a:tab pos="1079500" algn="l"/>
                <a:tab pos="1439863" algn="l"/>
                <a:tab pos="1800225"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8CF02995-0BB1-4359-B9F5-FA09298D2FCC}"/>
              </a:ext>
            </a:extLst>
          </p:cNvPr>
          <p:cNvGraphicFramePr>
            <a:graphicFrameLocks noGrp="1"/>
          </p:cNvGraphicFramePr>
          <p:nvPr>
            <p:extLst>
              <p:ext uri="{D42A27DB-BD31-4B8C-83A1-F6EECF244321}">
                <p14:modId xmlns:p14="http://schemas.microsoft.com/office/powerpoint/2010/main" val="1134060237"/>
              </p:ext>
            </p:extLst>
          </p:nvPr>
        </p:nvGraphicFramePr>
        <p:xfrm>
          <a:off x="6791217" y="1510089"/>
          <a:ext cx="3312751" cy="558185"/>
        </p:xfrm>
        <a:graphic>
          <a:graphicData uri="http://schemas.openxmlformats.org/drawingml/2006/table">
            <a:tbl>
              <a:tblPr>
                <a:tableStyleId>{5C22544A-7EE6-4342-B048-85BDC9FD1C3A}</a:tableStyleId>
              </a:tblPr>
              <a:tblGrid>
                <a:gridCol w="3312751">
                  <a:extLst>
                    <a:ext uri="{9D8B030D-6E8A-4147-A177-3AD203B41FA5}">
                      <a16:colId xmlns:a16="http://schemas.microsoft.com/office/drawing/2014/main" val="3318997568"/>
                    </a:ext>
                  </a:extLst>
                </a:gridCol>
              </a:tblGrid>
              <a:tr h="558185">
                <a:tc>
                  <a:txBody>
                    <a:bodyPr/>
                    <a:lstStyle/>
                    <a:p>
                      <a:pPr marL="0" marR="0" algn="l" hangingPunct="0">
                        <a:lnSpc>
                          <a:spcPts val="1200"/>
                        </a:lnSpc>
                        <a:spcBef>
                          <a:spcPts val="600"/>
                        </a:spcBef>
                        <a:spcAft>
                          <a:spcPts val="0"/>
                        </a:spcAft>
                        <a:tabLst>
                          <a:tab pos="360045" algn="l"/>
                          <a:tab pos="720090" algn="l"/>
                          <a:tab pos="1080135" algn="l"/>
                          <a:tab pos="1440180" algn="l"/>
                          <a:tab pos="1800225" algn="l"/>
                          <a:tab pos="360045" algn="l"/>
                          <a:tab pos="540385" algn="l"/>
                          <a:tab pos="720090" algn="l"/>
                          <a:tab pos="1080135" algn="l"/>
                          <a:tab pos="1440180" algn="l"/>
                          <a:tab pos="1800225" algn="l"/>
                        </a:tabLst>
                      </a:pPr>
                      <a:r>
                        <a:rPr lang="en-GB"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606009790"/>
                  </a:ext>
                </a:extLst>
              </a:tr>
            </a:tbl>
          </a:graphicData>
        </a:graphic>
      </p:graphicFrame>
      <p:graphicFrame>
        <p:nvGraphicFramePr>
          <p:cNvPr id="9" name="Table 8">
            <a:extLst>
              <a:ext uri="{FF2B5EF4-FFF2-40B4-BE49-F238E27FC236}">
                <a16:creationId xmlns:a16="http://schemas.microsoft.com/office/drawing/2014/main" id="{528CD213-E10A-45C9-A9A8-BEE488DFBFD8}"/>
              </a:ext>
            </a:extLst>
          </p:cNvPr>
          <p:cNvGraphicFramePr>
            <a:graphicFrameLocks noGrp="1"/>
          </p:cNvGraphicFramePr>
          <p:nvPr>
            <p:extLst>
              <p:ext uri="{D42A27DB-BD31-4B8C-83A1-F6EECF244321}">
                <p14:modId xmlns:p14="http://schemas.microsoft.com/office/powerpoint/2010/main" val="2379498853"/>
              </p:ext>
            </p:extLst>
          </p:nvPr>
        </p:nvGraphicFramePr>
        <p:xfrm>
          <a:off x="9150944" y="1092792"/>
          <a:ext cx="2626393" cy="592527"/>
        </p:xfrm>
        <a:graphic>
          <a:graphicData uri="http://schemas.openxmlformats.org/drawingml/2006/table">
            <a:tbl>
              <a:tblPr>
                <a:tableStyleId>{5C22544A-7EE6-4342-B048-85BDC9FD1C3A}</a:tableStyleId>
              </a:tblPr>
              <a:tblGrid>
                <a:gridCol w="2626393">
                  <a:extLst>
                    <a:ext uri="{9D8B030D-6E8A-4147-A177-3AD203B41FA5}">
                      <a16:colId xmlns:a16="http://schemas.microsoft.com/office/drawing/2014/main" val="2345875258"/>
                    </a:ext>
                  </a:extLst>
                </a:gridCol>
              </a:tblGrid>
              <a:tr h="165807">
                <a:tc>
                  <a:txBody>
                    <a:bodyPr/>
                    <a:lstStyle/>
                    <a:p>
                      <a:pPr marL="0" marR="0" algn="l" hangingPunct="0">
                        <a:lnSpc>
                          <a:spcPts val="1200"/>
                        </a:lnSpc>
                        <a:spcBef>
                          <a:spcPts val="0"/>
                        </a:spcBef>
                        <a:spcAft>
                          <a:spcPts val="0"/>
                        </a:spcAft>
                        <a:tabLst>
                          <a:tab pos="360045" algn="l"/>
                          <a:tab pos="720090" algn="l"/>
                          <a:tab pos="1080135" algn="l"/>
                          <a:tab pos="1440180" algn="l"/>
                          <a:tab pos="1800225" algn="l"/>
                          <a:tab pos="360045" algn="l"/>
                          <a:tab pos="540385" algn="l"/>
                          <a:tab pos="720090" algn="l"/>
                          <a:tab pos="1080135" algn="l"/>
                          <a:tab pos="1440180" algn="l"/>
                          <a:tab pos="1800225" algn="l"/>
                        </a:tabLst>
                      </a:pPr>
                      <a:r>
                        <a:rPr lang="zh-CN" altLang="en-US" sz="1400" b="1" u="none" dirty="0">
                          <a:effectLst/>
                        </a:rPr>
                        <a:t>文件</a:t>
                      </a:r>
                      <a:r>
                        <a:rPr lang="fr-CH" sz="1400" b="1" u="none" dirty="0">
                          <a:effectLst/>
                        </a:rPr>
                        <a:t> C20/63-</a:t>
                      </a:r>
                      <a:r>
                        <a:rPr lang="en-US" altLang="zh-CN" sz="1400" b="1" u="none" dirty="0">
                          <a:effectLst/>
                        </a:rPr>
                        <a:t>C</a:t>
                      </a:r>
                      <a:endParaRPr lang="en-US" sz="1400" b="1" u="none"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78444962"/>
                  </a:ext>
                </a:extLst>
              </a:tr>
              <a:tr h="196189">
                <a:tc>
                  <a:txBody>
                    <a:bodyPr/>
                    <a:lstStyle/>
                    <a:p>
                      <a:pPr marL="0" marR="0" algn="l" hangingPunct="0">
                        <a:spcBef>
                          <a:spcPts val="0"/>
                        </a:spcBef>
                        <a:spcAft>
                          <a:spcPts val="0"/>
                        </a:spcAft>
                        <a:tabLst>
                          <a:tab pos="360045" algn="l"/>
                          <a:tab pos="720090" algn="l"/>
                          <a:tab pos="1080135" algn="l"/>
                          <a:tab pos="1440180" algn="l"/>
                          <a:tab pos="1800225" algn="l"/>
                          <a:tab pos="360045" algn="l"/>
                          <a:tab pos="630555" algn="l"/>
                          <a:tab pos="720090" algn="l"/>
                          <a:tab pos="1080135" algn="l"/>
                          <a:tab pos="1440180" algn="l"/>
                          <a:tab pos="1800225" algn="l"/>
                        </a:tabLst>
                      </a:pPr>
                      <a:r>
                        <a:rPr lang="en-GB" sz="1400" b="1" u="none" dirty="0">
                          <a:effectLst/>
                        </a:rPr>
                        <a:t>2020</a:t>
                      </a:r>
                      <a:r>
                        <a:rPr lang="zh-CN" altLang="en-US" sz="1400" b="1" u="none" dirty="0">
                          <a:effectLst/>
                        </a:rPr>
                        <a:t>年</a:t>
                      </a:r>
                      <a:r>
                        <a:rPr lang="en-US" altLang="zh-CN" sz="1400" b="1" u="none" dirty="0">
                          <a:effectLst/>
                        </a:rPr>
                        <a:t>4</a:t>
                      </a:r>
                      <a:r>
                        <a:rPr lang="zh-CN" altLang="en-US" sz="1400" b="1" u="none" dirty="0">
                          <a:effectLst/>
                        </a:rPr>
                        <a:t>月</a:t>
                      </a:r>
                      <a:r>
                        <a:rPr lang="en-US" altLang="zh-CN" sz="1400" b="1" u="none" dirty="0">
                          <a:effectLst/>
                        </a:rPr>
                        <a:t>29</a:t>
                      </a:r>
                      <a:r>
                        <a:rPr lang="zh-CN" altLang="en-US" sz="1400" b="1" u="none" dirty="0">
                          <a:effectLst/>
                        </a:rPr>
                        <a:t>日</a:t>
                      </a:r>
                      <a:endParaRPr lang="en-US" sz="1400" b="1" u="none"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393932915"/>
                  </a:ext>
                </a:extLst>
              </a:tr>
              <a:tr h="196189">
                <a:tc>
                  <a:txBody>
                    <a:bodyPr/>
                    <a:lstStyle/>
                    <a:p>
                      <a:pPr marL="0" marR="0" algn="l" hangingPunct="0">
                        <a:spcBef>
                          <a:spcPts val="0"/>
                        </a:spcBef>
                        <a:spcAft>
                          <a:spcPts val="0"/>
                        </a:spcAft>
                        <a:tabLst>
                          <a:tab pos="360045" algn="l"/>
                          <a:tab pos="720090" algn="l"/>
                          <a:tab pos="1080135" algn="l"/>
                          <a:tab pos="1440180" algn="l"/>
                          <a:tab pos="1800225" algn="l"/>
                          <a:tab pos="360045" algn="l"/>
                          <a:tab pos="630555" algn="l"/>
                          <a:tab pos="720090" algn="l"/>
                          <a:tab pos="1080135" algn="l"/>
                          <a:tab pos="1440180" algn="l"/>
                          <a:tab pos="1800225" algn="l"/>
                        </a:tabLst>
                      </a:pPr>
                      <a:r>
                        <a:rPr lang="zh-CN" altLang="en-US" sz="1400" b="1" u="none" dirty="0">
                          <a:effectLst/>
                        </a:rPr>
                        <a:t>原文：英文</a:t>
                      </a:r>
                      <a:endParaRPr lang="en-US" sz="1400" b="1" u="none"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066921001"/>
                  </a:ext>
                </a:extLst>
              </a:tr>
            </a:tbl>
          </a:graphicData>
        </a:graphic>
      </p:graphicFrame>
    </p:spTree>
    <p:extLst>
      <p:ext uri="{BB962C8B-B14F-4D97-AF65-F5344CB8AC3E}">
        <p14:creationId xmlns:p14="http://schemas.microsoft.com/office/powerpoint/2010/main" val="433814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428349" y="707306"/>
            <a:ext cx="825867" cy="246221"/>
          </a:xfrm>
          <a:prstGeom prst="rect">
            <a:avLst/>
          </a:prstGeom>
        </p:spPr>
        <p:txBody>
          <a:bodyPr wrap="none">
            <a:spAutoFit/>
          </a:bodyPr>
          <a:lstStyle/>
          <a:p>
            <a:r>
              <a:rPr lang="zh-CN" altLang="en-US" sz="1000" b="1" dirty="0">
                <a:solidFill>
                  <a:srgbClr val="00B0F0"/>
                </a:solidFill>
                <a:latin typeface="Arial" panose="020B0604020202020204" pitchFamily="34" charset="0"/>
                <a:cs typeface="Arial" panose="020B0604020202020204" pitchFamily="34" charset="0"/>
              </a:rPr>
              <a:t>内控</a:t>
            </a:r>
            <a:r>
              <a:rPr lang="zh-CN" altLang="en-US" sz="1000" b="1" dirty="0">
                <a:solidFill>
                  <a:schemeClr val="tx1">
                    <a:lumMod val="95000"/>
                    <a:lumOff val="5000"/>
                  </a:schemeClr>
                </a:solidFill>
                <a:latin typeface="Arial" panose="020B0604020202020204" pitchFamily="34" charset="0"/>
                <a:cs typeface="Arial" panose="020B0604020202020204" pitchFamily="34" charset="0"/>
              </a:rPr>
              <a:t>工作组</a:t>
            </a:r>
            <a:endParaRPr lang="en-US" altLang="zh-CN" sz="1000" b="1" dirty="0">
              <a:solidFill>
                <a:srgbClr val="00B0F0"/>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150662" y="84352"/>
            <a:ext cx="7165184" cy="777510"/>
            <a:chOff x="6102442" y="1483456"/>
            <a:chExt cx="7165184" cy="777510"/>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5" y="1678152"/>
              <a:ext cx="6407361" cy="507831"/>
            </a:xfrm>
            <a:prstGeom prst="rect">
              <a:avLst/>
            </a:prstGeom>
            <a:noFill/>
          </p:spPr>
          <p:txBody>
            <a:bodyPr wrap="square" lIns="108000" rIns="108000" rtlCol="0">
              <a:spAutoFit/>
            </a:bodyPr>
            <a:lstStyle/>
            <a:p>
              <a:r>
                <a:rPr lang="zh-CN" altLang="en-US" sz="2700" b="1" dirty="0">
                  <a:solidFill>
                    <a:schemeClr val="tx1">
                      <a:lumMod val="95000"/>
                      <a:lumOff val="5000"/>
                    </a:schemeClr>
                  </a:solidFill>
                  <a:latin typeface="Arial"/>
                  <a:ea typeface="Arial Unicode MS"/>
                  <a:cs typeface="Arial" pitchFamily="34" charset="0"/>
                </a:rPr>
                <a:t>已建立的系统和措施</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04</a:t>
              </a:r>
              <a:endParaRPr lang="ko-KR" altLang="en-US" sz="4400" b="1" dirty="0">
                <a:solidFill>
                  <a:srgbClr val="00B0F0"/>
                </a:solidFill>
                <a:latin typeface="Arial"/>
                <a:ea typeface="Arial Unicode MS"/>
                <a:cs typeface="Arial" pitchFamily="34" charset="0"/>
              </a:endParaRPr>
            </a:p>
          </p:txBody>
        </p:sp>
      </p:grpSp>
      <p:sp>
        <p:nvSpPr>
          <p:cNvPr id="6" name="TextBox 5">
            <a:extLst>
              <a:ext uri="{FF2B5EF4-FFF2-40B4-BE49-F238E27FC236}">
                <a16:creationId xmlns:a16="http://schemas.microsoft.com/office/drawing/2014/main" id="{E7FB9C8E-68A3-4FEB-BBD9-472084D0516A}"/>
              </a:ext>
            </a:extLst>
          </p:cNvPr>
          <p:cNvSpPr txBox="1"/>
          <p:nvPr/>
        </p:nvSpPr>
        <p:spPr>
          <a:xfrm>
            <a:off x="247650" y="981575"/>
            <a:ext cx="10767331" cy="1743075"/>
          </a:xfrm>
          <a:prstGeom prst="rect">
            <a:avLst/>
          </a:prstGeom>
          <a:solidFill>
            <a:schemeClr val="accent1">
              <a:lumMod val="20000"/>
              <a:lumOff val="80000"/>
            </a:schemeClr>
          </a:solidFill>
        </p:spPr>
        <p:txBody>
          <a:bodyPr wrap="square" rtlCol="0">
            <a:spAutoFit/>
          </a:bodyPr>
          <a:lstStyle/>
          <a:p>
            <a:endParaRPr lang="en-US" dirty="0"/>
          </a:p>
        </p:txBody>
      </p:sp>
      <p:sp>
        <p:nvSpPr>
          <p:cNvPr id="86" name="TextBox 85">
            <a:extLst>
              <a:ext uri="{FF2B5EF4-FFF2-40B4-BE49-F238E27FC236}">
                <a16:creationId xmlns:a16="http://schemas.microsoft.com/office/drawing/2014/main" id="{C5C6375E-BE76-441E-A3B6-8529E67CA871}"/>
              </a:ext>
            </a:extLst>
          </p:cNvPr>
          <p:cNvSpPr txBox="1"/>
          <p:nvPr/>
        </p:nvSpPr>
        <p:spPr>
          <a:xfrm>
            <a:off x="2694143" y="1167288"/>
            <a:ext cx="10715625" cy="2154436"/>
          </a:xfrm>
          <a:prstGeom prst="rect">
            <a:avLst/>
          </a:prstGeom>
          <a:noFill/>
        </p:spPr>
        <p:txBody>
          <a:bodyPr wrap="square" rtlCol="0">
            <a:spAutoFit/>
          </a:bodyPr>
          <a:lstStyle/>
          <a:p>
            <a:pPr marL="285750" indent="-285750">
              <a:buClr>
                <a:schemeClr val="accent6">
                  <a:lumMod val="75000"/>
                </a:schemeClr>
              </a:buClr>
              <a:buFont typeface="Wingdings" panose="05000000000000000000" pitchFamily="2" charset="2"/>
              <a:buChar char="ü"/>
            </a:pPr>
            <a:r>
              <a:rPr lang="zh-CN" altLang="en-US" sz="1600" b="1" dirty="0">
                <a:latin typeface="Arial" panose="020B0604020202020204" pitchFamily="34" charset="0"/>
                <a:ea typeface="DengXian" panose="02010600030101010101" pitchFamily="2" charset="-122"/>
                <a:cs typeface="Arial" panose="020B0604020202020204" pitchFamily="34" charset="0"/>
              </a:rPr>
              <a:t>反欺诈、反腐败和其他违禁做法政策</a:t>
            </a:r>
            <a:endParaRPr lang="en-US" sz="1600" b="1" dirty="0">
              <a:latin typeface="Arial" panose="020B0604020202020204" pitchFamily="34" charset="0"/>
              <a:ea typeface="DengXian" panose="02010600030101010101" pitchFamily="2" charset="-122"/>
              <a:cs typeface="Arial" panose="020B0604020202020204" pitchFamily="34" charset="0"/>
            </a:endParaRPr>
          </a:p>
          <a:p>
            <a:pPr marL="285750" indent="-285750">
              <a:buClr>
                <a:schemeClr val="accent6">
                  <a:lumMod val="75000"/>
                </a:schemeClr>
              </a:buClr>
              <a:buFont typeface="Wingdings" panose="05000000000000000000" pitchFamily="2" charset="2"/>
              <a:buChar char="ü"/>
            </a:pPr>
            <a:r>
              <a:rPr lang="zh-CN" altLang="en-US" sz="1600" b="1" dirty="0">
                <a:latin typeface="Arial" panose="020B0604020202020204" pitchFamily="34" charset="0"/>
                <a:ea typeface="DengXian" panose="02010600030101010101" pitchFamily="2" charset="-122"/>
                <a:cs typeface="Arial" panose="020B0604020202020204" pitchFamily="34" charset="0"/>
              </a:rPr>
              <a:t>调查导则</a:t>
            </a:r>
          </a:p>
          <a:p>
            <a:pPr marL="285750" indent="-285750">
              <a:buClr>
                <a:schemeClr val="accent6">
                  <a:lumMod val="75000"/>
                </a:schemeClr>
              </a:buClr>
              <a:buFont typeface="Wingdings" panose="05000000000000000000" pitchFamily="2" charset="2"/>
              <a:buChar char="ü"/>
            </a:pPr>
            <a:r>
              <a:rPr lang="zh-CN" altLang="en-US" sz="1600" b="1" dirty="0">
                <a:latin typeface="Arial" panose="020B0604020202020204" pitchFamily="34" charset="0"/>
                <a:ea typeface="DengXian" panose="02010600030101010101" pitchFamily="2" charset="-122"/>
                <a:cs typeface="Arial" panose="020B0604020202020204" pitchFamily="34" charset="0"/>
              </a:rPr>
              <a:t>针对项目协议中欺诈行为引入正当程序的条款</a:t>
            </a:r>
          </a:p>
          <a:p>
            <a:pPr marL="285750" indent="-285750">
              <a:buClr>
                <a:schemeClr val="accent6">
                  <a:lumMod val="75000"/>
                </a:schemeClr>
              </a:buClr>
              <a:buFont typeface="Wingdings" panose="05000000000000000000" pitchFamily="2" charset="2"/>
              <a:buChar char="ü"/>
            </a:pPr>
            <a:r>
              <a:rPr lang="zh-CN" altLang="en-US" sz="1600" b="1" dirty="0">
                <a:latin typeface="Arial" panose="020B0604020202020204" pitchFamily="34" charset="0"/>
                <a:ea typeface="DengXian" panose="02010600030101010101" pitchFamily="2" charset="-122"/>
                <a:cs typeface="Arial" panose="020B0604020202020204" pitchFamily="34" charset="0"/>
              </a:rPr>
              <a:t>审查区域代表处的项目</a:t>
            </a:r>
          </a:p>
          <a:p>
            <a:pPr marL="285750" indent="-285750">
              <a:buClr>
                <a:schemeClr val="accent6">
                  <a:lumMod val="75000"/>
                </a:schemeClr>
              </a:buClr>
              <a:buFont typeface="Wingdings" panose="05000000000000000000" pitchFamily="2" charset="2"/>
              <a:buChar char="ü"/>
            </a:pPr>
            <a:r>
              <a:rPr lang="zh-CN" altLang="en-US" sz="1600" b="1" dirty="0">
                <a:latin typeface="Arial" panose="020B0604020202020204" pitchFamily="34" charset="0"/>
                <a:ea typeface="DengXian" panose="02010600030101010101" pitchFamily="2" charset="-122"/>
                <a:cs typeface="Arial" panose="020B0604020202020204" pitchFamily="34" charset="0"/>
              </a:rPr>
              <a:t>加强赞助政策</a:t>
            </a:r>
            <a:endParaRPr lang="en-US" sz="1600" b="1" dirty="0">
              <a:latin typeface="Arial" panose="020B0604020202020204" pitchFamily="34" charset="0"/>
              <a:ea typeface="DengXian" panose="02010600030101010101" pitchFamily="2" charset="-122"/>
              <a:cs typeface="Arial" panose="020B0604020202020204" pitchFamily="34" charset="0"/>
            </a:endParaRPr>
          </a:p>
          <a:p>
            <a:endParaRPr lang="en-US" b="1" dirty="0">
              <a:solidFill>
                <a:schemeClr val="bg1"/>
              </a:solidFill>
              <a:latin typeface="Arial" panose="020B0604020202020204" pitchFamily="34" charset="0"/>
              <a:cs typeface="Arial" panose="020B0604020202020204" pitchFamily="34" charset="0"/>
            </a:endParaRPr>
          </a:p>
          <a:p>
            <a:endParaRPr lang="en-US" b="1" dirty="0">
              <a:solidFill>
                <a:schemeClr val="bg1"/>
              </a:solidFill>
              <a:latin typeface="Arial" panose="020B0604020202020204" pitchFamily="34" charset="0"/>
              <a:cs typeface="Arial" panose="020B0604020202020204" pitchFamily="34" charset="0"/>
            </a:endParaRPr>
          </a:p>
          <a:p>
            <a:endParaRPr lang="en-US" dirty="0"/>
          </a:p>
        </p:txBody>
      </p:sp>
      <p:sp>
        <p:nvSpPr>
          <p:cNvPr id="87" name="TextBox 86">
            <a:extLst>
              <a:ext uri="{FF2B5EF4-FFF2-40B4-BE49-F238E27FC236}">
                <a16:creationId xmlns:a16="http://schemas.microsoft.com/office/drawing/2014/main" id="{C2372A58-E836-4EEB-A58D-62012D65CB15}"/>
              </a:ext>
            </a:extLst>
          </p:cNvPr>
          <p:cNvSpPr txBox="1"/>
          <p:nvPr/>
        </p:nvSpPr>
        <p:spPr>
          <a:xfrm rot="16200000">
            <a:off x="1038107" y="1538972"/>
            <a:ext cx="1743075" cy="646331"/>
          </a:xfrm>
          <a:prstGeom prst="rect">
            <a:avLst/>
          </a:prstGeom>
          <a:solidFill>
            <a:schemeClr val="accent1">
              <a:lumMod val="60000"/>
              <a:lumOff val="40000"/>
            </a:schemeClr>
          </a:solidFill>
        </p:spPr>
        <p:txBody>
          <a:bodyPr wrap="square" rtlCol="0">
            <a:spAutoFit/>
          </a:bodyPr>
          <a:lstStyle/>
          <a:p>
            <a:pPr algn="ctr"/>
            <a:r>
              <a:rPr lang="zh-CN" altLang="en-US" dirty="0">
                <a:latin typeface="Arial" panose="020B0604020202020204" pitchFamily="34" charset="0"/>
                <a:cs typeface="Arial" panose="020B0604020202020204" pitchFamily="34" charset="0"/>
              </a:rPr>
              <a:t>治理，道德伦理，欺诈检测</a:t>
            </a:r>
            <a:endParaRPr lang="en-GB" dirty="0">
              <a:latin typeface="Arial" panose="020B0604020202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EF012904-3A20-4F2B-853B-D0DBA8ED0358}"/>
              </a:ext>
            </a:extLst>
          </p:cNvPr>
          <p:cNvSpPr txBox="1"/>
          <p:nvPr/>
        </p:nvSpPr>
        <p:spPr>
          <a:xfrm>
            <a:off x="247650" y="2962275"/>
            <a:ext cx="10767331" cy="1743075"/>
          </a:xfrm>
          <a:prstGeom prst="rect">
            <a:avLst/>
          </a:prstGeom>
          <a:solidFill>
            <a:schemeClr val="accent1">
              <a:lumMod val="20000"/>
              <a:lumOff val="80000"/>
            </a:schemeClr>
          </a:solidFill>
        </p:spPr>
        <p:txBody>
          <a:bodyPr wrap="square" rtlCol="0">
            <a:spAutoFit/>
          </a:bodyPr>
          <a:lstStyle/>
          <a:p>
            <a:endParaRPr lang="en-US" dirty="0"/>
          </a:p>
        </p:txBody>
      </p:sp>
      <p:sp>
        <p:nvSpPr>
          <p:cNvPr id="89" name="TextBox 88">
            <a:extLst>
              <a:ext uri="{FF2B5EF4-FFF2-40B4-BE49-F238E27FC236}">
                <a16:creationId xmlns:a16="http://schemas.microsoft.com/office/drawing/2014/main" id="{F252B8D0-8591-4CCA-8C3B-5BF89F585DB7}"/>
              </a:ext>
            </a:extLst>
          </p:cNvPr>
          <p:cNvSpPr txBox="1"/>
          <p:nvPr/>
        </p:nvSpPr>
        <p:spPr>
          <a:xfrm>
            <a:off x="2692489" y="3037167"/>
            <a:ext cx="10715625" cy="2154436"/>
          </a:xfrm>
          <a:prstGeom prst="rect">
            <a:avLst/>
          </a:prstGeom>
          <a:noFill/>
        </p:spPr>
        <p:txBody>
          <a:bodyPr wrap="square" rtlCol="0">
            <a:spAutoFit/>
          </a:bodyPr>
          <a:lstStyle/>
          <a:p>
            <a:pPr marL="285750" indent="-285750">
              <a:buClr>
                <a:schemeClr val="accent6">
                  <a:lumMod val="75000"/>
                </a:schemeClr>
              </a:buClr>
              <a:buFont typeface="Wingdings" panose="05000000000000000000" pitchFamily="2" charset="2"/>
              <a:buChar char="ü"/>
            </a:pPr>
            <a:r>
              <a:rPr lang="zh-CN" altLang="en-US" sz="1600" b="1" dirty="0">
                <a:latin typeface="Arial" panose="020B0604020202020204" pitchFamily="34" charset="0"/>
                <a:ea typeface="DengXian" panose="02010600030101010101" pitchFamily="2" charset="-122"/>
                <a:cs typeface="Arial" panose="020B0604020202020204" pitchFamily="34" charset="0"/>
              </a:rPr>
              <a:t>针对低于</a:t>
            </a:r>
            <a:r>
              <a:rPr lang="en-US" altLang="zh-CN" sz="1600" b="1" dirty="0">
                <a:latin typeface="Arial" panose="020B0604020202020204" pitchFamily="34" charset="0"/>
                <a:ea typeface="DengXian" panose="02010600030101010101" pitchFamily="2" charset="-122"/>
                <a:cs typeface="Arial" panose="020B0604020202020204" pitchFamily="34" charset="0"/>
              </a:rPr>
              <a:t>20'000</a:t>
            </a:r>
            <a:r>
              <a:rPr lang="zh-CN" altLang="en-US" sz="1600" b="1" dirty="0">
                <a:latin typeface="Arial" panose="020B0604020202020204" pitchFamily="34" charset="0"/>
                <a:ea typeface="DengXian" panose="02010600030101010101" pitchFamily="2" charset="-122"/>
                <a:cs typeface="Arial" panose="020B0604020202020204" pitchFamily="34" charset="0"/>
              </a:rPr>
              <a:t>瑞郎的订单的新采购程序</a:t>
            </a:r>
          </a:p>
          <a:p>
            <a:pPr marL="285750" indent="-285750">
              <a:buClr>
                <a:schemeClr val="accent6">
                  <a:lumMod val="75000"/>
                </a:schemeClr>
              </a:buClr>
              <a:buFont typeface="Wingdings" panose="05000000000000000000" pitchFamily="2" charset="2"/>
              <a:buChar char="ü"/>
            </a:pPr>
            <a:r>
              <a:rPr lang="zh-CN" altLang="en-US" sz="1600" b="1" dirty="0">
                <a:latin typeface="Arial" panose="020B0604020202020204" pitchFamily="34" charset="0"/>
                <a:ea typeface="DengXian" panose="02010600030101010101" pitchFamily="2" charset="-122"/>
                <a:cs typeface="Arial" panose="020B0604020202020204" pitchFamily="34" charset="0"/>
              </a:rPr>
              <a:t>电信发展局项目的采购基本规则</a:t>
            </a:r>
          </a:p>
          <a:p>
            <a:pPr marL="285750" indent="-285750">
              <a:buClr>
                <a:schemeClr val="accent6">
                  <a:lumMod val="75000"/>
                </a:schemeClr>
              </a:buClr>
              <a:buFont typeface="Wingdings" panose="05000000000000000000" pitchFamily="2" charset="2"/>
              <a:buChar char="ü"/>
            </a:pPr>
            <a:r>
              <a:rPr lang="zh-CN" altLang="en-US" sz="1600" b="1" dirty="0">
                <a:latin typeface="Arial" panose="020B0604020202020204" pitchFamily="34" charset="0"/>
                <a:ea typeface="DengXian" panose="02010600030101010101" pitchFamily="2" charset="-122"/>
                <a:cs typeface="Arial" panose="020B0604020202020204" pitchFamily="34" charset="0"/>
              </a:rPr>
              <a:t>监控每个供应商的累计采购订单金额</a:t>
            </a:r>
          </a:p>
          <a:p>
            <a:pPr marL="285750" indent="-285750">
              <a:buClr>
                <a:schemeClr val="accent6">
                  <a:lumMod val="75000"/>
                </a:schemeClr>
              </a:buClr>
              <a:buFont typeface="Wingdings" panose="05000000000000000000" pitchFamily="2" charset="2"/>
              <a:buChar char="ü"/>
            </a:pPr>
            <a:r>
              <a:rPr lang="zh-CN" altLang="en-US" sz="1600" b="1" dirty="0">
                <a:latin typeface="Arial" panose="020B0604020202020204" pitchFamily="34" charset="0"/>
                <a:ea typeface="DengXian" panose="02010600030101010101" pitchFamily="2" charset="-122"/>
                <a:cs typeface="Arial" panose="020B0604020202020204" pitchFamily="34" charset="0"/>
              </a:rPr>
              <a:t>加强小额现金管控</a:t>
            </a:r>
          </a:p>
          <a:p>
            <a:pPr marL="285750" indent="-285750">
              <a:buClr>
                <a:schemeClr val="accent6">
                  <a:lumMod val="75000"/>
                </a:schemeClr>
              </a:buClr>
              <a:buFont typeface="Wingdings" panose="05000000000000000000" pitchFamily="2" charset="2"/>
              <a:buChar char="ü"/>
            </a:pPr>
            <a:r>
              <a:rPr lang="zh-CN" altLang="en-US" sz="1600" b="1" dirty="0">
                <a:latin typeface="Arial" panose="020B0604020202020204" pitchFamily="34" charset="0"/>
                <a:ea typeface="DengXian" panose="02010600030101010101" pitchFamily="2" charset="-122"/>
                <a:cs typeface="Arial" panose="020B0604020202020204" pitchFamily="34" charset="0"/>
              </a:rPr>
              <a:t>有效管理国际电联区域</a:t>
            </a:r>
            <a:r>
              <a:rPr lang="en-US" altLang="zh-CN" sz="1600" b="1" dirty="0">
                <a:latin typeface="Arial" panose="020B0604020202020204" pitchFamily="34" charset="0"/>
                <a:ea typeface="DengXian" panose="02010600030101010101" pitchFamily="2" charset="-122"/>
                <a:cs typeface="Arial" panose="020B0604020202020204" pitchFamily="34" charset="0"/>
              </a:rPr>
              <a:t>/</a:t>
            </a:r>
            <a:r>
              <a:rPr lang="zh-CN" altLang="en-US" sz="1600" b="1" dirty="0">
                <a:latin typeface="Arial" panose="020B0604020202020204" pitchFamily="34" charset="0"/>
                <a:ea typeface="DengXian" panose="02010600030101010101" pitchFamily="2" charset="-122"/>
                <a:cs typeface="Arial" panose="020B0604020202020204" pitchFamily="34" charset="0"/>
              </a:rPr>
              <a:t>地区办事机构的银行帐户和现金。</a:t>
            </a:r>
            <a:endParaRPr lang="en-US" sz="1600" b="1" dirty="0">
              <a:latin typeface="Arial" panose="020B0604020202020204" pitchFamily="34" charset="0"/>
              <a:ea typeface="DengXian" panose="02010600030101010101" pitchFamily="2" charset="-122"/>
              <a:cs typeface="Arial" panose="020B0604020202020204" pitchFamily="34" charset="0"/>
            </a:endParaRPr>
          </a:p>
          <a:p>
            <a:endParaRPr lang="en-US" b="1" dirty="0">
              <a:solidFill>
                <a:schemeClr val="bg1"/>
              </a:solidFill>
              <a:latin typeface="Arial" panose="020B0604020202020204" pitchFamily="34" charset="0"/>
              <a:cs typeface="Arial" panose="020B0604020202020204" pitchFamily="34" charset="0"/>
            </a:endParaRPr>
          </a:p>
          <a:p>
            <a:endParaRPr lang="en-US" b="1" dirty="0">
              <a:solidFill>
                <a:schemeClr val="bg1"/>
              </a:solidFill>
              <a:latin typeface="Arial" panose="020B0604020202020204" pitchFamily="34" charset="0"/>
              <a:cs typeface="Arial" panose="020B0604020202020204" pitchFamily="34" charset="0"/>
            </a:endParaRPr>
          </a:p>
          <a:p>
            <a:endParaRPr lang="en-US" dirty="0"/>
          </a:p>
        </p:txBody>
      </p:sp>
      <p:sp>
        <p:nvSpPr>
          <p:cNvPr id="90" name="TextBox 89">
            <a:extLst>
              <a:ext uri="{FF2B5EF4-FFF2-40B4-BE49-F238E27FC236}">
                <a16:creationId xmlns:a16="http://schemas.microsoft.com/office/drawing/2014/main" id="{6CCDF3A7-9113-410B-9DAA-A117DF9C0F93}"/>
              </a:ext>
            </a:extLst>
          </p:cNvPr>
          <p:cNvSpPr txBox="1"/>
          <p:nvPr/>
        </p:nvSpPr>
        <p:spPr>
          <a:xfrm rot="16200000">
            <a:off x="1038108" y="3510647"/>
            <a:ext cx="1743075" cy="646331"/>
          </a:xfrm>
          <a:prstGeom prst="rect">
            <a:avLst/>
          </a:prstGeom>
          <a:solidFill>
            <a:schemeClr val="accent1">
              <a:lumMod val="60000"/>
              <a:lumOff val="40000"/>
            </a:schemeClr>
          </a:solidFill>
        </p:spPr>
        <p:txBody>
          <a:bodyPr wrap="square" rtlCol="0">
            <a:spAutoFit/>
          </a:bodyPr>
          <a:lstStyle/>
          <a:p>
            <a:pPr algn="ctr"/>
            <a:r>
              <a:rPr lang="zh-CN" altLang="en-US" dirty="0">
                <a:latin typeface="Arial" panose="020B0604020202020204" pitchFamily="34" charset="0"/>
                <a:cs typeface="Arial" panose="020B0604020202020204" pitchFamily="34" charset="0"/>
              </a:rPr>
              <a:t>加强财务和</a:t>
            </a:r>
            <a:endParaRPr lang="en-GB" altLang="zh-CN" dirty="0">
              <a:latin typeface="Arial" panose="020B0604020202020204" pitchFamily="34" charset="0"/>
              <a:cs typeface="Arial" panose="020B0604020202020204" pitchFamily="34" charset="0"/>
            </a:endParaRPr>
          </a:p>
          <a:p>
            <a:pPr algn="ctr"/>
            <a:r>
              <a:rPr lang="zh-CN" altLang="en-US" dirty="0">
                <a:latin typeface="Arial" panose="020B0604020202020204" pitchFamily="34" charset="0"/>
                <a:cs typeface="Arial" panose="020B0604020202020204" pitchFamily="34" charset="0"/>
              </a:rPr>
              <a:t>采购程序</a:t>
            </a:r>
            <a:endParaRPr lang="en-GB" dirty="0">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9F0C73D9-4B37-441D-B00C-15BDA39560E9}"/>
              </a:ext>
            </a:extLst>
          </p:cNvPr>
          <p:cNvSpPr txBox="1"/>
          <p:nvPr/>
        </p:nvSpPr>
        <p:spPr>
          <a:xfrm>
            <a:off x="247651" y="4835049"/>
            <a:ext cx="10767330" cy="1743075"/>
          </a:xfrm>
          <a:prstGeom prst="rect">
            <a:avLst/>
          </a:prstGeom>
          <a:solidFill>
            <a:schemeClr val="accent1">
              <a:lumMod val="20000"/>
              <a:lumOff val="80000"/>
            </a:schemeClr>
          </a:solidFill>
        </p:spPr>
        <p:txBody>
          <a:bodyPr wrap="square" rtlCol="0">
            <a:spAutoFit/>
          </a:bodyPr>
          <a:lstStyle/>
          <a:p>
            <a:endParaRPr lang="en-US" dirty="0"/>
          </a:p>
        </p:txBody>
      </p:sp>
      <p:sp>
        <p:nvSpPr>
          <p:cNvPr id="92" name="TextBox 91">
            <a:extLst>
              <a:ext uri="{FF2B5EF4-FFF2-40B4-BE49-F238E27FC236}">
                <a16:creationId xmlns:a16="http://schemas.microsoft.com/office/drawing/2014/main" id="{96E64A9C-BD47-4836-9AC9-B41781DD6D6F}"/>
              </a:ext>
            </a:extLst>
          </p:cNvPr>
          <p:cNvSpPr txBox="1"/>
          <p:nvPr/>
        </p:nvSpPr>
        <p:spPr>
          <a:xfrm>
            <a:off x="2692489" y="4911030"/>
            <a:ext cx="10715625" cy="1846659"/>
          </a:xfrm>
          <a:prstGeom prst="rect">
            <a:avLst/>
          </a:prstGeom>
          <a:noFill/>
        </p:spPr>
        <p:txBody>
          <a:bodyPr wrap="square" rtlCol="0">
            <a:spAutoFit/>
          </a:bodyPr>
          <a:lstStyle/>
          <a:p>
            <a:pPr marL="285750" indent="-285750">
              <a:buClr>
                <a:schemeClr val="accent6">
                  <a:lumMod val="75000"/>
                </a:schemeClr>
              </a:buClr>
              <a:buFont typeface="Wingdings" panose="05000000000000000000" pitchFamily="2" charset="2"/>
              <a:buChar char="ü"/>
            </a:pPr>
            <a:r>
              <a:rPr lang="zh-CN" altLang="en-US" sz="1600" b="1" dirty="0">
                <a:latin typeface="Arial" panose="020B0604020202020204" pitchFamily="34" charset="0"/>
                <a:ea typeface="DengXian" panose="02010600030101010101" pitchFamily="2" charset="-122"/>
                <a:cs typeface="Arial" panose="020B0604020202020204" pitchFamily="34" charset="0"/>
              </a:rPr>
              <a:t>电信发展局成立加强内部控制的内部工作组</a:t>
            </a:r>
          </a:p>
          <a:p>
            <a:pPr marL="285750" indent="-285750">
              <a:buClr>
                <a:schemeClr val="accent6">
                  <a:lumMod val="75000"/>
                </a:schemeClr>
              </a:buClr>
              <a:buFont typeface="Wingdings" panose="05000000000000000000" pitchFamily="2" charset="2"/>
              <a:buChar char="ü"/>
            </a:pPr>
            <a:r>
              <a:rPr lang="zh-CN" altLang="en-US" sz="1600" b="1" dirty="0">
                <a:latin typeface="Arial" panose="020B0604020202020204" pitchFamily="34" charset="0"/>
                <a:ea typeface="DengXian" panose="02010600030101010101" pitchFamily="2" charset="-122"/>
                <a:cs typeface="Arial" panose="020B0604020202020204" pitchFamily="34" charset="0"/>
              </a:rPr>
              <a:t>电信发展局年度出差计划</a:t>
            </a:r>
          </a:p>
          <a:p>
            <a:pPr marL="285750" indent="-285750">
              <a:buClr>
                <a:schemeClr val="accent6">
                  <a:lumMod val="75000"/>
                </a:schemeClr>
              </a:buClr>
              <a:buFont typeface="Wingdings" panose="05000000000000000000" pitchFamily="2" charset="2"/>
              <a:buChar char="ü"/>
            </a:pPr>
            <a:r>
              <a:rPr lang="zh-CN" altLang="en-US" sz="1600" b="1" dirty="0">
                <a:latin typeface="Arial" panose="020B0604020202020204" pitchFamily="34" charset="0"/>
                <a:ea typeface="DengXian" panose="02010600030101010101" pitchFamily="2" charset="-122"/>
                <a:cs typeface="Arial" panose="020B0604020202020204" pitchFamily="34" charset="0"/>
              </a:rPr>
              <a:t>加强顾问工作的管控</a:t>
            </a:r>
          </a:p>
          <a:p>
            <a:pPr marL="285750" indent="-285750">
              <a:buClr>
                <a:schemeClr val="accent6">
                  <a:lumMod val="75000"/>
                </a:schemeClr>
              </a:buClr>
              <a:buFont typeface="Wingdings" panose="05000000000000000000" pitchFamily="2" charset="2"/>
              <a:buChar char="ü"/>
            </a:pPr>
            <a:r>
              <a:rPr lang="zh-CN" altLang="en-US" sz="1600" b="1" dirty="0">
                <a:latin typeface="Arial" panose="020B0604020202020204" pitchFamily="34" charset="0"/>
                <a:ea typeface="DengXian" panose="02010600030101010101" pitchFamily="2" charset="-122"/>
                <a:cs typeface="Arial" panose="020B0604020202020204" pitchFamily="34" charset="0"/>
              </a:rPr>
              <a:t>强化出差程序</a:t>
            </a:r>
          </a:p>
          <a:p>
            <a:pPr marL="285750" indent="-285750">
              <a:buClr>
                <a:schemeClr val="accent6">
                  <a:lumMod val="75000"/>
                </a:schemeClr>
              </a:buClr>
              <a:buFont typeface="Wingdings" panose="05000000000000000000" pitchFamily="2" charset="2"/>
              <a:buChar char="ü"/>
            </a:pPr>
            <a:r>
              <a:rPr lang="zh-CN" altLang="en-US" sz="1600" b="1" dirty="0">
                <a:latin typeface="Arial" panose="020B0604020202020204" pitchFamily="34" charset="0"/>
                <a:ea typeface="DengXian" panose="02010600030101010101" pitchFamily="2" charset="-122"/>
                <a:cs typeface="Arial" panose="020B0604020202020204" pitchFamily="34" charset="0"/>
              </a:rPr>
              <a:t>在项目层面加强监督</a:t>
            </a:r>
          </a:p>
          <a:p>
            <a:pPr marL="285750" indent="-285750">
              <a:buClr>
                <a:schemeClr val="accent6">
                  <a:lumMod val="75000"/>
                </a:schemeClr>
              </a:buClr>
              <a:buFont typeface="Wingdings" panose="05000000000000000000" pitchFamily="2" charset="2"/>
              <a:buChar char="ü"/>
            </a:pPr>
            <a:r>
              <a:rPr lang="zh-CN" altLang="en-US" sz="1600" b="1" dirty="0">
                <a:latin typeface="Arial" panose="020B0604020202020204" pitchFamily="34" charset="0"/>
                <a:ea typeface="DengXian" panose="02010600030101010101" pitchFamily="2" charset="-122"/>
                <a:cs typeface="Arial" panose="020B0604020202020204" pitchFamily="34" charset="0"/>
              </a:rPr>
              <a:t>项目资产管理</a:t>
            </a:r>
            <a:endParaRPr lang="en-US" sz="1600" b="1" dirty="0">
              <a:latin typeface="Arial" panose="020B0604020202020204" pitchFamily="34" charset="0"/>
              <a:ea typeface="DengXian" panose="02010600030101010101" pitchFamily="2" charset="-122"/>
              <a:cs typeface="Arial" panose="020B0604020202020204" pitchFamily="34" charset="0"/>
            </a:endParaRPr>
          </a:p>
          <a:p>
            <a:endParaRPr lang="en-US" dirty="0"/>
          </a:p>
        </p:txBody>
      </p:sp>
      <p:sp>
        <p:nvSpPr>
          <p:cNvPr id="93" name="TextBox 92">
            <a:extLst>
              <a:ext uri="{FF2B5EF4-FFF2-40B4-BE49-F238E27FC236}">
                <a16:creationId xmlns:a16="http://schemas.microsoft.com/office/drawing/2014/main" id="{E94846FC-8112-46CA-8BA1-3C8103F59CFC}"/>
              </a:ext>
            </a:extLst>
          </p:cNvPr>
          <p:cNvSpPr txBox="1"/>
          <p:nvPr/>
        </p:nvSpPr>
        <p:spPr>
          <a:xfrm rot="16200000">
            <a:off x="1038107" y="5383419"/>
            <a:ext cx="1743075" cy="646331"/>
          </a:xfrm>
          <a:prstGeom prst="rect">
            <a:avLst/>
          </a:prstGeom>
          <a:solidFill>
            <a:schemeClr val="accent1">
              <a:lumMod val="60000"/>
              <a:lumOff val="40000"/>
            </a:schemeClr>
          </a:solidFill>
        </p:spPr>
        <p:txBody>
          <a:bodyPr wrap="square" rtlCol="0">
            <a:spAutoFit/>
          </a:bodyPr>
          <a:lstStyle/>
          <a:p>
            <a:pPr algn="ctr"/>
            <a:r>
              <a:rPr lang="zh-CN" altLang="en-US" dirty="0">
                <a:latin typeface="Arial" panose="020B0604020202020204" pitchFamily="34" charset="0"/>
                <a:cs typeface="Arial" panose="020B0604020202020204" pitchFamily="34" charset="0"/>
              </a:rPr>
              <a:t>加强电信发展局内控程序</a:t>
            </a:r>
            <a:endParaRPr lang="en-GB" dirty="0">
              <a:latin typeface="Arial" panose="020B0604020202020204" pitchFamily="34" charset="0"/>
              <a:cs typeface="Arial" panose="020B0604020202020204" pitchFamily="34" charset="0"/>
            </a:endParaRPr>
          </a:p>
        </p:txBody>
      </p:sp>
      <p:grpSp>
        <p:nvGrpSpPr>
          <p:cNvPr id="23" name="Shape 548">
            <a:extLst>
              <a:ext uri="{FF2B5EF4-FFF2-40B4-BE49-F238E27FC236}">
                <a16:creationId xmlns:a16="http://schemas.microsoft.com/office/drawing/2014/main" id="{10609DBA-2840-40CF-8FB2-07695E257266}"/>
              </a:ext>
            </a:extLst>
          </p:cNvPr>
          <p:cNvGrpSpPr/>
          <p:nvPr/>
        </p:nvGrpSpPr>
        <p:grpSpPr>
          <a:xfrm>
            <a:off x="594298" y="3721528"/>
            <a:ext cx="333699" cy="329076"/>
            <a:chOff x="3292425" y="3664250"/>
            <a:chExt cx="397025" cy="391525"/>
          </a:xfrm>
        </p:grpSpPr>
        <p:sp>
          <p:nvSpPr>
            <p:cNvPr id="24" name="Shape 549">
              <a:extLst>
                <a:ext uri="{FF2B5EF4-FFF2-40B4-BE49-F238E27FC236}">
                  <a16:creationId xmlns:a16="http://schemas.microsoft.com/office/drawing/2014/main" id="{F97B291E-D0C6-43E1-B7E4-13476D765BE0}"/>
                </a:ext>
              </a:extLst>
            </p:cNvPr>
            <p:cNvSpPr/>
            <p:nvPr/>
          </p:nvSpPr>
          <p:spPr>
            <a:xfrm>
              <a:off x="3292425" y="3680675"/>
              <a:ext cx="375100" cy="375100"/>
            </a:xfrm>
            <a:custGeom>
              <a:avLst/>
              <a:gdLst/>
              <a:ahLst/>
              <a:cxnLst/>
              <a:rect l="0" t="0" r="0" b="0"/>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550">
              <a:extLst>
                <a:ext uri="{FF2B5EF4-FFF2-40B4-BE49-F238E27FC236}">
                  <a16:creationId xmlns:a16="http://schemas.microsoft.com/office/drawing/2014/main" id="{DC578FB4-B63C-4BBA-83F8-53D9AABBC905}"/>
                </a:ext>
              </a:extLst>
            </p:cNvPr>
            <p:cNvSpPr/>
            <p:nvPr/>
          </p:nvSpPr>
          <p:spPr>
            <a:xfrm>
              <a:off x="3504325" y="3664250"/>
              <a:ext cx="131525" cy="153450"/>
            </a:xfrm>
            <a:custGeom>
              <a:avLst/>
              <a:gdLst/>
              <a:ahLst/>
              <a:cxnLst/>
              <a:rect l="0" t="0" r="0" b="0"/>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551">
              <a:extLst>
                <a:ext uri="{FF2B5EF4-FFF2-40B4-BE49-F238E27FC236}">
                  <a16:creationId xmlns:a16="http://schemas.microsoft.com/office/drawing/2014/main" id="{75B0C7B5-1485-4F52-B551-633A2D9BE3DC}"/>
                </a:ext>
              </a:extLst>
            </p:cNvPr>
            <p:cNvSpPr/>
            <p:nvPr/>
          </p:nvSpPr>
          <p:spPr>
            <a:xfrm>
              <a:off x="3501875" y="3749500"/>
              <a:ext cx="187575" cy="96825"/>
            </a:xfrm>
            <a:custGeom>
              <a:avLst/>
              <a:gdLst/>
              <a:ahLst/>
              <a:cxnLst/>
              <a:rect l="0" t="0" r="0" b="0"/>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7" name="Shape 517">
            <a:extLst>
              <a:ext uri="{FF2B5EF4-FFF2-40B4-BE49-F238E27FC236}">
                <a16:creationId xmlns:a16="http://schemas.microsoft.com/office/drawing/2014/main" id="{3E3AE20B-B70D-4295-86B0-89934288565A}"/>
              </a:ext>
            </a:extLst>
          </p:cNvPr>
          <p:cNvGrpSpPr/>
          <p:nvPr/>
        </p:nvGrpSpPr>
        <p:grpSpPr>
          <a:xfrm>
            <a:off x="531296" y="1666732"/>
            <a:ext cx="342881" cy="350068"/>
            <a:chOff x="3951850" y="2985350"/>
            <a:chExt cx="407950" cy="416500"/>
          </a:xfrm>
        </p:grpSpPr>
        <p:sp>
          <p:nvSpPr>
            <p:cNvPr id="28" name="Shape 518">
              <a:extLst>
                <a:ext uri="{FF2B5EF4-FFF2-40B4-BE49-F238E27FC236}">
                  <a16:creationId xmlns:a16="http://schemas.microsoft.com/office/drawing/2014/main" id="{5A52C955-234F-42E0-B992-428D918C9DEB}"/>
                </a:ext>
              </a:extLst>
            </p:cNvPr>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 name="Shape 519">
              <a:extLst>
                <a:ext uri="{FF2B5EF4-FFF2-40B4-BE49-F238E27FC236}">
                  <a16:creationId xmlns:a16="http://schemas.microsoft.com/office/drawing/2014/main" id="{7DCB40AC-378A-4533-A6B0-26A5A52571D7}"/>
                </a:ext>
              </a:extLst>
            </p:cNvPr>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 name="Shape 520">
              <a:extLst>
                <a:ext uri="{FF2B5EF4-FFF2-40B4-BE49-F238E27FC236}">
                  <a16:creationId xmlns:a16="http://schemas.microsoft.com/office/drawing/2014/main" id="{9EC551F7-00F7-491E-9CB3-408D236306BB}"/>
                </a:ext>
              </a:extLst>
            </p:cNvPr>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 name="Shape 521">
              <a:extLst>
                <a:ext uri="{FF2B5EF4-FFF2-40B4-BE49-F238E27FC236}">
                  <a16:creationId xmlns:a16="http://schemas.microsoft.com/office/drawing/2014/main" id="{D2E1C9E8-0171-4DF6-A659-FFF74999111C}"/>
                </a:ext>
              </a:extLst>
            </p:cNvPr>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5" name="Shape 727">
            <a:extLst>
              <a:ext uri="{FF2B5EF4-FFF2-40B4-BE49-F238E27FC236}">
                <a16:creationId xmlns:a16="http://schemas.microsoft.com/office/drawing/2014/main" id="{64F92AF7-BEE2-4265-9BD8-D029617A29A6}"/>
              </a:ext>
            </a:extLst>
          </p:cNvPr>
          <p:cNvGrpSpPr/>
          <p:nvPr/>
        </p:nvGrpSpPr>
        <p:grpSpPr>
          <a:xfrm>
            <a:off x="487254" y="1165467"/>
            <a:ext cx="363369" cy="221114"/>
            <a:chOff x="3269900" y="3064500"/>
            <a:chExt cx="432325" cy="263075"/>
          </a:xfrm>
        </p:grpSpPr>
        <p:sp>
          <p:nvSpPr>
            <p:cNvPr id="36" name="Shape 728">
              <a:extLst>
                <a:ext uri="{FF2B5EF4-FFF2-40B4-BE49-F238E27FC236}">
                  <a16:creationId xmlns:a16="http://schemas.microsoft.com/office/drawing/2014/main" id="{520FD899-BA1B-4C2A-B7F8-3A557D7DCEB9}"/>
                </a:ext>
              </a:extLst>
            </p:cNvPr>
            <p:cNvSpPr/>
            <p:nvPr/>
          </p:nvSpPr>
          <p:spPr>
            <a:xfrm>
              <a:off x="3269900" y="3064500"/>
              <a:ext cx="432325" cy="263075"/>
            </a:xfrm>
            <a:custGeom>
              <a:avLst/>
              <a:gdLst/>
              <a:ahLst/>
              <a:cxnLst/>
              <a:rect l="0" t="0" r="0" b="0"/>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729">
              <a:extLst>
                <a:ext uri="{FF2B5EF4-FFF2-40B4-BE49-F238E27FC236}">
                  <a16:creationId xmlns:a16="http://schemas.microsoft.com/office/drawing/2014/main" id="{9489BAB8-7369-48CA-A0DB-5D570942843C}"/>
                </a:ext>
              </a:extLst>
            </p:cNvPr>
            <p:cNvSpPr/>
            <p:nvPr/>
          </p:nvSpPr>
          <p:spPr>
            <a:xfrm>
              <a:off x="3445875" y="3155825"/>
              <a:ext cx="80400" cy="80400"/>
            </a:xfrm>
            <a:custGeom>
              <a:avLst/>
              <a:gdLst/>
              <a:ahLst/>
              <a:cxnLst/>
              <a:rect l="0" t="0" r="0" b="0"/>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 name="Shape 730">
              <a:extLst>
                <a:ext uri="{FF2B5EF4-FFF2-40B4-BE49-F238E27FC236}">
                  <a16:creationId xmlns:a16="http://schemas.microsoft.com/office/drawing/2014/main" id="{DC78FF58-C210-4D7E-912A-E58F668E76C6}"/>
                </a:ext>
              </a:extLst>
            </p:cNvPr>
            <p:cNvSpPr/>
            <p:nvPr/>
          </p:nvSpPr>
          <p:spPr>
            <a:xfrm>
              <a:off x="3381925" y="3091900"/>
              <a:ext cx="208275" cy="208275"/>
            </a:xfrm>
            <a:custGeom>
              <a:avLst/>
              <a:gdLst/>
              <a:ahLst/>
              <a:cxnLst/>
              <a:rect l="0" t="0" r="0" b="0"/>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9" name="Shape 382">
            <a:extLst>
              <a:ext uri="{FF2B5EF4-FFF2-40B4-BE49-F238E27FC236}">
                <a16:creationId xmlns:a16="http://schemas.microsoft.com/office/drawing/2014/main" id="{75BCDE7D-E900-4890-84E2-40261D7FA87F}"/>
              </a:ext>
            </a:extLst>
          </p:cNvPr>
          <p:cNvGrpSpPr/>
          <p:nvPr/>
        </p:nvGrpSpPr>
        <p:grpSpPr>
          <a:xfrm>
            <a:off x="507593" y="2245400"/>
            <a:ext cx="336767" cy="383835"/>
            <a:chOff x="4630125" y="278900"/>
            <a:chExt cx="400675" cy="456675"/>
          </a:xfrm>
        </p:grpSpPr>
        <p:sp>
          <p:nvSpPr>
            <p:cNvPr id="40" name="Shape 383">
              <a:extLst>
                <a:ext uri="{FF2B5EF4-FFF2-40B4-BE49-F238E27FC236}">
                  <a16:creationId xmlns:a16="http://schemas.microsoft.com/office/drawing/2014/main" id="{19296F6A-C677-45FA-9C0A-C7E37CB6BE62}"/>
                </a:ext>
              </a:extLst>
            </p:cNvPr>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 name="Shape 384">
              <a:extLst>
                <a:ext uri="{FF2B5EF4-FFF2-40B4-BE49-F238E27FC236}">
                  <a16:creationId xmlns:a16="http://schemas.microsoft.com/office/drawing/2014/main" id="{6700C3D1-BEFC-4D0F-AE9E-4FBCD84A480E}"/>
                </a:ext>
              </a:extLst>
            </p:cNvPr>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 name="Shape 385">
              <a:extLst>
                <a:ext uri="{FF2B5EF4-FFF2-40B4-BE49-F238E27FC236}">
                  <a16:creationId xmlns:a16="http://schemas.microsoft.com/office/drawing/2014/main" id="{3AC2308A-4957-4CAB-8D0E-FA3EF3E56C1E}"/>
                </a:ext>
              </a:extLst>
            </p:cNvPr>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 name="Shape 386">
              <a:extLst>
                <a:ext uri="{FF2B5EF4-FFF2-40B4-BE49-F238E27FC236}">
                  <a16:creationId xmlns:a16="http://schemas.microsoft.com/office/drawing/2014/main" id="{2EEB7C93-08CA-4098-82D2-3154E1BE44BC}"/>
                </a:ext>
              </a:extLst>
            </p:cNvPr>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4" name="Shape 552">
            <a:extLst>
              <a:ext uri="{FF2B5EF4-FFF2-40B4-BE49-F238E27FC236}">
                <a16:creationId xmlns:a16="http://schemas.microsoft.com/office/drawing/2014/main" id="{211D63D5-F386-4CFF-A5DA-E748F12D8AF7}"/>
              </a:ext>
            </a:extLst>
          </p:cNvPr>
          <p:cNvGrpSpPr/>
          <p:nvPr/>
        </p:nvGrpSpPr>
        <p:grpSpPr>
          <a:xfrm>
            <a:off x="561995" y="3207477"/>
            <a:ext cx="369525" cy="268182"/>
            <a:chOff x="3932350" y="3714775"/>
            <a:chExt cx="439650" cy="319075"/>
          </a:xfrm>
        </p:grpSpPr>
        <p:sp>
          <p:nvSpPr>
            <p:cNvPr id="45" name="Shape 553">
              <a:extLst>
                <a:ext uri="{FF2B5EF4-FFF2-40B4-BE49-F238E27FC236}">
                  <a16:creationId xmlns:a16="http://schemas.microsoft.com/office/drawing/2014/main" id="{BC29EDD5-ECF0-4BF4-A13B-2EE6317BF598}"/>
                </a:ext>
              </a:extLst>
            </p:cNvPr>
            <p:cNvSpPr/>
            <p:nvPr/>
          </p:nvSpPr>
          <p:spPr>
            <a:xfrm>
              <a:off x="3932350" y="3714775"/>
              <a:ext cx="439650" cy="319075"/>
            </a:xfrm>
            <a:custGeom>
              <a:avLst/>
              <a:gdLst/>
              <a:ahLst/>
              <a:cxnLst/>
              <a:rect l="0" t="0" r="0" b="0"/>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 name="Shape 554">
              <a:extLst>
                <a:ext uri="{FF2B5EF4-FFF2-40B4-BE49-F238E27FC236}">
                  <a16:creationId xmlns:a16="http://schemas.microsoft.com/office/drawing/2014/main" id="{D7CF0F04-16ED-4E40-9603-8A420DB18D21}"/>
                </a:ext>
              </a:extLst>
            </p:cNvPr>
            <p:cNvSpPr/>
            <p:nvPr/>
          </p:nvSpPr>
          <p:spPr>
            <a:xfrm>
              <a:off x="39701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 name="Shape 555">
              <a:extLst>
                <a:ext uri="{FF2B5EF4-FFF2-40B4-BE49-F238E27FC236}">
                  <a16:creationId xmlns:a16="http://schemas.microsoft.com/office/drawing/2014/main" id="{CC0C639D-8E1B-44F7-B821-9250D2574D4E}"/>
                </a:ext>
              </a:extLst>
            </p:cNvPr>
            <p:cNvSpPr/>
            <p:nvPr/>
          </p:nvSpPr>
          <p:spPr>
            <a:xfrm>
              <a:off x="42788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 name="Shape 556">
              <a:extLst>
                <a:ext uri="{FF2B5EF4-FFF2-40B4-BE49-F238E27FC236}">
                  <a16:creationId xmlns:a16="http://schemas.microsoft.com/office/drawing/2014/main" id="{AF43CC2D-2364-4CF6-B77E-8022CDDA2131}"/>
                </a:ext>
              </a:extLst>
            </p:cNvPr>
            <p:cNvSpPr/>
            <p:nvPr/>
          </p:nvSpPr>
          <p:spPr>
            <a:xfrm>
              <a:off x="4073000" y="3716600"/>
              <a:ext cx="77350" cy="278900"/>
            </a:xfrm>
            <a:custGeom>
              <a:avLst/>
              <a:gdLst/>
              <a:ahLst/>
              <a:cxnLst/>
              <a:rect l="0" t="0" r="0" b="0"/>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 name="Shape 557">
              <a:extLst>
                <a:ext uri="{FF2B5EF4-FFF2-40B4-BE49-F238E27FC236}">
                  <a16:creationId xmlns:a16="http://schemas.microsoft.com/office/drawing/2014/main" id="{10EA38D5-7684-47E8-AD68-85E263439CB2}"/>
                </a:ext>
              </a:extLst>
            </p:cNvPr>
            <p:cNvSpPr/>
            <p:nvPr/>
          </p:nvSpPr>
          <p:spPr>
            <a:xfrm>
              <a:off x="4175900" y="3787250"/>
              <a:ext cx="77350" cy="208250"/>
            </a:xfrm>
            <a:custGeom>
              <a:avLst/>
              <a:gdLst/>
              <a:ahLst/>
              <a:cxnLst/>
              <a:rect l="0" t="0" r="0" b="0"/>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0" name="Shape 558">
            <a:extLst>
              <a:ext uri="{FF2B5EF4-FFF2-40B4-BE49-F238E27FC236}">
                <a16:creationId xmlns:a16="http://schemas.microsoft.com/office/drawing/2014/main" id="{C63FC6EB-BAA6-46D3-8C75-D3A684D25AEF}"/>
              </a:ext>
            </a:extLst>
          </p:cNvPr>
          <p:cNvGrpSpPr/>
          <p:nvPr/>
        </p:nvGrpSpPr>
        <p:grpSpPr>
          <a:xfrm>
            <a:off x="557392" y="4251796"/>
            <a:ext cx="369504" cy="268182"/>
            <a:chOff x="4604550" y="3714775"/>
            <a:chExt cx="439625" cy="319075"/>
          </a:xfrm>
        </p:grpSpPr>
        <p:sp>
          <p:nvSpPr>
            <p:cNvPr id="51" name="Shape 559">
              <a:extLst>
                <a:ext uri="{FF2B5EF4-FFF2-40B4-BE49-F238E27FC236}">
                  <a16:creationId xmlns:a16="http://schemas.microsoft.com/office/drawing/2014/main" id="{2CF43D98-0B08-4492-8229-66EA1F98FCD3}"/>
                </a:ext>
              </a:extLst>
            </p:cNvPr>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 name="Shape 560">
              <a:extLst>
                <a:ext uri="{FF2B5EF4-FFF2-40B4-BE49-F238E27FC236}">
                  <a16:creationId xmlns:a16="http://schemas.microsoft.com/office/drawing/2014/main" id="{0C939177-5100-4CEF-B295-6185DEF6E5E1}"/>
                </a:ext>
              </a:extLst>
            </p:cNvPr>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3" name="Shape 561">
            <a:extLst>
              <a:ext uri="{FF2B5EF4-FFF2-40B4-BE49-F238E27FC236}">
                <a16:creationId xmlns:a16="http://schemas.microsoft.com/office/drawing/2014/main" id="{BCBEADF4-98E8-42FD-8D44-D9C6D16F1C7F}"/>
              </a:ext>
            </a:extLst>
          </p:cNvPr>
          <p:cNvGrpSpPr/>
          <p:nvPr/>
        </p:nvGrpSpPr>
        <p:grpSpPr>
          <a:xfrm>
            <a:off x="596295" y="5574160"/>
            <a:ext cx="353136" cy="313737"/>
            <a:chOff x="5292575" y="3681900"/>
            <a:chExt cx="420150" cy="373275"/>
          </a:xfrm>
        </p:grpSpPr>
        <p:sp>
          <p:nvSpPr>
            <p:cNvPr id="54" name="Shape 562">
              <a:extLst>
                <a:ext uri="{FF2B5EF4-FFF2-40B4-BE49-F238E27FC236}">
                  <a16:creationId xmlns:a16="http://schemas.microsoft.com/office/drawing/2014/main" id="{721B7AE4-80B5-4705-8A76-5DAA67A42F79}"/>
                </a:ext>
              </a:extLst>
            </p:cNvPr>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 name="Shape 563">
              <a:extLst>
                <a:ext uri="{FF2B5EF4-FFF2-40B4-BE49-F238E27FC236}">
                  <a16:creationId xmlns:a16="http://schemas.microsoft.com/office/drawing/2014/main" id="{ACF57559-775F-478B-85F2-B3633CEA35E6}"/>
                </a:ext>
              </a:extLst>
            </p:cNvPr>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 name="Shape 564">
              <a:extLst>
                <a:ext uri="{FF2B5EF4-FFF2-40B4-BE49-F238E27FC236}">
                  <a16:creationId xmlns:a16="http://schemas.microsoft.com/office/drawing/2014/main" id="{75AE6C6A-434E-4C91-8B66-E13254608296}"/>
                </a:ext>
              </a:extLst>
            </p:cNvPr>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 name="Shape 565">
              <a:extLst>
                <a:ext uri="{FF2B5EF4-FFF2-40B4-BE49-F238E27FC236}">
                  <a16:creationId xmlns:a16="http://schemas.microsoft.com/office/drawing/2014/main" id="{102DAB37-E495-43ED-968E-782B383A75A8}"/>
                </a:ext>
              </a:extLst>
            </p:cNvPr>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8" name="Shape 566">
              <a:extLst>
                <a:ext uri="{FF2B5EF4-FFF2-40B4-BE49-F238E27FC236}">
                  <a16:creationId xmlns:a16="http://schemas.microsoft.com/office/drawing/2014/main" id="{C2A72211-8B8F-4AA6-9B91-1601BA7B4305}"/>
                </a:ext>
              </a:extLst>
            </p:cNvPr>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9" name="Shape 567">
              <a:extLst>
                <a:ext uri="{FF2B5EF4-FFF2-40B4-BE49-F238E27FC236}">
                  <a16:creationId xmlns:a16="http://schemas.microsoft.com/office/drawing/2014/main" id="{563E5E0A-A58D-475C-BA38-ABC96E63F6FB}"/>
                </a:ext>
              </a:extLst>
            </p:cNvPr>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 name="Shape 568">
              <a:extLst>
                <a:ext uri="{FF2B5EF4-FFF2-40B4-BE49-F238E27FC236}">
                  <a16:creationId xmlns:a16="http://schemas.microsoft.com/office/drawing/2014/main" id="{829FF033-03B4-4B2D-9CDE-00F01220161A}"/>
                </a:ext>
              </a:extLst>
            </p:cNvPr>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1" name="Shape 569">
            <a:extLst>
              <a:ext uri="{FF2B5EF4-FFF2-40B4-BE49-F238E27FC236}">
                <a16:creationId xmlns:a16="http://schemas.microsoft.com/office/drawing/2014/main" id="{C06057D6-FDB8-41DB-9E74-6F19479DDEDD}"/>
              </a:ext>
            </a:extLst>
          </p:cNvPr>
          <p:cNvGrpSpPr/>
          <p:nvPr/>
        </p:nvGrpSpPr>
        <p:grpSpPr>
          <a:xfrm>
            <a:off x="548168" y="4994738"/>
            <a:ext cx="393059" cy="393059"/>
            <a:chOff x="5941025" y="3634400"/>
            <a:chExt cx="467650" cy="467650"/>
          </a:xfrm>
        </p:grpSpPr>
        <p:sp>
          <p:nvSpPr>
            <p:cNvPr id="62" name="Shape 570">
              <a:extLst>
                <a:ext uri="{FF2B5EF4-FFF2-40B4-BE49-F238E27FC236}">
                  <a16:creationId xmlns:a16="http://schemas.microsoft.com/office/drawing/2014/main" id="{42130AFA-4858-4896-84F8-DB9A1B380ECE}"/>
                </a:ext>
              </a:extLst>
            </p:cNvPr>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 name="Shape 571">
              <a:extLst>
                <a:ext uri="{FF2B5EF4-FFF2-40B4-BE49-F238E27FC236}">
                  <a16:creationId xmlns:a16="http://schemas.microsoft.com/office/drawing/2014/main" id="{805CCAD9-B80D-4EAA-B9A2-1C3F2F428DA3}"/>
                </a:ext>
              </a:extLst>
            </p:cNvPr>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 name="Shape 572">
              <a:extLst>
                <a:ext uri="{FF2B5EF4-FFF2-40B4-BE49-F238E27FC236}">
                  <a16:creationId xmlns:a16="http://schemas.microsoft.com/office/drawing/2014/main" id="{C7ABC32E-71BF-4CB9-8845-61A41C2D7565}"/>
                </a:ext>
              </a:extLst>
            </p:cNvPr>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 name="Shape 573">
              <a:extLst>
                <a:ext uri="{FF2B5EF4-FFF2-40B4-BE49-F238E27FC236}">
                  <a16:creationId xmlns:a16="http://schemas.microsoft.com/office/drawing/2014/main" id="{83B6CC41-DBF5-4228-AC13-8233A7A057AC}"/>
                </a:ext>
              </a:extLst>
            </p:cNvPr>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 name="Shape 574">
              <a:extLst>
                <a:ext uri="{FF2B5EF4-FFF2-40B4-BE49-F238E27FC236}">
                  <a16:creationId xmlns:a16="http://schemas.microsoft.com/office/drawing/2014/main" id="{C96AA17C-FB7D-42FC-8F5C-B252078F4CCA}"/>
                </a:ext>
              </a:extLst>
            </p:cNvPr>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 name="Shape 575">
              <a:extLst>
                <a:ext uri="{FF2B5EF4-FFF2-40B4-BE49-F238E27FC236}">
                  <a16:creationId xmlns:a16="http://schemas.microsoft.com/office/drawing/2014/main" id="{39A244AC-5A92-4949-88FD-C88CACCD9D93}"/>
                </a:ext>
              </a:extLst>
            </p:cNvPr>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8" name="Shape 640">
            <a:extLst>
              <a:ext uri="{FF2B5EF4-FFF2-40B4-BE49-F238E27FC236}">
                <a16:creationId xmlns:a16="http://schemas.microsoft.com/office/drawing/2014/main" id="{20974255-E5B1-40A7-93E5-EE14CBDD9812}"/>
              </a:ext>
            </a:extLst>
          </p:cNvPr>
          <p:cNvGrpSpPr/>
          <p:nvPr/>
        </p:nvGrpSpPr>
        <p:grpSpPr>
          <a:xfrm>
            <a:off x="576374" y="6101840"/>
            <a:ext cx="387932" cy="345970"/>
            <a:chOff x="3927500" y="301425"/>
            <a:chExt cx="461550" cy="411625"/>
          </a:xfrm>
        </p:grpSpPr>
        <p:sp>
          <p:nvSpPr>
            <p:cNvPr id="69" name="Shape 641">
              <a:extLst>
                <a:ext uri="{FF2B5EF4-FFF2-40B4-BE49-F238E27FC236}">
                  <a16:creationId xmlns:a16="http://schemas.microsoft.com/office/drawing/2014/main" id="{12079E97-1FCF-4652-B8CD-372E5AA2C22A}"/>
                </a:ext>
              </a:extLst>
            </p:cNvPr>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642">
              <a:extLst>
                <a:ext uri="{FF2B5EF4-FFF2-40B4-BE49-F238E27FC236}">
                  <a16:creationId xmlns:a16="http://schemas.microsoft.com/office/drawing/2014/main" id="{80027511-37E2-4CEF-B2C8-A534056BDFCC}"/>
                </a:ext>
              </a:extLst>
            </p:cNvPr>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 name="Shape 643">
              <a:extLst>
                <a:ext uri="{FF2B5EF4-FFF2-40B4-BE49-F238E27FC236}">
                  <a16:creationId xmlns:a16="http://schemas.microsoft.com/office/drawing/2014/main" id="{777CA00D-070C-4ED4-9F2A-224F16366E4F}"/>
                </a:ext>
              </a:extLst>
            </p:cNvPr>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 name="Shape 644">
              <a:extLst>
                <a:ext uri="{FF2B5EF4-FFF2-40B4-BE49-F238E27FC236}">
                  <a16:creationId xmlns:a16="http://schemas.microsoft.com/office/drawing/2014/main" id="{039A58C9-AADF-4F09-88EB-CC9AB0AE8871}"/>
                </a:ext>
              </a:extLst>
            </p:cNvPr>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 name="Shape 645">
              <a:extLst>
                <a:ext uri="{FF2B5EF4-FFF2-40B4-BE49-F238E27FC236}">
                  <a16:creationId xmlns:a16="http://schemas.microsoft.com/office/drawing/2014/main" id="{FCFE11AE-F255-4E1E-A590-3E1E56F6E630}"/>
                </a:ext>
              </a:extLst>
            </p:cNvPr>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 name="Shape 646">
              <a:extLst>
                <a:ext uri="{FF2B5EF4-FFF2-40B4-BE49-F238E27FC236}">
                  <a16:creationId xmlns:a16="http://schemas.microsoft.com/office/drawing/2014/main" id="{88A9ADB4-1ED0-43F8-81A0-4438EF8C800D}"/>
                </a:ext>
              </a:extLst>
            </p:cNvPr>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 name="Shape 647">
              <a:extLst>
                <a:ext uri="{FF2B5EF4-FFF2-40B4-BE49-F238E27FC236}">
                  <a16:creationId xmlns:a16="http://schemas.microsoft.com/office/drawing/2014/main" id="{6A9698F2-77FB-4579-A360-C14A7DD512E9}"/>
                </a:ext>
              </a:extLst>
            </p:cNvPr>
            <p:cNvSpPr/>
            <p:nvPr/>
          </p:nvSpPr>
          <p:spPr>
            <a:xfrm>
              <a:off x="3970725" y="558375"/>
              <a:ext cx="1850" cy="12200"/>
            </a:xfrm>
            <a:custGeom>
              <a:avLst/>
              <a:gdLst/>
              <a:ahLst/>
              <a:cxnLst/>
              <a:rect l="0" t="0" r="0" b="0"/>
              <a:pathLst>
                <a:path w="74" h="488" fill="none" extrusionOk="0">
                  <a:moveTo>
                    <a:pt x="0" y="488"/>
                  </a:moveTo>
                  <a:lnTo>
                    <a:pt x="7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 name="Shape 648">
              <a:extLst>
                <a:ext uri="{FF2B5EF4-FFF2-40B4-BE49-F238E27FC236}">
                  <a16:creationId xmlns:a16="http://schemas.microsoft.com/office/drawing/2014/main" id="{F3DB7671-5A8D-4628-877D-FF9D8D3A0B8C}"/>
                </a:ext>
              </a:extLst>
            </p:cNvPr>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 name="Shape 649">
              <a:extLst>
                <a:ext uri="{FF2B5EF4-FFF2-40B4-BE49-F238E27FC236}">
                  <a16:creationId xmlns:a16="http://schemas.microsoft.com/office/drawing/2014/main" id="{7319EE74-B39E-4776-8640-4F0995DD8AD0}"/>
                </a:ext>
              </a:extLst>
            </p:cNvPr>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8" name="Shape 650">
              <a:extLst>
                <a:ext uri="{FF2B5EF4-FFF2-40B4-BE49-F238E27FC236}">
                  <a16:creationId xmlns:a16="http://schemas.microsoft.com/office/drawing/2014/main" id="{989FDB33-BF79-4518-BD7B-A856B19EBAE6}"/>
                </a:ext>
              </a:extLst>
            </p:cNvPr>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 name="Shape 651">
              <a:extLst>
                <a:ext uri="{FF2B5EF4-FFF2-40B4-BE49-F238E27FC236}">
                  <a16:creationId xmlns:a16="http://schemas.microsoft.com/office/drawing/2014/main" id="{8FEDDA4B-D8FD-43E8-A650-19E2B54AB65F}"/>
                </a:ext>
              </a:extLst>
            </p:cNvPr>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 name="Shape 652">
              <a:extLst>
                <a:ext uri="{FF2B5EF4-FFF2-40B4-BE49-F238E27FC236}">
                  <a16:creationId xmlns:a16="http://schemas.microsoft.com/office/drawing/2014/main" id="{4415B6E6-5B35-432D-9A51-AF7EB5BC8585}"/>
                </a:ext>
              </a:extLst>
            </p:cNvPr>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 name="Shape 653">
              <a:extLst>
                <a:ext uri="{FF2B5EF4-FFF2-40B4-BE49-F238E27FC236}">
                  <a16:creationId xmlns:a16="http://schemas.microsoft.com/office/drawing/2014/main" id="{E6BC89E0-2C1E-448B-8EBC-A72A462ECAE3}"/>
                </a:ext>
              </a:extLst>
            </p:cNvPr>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2" name="Shape 654">
              <a:extLst>
                <a:ext uri="{FF2B5EF4-FFF2-40B4-BE49-F238E27FC236}">
                  <a16:creationId xmlns:a16="http://schemas.microsoft.com/office/drawing/2014/main" id="{A0C02BB5-1719-441D-BB54-A512528A5A48}"/>
                </a:ext>
              </a:extLst>
            </p:cNvPr>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3" name="Shape 655">
              <a:extLst>
                <a:ext uri="{FF2B5EF4-FFF2-40B4-BE49-F238E27FC236}">
                  <a16:creationId xmlns:a16="http://schemas.microsoft.com/office/drawing/2014/main" id="{C00A20B5-C082-4F4D-A78C-FD3AA87B185E}"/>
                </a:ext>
              </a:extLst>
            </p:cNvPr>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 name="Shape 656">
              <a:extLst>
                <a:ext uri="{FF2B5EF4-FFF2-40B4-BE49-F238E27FC236}">
                  <a16:creationId xmlns:a16="http://schemas.microsoft.com/office/drawing/2014/main" id="{C6D33D7E-C665-4AC1-9350-DBB7D51D6B10}"/>
                </a:ext>
              </a:extLst>
            </p:cNvPr>
            <p:cNvSpPr/>
            <p:nvPr/>
          </p:nvSpPr>
          <p:spPr>
            <a:xfrm>
              <a:off x="4141800" y="502975"/>
              <a:ext cx="3700" cy="11600"/>
            </a:xfrm>
            <a:custGeom>
              <a:avLst/>
              <a:gdLst/>
              <a:ahLst/>
              <a:cxnLst/>
              <a:rect l="0" t="0" r="0" b="0"/>
              <a:pathLst>
                <a:path w="148" h="464" fill="none" extrusionOk="0">
                  <a:moveTo>
                    <a:pt x="1" y="0"/>
                  </a:moveTo>
                  <a:lnTo>
                    <a:pt x="147" y="4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 name="Shape 657">
              <a:extLst>
                <a:ext uri="{FF2B5EF4-FFF2-40B4-BE49-F238E27FC236}">
                  <a16:creationId xmlns:a16="http://schemas.microsoft.com/office/drawing/2014/main" id="{75697A51-02A5-48AD-AFC1-ED917481FC42}"/>
                </a:ext>
              </a:extLst>
            </p:cNvPr>
            <p:cNvSpPr/>
            <p:nvPr/>
          </p:nvSpPr>
          <p:spPr>
            <a:xfrm>
              <a:off x="4150950" y="533425"/>
              <a:ext cx="3675" cy="11575"/>
            </a:xfrm>
            <a:custGeom>
              <a:avLst/>
              <a:gdLst/>
              <a:ahLst/>
              <a:cxnLst/>
              <a:rect l="0" t="0" r="0" b="0"/>
              <a:pathLst>
                <a:path w="147" h="463" fill="none" extrusionOk="0">
                  <a:moveTo>
                    <a:pt x="0" y="0"/>
                  </a:moveTo>
                  <a:lnTo>
                    <a:pt x="146" y="4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4" name="Shape 658">
              <a:extLst>
                <a:ext uri="{FF2B5EF4-FFF2-40B4-BE49-F238E27FC236}">
                  <a16:creationId xmlns:a16="http://schemas.microsoft.com/office/drawing/2014/main" id="{D96456DB-1723-42F6-A7E2-3DA918312B9D}"/>
                </a:ext>
              </a:extLst>
            </p:cNvPr>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5" name="Shape 659">
              <a:extLst>
                <a:ext uri="{FF2B5EF4-FFF2-40B4-BE49-F238E27FC236}">
                  <a16:creationId xmlns:a16="http://schemas.microsoft.com/office/drawing/2014/main" id="{8BF5A526-4B33-4305-AAB8-8ABF40772B4C}"/>
                </a:ext>
              </a:extLst>
            </p:cNvPr>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6" name="Shape 660">
              <a:extLst>
                <a:ext uri="{FF2B5EF4-FFF2-40B4-BE49-F238E27FC236}">
                  <a16:creationId xmlns:a16="http://schemas.microsoft.com/office/drawing/2014/main" id="{1EE0D227-DC3F-4D73-B8B7-93724738C363}"/>
                </a:ext>
              </a:extLst>
            </p:cNvPr>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7" name="Shape 661">
              <a:extLst>
                <a:ext uri="{FF2B5EF4-FFF2-40B4-BE49-F238E27FC236}">
                  <a16:creationId xmlns:a16="http://schemas.microsoft.com/office/drawing/2014/main" id="{F568C2CC-7F5F-46E3-BD97-D3F2518D0B07}"/>
                </a:ext>
              </a:extLst>
            </p:cNvPr>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8" name="Shape 662">
              <a:extLst>
                <a:ext uri="{FF2B5EF4-FFF2-40B4-BE49-F238E27FC236}">
                  <a16:creationId xmlns:a16="http://schemas.microsoft.com/office/drawing/2014/main" id="{C7893D37-10E0-488D-9C3C-8F5A76F14744}"/>
                </a:ext>
              </a:extLst>
            </p:cNvPr>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9" name="Shape 663">
              <a:extLst>
                <a:ext uri="{FF2B5EF4-FFF2-40B4-BE49-F238E27FC236}">
                  <a16:creationId xmlns:a16="http://schemas.microsoft.com/office/drawing/2014/main" id="{F54FD955-2C90-415D-B775-CDC4D15886CD}"/>
                </a:ext>
              </a:extLst>
            </p:cNvPr>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0" name="Shape 664">
              <a:extLst>
                <a:ext uri="{FF2B5EF4-FFF2-40B4-BE49-F238E27FC236}">
                  <a16:creationId xmlns:a16="http://schemas.microsoft.com/office/drawing/2014/main" id="{76DD4782-A25C-4664-8D0E-F54A078B5DF5}"/>
                </a:ext>
              </a:extLst>
            </p:cNvPr>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1" name="Shape 665">
              <a:extLst>
                <a:ext uri="{FF2B5EF4-FFF2-40B4-BE49-F238E27FC236}">
                  <a16:creationId xmlns:a16="http://schemas.microsoft.com/office/drawing/2014/main" id="{E021FAFC-43CA-44BA-A264-BF5F00E5069D}"/>
                </a:ext>
              </a:extLst>
            </p:cNvPr>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2" name="Shape 666">
              <a:extLst>
                <a:ext uri="{FF2B5EF4-FFF2-40B4-BE49-F238E27FC236}">
                  <a16:creationId xmlns:a16="http://schemas.microsoft.com/office/drawing/2014/main" id="{C5479BA4-DE5A-4531-A48D-1208767C6EBA}"/>
                </a:ext>
              </a:extLst>
            </p:cNvPr>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 name="Shape 667">
              <a:extLst>
                <a:ext uri="{FF2B5EF4-FFF2-40B4-BE49-F238E27FC236}">
                  <a16:creationId xmlns:a16="http://schemas.microsoft.com/office/drawing/2014/main" id="{924B7FE7-EDB1-4FDF-AB4E-9E0B5E0B1E00}"/>
                </a:ext>
              </a:extLst>
            </p:cNvPr>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02968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a:off x="1155982" y="6369020"/>
            <a:ext cx="1210588" cy="338554"/>
          </a:xfrm>
          <a:prstGeom prst="rect">
            <a:avLst/>
          </a:prstGeom>
        </p:spPr>
        <p:txBody>
          <a:bodyPr wrap="none">
            <a:spAutoFit/>
          </a:bodyPr>
          <a:lstStyle/>
          <a:p>
            <a:r>
              <a:rPr lang="zh-CN" altLang="en-US" sz="1600" b="1" dirty="0">
                <a:solidFill>
                  <a:srgbClr val="00B0F0"/>
                </a:solidFill>
                <a:latin typeface="Arial" panose="020B0604020202020204" pitchFamily="34" charset="0"/>
                <a:cs typeface="Arial" panose="020B0604020202020204" pitchFamily="34" charset="0"/>
              </a:rPr>
              <a:t>内控</a:t>
            </a:r>
            <a:r>
              <a:rPr lang="zh-CN" altLang="en-US" sz="1600" b="1" dirty="0">
                <a:solidFill>
                  <a:schemeClr val="tx1">
                    <a:lumMod val="95000"/>
                    <a:lumOff val="5000"/>
                  </a:schemeClr>
                </a:solidFill>
                <a:latin typeface="Arial" panose="020B0604020202020204" pitchFamily="34" charset="0"/>
                <a:cs typeface="Arial" panose="020B0604020202020204" pitchFamily="34" charset="0"/>
              </a:rPr>
              <a:t>工作组</a:t>
            </a:r>
            <a:endParaRPr lang="en-US" altLang="zh-CN" sz="1600" b="1" dirty="0">
              <a:solidFill>
                <a:srgbClr val="00B0F0"/>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0" y="62117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730034" y="451735"/>
            <a:ext cx="7165346" cy="769441"/>
            <a:chOff x="6102442" y="1483456"/>
            <a:chExt cx="5419664" cy="769441"/>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zh-CN" altLang="en-US" sz="2700" b="1" dirty="0">
                  <a:solidFill>
                    <a:schemeClr val="bg1">
                      <a:lumMod val="65000"/>
                    </a:schemeClr>
                  </a:solidFill>
                  <a:latin typeface="Arial"/>
                  <a:ea typeface="Arial Unicode MS"/>
                  <a:cs typeface="Arial" pitchFamily="34" charset="0"/>
                </a:rPr>
                <a:t>概要和需采取的行动</a:t>
              </a:r>
              <a:endParaRPr lang="ko-KR" altLang="en-US" sz="2700" b="1" dirty="0">
                <a:solidFill>
                  <a:schemeClr val="bg1">
                    <a:lumMod val="6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01</a:t>
              </a:r>
              <a:endParaRPr lang="ko-KR" altLang="en-US" dirty="0"/>
            </a:p>
          </p:txBody>
        </p:sp>
      </p:grpSp>
      <p:grpSp>
        <p:nvGrpSpPr>
          <p:cNvPr id="34" name="Group 33">
            <a:extLst>
              <a:ext uri="{FF2B5EF4-FFF2-40B4-BE49-F238E27FC236}">
                <a16:creationId xmlns:a16="http://schemas.microsoft.com/office/drawing/2014/main" id="{D7A8D42C-CF7D-466A-AA3C-B16BE9E57FC4}"/>
              </a:ext>
            </a:extLst>
          </p:cNvPr>
          <p:cNvGrpSpPr/>
          <p:nvPr/>
        </p:nvGrpSpPr>
        <p:grpSpPr>
          <a:xfrm>
            <a:off x="677279" y="2941863"/>
            <a:ext cx="7470242" cy="777510"/>
            <a:chOff x="5956014" y="1452296"/>
            <a:chExt cx="5435166" cy="777510"/>
          </a:xfrm>
        </p:grpSpPr>
        <p:sp>
          <p:nvSpPr>
            <p:cNvPr id="35" name="TextBox 34">
              <a:extLst>
                <a:ext uri="{FF2B5EF4-FFF2-40B4-BE49-F238E27FC236}">
                  <a16:creationId xmlns:a16="http://schemas.microsoft.com/office/drawing/2014/main" id="{9850E885-D721-43C5-A516-BD943DD4CD1F}"/>
                </a:ext>
              </a:extLst>
            </p:cNvPr>
            <p:cNvSpPr txBox="1"/>
            <p:nvPr/>
          </p:nvSpPr>
          <p:spPr>
            <a:xfrm>
              <a:off x="6729340" y="1637053"/>
              <a:ext cx="4661840" cy="507831"/>
            </a:xfrm>
            <a:prstGeom prst="rect">
              <a:avLst/>
            </a:prstGeom>
            <a:noFill/>
          </p:spPr>
          <p:txBody>
            <a:bodyPr wrap="square" lIns="108000" rIns="108000" rtlCol="0">
              <a:spAutoFit/>
            </a:bodyPr>
            <a:lstStyle/>
            <a:p>
              <a:r>
                <a:rPr lang="zh-CN" altLang="en-US" sz="2700" b="1" dirty="0">
                  <a:solidFill>
                    <a:schemeClr val="bg1">
                      <a:lumMod val="65000"/>
                    </a:schemeClr>
                  </a:solidFill>
                  <a:latin typeface="Arial"/>
                  <a:ea typeface="Arial Unicode MS"/>
                  <a:cs typeface="Arial" pitchFamily="34" charset="0"/>
                </a:rPr>
                <a:t>已建立的系统和措施</a:t>
              </a:r>
              <a:endParaRPr lang="ko-KR" altLang="en-US" sz="2700" b="1" dirty="0">
                <a:solidFill>
                  <a:schemeClr val="bg1">
                    <a:lumMod val="65000"/>
                  </a:schemeClr>
                </a:solidFill>
                <a:latin typeface="Arial"/>
                <a:ea typeface="Arial Unicode MS"/>
                <a:cs typeface="Arial" pitchFamily="34" charset="0"/>
              </a:endParaRPr>
            </a:p>
          </p:txBody>
        </p:sp>
        <p:sp>
          <p:nvSpPr>
            <p:cNvPr id="36" name="TextBox 35">
              <a:extLst>
                <a:ext uri="{FF2B5EF4-FFF2-40B4-BE49-F238E27FC236}">
                  <a16:creationId xmlns:a16="http://schemas.microsoft.com/office/drawing/2014/main" id="{E7E0C1C1-D86F-4439-B52C-59F196E8B60C}"/>
                </a:ext>
              </a:extLst>
            </p:cNvPr>
            <p:cNvSpPr txBox="1"/>
            <p:nvPr/>
          </p:nvSpPr>
          <p:spPr>
            <a:xfrm>
              <a:off x="5956014" y="1452296"/>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04</a:t>
              </a:r>
              <a:endParaRPr lang="ko-KR" altLang="en-US" sz="4400" b="1" dirty="0">
                <a:solidFill>
                  <a:schemeClr val="bg1">
                    <a:lumMod val="65000"/>
                  </a:schemeClr>
                </a:solidFill>
                <a:latin typeface="Arial"/>
                <a:ea typeface="Arial Unicode MS"/>
                <a:cs typeface="Arial" pitchFamily="34" charset="0"/>
              </a:endParaRPr>
            </a:p>
          </p:txBody>
        </p:sp>
      </p:grpSp>
      <p:grpSp>
        <p:nvGrpSpPr>
          <p:cNvPr id="38" name="Group 37">
            <a:extLst>
              <a:ext uri="{FF2B5EF4-FFF2-40B4-BE49-F238E27FC236}">
                <a16:creationId xmlns:a16="http://schemas.microsoft.com/office/drawing/2014/main" id="{27F35DDC-6051-4F1F-A33A-087A9C971A2C}"/>
              </a:ext>
            </a:extLst>
          </p:cNvPr>
          <p:cNvGrpSpPr/>
          <p:nvPr/>
        </p:nvGrpSpPr>
        <p:grpSpPr>
          <a:xfrm>
            <a:off x="796262" y="3771154"/>
            <a:ext cx="9062113" cy="777510"/>
            <a:chOff x="6036168" y="1483098"/>
            <a:chExt cx="8126346" cy="777510"/>
          </a:xfrm>
        </p:grpSpPr>
        <p:sp>
          <p:nvSpPr>
            <p:cNvPr id="39" name="TextBox 38">
              <a:extLst>
                <a:ext uri="{FF2B5EF4-FFF2-40B4-BE49-F238E27FC236}">
                  <a16:creationId xmlns:a16="http://schemas.microsoft.com/office/drawing/2014/main" id="{7125DFED-8299-4649-BCDF-BF77EFAB9703}"/>
                </a:ext>
              </a:extLst>
            </p:cNvPr>
            <p:cNvSpPr txBox="1"/>
            <p:nvPr/>
          </p:nvSpPr>
          <p:spPr>
            <a:xfrm>
              <a:off x="6860266" y="1678152"/>
              <a:ext cx="7302248" cy="507831"/>
            </a:xfrm>
            <a:prstGeom prst="rect">
              <a:avLst/>
            </a:prstGeom>
            <a:noFill/>
          </p:spPr>
          <p:txBody>
            <a:bodyPr wrap="square" lIns="108000" rIns="108000" rtlCol="0">
              <a:spAutoFit/>
            </a:bodyPr>
            <a:lstStyle/>
            <a:p>
              <a:r>
                <a:rPr lang="zh-CN" altLang="en-US" sz="2700" b="1">
                  <a:solidFill>
                    <a:schemeClr val="tx1">
                      <a:lumMod val="95000"/>
                      <a:lumOff val="5000"/>
                    </a:schemeClr>
                  </a:solidFill>
                  <a:latin typeface="Arial"/>
                  <a:ea typeface="Arial Unicode MS"/>
                  <a:cs typeface="Arial" pitchFamily="34" charset="0"/>
                </a:rPr>
                <a:t>正在落实的系统与措施</a:t>
              </a:r>
              <a:endParaRPr lang="ko-KR" altLang="en-US" sz="2700" b="1" dirty="0">
                <a:solidFill>
                  <a:schemeClr val="tx1">
                    <a:lumMod val="95000"/>
                    <a:lumOff val="5000"/>
                  </a:schemeClr>
                </a:solidFill>
                <a:latin typeface="Arial"/>
                <a:ea typeface="Arial Unicode MS"/>
                <a:cs typeface="Arial" pitchFamily="34" charset="0"/>
              </a:endParaRPr>
            </a:p>
          </p:txBody>
        </p:sp>
        <p:sp>
          <p:nvSpPr>
            <p:cNvPr id="40" name="TextBox 39">
              <a:extLst>
                <a:ext uri="{FF2B5EF4-FFF2-40B4-BE49-F238E27FC236}">
                  <a16:creationId xmlns:a16="http://schemas.microsoft.com/office/drawing/2014/main" id="{BED3CEDA-F7F0-4BCF-887F-B3562D75DD78}"/>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grpSp>
      <p:sp>
        <p:nvSpPr>
          <p:cNvPr id="15" name="TextBox 14">
            <a:extLst>
              <a:ext uri="{FF2B5EF4-FFF2-40B4-BE49-F238E27FC236}">
                <a16:creationId xmlns:a16="http://schemas.microsoft.com/office/drawing/2014/main" id="{7D081B66-23E7-4DA6-BF0E-16720B983BC9}"/>
              </a:ext>
            </a:extLst>
          </p:cNvPr>
          <p:cNvSpPr txBox="1"/>
          <p:nvPr/>
        </p:nvSpPr>
        <p:spPr>
          <a:xfrm>
            <a:off x="1731954" y="1369428"/>
            <a:ext cx="4661840" cy="507831"/>
          </a:xfrm>
          <a:prstGeom prst="rect">
            <a:avLst/>
          </a:prstGeom>
          <a:noFill/>
        </p:spPr>
        <p:txBody>
          <a:bodyPr wrap="square" lIns="108000" rIns="108000" rtlCol="0">
            <a:spAutoFit/>
          </a:bodyPr>
          <a:lstStyle>
            <a:defPPr>
              <a:defRPr lang="en-US"/>
            </a:defPPr>
            <a:lvl1pPr>
              <a:defRPr sz="2700" b="1">
                <a:solidFill>
                  <a:schemeClr val="tx1">
                    <a:lumMod val="95000"/>
                    <a:lumOff val="5000"/>
                  </a:schemeClr>
                </a:solidFill>
                <a:latin typeface="Arial"/>
                <a:ea typeface="Arial Unicode MS"/>
                <a:cs typeface="Arial" pitchFamily="34" charset="0"/>
              </a:defRPr>
            </a:lvl1pPr>
          </a:lstStyle>
          <a:p>
            <a:r>
              <a:rPr lang="zh-CN" altLang="en-US" dirty="0">
                <a:solidFill>
                  <a:schemeClr val="bg1">
                    <a:lumMod val="65000"/>
                  </a:schemeClr>
                </a:solidFill>
              </a:rPr>
              <a:t>背景</a:t>
            </a:r>
            <a:endParaRPr lang="ko-KR" altLang="en-US" dirty="0">
              <a:solidFill>
                <a:schemeClr val="bg1">
                  <a:lumMod val="65000"/>
                </a:schemeClr>
              </a:solidFill>
            </a:endParaRPr>
          </a:p>
        </p:txBody>
      </p:sp>
      <p:sp>
        <p:nvSpPr>
          <p:cNvPr id="16" name="TextBox 15">
            <a:extLst>
              <a:ext uri="{FF2B5EF4-FFF2-40B4-BE49-F238E27FC236}">
                <a16:creationId xmlns:a16="http://schemas.microsoft.com/office/drawing/2014/main" id="{22710F50-6230-444F-AEC2-AC6B1005660E}"/>
              </a:ext>
            </a:extLst>
          </p:cNvPr>
          <p:cNvSpPr txBox="1"/>
          <p:nvPr/>
        </p:nvSpPr>
        <p:spPr>
          <a:xfrm>
            <a:off x="870168" y="1183845"/>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02</a:t>
            </a:r>
            <a:endParaRPr lang="ko-KR" altLang="en-US" dirty="0"/>
          </a:p>
        </p:txBody>
      </p:sp>
      <p:sp>
        <p:nvSpPr>
          <p:cNvPr id="17" name="TextBox 16">
            <a:extLst>
              <a:ext uri="{FF2B5EF4-FFF2-40B4-BE49-F238E27FC236}">
                <a16:creationId xmlns:a16="http://schemas.microsoft.com/office/drawing/2014/main" id="{BA3E9E3E-FED8-42F4-A92F-0E3C6D40F1DF}"/>
              </a:ext>
            </a:extLst>
          </p:cNvPr>
          <p:cNvSpPr txBox="1"/>
          <p:nvPr/>
        </p:nvSpPr>
        <p:spPr>
          <a:xfrm>
            <a:off x="1734054" y="2227421"/>
            <a:ext cx="4661840" cy="507831"/>
          </a:xfrm>
          <a:prstGeom prst="rect">
            <a:avLst/>
          </a:prstGeom>
          <a:noFill/>
        </p:spPr>
        <p:txBody>
          <a:bodyPr wrap="square" lIns="108000" rIns="108000" rtlCol="0">
            <a:spAutoFit/>
          </a:bodyPr>
          <a:lstStyle/>
          <a:p>
            <a:r>
              <a:rPr lang="zh-CN" altLang="en-US" sz="2700" b="1" dirty="0">
                <a:solidFill>
                  <a:schemeClr val="bg1">
                    <a:lumMod val="65000"/>
                  </a:schemeClr>
                </a:solidFill>
                <a:latin typeface="Arial"/>
                <a:ea typeface="Arial Unicode MS"/>
                <a:cs typeface="Arial" pitchFamily="34" charset="0"/>
              </a:rPr>
              <a:t>内控工作组的最新关键进展</a:t>
            </a:r>
            <a:r>
              <a:rPr lang="en-US" altLang="ko-KR" sz="2700" b="1" dirty="0">
                <a:solidFill>
                  <a:schemeClr val="bg1">
                    <a:lumMod val="65000"/>
                  </a:schemeClr>
                </a:solidFill>
                <a:latin typeface="Arial"/>
                <a:ea typeface="Arial Unicode MS"/>
                <a:cs typeface="Arial" pitchFamily="34" charset="0"/>
              </a:rPr>
              <a:t> </a:t>
            </a:r>
            <a:endParaRPr lang="ko-KR" altLang="en-US" sz="2700" b="1" dirty="0">
              <a:solidFill>
                <a:schemeClr val="bg1">
                  <a:lumMod val="65000"/>
                </a:schemeClr>
              </a:solidFill>
              <a:latin typeface="Arial"/>
              <a:ea typeface="Arial Unicode MS"/>
              <a:cs typeface="Arial" pitchFamily="34" charset="0"/>
            </a:endParaRPr>
          </a:p>
        </p:txBody>
      </p:sp>
      <p:sp>
        <p:nvSpPr>
          <p:cNvPr id="18" name="TextBox 17">
            <a:extLst>
              <a:ext uri="{FF2B5EF4-FFF2-40B4-BE49-F238E27FC236}">
                <a16:creationId xmlns:a16="http://schemas.microsoft.com/office/drawing/2014/main" id="{0150E750-082A-4515-9650-DA6414233B8A}"/>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03</a:t>
            </a:r>
            <a:endParaRPr lang="ko-KR" altLang="en-US" dirty="0"/>
          </a:p>
        </p:txBody>
      </p:sp>
    </p:spTree>
    <p:extLst>
      <p:ext uri="{BB962C8B-B14F-4D97-AF65-F5344CB8AC3E}">
        <p14:creationId xmlns:p14="http://schemas.microsoft.com/office/powerpoint/2010/main" val="3095553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428349" y="707306"/>
            <a:ext cx="825867" cy="246221"/>
          </a:xfrm>
          <a:prstGeom prst="rect">
            <a:avLst/>
          </a:prstGeom>
        </p:spPr>
        <p:txBody>
          <a:bodyPr wrap="none">
            <a:spAutoFit/>
          </a:bodyPr>
          <a:lstStyle/>
          <a:p>
            <a:r>
              <a:rPr lang="zh-CN" altLang="en-US" sz="1000" b="1" dirty="0">
                <a:solidFill>
                  <a:srgbClr val="00B0F0"/>
                </a:solidFill>
                <a:latin typeface="Arial" panose="020B0604020202020204" pitchFamily="34" charset="0"/>
                <a:cs typeface="Arial" panose="020B0604020202020204" pitchFamily="34" charset="0"/>
              </a:rPr>
              <a:t>内控</a:t>
            </a:r>
            <a:r>
              <a:rPr lang="zh-CN" altLang="en-US" sz="1000" b="1" dirty="0">
                <a:solidFill>
                  <a:schemeClr val="tx1">
                    <a:lumMod val="95000"/>
                    <a:lumOff val="5000"/>
                  </a:schemeClr>
                </a:solidFill>
                <a:latin typeface="Arial" panose="020B0604020202020204" pitchFamily="34" charset="0"/>
                <a:cs typeface="Arial" panose="020B0604020202020204" pitchFamily="34" charset="0"/>
              </a:rPr>
              <a:t>工作组</a:t>
            </a:r>
            <a:endParaRPr lang="en-US" altLang="zh-CN" sz="1000" b="1" dirty="0">
              <a:solidFill>
                <a:srgbClr val="00B0F0"/>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8762A25-5B6C-4B3D-8F2D-BAE393253711}"/>
              </a:ext>
            </a:extLst>
          </p:cNvPr>
          <p:cNvSpPr/>
          <p:nvPr/>
        </p:nvSpPr>
        <p:spPr>
          <a:xfrm>
            <a:off x="150662" y="4511805"/>
            <a:ext cx="6443809" cy="584775"/>
          </a:xfrm>
          <a:prstGeom prst="rect">
            <a:avLst/>
          </a:prstGeom>
        </p:spPr>
        <p:txBody>
          <a:bodyPr wrap="square">
            <a:spAutoFit/>
          </a:bodyPr>
          <a:lstStyle/>
          <a:p>
            <a:r>
              <a:rPr lang="zh-CN" altLang="en-US" sz="1600" dirty="0">
                <a:solidFill>
                  <a:srgbClr val="0D0D0D"/>
                </a:solidFill>
                <a:ea typeface="SimSun" panose="02010600030101010101" pitchFamily="2" charset="-122"/>
                <a:cs typeface="SimSun" panose="02010600030101010101" pitchFamily="2" charset="-122"/>
              </a:rPr>
              <a:t>工作人员通过财务披露表的确认责任。该表将得到充实，从而包括有关问责制的具体内容。所有职员须每年签署该表格。</a:t>
            </a:r>
            <a:endParaRPr lang="en-US" sz="16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584775"/>
          </a:xfrm>
          <a:prstGeom prst="rect">
            <a:avLst/>
          </a:prstGeom>
        </p:spPr>
        <p:txBody>
          <a:bodyPr wrap="square">
            <a:spAutoFit/>
          </a:bodyPr>
          <a:lstStyle/>
          <a:p>
            <a:r>
              <a:rPr lang="en-US" sz="3200" b="1" dirty="0">
                <a:latin typeface="Arial" panose="020B0604020202020204" pitchFamily="34" charset="0"/>
                <a:ea typeface="DengXian" panose="02010600030101010101" pitchFamily="2" charset="-122"/>
                <a:cs typeface="Arial" panose="020B0604020202020204" pitchFamily="34" charset="0"/>
              </a:rPr>
              <a:t>1.</a:t>
            </a:r>
            <a:r>
              <a:rPr lang="zh-CN" altLang="en-US" sz="3200" b="1" dirty="0">
                <a:solidFill>
                  <a:schemeClr val="bg1"/>
                </a:solidFill>
                <a:latin typeface="Arial" panose="020B0604020202020204" pitchFamily="34" charset="0"/>
                <a:ea typeface="DengXian" panose="02010600030101010101" pitchFamily="2" charset="-122"/>
                <a:cs typeface="Arial" panose="020B0604020202020204" pitchFamily="34" charset="0"/>
              </a:rPr>
              <a:t>加强</a:t>
            </a:r>
            <a:r>
              <a:rPr lang="zh-CN" altLang="en-US" sz="3200" b="1" dirty="0">
                <a:latin typeface="Calibri" panose="020F0502020204030204" pitchFamily="34" charset="0"/>
                <a:ea typeface="SimSun" panose="02010600030101010101" pitchFamily="2" charset="-122"/>
                <a:cs typeface="Times New Roman" panose="02020603050405020304" pitchFamily="18" charset="0"/>
              </a:rPr>
              <a:t>财务披露</a:t>
            </a:r>
            <a:endParaRPr lang="en-US" sz="32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279604" y="1139651"/>
            <a:ext cx="4157254" cy="2053383"/>
          </a:xfrm>
          <a:prstGeom prst="rect">
            <a:avLst/>
          </a:prstGeom>
        </p:spPr>
        <p:txBody>
          <a:bodyPr wrap="square">
            <a:spAutoFit/>
          </a:bodyPr>
          <a:lstStyle/>
          <a:p>
            <a:pPr marL="228600" marR="0" indent="-228600" algn="just">
              <a:lnSpc>
                <a:spcPct val="130000"/>
              </a:lnSpc>
              <a:spcBef>
                <a:spcPts val="0"/>
              </a:spcBef>
              <a:spcAft>
                <a:spcPts val="0"/>
              </a:spcAft>
            </a:pPr>
            <a:r>
              <a:rPr lang="zh-CN" alt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基于以下机构和部门提出的建议：</a:t>
            </a:r>
            <a:endPar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lnSpc>
                <a:spcPct val="130000"/>
              </a:lnSpc>
              <a:spcBef>
                <a:spcPts val="0"/>
              </a:spcBef>
              <a:spcAft>
                <a:spcPts val="0"/>
              </a:spcAft>
            </a:pPr>
            <a:r>
              <a:rPr lang="en-US" sz="2000" b="1" dirty="0">
                <a:solidFill>
                  <a:schemeClr val="bg1">
                    <a:lumMod val="85000"/>
                  </a:schemeClr>
                </a:solidFill>
                <a:latin typeface="Arial" panose="020B0604020202020204" pitchFamily="34" charset="0"/>
                <a:cs typeface="Arial" panose="020B0604020202020204" pitchFamily="34" charset="0"/>
              </a:rPr>
              <a:t>            </a:t>
            </a:r>
            <a:r>
              <a:rPr lang="zh-CN" altLang="en-US" sz="2000" b="1" dirty="0">
                <a:solidFill>
                  <a:schemeClr val="bg1">
                    <a:lumMod val="85000"/>
                  </a:schemeClr>
                </a:solidFill>
                <a:latin typeface="Arial" panose="020B0604020202020204" pitchFamily="34" charset="0"/>
                <a:cs typeface="Arial" panose="020B0604020202020204" pitchFamily="34" charset="0"/>
              </a:rPr>
              <a:t>独立管理顾问委员会</a:t>
            </a:r>
            <a:r>
              <a:rPr lang="en-US" altLang="zh-CN" sz="2000" b="1" dirty="0">
                <a:solidFill>
                  <a:schemeClr val="bg1">
                    <a:lumMod val="85000"/>
                  </a:schemeClr>
                </a:solidFill>
                <a:latin typeface="Arial" panose="020B0604020202020204" pitchFamily="34" charset="0"/>
                <a:cs typeface="Arial" panose="020B0604020202020204" pitchFamily="34" charset="0"/>
              </a:rPr>
              <a:t>(IMAC)</a:t>
            </a:r>
            <a:endParaRPr lang="en-US" sz="2000" b="1" dirty="0">
              <a:solidFill>
                <a:schemeClr val="bg1">
                  <a:lumMod val="85000"/>
                </a:schemeClr>
              </a:solidFill>
              <a:latin typeface="Arial" panose="020B0604020202020204" pitchFamily="34" charset="0"/>
              <a:cs typeface="Arial" panose="020B0604020202020204" pitchFamily="34" charset="0"/>
            </a:endParaRPr>
          </a:p>
          <a:p>
            <a:pPr marL="228600" marR="0" indent="-228600" algn="just">
              <a:lnSpc>
                <a:spcPct val="130000"/>
              </a:lnSpc>
              <a:spcBef>
                <a:spcPts val="0"/>
              </a:spcBef>
              <a:spcAft>
                <a:spcPts val="0"/>
              </a:spcAft>
            </a:pP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a:t>
            </a:r>
            <a:r>
              <a:rPr lang="zh-CN" alt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内部审计</a:t>
            </a: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zh-CN" alt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外部审计</a:t>
            </a: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zh-CN" alt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联检组（</a:t>
            </a:r>
            <a:r>
              <a:rPr lang="en-US" altLang="zh-CN" sz="2000" b="1" dirty="0">
                <a:solidFill>
                  <a:schemeClr val="bg1">
                    <a:lumMod val="50000"/>
                  </a:schemeClr>
                </a:solidFill>
                <a:latin typeface="Arial" panose="020B0604020202020204" pitchFamily="34" charset="0"/>
                <a:cs typeface="Arial" panose="020B0604020202020204" pitchFamily="34" charset="0"/>
              </a:rPr>
              <a:t>JIU</a:t>
            </a:r>
            <a:r>
              <a:rPr lang="zh-CN" alt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a:t>
            </a:r>
            <a:endParaRPr lang="en-US" sz="2000" b="1" dirty="0">
              <a:solidFill>
                <a:schemeClr val="bg1">
                  <a:lumMod val="50000"/>
                </a:schemeClr>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3A3D379B-C99C-4D4C-8195-BB0F16461AA3}"/>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5084FD2-AD6E-435A-86C3-D95196BCDD46}"/>
              </a:ext>
            </a:extLst>
          </p:cNvPr>
          <p:cNvSpPr/>
          <p:nvPr/>
        </p:nvSpPr>
        <p:spPr>
          <a:xfrm>
            <a:off x="4000253" y="3272590"/>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3200" b="1" dirty="0">
                <a:solidFill>
                  <a:schemeClr val="tx1"/>
                </a:solidFill>
                <a:latin typeface="Arial" panose="020B0604020202020204" pitchFamily="34" charset="0"/>
                <a:ea typeface="DengXian" panose="02010600030101010101" pitchFamily="2" charset="-122"/>
                <a:cs typeface="Arial" panose="020B0604020202020204" pitchFamily="34" charset="0"/>
              </a:rPr>
              <a:t>正在进行中</a:t>
            </a:r>
            <a:endParaRPr lang="en-US" sz="3200" b="1" dirty="0">
              <a:solidFill>
                <a:schemeClr val="tx1"/>
              </a:solidFill>
              <a:latin typeface="Arial" panose="020B0604020202020204" pitchFamily="34" charset="0"/>
              <a:ea typeface="DengXian" panose="02010600030101010101" pitchFamily="2" charset="-122"/>
              <a:cs typeface="Arial" panose="020B0604020202020204" pitchFamily="34" charset="0"/>
            </a:endParaRPr>
          </a:p>
        </p:txBody>
      </p:sp>
      <p:sp>
        <p:nvSpPr>
          <p:cNvPr id="4" name="Rectangle 3">
            <a:extLst>
              <a:ext uri="{FF2B5EF4-FFF2-40B4-BE49-F238E27FC236}">
                <a16:creationId xmlns:a16="http://schemas.microsoft.com/office/drawing/2014/main" id="{02EC9D4C-C350-4B85-95D1-4D2163E40623}"/>
              </a:ext>
            </a:extLst>
          </p:cNvPr>
          <p:cNvSpPr/>
          <p:nvPr/>
        </p:nvSpPr>
        <p:spPr>
          <a:xfrm>
            <a:off x="7203196" y="5369355"/>
            <a:ext cx="4348534" cy="338554"/>
          </a:xfrm>
          <a:prstGeom prst="rect">
            <a:avLst/>
          </a:prstGeom>
        </p:spPr>
        <p:txBody>
          <a:bodyPr wrap="square">
            <a:spAutoFit/>
          </a:bodyPr>
          <a:lstStyle/>
          <a:p>
            <a:r>
              <a:rPr lang="zh-CN" altLang="en-US" sz="1600" dirty="0">
                <a:solidFill>
                  <a:srgbClr val="00B0F0"/>
                </a:solidFill>
                <a:latin typeface="Arial" panose="020B0604020202020204" pitchFamily="34" charset="0"/>
                <a:cs typeface="Arial" panose="020B0604020202020204" pitchFamily="34" charset="0"/>
              </a:rPr>
              <a:t>需修订第</a:t>
            </a:r>
            <a:r>
              <a:rPr lang="en-GB" sz="1600" dirty="0">
                <a:solidFill>
                  <a:srgbClr val="00B0F0"/>
                </a:solidFill>
                <a:latin typeface="Arial" panose="020B0604020202020204" pitchFamily="34" charset="0"/>
                <a:cs typeface="Arial" panose="020B0604020202020204" pitchFamily="34" charset="0"/>
              </a:rPr>
              <a:t>11/03</a:t>
            </a:r>
            <a:r>
              <a:rPr lang="zh-CN" altLang="en-US" sz="1600" dirty="0">
                <a:solidFill>
                  <a:srgbClr val="00B0F0"/>
                </a:solidFill>
                <a:latin typeface="Arial" panose="020B0604020202020204" pitchFamily="34" charset="0"/>
                <a:cs typeface="Arial" panose="020B0604020202020204" pitchFamily="34" charset="0"/>
              </a:rPr>
              <a:t>号行政规定</a:t>
            </a:r>
            <a:r>
              <a:rPr lang="en-GB" sz="1600" dirty="0">
                <a:solidFill>
                  <a:srgbClr val="00B0F0"/>
                </a:solidFill>
                <a:latin typeface="Arial" panose="020B0604020202020204" pitchFamily="34" charset="0"/>
                <a:cs typeface="Arial" panose="020B0604020202020204" pitchFamily="34" charset="0"/>
              </a:rPr>
              <a:t> </a:t>
            </a:r>
            <a:endParaRPr lang="en-US" sz="1600" dirty="0">
              <a:solidFill>
                <a:srgbClr val="00B0F0"/>
              </a:solidFill>
              <a:latin typeface="Arial" panose="020B0604020202020204" pitchFamily="34" charset="0"/>
              <a:cs typeface="Arial" panose="020B0604020202020204" pitchFamily="34" charset="0"/>
            </a:endParaRPr>
          </a:p>
        </p:txBody>
      </p:sp>
      <p:pic>
        <p:nvPicPr>
          <p:cNvPr id="24" name="Picture 23" descr="A close up of a fan&#10;&#10;Description automatically generated">
            <a:extLst>
              <a:ext uri="{FF2B5EF4-FFF2-40B4-BE49-F238E27FC236}">
                <a16:creationId xmlns:a16="http://schemas.microsoft.com/office/drawing/2014/main" id="{1BF22328-96FF-4599-8DD2-18169DCCC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609" y="2459407"/>
            <a:ext cx="232055" cy="232055"/>
          </a:xfrm>
          <a:prstGeom prst="rect">
            <a:avLst/>
          </a:prstGeom>
        </p:spPr>
      </p:pic>
      <p:sp>
        <p:nvSpPr>
          <p:cNvPr id="25" name="TextBox 24">
            <a:extLst>
              <a:ext uri="{FF2B5EF4-FFF2-40B4-BE49-F238E27FC236}">
                <a16:creationId xmlns:a16="http://schemas.microsoft.com/office/drawing/2014/main" id="{BE961D16-AD09-4300-B246-929D78BF9780}"/>
              </a:ext>
            </a:extLst>
          </p:cNvPr>
          <p:cNvSpPr txBox="1"/>
          <p:nvPr/>
        </p:nvSpPr>
        <p:spPr>
          <a:xfrm>
            <a:off x="3948786" y="3804692"/>
            <a:ext cx="1800493" cy="369332"/>
          </a:xfrm>
          <a:prstGeom prst="rect">
            <a:avLst/>
          </a:prstGeom>
          <a:noFill/>
        </p:spPr>
        <p:txBody>
          <a:bodyPr wrap="none" rtlCol="0">
            <a:spAutoFit/>
          </a:bodyPr>
          <a:lstStyle/>
          <a:p>
            <a:r>
              <a:rPr lang="zh-CN" altLang="en-US" b="1" dirty="0">
                <a:latin typeface="Arial" panose="020B0604020202020204" pitchFamily="34" charset="0"/>
                <a:cs typeface="Arial" panose="020B0604020202020204" pitchFamily="34" charset="0"/>
              </a:rPr>
              <a:t>道德规范办公室</a:t>
            </a:r>
            <a:endParaRPr lang="en-US" b="1"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AEE3ABEF-644A-4460-B7A0-A9A0B1C133CA}"/>
              </a:ext>
            </a:extLst>
          </p:cNvPr>
          <p:cNvSpPr txBox="1"/>
          <p:nvPr/>
        </p:nvSpPr>
        <p:spPr>
          <a:xfrm>
            <a:off x="1064309" y="279048"/>
            <a:ext cx="7724849" cy="507831"/>
          </a:xfrm>
          <a:prstGeom prst="rect">
            <a:avLst/>
          </a:prstGeom>
          <a:noFill/>
        </p:spPr>
        <p:txBody>
          <a:bodyPr wrap="square" lIns="108000" rIns="108000" rtlCol="0">
            <a:spAutoFit/>
          </a:bodyPr>
          <a:lstStyle/>
          <a:p>
            <a:r>
              <a:rPr lang="zh-CN" altLang="en-US" sz="2700" b="1">
                <a:solidFill>
                  <a:schemeClr val="tx1">
                    <a:lumMod val="95000"/>
                    <a:lumOff val="5000"/>
                  </a:schemeClr>
                </a:solidFill>
                <a:latin typeface="Arial"/>
                <a:ea typeface="Arial Unicode MS"/>
                <a:cs typeface="Arial" pitchFamily="34" charset="0"/>
              </a:rPr>
              <a:t>正在落实的系统与措施</a:t>
            </a:r>
            <a:endParaRPr lang="ko-KR" altLang="en-US" sz="2700" b="1" dirty="0">
              <a:solidFill>
                <a:schemeClr val="tx1">
                  <a:lumMod val="95000"/>
                  <a:lumOff val="5000"/>
                </a:schemeClr>
              </a:solidFill>
              <a:latin typeface="Arial"/>
              <a:ea typeface="Arial Unicode MS"/>
              <a:cs typeface="Arial" pitchFamily="34" charset="0"/>
            </a:endParaRPr>
          </a:p>
        </p:txBody>
      </p:sp>
      <p:sp>
        <p:nvSpPr>
          <p:cNvPr id="26" name="TextBox 25">
            <a:extLst>
              <a:ext uri="{FF2B5EF4-FFF2-40B4-BE49-F238E27FC236}">
                <a16:creationId xmlns:a16="http://schemas.microsoft.com/office/drawing/2014/main" id="{0BC9477C-7B4E-46F5-968B-422AD4147C64}"/>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
        <p:nvSpPr>
          <p:cNvPr id="23" name="Rectangle: Rounded Corners 22">
            <a:extLst>
              <a:ext uri="{FF2B5EF4-FFF2-40B4-BE49-F238E27FC236}">
                <a16:creationId xmlns:a16="http://schemas.microsoft.com/office/drawing/2014/main" id="{BEA6AB3D-381D-4D51-BE10-62726A12B9A3}"/>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9C3D505A-53EB-4EE2-B9B3-871552D4BB7C}"/>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Arial" panose="020B0604020202020204" pitchFamily="34" charset="0"/>
                <a:cs typeface="Arial" panose="020B0604020202020204" pitchFamily="34" charset="0"/>
              </a:rPr>
              <a:t>12</a:t>
            </a:r>
            <a:r>
              <a:rPr lang="zh-CN" altLang="en-US" sz="2400" b="1" dirty="0">
                <a:latin typeface="Arial" panose="020B0604020202020204" pitchFamily="34" charset="0"/>
                <a:cs typeface="Arial" panose="020B0604020202020204" pitchFamily="34" charset="0"/>
              </a:rPr>
              <a:t>月</a:t>
            </a:r>
            <a:endParaRPr lang="en-US" sz="2400" b="1"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F18C9FE2-96F3-4D24-BF46-44F6C0A7DC56}"/>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20</a:t>
            </a:r>
            <a:endParaRPr lang="en-US" b="1" dirty="0">
              <a:solidFill>
                <a:schemeClr val="bg1"/>
              </a:solidFill>
              <a:latin typeface="Arial" panose="020B0604020202020204" pitchFamily="34" charset="0"/>
              <a:cs typeface="Arial" panose="020B0604020202020204" pitchFamily="34" charset="0"/>
            </a:endParaRPr>
          </a:p>
        </p:txBody>
      </p:sp>
      <p:pic>
        <p:nvPicPr>
          <p:cNvPr id="22" name="Picture 21" descr="A close up of a fan&#10;&#10;Description automatically generated">
            <a:extLst>
              <a:ext uri="{FF2B5EF4-FFF2-40B4-BE49-F238E27FC236}">
                <a16:creationId xmlns:a16="http://schemas.microsoft.com/office/drawing/2014/main" id="{8A78016F-F208-4779-8F4C-E088D7099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608" y="2869711"/>
            <a:ext cx="232055" cy="232055"/>
          </a:xfrm>
          <a:prstGeom prst="rect">
            <a:avLst/>
          </a:prstGeom>
        </p:spPr>
      </p:pic>
    </p:spTree>
    <p:extLst>
      <p:ext uri="{BB962C8B-B14F-4D97-AF65-F5344CB8AC3E}">
        <p14:creationId xmlns:p14="http://schemas.microsoft.com/office/powerpoint/2010/main" val="2367638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428349" y="707306"/>
            <a:ext cx="825867" cy="246221"/>
          </a:xfrm>
          <a:prstGeom prst="rect">
            <a:avLst/>
          </a:prstGeom>
        </p:spPr>
        <p:txBody>
          <a:bodyPr wrap="none">
            <a:spAutoFit/>
          </a:bodyPr>
          <a:lstStyle/>
          <a:p>
            <a:r>
              <a:rPr lang="zh-CN" altLang="en-US" sz="1000" b="1" dirty="0">
                <a:solidFill>
                  <a:srgbClr val="00B0F0"/>
                </a:solidFill>
                <a:latin typeface="Arial" panose="020B0604020202020204" pitchFamily="34" charset="0"/>
                <a:cs typeface="Arial" panose="020B0604020202020204" pitchFamily="34" charset="0"/>
              </a:rPr>
              <a:t>内控</a:t>
            </a:r>
            <a:r>
              <a:rPr lang="zh-CN" altLang="en-US" sz="1000" b="1" dirty="0">
                <a:solidFill>
                  <a:schemeClr val="tx1">
                    <a:lumMod val="95000"/>
                    <a:lumOff val="5000"/>
                  </a:schemeClr>
                </a:solidFill>
                <a:latin typeface="Arial" panose="020B0604020202020204" pitchFamily="34" charset="0"/>
                <a:cs typeface="Arial" panose="020B0604020202020204" pitchFamily="34" charset="0"/>
              </a:rPr>
              <a:t>工作组</a:t>
            </a:r>
            <a:endParaRPr lang="en-US" altLang="zh-CN" sz="1000" b="1" dirty="0">
              <a:solidFill>
                <a:srgbClr val="00B0F0"/>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8762A25-5B6C-4B3D-8F2D-BAE393253711}"/>
              </a:ext>
            </a:extLst>
          </p:cNvPr>
          <p:cNvSpPr/>
          <p:nvPr/>
        </p:nvSpPr>
        <p:spPr>
          <a:xfrm>
            <a:off x="150662" y="4292605"/>
            <a:ext cx="6443809" cy="830997"/>
          </a:xfrm>
          <a:prstGeom prst="rect">
            <a:avLst/>
          </a:prstGeom>
        </p:spPr>
        <p:txBody>
          <a:bodyPr wrap="square">
            <a:spAutoFit/>
          </a:bodyPr>
          <a:lstStyle/>
          <a:p>
            <a:r>
              <a:rPr lang="zh-CN" altLang="en-US" sz="1600" dirty="0">
                <a:latin typeface="Arial" panose="020B0604020202020204" pitchFamily="34" charset="0"/>
                <a:cs typeface="Arial" panose="020B0604020202020204" pitchFamily="34" charset="0"/>
              </a:rPr>
              <a:t>采用顾问遴选竞争程序。</a:t>
            </a:r>
            <a:endParaRPr lang="en-GB" sz="1600" dirty="0">
              <a:latin typeface="Arial" panose="020B0604020202020204" pitchFamily="34" charset="0"/>
              <a:cs typeface="Arial" panose="020B0604020202020204" pitchFamily="34" charset="0"/>
            </a:endParaRPr>
          </a:p>
          <a:p>
            <a:r>
              <a:rPr lang="zh-CN" altLang="en-US" sz="1600" dirty="0">
                <a:latin typeface="Arial" panose="020B0604020202020204" pitchFamily="34" charset="0"/>
                <a:cs typeface="Arial" panose="020B0604020202020204" pitchFamily="34" charset="0"/>
              </a:rPr>
              <a:t>招标采购新的电子招聘系统。</a:t>
            </a:r>
          </a:p>
          <a:p>
            <a:r>
              <a:rPr lang="zh-CN" altLang="en-US" sz="1600" dirty="0">
                <a:latin typeface="Arial" panose="020B0604020202020204" pitchFamily="34" charset="0"/>
                <a:cs typeface="Arial" panose="020B0604020202020204" pitchFamily="34" charset="0"/>
              </a:rPr>
              <a:t>针对不同情况进行顾问广告招聘试点。</a:t>
            </a:r>
            <a:endParaRPr lang="en-US" sz="16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646331"/>
          </a:xfrm>
          <a:prstGeom prst="rect">
            <a:avLst/>
          </a:prstGeom>
        </p:spPr>
        <p:txBody>
          <a:bodyPr wrap="square">
            <a:spAutoFit/>
          </a:bodyPr>
          <a:lstStyle/>
          <a:p>
            <a:r>
              <a:rPr lang="en-US" sz="3600" b="1" dirty="0">
                <a:latin typeface="Arial" panose="020B0604020202020204" pitchFamily="34" charset="0"/>
                <a:ea typeface="DengXian" panose="02010600030101010101" pitchFamily="2" charset="-122"/>
                <a:cs typeface="Arial" panose="020B0604020202020204" pitchFamily="34" charset="0"/>
              </a:rPr>
              <a:t>2.</a:t>
            </a:r>
            <a:r>
              <a:rPr lang="zh-CN" altLang="en-US" sz="3600" b="1" dirty="0">
                <a:latin typeface="Arial" panose="020B0604020202020204" pitchFamily="34" charset="0"/>
                <a:cs typeface="Arial" panose="020B0604020202020204" pitchFamily="34" charset="0"/>
              </a:rPr>
              <a:t> </a:t>
            </a:r>
            <a:r>
              <a:rPr lang="zh-CN" altLang="en-US" sz="3600" b="1" dirty="0">
                <a:solidFill>
                  <a:schemeClr val="bg1"/>
                </a:solidFill>
                <a:latin typeface="Arial" panose="020B0604020202020204" pitchFamily="34" charset="0"/>
                <a:cs typeface="Arial" panose="020B0604020202020204" pitchFamily="34" charset="0"/>
              </a:rPr>
              <a:t>顾问遴选</a:t>
            </a:r>
            <a:r>
              <a:rPr lang="zh-CN" altLang="en-US" sz="3600" b="1" dirty="0">
                <a:latin typeface="Arial" panose="020B0604020202020204" pitchFamily="34" charset="0"/>
                <a:cs typeface="Arial" panose="020B0604020202020204" pitchFamily="34" charset="0"/>
              </a:rPr>
              <a:t>竞争程序</a:t>
            </a:r>
            <a:endParaRPr lang="en-US" sz="3200" b="1"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851486"/>
          </a:xfrm>
          <a:prstGeom prst="rect">
            <a:avLst/>
          </a:prstGeom>
        </p:spPr>
        <p:txBody>
          <a:bodyPr wrap="square">
            <a:spAutoFit/>
          </a:bodyPr>
          <a:lstStyle/>
          <a:p>
            <a:pPr marL="228600" marR="0" indent="-228600" algn="just">
              <a:lnSpc>
                <a:spcPct val="130000"/>
              </a:lnSpc>
              <a:spcBef>
                <a:spcPts val="0"/>
              </a:spcBef>
              <a:spcAft>
                <a:spcPts val="0"/>
              </a:spcAft>
            </a:pPr>
            <a:r>
              <a:rPr lang="zh-CN" alt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基于以下机构和部门提出的建议： </a:t>
            </a:r>
            <a:endPar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IMAC</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zh-CN" alt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内部审计</a:t>
            </a:r>
            <a:endPar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zh-CN" alt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外部审计</a:t>
            </a:r>
            <a:endPar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JIU</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zh-CN" alt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工作组</a:t>
            </a:r>
            <a:endPar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lnSpc>
                <a:spcPct val="130000"/>
              </a:lnSpc>
              <a:spcBef>
                <a:spcPts val="0"/>
              </a:spcBef>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3A3D379B-C99C-4D4C-8195-BB0F16461AA3}"/>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01DF805-4BA6-45CC-9E8B-7A3D9A98DEE6}"/>
              </a:ext>
            </a:extLst>
          </p:cNvPr>
          <p:cNvSpPr/>
          <p:nvPr/>
        </p:nvSpPr>
        <p:spPr>
          <a:xfrm>
            <a:off x="4000253" y="3272590"/>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3200" b="1" dirty="0">
                <a:solidFill>
                  <a:schemeClr val="tx1"/>
                </a:solidFill>
                <a:latin typeface="Arial" panose="020B0604020202020204" pitchFamily="34" charset="0"/>
                <a:ea typeface="DengXian" panose="02010600030101010101" pitchFamily="2" charset="-122"/>
                <a:cs typeface="Arial" panose="020B0604020202020204" pitchFamily="34" charset="0"/>
              </a:rPr>
              <a:t>正在进行中</a:t>
            </a:r>
            <a:endParaRPr lang="en-US" sz="3200" b="1" dirty="0">
              <a:solidFill>
                <a:schemeClr val="tx1"/>
              </a:solidFill>
              <a:latin typeface="Arial" panose="020B0604020202020204" pitchFamily="34" charset="0"/>
              <a:ea typeface="DengXian" panose="02010600030101010101" pitchFamily="2" charset="-122"/>
              <a:cs typeface="Arial" panose="020B0604020202020204" pitchFamily="34" charset="0"/>
            </a:endParaRPr>
          </a:p>
        </p:txBody>
      </p:sp>
      <p:sp>
        <p:nvSpPr>
          <p:cNvPr id="4" name="Rectangle 3">
            <a:extLst>
              <a:ext uri="{FF2B5EF4-FFF2-40B4-BE49-F238E27FC236}">
                <a16:creationId xmlns:a16="http://schemas.microsoft.com/office/drawing/2014/main" id="{A4A5135F-708E-4834-A930-3D6AF661FD3B}"/>
              </a:ext>
            </a:extLst>
          </p:cNvPr>
          <p:cNvSpPr/>
          <p:nvPr/>
        </p:nvSpPr>
        <p:spPr>
          <a:xfrm>
            <a:off x="7142328" y="5395183"/>
            <a:ext cx="4313580" cy="369332"/>
          </a:xfrm>
          <a:prstGeom prst="rect">
            <a:avLst/>
          </a:prstGeom>
        </p:spPr>
        <p:txBody>
          <a:bodyPr wrap="square">
            <a:spAutoFit/>
          </a:bodyPr>
          <a:lstStyle/>
          <a:p>
            <a:r>
              <a:rPr lang="zh-CN" altLang="en-US" dirty="0">
                <a:solidFill>
                  <a:srgbClr val="00B0F0"/>
                </a:solidFill>
                <a:latin typeface="Arial" panose="020B0604020202020204" pitchFamily="34" charset="0"/>
                <a:cs typeface="Arial" panose="020B0604020202020204" pitchFamily="34" charset="0"/>
              </a:rPr>
              <a:t>程序将在</a:t>
            </a:r>
            <a:r>
              <a:rPr lang="en-US" altLang="zh-CN" dirty="0">
                <a:solidFill>
                  <a:srgbClr val="00B0F0"/>
                </a:solidFill>
                <a:latin typeface="Arial" panose="020B0604020202020204" pitchFamily="34" charset="0"/>
                <a:cs typeface="Arial" panose="020B0604020202020204" pitchFamily="34" charset="0"/>
              </a:rPr>
              <a:t>2020</a:t>
            </a:r>
            <a:r>
              <a:rPr lang="zh-CN" altLang="en-US" dirty="0">
                <a:solidFill>
                  <a:srgbClr val="00B0F0"/>
                </a:solidFill>
                <a:latin typeface="Arial" panose="020B0604020202020204" pitchFamily="34" charset="0"/>
                <a:cs typeface="Arial" panose="020B0604020202020204" pitchFamily="34" charset="0"/>
              </a:rPr>
              <a:t>年理事会之前完成。</a:t>
            </a:r>
            <a:endParaRPr lang="en-US" dirty="0">
              <a:solidFill>
                <a:srgbClr val="00B0F0"/>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C6E6F661-FCB2-40D6-87AD-6C808A2F0F25}"/>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7D6B4EBE-6643-4F4D-8E02-25CD2F136AB9}"/>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solidFill>
                  <a:prstClr val="white"/>
                </a:solidFill>
                <a:latin typeface="Arial" panose="020B0604020202020204" pitchFamily="34" charset="0"/>
                <a:cs typeface="Arial" panose="020B0604020202020204" pitchFamily="34" charset="0"/>
              </a:rPr>
              <a:t>12</a:t>
            </a:r>
            <a:r>
              <a:rPr lang="zh-CN" altLang="en-US" sz="2400" b="1" dirty="0">
                <a:solidFill>
                  <a:prstClr val="white"/>
                </a:solidFill>
                <a:latin typeface="Arial" panose="020B0604020202020204" pitchFamily="34" charset="0"/>
                <a:cs typeface="Arial" panose="020B0604020202020204" pitchFamily="34" charset="0"/>
              </a:rPr>
              <a:t>月</a:t>
            </a:r>
            <a:endParaRPr lang="en-US" sz="2400" b="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1A808A63-32B8-4467-8508-140EF781BA49}"/>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20</a:t>
            </a:r>
            <a:endParaRPr lang="en-US" b="1" dirty="0">
              <a:solidFill>
                <a:schemeClr val="bg1"/>
              </a:solidFill>
              <a:latin typeface="Arial" panose="020B0604020202020204" pitchFamily="34" charset="0"/>
              <a:cs typeface="Arial" panose="020B0604020202020204" pitchFamily="34" charset="0"/>
            </a:endParaRPr>
          </a:p>
        </p:txBody>
      </p:sp>
      <p:pic>
        <p:nvPicPr>
          <p:cNvPr id="25" name="Picture 24" descr="A close up of a fan&#10;&#10;Description automatically generated">
            <a:extLst>
              <a:ext uri="{FF2B5EF4-FFF2-40B4-BE49-F238E27FC236}">
                <a16:creationId xmlns:a16="http://schemas.microsoft.com/office/drawing/2014/main" id="{884E584E-FC6D-4909-A43C-685F0F914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462" y="2104341"/>
            <a:ext cx="232055" cy="232055"/>
          </a:xfrm>
          <a:prstGeom prst="rect">
            <a:avLst/>
          </a:prstGeom>
        </p:spPr>
      </p:pic>
      <p:pic>
        <p:nvPicPr>
          <p:cNvPr id="26" name="Picture 25" descr="A close up of a fan&#10;&#10;Description automatically generated">
            <a:extLst>
              <a:ext uri="{FF2B5EF4-FFF2-40B4-BE49-F238E27FC236}">
                <a16:creationId xmlns:a16="http://schemas.microsoft.com/office/drawing/2014/main" id="{51D36B87-A233-4CB3-A02D-397AE5EF1B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462" y="2475056"/>
            <a:ext cx="232055" cy="232055"/>
          </a:xfrm>
          <a:prstGeom prst="rect">
            <a:avLst/>
          </a:prstGeom>
        </p:spPr>
      </p:pic>
      <p:pic>
        <p:nvPicPr>
          <p:cNvPr id="27" name="Picture 26" descr="A close up of a fan&#10;&#10;Description automatically generated">
            <a:extLst>
              <a:ext uri="{FF2B5EF4-FFF2-40B4-BE49-F238E27FC236}">
                <a16:creationId xmlns:a16="http://schemas.microsoft.com/office/drawing/2014/main" id="{322D65AD-E87A-4156-AEC0-6A066642E9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1050" y="3249196"/>
            <a:ext cx="232055" cy="232055"/>
          </a:xfrm>
          <a:prstGeom prst="rect">
            <a:avLst/>
          </a:prstGeom>
        </p:spPr>
      </p:pic>
      <p:sp>
        <p:nvSpPr>
          <p:cNvPr id="28" name="TextBox 27">
            <a:extLst>
              <a:ext uri="{FF2B5EF4-FFF2-40B4-BE49-F238E27FC236}">
                <a16:creationId xmlns:a16="http://schemas.microsoft.com/office/drawing/2014/main" id="{6E6240D6-5F12-4D4E-94A3-97DD1E4ABD85}"/>
              </a:ext>
            </a:extLst>
          </p:cNvPr>
          <p:cNvSpPr txBox="1"/>
          <p:nvPr/>
        </p:nvSpPr>
        <p:spPr>
          <a:xfrm>
            <a:off x="3920632" y="3795119"/>
            <a:ext cx="1800493" cy="369332"/>
          </a:xfrm>
          <a:prstGeom prst="rect">
            <a:avLst/>
          </a:prstGeom>
          <a:noFill/>
        </p:spPr>
        <p:txBody>
          <a:bodyPr wrap="none" rtlCol="0">
            <a:spAutoFit/>
          </a:bodyPr>
          <a:lstStyle/>
          <a:p>
            <a:r>
              <a:rPr lang="zh-CN" altLang="en-US" b="1" dirty="0">
                <a:latin typeface="Arial" panose="020B0604020202020204" pitchFamily="34" charset="0"/>
                <a:cs typeface="Arial" panose="020B0604020202020204" pitchFamily="34" charset="0"/>
              </a:rPr>
              <a:t>人力资源管理部</a:t>
            </a:r>
            <a:endParaRPr lang="en-US" b="1"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B0ACF8B3-0485-4D39-9C20-3A1E76ECCCE1}"/>
              </a:ext>
            </a:extLst>
          </p:cNvPr>
          <p:cNvSpPr txBox="1"/>
          <p:nvPr/>
        </p:nvSpPr>
        <p:spPr>
          <a:xfrm>
            <a:off x="1064309" y="279048"/>
            <a:ext cx="7724849" cy="507831"/>
          </a:xfrm>
          <a:prstGeom prst="rect">
            <a:avLst/>
          </a:prstGeom>
          <a:noFill/>
        </p:spPr>
        <p:txBody>
          <a:bodyPr wrap="square" lIns="108000" rIns="108000" rtlCol="0">
            <a:spAutoFit/>
          </a:bodyPr>
          <a:lstStyle/>
          <a:p>
            <a:r>
              <a:rPr lang="zh-CN" altLang="en-US" sz="2700" b="1">
                <a:solidFill>
                  <a:schemeClr val="tx1">
                    <a:lumMod val="95000"/>
                    <a:lumOff val="5000"/>
                  </a:schemeClr>
                </a:solidFill>
                <a:latin typeface="Arial"/>
                <a:ea typeface="Arial Unicode MS"/>
                <a:cs typeface="Arial" pitchFamily="34" charset="0"/>
              </a:rPr>
              <a:t>正在落实的系统与措施</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3" name="TextBox 32">
            <a:extLst>
              <a:ext uri="{FF2B5EF4-FFF2-40B4-BE49-F238E27FC236}">
                <a16:creationId xmlns:a16="http://schemas.microsoft.com/office/drawing/2014/main" id="{C4F44F09-EE4F-49BC-9110-283D47AB060B}"/>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Tree>
    <p:extLst>
      <p:ext uri="{BB962C8B-B14F-4D97-AF65-F5344CB8AC3E}">
        <p14:creationId xmlns:p14="http://schemas.microsoft.com/office/powerpoint/2010/main" val="3536927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428349" y="707306"/>
            <a:ext cx="825867" cy="246221"/>
          </a:xfrm>
          <a:prstGeom prst="rect">
            <a:avLst/>
          </a:prstGeom>
        </p:spPr>
        <p:txBody>
          <a:bodyPr wrap="none">
            <a:spAutoFit/>
          </a:bodyPr>
          <a:lstStyle/>
          <a:p>
            <a:r>
              <a:rPr lang="zh-CN" altLang="en-US" sz="1000" b="1" dirty="0">
                <a:solidFill>
                  <a:srgbClr val="00B0F0"/>
                </a:solidFill>
                <a:latin typeface="Arial" panose="020B0604020202020204" pitchFamily="34" charset="0"/>
                <a:cs typeface="Arial" panose="020B0604020202020204" pitchFamily="34" charset="0"/>
              </a:rPr>
              <a:t>内控</a:t>
            </a:r>
            <a:r>
              <a:rPr lang="zh-CN" altLang="en-US" sz="1000" b="1" dirty="0">
                <a:solidFill>
                  <a:schemeClr val="tx1">
                    <a:lumMod val="95000"/>
                    <a:lumOff val="5000"/>
                  </a:schemeClr>
                </a:solidFill>
                <a:latin typeface="Arial" panose="020B0604020202020204" pitchFamily="34" charset="0"/>
                <a:cs typeface="Arial" panose="020B0604020202020204" pitchFamily="34" charset="0"/>
              </a:rPr>
              <a:t>工作组</a:t>
            </a:r>
            <a:endParaRPr lang="en-US" altLang="zh-CN" sz="1000" b="1" dirty="0">
              <a:solidFill>
                <a:srgbClr val="00B0F0"/>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8762A25-5B6C-4B3D-8F2D-BAE393253711}"/>
              </a:ext>
            </a:extLst>
          </p:cNvPr>
          <p:cNvSpPr/>
          <p:nvPr/>
        </p:nvSpPr>
        <p:spPr>
          <a:xfrm>
            <a:off x="150662" y="4292605"/>
            <a:ext cx="6443809" cy="584775"/>
          </a:xfrm>
          <a:prstGeom prst="rect">
            <a:avLst/>
          </a:prstGeom>
        </p:spPr>
        <p:txBody>
          <a:bodyPr wrap="square">
            <a:spAutoFit/>
          </a:bodyPr>
          <a:lstStyle/>
          <a:p>
            <a:r>
              <a:rPr lang="zh-CN" altLang="en-US" sz="1600" dirty="0">
                <a:solidFill>
                  <a:srgbClr val="0D0D0D"/>
                </a:solidFill>
                <a:ea typeface="SimSun" panose="02010600030101010101" pitchFamily="2" charset="-122"/>
                <a:cs typeface="SimSun" panose="02010600030101010101" pitchFamily="2" charset="-122"/>
              </a:rPr>
              <a:t>引入顾问使用管控程序。将确定年度限额，限制任何个人或实体在一个财政年度当中的收入额度。</a:t>
            </a:r>
            <a:endParaRPr lang="en-US" sz="16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646331"/>
          </a:xfrm>
          <a:prstGeom prst="rect">
            <a:avLst/>
          </a:prstGeom>
        </p:spPr>
        <p:txBody>
          <a:bodyPr wrap="square">
            <a:spAutoFit/>
          </a:bodyPr>
          <a:lstStyle/>
          <a:p>
            <a:r>
              <a:rPr lang="en-US" sz="3600" b="1" dirty="0">
                <a:latin typeface="Arial" panose="020B0604020202020204" pitchFamily="34" charset="0"/>
                <a:ea typeface="DengXian" panose="02010600030101010101" pitchFamily="2" charset="-122"/>
                <a:cs typeface="Arial" panose="020B0604020202020204" pitchFamily="34" charset="0"/>
              </a:rPr>
              <a:t>3. </a:t>
            </a:r>
            <a:r>
              <a:rPr lang="zh-CN" altLang="en-US" sz="3600" b="1" dirty="0">
                <a:latin typeface="Arial" panose="020B0604020202020204" pitchFamily="34" charset="0"/>
                <a:ea typeface="DengXian" panose="02010600030101010101" pitchFamily="2" charset="-122"/>
                <a:cs typeface="Arial" panose="020B0604020202020204" pitchFamily="34" charset="0"/>
              </a:rPr>
              <a:t>管控</a:t>
            </a:r>
            <a:r>
              <a:rPr lang="zh-CN" altLang="en-US" sz="3600" b="1" dirty="0">
                <a:solidFill>
                  <a:schemeClr val="bg1"/>
                </a:solidFill>
                <a:latin typeface="Arial" panose="020B0604020202020204" pitchFamily="34" charset="0"/>
                <a:ea typeface="DengXian" panose="02010600030101010101" pitchFamily="2" charset="-122"/>
                <a:cs typeface="Arial" panose="020B0604020202020204" pitchFamily="34" charset="0"/>
              </a:rPr>
              <a:t>顾问的使用</a:t>
            </a:r>
            <a:endParaRPr lang="en-US" sz="3600" b="1" dirty="0">
              <a:solidFill>
                <a:schemeClr val="bg1"/>
              </a:solidFill>
              <a:latin typeface="Arial" panose="020B0604020202020204" pitchFamily="34" charset="0"/>
              <a:ea typeface="DengXian" panose="02010600030101010101" pitchFamily="2" charset="-122"/>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451377"/>
          </a:xfrm>
          <a:prstGeom prst="rect">
            <a:avLst/>
          </a:prstGeom>
        </p:spPr>
        <p:txBody>
          <a:bodyPr wrap="square">
            <a:spAutoFit/>
          </a:bodyPr>
          <a:lstStyle/>
          <a:p>
            <a:pPr marL="228600" marR="0" indent="-228600" algn="just">
              <a:lnSpc>
                <a:spcPct val="130000"/>
              </a:lnSpc>
              <a:spcBef>
                <a:spcPts val="0"/>
              </a:spcBef>
              <a:spcAft>
                <a:spcPts val="0"/>
              </a:spcAft>
            </a:pPr>
            <a:r>
              <a:rPr lang="zh-CN" alt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基于以下机构和部门提出的建议： </a:t>
            </a:r>
            <a:endPar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IMAC</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zh-CN" alt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内部审计</a:t>
            </a:r>
            <a:endPar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zh-CN" alt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外部审计</a:t>
            </a:r>
            <a:endPar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JIU</a:t>
            </a:r>
          </a:p>
          <a:p>
            <a:pPr marL="228600" marR="0" indent="-228600" algn="just">
              <a:lnSpc>
                <a:spcPct val="130000"/>
              </a:lnSpc>
              <a:spcBef>
                <a:spcPts val="0"/>
              </a:spcBef>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3A3D379B-C99C-4D4C-8195-BB0F16461AA3}"/>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C5498F4-D989-4D33-B84E-41694E8959B3}"/>
              </a:ext>
            </a:extLst>
          </p:cNvPr>
          <p:cNvSpPr/>
          <p:nvPr/>
        </p:nvSpPr>
        <p:spPr>
          <a:xfrm>
            <a:off x="4000253" y="3272590"/>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3200" b="1" dirty="0">
                <a:solidFill>
                  <a:schemeClr val="tx1"/>
                </a:solidFill>
                <a:latin typeface="Arial" panose="020B0604020202020204" pitchFamily="34" charset="0"/>
                <a:ea typeface="DengXian" panose="02010600030101010101" pitchFamily="2" charset="-122"/>
                <a:cs typeface="Arial" panose="020B0604020202020204" pitchFamily="34" charset="0"/>
              </a:rPr>
              <a:t>正在进行中</a:t>
            </a:r>
            <a:endParaRPr lang="en-US" sz="3200" b="1" dirty="0">
              <a:solidFill>
                <a:schemeClr val="tx1"/>
              </a:solidFill>
              <a:latin typeface="Arial" panose="020B0604020202020204" pitchFamily="34" charset="0"/>
              <a:ea typeface="DengXian" panose="02010600030101010101" pitchFamily="2" charset="-122"/>
              <a:cs typeface="Arial" panose="020B0604020202020204" pitchFamily="34" charset="0"/>
            </a:endParaRPr>
          </a:p>
        </p:txBody>
      </p:sp>
      <p:sp>
        <p:nvSpPr>
          <p:cNvPr id="22" name="Rectangle: Rounded Corners 21">
            <a:extLst>
              <a:ext uri="{FF2B5EF4-FFF2-40B4-BE49-F238E27FC236}">
                <a16:creationId xmlns:a16="http://schemas.microsoft.com/office/drawing/2014/main" id="{DE6014D0-37A9-4586-BD44-299A7AEFB31F}"/>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B59A3572-AE8F-4B76-A12A-600AF74B6B4B}"/>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solidFill>
                  <a:prstClr val="white"/>
                </a:solidFill>
                <a:latin typeface="Arial" panose="020B0604020202020204" pitchFamily="34" charset="0"/>
                <a:cs typeface="Arial" panose="020B0604020202020204" pitchFamily="34" charset="0"/>
              </a:rPr>
              <a:t>12</a:t>
            </a:r>
            <a:r>
              <a:rPr lang="zh-CN" altLang="en-US" sz="2400" b="1" dirty="0">
                <a:solidFill>
                  <a:prstClr val="white"/>
                </a:solidFill>
                <a:latin typeface="Arial" panose="020B0604020202020204" pitchFamily="34" charset="0"/>
                <a:cs typeface="Arial" panose="020B0604020202020204" pitchFamily="34" charset="0"/>
              </a:rPr>
              <a:t>月</a:t>
            </a:r>
            <a:endParaRPr lang="en-US" sz="2400" b="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DCC11961-0073-4983-9505-D785035CF17D}"/>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20</a:t>
            </a:r>
            <a:endParaRPr lang="en-US" b="1" dirty="0">
              <a:solidFill>
                <a:schemeClr val="bg1"/>
              </a:solidFill>
              <a:latin typeface="Arial" panose="020B0604020202020204" pitchFamily="34" charset="0"/>
              <a:cs typeface="Arial" panose="020B0604020202020204" pitchFamily="34" charset="0"/>
            </a:endParaRPr>
          </a:p>
        </p:txBody>
      </p:sp>
      <p:pic>
        <p:nvPicPr>
          <p:cNvPr id="25" name="Picture 24" descr="A close up of a fan&#10;&#10;Description automatically generated">
            <a:extLst>
              <a:ext uri="{FF2B5EF4-FFF2-40B4-BE49-F238E27FC236}">
                <a16:creationId xmlns:a16="http://schemas.microsoft.com/office/drawing/2014/main" id="{201707B7-8D0E-4B5B-B6A3-DB7C9CEB02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462" y="2104341"/>
            <a:ext cx="232055" cy="232055"/>
          </a:xfrm>
          <a:prstGeom prst="rect">
            <a:avLst/>
          </a:prstGeom>
        </p:spPr>
      </p:pic>
      <p:pic>
        <p:nvPicPr>
          <p:cNvPr id="26" name="Picture 25" descr="A close up of a fan&#10;&#10;Description automatically generated">
            <a:extLst>
              <a:ext uri="{FF2B5EF4-FFF2-40B4-BE49-F238E27FC236}">
                <a16:creationId xmlns:a16="http://schemas.microsoft.com/office/drawing/2014/main" id="{2573B1A2-ECF5-41D7-B636-0C58F01F97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462" y="2494643"/>
            <a:ext cx="232055" cy="232055"/>
          </a:xfrm>
          <a:prstGeom prst="rect">
            <a:avLst/>
          </a:prstGeom>
        </p:spPr>
      </p:pic>
      <p:sp>
        <p:nvSpPr>
          <p:cNvPr id="27" name="TextBox 26">
            <a:extLst>
              <a:ext uri="{FF2B5EF4-FFF2-40B4-BE49-F238E27FC236}">
                <a16:creationId xmlns:a16="http://schemas.microsoft.com/office/drawing/2014/main" id="{7CADFF6D-13E4-4441-8DED-FCE1DD973C0A}"/>
              </a:ext>
            </a:extLst>
          </p:cNvPr>
          <p:cNvSpPr txBox="1"/>
          <p:nvPr/>
        </p:nvSpPr>
        <p:spPr>
          <a:xfrm>
            <a:off x="3920632" y="3795119"/>
            <a:ext cx="1800493" cy="369332"/>
          </a:xfrm>
          <a:prstGeom prst="rect">
            <a:avLst/>
          </a:prstGeom>
          <a:noFill/>
        </p:spPr>
        <p:txBody>
          <a:bodyPr wrap="none" rtlCol="0">
            <a:spAutoFit/>
          </a:bodyPr>
          <a:lstStyle/>
          <a:p>
            <a:r>
              <a:rPr lang="zh-CN" altLang="en-US" b="1" dirty="0">
                <a:latin typeface="Arial" panose="020B0604020202020204" pitchFamily="34" charset="0"/>
                <a:cs typeface="Arial" panose="020B0604020202020204" pitchFamily="34" charset="0"/>
              </a:rPr>
              <a:t>人力资源管理部</a:t>
            </a:r>
            <a:endParaRPr lang="en-US" b="1"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8704F19D-7C03-44FF-926C-D4AE2DCDC0CB}"/>
              </a:ext>
            </a:extLst>
          </p:cNvPr>
          <p:cNvSpPr txBox="1"/>
          <p:nvPr/>
        </p:nvSpPr>
        <p:spPr>
          <a:xfrm>
            <a:off x="1064309" y="279048"/>
            <a:ext cx="7724849" cy="507831"/>
          </a:xfrm>
          <a:prstGeom prst="rect">
            <a:avLst/>
          </a:prstGeom>
          <a:noFill/>
        </p:spPr>
        <p:txBody>
          <a:bodyPr wrap="square" lIns="108000" rIns="108000" rtlCol="0">
            <a:spAutoFit/>
          </a:bodyPr>
          <a:lstStyle/>
          <a:p>
            <a:r>
              <a:rPr lang="zh-CN" altLang="en-US" sz="2700" b="1">
                <a:solidFill>
                  <a:schemeClr val="tx1">
                    <a:lumMod val="95000"/>
                    <a:lumOff val="5000"/>
                  </a:schemeClr>
                </a:solidFill>
                <a:latin typeface="Arial"/>
                <a:ea typeface="Arial Unicode MS"/>
                <a:cs typeface="Arial" pitchFamily="34" charset="0"/>
              </a:rPr>
              <a:t>正在落实的系统与措施</a:t>
            </a:r>
            <a:endParaRPr lang="ko-KR" altLang="en-US" sz="2700" b="1" dirty="0">
              <a:solidFill>
                <a:schemeClr val="tx1">
                  <a:lumMod val="95000"/>
                  <a:lumOff val="5000"/>
                </a:schemeClr>
              </a:solidFill>
              <a:latin typeface="Arial"/>
              <a:ea typeface="Arial Unicode MS"/>
              <a:cs typeface="Arial" pitchFamily="34" charset="0"/>
            </a:endParaRPr>
          </a:p>
        </p:txBody>
      </p:sp>
      <p:sp>
        <p:nvSpPr>
          <p:cNvPr id="29" name="TextBox 28">
            <a:extLst>
              <a:ext uri="{FF2B5EF4-FFF2-40B4-BE49-F238E27FC236}">
                <a16:creationId xmlns:a16="http://schemas.microsoft.com/office/drawing/2014/main" id="{3200A15B-F997-485C-9AE9-3A6C41FB7F1C}"/>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Tree>
    <p:extLst>
      <p:ext uri="{BB962C8B-B14F-4D97-AF65-F5344CB8AC3E}">
        <p14:creationId xmlns:p14="http://schemas.microsoft.com/office/powerpoint/2010/main" val="3138262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428349" y="707306"/>
            <a:ext cx="825867" cy="246221"/>
          </a:xfrm>
          <a:prstGeom prst="rect">
            <a:avLst/>
          </a:prstGeom>
        </p:spPr>
        <p:txBody>
          <a:bodyPr wrap="none">
            <a:spAutoFit/>
          </a:bodyPr>
          <a:lstStyle/>
          <a:p>
            <a:r>
              <a:rPr lang="zh-CN" altLang="en-US" sz="1000" b="1" dirty="0">
                <a:solidFill>
                  <a:srgbClr val="00B0F0"/>
                </a:solidFill>
                <a:latin typeface="Arial" panose="020B0604020202020204" pitchFamily="34" charset="0"/>
                <a:cs typeface="Arial" panose="020B0604020202020204" pitchFamily="34" charset="0"/>
              </a:rPr>
              <a:t>内控</a:t>
            </a:r>
            <a:r>
              <a:rPr lang="zh-CN" altLang="en-US" sz="1000" b="1" dirty="0">
                <a:solidFill>
                  <a:schemeClr val="tx1">
                    <a:lumMod val="95000"/>
                    <a:lumOff val="5000"/>
                  </a:schemeClr>
                </a:solidFill>
                <a:latin typeface="Arial" panose="020B0604020202020204" pitchFamily="34" charset="0"/>
                <a:cs typeface="Arial" panose="020B0604020202020204" pitchFamily="34" charset="0"/>
              </a:rPr>
              <a:t>工作组</a:t>
            </a:r>
            <a:endParaRPr lang="en-US" altLang="zh-CN" sz="1000" b="1" dirty="0">
              <a:solidFill>
                <a:srgbClr val="00B0F0"/>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8762A25-5B6C-4B3D-8F2D-BAE393253711}"/>
              </a:ext>
            </a:extLst>
          </p:cNvPr>
          <p:cNvSpPr/>
          <p:nvPr/>
        </p:nvSpPr>
        <p:spPr>
          <a:xfrm>
            <a:off x="150662" y="4292605"/>
            <a:ext cx="6443809" cy="830997"/>
          </a:xfrm>
          <a:prstGeom prst="rect">
            <a:avLst/>
          </a:prstGeom>
        </p:spPr>
        <p:txBody>
          <a:bodyPr wrap="square">
            <a:spAutoFit/>
          </a:bodyPr>
          <a:lstStyle/>
          <a:p>
            <a:r>
              <a:rPr lang="zh-CN" altLang="en-US" sz="1600" dirty="0">
                <a:solidFill>
                  <a:srgbClr val="0D0D0D"/>
                </a:solidFill>
                <a:ea typeface="SimSun" panose="02010600030101010101" pitchFamily="2" charset="-122"/>
                <a:cs typeface="SimSun" panose="02010600030101010101" pitchFamily="2" charset="-122"/>
              </a:rPr>
              <a:t>与联合国开发计划署或联合国儿基会等基于驻地的组织不同，国际电联的规模不够庞大，无法实施全面的人员轮换政策。但迫切需要一项促使工作人员在不同工作地点间调动的流动政策。</a:t>
            </a:r>
            <a:endParaRPr lang="en-US" sz="16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584775"/>
          </a:xfrm>
          <a:prstGeom prst="rect">
            <a:avLst/>
          </a:prstGeom>
        </p:spPr>
        <p:txBody>
          <a:bodyPr wrap="square">
            <a:spAutoFit/>
          </a:bodyPr>
          <a:lstStyle/>
          <a:p>
            <a:r>
              <a:rPr lang="en-US" sz="3200" b="1" dirty="0">
                <a:latin typeface="Arial" panose="020B0604020202020204" pitchFamily="34" charset="0"/>
                <a:ea typeface="DengXian" panose="02010600030101010101" pitchFamily="2" charset="-122"/>
                <a:cs typeface="Arial" panose="020B0604020202020204" pitchFamily="34" charset="0"/>
              </a:rPr>
              <a:t>4. </a:t>
            </a:r>
            <a:r>
              <a:rPr lang="zh-CN" altLang="en-US" sz="3200" b="1" dirty="0">
                <a:latin typeface="Arial" panose="020B0604020202020204" pitchFamily="34" charset="0"/>
                <a:ea typeface="DengXian" panose="02010600030101010101" pitchFamily="2" charset="-122"/>
                <a:cs typeface="Arial" panose="020B0604020202020204" pitchFamily="34" charset="0"/>
              </a:rPr>
              <a:t>职员</a:t>
            </a:r>
            <a:r>
              <a:rPr lang="zh-CN" altLang="en-US" sz="3200" b="1" dirty="0">
                <a:solidFill>
                  <a:schemeClr val="bg1"/>
                </a:solidFill>
                <a:latin typeface="Arial" panose="020B0604020202020204" pitchFamily="34" charset="0"/>
                <a:ea typeface="DengXian" panose="02010600030101010101" pitchFamily="2" charset="-122"/>
                <a:cs typeface="Arial" panose="020B0604020202020204" pitchFamily="34" charset="0"/>
              </a:rPr>
              <a:t>流动性</a:t>
            </a:r>
            <a:r>
              <a:rPr lang="zh-CN" altLang="en-US" sz="3200" b="1" dirty="0">
                <a:latin typeface="Arial" panose="020B0604020202020204" pitchFamily="34" charset="0"/>
                <a:ea typeface="DengXian" panose="02010600030101010101" pitchFamily="2" charset="-122"/>
                <a:cs typeface="Arial" panose="020B0604020202020204" pitchFamily="34" charset="0"/>
              </a:rPr>
              <a:t>政策</a:t>
            </a:r>
            <a:endParaRPr lang="en-US" sz="32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851486"/>
          </a:xfrm>
          <a:prstGeom prst="rect">
            <a:avLst/>
          </a:prstGeom>
        </p:spPr>
        <p:txBody>
          <a:bodyPr wrap="square">
            <a:spAutoFit/>
          </a:bodyPr>
          <a:lstStyle/>
          <a:p>
            <a:pPr marL="228600" indent="-228600" algn="just">
              <a:lnSpc>
                <a:spcPct val="130000"/>
              </a:lnSpc>
            </a:pPr>
            <a:r>
              <a:rPr lang="zh-CN" alt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基于以下机构和部门提出的建议：</a:t>
            </a:r>
            <a:endParaRPr lang="en-US" altLang="zh-CN"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28600" indent="-228600" algn="just">
              <a:lnSpc>
                <a:spcPct val="130000"/>
              </a:lnSpc>
            </a:pPr>
            <a:r>
              <a:rPr lang="zh-CN" alt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bg1">
                    <a:lumMod val="85000"/>
                  </a:schemeClr>
                </a:solidFill>
                <a:latin typeface="Arial" panose="020B0604020202020204" pitchFamily="34" charset="0"/>
                <a:cs typeface="Arial" panose="020B0604020202020204" pitchFamily="34" charset="0"/>
              </a:rPr>
              <a:t>IMAC</a:t>
            </a:r>
          </a:p>
          <a:p>
            <a:pPr marL="228600" marR="0" indent="-228600" algn="just">
              <a:lnSpc>
                <a:spcPct val="130000"/>
              </a:lnSpc>
              <a:spcBef>
                <a:spcPts val="0"/>
              </a:spcBef>
              <a:spcAft>
                <a:spcPts val="0"/>
              </a:spcAft>
            </a:pP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a:t>
            </a:r>
            <a:r>
              <a:rPr lang="zh-CN" alt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内部审计</a:t>
            </a:r>
            <a:endPar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zh-CN" alt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外部审计</a:t>
            </a:r>
            <a:endPar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JIU</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zh-CN" alt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工作组</a:t>
            </a:r>
            <a:endPar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lnSpc>
                <a:spcPct val="130000"/>
              </a:lnSpc>
              <a:spcBef>
                <a:spcPts val="0"/>
              </a:spcBef>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3A3D379B-C99C-4D4C-8195-BB0F16461AA3}"/>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542E750-0060-4E70-9D56-E4FA0AE3C1BA}"/>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19</a:t>
            </a:r>
            <a:endParaRPr lang="en-US" b="1"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D315717D-689E-4299-A483-8E8C1AA2B2C8}"/>
              </a:ext>
            </a:extLst>
          </p:cNvPr>
          <p:cNvSpPr/>
          <p:nvPr/>
        </p:nvSpPr>
        <p:spPr>
          <a:xfrm>
            <a:off x="3912527" y="3250495"/>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3200" b="1" dirty="0">
                <a:solidFill>
                  <a:schemeClr val="tx1"/>
                </a:solidFill>
                <a:latin typeface="Arial" panose="020B0604020202020204" pitchFamily="34" charset="0"/>
                <a:ea typeface="DengXian" panose="02010600030101010101" pitchFamily="2" charset="-122"/>
                <a:cs typeface="Arial" panose="020B0604020202020204" pitchFamily="34" charset="0"/>
              </a:rPr>
              <a:t>正在进行中</a:t>
            </a:r>
            <a:endParaRPr lang="en-US" sz="3200" b="1" dirty="0">
              <a:solidFill>
                <a:schemeClr val="tx1"/>
              </a:solidFill>
              <a:latin typeface="Arial" panose="020B0604020202020204" pitchFamily="34" charset="0"/>
              <a:ea typeface="DengXian" panose="02010600030101010101" pitchFamily="2" charset="-122"/>
              <a:cs typeface="Arial" panose="020B0604020202020204" pitchFamily="34" charset="0"/>
            </a:endParaRPr>
          </a:p>
        </p:txBody>
      </p:sp>
      <p:pic>
        <p:nvPicPr>
          <p:cNvPr id="25" name="Picture 24" descr="A close up of a fan&#10;&#10;Description automatically generated">
            <a:extLst>
              <a:ext uri="{FF2B5EF4-FFF2-40B4-BE49-F238E27FC236}">
                <a16:creationId xmlns:a16="http://schemas.microsoft.com/office/drawing/2014/main" id="{8770071A-0384-43CD-9D44-123A5FD58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608" y="2446543"/>
            <a:ext cx="232055" cy="232055"/>
          </a:xfrm>
          <a:prstGeom prst="rect">
            <a:avLst/>
          </a:prstGeom>
        </p:spPr>
      </p:pic>
      <p:pic>
        <p:nvPicPr>
          <p:cNvPr id="26" name="Picture 25" descr="A close up of a fan&#10;&#10;Description automatically generated">
            <a:extLst>
              <a:ext uri="{FF2B5EF4-FFF2-40B4-BE49-F238E27FC236}">
                <a16:creationId xmlns:a16="http://schemas.microsoft.com/office/drawing/2014/main" id="{EA3A194A-9F65-4F14-8793-6C26C65D6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609" y="3249196"/>
            <a:ext cx="232055" cy="232055"/>
          </a:xfrm>
          <a:prstGeom prst="rect">
            <a:avLst/>
          </a:prstGeom>
        </p:spPr>
      </p:pic>
      <p:sp>
        <p:nvSpPr>
          <p:cNvPr id="27" name="TextBox 26">
            <a:extLst>
              <a:ext uri="{FF2B5EF4-FFF2-40B4-BE49-F238E27FC236}">
                <a16:creationId xmlns:a16="http://schemas.microsoft.com/office/drawing/2014/main" id="{1C0BA05A-DE9C-4290-985A-481206F51505}"/>
              </a:ext>
            </a:extLst>
          </p:cNvPr>
          <p:cNvSpPr txBox="1"/>
          <p:nvPr/>
        </p:nvSpPr>
        <p:spPr>
          <a:xfrm>
            <a:off x="3920632" y="3795119"/>
            <a:ext cx="1800493" cy="369332"/>
          </a:xfrm>
          <a:prstGeom prst="rect">
            <a:avLst/>
          </a:prstGeom>
          <a:noFill/>
        </p:spPr>
        <p:txBody>
          <a:bodyPr wrap="none" rtlCol="0">
            <a:spAutoFit/>
          </a:bodyPr>
          <a:lstStyle/>
          <a:p>
            <a:r>
              <a:rPr lang="zh-CN" altLang="en-US" b="1" dirty="0">
                <a:latin typeface="Arial" panose="020B0604020202020204" pitchFamily="34" charset="0"/>
                <a:cs typeface="Arial" panose="020B0604020202020204" pitchFamily="34" charset="0"/>
              </a:rPr>
              <a:t>人力资源管理部</a:t>
            </a:r>
            <a:endParaRPr lang="en-US" b="1"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3543AAFE-47C2-4A09-8BB7-B03F74267D02}"/>
              </a:ext>
            </a:extLst>
          </p:cNvPr>
          <p:cNvSpPr txBox="1"/>
          <p:nvPr/>
        </p:nvSpPr>
        <p:spPr>
          <a:xfrm>
            <a:off x="1064309" y="279048"/>
            <a:ext cx="7724849" cy="507831"/>
          </a:xfrm>
          <a:prstGeom prst="rect">
            <a:avLst/>
          </a:prstGeom>
          <a:noFill/>
        </p:spPr>
        <p:txBody>
          <a:bodyPr wrap="square" lIns="108000" rIns="108000" rtlCol="0">
            <a:spAutoFit/>
          </a:bodyPr>
          <a:lstStyle/>
          <a:p>
            <a:r>
              <a:rPr lang="zh-CN" altLang="en-US" sz="2700" b="1">
                <a:solidFill>
                  <a:schemeClr val="tx1">
                    <a:lumMod val="95000"/>
                    <a:lumOff val="5000"/>
                  </a:schemeClr>
                </a:solidFill>
                <a:latin typeface="Arial"/>
                <a:ea typeface="Arial Unicode MS"/>
                <a:cs typeface="Arial" pitchFamily="34" charset="0"/>
              </a:rPr>
              <a:t>正在落实的系统与措施</a:t>
            </a:r>
            <a:endParaRPr lang="ko-KR" altLang="en-US" sz="2700" b="1" dirty="0">
              <a:solidFill>
                <a:schemeClr val="tx1">
                  <a:lumMod val="95000"/>
                  <a:lumOff val="5000"/>
                </a:schemeClr>
              </a:solidFill>
              <a:latin typeface="Arial"/>
              <a:ea typeface="Arial Unicode MS"/>
              <a:cs typeface="Arial" pitchFamily="34" charset="0"/>
            </a:endParaRPr>
          </a:p>
        </p:txBody>
      </p:sp>
      <p:sp>
        <p:nvSpPr>
          <p:cNvPr id="29" name="TextBox 28">
            <a:extLst>
              <a:ext uri="{FF2B5EF4-FFF2-40B4-BE49-F238E27FC236}">
                <a16:creationId xmlns:a16="http://schemas.microsoft.com/office/drawing/2014/main" id="{485BF638-1C98-4EBD-AE04-CF45ED28E8E5}"/>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
        <p:nvSpPr>
          <p:cNvPr id="4" name="Rectangle 3">
            <a:extLst>
              <a:ext uri="{FF2B5EF4-FFF2-40B4-BE49-F238E27FC236}">
                <a16:creationId xmlns:a16="http://schemas.microsoft.com/office/drawing/2014/main" id="{E5049277-37EB-4A58-84F3-C10EEFDB3D67}"/>
              </a:ext>
            </a:extLst>
          </p:cNvPr>
          <p:cNvSpPr/>
          <p:nvPr/>
        </p:nvSpPr>
        <p:spPr>
          <a:xfrm>
            <a:off x="150661" y="5777059"/>
            <a:ext cx="6269513" cy="584775"/>
          </a:xfrm>
          <a:prstGeom prst="rect">
            <a:avLst/>
          </a:prstGeom>
        </p:spPr>
        <p:txBody>
          <a:bodyPr wrap="square">
            <a:spAutoFit/>
          </a:bodyPr>
          <a:lstStyle/>
          <a:p>
            <a:r>
              <a:rPr lang="zh-CN" altLang="en-US" sz="1600" dirty="0">
                <a:latin typeface="Arial" panose="020B0604020202020204" pitchFamily="34" charset="0"/>
                <a:cs typeface="Arial" panose="020B0604020202020204" pitchFamily="34" charset="0"/>
              </a:rPr>
              <a:t>与其他联合国组织进行了对标。</a:t>
            </a:r>
          </a:p>
          <a:p>
            <a:r>
              <a:rPr lang="zh-CN" altLang="en-US" sz="1600" dirty="0">
                <a:latin typeface="Arial" panose="020B0604020202020204" pitchFamily="34" charset="0"/>
                <a:cs typeface="Arial" panose="020B0604020202020204" pitchFamily="34" charset="0"/>
              </a:rPr>
              <a:t>起草了政策的初稿，并将提交进入批准流程。</a:t>
            </a:r>
            <a:endParaRPr lang="en-US" sz="1600" dirty="0">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2951A992-5415-4B8E-9192-53A5C0B3DDC0}"/>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CBE04F98-9DC4-4709-B653-150FC362BA51}"/>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solidFill>
                  <a:prstClr val="white"/>
                </a:solidFill>
                <a:latin typeface="Arial" panose="020B0604020202020204" pitchFamily="34" charset="0"/>
                <a:cs typeface="Arial" panose="020B0604020202020204" pitchFamily="34" charset="0"/>
              </a:rPr>
              <a:t>12</a:t>
            </a:r>
            <a:r>
              <a:rPr lang="zh-CN" altLang="en-US" sz="2400" b="1" dirty="0">
                <a:solidFill>
                  <a:prstClr val="white"/>
                </a:solidFill>
                <a:latin typeface="Arial" panose="020B0604020202020204" pitchFamily="34" charset="0"/>
                <a:cs typeface="Arial" panose="020B0604020202020204" pitchFamily="34" charset="0"/>
              </a:rPr>
              <a:t>月</a:t>
            </a:r>
            <a:endParaRPr lang="en-US" sz="2400" b="1"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6D71CF5-B951-491F-9176-1B6862D12D5C}"/>
              </a:ext>
            </a:extLst>
          </p:cNvPr>
          <p:cNvSpPr txBox="1"/>
          <p:nvPr/>
        </p:nvSpPr>
        <p:spPr>
          <a:xfrm>
            <a:off x="8101131" y="3920076"/>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20</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5013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428349" y="707306"/>
            <a:ext cx="825867" cy="246221"/>
          </a:xfrm>
          <a:prstGeom prst="rect">
            <a:avLst/>
          </a:prstGeom>
        </p:spPr>
        <p:txBody>
          <a:bodyPr wrap="none">
            <a:spAutoFit/>
          </a:bodyPr>
          <a:lstStyle/>
          <a:p>
            <a:r>
              <a:rPr lang="zh-CN" altLang="en-US" sz="1000" b="1" dirty="0">
                <a:solidFill>
                  <a:srgbClr val="00B0F0"/>
                </a:solidFill>
                <a:latin typeface="Arial" panose="020B0604020202020204" pitchFamily="34" charset="0"/>
                <a:cs typeface="Arial" panose="020B0604020202020204" pitchFamily="34" charset="0"/>
              </a:rPr>
              <a:t>内控</a:t>
            </a:r>
            <a:r>
              <a:rPr lang="zh-CN" altLang="en-US" sz="1000" b="1" dirty="0">
                <a:solidFill>
                  <a:schemeClr val="tx1">
                    <a:lumMod val="95000"/>
                    <a:lumOff val="5000"/>
                  </a:schemeClr>
                </a:solidFill>
                <a:latin typeface="Arial" panose="020B0604020202020204" pitchFamily="34" charset="0"/>
                <a:cs typeface="Arial" panose="020B0604020202020204" pitchFamily="34" charset="0"/>
              </a:rPr>
              <a:t>工作组</a:t>
            </a:r>
            <a:endParaRPr lang="en-US" altLang="zh-CN" sz="1000" b="1" dirty="0">
              <a:solidFill>
                <a:srgbClr val="00B0F0"/>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584775"/>
          </a:xfrm>
          <a:prstGeom prst="rect">
            <a:avLst/>
          </a:prstGeom>
        </p:spPr>
        <p:txBody>
          <a:bodyPr wrap="square">
            <a:spAutoFit/>
          </a:bodyPr>
          <a:lstStyle/>
          <a:p>
            <a:r>
              <a:rPr lang="en-US" sz="3200" b="1" dirty="0">
                <a:latin typeface="Arial" panose="020B0604020202020204" pitchFamily="34" charset="0"/>
                <a:ea typeface="DengXian" panose="02010600030101010101" pitchFamily="2" charset="-122"/>
                <a:cs typeface="Arial" panose="020B0604020202020204" pitchFamily="34" charset="0"/>
              </a:rPr>
              <a:t>5. </a:t>
            </a:r>
            <a:r>
              <a:rPr lang="zh-CN" altLang="en-US" sz="3200" b="1" dirty="0">
                <a:latin typeface="Arial" panose="020B0604020202020204" pitchFamily="34" charset="0"/>
                <a:ea typeface="DengXian" panose="02010600030101010101" pitchFamily="2" charset="-122"/>
                <a:cs typeface="Arial" panose="020B0604020202020204" pitchFamily="34" charset="0"/>
              </a:rPr>
              <a:t>举报人</a:t>
            </a:r>
            <a:r>
              <a:rPr lang="zh-CN" altLang="en-US" sz="3200" b="1" dirty="0">
                <a:solidFill>
                  <a:schemeClr val="bg1"/>
                </a:solidFill>
                <a:latin typeface="Arial" panose="020B0604020202020204" pitchFamily="34" charset="0"/>
                <a:ea typeface="DengXian" panose="02010600030101010101" pitchFamily="2" charset="-122"/>
                <a:cs typeface="Arial" panose="020B0604020202020204" pitchFamily="34" charset="0"/>
              </a:rPr>
              <a:t>保护</a:t>
            </a:r>
            <a:endParaRPr lang="en-US" sz="32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451377"/>
          </a:xfrm>
          <a:prstGeom prst="rect">
            <a:avLst/>
          </a:prstGeom>
        </p:spPr>
        <p:txBody>
          <a:bodyPr wrap="square">
            <a:spAutoFit/>
          </a:bodyPr>
          <a:lstStyle/>
          <a:p>
            <a:pPr marL="228600" marR="0" indent="-228600" algn="just">
              <a:lnSpc>
                <a:spcPct val="130000"/>
              </a:lnSpc>
              <a:spcBef>
                <a:spcPts val="0"/>
              </a:spcBef>
              <a:spcAft>
                <a:spcPts val="0"/>
              </a:spcAft>
            </a:pPr>
            <a:r>
              <a:rPr lang="zh-CN" alt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基于以下机构和部门提出的建议： </a:t>
            </a:r>
            <a:endPar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IMAC</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zh-CN" alt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内部审计</a:t>
            </a:r>
            <a:endPar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zh-CN" alt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外部审计</a:t>
            </a:r>
            <a:endPar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JIU</a:t>
            </a:r>
          </a:p>
          <a:p>
            <a:pPr marL="228600" marR="0" indent="-228600" algn="just">
              <a:lnSpc>
                <a:spcPct val="130000"/>
              </a:lnSpc>
              <a:spcBef>
                <a:spcPts val="0"/>
              </a:spcBef>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3A3D379B-C99C-4D4C-8195-BB0F16461AA3}"/>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8512067-7C04-498D-9DCB-2FE151B145B9}"/>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19</a:t>
            </a:r>
            <a:endParaRPr lang="en-US" b="1"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F4FB6EEE-AF71-4E03-9410-7B8E63FAE18A}"/>
              </a:ext>
            </a:extLst>
          </p:cNvPr>
          <p:cNvSpPr/>
          <p:nvPr/>
        </p:nvSpPr>
        <p:spPr>
          <a:xfrm>
            <a:off x="4000253" y="3272590"/>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3200" b="1" dirty="0">
                <a:solidFill>
                  <a:schemeClr val="tx1"/>
                </a:solidFill>
                <a:latin typeface="Arial" panose="020B0604020202020204" pitchFamily="34" charset="0"/>
                <a:ea typeface="DengXian" panose="02010600030101010101" pitchFamily="2" charset="-122"/>
                <a:cs typeface="Arial" panose="020B0604020202020204" pitchFamily="34" charset="0"/>
              </a:rPr>
              <a:t>正在进行中</a:t>
            </a:r>
            <a:endParaRPr lang="en-US" sz="3200" b="1" dirty="0">
              <a:solidFill>
                <a:schemeClr val="tx1"/>
              </a:solidFill>
              <a:latin typeface="Arial" panose="020B0604020202020204" pitchFamily="34" charset="0"/>
              <a:ea typeface="DengXian" panose="02010600030101010101" pitchFamily="2" charset="-122"/>
              <a:cs typeface="Arial" panose="020B0604020202020204" pitchFamily="34" charset="0"/>
            </a:endParaRPr>
          </a:p>
        </p:txBody>
      </p:sp>
      <p:pic>
        <p:nvPicPr>
          <p:cNvPr id="25" name="Picture 24" descr="A close up of a fan&#10;&#10;Description automatically generated">
            <a:extLst>
              <a:ext uri="{FF2B5EF4-FFF2-40B4-BE49-F238E27FC236}">
                <a16:creationId xmlns:a16="http://schemas.microsoft.com/office/drawing/2014/main" id="{5FEDA135-C2B5-488A-97E2-0EA496F9C8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3376" y="2825946"/>
            <a:ext cx="232055" cy="232055"/>
          </a:xfrm>
          <a:prstGeom prst="rect">
            <a:avLst/>
          </a:prstGeom>
        </p:spPr>
      </p:pic>
      <p:pic>
        <p:nvPicPr>
          <p:cNvPr id="26" name="Picture 25" descr="A close up of a fan&#10;&#10;Description automatically generated">
            <a:extLst>
              <a:ext uri="{FF2B5EF4-FFF2-40B4-BE49-F238E27FC236}">
                <a16:creationId xmlns:a16="http://schemas.microsoft.com/office/drawing/2014/main" id="{54D0CE1F-C8BD-4656-B535-411C683C07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7078" y="2466913"/>
            <a:ext cx="232055" cy="232055"/>
          </a:xfrm>
          <a:prstGeom prst="rect">
            <a:avLst/>
          </a:prstGeom>
        </p:spPr>
      </p:pic>
      <p:sp>
        <p:nvSpPr>
          <p:cNvPr id="27" name="TextBox 26">
            <a:extLst>
              <a:ext uri="{FF2B5EF4-FFF2-40B4-BE49-F238E27FC236}">
                <a16:creationId xmlns:a16="http://schemas.microsoft.com/office/drawing/2014/main" id="{EAB5A68C-2893-4325-B252-85444717C90C}"/>
              </a:ext>
            </a:extLst>
          </p:cNvPr>
          <p:cNvSpPr txBox="1"/>
          <p:nvPr/>
        </p:nvSpPr>
        <p:spPr>
          <a:xfrm>
            <a:off x="3920632" y="3795119"/>
            <a:ext cx="1800493" cy="369332"/>
          </a:xfrm>
          <a:prstGeom prst="rect">
            <a:avLst/>
          </a:prstGeom>
          <a:noFill/>
        </p:spPr>
        <p:txBody>
          <a:bodyPr wrap="none" rtlCol="0">
            <a:spAutoFit/>
          </a:bodyPr>
          <a:lstStyle/>
          <a:p>
            <a:r>
              <a:rPr lang="zh-CN" altLang="en-US" b="1" dirty="0">
                <a:latin typeface="Arial" panose="020B0604020202020204" pitchFamily="34" charset="0"/>
                <a:cs typeface="Arial" panose="020B0604020202020204" pitchFamily="34" charset="0"/>
              </a:rPr>
              <a:t>道德规范办公室</a:t>
            </a:r>
            <a:endParaRPr lang="en-US" b="1"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C552FE45-CA2B-41F4-BE5E-ECC9E9DCA4BC}"/>
              </a:ext>
            </a:extLst>
          </p:cNvPr>
          <p:cNvSpPr txBox="1"/>
          <p:nvPr/>
        </p:nvSpPr>
        <p:spPr>
          <a:xfrm>
            <a:off x="1064309" y="279048"/>
            <a:ext cx="7724849" cy="507831"/>
          </a:xfrm>
          <a:prstGeom prst="rect">
            <a:avLst/>
          </a:prstGeom>
          <a:noFill/>
        </p:spPr>
        <p:txBody>
          <a:bodyPr wrap="square" lIns="108000" rIns="108000" rtlCol="0">
            <a:spAutoFit/>
          </a:bodyPr>
          <a:lstStyle/>
          <a:p>
            <a:r>
              <a:rPr lang="zh-CN" altLang="en-US" sz="2700" b="1">
                <a:solidFill>
                  <a:schemeClr val="tx1">
                    <a:lumMod val="95000"/>
                    <a:lumOff val="5000"/>
                  </a:schemeClr>
                </a:solidFill>
                <a:latin typeface="Arial"/>
                <a:ea typeface="Arial Unicode MS"/>
                <a:cs typeface="Arial" pitchFamily="34" charset="0"/>
              </a:rPr>
              <a:t>正在落实的系统与措施</a:t>
            </a:r>
            <a:endParaRPr lang="ko-KR" altLang="en-US" sz="2700" b="1" dirty="0">
              <a:solidFill>
                <a:schemeClr val="tx1">
                  <a:lumMod val="95000"/>
                  <a:lumOff val="5000"/>
                </a:schemeClr>
              </a:solidFill>
              <a:latin typeface="Arial"/>
              <a:ea typeface="Arial Unicode MS"/>
              <a:cs typeface="Arial" pitchFamily="34" charset="0"/>
            </a:endParaRPr>
          </a:p>
        </p:txBody>
      </p:sp>
      <p:sp>
        <p:nvSpPr>
          <p:cNvPr id="28" name="TextBox 27">
            <a:extLst>
              <a:ext uri="{FF2B5EF4-FFF2-40B4-BE49-F238E27FC236}">
                <a16:creationId xmlns:a16="http://schemas.microsoft.com/office/drawing/2014/main" id="{837AD89E-4C96-4D01-B60B-5F861F1DE9DE}"/>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
        <p:nvSpPr>
          <p:cNvPr id="22" name="Rectangle: Rounded Corners 21">
            <a:extLst>
              <a:ext uri="{FF2B5EF4-FFF2-40B4-BE49-F238E27FC236}">
                <a16:creationId xmlns:a16="http://schemas.microsoft.com/office/drawing/2014/main" id="{4028A262-38BC-4B42-8005-98A57DB18CE7}"/>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9" name="Rectangle: Rounded Corners 28">
            <a:extLst>
              <a:ext uri="{FF2B5EF4-FFF2-40B4-BE49-F238E27FC236}">
                <a16:creationId xmlns:a16="http://schemas.microsoft.com/office/drawing/2014/main" id="{5BC45414-2E97-4866-A248-15E2A3359CD8}"/>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solidFill>
                  <a:prstClr val="white"/>
                </a:solidFill>
                <a:latin typeface="Arial" panose="020B0604020202020204" pitchFamily="34" charset="0"/>
                <a:cs typeface="Arial" panose="020B0604020202020204" pitchFamily="34" charset="0"/>
              </a:rPr>
              <a:t>12</a:t>
            </a:r>
            <a:r>
              <a:rPr lang="zh-CN" altLang="en-US" sz="2400" b="1" dirty="0">
                <a:solidFill>
                  <a:prstClr val="white"/>
                </a:solidFill>
                <a:latin typeface="Arial" panose="020B0604020202020204" pitchFamily="34" charset="0"/>
                <a:cs typeface="Arial" panose="020B0604020202020204" pitchFamily="34" charset="0"/>
              </a:rPr>
              <a:t>月</a:t>
            </a:r>
            <a:endParaRPr lang="en-US" sz="2400" b="1"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E09630C5-1426-4D48-AC04-01C2D2A05755}"/>
              </a:ext>
            </a:extLst>
          </p:cNvPr>
          <p:cNvSpPr txBox="1"/>
          <p:nvPr/>
        </p:nvSpPr>
        <p:spPr>
          <a:xfrm>
            <a:off x="8101131" y="3920076"/>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20</a:t>
            </a:r>
            <a:endParaRPr lang="en-US" b="1"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DE6DA3F-D0EC-4676-9B1C-0A5429CB99A8}"/>
              </a:ext>
            </a:extLst>
          </p:cNvPr>
          <p:cNvSpPr/>
          <p:nvPr/>
        </p:nvSpPr>
        <p:spPr>
          <a:xfrm>
            <a:off x="274508" y="4442995"/>
            <a:ext cx="6415050" cy="584775"/>
          </a:xfrm>
          <a:prstGeom prst="rect">
            <a:avLst/>
          </a:prstGeom>
        </p:spPr>
        <p:txBody>
          <a:bodyPr wrap="square">
            <a:spAutoFit/>
          </a:bodyPr>
          <a:lstStyle/>
          <a:p>
            <a:r>
              <a:rPr lang="zh-CN" altLang="en-US" sz="1600" dirty="0">
                <a:solidFill>
                  <a:srgbClr val="0D0D0D"/>
                </a:solidFill>
                <a:ea typeface="SimSun" panose="02010600030101010101" pitchFamily="2" charset="-122"/>
                <a:cs typeface="SimSun" panose="02010600030101010101" pitchFamily="2" charset="-122"/>
              </a:rPr>
              <a:t>为了充实现有政策，需要通过一项新的完善的举报人政策，强化举报人的地位及对其的保护。</a:t>
            </a:r>
            <a:endParaRPr lang="en-GB" sz="16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1EE74474-1C0F-46E1-8F52-E93E23393DB0}"/>
              </a:ext>
            </a:extLst>
          </p:cNvPr>
          <p:cNvSpPr/>
          <p:nvPr/>
        </p:nvSpPr>
        <p:spPr>
          <a:xfrm>
            <a:off x="7215109" y="5251419"/>
            <a:ext cx="2886239" cy="369332"/>
          </a:xfrm>
          <a:prstGeom prst="rect">
            <a:avLst/>
          </a:prstGeom>
        </p:spPr>
        <p:txBody>
          <a:bodyPr wrap="none">
            <a:spAutoFit/>
          </a:bodyPr>
          <a:lstStyle/>
          <a:p>
            <a:r>
              <a:rPr lang="zh-CN" altLang="en-US" dirty="0">
                <a:solidFill>
                  <a:srgbClr val="00B0F0"/>
                </a:solidFill>
                <a:latin typeface="Arial" panose="020B0604020202020204" pitchFamily="34" charset="0"/>
                <a:cs typeface="Arial" panose="020B0604020202020204" pitchFamily="34" charset="0"/>
              </a:rPr>
              <a:t>需修订第</a:t>
            </a:r>
            <a:r>
              <a:rPr lang="en-GB" altLang="zh-CN" dirty="0">
                <a:solidFill>
                  <a:srgbClr val="00B0F0"/>
                </a:solidFill>
                <a:latin typeface="Arial" panose="020B0604020202020204" pitchFamily="34" charset="0"/>
                <a:cs typeface="Arial" panose="020B0604020202020204" pitchFamily="34" charset="0"/>
              </a:rPr>
              <a:t>11/04</a:t>
            </a:r>
            <a:r>
              <a:rPr lang="zh-CN" altLang="en-US" dirty="0">
                <a:solidFill>
                  <a:srgbClr val="00B0F0"/>
                </a:solidFill>
                <a:latin typeface="Arial" panose="020B0604020202020204" pitchFamily="34" charset="0"/>
                <a:cs typeface="Arial" panose="020B0604020202020204" pitchFamily="34" charset="0"/>
              </a:rPr>
              <a:t>号行政规定</a:t>
            </a:r>
            <a:r>
              <a:rPr lang="en-GB" altLang="zh-CN" dirty="0">
                <a:solidFill>
                  <a:srgbClr val="00B0F0"/>
                </a:solidFill>
                <a:latin typeface="Arial" panose="020B0604020202020204" pitchFamily="34" charset="0"/>
                <a:cs typeface="Arial" panose="020B0604020202020204" pitchFamily="34" charset="0"/>
              </a:rPr>
              <a:t> </a:t>
            </a:r>
            <a:endParaRPr lang="en-US" altLang="zh-CN"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163335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428349" y="707306"/>
            <a:ext cx="825867" cy="246221"/>
          </a:xfrm>
          <a:prstGeom prst="rect">
            <a:avLst/>
          </a:prstGeom>
        </p:spPr>
        <p:txBody>
          <a:bodyPr wrap="none">
            <a:spAutoFit/>
          </a:bodyPr>
          <a:lstStyle/>
          <a:p>
            <a:r>
              <a:rPr lang="zh-CN" altLang="en-US" sz="1000" b="1" dirty="0">
                <a:solidFill>
                  <a:srgbClr val="00B0F0"/>
                </a:solidFill>
                <a:latin typeface="Arial" panose="020B0604020202020204" pitchFamily="34" charset="0"/>
                <a:cs typeface="Arial" panose="020B0604020202020204" pitchFamily="34" charset="0"/>
              </a:rPr>
              <a:t>内控</a:t>
            </a:r>
            <a:r>
              <a:rPr lang="zh-CN" altLang="en-US" sz="1000" b="1" dirty="0">
                <a:solidFill>
                  <a:schemeClr val="tx1">
                    <a:lumMod val="95000"/>
                    <a:lumOff val="5000"/>
                  </a:schemeClr>
                </a:solidFill>
                <a:latin typeface="Arial" panose="020B0604020202020204" pitchFamily="34" charset="0"/>
                <a:cs typeface="Arial" panose="020B0604020202020204" pitchFamily="34" charset="0"/>
              </a:rPr>
              <a:t>工作组</a:t>
            </a:r>
            <a:endParaRPr lang="en-US" altLang="zh-CN" sz="1000" b="1" dirty="0">
              <a:solidFill>
                <a:srgbClr val="00B0F0"/>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584775"/>
          </a:xfrm>
          <a:prstGeom prst="rect">
            <a:avLst/>
          </a:prstGeom>
        </p:spPr>
        <p:txBody>
          <a:bodyPr wrap="square">
            <a:spAutoFit/>
          </a:bodyPr>
          <a:lstStyle/>
          <a:p>
            <a:r>
              <a:rPr lang="en-US" sz="3200" b="1" dirty="0">
                <a:latin typeface="Arial" panose="020B0604020202020204" pitchFamily="34" charset="0"/>
                <a:ea typeface="DengXian" panose="02010600030101010101" pitchFamily="2" charset="-122"/>
                <a:cs typeface="Arial" panose="020B0604020202020204" pitchFamily="34" charset="0"/>
              </a:rPr>
              <a:t>6. </a:t>
            </a:r>
            <a:r>
              <a:rPr lang="zh-CN" altLang="en-US" sz="3200" b="1" dirty="0">
                <a:latin typeface="Arial" panose="020B0604020202020204" pitchFamily="34" charset="0"/>
                <a:ea typeface="DengXian" panose="02010600030101010101" pitchFamily="2" charset="-122"/>
                <a:cs typeface="Arial" panose="020B0604020202020204" pitchFamily="34" charset="0"/>
              </a:rPr>
              <a:t>为</a:t>
            </a:r>
            <a:r>
              <a:rPr lang="en-US" altLang="zh-CN" sz="3200" b="1" dirty="0">
                <a:latin typeface="Arial" panose="020B0604020202020204" pitchFamily="34" charset="0"/>
                <a:ea typeface="DengXian" panose="02010600030101010101" pitchFamily="2" charset="-122"/>
                <a:cs typeface="Arial" panose="020B0604020202020204" pitchFamily="34" charset="0"/>
              </a:rPr>
              <a:t>BDT</a:t>
            </a:r>
            <a:r>
              <a:rPr lang="zh-CN" altLang="en-US" sz="3200" b="1" dirty="0">
                <a:latin typeface="Arial" panose="020B0604020202020204" pitchFamily="34" charset="0"/>
                <a:ea typeface="DengXian" panose="02010600030101010101" pitchFamily="2" charset="-122"/>
                <a:cs typeface="Arial" panose="020B0604020202020204" pitchFamily="34" charset="0"/>
              </a:rPr>
              <a:t>部署通用</a:t>
            </a:r>
            <a:r>
              <a:rPr lang="en-US" sz="3200" b="1" dirty="0">
                <a:solidFill>
                  <a:schemeClr val="bg1"/>
                </a:solidFill>
                <a:latin typeface="Arial" panose="020B0604020202020204" pitchFamily="34" charset="0"/>
                <a:ea typeface="DengXian" panose="02010600030101010101" pitchFamily="2" charset="-122"/>
                <a:cs typeface="Arial" panose="020B0604020202020204" pitchFamily="34" charset="0"/>
              </a:rPr>
              <a:t>IT</a:t>
            </a:r>
            <a:r>
              <a:rPr lang="zh-CN" altLang="en-US" sz="3200" b="1" dirty="0">
                <a:solidFill>
                  <a:schemeClr val="bg1"/>
                </a:solidFill>
                <a:latin typeface="Arial" panose="020B0604020202020204" pitchFamily="34" charset="0"/>
                <a:ea typeface="DengXian" panose="02010600030101010101" pitchFamily="2" charset="-122"/>
                <a:cs typeface="Arial" panose="020B0604020202020204" pitchFamily="34" charset="0"/>
              </a:rPr>
              <a:t>系统</a:t>
            </a:r>
            <a:endParaRPr lang="en-US" sz="32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851486"/>
          </a:xfrm>
          <a:prstGeom prst="rect">
            <a:avLst/>
          </a:prstGeom>
        </p:spPr>
        <p:txBody>
          <a:bodyPr wrap="square">
            <a:spAutoFit/>
          </a:bodyPr>
          <a:lstStyle/>
          <a:p>
            <a:pPr marL="228600" marR="0" indent="-228600" algn="just">
              <a:lnSpc>
                <a:spcPct val="130000"/>
              </a:lnSpc>
              <a:spcBef>
                <a:spcPts val="0"/>
              </a:spcBef>
              <a:spcAft>
                <a:spcPts val="0"/>
              </a:spcAft>
            </a:pPr>
            <a:r>
              <a:rPr lang="zh-CN" alt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基于以下机构和部门提出的建议： </a:t>
            </a:r>
            <a:endPar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lnSpc>
                <a:spcPct val="130000"/>
              </a:lnSpc>
              <a:spcBef>
                <a:spcPts val="0"/>
              </a:spcBef>
              <a:spcAft>
                <a:spcPts val="0"/>
              </a:spcAft>
            </a:pP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IMAC</a:t>
            </a:r>
          </a:p>
          <a:p>
            <a:pPr marL="228600" marR="0" indent="-228600" algn="just">
              <a:lnSpc>
                <a:spcPct val="130000"/>
              </a:lnSpc>
              <a:spcBef>
                <a:spcPts val="0"/>
              </a:spcBef>
              <a:spcAft>
                <a:spcPts val="0"/>
              </a:spcAft>
            </a:pP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a:t>
            </a:r>
            <a:r>
              <a:rPr lang="zh-CN" alt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内部审计</a:t>
            </a:r>
            <a:endPar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lnSpc>
                <a:spcPct val="130000"/>
              </a:lnSpc>
              <a:spcBef>
                <a:spcPts val="0"/>
              </a:spcBef>
              <a:spcAft>
                <a:spcPts val="0"/>
              </a:spcAft>
            </a:pP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a:t>
            </a:r>
            <a:r>
              <a:rPr lang="zh-CN" alt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外部审计</a:t>
            </a:r>
            <a:endPar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lnSpc>
                <a:spcPct val="130000"/>
              </a:lnSpc>
              <a:spcBef>
                <a:spcPts val="0"/>
              </a:spcBef>
              <a:spcAft>
                <a:spcPts val="0"/>
              </a:spcAft>
            </a:pP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JIU</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zh-CN" alt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工作组</a:t>
            </a:r>
            <a:endPar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lnSpc>
                <a:spcPct val="130000"/>
              </a:lnSpc>
              <a:spcBef>
                <a:spcPts val="0"/>
              </a:spcBef>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9649E1A9-99D1-4CEE-ABE8-E194CB5F0E0F}"/>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C7EEA33D-6712-4E6D-B1A9-801A8B6BBE43}"/>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solidFill>
                  <a:prstClr val="white"/>
                </a:solidFill>
                <a:latin typeface="Arial" panose="020B0604020202020204" pitchFamily="34" charset="0"/>
                <a:cs typeface="Arial" panose="020B0604020202020204" pitchFamily="34" charset="0"/>
              </a:rPr>
              <a:t>12</a:t>
            </a:r>
            <a:r>
              <a:rPr lang="zh-CN" altLang="en-US" sz="2400" b="1" dirty="0">
                <a:solidFill>
                  <a:prstClr val="white"/>
                </a:solidFill>
                <a:latin typeface="Arial" panose="020B0604020202020204" pitchFamily="34" charset="0"/>
                <a:cs typeface="Arial" panose="020B0604020202020204" pitchFamily="34" charset="0"/>
              </a:rPr>
              <a:t>月</a:t>
            </a:r>
            <a:endParaRPr lang="en-US" sz="2400" b="1"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787D534B-7F50-4CE6-941C-4C01274FB802}"/>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21</a:t>
            </a:r>
            <a:endParaRPr lang="en-US" b="1"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15472AA6-0D43-4A89-8F4C-1891C5D6E7AE}"/>
              </a:ext>
            </a:extLst>
          </p:cNvPr>
          <p:cNvSpPr/>
          <p:nvPr/>
        </p:nvSpPr>
        <p:spPr>
          <a:xfrm>
            <a:off x="4000253" y="3272590"/>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3200" b="1" dirty="0">
                <a:solidFill>
                  <a:schemeClr val="tx1"/>
                </a:solidFill>
                <a:latin typeface="Arial" panose="020B0604020202020204" pitchFamily="34" charset="0"/>
                <a:ea typeface="DengXian" panose="02010600030101010101" pitchFamily="2" charset="-122"/>
                <a:cs typeface="Arial" panose="020B0604020202020204" pitchFamily="34" charset="0"/>
              </a:rPr>
              <a:t>正在进行中</a:t>
            </a:r>
            <a:endParaRPr lang="en-US" sz="3200" b="1" dirty="0">
              <a:solidFill>
                <a:schemeClr val="tx1"/>
              </a:solidFill>
              <a:latin typeface="Arial" panose="020B0604020202020204" pitchFamily="34" charset="0"/>
              <a:ea typeface="DengXian" panose="02010600030101010101" pitchFamily="2" charset="-122"/>
              <a:cs typeface="Arial" panose="020B0604020202020204" pitchFamily="34" charset="0"/>
            </a:endParaRPr>
          </a:p>
        </p:txBody>
      </p:sp>
      <p:pic>
        <p:nvPicPr>
          <p:cNvPr id="25" name="Picture 24" descr="A close up of a fan&#10;&#10;Description automatically generated">
            <a:extLst>
              <a:ext uri="{FF2B5EF4-FFF2-40B4-BE49-F238E27FC236}">
                <a16:creationId xmlns:a16="http://schemas.microsoft.com/office/drawing/2014/main" id="{C5D0EC2A-C569-411F-BE69-C3209A0B8A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609" y="3281868"/>
            <a:ext cx="232055" cy="232055"/>
          </a:xfrm>
          <a:prstGeom prst="rect">
            <a:avLst/>
          </a:prstGeom>
        </p:spPr>
      </p:pic>
      <p:sp>
        <p:nvSpPr>
          <p:cNvPr id="26" name="TextBox 25">
            <a:extLst>
              <a:ext uri="{FF2B5EF4-FFF2-40B4-BE49-F238E27FC236}">
                <a16:creationId xmlns:a16="http://schemas.microsoft.com/office/drawing/2014/main" id="{1D4A4CED-E49D-439F-BEF0-9DE03C568188}"/>
              </a:ext>
            </a:extLst>
          </p:cNvPr>
          <p:cNvSpPr txBox="1"/>
          <p:nvPr/>
        </p:nvSpPr>
        <p:spPr>
          <a:xfrm>
            <a:off x="3920632" y="3795119"/>
            <a:ext cx="1338828" cy="369332"/>
          </a:xfrm>
          <a:prstGeom prst="rect">
            <a:avLst/>
          </a:prstGeom>
          <a:noFill/>
        </p:spPr>
        <p:txBody>
          <a:bodyPr wrap="none" rtlCol="0">
            <a:spAutoFit/>
          </a:bodyPr>
          <a:lstStyle/>
          <a:p>
            <a:r>
              <a:rPr lang="zh-CN" altLang="en-US" b="1" dirty="0">
                <a:latin typeface="Arial" panose="020B0604020202020204" pitchFamily="34" charset="0"/>
                <a:cs typeface="Arial" panose="020B0604020202020204" pitchFamily="34" charset="0"/>
              </a:rPr>
              <a:t>信息服务部</a:t>
            </a:r>
            <a:endParaRPr lang="en-US"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54DFF44-FE70-45AB-ABE6-A64B1F3A0BA8}"/>
              </a:ext>
            </a:extLst>
          </p:cNvPr>
          <p:cNvSpPr txBox="1"/>
          <p:nvPr/>
        </p:nvSpPr>
        <p:spPr>
          <a:xfrm>
            <a:off x="5533044" y="3789682"/>
            <a:ext cx="1338828" cy="369332"/>
          </a:xfrm>
          <a:prstGeom prst="rect">
            <a:avLst/>
          </a:prstGeom>
          <a:noFill/>
        </p:spPr>
        <p:txBody>
          <a:bodyPr wrap="none" rtlCol="0">
            <a:spAutoFit/>
          </a:bodyPr>
          <a:lstStyle/>
          <a:p>
            <a:r>
              <a:rPr lang="zh-CN" altLang="en-US" b="1" dirty="0">
                <a:latin typeface="Arial" panose="020B0604020202020204" pitchFamily="34" charset="0"/>
                <a:cs typeface="Arial" panose="020B0604020202020204" pitchFamily="34" charset="0"/>
              </a:rPr>
              <a:t>电信发展局</a:t>
            </a:r>
            <a:endParaRPr lang="en-US" b="1"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A486A9E0-C906-4887-82F9-3532A53B8DAB}"/>
              </a:ext>
            </a:extLst>
          </p:cNvPr>
          <p:cNvSpPr txBox="1"/>
          <p:nvPr/>
        </p:nvSpPr>
        <p:spPr>
          <a:xfrm>
            <a:off x="1064309" y="279048"/>
            <a:ext cx="7724849" cy="507831"/>
          </a:xfrm>
          <a:prstGeom prst="rect">
            <a:avLst/>
          </a:prstGeom>
          <a:noFill/>
        </p:spPr>
        <p:txBody>
          <a:bodyPr wrap="square" lIns="108000" rIns="108000" rtlCol="0">
            <a:spAutoFit/>
          </a:bodyPr>
          <a:lstStyle/>
          <a:p>
            <a:r>
              <a:rPr lang="zh-CN" altLang="en-US" sz="2700" b="1">
                <a:solidFill>
                  <a:schemeClr val="tx1">
                    <a:lumMod val="95000"/>
                    <a:lumOff val="5000"/>
                  </a:schemeClr>
                </a:solidFill>
                <a:latin typeface="Arial"/>
                <a:ea typeface="Arial Unicode MS"/>
                <a:cs typeface="Arial" pitchFamily="34" charset="0"/>
              </a:rPr>
              <a:t>正在落实的系统与措施</a:t>
            </a:r>
            <a:endParaRPr lang="ko-KR" altLang="en-US" sz="2700" b="1" dirty="0">
              <a:solidFill>
                <a:schemeClr val="tx1">
                  <a:lumMod val="95000"/>
                  <a:lumOff val="5000"/>
                </a:schemeClr>
              </a:solidFill>
              <a:latin typeface="Arial"/>
              <a:ea typeface="Arial Unicode MS"/>
              <a:cs typeface="Arial" pitchFamily="34" charset="0"/>
            </a:endParaRPr>
          </a:p>
        </p:txBody>
      </p:sp>
      <p:sp>
        <p:nvSpPr>
          <p:cNvPr id="29" name="TextBox 28">
            <a:extLst>
              <a:ext uri="{FF2B5EF4-FFF2-40B4-BE49-F238E27FC236}">
                <a16:creationId xmlns:a16="http://schemas.microsoft.com/office/drawing/2014/main" id="{3778F4A4-1F2C-4CC7-94A5-CC0D1E5C9C20}"/>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
        <p:nvSpPr>
          <p:cNvPr id="6" name="Rectangle 5">
            <a:extLst>
              <a:ext uri="{FF2B5EF4-FFF2-40B4-BE49-F238E27FC236}">
                <a16:creationId xmlns:a16="http://schemas.microsoft.com/office/drawing/2014/main" id="{7F989245-0DBF-460E-8C04-3EE8F1E77C0F}"/>
              </a:ext>
            </a:extLst>
          </p:cNvPr>
          <p:cNvSpPr/>
          <p:nvPr/>
        </p:nvSpPr>
        <p:spPr>
          <a:xfrm>
            <a:off x="120763" y="4321784"/>
            <a:ext cx="7037823" cy="1969770"/>
          </a:xfrm>
          <a:prstGeom prst="rect">
            <a:avLst/>
          </a:prstGeom>
        </p:spPr>
        <p:txBody>
          <a:bodyPr wrap="square">
            <a:spAutoFit/>
          </a:bodyPr>
          <a:lstStyle/>
          <a:p>
            <a:pPr algn="just"/>
            <a:r>
              <a:rPr lang="zh-CN" altLang="en-US" sz="1400" dirty="0">
                <a:latin typeface="Arial" panose="020B0604020202020204" pitchFamily="34" charset="0"/>
                <a:cs typeface="Arial" panose="020B0604020202020204" pitchFamily="34" charset="0"/>
              </a:rPr>
              <a:t>       电信发展局（</a:t>
            </a:r>
            <a:r>
              <a:rPr lang="en-US" altLang="zh-CN" sz="1400" dirty="0">
                <a:latin typeface="Arial" panose="020B0604020202020204" pitchFamily="34" charset="0"/>
                <a:cs typeface="Arial" panose="020B0604020202020204" pitchFamily="34" charset="0"/>
              </a:rPr>
              <a:t>BDT</a:t>
            </a:r>
            <a:r>
              <a:rPr lang="zh-CN" altLang="en-US" sz="1400" dirty="0">
                <a:latin typeface="Arial" panose="020B0604020202020204" pitchFamily="34" charset="0"/>
                <a:cs typeface="Arial" panose="020B0604020202020204" pitchFamily="34" charset="0"/>
              </a:rPr>
              <a:t>）和信息服务部（</a:t>
            </a:r>
            <a:r>
              <a:rPr lang="en-US" altLang="zh-CN" sz="1400" dirty="0">
                <a:latin typeface="Arial" panose="020B0604020202020204" pitchFamily="34" charset="0"/>
                <a:cs typeface="Arial" panose="020B0604020202020204" pitchFamily="34" charset="0"/>
              </a:rPr>
              <a:t>ISD</a:t>
            </a:r>
            <a:r>
              <a:rPr lang="zh-CN" altLang="en-US" sz="1400" dirty="0">
                <a:latin typeface="Arial" panose="020B0604020202020204" pitchFamily="34" charset="0"/>
                <a:cs typeface="Arial" panose="020B0604020202020204" pitchFamily="34" charset="0"/>
              </a:rPr>
              <a:t>）成立了联合项目团队，审查电信发展局所有的信息服务系统。已经确定了该团队的职权范围，委员会每周举行会议，监测和推动进度。</a:t>
            </a:r>
          </a:p>
          <a:p>
            <a:pPr algn="just">
              <a:spcBef>
                <a:spcPts val="600"/>
              </a:spcBef>
            </a:pPr>
            <a:r>
              <a:rPr lang="zh-CN" altLang="en-US" sz="1400" dirty="0">
                <a:latin typeface="Arial" panose="020B0604020202020204" pitchFamily="34" charset="0"/>
                <a:cs typeface="Arial" panose="020B0604020202020204" pitchFamily="34" charset="0"/>
              </a:rPr>
              <a:t>项目团队的职责为：</a:t>
            </a:r>
          </a:p>
          <a:p>
            <a:pPr algn="just">
              <a:spcBef>
                <a:spcPts val="600"/>
              </a:spcBef>
            </a:pPr>
            <a:r>
              <a:rPr lang="zh-CN" altLang="en-US" sz="1400" dirty="0">
                <a:latin typeface="Arial" panose="020B0604020202020204" pitchFamily="34" charset="0"/>
                <a:cs typeface="Arial" panose="020B0604020202020204" pitchFamily="34" charset="0"/>
              </a:rPr>
              <a:t>       确定电信发展局可以集成到</a:t>
            </a:r>
            <a:r>
              <a:rPr lang="en-US" altLang="zh-CN" sz="1400" dirty="0">
                <a:latin typeface="Arial" panose="020B0604020202020204" pitchFamily="34" charset="0"/>
                <a:cs typeface="Arial" panose="020B0604020202020204" pitchFamily="34" charset="0"/>
              </a:rPr>
              <a:t>ITU</a:t>
            </a:r>
            <a:r>
              <a:rPr lang="zh-CN" altLang="en-US" sz="1400" dirty="0">
                <a:latin typeface="Arial" panose="020B0604020202020204" pitchFamily="34" charset="0"/>
                <a:cs typeface="Arial" panose="020B0604020202020204" pitchFamily="34" charset="0"/>
              </a:rPr>
              <a:t>的组织管理软件应用程序中的流程和应用程序，制定一份这些流程和应用程序的清单（例如预算控制、差旅和费用以及</a:t>
            </a:r>
            <a:r>
              <a:rPr lang="en-US" altLang="zh-CN" sz="1400" dirty="0">
                <a:latin typeface="Arial" panose="020B0604020202020204" pitchFamily="34" charset="0"/>
                <a:cs typeface="Arial" panose="020B0604020202020204" pitchFamily="34" charset="0"/>
              </a:rPr>
              <a:t>CRM</a:t>
            </a:r>
            <a:r>
              <a:rPr lang="zh-CN" altLang="en-US" sz="1400" dirty="0">
                <a:latin typeface="Arial" panose="020B0604020202020204" pitchFamily="34" charset="0"/>
                <a:cs typeface="Arial" panose="020B0604020202020204" pitchFamily="34" charset="0"/>
              </a:rPr>
              <a:t>模块）；为迁移所有已确定的应用程序和流程建立资源需求和工作计划；制定一份意向书，为迁移招标聘请顾问；监督迁移过程的执行。</a:t>
            </a:r>
            <a:endParaRPr lang="en-US" sz="14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6B4DBF55-EA7C-45EE-9C82-3277BA0DFA9B}"/>
              </a:ext>
            </a:extLst>
          </p:cNvPr>
          <p:cNvSpPr/>
          <p:nvPr/>
        </p:nvSpPr>
        <p:spPr>
          <a:xfrm>
            <a:off x="7247049" y="5546227"/>
            <a:ext cx="4078624" cy="646331"/>
          </a:xfrm>
          <a:prstGeom prst="rect">
            <a:avLst/>
          </a:prstGeom>
        </p:spPr>
        <p:txBody>
          <a:bodyPr wrap="square">
            <a:spAutoFit/>
          </a:bodyPr>
          <a:lstStyle/>
          <a:p>
            <a:r>
              <a:rPr lang="zh-CN" altLang="en-US" dirty="0">
                <a:solidFill>
                  <a:srgbClr val="00B0F0"/>
                </a:solidFill>
                <a:latin typeface="Arial" panose="020B0604020202020204" pitchFamily="34" charset="0"/>
                <a:cs typeface="Arial" panose="020B0604020202020204" pitchFamily="34" charset="0"/>
              </a:rPr>
              <a:t>在资源允许的情况下，计划于</a:t>
            </a:r>
            <a:r>
              <a:rPr lang="en-US" altLang="zh-CN" dirty="0">
                <a:solidFill>
                  <a:srgbClr val="00B0F0"/>
                </a:solidFill>
                <a:latin typeface="Arial" panose="020B0604020202020204" pitchFamily="34" charset="0"/>
                <a:cs typeface="Arial" panose="020B0604020202020204" pitchFamily="34" charset="0"/>
              </a:rPr>
              <a:t>2020</a:t>
            </a:r>
            <a:r>
              <a:rPr lang="zh-CN" altLang="en-US" dirty="0">
                <a:solidFill>
                  <a:srgbClr val="00B0F0"/>
                </a:solidFill>
                <a:latin typeface="Arial" panose="020B0604020202020204" pitchFamily="34" charset="0"/>
                <a:cs typeface="Arial" panose="020B0604020202020204" pitchFamily="34" charset="0"/>
              </a:rPr>
              <a:t>年和</a:t>
            </a:r>
            <a:r>
              <a:rPr lang="en-US" altLang="zh-CN" dirty="0">
                <a:solidFill>
                  <a:srgbClr val="00B0F0"/>
                </a:solidFill>
                <a:latin typeface="Arial" panose="020B0604020202020204" pitchFamily="34" charset="0"/>
                <a:cs typeface="Arial" panose="020B0604020202020204" pitchFamily="34" charset="0"/>
              </a:rPr>
              <a:t>2021</a:t>
            </a:r>
            <a:r>
              <a:rPr lang="zh-CN" altLang="en-US" dirty="0">
                <a:solidFill>
                  <a:srgbClr val="00B0F0"/>
                </a:solidFill>
                <a:latin typeface="Arial" panose="020B0604020202020204" pitchFamily="34" charset="0"/>
                <a:cs typeface="Arial" panose="020B0604020202020204" pitchFamily="34" charset="0"/>
              </a:rPr>
              <a:t>年落实。</a:t>
            </a:r>
            <a:endParaRPr lang="en-US"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8175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428349" y="707306"/>
            <a:ext cx="825867" cy="246221"/>
          </a:xfrm>
          <a:prstGeom prst="rect">
            <a:avLst/>
          </a:prstGeom>
        </p:spPr>
        <p:txBody>
          <a:bodyPr wrap="none">
            <a:spAutoFit/>
          </a:bodyPr>
          <a:lstStyle/>
          <a:p>
            <a:r>
              <a:rPr lang="zh-CN" altLang="en-US" sz="1000" b="1" dirty="0">
                <a:solidFill>
                  <a:srgbClr val="00B0F0"/>
                </a:solidFill>
                <a:latin typeface="Arial" panose="020B0604020202020204" pitchFamily="34" charset="0"/>
                <a:cs typeface="Arial" panose="020B0604020202020204" pitchFamily="34" charset="0"/>
              </a:rPr>
              <a:t>内控</a:t>
            </a:r>
            <a:r>
              <a:rPr lang="zh-CN" altLang="en-US" sz="1000" b="1" dirty="0">
                <a:solidFill>
                  <a:schemeClr val="tx1">
                    <a:lumMod val="95000"/>
                    <a:lumOff val="5000"/>
                  </a:schemeClr>
                </a:solidFill>
                <a:latin typeface="Arial" panose="020B0604020202020204" pitchFamily="34" charset="0"/>
                <a:cs typeface="Arial" panose="020B0604020202020204" pitchFamily="34" charset="0"/>
              </a:rPr>
              <a:t>工作组</a:t>
            </a:r>
            <a:endParaRPr lang="en-US" altLang="zh-CN" sz="1000" b="1" dirty="0">
              <a:solidFill>
                <a:srgbClr val="00B0F0"/>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8762A25-5B6C-4B3D-8F2D-BAE393253711}"/>
              </a:ext>
            </a:extLst>
          </p:cNvPr>
          <p:cNvSpPr/>
          <p:nvPr/>
        </p:nvSpPr>
        <p:spPr>
          <a:xfrm>
            <a:off x="150662" y="4292605"/>
            <a:ext cx="6443809" cy="338554"/>
          </a:xfrm>
          <a:prstGeom prst="rect">
            <a:avLst/>
          </a:prstGeom>
        </p:spPr>
        <p:txBody>
          <a:bodyPr wrap="square">
            <a:spAutoFit/>
          </a:bodyPr>
          <a:lstStyle/>
          <a:p>
            <a:r>
              <a:rPr lang="zh-CN" altLang="en-US" sz="1600" dirty="0">
                <a:solidFill>
                  <a:srgbClr val="0D0D0D"/>
                </a:solidFill>
                <a:ea typeface="SimSun" panose="02010600030101010101" pitchFamily="2" charset="-122"/>
                <a:cs typeface="SimSun" panose="02010600030101010101" pitchFamily="2" charset="-122"/>
              </a:rPr>
              <a:t>全面审议国际电联的问责制框架。</a:t>
            </a:r>
            <a:endParaRPr lang="en-GB" sz="16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584775"/>
          </a:xfrm>
          <a:prstGeom prst="rect">
            <a:avLst/>
          </a:prstGeom>
        </p:spPr>
        <p:txBody>
          <a:bodyPr wrap="square">
            <a:spAutoFit/>
          </a:bodyPr>
          <a:lstStyle/>
          <a:p>
            <a:r>
              <a:rPr lang="en-US" sz="3200" b="1" dirty="0">
                <a:latin typeface="Arial" panose="020B0604020202020204" pitchFamily="34" charset="0"/>
                <a:ea typeface="DengXian" panose="02010600030101010101" pitchFamily="2" charset="-122"/>
                <a:cs typeface="Arial" panose="020B0604020202020204" pitchFamily="34" charset="0"/>
              </a:rPr>
              <a:t>7. </a:t>
            </a:r>
            <a:r>
              <a:rPr lang="zh-CN" altLang="en-US" sz="3200" b="1" dirty="0">
                <a:solidFill>
                  <a:schemeClr val="bg1"/>
                </a:solidFill>
                <a:latin typeface="Arial" panose="020B0604020202020204" pitchFamily="34" charset="0"/>
                <a:ea typeface="DengXian" panose="02010600030101010101" pitchFamily="2" charset="-122"/>
                <a:cs typeface="Arial" panose="020B0604020202020204" pitchFamily="34" charset="0"/>
              </a:rPr>
              <a:t>问责制</a:t>
            </a:r>
            <a:r>
              <a:rPr lang="zh-CN" altLang="en-US" sz="3200" b="1" dirty="0">
                <a:latin typeface="Arial" panose="020B0604020202020204" pitchFamily="34" charset="0"/>
                <a:ea typeface="DengXian" panose="02010600030101010101" pitchFamily="2" charset="-122"/>
                <a:cs typeface="Arial" panose="020B0604020202020204" pitchFamily="34" charset="0"/>
              </a:rPr>
              <a:t>框架</a:t>
            </a:r>
            <a:endParaRPr lang="en-US" sz="32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451377"/>
          </a:xfrm>
          <a:prstGeom prst="rect">
            <a:avLst/>
          </a:prstGeom>
        </p:spPr>
        <p:txBody>
          <a:bodyPr wrap="square">
            <a:spAutoFit/>
          </a:bodyPr>
          <a:lstStyle/>
          <a:p>
            <a:pPr marL="228600" marR="0" indent="-228600" algn="just">
              <a:lnSpc>
                <a:spcPct val="130000"/>
              </a:lnSpc>
              <a:spcBef>
                <a:spcPts val="0"/>
              </a:spcBef>
              <a:spcAft>
                <a:spcPts val="0"/>
              </a:spcAft>
            </a:pPr>
            <a:r>
              <a:rPr lang="zh-CN" alt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基于以下机构和部门提出的建议： </a:t>
            </a:r>
            <a:endPar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lnSpc>
                <a:spcPct val="130000"/>
              </a:lnSpc>
              <a:spcBef>
                <a:spcPts val="0"/>
              </a:spcBef>
              <a:spcAft>
                <a:spcPts val="0"/>
              </a:spcAft>
            </a:pP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IMAC</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zh-CN" alt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内部审计</a:t>
            </a:r>
            <a:endPar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zh-CN" alt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外部审计</a:t>
            </a:r>
            <a:endPar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JIU</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zh-CN" alt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工作组</a:t>
            </a:r>
            <a:r>
              <a:rPr lang="en-US"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CD75A4B6-EEC6-4AAD-9F01-61453D242DB1}"/>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DEF21DC9-088F-4AA4-BDC6-ABF994CD49DF}"/>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latin typeface="Arial" panose="020B0604020202020204" pitchFamily="34" charset="0"/>
                <a:cs typeface="Arial" panose="020B0604020202020204" pitchFamily="34" charset="0"/>
              </a:rPr>
              <a:t>12</a:t>
            </a:r>
            <a:r>
              <a:rPr lang="zh-CN" altLang="en-US" sz="2400" b="1" dirty="0">
                <a:latin typeface="Arial" panose="020B0604020202020204" pitchFamily="34" charset="0"/>
                <a:cs typeface="Arial" panose="020B0604020202020204" pitchFamily="34" charset="0"/>
              </a:rPr>
              <a:t>月</a:t>
            </a:r>
            <a:endParaRPr lang="en-US" sz="2400" b="1"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7C83C7E8-7090-4766-89D1-77E44F8A18F7}"/>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20</a:t>
            </a:r>
            <a:endParaRPr lang="en-US" b="1"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5F402D19-9CA7-45EC-9705-5E0BE28567B4}"/>
              </a:ext>
            </a:extLst>
          </p:cNvPr>
          <p:cNvSpPr/>
          <p:nvPr/>
        </p:nvSpPr>
        <p:spPr>
          <a:xfrm>
            <a:off x="4000253" y="3272590"/>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3200" b="1" dirty="0">
                <a:solidFill>
                  <a:schemeClr val="tx1"/>
                </a:solidFill>
                <a:latin typeface="Arial" panose="020B0604020202020204" pitchFamily="34" charset="0"/>
                <a:ea typeface="DengXian" panose="02010600030101010101" pitchFamily="2" charset="-122"/>
                <a:cs typeface="Arial" panose="020B0604020202020204" pitchFamily="34" charset="0"/>
              </a:rPr>
              <a:t>正在进行中</a:t>
            </a:r>
            <a:endParaRPr lang="en-US" sz="3200" b="1" dirty="0">
              <a:solidFill>
                <a:schemeClr val="tx1"/>
              </a:solidFill>
              <a:latin typeface="Arial" panose="020B0604020202020204" pitchFamily="34" charset="0"/>
              <a:ea typeface="DengXian" panose="02010600030101010101" pitchFamily="2" charset="-122"/>
              <a:cs typeface="Arial" panose="020B0604020202020204" pitchFamily="34" charset="0"/>
            </a:endParaRPr>
          </a:p>
        </p:txBody>
      </p:sp>
      <p:pic>
        <p:nvPicPr>
          <p:cNvPr id="26" name="Picture 25" descr="A close up of a fan&#10;&#10;Description automatically generated">
            <a:extLst>
              <a:ext uri="{FF2B5EF4-FFF2-40B4-BE49-F238E27FC236}">
                <a16:creationId xmlns:a16="http://schemas.microsoft.com/office/drawing/2014/main" id="{774F8778-9F4D-4D5C-A784-62CCAAC25F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376" y="2104342"/>
            <a:ext cx="232055" cy="232055"/>
          </a:xfrm>
          <a:prstGeom prst="rect">
            <a:avLst/>
          </a:prstGeom>
        </p:spPr>
      </p:pic>
      <p:pic>
        <p:nvPicPr>
          <p:cNvPr id="27" name="Picture 26" descr="A close up of a fan&#10;&#10;Description automatically generated">
            <a:extLst>
              <a:ext uri="{FF2B5EF4-FFF2-40B4-BE49-F238E27FC236}">
                <a16:creationId xmlns:a16="http://schemas.microsoft.com/office/drawing/2014/main" id="{A41825A6-567F-47A1-94A8-E835CB52F7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5156" y="2869711"/>
            <a:ext cx="232055" cy="232055"/>
          </a:xfrm>
          <a:prstGeom prst="rect">
            <a:avLst/>
          </a:prstGeom>
        </p:spPr>
      </p:pic>
      <p:pic>
        <p:nvPicPr>
          <p:cNvPr id="28" name="Picture 27" descr="A close up of a fan&#10;&#10;Description automatically generated">
            <a:extLst>
              <a:ext uri="{FF2B5EF4-FFF2-40B4-BE49-F238E27FC236}">
                <a16:creationId xmlns:a16="http://schemas.microsoft.com/office/drawing/2014/main" id="{8474EED5-C563-4EBE-9647-4967486D8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609" y="3326312"/>
            <a:ext cx="232055" cy="232055"/>
          </a:xfrm>
          <a:prstGeom prst="rect">
            <a:avLst/>
          </a:prstGeom>
        </p:spPr>
      </p:pic>
      <p:sp>
        <p:nvSpPr>
          <p:cNvPr id="29" name="TextBox 28">
            <a:extLst>
              <a:ext uri="{FF2B5EF4-FFF2-40B4-BE49-F238E27FC236}">
                <a16:creationId xmlns:a16="http://schemas.microsoft.com/office/drawing/2014/main" id="{01A88564-0C6B-4090-B7AE-F6BDD0667E0B}"/>
              </a:ext>
            </a:extLst>
          </p:cNvPr>
          <p:cNvSpPr txBox="1"/>
          <p:nvPr/>
        </p:nvSpPr>
        <p:spPr>
          <a:xfrm>
            <a:off x="3920632" y="3795119"/>
            <a:ext cx="1800493" cy="369332"/>
          </a:xfrm>
          <a:prstGeom prst="rect">
            <a:avLst/>
          </a:prstGeom>
          <a:noFill/>
        </p:spPr>
        <p:txBody>
          <a:bodyPr wrap="none" rtlCol="0">
            <a:spAutoFit/>
          </a:bodyPr>
          <a:lstStyle/>
          <a:p>
            <a:r>
              <a:rPr lang="zh-CN" altLang="en-US" b="1" dirty="0">
                <a:latin typeface="Arial" panose="020B0604020202020204" pitchFamily="34" charset="0"/>
                <a:cs typeface="Arial" panose="020B0604020202020204" pitchFamily="34" charset="0"/>
              </a:rPr>
              <a:t>财政资源管理部</a:t>
            </a:r>
            <a:endParaRPr lang="en-US" b="1"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3A5005DE-07E4-4AC7-A5BE-F6E2950E12F4}"/>
              </a:ext>
            </a:extLst>
          </p:cNvPr>
          <p:cNvSpPr txBox="1"/>
          <p:nvPr/>
        </p:nvSpPr>
        <p:spPr>
          <a:xfrm>
            <a:off x="1064309" y="279048"/>
            <a:ext cx="7724849" cy="507831"/>
          </a:xfrm>
          <a:prstGeom prst="rect">
            <a:avLst/>
          </a:prstGeom>
          <a:noFill/>
        </p:spPr>
        <p:txBody>
          <a:bodyPr wrap="square" lIns="108000" rIns="108000" rtlCol="0">
            <a:spAutoFit/>
          </a:bodyPr>
          <a:lstStyle/>
          <a:p>
            <a:r>
              <a:rPr lang="zh-CN" altLang="en-US" sz="2700" b="1">
                <a:solidFill>
                  <a:schemeClr val="tx1">
                    <a:lumMod val="95000"/>
                    <a:lumOff val="5000"/>
                  </a:schemeClr>
                </a:solidFill>
                <a:latin typeface="Arial"/>
                <a:ea typeface="Arial Unicode MS"/>
                <a:cs typeface="Arial" pitchFamily="34" charset="0"/>
              </a:rPr>
              <a:t>正在落实的系统与措施</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3" name="TextBox 32">
            <a:extLst>
              <a:ext uri="{FF2B5EF4-FFF2-40B4-BE49-F238E27FC236}">
                <a16:creationId xmlns:a16="http://schemas.microsoft.com/office/drawing/2014/main" id="{D06A5C50-1AF2-4BA2-9866-0F53FF24614A}"/>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Tree>
    <p:extLst>
      <p:ext uri="{BB962C8B-B14F-4D97-AF65-F5344CB8AC3E}">
        <p14:creationId xmlns:p14="http://schemas.microsoft.com/office/powerpoint/2010/main" val="586410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D5C1D0-23EC-437A-9F5D-E44CBCA79A61}"/>
              </a:ext>
            </a:extLst>
          </p:cNvPr>
          <p:cNvPicPr>
            <a:picLocks noChangeAspect="1"/>
          </p:cNvPicPr>
          <p:nvPr/>
        </p:nvPicPr>
        <p:blipFill>
          <a:blip r:embed="rId2">
            <a:alphaModFix amt="20000"/>
          </a:blip>
          <a:stretch>
            <a:fillRect/>
          </a:stretch>
        </p:blipFill>
        <p:spPr>
          <a:xfrm>
            <a:off x="0" y="0"/>
            <a:ext cx="12192000" cy="6200776"/>
          </a:xfrm>
          <a:prstGeom prst="rect">
            <a:avLst/>
          </a:prstGeom>
        </p:spPr>
      </p:pic>
      <p:sp>
        <p:nvSpPr>
          <p:cNvPr id="7" name="Rectangle 6">
            <a:extLst>
              <a:ext uri="{FF2B5EF4-FFF2-40B4-BE49-F238E27FC236}">
                <a16:creationId xmlns:a16="http://schemas.microsoft.com/office/drawing/2014/main" id="{4D8F8DC4-4891-4EFB-86D7-6587200D89DC}"/>
              </a:ext>
            </a:extLst>
          </p:cNvPr>
          <p:cNvSpPr/>
          <p:nvPr/>
        </p:nvSpPr>
        <p:spPr>
          <a:xfrm>
            <a:off x="337837" y="1172764"/>
            <a:ext cx="1980029" cy="400110"/>
          </a:xfrm>
          <a:prstGeom prst="rect">
            <a:avLst/>
          </a:prstGeom>
        </p:spPr>
        <p:txBody>
          <a:bodyPr wrap="none">
            <a:spAutoFit/>
          </a:bodyPr>
          <a:lstStyle/>
          <a:p>
            <a:r>
              <a:rPr lang="zh-CN" altLang="en-US" sz="2000" b="1" dirty="0">
                <a:solidFill>
                  <a:srgbClr val="00B0F0"/>
                </a:solidFill>
                <a:latin typeface="Arial" panose="020B0604020202020204" pitchFamily="34" charset="0"/>
                <a:cs typeface="Arial" panose="020B0604020202020204" pitchFamily="34" charset="0"/>
              </a:rPr>
              <a:t>内部控制</a:t>
            </a:r>
            <a:r>
              <a:rPr lang="zh-CN" altLang="en-US" sz="2000" b="1" dirty="0">
                <a:solidFill>
                  <a:schemeClr val="tx1">
                    <a:lumMod val="95000"/>
                    <a:lumOff val="5000"/>
                  </a:schemeClr>
                </a:solidFill>
                <a:latin typeface="Arial" panose="020B0604020202020204" pitchFamily="34" charset="0"/>
                <a:cs typeface="Arial" panose="020B0604020202020204" pitchFamily="34" charset="0"/>
              </a:rPr>
              <a:t>工作组</a:t>
            </a:r>
            <a:endParaRPr lang="en-US" altLang="zh-CN" sz="2000" b="1" dirty="0">
              <a:solidFill>
                <a:srgbClr val="00B0F0"/>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283224" y="-645809"/>
            <a:ext cx="2893902" cy="28130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8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4080" y="167579"/>
            <a:ext cx="990083" cy="1005185"/>
          </a:xfrm>
          <a:prstGeom prst="rect">
            <a:avLst/>
          </a:prstGeom>
        </p:spPr>
      </p:pic>
      <p:sp>
        <p:nvSpPr>
          <p:cNvPr id="20" name="Rectangle 19">
            <a:extLst>
              <a:ext uri="{FF2B5EF4-FFF2-40B4-BE49-F238E27FC236}">
                <a16:creationId xmlns:a16="http://schemas.microsoft.com/office/drawing/2014/main" id="{DADACC71-7030-4F60-9C8D-D84A51A1B0C2}"/>
              </a:ext>
            </a:extLst>
          </p:cNvPr>
          <p:cNvSpPr/>
          <p:nvPr/>
        </p:nvSpPr>
        <p:spPr>
          <a:xfrm>
            <a:off x="0" y="6200775"/>
            <a:ext cx="12192000" cy="657225"/>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7A221C9-2190-4451-89F8-173EF216DFC6}"/>
              </a:ext>
            </a:extLst>
          </p:cNvPr>
          <p:cNvSpPr/>
          <p:nvPr/>
        </p:nvSpPr>
        <p:spPr>
          <a:xfrm>
            <a:off x="233385" y="6295303"/>
            <a:ext cx="1175322" cy="338554"/>
          </a:xfrm>
          <a:prstGeom prst="rect">
            <a:avLst/>
          </a:prstGeom>
        </p:spPr>
        <p:txBody>
          <a:bodyPr wrap="none">
            <a:spAutoFit/>
          </a:bodyPr>
          <a:lstStyle/>
          <a:p>
            <a:r>
              <a:rPr lang="en-US" altLang="zh-CN" sz="1600" b="1" dirty="0">
                <a:solidFill>
                  <a:srgbClr val="00B0F0"/>
                </a:solidFill>
                <a:latin typeface="Arial" panose="020B0604020202020204" pitchFamily="34" charset="0"/>
                <a:cs typeface="Arial" panose="020B0604020202020204" pitchFamily="34" charset="0"/>
              </a:rPr>
              <a:t>2020</a:t>
            </a:r>
            <a:r>
              <a:rPr lang="zh-CN" altLang="en-US" sz="1600" b="1" dirty="0">
                <a:solidFill>
                  <a:srgbClr val="00B0F0"/>
                </a:solidFill>
                <a:latin typeface="Arial" panose="020B0604020202020204" pitchFamily="34" charset="0"/>
                <a:cs typeface="Arial" panose="020B0604020202020204" pitchFamily="34" charset="0"/>
              </a:rPr>
              <a:t>年</a:t>
            </a:r>
            <a:r>
              <a:rPr lang="en-US" altLang="zh-CN" sz="1600" b="1" dirty="0">
                <a:solidFill>
                  <a:schemeClr val="tx1">
                    <a:lumMod val="95000"/>
                    <a:lumOff val="5000"/>
                  </a:schemeClr>
                </a:solidFill>
                <a:latin typeface="Arial" panose="020B0604020202020204" pitchFamily="34" charset="0"/>
                <a:cs typeface="Arial" panose="020B0604020202020204" pitchFamily="34" charset="0"/>
              </a:rPr>
              <a:t>6</a:t>
            </a:r>
            <a:r>
              <a:rPr lang="zh-CN" altLang="en-US" sz="1600" b="1" dirty="0">
                <a:solidFill>
                  <a:schemeClr val="tx1">
                    <a:lumMod val="95000"/>
                    <a:lumOff val="5000"/>
                  </a:schemeClr>
                </a:solidFill>
                <a:latin typeface="Arial" panose="020B0604020202020204" pitchFamily="34" charset="0"/>
                <a:cs typeface="Arial" panose="020B0604020202020204" pitchFamily="34" charset="0"/>
              </a:rPr>
              <a:t>月</a:t>
            </a:r>
            <a:endParaRPr lang="en-US" altLang="zh-CN" sz="1600" b="1" dirty="0">
              <a:solidFill>
                <a:srgbClr val="00B0F0"/>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E6A795C6-F36E-4901-89D9-3EAE688B9117}"/>
              </a:ext>
            </a:extLst>
          </p:cNvPr>
          <p:cNvSpPr/>
          <p:nvPr/>
        </p:nvSpPr>
        <p:spPr>
          <a:xfrm>
            <a:off x="6095999" y="4308211"/>
            <a:ext cx="5953125" cy="1261884"/>
          </a:xfrm>
          <a:prstGeom prst="rect">
            <a:avLst/>
          </a:prstGeom>
        </p:spPr>
        <p:txBody>
          <a:bodyPr wrap="square">
            <a:spAutoFit/>
          </a:bodyPr>
          <a:lstStyle/>
          <a:p>
            <a:pPr algn="ctr"/>
            <a:r>
              <a:rPr lang="zh-CN" altLang="en-US" sz="3200" b="1" dirty="0">
                <a:solidFill>
                  <a:schemeClr val="tx1">
                    <a:lumMod val="95000"/>
                    <a:lumOff val="5000"/>
                  </a:schemeClr>
                </a:solidFill>
                <a:latin typeface="Arial" panose="020B0604020202020204" pitchFamily="34" charset="0"/>
                <a:cs typeface="Arial" panose="020B0604020202020204" pitchFamily="34" charset="0"/>
              </a:rPr>
              <a:t>提交理事会</a:t>
            </a:r>
            <a:r>
              <a:rPr lang="en-US" altLang="zh-CN" sz="3200" b="1" dirty="0">
                <a:solidFill>
                  <a:schemeClr val="tx1">
                    <a:lumMod val="95000"/>
                    <a:lumOff val="5000"/>
                  </a:schemeClr>
                </a:solidFill>
                <a:latin typeface="Arial" panose="020B0604020202020204" pitchFamily="34" charset="0"/>
                <a:cs typeface="Arial" panose="020B0604020202020204" pitchFamily="34" charset="0"/>
              </a:rPr>
              <a:t>2020</a:t>
            </a:r>
            <a:r>
              <a:rPr lang="zh-CN" altLang="en-US" sz="3200" b="1" dirty="0">
                <a:solidFill>
                  <a:schemeClr val="tx1">
                    <a:lumMod val="95000"/>
                    <a:lumOff val="5000"/>
                  </a:schemeClr>
                </a:solidFill>
                <a:latin typeface="Arial" panose="020B0604020202020204" pitchFamily="34" charset="0"/>
                <a:cs typeface="Arial" panose="020B0604020202020204" pitchFamily="34" charset="0"/>
              </a:rPr>
              <a:t>年会议的</a:t>
            </a:r>
            <a:endParaRPr lang="en-GB" altLang="zh-CN" sz="3200" b="1" dirty="0">
              <a:solidFill>
                <a:schemeClr val="tx1">
                  <a:lumMod val="95000"/>
                  <a:lumOff val="5000"/>
                </a:schemeClr>
              </a:solidFill>
              <a:latin typeface="Arial" panose="020B0604020202020204" pitchFamily="34" charset="0"/>
              <a:cs typeface="Arial" panose="020B0604020202020204" pitchFamily="34" charset="0"/>
            </a:endParaRPr>
          </a:p>
          <a:p>
            <a:pPr algn="ctr"/>
            <a:r>
              <a:rPr lang="zh-CN" altLang="en-US" sz="4400" b="1">
                <a:solidFill>
                  <a:srgbClr val="00B0F0"/>
                </a:solidFill>
                <a:latin typeface="Arial" panose="020B0604020202020204" pitchFamily="34" charset="0"/>
                <a:cs typeface="Arial" panose="020B0604020202020204" pitchFamily="34" charset="0"/>
              </a:rPr>
              <a:t>后续行动</a:t>
            </a:r>
            <a:r>
              <a:rPr lang="zh-CN" altLang="en-US" sz="4400" b="1" dirty="0">
                <a:solidFill>
                  <a:srgbClr val="00B0F0"/>
                </a:solidFill>
                <a:latin typeface="Arial" panose="020B0604020202020204" pitchFamily="34" charset="0"/>
                <a:cs typeface="Arial" panose="020B0604020202020204" pitchFamily="34" charset="0"/>
              </a:rPr>
              <a:t>报告</a:t>
            </a:r>
            <a:endParaRPr lang="en-US" altLang="zh-CN" sz="48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6756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9F3F61C0-DD1C-4001-A1E5-0F239345BF6C}"/>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3111611" y="0"/>
            <a:ext cx="9080389" cy="6197524"/>
          </a:xfrm>
          <a:prstGeom prst="rect">
            <a:avLst/>
          </a:prstGeom>
          <a:solidFill>
            <a:schemeClr val="accent1">
              <a:lumMod val="40000"/>
              <a:lumOff val="60000"/>
              <a:alpha val="13000"/>
            </a:schemeClr>
          </a:solidFill>
        </p:spPr>
      </p:pic>
      <p:sp>
        <p:nvSpPr>
          <p:cNvPr id="7" name="Rectangle 6">
            <a:extLst>
              <a:ext uri="{FF2B5EF4-FFF2-40B4-BE49-F238E27FC236}">
                <a16:creationId xmlns:a16="http://schemas.microsoft.com/office/drawing/2014/main" id="{4D8F8DC4-4891-4EFB-86D7-6587200D89DC}"/>
              </a:ext>
            </a:extLst>
          </p:cNvPr>
          <p:cNvSpPr/>
          <p:nvPr/>
        </p:nvSpPr>
        <p:spPr>
          <a:xfrm>
            <a:off x="337837" y="1172764"/>
            <a:ext cx="1980029" cy="400110"/>
          </a:xfrm>
          <a:prstGeom prst="rect">
            <a:avLst/>
          </a:prstGeom>
        </p:spPr>
        <p:txBody>
          <a:bodyPr wrap="none">
            <a:spAutoFit/>
          </a:bodyPr>
          <a:lstStyle/>
          <a:p>
            <a:r>
              <a:rPr lang="zh-CN" altLang="en-US" sz="2000" b="1" dirty="0">
                <a:solidFill>
                  <a:srgbClr val="00B0F0"/>
                </a:solidFill>
                <a:latin typeface="Arial" panose="020B0604020202020204" pitchFamily="34" charset="0"/>
                <a:cs typeface="Arial" panose="020B0604020202020204" pitchFamily="34" charset="0"/>
              </a:rPr>
              <a:t>内部控制</a:t>
            </a:r>
            <a:r>
              <a:rPr lang="zh-CN" altLang="en-US" sz="2000" b="1" dirty="0">
                <a:solidFill>
                  <a:schemeClr val="tx1">
                    <a:lumMod val="95000"/>
                    <a:lumOff val="5000"/>
                  </a:schemeClr>
                </a:solidFill>
                <a:latin typeface="Arial" panose="020B0604020202020204" pitchFamily="34" charset="0"/>
                <a:cs typeface="Arial" panose="020B0604020202020204" pitchFamily="34" charset="0"/>
              </a:rPr>
              <a:t>工作组</a:t>
            </a:r>
            <a:endParaRPr lang="en-US" altLang="zh-CN" sz="2000" b="1" dirty="0">
              <a:solidFill>
                <a:srgbClr val="00B0F0"/>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283224" y="-645809"/>
            <a:ext cx="2893902" cy="28130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8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0505" y="5070185"/>
            <a:ext cx="990083" cy="1005185"/>
          </a:xfrm>
          <a:prstGeom prst="rect">
            <a:avLst/>
          </a:prstGeom>
        </p:spPr>
      </p:pic>
      <p:sp>
        <p:nvSpPr>
          <p:cNvPr id="20" name="Rectangle 19">
            <a:extLst>
              <a:ext uri="{FF2B5EF4-FFF2-40B4-BE49-F238E27FC236}">
                <a16:creationId xmlns:a16="http://schemas.microsoft.com/office/drawing/2014/main" id="{DADACC71-7030-4F60-9C8D-D84A51A1B0C2}"/>
              </a:ext>
            </a:extLst>
          </p:cNvPr>
          <p:cNvSpPr/>
          <p:nvPr/>
        </p:nvSpPr>
        <p:spPr>
          <a:xfrm>
            <a:off x="0" y="6197524"/>
            <a:ext cx="12192000" cy="657225"/>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7A221C9-2190-4451-89F8-173EF216DFC6}"/>
              </a:ext>
            </a:extLst>
          </p:cNvPr>
          <p:cNvSpPr/>
          <p:nvPr/>
        </p:nvSpPr>
        <p:spPr>
          <a:xfrm>
            <a:off x="233385" y="6295303"/>
            <a:ext cx="1164101" cy="338554"/>
          </a:xfrm>
          <a:prstGeom prst="rect">
            <a:avLst/>
          </a:prstGeom>
        </p:spPr>
        <p:txBody>
          <a:bodyPr wrap="none">
            <a:spAutoFit/>
          </a:bodyPr>
          <a:lstStyle/>
          <a:p>
            <a:r>
              <a:rPr lang="en-US" sz="1600" b="1" dirty="0">
                <a:solidFill>
                  <a:srgbClr val="00B0F0"/>
                </a:solidFill>
                <a:latin typeface="Arial" panose="020B0604020202020204" pitchFamily="34" charset="0"/>
                <a:ea typeface="+mj-ea"/>
                <a:cs typeface="Arial" panose="020B0604020202020204" pitchFamily="34" charset="0"/>
              </a:rPr>
              <a:t>2020</a:t>
            </a:r>
            <a:r>
              <a:rPr lang="zh-CN" altLang="en-US" sz="1600" b="1" dirty="0">
                <a:solidFill>
                  <a:srgbClr val="00B0F0"/>
                </a:solidFill>
                <a:latin typeface="Arial" panose="020B0604020202020204" pitchFamily="34" charset="0"/>
                <a:ea typeface="+mj-ea"/>
                <a:cs typeface="Arial" panose="020B0604020202020204" pitchFamily="34" charset="0"/>
              </a:rPr>
              <a:t>年</a:t>
            </a:r>
            <a:r>
              <a:rPr lang="en-US" altLang="zh-CN" sz="1600" b="1" dirty="0">
                <a:solidFill>
                  <a:schemeClr val="tx1">
                    <a:lumMod val="95000"/>
                    <a:lumOff val="5000"/>
                  </a:schemeClr>
                </a:solidFill>
                <a:latin typeface="Arial" panose="020B0604020202020204" pitchFamily="34" charset="0"/>
                <a:cs typeface="Arial" panose="020B0604020202020204" pitchFamily="34" charset="0"/>
              </a:rPr>
              <a:t>6</a:t>
            </a:r>
            <a:r>
              <a:rPr lang="zh-CN" altLang="en-US" sz="1600" b="1" dirty="0">
                <a:solidFill>
                  <a:schemeClr val="tx1">
                    <a:lumMod val="95000"/>
                    <a:lumOff val="5000"/>
                  </a:schemeClr>
                </a:solidFill>
                <a:latin typeface="Arial" panose="020B0604020202020204" pitchFamily="34" charset="0"/>
                <a:cs typeface="Arial" panose="020B0604020202020204" pitchFamily="34" charset="0"/>
              </a:rPr>
              <a:t>月</a:t>
            </a:r>
            <a:endParaRPr lang="en-US" sz="1600" b="1" dirty="0">
              <a:solidFill>
                <a:srgbClr val="00B0F0"/>
              </a:solidFill>
              <a:latin typeface="Arial" panose="020B0604020202020204" pitchFamily="34" charset="0"/>
              <a:ea typeface="+mj-ea"/>
              <a:cs typeface="Arial" panose="020B0604020202020204" pitchFamily="34" charset="0"/>
            </a:endParaRPr>
          </a:p>
        </p:txBody>
      </p:sp>
      <p:sp>
        <p:nvSpPr>
          <p:cNvPr id="22" name="Rectangle 21">
            <a:extLst>
              <a:ext uri="{FF2B5EF4-FFF2-40B4-BE49-F238E27FC236}">
                <a16:creationId xmlns:a16="http://schemas.microsoft.com/office/drawing/2014/main" id="{E6A795C6-F36E-4901-89D9-3EAE688B9117}"/>
              </a:ext>
            </a:extLst>
          </p:cNvPr>
          <p:cNvSpPr/>
          <p:nvPr/>
        </p:nvSpPr>
        <p:spPr>
          <a:xfrm>
            <a:off x="3390913" y="2289356"/>
            <a:ext cx="8801086" cy="1938992"/>
          </a:xfrm>
          <a:prstGeom prst="rect">
            <a:avLst/>
          </a:prstGeom>
        </p:spPr>
        <p:txBody>
          <a:bodyPr wrap="square">
            <a:spAutoFit/>
          </a:bodyPr>
          <a:lstStyle/>
          <a:p>
            <a:pPr algn="ctr"/>
            <a:r>
              <a:rPr lang="zh-CN" altLang="en-US" sz="5400" b="1" dirty="0">
                <a:solidFill>
                  <a:schemeClr val="tx1">
                    <a:lumMod val="95000"/>
                    <a:lumOff val="5000"/>
                  </a:schemeClr>
                </a:solidFill>
                <a:latin typeface="Arial" panose="020B0604020202020204" pitchFamily="34" charset="0"/>
                <a:cs typeface="Arial" panose="020B0604020202020204" pitchFamily="34" charset="0"/>
              </a:rPr>
              <a:t>提交理事会</a:t>
            </a:r>
            <a:r>
              <a:rPr lang="en-US" altLang="zh-CN" sz="5400" b="1" dirty="0">
                <a:solidFill>
                  <a:schemeClr val="tx1">
                    <a:lumMod val="95000"/>
                    <a:lumOff val="5000"/>
                  </a:schemeClr>
                </a:solidFill>
                <a:latin typeface="Arial" panose="020B0604020202020204" pitchFamily="34" charset="0"/>
                <a:cs typeface="Arial" panose="020B0604020202020204" pitchFamily="34" charset="0"/>
              </a:rPr>
              <a:t>2020</a:t>
            </a:r>
            <a:r>
              <a:rPr lang="zh-CN" altLang="en-US" sz="5400" b="1" dirty="0">
                <a:solidFill>
                  <a:schemeClr val="tx1">
                    <a:lumMod val="95000"/>
                    <a:lumOff val="5000"/>
                  </a:schemeClr>
                </a:solidFill>
                <a:latin typeface="Arial" panose="020B0604020202020204" pitchFamily="34" charset="0"/>
                <a:cs typeface="Arial" panose="020B0604020202020204" pitchFamily="34" charset="0"/>
              </a:rPr>
              <a:t>年会议的</a:t>
            </a:r>
            <a:endParaRPr lang="en-GB" altLang="zh-CN" sz="5400" b="1" dirty="0">
              <a:solidFill>
                <a:schemeClr val="tx1">
                  <a:lumMod val="95000"/>
                  <a:lumOff val="5000"/>
                </a:schemeClr>
              </a:solidFill>
              <a:latin typeface="Arial" panose="020B0604020202020204" pitchFamily="34" charset="0"/>
              <a:cs typeface="Arial" panose="020B0604020202020204" pitchFamily="34" charset="0"/>
            </a:endParaRPr>
          </a:p>
          <a:p>
            <a:pPr algn="ctr"/>
            <a:r>
              <a:rPr lang="zh-CN" altLang="en-US" sz="6600" b="1" dirty="0">
                <a:solidFill>
                  <a:srgbClr val="00B0F0"/>
                </a:solidFill>
                <a:latin typeface="Arial" panose="020B0604020202020204" pitchFamily="34" charset="0"/>
                <a:cs typeface="Arial" panose="020B0604020202020204" pitchFamily="34" charset="0"/>
              </a:rPr>
              <a:t>后续行动报告</a:t>
            </a:r>
            <a:endParaRPr lang="en-US" altLang="zh-CN" sz="7200" b="1" dirty="0">
              <a:solidFill>
                <a:srgbClr val="00B0F0"/>
              </a:solidFill>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1571C638-4D29-4C0B-93CF-F551CF743181}"/>
              </a:ext>
            </a:extLst>
          </p:cNvPr>
          <p:cNvCxnSpPr>
            <a:cxnSpLocks/>
          </p:cNvCxnSpPr>
          <p:nvPr/>
        </p:nvCxnSpPr>
        <p:spPr>
          <a:xfrm>
            <a:off x="3111611" y="0"/>
            <a:ext cx="0" cy="61975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594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a:off x="1155982" y="6369020"/>
            <a:ext cx="1210588" cy="338554"/>
          </a:xfrm>
          <a:prstGeom prst="rect">
            <a:avLst/>
          </a:prstGeom>
        </p:spPr>
        <p:txBody>
          <a:bodyPr wrap="none">
            <a:spAutoFit/>
          </a:bodyPr>
          <a:lstStyle/>
          <a:p>
            <a:r>
              <a:rPr lang="zh-CN" altLang="en-US" sz="1600" b="1" dirty="0">
                <a:solidFill>
                  <a:srgbClr val="00B0F0"/>
                </a:solidFill>
                <a:latin typeface="Arial" panose="020B0604020202020204" pitchFamily="34" charset="0"/>
                <a:cs typeface="Arial" panose="020B0604020202020204" pitchFamily="34" charset="0"/>
              </a:rPr>
              <a:t>内控</a:t>
            </a:r>
            <a:r>
              <a:rPr lang="zh-CN" altLang="en-US" sz="1600" b="1" dirty="0">
                <a:solidFill>
                  <a:schemeClr val="tx1">
                    <a:lumMod val="95000"/>
                    <a:lumOff val="5000"/>
                  </a:schemeClr>
                </a:solidFill>
                <a:latin typeface="Arial" panose="020B0604020202020204" pitchFamily="34" charset="0"/>
                <a:cs typeface="Arial" panose="020B0604020202020204" pitchFamily="34" charset="0"/>
              </a:rPr>
              <a:t>工作组</a:t>
            </a:r>
            <a:endParaRPr lang="en-US" altLang="zh-CN" sz="1600" b="1" dirty="0">
              <a:solidFill>
                <a:srgbClr val="00B0F0"/>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0" y="62117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730034" y="451735"/>
            <a:ext cx="7165346" cy="769441"/>
            <a:chOff x="6102442" y="1483456"/>
            <a:chExt cx="5419664" cy="769441"/>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zh-CN" altLang="en-US" sz="2700" b="1" dirty="0">
                  <a:solidFill>
                    <a:schemeClr val="tx1">
                      <a:lumMod val="95000"/>
                      <a:lumOff val="5000"/>
                    </a:schemeClr>
                  </a:solidFill>
                  <a:latin typeface="Arial"/>
                  <a:ea typeface="Arial Unicode MS"/>
                  <a:cs typeface="Arial" pitchFamily="34" charset="0"/>
                </a:rPr>
                <a:t>概要和需采取的行动</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69441"/>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01</a:t>
              </a:r>
              <a:endParaRPr lang="ko-KR" altLang="en-US" sz="4400" b="1" dirty="0">
                <a:solidFill>
                  <a:srgbClr val="00B0F0"/>
                </a:solidFill>
                <a:latin typeface="Arial"/>
                <a:ea typeface="Arial Unicode MS"/>
                <a:cs typeface="Arial" pitchFamily="34" charset="0"/>
              </a:endParaRPr>
            </a:p>
          </p:txBody>
        </p:sp>
      </p:grpSp>
      <p:grpSp>
        <p:nvGrpSpPr>
          <p:cNvPr id="34" name="Group 33">
            <a:extLst>
              <a:ext uri="{FF2B5EF4-FFF2-40B4-BE49-F238E27FC236}">
                <a16:creationId xmlns:a16="http://schemas.microsoft.com/office/drawing/2014/main" id="{D7A8D42C-CF7D-466A-AA3C-B16BE9E57FC4}"/>
              </a:ext>
            </a:extLst>
          </p:cNvPr>
          <p:cNvGrpSpPr/>
          <p:nvPr/>
        </p:nvGrpSpPr>
        <p:grpSpPr>
          <a:xfrm>
            <a:off x="669074" y="2872820"/>
            <a:ext cx="7470242" cy="777510"/>
            <a:chOff x="5956014" y="1452296"/>
            <a:chExt cx="5435166" cy="777510"/>
          </a:xfrm>
        </p:grpSpPr>
        <p:sp>
          <p:nvSpPr>
            <p:cNvPr id="35" name="TextBox 34">
              <a:extLst>
                <a:ext uri="{FF2B5EF4-FFF2-40B4-BE49-F238E27FC236}">
                  <a16:creationId xmlns:a16="http://schemas.microsoft.com/office/drawing/2014/main" id="{9850E885-D721-43C5-A516-BD943DD4CD1F}"/>
                </a:ext>
              </a:extLst>
            </p:cNvPr>
            <p:cNvSpPr txBox="1"/>
            <p:nvPr/>
          </p:nvSpPr>
          <p:spPr>
            <a:xfrm>
              <a:off x="6729340" y="1637053"/>
              <a:ext cx="4661840" cy="507831"/>
            </a:xfrm>
            <a:prstGeom prst="rect">
              <a:avLst/>
            </a:prstGeom>
            <a:noFill/>
          </p:spPr>
          <p:txBody>
            <a:bodyPr wrap="square" lIns="108000" rIns="108000" rtlCol="0">
              <a:spAutoFit/>
            </a:bodyPr>
            <a:lstStyle/>
            <a:p>
              <a:r>
                <a:rPr lang="zh-CN" altLang="en-US" sz="2700" b="1" dirty="0">
                  <a:solidFill>
                    <a:schemeClr val="bg1">
                      <a:lumMod val="65000"/>
                    </a:schemeClr>
                  </a:solidFill>
                  <a:latin typeface="Arial"/>
                  <a:ea typeface="Arial Unicode MS"/>
                  <a:cs typeface="Arial" pitchFamily="34" charset="0"/>
                </a:rPr>
                <a:t>已建立的系统和措施</a:t>
              </a:r>
              <a:endParaRPr lang="ko-KR" altLang="en-US" sz="2700" b="1" dirty="0">
                <a:solidFill>
                  <a:schemeClr val="bg1">
                    <a:lumMod val="65000"/>
                  </a:schemeClr>
                </a:solidFill>
                <a:latin typeface="Arial"/>
                <a:ea typeface="Arial Unicode MS"/>
                <a:cs typeface="Arial" pitchFamily="34" charset="0"/>
              </a:endParaRPr>
            </a:p>
          </p:txBody>
        </p:sp>
        <p:sp>
          <p:nvSpPr>
            <p:cNvPr id="36" name="TextBox 35">
              <a:extLst>
                <a:ext uri="{FF2B5EF4-FFF2-40B4-BE49-F238E27FC236}">
                  <a16:creationId xmlns:a16="http://schemas.microsoft.com/office/drawing/2014/main" id="{E7E0C1C1-D86F-4439-B52C-59F196E8B60C}"/>
                </a:ext>
              </a:extLst>
            </p:cNvPr>
            <p:cNvSpPr txBox="1"/>
            <p:nvPr/>
          </p:nvSpPr>
          <p:spPr>
            <a:xfrm>
              <a:off x="5956014" y="1452296"/>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04</a:t>
              </a:r>
              <a:endParaRPr lang="ko-KR" altLang="en-US" sz="4400" b="1" dirty="0">
                <a:solidFill>
                  <a:schemeClr val="bg1">
                    <a:lumMod val="65000"/>
                  </a:schemeClr>
                </a:solidFill>
                <a:latin typeface="Arial"/>
                <a:ea typeface="Arial Unicode MS"/>
                <a:cs typeface="Arial" pitchFamily="34" charset="0"/>
              </a:endParaRPr>
            </a:p>
          </p:txBody>
        </p:sp>
      </p:grpSp>
      <p:grpSp>
        <p:nvGrpSpPr>
          <p:cNvPr id="38" name="Group 37">
            <a:extLst>
              <a:ext uri="{FF2B5EF4-FFF2-40B4-BE49-F238E27FC236}">
                <a16:creationId xmlns:a16="http://schemas.microsoft.com/office/drawing/2014/main" id="{27F35DDC-6051-4F1F-A33A-087A9C971A2C}"/>
              </a:ext>
            </a:extLst>
          </p:cNvPr>
          <p:cNvGrpSpPr/>
          <p:nvPr/>
        </p:nvGrpSpPr>
        <p:grpSpPr>
          <a:xfrm>
            <a:off x="796262" y="3771154"/>
            <a:ext cx="9062113" cy="777510"/>
            <a:chOff x="6036168" y="1483098"/>
            <a:chExt cx="8126346" cy="777510"/>
          </a:xfrm>
        </p:grpSpPr>
        <p:sp>
          <p:nvSpPr>
            <p:cNvPr id="39" name="TextBox 38">
              <a:extLst>
                <a:ext uri="{FF2B5EF4-FFF2-40B4-BE49-F238E27FC236}">
                  <a16:creationId xmlns:a16="http://schemas.microsoft.com/office/drawing/2014/main" id="{7125DFED-8299-4649-BCDF-BF77EFAB9703}"/>
                </a:ext>
              </a:extLst>
            </p:cNvPr>
            <p:cNvSpPr txBox="1"/>
            <p:nvPr/>
          </p:nvSpPr>
          <p:spPr>
            <a:xfrm>
              <a:off x="6860266" y="1678152"/>
              <a:ext cx="7302248" cy="507831"/>
            </a:xfrm>
            <a:prstGeom prst="rect">
              <a:avLst/>
            </a:prstGeom>
            <a:noFill/>
          </p:spPr>
          <p:txBody>
            <a:bodyPr wrap="square" lIns="108000" rIns="108000" rtlCol="0">
              <a:spAutoFit/>
            </a:bodyPr>
            <a:lstStyle/>
            <a:p>
              <a:r>
                <a:rPr lang="zh-CN" altLang="en-US" sz="2700" b="1">
                  <a:solidFill>
                    <a:schemeClr val="bg1">
                      <a:lumMod val="65000"/>
                    </a:schemeClr>
                  </a:solidFill>
                  <a:latin typeface="Arial"/>
                  <a:ea typeface="Arial Unicode MS"/>
                  <a:cs typeface="Arial" pitchFamily="34" charset="0"/>
                </a:rPr>
                <a:t>正在落实的系统与措施</a:t>
              </a:r>
              <a:endParaRPr lang="ko-KR" altLang="en-US" sz="2700" b="1" dirty="0">
                <a:solidFill>
                  <a:schemeClr val="bg1">
                    <a:lumMod val="65000"/>
                  </a:schemeClr>
                </a:solidFill>
                <a:latin typeface="Arial"/>
                <a:ea typeface="Arial Unicode MS"/>
                <a:cs typeface="Arial" pitchFamily="34" charset="0"/>
              </a:endParaRPr>
            </a:p>
          </p:txBody>
        </p:sp>
        <p:sp>
          <p:nvSpPr>
            <p:cNvPr id="40" name="TextBox 39">
              <a:extLst>
                <a:ext uri="{FF2B5EF4-FFF2-40B4-BE49-F238E27FC236}">
                  <a16:creationId xmlns:a16="http://schemas.microsoft.com/office/drawing/2014/main" id="{BED3CEDA-F7F0-4BCF-887F-B3562D75DD78}"/>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05</a:t>
              </a:r>
              <a:endParaRPr lang="ko-KR" altLang="en-US" sz="4400" b="1" dirty="0">
                <a:solidFill>
                  <a:schemeClr val="bg1">
                    <a:lumMod val="65000"/>
                  </a:schemeClr>
                </a:solidFill>
                <a:latin typeface="Arial"/>
                <a:ea typeface="Arial Unicode MS"/>
                <a:cs typeface="Arial" pitchFamily="34" charset="0"/>
              </a:endParaRPr>
            </a:p>
          </p:txBody>
        </p:sp>
      </p:grpSp>
      <p:sp>
        <p:nvSpPr>
          <p:cNvPr id="15" name="TextBox 14">
            <a:extLst>
              <a:ext uri="{FF2B5EF4-FFF2-40B4-BE49-F238E27FC236}">
                <a16:creationId xmlns:a16="http://schemas.microsoft.com/office/drawing/2014/main" id="{7D081B66-23E7-4DA6-BF0E-16720B983BC9}"/>
              </a:ext>
            </a:extLst>
          </p:cNvPr>
          <p:cNvSpPr txBox="1"/>
          <p:nvPr/>
        </p:nvSpPr>
        <p:spPr>
          <a:xfrm>
            <a:off x="1731954" y="1369428"/>
            <a:ext cx="4661840" cy="507831"/>
          </a:xfrm>
          <a:prstGeom prst="rect">
            <a:avLst/>
          </a:prstGeom>
          <a:noFill/>
        </p:spPr>
        <p:txBody>
          <a:bodyPr wrap="square" lIns="108000" rIns="108000" rtlCol="0">
            <a:spAutoFit/>
          </a:bodyPr>
          <a:lstStyle>
            <a:defPPr>
              <a:defRPr lang="en-US"/>
            </a:defPPr>
            <a:lvl1pPr>
              <a:defRPr sz="2700" b="1">
                <a:solidFill>
                  <a:schemeClr val="bg1">
                    <a:lumMod val="65000"/>
                  </a:schemeClr>
                </a:solidFill>
                <a:latin typeface="Arial"/>
                <a:ea typeface="Arial Unicode MS"/>
                <a:cs typeface="Arial" pitchFamily="34" charset="0"/>
              </a:defRPr>
            </a:lvl1pPr>
          </a:lstStyle>
          <a:p>
            <a:r>
              <a:rPr lang="zh-CN" altLang="en-US" dirty="0"/>
              <a:t>背景</a:t>
            </a:r>
            <a:endParaRPr lang="ko-KR" altLang="en-US" dirty="0"/>
          </a:p>
        </p:txBody>
      </p:sp>
      <p:sp>
        <p:nvSpPr>
          <p:cNvPr id="16" name="TextBox 15">
            <a:extLst>
              <a:ext uri="{FF2B5EF4-FFF2-40B4-BE49-F238E27FC236}">
                <a16:creationId xmlns:a16="http://schemas.microsoft.com/office/drawing/2014/main" id="{22710F50-6230-444F-AEC2-AC6B1005660E}"/>
              </a:ext>
            </a:extLst>
          </p:cNvPr>
          <p:cNvSpPr txBox="1"/>
          <p:nvPr/>
        </p:nvSpPr>
        <p:spPr>
          <a:xfrm>
            <a:off x="870168" y="1183845"/>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02</a:t>
            </a:r>
            <a:endParaRPr lang="ko-KR" altLang="en-US" dirty="0"/>
          </a:p>
        </p:txBody>
      </p:sp>
      <p:sp>
        <p:nvSpPr>
          <p:cNvPr id="17" name="TextBox 16">
            <a:extLst>
              <a:ext uri="{FF2B5EF4-FFF2-40B4-BE49-F238E27FC236}">
                <a16:creationId xmlns:a16="http://schemas.microsoft.com/office/drawing/2014/main" id="{BA3E9E3E-FED8-42F4-A92F-0E3C6D40F1DF}"/>
              </a:ext>
            </a:extLst>
          </p:cNvPr>
          <p:cNvSpPr txBox="1"/>
          <p:nvPr/>
        </p:nvSpPr>
        <p:spPr>
          <a:xfrm>
            <a:off x="1734054" y="2227421"/>
            <a:ext cx="4661840" cy="507831"/>
          </a:xfrm>
          <a:prstGeom prst="rect">
            <a:avLst/>
          </a:prstGeom>
          <a:noFill/>
        </p:spPr>
        <p:txBody>
          <a:bodyPr wrap="square" lIns="108000" rIns="108000" rtlCol="0">
            <a:spAutoFit/>
          </a:bodyPr>
          <a:lstStyle/>
          <a:p>
            <a:r>
              <a:rPr lang="zh-CN" altLang="en-US" sz="2700" b="1" dirty="0">
                <a:solidFill>
                  <a:schemeClr val="bg1">
                    <a:lumMod val="65000"/>
                  </a:schemeClr>
                </a:solidFill>
                <a:latin typeface="Arial"/>
                <a:ea typeface="Arial Unicode MS"/>
                <a:cs typeface="Arial" pitchFamily="34" charset="0"/>
              </a:rPr>
              <a:t>内控工作组的最新关键进展</a:t>
            </a:r>
            <a:endParaRPr lang="ko-KR" altLang="en-US" sz="2700" b="1" dirty="0">
              <a:solidFill>
                <a:schemeClr val="bg1">
                  <a:lumMod val="65000"/>
                </a:schemeClr>
              </a:solidFill>
              <a:latin typeface="Arial"/>
              <a:ea typeface="Arial Unicode MS"/>
              <a:cs typeface="Arial" pitchFamily="34" charset="0"/>
            </a:endParaRPr>
          </a:p>
        </p:txBody>
      </p:sp>
      <p:sp>
        <p:nvSpPr>
          <p:cNvPr id="18" name="TextBox 17">
            <a:extLst>
              <a:ext uri="{FF2B5EF4-FFF2-40B4-BE49-F238E27FC236}">
                <a16:creationId xmlns:a16="http://schemas.microsoft.com/office/drawing/2014/main" id="{0150E750-082A-4515-9650-DA6414233B8A}"/>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03</a:t>
            </a:r>
            <a:endParaRPr lang="ko-KR" altLang="en-US" dirty="0"/>
          </a:p>
        </p:txBody>
      </p:sp>
    </p:spTree>
    <p:extLst>
      <p:ext uri="{BB962C8B-B14F-4D97-AF65-F5344CB8AC3E}">
        <p14:creationId xmlns:p14="http://schemas.microsoft.com/office/powerpoint/2010/main" val="1050601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140610" y="630362"/>
            <a:ext cx="1401346" cy="400110"/>
          </a:xfrm>
          <a:prstGeom prst="rect">
            <a:avLst/>
          </a:prstGeom>
        </p:spPr>
        <p:txBody>
          <a:bodyPr wrap="none">
            <a:spAutoFit/>
          </a:bodyPr>
          <a:lstStyle/>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000" b="1" dirty="0">
                <a:solidFill>
                  <a:srgbClr val="00B0F0"/>
                </a:solidFill>
                <a:latin typeface="Arial" panose="020B0604020202020204" pitchFamily="34" charset="0"/>
                <a:ea typeface="+mj-ea"/>
                <a:cs typeface="Arial" panose="020B0604020202020204" pitchFamily="34" charset="0"/>
              </a:rPr>
              <a:t>Internal Controls</a:t>
            </a:r>
          </a:p>
        </p:txBody>
      </p:sp>
      <p:grpSp>
        <p:nvGrpSpPr>
          <p:cNvPr id="30" name="Group 29">
            <a:extLst>
              <a:ext uri="{FF2B5EF4-FFF2-40B4-BE49-F238E27FC236}">
                <a16:creationId xmlns:a16="http://schemas.microsoft.com/office/drawing/2014/main" id="{11B89268-AE9B-4445-A2A4-3DBCD0872346}"/>
              </a:ext>
            </a:extLst>
          </p:cNvPr>
          <p:cNvGrpSpPr/>
          <p:nvPr/>
        </p:nvGrpSpPr>
        <p:grpSpPr>
          <a:xfrm>
            <a:off x="150662" y="84352"/>
            <a:ext cx="6528812" cy="777510"/>
            <a:chOff x="6102442" y="1483456"/>
            <a:chExt cx="5419664" cy="777510"/>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en-US" altLang="ko-KR" sz="2700" b="1" dirty="0">
                  <a:solidFill>
                    <a:schemeClr val="tx1">
                      <a:lumMod val="95000"/>
                      <a:lumOff val="5000"/>
                    </a:schemeClr>
                  </a:solidFill>
                  <a:latin typeface="Arial"/>
                  <a:ea typeface="Arial Unicode MS"/>
                  <a:cs typeface="Arial" pitchFamily="34" charset="0"/>
                </a:rPr>
                <a:t> </a:t>
              </a:r>
              <a:r>
                <a:rPr lang="zh-CN" altLang="en-US" sz="2700" b="1" dirty="0">
                  <a:solidFill>
                    <a:schemeClr val="tx1">
                      <a:lumMod val="95000"/>
                      <a:lumOff val="5000"/>
                    </a:schemeClr>
                  </a:solidFill>
                  <a:latin typeface="Arial"/>
                  <a:ea typeface="Arial Unicode MS"/>
                  <a:cs typeface="Arial" pitchFamily="34" charset="0"/>
                </a:rPr>
                <a:t>概要和需采取的行动</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01</a:t>
              </a:r>
              <a:endParaRPr lang="ko-KR" altLang="en-US" sz="4400" b="1" dirty="0">
                <a:solidFill>
                  <a:srgbClr val="00B0F0"/>
                </a:solidFill>
                <a:latin typeface="Arial"/>
                <a:ea typeface="Arial Unicode MS"/>
                <a:cs typeface="Arial" pitchFamily="34" charset="0"/>
              </a:endParaRPr>
            </a:p>
          </p:txBody>
        </p:sp>
      </p:grpSp>
      <p:graphicFrame>
        <p:nvGraphicFramePr>
          <p:cNvPr id="2" name="Table 1">
            <a:extLst>
              <a:ext uri="{FF2B5EF4-FFF2-40B4-BE49-F238E27FC236}">
                <a16:creationId xmlns:a16="http://schemas.microsoft.com/office/drawing/2014/main" id="{E6254B25-AF75-46C9-B8C9-2FE93A16FAFE}"/>
              </a:ext>
            </a:extLst>
          </p:cNvPr>
          <p:cNvGraphicFramePr>
            <a:graphicFrameLocks noGrp="1"/>
          </p:cNvGraphicFramePr>
          <p:nvPr>
            <p:extLst>
              <p:ext uri="{D42A27DB-BD31-4B8C-83A1-F6EECF244321}">
                <p14:modId xmlns:p14="http://schemas.microsoft.com/office/powerpoint/2010/main" val="43943228"/>
              </p:ext>
            </p:extLst>
          </p:nvPr>
        </p:nvGraphicFramePr>
        <p:xfrm>
          <a:off x="466725" y="1056558"/>
          <a:ext cx="5010150" cy="4678680"/>
        </p:xfrm>
        <a:graphic>
          <a:graphicData uri="http://schemas.openxmlformats.org/drawingml/2006/table">
            <a:tbl>
              <a:tblPr>
                <a:tableStyleId>{5C22544A-7EE6-4342-B048-85BDC9FD1C3A}</a:tableStyleId>
              </a:tblPr>
              <a:tblGrid>
                <a:gridCol w="5010150">
                  <a:extLst>
                    <a:ext uri="{9D8B030D-6E8A-4147-A177-3AD203B41FA5}">
                      <a16:colId xmlns:a16="http://schemas.microsoft.com/office/drawing/2014/main" val="3276842879"/>
                    </a:ext>
                  </a:extLst>
                </a:gridCol>
              </a:tblGrid>
              <a:tr h="2553417">
                <a:tc>
                  <a:txBody>
                    <a:bodyPr/>
                    <a:lstStyle/>
                    <a:p>
                      <a:pPr marL="360045" marR="0" indent="-360045" algn="just" hangingPunct="0">
                        <a:spcBef>
                          <a:spcPts val="800"/>
                        </a:spcBef>
                        <a:spcAft>
                          <a:spcPts val="0"/>
                        </a:spcAft>
                        <a:tabLst>
                          <a:tab pos="360045" algn="l"/>
                          <a:tab pos="720090" algn="l"/>
                          <a:tab pos="1080135" algn="l"/>
                          <a:tab pos="1440180" algn="l"/>
                          <a:tab pos="1800225" algn="l"/>
                        </a:tabLst>
                      </a:pPr>
                      <a:r>
                        <a:rPr lang="zh-CN" altLang="en-US" sz="2000" b="1" dirty="0">
                          <a:solidFill>
                            <a:srgbClr val="00B0F0"/>
                          </a:solidFill>
                          <a:effectLst/>
                          <a:latin typeface="Arial" panose="020B0604020202020204" pitchFamily="34" charset="0"/>
                          <a:cs typeface="Arial" panose="020B0604020202020204" pitchFamily="34" charset="0"/>
                        </a:rPr>
                        <a:t>概要</a:t>
                      </a:r>
                      <a:endParaRPr lang="en-GB" sz="2000" b="1" dirty="0">
                        <a:solidFill>
                          <a:srgbClr val="00B0F0"/>
                        </a:solidFill>
                        <a:effectLst/>
                        <a:latin typeface="Arial" panose="020B0604020202020204" pitchFamily="34" charset="0"/>
                        <a:cs typeface="Arial" panose="020B0604020202020204" pitchFamily="34" charset="0"/>
                      </a:endParaRPr>
                    </a:p>
                    <a:p>
                      <a:pPr marL="360045" marR="0" indent="-360045" algn="just" hangingPunct="0">
                        <a:spcBef>
                          <a:spcPts val="800"/>
                        </a:spcBef>
                        <a:spcAft>
                          <a:spcPts val="0"/>
                        </a:spcAft>
                        <a:tabLst>
                          <a:tab pos="360045" algn="l"/>
                          <a:tab pos="720090" algn="l"/>
                          <a:tab pos="1080135" algn="l"/>
                          <a:tab pos="1440180" algn="l"/>
                          <a:tab pos="1800225" algn="l"/>
                        </a:tabLst>
                      </a:pPr>
                      <a:endParaRPr lang="en-US" sz="1200" b="1" dirty="0">
                        <a:effectLst/>
                        <a:latin typeface="Arial" panose="020B0604020202020204" pitchFamily="34" charset="0"/>
                        <a:cs typeface="Arial" panose="020B0604020202020204" pitchFamily="34" charset="0"/>
                      </a:endParaRPr>
                    </a:p>
                    <a:p>
                      <a:pPr lvl="0" algn="just"/>
                      <a:r>
                        <a:rPr lang="zh-CN" altLang="en-US" sz="1200" dirty="0">
                          <a:effectLst/>
                          <a:latin typeface="Calibri" panose="020F0502020204030204" pitchFamily="34" charset="0"/>
                          <a:ea typeface="SimSun" panose="02010600030101010101" pitchFamily="2" charset="-122"/>
                          <a:cs typeface="Calibri" panose="020F0502020204030204" pitchFamily="34" charset="0"/>
                        </a:rPr>
                        <a:t>         国际电联内部审计处（</a:t>
                      </a:r>
                      <a:r>
                        <a:rPr lang="en-US" altLang="zh-CN" sz="1200" dirty="0">
                          <a:effectLst/>
                          <a:latin typeface="Calibri" panose="020F0502020204030204" pitchFamily="34" charset="0"/>
                          <a:ea typeface="SimSun" panose="02010600030101010101" pitchFamily="2" charset="-122"/>
                          <a:cs typeface="Calibri" panose="020F0502020204030204" pitchFamily="34" charset="0"/>
                        </a:rPr>
                        <a:t>IAU</a:t>
                      </a:r>
                      <a:r>
                        <a:rPr lang="zh-CN" altLang="en-US" sz="1200" dirty="0">
                          <a:effectLst/>
                          <a:latin typeface="Calibri" panose="020F0502020204030204" pitchFamily="34" charset="0"/>
                          <a:ea typeface="SimSun" panose="02010600030101010101" pitchFamily="2" charset="-122"/>
                          <a:cs typeface="Calibri" panose="020F0502020204030204" pitchFamily="34" charset="0"/>
                        </a:rPr>
                        <a:t>）于</a:t>
                      </a:r>
                      <a:r>
                        <a:rPr lang="en-US" altLang="zh-CN" sz="1200" dirty="0">
                          <a:effectLst/>
                          <a:latin typeface="Calibri" panose="020F0502020204030204" pitchFamily="34" charset="0"/>
                          <a:ea typeface="SimSun" panose="02010600030101010101" pitchFamily="2" charset="-122"/>
                          <a:cs typeface="Calibri" panose="020F0502020204030204" pitchFamily="34" charset="0"/>
                        </a:rPr>
                        <a:t>2018</a:t>
                      </a:r>
                      <a:r>
                        <a:rPr lang="zh-CN" altLang="en-US" sz="1200" dirty="0">
                          <a:effectLst/>
                          <a:latin typeface="Calibri" panose="020F0502020204030204" pitchFamily="34" charset="0"/>
                          <a:ea typeface="SimSun" panose="02010600030101010101" pitchFamily="2" charset="-122"/>
                          <a:cs typeface="Calibri" panose="020F0502020204030204" pitchFamily="34" charset="0"/>
                        </a:rPr>
                        <a:t>年对国际电联区域代表处工作人员的欺诈行为进行了调查。</a:t>
                      </a:r>
                      <a:r>
                        <a:rPr lang="en-GB" altLang="zh-CN" sz="1200" dirty="0">
                          <a:effectLst/>
                          <a:latin typeface="Calibri" panose="020F0502020204030204" pitchFamily="34" charset="0"/>
                          <a:ea typeface="SimSun" panose="02010600030101010101" pitchFamily="2" charset="-122"/>
                        </a:rPr>
                        <a:t>2019</a:t>
                      </a:r>
                      <a:r>
                        <a:rPr lang="zh-CN" altLang="en-US" sz="1200" dirty="0">
                          <a:effectLst/>
                          <a:latin typeface="Calibri" panose="020F0502020204030204" pitchFamily="34" charset="0"/>
                          <a:ea typeface="SimSun" panose="02010600030101010101" pitchFamily="2" charset="-122"/>
                          <a:cs typeface="Calibri" panose="020F0502020204030204" pitchFamily="34" charset="0"/>
                        </a:rPr>
                        <a:t>年</a:t>
                      </a:r>
                      <a:r>
                        <a:rPr lang="en-GB" altLang="zh-CN" sz="1200" dirty="0">
                          <a:effectLst/>
                          <a:latin typeface="Calibri" panose="020F0502020204030204" pitchFamily="34" charset="0"/>
                          <a:ea typeface="SimSun" panose="02010600030101010101" pitchFamily="2" charset="-122"/>
                        </a:rPr>
                        <a:t>5</a:t>
                      </a:r>
                      <a:r>
                        <a:rPr lang="zh-CN" altLang="en-US" sz="1200" dirty="0">
                          <a:effectLst/>
                          <a:latin typeface="Calibri" panose="020F0502020204030204" pitchFamily="34" charset="0"/>
                          <a:ea typeface="SimSun" panose="02010600030101010101" pitchFamily="2" charset="-122"/>
                          <a:cs typeface="Calibri" panose="020F0502020204030204" pitchFamily="34" charset="0"/>
                        </a:rPr>
                        <a:t>月</a:t>
                      </a:r>
                      <a:r>
                        <a:rPr lang="en-GB" altLang="zh-CN" sz="1200" dirty="0">
                          <a:effectLst/>
                          <a:latin typeface="Calibri" panose="020F0502020204030204" pitchFamily="34" charset="0"/>
                          <a:ea typeface="SimSun" panose="02010600030101010101" pitchFamily="2" charset="-122"/>
                        </a:rPr>
                        <a:t>3</a:t>
                      </a:r>
                      <a:r>
                        <a:rPr lang="zh-CN" altLang="en-US" sz="1200" dirty="0">
                          <a:effectLst/>
                          <a:latin typeface="Calibri" panose="020F0502020204030204" pitchFamily="34" charset="0"/>
                          <a:ea typeface="SimSun" panose="02010600030101010101" pitchFamily="2" charset="-122"/>
                          <a:cs typeface="Calibri" panose="020F0502020204030204" pitchFamily="34" charset="0"/>
                        </a:rPr>
                        <a:t>日，电信发展局主任成立了一个内部工作组。该组的成立出于多种原因：区域代表处的欺诈案件、内部审计处和外部审计员开展的后续工作以及对区域</a:t>
                      </a:r>
                      <a:r>
                        <a:rPr lang="en-GB" altLang="zh-CN" sz="1200" dirty="0">
                          <a:effectLst/>
                          <a:latin typeface="Calibri" panose="020F0502020204030204" pitchFamily="34" charset="0"/>
                          <a:ea typeface="SimSun" panose="02010600030101010101" pitchFamily="2" charset="-122"/>
                        </a:rPr>
                        <a:t>/</a:t>
                      </a:r>
                      <a:r>
                        <a:rPr lang="zh-CN" altLang="en-US" sz="1200" dirty="0">
                          <a:effectLst/>
                          <a:latin typeface="Calibri" panose="020F0502020204030204" pitchFamily="34" charset="0"/>
                          <a:ea typeface="SimSun" panose="02010600030101010101" pitchFamily="2" charset="-122"/>
                          <a:cs typeface="Calibri" panose="020F0502020204030204" pitchFamily="34" charset="0"/>
                        </a:rPr>
                        <a:t>地区办事机构活动开展的检查工作。</a:t>
                      </a:r>
                      <a:endParaRPr lang="en-GB" sz="1200" kern="1200" dirty="0">
                        <a:solidFill>
                          <a:schemeClr val="dk1"/>
                        </a:solidFill>
                        <a:effectLst/>
                        <a:latin typeface="Arial" panose="020B0604020202020204" pitchFamily="34" charset="0"/>
                        <a:ea typeface="+mn-ea"/>
                        <a:cs typeface="Arial" panose="020B0604020202020204" pitchFamily="34" charset="0"/>
                      </a:endParaRPr>
                    </a:p>
                    <a:p>
                      <a:pPr lvl="0" algn="just"/>
                      <a:endParaRPr lang="en-GB" sz="1200" kern="1200" dirty="0">
                        <a:solidFill>
                          <a:schemeClr val="dk1"/>
                        </a:solidFill>
                        <a:effectLst/>
                        <a:latin typeface="Arial" panose="020B0604020202020204" pitchFamily="34" charset="0"/>
                        <a:ea typeface="+mn-ea"/>
                        <a:cs typeface="Arial" panose="020B0604020202020204" pitchFamily="34" charset="0"/>
                      </a:endParaRPr>
                    </a:p>
                    <a:p>
                      <a:pPr marL="360045" marR="0" indent="-360045" hangingPunct="0">
                        <a:spcBef>
                          <a:spcPts val="800"/>
                        </a:spcBef>
                        <a:spcAft>
                          <a:spcPts val="600"/>
                        </a:spcAft>
                        <a:tabLst>
                          <a:tab pos="360045" algn="l"/>
                          <a:tab pos="720090" algn="l"/>
                          <a:tab pos="1080135" algn="l"/>
                          <a:tab pos="1440180" algn="l"/>
                          <a:tab pos="1800225" algn="l"/>
                        </a:tabLst>
                      </a:pPr>
                      <a:r>
                        <a:rPr lang="zh-CN" altLang="en-US" sz="1200" dirty="0">
                          <a:effectLst/>
                          <a:latin typeface="Calibri" panose="020F0502020204030204" pitchFamily="34" charset="0"/>
                          <a:ea typeface="SimSun" panose="02010600030101010101" pitchFamily="2" charset="-122"/>
                          <a:cs typeface="Calibri" panose="020F0502020204030204" pitchFamily="34" charset="0"/>
                        </a:rPr>
                        <a:t>加强内部控制的内部工作组将：</a:t>
                      </a:r>
                      <a:endParaRPr lang="en-US" altLang="zh-CN"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buFont typeface="Arial" panose="020B0604020202020204" pitchFamily="34" charset="0"/>
                        <a:buChar char="•"/>
                      </a:pPr>
                      <a:r>
                        <a:rPr lang="zh-CN" altLang="en-US" sz="1200" dirty="0">
                          <a:effectLst/>
                          <a:latin typeface="Calibri" panose="020F0502020204030204" pitchFamily="34" charset="0"/>
                          <a:ea typeface="SimSun" panose="02010600030101010101" pitchFamily="2" charset="-122"/>
                          <a:cs typeface="Times New Roman" panose="02020603050405020304" pitchFamily="18" charset="0"/>
                        </a:rPr>
                        <a:t>审查在最近欺诈案件中受到利用的流程漏洞，以及相关内部和外部审计报告</a:t>
                      </a:r>
                      <a:r>
                        <a:rPr lang="en-GB" altLang="zh-CN" sz="1200" dirty="0">
                          <a:effectLst/>
                          <a:latin typeface="Calibri" panose="020F0502020204030204" pitchFamily="34" charset="0"/>
                          <a:ea typeface="SimSun" panose="02010600030101010101" pitchFamily="2" charset="-122"/>
                          <a:cs typeface="Times New Roman" panose="02020603050405020304" pitchFamily="18" charset="0"/>
                        </a:rPr>
                        <a:t>/</a:t>
                      </a:r>
                      <a:r>
                        <a:rPr lang="zh-CN" altLang="en-US" sz="1200" dirty="0">
                          <a:effectLst/>
                          <a:latin typeface="Calibri" panose="020F0502020204030204" pitchFamily="34" charset="0"/>
                          <a:ea typeface="SimSun" panose="02010600030101010101" pitchFamily="2" charset="-122"/>
                          <a:cs typeface="Times New Roman" panose="02020603050405020304" pitchFamily="18" charset="0"/>
                        </a:rPr>
                        <a:t>信函的调查结果；</a:t>
                      </a:r>
                      <a:endParaRPr lang="en-US" altLang="zh-CN"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buFont typeface="Arial" panose="020B0604020202020204" pitchFamily="34" charset="0"/>
                        <a:buChar char="•"/>
                      </a:pPr>
                      <a:r>
                        <a:rPr lang="zh-CN" altLang="en-US" sz="1200" dirty="0">
                          <a:effectLst/>
                          <a:latin typeface="Calibri" panose="020F0502020204030204" pitchFamily="34" charset="0"/>
                          <a:ea typeface="SimSun" panose="02010600030101010101" pitchFamily="2" charset="-122"/>
                          <a:cs typeface="Times New Roman" panose="02020603050405020304" pitchFamily="18" charset="0"/>
                        </a:rPr>
                        <a:t>审查区域和地区办事机构的管理监督程序，重点关注计划和项目；</a:t>
                      </a:r>
                      <a:endParaRPr lang="en-US" altLang="zh-CN"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buFont typeface="Arial" panose="020B0604020202020204" pitchFamily="34" charset="0"/>
                        <a:buChar char="•"/>
                      </a:pPr>
                      <a:r>
                        <a:rPr lang="zh-CN" altLang="en-US" sz="1200" dirty="0">
                          <a:effectLst/>
                          <a:latin typeface="Calibri" panose="020F0502020204030204" pitchFamily="34" charset="0"/>
                          <a:ea typeface="SimSun" panose="02010600030101010101" pitchFamily="2" charset="-122"/>
                          <a:cs typeface="Times New Roman" panose="02020603050405020304" pitchFamily="18" charset="0"/>
                        </a:rPr>
                        <a:t>对国际电联区域和地区办事机构出现欺诈活动的可能性进行彻底的风险评估；</a:t>
                      </a:r>
                      <a:endParaRPr lang="en-US" altLang="zh-CN"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buFont typeface="Arial" panose="020B0604020202020204" pitchFamily="34" charset="0"/>
                        <a:buChar char="•"/>
                      </a:pPr>
                      <a:r>
                        <a:rPr lang="zh-CN" altLang="en-US" sz="1200" dirty="0">
                          <a:effectLst/>
                          <a:latin typeface="Calibri" panose="020F0502020204030204" pitchFamily="34" charset="0"/>
                          <a:ea typeface="SimSun" panose="02010600030101010101" pitchFamily="2" charset="-122"/>
                          <a:cs typeface="Times New Roman" panose="02020603050405020304" pitchFamily="18" charset="0"/>
                        </a:rPr>
                        <a:t>制定行动计划，以确保所有缺陷和相关风险得到缓解；</a:t>
                      </a:r>
                      <a:endParaRPr lang="en-US" altLang="zh-CN"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buFont typeface="Arial" panose="020B0604020202020204" pitchFamily="34" charset="0"/>
                        <a:buChar char="•"/>
                      </a:pPr>
                      <a:r>
                        <a:rPr lang="zh-CN" altLang="en-US" sz="1200" dirty="0">
                          <a:effectLst/>
                          <a:latin typeface="Calibri" panose="020F0502020204030204" pitchFamily="34" charset="0"/>
                          <a:ea typeface="SimSun" panose="02010600030101010101" pitchFamily="2" charset="-122"/>
                          <a:cs typeface="Times New Roman" panose="02020603050405020304" pitchFamily="18" charset="0"/>
                        </a:rPr>
                        <a:t>加快执行内部审计处、外部审计和</a:t>
                      </a:r>
                      <a:r>
                        <a:rPr lang="en-GB" altLang="zh-CN" sz="1200" dirty="0">
                          <a:effectLst/>
                          <a:latin typeface="Calibri" panose="020F0502020204030204" pitchFamily="34" charset="0"/>
                          <a:ea typeface="SimSun" panose="02010600030101010101" pitchFamily="2" charset="-122"/>
                          <a:cs typeface="Times New Roman" panose="02020603050405020304" pitchFamily="18" charset="0"/>
                        </a:rPr>
                        <a:t>IMAC</a:t>
                      </a:r>
                      <a:r>
                        <a:rPr lang="zh-CN" altLang="en-US" sz="1200" dirty="0">
                          <a:effectLst/>
                          <a:latin typeface="Calibri" panose="020F0502020204030204" pitchFamily="34" charset="0"/>
                          <a:ea typeface="SimSun" panose="02010600030101010101" pitchFamily="2" charset="-122"/>
                          <a:cs typeface="Times New Roman" panose="02020603050405020304" pitchFamily="18" charset="0"/>
                        </a:rPr>
                        <a:t>的所有相关建议；</a:t>
                      </a:r>
                      <a:endParaRPr lang="en-US" altLang="zh-CN"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buFont typeface="Arial" panose="020B0604020202020204" pitchFamily="34" charset="0"/>
                        <a:buChar char="•"/>
                      </a:pPr>
                      <a:r>
                        <a:rPr lang="zh-CN" altLang="en-US" sz="1200" dirty="0">
                          <a:effectLst/>
                          <a:latin typeface="Calibri" panose="020F0502020204030204" pitchFamily="34" charset="0"/>
                          <a:ea typeface="SimSun" panose="02010600030101010101" pitchFamily="2" charset="-122"/>
                          <a:cs typeface="Times New Roman" panose="02020603050405020304" pitchFamily="18" charset="0"/>
                        </a:rPr>
                        <a:t>在国际电联总部以及区域代表处和地区办事处推广道德引领和</a:t>
                      </a:r>
                      <a:r>
                        <a:rPr lang="en-GB" altLang="zh-CN" sz="1200" dirty="0">
                          <a:effectLst/>
                          <a:latin typeface="SimSun" panose="02010600030101010101" pitchFamily="2" charset="-122"/>
                          <a:cs typeface="Times New Roman" panose="02020603050405020304" pitchFamily="18" charset="0"/>
                        </a:rPr>
                        <a:t>“</a:t>
                      </a:r>
                      <a:r>
                        <a:rPr lang="zh-CN" altLang="en-US" sz="1200" dirty="0">
                          <a:effectLst/>
                          <a:latin typeface="SimSun" panose="02010600030101010101" pitchFamily="2" charset="-122"/>
                          <a:cs typeface="Times New Roman" panose="02020603050405020304" pitchFamily="18" charset="0"/>
                        </a:rPr>
                        <a:t>对于欺诈行为零容忍</a:t>
                      </a:r>
                      <a:r>
                        <a:rPr lang="en-GB" altLang="zh-CN" sz="1200" dirty="0">
                          <a:effectLst/>
                          <a:latin typeface="SimSun" panose="02010600030101010101" pitchFamily="2" charset="-122"/>
                          <a:cs typeface="Times New Roman" panose="02020603050405020304" pitchFamily="18" charset="0"/>
                        </a:rPr>
                        <a:t>”</a:t>
                      </a:r>
                      <a:r>
                        <a:rPr lang="zh-CN" altLang="en-US" sz="1200" dirty="0">
                          <a:effectLst/>
                          <a:latin typeface="Calibri" panose="020F0502020204030204" pitchFamily="34" charset="0"/>
                          <a:ea typeface="SimSun" panose="02010600030101010101" pitchFamily="2" charset="-122"/>
                          <a:cs typeface="Times New Roman" panose="02020603050405020304" pitchFamily="18" charset="0"/>
                        </a:rPr>
                        <a:t>的做法；</a:t>
                      </a:r>
                      <a:endParaRPr lang="en-US" altLang="zh-CN"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buFont typeface="Arial" panose="020B0604020202020204" pitchFamily="34" charset="0"/>
                        <a:buChar char="•"/>
                      </a:pPr>
                      <a:r>
                        <a:rPr lang="zh-CN" altLang="en-US" sz="1200" dirty="0">
                          <a:effectLst/>
                          <a:latin typeface="Calibri" panose="020F0502020204030204" pitchFamily="34" charset="0"/>
                          <a:ea typeface="SimSun" panose="02010600030101010101" pitchFamily="2" charset="-122"/>
                          <a:cs typeface="Times New Roman" panose="02020603050405020304" pitchFamily="18" charset="0"/>
                        </a:rPr>
                        <a:t>探讨倡导</a:t>
                      </a:r>
                      <a:r>
                        <a:rPr lang="en-GB" altLang="zh-CN" sz="1200" dirty="0">
                          <a:effectLst/>
                          <a:latin typeface="SimSun" panose="02010600030101010101" pitchFamily="2" charset="-122"/>
                          <a:cs typeface="Times New Roman" panose="02020603050405020304" pitchFamily="18" charset="0"/>
                        </a:rPr>
                        <a:t>“</a:t>
                      </a:r>
                      <a:r>
                        <a:rPr lang="zh-CN" altLang="en-US" sz="1200" dirty="0">
                          <a:effectLst/>
                          <a:latin typeface="SimSun" panose="02010600030101010101" pitchFamily="2" charset="-122"/>
                          <a:cs typeface="Times New Roman" panose="02020603050405020304" pitchFamily="18" charset="0"/>
                        </a:rPr>
                        <a:t>畅所欲言文化</a:t>
                      </a:r>
                      <a:r>
                        <a:rPr lang="en-GB" altLang="zh-CN" sz="1200" dirty="0">
                          <a:effectLst/>
                          <a:latin typeface="SimSun" panose="02010600030101010101" pitchFamily="2" charset="-122"/>
                          <a:cs typeface="Times New Roman" panose="02020603050405020304" pitchFamily="18" charset="0"/>
                        </a:rPr>
                        <a:t>”</a:t>
                      </a:r>
                      <a:r>
                        <a:rPr lang="zh-CN" altLang="en-US" sz="1200" dirty="0">
                          <a:effectLst/>
                          <a:latin typeface="Calibri" panose="020F0502020204030204" pitchFamily="34" charset="0"/>
                          <a:ea typeface="SimSun" panose="02010600030101010101" pitchFamily="2" charset="-122"/>
                          <a:cs typeface="Times New Roman" panose="02020603050405020304" pitchFamily="18" charset="0"/>
                        </a:rPr>
                        <a:t>的措施。</a:t>
                      </a:r>
                      <a:endParaRPr lang="en-US" altLang="zh-CN" sz="1200" kern="1200" dirty="0">
                        <a:solidFill>
                          <a:schemeClr val="dk1"/>
                        </a:solidFill>
                        <a:effectLst/>
                        <a:latin typeface="Arial" panose="020B0604020202020204" pitchFamily="34" charset="0"/>
                        <a:ea typeface="+mn-ea"/>
                        <a:cs typeface="Arial" panose="020B0604020202020204" pitchFamily="34" charset="0"/>
                      </a:endParaRPr>
                    </a:p>
                    <a:p>
                      <a:pPr marL="0" marR="0" algn="just" hangingPunct="0">
                        <a:spcBef>
                          <a:spcPts val="600"/>
                        </a:spcBef>
                        <a:spcAft>
                          <a:spcPts val="0"/>
                        </a:spcAft>
                        <a:tabLst>
                          <a:tab pos="360045" algn="l"/>
                          <a:tab pos="720090" algn="l"/>
                          <a:tab pos="1080135" algn="l"/>
                          <a:tab pos="1440180" algn="l"/>
                          <a:tab pos="1800225" algn="l"/>
                        </a:tabLst>
                      </a:pPr>
                      <a:r>
                        <a:rPr lang="zh-CN" altLang="en-US" sz="1200" kern="1200" dirty="0">
                          <a:solidFill>
                            <a:schemeClr val="dk1"/>
                          </a:solidFill>
                          <a:effectLst/>
                          <a:latin typeface="Calibri" panose="020F0502020204030204" pitchFamily="34" charset="0"/>
                          <a:ea typeface="SimSun" panose="02010600030101010101" pitchFamily="2" charset="-122"/>
                          <a:cs typeface="Calibri" panose="020F0502020204030204" pitchFamily="34" charset="0"/>
                        </a:rPr>
                        <a:t>本文件概述了工作组迄今为止采取的行动。</a:t>
                      </a:r>
                      <a:endParaRPr lang="en-US" altLang="zh-CN" sz="1200" kern="1200" dirty="0">
                        <a:solidFill>
                          <a:schemeClr val="dk1"/>
                        </a:solidFill>
                        <a:effectLst/>
                        <a:latin typeface="Calibri" panose="020F0502020204030204" pitchFamily="34" charset="0"/>
                        <a:ea typeface="SimSun" panose="02010600030101010101" pitchFamily="2" charset="-122"/>
                        <a:cs typeface="Calibri" panose="020F0502020204030204" pitchFamily="34" charset="0"/>
                      </a:endParaRPr>
                    </a:p>
                    <a:p>
                      <a:pPr marL="0" marR="0" algn="just" hangingPunct="0">
                        <a:spcBef>
                          <a:spcPts val="600"/>
                        </a:spcBef>
                        <a:spcAft>
                          <a:spcPts val="0"/>
                        </a:spcAft>
                        <a:tabLst>
                          <a:tab pos="360045" algn="l"/>
                          <a:tab pos="720090" algn="l"/>
                          <a:tab pos="1080135" algn="l"/>
                          <a:tab pos="1440180" algn="l"/>
                          <a:tab pos="1800225" algn="l"/>
                        </a:tabLst>
                      </a:pP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360045" marR="0" indent="-360045" algn="just" hangingPunct="0">
                        <a:spcBef>
                          <a:spcPts val="800"/>
                        </a:spcBef>
                        <a:spcAft>
                          <a:spcPts val="0"/>
                        </a:spcAft>
                        <a:tabLst>
                          <a:tab pos="360045" algn="l"/>
                          <a:tab pos="720090" algn="l"/>
                          <a:tab pos="1080135" algn="l"/>
                          <a:tab pos="1440180" algn="l"/>
                          <a:tab pos="1800225" algn="l"/>
                        </a:tabLst>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98548941"/>
                  </a:ext>
                </a:extLst>
              </a:tr>
            </a:tbl>
          </a:graphicData>
        </a:graphic>
      </p:graphicFrame>
      <p:sp>
        <p:nvSpPr>
          <p:cNvPr id="4" name="Rectangle 3">
            <a:extLst>
              <a:ext uri="{FF2B5EF4-FFF2-40B4-BE49-F238E27FC236}">
                <a16:creationId xmlns:a16="http://schemas.microsoft.com/office/drawing/2014/main" id="{460767CE-005D-43BF-8339-7BCD807AD786}"/>
              </a:ext>
            </a:extLst>
          </p:cNvPr>
          <p:cNvSpPr/>
          <p:nvPr/>
        </p:nvSpPr>
        <p:spPr>
          <a:xfrm>
            <a:off x="5762625" y="1056558"/>
            <a:ext cx="5143500" cy="1959511"/>
          </a:xfrm>
          <a:prstGeom prst="rect">
            <a:avLst/>
          </a:prstGeom>
          <a:solidFill>
            <a:schemeClr val="accent1">
              <a:lumMod val="20000"/>
              <a:lumOff val="80000"/>
            </a:schemeClr>
          </a:solidFill>
        </p:spPr>
        <p:txBody>
          <a:bodyPr wrap="square">
            <a:spAutoFit/>
          </a:bodyPr>
          <a:lstStyle/>
          <a:p>
            <a:pPr marL="360045" indent="-360045" algn="just" hangingPunct="0">
              <a:spcBef>
                <a:spcPts val="800"/>
              </a:spcBef>
              <a:tabLst>
                <a:tab pos="360045" algn="l"/>
                <a:tab pos="720090" algn="l"/>
                <a:tab pos="1080135" algn="l"/>
                <a:tab pos="1440180" algn="l"/>
                <a:tab pos="1800225" algn="l"/>
              </a:tabLst>
            </a:pPr>
            <a:r>
              <a:rPr lang="zh-CN" altLang="en-US" sz="2000" b="1" dirty="0">
                <a:solidFill>
                  <a:srgbClr val="00B0F0"/>
                </a:solidFill>
                <a:latin typeface="Arial" panose="020B0604020202020204" pitchFamily="34" charset="0"/>
                <a:cs typeface="Arial" panose="020B0604020202020204" pitchFamily="34" charset="0"/>
              </a:rPr>
              <a:t>需采取的行动</a:t>
            </a:r>
            <a:endParaRPr lang="en-US" sz="2000" b="1" dirty="0">
              <a:solidFill>
                <a:srgbClr val="00B0F0"/>
              </a:solidFill>
              <a:latin typeface="Arial" panose="020B0604020202020204" pitchFamily="34" charset="0"/>
              <a:cs typeface="Arial" panose="020B0604020202020204" pitchFamily="34" charset="0"/>
            </a:endParaRPr>
          </a:p>
          <a:p>
            <a:pPr algn="just" hangingPunct="0">
              <a:spcBef>
                <a:spcPts val="600"/>
              </a:spcBef>
              <a:spcAft>
                <a:spcPts val="600"/>
              </a:spcAft>
              <a:tabLst>
                <a:tab pos="360045" algn="l"/>
                <a:tab pos="720090" algn="l"/>
                <a:tab pos="1080135" algn="l"/>
                <a:tab pos="1440180" algn="l"/>
                <a:tab pos="1800225" algn="l"/>
              </a:tabLst>
            </a:pPr>
            <a:r>
              <a:rPr lang="zh-CN" altLang="en-US" sz="1200" dirty="0">
                <a:solidFill>
                  <a:prstClr val="black"/>
                </a:solidFill>
              </a:rPr>
              <a:t>请理事会将本报告记录在案。</a:t>
            </a:r>
            <a:endParaRPr lang="en-US" sz="1200" dirty="0">
              <a:solidFill>
                <a:schemeClr val="dk1"/>
              </a:solidFill>
              <a:latin typeface="Arial" panose="020B0604020202020204" pitchFamily="34" charset="0"/>
              <a:cs typeface="Arial" panose="020B0604020202020204" pitchFamily="34" charset="0"/>
            </a:endParaRPr>
          </a:p>
          <a:p>
            <a:pPr marL="360045" marR="0" indent="-360045" algn="just" hangingPunct="0">
              <a:spcBef>
                <a:spcPts val="800"/>
              </a:spcBef>
              <a:spcAft>
                <a:spcPts val="0"/>
              </a:spcAft>
              <a:tabLst>
                <a:tab pos="360045" algn="l"/>
                <a:tab pos="720090" algn="l"/>
                <a:tab pos="1080135" algn="l"/>
                <a:tab pos="1440180" algn="l"/>
                <a:tab pos="1800225" algn="l"/>
              </a:tabLst>
            </a:pPr>
            <a:endParaRPr lang="en-GB" sz="1200" dirty="0">
              <a:latin typeface="Arial" panose="020B0604020202020204" pitchFamily="34" charset="0"/>
              <a:cs typeface="Arial" panose="020B0604020202020204" pitchFamily="34" charset="0"/>
            </a:endParaRPr>
          </a:p>
          <a:p>
            <a:pPr marL="360045" marR="0" indent="-360045" algn="just" hangingPunct="0">
              <a:spcBef>
                <a:spcPts val="800"/>
              </a:spcBef>
              <a:spcAft>
                <a:spcPts val="0"/>
              </a:spcAft>
              <a:tabLst>
                <a:tab pos="360045" algn="l"/>
                <a:tab pos="720090" algn="l"/>
                <a:tab pos="1080135" algn="l"/>
                <a:tab pos="1440180" algn="l"/>
                <a:tab pos="1800225" algn="l"/>
              </a:tabLst>
            </a:pPr>
            <a:r>
              <a:rPr lang="zh-CN" altLang="en-US" sz="2000" b="1" dirty="0">
                <a:solidFill>
                  <a:srgbClr val="00B0F0"/>
                </a:solidFill>
                <a:latin typeface="Arial" panose="020B0604020202020204" pitchFamily="34" charset="0"/>
                <a:cs typeface="Arial" panose="020B0604020202020204" pitchFamily="34" charset="0"/>
              </a:rPr>
              <a:t>参考文件</a:t>
            </a:r>
            <a:endParaRPr lang="en-US" sz="2000" b="1" dirty="0">
              <a:solidFill>
                <a:srgbClr val="00B0F0"/>
              </a:solidFill>
              <a:latin typeface="Arial" panose="020B0604020202020204" pitchFamily="34" charset="0"/>
              <a:cs typeface="Arial" panose="020B0604020202020204" pitchFamily="34" charset="0"/>
            </a:endParaRPr>
          </a:p>
          <a:p>
            <a:pPr hangingPunct="0">
              <a:spcBef>
                <a:spcPts val="600"/>
              </a:spcBef>
              <a:tabLst>
                <a:tab pos="360045" algn="l"/>
                <a:tab pos="720090" algn="l"/>
                <a:tab pos="1080135" algn="l"/>
                <a:tab pos="1440180" algn="l"/>
                <a:tab pos="1800225" algn="l"/>
              </a:tabLst>
            </a:pPr>
            <a:r>
              <a:rPr lang="en-GB" sz="1200" dirty="0"/>
              <a:t> </a:t>
            </a:r>
            <a:r>
              <a:rPr lang="en-GB" sz="1200" u="sng" dirty="0">
                <a:solidFill>
                  <a:srgbClr val="0563C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C18/22 (Add.1</a:t>
            </a:r>
            <a:r>
              <a:rPr lang="en-GB" sz="1200" u="sng"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r>
              <a:rPr lang="zh-CN" altLang="en-US" sz="1200" dirty="0">
                <a:solidFill>
                  <a:srgbClr val="0070C0"/>
                </a:solidFill>
                <a:latin typeface="Arial" panose="020B0604020202020204" pitchFamily="34" charset="0"/>
                <a:cs typeface="Arial" panose="020B0604020202020204" pitchFamily="34" charset="0"/>
              </a:rPr>
              <a:t>、</a:t>
            </a:r>
            <a:r>
              <a:rPr lang="en-GB" sz="1200" u="sng"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C18/40</a:t>
            </a:r>
            <a:r>
              <a:rPr lang="en-GB" sz="1200" u="sng" dirty="0">
                <a:solidFill>
                  <a:srgbClr val="0070C0"/>
                </a:solidFill>
                <a:latin typeface="Arial" panose="020B0604020202020204" pitchFamily="34" charset="0"/>
                <a:cs typeface="Arial" panose="020B0604020202020204" pitchFamily="34" charset="0"/>
              </a:rPr>
              <a:t> </a:t>
            </a:r>
            <a:r>
              <a:rPr lang="zh-CN" altLang="en-US" sz="1200" dirty="0">
                <a:solidFill>
                  <a:srgbClr val="0070C0"/>
                </a:solidFill>
                <a:latin typeface="Arial" panose="020B0604020202020204" pitchFamily="34" charset="0"/>
                <a:cs typeface="Arial" panose="020B0604020202020204" pitchFamily="34" charset="0"/>
              </a:rPr>
              <a:t>、 </a:t>
            </a:r>
            <a:r>
              <a:rPr lang="en-GB" sz="1200" u="sng"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C19/44</a:t>
            </a:r>
            <a:r>
              <a:rPr lang="en-GB" sz="1200" u="sng" dirty="0">
                <a:solidFill>
                  <a:srgbClr val="0070C0"/>
                </a:solidFill>
                <a:latin typeface="Arial" panose="020B0604020202020204" pitchFamily="34" charset="0"/>
                <a:cs typeface="Arial" panose="020B0604020202020204" pitchFamily="34" charset="0"/>
              </a:rPr>
              <a:t> </a:t>
            </a:r>
            <a:r>
              <a:rPr lang="zh-CN" altLang="en-US" sz="1200" dirty="0">
                <a:solidFill>
                  <a:srgbClr val="0070C0"/>
                </a:solidFill>
                <a:latin typeface="Arial" panose="020B0604020202020204" pitchFamily="34" charset="0"/>
                <a:cs typeface="Arial" panose="020B0604020202020204" pitchFamily="34" charset="0"/>
              </a:rPr>
              <a:t>、</a:t>
            </a:r>
            <a:endParaRPr lang="en-GB" sz="1200" u="sng" dirty="0">
              <a:solidFill>
                <a:srgbClr val="0070C0"/>
              </a:solidFill>
              <a:latin typeface="Arial" panose="020B0604020202020204" pitchFamily="34" charset="0"/>
              <a:cs typeface="Arial" panose="020B0604020202020204" pitchFamily="34" charset="0"/>
            </a:endParaRPr>
          </a:p>
          <a:p>
            <a:pPr hangingPunct="0">
              <a:spcBef>
                <a:spcPts val="600"/>
              </a:spcBef>
              <a:tabLst>
                <a:tab pos="360045" algn="l"/>
                <a:tab pos="720090" algn="l"/>
                <a:tab pos="1080135" algn="l"/>
                <a:tab pos="1440180" algn="l"/>
                <a:tab pos="1800225" algn="l"/>
              </a:tabLst>
            </a:pPr>
            <a:r>
              <a:rPr lang="en-GB" sz="1200" u="sng"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CWG-FHR-11/INF-5</a:t>
            </a:r>
            <a:endParaRPr lang="en-US" sz="1200" u="sng"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485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a:off x="1155982" y="6369020"/>
            <a:ext cx="1210588" cy="338554"/>
          </a:xfrm>
          <a:prstGeom prst="rect">
            <a:avLst/>
          </a:prstGeom>
        </p:spPr>
        <p:txBody>
          <a:bodyPr wrap="none">
            <a:spAutoFit/>
          </a:bodyPr>
          <a:lstStyle/>
          <a:p>
            <a:r>
              <a:rPr lang="zh-CN" altLang="en-US" sz="1600" b="1" dirty="0">
                <a:solidFill>
                  <a:srgbClr val="00B0F0"/>
                </a:solidFill>
                <a:latin typeface="Arial" panose="020B0604020202020204" pitchFamily="34" charset="0"/>
                <a:cs typeface="Arial" panose="020B0604020202020204" pitchFamily="34" charset="0"/>
              </a:rPr>
              <a:t>内控</a:t>
            </a:r>
            <a:r>
              <a:rPr lang="zh-CN" altLang="en-US" sz="1600" b="1" dirty="0">
                <a:solidFill>
                  <a:schemeClr val="tx1">
                    <a:lumMod val="95000"/>
                    <a:lumOff val="5000"/>
                  </a:schemeClr>
                </a:solidFill>
                <a:latin typeface="Arial" panose="020B0604020202020204" pitchFamily="34" charset="0"/>
                <a:cs typeface="Arial" panose="020B0604020202020204" pitchFamily="34" charset="0"/>
              </a:rPr>
              <a:t>工作组</a:t>
            </a:r>
            <a:endParaRPr lang="en-US" altLang="zh-CN" sz="1600" b="1" dirty="0">
              <a:solidFill>
                <a:srgbClr val="00B0F0"/>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0" y="62117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730034" y="451735"/>
            <a:ext cx="7165346" cy="769441"/>
            <a:chOff x="6102442" y="1483456"/>
            <a:chExt cx="5419664" cy="769441"/>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zh-CN" altLang="en-US" sz="2700" b="1" dirty="0">
                  <a:solidFill>
                    <a:schemeClr val="bg1">
                      <a:lumMod val="65000"/>
                    </a:schemeClr>
                  </a:solidFill>
                  <a:latin typeface="Arial"/>
                  <a:ea typeface="Arial Unicode MS"/>
                  <a:cs typeface="Arial" pitchFamily="34" charset="0"/>
                </a:rPr>
                <a:t>概要和需采取的行动</a:t>
              </a:r>
              <a:endParaRPr lang="ko-KR" altLang="en-US" sz="2700" b="1" dirty="0">
                <a:solidFill>
                  <a:schemeClr val="bg1">
                    <a:lumMod val="6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01</a:t>
              </a:r>
              <a:endParaRPr lang="ko-KR" altLang="en-US" dirty="0"/>
            </a:p>
          </p:txBody>
        </p:sp>
      </p:grpSp>
      <p:grpSp>
        <p:nvGrpSpPr>
          <p:cNvPr id="34" name="Group 33">
            <a:extLst>
              <a:ext uri="{FF2B5EF4-FFF2-40B4-BE49-F238E27FC236}">
                <a16:creationId xmlns:a16="http://schemas.microsoft.com/office/drawing/2014/main" id="{D7A8D42C-CF7D-466A-AA3C-B16BE9E57FC4}"/>
              </a:ext>
            </a:extLst>
          </p:cNvPr>
          <p:cNvGrpSpPr/>
          <p:nvPr/>
        </p:nvGrpSpPr>
        <p:grpSpPr>
          <a:xfrm>
            <a:off x="669074" y="2872820"/>
            <a:ext cx="7470242" cy="777510"/>
            <a:chOff x="5956014" y="1452296"/>
            <a:chExt cx="5435166" cy="777510"/>
          </a:xfrm>
        </p:grpSpPr>
        <p:sp>
          <p:nvSpPr>
            <p:cNvPr id="35" name="TextBox 34">
              <a:extLst>
                <a:ext uri="{FF2B5EF4-FFF2-40B4-BE49-F238E27FC236}">
                  <a16:creationId xmlns:a16="http://schemas.microsoft.com/office/drawing/2014/main" id="{9850E885-D721-43C5-A516-BD943DD4CD1F}"/>
                </a:ext>
              </a:extLst>
            </p:cNvPr>
            <p:cNvSpPr txBox="1"/>
            <p:nvPr/>
          </p:nvSpPr>
          <p:spPr>
            <a:xfrm>
              <a:off x="6729340" y="1637053"/>
              <a:ext cx="4661840" cy="507831"/>
            </a:xfrm>
            <a:prstGeom prst="rect">
              <a:avLst/>
            </a:prstGeom>
            <a:noFill/>
          </p:spPr>
          <p:txBody>
            <a:bodyPr wrap="square" lIns="108000" rIns="108000" rtlCol="0">
              <a:spAutoFit/>
            </a:bodyPr>
            <a:lstStyle/>
            <a:p>
              <a:r>
                <a:rPr lang="zh-CN" altLang="en-US" sz="2700" b="1" dirty="0">
                  <a:solidFill>
                    <a:schemeClr val="bg1">
                      <a:lumMod val="65000"/>
                    </a:schemeClr>
                  </a:solidFill>
                  <a:latin typeface="Arial"/>
                  <a:ea typeface="Arial Unicode MS"/>
                  <a:cs typeface="Arial" pitchFamily="34" charset="0"/>
                </a:rPr>
                <a:t>已建立的系统和措施</a:t>
              </a:r>
              <a:endParaRPr lang="ko-KR" altLang="en-US" sz="2700" b="1" dirty="0">
                <a:solidFill>
                  <a:schemeClr val="bg1">
                    <a:lumMod val="65000"/>
                  </a:schemeClr>
                </a:solidFill>
                <a:latin typeface="Arial"/>
                <a:ea typeface="Arial Unicode MS"/>
                <a:cs typeface="Arial" pitchFamily="34" charset="0"/>
              </a:endParaRPr>
            </a:p>
          </p:txBody>
        </p:sp>
        <p:sp>
          <p:nvSpPr>
            <p:cNvPr id="36" name="TextBox 35">
              <a:extLst>
                <a:ext uri="{FF2B5EF4-FFF2-40B4-BE49-F238E27FC236}">
                  <a16:creationId xmlns:a16="http://schemas.microsoft.com/office/drawing/2014/main" id="{E7E0C1C1-D86F-4439-B52C-59F196E8B60C}"/>
                </a:ext>
              </a:extLst>
            </p:cNvPr>
            <p:cNvSpPr txBox="1"/>
            <p:nvPr/>
          </p:nvSpPr>
          <p:spPr>
            <a:xfrm>
              <a:off x="5956014" y="1452296"/>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04</a:t>
              </a:r>
              <a:endParaRPr lang="ko-KR" altLang="en-US" sz="4400" b="1" dirty="0">
                <a:solidFill>
                  <a:schemeClr val="bg1">
                    <a:lumMod val="65000"/>
                  </a:schemeClr>
                </a:solidFill>
                <a:latin typeface="Arial"/>
                <a:ea typeface="Arial Unicode MS"/>
                <a:cs typeface="Arial" pitchFamily="34" charset="0"/>
              </a:endParaRPr>
            </a:p>
          </p:txBody>
        </p:sp>
      </p:grpSp>
      <p:grpSp>
        <p:nvGrpSpPr>
          <p:cNvPr id="38" name="Group 37">
            <a:extLst>
              <a:ext uri="{FF2B5EF4-FFF2-40B4-BE49-F238E27FC236}">
                <a16:creationId xmlns:a16="http://schemas.microsoft.com/office/drawing/2014/main" id="{27F35DDC-6051-4F1F-A33A-087A9C971A2C}"/>
              </a:ext>
            </a:extLst>
          </p:cNvPr>
          <p:cNvGrpSpPr/>
          <p:nvPr/>
        </p:nvGrpSpPr>
        <p:grpSpPr>
          <a:xfrm>
            <a:off x="796262" y="3771154"/>
            <a:ext cx="9062113" cy="777510"/>
            <a:chOff x="6036168" y="1483098"/>
            <a:chExt cx="8126346" cy="777510"/>
          </a:xfrm>
        </p:grpSpPr>
        <p:sp>
          <p:nvSpPr>
            <p:cNvPr id="39" name="TextBox 38">
              <a:extLst>
                <a:ext uri="{FF2B5EF4-FFF2-40B4-BE49-F238E27FC236}">
                  <a16:creationId xmlns:a16="http://schemas.microsoft.com/office/drawing/2014/main" id="{7125DFED-8299-4649-BCDF-BF77EFAB9703}"/>
                </a:ext>
              </a:extLst>
            </p:cNvPr>
            <p:cNvSpPr txBox="1"/>
            <p:nvPr/>
          </p:nvSpPr>
          <p:spPr>
            <a:xfrm>
              <a:off x="6860266" y="1678152"/>
              <a:ext cx="7302248" cy="507831"/>
            </a:xfrm>
            <a:prstGeom prst="rect">
              <a:avLst/>
            </a:prstGeom>
            <a:noFill/>
          </p:spPr>
          <p:txBody>
            <a:bodyPr wrap="square" lIns="108000" rIns="108000" rtlCol="0">
              <a:spAutoFit/>
            </a:bodyPr>
            <a:lstStyle/>
            <a:p>
              <a:r>
                <a:rPr lang="zh-CN" altLang="en-US" sz="2700" b="1">
                  <a:solidFill>
                    <a:schemeClr val="bg1">
                      <a:lumMod val="65000"/>
                    </a:schemeClr>
                  </a:solidFill>
                  <a:latin typeface="Arial"/>
                  <a:ea typeface="Arial Unicode MS"/>
                  <a:cs typeface="Arial" pitchFamily="34" charset="0"/>
                </a:rPr>
                <a:t>正在落实的系统与措施</a:t>
              </a:r>
              <a:endParaRPr lang="ko-KR" altLang="en-US" sz="2700" b="1" dirty="0">
                <a:solidFill>
                  <a:schemeClr val="bg1">
                    <a:lumMod val="65000"/>
                  </a:schemeClr>
                </a:solidFill>
                <a:latin typeface="Arial"/>
                <a:ea typeface="Arial Unicode MS"/>
                <a:cs typeface="Arial" pitchFamily="34" charset="0"/>
              </a:endParaRPr>
            </a:p>
          </p:txBody>
        </p:sp>
        <p:sp>
          <p:nvSpPr>
            <p:cNvPr id="40" name="TextBox 39">
              <a:extLst>
                <a:ext uri="{FF2B5EF4-FFF2-40B4-BE49-F238E27FC236}">
                  <a16:creationId xmlns:a16="http://schemas.microsoft.com/office/drawing/2014/main" id="{BED3CEDA-F7F0-4BCF-887F-B3562D75DD78}"/>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05</a:t>
              </a:r>
              <a:endParaRPr lang="ko-KR" altLang="en-US" sz="4400" b="1" dirty="0">
                <a:solidFill>
                  <a:schemeClr val="bg1">
                    <a:lumMod val="65000"/>
                  </a:schemeClr>
                </a:solidFill>
                <a:latin typeface="Arial"/>
                <a:ea typeface="Arial Unicode MS"/>
                <a:cs typeface="Arial" pitchFamily="34" charset="0"/>
              </a:endParaRPr>
            </a:p>
          </p:txBody>
        </p:sp>
      </p:grpSp>
      <p:sp>
        <p:nvSpPr>
          <p:cNvPr id="15" name="TextBox 14">
            <a:extLst>
              <a:ext uri="{FF2B5EF4-FFF2-40B4-BE49-F238E27FC236}">
                <a16:creationId xmlns:a16="http://schemas.microsoft.com/office/drawing/2014/main" id="{7D081B66-23E7-4DA6-BF0E-16720B983BC9}"/>
              </a:ext>
            </a:extLst>
          </p:cNvPr>
          <p:cNvSpPr txBox="1"/>
          <p:nvPr/>
        </p:nvSpPr>
        <p:spPr>
          <a:xfrm>
            <a:off x="1731954" y="1369428"/>
            <a:ext cx="4661840" cy="507831"/>
          </a:xfrm>
          <a:prstGeom prst="rect">
            <a:avLst/>
          </a:prstGeom>
          <a:noFill/>
        </p:spPr>
        <p:txBody>
          <a:bodyPr wrap="square" lIns="108000" rIns="108000" rtlCol="0">
            <a:spAutoFit/>
          </a:bodyPr>
          <a:lstStyle>
            <a:defPPr>
              <a:defRPr lang="en-US"/>
            </a:defPPr>
            <a:lvl1pPr>
              <a:defRPr sz="2700" b="1">
                <a:solidFill>
                  <a:schemeClr val="tx1">
                    <a:lumMod val="95000"/>
                    <a:lumOff val="5000"/>
                  </a:schemeClr>
                </a:solidFill>
                <a:latin typeface="Arial"/>
                <a:ea typeface="Arial Unicode MS"/>
                <a:cs typeface="Arial" pitchFamily="34" charset="0"/>
              </a:defRPr>
            </a:lvl1pPr>
          </a:lstStyle>
          <a:p>
            <a:r>
              <a:rPr lang="zh-CN" altLang="en-US" dirty="0"/>
              <a:t>背景</a:t>
            </a:r>
            <a:endParaRPr lang="ko-KR" altLang="en-US" dirty="0"/>
          </a:p>
        </p:txBody>
      </p:sp>
      <p:sp>
        <p:nvSpPr>
          <p:cNvPr id="16" name="TextBox 15">
            <a:extLst>
              <a:ext uri="{FF2B5EF4-FFF2-40B4-BE49-F238E27FC236}">
                <a16:creationId xmlns:a16="http://schemas.microsoft.com/office/drawing/2014/main" id="{22710F50-6230-444F-AEC2-AC6B1005660E}"/>
              </a:ext>
            </a:extLst>
          </p:cNvPr>
          <p:cNvSpPr txBox="1"/>
          <p:nvPr/>
        </p:nvSpPr>
        <p:spPr>
          <a:xfrm>
            <a:off x="870168" y="1183845"/>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solidFill>
                  <a:srgbClr val="00B0F0"/>
                </a:solidFill>
              </a:rPr>
              <a:t>02</a:t>
            </a:r>
            <a:endParaRPr lang="ko-KR" altLang="en-US" dirty="0">
              <a:solidFill>
                <a:srgbClr val="00B0F0"/>
              </a:solidFill>
            </a:endParaRPr>
          </a:p>
        </p:txBody>
      </p:sp>
      <p:sp>
        <p:nvSpPr>
          <p:cNvPr id="17" name="TextBox 16">
            <a:extLst>
              <a:ext uri="{FF2B5EF4-FFF2-40B4-BE49-F238E27FC236}">
                <a16:creationId xmlns:a16="http://schemas.microsoft.com/office/drawing/2014/main" id="{BA3E9E3E-FED8-42F4-A92F-0E3C6D40F1DF}"/>
              </a:ext>
            </a:extLst>
          </p:cNvPr>
          <p:cNvSpPr txBox="1"/>
          <p:nvPr/>
        </p:nvSpPr>
        <p:spPr>
          <a:xfrm>
            <a:off x="1734054" y="2227421"/>
            <a:ext cx="4661840" cy="507831"/>
          </a:xfrm>
          <a:prstGeom prst="rect">
            <a:avLst/>
          </a:prstGeom>
          <a:noFill/>
        </p:spPr>
        <p:txBody>
          <a:bodyPr wrap="square" lIns="108000" rIns="108000" rtlCol="0">
            <a:spAutoFit/>
          </a:bodyPr>
          <a:lstStyle/>
          <a:p>
            <a:r>
              <a:rPr lang="zh-CN" altLang="en-US" sz="2700" b="1" dirty="0">
                <a:solidFill>
                  <a:schemeClr val="bg1">
                    <a:lumMod val="65000"/>
                  </a:schemeClr>
                </a:solidFill>
                <a:latin typeface="Arial"/>
                <a:ea typeface="Arial Unicode MS"/>
                <a:cs typeface="Arial" pitchFamily="34" charset="0"/>
              </a:rPr>
              <a:t>内控工作组的最新进展情况</a:t>
            </a:r>
            <a:r>
              <a:rPr lang="en-US" altLang="ko-KR" sz="2700" b="1" dirty="0">
                <a:solidFill>
                  <a:schemeClr val="bg1">
                    <a:lumMod val="65000"/>
                  </a:schemeClr>
                </a:solidFill>
                <a:latin typeface="Arial"/>
                <a:ea typeface="Arial Unicode MS"/>
                <a:cs typeface="Arial" pitchFamily="34" charset="0"/>
              </a:rPr>
              <a:t> </a:t>
            </a:r>
            <a:endParaRPr lang="ko-KR" altLang="en-US" sz="2700" b="1" dirty="0">
              <a:solidFill>
                <a:schemeClr val="bg1">
                  <a:lumMod val="65000"/>
                </a:schemeClr>
              </a:solidFill>
              <a:latin typeface="Arial"/>
              <a:ea typeface="Arial Unicode MS"/>
              <a:cs typeface="Arial" pitchFamily="34" charset="0"/>
            </a:endParaRPr>
          </a:p>
        </p:txBody>
      </p:sp>
      <p:sp>
        <p:nvSpPr>
          <p:cNvPr id="18" name="TextBox 17">
            <a:extLst>
              <a:ext uri="{FF2B5EF4-FFF2-40B4-BE49-F238E27FC236}">
                <a16:creationId xmlns:a16="http://schemas.microsoft.com/office/drawing/2014/main" id="{0150E750-082A-4515-9650-DA6414233B8A}"/>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03</a:t>
            </a:r>
            <a:endParaRPr lang="ko-KR" altLang="en-US" dirty="0"/>
          </a:p>
        </p:txBody>
      </p:sp>
    </p:spTree>
    <p:extLst>
      <p:ext uri="{BB962C8B-B14F-4D97-AF65-F5344CB8AC3E}">
        <p14:creationId xmlns:p14="http://schemas.microsoft.com/office/powerpoint/2010/main" val="4064327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140610" y="630362"/>
            <a:ext cx="1401346" cy="400110"/>
          </a:xfrm>
          <a:prstGeom prst="rect">
            <a:avLst/>
          </a:prstGeom>
        </p:spPr>
        <p:txBody>
          <a:bodyPr wrap="none">
            <a:spAutoFit/>
          </a:bodyPr>
          <a:lstStyle/>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000" b="1" dirty="0">
                <a:solidFill>
                  <a:srgbClr val="00B0F0"/>
                </a:solidFill>
                <a:latin typeface="Arial" panose="020B0604020202020204" pitchFamily="34" charset="0"/>
                <a:ea typeface="+mj-ea"/>
                <a:cs typeface="Arial" panose="020B0604020202020204" pitchFamily="34" charset="0"/>
              </a:rPr>
              <a:t>Internal Controls</a:t>
            </a:r>
          </a:p>
        </p:txBody>
      </p:sp>
      <p:grpSp>
        <p:nvGrpSpPr>
          <p:cNvPr id="30" name="Group 29">
            <a:extLst>
              <a:ext uri="{FF2B5EF4-FFF2-40B4-BE49-F238E27FC236}">
                <a16:creationId xmlns:a16="http://schemas.microsoft.com/office/drawing/2014/main" id="{11B89268-AE9B-4445-A2A4-3DBCD0872346}"/>
              </a:ext>
            </a:extLst>
          </p:cNvPr>
          <p:cNvGrpSpPr/>
          <p:nvPr/>
        </p:nvGrpSpPr>
        <p:grpSpPr>
          <a:xfrm>
            <a:off x="150662" y="84352"/>
            <a:ext cx="6528812" cy="777510"/>
            <a:chOff x="6102442" y="1483456"/>
            <a:chExt cx="5419664" cy="777510"/>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zh-CN" altLang="en-US" sz="2700" b="1" dirty="0">
                  <a:solidFill>
                    <a:schemeClr val="tx1">
                      <a:lumMod val="95000"/>
                      <a:lumOff val="5000"/>
                    </a:schemeClr>
                  </a:solidFill>
                  <a:latin typeface="Arial"/>
                  <a:ea typeface="Arial Unicode MS"/>
                  <a:cs typeface="Arial" pitchFamily="34" charset="0"/>
                </a:rPr>
                <a:t>背景</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02</a:t>
              </a:r>
              <a:endParaRPr lang="ko-KR" altLang="en-US" sz="4400" b="1" dirty="0">
                <a:solidFill>
                  <a:srgbClr val="00B0F0"/>
                </a:solidFill>
                <a:latin typeface="Arial"/>
                <a:ea typeface="Arial Unicode MS"/>
                <a:cs typeface="Arial" pitchFamily="34" charset="0"/>
              </a:endParaRPr>
            </a:p>
          </p:txBody>
        </p:sp>
      </p:grpSp>
      <p:graphicFrame>
        <p:nvGraphicFramePr>
          <p:cNvPr id="2" name="Table 1">
            <a:extLst>
              <a:ext uri="{FF2B5EF4-FFF2-40B4-BE49-F238E27FC236}">
                <a16:creationId xmlns:a16="http://schemas.microsoft.com/office/drawing/2014/main" id="{E6254B25-AF75-46C9-B8C9-2FE93A16FAFE}"/>
              </a:ext>
            </a:extLst>
          </p:cNvPr>
          <p:cNvGraphicFramePr>
            <a:graphicFrameLocks noGrp="1"/>
          </p:cNvGraphicFramePr>
          <p:nvPr>
            <p:extLst>
              <p:ext uri="{D42A27DB-BD31-4B8C-83A1-F6EECF244321}">
                <p14:modId xmlns:p14="http://schemas.microsoft.com/office/powerpoint/2010/main" val="1483477645"/>
              </p:ext>
            </p:extLst>
          </p:nvPr>
        </p:nvGraphicFramePr>
        <p:xfrm>
          <a:off x="466725" y="981575"/>
          <a:ext cx="5086350" cy="5200150"/>
        </p:xfrm>
        <a:graphic>
          <a:graphicData uri="http://schemas.openxmlformats.org/drawingml/2006/table">
            <a:tbl>
              <a:tblPr>
                <a:tableStyleId>{5C22544A-7EE6-4342-B048-85BDC9FD1C3A}</a:tableStyleId>
              </a:tblPr>
              <a:tblGrid>
                <a:gridCol w="5086350">
                  <a:extLst>
                    <a:ext uri="{9D8B030D-6E8A-4147-A177-3AD203B41FA5}">
                      <a16:colId xmlns:a16="http://schemas.microsoft.com/office/drawing/2014/main" val="3276842879"/>
                    </a:ext>
                  </a:extLst>
                </a:gridCol>
              </a:tblGrid>
              <a:tr h="5200150">
                <a:tc>
                  <a:txBody>
                    <a:bodyPr/>
                    <a:lstStyle/>
                    <a:p>
                      <a:pPr lvl="0">
                        <a:spcBef>
                          <a:spcPts val="600"/>
                        </a:spcBef>
                      </a:pPr>
                      <a:endParaRPr lang="en-US" sz="1200" kern="1200" dirty="0">
                        <a:solidFill>
                          <a:schemeClr val="dk1"/>
                        </a:solidFill>
                        <a:effectLst/>
                        <a:latin typeface="Calibri" panose="020F0502020204030204" pitchFamily="34" charset="0"/>
                        <a:ea typeface="SimSun" panose="02010600030101010101" pitchFamily="2" charset="-122"/>
                        <a:cs typeface="Times New Roman" panose="02020603050405020304" pitchFamily="18" charset="0"/>
                      </a:endParaRPr>
                    </a:p>
                    <a:p>
                      <a:pPr lvl="0">
                        <a:spcBef>
                          <a:spcPts val="600"/>
                        </a:spcBef>
                      </a:pPr>
                      <a:r>
                        <a:rPr lang="en-US" sz="1200" kern="1200" dirty="0">
                          <a:solidFill>
                            <a:schemeClr val="dk1"/>
                          </a:solidFill>
                          <a:effectLst/>
                          <a:latin typeface="Calibri" panose="020F0502020204030204" pitchFamily="34" charset="0"/>
                          <a:ea typeface="SimSun" panose="02010600030101010101" pitchFamily="2" charset="-122"/>
                          <a:cs typeface="Times New Roman" panose="02020603050405020304" pitchFamily="18" charset="0"/>
                        </a:rPr>
                        <a:t>         2018</a:t>
                      </a:r>
                      <a:r>
                        <a:rPr lang="zh-CN" altLang="en-US" sz="1200" kern="1200" dirty="0">
                          <a:solidFill>
                            <a:schemeClr val="dk1"/>
                          </a:solidFill>
                          <a:effectLst/>
                          <a:latin typeface="Calibri" panose="020F0502020204030204" pitchFamily="34" charset="0"/>
                          <a:ea typeface="SimSun" panose="02010600030101010101" pitchFamily="2" charset="-122"/>
                          <a:cs typeface="Times New Roman" panose="02020603050405020304" pitchFamily="18" charset="0"/>
                        </a:rPr>
                        <a:t>年</a:t>
                      </a:r>
                      <a:r>
                        <a:rPr lang="en-US" sz="1200" kern="1200" dirty="0">
                          <a:solidFill>
                            <a:schemeClr val="dk1"/>
                          </a:solidFill>
                          <a:effectLst/>
                          <a:latin typeface="Calibri" panose="020F0502020204030204" pitchFamily="34" charset="0"/>
                          <a:ea typeface="SimSun" panose="02010600030101010101" pitchFamily="2" charset="-122"/>
                          <a:cs typeface="Times New Roman" panose="02020603050405020304" pitchFamily="18" charset="0"/>
                        </a:rPr>
                        <a:t>5</a:t>
                      </a:r>
                      <a:r>
                        <a:rPr lang="zh-CN" altLang="en-US" sz="1200" kern="1200" dirty="0">
                          <a:solidFill>
                            <a:schemeClr val="dk1"/>
                          </a:solidFill>
                          <a:effectLst/>
                          <a:latin typeface="Calibri" panose="020F0502020204030204" pitchFamily="34" charset="0"/>
                          <a:ea typeface="SimSun" panose="02010600030101010101" pitchFamily="2" charset="-122"/>
                          <a:cs typeface="Times New Roman" panose="02020603050405020304" pitchFamily="18" charset="0"/>
                        </a:rPr>
                        <a:t>月，</a:t>
                      </a:r>
                      <a:r>
                        <a:rPr lang="en-US" sz="1200" kern="1200" dirty="0">
                          <a:solidFill>
                            <a:schemeClr val="dk1"/>
                          </a:solidFill>
                          <a:effectLst/>
                          <a:latin typeface="Calibri" panose="020F0502020204030204" pitchFamily="34" charset="0"/>
                          <a:ea typeface="SimSun" panose="02010600030101010101" pitchFamily="2" charset="-122"/>
                          <a:cs typeface="Times New Roman" panose="02020603050405020304" pitchFamily="18" charset="0"/>
                        </a:rPr>
                        <a:t>IAU</a:t>
                      </a:r>
                      <a:r>
                        <a:rPr lang="zh-CN" altLang="en-US" sz="1200" kern="1200" dirty="0">
                          <a:solidFill>
                            <a:schemeClr val="dk1"/>
                          </a:solidFill>
                          <a:effectLst/>
                          <a:latin typeface="Calibri" panose="020F0502020204030204" pitchFamily="34" charset="0"/>
                          <a:ea typeface="SimSun" panose="02010600030101010101" pitchFamily="2" charset="-122"/>
                          <a:cs typeface="Times New Roman" panose="02020603050405020304" pitchFamily="18" charset="0"/>
                        </a:rPr>
                        <a:t>调查组公布了提交秘书长的关于国际电联区域代表处发生欺诈行为的最后调查报告，确定一名国际电联的工作人员：</a:t>
                      </a:r>
                      <a:endParaRPr lang="en-US" sz="1200" kern="1200" dirty="0">
                        <a:solidFill>
                          <a:schemeClr val="dk1"/>
                        </a:solidFill>
                        <a:effectLst/>
                        <a:latin typeface="Calibri" panose="020F0502020204030204" pitchFamily="34" charset="0"/>
                        <a:ea typeface="SimSun" panose="02010600030101010101" pitchFamily="2" charset="-122"/>
                        <a:cs typeface="Times New Roman" panose="02020603050405020304" pitchFamily="18" charset="0"/>
                      </a:endParaRPr>
                    </a:p>
                    <a:p>
                      <a:pPr lvl="0"/>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zh-CN" altLang="en-US" sz="1200" dirty="0">
                          <a:effectLst/>
                          <a:latin typeface="Calibri" panose="020F0502020204030204" pitchFamily="34" charset="0"/>
                          <a:ea typeface="SimSun" panose="02010600030101010101" pitchFamily="2" charset="-122"/>
                          <a:cs typeface="Times New Roman" panose="02020603050405020304" pitchFamily="18" charset="0"/>
                        </a:rPr>
                        <a:t>参与欺诈性采购活动</a:t>
                      </a:r>
                      <a:r>
                        <a:rPr lang="en-US" sz="1200" kern="1200" dirty="0">
                          <a:solidFill>
                            <a:schemeClr val="dk1"/>
                          </a:solidFill>
                          <a:effectLst/>
                          <a:latin typeface="Arial" panose="020B0604020202020204" pitchFamily="34" charset="0"/>
                          <a:ea typeface="+mn-ea"/>
                          <a:cs typeface="Arial" panose="020B0604020202020204" pitchFamily="34" charset="0"/>
                        </a:rPr>
                        <a:t>;</a:t>
                      </a:r>
                    </a:p>
                    <a:p>
                      <a:pPr marL="171450" lvl="0" indent="-171450">
                        <a:buFont typeface="Arial" panose="020B0604020202020204" pitchFamily="34" charset="0"/>
                        <a:buChar char="•"/>
                      </a:pPr>
                      <a:r>
                        <a:rPr lang="zh-CN" altLang="en-US" sz="1200" dirty="0">
                          <a:effectLst/>
                          <a:latin typeface="Calibri" panose="020F0502020204030204" pitchFamily="34" charset="0"/>
                          <a:ea typeface="SimSun" panose="02010600030101010101" pitchFamily="2" charset="-122"/>
                          <a:cs typeface="Times New Roman" panose="02020603050405020304" pitchFamily="18" charset="0"/>
                        </a:rPr>
                        <a:t>未披露他以官方身份之便从事商务活动时的财务或商业利益；</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zh-CN" altLang="en-US" sz="1200" dirty="0">
                          <a:effectLst/>
                          <a:latin typeface="Calibri" panose="020F0502020204030204" pitchFamily="34" charset="0"/>
                          <a:ea typeface="SimSun" panose="02010600030101010101" pitchFamily="2" charset="-122"/>
                          <a:cs typeface="Times New Roman" panose="02020603050405020304" pitchFamily="18" charset="0"/>
                        </a:rPr>
                        <a:t>未经事先批准，擅自参与外部活动；</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zh-CN" altLang="en-US" sz="1200" dirty="0">
                          <a:effectLst/>
                          <a:latin typeface="Calibri" panose="020F0502020204030204" pitchFamily="34" charset="0"/>
                          <a:ea typeface="SimSun" panose="02010600030101010101" pitchFamily="2" charset="-122"/>
                          <a:cs typeface="Times New Roman" panose="02020603050405020304" pitchFamily="18" charset="0"/>
                        </a:rPr>
                        <a:t>未披露招募与他有共同商业利益或其他密切关系的个人时导致的利益冲突；</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zh-CN" altLang="en-US" sz="1200" dirty="0">
                          <a:effectLst/>
                          <a:latin typeface="Calibri" panose="020F0502020204030204" pitchFamily="34" charset="0"/>
                          <a:ea typeface="SimSun" panose="02010600030101010101" pitchFamily="2" charset="-122"/>
                          <a:cs typeface="Times New Roman" panose="02020603050405020304" pitchFamily="18" charset="0"/>
                        </a:rPr>
                        <a:t>以不当手段为其配偶谋取抚养津贴；</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zh-CN" altLang="en-US" sz="1200" dirty="0">
                          <a:effectLst/>
                          <a:latin typeface="Calibri" panose="020F0502020204030204" pitchFamily="34" charset="0"/>
                          <a:ea typeface="SimSun" panose="02010600030101010101" pitchFamily="2" charset="-122"/>
                          <a:cs typeface="Times New Roman" panose="02020603050405020304" pitchFamily="18" charset="0"/>
                        </a:rPr>
                        <a:t>使国际电联声誉受损、托管资源流失。</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lvl="0"/>
                      <a:endParaRPr lang="en-GB" sz="1200" kern="1200" dirty="0">
                        <a:solidFill>
                          <a:schemeClr val="dk1"/>
                        </a:solidFill>
                        <a:effectLst/>
                        <a:latin typeface="Arial" panose="020B0604020202020204" pitchFamily="34" charset="0"/>
                        <a:ea typeface="+mn-ea"/>
                        <a:cs typeface="Arial" panose="020B0604020202020204" pitchFamily="34" charset="0"/>
                      </a:endParaRPr>
                    </a:p>
                    <a:p>
                      <a:pPr lvl="0"/>
                      <a:r>
                        <a:rPr lang="zh-CN" altLang="en-US" sz="1200"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         根据调查结果和违规行为的财务影响可以确定，在</a:t>
                      </a:r>
                      <a:r>
                        <a:rPr lang="en-GB" sz="1200" dirty="0">
                          <a:solidFill>
                            <a:srgbClr val="000000"/>
                          </a:solidFill>
                          <a:effectLst/>
                          <a:latin typeface="Calibri" panose="020F0502020204030204" pitchFamily="34" charset="0"/>
                          <a:ea typeface="SimSun" panose="02010600030101010101" pitchFamily="2" charset="-122"/>
                        </a:rPr>
                        <a:t>2010</a:t>
                      </a:r>
                      <a:r>
                        <a:rPr lang="zh-CN" altLang="en-US" sz="1200"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至</a:t>
                      </a:r>
                      <a:r>
                        <a:rPr lang="en-GB" sz="1200" dirty="0">
                          <a:solidFill>
                            <a:srgbClr val="000000"/>
                          </a:solidFill>
                          <a:effectLst/>
                          <a:latin typeface="Calibri" panose="020F0502020204030204" pitchFamily="34" charset="0"/>
                          <a:ea typeface="SimSun" panose="02010600030101010101" pitchFamily="2" charset="-122"/>
                        </a:rPr>
                        <a:t>2018</a:t>
                      </a:r>
                      <a:r>
                        <a:rPr lang="zh-CN" altLang="en-US" sz="1200"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年间处理的交易中，损失金额达</a:t>
                      </a:r>
                      <a:r>
                        <a:rPr lang="en-GB" sz="1200" dirty="0">
                          <a:solidFill>
                            <a:srgbClr val="000000"/>
                          </a:solidFill>
                          <a:effectLst/>
                          <a:latin typeface="Calibri" panose="020F0502020204030204" pitchFamily="34" charset="0"/>
                          <a:ea typeface="SimSun" panose="02010600030101010101" pitchFamily="2" charset="-122"/>
                        </a:rPr>
                        <a:t>490</a:t>
                      </a:r>
                      <a:r>
                        <a:rPr lang="zh-CN" altLang="en-US" sz="1200"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万瑞郎。其中，</a:t>
                      </a:r>
                      <a:r>
                        <a:rPr lang="en-GB" sz="1200" dirty="0">
                          <a:solidFill>
                            <a:srgbClr val="000000"/>
                          </a:solidFill>
                          <a:effectLst/>
                          <a:latin typeface="Calibri" panose="020F0502020204030204" pitchFamily="34" charset="0"/>
                          <a:ea typeface="SimSun" panose="02010600030101010101" pitchFamily="2" charset="-122"/>
                        </a:rPr>
                        <a:t>IAU</a:t>
                      </a:r>
                      <a:r>
                        <a:rPr lang="zh-CN" altLang="en-US" sz="1200"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调查组确定，国际电联及其捐助方的净财务损失约为</a:t>
                      </a:r>
                      <a:r>
                        <a:rPr lang="en-GB" sz="1200" dirty="0">
                          <a:solidFill>
                            <a:srgbClr val="000000"/>
                          </a:solidFill>
                          <a:effectLst/>
                          <a:latin typeface="Calibri" panose="020F0502020204030204" pitchFamily="34" charset="0"/>
                          <a:ea typeface="SimSun" panose="02010600030101010101" pitchFamily="2" charset="-122"/>
                        </a:rPr>
                        <a:t>150</a:t>
                      </a:r>
                      <a:r>
                        <a:rPr lang="zh-CN" altLang="en-US" sz="1200"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万瑞郎（该工作人员证实并承认的金额接近</a:t>
                      </a:r>
                      <a:r>
                        <a:rPr lang="en-GB" sz="1200" dirty="0">
                          <a:solidFill>
                            <a:srgbClr val="000000"/>
                          </a:solidFill>
                          <a:effectLst/>
                          <a:latin typeface="Calibri" panose="020F0502020204030204" pitchFamily="34" charset="0"/>
                          <a:ea typeface="SimSun" panose="02010600030101010101" pitchFamily="2" charset="-122"/>
                        </a:rPr>
                        <a:t>540,000</a:t>
                      </a:r>
                      <a:r>
                        <a:rPr lang="zh-CN" altLang="en-US" sz="1200"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瑞郎，而根据调查结果合理计算的数额约为</a:t>
                      </a:r>
                      <a:r>
                        <a:rPr lang="en-GB" sz="1200" dirty="0">
                          <a:solidFill>
                            <a:srgbClr val="000000"/>
                          </a:solidFill>
                          <a:effectLst/>
                          <a:latin typeface="Calibri" panose="020F0502020204030204" pitchFamily="34" charset="0"/>
                          <a:ea typeface="SimSun" panose="02010600030101010101" pitchFamily="2" charset="-122"/>
                        </a:rPr>
                        <a:t>100</a:t>
                      </a:r>
                      <a:r>
                        <a:rPr lang="zh-CN" altLang="en-US" sz="1200"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万瑞郎）。</a:t>
                      </a:r>
                      <a:endParaRPr lang="en-GB" sz="1200" kern="1200" dirty="0">
                        <a:solidFill>
                          <a:schemeClr val="dk1"/>
                        </a:solidFill>
                        <a:effectLst/>
                        <a:latin typeface="Arial" panose="020B0604020202020204" pitchFamily="34" charset="0"/>
                        <a:ea typeface="+mn-ea"/>
                        <a:cs typeface="Arial" panose="020B0604020202020204" pitchFamily="34" charset="0"/>
                      </a:endParaRPr>
                    </a:p>
                    <a:p>
                      <a:pPr lvl="0"/>
                      <a:endParaRPr lang="en-GB" sz="1200" kern="1200" dirty="0">
                        <a:solidFill>
                          <a:schemeClr val="dk1"/>
                        </a:solidFill>
                        <a:effectLst/>
                        <a:latin typeface="Arial" panose="020B0604020202020204" pitchFamily="34" charset="0"/>
                        <a:ea typeface="+mn-ea"/>
                        <a:cs typeface="Arial" panose="020B0604020202020204" pitchFamily="34" charset="0"/>
                      </a:endParaRPr>
                    </a:p>
                    <a:p>
                      <a:pPr lvl="0"/>
                      <a:r>
                        <a:rPr lang="en-GB" sz="1200" dirty="0">
                          <a:effectLst/>
                          <a:latin typeface="Calibri" panose="020F0502020204030204" pitchFamily="34" charset="0"/>
                          <a:ea typeface="SimSun" panose="02010600030101010101" pitchFamily="2" charset="-122"/>
                        </a:rPr>
                        <a:t>         2019</a:t>
                      </a:r>
                      <a:r>
                        <a:rPr lang="zh-CN" altLang="en-US" sz="1200" dirty="0">
                          <a:effectLst/>
                          <a:latin typeface="Calibri" panose="020F0502020204030204" pitchFamily="34" charset="0"/>
                          <a:ea typeface="SimSun" panose="02010600030101010101" pitchFamily="2" charset="-122"/>
                          <a:cs typeface="Calibri" panose="020F0502020204030204" pitchFamily="34" charset="0"/>
                        </a:rPr>
                        <a:t>年</a:t>
                      </a:r>
                      <a:r>
                        <a:rPr lang="en-GB" sz="1200" dirty="0">
                          <a:effectLst/>
                          <a:latin typeface="Calibri" panose="020F0502020204030204" pitchFamily="34" charset="0"/>
                          <a:ea typeface="SimSun" panose="02010600030101010101" pitchFamily="2" charset="-122"/>
                        </a:rPr>
                        <a:t>5</a:t>
                      </a:r>
                      <a:r>
                        <a:rPr lang="zh-CN" altLang="en-US" sz="1200" dirty="0">
                          <a:effectLst/>
                          <a:latin typeface="Calibri" panose="020F0502020204030204" pitchFamily="34" charset="0"/>
                          <a:ea typeface="SimSun" panose="02010600030101010101" pitchFamily="2" charset="-122"/>
                          <a:cs typeface="Calibri" panose="020F0502020204030204" pitchFamily="34" charset="0"/>
                        </a:rPr>
                        <a:t>月</a:t>
                      </a:r>
                      <a:r>
                        <a:rPr lang="en-GB" sz="1200" dirty="0">
                          <a:effectLst/>
                          <a:latin typeface="Calibri" panose="020F0502020204030204" pitchFamily="34" charset="0"/>
                          <a:ea typeface="SimSun" panose="02010600030101010101" pitchFamily="2" charset="-122"/>
                        </a:rPr>
                        <a:t>3</a:t>
                      </a:r>
                      <a:r>
                        <a:rPr lang="zh-CN" altLang="en-US" sz="1200" dirty="0">
                          <a:effectLst/>
                          <a:latin typeface="Calibri" panose="020F0502020204030204" pitchFamily="34" charset="0"/>
                          <a:ea typeface="SimSun" panose="02010600030101010101" pitchFamily="2" charset="-122"/>
                          <a:cs typeface="Calibri" panose="020F0502020204030204" pitchFamily="34" charset="0"/>
                        </a:rPr>
                        <a:t>日，电信发展局主任成立了一个内部工作组。该组的成立出于多种原因：区域代表处的欺诈案件、内部审计处和外部审计员开展的后续工作以及对区域</a:t>
                      </a:r>
                      <a:r>
                        <a:rPr lang="en-GB" sz="1200" dirty="0">
                          <a:effectLst/>
                          <a:latin typeface="Calibri" panose="020F0502020204030204" pitchFamily="34" charset="0"/>
                          <a:ea typeface="SimSun" panose="02010600030101010101" pitchFamily="2" charset="-122"/>
                        </a:rPr>
                        <a:t>/</a:t>
                      </a:r>
                      <a:r>
                        <a:rPr lang="zh-CN" altLang="en-US" sz="1200" dirty="0">
                          <a:effectLst/>
                          <a:latin typeface="Calibri" panose="020F0502020204030204" pitchFamily="34" charset="0"/>
                          <a:ea typeface="SimSun" panose="02010600030101010101" pitchFamily="2" charset="-122"/>
                          <a:cs typeface="Calibri" panose="020F0502020204030204" pitchFamily="34" charset="0"/>
                        </a:rPr>
                        <a:t>地区办事机构活动开展的检查工作。电信发展局主任认为，该组对于国际电联，特别是电信发展局和区域</a:t>
                      </a:r>
                      <a:r>
                        <a:rPr lang="en-GB" sz="1200" dirty="0">
                          <a:effectLst/>
                          <a:latin typeface="Calibri" panose="020F0502020204030204" pitchFamily="34" charset="0"/>
                          <a:ea typeface="SimSun" panose="02010600030101010101" pitchFamily="2" charset="-122"/>
                        </a:rPr>
                        <a:t>/</a:t>
                      </a:r>
                      <a:r>
                        <a:rPr lang="zh-CN" altLang="en-US" sz="1200" dirty="0">
                          <a:effectLst/>
                          <a:latin typeface="Calibri" panose="020F0502020204030204" pitchFamily="34" charset="0"/>
                          <a:ea typeface="SimSun" panose="02010600030101010101" pitchFamily="2" charset="-122"/>
                          <a:cs typeface="Calibri" panose="020F0502020204030204" pitchFamily="34" charset="0"/>
                        </a:rPr>
                        <a:t>地区办事机构尽快审查内部控制机制至关重要。</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360045" marR="0" indent="-360045" algn="just" hangingPunct="0">
                        <a:spcBef>
                          <a:spcPts val="800"/>
                        </a:spcBef>
                        <a:spcAft>
                          <a:spcPts val="0"/>
                        </a:spcAft>
                        <a:tabLst>
                          <a:tab pos="360045" algn="l"/>
                          <a:tab pos="720090" algn="l"/>
                          <a:tab pos="1080135" algn="l"/>
                          <a:tab pos="1440180" algn="l"/>
                          <a:tab pos="1800225" algn="l"/>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98548941"/>
                  </a:ext>
                </a:extLst>
              </a:tr>
            </a:tbl>
          </a:graphicData>
        </a:graphic>
      </p:graphicFrame>
      <p:graphicFrame>
        <p:nvGraphicFramePr>
          <p:cNvPr id="10" name="Table 9">
            <a:extLst>
              <a:ext uri="{FF2B5EF4-FFF2-40B4-BE49-F238E27FC236}">
                <a16:creationId xmlns:a16="http://schemas.microsoft.com/office/drawing/2014/main" id="{E2ADBCBF-CC02-4C81-AE85-E39D0820A844}"/>
              </a:ext>
            </a:extLst>
          </p:cNvPr>
          <p:cNvGraphicFramePr>
            <a:graphicFrameLocks noGrp="1"/>
          </p:cNvGraphicFramePr>
          <p:nvPr>
            <p:extLst>
              <p:ext uri="{D42A27DB-BD31-4B8C-83A1-F6EECF244321}">
                <p14:modId xmlns:p14="http://schemas.microsoft.com/office/powerpoint/2010/main" val="3578748504"/>
              </p:ext>
            </p:extLst>
          </p:nvPr>
        </p:nvGraphicFramePr>
        <p:xfrm>
          <a:off x="5766398" y="981575"/>
          <a:ext cx="5086350" cy="5200150"/>
        </p:xfrm>
        <a:graphic>
          <a:graphicData uri="http://schemas.openxmlformats.org/drawingml/2006/table">
            <a:tbl>
              <a:tblPr>
                <a:tableStyleId>{5C22544A-7EE6-4342-B048-85BDC9FD1C3A}</a:tableStyleId>
              </a:tblPr>
              <a:tblGrid>
                <a:gridCol w="5086350">
                  <a:extLst>
                    <a:ext uri="{9D8B030D-6E8A-4147-A177-3AD203B41FA5}">
                      <a16:colId xmlns:a16="http://schemas.microsoft.com/office/drawing/2014/main" val="3276842879"/>
                    </a:ext>
                  </a:extLst>
                </a:gridCol>
              </a:tblGrid>
              <a:tr h="5200150">
                <a:tc>
                  <a:txBody>
                    <a:bodyPr/>
                    <a:lstStyle/>
                    <a:p>
                      <a:pPr lvl="0"/>
                      <a:endParaRPr lang="en-GB" altLang="zh-CN" sz="1200" dirty="0">
                        <a:effectLst/>
                        <a:latin typeface="Calibri" panose="020F0502020204030204" pitchFamily="34" charset="0"/>
                        <a:ea typeface="SimSun" panose="02010600030101010101" pitchFamily="2" charset="-122"/>
                        <a:cs typeface="Calibri" panose="020F0502020204030204" pitchFamily="34" charset="0"/>
                      </a:endParaRPr>
                    </a:p>
                    <a:p>
                      <a:pPr lvl="0"/>
                      <a:r>
                        <a:rPr lang="zh-CN" altLang="en-US" sz="1200" dirty="0">
                          <a:effectLst/>
                          <a:latin typeface="Calibri" panose="020F0502020204030204" pitchFamily="34" charset="0"/>
                          <a:ea typeface="SimSun" panose="02010600030101010101" pitchFamily="2" charset="-122"/>
                          <a:cs typeface="Calibri" panose="020F0502020204030204" pitchFamily="34" charset="0"/>
                        </a:rPr>
                        <a:t>         加强内部控制的内部工作组将：</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spcBef>
                          <a:spcPts val="600"/>
                        </a:spcBef>
                        <a:buFont typeface="Arial" panose="020B0604020202020204" pitchFamily="34" charset="0"/>
                        <a:buChar char="•"/>
                      </a:pPr>
                      <a:r>
                        <a:rPr lang="zh-CN" altLang="en-US" sz="1200" dirty="0">
                          <a:effectLst/>
                          <a:latin typeface="Calibri" panose="020F0502020204030204" pitchFamily="34" charset="0"/>
                          <a:ea typeface="SimSun" panose="02010600030101010101" pitchFamily="2" charset="-122"/>
                          <a:cs typeface="Times New Roman" panose="02020603050405020304" pitchFamily="18" charset="0"/>
                        </a:rPr>
                        <a:t>审查在最近欺诈案件中受到利用的程序漏洞，以及相关内部和外部审计报告</a:t>
                      </a:r>
                      <a:r>
                        <a:rPr lang="en-GB" sz="1200" dirty="0">
                          <a:effectLst/>
                          <a:latin typeface="Calibri" panose="020F0502020204030204" pitchFamily="34" charset="0"/>
                          <a:ea typeface="SimSun" panose="02010600030101010101" pitchFamily="2" charset="-122"/>
                          <a:cs typeface="Times New Roman" panose="02020603050405020304" pitchFamily="18" charset="0"/>
                        </a:rPr>
                        <a:t>/</a:t>
                      </a:r>
                      <a:r>
                        <a:rPr lang="zh-CN" altLang="en-US" sz="1200" dirty="0">
                          <a:effectLst/>
                          <a:latin typeface="Calibri" panose="020F0502020204030204" pitchFamily="34" charset="0"/>
                          <a:ea typeface="SimSun" panose="02010600030101010101" pitchFamily="2" charset="-122"/>
                          <a:cs typeface="Times New Roman" panose="02020603050405020304" pitchFamily="18" charset="0"/>
                        </a:rPr>
                        <a:t>信函的调查结果；</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buFont typeface="Arial" panose="020B0604020202020204" pitchFamily="34" charset="0"/>
                        <a:buChar char="•"/>
                      </a:pPr>
                      <a:r>
                        <a:rPr lang="zh-CN" altLang="en-US" sz="1200" dirty="0">
                          <a:effectLst/>
                          <a:latin typeface="Calibri" panose="020F0502020204030204" pitchFamily="34" charset="0"/>
                          <a:ea typeface="SimSun" panose="02010600030101010101" pitchFamily="2" charset="-122"/>
                          <a:cs typeface="Times New Roman" panose="02020603050405020304" pitchFamily="18" charset="0"/>
                        </a:rPr>
                        <a:t>审查区域和地区办事机构的管理监督程序，重点关注计划和项目；</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buFont typeface="Arial" panose="020B0604020202020204" pitchFamily="34" charset="0"/>
                        <a:buChar char="•"/>
                      </a:pPr>
                      <a:r>
                        <a:rPr lang="zh-CN" altLang="en-US" sz="1200" dirty="0">
                          <a:effectLst/>
                          <a:latin typeface="Calibri" panose="020F0502020204030204" pitchFamily="34" charset="0"/>
                          <a:ea typeface="SimSun" panose="02010600030101010101" pitchFamily="2" charset="-122"/>
                          <a:cs typeface="Times New Roman" panose="02020603050405020304" pitchFamily="18" charset="0"/>
                        </a:rPr>
                        <a:t>对国际电联区域和地区办事机构出现欺诈活动的可能性进行彻底的风险评估；</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buFont typeface="Arial" panose="020B0604020202020204" pitchFamily="34" charset="0"/>
                        <a:buChar char="•"/>
                      </a:pPr>
                      <a:r>
                        <a:rPr lang="zh-CN" altLang="en-US" sz="1200" dirty="0">
                          <a:effectLst/>
                          <a:latin typeface="Calibri" panose="020F0502020204030204" pitchFamily="34" charset="0"/>
                          <a:ea typeface="SimSun" panose="02010600030101010101" pitchFamily="2" charset="-122"/>
                          <a:cs typeface="Times New Roman" panose="02020603050405020304" pitchFamily="18" charset="0"/>
                        </a:rPr>
                        <a:t>制定行动计划，以确保所有缺陷和相关风险得到缓解；</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buFont typeface="Arial" panose="020B0604020202020204" pitchFamily="34" charset="0"/>
                        <a:buChar char="•"/>
                      </a:pPr>
                      <a:r>
                        <a:rPr lang="zh-CN" altLang="en-US" sz="1200" dirty="0">
                          <a:effectLst/>
                          <a:latin typeface="Calibri" panose="020F0502020204030204" pitchFamily="34" charset="0"/>
                          <a:ea typeface="SimSun" panose="02010600030101010101" pitchFamily="2" charset="-122"/>
                          <a:cs typeface="Times New Roman" panose="02020603050405020304" pitchFamily="18" charset="0"/>
                        </a:rPr>
                        <a:t>加快执行内部审计处、外部审计和</a:t>
                      </a:r>
                      <a:r>
                        <a:rPr lang="en-GB" sz="1200" dirty="0">
                          <a:effectLst/>
                          <a:latin typeface="Calibri" panose="020F0502020204030204" pitchFamily="34" charset="0"/>
                          <a:ea typeface="SimSun" panose="02010600030101010101" pitchFamily="2" charset="-122"/>
                          <a:cs typeface="Times New Roman" panose="02020603050405020304" pitchFamily="18" charset="0"/>
                        </a:rPr>
                        <a:t>IMAC</a:t>
                      </a:r>
                      <a:r>
                        <a:rPr lang="zh-CN" altLang="en-US" sz="1200" dirty="0">
                          <a:effectLst/>
                          <a:latin typeface="Calibri" panose="020F0502020204030204" pitchFamily="34" charset="0"/>
                          <a:ea typeface="SimSun" panose="02010600030101010101" pitchFamily="2" charset="-122"/>
                          <a:cs typeface="Times New Roman" panose="02020603050405020304" pitchFamily="18" charset="0"/>
                        </a:rPr>
                        <a:t>的所有相关建议；</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buFont typeface="Arial" panose="020B0604020202020204" pitchFamily="34" charset="0"/>
                        <a:buChar char="•"/>
                      </a:pPr>
                      <a:r>
                        <a:rPr lang="zh-CN" altLang="en-US" sz="1200" dirty="0">
                          <a:effectLst/>
                          <a:latin typeface="Calibri" panose="020F0502020204030204" pitchFamily="34" charset="0"/>
                          <a:ea typeface="SimSun" panose="02010600030101010101" pitchFamily="2" charset="-122"/>
                          <a:cs typeface="Times New Roman" panose="02020603050405020304" pitchFamily="18" charset="0"/>
                        </a:rPr>
                        <a:t>在国际电联总部以及区域代表处和地区办事处推广道德引领和</a:t>
                      </a:r>
                      <a:r>
                        <a:rPr lang="en-GB" sz="1200" dirty="0">
                          <a:effectLst/>
                          <a:latin typeface="SimSun" panose="02010600030101010101" pitchFamily="2" charset="-122"/>
                          <a:cs typeface="Times New Roman" panose="02020603050405020304" pitchFamily="18" charset="0"/>
                        </a:rPr>
                        <a:t>“</a:t>
                      </a:r>
                      <a:r>
                        <a:rPr lang="zh-CN" altLang="en-US" sz="1200" dirty="0">
                          <a:effectLst/>
                          <a:latin typeface="SimSun" panose="02010600030101010101" pitchFamily="2" charset="-122"/>
                          <a:cs typeface="Times New Roman" panose="02020603050405020304" pitchFamily="18" charset="0"/>
                        </a:rPr>
                        <a:t>对于欺诈行为零容忍</a:t>
                      </a:r>
                      <a:r>
                        <a:rPr lang="en-GB" sz="1200" dirty="0">
                          <a:effectLst/>
                          <a:latin typeface="SimSun" panose="02010600030101010101" pitchFamily="2" charset="-122"/>
                          <a:cs typeface="Times New Roman" panose="02020603050405020304" pitchFamily="18" charset="0"/>
                        </a:rPr>
                        <a:t>”</a:t>
                      </a:r>
                      <a:r>
                        <a:rPr lang="zh-CN" altLang="en-US" sz="1200" dirty="0">
                          <a:effectLst/>
                          <a:latin typeface="Calibri" panose="020F0502020204030204" pitchFamily="34" charset="0"/>
                          <a:ea typeface="SimSun" panose="02010600030101010101" pitchFamily="2" charset="-122"/>
                          <a:cs typeface="Times New Roman" panose="02020603050405020304" pitchFamily="18" charset="0"/>
                        </a:rPr>
                        <a:t>的做法；</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buFont typeface="Arial" panose="020B0604020202020204" pitchFamily="34" charset="0"/>
                        <a:buChar char="•"/>
                      </a:pPr>
                      <a:r>
                        <a:rPr lang="zh-CN" altLang="en-US" sz="1200" dirty="0">
                          <a:effectLst/>
                          <a:latin typeface="Calibri" panose="020F0502020204030204" pitchFamily="34" charset="0"/>
                          <a:ea typeface="SimSun" panose="02010600030101010101" pitchFamily="2" charset="-122"/>
                          <a:cs typeface="Times New Roman" panose="02020603050405020304" pitchFamily="18" charset="0"/>
                        </a:rPr>
                        <a:t>探讨倡导</a:t>
                      </a:r>
                      <a:r>
                        <a:rPr lang="en-GB" sz="1200" dirty="0">
                          <a:effectLst/>
                          <a:latin typeface="SimSun" panose="02010600030101010101" pitchFamily="2" charset="-122"/>
                          <a:cs typeface="Times New Roman" panose="02020603050405020304" pitchFamily="18" charset="0"/>
                        </a:rPr>
                        <a:t>“</a:t>
                      </a:r>
                      <a:r>
                        <a:rPr lang="zh-CN" altLang="en-US" sz="1200" dirty="0">
                          <a:effectLst/>
                          <a:latin typeface="+mn-lt"/>
                          <a:cs typeface="Times New Roman" panose="02020603050405020304" pitchFamily="18" charset="0"/>
                        </a:rPr>
                        <a:t>畅所欲言文化</a:t>
                      </a:r>
                      <a:r>
                        <a:rPr lang="en-GB" sz="1200" dirty="0">
                          <a:effectLst/>
                          <a:latin typeface="SimSun" panose="02010600030101010101" pitchFamily="2" charset="-122"/>
                          <a:cs typeface="Times New Roman" panose="02020603050405020304" pitchFamily="18" charset="0"/>
                        </a:rPr>
                        <a:t>”</a:t>
                      </a:r>
                      <a:r>
                        <a:rPr lang="zh-CN" altLang="en-US" sz="1200" dirty="0">
                          <a:effectLst/>
                          <a:latin typeface="Calibri" panose="020F0502020204030204" pitchFamily="34" charset="0"/>
                          <a:ea typeface="SimSun" panose="02010600030101010101" pitchFamily="2" charset="-122"/>
                          <a:cs typeface="Times New Roman" panose="02020603050405020304" pitchFamily="18" charset="0"/>
                        </a:rPr>
                        <a:t>的措施。</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lvl="0"/>
                      <a:endParaRPr lang="en-GB" sz="1200" kern="1200" dirty="0">
                        <a:solidFill>
                          <a:schemeClr val="dk1"/>
                        </a:solidFill>
                        <a:effectLst/>
                        <a:latin typeface="Arial" panose="020B0604020202020204" pitchFamily="34" charset="0"/>
                        <a:ea typeface="+mn-ea"/>
                        <a:cs typeface="Arial" panose="020B0604020202020204" pitchFamily="34" charset="0"/>
                      </a:endParaRPr>
                    </a:p>
                    <a:p>
                      <a:pPr lvl="0"/>
                      <a:r>
                        <a:rPr lang="zh-CN" altLang="en-US" sz="1200" dirty="0">
                          <a:effectLst/>
                          <a:latin typeface="Calibri" panose="020F0502020204030204" pitchFamily="34" charset="0"/>
                          <a:ea typeface="SimSun" panose="02010600030101010101" pitchFamily="2" charset="-122"/>
                          <a:cs typeface="Calibri" panose="020F0502020204030204" pitchFamily="34" charset="0"/>
                        </a:rPr>
                        <a:t>         电信发展局主任担任该工作组主席，其成员包括（一）电信发展局副主任、（二）电信发展局财务监督员、（三）内部审计处、（四）采购处、（五）财政资源管理部、（六）人力资源管理部、（七）法律事务处、（八）道德规范干事和（九）信息服务部。</a:t>
                      </a:r>
                      <a:endParaRPr lang="en-GB" sz="1200" kern="1200" dirty="0">
                        <a:solidFill>
                          <a:schemeClr val="dk1"/>
                        </a:solidFill>
                        <a:effectLst/>
                        <a:latin typeface="Arial" panose="020B0604020202020204" pitchFamily="34" charset="0"/>
                        <a:ea typeface="+mn-ea"/>
                        <a:cs typeface="Arial" panose="020B0604020202020204" pitchFamily="34" charset="0"/>
                      </a:endParaRPr>
                    </a:p>
                    <a:p>
                      <a:pPr lvl="0"/>
                      <a:endParaRPr lang="en-US" sz="1200" kern="1200" dirty="0">
                        <a:solidFill>
                          <a:schemeClr val="dk1"/>
                        </a:solidFill>
                        <a:effectLst/>
                        <a:latin typeface="Arial" panose="020B0604020202020204" pitchFamily="34" charset="0"/>
                        <a:ea typeface="+mn-ea"/>
                        <a:cs typeface="Arial" panose="020B0604020202020204" pitchFamily="34" charset="0"/>
                      </a:endParaRPr>
                    </a:p>
                    <a:p>
                      <a:pPr lvl="0"/>
                      <a:r>
                        <a:rPr lang="zh-CN" altLang="en-US" sz="1200" dirty="0">
                          <a:effectLst/>
                          <a:latin typeface="Calibri" panose="020F0502020204030204" pitchFamily="34" charset="0"/>
                          <a:ea typeface="SimSun" panose="02010600030101010101" pitchFamily="2" charset="-122"/>
                          <a:cs typeface="Calibri" panose="020F0502020204030204" pitchFamily="34" charset="0"/>
                        </a:rPr>
                        <a:t>         该工作组的目的是在理事会</a:t>
                      </a:r>
                      <a:r>
                        <a:rPr lang="en-GB" sz="1200" dirty="0">
                          <a:effectLst/>
                          <a:latin typeface="Calibri" panose="020F0502020204030204" pitchFamily="34" charset="0"/>
                          <a:ea typeface="SimSun" panose="02010600030101010101" pitchFamily="2" charset="-122"/>
                        </a:rPr>
                        <a:t>2019</a:t>
                      </a:r>
                      <a:r>
                        <a:rPr lang="zh-CN" altLang="en-US" sz="1200" dirty="0">
                          <a:effectLst/>
                          <a:latin typeface="Calibri" panose="020F0502020204030204" pitchFamily="34" charset="0"/>
                          <a:ea typeface="SimSun" panose="02010600030101010101" pitchFamily="2" charset="-122"/>
                          <a:cs typeface="Calibri" panose="020F0502020204030204" pitchFamily="34" charset="0"/>
                        </a:rPr>
                        <a:t>年会议之前，完成初步风险评估和制定一项具有明确交付成果和时间表的行动计划，以解决重大缺陷和缺乏内部控制的问题。工作组将以内部审计处或外部审计员的工作取得的所有其他成果为基础，继续开展工作。该组计划在</a:t>
                      </a:r>
                      <a:r>
                        <a:rPr lang="en-GB" sz="1200" dirty="0">
                          <a:effectLst/>
                          <a:latin typeface="Calibri" panose="020F0502020204030204" pitchFamily="34" charset="0"/>
                          <a:ea typeface="SimSun" panose="02010600030101010101" pitchFamily="2" charset="-122"/>
                        </a:rPr>
                        <a:t>2019</a:t>
                      </a:r>
                      <a:r>
                        <a:rPr lang="zh-CN" altLang="en-US" sz="1200" dirty="0">
                          <a:effectLst/>
                          <a:latin typeface="Calibri" panose="020F0502020204030204" pitchFamily="34" charset="0"/>
                          <a:ea typeface="SimSun" panose="02010600030101010101" pitchFamily="2" charset="-122"/>
                          <a:cs typeface="Calibri" panose="020F0502020204030204" pitchFamily="34" charset="0"/>
                        </a:rPr>
                        <a:t>年</a:t>
                      </a:r>
                      <a:r>
                        <a:rPr lang="en-GB" sz="1200" dirty="0">
                          <a:effectLst/>
                          <a:latin typeface="Calibri" panose="020F0502020204030204" pitchFamily="34" charset="0"/>
                          <a:ea typeface="SimSun" panose="02010600030101010101" pitchFamily="2" charset="-122"/>
                        </a:rPr>
                        <a:t>5</a:t>
                      </a:r>
                      <a:r>
                        <a:rPr lang="zh-CN" altLang="en-US" sz="1200" dirty="0">
                          <a:effectLst/>
                          <a:latin typeface="Calibri" panose="020F0502020204030204" pitchFamily="34" charset="0"/>
                          <a:ea typeface="SimSun" panose="02010600030101010101" pitchFamily="2" charset="-122"/>
                          <a:cs typeface="Calibri" panose="020F0502020204030204" pitchFamily="34" charset="0"/>
                        </a:rPr>
                        <a:t>月召开三次会议。</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360045" marR="0" indent="-360045" algn="just" hangingPunct="0">
                        <a:spcBef>
                          <a:spcPts val="800"/>
                        </a:spcBef>
                        <a:spcAft>
                          <a:spcPts val="0"/>
                        </a:spcAft>
                        <a:tabLst>
                          <a:tab pos="360045" algn="l"/>
                          <a:tab pos="720090" algn="l"/>
                          <a:tab pos="1080135" algn="l"/>
                          <a:tab pos="1440180" algn="l"/>
                          <a:tab pos="1800225" algn="l"/>
                        </a:tabLst>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98548941"/>
                  </a:ext>
                </a:extLst>
              </a:tr>
            </a:tbl>
          </a:graphicData>
        </a:graphic>
      </p:graphicFrame>
    </p:spTree>
    <p:extLst>
      <p:ext uri="{BB962C8B-B14F-4D97-AF65-F5344CB8AC3E}">
        <p14:creationId xmlns:p14="http://schemas.microsoft.com/office/powerpoint/2010/main" val="3500489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a:off x="1155982" y="6369020"/>
            <a:ext cx="1210588" cy="338554"/>
          </a:xfrm>
          <a:prstGeom prst="rect">
            <a:avLst/>
          </a:prstGeom>
        </p:spPr>
        <p:txBody>
          <a:bodyPr wrap="none">
            <a:spAutoFit/>
          </a:bodyPr>
          <a:lstStyle/>
          <a:p>
            <a:r>
              <a:rPr lang="zh-CN" altLang="en-US" sz="1600" b="1" dirty="0">
                <a:solidFill>
                  <a:srgbClr val="00B0F0"/>
                </a:solidFill>
                <a:latin typeface="Arial" panose="020B0604020202020204" pitchFamily="34" charset="0"/>
                <a:cs typeface="Arial" panose="020B0604020202020204" pitchFamily="34" charset="0"/>
              </a:rPr>
              <a:t>内控</a:t>
            </a:r>
            <a:r>
              <a:rPr lang="zh-CN" altLang="en-US" sz="1600" b="1" dirty="0">
                <a:solidFill>
                  <a:schemeClr val="tx1">
                    <a:lumMod val="95000"/>
                    <a:lumOff val="5000"/>
                  </a:schemeClr>
                </a:solidFill>
                <a:latin typeface="Arial" panose="020B0604020202020204" pitchFamily="34" charset="0"/>
                <a:cs typeface="Arial" panose="020B0604020202020204" pitchFamily="34" charset="0"/>
              </a:rPr>
              <a:t>工作组</a:t>
            </a:r>
            <a:endParaRPr lang="en-US" altLang="zh-CN" sz="1600" b="1" dirty="0">
              <a:solidFill>
                <a:srgbClr val="00B0F0"/>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0" y="62117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730034" y="451735"/>
            <a:ext cx="7165346" cy="769441"/>
            <a:chOff x="6102442" y="1483456"/>
            <a:chExt cx="5419664" cy="769441"/>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zh-CN" altLang="en-US" sz="2700" b="1" dirty="0">
                  <a:solidFill>
                    <a:schemeClr val="bg1">
                      <a:lumMod val="65000"/>
                    </a:schemeClr>
                  </a:solidFill>
                  <a:latin typeface="Arial"/>
                  <a:ea typeface="Arial Unicode MS"/>
                  <a:cs typeface="Arial" pitchFamily="34" charset="0"/>
                </a:rPr>
                <a:t>概要和需采取的行动</a:t>
              </a:r>
              <a:endParaRPr lang="ko-KR" altLang="en-US" sz="2700" b="1" dirty="0">
                <a:solidFill>
                  <a:schemeClr val="bg1">
                    <a:lumMod val="6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01</a:t>
              </a:r>
              <a:endParaRPr lang="ko-KR" altLang="en-US" dirty="0"/>
            </a:p>
          </p:txBody>
        </p:sp>
      </p:grpSp>
      <p:grpSp>
        <p:nvGrpSpPr>
          <p:cNvPr id="34" name="Group 33">
            <a:extLst>
              <a:ext uri="{FF2B5EF4-FFF2-40B4-BE49-F238E27FC236}">
                <a16:creationId xmlns:a16="http://schemas.microsoft.com/office/drawing/2014/main" id="{D7A8D42C-CF7D-466A-AA3C-B16BE9E57FC4}"/>
              </a:ext>
            </a:extLst>
          </p:cNvPr>
          <p:cNvGrpSpPr/>
          <p:nvPr/>
        </p:nvGrpSpPr>
        <p:grpSpPr>
          <a:xfrm>
            <a:off x="669074" y="2872820"/>
            <a:ext cx="7470242" cy="777510"/>
            <a:chOff x="5956014" y="1452296"/>
            <a:chExt cx="5435166" cy="777510"/>
          </a:xfrm>
        </p:grpSpPr>
        <p:sp>
          <p:nvSpPr>
            <p:cNvPr id="35" name="TextBox 34">
              <a:extLst>
                <a:ext uri="{FF2B5EF4-FFF2-40B4-BE49-F238E27FC236}">
                  <a16:creationId xmlns:a16="http://schemas.microsoft.com/office/drawing/2014/main" id="{9850E885-D721-43C5-A516-BD943DD4CD1F}"/>
                </a:ext>
              </a:extLst>
            </p:cNvPr>
            <p:cNvSpPr txBox="1"/>
            <p:nvPr/>
          </p:nvSpPr>
          <p:spPr>
            <a:xfrm>
              <a:off x="6729340" y="1637053"/>
              <a:ext cx="4661840" cy="507831"/>
            </a:xfrm>
            <a:prstGeom prst="rect">
              <a:avLst/>
            </a:prstGeom>
            <a:noFill/>
          </p:spPr>
          <p:txBody>
            <a:bodyPr wrap="square" lIns="108000" rIns="108000" rtlCol="0">
              <a:spAutoFit/>
            </a:bodyPr>
            <a:lstStyle/>
            <a:p>
              <a:r>
                <a:rPr lang="zh-CN" altLang="en-US" sz="2700" b="1" dirty="0">
                  <a:solidFill>
                    <a:schemeClr val="bg1">
                      <a:lumMod val="65000"/>
                    </a:schemeClr>
                  </a:solidFill>
                  <a:latin typeface="Arial"/>
                  <a:ea typeface="Arial Unicode MS"/>
                  <a:cs typeface="Arial" pitchFamily="34" charset="0"/>
                </a:rPr>
                <a:t>已建立的系统和措施</a:t>
              </a:r>
              <a:endParaRPr lang="ko-KR" altLang="en-US" sz="2700" b="1" dirty="0">
                <a:solidFill>
                  <a:schemeClr val="bg1">
                    <a:lumMod val="65000"/>
                  </a:schemeClr>
                </a:solidFill>
                <a:latin typeface="Arial"/>
                <a:ea typeface="Arial Unicode MS"/>
                <a:cs typeface="Arial" pitchFamily="34" charset="0"/>
              </a:endParaRPr>
            </a:p>
          </p:txBody>
        </p:sp>
        <p:sp>
          <p:nvSpPr>
            <p:cNvPr id="36" name="TextBox 35">
              <a:extLst>
                <a:ext uri="{FF2B5EF4-FFF2-40B4-BE49-F238E27FC236}">
                  <a16:creationId xmlns:a16="http://schemas.microsoft.com/office/drawing/2014/main" id="{E7E0C1C1-D86F-4439-B52C-59F196E8B60C}"/>
                </a:ext>
              </a:extLst>
            </p:cNvPr>
            <p:cNvSpPr txBox="1"/>
            <p:nvPr/>
          </p:nvSpPr>
          <p:spPr>
            <a:xfrm>
              <a:off x="5956014" y="1452296"/>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04</a:t>
              </a:r>
              <a:endParaRPr lang="ko-KR" altLang="en-US" sz="4400" b="1" dirty="0">
                <a:solidFill>
                  <a:schemeClr val="bg1">
                    <a:lumMod val="65000"/>
                  </a:schemeClr>
                </a:solidFill>
                <a:latin typeface="Arial"/>
                <a:ea typeface="Arial Unicode MS"/>
                <a:cs typeface="Arial" pitchFamily="34" charset="0"/>
              </a:endParaRPr>
            </a:p>
          </p:txBody>
        </p:sp>
      </p:grpSp>
      <p:grpSp>
        <p:nvGrpSpPr>
          <p:cNvPr id="38" name="Group 37">
            <a:extLst>
              <a:ext uri="{FF2B5EF4-FFF2-40B4-BE49-F238E27FC236}">
                <a16:creationId xmlns:a16="http://schemas.microsoft.com/office/drawing/2014/main" id="{27F35DDC-6051-4F1F-A33A-087A9C971A2C}"/>
              </a:ext>
            </a:extLst>
          </p:cNvPr>
          <p:cNvGrpSpPr/>
          <p:nvPr/>
        </p:nvGrpSpPr>
        <p:grpSpPr>
          <a:xfrm>
            <a:off x="796262" y="3771154"/>
            <a:ext cx="9062113" cy="777510"/>
            <a:chOff x="6036168" y="1483098"/>
            <a:chExt cx="8126346" cy="777510"/>
          </a:xfrm>
        </p:grpSpPr>
        <p:sp>
          <p:nvSpPr>
            <p:cNvPr id="39" name="TextBox 38">
              <a:extLst>
                <a:ext uri="{FF2B5EF4-FFF2-40B4-BE49-F238E27FC236}">
                  <a16:creationId xmlns:a16="http://schemas.microsoft.com/office/drawing/2014/main" id="{7125DFED-8299-4649-BCDF-BF77EFAB9703}"/>
                </a:ext>
              </a:extLst>
            </p:cNvPr>
            <p:cNvSpPr txBox="1"/>
            <p:nvPr/>
          </p:nvSpPr>
          <p:spPr>
            <a:xfrm>
              <a:off x="6860266" y="1678152"/>
              <a:ext cx="7302248" cy="507831"/>
            </a:xfrm>
            <a:prstGeom prst="rect">
              <a:avLst/>
            </a:prstGeom>
            <a:noFill/>
          </p:spPr>
          <p:txBody>
            <a:bodyPr wrap="square" lIns="108000" rIns="108000" rtlCol="0">
              <a:spAutoFit/>
            </a:bodyPr>
            <a:lstStyle/>
            <a:p>
              <a:r>
                <a:rPr lang="zh-CN" altLang="en-US" sz="2700" b="1" dirty="0">
                  <a:solidFill>
                    <a:schemeClr val="bg1">
                      <a:lumMod val="65000"/>
                    </a:schemeClr>
                  </a:solidFill>
                  <a:latin typeface="Arial"/>
                  <a:ea typeface="Arial Unicode MS"/>
                  <a:cs typeface="Arial" pitchFamily="34" charset="0"/>
                </a:rPr>
                <a:t>正在落实的系统与措施</a:t>
              </a:r>
              <a:endParaRPr lang="ko-KR" altLang="en-US" sz="2700" b="1" dirty="0">
                <a:solidFill>
                  <a:schemeClr val="bg1">
                    <a:lumMod val="65000"/>
                  </a:schemeClr>
                </a:solidFill>
                <a:latin typeface="Arial"/>
                <a:ea typeface="Arial Unicode MS"/>
                <a:cs typeface="Arial" pitchFamily="34" charset="0"/>
              </a:endParaRPr>
            </a:p>
          </p:txBody>
        </p:sp>
        <p:sp>
          <p:nvSpPr>
            <p:cNvPr id="40" name="TextBox 39">
              <a:extLst>
                <a:ext uri="{FF2B5EF4-FFF2-40B4-BE49-F238E27FC236}">
                  <a16:creationId xmlns:a16="http://schemas.microsoft.com/office/drawing/2014/main" id="{BED3CEDA-F7F0-4BCF-887F-B3562D75DD78}"/>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05</a:t>
              </a:r>
              <a:endParaRPr lang="ko-KR" altLang="en-US" sz="4400" b="1" dirty="0">
                <a:solidFill>
                  <a:schemeClr val="bg1">
                    <a:lumMod val="65000"/>
                  </a:schemeClr>
                </a:solidFill>
                <a:latin typeface="Arial"/>
                <a:ea typeface="Arial Unicode MS"/>
                <a:cs typeface="Arial" pitchFamily="34" charset="0"/>
              </a:endParaRPr>
            </a:p>
          </p:txBody>
        </p:sp>
      </p:grpSp>
      <p:sp>
        <p:nvSpPr>
          <p:cNvPr id="15" name="TextBox 14">
            <a:extLst>
              <a:ext uri="{FF2B5EF4-FFF2-40B4-BE49-F238E27FC236}">
                <a16:creationId xmlns:a16="http://schemas.microsoft.com/office/drawing/2014/main" id="{7D081B66-23E7-4DA6-BF0E-16720B983BC9}"/>
              </a:ext>
            </a:extLst>
          </p:cNvPr>
          <p:cNvSpPr txBox="1"/>
          <p:nvPr/>
        </p:nvSpPr>
        <p:spPr>
          <a:xfrm>
            <a:off x="1731954" y="1369428"/>
            <a:ext cx="4661840" cy="507831"/>
          </a:xfrm>
          <a:prstGeom prst="rect">
            <a:avLst/>
          </a:prstGeom>
          <a:noFill/>
        </p:spPr>
        <p:txBody>
          <a:bodyPr wrap="square" lIns="108000" rIns="108000" rtlCol="0">
            <a:spAutoFit/>
          </a:bodyPr>
          <a:lstStyle>
            <a:defPPr>
              <a:defRPr lang="en-US"/>
            </a:defPPr>
            <a:lvl1pPr>
              <a:defRPr sz="2700" b="1">
                <a:solidFill>
                  <a:schemeClr val="tx1">
                    <a:lumMod val="95000"/>
                    <a:lumOff val="5000"/>
                  </a:schemeClr>
                </a:solidFill>
                <a:latin typeface="Arial"/>
                <a:ea typeface="Arial Unicode MS"/>
                <a:cs typeface="Arial" pitchFamily="34" charset="0"/>
              </a:defRPr>
            </a:lvl1pPr>
          </a:lstStyle>
          <a:p>
            <a:r>
              <a:rPr lang="zh-CN" altLang="en-US" dirty="0">
                <a:solidFill>
                  <a:schemeClr val="bg1">
                    <a:lumMod val="65000"/>
                  </a:schemeClr>
                </a:solidFill>
              </a:rPr>
              <a:t>背景</a:t>
            </a:r>
            <a:endParaRPr lang="ko-KR" altLang="en-US" dirty="0">
              <a:solidFill>
                <a:schemeClr val="bg1">
                  <a:lumMod val="65000"/>
                </a:schemeClr>
              </a:solidFill>
            </a:endParaRPr>
          </a:p>
        </p:txBody>
      </p:sp>
      <p:sp>
        <p:nvSpPr>
          <p:cNvPr id="16" name="TextBox 15">
            <a:extLst>
              <a:ext uri="{FF2B5EF4-FFF2-40B4-BE49-F238E27FC236}">
                <a16:creationId xmlns:a16="http://schemas.microsoft.com/office/drawing/2014/main" id="{22710F50-6230-444F-AEC2-AC6B1005660E}"/>
              </a:ext>
            </a:extLst>
          </p:cNvPr>
          <p:cNvSpPr txBox="1"/>
          <p:nvPr/>
        </p:nvSpPr>
        <p:spPr>
          <a:xfrm>
            <a:off x="870168" y="1183845"/>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02</a:t>
            </a:r>
            <a:endParaRPr lang="ko-KR" altLang="en-US" dirty="0"/>
          </a:p>
        </p:txBody>
      </p:sp>
      <p:sp>
        <p:nvSpPr>
          <p:cNvPr id="17" name="TextBox 16">
            <a:extLst>
              <a:ext uri="{FF2B5EF4-FFF2-40B4-BE49-F238E27FC236}">
                <a16:creationId xmlns:a16="http://schemas.microsoft.com/office/drawing/2014/main" id="{BA3E9E3E-FED8-42F4-A92F-0E3C6D40F1DF}"/>
              </a:ext>
            </a:extLst>
          </p:cNvPr>
          <p:cNvSpPr txBox="1"/>
          <p:nvPr/>
        </p:nvSpPr>
        <p:spPr>
          <a:xfrm>
            <a:off x="1734054" y="2227421"/>
            <a:ext cx="4661840" cy="507831"/>
          </a:xfrm>
          <a:prstGeom prst="rect">
            <a:avLst/>
          </a:prstGeom>
          <a:noFill/>
        </p:spPr>
        <p:txBody>
          <a:bodyPr wrap="square" lIns="108000" rIns="108000" rtlCol="0">
            <a:spAutoFit/>
          </a:bodyPr>
          <a:lstStyle/>
          <a:p>
            <a:r>
              <a:rPr lang="zh-CN" altLang="en-US" sz="2700" b="1" dirty="0">
                <a:solidFill>
                  <a:schemeClr val="tx1">
                    <a:lumMod val="95000"/>
                    <a:lumOff val="5000"/>
                  </a:schemeClr>
                </a:solidFill>
                <a:latin typeface="Arial"/>
                <a:ea typeface="Arial Unicode MS"/>
                <a:cs typeface="Arial" pitchFamily="34" charset="0"/>
              </a:rPr>
              <a:t>内控工作组的最新关键进展</a:t>
            </a:r>
            <a:endParaRPr lang="ko-KR" altLang="en-US" sz="2700" b="1" dirty="0">
              <a:solidFill>
                <a:schemeClr val="tx1">
                  <a:lumMod val="95000"/>
                  <a:lumOff val="5000"/>
                </a:schemeClr>
              </a:solidFill>
              <a:latin typeface="Arial"/>
              <a:ea typeface="Arial Unicode MS"/>
              <a:cs typeface="Arial" pitchFamily="34" charset="0"/>
            </a:endParaRPr>
          </a:p>
        </p:txBody>
      </p:sp>
      <p:sp>
        <p:nvSpPr>
          <p:cNvPr id="18" name="TextBox 17">
            <a:extLst>
              <a:ext uri="{FF2B5EF4-FFF2-40B4-BE49-F238E27FC236}">
                <a16:creationId xmlns:a16="http://schemas.microsoft.com/office/drawing/2014/main" id="{0150E750-082A-4515-9650-DA6414233B8A}"/>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solidFill>
                  <a:srgbClr val="00B0F0"/>
                </a:solidFill>
              </a:rPr>
              <a:t>03</a:t>
            </a:r>
            <a:endParaRPr lang="ko-KR" altLang="en-US" dirty="0">
              <a:solidFill>
                <a:srgbClr val="00B0F0"/>
              </a:solidFill>
            </a:endParaRPr>
          </a:p>
        </p:txBody>
      </p:sp>
    </p:spTree>
    <p:extLst>
      <p:ext uri="{BB962C8B-B14F-4D97-AF65-F5344CB8AC3E}">
        <p14:creationId xmlns:p14="http://schemas.microsoft.com/office/powerpoint/2010/main" val="3533072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w you can Save by Cutting Costs with SIP Trunking | Vision Voice">
            <a:extLst>
              <a:ext uri="{FF2B5EF4-FFF2-40B4-BE49-F238E27FC236}">
                <a16:creationId xmlns:a16="http://schemas.microsoft.com/office/drawing/2014/main" id="{51B60B62-3FAE-49BA-8BFA-42D0EC49C9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625" y="3616912"/>
            <a:ext cx="3368552" cy="336855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150662" y="84352"/>
            <a:ext cx="5419664" cy="777510"/>
            <a:chOff x="6102442" y="1483456"/>
            <a:chExt cx="5419664" cy="777510"/>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en-US" altLang="ko-KR" sz="2700" b="1" dirty="0">
                  <a:solidFill>
                    <a:schemeClr val="tx1">
                      <a:lumMod val="95000"/>
                      <a:lumOff val="5000"/>
                    </a:schemeClr>
                  </a:solidFill>
                  <a:latin typeface="Arial"/>
                  <a:ea typeface="Arial Unicode MS"/>
                  <a:cs typeface="Arial" pitchFamily="34" charset="0"/>
                </a:rPr>
                <a:t> </a:t>
              </a:r>
              <a:r>
                <a:rPr lang="zh-CN" altLang="en-US" sz="2700" b="1" dirty="0">
                  <a:solidFill>
                    <a:schemeClr val="tx1">
                      <a:lumMod val="95000"/>
                      <a:lumOff val="5000"/>
                    </a:schemeClr>
                  </a:solidFill>
                  <a:latin typeface="Arial"/>
                  <a:ea typeface="Arial Unicode MS"/>
                  <a:cs typeface="Arial" pitchFamily="34" charset="0"/>
                </a:rPr>
                <a:t>内控工作组的最新关键进展</a:t>
              </a:r>
              <a:r>
                <a:rPr lang="en-US" altLang="ko-KR" sz="2700" b="1" dirty="0">
                  <a:solidFill>
                    <a:schemeClr val="tx1">
                      <a:lumMod val="95000"/>
                      <a:lumOff val="5000"/>
                    </a:schemeClr>
                  </a:solidFill>
                  <a:latin typeface="Arial"/>
                  <a:ea typeface="Arial Unicode MS"/>
                  <a:cs typeface="Arial" pitchFamily="34" charset="0"/>
                </a:rPr>
                <a:t> </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03</a:t>
              </a:r>
              <a:endParaRPr lang="ko-KR" altLang="en-US" sz="4400" b="1" dirty="0">
                <a:solidFill>
                  <a:srgbClr val="00B0F0"/>
                </a:solidFill>
                <a:latin typeface="Arial"/>
                <a:ea typeface="Arial Unicode MS"/>
                <a:cs typeface="Arial" pitchFamily="34" charset="0"/>
              </a:endParaRPr>
            </a:p>
          </p:txBody>
        </p:sp>
      </p:grpSp>
      <p:sp>
        <p:nvSpPr>
          <p:cNvPr id="41" name="TextBox 40">
            <a:extLst>
              <a:ext uri="{FF2B5EF4-FFF2-40B4-BE49-F238E27FC236}">
                <a16:creationId xmlns:a16="http://schemas.microsoft.com/office/drawing/2014/main" id="{F4D00500-AADB-4D1F-BA39-31618AD3F70C}"/>
              </a:ext>
            </a:extLst>
          </p:cNvPr>
          <p:cNvSpPr txBox="1"/>
          <p:nvPr/>
        </p:nvSpPr>
        <p:spPr>
          <a:xfrm>
            <a:off x="1682867" y="5248116"/>
            <a:ext cx="4661840" cy="276999"/>
          </a:xfrm>
          <a:prstGeom prst="rect">
            <a:avLst/>
          </a:prstGeom>
          <a:noFill/>
        </p:spPr>
        <p:txBody>
          <a:bodyPr wrap="square" rtlCol="0">
            <a:spAutoFit/>
          </a:bodyPr>
          <a:lstStyle/>
          <a:p>
            <a:r>
              <a:rPr lang="en-US" altLang="ko-KR" sz="1200" dirty="0">
                <a:solidFill>
                  <a:schemeClr val="tx1">
                    <a:lumMod val="95000"/>
                    <a:lumOff val="5000"/>
                  </a:schemeClr>
                </a:solidFill>
                <a:latin typeface="Arial"/>
                <a:ea typeface="FZShuTi" pitchFamily="2" charset="-122"/>
                <a:cs typeface="Arial" pitchFamily="34" charset="0"/>
              </a:rPr>
              <a:t>.</a:t>
            </a:r>
            <a:endParaRPr lang="en-US" altLang="ko-KR" sz="1200" dirty="0">
              <a:solidFill>
                <a:schemeClr val="tx1">
                  <a:lumMod val="95000"/>
                  <a:lumOff val="5000"/>
                </a:schemeClr>
              </a:solidFill>
              <a:latin typeface="Arial"/>
              <a:ea typeface="Arial Unicode MS"/>
              <a:cs typeface="Arial" pitchFamily="34" charset="0"/>
            </a:endParaRPr>
          </a:p>
        </p:txBody>
      </p:sp>
      <p:sp>
        <p:nvSpPr>
          <p:cNvPr id="37" name="Rectangle 36">
            <a:extLst>
              <a:ext uri="{FF2B5EF4-FFF2-40B4-BE49-F238E27FC236}">
                <a16:creationId xmlns:a16="http://schemas.microsoft.com/office/drawing/2014/main" id="{39537C7F-A041-4EB3-BE99-5564DD321F42}"/>
              </a:ext>
            </a:extLst>
          </p:cNvPr>
          <p:cNvSpPr/>
          <p:nvPr/>
        </p:nvSpPr>
        <p:spPr>
          <a:xfrm>
            <a:off x="7661816" y="1171090"/>
            <a:ext cx="3889914" cy="282598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3800" dirty="0">
                <a:solidFill>
                  <a:schemeClr val="bg1"/>
                </a:solidFill>
                <a:latin typeface="Arial" panose="020B0604020202020204" pitchFamily="34" charset="0"/>
                <a:cs typeface="Arial" panose="020B0604020202020204" pitchFamily="34" charset="0"/>
              </a:rPr>
              <a:t>16</a:t>
            </a:r>
          </a:p>
        </p:txBody>
      </p:sp>
      <p:sp>
        <p:nvSpPr>
          <p:cNvPr id="43" name="Rectangle 42">
            <a:extLst>
              <a:ext uri="{FF2B5EF4-FFF2-40B4-BE49-F238E27FC236}">
                <a16:creationId xmlns:a16="http://schemas.microsoft.com/office/drawing/2014/main" id="{E52BB675-A827-4420-9034-8D61563967FB}"/>
              </a:ext>
            </a:extLst>
          </p:cNvPr>
          <p:cNvSpPr/>
          <p:nvPr/>
        </p:nvSpPr>
        <p:spPr>
          <a:xfrm>
            <a:off x="3902685" y="1168147"/>
            <a:ext cx="3759130" cy="2814573"/>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3800" dirty="0">
                <a:solidFill>
                  <a:schemeClr val="tx1">
                    <a:lumMod val="95000"/>
                    <a:lumOff val="5000"/>
                  </a:schemeClr>
                </a:solidFill>
                <a:latin typeface="Arial" panose="020B0604020202020204" pitchFamily="34" charset="0"/>
                <a:cs typeface="Arial" panose="020B0604020202020204" pitchFamily="34" charset="0"/>
              </a:rPr>
              <a:t>23</a:t>
            </a:r>
          </a:p>
        </p:txBody>
      </p:sp>
      <p:sp>
        <p:nvSpPr>
          <p:cNvPr id="44" name="Rectangle 43">
            <a:extLst>
              <a:ext uri="{FF2B5EF4-FFF2-40B4-BE49-F238E27FC236}">
                <a16:creationId xmlns:a16="http://schemas.microsoft.com/office/drawing/2014/main" id="{843DB2CF-B7B9-475F-A55B-B8FFB6C51281}"/>
              </a:ext>
            </a:extLst>
          </p:cNvPr>
          <p:cNvSpPr/>
          <p:nvPr/>
        </p:nvSpPr>
        <p:spPr>
          <a:xfrm>
            <a:off x="-3272" y="1168148"/>
            <a:ext cx="3905956" cy="282893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9900" dirty="0">
                <a:latin typeface="Arial" panose="020B0604020202020204" pitchFamily="34" charset="0"/>
                <a:cs typeface="Arial" panose="020B0604020202020204" pitchFamily="34" charset="0"/>
              </a:rPr>
              <a:t>9</a:t>
            </a:r>
          </a:p>
          <a:p>
            <a:pPr algn="ctr"/>
            <a:endParaRPr lang="en-US" sz="3200" dirty="0">
              <a:solidFill>
                <a:schemeClr val="bg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4E14D1D1-E6BD-479F-A8AA-731393D7372A}"/>
              </a:ext>
            </a:extLst>
          </p:cNvPr>
          <p:cNvSpPr/>
          <p:nvPr/>
        </p:nvSpPr>
        <p:spPr>
          <a:xfrm>
            <a:off x="3886641" y="3982720"/>
            <a:ext cx="3813569" cy="2875280"/>
          </a:xfrm>
          <a:prstGeom prst="rect">
            <a:avLst/>
          </a:prstGeom>
          <a:solidFill>
            <a:srgbClr val="FFC000">
              <a:alpha val="84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9600" dirty="0">
                <a:latin typeface="Arial" panose="020B0604020202020204" pitchFamily="34" charset="0"/>
                <a:cs typeface="Arial" panose="020B0604020202020204" pitchFamily="34" charset="0"/>
              </a:rPr>
              <a:t>      07</a:t>
            </a:r>
          </a:p>
        </p:txBody>
      </p:sp>
      <p:sp>
        <p:nvSpPr>
          <p:cNvPr id="46" name="Rectangle 45">
            <a:extLst>
              <a:ext uri="{FF2B5EF4-FFF2-40B4-BE49-F238E27FC236}">
                <a16:creationId xmlns:a16="http://schemas.microsoft.com/office/drawing/2014/main" id="{89D4BD39-787D-4912-9C98-E90CFD1A1559}"/>
              </a:ext>
            </a:extLst>
          </p:cNvPr>
          <p:cNvSpPr/>
          <p:nvPr/>
        </p:nvSpPr>
        <p:spPr>
          <a:xfrm>
            <a:off x="7661814" y="3990354"/>
            <a:ext cx="3889914" cy="2882004"/>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latin typeface="Arial" panose="020B0604020202020204" pitchFamily="34" charset="0"/>
                <a:cs typeface="Arial" panose="020B0604020202020204" pitchFamily="34" charset="0"/>
              </a:rPr>
              <a:t> </a:t>
            </a:r>
          </a:p>
        </p:txBody>
      </p:sp>
      <p:sp>
        <p:nvSpPr>
          <p:cNvPr id="47" name="Rectangle 46">
            <a:extLst>
              <a:ext uri="{FF2B5EF4-FFF2-40B4-BE49-F238E27FC236}">
                <a16:creationId xmlns:a16="http://schemas.microsoft.com/office/drawing/2014/main" id="{EE676D8F-2C87-4F80-90D3-B926417FA26A}"/>
              </a:ext>
            </a:extLst>
          </p:cNvPr>
          <p:cNvSpPr/>
          <p:nvPr/>
        </p:nvSpPr>
        <p:spPr>
          <a:xfrm>
            <a:off x="-3272" y="3990354"/>
            <a:ext cx="3889914" cy="2882004"/>
          </a:xfrm>
          <a:prstGeom prst="rect">
            <a:avLst/>
          </a:prstGeom>
          <a:solidFill>
            <a:schemeClr val="bg2">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3800" dirty="0">
                <a:solidFill>
                  <a:schemeClr val="bg1"/>
                </a:solidFill>
                <a:latin typeface="Arial" panose="020B0604020202020204" pitchFamily="34" charset="0"/>
                <a:cs typeface="Arial" panose="020B0604020202020204" pitchFamily="34" charset="0"/>
              </a:rPr>
              <a:t> </a:t>
            </a:r>
          </a:p>
        </p:txBody>
      </p:sp>
      <p:pic>
        <p:nvPicPr>
          <p:cNvPr id="5" name="Graphic 4" descr="Users">
            <a:extLst>
              <a:ext uri="{FF2B5EF4-FFF2-40B4-BE49-F238E27FC236}">
                <a16:creationId xmlns:a16="http://schemas.microsoft.com/office/drawing/2014/main" id="{C3DD6FAB-A731-490D-B89D-6AD9EC0F49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69" y="1168147"/>
            <a:ext cx="1379427" cy="1379427"/>
          </a:xfrm>
          <a:prstGeom prst="rect">
            <a:avLst/>
          </a:prstGeom>
        </p:spPr>
      </p:pic>
      <p:pic>
        <p:nvPicPr>
          <p:cNvPr id="9" name="Graphic 8" descr="Flowchart">
            <a:extLst>
              <a:ext uri="{FF2B5EF4-FFF2-40B4-BE49-F238E27FC236}">
                <a16:creationId xmlns:a16="http://schemas.microsoft.com/office/drawing/2014/main" id="{10462406-5AC6-40F7-A5C2-CBF628A7C1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13187" y="1168146"/>
            <a:ext cx="1127781" cy="1127781"/>
          </a:xfrm>
          <a:prstGeom prst="rect">
            <a:avLst/>
          </a:prstGeom>
        </p:spPr>
      </p:pic>
      <p:pic>
        <p:nvPicPr>
          <p:cNvPr id="11" name="Picture 10">
            <a:extLst>
              <a:ext uri="{FF2B5EF4-FFF2-40B4-BE49-F238E27FC236}">
                <a16:creationId xmlns:a16="http://schemas.microsoft.com/office/drawing/2014/main" id="{68DB9A83-0714-4804-BDEE-C350C05FE882}"/>
              </a:ext>
            </a:extLst>
          </p:cNvPr>
          <p:cNvPicPr>
            <a:picLocks noChangeAspect="1"/>
          </p:cNvPicPr>
          <p:nvPr/>
        </p:nvPicPr>
        <p:blipFill>
          <a:blip r:embed="rId8"/>
          <a:stretch>
            <a:fillRect/>
          </a:stretch>
        </p:blipFill>
        <p:spPr>
          <a:xfrm>
            <a:off x="9491703" y="2030312"/>
            <a:ext cx="2149525" cy="1414729"/>
          </a:xfrm>
          <a:prstGeom prst="rect">
            <a:avLst/>
          </a:prstGeom>
        </p:spPr>
      </p:pic>
      <p:pic>
        <p:nvPicPr>
          <p:cNvPr id="13" name="Picture 12">
            <a:extLst>
              <a:ext uri="{FF2B5EF4-FFF2-40B4-BE49-F238E27FC236}">
                <a16:creationId xmlns:a16="http://schemas.microsoft.com/office/drawing/2014/main" id="{456990C5-958E-4EC5-8AEE-B9DC26B137A4}"/>
              </a:ext>
            </a:extLst>
          </p:cNvPr>
          <p:cNvPicPr>
            <a:picLocks noChangeAspect="1"/>
          </p:cNvPicPr>
          <p:nvPr/>
        </p:nvPicPr>
        <p:blipFill>
          <a:blip r:embed="rId9"/>
          <a:stretch>
            <a:fillRect/>
          </a:stretch>
        </p:blipFill>
        <p:spPr>
          <a:xfrm>
            <a:off x="1685218" y="3018284"/>
            <a:ext cx="2152075" cy="853514"/>
          </a:xfrm>
          <a:prstGeom prst="rect">
            <a:avLst/>
          </a:prstGeom>
        </p:spPr>
      </p:pic>
      <p:pic>
        <p:nvPicPr>
          <p:cNvPr id="48" name="Picture 47">
            <a:extLst>
              <a:ext uri="{FF2B5EF4-FFF2-40B4-BE49-F238E27FC236}">
                <a16:creationId xmlns:a16="http://schemas.microsoft.com/office/drawing/2014/main" id="{2D5D4D16-B1AF-4A53-BD6B-6EC95A15B856}"/>
              </a:ext>
            </a:extLst>
          </p:cNvPr>
          <p:cNvPicPr>
            <a:picLocks noChangeAspect="1"/>
          </p:cNvPicPr>
          <p:nvPr/>
        </p:nvPicPr>
        <p:blipFill>
          <a:blip r:embed="rId10"/>
          <a:stretch>
            <a:fillRect/>
          </a:stretch>
        </p:blipFill>
        <p:spPr>
          <a:xfrm>
            <a:off x="5617161" y="3229024"/>
            <a:ext cx="2091109" cy="749873"/>
          </a:xfrm>
          <a:prstGeom prst="rect">
            <a:avLst/>
          </a:prstGeom>
        </p:spPr>
      </p:pic>
      <p:pic>
        <p:nvPicPr>
          <p:cNvPr id="52" name="Picture 51">
            <a:extLst>
              <a:ext uri="{FF2B5EF4-FFF2-40B4-BE49-F238E27FC236}">
                <a16:creationId xmlns:a16="http://schemas.microsoft.com/office/drawing/2014/main" id="{68022101-A046-420C-B8CD-8FE2A814A26A}"/>
              </a:ext>
            </a:extLst>
          </p:cNvPr>
          <p:cNvPicPr>
            <a:picLocks noChangeAspect="1"/>
          </p:cNvPicPr>
          <p:nvPr/>
        </p:nvPicPr>
        <p:blipFill>
          <a:blip r:embed="rId11"/>
          <a:stretch>
            <a:fillRect/>
          </a:stretch>
        </p:blipFill>
        <p:spPr>
          <a:xfrm>
            <a:off x="449799" y="5597456"/>
            <a:ext cx="3468925" cy="859611"/>
          </a:xfrm>
          <a:prstGeom prst="rect">
            <a:avLst/>
          </a:prstGeom>
        </p:spPr>
      </p:pic>
      <p:sp>
        <p:nvSpPr>
          <p:cNvPr id="53" name="TextBox 52">
            <a:extLst>
              <a:ext uri="{FF2B5EF4-FFF2-40B4-BE49-F238E27FC236}">
                <a16:creationId xmlns:a16="http://schemas.microsoft.com/office/drawing/2014/main" id="{64351AC9-40D9-4A8E-945F-75D5CC85C915}"/>
              </a:ext>
            </a:extLst>
          </p:cNvPr>
          <p:cNvSpPr txBox="1"/>
          <p:nvPr/>
        </p:nvSpPr>
        <p:spPr>
          <a:xfrm>
            <a:off x="640272" y="6059219"/>
            <a:ext cx="1157689" cy="769441"/>
          </a:xfrm>
          <a:prstGeom prst="rect">
            <a:avLst/>
          </a:prstGeom>
          <a:noFill/>
        </p:spPr>
        <p:txBody>
          <a:bodyPr wrap="none" rtlCol="0">
            <a:spAutoFit/>
          </a:bodyPr>
          <a:lstStyle/>
          <a:p>
            <a:r>
              <a:rPr lang="en-US" sz="4400" dirty="0">
                <a:solidFill>
                  <a:srgbClr val="00B0F0"/>
                </a:solidFill>
                <a:latin typeface="Arial" panose="020B0604020202020204" pitchFamily="34" charset="0"/>
                <a:cs typeface="Arial" panose="020B0604020202020204" pitchFamily="34" charset="0"/>
              </a:rPr>
              <a:t>rate</a:t>
            </a:r>
          </a:p>
        </p:txBody>
      </p:sp>
      <p:pic>
        <p:nvPicPr>
          <p:cNvPr id="56" name="Picture 55">
            <a:extLst>
              <a:ext uri="{FF2B5EF4-FFF2-40B4-BE49-F238E27FC236}">
                <a16:creationId xmlns:a16="http://schemas.microsoft.com/office/drawing/2014/main" id="{4E3631A1-5148-4951-A9A7-DBB2AB36C6BD}"/>
              </a:ext>
            </a:extLst>
          </p:cNvPr>
          <p:cNvPicPr>
            <a:picLocks noChangeAspect="1"/>
          </p:cNvPicPr>
          <p:nvPr/>
        </p:nvPicPr>
        <p:blipFill>
          <a:blip r:embed="rId12"/>
          <a:stretch>
            <a:fillRect/>
          </a:stretch>
        </p:blipFill>
        <p:spPr>
          <a:xfrm>
            <a:off x="3923661" y="5824111"/>
            <a:ext cx="1932599" cy="640135"/>
          </a:xfrm>
          <a:prstGeom prst="rect">
            <a:avLst/>
          </a:prstGeom>
        </p:spPr>
      </p:pic>
      <p:pic>
        <p:nvPicPr>
          <p:cNvPr id="58" name="Graphic 57" descr="Customer review RTL">
            <a:extLst>
              <a:ext uri="{FF2B5EF4-FFF2-40B4-BE49-F238E27FC236}">
                <a16:creationId xmlns:a16="http://schemas.microsoft.com/office/drawing/2014/main" id="{1FCC9F71-C3B8-4D52-8899-69B2B8354BB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955582" y="4189686"/>
            <a:ext cx="1454618" cy="1454618"/>
          </a:xfrm>
          <a:prstGeom prst="rect">
            <a:avLst/>
          </a:prstGeom>
        </p:spPr>
      </p:pic>
      <p:sp>
        <p:nvSpPr>
          <p:cNvPr id="59" name="TextBox 58">
            <a:extLst>
              <a:ext uri="{FF2B5EF4-FFF2-40B4-BE49-F238E27FC236}">
                <a16:creationId xmlns:a16="http://schemas.microsoft.com/office/drawing/2014/main" id="{556721C2-6A40-4D85-8AD8-3EAE62B6A558}"/>
              </a:ext>
            </a:extLst>
          </p:cNvPr>
          <p:cNvSpPr txBox="1"/>
          <p:nvPr/>
        </p:nvSpPr>
        <p:spPr>
          <a:xfrm>
            <a:off x="4037062" y="6255711"/>
            <a:ext cx="1109599" cy="461665"/>
          </a:xfrm>
          <a:prstGeom prst="rect">
            <a:avLst/>
          </a:prstGeom>
          <a:noFill/>
        </p:spPr>
        <p:txBody>
          <a:bodyPr wrap="none" rtlCol="0">
            <a:spAutoFit/>
          </a:bodyPr>
          <a:lstStyle/>
          <a:p>
            <a:r>
              <a:rPr lang="en-US" sz="2400" dirty="0">
                <a:solidFill>
                  <a:schemeClr val="bg1"/>
                </a:solidFill>
                <a:latin typeface="Arial" panose="020B0604020202020204" pitchFamily="34" charset="0"/>
                <a:cs typeface="Arial" panose="020B0604020202020204" pitchFamily="34" charset="0"/>
              </a:rPr>
              <a:t>Under </a:t>
            </a:r>
          </a:p>
        </p:txBody>
      </p:sp>
      <p:sp>
        <p:nvSpPr>
          <p:cNvPr id="60" name="TextBox 59">
            <a:extLst>
              <a:ext uri="{FF2B5EF4-FFF2-40B4-BE49-F238E27FC236}">
                <a16:creationId xmlns:a16="http://schemas.microsoft.com/office/drawing/2014/main" id="{461F5027-3114-465D-B157-7723437FE3DB}"/>
              </a:ext>
            </a:extLst>
          </p:cNvPr>
          <p:cNvSpPr txBox="1"/>
          <p:nvPr/>
        </p:nvSpPr>
        <p:spPr>
          <a:xfrm>
            <a:off x="5053816" y="6182329"/>
            <a:ext cx="1364476" cy="523220"/>
          </a:xfrm>
          <a:prstGeom prst="rect">
            <a:avLst/>
          </a:prstGeom>
          <a:noFill/>
        </p:spPr>
        <p:txBody>
          <a:bodyPr wrap="none" rtlCol="0">
            <a:spAutoFit/>
          </a:bodyPr>
          <a:lstStyle/>
          <a:p>
            <a:r>
              <a:rPr lang="en-US" sz="2800" dirty="0">
                <a:solidFill>
                  <a:srgbClr val="00B0F0"/>
                </a:solidFill>
                <a:latin typeface="Arial" panose="020B0604020202020204" pitchFamily="34" charset="0"/>
                <a:cs typeface="Arial" panose="020B0604020202020204" pitchFamily="34" charset="0"/>
              </a:rPr>
              <a:t>Review</a:t>
            </a:r>
          </a:p>
        </p:txBody>
      </p:sp>
      <p:pic>
        <p:nvPicPr>
          <p:cNvPr id="62" name="Picture 61">
            <a:extLst>
              <a:ext uri="{FF2B5EF4-FFF2-40B4-BE49-F238E27FC236}">
                <a16:creationId xmlns:a16="http://schemas.microsoft.com/office/drawing/2014/main" id="{C3FC0B07-AF9C-4F7C-89E0-D4871CF5006A}"/>
              </a:ext>
            </a:extLst>
          </p:cNvPr>
          <p:cNvPicPr>
            <a:picLocks noChangeAspect="1"/>
          </p:cNvPicPr>
          <p:nvPr/>
        </p:nvPicPr>
        <p:blipFill>
          <a:blip r:embed="rId15"/>
          <a:stretch>
            <a:fillRect/>
          </a:stretch>
        </p:blipFill>
        <p:spPr>
          <a:xfrm>
            <a:off x="7675408" y="4058052"/>
            <a:ext cx="1877731" cy="1072989"/>
          </a:xfrm>
          <a:prstGeom prst="rect">
            <a:avLst/>
          </a:prstGeom>
        </p:spPr>
      </p:pic>
      <p:sp>
        <p:nvSpPr>
          <p:cNvPr id="66" name="TextBox 65">
            <a:extLst>
              <a:ext uri="{FF2B5EF4-FFF2-40B4-BE49-F238E27FC236}">
                <a16:creationId xmlns:a16="http://schemas.microsoft.com/office/drawing/2014/main" id="{70CACB42-328D-4FDA-964F-67D242C623A4}"/>
              </a:ext>
            </a:extLst>
          </p:cNvPr>
          <p:cNvSpPr txBox="1"/>
          <p:nvPr/>
        </p:nvSpPr>
        <p:spPr>
          <a:xfrm>
            <a:off x="10087797" y="4457793"/>
            <a:ext cx="1270895" cy="1015663"/>
          </a:xfrm>
          <a:prstGeom prst="rect">
            <a:avLst/>
          </a:prstGeom>
          <a:noFill/>
        </p:spPr>
        <p:txBody>
          <a:bodyPr wrap="square" rtlCol="0">
            <a:spAutoFit/>
          </a:bodyPr>
          <a:lstStyle/>
          <a:p>
            <a:r>
              <a:rPr lang="en-US" sz="6000" dirty="0">
                <a:solidFill>
                  <a:schemeClr val="tx1">
                    <a:lumMod val="95000"/>
                    <a:lumOff val="5000"/>
                  </a:schemeClr>
                </a:solidFill>
              </a:rPr>
              <a:t>JIU</a:t>
            </a:r>
          </a:p>
        </p:txBody>
      </p:sp>
      <p:pic>
        <p:nvPicPr>
          <p:cNvPr id="67" name="Picture 66">
            <a:extLst>
              <a:ext uri="{FF2B5EF4-FFF2-40B4-BE49-F238E27FC236}">
                <a16:creationId xmlns:a16="http://schemas.microsoft.com/office/drawing/2014/main" id="{BF9AE9E7-4BED-4F6C-AE13-F8810F154EAB}"/>
              </a:ext>
            </a:extLst>
          </p:cNvPr>
          <p:cNvPicPr>
            <a:picLocks noChangeAspect="1"/>
          </p:cNvPicPr>
          <p:nvPr/>
        </p:nvPicPr>
        <p:blipFill>
          <a:blip r:embed="rId16"/>
          <a:stretch>
            <a:fillRect/>
          </a:stretch>
        </p:blipFill>
        <p:spPr>
          <a:xfrm>
            <a:off x="7713804" y="4746669"/>
            <a:ext cx="2402032" cy="1280271"/>
          </a:xfrm>
          <a:prstGeom prst="rect">
            <a:avLst/>
          </a:prstGeom>
        </p:spPr>
      </p:pic>
      <p:sp>
        <p:nvSpPr>
          <p:cNvPr id="68" name="TextBox 67">
            <a:extLst>
              <a:ext uri="{FF2B5EF4-FFF2-40B4-BE49-F238E27FC236}">
                <a16:creationId xmlns:a16="http://schemas.microsoft.com/office/drawing/2014/main" id="{A278E411-8D5E-4B96-A1F6-3BCFBFAB9230}"/>
              </a:ext>
            </a:extLst>
          </p:cNvPr>
          <p:cNvSpPr txBox="1"/>
          <p:nvPr/>
        </p:nvSpPr>
        <p:spPr>
          <a:xfrm>
            <a:off x="7875645" y="5987478"/>
            <a:ext cx="3714478" cy="584775"/>
          </a:xfrm>
          <a:prstGeom prst="rect">
            <a:avLst/>
          </a:prstGeom>
          <a:noFill/>
        </p:spPr>
        <p:txBody>
          <a:bodyPr wrap="none" rtlCol="0">
            <a:spAutoFit/>
          </a:bodyPr>
          <a:lstStyle/>
          <a:p>
            <a:r>
              <a:rPr lang="en-US" sz="3200" dirty="0">
                <a:solidFill>
                  <a:schemeClr val="tx1">
                    <a:lumMod val="95000"/>
                    <a:lumOff val="5000"/>
                  </a:schemeClr>
                </a:solidFill>
                <a:latin typeface="Arial" panose="020B0604020202020204" pitchFamily="34" charset="0"/>
                <a:cs typeface="Arial" panose="020B0604020202020204" pitchFamily="34" charset="0"/>
              </a:rPr>
              <a:t>Recommendations</a:t>
            </a:r>
            <a:r>
              <a:rPr lang="en-US" sz="3200" dirty="0">
                <a:latin typeface="Arial" panose="020B0604020202020204" pitchFamily="34" charset="0"/>
                <a:cs typeface="Arial" panose="020B0604020202020204" pitchFamily="34" charset="0"/>
              </a:rPr>
              <a:t> </a:t>
            </a:r>
          </a:p>
        </p:txBody>
      </p:sp>
      <p:sp>
        <p:nvSpPr>
          <p:cNvPr id="33" name="Rectangle 32">
            <a:extLst>
              <a:ext uri="{FF2B5EF4-FFF2-40B4-BE49-F238E27FC236}">
                <a16:creationId xmlns:a16="http://schemas.microsoft.com/office/drawing/2014/main" id="{828074CA-506F-4433-B5BE-E1D0E475585A}"/>
              </a:ext>
            </a:extLst>
          </p:cNvPr>
          <p:cNvSpPr/>
          <p:nvPr/>
        </p:nvSpPr>
        <p:spPr>
          <a:xfrm rot="16200000">
            <a:off x="11428349" y="707306"/>
            <a:ext cx="825867" cy="246221"/>
          </a:xfrm>
          <a:prstGeom prst="rect">
            <a:avLst/>
          </a:prstGeom>
        </p:spPr>
        <p:txBody>
          <a:bodyPr wrap="none">
            <a:spAutoFit/>
          </a:bodyPr>
          <a:lstStyle/>
          <a:p>
            <a:r>
              <a:rPr lang="zh-CN" altLang="en-US" sz="1000" b="1" dirty="0">
                <a:solidFill>
                  <a:srgbClr val="00B0F0"/>
                </a:solidFill>
                <a:latin typeface="Arial" panose="020B0604020202020204" pitchFamily="34" charset="0"/>
                <a:cs typeface="Arial" panose="020B0604020202020204" pitchFamily="34" charset="0"/>
              </a:rPr>
              <a:t>内控</a:t>
            </a:r>
            <a:r>
              <a:rPr lang="zh-CN" altLang="en-US" sz="1000" b="1" dirty="0">
                <a:solidFill>
                  <a:schemeClr val="tx1">
                    <a:lumMod val="95000"/>
                    <a:lumOff val="5000"/>
                  </a:schemeClr>
                </a:solidFill>
                <a:latin typeface="Arial" panose="020B0604020202020204" pitchFamily="34" charset="0"/>
                <a:cs typeface="Arial" panose="020B0604020202020204" pitchFamily="34" charset="0"/>
              </a:rPr>
              <a:t>工作组</a:t>
            </a:r>
            <a:endParaRPr lang="en-US" altLang="zh-CN" sz="10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0650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a:off x="1155982" y="6369020"/>
            <a:ext cx="1210588" cy="338554"/>
          </a:xfrm>
          <a:prstGeom prst="rect">
            <a:avLst/>
          </a:prstGeom>
        </p:spPr>
        <p:txBody>
          <a:bodyPr wrap="none">
            <a:spAutoFit/>
          </a:bodyPr>
          <a:lstStyle/>
          <a:p>
            <a:r>
              <a:rPr lang="zh-CN" altLang="en-US" sz="1600" b="1" dirty="0">
                <a:solidFill>
                  <a:srgbClr val="00B0F0"/>
                </a:solidFill>
                <a:latin typeface="Arial" panose="020B0604020202020204" pitchFamily="34" charset="0"/>
                <a:cs typeface="Arial" panose="020B0604020202020204" pitchFamily="34" charset="0"/>
              </a:rPr>
              <a:t>内控</a:t>
            </a:r>
            <a:r>
              <a:rPr lang="zh-CN" altLang="en-US" sz="1600" b="1" dirty="0">
                <a:solidFill>
                  <a:schemeClr val="tx1">
                    <a:lumMod val="95000"/>
                    <a:lumOff val="5000"/>
                  </a:schemeClr>
                </a:solidFill>
                <a:latin typeface="Arial" panose="020B0604020202020204" pitchFamily="34" charset="0"/>
                <a:cs typeface="Arial" panose="020B0604020202020204" pitchFamily="34" charset="0"/>
              </a:rPr>
              <a:t>工作组</a:t>
            </a:r>
            <a:endParaRPr lang="en-US" altLang="zh-CN" sz="1600" b="1" dirty="0">
              <a:solidFill>
                <a:srgbClr val="00B0F0"/>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0" y="62117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730034" y="451735"/>
            <a:ext cx="7165346" cy="769441"/>
            <a:chOff x="6102442" y="1483456"/>
            <a:chExt cx="5419664" cy="769441"/>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zh-CN" altLang="en-US" sz="2700" b="1" dirty="0">
                  <a:solidFill>
                    <a:schemeClr val="bg1">
                      <a:lumMod val="65000"/>
                    </a:schemeClr>
                  </a:solidFill>
                  <a:latin typeface="Arial"/>
                  <a:ea typeface="Arial Unicode MS"/>
                  <a:cs typeface="Arial" pitchFamily="34" charset="0"/>
                </a:rPr>
                <a:t>概要和需采取的行动</a:t>
              </a:r>
              <a:endParaRPr lang="ko-KR" altLang="en-US" sz="2700" b="1" dirty="0">
                <a:solidFill>
                  <a:schemeClr val="bg1">
                    <a:lumMod val="6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01</a:t>
              </a:r>
              <a:endParaRPr lang="ko-KR" altLang="en-US" dirty="0"/>
            </a:p>
          </p:txBody>
        </p:sp>
      </p:grpSp>
      <p:grpSp>
        <p:nvGrpSpPr>
          <p:cNvPr id="34" name="Group 33">
            <a:extLst>
              <a:ext uri="{FF2B5EF4-FFF2-40B4-BE49-F238E27FC236}">
                <a16:creationId xmlns:a16="http://schemas.microsoft.com/office/drawing/2014/main" id="{D7A8D42C-CF7D-466A-AA3C-B16BE9E57FC4}"/>
              </a:ext>
            </a:extLst>
          </p:cNvPr>
          <p:cNvGrpSpPr/>
          <p:nvPr/>
        </p:nvGrpSpPr>
        <p:grpSpPr>
          <a:xfrm>
            <a:off x="649705" y="2864448"/>
            <a:ext cx="7470242" cy="777510"/>
            <a:chOff x="5956014" y="1452296"/>
            <a:chExt cx="5435166" cy="777510"/>
          </a:xfrm>
        </p:grpSpPr>
        <p:sp>
          <p:nvSpPr>
            <p:cNvPr id="35" name="TextBox 34">
              <a:extLst>
                <a:ext uri="{FF2B5EF4-FFF2-40B4-BE49-F238E27FC236}">
                  <a16:creationId xmlns:a16="http://schemas.microsoft.com/office/drawing/2014/main" id="{9850E885-D721-43C5-A516-BD943DD4CD1F}"/>
                </a:ext>
              </a:extLst>
            </p:cNvPr>
            <p:cNvSpPr txBox="1"/>
            <p:nvPr/>
          </p:nvSpPr>
          <p:spPr>
            <a:xfrm>
              <a:off x="6729340" y="1637053"/>
              <a:ext cx="4661840" cy="507831"/>
            </a:xfrm>
            <a:prstGeom prst="rect">
              <a:avLst/>
            </a:prstGeom>
            <a:noFill/>
          </p:spPr>
          <p:txBody>
            <a:bodyPr wrap="square" lIns="108000" rIns="108000" rtlCol="0">
              <a:spAutoFit/>
            </a:bodyPr>
            <a:lstStyle/>
            <a:p>
              <a:r>
                <a:rPr lang="zh-CN" altLang="en-US" sz="2700" b="1" dirty="0">
                  <a:solidFill>
                    <a:schemeClr val="tx1">
                      <a:lumMod val="95000"/>
                      <a:lumOff val="5000"/>
                    </a:schemeClr>
                  </a:solidFill>
                  <a:latin typeface="Arial"/>
                  <a:ea typeface="Arial Unicode MS"/>
                  <a:cs typeface="Arial" pitchFamily="34" charset="0"/>
                </a:rPr>
                <a:t>已建立的系统和措施</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6" name="TextBox 35">
              <a:extLst>
                <a:ext uri="{FF2B5EF4-FFF2-40B4-BE49-F238E27FC236}">
                  <a16:creationId xmlns:a16="http://schemas.microsoft.com/office/drawing/2014/main" id="{E7E0C1C1-D86F-4439-B52C-59F196E8B60C}"/>
                </a:ext>
              </a:extLst>
            </p:cNvPr>
            <p:cNvSpPr txBox="1"/>
            <p:nvPr/>
          </p:nvSpPr>
          <p:spPr>
            <a:xfrm>
              <a:off x="5956014" y="145229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04</a:t>
              </a:r>
              <a:endParaRPr lang="ko-KR" altLang="en-US" sz="4400" b="1" dirty="0">
                <a:solidFill>
                  <a:srgbClr val="00B0F0"/>
                </a:solidFill>
                <a:latin typeface="Arial"/>
                <a:ea typeface="Arial Unicode MS"/>
                <a:cs typeface="Arial" pitchFamily="34" charset="0"/>
              </a:endParaRPr>
            </a:p>
          </p:txBody>
        </p:sp>
      </p:grpSp>
      <p:grpSp>
        <p:nvGrpSpPr>
          <p:cNvPr id="38" name="Group 37">
            <a:extLst>
              <a:ext uri="{FF2B5EF4-FFF2-40B4-BE49-F238E27FC236}">
                <a16:creationId xmlns:a16="http://schemas.microsoft.com/office/drawing/2014/main" id="{27F35DDC-6051-4F1F-A33A-087A9C971A2C}"/>
              </a:ext>
            </a:extLst>
          </p:cNvPr>
          <p:cNvGrpSpPr/>
          <p:nvPr/>
        </p:nvGrpSpPr>
        <p:grpSpPr>
          <a:xfrm>
            <a:off x="796262" y="3771154"/>
            <a:ext cx="9062113" cy="777510"/>
            <a:chOff x="6036168" y="1483098"/>
            <a:chExt cx="8126346" cy="777510"/>
          </a:xfrm>
        </p:grpSpPr>
        <p:sp>
          <p:nvSpPr>
            <p:cNvPr id="39" name="TextBox 38">
              <a:extLst>
                <a:ext uri="{FF2B5EF4-FFF2-40B4-BE49-F238E27FC236}">
                  <a16:creationId xmlns:a16="http://schemas.microsoft.com/office/drawing/2014/main" id="{7125DFED-8299-4649-BCDF-BF77EFAB9703}"/>
                </a:ext>
              </a:extLst>
            </p:cNvPr>
            <p:cNvSpPr txBox="1"/>
            <p:nvPr/>
          </p:nvSpPr>
          <p:spPr>
            <a:xfrm>
              <a:off x="6860266" y="1678152"/>
              <a:ext cx="7302248" cy="507831"/>
            </a:xfrm>
            <a:prstGeom prst="rect">
              <a:avLst/>
            </a:prstGeom>
            <a:noFill/>
          </p:spPr>
          <p:txBody>
            <a:bodyPr wrap="square" lIns="108000" rIns="108000" rtlCol="0">
              <a:spAutoFit/>
            </a:bodyPr>
            <a:lstStyle/>
            <a:p>
              <a:r>
                <a:rPr lang="zh-CN" altLang="en-US" sz="2700" b="1">
                  <a:solidFill>
                    <a:schemeClr val="bg1">
                      <a:lumMod val="65000"/>
                    </a:schemeClr>
                  </a:solidFill>
                  <a:latin typeface="Arial"/>
                  <a:ea typeface="Arial Unicode MS"/>
                  <a:cs typeface="Arial" pitchFamily="34" charset="0"/>
                </a:rPr>
                <a:t>正在落实的系统与措施</a:t>
              </a:r>
              <a:endParaRPr lang="ko-KR" altLang="en-US" sz="2700" b="1" dirty="0">
                <a:solidFill>
                  <a:schemeClr val="bg1">
                    <a:lumMod val="65000"/>
                  </a:schemeClr>
                </a:solidFill>
                <a:latin typeface="Arial"/>
                <a:ea typeface="Arial Unicode MS"/>
                <a:cs typeface="Arial" pitchFamily="34" charset="0"/>
              </a:endParaRPr>
            </a:p>
          </p:txBody>
        </p:sp>
        <p:sp>
          <p:nvSpPr>
            <p:cNvPr id="40" name="TextBox 39">
              <a:extLst>
                <a:ext uri="{FF2B5EF4-FFF2-40B4-BE49-F238E27FC236}">
                  <a16:creationId xmlns:a16="http://schemas.microsoft.com/office/drawing/2014/main" id="{BED3CEDA-F7F0-4BCF-887F-B3562D75DD78}"/>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05</a:t>
              </a:r>
              <a:endParaRPr lang="ko-KR" altLang="en-US" sz="4400" b="1" dirty="0">
                <a:solidFill>
                  <a:schemeClr val="bg1">
                    <a:lumMod val="65000"/>
                  </a:schemeClr>
                </a:solidFill>
                <a:latin typeface="Arial"/>
                <a:ea typeface="Arial Unicode MS"/>
                <a:cs typeface="Arial" pitchFamily="34" charset="0"/>
              </a:endParaRPr>
            </a:p>
          </p:txBody>
        </p:sp>
      </p:grpSp>
      <p:sp>
        <p:nvSpPr>
          <p:cNvPr id="15" name="TextBox 14">
            <a:extLst>
              <a:ext uri="{FF2B5EF4-FFF2-40B4-BE49-F238E27FC236}">
                <a16:creationId xmlns:a16="http://schemas.microsoft.com/office/drawing/2014/main" id="{7D081B66-23E7-4DA6-BF0E-16720B983BC9}"/>
              </a:ext>
            </a:extLst>
          </p:cNvPr>
          <p:cNvSpPr txBox="1"/>
          <p:nvPr/>
        </p:nvSpPr>
        <p:spPr>
          <a:xfrm>
            <a:off x="1731954" y="1369428"/>
            <a:ext cx="4661840" cy="507831"/>
          </a:xfrm>
          <a:prstGeom prst="rect">
            <a:avLst/>
          </a:prstGeom>
          <a:noFill/>
        </p:spPr>
        <p:txBody>
          <a:bodyPr wrap="square" lIns="108000" rIns="108000" rtlCol="0">
            <a:spAutoFit/>
          </a:bodyPr>
          <a:lstStyle>
            <a:defPPr>
              <a:defRPr lang="en-US"/>
            </a:defPPr>
            <a:lvl1pPr>
              <a:defRPr sz="2700" b="1">
                <a:solidFill>
                  <a:schemeClr val="tx1">
                    <a:lumMod val="95000"/>
                    <a:lumOff val="5000"/>
                  </a:schemeClr>
                </a:solidFill>
                <a:latin typeface="Arial"/>
                <a:ea typeface="Arial Unicode MS"/>
                <a:cs typeface="Arial" pitchFamily="34" charset="0"/>
              </a:defRPr>
            </a:lvl1pPr>
          </a:lstStyle>
          <a:p>
            <a:r>
              <a:rPr lang="zh-CN" altLang="en-US" dirty="0">
                <a:solidFill>
                  <a:schemeClr val="bg1">
                    <a:lumMod val="65000"/>
                  </a:schemeClr>
                </a:solidFill>
              </a:rPr>
              <a:t>背景</a:t>
            </a:r>
            <a:endParaRPr lang="ko-KR" altLang="en-US" dirty="0">
              <a:solidFill>
                <a:schemeClr val="bg1">
                  <a:lumMod val="65000"/>
                </a:schemeClr>
              </a:solidFill>
            </a:endParaRPr>
          </a:p>
        </p:txBody>
      </p:sp>
      <p:sp>
        <p:nvSpPr>
          <p:cNvPr id="16" name="TextBox 15">
            <a:extLst>
              <a:ext uri="{FF2B5EF4-FFF2-40B4-BE49-F238E27FC236}">
                <a16:creationId xmlns:a16="http://schemas.microsoft.com/office/drawing/2014/main" id="{22710F50-6230-444F-AEC2-AC6B1005660E}"/>
              </a:ext>
            </a:extLst>
          </p:cNvPr>
          <p:cNvSpPr txBox="1"/>
          <p:nvPr/>
        </p:nvSpPr>
        <p:spPr>
          <a:xfrm>
            <a:off x="870168" y="1183845"/>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02</a:t>
            </a:r>
            <a:endParaRPr lang="ko-KR" altLang="en-US" dirty="0"/>
          </a:p>
        </p:txBody>
      </p:sp>
      <p:sp>
        <p:nvSpPr>
          <p:cNvPr id="17" name="TextBox 16">
            <a:extLst>
              <a:ext uri="{FF2B5EF4-FFF2-40B4-BE49-F238E27FC236}">
                <a16:creationId xmlns:a16="http://schemas.microsoft.com/office/drawing/2014/main" id="{BA3E9E3E-FED8-42F4-A92F-0E3C6D40F1DF}"/>
              </a:ext>
            </a:extLst>
          </p:cNvPr>
          <p:cNvSpPr txBox="1"/>
          <p:nvPr/>
        </p:nvSpPr>
        <p:spPr>
          <a:xfrm>
            <a:off x="1734054" y="2227421"/>
            <a:ext cx="4661840" cy="507831"/>
          </a:xfrm>
          <a:prstGeom prst="rect">
            <a:avLst/>
          </a:prstGeom>
          <a:noFill/>
        </p:spPr>
        <p:txBody>
          <a:bodyPr wrap="square" lIns="108000" rIns="108000" rtlCol="0">
            <a:spAutoFit/>
          </a:bodyPr>
          <a:lstStyle/>
          <a:p>
            <a:r>
              <a:rPr lang="zh-CN" altLang="en-US" sz="2700" b="1" dirty="0">
                <a:solidFill>
                  <a:schemeClr val="bg1">
                    <a:lumMod val="65000"/>
                  </a:schemeClr>
                </a:solidFill>
                <a:latin typeface="Arial"/>
                <a:ea typeface="Arial Unicode MS"/>
                <a:cs typeface="Arial" pitchFamily="34" charset="0"/>
              </a:rPr>
              <a:t>内控工作组的最新关键进展</a:t>
            </a:r>
            <a:r>
              <a:rPr lang="en-US" altLang="ko-KR" sz="2700" b="1" dirty="0">
                <a:solidFill>
                  <a:schemeClr val="bg1">
                    <a:lumMod val="65000"/>
                  </a:schemeClr>
                </a:solidFill>
                <a:latin typeface="Arial"/>
                <a:ea typeface="Arial Unicode MS"/>
                <a:cs typeface="Arial" pitchFamily="34" charset="0"/>
              </a:rPr>
              <a:t> </a:t>
            </a:r>
            <a:endParaRPr lang="ko-KR" altLang="en-US" sz="2700" b="1" dirty="0">
              <a:solidFill>
                <a:schemeClr val="bg1">
                  <a:lumMod val="65000"/>
                </a:schemeClr>
              </a:solidFill>
              <a:latin typeface="Arial"/>
              <a:ea typeface="Arial Unicode MS"/>
              <a:cs typeface="Arial" pitchFamily="34" charset="0"/>
            </a:endParaRPr>
          </a:p>
        </p:txBody>
      </p:sp>
      <p:sp>
        <p:nvSpPr>
          <p:cNvPr id="18" name="TextBox 17">
            <a:extLst>
              <a:ext uri="{FF2B5EF4-FFF2-40B4-BE49-F238E27FC236}">
                <a16:creationId xmlns:a16="http://schemas.microsoft.com/office/drawing/2014/main" id="{0150E750-082A-4515-9650-DA6414233B8A}"/>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03</a:t>
            </a:r>
            <a:endParaRPr lang="ko-KR" altLang="en-US" dirty="0"/>
          </a:p>
        </p:txBody>
      </p:sp>
    </p:spTree>
    <p:extLst>
      <p:ext uri="{BB962C8B-B14F-4D97-AF65-F5344CB8AC3E}">
        <p14:creationId xmlns:p14="http://schemas.microsoft.com/office/powerpoint/2010/main" val="1777475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7625</TotalTime>
  <Words>2162</Words>
  <Application>Microsoft Office PowerPoint</Application>
  <PresentationFormat>Widescreen</PresentationFormat>
  <Paragraphs>344</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SimSun</vt:lpstr>
      <vt:lpstr>STKaiti</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Dimassi, Kamel</dc:creator>
  <cp:lastModifiedBy>Zheng, Bingyue</cp:lastModifiedBy>
  <cp:revision>132</cp:revision>
  <dcterms:created xsi:type="dcterms:W3CDTF">2019-12-11T19:37:20Z</dcterms:created>
  <dcterms:modified xsi:type="dcterms:W3CDTF">2020-05-20T06:29:51Z</dcterms:modified>
</cp:coreProperties>
</file>