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2" r:id="rId2"/>
    <p:sldId id="256" r:id="rId3"/>
    <p:sldId id="257" r:id="rId4"/>
    <p:sldId id="294" r:id="rId5"/>
    <p:sldId id="296" r:id="rId6"/>
    <p:sldId id="297" r:id="rId7"/>
    <p:sldId id="298" r:id="rId8"/>
    <p:sldId id="261" r:id="rId9"/>
    <p:sldId id="300" r:id="rId10"/>
    <p:sldId id="299" r:id="rId11"/>
    <p:sldId id="301" r:id="rId12"/>
    <p:sldId id="277" r:id="rId13"/>
    <p:sldId id="279" r:id="rId14"/>
    <p:sldId id="280" r:id="rId15"/>
    <p:sldId id="284" r:id="rId16"/>
    <p:sldId id="285" r:id="rId17"/>
    <p:sldId id="286" r:id="rId18"/>
    <p:sldId id="288"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Haitham Al-Midani" initials="MHA" lastIdx="1" clrIdx="0">
    <p:extLst>
      <p:ext uri="{19B8F6BF-5375-455C-9EA6-DF929625EA0E}">
        <p15:presenceInfo xmlns:p15="http://schemas.microsoft.com/office/powerpoint/2012/main" userId="8f73ae5aac8850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9412" autoAdjust="0"/>
    <p:restoredTop sz="94660"/>
  </p:normalViewPr>
  <p:slideViewPr>
    <p:cSldViewPr snapToGrid="0">
      <p:cViewPr varScale="1">
        <p:scale>
          <a:sx n="114" d="100"/>
          <a:sy n="114" d="100"/>
        </p:scale>
        <p:origin x="11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6/4/2020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6/4/2020</a:t>
            </a:fld>
            <a:endParaRPr lang="en-US"/>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6/4/2020</a:t>
            </a:fld>
            <a:endParaRPr lang="en-US"/>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n" TargetMode="External"/><Relationship Id="rId4" Type="http://schemas.openxmlformats.org/officeDocument/2006/relationships/hyperlink" Target="https://www.itu.int/md/S18-CL-C-0040/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551F07F0-5B3F-4E58-8524-5273613F836E}"/>
              </a:ext>
            </a:extLst>
          </p:cNvPr>
          <p:cNvGraphicFramePr>
            <a:graphicFrameLocks noGrp="1"/>
          </p:cNvGraphicFramePr>
          <p:nvPr>
            <p:extLst>
              <p:ext uri="{D42A27DB-BD31-4B8C-83A1-F6EECF244321}">
                <p14:modId xmlns:p14="http://schemas.microsoft.com/office/powerpoint/2010/main" val="4099606750"/>
              </p:ext>
            </p:extLst>
          </p:nvPr>
        </p:nvGraphicFramePr>
        <p:xfrm>
          <a:off x="342900" y="287340"/>
          <a:ext cx="11565198" cy="2741897"/>
        </p:xfrm>
        <a:graphic>
          <a:graphicData uri="http://schemas.openxmlformats.org/drawingml/2006/table">
            <a:tbl>
              <a:tblPr rtl="1">
                <a:tableStyleId>{5C22544A-7EE6-4342-B048-85BDC9FD1C3A}</a:tableStyleId>
              </a:tblPr>
              <a:tblGrid>
                <a:gridCol w="10044792">
                  <a:extLst>
                    <a:ext uri="{9D8B030D-6E8A-4147-A177-3AD203B41FA5}">
                      <a16:colId xmlns:a16="http://schemas.microsoft.com/office/drawing/2014/main" val="1000157015"/>
                    </a:ext>
                  </a:extLst>
                </a:gridCol>
                <a:gridCol w="1520406">
                  <a:extLst>
                    <a:ext uri="{9D8B030D-6E8A-4147-A177-3AD203B41FA5}">
                      <a16:colId xmlns:a16="http://schemas.microsoft.com/office/drawing/2014/main" val="3981738553"/>
                    </a:ext>
                  </a:extLst>
                </a:gridCol>
              </a:tblGrid>
              <a:tr h="634569">
                <a:tc>
                  <a:txBody>
                    <a:bodyPr/>
                    <a:lstStyle/>
                    <a:p>
                      <a:pPr algn="r" rtl="1">
                        <a:lnSpc>
                          <a:spcPct val="80000"/>
                        </a:lnSpc>
                        <a:spcBef>
                          <a:spcPts val="600"/>
                        </a:spcBef>
                        <a:spcAft>
                          <a:spcPts val="0"/>
                        </a:spcAft>
                        <a:tabLst>
                          <a:tab pos="504190" algn="l"/>
                        </a:tabLst>
                      </a:pPr>
                      <a:endParaRPr lang="en-US" sz="1500" b="1" dirty="0">
                        <a:effectLst/>
                        <a:latin typeface="Dubai" panose="020B0503030403030204" pitchFamily="34" charset="-78"/>
                        <a:cs typeface="Dubai" panose="020B0503030403030204" pitchFamily="34" charset="-78"/>
                      </a:endParaRPr>
                    </a:p>
                    <a:p>
                      <a:pPr algn="r" rtl="1">
                        <a:lnSpc>
                          <a:spcPct val="80000"/>
                        </a:lnSpc>
                        <a:spcBef>
                          <a:spcPts val="0"/>
                        </a:spcBef>
                        <a:spcAft>
                          <a:spcPts val="0"/>
                        </a:spcAft>
                        <a:tabLst>
                          <a:tab pos="504190" algn="l"/>
                        </a:tabLst>
                      </a:pPr>
                      <a:r>
                        <a:rPr lang="ar-EG" sz="1500" b="1" dirty="0" err="1">
                          <a:effectLst/>
                          <a:latin typeface="Dubai" panose="020B0503030403030204" pitchFamily="34" charset="-78"/>
                          <a:cs typeface="Dubai" panose="020B0503030403030204" pitchFamily="34" charset="-78"/>
                        </a:rPr>
                        <a:t>ال‍مجلس</a:t>
                      </a:r>
                      <a:r>
                        <a:rPr lang="ar-EG" sz="1500" b="1" dirty="0">
                          <a:effectLst/>
                          <a:latin typeface="Dubai" panose="020B0503030403030204" pitchFamily="34" charset="-78"/>
                          <a:cs typeface="Dubai" panose="020B0503030403030204" pitchFamily="34" charset="-78"/>
                        </a:rPr>
                        <a:t> </a:t>
                      </a:r>
                      <a:r>
                        <a:rPr lang="en-US" sz="1500" b="1" dirty="0">
                          <a:effectLst/>
                          <a:latin typeface="Dubai" panose="020B0503030403030204" pitchFamily="34" charset="-78"/>
                          <a:cs typeface="Dubai" panose="020B0503030403030204" pitchFamily="34" charset="-78"/>
                        </a:rPr>
                        <a:t>2020</a:t>
                      </a:r>
                    </a:p>
                    <a:p>
                      <a:pPr algn="r" rtl="1">
                        <a:lnSpc>
                          <a:spcPct val="80000"/>
                        </a:lnSpc>
                        <a:spcBef>
                          <a:spcPts val="600"/>
                        </a:spcBef>
                        <a:spcAft>
                          <a:spcPts val="0"/>
                        </a:spcAft>
                        <a:tabLst>
                          <a:tab pos="504190" algn="l"/>
                        </a:tabLst>
                      </a:pPr>
                      <a:r>
                        <a:rPr lang="ar-EG" sz="1200" b="1" dirty="0">
                          <a:effectLst/>
                          <a:latin typeface="Dubai" panose="020B0503030403030204" pitchFamily="34" charset="-78"/>
                          <a:cs typeface="Dubai" panose="020B0503030403030204" pitchFamily="34" charset="-78"/>
                        </a:rPr>
                        <a:t>جنيف، </a:t>
                      </a:r>
                      <a:r>
                        <a:rPr lang="en-US" sz="1200" b="1" dirty="0">
                          <a:effectLst/>
                          <a:latin typeface="Dubai" panose="020B0503030403030204" pitchFamily="34" charset="-78"/>
                          <a:cs typeface="Dubai" panose="020B0503030403030204" pitchFamily="34" charset="-78"/>
                        </a:rPr>
                        <a:t>19-9</a:t>
                      </a:r>
                      <a:r>
                        <a:rPr lang="ar-SA" sz="1200" b="1" dirty="0">
                          <a:effectLst/>
                          <a:latin typeface="Dubai" panose="020B0503030403030204" pitchFamily="34" charset="-78"/>
                          <a:cs typeface="Dubai" panose="020B0503030403030204" pitchFamily="34" charset="-78"/>
                        </a:rPr>
                        <a:t> </a:t>
                      </a:r>
                      <a:r>
                        <a:rPr lang="ar-EG" sz="1200" b="1" dirty="0">
                          <a:effectLst/>
                          <a:latin typeface="Dubai" panose="020B0503030403030204" pitchFamily="34" charset="-78"/>
                          <a:cs typeface="Dubai" panose="020B0503030403030204" pitchFamily="34" charset="-78"/>
                        </a:rPr>
                        <a:t>يونيو </a:t>
                      </a:r>
                      <a:r>
                        <a:rPr lang="en-US" sz="1200" b="1" dirty="0">
                          <a:effectLst/>
                          <a:latin typeface="Dubai" panose="020B0503030403030204" pitchFamily="34" charset="-78"/>
                          <a:cs typeface="Dubai" panose="020B0503030403030204" pitchFamily="34" charset="-78"/>
                        </a:rPr>
                        <a:t>2020</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tc>
                  <a:txBody>
                    <a:bodyPr/>
                    <a:lstStyle/>
                    <a:p>
                      <a:pPr algn="l" rtl="0">
                        <a:lnSpc>
                          <a:spcPct val="80000"/>
                        </a:lnSpc>
                        <a:spcBef>
                          <a:spcPts val="600"/>
                        </a:spcBef>
                        <a:spcAft>
                          <a:spcPts val="0"/>
                        </a:spcAft>
                        <a:tabLst>
                          <a:tab pos="504190" algn="l"/>
                        </a:tabLst>
                      </a:pPr>
                      <a:endParaRPr lang="ar-EG"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extLst>
                  <a:ext uri="{0D108BD9-81ED-4DB2-BD59-A6C34878D82A}">
                    <a16:rowId xmlns:a16="http://schemas.microsoft.com/office/drawing/2014/main" val="1779413926"/>
                  </a:ext>
                </a:extLst>
              </a:tr>
              <a:tr h="98703">
                <a:tc>
                  <a:txBody>
                    <a:bodyPr/>
                    <a:lstStyle/>
                    <a:p>
                      <a:pPr algn="just" rtl="1">
                        <a:lnSpc>
                          <a:spcPct val="50000"/>
                        </a:lnSpc>
                        <a:spcBef>
                          <a:spcPts val="600"/>
                        </a:spcBef>
                        <a:spcAft>
                          <a:spcPts val="0"/>
                        </a:spcAft>
                        <a:tabLst>
                          <a:tab pos="504190" algn="l"/>
                        </a:tabLst>
                      </a:pPr>
                      <a:r>
                        <a:rPr lang="ar-EG"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lnB w="19050" cap="flat" cmpd="sng" algn="ctr">
                      <a:solidFill>
                        <a:schemeClr val="tx1"/>
                      </a:solidFill>
                      <a:prstDash val="solid"/>
                      <a:round/>
                      <a:headEnd type="none" w="med" len="med"/>
                      <a:tailEnd type="none" w="med" len="med"/>
                    </a:lnB>
                    <a:solidFill>
                      <a:schemeClr val="bg1"/>
                    </a:solidFill>
                  </a:tcPr>
                </a:tc>
                <a:tc>
                  <a:txBody>
                    <a:bodyPr/>
                    <a:lstStyle/>
                    <a:p>
                      <a:pPr algn="just" rtl="1">
                        <a:lnSpc>
                          <a:spcPct val="50000"/>
                        </a:lnSpc>
                        <a:spcBef>
                          <a:spcPts val="600"/>
                        </a:spcBef>
                        <a:spcAft>
                          <a:spcPts val="0"/>
                        </a:spcAft>
                        <a:tabLst>
                          <a:tab pos="504190" algn="l"/>
                        </a:tabLst>
                      </a:pPr>
                      <a:r>
                        <a:rPr lang="en-US"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2578619"/>
                  </a:ext>
                </a:extLst>
              </a:tr>
              <a:tr h="156130">
                <a:tc>
                  <a:txBody>
                    <a:bodyPr/>
                    <a:lstStyle/>
                    <a:p>
                      <a:pPr algn="just" rtl="1">
                        <a:lnSpc>
                          <a:spcPts val="1300"/>
                        </a:lnSpc>
                        <a:spcBef>
                          <a:spcPts val="300"/>
                        </a:spcBef>
                        <a:spcAft>
                          <a:spcPts val="300"/>
                        </a:spcAft>
                        <a:tabLst>
                          <a:tab pos="504190" algn="l"/>
                        </a:tabLst>
                      </a:pPr>
                      <a:r>
                        <a:rPr lang="ar-EG"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lnT w="19050" cap="flat" cmpd="sng" algn="ctr">
                      <a:solidFill>
                        <a:schemeClr val="tx1"/>
                      </a:solidFill>
                      <a:prstDash val="solid"/>
                      <a:round/>
                      <a:headEnd type="none" w="med" len="med"/>
                      <a:tailEnd type="none" w="med" len="med"/>
                    </a:lnT>
                    <a:solidFill>
                      <a:schemeClr val="bg1"/>
                    </a:solidFill>
                  </a:tcPr>
                </a:tc>
                <a:tc>
                  <a:txBody>
                    <a:bodyPr/>
                    <a:lstStyle/>
                    <a:p>
                      <a:pPr algn="just" rtl="1">
                        <a:lnSpc>
                          <a:spcPts val="1300"/>
                        </a:lnSpc>
                        <a:spcBef>
                          <a:spcPts val="300"/>
                        </a:spcBef>
                        <a:spcAft>
                          <a:spcPts val="300"/>
                        </a:spcAft>
                        <a:tabLst>
                          <a:tab pos="504190" algn="l"/>
                        </a:tabLst>
                      </a:pPr>
                      <a:r>
                        <a:rPr lang="en-US" sz="1100">
                          <a:effectLst/>
                          <a:latin typeface="Dubai" panose="020B0503030403030204" pitchFamily="34" charset="-78"/>
                          <a:cs typeface="Dubai" panose="020B0503030403030204" pitchFamily="34" charset="-78"/>
                        </a:rPr>
                        <a:t> </a:t>
                      </a:r>
                      <a:endParaRPr lang="en-US" sz="110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266982"/>
                  </a:ext>
                </a:extLst>
              </a:tr>
              <a:tr h="179459">
                <a:tc>
                  <a:txBody>
                    <a:bodyPr/>
                    <a:lstStyle/>
                    <a:p>
                      <a:pPr algn="just" rtl="1">
                        <a:lnSpc>
                          <a:spcPts val="1500"/>
                        </a:lnSpc>
                        <a:spcBef>
                          <a:spcPts val="100"/>
                        </a:spcBef>
                        <a:spcAft>
                          <a:spcPts val="100"/>
                        </a:spcAft>
                        <a:tabLst>
                          <a:tab pos="504190" algn="l"/>
                        </a:tabLst>
                      </a:pPr>
                      <a:r>
                        <a:rPr lang="ar-EG" sz="1100" b="1" dirty="0">
                          <a:effectLst/>
                          <a:latin typeface="Dubai" panose="020B0503030403030204" pitchFamily="34" charset="-78"/>
                          <a:cs typeface="Dubai" panose="020B0503030403030204" pitchFamily="34" charset="-78"/>
                        </a:rPr>
                        <a:t>بند جدول الأعمال: </a:t>
                      </a:r>
                      <a:r>
                        <a:rPr lang="en-US" sz="1100" b="1" dirty="0">
                          <a:effectLst/>
                          <a:latin typeface="Dubai" panose="020B0503030403030204" pitchFamily="34" charset="-78"/>
                          <a:cs typeface="Dubai" panose="020B0503030403030204" pitchFamily="34" charset="-78"/>
                        </a:rPr>
                        <a:t>ADM 4</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tc>
                  <a:txBody>
                    <a:bodyPr/>
                    <a:lstStyle/>
                    <a:p>
                      <a:pPr algn="just" rtl="1">
                        <a:lnSpc>
                          <a:spcPts val="1500"/>
                        </a:lnSpc>
                        <a:spcBef>
                          <a:spcPts val="100"/>
                        </a:spcBef>
                        <a:spcAft>
                          <a:spcPts val="100"/>
                        </a:spcAft>
                        <a:tabLst>
                          <a:tab pos="504190" algn="l"/>
                        </a:tabLst>
                      </a:pPr>
                      <a:r>
                        <a:rPr lang="ar-EG" sz="1100" b="1" dirty="0">
                          <a:effectLst/>
                          <a:latin typeface="Dubai" panose="020B0503030403030204" pitchFamily="34" charset="-78"/>
                          <a:cs typeface="Dubai" panose="020B0503030403030204" pitchFamily="34" charset="-78"/>
                        </a:rPr>
                        <a:t>الوثيقة </a:t>
                      </a:r>
                      <a:r>
                        <a:rPr lang="en-US" sz="1100" b="1" dirty="0">
                          <a:effectLst/>
                          <a:latin typeface="Dubai" panose="020B0503030403030204" pitchFamily="34" charset="-78"/>
                          <a:cs typeface="Dubai" panose="020B0503030403030204" pitchFamily="34" charset="-78"/>
                        </a:rPr>
                        <a:t>C20/63-A</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nchor="ctr">
                    <a:solidFill>
                      <a:schemeClr val="bg1"/>
                    </a:solidFill>
                  </a:tcPr>
                </a:tc>
                <a:extLst>
                  <a:ext uri="{0D108BD9-81ED-4DB2-BD59-A6C34878D82A}">
                    <a16:rowId xmlns:a16="http://schemas.microsoft.com/office/drawing/2014/main" val="2173695095"/>
                  </a:ext>
                </a:extLst>
              </a:tr>
              <a:tr h="179459">
                <a:tc>
                  <a:txBody>
                    <a:bodyPr/>
                    <a:lstStyle/>
                    <a:p>
                      <a:pPr algn="just" rtl="1">
                        <a:lnSpc>
                          <a:spcPts val="1500"/>
                        </a:lnSpc>
                        <a:spcBef>
                          <a:spcPts val="100"/>
                        </a:spcBef>
                        <a:spcAft>
                          <a:spcPts val="100"/>
                        </a:spcAft>
                        <a:tabLst>
                          <a:tab pos="504190" algn="l"/>
                        </a:tabLst>
                      </a:pPr>
                      <a:r>
                        <a:rPr lang="en-US"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tc>
                  <a:txBody>
                    <a:bodyPr/>
                    <a:lstStyle/>
                    <a:p>
                      <a:pPr algn="just" rtl="1">
                        <a:lnSpc>
                          <a:spcPts val="1500"/>
                        </a:lnSpc>
                        <a:spcBef>
                          <a:spcPts val="100"/>
                        </a:spcBef>
                        <a:spcAft>
                          <a:spcPts val="100"/>
                        </a:spcAft>
                        <a:tabLst>
                          <a:tab pos="504190" algn="l"/>
                        </a:tabLst>
                      </a:pPr>
                      <a:r>
                        <a:rPr lang="en-US" sz="1100" b="1" dirty="0">
                          <a:effectLst/>
                          <a:latin typeface="Dubai" panose="020B0503030403030204" pitchFamily="34" charset="-78"/>
                          <a:cs typeface="Dubai" panose="020B0503030403030204" pitchFamily="34" charset="-78"/>
                        </a:rPr>
                        <a:t>29</a:t>
                      </a:r>
                      <a:r>
                        <a:rPr lang="ar-SA" sz="1100" b="1" dirty="0">
                          <a:effectLst/>
                          <a:latin typeface="Dubai" panose="020B0503030403030204" pitchFamily="34" charset="-78"/>
                          <a:cs typeface="Dubai" panose="020B0503030403030204" pitchFamily="34" charset="-78"/>
                        </a:rPr>
                        <a:t> </a:t>
                      </a:r>
                      <a:r>
                        <a:rPr lang="ar-EG" sz="1100" b="1" dirty="0">
                          <a:effectLst/>
                          <a:latin typeface="Dubai" panose="020B0503030403030204" pitchFamily="34" charset="-78"/>
                          <a:cs typeface="Dubai" panose="020B0503030403030204" pitchFamily="34" charset="-78"/>
                        </a:rPr>
                        <a:t>أبريل</a:t>
                      </a:r>
                      <a:r>
                        <a:rPr lang="ar-SA" sz="1100" b="1" dirty="0">
                          <a:effectLst/>
                          <a:latin typeface="Dubai" panose="020B0503030403030204" pitchFamily="34" charset="-78"/>
                          <a:cs typeface="Dubai" panose="020B0503030403030204" pitchFamily="34" charset="-78"/>
                        </a:rPr>
                        <a:t> </a:t>
                      </a:r>
                      <a:r>
                        <a:rPr lang="en-US" sz="1100" b="1" dirty="0">
                          <a:effectLst/>
                          <a:latin typeface="Dubai" panose="020B0503030403030204" pitchFamily="34" charset="-78"/>
                          <a:cs typeface="Dubai" panose="020B0503030403030204" pitchFamily="34" charset="-78"/>
                        </a:rPr>
                        <a:t>2020</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nchor="ctr">
                    <a:solidFill>
                      <a:schemeClr val="bg1"/>
                    </a:solidFill>
                  </a:tcPr>
                </a:tc>
                <a:extLst>
                  <a:ext uri="{0D108BD9-81ED-4DB2-BD59-A6C34878D82A}">
                    <a16:rowId xmlns:a16="http://schemas.microsoft.com/office/drawing/2014/main" val="243805829"/>
                  </a:ext>
                </a:extLst>
              </a:tr>
              <a:tr h="179459">
                <a:tc>
                  <a:txBody>
                    <a:bodyPr/>
                    <a:lstStyle/>
                    <a:p>
                      <a:pPr algn="just" rtl="1">
                        <a:lnSpc>
                          <a:spcPts val="1500"/>
                        </a:lnSpc>
                        <a:spcBef>
                          <a:spcPts val="100"/>
                        </a:spcBef>
                        <a:spcAft>
                          <a:spcPts val="100"/>
                        </a:spcAft>
                        <a:tabLst>
                          <a:tab pos="504190" algn="l"/>
                        </a:tabLst>
                      </a:pPr>
                      <a:r>
                        <a:rPr lang="en-US"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tc>
                  <a:txBody>
                    <a:bodyPr/>
                    <a:lstStyle/>
                    <a:p>
                      <a:pPr algn="just" rtl="1">
                        <a:lnSpc>
                          <a:spcPts val="1500"/>
                        </a:lnSpc>
                        <a:spcBef>
                          <a:spcPts val="100"/>
                        </a:spcBef>
                        <a:spcAft>
                          <a:spcPts val="100"/>
                        </a:spcAft>
                        <a:tabLst>
                          <a:tab pos="504190" algn="l"/>
                        </a:tabLst>
                      </a:pPr>
                      <a:r>
                        <a:rPr lang="ar-EG" sz="1100" b="1" dirty="0">
                          <a:effectLst/>
                          <a:latin typeface="Dubai" panose="020B0503030403030204" pitchFamily="34" charset="-78"/>
                          <a:cs typeface="Dubai" panose="020B0503030403030204" pitchFamily="34" charset="-78"/>
                        </a:rPr>
                        <a:t>الأصل: بالإنكليزية</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nchor="ctr">
                    <a:solidFill>
                      <a:schemeClr val="bg1"/>
                    </a:solidFill>
                  </a:tcPr>
                </a:tc>
                <a:extLst>
                  <a:ext uri="{0D108BD9-81ED-4DB2-BD59-A6C34878D82A}">
                    <a16:rowId xmlns:a16="http://schemas.microsoft.com/office/drawing/2014/main" val="3920448765"/>
                  </a:ext>
                </a:extLst>
              </a:tr>
              <a:tr h="737937">
                <a:tc gridSpan="2">
                  <a:txBody>
                    <a:bodyPr/>
                    <a:lstStyle/>
                    <a:p>
                      <a:pPr algn="ctr" rtl="1">
                        <a:lnSpc>
                          <a:spcPct val="80000"/>
                        </a:lnSpc>
                        <a:spcBef>
                          <a:spcPts val="2400"/>
                        </a:spcBef>
                        <a:spcAft>
                          <a:spcPts val="600"/>
                        </a:spcAft>
                        <a:tabLst>
                          <a:tab pos="504190" algn="l"/>
                        </a:tabLst>
                      </a:pPr>
                      <a:endParaRPr lang="en-US" sz="1600" b="1" dirty="0">
                        <a:effectLst/>
                        <a:latin typeface="Dubai" panose="020B0503030403030204" pitchFamily="34" charset="-78"/>
                        <a:cs typeface="Dubai" panose="020B0503030403030204" pitchFamily="34" charset="-78"/>
                      </a:endParaRPr>
                    </a:p>
                    <a:p>
                      <a:pPr algn="ctr" rtl="1">
                        <a:lnSpc>
                          <a:spcPct val="80000"/>
                        </a:lnSpc>
                        <a:spcBef>
                          <a:spcPts val="1200"/>
                        </a:spcBef>
                        <a:spcAft>
                          <a:spcPts val="600"/>
                        </a:spcAft>
                        <a:tabLst>
                          <a:tab pos="504190" algn="l"/>
                        </a:tabLst>
                      </a:pPr>
                      <a:r>
                        <a:rPr lang="ar-SY" sz="1600" b="1" dirty="0">
                          <a:effectLst/>
                          <a:latin typeface="Dubai" panose="020B0503030403030204" pitchFamily="34" charset="-78"/>
                          <a:cs typeface="Dubai" panose="020B0503030403030204" pitchFamily="34" charset="-78"/>
                        </a:rPr>
                        <a:t>تقرير من الأمين العام</a:t>
                      </a:r>
                      <a:endParaRPr lang="ar-SA" sz="1600" b="1" dirty="0">
                        <a:effectLst/>
                        <a:latin typeface="Dubai" panose="020B0503030403030204" pitchFamily="34" charset="-78"/>
                        <a:cs typeface="Dubai" panose="020B0503030403030204" pitchFamily="34" charset="-78"/>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4034401204"/>
                  </a:ext>
                </a:extLst>
              </a:tr>
              <a:tr h="527381">
                <a:tc gridSpan="2">
                  <a:txBody>
                    <a:bodyPr/>
                    <a:lstStyle/>
                    <a:p>
                      <a:pPr algn="ctr" rtl="1">
                        <a:lnSpc>
                          <a:spcPct val="80000"/>
                        </a:lnSpc>
                        <a:spcBef>
                          <a:spcPts val="600"/>
                        </a:spcBef>
                        <a:spcAft>
                          <a:spcPts val="600"/>
                        </a:spcAft>
                        <a:tabLst>
                          <a:tab pos="504190" algn="l"/>
                        </a:tabLst>
                      </a:pPr>
                      <a:endParaRPr lang="en-US" sz="1400" dirty="0">
                        <a:latin typeface="Dubai" panose="020B0503030403030204" pitchFamily="34" charset="-78"/>
                        <a:cs typeface="Dubai" panose="020B0503030403030204" pitchFamily="34" charset="-78"/>
                      </a:endParaRPr>
                    </a:p>
                    <a:p>
                      <a:pPr algn="ctr" rtl="1">
                        <a:lnSpc>
                          <a:spcPct val="80000"/>
                        </a:lnSpc>
                        <a:spcBef>
                          <a:spcPts val="0"/>
                        </a:spcBef>
                        <a:spcAft>
                          <a:spcPts val="600"/>
                        </a:spcAft>
                        <a:tabLst>
                          <a:tab pos="504190" algn="l"/>
                        </a:tabLst>
                      </a:pPr>
                      <a:r>
                        <a:rPr lang="ar-SA" sz="1400" dirty="0">
                          <a:latin typeface="Dubai" panose="020B0503030403030204" pitchFamily="34" charset="-78"/>
                          <a:cs typeface="Dubai" panose="020B0503030403030204" pitchFamily="34" charset="-78"/>
                        </a:rPr>
                        <a:t>تقرير من فريق العمل المعني بعمليات الرقابة الداخلية</a:t>
                      </a:r>
                      <a:endParaRPr lang="en-US" sz="1400" dirty="0">
                        <a:latin typeface="Dubai" panose="020B0503030403030204" pitchFamily="34" charset="-78"/>
                        <a:cs typeface="Dubai" panose="020B0503030403030204" pitchFamily="34" charset="-78"/>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3428280917"/>
                  </a:ext>
                </a:extLst>
              </a:tr>
            </a:tbl>
          </a:graphicData>
        </a:graphic>
      </p:graphicFrame>
      <p:pic>
        <p:nvPicPr>
          <p:cNvPr id="1026" name="Picture 2">
            <a:extLst>
              <a:ext uri="{FF2B5EF4-FFF2-40B4-BE49-F238E27FC236}">
                <a16:creationId xmlns:a16="http://schemas.microsoft.com/office/drawing/2014/main" id="{9AB64293-C223-4474-94C4-E245DABA8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18758"/>
            <a:ext cx="685800" cy="723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22B62B87-0B8C-401C-8244-C16254F65453}"/>
              </a:ext>
            </a:extLst>
          </p:cNvPr>
          <p:cNvGraphicFramePr>
            <a:graphicFrameLocks noGrp="1"/>
          </p:cNvGraphicFramePr>
          <p:nvPr>
            <p:extLst>
              <p:ext uri="{D42A27DB-BD31-4B8C-83A1-F6EECF244321}">
                <p14:modId xmlns:p14="http://schemas.microsoft.com/office/powerpoint/2010/main" val="2629390316"/>
              </p:ext>
            </p:extLst>
          </p:nvPr>
        </p:nvGraphicFramePr>
        <p:xfrm>
          <a:off x="342901" y="3191418"/>
          <a:ext cx="11565197" cy="3739198"/>
        </p:xfrm>
        <a:graphic>
          <a:graphicData uri="http://schemas.openxmlformats.org/drawingml/2006/table">
            <a:tbl>
              <a:tblPr rtl="1" firstRow="1" firstCol="1" bandRow="1">
                <a:tableStyleId>{5C22544A-7EE6-4342-B048-85BDC9FD1C3A}</a:tableStyleId>
              </a:tblPr>
              <a:tblGrid>
                <a:gridCol w="11565197">
                  <a:extLst>
                    <a:ext uri="{9D8B030D-6E8A-4147-A177-3AD203B41FA5}">
                      <a16:colId xmlns:a16="http://schemas.microsoft.com/office/drawing/2014/main" val="3183499382"/>
                    </a:ext>
                  </a:extLst>
                </a:gridCol>
              </a:tblGrid>
              <a:tr h="3379241">
                <a:tc>
                  <a:txBody>
                    <a:bodyPr/>
                    <a:lstStyle/>
                    <a:p>
                      <a:pPr marL="60325" indent="0" algn="just" rtl="1">
                        <a:lnSpc>
                          <a:spcPct val="95000"/>
                        </a:lnSpc>
                        <a:spcBef>
                          <a:spcPts val="1200"/>
                        </a:spcBef>
                        <a:spcAft>
                          <a:spcPts val="0"/>
                        </a:spcAft>
                        <a:tabLst>
                          <a:tab pos="504190" algn="l"/>
                        </a:tabLst>
                      </a:pPr>
                      <a:endParaRPr lang="en-US" sz="1100" b="1"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0"/>
                        </a:spcBef>
                        <a:spcAft>
                          <a:spcPts val="0"/>
                        </a:spcAft>
                        <a:tabLst>
                          <a:tab pos="504190" algn="l"/>
                        </a:tabLst>
                      </a:pPr>
                      <a:r>
                        <a:rPr lang="ar-SY" sz="1100" b="1" baseline="0" dirty="0">
                          <a:solidFill>
                            <a:schemeClr val="tx1"/>
                          </a:solidFill>
                          <a:effectLst/>
                          <a:latin typeface="Dubai" panose="020B0503030403030204" pitchFamily="34" charset="-78"/>
                          <a:cs typeface="Dubai" panose="020B0503030403030204" pitchFamily="34" charset="-78"/>
                        </a:rPr>
                        <a:t>ملخص</a:t>
                      </a:r>
                      <a:endParaRPr lang="en-US" sz="1100" b="1"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0"/>
                        </a:spcAft>
                        <a:tabLst>
                          <a:tab pos="504190" algn="l"/>
                        </a:tabLst>
                      </a:pPr>
                      <a:r>
                        <a:rPr lang="ar-EG" sz="1100" b="0" baseline="0" dirty="0">
                          <a:solidFill>
                            <a:schemeClr val="tx1"/>
                          </a:solidFill>
                          <a:effectLst/>
                          <a:latin typeface="Dubai" panose="020B0503030403030204" pitchFamily="34" charset="-78"/>
                          <a:cs typeface="Dubai" panose="020B0503030403030204" pitchFamily="34" charset="-78"/>
                        </a:rPr>
                        <a:t>حقّقت وحدة المراجعة الداخلية </a:t>
                      </a:r>
                      <a:r>
                        <a:rPr lang="es-ES" sz="1100" b="0" baseline="0" dirty="0">
                          <a:solidFill>
                            <a:schemeClr val="tx1"/>
                          </a:solidFill>
                          <a:effectLst/>
                          <a:latin typeface="Dubai" panose="020B0503030403030204" pitchFamily="34" charset="-78"/>
                          <a:cs typeface="Dubai" panose="020B0503030403030204" pitchFamily="34" charset="-78"/>
                        </a:rPr>
                        <a:t>(IAU)</a:t>
                      </a:r>
                      <a:r>
                        <a:rPr lang="ar-EG" sz="1100" b="0" baseline="0" dirty="0">
                          <a:solidFill>
                            <a:schemeClr val="tx1"/>
                          </a:solidFill>
                          <a:effectLst/>
                          <a:latin typeface="Dubai" panose="020B0503030403030204" pitchFamily="34" charset="-78"/>
                          <a:cs typeface="Dubai" panose="020B0503030403030204" pitchFamily="34" charset="-78"/>
                        </a:rPr>
                        <a:t> في الاتحاد في عام</a:t>
                      </a:r>
                      <a:r>
                        <a:rPr lang="ar-SA" sz="1100" b="0" baseline="0" dirty="0">
                          <a:solidFill>
                            <a:schemeClr val="tx1"/>
                          </a:solidFill>
                          <a:effectLst/>
                          <a:latin typeface="Dubai" panose="020B0503030403030204" pitchFamily="34" charset="-78"/>
                          <a:cs typeface="Dubai" panose="020B0503030403030204" pitchFamily="34" charset="-78"/>
                        </a:rPr>
                        <a:t> </a:t>
                      </a:r>
                      <a:r>
                        <a:rPr lang="es-ES" sz="1100" b="0" baseline="0" dirty="0">
                          <a:solidFill>
                            <a:schemeClr val="tx1"/>
                          </a:solidFill>
                          <a:effectLst/>
                          <a:latin typeface="Dubai" panose="020B0503030403030204" pitchFamily="34" charset="-78"/>
                          <a:cs typeface="Dubai" panose="020B0503030403030204" pitchFamily="34" charset="-78"/>
                        </a:rPr>
                        <a:t>2018</a:t>
                      </a:r>
                      <a:r>
                        <a:rPr lang="ar-SA" sz="1100" b="0" baseline="0" dirty="0">
                          <a:solidFill>
                            <a:schemeClr val="tx1"/>
                          </a:solidFill>
                          <a:effectLst/>
                          <a:latin typeface="Dubai" panose="020B0503030403030204" pitchFamily="34" charset="-78"/>
                          <a:cs typeface="Dubai" panose="020B0503030403030204" pitchFamily="34" charset="-78"/>
                        </a:rPr>
                        <a:t> </a:t>
                      </a:r>
                      <a:r>
                        <a:rPr lang="ar-EG" sz="1100" b="0" baseline="0" dirty="0">
                          <a:solidFill>
                            <a:schemeClr val="tx1"/>
                          </a:solidFill>
                          <a:effectLst/>
                          <a:latin typeface="Dubai" panose="020B0503030403030204" pitchFamily="34" charset="-78"/>
                          <a:cs typeface="Dubai" panose="020B0503030403030204" pitchFamily="34" charset="-78"/>
                        </a:rPr>
                        <a:t>في فعل احتيال ارتكبه موظف تابع لأحد مكاتب الاتحاد الإقليمية. وفي </a:t>
                      </a:r>
                      <a:r>
                        <a:rPr lang="en-US" sz="1100" b="0" baseline="0" dirty="0">
                          <a:solidFill>
                            <a:schemeClr val="tx1"/>
                          </a:solidFill>
                          <a:effectLst/>
                          <a:latin typeface="Dubai" panose="020B0503030403030204" pitchFamily="34" charset="-78"/>
                          <a:cs typeface="Dubai" panose="020B0503030403030204" pitchFamily="34" charset="-78"/>
                        </a:rPr>
                        <a:t>3</a:t>
                      </a:r>
                      <a:r>
                        <a:rPr lang="ar-SA" sz="1100" b="0" baseline="0" dirty="0">
                          <a:solidFill>
                            <a:schemeClr val="tx1"/>
                          </a:solidFill>
                          <a:effectLst/>
                          <a:latin typeface="Dubai" panose="020B0503030403030204" pitchFamily="34" charset="-78"/>
                          <a:cs typeface="Dubai" panose="020B0503030403030204" pitchFamily="34" charset="-78"/>
                        </a:rPr>
                        <a:t> مايو </a:t>
                      </a:r>
                      <a:r>
                        <a:rPr lang="en-US" sz="1100" b="0" baseline="0" dirty="0">
                          <a:solidFill>
                            <a:schemeClr val="tx1"/>
                          </a:solidFill>
                          <a:effectLst/>
                          <a:latin typeface="Dubai" panose="020B0503030403030204" pitchFamily="34" charset="-78"/>
                          <a:cs typeface="Dubai" panose="020B0503030403030204" pitchFamily="34" charset="-78"/>
                        </a:rPr>
                        <a:t>2019</a:t>
                      </a:r>
                      <a:r>
                        <a:rPr lang="ar-SA" sz="1100" b="0" baseline="0" dirty="0">
                          <a:solidFill>
                            <a:schemeClr val="tx1"/>
                          </a:solidFill>
                          <a:effectLst/>
                          <a:latin typeface="Dubai" panose="020B0503030403030204" pitchFamily="34" charset="-78"/>
                          <a:cs typeface="Dubai" panose="020B0503030403030204" pitchFamily="34" charset="-78"/>
                        </a:rPr>
                        <a:t>، أنشأت مديرة مكتب تنمية الاتصالات فريق عمل داخلي. وأسباب إنشاء فريق العمل متنوعة، وهي حالة الاحتيال التي وقعت في أحد المكاتب الإقليمية ومتابعة الأعمال التي تؤديها وحدة المراجعة الداخلية ومراجع الحسابات الخارجي وأعمال التفتيش على أنشطة المكاتب الإقليمية/مكاتب المناطق. وكُلِّف فريق العمل الداخلي المعني بتعزيز عمليات الرقابة الداخلية بالمهام التالية:</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en-US"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EG" sz="1100" b="0" baseline="0" dirty="0">
                          <a:solidFill>
                            <a:schemeClr val="tx1"/>
                          </a:solidFill>
                          <a:effectLst/>
                          <a:latin typeface="Dubai" panose="020B0503030403030204" pitchFamily="34" charset="-78"/>
                          <a:cs typeface="Dubai" panose="020B0503030403030204" pitchFamily="34" charset="-78"/>
                        </a:rPr>
                        <a:t>	</a:t>
                      </a:r>
                      <a:r>
                        <a:rPr lang="ar-SY" sz="1100" b="0" baseline="0" dirty="0">
                          <a:solidFill>
                            <a:schemeClr val="tx1"/>
                          </a:solidFill>
                          <a:effectLst/>
                          <a:latin typeface="Dubai" panose="020B0503030403030204" pitchFamily="34" charset="-78"/>
                          <a:cs typeface="Dubai" panose="020B0503030403030204" pitchFamily="34" charset="-78"/>
                        </a:rPr>
                        <a:t>استعراض مواطن الضعف في العمليات التي جرى استغلالها في حالة الاحتيال الأخيرة، ونتائج تقارير/رسائل المراجعة الداخلية والخارجية للحسابات ذات الصلة؛</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استعراض إجراءات الرقابة الإدارية في المكاتب الإقليمية ومكاتب المناطق، ولا سيما البرامج والمشاريع؛</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إجراء تقييم شامل للمخاطر بخصوص إمكانية وقوع نشاط احتيالي في المكاتب الإقليمية ومكاتب المناطق التابعة للاتحاد؛</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إعداد خطة عمل من أجل ضمان علاج أي أوجه خلل والمخاطر المرتبطة بها؛</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تسريع وتيرة تنفيذ جميع التوصيات ذات الصلة المقدمة من المراجعة الداخلية والخارجية للحسابات واللجنة الاستشارية المستقلة للإدارة؛</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تعزيز القيادة الأخلاقية واتباع نهج "عدم التسامح مطلقاً مع الاحتيال" في مقر الاتحاد والمكاتب الإقليمية ومكاتب المناطق التابعة بالكامل؛</a:t>
                      </a:r>
                      <a:endParaRPr lang="en-US" sz="1100" b="0" baseline="0" dirty="0">
                        <a:solidFill>
                          <a:schemeClr val="tx1"/>
                        </a:solidFill>
                        <a:effectLst/>
                        <a:latin typeface="Dubai" panose="020B0503030403030204" pitchFamily="34" charset="-78"/>
                        <a:cs typeface="Dubai" panose="020B0503030403030204" pitchFamily="34" charset="-78"/>
                      </a:endParaRPr>
                    </a:p>
                    <a:p>
                      <a:pPr marL="231775" indent="-171450" algn="just" rtl="1">
                        <a:lnSpc>
                          <a:spcPct val="95000"/>
                        </a:lnSpc>
                        <a:spcBef>
                          <a:spcPts val="200"/>
                        </a:spcBef>
                        <a:spcAft>
                          <a:spcPts val="0"/>
                        </a:spcAft>
                        <a:buFont typeface="Symbol" panose="05050102010706020507" pitchFamily="18" charset="2"/>
                        <a:buChar char="·"/>
                        <a:tabLst>
                          <a:tab pos="344488" algn="r"/>
                        </a:tabLst>
                      </a:pPr>
                      <a:r>
                        <a:rPr lang="ar-SY" sz="1100" b="0" baseline="0" dirty="0">
                          <a:solidFill>
                            <a:schemeClr val="tx1"/>
                          </a:solidFill>
                          <a:effectLst/>
                          <a:latin typeface="Dubai" panose="020B0503030403030204" pitchFamily="34" charset="-78"/>
                          <a:cs typeface="Dubai" panose="020B0503030403030204" pitchFamily="34" charset="-78"/>
                        </a:rPr>
                        <a:t>مناقشة التدابير الرامية إلى تشجيع "ثقافة عدم السكوت عن الخطأ".</a:t>
                      </a:r>
                      <a:endParaRPr lang="ar-EG"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0"/>
                        </a:spcAft>
                        <a:buFont typeface="Symbol" panose="05050102010706020507" pitchFamily="18" charset="2"/>
                        <a:buNone/>
                        <a:tabLst>
                          <a:tab pos="344488" algn="r"/>
                        </a:tabLst>
                      </a:pPr>
                      <a:r>
                        <a:rPr lang="ar-EG" sz="1100" b="0" kern="1200" baseline="0" dirty="0">
                          <a:solidFill>
                            <a:schemeClr val="tx1"/>
                          </a:solidFill>
                          <a:effectLst/>
                          <a:latin typeface="Dubai" panose="020B0503030403030204" pitchFamily="34" charset="-78"/>
                          <a:ea typeface="+mn-ea"/>
                          <a:cs typeface="Dubai" panose="020B0503030403030204" pitchFamily="34" charset="-78"/>
                        </a:rPr>
                        <a:t>وتتضمن هذه الوثيقة لمحةً عامة عن الأعمال التي اضطلع بها فريق العمل حتى الآن.</a:t>
                      </a:r>
                      <a:endParaRPr lang="en-US" sz="1100" b="0" kern="1200" baseline="0" dirty="0">
                        <a:solidFill>
                          <a:schemeClr val="tx1"/>
                        </a:solidFill>
                        <a:effectLst/>
                        <a:latin typeface="Dubai" panose="020B0503030403030204" pitchFamily="34" charset="-78"/>
                        <a:ea typeface="+mn-ea"/>
                        <a:cs typeface="Dubai" panose="020B0503030403030204" pitchFamily="34" charset="-78"/>
                      </a:endParaRPr>
                    </a:p>
                    <a:p>
                      <a:pPr marL="60325" indent="0" algn="just" rtl="1">
                        <a:lnSpc>
                          <a:spcPct val="95000"/>
                        </a:lnSpc>
                        <a:spcBef>
                          <a:spcPts val="600"/>
                        </a:spcBef>
                        <a:spcAft>
                          <a:spcPts val="0"/>
                        </a:spcAft>
                        <a:tabLst>
                          <a:tab pos="344488" algn="r"/>
                        </a:tabLst>
                      </a:pPr>
                      <a:r>
                        <a:rPr lang="ar-SY" sz="1100" b="1" baseline="0" dirty="0">
                          <a:solidFill>
                            <a:schemeClr val="tx1"/>
                          </a:solidFill>
                          <a:effectLst/>
                          <a:latin typeface="Dubai" panose="020B0503030403030204" pitchFamily="34" charset="-78"/>
                          <a:cs typeface="Dubai" panose="020B0503030403030204" pitchFamily="34" charset="-78"/>
                        </a:rPr>
                        <a:t>الإجراء المطلوب</a:t>
                      </a:r>
                      <a:endParaRPr lang="en-US" sz="1100" b="1"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0"/>
                        </a:spcAft>
                        <a:tabLst>
                          <a:tab pos="504190" algn="l"/>
                        </a:tabLst>
                      </a:pPr>
                      <a:r>
                        <a:rPr lang="ar-SY" sz="1100" b="0" baseline="0" dirty="0">
                          <a:solidFill>
                            <a:schemeClr val="tx1"/>
                          </a:solidFill>
                          <a:effectLst/>
                          <a:latin typeface="Dubai" panose="020B0503030403030204" pitchFamily="34" charset="-78"/>
                          <a:cs typeface="Dubai" panose="020B0503030403030204" pitchFamily="34" charset="-78"/>
                        </a:rPr>
                        <a:t>يُدعى المجلس إلى </a:t>
                      </a:r>
                      <a:r>
                        <a:rPr lang="ar-SY" sz="1100" b="1" baseline="0" dirty="0">
                          <a:solidFill>
                            <a:schemeClr val="tx1"/>
                          </a:solidFill>
                          <a:effectLst/>
                          <a:latin typeface="Dubai" panose="020B0503030403030204" pitchFamily="34" charset="-78"/>
                          <a:cs typeface="Dubai" panose="020B0503030403030204" pitchFamily="34" charset="-78"/>
                        </a:rPr>
                        <a:t>الإحاطة علماً </a:t>
                      </a:r>
                      <a:r>
                        <a:rPr lang="ar-SY" sz="1100" b="0" baseline="0" dirty="0">
                          <a:solidFill>
                            <a:schemeClr val="tx1"/>
                          </a:solidFill>
                          <a:effectLst/>
                          <a:latin typeface="Dubai" panose="020B0503030403030204" pitchFamily="34" charset="-78"/>
                          <a:cs typeface="Dubai" panose="020B0503030403030204" pitchFamily="34" charset="-78"/>
                        </a:rPr>
                        <a:t>بهذا التقرير.</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ctr" rtl="1">
                        <a:lnSpc>
                          <a:spcPct val="95000"/>
                        </a:lnSpc>
                        <a:spcBef>
                          <a:spcPts val="0"/>
                        </a:spcBef>
                        <a:spcAft>
                          <a:spcPts val="0"/>
                        </a:spcAft>
                        <a:tabLst>
                          <a:tab pos="504190" algn="l"/>
                        </a:tabLst>
                      </a:pPr>
                      <a:r>
                        <a:rPr lang="ar-EG" sz="1100" b="0" baseline="0" dirty="0">
                          <a:solidFill>
                            <a:schemeClr val="tx1"/>
                          </a:solidFill>
                          <a:effectLst/>
                          <a:latin typeface="Dubai" panose="020B0503030403030204" pitchFamily="34" charset="-78"/>
                          <a:cs typeface="Dubai" panose="020B0503030403030204" pitchFamily="34" charset="-78"/>
                        </a:rPr>
                        <a:t>ــــــــــــــــــــــــــــــــــــــــــــــــــــــــــــــــــــــــــــــــــ</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0"/>
                        </a:spcAft>
                        <a:tabLst>
                          <a:tab pos="504190" algn="l"/>
                        </a:tabLst>
                      </a:pPr>
                      <a:r>
                        <a:rPr lang="ar-SY" sz="1100" b="1" baseline="0" dirty="0">
                          <a:solidFill>
                            <a:schemeClr val="tx1"/>
                          </a:solidFill>
                          <a:effectLst/>
                          <a:latin typeface="Dubai" panose="020B0503030403030204" pitchFamily="34" charset="-78"/>
                          <a:cs typeface="Dubai" panose="020B0503030403030204" pitchFamily="34" charset="-78"/>
                        </a:rPr>
                        <a:t>المراجع</a:t>
                      </a:r>
                      <a:endParaRPr lang="en-US" sz="1100" b="1"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600"/>
                        </a:spcAft>
                        <a:tabLst>
                          <a:tab pos="504190" algn="l"/>
                        </a:tabLst>
                      </a:pPr>
                      <a:r>
                        <a:rPr lang="en-GB" sz="1100" b="0" u="sng" baseline="0" dirty="0">
                          <a:solidFill>
                            <a:schemeClr val="tx1"/>
                          </a:solidFill>
                          <a:effectLst/>
                          <a:latin typeface="Dubai" panose="020B0503030403030204" pitchFamily="34" charset="-78"/>
                          <a:cs typeface="Dubai" panose="020B0503030403030204" pitchFamily="34" charset="-78"/>
                          <a:hlinkClick r:id="rId3"/>
                        </a:rPr>
                        <a:t>C18/22 (Add.1)</a:t>
                      </a:r>
                      <a:r>
                        <a:rPr lang="ar-SA" sz="1100" b="0" baseline="0" dirty="0">
                          <a:solidFill>
                            <a:schemeClr val="tx1"/>
                          </a:solidFill>
                          <a:effectLst/>
                          <a:latin typeface="Dubai" panose="020B0503030403030204" pitchFamily="34" charset="-78"/>
                          <a:cs typeface="Dubai" panose="020B0503030403030204" pitchFamily="34" charset="-78"/>
                        </a:rPr>
                        <a:t>، </a:t>
                      </a:r>
                      <a:r>
                        <a:rPr lang="en-GB" sz="1100" b="0" u="sng" baseline="0" dirty="0">
                          <a:solidFill>
                            <a:schemeClr val="tx1"/>
                          </a:solidFill>
                          <a:effectLst/>
                          <a:latin typeface="Dubai" panose="020B0503030403030204" pitchFamily="34" charset="-78"/>
                          <a:cs typeface="Dubai" panose="020B0503030403030204" pitchFamily="34" charset="-78"/>
                          <a:hlinkClick r:id="rId4"/>
                        </a:rPr>
                        <a:t>C18/40</a:t>
                      </a:r>
                      <a:r>
                        <a:rPr lang="ar-SA" sz="1100" b="0" baseline="0" dirty="0">
                          <a:solidFill>
                            <a:schemeClr val="tx1"/>
                          </a:solidFill>
                          <a:effectLst/>
                          <a:latin typeface="Dubai" panose="020B0503030403030204" pitchFamily="34" charset="-78"/>
                          <a:cs typeface="Dubai" panose="020B0503030403030204" pitchFamily="34" charset="-78"/>
                        </a:rPr>
                        <a:t>، </a:t>
                      </a:r>
                      <a:r>
                        <a:rPr lang="en-GB" sz="1100" b="0" u="sng" baseline="0" dirty="0">
                          <a:solidFill>
                            <a:schemeClr val="tx1"/>
                          </a:solidFill>
                          <a:effectLst/>
                          <a:latin typeface="Dubai" panose="020B0503030403030204" pitchFamily="34" charset="-78"/>
                          <a:cs typeface="Dubai" panose="020B0503030403030204" pitchFamily="34" charset="-78"/>
                          <a:hlinkClick r:id="rId5"/>
                        </a:rPr>
                        <a:t>C19/44</a:t>
                      </a:r>
                      <a:r>
                        <a:rPr lang="ar-SA" sz="1100" b="0" baseline="0" dirty="0">
                          <a:solidFill>
                            <a:schemeClr val="tx1"/>
                          </a:solidFill>
                          <a:effectLst/>
                          <a:latin typeface="Dubai" panose="020B0503030403030204" pitchFamily="34" charset="-78"/>
                          <a:cs typeface="Dubai" panose="020B0503030403030204" pitchFamily="34" charset="-78"/>
                        </a:rPr>
                        <a:t>، </a:t>
                      </a:r>
                      <a:r>
                        <a:rPr lang="en-GB" sz="1100" b="0" u="sng" baseline="0" dirty="0">
                          <a:solidFill>
                            <a:schemeClr val="tx1"/>
                          </a:solidFill>
                          <a:effectLst/>
                          <a:latin typeface="Dubai" panose="020B0503030403030204" pitchFamily="34" charset="-78"/>
                          <a:cs typeface="Dubai" panose="020B0503030403030204" pitchFamily="34" charset="-78"/>
                          <a:hlinkClick r:id="rId6"/>
                        </a:rPr>
                        <a:t>CWG-FHR-11/INF-5</a:t>
                      </a:r>
                      <a:endParaRPr lang="ar-EG" sz="1100" b="0" u="sng"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0"/>
                        </a:spcBef>
                        <a:spcAft>
                          <a:spcPts val="600"/>
                        </a:spcAft>
                        <a:tabLst>
                          <a:tab pos="504190" algn="l"/>
                        </a:tabLst>
                      </a:pPr>
                      <a:endParaRPr lang="en-US" sz="1100" b="0" baseline="0" dirty="0">
                        <a:solidFill>
                          <a:schemeClr val="tx1"/>
                        </a:solidFill>
                        <a:effectLst/>
                        <a:latin typeface="Dubai" panose="020B0503030403030204" pitchFamily="34" charset="-78"/>
                        <a:ea typeface="SimSun" panose="02010600030101010101" pitchFamily="2" charset="-122"/>
                        <a:cs typeface="Dubai" panose="020B0503030403030204" pitchFamily="34" charset="-78"/>
                      </a:endParaRPr>
                    </a:p>
                  </a:txBody>
                  <a:tcPr marL="56362" marR="56362"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979805"/>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92345"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6" name="TextBox 5">
            <a:extLst>
              <a:ext uri="{FF2B5EF4-FFF2-40B4-BE49-F238E27FC236}">
                <a16:creationId xmlns:a16="http://schemas.microsoft.com/office/drawing/2014/main" id="{E7FB9C8E-68A3-4FEB-BBD9-472084D0516A}"/>
              </a:ext>
            </a:extLst>
          </p:cNvPr>
          <p:cNvSpPr txBox="1"/>
          <p:nvPr/>
        </p:nvSpPr>
        <p:spPr>
          <a:xfrm>
            <a:off x="247650" y="9815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414002" y="1124948"/>
            <a:ext cx="8503516" cy="1400383"/>
          </a:xfrm>
          <a:prstGeom prst="rect">
            <a:avLst/>
          </a:prstGeom>
          <a:noFill/>
        </p:spPr>
        <p:txBody>
          <a:bodyPr wrap="square" rtlCol="0">
            <a:spAutoFit/>
          </a:bodyPr>
          <a:lstStyle/>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سياسة مكافحة الاحتيال والفساد وغيرهما من الممارسات المحظورة</a:t>
            </a:r>
            <a:endParaRPr lang="ar-SA" sz="1700" b="1" dirty="0">
              <a:latin typeface="Dubai" panose="020B0503030403030204" pitchFamily="34" charset="-78"/>
              <a:cs typeface="Dubai" panose="020B0503030403030204" pitchFamily="34" charset="-78"/>
            </a:endParaRPr>
          </a:p>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المبادئ التوجيهية بشأن التحقيق </a:t>
            </a:r>
            <a:endParaRPr lang="en-US" sz="1700" b="1" dirty="0">
              <a:latin typeface="Dubai" panose="020B0503030403030204" pitchFamily="34" charset="-78"/>
              <a:cs typeface="Dubai" panose="020B0503030403030204" pitchFamily="34" charset="-78"/>
            </a:endParaRPr>
          </a:p>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تضمين الاتفاقات المتعلقة بالمشاريع بنداً بشأن الأصول القانونية المرعية في حال وقوع احتيال</a:t>
            </a:r>
            <a:endParaRPr lang="en-US" sz="1700" b="1" dirty="0">
              <a:latin typeface="Dubai" panose="020B0503030403030204" pitchFamily="34" charset="-78"/>
              <a:cs typeface="Dubai" panose="020B0503030403030204" pitchFamily="34" charset="-78"/>
            </a:endParaRPr>
          </a:p>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التفتيش على مشاريع المكاتب الإقليمية</a:t>
            </a:r>
            <a:endParaRPr lang="en-US" sz="1700" b="1" dirty="0">
              <a:latin typeface="Dubai" panose="020B0503030403030204" pitchFamily="34" charset="-78"/>
              <a:cs typeface="Dubai" panose="020B0503030403030204" pitchFamily="34" charset="-78"/>
            </a:endParaRPr>
          </a:p>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تعزيز سياسات الرعاية </a:t>
            </a:r>
            <a:endParaRPr lang="en-US" sz="1700" b="1" dirty="0">
              <a:latin typeface="Dubai" panose="020B0503030403030204" pitchFamily="34" charset="-78"/>
              <a:cs typeface="Dubai" panose="020B0503030403030204" pitchFamily="34" charset="-78"/>
            </a:endParaRPr>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8711530" y="1429410"/>
            <a:ext cx="1743075" cy="877163"/>
          </a:xfrm>
          <a:prstGeom prst="rect">
            <a:avLst/>
          </a:prstGeom>
          <a:solidFill>
            <a:schemeClr val="accent1">
              <a:lumMod val="60000"/>
              <a:lumOff val="40000"/>
            </a:schemeClr>
          </a:solidFill>
        </p:spPr>
        <p:txBody>
          <a:bodyPr wrap="square" rtlCol="0">
            <a:spAutoFit/>
          </a:bodyPr>
          <a:lstStyle/>
          <a:p>
            <a:pPr algn="ctr"/>
            <a:r>
              <a:rPr lang="ar-EG" sz="1700" b="1" dirty="0">
                <a:latin typeface="Dubai" panose="020B0503030403030204" pitchFamily="34" charset="-78"/>
                <a:cs typeface="Dubai" panose="020B0503030403030204" pitchFamily="34" charset="-78"/>
              </a:rPr>
              <a:t>الإدارة والأخلاقيات والكشف عن الاحتيال</a:t>
            </a:r>
            <a:endParaRPr lang="en-GB" sz="1700" b="1" dirty="0">
              <a:latin typeface="Dubai" panose="020B0503030403030204" pitchFamily="34" charset="-78"/>
              <a:cs typeface="Dubai" panose="020B0503030403030204" pitchFamily="34" charset="-78"/>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484811" y="3163644"/>
            <a:ext cx="8381504" cy="1400383"/>
          </a:xfrm>
          <a:prstGeom prst="rect">
            <a:avLst/>
          </a:prstGeom>
          <a:noFill/>
        </p:spPr>
        <p:txBody>
          <a:bodyPr wrap="square" rtlCol="0">
            <a:spAutoFit/>
          </a:bodyPr>
          <a:lstStyle/>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اعتماد إجراءات جديدة للمشتريات بشأن أوامر الشراء التي لا تتجاوز قيمتها </a:t>
            </a:r>
            <a:r>
              <a:rPr lang="es-ES" sz="1700" b="1" dirty="0">
                <a:latin typeface="Dubai" panose="020B0503030403030204" pitchFamily="34" charset="-78"/>
                <a:cs typeface="Dubai" panose="020B0503030403030204" pitchFamily="34" charset="-78"/>
              </a:rPr>
              <a:t>20 000</a:t>
            </a:r>
            <a:r>
              <a:rPr lang="ar-EG" sz="1700" b="1" dirty="0">
                <a:latin typeface="Dubai" panose="020B0503030403030204" pitchFamily="34" charset="-78"/>
                <a:cs typeface="Dubai" panose="020B0503030403030204" pitchFamily="34" charset="-78"/>
              </a:rPr>
              <a:t> فرنك سويسري</a:t>
            </a:r>
            <a:endParaRPr lang="en-US" sz="1700" b="1"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وضع قواعد أساسية للمشتريات لمشاريع مكتب تنمية الاتصالات</a:t>
            </a:r>
            <a:endParaRPr lang="en-US" sz="1700" b="1"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رصد المبالغ التراكمية لأوامر الشراء لكل مورّد </a:t>
            </a:r>
            <a:endParaRPr lang="en-US" sz="1700" b="1"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تشديد الرقابة على النفقات النثرية</a:t>
            </a:r>
            <a:endParaRPr lang="en-US" sz="1700" b="1"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الإدارة الفعالة للنقد والحسابات المصرفية في المكاتب الإقليمية/مكاتب المناطق التابعة للاتحاد</a:t>
            </a:r>
            <a:endParaRPr lang="en-US" sz="1700" b="1" dirty="0">
              <a:latin typeface="Dubai" panose="020B0503030403030204" pitchFamily="34" charset="-78"/>
              <a:cs typeface="Dubai" panose="020B0503030403030204" pitchFamily="34" charset="-78"/>
            </a:endParaRPr>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8688355" y="3398683"/>
            <a:ext cx="1743075" cy="877163"/>
          </a:xfrm>
          <a:prstGeom prst="rect">
            <a:avLst/>
          </a:prstGeom>
          <a:solidFill>
            <a:schemeClr val="accent1">
              <a:lumMod val="60000"/>
              <a:lumOff val="40000"/>
            </a:schemeClr>
          </a:solidFill>
        </p:spPr>
        <p:txBody>
          <a:bodyPr wrap="square" rtlCol="0">
            <a:spAutoFit/>
          </a:bodyPr>
          <a:lstStyle/>
          <a:p>
            <a:pPr algn="ctr"/>
            <a:r>
              <a:rPr lang="ar-EG" sz="1700" b="1" dirty="0">
                <a:latin typeface="Dubai" panose="020B0503030403030204" pitchFamily="34" charset="-78"/>
                <a:cs typeface="Dubai" panose="020B0503030403030204" pitchFamily="34" charset="-78"/>
              </a:rPr>
              <a:t>تعزيز الإجراءات المالية وإجراءات المشتريات</a:t>
            </a:r>
            <a:endParaRPr lang="en-GB" sz="1700" b="1" dirty="0">
              <a:latin typeface="Dubai" panose="020B0503030403030204" pitchFamily="34" charset="-78"/>
              <a:cs typeface="Dubai" panose="020B0503030403030204" pitchFamily="34" charset="-78"/>
            </a:endParaRPr>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462162" y="4891159"/>
            <a:ext cx="8338971" cy="1661993"/>
          </a:xfrm>
          <a:prstGeom prst="rect">
            <a:avLst/>
          </a:prstGeom>
          <a:noFill/>
        </p:spPr>
        <p:txBody>
          <a:bodyPr wrap="square" rtlCol="0">
            <a:spAutoFit/>
          </a:bodyPr>
          <a:lstStyle/>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إنشاء فريق العمل الداخلي المعني بتعزيز عمليات الرقابة التابع لمكتب تنمية الاتصالات</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خطة السفر السنوية لموظفي مكتب تنمية الاتصالات</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الرقابة على أعمال الاستشاريين</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تعزيز إجراءات السفر</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تعزيز الرقابة على مستوى المشاريع</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إدارة أصول المشاريع</a:t>
            </a:r>
            <a:endParaRPr lang="en-US" sz="1700" dirty="0">
              <a:latin typeface="Dubai" panose="020B0503030403030204" pitchFamily="34" charset="-78"/>
              <a:cs typeface="Dubai" panose="020B0503030403030204" pitchFamily="34" charset="-78"/>
            </a:endParaRPr>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8711529" y="5156435"/>
            <a:ext cx="1743075" cy="1138773"/>
          </a:xfrm>
          <a:prstGeom prst="rect">
            <a:avLst/>
          </a:prstGeom>
          <a:solidFill>
            <a:schemeClr val="accent1">
              <a:lumMod val="60000"/>
              <a:lumOff val="40000"/>
            </a:schemeClr>
          </a:solidFill>
        </p:spPr>
        <p:txBody>
          <a:bodyPr wrap="square" rtlCol="0">
            <a:spAutoFit/>
          </a:bodyPr>
          <a:lstStyle/>
          <a:p>
            <a:pPr algn="ctr"/>
            <a:r>
              <a:rPr lang="ar-EG" sz="1700" b="1" dirty="0">
                <a:latin typeface="Dubai" panose="020B0503030403030204" pitchFamily="34" charset="-78"/>
                <a:cs typeface="Dubai" panose="020B0503030403030204" pitchFamily="34" charset="-78"/>
              </a:rPr>
              <a:t>تعزيز إجراءات الرقابة الداخلية </a:t>
            </a:r>
            <a:br>
              <a:rPr lang="ar-EG" sz="1700" b="1" dirty="0">
                <a:latin typeface="Dubai" panose="020B0503030403030204" pitchFamily="34" charset="-78"/>
                <a:cs typeface="Dubai" panose="020B0503030403030204" pitchFamily="34" charset="-78"/>
              </a:rPr>
            </a:br>
            <a:r>
              <a:rPr lang="ar-EG" sz="1700" b="1" dirty="0">
                <a:latin typeface="Dubai" panose="020B0503030403030204" pitchFamily="34" charset="-78"/>
                <a:cs typeface="Dubai" panose="020B0503030403030204" pitchFamily="34" charset="-78"/>
              </a:rPr>
              <a:t>في مكتب تنمية الاتصالات</a:t>
            </a:r>
            <a:endParaRPr lang="en-GB" sz="1700" b="1" dirty="0">
              <a:latin typeface="Dubai" panose="020B0503030403030204" pitchFamily="34" charset="-78"/>
              <a:cs typeface="Dubai" panose="020B0503030403030204" pitchFamily="34" charset="-78"/>
            </a:endParaRP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10394050" y="3679410"/>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10385720" y="1666671"/>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10341678" y="1165406"/>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10362017" y="2245339"/>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10361747" y="3165359"/>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10357144" y="4209678"/>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10385720" y="551641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10337593" y="493698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10365799" y="604409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4" name="Rectangle 103">
            <a:extLst>
              <a:ext uri="{FF2B5EF4-FFF2-40B4-BE49-F238E27FC236}">
                <a16:creationId xmlns:a16="http://schemas.microsoft.com/office/drawing/2014/main" id="{6C0C5032-BA6D-4B49-B2F8-FEE5FF03C692}"/>
              </a:ext>
            </a:extLst>
          </p:cNvPr>
          <p:cNvSpPr/>
          <p:nvPr/>
        </p:nvSpPr>
        <p:spPr>
          <a:xfrm rot="16200000">
            <a:off x="10562948" y="2239976"/>
            <a:ext cx="2723267"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106" name="TextBox 105">
            <a:extLst>
              <a:ext uri="{FF2B5EF4-FFF2-40B4-BE49-F238E27FC236}">
                <a16:creationId xmlns:a16="http://schemas.microsoft.com/office/drawing/2014/main" id="{E7361F41-43AE-46F6-98BF-16A772800213}"/>
              </a:ext>
            </a:extLst>
          </p:cNvPr>
          <p:cNvSpPr txBox="1"/>
          <p:nvPr/>
        </p:nvSpPr>
        <p:spPr>
          <a:xfrm>
            <a:off x="4665760" y="397681"/>
            <a:ext cx="5615898"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107" name="TextBox 106">
            <a:extLst>
              <a:ext uri="{FF2B5EF4-FFF2-40B4-BE49-F238E27FC236}">
                <a16:creationId xmlns:a16="http://schemas.microsoft.com/office/drawing/2014/main" id="{CBB16497-92E3-4677-8A7B-DD357C979792}"/>
              </a:ext>
            </a:extLst>
          </p:cNvPr>
          <p:cNvSpPr txBox="1"/>
          <p:nvPr/>
        </p:nvSpPr>
        <p:spPr>
          <a:xfrm>
            <a:off x="10047037" y="234654"/>
            <a:ext cx="118189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04</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Tree>
    <p:extLst>
      <p:ext uri="{BB962C8B-B14F-4D97-AF65-F5344CB8AC3E}">
        <p14:creationId xmlns:p14="http://schemas.microsoft.com/office/powerpoint/2010/main" val="10296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2611A40-5CD4-4EF6-9B71-770D99D592C8}"/>
              </a:ext>
            </a:extLst>
          </p:cNvPr>
          <p:cNvSpPr/>
          <p:nvPr/>
        </p:nvSpPr>
        <p:spPr>
          <a:xfrm>
            <a:off x="0" y="622388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2" name="Rectangle 21">
            <a:extLst>
              <a:ext uri="{FF2B5EF4-FFF2-40B4-BE49-F238E27FC236}">
                <a16:creationId xmlns:a16="http://schemas.microsoft.com/office/drawing/2014/main" id="{2698945B-BBAE-4B4E-84F6-976D582176CF}"/>
              </a:ext>
            </a:extLst>
          </p:cNvPr>
          <p:cNvSpPr/>
          <p:nvPr/>
        </p:nvSpPr>
        <p:spPr>
          <a:xfrm>
            <a:off x="8682606" y="6293514"/>
            <a:ext cx="2378563"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3" name="Title 1">
            <a:extLst>
              <a:ext uri="{FF2B5EF4-FFF2-40B4-BE49-F238E27FC236}">
                <a16:creationId xmlns:a16="http://schemas.microsoft.com/office/drawing/2014/main" id="{C23F7D37-8693-4D79-98B5-878BFE9B6CD3}"/>
              </a:ext>
            </a:extLst>
          </p:cNvPr>
          <p:cNvSpPr txBox="1">
            <a:spLocks/>
          </p:cNvSpPr>
          <p:nvPr/>
        </p:nvSpPr>
        <p:spPr>
          <a:xfrm>
            <a:off x="10892589" y="6149094"/>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24" name="Picture 23" descr="A close up of a logo&#10;&#10;Description automatically generated">
            <a:extLst>
              <a:ext uri="{FF2B5EF4-FFF2-40B4-BE49-F238E27FC236}">
                <a16:creationId xmlns:a16="http://schemas.microsoft.com/office/drawing/2014/main" id="{15901A74-8ED2-4647-9671-96F3C26C28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215804"/>
            <a:ext cx="603169" cy="612369"/>
          </a:xfrm>
          <a:prstGeom prst="rect">
            <a:avLst/>
          </a:prstGeom>
        </p:spPr>
      </p:pic>
      <p:grpSp>
        <p:nvGrpSpPr>
          <p:cNvPr id="25" name="Group 24">
            <a:extLst>
              <a:ext uri="{FF2B5EF4-FFF2-40B4-BE49-F238E27FC236}">
                <a16:creationId xmlns:a16="http://schemas.microsoft.com/office/drawing/2014/main" id="{B254F86D-1BCD-44B8-96C6-83BD762490CF}"/>
              </a:ext>
            </a:extLst>
          </p:cNvPr>
          <p:cNvGrpSpPr/>
          <p:nvPr/>
        </p:nvGrpSpPr>
        <p:grpSpPr>
          <a:xfrm>
            <a:off x="3855904" y="663683"/>
            <a:ext cx="7809525" cy="769441"/>
            <a:chOff x="8466760" y="1695404"/>
            <a:chExt cx="5906902" cy="769441"/>
          </a:xfrm>
        </p:grpSpPr>
        <p:sp>
          <p:nvSpPr>
            <p:cNvPr id="26" name="TextBox 25">
              <a:extLst>
                <a:ext uri="{FF2B5EF4-FFF2-40B4-BE49-F238E27FC236}">
                  <a16:creationId xmlns:a16="http://schemas.microsoft.com/office/drawing/2014/main" id="{4C671F88-B987-43BB-94D8-B9CD44DE1E17}"/>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D26DD057-A4C0-4E4E-9883-23D2C0EC756E}"/>
                </a:ext>
              </a:extLst>
            </p:cNvPr>
            <p:cNvSpPr txBox="1"/>
            <p:nvPr/>
          </p:nvSpPr>
          <p:spPr>
            <a:xfrm>
              <a:off x="13392556" y="1695404"/>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cs typeface="Dubai" panose="020B0503030403030204" pitchFamily="34" charset="-78"/>
                </a:rPr>
                <a:t>01</a:t>
              </a:r>
              <a:endParaRPr lang="ko-KR" altLang="en-US" sz="4400" b="1" dirty="0">
                <a:solidFill>
                  <a:schemeClr val="bg1">
                    <a:lumMod val="65000"/>
                  </a:schemeClr>
                </a:solidFill>
                <a:latin typeface="Dubai" panose="020B0503030403030204" pitchFamily="34" charset="-78"/>
                <a:cs typeface="Dubai" panose="020B0503030403030204" pitchFamily="34" charset="-78"/>
              </a:endParaRPr>
            </a:p>
          </p:txBody>
        </p:sp>
      </p:grpSp>
      <p:grpSp>
        <p:nvGrpSpPr>
          <p:cNvPr id="28" name="Group 27">
            <a:extLst>
              <a:ext uri="{FF2B5EF4-FFF2-40B4-BE49-F238E27FC236}">
                <a16:creationId xmlns:a16="http://schemas.microsoft.com/office/drawing/2014/main" id="{E830A296-E63F-4FCF-A992-D245F66423C4}"/>
              </a:ext>
            </a:extLst>
          </p:cNvPr>
          <p:cNvGrpSpPr/>
          <p:nvPr/>
        </p:nvGrpSpPr>
        <p:grpSpPr>
          <a:xfrm>
            <a:off x="3611968" y="2802892"/>
            <a:ext cx="8114804" cy="777510"/>
            <a:chOff x="8097192" y="1382368"/>
            <a:chExt cx="5904134" cy="777510"/>
          </a:xfrm>
        </p:grpSpPr>
        <p:sp>
          <p:nvSpPr>
            <p:cNvPr id="29" name="TextBox 28">
              <a:extLst>
                <a:ext uri="{FF2B5EF4-FFF2-40B4-BE49-F238E27FC236}">
                  <a16:creationId xmlns:a16="http://schemas.microsoft.com/office/drawing/2014/main" id="{D7306E2E-265A-47B3-9442-E7DBFF2453DC}"/>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33" name="TextBox 32">
              <a:extLst>
                <a:ext uri="{FF2B5EF4-FFF2-40B4-BE49-F238E27FC236}">
                  <a16:creationId xmlns:a16="http://schemas.microsoft.com/office/drawing/2014/main" id="{56A0E72F-C147-4B50-9665-BD7E1B8D5D8B}"/>
                </a:ext>
              </a:extLst>
            </p:cNvPr>
            <p:cNvSpPr txBox="1"/>
            <p:nvPr/>
          </p:nvSpPr>
          <p:spPr>
            <a:xfrm>
              <a:off x="13020220" y="138236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04</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grpSp>
        <p:nvGrpSpPr>
          <p:cNvPr id="37" name="Group 36">
            <a:extLst>
              <a:ext uri="{FF2B5EF4-FFF2-40B4-BE49-F238E27FC236}">
                <a16:creationId xmlns:a16="http://schemas.microsoft.com/office/drawing/2014/main" id="{8F1C81CF-B99C-4E99-9070-B91EACBA56C3}"/>
              </a:ext>
            </a:extLst>
          </p:cNvPr>
          <p:cNvGrpSpPr/>
          <p:nvPr/>
        </p:nvGrpSpPr>
        <p:grpSpPr>
          <a:xfrm>
            <a:off x="4375067" y="3568718"/>
            <a:ext cx="7233142" cy="777510"/>
            <a:chOff x="9245421" y="1280662"/>
            <a:chExt cx="6486238" cy="777510"/>
          </a:xfrm>
        </p:grpSpPr>
        <p:sp>
          <p:nvSpPr>
            <p:cNvPr id="41" name="TextBox 40">
              <a:extLst>
                <a:ext uri="{FF2B5EF4-FFF2-40B4-BE49-F238E27FC236}">
                  <a16:creationId xmlns:a16="http://schemas.microsoft.com/office/drawing/2014/main" id="{AF92C724-35BB-4C9D-B063-B6AFB3CDA4E6}"/>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42" name="TextBox 41">
              <a:extLst>
                <a:ext uri="{FF2B5EF4-FFF2-40B4-BE49-F238E27FC236}">
                  <a16:creationId xmlns:a16="http://schemas.microsoft.com/office/drawing/2014/main" id="{8340C1C6-9E67-4E3A-B3B4-9EDC3208BC5B}"/>
                </a:ext>
              </a:extLst>
            </p:cNvPr>
            <p:cNvSpPr txBox="1"/>
            <p:nvPr/>
          </p:nvSpPr>
          <p:spPr>
            <a:xfrm>
              <a:off x="14750553" y="1280662"/>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cs typeface="Dubai" panose="020B0503030403030204" pitchFamily="34" charset="-78"/>
                </a:rPr>
                <a:t>05</a:t>
              </a:r>
              <a:endParaRPr lang="ko-KR" altLang="en-US" sz="4400" b="1" dirty="0">
                <a:solidFill>
                  <a:srgbClr val="00B0F0"/>
                </a:solidFill>
                <a:latin typeface="Dubai" panose="020B0503030403030204" pitchFamily="34" charset="-78"/>
                <a:cs typeface="Dubai" panose="020B0503030403030204" pitchFamily="34" charset="-78"/>
              </a:endParaRPr>
            </a:p>
          </p:txBody>
        </p:sp>
      </p:grpSp>
      <p:sp>
        <p:nvSpPr>
          <p:cNvPr id="43" name="TextBox 42">
            <a:extLst>
              <a:ext uri="{FF2B5EF4-FFF2-40B4-BE49-F238E27FC236}">
                <a16:creationId xmlns:a16="http://schemas.microsoft.com/office/drawing/2014/main" id="{49F01314-01E3-47BD-ABDC-F264633141CE}"/>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latin typeface="Dubai" panose="020B0503030403030204" pitchFamily="34" charset="-78"/>
                <a:cs typeface="Dubai" panose="020B0503030403030204" pitchFamily="34" charset="-78"/>
              </a:rPr>
              <a:t>خلفي</a:t>
            </a:r>
            <a:r>
              <a:rPr lang="ar-EG" altLang="ko-KR" dirty="0">
                <a:latin typeface="Dubai" panose="020B0503030403030204" pitchFamily="34" charset="-78"/>
                <a:cs typeface="Dubai" panose="020B0503030403030204" pitchFamily="34" charset="-78"/>
              </a:rPr>
              <a:t>ة</a:t>
            </a:r>
            <a:endParaRPr lang="ko-KR" altLang="en-US" dirty="0">
              <a:latin typeface="Dubai" panose="020B0503030403030204" pitchFamily="34" charset="-78"/>
              <a:cs typeface="Dubai" panose="020B0503030403030204" pitchFamily="34" charset="-78"/>
            </a:endParaRPr>
          </a:p>
        </p:txBody>
      </p:sp>
      <p:sp>
        <p:nvSpPr>
          <p:cNvPr id="44" name="TextBox 43">
            <a:extLst>
              <a:ext uri="{FF2B5EF4-FFF2-40B4-BE49-F238E27FC236}">
                <a16:creationId xmlns:a16="http://schemas.microsoft.com/office/drawing/2014/main" id="{36821926-1384-4678-BCE6-4769FCAFCAA1}"/>
              </a:ext>
            </a:extLst>
          </p:cNvPr>
          <p:cNvSpPr txBox="1"/>
          <p:nvPr/>
        </p:nvSpPr>
        <p:spPr>
          <a:xfrm>
            <a:off x="10517029" y="136174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02</a:t>
            </a:r>
            <a:endParaRPr lang="ko-KR" altLang="en-US" dirty="0">
              <a:latin typeface="Dubai" panose="020B0503030403030204" pitchFamily="34" charset="-78"/>
              <a:cs typeface="Dubai" panose="020B0503030403030204" pitchFamily="34" charset="-78"/>
            </a:endParaRPr>
          </a:p>
        </p:txBody>
      </p:sp>
      <p:sp>
        <p:nvSpPr>
          <p:cNvPr id="45" name="TextBox 44">
            <a:extLst>
              <a:ext uri="{FF2B5EF4-FFF2-40B4-BE49-F238E27FC236}">
                <a16:creationId xmlns:a16="http://schemas.microsoft.com/office/drawing/2014/main" id="{9AA09EFC-3A27-4F05-B381-3AC7D1637A21}"/>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6" name="TextBox 45">
            <a:extLst>
              <a:ext uri="{FF2B5EF4-FFF2-40B4-BE49-F238E27FC236}">
                <a16:creationId xmlns:a16="http://schemas.microsoft.com/office/drawing/2014/main" id="{62FEED63-2A9E-4D8C-B769-3E02189F4401}"/>
              </a:ext>
            </a:extLst>
          </p:cNvPr>
          <p:cNvSpPr txBox="1"/>
          <p:nvPr/>
        </p:nvSpPr>
        <p:spPr>
          <a:xfrm>
            <a:off x="10531544" y="2094302"/>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03</a:t>
            </a:r>
            <a:endParaRPr lang="ko-KR" altLang="en-US"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09555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2" name="Rectangle 1">
            <a:extLst>
              <a:ext uri="{FF2B5EF4-FFF2-40B4-BE49-F238E27FC236}">
                <a16:creationId xmlns:a16="http://schemas.microsoft.com/office/drawing/2014/main" id="{A8762A25-5B6C-4B3D-8F2D-BAE393253711}"/>
              </a:ext>
            </a:extLst>
          </p:cNvPr>
          <p:cNvSpPr/>
          <p:nvPr/>
        </p:nvSpPr>
        <p:spPr>
          <a:xfrm>
            <a:off x="577970" y="4511805"/>
            <a:ext cx="6016501" cy="923330"/>
          </a:xfrm>
          <a:prstGeom prst="rect">
            <a:avLst/>
          </a:prstGeom>
        </p:spPr>
        <p:txBody>
          <a:bodyPr wrap="square">
            <a:spAutoFit/>
          </a:bodyPr>
          <a:lstStyle/>
          <a:p>
            <a:pPr algn="r" rtl="1"/>
            <a:r>
              <a:rPr lang="ar-EG" dirty="0">
                <a:latin typeface="Dubai" panose="020B0503030403030204" pitchFamily="34" charset="-78"/>
                <a:cs typeface="Dubai" panose="020B0503030403030204" pitchFamily="34" charset="-78"/>
              </a:rPr>
              <a:t>اعتراف الموظفين بالمسؤولية في استمارة إقرار الذمة المالية وستُحسَّن الاستمارة من أجل إدراج إشارات محددة إلى المساءلة. وسيوقع جميع الموظفين على هذه الاستمارة كل عام.</a:t>
            </a:r>
            <a:endParaRPr lang="en-US" sz="1600" dirty="0">
              <a:latin typeface="Dubai" panose="020B0503030403030204" pitchFamily="34" charset="-78"/>
              <a:cs typeface="Dubai" panose="020B0503030403030204" pitchFamily="34" charset="-78"/>
            </a:endParaRPr>
          </a:p>
        </p:txBody>
      </p:sp>
      <p:sp>
        <p:nvSpPr>
          <p:cNvPr id="3" name="Rectangle 2">
            <a:extLst>
              <a:ext uri="{FF2B5EF4-FFF2-40B4-BE49-F238E27FC236}">
                <a16:creationId xmlns:a16="http://schemas.microsoft.com/office/drawing/2014/main" id="{C3075B4C-8D99-43E7-84D1-D5B363B096E4}"/>
              </a:ext>
            </a:extLst>
          </p:cNvPr>
          <p:cNvSpPr/>
          <p:nvPr/>
        </p:nvSpPr>
        <p:spPr>
          <a:xfrm>
            <a:off x="1010644" y="1365066"/>
            <a:ext cx="5404443" cy="1323439"/>
          </a:xfrm>
          <a:prstGeom prst="rect">
            <a:avLst/>
          </a:prstGeom>
        </p:spPr>
        <p:txBody>
          <a:bodyPr wrap="square">
            <a:spAutoFit/>
          </a:bodyPr>
          <a:lstStyle/>
          <a:p>
            <a:pPr algn="r" rtl="1"/>
            <a:r>
              <a:rPr lang="en-US" sz="4000" b="1" dirty="0">
                <a:latin typeface="Dubai" panose="020B0503030403030204" pitchFamily="34" charset="-78"/>
                <a:cs typeface="Dubai" panose="020B0503030403030204" pitchFamily="34" charset="-78"/>
              </a:rPr>
              <a:t>1</a:t>
            </a:r>
            <a:r>
              <a:rPr lang="ar-SA" sz="4000" b="1" dirty="0">
                <a:latin typeface="Dubai" panose="020B0503030403030204" pitchFamily="34" charset="-78"/>
                <a:cs typeface="Dubai" panose="020B0503030403030204" pitchFamily="34" charset="-78"/>
              </a:rPr>
              <a:t> </a:t>
            </a:r>
            <a:r>
              <a:rPr lang="en-US" sz="4000" b="1" dirty="0">
                <a:latin typeface="Dubai" panose="020B0503030403030204" pitchFamily="34" charset="-78"/>
                <a:cs typeface="Dubai" panose="020B0503030403030204" pitchFamily="34" charset="-78"/>
              </a:rPr>
              <a:t>  </a:t>
            </a:r>
            <a:r>
              <a:rPr lang="ar-EG" sz="4000" b="1" dirty="0">
                <a:solidFill>
                  <a:schemeClr val="bg1"/>
                </a:solidFill>
                <a:latin typeface="Dubai" panose="020B0503030403030204" pitchFamily="34" charset="-78"/>
                <a:cs typeface="Dubai" panose="020B0503030403030204" pitchFamily="34" charset="-78"/>
              </a:rPr>
              <a:t>تحسين</a:t>
            </a:r>
            <a:r>
              <a:rPr lang="ar-EG" sz="4000" b="1" dirty="0">
                <a:latin typeface="Dubai" panose="020B0503030403030204" pitchFamily="34" charset="-78"/>
                <a:cs typeface="Dubai" panose="020B0503030403030204" pitchFamily="34" charset="-78"/>
              </a:rPr>
              <a:t> عملية </a:t>
            </a:r>
            <a:br>
              <a:rPr lang="ar-EG" sz="4000" b="1" dirty="0">
                <a:latin typeface="Dubai" panose="020B0503030403030204" pitchFamily="34" charset="-78"/>
                <a:cs typeface="Dubai" panose="020B0503030403030204" pitchFamily="34" charset="-78"/>
              </a:rPr>
            </a:br>
            <a:r>
              <a:rPr lang="ar-EG" sz="4000" b="1" dirty="0">
                <a:latin typeface="Dubai" panose="020B0503030403030204" pitchFamily="34" charset="-78"/>
                <a:cs typeface="Dubai" panose="020B0503030403030204" pitchFamily="34" charset="-78"/>
              </a:rPr>
              <a:t>إقرار الذمة المالية</a:t>
            </a:r>
            <a:endParaRPr lang="en-US" sz="4000" b="1" dirty="0">
              <a:latin typeface="Dubai" panose="020B0503030403030204" pitchFamily="34" charset="-78"/>
              <a:cs typeface="Dubai" panose="020B0503030403030204" pitchFamily="34" charset="-78"/>
            </a:endParaRPr>
          </a:p>
        </p:txBody>
      </p:sp>
      <p:sp>
        <p:nvSpPr>
          <p:cNvPr id="5" name="Rectangle 4">
            <a:extLst>
              <a:ext uri="{FF2B5EF4-FFF2-40B4-BE49-F238E27FC236}">
                <a16:creationId xmlns:a16="http://schemas.microsoft.com/office/drawing/2014/main" id="{6B4E2618-60B8-48C1-84E6-E69D52C6EE98}"/>
              </a:ext>
            </a:extLst>
          </p:cNvPr>
          <p:cNvSpPr/>
          <p:nvPr/>
        </p:nvSpPr>
        <p:spPr>
          <a:xfrm>
            <a:off x="6762381" y="1139651"/>
            <a:ext cx="4614899" cy="2452979"/>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b="1"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b="1" dirty="0">
                <a:solidFill>
                  <a:schemeClr val="bg1">
                    <a:lumMod val="85000"/>
                  </a:schemeClr>
                </a:solidFill>
                <a:latin typeface="Dubai" panose="020B0503030403030204" pitchFamily="34" charset="-78"/>
                <a:cs typeface="Dubai" panose="020B0503030403030204" pitchFamily="34" charset="-78"/>
              </a:rPr>
              <a:t> </a:t>
            </a:r>
            <a:r>
              <a:rPr lang="es-ES" b="1" dirty="0">
                <a:solidFill>
                  <a:schemeClr val="bg1">
                    <a:lumMod val="85000"/>
                  </a:schemeClr>
                </a:solidFill>
                <a:latin typeface="Dubai" panose="020B0503030403030204" pitchFamily="34" charset="-78"/>
                <a:cs typeface="Dubai" panose="020B0503030403030204" pitchFamily="34" charset="-78"/>
              </a:rPr>
              <a:t>(IMAC)</a:t>
            </a:r>
            <a:endParaRPr lang="ar-SA"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المراجعة </a:t>
            </a:r>
            <a:r>
              <a:rPr lang="ar-EG" b="1" dirty="0">
                <a:solidFill>
                  <a:schemeClr val="bg1">
                    <a:lumMod val="85000"/>
                  </a:schemeClr>
                </a:solidFill>
                <a:latin typeface="Dubai" panose="020B0503030403030204" pitchFamily="34" charset="-78"/>
                <a:cs typeface="Dubai" panose="020B0503030403030204" pitchFamily="34" charset="-78"/>
              </a:rPr>
              <a:t>الداخلية</a:t>
            </a:r>
            <a:r>
              <a:rPr lang="ar-EG" sz="2000" b="1" dirty="0">
                <a:solidFill>
                  <a:schemeClr val="bg1">
                    <a:lumMod val="85000"/>
                  </a:schemeClr>
                </a:solidFill>
                <a:latin typeface="Dubai" panose="020B0503030403030204" pitchFamily="34" charset="-78"/>
                <a:cs typeface="Dubai" panose="020B0503030403030204" pitchFamily="34" charset="-78"/>
              </a:rPr>
              <a:t> للحسابات</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50000"/>
                  </a:schemeClr>
                </a:solidFill>
                <a:latin typeface="Dubai" panose="020B0503030403030204" pitchFamily="34" charset="-78"/>
                <a:cs typeface="Dubai" panose="020B0503030403030204" pitchFamily="34" charset="-78"/>
              </a:rPr>
              <a:t>(JIU)</a:t>
            </a:r>
            <a:endParaRPr lang="en-US" sz="2000" b="1" dirty="0">
              <a:solidFill>
                <a:schemeClr val="bg1">
                  <a:lumMod val="50000"/>
                </a:schemeClr>
              </a:solidFill>
              <a:latin typeface="Dubai" panose="020B0503030403030204" pitchFamily="34" charset="-78"/>
              <a:cs typeface="Dubai" panose="020B0503030403030204" pitchFamily="34" charset="-78"/>
            </a:endParaRPr>
          </a:p>
          <a:p>
            <a:pPr marL="228600" marR="0" indent="-228600" algn="just" rtl="1">
              <a:lnSpc>
                <a:spcPct val="130000"/>
              </a:lnSpc>
              <a:spcBef>
                <a:spcPts val="0"/>
              </a:spcBef>
              <a:spcAft>
                <a:spcPts val="0"/>
              </a:spcAft>
            </a:pPr>
            <a:r>
              <a:rPr lang="en-US" sz="2000" b="1" dirty="0">
                <a:latin typeface="Dubai" panose="020B0503030403030204" pitchFamily="34" charset="-78"/>
                <a:ea typeface="Calibri" panose="020F0502020204030204" pitchFamily="34" charset="0"/>
                <a:cs typeface="Dubai" panose="020B0503030403030204" pitchFamily="34" charset="-78"/>
              </a:rPr>
              <a:t> </a:t>
            </a:r>
            <a:endParaRPr lang="en-US" sz="2000" b="1" dirty="0">
              <a:latin typeface="Dubai" panose="020B0503030403030204" pitchFamily="34" charset="-78"/>
              <a:cs typeface="Dubai" panose="020B0503030403030204" pitchFamily="34" charset="-78"/>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5084FD2-AD6E-435A-86C3-D95196BCDD4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sp>
        <p:nvSpPr>
          <p:cNvPr id="4" name="Rectangle 3">
            <a:extLst>
              <a:ext uri="{FF2B5EF4-FFF2-40B4-BE49-F238E27FC236}">
                <a16:creationId xmlns:a16="http://schemas.microsoft.com/office/drawing/2014/main" id="{02EC9D4C-C350-4B85-95D1-4D2163E40623}"/>
              </a:ext>
            </a:extLst>
          </p:cNvPr>
          <p:cNvSpPr/>
          <p:nvPr/>
        </p:nvSpPr>
        <p:spPr>
          <a:xfrm>
            <a:off x="6926520" y="5361561"/>
            <a:ext cx="3308591" cy="369332"/>
          </a:xfrm>
          <a:prstGeom prst="rect">
            <a:avLst/>
          </a:prstGeom>
        </p:spPr>
        <p:txBody>
          <a:bodyPr wrap="square">
            <a:spAutoFit/>
          </a:bodyPr>
          <a:lstStyle/>
          <a:p>
            <a:pPr algn="r" rtl="1"/>
            <a:r>
              <a:rPr lang="ar-EG" dirty="0">
                <a:solidFill>
                  <a:srgbClr val="00B0F0"/>
                </a:solidFill>
                <a:latin typeface="Dubai" panose="020B0503030403030204" pitchFamily="34" charset="-78"/>
                <a:cs typeface="Dubai" panose="020B0503030403030204" pitchFamily="34" charset="-78"/>
              </a:rPr>
              <a:t>ينبغي تعديل الأمر الإداري </a:t>
            </a:r>
            <a:r>
              <a:rPr lang="es-ES" dirty="0">
                <a:solidFill>
                  <a:srgbClr val="00B0F0"/>
                </a:solidFill>
                <a:latin typeface="Dubai" panose="020B0503030403030204" pitchFamily="34" charset="-78"/>
                <a:cs typeface="Dubai" panose="020B0503030403030204" pitchFamily="34" charset="-78"/>
              </a:rPr>
              <a:t>03/11</a:t>
            </a:r>
            <a:endParaRPr lang="en-US" dirty="0">
              <a:solidFill>
                <a:srgbClr val="00B0F0"/>
              </a:solidFill>
              <a:latin typeface="Dubai" panose="020B0503030403030204" pitchFamily="34" charset="-78"/>
              <a:cs typeface="Dubai" panose="020B0503030403030204" pitchFamily="34" charset="-78"/>
            </a:endParaRPr>
          </a:p>
        </p:txBody>
      </p:sp>
      <p:pic>
        <p:nvPicPr>
          <p:cNvPr id="24" name="Picture 23" descr="A close up of a fan&#10;&#10;Description automatically generated">
            <a:extLst>
              <a:ext uri="{FF2B5EF4-FFF2-40B4-BE49-F238E27FC236}">
                <a16:creationId xmlns:a16="http://schemas.microsoft.com/office/drawing/2014/main" id="{1BF22328-96FF-4599-8DD2-18169DCCC8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445119"/>
            <a:ext cx="232055" cy="232055"/>
          </a:xfrm>
          <a:prstGeom prst="rect">
            <a:avLst/>
          </a:prstGeom>
        </p:spPr>
      </p:pic>
      <p:sp>
        <p:nvSpPr>
          <p:cNvPr id="25" name="TextBox 24">
            <a:extLst>
              <a:ext uri="{FF2B5EF4-FFF2-40B4-BE49-F238E27FC236}">
                <a16:creationId xmlns:a16="http://schemas.microsoft.com/office/drawing/2014/main" id="{BE961D16-AD09-4300-B246-929D78BF9780}"/>
              </a:ext>
            </a:extLst>
          </p:cNvPr>
          <p:cNvSpPr txBox="1"/>
          <p:nvPr/>
        </p:nvSpPr>
        <p:spPr>
          <a:xfrm>
            <a:off x="5129070" y="3804692"/>
            <a:ext cx="1648208" cy="369332"/>
          </a:xfrm>
          <a:prstGeom prst="rect">
            <a:avLst/>
          </a:prstGeom>
          <a:noFill/>
        </p:spPr>
        <p:txBody>
          <a:bodyPr wrap="none" rtlCol="0">
            <a:spAutoFit/>
          </a:bodyPr>
          <a:lstStyle/>
          <a:p>
            <a:pPr algn="r" rtl="1"/>
            <a:r>
              <a:rPr lang="ar-SA" b="1" dirty="0">
                <a:latin typeface="Dubai" panose="020B0503030403030204" pitchFamily="34" charset="-78"/>
                <a:cs typeface="Dubai" panose="020B0503030403030204" pitchFamily="34" charset="-78"/>
              </a:rPr>
              <a:t>مكتب الأخلاقيات</a:t>
            </a:r>
            <a:endParaRPr lang="en-US" b="1" dirty="0">
              <a:latin typeface="Dubai" panose="020B0503030403030204" pitchFamily="34" charset="-78"/>
              <a:cs typeface="Dubai" panose="020B0503030403030204" pitchFamily="34" charset="-78"/>
            </a:endParaRPr>
          </a:p>
        </p:txBody>
      </p:sp>
      <p:sp>
        <p:nvSpPr>
          <p:cNvPr id="21" name="TextBox 20">
            <a:extLst>
              <a:ext uri="{FF2B5EF4-FFF2-40B4-BE49-F238E27FC236}">
                <a16:creationId xmlns:a16="http://schemas.microsoft.com/office/drawing/2014/main" id="{AEE3ABEF-644A-4460-B7A0-A9A0B1C133CA}"/>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26" name="TextBox 25">
            <a:extLst>
              <a:ext uri="{FF2B5EF4-FFF2-40B4-BE49-F238E27FC236}">
                <a16:creationId xmlns:a16="http://schemas.microsoft.com/office/drawing/2014/main" id="{0BC9477C-7B4E-46F5-968B-422AD4147C64}"/>
              </a:ext>
            </a:extLst>
          </p:cNvPr>
          <p:cNvSpPr txBox="1"/>
          <p:nvPr/>
        </p:nvSpPr>
        <p:spPr>
          <a:xfrm>
            <a:off x="10296065" y="92393"/>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23" name="Rectangle: Rounded Corners 22">
            <a:extLst>
              <a:ext uri="{FF2B5EF4-FFF2-40B4-BE49-F238E27FC236}">
                <a16:creationId xmlns:a16="http://schemas.microsoft.com/office/drawing/2014/main" id="{BEA6AB3D-381D-4D51-BE10-62726A12B9A3}"/>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27" name="Rectangle: Rounded Corners 26">
            <a:extLst>
              <a:ext uri="{FF2B5EF4-FFF2-40B4-BE49-F238E27FC236}">
                <a16:creationId xmlns:a16="http://schemas.microsoft.com/office/drawing/2014/main" id="{9C3D505A-53EB-4EE2-B9B3-871552D4BB7C}"/>
              </a:ext>
            </a:extLst>
          </p:cNvPr>
          <p:cNvSpPr/>
          <p:nvPr/>
        </p:nvSpPr>
        <p:spPr>
          <a:xfrm>
            <a:off x="7320428"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28" name="TextBox 27">
            <a:extLst>
              <a:ext uri="{FF2B5EF4-FFF2-40B4-BE49-F238E27FC236}">
                <a16:creationId xmlns:a16="http://schemas.microsoft.com/office/drawing/2014/main" id="{F18C9FE2-96F3-4D24-BF46-44F6C0A7DC56}"/>
              </a:ext>
            </a:extLst>
          </p:cNvPr>
          <p:cNvSpPr txBox="1"/>
          <p:nvPr/>
        </p:nvSpPr>
        <p:spPr>
          <a:xfrm>
            <a:off x="7298654" y="39368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22" name="Picture 21" descr="A close up of a fan&#10;&#10;Description automatically generated">
            <a:extLst>
              <a:ext uri="{FF2B5EF4-FFF2-40B4-BE49-F238E27FC236}">
                <a16:creationId xmlns:a16="http://schemas.microsoft.com/office/drawing/2014/main" id="{8A78016F-F208-4779-8F4C-E088D70990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299" y="2855423"/>
            <a:ext cx="232055" cy="232055"/>
          </a:xfrm>
          <a:prstGeom prst="rect">
            <a:avLst/>
          </a:prstGeom>
        </p:spPr>
      </p:pic>
      <p:sp>
        <p:nvSpPr>
          <p:cNvPr id="29" name="Title 1">
            <a:extLst>
              <a:ext uri="{FF2B5EF4-FFF2-40B4-BE49-F238E27FC236}">
                <a16:creationId xmlns:a16="http://schemas.microsoft.com/office/drawing/2014/main" id="{49A5B058-1B83-44D6-98E7-A734172F560B}"/>
              </a:ext>
            </a:extLst>
          </p:cNvPr>
          <p:cNvSpPr txBox="1">
            <a:spLocks/>
          </p:cNvSpPr>
          <p:nvPr/>
        </p:nvSpPr>
        <p:spPr>
          <a:xfrm rot="16200000">
            <a:off x="11300971" y="20176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30" name="Rectangle 29">
            <a:extLst>
              <a:ext uri="{FF2B5EF4-FFF2-40B4-BE49-F238E27FC236}">
                <a16:creationId xmlns:a16="http://schemas.microsoft.com/office/drawing/2014/main" id="{25985FD9-910F-4947-81A7-11D1053F27A2}"/>
              </a:ext>
            </a:extLst>
          </p:cNvPr>
          <p:cNvSpPr/>
          <p:nvPr/>
        </p:nvSpPr>
        <p:spPr>
          <a:xfrm rot="16200000">
            <a:off x="10682854" y="2120070"/>
            <a:ext cx="2483454"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36763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rPr>
              <a:t>In Progress</a:t>
            </a: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1458" y="3249196"/>
            <a:ext cx="232055" cy="232055"/>
          </a:xfrm>
          <a:prstGeom prst="rect">
            <a:avLst/>
          </a:prstGeom>
        </p:spPr>
      </p:pic>
      <p:sp>
        <p:nvSpPr>
          <p:cNvPr id="30" name="Title 1">
            <a:extLst>
              <a:ext uri="{FF2B5EF4-FFF2-40B4-BE49-F238E27FC236}">
                <a16:creationId xmlns:a16="http://schemas.microsoft.com/office/drawing/2014/main" id="{1C970515-63B9-4E42-80E3-79CBFC73B001}"/>
              </a:ext>
            </a:extLst>
          </p:cNvPr>
          <p:cNvSpPr txBox="1">
            <a:spLocks/>
          </p:cNvSpPr>
          <p:nvPr/>
        </p:nvSpPr>
        <p:spPr>
          <a:xfrm rot="16200000">
            <a:off x="11275093"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31" name="Rectangle 30">
            <a:extLst>
              <a:ext uri="{FF2B5EF4-FFF2-40B4-BE49-F238E27FC236}">
                <a16:creationId xmlns:a16="http://schemas.microsoft.com/office/drawing/2014/main" id="{87D3D71D-EF9C-42F1-98F6-673BC313415E}"/>
              </a:ext>
            </a:extLst>
          </p:cNvPr>
          <p:cNvSpPr/>
          <p:nvPr/>
        </p:nvSpPr>
        <p:spPr>
          <a:xfrm rot="16200000">
            <a:off x="10692313" y="2110609"/>
            <a:ext cx="2464534"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8" name="Rectangle 47">
            <a:extLst>
              <a:ext uri="{FF2B5EF4-FFF2-40B4-BE49-F238E27FC236}">
                <a16:creationId xmlns:a16="http://schemas.microsoft.com/office/drawing/2014/main" id="{AA1F270D-314E-4DE2-B8FD-DA7DA95EB991}"/>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9" name="Rectangle 48">
            <a:extLst>
              <a:ext uri="{FF2B5EF4-FFF2-40B4-BE49-F238E27FC236}">
                <a16:creationId xmlns:a16="http://schemas.microsoft.com/office/drawing/2014/main" id="{FB623DC2-F54E-483E-BB65-2E52ACE8669E}"/>
              </a:ext>
            </a:extLst>
          </p:cNvPr>
          <p:cNvSpPr/>
          <p:nvPr/>
        </p:nvSpPr>
        <p:spPr>
          <a:xfrm>
            <a:off x="150662" y="4511805"/>
            <a:ext cx="6443809" cy="923330"/>
          </a:xfrm>
          <a:prstGeom prst="rect">
            <a:avLst/>
          </a:prstGeom>
        </p:spPr>
        <p:txBody>
          <a:bodyPr wrap="square">
            <a:spAutoFit/>
          </a:bodyPr>
          <a:lstStyle/>
          <a:p>
            <a:pPr algn="just" rtl="1"/>
            <a:r>
              <a:rPr lang="ar-EG" dirty="0">
                <a:latin typeface="Dubai" panose="020B0503030403030204" pitchFamily="34" charset="-78"/>
                <a:cs typeface="Dubai" panose="020B0503030403030204" pitchFamily="34" charset="-78"/>
              </a:rPr>
              <a:t>إدخال الإجراءات التنافسية في عملية اختيار الاستشاريين.</a:t>
            </a:r>
            <a:endParaRPr lang="en-US" dirty="0">
              <a:latin typeface="Dubai" panose="020B0503030403030204" pitchFamily="34" charset="-78"/>
              <a:cs typeface="Dubai" panose="020B0503030403030204" pitchFamily="34" charset="-78"/>
            </a:endParaRPr>
          </a:p>
          <a:p>
            <a:pPr algn="just" rtl="1"/>
            <a:r>
              <a:rPr lang="ar-EG" dirty="0">
                <a:latin typeface="Dubai" panose="020B0503030403030204" pitchFamily="34" charset="-78"/>
                <a:cs typeface="Dubai" panose="020B0503030403030204" pitchFamily="34" charset="-78"/>
              </a:rPr>
              <a:t>ودُعي إلى تقديم عطاءات لشراء نظام توظيف إلكتروني جديد.</a:t>
            </a:r>
            <a:endParaRPr lang="en-US" dirty="0">
              <a:latin typeface="Dubai" panose="020B0503030403030204" pitchFamily="34" charset="-78"/>
              <a:cs typeface="Dubai" panose="020B0503030403030204" pitchFamily="34" charset="-78"/>
            </a:endParaRPr>
          </a:p>
          <a:p>
            <a:pPr algn="just" rtl="1"/>
            <a:r>
              <a:rPr lang="ar-EG" dirty="0">
                <a:latin typeface="Dubai" panose="020B0503030403030204" pitchFamily="34" charset="-78"/>
                <a:cs typeface="Dubai" panose="020B0503030403030204" pitchFamily="34" charset="-78"/>
              </a:rPr>
              <a:t>وأُجري اختبار تجريبي في حالات عديدة للإعلان عن طلب استشاريين. </a:t>
            </a:r>
            <a:endParaRPr lang="en-US" sz="1600" dirty="0">
              <a:latin typeface="Dubai" panose="020B0503030403030204" pitchFamily="34" charset="-78"/>
              <a:cs typeface="Dubai" panose="020B0503030403030204" pitchFamily="34" charset="-78"/>
            </a:endParaRPr>
          </a:p>
        </p:txBody>
      </p:sp>
      <p:sp>
        <p:nvSpPr>
          <p:cNvPr id="50" name="Rectangle 49">
            <a:extLst>
              <a:ext uri="{FF2B5EF4-FFF2-40B4-BE49-F238E27FC236}">
                <a16:creationId xmlns:a16="http://schemas.microsoft.com/office/drawing/2014/main" id="{2815AC20-A12E-48EE-917B-66460A47146F}"/>
              </a:ext>
            </a:extLst>
          </p:cNvPr>
          <p:cNvSpPr/>
          <p:nvPr/>
        </p:nvSpPr>
        <p:spPr>
          <a:xfrm>
            <a:off x="698740" y="1365066"/>
            <a:ext cx="5716348" cy="1323439"/>
          </a:xfrm>
          <a:prstGeom prst="rect">
            <a:avLst/>
          </a:prstGeom>
        </p:spPr>
        <p:txBody>
          <a:bodyPr wrap="square">
            <a:spAutoFit/>
          </a:bodyPr>
          <a:lstStyle/>
          <a:p>
            <a:pPr algn="just" rtl="1"/>
            <a:r>
              <a:rPr lang="en-US" sz="4000" b="1" dirty="0">
                <a:latin typeface="Dubai" panose="020B0503030403030204" pitchFamily="34" charset="-78"/>
                <a:cs typeface="Dubai" panose="020B0503030403030204" pitchFamily="34" charset="-78"/>
              </a:rPr>
              <a:t>2</a:t>
            </a:r>
            <a:r>
              <a:rPr lang="ar-SA" sz="4000" b="1" dirty="0">
                <a:latin typeface="Dubai" panose="020B0503030403030204" pitchFamily="34" charset="-78"/>
                <a:cs typeface="Dubai" panose="020B0503030403030204" pitchFamily="34" charset="-78"/>
              </a:rPr>
              <a:t> </a:t>
            </a:r>
            <a:r>
              <a:rPr lang="en-US" sz="4000" b="1" dirty="0">
                <a:latin typeface="Dubai" panose="020B0503030403030204" pitchFamily="34" charset="-78"/>
                <a:cs typeface="Dubai" panose="020B0503030403030204" pitchFamily="34" charset="-78"/>
              </a:rPr>
              <a:t>  </a:t>
            </a:r>
            <a:r>
              <a:rPr lang="ar-EG" sz="4000" b="1" dirty="0">
                <a:latin typeface="Dubai" panose="020B0503030403030204" pitchFamily="34" charset="-78"/>
                <a:cs typeface="Dubai" panose="020B0503030403030204" pitchFamily="34" charset="-78"/>
              </a:rPr>
              <a:t>اعتماد إجراءات تنافسية في عملية </a:t>
            </a:r>
            <a:r>
              <a:rPr lang="ar-EG" sz="4000" b="1" dirty="0">
                <a:solidFill>
                  <a:schemeClr val="bg1"/>
                </a:solidFill>
                <a:latin typeface="Dubai" panose="020B0503030403030204" pitchFamily="34" charset="-78"/>
                <a:cs typeface="Dubai" panose="020B0503030403030204" pitchFamily="34" charset="-78"/>
              </a:rPr>
              <a:t>اختيار الاستشاريين</a:t>
            </a:r>
            <a:endParaRPr lang="en-US" sz="4000" b="1" dirty="0">
              <a:solidFill>
                <a:schemeClr val="bg1"/>
              </a:solidFill>
              <a:latin typeface="Dubai" panose="020B0503030403030204" pitchFamily="34" charset="-78"/>
              <a:cs typeface="Dubai" panose="020B0503030403030204" pitchFamily="34" charset="-78"/>
            </a:endParaRPr>
          </a:p>
        </p:txBody>
      </p:sp>
      <p:cxnSp>
        <p:nvCxnSpPr>
          <p:cNvPr id="52" name="Straight Connector 51">
            <a:extLst>
              <a:ext uri="{FF2B5EF4-FFF2-40B4-BE49-F238E27FC236}">
                <a16:creationId xmlns:a16="http://schemas.microsoft.com/office/drawing/2014/main" id="{03D98E80-05CB-4B90-97EE-C8475A12AAE5}"/>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BFE159D-13C9-463D-94A3-017385A9CE84}"/>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sp>
        <p:nvSpPr>
          <p:cNvPr id="54" name="Rectangle 53">
            <a:extLst>
              <a:ext uri="{FF2B5EF4-FFF2-40B4-BE49-F238E27FC236}">
                <a16:creationId xmlns:a16="http://schemas.microsoft.com/office/drawing/2014/main" id="{A2D66585-48B5-48EE-9835-BD28EF19925E}"/>
              </a:ext>
            </a:extLst>
          </p:cNvPr>
          <p:cNvSpPr/>
          <p:nvPr/>
        </p:nvSpPr>
        <p:spPr>
          <a:xfrm>
            <a:off x="7162701" y="5362166"/>
            <a:ext cx="4253075" cy="646331"/>
          </a:xfrm>
          <a:prstGeom prst="rect">
            <a:avLst/>
          </a:prstGeom>
        </p:spPr>
        <p:txBody>
          <a:bodyPr wrap="square">
            <a:spAutoFit/>
          </a:bodyPr>
          <a:lstStyle/>
          <a:p>
            <a:pPr algn="r" rtl="1"/>
            <a:r>
              <a:rPr lang="ar-EG" dirty="0">
                <a:solidFill>
                  <a:srgbClr val="00B0F0"/>
                </a:solidFill>
                <a:latin typeface="Dubai" panose="020B0503030403030204" pitchFamily="34" charset="-78"/>
                <a:cs typeface="Dubai" panose="020B0503030403030204" pitchFamily="34" charset="-78"/>
              </a:rPr>
              <a:t>ينبغي الانتهاء من تنفيذ هذه الإجراءات قبل انعقاد دورة المجلس لعام </a:t>
            </a:r>
            <a:r>
              <a:rPr lang="es-ES" dirty="0">
                <a:solidFill>
                  <a:srgbClr val="00B0F0"/>
                </a:solidFill>
                <a:latin typeface="Dubai" panose="020B0503030403030204" pitchFamily="34" charset="-78"/>
                <a:cs typeface="Dubai" panose="020B0503030403030204" pitchFamily="34" charset="-78"/>
              </a:rPr>
              <a:t>2020</a:t>
            </a:r>
            <a:r>
              <a:rPr lang="ar-EG" dirty="0">
                <a:solidFill>
                  <a:srgbClr val="00B0F0"/>
                </a:solidFill>
                <a:latin typeface="Dubai" panose="020B0503030403030204" pitchFamily="34" charset="-78"/>
                <a:cs typeface="Dubai" panose="020B0503030403030204" pitchFamily="34" charset="-78"/>
              </a:rPr>
              <a:t> بوقت مناسب</a:t>
            </a:r>
            <a:endParaRPr lang="en-US" dirty="0">
              <a:solidFill>
                <a:srgbClr val="00B0F0"/>
              </a:solidFill>
              <a:latin typeface="Dubai" panose="020B0503030403030204" pitchFamily="34" charset="-78"/>
              <a:cs typeface="Dubai" panose="020B0503030403030204" pitchFamily="34" charset="-78"/>
            </a:endParaRPr>
          </a:p>
        </p:txBody>
      </p:sp>
      <p:pic>
        <p:nvPicPr>
          <p:cNvPr id="55" name="Picture 54" descr="A close up of a fan&#10;&#10;Description automatically generated">
            <a:extLst>
              <a:ext uri="{FF2B5EF4-FFF2-40B4-BE49-F238E27FC236}">
                <a16:creationId xmlns:a16="http://schemas.microsoft.com/office/drawing/2014/main" id="{C83C0267-97C0-4A71-BD77-2D27C0EE99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445119"/>
            <a:ext cx="232055" cy="232055"/>
          </a:xfrm>
          <a:prstGeom prst="rect">
            <a:avLst/>
          </a:prstGeom>
        </p:spPr>
      </p:pic>
      <p:sp>
        <p:nvSpPr>
          <p:cNvPr id="56" name="TextBox 55">
            <a:extLst>
              <a:ext uri="{FF2B5EF4-FFF2-40B4-BE49-F238E27FC236}">
                <a16:creationId xmlns:a16="http://schemas.microsoft.com/office/drawing/2014/main" id="{3385EDFE-9F2E-4D2D-80B5-BFA587E6BE7D}"/>
              </a:ext>
            </a:extLst>
          </p:cNvPr>
          <p:cNvSpPr txBox="1"/>
          <p:nvPr/>
        </p:nvSpPr>
        <p:spPr>
          <a:xfrm>
            <a:off x="3877520" y="3814009"/>
            <a:ext cx="3281668" cy="369332"/>
          </a:xfrm>
          <a:prstGeom prst="rect">
            <a:avLst/>
          </a:prstGeom>
          <a:noFill/>
        </p:spPr>
        <p:txBody>
          <a:bodyPr wrap="none" rtlCol="0">
            <a:spAutoFit/>
          </a:bodyPr>
          <a:lstStyle/>
          <a:p>
            <a:pPr algn="r" rtl="1"/>
            <a:r>
              <a:rPr lang="ar-EG" b="1" dirty="0">
                <a:latin typeface="Dubai" panose="020B0503030403030204" pitchFamily="34" charset="-78"/>
                <a:cs typeface="Dubai" panose="020B0503030403030204" pitchFamily="34" charset="-78"/>
              </a:rPr>
              <a:t>دائرة إدارة الموارد البشرية </a:t>
            </a:r>
            <a:r>
              <a:rPr lang="es-ES" b="1" dirty="0">
                <a:latin typeface="Dubai" panose="020B0503030403030204" pitchFamily="34" charset="-78"/>
                <a:cs typeface="Dubai" panose="020B0503030403030204" pitchFamily="34" charset="-78"/>
              </a:rPr>
              <a:t>(HRMD)</a:t>
            </a:r>
            <a:endParaRPr lang="en-US" b="1" dirty="0">
              <a:latin typeface="Dubai" panose="020B0503030403030204" pitchFamily="34" charset="-78"/>
              <a:cs typeface="Dubai" panose="020B0503030403030204" pitchFamily="34" charset="-78"/>
            </a:endParaRPr>
          </a:p>
        </p:txBody>
      </p:sp>
      <p:sp>
        <p:nvSpPr>
          <p:cNvPr id="57" name="TextBox 56">
            <a:extLst>
              <a:ext uri="{FF2B5EF4-FFF2-40B4-BE49-F238E27FC236}">
                <a16:creationId xmlns:a16="http://schemas.microsoft.com/office/drawing/2014/main" id="{E3CBF576-8513-44D8-B000-DDD4264B86CB}"/>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8" name="TextBox 57">
            <a:extLst>
              <a:ext uri="{FF2B5EF4-FFF2-40B4-BE49-F238E27FC236}">
                <a16:creationId xmlns:a16="http://schemas.microsoft.com/office/drawing/2014/main" id="{9544D591-EAD5-4FE5-9E9C-6F2C5B0C0C07}"/>
              </a:ext>
            </a:extLst>
          </p:cNvPr>
          <p:cNvSpPr txBox="1"/>
          <p:nvPr/>
        </p:nvSpPr>
        <p:spPr>
          <a:xfrm>
            <a:off x="10296065" y="144149"/>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9" name="Rectangle: Rounded Corners 58">
            <a:extLst>
              <a:ext uri="{FF2B5EF4-FFF2-40B4-BE49-F238E27FC236}">
                <a16:creationId xmlns:a16="http://schemas.microsoft.com/office/drawing/2014/main" id="{DA307C86-126A-463B-A1E4-1F5B2EA4AA39}"/>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60" name="Rectangle: Rounded Corners 59">
            <a:extLst>
              <a:ext uri="{FF2B5EF4-FFF2-40B4-BE49-F238E27FC236}">
                <a16:creationId xmlns:a16="http://schemas.microsoft.com/office/drawing/2014/main" id="{A8CC96FF-282C-41A2-99D3-FF10D2A84F7C}"/>
              </a:ext>
            </a:extLst>
          </p:cNvPr>
          <p:cNvSpPr/>
          <p:nvPr/>
        </p:nvSpPr>
        <p:spPr>
          <a:xfrm>
            <a:off x="7334982" y="3935773"/>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61" name="TextBox 60">
            <a:extLst>
              <a:ext uri="{FF2B5EF4-FFF2-40B4-BE49-F238E27FC236}">
                <a16:creationId xmlns:a16="http://schemas.microsoft.com/office/drawing/2014/main" id="{CD546C03-31D6-4AF4-8709-92E36C61C979}"/>
              </a:ext>
            </a:extLst>
          </p:cNvPr>
          <p:cNvSpPr txBox="1"/>
          <p:nvPr/>
        </p:nvSpPr>
        <p:spPr>
          <a:xfrm>
            <a:off x="7284366" y="3922574"/>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28" name="Picture 27" descr="A close up of a fan&#10;&#10;Description automatically generated">
            <a:extLst>
              <a:ext uri="{FF2B5EF4-FFF2-40B4-BE49-F238E27FC236}">
                <a16:creationId xmlns:a16="http://schemas.microsoft.com/office/drawing/2014/main" id="{029F3C4D-2A5B-4F4B-A53A-8D27906020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026785"/>
            <a:ext cx="232055" cy="232055"/>
          </a:xfrm>
          <a:prstGeom prst="rect">
            <a:avLst/>
          </a:prstGeom>
        </p:spPr>
      </p:pic>
      <p:sp>
        <p:nvSpPr>
          <p:cNvPr id="63" name="Rectangle 62">
            <a:extLst>
              <a:ext uri="{FF2B5EF4-FFF2-40B4-BE49-F238E27FC236}">
                <a16:creationId xmlns:a16="http://schemas.microsoft.com/office/drawing/2014/main" id="{FB185274-01B8-4C2C-BE58-283AF2798920}"/>
              </a:ext>
            </a:extLst>
          </p:cNvPr>
          <p:cNvSpPr/>
          <p:nvPr/>
        </p:nvSpPr>
        <p:spPr>
          <a:xfrm>
            <a:off x="6762381" y="1139651"/>
            <a:ext cx="4614899" cy="2853089"/>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b="1"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b="1" dirty="0">
                <a:solidFill>
                  <a:schemeClr val="bg1">
                    <a:lumMod val="85000"/>
                  </a:schemeClr>
                </a:solidFill>
                <a:latin typeface="Dubai" panose="020B0503030403030204" pitchFamily="34" charset="-78"/>
                <a:cs typeface="Dubai" panose="020B0503030403030204" pitchFamily="34" charset="-78"/>
              </a:rPr>
              <a:t> </a:t>
            </a:r>
            <a:r>
              <a:rPr lang="es-ES" b="1" dirty="0">
                <a:solidFill>
                  <a:schemeClr val="bg1">
                    <a:lumMod val="85000"/>
                  </a:schemeClr>
                </a:solidFill>
                <a:latin typeface="Dubai" panose="020B0503030403030204" pitchFamily="34" charset="-78"/>
                <a:cs typeface="Dubai" panose="020B0503030403030204" pitchFamily="34" charset="-78"/>
              </a:rPr>
              <a:t>(IMAC)</a:t>
            </a:r>
            <a:endParaRPr lang="ar-SA"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a:t>
            </a:r>
            <a:r>
              <a:rPr lang="ar-EG" sz="2000" b="1" dirty="0">
                <a:solidFill>
                  <a:schemeClr val="bg1">
                    <a:lumMod val="50000"/>
                  </a:schemeClr>
                </a:solidFill>
                <a:latin typeface="Dubai" panose="020B0503030403030204" pitchFamily="34" charset="-78"/>
                <a:cs typeface="Dubai" panose="020B0503030403030204" pitchFamily="34" charset="-78"/>
              </a:rPr>
              <a:t> </a:t>
            </a:r>
            <a:r>
              <a:rPr lang="ar-EG" sz="2000" b="1" dirty="0">
                <a:solidFill>
                  <a:schemeClr val="bg1">
                    <a:lumMod val="85000"/>
                  </a:schemeClr>
                </a:solidFill>
                <a:latin typeface="Dubai" panose="020B0503030403030204" pitchFamily="34" charset="-78"/>
                <a:cs typeface="Dubai" panose="020B0503030403030204" pitchFamily="34" charset="-78"/>
              </a:rPr>
              <a:t>التفتيش</a:t>
            </a:r>
            <a:r>
              <a:rPr lang="ar-EG" sz="2000" b="1" dirty="0">
                <a:solidFill>
                  <a:schemeClr val="bg1">
                    <a:lumMod val="50000"/>
                  </a:schemeClr>
                </a:solidFill>
                <a:latin typeface="Dubai" panose="020B0503030403030204" pitchFamily="34" charset="-78"/>
                <a:cs typeface="Dubai" panose="020B0503030403030204" pitchFamily="34" charset="-78"/>
              </a:rPr>
              <a:t> </a:t>
            </a:r>
            <a:r>
              <a:rPr lang="ar-EG" b="1" dirty="0">
                <a:solidFill>
                  <a:schemeClr val="bg1">
                    <a:lumMod val="85000"/>
                  </a:schemeClr>
                </a:solidFill>
                <a:latin typeface="Dubai" panose="020B0503030403030204" pitchFamily="34" charset="-78"/>
                <a:cs typeface="Dubai" panose="020B0503030403030204" pitchFamily="34" charset="-78"/>
              </a:rPr>
              <a:t>المشتركة</a:t>
            </a:r>
            <a:r>
              <a:rPr lang="ar-EG" sz="2000" b="1" dirty="0">
                <a:solidFill>
                  <a:schemeClr val="bg1">
                    <a:lumMod val="50000"/>
                  </a:schemeClr>
                </a:solidFill>
                <a:latin typeface="Dubai" panose="020B0503030403030204" pitchFamily="34" charset="-78"/>
                <a:cs typeface="Dubai" panose="020B0503030403030204" pitchFamily="34" charset="-78"/>
              </a:rPr>
              <a:t> </a:t>
            </a:r>
            <a:r>
              <a:rPr lang="es-ES" b="1" dirty="0">
                <a:solidFill>
                  <a:schemeClr val="bg1">
                    <a:lumMod val="85000"/>
                  </a:schemeClr>
                </a:solidFill>
                <a:latin typeface="Dubai" panose="020B0503030403030204" pitchFamily="34" charset="-78"/>
                <a:cs typeface="Dubai" panose="020B0503030403030204" pitchFamily="34" charset="-78"/>
              </a:rPr>
              <a:t>(JIU)</a:t>
            </a:r>
          </a:p>
          <a:p>
            <a:pPr marL="514350" marR="0" algn="r" rtl="1">
              <a:lnSpc>
                <a:spcPct val="130000"/>
              </a:lnSpc>
              <a:spcBef>
                <a:spcPts val="0"/>
              </a:spcBef>
              <a:spcAft>
                <a:spcPts val="0"/>
              </a:spcAft>
            </a:pPr>
            <a:r>
              <a:rPr lang="ar-SA" sz="2000" b="1" dirty="0">
                <a:solidFill>
                  <a:schemeClr val="bg1">
                    <a:lumMod val="50000"/>
                  </a:schemeClr>
                </a:solidFill>
                <a:latin typeface="Dubai" panose="020B0503030403030204" pitchFamily="34" charset="-78"/>
                <a:cs typeface="Dubai" panose="020B0503030403030204" pitchFamily="34" charset="-78"/>
              </a:rPr>
              <a:t>فريق العمل</a:t>
            </a:r>
            <a:endParaRPr lang="en-US" sz="2000" b="1" dirty="0">
              <a:solidFill>
                <a:schemeClr val="bg1">
                  <a:lumMod val="50000"/>
                </a:schemeClr>
              </a:solidFill>
              <a:latin typeface="Dubai" panose="020B0503030403030204" pitchFamily="34" charset="-78"/>
              <a:cs typeface="Dubai" panose="020B0503030403030204" pitchFamily="34" charset="-78"/>
            </a:endParaRPr>
          </a:p>
          <a:p>
            <a:pPr marL="228600" marR="0" indent="-228600" algn="just" rtl="1">
              <a:lnSpc>
                <a:spcPct val="130000"/>
              </a:lnSpc>
              <a:spcBef>
                <a:spcPts val="0"/>
              </a:spcBef>
              <a:spcAft>
                <a:spcPts val="0"/>
              </a:spcAft>
            </a:pPr>
            <a:r>
              <a:rPr lang="en-US" sz="2000" b="1" dirty="0">
                <a:latin typeface="Dubai" panose="020B0503030403030204" pitchFamily="34" charset="-78"/>
                <a:ea typeface="Calibri" panose="020F0502020204030204" pitchFamily="34" charset="0"/>
                <a:cs typeface="Dubai" panose="020B0503030403030204" pitchFamily="34" charset="-78"/>
              </a:rPr>
              <a:t> </a:t>
            </a:r>
            <a:endParaRPr lang="en-US" sz="2000" b="1"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53692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BD34AAC4-CD52-485C-AD17-A6B9278BA4C1}"/>
              </a:ext>
            </a:extLst>
          </p:cNvPr>
          <p:cNvSpPr txBox="1">
            <a:spLocks/>
          </p:cNvSpPr>
          <p:nvPr/>
        </p:nvSpPr>
        <p:spPr>
          <a:xfrm rot="16200000">
            <a:off x="11266467"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30" name="Rectangle 29">
            <a:extLst>
              <a:ext uri="{FF2B5EF4-FFF2-40B4-BE49-F238E27FC236}">
                <a16:creationId xmlns:a16="http://schemas.microsoft.com/office/drawing/2014/main" id="{73660271-C903-48B0-ADEA-35F2277AAB61}"/>
              </a:ext>
            </a:extLst>
          </p:cNvPr>
          <p:cNvSpPr/>
          <p:nvPr/>
        </p:nvSpPr>
        <p:spPr>
          <a:xfrm rot="16200000">
            <a:off x="10625200" y="2177721"/>
            <a:ext cx="2598759"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51" name="Rectangle 50">
            <a:extLst>
              <a:ext uri="{FF2B5EF4-FFF2-40B4-BE49-F238E27FC236}">
                <a16:creationId xmlns:a16="http://schemas.microsoft.com/office/drawing/2014/main" id="{9F7D7AE1-358D-42C4-AF9E-2D2B5FAEDBC5}"/>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52" name="Straight Connector 51">
            <a:extLst>
              <a:ext uri="{FF2B5EF4-FFF2-40B4-BE49-F238E27FC236}">
                <a16:creationId xmlns:a16="http://schemas.microsoft.com/office/drawing/2014/main" id="{AE39AEB3-5BCB-4FC0-BC8A-C45708581D07}"/>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099970B-0261-475D-88D1-09C85ACCCDD5}"/>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rPr>
              <a:t>In Progress</a:t>
            </a:r>
          </a:p>
        </p:txBody>
      </p:sp>
      <p:sp>
        <p:nvSpPr>
          <p:cNvPr id="54" name="Rectangle: Rounded Corners 53">
            <a:extLst>
              <a:ext uri="{FF2B5EF4-FFF2-40B4-BE49-F238E27FC236}">
                <a16:creationId xmlns:a16="http://schemas.microsoft.com/office/drawing/2014/main" id="{3003B405-B2E4-4DD2-95C6-82C18739B45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5" name="Rectangle: Rounded Corners 54">
            <a:extLst>
              <a:ext uri="{FF2B5EF4-FFF2-40B4-BE49-F238E27FC236}">
                <a16:creationId xmlns:a16="http://schemas.microsoft.com/office/drawing/2014/main" id="{4E78F076-13B2-40FF-86EB-E0976549724D}"/>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56" name="TextBox 55">
            <a:extLst>
              <a:ext uri="{FF2B5EF4-FFF2-40B4-BE49-F238E27FC236}">
                <a16:creationId xmlns:a16="http://schemas.microsoft.com/office/drawing/2014/main" id="{3CFAE17D-3DC1-43EA-94D6-B06E88F34AFB}"/>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sp>
        <p:nvSpPr>
          <p:cNvPr id="58" name="Rectangle 57">
            <a:extLst>
              <a:ext uri="{FF2B5EF4-FFF2-40B4-BE49-F238E27FC236}">
                <a16:creationId xmlns:a16="http://schemas.microsoft.com/office/drawing/2014/main" id="{5A42096F-F1DE-42D7-B2D8-CED79B58185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59" name="Rectangle 58">
            <a:extLst>
              <a:ext uri="{FF2B5EF4-FFF2-40B4-BE49-F238E27FC236}">
                <a16:creationId xmlns:a16="http://schemas.microsoft.com/office/drawing/2014/main" id="{5A5251FD-0DD8-4231-90FB-C9E0EB646BCF}"/>
              </a:ext>
            </a:extLst>
          </p:cNvPr>
          <p:cNvSpPr/>
          <p:nvPr/>
        </p:nvSpPr>
        <p:spPr>
          <a:xfrm>
            <a:off x="150662" y="4511805"/>
            <a:ext cx="5550051" cy="923330"/>
          </a:xfrm>
          <a:prstGeom prst="rect">
            <a:avLst/>
          </a:prstGeom>
        </p:spPr>
        <p:txBody>
          <a:bodyPr wrap="square">
            <a:spAutoFit/>
          </a:bodyPr>
          <a:lstStyle/>
          <a:p>
            <a:pPr algn="just" rtl="1"/>
            <a:r>
              <a:rPr lang="ar-SA" dirty="0">
                <a:latin typeface="Dubai" panose="020B0503030403030204" pitchFamily="34" charset="-78"/>
                <a:cs typeface="Dubai" panose="020B0503030403030204" pitchFamily="34" charset="-78"/>
              </a:rPr>
              <a:t>إدخال إجراءات لإدارة ومراقبة استخدام الاستشاريين. وستقرَّر حدود سنوية تحدد المبلغ الذي يمكن أن يتلقاه أي فرد أو كيان استشاري في السنة المالية.</a:t>
            </a:r>
          </a:p>
        </p:txBody>
      </p:sp>
      <p:sp>
        <p:nvSpPr>
          <p:cNvPr id="60" name="Rectangle 59">
            <a:extLst>
              <a:ext uri="{FF2B5EF4-FFF2-40B4-BE49-F238E27FC236}">
                <a16:creationId xmlns:a16="http://schemas.microsoft.com/office/drawing/2014/main" id="{53277D26-A7FD-4B99-88AA-BD98E6F61199}"/>
              </a:ext>
            </a:extLst>
          </p:cNvPr>
          <p:cNvSpPr/>
          <p:nvPr/>
        </p:nvSpPr>
        <p:spPr>
          <a:xfrm>
            <a:off x="306674" y="1297954"/>
            <a:ext cx="6108414" cy="1938992"/>
          </a:xfrm>
          <a:prstGeom prst="rect">
            <a:avLst/>
          </a:prstGeom>
        </p:spPr>
        <p:txBody>
          <a:bodyPr wrap="square">
            <a:spAutoFit/>
          </a:bodyPr>
          <a:lstStyle/>
          <a:p>
            <a:pPr algn="r" rtl="1"/>
            <a:r>
              <a:rPr lang="en-US" sz="4000" b="1" dirty="0">
                <a:latin typeface="Dubai" panose="020B0503030403030204" pitchFamily="34" charset="-78"/>
                <a:cs typeface="Dubai" panose="020B0503030403030204" pitchFamily="34" charset="-78"/>
              </a:rPr>
              <a:t>3</a:t>
            </a:r>
            <a:r>
              <a:rPr lang="ar-SA" sz="4000" b="1" dirty="0">
                <a:latin typeface="Dubai" panose="020B0503030403030204" pitchFamily="34" charset="-78"/>
                <a:cs typeface="Dubai" panose="020B0503030403030204" pitchFamily="34" charset="-78"/>
              </a:rPr>
              <a:t> </a:t>
            </a:r>
            <a:r>
              <a:rPr lang="en-US" sz="4000" b="1" dirty="0">
                <a:latin typeface="Dubai" panose="020B0503030403030204" pitchFamily="34" charset="-78"/>
                <a:cs typeface="Dubai" panose="020B0503030403030204" pitchFamily="34" charset="-78"/>
              </a:rPr>
              <a:t>  </a:t>
            </a:r>
            <a:r>
              <a:rPr lang="ar-EG" sz="4000" b="1" dirty="0">
                <a:latin typeface="Dubai" panose="020B0503030403030204" pitchFamily="34" charset="-78"/>
                <a:cs typeface="Dubai" panose="020B0503030403030204" pitchFamily="34" charset="-78"/>
              </a:rPr>
              <a:t>إدارة عمليات </a:t>
            </a:r>
            <a:br>
              <a:rPr lang="en-US" sz="4000" b="1" dirty="0">
                <a:latin typeface="Dubai" panose="020B0503030403030204" pitchFamily="34" charset="-78"/>
                <a:cs typeface="Dubai" panose="020B0503030403030204" pitchFamily="34" charset="-78"/>
              </a:rPr>
            </a:br>
            <a:r>
              <a:rPr lang="ar-EG" sz="4000" b="1" dirty="0">
                <a:solidFill>
                  <a:schemeClr val="bg1"/>
                </a:solidFill>
                <a:latin typeface="Dubai" panose="020B0503030403030204" pitchFamily="34" charset="-78"/>
                <a:cs typeface="Dubai" panose="020B0503030403030204" pitchFamily="34" charset="-78"/>
              </a:rPr>
              <a:t>الاستعانة بالاستشاريين </a:t>
            </a:r>
            <a:r>
              <a:rPr lang="ar-EG" sz="4000" b="1" dirty="0">
                <a:latin typeface="Dubai" panose="020B0503030403030204" pitchFamily="34" charset="-78"/>
                <a:cs typeface="Dubai" panose="020B0503030403030204" pitchFamily="34" charset="-78"/>
              </a:rPr>
              <a:t>والرقابة عليها</a:t>
            </a:r>
            <a:endParaRPr lang="en-US" sz="4000" b="1" dirty="0">
              <a:latin typeface="Dubai" panose="020B0503030403030204" pitchFamily="34" charset="-78"/>
              <a:cs typeface="Dubai" panose="020B0503030403030204" pitchFamily="34" charset="-78"/>
            </a:endParaRPr>
          </a:p>
        </p:txBody>
      </p:sp>
      <p:cxnSp>
        <p:nvCxnSpPr>
          <p:cNvPr id="61" name="Straight Connector 60">
            <a:extLst>
              <a:ext uri="{FF2B5EF4-FFF2-40B4-BE49-F238E27FC236}">
                <a16:creationId xmlns:a16="http://schemas.microsoft.com/office/drawing/2014/main" id="{D93F5738-A541-4651-A4EB-6ED1EC0FEAD7}"/>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B50D9ADB-DF47-4D30-BA9E-5E4CC913D634}"/>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pic>
        <p:nvPicPr>
          <p:cNvPr id="64" name="Picture 63" descr="A close up of a fan&#10;&#10;Description automatically generated">
            <a:extLst>
              <a:ext uri="{FF2B5EF4-FFF2-40B4-BE49-F238E27FC236}">
                <a16:creationId xmlns:a16="http://schemas.microsoft.com/office/drawing/2014/main" id="{CC568A98-6E81-4EA8-8F63-E43D59AEE7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445119"/>
            <a:ext cx="232055" cy="232055"/>
          </a:xfrm>
          <a:prstGeom prst="rect">
            <a:avLst/>
          </a:prstGeom>
        </p:spPr>
      </p:pic>
      <p:sp>
        <p:nvSpPr>
          <p:cNvPr id="65" name="TextBox 64">
            <a:extLst>
              <a:ext uri="{FF2B5EF4-FFF2-40B4-BE49-F238E27FC236}">
                <a16:creationId xmlns:a16="http://schemas.microsoft.com/office/drawing/2014/main" id="{176B5F1E-52BA-4013-A302-CF6FB8A5AAB8}"/>
              </a:ext>
            </a:extLst>
          </p:cNvPr>
          <p:cNvSpPr txBox="1"/>
          <p:nvPr/>
        </p:nvSpPr>
        <p:spPr>
          <a:xfrm>
            <a:off x="3877520" y="3814009"/>
            <a:ext cx="3281668" cy="369332"/>
          </a:xfrm>
          <a:prstGeom prst="rect">
            <a:avLst/>
          </a:prstGeom>
          <a:noFill/>
        </p:spPr>
        <p:txBody>
          <a:bodyPr wrap="none" rtlCol="0">
            <a:spAutoFit/>
          </a:bodyPr>
          <a:lstStyle/>
          <a:p>
            <a:pPr algn="r" rtl="1"/>
            <a:r>
              <a:rPr lang="ar-EG" b="1" dirty="0">
                <a:latin typeface="Dubai" panose="020B0503030403030204" pitchFamily="34" charset="-78"/>
                <a:cs typeface="Dubai" panose="020B0503030403030204" pitchFamily="34" charset="-78"/>
              </a:rPr>
              <a:t>دائرة إدارة الموارد البشرية </a:t>
            </a:r>
            <a:r>
              <a:rPr lang="es-ES" b="1" dirty="0">
                <a:latin typeface="Dubai" panose="020B0503030403030204" pitchFamily="34" charset="-78"/>
                <a:cs typeface="Dubai" panose="020B0503030403030204" pitchFamily="34" charset="-78"/>
              </a:rPr>
              <a:t>(HRMD)</a:t>
            </a:r>
            <a:endParaRPr lang="en-US" b="1" dirty="0">
              <a:latin typeface="Dubai" panose="020B0503030403030204" pitchFamily="34" charset="-78"/>
              <a:cs typeface="Dubai" panose="020B0503030403030204" pitchFamily="34" charset="-78"/>
            </a:endParaRPr>
          </a:p>
        </p:txBody>
      </p:sp>
      <p:sp>
        <p:nvSpPr>
          <p:cNvPr id="66" name="TextBox 65">
            <a:extLst>
              <a:ext uri="{FF2B5EF4-FFF2-40B4-BE49-F238E27FC236}">
                <a16:creationId xmlns:a16="http://schemas.microsoft.com/office/drawing/2014/main" id="{DECBE1DF-E088-478E-BC53-F129F4A4C2A2}"/>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67" name="TextBox 66">
            <a:extLst>
              <a:ext uri="{FF2B5EF4-FFF2-40B4-BE49-F238E27FC236}">
                <a16:creationId xmlns:a16="http://schemas.microsoft.com/office/drawing/2014/main" id="{181194FD-03F2-4AD8-9595-805D755CD3E7}"/>
              </a:ext>
            </a:extLst>
          </p:cNvPr>
          <p:cNvSpPr txBox="1"/>
          <p:nvPr/>
        </p:nvSpPr>
        <p:spPr>
          <a:xfrm>
            <a:off x="10296065" y="135523"/>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68" name="Rectangle: Rounded Corners 67">
            <a:extLst>
              <a:ext uri="{FF2B5EF4-FFF2-40B4-BE49-F238E27FC236}">
                <a16:creationId xmlns:a16="http://schemas.microsoft.com/office/drawing/2014/main" id="{C58CF862-5CBE-44B1-AD60-452448DFE07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69" name="Rectangle: Rounded Corners 68">
            <a:extLst>
              <a:ext uri="{FF2B5EF4-FFF2-40B4-BE49-F238E27FC236}">
                <a16:creationId xmlns:a16="http://schemas.microsoft.com/office/drawing/2014/main" id="{59DCC1E9-5360-47C3-B116-E031979D08E2}"/>
              </a:ext>
            </a:extLst>
          </p:cNvPr>
          <p:cNvSpPr/>
          <p:nvPr/>
        </p:nvSpPr>
        <p:spPr>
          <a:xfrm>
            <a:off x="7332018" y="3935773"/>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70" name="TextBox 69">
            <a:extLst>
              <a:ext uri="{FF2B5EF4-FFF2-40B4-BE49-F238E27FC236}">
                <a16:creationId xmlns:a16="http://schemas.microsoft.com/office/drawing/2014/main" id="{8EF62839-71D8-492C-A0AF-B3C73157AA8F}"/>
              </a:ext>
            </a:extLst>
          </p:cNvPr>
          <p:cNvSpPr txBox="1"/>
          <p:nvPr/>
        </p:nvSpPr>
        <p:spPr>
          <a:xfrm>
            <a:off x="7284366" y="3922574"/>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71" name="Picture 70" descr="A close up of a fan&#10;&#10;Description automatically generated">
            <a:extLst>
              <a:ext uri="{FF2B5EF4-FFF2-40B4-BE49-F238E27FC236}">
                <a16:creationId xmlns:a16="http://schemas.microsoft.com/office/drawing/2014/main" id="{C4D3FBA7-0E51-4BF7-8D29-01C19130F9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2134" y="2053252"/>
            <a:ext cx="232055" cy="232055"/>
          </a:xfrm>
          <a:prstGeom prst="rect">
            <a:avLst/>
          </a:prstGeom>
        </p:spPr>
      </p:pic>
      <p:sp>
        <p:nvSpPr>
          <p:cNvPr id="73" name="Rectangle 72">
            <a:extLst>
              <a:ext uri="{FF2B5EF4-FFF2-40B4-BE49-F238E27FC236}">
                <a16:creationId xmlns:a16="http://schemas.microsoft.com/office/drawing/2014/main" id="{92F5BEE7-758C-47CA-927A-F1AF2D3B23BB}"/>
              </a:ext>
            </a:extLst>
          </p:cNvPr>
          <p:cNvSpPr/>
          <p:nvPr/>
        </p:nvSpPr>
        <p:spPr>
          <a:xfrm>
            <a:off x="6762381" y="1139651"/>
            <a:ext cx="4614899" cy="205287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b="1"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b="1" dirty="0">
                <a:solidFill>
                  <a:schemeClr val="bg1">
                    <a:lumMod val="85000"/>
                  </a:schemeClr>
                </a:solidFill>
                <a:latin typeface="Dubai" panose="020B0503030403030204" pitchFamily="34" charset="-78"/>
                <a:cs typeface="Dubai" panose="020B0503030403030204" pitchFamily="34" charset="-78"/>
              </a:rPr>
              <a:t> </a:t>
            </a:r>
            <a:r>
              <a:rPr lang="es-ES" b="1" dirty="0">
                <a:solidFill>
                  <a:schemeClr val="bg1">
                    <a:lumMod val="85000"/>
                  </a:schemeClr>
                </a:solidFill>
                <a:latin typeface="Dubai" panose="020B0503030403030204" pitchFamily="34" charset="-78"/>
                <a:cs typeface="Dubai" panose="020B0503030403030204" pitchFamily="34" charset="-78"/>
              </a:rPr>
              <a:t>(IMAC)</a:t>
            </a:r>
            <a:endParaRPr lang="ar-SA" b="1" dirty="0">
              <a:solidFill>
                <a:schemeClr val="bg1">
                  <a:lumMod val="85000"/>
                </a:schemeClr>
              </a:solidFill>
              <a:latin typeface="Dubai" panose="020B0503030403030204" pitchFamily="34" charset="-78"/>
              <a:cs typeface="Dubai" panose="020B0503030403030204" pitchFamily="34" charset="-78"/>
            </a:endParaRPr>
          </a:p>
          <a:p>
            <a:pPr marL="514350" algn="r" rtl="1">
              <a:lnSpc>
                <a:spcPct val="130000"/>
              </a:lnSpc>
            </a:pPr>
            <a:r>
              <a:rPr lang="ar-EG" sz="2000" b="1" dirty="0">
                <a:solidFill>
                  <a:schemeClr val="bg1">
                    <a:lumMod val="50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85000"/>
                  </a:schemeClr>
                </a:solidFill>
                <a:latin typeface="Dubai" panose="020B0503030403030204" pitchFamily="34" charset="-78"/>
                <a:cs typeface="Dubai" panose="020B0503030403030204" pitchFamily="34" charset="-78"/>
              </a:rPr>
              <a:t>(JIU)</a:t>
            </a:r>
          </a:p>
        </p:txBody>
      </p:sp>
    </p:spTree>
    <p:extLst>
      <p:ext uri="{BB962C8B-B14F-4D97-AF65-F5344CB8AC3E}">
        <p14:creationId xmlns:p14="http://schemas.microsoft.com/office/powerpoint/2010/main" val="313826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D9D1121-C592-4F38-B0AA-65B5CD792A5C}"/>
              </a:ext>
            </a:extLst>
          </p:cNvPr>
          <p:cNvSpPr/>
          <p:nvPr/>
        </p:nvSpPr>
        <p:spPr>
          <a:xfrm>
            <a:off x="6762381" y="1139651"/>
            <a:ext cx="4614899" cy="249299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sz="2000" b="1" spc="-50"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sz="2000" b="1" spc="-50" dirty="0">
                <a:solidFill>
                  <a:schemeClr val="bg1">
                    <a:lumMod val="85000"/>
                  </a:schemeClr>
                </a:solidFill>
                <a:latin typeface="Dubai" panose="020B0503030403030204" pitchFamily="34" charset="-78"/>
                <a:cs typeface="Dubai" panose="020B0503030403030204" pitchFamily="34" charset="-78"/>
              </a:rPr>
              <a:t> </a:t>
            </a:r>
            <a:r>
              <a:rPr lang="es-ES" sz="2000" b="1" spc="-50" dirty="0">
                <a:solidFill>
                  <a:schemeClr val="bg1">
                    <a:lumMod val="85000"/>
                  </a:schemeClr>
                </a:solidFill>
                <a:latin typeface="Dubai" panose="020B0503030403030204" pitchFamily="34" charset="-78"/>
                <a:cs typeface="Dubai" panose="020B0503030403030204" pitchFamily="34" charset="-78"/>
              </a:rPr>
              <a:t>(IMAC)</a:t>
            </a:r>
            <a:endParaRPr lang="ar-SA" sz="2000" b="1" spc="-50"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algn="r" rtl="1">
              <a:lnSpc>
                <a:spcPct val="130000"/>
              </a:lnSpc>
            </a:pPr>
            <a:r>
              <a:rPr lang="ar-EG" sz="2000" b="1" dirty="0">
                <a:solidFill>
                  <a:schemeClr val="bg1">
                    <a:lumMod val="50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algn="r" rtl="1">
              <a:lnSpc>
                <a:spcPct val="130000"/>
              </a:lnSpc>
            </a:pPr>
            <a:r>
              <a:rPr lang="ar-EG" sz="2000" b="1" dirty="0">
                <a:solidFill>
                  <a:schemeClr val="bg1">
                    <a:lumMod val="85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85000"/>
                  </a:schemeClr>
                </a:solidFill>
                <a:latin typeface="Dubai" panose="020B0503030403030204" pitchFamily="34" charset="-78"/>
                <a:cs typeface="Dubai" panose="020B0503030403030204" pitchFamily="34" charset="-78"/>
              </a:rPr>
              <a:t>(JIU)</a:t>
            </a:r>
            <a:r>
              <a:rPr lang="en-US" sz="2000" b="1" dirty="0">
                <a:solidFill>
                  <a:schemeClr val="bg1">
                    <a:lumMod val="85000"/>
                  </a:schemeClr>
                </a:solidFill>
                <a:latin typeface="Dubai" panose="020B0503030403030204" pitchFamily="34" charset="-78"/>
                <a:cs typeface="Dubai" panose="020B0503030403030204" pitchFamily="34" charset="-78"/>
              </a:rPr>
              <a:t> </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SA" sz="2000" b="1" dirty="0">
                <a:solidFill>
                  <a:schemeClr val="bg1">
                    <a:lumMod val="50000"/>
                  </a:schemeClr>
                </a:solidFill>
                <a:latin typeface="Dubai" panose="020B0503030403030204" pitchFamily="34" charset="-78"/>
                <a:cs typeface="Dubai" panose="020B0503030403030204" pitchFamily="34" charset="-78"/>
              </a:rPr>
              <a:t>فريق العمل</a:t>
            </a:r>
            <a:endParaRPr lang="en-US" sz="2000" b="1" dirty="0">
              <a:solidFill>
                <a:schemeClr val="bg1">
                  <a:lumMod val="50000"/>
                </a:schemeClr>
              </a:solidFill>
              <a:latin typeface="Dubai" panose="020B0503030403030204" pitchFamily="34" charset="-78"/>
              <a:cs typeface="Dubai" panose="020B0503030403030204" pitchFamily="34" charset="-78"/>
            </a:endParaRPr>
          </a:p>
        </p:txBody>
      </p:sp>
      <p:sp>
        <p:nvSpPr>
          <p:cNvPr id="34" name="Rectangle 33">
            <a:extLst>
              <a:ext uri="{FF2B5EF4-FFF2-40B4-BE49-F238E27FC236}">
                <a16:creationId xmlns:a16="http://schemas.microsoft.com/office/drawing/2014/main" id="{1F6C5F20-8591-41B1-9DDA-2EB6DAE5A5AE}"/>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5" name="Picture 34" descr="A close up of a logo&#10;&#10;Description automatically generated">
            <a:extLst>
              <a:ext uri="{FF2B5EF4-FFF2-40B4-BE49-F238E27FC236}">
                <a16:creationId xmlns:a16="http://schemas.microsoft.com/office/drawing/2014/main" id="{1148EA27-216B-49E6-ABDB-4B821FAFA24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6" name="Rectangle 35">
            <a:extLst>
              <a:ext uri="{FF2B5EF4-FFF2-40B4-BE49-F238E27FC236}">
                <a16:creationId xmlns:a16="http://schemas.microsoft.com/office/drawing/2014/main" id="{5D27CDE1-9006-421A-A264-902A6306D26C}"/>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37" name="Straight Connector 36">
            <a:extLst>
              <a:ext uri="{FF2B5EF4-FFF2-40B4-BE49-F238E27FC236}">
                <a16:creationId xmlns:a16="http://schemas.microsoft.com/office/drawing/2014/main" id="{0A28AD8D-C85B-4ABD-BF4D-FD545C6A1ECA}"/>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8172884-65C3-469C-9E27-7ED7FF76C9D1}"/>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rPr>
              <a:t>In Progress</a:t>
            </a:r>
          </a:p>
        </p:txBody>
      </p:sp>
      <p:sp>
        <p:nvSpPr>
          <p:cNvPr id="39" name="Rectangle: Rounded Corners 38">
            <a:extLst>
              <a:ext uri="{FF2B5EF4-FFF2-40B4-BE49-F238E27FC236}">
                <a16:creationId xmlns:a16="http://schemas.microsoft.com/office/drawing/2014/main" id="{99F9AE6F-FB53-444D-82E7-018A1867C8D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40" name="Rectangle: Rounded Corners 39">
            <a:extLst>
              <a:ext uri="{FF2B5EF4-FFF2-40B4-BE49-F238E27FC236}">
                <a16:creationId xmlns:a16="http://schemas.microsoft.com/office/drawing/2014/main" id="{1F0E5881-B663-4E83-A064-9AD725334FF4}"/>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41" name="TextBox 40">
            <a:extLst>
              <a:ext uri="{FF2B5EF4-FFF2-40B4-BE49-F238E27FC236}">
                <a16:creationId xmlns:a16="http://schemas.microsoft.com/office/drawing/2014/main" id="{86036CE5-16E2-4112-B0F0-3D8815727093}"/>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42" name="Picture 41" descr="A close up of a fan&#10;&#10;Description automatically generated">
            <a:extLst>
              <a:ext uri="{FF2B5EF4-FFF2-40B4-BE49-F238E27FC236}">
                <a16:creationId xmlns:a16="http://schemas.microsoft.com/office/drawing/2014/main" id="{7782EB71-A283-4635-81E9-F4EA3921A6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1458" y="3290321"/>
            <a:ext cx="232055" cy="232055"/>
          </a:xfrm>
          <a:prstGeom prst="rect">
            <a:avLst/>
          </a:prstGeom>
        </p:spPr>
      </p:pic>
      <p:sp>
        <p:nvSpPr>
          <p:cNvPr id="43" name="Title 1">
            <a:extLst>
              <a:ext uri="{FF2B5EF4-FFF2-40B4-BE49-F238E27FC236}">
                <a16:creationId xmlns:a16="http://schemas.microsoft.com/office/drawing/2014/main" id="{D3503FA3-4B98-4DC7-885E-6BBA6922683D}"/>
              </a:ext>
            </a:extLst>
          </p:cNvPr>
          <p:cNvSpPr txBox="1">
            <a:spLocks/>
          </p:cNvSpPr>
          <p:nvPr/>
        </p:nvSpPr>
        <p:spPr>
          <a:xfrm rot="16200000">
            <a:off x="11292345"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44" name="Rectangle 43">
            <a:extLst>
              <a:ext uri="{FF2B5EF4-FFF2-40B4-BE49-F238E27FC236}">
                <a16:creationId xmlns:a16="http://schemas.microsoft.com/office/drawing/2014/main" id="{2716187A-6CD9-48E1-A716-66BD23DEFECB}"/>
              </a:ext>
            </a:extLst>
          </p:cNvPr>
          <p:cNvSpPr/>
          <p:nvPr/>
        </p:nvSpPr>
        <p:spPr>
          <a:xfrm rot="16200000">
            <a:off x="10662848" y="2140075"/>
            <a:ext cx="2523465"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5" name="Rectangle 44">
            <a:extLst>
              <a:ext uri="{FF2B5EF4-FFF2-40B4-BE49-F238E27FC236}">
                <a16:creationId xmlns:a16="http://schemas.microsoft.com/office/drawing/2014/main" id="{F6750DA1-45D7-476D-AE51-FBBF3B02402D}"/>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6" name="Rectangle 45">
            <a:extLst>
              <a:ext uri="{FF2B5EF4-FFF2-40B4-BE49-F238E27FC236}">
                <a16:creationId xmlns:a16="http://schemas.microsoft.com/office/drawing/2014/main" id="{9207E95A-3146-4C2D-863F-501F917FA343}"/>
              </a:ext>
            </a:extLst>
          </p:cNvPr>
          <p:cNvSpPr/>
          <p:nvPr/>
        </p:nvSpPr>
        <p:spPr>
          <a:xfrm>
            <a:off x="-3273" y="4312163"/>
            <a:ext cx="7165916" cy="2031325"/>
          </a:xfrm>
          <a:prstGeom prst="rect">
            <a:avLst/>
          </a:prstGeom>
        </p:spPr>
        <p:txBody>
          <a:bodyPr wrap="square">
            <a:spAutoFit/>
          </a:bodyPr>
          <a:lstStyle/>
          <a:p>
            <a:pPr algn="r" rtl="1"/>
            <a:r>
              <a:rPr lang="ar-SA" dirty="0">
                <a:latin typeface="Dubai" panose="020B0503030403030204" pitchFamily="34" charset="-78"/>
                <a:cs typeface="Dubai" panose="020B0503030403030204" pitchFamily="34" charset="-78"/>
              </a:rPr>
              <a:t>خلافاً للمنظمات القائمة على العمل الميداني كبرنامج الأمم المتحدة الإنمائي </a:t>
            </a:r>
            <a:r>
              <a:rPr lang="es-ES" dirty="0">
                <a:latin typeface="Dubai" panose="020B0503030403030204" pitchFamily="34" charset="-78"/>
                <a:cs typeface="Dubai" panose="020B0503030403030204" pitchFamily="34" charset="-78"/>
              </a:rPr>
              <a:t>(UNDP)</a:t>
            </a:r>
            <a:r>
              <a:rPr lang="ar-SA" dirty="0">
                <a:latin typeface="Dubai" panose="020B0503030403030204" pitchFamily="34" charset="-78"/>
                <a:cs typeface="Dubai" panose="020B0503030403030204" pitchFamily="34" charset="-78"/>
              </a:rPr>
              <a:t> و</a:t>
            </a:r>
            <a:r>
              <a:rPr lang="ar-EG" dirty="0">
                <a:latin typeface="Dubai" panose="020B0503030403030204" pitchFamily="34" charset="-78"/>
                <a:cs typeface="Dubai" panose="020B0503030403030204" pitchFamily="34" charset="-78"/>
              </a:rPr>
              <a:t>منظمة الأمم المتحدة للطفولة </a:t>
            </a:r>
            <a:r>
              <a:rPr lang="en-US" dirty="0">
                <a:latin typeface="Dubai" panose="020B0503030403030204" pitchFamily="34" charset="-78"/>
                <a:cs typeface="Dubai" panose="020B0503030403030204" pitchFamily="34" charset="-78"/>
              </a:rPr>
              <a:t>)</a:t>
            </a:r>
            <a:r>
              <a:rPr lang="ar-SA" dirty="0">
                <a:latin typeface="Dubai" panose="020B0503030403030204" pitchFamily="34" charset="-78"/>
                <a:cs typeface="Dubai" panose="020B0503030403030204" pitchFamily="34" charset="-78"/>
              </a:rPr>
              <a:t>اليونيسف</a:t>
            </a:r>
            <a:r>
              <a:rPr lang="en-US" dirty="0">
                <a:latin typeface="Dubai" panose="020B0503030403030204" pitchFamily="34" charset="-78"/>
                <a:cs typeface="Dubai" panose="020B0503030403030204" pitchFamily="34" charset="-78"/>
              </a:rPr>
              <a:t>(</a:t>
            </a:r>
            <a:r>
              <a:rPr lang="ar-SA" dirty="0">
                <a:latin typeface="Dubai" panose="020B0503030403030204" pitchFamily="34" charset="-78"/>
                <a:cs typeface="Dubai" panose="020B0503030403030204" pitchFamily="34" charset="-78"/>
              </a:rPr>
              <a:t>، لا يعد الاتحاد كبيراً بالقدر الذي يسمح بتنفيذ سياسة التناوب. بيد أن الحاجة ماسة إلى وضع سياسة تنقل تتيح إعادة تكليف الموظفين انتقالاً من مركز عمل إلى آخر.</a:t>
            </a:r>
            <a:endParaRPr lang="en-US" dirty="0">
              <a:latin typeface="Dubai" panose="020B0503030403030204" pitchFamily="34" charset="-78"/>
              <a:cs typeface="Dubai" panose="020B0503030403030204" pitchFamily="34" charset="-78"/>
            </a:endParaRPr>
          </a:p>
          <a:p>
            <a:pPr algn="r" rtl="1"/>
            <a:endParaRPr lang="ar-SA" dirty="0">
              <a:latin typeface="Dubai" panose="020B0503030403030204" pitchFamily="34" charset="-78"/>
              <a:cs typeface="Dubai" panose="020B0503030403030204" pitchFamily="34" charset="-78"/>
            </a:endParaRPr>
          </a:p>
          <a:p>
            <a:pPr algn="r" rtl="1"/>
            <a:r>
              <a:rPr lang="ar-SA" dirty="0">
                <a:latin typeface="Dubai" panose="020B0503030403030204" pitchFamily="34" charset="-78"/>
                <a:cs typeface="Dubai" panose="020B0503030403030204" pitchFamily="34" charset="-78"/>
              </a:rPr>
              <a:t>وقد وُضع بهذا الشأن معيار مرجعي مشترك مع منظمات أخرى تابعة للأمم المتحدة.</a:t>
            </a:r>
            <a:endParaRPr lang="en-US" dirty="0">
              <a:latin typeface="Dubai" panose="020B0503030403030204" pitchFamily="34" charset="-78"/>
              <a:cs typeface="Dubai" panose="020B0503030403030204" pitchFamily="34" charset="-78"/>
            </a:endParaRPr>
          </a:p>
          <a:p>
            <a:pPr algn="r" rtl="1"/>
            <a:r>
              <a:rPr lang="ar-SA" dirty="0">
                <a:latin typeface="Dubai" panose="020B0503030403030204" pitchFamily="34" charset="-78"/>
                <a:cs typeface="Dubai" panose="020B0503030403030204" pitchFamily="34" charset="-78"/>
              </a:rPr>
              <a:t>وصِيغَ المشروع الأول لسياسة التنقل وسيقدَّم لعملية الموافقة عليه.</a:t>
            </a:r>
            <a:endParaRPr lang="en-US" dirty="0">
              <a:latin typeface="Dubai" panose="020B0503030403030204" pitchFamily="34" charset="-78"/>
              <a:cs typeface="Dubai" panose="020B0503030403030204" pitchFamily="34" charset="-78"/>
            </a:endParaRPr>
          </a:p>
        </p:txBody>
      </p:sp>
      <p:sp>
        <p:nvSpPr>
          <p:cNvPr id="47" name="Rectangle 46">
            <a:extLst>
              <a:ext uri="{FF2B5EF4-FFF2-40B4-BE49-F238E27FC236}">
                <a16:creationId xmlns:a16="http://schemas.microsoft.com/office/drawing/2014/main" id="{9B1AC91F-7A79-407C-8350-FDF9A1EBAE04}"/>
              </a:ext>
            </a:extLst>
          </p:cNvPr>
          <p:cNvSpPr/>
          <p:nvPr/>
        </p:nvSpPr>
        <p:spPr>
          <a:xfrm>
            <a:off x="142875" y="1365066"/>
            <a:ext cx="6272213" cy="707886"/>
          </a:xfrm>
          <a:prstGeom prst="rect">
            <a:avLst/>
          </a:prstGeom>
        </p:spPr>
        <p:txBody>
          <a:bodyPr wrap="square">
            <a:spAutoFit/>
          </a:bodyPr>
          <a:lstStyle/>
          <a:p>
            <a:pPr algn="just" rtl="1"/>
            <a:r>
              <a:rPr lang="ar-SA" sz="4000" b="1" dirty="0">
                <a:latin typeface="Dubai" panose="020B0503030403030204" pitchFamily="34" charset="-78"/>
                <a:cs typeface="Dubai" panose="020B0503030403030204" pitchFamily="34" charset="-78"/>
              </a:rPr>
              <a:t>4 سياسة </a:t>
            </a:r>
            <a:r>
              <a:rPr lang="ar-SA" sz="4000" b="1" dirty="0">
                <a:solidFill>
                  <a:schemeClr val="bg1"/>
                </a:solidFill>
                <a:latin typeface="Dubai" panose="020B0503030403030204" pitchFamily="34" charset="-78"/>
                <a:cs typeface="Dubai" panose="020B0503030403030204" pitchFamily="34" charset="-78"/>
              </a:rPr>
              <a:t>نقل</a:t>
            </a:r>
            <a:r>
              <a:rPr lang="ar-SA" sz="4000" b="1" dirty="0">
                <a:latin typeface="Dubai" panose="020B0503030403030204" pitchFamily="34" charset="-78"/>
                <a:cs typeface="Dubai" panose="020B0503030403030204" pitchFamily="34" charset="-78"/>
              </a:rPr>
              <a:t> الموظفين</a:t>
            </a:r>
            <a:endParaRPr lang="en-US" sz="4000" b="1" dirty="0">
              <a:solidFill>
                <a:schemeClr val="bg1"/>
              </a:solidFill>
              <a:latin typeface="Dubai" panose="020B0503030403030204" pitchFamily="34" charset="-78"/>
              <a:cs typeface="Dubai" panose="020B0503030403030204" pitchFamily="34" charset="-78"/>
            </a:endParaRPr>
          </a:p>
        </p:txBody>
      </p:sp>
      <p:cxnSp>
        <p:nvCxnSpPr>
          <p:cNvPr id="48" name="Straight Connector 47">
            <a:extLst>
              <a:ext uri="{FF2B5EF4-FFF2-40B4-BE49-F238E27FC236}">
                <a16:creationId xmlns:a16="http://schemas.microsoft.com/office/drawing/2014/main" id="{4C8B1D6C-E99A-4A2B-BC8E-A2C43CD594C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B653387-FD15-444D-AA09-35A351B5984B}"/>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sp>
        <p:nvSpPr>
          <p:cNvPr id="52" name="TextBox 51">
            <a:extLst>
              <a:ext uri="{FF2B5EF4-FFF2-40B4-BE49-F238E27FC236}">
                <a16:creationId xmlns:a16="http://schemas.microsoft.com/office/drawing/2014/main" id="{7454BDB1-3C30-40DB-836B-BC91738B3CF3}"/>
              </a:ext>
            </a:extLst>
          </p:cNvPr>
          <p:cNvSpPr txBox="1"/>
          <p:nvPr/>
        </p:nvSpPr>
        <p:spPr>
          <a:xfrm>
            <a:off x="3766539" y="3891441"/>
            <a:ext cx="3447681" cy="369332"/>
          </a:xfrm>
          <a:prstGeom prst="rect">
            <a:avLst/>
          </a:prstGeom>
          <a:noFill/>
        </p:spPr>
        <p:txBody>
          <a:bodyPr wrap="square" rtlCol="0">
            <a:spAutoFit/>
          </a:bodyPr>
          <a:lstStyle/>
          <a:p>
            <a:pPr algn="r" rtl="1"/>
            <a:r>
              <a:rPr lang="ar-EG" b="1" dirty="0">
                <a:latin typeface="Dubai" panose="020B0503030403030204" pitchFamily="34" charset="-78"/>
                <a:cs typeface="Dubai" panose="020B0503030403030204" pitchFamily="34" charset="-78"/>
              </a:rPr>
              <a:t>دائرة إدارة الموارد البشرية </a:t>
            </a:r>
            <a:r>
              <a:rPr lang="es-ES" b="1" dirty="0">
                <a:latin typeface="Dubai" panose="020B0503030403030204" pitchFamily="34" charset="-78"/>
                <a:cs typeface="Dubai" panose="020B0503030403030204" pitchFamily="34" charset="-78"/>
              </a:rPr>
              <a:t>(HRMD)</a:t>
            </a:r>
            <a:endParaRPr lang="ar-SA" b="1" dirty="0">
              <a:latin typeface="Dubai" panose="020B0503030403030204" pitchFamily="34" charset="-78"/>
              <a:cs typeface="Dubai" panose="020B0503030403030204" pitchFamily="34" charset="-78"/>
            </a:endParaRPr>
          </a:p>
        </p:txBody>
      </p:sp>
      <p:sp>
        <p:nvSpPr>
          <p:cNvPr id="53" name="TextBox 52">
            <a:extLst>
              <a:ext uri="{FF2B5EF4-FFF2-40B4-BE49-F238E27FC236}">
                <a16:creationId xmlns:a16="http://schemas.microsoft.com/office/drawing/2014/main" id="{561C9A7C-AB11-4380-9986-20B6F47C3BCE}"/>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4" name="TextBox 53">
            <a:extLst>
              <a:ext uri="{FF2B5EF4-FFF2-40B4-BE49-F238E27FC236}">
                <a16:creationId xmlns:a16="http://schemas.microsoft.com/office/drawing/2014/main" id="{E708AABA-B679-4ECA-8E26-AFD543EA485F}"/>
              </a:ext>
            </a:extLst>
          </p:cNvPr>
          <p:cNvSpPr txBox="1"/>
          <p:nvPr/>
        </p:nvSpPr>
        <p:spPr>
          <a:xfrm>
            <a:off x="10296065" y="161401"/>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6" name="Rectangle: Rounded Corners 55">
            <a:extLst>
              <a:ext uri="{FF2B5EF4-FFF2-40B4-BE49-F238E27FC236}">
                <a16:creationId xmlns:a16="http://schemas.microsoft.com/office/drawing/2014/main" id="{3B471A6C-BFC1-4706-A72C-06EDDBB8D273}"/>
              </a:ext>
            </a:extLst>
          </p:cNvPr>
          <p:cNvSpPr/>
          <p:nvPr/>
        </p:nvSpPr>
        <p:spPr>
          <a:xfrm>
            <a:off x="7349270" y="3932809"/>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57" name="TextBox 56">
            <a:extLst>
              <a:ext uri="{FF2B5EF4-FFF2-40B4-BE49-F238E27FC236}">
                <a16:creationId xmlns:a16="http://schemas.microsoft.com/office/drawing/2014/main" id="{F190FBEE-4249-4EA3-AC5B-284DFA554021}"/>
              </a:ext>
            </a:extLst>
          </p:cNvPr>
          <p:cNvSpPr txBox="1"/>
          <p:nvPr/>
        </p:nvSpPr>
        <p:spPr>
          <a:xfrm>
            <a:off x="7270078" y="3893998"/>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58" name="Picture 57" descr="A close up of a fan&#10;&#10;Description automatically generated">
            <a:extLst>
              <a:ext uri="{FF2B5EF4-FFF2-40B4-BE49-F238E27FC236}">
                <a16:creationId xmlns:a16="http://schemas.microsoft.com/office/drawing/2014/main" id="{D80FD91E-37A0-4141-B349-76E62DE51A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31468" y="2493698"/>
            <a:ext cx="232055" cy="232055"/>
          </a:xfrm>
          <a:prstGeom prst="rect">
            <a:avLst/>
          </a:prstGeom>
        </p:spPr>
      </p:pic>
    </p:spTree>
    <p:extLst>
      <p:ext uri="{BB962C8B-B14F-4D97-AF65-F5344CB8AC3E}">
        <p14:creationId xmlns:p14="http://schemas.microsoft.com/office/powerpoint/2010/main" val="158501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F6F5301-D171-4573-B11F-909CECB211E3}"/>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4" name="Picture 33" descr="A close up of a logo&#10;&#10;Description automatically generated">
            <a:extLst>
              <a:ext uri="{FF2B5EF4-FFF2-40B4-BE49-F238E27FC236}">
                <a16:creationId xmlns:a16="http://schemas.microsoft.com/office/drawing/2014/main" id="{4B5EF4BE-0636-46BE-8C88-D0FA0DFFB1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5" name="Rectangle 34">
            <a:extLst>
              <a:ext uri="{FF2B5EF4-FFF2-40B4-BE49-F238E27FC236}">
                <a16:creationId xmlns:a16="http://schemas.microsoft.com/office/drawing/2014/main" id="{51C4A7FF-2061-4948-9803-0481DCA4F3B1}"/>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36" name="Straight Connector 35">
            <a:extLst>
              <a:ext uri="{FF2B5EF4-FFF2-40B4-BE49-F238E27FC236}">
                <a16:creationId xmlns:a16="http://schemas.microsoft.com/office/drawing/2014/main" id="{FB9C9C00-3B6C-4815-BCA9-20FAE94C463A}"/>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8AAF7F1-D992-498C-96AB-7501C9BE4DE9}"/>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rPr>
              <a:t>In Progress</a:t>
            </a:r>
          </a:p>
        </p:txBody>
      </p:sp>
      <p:sp>
        <p:nvSpPr>
          <p:cNvPr id="38" name="Rectangle: Rounded Corners 37">
            <a:extLst>
              <a:ext uri="{FF2B5EF4-FFF2-40B4-BE49-F238E27FC236}">
                <a16:creationId xmlns:a16="http://schemas.microsoft.com/office/drawing/2014/main" id="{520B2279-7391-4BE7-A17F-4B14C644E3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9" name="Rectangle: Rounded Corners 38">
            <a:extLst>
              <a:ext uri="{FF2B5EF4-FFF2-40B4-BE49-F238E27FC236}">
                <a16:creationId xmlns:a16="http://schemas.microsoft.com/office/drawing/2014/main" id="{EAD19070-57FF-4C57-9622-618E5D8DE9E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40" name="TextBox 39">
            <a:extLst>
              <a:ext uri="{FF2B5EF4-FFF2-40B4-BE49-F238E27FC236}">
                <a16:creationId xmlns:a16="http://schemas.microsoft.com/office/drawing/2014/main" id="{57C9B97A-66A3-4C43-BCA5-8A365661AE36}"/>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sp>
        <p:nvSpPr>
          <p:cNvPr id="42" name="Title 1">
            <a:extLst>
              <a:ext uri="{FF2B5EF4-FFF2-40B4-BE49-F238E27FC236}">
                <a16:creationId xmlns:a16="http://schemas.microsoft.com/office/drawing/2014/main" id="{734EBA35-2E41-418C-8D8C-1E1F3D227CE3}"/>
              </a:ext>
            </a:extLst>
          </p:cNvPr>
          <p:cNvSpPr txBox="1">
            <a:spLocks/>
          </p:cNvSpPr>
          <p:nvPr/>
        </p:nvSpPr>
        <p:spPr>
          <a:xfrm rot="16200000">
            <a:off x="11283719"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43" name="Rectangle 42">
            <a:extLst>
              <a:ext uri="{FF2B5EF4-FFF2-40B4-BE49-F238E27FC236}">
                <a16:creationId xmlns:a16="http://schemas.microsoft.com/office/drawing/2014/main" id="{110AA7B3-B2A2-4FD7-8A18-57509E031B5D}"/>
              </a:ext>
            </a:extLst>
          </p:cNvPr>
          <p:cNvSpPr/>
          <p:nvPr/>
        </p:nvSpPr>
        <p:spPr>
          <a:xfrm rot="16200000">
            <a:off x="10650369" y="2152555"/>
            <a:ext cx="2548424"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4" name="Rectangle 43">
            <a:extLst>
              <a:ext uri="{FF2B5EF4-FFF2-40B4-BE49-F238E27FC236}">
                <a16:creationId xmlns:a16="http://schemas.microsoft.com/office/drawing/2014/main" id="{6E52AFDA-FDE5-4D5B-9873-3BC5D51FE894}"/>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5" name="Rectangle 44">
            <a:extLst>
              <a:ext uri="{FF2B5EF4-FFF2-40B4-BE49-F238E27FC236}">
                <a16:creationId xmlns:a16="http://schemas.microsoft.com/office/drawing/2014/main" id="{AEBD86D7-6E75-4A92-AEFE-DE32AA9B4AC1}"/>
              </a:ext>
            </a:extLst>
          </p:cNvPr>
          <p:cNvSpPr/>
          <p:nvPr/>
        </p:nvSpPr>
        <p:spPr>
          <a:xfrm>
            <a:off x="442912" y="4558803"/>
            <a:ext cx="5537196" cy="923330"/>
          </a:xfrm>
          <a:prstGeom prst="rect">
            <a:avLst/>
          </a:prstGeom>
        </p:spPr>
        <p:txBody>
          <a:bodyPr wrap="square">
            <a:spAutoFit/>
          </a:bodyPr>
          <a:lstStyle/>
          <a:p>
            <a:pPr algn="just" rtl="1"/>
            <a:r>
              <a:rPr lang="ar-SA" dirty="0">
                <a:latin typeface="Dubai" panose="020B0503030403030204" pitchFamily="34" charset="-78"/>
                <a:cs typeface="Dubai" panose="020B0503030403030204" pitchFamily="34" charset="-78"/>
              </a:rPr>
              <a:t>استكمالاً للسياسات القائمة، يلزم تحديد حالة المبلغِّين عن المخالفات وإجراءات حمايتهم في سياسة جديدة ومحسَّنة لحماية المبلغِّين على المخالفات.</a:t>
            </a:r>
            <a:endParaRPr lang="en-US" sz="1600" dirty="0">
              <a:latin typeface="Dubai" panose="020B0503030403030204" pitchFamily="34" charset="-78"/>
              <a:cs typeface="Dubai" panose="020B0503030403030204" pitchFamily="34" charset="-78"/>
            </a:endParaRPr>
          </a:p>
        </p:txBody>
      </p:sp>
      <p:sp>
        <p:nvSpPr>
          <p:cNvPr id="46" name="Rectangle 45">
            <a:extLst>
              <a:ext uri="{FF2B5EF4-FFF2-40B4-BE49-F238E27FC236}">
                <a16:creationId xmlns:a16="http://schemas.microsoft.com/office/drawing/2014/main" id="{2FE21A40-00D4-4E16-A6CD-A96BBA041CFC}"/>
              </a:ext>
            </a:extLst>
          </p:cNvPr>
          <p:cNvSpPr/>
          <p:nvPr/>
        </p:nvSpPr>
        <p:spPr>
          <a:xfrm>
            <a:off x="147688" y="1422865"/>
            <a:ext cx="6390907" cy="707886"/>
          </a:xfrm>
          <a:prstGeom prst="rect">
            <a:avLst/>
          </a:prstGeom>
        </p:spPr>
        <p:txBody>
          <a:bodyPr wrap="square">
            <a:spAutoFit/>
          </a:bodyPr>
          <a:lstStyle/>
          <a:p>
            <a:pPr algn="just" rtl="1"/>
            <a:r>
              <a:rPr lang="en-US" sz="4000" b="1" dirty="0">
                <a:latin typeface="Dubai" panose="020B0503030403030204" pitchFamily="34" charset="-78"/>
                <a:cs typeface="Dubai" panose="020B0503030403030204" pitchFamily="34" charset="-78"/>
              </a:rPr>
              <a:t>5</a:t>
            </a:r>
            <a:r>
              <a:rPr lang="ar-SA" sz="4000" b="1" dirty="0">
                <a:latin typeface="Dubai" panose="020B0503030403030204" pitchFamily="34" charset="-78"/>
                <a:cs typeface="Dubai" panose="020B0503030403030204" pitchFamily="34" charset="-78"/>
              </a:rPr>
              <a:t> </a:t>
            </a:r>
            <a:r>
              <a:rPr lang="en-US" sz="4000" b="1" dirty="0">
                <a:latin typeface="Dubai" panose="020B0503030403030204" pitchFamily="34" charset="-78"/>
                <a:cs typeface="Dubai" panose="020B0503030403030204" pitchFamily="34" charset="-78"/>
              </a:rPr>
              <a:t> </a:t>
            </a:r>
            <a:r>
              <a:rPr lang="ar-SA" sz="4000" b="1" dirty="0">
                <a:solidFill>
                  <a:schemeClr val="bg1"/>
                </a:solidFill>
                <a:latin typeface="Dubai" panose="020B0503030403030204" pitchFamily="34" charset="-78"/>
                <a:cs typeface="Dubai" panose="020B0503030403030204" pitchFamily="34" charset="-78"/>
              </a:rPr>
              <a:t>حماية</a:t>
            </a:r>
            <a:r>
              <a:rPr lang="ar-SA" sz="4000" b="1" dirty="0">
                <a:latin typeface="Dubai" panose="020B0503030403030204" pitchFamily="34" charset="-78"/>
                <a:cs typeface="Dubai" panose="020B0503030403030204" pitchFamily="34" charset="-78"/>
              </a:rPr>
              <a:t> المبلغِّين عن المخالفات</a:t>
            </a:r>
            <a:endParaRPr lang="en-US" sz="4000" b="1" dirty="0">
              <a:solidFill>
                <a:schemeClr val="bg1"/>
              </a:solidFill>
              <a:latin typeface="Dubai" panose="020B0503030403030204" pitchFamily="34" charset="-78"/>
              <a:cs typeface="Dubai" panose="020B0503030403030204" pitchFamily="34" charset="-78"/>
            </a:endParaRPr>
          </a:p>
        </p:txBody>
      </p:sp>
      <p:cxnSp>
        <p:nvCxnSpPr>
          <p:cNvPr id="47" name="Straight Connector 46">
            <a:extLst>
              <a:ext uri="{FF2B5EF4-FFF2-40B4-BE49-F238E27FC236}">
                <a16:creationId xmlns:a16="http://schemas.microsoft.com/office/drawing/2014/main" id="{29BE51D0-8AFC-4C9D-8C1B-5B2D6994E85A}"/>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E896F0F-8717-4277-8CE4-33F6F86EAA5C}"/>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sp>
        <p:nvSpPr>
          <p:cNvPr id="49" name="Rectangle 48">
            <a:extLst>
              <a:ext uri="{FF2B5EF4-FFF2-40B4-BE49-F238E27FC236}">
                <a16:creationId xmlns:a16="http://schemas.microsoft.com/office/drawing/2014/main" id="{64F94BD2-B09C-4B7F-BCE9-35150160CE41}"/>
              </a:ext>
            </a:extLst>
          </p:cNvPr>
          <p:cNvSpPr/>
          <p:nvPr/>
        </p:nvSpPr>
        <p:spPr>
          <a:xfrm>
            <a:off x="7255412" y="5435135"/>
            <a:ext cx="2495099" cy="369332"/>
          </a:xfrm>
          <a:prstGeom prst="rect">
            <a:avLst/>
          </a:prstGeom>
        </p:spPr>
        <p:txBody>
          <a:bodyPr wrap="square">
            <a:spAutoFit/>
          </a:bodyPr>
          <a:lstStyle/>
          <a:p>
            <a:pPr algn="r" rtl="1"/>
            <a:r>
              <a:rPr lang="ar-EG" dirty="0">
                <a:solidFill>
                  <a:srgbClr val="00B0F0"/>
                </a:solidFill>
                <a:latin typeface="Dubai" panose="020B0503030403030204" pitchFamily="34" charset="-78"/>
                <a:cs typeface="Dubai" panose="020B0503030403030204" pitchFamily="34" charset="-78"/>
              </a:rPr>
              <a:t>تعديل الأمر الإداري </a:t>
            </a:r>
            <a:r>
              <a:rPr lang="es-ES" dirty="0">
                <a:solidFill>
                  <a:srgbClr val="00B0F0"/>
                </a:solidFill>
                <a:latin typeface="Dubai" panose="020B0503030403030204" pitchFamily="34" charset="-78"/>
                <a:cs typeface="Dubai" panose="020B0503030403030204" pitchFamily="34" charset="-78"/>
              </a:rPr>
              <a:t>04/11</a:t>
            </a:r>
            <a:endParaRPr lang="en-US" dirty="0">
              <a:solidFill>
                <a:srgbClr val="00B0F0"/>
              </a:solidFill>
              <a:latin typeface="Dubai" panose="020B0503030403030204" pitchFamily="34" charset="-78"/>
              <a:cs typeface="Dubai" panose="020B0503030403030204" pitchFamily="34" charset="-78"/>
            </a:endParaRPr>
          </a:p>
        </p:txBody>
      </p:sp>
      <p:pic>
        <p:nvPicPr>
          <p:cNvPr id="50" name="Picture 49" descr="A close up of a fan&#10;&#10;Description automatically generated">
            <a:extLst>
              <a:ext uri="{FF2B5EF4-FFF2-40B4-BE49-F238E27FC236}">
                <a16:creationId xmlns:a16="http://schemas.microsoft.com/office/drawing/2014/main" id="{8DE2B5D6-9243-4728-BC4C-5E683F298D2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49300" y="2445119"/>
            <a:ext cx="232055" cy="232055"/>
          </a:xfrm>
          <a:prstGeom prst="rect">
            <a:avLst/>
          </a:prstGeom>
        </p:spPr>
      </p:pic>
      <p:sp>
        <p:nvSpPr>
          <p:cNvPr id="51" name="TextBox 50">
            <a:extLst>
              <a:ext uri="{FF2B5EF4-FFF2-40B4-BE49-F238E27FC236}">
                <a16:creationId xmlns:a16="http://schemas.microsoft.com/office/drawing/2014/main" id="{7F07D1D2-58B7-4FF1-957E-21902E4084D3}"/>
              </a:ext>
            </a:extLst>
          </p:cNvPr>
          <p:cNvSpPr txBox="1"/>
          <p:nvPr/>
        </p:nvSpPr>
        <p:spPr>
          <a:xfrm>
            <a:off x="5510980" y="3814009"/>
            <a:ext cx="1648208" cy="369332"/>
          </a:xfrm>
          <a:prstGeom prst="rect">
            <a:avLst/>
          </a:prstGeom>
          <a:noFill/>
        </p:spPr>
        <p:txBody>
          <a:bodyPr wrap="none" rtlCol="0">
            <a:spAutoFit/>
          </a:bodyPr>
          <a:lstStyle/>
          <a:p>
            <a:pPr algn="r" rtl="1"/>
            <a:r>
              <a:rPr lang="ar-EG" b="1" dirty="0">
                <a:latin typeface="Dubai" panose="020B0503030403030204" pitchFamily="34" charset="-78"/>
                <a:cs typeface="Dubai" panose="020B0503030403030204" pitchFamily="34" charset="-78"/>
              </a:rPr>
              <a:t>مكتب الأخلاقيات</a:t>
            </a:r>
            <a:endParaRPr lang="en-US" b="1" dirty="0">
              <a:latin typeface="Dubai" panose="020B0503030403030204" pitchFamily="34" charset="-78"/>
              <a:cs typeface="Dubai" panose="020B0503030403030204" pitchFamily="34" charset="-78"/>
            </a:endParaRPr>
          </a:p>
        </p:txBody>
      </p:sp>
      <p:sp>
        <p:nvSpPr>
          <p:cNvPr id="52" name="TextBox 51">
            <a:extLst>
              <a:ext uri="{FF2B5EF4-FFF2-40B4-BE49-F238E27FC236}">
                <a16:creationId xmlns:a16="http://schemas.microsoft.com/office/drawing/2014/main" id="{2E89CCE3-00A6-4C26-9ABB-859D397E5B59}"/>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3" name="TextBox 52">
            <a:extLst>
              <a:ext uri="{FF2B5EF4-FFF2-40B4-BE49-F238E27FC236}">
                <a16:creationId xmlns:a16="http://schemas.microsoft.com/office/drawing/2014/main" id="{111BB70D-8866-401F-A460-5286041F68F2}"/>
              </a:ext>
            </a:extLst>
          </p:cNvPr>
          <p:cNvSpPr txBox="1"/>
          <p:nvPr/>
        </p:nvSpPr>
        <p:spPr>
          <a:xfrm>
            <a:off x="10296065" y="144149"/>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4" name="Rectangle: Rounded Corners 53">
            <a:extLst>
              <a:ext uri="{FF2B5EF4-FFF2-40B4-BE49-F238E27FC236}">
                <a16:creationId xmlns:a16="http://schemas.microsoft.com/office/drawing/2014/main" id="{1E080513-9CCB-41C3-B909-2AF5BF2B3EEC}"/>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5" name="Rectangle: Rounded Corners 54">
            <a:extLst>
              <a:ext uri="{FF2B5EF4-FFF2-40B4-BE49-F238E27FC236}">
                <a16:creationId xmlns:a16="http://schemas.microsoft.com/office/drawing/2014/main" id="{4DB7D7EE-39EB-4165-A8BE-0A2891EF9D0F}"/>
              </a:ext>
            </a:extLst>
          </p:cNvPr>
          <p:cNvSpPr/>
          <p:nvPr/>
        </p:nvSpPr>
        <p:spPr>
          <a:xfrm>
            <a:off x="7327755" y="3936206"/>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56" name="TextBox 55">
            <a:extLst>
              <a:ext uri="{FF2B5EF4-FFF2-40B4-BE49-F238E27FC236}">
                <a16:creationId xmlns:a16="http://schemas.microsoft.com/office/drawing/2014/main" id="{24DDD68B-6FEE-4002-A8B1-223F0524A178}"/>
              </a:ext>
            </a:extLst>
          </p:cNvPr>
          <p:cNvSpPr txBox="1"/>
          <p:nvPr/>
        </p:nvSpPr>
        <p:spPr>
          <a:xfrm>
            <a:off x="7284799" y="3949418"/>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57" name="Picture 56" descr="A close up of a fan&#10;&#10;Description automatically generated">
            <a:extLst>
              <a:ext uri="{FF2B5EF4-FFF2-40B4-BE49-F238E27FC236}">
                <a16:creationId xmlns:a16="http://schemas.microsoft.com/office/drawing/2014/main" id="{6792B9E9-B4E4-48E9-BD8E-E42B6E23A7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49299" y="2855423"/>
            <a:ext cx="232055" cy="232055"/>
          </a:xfrm>
          <a:prstGeom prst="rect">
            <a:avLst/>
          </a:prstGeom>
        </p:spPr>
      </p:pic>
      <p:sp>
        <p:nvSpPr>
          <p:cNvPr id="58" name="Rectangle 57">
            <a:extLst>
              <a:ext uri="{FF2B5EF4-FFF2-40B4-BE49-F238E27FC236}">
                <a16:creationId xmlns:a16="http://schemas.microsoft.com/office/drawing/2014/main" id="{83FE615A-4008-4303-BB39-7F42C59C6228}"/>
              </a:ext>
            </a:extLst>
          </p:cNvPr>
          <p:cNvSpPr/>
          <p:nvPr/>
        </p:nvSpPr>
        <p:spPr>
          <a:xfrm>
            <a:off x="6762381" y="1139651"/>
            <a:ext cx="4614899" cy="2092881"/>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sz="2000" b="1" spc="-50" dirty="0">
                <a:solidFill>
                  <a:schemeClr val="bg1">
                    <a:lumMod val="50000"/>
                  </a:schemeClr>
                </a:solidFill>
                <a:latin typeface="Dubai" panose="020B0503030403030204" pitchFamily="34" charset="-78"/>
                <a:cs typeface="Dubai" panose="020B0503030403030204" pitchFamily="34" charset="-78"/>
              </a:rPr>
              <a:t>اللجنة الاستشارية المستقلة للإدارة</a:t>
            </a:r>
            <a:r>
              <a:rPr lang="ar-SA" sz="2000" b="1" spc="-50" dirty="0">
                <a:solidFill>
                  <a:schemeClr val="bg1">
                    <a:lumMod val="50000"/>
                  </a:schemeClr>
                </a:solidFill>
                <a:latin typeface="Dubai" panose="020B0503030403030204" pitchFamily="34" charset="-78"/>
                <a:cs typeface="Dubai" panose="020B0503030403030204" pitchFamily="34" charset="-78"/>
              </a:rPr>
              <a:t> </a:t>
            </a:r>
            <a:r>
              <a:rPr lang="es-ES" sz="2000" b="1" spc="-50" dirty="0">
                <a:solidFill>
                  <a:schemeClr val="bg1">
                    <a:lumMod val="50000"/>
                  </a:schemeClr>
                </a:solidFill>
                <a:latin typeface="Dubai" panose="020B0503030403030204" pitchFamily="34" charset="-78"/>
                <a:cs typeface="Dubai" panose="020B0503030403030204" pitchFamily="34" charset="-78"/>
              </a:rPr>
              <a:t>(IMAC)</a:t>
            </a:r>
            <a:endParaRPr lang="ar-SA" sz="2000" b="1" spc="-50"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50000"/>
                  </a:schemeClr>
                </a:solidFill>
                <a:latin typeface="Dubai" panose="020B0503030403030204" pitchFamily="34" charset="-78"/>
                <a:cs typeface="Dubai" panose="020B0503030403030204" pitchFamily="34" charset="-78"/>
              </a:rPr>
              <a:t>(JIU)</a:t>
            </a:r>
          </a:p>
        </p:txBody>
      </p:sp>
    </p:spTree>
    <p:extLst>
      <p:ext uri="{BB962C8B-B14F-4D97-AF65-F5344CB8AC3E}">
        <p14:creationId xmlns:p14="http://schemas.microsoft.com/office/powerpoint/2010/main" val="39416333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4D04D8-409A-481B-9769-A4F2E5FE6F15}"/>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2" name="Picture 31" descr="A close up of a logo&#10;&#10;Description automatically generated">
            <a:extLst>
              <a:ext uri="{FF2B5EF4-FFF2-40B4-BE49-F238E27FC236}">
                <a16:creationId xmlns:a16="http://schemas.microsoft.com/office/drawing/2014/main" id="{D6355A6B-6D3F-47B3-BCD3-8276FAE63B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3" name="Rectangle 32">
            <a:extLst>
              <a:ext uri="{FF2B5EF4-FFF2-40B4-BE49-F238E27FC236}">
                <a16:creationId xmlns:a16="http://schemas.microsoft.com/office/drawing/2014/main" id="{7547B9E2-307C-4971-853B-CE6008782D5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34" name="Straight Connector 33">
            <a:extLst>
              <a:ext uri="{FF2B5EF4-FFF2-40B4-BE49-F238E27FC236}">
                <a16:creationId xmlns:a16="http://schemas.microsoft.com/office/drawing/2014/main" id="{E32EC5FE-6438-4969-ABC9-974C54C16EAB}"/>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158EA-B587-4C81-99BF-06C4D819309A}"/>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rPr>
              <a:t>In Progress</a:t>
            </a:r>
          </a:p>
        </p:txBody>
      </p:sp>
      <p:sp>
        <p:nvSpPr>
          <p:cNvPr id="36" name="Rectangle: Rounded Corners 35">
            <a:extLst>
              <a:ext uri="{FF2B5EF4-FFF2-40B4-BE49-F238E27FC236}">
                <a16:creationId xmlns:a16="http://schemas.microsoft.com/office/drawing/2014/main" id="{4CFCF463-3EB4-4A64-9CC4-2830D786907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7" name="Rectangle: Rounded Corners 36">
            <a:extLst>
              <a:ext uri="{FF2B5EF4-FFF2-40B4-BE49-F238E27FC236}">
                <a16:creationId xmlns:a16="http://schemas.microsoft.com/office/drawing/2014/main" id="{3266F4AF-4084-4DBD-A288-45AFE2E24FFA}"/>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38" name="TextBox 37">
            <a:extLst>
              <a:ext uri="{FF2B5EF4-FFF2-40B4-BE49-F238E27FC236}">
                <a16:creationId xmlns:a16="http://schemas.microsoft.com/office/drawing/2014/main" id="{0C1D7AF7-9A14-49D3-9FA5-DB9B64C71026}"/>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sp>
        <p:nvSpPr>
          <p:cNvPr id="39" name="Title 1">
            <a:extLst>
              <a:ext uri="{FF2B5EF4-FFF2-40B4-BE49-F238E27FC236}">
                <a16:creationId xmlns:a16="http://schemas.microsoft.com/office/drawing/2014/main" id="{B3E339EC-D759-402F-AB42-D8CB74D24DD8}"/>
              </a:ext>
            </a:extLst>
          </p:cNvPr>
          <p:cNvSpPr txBox="1">
            <a:spLocks/>
          </p:cNvSpPr>
          <p:nvPr/>
        </p:nvSpPr>
        <p:spPr>
          <a:xfrm rot="16200000">
            <a:off x="11292345"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40" name="Rectangle 39">
            <a:extLst>
              <a:ext uri="{FF2B5EF4-FFF2-40B4-BE49-F238E27FC236}">
                <a16:creationId xmlns:a16="http://schemas.microsoft.com/office/drawing/2014/main" id="{F4AA6FCF-A167-48AE-970D-FE60FD38DC0E}"/>
              </a:ext>
            </a:extLst>
          </p:cNvPr>
          <p:cNvSpPr/>
          <p:nvPr/>
        </p:nvSpPr>
        <p:spPr>
          <a:xfrm rot="16200000">
            <a:off x="10612618" y="2190305"/>
            <a:ext cx="2623925"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1" name="Rectangle 40">
            <a:extLst>
              <a:ext uri="{FF2B5EF4-FFF2-40B4-BE49-F238E27FC236}">
                <a16:creationId xmlns:a16="http://schemas.microsoft.com/office/drawing/2014/main" id="{B37825D7-1593-4286-808E-CD8C9408F3AF}"/>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2" name="Rectangle 41">
            <a:extLst>
              <a:ext uri="{FF2B5EF4-FFF2-40B4-BE49-F238E27FC236}">
                <a16:creationId xmlns:a16="http://schemas.microsoft.com/office/drawing/2014/main" id="{F7DA43E8-0909-4977-AAF1-E45C01F1978A}"/>
              </a:ext>
            </a:extLst>
          </p:cNvPr>
          <p:cNvSpPr/>
          <p:nvPr/>
        </p:nvSpPr>
        <p:spPr>
          <a:xfrm>
            <a:off x="133833" y="4277196"/>
            <a:ext cx="7043531" cy="2308324"/>
          </a:xfrm>
          <a:prstGeom prst="rect">
            <a:avLst/>
          </a:prstGeom>
        </p:spPr>
        <p:txBody>
          <a:bodyPr wrap="square">
            <a:spAutoFit/>
          </a:bodyPr>
          <a:lstStyle/>
          <a:p>
            <a:pPr algn="just" rtl="1"/>
            <a:r>
              <a:rPr lang="ar-EG" sz="1600" dirty="0">
                <a:latin typeface="Dubai" panose="020B0503030403030204" pitchFamily="34" charset="-78"/>
                <a:cs typeface="Dubai" panose="020B0503030403030204" pitchFamily="34" charset="-78"/>
              </a:rPr>
              <a:t>أُنشئ فريق مشترك من مكتب تنمية الاتصالات ودائرة خدمات المعلومات بالاتحاد </a:t>
            </a:r>
            <a:r>
              <a:rPr lang="ar-EG" sz="1600" dirty="0" err="1">
                <a:latin typeface="Dubai" panose="020B0503030403030204" pitchFamily="34" charset="-78"/>
                <a:cs typeface="Dubai" panose="020B0503030403030204" pitchFamily="34" charset="-78"/>
              </a:rPr>
              <a:t>ليُعنى</a:t>
            </a:r>
            <a:r>
              <a:rPr lang="ar-EG" sz="1600" dirty="0">
                <a:latin typeface="Dubai" panose="020B0503030403030204" pitchFamily="34" charset="-78"/>
                <a:cs typeface="Dubai" panose="020B0503030403030204" pitchFamily="34" charset="-78"/>
              </a:rPr>
              <a:t> بمشروع استعراض جميع أنظمة المعلومات بمكتب تنمية الاتصالات. وقد حُددت اختصاصات الفريق ويعقد حالياً اجتماعات أسبوعية لحفز إحراز تقدم في أعماله ورصد التقدم المحرز.</a:t>
            </a:r>
            <a:endParaRPr lang="en-US" sz="1600" dirty="0">
              <a:latin typeface="Dubai" panose="020B0503030403030204" pitchFamily="34" charset="-78"/>
              <a:cs typeface="Dubai" panose="020B0503030403030204" pitchFamily="34" charset="-78"/>
            </a:endParaRPr>
          </a:p>
          <a:p>
            <a:pPr algn="just" rtl="1"/>
            <a:r>
              <a:rPr lang="ar-EG" sz="1600" dirty="0">
                <a:latin typeface="Dubai" panose="020B0503030403030204" pitchFamily="34" charset="-78"/>
                <a:cs typeface="Dubai" panose="020B0503030403030204" pitchFamily="34" charset="-78"/>
              </a:rPr>
              <a:t>ويتمثل دور فريق المشروع فيما يلي:</a:t>
            </a:r>
            <a:endParaRPr lang="en-US" sz="1600" dirty="0">
              <a:latin typeface="Dubai" panose="020B0503030403030204" pitchFamily="34" charset="-78"/>
              <a:cs typeface="Dubai" panose="020B0503030403030204" pitchFamily="34" charset="-78"/>
            </a:endParaRPr>
          </a:p>
          <a:p>
            <a:pPr algn="just" rtl="1"/>
            <a:r>
              <a:rPr lang="ar-EG" sz="1600" dirty="0">
                <a:latin typeface="Dubai" panose="020B0503030403030204" pitchFamily="34" charset="-78"/>
                <a:cs typeface="Dubai" panose="020B0503030403030204" pitchFamily="34" charset="-78"/>
              </a:rPr>
              <a:t>إعداد قائمة بعمليات مكتب تنمية الاتصالات وتطبيقاته (كوحدات الرقابة على الميزانية، والسفر والمصروفات، ونظام إدارة العلاقات مع العملاء </a:t>
            </a:r>
            <a:r>
              <a:rPr lang="es-ES" sz="1600" dirty="0">
                <a:latin typeface="Dubai" panose="020B0503030403030204" pitchFamily="34" charset="-78"/>
                <a:cs typeface="Dubai" panose="020B0503030403030204" pitchFamily="34" charset="-78"/>
              </a:rPr>
              <a:t>(CRM)</a:t>
            </a:r>
            <a:r>
              <a:rPr lang="ar-EG" sz="1600" dirty="0">
                <a:latin typeface="Dubai" panose="020B0503030403030204" pitchFamily="34" charset="-78"/>
                <a:cs typeface="Dubai" panose="020B0503030403030204" pitchFamily="34" charset="-78"/>
              </a:rPr>
              <a:t>) التي يمكن إدماجها في تطبيقات البرمجيات الإدارية التنظيمية للاتحاد؛ تحديد المتطلبات من الموارد ووضع خطة عمل فيما يتعلق بنقل جميع التطبيقات والعمليات المحددة؛ إعداد خطاب إبداء اهتمام والدعوة إلى تقديم عطاءات لاختيار استشاريين يتولون إجراء عملية الانتقال؛ الإشراف على تنفيذ هذه العملية.</a:t>
            </a:r>
            <a:endParaRPr lang="en-US" sz="1400" dirty="0">
              <a:latin typeface="Dubai" panose="020B0503030403030204" pitchFamily="34" charset="-78"/>
              <a:cs typeface="Dubai" panose="020B0503030403030204" pitchFamily="34" charset="-78"/>
            </a:endParaRPr>
          </a:p>
        </p:txBody>
      </p:sp>
      <p:sp>
        <p:nvSpPr>
          <p:cNvPr id="43" name="Rectangle 42">
            <a:extLst>
              <a:ext uri="{FF2B5EF4-FFF2-40B4-BE49-F238E27FC236}">
                <a16:creationId xmlns:a16="http://schemas.microsoft.com/office/drawing/2014/main" id="{7152855B-F363-4E3F-A7BD-8CF0C83640EA}"/>
              </a:ext>
            </a:extLst>
          </p:cNvPr>
          <p:cNvSpPr/>
          <p:nvPr/>
        </p:nvSpPr>
        <p:spPr>
          <a:xfrm>
            <a:off x="147688" y="1422865"/>
            <a:ext cx="6390907" cy="1938992"/>
          </a:xfrm>
          <a:prstGeom prst="rect">
            <a:avLst/>
          </a:prstGeom>
        </p:spPr>
        <p:txBody>
          <a:bodyPr wrap="square">
            <a:spAutoFit/>
          </a:bodyPr>
          <a:lstStyle/>
          <a:p>
            <a:pPr algn="r" rtl="1"/>
            <a:r>
              <a:rPr lang="en-US" sz="4000" b="1" dirty="0">
                <a:latin typeface="Dubai" panose="020B0503030403030204" pitchFamily="34" charset="-78"/>
                <a:cs typeface="Dubai" panose="020B0503030403030204" pitchFamily="34" charset="-78"/>
              </a:rPr>
              <a:t>6</a:t>
            </a:r>
            <a:r>
              <a:rPr lang="ar-SA" sz="4000" b="1" dirty="0">
                <a:latin typeface="Dubai" panose="020B0503030403030204" pitchFamily="34" charset="-78"/>
                <a:cs typeface="Dubai" panose="020B0503030403030204" pitchFamily="34" charset="-78"/>
              </a:rPr>
              <a:t> </a:t>
            </a:r>
            <a:r>
              <a:rPr lang="en-US" sz="4000" b="1" dirty="0">
                <a:latin typeface="Dubai" panose="020B0503030403030204" pitchFamily="34" charset="-78"/>
                <a:cs typeface="Dubai" panose="020B0503030403030204" pitchFamily="34" charset="-78"/>
              </a:rPr>
              <a:t>  </a:t>
            </a:r>
            <a:r>
              <a:rPr lang="ar-EG" sz="4000" b="1" dirty="0">
                <a:latin typeface="Dubai" panose="020B0503030403030204" pitchFamily="34" charset="-78"/>
                <a:cs typeface="Dubai" panose="020B0503030403030204" pitchFamily="34" charset="-78"/>
              </a:rPr>
              <a:t>إنشاء </a:t>
            </a:r>
            <a:r>
              <a:rPr lang="ar-EG" sz="4000" b="1" dirty="0">
                <a:solidFill>
                  <a:schemeClr val="bg1"/>
                </a:solidFill>
                <a:latin typeface="Dubai" panose="020B0503030403030204" pitchFamily="34" charset="-78"/>
                <a:cs typeface="Dubai" panose="020B0503030403030204" pitchFamily="34" charset="-78"/>
              </a:rPr>
              <a:t>أنظمة </a:t>
            </a:r>
            <a:r>
              <a:rPr lang="ar-EG" sz="4000" b="1" dirty="0">
                <a:latin typeface="Dubai" panose="020B0503030403030204" pitchFamily="34" charset="-78"/>
                <a:cs typeface="Dubai" panose="020B0503030403030204" pitchFamily="34" charset="-78"/>
              </a:rPr>
              <a:t>مشتركة</a:t>
            </a:r>
            <a:r>
              <a:rPr lang="ar-EG" sz="4000" b="1" dirty="0">
                <a:solidFill>
                  <a:schemeClr val="bg1"/>
                </a:solidFill>
                <a:latin typeface="Dubai" panose="020B0503030403030204" pitchFamily="34" charset="-78"/>
                <a:cs typeface="Dubai" panose="020B0503030403030204" pitchFamily="34" charset="-78"/>
              </a:rPr>
              <a:t> لتكنولوجيا المعلومات</a:t>
            </a:r>
            <a:br>
              <a:rPr lang="en-US" sz="4000" b="1" dirty="0">
                <a:solidFill>
                  <a:schemeClr val="bg1"/>
                </a:solidFill>
                <a:latin typeface="Dubai" panose="020B0503030403030204" pitchFamily="34" charset="-78"/>
                <a:cs typeface="Dubai" panose="020B0503030403030204" pitchFamily="34" charset="-78"/>
              </a:rPr>
            </a:br>
            <a:r>
              <a:rPr lang="ar-EG" sz="4000" b="1" dirty="0">
                <a:latin typeface="Dubai" panose="020B0503030403030204" pitchFamily="34" charset="-78"/>
                <a:cs typeface="Dubai" panose="020B0503030403030204" pitchFamily="34" charset="-78"/>
              </a:rPr>
              <a:t>بمكتب تنمية الاتصالات</a:t>
            </a:r>
            <a:endParaRPr lang="en-US" sz="4000" b="1" dirty="0">
              <a:latin typeface="Dubai" panose="020B0503030403030204" pitchFamily="34" charset="-78"/>
              <a:cs typeface="Dubai" panose="020B0503030403030204" pitchFamily="34" charset="-78"/>
            </a:endParaRPr>
          </a:p>
        </p:txBody>
      </p:sp>
      <p:cxnSp>
        <p:nvCxnSpPr>
          <p:cNvPr id="44" name="Straight Connector 43">
            <a:extLst>
              <a:ext uri="{FF2B5EF4-FFF2-40B4-BE49-F238E27FC236}">
                <a16:creationId xmlns:a16="http://schemas.microsoft.com/office/drawing/2014/main" id="{BA51F599-FA7D-48D5-B44F-6CE90F206D35}"/>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12AD351-9903-4790-BCA9-CCF6AEFFF57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sp>
        <p:nvSpPr>
          <p:cNvPr id="46" name="Rectangle 45">
            <a:extLst>
              <a:ext uri="{FF2B5EF4-FFF2-40B4-BE49-F238E27FC236}">
                <a16:creationId xmlns:a16="http://schemas.microsoft.com/office/drawing/2014/main" id="{73B3BF9A-2469-47FB-A24A-96376AD9B1AE}"/>
              </a:ext>
            </a:extLst>
          </p:cNvPr>
          <p:cNvSpPr/>
          <p:nvPr/>
        </p:nvSpPr>
        <p:spPr>
          <a:xfrm>
            <a:off x="7351814" y="5387158"/>
            <a:ext cx="3637480" cy="646331"/>
          </a:xfrm>
          <a:prstGeom prst="rect">
            <a:avLst/>
          </a:prstGeom>
        </p:spPr>
        <p:txBody>
          <a:bodyPr wrap="square">
            <a:spAutoFit/>
          </a:bodyPr>
          <a:lstStyle/>
          <a:p>
            <a:pPr algn="r" rtl="1"/>
            <a:r>
              <a:rPr lang="ar-EG" dirty="0">
                <a:solidFill>
                  <a:srgbClr val="00B0F0"/>
                </a:solidFill>
                <a:latin typeface="Dubai" panose="020B0503030403030204" pitchFamily="34" charset="-78"/>
                <a:cs typeface="Dubai" panose="020B0503030403030204" pitchFamily="34" charset="-78"/>
              </a:rPr>
              <a:t>من المقرر تنفيذ المشروع في عامي</a:t>
            </a:r>
            <a:r>
              <a:rPr lang="ar-SA" dirty="0">
                <a:solidFill>
                  <a:srgbClr val="00B0F0"/>
                </a:solidFill>
                <a:latin typeface="Dubai" panose="020B0503030403030204" pitchFamily="34" charset="-78"/>
                <a:cs typeface="Dubai" panose="020B0503030403030204" pitchFamily="34" charset="-78"/>
              </a:rPr>
              <a:t> </a:t>
            </a:r>
            <a:r>
              <a:rPr lang="es-ES" dirty="0">
                <a:solidFill>
                  <a:srgbClr val="00B0F0"/>
                </a:solidFill>
                <a:latin typeface="Dubai" panose="020B0503030403030204" pitchFamily="34" charset="-78"/>
                <a:cs typeface="Dubai" panose="020B0503030403030204" pitchFamily="34" charset="-78"/>
              </a:rPr>
              <a:t>2020</a:t>
            </a:r>
            <a:r>
              <a:rPr lang="ar-SA" dirty="0">
                <a:solidFill>
                  <a:srgbClr val="00B0F0"/>
                </a:solidFill>
                <a:latin typeface="Dubai" panose="020B0503030403030204" pitchFamily="34" charset="-78"/>
                <a:cs typeface="Dubai" panose="020B0503030403030204" pitchFamily="34" charset="-78"/>
              </a:rPr>
              <a:t> </a:t>
            </a:r>
            <a:r>
              <a:rPr lang="ar-EG" dirty="0">
                <a:solidFill>
                  <a:srgbClr val="00B0F0"/>
                </a:solidFill>
                <a:latin typeface="Dubai" panose="020B0503030403030204" pitchFamily="34" charset="-78"/>
                <a:cs typeface="Dubai" panose="020B0503030403030204" pitchFamily="34" charset="-78"/>
              </a:rPr>
              <a:t>و</a:t>
            </a:r>
            <a:r>
              <a:rPr lang="es-ES" dirty="0">
                <a:solidFill>
                  <a:srgbClr val="00B0F0"/>
                </a:solidFill>
                <a:latin typeface="Dubai" panose="020B0503030403030204" pitchFamily="34" charset="-78"/>
                <a:cs typeface="Dubai" panose="020B0503030403030204" pitchFamily="34" charset="-78"/>
              </a:rPr>
              <a:t>2021</a:t>
            </a:r>
            <a:r>
              <a:rPr lang="ar-SA" dirty="0">
                <a:solidFill>
                  <a:srgbClr val="00B0F0"/>
                </a:solidFill>
                <a:latin typeface="Dubai" panose="020B0503030403030204" pitchFamily="34" charset="-78"/>
                <a:cs typeface="Dubai" panose="020B0503030403030204" pitchFamily="34" charset="-78"/>
              </a:rPr>
              <a:t> </a:t>
            </a:r>
            <a:r>
              <a:rPr lang="ar-EG" dirty="0">
                <a:solidFill>
                  <a:srgbClr val="00B0F0"/>
                </a:solidFill>
                <a:latin typeface="Dubai" panose="020B0503030403030204" pitchFamily="34" charset="-78"/>
                <a:cs typeface="Dubai" panose="020B0503030403030204" pitchFamily="34" charset="-78"/>
              </a:rPr>
              <a:t>في حدود الموارد المتاحة.</a:t>
            </a:r>
            <a:endParaRPr lang="en-US" dirty="0">
              <a:solidFill>
                <a:srgbClr val="00B0F0"/>
              </a:solidFill>
              <a:latin typeface="Dubai" panose="020B0503030403030204" pitchFamily="34" charset="-78"/>
              <a:cs typeface="Dubai" panose="020B0503030403030204" pitchFamily="34" charset="-78"/>
            </a:endParaRPr>
          </a:p>
        </p:txBody>
      </p:sp>
      <p:pic>
        <p:nvPicPr>
          <p:cNvPr id="47" name="Picture 46" descr="A close up of a fan&#10;&#10;Description automatically generated">
            <a:extLst>
              <a:ext uri="{FF2B5EF4-FFF2-40B4-BE49-F238E27FC236}">
                <a16:creationId xmlns:a16="http://schemas.microsoft.com/office/drawing/2014/main" id="{1914A689-EDCF-446B-8EEB-144F6EB300C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3276398"/>
            <a:ext cx="232055" cy="232055"/>
          </a:xfrm>
          <a:prstGeom prst="rect">
            <a:avLst/>
          </a:prstGeom>
        </p:spPr>
      </p:pic>
      <p:sp>
        <p:nvSpPr>
          <p:cNvPr id="48" name="TextBox 47">
            <a:extLst>
              <a:ext uri="{FF2B5EF4-FFF2-40B4-BE49-F238E27FC236}">
                <a16:creationId xmlns:a16="http://schemas.microsoft.com/office/drawing/2014/main" id="{C0093801-D1E9-474C-B0E0-66643F74CF09}"/>
              </a:ext>
            </a:extLst>
          </p:cNvPr>
          <p:cNvSpPr txBox="1"/>
          <p:nvPr/>
        </p:nvSpPr>
        <p:spPr>
          <a:xfrm>
            <a:off x="461394" y="3842035"/>
            <a:ext cx="6319885" cy="369332"/>
          </a:xfrm>
          <a:prstGeom prst="rect">
            <a:avLst/>
          </a:prstGeom>
          <a:noFill/>
        </p:spPr>
        <p:txBody>
          <a:bodyPr wrap="square" rtlCol="0">
            <a:spAutoFit/>
          </a:bodyPr>
          <a:lstStyle/>
          <a:p>
            <a:pPr algn="r" rtl="1"/>
            <a:r>
              <a:rPr lang="ar-SA" b="1" dirty="0">
                <a:latin typeface="Dubai" panose="020B0503030403030204" pitchFamily="34" charset="-78"/>
                <a:cs typeface="Dubai" panose="020B0503030403030204" pitchFamily="34" charset="-78"/>
              </a:rPr>
              <a:t>دائرة خدمات المعلومات </a:t>
            </a:r>
            <a:r>
              <a:rPr lang="es-ES" b="1" dirty="0">
                <a:latin typeface="Dubai" panose="020B0503030403030204" pitchFamily="34" charset="-78"/>
                <a:cs typeface="Dubai" panose="020B0503030403030204" pitchFamily="34" charset="-78"/>
              </a:rPr>
              <a:t>(ISD)</a:t>
            </a:r>
            <a:r>
              <a:rPr lang="ar-EG" b="1" dirty="0">
                <a:latin typeface="Dubai" panose="020B0503030403030204" pitchFamily="34" charset="-78"/>
                <a:cs typeface="Dubai" panose="020B0503030403030204" pitchFamily="34" charset="-78"/>
              </a:rPr>
              <a:t> </a:t>
            </a:r>
            <a:r>
              <a:rPr lang="en-US" b="1" dirty="0">
                <a:latin typeface="Dubai" panose="020B0503030403030204" pitchFamily="34" charset="-78"/>
                <a:cs typeface="Dubai" panose="020B0503030403030204" pitchFamily="34" charset="-78"/>
              </a:rPr>
              <a:t>  </a:t>
            </a:r>
            <a:r>
              <a:rPr lang="ar-EG" b="1" dirty="0">
                <a:latin typeface="Dubai" panose="020B0503030403030204" pitchFamily="34" charset="-78"/>
                <a:cs typeface="Dubai" panose="020B0503030403030204" pitchFamily="34" charset="-78"/>
              </a:rPr>
              <a:t>مكتب تنمية الاتصالات </a:t>
            </a:r>
            <a:r>
              <a:rPr lang="en-US" b="1" dirty="0">
                <a:latin typeface="Dubai" panose="020B0503030403030204" pitchFamily="34" charset="-78"/>
                <a:cs typeface="Dubai" panose="020B0503030403030204" pitchFamily="34" charset="-78"/>
              </a:rPr>
              <a:t>(BDT)</a:t>
            </a:r>
          </a:p>
        </p:txBody>
      </p:sp>
      <p:sp>
        <p:nvSpPr>
          <p:cNvPr id="49" name="TextBox 48">
            <a:extLst>
              <a:ext uri="{FF2B5EF4-FFF2-40B4-BE49-F238E27FC236}">
                <a16:creationId xmlns:a16="http://schemas.microsoft.com/office/drawing/2014/main" id="{326A9D70-00ED-46A3-B900-26C641C98379}"/>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0" name="TextBox 49">
            <a:extLst>
              <a:ext uri="{FF2B5EF4-FFF2-40B4-BE49-F238E27FC236}">
                <a16:creationId xmlns:a16="http://schemas.microsoft.com/office/drawing/2014/main" id="{AE333E99-930D-4B2F-AB0C-83B1843CFEA4}"/>
              </a:ext>
            </a:extLst>
          </p:cNvPr>
          <p:cNvSpPr txBox="1"/>
          <p:nvPr/>
        </p:nvSpPr>
        <p:spPr>
          <a:xfrm>
            <a:off x="10296065" y="144149"/>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1" name="Rectangle: Rounded Corners 50">
            <a:extLst>
              <a:ext uri="{FF2B5EF4-FFF2-40B4-BE49-F238E27FC236}">
                <a16:creationId xmlns:a16="http://schemas.microsoft.com/office/drawing/2014/main" id="{172B4EF1-3C13-45D6-AD78-E8C799BD2C1C}"/>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2" name="Rectangle: Rounded Corners 51">
            <a:extLst>
              <a:ext uri="{FF2B5EF4-FFF2-40B4-BE49-F238E27FC236}">
                <a16:creationId xmlns:a16="http://schemas.microsoft.com/office/drawing/2014/main" id="{866BF93B-6370-4C27-A704-1ACDC2D6FDDD}"/>
              </a:ext>
            </a:extLst>
          </p:cNvPr>
          <p:cNvSpPr/>
          <p:nvPr/>
        </p:nvSpPr>
        <p:spPr>
          <a:xfrm>
            <a:off x="7336381" y="3936206"/>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53" name="TextBox 52">
            <a:extLst>
              <a:ext uri="{FF2B5EF4-FFF2-40B4-BE49-F238E27FC236}">
                <a16:creationId xmlns:a16="http://schemas.microsoft.com/office/drawing/2014/main" id="{ED01164A-1E79-4006-9D27-4508DA808041}"/>
              </a:ext>
            </a:extLst>
          </p:cNvPr>
          <p:cNvSpPr txBox="1"/>
          <p:nvPr/>
        </p:nvSpPr>
        <p:spPr>
          <a:xfrm>
            <a:off x="7284799" y="3921708"/>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sp>
        <p:nvSpPr>
          <p:cNvPr id="58" name="Rectangle 57">
            <a:extLst>
              <a:ext uri="{FF2B5EF4-FFF2-40B4-BE49-F238E27FC236}">
                <a16:creationId xmlns:a16="http://schemas.microsoft.com/office/drawing/2014/main" id="{1682B673-E7EA-4FEE-877D-88EFBA9DCACC}"/>
              </a:ext>
            </a:extLst>
          </p:cNvPr>
          <p:cNvSpPr/>
          <p:nvPr/>
        </p:nvSpPr>
        <p:spPr>
          <a:xfrm>
            <a:off x="6762381" y="1139651"/>
            <a:ext cx="4614899" cy="249299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sz="2000" b="1" spc="-50"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sz="2000" b="1" spc="-50" dirty="0">
                <a:solidFill>
                  <a:schemeClr val="bg1">
                    <a:lumMod val="85000"/>
                  </a:schemeClr>
                </a:solidFill>
                <a:latin typeface="Dubai" panose="020B0503030403030204" pitchFamily="34" charset="-78"/>
                <a:cs typeface="Dubai" panose="020B0503030403030204" pitchFamily="34" charset="-78"/>
              </a:rPr>
              <a:t> </a:t>
            </a:r>
            <a:r>
              <a:rPr lang="es-ES" sz="2000" b="1" spc="-50" dirty="0">
                <a:solidFill>
                  <a:schemeClr val="bg1">
                    <a:lumMod val="85000"/>
                  </a:schemeClr>
                </a:solidFill>
                <a:latin typeface="Dubai" panose="020B0503030403030204" pitchFamily="34" charset="-78"/>
                <a:cs typeface="Dubai" panose="020B0503030403030204" pitchFamily="34" charset="-78"/>
              </a:rPr>
              <a:t>(IMAC)</a:t>
            </a:r>
            <a:endParaRPr lang="ar-SA" sz="2000" b="1" spc="-50"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85000"/>
                  </a:schemeClr>
                </a:solidFill>
                <a:latin typeface="Dubai" panose="020B0503030403030204" pitchFamily="34" charset="-78"/>
                <a:cs typeface="Dubai" panose="020B0503030403030204" pitchFamily="34" charset="-78"/>
              </a:rPr>
              <a:t>(JIU)</a:t>
            </a:r>
          </a:p>
          <a:p>
            <a:pPr marL="514350" algn="r" rtl="1">
              <a:lnSpc>
                <a:spcPct val="130000"/>
              </a:lnSpc>
            </a:pPr>
            <a:r>
              <a:rPr lang="ar-SA" sz="2000" b="1" dirty="0">
                <a:solidFill>
                  <a:schemeClr val="bg1">
                    <a:lumMod val="50000"/>
                  </a:schemeClr>
                </a:solidFill>
                <a:latin typeface="Dubai" panose="020B0503030403030204" pitchFamily="34" charset="-78"/>
                <a:cs typeface="Dubai" panose="020B0503030403030204" pitchFamily="34" charset="-78"/>
              </a:rPr>
              <a:t>فريق العمل</a:t>
            </a:r>
            <a:endParaRPr lang="en-US" sz="2000" b="1" dirty="0">
              <a:solidFill>
                <a:schemeClr val="bg1">
                  <a:lumMod val="50000"/>
                </a:schemeClr>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83817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E978FAD-0E32-4C0B-B144-B4CFDCAE53D5}"/>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2" name="Picture 31" descr="A close up of a logo&#10;&#10;Description automatically generated">
            <a:extLst>
              <a:ext uri="{FF2B5EF4-FFF2-40B4-BE49-F238E27FC236}">
                <a16:creationId xmlns:a16="http://schemas.microsoft.com/office/drawing/2014/main" id="{1DD5E8C1-686D-4C93-9EE3-37FB6F31C1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4" name="Rectangle 33">
            <a:extLst>
              <a:ext uri="{FF2B5EF4-FFF2-40B4-BE49-F238E27FC236}">
                <a16:creationId xmlns:a16="http://schemas.microsoft.com/office/drawing/2014/main" id="{458423C0-3522-49D2-97CD-8E42BC2F23A9}"/>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35" name="Straight Connector 34">
            <a:extLst>
              <a:ext uri="{FF2B5EF4-FFF2-40B4-BE49-F238E27FC236}">
                <a16:creationId xmlns:a16="http://schemas.microsoft.com/office/drawing/2014/main" id="{52CF878D-7B4F-4637-A231-AA354D0FE848}"/>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C7896A7-7E83-4306-AB61-8DC2950DD040}"/>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rPr>
              <a:t>In Progress</a:t>
            </a:r>
          </a:p>
        </p:txBody>
      </p:sp>
      <p:sp>
        <p:nvSpPr>
          <p:cNvPr id="37" name="Rectangle: Rounded Corners 36">
            <a:extLst>
              <a:ext uri="{FF2B5EF4-FFF2-40B4-BE49-F238E27FC236}">
                <a16:creationId xmlns:a16="http://schemas.microsoft.com/office/drawing/2014/main" id="{8E5CABE6-8E55-4896-B7F8-ED9AE295D1E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8" name="Rectangle: Rounded Corners 37">
            <a:extLst>
              <a:ext uri="{FF2B5EF4-FFF2-40B4-BE49-F238E27FC236}">
                <a16:creationId xmlns:a16="http://schemas.microsoft.com/office/drawing/2014/main" id="{9B7ACB36-5F24-4D93-83CE-C14D2D62E69D}"/>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39" name="TextBox 38">
            <a:extLst>
              <a:ext uri="{FF2B5EF4-FFF2-40B4-BE49-F238E27FC236}">
                <a16:creationId xmlns:a16="http://schemas.microsoft.com/office/drawing/2014/main" id="{D41C9C99-C0D6-4E8E-9D07-CEE32E0A4D9C}"/>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sp>
        <p:nvSpPr>
          <p:cNvPr id="40" name="Title 1">
            <a:extLst>
              <a:ext uri="{FF2B5EF4-FFF2-40B4-BE49-F238E27FC236}">
                <a16:creationId xmlns:a16="http://schemas.microsoft.com/office/drawing/2014/main" id="{21F94C18-0FAA-4486-9C3E-151372B33F77}"/>
              </a:ext>
            </a:extLst>
          </p:cNvPr>
          <p:cNvSpPr txBox="1">
            <a:spLocks/>
          </p:cNvSpPr>
          <p:nvPr/>
        </p:nvSpPr>
        <p:spPr>
          <a:xfrm rot="16200000">
            <a:off x="11283719"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41" name="Rectangle 40">
            <a:extLst>
              <a:ext uri="{FF2B5EF4-FFF2-40B4-BE49-F238E27FC236}">
                <a16:creationId xmlns:a16="http://schemas.microsoft.com/office/drawing/2014/main" id="{45E706DB-F364-4C7D-A731-6C04230FA3E9}"/>
              </a:ext>
            </a:extLst>
          </p:cNvPr>
          <p:cNvSpPr/>
          <p:nvPr/>
        </p:nvSpPr>
        <p:spPr>
          <a:xfrm rot="16200000">
            <a:off x="10616811" y="2186110"/>
            <a:ext cx="2615537"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2" name="Rectangle 41">
            <a:extLst>
              <a:ext uri="{FF2B5EF4-FFF2-40B4-BE49-F238E27FC236}">
                <a16:creationId xmlns:a16="http://schemas.microsoft.com/office/drawing/2014/main" id="{A506300F-9D06-412D-B361-918F1E4C4212}"/>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3" name="Rectangle 42">
            <a:extLst>
              <a:ext uri="{FF2B5EF4-FFF2-40B4-BE49-F238E27FC236}">
                <a16:creationId xmlns:a16="http://schemas.microsoft.com/office/drawing/2014/main" id="{EB4F9C00-4045-44D1-BE64-25EF014975DF}"/>
              </a:ext>
            </a:extLst>
          </p:cNvPr>
          <p:cNvSpPr/>
          <p:nvPr/>
        </p:nvSpPr>
        <p:spPr>
          <a:xfrm>
            <a:off x="346364" y="4556655"/>
            <a:ext cx="4129364" cy="338554"/>
          </a:xfrm>
          <a:prstGeom prst="rect">
            <a:avLst/>
          </a:prstGeom>
        </p:spPr>
        <p:txBody>
          <a:bodyPr wrap="square">
            <a:spAutoFit/>
          </a:bodyPr>
          <a:lstStyle/>
          <a:p>
            <a:pPr algn="just" rtl="1"/>
            <a:r>
              <a:rPr lang="ar-SA" sz="1600" dirty="0">
                <a:latin typeface="Dubai" panose="020B0503030403030204" pitchFamily="34" charset="-78"/>
                <a:cs typeface="Dubai" panose="020B0503030403030204" pitchFamily="34" charset="-78"/>
              </a:rPr>
              <a:t>استعراض شامل لإطار المساءلة في الاتحاد</a:t>
            </a:r>
            <a:r>
              <a:rPr lang="ar-EG" sz="1600" dirty="0">
                <a:latin typeface="Dubai" panose="020B0503030403030204" pitchFamily="34" charset="-78"/>
                <a:cs typeface="Dubai" panose="020B0503030403030204" pitchFamily="34" charset="-78"/>
              </a:rPr>
              <a:t>.</a:t>
            </a:r>
            <a:endParaRPr lang="en-US" sz="1400" dirty="0">
              <a:latin typeface="Dubai" panose="020B0503030403030204" pitchFamily="34" charset="-78"/>
              <a:cs typeface="Dubai" panose="020B0503030403030204" pitchFamily="34" charset="-78"/>
            </a:endParaRPr>
          </a:p>
        </p:txBody>
      </p:sp>
      <p:sp>
        <p:nvSpPr>
          <p:cNvPr id="44" name="Rectangle 43">
            <a:extLst>
              <a:ext uri="{FF2B5EF4-FFF2-40B4-BE49-F238E27FC236}">
                <a16:creationId xmlns:a16="http://schemas.microsoft.com/office/drawing/2014/main" id="{44BD9612-A8B6-49D4-91BD-CD00ABDFE463}"/>
              </a:ext>
            </a:extLst>
          </p:cNvPr>
          <p:cNvSpPr/>
          <p:nvPr/>
        </p:nvSpPr>
        <p:spPr>
          <a:xfrm>
            <a:off x="147688" y="1422865"/>
            <a:ext cx="6390907" cy="707886"/>
          </a:xfrm>
          <a:prstGeom prst="rect">
            <a:avLst/>
          </a:prstGeom>
        </p:spPr>
        <p:txBody>
          <a:bodyPr wrap="square">
            <a:spAutoFit/>
          </a:bodyPr>
          <a:lstStyle/>
          <a:p>
            <a:pPr algn="r" rtl="1"/>
            <a:r>
              <a:rPr lang="ar-SA" sz="4000" b="1" dirty="0">
                <a:latin typeface="Dubai" panose="020B0503030403030204" pitchFamily="34" charset="-78"/>
                <a:cs typeface="Dubai" panose="020B0503030403030204" pitchFamily="34" charset="-78"/>
              </a:rPr>
              <a:t>7 </a:t>
            </a:r>
            <a:r>
              <a:rPr lang="en-US" sz="4000" b="1" dirty="0">
                <a:latin typeface="Dubai" panose="020B0503030403030204" pitchFamily="34" charset="-78"/>
                <a:cs typeface="Dubai" panose="020B0503030403030204" pitchFamily="34" charset="-78"/>
              </a:rPr>
              <a:t>  </a:t>
            </a:r>
            <a:r>
              <a:rPr lang="ar-EG" sz="4000" b="1" dirty="0">
                <a:latin typeface="Dubai" panose="020B0503030403030204" pitchFamily="34" charset="-78"/>
                <a:cs typeface="Dubai" panose="020B0503030403030204" pitchFamily="34" charset="-78"/>
              </a:rPr>
              <a:t>إ</a:t>
            </a:r>
            <a:r>
              <a:rPr lang="ar-SA" sz="4000" b="1" dirty="0">
                <a:latin typeface="Dubai" panose="020B0503030403030204" pitchFamily="34" charset="-78"/>
                <a:cs typeface="Dubai" panose="020B0503030403030204" pitchFamily="34" charset="-78"/>
              </a:rPr>
              <a:t>طار </a:t>
            </a:r>
            <a:r>
              <a:rPr lang="ar-SA" sz="4000" b="1" dirty="0">
                <a:solidFill>
                  <a:schemeClr val="bg1"/>
                </a:solidFill>
                <a:latin typeface="Dubai" panose="020B0503030403030204" pitchFamily="34" charset="-78"/>
                <a:cs typeface="Dubai" panose="020B0503030403030204" pitchFamily="34" charset="-78"/>
              </a:rPr>
              <a:t>المساءلة</a:t>
            </a:r>
            <a:endParaRPr lang="en-US" sz="4000" b="1" dirty="0">
              <a:latin typeface="Dubai" panose="020B0503030403030204" pitchFamily="34" charset="-78"/>
              <a:cs typeface="Dubai" panose="020B0503030403030204" pitchFamily="34" charset="-78"/>
            </a:endParaRPr>
          </a:p>
        </p:txBody>
      </p:sp>
      <p:sp>
        <p:nvSpPr>
          <p:cNvPr id="46" name="Rectangle 45">
            <a:extLst>
              <a:ext uri="{FF2B5EF4-FFF2-40B4-BE49-F238E27FC236}">
                <a16:creationId xmlns:a16="http://schemas.microsoft.com/office/drawing/2014/main" id="{F52CBCA9-6B71-41CA-9588-3812AFFDA443}"/>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pic>
        <p:nvPicPr>
          <p:cNvPr id="48" name="Picture 47" descr="A close up of a fan&#10;&#10;Description automatically generated">
            <a:extLst>
              <a:ext uri="{FF2B5EF4-FFF2-40B4-BE49-F238E27FC236}">
                <a16:creationId xmlns:a16="http://schemas.microsoft.com/office/drawing/2014/main" id="{FDC05A7A-51CD-43B5-B35C-BD2C54FFF1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3234833"/>
            <a:ext cx="232055" cy="232055"/>
          </a:xfrm>
          <a:prstGeom prst="rect">
            <a:avLst/>
          </a:prstGeom>
        </p:spPr>
      </p:pic>
      <p:sp>
        <p:nvSpPr>
          <p:cNvPr id="49" name="TextBox 48">
            <a:extLst>
              <a:ext uri="{FF2B5EF4-FFF2-40B4-BE49-F238E27FC236}">
                <a16:creationId xmlns:a16="http://schemas.microsoft.com/office/drawing/2014/main" id="{18A3FB6A-8D36-473E-B3FE-B98E4F176BDF}"/>
              </a:ext>
            </a:extLst>
          </p:cNvPr>
          <p:cNvSpPr txBox="1"/>
          <p:nvPr/>
        </p:nvSpPr>
        <p:spPr>
          <a:xfrm>
            <a:off x="4148939" y="3814731"/>
            <a:ext cx="2688557" cy="369332"/>
          </a:xfrm>
          <a:prstGeom prst="rect">
            <a:avLst/>
          </a:prstGeom>
          <a:noFill/>
        </p:spPr>
        <p:txBody>
          <a:bodyPr wrap="none" rtlCol="0">
            <a:spAutoFit/>
          </a:bodyPr>
          <a:lstStyle/>
          <a:p>
            <a:pPr algn="r" rtl="1"/>
            <a:r>
              <a:rPr lang="ar-SA" b="1" dirty="0">
                <a:latin typeface="Dubai" panose="020B0503030403030204" pitchFamily="34" charset="-78"/>
                <a:cs typeface="Dubai" panose="020B0503030403030204" pitchFamily="34" charset="-78"/>
              </a:rPr>
              <a:t>دائرة الموارد المالية </a:t>
            </a:r>
            <a:r>
              <a:rPr lang="es-ES" b="1" dirty="0">
                <a:latin typeface="Dubai" panose="020B0503030403030204" pitchFamily="34" charset="-78"/>
                <a:cs typeface="Dubai" panose="020B0503030403030204" pitchFamily="34" charset="-78"/>
              </a:rPr>
              <a:t>(</a:t>
            </a:r>
            <a:r>
              <a:rPr lang="en-US" b="1" dirty="0">
                <a:latin typeface="Dubai" panose="020B0503030403030204" pitchFamily="34" charset="-78"/>
                <a:cs typeface="Dubai" panose="020B0503030403030204" pitchFamily="34" charset="-78"/>
              </a:rPr>
              <a:t>FRMD</a:t>
            </a:r>
            <a:r>
              <a:rPr lang="es-ES" b="1" dirty="0">
                <a:latin typeface="Dubai" panose="020B0503030403030204" pitchFamily="34" charset="-78"/>
                <a:cs typeface="Dubai" panose="020B0503030403030204" pitchFamily="34" charset="-78"/>
              </a:rPr>
              <a:t>)</a:t>
            </a:r>
            <a:endParaRPr lang="en-US" b="1" dirty="0">
              <a:latin typeface="Dubai" panose="020B0503030403030204" pitchFamily="34" charset="-78"/>
              <a:cs typeface="Dubai" panose="020B0503030403030204" pitchFamily="34" charset="-78"/>
            </a:endParaRPr>
          </a:p>
        </p:txBody>
      </p:sp>
      <p:sp>
        <p:nvSpPr>
          <p:cNvPr id="50" name="TextBox 49">
            <a:extLst>
              <a:ext uri="{FF2B5EF4-FFF2-40B4-BE49-F238E27FC236}">
                <a16:creationId xmlns:a16="http://schemas.microsoft.com/office/drawing/2014/main" id="{628C2703-8DDA-44C1-AA66-0A63F9C380BA}"/>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1" name="TextBox 50">
            <a:extLst>
              <a:ext uri="{FF2B5EF4-FFF2-40B4-BE49-F238E27FC236}">
                <a16:creationId xmlns:a16="http://schemas.microsoft.com/office/drawing/2014/main" id="{1D6BF413-2CCD-4A44-86F3-8317514E138C}"/>
              </a:ext>
            </a:extLst>
          </p:cNvPr>
          <p:cNvSpPr txBox="1"/>
          <p:nvPr/>
        </p:nvSpPr>
        <p:spPr>
          <a:xfrm>
            <a:off x="10296065" y="144149"/>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2" name="Rectangle: Rounded Corners 51">
            <a:extLst>
              <a:ext uri="{FF2B5EF4-FFF2-40B4-BE49-F238E27FC236}">
                <a16:creationId xmlns:a16="http://schemas.microsoft.com/office/drawing/2014/main" id="{67F69F11-6DE8-4AD6-BA39-CB198A782A77}"/>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3" name="Rectangle: Rounded Corners 52">
            <a:extLst>
              <a:ext uri="{FF2B5EF4-FFF2-40B4-BE49-F238E27FC236}">
                <a16:creationId xmlns:a16="http://schemas.microsoft.com/office/drawing/2014/main" id="{D749AE70-123F-4004-BD94-0E89ABC586B0}"/>
              </a:ext>
            </a:extLst>
          </p:cNvPr>
          <p:cNvSpPr/>
          <p:nvPr/>
        </p:nvSpPr>
        <p:spPr>
          <a:xfrm>
            <a:off x="7322526"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54" name="TextBox 53">
            <a:extLst>
              <a:ext uri="{FF2B5EF4-FFF2-40B4-BE49-F238E27FC236}">
                <a16:creationId xmlns:a16="http://schemas.microsoft.com/office/drawing/2014/main" id="{ACABCA47-9C35-4BF7-8B52-9A303964F598}"/>
              </a:ext>
            </a:extLst>
          </p:cNvPr>
          <p:cNvSpPr txBox="1"/>
          <p:nvPr/>
        </p:nvSpPr>
        <p:spPr>
          <a:xfrm>
            <a:off x="7270944" y="3935563"/>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56" name="Picture 55" descr="A close up of a fan&#10;&#10;Description automatically generated">
            <a:extLst>
              <a:ext uri="{FF2B5EF4-FFF2-40B4-BE49-F238E27FC236}">
                <a16:creationId xmlns:a16="http://schemas.microsoft.com/office/drawing/2014/main" id="{1423C1BF-3AFD-4EA3-A40A-FFBA97A2845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3596022"/>
            <a:ext cx="232055" cy="232055"/>
          </a:xfrm>
          <a:prstGeom prst="rect">
            <a:avLst/>
          </a:prstGeom>
        </p:spPr>
      </p:pic>
      <p:pic>
        <p:nvPicPr>
          <p:cNvPr id="57" name="Picture 56" descr="A close up of a fan&#10;&#10;Description automatically generated">
            <a:extLst>
              <a:ext uri="{FF2B5EF4-FFF2-40B4-BE49-F238E27FC236}">
                <a16:creationId xmlns:a16="http://schemas.microsoft.com/office/drawing/2014/main" id="{4AC92E32-4ED6-4185-9AB1-DDFEA46D2E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413050"/>
            <a:ext cx="232055" cy="232055"/>
          </a:xfrm>
          <a:prstGeom prst="rect">
            <a:avLst/>
          </a:prstGeom>
        </p:spPr>
      </p:pic>
      <p:sp>
        <p:nvSpPr>
          <p:cNvPr id="60" name="Rectangle 59">
            <a:extLst>
              <a:ext uri="{FF2B5EF4-FFF2-40B4-BE49-F238E27FC236}">
                <a16:creationId xmlns:a16="http://schemas.microsoft.com/office/drawing/2014/main" id="{7384837F-C6EB-46EB-9857-054CE0B423B9}"/>
              </a:ext>
            </a:extLst>
          </p:cNvPr>
          <p:cNvSpPr/>
          <p:nvPr/>
        </p:nvSpPr>
        <p:spPr>
          <a:xfrm>
            <a:off x="6781279" y="1441930"/>
            <a:ext cx="4614899" cy="249299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sz="2000" b="1" spc="-50"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sz="2000" b="1" spc="-50" dirty="0">
                <a:solidFill>
                  <a:schemeClr val="bg1">
                    <a:lumMod val="85000"/>
                  </a:schemeClr>
                </a:solidFill>
                <a:latin typeface="Dubai" panose="020B0503030403030204" pitchFamily="34" charset="-78"/>
                <a:cs typeface="Dubai" panose="020B0503030403030204" pitchFamily="34" charset="-78"/>
              </a:rPr>
              <a:t> </a:t>
            </a:r>
            <a:r>
              <a:rPr lang="es-ES" sz="2000" b="1" spc="-50" dirty="0">
                <a:solidFill>
                  <a:schemeClr val="bg1">
                    <a:lumMod val="85000"/>
                  </a:schemeClr>
                </a:solidFill>
                <a:latin typeface="Dubai" panose="020B0503030403030204" pitchFamily="34" charset="-78"/>
                <a:cs typeface="Dubai" panose="020B0503030403030204" pitchFamily="34" charset="-78"/>
              </a:rPr>
              <a:t>(IMAC)</a:t>
            </a:r>
            <a:endParaRPr lang="ar-SA" sz="2000" b="1" spc="-50"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50000"/>
                  </a:schemeClr>
                </a:solidFill>
                <a:latin typeface="Dubai" panose="020B0503030403030204" pitchFamily="34" charset="-78"/>
                <a:cs typeface="Dubai" panose="020B0503030403030204" pitchFamily="34" charset="-78"/>
              </a:rPr>
              <a:t>(JIU)</a:t>
            </a:r>
          </a:p>
          <a:p>
            <a:pPr marL="514350" algn="r" rtl="1">
              <a:lnSpc>
                <a:spcPct val="130000"/>
              </a:lnSpc>
            </a:pPr>
            <a:r>
              <a:rPr lang="ar-SA" sz="2000" b="1" dirty="0">
                <a:solidFill>
                  <a:schemeClr val="bg1">
                    <a:lumMod val="50000"/>
                  </a:schemeClr>
                </a:solidFill>
                <a:latin typeface="Dubai" panose="020B0503030403030204" pitchFamily="34" charset="-78"/>
                <a:cs typeface="Dubai" panose="020B0503030403030204" pitchFamily="34" charset="-78"/>
              </a:rPr>
              <a:t>فريق العمل</a:t>
            </a:r>
            <a:endParaRPr lang="en-US" sz="2000" b="1" dirty="0">
              <a:solidFill>
                <a:schemeClr val="bg1">
                  <a:lumMod val="50000"/>
                </a:schemeClr>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58641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89" y="15308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1" name="Rectangle 20">
            <a:extLst>
              <a:ext uri="{FF2B5EF4-FFF2-40B4-BE49-F238E27FC236}">
                <a16:creationId xmlns:a16="http://schemas.microsoft.com/office/drawing/2014/main" id="{77A221C9-2190-4451-89F8-173EF216DFC6}"/>
              </a:ext>
            </a:extLst>
          </p:cNvPr>
          <p:cNvSpPr/>
          <p:nvPr/>
        </p:nvSpPr>
        <p:spPr>
          <a:xfrm>
            <a:off x="10784711" y="6374785"/>
            <a:ext cx="1048684" cy="338554"/>
          </a:xfrm>
          <a:prstGeom prst="rect">
            <a:avLst/>
          </a:prstGeom>
        </p:spPr>
        <p:txBody>
          <a:bodyPr wrap="none">
            <a:spAutoFit/>
          </a:bodyPr>
          <a:lstStyle/>
          <a:p>
            <a:pPr algn="r" rtl="1"/>
            <a:r>
              <a:rPr lang="ar-SA" sz="1600" b="1" dirty="0">
                <a:solidFill>
                  <a:schemeClr val="tx1">
                    <a:lumMod val="95000"/>
                    <a:lumOff val="5000"/>
                  </a:schemeClr>
                </a:solidFill>
                <a:latin typeface="Dubai" panose="020B0503030403030204" pitchFamily="34" charset="-78"/>
                <a:ea typeface="+mj-ea"/>
                <a:cs typeface="Dubai" panose="020B0503030403030204" pitchFamily="34" charset="-78"/>
              </a:rPr>
              <a:t>يونيو </a:t>
            </a:r>
            <a:r>
              <a:rPr lang="en-US" sz="1600" b="1" dirty="0">
                <a:solidFill>
                  <a:srgbClr val="00B0F0"/>
                </a:solidFill>
                <a:latin typeface="Dubai" panose="020B0503030403030204" pitchFamily="34" charset="-78"/>
                <a:ea typeface="+mj-ea"/>
                <a:cs typeface="Dubai" panose="020B0503030403030204" pitchFamily="34" charset="-78"/>
              </a:rPr>
              <a:t>2020</a:t>
            </a:r>
          </a:p>
        </p:txBody>
      </p:sp>
      <p:sp>
        <p:nvSpPr>
          <p:cNvPr id="15" name="Rectangle 14">
            <a:extLst>
              <a:ext uri="{FF2B5EF4-FFF2-40B4-BE49-F238E27FC236}">
                <a16:creationId xmlns:a16="http://schemas.microsoft.com/office/drawing/2014/main" id="{E722341B-3A17-4BA0-9247-BB871880CEFF}"/>
              </a:ext>
            </a:extLst>
          </p:cNvPr>
          <p:cNvSpPr/>
          <p:nvPr/>
        </p:nvSpPr>
        <p:spPr>
          <a:xfrm>
            <a:off x="8665029" y="1388591"/>
            <a:ext cx="2861145" cy="923330"/>
          </a:xfrm>
          <a:prstGeom prst="rect">
            <a:avLst/>
          </a:prstGeom>
        </p:spPr>
        <p:txBody>
          <a:bodyPr wrap="square">
            <a:spAutoFit/>
          </a:bodyPr>
          <a:lstStyle/>
          <a:p>
            <a:pPr algn="r" rtl="1"/>
            <a:r>
              <a:rPr lang="ar-EG" b="1" dirty="0">
                <a:latin typeface="Dubai" panose="020B0503030403030204" pitchFamily="34" charset="-78"/>
                <a:cs typeface="Dubai" panose="020B0503030403030204" pitchFamily="34" charset="-78"/>
              </a:rPr>
              <a:t>فريق العمل المعني</a:t>
            </a:r>
            <a:r>
              <a:rPr lang="ar-EG" dirty="0">
                <a:latin typeface="Dubai" panose="020B0503030403030204" pitchFamily="34" charset="-78"/>
                <a:cs typeface="Dubai" panose="020B0503030403030204" pitchFamily="34" charset="-78"/>
              </a:rPr>
              <a:t> </a:t>
            </a:r>
            <a:br>
              <a:rPr lang="en-US" dirty="0">
                <a:latin typeface="Dubai" panose="020B0503030403030204" pitchFamily="34" charset="-78"/>
                <a:cs typeface="Dubai" panose="020B0503030403030204" pitchFamily="34" charset="-78"/>
              </a:rPr>
            </a:br>
            <a:r>
              <a:rPr lang="ar-EG" b="1" dirty="0">
                <a:solidFill>
                  <a:srgbClr val="00B0F0"/>
                </a:solidFill>
                <a:latin typeface="Dubai" panose="020B0503030403030204" pitchFamily="34" charset="-78"/>
                <a:cs typeface="Dubai" panose="020B0503030403030204" pitchFamily="34" charset="-78"/>
              </a:rPr>
              <a:t>بعمليات</a:t>
            </a:r>
            <a:r>
              <a:rPr lang="ar-EG" b="1" dirty="0">
                <a:latin typeface="Dubai" panose="020B0503030403030204" pitchFamily="34" charset="-78"/>
                <a:cs typeface="Dubai" panose="020B0503030403030204" pitchFamily="34" charset="-78"/>
              </a:rPr>
              <a:t> </a:t>
            </a:r>
            <a:r>
              <a:rPr lang="ar-EG" b="1" dirty="0">
                <a:solidFill>
                  <a:srgbClr val="00B0F0"/>
                </a:solidFill>
                <a:latin typeface="Dubai" panose="020B0503030403030204" pitchFamily="34" charset="-78"/>
                <a:cs typeface="Dubai" panose="020B0503030403030204" pitchFamily="34" charset="-78"/>
              </a:rPr>
              <a:t>الرقابة الداخلية </a:t>
            </a:r>
            <a:br>
              <a:rPr lang="en-US" b="1" dirty="0">
                <a:solidFill>
                  <a:srgbClr val="00B0F0"/>
                </a:solidFill>
                <a:latin typeface="Dubai" panose="020B0503030403030204" pitchFamily="34" charset="-78"/>
                <a:cs typeface="Dubai" panose="020B0503030403030204" pitchFamily="34" charset="-78"/>
              </a:rPr>
            </a:br>
            <a:r>
              <a:rPr lang="ar-EG" b="1" dirty="0">
                <a:latin typeface="Dubai" panose="020B0503030403030204" pitchFamily="34" charset="-78"/>
                <a:cs typeface="Dubai" panose="020B0503030403030204" pitchFamily="34" charset="-78"/>
              </a:rPr>
              <a:t>التابع للاتحاد</a:t>
            </a:r>
            <a:endParaRPr lang="en-US" sz="2000" b="1" dirty="0">
              <a:solidFill>
                <a:srgbClr val="00B0F0"/>
              </a:solidFill>
              <a:latin typeface="Dubai" panose="020B0503030403030204" pitchFamily="34" charset="-78"/>
              <a:ea typeface="+mj-ea"/>
              <a:cs typeface="Dubai" panose="020B0503030403030204" pitchFamily="34" charset="-78"/>
            </a:endParaRPr>
          </a:p>
        </p:txBody>
      </p:sp>
      <p:sp>
        <p:nvSpPr>
          <p:cNvPr id="16" name="Title 1">
            <a:extLst>
              <a:ext uri="{FF2B5EF4-FFF2-40B4-BE49-F238E27FC236}">
                <a16:creationId xmlns:a16="http://schemas.microsoft.com/office/drawing/2014/main" id="{5BF8285F-8195-47EC-9A97-65F172C10FDB}"/>
              </a:ext>
            </a:extLst>
          </p:cNvPr>
          <p:cNvSpPr txBox="1">
            <a:spLocks/>
          </p:cNvSpPr>
          <p:nvPr/>
        </p:nvSpPr>
        <p:spPr>
          <a:xfrm>
            <a:off x="9298098" y="-657224"/>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latin typeface="Dubai" panose="020B0503030403030204" pitchFamily="34" charset="-78"/>
                <a:cs typeface="Dubai" panose="020B0503030403030204" pitchFamily="34" charset="-78"/>
              </a:rPr>
              <a:t>ITU</a:t>
            </a:r>
          </a:p>
        </p:txBody>
      </p:sp>
      <p:sp>
        <p:nvSpPr>
          <p:cNvPr id="17" name="Rectangle 16">
            <a:extLst>
              <a:ext uri="{FF2B5EF4-FFF2-40B4-BE49-F238E27FC236}">
                <a16:creationId xmlns:a16="http://schemas.microsoft.com/office/drawing/2014/main" id="{9D537554-0730-4F94-B559-A95724CC51B6}"/>
              </a:ext>
            </a:extLst>
          </p:cNvPr>
          <p:cNvSpPr/>
          <p:nvPr/>
        </p:nvSpPr>
        <p:spPr>
          <a:xfrm>
            <a:off x="440489" y="3419893"/>
            <a:ext cx="8441428" cy="2123658"/>
          </a:xfrm>
          <a:prstGeom prst="rect">
            <a:avLst/>
          </a:prstGeom>
        </p:spPr>
        <p:txBody>
          <a:bodyPr wrap="square">
            <a:spAutoFit/>
          </a:bodyPr>
          <a:lstStyle/>
          <a:p>
            <a:pPr algn="r" rtl="1"/>
            <a:r>
              <a:rPr lang="ar-EG" sz="6600" b="1" dirty="0">
                <a:solidFill>
                  <a:srgbClr val="00B0F0"/>
                </a:solidFill>
                <a:latin typeface="Dubai" panose="020B0503030403030204" pitchFamily="34" charset="-78"/>
                <a:ea typeface="+mj-ea"/>
                <a:cs typeface="Dubai" panose="020B0503030403030204" pitchFamily="34" charset="-78"/>
              </a:rPr>
              <a:t>متابعة لأعمال </a:t>
            </a:r>
            <a:r>
              <a:rPr lang="en-US" sz="6600" b="1" dirty="0">
                <a:solidFill>
                  <a:srgbClr val="00B0F0"/>
                </a:solidFill>
                <a:latin typeface="Dubai" panose="020B0503030403030204" pitchFamily="34" charset="-78"/>
                <a:ea typeface="+mj-ea"/>
                <a:cs typeface="Dubai" panose="020B0503030403030204" pitchFamily="34" charset="-78"/>
              </a:rPr>
              <a:t> </a:t>
            </a:r>
          </a:p>
          <a:p>
            <a:pPr algn="r" rtl="1"/>
            <a:r>
              <a:rPr lang="ar-EG" sz="6600" b="1" dirty="0">
                <a:solidFill>
                  <a:schemeClr val="tx1">
                    <a:lumMod val="95000"/>
                    <a:lumOff val="5000"/>
                  </a:schemeClr>
                </a:solidFill>
                <a:latin typeface="Dubai" panose="020B0503030403030204" pitchFamily="34" charset="-78"/>
                <a:ea typeface="+mj-ea"/>
                <a:cs typeface="Dubai" panose="020B0503030403030204" pitchFamily="34" charset="-78"/>
              </a:rPr>
              <a:t>دورة المجلس لعام</a:t>
            </a:r>
            <a:r>
              <a:rPr lang="en-US" sz="6600" b="1" dirty="0">
                <a:solidFill>
                  <a:schemeClr val="tx1">
                    <a:lumMod val="95000"/>
                    <a:lumOff val="5000"/>
                  </a:schemeClr>
                </a:solidFill>
                <a:latin typeface="Dubai" panose="020B0503030403030204" pitchFamily="34" charset="-78"/>
                <a:ea typeface="+mj-ea"/>
                <a:cs typeface="Dubai" panose="020B0503030403030204" pitchFamily="34" charset="-78"/>
              </a:rPr>
              <a:t> 2020 </a:t>
            </a:r>
          </a:p>
        </p:txBody>
      </p:sp>
    </p:spTree>
    <p:extLst>
      <p:ext uri="{BB962C8B-B14F-4D97-AF65-F5344CB8AC3E}">
        <p14:creationId xmlns:p14="http://schemas.microsoft.com/office/powerpoint/2010/main" val="16367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11611" y="0"/>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0" y="1252801"/>
            <a:ext cx="2861145" cy="923330"/>
          </a:xfrm>
          <a:prstGeom prst="rect">
            <a:avLst/>
          </a:prstGeom>
        </p:spPr>
        <p:txBody>
          <a:bodyPr wrap="square">
            <a:spAutoFit/>
          </a:bodyPr>
          <a:lstStyle/>
          <a:p>
            <a:pPr algn="r" rtl="1"/>
            <a:r>
              <a:rPr lang="ar-EG" b="1" dirty="0">
                <a:latin typeface="Dubai" panose="020B0503030403030204" pitchFamily="34" charset="-78"/>
                <a:cs typeface="Dubai" panose="020B0503030403030204" pitchFamily="34" charset="-78"/>
              </a:rPr>
              <a:t>فريق العمل المعني</a:t>
            </a:r>
            <a:br>
              <a:rPr lang="ar-EG" b="1" dirty="0">
                <a:solidFill>
                  <a:srgbClr val="00B0F0"/>
                </a:solidFill>
                <a:latin typeface="Dubai" panose="020B0503030403030204" pitchFamily="34" charset="-78"/>
                <a:cs typeface="Dubai" panose="020B0503030403030204" pitchFamily="34" charset="-78"/>
              </a:rPr>
            </a:br>
            <a:r>
              <a:rPr lang="ar-EG" b="1" dirty="0">
                <a:solidFill>
                  <a:srgbClr val="00B0F0"/>
                </a:solidFill>
                <a:latin typeface="Dubai" panose="020B0503030403030204" pitchFamily="34" charset="-78"/>
                <a:cs typeface="Dubai" panose="020B0503030403030204" pitchFamily="34" charset="-78"/>
              </a:rPr>
              <a:t>بعمليات</a:t>
            </a:r>
            <a:r>
              <a:rPr lang="ar-EG" b="1" dirty="0">
                <a:latin typeface="Dubai" panose="020B0503030403030204" pitchFamily="34" charset="-78"/>
                <a:cs typeface="Dubai" panose="020B0503030403030204" pitchFamily="34" charset="-78"/>
              </a:rPr>
              <a:t> </a:t>
            </a:r>
            <a:r>
              <a:rPr lang="ar-EG" b="1" dirty="0">
                <a:solidFill>
                  <a:srgbClr val="00B0F0"/>
                </a:solidFill>
                <a:latin typeface="Dubai" panose="020B0503030403030204" pitchFamily="34" charset="-78"/>
                <a:cs typeface="Dubai" panose="020B0503030403030204" pitchFamily="34" charset="-78"/>
              </a:rPr>
              <a:t>الرقابة الداخلية</a:t>
            </a:r>
            <a:br>
              <a:rPr lang="ar-EG" b="1" dirty="0">
                <a:solidFill>
                  <a:srgbClr val="00B0F0"/>
                </a:solidFill>
                <a:latin typeface="Dubai" panose="020B0503030403030204" pitchFamily="34" charset="-78"/>
                <a:cs typeface="Dubai" panose="020B0503030403030204" pitchFamily="34" charset="-78"/>
              </a:rPr>
            </a:br>
            <a:r>
              <a:rPr lang="ar-EG" b="1" dirty="0">
                <a:latin typeface="Dubai" panose="020B0503030403030204" pitchFamily="34" charset="-78"/>
                <a:cs typeface="Dubai" panose="020B0503030403030204" pitchFamily="34" charset="-78"/>
              </a:rPr>
              <a:t>التابع للاتحاد</a:t>
            </a:r>
            <a:endParaRPr lang="en-US" sz="2000" b="1" dirty="0">
              <a:solidFill>
                <a:srgbClr val="00B0F0"/>
              </a:solidFill>
              <a:latin typeface="Dubai" panose="020B0503030403030204" pitchFamily="34" charset="-78"/>
              <a:ea typeface="+mj-ea"/>
              <a:cs typeface="Dubai" panose="020B0503030403030204" pitchFamily="34" charset="-78"/>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latin typeface="Dubai" panose="020B0503030403030204" pitchFamily="34" charset="-78"/>
                <a:cs typeface="Dubai" panose="020B0503030403030204" pitchFamily="34" charset="-78"/>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62078" y="4802676"/>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1" name="Rectangle 20">
            <a:extLst>
              <a:ext uri="{FF2B5EF4-FFF2-40B4-BE49-F238E27FC236}">
                <a16:creationId xmlns:a16="http://schemas.microsoft.com/office/drawing/2014/main" id="{77A221C9-2190-4451-89F8-173EF216DFC6}"/>
              </a:ext>
            </a:extLst>
          </p:cNvPr>
          <p:cNvSpPr/>
          <p:nvPr/>
        </p:nvSpPr>
        <p:spPr>
          <a:xfrm>
            <a:off x="10879114" y="6417910"/>
            <a:ext cx="1095172" cy="338554"/>
          </a:xfrm>
          <a:prstGeom prst="rect">
            <a:avLst/>
          </a:prstGeom>
        </p:spPr>
        <p:txBody>
          <a:bodyPr wrap="none">
            <a:spAutoFit/>
          </a:bodyPr>
          <a:lstStyle/>
          <a:p>
            <a:pPr algn="r" rtl="1"/>
            <a:r>
              <a:rPr lang="ar-SA" sz="1600" b="1" dirty="0">
                <a:solidFill>
                  <a:schemeClr val="tx1">
                    <a:lumMod val="95000"/>
                    <a:lumOff val="5000"/>
                  </a:schemeClr>
                </a:solidFill>
                <a:latin typeface="Dubai" panose="020B0503030403030204" pitchFamily="34" charset="-78"/>
                <a:ea typeface="+mj-ea"/>
                <a:cs typeface="Dubai" panose="020B0503030403030204" pitchFamily="34" charset="-78"/>
              </a:rPr>
              <a:t>يونيو  </a:t>
            </a:r>
            <a:r>
              <a:rPr lang="en-US" sz="1600" b="1" dirty="0">
                <a:solidFill>
                  <a:srgbClr val="00B0F0"/>
                </a:solidFill>
                <a:latin typeface="Dubai" panose="020B0503030403030204" pitchFamily="34" charset="-78"/>
                <a:ea typeface="+mj-ea"/>
                <a:cs typeface="Dubai" panose="020B0503030403030204" pitchFamily="34" charset="-78"/>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3532858" y="2289356"/>
            <a:ext cx="8441428" cy="2123658"/>
          </a:xfrm>
          <a:prstGeom prst="rect">
            <a:avLst/>
          </a:prstGeom>
        </p:spPr>
        <p:txBody>
          <a:bodyPr wrap="square">
            <a:spAutoFit/>
          </a:bodyPr>
          <a:lstStyle/>
          <a:p>
            <a:pPr algn="r" rtl="1"/>
            <a:r>
              <a:rPr lang="ar-EG" sz="6600" b="1" dirty="0">
                <a:solidFill>
                  <a:srgbClr val="00B0F0"/>
                </a:solidFill>
                <a:latin typeface="Dubai" panose="020B0503030403030204" pitchFamily="34" charset="-78"/>
                <a:ea typeface="+mj-ea"/>
                <a:cs typeface="Dubai" panose="020B0503030403030204" pitchFamily="34" charset="-78"/>
              </a:rPr>
              <a:t>متابعة لأعمال </a:t>
            </a:r>
            <a:r>
              <a:rPr lang="en-US" sz="6600" b="1" dirty="0">
                <a:solidFill>
                  <a:srgbClr val="00B0F0"/>
                </a:solidFill>
                <a:latin typeface="Dubai" panose="020B0503030403030204" pitchFamily="34" charset="-78"/>
                <a:ea typeface="+mj-ea"/>
                <a:cs typeface="Dubai" panose="020B0503030403030204" pitchFamily="34" charset="-78"/>
              </a:rPr>
              <a:t> </a:t>
            </a:r>
          </a:p>
          <a:p>
            <a:pPr algn="r" rtl="1"/>
            <a:r>
              <a:rPr lang="ar-EG" sz="6600" b="1" dirty="0">
                <a:solidFill>
                  <a:schemeClr val="tx1">
                    <a:lumMod val="95000"/>
                    <a:lumOff val="5000"/>
                  </a:schemeClr>
                </a:solidFill>
                <a:latin typeface="Dubai" panose="020B0503030403030204" pitchFamily="34" charset="-78"/>
                <a:ea typeface="+mj-ea"/>
                <a:cs typeface="Dubai" panose="020B0503030403030204" pitchFamily="34" charset="-78"/>
              </a:rPr>
              <a:t>دورة المجلس لعام</a:t>
            </a:r>
            <a:r>
              <a:rPr lang="en-US" sz="6600" b="1" dirty="0">
                <a:solidFill>
                  <a:schemeClr val="tx1">
                    <a:lumMod val="95000"/>
                    <a:lumOff val="5000"/>
                  </a:schemeClr>
                </a:solidFill>
                <a:latin typeface="Dubai" panose="020B0503030403030204" pitchFamily="34" charset="-78"/>
                <a:ea typeface="+mj-ea"/>
                <a:cs typeface="Dubai" panose="020B0503030403030204" pitchFamily="34" charset="-78"/>
              </a:rPr>
              <a:t> 2020 </a:t>
            </a: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7" name="Rectangle 6">
            <a:extLst>
              <a:ext uri="{FF2B5EF4-FFF2-40B4-BE49-F238E27FC236}">
                <a16:creationId xmlns:a16="http://schemas.microsoft.com/office/drawing/2014/main" id="{4D8F8DC4-4891-4EFB-86D7-6587200D89DC}"/>
              </a:ext>
            </a:extLst>
          </p:cNvPr>
          <p:cNvSpPr/>
          <p:nvPr/>
        </p:nvSpPr>
        <p:spPr>
          <a:xfrm>
            <a:off x="8330268" y="6447043"/>
            <a:ext cx="2730902"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0892589" y="6242478"/>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360944"/>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3855904" y="630744"/>
            <a:ext cx="7825206" cy="769441"/>
            <a:chOff x="8466760" y="1662465"/>
            <a:chExt cx="59187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13404418" y="1662465"/>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01</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3611968" y="2759762"/>
            <a:ext cx="8123430" cy="777510"/>
            <a:chOff x="8097192" y="1339238"/>
            <a:chExt cx="5910410"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13026496" y="133923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04</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4375067" y="3534214"/>
            <a:ext cx="7233142" cy="777510"/>
            <a:chOff x="9245421" y="1246158"/>
            <a:chExt cx="6486238"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14750553" y="124615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05</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latin typeface="Dubai" panose="020B0503030403030204" pitchFamily="34" charset="-78"/>
                <a:cs typeface="Dubai" panose="020B0503030403030204" pitchFamily="34" charset="-78"/>
              </a:rPr>
              <a:t>خلفي</a:t>
            </a:r>
            <a:r>
              <a:rPr lang="ar-EG" altLang="ko-KR" dirty="0">
                <a:latin typeface="Dubai" panose="020B0503030403030204" pitchFamily="34" charset="-78"/>
                <a:cs typeface="Dubai" panose="020B0503030403030204" pitchFamily="34" charset="-78"/>
              </a:rPr>
              <a:t>ة</a:t>
            </a:r>
            <a:endParaRPr lang="ko-KR" altLang="en-US" dirty="0">
              <a:latin typeface="Dubai" panose="020B0503030403030204" pitchFamily="34" charset="-78"/>
              <a:cs typeface="Dubai" panose="020B0503030403030204" pitchFamily="34" charset="-78"/>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10570617" y="1309990"/>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02</a:t>
            </a:r>
            <a:endParaRPr lang="ko-KR" altLang="en-US" dirty="0">
              <a:latin typeface="Dubai" panose="020B0503030403030204" pitchFamily="34" charset="-78"/>
              <a:cs typeface="Dubai" panose="020B0503030403030204" pitchFamily="34" charset="-78"/>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10567880" y="203208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03</a:t>
            </a:r>
            <a:endParaRPr lang="ko-KR" altLang="en-US"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4665760" y="234654"/>
            <a:ext cx="6563169" cy="777510"/>
            <a:chOff x="9850491" y="1633758"/>
            <a:chExt cx="5448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9850491" y="1796785"/>
              <a:ext cx="4661840"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14317569" y="163375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01</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3679304811"/>
              </p:ext>
            </p:extLst>
          </p:nvPr>
        </p:nvGraphicFramePr>
        <p:xfrm>
          <a:off x="5829300" y="1056559"/>
          <a:ext cx="5010150" cy="5430418"/>
        </p:xfrm>
        <a:graphic>
          <a:graphicData uri="http://schemas.openxmlformats.org/drawingml/2006/table">
            <a:tbl>
              <a:tblPr>
                <a:tableStyleId>{5C22544A-7EE6-4342-B048-85BDC9FD1C3A}</a:tableStyleId>
              </a:tblPr>
              <a:tblGrid>
                <a:gridCol w="5010150">
                  <a:extLst>
                    <a:ext uri="{9D8B030D-6E8A-4147-A177-3AD203B41FA5}">
                      <a16:colId xmlns:a16="http://schemas.microsoft.com/office/drawing/2014/main" val="3276842879"/>
                    </a:ext>
                  </a:extLst>
                </a:gridCol>
              </a:tblGrid>
              <a:tr h="2078527">
                <a:tc>
                  <a:txBody>
                    <a:bodyPr/>
                    <a:lstStyle/>
                    <a:p>
                      <a:pPr marL="360045" marR="0" indent="-360045" algn="just" rtl="1" hangingPunct="0">
                        <a:spcBef>
                          <a:spcPts val="0"/>
                        </a:spcBef>
                        <a:spcAft>
                          <a:spcPts val="0"/>
                        </a:spcAft>
                        <a:tabLst>
                          <a:tab pos="360045" algn="l"/>
                          <a:tab pos="720090" algn="l"/>
                          <a:tab pos="1080135" algn="l"/>
                          <a:tab pos="1440180" algn="l"/>
                          <a:tab pos="1800225" algn="l"/>
                        </a:tabLst>
                      </a:pPr>
                      <a:r>
                        <a:rPr lang="ar-EG" sz="2400" b="1" kern="1200" dirty="0">
                          <a:solidFill>
                            <a:srgbClr val="00B0F0"/>
                          </a:solidFill>
                          <a:effectLst/>
                          <a:latin typeface="Dubai" panose="020B0503030403030204" pitchFamily="34" charset="-78"/>
                          <a:ea typeface="+mn-ea"/>
                          <a:cs typeface="Dubai" panose="020B0503030403030204" pitchFamily="34" charset="-78"/>
                        </a:rPr>
                        <a:t>ملخص</a:t>
                      </a:r>
                      <a:endParaRPr lang="en-GB" sz="2400" b="1" dirty="0">
                        <a:solidFill>
                          <a:srgbClr val="00B0F0"/>
                        </a:solidFill>
                        <a:effectLst/>
                        <a:latin typeface="Dubai" panose="020B0503030403030204" pitchFamily="34" charset="-78"/>
                        <a:cs typeface="Dubai" panose="020B0503030403030204" pitchFamily="34" charset="-78"/>
                      </a:endParaRPr>
                    </a:p>
                    <a:p>
                      <a:pPr marL="360045" marR="0" indent="-360045" algn="just" rtl="1" hangingPunct="0">
                        <a:spcBef>
                          <a:spcPts val="600"/>
                        </a:spcBef>
                        <a:spcAft>
                          <a:spcPts val="0"/>
                        </a:spcAft>
                        <a:tabLst>
                          <a:tab pos="360045" algn="l"/>
                          <a:tab pos="720090" algn="l"/>
                          <a:tab pos="1080135" algn="l"/>
                          <a:tab pos="1440180" algn="l"/>
                          <a:tab pos="1800225" algn="l"/>
                        </a:tabLst>
                      </a:pPr>
                      <a:endParaRPr lang="en-US" sz="1200" b="1" dirty="0">
                        <a:effectLst/>
                        <a:latin typeface="Dubai" panose="020B0503030403030204" pitchFamily="34" charset="-78"/>
                        <a:cs typeface="Dubai" panose="020B0503030403030204" pitchFamily="34" charset="-78"/>
                      </a:endParaRPr>
                    </a:p>
                    <a:p>
                      <a:pPr lvl="0" algn="just" rtl="1">
                        <a:spcBef>
                          <a:spcPts val="600"/>
                        </a:spcBef>
                        <a:spcAft>
                          <a:spcPts val="0"/>
                        </a:spcAft>
                      </a:pPr>
                      <a:r>
                        <a:rPr lang="ar-EG" sz="1200" kern="1200" spc="20" baseline="0" dirty="0">
                          <a:solidFill>
                            <a:schemeClr val="dk1"/>
                          </a:solidFill>
                          <a:effectLst/>
                          <a:latin typeface="Dubai" panose="020B0503030403030204" pitchFamily="34" charset="-78"/>
                          <a:ea typeface="+mn-ea"/>
                          <a:cs typeface="Dubai" panose="020B0503030403030204" pitchFamily="34" charset="-78"/>
                        </a:rPr>
                        <a:t>حقّقت وحدة المراجعة الداخلية </a:t>
                      </a:r>
                      <a:r>
                        <a:rPr lang="es-ES" sz="1200" kern="1200" spc="20" baseline="0" dirty="0">
                          <a:solidFill>
                            <a:schemeClr val="dk1"/>
                          </a:solidFill>
                          <a:effectLst/>
                          <a:latin typeface="Dubai" panose="020B0503030403030204" pitchFamily="34" charset="-78"/>
                          <a:ea typeface="+mn-ea"/>
                          <a:cs typeface="Dubai" panose="020B0503030403030204" pitchFamily="34" charset="-78"/>
                        </a:rPr>
                        <a:t>(IAU)</a:t>
                      </a:r>
                      <a:r>
                        <a:rPr lang="ar-EG" sz="1200" kern="1200" spc="20" baseline="0" dirty="0">
                          <a:solidFill>
                            <a:schemeClr val="dk1"/>
                          </a:solidFill>
                          <a:effectLst/>
                          <a:latin typeface="Dubai" panose="020B0503030403030204" pitchFamily="34" charset="-78"/>
                          <a:ea typeface="+mn-ea"/>
                          <a:cs typeface="Dubai" panose="020B0503030403030204" pitchFamily="34" charset="-78"/>
                        </a:rPr>
                        <a:t> في الاتحاد في عام </a:t>
                      </a:r>
                      <a:r>
                        <a:rPr lang="es-ES" sz="1200" kern="1200" spc="20" baseline="0" dirty="0">
                          <a:solidFill>
                            <a:schemeClr val="dk1"/>
                          </a:solidFill>
                          <a:effectLst/>
                          <a:latin typeface="Dubai" panose="020B0503030403030204" pitchFamily="34" charset="-78"/>
                          <a:ea typeface="+mn-ea"/>
                          <a:cs typeface="Dubai" panose="020B0503030403030204" pitchFamily="34" charset="-78"/>
                        </a:rPr>
                        <a:t>2018</a:t>
                      </a:r>
                      <a:r>
                        <a:rPr lang="ar-SA" sz="1200" kern="1200" spc="20" baseline="0" dirty="0">
                          <a:solidFill>
                            <a:schemeClr val="dk1"/>
                          </a:solidFill>
                          <a:effectLst/>
                          <a:latin typeface="Dubai" panose="020B0503030403030204" pitchFamily="34" charset="-78"/>
                          <a:ea typeface="+mn-ea"/>
                          <a:cs typeface="Dubai" panose="020B0503030403030204" pitchFamily="34" charset="-78"/>
                        </a:rPr>
                        <a:t> </a:t>
                      </a:r>
                      <a:r>
                        <a:rPr lang="ar-EG" sz="1200" kern="1200" spc="20" baseline="0" dirty="0">
                          <a:solidFill>
                            <a:schemeClr val="dk1"/>
                          </a:solidFill>
                          <a:effectLst/>
                          <a:latin typeface="Dubai" panose="020B0503030403030204" pitchFamily="34" charset="-78"/>
                          <a:ea typeface="+mn-ea"/>
                          <a:cs typeface="Dubai" panose="020B0503030403030204" pitchFamily="34" charset="-78"/>
                        </a:rPr>
                        <a:t>في فعل احتيال ارتكبه موظف تابع لأحد مكاتب الاتحاد الإقليمية. وفي </a:t>
                      </a:r>
                      <a:r>
                        <a:rPr lang="en-US" sz="1200" kern="1200" spc="20" baseline="0" dirty="0">
                          <a:solidFill>
                            <a:schemeClr val="dk1"/>
                          </a:solidFill>
                          <a:effectLst/>
                          <a:latin typeface="Dubai" panose="020B0503030403030204" pitchFamily="34" charset="-78"/>
                          <a:ea typeface="+mn-ea"/>
                          <a:cs typeface="Dubai" panose="020B0503030403030204" pitchFamily="34" charset="-78"/>
                        </a:rPr>
                        <a:t>3</a:t>
                      </a:r>
                      <a:r>
                        <a:rPr lang="ar-SA" sz="1200" kern="1200" spc="20" baseline="0" dirty="0">
                          <a:solidFill>
                            <a:schemeClr val="dk1"/>
                          </a:solidFill>
                          <a:effectLst/>
                          <a:latin typeface="Dubai" panose="020B0503030403030204" pitchFamily="34" charset="-78"/>
                          <a:ea typeface="+mn-ea"/>
                          <a:cs typeface="Dubai" panose="020B0503030403030204" pitchFamily="34" charset="-78"/>
                        </a:rPr>
                        <a:t> مايو </a:t>
                      </a:r>
                      <a:r>
                        <a:rPr lang="en-US" sz="1200" kern="1200" spc="20" baseline="0" dirty="0">
                          <a:solidFill>
                            <a:schemeClr val="dk1"/>
                          </a:solidFill>
                          <a:effectLst/>
                          <a:latin typeface="Dubai" panose="020B0503030403030204" pitchFamily="34" charset="-78"/>
                          <a:ea typeface="+mn-ea"/>
                          <a:cs typeface="Dubai" panose="020B0503030403030204" pitchFamily="34" charset="-78"/>
                        </a:rPr>
                        <a:t>2019</a:t>
                      </a:r>
                      <a:r>
                        <a:rPr lang="ar-SA" sz="1200" kern="1200" spc="20" baseline="0" dirty="0">
                          <a:solidFill>
                            <a:schemeClr val="dk1"/>
                          </a:solidFill>
                          <a:effectLst/>
                          <a:latin typeface="Dubai" panose="020B0503030403030204" pitchFamily="34" charset="-78"/>
                          <a:ea typeface="+mn-ea"/>
                          <a:cs typeface="Dubai" panose="020B0503030403030204" pitchFamily="34" charset="-78"/>
                        </a:rPr>
                        <a:t>، أنشأت مديرة مكتب تنمية الاتصالات فريق عمل داخلي. وأسباب إنشاء فريق العمل متنوعة، وهي حالة الاحتيال التي وقعت في أحد المكاتب الإقليمية ومتابعة الأعمال التي تؤديها وحدة المراجعة الداخلية ومراجع الحسابات الخارجي وأعمال التفتيش على أنشطة المكاتب الإقليمية/مكاتب المناطق.</a:t>
                      </a:r>
                      <a:endParaRPr lang="en-GB" sz="1200" kern="1200" spc="20" baseline="0" dirty="0">
                        <a:solidFill>
                          <a:schemeClr val="dk1"/>
                        </a:solidFill>
                        <a:effectLst/>
                        <a:latin typeface="Dubai" panose="020B0503030403030204" pitchFamily="34" charset="-78"/>
                        <a:ea typeface="+mn-ea"/>
                        <a:cs typeface="Dubai" panose="020B0503030403030204" pitchFamily="34" charset="-78"/>
                      </a:endParaRPr>
                    </a:p>
                  </a:txBody>
                  <a:tcPr marL="68580" marR="68580" marT="0" marB="0"/>
                </a:tc>
                <a:extLst>
                  <a:ext uri="{0D108BD9-81ED-4DB2-BD59-A6C34878D82A}">
                    <a16:rowId xmlns:a16="http://schemas.microsoft.com/office/drawing/2014/main" val="3998548941"/>
                  </a:ext>
                </a:extLst>
              </a:tr>
              <a:tr h="3351891">
                <a:tc>
                  <a:txBody>
                    <a:bodyPr/>
                    <a:lstStyle/>
                    <a:p>
                      <a:pPr algn="just" rtl="1">
                        <a:spcBef>
                          <a:spcPts val="600"/>
                        </a:spcBef>
                        <a:spcAft>
                          <a:spcPts val="0"/>
                        </a:spcAft>
                      </a:pPr>
                      <a:r>
                        <a:rPr lang="ar-SA" sz="1200" kern="1200" dirty="0">
                          <a:solidFill>
                            <a:schemeClr val="dk1"/>
                          </a:solidFill>
                          <a:effectLst/>
                          <a:latin typeface="Dubai" panose="020B0503030403030204" pitchFamily="34" charset="-78"/>
                          <a:ea typeface="+mn-ea"/>
                          <a:cs typeface="Dubai" panose="020B0503030403030204" pitchFamily="34" charset="-78"/>
                        </a:rPr>
                        <a:t>وكُلِّف فريق العمل الداخلي المعني بتعزيز عمليات الرقابة الداخلية بالمهام التالية:</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استعراض مواطن الضعف في العمليات التي جرى استغلالها في حالة الاحتيال الأخيرة، ونتائج تقارير/رسائل المراجعة الداخلية والخارجية للحسابات ذات الصلة؛</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استعراض إجراءات الرقابة الإدارية في المكاتب الإقليمية ومكاتب المناطق، ولا سيما البرامج والمشاريع؛</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إجراء تقييم شامل للمخاطر بخصوص إمكانية وقوع نشاط احتيالي في المكاتب الإقليمية ومكاتب المناطق التابعة للاتحاد؛</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إعداد خطة عمل من أجل ضمان علاج أي أوجه خلل والمخاطر المرتبطة بها؛</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تسريع وتيرة تنفيذ جميع التوصيات ذات الصلة المقدمة من المراجعة الداخلية والخارجية للحسابات واللجنة الاستشارية المستقلة للإدارة؛</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تعزيز القيادة الأخلاقية واتباع نهج "عدم التسامح مطلقاً مع الاحتيال" في مقر الاتحاد والمكاتب الإقليمية ومكاتب المناطق التابعة بالكامل؛</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مناقشة التدابير الرامية إلى تشجيع "ثقافة عدم السكوت عن الخطأ".</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1200"/>
                        </a:spcBef>
                        <a:spcAft>
                          <a:spcPts val="0"/>
                        </a:spcAft>
                      </a:pPr>
                      <a:r>
                        <a:rPr lang="ar-EG" sz="1200" kern="1200" dirty="0">
                          <a:solidFill>
                            <a:schemeClr val="dk1"/>
                          </a:solidFill>
                          <a:effectLst/>
                          <a:latin typeface="Dubai" panose="020B0503030403030204" pitchFamily="34" charset="-78"/>
                          <a:ea typeface="+mn-ea"/>
                          <a:cs typeface="Dubai" panose="020B0503030403030204" pitchFamily="34" charset="-78"/>
                        </a:rPr>
                        <a:t>وتتضمن هذه الوثيقة لمحةً عامة عن الأعمال التي اضطلع بها فريق العمل حتى الآن.</a:t>
                      </a:r>
                      <a:endParaRPr lang="en-US" sz="1200" dirty="0">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tc>
                <a:extLst>
                  <a:ext uri="{0D108BD9-81ED-4DB2-BD59-A6C34878D82A}">
                    <a16:rowId xmlns:a16="http://schemas.microsoft.com/office/drawing/2014/main" val="2025620557"/>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24400" y="1068539"/>
            <a:ext cx="5143500" cy="1764586"/>
          </a:xfrm>
          <a:prstGeom prst="rect">
            <a:avLst/>
          </a:prstGeom>
          <a:solidFill>
            <a:schemeClr val="accent1">
              <a:lumMod val="20000"/>
              <a:lumOff val="80000"/>
            </a:schemeClr>
          </a:solidFill>
        </p:spPr>
        <p:txBody>
          <a:bodyPr wrap="square">
            <a:spAutoFit/>
          </a:bodyPr>
          <a:lstStyle/>
          <a:p>
            <a:pPr marL="360045" indent="-360045" algn="just" rtl="1" hangingPunct="0">
              <a:spcBef>
                <a:spcPts val="800"/>
              </a:spcBef>
              <a:tabLst>
                <a:tab pos="360045" algn="l"/>
                <a:tab pos="720090" algn="l"/>
                <a:tab pos="1080135" algn="l"/>
                <a:tab pos="1440180" algn="l"/>
                <a:tab pos="1800225" algn="l"/>
              </a:tabLst>
            </a:pPr>
            <a:r>
              <a:rPr lang="ar-SY" sz="2000" b="1" dirty="0">
                <a:solidFill>
                  <a:srgbClr val="00B0F0"/>
                </a:solidFill>
                <a:latin typeface="Dubai" panose="020B0503030403030204" pitchFamily="34" charset="-78"/>
                <a:cs typeface="Dubai" panose="020B0503030403030204" pitchFamily="34" charset="-78"/>
              </a:rPr>
              <a:t>الإجراء المطلوب</a:t>
            </a:r>
            <a:endParaRPr lang="en-US" sz="2000" b="1" dirty="0">
              <a:solidFill>
                <a:srgbClr val="00B0F0"/>
              </a:solidFill>
              <a:latin typeface="Dubai" panose="020B0503030403030204" pitchFamily="34" charset="-78"/>
              <a:cs typeface="Dubai" panose="020B0503030403030204" pitchFamily="34" charset="-78"/>
            </a:endParaRPr>
          </a:p>
          <a:p>
            <a:pPr algn="just" rtl="1" hangingPunct="0">
              <a:spcBef>
                <a:spcPts val="600"/>
              </a:spcBef>
              <a:spcAft>
                <a:spcPts val="600"/>
              </a:spcAft>
              <a:tabLst>
                <a:tab pos="360045" algn="l"/>
                <a:tab pos="720090" algn="l"/>
                <a:tab pos="1080135" algn="l"/>
                <a:tab pos="1440180" algn="l"/>
                <a:tab pos="1800225" algn="l"/>
              </a:tabLst>
            </a:pPr>
            <a:r>
              <a:rPr lang="ar-SY" sz="1200" dirty="0">
                <a:solidFill>
                  <a:schemeClr val="dk1"/>
                </a:solidFill>
                <a:latin typeface="Dubai" panose="020B0503030403030204" pitchFamily="34" charset="-78"/>
                <a:cs typeface="Dubai" panose="020B0503030403030204" pitchFamily="34" charset="-78"/>
              </a:rPr>
              <a:t>يُدعى المجلس إلى الإحاطة علماً بهذا التقرير</a:t>
            </a:r>
            <a:endParaRPr lang="en-GB" sz="1200" dirty="0">
              <a:solidFill>
                <a:schemeClr val="dk1"/>
              </a:solidFill>
              <a:latin typeface="Dubai" panose="020B0503030403030204" pitchFamily="34" charset="-78"/>
              <a:cs typeface="Dubai" panose="020B0503030403030204" pitchFamily="34" charset="-78"/>
            </a:endParaRPr>
          </a:p>
          <a:p>
            <a:pPr marL="360045" marR="0" indent="-360045" algn="just" rtl="1" hangingPunct="0">
              <a:spcBef>
                <a:spcPts val="800"/>
              </a:spcBef>
              <a:spcAft>
                <a:spcPts val="0"/>
              </a:spcAft>
              <a:tabLst>
                <a:tab pos="360045" algn="l"/>
                <a:tab pos="720090" algn="l"/>
                <a:tab pos="1080135" algn="l"/>
                <a:tab pos="1440180" algn="l"/>
                <a:tab pos="1800225" algn="l"/>
              </a:tabLst>
            </a:pPr>
            <a:r>
              <a:rPr lang="ar-EG" sz="2000" b="1" dirty="0">
                <a:solidFill>
                  <a:srgbClr val="00B0F0"/>
                </a:solidFill>
                <a:latin typeface="Dubai" panose="020B0503030403030204" pitchFamily="34" charset="-78"/>
                <a:cs typeface="Dubai" panose="020B0503030403030204" pitchFamily="34" charset="-78"/>
              </a:rPr>
              <a:t>المراجع</a:t>
            </a:r>
            <a:endParaRPr lang="en-US" sz="2800" b="1" dirty="0">
              <a:solidFill>
                <a:srgbClr val="00B0F0"/>
              </a:solidFill>
              <a:latin typeface="Dubai" panose="020B0503030403030204" pitchFamily="34" charset="-78"/>
              <a:cs typeface="Dubai" panose="020B0503030403030204" pitchFamily="34" charset="-78"/>
            </a:endParaRPr>
          </a:p>
          <a:p>
            <a:pPr algn="r" rtl="1" hangingPunct="0">
              <a:spcBef>
                <a:spcPts val="600"/>
              </a:spcBef>
              <a:tabLst>
                <a:tab pos="360045" algn="l"/>
                <a:tab pos="720090" algn="l"/>
                <a:tab pos="1080135" algn="l"/>
                <a:tab pos="1440180" algn="l"/>
                <a:tab pos="1800225" algn="l"/>
              </a:tabLst>
            </a:pPr>
            <a:r>
              <a:rPr lang="en-GB" sz="1200" u="sng" dirty="0">
                <a:solidFill>
                  <a:srgbClr val="0563C1"/>
                </a:solidFill>
                <a:latin typeface="Dubai" panose="020B0503030403030204" pitchFamily="34" charset="-78"/>
                <a:cs typeface="Dubai" panose="020B0503030403030204" pitchFamily="34" charset="-78"/>
                <a:hlinkClick r:id="rId2">
                  <a:extLst>
                    <a:ext uri="{A12FA001-AC4F-418D-AE19-62706E023703}">
                      <ahyp:hlinkClr xmlns:ahyp="http://schemas.microsoft.com/office/drawing/2018/hyperlinkcolor" val="tx"/>
                    </a:ext>
                  </a:extLst>
                </a:hlinkClick>
              </a:rPr>
              <a:t>C18/22 (Add.1</a:t>
            </a:r>
            <a:r>
              <a:rPr lang="en-GB" sz="1200" u="sng" dirty="0">
                <a:solidFill>
                  <a:srgbClr val="0070C0"/>
                </a:solidFill>
                <a:latin typeface="Dubai" panose="020B0503030403030204" pitchFamily="34" charset="-78"/>
                <a:cs typeface="Dubai" panose="020B0503030403030204" pitchFamily="34" charset="-78"/>
                <a:hlinkClick r:id="rId2">
                  <a:extLst>
                    <a:ext uri="{A12FA001-AC4F-418D-AE19-62706E023703}">
                      <ahyp:hlinkClr xmlns:ahyp="http://schemas.microsoft.com/office/drawing/2018/hyperlinkcolor" val="tx"/>
                    </a:ext>
                  </a:extLst>
                </a:hlinkClick>
              </a:rPr>
              <a:t>)</a:t>
            </a:r>
            <a:r>
              <a:rPr lang="ar-SA" sz="1200" dirty="0">
                <a:latin typeface="Dubai" panose="020B0503030403030204" pitchFamily="34" charset="-78"/>
                <a:cs typeface="Dubai" panose="020B0503030403030204" pitchFamily="34" charset="-78"/>
              </a:rPr>
              <a:t>، </a:t>
            </a:r>
            <a:r>
              <a:rPr lang="en-GB" sz="1200" u="sng" dirty="0">
                <a:solidFill>
                  <a:srgbClr val="0070C0"/>
                </a:solidFill>
                <a:latin typeface="Dubai" panose="020B0503030403030204" pitchFamily="34" charset="-78"/>
                <a:cs typeface="Dubai" panose="020B0503030403030204" pitchFamily="34" charset="-78"/>
                <a:hlinkClick r:id="rId3">
                  <a:extLst>
                    <a:ext uri="{A12FA001-AC4F-418D-AE19-62706E023703}">
                      <ahyp:hlinkClr xmlns:ahyp="http://schemas.microsoft.com/office/drawing/2018/hyperlinkcolor" val="tx"/>
                    </a:ext>
                  </a:extLst>
                </a:hlinkClick>
              </a:rPr>
              <a:t>C18/40</a:t>
            </a:r>
            <a:r>
              <a:rPr lang="ar-SA" sz="1200" dirty="0">
                <a:latin typeface="Dubai" panose="020B0503030403030204" pitchFamily="34" charset="-78"/>
                <a:cs typeface="Dubai" panose="020B0503030403030204" pitchFamily="34" charset="-78"/>
              </a:rPr>
              <a:t>، </a:t>
            </a:r>
            <a:r>
              <a:rPr lang="en-GB" sz="1200" u="sng" dirty="0">
                <a:solidFill>
                  <a:srgbClr val="0070C0"/>
                </a:solidFill>
                <a:latin typeface="Dubai" panose="020B0503030403030204" pitchFamily="34" charset="-78"/>
                <a:cs typeface="Dubai" panose="020B0503030403030204" pitchFamily="34" charset="-78"/>
                <a:hlinkClick r:id="rId4">
                  <a:extLst>
                    <a:ext uri="{A12FA001-AC4F-418D-AE19-62706E023703}">
                      <ahyp:hlinkClr xmlns:ahyp="http://schemas.microsoft.com/office/drawing/2018/hyperlinkcolor" val="tx"/>
                    </a:ext>
                  </a:extLst>
                </a:hlinkClick>
              </a:rPr>
              <a:t>C19/44</a:t>
            </a:r>
            <a:r>
              <a:rPr lang="ar-SA" sz="1200" dirty="0">
                <a:latin typeface="Dubai" panose="020B0503030403030204" pitchFamily="34" charset="-78"/>
                <a:cs typeface="Dubai" panose="020B0503030403030204" pitchFamily="34" charset="-78"/>
              </a:rPr>
              <a:t>،</a:t>
            </a:r>
            <a:r>
              <a:rPr lang="ar-SA" dirty="0">
                <a:latin typeface="Dubai" panose="020B0503030403030204" pitchFamily="34" charset="-78"/>
                <a:cs typeface="Dubai" panose="020B0503030403030204" pitchFamily="34" charset="-78"/>
              </a:rPr>
              <a:t> </a:t>
            </a:r>
            <a:endParaRPr lang="en-GB" sz="1200" u="sng" dirty="0">
              <a:solidFill>
                <a:srgbClr val="0070C0"/>
              </a:solidFill>
              <a:latin typeface="Dubai" panose="020B0503030403030204" pitchFamily="34" charset="-78"/>
              <a:cs typeface="Dubai" panose="020B0503030403030204" pitchFamily="34" charset="-78"/>
            </a:endParaRPr>
          </a:p>
          <a:p>
            <a:pPr algn="r" rtl="1" hangingPunct="0">
              <a:spcBef>
                <a:spcPts val="600"/>
              </a:spcBef>
              <a:tabLst>
                <a:tab pos="360045" algn="l"/>
                <a:tab pos="720090" algn="l"/>
                <a:tab pos="1080135" algn="l"/>
                <a:tab pos="1440180" algn="l"/>
                <a:tab pos="1800225" algn="l"/>
              </a:tabLst>
            </a:pPr>
            <a:r>
              <a:rPr lang="en-GB" sz="1200" u="sng" dirty="0">
                <a:solidFill>
                  <a:srgbClr val="0070C0"/>
                </a:solidFill>
                <a:latin typeface="Dubai" panose="020B0503030403030204" pitchFamily="34" charset="-78"/>
                <a:cs typeface="Dubai" panose="020B0503030403030204" pitchFamily="34" charset="-78"/>
                <a:hlinkClick r:id="rId5">
                  <a:extLst>
                    <a:ext uri="{A12FA001-AC4F-418D-AE19-62706E023703}">
                      <ahyp:hlinkClr xmlns:ahyp="http://schemas.microsoft.com/office/drawing/2018/hyperlinkcolor" val="tx"/>
                    </a:ext>
                  </a:extLst>
                </a:hlinkClick>
              </a:rPr>
              <a:t>CWG-FHR-11/INF-5</a:t>
            </a:r>
            <a:endParaRPr lang="en-US" sz="1200" u="sng" dirty="0">
              <a:solidFill>
                <a:srgbClr val="0070C0"/>
              </a:solidFill>
              <a:latin typeface="Dubai" panose="020B0503030403030204" pitchFamily="34" charset="-78"/>
              <a:cs typeface="Dubai" panose="020B0503030403030204" pitchFamily="34" charset="-78"/>
            </a:endParaRPr>
          </a:p>
        </p:txBody>
      </p:sp>
      <p:pic>
        <p:nvPicPr>
          <p:cNvPr id="10" name="Picture 9" descr="A close up of a logo&#10;&#10;Description automatically generated">
            <a:extLst>
              <a:ext uri="{FF2B5EF4-FFF2-40B4-BE49-F238E27FC236}">
                <a16:creationId xmlns:a16="http://schemas.microsoft.com/office/drawing/2014/main" id="{BF2DBA34-5F85-4FE3-BDB7-543866BE8E4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1" name="Rectangle 10">
            <a:extLst>
              <a:ext uri="{FF2B5EF4-FFF2-40B4-BE49-F238E27FC236}">
                <a16:creationId xmlns:a16="http://schemas.microsoft.com/office/drawing/2014/main" id="{33F2E302-C4C0-4CD4-849F-0C3388C77B5D}"/>
              </a:ext>
            </a:extLst>
          </p:cNvPr>
          <p:cNvSpPr/>
          <p:nvPr/>
        </p:nvSpPr>
        <p:spPr>
          <a:xfrm rot="16200000">
            <a:off x="10707507" y="2269346"/>
            <a:ext cx="2432286"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ar-EG" sz="1200" b="1" dirty="0">
                <a:latin typeface="Dubai" panose="020B0503030403030204" pitchFamily="34" charset="-78"/>
                <a:cs typeface="Dubai" panose="020B0503030403030204" pitchFamily="34" charset="-78"/>
              </a:rPr>
            </a:br>
            <a:r>
              <a:rPr lang="ar-EG" sz="1200"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12" name="Title 1">
            <a:extLst>
              <a:ext uri="{FF2B5EF4-FFF2-40B4-BE49-F238E27FC236}">
                <a16:creationId xmlns:a16="http://schemas.microsoft.com/office/drawing/2014/main" id="{D1CCF81C-F6A9-4C26-9483-C5EDE9E8FB8A}"/>
              </a:ext>
            </a:extLst>
          </p:cNvPr>
          <p:cNvSpPr txBox="1">
            <a:spLocks/>
          </p:cNvSpPr>
          <p:nvPr/>
        </p:nvSpPr>
        <p:spPr>
          <a:xfrm rot="16200000">
            <a:off x="11298359" y="369502"/>
            <a:ext cx="1299411" cy="7926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3D05511-CED3-47BE-A675-CC3B473B0181}"/>
              </a:ext>
            </a:extLst>
          </p:cNvPr>
          <p:cNvSpPr/>
          <p:nvPr/>
        </p:nvSpPr>
        <p:spPr>
          <a:xfrm>
            <a:off x="0" y="6223884"/>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2" name="Rectangle 21">
            <a:extLst>
              <a:ext uri="{FF2B5EF4-FFF2-40B4-BE49-F238E27FC236}">
                <a16:creationId xmlns:a16="http://schemas.microsoft.com/office/drawing/2014/main" id="{A25CF67C-8FE3-446B-9BB6-DBCC600035B2}"/>
              </a:ext>
            </a:extLst>
          </p:cNvPr>
          <p:cNvSpPr/>
          <p:nvPr/>
        </p:nvSpPr>
        <p:spPr>
          <a:xfrm>
            <a:off x="8615494" y="6318684"/>
            <a:ext cx="2445676"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3" name="Title 1">
            <a:extLst>
              <a:ext uri="{FF2B5EF4-FFF2-40B4-BE49-F238E27FC236}">
                <a16:creationId xmlns:a16="http://schemas.microsoft.com/office/drawing/2014/main" id="{E9677BF1-1602-497C-A319-C198B9F577C1}"/>
              </a:ext>
            </a:extLst>
          </p:cNvPr>
          <p:cNvSpPr txBox="1">
            <a:spLocks/>
          </p:cNvSpPr>
          <p:nvPr/>
        </p:nvSpPr>
        <p:spPr>
          <a:xfrm>
            <a:off x="10892589" y="609734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24" name="Picture 23" descr="A close up of a logo&#10;&#10;Description automatically generated">
            <a:extLst>
              <a:ext uri="{FF2B5EF4-FFF2-40B4-BE49-F238E27FC236}">
                <a16:creationId xmlns:a16="http://schemas.microsoft.com/office/drawing/2014/main" id="{8E9BA07C-C2FD-483A-810C-7DBD3E1598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215807"/>
            <a:ext cx="603169" cy="612369"/>
          </a:xfrm>
          <a:prstGeom prst="rect">
            <a:avLst/>
          </a:prstGeom>
        </p:spPr>
      </p:pic>
      <p:grpSp>
        <p:nvGrpSpPr>
          <p:cNvPr id="25" name="Group 24">
            <a:extLst>
              <a:ext uri="{FF2B5EF4-FFF2-40B4-BE49-F238E27FC236}">
                <a16:creationId xmlns:a16="http://schemas.microsoft.com/office/drawing/2014/main" id="{371C60ED-C603-441D-ACC4-DA2EA960CC90}"/>
              </a:ext>
            </a:extLst>
          </p:cNvPr>
          <p:cNvGrpSpPr/>
          <p:nvPr/>
        </p:nvGrpSpPr>
        <p:grpSpPr>
          <a:xfrm>
            <a:off x="3855904" y="646431"/>
            <a:ext cx="7809525" cy="769441"/>
            <a:chOff x="8466760" y="1678152"/>
            <a:chExt cx="5906902" cy="769441"/>
          </a:xfrm>
        </p:grpSpPr>
        <p:sp>
          <p:nvSpPr>
            <p:cNvPr id="26" name="TextBox 25">
              <a:extLst>
                <a:ext uri="{FF2B5EF4-FFF2-40B4-BE49-F238E27FC236}">
                  <a16:creationId xmlns:a16="http://schemas.microsoft.com/office/drawing/2014/main" id="{5640F574-5B51-44BA-8B7F-5F9D139AE03C}"/>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3BC555A1-2ABC-44AA-AA5B-48DB67EC5986}"/>
                </a:ext>
              </a:extLst>
            </p:cNvPr>
            <p:cNvSpPr txBox="1"/>
            <p:nvPr/>
          </p:nvSpPr>
          <p:spPr>
            <a:xfrm>
              <a:off x="13392556" y="1678152"/>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cs typeface="Dubai" panose="020B0503030403030204" pitchFamily="34" charset="-78"/>
                </a:rPr>
                <a:t>01</a:t>
              </a:r>
              <a:endParaRPr lang="ko-KR" altLang="en-US" sz="4400" b="1" dirty="0">
                <a:solidFill>
                  <a:schemeClr val="bg1">
                    <a:lumMod val="65000"/>
                  </a:schemeClr>
                </a:solidFill>
                <a:latin typeface="Dubai" panose="020B0503030403030204" pitchFamily="34" charset="-78"/>
                <a:cs typeface="Dubai" panose="020B0503030403030204" pitchFamily="34" charset="-78"/>
              </a:endParaRPr>
            </a:p>
          </p:txBody>
        </p:sp>
      </p:grpSp>
      <p:grpSp>
        <p:nvGrpSpPr>
          <p:cNvPr id="28" name="Group 27">
            <a:extLst>
              <a:ext uri="{FF2B5EF4-FFF2-40B4-BE49-F238E27FC236}">
                <a16:creationId xmlns:a16="http://schemas.microsoft.com/office/drawing/2014/main" id="{0B2AC2CC-101B-4118-8AFE-D4AB177DF462}"/>
              </a:ext>
            </a:extLst>
          </p:cNvPr>
          <p:cNvGrpSpPr/>
          <p:nvPr/>
        </p:nvGrpSpPr>
        <p:grpSpPr>
          <a:xfrm>
            <a:off x="3611968" y="2811518"/>
            <a:ext cx="8123430" cy="777510"/>
            <a:chOff x="8097192" y="1390994"/>
            <a:chExt cx="5910410" cy="777510"/>
          </a:xfrm>
        </p:grpSpPr>
        <p:sp>
          <p:nvSpPr>
            <p:cNvPr id="29" name="TextBox 28">
              <a:extLst>
                <a:ext uri="{FF2B5EF4-FFF2-40B4-BE49-F238E27FC236}">
                  <a16:creationId xmlns:a16="http://schemas.microsoft.com/office/drawing/2014/main" id="{2D487CEA-7FDD-41B4-A015-7F5DB877A2F4}"/>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33" name="TextBox 32">
              <a:extLst>
                <a:ext uri="{FF2B5EF4-FFF2-40B4-BE49-F238E27FC236}">
                  <a16:creationId xmlns:a16="http://schemas.microsoft.com/office/drawing/2014/main" id="{D749E6B8-0A33-4DB4-B8A2-45CB8655758A}"/>
                </a:ext>
              </a:extLst>
            </p:cNvPr>
            <p:cNvSpPr txBox="1"/>
            <p:nvPr/>
          </p:nvSpPr>
          <p:spPr>
            <a:xfrm>
              <a:off x="13026496" y="1390994"/>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04</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grpSp>
        <p:nvGrpSpPr>
          <p:cNvPr id="37" name="Group 36">
            <a:extLst>
              <a:ext uri="{FF2B5EF4-FFF2-40B4-BE49-F238E27FC236}">
                <a16:creationId xmlns:a16="http://schemas.microsoft.com/office/drawing/2014/main" id="{61340DA6-E1D0-4284-9015-B85841A48966}"/>
              </a:ext>
            </a:extLst>
          </p:cNvPr>
          <p:cNvGrpSpPr/>
          <p:nvPr/>
        </p:nvGrpSpPr>
        <p:grpSpPr>
          <a:xfrm>
            <a:off x="4375067" y="3568718"/>
            <a:ext cx="7233142" cy="777510"/>
            <a:chOff x="9245421" y="1280662"/>
            <a:chExt cx="6486238" cy="777510"/>
          </a:xfrm>
        </p:grpSpPr>
        <p:sp>
          <p:nvSpPr>
            <p:cNvPr id="41" name="TextBox 40">
              <a:extLst>
                <a:ext uri="{FF2B5EF4-FFF2-40B4-BE49-F238E27FC236}">
                  <a16:creationId xmlns:a16="http://schemas.microsoft.com/office/drawing/2014/main" id="{95EABFAA-91A1-4CD4-80C8-CC281171DA2D}"/>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2" name="TextBox 41">
              <a:extLst>
                <a:ext uri="{FF2B5EF4-FFF2-40B4-BE49-F238E27FC236}">
                  <a16:creationId xmlns:a16="http://schemas.microsoft.com/office/drawing/2014/main" id="{5D69FB99-CA21-407E-B3C8-D727F5DAF049}"/>
                </a:ext>
              </a:extLst>
            </p:cNvPr>
            <p:cNvSpPr txBox="1"/>
            <p:nvPr/>
          </p:nvSpPr>
          <p:spPr>
            <a:xfrm>
              <a:off x="14750553" y="1280662"/>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05</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sp>
        <p:nvSpPr>
          <p:cNvPr id="43" name="TextBox 42">
            <a:extLst>
              <a:ext uri="{FF2B5EF4-FFF2-40B4-BE49-F238E27FC236}">
                <a16:creationId xmlns:a16="http://schemas.microsoft.com/office/drawing/2014/main" id="{8DC88E05-ABD7-451E-A86B-4C28EB1824A9}"/>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solidFill>
                  <a:schemeClr val="tx1">
                    <a:lumMod val="95000"/>
                    <a:lumOff val="5000"/>
                  </a:schemeClr>
                </a:solidFill>
                <a:latin typeface="Dubai" panose="020B0503030403030204" pitchFamily="34" charset="-78"/>
                <a:ea typeface="+mn-ea"/>
                <a:cs typeface="Dubai" panose="020B0503030403030204" pitchFamily="34" charset="-78"/>
              </a:rPr>
              <a:t>خلفي</a:t>
            </a:r>
            <a:r>
              <a:rPr lang="ar-EG" altLang="ko-KR" dirty="0">
                <a:solidFill>
                  <a:schemeClr val="tx1">
                    <a:lumMod val="95000"/>
                    <a:lumOff val="5000"/>
                  </a:schemeClr>
                </a:solidFill>
                <a:latin typeface="Dubai" panose="020B0503030403030204" pitchFamily="34" charset="-78"/>
                <a:ea typeface="+mn-ea"/>
                <a:cs typeface="Dubai" panose="020B0503030403030204" pitchFamily="34" charset="-78"/>
              </a:rPr>
              <a:t>ة</a:t>
            </a:r>
            <a:endParaRPr lang="ko-KR" altLang="en-US" dirty="0">
              <a:solidFill>
                <a:schemeClr val="tx1">
                  <a:lumMod val="95000"/>
                  <a:lumOff val="5000"/>
                </a:schemeClr>
              </a:solidFill>
              <a:latin typeface="Dubai" panose="020B0503030403030204" pitchFamily="34" charset="-78"/>
              <a:ea typeface="+mn-ea"/>
              <a:cs typeface="Dubai" panose="020B0503030403030204" pitchFamily="34" charset="-78"/>
            </a:endParaRPr>
          </a:p>
        </p:txBody>
      </p:sp>
      <p:sp>
        <p:nvSpPr>
          <p:cNvPr id="44" name="TextBox 43">
            <a:extLst>
              <a:ext uri="{FF2B5EF4-FFF2-40B4-BE49-F238E27FC236}">
                <a16:creationId xmlns:a16="http://schemas.microsoft.com/office/drawing/2014/main" id="{01E6F58D-327E-444A-8319-0776ED41A8D5}"/>
              </a:ext>
            </a:extLst>
          </p:cNvPr>
          <p:cNvSpPr txBox="1"/>
          <p:nvPr/>
        </p:nvSpPr>
        <p:spPr>
          <a:xfrm>
            <a:off x="10518861" y="1353120"/>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latin typeface="Dubai" panose="020B0503030403030204" pitchFamily="34" charset="-78"/>
                <a:cs typeface="Dubai" panose="020B0503030403030204" pitchFamily="34" charset="-78"/>
              </a:rPr>
              <a:t>02</a:t>
            </a:r>
            <a:endParaRPr lang="ko-KR" altLang="en-US" dirty="0">
              <a:solidFill>
                <a:srgbClr val="00B0F0"/>
              </a:solidFill>
              <a:latin typeface="Dubai" panose="020B0503030403030204" pitchFamily="34" charset="-78"/>
              <a:cs typeface="Dubai" panose="020B0503030403030204" pitchFamily="34" charset="-78"/>
            </a:endParaRPr>
          </a:p>
        </p:txBody>
      </p:sp>
      <p:sp>
        <p:nvSpPr>
          <p:cNvPr id="45" name="TextBox 44">
            <a:extLst>
              <a:ext uri="{FF2B5EF4-FFF2-40B4-BE49-F238E27FC236}">
                <a16:creationId xmlns:a16="http://schemas.microsoft.com/office/drawing/2014/main" id="{399845A4-E40A-4EBE-B763-4CE59A656CA2}"/>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6" name="TextBox 45">
            <a:extLst>
              <a:ext uri="{FF2B5EF4-FFF2-40B4-BE49-F238E27FC236}">
                <a16:creationId xmlns:a16="http://schemas.microsoft.com/office/drawing/2014/main" id="{8C1B3456-6AB3-4233-9136-E5F7E14FD7C2}"/>
              </a:ext>
            </a:extLst>
          </p:cNvPr>
          <p:cNvSpPr txBox="1"/>
          <p:nvPr/>
        </p:nvSpPr>
        <p:spPr>
          <a:xfrm>
            <a:off x="10526315" y="208750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03</a:t>
            </a:r>
            <a:endParaRPr lang="ko-KR" altLang="en-US"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3096171261"/>
              </p:ext>
            </p:extLst>
          </p:nvPr>
        </p:nvGraphicFramePr>
        <p:xfrm>
          <a:off x="5754526" y="981575"/>
          <a:ext cx="5086350" cy="5478744"/>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478744">
                <a:tc>
                  <a:txBody>
                    <a:bodyPr/>
                    <a:lstStyle/>
                    <a:p>
                      <a:pPr marL="0" indent="0" algn="just" rtl="1"/>
                      <a:r>
                        <a:rPr lang="ar-EG" sz="1300" kern="1200" dirty="0">
                          <a:solidFill>
                            <a:schemeClr val="dk1"/>
                          </a:solidFill>
                          <a:effectLst/>
                          <a:latin typeface="Dubai" panose="020B0503030403030204" pitchFamily="34" charset="-78"/>
                          <a:ea typeface="+mn-ea"/>
                          <a:cs typeface="Dubai" panose="020B0503030403030204" pitchFamily="34" charset="-78"/>
                        </a:rPr>
                        <a:t>في مايو </a:t>
                      </a:r>
                      <a:r>
                        <a:rPr lang="fr-CH" sz="1300" kern="1200" dirty="0">
                          <a:solidFill>
                            <a:schemeClr val="dk1"/>
                          </a:solidFill>
                          <a:effectLst/>
                          <a:latin typeface="Dubai" panose="020B0503030403030204" pitchFamily="34" charset="-78"/>
                          <a:ea typeface="+mn-ea"/>
                          <a:cs typeface="Dubai" panose="020B0503030403030204" pitchFamily="34" charset="-78"/>
                        </a:rPr>
                        <a:t>2018</a:t>
                      </a:r>
                      <a:r>
                        <a:rPr lang="ar-EG" sz="1300" kern="1200" dirty="0">
                          <a:solidFill>
                            <a:schemeClr val="dk1"/>
                          </a:solidFill>
                          <a:effectLst/>
                          <a:latin typeface="Dubai" panose="020B0503030403030204" pitchFamily="34" charset="-78"/>
                          <a:ea typeface="+mn-ea"/>
                          <a:cs typeface="Dubai" panose="020B0503030403030204" pitchFamily="34" charset="-78"/>
                        </a:rPr>
                        <a:t>، رفع فريق التحقيق التابع لوحدة المراجعة الداخلية </a:t>
                      </a:r>
                      <a:r>
                        <a:rPr lang="es-ES" sz="1300" kern="1200" dirty="0">
                          <a:solidFill>
                            <a:schemeClr val="dk1"/>
                          </a:solidFill>
                          <a:effectLst/>
                          <a:latin typeface="Dubai" panose="020B0503030403030204" pitchFamily="34" charset="-78"/>
                          <a:ea typeface="+mn-ea"/>
                          <a:cs typeface="Dubai" panose="020B0503030403030204" pitchFamily="34" charset="-78"/>
                        </a:rPr>
                        <a:t>(IAU)</a:t>
                      </a:r>
                      <a:r>
                        <a:rPr lang="ar-EG" sz="1300" kern="1200" dirty="0">
                          <a:solidFill>
                            <a:schemeClr val="dk1"/>
                          </a:solidFill>
                          <a:effectLst/>
                          <a:latin typeface="Dubai" panose="020B0503030403030204" pitchFamily="34" charset="-78"/>
                          <a:ea typeface="+mn-ea"/>
                          <a:cs typeface="Dubai" panose="020B0503030403030204" pitchFamily="34" charset="-78"/>
                        </a:rPr>
                        <a:t> إلى الأمين العام تقريراً نهائياً </a:t>
                      </a:r>
                      <a:r>
                        <a:rPr lang="ar-SA" sz="1300" kern="1200" dirty="0">
                          <a:solidFill>
                            <a:schemeClr val="dk1"/>
                          </a:solidFill>
                          <a:effectLst/>
                          <a:latin typeface="Dubai" panose="020B0503030403030204" pitchFamily="34" charset="-78"/>
                          <a:ea typeface="+mn-ea"/>
                          <a:cs typeface="Dubai" panose="020B0503030403030204" pitchFamily="34" charset="-78"/>
                        </a:rPr>
                        <a:t>عن </a:t>
                      </a:r>
                      <a:r>
                        <a:rPr lang="ar-EG" sz="1300" kern="1200" dirty="0">
                          <a:solidFill>
                            <a:schemeClr val="dk1"/>
                          </a:solidFill>
                          <a:effectLst/>
                          <a:latin typeface="Dubai" panose="020B0503030403030204" pitchFamily="34" charset="-78"/>
                          <a:ea typeface="+mn-ea"/>
                          <a:cs typeface="Dubai" panose="020B0503030403030204" pitchFamily="34" charset="-78"/>
                        </a:rPr>
                        <a:t>التحقيق في حالة احتيال وقعت في أحد مكاتب الاتحاد الإقليمية. وأكد تقرير الوحدة تورط أحد موظفي الاتحاد فيما يلي:</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ضلوعه في أنشطة احتيالية تتعلق بالمشتريات؛</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عدم كشفه عن مصلحته المالية أو التجارية في شؤون الأعمال التي أشرف عليها بصفته الرسمية؛</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ضلوعه في أنشطة خارجية دون الحصول على إذن مسبق؛</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عدم كشفه عن تضارب المصالح فيما يتعلق بتوظيف أشخاص يشترك معهم</a:t>
                      </a:r>
                      <a:br>
                        <a:rPr lang="ar-EG" sz="1300" kern="1200" dirty="0">
                          <a:solidFill>
                            <a:schemeClr val="dk1"/>
                          </a:solidFill>
                          <a:effectLst/>
                          <a:latin typeface="Dubai" panose="020B0503030403030204" pitchFamily="34" charset="-78"/>
                          <a:ea typeface="+mn-ea"/>
                          <a:cs typeface="Dubai" panose="020B0503030403030204" pitchFamily="34" charset="-78"/>
                        </a:rPr>
                      </a:br>
                      <a:r>
                        <a:rPr lang="ar-SA" sz="1300" kern="1200" dirty="0">
                          <a:solidFill>
                            <a:schemeClr val="dk1"/>
                          </a:solidFill>
                          <a:effectLst/>
                          <a:latin typeface="Dubai" panose="020B0503030403030204" pitchFamily="34" charset="-78"/>
                          <a:ea typeface="+mn-ea"/>
                          <a:cs typeface="Dubai" panose="020B0503030403030204" pitchFamily="34" charset="-78"/>
                        </a:rPr>
                        <a:t>في المصالح التجارية أو العلاقات الوثيقة الأخرى؛</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سعيه إلى الحصول على بدلات إعالة لصالح زوجته على نحو غير مشروع؛</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spc="-40" baseline="0" dirty="0">
                          <a:solidFill>
                            <a:schemeClr val="dk1"/>
                          </a:solidFill>
                          <a:effectLst/>
                          <a:latin typeface="Dubai" panose="020B0503030403030204" pitchFamily="34" charset="-78"/>
                          <a:ea typeface="+mn-ea"/>
                          <a:cs typeface="Dubai" panose="020B0503030403030204" pitchFamily="34" charset="-78"/>
                        </a:rPr>
                        <a:t>إلحاقه ضرر بسمعة الاتحاد واستغلاله الموارد التي استؤمن عليها على نحو غير مشروع.</a:t>
                      </a:r>
                      <a:endParaRPr lang="en-US" sz="1300" kern="1200" spc="-40" baseline="0" dirty="0">
                        <a:solidFill>
                          <a:schemeClr val="dk1"/>
                        </a:solidFill>
                        <a:effectLst/>
                        <a:latin typeface="Dubai" panose="020B0503030403030204" pitchFamily="34" charset="-78"/>
                        <a:ea typeface="+mn-ea"/>
                        <a:cs typeface="Dubai" panose="020B0503030403030204" pitchFamily="34" charset="-78"/>
                      </a:endParaRPr>
                    </a:p>
                    <a:p>
                      <a:pPr marL="0" indent="0" algn="just" rtl="1">
                        <a:spcBef>
                          <a:spcPts val="600"/>
                        </a:spcBef>
                      </a:pPr>
                      <a:r>
                        <a:rPr lang="ar-EG" sz="1300" kern="1200" dirty="0">
                          <a:solidFill>
                            <a:schemeClr val="dk1"/>
                          </a:solidFill>
                          <a:effectLst/>
                          <a:latin typeface="Dubai" panose="020B0503030403030204" pitchFamily="34" charset="-78"/>
                          <a:ea typeface="+mn-ea"/>
                          <a:cs typeface="Dubai" panose="020B0503030403030204" pitchFamily="34" charset="-78"/>
                        </a:rPr>
                        <a:t>وبناءً على التحقيق وبالنسبة للأثر المالي لسوء السلوك هذا، تبين إجراء معاملات </a:t>
                      </a:r>
                      <a:r>
                        <a:rPr lang="ar-SA" sz="1300" kern="1200" dirty="0">
                          <a:solidFill>
                            <a:schemeClr val="dk1"/>
                          </a:solidFill>
                          <a:effectLst/>
                          <a:latin typeface="Dubai" panose="020B0503030403030204" pitchFamily="34" charset="-78"/>
                          <a:ea typeface="+mn-ea"/>
                          <a:cs typeface="Dubai" panose="020B0503030403030204" pitchFamily="34" charset="-78"/>
                        </a:rPr>
                        <a:t>في الفترة</a:t>
                      </a:r>
                      <a:r>
                        <a:rPr lang="ar-EG" sz="1300" kern="1200" dirty="0">
                          <a:solidFill>
                            <a:schemeClr val="dk1"/>
                          </a:solidFill>
                          <a:effectLst/>
                          <a:latin typeface="Dubai" panose="020B0503030403030204" pitchFamily="34" charset="-78"/>
                          <a:ea typeface="+mn-ea"/>
                          <a:cs typeface="Dubai" panose="020B0503030403030204" pitchFamily="34" charset="-78"/>
                        </a:rPr>
                        <a:t> بين </a:t>
                      </a:r>
                      <a:r>
                        <a:rPr lang="fr-CH" sz="1300" kern="1200" dirty="0">
                          <a:solidFill>
                            <a:schemeClr val="dk1"/>
                          </a:solidFill>
                          <a:effectLst/>
                          <a:latin typeface="Dubai" panose="020B0503030403030204" pitchFamily="34" charset="-78"/>
                          <a:ea typeface="+mn-ea"/>
                          <a:cs typeface="Dubai" panose="020B0503030403030204" pitchFamily="34" charset="-78"/>
                        </a:rPr>
                        <a:t>2010</a:t>
                      </a:r>
                      <a:r>
                        <a:rPr lang="ar-EG" sz="1300" kern="1200" dirty="0">
                          <a:solidFill>
                            <a:schemeClr val="dk1"/>
                          </a:solidFill>
                          <a:effectLst/>
                          <a:latin typeface="Dubai" panose="020B0503030403030204" pitchFamily="34" charset="-78"/>
                          <a:ea typeface="+mn-ea"/>
                          <a:cs typeface="Dubai" panose="020B0503030403030204" pitchFamily="34" charset="-78"/>
                        </a:rPr>
                        <a:t> و</a:t>
                      </a:r>
                      <a:r>
                        <a:rPr lang="fr-CH" sz="1300" kern="1200" dirty="0">
                          <a:solidFill>
                            <a:schemeClr val="dk1"/>
                          </a:solidFill>
                          <a:effectLst/>
                          <a:latin typeface="Dubai" panose="020B0503030403030204" pitchFamily="34" charset="-78"/>
                          <a:ea typeface="+mn-ea"/>
                          <a:cs typeface="Dubai" panose="020B0503030403030204" pitchFamily="34" charset="-78"/>
                        </a:rPr>
                        <a:t>2018</a:t>
                      </a:r>
                      <a:r>
                        <a:rPr lang="ar-EG" sz="1300" kern="1200" dirty="0">
                          <a:solidFill>
                            <a:schemeClr val="dk1"/>
                          </a:solidFill>
                          <a:effectLst/>
                          <a:latin typeface="Dubai" panose="020B0503030403030204" pitchFamily="34" charset="-78"/>
                          <a:ea typeface="+mn-ea"/>
                          <a:cs typeface="Dubai" panose="020B0503030403030204" pitchFamily="34" charset="-78"/>
                        </a:rPr>
                        <a:t> بلغت قيمتها </a:t>
                      </a:r>
                      <a:r>
                        <a:rPr lang="fr-CH" sz="1300" kern="1200" dirty="0">
                          <a:solidFill>
                            <a:schemeClr val="dk1"/>
                          </a:solidFill>
                          <a:effectLst/>
                          <a:latin typeface="Dubai" panose="020B0503030403030204" pitchFamily="34" charset="-78"/>
                          <a:ea typeface="+mn-ea"/>
                          <a:cs typeface="Dubai" panose="020B0503030403030204" pitchFamily="34" charset="-78"/>
                        </a:rPr>
                        <a:t>4,9</a:t>
                      </a:r>
                      <a:r>
                        <a:rPr lang="ar-EG" sz="1300" kern="1200" dirty="0">
                          <a:solidFill>
                            <a:schemeClr val="dk1"/>
                          </a:solidFill>
                          <a:effectLst/>
                          <a:latin typeface="Dubai" panose="020B0503030403030204" pitchFamily="34" charset="-78"/>
                          <a:ea typeface="+mn-ea"/>
                          <a:cs typeface="Dubai" panose="020B0503030403030204" pitchFamily="34" charset="-78"/>
                        </a:rPr>
                        <a:t> مليون فرنك سويسري تحوم حولها الشبهات. ومن هذا الرقم، يُقدر صافي الضرر المالي الذي تكبده الاتحاد والجهات المانحة لديه كما حدده فريق التحقيق التابع لوحدة المراجعة الداخلية بمبلغ </a:t>
                      </a:r>
                      <a:r>
                        <a:rPr lang="fr-CH" sz="1300" kern="1200" dirty="0">
                          <a:solidFill>
                            <a:schemeClr val="dk1"/>
                          </a:solidFill>
                          <a:effectLst/>
                          <a:latin typeface="Dubai" panose="020B0503030403030204" pitchFamily="34" charset="-78"/>
                          <a:ea typeface="+mn-ea"/>
                          <a:cs typeface="Dubai" panose="020B0503030403030204" pitchFamily="34" charset="-78"/>
                        </a:rPr>
                        <a:t>1,5</a:t>
                      </a:r>
                      <a:r>
                        <a:rPr lang="ar-EG" sz="1300" kern="1200" dirty="0">
                          <a:solidFill>
                            <a:schemeClr val="dk1"/>
                          </a:solidFill>
                          <a:effectLst/>
                          <a:latin typeface="Dubai" panose="020B0503030403030204" pitchFamily="34" charset="-78"/>
                          <a:ea typeface="+mn-ea"/>
                          <a:cs typeface="Dubai" panose="020B0503030403030204" pitchFamily="34" charset="-78"/>
                        </a:rPr>
                        <a:t> مليون فرنك سويسري (حوالي </a:t>
                      </a:r>
                      <a:r>
                        <a:rPr lang="fr-CH" sz="1300" kern="1200" dirty="0">
                          <a:solidFill>
                            <a:schemeClr val="dk1"/>
                          </a:solidFill>
                          <a:effectLst/>
                          <a:latin typeface="Dubai" panose="020B0503030403030204" pitchFamily="34" charset="-78"/>
                          <a:ea typeface="+mn-ea"/>
                          <a:cs typeface="Dubai" panose="020B0503030403030204" pitchFamily="34" charset="-78"/>
                        </a:rPr>
                        <a:t>540 000</a:t>
                      </a:r>
                      <a:r>
                        <a:rPr lang="ar-EG" sz="1300" kern="1200" dirty="0">
                          <a:solidFill>
                            <a:schemeClr val="dk1"/>
                          </a:solidFill>
                          <a:effectLst/>
                          <a:latin typeface="Dubai" panose="020B0503030403030204" pitchFamily="34" charset="-78"/>
                          <a:ea typeface="+mn-ea"/>
                          <a:cs typeface="Dubai" panose="020B0503030403030204" pitchFamily="34" charset="-78"/>
                        </a:rPr>
                        <a:t> فرنك سويسري ثبت اختلاسها واعترف بها الموظف</a:t>
                      </a:r>
                      <a:r>
                        <a:rPr lang="ar-SA" sz="1300" kern="1200" dirty="0">
                          <a:solidFill>
                            <a:schemeClr val="dk1"/>
                          </a:solidFill>
                          <a:effectLst/>
                          <a:latin typeface="Dubai" panose="020B0503030403030204" pitchFamily="34" charset="-78"/>
                          <a:ea typeface="+mn-ea"/>
                          <a:cs typeface="Dubai" panose="020B0503030403030204" pitchFamily="34" charset="-78"/>
                        </a:rPr>
                        <a:t> </a:t>
                      </a:r>
                      <a:r>
                        <a:rPr lang="ar-EG" sz="1300" kern="1200" dirty="0">
                          <a:solidFill>
                            <a:schemeClr val="dk1"/>
                          </a:solidFill>
                          <a:effectLst/>
                          <a:latin typeface="Dubai" panose="020B0503030403030204" pitchFamily="34" charset="-78"/>
                          <a:ea typeface="+mn-ea"/>
                          <a:cs typeface="Dubai" panose="020B0503030403030204" pitchFamily="34" charset="-78"/>
                        </a:rPr>
                        <a:t>وحوالي</a:t>
                      </a:r>
                      <a:r>
                        <a:rPr lang="ar-SA" sz="1300" kern="1200" dirty="0">
                          <a:solidFill>
                            <a:schemeClr val="dk1"/>
                          </a:solidFill>
                          <a:effectLst/>
                          <a:latin typeface="Dubai" panose="020B0503030403030204" pitchFamily="34" charset="-78"/>
                          <a:ea typeface="+mn-ea"/>
                          <a:cs typeface="Dubai" panose="020B0503030403030204" pitchFamily="34" charset="-78"/>
                        </a:rPr>
                        <a:t> </a:t>
                      </a:r>
                      <a:r>
                        <a:rPr lang="ar-EG" sz="1300" kern="1200" dirty="0">
                          <a:solidFill>
                            <a:schemeClr val="dk1"/>
                          </a:solidFill>
                          <a:effectLst/>
                          <a:latin typeface="Dubai" panose="020B0503030403030204" pitchFamily="34" charset="-78"/>
                          <a:ea typeface="+mn-ea"/>
                          <a:cs typeface="Dubai" panose="020B0503030403030204" pitchFamily="34" charset="-78"/>
                        </a:rPr>
                        <a:t>مليون فرنك سويسري </a:t>
                      </a:r>
                      <a:r>
                        <a:rPr lang="ar-SA" sz="1300" kern="1200" dirty="0">
                          <a:solidFill>
                            <a:schemeClr val="dk1"/>
                          </a:solidFill>
                          <a:effectLst/>
                          <a:latin typeface="Dubai" panose="020B0503030403030204" pitchFamily="34" charset="-78"/>
                          <a:ea typeface="+mn-ea"/>
                          <a:cs typeface="Dubai" panose="020B0503030403030204" pitchFamily="34" charset="-78"/>
                        </a:rPr>
                        <a:t>عُللت حسابياً</a:t>
                      </a:r>
                      <a:r>
                        <a:rPr lang="ar-EG" sz="1300" kern="1200" dirty="0">
                          <a:solidFill>
                            <a:schemeClr val="dk1"/>
                          </a:solidFill>
                          <a:effectLst/>
                          <a:latin typeface="Dubai" panose="020B0503030403030204" pitchFamily="34" charset="-78"/>
                          <a:ea typeface="+mn-ea"/>
                          <a:cs typeface="Dubai" panose="020B0503030403030204" pitchFamily="34" charset="-78"/>
                        </a:rPr>
                        <a:t> بناءً على نتائج التحقيق).</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0" indent="0" algn="just" rtl="1">
                        <a:spcBef>
                          <a:spcPts val="1200"/>
                        </a:spcBef>
                      </a:pPr>
                      <a:r>
                        <a:rPr lang="ar-EG" sz="1300" kern="1200" dirty="0">
                          <a:solidFill>
                            <a:schemeClr val="dk1"/>
                          </a:solidFill>
                          <a:effectLst/>
                          <a:latin typeface="Dubai" panose="020B0503030403030204" pitchFamily="34" charset="-78"/>
                          <a:ea typeface="+mn-ea"/>
                          <a:cs typeface="Dubai" panose="020B0503030403030204" pitchFamily="34" charset="-78"/>
                        </a:rPr>
                        <a:t>في </a:t>
                      </a:r>
                      <a:r>
                        <a:rPr lang="en-US" sz="1300" kern="1200" dirty="0">
                          <a:solidFill>
                            <a:schemeClr val="dk1"/>
                          </a:solidFill>
                          <a:effectLst/>
                          <a:latin typeface="Dubai" panose="020B0503030403030204" pitchFamily="34" charset="-78"/>
                          <a:ea typeface="+mn-ea"/>
                          <a:cs typeface="Dubai" panose="020B0503030403030204" pitchFamily="34" charset="-78"/>
                        </a:rPr>
                        <a:t>3</a:t>
                      </a:r>
                      <a:r>
                        <a:rPr lang="ar-SA" sz="1300" kern="1200" dirty="0">
                          <a:solidFill>
                            <a:schemeClr val="dk1"/>
                          </a:solidFill>
                          <a:effectLst/>
                          <a:latin typeface="Dubai" panose="020B0503030403030204" pitchFamily="34" charset="-78"/>
                          <a:ea typeface="+mn-ea"/>
                          <a:cs typeface="Dubai" panose="020B0503030403030204" pitchFamily="34" charset="-78"/>
                        </a:rPr>
                        <a:t> مايو </a:t>
                      </a:r>
                      <a:r>
                        <a:rPr lang="en-US" sz="1300" kern="1200" dirty="0">
                          <a:solidFill>
                            <a:schemeClr val="dk1"/>
                          </a:solidFill>
                          <a:effectLst/>
                          <a:latin typeface="Dubai" panose="020B0503030403030204" pitchFamily="34" charset="-78"/>
                          <a:ea typeface="+mn-ea"/>
                          <a:cs typeface="Dubai" panose="020B0503030403030204" pitchFamily="34" charset="-78"/>
                        </a:rPr>
                        <a:t>2019</a:t>
                      </a:r>
                      <a:r>
                        <a:rPr lang="ar-SA" sz="1300" kern="1200" dirty="0">
                          <a:solidFill>
                            <a:schemeClr val="dk1"/>
                          </a:solidFill>
                          <a:effectLst/>
                          <a:latin typeface="Dubai" panose="020B0503030403030204" pitchFamily="34" charset="-78"/>
                          <a:ea typeface="+mn-ea"/>
                          <a:cs typeface="Dubai" panose="020B0503030403030204" pitchFamily="34" charset="-78"/>
                        </a:rPr>
                        <a:t>، أنشأت مديرة مكتب تنمية الاتصالات فريق عمل داخلي. وأسباب إنشاء فريق العمل متنوعة، وهي حالة الاحتيال التي وقعت في أحد المكاتب الإقليمية ومتابعة الأعمال التي تؤديها وحدة المراجعة الداخلية ومراجع الحسابات الخارجي وأعمال التفتيش على أنشطة المكاتب الإقليمية/مكاتب المناطق. وترى مديرة مكتب تنمية الاتصالات أن لاستعراض آليات المراقبة الداخلية في أقرب وقت ممكن له أهمية قصوى، ولا سيما لمكتب تنمية الاتصالات والمكاتب الإقليمية/مكاتب المناطق. </a:t>
                      </a:r>
                      <a:endParaRPr lang="en-US" sz="1300" dirty="0">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2804371160"/>
              </p:ext>
            </p:extLst>
          </p:nvPr>
        </p:nvGraphicFramePr>
        <p:xfrm>
          <a:off x="385572" y="951095"/>
          <a:ext cx="5086350" cy="547116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algn="just" rtl="1"/>
                      <a:r>
                        <a:rPr lang="ar-SA" sz="1300" kern="1200" dirty="0">
                          <a:solidFill>
                            <a:schemeClr val="dk1"/>
                          </a:solidFill>
                          <a:effectLst/>
                          <a:latin typeface="Dubai" panose="020B0503030403030204" pitchFamily="34" charset="-78"/>
                          <a:ea typeface="+mn-ea"/>
                          <a:cs typeface="Dubai" panose="020B0503030403030204" pitchFamily="34" charset="-78"/>
                        </a:rPr>
                        <a:t>وبغية تعزيز الرقابة الداخلية سيقوم فريق العمل الداخلي بما يلي:</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12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استعراض مواطن الضعف في العمليات التي جرى استغلالها في حالة الاحتيال الأخيرة، ونتائج تقارير/رسائل المراجعة الداخلية والخارجية للحسابات ذات الصلة؛</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استعراض إجراءات الرقابة الإدارية في المكاتب الإقليمية ومكاتب المناطق، ولا سيما البرامج والمشاريع؛</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إجراء تقييم شامل للمخاطر بخصوص إمكانية وقوع نشاط احتيالي في المكاتب الإقليمية ومكاتب المناطق التابعة للاتحاد؛</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إعداد خطة عمل من أجل ضمان علاج أي أوجه خلل والمخاطر المرتبطة بها؛</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تسريع وتيرة تنفيذ جميع التوصيات ذات الصلة المقدمة من المراجعة الداخلية والخارجية للحسابات واللجنة الاستشارية المستقلة للإدارة؛</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تعزيز القيادة الأخلاقية واتباع نهج "عدم التسامح مطلقاً مع الاحتيال" في مقر الاتحاد والمكاتب الإقليمية ومكاتب المناطق التابعة بالكامل؛</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مناقشة التدابير الرامية إلى تشجيع "ثقافة عدم السكوت عن الخطأ".</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algn="just" rtl="1">
                        <a:spcBef>
                          <a:spcPts val="1200"/>
                        </a:spcBef>
                      </a:pPr>
                      <a:r>
                        <a:rPr lang="ar-EG" sz="1300" kern="1200" dirty="0">
                          <a:solidFill>
                            <a:schemeClr val="dk1"/>
                          </a:solidFill>
                          <a:effectLst/>
                          <a:latin typeface="Dubai" panose="020B0503030403030204" pitchFamily="34" charset="-78"/>
                          <a:ea typeface="+mn-ea"/>
                          <a:cs typeface="Dubai" panose="020B0503030403030204" pitchFamily="34" charset="-78"/>
                        </a:rPr>
                        <a:t>وتترأس مديرة مكتب تنمية الاتصالات الفريق، ويضم أيضاً ’</a:t>
                      </a:r>
                      <a:r>
                        <a:rPr lang="fr-CH" sz="1300" kern="1200" dirty="0">
                          <a:solidFill>
                            <a:schemeClr val="dk1"/>
                          </a:solidFill>
                          <a:effectLst/>
                          <a:latin typeface="Dubai" panose="020B0503030403030204" pitchFamily="34" charset="-78"/>
                          <a:ea typeface="+mn-ea"/>
                          <a:cs typeface="Dubai" panose="020B0503030403030204" pitchFamily="34" charset="-78"/>
                        </a:rPr>
                        <a:t>1</a:t>
                      </a:r>
                      <a:r>
                        <a:rPr lang="ar-EG" sz="1300" kern="1200" dirty="0">
                          <a:solidFill>
                            <a:schemeClr val="dk1"/>
                          </a:solidFill>
                          <a:effectLst/>
                          <a:latin typeface="Dubai" panose="020B0503030403030204" pitchFamily="34" charset="-78"/>
                          <a:ea typeface="+mn-ea"/>
                          <a:cs typeface="Dubai" panose="020B0503030403030204" pitchFamily="34" charset="-78"/>
                        </a:rPr>
                        <a:t>‘</a:t>
                      </a:r>
                      <a:r>
                        <a:rPr lang="ar-SA" sz="1300" kern="1200" dirty="0">
                          <a:solidFill>
                            <a:schemeClr val="dk1"/>
                          </a:solidFill>
                          <a:effectLst/>
                          <a:latin typeface="Dubai" panose="020B0503030403030204" pitchFamily="34" charset="-78"/>
                          <a:ea typeface="+mn-ea"/>
                          <a:cs typeface="Dubai" panose="020B0503030403030204" pitchFamily="34" charset="-78"/>
                        </a:rPr>
                        <a:t> نائب مديرة مكتب تنمية الاتصالات </a:t>
                      </a:r>
                      <a:r>
                        <a:rPr lang="ar-EG" sz="1300" kern="1200" dirty="0">
                          <a:solidFill>
                            <a:schemeClr val="dk1"/>
                          </a:solidFill>
                          <a:effectLst/>
                          <a:latin typeface="Dubai" panose="020B0503030403030204" pitchFamily="34" charset="-78"/>
                          <a:ea typeface="+mn-ea"/>
                          <a:cs typeface="Dubai" panose="020B0503030403030204" pitchFamily="34" charset="-78"/>
                        </a:rPr>
                        <a:t>’</a:t>
                      </a:r>
                      <a:r>
                        <a:rPr lang="fr-CH" sz="1300" kern="1200" dirty="0">
                          <a:solidFill>
                            <a:schemeClr val="dk1"/>
                          </a:solidFill>
                          <a:effectLst/>
                          <a:latin typeface="Dubai" panose="020B0503030403030204" pitchFamily="34" charset="-78"/>
                          <a:ea typeface="+mn-ea"/>
                          <a:cs typeface="Dubai" panose="020B0503030403030204" pitchFamily="34" charset="-78"/>
                        </a:rPr>
                        <a:t>2</a:t>
                      </a:r>
                      <a:r>
                        <a:rPr lang="ar-EG" sz="1300" kern="1200" dirty="0">
                          <a:solidFill>
                            <a:schemeClr val="dk1"/>
                          </a:solidFill>
                          <a:effectLst/>
                          <a:latin typeface="Dubai" panose="020B0503030403030204" pitchFamily="34" charset="-78"/>
                          <a:ea typeface="+mn-ea"/>
                          <a:cs typeface="Dubai" panose="020B0503030403030204" pitchFamily="34" charset="-78"/>
                        </a:rPr>
                        <a:t>‘ مراقب مالي من مكتب تنمية الاتصالات ’</a:t>
                      </a:r>
                      <a:r>
                        <a:rPr lang="fr-CH" sz="1300" kern="1200" dirty="0">
                          <a:solidFill>
                            <a:schemeClr val="dk1"/>
                          </a:solidFill>
                          <a:effectLst/>
                          <a:latin typeface="Dubai" panose="020B0503030403030204" pitchFamily="34" charset="-78"/>
                          <a:ea typeface="+mn-ea"/>
                          <a:cs typeface="Dubai" panose="020B0503030403030204" pitchFamily="34" charset="-78"/>
                        </a:rPr>
                        <a:t>3</a:t>
                      </a:r>
                      <a:r>
                        <a:rPr lang="ar-EG" sz="1300" kern="1200" dirty="0">
                          <a:solidFill>
                            <a:schemeClr val="dk1"/>
                          </a:solidFill>
                          <a:effectLst/>
                          <a:latin typeface="Dubai" panose="020B0503030403030204" pitchFamily="34" charset="-78"/>
                          <a:ea typeface="+mn-ea"/>
                          <a:cs typeface="Dubai" panose="020B0503030403030204" pitchFamily="34" charset="-78"/>
                        </a:rPr>
                        <a:t>‘ وحدة المراجعة الداخلية ’</a:t>
                      </a:r>
                      <a:r>
                        <a:rPr lang="fr-CH" sz="1300" kern="1200" dirty="0">
                          <a:solidFill>
                            <a:schemeClr val="dk1"/>
                          </a:solidFill>
                          <a:effectLst/>
                          <a:latin typeface="Dubai" panose="020B0503030403030204" pitchFamily="34" charset="-78"/>
                          <a:ea typeface="+mn-ea"/>
                          <a:cs typeface="Dubai" panose="020B0503030403030204" pitchFamily="34" charset="-78"/>
                        </a:rPr>
                        <a:t>4</a:t>
                      </a:r>
                      <a:r>
                        <a:rPr lang="ar-EG" sz="1300" kern="1200" dirty="0">
                          <a:solidFill>
                            <a:schemeClr val="dk1"/>
                          </a:solidFill>
                          <a:effectLst/>
                          <a:latin typeface="Dubai" panose="020B0503030403030204" pitchFamily="34" charset="-78"/>
                          <a:ea typeface="+mn-ea"/>
                          <a:cs typeface="Dubai" panose="020B0503030403030204" pitchFamily="34" charset="-78"/>
                        </a:rPr>
                        <a:t>‘ شعبة المشتريات ’</a:t>
                      </a:r>
                      <a:r>
                        <a:rPr lang="fr-CH" sz="1300" kern="1200" dirty="0">
                          <a:solidFill>
                            <a:schemeClr val="dk1"/>
                          </a:solidFill>
                          <a:effectLst/>
                          <a:latin typeface="Dubai" panose="020B0503030403030204" pitchFamily="34" charset="-78"/>
                          <a:ea typeface="+mn-ea"/>
                          <a:cs typeface="Dubai" panose="020B0503030403030204" pitchFamily="34" charset="-78"/>
                        </a:rPr>
                        <a:t>5</a:t>
                      </a:r>
                      <a:r>
                        <a:rPr lang="ar-EG" sz="1300" kern="1200" dirty="0">
                          <a:solidFill>
                            <a:schemeClr val="dk1"/>
                          </a:solidFill>
                          <a:effectLst/>
                          <a:latin typeface="Dubai" panose="020B0503030403030204" pitchFamily="34" charset="-78"/>
                          <a:ea typeface="+mn-ea"/>
                          <a:cs typeface="Dubai" panose="020B0503030403030204" pitchFamily="34" charset="-78"/>
                        </a:rPr>
                        <a:t>‘ دائرة إدارة الموارد المالية ’</a:t>
                      </a:r>
                      <a:r>
                        <a:rPr lang="fr-CH" sz="1300" kern="1200" dirty="0">
                          <a:solidFill>
                            <a:schemeClr val="dk1"/>
                          </a:solidFill>
                          <a:effectLst/>
                          <a:latin typeface="Dubai" panose="020B0503030403030204" pitchFamily="34" charset="-78"/>
                          <a:ea typeface="+mn-ea"/>
                          <a:cs typeface="Dubai" panose="020B0503030403030204" pitchFamily="34" charset="-78"/>
                        </a:rPr>
                        <a:t>6</a:t>
                      </a:r>
                      <a:r>
                        <a:rPr lang="ar-EG" sz="1300" kern="1200" dirty="0">
                          <a:solidFill>
                            <a:schemeClr val="dk1"/>
                          </a:solidFill>
                          <a:effectLst/>
                          <a:latin typeface="Dubai" panose="020B0503030403030204" pitchFamily="34" charset="-78"/>
                          <a:ea typeface="+mn-ea"/>
                          <a:cs typeface="Dubai" panose="020B0503030403030204" pitchFamily="34" charset="-78"/>
                        </a:rPr>
                        <a:t>‘ دائرة إدارة الموارد البشرية ’</a:t>
                      </a:r>
                      <a:r>
                        <a:rPr lang="fr-CH" sz="1300" kern="1200" dirty="0">
                          <a:solidFill>
                            <a:schemeClr val="dk1"/>
                          </a:solidFill>
                          <a:effectLst/>
                          <a:latin typeface="Dubai" panose="020B0503030403030204" pitchFamily="34" charset="-78"/>
                          <a:ea typeface="+mn-ea"/>
                          <a:cs typeface="Dubai" panose="020B0503030403030204" pitchFamily="34" charset="-78"/>
                        </a:rPr>
                        <a:t>7</a:t>
                      </a:r>
                      <a:r>
                        <a:rPr lang="ar-EG" sz="1300" kern="1200" dirty="0">
                          <a:solidFill>
                            <a:schemeClr val="dk1"/>
                          </a:solidFill>
                          <a:effectLst/>
                          <a:latin typeface="Dubai" panose="020B0503030403030204" pitchFamily="34" charset="-78"/>
                          <a:ea typeface="+mn-ea"/>
                          <a:cs typeface="Dubai" panose="020B0503030403030204" pitchFamily="34" charset="-78"/>
                        </a:rPr>
                        <a:t>‘ وحدة الشؤون القانونية ’</a:t>
                      </a:r>
                      <a:r>
                        <a:rPr lang="fr-CH" sz="1300" kern="1200" dirty="0">
                          <a:solidFill>
                            <a:schemeClr val="dk1"/>
                          </a:solidFill>
                          <a:effectLst/>
                          <a:latin typeface="Dubai" panose="020B0503030403030204" pitchFamily="34" charset="-78"/>
                          <a:ea typeface="+mn-ea"/>
                          <a:cs typeface="Dubai" panose="020B0503030403030204" pitchFamily="34" charset="-78"/>
                        </a:rPr>
                        <a:t>8</a:t>
                      </a:r>
                      <a:r>
                        <a:rPr lang="ar-EG" sz="1300" kern="1200" dirty="0">
                          <a:solidFill>
                            <a:schemeClr val="dk1"/>
                          </a:solidFill>
                          <a:effectLst/>
                          <a:latin typeface="Dubai" panose="020B0503030403030204" pitchFamily="34" charset="-78"/>
                          <a:ea typeface="+mn-ea"/>
                          <a:cs typeface="Dubai" panose="020B0503030403030204" pitchFamily="34" charset="-78"/>
                        </a:rPr>
                        <a:t>‘ مسؤول الأخلاقيات ’</a:t>
                      </a:r>
                      <a:r>
                        <a:rPr lang="fr-CH" sz="1300" kern="1200" dirty="0">
                          <a:solidFill>
                            <a:schemeClr val="dk1"/>
                          </a:solidFill>
                          <a:effectLst/>
                          <a:latin typeface="Dubai" panose="020B0503030403030204" pitchFamily="34" charset="-78"/>
                          <a:ea typeface="+mn-ea"/>
                          <a:cs typeface="Dubai" panose="020B0503030403030204" pitchFamily="34" charset="-78"/>
                        </a:rPr>
                        <a:t>9</a:t>
                      </a:r>
                      <a:r>
                        <a:rPr lang="ar-EG" sz="1300" kern="1200" dirty="0">
                          <a:solidFill>
                            <a:schemeClr val="dk1"/>
                          </a:solidFill>
                          <a:effectLst/>
                          <a:latin typeface="Dubai" panose="020B0503030403030204" pitchFamily="34" charset="-78"/>
                          <a:ea typeface="+mn-ea"/>
                          <a:cs typeface="Dubai" panose="020B0503030403030204" pitchFamily="34" charset="-78"/>
                        </a:rPr>
                        <a:t>‘ دائرة خدمات المعلومات.</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algn="just" rtl="1">
                        <a:spcBef>
                          <a:spcPts val="1200"/>
                        </a:spcBef>
                      </a:pPr>
                      <a:r>
                        <a:rPr lang="ar-EG" sz="1300" kern="1200" dirty="0">
                          <a:solidFill>
                            <a:schemeClr val="dk1"/>
                          </a:solidFill>
                          <a:effectLst/>
                          <a:latin typeface="Dubai" panose="020B0503030403030204" pitchFamily="34" charset="-78"/>
                          <a:ea typeface="+mn-ea"/>
                          <a:cs typeface="Dubai" panose="020B0503030403030204" pitchFamily="34" charset="-78"/>
                        </a:rPr>
                        <a:t>ويهدف الفريق إلى إجراء تقييم أولي للمخاطر، ووضع خطة عمل بمخرجات وجداول زمنية واضحة، وذلك بغية معالجة أوجه الخلل الرئيسية وقصور الرقابة الداخلية، وذلك قبل دورة المجلس لعام </a:t>
                      </a:r>
                      <a:r>
                        <a:rPr lang="en-US" sz="1300" kern="1200" dirty="0">
                          <a:solidFill>
                            <a:schemeClr val="dk1"/>
                          </a:solidFill>
                          <a:effectLst/>
                          <a:latin typeface="Dubai" panose="020B0503030403030204" pitchFamily="34" charset="-78"/>
                          <a:ea typeface="+mn-ea"/>
                          <a:cs typeface="Dubai" panose="020B0503030403030204" pitchFamily="34" charset="-78"/>
                        </a:rPr>
                        <a:t>2019</a:t>
                      </a:r>
                      <a:r>
                        <a:rPr lang="ar-SA" sz="1300" kern="1200" dirty="0">
                          <a:solidFill>
                            <a:schemeClr val="dk1"/>
                          </a:solidFill>
                          <a:effectLst/>
                          <a:latin typeface="Dubai" panose="020B0503030403030204" pitchFamily="34" charset="-78"/>
                          <a:ea typeface="+mn-ea"/>
                          <a:cs typeface="Dubai" panose="020B0503030403030204" pitchFamily="34" charset="-78"/>
                        </a:rPr>
                        <a:t>. وقد يواصل الفريق عمله بناءً على أي نتائج إضافية تنتج عن عمل وحدة المراجعة الداخلية أو المراجع الخارجي للحسابات. وقد تقرر عقد ثلاثة اجتماعات للفريق خلال مايو </a:t>
                      </a:r>
                      <a:r>
                        <a:rPr lang="en-US" sz="1300" kern="1200" dirty="0">
                          <a:solidFill>
                            <a:schemeClr val="dk1"/>
                          </a:solidFill>
                          <a:effectLst/>
                          <a:latin typeface="Dubai" panose="020B0503030403030204" pitchFamily="34" charset="-78"/>
                          <a:ea typeface="+mn-ea"/>
                          <a:cs typeface="Dubai" panose="020B0503030403030204" pitchFamily="34" charset="-78"/>
                        </a:rPr>
                        <a:t>2019</a:t>
                      </a:r>
                      <a:r>
                        <a:rPr lang="ar-SA" sz="1300" kern="1200" dirty="0">
                          <a:solidFill>
                            <a:schemeClr val="dk1"/>
                          </a:solidFill>
                          <a:effectLst/>
                          <a:latin typeface="Dubai" panose="020B0503030403030204" pitchFamily="34" charset="-78"/>
                          <a:ea typeface="+mn-ea"/>
                          <a:cs typeface="Dubai" panose="020B0503030403030204" pitchFamily="34" charset="-78"/>
                        </a:rPr>
                        <a:t>.</a:t>
                      </a:r>
                      <a:endParaRPr lang="en-US" sz="1300" kern="1200" dirty="0">
                        <a:solidFill>
                          <a:schemeClr val="dk1"/>
                        </a:solidFill>
                        <a:effectLst/>
                        <a:latin typeface="Dubai" panose="020B0503030403030204" pitchFamily="34" charset="-78"/>
                        <a:ea typeface="+mn-ea"/>
                        <a:cs typeface="Dubai" panose="020B0503030403030204" pitchFamily="34" charset="-78"/>
                      </a:endParaRPr>
                    </a:p>
                  </a:txBody>
                  <a:tcPr marL="68580" marR="68580" marT="0" marB="0"/>
                </a:tc>
                <a:extLst>
                  <a:ext uri="{0D108BD9-81ED-4DB2-BD59-A6C34878D82A}">
                    <a16:rowId xmlns:a16="http://schemas.microsoft.com/office/drawing/2014/main" val="3998548941"/>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5D7BE951-5282-40CF-B232-5FCE2FFCFB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2" name="Title 1">
            <a:extLst>
              <a:ext uri="{FF2B5EF4-FFF2-40B4-BE49-F238E27FC236}">
                <a16:creationId xmlns:a16="http://schemas.microsoft.com/office/drawing/2014/main" id="{D85C10A0-B4E3-44B8-B937-F94E4CB17FAE}"/>
              </a:ext>
            </a:extLst>
          </p:cNvPr>
          <p:cNvSpPr txBox="1">
            <a:spLocks/>
          </p:cNvSpPr>
          <p:nvPr/>
        </p:nvSpPr>
        <p:spPr>
          <a:xfrm rot="16200000">
            <a:off x="11277243" y="372141"/>
            <a:ext cx="1352584" cy="6463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13" name="Rectangle 12">
            <a:extLst>
              <a:ext uri="{FF2B5EF4-FFF2-40B4-BE49-F238E27FC236}">
                <a16:creationId xmlns:a16="http://schemas.microsoft.com/office/drawing/2014/main" id="{FDBF0D3A-BFDF-4A62-8766-3A136B52C09A}"/>
              </a:ext>
            </a:extLst>
          </p:cNvPr>
          <p:cNvSpPr/>
          <p:nvPr/>
        </p:nvSpPr>
        <p:spPr>
          <a:xfrm rot="16200000">
            <a:off x="10587450" y="2215471"/>
            <a:ext cx="2674260"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14" name="TextBox 13">
            <a:extLst>
              <a:ext uri="{FF2B5EF4-FFF2-40B4-BE49-F238E27FC236}">
                <a16:creationId xmlns:a16="http://schemas.microsoft.com/office/drawing/2014/main" id="{96AE330D-3FA1-488A-95CF-D98CEE75A492}"/>
              </a:ext>
            </a:extLst>
          </p:cNvPr>
          <p:cNvSpPr txBox="1"/>
          <p:nvPr/>
        </p:nvSpPr>
        <p:spPr>
          <a:xfrm>
            <a:off x="4665760" y="328673"/>
            <a:ext cx="5615898" cy="507831"/>
          </a:xfrm>
          <a:prstGeom prst="rect">
            <a:avLst/>
          </a:prstGeom>
          <a:noFill/>
        </p:spPr>
        <p:txBody>
          <a:bodyPr wrap="square" lIns="108000" rIns="108000" rtlCol="0">
            <a:spAutoFit/>
          </a:bodyPr>
          <a:lstStyle/>
          <a:p>
            <a:pPr algn="r" rtl="1"/>
            <a:r>
              <a:rPr lang="ar-SA" sz="2700" b="1" dirty="0">
                <a:solidFill>
                  <a:schemeClr val="tx1">
                    <a:lumMod val="95000"/>
                    <a:lumOff val="5000"/>
                  </a:schemeClr>
                </a:solidFill>
                <a:latin typeface="Dubai" panose="020B0503030403030204" pitchFamily="34" charset="-78"/>
                <a:cs typeface="Dubai" panose="020B0503030403030204" pitchFamily="34" charset="-78"/>
              </a:rPr>
              <a:t>خلفية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15" name="TextBox 14">
            <a:extLst>
              <a:ext uri="{FF2B5EF4-FFF2-40B4-BE49-F238E27FC236}">
                <a16:creationId xmlns:a16="http://schemas.microsoft.com/office/drawing/2014/main" id="{B5F4F813-78A2-479A-91F5-A7A70FFB7846}"/>
              </a:ext>
            </a:extLst>
          </p:cNvPr>
          <p:cNvSpPr txBox="1"/>
          <p:nvPr/>
        </p:nvSpPr>
        <p:spPr>
          <a:xfrm>
            <a:off x="10047037" y="234654"/>
            <a:ext cx="118189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a:t>
            </a:r>
            <a:r>
              <a:rPr lang="ar-SA" altLang="ko-KR" sz="4400" b="1" dirty="0">
                <a:solidFill>
                  <a:srgbClr val="00B0F0"/>
                </a:solidFill>
                <a:latin typeface="Dubai" panose="020B0503030403030204" pitchFamily="34" charset="-78"/>
                <a:ea typeface="Arial Unicode MS"/>
                <a:cs typeface="Dubai" panose="020B0503030403030204" pitchFamily="34" charset="-78"/>
              </a:rPr>
              <a:t>2</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8CC95D-D1DC-4B38-8EFE-95857E328C75}"/>
              </a:ext>
            </a:extLst>
          </p:cNvPr>
          <p:cNvSpPr/>
          <p:nvPr/>
        </p:nvSpPr>
        <p:spPr>
          <a:xfrm>
            <a:off x="0" y="6238395"/>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2" name="Rectangle 21">
            <a:extLst>
              <a:ext uri="{FF2B5EF4-FFF2-40B4-BE49-F238E27FC236}">
                <a16:creationId xmlns:a16="http://schemas.microsoft.com/office/drawing/2014/main" id="{938537F6-E06E-4CBE-B149-583CBAC6C94F}"/>
              </a:ext>
            </a:extLst>
          </p:cNvPr>
          <p:cNvSpPr/>
          <p:nvPr/>
        </p:nvSpPr>
        <p:spPr>
          <a:xfrm>
            <a:off x="8682606" y="6333195"/>
            <a:ext cx="2378564"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3" name="Title 1">
            <a:extLst>
              <a:ext uri="{FF2B5EF4-FFF2-40B4-BE49-F238E27FC236}">
                <a16:creationId xmlns:a16="http://schemas.microsoft.com/office/drawing/2014/main" id="{A5A8D0FE-19BB-4592-9313-A9485B481373}"/>
              </a:ext>
            </a:extLst>
          </p:cNvPr>
          <p:cNvSpPr txBox="1">
            <a:spLocks/>
          </p:cNvSpPr>
          <p:nvPr/>
        </p:nvSpPr>
        <p:spPr>
          <a:xfrm>
            <a:off x="10892589" y="6111852"/>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24" name="Picture 23" descr="A close up of a logo&#10;&#10;Description automatically generated">
            <a:extLst>
              <a:ext uri="{FF2B5EF4-FFF2-40B4-BE49-F238E27FC236}">
                <a16:creationId xmlns:a16="http://schemas.microsoft.com/office/drawing/2014/main" id="{EAB980E8-5B5A-465B-8D30-A154298F026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230318"/>
            <a:ext cx="603169" cy="612369"/>
          </a:xfrm>
          <a:prstGeom prst="rect">
            <a:avLst/>
          </a:prstGeom>
        </p:spPr>
      </p:pic>
      <p:grpSp>
        <p:nvGrpSpPr>
          <p:cNvPr id="25" name="Group 24">
            <a:extLst>
              <a:ext uri="{FF2B5EF4-FFF2-40B4-BE49-F238E27FC236}">
                <a16:creationId xmlns:a16="http://schemas.microsoft.com/office/drawing/2014/main" id="{A07E7229-66BE-4151-A06A-41DB9643F961}"/>
              </a:ext>
            </a:extLst>
          </p:cNvPr>
          <p:cNvGrpSpPr/>
          <p:nvPr/>
        </p:nvGrpSpPr>
        <p:grpSpPr>
          <a:xfrm>
            <a:off x="3855904" y="672309"/>
            <a:ext cx="7809525" cy="769441"/>
            <a:chOff x="8466760" y="1704030"/>
            <a:chExt cx="5906902" cy="769441"/>
          </a:xfrm>
        </p:grpSpPr>
        <p:sp>
          <p:nvSpPr>
            <p:cNvPr id="26" name="TextBox 25">
              <a:extLst>
                <a:ext uri="{FF2B5EF4-FFF2-40B4-BE49-F238E27FC236}">
                  <a16:creationId xmlns:a16="http://schemas.microsoft.com/office/drawing/2014/main" id="{95D77F81-5DED-47CB-A1AD-0BAF6796B171}"/>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859E6A57-7A16-49ED-BD41-12AEEE54B26C}"/>
                </a:ext>
              </a:extLst>
            </p:cNvPr>
            <p:cNvSpPr txBox="1"/>
            <p:nvPr/>
          </p:nvSpPr>
          <p:spPr>
            <a:xfrm>
              <a:off x="13392556" y="1704030"/>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cs typeface="Dubai" panose="020B0503030403030204" pitchFamily="34" charset="-78"/>
                </a:rPr>
                <a:t>01</a:t>
              </a:r>
              <a:endParaRPr lang="ko-KR" altLang="en-US" sz="4400" b="1" dirty="0">
                <a:solidFill>
                  <a:schemeClr val="bg1">
                    <a:lumMod val="65000"/>
                  </a:schemeClr>
                </a:solidFill>
                <a:latin typeface="Dubai" panose="020B0503030403030204" pitchFamily="34" charset="-78"/>
                <a:cs typeface="Dubai" panose="020B0503030403030204" pitchFamily="34" charset="-78"/>
              </a:endParaRPr>
            </a:p>
          </p:txBody>
        </p:sp>
      </p:grpSp>
      <p:grpSp>
        <p:nvGrpSpPr>
          <p:cNvPr id="28" name="Group 27">
            <a:extLst>
              <a:ext uri="{FF2B5EF4-FFF2-40B4-BE49-F238E27FC236}">
                <a16:creationId xmlns:a16="http://schemas.microsoft.com/office/drawing/2014/main" id="{7391D559-4643-4DAD-95C9-51FC7A684115}"/>
              </a:ext>
            </a:extLst>
          </p:cNvPr>
          <p:cNvGrpSpPr/>
          <p:nvPr/>
        </p:nvGrpSpPr>
        <p:grpSpPr>
          <a:xfrm>
            <a:off x="3611968" y="2846022"/>
            <a:ext cx="8123430" cy="777510"/>
            <a:chOff x="8097192" y="1425498"/>
            <a:chExt cx="5910410" cy="777510"/>
          </a:xfrm>
        </p:grpSpPr>
        <p:sp>
          <p:nvSpPr>
            <p:cNvPr id="29" name="TextBox 28">
              <a:extLst>
                <a:ext uri="{FF2B5EF4-FFF2-40B4-BE49-F238E27FC236}">
                  <a16:creationId xmlns:a16="http://schemas.microsoft.com/office/drawing/2014/main" id="{9CBD1AB6-E83B-4591-B57B-D4249DA38573}"/>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33" name="TextBox 32">
              <a:extLst>
                <a:ext uri="{FF2B5EF4-FFF2-40B4-BE49-F238E27FC236}">
                  <a16:creationId xmlns:a16="http://schemas.microsoft.com/office/drawing/2014/main" id="{A3D44BC1-400A-4294-B7B9-F1B8812C3155}"/>
                </a:ext>
              </a:extLst>
            </p:cNvPr>
            <p:cNvSpPr txBox="1"/>
            <p:nvPr/>
          </p:nvSpPr>
          <p:spPr>
            <a:xfrm>
              <a:off x="13026496" y="14254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04</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grpSp>
        <p:nvGrpSpPr>
          <p:cNvPr id="37" name="Group 36">
            <a:extLst>
              <a:ext uri="{FF2B5EF4-FFF2-40B4-BE49-F238E27FC236}">
                <a16:creationId xmlns:a16="http://schemas.microsoft.com/office/drawing/2014/main" id="{9A708408-9213-49AE-A947-C59B7D73A4F9}"/>
              </a:ext>
            </a:extLst>
          </p:cNvPr>
          <p:cNvGrpSpPr/>
          <p:nvPr/>
        </p:nvGrpSpPr>
        <p:grpSpPr>
          <a:xfrm>
            <a:off x="4375067" y="3585970"/>
            <a:ext cx="7233142" cy="777510"/>
            <a:chOff x="9245421" y="1297914"/>
            <a:chExt cx="6486238" cy="777510"/>
          </a:xfrm>
        </p:grpSpPr>
        <p:sp>
          <p:nvSpPr>
            <p:cNvPr id="41" name="TextBox 40">
              <a:extLst>
                <a:ext uri="{FF2B5EF4-FFF2-40B4-BE49-F238E27FC236}">
                  <a16:creationId xmlns:a16="http://schemas.microsoft.com/office/drawing/2014/main" id="{B5D19213-B3D7-453F-BDF5-21B31CC346D8}"/>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2" name="TextBox 41">
              <a:extLst>
                <a:ext uri="{FF2B5EF4-FFF2-40B4-BE49-F238E27FC236}">
                  <a16:creationId xmlns:a16="http://schemas.microsoft.com/office/drawing/2014/main" id="{CE0740B2-B006-4CBA-90E8-429CE3549796}"/>
                </a:ext>
              </a:extLst>
            </p:cNvPr>
            <p:cNvSpPr txBox="1"/>
            <p:nvPr/>
          </p:nvSpPr>
          <p:spPr>
            <a:xfrm>
              <a:off x="14750553" y="1297914"/>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05</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sp>
        <p:nvSpPr>
          <p:cNvPr id="43" name="TextBox 42">
            <a:extLst>
              <a:ext uri="{FF2B5EF4-FFF2-40B4-BE49-F238E27FC236}">
                <a16:creationId xmlns:a16="http://schemas.microsoft.com/office/drawing/2014/main" id="{D083F0DF-9304-4440-AD16-10E02A3F31EA}"/>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latin typeface="Dubai" panose="020B0503030403030204" pitchFamily="34" charset="-78"/>
                <a:cs typeface="Dubai" panose="020B0503030403030204" pitchFamily="34" charset="-78"/>
              </a:rPr>
              <a:t>خلفي</a:t>
            </a:r>
            <a:r>
              <a:rPr lang="ar-EG" altLang="ko-KR" dirty="0">
                <a:latin typeface="Dubai" panose="020B0503030403030204" pitchFamily="34" charset="-78"/>
                <a:cs typeface="Dubai" panose="020B0503030403030204" pitchFamily="34" charset="-78"/>
              </a:rPr>
              <a:t>ة</a:t>
            </a:r>
            <a:endParaRPr lang="ko-KR" altLang="en-US" dirty="0">
              <a:latin typeface="Dubai" panose="020B0503030403030204" pitchFamily="34" charset="-78"/>
              <a:cs typeface="Dubai" panose="020B0503030403030204" pitchFamily="34" charset="-78"/>
            </a:endParaRPr>
          </a:p>
        </p:txBody>
      </p:sp>
      <p:sp>
        <p:nvSpPr>
          <p:cNvPr id="44" name="TextBox 43">
            <a:extLst>
              <a:ext uri="{FF2B5EF4-FFF2-40B4-BE49-F238E27FC236}">
                <a16:creationId xmlns:a16="http://schemas.microsoft.com/office/drawing/2014/main" id="{2E87B44E-8688-4844-9672-5E3AAD3F1226}"/>
              </a:ext>
            </a:extLst>
          </p:cNvPr>
          <p:cNvSpPr txBox="1"/>
          <p:nvPr/>
        </p:nvSpPr>
        <p:spPr>
          <a:xfrm>
            <a:off x="10529052" y="137899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02</a:t>
            </a:r>
            <a:endParaRPr lang="ko-KR" altLang="en-US" dirty="0">
              <a:latin typeface="Dubai" panose="020B0503030403030204" pitchFamily="34" charset="-78"/>
              <a:cs typeface="Dubai" panose="020B0503030403030204" pitchFamily="34" charset="-78"/>
            </a:endParaRPr>
          </a:p>
        </p:txBody>
      </p:sp>
      <p:sp>
        <p:nvSpPr>
          <p:cNvPr id="45" name="TextBox 44">
            <a:extLst>
              <a:ext uri="{FF2B5EF4-FFF2-40B4-BE49-F238E27FC236}">
                <a16:creationId xmlns:a16="http://schemas.microsoft.com/office/drawing/2014/main" id="{ED8D2848-FBB3-4609-A537-59EC4C46CB43}"/>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46" name="TextBox 45">
            <a:extLst>
              <a:ext uri="{FF2B5EF4-FFF2-40B4-BE49-F238E27FC236}">
                <a16:creationId xmlns:a16="http://schemas.microsoft.com/office/drawing/2014/main" id="{548B17DC-AB64-44FE-B9B0-082019B42B07}"/>
              </a:ext>
            </a:extLst>
          </p:cNvPr>
          <p:cNvSpPr txBox="1"/>
          <p:nvPr/>
        </p:nvSpPr>
        <p:spPr>
          <a:xfrm>
            <a:off x="10554025" y="2139264"/>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latin typeface="Dubai" panose="020B0503030403030204" pitchFamily="34" charset="-78"/>
                <a:cs typeface="Dubai" panose="020B0503030403030204" pitchFamily="34" charset="-78"/>
              </a:rPr>
              <a:t>03</a:t>
            </a:r>
            <a:endParaRPr lang="ko-KR" altLang="en-US" dirty="0">
              <a:solidFill>
                <a:srgbClr val="00B0F0"/>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you can Save by Cutting Costs with SIP Trunking | Vision Voice">
            <a:extLst>
              <a:ext uri="{FF2B5EF4-FFF2-40B4-BE49-F238E27FC236}">
                <a16:creationId xmlns:a16="http://schemas.microsoft.com/office/drawing/2014/main" id="{51B60B62-3FAE-49BA-8BFA-42D0EC49C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25" y="3616912"/>
            <a:ext cx="3368552" cy="336855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Dubai" panose="020B0503030403030204" pitchFamily="34" charset="-78"/>
                <a:ea typeface="FZShuTi" pitchFamily="2" charset="-122"/>
                <a:cs typeface="Dubai" panose="020B0503030403030204" pitchFamily="34" charset="-78"/>
              </a:rPr>
              <a:t>.</a:t>
            </a:r>
            <a:endParaRPr lang="en-US" altLang="ko-KR" sz="1200" dirty="0">
              <a:solidFill>
                <a:schemeClr val="tx1">
                  <a:lumMod val="95000"/>
                  <a:lumOff val="5000"/>
                </a:schemeClr>
              </a:solidFill>
              <a:latin typeface="Dubai" panose="020B0503030403030204" pitchFamily="34" charset="-78"/>
              <a:ea typeface="Arial Unicode MS"/>
              <a:cs typeface="Dubai" panose="020B0503030403030204" pitchFamily="34" charset="-78"/>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Dubai" panose="020B0503030403030204" pitchFamily="34" charset="-78"/>
                <a:cs typeface="Dubai" panose="020B0503030403030204" pitchFamily="34" charset="-78"/>
              </a:rPr>
              <a:t>16</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Dubai" panose="020B0503030403030204" pitchFamily="34" charset="-78"/>
                <a:cs typeface="Dubai" panose="020B0503030403030204" pitchFamily="34" charset="-78"/>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19317" y="1189662"/>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800" dirty="0">
                <a:latin typeface="Dubai" panose="020B0503030403030204" pitchFamily="34" charset="-78"/>
                <a:cs typeface="Dubai" panose="020B0503030403030204" pitchFamily="34" charset="-78"/>
              </a:rPr>
              <a:t>9</a:t>
            </a:r>
          </a:p>
          <a:p>
            <a:pPr algn="ctr"/>
            <a:endParaRPr lang="en-US" sz="3200" dirty="0">
              <a:solidFill>
                <a:schemeClr val="bg1"/>
              </a:solidFill>
              <a:latin typeface="Dubai" panose="020B0503030403030204" pitchFamily="34" charset="-78"/>
              <a:cs typeface="Dubai" panose="020B0503030403030204" pitchFamily="34" charset="-78"/>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Dubai" panose="020B0503030403030204" pitchFamily="34" charset="-78"/>
                <a:cs typeface="Dubai" panose="020B0503030403030204" pitchFamily="34" charset="-78"/>
              </a:rPr>
              <a:t>      07</a:t>
            </a:r>
          </a:p>
        </p:txBody>
      </p:sp>
      <p:sp>
        <p:nvSpPr>
          <p:cNvPr id="46" name="Rectangle 45">
            <a:extLst>
              <a:ext uri="{FF2B5EF4-FFF2-40B4-BE49-F238E27FC236}">
                <a16:creationId xmlns:a16="http://schemas.microsoft.com/office/drawing/2014/main" id="{89D4BD39-787D-4912-9C98-E90CFD1A1559}"/>
              </a:ext>
            </a:extLst>
          </p:cNvPr>
          <p:cNvSpPr/>
          <p:nvPr/>
        </p:nvSpPr>
        <p:spPr>
          <a:xfrm>
            <a:off x="7661814" y="3990354"/>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Dubai" panose="020B0503030403030204" pitchFamily="34" charset="-78"/>
                <a:cs typeface="Dubai" panose="020B0503030403030204" pitchFamily="34" charset="-78"/>
              </a:rPr>
              <a:t> </a:t>
            </a:r>
          </a:p>
        </p:txBody>
      </p:sp>
      <p:sp>
        <p:nvSpPr>
          <p:cNvPr id="47" name="Rectangle 46">
            <a:extLst>
              <a:ext uri="{FF2B5EF4-FFF2-40B4-BE49-F238E27FC236}">
                <a16:creationId xmlns:a16="http://schemas.microsoft.com/office/drawing/2014/main" id="{EE676D8F-2C87-4F80-90D3-B926417FA26A}"/>
              </a:ext>
            </a:extLst>
          </p:cNvPr>
          <p:cNvSpPr/>
          <p:nvPr/>
        </p:nvSpPr>
        <p:spPr>
          <a:xfrm>
            <a:off x="-3272" y="3990354"/>
            <a:ext cx="3889914" cy="2882004"/>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800" dirty="0">
                <a:solidFill>
                  <a:schemeClr val="bg1"/>
                </a:solidFill>
                <a:latin typeface="Dubai" panose="020B0503030403030204" pitchFamily="34" charset="-78"/>
                <a:cs typeface="Dubai" panose="020B0503030403030204" pitchFamily="34" charset="-78"/>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3187" y="1168146"/>
            <a:ext cx="1127781" cy="1127781"/>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55582" y="4189686"/>
            <a:ext cx="1454618" cy="1454618"/>
          </a:xfrm>
          <a:prstGeom prst="rect">
            <a:avLst/>
          </a:prstGeom>
        </p:spPr>
      </p:pic>
      <p:sp>
        <p:nvSpPr>
          <p:cNvPr id="59" name="TextBox 58">
            <a:extLst>
              <a:ext uri="{FF2B5EF4-FFF2-40B4-BE49-F238E27FC236}">
                <a16:creationId xmlns:a16="http://schemas.microsoft.com/office/drawing/2014/main" id="{556721C2-6A40-4D85-8AD8-3EAE62B6A558}"/>
              </a:ext>
            </a:extLst>
          </p:cNvPr>
          <p:cNvSpPr txBox="1"/>
          <p:nvPr/>
        </p:nvSpPr>
        <p:spPr>
          <a:xfrm>
            <a:off x="4091106" y="5851270"/>
            <a:ext cx="2158569" cy="830997"/>
          </a:xfrm>
          <a:prstGeom prst="rect">
            <a:avLst/>
          </a:prstGeom>
          <a:noFill/>
        </p:spPr>
        <p:txBody>
          <a:bodyPr wrap="square" rtlCol="0">
            <a:spAutoFit/>
          </a:bodyPr>
          <a:lstStyle/>
          <a:p>
            <a:pPr algn="r" rtl="1"/>
            <a:r>
              <a:rPr lang="ar-EG" sz="2400" dirty="0">
                <a:solidFill>
                  <a:schemeClr val="bg1"/>
                </a:solidFill>
                <a:latin typeface="Dubai" panose="020B0503030403030204" pitchFamily="34" charset="-78"/>
                <a:ea typeface="SimSun" panose="02010600030101010101" pitchFamily="2" charset="-122"/>
                <a:cs typeface="Dubai" panose="020B0503030403030204" pitchFamily="34" charset="-78"/>
              </a:rPr>
              <a:t>يجري </a:t>
            </a:r>
            <a:r>
              <a:rPr lang="ar-EG" sz="2400" dirty="0">
                <a:solidFill>
                  <a:srgbClr val="00B0F0"/>
                </a:solidFill>
                <a:latin typeface="Dubai" panose="020B0503030403030204" pitchFamily="34" charset="-78"/>
                <a:ea typeface="SimSun" panose="02010600030101010101" pitchFamily="2" charset="-122"/>
                <a:cs typeface="Dubai" panose="020B0503030403030204" pitchFamily="34" charset="-78"/>
              </a:rPr>
              <a:t>استعراض</a:t>
            </a:r>
            <a:r>
              <a:rPr lang="ar-EG" sz="2400" dirty="0">
                <a:solidFill>
                  <a:schemeClr val="bg1"/>
                </a:solidFill>
                <a:latin typeface="Dubai" panose="020B0503030403030204" pitchFamily="34" charset="-78"/>
                <a:ea typeface="SimSun" panose="02010600030101010101" pitchFamily="2" charset="-122"/>
                <a:cs typeface="Dubai" panose="020B0503030403030204" pitchFamily="34" charset="-78"/>
              </a:rPr>
              <a:t> سبعة إجراءات</a:t>
            </a:r>
            <a:endParaRPr lang="en-US" sz="2400" dirty="0">
              <a:solidFill>
                <a:schemeClr val="bg1"/>
              </a:solidFill>
              <a:latin typeface="Dubai" panose="020B0503030403030204" pitchFamily="34" charset="-78"/>
              <a:ea typeface="SimSun" panose="02010600030101010101" pitchFamily="2" charset="-122"/>
              <a:cs typeface="Dubai" panose="020B0503030403030204" pitchFamily="34" charset="-78"/>
            </a:endParaRPr>
          </a:p>
        </p:txBody>
      </p:sp>
      <p:sp>
        <p:nvSpPr>
          <p:cNvPr id="66" name="TextBox 65">
            <a:extLst>
              <a:ext uri="{FF2B5EF4-FFF2-40B4-BE49-F238E27FC236}">
                <a16:creationId xmlns:a16="http://schemas.microsoft.com/office/drawing/2014/main" id="{70CACB42-328D-4FDA-964F-67D242C623A4}"/>
              </a:ext>
            </a:extLst>
          </p:cNvPr>
          <p:cNvSpPr txBox="1"/>
          <p:nvPr/>
        </p:nvSpPr>
        <p:spPr>
          <a:xfrm>
            <a:off x="9580723" y="4457793"/>
            <a:ext cx="1777970" cy="707886"/>
          </a:xfrm>
          <a:prstGeom prst="rect">
            <a:avLst/>
          </a:prstGeom>
          <a:noFill/>
        </p:spPr>
        <p:txBody>
          <a:bodyPr wrap="square" rtlCol="0">
            <a:spAutoFit/>
          </a:bodyPr>
          <a:lstStyle/>
          <a:p>
            <a:pPr algn="r" rtl="1"/>
            <a:r>
              <a:rPr lang="ar-EG" sz="2000" b="1" dirty="0">
                <a:latin typeface="Dubai" panose="020B0503030403030204" pitchFamily="34" charset="-78"/>
                <a:cs typeface="Dubai" panose="020B0503030403030204" pitchFamily="34" charset="-78"/>
              </a:rPr>
              <a:t>وحدة التفتيش المشتركة </a:t>
            </a:r>
            <a:r>
              <a:rPr lang="es-ES" sz="2000" b="1" dirty="0">
                <a:latin typeface="Dubai" panose="020B0503030403030204" pitchFamily="34" charset="-78"/>
                <a:cs typeface="Dubai" panose="020B0503030403030204" pitchFamily="34" charset="-78"/>
              </a:rPr>
              <a:t>(JIU)</a:t>
            </a:r>
            <a:endParaRPr lang="en-US" sz="6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68" name="TextBox 67">
            <a:extLst>
              <a:ext uri="{FF2B5EF4-FFF2-40B4-BE49-F238E27FC236}">
                <a16:creationId xmlns:a16="http://schemas.microsoft.com/office/drawing/2014/main" id="{A278E411-8D5E-4B96-A1F6-3BCFBFAB9230}"/>
              </a:ext>
            </a:extLst>
          </p:cNvPr>
          <p:cNvSpPr txBox="1"/>
          <p:nvPr/>
        </p:nvSpPr>
        <p:spPr>
          <a:xfrm>
            <a:off x="8114750" y="6315816"/>
            <a:ext cx="3172663" cy="584775"/>
          </a:xfrm>
          <a:prstGeom prst="rect">
            <a:avLst/>
          </a:prstGeom>
          <a:noFill/>
        </p:spPr>
        <p:txBody>
          <a:bodyPr wrap="none" rtlCol="0">
            <a:spAutoFit/>
          </a:bodyPr>
          <a:lstStyle/>
          <a:p>
            <a:pPr algn="r" rtl="1"/>
            <a:r>
              <a:rPr lang="ar-EG" sz="3200" dirty="0">
                <a:latin typeface="Dubai" panose="020B0503030403030204" pitchFamily="34" charset="-78"/>
                <a:cs typeface="Dubai" panose="020B0503030403030204" pitchFamily="34" charset="-78"/>
              </a:rPr>
              <a:t>قَدَّم توصيات كل من</a:t>
            </a:r>
            <a:endParaRPr lang="en-US" sz="4800" dirty="0">
              <a:latin typeface="Dubai" panose="020B0503030403030204" pitchFamily="34" charset="-78"/>
              <a:cs typeface="Dubai" panose="020B0503030403030204" pitchFamily="34" charset="-78"/>
            </a:endParaRPr>
          </a:p>
        </p:txBody>
      </p:sp>
      <p:pic>
        <p:nvPicPr>
          <p:cNvPr id="34" name="Picture 33" descr="A close up of a logo&#10;&#10;Description automatically generated">
            <a:extLst>
              <a:ext uri="{FF2B5EF4-FFF2-40B4-BE49-F238E27FC236}">
                <a16:creationId xmlns:a16="http://schemas.microsoft.com/office/drawing/2014/main" id="{7901E7BE-38BF-475D-B361-4D63AB5BD13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5" name="Title 1">
            <a:extLst>
              <a:ext uri="{FF2B5EF4-FFF2-40B4-BE49-F238E27FC236}">
                <a16:creationId xmlns:a16="http://schemas.microsoft.com/office/drawing/2014/main" id="{39897F11-F2B3-4AF2-896A-6099F38DB0A2}"/>
              </a:ext>
            </a:extLst>
          </p:cNvPr>
          <p:cNvSpPr txBox="1">
            <a:spLocks/>
          </p:cNvSpPr>
          <p:nvPr/>
        </p:nvSpPr>
        <p:spPr>
          <a:xfrm rot="16200000">
            <a:off x="11309597"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36" name="Rectangle 35">
            <a:extLst>
              <a:ext uri="{FF2B5EF4-FFF2-40B4-BE49-F238E27FC236}">
                <a16:creationId xmlns:a16="http://schemas.microsoft.com/office/drawing/2014/main" id="{5322A35B-AC84-4C9A-8423-1DA1CC1DAABD}"/>
              </a:ext>
            </a:extLst>
          </p:cNvPr>
          <p:cNvSpPr/>
          <p:nvPr/>
        </p:nvSpPr>
        <p:spPr>
          <a:xfrm rot="16200000">
            <a:off x="10678492" y="2124432"/>
            <a:ext cx="2492178"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en-US" sz="1200" b="1" dirty="0">
                <a:latin typeface="Dubai" panose="020B0503030403030204" pitchFamily="34" charset="-78"/>
                <a:cs typeface="Dubai" panose="020B0503030403030204" pitchFamily="34" charset="-78"/>
              </a:rPr>
            </a:br>
            <a:r>
              <a:rPr lang="ar-EG" sz="1200"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38" name="TextBox 37">
            <a:extLst>
              <a:ext uri="{FF2B5EF4-FFF2-40B4-BE49-F238E27FC236}">
                <a16:creationId xmlns:a16="http://schemas.microsoft.com/office/drawing/2014/main" id="{8908E384-17C1-480B-8759-7AA3DE930FDD}"/>
              </a:ext>
            </a:extLst>
          </p:cNvPr>
          <p:cNvSpPr txBox="1"/>
          <p:nvPr/>
        </p:nvSpPr>
        <p:spPr>
          <a:xfrm>
            <a:off x="4665760" y="397681"/>
            <a:ext cx="5615898"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9" name="TextBox 38">
            <a:extLst>
              <a:ext uri="{FF2B5EF4-FFF2-40B4-BE49-F238E27FC236}">
                <a16:creationId xmlns:a16="http://schemas.microsoft.com/office/drawing/2014/main" id="{D113EC8E-7333-4515-A6BF-635AFBDCE3B1}"/>
              </a:ext>
            </a:extLst>
          </p:cNvPr>
          <p:cNvSpPr txBox="1"/>
          <p:nvPr/>
        </p:nvSpPr>
        <p:spPr>
          <a:xfrm>
            <a:off x="10047037" y="234654"/>
            <a:ext cx="118189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a:t>
            </a:r>
            <a:r>
              <a:rPr lang="ar-SA" altLang="ko-KR" sz="4400" b="1" dirty="0">
                <a:solidFill>
                  <a:srgbClr val="00B0F0"/>
                </a:solidFill>
                <a:latin typeface="Dubai" panose="020B0503030403030204" pitchFamily="34" charset="-78"/>
                <a:ea typeface="Arial Unicode MS"/>
                <a:cs typeface="Dubai" panose="020B0503030403030204" pitchFamily="34" charset="-78"/>
              </a:rPr>
              <a:t>3</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4" name="Rectangle 3">
            <a:extLst>
              <a:ext uri="{FF2B5EF4-FFF2-40B4-BE49-F238E27FC236}">
                <a16:creationId xmlns:a16="http://schemas.microsoft.com/office/drawing/2014/main" id="{78CAEF78-2C41-4CA5-A04C-CBDBD1061901}"/>
              </a:ext>
            </a:extLst>
          </p:cNvPr>
          <p:cNvSpPr/>
          <p:nvPr/>
        </p:nvSpPr>
        <p:spPr>
          <a:xfrm>
            <a:off x="1646549" y="2959823"/>
            <a:ext cx="1923440" cy="646331"/>
          </a:xfrm>
          <a:prstGeom prst="rect">
            <a:avLst/>
          </a:prstGeom>
        </p:spPr>
        <p:txBody>
          <a:bodyPr wrap="square">
            <a:spAutoFit/>
          </a:bodyPr>
          <a:lstStyle/>
          <a:p>
            <a:r>
              <a:rPr lang="ar-EG" dirty="0">
                <a:solidFill>
                  <a:schemeClr val="bg1"/>
                </a:solidFill>
                <a:latin typeface="Dubai" panose="020B0503030403030204" pitchFamily="34" charset="-78"/>
                <a:ea typeface="SimSun" panose="02010600030101010101" pitchFamily="2" charset="-122"/>
                <a:cs typeface="Dubai" panose="020B0503030403030204" pitchFamily="34" charset="-78"/>
              </a:rPr>
              <a:t>عُقدت تسعة اجتماعات</a:t>
            </a:r>
            <a:endParaRPr lang="en-US" dirty="0">
              <a:solidFill>
                <a:schemeClr val="bg1"/>
              </a:solidFill>
              <a:latin typeface="Dubai" panose="020B0503030403030204" pitchFamily="34" charset="-78"/>
              <a:cs typeface="Dubai" panose="020B0503030403030204" pitchFamily="34" charset="-78"/>
            </a:endParaRPr>
          </a:p>
        </p:txBody>
      </p:sp>
      <p:sp>
        <p:nvSpPr>
          <p:cNvPr id="6" name="Rectangle 5">
            <a:extLst>
              <a:ext uri="{FF2B5EF4-FFF2-40B4-BE49-F238E27FC236}">
                <a16:creationId xmlns:a16="http://schemas.microsoft.com/office/drawing/2014/main" id="{DA293E50-51E7-45DD-A721-8039778001A1}"/>
              </a:ext>
            </a:extLst>
          </p:cNvPr>
          <p:cNvSpPr/>
          <p:nvPr/>
        </p:nvSpPr>
        <p:spPr>
          <a:xfrm>
            <a:off x="985532" y="5602457"/>
            <a:ext cx="1816784" cy="848965"/>
          </a:xfrm>
          <a:prstGeom prst="rect">
            <a:avLst/>
          </a:prstGeom>
        </p:spPr>
        <p:txBody>
          <a:bodyPr wrap="square">
            <a:spAutoFit/>
          </a:bodyPr>
          <a:lstStyle/>
          <a:p>
            <a:pPr algn="r" rtl="1"/>
            <a:r>
              <a:rPr lang="ar-EG" sz="2400" dirty="0">
                <a:latin typeface="Dubai" panose="020B0503030403030204" pitchFamily="34" charset="-78"/>
                <a:ea typeface="SimSun" panose="02010600030101010101" pitchFamily="2" charset="-122"/>
                <a:cs typeface="Dubai" panose="020B0503030403030204" pitchFamily="34" charset="-78"/>
              </a:rPr>
              <a:t>تبلغ </a:t>
            </a:r>
            <a:r>
              <a:rPr lang="ar-EG" sz="2400" dirty="0">
                <a:solidFill>
                  <a:srgbClr val="00B0F0"/>
                </a:solidFill>
                <a:latin typeface="Dubai" panose="020B0503030403030204" pitchFamily="34" charset="-78"/>
                <a:ea typeface="SimSun" panose="02010600030101010101" pitchFamily="2" charset="-122"/>
                <a:cs typeface="Dubai" panose="020B0503030403030204" pitchFamily="34" charset="-78"/>
              </a:rPr>
              <a:t>نسبة</a:t>
            </a:r>
            <a:r>
              <a:rPr lang="ar-EG" sz="2400" dirty="0">
                <a:latin typeface="Dubai" panose="020B0503030403030204" pitchFamily="34" charset="-78"/>
                <a:ea typeface="SimSun" panose="02010600030101010101" pitchFamily="2" charset="-122"/>
                <a:cs typeface="Dubai" panose="020B0503030403030204" pitchFamily="34" charset="-78"/>
              </a:rPr>
              <a:t> التنفيذ</a:t>
            </a:r>
            <a:r>
              <a:rPr lang="ar-SA" sz="2400" dirty="0">
                <a:latin typeface="Dubai" panose="020B0503030403030204" pitchFamily="34" charset="-78"/>
                <a:ea typeface="SimSun" panose="02010600030101010101" pitchFamily="2" charset="-122"/>
                <a:cs typeface="Dubai" panose="020B0503030403030204" pitchFamily="34" charset="-78"/>
              </a:rPr>
              <a:t> </a:t>
            </a:r>
            <a:r>
              <a:rPr lang="en-US" sz="2400" dirty="0">
                <a:solidFill>
                  <a:schemeClr val="accent2">
                    <a:lumMod val="75000"/>
                  </a:schemeClr>
                </a:solidFill>
                <a:latin typeface="Dubai" panose="020B0503030403030204" pitchFamily="34" charset="-78"/>
                <a:ea typeface="SimSun" panose="02010600030101010101" pitchFamily="2" charset="-122"/>
                <a:cs typeface="Dubai" panose="020B0503030403030204" pitchFamily="34" charset="-78"/>
              </a:rPr>
              <a:t>%70</a:t>
            </a:r>
            <a:endParaRPr lang="en-US" sz="2400" dirty="0">
              <a:solidFill>
                <a:schemeClr val="accent2">
                  <a:lumMod val="75000"/>
                </a:schemeClr>
              </a:solidFill>
              <a:latin typeface="Dubai" panose="020B0503030403030204" pitchFamily="34" charset="-78"/>
              <a:cs typeface="Dubai" panose="020B0503030403030204" pitchFamily="34" charset="-78"/>
            </a:endParaRPr>
          </a:p>
        </p:txBody>
      </p:sp>
      <p:sp>
        <p:nvSpPr>
          <p:cNvPr id="10" name="Rectangle 9">
            <a:extLst>
              <a:ext uri="{FF2B5EF4-FFF2-40B4-BE49-F238E27FC236}">
                <a16:creationId xmlns:a16="http://schemas.microsoft.com/office/drawing/2014/main" id="{D222D65F-B6E6-4FE7-9036-04E6D7D0AD3B}"/>
              </a:ext>
            </a:extLst>
          </p:cNvPr>
          <p:cNvSpPr/>
          <p:nvPr/>
        </p:nvSpPr>
        <p:spPr>
          <a:xfrm>
            <a:off x="5595616" y="3368433"/>
            <a:ext cx="1816523" cy="461665"/>
          </a:xfrm>
          <a:prstGeom prst="rect">
            <a:avLst/>
          </a:prstGeom>
        </p:spPr>
        <p:txBody>
          <a:bodyPr wrap="none">
            <a:spAutoFit/>
          </a:bodyPr>
          <a:lstStyle/>
          <a:p>
            <a:r>
              <a:rPr lang="ar-EG" sz="2400" dirty="0">
                <a:latin typeface="Dubai" panose="020B0503030403030204" pitchFamily="34" charset="-78"/>
                <a:ea typeface="SimSun" panose="02010600030101010101" pitchFamily="2" charset="-122"/>
                <a:cs typeface="Dubai" panose="020B0503030403030204" pitchFamily="34" charset="-78"/>
              </a:rPr>
              <a:t>وُضع 23 تدبيراً</a:t>
            </a:r>
            <a:endParaRPr lang="en-US" sz="2400" dirty="0">
              <a:latin typeface="Dubai" panose="020B0503030403030204" pitchFamily="34" charset="-78"/>
              <a:cs typeface="Dubai" panose="020B0503030403030204" pitchFamily="34" charset="-78"/>
            </a:endParaRPr>
          </a:p>
        </p:txBody>
      </p:sp>
      <p:sp>
        <p:nvSpPr>
          <p:cNvPr id="12" name="Rectangle 11">
            <a:extLst>
              <a:ext uri="{FF2B5EF4-FFF2-40B4-BE49-F238E27FC236}">
                <a16:creationId xmlns:a16="http://schemas.microsoft.com/office/drawing/2014/main" id="{072E094E-2A7F-4D84-9D92-89E729611D81}"/>
              </a:ext>
            </a:extLst>
          </p:cNvPr>
          <p:cNvSpPr/>
          <p:nvPr/>
        </p:nvSpPr>
        <p:spPr>
          <a:xfrm>
            <a:off x="9284939" y="2474892"/>
            <a:ext cx="1943990" cy="1126462"/>
          </a:xfrm>
          <a:prstGeom prst="rect">
            <a:avLst/>
          </a:prstGeom>
        </p:spPr>
        <p:txBody>
          <a:bodyPr wrap="square">
            <a:spAutoFit/>
          </a:bodyPr>
          <a:lstStyle/>
          <a:p>
            <a:pPr algn="r" rtl="1">
              <a:lnSpc>
                <a:spcPct val="120000"/>
              </a:lnSpc>
            </a:pPr>
            <a:r>
              <a:rPr lang="ar-EG" sz="2800" b="1" dirty="0">
                <a:latin typeface="Dubai" panose="020B0503030403030204" pitchFamily="34" charset="-78"/>
                <a:ea typeface="SimSun" panose="02010600030101010101" pitchFamily="2" charset="-122"/>
                <a:cs typeface="Dubai" panose="020B0503030403030204" pitchFamily="34" charset="-78"/>
              </a:rPr>
              <a:t>نُفذ النظام و</a:t>
            </a:r>
            <a:r>
              <a:rPr lang="es-ES" sz="2800" b="1" dirty="0">
                <a:latin typeface="Dubai" panose="020B0503030403030204" pitchFamily="34" charset="-78"/>
                <a:ea typeface="SimSun" panose="02010600030101010101" pitchFamily="2" charset="-122"/>
                <a:cs typeface="Dubai" panose="020B0503030403030204" pitchFamily="34" charset="-78"/>
              </a:rPr>
              <a:t>16</a:t>
            </a:r>
            <a:r>
              <a:rPr lang="ar-EG" sz="2800" b="1" dirty="0">
                <a:latin typeface="Dubai" panose="020B0503030403030204" pitchFamily="34" charset="-78"/>
                <a:ea typeface="SimSun" panose="02010600030101010101" pitchFamily="2" charset="-122"/>
                <a:cs typeface="Dubai" panose="020B0503030403030204" pitchFamily="34" charset="-78"/>
              </a:rPr>
              <a:t> تدبيراً</a:t>
            </a:r>
            <a:endParaRPr lang="en-US" sz="2800" b="1" dirty="0">
              <a:latin typeface="Dubai" panose="020B0503030403030204" pitchFamily="34" charset="-78"/>
              <a:cs typeface="Dubai" panose="020B0503030403030204" pitchFamily="34" charset="-78"/>
            </a:endParaRPr>
          </a:p>
        </p:txBody>
      </p:sp>
      <p:sp>
        <p:nvSpPr>
          <p:cNvPr id="14" name="Rectangle 13">
            <a:extLst>
              <a:ext uri="{FF2B5EF4-FFF2-40B4-BE49-F238E27FC236}">
                <a16:creationId xmlns:a16="http://schemas.microsoft.com/office/drawing/2014/main" id="{6B953DFF-5B51-4107-A7E0-517723BD560C}"/>
              </a:ext>
            </a:extLst>
          </p:cNvPr>
          <p:cNvSpPr/>
          <p:nvPr/>
        </p:nvSpPr>
        <p:spPr>
          <a:xfrm>
            <a:off x="7797787" y="4107417"/>
            <a:ext cx="1881051" cy="1015663"/>
          </a:xfrm>
          <a:prstGeom prst="rect">
            <a:avLst/>
          </a:prstGeom>
        </p:spPr>
        <p:txBody>
          <a:bodyPr wrap="square">
            <a:spAutoFit/>
          </a:bodyPr>
          <a:lstStyle/>
          <a:p>
            <a:pPr algn="r" rtl="1"/>
            <a:r>
              <a:rPr lang="ar-EG" sz="2000" dirty="0">
                <a:solidFill>
                  <a:schemeClr val="bg1"/>
                </a:solidFill>
                <a:latin typeface="Dubai" panose="020B0503030403030204" pitchFamily="34" charset="-78"/>
                <a:ea typeface="SimSun" panose="02010600030101010101" pitchFamily="2" charset="-122"/>
                <a:cs typeface="Dubai" panose="020B0503030403030204" pitchFamily="34" charset="-78"/>
              </a:rPr>
              <a:t>اللجنة الاستشارية المستقلة للإدارة </a:t>
            </a:r>
            <a:r>
              <a:rPr lang="es-ES" sz="2000" dirty="0">
                <a:solidFill>
                  <a:schemeClr val="bg1"/>
                </a:solidFill>
                <a:latin typeface="Dubai" panose="020B0503030403030204" pitchFamily="34" charset="-78"/>
                <a:ea typeface="SimSun" panose="02010600030101010101" pitchFamily="2" charset="-122"/>
                <a:cs typeface="Dubai" panose="020B0503030403030204" pitchFamily="34" charset="-78"/>
              </a:rPr>
              <a:t>(IMAC)</a:t>
            </a:r>
            <a:endParaRPr lang="en-US" sz="2000" dirty="0">
              <a:solidFill>
                <a:schemeClr val="bg1"/>
              </a:solidFill>
              <a:latin typeface="Dubai" panose="020B0503030403030204" pitchFamily="34" charset="-78"/>
              <a:cs typeface="Dubai" panose="020B0503030403030204" pitchFamily="34" charset="-78"/>
            </a:endParaRPr>
          </a:p>
        </p:txBody>
      </p:sp>
      <p:sp>
        <p:nvSpPr>
          <p:cNvPr id="15" name="Rectangle 14">
            <a:extLst>
              <a:ext uri="{FF2B5EF4-FFF2-40B4-BE49-F238E27FC236}">
                <a16:creationId xmlns:a16="http://schemas.microsoft.com/office/drawing/2014/main" id="{0E9B8DEC-0FAE-498A-9D8B-8645ABB8C1A2}"/>
              </a:ext>
            </a:extLst>
          </p:cNvPr>
          <p:cNvSpPr/>
          <p:nvPr/>
        </p:nvSpPr>
        <p:spPr>
          <a:xfrm>
            <a:off x="7603259" y="5136381"/>
            <a:ext cx="2497935" cy="1015663"/>
          </a:xfrm>
          <a:prstGeom prst="rect">
            <a:avLst/>
          </a:prstGeom>
        </p:spPr>
        <p:txBody>
          <a:bodyPr wrap="square">
            <a:spAutoFit/>
          </a:bodyPr>
          <a:lstStyle/>
          <a:p>
            <a:pPr algn="r" rtl="1"/>
            <a:r>
              <a:rPr lang="ar-EG" sz="2000" b="1" dirty="0">
                <a:latin typeface="Dubai" panose="020B0503030403030204" pitchFamily="34" charset="-78"/>
                <a:ea typeface="SimSun" panose="02010600030101010101" pitchFamily="2" charset="-122"/>
                <a:cs typeface="Dubai" panose="020B0503030403030204" pitchFamily="34" charset="-78"/>
              </a:rPr>
              <a:t>وحدة المراجعة الداخلية للحسابات والمراجع </a:t>
            </a:r>
            <a:r>
              <a:rPr lang="ar-EG" sz="2000" b="1" dirty="0">
                <a:solidFill>
                  <a:schemeClr val="bg1"/>
                </a:solidFill>
                <a:latin typeface="Dubai" panose="020B0503030403030204" pitchFamily="34" charset="-78"/>
                <a:ea typeface="SimSun" panose="02010600030101010101" pitchFamily="2" charset="-122"/>
                <a:cs typeface="Dubai" panose="020B0503030403030204" pitchFamily="34" charset="-78"/>
              </a:rPr>
              <a:t>الخارجي</a:t>
            </a:r>
            <a:r>
              <a:rPr lang="ar-EG" sz="2000" b="1" dirty="0">
                <a:latin typeface="Dubai" panose="020B0503030403030204" pitchFamily="34" charset="-78"/>
                <a:ea typeface="SimSun" panose="02010600030101010101" pitchFamily="2" charset="-122"/>
                <a:cs typeface="Dubai" panose="020B0503030403030204" pitchFamily="34" charset="-78"/>
              </a:rPr>
              <a:t> للحسابات </a:t>
            </a:r>
            <a:endParaRPr lang="en-US" sz="2000" b="1"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9AD171-3A60-4FE6-9D3B-F93D075C1D00}"/>
              </a:ext>
            </a:extLst>
          </p:cNvPr>
          <p:cNvSpPr/>
          <p:nvPr/>
        </p:nvSpPr>
        <p:spPr>
          <a:xfrm>
            <a:off x="0" y="622388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2" name="Rectangle 21">
            <a:extLst>
              <a:ext uri="{FF2B5EF4-FFF2-40B4-BE49-F238E27FC236}">
                <a16:creationId xmlns:a16="http://schemas.microsoft.com/office/drawing/2014/main" id="{BAD7B1A3-BAC6-481B-9F69-3849B9B2A44C}"/>
              </a:ext>
            </a:extLst>
          </p:cNvPr>
          <p:cNvSpPr/>
          <p:nvPr/>
        </p:nvSpPr>
        <p:spPr>
          <a:xfrm>
            <a:off x="8321879" y="6318681"/>
            <a:ext cx="2739291"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3" name="Title 1">
            <a:extLst>
              <a:ext uri="{FF2B5EF4-FFF2-40B4-BE49-F238E27FC236}">
                <a16:creationId xmlns:a16="http://schemas.microsoft.com/office/drawing/2014/main" id="{860E114A-6E96-47A7-8A35-B998F7643425}"/>
              </a:ext>
            </a:extLst>
          </p:cNvPr>
          <p:cNvSpPr txBox="1">
            <a:spLocks/>
          </p:cNvSpPr>
          <p:nvPr/>
        </p:nvSpPr>
        <p:spPr>
          <a:xfrm>
            <a:off x="10892589" y="6131842"/>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24" name="Picture 23" descr="A close up of a logo&#10;&#10;Description automatically generated">
            <a:extLst>
              <a:ext uri="{FF2B5EF4-FFF2-40B4-BE49-F238E27FC236}">
                <a16:creationId xmlns:a16="http://schemas.microsoft.com/office/drawing/2014/main" id="{E2809596-AFF9-4F3D-8BB9-57413F8086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215804"/>
            <a:ext cx="603169" cy="612369"/>
          </a:xfrm>
          <a:prstGeom prst="rect">
            <a:avLst/>
          </a:prstGeom>
        </p:spPr>
      </p:pic>
      <p:grpSp>
        <p:nvGrpSpPr>
          <p:cNvPr id="25" name="Group 24">
            <a:extLst>
              <a:ext uri="{FF2B5EF4-FFF2-40B4-BE49-F238E27FC236}">
                <a16:creationId xmlns:a16="http://schemas.microsoft.com/office/drawing/2014/main" id="{EA57E8A4-20D5-416F-940B-9005A642C9E1}"/>
              </a:ext>
            </a:extLst>
          </p:cNvPr>
          <p:cNvGrpSpPr/>
          <p:nvPr/>
        </p:nvGrpSpPr>
        <p:grpSpPr>
          <a:xfrm>
            <a:off x="3855904" y="646431"/>
            <a:ext cx="7809525" cy="769441"/>
            <a:chOff x="8466760" y="1678152"/>
            <a:chExt cx="5906902" cy="769441"/>
          </a:xfrm>
        </p:grpSpPr>
        <p:sp>
          <p:nvSpPr>
            <p:cNvPr id="26" name="TextBox 25">
              <a:extLst>
                <a:ext uri="{FF2B5EF4-FFF2-40B4-BE49-F238E27FC236}">
                  <a16:creationId xmlns:a16="http://schemas.microsoft.com/office/drawing/2014/main" id="{0ACCEB10-CF3E-482E-A3B1-4A4F43717877}"/>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959E0BD2-C1A6-4C69-A213-717E6C7AAC4A}"/>
                </a:ext>
              </a:extLst>
            </p:cNvPr>
            <p:cNvSpPr txBox="1"/>
            <p:nvPr/>
          </p:nvSpPr>
          <p:spPr>
            <a:xfrm>
              <a:off x="13392556" y="1678152"/>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cs typeface="Dubai" panose="020B0503030403030204" pitchFamily="34" charset="-78"/>
                </a:rPr>
                <a:t>01</a:t>
              </a:r>
              <a:endParaRPr lang="ko-KR" altLang="en-US" sz="4400" b="1" dirty="0">
                <a:solidFill>
                  <a:schemeClr val="bg1">
                    <a:lumMod val="65000"/>
                  </a:schemeClr>
                </a:solidFill>
                <a:latin typeface="Dubai" panose="020B0503030403030204" pitchFamily="34" charset="-78"/>
                <a:cs typeface="Dubai" panose="020B0503030403030204" pitchFamily="34" charset="-78"/>
              </a:endParaRPr>
            </a:p>
          </p:txBody>
        </p:sp>
      </p:grpSp>
      <p:grpSp>
        <p:nvGrpSpPr>
          <p:cNvPr id="28" name="Group 27">
            <a:extLst>
              <a:ext uri="{FF2B5EF4-FFF2-40B4-BE49-F238E27FC236}">
                <a16:creationId xmlns:a16="http://schemas.microsoft.com/office/drawing/2014/main" id="{D6FAB1E7-8F5F-4C33-ABD8-8A5905B5523C}"/>
              </a:ext>
            </a:extLst>
          </p:cNvPr>
          <p:cNvGrpSpPr/>
          <p:nvPr/>
        </p:nvGrpSpPr>
        <p:grpSpPr>
          <a:xfrm>
            <a:off x="3611968" y="2811518"/>
            <a:ext cx="8114804" cy="777510"/>
            <a:chOff x="8097192" y="1390994"/>
            <a:chExt cx="5904134" cy="777510"/>
          </a:xfrm>
        </p:grpSpPr>
        <p:sp>
          <p:nvSpPr>
            <p:cNvPr id="29" name="TextBox 28">
              <a:extLst>
                <a:ext uri="{FF2B5EF4-FFF2-40B4-BE49-F238E27FC236}">
                  <a16:creationId xmlns:a16="http://schemas.microsoft.com/office/drawing/2014/main" id="{3858867A-D7C8-4AE3-BD64-9CD41E0A2D4D}"/>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3" name="TextBox 32">
              <a:extLst>
                <a:ext uri="{FF2B5EF4-FFF2-40B4-BE49-F238E27FC236}">
                  <a16:creationId xmlns:a16="http://schemas.microsoft.com/office/drawing/2014/main" id="{D6153557-DD34-436B-9807-CE4436F064F2}"/>
                </a:ext>
              </a:extLst>
            </p:cNvPr>
            <p:cNvSpPr txBox="1"/>
            <p:nvPr/>
          </p:nvSpPr>
          <p:spPr>
            <a:xfrm>
              <a:off x="13020220" y="1390994"/>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cs typeface="Dubai" panose="020B0503030403030204" pitchFamily="34" charset="-78"/>
                </a:rPr>
                <a:t>04</a:t>
              </a:r>
              <a:endParaRPr lang="ko-KR" altLang="en-US" sz="4400" b="1" dirty="0">
                <a:solidFill>
                  <a:srgbClr val="00B0F0"/>
                </a:solidFill>
                <a:latin typeface="Dubai" panose="020B0503030403030204" pitchFamily="34" charset="-78"/>
                <a:cs typeface="Dubai" panose="020B0503030403030204" pitchFamily="34" charset="-78"/>
              </a:endParaRPr>
            </a:p>
          </p:txBody>
        </p:sp>
      </p:grpSp>
      <p:grpSp>
        <p:nvGrpSpPr>
          <p:cNvPr id="37" name="Group 36">
            <a:extLst>
              <a:ext uri="{FF2B5EF4-FFF2-40B4-BE49-F238E27FC236}">
                <a16:creationId xmlns:a16="http://schemas.microsoft.com/office/drawing/2014/main" id="{78D61D9F-48A3-48DF-8C32-9E2A83A872F4}"/>
              </a:ext>
            </a:extLst>
          </p:cNvPr>
          <p:cNvGrpSpPr/>
          <p:nvPr/>
        </p:nvGrpSpPr>
        <p:grpSpPr>
          <a:xfrm>
            <a:off x="4375067" y="3534214"/>
            <a:ext cx="7233142" cy="777510"/>
            <a:chOff x="9245421" y="1246158"/>
            <a:chExt cx="6486238" cy="777510"/>
          </a:xfrm>
        </p:grpSpPr>
        <p:sp>
          <p:nvSpPr>
            <p:cNvPr id="41" name="TextBox 40">
              <a:extLst>
                <a:ext uri="{FF2B5EF4-FFF2-40B4-BE49-F238E27FC236}">
                  <a16:creationId xmlns:a16="http://schemas.microsoft.com/office/drawing/2014/main" id="{68EB9088-A8CE-4F64-8A8B-37F78544E4DB}"/>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2" name="TextBox 41">
              <a:extLst>
                <a:ext uri="{FF2B5EF4-FFF2-40B4-BE49-F238E27FC236}">
                  <a16:creationId xmlns:a16="http://schemas.microsoft.com/office/drawing/2014/main" id="{B3E6A96B-5440-462F-9AA8-F126F4A8472C}"/>
                </a:ext>
              </a:extLst>
            </p:cNvPr>
            <p:cNvSpPr txBox="1"/>
            <p:nvPr/>
          </p:nvSpPr>
          <p:spPr>
            <a:xfrm>
              <a:off x="14750553" y="124615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05</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sp>
        <p:nvSpPr>
          <p:cNvPr id="43" name="TextBox 42">
            <a:extLst>
              <a:ext uri="{FF2B5EF4-FFF2-40B4-BE49-F238E27FC236}">
                <a16:creationId xmlns:a16="http://schemas.microsoft.com/office/drawing/2014/main" id="{BEADFE8B-A1B8-4EAD-82E8-2A2257E4295C}"/>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latin typeface="Dubai" panose="020B0503030403030204" pitchFamily="34" charset="-78"/>
                <a:cs typeface="Dubai" panose="020B0503030403030204" pitchFamily="34" charset="-78"/>
              </a:rPr>
              <a:t>خلفي</a:t>
            </a:r>
            <a:r>
              <a:rPr lang="ar-EG" altLang="ko-KR" dirty="0">
                <a:latin typeface="Dubai" panose="020B0503030403030204" pitchFamily="34" charset="-78"/>
                <a:cs typeface="Dubai" panose="020B0503030403030204" pitchFamily="34" charset="-78"/>
              </a:rPr>
              <a:t>ة</a:t>
            </a:r>
            <a:endParaRPr lang="ko-KR" altLang="en-US" dirty="0">
              <a:latin typeface="Dubai" panose="020B0503030403030204" pitchFamily="34" charset="-78"/>
              <a:cs typeface="Dubai" panose="020B0503030403030204" pitchFamily="34" charset="-78"/>
            </a:endParaRPr>
          </a:p>
        </p:txBody>
      </p:sp>
      <p:sp>
        <p:nvSpPr>
          <p:cNvPr id="44" name="TextBox 43">
            <a:extLst>
              <a:ext uri="{FF2B5EF4-FFF2-40B4-BE49-F238E27FC236}">
                <a16:creationId xmlns:a16="http://schemas.microsoft.com/office/drawing/2014/main" id="{48C8AD13-A159-4AF9-9896-857C2ABE841F}"/>
              </a:ext>
            </a:extLst>
          </p:cNvPr>
          <p:cNvSpPr txBox="1"/>
          <p:nvPr/>
        </p:nvSpPr>
        <p:spPr>
          <a:xfrm>
            <a:off x="10508403" y="131861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02</a:t>
            </a:r>
            <a:endParaRPr lang="ko-KR" altLang="en-US" dirty="0">
              <a:latin typeface="Dubai" panose="020B0503030403030204" pitchFamily="34" charset="-78"/>
              <a:cs typeface="Dubai" panose="020B0503030403030204" pitchFamily="34" charset="-78"/>
            </a:endParaRPr>
          </a:p>
        </p:txBody>
      </p:sp>
      <p:sp>
        <p:nvSpPr>
          <p:cNvPr id="45" name="TextBox 44">
            <a:extLst>
              <a:ext uri="{FF2B5EF4-FFF2-40B4-BE49-F238E27FC236}">
                <a16:creationId xmlns:a16="http://schemas.microsoft.com/office/drawing/2014/main" id="{597D97A6-D1D8-48A0-875F-150719C79984}"/>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6" name="TextBox 45">
            <a:extLst>
              <a:ext uri="{FF2B5EF4-FFF2-40B4-BE49-F238E27FC236}">
                <a16:creationId xmlns:a16="http://schemas.microsoft.com/office/drawing/2014/main" id="{2F936C4A-226E-4A75-902E-695F0065DA54}"/>
              </a:ext>
            </a:extLst>
          </p:cNvPr>
          <p:cNvSpPr txBox="1"/>
          <p:nvPr/>
        </p:nvSpPr>
        <p:spPr>
          <a:xfrm>
            <a:off x="10554025" y="208750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03</a:t>
            </a:r>
            <a:endParaRPr lang="ko-KR" altLang="en-US"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7842</TotalTime>
  <Words>2366</Words>
  <Application>Microsoft Office PowerPoint</Application>
  <PresentationFormat>Widescreen</PresentationFormat>
  <Paragraphs>368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Dubai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Al-Midani, Mohammad Haitham</dc:creator>
  <cp:lastModifiedBy>Arabic</cp:lastModifiedBy>
  <cp:revision>150</cp:revision>
  <dcterms:created xsi:type="dcterms:W3CDTF">2019-12-11T19:37:20Z</dcterms:created>
  <dcterms:modified xsi:type="dcterms:W3CDTF">2020-06-04T12:13:55Z</dcterms:modified>
</cp:coreProperties>
</file>