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handoutMasterIdLst>
    <p:handoutMasterId r:id="rId21"/>
  </p:handoutMasterIdLst>
  <p:sldIdLst>
    <p:sldId id="256" r:id="rId5"/>
    <p:sldId id="1023" r:id="rId6"/>
    <p:sldId id="1068" r:id="rId7"/>
    <p:sldId id="1046" r:id="rId8"/>
    <p:sldId id="1067" r:id="rId9"/>
    <p:sldId id="1076" r:id="rId10"/>
    <p:sldId id="1073" r:id="rId11"/>
    <p:sldId id="1071" r:id="rId12"/>
    <p:sldId id="1074" r:id="rId13"/>
    <p:sldId id="1069" r:id="rId14"/>
    <p:sldId id="1079" r:id="rId15"/>
    <p:sldId id="1080" r:id="rId16"/>
    <p:sldId id="1077" r:id="rId17"/>
    <p:sldId id="1078" r:id="rId18"/>
    <p:sldId id="1072" r:id="rId1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4D0"/>
    <a:srgbClr val="498AC9"/>
    <a:srgbClr val="498BC9"/>
    <a:srgbClr val="A1C3E3"/>
    <a:srgbClr val="41719C"/>
    <a:srgbClr val="B5CB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4" autoAdjust="0"/>
    <p:restoredTop sz="82002" autoAdjust="0"/>
  </p:normalViewPr>
  <p:slideViewPr>
    <p:cSldViewPr snapToGrid="0">
      <p:cViewPr varScale="1">
        <p:scale>
          <a:sx n="82" d="100"/>
          <a:sy n="82" d="100"/>
        </p:scale>
        <p:origin x="102" y="246"/>
      </p:cViewPr>
      <p:guideLst>
        <p:guide orient="horz" pos="2160"/>
        <p:guide pos="3840"/>
      </p:guideLst>
    </p:cSldViewPr>
  </p:slideViewPr>
  <p:outlineViewPr>
    <p:cViewPr>
      <p:scale>
        <a:sx n="33" d="100"/>
        <a:sy n="33" d="100"/>
      </p:scale>
      <p:origin x="0" y="-1686"/>
    </p:cViewPr>
  </p:outlineViewPr>
  <p:notesTextViewPr>
    <p:cViewPr>
      <p:scale>
        <a:sx n="1" d="1"/>
        <a:sy n="1" d="1"/>
      </p:scale>
      <p:origin x="0" y="0"/>
    </p:cViewPr>
  </p:notesTextViewPr>
  <p:notesViewPr>
    <p:cSldViewPr snapToGrid="0">
      <p:cViewPr varScale="1">
        <p:scale>
          <a:sx n="60" d="100"/>
          <a:sy n="60" d="100"/>
        </p:scale>
        <p:origin x="250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F7FBAA-8E39-4110-94CF-707FEC723A59}" type="doc">
      <dgm:prSet loTypeId="urn:microsoft.com/office/officeart/2005/8/layout/chevron1" loCatId="process" qsTypeId="urn:microsoft.com/office/officeart/2005/8/quickstyle/simple1" qsCatId="simple" csTypeId="urn:microsoft.com/office/officeart/2005/8/colors/accent1_3" csCatId="accent1" phldr="1"/>
      <dgm:spPr/>
    </dgm:pt>
    <dgm:pt modelId="{46B69AB0-95CC-41BD-8807-E98E46EA7A8F}">
      <dgm:prSet phldrT="[Text]" custT="1"/>
      <dgm:spPr>
        <a:solidFill>
          <a:schemeClr val="accent2">
            <a:lumMod val="75000"/>
          </a:schemeClr>
        </a:solidFill>
      </dgm:spPr>
      <dgm:t>
        <a:bodyPr/>
        <a:lstStyle/>
        <a:p>
          <a:r>
            <a:rPr lang="en-US" sz="2300" dirty="0" smtClean="0"/>
            <a:t>Initial</a:t>
          </a:r>
          <a:br>
            <a:rPr lang="en-US" sz="2300" dirty="0" smtClean="0"/>
          </a:br>
          <a:r>
            <a:rPr lang="en-US" sz="1400" b="1" dirty="0" smtClean="0"/>
            <a:t>LEVEL 1</a:t>
          </a:r>
          <a:endParaRPr lang="en-GB" sz="2000" b="1" dirty="0"/>
        </a:p>
      </dgm:t>
    </dgm:pt>
    <dgm:pt modelId="{7EAD9F4A-FB0F-44D5-B0A3-EE21BB931465}" type="parTrans" cxnId="{69D096C1-47D7-4D2E-ADDD-BF262B62948E}">
      <dgm:prSet/>
      <dgm:spPr/>
      <dgm:t>
        <a:bodyPr/>
        <a:lstStyle/>
        <a:p>
          <a:endParaRPr lang="en-GB"/>
        </a:p>
      </dgm:t>
    </dgm:pt>
    <dgm:pt modelId="{216C9432-D562-4602-8213-AF7B98420262}" type="sibTrans" cxnId="{69D096C1-47D7-4D2E-ADDD-BF262B62948E}">
      <dgm:prSet/>
      <dgm:spPr/>
      <dgm:t>
        <a:bodyPr/>
        <a:lstStyle/>
        <a:p>
          <a:endParaRPr lang="en-GB"/>
        </a:p>
      </dgm:t>
    </dgm:pt>
    <dgm:pt modelId="{EA0E7440-0220-44F0-A500-401D84F0EFE5}">
      <dgm:prSet phldrT="[Text]" custT="1"/>
      <dgm:spPr>
        <a:solidFill>
          <a:schemeClr val="bg2">
            <a:lumMod val="50000"/>
          </a:schemeClr>
        </a:solidFill>
      </dgm:spPr>
      <dgm:t>
        <a:bodyPr/>
        <a:lstStyle/>
        <a:p>
          <a:r>
            <a:rPr lang="en-US" sz="2300" dirty="0" smtClean="0"/>
            <a:t>Developing</a:t>
          </a:r>
          <a:br>
            <a:rPr lang="en-US" sz="2300" dirty="0" smtClean="0"/>
          </a:br>
          <a:r>
            <a:rPr lang="en-US" sz="1400" b="1" dirty="0" smtClean="0"/>
            <a:t>LEVEL 2</a:t>
          </a:r>
          <a:endParaRPr lang="en-GB" sz="2300" b="1" dirty="0"/>
        </a:p>
      </dgm:t>
    </dgm:pt>
    <dgm:pt modelId="{22790842-2D43-4BD0-8B21-7BF82F88C3DF}" type="parTrans" cxnId="{B008BBA0-3D8A-4932-B3D1-4535619924C1}">
      <dgm:prSet/>
      <dgm:spPr/>
      <dgm:t>
        <a:bodyPr/>
        <a:lstStyle/>
        <a:p>
          <a:endParaRPr lang="en-GB"/>
        </a:p>
      </dgm:t>
    </dgm:pt>
    <dgm:pt modelId="{7DCD1A9A-DD32-4DAB-9A9B-FB5D3B2FE00B}" type="sibTrans" cxnId="{B008BBA0-3D8A-4932-B3D1-4535619924C1}">
      <dgm:prSet/>
      <dgm:spPr/>
      <dgm:t>
        <a:bodyPr/>
        <a:lstStyle/>
        <a:p>
          <a:endParaRPr lang="en-GB"/>
        </a:p>
      </dgm:t>
    </dgm:pt>
    <dgm:pt modelId="{4BDAD3BE-2FDA-456B-B518-82F2F76DD5F3}">
      <dgm:prSet phldrT="[Text]" custT="1"/>
      <dgm:spPr>
        <a:solidFill>
          <a:schemeClr val="accent1">
            <a:lumMod val="75000"/>
          </a:schemeClr>
        </a:solidFill>
      </dgm:spPr>
      <dgm:t>
        <a:bodyPr/>
        <a:lstStyle/>
        <a:p>
          <a:r>
            <a:rPr lang="en-US" sz="2300" dirty="0" smtClean="0"/>
            <a:t>Established</a:t>
          </a:r>
          <a:br>
            <a:rPr lang="en-US" sz="2300" dirty="0" smtClean="0"/>
          </a:br>
          <a:r>
            <a:rPr lang="en-US" sz="1400" b="1" dirty="0" smtClean="0"/>
            <a:t>LEVEL 3</a:t>
          </a:r>
          <a:endParaRPr lang="en-GB" sz="2300" b="1" dirty="0"/>
        </a:p>
      </dgm:t>
    </dgm:pt>
    <dgm:pt modelId="{6869C030-A85C-453B-8209-8527D9E7CCFF}" type="parTrans" cxnId="{69C6A9F3-8773-4F05-B5A7-2D00917E33A8}">
      <dgm:prSet/>
      <dgm:spPr/>
      <dgm:t>
        <a:bodyPr/>
        <a:lstStyle/>
        <a:p>
          <a:endParaRPr lang="en-GB"/>
        </a:p>
      </dgm:t>
    </dgm:pt>
    <dgm:pt modelId="{91BBA9D9-D961-4C30-90C9-A3A4B2DC4B12}" type="sibTrans" cxnId="{69C6A9F3-8773-4F05-B5A7-2D00917E33A8}">
      <dgm:prSet/>
      <dgm:spPr/>
      <dgm:t>
        <a:bodyPr/>
        <a:lstStyle/>
        <a:p>
          <a:endParaRPr lang="en-GB"/>
        </a:p>
      </dgm:t>
    </dgm:pt>
    <dgm:pt modelId="{AE926B45-D335-4C7F-811E-529A1D1AEE05}">
      <dgm:prSet phldrT="[Text]" custT="1"/>
      <dgm:spPr>
        <a:solidFill>
          <a:schemeClr val="accent5">
            <a:lumMod val="50000"/>
          </a:schemeClr>
        </a:solidFill>
      </dgm:spPr>
      <dgm:t>
        <a:bodyPr/>
        <a:lstStyle/>
        <a:p>
          <a:r>
            <a:rPr lang="en-US" sz="2400" dirty="0" smtClean="0"/>
            <a:t>Advanced</a:t>
          </a:r>
          <a:br>
            <a:rPr lang="en-US" sz="2400" dirty="0" smtClean="0"/>
          </a:br>
          <a:r>
            <a:rPr lang="en-US" sz="1400" b="1" dirty="0" smtClean="0"/>
            <a:t>LEVEL 4</a:t>
          </a:r>
          <a:endParaRPr lang="en-GB" sz="2400" b="1" dirty="0"/>
        </a:p>
      </dgm:t>
    </dgm:pt>
    <dgm:pt modelId="{601369C1-3BEA-4984-8AF5-1F05C853EEFE}" type="parTrans" cxnId="{1F99BA37-7848-459B-9438-83A9D0A9073D}">
      <dgm:prSet/>
      <dgm:spPr/>
      <dgm:t>
        <a:bodyPr/>
        <a:lstStyle/>
        <a:p>
          <a:endParaRPr lang="en-GB"/>
        </a:p>
      </dgm:t>
    </dgm:pt>
    <dgm:pt modelId="{8D1EB14B-C59C-4F69-8B00-B9B51E156793}" type="sibTrans" cxnId="{1F99BA37-7848-459B-9438-83A9D0A9073D}">
      <dgm:prSet/>
      <dgm:spPr/>
      <dgm:t>
        <a:bodyPr/>
        <a:lstStyle/>
        <a:p>
          <a:endParaRPr lang="en-GB"/>
        </a:p>
      </dgm:t>
    </dgm:pt>
    <dgm:pt modelId="{F1F70FA5-7657-4FE4-96E7-29912CA21733}">
      <dgm:prSet phldrT="[Text]" custT="1"/>
      <dgm:spPr>
        <a:solidFill>
          <a:schemeClr val="accent6">
            <a:lumMod val="50000"/>
          </a:schemeClr>
        </a:solidFill>
      </dgm:spPr>
      <dgm:t>
        <a:bodyPr/>
        <a:lstStyle/>
        <a:p>
          <a:r>
            <a:rPr lang="en-US" sz="2400" dirty="0" smtClean="0"/>
            <a:t>Leading</a:t>
          </a:r>
          <a:br>
            <a:rPr lang="en-US" sz="2400" dirty="0" smtClean="0"/>
          </a:br>
          <a:r>
            <a:rPr lang="en-US" sz="1400" b="1" dirty="0" smtClean="0"/>
            <a:t>LEVEL 5</a:t>
          </a:r>
          <a:endParaRPr lang="en-GB" sz="2400" b="1" dirty="0"/>
        </a:p>
      </dgm:t>
    </dgm:pt>
    <dgm:pt modelId="{2CF679BA-45B5-45BA-9559-E5D1F11EC79B}" type="parTrans" cxnId="{4BDE44B9-3DFB-4A64-B5BF-CEFE0AC2E1BC}">
      <dgm:prSet/>
      <dgm:spPr/>
      <dgm:t>
        <a:bodyPr/>
        <a:lstStyle/>
        <a:p>
          <a:endParaRPr lang="en-GB"/>
        </a:p>
      </dgm:t>
    </dgm:pt>
    <dgm:pt modelId="{86A46403-0E0E-40BE-9767-92A3C39D103A}" type="sibTrans" cxnId="{4BDE44B9-3DFB-4A64-B5BF-CEFE0AC2E1BC}">
      <dgm:prSet/>
      <dgm:spPr/>
      <dgm:t>
        <a:bodyPr/>
        <a:lstStyle/>
        <a:p>
          <a:endParaRPr lang="en-GB"/>
        </a:p>
      </dgm:t>
    </dgm:pt>
    <dgm:pt modelId="{5C06C986-282B-466A-AFC3-09FBB71C8580}" type="pres">
      <dgm:prSet presAssocID="{52F7FBAA-8E39-4110-94CF-707FEC723A59}" presName="Name0" presStyleCnt="0">
        <dgm:presLayoutVars>
          <dgm:dir/>
          <dgm:animLvl val="lvl"/>
          <dgm:resizeHandles val="exact"/>
        </dgm:presLayoutVars>
      </dgm:prSet>
      <dgm:spPr/>
    </dgm:pt>
    <dgm:pt modelId="{81028651-614B-4943-8BD9-BA530E94557E}" type="pres">
      <dgm:prSet presAssocID="{46B69AB0-95CC-41BD-8807-E98E46EA7A8F}" presName="parTxOnly" presStyleLbl="node1" presStyleIdx="0" presStyleCnt="5">
        <dgm:presLayoutVars>
          <dgm:chMax val="0"/>
          <dgm:chPref val="0"/>
          <dgm:bulletEnabled val="1"/>
        </dgm:presLayoutVars>
      </dgm:prSet>
      <dgm:spPr/>
      <dgm:t>
        <a:bodyPr/>
        <a:lstStyle/>
        <a:p>
          <a:endParaRPr lang="en-GB"/>
        </a:p>
      </dgm:t>
    </dgm:pt>
    <dgm:pt modelId="{6DCDA89B-5B4E-4227-8106-350C0472E6BE}" type="pres">
      <dgm:prSet presAssocID="{216C9432-D562-4602-8213-AF7B98420262}" presName="parTxOnlySpace" presStyleCnt="0"/>
      <dgm:spPr/>
    </dgm:pt>
    <dgm:pt modelId="{4CF88F19-9B38-4C9F-AEEF-9B5B44E6890D}" type="pres">
      <dgm:prSet presAssocID="{EA0E7440-0220-44F0-A500-401D84F0EFE5}" presName="parTxOnly" presStyleLbl="node1" presStyleIdx="1" presStyleCnt="5">
        <dgm:presLayoutVars>
          <dgm:chMax val="0"/>
          <dgm:chPref val="0"/>
          <dgm:bulletEnabled val="1"/>
        </dgm:presLayoutVars>
      </dgm:prSet>
      <dgm:spPr/>
      <dgm:t>
        <a:bodyPr/>
        <a:lstStyle/>
        <a:p>
          <a:endParaRPr lang="en-GB"/>
        </a:p>
      </dgm:t>
    </dgm:pt>
    <dgm:pt modelId="{98FDF351-010B-4560-A499-649AE29DE26A}" type="pres">
      <dgm:prSet presAssocID="{7DCD1A9A-DD32-4DAB-9A9B-FB5D3B2FE00B}" presName="parTxOnlySpace" presStyleCnt="0"/>
      <dgm:spPr/>
    </dgm:pt>
    <dgm:pt modelId="{B6A2E08A-6158-4F24-9159-4E0B2EF8A6FF}" type="pres">
      <dgm:prSet presAssocID="{4BDAD3BE-2FDA-456B-B518-82F2F76DD5F3}" presName="parTxOnly" presStyleLbl="node1" presStyleIdx="2" presStyleCnt="5">
        <dgm:presLayoutVars>
          <dgm:chMax val="0"/>
          <dgm:chPref val="0"/>
          <dgm:bulletEnabled val="1"/>
        </dgm:presLayoutVars>
      </dgm:prSet>
      <dgm:spPr/>
      <dgm:t>
        <a:bodyPr/>
        <a:lstStyle/>
        <a:p>
          <a:endParaRPr lang="en-GB"/>
        </a:p>
      </dgm:t>
    </dgm:pt>
    <dgm:pt modelId="{D67624CC-EE82-4298-94E2-1F735288E806}" type="pres">
      <dgm:prSet presAssocID="{91BBA9D9-D961-4C30-90C9-A3A4B2DC4B12}" presName="parTxOnlySpace" presStyleCnt="0"/>
      <dgm:spPr/>
    </dgm:pt>
    <dgm:pt modelId="{6AF04ABC-D1A7-48D4-A35E-0CCD1C951455}" type="pres">
      <dgm:prSet presAssocID="{AE926B45-D335-4C7F-811E-529A1D1AEE05}" presName="parTxOnly" presStyleLbl="node1" presStyleIdx="3" presStyleCnt="5">
        <dgm:presLayoutVars>
          <dgm:chMax val="0"/>
          <dgm:chPref val="0"/>
          <dgm:bulletEnabled val="1"/>
        </dgm:presLayoutVars>
      </dgm:prSet>
      <dgm:spPr/>
      <dgm:t>
        <a:bodyPr/>
        <a:lstStyle/>
        <a:p>
          <a:endParaRPr lang="en-GB"/>
        </a:p>
      </dgm:t>
    </dgm:pt>
    <dgm:pt modelId="{4F9F8645-9584-4D99-9109-F077B0026B9E}" type="pres">
      <dgm:prSet presAssocID="{8D1EB14B-C59C-4F69-8B00-B9B51E156793}" presName="parTxOnlySpace" presStyleCnt="0"/>
      <dgm:spPr/>
    </dgm:pt>
    <dgm:pt modelId="{BC2C2FCE-3238-48A4-B723-E460CDC6E0B6}" type="pres">
      <dgm:prSet presAssocID="{F1F70FA5-7657-4FE4-96E7-29912CA21733}" presName="parTxOnly" presStyleLbl="node1" presStyleIdx="4" presStyleCnt="5">
        <dgm:presLayoutVars>
          <dgm:chMax val="0"/>
          <dgm:chPref val="0"/>
          <dgm:bulletEnabled val="1"/>
        </dgm:presLayoutVars>
      </dgm:prSet>
      <dgm:spPr/>
      <dgm:t>
        <a:bodyPr/>
        <a:lstStyle/>
        <a:p>
          <a:endParaRPr lang="en-GB"/>
        </a:p>
      </dgm:t>
    </dgm:pt>
  </dgm:ptLst>
  <dgm:cxnLst>
    <dgm:cxn modelId="{DF2B2FB6-E610-4C91-BCEF-7DDDFA0E9C16}" type="presOf" srcId="{F1F70FA5-7657-4FE4-96E7-29912CA21733}" destId="{BC2C2FCE-3238-48A4-B723-E460CDC6E0B6}" srcOrd="0" destOrd="0" presId="urn:microsoft.com/office/officeart/2005/8/layout/chevron1"/>
    <dgm:cxn modelId="{1F99BA37-7848-459B-9438-83A9D0A9073D}" srcId="{52F7FBAA-8E39-4110-94CF-707FEC723A59}" destId="{AE926B45-D335-4C7F-811E-529A1D1AEE05}" srcOrd="3" destOrd="0" parTransId="{601369C1-3BEA-4984-8AF5-1F05C853EEFE}" sibTransId="{8D1EB14B-C59C-4F69-8B00-B9B51E156793}"/>
    <dgm:cxn modelId="{A6307BA3-DE9F-4401-BAD0-16F74EA0C4C4}" type="presOf" srcId="{AE926B45-D335-4C7F-811E-529A1D1AEE05}" destId="{6AF04ABC-D1A7-48D4-A35E-0CCD1C951455}" srcOrd="0" destOrd="0" presId="urn:microsoft.com/office/officeart/2005/8/layout/chevron1"/>
    <dgm:cxn modelId="{69C6A9F3-8773-4F05-B5A7-2D00917E33A8}" srcId="{52F7FBAA-8E39-4110-94CF-707FEC723A59}" destId="{4BDAD3BE-2FDA-456B-B518-82F2F76DD5F3}" srcOrd="2" destOrd="0" parTransId="{6869C030-A85C-453B-8209-8527D9E7CCFF}" sibTransId="{91BBA9D9-D961-4C30-90C9-A3A4B2DC4B12}"/>
    <dgm:cxn modelId="{17C78D7C-6F0A-43DC-8D13-A8C799D2C103}" type="presOf" srcId="{52F7FBAA-8E39-4110-94CF-707FEC723A59}" destId="{5C06C986-282B-466A-AFC3-09FBB71C8580}" srcOrd="0" destOrd="0" presId="urn:microsoft.com/office/officeart/2005/8/layout/chevron1"/>
    <dgm:cxn modelId="{8B212304-FA55-46C3-B962-00DAF5731329}" type="presOf" srcId="{4BDAD3BE-2FDA-456B-B518-82F2F76DD5F3}" destId="{B6A2E08A-6158-4F24-9159-4E0B2EF8A6FF}" srcOrd="0" destOrd="0" presId="urn:microsoft.com/office/officeart/2005/8/layout/chevron1"/>
    <dgm:cxn modelId="{69D096C1-47D7-4D2E-ADDD-BF262B62948E}" srcId="{52F7FBAA-8E39-4110-94CF-707FEC723A59}" destId="{46B69AB0-95CC-41BD-8807-E98E46EA7A8F}" srcOrd="0" destOrd="0" parTransId="{7EAD9F4A-FB0F-44D5-B0A3-EE21BB931465}" sibTransId="{216C9432-D562-4602-8213-AF7B98420262}"/>
    <dgm:cxn modelId="{B008BBA0-3D8A-4932-B3D1-4535619924C1}" srcId="{52F7FBAA-8E39-4110-94CF-707FEC723A59}" destId="{EA0E7440-0220-44F0-A500-401D84F0EFE5}" srcOrd="1" destOrd="0" parTransId="{22790842-2D43-4BD0-8B21-7BF82F88C3DF}" sibTransId="{7DCD1A9A-DD32-4DAB-9A9B-FB5D3B2FE00B}"/>
    <dgm:cxn modelId="{4BDE44B9-3DFB-4A64-B5BF-CEFE0AC2E1BC}" srcId="{52F7FBAA-8E39-4110-94CF-707FEC723A59}" destId="{F1F70FA5-7657-4FE4-96E7-29912CA21733}" srcOrd="4" destOrd="0" parTransId="{2CF679BA-45B5-45BA-9559-E5D1F11EC79B}" sibTransId="{86A46403-0E0E-40BE-9767-92A3C39D103A}"/>
    <dgm:cxn modelId="{68DD1400-2CAF-4E31-B308-41664772CC00}" type="presOf" srcId="{EA0E7440-0220-44F0-A500-401D84F0EFE5}" destId="{4CF88F19-9B38-4C9F-AEEF-9B5B44E6890D}" srcOrd="0" destOrd="0" presId="urn:microsoft.com/office/officeart/2005/8/layout/chevron1"/>
    <dgm:cxn modelId="{1964629C-C8E7-4E36-AFD1-9670CACFD7D1}" type="presOf" srcId="{46B69AB0-95CC-41BD-8807-E98E46EA7A8F}" destId="{81028651-614B-4943-8BD9-BA530E94557E}" srcOrd="0" destOrd="0" presId="urn:microsoft.com/office/officeart/2005/8/layout/chevron1"/>
    <dgm:cxn modelId="{8F573E8F-9B04-4A77-86DD-22B64673B0BA}" type="presParOf" srcId="{5C06C986-282B-466A-AFC3-09FBB71C8580}" destId="{81028651-614B-4943-8BD9-BA530E94557E}" srcOrd="0" destOrd="0" presId="urn:microsoft.com/office/officeart/2005/8/layout/chevron1"/>
    <dgm:cxn modelId="{89D51E33-0256-4439-8D04-BDA83DC8F577}" type="presParOf" srcId="{5C06C986-282B-466A-AFC3-09FBB71C8580}" destId="{6DCDA89B-5B4E-4227-8106-350C0472E6BE}" srcOrd="1" destOrd="0" presId="urn:microsoft.com/office/officeart/2005/8/layout/chevron1"/>
    <dgm:cxn modelId="{DE8FE82E-3CAE-4182-80D9-AD72CC40540A}" type="presParOf" srcId="{5C06C986-282B-466A-AFC3-09FBB71C8580}" destId="{4CF88F19-9B38-4C9F-AEEF-9B5B44E6890D}" srcOrd="2" destOrd="0" presId="urn:microsoft.com/office/officeart/2005/8/layout/chevron1"/>
    <dgm:cxn modelId="{3DB317A0-96E7-4584-9CCA-4BEBD2513CE4}" type="presParOf" srcId="{5C06C986-282B-466A-AFC3-09FBB71C8580}" destId="{98FDF351-010B-4560-A499-649AE29DE26A}" srcOrd="3" destOrd="0" presId="urn:microsoft.com/office/officeart/2005/8/layout/chevron1"/>
    <dgm:cxn modelId="{AA884D8B-EF92-4291-8EED-5D296A31F950}" type="presParOf" srcId="{5C06C986-282B-466A-AFC3-09FBB71C8580}" destId="{B6A2E08A-6158-4F24-9159-4E0B2EF8A6FF}" srcOrd="4" destOrd="0" presId="urn:microsoft.com/office/officeart/2005/8/layout/chevron1"/>
    <dgm:cxn modelId="{D34F2DF1-D860-42EE-B1A2-CBCE54062CC3}" type="presParOf" srcId="{5C06C986-282B-466A-AFC3-09FBB71C8580}" destId="{D67624CC-EE82-4298-94E2-1F735288E806}" srcOrd="5" destOrd="0" presId="urn:microsoft.com/office/officeart/2005/8/layout/chevron1"/>
    <dgm:cxn modelId="{7DD2EB43-C837-4E14-A0E1-D2C03BCC7A63}" type="presParOf" srcId="{5C06C986-282B-466A-AFC3-09FBB71C8580}" destId="{6AF04ABC-D1A7-48D4-A35E-0CCD1C951455}" srcOrd="6" destOrd="0" presId="urn:microsoft.com/office/officeart/2005/8/layout/chevron1"/>
    <dgm:cxn modelId="{5387BB81-18E2-4CC0-8187-F5212C484C17}" type="presParOf" srcId="{5C06C986-282B-466A-AFC3-09FBB71C8580}" destId="{4F9F8645-9584-4D99-9109-F077B0026B9E}" srcOrd="7" destOrd="0" presId="urn:microsoft.com/office/officeart/2005/8/layout/chevron1"/>
    <dgm:cxn modelId="{F1D5927B-E527-45B0-B08E-FEB847356F77}" type="presParOf" srcId="{5C06C986-282B-466A-AFC3-09FBB71C8580}" destId="{BC2C2FCE-3238-48A4-B723-E460CDC6E0B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F7FBAA-8E39-4110-94CF-707FEC723A59}" type="doc">
      <dgm:prSet loTypeId="urn:microsoft.com/office/officeart/2005/8/layout/chevron1" loCatId="process" qsTypeId="urn:microsoft.com/office/officeart/2005/8/quickstyle/simple1" qsCatId="simple" csTypeId="urn:microsoft.com/office/officeart/2005/8/colors/accent1_3" csCatId="accent1" phldr="1"/>
      <dgm:spPr/>
    </dgm:pt>
    <dgm:pt modelId="{46B69AB0-95CC-41BD-8807-E98E46EA7A8F}">
      <dgm:prSet phldrT="[Text]" custT="1"/>
      <dgm:spPr>
        <a:solidFill>
          <a:schemeClr val="accent2">
            <a:lumMod val="75000"/>
          </a:schemeClr>
        </a:solidFill>
      </dgm:spPr>
      <dgm:t>
        <a:bodyPr/>
        <a:lstStyle/>
        <a:p>
          <a:r>
            <a:rPr lang="en-US" sz="2300" dirty="0" smtClean="0"/>
            <a:t>Initial</a:t>
          </a:r>
          <a:br>
            <a:rPr lang="en-US" sz="2300" dirty="0" smtClean="0"/>
          </a:br>
          <a:r>
            <a:rPr lang="en-US" sz="1400" b="1" dirty="0" smtClean="0"/>
            <a:t>LEVEL 1</a:t>
          </a:r>
          <a:endParaRPr lang="en-GB" sz="2000" b="1" dirty="0"/>
        </a:p>
      </dgm:t>
    </dgm:pt>
    <dgm:pt modelId="{7EAD9F4A-FB0F-44D5-B0A3-EE21BB931465}" type="parTrans" cxnId="{69D096C1-47D7-4D2E-ADDD-BF262B62948E}">
      <dgm:prSet/>
      <dgm:spPr/>
      <dgm:t>
        <a:bodyPr/>
        <a:lstStyle/>
        <a:p>
          <a:endParaRPr lang="en-GB"/>
        </a:p>
      </dgm:t>
    </dgm:pt>
    <dgm:pt modelId="{216C9432-D562-4602-8213-AF7B98420262}" type="sibTrans" cxnId="{69D096C1-47D7-4D2E-ADDD-BF262B62948E}">
      <dgm:prSet/>
      <dgm:spPr/>
      <dgm:t>
        <a:bodyPr/>
        <a:lstStyle/>
        <a:p>
          <a:endParaRPr lang="en-GB"/>
        </a:p>
      </dgm:t>
    </dgm:pt>
    <dgm:pt modelId="{EA0E7440-0220-44F0-A500-401D84F0EFE5}">
      <dgm:prSet phldrT="[Text]" custT="1"/>
      <dgm:spPr>
        <a:solidFill>
          <a:schemeClr val="bg2">
            <a:lumMod val="50000"/>
          </a:schemeClr>
        </a:solidFill>
      </dgm:spPr>
      <dgm:t>
        <a:bodyPr/>
        <a:lstStyle/>
        <a:p>
          <a:r>
            <a:rPr lang="en-US" sz="2300" dirty="0" smtClean="0"/>
            <a:t>Developing</a:t>
          </a:r>
          <a:br>
            <a:rPr lang="en-US" sz="2300" dirty="0" smtClean="0"/>
          </a:br>
          <a:r>
            <a:rPr lang="en-US" sz="1400" b="1" dirty="0" smtClean="0"/>
            <a:t>LEVEL 2</a:t>
          </a:r>
          <a:endParaRPr lang="en-GB" sz="2300" b="1" dirty="0"/>
        </a:p>
      </dgm:t>
    </dgm:pt>
    <dgm:pt modelId="{22790842-2D43-4BD0-8B21-7BF82F88C3DF}" type="parTrans" cxnId="{B008BBA0-3D8A-4932-B3D1-4535619924C1}">
      <dgm:prSet/>
      <dgm:spPr/>
      <dgm:t>
        <a:bodyPr/>
        <a:lstStyle/>
        <a:p>
          <a:endParaRPr lang="en-GB"/>
        </a:p>
      </dgm:t>
    </dgm:pt>
    <dgm:pt modelId="{7DCD1A9A-DD32-4DAB-9A9B-FB5D3B2FE00B}" type="sibTrans" cxnId="{B008BBA0-3D8A-4932-B3D1-4535619924C1}">
      <dgm:prSet/>
      <dgm:spPr/>
      <dgm:t>
        <a:bodyPr/>
        <a:lstStyle/>
        <a:p>
          <a:endParaRPr lang="en-GB"/>
        </a:p>
      </dgm:t>
    </dgm:pt>
    <dgm:pt modelId="{4BDAD3BE-2FDA-456B-B518-82F2F76DD5F3}">
      <dgm:prSet phldrT="[Text]" custT="1"/>
      <dgm:spPr>
        <a:solidFill>
          <a:schemeClr val="accent1">
            <a:lumMod val="75000"/>
          </a:schemeClr>
        </a:solidFill>
      </dgm:spPr>
      <dgm:t>
        <a:bodyPr/>
        <a:lstStyle/>
        <a:p>
          <a:r>
            <a:rPr lang="en-US" sz="2300" dirty="0" smtClean="0"/>
            <a:t>Established</a:t>
          </a:r>
          <a:br>
            <a:rPr lang="en-US" sz="2300" dirty="0" smtClean="0"/>
          </a:br>
          <a:r>
            <a:rPr lang="en-US" sz="1400" b="1" dirty="0" smtClean="0"/>
            <a:t>LEVEL 3</a:t>
          </a:r>
          <a:endParaRPr lang="en-GB" sz="2300" b="1" dirty="0"/>
        </a:p>
      </dgm:t>
    </dgm:pt>
    <dgm:pt modelId="{6869C030-A85C-453B-8209-8527D9E7CCFF}" type="parTrans" cxnId="{69C6A9F3-8773-4F05-B5A7-2D00917E33A8}">
      <dgm:prSet/>
      <dgm:spPr/>
      <dgm:t>
        <a:bodyPr/>
        <a:lstStyle/>
        <a:p>
          <a:endParaRPr lang="en-GB"/>
        </a:p>
      </dgm:t>
    </dgm:pt>
    <dgm:pt modelId="{91BBA9D9-D961-4C30-90C9-A3A4B2DC4B12}" type="sibTrans" cxnId="{69C6A9F3-8773-4F05-B5A7-2D00917E33A8}">
      <dgm:prSet/>
      <dgm:spPr/>
      <dgm:t>
        <a:bodyPr/>
        <a:lstStyle/>
        <a:p>
          <a:endParaRPr lang="en-GB"/>
        </a:p>
      </dgm:t>
    </dgm:pt>
    <dgm:pt modelId="{AE926B45-D335-4C7F-811E-529A1D1AEE05}">
      <dgm:prSet phldrT="[Text]" custT="1"/>
      <dgm:spPr>
        <a:solidFill>
          <a:schemeClr val="accent5">
            <a:lumMod val="50000"/>
          </a:schemeClr>
        </a:solidFill>
      </dgm:spPr>
      <dgm:t>
        <a:bodyPr/>
        <a:lstStyle/>
        <a:p>
          <a:r>
            <a:rPr lang="en-US" sz="2400" dirty="0" smtClean="0"/>
            <a:t>Advanced</a:t>
          </a:r>
          <a:br>
            <a:rPr lang="en-US" sz="2400" dirty="0" smtClean="0"/>
          </a:br>
          <a:r>
            <a:rPr lang="en-US" sz="1400" b="1" dirty="0" smtClean="0"/>
            <a:t>LEVEL 4</a:t>
          </a:r>
          <a:endParaRPr lang="en-GB" sz="2400" b="1" dirty="0"/>
        </a:p>
      </dgm:t>
    </dgm:pt>
    <dgm:pt modelId="{601369C1-3BEA-4984-8AF5-1F05C853EEFE}" type="parTrans" cxnId="{1F99BA37-7848-459B-9438-83A9D0A9073D}">
      <dgm:prSet/>
      <dgm:spPr/>
      <dgm:t>
        <a:bodyPr/>
        <a:lstStyle/>
        <a:p>
          <a:endParaRPr lang="en-GB"/>
        </a:p>
      </dgm:t>
    </dgm:pt>
    <dgm:pt modelId="{8D1EB14B-C59C-4F69-8B00-B9B51E156793}" type="sibTrans" cxnId="{1F99BA37-7848-459B-9438-83A9D0A9073D}">
      <dgm:prSet/>
      <dgm:spPr/>
      <dgm:t>
        <a:bodyPr/>
        <a:lstStyle/>
        <a:p>
          <a:endParaRPr lang="en-GB"/>
        </a:p>
      </dgm:t>
    </dgm:pt>
    <dgm:pt modelId="{F1F70FA5-7657-4FE4-96E7-29912CA21733}">
      <dgm:prSet phldrT="[Text]" custT="1"/>
      <dgm:spPr>
        <a:solidFill>
          <a:schemeClr val="accent6">
            <a:lumMod val="50000"/>
          </a:schemeClr>
        </a:solidFill>
      </dgm:spPr>
      <dgm:t>
        <a:bodyPr/>
        <a:lstStyle/>
        <a:p>
          <a:r>
            <a:rPr lang="en-US" sz="2400" dirty="0" smtClean="0"/>
            <a:t>Leading</a:t>
          </a:r>
          <a:br>
            <a:rPr lang="en-US" sz="2400" dirty="0" smtClean="0"/>
          </a:br>
          <a:r>
            <a:rPr lang="en-US" sz="1400" b="1" dirty="0" smtClean="0"/>
            <a:t>LEVEL 5</a:t>
          </a:r>
          <a:endParaRPr lang="en-GB" sz="2400" b="1" dirty="0"/>
        </a:p>
      </dgm:t>
    </dgm:pt>
    <dgm:pt modelId="{2CF679BA-45B5-45BA-9559-E5D1F11EC79B}" type="parTrans" cxnId="{4BDE44B9-3DFB-4A64-B5BF-CEFE0AC2E1BC}">
      <dgm:prSet/>
      <dgm:spPr/>
      <dgm:t>
        <a:bodyPr/>
        <a:lstStyle/>
        <a:p>
          <a:endParaRPr lang="en-GB"/>
        </a:p>
      </dgm:t>
    </dgm:pt>
    <dgm:pt modelId="{86A46403-0E0E-40BE-9767-92A3C39D103A}" type="sibTrans" cxnId="{4BDE44B9-3DFB-4A64-B5BF-CEFE0AC2E1BC}">
      <dgm:prSet/>
      <dgm:spPr/>
      <dgm:t>
        <a:bodyPr/>
        <a:lstStyle/>
        <a:p>
          <a:endParaRPr lang="en-GB"/>
        </a:p>
      </dgm:t>
    </dgm:pt>
    <dgm:pt modelId="{5C06C986-282B-466A-AFC3-09FBB71C8580}" type="pres">
      <dgm:prSet presAssocID="{52F7FBAA-8E39-4110-94CF-707FEC723A59}" presName="Name0" presStyleCnt="0">
        <dgm:presLayoutVars>
          <dgm:dir/>
          <dgm:animLvl val="lvl"/>
          <dgm:resizeHandles val="exact"/>
        </dgm:presLayoutVars>
      </dgm:prSet>
      <dgm:spPr/>
    </dgm:pt>
    <dgm:pt modelId="{81028651-614B-4943-8BD9-BA530E94557E}" type="pres">
      <dgm:prSet presAssocID="{46B69AB0-95CC-41BD-8807-E98E46EA7A8F}" presName="parTxOnly" presStyleLbl="node1" presStyleIdx="0" presStyleCnt="5">
        <dgm:presLayoutVars>
          <dgm:chMax val="0"/>
          <dgm:chPref val="0"/>
          <dgm:bulletEnabled val="1"/>
        </dgm:presLayoutVars>
      </dgm:prSet>
      <dgm:spPr/>
      <dgm:t>
        <a:bodyPr/>
        <a:lstStyle/>
        <a:p>
          <a:endParaRPr lang="en-GB"/>
        </a:p>
      </dgm:t>
    </dgm:pt>
    <dgm:pt modelId="{6DCDA89B-5B4E-4227-8106-350C0472E6BE}" type="pres">
      <dgm:prSet presAssocID="{216C9432-D562-4602-8213-AF7B98420262}" presName="parTxOnlySpace" presStyleCnt="0"/>
      <dgm:spPr/>
    </dgm:pt>
    <dgm:pt modelId="{4CF88F19-9B38-4C9F-AEEF-9B5B44E6890D}" type="pres">
      <dgm:prSet presAssocID="{EA0E7440-0220-44F0-A500-401D84F0EFE5}" presName="parTxOnly" presStyleLbl="node1" presStyleIdx="1" presStyleCnt="5">
        <dgm:presLayoutVars>
          <dgm:chMax val="0"/>
          <dgm:chPref val="0"/>
          <dgm:bulletEnabled val="1"/>
        </dgm:presLayoutVars>
      </dgm:prSet>
      <dgm:spPr/>
      <dgm:t>
        <a:bodyPr/>
        <a:lstStyle/>
        <a:p>
          <a:endParaRPr lang="en-GB"/>
        </a:p>
      </dgm:t>
    </dgm:pt>
    <dgm:pt modelId="{98FDF351-010B-4560-A499-649AE29DE26A}" type="pres">
      <dgm:prSet presAssocID="{7DCD1A9A-DD32-4DAB-9A9B-FB5D3B2FE00B}" presName="parTxOnlySpace" presStyleCnt="0"/>
      <dgm:spPr/>
    </dgm:pt>
    <dgm:pt modelId="{B6A2E08A-6158-4F24-9159-4E0B2EF8A6FF}" type="pres">
      <dgm:prSet presAssocID="{4BDAD3BE-2FDA-456B-B518-82F2F76DD5F3}" presName="parTxOnly" presStyleLbl="node1" presStyleIdx="2" presStyleCnt="5">
        <dgm:presLayoutVars>
          <dgm:chMax val="0"/>
          <dgm:chPref val="0"/>
          <dgm:bulletEnabled val="1"/>
        </dgm:presLayoutVars>
      </dgm:prSet>
      <dgm:spPr/>
      <dgm:t>
        <a:bodyPr/>
        <a:lstStyle/>
        <a:p>
          <a:endParaRPr lang="en-GB"/>
        </a:p>
      </dgm:t>
    </dgm:pt>
    <dgm:pt modelId="{D67624CC-EE82-4298-94E2-1F735288E806}" type="pres">
      <dgm:prSet presAssocID="{91BBA9D9-D961-4C30-90C9-A3A4B2DC4B12}" presName="parTxOnlySpace" presStyleCnt="0"/>
      <dgm:spPr/>
    </dgm:pt>
    <dgm:pt modelId="{6AF04ABC-D1A7-48D4-A35E-0CCD1C951455}" type="pres">
      <dgm:prSet presAssocID="{AE926B45-D335-4C7F-811E-529A1D1AEE05}" presName="parTxOnly" presStyleLbl="node1" presStyleIdx="3" presStyleCnt="5">
        <dgm:presLayoutVars>
          <dgm:chMax val="0"/>
          <dgm:chPref val="0"/>
          <dgm:bulletEnabled val="1"/>
        </dgm:presLayoutVars>
      </dgm:prSet>
      <dgm:spPr/>
      <dgm:t>
        <a:bodyPr/>
        <a:lstStyle/>
        <a:p>
          <a:endParaRPr lang="en-GB"/>
        </a:p>
      </dgm:t>
    </dgm:pt>
    <dgm:pt modelId="{4F9F8645-9584-4D99-9109-F077B0026B9E}" type="pres">
      <dgm:prSet presAssocID="{8D1EB14B-C59C-4F69-8B00-B9B51E156793}" presName="parTxOnlySpace" presStyleCnt="0"/>
      <dgm:spPr/>
    </dgm:pt>
    <dgm:pt modelId="{BC2C2FCE-3238-48A4-B723-E460CDC6E0B6}" type="pres">
      <dgm:prSet presAssocID="{F1F70FA5-7657-4FE4-96E7-29912CA21733}" presName="parTxOnly" presStyleLbl="node1" presStyleIdx="4" presStyleCnt="5">
        <dgm:presLayoutVars>
          <dgm:chMax val="0"/>
          <dgm:chPref val="0"/>
          <dgm:bulletEnabled val="1"/>
        </dgm:presLayoutVars>
      </dgm:prSet>
      <dgm:spPr/>
      <dgm:t>
        <a:bodyPr/>
        <a:lstStyle/>
        <a:p>
          <a:endParaRPr lang="en-GB"/>
        </a:p>
      </dgm:t>
    </dgm:pt>
  </dgm:ptLst>
  <dgm:cxnLst>
    <dgm:cxn modelId="{290876BC-B47C-47F5-ABC4-7EBC7A386920}" type="presOf" srcId="{46B69AB0-95CC-41BD-8807-E98E46EA7A8F}" destId="{81028651-614B-4943-8BD9-BA530E94557E}" srcOrd="0" destOrd="0" presId="urn:microsoft.com/office/officeart/2005/8/layout/chevron1"/>
    <dgm:cxn modelId="{B008BBA0-3D8A-4932-B3D1-4535619924C1}" srcId="{52F7FBAA-8E39-4110-94CF-707FEC723A59}" destId="{EA0E7440-0220-44F0-A500-401D84F0EFE5}" srcOrd="1" destOrd="0" parTransId="{22790842-2D43-4BD0-8B21-7BF82F88C3DF}" sibTransId="{7DCD1A9A-DD32-4DAB-9A9B-FB5D3B2FE00B}"/>
    <dgm:cxn modelId="{1F99BA37-7848-459B-9438-83A9D0A9073D}" srcId="{52F7FBAA-8E39-4110-94CF-707FEC723A59}" destId="{AE926B45-D335-4C7F-811E-529A1D1AEE05}" srcOrd="3" destOrd="0" parTransId="{601369C1-3BEA-4984-8AF5-1F05C853EEFE}" sibTransId="{8D1EB14B-C59C-4F69-8B00-B9B51E156793}"/>
    <dgm:cxn modelId="{62454EC5-AFC1-45AC-8D36-56EB2B1F3855}" type="presOf" srcId="{EA0E7440-0220-44F0-A500-401D84F0EFE5}" destId="{4CF88F19-9B38-4C9F-AEEF-9B5B44E6890D}" srcOrd="0" destOrd="0" presId="urn:microsoft.com/office/officeart/2005/8/layout/chevron1"/>
    <dgm:cxn modelId="{2A8E6946-3DA2-4A1A-A04A-3D8527CEF7F1}" type="presOf" srcId="{F1F70FA5-7657-4FE4-96E7-29912CA21733}" destId="{BC2C2FCE-3238-48A4-B723-E460CDC6E0B6}" srcOrd="0" destOrd="0" presId="urn:microsoft.com/office/officeart/2005/8/layout/chevron1"/>
    <dgm:cxn modelId="{45362F32-FE74-4DB7-B83F-AD582FA61CA6}" type="presOf" srcId="{AE926B45-D335-4C7F-811E-529A1D1AEE05}" destId="{6AF04ABC-D1A7-48D4-A35E-0CCD1C951455}" srcOrd="0" destOrd="0" presId="urn:microsoft.com/office/officeart/2005/8/layout/chevron1"/>
    <dgm:cxn modelId="{69D096C1-47D7-4D2E-ADDD-BF262B62948E}" srcId="{52F7FBAA-8E39-4110-94CF-707FEC723A59}" destId="{46B69AB0-95CC-41BD-8807-E98E46EA7A8F}" srcOrd="0" destOrd="0" parTransId="{7EAD9F4A-FB0F-44D5-B0A3-EE21BB931465}" sibTransId="{216C9432-D562-4602-8213-AF7B98420262}"/>
    <dgm:cxn modelId="{423AE903-B176-4728-BAF1-A2956FCBCE23}" type="presOf" srcId="{4BDAD3BE-2FDA-456B-B518-82F2F76DD5F3}" destId="{B6A2E08A-6158-4F24-9159-4E0B2EF8A6FF}" srcOrd="0" destOrd="0" presId="urn:microsoft.com/office/officeart/2005/8/layout/chevron1"/>
    <dgm:cxn modelId="{69C6A9F3-8773-4F05-B5A7-2D00917E33A8}" srcId="{52F7FBAA-8E39-4110-94CF-707FEC723A59}" destId="{4BDAD3BE-2FDA-456B-B518-82F2F76DD5F3}" srcOrd="2" destOrd="0" parTransId="{6869C030-A85C-453B-8209-8527D9E7CCFF}" sibTransId="{91BBA9D9-D961-4C30-90C9-A3A4B2DC4B12}"/>
    <dgm:cxn modelId="{4BDE44B9-3DFB-4A64-B5BF-CEFE0AC2E1BC}" srcId="{52F7FBAA-8E39-4110-94CF-707FEC723A59}" destId="{F1F70FA5-7657-4FE4-96E7-29912CA21733}" srcOrd="4" destOrd="0" parTransId="{2CF679BA-45B5-45BA-9559-E5D1F11EC79B}" sibTransId="{86A46403-0E0E-40BE-9767-92A3C39D103A}"/>
    <dgm:cxn modelId="{7890603B-CBE7-4F2B-AED0-4B1D1783E5E5}" type="presOf" srcId="{52F7FBAA-8E39-4110-94CF-707FEC723A59}" destId="{5C06C986-282B-466A-AFC3-09FBB71C8580}" srcOrd="0" destOrd="0" presId="urn:microsoft.com/office/officeart/2005/8/layout/chevron1"/>
    <dgm:cxn modelId="{36A68C00-A13E-45A2-9A06-254E345BF532}" type="presParOf" srcId="{5C06C986-282B-466A-AFC3-09FBB71C8580}" destId="{81028651-614B-4943-8BD9-BA530E94557E}" srcOrd="0" destOrd="0" presId="urn:microsoft.com/office/officeart/2005/8/layout/chevron1"/>
    <dgm:cxn modelId="{4F8E9CFE-19F9-4E58-A4CB-57F1A25BE1CA}" type="presParOf" srcId="{5C06C986-282B-466A-AFC3-09FBB71C8580}" destId="{6DCDA89B-5B4E-4227-8106-350C0472E6BE}" srcOrd="1" destOrd="0" presId="urn:microsoft.com/office/officeart/2005/8/layout/chevron1"/>
    <dgm:cxn modelId="{B06C04E4-29A4-4C8F-9E58-DB078F1A85DB}" type="presParOf" srcId="{5C06C986-282B-466A-AFC3-09FBB71C8580}" destId="{4CF88F19-9B38-4C9F-AEEF-9B5B44E6890D}" srcOrd="2" destOrd="0" presId="urn:microsoft.com/office/officeart/2005/8/layout/chevron1"/>
    <dgm:cxn modelId="{46927FDD-C2A2-4E2C-A957-82C840E1DA13}" type="presParOf" srcId="{5C06C986-282B-466A-AFC3-09FBB71C8580}" destId="{98FDF351-010B-4560-A499-649AE29DE26A}" srcOrd="3" destOrd="0" presId="urn:microsoft.com/office/officeart/2005/8/layout/chevron1"/>
    <dgm:cxn modelId="{E59D01B5-65EF-4FCF-90AE-E69DC0573CB4}" type="presParOf" srcId="{5C06C986-282B-466A-AFC3-09FBB71C8580}" destId="{B6A2E08A-6158-4F24-9159-4E0B2EF8A6FF}" srcOrd="4" destOrd="0" presId="urn:microsoft.com/office/officeart/2005/8/layout/chevron1"/>
    <dgm:cxn modelId="{2805381B-9F2E-45EB-8DC0-F48B2BB39B83}" type="presParOf" srcId="{5C06C986-282B-466A-AFC3-09FBB71C8580}" destId="{D67624CC-EE82-4298-94E2-1F735288E806}" srcOrd="5" destOrd="0" presId="urn:microsoft.com/office/officeart/2005/8/layout/chevron1"/>
    <dgm:cxn modelId="{84738525-89D8-4116-AD86-4CE08C2719C0}" type="presParOf" srcId="{5C06C986-282B-466A-AFC3-09FBB71C8580}" destId="{6AF04ABC-D1A7-48D4-A35E-0CCD1C951455}" srcOrd="6" destOrd="0" presId="urn:microsoft.com/office/officeart/2005/8/layout/chevron1"/>
    <dgm:cxn modelId="{CC350F4B-224B-4DC1-8D4F-382893A01B59}" type="presParOf" srcId="{5C06C986-282B-466A-AFC3-09FBB71C8580}" destId="{4F9F8645-9584-4D99-9109-F077B0026B9E}" srcOrd="7" destOrd="0" presId="urn:microsoft.com/office/officeart/2005/8/layout/chevron1"/>
    <dgm:cxn modelId="{90E1BBA5-8B1A-48E2-ADF2-D287A1A0E10A}" type="presParOf" srcId="{5C06C986-282B-466A-AFC3-09FBB71C8580}" destId="{BC2C2FCE-3238-48A4-B723-E460CDC6E0B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7FBAA-8E39-4110-94CF-707FEC723A59}" type="doc">
      <dgm:prSet loTypeId="urn:microsoft.com/office/officeart/2005/8/layout/chevron1" loCatId="process" qsTypeId="urn:microsoft.com/office/officeart/2005/8/quickstyle/simple1" qsCatId="simple" csTypeId="urn:microsoft.com/office/officeart/2005/8/colors/accent1_3" csCatId="accent1" phldr="1"/>
      <dgm:spPr/>
    </dgm:pt>
    <dgm:pt modelId="{46B69AB0-95CC-41BD-8807-E98E46EA7A8F}">
      <dgm:prSet phldrT="[Text]" custT="1"/>
      <dgm:spPr>
        <a:solidFill>
          <a:schemeClr val="accent2">
            <a:lumMod val="75000"/>
          </a:schemeClr>
        </a:solidFill>
      </dgm:spPr>
      <dgm:t>
        <a:bodyPr/>
        <a:lstStyle/>
        <a:p>
          <a:r>
            <a:rPr lang="en-US" sz="2300" dirty="0" smtClean="0"/>
            <a:t>Initial</a:t>
          </a:r>
          <a:br>
            <a:rPr lang="en-US" sz="2300" dirty="0" smtClean="0"/>
          </a:br>
          <a:r>
            <a:rPr lang="en-US" sz="1400" b="1" dirty="0" smtClean="0"/>
            <a:t>LEVEL 1</a:t>
          </a:r>
          <a:endParaRPr lang="en-GB" sz="2000" b="1" dirty="0"/>
        </a:p>
      </dgm:t>
    </dgm:pt>
    <dgm:pt modelId="{7EAD9F4A-FB0F-44D5-B0A3-EE21BB931465}" type="parTrans" cxnId="{69D096C1-47D7-4D2E-ADDD-BF262B62948E}">
      <dgm:prSet/>
      <dgm:spPr/>
      <dgm:t>
        <a:bodyPr/>
        <a:lstStyle/>
        <a:p>
          <a:endParaRPr lang="en-GB"/>
        </a:p>
      </dgm:t>
    </dgm:pt>
    <dgm:pt modelId="{216C9432-D562-4602-8213-AF7B98420262}" type="sibTrans" cxnId="{69D096C1-47D7-4D2E-ADDD-BF262B62948E}">
      <dgm:prSet/>
      <dgm:spPr/>
      <dgm:t>
        <a:bodyPr/>
        <a:lstStyle/>
        <a:p>
          <a:endParaRPr lang="en-GB"/>
        </a:p>
      </dgm:t>
    </dgm:pt>
    <dgm:pt modelId="{EA0E7440-0220-44F0-A500-401D84F0EFE5}">
      <dgm:prSet phldrT="[Text]" custT="1"/>
      <dgm:spPr>
        <a:solidFill>
          <a:schemeClr val="bg2">
            <a:lumMod val="50000"/>
          </a:schemeClr>
        </a:solidFill>
      </dgm:spPr>
      <dgm:t>
        <a:bodyPr/>
        <a:lstStyle/>
        <a:p>
          <a:r>
            <a:rPr lang="en-US" sz="2300" dirty="0" smtClean="0"/>
            <a:t>Developing</a:t>
          </a:r>
          <a:br>
            <a:rPr lang="en-US" sz="2300" dirty="0" smtClean="0"/>
          </a:br>
          <a:r>
            <a:rPr lang="en-US" sz="1400" b="1" dirty="0" smtClean="0"/>
            <a:t>LEVEL 2</a:t>
          </a:r>
          <a:endParaRPr lang="en-GB" sz="2300" b="1" dirty="0"/>
        </a:p>
      </dgm:t>
    </dgm:pt>
    <dgm:pt modelId="{22790842-2D43-4BD0-8B21-7BF82F88C3DF}" type="parTrans" cxnId="{B008BBA0-3D8A-4932-B3D1-4535619924C1}">
      <dgm:prSet/>
      <dgm:spPr/>
      <dgm:t>
        <a:bodyPr/>
        <a:lstStyle/>
        <a:p>
          <a:endParaRPr lang="en-GB"/>
        </a:p>
      </dgm:t>
    </dgm:pt>
    <dgm:pt modelId="{7DCD1A9A-DD32-4DAB-9A9B-FB5D3B2FE00B}" type="sibTrans" cxnId="{B008BBA0-3D8A-4932-B3D1-4535619924C1}">
      <dgm:prSet/>
      <dgm:spPr/>
      <dgm:t>
        <a:bodyPr/>
        <a:lstStyle/>
        <a:p>
          <a:endParaRPr lang="en-GB"/>
        </a:p>
      </dgm:t>
    </dgm:pt>
    <dgm:pt modelId="{4BDAD3BE-2FDA-456B-B518-82F2F76DD5F3}">
      <dgm:prSet phldrT="[Text]" custT="1"/>
      <dgm:spPr>
        <a:solidFill>
          <a:schemeClr val="accent1">
            <a:lumMod val="75000"/>
          </a:schemeClr>
        </a:solidFill>
      </dgm:spPr>
      <dgm:t>
        <a:bodyPr/>
        <a:lstStyle/>
        <a:p>
          <a:r>
            <a:rPr lang="en-US" sz="2300" dirty="0" smtClean="0"/>
            <a:t>Established</a:t>
          </a:r>
          <a:br>
            <a:rPr lang="en-US" sz="2300" dirty="0" smtClean="0"/>
          </a:br>
          <a:r>
            <a:rPr lang="en-US" sz="1400" b="1" dirty="0" smtClean="0"/>
            <a:t>LEVEL 3</a:t>
          </a:r>
          <a:endParaRPr lang="en-GB" sz="2300" b="1" dirty="0"/>
        </a:p>
      </dgm:t>
    </dgm:pt>
    <dgm:pt modelId="{6869C030-A85C-453B-8209-8527D9E7CCFF}" type="parTrans" cxnId="{69C6A9F3-8773-4F05-B5A7-2D00917E33A8}">
      <dgm:prSet/>
      <dgm:spPr/>
      <dgm:t>
        <a:bodyPr/>
        <a:lstStyle/>
        <a:p>
          <a:endParaRPr lang="en-GB"/>
        </a:p>
      </dgm:t>
    </dgm:pt>
    <dgm:pt modelId="{91BBA9D9-D961-4C30-90C9-A3A4B2DC4B12}" type="sibTrans" cxnId="{69C6A9F3-8773-4F05-B5A7-2D00917E33A8}">
      <dgm:prSet/>
      <dgm:spPr/>
      <dgm:t>
        <a:bodyPr/>
        <a:lstStyle/>
        <a:p>
          <a:endParaRPr lang="en-GB"/>
        </a:p>
      </dgm:t>
    </dgm:pt>
    <dgm:pt modelId="{AE926B45-D335-4C7F-811E-529A1D1AEE05}">
      <dgm:prSet phldrT="[Text]" custT="1"/>
      <dgm:spPr>
        <a:solidFill>
          <a:schemeClr val="accent5">
            <a:lumMod val="50000"/>
          </a:schemeClr>
        </a:solidFill>
      </dgm:spPr>
      <dgm:t>
        <a:bodyPr/>
        <a:lstStyle/>
        <a:p>
          <a:r>
            <a:rPr lang="en-US" sz="2400" dirty="0" smtClean="0"/>
            <a:t>Advanced</a:t>
          </a:r>
          <a:br>
            <a:rPr lang="en-US" sz="2400" dirty="0" smtClean="0"/>
          </a:br>
          <a:r>
            <a:rPr lang="en-US" sz="1400" b="1" dirty="0" smtClean="0"/>
            <a:t>LEVEL 4</a:t>
          </a:r>
          <a:endParaRPr lang="en-GB" sz="2400" b="1" dirty="0"/>
        </a:p>
      </dgm:t>
    </dgm:pt>
    <dgm:pt modelId="{601369C1-3BEA-4984-8AF5-1F05C853EEFE}" type="parTrans" cxnId="{1F99BA37-7848-459B-9438-83A9D0A9073D}">
      <dgm:prSet/>
      <dgm:spPr/>
      <dgm:t>
        <a:bodyPr/>
        <a:lstStyle/>
        <a:p>
          <a:endParaRPr lang="en-GB"/>
        </a:p>
      </dgm:t>
    </dgm:pt>
    <dgm:pt modelId="{8D1EB14B-C59C-4F69-8B00-B9B51E156793}" type="sibTrans" cxnId="{1F99BA37-7848-459B-9438-83A9D0A9073D}">
      <dgm:prSet/>
      <dgm:spPr/>
      <dgm:t>
        <a:bodyPr/>
        <a:lstStyle/>
        <a:p>
          <a:endParaRPr lang="en-GB"/>
        </a:p>
      </dgm:t>
    </dgm:pt>
    <dgm:pt modelId="{F1F70FA5-7657-4FE4-96E7-29912CA21733}">
      <dgm:prSet phldrT="[Text]" custT="1"/>
      <dgm:spPr>
        <a:solidFill>
          <a:schemeClr val="accent6">
            <a:lumMod val="50000"/>
          </a:schemeClr>
        </a:solidFill>
      </dgm:spPr>
      <dgm:t>
        <a:bodyPr/>
        <a:lstStyle/>
        <a:p>
          <a:r>
            <a:rPr lang="en-US" sz="2400" dirty="0" smtClean="0"/>
            <a:t>Leading</a:t>
          </a:r>
          <a:br>
            <a:rPr lang="en-US" sz="2400" dirty="0" smtClean="0"/>
          </a:br>
          <a:r>
            <a:rPr lang="en-US" sz="1400" b="1" dirty="0" smtClean="0"/>
            <a:t>LEVEL 5</a:t>
          </a:r>
          <a:endParaRPr lang="en-GB" sz="2400" b="1" dirty="0"/>
        </a:p>
      </dgm:t>
    </dgm:pt>
    <dgm:pt modelId="{2CF679BA-45B5-45BA-9559-E5D1F11EC79B}" type="parTrans" cxnId="{4BDE44B9-3DFB-4A64-B5BF-CEFE0AC2E1BC}">
      <dgm:prSet/>
      <dgm:spPr/>
      <dgm:t>
        <a:bodyPr/>
        <a:lstStyle/>
        <a:p>
          <a:endParaRPr lang="en-GB"/>
        </a:p>
      </dgm:t>
    </dgm:pt>
    <dgm:pt modelId="{86A46403-0E0E-40BE-9767-92A3C39D103A}" type="sibTrans" cxnId="{4BDE44B9-3DFB-4A64-B5BF-CEFE0AC2E1BC}">
      <dgm:prSet/>
      <dgm:spPr/>
      <dgm:t>
        <a:bodyPr/>
        <a:lstStyle/>
        <a:p>
          <a:endParaRPr lang="en-GB"/>
        </a:p>
      </dgm:t>
    </dgm:pt>
    <dgm:pt modelId="{5C06C986-282B-466A-AFC3-09FBB71C8580}" type="pres">
      <dgm:prSet presAssocID="{52F7FBAA-8E39-4110-94CF-707FEC723A59}" presName="Name0" presStyleCnt="0">
        <dgm:presLayoutVars>
          <dgm:dir/>
          <dgm:animLvl val="lvl"/>
          <dgm:resizeHandles val="exact"/>
        </dgm:presLayoutVars>
      </dgm:prSet>
      <dgm:spPr/>
    </dgm:pt>
    <dgm:pt modelId="{81028651-614B-4943-8BD9-BA530E94557E}" type="pres">
      <dgm:prSet presAssocID="{46B69AB0-95CC-41BD-8807-E98E46EA7A8F}" presName="parTxOnly" presStyleLbl="node1" presStyleIdx="0" presStyleCnt="5">
        <dgm:presLayoutVars>
          <dgm:chMax val="0"/>
          <dgm:chPref val="0"/>
          <dgm:bulletEnabled val="1"/>
        </dgm:presLayoutVars>
      </dgm:prSet>
      <dgm:spPr/>
      <dgm:t>
        <a:bodyPr/>
        <a:lstStyle/>
        <a:p>
          <a:endParaRPr lang="en-GB"/>
        </a:p>
      </dgm:t>
    </dgm:pt>
    <dgm:pt modelId="{6DCDA89B-5B4E-4227-8106-350C0472E6BE}" type="pres">
      <dgm:prSet presAssocID="{216C9432-D562-4602-8213-AF7B98420262}" presName="parTxOnlySpace" presStyleCnt="0"/>
      <dgm:spPr/>
    </dgm:pt>
    <dgm:pt modelId="{4CF88F19-9B38-4C9F-AEEF-9B5B44E6890D}" type="pres">
      <dgm:prSet presAssocID="{EA0E7440-0220-44F0-A500-401D84F0EFE5}" presName="parTxOnly" presStyleLbl="node1" presStyleIdx="1" presStyleCnt="5">
        <dgm:presLayoutVars>
          <dgm:chMax val="0"/>
          <dgm:chPref val="0"/>
          <dgm:bulletEnabled val="1"/>
        </dgm:presLayoutVars>
      </dgm:prSet>
      <dgm:spPr/>
      <dgm:t>
        <a:bodyPr/>
        <a:lstStyle/>
        <a:p>
          <a:endParaRPr lang="en-GB"/>
        </a:p>
      </dgm:t>
    </dgm:pt>
    <dgm:pt modelId="{98FDF351-010B-4560-A499-649AE29DE26A}" type="pres">
      <dgm:prSet presAssocID="{7DCD1A9A-DD32-4DAB-9A9B-FB5D3B2FE00B}" presName="parTxOnlySpace" presStyleCnt="0"/>
      <dgm:spPr/>
    </dgm:pt>
    <dgm:pt modelId="{B6A2E08A-6158-4F24-9159-4E0B2EF8A6FF}" type="pres">
      <dgm:prSet presAssocID="{4BDAD3BE-2FDA-456B-B518-82F2F76DD5F3}" presName="parTxOnly" presStyleLbl="node1" presStyleIdx="2" presStyleCnt="5">
        <dgm:presLayoutVars>
          <dgm:chMax val="0"/>
          <dgm:chPref val="0"/>
          <dgm:bulletEnabled val="1"/>
        </dgm:presLayoutVars>
      </dgm:prSet>
      <dgm:spPr/>
      <dgm:t>
        <a:bodyPr/>
        <a:lstStyle/>
        <a:p>
          <a:endParaRPr lang="en-GB"/>
        </a:p>
      </dgm:t>
    </dgm:pt>
    <dgm:pt modelId="{D67624CC-EE82-4298-94E2-1F735288E806}" type="pres">
      <dgm:prSet presAssocID="{91BBA9D9-D961-4C30-90C9-A3A4B2DC4B12}" presName="parTxOnlySpace" presStyleCnt="0"/>
      <dgm:spPr/>
    </dgm:pt>
    <dgm:pt modelId="{6AF04ABC-D1A7-48D4-A35E-0CCD1C951455}" type="pres">
      <dgm:prSet presAssocID="{AE926B45-D335-4C7F-811E-529A1D1AEE05}" presName="parTxOnly" presStyleLbl="node1" presStyleIdx="3" presStyleCnt="5">
        <dgm:presLayoutVars>
          <dgm:chMax val="0"/>
          <dgm:chPref val="0"/>
          <dgm:bulletEnabled val="1"/>
        </dgm:presLayoutVars>
      </dgm:prSet>
      <dgm:spPr/>
      <dgm:t>
        <a:bodyPr/>
        <a:lstStyle/>
        <a:p>
          <a:endParaRPr lang="en-GB"/>
        </a:p>
      </dgm:t>
    </dgm:pt>
    <dgm:pt modelId="{4F9F8645-9584-4D99-9109-F077B0026B9E}" type="pres">
      <dgm:prSet presAssocID="{8D1EB14B-C59C-4F69-8B00-B9B51E156793}" presName="parTxOnlySpace" presStyleCnt="0"/>
      <dgm:spPr/>
    </dgm:pt>
    <dgm:pt modelId="{BC2C2FCE-3238-48A4-B723-E460CDC6E0B6}" type="pres">
      <dgm:prSet presAssocID="{F1F70FA5-7657-4FE4-96E7-29912CA21733}" presName="parTxOnly" presStyleLbl="node1" presStyleIdx="4" presStyleCnt="5">
        <dgm:presLayoutVars>
          <dgm:chMax val="0"/>
          <dgm:chPref val="0"/>
          <dgm:bulletEnabled val="1"/>
        </dgm:presLayoutVars>
      </dgm:prSet>
      <dgm:spPr/>
      <dgm:t>
        <a:bodyPr/>
        <a:lstStyle/>
        <a:p>
          <a:endParaRPr lang="en-GB"/>
        </a:p>
      </dgm:t>
    </dgm:pt>
  </dgm:ptLst>
  <dgm:cxnLst>
    <dgm:cxn modelId="{B008BBA0-3D8A-4932-B3D1-4535619924C1}" srcId="{52F7FBAA-8E39-4110-94CF-707FEC723A59}" destId="{EA0E7440-0220-44F0-A500-401D84F0EFE5}" srcOrd="1" destOrd="0" parTransId="{22790842-2D43-4BD0-8B21-7BF82F88C3DF}" sibTransId="{7DCD1A9A-DD32-4DAB-9A9B-FB5D3B2FE00B}"/>
    <dgm:cxn modelId="{A8F02F07-2F6B-4A61-BF7F-74F33F9E8D3E}" type="presOf" srcId="{46B69AB0-95CC-41BD-8807-E98E46EA7A8F}" destId="{81028651-614B-4943-8BD9-BA530E94557E}" srcOrd="0" destOrd="0" presId="urn:microsoft.com/office/officeart/2005/8/layout/chevron1"/>
    <dgm:cxn modelId="{1F99BA37-7848-459B-9438-83A9D0A9073D}" srcId="{52F7FBAA-8E39-4110-94CF-707FEC723A59}" destId="{AE926B45-D335-4C7F-811E-529A1D1AEE05}" srcOrd="3" destOrd="0" parTransId="{601369C1-3BEA-4984-8AF5-1F05C853EEFE}" sibTransId="{8D1EB14B-C59C-4F69-8B00-B9B51E156793}"/>
    <dgm:cxn modelId="{116DEA00-4CE4-475C-939F-B8A496801E50}" type="presOf" srcId="{EA0E7440-0220-44F0-A500-401D84F0EFE5}" destId="{4CF88F19-9B38-4C9F-AEEF-9B5B44E6890D}" srcOrd="0" destOrd="0" presId="urn:microsoft.com/office/officeart/2005/8/layout/chevron1"/>
    <dgm:cxn modelId="{2C9D8700-E132-4974-9150-B406CFEA7935}" type="presOf" srcId="{4BDAD3BE-2FDA-456B-B518-82F2F76DD5F3}" destId="{B6A2E08A-6158-4F24-9159-4E0B2EF8A6FF}" srcOrd="0" destOrd="0" presId="urn:microsoft.com/office/officeart/2005/8/layout/chevron1"/>
    <dgm:cxn modelId="{B066EA67-B457-4B2A-8D96-AF9EBD3BAF78}" type="presOf" srcId="{AE926B45-D335-4C7F-811E-529A1D1AEE05}" destId="{6AF04ABC-D1A7-48D4-A35E-0CCD1C951455}" srcOrd="0" destOrd="0" presId="urn:microsoft.com/office/officeart/2005/8/layout/chevron1"/>
    <dgm:cxn modelId="{69D096C1-47D7-4D2E-ADDD-BF262B62948E}" srcId="{52F7FBAA-8E39-4110-94CF-707FEC723A59}" destId="{46B69AB0-95CC-41BD-8807-E98E46EA7A8F}" srcOrd="0" destOrd="0" parTransId="{7EAD9F4A-FB0F-44D5-B0A3-EE21BB931465}" sibTransId="{216C9432-D562-4602-8213-AF7B98420262}"/>
    <dgm:cxn modelId="{DBCDC4B3-207D-4FAE-B2A6-BAD6D14AEA78}" type="presOf" srcId="{52F7FBAA-8E39-4110-94CF-707FEC723A59}" destId="{5C06C986-282B-466A-AFC3-09FBB71C8580}" srcOrd="0" destOrd="0" presId="urn:microsoft.com/office/officeart/2005/8/layout/chevron1"/>
    <dgm:cxn modelId="{69C6A9F3-8773-4F05-B5A7-2D00917E33A8}" srcId="{52F7FBAA-8E39-4110-94CF-707FEC723A59}" destId="{4BDAD3BE-2FDA-456B-B518-82F2F76DD5F3}" srcOrd="2" destOrd="0" parTransId="{6869C030-A85C-453B-8209-8527D9E7CCFF}" sibTransId="{91BBA9D9-D961-4C30-90C9-A3A4B2DC4B12}"/>
    <dgm:cxn modelId="{14C4B318-81FC-4F40-A4DE-5C832A34FA11}" type="presOf" srcId="{F1F70FA5-7657-4FE4-96E7-29912CA21733}" destId="{BC2C2FCE-3238-48A4-B723-E460CDC6E0B6}" srcOrd="0" destOrd="0" presId="urn:microsoft.com/office/officeart/2005/8/layout/chevron1"/>
    <dgm:cxn modelId="{4BDE44B9-3DFB-4A64-B5BF-CEFE0AC2E1BC}" srcId="{52F7FBAA-8E39-4110-94CF-707FEC723A59}" destId="{F1F70FA5-7657-4FE4-96E7-29912CA21733}" srcOrd="4" destOrd="0" parTransId="{2CF679BA-45B5-45BA-9559-E5D1F11EC79B}" sibTransId="{86A46403-0E0E-40BE-9767-92A3C39D103A}"/>
    <dgm:cxn modelId="{4CBD0814-FBA1-466E-96BB-776A39BE48B3}" type="presParOf" srcId="{5C06C986-282B-466A-AFC3-09FBB71C8580}" destId="{81028651-614B-4943-8BD9-BA530E94557E}" srcOrd="0" destOrd="0" presId="urn:microsoft.com/office/officeart/2005/8/layout/chevron1"/>
    <dgm:cxn modelId="{0FB57F4D-A33F-4BCA-9582-888010F2F3F9}" type="presParOf" srcId="{5C06C986-282B-466A-AFC3-09FBB71C8580}" destId="{6DCDA89B-5B4E-4227-8106-350C0472E6BE}" srcOrd="1" destOrd="0" presId="urn:microsoft.com/office/officeart/2005/8/layout/chevron1"/>
    <dgm:cxn modelId="{22C0E3AE-6425-4320-A936-A175F6FDF2FD}" type="presParOf" srcId="{5C06C986-282B-466A-AFC3-09FBB71C8580}" destId="{4CF88F19-9B38-4C9F-AEEF-9B5B44E6890D}" srcOrd="2" destOrd="0" presId="urn:microsoft.com/office/officeart/2005/8/layout/chevron1"/>
    <dgm:cxn modelId="{12BE9AB9-1210-468A-9607-56321E8BF6F2}" type="presParOf" srcId="{5C06C986-282B-466A-AFC3-09FBB71C8580}" destId="{98FDF351-010B-4560-A499-649AE29DE26A}" srcOrd="3" destOrd="0" presId="urn:microsoft.com/office/officeart/2005/8/layout/chevron1"/>
    <dgm:cxn modelId="{D8C841FA-513E-40D8-A975-9C746948DEE2}" type="presParOf" srcId="{5C06C986-282B-466A-AFC3-09FBB71C8580}" destId="{B6A2E08A-6158-4F24-9159-4E0B2EF8A6FF}" srcOrd="4" destOrd="0" presId="urn:microsoft.com/office/officeart/2005/8/layout/chevron1"/>
    <dgm:cxn modelId="{7AA54207-6648-4E06-871D-3DA1FC2B375B}" type="presParOf" srcId="{5C06C986-282B-466A-AFC3-09FBB71C8580}" destId="{D67624CC-EE82-4298-94E2-1F735288E806}" srcOrd="5" destOrd="0" presId="urn:microsoft.com/office/officeart/2005/8/layout/chevron1"/>
    <dgm:cxn modelId="{9D90EAE0-1713-471E-A2F9-BCA82D7666B2}" type="presParOf" srcId="{5C06C986-282B-466A-AFC3-09FBB71C8580}" destId="{6AF04ABC-D1A7-48D4-A35E-0CCD1C951455}" srcOrd="6" destOrd="0" presId="urn:microsoft.com/office/officeart/2005/8/layout/chevron1"/>
    <dgm:cxn modelId="{C4A8A89E-9DA3-44EA-AE4D-B41954C9024A}" type="presParOf" srcId="{5C06C986-282B-466A-AFC3-09FBB71C8580}" destId="{4F9F8645-9584-4D99-9109-F077B0026B9E}" srcOrd="7" destOrd="0" presId="urn:microsoft.com/office/officeart/2005/8/layout/chevron1"/>
    <dgm:cxn modelId="{92FB6ECD-4138-4785-A0A3-B452329E58D7}" type="presParOf" srcId="{5C06C986-282B-466A-AFC3-09FBB71C8580}" destId="{BC2C2FCE-3238-48A4-B723-E460CDC6E0B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8A725D-99D7-4547-982A-47091733A62F}" type="doc">
      <dgm:prSet loTypeId="urn:microsoft.com/office/officeart/2005/8/layout/hProcess11" loCatId="process" qsTypeId="urn:microsoft.com/office/officeart/2005/8/quickstyle/simple1" qsCatId="simple" csTypeId="urn:microsoft.com/office/officeart/2005/8/colors/accent1_2" csCatId="accent1" phldr="1"/>
      <dgm:spPr/>
    </dgm:pt>
    <dgm:pt modelId="{4E6ECBD1-1BE6-41E4-AC76-477EF6EC684A}">
      <dgm:prSet phldrT="[Text]" custT="1"/>
      <dgm:spPr/>
      <dgm:t>
        <a:bodyPr/>
        <a:lstStyle/>
        <a:p>
          <a:r>
            <a:rPr lang="en-US" sz="1800" b="1" i="1" dirty="0" smtClean="0"/>
            <a:t>By end of 2019</a:t>
          </a:r>
          <a:r>
            <a:rPr lang="en-US" sz="1800" dirty="0" smtClean="0"/>
            <a:t>: Review the ITU RM framework (incl. benchmarking with UN model)</a:t>
          </a:r>
          <a:endParaRPr lang="en-GB" sz="1800" dirty="0"/>
        </a:p>
      </dgm:t>
    </dgm:pt>
    <dgm:pt modelId="{897D8566-7050-4914-BC9F-5DDB7125EBBC}" type="parTrans" cxnId="{BBE18B8F-9153-470E-B5A6-EA9551D231AF}">
      <dgm:prSet/>
      <dgm:spPr/>
      <dgm:t>
        <a:bodyPr/>
        <a:lstStyle/>
        <a:p>
          <a:endParaRPr lang="en-GB"/>
        </a:p>
      </dgm:t>
    </dgm:pt>
    <dgm:pt modelId="{F97297CC-D798-4C1E-87C7-CF3F775062EC}" type="sibTrans" cxnId="{BBE18B8F-9153-470E-B5A6-EA9551D231AF}">
      <dgm:prSet/>
      <dgm:spPr/>
      <dgm:t>
        <a:bodyPr/>
        <a:lstStyle/>
        <a:p>
          <a:endParaRPr lang="en-GB"/>
        </a:p>
      </dgm:t>
    </dgm:pt>
    <dgm:pt modelId="{2757DBD8-2F77-4192-9900-9830B18C8C2E}">
      <dgm:prSet phldrT="[Text]" custT="1"/>
      <dgm:spPr/>
      <dgm:t>
        <a:bodyPr/>
        <a:lstStyle/>
        <a:p>
          <a:r>
            <a:rPr lang="en-US" sz="1800" b="1" i="1" dirty="0" smtClean="0"/>
            <a:t>By Council 2020</a:t>
          </a:r>
          <a:r>
            <a:rPr lang="en-US" sz="1800" dirty="0" smtClean="0"/>
            <a:t>: Develop a risk model incorporated into the ITU planning framework</a:t>
          </a:r>
          <a:endParaRPr lang="en-GB" sz="1800" dirty="0"/>
        </a:p>
      </dgm:t>
    </dgm:pt>
    <dgm:pt modelId="{9B443FFB-9CE5-4D86-B33E-EE2177226839}" type="parTrans" cxnId="{8700D165-6B2E-4E25-A49D-184A0A140483}">
      <dgm:prSet/>
      <dgm:spPr/>
      <dgm:t>
        <a:bodyPr/>
        <a:lstStyle/>
        <a:p>
          <a:endParaRPr lang="en-GB"/>
        </a:p>
      </dgm:t>
    </dgm:pt>
    <dgm:pt modelId="{54BFC039-2834-4D8C-A147-FE11884E19BE}" type="sibTrans" cxnId="{8700D165-6B2E-4E25-A49D-184A0A140483}">
      <dgm:prSet/>
      <dgm:spPr/>
      <dgm:t>
        <a:bodyPr/>
        <a:lstStyle/>
        <a:p>
          <a:endParaRPr lang="en-GB"/>
        </a:p>
      </dgm:t>
    </dgm:pt>
    <dgm:pt modelId="{B410DB66-7705-45E8-8F1A-7A85C0F39A9E}">
      <dgm:prSet phldrT="[Text]" custT="1"/>
      <dgm:spPr/>
      <dgm:t>
        <a:bodyPr/>
        <a:lstStyle/>
        <a:p>
          <a:r>
            <a:rPr lang="en-US" sz="1800" b="1" i="1" dirty="0" smtClean="0"/>
            <a:t>By Council 2021</a:t>
          </a:r>
          <a:r>
            <a:rPr lang="en-US" sz="1800" dirty="0" smtClean="0"/>
            <a:t>: Develop the Plan and Implement the new framework</a:t>
          </a:r>
          <a:endParaRPr lang="en-GB" sz="1800" dirty="0"/>
        </a:p>
      </dgm:t>
    </dgm:pt>
    <dgm:pt modelId="{7A24DA0E-4658-43E8-8B82-9AB33C9AB7E7}" type="parTrans" cxnId="{8771BA08-85B3-413E-BB47-6727058F2E9F}">
      <dgm:prSet/>
      <dgm:spPr/>
      <dgm:t>
        <a:bodyPr/>
        <a:lstStyle/>
        <a:p>
          <a:endParaRPr lang="en-GB"/>
        </a:p>
      </dgm:t>
    </dgm:pt>
    <dgm:pt modelId="{68471082-6562-411D-B2DD-AE3AAFF73D91}" type="sibTrans" cxnId="{8771BA08-85B3-413E-BB47-6727058F2E9F}">
      <dgm:prSet/>
      <dgm:spPr/>
      <dgm:t>
        <a:bodyPr/>
        <a:lstStyle/>
        <a:p>
          <a:endParaRPr lang="en-GB"/>
        </a:p>
      </dgm:t>
    </dgm:pt>
    <dgm:pt modelId="{1B3D6B29-BE97-40D3-A4AE-934866F04A82}">
      <dgm:prSet phldrT="[Text]" custT="1"/>
      <dgm:spPr/>
      <dgm:t>
        <a:bodyPr/>
        <a:lstStyle/>
        <a:p>
          <a:r>
            <a:rPr lang="en-US" sz="1800" dirty="0" smtClean="0"/>
            <a:t>Review the framework and Report to PP-22 </a:t>
          </a:r>
          <a:endParaRPr lang="en-GB" sz="1800" dirty="0"/>
        </a:p>
      </dgm:t>
    </dgm:pt>
    <dgm:pt modelId="{1E6062FB-9642-4294-9554-2715502AF8F4}" type="parTrans" cxnId="{79BC0FF0-C557-4DFA-A3E6-2755EC271CD4}">
      <dgm:prSet/>
      <dgm:spPr/>
      <dgm:t>
        <a:bodyPr/>
        <a:lstStyle/>
        <a:p>
          <a:endParaRPr lang="en-GB"/>
        </a:p>
      </dgm:t>
    </dgm:pt>
    <dgm:pt modelId="{BB201CDC-07B3-44B4-8B53-8BE1C5808ADE}" type="sibTrans" cxnId="{79BC0FF0-C557-4DFA-A3E6-2755EC271CD4}">
      <dgm:prSet/>
      <dgm:spPr/>
      <dgm:t>
        <a:bodyPr/>
        <a:lstStyle/>
        <a:p>
          <a:endParaRPr lang="en-GB"/>
        </a:p>
      </dgm:t>
    </dgm:pt>
    <dgm:pt modelId="{A40162E1-9245-4459-AFAB-51EF1B6CAE2E}">
      <dgm:prSet phldrT="[Text]" custT="1"/>
      <dgm:spPr/>
      <dgm:t>
        <a:bodyPr/>
        <a:lstStyle/>
        <a:p>
          <a:r>
            <a:rPr lang="en-US" sz="1800" b="1" i="1" dirty="0" smtClean="0"/>
            <a:t>Sep 2019</a:t>
          </a:r>
          <a:r>
            <a:rPr lang="en-US" sz="1800" dirty="0" smtClean="0"/>
            <a:t>: CWG-FHR – feedback from membership</a:t>
          </a:r>
          <a:endParaRPr lang="en-GB" sz="1800" dirty="0"/>
        </a:p>
      </dgm:t>
    </dgm:pt>
    <dgm:pt modelId="{B6C12320-5ADA-4C8C-85D3-B63B8F6E9695}" type="parTrans" cxnId="{018BA9ED-28E5-4D4B-949E-20F1DBB95C10}">
      <dgm:prSet/>
      <dgm:spPr/>
      <dgm:t>
        <a:bodyPr/>
        <a:lstStyle/>
        <a:p>
          <a:endParaRPr lang="en-GB"/>
        </a:p>
      </dgm:t>
    </dgm:pt>
    <dgm:pt modelId="{B9D9BADD-1871-49EA-9401-904ED8C81347}" type="sibTrans" cxnId="{018BA9ED-28E5-4D4B-949E-20F1DBB95C10}">
      <dgm:prSet/>
      <dgm:spPr/>
      <dgm:t>
        <a:bodyPr/>
        <a:lstStyle/>
        <a:p>
          <a:endParaRPr lang="en-GB"/>
        </a:p>
      </dgm:t>
    </dgm:pt>
    <dgm:pt modelId="{3DBA1B37-327E-4BCF-883F-F7EDFAA0A344}" type="pres">
      <dgm:prSet presAssocID="{358A725D-99D7-4547-982A-47091733A62F}" presName="Name0" presStyleCnt="0">
        <dgm:presLayoutVars>
          <dgm:dir/>
          <dgm:resizeHandles val="exact"/>
        </dgm:presLayoutVars>
      </dgm:prSet>
      <dgm:spPr/>
    </dgm:pt>
    <dgm:pt modelId="{C380E46F-9020-497B-A9C2-73B7796A7099}" type="pres">
      <dgm:prSet presAssocID="{358A725D-99D7-4547-982A-47091733A62F}" presName="arrow" presStyleLbl="bgShp" presStyleIdx="0" presStyleCnt="1" custScaleY="46453"/>
      <dgm:spPr/>
    </dgm:pt>
    <dgm:pt modelId="{EA10E950-195E-43BB-9D89-3FC6F4DD7487}" type="pres">
      <dgm:prSet presAssocID="{358A725D-99D7-4547-982A-47091733A62F}" presName="points" presStyleCnt="0"/>
      <dgm:spPr/>
    </dgm:pt>
    <dgm:pt modelId="{0EC1DCDF-83A6-47B8-8077-FD182716A6EE}" type="pres">
      <dgm:prSet presAssocID="{A40162E1-9245-4459-AFAB-51EF1B6CAE2E}" presName="compositeA" presStyleCnt="0"/>
      <dgm:spPr/>
    </dgm:pt>
    <dgm:pt modelId="{E3EFF2FE-388E-4822-A9EC-00E25EFC1631}" type="pres">
      <dgm:prSet presAssocID="{A40162E1-9245-4459-AFAB-51EF1B6CAE2E}" presName="textA" presStyleLbl="revTx" presStyleIdx="0" presStyleCnt="5">
        <dgm:presLayoutVars>
          <dgm:bulletEnabled val="1"/>
        </dgm:presLayoutVars>
      </dgm:prSet>
      <dgm:spPr/>
      <dgm:t>
        <a:bodyPr/>
        <a:lstStyle/>
        <a:p>
          <a:endParaRPr lang="en-GB"/>
        </a:p>
      </dgm:t>
    </dgm:pt>
    <dgm:pt modelId="{C7163244-C59C-40AE-A15B-A0A1C56E9472}" type="pres">
      <dgm:prSet presAssocID="{A40162E1-9245-4459-AFAB-51EF1B6CAE2E}" presName="circleA" presStyleLbl="node1" presStyleIdx="0" presStyleCnt="5"/>
      <dgm:spPr/>
    </dgm:pt>
    <dgm:pt modelId="{4AAE5AC7-5AC7-4850-8F10-758D70034669}" type="pres">
      <dgm:prSet presAssocID="{A40162E1-9245-4459-AFAB-51EF1B6CAE2E}" presName="spaceA" presStyleCnt="0"/>
      <dgm:spPr/>
    </dgm:pt>
    <dgm:pt modelId="{1AE30AC4-6B86-4A65-B3D7-25F4F0DA74EB}" type="pres">
      <dgm:prSet presAssocID="{B9D9BADD-1871-49EA-9401-904ED8C81347}" presName="space" presStyleCnt="0"/>
      <dgm:spPr/>
    </dgm:pt>
    <dgm:pt modelId="{A369B679-5D38-4A20-85A5-5D7FD6B22720}" type="pres">
      <dgm:prSet presAssocID="{4E6ECBD1-1BE6-41E4-AC76-477EF6EC684A}" presName="compositeB" presStyleCnt="0"/>
      <dgm:spPr/>
    </dgm:pt>
    <dgm:pt modelId="{CB0355FF-0608-4559-8C2C-3D21A73FD52B}" type="pres">
      <dgm:prSet presAssocID="{4E6ECBD1-1BE6-41E4-AC76-477EF6EC684A}" presName="textB" presStyleLbl="revTx" presStyleIdx="1" presStyleCnt="5" custScaleX="114829">
        <dgm:presLayoutVars>
          <dgm:bulletEnabled val="1"/>
        </dgm:presLayoutVars>
      </dgm:prSet>
      <dgm:spPr/>
      <dgm:t>
        <a:bodyPr/>
        <a:lstStyle/>
        <a:p>
          <a:endParaRPr lang="en-GB"/>
        </a:p>
      </dgm:t>
    </dgm:pt>
    <dgm:pt modelId="{B6BB2CB8-3D07-4B6D-9D0B-EF5CE2572AEF}" type="pres">
      <dgm:prSet presAssocID="{4E6ECBD1-1BE6-41E4-AC76-477EF6EC684A}" presName="circleB" presStyleLbl="node1" presStyleIdx="1" presStyleCnt="5"/>
      <dgm:spPr/>
    </dgm:pt>
    <dgm:pt modelId="{6FD06B58-07D4-44B3-BD61-7948AB66BA31}" type="pres">
      <dgm:prSet presAssocID="{4E6ECBD1-1BE6-41E4-AC76-477EF6EC684A}" presName="spaceB" presStyleCnt="0"/>
      <dgm:spPr/>
    </dgm:pt>
    <dgm:pt modelId="{25E9A4F0-3339-47D3-B808-1297BC5EBC97}" type="pres">
      <dgm:prSet presAssocID="{F97297CC-D798-4C1E-87C7-CF3F775062EC}" presName="space" presStyleCnt="0"/>
      <dgm:spPr/>
    </dgm:pt>
    <dgm:pt modelId="{BDEE320E-2B7F-4034-87AF-0B0A7E50084D}" type="pres">
      <dgm:prSet presAssocID="{2757DBD8-2F77-4192-9900-9830B18C8C2E}" presName="compositeA" presStyleCnt="0"/>
      <dgm:spPr/>
    </dgm:pt>
    <dgm:pt modelId="{00638BB6-7F31-441D-9B23-CD1FAAE034AE}" type="pres">
      <dgm:prSet presAssocID="{2757DBD8-2F77-4192-9900-9830B18C8C2E}" presName="textA" presStyleLbl="revTx" presStyleIdx="2" presStyleCnt="5" custScaleX="118984">
        <dgm:presLayoutVars>
          <dgm:bulletEnabled val="1"/>
        </dgm:presLayoutVars>
      </dgm:prSet>
      <dgm:spPr/>
      <dgm:t>
        <a:bodyPr/>
        <a:lstStyle/>
        <a:p>
          <a:endParaRPr lang="en-GB"/>
        </a:p>
      </dgm:t>
    </dgm:pt>
    <dgm:pt modelId="{DB7F0831-109B-46E3-8DF5-EF62C7735BA2}" type="pres">
      <dgm:prSet presAssocID="{2757DBD8-2F77-4192-9900-9830B18C8C2E}" presName="circleA" presStyleLbl="node1" presStyleIdx="2" presStyleCnt="5"/>
      <dgm:spPr/>
    </dgm:pt>
    <dgm:pt modelId="{A379AD98-7F6F-46F8-BF46-DAEB8227D26E}" type="pres">
      <dgm:prSet presAssocID="{2757DBD8-2F77-4192-9900-9830B18C8C2E}" presName="spaceA" presStyleCnt="0"/>
      <dgm:spPr/>
    </dgm:pt>
    <dgm:pt modelId="{018DE8A2-A1D7-46AB-8C83-54C3AAFE5259}" type="pres">
      <dgm:prSet presAssocID="{54BFC039-2834-4D8C-A147-FE11884E19BE}" presName="space" presStyleCnt="0"/>
      <dgm:spPr/>
    </dgm:pt>
    <dgm:pt modelId="{C562A366-B1B4-4798-A8C9-7231E3287E79}" type="pres">
      <dgm:prSet presAssocID="{B410DB66-7705-45E8-8F1A-7A85C0F39A9E}" presName="compositeB" presStyleCnt="0"/>
      <dgm:spPr/>
    </dgm:pt>
    <dgm:pt modelId="{451B938F-E5C1-4B0F-9AE9-A202BF311DCD}" type="pres">
      <dgm:prSet presAssocID="{B410DB66-7705-45E8-8F1A-7A85C0F39A9E}" presName="textB" presStyleLbl="revTx" presStyleIdx="3" presStyleCnt="5">
        <dgm:presLayoutVars>
          <dgm:bulletEnabled val="1"/>
        </dgm:presLayoutVars>
      </dgm:prSet>
      <dgm:spPr/>
      <dgm:t>
        <a:bodyPr/>
        <a:lstStyle/>
        <a:p>
          <a:endParaRPr lang="en-GB"/>
        </a:p>
      </dgm:t>
    </dgm:pt>
    <dgm:pt modelId="{40069ECA-226E-4F81-B60E-ACFD8B364D12}" type="pres">
      <dgm:prSet presAssocID="{B410DB66-7705-45E8-8F1A-7A85C0F39A9E}" presName="circleB" presStyleLbl="node1" presStyleIdx="3" presStyleCnt="5"/>
      <dgm:spPr/>
    </dgm:pt>
    <dgm:pt modelId="{A998AE7E-9CF2-4611-BDA9-77B3358C7FFC}" type="pres">
      <dgm:prSet presAssocID="{B410DB66-7705-45E8-8F1A-7A85C0F39A9E}" presName="spaceB" presStyleCnt="0"/>
      <dgm:spPr/>
    </dgm:pt>
    <dgm:pt modelId="{5DCDD4A1-64DD-49BC-9E86-4F349CDC9208}" type="pres">
      <dgm:prSet presAssocID="{68471082-6562-411D-B2DD-AE3AAFF73D91}" presName="space" presStyleCnt="0"/>
      <dgm:spPr/>
    </dgm:pt>
    <dgm:pt modelId="{CAE67C47-7922-4A3F-98FC-6323B7672E87}" type="pres">
      <dgm:prSet presAssocID="{1B3D6B29-BE97-40D3-A4AE-934866F04A82}" presName="compositeA" presStyleCnt="0"/>
      <dgm:spPr/>
    </dgm:pt>
    <dgm:pt modelId="{8FF3FC13-E9F7-4261-87E5-63E8600D6048}" type="pres">
      <dgm:prSet presAssocID="{1B3D6B29-BE97-40D3-A4AE-934866F04A82}" presName="textA" presStyleLbl="revTx" presStyleIdx="4" presStyleCnt="5">
        <dgm:presLayoutVars>
          <dgm:bulletEnabled val="1"/>
        </dgm:presLayoutVars>
      </dgm:prSet>
      <dgm:spPr/>
      <dgm:t>
        <a:bodyPr/>
        <a:lstStyle/>
        <a:p>
          <a:endParaRPr lang="en-GB"/>
        </a:p>
      </dgm:t>
    </dgm:pt>
    <dgm:pt modelId="{18698D78-CEBB-4C9C-B9E4-02EA24762B86}" type="pres">
      <dgm:prSet presAssocID="{1B3D6B29-BE97-40D3-A4AE-934866F04A82}" presName="circleA" presStyleLbl="node1" presStyleIdx="4" presStyleCnt="5"/>
      <dgm:spPr/>
    </dgm:pt>
    <dgm:pt modelId="{DC21D356-38E9-42EA-BE64-9AC3711322E4}" type="pres">
      <dgm:prSet presAssocID="{1B3D6B29-BE97-40D3-A4AE-934866F04A82}" presName="spaceA" presStyleCnt="0"/>
      <dgm:spPr/>
    </dgm:pt>
  </dgm:ptLst>
  <dgm:cxnLst>
    <dgm:cxn modelId="{BBE18B8F-9153-470E-B5A6-EA9551D231AF}" srcId="{358A725D-99D7-4547-982A-47091733A62F}" destId="{4E6ECBD1-1BE6-41E4-AC76-477EF6EC684A}" srcOrd="1" destOrd="0" parTransId="{897D8566-7050-4914-BC9F-5DDB7125EBBC}" sibTransId="{F97297CC-D798-4C1E-87C7-CF3F775062EC}"/>
    <dgm:cxn modelId="{790BC9E0-B268-4BC1-94AA-5A37D65E4CA3}" type="presOf" srcId="{2757DBD8-2F77-4192-9900-9830B18C8C2E}" destId="{00638BB6-7F31-441D-9B23-CD1FAAE034AE}" srcOrd="0" destOrd="0" presId="urn:microsoft.com/office/officeart/2005/8/layout/hProcess11"/>
    <dgm:cxn modelId="{018BA9ED-28E5-4D4B-949E-20F1DBB95C10}" srcId="{358A725D-99D7-4547-982A-47091733A62F}" destId="{A40162E1-9245-4459-AFAB-51EF1B6CAE2E}" srcOrd="0" destOrd="0" parTransId="{B6C12320-5ADA-4C8C-85D3-B63B8F6E9695}" sibTransId="{B9D9BADD-1871-49EA-9401-904ED8C81347}"/>
    <dgm:cxn modelId="{C94D0321-818D-48B2-9B1F-2DD724B7A682}" type="presOf" srcId="{A40162E1-9245-4459-AFAB-51EF1B6CAE2E}" destId="{E3EFF2FE-388E-4822-A9EC-00E25EFC1631}" srcOrd="0" destOrd="0" presId="urn:microsoft.com/office/officeart/2005/8/layout/hProcess11"/>
    <dgm:cxn modelId="{A0AF4E9B-6143-4F18-9B9A-1498353644AB}" type="presOf" srcId="{B410DB66-7705-45E8-8F1A-7A85C0F39A9E}" destId="{451B938F-E5C1-4B0F-9AE9-A202BF311DCD}" srcOrd="0" destOrd="0" presId="urn:microsoft.com/office/officeart/2005/8/layout/hProcess11"/>
    <dgm:cxn modelId="{8700D165-6B2E-4E25-A49D-184A0A140483}" srcId="{358A725D-99D7-4547-982A-47091733A62F}" destId="{2757DBD8-2F77-4192-9900-9830B18C8C2E}" srcOrd="2" destOrd="0" parTransId="{9B443FFB-9CE5-4D86-B33E-EE2177226839}" sibTransId="{54BFC039-2834-4D8C-A147-FE11884E19BE}"/>
    <dgm:cxn modelId="{8F39D983-8D48-4097-BA19-C82F661670AC}" type="presOf" srcId="{358A725D-99D7-4547-982A-47091733A62F}" destId="{3DBA1B37-327E-4BCF-883F-F7EDFAA0A344}" srcOrd="0" destOrd="0" presId="urn:microsoft.com/office/officeart/2005/8/layout/hProcess11"/>
    <dgm:cxn modelId="{E07E653C-61B4-4E4B-8B07-9F0F06C94211}" type="presOf" srcId="{4E6ECBD1-1BE6-41E4-AC76-477EF6EC684A}" destId="{CB0355FF-0608-4559-8C2C-3D21A73FD52B}" srcOrd="0" destOrd="0" presId="urn:microsoft.com/office/officeart/2005/8/layout/hProcess11"/>
    <dgm:cxn modelId="{AAAF99E0-37A9-4A69-A5EA-F50FE91BC5D8}" type="presOf" srcId="{1B3D6B29-BE97-40D3-A4AE-934866F04A82}" destId="{8FF3FC13-E9F7-4261-87E5-63E8600D6048}" srcOrd="0" destOrd="0" presId="urn:microsoft.com/office/officeart/2005/8/layout/hProcess11"/>
    <dgm:cxn modelId="{79BC0FF0-C557-4DFA-A3E6-2755EC271CD4}" srcId="{358A725D-99D7-4547-982A-47091733A62F}" destId="{1B3D6B29-BE97-40D3-A4AE-934866F04A82}" srcOrd="4" destOrd="0" parTransId="{1E6062FB-9642-4294-9554-2715502AF8F4}" sibTransId="{BB201CDC-07B3-44B4-8B53-8BE1C5808ADE}"/>
    <dgm:cxn modelId="{8771BA08-85B3-413E-BB47-6727058F2E9F}" srcId="{358A725D-99D7-4547-982A-47091733A62F}" destId="{B410DB66-7705-45E8-8F1A-7A85C0F39A9E}" srcOrd="3" destOrd="0" parTransId="{7A24DA0E-4658-43E8-8B82-9AB33C9AB7E7}" sibTransId="{68471082-6562-411D-B2DD-AE3AAFF73D91}"/>
    <dgm:cxn modelId="{88D25339-52FD-4989-8568-2312559E122C}" type="presParOf" srcId="{3DBA1B37-327E-4BCF-883F-F7EDFAA0A344}" destId="{C380E46F-9020-497B-A9C2-73B7796A7099}" srcOrd="0" destOrd="0" presId="urn:microsoft.com/office/officeart/2005/8/layout/hProcess11"/>
    <dgm:cxn modelId="{4941F0CD-5B71-4918-927A-4D5DCB238608}" type="presParOf" srcId="{3DBA1B37-327E-4BCF-883F-F7EDFAA0A344}" destId="{EA10E950-195E-43BB-9D89-3FC6F4DD7487}" srcOrd="1" destOrd="0" presId="urn:microsoft.com/office/officeart/2005/8/layout/hProcess11"/>
    <dgm:cxn modelId="{46B60309-E0B5-4FFD-AD21-95DD3172AAE9}" type="presParOf" srcId="{EA10E950-195E-43BB-9D89-3FC6F4DD7487}" destId="{0EC1DCDF-83A6-47B8-8077-FD182716A6EE}" srcOrd="0" destOrd="0" presId="urn:microsoft.com/office/officeart/2005/8/layout/hProcess11"/>
    <dgm:cxn modelId="{9EDCA4A1-4DE9-4627-9081-08942CF6F585}" type="presParOf" srcId="{0EC1DCDF-83A6-47B8-8077-FD182716A6EE}" destId="{E3EFF2FE-388E-4822-A9EC-00E25EFC1631}" srcOrd="0" destOrd="0" presId="urn:microsoft.com/office/officeart/2005/8/layout/hProcess11"/>
    <dgm:cxn modelId="{71A9C769-2B58-48A1-8FFA-41212E76E99F}" type="presParOf" srcId="{0EC1DCDF-83A6-47B8-8077-FD182716A6EE}" destId="{C7163244-C59C-40AE-A15B-A0A1C56E9472}" srcOrd="1" destOrd="0" presId="urn:microsoft.com/office/officeart/2005/8/layout/hProcess11"/>
    <dgm:cxn modelId="{86637582-E37C-4AF9-BAA5-2C74A26EF696}" type="presParOf" srcId="{0EC1DCDF-83A6-47B8-8077-FD182716A6EE}" destId="{4AAE5AC7-5AC7-4850-8F10-758D70034669}" srcOrd="2" destOrd="0" presId="urn:microsoft.com/office/officeart/2005/8/layout/hProcess11"/>
    <dgm:cxn modelId="{55324F9A-E2D1-4BC7-871A-3D762AAB6A7D}" type="presParOf" srcId="{EA10E950-195E-43BB-9D89-3FC6F4DD7487}" destId="{1AE30AC4-6B86-4A65-B3D7-25F4F0DA74EB}" srcOrd="1" destOrd="0" presId="urn:microsoft.com/office/officeart/2005/8/layout/hProcess11"/>
    <dgm:cxn modelId="{708E4BF4-76D2-4A07-98F0-2367441BCF50}" type="presParOf" srcId="{EA10E950-195E-43BB-9D89-3FC6F4DD7487}" destId="{A369B679-5D38-4A20-85A5-5D7FD6B22720}" srcOrd="2" destOrd="0" presId="urn:microsoft.com/office/officeart/2005/8/layout/hProcess11"/>
    <dgm:cxn modelId="{51D5D9C7-87B7-4608-9539-F9BF68D29782}" type="presParOf" srcId="{A369B679-5D38-4A20-85A5-5D7FD6B22720}" destId="{CB0355FF-0608-4559-8C2C-3D21A73FD52B}" srcOrd="0" destOrd="0" presId="urn:microsoft.com/office/officeart/2005/8/layout/hProcess11"/>
    <dgm:cxn modelId="{87D64592-C906-47E0-AB06-C5BDF74448CB}" type="presParOf" srcId="{A369B679-5D38-4A20-85A5-5D7FD6B22720}" destId="{B6BB2CB8-3D07-4B6D-9D0B-EF5CE2572AEF}" srcOrd="1" destOrd="0" presId="urn:microsoft.com/office/officeart/2005/8/layout/hProcess11"/>
    <dgm:cxn modelId="{292101F9-422F-411F-858A-A436D267CBCC}" type="presParOf" srcId="{A369B679-5D38-4A20-85A5-5D7FD6B22720}" destId="{6FD06B58-07D4-44B3-BD61-7948AB66BA31}" srcOrd="2" destOrd="0" presId="urn:microsoft.com/office/officeart/2005/8/layout/hProcess11"/>
    <dgm:cxn modelId="{1FFD948D-DAD9-412F-A881-5A96E54DF976}" type="presParOf" srcId="{EA10E950-195E-43BB-9D89-3FC6F4DD7487}" destId="{25E9A4F0-3339-47D3-B808-1297BC5EBC97}" srcOrd="3" destOrd="0" presId="urn:microsoft.com/office/officeart/2005/8/layout/hProcess11"/>
    <dgm:cxn modelId="{DE8460F1-55C2-4223-9A95-464DBD2CE98B}" type="presParOf" srcId="{EA10E950-195E-43BB-9D89-3FC6F4DD7487}" destId="{BDEE320E-2B7F-4034-87AF-0B0A7E50084D}" srcOrd="4" destOrd="0" presId="urn:microsoft.com/office/officeart/2005/8/layout/hProcess11"/>
    <dgm:cxn modelId="{0E334B20-4A89-43E9-95B5-4B6A0FF8227A}" type="presParOf" srcId="{BDEE320E-2B7F-4034-87AF-0B0A7E50084D}" destId="{00638BB6-7F31-441D-9B23-CD1FAAE034AE}" srcOrd="0" destOrd="0" presId="urn:microsoft.com/office/officeart/2005/8/layout/hProcess11"/>
    <dgm:cxn modelId="{01A0C704-17F0-4E89-91D9-3D01905FD75F}" type="presParOf" srcId="{BDEE320E-2B7F-4034-87AF-0B0A7E50084D}" destId="{DB7F0831-109B-46E3-8DF5-EF62C7735BA2}" srcOrd="1" destOrd="0" presId="urn:microsoft.com/office/officeart/2005/8/layout/hProcess11"/>
    <dgm:cxn modelId="{2E024CF1-C8AF-4852-BB9A-674F2B980C96}" type="presParOf" srcId="{BDEE320E-2B7F-4034-87AF-0B0A7E50084D}" destId="{A379AD98-7F6F-46F8-BF46-DAEB8227D26E}" srcOrd="2" destOrd="0" presId="urn:microsoft.com/office/officeart/2005/8/layout/hProcess11"/>
    <dgm:cxn modelId="{86066242-700A-4ABC-8BD2-AE61202592FE}" type="presParOf" srcId="{EA10E950-195E-43BB-9D89-3FC6F4DD7487}" destId="{018DE8A2-A1D7-46AB-8C83-54C3AAFE5259}" srcOrd="5" destOrd="0" presId="urn:microsoft.com/office/officeart/2005/8/layout/hProcess11"/>
    <dgm:cxn modelId="{526BB633-799B-4AA8-9A65-6B7F181CB604}" type="presParOf" srcId="{EA10E950-195E-43BB-9D89-3FC6F4DD7487}" destId="{C562A366-B1B4-4798-A8C9-7231E3287E79}" srcOrd="6" destOrd="0" presId="urn:microsoft.com/office/officeart/2005/8/layout/hProcess11"/>
    <dgm:cxn modelId="{6A6AD7EC-688E-4067-A5D3-29EDFF647D70}" type="presParOf" srcId="{C562A366-B1B4-4798-A8C9-7231E3287E79}" destId="{451B938F-E5C1-4B0F-9AE9-A202BF311DCD}" srcOrd="0" destOrd="0" presId="urn:microsoft.com/office/officeart/2005/8/layout/hProcess11"/>
    <dgm:cxn modelId="{D914C6B1-79DC-4393-848F-FB9111E7BA26}" type="presParOf" srcId="{C562A366-B1B4-4798-A8C9-7231E3287E79}" destId="{40069ECA-226E-4F81-B60E-ACFD8B364D12}" srcOrd="1" destOrd="0" presId="urn:microsoft.com/office/officeart/2005/8/layout/hProcess11"/>
    <dgm:cxn modelId="{6CF48EF6-24D9-414F-B216-5FFEDF78B3A4}" type="presParOf" srcId="{C562A366-B1B4-4798-A8C9-7231E3287E79}" destId="{A998AE7E-9CF2-4611-BDA9-77B3358C7FFC}" srcOrd="2" destOrd="0" presId="urn:microsoft.com/office/officeart/2005/8/layout/hProcess11"/>
    <dgm:cxn modelId="{D2F84150-E6E1-47B2-A7FA-D985080911C9}" type="presParOf" srcId="{EA10E950-195E-43BB-9D89-3FC6F4DD7487}" destId="{5DCDD4A1-64DD-49BC-9E86-4F349CDC9208}" srcOrd="7" destOrd="0" presId="urn:microsoft.com/office/officeart/2005/8/layout/hProcess11"/>
    <dgm:cxn modelId="{5BFA30BB-968E-4EC7-9E34-F29E5A886292}" type="presParOf" srcId="{EA10E950-195E-43BB-9D89-3FC6F4DD7487}" destId="{CAE67C47-7922-4A3F-98FC-6323B7672E87}" srcOrd="8" destOrd="0" presId="urn:microsoft.com/office/officeart/2005/8/layout/hProcess11"/>
    <dgm:cxn modelId="{5D569591-57BC-4196-B7BD-63366FB085AF}" type="presParOf" srcId="{CAE67C47-7922-4A3F-98FC-6323B7672E87}" destId="{8FF3FC13-E9F7-4261-87E5-63E8600D6048}" srcOrd="0" destOrd="0" presId="urn:microsoft.com/office/officeart/2005/8/layout/hProcess11"/>
    <dgm:cxn modelId="{799512FF-CB6F-4562-8B69-2765A859BE11}" type="presParOf" srcId="{CAE67C47-7922-4A3F-98FC-6323B7672E87}" destId="{18698D78-CEBB-4C9C-B9E4-02EA24762B86}" srcOrd="1" destOrd="0" presId="urn:microsoft.com/office/officeart/2005/8/layout/hProcess11"/>
    <dgm:cxn modelId="{8A7744A3-46F8-43F1-B704-158D41A946FC}" type="presParOf" srcId="{CAE67C47-7922-4A3F-98FC-6323B7672E87}" destId="{DC21D356-38E9-42EA-BE64-9AC3711322E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ADD4F2D8-0B81-40C6-A344-2A2CDC3849AB}" type="datetimeFigureOut">
              <a:rPr lang="en-US" smtClean="0"/>
              <a:t>9/4/2019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588" y="9119474"/>
            <a:ext cx="3169920" cy="480060"/>
          </a:xfrm>
          <a:prstGeom prst="rect">
            <a:avLst/>
          </a:prstGeom>
        </p:spPr>
        <p:txBody>
          <a:bodyPr vert="horz" lIns="91440" tIns="45720" rIns="91440" bIns="45720" rtlCol="0" anchor="b"/>
          <a:lstStyle>
            <a:lvl1pPr algn="r">
              <a:defRPr sz="1200"/>
            </a:lvl1pPr>
          </a:lstStyle>
          <a:p>
            <a:fld id="{A17649DA-8473-43AF-A25C-9454A9B32AC2}" type="slidenum">
              <a:rPr lang="en-US" smtClean="0"/>
              <a:t>‹#›</a:t>
            </a:fld>
            <a:endParaRPr lang="en-US"/>
          </a:p>
        </p:txBody>
      </p:sp>
    </p:spTree>
    <p:extLst>
      <p:ext uri="{BB962C8B-B14F-4D97-AF65-F5344CB8AC3E}">
        <p14:creationId xmlns:p14="http://schemas.microsoft.com/office/powerpoint/2010/main" val="252097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588" y="0"/>
            <a:ext cx="3169920" cy="481727"/>
          </a:xfrm>
          <a:prstGeom prst="rect">
            <a:avLst/>
          </a:prstGeom>
        </p:spPr>
        <p:txBody>
          <a:bodyPr vert="horz" lIns="91440" tIns="45720" rIns="91440" bIns="45720" rtlCol="0"/>
          <a:lstStyle>
            <a:lvl1pPr algn="r">
              <a:defRPr sz="1200"/>
            </a:lvl1pPr>
          </a:lstStyle>
          <a:p>
            <a:fld id="{8CDC6B5E-2196-41C6-9503-C4DF2322276F}" type="datetimeFigureOut">
              <a:rPr lang="en-US" smtClean="0"/>
              <a:t>9/4/2019</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1726"/>
          </a:xfrm>
          <a:prstGeom prst="rect">
            <a:avLst/>
          </a:prstGeom>
        </p:spPr>
        <p:txBody>
          <a:bodyPr vert="horz" lIns="91440" tIns="45720" rIns="91440" bIns="45720" rtlCol="0" anchor="b"/>
          <a:lstStyle>
            <a:lvl1pPr algn="r">
              <a:defRPr sz="1200"/>
            </a:lvl1pPr>
          </a:lstStyle>
          <a:p>
            <a:fld id="{223AFEAD-DB9F-4170-B447-F09F86CA2A5C}" type="slidenum">
              <a:rPr lang="en-US" smtClean="0"/>
              <a:t>‹#›</a:t>
            </a:fld>
            <a:endParaRPr lang="en-US"/>
          </a:p>
        </p:txBody>
      </p:sp>
    </p:spTree>
    <p:extLst>
      <p:ext uri="{BB962C8B-B14F-4D97-AF65-F5344CB8AC3E}">
        <p14:creationId xmlns:p14="http://schemas.microsoft.com/office/powerpoint/2010/main" val="225053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3AFEAD-DB9F-4170-B447-F09F86CA2A5C}" type="slidenum">
              <a:rPr lang="en-US" smtClean="0"/>
              <a:t>1</a:t>
            </a:fld>
            <a:endParaRPr lang="en-US"/>
          </a:p>
        </p:txBody>
      </p:sp>
    </p:spTree>
    <p:extLst>
      <p:ext uri="{BB962C8B-B14F-4D97-AF65-F5344CB8AC3E}">
        <p14:creationId xmlns:p14="http://schemas.microsoft.com/office/powerpoint/2010/main" val="313344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Reference Maturity Model for Risk Management</a:t>
            </a:r>
          </a:p>
          <a:p>
            <a:pPr marL="912150" lvl="1" indent="-514350">
              <a:buFont typeface="+mj-lt"/>
              <a:buAutoNum type="romanUcPeriod"/>
            </a:pPr>
            <a:r>
              <a:rPr lang="en-GB" b="1" dirty="0" smtClean="0"/>
              <a:t>Enterprise Risk Management (ERM) Framework and Policy</a:t>
            </a:r>
            <a:r>
              <a:rPr lang="en-GB" dirty="0" smtClean="0"/>
              <a:t>: are the collection of policies, procedures and other documents that together describe how the organisation undertakes its risk management</a:t>
            </a:r>
          </a:p>
          <a:p>
            <a:pPr marL="912150" lvl="1" indent="-514350">
              <a:buFont typeface="+mj-lt"/>
              <a:buAutoNum type="romanUcPeriod"/>
            </a:pPr>
            <a:r>
              <a:rPr lang="en-GB" b="1" dirty="0" smtClean="0"/>
              <a:t>Governance and organisational Structure</a:t>
            </a:r>
            <a:r>
              <a:rPr lang="en-GB" dirty="0" smtClean="0"/>
              <a:t>: sets out the internal risk governance structure, the appropriate delegated authority, roles and responsibilities, and organisational entities to assure the effective management of risk</a:t>
            </a:r>
          </a:p>
          <a:p>
            <a:pPr marL="912150" lvl="1" indent="-514350">
              <a:buFont typeface="+mj-lt"/>
              <a:buAutoNum type="romanUcPeriod"/>
            </a:pPr>
            <a:r>
              <a:rPr lang="en-GB" b="1" dirty="0" smtClean="0"/>
              <a:t>Process and Integration</a:t>
            </a:r>
            <a:r>
              <a:rPr lang="en-GB" dirty="0" smtClean="0"/>
              <a:t>: Process ensures that risks and opportunities that may affect the delivery of organisational results are effectively identified, assessed, responded to, communicated and monitored as per the ERM framework. Integration ensures that the interaction / interlinkages with related risk sub-processes or other organisational processes are clearly established.</a:t>
            </a:r>
          </a:p>
          <a:p>
            <a:pPr marL="912150" lvl="1" indent="-514350">
              <a:buFont typeface="+mj-lt"/>
              <a:buAutoNum type="romanUcPeriod"/>
            </a:pPr>
            <a:r>
              <a:rPr lang="en-GB" b="1" dirty="0" smtClean="0"/>
              <a:t>Systems and Tools</a:t>
            </a:r>
            <a:r>
              <a:rPr lang="en-GB" dirty="0" smtClean="0"/>
              <a:t>: are the IT components used to record, analyse, integrate and communicate/report on risk information</a:t>
            </a:r>
          </a:p>
          <a:p>
            <a:pPr marL="912150" lvl="1" indent="-514350">
              <a:buFont typeface="+mj-lt"/>
              <a:buAutoNum type="romanUcPeriod"/>
            </a:pPr>
            <a:r>
              <a:rPr lang="en-GB" b="1" dirty="0" smtClean="0"/>
              <a:t>Risk Capabilities</a:t>
            </a:r>
            <a:r>
              <a:rPr lang="en-GB" dirty="0" smtClean="0"/>
              <a:t>: are the skills, ability, knowledge and capacity that an organisation has to effectively manage risks to delivery of its results</a:t>
            </a:r>
          </a:p>
          <a:p>
            <a:pPr marL="912150" lvl="1" indent="-514350">
              <a:buFont typeface="+mj-lt"/>
              <a:buAutoNum type="romanUcPeriod"/>
            </a:pPr>
            <a:r>
              <a:rPr lang="en-GB" b="1" dirty="0" smtClean="0"/>
              <a:t>Risk Culture</a:t>
            </a:r>
            <a:r>
              <a:rPr lang="en-GB" dirty="0" smtClean="0"/>
              <a:t>: is evidenced by the shared values, beliefs, and behaviours of the staff and senior management, together with the organisation’s demonstrated attitude to risk</a:t>
            </a:r>
          </a:p>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11</a:t>
            </a:fld>
            <a:endParaRPr lang="en-US"/>
          </a:p>
        </p:txBody>
      </p:sp>
    </p:spTree>
    <p:extLst>
      <p:ext uri="{BB962C8B-B14F-4D97-AF65-F5344CB8AC3E}">
        <p14:creationId xmlns:p14="http://schemas.microsoft.com/office/powerpoint/2010/main" val="173522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Reference Maturity Model for Risk Management</a:t>
            </a:r>
          </a:p>
          <a:p>
            <a:pPr marL="912150" lvl="1" indent="-514350">
              <a:buFont typeface="+mj-lt"/>
              <a:buAutoNum type="romanUcPeriod"/>
            </a:pPr>
            <a:r>
              <a:rPr lang="en-GB" b="1" dirty="0" smtClean="0"/>
              <a:t>Enterprise Risk Management (ERM) Framework and Policy</a:t>
            </a:r>
            <a:r>
              <a:rPr lang="en-GB" dirty="0" smtClean="0"/>
              <a:t>: are the collection of policies, procedures and other documents that together describe how the organisation undertakes its risk management</a:t>
            </a:r>
          </a:p>
          <a:p>
            <a:pPr marL="912150" lvl="1" indent="-514350">
              <a:buFont typeface="+mj-lt"/>
              <a:buAutoNum type="romanUcPeriod"/>
            </a:pPr>
            <a:r>
              <a:rPr lang="en-GB" b="1" dirty="0" smtClean="0"/>
              <a:t>Governance and organisational Structure</a:t>
            </a:r>
            <a:r>
              <a:rPr lang="en-GB" dirty="0" smtClean="0"/>
              <a:t>: sets out the internal risk governance structure, the appropriate delegated authority, roles and responsibilities, and organisational entities to assure the effective management of risk</a:t>
            </a:r>
          </a:p>
          <a:p>
            <a:pPr marL="912150" lvl="1" indent="-514350">
              <a:buFont typeface="+mj-lt"/>
              <a:buAutoNum type="romanUcPeriod"/>
            </a:pPr>
            <a:r>
              <a:rPr lang="en-GB" b="1" dirty="0" smtClean="0"/>
              <a:t>Process and Integration</a:t>
            </a:r>
            <a:r>
              <a:rPr lang="en-GB" dirty="0" smtClean="0"/>
              <a:t>: Process ensures that risks and opportunities that may affect the delivery of organisational results are effectively identified, assessed, responded to, communicated and monitored as per the ERM framework. Integration ensures that the interaction / interlinkages with related risk sub-processes or other organisational processes are clearly established.</a:t>
            </a:r>
          </a:p>
          <a:p>
            <a:pPr marL="912150" lvl="1" indent="-514350">
              <a:buFont typeface="+mj-lt"/>
              <a:buAutoNum type="romanUcPeriod"/>
            </a:pPr>
            <a:r>
              <a:rPr lang="en-GB" b="1" dirty="0" smtClean="0"/>
              <a:t>Systems and Tools</a:t>
            </a:r>
            <a:r>
              <a:rPr lang="en-GB" dirty="0" smtClean="0"/>
              <a:t>: are the IT components used to record, analyse, integrate and communicate/report on risk information</a:t>
            </a:r>
          </a:p>
          <a:p>
            <a:pPr marL="912150" lvl="1" indent="-514350">
              <a:buFont typeface="+mj-lt"/>
              <a:buAutoNum type="romanUcPeriod"/>
            </a:pPr>
            <a:r>
              <a:rPr lang="en-GB" b="1" dirty="0" smtClean="0"/>
              <a:t>Risk Capabilities</a:t>
            </a:r>
            <a:r>
              <a:rPr lang="en-GB" dirty="0" smtClean="0"/>
              <a:t>: are the skills, ability, knowledge and capacity that an organisation has to effectively manage risks to delivery of its results</a:t>
            </a:r>
          </a:p>
          <a:p>
            <a:pPr marL="912150" lvl="1" indent="-514350">
              <a:buFont typeface="+mj-lt"/>
              <a:buAutoNum type="romanUcPeriod"/>
            </a:pPr>
            <a:r>
              <a:rPr lang="en-GB" b="1" dirty="0" smtClean="0"/>
              <a:t>Risk Culture</a:t>
            </a:r>
            <a:r>
              <a:rPr lang="en-GB" dirty="0" smtClean="0"/>
              <a:t>: is evidenced by the shared values, beliefs, and behaviours of the staff and senior management, together with the organisation’s demonstrated attitude to risk</a:t>
            </a:r>
          </a:p>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13</a:t>
            </a:fld>
            <a:endParaRPr lang="en-US"/>
          </a:p>
        </p:txBody>
      </p:sp>
    </p:spTree>
    <p:extLst>
      <p:ext uri="{BB962C8B-B14F-4D97-AF65-F5344CB8AC3E}">
        <p14:creationId xmlns:p14="http://schemas.microsoft.com/office/powerpoint/2010/main" val="1495319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Reference Maturity Model for Risk Management</a:t>
            </a:r>
          </a:p>
          <a:p>
            <a:pPr marL="912150" lvl="1" indent="-514350">
              <a:buFont typeface="+mj-lt"/>
              <a:buAutoNum type="romanUcPeriod"/>
            </a:pPr>
            <a:r>
              <a:rPr lang="en-GB" b="1" dirty="0" smtClean="0"/>
              <a:t>Enterprise Risk Management (ERM) Framework and Policy</a:t>
            </a:r>
            <a:r>
              <a:rPr lang="en-GB" dirty="0" smtClean="0"/>
              <a:t>: are the collection of policies, procedures and other documents that together describe how the organisation undertakes its risk management</a:t>
            </a:r>
          </a:p>
          <a:p>
            <a:pPr marL="912150" lvl="1" indent="-514350">
              <a:buFont typeface="+mj-lt"/>
              <a:buAutoNum type="romanUcPeriod"/>
            </a:pPr>
            <a:r>
              <a:rPr lang="en-GB" b="1" dirty="0" smtClean="0"/>
              <a:t>Governance and organisational Structure</a:t>
            </a:r>
            <a:r>
              <a:rPr lang="en-GB" dirty="0" smtClean="0"/>
              <a:t>: sets out the internal risk governance structure, the appropriate delegated authority, roles and responsibilities, and organisational entities to assure the effective management of risk</a:t>
            </a:r>
          </a:p>
          <a:p>
            <a:pPr marL="912150" lvl="1" indent="-514350">
              <a:buFont typeface="+mj-lt"/>
              <a:buAutoNum type="romanUcPeriod"/>
            </a:pPr>
            <a:r>
              <a:rPr lang="en-GB" b="1" dirty="0" smtClean="0"/>
              <a:t>Process and Integration</a:t>
            </a:r>
            <a:r>
              <a:rPr lang="en-GB" dirty="0" smtClean="0"/>
              <a:t>: Process ensures that risks and opportunities that may affect the delivery of organisational results are effectively identified, assessed, responded to, communicated and monitored as per the ERM framework. Integration ensures that the interaction / interlinkages with related risk sub-processes or other organisational processes are clearly established.</a:t>
            </a:r>
          </a:p>
          <a:p>
            <a:pPr marL="912150" lvl="1" indent="-514350">
              <a:buFont typeface="+mj-lt"/>
              <a:buAutoNum type="romanUcPeriod"/>
            </a:pPr>
            <a:r>
              <a:rPr lang="en-GB" b="1" dirty="0" smtClean="0"/>
              <a:t>Systems and Tools</a:t>
            </a:r>
            <a:r>
              <a:rPr lang="en-GB" dirty="0" smtClean="0"/>
              <a:t>: are the IT components used to record, analyse, integrate and communicate/report on risk information</a:t>
            </a:r>
          </a:p>
          <a:p>
            <a:pPr marL="912150" lvl="1" indent="-514350">
              <a:buFont typeface="+mj-lt"/>
              <a:buAutoNum type="romanUcPeriod"/>
            </a:pPr>
            <a:r>
              <a:rPr lang="en-GB" b="1" dirty="0" smtClean="0"/>
              <a:t>Risk Capabilities</a:t>
            </a:r>
            <a:r>
              <a:rPr lang="en-GB" dirty="0" smtClean="0"/>
              <a:t>: are the skills, ability, knowledge and capacity that an organisation has to effectively manage risks to delivery of its results</a:t>
            </a:r>
          </a:p>
          <a:p>
            <a:pPr marL="912150" lvl="1" indent="-514350">
              <a:buFont typeface="+mj-lt"/>
              <a:buAutoNum type="romanUcPeriod"/>
            </a:pPr>
            <a:r>
              <a:rPr lang="en-GB" b="1" dirty="0" smtClean="0"/>
              <a:t>Risk Culture</a:t>
            </a:r>
            <a:r>
              <a:rPr lang="en-GB" dirty="0" smtClean="0"/>
              <a:t>: is evidenced by the shared values, beliefs, and behaviours of the staff and senior management, together with the organisation’s demonstrated attitude to risk</a:t>
            </a:r>
          </a:p>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14</a:t>
            </a:fld>
            <a:endParaRPr lang="en-US"/>
          </a:p>
        </p:txBody>
      </p:sp>
    </p:spTree>
    <p:extLst>
      <p:ext uri="{BB962C8B-B14F-4D97-AF65-F5344CB8AC3E}">
        <p14:creationId xmlns:p14="http://schemas.microsoft.com/office/powerpoint/2010/main" val="230434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15</a:t>
            </a:fld>
            <a:endParaRPr lang="en-US"/>
          </a:p>
        </p:txBody>
      </p:sp>
    </p:spTree>
    <p:extLst>
      <p:ext uri="{BB962C8B-B14F-4D97-AF65-F5344CB8AC3E}">
        <p14:creationId xmlns:p14="http://schemas.microsoft.com/office/powerpoint/2010/main" val="2745132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Rectangle 9"/>
          <p:cNvSpPr/>
          <p:nvPr userDrawn="1"/>
        </p:nvSpPr>
        <p:spPr>
          <a:xfrm>
            <a:off x="1524000" y="5971049"/>
            <a:ext cx="10668000" cy="497955"/>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5971049"/>
            <a:ext cx="1371600" cy="4979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 name="Date Placeholder 3"/>
          <p:cNvSpPr>
            <a:spLocks noGrp="1"/>
          </p:cNvSpPr>
          <p:nvPr>
            <p:ph type="dt" sz="half" idx="10"/>
          </p:nvPr>
        </p:nvSpPr>
        <p:spPr>
          <a:xfrm>
            <a:off x="9296400" y="6037463"/>
            <a:ext cx="2743200" cy="365125"/>
          </a:xfrm>
        </p:spPr>
        <p:txBody>
          <a:bodyPr/>
          <a:lstStyle>
            <a:lvl1pPr algn="r">
              <a:defRPr sz="1600">
                <a:solidFill>
                  <a:schemeClr val="bg1"/>
                </a:solidFill>
              </a:defRPr>
            </a:lvl1pPr>
          </a:lstStyle>
          <a:p>
            <a:fld id="{B4C5664E-8195-4803-B278-32BA49EFFA15}" type="datetime3">
              <a:rPr lang="en-US" smtClean="0"/>
              <a:t>4 September 2019</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830" y="5915516"/>
            <a:ext cx="583939" cy="578655"/>
          </a:xfrm>
          <a:prstGeom prst="rect">
            <a:avLst/>
          </a:prstGeom>
        </p:spPr>
      </p:pic>
    </p:spTree>
    <p:extLst>
      <p:ext uri="{BB962C8B-B14F-4D97-AF65-F5344CB8AC3E}">
        <p14:creationId xmlns:p14="http://schemas.microsoft.com/office/powerpoint/2010/main" val="177640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indent="-360000">
              <a:buClr>
                <a:schemeClr val="accent1"/>
              </a:buClr>
              <a:defRPr/>
            </a:lvl1pPr>
            <a:lvl2pPr indent="-288000">
              <a:buClr>
                <a:schemeClr val="accent1">
                  <a:lumMod val="75000"/>
                </a:schemeClr>
              </a:buClr>
              <a:defRPr/>
            </a:lvl2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tx2"/>
                </a:solidFill>
              </a:defRPr>
            </a:lvl1pPr>
          </a:lstStyle>
          <a:p>
            <a:r>
              <a:rPr lang="en-US" dirty="0"/>
              <a:t>Click to edit Master title style</a:t>
            </a:r>
          </a:p>
        </p:txBody>
      </p:sp>
      <p:sp>
        <p:nvSpPr>
          <p:cNvPr id="6"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6F803-A7FE-479D-8D80-E28D487635EF}" type="datetime3">
              <a:rPr lang="en-US" smtClean="0"/>
              <a:t>4 September 2019</a:t>
            </a:fld>
            <a:endParaRPr lang="en-US"/>
          </a:p>
        </p:txBody>
      </p:sp>
    </p:spTree>
    <p:extLst>
      <p:ext uri="{BB962C8B-B14F-4D97-AF65-F5344CB8AC3E}">
        <p14:creationId xmlns:p14="http://schemas.microsoft.com/office/powerpoint/2010/main" val="62003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userDrawn="1"/>
        </p:nvSpPr>
        <p:spPr>
          <a:xfrm>
            <a:off x="1524000" y="2851688"/>
            <a:ext cx="10668000" cy="171078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0" y="2851688"/>
            <a:ext cx="9823450" cy="1710787"/>
          </a:xfrm>
        </p:spPr>
        <p:txBody>
          <a:bodyPr anchor="ctr">
            <a:normAutofit/>
          </a:bodyPr>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524000" y="4589463"/>
            <a:ext cx="9823450" cy="1500187"/>
          </a:xfrm>
        </p:spPr>
        <p:txBody>
          <a:bodyPr/>
          <a:lstStyle>
            <a:lvl1pPr marL="0" indent="0">
              <a:buNone/>
              <a:defRPr sz="2400">
                <a:solidFill>
                  <a:schemeClr val="accent5">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CA212-95E6-475C-AE61-A9B2B957DDBE}" type="datetime3">
              <a:rPr lang="en-US" smtClean="0"/>
              <a:t>4 September 2019</a:t>
            </a:fld>
            <a:endParaRPr lang="en-US"/>
          </a:p>
        </p:txBody>
      </p:sp>
      <p:sp>
        <p:nvSpPr>
          <p:cNvPr id="10" name="Rectangle 9"/>
          <p:cNvSpPr/>
          <p:nvPr userDrawn="1"/>
        </p:nvSpPr>
        <p:spPr>
          <a:xfrm>
            <a:off x="-1" y="2851688"/>
            <a:ext cx="1371601" cy="1710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1061" y="4712487"/>
            <a:ext cx="409475" cy="452831"/>
          </a:xfrm>
          <a:prstGeom prst="rect">
            <a:avLst/>
          </a:prstGeom>
        </p:spPr>
      </p:pic>
    </p:spTree>
    <p:extLst>
      <p:ext uri="{BB962C8B-B14F-4D97-AF65-F5344CB8AC3E}">
        <p14:creationId xmlns:p14="http://schemas.microsoft.com/office/powerpoint/2010/main" val="159123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18834"/>
            <a:ext cx="5181600" cy="482100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18834"/>
            <a:ext cx="5181600" cy="48210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A58B86-ADEE-4C0F-8FC2-F00E0B823EBE}" type="datetime3">
              <a:rPr lang="en-US" smtClean="0"/>
              <a:t>4 September 2019</a:t>
            </a:fld>
            <a:endParaRPr lang="en-US"/>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32815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49829"/>
            <a:ext cx="5157787" cy="552289"/>
          </a:xfrm>
          <a:solidFill>
            <a:schemeClr val="accent1"/>
          </a:solidFill>
        </p:spPr>
        <p:txBody>
          <a:bodyPr anchor="ct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102119"/>
            <a:ext cx="5157787"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49829"/>
            <a:ext cx="5183188" cy="552290"/>
          </a:xfrm>
          <a:solidFill>
            <a:srgbClr val="498BC9"/>
          </a:solidFill>
        </p:spPr>
        <p:txBody>
          <a:bodyPr vert="horz" lIns="91440" tIns="45720" rIns="91440" bIns="45720" rtlCol="0" anchor="ctr">
            <a:normAutofit/>
          </a:bodyPr>
          <a:lstStyle>
            <a:lvl1pPr>
              <a:defRPr lang="en-US" sz="2400" b="1" smtClean="0">
                <a:solidFill>
                  <a:schemeClr val="bg1"/>
                </a:solidFill>
              </a:defRPr>
            </a:lvl1pPr>
          </a:lstStyle>
          <a:p>
            <a:pPr marL="0" lvl="0" indent="0" algn="ctr">
              <a:buNone/>
            </a:pPr>
            <a:r>
              <a:rPr lang="en-US"/>
              <a:t>Click to edit Master text styles</a:t>
            </a:r>
          </a:p>
        </p:txBody>
      </p:sp>
      <p:sp>
        <p:nvSpPr>
          <p:cNvPr id="6" name="Content Placeholder 5"/>
          <p:cNvSpPr>
            <a:spLocks noGrp="1"/>
          </p:cNvSpPr>
          <p:nvPr>
            <p:ph sz="quarter" idx="4"/>
          </p:nvPr>
        </p:nvSpPr>
        <p:spPr>
          <a:xfrm>
            <a:off x="6172200" y="2102119"/>
            <a:ext cx="5183188"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2780E7-65B4-4D76-B8E8-99F322F65CAD}" type="datetime3">
              <a:rPr lang="en-US" smtClean="0"/>
              <a:t>4 September 2019</a:t>
            </a:fld>
            <a:endParaRPr lang="en-US"/>
          </a:p>
        </p:txBody>
      </p:sp>
      <p:sp>
        <p:nvSpPr>
          <p:cNvPr id="9"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924757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FD8C8E-37FC-44CF-AB82-9DD0E6A26AB5}" type="datetime3">
              <a:rPr lang="en-US" smtClean="0"/>
              <a:t>4 September 2019</a:t>
            </a:fld>
            <a:endParaRPr lang="en-US"/>
          </a:p>
        </p:txBody>
      </p:sp>
      <p:sp>
        <p:nvSpPr>
          <p:cNvPr id="6" name="Title Placeholder 1"/>
          <p:cNvSpPr>
            <a:spLocks noGrp="1"/>
          </p:cNvSpPr>
          <p:nvPr>
            <p:ph type="title"/>
          </p:nvPr>
        </p:nvSpPr>
        <p:spPr>
          <a:xfrm>
            <a:off x="838200" y="278969"/>
            <a:ext cx="10515600" cy="101703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460653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A47297-F436-4ACE-9138-B80D4B2AFAB3}" type="datetime3">
              <a:rPr lang="en-US" smtClean="0"/>
              <a:t>4 September 2019</a:t>
            </a:fld>
            <a:endParaRPr lang="en-US"/>
          </a:p>
        </p:txBody>
      </p:sp>
      <p:sp>
        <p:nvSpPr>
          <p:cNvPr id="6" name="Slide Number Placeholder 5"/>
          <p:cNvSpPr>
            <a:spLocks noGrp="1"/>
          </p:cNvSpPr>
          <p:nvPr>
            <p:ph type="sldNum" sz="quarter" idx="12"/>
          </p:nvPr>
        </p:nvSpPr>
        <p:spPr>
          <a:xfrm>
            <a:off x="8610600" y="6466078"/>
            <a:ext cx="2743200" cy="365125"/>
          </a:xfrm>
          <a:prstGeom prst="rect">
            <a:avLst/>
          </a:prstGeom>
        </p:spPr>
        <p:txBody>
          <a:bodyPr/>
          <a:lstStyle/>
          <a:p>
            <a:fld id="{D41C8F09-43E9-4534-9D21-65C71540C84C}" type="slidenum">
              <a:rPr lang="en-US" smtClean="0"/>
              <a:t>‹#›</a:t>
            </a:fld>
            <a:endParaRPr lang="en-US"/>
          </a:p>
        </p:txBody>
      </p:sp>
    </p:spTree>
    <p:extLst>
      <p:ext uri="{BB962C8B-B14F-4D97-AF65-F5344CB8AC3E}">
        <p14:creationId xmlns:p14="http://schemas.microsoft.com/office/powerpoint/2010/main" val="159394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76439"/>
            <a:ext cx="10515600" cy="497744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7A89C-CFFF-40CD-BAE1-5A57AE214C14}" type="datetime3">
              <a:rPr lang="en-US" smtClean="0"/>
              <a:t>4 September 2019</a:t>
            </a:fld>
            <a:endParaRPr lang="en-US"/>
          </a:p>
        </p:txBody>
      </p:sp>
      <p:sp>
        <p:nvSpPr>
          <p:cNvPr id="7" name="Rectangle 6"/>
          <p:cNvSpPr/>
          <p:nvPr userDrawn="1"/>
        </p:nvSpPr>
        <p:spPr>
          <a:xfrm>
            <a:off x="816000" y="1221816"/>
            <a:ext cx="11376000" cy="72000"/>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221816"/>
            <a:ext cx="576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fld id="{D41C8F09-43E9-4534-9D21-65C71540C84C}" type="slidenum">
              <a:rPr lang="en-US" sz="1100" b="1" smtClean="0"/>
              <a:pPr algn="ctr"/>
              <a:t>‹#›</a:t>
            </a:fld>
            <a:endParaRPr lang="en-US" sz="1200" b="1" dirty="0"/>
          </a:p>
        </p:txBody>
      </p:sp>
      <p:pic>
        <p:nvPicPr>
          <p:cNvPr id="6" name="Picture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1561340" y="452582"/>
            <a:ext cx="409475" cy="452831"/>
          </a:xfrm>
          <a:prstGeom prst="rect">
            <a:avLst/>
          </a:prstGeom>
        </p:spPr>
      </p:pic>
    </p:spTree>
    <p:extLst>
      <p:ext uri="{BB962C8B-B14F-4D97-AF65-F5344CB8AC3E}">
        <p14:creationId xmlns:p14="http://schemas.microsoft.com/office/powerpoint/2010/main" val="33870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Lst>
  <p:hf sldNum="0"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itu.int/md/S17-CL-C-0073/en" TargetMode="External"/><Relationship Id="rId2" Type="http://schemas.openxmlformats.org/officeDocument/2006/relationships/hyperlink" Target="https://www.itu.int/md/S17-CL-C-0074/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8000" y="2714943"/>
            <a:ext cx="9360000" cy="2387600"/>
          </a:xfrm>
        </p:spPr>
        <p:txBody>
          <a:bodyPr>
            <a:noAutofit/>
          </a:bodyPr>
          <a:lstStyle/>
          <a:p>
            <a:r>
              <a:rPr lang="en-GB" sz="4400" dirty="0" smtClean="0"/>
              <a:t>Strengthening</a:t>
            </a:r>
            <a:br>
              <a:rPr lang="en-GB" sz="4400" dirty="0" smtClean="0"/>
            </a:br>
            <a:r>
              <a:rPr lang="en-GB" sz="4400" dirty="0" smtClean="0"/>
              <a:t>ITU Risk Management Framework</a:t>
            </a:r>
            <a:br>
              <a:rPr lang="en-GB" sz="4400" dirty="0" smtClean="0"/>
            </a:br>
            <a:r>
              <a:rPr lang="en-GB" sz="4400" dirty="0"/>
              <a:t/>
            </a:r>
            <a:br>
              <a:rPr lang="en-GB" sz="4400" dirty="0"/>
            </a:br>
            <a:r>
              <a:rPr lang="en-GB" sz="2000" cap="all" dirty="0"/>
              <a:t>Council Working Group on Financial and Human </a:t>
            </a:r>
            <a:r>
              <a:rPr lang="en-GB" sz="2000" cap="all" dirty="0" smtClean="0"/>
              <a:t>Resources (CWG-FHR)</a:t>
            </a:r>
            <a:endParaRPr lang="en-US" sz="4400" dirty="0"/>
          </a:p>
        </p:txBody>
      </p:sp>
      <p:sp>
        <p:nvSpPr>
          <p:cNvPr id="3" name="Subtitle 2"/>
          <p:cNvSpPr>
            <a:spLocks noGrp="1"/>
          </p:cNvSpPr>
          <p:nvPr>
            <p:ph type="subTitle" idx="1"/>
          </p:nvPr>
        </p:nvSpPr>
        <p:spPr>
          <a:xfrm>
            <a:off x="1416000" y="3563938"/>
            <a:ext cx="9144000" cy="1655762"/>
          </a:xfrm>
        </p:spPr>
        <p:txBody>
          <a:bodyPr/>
          <a:lstStyle/>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p:txBody>
      </p:sp>
      <p:sp>
        <p:nvSpPr>
          <p:cNvPr id="5" name="TextBox 4"/>
          <p:cNvSpPr txBox="1"/>
          <p:nvPr/>
        </p:nvSpPr>
        <p:spPr>
          <a:xfrm>
            <a:off x="10165804" y="6019800"/>
            <a:ext cx="1642437" cy="369332"/>
          </a:xfrm>
          <a:prstGeom prst="rect">
            <a:avLst/>
          </a:prstGeom>
          <a:noFill/>
        </p:spPr>
        <p:txBody>
          <a:bodyPr wrap="none" rtlCol="0">
            <a:spAutoFit/>
          </a:bodyPr>
          <a:lstStyle/>
          <a:p>
            <a:r>
              <a:rPr lang="en-US" dirty="0" smtClean="0">
                <a:solidFill>
                  <a:schemeClr val="bg1"/>
                </a:solidFill>
              </a:rPr>
              <a:t>27 August 2019</a:t>
            </a:r>
            <a:endParaRPr lang="en-US" dirty="0">
              <a:solidFill>
                <a:schemeClr val="bg1"/>
              </a:solidFill>
            </a:endParaRPr>
          </a:p>
        </p:txBody>
      </p:sp>
      <p:sp>
        <p:nvSpPr>
          <p:cNvPr id="6" name="TextBox 5"/>
          <p:cNvSpPr txBox="1"/>
          <p:nvPr/>
        </p:nvSpPr>
        <p:spPr>
          <a:xfrm>
            <a:off x="375138" y="309418"/>
            <a:ext cx="6025661" cy="646331"/>
          </a:xfrm>
          <a:prstGeom prst="rect">
            <a:avLst/>
          </a:prstGeom>
          <a:noFill/>
        </p:spPr>
        <p:txBody>
          <a:bodyPr wrap="square" rtlCol="0">
            <a:spAutoFit/>
          </a:bodyPr>
          <a:lstStyle/>
          <a:p>
            <a:r>
              <a:rPr lang="en-US" b="1" dirty="0"/>
              <a:t>Council Working Group on Financial and Human </a:t>
            </a:r>
            <a:r>
              <a:rPr lang="en-US" b="1" dirty="0" smtClean="0"/>
              <a:t>Resources</a:t>
            </a:r>
            <a:br>
              <a:rPr lang="en-US" b="1" dirty="0" smtClean="0"/>
            </a:br>
            <a:r>
              <a:rPr lang="en-US" b="1" dirty="0"/>
              <a:t>Tenth meeting – Geneva, 18 September 2019</a:t>
            </a:r>
            <a:endParaRPr lang="en-GB" dirty="0"/>
          </a:p>
        </p:txBody>
      </p:sp>
      <p:sp>
        <p:nvSpPr>
          <p:cNvPr id="7" name="TextBox 6"/>
          <p:cNvSpPr txBox="1"/>
          <p:nvPr/>
        </p:nvSpPr>
        <p:spPr>
          <a:xfrm>
            <a:off x="8688696" y="309418"/>
            <a:ext cx="2954215" cy="923330"/>
          </a:xfrm>
          <a:prstGeom prst="rect">
            <a:avLst/>
          </a:prstGeom>
          <a:noFill/>
        </p:spPr>
        <p:txBody>
          <a:bodyPr wrap="square" rtlCol="0">
            <a:spAutoFit/>
          </a:bodyPr>
          <a:lstStyle/>
          <a:p>
            <a:r>
              <a:rPr lang="en-US" dirty="0" smtClean="0"/>
              <a:t>Document CWG-FHR-10/8</a:t>
            </a:r>
            <a:br>
              <a:rPr lang="en-US" dirty="0" smtClean="0"/>
            </a:br>
            <a:r>
              <a:rPr lang="en-US" dirty="0" smtClean="0"/>
              <a:t>4 September 2019</a:t>
            </a:r>
          </a:p>
          <a:p>
            <a:r>
              <a:rPr lang="en-US" dirty="0" smtClean="0"/>
              <a:t>English only</a:t>
            </a:r>
            <a:endParaRPr lang="en-GB" dirty="0"/>
          </a:p>
        </p:txBody>
      </p:sp>
    </p:spTree>
    <p:extLst>
      <p:ext uri="{BB962C8B-B14F-4D97-AF65-F5344CB8AC3E}">
        <p14:creationId xmlns:p14="http://schemas.microsoft.com/office/powerpoint/2010/main" val="211469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HLCM </a:t>
            </a:r>
            <a:r>
              <a:rPr lang="en-GB" dirty="0"/>
              <a:t>had set up a Cross Functional Task Force on Risk Management </a:t>
            </a:r>
            <a:endParaRPr lang="en-GB" dirty="0" smtClean="0"/>
          </a:p>
          <a:p>
            <a:r>
              <a:rPr lang="en-GB" dirty="0" smtClean="0"/>
              <a:t>Reference </a:t>
            </a:r>
            <a:r>
              <a:rPr lang="en-GB" dirty="0"/>
              <a:t>Maturity Model for Risk </a:t>
            </a:r>
            <a:r>
              <a:rPr lang="en-GB" dirty="0" smtClean="0"/>
              <a:t>Management</a:t>
            </a:r>
          </a:p>
          <a:p>
            <a:pPr marL="912150" lvl="1" indent="-514350">
              <a:buFont typeface="+mj-lt"/>
              <a:buAutoNum type="romanUcPeriod"/>
            </a:pPr>
            <a:r>
              <a:rPr lang="en-GB" b="1" dirty="0" smtClean="0"/>
              <a:t>Enterprise Risk Management </a:t>
            </a:r>
            <a:r>
              <a:rPr lang="en-GB" b="1" dirty="0"/>
              <a:t>(</a:t>
            </a:r>
            <a:r>
              <a:rPr lang="en-GB" b="1" dirty="0" smtClean="0"/>
              <a:t>ERM) Framework </a:t>
            </a:r>
            <a:r>
              <a:rPr lang="en-GB" b="1" dirty="0"/>
              <a:t>and Policy</a:t>
            </a:r>
            <a:r>
              <a:rPr lang="en-GB" dirty="0" smtClean="0"/>
              <a:t>: are the collection </a:t>
            </a:r>
            <a:r>
              <a:rPr lang="en-GB" dirty="0"/>
              <a:t>of </a:t>
            </a:r>
            <a:r>
              <a:rPr lang="en-GB" dirty="0" smtClean="0"/>
              <a:t>policies, procedures </a:t>
            </a:r>
            <a:r>
              <a:rPr lang="en-GB" dirty="0"/>
              <a:t>and </a:t>
            </a:r>
            <a:r>
              <a:rPr lang="en-GB" dirty="0" smtClean="0"/>
              <a:t>other documents </a:t>
            </a:r>
            <a:r>
              <a:rPr lang="en-GB" dirty="0"/>
              <a:t>that </a:t>
            </a:r>
            <a:r>
              <a:rPr lang="en-GB" dirty="0" smtClean="0"/>
              <a:t>together describe </a:t>
            </a:r>
            <a:r>
              <a:rPr lang="en-GB" dirty="0"/>
              <a:t>how the </a:t>
            </a:r>
            <a:r>
              <a:rPr lang="en-GB" dirty="0" smtClean="0"/>
              <a:t>organisation undertakes </a:t>
            </a:r>
            <a:r>
              <a:rPr lang="en-GB" dirty="0"/>
              <a:t>its </a:t>
            </a:r>
            <a:r>
              <a:rPr lang="en-GB" dirty="0" smtClean="0"/>
              <a:t>risk management</a:t>
            </a:r>
          </a:p>
          <a:p>
            <a:pPr marL="912150" lvl="1" indent="-514350">
              <a:buFont typeface="+mj-lt"/>
              <a:buAutoNum type="romanUcPeriod"/>
            </a:pPr>
            <a:r>
              <a:rPr lang="en-GB" b="1" dirty="0"/>
              <a:t>Governance and organisational Structure</a:t>
            </a:r>
            <a:r>
              <a:rPr lang="en-GB" dirty="0"/>
              <a:t>: sets out the internal risk governance structure, the appropriate delegated authority, roles and responsibilities, and organisational entities to assure the effective management of risk</a:t>
            </a:r>
          </a:p>
          <a:p>
            <a:pPr marL="912150" lvl="1" indent="-514350">
              <a:buFont typeface="+mj-lt"/>
              <a:buAutoNum type="romanUcPeriod"/>
            </a:pPr>
            <a:r>
              <a:rPr lang="en-GB" b="1" dirty="0" smtClean="0"/>
              <a:t>Process </a:t>
            </a:r>
            <a:r>
              <a:rPr lang="en-GB" b="1" dirty="0"/>
              <a:t>and Integration</a:t>
            </a:r>
            <a:r>
              <a:rPr lang="en-GB" dirty="0" smtClean="0"/>
              <a:t>: Process </a:t>
            </a:r>
            <a:r>
              <a:rPr lang="en-GB" dirty="0"/>
              <a:t>ensures that </a:t>
            </a:r>
            <a:r>
              <a:rPr lang="en-GB" dirty="0" smtClean="0"/>
              <a:t>risks and </a:t>
            </a:r>
            <a:r>
              <a:rPr lang="en-GB" dirty="0"/>
              <a:t>opportunities that </a:t>
            </a:r>
            <a:r>
              <a:rPr lang="en-GB" dirty="0" smtClean="0"/>
              <a:t>may affect </a:t>
            </a:r>
            <a:r>
              <a:rPr lang="en-GB" dirty="0"/>
              <a:t>the delivery </a:t>
            </a:r>
            <a:r>
              <a:rPr lang="en-GB" dirty="0" smtClean="0"/>
              <a:t>of organisational </a:t>
            </a:r>
            <a:r>
              <a:rPr lang="en-GB" dirty="0"/>
              <a:t>results </a:t>
            </a:r>
            <a:r>
              <a:rPr lang="en-GB" dirty="0" smtClean="0"/>
              <a:t>are effectively </a:t>
            </a:r>
            <a:r>
              <a:rPr lang="en-GB" dirty="0"/>
              <a:t>identified</a:t>
            </a:r>
            <a:r>
              <a:rPr lang="en-GB" dirty="0" smtClean="0"/>
              <a:t>, assessed</a:t>
            </a:r>
            <a:r>
              <a:rPr lang="en-GB" dirty="0"/>
              <a:t>, responded to</a:t>
            </a:r>
            <a:r>
              <a:rPr lang="en-GB" dirty="0" smtClean="0"/>
              <a:t>, communicated </a:t>
            </a:r>
            <a:r>
              <a:rPr lang="en-GB" dirty="0"/>
              <a:t>and </a:t>
            </a:r>
            <a:r>
              <a:rPr lang="en-GB" dirty="0" smtClean="0"/>
              <a:t>monitored as </a:t>
            </a:r>
            <a:r>
              <a:rPr lang="en-GB" dirty="0"/>
              <a:t>per the ERM </a:t>
            </a:r>
            <a:r>
              <a:rPr lang="en-GB" dirty="0" smtClean="0"/>
              <a:t>framework. Integration </a:t>
            </a:r>
            <a:r>
              <a:rPr lang="en-GB" dirty="0"/>
              <a:t>ensures that </a:t>
            </a:r>
            <a:r>
              <a:rPr lang="en-GB" dirty="0" smtClean="0"/>
              <a:t>the interaction </a:t>
            </a:r>
            <a:r>
              <a:rPr lang="en-GB" dirty="0"/>
              <a:t>/ interlinkages </a:t>
            </a:r>
            <a:r>
              <a:rPr lang="en-GB" dirty="0" smtClean="0"/>
              <a:t>with related </a:t>
            </a:r>
            <a:r>
              <a:rPr lang="en-GB" dirty="0"/>
              <a:t>risk sub-processes </a:t>
            </a:r>
            <a:r>
              <a:rPr lang="en-GB" dirty="0" smtClean="0"/>
              <a:t>or other organisational processes </a:t>
            </a:r>
            <a:r>
              <a:rPr lang="en-GB" dirty="0"/>
              <a:t>are </a:t>
            </a:r>
            <a:r>
              <a:rPr lang="en-GB" dirty="0" smtClean="0"/>
              <a:t>clearly established</a:t>
            </a:r>
            <a:r>
              <a:rPr lang="en-GB" dirty="0"/>
              <a:t>.</a:t>
            </a:r>
          </a:p>
          <a:p>
            <a:pPr marL="912150" lvl="1" indent="-514350">
              <a:buFont typeface="+mj-lt"/>
              <a:buAutoNum type="romanUcPeriod"/>
            </a:pPr>
            <a:r>
              <a:rPr lang="en-GB" b="1" dirty="0" smtClean="0"/>
              <a:t>Systems </a:t>
            </a:r>
            <a:r>
              <a:rPr lang="en-GB" b="1" dirty="0"/>
              <a:t>and Tools</a:t>
            </a:r>
            <a:r>
              <a:rPr lang="en-GB" dirty="0"/>
              <a:t>: </a:t>
            </a:r>
            <a:r>
              <a:rPr lang="en-GB" dirty="0" smtClean="0"/>
              <a:t>are the </a:t>
            </a:r>
            <a:r>
              <a:rPr lang="en-GB" dirty="0"/>
              <a:t>IT components used </a:t>
            </a:r>
            <a:r>
              <a:rPr lang="en-GB" dirty="0" smtClean="0"/>
              <a:t>to record</a:t>
            </a:r>
            <a:r>
              <a:rPr lang="en-GB" dirty="0"/>
              <a:t>, analyse, integrate </a:t>
            </a:r>
            <a:r>
              <a:rPr lang="en-GB" dirty="0" smtClean="0"/>
              <a:t>and communicate/report </a:t>
            </a:r>
            <a:r>
              <a:rPr lang="en-GB" dirty="0"/>
              <a:t>on </a:t>
            </a:r>
            <a:r>
              <a:rPr lang="en-GB" dirty="0" smtClean="0"/>
              <a:t>risk information</a:t>
            </a:r>
            <a:endParaRPr lang="en-GB" dirty="0"/>
          </a:p>
          <a:p>
            <a:pPr marL="912150" lvl="1" indent="-514350">
              <a:buFont typeface="+mj-lt"/>
              <a:buAutoNum type="romanUcPeriod"/>
            </a:pPr>
            <a:r>
              <a:rPr lang="en-GB" b="1" dirty="0" smtClean="0"/>
              <a:t>Risk </a:t>
            </a:r>
            <a:r>
              <a:rPr lang="en-GB" b="1" dirty="0"/>
              <a:t>Capabilities</a:t>
            </a:r>
            <a:r>
              <a:rPr lang="en-GB" dirty="0"/>
              <a:t>: are </a:t>
            </a:r>
            <a:r>
              <a:rPr lang="en-GB" dirty="0" smtClean="0"/>
              <a:t>the skills</a:t>
            </a:r>
            <a:r>
              <a:rPr lang="en-GB" dirty="0"/>
              <a:t>, ability, knowledge </a:t>
            </a:r>
            <a:r>
              <a:rPr lang="en-GB" dirty="0" smtClean="0"/>
              <a:t>and capacity </a:t>
            </a:r>
            <a:r>
              <a:rPr lang="en-GB" dirty="0"/>
              <a:t>that an </a:t>
            </a:r>
            <a:r>
              <a:rPr lang="en-GB" dirty="0" smtClean="0"/>
              <a:t>organisation has to </a:t>
            </a:r>
            <a:r>
              <a:rPr lang="en-GB" dirty="0"/>
              <a:t>effectively </a:t>
            </a:r>
            <a:r>
              <a:rPr lang="en-GB" dirty="0" smtClean="0"/>
              <a:t>manage risks </a:t>
            </a:r>
            <a:r>
              <a:rPr lang="en-GB" dirty="0"/>
              <a:t>to delivery of its </a:t>
            </a:r>
            <a:r>
              <a:rPr lang="en-GB" dirty="0" smtClean="0"/>
              <a:t>results</a:t>
            </a:r>
          </a:p>
          <a:p>
            <a:pPr marL="912150" lvl="1" indent="-514350">
              <a:buFont typeface="+mj-lt"/>
              <a:buAutoNum type="romanUcPeriod"/>
            </a:pPr>
            <a:r>
              <a:rPr lang="en-GB" b="1" dirty="0" smtClean="0"/>
              <a:t>Risk </a:t>
            </a:r>
            <a:r>
              <a:rPr lang="en-GB" b="1" dirty="0"/>
              <a:t>Culture</a:t>
            </a:r>
            <a:r>
              <a:rPr lang="en-GB" dirty="0"/>
              <a:t>: </a:t>
            </a:r>
            <a:r>
              <a:rPr lang="en-GB" dirty="0" smtClean="0"/>
              <a:t>is evidenced </a:t>
            </a:r>
            <a:r>
              <a:rPr lang="en-GB" dirty="0"/>
              <a:t>by the </a:t>
            </a:r>
            <a:r>
              <a:rPr lang="en-GB" dirty="0" smtClean="0"/>
              <a:t>shared values</a:t>
            </a:r>
            <a:r>
              <a:rPr lang="en-GB" dirty="0"/>
              <a:t>, beliefs, </a:t>
            </a:r>
            <a:r>
              <a:rPr lang="en-GB" dirty="0" smtClean="0"/>
              <a:t>and behaviours </a:t>
            </a:r>
            <a:r>
              <a:rPr lang="en-GB" dirty="0"/>
              <a:t>of the staff </a:t>
            </a:r>
            <a:r>
              <a:rPr lang="en-GB" dirty="0" smtClean="0"/>
              <a:t>and senior management</a:t>
            </a:r>
            <a:r>
              <a:rPr lang="en-GB" dirty="0"/>
              <a:t>, </a:t>
            </a:r>
            <a:r>
              <a:rPr lang="en-GB" dirty="0" smtClean="0"/>
              <a:t>together with </a:t>
            </a:r>
            <a:r>
              <a:rPr lang="en-GB" dirty="0"/>
              <a:t>the </a:t>
            </a:r>
            <a:r>
              <a:rPr lang="en-GB" dirty="0" smtClean="0"/>
              <a:t>organisation’s demonstrated </a:t>
            </a:r>
            <a:r>
              <a:rPr lang="en-GB" dirty="0"/>
              <a:t>attitude to </a:t>
            </a:r>
            <a:r>
              <a:rPr lang="en-GB" dirty="0" smtClean="0"/>
              <a:t>risk</a:t>
            </a:r>
            <a:endParaRPr lang="en-GB" dirty="0"/>
          </a:p>
          <a:p>
            <a:endParaRPr lang="en-GB" dirty="0"/>
          </a:p>
        </p:txBody>
      </p:sp>
      <p:sp>
        <p:nvSpPr>
          <p:cNvPr id="3" name="Title 2"/>
          <p:cNvSpPr>
            <a:spLocks noGrp="1"/>
          </p:cNvSpPr>
          <p:nvPr>
            <p:ph type="title"/>
          </p:nvPr>
        </p:nvSpPr>
        <p:spPr/>
        <p:txBody>
          <a:bodyPr>
            <a:normAutofit/>
          </a:bodyPr>
          <a:lstStyle/>
          <a:p>
            <a:r>
              <a:rPr lang="en-GB" dirty="0"/>
              <a:t>Developments at the UN </a:t>
            </a:r>
            <a:r>
              <a:rPr lang="en-GB" dirty="0" smtClean="0"/>
              <a:t>level</a:t>
            </a:r>
            <a:endParaRPr lang="en-GB" dirty="0"/>
          </a:p>
        </p:txBody>
      </p:sp>
    </p:spTree>
    <p:extLst>
      <p:ext uri="{BB962C8B-B14F-4D97-AF65-F5344CB8AC3E}">
        <p14:creationId xmlns:p14="http://schemas.microsoft.com/office/powerpoint/2010/main" val="155781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Maturity Model for Risk Management in the UN system</a:t>
            </a:r>
            <a:endParaRPr lang="en-GB" dirty="0"/>
          </a:p>
        </p:txBody>
      </p:sp>
      <p:graphicFrame>
        <p:nvGraphicFramePr>
          <p:cNvPr id="4" name="Diagram 3"/>
          <p:cNvGraphicFramePr/>
          <p:nvPr>
            <p:extLst>
              <p:ext uri="{D42A27DB-BD31-4B8C-83A1-F6EECF244321}">
                <p14:modId xmlns:p14="http://schemas.microsoft.com/office/powerpoint/2010/main" val="4095189350"/>
              </p:ext>
            </p:extLst>
          </p:nvPr>
        </p:nvGraphicFramePr>
        <p:xfrm>
          <a:off x="1431945" y="1348359"/>
          <a:ext cx="10420847" cy="673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47613926"/>
              </p:ext>
            </p:extLst>
          </p:nvPr>
        </p:nvGraphicFramePr>
        <p:xfrm>
          <a:off x="341435" y="2087899"/>
          <a:ext cx="11509131" cy="4649724"/>
        </p:xfrm>
        <a:graphic>
          <a:graphicData uri="http://schemas.openxmlformats.org/drawingml/2006/table">
            <a:tbl>
              <a:tblPr firstCol="1" bandRow="1">
                <a:tableStyleId>{5C22544A-7EE6-4342-B048-85BDC9FD1C3A}</a:tableStyleId>
              </a:tblPr>
              <a:tblGrid>
                <a:gridCol w="1289283"/>
                <a:gridCol w="1510486"/>
                <a:gridCol w="1993840"/>
                <a:gridCol w="2338418"/>
                <a:gridCol w="2312376"/>
                <a:gridCol w="2064728"/>
              </a:tblGrid>
              <a:tr h="370840">
                <a:tc>
                  <a:txBody>
                    <a:bodyPr/>
                    <a:lstStyle/>
                    <a:p>
                      <a:r>
                        <a:rPr lang="en-GB" sz="1400" dirty="0" smtClean="0"/>
                        <a:t>ERM Framework &amp; Policy</a:t>
                      </a:r>
                      <a:endParaRPr lang="en-GB" sz="1400" dirty="0"/>
                    </a:p>
                  </a:txBody>
                  <a:tcPr/>
                </a:tc>
                <a:tc>
                  <a:txBody>
                    <a:bodyPr/>
                    <a:lstStyle/>
                    <a:p>
                      <a:pPr>
                        <a:lnSpc>
                          <a:spcPct val="90000"/>
                        </a:lnSpc>
                      </a:pPr>
                      <a:r>
                        <a:rPr lang="en-US" sz="1300" b="0" dirty="0" smtClean="0">
                          <a:solidFill>
                            <a:schemeClr val="tx1"/>
                          </a:solidFill>
                        </a:rPr>
                        <a:t>- Fragmented/ limited</a:t>
                      </a:r>
                      <a:r>
                        <a:rPr lang="en-US" sz="1300" b="0" baseline="0" dirty="0" smtClean="0">
                          <a:solidFill>
                            <a:schemeClr val="tx1"/>
                          </a:solidFill>
                        </a:rPr>
                        <a:t> ERM framework</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Framework developed</a:t>
                      </a:r>
                      <a:r>
                        <a:rPr lang="en-US" sz="1300" b="0" baseline="0" dirty="0" smtClean="0">
                          <a:solidFill>
                            <a:schemeClr val="tx1"/>
                          </a:solidFill>
                        </a:rPr>
                        <a:t> but not approved by appropriate authority</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ERM framework and risk appetite in place</a:t>
                      </a:r>
                    </a:p>
                  </a:txBody>
                  <a:tcPr marL="45720" marR="45720"/>
                </a:tc>
                <a:tc>
                  <a:txBody>
                    <a:bodyPr/>
                    <a:lstStyle/>
                    <a:p>
                      <a:pPr>
                        <a:lnSpc>
                          <a:spcPct val="90000"/>
                        </a:lnSpc>
                      </a:pPr>
                      <a:r>
                        <a:rPr lang="en-US" sz="1300" b="0" dirty="0" smtClean="0">
                          <a:solidFill>
                            <a:schemeClr val="tx1"/>
                          </a:solidFill>
                        </a:rPr>
                        <a:t>- Escalation processes, ERM integrated in strategic planning</a:t>
                      </a:r>
                      <a:endParaRPr lang="en-US" sz="1300" b="0" baseline="0" dirty="0" smtClean="0">
                        <a:solidFill>
                          <a:schemeClr val="tx1"/>
                        </a:solidFill>
                      </a:endParaRPr>
                    </a:p>
                    <a:p>
                      <a:pPr>
                        <a:lnSpc>
                          <a:spcPct val="90000"/>
                        </a:lnSpc>
                      </a:pPr>
                      <a:r>
                        <a:rPr lang="en-US" sz="1300" b="0" baseline="0" dirty="0" smtClean="0">
                          <a:solidFill>
                            <a:schemeClr val="tx1"/>
                          </a:solidFill>
                        </a:rPr>
                        <a:t>- All operational entities</a:t>
                      </a:r>
                    </a:p>
                    <a:p>
                      <a:pPr>
                        <a:lnSpc>
                          <a:spcPct val="90000"/>
                        </a:lnSpc>
                      </a:pPr>
                      <a:r>
                        <a:rPr lang="en-US" sz="1300" b="0" dirty="0" smtClean="0">
                          <a:solidFill>
                            <a:schemeClr val="tx1"/>
                          </a:solidFill>
                        </a:rPr>
                        <a:t>- Risk scales for different</a:t>
                      </a:r>
                      <a:r>
                        <a:rPr lang="en-US" sz="1300" b="0" baseline="0" dirty="0" smtClean="0">
                          <a:solidFill>
                            <a:schemeClr val="tx1"/>
                          </a:solidFill>
                        </a:rPr>
                        <a:t> levels</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ERM framework reflects RBM</a:t>
                      </a:r>
                      <a:r>
                        <a:rPr lang="en-US" sz="1300" b="0" baseline="0" dirty="0" smtClean="0">
                          <a:solidFill>
                            <a:schemeClr val="tx1"/>
                          </a:solidFill>
                        </a:rPr>
                        <a:t> and addressing all operational elements</a:t>
                      </a:r>
                      <a:endParaRPr lang="en-GB" sz="1300" b="0" dirty="0">
                        <a:solidFill>
                          <a:schemeClr val="tx1"/>
                        </a:solidFill>
                      </a:endParaRPr>
                    </a:p>
                  </a:txBody>
                  <a:tcPr marL="45720" marR="45720"/>
                </a:tc>
              </a:tr>
              <a:tr h="370840">
                <a:tc>
                  <a:txBody>
                    <a:bodyPr/>
                    <a:lstStyle/>
                    <a:p>
                      <a:r>
                        <a:rPr lang="en-GB" sz="1400" dirty="0" smtClean="0"/>
                        <a:t>Governance and Org.</a:t>
                      </a:r>
                      <a:r>
                        <a:rPr lang="en-GB" sz="1400" baseline="0" dirty="0" smtClean="0"/>
                        <a:t> S</a:t>
                      </a:r>
                      <a:r>
                        <a:rPr lang="en-GB" sz="1400" dirty="0" smtClean="0"/>
                        <a:t>tructure</a:t>
                      </a:r>
                      <a:endParaRPr lang="en-GB" sz="1400" dirty="0"/>
                    </a:p>
                  </a:txBody>
                  <a:tcPr/>
                </a:tc>
                <a:tc>
                  <a:txBody>
                    <a:bodyPr/>
                    <a:lstStyle/>
                    <a:p>
                      <a:pPr>
                        <a:lnSpc>
                          <a:spcPct val="90000"/>
                        </a:lnSpc>
                      </a:pPr>
                      <a:r>
                        <a:rPr lang="en-US" sz="1300" b="0" dirty="0" smtClean="0">
                          <a:solidFill>
                            <a:schemeClr val="tx1"/>
                          </a:solidFill>
                        </a:rPr>
                        <a:t>- Fragmented</a:t>
                      </a:r>
                      <a:r>
                        <a:rPr lang="en-US" sz="1300" b="0" baseline="0" dirty="0" smtClean="0">
                          <a:solidFill>
                            <a:schemeClr val="tx1"/>
                          </a:solidFill>
                        </a:rPr>
                        <a:t> and i</a:t>
                      </a:r>
                      <a:r>
                        <a:rPr lang="en-US" sz="1300" b="0" dirty="0" smtClean="0">
                          <a:solidFill>
                            <a:schemeClr val="tx1"/>
                          </a:solidFill>
                        </a:rPr>
                        <a:t>nformal structure</a:t>
                      </a:r>
                    </a:p>
                    <a:p>
                      <a:pPr>
                        <a:lnSpc>
                          <a:spcPct val="90000"/>
                        </a:lnSpc>
                      </a:pPr>
                      <a:r>
                        <a:rPr lang="en-US" sz="1300" b="0" dirty="0" smtClean="0">
                          <a:solidFill>
                            <a:schemeClr val="tx1"/>
                          </a:solidFill>
                        </a:rPr>
                        <a:t>- A</a:t>
                      </a:r>
                      <a:r>
                        <a:rPr lang="en-US" sz="1300" b="0" baseline="0" dirty="0" smtClean="0">
                          <a:solidFill>
                            <a:schemeClr val="tx1"/>
                          </a:solidFill>
                        </a:rPr>
                        <a:t>ccountability for ERM is informal</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Risk Governance structure</a:t>
                      </a:r>
                    </a:p>
                    <a:p>
                      <a:pPr>
                        <a:lnSpc>
                          <a:spcPct val="90000"/>
                        </a:lnSpc>
                      </a:pPr>
                      <a:r>
                        <a:rPr lang="en-US" sz="1300" b="0" dirty="0" smtClean="0">
                          <a:solidFill>
                            <a:schemeClr val="tx1"/>
                          </a:solidFill>
                        </a:rPr>
                        <a:t>(based</a:t>
                      </a:r>
                      <a:r>
                        <a:rPr lang="en-US" sz="1300" b="0" baseline="0" dirty="0" smtClean="0">
                          <a:solidFill>
                            <a:schemeClr val="tx1"/>
                          </a:solidFill>
                        </a:rPr>
                        <a:t> on </a:t>
                      </a:r>
                      <a:r>
                        <a:rPr lang="en-US" sz="1300" b="0" dirty="0" smtClean="0">
                          <a:solidFill>
                            <a:schemeClr val="tx1"/>
                          </a:solidFill>
                        </a:rPr>
                        <a:t>Three Lines of Defense) to oversee ERM</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ERM governance structure in place</a:t>
                      </a:r>
                    </a:p>
                    <a:p>
                      <a:pPr>
                        <a:lnSpc>
                          <a:spcPct val="90000"/>
                        </a:lnSpc>
                      </a:pPr>
                      <a:r>
                        <a:rPr lang="en-US" sz="1300" b="0" dirty="0" smtClean="0">
                          <a:solidFill>
                            <a:schemeClr val="tx1"/>
                          </a:solidFill>
                        </a:rPr>
                        <a:t>- ERM Committee and entity</a:t>
                      </a:r>
                      <a:r>
                        <a:rPr lang="en-US" sz="1300" b="0" baseline="0" dirty="0" smtClean="0">
                          <a:solidFill>
                            <a:schemeClr val="tx1"/>
                          </a:solidFill>
                        </a:rPr>
                        <a:t> to oversee</a:t>
                      </a:r>
                      <a:r>
                        <a:rPr lang="en-US" sz="1300" b="0" dirty="0" smtClean="0">
                          <a:solidFill>
                            <a:schemeClr val="tx1"/>
                          </a:solidFill>
                        </a:rPr>
                        <a:t> is in place</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Fully integrated risk governance structure</a:t>
                      </a:r>
                    </a:p>
                    <a:p>
                      <a:pPr>
                        <a:lnSpc>
                          <a:spcPct val="90000"/>
                        </a:lnSpc>
                      </a:pPr>
                      <a:r>
                        <a:rPr lang="en-US" sz="1300" b="0" dirty="0" smtClean="0">
                          <a:solidFill>
                            <a:schemeClr val="tx1"/>
                          </a:solidFill>
                        </a:rPr>
                        <a:t>- Chief Risk Officer</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Structure applied across</a:t>
                      </a:r>
                      <a:r>
                        <a:rPr lang="en-US" sz="1300" b="0" baseline="0" dirty="0" smtClean="0">
                          <a:solidFill>
                            <a:schemeClr val="tx1"/>
                          </a:solidFill>
                        </a:rPr>
                        <a:t> all operations</a:t>
                      </a:r>
                    </a:p>
                    <a:p>
                      <a:pPr>
                        <a:lnSpc>
                          <a:spcPct val="90000"/>
                        </a:lnSpc>
                      </a:pPr>
                      <a:r>
                        <a:rPr lang="en-US" sz="1300" b="0" dirty="0" smtClean="0">
                          <a:solidFill>
                            <a:schemeClr val="tx1"/>
                          </a:solidFill>
                        </a:rPr>
                        <a:t>- Accountability</a:t>
                      </a:r>
                      <a:r>
                        <a:rPr lang="en-US" sz="1300" b="0" baseline="0" dirty="0" smtClean="0">
                          <a:solidFill>
                            <a:schemeClr val="tx1"/>
                          </a:solidFill>
                        </a:rPr>
                        <a:t> at each level</a:t>
                      </a:r>
                      <a:endParaRPr lang="en-GB" sz="1300" b="0" dirty="0">
                        <a:solidFill>
                          <a:schemeClr val="tx1"/>
                        </a:solidFill>
                      </a:endParaRPr>
                    </a:p>
                  </a:txBody>
                  <a:tcPr marL="45720" marR="45720"/>
                </a:tc>
              </a:tr>
              <a:tr h="370840">
                <a:tc>
                  <a:txBody>
                    <a:bodyPr/>
                    <a:lstStyle/>
                    <a:p>
                      <a:r>
                        <a:rPr lang="en-US" sz="1400" dirty="0" smtClean="0"/>
                        <a:t>Process and Integration</a:t>
                      </a:r>
                      <a:endParaRPr lang="en-GB" sz="1400" dirty="0"/>
                    </a:p>
                  </a:txBody>
                  <a:tcPr/>
                </a:tc>
                <a:tc>
                  <a:txBody>
                    <a:bodyPr/>
                    <a:lstStyle/>
                    <a:p>
                      <a:pPr>
                        <a:lnSpc>
                          <a:spcPct val="90000"/>
                        </a:lnSpc>
                      </a:pPr>
                      <a:r>
                        <a:rPr lang="en-US" sz="1300" b="0" dirty="0" smtClean="0">
                          <a:solidFill>
                            <a:schemeClr val="tx1"/>
                          </a:solidFill>
                        </a:rPr>
                        <a:t>- Inconsistencies in methodology</a:t>
                      </a:r>
                      <a:endParaRPr lang="en-GB" sz="1300" b="0" dirty="0">
                        <a:solidFill>
                          <a:schemeClr val="tx1"/>
                        </a:solidFill>
                      </a:endParaRPr>
                    </a:p>
                  </a:txBody>
                  <a:tcPr marL="45720" marR="45720"/>
                </a:tc>
                <a:tc>
                  <a:txBody>
                    <a:bodyPr/>
                    <a:lstStyle/>
                    <a:p>
                      <a:pPr>
                        <a:lnSpc>
                          <a:spcPct val="90000"/>
                        </a:lnSpc>
                      </a:pPr>
                      <a:r>
                        <a:rPr lang="en-US" sz="1300" b="0" kern="1200" dirty="0" smtClean="0">
                          <a:solidFill>
                            <a:schemeClr val="tx1"/>
                          </a:solidFill>
                          <a:latin typeface="+mn-lt"/>
                          <a:ea typeface="+mn-ea"/>
                          <a:cs typeface="+mn-cs"/>
                        </a:rPr>
                        <a:t>- Limited process to assess, monitor and report</a:t>
                      </a:r>
                      <a:endParaRPr lang="en-GB" sz="1300" b="0" kern="1200" dirty="0">
                        <a:solidFill>
                          <a:schemeClr val="tx1"/>
                        </a:solidFill>
                        <a:latin typeface="+mn-lt"/>
                        <a:ea typeface="+mn-ea"/>
                        <a:cs typeface="+mn-cs"/>
                      </a:endParaRPr>
                    </a:p>
                  </a:txBody>
                  <a:tcPr marL="45720" marR="45720"/>
                </a:tc>
                <a:tc>
                  <a:txBody>
                    <a:bodyPr/>
                    <a:lstStyle/>
                    <a:p>
                      <a:pPr>
                        <a:lnSpc>
                          <a:spcPct val="90000"/>
                        </a:lnSpc>
                      </a:pPr>
                      <a:r>
                        <a:rPr lang="en-US" sz="1300" b="0" dirty="0" smtClean="0">
                          <a:solidFill>
                            <a:schemeClr val="tx1"/>
                          </a:solidFill>
                        </a:rPr>
                        <a:t>- Systematic</a:t>
                      </a:r>
                      <a:r>
                        <a:rPr lang="en-US" sz="1300" b="0" baseline="0" dirty="0" smtClean="0">
                          <a:solidFill>
                            <a:schemeClr val="tx1"/>
                          </a:solidFill>
                        </a:rPr>
                        <a:t> process for risk assessment, response, monitoring, escalation and reporting</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Links between</a:t>
                      </a:r>
                      <a:r>
                        <a:rPr lang="en-US" sz="1300" b="0" baseline="0" dirty="0" smtClean="0">
                          <a:solidFill>
                            <a:schemeClr val="tx1"/>
                          </a:solidFill>
                        </a:rPr>
                        <a:t> internal controls &amp; risks / control effectiveness &amp; risk assessment</a:t>
                      </a:r>
                    </a:p>
                    <a:p>
                      <a:pPr>
                        <a:lnSpc>
                          <a:spcPct val="90000"/>
                        </a:lnSpc>
                      </a:pPr>
                      <a:r>
                        <a:rPr lang="en-US" sz="1300" b="0" dirty="0" smtClean="0">
                          <a:solidFill>
                            <a:schemeClr val="tx1"/>
                          </a:solidFill>
                        </a:rPr>
                        <a:t>- RBM</a:t>
                      </a:r>
                      <a:r>
                        <a:rPr lang="en-US" sz="1300" b="0" baseline="0" dirty="0" smtClean="0">
                          <a:solidFill>
                            <a:schemeClr val="tx1"/>
                          </a:solidFill>
                        </a:rPr>
                        <a:t> and ERM fully aligned</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Optimized with pre-defined indicators</a:t>
                      </a:r>
                    </a:p>
                    <a:p>
                      <a:pPr>
                        <a:lnSpc>
                          <a:spcPct val="90000"/>
                        </a:lnSpc>
                      </a:pPr>
                      <a:r>
                        <a:rPr lang="en-US" sz="1300" b="0" dirty="0" smtClean="0">
                          <a:solidFill>
                            <a:schemeClr val="tx1"/>
                          </a:solidFill>
                        </a:rPr>
                        <a:t>- Fully integrated</a:t>
                      </a:r>
                      <a:r>
                        <a:rPr lang="en-US" sz="1300" b="0" baseline="0" dirty="0" smtClean="0">
                          <a:solidFill>
                            <a:schemeClr val="tx1"/>
                          </a:solidFill>
                        </a:rPr>
                        <a:t> risk &amp; opportunity analysis</a:t>
                      </a:r>
                      <a:endParaRPr lang="en-GB" sz="1300" b="0" dirty="0">
                        <a:solidFill>
                          <a:schemeClr val="tx1"/>
                        </a:solidFill>
                      </a:endParaRPr>
                    </a:p>
                  </a:txBody>
                  <a:tcPr marL="45720" marR="45720"/>
                </a:tc>
              </a:tr>
              <a:tr h="370840">
                <a:tc>
                  <a:txBody>
                    <a:bodyPr/>
                    <a:lstStyle/>
                    <a:p>
                      <a:r>
                        <a:rPr lang="en-US" sz="1400" dirty="0" smtClean="0"/>
                        <a:t>Systems and Tools</a:t>
                      </a:r>
                      <a:endParaRPr lang="en-GB" sz="1400" dirty="0"/>
                    </a:p>
                  </a:txBody>
                  <a:tcPr/>
                </a:tc>
                <a:tc>
                  <a:txBody>
                    <a:bodyPr/>
                    <a:lstStyle/>
                    <a:p>
                      <a:pPr>
                        <a:lnSpc>
                          <a:spcPct val="90000"/>
                        </a:lnSpc>
                      </a:pPr>
                      <a:r>
                        <a:rPr lang="en-US" sz="1300" b="0" dirty="0" smtClean="0">
                          <a:solidFill>
                            <a:schemeClr val="tx1"/>
                          </a:solidFill>
                        </a:rPr>
                        <a:t>- Risks recorded in various</a:t>
                      </a:r>
                      <a:r>
                        <a:rPr lang="en-US" sz="1300" b="0" baseline="0" dirty="0" smtClean="0">
                          <a:solidFill>
                            <a:schemeClr val="tx1"/>
                          </a:solidFill>
                        </a:rPr>
                        <a:t> documents</a:t>
                      </a:r>
                      <a:endParaRPr lang="en-GB" sz="1300" b="0" dirty="0">
                        <a:solidFill>
                          <a:schemeClr val="tx1"/>
                        </a:solidFill>
                      </a:endParaRPr>
                    </a:p>
                  </a:txBody>
                  <a:tcPr marL="45720" marR="45720"/>
                </a:tc>
                <a:tc>
                  <a:txBody>
                    <a:bodyPr/>
                    <a:lstStyle/>
                    <a:p>
                      <a:pPr>
                        <a:lnSpc>
                          <a:spcPct val="90000"/>
                        </a:lnSpc>
                      </a:pPr>
                      <a:r>
                        <a:rPr lang="en-US" sz="1300" b="0" kern="1200" dirty="0" smtClean="0">
                          <a:solidFill>
                            <a:schemeClr val="tx1"/>
                          </a:solidFill>
                          <a:latin typeface="+mn-lt"/>
                          <a:ea typeface="+mn-ea"/>
                          <a:cs typeface="+mn-cs"/>
                        </a:rPr>
                        <a:t>- Manual risk assessment / response (spreadsheet)</a:t>
                      </a:r>
                      <a:endParaRPr lang="en-GB" sz="1300" b="0" kern="1200" dirty="0">
                        <a:solidFill>
                          <a:schemeClr val="tx1"/>
                        </a:solidFill>
                        <a:latin typeface="+mn-lt"/>
                        <a:ea typeface="+mn-ea"/>
                        <a:cs typeface="+mn-cs"/>
                      </a:endParaRPr>
                    </a:p>
                  </a:txBody>
                  <a:tcPr marL="45720" marR="45720"/>
                </a:tc>
                <a:tc>
                  <a:txBody>
                    <a:bodyPr/>
                    <a:lstStyle/>
                    <a:p>
                      <a:pPr>
                        <a:lnSpc>
                          <a:spcPct val="90000"/>
                        </a:lnSpc>
                      </a:pPr>
                      <a:r>
                        <a:rPr lang="en-US" sz="1300" b="0" dirty="0" smtClean="0">
                          <a:solidFill>
                            <a:schemeClr val="tx1"/>
                          </a:solidFill>
                        </a:rPr>
                        <a:t>- Consolidated risk</a:t>
                      </a:r>
                      <a:r>
                        <a:rPr lang="en-US" sz="1300" b="0" baseline="0" dirty="0" smtClean="0">
                          <a:solidFill>
                            <a:schemeClr val="tx1"/>
                          </a:solidFill>
                        </a:rPr>
                        <a:t> register</a:t>
                      </a:r>
                    </a:p>
                    <a:p>
                      <a:pPr>
                        <a:lnSpc>
                          <a:spcPct val="90000"/>
                        </a:lnSpc>
                      </a:pPr>
                      <a:r>
                        <a:rPr lang="en-US" sz="1300" b="0" dirty="0" smtClean="0">
                          <a:solidFill>
                            <a:schemeClr val="tx1"/>
                          </a:solidFill>
                        </a:rPr>
                        <a:t>-</a:t>
                      </a:r>
                      <a:r>
                        <a:rPr lang="en-US" sz="1300" b="0" baseline="0" dirty="0" smtClean="0">
                          <a:solidFill>
                            <a:schemeClr val="tx1"/>
                          </a:solidFill>
                        </a:rPr>
                        <a:t> ERM monitoring and reporting capabilities</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Dynamic risk dashboards</a:t>
                      </a:r>
                    </a:p>
                    <a:p>
                      <a:pPr>
                        <a:lnSpc>
                          <a:spcPct val="90000"/>
                        </a:lnSpc>
                      </a:pPr>
                      <a:r>
                        <a:rPr lang="en-US" sz="1300" b="0" dirty="0" smtClean="0">
                          <a:solidFill>
                            <a:schemeClr val="tx1"/>
                          </a:solidFill>
                        </a:rPr>
                        <a:t>- Financial risk modelling</a:t>
                      </a:r>
                      <a:endParaRPr lang="en-US" sz="1300" b="0" baseline="0" dirty="0" smtClean="0">
                        <a:solidFill>
                          <a:schemeClr val="tx1"/>
                        </a:solidFill>
                      </a:endParaRPr>
                    </a:p>
                    <a:p>
                      <a:pPr>
                        <a:lnSpc>
                          <a:spcPct val="90000"/>
                        </a:lnSpc>
                      </a:pPr>
                      <a:r>
                        <a:rPr lang="en-US" sz="1300" b="0" dirty="0" smtClean="0">
                          <a:solidFill>
                            <a:schemeClr val="tx1"/>
                          </a:solidFill>
                        </a:rPr>
                        <a:t>- Semi-automated operations</a:t>
                      </a:r>
                      <a:endParaRPr lang="en-GB" sz="1300" b="0" dirty="0">
                        <a:solidFill>
                          <a:schemeClr val="tx1"/>
                        </a:solidFill>
                      </a:endParaRPr>
                    </a:p>
                  </a:txBody>
                  <a:tcPr marL="45720" marR="45720"/>
                </a:tc>
                <a:tc>
                  <a:txBody>
                    <a:bodyPr/>
                    <a:lstStyle/>
                    <a:p>
                      <a:pPr rtl="0">
                        <a:lnSpc>
                          <a:spcPct val="90000"/>
                        </a:lnSpc>
                      </a:pPr>
                      <a:r>
                        <a:rPr lang="en-US" sz="1300" b="0" dirty="0" smtClean="0">
                          <a:solidFill>
                            <a:schemeClr val="tx1"/>
                          </a:solidFill>
                        </a:rPr>
                        <a:t>- Advanced modelling,</a:t>
                      </a:r>
                      <a:r>
                        <a:rPr lang="en-US" sz="1300" b="0" baseline="0" dirty="0" smtClean="0">
                          <a:solidFill>
                            <a:schemeClr val="tx1"/>
                          </a:solidFill>
                        </a:rPr>
                        <a:t> </a:t>
                      </a:r>
                      <a:r>
                        <a:rPr lang="en-US" sz="1300" b="0" dirty="0" smtClean="0">
                          <a:solidFill>
                            <a:schemeClr val="tx1"/>
                          </a:solidFill>
                        </a:rPr>
                        <a:t>forecasting</a:t>
                      </a:r>
                      <a:r>
                        <a:rPr lang="en-US" sz="1300" b="0" baseline="0" dirty="0" smtClean="0">
                          <a:solidFill>
                            <a:schemeClr val="tx1"/>
                          </a:solidFill>
                        </a:rPr>
                        <a:t> and scenario planning tools</a:t>
                      </a:r>
                      <a:endParaRPr lang="en-GB" sz="1300" b="0" dirty="0">
                        <a:solidFill>
                          <a:schemeClr val="tx1"/>
                        </a:solidFill>
                      </a:endParaRPr>
                    </a:p>
                  </a:txBody>
                  <a:tcPr marL="45720" marR="45720"/>
                </a:tc>
              </a:tr>
              <a:tr h="370840">
                <a:tc>
                  <a:txBody>
                    <a:bodyPr/>
                    <a:lstStyle/>
                    <a:p>
                      <a:r>
                        <a:rPr lang="en-US" sz="1400" dirty="0" smtClean="0"/>
                        <a:t>Risk Capabilities</a:t>
                      </a:r>
                    </a:p>
                  </a:txBody>
                  <a:tcPr/>
                </a:tc>
                <a:tc>
                  <a:txBody>
                    <a:bodyPr/>
                    <a:lstStyle/>
                    <a:p>
                      <a:pPr>
                        <a:lnSpc>
                          <a:spcPct val="90000"/>
                        </a:lnSpc>
                      </a:pPr>
                      <a:r>
                        <a:rPr lang="en-US" sz="1300" b="0" dirty="0" smtClean="0">
                          <a:solidFill>
                            <a:schemeClr val="tx1"/>
                          </a:solidFill>
                        </a:rPr>
                        <a:t>- Risk competencies perceived to have little value</a:t>
                      </a:r>
                      <a:endParaRPr lang="en-GB" sz="1300" b="0" dirty="0">
                        <a:solidFill>
                          <a:schemeClr val="tx1"/>
                        </a:solidFill>
                      </a:endParaRPr>
                    </a:p>
                  </a:txBody>
                  <a:tcPr marL="45720" marR="45720"/>
                </a:tc>
                <a:tc>
                  <a:txBody>
                    <a:bodyPr/>
                    <a:lstStyle/>
                    <a:p>
                      <a:pPr>
                        <a:lnSpc>
                          <a:spcPct val="90000"/>
                        </a:lnSpc>
                      </a:pPr>
                      <a:r>
                        <a:rPr lang="en-US" sz="1300" b="0" kern="1200" dirty="0" smtClean="0">
                          <a:solidFill>
                            <a:schemeClr val="tx1"/>
                          </a:solidFill>
                          <a:latin typeface="+mn-lt"/>
                          <a:ea typeface="+mn-ea"/>
                          <a:cs typeface="+mn-cs"/>
                        </a:rPr>
                        <a:t>- Knowledge for certain managers</a:t>
                      </a:r>
                    </a:p>
                    <a:p>
                      <a:pPr>
                        <a:lnSpc>
                          <a:spcPct val="90000"/>
                        </a:lnSpc>
                      </a:pPr>
                      <a:r>
                        <a:rPr lang="en-US" sz="1300" b="0" kern="1200" dirty="0" smtClean="0">
                          <a:solidFill>
                            <a:schemeClr val="tx1"/>
                          </a:solidFill>
                          <a:latin typeface="+mn-lt"/>
                          <a:ea typeface="+mn-ea"/>
                          <a:cs typeface="+mn-cs"/>
                        </a:rPr>
                        <a:t>- Indicators presented to senior mgmt. annually</a:t>
                      </a:r>
                      <a:endParaRPr lang="en-GB" sz="1300" b="0" kern="1200" dirty="0">
                        <a:solidFill>
                          <a:schemeClr val="tx1"/>
                        </a:solidFill>
                        <a:latin typeface="+mn-lt"/>
                        <a:ea typeface="+mn-ea"/>
                        <a:cs typeface="+mn-cs"/>
                      </a:endParaRPr>
                    </a:p>
                  </a:txBody>
                  <a:tcPr marL="45720" marR="45720"/>
                </a:tc>
                <a:tc>
                  <a:txBody>
                    <a:bodyPr/>
                    <a:lstStyle/>
                    <a:p>
                      <a:pPr>
                        <a:lnSpc>
                          <a:spcPct val="90000"/>
                        </a:lnSpc>
                      </a:pPr>
                      <a:r>
                        <a:rPr lang="en-US" sz="1300" b="0" dirty="0" smtClean="0">
                          <a:solidFill>
                            <a:schemeClr val="tx1"/>
                          </a:solidFill>
                        </a:rPr>
                        <a:t>- Recognized mgmt. competency</a:t>
                      </a:r>
                    </a:p>
                    <a:p>
                      <a:pPr>
                        <a:lnSpc>
                          <a:spcPct val="90000"/>
                        </a:lnSpc>
                      </a:pPr>
                      <a:r>
                        <a:rPr lang="en-US" sz="1300" b="0" dirty="0" smtClean="0">
                          <a:solidFill>
                            <a:schemeClr val="tx1"/>
                          </a:solidFill>
                        </a:rPr>
                        <a:t>- Accurate risk</a:t>
                      </a:r>
                      <a:r>
                        <a:rPr lang="en-US" sz="1300" b="0" baseline="0" dirty="0" smtClean="0">
                          <a:solidFill>
                            <a:schemeClr val="tx1"/>
                          </a:solidFill>
                        </a:rPr>
                        <a:t> mgmt. information available</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Core competency for staff</a:t>
                      </a:r>
                    </a:p>
                    <a:p>
                      <a:pPr>
                        <a:lnSpc>
                          <a:spcPct val="90000"/>
                        </a:lnSpc>
                      </a:pPr>
                      <a:r>
                        <a:rPr lang="en-US" sz="1300" b="0" dirty="0" smtClean="0">
                          <a:solidFill>
                            <a:schemeClr val="tx1"/>
                          </a:solidFill>
                        </a:rPr>
                        <a:t>- Dynamic risk information reports across organization</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Perfecting</a:t>
                      </a:r>
                      <a:r>
                        <a:rPr lang="en-US" sz="1300" b="0" baseline="0" dirty="0" smtClean="0">
                          <a:solidFill>
                            <a:schemeClr val="tx1"/>
                          </a:solidFill>
                        </a:rPr>
                        <a:t> risk skills</a:t>
                      </a:r>
                    </a:p>
                    <a:p>
                      <a:pPr>
                        <a:lnSpc>
                          <a:spcPct val="90000"/>
                        </a:lnSpc>
                      </a:pPr>
                      <a:r>
                        <a:rPr lang="en-US" sz="1300" b="0" dirty="0" smtClean="0">
                          <a:solidFill>
                            <a:schemeClr val="tx1"/>
                          </a:solidFill>
                        </a:rPr>
                        <a:t>-</a:t>
                      </a:r>
                      <a:r>
                        <a:rPr lang="en-US" sz="1300" b="0" baseline="0" dirty="0" smtClean="0">
                          <a:solidFill>
                            <a:schemeClr val="tx1"/>
                          </a:solidFill>
                        </a:rPr>
                        <a:t> Dynamic dashboards across organization</a:t>
                      </a:r>
                      <a:endParaRPr lang="en-GB" sz="1300" b="0" dirty="0">
                        <a:solidFill>
                          <a:schemeClr val="tx1"/>
                        </a:solidFill>
                      </a:endParaRPr>
                    </a:p>
                  </a:txBody>
                  <a:tcPr marL="45720" marR="45720"/>
                </a:tc>
              </a:tr>
              <a:tr h="370840">
                <a:tc>
                  <a:txBody>
                    <a:bodyPr/>
                    <a:lstStyle/>
                    <a:p>
                      <a:r>
                        <a:rPr lang="en-US" sz="1400" dirty="0" smtClean="0"/>
                        <a:t>Risk Culture</a:t>
                      </a:r>
                    </a:p>
                  </a:txBody>
                  <a:tcPr/>
                </a:tc>
                <a:tc>
                  <a:txBody>
                    <a:bodyPr/>
                    <a:lstStyle/>
                    <a:p>
                      <a:pPr>
                        <a:lnSpc>
                          <a:spcPct val="90000"/>
                        </a:lnSpc>
                      </a:pPr>
                      <a:r>
                        <a:rPr lang="en-US" sz="1300" b="0" dirty="0" smtClean="0">
                          <a:solidFill>
                            <a:schemeClr val="tx1"/>
                          </a:solidFill>
                        </a:rPr>
                        <a:t>- Limited commitment</a:t>
                      </a:r>
                      <a:endParaRPr lang="en-GB" sz="1300" b="0" dirty="0">
                        <a:solidFill>
                          <a:schemeClr val="tx1"/>
                        </a:solidFill>
                      </a:endParaRPr>
                    </a:p>
                  </a:txBody>
                  <a:tcPr marL="45720" marR="45720"/>
                </a:tc>
                <a:tc>
                  <a:txBody>
                    <a:bodyPr/>
                    <a:lstStyle/>
                    <a:p>
                      <a:pPr>
                        <a:lnSpc>
                          <a:spcPct val="90000"/>
                        </a:lnSpc>
                      </a:pPr>
                      <a:r>
                        <a:rPr lang="en-US" sz="1300" b="0" kern="1200" dirty="0" smtClean="0">
                          <a:solidFill>
                            <a:schemeClr val="tx1"/>
                          </a:solidFill>
                          <a:latin typeface="+mn-lt"/>
                          <a:ea typeface="+mn-ea"/>
                          <a:cs typeface="+mn-cs"/>
                        </a:rPr>
                        <a:t>- Partial consideration of risk factors</a:t>
                      </a:r>
                    </a:p>
                  </a:txBody>
                  <a:tcPr marL="45720" marR="45720"/>
                </a:tc>
                <a:tc>
                  <a:txBody>
                    <a:bodyPr/>
                    <a:lstStyle/>
                    <a:p>
                      <a:pPr>
                        <a:lnSpc>
                          <a:spcPct val="90000"/>
                        </a:lnSpc>
                      </a:pPr>
                      <a:r>
                        <a:rPr lang="en-US" sz="1300" b="0" dirty="0" smtClean="0">
                          <a:solidFill>
                            <a:schemeClr val="tx1"/>
                          </a:solidFill>
                        </a:rPr>
                        <a:t>- Clear</a:t>
                      </a:r>
                      <a:r>
                        <a:rPr lang="en-US" sz="1300" b="0" baseline="0" dirty="0" smtClean="0">
                          <a:solidFill>
                            <a:schemeClr val="tx1"/>
                          </a:solidFill>
                        </a:rPr>
                        <a:t> expectations, i</a:t>
                      </a:r>
                      <a:r>
                        <a:rPr lang="en-US" sz="1300" b="0" dirty="0" smtClean="0">
                          <a:solidFill>
                            <a:schemeClr val="tx1"/>
                          </a:solidFill>
                        </a:rPr>
                        <a:t>nfo </a:t>
                      </a:r>
                      <a:r>
                        <a:rPr lang="en-US" sz="1300" b="0" baseline="0" dirty="0" smtClean="0">
                          <a:solidFill>
                            <a:schemeClr val="tx1"/>
                          </a:solidFill>
                        </a:rPr>
                        <a:t>systematically collected</a:t>
                      </a:r>
                    </a:p>
                    <a:p>
                      <a:pPr>
                        <a:lnSpc>
                          <a:spcPct val="90000"/>
                        </a:lnSpc>
                      </a:pPr>
                      <a:r>
                        <a:rPr lang="en-US" sz="1300" b="0" dirty="0" smtClean="0">
                          <a:solidFill>
                            <a:schemeClr val="tx1"/>
                          </a:solidFill>
                        </a:rPr>
                        <a:t>- Ri</a:t>
                      </a:r>
                      <a:r>
                        <a:rPr lang="en-US" sz="1300" b="0" baseline="0" dirty="0" smtClean="0">
                          <a:solidFill>
                            <a:schemeClr val="tx1"/>
                          </a:solidFill>
                        </a:rPr>
                        <a:t>sk mgmt. assessed in Staff Performance mgmt.</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 Risk</a:t>
                      </a:r>
                      <a:r>
                        <a:rPr lang="en-US" sz="1300" b="0" baseline="0" dirty="0" smtClean="0">
                          <a:solidFill>
                            <a:schemeClr val="tx1"/>
                          </a:solidFill>
                        </a:rPr>
                        <a:t> mgmt. integrated into strategic activities</a:t>
                      </a:r>
                      <a:endParaRPr lang="en-US" sz="1300" b="0" dirty="0" smtClean="0">
                        <a:solidFill>
                          <a:schemeClr val="tx1"/>
                        </a:solidFill>
                      </a:endParaRPr>
                    </a:p>
                    <a:p>
                      <a:pPr>
                        <a:lnSpc>
                          <a:spcPct val="90000"/>
                        </a:lnSpc>
                      </a:pPr>
                      <a:r>
                        <a:rPr lang="en-US" sz="1300" b="0" dirty="0" smtClean="0">
                          <a:solidFill>
                            <a:schemeClr val="tx1"/>
                          </a:solidFill>
                        </a:rPr>
                        <a:t>- Systematically collect and communicate</a:t>
                      </a:r>
                      <a:r>
                        <a:rPr lang="en-US" sz="1300" b="0" baseline="0" dirty="0" smtClean="0">
                          <a:solidFill>
                            <a:schemeClr val="tx1"/>
                          </a:solidFill>
                        </a:rPr>
                        <a:t> information</a:t>
                      </a:r>
                      <a:endParaRPr lang="en-GB" sz="1300" b="0" dirty="0">
                        <a:solidFill>
                          <a:schemeClr val="tx1"/>
                        </a:solidFill>
                      </a:endParaRPr>
                    </a:p>
                  </a:txBody>
                  <a:tcPr marL="45720" marR="45720"/>
                </a:tc>
                <a:tc>
                  <a:txBody>
                    <a:bodyPr/>
                    <a:lstStyle/>
                    <a:p>
                      <a:pPr>
                        <a:lnSpc>
                          <a:spcPct val="90000"/>
                        </a:lnSpc>
                      </a:pPr>
                      <a:r>
                        <a:rPr lang="en-US" sz="1300" b="0" dirty="0" smtClean="0">
                          <a:solidFill>
                            <a:schemeClr val="tx1"/>
                          </a:solidFill>
                        </a:rPr>
                        <a:t>-</a:t>
                      </a:r>
                      <a:r>
                        <a:rPr lang="en-US" sz="1300" b="0" baseline="0" dirty="0" smtClean="0">
                          <a:solidFill>
                            <a:schemeClr val="tx1"/>
                          </a:solidFill>
                        </a:rPr>
                        <a:t> Org.-wide awareness</a:t>
                      </a:r>
                    </a:p>
                    <a:p>
                      <a:pPr>
                        <a:lnSpc>
                          <a:spcPct val="90000"/>
                        </a:lnSpc>
                      </a:pPr>
                      <a:r>
                        <a:rPr lang="en-US" sz="1300" b="0" dirty="0" smtClean="0">
                          <a:solidFill>
                            <a:schemeClr val="tx1"/>
                          </a:solidFill>
                        </a:rPr>
                        <a:t>- Dynamic risk information</a:t>
                      </a:r>
                    </a:p>
                    <a:p>
                      <a:pPr>
                        <a:lnSpc>
                          <a:spcPct val="90000"/>
                        </a:lnSpc>
                      </a:pPr>
                      <a:r>
                        <a:rPr lang="en-US" sz="1300" b="0" dirty="0" smtClean="0">
                          <a:solidFill>
                            <a:schemeClr val="tx1"/>
                          </a:solidFill>
                        </a:rPr>
                        <a:t>- Learning from success and failures</a:t>
                      </a:r>
                      <a:endParaRPr lang="en-GB" sz="1300" b="0" dirty="0">
                        <a:solidFill>
                          <a:schemeClr val="tx1"/>
                        </a:solidFill>
                      </a:endParaRPr>
                    </a:p>
                  </a:txBody>
                  <a:tcPr marL="45720" marR="45720"/>
                </a:tc>
              </a:tr>
            </a:tbl>
          </a:graphicData>
        </a:graphic>
      </p:graphicFrame>
    </p:spTree>
    <p:extLst>
      <p:ext uri="{BB962C8B-B14F-4D97-AF65-F5344CB8AC3E}">
        <p14:creationId xmlns:p14="http://schemas.microsoft.com/office/powerpoint/2010/main" val="3674962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a:bodyPr>
          <a:lstStyle/>
          <a:p>
            <a:r>
              <a:rPr lang="en-GB" dirty="0" smtClean="0"/>
              <a:t>Way forward</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3007282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Maturity Model for Risk Management in the UN system</a:t>
            </a:r>
            <a:endParaRPr lang="en-GB" dirty="0"/>
          </a:p>
        </p:txBody>
      </p:sp>
      <p:graphicFrame>
        <p:nvGraphicFramePr>
          <p:cNvPr id="4" name="Diagram 3"/>
          <p:cNvGraphicFramePr/>
          <p:nvPr>
            <p:extLst>
              <p:ext uri="{D42A27DB-BD31-4B8C-83A1-F6EECF244321}">
                <p14:modId xmlns:p14="http://schemas.microsoft.com/office/powerpoint/2010/main" val="4095189350"/>
              </p:ext>
            </p:extLst>
          </p:nvPr>
        </p:nvGraphicFramePr>
        <p:xfrm>
          <a:off x="1431945" y="1348359"/>
          <a:ext cx="10420847" cy="673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87399463"/>
              </p:ext>
            </p:extLst>
          </p:nvPr>
        </p:nvGraphicFramePr>
        <p:xfrm>
          <a:off x="341435" y="2087899"/>
          <a:ext cx="11509131" cy="4649724"/>
        </p:xfrm>
        <a:graphic>
          <a:graphicData uri="http://schemas.openxmlformats.org/drawingml/2006/table">
            <a:tbl>
              <a:tblPr firstCol="1" bandRow="1">
                <a:tableStyleId>{5C22544A-7EE6-4342-B048-85BDC9FD1C3A}</a:tableStyleId>
              </a:tblPr>
              <a:tblGrid>
                <a:gridCol w="1289283"/>
                <a:gridCol w="1510486"/>
                <a:gridCol w="1993840"/>
                <a:gridCol w="2338418"/>
                <a:gridCol w="2312376"/>
                <a:gridCol w="2064728"/>
              </a:tblGrid>
              <a:tr h="370840">
                <a:tc>
                  <a:txBody>
                    <a:bodyPr/>
                    <a:lstStyle/>
                    <a:p>
                      <a:r>
                        <a:rPr lang="en-GB" sz="1400" dirty="0" smtClean="0"/>
                        <a:t>ERM Framework &amp; Policy</a:t>
                      </a:r>
                      <a:endParaRPr lang="en-GB" sz="1400" dirty="0"/>
                    </a:p>
                  </a:txBody>
                  <a:tcPr/>
                </a:tc>
                <a:tc>
                  <a:txBody>
                    <a:bodyPr/>
                    <a:lstStyle/>
                    <a:p>
                      <a:pPr>
                        <a:lnSpc>
                          <a:spcPct val="90000"/>
                        </a:lnSpc>
                      </a:pPr>
                      <a:r>
                        <a:rPr lang="en-US" sz="1300" dirty="0" smtClean="0"/>
                        <a:t>- Fragmented/ limited</a:t>
                      </a:r>
                      <a:r>
                        <a:rPr lang="en-US" sz="1300" baseline="0" dirty="0" smtClean="0"/>
                        <a:t> ERM framework</a:t>
                      </a:r>
                      <a:endParaRPr lang="en-GB" sz="1300" dirty="0"/>
                    </a:p>
                  </a:txBody>
                  <a:tcPr marL="45720" marR="45720"/>
                </a:tc>
                <a:tc>
                  <a:txBody>
                    <a:bodyPr/>
                    <a:lstStyle/>
                    <a:p>
                      <a:pPr>
                        <a:lnSpc>
                          <a:spcPct val="90000"/>
                        </a:lnSpc>
                      </a:pPr>
                      <a:r>
                        <a:rPr lang="en-US" sz="1300" dirty="0" smtClean="0"/>
                        <a:t>- Framework developed</a:t>
                      </a:r>
                      <a:r>
                        <a:rPr lang="en-US" sz="1300" baseline="0" dirty="0" smtClean="0"/>
                        <a:t> but not approved by appropriate authority</a:t>
                      </a:r>
                      <a:endParaRPr lang="en-GB" sz="1300" dirty="0"/>
                    </a:p>
                  </a:txBody>
                  <a:tcPr marL="45720" marR="45720"/>
                </a:tc>
                <a:tc>
                  <a:txBody>
                    <a:bodyPr/>
                    <a:lstStyle/>
                    <a:p>
                      <a:pPr>
                        <a:lnSpc>
                          <a:spcPct val="90000"/>
                        </a:lnSpc>
                      </a:pPr>
                      <a:r>
                        <a:rPr lang="en-US" sz="1300" b="1" dirty="0" smtClean="0">
                          <a:solidFill>
                            <a:schemeClr val="accent1">
                              <a:lumMod val="50000"/>
                            </a:schemeClr>
                          </a:solidFill>
                        </a:rPr>
                        <a:t>- ERM framework and risk appetite in place</a:t>
                      </a:r>
                    </a:p>
                  </a:txBody>
                  <a:tcPr marL="45720" marR="45720"/>
                </a:tc>
                <a:tc>
                  <a:txBody>
                    <a:bodyPr/>
                    <a:lstStyle/>
                    <a:p>
                      <a:pPr>
                        <a:lnSpc>
                          <a:spcPct val="90000"/>
                        </a:lnSpc>
                      </a:pPr>
                      <a:r>
                        <a:rPr lang="en-US" sz="1300" b="1" dirty="0" smtClean="0">
                          <a:solidFill>
                            <a:schemeClr val="accent6">
                              <a:lumMod val="50000"/>
                            </a:schemeClr>
                          </a:solidFill>
                        </a:rPr>
                        <a:t>- Escalation processes, ERM integrated in strategic planning</a:t>
                      </a:r>
                      <a:endParaRPr lang="en-US" sz="1300" b="1" baseline="0" dirty="0" smtClean="0">
                        <a:solidFill>
                          <a:schemeClr val="accent6">
                            <a:lumMod val="50000"/>
                          </a:schemeClr>
                        </a:solidFill>
                      </a:endParaRPr>
                    </a:p>
                    <a:p>
                      <a:pPr>
                        <a:lnSpc>
                          <a:spcPct val="90000"/>
                        </a:lnSpc>
                      </a:pPr>
                      <a:r>
                        <a:rPr lang="en-US" sz="1300" b="1" baseline="0" dirty="0" smtClean="0">
                          <a:solidFill>
                            <a:schemeClr val="accent6">
                              <a:lumMod val="50000"/>
                            </a:schemeClr>
                          </a:solidFill>
                        </a:rPr>
                        <a:t>- All operational entities</a:t>
                      </a:r>
                    </a:p>
                    <a:p>
                      <a:pPr>
                        <a:lnSpc>
                          <a:spcPct val="90000"/>
                        </a:lnSpc>
                      </a:pPr>
                      <a:r>
                        <a:rPr lang="en-US" sz="1300" b="1" dirty="0" smtClean="0">
                          <a:solidFill>
                            <a:schemeClr val="accent6">
                              <a:lumMod val="50000"/>
                            </a:schemeClr>
                          </a:solidFill>
                        </a:rPr>
                        <a:t>- Risk scales for different</a:t>
                      </a:r>
                      <a:r>
                        <a:rPr lang="en-US" sz="1300" b="1" baseline="0" dirty="0" smtClean="0">
                          <a:solidFill>
                            <a:schemeClr val="accent6">
                              <a:lumMod val="50000"/>
                            </a:schemeClr>
                          </a:solidFill>
                        </a:rPr>
                        <a:t> levels</a:t>
                      </a:r>
                      <a:endParaRPr lang="en-GB" sz="1300" b="1" dirty="0">
                        <a:solidFill>
                          <a:schemeClr val="accent6">
                            <a:lumMod val="50000"/>
                          </a:schemeClr>
                        </a:solidFill>
                      </a:endParaRPr>
                    </a:p>
                  </a:txBody>
                  <a:tcPr marL="45720" marR="45720"/>
                </a:tc>
                <a:tc>
                  <a:txBody>
                    <a:bodyPr/>
                    <a:lstStyle/>
                    <a:p>
                      <a:pPr>
                        <a:lnSpc>
                          <a:spcPct val="90000"/>
                        </a:lnSpc>
                      </a:pPr>
                      <a:r>
                        <a:rPr lang="en-US" sz="1300" dirty="0" smtClean="0"/>
                        <a:t>- ERM framework reflects RBM</a:t>
                      </a:r>
                      <a:r>
                        <a:rPr lang="en-US" sz="1300" baseline="0" dirty="0" smtClean="0"/>
                        <a:t> and addressing all operational elements</a:t>
                      </a:r>
                      <a:endParaRPr lang="en-GB" sz="1300" dirty="0"/>
                    </a:p>
                  </a:txBody>
                  <a:tcPr marL="45720" marR="45720"/>
                </a:tc>
              </a:tr>
              <a:tr h="370840">
                <a:tc>
                  <a:txBody>
                    <a:bodyPr/>
                    <a:lstStyle/>
                    <a:p>
                      <a:r>
                        <a:rPr lang="en-GB" sz="1400" dirty="0" smtClean="0"/>
                        <a:t>Governance and Org.</a:t>
                      </a:r>
                      <a:r>
                        <a:rPr lang="en-GB" sz="1400" baseline="0" dirty="0" smtClean="0"/>
                        <a:t> S</a:t>
                      </a:r>
                      <a:r>
                        <a:rPr lang="en-GB" sz="1400" dirty="0" smtClean="0"/>
                        <a:t>tructure</a:t>
                      </a:r>
                      <a:endParaRPr lang="en-GB" sz="1400" dirty="0"/>
                    </a:p>
                  </a:txBody>
                  <a:tcPr/>
                </a:tc>
                <a:tc>
                  <a:txBody>
                    <a:bodyPr/>
                    <a:lstStyle/>
                    <a:p>
                      <a:pPr>
                        <a:lnSpc>
                          <a:spcPct val="90000"/>
                        </a:lnSpc>
                      </a:pPr>
                      <a:r>
                        <a:rPr lang="en-US" sz="1300" b="1" dirty="0" smtClean="0">
                          <a:solidFill>
                            <a:schemeClr val="accent1">
                              <a:lumMod val="50000"/>
                            </a:schemeClr>
                          </a:solidFill>
                        </a:rPr>
                        <a:t>- Fragmented</a:t>
                      </a:r>
                      <a:r>
                        <a:rPr lang="en-US" sz="1300" b="1" baseline="0" dirty="0" smtClean="0">
                          <a:solidFill>
                            <a:schemeClr val="accent1">
                              <a:lumMod val="50000"/>
                            </a:schemeClr>
                          </a:solidFill>
                        </a:rPr>
                        <a:t> and i</a:t>
                      </a:r>
                      <a:r>
                        <a:rPr lang="en-US" sz="1300" b="1" dirty="0" smtClean="0">
                          <a:solidFill>
                            <a:schemeClr val="accent1">
                              <a:lumMod val="50000"/>
                            </a:schemeClr>
                          </a:solidFill>
                        </a:rPr>
                        <a:t>nformal structure</a:t>
                      </a:r>
                    </a:p>
                    <a:p>
                      <a:pPr>
                        <a:lnSpc>
                          <a:spcPct val="90000"/>
                        </a:lnSpc>
                      </a:pPr>
                      <a:r>
                        <a:rPr lang="en-US" sz="1300" b="1" dirty="0" smtClean="0">
                          <a:solidFill>
                            <a:schemeClr val="accent1">
                              <a:lumMod val="50000"/>
                            </a:schemeClr>
                          </a:solidFill>
                        </a:rPr>
                        <a:t>- A</a:t>
                      </a:r>
                      <a:r>
                        <a:rPr lang="en-US" sz="1300" b="1" baseline="0" dirty="0" smtClean="0">
                          <a:solidFill>
                            <a:schemeClr val="accent1">
                              <a:lumMod val="50000"/>
                            </a:schemeClr>
                          </a:solidFill>
                        </a:rPr>
                        <a:t>ccountability for ERM is informal</a:t>
                      </a:r>
                      <a:endParaRPr lang="en-GB" sz="1300" b="1" dirty="0">
                        <a:solidFill>
                          <a:schemeClr val="accent1">
                            <a:lumMod val="50000"/>
                          </a:schemeClr>
                        </a:solidFill>
                      </a:endParaRPr>
                    </a:p>
                  </a:txBody>
                  <a:tcPr marL="45720" marR="45720"/>
                </a:tc>
                <a:tc>
                  <a:txBody>
                    <a:bodyPr/>
                    <a:lstStyle/>
                    <a:p>
                      <a:pPr>
                        <a:lnSpc>
                          <a:spcPct val="90000"/>
                        </a:lnSpc>
                      </a:pPr>
                      <a:r>
                        <a:rPr lang="en-US" sz="1300" b="1" dirty="0" smtClean="0">
                          <a:solidFill>
                            <a:schemeClr val="accent6">
                              <a:lumMod val="50000"/>
                            </a:schemeClr>
                          </a:solidFill>
                        </a:rPr>
                        <a:t>- Risk Governance structure</a:t>
                      </a:r>
                    </a:p>
                    <a:p>
                      <a:pPr>
                        <a:lnSpc>
                          <a:spcPct val="90000"/>
                        </a:lnSpc>
                      </a:pPr>
                      <a:r>
                        <a:rPr lang="en-US" sz="1300" b="1" dirty="0" smtClean="0">
                          <a:solidFill>
                            <a:schemeClr val="accent6">
                              <a:lumMod val="50000"/>
                            </a:schemeClr>
                          </a:solidFill>
                        </a:rPr>
                        <a:t>(based</a:t>
                      </a:r>
                      <a:r>
                        <a:rPr lang="en-US" sz="1300" b="1" baseline="0" dirty="0" smtClean="0">
                          <a:solidFill>
                            <a:schemeClr val="accent6">
                              <a:lumMod val="50000"/>
                            </a:schemeClr>
                          </a:solidFill>
                        </a:rPr>
                        <a:t> on </a:t>
                      </a:r>
                      <a:r>
                        <a:rPr lang="en-US" sz="1300" b="1" dirty="0" smtClean="0">
                          <a:solidFill>
                            <a:schemeClr val="accent6">
                              <a:lumMod val="50000"/>
                            </a:schemeClr>
                          </a:solidFill>
                        </a:rPr>
                        <a:t>Three Lines of Defense) to oversee ERM</a:t>
                      </a:r>
                      <a:endParaRPr lang="en-GB" sz="1300" b="1" dirty="0">
                        <a:solidFill>
                          <a:schemeClr val="accent6">
                            <a:lumMod val="50000"/>
                          </a:schemeClr>
                        </a:solidFill>
                      </a:endParaRPr>
                    </a:p>
                  </a:txBody>
                  <a:tcPr marL="45720" marR="45720"/>
                </a:tc>
                <a:tc>
                  <a:txBody>
                    <a:bodyPr/>
                    <a:lstStyle/>
                    <a:p>
                      <a:pPr>
                        <a:lnSpc>
                          <a:spcPct val="90000"/>
                        </a:lnSpc>
                      </a:pPr>
                      <a:r>
                        <a:rPr lang="en-US" sz="1300" dirty="0" smtClean="0"/>
                        <a:t>- ERM governance structure in place</a:t>
                      </a:r>
                    </a:p>
                    <a:p>
                      <a:pPr>
                        <a:lnSpc>
                          <a:spcPct val="90000"/>
                        </a:lnSpc>
                      </a:pPr>
                      <a:r>
                        <a:rPr lang="en-US" sz="1300" dirty="0" smtClean="0"/>
                        <a:t>- ERM Committee and entity</a:t>
                      </a:r>
                      <a:r>
                        <a:rPr lang="en-US" sz="1300" baseline="0" dirty="0" smtClean="0"/>
                        <a:t> to oversee</a:t>
                      </a:r>
                      <a:r>
                        <a:rPr lang="en-US" sz="1300" dirty="0" smtClean="0"/>
                        <a:t> is in place</a:t>
                      </a:r>
                      <a:endParaRPr lang="en-GB" sz="1300" dirty="0"/>
                    </a:p>
                  </a:txBody>
                  <a:tcPr marL="45720" marR="45720"/>
                </a:tc>
                <a:tc>
                  <a:txBody>
                    <a:bodyPr/>
                    <a:lstStyle/>
                    <a:p>
                      <a:pPr>
                        <a:lnSpc>
                          <a:spcPct val="90000"/>
                        </a:lnSpc>
                      </a:pPr>
                      <a:r>
                        <a:rPr lang="en-US" sz="1300" dirty="0" smtClean="0"/>
                        <a:t>- Fully integrated risk governance structure</a:t>
                      </a:r>
                    </a:p>
                    <a:p>
                      <a:pPr>
                        <a:lnSpc>
                          <a:spcPct val="90000"/>
                        </a:lnSpc>
                      </a:pPr>
                      <a:r>
                        <a:rPr lang="en-US" sz="1300" dirty="0" smtClean="0"/>
                        <a:t>- Chief Risk Officer</a:t>
                      </a:r>
                      <a:endParaRPr lang="en-GB" sz="1300" dirty="0"/>
                    </a:p>
                  </a:txBody>
                  <a:tcPr marL="45720" marR="45720"/>
                </a:tc>
                <a:tc>
                  <a:txBody>
                    <a:bodyPr/>
                    <a:lstStyle/>
                    <a:p>
                      <a:pPr>
                        <a:lnSpc>
                          <a:spcPct val="90000"/>
                        </a:lnSpc>
                      </a:pPr>
                      <a:r>
                        <a:rPr lang="en-US" sz="1300" dirty="0" smtClean="0"/>
                        <a:t>- Structure applied across</a:t>
                      </a:r>
                      <a:r>
                        <a:rPr lang="en-US" sz="1300" baseline="0" dirty="0" smtClean="0"/>
                        <a:t> all operations</a:t>
                      </a:r>
                    </a:p>
                    <a:p>
                      <a:pPr>
                        <a:lnSpc>
                          <a:spcPct val="90000"/>
                        </a:lnSpc>
                      </a:pPr>
                      <a:r>
                        <a:rPr lang="en-US" sz="1300" dirty="0" smtClean="0"/>
                        <a:t>- Accountability</a:t>
                      </a:r>
                      <a:r>
                        <a:rPr lang="en-US" sz="1300" baseline="0" dirty="0" smtClean="0"/>
                        <a:t> at each level</a:t>
                      </a:r>
                      <a:endParaRPr lang="en-GB" sz="1300" dirty="0"/>
                    </a:p>
                  </a:txBody>
                  <a:tcPr marL="45720" marR="45720"/>
                </a:tc>
              </a:tr>
              <a:tr h="370840">
                <a:tc>
                  <a:txBody>
                    <a:bodyPr/>
                    <a:lstStyle/>
                    <a:p>
                      <a:r>
                        <a:rPr lang="en-US" sz="1400" dirty="0" smtClean="0"/>
                        <a:t>Process and Integration</a:t>
                      </a:r>
                      <a:endParaRPr lang="en-GB" sz="1400" dirty="0"/>
                    </a:p>
                  </a:txBody>
                  <a:tcPr/>
                </a:tc>
                <a:tc>
                  <a:txBody>
                    <a:bodyPr/>
                    <a:lstStyle/>
                    <a:p>
                      <a:pPr>
                        <a:lnSpc>
                          <a:spcPct val="90000"/>
                        </a:lnSpc>
                      </a:pPr>
                      <a:r>
                        <a:rPr lang="en-US" sz="1300" dirty="0" smtClean="0"/>
                        <a:t>- Inconsistencies in methodology</a:t>
                      </a:r>
                      <a:endParaRPr lang="en-GB" sz="1300" dirty="0"/>
                    </a:p>
                  </a:txBody>
                  <a:tcPr marL="45720" marR="45720"/>
                </a:tc>
                <a:tc>
                  <a:txBody>
                    <a:bodyPr/>
                    <a:lstStyle/>
                    <a:p>
                      <a:pPr>
                        <a:lnSpc>
                          <a:spcPct val="90000"/>
                        </a:lnSpc>
                      </a:pPr>
                      <a:r>
                        <a:rPr lang="en-US" sz="1300" b="1" kern="1200" dirty="0" smtClean="0">
                          <a:solidFill>
                            <a:schemeClr val="accent1">
                              <a:lumMod val="50000"/>
                            </a:schemeClr>
                          </a:solidFill>
                          <a:latin typeface="+mn-lt"/>
                          <a:ea typeface="+mn-ea"/>
                          <a:cs typeface="+mn-cs"/>
                        </a:rPr>
                        <a:t>- Limited process to assess, monitor and report</a:t>
                      </a:r>
                      <a:endParaRPr lang="en-GB" sz="1300" b="1" kern="1200" dirty="0">
                        <a:solidFill>
                          <a:schemeClr val="accent1">
                            <a:lumMod val="50000"/>
                          </a:schemeClr>
                        </a:solidFill>
                        <a:latin typeface="+mn-lt"/>
                        <a:ea typeface="+mn-ea"/>
                        <a:cs typeface="+mn-cs"/>
                      </a:endParaRPr>
                    </a:p>
                  </a:txBody>
                  <a:tcPr marL="45720" marR="45720"/>
                </a:tc>
                <a:tc>
                  <a:txBody>
                    <a:bodyPr/>
                    <a:lstStyle/>
                    <a:p>
                      <a:pPr>
                        <a:lnSpc>
                          <a:spcPct val="90000"/>
                        </a:lnSpc>
                      </a:pPr>
                      <a:r>
                        <a:rPr lang="en-US" sz="1300" b="1" dirty="0" smtClean="0">
                          <a:solidFill>
                            <a:schemeClr val="accent6">
                              <a:lumMod val="50000"/>
                            </a:schemeClr>
                          </a:solidFill>
                        </a:rPr>
                        <a:t>- Systematic</a:t>
                      </a:r>
                      <a:r>
                        <a:rPr lang="en-US" sz="1300" b="1" baseline="0" dirty="0" smtClean="0">
                          <a:solidFill>
                            <a:schemeClr val="accent6">
                              <a:lumMod val="50000"/>
                            </a:schemeClr>
                          </a:solidFill>
                        </a:rPr>
                        <a:t> process for risk assessment, response, monitoring, escalation and reporting</a:t>
                      </a:r>
                      <a:endParaRPr lang="en-GB" sz="1300" b="1" dirty="0">
                        <a:solidFill>
                          <a:schemeClr val="accent6">
                            <a:lumMod val="50000"/>
                          </a:schemeClr>
                        </a:solidFill>
                      </a:endParaRPr>
                    </a:p>
                  </a:txBody>
                  <a:tcPr marL="45720" marR="45720"/>
                </a:tc>
                <a:tc>
                  <a:txBody>
                    <a:bodyPr/>
                    <a:lstStyle/>
                    <a:p>
                      <a:pPr>
                        <a:lnSpc>
                          <a:spcPct val="90000"/>
                        </a:lnSpc>
                      </a:pPr>
                      <a:r>
                        <a:rPr lang="en-US" sz="1300" b="1" dirty="0" smtClean="0">
                          <a:solidFill>
                            <a:schemeClr val="accent6">
                              <a:lumMod val="50000"/>
                            </a:schemeClr>
                          </a:solidFill>
                        </a:rPr>
                        <a:t>- Links between</a:t>
                      </a:r>
                      <a:r>
                        <a:rPr lang="en-US" sz="1300" b="1" baseline="0" dirty="0" smtClean="0">
                          <a:solidFill>
                            <a:schemeClr val="accent6">
                              <a:lumMod val="50000"/>
                            </a:schemeClr>
                          </a:solidFill>
                        </a:rPr>
                        <a:t> internal controls &amp; risks / control effectiveness &amp; risk assessment</a:t>
                      </a:r>
                    </a:p>
                    <a:p>
                      <a:pPr>
                        <a:lnSpc>
                          <a:spcPct val="90000"/>
                        </a:lnSpc>
                      </a:pPr>
                      <a:r>
                        <a:rPr lang="en-US" sz="1300" b="1" dirty="0" smtClean="0">
                          <a:solidFill>
                            <a:schemeClr val="accent6">
                              <a:lumMod val="50000"/>
                            </a:schemeClr>
                          </a:solidFill>
                        </a:rPr>
                        <a:t>- RBM</a:t>
                      </a:r>
                      <a:r>
                        <a:rPr lang="en-US" sz="1300" b="1" baseline="0" dirty="0" smtClean="0">
                          <a:solidFill>
                            <a:schemeClr val="accent6">
                              <a:lumMod val="50000"/>
                            </a:schemeClr>
                          </a:solidFill>
                        </a:rPr>
                        <a:t> and ERM fully aligned</a:t>
                      </a:r>
                      <a:endParaRPr lang="en-GB" sz="1300" b="1" dirty="0">
                        <a:solidFill>
                          <a:schemeClr val="accent6">
                            <a:lumMod val="50000"/>
                          </a:schemeClr>
                        </a:solidFill>
                      </a:endParaRPr>
                    </a:p>
                  </a:txBody>
                  <a:tcPr marL="45720" marR="45720"/>
                </a:tc>
                <a:tc>
                  <a:txBody>
                    <a:bodyPr/>
                    <a:lstStyle/>
                    <a:p>
                      <a:pPr>
                        <a:lnSpc>
                          <a:spcPct val="90000"/>
                        </a:lnSpc>
                      </a:pPr>
                      <a:r>
                        <a:rPr lang="en-US" sz="1300" dirty="0" smtClean="0"/>
                        <a:t>- Optimized with pre-defined indicators</a:t>
                      </a:r>
                    </a:p>
                    <a:p>
                      <a:pPr>
                        <a:lnSpc>
                          <a:spcPct val="90000"/>
                        </a:lnSpc>
                      </a:pPr>
                      <a:r>
                        <a:rPr lang="en-US" sz="1300" dirty="0" smtClean="0"/>
                        <a:t>- Fully integrated</a:t>
                      </a:r>
                      <a:r>
                        <a:rPr lang="en-US" sz="1300" baseline="0" dirty="0" smtClean="0"/>
                        <a:t> risk &amp; opportunity analysis</a:t>
                      </a:r>
                      <a:endParaRPr lang="en-GB" sz="1300" dirty="0"/>
                    </a:p>
                  </a:txBody>
                  <a:tcPr marL="45720" marR="45720"/>
                </a:tc>
              </a:tr>
              <a:tr h="370840">
                <a:tc>
                  <a:txBody>
                    <a:bodyPr/>
                    <a:lstStyle/>
                    <a:p>
                      <a:r>
                        <a:rPr lang="en-US" sz="1400" dirty="0" smtClean="0"/>
                        <a:t>Systems and Tools</a:t>
                      </a:r>
                      <a:endParaRPr lang="en-GB" sz="1400" dirty="0"/>
                    </a:p>
                  </a:txBody>
                  <a:tcPr/>
                </a:tc>
                <a:tc>
                  <a:txBody>
                    <a:bodyPr/>
                    <a:lstStyle/>
                    <a:p>
                      <a:pPr>
                        <a:lnSpc>
                          <a:spcPct val="90000"/>
                        </a:lnSpc>
                      </a:pPr>
                      <a:r>
                        <a:rPr lang="en-US" sz="1300" dirty="0" smtClean="0"/>
                        <a:t>- Risks recorded in various</a:t>
                      </a:r>
                      <a:r>
                        <a:rPr lang="en-US" sz="1300" baseline="0" dirty="0" smtClean="0"/>
                        <a:t> documents</a:t>
                      </a:r>
                      <a:endParaRPr lang="en-GB" sz="1300" dirty="0"/>
                    </a:p>
                  </a:txBody>
                  <a:tcPr marL="45720" marR="45720"/>
                </a:tc>
                <a:tc>
                  <a:txBody>
                    <a:bodyPr/>
                    <a:lstStyle/>
                    <a:p>
                      <a:pPr>
                        <a:lnSpc>
                          <a:spcPct val="90000"/>
                        </a:lnSpc>
                      </a:pPr>
                      <a:r>
                        <a:rPr lang="en-US" sz="1300" b="1" kern="1200" dirty="0" smtClean="0">
                          <a:solidFill>
                            <a:schemeClr val="accent1">
                              <a:lumMod val="50000"/>
                            </a:schemeClr>
                          </a:solidFill>
                          <a:latin typeface="+mn-lt"/>
                          <a:ea typeface="+mn-ea"/>
                          <a:cs typeface="+mn-cs"/>
                        </a:rPr>
                        <a:t>- Manual risk assessment / response (spreadsheet)</a:t>
                      </a:r>
                      <a:endParaRPr lang="en-GB" sz="1300" b="1" kern="1200" dirty="0">
                        <a:solidFill>
                          <a:schemeClr val="accent1">
                            <a:lumMod val="50000"/>
                          </a:schemeClr>
                        </a:solidFill>
                        <a:latin typeface="+mn-lt"/>
                        <a:ea typeface="+mn-ea"/>
                        <a:cs typeface="+mn-cs"/>
                      </a:endParaRPr>
                    </a:p>
                  </a:txBody>
                  <a:tcPr marL="45720" marR="45720"/>
                </a:tc>
                <a:tc>
                  <a:txBody>
                    <a:bodyPr/>
                    <a:lstStyle/>
                    <a:p>
                      <a:pPr>
                        <a:lnSpc>
                          <a:spcPct val="90000"/>
                        </a:lnSpc>
                      </a:pPr>
                      <a:r>
                        <a:rPr lang="en-US" sz="1300" b="1" dirty="0" smtClean="0">
                          <a:solidFill>
                            <a:schemeClr val="accent6">
                              <a:lumMod val="50000"/>
                            </a:schemeClr>
                          </a:solidFill>
                        </a:rPr>
                        <a:t>- Consolidated risk</a:t>
                      </a:r>
                      <a:r>
                        <a:rPr lang="en-US" sz="1300" b="1" baseline="0" dirty="0" smtClean="0">
                          <a:solidFill>
                            <a:schemeClr val="accent6">
                              <a:lumMod val="50000"/>
                            </a:schemeClr>
                          </a:solidFill>
                        </a:rPr>
                        <a:t> register</a:t>
                      </a:r>
                    </a:p>
                    <a:p>
                      <a:pPr>
                        <a:lnSpc>
                          <a:spcPct val="90000"/>
                        </a:lnSpc>
                      </a:pPr>
                      <a:r>
                        <a:rPr lang="en-US" sz="1300" b="1" dirty="0" smtClean="0">
                          <a:solidFill>
                            <a:schemeClr val="accent6">
                              <a:lumMod val="50000"/>
                            </a:schemeClr>
                          </a:solidFill>
                        </a:rPr>
                        <a:t>-</a:t>
                      </a:r>
                      <a:r>
                        <a:rPr lang="en-US" sz="1300" b="1" baseline="0" dirty="0" smtClean="0">
                          <a:solidFill>
                            <a:schemeClr val="accent6">
                              <a:lumMod val="50000"/>
                            </a:schemeClr>
                          </a:solidFill>
                        </a:rPr>
                        <a:t> ERM monitoring and reporting capabilities</a:t>
                      </a:r>
                      <a:endParaRPr lang="en-GB" sz="1300" b="1" dirty="0">
                        <a:solidFill>
                          <a:schemeClr val="accent6">
                            <a:lumMod val="50000"/>
                          </a:schemeClr>
                        </a:solidFill>
                      </a:endParaRPr>
                    </a:p>
                  </a:txBody>
                  <a:tcPr marL="45720" marR="45720"/>
                </a:tc>
                <a:tc>
                  <a:txBody>
                    <a:bodyPr/>
                    <a:lstStyle/>
                    <a:p>
                      <a:pPr>
                        <a:lnSpc>
                          <a:spcPct val="90000"/>
                        </a:lnSpc>
                      </a:pPr>
                      <a:r>
                        <a:rPr lang="en-US" sz="1300" b="1" dirty="0" smtClean="0">
                          <a:solidFill>
                            <a:schemeClr val="accent6">
                              <a:lumMod val="50000"/>
                            </a:schemeClr>
                          </a:solidFill>
                        </a:rPr>
                        <a:t>- Dynamic risk dashboards</a:t>
                      </a:r>
                    </a:p>
                    <a:p>
                      <a:pPr>
                        <a:lnSpc>
                          <a:spcPct val="90000"/>
                        </a:lnSpc>
                      </a:pPr>
                      <a:r>
                        <a:rPr lang="en-US" sz="1300" b="1" dirty="0" smtClean="0">
                          <a:solidFill>
                            <a:schemeClr val="accent6">
                              <a:lumMod val="50000"/>
                            </a:schemeClr>
                          </a:solidFill>
                        </a:rPr>
                        <a:t>- Financial risk modelling</a:t>
                      </a:r>
                      <a:endParaRPr lang="en-US" sz="1300" b="1" baseline="0" dirty="0" smtClean="0">
                        <a:solidFill>
                          <a:schemeClr val="accent6">
                            <a:lumMod val="50000"/>
                          </a:schemeClr>
                        </a:solidFill>
                      </a:endParaRPr>
                    </a:p>
                    <a:p>
                      <a:pPr>
                        <a:lnSpc>
                          <a:spcPct val="90000"/>
                        </a:lnSpc>
                      </a:pPr>
                      <a:r>
                        <a:rPr lang="en-US" sz="1300" b="1" dirty="0" smtClean="0">
                          <a:solidFill>
                            <a:schemeClr val="accent6">
                              <a:lumMod val="50000"/>
                            </a:schemeClr>
                          </a:solidFill>
                        </a:rPr>
                        <a:t>- Semi-automated operations</a:t>
                      </a:r>
                      <a:endParaRPr lang="en-GB" sz="1300" b="1" dirty="0">
                        <a:solidFill>
                          <a:schemeClr val="accent6">
                            <a:lumMod val="50000"/>
                          </a:schemeClr>
                        </a:solidFill>
                      </a:endParaRPr>
                    </a:p>
                  </a:txBody>
                  <a:tcPr marL="45720" marR="45720"/>
                </a:tc>
                <a:tc>
                  <a:txBody>
                    <a:bodyPr/>
                    <a:lstStyle/>
                    <a:p>
                      <a:pPr rtl="0">
                        <a:lnSpc>
                          <a:spcPct val="90000"/>
                        </a:lnSpc>
                      </a:pPr>
                      <a:r>
                        <a:rPr lang="en-US" sz="1300" dirty="0" smtClean="0"/>
                        <a:t>- Advanced modelling,</a:t>
                      </a:r>
                      <a:r>
                        <a:rPr lang="en-US" sz="1300" baseline="0" dirty="0" smtClean="0"/>
                        <a:t> </a:t>
                      </a:r>
                      <a:r>
                        <a:rPr lang="en-US" sz="1300" dirty="0" smtClean="0"/>
                        <a:t>forecasting</a:t>
                      </a:r>
                      <a:r>
                        <a:rPr lang="en-US" sz="1300" baseline="0" dirty="0" smtClean="0"/>
                        <a:t> and scenario planning tools</a:t>
                      </a:r>
                      <a:endParaRPr lang="en-GB" sz="1300" dirty="0"/>
                    </a:p>
                  </a:txBody>
                  <a:tcPr marL="45720" marR="45720"/>
                </a:tc>
              </a:tr>
              <a:tr h="370840">
                <a:tc>
                  <a:txBody>
                    <a:bodyPr/>
                    <a:lstStyle/>
                    <a:p>
                      <a:r>
                        <a:rPr lang="en-US" sz="1400" dirty="0" smtClean="0"/>
                        <a:t>Risk Capabilities</a:t>
                      </a:r>
                    </a:p>
                  </a:txBody>
                  <a:tcPr/>
                </a:tc>
                <a:tc>
                  <a:txBody>
                    <a:bodyPr/>
                    <a:lstStyle/>
                    <a:p>
                      <a:pPr>
                        <a:lnSpc>
                          <a:spcPct val="90000"/>
                        </a:lnSpc>
                      </a:pPr>
                      <a:r>
                        <a:rPr lang="en-US" sz="1300" dirty="0" smtClean="0"/>
                        <a:t>- Risk competencies perceived to have little value</a:t>
                      </a:r>
                      <a:endParaRPr lang="en-GB" sz="1300" dirty="0"/>
                    </a:p>
                  </a:txBody>
                  <a:tcPr marL="45720" marR="45720"/>
                </a:tc>
                <a:tc>
                  <a:txBody>
                    <a:bodyPr/>
                    <a:lstStyle/>
                    <a:p>
                      <a:pPr>
                        <a:lnSpc>
                          <a:spcPct val="90000"/>
                        </a:lnSpc>
                      </a:pPr>
                      <a:r>
                        <a:rPr lang="en-US" sz="1300" b="1" kern="1200" dirty="0" smtClean="0">
                          <a:solidFill>
                            <a:schemeClr val="accent1">
                              <a:lumMod val="50000"/>
                            </a:schemeClr>
                          </a:solidFill>
                          <a:latin typeface="+mn-lt"/>
                          <a:ea typeface="+mn-ea"/>
                          <a:cs typeface="+mn-cs"/>
                        </a:rPr>
                        <a:t>- Knowledge for certain managers</a:t>
                      </a:r>
                    </a:p>
                    <a:p>
                      <a:pPr>
                        <a:lnSpc>
                          <a:spcPct val="90000"/>
                        </a:lnSpc>
                      </a:pPr>
                      <a:r>
                        <a:rPr lang="en-US" sz="1300" b="1" kern="1200" dirty="0" smtClean="0">
                          <a:solidFill>
                            <a:schemeClr val="accent1">
                              <a:lumMod val="50000"/>
                            </a:schemeClr>
                          </a:solidFill>
                          <a:latin typeface="+mn-lt"/>
                          <a:ea typeface="+mn-ea"/>
                          <a:cs typeface="+mn-cs"/>
                        </a:rPr>
                        <a:t>- Indicators presented to senior mgmt. annually</a:t>
                      </a:r>
                      <a:endParaRPr lang="en-GB" sz="1300" b="1" kern="1200" dirty="0">
                        <a:solidFill>
                          <a:schemeClr val="accent1">
                            <a:lumMod val="50000"/>
                          </a:schemeClr>
                        </a:solidFill>
                        <a:latin typeface="+mn-lt"/>
                        <a:ea typeface="+mn-ea"/>
                        <a:cs typeface="+mn-cs"/>
                      </a:endParaRPr>
                    </a:p>
                  </a:txBody>
                  <a:tcPr marL="45720" marR="45720"/>
                </a:tc>
                <a:tc>
                  <a:txBody>
                    <a:bodyPr/>
                    <a:lstStyle/>
                    <a:p>
                      <a:pPr>
                        <a:lnSpc>
                          <a:spcPct val="90000"/>
                        </a:lnSpc>
                      </a:pPr>
                      <a:r>
                        <a:rPr lang="en-US" sz="1300" b="1" dirty="0" smtClean="0">
                          <a:solidFill>
                            <a:schemeClr val="accent6">
                              <a:lumMod val="50000"/>
                            </a:schemeClr>
                          </a:solidFill>
                        </a:rPr>
                        <a:t>- Recognized mgmt. competency</a:t>
                      </a:r>
                    </a:p>
                    <a:p>
                      <a:pPr>
                        <a:lnSpc>
                          <a:spcPct val="90000"/>
                        </a:lnSpc>
                      </a:pPr>
                      <a:r>
                        <a:rPr lang="en-US" sz="1300" b="1" dirty="0" smtClean="0">
                          <a:solidFill>
                            <a:schemeClr val="accent6">
                              <a:lumMod val="50000"/>
                            </a:schemeClr>
                          </a:solidFill>
                        </a:rPr>
                        <a:t>- Accurate risk</a:t>
                      </a:r>
                      <a:r>
                        <a:rPr lang="en-US" sz="1300" b="1" baseline="0" dirty="0" smtClean="0">
                          <a:solidFill>
                            <a:schemeClr val="accent6">
                              <a:lumMod val="50000"/>
                            </a:schemeClr>
                          </a:solidFill>
                        </a:rPr>
                        <a:t> mgmt. information available</a:t>
                      </a:r>
                      <a:endParaRPr lang="en-GB" sz="1300" b="1" dirty="0">
                        <a:solidFill>
                          <a:schemeClr val="accent6">
                            <a:lumMod val="50000"/>
                          </a:schemeClr>
                        </a:solidFill>
                      </a:endParaRPr>
                    </a:p>
                  </a:txBody>
                  <a:tcPr marL="45720" marR="45720"/>
                </a:tc>
                <a:tc>
                  <a:txBody>
                    <a:bodyPr/>
                    <a:lstStyle/>
                    <a:p>
                      <a:pPr>
                        <a:lnSpc>
                          <a:spcPct val="90000"/>
                        </a:lnSpc>
                      </a:pPr>
                      <a:r>
                        <a:rPr lang="en-US" sz="1300" b="1" dirty="0" smtClean="0">
                          <a:solidFill>
                            <a:schemeClr val="accent6">
                              <a:lumMod val="50000"/>
                            </a:schemeClr>
                          </a:solidFill>
                        </a:rPr>
                        <a:t>- Core competency for staff</a:t>
                      </a:r>
                    </a:p>
                    <a:p>
                      <a:pPr>
                        <a:lnSpc>
                          <a:spcPct val="90000"/>
                        </a:lnSpc>
                      </a:pPr>
                      <a:r>
                        <a:rPr lang="en-US" sz="1300" b="1" dirty="0" smtClean="0">
                          <a:solidFill>
                            <a:schemeClr val="accent6">
                              <a:lumMod val="50000"/>
                            </a:schemeClr>
                          </a:solidFill>
                        </a:rPr>
                        <a:t>- Dynamic risk information reports across organization</a:t>
                      </a:r>
                      <a:endParaRPr lang="en-GB" sz="1300" b="1" dirty="0">
                        <a:solidFill>
                          <a:schemeClr val="accent6">
                            <a:lumMod val="50000"/>
                          </a:schemeClr>
                        </a:solidFill>
                      </a:endParaRPr>
                    </a:p>
                  </a:txBody>
                  <a:tcPr marL="45720" marR="45720"/>
                </a:tc>
                <a:tc>
                  <a:txBody>
                    <a:bodyPr/>
                    <a:lstStyle/>
                    <a:p>
                      <a:pPr>
                        <a:lnSpc>
                          <a:spcPct val="90000"/>
                        </a:lnSpc>
                      </a:pPr>
                      <a:r>
                        <a:rPr lang="en-US" sz="1300" dirty="0" smtClean="0"/>
                        <a:t>- Perfecting</a:t>
                      </a:r>
                      <a:r>
                        <a:rPr lang="en-US" sz="1300" baseline="0" dirty="0" smtClean="0"/>
                        <a:t> risk skills</a:t>
                      </a:r>
                    </a:p>
                    <a:p>
                      <a:pPr>
                        <a:lnSpc>
                          <a:spcPct val="90000"/>
                        </a:lnSpc>
                      </a:pPr>
                      <a:r>
                        <a:rPr lang="en-US" sz="1300" dirty="0" smtClean="0"/>
                        <a:t>-</a:t>
                      </a:r>
                      <a:r>
                        <a:rPr lang="en-US" sz="1300" baseline="0" dirty="0" smtClean="0"/>
                        <a:t> Dynamic dashboards across organization</a:t>
                      </a:r>
                      <a:endParaRPr lang="en-GB" sz="1300" dirty="0"/>
                    </a:p>
                  </a:txBody>
                  <a:tcPr marL="45720" marR="45720"/>
                </a:tc>
              </a:tr>
              <a:tr h="370840">
                <a:tc>
                  <a:txBody>
                    <a:bodyPr/>
                    <a:lstStyle/>
                    <a:p>
                      <a:r>
                        <a:rPr lang="en-US" sz="1400" dirty="0" smtClean="0"/>
                        <a:t>Risk Culture</a:t>
                      </a:r>
                    </a:p>
                  </a:txBody>
                  <a:tcPr/>
                </a:tc>
                <a:tc>
                  <a:txBody>
                    <a:bodyPr/>
                    <a:lstStyle/>
                    <a:p>
                      <a:pPr>
                        <a:lnSpc>
                          <a:spcPct val="90000"/>
                        </a:lnSpc>
                      </a:pPr>
                      <a:r>
                        <a:rPr lang="en-US" sz="1300" dirty="0" smtClean="0"/>
                        <a:t>- Limited commitment</a:t>
                      </a:r>
                      <a:endParaRPr lang="en-GB" sz="1300" dirty="0"/>
                    </a:p>
                  </a:txBody>
                  <a:tcPr marL="45720" marR="45720"/>
                </a:tc>
                <a:tc>
                  <a:txBody>
                    <a:bodyPr/>
                    <a:lstStyle/>
                    <a:p>
                      <a:pPr>
                        <a:lnSpc>
                          <a:spcPct val="90000"/>
                        </a:lnSpc>
                      </a:pPr>
                      <a:r>
                        <a:rPr lang="en-US" sz="1300" b="1" kern="1200" dirty="0" smtClean="0">
                          <a:solidFill>
                            <a:schemeClr val="accent1">
                              <a:lumMod val="50000"/>
                            </a:schemeClr>
                          </a:solidFill>
                          <a:latin typeface="+mn-lt"/>
                          <a:ea typeface="+mn-ea"/>
                          <a:cs typeface="+mn-cs"/>
                        </a:rPr>
                        <a:t>- Partial consideration of risk factors</a:t>
                      </a:r>
                    </a:p>
                  </a:txBody>
                  <a:tcPr marL="45720" marR="45720"/>
                </a:tc>
                <a:tc>
                  <a:txBody>
                    <a:bodyPr/>
                    <a:lstStyle/>
                    <a:p>
                      <a:pPr>
                        <a:lnSpc>
                          <a:spcPct val="90000"/>
                        </a:lnSpc>
                      </a:pPr>
                      <a:r>
                        <a:rPr lang="en-US" sz="1300" b="1" dirty="0" smtClean="0">
                          <a:solidFill>
                            <a:schemeClr val="accent6">
                              <a:lumMod val="50000"/>
                            </a:schemeClr>
                          </a:solidFill>
                        </a:rPr>
                        <a:t>- Clear</a:t>
                      </a:r>
                      <a:r>
                        <a:rPr lang="en-US" sz="1300" b="1" baseline="0" dirty="0" smtClean="0">
                          <a:solidFill>
                            <a:schemeClr val="accent6">
                              <a:lumMod val="50000"/>
                            </a:schemeClr>
                          </a:solidFill>
                        </a:rPr>
                        <a:t> expectations, i</a:t>
                      </a:r>
                      <a:r>
                        <a:rPr lang="en-US" sz="1300" b="1" dirty="0" smtClean="0">
                          <a:solidFill>
                            <a:schemeClr val="accent6">
                              <a:lumMod val="50000"/>
                            </a:schemeClr>
                          </a:solidFill>
                        </a:rPr>
                        <a:t>nfo </a:t>
                      </a:r>
                      <a:r>
                        <a:rPr lang="en-US" sz="1300" b="1" baseline="0" dirty="0" smtClean="0">
                          <a:solidFill>
                            <a:schemeClr val="accent6">
                              <a:lumMod val="50000"/>
                            </a:schemeClr>
                          </a:solidFill>
                        </a:rPr>
                        <a:t>systematically collected</a:t>
                      </a:r>
                    </a:p>
                    <a:p>
                      <a:pPr>
                        <a:lnSpc>
                          <a:spcPct val="90000"/>
                        </a:lnSpc>
                      </a:pPr>
                      <a:r>
                        <a:rPr lang="en-US" sz="1300" b="1" dirty="0" smtClean="0">
                          <a:solidFill>
                            <a:schemeClr val="accent6">
                              <a:lumMod val="50000"/>
                            </a:schemeClr>
                          </a:solidFill>
                        </a:rPr>
                        <a:t>- Ri</a:t>
                      </a:r>
                      <a:r>
                        <a:rPr lang="en-US" sz="1300" b="1" baseline="0" dirty="0" smtClean="0">
                          <a:solidFill>
                            <a:schemeClr val="accent6">
                              <a:lumMod val="50000"/>
                            </a:schemeClr>
                          </a:solidFill>
                        </a:rPr>
                        <a:t>sk mgmt. assessed in Staff Performance mgmt.</a:t>
                      </a:r>
                      <a:endParaRPr lang="en-GB" sz="1300" b="1" dirty="0">
                        <a:solidFill>
                          <a:schemeClr val="accent6">
                            <a:lumMod val="50000"/>
                          </a:schemeClr>
                        </a:solidFill>
                      </a:endParaRPr>
                    </a:p>
                  </a:txBody>
                  <a:tcPr marL="45720" marR="45720"/>
                </a:tc>
                <a:tc>
                  <a:txBody>
                    <a:bodyPr/>
                    <a:lstStyle/>
                    <a:p>
                      <a:pPr>
                        <a:lnSpc>
                          <a:spcPct val="90000"/>
                        </a:lnSpc>
                      </a:pPr>
                      <a:r>
                        <a:rPr lang="en-US" sz="1300" b="1" dirty="0" smtClean="0">
                          <a:solidFill>
                            <a:schemeClr val="accent6">
                              <a:lumMod val="50000"/>
                            </a:schemeClr>
                          </a:solidFill>
                        </a:rPr>
                        <a:t>- Risk</a:t>
                      </a:r>
                      <a:r>
                        <a:rPr lang="en-US" sz="1300" b="1" baseline="0" dirty="0" smtClean="0">
                          <a:solidFill>
                            <a:schemeClr val="accent6">
                              <a:lumMod val="50000"/>
                            </a:schemeClr>
                          </a:solidFill>
                        </a:rPr>
                        <a:t> mgmt. integrated into strategic activities</a:t>
                      </a:r>
                      <a:endParaRPr lang="en-US" sz="1300" b="1" dirty="0" smtClean="0">
                        <a:solidFill>
                          <a:schemeClr val="accent6">
                            <a:lumMod val="50000"/>
                          </a:schemeClr>
                        </a:solidFill>
                      </a:endParaRPr>
                    </a:p>
                    <a:p>
                      <a:pPr>
                        <a:lnSpc>
                          <a:spcPct val="90000"/>
                        </a:lnSpc>
                      </a:pPr>
                      <a:r>
                        <a:rPr lang="en-US" sz="1300" b="1" dirty="0" smtClean="0">
                          <a:solidFill>
                            <a:schemeClr val="accent6">
                              <a:lumMod val="50000"/>
                            </a:schemeClr>
                          </a:solidFill>
                        </a:rPr>
                        <a:t>- Systematically collect and communicate</a:t>
                      </a:r>
                      <a:r>
                        <a:rPr lang="en-US" sz="1300" b="1" baseline="0" dirty="0" smtClean="0">
                          <a:solidFill>
                            <a:schemeClr val="accent6">
                              <a:lumMod val="50000"/>
                            </a:schemeClr>
                          </a:solidFill>
                        </a:rPr>
                        <a:t> information</a:t>
                      </a:r>
                      <a:endParaRPr lang="en-GB" sz="1300" b="1" dirty="0">
                        <a:solidFill>
                          <a:schemeClr val="accent6">
                            <a:lumMod val="50000"/>
                          </a:schemeClr>
                        </a:solidFill>
                      </a:endParaRPr>
                    </a:p>
                  </a:txBody>
                  <a:tcPr marL="45720" marR="45720"/>
                </a:tc>
                <a:tc>
                  <a:txBody>
                    <a:bodyPr/>
                    <a:lstStyle/>
                    <a:p>
                      <a:pPr>
                        <a:lnSpc>
                          <a:spcPct val="90000"/>
                        </a:lnSpc>
                      </a:pPr>
                      <a:r>
                        <a:rPr lang="en-US" sz="1300" dirty="0" smtClean="0"/>
                        <a:t>-</a:t>
                      </a:r>
                      <a:r>
                        <a:rPr lang="en-US" sz="1300" baseline="0" dirty="0" smtClean="0"/>
                        <a:t> Org.-wide awareness</a:t>
                      </a:r>
                    </a:p>
                    <a:p>
                      <a:pPr>
                        <a:lnSpc>
                          <a:spcPct val="90000"/>
                        </a:lnSpc>
                      </a:pPr>
                      <a:r>
                        <a:rPr lang="en-US" sz="1300" dirty="0" smtClean="0"/>
                        <a:t>- Dynamic risk information</a:t>
                      </a:r>
                    </a:p>
                    <a:p>
                      <a:pPr>
                        <a:lnSpc>
                          <a:spcPct val="90000"/>
                        </a:lnSpc>
                      </a:pPr>
                      <a:r>
                        <a:rPr lang="en-US" sz="1300" dirty="0" smtClean="0"/>
                        <a:t>- Learning from success and failures</a:t>
                      </a:r>
                      <a:endParaRPr lang="en-GB" sz="1300" dirty="0"/>
                    </a:p>
                  </a:txBody>
                  <a:tcPr marL="45720" marR="45720"/>
                </a:tc>
              </a:tr>
            </a:tbl>
          </a:graphicData>
        </a:graphic>
      </p:graphicFrame>
      <p:sp>
        <p:nvSpPr>
          <p:cNvPr id="2" name="TextBox 1"/>
          <p:cNvSpPr txBox="1"/>
          <p:nvPr/>
        </p:nvSpPr>
        <p:spPr>
          <a:xfrm>
            <a:off x="5038344" y="726310"/>
            <a:ext cx="6528967" cy="584775"/>
          </a:xfrm>
          <a:prstGeom prst="rect">
            <a:avLst/>
          </a:prstGeom>
          <a:noFill/>
        </p:spPr>
        <p:txBody>
          <a:bodyPr wrap="none" rtlCol="0">
            <a:spAutoFit/>
          </a:bodyPr>
          <a:lstStyle/>
          <a:p>
            <a:r>
              <a:rPr lang="en-US" sz="3200" b="1" dirty="0">
                <a:solidFill>
                  <a:schemeClr val="accent1"/>
                </a:solidFill>
              </a:rPr>
              <a:t>Current assessment </a:t>
            </a:r>
            <a:r>
              <a:rPr lang="en-US" sz="3200" dirty="0">
                <a:solidFill>
                  <a:schemeClr val="tx2"/>
                </a:solidFill>
                <a:latin typeface="+mj-lt"/>
                <a:ea typeface="+mj-ea"/>
                <a:cs typeface="+mj-cs"/>
                <a:sym typeface="Wingdings" panose="05000000000000000000" pitchFamily="2" charset="2"/>
              </a:rPr>
              <a:t></a:t>
            </a:r>
            <a:r>
              <a:rPr lang="en-US" sz="3200" b="1" dirty="0" smtClean="0">
                <a:solidFill>
                  <a:schemeClr val="accent1">
                    <a:lumMod val="50000"/>
                  </a:schemeClr>
                </a:solidFill>
                <a:sym typeface="Wingdings" panose="05000000000000000000" pitchFamily="2" charset="2"/>
              </a:rPr>
              <a:t> </a:t>
            </a:r>
            <a:r>
              <a:rPr lang="en-US" sz="3200" b="1" dirty="0">
                <a:solidFill>
                  <a:schemeClr val="accent6"/>
                </a:solidFill>
              </a:rPr>
              <a:t>Desired status</a:t>
            </a:r>
            <a:endParaRPr lang="en-GB" sz="3200" b="1" dirty="0">
              <a:solidFill>
                <a:schemeClr val="accent6"/>
              </a:solidFill>
            </a:endParaRPr>
          </a:p>
        </p:txBody>
      </p:sp>
    </p:spTree>
    <p:extLst>
      <p:ext uri="{BB962C8B-B14F-4D97-AF65-F5344CB8AC3E}">
        <p14:creationId xmlns:p14="http://schemas.microsoft.com/office/powerpoint/2010/main" val="580949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3323"/>
            <a:ext cx="10515600" cy="1017031"/>
          </a:xfrm>
        </p:spPr>
        <p:txBody>
          <a:bodyPr>
            <a:normAutofit/>
          </a:bodyPr>
          <a:lstStyle/>
          <a:p>
            <a:r>
              <a:rPr lang="en-US" sz="4000" dirty="0" smtClean="0"/>
              <a:t>Recommended actions</a:t>
            </a:r>
            <a:endParaRPr lang="en-GB" sz="4000" dirty="0"/>
          </a:p>
        </p:txBody>
      </p:sp>
      <p:graphicFrame>
        <p:nvGraphicFramePr>
          <p:cNvPr id="4" name="Diagram 3"/>
          <p:cNvGraphicFramePr/>
          <p:nvPr>
            <p:extLst>
              <p:ext uri="{D42A27DB-BD31-4B8C-83A1-F6EECF244321}">
                <p14:modId xmlns:p14="http://schemas.microsoft.com/office/powerpoint/2010/main" val="4095189350"/>
              </p:ext>
            </p:extLst>
          </p:nvPr>
        </p:nvGraphicFramePr>
        <p:xfrm>
          <a:off x="1431945" y="1348359"/>
          <a:ext cx="10420847" cy="673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83215671"/>
              </p:ext>
            </p:extLst>
          </p:nvPr>
        </p:nvGraphicFramePr>
        <p:xfrm>
          <a:off x="341435" y="2417083"/>
          <a:ext cx="11509131" cy="3968496"/>
        </p:xfrm>
        <a:graphic>
          <a:graphicData uri="http://schemas.openxmlformats.org/drawingml/2006/table">
            <a:tbl>
              <a:tblPr firstCol="1" bandRow="1">
                <a:tableStyleId>{5C22544A-7EE6-4342-B048-85BDC9FD1C3A}</a:tableStyleId>
              </a:tblPr>
              <a:tblGrid>
                <a:gridCol w="1289283"/>
                <a:gridCol w="1510486"/>
                <a:gridCol w="1993840"/>
                <a:gridCol w="2338418"/>
                <a:gridCol w="2312376"/>
                <a:gridCol w="2064728"/>
              </a:tblGrid>
              <a:tr h="370840">
                <a:tc>
                  <a:txBody>
                    <a:bodyPr/>
                    <a:lstStyle/>
                    <a:p>
                      <a:r>
                        <a:rPr lang="en-GB" sz="1400" dirty="0" smtClean="0"/>
                        <a:t>ERM Framework &amp; Policy</a:t>
                      </a:r>
                      <a:endParaRPr lang="en-GB" sz="1400" dirty="0"/>
                    </a:p>
                  </a:txBody>
                  <a:tcPr/>
                </a:tc>
                <a:tc>
                  <a:txBody>
                    <a:bodyPr/>
                    <a:lstStyle/>
                    <a:p>
                      <a:pPr>
                        <a:lnSpc>
                          <a:spcPct val="90000"/>
                        </a:lnSpc>
                      </a:pPr>
                      <a:endParaRPr lang="en-US" sz="1300" dirty="0" smtClean="0">
                        <a:solidFill>
                          <a:schemeClr val="bg1"/>
                        </a:solidFill>
                      </a:endParaRPr>
                    </a:p>
                    <a:p>
                      <a:pPr>
                        <a:lnSpc>
                          <a:spcPct val="90000"/>
                        </a:lnSpc>
                      </a:pPr>
                      <a:endParaRPr lang="en-US" sz="1300" dirty="0" smtClean="0">
                        <a:solidFill>
                          <a:schemeClr val="bg1"/>
                        </a:solidFill>
                      </a:endParaRPr>
                    </a:p>
                    <a:p>
                      <a:pPr>
                        <a:lnSpc>
                          <a:spcPct val="90000"/>
                        </a:lnSpc>
                      </a:pPr>
                      <a:endParaRPr lang="en-GB" sz="1300"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c>
                  <a:txBody>
                    <a:bodyPr/>
                    <a:lstStyle/>
                    <a:p>
                      <a:pPr>
                        <a:lnSpc>
                          <a:spcPct val="90000"/>
                        </a:lnSpc>
                      </a:pPr>
                      <a:endParaRPr lang="en-US" sz="1300" b="1" dirty="0" smtClean="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r>
              <a:tr h="370840">
                <a:tc>
                  <a:txBody>
                    <a:bodyPr/>
                    <a:lstStyle/>
                    <a:p>
                      <a:r>
                        <a:rPr lang="en-GB" sz="1400" dirty="0" smtClean="0"/>
                        <a:t>Governance and Org.</a:t>
                      </a:r>
                      <a:r>
                        <a:rPr lang="en-GB" sz="1400" baseline="0" dirty="0" smtClean="0"/>
                        <a:t> S</a:t>
                      </a:r>
                      <a:r>
                        <a:rPr lang="en-GB" sz="1400" dirty="0" smtClean="0"/>
                        <a:t>tructure</a:t>
                      </a:r>
                      <a:endParaRPr lang="en-GB" sz="1400" dirty="0"/>
                    </a:p>
                  </a:txBody>
                  <a:tcPr/>
                </a:tc>
                <a:tc>
                  <a:txBody>
                    <a:bodyPr/>
                    <a:lstStyle/>
                    <a:p>
                      <a:pPr>
                        <a:lnSpc>
                          <a:spcPct val="90000"/>
                        </a:lnSpc>
                      </a:pPr>
                      <a:endParaRPr lang="en-US" sz="1300" b="1" dirty="0" smtClean="0">
                        <a:solidFill>
                          <a:schemeClr val="bg1"/>
                        </a:solidFill>
                      </a:endParaRPr>
                    </a:p>
                    <a:p>
                      <a:pPr>
                        <a:lnSpc>
                          <a:spcPct val="90000"/>
                        </a:lnSpc>
                      </a:pPr>
                      <a:endParaRPr lang="en-US" sz="1300" b="1" dirty="0" smtClean="0">
                        <a:solidFill>
                          <a:schemeClr val="bg1"/>
                        </a:solidFill>
                      </a:endParaRPr>
                    </a:p>
                    <a:p>
                      <a:pPr>
                        <a:lnSpc>
                          <a:spcPct val="90000"/>
                        </a:lnSpc>
                      </a:pPr>
                      <a:endParaRPr lang="en-GB" sz="1300" b="1" dirty="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r>
              <a:tr h="370840">
                <a:tc>
                  <a:txBody>
                    <a:bodyPr/>
                    <a:lstStyle/>
                    <a:p>
                      <a:r>
                        <a:rPr lang="en-US" sz="1400" dirty="0" smtClean="0"/>
                        <a:t>Process and Integration</a:t>
                      </a:r>
                      <a:endParaRPr lang="en-GB" sz="1400" dirty="0"/>
                    </a:p>
                  </a:txBody>
                  <a:tcPr/>
                </a:tc>
                <a:tc>
                  <a:txBody>
                    <a:bodyPr/>
                    <a:lstStyle/>
                    <a:p>
                      <a:pPr>
                        <a:lnSpc>
                          <a:spcPct val="90000"/>
                        </a:lnSpc>
                      </a:pPr>
                      <a:endParaRPr lang="en-US" sz="1300" dirty="0" smtClean="0">
                        <a:solidFill>
                          <a:schemeClr val="bg1"/>
                        </a:solidFill>
                      </a:endParaRPr>
                    </a:p>
                    <a:p>
                      <a:pPr>
                        <a:lnSpc>
                          <a:spcPct val="90000"/>
                        </a:lnSpc>
                      </a:pPr>
                      <a:endParaRPr lang="en-US" sz="1300" dirty="0" smtClean="0">
                        <a:solidFill>
                          <a:schemeClr val="bg1"/>
                        </a:solidFill>
                      </a:endParaRPr>
                    </a:p>
                    <a:p>
                      <a:pPr>
                        <a:lnSpc>
                          <a:spcPct val="90000"/>
                        </a:lnSpc>
                      </a:pPr>
                      <a:endParaRPr lang="en-GB" sz="1300" dirty="0">
                        <a:solidFill>
                          <a:schemeClr val="bg1"/>
                        </a:solidFill>
                      </a:endParaRPr>
                    </a:p>
                  </a:txBody>
                  <a:tcPr marL="45720" marR="45720"/>
                </a:tc>
                <a:tc>
                  <a:txBody>
                    <a:bodyPr/>
                    <a:lstStyle/>
                    <a:p>
                      <a:pPr>
                        <a:lnSpc>
                          <a:spcPct val="90000"/>
                        </a:lnSpc>
                      </a:pPr>
                      <a:endParaRPr lang="en-GB" sz="1300" b="1" kern="1200" dirty="0">
                        <a:solidFill>
                          <a:schemeClr val="bg1"/>
                        </a:solidFill>
                        <a:latin typeface="+mn-lt"/>
                        <a:ea typeface="+mn-ea"/>
                        <a:cs typeface="+mn-cs"/>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r>
              <a:tr h="370840">
                <a:tc>
                  <a:txBody>
                    <a:bodyPr/>
                    <a:lstStyle/>
                    <a:p>
                      <a:r>
                        <a:rPr lang="en-US" sz="1400" dirty="0" smtClean="0"/>
                        <a:t>Systems and Tools</a:t>
                      </a:r>
                      <a:endParaRPr lang="en-GB" sz="1400" dirty="0"/>
                    </a:p>
                  </a:txBody>
                  <a:tcPr/>
                </a:tc>
                <a:tc>
                  <a:txBody>
                    <a:bodyPr/>
                    <a:lstStyle/>
                    <a:p>
                      <a:pPr>
                        <a:lnSpc>
                          <a:spcPct val="90000"/>
                        </a:lnSpc>
                      </a:pPr>
                      <a:endParaRPr lang="en-US" sz="1300" dirty="0" smtClean="0">
                        <a:solidFill>
                          <a:schemeClr val="bg1"/>
                        </a:solidFill>
                      </a:endParaRPr>
                    </a:p>
                    <a:p>
                      <a:pPr>
                        <a:lnSpc>
                          <a:spcPct val="90000"/>
                        </a:lnSpc>
                      </a:pPr>
                      <a:endParaRPr lang="en-US" sz="1300" dirty="0" smtClean="0">
                        <a:solidFill>
                          <a:schemeClr val="bg1"/>
                        </a:solidFill>
                      </a:endParaRPr>
                    </a:p>
                    <a:p>
                      <a:pPr>
                        <a:lnSpc>
                          <a:spcPct val="90000"/>
                        </a:lnSpc>
                      </a:pPr>
                      <a:endParaRPr lang="en-GB" sz="1300" dirty="0">
                        <a:solidFill>
                          <a:schemeClr val="bg1"/>
                        </a:solidFill>
                      </a:endParaRPr>
                    </a:p>
                  </a:txBody>
                  <a:tcPr marL="45720" marR="45720"/>
                </a:tc>
                <a:tc>
                  <a:txBody>
                    <a:bodyPr/>
                    <a:lstStyle/>
                    <a:p>
                      <a:pPr>
                        <a:lnSpc>
                          <a:spcPct val="90000"/>
                        </a:lnSpc>
                      </a:pPr>
                      <a:endParaRPr lang="en-GB" sz="1300" b="1" kern="1200" dirty="0">
                        <a:solidFill>
                          <a:schemeClr val="bg1"/>
                        </a:solidFill>
                        <a:latin typeface="+mn-lt"/>
                        <a:ea typeface="+mn-ea"/>
                        <a:cs typeface="+mn-cs"/>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rtl="0">
                        <a:lnSpc>
                          <a:spcPct val="90000"/>
                        </a:lnSpc>
                      </a:pPr>
                      <a:endParaRPr lang="en-GB" sz="1300" dirty="0">
                        <a:solidFill>
                          <a:schemeClr val="bg1"/>
                        </a:solidFill>
                      </a:endParaRPr>
                    </a:p>
                  </a:txBody>
                  <a:tcPr marL="45720" marR="45720"/>
                </a:tc>
              </a:tr>
              <a:tr h="370840">
                <a:tc>
                  <a:txBody>
                    <a:bodyPr/>
                    <a:lstStyle/>
                    <a:p>
                      <a:r>
                        <a:rPr lang="en-US" sz="1400" dirty="0" smtClean="0"/>
                        <a:t>Risk Capabilities</a:t>
                      </a:r>
                    </a:p>
                  </a:txBody>
                  <a:tcPr/>
                </a:tc>
                <a:tc>
                  <a:txBody>
                    <a:bodyPr/>
                    <a:lstStyle/>
                    <a:p>
                      <a:pPr>
                        <a:lnSpc>
                          <a:spcPct val="90000"/>
                        </a:lnSpc>
                      </a:pPr>
                      <a:endParaRPr lang="en-US" sz="1300" dirty="0" smtClean="0">
                        <a:solidFill>
                          <a:schemeClr val="bg1"/>
                        </a:solidFill>
                      </a:endParaRPr>
                    </a:p>
                    <a:p>
                      <a:pPr>
                        <a:lnSpc>
                          <a:spcPct val="90000"/>
                        </a:lnSpc>
                      </a:pPr>
                      <a:endParaRPr lang="en-US" sz="1300" dirty="0" smtClean="0">
                        <a:solidFill>
                          <a:schemeClr val="bg1"/>
                        </a:solidFill>
                      </a:endParaRPr>
                    </a:p>
                    <a:p>
                      <a:pPr>
                        <a:lnSpc>
                          <a:spcPct val="90000"/>
                        </a:lnSpc>
                      </a:pPr>
                      <a:endParaRPr lang="en-GB" sz="1300" dirty="0">
                        <a:solidFill>
                          <a:schemeClr val="bg1"/>
                        </a:solidFill>
                      </a:endParaRPr>
                    </a:p>
                  </a:txBody>
                  <a:tcPr marL="45720" marR="45720"/>
                </a:tc>
                <a:tc>
                  <a:txBody>
                    <a:bodyPr/>
                    <a:lstStyle/>
                    <a:p>
                      <a:pPr>
                        <a:lnSpc>
                          <a:spcPct val="90000"/>
                        </a:lnSpc>
                      </a:pPr>
                      <a:endParaRPr lang="en-GB" sz="1300" b="1" kern="1200" dirty="0">
                        <a:solidFill>
                          <a:schemeClr val="bg1"/>
                        </a:solidFill>
                        <a:latin typeface="+mn-lt"/>
                        <a:ea typeface="+mn-ea"/>
                        <a:cs typeface="+mn-cs"/>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r>
              <a:tr h="370840">
                <a:tc>
                  <a:txBody>
                    <a:bodyPr/>
                    <a:lstStyle/>
                    <a:p>
                      <a:r>
                        <a:rPr lang="en-US" sz="1400" dirty="0" smtClean="0"/>
                        <a:t>Risk Culture</a:t>
                      </a:r>
                    </a:p>
                  </a:txBody>
                  <a:tcPr/>
                </a:tc>
                <a:tc>
                  <a:txBody>
                    <a:bodyPr/>
                    <a:lstStyle/>
                    <a:p>
                      <a:pPr>
                        <a:lnSpc>
                          <a:spcPct val="90000"/>
                        </a:lnSpc>
                      </a:pPr>
                      <a:endParaRPr lang="en-US" sz="1300" dirty="0" smtClean="0">
                        <a:solidFill>
                          <a:schemeClr val="bg1"/>
                        </a:solidFill>
                      </a:endParaRPr>
                    </a:p>
                    <a:p>
                      <a:pPr>
                        <a:lnSpc>
                          <a:spcPct val="90000"/>
                        </a:lnSpc>
                      </a:pPr>
                      <a:endParaRPr lang="en-US" sz="1300" dirty="0" smtClean="0">
                        <a:solidFill>
                          <a:schemeClr val="bg1"/>
                        </a:solidFill>
                      </a:endParaRPr>
                    </a:p>
                    <a:p>
                      <a:pPr>
                        <a:lnSpc>
                          <a:spcPct val="90000"/>
                        </a:lnSpc>
                      </a:pPr>
                      <a:endParaRPr lang="en-GB" sz="1300" dirty="0">
                        <a:solidFill>
                          <a:schemeClr val="bg1"/>
                        </a:solidFill>
                      </a:endParaRPr>
                    </a:p>
                  </a:txBody>
                  <a:tcPr marL="45720" marR="45720"/>
                </a:tc>
                <a:tc>
                  <a:txBody>
                    <a:bodyPr/>
                    <a:lstStyle/>
                    <a:p>
                      <a:pPr>
                        <a:lnSpc>
                          <a:spcPct val="90000"/>
                        </a:lnSpc>
                      </a:pPr>
                      <a:endParaRPr lang="en-US" sz="1300" b="1" kern="1200" dirty="0" smtClean="0">
                        <a:solidFill>
                          <a:schemeClr val="bg1"/>
                        </a:solidFill>
                        <a:latin typeface="+mn-lt"/>
                        <a:ea typeface="+mn-ea"/>
                        <a:cs typeface="+mn-cs"/>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b="1" dirty="0">
                        <a:solidFill>
                          <a:schemeClr val="bg1"/>
                        </a:solidFill>
                      </a:endParaRPr>
                    </a:p>
                  </a:txBody>
                  <a:tcPr marL="45720" marR="45720"/>
                </a:tc>
                <a:tc>
                  <a:txBody>
                    <a:bodyPr/>
                    <a:lstStyle/>
                    <a:p>
                      <a:pPr>
                        <a:lnSpc>
                          <a:spcPct val="90000"/>
                        </a:lnSpc>
                      </a:pPr>
                      <a:endParaRPr lang="en-GB" sz="1300" dirty="0">
                        <a:solidFill>
                          <a:schemeClr val="bg1"/>
                        </a:solidFill>
                      </a:endParaRPr>
                    </a:p>
                  </a:txBody>
                  <a:tcPr marL="45720" marR="45720"/>
                </a:tc>
              </a:tr>
            </a:tbl>
          </a:graphicData>
        </a:graphic>
      </p:graphicFrame>
      <p:sp>
        <p:nvSpPr>
          <p:cNvPr id="2" name="TextBox 1"/>
          <p:cNvSpPr txBox="1"/>
          <p:nvPr/>
        </p:nvSpPr>
        <p:spPr>
          <a:xfrm>
            <a:off x="5038344" y="726310"/>
            <a:ext cx="6528967" cy="584775"/>
          </a:xfrm>
          <a:prstGeom prst="rect">
            <a:avLst/>
          </a:prstGeom>
          <a:noFill/>
        </p:spPr>
        <p:txBody>
          <a:bodyPr wrap="none" rtlCol="0">
            <a:spAutoFit/>
          </a:bodyPr>
          <a:lstStyle/>
          <a:p>
            <a:r>
              <a:rPr lang="en-US" sz="3200" b="1" dirty="0">
                <a:solidFill>
                  <a:schemeClr val="accent1"/>
                </a:solidFill>
              </a:rPr>
              <a:t>Current assessment </a:t>
            </a:r>
            <a:r>
              <a:rPr lang="en-US" sz="3200" dirty="0">
                <a:solidFill>
                  <a:schemeClr val="tx2"/>
                </a:solidFill>
                <a:latin typeface="+mj-lt"/>
                <a:ea typeface="+mj-ea"/>
                <a:cs typeface="+mj-cs"/>
                <a:sym typeface="Wingdings" panose="05000000000000000000" pitchFamily="2" charset="2"/>
              </a:rPr>
              <a:t></a:t>
            </a:r>
            <a:r>
              <a:rPr lang="en-US" sz="3200" b="1" dirty="0" smtClean="0">
                <a:solidFill>
                  <a:schemeClr val="accent1">
                    <a:lumMod val="50000"/>
                  </a:schemeClr>
                </a:solidFill>
                <a:sym typeface="Wingdings" panose="05000000000000000000" pitchFamily="2" charset="2"/>
              </a:rPr>
              <a:t> </a:t>
            </a:r>
            <a:r>
              <a:rPr lang="en-US" sz="3200" b="1" dirty="0" smtClean="0">
                <a:solidFill>
                  <a:schemeClr val="accent6"/>
                </a:solidFill>
              </a:rPr>
              <a:t>Desired status</a:t>
            </a:r>
            <a:endParaRPr lang="en-GB" sz="3200" dirty="0">
              <a:solidFill>
                <a:schemeClr val="accent6"/>
              </a:solidFill>
            </a:endParaRPr>
          </a:p>
        </p:txBody>
      </p:sp>
      <p:sp>
        <p:nvSpPr>
          <p:cNvPr id="5" name="Oval 4"/>
          <p:cNvSpPr/>
          <p:nvPr/>
        </p:nvSpPr>
        <p:spPr>
          <a:xfrm>
            <a:off x="6096000" y="264123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2218944" y="33910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8223504" y="2641238"/>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9" name="Oval 8"/>
          <p:cNvSpPr/>
          <p:nvPr/>
        </p:nvSpPr>
        <p:spPr>
          <a:xfrm>
            <a:off x="4328160" y="3396458"/>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0" name="Oval 9"/>
          <p:cNvSpPr/>
          <p:nvPr/>
        </p:nvSpPr>
        <p:spPr>
          <a:xfrm>
            <a:off x="4026408" y="4037222"/>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4026408" y="468810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4026408" y="532098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4026408" y="593639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7333488" y="4018111"/>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5" name="Oval 14"/>
          <p:cNvSpPr/>
          <p:nvPr/>
        </p:nvSpPr>
        <p:spPr>
          <a:xfrm>
            <a:off x="7333488" y="4673713"/>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6" name="Oval 15"/>
          <p:cNvSpPr/>
          <p:nvPr/>
        </p:nvSpPr>
        <p:spPr>
          <a:xfrm>
            <a:off x="7333488" y="5301874"/>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7" name="Oval 16"/>
          <p:cNvSpPr/>
          <p:nvPr/>
        </p:nvSpPr>
        <p:spPr>
          <a:xfrm>
            <a:off x="7333488" y="5917288"/>
            <a:ext cx="274320" cy="2743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9" name="Straight Connector 18"/>
          <p:cNvCxnSpPr>
            <a:endCxn id="7" idx="0"/>
          </p:cNvCxnSpPr>
          <p:nvPr/>
        </p:nvCxnSpPr>
        <p:spPr>
          <a:xfrm flipH="1">
            <a:off x="2356104" y="2915558"/>
            <a:ext cx="3843528" cy="475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4"/>
            <a:endCxn id="10" idx="0"/>
          </p:cNvCxnSpPr>
          <p:nvPr/>
        </p:nvCxnSpPr>
        <p:spPr>
          <a:xfrm>
            <a:off x="2356104" y="3665366"/>
            <a:ext cx="1807464" cy="3718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1" idx="0"/>
            <a:endCxn id="10" idx="4"/>
          </p:cNvCxnSpPr>
          <p:nvPr/>
        </p:nvCxnSpPr>
        <p:spPr>
          <a:xfrm flipV="1">
            <a:off x="4163568" y="4311542"/>
            <a:ext cx="0" cy="376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2" idx="0"/>
            <a:endCxn id="11" idx="4"/>
          </p:cNvCxnSpPr>
          <p:nvPr/>
        </p:nvCxnSpPr>
        <p:spPr>
          <a:xfrm flipV="1">
            <a:off x="4163568" y="4962426"/>
            <a:ext cx="0" cy="3585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3" idx="0"/>
            <a:endCxn id="12" idx="4"/>
          </p:cNvCxnSpPr>
          <p:nvPr/>
        </p:nvCxnSpPr>
        <p:spPr>
          <a:xfrm flipV="1">
            <a:off x="4163568" y="5595305"/>
            <a:ext cx="0" cy="3410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483096" y="2779776"/>
            <a:ext cx="1645920"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852416" y="4157472"/>
            <a:ext cx="180136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852416" y="4824984"/>
            <a:ext cx="180136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852416" y="5428488"/>
            <a:ext cx="180136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852416" y="6050280"/>
            <a:ext cx="180136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630424" y="3528206"/>
            <a:ext cx="1554480" cy="16618"/>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601427" y="2381173"/>
            <a:ext cx="3590602" cy="1089529"/>
          </a:xfrm>
          <a:prstGeom prst="rect">
            <a:avLst/>
          </a:prstGeom>
          <a:noFill/>
        </p:spPr>
        <p:txBody>
          <a:bodyPr wrap="square" rtlCol="0">
            <a:spAutoFit/>
          </a:bodyPr>
          <a:lstStyle/>
          <a:p>
            <a:pPr marL="274320" indent="-274320">
              <a:lnSpc>
                <a:spcPct val="90000"/>
              </a:lnSpc>
              <a:buAutoNum type="arabicPeriod"/>
            </a:pPr>
            <a:r>
              <a:rPr lang="en-US" b="1" dirty="0" smtClean="0"/>
              <a:t>All org. &amp; operational entities involved (HQ, </a:t>
            </a:r>
            <a:r>
              <a:rPr lang="en-US" b="1" dirty="0" err="1" smtClean="0"/>
              <a:t>programmes</a:t>
            </a:r>
            <a:r>
              <a:rPr lang="en-US" b="1" dirty="0" smtClean="0"/>
              <a:t>, ROs)</a:t>
            </a:r>
          </a:p>
          <a:p>
            <a:pPr marL="274320" indent="-274320">
              <a:lnSpc>
                <a:spcPct val="90000"/>
              </a:lnSpc>
              <a:buAutoNum type="arabicPeriod"/>
            </a:pPr>
            <a:r>
              <a:rPr lang="en-US" b="1" dirty="0" smtClean="0"/>
              <a:t>Risk registers and org-wide scale levels (assessment &amp; rating)</a:t>
            </a:r>
            <a:endParaRPr lang="en-GB" b="1" dirty="0"/>
          </a:p>
        </p:txBody>
      </p:sp>
      <p:sp>
        <p:nvSpPr>
          <p:cNvPr id="43" name="TextBox 42"/>
          <p:cNvSpPr txBox="1"/>
          <p:nvPr/>
        </p:nvSpPr>
        <p:spPr>
          <a:xfrm>
            <a:off x="4721352" y="3232134"/>
            <a:ext cx="4072070" cy="840230"/>
          </a:xfrm>
          <a:prstGeom prst="rect">
            <a:avLst/>
          </a:prstGeom>
          <a:noFill/>
        </p:spPr>
        <p:txBody>
          <a:bodyPr wrap="square" rtlCol="0">
            <a:spAutoFit/>
          </a:bodyPr>
          <a:lstStyle/>
          <a:p>
            <a:pPr marL="274320" indent="-274320">
              <a:lnSpc>
                <a:spcPct val="90000"/>
              </a:lnSpc>
              <a:buFont typeface="+mj-lt"/>
              <a:buAutoNum type="arabicPeriod" startAt="3"/>
            </a:pPr>
            <a:r>
              <a:rPr lang="en-US" b="1" dirty="0" smtClean="0"/>
              <a:t>Setting up a risk governance structure</a:t>
            </a:r>
          </a:p>
          <a:p>
            <a:pPr marL="274320" indent="-274320">
              <a:lnSpc>
                <a:spcPct val="90000"/>
              </a:lnSpc>
              <a:buFont typeface="+mj-lt"/>
              <a:buAutoNum type="arabicPeriod" startAt="3"/>
            </a:pPr>
            <a:r>
              <a:rPr lang="en-US" b="1" dirty="0" smtClean="0"/>
              <a:t>Staff accountability for managing risks</a:t>
            </a:r>
          </a:p>
          <a:p>
            <a:pPr marL="274320" indent="-274320">
              <a:lnSpc>
                <a:spcPct val="90000"/>
              </a:lnSpc>
              <a:buFont typeface="+mj-lt"/>
              <a:buAutoNum type="arabicPeriod" startAt="3"/>
            </a:pPr>
            <a:endParaRPr lang="en-US" b="1" dirty="0" smtClean="0"/>
          </a:p>
        </p:txBody>
      </p:sp>
      <p:sp>
        <p:nvSpPr>
          <p:cNvPr id="44" name="TextBox 43"/>
          <p:cNvSpPr txBox="1"/>
          <p:nvPr/>
        </p:nvSpPr>
        <p:spPr>
          <a:xfrm>
            <a:off x="7607807" y="3903674"/>
            <a:ext cx="4480561" cy="2834622"/>
          </a:xfrm>
          <a:prstGeom prst="rect">
            <a:avLst/>
          </a:prstGeom>
          <a:noFill/>
        </p:spPr>
        <p:txBody>
          <a:bodyPr wrap="square" rtlCol="0">
            <a:spAutoFit/>
          </a:bodyPr>
          <a:lstStyle/>
          <a:p>
            <a:pPr marL="274320" indent="-274320">
              <a:lnSpc>
                <a:spcPct val="90000"/>
              </a:lnSpc>
              <a:buFont typeface="+mj-lt"/>
              <a:buAutoNum type="arabicPeriod" startAt="5"/>
            </a:pPr>
            <a:r>
              <a:rPr lang="en-US" b="1" dirty="0" smtClean="0"/>
              <a:t>Establish systematic risk mgmt. process</a:t>
            </a:r>
          </a:p>
          <a:p>
            <a:pPr marL="274320" indent="-274320">
              <a:lnSpc>
                <a:spcPct val="90000"/>
              </a:lnSpc>
              <a:buFont typeface="+mj-lt"/>
              <a:buAutoNum type="arabicPeriod" startAt="5"/>
            </a:pPr>
            <a:r>
              <a:rPr lang="en-US" b="1" dirty="0" smtClean="0"/>
              <a:t>Review internal control effectiveness against risks</a:t>
            </a:r>
          </a:p>
          <a:p>
            <a:pPr marL="274320" indent="-274320">
              <a:lnSpc>
                <a:spcPct val="90000"/>
              </a:lnSpc>
              <a:buFont typeface="+mj-lt"/>
              <a:buAutoNum type="arabicPeriod" startAt="5"/>
            </a:pPr>
            <a:r>
              <a:rPr lang="en-US" b="1" dirty="0" smtClean="0"/>
              <a:t>Develop org. wide risk register and risk mgmt. dashboards</a:t>
            </a:r>
          </a:p>
          <a:p>
            <a:pPr marL="274320" indent="-274320">
              <a:lnSpc>
                <a:spcPct val="90000"/>
              </a:lnSpc>
              <a:buFont typeface="+mj-lt"/>
              <a:buAutoNum type="arabicPeriod" startAt="5"/>
            </a:pPr>
            <a:r>
              <a:rPr lang="en-US" b="1" dirty="0" smtClean="0"/>
              <a:t>Strengthen capacity of staff to manage risks</a:t>
            </a:r>
          </a:p>
          <a:p>
            <a:pPr marL="274320" indent="-274320">
              <a:lnSpc>
                <a:spcPct val="90000"/>
              </a:lnSpc>
              <a:buFont typeface="+mj-lt"/>
              <a:buAutoNum type="arabicPeriod" startAt="5"/>
            </a:pPr>
            <a:r>
              <a:rPr lang="en-US" b="1" dirty="0" smtClean="0"/>
              <a:t>Integrate risk management in Staff Performance Management system</a:t>
            </a:r>
          </a:p>
          <a:p>
            <a:pPr marL="274320" indent="-274320">
              <a:lnSpc>
                <a:spcPct val="90000"/>
              </a:lnSpc>
              <a:buFont typeface="+mj-lt"/>
              <a:buAutoNum type="arabicPeriod" startAt="5"/>
            </a:pPr>
            <a:r>
              <a:rPr lang="en-US" b="1" dirty="0" smtClean="0"/>
              <a:t>Systematically communicate and report on risk information</a:t>
            </a:r>
          </a:p>
        </p:txBody>
      </p:sp>
    </p:spTree>
    <p:extLst>
      <p:ext uri="{BB962C8B-B14F-4D97-AF65-F5344CB8AC3E}">
        <p14:creationId xmlns:p14="http://schemas.microsoft.com/office/powerpoint/2010/main" val="1706213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04969255"/>
              </p:ext>
            </p:extLst>
          </p:nvPr>
        </p:nvGraphicFramePr>
        <p:xfrm>
          <a:off x="462004" y="1118566"/>
          <a:ext cx="11267992" cy="4495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Way forward</a:t>
            </a:r>
            <a:endParaRPr lang="en-GB" dirty="0"/>
          </a:p>
        </p:txBody>
      </p:sp>
      <p:sp>
        <p:nvSpPr>
          <p:cNvPr id="5" name="TextBox 4"/>
          <p:cNvSpPr txBox="1"/>
          <p:nvPr/>
        </p:nvSpPr>
        <p:spPr>
          <a:xfrm>
            <a:off x="1104900" y="6061011"/>
            <a:ext cx="237566" cy="646331"/>
          </a:xfrm>
          <a:prstGeom prst="rect">
            <a:avLst/>
          </a:prstGeom>
          <a:noFill/>
        </p:spPr>
        <p:txBody>
          <a:bodyPr wrap="none" rtlCol="0">
            <a:spAutoFit/>
          </a:bodyPr>
          <a:lstStyle/>
          <a:p>
            <a:endParaRPr lang="en-GB" dirty="0"/>
          </a:p>
          <a:p>
            <a:r>
              <a:rPr lang="en-US" dirty="0" smtClean="0"/>
              <a:t> </a:t>
            </a:r>
            <a:endParaRPr lang="en-GB" dirty="0"/>
          </a:p>
        </p:txBody>
      </p:sp>
      <p:sp>
        <p:nvSpPr>
          <p:cNvPr id="6" name="Content Placeholder 1"/>
          <p:cNvSpPr txBox="1">
            <a:spLocks/>
          </p:cNvSpPr>
          <p:nvPr/>
        </p:nvSpPr>
        <p:spPr>
          <a:xfrm>
            <a:off x="1230967" y="5580031"/>
            <a:ext cx="9730067" cy="1038160"/>
          </a:xfrm>
          <a:prstGeom prst="rect">
            <a:avLst/>
          </a:prstGeom>
        </p:spPr>
        <p:txBody>
          <a:bodyPr vert="horz" wrap="square" lIns="91440" tIns="45720" rIns="91440" bIns="45720" rtlCol="0">
            <a:norm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smtClean="0"/>
              <a:t>Status </a:t>
            </a:r>
            <a:r>
              <a:rPr lang="en-GB" sz="2400" dirty="0"/>
              <a:t>reports to </a:t>
            </a:r>
            <a:r>
              <a:rPr lang="en-GB" sz="2400" dirty="0" smtClean="0"/>
              <a:t>IMAC, CWG-FHR </a:t>
            </a:r>
            <a:r>
              <a:rPr lang="en-GB" sz="2400" dirty="0"/>
              <a:t>and </a:t>
            </a:r>
            <a:r>
              <a:rPr lang="en-GB" sz="2400" dirty="0" smtClean="0"/>
              <a:t>Council</a:t>
            </a:r>
            <a:endParaRPr lang="en-GB" sz="2400" dirty="0"/>
          </a:p>
        </p:txBody>
      </p:sp>
    </p:spTree>
    <p:extLst>
      <p:ext uri="{BB962C8B-B14F-4D97-AF65-F5344CB8AC3E}">
        <p14:creationId xmlns:p14="http://schemas.microsoft.com/office/powerpoint/2010/main" val="1574464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a:bodyPr>
          <a:lstStyle/>
          <a:p>
            <a:r>
              <a:rPr lang="en-GB" dirty="0"/>
              <a:t>Risk </a:t>
            </a:r>
            <a:r>
              <a:rPr lang="en-GB" dirty="0" smtClean="0"/>
              <a:t>Management - status</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1482930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Adopted in Council 2017</a:t>
            </a:r>
          </a:p>
          <a:p>
            <a:r>
              <a:rPr lang="en-US" dirty="0" smtClean="0"/>
              <a:t>Risk Management Policy</a:t>
            </a:r>
            <a:r>
              <a:rPr lang="en-GB" dirty="0"/>
              <a:t> </a:t>
            </a:r>
            <a:r>
              <a:rPr lang="en-GB" dirty="0" smtClean="0"/>
              <a:t>- </a:t>
            </a:r>
            <a:r>
              <a:rPr lang="en-GB" dirty="0" smtClean="0">
                <a:hlinkClick r:id="rId2"/>
              </a:rPr>
              <a:t>C17/74</a:t>
            </a:r>
            <a:endParaRPr lang="en-US" dirty="0" smtClean="0"/>
          </a:p>
          <a:p>
            <a:pPr lvl="1"/>
            <a:r>
              <a:rPr lang="en-US" dirty="0" smtClean="0"/>
              <a:t>Outlines the ITU approach towards strategic and operational risks</a:t>
            </a:r>
          </a:p>
          <a:p>
            <a:pPr lvl="1"/>
            <a:r>
              <a:rPr lang="en-US" dirty="0" smtClean="0"/>
              <a:t>Defines </a:t>
            </a:r>
            <a:r>
              <a:rPr lang="en-US" b="1" dirty="0" smtClean="0"/>
              <a:t>principles</a:t>
            </a:r>
            <a:r>
              <a:rPr lang="en-US" dirty="0" smtClean="0"/>
              <a:t>, </a:t>
            </a:r>
            <a:r>
              <a:rPr lang="en-US" b="1" dirty="0" smtClean="0"/>
              <a:t>risk categorization </a:t>
            </a:r>
            <a:r>
              <a:rPr lang="en-US" dirty="0" smtClean="0"/>
              <a:t>&amp; </a:t>
            </a:r>
            <a:r>
              <a:rPr lang="en-US" b="1" dirty="0" smtClean="0"/>
              <a:t>assessment</a:t>
            </a:r>
            <a:r>
              <a:rPr lang="en-US" dirty="0" smtClean="0"/>
              <a:t>, </a:t>
            </a:r>
            <a:r>
              <a:rPr lang="en-US" b="1" dirty="0" smtClean="0"/>
              <a:t>monitoring </a:t>
            </a:r>
            <a:r>
              <a:rPr lang="en-US" dirty="0" smtClean="0"/>
              <a:t>&amp; </a:t>
            </a:r>
            <a:r>
              <a:rPr lang="en-US" b="1" dirty="0" smtClean="0"/>
              <a:t>reviewing</a:t>
            </a:r>
            <a:r>
              <a:rPr lang="en-US" dirty="0"/>
              <a:t> </a:t>
            </a:r>
            <a:r>
              <a:rPr lang="en-US" dirty="0" smtClean="0"/>
              <a:t>and </a:t>
            </a:r>
            <a:r>
              <a:rPr lang="en-US" b="1" dirty="0" smtClean="0"/>
              <a:t>roles</a:t>
            </a:r>
            <a:r>
              <a:rPr lang="en-US" dirty="0" smtClean="0"/>
              <a:t> &amp; </a:t>
            </a:r>
            <a:r>
              <a:rPr lang="en-US" b="1" dirty="0" smtClean="0"/>
              <a:t>responsibilities</a:t>
            </a:r>
          </a:p>
          <a:p>
            <a:r>
              <a:rPr lang="en-US" dirty="0" smtClean="0"/>
              <a:t>Risk Appetite Statement – </a:t>
            </a:r>
            <a:r>
              <a:rPr lang="en-US" dirty="0" smtClean="0">
                <a:hlinkClick r:id="rId3"/>
              </a:rPr>
              <a:t>C17/73</a:t>
            </a:r>
            <a:endParaRPr lang="en-US" dirty="0" smtClean="0"/>
          </a:p>
          <a:p>
            <a:pPr lvl="1"/>
            <a:r>
              <a:rPr lang="en-US" dirty="0" smtClean="0"/>
              <a:t>Illustrates </a:t>
            </a:r>
            <a:r>
              <a:rPr lang="en-US" b="1" dirty="0" smtClean="0"/>
              <a:t>amount of risk ITU is willing to take</a:t>
            </a:r>
            <a:r>
              <a:rPr lang="en-US" dirty="0" smtClean="0"/>
              <a:t> to attain its goals and objectives, e.g.:</a:t>
            </a:r>
          </a:p>
          <a:p>
            <a:pPr lvl="2"/>
            <a:r>
              <a:rPr lang="en-GB" dirty="0" smtClean="0"/>
              <a:t>High </a:t>
            </a:r>
            <a:r>
              <a:rPr lang="en-GB" dirty="0"/>
              <a:t>appetite for risks related to innovation and technological </a:t>
            </a:r>
            <a:r>
              <a:rPr lang="en-GB" dirty="0" smtClean="0"/>
              <a:t>advancement</a:t>
            </a:r>
          </a:p>
          <a:p>
            <a:pPr lvl="2"/>
            <a:r>
              <a:rPr lang="en-GB" dirty="0" smtClean="0"/>
              <a:t>No </a:t>
            </a:r>
            <a:r>
              <a:rPr lang="en-GB" dirty="0"/>
              <a:t>appetite (i.e. zero tolerance) in the areas of fraud, corruption, illegal acts, and </a:t>
            </a:r>
            <a:r>
              <a:rPr lang="en-GB" dirty="0" smtClean="0"/>
              <a:t>misconduct</a:t>
            </a:r>
          </a:p>
          <a:p>
            <a:pPr lvl="1"/>
            <a:r>
              <a:rPr lang="en-GB" dirty="0" smtClean="0"/>
              <a:t>Complements the ITU </a:t>
            </a:r>
            <a:r>
              <a:rPr lang="en-GB" dirty="0"/>
              <a:t>risk management </a:t>
            </a:r>
            <a:r>
              <a:rPr lang="en-GB" dirty="0" smtClean="0"/>
              <a:t>policy</a:t>
            </a:r>
            <a:endParaRPr lang="en-GB" dirty="0"/>
          </a:p>
        </p:txBody>
      </p:sp>
      <p:sp>
        <p:nvSpPr>
          <p:cNvPr id="3" name="Title 2"/>
          <p:cNvSpPr>
            <a:spLocks noGrp="1"/>
          </p:cNvSpPr>
          <p:nvPr>
            <p:ph type="title"/>
          </p:nvPr>
        </p:nvSpPr>
        <p:spPr/>
        <p:txBody>
          <a:bodyPr>
            <a:normAutofit fontScale="90000"/>
          </a:bodyPr>
          <a:lstStyle/>
          <a:p>
            <a:r>
              <a:rPr lang="en-US" dirty="0" smtClean="0"/>
              <a:t>Risk Management Policy &amp; Risk Appetite Statement</a:t>
            </a:r>
            <a:endParaRPr lang="en-GB" dirty="0"/>
          </a:p>
        </p:txBody>
      </p:sp>
    </p:spTree>
    <p:extLst>
      <p:ext uri="{BB962C8B-B14F-4D97-AF65-F5344CB8AC3E}">
        <p14:creationId xmlns:p14="http://schemas.microsoft.com/office/powerpoint/2010/main" val="359156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Risk Management in the context of </a:t>
            </a:r>
            <a:r>
              <a:rPr lang="en-GB" dirty="0" smtClean="0"/>
              <a:t>Strategic and Operational Planning</a:t>
            </a:r>
            <a:endParaRPr lang="en-GB" dirty="0"/>
          </a:p>
        </p:txBody>
      </p:sp>
      <p:sp>
        <p:nvSpPr>
          <p:cNvPr id="5" name="Rounded Rectangle 4"/>
          <p:cNvSpPr/>
          <p:nvPr/>
        </p:nvSpPr>
        <p:spPr>
          <a:xfrm>
            <a:off x="6715126" y="2442165"/>
            <a:ext cx="2933649" cy="1050612"/>
          </a:xfrm>
          <a:prstGeom prst="roundRect">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rtlCol="0" anchor="t"/>
          <a:lstStyle/>
          <a:p>
            <a:pPr algn="r"/>
            <a:r>
              <a:rPr lang="en-US" sz="1100" dirty="0" smtClean="0">
                <a:solidFill>
                  <a:schemeClr val="tx1"/>
                </a:solidFill>
              </a:rPr>
              <a:t>PP-18</a:t>
            </a:r>
            <a:endParaRPr lang="en-US" sz="1100" dirty="0">
              <a:solidFill>
                <a:schemeClr val="tx1"/>
              </a:solidFill>
            </a:endParaRPr>
          </a:p>
        </p:txBody>
      </p:sp>
      <p:sp>
        <p:nvSpPr>
          <p:cNvPr id="6" name="Rounded Rectangle 5"/>
          <p:cNvSpPr/>
          <p:nvPr/>
        </p:nvSpPr>
        <p:spPr>
          <a:xfrm>
            <a:off x="6715125" y="3982791"/>
            <a:ext cx="2933649" cy="1071645"/>
          </a:xfrm>
          <a:prstGeom prst="roundRect">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rtlCol="0" anchor="t"/>
          <a:lstStyle/>
          <a:p>
            <a:pPr algn="r"/>
            <a:r>
              <a:rPr lang="en-US" sz="1100" dirty="0" smtClean="0">
                <a:solidFill>
                  <a:schemeClr val="tx1"/>
                </a:solidFill>
              </a:rPr>
              <a:t>ITU Council 2019</a:t>
            </a:r>
            <a:endParaRPr lang="en-US" sz="1100" dirty="0">
              <a:solidFill>
                <a:schemeClr val="tx1"/>
              </a:solidFill>
            </a:endParaRPr>
          </a:p>
        </p:txBody>
      </p:sp>
      <p:sp>
        <p:nvSpPr>
          <p:cNvPr id="7" name="Content Placeholder 3"/>
          <p:cNvSpPr>
            <a:spLocks noGrp="1"/>
          </p:cNvSpPr>
          <p:nvPr>
            <p:ph sz="quarter" idx="1"/>
          </p:nvPr>
        </p:nvSpPr>
        <p:spPr>
          <a:xfrm>
            <a:off x="1908048" y="1468939"/>
            <a:ext cx="8153400" cy="1001888"/>
          </a:xfrm>
        </p:spPr>
        <p:txBody>
          <a:bodyPr>
            <a:normAutofit/>
          </a:bodyPr>
          <a:lstStyle/>
          <a:p>
            <a:r>
              <a:rPr lang="en-US" sz="2400" dirty="0" smtClean="0"/>
              <a:t>ITU is addressing </a:t>
            </a:r>
            <a:r>
              <a:rPr lang="en-US" sz="2400" dirty="0"/>
              <a:t>risk management in the context of the </a:t>
            </a:r>
            <a:r>
              <a:rPr lang="en-US" sz="2400" dirty="0" smtClean="0"/>
              <a:t>strategic and operational planning processes</a:t>
            </a:r>
          </a:p>
        </p:txBody>
      </p:sp>
      <p:sp>
        <p:nvSpPr>
          <p:cNvPr id="8" name="TextBox 7"/>
          <p:cNvSpPr txBox="1"/>
          <p:nvPr/>
        </p:nvSpPr>
        <p:spPr>
          <a:xfrm>
            <a:off x="2255312" y="2646659"/>
            <a:ext cx="4245170"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498BC9"/>
                </a:solidFill>
              </a:rPr>
              <a:t>ITU strategic risks analysis</a:t>
            </a:r>
          </a:p>
          <a:p>
            <a:pPr marL="285750" indent="-285750">
              <a:buFont typeface="Arial" panose="020B0604020202020204" pitchFamily="34" charset="0"/>
              <a:buChar char="•"/>
            </a:pPr>
            <a:r>
              <a:rPr lang="en-US" sz="2000" dirty="0" smtClean="0">
                <a:solidFill>
                  <a:srgbClr val="498BC9"/>
                </a:solidFill>
              </a:rPr>
              <a:t>Risk mitigation strategies</a:t>
            </a:r>
          </a:p>
        </p:txBody>
      </p:sp>
      <p:sp>
        <p:nvSpPr>
          <p:cNvPr id="9" name="Rounded Rectangle 8"/>
          <p:cNvSpPr/>
          <p:nvPr/>
        </p:nvSpPr>
        <p:spPr>
          <a:xfrm>
            <a:off x="6849803" y="2755592"/>
            <a:ext cx="2664296" cy="565666"/>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solidFill>
                  <a:schemeClr val="bg1"/>
                </a:solidFill>
              </a:rPr>
              <a:t>ITU Strategic Plan 2020-2023</a:t>
            </a:r>
            <a:endParaRPr lang="en-US" sz="1600" b="1" dirty="0">
              <a:solidFill>
                <a:schemeClr val="bg1"/>
              </a:solidFill>
            </a:endParaRPr>
          </a:p>
        </p:txBody>
      </p:sp>
      <p:sp>
        <p:nvSpPr>
          <p:cNvPr id="10" name="Rounded Rectangle 9"/>
          <p:cNvSpPr/>
          <p:nvPr/>
        </p:nvSpPr>
        <p:spPr>
          <a:xfrm>
            <a:off x="6840462" y="4300416"/>
            <a:ext cx="2664296" cy="565666"/>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solidFill>
                  <a:schemeClr val="bg1"/>
                </a:solidFill>
              </a:rPr>
              <a:t>ITU Operational Plans</a:t>
            </a:r>
            <a:br>
              <a:rPr lang="en-US" sz="1600" b="1" dirty="0" smtClean="0">
                <a:solidFill>
                  <a:schemeClr val="bg1"/>
                </a:solidFill>
              </a:rPr>
            </a:br>
            <a:r>
              <a:rPr lang="en-US" sz="1600" b="1" dirty="0" smtClean="0">
                <a:solidFill>
                  <a:schemeClr val="bg1"/>
                </a:solidFill>
              </a:rPr>
              <a:t>(for Sectors and the GS)</a:t>
            </a:r>
            <a:endParaRPr lang="en-US" sz="1600" b="1" dirty="0">
              <a:solidFill>
                <a:schemeClr val="bg1"/>
              </a:solidFill>
            </a:endParaRPr>
          </a:p>
        </p:txBody>
      </p:sp>
      <p:cxnSp>
        <p:nvCxnSpPr>
          <p:cNvPr id="11" name="Straight Arrow Connector 10"/>
          <p:cNvCxnSpPr>
            <a:stCxn id="9" idx="2"/>
            <a:endCxn id="6" idx="0"/>
          </p:cNvCxnSpPr>
          <p:nvPr/>
        </p:nvCxnSpPr>
        <p:spPr>
          <a:xfrm flipH="1">
            <a:off x="8181950" y="3321258"/>
            <a:ext cx="1" cy="6615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52342" y="4064830"/>
            <a:ext cx="4226511"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498BC9"/>
                </a:solidFill>
              </a:rPr>
              <a:t>ITU-wide operational risks</a:t>
            </a:r>
          </a:p>
          <a:p>
            <a:pPr marL="285750" indent="-285750">
              <a:buFont typeface="Arial" panose="020B0604020202020204" pitchFamily="34" charset="0"/>
              <a:buChar char="•"/>
            </a:pPr>
            <a:r>
              <a:rPr lang="en-US" sz="2000" dirty="0" smtClean="0">
                <a:solidFill>
                  <a:srgbClr val="498BC9"/>
                </a:solidFill>
              </a:rPr>
              <a:t>Key risk mitigation measures</a:t>
            </a:r>
          </a:p>
          <a:p>
            <a:pPr marL="285750" indent="-285750">
              <a:buFont typeface="Arial" panose="020B0604020202020204" pitchFamily="34" charset="0"/>
              <a:buChar char="•"/>
            </a:pPr>
            <a:r>
              <a:rPr lang="en-US" sz="2000" dirty="0" smtClean="0">
                <a:solidFill>
                  <a:srgbClr val="498BC9"/>
                </a:solidFill>
              </a:rPr>
              <a:t>Sector-specific risk analysis</a:t>
            </a:r>
            <a:endParaRPr lang="en-US" sz="2000" dirty="0">
              <a:solidFill>
                <a:srgbClr val="498BC9"/>
              </a:solidFill>
            </a:endParaRPr>
          </a:p>
        </p:txBody>
      </p:sp>
      <p:cxnSp>
        <p:nvCxnSpPr>
          <p:cNvPr id="13" name="Straight Arrow Connector 12"/>
          <p:cNvCxnSpPr>
            <a:stCxn id="6" idx="2"/>
            <a:endCxn id="14" idx="0"/>
          </p:cNvCxnSpPr>
          <p:nvPr/>
        </p:nvCxnSpPr>
        <p:spPr>
          <a:xfrm flipH="1">
            <a:off x="8181949" y="5054436"/>
            <a:ext cx="1" cy="7472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317853" y="5801672"/>
            <a:ext cx="1728192" cy="646331"/>
          </a:xfrm>
          <a:prstGeom prst="rect">
            <a:avLst/>
          </a:prstGeom>
          <a:noFill/>
        </p:spPr>
        <p:txBody>
          <a:bodyPr wrap="square" rtlCol="0">
            <a:spAutoFit/>
          </a:bodyPr>
          <a:lstStyle/>
          <a:p>
            <a:pPr algn="ctr"/>
            <a:r>
              <a:rPr lang="en-US" b="1" dirty="0" smtClean="0"/>
              <a:t>Systematic Risk Management</a:t>
            </a:r>
            <a:endParaRPr lang="en-US" b="1" dirty="0"/>
          </a:p>
        </p:txBody>
      </p:sp>
      <p:sp>
        <p:nvSpPr>
          <p:cNvPr id="15" name="TextBox 14"/>
          <p:cNvSpPr txBox="1"/>
          <p:nvPr/>
        </p:nvSpPr>
        <p:spPr>
          <a:xfrm>
            <a:off x="2252342" y="5550737"/>
            <a:ext cx="4821234" cy="1015663"/>
          </a:xfrm>
          <a:prstGeom prst="rect">
            <a:avLst/>
          </a:prstGeom>
          <a:noFill/>
        </p:spPr>
        <p:txBody>
          <a:bodyPr wrap="square" rtlCol="0">
            <a:spAutoFit/>
          </a:bodyPr>
          <a:lstStyle/>
          <a:p>
            <a:r>
              <a:rPr lang="en-US" sz="2000" b="1" dirty="0" smtClean="0">
                <a:solidFill>
                  <a:srgbClr val="498BC9"/>
                </a:solidFill>
              </a:rPr>
              <a:t>Plan next steps based on:</a:t>
            </a:r>
          </a:p>
          <a:p>
            <a:pPr marL="285750" indent="-285750">
              <a:buFont typeface="Arial" panose="020B0604020202020204" pitchFamily="34" charset="0"/>
              <a:buChar char="•"/>
            </a:pPr>
            <a:r>
              <a:rPr lang="en-US" sz="2000" dirty="0" smtClean="0">
                <a:solidFill>
                  <a:srgbClr val="498BC9"/>
                </a:solidFill>
              </a:rPr>
              <a:t>Council discussions</a:t>
            </a:r>
          </a:p>
          <a:p>
            <a:pPr marL="285750" indent="-285750">
              <a:buFont typeface="Arial" panose="020B0604020202020204" pitchFamily="34" charset="0"/>
              <a:buChar char="•"/>
            </a:pPr>
            <a:r>
              <a:rPr lang="en-US" sz="2000" dirty="0" smtClean="0">
                <a:solidFill>
                  <a:srgbClr val="498BC9"/>
                </a:solidFill>
              </a:rPr>
              <a:t>IMAC Recommendation</a:t>
            </a:r>
          </a:p>
        </p:txBody>
      </p:sp>
      <p:sp>
        <p:nvSpPr>
          <p:cNvPr id="16" name="Right Brace 15"/>
          <p:cNvSpPr/>
          <p:nvPr/>
        </p:nvSpPr>
        <p:spPr>
          <a:xfrm>
            <a:off x="5931757" y="2316933"/>
            <a:ext cx="535055" cy="13010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Right Brace 16"/>
          <p:cNvSpPr/>
          <p:nvPr/>
        </p:nvSpPr>
        <p:spPr>
          <a:xfrm>
            <a:off x="5962892" y="3922791"/>
            <a:ext cx="535055" cy="13010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Right Arrow 17"/>
          <p:cNvSpPr/>
          <p:nvPr/>
        </p:nvSpPr>
        <p:spPr>
          <a:xfrm>
            <a:off x="5834095" y="5934152"/>
            <a:ext cx="730377" cy="2762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9638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Roles and responsibilities (based on the policy)</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87488190"/>
              </p:ext>
            </p:extLst>
          </p:nvPr>
        </p:nvGraphicFramePr>
        <p:xfrm>
          <a:off x="1030288" y="1453356"/>
          <a:ext cx="10131425" cy="5232400"/>
        </p:xfrm>
        <a:graphic>
          <a:graphicData uri="http://schemas.openxmlformats.org/drawingml/2006/table">
            <a:tbl>
              <a:tblPr firstRow="1" firstCol="1" bandRow="1">
                <a:tableStyleId>{3B4B98B0-60AC-42C2-AFA5-B58CD77FA1E5}</a:tableStyleId>
              </a:tblPr>
              <a:tblGrid>
                <a:gridCol w="1991611"/>
                <a:gridCol w="3379670"/>
                <a:gridCol w="4760144"/>
              </a:tblGrid>
              <a:tr h="0">
                <a:tc>
                  <a:txBody>
                    <a:bodyPr/>
                    <a:lstStyle/>
                    <a:p>
                      <a:pPr hangingPunct="0">
                        <a:spcBef>
                          <a:spcPts val="600"/>
                        </a:spcBef>
                        <a:spcAft>
                          <a:spcPts val="600"/>
                        </a:spcAft>
                      </a:pPr>
                      <a:r>
                        <a:rPr lang="en-GB" sz="1600" dirty="0">
                          <a:effectLst/>
                        </a:rPr>
                        <a:t>Title</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spcBef>
                          <a:spcPts val="600"/>
                        </a:spcBef>
                        <a:spcAft>
                          <a:spcPts val="600"/>
                        </a:spcAft>
                      </a:pPr>
                      <a:r>
                        <a:rPr lang="en-GB" sz="1600">
                          <a:effectLst/>
                        </a:rPr>
                        <a:t>Role</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spcBef>
                          <a:spcPts val="600"/>
                        </a:spcBef>
                        <a:spcAft>
                          <a:spcPts val="600"/>
                        </a:spcAft>
                      </a:pPr>
                      <a:r>
                        <a:rPr lang="en-GB" sz="1600">
                          <a:effectLst/>
                        </a:rPr>
                        <a:t>Responsibilities</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1115695">
                <a:tc>
                  <a:txBody>
                    <a:bodyPr/>
                    <a:lstStyle/>
                    <a:p>
                      <a:pPr hangingPunct="0">
                        <a:spcBef>
                          <a:spcPts val="200"/>
                        </a:spcBef>
                        <a:spcAft>
                          <a:spcPts val="200"/>
                        </a:spcAft>
                      </a:pPr>
                      <a:r>
                        <a:rPr lang="en-GB" sz="1600" dirty="0">
                          <a:effectLst/>
                        </a:rPr>
                        <a:t>Risk owner</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hangingPunct="0">
                        <a:spcBef>
                          <a:spcPts val="200"/>
                        </a:spcBef>
                        <a:spcAft>
                          <a:spcPts val="200"/>
                        </a:spcAft>
                      </a:pPr>
                      <a:r>
                        <a:rPr lang="en-GB" sz="1600" dirty="0">
                          <a:effectLst/>
                        </a:rPr>
                        <a:t>The risk owner is </a:t>
                      </a:r>
                      <a:r>
                        <a:rPr lang="en-GB" sz="1600" b="1" dirty="0">
                          <a:effectLst/>
                        </a:rPr>
                        <a:t>accountable for the management of the risk</a:t>
                      </a:r>
                      <a:r>
                        <a:rPr lang="en-GB" sz="1600" dirty="0">
                          <a:effectLst/>
                        </a:rPr>
                        <a:t>, having the highest interest in the risk being correctly treated, and has the right level of authority to treat the risk accordingly</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rtl="0">
                        <a:spcBef>
                          <a:spcPts val="200"/>
                        </a:spcBef>
                        <a:spcAft>
                          <a:spcPts val="200"/>
                        </a:spcAft>
                        <a:buFont typeface="Calibri" panose="020F0502020204030204" pitchFamily="34" charset="0"/>
                        <a:buChar char="-"/>
                      </a:pPr>
                      <a:r>
                        <a:rPr lang="en-AU" sz="1600">
                          <a:effectLst/>
                        </a:rPr>
                        <a:t>Accountable for the overall management of the risk, including when the risk is transferred</a:t>
                      </a:r>
                      <a:endParaRPr lang="en-GB" sz="1600">
                        <a:effectLst/>
                      </a:endParaRPr>
                    </a:p>
                    <a:p>
                      <a:pPr marL="342900" lvl="0" indent="-342900" algn="just">
                        <a:spcBef>
                          <a:spcPts val="200"/>
                        </a:spcBef>
                        <a:spcAft>
                          <a:spcPts val="200"/>
                        </a:spcAft>
                        <a:buFont typeface="Calibri" panose="020F0502020204030204" pitchFamily="34" charset="0"/>
                        <a:buChar char="-"/>
                      </a:pPr>
                      <a:r>
                        <a:rPr lang="en-AU" sz="1600">
                          <a:effectLst/>
                        </a:rPr>
                        <a:t>Decides on the risk mitigation measures</a:t>
                      </a:r>
                      <a:endParaRPr lang="en-GB" sz="1600">
                        <a:effectLst/>
                      </a:endParaRPr>
                    </a:p>
                    <a:p>
                      <a:pPr marL="342900" lvl="0" indent="-342900" algn="just">
                        <a:spcBef>
                          <a:spcPts val="200"/>
                        </a:spcBef>
                        <a:spcAft>
                          <a:spcPts val="200"/>
                        </a:spcAft>
                        <a:buFont typeface="Calibri" panose="020F0502020204030204" pitchFamily="34" charset="0"/>
                        <a:buChar char="-"/>
                      </a:pPr>
                      <a:r>
                        <a:rPr lang="en-AU" sz="1600">
                          <a:effectLst/>
                        </a:rPr>
                        <a:t>Allocates resources/budget for mitigation actions</a:t>
                      </a:r>
                      <a:endParaRPr lang="en-GB" sz="1600">
                        <a:effectLst/>
                      </a:endParaRPr>
                    </a:p>
                    <a:p>
                      <a:pPr marL="342900" lvl="0" indent="-342900" algn="just">
                        <a:spcBef>
                          <a:spcPts val="200"/>
                        </a:spcBef>
                        <a:spcAft>
                          <a:spcPts val="200"/>
                        </a:spcAft>
                        <a:buFont typeface="Calibri" panose="020F0502020204030204" pitchFamily="34" charset="0"/>
                        <a:buChar char="-"/>
                      </a:pPr>
                      <a:r>
                        <a:rPr lang="en-AU" sz="1600">
                          <a:effectLst/>
                        </a:rPr>
                        <a:t>Manages risk (re)assessment process</a:t>
                      </a:r>
                      <a:endParaRPr lang="en-GB" sz="1600">
                        <a:effectLst/>
                      </a:endParaRPr>
                    </a:p>
                    <a:p>
                      <a:pPr marL="342900" lvl="0" indent="-342900" algn="just">
                        <a:spcBef>
                          <a:spcPts val="200"/>
                        </a:spcBef>
                        <a:spcAft>
                          <a:spcPts val="200"/>
                        </a:spcAft>
                        <a:buFont typeface="Calibri" panose="020F0502020204030204" pitchFamily="34" charset="0"/>
                        <a:buChar char="-"/>
                      </a:pPr>
                      <a:r>
                        <a:rPr lang="en-AU" sz="1600">
                          <a:effectLst/>
                        </a:rPr>
                        <a:t>Manages risk reporting process</a:t>
                      </a:r>
                      <a:endParaRPr lang="en-GB"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r>
              <a:tr h="828040">
                <a:tc>
                  <a:txBody>
                    <a:bodyPr/>
                    <a:lstStyle/>
                    <a:p>
                      <a:pPr hangingPunct="0">
                        <a:spcBef>
                          <a:spcPts val="200"/>
                        </a:spcBef>
                        <a:spcAft>
                          <a:spcPts val="200"/>
                        </a:spcAft>
                      </a:pPr>
                      <a:r>
                        <a:rPr lang="en-GB" sz="1600" dirty="0">
                          <a:effectLst/>
                        </a:rPr>
                        <a:t>Risk management focal point</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hangingPunct="0">
                        <a:spcBef>
                          <a:spcPts val="200"/>
                        </a:spcBef>
                        <a:spcAft>
                          <a:spcPts val="200"/>
                        </a:spcAft>
                      </a:pPr>
                      <a:r>
                        <a:rPr lang="en-GB" sz="1600" b="1" dirty="0">
                          <a:effectLst/>
                        </a:rPr>
                        <a:t>Coordinates risk management process </a:t>
                      </a:r>
                      <a:r>
                        <a:rPr lang="en-GB" sz="1600" dirty="0">
                          <a:effectLst/>
                        </a:rPr>
                        <a:t>within respective Bureau or the General Secretariat</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rtl="0">
                        <a:spcBef>
                          <a:spcPts val="200"/>
                        </a:spcBef>
                        <a:spcAft>
                          <a:spcPts val="200"/>
                        </a:spcAft>
                        <a:buFont typeface="Calibri" panose="020F0502020204030204" pitchFamily="34" charset="0"/>
                        <a:buChar char="-"/>
                      </a:pPr>
                      <a:r>
                        <a:rPr lang="en-AU" sz="1600" dirty="0">
                          <a:effectLst/>
                        </a:rPr>
                        <a:t>Facilitates risk management within Bureau or the General Secretariat</a:t>
                      </a:r>
                      <a:endParaRPr lang="en-GB" sz="1600" dirty="0">
                        <a:effectLst/>
                      </a:endParaRPr>
                    </a:p>
                    <a:p>
                      <a:pPr marL="342900" lvl="0" indent="-342900" algn="just">
                        <a:spcBef>
                          <a:spcPts val="200"/>
                        </a:spcBef>
                        <a:spcAft>
                          <a:spcPts val="200"/>
                        </a:spcAft>
                        <a:buFont typeface="Calibri" panose="020F0502020204030204" pitchFamily="34" charset="0"/>
                        <a:buChar char="-"/>
                      </a:pPr>
                      <a:r>
                        <a:rPr lang="en-AU" sz="1600" dirty="0">
                          <a:effectLst/>
                        </a:rPr>
                        <a:t>Maintains and updates risk list</a:t>
                      </a:r>
                      <a:endParaRPr lang="en-GB" sz="1600" dirty="0">
                        <a:effectLst/>
                      </a:endParaRPr>
                    </a:p>
                    <a:p>
                      <a:pPr marL="342900" lvl="0" indent="-342900" algn="just">
                        <a:spcBef>
                          <a:spcPts val="200"/>
                        </a:spcBef>
                        <a:spcAft>
                          <a:spcPts val="200"/>
                        </a:spcAft>
                        <a:buFont typeface="Calibri" panose="020F0502020204030204" pitchFamily="34" charset="0"/>
                        <a:buChar char="-"/>
                      </a:pPr>
                      <a:r>
                        <a:rPr lang="en-AU" sz="1600" dirty="0">
                          <a:effectLst/>
                        </a:rPr>
                        <a:t>Consolidates and submits information for management review and risk reporting</a:t>
                      </a:r>
                      <a:endParaRPr lang="en-GB"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r>
              <a:tr h="683895">
                <a:tc>
                  <a:txBody>
                    <a:bodyPr/>
                    <a:lstStyle/>
                    <a:p>
                      <a:pPr hangingPunct="0">
                        <a:spcBef>
                          <a:spcPts val="200"/>
                        </a:spcBef>
                        <a:spcAft>
                          <a:spcPts val="200"/>
                        </a:spcAft>
                      </a:pPr>
                      <a:r>
                        <a:rPr lang="en-GB" sz="1600" dirty="0">
                          <a:effectLst/>
                        </a:rPr>
                        <a:t>Responsible person/unit for implementing mitigation measure</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hangingPunct="0">
                        <a:spcBef>
                          <a:spcPts val="200"/>
                        </a:spcBef>
                        <a:spcAft>
                          <a:spcPts val="200"/>
                        </a:spcAft>
                      </a:pPr>
                      <a:r>
                        <a:rPr lang="en-GB" sz="1600" b="1" dirty="0">
                          <a:effectLst/>
                        </a:rPr>
                        <a:t>Implements mitigation measure </a:t>
                      </a:r>
                      <a:r>
                        <a:rPr lang="en-GB" sz="1600" dirty="0">
                          <a:effectLst/>
                        </a:rPr>
                        <a:t>and reports on their implementation to the risk owner</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rtl="0">
                        <a:spcBef>
                          <a:spcPts val="200"/>
                        </a:spcBef>
                        <a:spcAft>
                          <a:spcPts val="200"/>
                        </a:spcAft>
                        <a:buFont typeface="Calibri" panose="020F0502020204030204" pitchFamily="34" charset="0"/>
                        <a:buChar char="-"/>
                      </a:pPr>
                      <a:r>
                        <a:rPr lang="en-AU" sz="1600" dirty="0">
                          <a:effectLst/>
                        </a:rPr>
                        <a:t>Implements mitigation measure</a:t>
                      </a:r>
                      <a:endParaRPr lang="en-GB" sz="1600" dirty="0">
                        <a:effectLst/>
                      </a:endParaRPr>
                    </a:p>
                    <a:p>
                      <a:pPr marL="342900" lvl="0" indent="-342900" algn="just">
                        <a:spcBef>
                          <a:spcPts val="200"/>
                        </a:spcBef>
                        <a:spcAft>
                          <a:spcPts val="200"/>
                        </a:spcAft>
                        <a:buFont typeface="Calibri" panose="020F0502020204030204" pitchFamily="34" charset="0"/>
                        <a:buChar char="-"/>
                      </a:pPr>
                      <a:r>
                        <a:rPr lang="en-AU" sz="1600" dirty="0">
                          <a:effectLst/>
                        </a:rPr>
                        <a:t>Provides input for management review and risk list update</a:t>
                      </a:r>
                      <a:endParaRPr lang="en-GB"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r>
              <a:tr h="539750">
                <a:tc>
                  <a:txBody>
                    <a:bodyPr/>
                    <a:lstStyle/>
                    <a:p>
                      <a:pPr hangingPunct="0">
                        <a:spcBef>
                          <a:spcPts val="200"/>
                        </a:spcBef>
                        <a:spcAft>
                          <a:spcPts val="200"/>
                        </a:spcAft>
                      </a:pPr>
                      <a:r>
                        <a:rPr lang="en-GB" sz="1600" dirty="0">
                          <a:effectLst/>
                        </a:rPr>
                        <a:t>Senior management team</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hangingPunct="0">
                        <a:spcBef>
                          <a:spcPts val="200"/>
                        </a:spcBef>
                        <a:spcAft>
                          <a:spcPts val="200"/>
                        </a:spcAft>
                      </a:pPr>
                      <a:r>
                        <a:rPr lang="en-GB" sz="1600" b="1" dirty="0">
                          <a:effectLst/>
                        </a:rPr>
                        <a:t>Reviews risk on a regular basis </a:t>
                      </a:r>
                      <a:r>
                        <a:rPr lang="en-GB" sz="1600" dirty="0">
                          <a:effectLst/>
                        </a:rPr>
                        <a:t>and takes decisions related to risk management</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rtl="0">
                        <a:spcBef>
                          <a:spcPts val="200"/>
                        </a:spcBef>
                        <a:spcAft>
                          <a:spcPts val="200"/>
                        </a:spcAft>
                        <a:buFont typeface="Calibri" panose="020F0502020204030204" pitchFamily="34" charset="0"/>
                        <a:buChar char="-"/>
                      </a:pPr>
                      <a:r>
                        <a:rPr lang="en-AU" sz="1600" dirty="0">
                          <a:effectLst/>
                        </a:rPr>
                        <a:t>Regularly reviews risks, as part of the organization’s business processes</a:t>
                      </a:r>
                      <a:endParaRPr lang="en-GB" sz="1600" dirty="0">
                        <a:effectLst/>
                      </a:endParaRPr>
                    </a:p>
                    <a:p>
                      <a:pPr marL="342900" lvl="0" indent="-342900" algn="just">
                        <a:spcBef>
                          <a:spcPts val="200"/>
                        </a:spcBef>
                        <a:spcAft>
                          <a:spcPts val="200"/>
                        </a:spcAft>
                        <a:buFont typeface="Calibri" panose="020F0502020204030204" pitchFamily="34" charset="0"/>
                        <a:buChar char="-"/>
                      </a:pPr>
                      <a:r>
                        <a:rPr lang="en-AU" sz="1600" dirty="0">
                          <a:effectLst/>
                        </a:rPr>
                        <a:t>Takes decisions on the implementation and review of the risk management strategy</a:t>
                      </a:r>
                      <a:endParaRPr lang="en-GB"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58345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Organizational Resilience Management System (ORMS)</a:t>
            </a:r>
          </a:p>
          <a:p>
            <a:pPr lvl="1"/>
            <a:r>
              <a:rPr lang="en-US" sz="2800" dirty="0" smtClean="0"/>
              <a:t>Business impact analysis based on the risk registers</a:t>
            </a:r>
          </a:p>
          <a:p>
            <a:pPr lvl="1"/>
            <a:r>
              <a:rPr lang="en-US" sz="2800" dirty="0" smtClean="0"/>
              <a:t>Assessment and prioritization of key business processes undertaken</a:t>
            </a:r>
          </a:p>
          <a:p>
            <a:endParaRPr lang="en-US" sz="3200" dirty="0"/>
          </a:p>
          <a:p>
            <a:pPr marL="0" indent="0">
              <a:buNone/>
            </a:pPr>
            <a:r>
              <a:rPr lang="en-US" sz="3200" dirty="0" smtClean="0">
                <a:solidFill>
                  <a:schemeClr val="accent1"/>
                </a:solidFill>
                <a:sym typeface="Wingdings" panose="05000000000000000000" pitchFamily="2" charset="2"/>
              </a:rPr>
              <a:t></a:t>
            </a:r>
            <a:r>
              <a:rPr lang="en-US" sz="3200" dirty="0" smtClean="0">
                <a:sym typeface="Wingdings" panose="05000000000000000000" pitchFamily="2" charset="2"/>
              </a:rPr>
              <a:t> Need for </a:t>
            </a:r>
            <a:r>
              <a:rPr lang="en-US" sz="3200" dirty="0" smtClean="0"/>
              <a:t>alignment and creating synergies</a:t>
            </a:r>
            <a:endParaRPr lang="en-GB" sz="3200" dirty="0"/>
          </a:p>
        </p:txBody>
      </p:sp>
      <p:sp>
        <p:nvSpPr>
          <p:cNvPr id="3" name="Title 2"/>
          <p:cNvSpPr>
            <a:spLocks noGrp="1"/>
          </p:cNvSpPr>
          <p:nvPr>
            <p:ph type="title"/>
          </p:nvPr>
        </p:nvSpPr>
        <p:spPr/>
        <p:txBody>
          <a:bodyPr/>
          <a:lstStyle/>
          <a:p>
            <a:r>
              <a:rPr lang="en-US" dirty="0" smtClean="0"/>
              <a:t>Synergies with ORMS project</a:t>
            </a:r>
            <a:endParaRPr lang="en-GB" dirty="0"/>
          </a:p>
        </p:txBody>
      </p:sp>
    </p:spTree>
    <p:extLst>
      <p:ext uri="{BB962C8B-B14F-4D97-AF65-F5344CB8AC3E}">
        <p14:creationId xmlns:p14="http://schemas.microsoft.com/office/powerpoint/2010/main" val="4000705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a:bodyPr>
          <a:lstStyle/>
          <a:p>
            <a:r>
              <a:rPr lang="en-GB" dirty="0" smtClean="0"/>
              <a:t>Council 2019 on Risk Management</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3814820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fficeArt object" descr="three-lines-of-defence.jpg"/>
          <p:cNvPicPr/>
          <p:nvPr/>
        </p:nvPicPr>
        <p:blipFill>
          <a:blip r:embed="rId2">
            <a:extLst/>
          </a:blip>
          <a:srcRect t="9599" b="10187"/>
          <a:stretch>
            <a:fillRect/>
          </a:stretch>
        </p:blipFill>
        <p:spPr>
          <a:xfrm>
            <a:off x="6258560" y="3895090"/>
            <a:ext cx="6113780" cy="2753360"/>
          </a:xfrm>
          <a:prstGeom prst="rect">
            <a:avLst/>
          </a:prstGeom>
          <a:ln w="12700" cap="flat">
            <a:noFill/>
            <a:miter lim="400000"/>
          </a:ln>
          <a:effectLst/>
        </p:spPr>
      </p:pic>
      <p:sp>
        <p:nvSpPr>
          <p:cNvPr id="2" name="Content Placeholder 1"/>
          <p:cNvSpPr>
            <a:spLocks noGrp="1"/>
          </p:cNvSpPr>
          <p:nvPr>
            <p:ph idx="1"/>
          </p:nvPr>
        </p:nvSpPr>
        <p:spPr>
          <a:xfrm>
            <a:off x="695082" y="1476439"/>
            <a:ext cx="11010899" cy="2781235"/>
          </a:xfrm>
        </p:spPr>
        <p:txBody>
          <a:bodyPr>
            <a:normAutofit/>
          </a:bodyPr>
          <a:lstStyle/>
          <a:p>
            <a:r>
              <a:rPr lang="en-GB" sz="2200" dirty="0" smtClean="0"/>
              <a:t>Request to further develop the </a:t>
            </a:r>
            <a:r>
              <a:rPr lang="en-GB" sz="2200" b="1" dirty="0" smtClean="0"/>
              <a:t>ITU risk model </a:t>
            </a:r>
            <a:r>
              <a:rPr lang="en-GB" sz="2200" dirty="0" smtClean="0"/>
              <a:t>in the context of </a:t>
            </a:r>
            <a:r>
              <a:rPr lang="en-GB" sz="2200" b="1" dirty="0" smtClean="0"/>
              <a:t>operational plans</a:t>
            </a:r>
            <a:r>
              <a:rPr lang="en-GB" sz="2200" dirty="0" smtClean="0"/>
              <a:t>, the </a:t>
            </a:r>
            <a:r>
              <a:rPr lang="en-GB" sz="2200" b="1" dirty="0" smtClean="0"/>
              <a:t>fraud case </a:t>
            </a:r>
            <a:r>
              <a:rPr lang="en-GB" sz="2200" dirty="0" smtClean="0"/>
              <a:t>and the </a:t>
            </a:r>
            <a:r>
              <a:rPr lang="en-GB" sz="2200" b="1" dirty="0" smtClean="0"/>
              <a:t>building project</a:t>
            </a:r>
          </a:p>
          <a:p>
            <a:r>
              <a:rPr lang="en-GB" sz="2200" dirty="0"/>
              <a:t>IMAC Report: IMAC will look into what is known as the </a:t>
            </a:r>
            <a:r>
              <a:rPr lang="en-GB" sz="2200" b="1" dirty="0"/>
              <a:t>Three Lines of Defence model </a:t>
            </a:r>
            <a:r>
              <a:rPr lang="en-GB" sz="2200" dirty="0"/>
              <a:t>in effective risk management and control, and the assignment of appropriate risk ownership</a:t>
            </a:r>
          </a:p>
          <a:p>
            <a:pPr lvl="1"/>
            <a:r>
              <a:rPr lang="en-GB" sz="2200" dirty="0"/>
              <a:t>The Three Lines of Defence approach represents emerging good practice and is designed to ensure a simple and effective way to enhance communications on risk management and control by clarifying essential roles and </a:t>
            </a:r>
            <a:r>
              <a:rPr lang="en-GB" sz="2200" dirty="0" smtClean="0"/>
              <a:t>duties</a:t>
            </a:r>
            <a:endParaRPr lang="en-GB" sz="2200" dirty="0"/>
          </a:p>
        </p:txBody>
      </p:sp>
      <p:sp>
        <p:nvSpPr>
          <p:cNvPr id="3" name="Title 2"/>
          <p:cNvSpPr>
            <a:spLocks noGrp="1"/>
          </p:cNvSpPr>
          <p:nvPr>
            <p:ph type="title"/>
          </p:nvPr>
        </p:nvSpPr>
        <p:spPr/>
        <p:txBody>
          <a:bodyPr>
            <a:normAutofit fontScale="90000"/>
          </a:bodyPr>
          <a:lstStyle/>
          <a:p>
            <a:r>
              <a:rPr lang="en-US" dirty="0" smtClean="0"/>
              <a:t>Council 2019 – outcomes related to Risk Management</a:t>
            </a:r>
            <a:endParaRPr lang="en-GB" dirty="0"/>
          </a:p>
        </p:txBody>
      </p:sp>
      <p:sp>
        <p:nvSpPr>
          <p:cNvPr id="5" name="Content Placeholder 1"/>
          <p:cNvSpPr txBox="1">
            <a:spLocks/>
          </p:cNvSpPr>
          <p:nvPr/>
        </p:nvSpPr>
        <p:spPr>
          <a:xfrm>
            <a:off x="695081" y="4076700"/>
            <a:ext cx="5928361" cy="2686049"/>
          </a:xfrm>
          <a:prstGeom prst="rect">
            <a:avLst/>
          </a:prstGeom>
        </p:spPr>
        <p:txBody>
          <a:bodyPr vert="horz" lIns="91440" tIns="45720" rIns="91440" bIns="45720" rtlCol="0">
            <a:no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b="1" u="sng" dirty="0" smtClean="0"/>
              <a:t>Rec</a:t>
            </a:r>
            <a:r>
              <a:rPr lang="en-GB" sz="2200" b="1" u="sng" dirty="0"/>
              <a:t>. 2/2019</a:t>
            </a:r>
            <a:r>
              <a:rPr lang="en-GB" sz="2200" dirty="0"/>
              <a:t>: IMAC recommends that the secretariat prepare a </a:t>
            </a:r>
            <a:r>
              <a:rPr lang="en-GB" sz="2200" b="1" dirty="0"/>
              <a:t>risk register identifying clear risk owners across Sectors, regions and the General Secretariat</a:t>
            </a:r>
            <a:endParaRPr lang="en-GB" sz="2200" dirty="0"/>
          </a:p>
          <a:p>
            <a:r>
              <a:rPr lang="en-GB" sz="2200" dirty="0"/>
              <a:t>ITU management committed to support further developments of the ITU risk model and to improve governance and  risk management</a:t>
            </a:r>
          </a:p>
        </p:txBody>
      </p:sp>
    </p:spTree>
    <p:extLst>
      <p:ext uri="{BB962C8B-B14F-4D97-AF65-F5344CB8AC3E}">
        <p14:creationId xmlns:p14="http://schemas.microsoft.com/office/powerpoint/2010/main" val="2162837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a:bodyPr>
          <a:lstStyle/>
          <a:p>
            <a:r>
              <a:rPr lang="en-GB" dirty="0" smtClean="0"/>
              <a:t>Developments at UN level</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537601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5B135B7F72E54BB695A202F128D05E" ma:contentTypeVersion="1" ma:contentTypeDescription="Create a new document." ma:contentTypeScope="" ma:versionID="d00b16237760964dc3fd315c28b7ac5a">
  <xsd:schema xmlns:xsd="http://www.w3.org/2001/XMLSchema" xmlns:xs="http://www.w3.org/2001/XMLSchema" xmlns:p="http://schemas.microsoft.com/office/2006/metadata/properties" xmlns:ns2="fd2363f7-5dd8-4b83-ad80-ec03c2b8d87b" targetNamespace="http://schemas.microsoft.com/office/2006/metadata/properties" ma:root="true" ma:fieldsID="42e1b57630ad81f0942f3712102982de" ns2:_="">
    <xsd:import namespace="fd2363f7-5dd8-4b83-ad80-ec03c2b8d87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2363f7-5dd8-4b83-ad80-ec03c2b8d87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3F77A8-9C40-43C9-8A40-3B118D63A144}">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fd2363f7-5dd8-4b83-ad80-ec03c2b8d87b"/>
    <ds:schemaRef ds:uri="http://purl.org/dc/dcmitype/"/>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E58D1BEA-F693-4D38-88D7-E7735507A6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2363f7-5dd8-4b83-ad80-ec03c2b8d8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42E61D-10A9-4E71-AFC6-736BFD7F80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6694</TotalTime>
  <Words>2281</Words>
  <Application>Microsoft Office PowerPoint</Application>
  <PresentationFormat>Widescreen</PresentationFormat>
  <Paragraphs>306</Paragraphs>
  <Slides>15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SimSun</vt:lpstr>
      <vt:lpstr>Arial</vt:lpstr>
      <vt:lpstr>Calibri</vt:lpstr>
      <vt:lpstr>Calibri Light</vt:lpstr>
      <vt:lpstr>Times New Roman</vt:lpstr>
      <vt:lpstr>Wingdings</vt:lpstr>
      <vt:lpstr>Wingdings 2</vt:lpstr>
      <vt:lpstr>Office Theme</vt:lpstr>
      <vt:lpstr>Strengthening ITU Risk Management Framework  Council Working Group on Financial and Human Resources (CWG-FHR)</vt:lpstr>
      <vt:lpstr>Risk Management - status</vt:lpstr>
      <vt:lpstr>Risk Management Policy &amp; Risk Appetite Statement</vt:lpstr>
      <vt:lpstr>Risk Management in the context of Strategic and Operational Planning</vt:lpstr>
      <vt:lpstr>Roles and responsibilities (based on the policy)</vt:lpstr>
      <vt:lpstr>Synergies with ORMS project</vt:lpstr>
      <vt:lpstr>Council 2019 on Risk Management</vt:lpstr>
      <vt:lpstr>Council 2019 – outcomes related to Risk Management</vt:lpstr>
      <vt:lpstr>Developments at UN level</vt:lpstr>
      <vt:lpstr>Developments at the UN level</vt:lpstr>
      <vt:lpstr>Maturity Model for Risk Management in the UN system</vt:lpstr>
      <vt:lpstr>Way forward</vt:lpstr>
      <vt:lpstr>Maturity Model for Risk Management in the UN system</vt:lpstr>
      <vt:lpstr>Recommended actions</vt:lpstr>
      <vt:lpstr>Way forward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Vaggelis Igglesis</dc:creator>
  <cp:lastModifiedBy>Janin, Patricia</cp:lastModifiedBy>
  <cp:revision>501</cp:revision>
  <cp:lastPrinted>2018-07-18T11:34:26Z</cp:lastPrinted>
  <dcterms:created xsi:type="dcterms:W3CDTF">2013-09-17T20:52:20Z</dcterms:created>
  <dcterms:modified xsi:type="dcterms:W3CDTF">2019-09-04T12:34:50Z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0x010100B85B135B7F72E54BB695A202F128D05E</vt:lpwstr>
  </property>
</Properties>
</file>