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9"/>
  </p:notesMasterIdLst>
  <p:handoutMasterIdLst>
    <p:handoutMasterId r:id="rId20"/>
  </p:handoutMasterIdLst>
  <p:sldIdLst>
    <p:sldId id="256" r:id="rId5"/>
    <p:sldId id="1023" r:id="rId6"/>
    <p:sldId id="1046" r:id="rId7"/>
    <p:sldId id="1031" r:id="rId8"/>
    <p:sldId id="1025" r:id="rId9"/>
    <p:sldId id="1029" r:id="rId10"/>
    <p:sldId id="1049" r:id="rId11"/>
    <p:sldId id="1050" r:id="rId12"/>
    <p:sldId id="1051" r:id="rId13"/>
    <p:sldId id="1058" r:id="rId14"/>
    <p:sldId id="1067" r:id="rId15"/>
    <p:sldId id="1061" r:id="rId16"/>
    <p:sldId id="1059" r:id="rId17"/>
    <p:sldId id="1064" r:id="rId1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4D0"/>
    <a:srgbClr val="498AC9"/>
    <a:srgbClr val="498BC9"/>
    <a:srgbClr val="A1C3E3"/>
    <a:srgbClr val="41719C"/>
    <a:srgbClr val="B5CB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4" autoAdjust="0"/>
    <p:restoredTop sz="82406" autoAdjust="0"/>
  </p:normalViewPr>
  <p:slideViewPr>
    <p:cSldViewPr snapToGrid="0">
      <p:cViewPr varScale="1">
        <p:scale>
          <a:sx n="82" d="100"/>
          <a:sy n="82" d="100"/>
        </p:scale>
        <p:origin x="60" y="204"/>
      </p:cViewPr>
      <p:guideLst>
        <p:guide orient="horz" pos="2160"/>
        <p:guide pos="3840"/>
      </p:guideLst>
    </p:cSldViewPr>
  </p:slideViewPr>
  <p:outlineViewPr>
    <p:cViewPr>
      <p:scale>
        <a:sx n="33" d="100"/>
        <a:sy n="33" d="100"/>
      </p:scale>
      <p:origin x="0" y="-1686"/>
    </p:cViewPr>
  </p:outlineViewPr>
  <p:notesTextViewPr>
    <p:cViewPr>
      <p:scale>
        <a:sx n="1" d="1"/>
        <a:sy n="1" d="1"/>
      </p:scale>
      <p:origin x="0" y="0"/>
    </p:cViewPr>
  </p:notesTextViewPr>
  <p:notesViewPr>
    <p:cSldViewPr snapToGrid="0">
      <p:cViewPr varScale="1">
        <p:scale>
          <a:sx n="60" d="100"/>
          <a:sy n="60" d="100"/>
        </p:scale>
        <p:origin x="250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C944D5-B7C4-497D-B273-D9787E6C3E1E}" type="doc">
      <dgm:prSet loTypeId="urn:microsoft.com/office/officeart/2005/8/layout/hProcess11" loCatId="process" qsTypeId="urn:microsoft.com/office/officeart/2005/8/quickstyle/simple1" qsCatId="simple" csTypeId="urn:microsoft.com/office/officeart/2005/8/colors/accent1_2" csCatId="accent1" phldr="1"/>
      <dgm:spPr/>
    </dgm:pt>
    <dgm:pt modelId="{6C263131-037E-4DAB-8B8F-6507B7CF93B8}">
      <dgm:prSet phldrT="[Text]"/>
      <dgm:spPr/>
      <dgm:t>
        <a:bodyPr/>
        <a:lstStyle/>
        <a:p>
          <a:r>
            <a:rPr lang="en-US" b="1" i="1" dirty="0" smtClean="0"/>
            <a:t>By end 2019</a:t>
          </a:r>
          <a:r>
            <a:rPr lang="en-US" dirty="0" smtClean="0"/>
            <a:t>: Pilot with 3-4 Themes</a:t>
          </a:r>
          <a:endParaRPr lang="en-GB" dirty="0"/>
        </a:p>
      </dgm:t>
    </dgm:pt>
    <dgm:pt modelId="{1ADBA5E5-4B90-4365-9FFB-5CD99C50EAC9}" type="parTrans" cxnId="{E5ED9BF9-75A0-4A9A-920E-EFA4DFBA7C01}">
      <dgm:prSet/>
      <dgm:spPr/>
      <dgm:t>
        <a:bodyPr/>
        <a:lstStyle/>
        <a:p>
          <a:endParaRPr lang="en-GB"/>
        </a:p>
      </dgm:t>
    </dgm:pt>
    <dgm:pt modelId="{1C9C0094-8B21-4BE5-B84E-49873FA2FE78}" type="sibTrans" cxnId="{E5ED9BF9-75A0-4A9A-920E-EFA4DFBA7C01}">
      <dgm:prSet/>
      <dgm:spPr/>
      <dgm:t>
        <a:bodyPr/>
        <a:lstStyle/>
        <a:p>
          <a:endParaRPr lang="en-GB"/>
        </a:p>
      </dgm:t>
    </dgm:pt>
    <dgm:pt modelId="{0827E501-84B2-4B03-9612-31C66AD75E14}">
      <dgm:prSet phldrT="[Text]"/>
      <dgm:spPr/>
      <dgm:t>
        <a:bodyPr/>
        <a:lstStyle/>
        <a:p>
          <a:r>
            <a:rPr lang="en-US" b="1" i="1" dirty="0" smtClean="0"/>
            <a:t>By Council 2021</a:t>
          </a:r>
          <a:r>
            <a:rPr lang="en-US" dirty="0" smtClean="0"/>
            <a:t>: Report on the results of improving coordination</a:t>
          </a:r>
          <a:endParaRPr lang="en-GB" dirty="0"/>
        </a:p>
      </dgm:t>
    </dgm:pt>
    <dgm:pt modelId="{937636FB-8551-4DC3-AF43-B6B37A7FFC38}" type="parTrans" cxnId="{043A1A1F-36C8-4AD3-A0A3-25621C5FCA63}">
      <dgm:prSet/>
      <dgm:spPr/>
      <dgm:t>
        <a:bodyPr/>
        <a:lstStyle/>
        <a:p>
          <a:endParaRPr lang="en-GB"/>
        </a:p>
      </dgm:t>
    </dgm:pt>
    <dgm:pt modelId="{3320A71F-D9B9-492F-936B-F59C529157E3}" type="sibTrans" cxnId="{043A1A1F-36C8-4AD3-A0A3-25621C5FCA63}">
      <dgm:prSet/>
      <dgm:spPr/>
      <dgm:t>
        <a:bodyPr/>
        <a:lstStyle/>
        <a:p>
          <a:endParaRPr lang="en-GB"/>
        </a:p>
      </dgm:t>
    </dgm:pt>
    <dgm:pt modelId="{870724A3-978C-4EB7-A9D9-4B2AF74EBCE6}">
      <dgm:prSet phldrT="[Text]"/>
      <dgm:spPr/>
      <dgm:t>
        <a:bodyPr/>
        <a:lstStyle/>
        <a:p>
          <a:r>
            <a:rPr lang="en-US" b="1" i="1" dirty="0" smtClean="0"/>
            <a:t>Sep-19</a:t>
          </a:r>
          <a:r>
            <a:rPr lang="en-US" dirty="0" smtClean="0"/>
            <a:t>: CWG-FHR / Inter-Sectoral Coordination Group (ISCG) meeting at TSAG – receive feedback from membership</a:t>
          </a:r>
          <a:endParaRPr lang="en-GB" i="1" dirty="0"/>
        </a:p>
      </dgm:t>
    </dgm:pt>
    <dgm:pt modelId="{500FE965-8AFD-4E97-93C1-56E37568B617}" type="parTrans" cxnId="{1D70E89B-8271-4C65-A458-D5F74241FC6E}">
      <dgm:prSet/>
      <dgm:spPr/>
      <dgm:t>
        <a:bodyPr/>
        <a:lstStyle/>
        <a:p>
          <a:endParaRPr lang="en-GB"/>
        </a:p>
      </dgm:t>
    </dgm:pt>
    <dgm:pt modelId="{F9B95F28-182D-4CFB-B062-B7663D20CEA7}" type="sibTrans" cxnId="{1D70E89B-8271-4C65-A458-D5F74241FC6E}">
      <dgm:prSet/>
      <dgm:spPr/>
      <dgm:t>
        <a:bodyPr/>
        <a:lstStyle/>
        <a:p>
          <a:endParaRPr lang="en-GB"/>
        </a:p>
      </dgm:t>
    </dgm:pt>
    <dgm:pt modelId="{B51B6CB2-228F-439F-A78E-069B50674073}">
      <dgm:prSet phldrT="[Text]"/>
      <dgm:spPr/>
      <dgm:t>
        <a:bodyPr/>
        <a:lstStyle/>
        <a:p>
          <a:r>
            <a:rPr lang="en-US" b="1" i="1" dirty="0" smtClean="0"/>
            <a:t>By Council 2020</a:t>
          </a:r>
          <a:r>
            <a:rPr lang="en-US" dirty="0" smtClean="0"/>
            <a:t>:</a:t>
          </a:r>
          <a:br>
            <a:rPr lang="en-US" dirty="0" smtClean="0"/>
          </a:br>
          <a:r>
            <a:rPr lang="en-US" dirty="0" smtClean="0"/>
            <a:t>Reporting to C2020 and plan the expansion of the pilot</a:t>
          </a:r>
          <a:endParaRPr lang="en-GB" dirty="0"/>
        </a:p>
      </dgm:t>
    </dgm:pt>
    <dgm:pt modelId="{9FC8BD93-AE04-46A0-9A71-2BC91B3E2456}" type="parTrans" cxnId="{FEB7537D-4E95-412A-A0A9-4E1EC47289D2}">
      <dgm:prSet/>
      <dgm:spPr/>
      <dgm:t>
        <a:bodyPr/>
        <a:lstStyle/>
        <a:p>
          <a:endParaRPr lang="en-GB"/>
        </a:p>
      </dgm:t>
    </dgm:pt>
    <dgm:pt modelId="{5C403A6D-5AD3-40CF-B34F-60F443812AF1}" type="sibTrans" cxnId="{FEB7537D-4E95-412A-A0A9-4E1EC47289D2}">
      <dgm:prSet/>
      <dgm:spPr/>
      <dgm:t>
        <a:bodyPr/>
        <a:lstStyle/>
        <a:p>
          <a:endParaRPr lang="en-GB"/>
        </a:p>
      </dgm:t>
    </dgm:pt>
    <dgm:pt modelId="{FE787752-6A4B-4F59-A97E-C521DDA75F82}" type="pres">
      <dgm:prSet presAssocID="{EAC944D5-B7C4-497D-B273-D9787E6C3E1E}" presName="Name0" presStyleCnt="0">
        <dgm:presLayoutVars>
          <dgm:dir/>
          <dgm:resizeHandles val="exact"/>
        </dgm:presLayoutVars>
      </dgm:prSet>
      <dgm:spPr/>
    </dgm:pt>
    <dgm:pt modelId="{A57B013E-607A-45BB-BCFC-60918AC25DCF}" type="pres">
      <dgm:prSet presAssocID="{EAC944D5-B7C4-497D-B273-D9787E6C3E1E}" presName="arrow" presStyleLbl="bgShp" presStyleIdx="0" presStyleCnt="1" custScaleY="73434"/>
      <dgm:spPr/>
    </dgm:pt>
    <dgm:pt modelId="{5AA9F6F1-E3A0-493A-AD65-52930A669056}" type="pres">
      <dgm:prSet presAssocID="{EAC944D5-B7C4-497D-B273-D9787E6C3E1E}" presName="points" presStyleCnt="0"/>
      <dgm:spPr/>
    </dgm:pt>
    <dgm:pt modelId="{37EE7A9E-382D-4CED-A8DF-20F9FF6DB682}" type="pres">
      <dgm:prSet presAssocID="{870724A3-978C-4EB7-A9D9-4B2AF74EBCE6}" presName="compositeA" presStyleCnt="0"/>
      <dgm:spPr/>
    </dgm:pt>
    <dgm:pt modelId="{306A7A91-2885-4953-9D02-54AF2F88688E}" type="pres">
      <dgm:prSet presAssocID="{870724A3-978C-4EB7-A9D9-4B2AF74EBCE6}" presName="textA" presStyleLbl="revTx" presStyleIdx="0" presStyleCnt="4">
        <dgm:presLayoutVars>
          <dgm:bulletEnabled val="1"/>
        </dgm:presLayoutVars>
      </dgm:prSet>
      <dgm:spPr/>
      <dgm:t>
        <a:bodyPr/>
        <a:lstStyle/>
        <a:p>
          <a:endParaRPr lang="en-GB"/>
        </a:p>
      </dgm:t>
    </dgm:pt>
    <dgm:pt modelId="{DF878DAF-65F5-4879-BF61-5740DC06596E}" type="pres">
      <dgm:prSet presAssocID="{870724A3-978C-4EB7-A9D9-4B2AF74EBCE6}" presName="circleA" presStyleLbl="node1" presStyleIdx="0" presStyleCnt="4"/>
      <dgm:spPr/>
    </dgm:pt>
    <dgm:pt modelId="{84AFE758-6375-4448-B033-CDB28ED82A38}" type="pres">
      <dgm:prSet presAssocID="{870724A3-978C-4EB7-A9D9-4B2AF74EBCE6}" presName="spaceA" presStyleCnt="0"/>
      <dgm:spPr/>
    </dgm:pt>
    <dgm:pt modelId="{731CBDA4-6D89-4FAF-872A-CF171B520DF3}" type="pres">
      <dgm:prSet presAssocID="{F9B95F28-182D-4CFB-B062-B7663D20CEA7}" presName="space" presStyleCnt="0"/>
      <dgm:spPr/>
    </dgm:pt>
    <dgm:pt modelId="{BA4010D7-5E5B-4767-8577-C818A9ED5001}" type="pres">
      <dgm:prSet presAssocID="{6C263131-037E-4DAB-8B8F-6507B7CF93B8}" presName="compositeB" presStyleCnt="0"/>
      <dgm:spPr/>
    </dgm:pt>
    <dgm:pt modelId="{7E91BAC6-5555-46B6-B556-DF750ACA77AD}" type="pres">
      <dgm:prSet presAssocID="{6C263131-037E-4DAB-8B8F-6507B7CF93B8}" presName="textB" presStyleLbl="revTx" presStyleIdx="1" presStyleCnt="4">
        <dgm:presLayoutVars>
          <dgm:bulletEnabled val="1"/>
        </dgm:presLayoutVars>
      </dgm:prSet>
      <dgm:spPr/>
      <dgm:t>
        <a:bodyPr/>
        <a:lstStyle/>
        <a:p>
          <a:endParaRPr lang="en-GB"/>
        </a:p>
      </dgm:t>
    </dgm:pt>
    <dgm:pt modelId="{B3D3D6A0-DB29-4ED1-80C3-0235C3D0EF26}" type="pres">
      <dgm:prSet presAssocID="{6C263131-037E-4DAB-8B8F-6507B7CF93B8}" presName="circleB" presStyleLbl="node1" presStyleIdx="1" presStyleCnt="4"/>
      <dgm:spPr/>
    </dgm:pt>
    <dgm:pt modelId="{55B81621-F294-4E33-9631-E6D1C180F6CE}" type="pres">
      <dgm:prSet presAssocID="{6C263131-037E-4DAB-8B8F-6507B7CF93B8}" presName="spaceB" presStyleCnt="0"/>
      <dgm:spPr/>
    </dgm:pt>
    <dgm:pt modelId="{C13A7F78-38D4-4CF9-BA62-C0234487905D}" type="pres">
      <dgm:prSet presAssocID="{1C9C0094-8B21-4BE5-B84E-49873FA2FE78}" presName="space" presStyleCnt="0"/>
      <dgm:spPr/>
    </dgm:pt>
    <dgm:pt modelId="{0C2A6931-88B1-4C30-B77E-C881911013E4}" type="pres">
      <dgm:prSet presAssocID="{B51B6CB2-228F-439F-A78E-069B50674073}" presName="compositeA" presStyleCnt="0"/>
      <dgm:spPr/>
    </dgm:pt>
    <dgm:pt modelId="{1D7AAE21-0DAF-4C34-8C9A-87D1951AD877}" type="pres">
      <dgm:prSet presAssocID="{B51B6CB2-228F-439F-A78E-069B50674073}" presName="textA" presStyleLbl="revTx" presStyleIdx="2" presStyleCnt="4">
        <dgm:presLayoutVars>
          <dgm:bulletEnabled val="1"/>
        </dgm:presLayoutVars>
      </dgm:prSet>
      <dgm:spPr/>
      <dgm:t>
        <a:bodyPr/>
        <a:lstStyle/>
        <a:p>
          <a:endParaRPr lang="en-GB"/>
        </a:p>
      </dgm:t>
    </dgm:pt>
    <dgm:pt modelId="{686AC7F3-9E3F-4A22-BDB7-7D67601DC7CB}" type="pres">
      <dgm:prSet presAssocID="{B51B6CB2-228F-439F-A78E-069B50674073}" presName="circleA" presStyleLbl="node1" presStyleIdx="2" presStyleCnt="4"/>
      <dgm:spPr/>
    </dgm:pt>
    <dgm:pt modelId="{2FCAECC5-CFD5-4160-9B36-7D87229060F8}" type="pres">
      <dgm:prSet presAssocID="{B51B6CB2-228F-439F-A78E-069B50674073}" presName="spaceA" presStyleCnt="0"/>
      <dgm:spPr/>
    </dgm:pt>
    <dgm:pt modelId="{88044BB3-D36E-4E00-89FC-7639772022B2}" type="pres">
      <dgm:prSet presAssocID="{5C403A6D-5AD3-40CF-B34F-60F443812AF1}" presName="space" presStyleCnt="0"/>
      <dgm:spPr/>
    </dgm:pt>
    <dgm:pt modelId="{80584124-A8B2-4CBC-9114-61D393040B91}" type="pres">
      <dgm:prSet presAssocID="{0827E501-84B2-4B03-9612-31C66AD75E14}" presName="compositeB" presStyleCnt="0"/>
      <dgm:spPr/>
    </dgm:pt>
    <dgm:pt modelId="{6D953994-A6B1-412E-B682-A4E35F5C4A41}" type="pres">
      <dgm:prSet presAssocID="{0827E501-84B2-4B03-9612-31C66AD75E14}" presName="textB" presStyleLbl="revTx" presStyleIdx="3" presStyleCnt="4">
        <dgm:presLayoutVars>
          <dgm:bulletEnabled val="1"/>
        </dgm:presLayoutVars>
      </dgm:prSet>
      <dgm:spPr/>
      <dgm:t>
        <a:bodyPr/>
        <a:lstStyle/>
        <a:p>
          <a:endParaRPr lang="en-GB"/>
        </a:p>
      </dgm:t>
    </dgm:pt>
    <dgm:pt modelId="{DA2A8C89-AFB5-453D-96DB-09EF380386B6}" type="pres">
      <dgm:prSet presAssocID="{0827E501-84B2-4B03-9612-31C66AD75E14}" presName="circleB" presStyleLbl="node1" presStyleIdx="3" presStyleCnt="4"/>
      <dgm:spPr/>
    </dgm:pt>
    <dgm:pt modelId="{02552065-158A-455C-8098-B3665BF606B7}" type="pres">
      <dgm:prSet presAssocID="{0827E501-84B2-4B03-9612-31C66AD75E14}" presName="spaceB" presStyleCnt="0"/>
      <dgm:spPr/>
    </dgm:pt>
  </dgm:ptLst>
  <dgm:cxnLst>
    <dgm:cxn modelId="{E5ED9BF9-75A0-4A9A-920E-EFA4DFBA7C01}" srcId="{EAC944D5-B7C4-497D-B273-D9787E6C3E1E}" destId="{6C263131-037E-4DAB-8B8F-6507B7CF93B8}" srcOrd="1" destOrd="0" parTransId="{1ADBA5E5-4B90-4365-9FFB-5CD99C50EAC9}" sibTransId="{1C9C0094-8B21-4BE5-B84E-49873FA2FE78}"/>
    <dgm:cxn modelId="{1F7A2B40-D2E8-4CD9-96D7-239DB5184867}" type="presOf" srcId="{B51B6CB2-228F-439F-A78E-069B50674073}" destId="{1D7AAE21-0DAF-4C34-8C9A-87D1951AD877}" srcOrd="0" destOrd="0" presId="urn:microsoft.com/office/officeart/2005/8/layout/hProcess11"/>
    <dgm:cxn modelId="{043A1A1F-36C8-4AD3-A0A3-25621C5FCA63}" srcId="{EAC944D5-B7C4-497D-B273-D9787E6C3E1E}" destId="{0827E501-84B2-4B03-9612-31C66AD75E14}" srcOrd="3" destOrd="0" parTransId="{937636FB-8551-4DC3-AF43-B6B37A7FFC38}" sibTransId="{3320A71F-D9B9-492F-936B-F59C529157E3}"/>
    <dgm:cxn modelId="{681377F7-DACF-4182-8350-E6CBD9BA9B35}" type="presOf" srcId="{0827E501-84B2-4B03-9612-31C66AD75E14}" destId="{6D953994-A6B1-412E-B682-A4E35F5C4A41}" srcOrd="0" destOrd="0" presId="urn:microsoft.com/office/officeart/2005/8/layout/hProcess11"/>
    <dgm:cxn modelId="{FEB7537D-4E95-412A-A0A9-4E1EC47289D2}" srcId="{EAC944D5-B7C4-497D-B273-D9787E6C3E1E}" destId="{B51B6CB2-228F-439F-A78E-069B50674073}" srcOrd="2" destOrd="0" parTransId="{9FC8BD93-AE04-46A0-9A71-2BC91B3E2456}" sibTransId="{5C403A6D-5AD3-40CF-B34F-60F443812AF1}"/>
    <dgm:cxn modelId="{1D70E89B-8271-4C65-A458-D5F74241FC6E}" srcId="{EAC944D5-B7C4-497D-B273-D9787E6C3E1E}" destId="{870724A3-978C-4EB7-A9D9-4B2AF74EBCE6}" srcOrd="0" destOrd="0" parTransId="{500FE965-8AFD-4E97-93C1-56E37568B617}" sibTransId="{F9B95F28-182D-4CFB-B062-B7663D20CEA7}"/>
    <dgm:cxn modelId="{91D185F0-472D-48CC-A7DB-B648E39AB215}" type="presOf" srcId="{6C263131-037E-4DAB-8B8F-6507B7CF93B8}" destId="{7E91BAC6-5555-46B6-B556-DF750ACA77AD}" srcOrd="0" destOrd="0" presId="urn:microsoft.com/office/officeart/2005/8/layout/hProcess11"/>
    <dgm:cxn modelId="{A032EA54-054F-4B9A-A44B-987106E1420C}" type="presOf" srcId="{EAC944D5-B7C4-497D-B273-D9787E6C3E1E}" destId="{FE787752-6A4B-4F59-A97E-C521DDA75F82}" srcOrd="0" destOrd="0" presId="urn:microsoft.com/office/officeart/2005/8/layout/hProcess11"/>
    <dgm:cxn modelId="{61532B0D-3407-47D9-BFBC-C68EF989B4FC}" type="presOf" srcId="{870724A3-978C-4EB7-A9D9-4B2AF74EBCE6}" destId="{306A7A91-2885-4953-9D02-54AF2F88688E}" srcOrd="0" destOrd="0" presId="urn:microsoft.com/office/officeart/2005/8/layout/hProcess11"/>
    <dgm:cxn modelId="{99FAFC23-F928-465A-8162-20E04A1209D6}" type="presParOf" srcId="{FE787752-6A4B-4F59-A97E-C521DDA75F82}" destId="{A57B013E-607A-45BB-BCFC-60918AC25DCF}" srcOrd="0" destOrd="0" presId="urn:microsoft.com/office/officeart/2005/8/layout/hProcess11"/>
    <dgm:cxn modelId="{38082BE4-FAB6-4D85-8CC3-44FDD799F8C8}" type="presParOf" srcId="{FE787752-6A4B-4F59-A97E-C521DDA75F82}" destId="{5AA9F6F1-E3A0-493A-AD65-52930A669056}" srcOrd="1" destOrd="0" presId="urn:microsoft.com/office/officeart/2005/8/layout/hProcess11"/>
    <dgm:cxn modelId="{F86D8726-890E-4F40-9D6A-D33BF802082A}" type="presParOf" srcId="{5AA9F6F1-E3A0-493A-AD65-52930A669056}" destId="{37EE7A9E-382D-4CED-A8DF-20F9FF6DB682}" srcOrd="0" destOrd="0" presId="urn:microsoft.com/office/officeart/2005/8/layout/hProcess11"/>
    <dgm:cxn modelId="{96380658-AAB5-464F-B079-BFBB036BE879}" type="presParOf" srcId="{37EE7A9E-382D-4CED-A8DF-20F9FF6DB682}" destId="{306A7A91-2885-4953-9D02-54AF2F88688E}" srcOrd="0" destOrd="0" presId="urn:microsoft.com/office/officeart/2005/8/layout/hProcess11"/>
    <dgm:cxn modelId="{50AA00A8-5E5A-4AC9-A16B-6A86DF136E32}" type="presParOf" srcId="{37EE7A9E-382D-4CED-A8DF-20F9FF6DB682}" destId="{DF878DAF-65F5-4879-BF61-5740DC06596E}" srcOrd="1" destOrd="0" presId="urn:microsoft.com/office/officeart/2005/8/layout/hProcess11"/>
    <dgm:cxn modelId="{BDFA0F91-0372-4401-84FB-7F44C7004A86}" type="presParOf" srcId="{37EE7A9E-382D-4CED-A8DF-20F9FF6DB682}" destId="{84AFE758-6375-4448-B033-CDB28ED82A38}" srcOrd="2" destOrd="0" presId="urn:microsoft.com/office/officeart/2005/8/layout/hProcess11"/>
    <dgm:cxn modelId="{298F6EFC-2C76-4016-A428-291EF6F5FC02}" type="presParOf" srcId="{5AA9F6F1-E3A0-493A-AD65-52930A669056}" destId="{731CBDA4-6D89-4FAF-872A-CF171B520DF3}" srcOrd="1" destOrd="0" presId="urn:microsoft.com/office/officeart/2005/8/layout/hProcess11"/>
    <dgm:cxn modelId="{5151FA92-A9AF-45DD-9438-0457A2B58369}" type="presParOf" srcId="{5AA9F6F1-E3A0-493A-AD65-52930A669056}" destId="{BA4010D7-5E5B-4767-8577-C818A9ED5001}" srcOrd="2" destOrd="0" presId="urn:microsoft.com/office/officeart/2005/8/layout/hProcess11"/>
    <dgm:cxn modelId="{DFD7650B-ECDC-47A9-9924-35E56F5F94BF}" type="presParOf" srcId="{BA4010D7-5E5B-4767-8577-C818A9ED5001}" destId="{7E91BAC6-5555-46B6-B556-DF750ACA77AD}" srcOrd="0" destOrd="0" presId="urn:microsoft.com/office/officeart/2005/8/layout/hProcess11"/>
    <dgm:cxn modelId="{ACF29CA7-4764-49FF-A19C-F5B98D95A64F}" type="presParOf" srcId="{BA4010D7-5E5B-4767-8577-C818A9ED5001}" destId="{B3D3D6A0-DB29-4ED1-80C3-0235C3D0EF26}" srcOrd="1" destOrd="0" presId="urn:microsoft.com/office/officeart/2005/8/layout/hProcess11"/>
    <dgm:cxn modelId="{30947C0B-838F-458A-BD1F-FD54F2122BA2}" type="presParOf" srcId="{BA4010D7-5E5B-4767-8577-C818A9ED5001}" destId="{55B81621-F294-4E33-9631-E6D1C180F6CE}" srcOrd="2" destOrd="0" presId="urn:microsoft.com/office/officeart/2005/8/layout/hProcess11"/>
    <dgm:cxn modelId="{BFD425D5-7D04-4661-9AD3-50C32DCD1994}" type="presParOf" srcId="{5AA9F6F1-E3A0-493A-AD65-52930A669056}" destId="{C13A7F78-38D4-4CF9-BA62-C0234487905D}" srcOrd="3" destOrd="0" presId="urn:microsoft.com/office/officeart/2005/8/layout/hProcess11"/>
    <dgm:cxn modelId="{B5237686-8694-4B4C-8675-EC49C3FDFEBC}" type="presParOf" srcId="{5AA9F6F1-E3A0-493A-AD65-52930A669056}" destId="{0C2A6931-88B1-4C30-B77E-C881911013E4}" srcOrd="4" destOrd="0" presId="urn:microsoft.com/office/officeart/2005/8/layout/hProcess11"/>
    <dgm:cxn modelId="{8652F978-E24C-487E-BB57-24EC9D96FBFD}" type="presParOf" srcId="{0C2A6931-88B1-4C30-B77E-C881911013E4}" destId="{1D7AAE21-0DAF-4C34-8C9A-87D1951AD877}" srcOrd="0" destOrd="0" presId="urn:microsoft.com/office/officeart/2005/8/layout/hProcess11"/>
    <dgm:cxn modelId="{480E395E-8A7C-4A6C-9C64-F4221EDC8012}" type="presParOf" srcId="{0C2A6931-88B1-4C30-B77E-C881911013E4}" destId="{686AC7F3-9E3F-4A22-BDB7-7D67601DC7CB}" srcOrd="1" destOrd="0" presId="urn:microsoft.com/office/officeart/2005/8/layout/hProcess11"/>
    <dgm:cxn modelId="{53704876-DEEB-4C64-B7E0-C164EC46EFE7}" type="presParOf" srcId="{0C2A6931-88B1-4C30-B77E-C881911013E4}" destId="{2FCAECC5-CFD5-4160-9B36-7D87229060F8}" srcOrd="2" destOrd="0" presId="urn:microsoft.com/office/officeart/2005/8/layout/hProcess11"/>
    <dgm:cxn modelId="{4B090B6D-CAE8-4E5B-8ABF-9E86BD8FC9B5}" type="presParOf" srcId="{5AA9F6F1-E3A0-493A-AD65-52930A669056}" destId="{88044BB3-D36E-4E00-89FC-7639772022B2}" srcOrd="5" destOrd="0" presId="urn:microsoft.com/office/officeart/2005/8/layout/hProcess11"/>
    <dgm:cxn modelId="{75BFEE0A-6B99-4137-98F7-D1405A69D2B9}" type="presParOf" srcId="{5AA9F6F1-E3A0-493A-AD65-52930A669056}" destId="{80584124-A8B2-4CBC-9114-61D393040B91}" srcOrd="6" destOrd="0" presId="urn:microsoft.com/office/officeart/2005/8/layout/hProcess11"/>
    <dgm:cxn modelId="{5B733D73-E7BA-420D-8FA7-F3525D329BDA}" type="presParOf" srcId="{80584124-A8B2-4CBC-9114-61D393040B91}" destId="{6D953994-A6B1-412E-B682-A4E35F5C4A41}" srcOrd="0" destOrd="0" presId="urn:microsoft.com/office/officeart/2005/8/layout/hProcess11"/>
    <dgm:cxn modelId="{DE2A263A-3AFD-47DF-B9C7-C4E9EEB3783E}" type="presParOf" srcId="{80584124-A8B2-4CBC-9114-61D393040B91}" destId="{DA2A8C89-AFB5-453D-96DB-09EF380386B6}" srcOrd="1" destOrd="0" presId="urn:microsoft.com/office/officeart/2005/8/layout/hProcess11"/>
    <dgm:cxn modelId="{636CE781-9E0A-456D-A841-2DA00C11E62C}" type="presParOf" srcId="{80584124-A8B2-4CBC-9114-61D393040B91}" destId="{02552065-158A-455C-8098-B3665BF606B7}"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2"/>
            <a:ext cx="2945659" cy="4964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9" y="2"/>
            <a:ext cx="2945659" cy="496412"/>
          </a:xfrm>
          <a:prstGeom prst="rect">
            <a:avLst/>
          </a:prstGeom>
        </p:spPr>
        <p:txBody>
          <a:bodyPr vert="horz" lIns="91440" tIns="45720" rIns="91440" bIns="45720" rtlCol="0"/>
          <a:lstStyle>
            <a:lvl1pPr algn="r">
              <a:defRPr sz="1200"/>
            </a:lvl1pPr>
          </a:lstStyle>
          <a:p>
            <a:fld id="{ADD4F2D8-0B81-40C6-A344-2A2CDC3849AB}" type="datetimeFigureOut">
              <a:rPr lang="en-US" smtClean="0"/>
              <a:t>9/4/2019</a:t>
            </a:fld>
            <a:endParaRPr lang="en-US"/>
          </a:p>
        </p:txBody>
      </p:sp>
      <p:sp>
        <p:nvSpPr>
          <p:cNvPr id="4" name="Footer Placeholder 3"/>
          <p:cNvSpPr>
            <a:spLocks noGrp="1"/>
          </p:cNvSpPr>
          <p:nvPr>
            <p:ph type="ftr" sz="quarter" idx="2"/>
          </p:nvPr>
        </p:nvSpPr>
        <p:spPr>
          <a:xfrm>
            <a:off x="7" y="9430093"/>
            <a:ext cx="2945659" cy="4964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9" y="9430093"/>
            <a:ext cx="2945659" cy="496412"/>
          </a:xfrm>
          <a:prstGeom prst="rect">
            <a:avLst/>
          </a:prstGeom>
        </p:spPr>
        <p:txBody>
          <a:bodyPr vert="horz" lIns="91440" tIns="45720" rIns="91440" bIns="45720" rtlCol="0" anchor="b"/>
          <a:lstStyle>
            <a:lvl1pPr algn="r">
              <a:defRPr sz="1200"/>
            </a:lvl1pPr>
          </a:lstStyle>
          <a:p>
            <a:fld id="{A17649DA-8473-43AF-A25C-9454A9B32AC2}" type="slidenum">
              <a:rPr lang="en-US" smtClean="0"/>
              <a:t>‹#›</a:t>
            </a:fld>
            <a:endParaRPr lang="en-US"/>
          </a:p>
        </p:txBody>
      </p:sp>
    </p:spTree>
    <p:extLst>
      <p:ext uri="{BB962C8B-B14F-4D97-AF65-F5344CB8AC3E}">
        <p14:creationId xmlns:p14="http://schemas.microsoft.com/office/powerpoint/2010/main" val="252097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6"/>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9" y="6"/>
            <a:ext cx="2945659" cy="498135"/>
          </a:xfrm>
          <a:prstGeom prst="rect">
            <a:avLst/>
          </a:prstGeom>
        </p:spPr>
        <p:txBody>
          <a:bodyPr vert="horz" lIns="91440" tIns="45720" rIns="91440" bIns="45720" rtlCol="0"/>
          <a:lstStyle>
            <a:lvl1pPr algn="r">
              <a:defRPr sz="1200"/>
            </a:lvl1pPr>
          </a:lstStyle>
          <a:p>
            <a:fld id="{8CDC6B5E-2196-41C6-9503-C4DF2322276F}" type="datetimeFigureOut">
              <a:rPr lang="en-US" smtClean="0"/>
              <a:t>9/4/2019</a:t>
            </a:fld>
            <a:endParaRPr lang="en-US"/>
          </a:p>
        </p:txBody>
      </p:sp>
      <p:sp>
        <p:nvSpPr>
          <p:cNvPr id="4" name="Slide Image Placeholder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9430092"/>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9" y="9430092"/>
            <a:ext cx="2945659" cy="498134"/>
          </a:xfrm>
          <a:prstGeom prst="rect">
            <a:avLst/>
          </a:prstGeom>
        </p:spPr>
        <p:txBody>
          <a:bodyPr vert="horz" lIns="91440" tIns="45720" rIns="91440" bIns="45720" rtlCol="0" anchor="b"/>
          <a:lstStyle>
            <a:lvl1pPr algn="r">
              <a:defRPr sz="1200"/>
            </a:lvl1pPr>
          </a:lstStyle>
          <a:p>
            <a:fld id="{223AFEAD-DB9F-4170-B447-F09F86CA2A5C}" type="slidenum">
              <a:rPr lang="en-US" smtClean="0"/>
              <a:t>‹#›</a:t>
            </a:fld>
            <a:endParaRPr lang="en-US"/>
          </a:p>
        </p:txBody>
      </p:sp>
    </p:spTree>
    <p:extLst>
      <p:ext uri="{BB962C8B-B14F-4D97-AF65-F5344CB8AC3E}">
        <p14:creationId xmlns:p14="http://schemas.microsoft.com/office/powerpoint/2010/main" val="225053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3AFEAD-DB9F-4170-B447-F09F86CA2A5C}" type="slidenum">
              <a:rPr lang="en-US" smtClean="0"/>
              <a:t>1</a:t>
            </a:fld>
            <a:endParaRPr lang="en-US"/>
          </a:p>
        </p:txBody>
      </p:sp>
    </p:spTree>
    <p:extLst>
      <p:ext uri="{BB962C8B-B14F-4D97-AF65-F5344CB8AC3E}">
        <p14:creationId xmlns:p14="http://schemas.microsoft.com/office/powerpoint/2010/main" val="313344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6</a:t>
            </a:fld>
            <a:endParaRPr lang="en-US"/>
          </a:p>
        </p:txBody>
      </p:sp>
    </p:spTree>
    <p:extLst>
      <p:ext uri="{BB962C8B-B14F-4D97-AF65-F5344CB8AC3E}">
        <p14:creationId xmlns:p14="http://schemas.microsoft.com/office/powerpoint/2010/main" val="3300680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3AFEAD-DB9F-4170-B447-F09F86CA2A5C}" type="slidenum">
              <a:rPr lang="en-US" smtClean="0"/>
              <a:t>14</a:t>
            </a:fld>
            <a:endParaRPr lang="en-US"/>
          </a:p>
        </p:txBody>
      </p:sp>
    </p:spTree>
    <p:extLst>
      <p:ext uri="{BB962C8B-B14F-4D97-AF65-F5344CB8AC3E}">
        <p14:creationId xmlns:p14="http://schemas.microsoft.com/office/powerpoint/2010/main" val="969873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Rectangle 9"/>
          <p:cNvSpPr/>
          <p:nvPr userDrawn="1"/>
        </p:nvSpPr>
        <p:spPr>
          <a:xfrm>
            <a:off x="1524000" y="5971049"/>
            <a:ext cx="10668000" cy="497955"/>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5971049"/>
            <a:ext cx="1371600" cy="4979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 name="Date Placeholder 3"/>
          <p:cNvSpPr>
            <a:spLocks noGrp="1"/>
          </p:cNvSpPr>
          <p:nvPr>
            <p:ph type="dt" sz="half" idx="10"/>
          </p:nvPr>
        </p:nvSpPr>
        <p:spPr>
          <a:xfrm>
            <a:off x="9296400" y="6037463"/>
            <a:ext cx="2743200" cy="365125"/>
          </a:xfrm>
        </p:spPr>
        <p:txBody>
          <a:bodyPr/>
          <a:lstStyle>
            <a:lvl1pPr algn="r">
              <a:defRPr sz="1600">
                <a:solidFill>
                  <a:schemeClr val="bg1"/>
                </a:solidFill>
              </a:defRPr>
            </a:lvl1pPr>
          </a:lstStyle>
          <a:p>
            <a:fld id="{B4C5664E-8195-4803-B278-32BA49EFFA15}" type="datetime3">
              <a:rPr lang="en-US" smtClean="0"/>
              <a:t>4 September 2019</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830" y="5915516"/>
            <a:ext cx="583939" cy="578655"/>
          </a:xfrm>
          <a:prstGeom prst="rect">
            <a:avLst/>
          </a:prstGeom>
        </p:spPr>
      </p:pic>
    </p:spTree>
    <p:extLst>
      <p:ext uri="{BB962C8B-B14F-4D97-AF65-F5344CB8AC3E}">
        <p14:creationId xmlns:p14="http://schemas.microsoft.com/office/powerpoint/2010/main" val="177640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indent="-360000">
              <a:buClr>
                <a:schemeClr val="accent1"/>
              </a:buClr>
              <a:defRPr/>
            </a:lvl1pPr>
            <a:lvl2pPr indent="-288000">
              <a:buClr>
                <a:schemeClr val="accent1">
                  <a:lumMod val="75000"/>
                </a:schemeClr>
              </a:buClr>
              <a:defRPr/>
            </a:lvl2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tx2"/>
                </a:solidFill>
              </a:defRPr>
            </a:lvl1pPr>
          </a:lstStyle>
          <a:p>
            <a:r>
              <a:rPr lang="en-US" dirty="0"/>
              <a:t>Click to edit Master title style</a:t>
            </a:r>
          </a:p>
        </p:txBody>
      </p:sp>
      <p:sp>
        <p:nvSpPr>
          <p:cNvPr id="6"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6F803-A7FE-479D-8D80-E28D487635EF}" type="datetime3">
              <a:rPr lang="en-US" smtClean="0"/>
              <a:t>4 September 2019</a:t>
            </a:fld>
            <a:endParaRPr lang="en-US"/>
          </a:p>
        </p:txBody>
      </p:sp>
    </p:spTree>
    <p:extLst>
      <p:ext uri="{BB962C8B-B14F-4D97-AF65-F5344CB8AC3E}">
        <p14:creationId xmlns:p14="http://schemas.microsoft.com/office/powerpoint/2010/main" val="62003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userDrawn="1"/>
        </p:nvSpPr>
        <p:spPr>
          <a:xfrm>
            <a:off x="1524000" y="2851688"/>
            <a:ext cx="10668000" cy="171078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0" y="2851688"/>
            <a:ext cx="9823450" cy="1710787"/>
          </a:xfrm>
        </p:spPr>
        <p:txBody>
          <a:bodyPr anchor="ctr">
            <a:normAutofit/>
          </a:bodyPr>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524000" y="4589463"/>
            <a:ext cx="9823450" cy="1500187"/>
          </a:xfrm>
        </p:spPr>
        <p:txBody>
          <a:bodyPr/>
          <a:lstStyle>
            <a:lvl1pPr marL="0" indent="0">
              <a:buNone/>
              <a:defRPr sz="2400">
                <a:solidFill>
                  <a:schemeClr val="accent5">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CA212-95E6-475C-AE61-A9B2B957DDBE}" type="datetime3">
              <a:rPr lang="en-US" smtClean="0"/>
              <a:t>4 September 2019</a:t>
            </a:fld>
            <a:endParaRPr lang="en-US"/>
          </a:p>
        </p:txBody>
      </p:sp>
      <p:sp>
        <p:nvSpPr>
          <p:cNvPr id="10" name="Rectangle 9"/>
          <p:cNvSpPr/>
          <p:nvPr userDrawn="1"/>
        </p:nvSpPr>
        <p:spPr>
          <a:xfrm>
            <a:off x="-1" y="2851688"/>
            <a:ext cx="1371601" cy="1710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1061" y="4712487"/>
            <a:ext cx="409475" cy="452831"/>
          </a:xfrm>
          <a:prstGeom prst="rect">
            <a:avLst/>
          </a:prstGeom>
        </p:spPr>
      </p:pic>
    </p:spTree>
    <p:extLst>
      <p:ext uri="{BB962C8B-B14F-4D97-AF65-F5344CB8AC3E}">
        <p14:creationId xmlns:p14="http://schemas.microsoft.com/office/powerpoint/2010/main" val="159123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18834"/>
            <a:ext cx="5181600" cy="482100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18834"/>
            <a:ext cx="5181600" cy="48210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A58B86-ADEE-4C0F-8FC2-F00E0B823EBE}" type="datetime3">
              <a:rPr lang="en-US" smtClean="0"/>
              <a:t>4 September 2019</a:t>
            </a:fld>
            <a:endParaRPr lang="en-US"/>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32815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49829"/>
            <a:ext cx="5157787" cy="552289"/>
          </a:xfrm>
          <a:solidFill>
            <a:schemeClr val="accent1"/>
          </a:solidFill>
        </p:spPr>
        <p:txBody>
          <a:bodyPr anchor="ct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102119"/>
            <a:ext cx="5157787"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49829"/>
            <a:ext cx="5183188" cy="552290"/>
          </a:xfrm>
          <a:solidFill>
            <a:srgbClr val="498BC9"/>
          </a:solidFill>
        </p:spPr>
        <p:txBody>
          <a:bodyPr vert="horz" lIns="91440" tIns="45720" rIns="91440" bIns="45720" rtlCol="0" anchor="ctr">
            <a:normAutofit/>
          </a:bodyPr>
          <a:lstStyle>
            <a:lvl1pPr>
              <a:defRPr lang="en-US" sz="2400" b="1" smtClean="0">
                <a:solidFill>
                  <a:schemeClr val="bg1"/>
                </a:solidFill>
              </a:defRPr>
            </a:lvl1pPr>
          </a:lstStyle>
          <a:p>
            <a:pPr marL="0" lvl="0" indent="0" algn="ctr">
              <a:buNone/>
            </a:pPr>
            <a:r>
              <a:rPr lang="en-US"/>
              <a:t>Click to edit Master text styles</a:t>
            </a:r>
          </a:p>
        </p:txBody>
      </p:sp>
      <p:sp>
        <p:nvSpPr>
          <p:cNvPr id="6" name="Content Placeholder 5"/>
          <p:cNvSpPr>
            <a:spLocks noGrp="1"/>
          </p:cNvSpPr>
          <p:nvPr>
            <p:ph sz="quarter" idx="4"/>
          </p:nvPr>
        </p:nvSpPr>
        <p:spPr>
          <a:xfrm>
            <a:off x="6172200" y="2102119"/>
            <a:ext cx="5183188"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2780E7-65B4-4D76-B8E8-99F322F65CAD}" type="datetime3">
              <a:rPr lang="en-US" smtClean="0"/>
              <a:t>4 September 2019</a:t>
            </a:fld>
            <a:endParaRPr lang="en-US"/>
          </a:p>
        </p:txBody>
      </p:sp>
      <p:sp>
        <p:nvSpPr>
          <p:cNvPr id="9"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924757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FD8C8E-37FC-44CF-AB82-9DD0E6A26AB5}" type="datetime3">
              <a:rPr lang="en-US" smtClean="0"/>
              <a:t>4 September 2019</a:t>
            </a:fld>
            <a:endParaRPr lang="en-US"/>
          </a:p>
        </p:txBody>
      </p:sp>
      <p:sp>
        <p:nvSpPr>
          <p:cNvPr id="6" name="Title Placeholder 1"/>
          <p:cNvSpPr>
            <a:spLocks noGrp="1"/>
          </p:cNvSpPr>
          <p:nvPr>
            <p:ph type="title"/>
          </p:nvPr>
        </p:nvSpPr>
        <p:spPr>
          <a:xfrm>
            <a:off x="838200" y="278969"/>
            <a:ext cx="10515600" cy="101703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460653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A47297-F436-4ACE-9138-B80D4B2AFAB3}" type="datetime3">
              <a:rPr lang="en-US" smtClean="0"/>
              <a:t>4 September 2019</a:t>
            </a:fld>
            <a:endParaRPr lang="en-US"/>
          </a:p>
        </p:txBody>
      </p:sp>
      <p:sp>
        <p:nvSpPr>
          <p:cNvPr id="6" name="Slide Number Placeholder 5"/>
          <p:cNvSpPr>
            <a:spLocks noGrp="1"/>
          </p:cNvSpPr>
          <p:nvPr>
            <p:ph type="sldNum" sz="quarter" idx="12"/>
          </p:nvPr>
        </p:nvSpPr>
        <p:spPr>
          <a:xfrm>
            <a:off x="8610600" y="6466078"/>
            <a:ext cx="2743200" cy="365125"/>
          </a:xfrm>
          <a:prstGeom prst="rect">
            <a:avLst/>
          </a:prstGeom>
        </p:spPr>
        <p:txBody>
          <a:bodyPr/>
          <a:lstStyle/>
          <a:p>
            <a:fld id="{D41C8F09-43E9-4534-9D21-65C71540C84C}" type="slidenum">
              <a:rPr lang="en-US" smtClean="0"/>
              <a:t>‹#›</a:t>
            </a:fld>
            <a:endParaRPr lang="en-US"/>
          </a:p>
        </p:txBody>
      </p:sp>
    </p:spTree>
    <p:extLst>
      <p:ext uri="{BB962C8B-B14F-4D97-AF65-F5344CB8AC3E}">
        <p14:creationId xmlns:p14="http://schemas.microsoft.com/office/powerpoint/2010/main" val="159394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76439"/>
            <a:ext cx="10515600" cy="497744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7A89C-CFFF-40CD-BAE1-5A57AE214C14}" type="datetime3">
              <a:rPr lang="en-US" smtClean="0"/>
              <a:t>4 September 2019</a:t>
            </a:fld>
            <a:endParaRPr lang="en-US"/>
          </a:p>
        </p:txBody>
      </p:sp>
      <p:sp>
        <p:nvSpPr>
          <p:cNvPr id="7" name="Rectangle 6"/>
          <p:cNvSpPr/>
          <p:nvPr userDrawn="1"/>
        </p:nvSpPr>
        <p:spPr>
          <a:xfrm>
            <a:off x="816000" y="1221816"/>
            <a:ext cx="11376000" cy="72000"/>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221816"/>
            <a:ext cx="576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fld id="{D41C8F09-43E9-4534-9D21-65C71540C84C}" type="slidenum">
              <a:rPr lang="en-US" sz="1100" b="1" smtClean="0"/>
              <a:pPr algn="ctr"/>
              <a:t>‹#›</a:t>
            </a:fld>
            <a:endParaRPr lang="en-US" sz="1200" b="1" dirty="0"/>
          </a:p>
        </p:txBody>
      </p:sp>
      <p:pic>
        <p:nvPicPr>
          <p:cNvPr id="6" name="Picture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1561340" y="452582"/>
            <a:ext cx="409475" cy="452831"/>
          </a:xfrm>
          <a:prstGeom prst="rect">
            <a:avLst/>
          </a:prstGeom>
        </p:spPr>
      </p:pic>
    </p:spTree>
    <p:extLst>
      <p:ext uri="{BB962C8B-B14F-4D97-AF65-F5344CB8AC3E}">
        <p14:creationId xmlns:p14="http://schemas.microsoft.com/office/powerpoint/2010/main" val="33870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Lst>
  <p:hf sldNum="0"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8000" y="2714943"/>
            <a:ext cx="9360000" cy="2387600"/>
          </a:xfrm>
        </p:spPr>
        <p:txBody>
          <a:bodyPr>
            <a:noAutofit/>
          </a:bodyPr>
          <a:lstStyle/>
          <a:p>
            <a:r>
              <a:rPr lang="en-GB" sz="4400" dirty="0" smtClean="0"/>
              <a:t>Strengthening Inter-Sectoral Coordination</a:t>
            </a:r>
            <a:br>
              <a:rPr lang="en-GB" sz="4400" dirty="0" smtClean="0"/>
            </a:br>
            <a:r>
              <a:rPr lang="en-GB" sz="4400" dirty="0"/>
              <a:t/>
            </a:r>
            <a:br>
              <a:rPr lang="en-GB" sz="4400" dirty="0"/>
            </a:br>
            <a:r>
              <a:rPr lang="en-GB" sz="2000" cap="all" dirty="0" smtClean="0"/>
              <a:t>Council Working Group on Financial and Human Resources (CWG-FHR)</a:t>
            </a:r>
            <a:endParaRPr lang="en-US" sz="2800" cap="all" dirty="0"/>
          </a:p>
        </p:txBody>
      </p:sp>
      <p:sp>
        <p:nvSpPr>
          <p:cNvPr id="3" name="Subtitle 2"/>
          <p:cNvSpPr>
            <a:spLocks noGrp="1"/>
          </p:cNvSpPr>
          <p:nvPr>
            <p:ph type="subTitle" idx="1"/>
          </p:nvPr>
        </p:nvSpPr>
        <p:spPr>
          <a:xfrm>
            <a:off x="1524000" y="5135880"/>
            <a:ext cx="9144000" cy="121920"/>
          </a:xfrm>
        </p:spPr>
        <p:txBody>
          <a:bodyPr>
            <a:normAutofit fontScale="25000" lnSpcReduction="20000"/>
          </a:bodyPr>
          <a:lstStyle/>
          <a:p>
            <a:endParaRPr lang="en-US" b="1" dirty="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a:p>
            <a:endParaRPr lang="en-US" b="1" dirty="0">
              <a:solidFill>
                <a:schemeClr val="accent1"/>
              </a:solidFill>
            </a:endParaRPr>
          </a:p>
          <a:p>
            <a:endParaRPr lang="en-US" b="1" dirty="0" smtClean="0">
              <a:solidFill>
                <a:schemeClr val="accent1"/>
              </a:solidFill>
            </a:endParaRPr>
          </a:p>
        </p:txBody>
      </p:sp>
      <p:sp>
        <p:nvSpPr>
          <p:cNvPr id="5" name="TextBox 4"/>
          <p:cNvSpPr txBox="1"/>
          <p:nvPr/>
        </p:nvSpPr>
        <p:spPr>
          <a:xfrm>
            <a:off x="10165804" y="6019800"/>
            <a:ext cx="1356462" cy="369332"/>
          </a:xfrm>
          <a:prstGeom prst="rect">
            <a:avLst/>
          </a:prstGeom>
          <a:noFill/>
        </p:spPr>
        <p:txBody>
          <a:bodyPr wrap="none" rtlCol="0">
            <a:spAutoFit/>
          </a:bodyPr>
          <a:lstStyle/>
          <a:p>
            <a:r>
              <a:rPr lang="en-US" dirty="0" smtClean="0">
                <a:solidFill>
                  <a:schemeClr val="bg1"/>
                </a:solidFill>
              </a:rPr>
              <a:t>30 Aug 2019</a:t>
            </a:r>
            <a:endParaRPr lang="en-US" dirty="0">
              <a:solidFill>
                <a:schemeClr val="bg1"/>
              </a:solidFill>
            </a:endParaRPr>
          </a:p>
        </p:txBody>
      </p:sp>
      <p:sp>
        <p:nvSpPr>
          <p:cNvPr id="6" name="Rectangle 2"/>
          <p:cNvSpPr>
            <a:spLocks noChangeArrowheads="1"/>
          </p:cNvSpPr>
          <p:nvPr/>
        </p:nvSpPr>
        <p:spPr bwMode="auto">
          <a:xfrm>
            <a:off x="2820988" y="32353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TextBox 8"/>
          <p:cNvSpPr txBox="1"/>
          <p:nvPr/>
        </p:nvSpPr>
        <p:spPr>
          <a:xfrm>
            <a:off x="375138" y="309418"/>
            <a:ext cx="6025661" cy="646331"/>
          </a:xfrm>
          <a:prstGeom prst="rect">
            <a:avLst/>
          </a:prstGeom>
          <a:noFill/>
        </p:spPr>
        <p:txBody>
          <a:bodyPr wrap="square" rtlCol="0">
            <a:spAutoFit/>
          </a:bodyPr>
          <a:lstStyle/>
          <a:p>
            <a:r>
              <a:rPr lang="en-US" b="1" dirty="0"/>
              <a:t>Council Working Group on Financial and Human </a:t>
            </a:r>
            <a:r>
              <a:rPr lang="en-US" b="1" dirty="0" smtClean="0"/>
              <a:t>Resources</a:t>
            </a:r>
            <a:br>
              <a:rPr lang="en-US" b="1" dirty="0" smtClean="0"/>
            </a:br>
            <a:r>
              <a:rPr lang="en-US" b="1" dirty="0"/>
              <a:t>Tenth meeting – Geneva, 18 September 2019</a:t>
            </a:r>
            <a:endParaRPr lang="en-GB" dirty="0"/>
          </a:p>
        </p:txBody>
      </p:sp>
      <p:sp>
        <p:nvSpPr>
          <p:cNvPr id="11" name="TextBox 10"/>
          <p:cNvSpPr txBox="1"/>
          <p:nvPr/>
        </p:nvSpPr>
        <p:spPr>
          <a:xfrm>
            <a:off x="8688696" y="387668"/>
            <a:ext cx="2954215" cy="923330"/>
          </a:xfrm>
          <a:prstGeom prst="rect">
            <a:avLst/>
          </a:prstGeom>
          <a:noFill/>
        </p:spPr>
        <p:txBody>
          <a:bodyPr wrap="square" rtlCol="0">
            <a:spAutoFit/>
          </a:bodyPr>
          <a:lstStyle/>
          <a:p>
            <a:r>
              <a:rPr lang="en-US" dirty="0" smtClean="0"/>
              <a:t>Document CWG-FHR-10/7</a:t>
            </a:r>
            <a:br>
              <a:rPr lang="en-US" dirty="0" smtClean="0"/>
            </a:br>
            <a:r>
              <a:rPr lang="en-US" dirty="0" smtClean="0"/>
              <a:t>4 September 2019</a:t>
            </a:r>
          </a:p>
          <a:p>
            <a:r>
              <a:rPr lang="en-US" dirty="0" smtClean="0"/>
              <a:t>English only</a:t>
            </a:r>
            <a:endParaRPr lang="en-GB" dirty="0"/>
          </a:p>
        </p:txBody>
      </p:sp>
    </p:spTree>
    <p:extLst>
      <p:ext uri="{BB962C8B-B14F-4D97-AF65-F5344CB8AC3E}">
        <p14:creationId xmlns:p14="http://schemas.microsoft.com/office/powerpoint/2010/main" val="211469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Model for internal coordination</a:t>
            </a:r>
            <a:endParaRPr lang="en-GB" sz="3100" dirty="0"/>
          </a:p>
        </p:txBody>
      </p:sp>
      <p:grpSp>
        <p:nvGrpSpPr>
          <p:cNvPr id="12" name="Group 11">
            <a:extLst>
              <a:ext uri="{FF2B5EF4-FFF2-40B4-BE49-F238E27FC236}">
                <a16:creationId xmlns:a16="http://schemas.microsoft.com/office/drawing/2014/main" xmlns="" id="{3575E1B6-AC0E-FB41-8ED0-F03FE9EE0E1A}"/>
              </a:ext>
            </a:extLst>
          </p:cNvPr>
          <p:cNvGrpSpPr/>
          <p:nvPr/>
        </p:nvGrpSpPr>
        <p:grpSpPr>
          <a:xfrm>
            <a:off x="6048533" y="3497860"/>
            <a:ext cx="2463384" cy="662796"/>
            <a:chOff x="7585023" y="2559052"/>
            <a:chExt cx="2463384" cy="662796"/>
          </a:xfrm>
        </p:grpSpPr>
        <p:sp>
          <p:nvSpPr>
            <p:cNvPr id="13" name="Rounded Rectangle 12">
              <a:extLst>
                <a:ext uri="{FF2B5EF4-FFF2-40B4-BE49-F238E27FC236}">
                  <a16:creationId xmlns:a16="http://schemas.microsoft.com/office/drawing/2014/main" xmlns="" id="{FA8620DD-A793-B54F-AC9C-B27FE655D187}"/>
                </a:ext>
              </a:extLst>
            </p:cNvPr>
            <p:cNvSpPr/>
            <p:nvPr/>
          </p:nvSpPr>
          <p:spPr>
            <a:xfrm>
              <a:off x="7585023" y="2559052"/>
              <a:ext cx="2463384" cy="614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ISC-TF</a:t>
              </a:r>
              <a:endParaRPr lang="en-US" b="1" dirty="0"/>
            </a:p>
          </p:txBody>
        </p:sp>
        <p:pic>
          <p:nvPicPr>
            <p:cNvPr id="14" name="Graphic 8" descr="Users">
              <a:extLst>
                <a:ext uri="{FF2B5EF4-FFF2-40B4-BE49-F238E27FC236}">
                  <a16:creationId xmlns:a16="http://schemas.microsoft.com/office/drawing/2014/main" xmlns="" id="{07CBFCE5-D8E0-034B-8453-D60C1240B9E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9591207" y="2764648"/>
              <a:ext cx="457200" cy="457200"/>
            </a:xfrm>
            <a:prstGeom prst="rect">
              <a:avLst/>
            </a:prstGeom>
          </p:spPr>
        </p:pic>
      </p:grpSp>
      <p:grpSp>
        <p:nvGrpSpPr>
          <p:cNvPr id="15" name="Group 14">
            <a:extLst>
              <a:ext uri="{FF2B5EF4-FFF2-40B4-BE49-F238E27FC236}">
                <a16:creationId xmlns:a16="http://schemas.microsoft.com/office/drawing/2014/main" xmlns="" id="{7180A581-2B91-554A-808A-F099AEB6A92A}"/>
              </a:ext>
            </a:extLst>
          </p:cNvPr>
          <p:cNvGrpSpPr/>
          <p:nvPr/>
        </p:nvGrpSpPr>
        <p:grpSpPr>
          <a:xfrm>
            <a:off x="6110334" y="1881739"/>
            <a:ext cx="2620067" cy="662782"/>
            <a:chOff x="5121639" y="1690688"/>
            <a:chExt cx="2620067" cy="662782"/>
          </a:xfrm>
        </p:grpSpPr>
        <p:sp>
          <p:nvSpPr>
            <p:cNvPr id="16" name="Rounded Rectangle 15">
              <a:extLst>
                <a:ext uri="{FF2B5EF4-FFF2-40B4-BE49-F238E27FC236}">
                  <a16:creationId xmlns:a16="http://schemas.microsoft.com/office/drawing/2014/main" xmlns="" id="{3BE80C4D-26CA-7F40-915D-C4A6F38D638D}"/>
                </a:ext>
              </a:extLst>
            </p:cNvPr>
            <p:cNvSpPr/>
            <p:nvPr/>
          </p:nvSpPr>
          <p:spPr>
            <a:xfrm>
              <a:off x="5121639" y="1690688"/>
              <a:ext cx="2620067" cy="614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Coordination Committee </a:t>
              </a:r>
              <a:r>
                <a:rPr lang="en-US" b="1" dirty="0" smtClean="0"/>
                <a:t>/ MCG</a:t>
              </a:r>
              <a:endParaRPr lang="en-US" b="1" dirty="0"/>
            </a:p>
          </p:txBody>
        </p:sp>
        <p:pic>
          <p:nvPicPr>
            <p:cNvPr id="17" name="Graphic 11" descr="Meeting">
              <a:extLst>
                <a:ext uri="{FF2B5EF4-FFF2-40B4-BE49-F238E27FC236}">
                  <a16:creationId xmlns:a16="http://schemas.microsoft.com/office/drawing/2014/main" xmlns="" id="{84CC8956-E4DD-3043-A4E0-3F92253F0A32}"/>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7104089" y="1896270"/>
              <a:ext cx="457200" cy="457200"/>
            </a:xfrm>
            <a:prstGeom prst="rect">
              <a:avLst/>
            </a:prstGeom>
          </p:spPr>
        </p:pic>
      </p:grpSp>
      <p:grpSp>
        <p:nvGrpSpPr>
          <p:cNvPr id="2" name="Group 1"/>
          <p:cNvGrpSpPr/>
          <p:nvPr/>
        </p:nvGrpSpPr>
        <p:grpSpPr>
          <a:xfrm>
            <a:off x="632728" y="2635930"/>
            <a:ext cx="2973010" cy="641523"/>
            <a:chOff x="862008" y="3152776"/>
            <a:chExt cx="2973010" cy="641523"/>
          </a:xfrm>
        </p:grpSpPr>
        <p:sp>
          <p:nvSpPr>
            <p:cNvPr id="18" name="Rounded Rectangle 17">
              <a:extLst>
                <a:ext uri="{FF2B5EF4-FFF2-40B4-BE49-F238E27FC236}">
                  <a16:creationId xmlns:a16="http://schemas.microsoft.com/office/drawing/2014/main" xmlns="" id="{157858FB-86DF-0F43-8FCD-8B712E1DBF29}"/>
                </a:ext>
              </a:extLst>
            </p:cNvPr>
            <p:cNvSpPr/>
            <p:nvPr/>
          </p:nvSpPr>
          <p:spPr>
            <a:xfrm>
              <a:off x="862008" y="3152776"/>
              <a:ext cx="2973010" cy="601480"/>
            </a:xfrm>
            <a:prstGeom prst="roundRect">
              <a:avLst/>
            </a:prstGeom>
            <a:solidFill>
              <a:schemeClr val="accent6"/>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CWG on Financial &amp; Human Resources (CWG-FHR)</a:t>
              </a:r>
              <a:endParaRPr lang="en-US" b="1" dirty="0"/>
            </a:p>
          </p:txBody>
        </p:sp>
        <p:pic>
          <p:nvPicPr>
            <p:cNvPr id="19" name="Graphic 24" descr="Meeting">
              <a:extLst>
                <a:ext uri="{FF2B5EF4-FFF2-40B4-BE49-F238E27FC236}">
                  <a16:creationId xmlns:a16="http://schemas.microsoft.com/office/drawing/2014/main" xmlns="" id="{C7F0E386-1CF9-8648-9222-FF0C5476D0EC}"/>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3377818" y="3337099"/>
              <a:ext cx="457200" cy="457200"/>
            </a:xfrm>
            <a:prstGeom prst="rect">
              <a:avLst/>
            </a:prstGeom>
          </p:spPr>
        </p:pic>
      </p:grpSp>
      <p:grpSp>
        <p:nvGrpSpPr>
          <p:cNvPr id="21" name="Group 20"/>
          <p:cNvGrpSpPr/>
          <p:nvPr/>
        </p:nvGrpSpPr>
        <p:grpSpPr>
          <a:xfrm>
            <a:off x="781050" y="3498408"/>
            <a:ext cx="2676368" cy="929280"/>
            <a:chOff x="623118" y="4581199"/>
            <a:chExt cx="2676368" cy="929280"/>
          </a:xfrm>
        </p:grpSpPr>
        <p:grpSp>
          <p:nvGrpSpPr>
            <p:cNvPr id="7" name="Group 6"/>
            <p:cNvGrpSpPr/>
            <p:nvPr/>
          </p:nvGrpSpPr>
          <p:grpSpPr>
            <a:xfrm>
              <a:off x="623118" y="4581199"/>
              <a:ext cx="2676368" cy="929280"/>
              <a:chOff x="867639" y="2308105"/>
              <a:chExt cx="2676368" cy="929280"/>
            </a:xfrm>
          </p:grpSpPr>
          <p:sp>
            <p:nvSpPr>
              <p:cNvPr id="10" name="Rounded Rectangle 9">
                <a:extLst>
                  <a:ext uri="{FF2B5EF4-FFF2-40B4-BE49-F238E27FC236}">
                    <a16:creationId xmlns:a16="http://schemas.microsoft.com/office/drawing/2014/main" xmlns="" id="{157858FB-86DF-0F43-8FCD-8B712E1DBF29}"/>
                  </a:ext>
                </a:extLst>
              </p:cNvPr>
              <p:cNvSpPr/>
              <p:nvPr/>
            </p:nvSpPr>
            <p:spPr>
              <a:xfrm>
                <a:off x="867640" y="2308105"/>
                <a:ext cx="2676367" cy="61459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t>Inter-Sector Coordination Group (ISCG)</a:t>
                </a:r>
              </a:p>
            </p:txBody>
          </p:sp>
          <p:sp>
            <p:nvSpPr>
              <p:cNvPr id="9" name="TextBox 8">
                <a:extLst>
                  <a:ext uri="{FF2B5EF4-FFF2-40B4-BE49-F238E27FC236}">
                    <a16:creationId xmlns:a16="http://schemas.microsoft.com/office/drawing/2014/main" xmlns="" id="{30DD180C-BF8E-E845-A3B4-D6B062955436}"/>
                  </a:ext>
                </a:extLst>
              </p:cNvPr>
              <p:cNvSpPr txBox="1"/>
              <p:nvPr/>
            </p:nvSpPr>
            <p:spPr>
              <a:xfrm>
                <a:off x="867639" y="2948075"/>
                <a:ext cx="2676367" cy="289310"/>
              </a:xfrm>
              <a:prstGeom prst="rect">
                <a:avLst/>
              </a:prstGeom>
              <a:noFill/>
            </p:spPr>
            <p:txBody>
              <a:bodyPr wrap="square" rtlCol="0">
                <a:spAutoFit/>
              </a:bodyPr>
              <a:lstStyle/>
              <a:p>
                <a:pPr algn="ctr">
                  <a:lnSpc>
                    <a:spcPct val="80000"/>
                  </a:lnSpc>
                </a:pPr>
                <a:r>
                  <a:rPr lang="en-US" sz="1600" b="1" dirty="0" smtClean="0">
                    <a:solidFill>
                      <a:schemeClr val="tx1">
                        <a:lumMod val="50000"/>
                        <a:lumOff val="50000"/>
                      </a:schemeClr>
                    </a:solidFill>
                  </a:rPr>
                  <a:t>Sector advisory groups</a:t>
                </a:r>
                <a:endParaRPr lang="en-US" sz="1600" b="1" dirty="0">
                  <a:solidFill>
                    <a:schemeClr val="tx1">
                      <a:lumMod val="50000"/>
                      <a:lumOff val="50000"/>
                    </a:schemeClr>
                  </a:solidFill>
                </a:endParaRPr>
              </a:p>
            </p:txBody>
          </p:sp>
        </p:grpSp>
        <p:pic>
          <p:nvPicPr>
            <p:cNvPr id="20" name="Graphic 8" descr="Users">
              <a:extLst>
                <a:ext uri="{FF2B5EF4-FFF2-40B4-BE49-F238E27FC236}">
                  <a16:creationId xmlns:a16="http://schemas.microsoft.com/office/drawing/2014/main" xmlns="" id="{07CBFCE5-D8E0-034B-8453-D60C1240B9E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2803941" y="4824689"/>
              <a:ext cx="457200" cy="457200"/>
            </a:xfrm>
            <a:prstGeom prst="rect">
              <a:avLst/>
            </a:prstGeom>
          </p:spPr>
        </p:pic>
      </p:grpSp>
      <p:sp>
        <p:nvSpPr>
          <p:cNvPr id="27" name="Rounded Rectangle 26">
            <a:extLst>
              <a:ext uri="{FF2B5EF4-FFF2-40B4-BE49-F238E27FC236}">
                <a16:creationId xmlns:a16="http://schemas.microsoft.com/office/drawing/2014/main" xmlns="" id="{FA8620DD-A793-B54F-AC9C-B27FE655D187}"/>
              </a:ext>
            </a:extLst>
          </p:cNvPr>
          <p:cNvSpPr/>
          <p:nvPr/>
        </p:nvSpPr>
        <p:spPr>
          <a:xfrm>
            <a:off x="8952818" y="4328246"/>
            <a:ext cx="2369617" cy="4376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Sectoral Focal points</a:t>
            </a:r>
            <a:endParaRPr lang="en-US" b="1" dirty="0">
              <a:solidFill>
                <a:schemeClr val="tx2"/>
              </a:solidFill>
            </a:endParaRPr>
          </a:p>
        </p:txBody>
      </p:sp>
      <p:grpSp>
        <p:nvGrpSpPr>
          <p:cNvPr id="28" name="Group 27">
            <a:extLst>
              <a:ext uri="{FF2B5EF4-FFF2-40B4-BE49-F238E27FC236}">
                <a16:creationId xmlns:a16="http://schemas.microsoft.com/office/drawing/2014/main" xmlns="" id="{0190200C-F518-344F-90A7-6C50B5B235CF}"/>
              </a:ext>
            </a:extLst>
          </p:cNvPr>
          <p:cNvGrpSpPr/>
          <p:nvPr/>
        </p:nvGrpSpPr>
        <p:grpSpPr>
          <a:xfrm>
            <a:off x="4720123" y="6010731"/>
            <a:ext cx="6300719" cy="363699"/>
            <a:chOff x="4073413" y="5756311"/>
            <a:chExt cx="6300719" cy="363699"/>
          </a:xfrm>
        </p:grpSpPr>
        <p:sp>
          <p:nvSpPr>
            <p:cNvPr id="29" name="Rounded Rectangle 28"/>
            <p:cNvSpPr/>
            <p:nvPr/>
          </p:nvSpPr>
          <p:spPr>
            <a:xfrm>
              <a:off x="4073413" y="5756311"/>
              <a:ext cx="6300719" cy="363695"/>
            </a:xfrm>
            <a:prstGeom prst="roundRect">
              <a:avLst>
                <a:gd name="adj" fmla="val 0"/>
              </a:avLst>
            </a:prstGeom>
            <a:noFill/>
            <a:ln>
              <a:solidFill>
                <a:srgbClr val="4C7B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accent5"/>
                  </a:solidFill>
                </a:rPr>
                <a:t>Regional Presence</a:t>
              </a:r>
            </a:p>
          </p:txBody>
        </p:sp>
        <p:grpSp>
          <p:nvGrpSpPr>
            <p:cNvPr id="30" name="Group 29"/>
            <p:cNvGrpSpPr/>
            <p:nvPr/>
          </p:nvGrpSpPr>
          <p:grpSpPr>
            <a:xfrm>
              <a:off x="5810374" y="5760006"/>
              <a:ext cx="4563757" cy="360004"/>
              <a:chOff x="5284515" y="4089988"/>
              <a:chExt cx="4563757" cy="654669"/>
            </a:xfrm>
            <a:solidFill>
              <a:schemeClr val="accent5"/>
            </a:solidFill>
          </p:grpSpPr>
          <p:sp>
            <p:nvSpPr>
              <p:cNvPr id="31" name="Rounded Rectangle 30"/>
              <p:cNvSpPr/>
              <p:nvPr/>
            </p:nvSpPr>
            <p:spPr>
              <a:xfrm>
                <a:off x="5284515" y="4089988"/>
                <a:ext cx="689791" cy="654661"/>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AFR</a:t>
                </a:r>
                <a:endParaRPr lang="en-GB" dirty="0"/>
              </a:p>
            </p:txBody>
          </p:sp>
          <p:sp>
            <p:nvSpPr>
              <p:cNvPr id="32" name="Rounded Rectangle 31"/>
              <p:cNvSpPr/>
              <p:nvPr/>
            </p:nvSpPr>
            <p:spPr>
              <a:xfrm>
                <a:off x="6058019" y="4089992"/>
                <a:ext cx="689791" cy="654662"/>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AMS</a:t>
                </a:r>
                <a:endParaRPr lang="en-GB" dirty="0"/>
              </a:p>
            </p:txBody>
          </p:sp>
          <p:sp>
            <p:nvSpPr>
              <p:cNvPr id="33" name="Rounded Rectangle 32"/>
              <p:cNvSpPr/>
              <p:nvPr/>
            </p:nvSpPr>
            <p:spPr>
              <a:xfrm>
                <a:off x="6834746" y="4089992"/>
                <a:ext cx="689791" cy="654662"/>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ARB</a:t>
                </a:r>
                <a:endParaRPr lang="en-GB" dirty="0"/>
              </a:p>
            </p:txBody>
          </p:sp>
          <p:sp>
            <p:nvSpPr>
              <p:cNvPr id="34" name="Rounded Rectangle 33"/>
              <p:cNvSpPr/>
              <p:nvPr/>
            </p:nvSpPr>
            <p:spPr>
              <a:xfrm>
                <a:off x="7611473" y="4089993"/>
                <a:ext cx="689791" cy="654662"/>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ASP</a:t>
                </a:r>
                <a:endParaRPr lang="en-GB" dirty="0"/>
              </a:p>
            </p:txBody>
          </p:sp>
          <p:sp>
            <p:nvSpPr>
              <p:cNvPr id="35" name="Rounded Rectangle 34"/>
              <p:cNvSpPr/>
              <p:nvPr/>
            </p:nvSpPr>
            <p:spPr>
              <a:xfrm>
                <a:off x="8384977" y="4089993"/>
                <a:ext cx="689791" cy="654662"/>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CIS</a:t>
                </a:r>
                <a:endParaRPr lang="en-GB" dirty="0"/>
              </a:p>
            </p:txBody>
          </p:sp>
          <p:sp>
            <p:nvSpPr>
              <p:cNvPr id="36" name="Rounded Rectangle 35"/>
              <p:cNvSpPr/>
              <p:nvPr/>
            </p:nvSpPr>
            <p:spPr>
              <a:xfrm>
                <a:off x="9158481" y="4089995"/>
                <a:ext cx="689791" cy="654662"/>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EUR</a:t>
                </a:r>
                <a:endParaRPr lang="en-GB" dirty="0"/>
              </a:p>
            </p:txBody>
          </p:sp>
        </p:grpSp>
      </p:grpSp>
      <p:grpSp>
        <p:nvGrpSpPr>
          <p:cNvPr id="37" name="Group 36">
            <a:extLst>
              <a:ext uri="{FF2B5EF4-FFF2-40B4-BE49-F238E27FC236}">
                <a16:creationId xmlns:a16="http://schemas.microsoft.com/office/drawing/2014/main" xmlns="" id="{E137D275-4605-5440-BA3C-CB5E1C9E289F}"/>
              </a:ext>
            </a:extLst>
          </p:cNvPr>
          <p:cNvGrpSpPr/>
          <p:nvPr/>
        </p:nvGrpSpPr>
        <p:grpSpPr>
          <a:xfrm>
            <a:off x="4800584" y="5398835"/>
            <a:ext cx="6139795" cy="360000"/>
            <a:chOff x="3661168" y="5580000"/>
            <a:chExt cx="6139795" cy="360000"/>
          </a:xfrm>
        </p:grpSpPr>
        <p:sp>
          <p:nvSpPr>
            <p:cNvPr id="38" name="Rounded Rectangle 37"/>
            <p:cNvSpPr/>
            <p:nvPr/>
          </p:nvSpPr>
          <p:spPr>
            <a:xfrm>
              <a:off x="3661168" y="5580000"/>
              <a:ext cx="1440000" cy="360000"/>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BR</a:t>
              </a:r>
              <a:endParaRPr lang="en-GB" dirty="0"/>
            </a:p>
          </p:txBody>
        </p:sp>
        <p:sp>
          <p:nvSpPr>
            <p:cNvPr id="39" name="Rounded Rectangle 38">
              <a:extLst>
                <a:ext uri="{FF2B5EF4-FFF2-40B4-BE49-F238E27FC236}">
                  <a16:creationId xmlns:a16="http://schemas.microsoft.com/office/drawing/2014/main" xmlns="" id="{1C58EADF-3B8F-6A4A-B002-74E4CBAE5933}"/>
                </a:ext>
              </a:extLst>
            </p:cNvPr>
            <p:cNvSpPr/>
            <p:nvPr/>
          </p:nvSpPr>
          <p:spPr>
            <a:xfrm>
              <a:off x="5230779" y="5580000"/>
              <a:ext cx="1440000" cy="360000"/>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TSB</a:t>
              </a:r>
              <a:endParaRPr lang="en-GB" dirty="0"/>
            </a:p>
          </p:txBody>
        </p:sp>
        <p:sp>
          <p:nvSpPr>
            <p:cNvPr id="40" name="Rounded Rectangle 39">
              <a:extLst>
                <a:ext uri="{FF2B5EF4-FFF2-40B4-BE49-F238E27FC236}">
                  <a16:creationId xmlns:a16="http://schemas.microsoft.com/office/drawing/2014/main" xmlns="" id="{9C720478-F009-A148-A7B9-48DD65CF038D}"/>
                </a:ext>
              </a:extLst>
            </p:cNvPr>
            <p:cNvSpPr/>
            <p:nvPr/>
          </p:nvSpPr>
          <p:spPr>
            <a:xfrm>
              <a:off x="6796386" y="5580000"/>
              <a:ext cx="1440000" cy="360000"/>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BDT</a:t>
              </a:r>
              <a:endParaRPr lang="en-GB" dirty="0"/>
            </a:p>
          </p:txBody>
        </p:sp>
        <p:sp>
          <p:nvSpPr>
            <p:cNvPr id="41" name="Rounded Rectangle 40">
              <a:extLst>
                <a:ext uri="{FF2B5EF4-FFF2-40B4-BE49-F238E27FC236}">
                  <a16:creationId xmlns:a16="http://schemas.microsoft.com/office/drawing/2014/main" xmlns="" id="{BEBC2BAF-9E01-CB41-AFC3-E195B0BF8E84}"/>
                </a:ext>
              </a:extLst>
            </p:cNvPr>
            <p:cNvSpPr/>
            <p:nvPr/>
          </p:nvSpPr>
          <p:spPr>
            <a:xfrm>
              <a:off x="8360963" y="5580000"/>
              <a:ext cx="1440000" cy="360000"/>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GS</a:t>
              </a:r>
              <a:endParaRPr lang="en-GB" dirty="0"/>
            </a:p>
          </p:txBody>
        </p:sp>
      </p:grpSp>
      <p:sp>
        <p:nvSpPr>
          <p:cNvPr id="42" name="Rounded Rectangle 41">
            <a:extLst>
              <a:ext uri="{FF2B5EF4-FFF2-40B4-BE49-F238E27FC236}">
                <a16:creationId xmlns:a16="http://schemas.microsoft.com/office/drawing/2014/main" xmlns="" id="{FA8620DD-A793-B54F-AC9C-B27FE655D187}"/>
              </a:ext>
            </a:extLst>
          </p:cNvPr>
          <p:cNvSpPr/>
          <p:nvPr/>
        </p:nvSpPr>
        <p:spPr>
          <a:xfrm>
            <a:off x="9711783" y="1882664"/>
            <a:ext cx="1721443" cy="6145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Sponsor / Champion</a:t>
            </a:r>
            <a:endParaRPr lang="en-US" b="1" dirty="0">
              <a:solidFill>
                <a:schemeClr val="tx2"/>
              </a:solidFill>
            </a:endParaRPr>
          </a:p>
        </p:txBody>
      </p:sp>
      <p:cxnSp>
        <p:nvCxnSpPr>
          <p:cNvPr id="5" name="Elbow Connector 4"/>
          <p:cNvCxnSpPr>
            <a:stCxn id="16" idx="3"/>
            <a:endCxn id="42" idx="1"/>
          </p:cNvCxnSpPr>
          <p:nvPr/>
        </p:nvCxnSpPr>
        <p:spPr>
          <a:xfrm>
            <a:off x="8730401" y="2189038"/>
            <a:ext cx="981382" cy="9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a:extLst>
              <a:ext uri="{FF2B5EF4-FFF2-40B4-BE49-F238E27FC236}">
                <a16:creationId xmlns:a16="http://schemas.microsoft.com/office/drawing/2014/main" xmlns="" id="{FA8620DD-A793-B54F-AC9C-B27FE655D187}"/>
              </a:ext>
            </a:extLst>
          </p:cNvPr>
          <p:cNvSpPr/>
          <p:nvPr/>
        </p:nvSpPr>
        <p:spPr>
          <a:xfrm>
            <a:off x="6509564" y="4328840"/>
            <a:ext cx="2166519" cy="4385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ITU Focal point</a:t>
            </a:r>
            <a:endParaRPr lang="en-US" b="1" dirty="0">
              <a:solidFill>
                <a:schemeClr val="tx2"/>
              </a:solidFill>
            </a:endParaRPr>
          </a:p>
        </p:txBody>
      </p:sp>
      <p:grpSp>
        <p:nvGrpSpPr>
          <p:cNvPr id="52" name="Group 51"/>
          <p:cNvGrpSpPr/>
          <p:nvPr/>
        </p:nvGrpSpPr>
        <p:grpSpPr>
          <a:xfrm>
            <a:off x="9060888" y="3497860"/>
            <a:ext cx="2737012" cy="672989"/>
            <a:chOff x="6638790" y="4227286"/>
            <a:chExt cx="2737012" cy="672989"/>
          </a:xfrm>
        </p:grpSpPr>
        <p:grpSp>
          <p:nvGrpSpPr>
            <p:cNvPr id="48" name="Group 47">
              <a:extLst>
                <a:ext uri="{FF2B5EF4-FFF2-40B4-BE49-F238E27FC236}">
                  <a16:creationId xmlns:a16="http://schemas.microsoft.com/office/drawing/2014/main" xmlns="" id="{3575E1B6-AC0E-FB41-8ED0-F03FE9EE0E1A}"/>
                </a:ext>
              </a:extLst>
            </p:cNvPr>
            <p:cNvGrpSpPr/>
            <p:nvPr/>
          </p:nvGrpSpPr>
          <p:grpSpPr>
            <a:xfrm>
              <a:off x="6638790" y="4227286"/>
              <a:ext cx="2737012" cy="672989"/>
              <a:chOff x="7585023" y="2559052"/>
              <a:chExt cx="2737012" cy="672989"/>
            </a:xfrm>
          </p:grpSpPr>
          <p:sp>
            <p:nvSpPr>
              <p:cNvPr id="49" name="Rounded Rectangle 48">
                <a:extLst>
                  <a:ext uri="{FF2B5EF4-FFF2-40B4-BE49-F238E27FC236}">
                    <a16:creationId xmlns:a16="http://schemas.microsoft.com/office/drawing/2014/main" xmlns="" id="{FA8620DD-A793-B54F-AC9C-B27FE655D187}"/>
                  </a:ext>
                </a:extLst>
              </p:cNvPr>
              <p:cNvSpPr/>
              <p:nvPr/>
            </p:nvSpPr>
            <p:spPr>
              <a:xfrm>
                <a:off x="7585023" y="2559052"/>
                <a:ext cx="2737012" cy="614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Thematic</a:t>
                </a:r>
                <a:br>
                  <a:rPr lang="en-US" b="1" dirty="0" smtClean="0"/>
                </a:br>
                <a:r>
                  <a:rPr lang="en-US" b="1" dirty="0" smtClean="0"/>
                  <a:t>Working Groups</a:t>
                </a:r>
                <a:endParaRPr lang="en-US" b="1" dirty="0"/>
              </a:p>
            </p:txBody>
          </p:sp>
          <p:pic>
            <p:nvPicPr>
              <p:cNvPr id="50" name="Graphic 8" descr="Users">
                <a:extLst>
                  <a:ext uri="{FF2B5EF4-FFF2-40B4-BE49-F238E27FC236}">
                    <a16:creationId xmlns:a16="http://schemas.microsoft.com/office/drawing/2014/main" xmlns="" id="{07CBFCE5-D8E0-034B-8453-D60C1240B9E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9846570" y="2774841"/>
                <a:ext cx="457200" cy="457200"/>
              </a:xfrm>
              <a:prstGeom prst="rect">
                <a:avLst/>
              </a:prstGeom>
            </p:spPr>
          </p:pic>
        </p:grpSp>
        <p:pic>
          <p:nvPicPr>
            <p:cNvPr id="51" name="Graphic 16" descr="Checklist">
              <a:extLst>
                <a:ext uri="{FF2B5EF4-FFF2-40B4-BE49-F238E27FC236}">
                  <a16:creationId xmlns:a16="http://schemas.microsoft.com/office/drawing/2014/main" xmlns="" id="{7D482335-F6C6-2A4D-9655-E3E3818F55B3}"/>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6689852" y="4240403"/>
              <a:ext cx="601481" cy="601481"/>
            </a:xfrm>
            <a:prstGeom prst="rect">
              <a:avLst/>
            </a:prstGeom>
          </p:spPr>
        </p:pic>
      </p:grpSp>
      <p:cxnSp>
        <p:nvCxnSpPr>
          <p:cNvPr id="53" name="Elbow Connector 52"/>
          <p:cNvCxnSpPr>
            <a:stCxn id="49" idx="0"/>
            <a:endCxn id="42" idx="2"/>
          </p:cNvCxnSpPr>
          <p:nvPr/>
        </p:nvCxnSpPr>
        <p:spPr>
          <a:xfrm flipV="1">
            <a:off x="10429394" y="2497261"/>
            <a:ext cx="143111" cy="100059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Elbow Connector 52"/>
          <p:cNvCxnSpPr>
            <a:stCxn id="13" idx="0"/>
            <a:endCxn id="16" idx="2"/>
          </p:cNvCxnSpPr>
          <p:nvPr/>
        </p:nvCxnSpPr>
        <p:spPr>
          <a:xfrm flipV="1">
            <a:off x="7280225" y="2496336"/>
            <a:ext cx="140143" cy="10015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Elbow Connector 52"/>
          <p:cNvCxnSpPr>
            <a:stCxn id="13" idx="3"/>
            <a:endCxn id="49" idx="1"/>
          </p:cNvCxnSpPr>
          <p:nvPr/>
        </p:nvCxnSpPr>
        <p:spPr>
          <a:xfrm>
            <a:off x="8511917" y="3805159"/>
            <a:ext cx="54897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Rounded Rectangle 45">
            <a:extLst>
              <a:ext uri="{FF2B5EF4-FFF2-40B4-BE49-F238E27FC236}">
                <a16:creationId xmlns:a16="http://schemas.microsoft.com/office/drawing/2014/main" xmlns="" id="{157858FB-86DF-0F43-8FCD-8B712E1DBF29}"/>
              </a:ext>
            </a:extLst>
          </p:cNvPr>
          <p:cNvSpPr/>
          <p:nvPr/>
        </p:nvSpPr>
        <p:spPr>
          <a:xfrm>
            <a:off x="632575" y="1892668"/>
            <a:ext cx="2973010" cy="399879"/>
          </a:xfrm>
          <a:prstGeom prst="roundRect">
            <a:avLst/>
          </a:prstGeom>
          <a:solidFill>
            <a:schemeClr val="accent6"/>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ITU Council</a:t>
            </a:r>
            <a:endParaRPr lang="en-US" b="1" dirty="0"/>
          </a:p>
        </p:txBody>
      </p:sp>
      <p:cxnSp>
        <p:nvCxnSpPr>
          <p:cNvPr id="47" name="Elbow Connector 52"/>
          <p:cNvCxnSpPr>
            <a:stCxn id="18" idx="0"/>
            <a:endCxn id="46" idx="2"/>
          </p:cNvCxnSpPr>
          <p:nvPr/>
        </p:nvCxnSpPr>
        <p:spPr>
          <a:xfrm flipH="1" flipV="1">
            <a:off x="2119080" y="2292547"/>
            <a:ext cx="153" cy="34338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2"/>
          <p:cNvCxnSpPr>
            <a:stCxn id="10" idx="3"/>
            <a:endCxn id="13" idx="1"/>
          </p:cNvCxnSpPr>
          <p:nvPr/>
        </p:nvCxnSpPr>
        <p:spPr>
          <a:xfrm flipV="1">
            <a:off x="3457418" y="3805159"/>
            <a:ext cx="2591115" cy="54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2"/>
          <p:cNvCxnSpPr>
            <a:stCxn id="18" idx="3"/>
            <a:endCxn id="13" idx="1"/>
          </p:cNvCxnSpPr>
          <p:nvPr/>
        </p:nvCxnSpPr>
        <p:spPr>
          <a:xfrm>
            <a:off x="3605738" y="2936670"/>
            <a:ext cx="2442795" cy="86848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xmlns="" id="{FA8620DD-A793-B54F-AC9C-B27FE655D187}"/>
              </a:ext>
            </a:extLst>
          </p:cNvPr>
          <p:cNvSpPr/>
          <p:nvPr/>
        </p:nvSpPr>
        <p:spPr>
          <a:xfrm>
            <a:off x="5065822" y="2642955"/>
            <a:ext cx="2028298" cy="57615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Areas of work / Themes / Clusters</a:t>
            </a:r>
            <a:endParaRPr lang="en-US" b="1" dirty="0">
              <a:solidFill>
                <a:schemeClr val="tx2"/>
              </a:solidFill>
            </a:endParaRPr>
          </a:p>
        </p:txBody>
      </p:sp>
    </p:spTree>
    <p:extLst>
      <p:ext uri="{BB962C8B-B14F-4D97-AF65-F5344CB8AC3E}">
        <p14:creationId xmlns:p14="http://schemas.microsoft.com/office/powerpoint/2010/main" val="1583447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Criteria for inter-sectoral </a:t>
            </a:r>
            <a:r>
              <a:rPr lang="en-US" dirty="0" smtClean="0"/>
              <a:t>themes/topics for areas of common interest</a:t>
            </a:r>
            <a:endParaRPr lang="en-GB" dirty="0"/>
          </a:p>
        </p:txBody>
      </p:sp>
      <p:sp>
        <p:nvSpPr>
          <p:cNvPr id="3" name="Content Placeholder 2"/>
          <p:cNvSpPr>
            <a:spLocks noGrp="1"/>
          </p:cNvSpPr>
          <p:nvPr>
            <p:ph idx="1"/>
          </p:nvPr>
        </p:nvSpPr>
        <p:spPr/>
        <p:txBody>
          <a:bodyPr>
            <a:normAutofit lnSpcReduction="10000"/>
          </a:bodyPr>
          <a:lstStyle/>
          <a:p>
            <a:r>
              <a:rPr lang="en-GB" dirty="0"/>
              <a:t>Includes </a:t>
            </a:r>
            <a:r>
              <a:rPr lang="en-GB" b="1" dirty="0" smtClean="0"/>
              <a:t>several activities/projects/initiatives </a:t>
            </a:r>
            <a:r>
              <a:rPr lang="en-GB" dirty="0" smtClean="0"/>
              <a:t>and uses resources from </a:t>
            </a:r>
            <a:r>
              <a:rPr lang="en-GB" b="1" dirty="0" smtClean="0"/>
              <a:t>at </a:t>
            </a:r>
            <a:r>
              <a:rPr lang="en-GB" b="1" dirty="0"/>
              <a:t>least two sectors</a:t>
            </a:r>
          </a:p>
          <a:p>
            <a:endParaRPr lang="en-GB" dirty="0" smtClean="0"/>
          </a:p>
          <a:p>
            <a:r>
              <a:rPr lang="en-GB" dirty="0" smtClean="0"/>
              <a:t>The </a:t>
            </a:r>
            <a:r>
              <a:rPr lang="en-GB" b="1" dirty="0"/>
              <a:t>impact</a:t>
            </a:r>
            <a:r>
              <a:rPr lang="en-GB" dirty="0"/>
              <a:t> and the </a:t>
            </a:r>
            <a:r>
              <a:rPr lang="en-GB" b="1" dirty="0" smtClean="0"/>
              <a:t>importance</a:t>
            </a:r>
            <a:r>
              <a:rPr lang="en-GB" dirty="0" smtClean="0"/>
              <a:t> </a:t>
            </a:r>
            <a:r>
              <a:rPr lang="en-GB" dirty="0"/>
              <a:t>on </a:t>
            </a:r>
            <a:r>
              <a:rPr lang="en-GB" b="1" dirty="0"/>
              <a:t>ITU overall </a:t>
            </a:r>
            <a:r>
              <a:rPr lang="en-GB" b="1" dirty="0" smtClean="0"/>
              <a:t>priorities </a:t>
            </a:r>
            <a:r>
              <a:rPr lang="en-GB" b="1" dirty="0"/>
              <a:t>is high </a:t>
            </a:r>
            <a:r>
              <a:rPr lang="en-GB" dirty="0" smtClean="0"/>
              <a:t>(reflected </a:t>
            </a:r>
            <a:r>
              <a:rPr lang="en-GB" dirty="0"/>
              <a:t>in </a:t>
            </a:r>
            <a:r>
              <a:rPr lang="en-GB" dirty="0" smtClean="0"/>
              <a:t>the strategic </a:t>
            </a:r>
            <a:r>
              <a:rPr lang="en-GB" dirty="0"/>
              <a:t>plan </a:t>
            </a:r>
            <a:r>
              <a:rPr lang="en-GB" dirty="0" smtClean="0"/>
              <a:t>and </a:t>
            </a:r>
            <a:r>
              <a:rPr lang="en-GB" dirty="0"/>
              <a:t>in other statutory documents</a:t>
            </a:r>
            <a:r>
              <a:rPr lang="en-GB" dirty="0" smtClean="0"/>
              <a:t>)</a:t>
            </a:r>
          </a:p>
          <a:p>
            <a:endParaRPr lang="en-US" dirty="0"/>
          </a:p>
          <a:p>
            <a:r>
              <a:rPr lang="en-GB" dirty="0"/>
              <a:t>The timeline </a:t>
            </a:r>
            <a:r>
              <a:rPr lang="en-GB" b="1" dirty="0"/>
              <a:t>is not limited </a:t>
            </a:r>
            <a:r>
              <a:rPr lang="en-GB" dirty="0" smtClean="0"/>
              <a:t>OR a </a:t>
            </a:r>
            <a:r>
              <a:rPr lang="en-GB" b="1" dirty="0" smtClean="0"/>
              <a:t>limited period for coordination </a:t>
            </a:r>
            <a:r>
              <a:rPr lang="en-GB" dirty="0" smtClean="0"/>
              <a:t>is required for a particular topic</a:t>
            </a:r>
          </a:p>
          <a:p>
            <a:endParaRPr lang="en-US" dirty="0"/>
          </a:p>
          <a:p>
            <a:r>
              <a:rPr lang="en-US" dirty="0" smtClean="0"/>
              <a:t>Potential for </a:t>
            </a:r>
            <a:r>
              <a:rPr lang="en-US" b="1" dirty="0" smtClean="0"/>
              <a:t>introduction of savings or strengthened impact </a:t>
            </a:r>
            <a:r>
              <a:rPr lang="en-US" dirty="0" smtClean="0"/>
              <a:t>through improved coordination</a:t>
            </a:r>
            <a:endParaRPr lang="en-GB" dirty="0" smtClean="0"/>
          </a:p>
        </p:txBody>
      </p:sp>
    </p:spTree>
    <p:extLst>
      <p:ext uri="{BB962C8B-B14F-4D97-AF65-F5344CB8AC3E}">
        <p14:creationId xmlns:p14="http://schemas.microsoft.com/office/powerpoint/2010/main" val="1913332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b="1" dirty="0"/>
              <a:t>Strategic</a:t>
            </a:r>
            <a:r>
              <a:rPr lang="en-GB" dirty="0"/>
              <a:t> </a:t>
            </a:r>
            <a:r>
              <a:rPr lang="en-GB" dirty="0" smtClean="0"/>
              <a:t>/ </a:t>
            </a:r>
            <a:r>
              <a:rPr lang="en-GB" b="1" dirty="0"/>
              <a:t>Operational </a:t>
            </a:r>
            <a:r>
              <a:rPr lang="en-GB" dirty="0" smtClean="0"/>
              <a:t>aspects</a:t>
            </a:r>
            <a:endParaRPr lang="en-GB" dirty="0"/>
          </a:p>
          <a:p>
            <a:endParaRPr lang="en-US" b="1" dirty="0" smtClean="0"/>
          </a:p>
          <a:p>
            <a:r>
              <a:rPr lang="en-US" b="1" dirty="0" smtClean="0"/>
              <a:t>Management dashboards </a:t>
            </a:r>
            <a:r>
              <a:rPr lang="en-US" dirty="0" smtClean="0"/>
              <a:t>to be developed to monitor progress</a:t>
            </a:r>
            <a:endParaRPr lang="en-GB" dirty="0" smtClean="0"/>
          </a:p>
          <a:p>
            <a:endParaRPr lang="en-GB" dirty="0" smtClean="0"/>
          </a:p>
          <a:p>
            <a:r>
              <a:rPr lang="en-GB" dirty="0" smtClean="0"/>
              <a:t>Report to </a:t>
            </a:r>
            <a:r>
              <a:rPr lang="en-GB" b="1" dirty="0" err="1" smtClean="0"/>
              <a:t>CoCo</a:t>
            </a:r>
            <a:r>
              <a:rPr lang="en-GB" b="1" dirty="0" smtClean="0"/>
              <a:t>/MCG</a:t>
            </a:r>
            <a:r>
              <a:rPr lang="en-GB" dirty="0" smtClean="0"/>
              <a:t> and provide recommendations</a:t>
            </a:r>
            <a:endParaRPr lang="en-GB" dirty="0"/>
          </a:p>
          <a:p>
            <a:endParaRPr lang="en-GB" dirty="0" smtClean="0"/>
          </a:p>
          <a:p>
            <a:r>
              <a:rPr lang="en-GB" dirty="0" smtClean="0"/>
              <a:t>Input to </a:t>
            </a:r>
            <a:r>
              <a:rPr lang="en-GB" b="1" dirty="0" smtClean="0"/>
              <a:t>CWG-FHR</a:t>
            </a:r>
            <a:r>
              <a:rPr lang="en-GB" dirty="0" smtClean="0"/>
              <a:t> meetings</a:t>
            </a:r>
          </a:p>
          <a:p>
            <a:endParaRPr lang="en-GB" dirty="0" smtClean="0"/>
          </a:p>
          <a:p>
            <a:r>
              <a:rPr lang="en-GB" dirty="0" smtClean="0"/>
              <a:t>Input to </a:t>
            </a:r>
            <a:r>
              <a:rPr lang="en-GB" b="1" dirty="0" smtClean="0"/>
              <a:t>ISCG</a:t>
            </a:r>
            <a:endParaRPr lang="en-GB" b="1" dirty="0"/>
          </a:p>
          <a:p>
            <a:pPr lvl="1"/>
            <a:r>
              <a:rPr lang="en-GB" dirty="0" smtClean="0"/>
              <a:t>Meetings during </a:t>
            </a:r>
            <a:r>
              <a:rPr lang="en-GB" b="1" dirty="0" smtClean="0"/>
              <a:t>all sector advisory groups meetings</a:t>
            </a:r>
          </a:p>
          <a:p>
            <a:pPr lvl="1"/>
            <a:r>
              <a:rPr lang="en-US" dirty="0" smtClean="0"/>
              <a:t>Common </a:t>
            </a:r>
            <a:r>
              <a:rPr lang="en-US" b="1" dirty="0" smtClean="0"/>
              <a:t>secretariat support</a:t>
            </a:r>
            <a:endParaRPr lang="en-GB" b="1" dirty="0" smtClean="0"/>
          </a:p>
        </p:txBody>
      </p:sp>
      <p:sp>
        <p:nvSpPr>
          <p:cNvPr id="3" name="Title 2"/>
          <p:cNvSpPr>
            <a:spLocks noGrp="1"/>
          </p:cNvSpPr>
          <p:nvPr>
            <p:ph type="title"/>
          </p:nvPr>
        </p:nvSpPr>
        <p:spPr/>
        <p:txBody>
          <a:bodyPr/>
          <a:lstStyle/>
          <a:p>
            <a:r>
              <a:rPr lang="en-US" dirty="0" smtClean="0"/>
              <a:t>ISC-TF methods of work</a:t>
            </a:r>
            <a:endParaRPr lang="en-GB" dirty="0"/>
          </a:p>
        </p:txBody>
      </p:sp>
    </p:spTree>
    <p:extLst>
      <p:ext uri="{BB962C8B-B14F-4D97-AF65-F5344CB8AC3E}">
        <p14:creationId xmlns:p14="http://schemas.microsoft.com/office/powerpoint/2010/main" val="2490489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76439"/>
            <a:ext cx="5857875" cy="4977447"/>
          </a:xfrm>
        </p:spPr>
        <p:txBody>
          <a:bodyPr>
            <a:normAutofit/>
          </a:bodyPr>
          <a:lstStyle/>
          <a:p>
            <a:pPr marL="0" indent="0">
              <a:buNone/>
            </a:pPr>
            <a:r>
              <a:rPr lang="en-US" b="1" dirty="0" smtClean="0">
                <a:solidFill>
                  <a:schemeClr val="accent1"/>
                </a:solidFill>
              </a:rPr>
              <a:t>MORE CLEAR</a:t>
            </a:r>
            <a:r>
              <a:rPr lang="en-US" dirty="0" smtClean="0">
                <a:solidFill>
                  <a:schemeClr val="accent1"/>
                </a:solidFill>
              </a:rPr>
              <a:t>:</a:t>
            </a:r>
          </a:p>
          <a:p>
            <a:pPr>
              <a:buFontTx/>
              <a:buChar char="-"/>
            </a:pPr>
            <a:r>
              <a:rPr lang="en-GB" dirty="0" smtClean="0"/>
              <a:t>Responsibility </a:t>
            </a:r>
            <a:r>
              <a:rPr lang="en-GB" dirty="0"/>
              <a:t>of Elected </a:t>
            </a:r>
            <a:r>
              <a:rPr lang="en-GB" dirty="0" smtClean="0"/>
              <a:t>Officials</a:t>
            </a:r>
          </a:p>
          <a:p>
            <a:pPr>
              <a:buFontTx/>
              <a:buChar char="-"/>
            </a:pPr>
            <a:r>
              <a:rPr lang="en-GB" dirty="0" smtClean="0"/>
              <a:t>Decision </a:t>
            </a:r>
            <a:r>
              <a:rPr lang="en-GB" dirty="0"/>
              <a:t>making </a:t>
            </a:r>
            <a:r>
              <a:rPr lang="en-GB" dirty="0" smtClean="0"/>
              <a:t>processes</a:t>
            </a:r>
          </a:p>
          <a:p>
            <a:pPr>
              <a:buFontTx/>
              <a:buChar char="-"/>
            </a:pPr>
            <a:r>
              <a:rPr lang="en-GB" dirty="0" smtClean="0"/>
              <a:t>Planning</a:t>
            </a:r>
            <a:r>
              <a:rPr lang="en-GB" dirty="0"/>
              <a:t>, alignment and coordination</a:t>
            </a:r>
          </a:p>
          <a:p>
            <a:pPr marL="0" indent="0">
              <a:buNone/>
            </a:pPr>
            <a:endParaRPr lang="en-US" dirty="0" smtClean="0"/>
          </a:p>
          <a:p>
            <a:pPr marL="0" indent="0">
              <a:buNone/>
            </a:pPr>
            <a:r>
              <a:rPr lang="en-US" b="1" dirty="0" smtClean="0">
                <a:solidFill>
                  <a:srgbClr val="FF0000"/>
                </a:solidFill>
              </a:rPr>
              <a:t>LESS</a:t>
            </a:r>
            <a:r>
              <a:rPr lang="en-US" dirty="0" smtClean="0">
                <a:solidFill>
                  <a:srgbClr val="FF0000"/>
                </a:solidFill>
              </a:rPr>
              <a:t>:</a:t>
            </a:r>
          </a:p>
          <a:p>
            <a:pPr>
              <a:buFontTx/>
              <a:buChar char="-"/>
            </a:pPr>
            <a:r>
              <a:rPr lang="en-US" dirty="0" smtClean="0"/>
              <a:t>Unhealthy competition</a:t>
            </a:r>
          </a:p>
          <a:p>
            <a:pPr>
              <a:buFontTx/>
              <a:buChar char="-"/>
            </a:pPr>
            <a:r>
              <a:rPr lang="en-US" dirty="0" smtClean="0"/>
              <a:t>Duplication of work</a:t>
            </a:r>
            <a:endParaRPr lang="en-US" dirty="0"/>
          </a:p>
        </p:txBody>
      </p:sp>
      <p:sp>
        <p:nvSpPr>
          <p:cNvPr id="3" name="Title 2"/>
          <p:cNvSpPr>
            <a:spLocks noGrp="1"/>
          </p:cNvSpPr>
          <p:nvPr>
            <p:ph type="title"/>
          </p:nvPr>
        </p:nvSpPr>
        <p:spPr/>
        <p:txBody>
          <a:bodyPr/>
          <a:lstStyle/>
          <a:p>
            <a:r>
              <a:rPr lang="en-US" dirty="0" smtClean="0"/>
              <a:t>Benefits</a:t>
            </a:r>
            <a:endParaRPr lang="en-GB" dirty="0"/>
          </a:p>
        </p:txBody>
      </p:sp>
      <p:sp>
        <p:nvSpPr>
          <p:cNvPr id="4" name="Content Placeholder 1"/>
          <p:cNvSpPr txBox="1">
            <a:spLocks/>
          </p:cNvSpPr>
          <p:nvPr/>
        </p:nvSpPr>
        <p:spPr>
          <a:xfrm>
            <a:off x="7265670" y="2397147"/>
            <a:ext cx="4926330" cy="3282905"/>
          </a:xfrm>
          <a:prstGeom prst="rect">
            <a:avLst/>
          </a:prstGeom>
        </p:spPr>
        <p:txBody>
          <a:bodyPr vert="horz" lIns="91440" tIns="45720" rIns="91440" bIns="45720" rtlCol="0">
            <a:no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b="1" dirty="0" smtClean="0">
                <a:solidFill>
                  <a:schemeClr val="accent6"/>
                </a:solidFill>
              </a:rPr>
              <a:t>IN THE MID/LONG-TERM</a:t>
            </a:r>
            <a:r>
              <a:rPr lang="en-US" dirty="0" smtClean="0">
                <a:solidFill>
                  <a:schemeClr val="accent6"/>
                </a:solidFill>
              </a:rPr>
              <a:t>:</a:t>
            </a:r>
          </a:p>
          <a:p>
            <a:pPr>
              <a:buFontTx/>
              <a:buChar char="-"/>
            </a:pPr>
            <a:r>
              <a:rPr lang="en-US" dirty="0" smtClean="0"/>
              <a:t>Working as ‘One ITU’</a:t>
            </a:r>
          </a:p>
          <a:p>
            <a:pPr>
              <a:buFontTx/>
              <a:buChar char="-"/>
            </a:pPr>
            <a:r>
              <a:rPr lang="en-GB" dirty="0" smtClean="0"/>
              <a:t>Agree </a:t>
            </a:r>
            <a:r>
              <a:rPr lang="en-GB" dirty="0"/>
              <a:t>on common ITU-wide </a:t>
            </a:r>
            <a:r>
              <a:rPr lang="en-GB" dirty="0" smtClean="0"/>
              <a:t>objectives</a:t>
            </a:r>
          </a:p>
          <a:p>
            <a:pPr>
              <a:buFontTx/>
              <a:buChar char="-"/>
            </a:pPr>
            <a:r>
              <a:rPr lang="en-US" dirty="0" smtClean="0"/>
              <a:t>More harmonized processes</a:t>
            </a:r>
          </a:p>
          <a:p>
            <a:pPr>
              <a:buFontTx/>
              <a:buChar char="-"/>
            </a:pPr>
            <a:r>
              <a:rPr lang="en-US" dirty="0" smtClean="0"/>
              <a:t>More efficient use of ITU resources</a:t>
            </a:r>
            <a:endParaRPr lang="en-GB" dirty="0"/>
          </a:p>
        </p:txBody>
      </p:sp>
      <p:sp>
        <p:nvSpPr>
          <p:cNvPr id="5" name="Chevron 4"/>
          <p:cNvSpPr/>
          <p:nvPr/>
        </p:nvSpPr>
        <p:spPr>
          <a:xfrm>
            <a:off x="6349655" y="2514632"/>
            <a:ext cx="523875" cy="3047936"/>
          </a:xfrm>
          <a:prstGeom prst="chevron">
            <a:avLst>
              <a:gd name="adj" fmla="val 739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757635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90708650"/>
              </p:ext>
            </p:extLst>
          </p:nvPr>
        </p:nvGraphicFramePr>
        <p:xfrm>
          <a:off x="723135" y="1629290"/>
          <a:ext cx="10745730" cy="4976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Roadmap for implementation</a:t>
            </a:r>
            <a:endParaRPr lang="en-GB" dirty="0"/>
          </a:p>
        </p:txBody>
      </p:sp>
    </p:spTree>
    <p:extLst>
      <p:ext uri="{BB962C8B-B14F-4D97-AF65-F5344CB8AC3E}">
        <p14:creationId xmlns:p14="http://schemas.microsoft.com/office/powerpoint/2010/main" val="654650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fontScale="90000"/>
          </a:bodyPr>
          <a:lstStyle/>
          <a:p>
            <a:r>
              <a:rPr lang="en-US" dirty="0" smtClean="0"/>
              <a:t>PP-18, Strategic/Operational Plans on Inter-sectoral Coordination</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1482930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Instructs </a:t>
            </a:r>
            <a:r>
              <a:rPr lang="en-GB" dirty="0"/>
              <a:t>the </a:t>
            </a:r>
            <a:r>
              <a:rPr lang="en-GB" dirty="0" smtClean="0"/>
              <a:t>Secretary-General</a:t>
            </a:r>
          </a:p>
          <a:p>
            <a:pPr marL="914400" lvl="1" indent="-457200">
              <a:spcAft>
                <a:spcPts val="300"/>
              </a:spcAft>
              <a:buClrTx/>
              <a:buSzPct val="80000"/>
              <a:buFont typeface="+mj-lt"/>
              <a:buAutoNum type="arabicPeriod"/>
            </a:pPr>
            <a:r>
              <a:rPr lang="en-GB" dirty="0" smtClean="0"/>
              <a:t>to </a:t>
            </a:r>
            <a:r>
              <a:rPr lang="en-GB" b="1" dirty="0">
                <a:solidFill>
                  <a:srgbClr val="FF0000"/>
                </a:solidFill>
              </a:rPr>
              <a:t>continue enhancing </a:t>
            </a:r>
            <a:r>
              <a:rPr lang="en-GB" b="1" dirty="0"/>
              <a:t>a coordination and cooperation strategy </a:t>
            </a:r>
            <a:r>
              <a:rPr lang="en-GB" dirty="0"/>
              <a:t>for effective and efficient efforts in areas of mutual interest to the three ITU Sectors and the General Secretariat, </a:t>
            </a:r>
            <a:r>
              <a:rPr lang="en-GB" b="1" dirty="0"/>
              <a:t>in order to avoid duplication of effort and optimize the use of resources</a:t>
            </a:r>
            <a:r>
              <a:rPr lang="en-GB" dirty="0"/>
              <a:t> of the </a:t>
            </a:r>
            <a:r>
              <a:rPr lang="en-GB" dirty="0" smtClean="0"/>
              <a:t>Union;</a:t>
            </a:r>
          </a:p>
          <a:p>
            <a:pPr marL="914400" lvl="1" indent="-457200">
              <a:spcAft>
                <a:spcPts val="300"/>
              </a:spcAft>
              <a:buClrTx/>
              <a:buSzPct val="80000"/>
              <a:buFont typeface="+mj-lt"/>
              <a:buAutoNum type="arabicPeriod"/>
            </a:pPr>
            <a:r>
              <a:rPr lang="en-GB" dirty="0" smtClean="0"/>
              <a:t>to </a:t>
            </a:r>
            <a:r>
              <a:rPr lang="en-GB" b="1" dirty="0">
                <a:solidFill>
                  <a:srgbClr val="FF0000"/>
                </a:solidFill>
              </a:rPr>
              <a:t>identify all forms and examples of overlapping functions and activities </a:t>
            </a:r>
            <a:r>
              <a:rPr lang="en-GB" dirty="0"/>
              <a:t>among ITU Sectors as well as the General Secretariat, and </a:t>
            </a:r>
            <a:r>
              <a:rPr lang="en-GB" b="1" dirty="0">
                <a:solidFill>
                  <a:srgbClr val="FF0000"/>
                </a:solidFill>
              </a:rPr>
              <a:t>propose solutions to address</a:t>
            </a:r>
            <a:r>
              <a:rPr lang="en-GB" dirty="0">
                <a:solidFill>
                  <a:srgbClr val="FF0000"/>
                </a:solidFill>
              </a:rPr>
              <a:t> </a:t>
            </a:r>
            <a:r>
              <a:rPr lang="en-GB" dirty="0" smtClean="0"/>
              <a:t>them;</a:t>
            </a:r>
          </a:p>
          <a:p>
            <a:pPr marL="914400" lvl="1" indent="-457200">
              <a:spcAft>
                <a:spcPts val="300"/>
              </a:spcAft>
              <a:buClrTx/>
              <a:buSzPct val="80000"/>
              <a:buFont typeface="+mj-lt"/>
              <a:buAutoNum type="arabicPeriod"/>
            </a:pPr>
            <a:r>
              <a:rPr lang="en-GB" dirty="0" smtClean="0"/>
              <a:t>to </a:t>
            </a:r>
            <a:r>
              <a:rPr lang="en-GB" b="1" dirty="0">
                <a:solidFill>
                  <a:srgbClr val="FF0000"/>
                </a:solidFill>
              </a:rPr>
              <a:t>update the list containing the areas of mutual interest </a:t>
            </a:r>
            <a:r>
              <a:rPr lang="en-GB" dirty="0"/>
              <a:t>to the three Sectors and the General Secretariat pursuant to the mandates of each ITU assembly and </a:t>
            </a:r>
            <a:r>
              <a:rPr lang="en-GB" dirty="0" smtClean="0"/>
              <a:t>conference;</a:t>
            </a:r>
          </a:p>
          <a:p>
            <a:pPr marL="914400" lvl="1" indent="-457200">
              <a:spcAft>
                <a:spcPts val="300"/>
              </a:spcAft>
              <a:buClrTx/>
              <a:buSzPct val="80000"/>
              <a:buFont typeface="+mj-lt"/>
              <a:buAutoNum type="arabicPeriod"/>
            </a:pPr>
            <a:r>
              <a:rPr lang="en-GB" dirty="0" smtClean="0"/>
              <a:t>to </a:t>
            </a:r>
            <a:r>
              <a:rPr lang="en-GB" dirty="0"/>
              <a:t>submit to the Council and to the Plenipotentiary Conference </a:t>
            </a:r>
            <a:r>
              <a:rPr lang="en-GB" b="1" dirty="0"/>
              <a:t>reports on the coordination activities </a:t>
            </a:r>
            <a:r>
              <a:rPr lang="en-GB" dirty="0"/>
              <a:t>carried out among the different Sectors and the General Secretariat in each such area, as well as the results </a:t>
            </a:r>
            <a:r>
              <a:rPr lang="en-GB" dirty="0" smtClean="0"/>
              <a:t>obtained;</a:t>
            </a:r>
          </a:p>
          <a:p>
            <a:pPr marL="914400" lvl="1" indent="-457200">
              <a:spcAft>
                <a:spcPts val="300"/>
              </a:spcAft>
              <a:buClrTx/>
              <a:buSzPct val="80000"/>
              <a:buFont typeface="+mj-lt"/>
              <a:buAutoNum type="arabicPeriod"/>
            </a:pPr>
            <a:r>
              <a:rPr lang="en-GB" dirty="0" smtClean="0"/>
              <a:t>to </a:t>
            </a:r>
            <a:r>
              <a:rPr lang="en-GB" dirty="0"/>
              <a:t>continue ensure </a:t>
            </a:r>
            <a:r>
              <a:rPr lang="en-GB" b="1" dirty="0">
                <a:solidFill>
                  <a:srgbClr val="FF0000"/>
                </a:solidFill>
              </a:rPr>
              <a:t>close interaction and regular exchange of information between ISCG and </a:t>
            </a:r>
            <a:r>
              <a:rPr lang="en-GB" b="1" dirty="0" smtClean="0">
                <a:solidFill>
                  <a:srgbClr val="FF0000"/>
                </a:solidFill>
              </a:rPr>
              <a:t>ISC-TF</a:t>
            </a:r>
            <a:r>
              <a:rPr lang="en-GB" dirty="0" smtClean="0"/>
              <a:t>;</a:t>
            </a:r>
          </a:p>
          <a:p>
            <a:pPr marL="914400" lvl="1" indent="-457200">
              <a:spcAft>
                <a:spcPts val="300"/>
              </a:spcAft>
              <a:buClrTx/>
              <a:buSzPct val="80000"/>
              <a:buFont typeface="+mj-lt"/>
              <a:buAutoNum type="arabicPeriod"/>
            </a:pPr>
            <a:r>
              <a:rPr lang="en-GB" dirty="0" smtClean="0"/>
              <a:t>to </a:t>
            </a:r>
            <a:r>
              <a:rPr lang="en-GB" b="1" dirty="0"/>
              <a:t>present a report to the next plenipotentiary conference </a:t>
            </a:r>
            <a:r>
              <a:rPr lang="en-GB" dirty="0"/>
              <a:t>on the implementation of this resolution,</a:t>
            </a:r>
          </a:p>
        </p:txBody>
      </p:sp>
      <p:sp>
        <p:nvSpPr>
          <p:cNvPr id="3" name="Title 2"/>
          <p:cNvSpPr>
            <a:spLocks noGrp="1"/>
          </p:cNvSpPr>
          <p:nvPr>
            <p:ph type="title"/>
          </p:nvPr>
        </p:nvSpPr>
        <p:spPr/>
        <p:txBody>
          <a:bodyPr>
            <a:normAutofit fontScale="90000"/>
          </a:bodyPr>
          <a:lstStyle/>
          <a:p>
            <a:r>
              <a:rPr lang="en-US" dirty="0" smtClean="0"/>
              <a:t>Res. 191 on Inter-Sector Coordination Strategy</a:t>
            </a:r>
            <a:endParaRPr lang="en-GB" dirty="0"/>
          </a:p>
        </p:txBody>
      </p:sp>
    </p:spTree>
    <p:extLst>
      <p:ext uri="{BB962C8B-B14F-4D97-AF65-F5344CB8AC3E}">
        <p14:creationId xmlns:p14="http://schemas.microsoft.com/office/powerpoint/2010/main" val="1409638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endParaRPr lang="en-GB" dirty="0"/>
          </a:p>
        </p:txBody>
      </p:sp>
      <p:sp>
        <p:nvSpPr>
          <p:cNvPr id="3" name="Title 2"/>
          <p:cNvSpPr>
            <a:spLocks noGrp="1"/>
          </p:cNvSpPr>
          <p:nvPr>
            <p:ph type="title"/>
          </p:nvPr>
        </p:nvSpPr>
        <p:spPr/>
        <p:txBody>
          <a:bodyPr>
            <a:normAutofit fontScale="90000"/>
          </a:bodyPr>
          <a:lstStyle/>
          <a:p>
            <a:r>
              <a:rPr lang="en-US" dirty="0" smtClean="0"/>
              <a:t>New Inter-Sectoral </a:t>
            </a:r>
            <a:r>
              <a:rPr lang="en-US" dirty="0"/>
              <a:t>O</a:t>
            </a:r>
            <a:r>
              <a:rPr lang="en-US" dirty="0" smtClean="0"/>
              <a:t>bjective I.6</a:t>
            </a:r>
            <a:br>
              <a:rPr lang="en-US" dirty="0" smtClean="0"/>
            </a:br>
            <a:r>
              <a:rPr lang="en-GB" sz="3100" dirty="0"/>
              <a:t>ITU Strategic Plan 2020-2023</a:t>
            </a:r>
          </a:p>
        </p:txBody>
      </p:sp>
      <p:graphicFrame>
        <p:nvGraphicFramePr>
          <p:cNvPr id="4" name="Table 3"/>
          <p:cNvGraphicFramePr>
            <a:graphicFrameLocks noGrp="1"/>
          </p:cNvGraphicFramePr>
          <p:nvPr>
            <p:extLst>
              <p:ext uri="{D42A27DB-BD31-4B8C-83A1-F6EECF244321}">
                <p14:modId xmlns:p14="http://schemas.microsoft.com/office/powerpoint/2010/main" val="2320976672"/>
              </p:ext>
            </p:extLst>
          </p:nvPr>
        </p:nvGraphicFramePr>
        <p:xfrm>
          <a:off x="249100" y="1663167"/>
          <a:ext cx="11693801" cy="4951417"/>
        </p:xfrm>
        <a:graphic>
          <a:graphicData uri="http://schemas.openxmlformats.org/drawingml/2006/table">
            <a:tbl>
              <a:tblPr bandRow="1">
                <a:tableStyleId>{3B4B98B0-60AC-42C2-AFA5-B58CD77FA1E5}</a:tableStyleId>
              </a:tblPr>
              <a:tblGrid>
                <a:gridCol w="5292150">
                  <a:extLst>
                    <a:ext uri="{9D8B030D-6E8A-4147-A177-3AD203B41FA5}">
                      <a16:colId xmlns:a16="http://schemas.microsoft.com/office/drawing/2014/main" xmlns="" val="20000"/>
                    </a:ext>
                  </a:extLst>
                </a:gridCol>
                <a:gridCol w="6401651">
                  <a:extLst>
                    <a:ext uri="{9D8B030D-6E8A-4147-A177-3AD203B41FA5}">
                      <a16:colId xmlns:a16="http://schemas.microsoft.com/office/drawing/2014/main" xmlns="" val="20001"/>
                    </a:ext>
                  </a:extLst>
                </a:gridCol>
              </a:tblGrid>
              <a:tr h="1083446">
                <a:tc gridSpan="2">
                  <a:txBody>
                    <a:bodyPr/>
                    <a:lstStyle/>
                    <a:p>
                      <a:pPr hangingPunct="0">
                        <a:spcBef>
                          <a:spcPts val="300"/>
                        </a:spcBef>
                        <a:spcAft>
                          <a:spcPts val="300"/>
                        </a:spcAft>
                      </a:pPr>
                      <a:r>
                        <a:rPr lang="en-GB" sz="2200" dirty="0">
                          <a:effectLst/>
                        </a:rPr>
                        <a:t>I.6 (</a:t>
                      </a:r>
                      <a:r>
                        <a:rPr lang="en-GB" sz="2200" b="1" dirty="0">
                          <a:effectLst/>
                        </a:rPr>
                        <a:t>Reducing overlap and duplication</a:t>
                      </a:r>
                      <a:r>
                        <a:rPr lang="en-GB" sz="2200" dirty="0">
                          <a:effectLst/>
                        </a:rPr>
                        <a:t>) Reduce </a:t>
                      </a:r>
                      <a:r>
                        <a:rPr lang="en-GB" sz="2200" dirty="0" smtClean="0">
                          <a:effectLst/>
                        </a:rPr>
                        <a:t>areas </a:t>
                      </a:r>
                      <a:r>
                        <a:rPr lang="en-GB" sz="2200" dirty="0">
                          <a:effectLst/>
                        </a:rPr>
                        <a:t>of overlap and duplication and foster closer and more transparent coordination among </a:t>
                      </a:r>
                      <a:r>
                        <a:rPr lang="en-GB" sz="2200" dirty="0" smtClean="0">
                          <a:effectLst/>
                        </a:rPr>
                        <a:t>the General </a:t>
                      </a:r>
                      <a:r>
                        <a:rPr lang="en-GB" sz="2200" dirty="0">
                          <a:effectLst/>
                        </a:rPr>
                        <a:t>Secretariat and ITU Sectors, taking into account the Union's budgetary provisions and the expertise and mandate of each </a:t>
                      </a:r>
                      <a:r>
                        <a:rPr lang="en-GB" sz="2200" dirty="0" smtClean="0">
                          <a:effectLst/>
                        </a:rPr>
                        <a:t>Sector</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xmlns="" val="10000"/>
                  </a:ext>
                </a:extLst>
              </a:tr>
              <a:tr h="317700">
                <a:tc>
                  <a:txBody>
                    <a:bodyPr/>
                    <a:lstStyle/>
                    <a:p>
                      <a:pPr hangingPunct="0">
                        <a:spcBef>
                          <a:spcPts val="300"/>
                        </a:spcBef>
                        <a:spcAft>
                          <a:spcPts val="300"/>
                        </a:spcAft>
                      </a:pPr>
                      <a:r>
                        <a:rPr lang="en-GB" sz="2200" i="1" dirty="0">
                          <a:effectLst/>
                        </a:rPr>
                        <a:t>Outcomes</a:t>
                      </a:r>
                      <a:endParaRPr lang="en-GB" sz="2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spcBef>
                          <a:spcPts val="300"/>
                        </a:spcBef>
                        <a:spcAft>
                          <a:spcPts val="300"/>
                        </a:spcAft>
                      </a:pPr>
                      <a:r>
                        <a:rPr lang="en-GB" sz="2200" i="1" dirty="0" smtClean="0">
                          <a:effectLst/>
                        </a:rPr>
                        <a:t>Outputs</a:t>
                      </a:r>
                      <a:endParaRPr lang="en-GB" sz="2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3532691">
                <a:tc>
                  <a:txBody>
                    <a:bodyPr/>
                    <a:lstStyle/>
                    <a:p>
                      <a:pPr hangingPunct="0">
                        <a:spcBef>
                          <a:spcPts val="300"/>
                        </a:spcBef>
                        <a:spcAft>
                          <a:spcPts val="300"/>
                        </a:spcAft>
                      </a:pPr>
                      <a:r>
                        <a:rPr lang="en-GB" sz="2200" dirty="0" err="1">
                          <a:effectLst/>
                        </a:rPr>
                        <a:t>I.6</a:t>
                      </a:r>
                      <a:r>
                        <a:rPr lang="en-GB" sz="2200" dirty="0">
                          <a:effectLst/>
                        </a:rPr>
                        <a:t>-a: Closer and more transparent collaboration among the ITU Sectors, the General Secretariat and the 3 Bureaux</a:t>
                      </a:r>
                    </a:p>
                    <a:p>
                      <a:pPr hangingPunct="0">
                        <a:spcBef>
                          <a:spcPts val="300"/>
                        </a:spcBef>
                        <a:spcAft>
                          <a:spcPts val="300"/>
                        </a:spcAft>
                      </a:pPr>
                      <a:r>
                        <a:rPr lang="en-GB" sz="2200" dirty="0" err="1">
                          <a:effectLst/>
                        </a:rPr>
                        <a:t>I.6</a:t>
                      </a:r>
                      <a:r>
                        <a:rPr lang="en-GB" sz="2200" dirty="0">
                          <a:effectLst/>
                        </a:rPr>
                        <a:t>-b: Reducing the areas of overlap and duplication among the ITU Sectors and the work of the General Secretariat and the 3 Bureaux</a:t>
                      </a:r>
                    </a:p>
                    <a:p>
                      <a:pPr hangingPunct="0">
                        <a:spcBef>
                          <a:spcPts val="300"/>
                        </a:spcBef>
                        <a:spcAft>
                          <a:spcPts val="300"/>
                        </a:spcAft>
                      </a:pPr>
                      <a:r>
                        <a:rPr lang="en-GB" sz="2200" dirty="0" err="1">
                          <a:effectLst/>
                        </a:rPr>
                        <a:t>I.6</a:t>
                      </a:r>
                      <a:r>
                        <a:rPr lang="en-GB" sz="2200" dirty="0">
                          <a:effectLst/>
                        </a:rPr>
                        <a:t>-c: Realise savings through </a:t>
                      </a:r>
                      <a:r>
                        <a:rPr lang="en-GB" sz="2200" dirty="0" smtClean="0">
                          <a:effectLst/>
                        </a:rPr>
                        <a:t>avoiding </a:t>
                      </a:r>
                      <a:r>
                        <a:rPr lang="en-GB" sz="2200" dirty="0">
                          <a:effectLst/>
                        </a:rPr>
                        <a:t>areas of overlap</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spcBef>
                          <a:spcPts val="300"/>
                        </a:spcBef>
                        <a:spcAft>
                          <a:spcPts val="300"/>
                        </a:spcAft>
                      </a:pPr>
                      <a:r>
                        <a:rPr lang="en-GB" sz="2200" dirty="0">
                          <a:effectLst/>
                        </a:rPr>
                        <a:t>I.6-1: Process to </a:t>
                      </a:r>
                      <a:r>
                        <a:rPr lang="en-GB" sz="2200" b="1" dirty="0">
                          <a:effectLst/>
                        </a:rPr>
                        <a:t>identify and eliminate all forms and instances of duplication of functions and activities </a:t>
                      </a:r>
                      <a:r>
                        <a:rPr lang="en-GB" sz="2200" dirty="0">
                          <a:effectLst/>
                        </a:rPr>
                        <a:t>between all ITU structural bodies, optimizing, inter alia, </a:t>
                      </a:r>
                      <a:r>
                        <a:rPr lang="en-GB" sz="2200" b="1" dirty="0">
                          <a:effectLst/>
                        </a:rPr>
                        <a:t>management methods</a:t>
                      </a:r>
                      <a:r>
                        <a:rPr lang="en-GB" sz="2200" dirty="0">
                          <a:effectLst/>
                        </a:rPr>
                        <a:t>, </a:t>
                      </a:r>
                      <a:r>
                        <a:rPr lang="en-GB" sz="2200" b="1" dirty="0">
                          <a:effectLst/>
                        </a:rPr>
                        <a:t>logistics</a:t>
                      </a:r>
                      <a:r>
                        <a:rPr lang="en-GB" sz="2200" dirty="0">
                          <a:effectLst/>
                        </a:rPr>
                        <a:t>, </a:t>
                      </a:r>
                      <a:r>
                        <a:rPr lang="en-GB" sz="2200" b="1" dirty="0">
                          <a:effectLst/>
                        </a:rPr>
                        <a:t>coordination</a:t>
                      </a:r>
                      <a:r>
                        <a:rPr lang="en-GB" sz="2200" dirty="0">
                          <a:effectLst/>
                        </a:rPr>
                        <a:t> and </a:t>
                      </a:r>
                      <a:r>
                        <a:rPr lang="en-GB" sz="2200" b="1" dirty="0">
                          <a:effectLst/>
                        </a:rPr>
                        <a:t>support by the Secretariat</a:t>
                      </a:r>
                    </a:p>
                    <a:p>
                      <a:pPr hangingPunct="0">
                        <a:spcBef>
                          <a:spcPts val="300"/>
                        </a:spcBef>
                        <a:spcAft>
                          <a:spcPts val="300"/>
                        </a:spcAft>
                      </a:pPr>
                      <a:r>
                        <a:rPr lang="en-GB" sz="2200" dirty="0">
                          <a:effectLst/>
                        </a:rPr>
                        <a:t>I.6-2: </a:t>
                      </a:r>
                      <a:r>
                        <a:rPr lang="en-GB" sz="2200" b="1" dirty="0">
                          <a:effectLst/>
                        </a:rPr>
                        <a:t>Implement the concept of </a:t>
                      </a:r>
                      <a:r>
                        <a:rPr lang="en-GB" sz="2200" b="1" dirty="0" smtClean="0">
                          <a:effectLst/>
                        </a:rPr>
                        <a:t>‘One ITU’</a:t>
                      </a:r>
                      <a:r>
                        <a:rPr lang="en-GB" sz="2200" dirty="0" smtClean="0">
                          <a:effectLst/>
                        </a:rPr>
                        <a:t>, </a:t>
                      </a:r>
                      <a:r>
                        <a:rPr lang="en-GB" sz="2200" b="1" dirty="0">
                          <a:effectLst/>
                        </a:rPr>
                        <a:t>harmonizing</a:t>
                      </a:r>
                      <a:r>
                        <a:rPr lang="en-GB" sz="2200" dirty="0">
                          <a:effectLst/>
                        </a:rPr>
                        <a:t>, to the extent feasible, </a:t>
                      </a:r>
                      <a:r>
                        <a:rPr lang="en-GB" sz="2200" b="1" dirty="0">
                          <a:effectLst/>
                        </a:rPr>
                        <a:t>procedures</a:t>
                      </a:r>
                      <a:r>
                        <a:rPr lang="en-GB" sz="2200" dirty="0">
                          <a:effectLst/>
                        </a:rPr>
                        <a:t> across </a:t>
                      </a:r>
                      <a:r>
                        <a:rPr lang="en-GB" sz="2200" b="1" dirty="0">
                          <a:effectLst/>
                        </a:rPr>
                        <a:t>Sectors and regional offices/regional presence </a:t>
                      </a:r>
                      <a:r>
                        <a:rPr lang="en-GB" sz="2200" dirty="0">
                          <a:effectLst/>
                        </a:rPr>
                        <a:t>in the implementation of goals and objectives of the ITU and Sectors</a:t>
                      </a:r>
                      <a:endParaRPr lang="en-GB"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617219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Overview of Strategic Risks</a:t>
            </a:r>
            <a:br>
              <a:rPr lang="en-US" dirty="0" smtClean="0"/>
            </a:br>
            <a:r>
              <a:rPr lang="en-GB" sz="3100" dirty="0"/>
              <a:t>ITU Strategic Plan 2020-2023</a:t>
            </a:r>
            <a:endParaRPr lang="en-GB" dirty="0"/>
          </a:p>
        </p:txBody>
      </p:sp>
      <p:sp>
        <p:nvSpPr>
          <p:cNvPr id="4" name="TextBox 3"/>
          <p:cNvSpPr txBox="1"/>
          <p:nvPr/>
        </p:nvSpPr>
        <p:spPr>
          <a:xfrm>
            <a:off x="838200" y="1482085"/>
            <a:ext cx="5372100" cy="1980918"/>
          </a:xfrm>
          <a:prstGeom prst="rect">
            <a:avLst/>
          </a:prstGeom>
          <a:solidFill>
            <a:srgbClr val="FFFFFF"/>
          </a:solidFill>
          <a:ln>
            <a:solidFill>
              <a:schemeClr val="accent1"/>
            </a:solidFill>
          </a:ln>
        </p:spPr>
        <p:txBody>
          <a:bodyPr wrap="square" lIns="72000" tIns="36000" rIns="72000" bIns="36000" rtlCol="0">
            <a:spAutoFit/>
          </a:bodyPr>
          <a:lstStyle>
            <a:defPPr>
              <a:defRPr lang="en-US"/>
            </a:defPPr>
            <a:lvl1pPr>
              <a:lnSpc>
                <a:spcPct val="90000"/>
              </a:lnSpc>
              <a:defRPr b="1"/>
            </a:lvl1pPr>
          </a:lstStyle>
          <a:p>
            <a:r>
              <a:rPr lang="en-US" sz="2000" b="0" cap="small" dirty="0" smtClean="0">
                <a:solidFill>
                  <a:srgbClr val="C00000"/>
                </a:solidFill>
              </a:rPr>
              <a:t>Risk 1</a:t>
            </a:r>
          </a:p>
          <a:p>
            <a:pPr marL="180000" indent="-180000">
              <a:buClr>
                <a:schemeClr val="accent2"/>
              </a:buClr>
              <a:buSzPct val="70000"/>
              <a:buFont typeface="Wingdings" panose="05000000000000000000" pitchFamily="2" charset="2"/>
              <a:buChar char=""/>
            </a:pPr>
            <a:r>
              <a:rPr lang="en-US" sz="2000" dirty="0" smtClean="0"/>
              <a:t> Diminishing relevance and </a:t>
            </a:r>
            <a:r>
              <a:rPr lang="en-US" sz="2000" dirty="0"/>
              <a:t>ability to demonstrate clear added </a:t>
            </a:r>
            <a:r>
              <a:rPr lang="en-US" sz="2000" dirty="0" smtClean="0"/>
              <a:t>value</a:t>
            </a:r>
          </a:p>
          <a:p>
            <a:pPr marL="365760" lvl="1" indent="-180000">
              <a:buClr>
                <a:schemeClr val="accent2"/>
              </a:buClr>
              <a:buSzPct val="70000"/>
              <a:buFont typeface="Wingdings" panose="05000000000000000000" pitchFamily="2" charset="2"/>
              <a:buChar char=""/>
            </a:pPr>
            <a:r>
              <a:rPr lang="en-GB" sz="1400" dirty="0">
                <a:solidFill>
                  <a:srgbClr val="FF0000"/>
                </a:solidFill>
              </a:rPr>
              <a:t>Risk of </a:t>
            </a:r>
            <a:r>
              <a:rPr lang="en-GB" sz="1400" b="1" dirty="0">
                <a:solidFill>
                  <a:srgbClr val="FF0000"/>
                </a:solidFill>
              </a:rPr>
              <a:t>duplication of efforts </a:t>
            </a:r>
            <a:r>
              <a:rPr lang="en-GB" sz="1400" dirty="0">
                <a:solidFill>
                  <a:srgbClr val="FF0000"/>
                </a:solidFill>
              </a:rPr>
              <a:t>and </a:t>
            </a:r>
            <a:r>
              <a:rPr lang="en-GB" sz="1400" b="1" dirty="0">
                <a:solidFill>
                  <a:srgbClr val="FF0000"/>
                </a:solidFill>
              </a:rPr>
              <a:t>inconsistencies inside the organization</a:t>
            </a:r>
            <a:r>
              <a:rPr lang="en-GB" sz="1400" dirty="0">
                <a:solidFill>
                  <a:srgbClr val="FF0000"/>
                </a:solidFill>
              </a:rPr>
              <a:t> that </a:t>
            </a:r>
            <a:r>
              <a:rPr lang="en-GB" sz="1400" b="1" dirty="0" smtClean="0">
                <a:solidFill>
                  <a:srgbClr val="FF0000"/>
                </a:solidFill>
              </a:rPr>
              <a:t>affect </a:t>
            </a:r>
            <a:r>
              <a:rPr lang="en-GB" sz="1400" b="1" dirty="0">
                <a:solidFill>
                  <a:srgbClr val="FF0000"/>
                </a:solidFill>
              </a:rPr>
              <a:t>our ability to demonstrate added value</a:t>
            </a:r>
          </a:p>
          <a:p>
            <a:pPr marL="365760" lvl="1" indent="-180000">
              <a:buClr>
                <a:schemeClr val="accent2"/>
              </a:buClr>
              <a:buSzPct val="70000"/>
              <a:buFont typeface="Wingdings" panose="05000000000000000000" pitchFamily="2" charset="2"/>
              <a:buChar char=""/>
            </a:pPr>
            <a:r>
              <a:rPr lang="en-GB" sz="1400" dirty="0" smtClean="0"/>
              <a:t>Risk </a:t>
            </a:r>
            <a:r>
              <a:rPr lang="en-GB" sz="1400" dirty="0"/>
              <a:t>of </a:t>
            </a:r>
            <a:r>
              <a:rPr lang="en-GB" sz="1400" b="1" dirty="0"/>
              <a:t>conflicting efforts</a:t>
            </a:r>
            <a:r>
              <a:rPr lang="en-GB" sz="1400" dirty="0"/>
              <a:t>, </a:t>
            </a:r>
            <a:r>
              <a:rPr lang="en-GB" sz="1400" b="1" dirty="0"/>
              <a:t>inconsistencies</a:t>
            </a:r>
            <a:r>
              <a:rPr lang="en-GB" sz="1400" dirty="0"/>
              <a:t> and </a:t>
            </a:r>
            <a:r>
              <a:rPr lang="en-GB" sz="1400" b="1" dirty="0"/>
              <a:t>competition with other relevant organizations</a:t>
            </a:r>
            <a:r>
              <a:rPr lang="en-GB" sz="1400" dirty="0"/>
              <a:t> and bodies that leads to </a:t>
            </a:r>
            <a:r>
              <a:rPr lang="en-GB" sz="1400" b="1" dirty="0"/>
              <a:t>misperception of ITU’s mandate</a:t>
            </a:r>
            <a:r>
              <a:rPr lang="en-GB" sz="1400" dirty="0"/>
              <a:t>, </a:t>
            </a:r>
            <a:r>
              <a:rPr lang="en-GB" sz="1400" b="1" dirty="0"/>
              <a:t>mission</a:t>
            </a:r>
            <a:r>
              <a:rPr lang="en-GB" sz="1400" dirty="0"/>
              <a:t> and </a:t>
            </a:r>
            <a:r>
              <a:rPr lang="en-GB" sz="1400" b="1" dirty="0" smtClean="0"/>
              <a:t>role</a:t>
            </a:r>
            <a:endParaRPr lang="en-US" sz="1400" dirty="0" smtClean="0"/>
          </a:p>
        </p:txBody>
      </p:sp>
      <p:sp>
        <p:nvSpPr>
          <p:cNvPr id="5" name="TextBox 4"/>
          <p:cNvSpPr txBox="1"/>
          <p:nvPr/>
        </p:nvSpPr>
        <p:spPr>
          <a:xfrm>
            <a:off x="838200" y="3639874"/>
            <a:ext cx="5372100" cy="1057588"/>
          </a:xfrm>
          <a:prstGeom prst="rect">
            <a:avLst/>
          </a:prstGeom>
          <a:solidFill>
            <a:srgbClr val="FFFFFF"/>
          </a:solidFill>
          <a:ln>
            <a:solidFill>
              <a:schemeClr val="accent1"/>
            </a:solidFill>
          </a:ln>
        </p:spPr>
        <p:txBody>
          <a:bodyPr wrap="square" lIns="72000" tIns="36000" rIns="72000" bIns="36000" rtlCol="0">
            <a:spAutoFit/>
          </a:bodyPr>
          <a:lstStyle>
            <a:defPPr>
              <a:defRPr lang="en-US"/>
            </a:defPPr>
            <a:lvl1pPr>
              <a:lnSpc>
                <a:spcPct val="90000"/>
              </a:lnSpc>
              <a:defRPr b="1"/>
            </a:lvl1pPr>
          </a:lstStyle>
          <a:p>
            <a:r>
              <a:rPr lang="en-US" sz="2000" b="0" cap="small" dirty="0" smtClean="0">
                <a:solidFill>
                  <a:srgbClr val="C00000"/>
                </a:solidFill>
              </a:rPr>
              <a:t>Risk 2</a:t>
            </a:r>
            <a:endParaRPr lang="en-US" sz="2000" b="0" cap="small" dirty="0">
              <a:solidFill>
                <a:srgbClr val="C00000"/>
              </a:solidFill>
            </a:endParaRPr>
          </a:p>
          <a:p>
            <a:pPr marL="180000" indent="-180000">
              <a:buClr>
                <a:schemeClr val="accent2"/>
              </a:buClr>
              <a:buSzPct val="70000"/>
              <a:buFont typeface="Wingdings" panose="05000000000000000000" pitchFamily="2" charset="2"/>
              <a:buChar char=""/>
            </a:pPr>
            <a:r>
              <a:rPr lang="en-US" sz="2000" dirty="0" smtClean="0"/>
              <a:t> Spreading too thin</a:t>
            </a:r>
          </a:p>
          <a:p>
            <a:pPr marL="365760" lvl="1" indent="-180000">
              <a:buClr>
                <a:schemeClr val="accent2"/>
              </a:buClr>
              <a:buSzPct val="70000"/>
              <a:buFont typeface="Wingdings" panose="05000000000000000000" pitchFamily="2" charset="2"/>
              <a:buChar char=""/>
            </a:pPr>
            <a:r>
              <a:rPr lang="en-GB" sz="1400" dirty="0"/>
              <a:t>Risk of </a:t>
            </a:r>
            <a:r>
              <a:rPr lang="en-GB" sz="1400" b="1" dirty="0"/>
              <a:t>mission dilution </a:t>
            </a:r>
            <a:r>
              <a:rPr lang="en-GB" sz="1400" dirty="0"/>
              <a:t>and </a:t>
            </a:r>
            <a:r>
              <a:rPr lang="en-GB" sz="1400" b="1" dirty="0"/>
              <a:t>losing sight of the </a:t>
            </a:r>
            <a:r>
              <a:rPr lang="en-GB" sz="1400" b="1" dirty="0" smtClean="0"/>
              <a:t>organization’s </a:t>
            </a:r>
            <a:r>
              <a:rPr lang="en-GB" sz="1400" b="1" dirty="0"/>
              <a:t>core mandate</a:t>
            </a:r>
            <a:endParaRPr lang="en-US" sz="1400" b="1" dirty="0" smtClean="0"/>
          </a:p>
        </p:txBody>
      </p:sp>
      <p:sp>
        <p:nvSpPr>
          <p:cNvPr id="6" name="TextBox 5"/>
          <p:cNvSpPr txBox="1"/>
          <p:nvPr/>
        </p:nvSpPr>
        <p:spPr>
          <a:xfrm>
            <a:off x="838200" y="4874333"/>
            <a:ext cx="5372100" cy="1765474"/>
          </a:xfrm>
          <a:prstGeom prst="rect">
            <a:avLst/>
          </a:prstGeom>
          <a:solidFill>
            <a:srgbClr val="FFFFFF"/>
          </a:solidFill>
          <a:ln>
            <a:solidFill>
              <a:schemeClr val="accent1"/>
            </a:solidFill>
          </a:ln>
        </p:spPr>
        <p:txBody>
          <a:bodyPr wrap="square" lIns="72000" tIns="36000" rIns="72000" bIns="36000" rtlCol="0">
            <a:spAutoFit/>
          </a:bodyPr>
          <a:lstStyle>
            <a:defPPr>
              <a:defRPr lang="en-US"/>
            </a:defPPr>
            <a:lvl1pPr>
              <a:lnSpc>
                <a:spcPct val="90000"/>
              </a:lnSpc>
              <a:defRPr b="1"/>
            </a:lvl1pPr>
          </a:lstStyle>
          <a:p>
            <a:r>
              <a:rPr lang="en-US" sz="2000" b="0" cap="small" dirty="0" smtClean="0">
                <a:solidFill>
                  <a:srgbClr val="C00000"/>
                </a:solidFill>
              </a:rPr>
              <a:t>Risk 3</a:t>
            </a:r>
          </a:p>
          <a:p>
            <a:pPr marL="180000" indent="-180000">
              <a:buClr>
                <a:schemeClr val="accent2"/>
              </a:buClr>
              <a:buSzPct val="70000"/>
              <a:buFont typeface="Wingdings" panose="05000000000000000000" pitchFamily="2" charset="2"/>
              <a:buChar char=""/>
            </a:pPr>
            <a:r>
              <a:rPr lang="en-US" sz="2000" dirty="0" smtClean="0"/>
              <a:t> Failure </a:t>
            </a:r>
            <a:r>
              <a:rPr lang="en-US" sz="2000" dirty="0"/>
              <a:t>to respond quickly to emerging needs and </a:t>
            </a:r>
            <a:r>
              <a:rPr lang="en-US" sz="2000" dirty="0" smtClean="0"/>
              <a:t>innovate</a:t>
            </a:r>
          </a:p>
          <a:p>
            <a:pPr marL="365760" lvl="1" indent="-180000">
              <a:buClr>
                <a:schemeClr val="accent2"/>
              </a:buClr>
              <a:buSzPct val="70000"/>
              <a:buFont typeface="Wingdings" panose="05000000000000000000" pitchFamily="2" charset="2"/>
              <a:buChar char=""/>
            </a:pPr>
            <a:r>
              <a:rPr lang="en-GB" sz="1400" dirty="0"/>
              <a:t>Risk of </a:t>
            </a:r>
            <a:r>
              <a:rPr lang="en-GB" sz="1400" b="1" dirty="0"/>
              <a:t>unresponsiveness</a:t>
            </a:r>
            <a:r>
              <a:rPr lang="en-GB" sz="1400" dirty="0"/>
              <a:t>, leading to </a:t>
            </a:r>
            <a:r>
              <a:rPr lang="en-GB" sz="1400" b="1" dirty="0"/>
              <a:t>disengagement of membership </a:t>
            </a:r>
            <a:r>
              <a:rPr lang="en-GB" sz="1400" dirty="0"/>
              <a:t>and other stakeholders</a:t>
            </a:r>
          </a:p>
          <a:p>
            <a:pPr marL="365760" lvl="1" indent="-180000">
              <a:buClr>
                <a:schemeClr val="accent2"/>
              </a:buClr>
              <a:buSzPct val="70000"/>
              <a:buFont typeface="Wingdings" panose="05000000000000000000" pitchFamily="2" charset="2"/>
              <a:buChar char=""/>
            </a:pPr>
            <a:r>
              <a:rPr lang="en-GB" sz="1400" dirty="0" smtClean="0"/>
              <a:t>Risk </a:t>
            </a:r>
            <a:r>
              <a:rPr lang="en-GB" sz="1400" dirty="0"/>
              <a:t>of </a:t>
            </a:r>
            <a:r>
              <a:rPr lang="en-GB" sz="1400" b="1" dirty="0"/>
              <a:t>being left behind</a:t>
            </a:r>
          </a:p>
          <a:p>
            <a:pPr marL="365760" lvl="1" indent="-180000">
              <a:buClr>
                <a:schemeClr val="accent2"/>
              </a:buClr>
              <a:buSzPct val="70000"/>
              <a:buFont typeface="Wingdings" panose="05000000000000000000" pitchFamily="2" charset="2"/>
              <a:buChar char=""/>
            </a:pPr>
            <a:r>
              <a:rPr lang="en-GB" sz="1400" dirty="0" smtClean="0"/>
              <a:t>Risk </a:t>
            </a:r>
            <a:r>
              <a:rPr lang="en-GB" sz="1400" dirty="0"/>
              <a:t>of </a:t>
            </a:r>
            <a:r>
              <a:rPr lang="en-GB" sz="1400" b="1" dirty="0"/>
              <a:t>lower quality </a:t>
            </a:r>
            <a:r>
              <a:rPr lang="en-GB" sz="1400" b="1" dirty="0" smtClean="0"/>
              <a:t>deliverables</a:t>
            </a:r>
            <a:endParaRPr lang="en-GB" sz="1400" b="1" dirty="0"/>
          </a:p>
        </p:txBody>
      </p:sp>
      <p:sp>
        <p:nvSpPr>
          <p:cNvPr id="7" name="TextBox 6"/>
          <p:cNvSpPr txBox="1"/>
          <p:nvPr/>
        </p:nvSpPr>
        <p:spPr>
          <a:xfrm>
            <a:off x="6654134" y="5305220"/>
            <a:ext cx="4737766" cy="1334587"/>
          </a:xfrm>
          <a:prstGeom prst="rect">
            <a:avLst/>
          </a:prstGeom>
          <a:noFill/>
          <a:ln>
            <a:solidFill>
              <a:schemeClr val="accent1"/>
            </a:solidFill>
          </a:ln>
        </p:spPr>
        <p:txBody>
          <a:bodyPr wrap="square" lIns="72000" tIns="36000" rIns="72000" bIns="36000" rtlCol="0">
            <a:spAutoFit/>
          </a:bodyPr>
          <a:lstStyle>
            <a:defPPr>
              <a:defRPr lang="en-US"/>
            </a:defPPr>
            <a:lvl1pPr>
              <a:lnSpc>
                <a:spcPct val="90000"/>
              </a:lnSpc>
              <a:defRPr b="1"/>
            </a:lvl1pPr>
          </a:lstStyle>
          <a:p>
            <a:r>
              <a:rPr lang="en-US" sz="2000" b="0" cap="small" dirty="0" smtClean="0">
                <a:solidFill>
                  <a:srgbClr val="C00000"/>
                </a:solidFill>
              </a:rPr>
              <a:t>Risk 6</a:t>
            </a:r>
            <a:endParaRPr lang="en-US" sz="2000" b="0" cap="small" dirty="0">
              <a:solidFill>
                <a:srgbClr val="C00000"/>
              </a:solidFill>
            </a:endParaRPr>
          </a:p>
          <a:p>
            <a:pPr marL="180000" indent="-180000">
              <a:buClr>
                <a:schemeClr val="accent2"/>
              </a:buClr>
              <a:buSzPct val="70000"/>
              <a:buFont typeface="Wingdings" panose="05000000000000000000" pitchFamily="2" charset="2"/>
              <a:buChar char=""/>
            </a:pPr>
            <a:r>
              <a:rPr lang="en-US" sz="2000" dirty="0" smtClean="0"/>
              <a:t> Inadequacy of </a:t>
            </a:r>
            <a:r>
              <a:rPr lang="en-US" sz="2000" dirty="0"/>
              <a:t>funding </a:t>
            </a:r>
            <a:r>
              <a:rPr lang="en-US" sz="2000" dirty="0" smtClean="0"/>
              <a:t>(Insufficient </a:t>
            </a:r>
            <a:r>
              <a:rPr lang="en-US" sz="2000" dirty="0"/>
              <a:t>funding support</a:t>
            </a:r>
            <a:r>
              <a:rPr lang="en-US" sz="2000" dirty="0" smtClean="0"/>
              <a:t>)</a:t>
            </a:r>
          </a:p>
          <a:p>
            <a:pPr marL="365760" lvl="1" indent="-180000">
              <a:buClr>
                <a:schemeClr val="accent2"/>
              </a:buClr>
              <a:buSzPct val="70000"/>
              <a:buFont typeface="Wingdings" panose="05000000000000000000" pitchFamily="2" charset="2"/>
              <a:buChar char=""/>
            </a:pPr>
            <a:r>
              <a:rPr lang="en-GB" sz="1400" dirty="0"/>
              <a:t>Risk of </a:t>
            </a:r>
            <a:r>
              <a:rPr lang="en-GB" sz="1400" b="1" dirty="0"/>
              <a:t>reduced financial contributions </a:t>
            </a:r>
            <a:r>
              <a:rPr lang="en-GB" sz="1400" dirty="0"/>
              <a:t>and </a:t>
            </a:r>
            <a:r>
              <a:rPr lang="en-GB" sz="1400" b="1" dirty="0"/>
              <a:t>sources of revenue</a:t>
            </a:r>
            <a:endParaRPr lang="en-US" sz="1400" b="1" dirty="0"/>
          </a:p>
        </p:txBody>
      </p:sp>
      <p:sp>
        <p:nvSpPr>
          <p:cNvPr id="8" name="TextBox 7"/>
          <p:cNvSpPr txBox="1"/>
          <p:nvPr/>
        </p:nvSpPr>
        <p:spPr>
          <a:xfrm>
            <a:off x="6654134" y="3292396"/>
            <a:ext cx="4737766" cy="1475545"/>
          </a:xfrm>
          <a:prstGeom prst="rect">
            <a:avLst/>
          </a:prstGeom>
          <a:noFill/>
          <a:ln>
            <a:solidFill>
              <a:schemeClr val="accent1"/>
            </a:solidFill>
          </a:ln>
        </p:spPr>
        <p:txBody>
          <a:bodyPr wrap="square" lIns="72000" tIns="36000" rIns="72000" bIns="36000" rtlCol="0">
            <a:noAutofit/>
          </a:bodyPr>
          <a:lstStyle>
            <a:defPPr>
              <a:defRPr lang="en-US"/>
            </a:defPPr>
            <a:lvl1pPr>
              <a:lnSpc>
                <a:spcPct val="90000"/>
              </a:lnSpc>
              <a:defRPr b="1"/>
            </a:lvl1pPr>
          </a:lstStyle>
          <a:p>
            <a:r>
              <a:rPr lang="en-US" sz="2000" b="0" cap="small" dirty="0" smtClean="0">
                <a:solidFill>
                  <a:srgbClr val="C00000"/>
                </a:solidFill>
              </a:rPr>
              <a:t>Risk 5</a:t>
            </a:r>
          </a:p>
          <a:p>
            <a:pPr marL="180000" indent="-180000">
              <a:buClr>
                <a:schemeClr val="accent2"/>
              </a:buClr>
              <a:buSzPct val="70000"/>
              <a:buFont typeface="Wingdings" panose="05000000000000000000" pitchFamily="2" charset="2"/>
              <a:buChar char=""/>
            </a:pPr>
            <a:r>
              <a:rPr lang="en-US" sz="2000" dirty="0" smtClean="0"/>
              <a:t> Inadequate internal structures, </a:t>
            </a:r>
            <a:r>
              <a:rPr lang="en-US" sz="2000" dirty="0"/>
              <a:t>tools, methodology and </a:t>
            </a:r>
            <a:r>
              <a:rPr lang="en-US" sz="2000" dirty="0" smtClean="0"/>
              <a:t>processes</a:t>
            </a:r>
          </a:p>
          <a:p>
            <a:pPr marL="365760" lvl="1" indent="-180000">
              <a:buClr>
                <a:schemeClr val="accent2"/>
              </a:buClr>
              <a:buSzPct val="70000"/>
              <a:buFont typeface="Wingdings" panose="05000000000000000000" pitchFamily="2" charset="2"/>
              <a:buChar char=""/>
            </a:pPr>
            <a:r>
              <a:rPr lang="en-GB" sz="1400" dirty="0"/>
              <a:t>Risk of </a:t>
            </a:r>
            <a:r>
              <a:rPr lang="en-GB" sz="1400" b="1" dirty="0"/>
              <a:t>structures</a:t>
            </a:r>
            <a:r>
              <a:rPr lang="en-GB" sz="1400" dirty="0"/>
              <a:t>, </a:t>
            </a:r>
            <a:r>
              <a:rPr lang="en-GB" sz="1400" b="1" dirty="0"/>
              <a:t>methods</a:t>
            </a:r>
            <a:r>
              <a:rPr lang="en-GB" sz="1400" dirty="0"/>
              <a:t> </a:t>
            </a:r>
            <a:r>
              <a:rPr lang="en-GB" sz="1400" b="1" dirty="0"/>
              <a:t>and tools becoming inadequate</a:t>
            </a:r>
            <a:r>
              <a:rPr lang="en-GB" sz="1400" dirty="0"/>
              <a:t>, </a:t>
            </a:r>
            <a:r>
              <a:rPr lang="en-GB" sz="1400" b="1" dirty="0"/>
              <a:t>failing to be effective</a:t>
            </a:r>
            <a:endParaRPr lang="en-US" sz="1400" b="1" dirty="0" smtClean="0"/>
          </a:p>
        </p:txBody>
      </p:sp>
      <p:sp>
        <p:nvSpPr>
          <p:cNvPr id="9" name="TextBox 8"/>
          <p:cNvSpPr txBox="1"/>
          <p:nvPr/>
        </p:nvSpPr>
        <p:spPr>
          <a:xfrm>
            <a:off x="6654134" y="1482085"/>
            <a:ext cx="4737766" cy="1273032"/>
          </a:xfrm>
          <a:prstGeom prst="rect">
            <a:avLst/>
          </a:prstGeom>
          <a:noFill/>
          <a:ln>
            <a:solidFill>
              <a:schemeClr val="accent1"/>
            </a:solidFill>
          </a:ln>
        </p:spPr>
        <p:txBody>
          <a:bodyPr wrap="square" lIns="72000" tIns="36000" rIns="72000" bIns="36000" rtlCol="0">
            <a:spAutoFit/>
          </a:bodyPr>
          <a:lstStyle>
            <a:defPPr>
              <a:defRPr lang="en-US"/>
            </a:defPPr>
            <a:lvl1pPr>
              <a:lnSpc>
                <a:spcPct val="90000"/>
              </a:lnSpc>
              <a:defRPr b="1"/>
            </a:lvl1pPr>
          </a:lstStyle>
          <a:p>
            <a:r>
              <a:rPr lang="en-US" sz="2000" b="0" cap="small" dirty="0" smtClean="0">
                <a:solidFill>
                  <a:srgbClr val="C00000"/>
                </a:solidFill>
              </a:rPr>
              <a:t>Risk 4</a:t>
            </a:r>
            <a:endParaRPr lang="en-US" sz="2000" b="0" cap="small" dirty="0">
              <a:solidFill>
                <a:srgbClr val="C00000"/>
              </a:solidFill>
            </a:endParaRPr>
          </a:p>
          <a:p>
            <a:pPr marL="180000" indent="-180000">
              <a:buClr>
                <a:schemeClr val="accent2"/>
              </a:buClr>
              <a:buSzPct val="70000"/>
              <a:buFont typeface="Wingdings" panose="05000000000000000000" pitchFamily="2" charset="2"/>
              <a:buChar char=""/>
            </a:pPr>
            <a:r>
              <a:rPr lang="en-US" sz="2000" dirty="0" smtClean="0"/>
              <a:t> Concerns regarding trust </a:t>
            </a:r>
            <a:r>
              <a:rPr lang="en-US" sz="2000" dirty="0"/>
              <a:t>and </a:t>
            </a:r>
            <a:r>
              <a:rPr lang="en-US" sz="2000" dirty="0" smtClean="0"/>
              <a:t>confidence</a:t>
            </a:r>
            <a:endParaRPr lang="en-US" sz="2000" dirty="0"/>
          </a:p>
          <a:p>
            <a:pPr marL="365760" lvl="1" indent="-180000">
              <a:buClr>
                <a:schemeClr val="accent2"/>
              </a:buClr>
              <a:buSzPct val="70000"/>
              <a:buFont typeface="Wingdings" panose="05000000000000000000" pitchFamily="2" charset="2"/>
              <a:buChar char=""/>
            </a:pPr>
            <a:r>
              <a:rPr lang="en-GB" sz="1400" dirty="0"/>
              <a:t>Risk of rising concerns related to </a:t>
            </a:r>
            <a:r>
              <a:rPr lang="en-GB" sz="1400" b="1" dirty="0"/>
              <a:t>trust by membership and stakeholders</a:t>
            </a:r>
          </a:p>
          <a:p>
            <a:pPr marL="365760" lvl="1" indent="-180000">
              <a:buClr>
                <a:schemeClr val="accent2"/>
              </a:buClr>
              <a:buSzPct val="70000"/>
              <a:buFont typeface="Wingdings" panose="05000000000000000000" pitchFamily="2" charset="2"/>
              <a:buChar char=""/>
            </a:pPr>
            <a:r>
              <a:rPr lang="en-GB" sz="1400" dirty="0" smtClean="0"/>
              <a:t>Risk </a:t>
            </a:r>
            <a:r>
              <a:rPr lang="en-GB" sz="1400" dirty="0"/>
              <a:t>of rising concerns on </a:t>
            </a:r>
            <a:r>
              <a:rPr lang="en-GB" sz="1400" b="1" dirty="0"/>
              <a:t>confidence within </a:t>
            </a:r>
            <a:r>
              <a:rPr lang="en-GB" sz="1400" b="1" dirty="0" smtClean="0"/>
              <a:t>membership</a:t>
            </a:r>
            <a:endParaRPr lang="en-GB" sz="1400" b="1" dirty="0"/>
          </a:p>
        </p:txBody>
      </p:sp>
    </p:spTree>
    <p:extLst>
      <p:ext uri="{BB962C8B-B14F-4D97-AF65-F5344CB8AC3E}">
        <p14:creationId xmlns:p14="http://schemas.microsoft.com/office/powerpoint/2010/main" val="2269791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68994" y="2756071"/>
            <a:ext cx="4762832" cy="1334442"/>
          </a:xfrm>
        </p:spPr>
        <p:txBody>
          <a:bodyPr>
            <a:normAutofit/>
          </a:bodyPr>
          <a:lstStyle/>
          <a:p>
            <a:pPr marL="0" indent="0">
              <a:buNone/>
            </a:pPr>
            <a:r>
              <a:rPr lang="en-US" sz="1500" i="1" dirty="0" smtClean="0">
                <a:solidFill>
                  <a:schemeClr val="tx2"/>
                </a:solidFill>
              </a:rPr>
              <a:t>Collaborating internally</a:t>
            </a:r>
          </a:p>
          <a:p>
            <a:r>
              <a:rPr lang="en-US" sz="1500" b="1" dirty="0" smtClean="0">
                <a:solidFill>
                  <a:srgbClr val="FF0000"/>
                </a:solidFill>
              </a:rPr>
              <a:t>Improve </a:t>
            </a:r>
            <a:r>
              <a:rPr lang="en-US" sz="1500" b="1" dirty="0">
                <a:solidFill>
                  <a:srgbClr val="FF0000"/>
                </a:solidFill>
              </a:rPr>
              <a:t>the cooperation </a:t>
            </a:r>
            <a:r>
              <a:rPr lang="en-US" sz="1500" b="1" dirty="0" smtClean="0">
                <a:solidFill>
                  <a:srgbClr val="FF0000"/>
                </a:solidFill>
              </a:rPr>
              <a:t>framework</a:t>
            </a:r>
            <a:endParaRPr lang="en-GB" sz="1500" dirty="0">
              <a:solidFill>
                <a:srgbClr val="FF0000"/>
              </a:solidFill>
            </a:endParaRPr>
          </a:p>
          <a:p>
            <a:r>
              <a:rPr lang="en-US" sz="1500" dirty="0" smtClean="0">
                <a:solidFill>
                  <a:srgbClr val="FF0000"/>
                </a:solidFill>
              </a:rPr>
              <a:t>Ensuring </a:t>
            </a:r>
            <a:r>
              <a:rPr lang="en-US" sz="1500" b="1" dirty="0">
                <a:solidFill>
                  <a:srgbClr val="FF0000"/>
                </a:solidFill>
              </a:rPr>
              <a:t>consistency</a:t>
            </a:r>
            <a:r>
              <a:rPr lang="en-US" sz="1500" dirty="0">
                <a:solidFill>
                  <a:srgbClr val="FF0000"/>
                </a:solidFill>
              </a:rPr>
              <a:t> of ITU activities / </a:t>
            </a:r>
            <a:r>
              <a:rPr lang="en-US" sz="1500" b="1" dirty="0">
                <a:solidFill>
                  <a:srgbClr val="FF0000"/>
                </a:solidFill>
              </a:rPr>
              <a:t>working outside of </a:t>
            </a:r>
            <a:r>
              <a:rPr lang="en-US" sz="1500" b="1" dirty="0" smtClean="0">
                <a:solidFill>
                  <a:srgbClr val="FF0000"/>
                </a:solidFill>
              </a:rPr>
              <a:t>silos</a:t>
            </a:r>
            <a:endParaRPr lang="en-GB" sz="1500" dirty="0">
              <a:solidFill>
                <a:srgbClr val="FF0000"/>
              </a:solidFill>
            </a:endParaRPr>
          </a:p>
        </p:txBody>
      </p:sp>
      <p:sp>
        <p:nvSpPr>
          <p:cNvPr id="3" name="Title 2"/>
          <p:cNvSpPr>
            <a:spLocks noGrp="1"/>
          </p:cNvSpPr>
          <p:nvPr>
            <p:ph type="title"/>
          </p:nvPr>
        </p:nvSpPr>
        <p:spPr/>
        <p:txBody>
          <a:bodyPr>
            <a:normAutofit fontScale="90000"/>
          </a:bodyPr>
          <a:lstStyle/>
          <a:p>
            <a:r>
              <a:rPr lang="en-US" dirty="0" smtClean="0"/>
              <a:t>Risk Mitigation Strategies (grouped)</a:t>
            </a:r>
            <a:br>
              <a:rPr lang="en-US" dirty="0" smtClean="0"/>
            </a:br>
            <a:r>
              <a:rPr lang="en-GB" sz="3100" dirty="0"/>
              <a:t>ITU Strategic Plan 2020-2023</a:t>
            </a:r>
            <a:endParaRPr lang="en-GB" sz="4000" dirty="0"/>
          </a:p>
        </p:txBody>
      </p:sp>
      <p:sp>
        <p:nvSpPr>
          <p:cNvPr id="5" name="Content Placeholder 1"/>
          <p:cNvSpPr txBox="1">
            <a:spLocks/>
          </p:cNvSpPr>
          <p:nvPr/>
        </p:nvSpPr>
        <p:spPr>
          <a:xfrm>
            <a:off x="838200" y="1475139"/>
            <a:ext cx="5157083" cy="4324039"/>
          </a:xfrm>
          <a:prstGeom prst="rect">
            <a:avLst/>
          </a:prstGeom>
        </p:spPr>
        <p:txBody>
          <a:bodyPr vert="horz" lIns="91440" tIns="45720" rIns="91440" bIns="45720" rtlCol="0">
            <a:normAutofit fontScale="55000" lnSpcReduction="20000"/>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en-US" i="1" dirty="0" smtClean="0">
                <a:solidFill>
                  <a:schemeClr val="tx2"/>
                </a:solidFill>
              </a:rPr>
              <a:t>Being strategic</a:t>
            </a:r>
          </a:p>
          <a:p>
            <a:pPr>
              <a:spcBef>
                <a:spcPts val="600"/>
              </a:spcBef>
            </a:pPr>
            <a:r>
              <a:rPr lang="en-US" dirty="0" smtClean="0"/>
              <a:t>Clear </a:t>
            </a:r>
            <a:r>
              <a:rPr lang="en-US" b="1" dirty="0" smtClean="0"/>
              <a:t>mandates</a:t>
            </a:r>
            <a:r>
              <a:rPr lang="en-US" dirty="0" smtClean="0"/>
              <a:t> of each structure and </a:t>
            </a:r>
            <a:r>
              <a:rPr lang="en-US" b="1" dirty="0" smtClean="0"/>
              <a:t>role in the Union</a:t>
            </a:r>
          </a:p>
          <a:p>
            <a:pPr>
              <a:spcBef>
                <a:spcPts val="600"/>
              </a:spcBef>
            </a:pPr>
            <a:r>
              <a:rPr lang="en-US" dirty="0"/>
              <a:t>Identify and </a:t>
            </a:r>
            <a:r>
              <a:rPr lang="en-US" b="1" dirty="0"/>
              <a:t>concentrate on areas</a:t>
            </a:r>
            <a:r>
              <a:rPr lang="en-US" dirty="0"/>
              <a:t> with </a:t>
            </a:r>
            <a:r>
              <a:rPr lang="en-US" b="1" dirty="0"/>
              <a:t>clear added </a:t>
            </a:r>
            <a:r>
              <a:rPr lang="en-US" b="1" dirty="0" smtClean="0"/>
              <a:t>value</a:t>
            </a:r>
          </a:p>
          <a:p>
            <a:pPr>
              <a:spcBef>
                <a:spcPts val="600"/>
              </a:spcBef>
            </a:pPr>
            <a:r>
              <a:rPr lang="en-US" b="1" dirty="0"/>
              <a:t>Plan for the future</a:t>
            </a:r>
            <a:r>
              <a:rPr lang="en-US" dirty="0"/>
              <a:t> while being </a:t>
            </a:r>
            <a:r>
              <a:rPr lang="en-US" b="1" dirty="0"/>
              <a:t>agile</a:t>
            </a:r>
            <a:r>
              <a:rPr lang="en-US" dirty="0"/>
              <a:t>, </a:t>
            </a:r>
            <a:r>
              <a:rPr lang="en-US" b="1" dirty="0"/>
              <a:t>responsive</a:t>
            </a:r>
            <a:r>
              <a:rPr lang="en-US" dirty="0"/>
              <a:t> and </a:t>
            </a:r>
            <a:r>
              <a:rPr lang="en-US" b="1" dirty="0"/>
              <a:t>innovative</a:t>
            </a:r>
            <a:r>
              <a:rPr lang="en-US" dirty="0"/>
              <a:t>, focus on purposes of the </a:t>
            </a:r>
            <a:r>
              <a:rPr lang="en-US" dirty="0" smtClean="0"/>
              <a:t>Union</a:t>
            </a:r>
          </a:p>
          <a:p>
            <a:pPr>
              <a:spcBef>
                <a:spcPts val="600"/>
              </a:spcBef>
            </a:pPr>
            <a:r>
              <a:rPr lang="en-US" b="1" dirty="0"/>
              <a:t>Engage with membership</a:t>
            </a:r>
            <a:r>
              <a:rPr lang="en-US" dirty="0"/>
              <a:t> and other stakeholders, </a:t>
            </a:r>
            <a:r>
              <a:rPr lang="en-US" b="1" dirty="0"/>
              <a:t>improve communication </a:t>
            </a:r>
            <a:r>
              <a:rPr lang="en-US" dirty="0"/>
              <a:t>and</a:t>
            </a:r>
            <a:r>
              <a:rPr lang="en-US" b="1" dirty="0"/>
              <a:t> transparency</a:t>
            </a:r>
            <a:r>
              <a:rPr lang="en-US" dirty="0"/>
              <a:t>, </a:t>
            </a:r>
            <a:r>
              <a:rPr lang="en-US" b="1" dirty="0"/>
              <a:t>commit to the values</a:t>
            </a:r>
            <a:r>
              <a:rPr lang="en-US" dirty="0"/>
              <a:t>, and </a:t>
            </a:r>
            <a:r>
              <a:rPr lang="en-US" b="1" dirty="0"/>
              <a:t>promote ownership of strategic initiatives; ensure adherence to the core </a:t>
            </a:r>
            <a:r>
              <a:rPr lang="en-US" b="1" dirty="0" smtClean="0"/>
              <a:t>mission </a:t>
            </a:r>
            <a:r>
              <a:rPr lang="en-US" b="1" dirty="0"/>
              <a:t>and </a:t>
            </a:r>
            <a:r>
              <a:rPr lang="en-US" b="1" dirty="0" smtClean="0"/>
              <a:t>goals </a:t>
            </a:r>
            <a:r>
              <a:rPr lang="en-US" b="1" dirty="0"/>
              <a:t>and organizational </a:t>
            </a:r>
            <a:r>
              <a:rPr lang="en-US" b="1" dirty="0" smtClean="0"/>
              <a:t>procedures</a:t>
            </a:r>
          </a:p>
          <a:p>
            <a:pPr>
              <a:spcBef>
                <a:spcPts val="600"/>
              </a:spcBef>
            </a:pPr>
            <a:r>
              <a:rPr lang="en-US" dirty="0"/>
              <a:t>Ensure </a:t>
            </a:r>
            <a:r>
              <a:rPr lang="en-US" b="1" dirty="0"/>
              <a:t>effective financial planning</a:t>
            </a:r>
            <a:endParaRPr lang="en-GB" dirty="0"/>
          </a:p>
          <a:p>
            <a:pPr>
              <a:spcBef>
                <a:spcPts val="600"/>
              </a:spcBef>
            </a:pPr>
            <a:r>
              <a:rPr lang="en-US" dirty="0"/>
              <a:t>Increase </a:t>
            </a:r>
            <a:r>
              <a:rPr lang="en-US" b="1" dirty="0"/>
              <a:t>relevance of ITU </a:t>
            </a:r>
            <a:r>
              <a:rPr lang="en-US" b="1" dirty="0" smtClean="0"/>
              <a:t>activities</a:t>
            </a:r>
          </a:p>
          <a:p>
            <a:pPr>
              <a:spcBef>
                <a:spcPts val="600"/>
              </a:spcBef>
            </a:pPr>
            <a:r>
              <a:rPr lang="en-US" b="1" dirty="0"/>
              <a:t>Prioritizing,</a:t>
            </a:r>
            <a:r>
              <a:rPr lang="en-US" dirty="0"/>
              <a:t> </a:t>
            </a:r>
            <a:r>
              <a:rPr lang="en-US" b="1" dirty="0"/>
              <a:t>focusing and building on the strengths</a:t>
            </a:r>
            <a:r>
              <a:rPr lang="en-US" dirty="0"/>
              <a:t> of the </a:t>
            </a:r>
            <a:r>
              <a:rPr lang="en-US" dirty="0" smtClean="0"/>
              <a:t>Union</a:t>
            </a:r>
          </a:p>
          <a:p>
            <a:pPr>
              <a:spcBef>
                <a:spcPts val="600"/>
              </a:spcBef>
            </a:pPr>
            <a:r>
              <a:rPr lang="en-US" dirty="0"/>
              <a:t>Identify and explore </a:t>
            </a:r>
            <a:r>
              <a:rPr lang="en-US" b="1" dirty="0"/>
              <a:t>new markets</a:t>
            </a:r>
            <a:r>
              <a:rPr lang="en-US" dirty="0"/>
              <a:t> and </a:t>
            </a:r>
            <a:r>
              <a:rPr lang="en-US" b="1" dirty="0"/>
              <a:t>players</a:t>
            </a:r>
            <a:r>
              <a:rPr lang="en-US" dirty="0"/>
              <a:t>; </a:t>
            </a:r>
            <a:r>
              <a:rPr lang="en-US" b="1" dirty="0"/>
              <a:t>prioritization of core activities</a:t>
            </a:r>
            <a:endParaRPr lang="en-GB" dirty="0"/>
          </a:p>
          <a:p>
            <a:endParaRPr lang="en-GB" dirty="0" smtClean="0"/>
          </a:p>
          <a:p>
            <a:endParaRPr lang="en-GB" dirty="0"/>
          </a:p>
        </p:txBody>
      </p:sp>
      <p:sp>
        <p:nvSpPr>
          <p:cNvPr id="6" name="Content Placeholder 1"/>
          <p:cNvSpPr txBox="1">
            <a:spLocks/>
          </p:cNvSpPr>
          <p:nvPr/>
        </p:nvSpPr>
        <p:spPr>
          <a:xfrm>
            <a:off x="838200" y="5077614"/>
            <a:ext cx="5157083" cy="1183335"/>
          </a:xfrm>
          <a:prstGeom prst="rect">
            <a:avLst/>
          </a:prstGeom>
        </p:spPr>
        <p:txBody>
          <a:bodyPr vert="horz" lIns="91440" tIns="45720" rIns="91440" bIns="45720" rtlCol="0">
            <a:norm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en-US" sz="1500" i="1" dirty="0" smtClean="0">
                <a:solidFill>
                  <a:schemeClr val="tx2"/>
                </a:solidFill>
              </a:rPr>
              <a:t>Engaging with stakeholders</a:t>
            </a:r>
          </a:p>
          <a:p>
            <a:pPr>
              <a:spcBef>
                <a:spcPts val="600"/>
              </a:spcBef>
            </a:pPr>
            <a:r>
              <a:rPr lang="en-US" sz="1500" dirty="0"/>
              <a:t>Membership </a:t>
            </a:r>
            <a:r>
              <a:rPr lang="en-US" sz="1500" b="1" dirty="0"/>
              <a:t>engagement </a:t>
            </a:r>
            <a:r>
              <a:rPr lang="en-US" sz="1500" b="1" dirty="0" smtClean="0"/>
              <a:t>strategies</a:t>
            </a:r>
          </a:p>
          <a:p>
            <a:pPr>
              <a:spcBef>
                <a:spcPts val="600"/>
              </a:spcBef>
            </a:pPr>
            <a:r>
              <a:rPr lang="en-US" sz="1500" dirty="0"/>
              <a:t>Establish </a:t>
            </a:r>
            <a:r>
              <a:rPr lang="en-US" sz="1500" b="1" dirty="0"/>
              <a:t>long term </a:t>
            </a:r>
            <a:r>
              <a:rPr lang="en-US" sz="1500" b="1" dirty="0" smtClean="0"/>
              <a:t>partnerships</a:t>
            </a:r>
          </a:p>
          <a:p>
            <a:pPr>
              <a:spcBef>
                <a:spcPts val="600"/>
              </a:spcBef>
            </a:pPr>
            <a:r>
              <a:rPr lang="en-US" sz="1500" dirty="0"/>
              <a:t>Proactively </a:t>
            </a:r>
            <a:r>
              <a:rPr lang="en-US" sz="1500" b="1" dirty="0"/>
              <a:t>engage </a:t>
            </a:r>
            <a:r>
              <a:rPr lang="en-US" sz="1500" b="1" dirty="0" smtClean="0"/>
              <a:t>stakeholders</a:t>
            </a:r>
            <a:endParaRPr lang="en-US" sz="1500" dirty="0" smtClean="0"/>
          </a:p>
          <a:p>
            <a:endParaRPr lang="en-GB" sz="1500" dirty="0"/>
          </a:p>
        </p:txBody>
      </p:sp>
      <p:sp>
        <p:nvSpPr>
          <p:cNvPr id="7" name="Content Placeholder 1"/>
          <p:cNvSpPr txBox="1">
            <a:spLocks/>
          </p:cNvSpPr>
          <p:nvPr/>
        </p:nvSpPr>
        <p:spPr>
          <a:xfrm>
            <a:off x="6368995" y="1475139"/>
            <a:ext cx="4762831" cy="1180597"/>
          </a:xfrm>
          <a:prstGeom prst="rect">
            <a:avLst/>
          </a:prstGeom>
        </p:spPr>
        <p:txBody>
          <a:bodyPr vert="horz" lIns="91440" tIns="45720" rIns="91440" bIns="45720" rtlCol="0">
            <a:norm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en-US" sz="1500" i="1" dirty="0" smtClean="0">
                <a:solidFill>
                  <a:schemeClr val="tx2"/>
                </a:solidFill>
              </a:rPr>
              <a:t>Communicating</a:t>
            </a:r>
          </a:p>
          <a:p>
            <a:pPr>
              <a:spcBef>
                <a:spcPts val="600"/>
              </a:spcBef>
            </a:pPr>
            <a:r>
              <a:rPr lang="en-US" sz="1500" dirty="0"/>
              <a:t>Appropriate and consistent </a:t>
            </a:r>
            <a:r>
              <a:rPr lang="en-US" sz="1500" b="1" dirty="0"/>
              <a:t>communication strategy</a:t>
            </a:r>
            <a:r>
              <a:rPr lang="en-US" sz="1500" dirty="0"/>
              <a:t> (</a:t>
            </a:r>
            <a:r>
              <a:rPr lang="en-US" sz="1500" b="1" dirty="0"/>
              <a:t>internal</a:t>
            </a:r>
            <a:r>
              <a:rPr lang="en-US" sz="1500" dirty="0"/>
              <a:t> and </a:t>
            </a:r>
            <a:r>
              <a:rPr lang="en-US" sz="1500" b="1" dirty="0"/>
              <a:t>external</a:t>
            </a:r>
            <a:r>
              <a:rPr lang="en-US" sz="1500" dirty="0"/>
              <a:t>)</a:t>
            </a:r>
            <a:endParaRPr lang="en-GB" sz="1500" dirty="0"/>
          </a:p>
          <a:p>
            <a:pPr>
              <a:spcBef>
                <a:spcPts val="600"/>
              </a:spcBef>
            </a:pPr>
            <a:r>
              <a:rPr lang="en-US" sz="1500" dirty="0" smtClean="0"/>
              <a:t>Improve </a:t>
            </a:r>
            <a:r>
              <a:rPr lang="en-US" sz="1500" b="1" dirty="0"/>
              <a:t>internal</a:t>
            </a:r>
            <a:r>
              <a:rPr lang="en-US" sz="1500" dirty="0"/>
              <a:t> and </a:t>
            </a:r>
            <a:r>
              <a:rPr lang="en-US" sz="1500" b="1" dirty="0"/>
              <a:t>external </a:t>
            </a:r>
            <a:r>
              <a:rPr lang="en-US" sz="1500" b="1" dirty="0" smtClean="0"/>
              <a:t>communication</a:t>
            </a:r>
            <a:endParaRPr lang="en-GB" dirty="0"/>
          </a:p>
        </p:txBody>
      </p:sp>
      <p:sp>
        <p:nvSpPr>
          <p:cNvPr id="8" name="Content Placeholder 1"/>
          <p:cNvSpPr txBox="1">
            <a:spLocks/>
          </p:cNvSpPr>
          <p:nvPr/>
        </p:nvSpPr>
        <p:spPr>
          <a:xfrm>
            <a:off x="6368994" y="4190848"/>
            <a:ext cx="4762832" cy="2390235"/>
          </a:xfrm>
          <a:prstGeom prst="rect">
            <a:avLst/>
          </a:prstGeom>
        </p:spPr>
        <p:txBody>
          <a:bodyPr vert="horz" lIns="91440" tIns="45720" rIns="91440" bIns="45720" rtlCol="0">
            <a:normAutofit/>
          </a:bodyPr>
          <a:lst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sz="1500" i="1" dirty="0" smtClean="0">
                <a:solidFill>
                  <a:schemeClr val="tx2"/>
                </a:solidFill>
              </a:rPr>
              <a:t>Improving the way we operate</a:t>
            </a:r>
          </a:p>
          <a:p>
            <a:r>
              <a:rPr lang="en-US" sz="1500" dirty="0" smtClean="0"/>
              <a:t>Define, promote and implement a </a:t>
            </a:r>
            <a:r>
              <a:rPr lang="en-US" sz="1500" b="1" dirty="0" smtClean="0"/>
              <a:t>fit-for-purpose organizational culture</a:t>
            </a:r>
            <a:endParaRPr lang="en-GB" sz="1500" dirty="0" smtClean="0"/>
          </a:p>
          <a:p>
            <a:r>
              <a:rPr lang="en-US" sz="1500" b="1" dirty="0" smtClean="0"/>
              <a:t>Adopt and implement common values</a:t>
            </a:r>
            <a:r>
              <a:rPr lang="en-US" sz="1500" dirty="0" smtClean="0"/>
              <a:t> – all actions guided by the adopted values</a:t>
            </a:r>
            <a:endParaRPr lang="en-GB" sz="1500" dirty="0" smtClean="0"/>
          </a:p>
          <a:p>
            <a:r>
              <a:rPr lang="en-US" sz="1500" dirty="0" smtClean="0"/>
              <a:t>Optimize internal structures, </a:t>
            </a:r>
            <a:r>
              <a:rPr lang="en-US" sz="1500" b="1" dirty="0" smtClean="0"/>
              <a:t>improve tools</a:t>
            </a:r>
            <a:r>
              <a:rPr lang="en-US" sz="1500" dirty="0" smtClean="0"/>
              <a:t>, </a:t>
            </a:r>
            <a:r>
              <a:rPr lang="en-US" sz="1500" b="1" dirty="0" smtClean="0"/>
              <a:t>methodologies </a:t>
            </a:r>
            <a:r>
              <a:rPr lang="en-US" sz="1500" dirty="0" smtClean="0"/>
              <a:t>and </a:t>
            </a:r>
            <a:r>
              <a:rPr lang="en-US" sz="1500" b="1" dirty="0" smtClean="0"/>
              <a:t>processes</a:t>
            </a:r>
            <a:endParaRPr lang="en-GB" sz="1500" dirty="0" smtClean="0"/>
          </a:p>
          <a:p>
            <a:r>
              <a:rPr lang="en-US" sz="1500" dirty="0" smtClean="0"/>
              <a:t>Initiate processes for </a:t>
            </a:r>
            <a:r>
              <a:rPr lang="en-US" sz="1500" b="1" dirty="0" smtClean="0"/>
              <a:t>quality control</a:t>
            </a:r>
            <a:endParaRPr lang="en-GB" sz="1500" dirty="0" smtClean="0"/>
          </a:p>
        </p:txBody>
      </p:sp>
    </p:spTree>
    <p:extLst>
      <p:ext uri="{BB962C8B-B14F-4D97-AF65-F5344CB8AC3E}">
        <p14:creationId xmlns:p14="http://schemas.microsoft.com/office/powerpoint/2010/main" val="4250749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Risk Analysis</a:t>
            </a:r>
            <a:br>
              <a:rPr lang="en-US" dirty="0" smtClean="0"/>
            </a:br>
            <a:r>
              <a:rPr lang="en-US" sz="3100" dirty="0" smtClean="0"/>
              <a:t>ITU Operational plans 2020-2023</a:t>
            </a:r>
            <a:endParaRPr lang="en-GB" sz="3100" dirty="0"/>
          </a:p>
        </p:txBody>
      </p:sp>
      <p:graphicFrame>
        <p:nvGraphicFramePr>
          <p:cNvPr id="4" name="Table 3"/>
          <p:cNvGraphicFramePr>
            <a:graphicFrameLocks noGrp="1"/>
          </p:cNvGraphicFramePr>
          <p:nvPr>
            <p:extLst>
              <p:ext uri="{D42A27DB-BD31-4B8C-83A1-F6EECF244321}">
                <p14:modId xmlns:p14="http://schemas.microsoft.com/office/powerpoint/2010/main" val="3668342842"/>
              </p:ext>
            </p:extLst>
          </p:nvPr>
        </p:nvGraphicFramePr>
        <p:xfrm>
          <a:off x="390525" y="1563200"/>
          <a:ext cx="11410951" cy="5022222"/>
        </p:xfrm>
        <a:graphic>
          <a:graphicData uri="http://schemas.openxmlformats.org/drawingml/2006/table">
            <a:tbl>
              <a:tblPr firstRow="1" firstCol="1">
                <a:tableStyleId>{B301B821-A1FF-4177-AEE7-76D212191A09}</a:tableStyleId>
              </a:tblPr>
              <a:tblGrid>
                <a:gridCol w="1372677"/>
                <a:gridCol w="7395640"/>
                <a:gridCol w="1023383"/>
                <a:gridCol w="733425"/>
                <a:gridCol w="885826"/>
              </a:tblGrid>
              <a:tr h="266331">
                <a:tc>
                  <a:txBody>
                    <a:bodyPr/>
                    <a:lstStyle/>
                    <a:p>
                      <a:pPr algn="ctr">
                        <a:lnSpc>
                          <a:spcPct val="107000"/>
                        </a:lnSpc>
                        <a:spcAft>
                          <a:spcPts val="0"/>
                        </a:spcAft>
                      </a:pPr>
                      <a:r>
                        <a:rPr lang="en-GB" sz="1400" dirty="0">
                          <a:effectLst/>
                        </a:rPr>
                        <a:t>Perspective</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nchor="ctr"/>
                </a:tc>
                <a:tc>
                  <a:txBody>
                    <a:bodyPr/>
                    <a:lstStyle/>
                    <a:p>
                      <a:pPr algn="ctr">
                        <a:lnSpc>
                          <a:spcPct val="107000"/>
                        </a:lnSpc>
                        <a:spcAft>
                          <a:spcPts val="0"/>
                        </a:spcAft>
                      </a:pPr>
                      <a:r>
                        <a:rPr lang="en-GB" sz="1400" dirty="0">
                          <a:effectLst/>
                        </a:rPr>
                        <a:t>Description of risk</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nchor="ctr"/>
                </a:tc>
                <a:tc>
                  <a:txBody>
                    <a:bodyPr/>
                    <a:lstStyle/>
                    <a:p>
                      <a:pPr algn="ctr">
                        <a:lnSpc>
                          <a:spcPct val="107000"/>
                        </a:lnSpc>
                        <a:spcAft>
                          <a:spcPts val="0"/>
                        </a:spcAft>
                      </a:pPr>
                      <a:r>
                        <a:rPr lang="en-GB" sz="1400" dirty="0">
                          <a:effectLst/>
                        </a:rPr>
                        <a:t>Probability</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nchor="ctr"/>
                </a:tc>
                <a:tc>
                  <a:txBody>
                    <a:bodyPr/>
                    <a:lstStyle/>
                    <a:p>
                      <a:pPr algn="ctr">
                        <a:lnSpc>
                          <a:spcPct val="107000"/>
                        </a:lnSpc>
                        <a:spcAft>
                          <a:spcPts val="0"/>
                        </a:spcAft>
                      </a:pPr>
                      <a:r>
                        <a:rPr lang="en-GB" sz="1400" dirty="0">
                          <a:effectLst/>
                        </a:rPr>
                        <a:t>Impact level</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nchor="ctr"/>
                </a:tc>
                <a:tc>
                  <a:txBody>
                    <a:bodyPr/>
                    <a:lstStyle/>
                    <a:p>
                      <a:pPr algn="ctr">
                        <a:lnSpc>
                          <a:spcPct val="107000"/>
                        </a:lnSpc>
                        <a:spcAft>
                          <a:spcPts val="0"/>
                        </a:spcAft>
                      </a:pPr>
                      <a:r>
                        <a:rPr lang="en-GB" sz="1400" dirty="0">
                          <a:effectLst/>
                        </a:rPr>
                        <a:t>Mitigation measures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nchor="ctr"/>
                </a:tc>
              </a:tr>
              <a:tr h="266331">
                <a:tc rowSpan="3">
                  <a:txBody>
                    <a:bodyPr/>
                    <a:lstStyle/>
                    <a:p>
                      <a:pPr>
                        <a:lnSpc>
                          <a:spcPct val="107000"/>
                        </a:lnSpc>
                        <a:spcBef>
                          <a:spcPts val="200"/>
                        </a:spcBef>
                        <a:spcAft>
                          <a:spcPts val="200"/>
                        </a:spcAft>
                      </a:pPr>
                      <a:r>
                        <a:rPr lang="en-GB" sz="1400">
                          <a:effectLst/>
                        </a:rPr>
                        <a:t>Organizational</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a:effectLst/>
                        </a:rPr>
                        <a:t>- Overall safety and security of the ITU personnel as well as the organization’s premises and assets worldwide</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rowSpan="3">
                  <a:txBody>
                    <a:bodyPr/>
                    <a:lstStyle/>
                    <a:p>
                      <a:pPr algn="ctr">
                        <a:lnSpc>
                          <a:spcPct val="107000"/>
                        </a:lnSpc>
                        <a:spcBef>
                          <a:spcPts val="200"/>
                        </a:spcBef>
                        <a:spcAft>
                          <a:spcPts val="200"/>
                        </a:spcAft>
                      </a:pPr>
                      <a:r>
                        <a:rPr lang="en-GB" sz="1400">
                          <a:effectLst/>
                        </a:rPr>
                        <a:t>4, 5</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133166">
                <a:tc vMerge="1">
                  <a:txBody>
                    <a:bodyPr/>
                    <a:lstStyle/>
                    <a:p>
                      <a:endParaRPr lang="en-GB"/>
                    </a:p>
                  </a:txBody>
                  <a:tcPr/>
                </a:tc>
                <a:tc>
                  <a:txBody>
                    <a:bodyPr/>
                    <a:lstStyle/>
                    <a:p>
                      <a:pPr>
                        <a:lnSpc>
                          <a:spcPct val="107000"/>
                        </a:lnSpc>
                        <a:spcBef>
                          <a:spcPts val="200"/>
                        </a:spcBef>
                        <a:spcAft>
                          <a:spcPts val="200"/>
                        </a:spcAft>
                      </a:pPr>
                      <a:r>
                        <a:rPr lang="en-GB" sz="1400">
                          <a:effectLst/>
                        </a:rPr>
                        <a:t>- Physical inability to operate the headquarters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vMerge="1">
                  <a:txBody>
                    <a:bodyPr/>
                    <a:lstStyle/>
                    <a:p>
                      <a:endParaRPr lang="en-GB"/>
                    </a:p>
                  </a:txBody>
                  <a:tcPr/>
                </a:tc>
              </a:tr>
              <a:tr h="399497">
                <a:tc vMerge="1">
                  <a:txBody>
                    <a:bodyPr/>
                    <a:lstStyle/>
                    <a:p>
                      <a:endParaRPr lang="en-GB"/>
                    </a:p>
                  </a:txBody>
                  <a:tcPr/>
                </a:tc>
                <a:tc>
                  <a:txBody>
                    <a:bodyPr/>
                    <a:lstStyle/>
                    <a:p>
                      <a:pPr>
                        <a:lnSpc>
                          <a:spcPct val="107000"/>
                        </a:lnSpc>
                        <a:spcBef>
                          <a:spcPts val="200"/>
                        </a:spcBef>
                        <a:spcAft>
                          <a:spcPts val="200"/>
                        </a:spcAft>
                      </a:pPr>
                      <a:r>
                        <a:rPr lang="en-GB" sz="1400" dirty="0">
                          <a:effectLst/>
                        </a:rPr>
                        <a:t>- Physical inability to organize main events abroad or in Geneva (e.g. the host country of event changed at the last minute because of political instability or because of a major impact crisis, e.g. a pandemic or public security concerns)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vMerge="1">
                  <a:txBody>
                    <a:bodyPr/>
                    <a:lstStyle/>
                    <a:p>
                      <a:endParaRPr lang="en-GB"/>
                    </a:p>
                  </a:txBody>
                  <a:tcPr/>
                </a:tc>
              </a:tr>
              <a:tr h="133166">
                <a:tc>
                  <a:txBody>
                    <a:bodyPr/>
                    <a:lstStyle/>
                    <a:p>
                      <a:pPr>
                        <a:lnSpc>
                          <a:spcPct val="107000"/>
                        </a:lnSpc>
                        <a:spcBef>
                          <a:spcPts val="200"/>
                        </a:spcBef>
                        <a:spcAft>
                          <a:spcPts val="200"/>
                        </a:spcAft>
                      </a:pPr>
                      <a:r>
                        <a:rPr lang="en-GB" sz="1400">
                          <a:effectLst/>
                        </a:rPr>
                        <a:t>Infrastructure</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a:effectLst/>
                        </a:rPr>
                        <a:t>- ICT services disruption</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a:txBody>
                    <a:bodyPr/>
                    <a:lstStyle/>
                    <a:p>
                      <a:pPr algn="ctr">
                        <a:lnSpc>
                          <a:spcPct val="107000"/>
                        </a:lnSpc>
                        <a:spcBef>
                          <a:spcPts val="200"/>
                        </a:spcBef>
                        <a:spcAft>
                          <a:spcPts val="200"/>
                        </a:spcAft>
                      </a:pPr>
                      <a:r>
                        <a:rPr lang="en-GB" sz="1400">
                          <a:effectLst/>
                        </a:rPr>
                        <a:t>5, 6</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133166">
                <a:tc>
                  <a:txBody>
                    <a:bodyPr/>
                    <a:lstStyle/>
                    <a:p>
                      <a:pPr>
                        <a:lnSpc>
                          <a:spcPct val="107000"/>
                        </a:lnSpc>
                        <a:spcBef>
                          <a:spcPts val="200"/>
                        </a:spcBef>
                        <a:spcAft>
                          <a:spcPts val="200"/>
                        </a:spcAft>
                      </a:pPr>
                      <a:r>
                        <a:rPr lang="en-GB" sz="1400">
                          <a:effectLst/>
                        </a:rPr>
                        <a:t>Reputational</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a:effectLst/>
                        </a:rPr>
                        <a:t>- ITU's reputation damaged through false or inaccurate public information</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5, 10</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133166">
                <a:tc rowSpan="2">
                  <a:txBody>
                    <a:bodyPr/>
                    <a:lstStyle/>
                    <a:p>
                      <a:pPr>
                        <a:lnSpc>
                          <a:spcPct val="107000"/>
                        </a:lnSpc>
                        <a:spcBef>
                          <a:spcPts val="200"/>
                        </a:spcBef>
                        <a:spcAft>
                          <a:spcPts val="200"/>
                        </a:spcAft>
                      </a:pPr>
                      <a:r>
                        <a:rPr lang="en-GB" sz="1400">
                          <a:effectLst/>
                        </a:rPr>
                        <a:t>Stakeholders / partners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a:effectLst/>
                        </a:rPr>
                        <a:t>- Long time frame for decisions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1, 3, 7</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66331">
                <a:tc vMerge="1">
                  <a:txBody>
                    <a:bodyPr/>
                    <a:lstStyle/>
                    <a:p>
                      <a:endParaRPr lang="en-GB"/>
                    </a:p>
                  </a:txBody>
                  <a:tcPr/>
                </a:tc>
                <a:tc>
                  <a:txBody>
                    <a:bodyPr/>
                    <a:lstStyle/>
                    <a:p>
                      <a:pPr>
                        <a:lnSpc>
                          <a:spcPct val="107000"/>
                        </a:lnSpc>
                        <a:spcBef>
                          <a:spcPts val="200"/>
                        </a:spcBef>
                        <a:spcAft>
                          <a:spcPts val="200"/>
                        </a:spcAft>
                      </a:pPr>
                      <a:r>
                        <a:rPr lang="en-GB" sz="1400">
                          <a:effectLst/>
                        </a:rPr>
                        <a:t>- Increasing difficulty to engage audiences (new players, multiple organizations competing for attention)</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10</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10708">
                <a:tc>
                  <a:txBody>
                    <a:bodyPr/>
                    <a:lstStyle/>
                    <a:p>
                      <a:pPr>
                        <a:lnSpc>
                          <a:spcPct val="107000"/>
                        </a:lnSpc>
                        <a:spcBef>
                          <a:spcPts val="200"/>
                        </a:spcBef>
                        <a:spcAft>
                          <a:spcPts val="200"/>
                        </a:spcAft>
                      </a:pPr>
                      <a:r>
                        <a:rPr lang="en-GB" sz="1400">
                          <a:effectLst/>
                        </a:rPr>
                        <a:t>Human resources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a:effectLst/>
                        </a:rPr>
                        <a:t>- Lack of versatility, agility and readiness of the workforce to adapt to the evolving needs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High</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2">
                        <a:lumMod val="40000"/>
                        <a:lumOff val="60000"/>
                      </a:schemeClr>
                    </a:solidFill>
                  </a:tcPr>
                </a:tc>
                <a:tc>
                  <a:txBody>
                    <a:bodyPr/>
                    <a:lstStyle/>
                    <a:p>
                      <a:pPr algn="ctr">
                        <a:lnSpc>
                          <a:spcPct val="107000"/>
                        </a:lnSpc>
                        <a:spcBef>
                          <a:spcPts val="200"/>
                        </a:spcBef>
                        <a:spcAft>
                          <a:spcPts val="200"/>
                        </a:spcAft>
                      </a:pPr>
                      <a:r>
                        <a:rPr lang="en-GB" sz="1400">
                          <a:effectLst/>
                        </a:rPr>
                        <a:t>2, 3, 8</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rowSpan="7">
                  <a:txBody>
                    <a:bodyPr/>
                    <a:lstStyle/>
                    <a:p>
                      <a:pPr>
                        <a:lnSpc>
                          <a:spcPct val="107000"/>
                        </a:lnSpc>
                        <a:spcBef>
                          <a:spcPts val="200"/>
                        </a:spcBef>
                        <a:spcAft>
                          <a:spcPts val="200"/>
                        </a:spcAft>
                      </a:pPr>
                      <a:r>
                        <a:rPr lang="en-GB" sz="1400">
                          <a:effectLst/>
                        </a:rPr>
                        <a:t>Operational </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dirty="0">
                          <a:effectLst/>
                        </a:rPr>
                        <a:t>- </a:t>
                      </a:r>
                      <a:r>
                        <a:rPr lang="en-GB" sz="1400" dirty="0">
                          <a:solidFill>
                            <a:srgbClr val="FF0000"/>
                          </a:solidFill>
                          <a:effectLst/>
                        </a:rPr>
                        <a:t>Reduced inter-sectoral coordination</a:t>
                      </a:r>
                      <a:endParaRPr lang="en-GB" sz="14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dirty="0">
                          <a:effectLst/>
                        </a:rPr>
                        <a:t>- </a:t>
                      </a:r>
                      <a:r>
                        <a:rPr lang="en-GB" sz="1400" dirty="0">
                          <a:solidFill>
                            <a:srgbClr val="FF0000"/>
                          </a:solidFill>
                          <a:effectLst/>
                        </a:rPr>
                        <a:t>Initiation of new activities leading to (internal and external) duplication of work</a:t>
                      </a:r>
                      <a:endParaRPr lang="en-GB" sz="14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1, 2, 7</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a:effectLst/>
                        </a:rPr>
                        <a:t>- Implementation of activities/initiatives not consistent with the Objectives of the organization</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1, 2, 3, 7</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dirty="0">
                          <a:effectLst/>
                        </a:rPr>
                        <a:t>- Inefficient management of financial resources (Lack of control, mistakes, human errors)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2, 3, 9</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dirty="0">
                          <a:solidFill>
                            <a:srgbClr val="FF0000"/>
                          </a:solidFill>
                          <a:effectLst/>
                        </a:rPr>
                        <a:t>- Support for contradicting activities </a:t>
                      </a:r>
                      <a:endParaRPr lang="en-GB" sz="14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1, 3, 7</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dirty="0">
                          <a:effectLst/>
                        </a:rPr>
                        <a:t>- Obsolete organizational framework</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1, 3</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209765">
                <a:tc vMerge="1">
                  <a:txBody>
                    <a:bodyPr/>
                    <a:lstStyle/>
                    <a:p>
                      <a:endParaRPr lang="en-GB"/>
                    </a:p>
                  </a:txBody>
                  <a:tcPr/>
                </a:tc>
                <a:tc>
                  <a:txBody>
                    <a:bodyPr/>
                    <a:lstStyle/>
                    <a:p>
                      <a:pPr>
                        <a:lnSpc>
                          <a:spcPct val="107000"/>
                        </a:lnSpc>
                        <a:spcBef>
                          <a:spcPts val="200"/>
                        </a:spcBef>
                        <a:spcAft>
                          <a:spcPts val="200"/>
                        </a:spcAft>
                      </a:pPr>
                      <a:r>
                        <a:rPr lang="en-GB" sz="1400">
                          <a:effectLst/>
                        </a:rPr>
                        <a:t>- Lack of proper control mechanisms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a:effectLst/>
                        </a:rPr>
                        <a:t>2, 9</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r h="192795">
                <a:tc>
                  <a:txBody>
                    <a:bodyPr/>
                    <a:lstStyle/>
                    <a:p>
                      <a:pPr>
                        <a:lnSpc>
                          <a:spcPct val="107000"/>
                        </a:lnSpc>
                        <a:spcBef>
                          <a:spcPts val="200"/>
                        </a:spcBef>
                        <a:spcAft>
                          <a:spcPts val="200"/>
                        </a:spcAft>
                      </a:pPr>
                      <a:r>
                        <a:rPr lang="en-GB" sz="1400">
                          <a:effectLst/>
                        </a:rPr>
                        <a:t>Financial </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nSpc>
                          <a:spcPct val="107000"/>
                        </a:lnSpc>
                        <a:spcBef>
                          <a:spcPts val="200"/>
                        </a:spcBef>
                        <a:spcAft>
                          <a:spcPts val="200"/>
                        </a:spcAft>
                      </a:pPr>
                      <a:r>
                        <a:rPr lang="en-GB" sz="1400" dirty="0">
                          <a:effectLst/>
                        </a:rPr>
                        <a:t>- Non Payment or reduction in contributions, fees and/or decrease in revenue</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c>
                  <a:txBody>
                    <a:bodyPr/>
                    <a:lstStyle/>
                    <a:p>
                      <a:pPr algn="ctr">
                        <a:lnSpc>
                          <a:spcPct val="107000"/>
                        </a:lnSpc>
                        <a:spcBef>
                          <a:spcPts val="200"/>
                        </a:spcBef>
                        <a:spcAft>
                          <a:spcPts val="200"/>
                        </a:spcAft>
                      </a:pPr>
                      <a:r>
                        <a:rPr lang="en-GB" sz="1400" b="1" dirty="0">
                          <a:effectLst/>
                        </a:rPr>
                        <a:t>Low</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6">
                        <a:lumMod val="20000"/>
                        <a:lumOff val="80000"/>
                      </a:schemeClr>
                    </a:solidFill>
                  </a:tcPr>
                </a:tc>
                <a:tc>
                  <a:txBody>
                    <a:bodyPr/>
                    <a:lstStyle/>
                    <a:p>
                      <a:pPr algn="ctr">
                        <a:lnSpc>
                          <a:spcPct val="107000"/>
                        </a:lnSpc>
                        <a:spcBef>
                          <a:spcPts val="200"/>
                        </a:spcBef>
                        <a:spcAft>
                          <a:spcPts val="200"/>
                        </a:spcAft>
                      </a:pPr>
                      <a:r>
                        <a:rPr lang="en-GB" sz="1400" b="1" dirty="0">
                          <a:effectLst/>
                        </a:rPr>
                        <a:t>Medium</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solidFill>
                      <a:schemeClr val="accent4">
                        <a:lumMod val="40000"/>
                        <a:lumOff val="60000"/>
                      </a:schemeClr>
                    </a:solidFill>
                  </a:tcPr>
                </a:tc>
                <a:tc>
                  <a:txBody>
                    <a:bodyPr/>
                    <a:lstStyle/>
                    <a:p>
                      <a:pPr algn="ctr">
                        <a:lnSpc>
                          <a:spcPct val="107000"/>
                        </a:lnSpc>
                        <a:spcBef>
                          <a:spcPts val="200"/>
                        </a:spcBef>
                        <a:spcAft>
                          <a:spcPts val="200"/>
                        </a:spcAft>
                      </a:pPr>
                      <a:r>
                        <a:rPr lang="en-GB" sz="1400" dirty="0">
                          <a:effectLst/>
                        </a:rPr>
                        <a:t>7</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39596" marR="39596" marT="0" marB="0"/>
                </a:tc>
              </a:tr>
            </a:tbl>
          </a:graphicData>
        </a:graphic>
      </p:graphicFrame>
    </p:spTree>
    <p:extLst>
      <p:ext uri="{BB962C8B-B14F-4D97-AF65-F5344CB8AC3E}">
        <p14:creationId xmlns:p14="http://schemas.microsoft.com/office/powerpoint/2010/main" val="2786660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507"/>
            <a:ext cx="10515600" cy="1017031"/>
          </a:xfrm>
        </p:spPr>
        <p:txBody>
          <a:bodyPr>
            <a:normAutofit fontScale="90000"/>
          </a:bodyPr>
          <a:lstStyle/>
          <a:p>
            <a:r>
              <a:rPr lang="en-GB" dirty="0"/>
              <a:t>Key risk mitigation </a:t>
            </a:r>
            <a:r>
              <a:rPr lang="en-GB" dirty="0" smtClean="0"/>
              <a:t>measures</a:t>
            </a:r>
            <a:r>
              <a:rPr lang="en-GB" dirty="0"/>
              <a:t/>
            </a:r>
            <a:br>
              <a:rPr lang="en-GB" dirty="0"/>
            </a:br>
            <a:r>
              <a:rPr lang="en-GB" sz="3100" dirty="0"/>
              <a:t>ITU </a:t>
            </a:r>
            <a:r>
              <a:rPr lang="en-GB" sz="3100" dirty="0" smtClean="0"/>
              <a:t>Operational plans </a:t>
            </a:r>
            <a:r>
              <a:rPr lang="en-GB" sz="3100" dirty="0"/>
              <a:t>2020-2023</a:t>
            </a:r>
          </a:p>
        </p:txBody>
      </p:sp>
      <p:graphicFrame>
        <p:nvGraphicFramePr>
          <p:cNvPr id="4" name="Table 3"/>
          <p:cNvGraphicFramePr>
            <a:graphicFrameLocks noGrp="1"/>
          </p:cNvGraphicFramePr>
          <p:nvPr>
            <p:extLst>
              <p:ext uri="{D42A27DB-BD31-4B8C-83A1-F6EECF244321}">
                <p14:modId xmlns:p14="http://schemas.microsoft.com/office/powerpoint/2010/main" val="1108753462"/>
              </p:ext>
            </p:extLst>
          </p:nvPr>
        </p:nvGraphicFramePr>
        <p:xfrm>
          <a:off x="219075" y="984823"/>
          <a:ext cx="11753850" cy="5615735"/>
        </p:xfrm>
        <a:graphic>
          <a:graphicData uri="http://schemas.openxmlformats.org/drawingml/2006/table">
            <a:tbl>
              <a:tblPr firstRow="1">
                <a:tableStyleId>{B301B821-A1FF-4177-AEE7-76D212191A09}</a:tableStyleId>
              </a:tblPr>
              <a:tblGrid>
                <a:gridCol w="10539574"/>
                <a:gridCol w="1214276"/>
              </a:tblGrid>
              <a:tr h="170781">
                <a:tc>
                  <a:txBody>
                    <a:bodyPr/>
                    <a:lstStyle/>
                    <a:p>
                      <a:pPr algn="ctr">
                        <a:lnSpc>
                          <a:spcPct val="107000"/>
                        </a:lnSpc>
                        <a:spcBef>
                          <a:spcPts val="300"/>
                        </a:spcBef>
                        <a:spcAft>
                          <a:spcPts val="300"/>
                        </a:spcAft>
                      </a:pPr>
                      <a:r>
                        <a:rPr lang="en-GB" sz="1400" dirty="0">
                          <a:effectLst/>
                        </a:rPr>
                        <a:t>Key Mitigation Measures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nchor="ctr"/>
                </a:tc>
                <a:tc>
                  <a:txBody>
                    <a:bodyPr/>
                    <a:lstStyle/>
                    <a:p>
                      <a:pPr algn="ctr">
                        <a:lnSpc>
                          <a:spcPct val="107000"/>
                        </a:lnSpc>
                        <a:spcBef>
                          <a:spcPts val="300"/>
                        </a:spcBef>
                        <a:spcAft>
                          <a:spcPts val="300"/>
                        </a:spcAft>
                      </a:pPr>
                      <a:r>
                        <a:rPr lang="en-GB" sz="1400">
                          <a:effectLst/>
                        </a:rPr>
                        <a:t>Status</a:t>
                      </a:r>
                      <a:endParaRPr lang="en-GB" sz="140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nchor="ctr"/>
                </a:tc>
              </a:tr>
              <a:tr h="341561">
                <a:tc>
                  <a:txBody>
                    <a:bodyPr/>
                    <a:lstStyle/>
                    <a:p>
                      <a:pPr>
                        <a:lnSpc>
                          <a:spcPct val="107000"/>
                        </a:lnSpc>
                        <a:spcBef>
                          <a:spcPts val="100"/>
                        </a:spcBef>
                        <a:spcAft>
                          <a:spcPts val="100"/>
                        </a:spcAft>
                      </a:pPr>
                      <a:r>
                        <a:rPr lang="en-GB" sz="1400" b="1" dirty="0">
                          <a:effectLst/>
                        </a:rPr>
                        <a:t>1. </a:t>
                      </a:r>
                      <a:r>
                        <a:rPr lang="en-GB" sz="1400" b="1" dirty="0">
                          <a:solidFill>
                            <a:srgbClr val="FF0000"/>
                          </a:solidFill>
                          <a:effectLst/>
                        </a:rPr>
                        <a:t>Inter-sectoral coordination strategy </a:t>
                      </a:r>
                      <a:r>
                        <a:rPr lang="en-GB" sz="1400" dirty="0">
                          <a:solidFill>
                            <a:srgbClr val="FF0000"/>
                          </a:solidFill>
                          <a:effectLst/>
                        </a:rPr>
                        <a:t>to improve decision making processes; ensure better planning, alignment and coordination of activities; and reduce competition and internal duplication of work</a:t>
                      </a:r>
                      <a:endParaRPr lang="en-GB" sz="14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smtClean="0">
                          <a:effectLst/>
                        </a:rPr>
                        <a:t>In </a:t>
                      </a:r>
                      <a:r>
                        <a:rPr lang="en-GB" sz="1400" dirty="0">
                          <a:effectLst/>
                        </a:rPr>
                        <a:t>progress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170781">
                <a:tc>
                  <a:txBody>
                    <a:bodyPr/>
                    <a:lstStyle/>
                    <a:p>
                      <a:pPr>
                        <a:lnSpc>
                          <a:spcPct val="107000"/>
                        </a:lnSpc>
                        <a:spcBef>
                          <a:spcPts val="100"/>
                        </a:spcBef>
                        <a:spcAft>
                          <a:spcPts val="100"/>
                        </a:spcAft>
                      </a:pPr>
                      <a:r>
                        <a:rPr lang="en-GB" sz="1400" b="1" dirty="0">
                          <a:effectLst/>
                        </a:rPr>
                        <a:t>2.</a:t>
                      </a:r>
                      <a:r>
                        <a:rPr lang="en-GB" sz="1400" dirty="0">
                          <a:effectLst/>
                        </a:rPr>
                        <a:t> Strengthen </a:t>
                      </a:r>
                      <a:r>
                        <a:rPr lang="en-GB" sz="1400" b="1" dirty="0">
                          <a:effectLst/>
                        </a:rPr>
                        <a:t>monitoring and evaluation mechanisms</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Ongoing</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683121">
                <a:tc>
                  <a:txBody>
                    <a:bodyPr/>
                    <a:lstStyle/>
                    <a:p>
                      <a:pPr>
                        <a:lnSpc>
                          <a:spcPct val="107000"/>
                        </a:lnSpc>
                        <a:spcBef>
                          <a:spcPts val="100"/>
                        </a:spcBef>
                        <a:spcAft>
                          <a:spcPts val="100"/>
                        </a:spcAft>
                      </a:pPr>
                      <a:r>
                        <a:rPr lang="en-GB" sz="1400" b="1" dirty="0">
                          <a:effectLst/>
                        </a:rPr>
                        <a:t>3. </a:t>
                      </a:r>
                      <a:r>
                        <a:rPr lang="en-GB" sz="1400" dirty="0">
                          <a:effectLst/>
                        </a:rPr>
                        <a:t>Conduct an </a:t>
                      </a:r>
                      <a:r>
                        <a:rPr lang="en-GB" sz="1400" b="1" dirty="0">
                          <a:effectLst/>
                        </a:rPr>
                        <a:t>organizational assessment</a:t>
                      </a:r>
                      <a:r>
                        <a:rPr lang="en-GB" sz="1400" dirty="0">
                          <a:effectLst/>
                        </a:rPr>
                        <a:t>, to evaluate and consult on the organizational culture and skills; identify managerial objectives in order to respond to challenges/needs of the ITU membership and the ICT ecosystem; study gaps in terms of skills/people, technology and tools; and define an Action Plan </a:t>
                      </a:r>
                      <a:r>
                        <a:rPr lang="en-GB" sz="1400" dirty="0">
                          <a:solidFill>
                            <a:srgbClr val="FF0000"/>
                          </a:solidFill>
                          <a:effectLst/>
                        </a:rPr>
                        <a:t>to move towards the desired organizational culture and skills needed to remain relevant and competitive</a:t>
                      </a:r>
                      <a:endParaRPr lang="en-GB" sz="14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Planning phase</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683121">
                <a:tc>
                  <a:txBody>
                    <a:bodyPr/>
                    <a:lstStyle/>
                    <a:p>
                      <a:pPr>
                        <a:lnSpc>
                          <a:spcPct val="107000"/>
                        </a:lnSpc>
                        <a:spcBef>
                          <a:spcPts val="100"/>
                        </a:spcBef>
                        <a:spcAft>
                          <a:spcPts val="100"/>
                        </a:spcAft>
                      </a:pPr>
                      <a:r>
                        <a:rPr lang="en-GB" sz="1400" b="1" dirty="0" smtClean="0">
                          <a:effectLst/>
                        </a:rPr>
                        <a:t>4. </a:t>
                      </a:r>
                      <a:r>
                        <a:rPr lang="en-GB" sz="1400" dirty="0" smtClean="0">
                          <a:effectLst/>
                        </a:rPr>
                        <a:t>Ensuring that the strategic design goals of the </a:t>
                      </a:r>
                      <a:r>
                        <a:rPr lang="en-GB" sz="1400" b="1" dirty="0" smtClean="0">
                          <a:effectLst/>
                        </a:rPr>
                        <a:t>United Nations security management system </a:t>
                      </a:r>
                      <a:r>
                        <a:rPr lang="en-GB" sz="1400" dirty="0" smtClean="0">
                          <a:effectLst/>
                        </a:rPr>
                        <a:t>is met: </a:t>
                      </a:r>
                      <a:r>
                        <a:rPr lang="en-GB" sz="1400" i="1" dirty="0" smtClean="0">
                          <a:effectLst/>
                        </a:rPr>
                        <a:t>a) </a:t>
                      </a:r>
                      <a:r>
                        <a:rPr lang="en-GB" sz="1400" dirty="0" smtClean="0">
                          <a:effectLst/>
                        </a:rPr>
                        <a:t>Enhancing physical security posture at HQ, </a:t>
                      </a:r>
                      <a:r>
                        <a:rPr lang="en-GB" sz="1400" i="1" dirty="0" smtClean="0">
                          <a:effectLst/>
                        </a:rPr>
                        <a:t>b)</a:t>
                      </a:r>
                      <a:r>
                        <a:rPr lang="en-GB" sz="1400" dirty="0" smtClean="0">
                          <a:effectLst/>
                        </a:rPr>
                        <a:t> Continuing Security Assessment Audits at Regional and Area Offices, </a:t>
                      </a:r>
                      <a:r>
                        <a:rPr lang="en-GB" sz="1400" i="1" dirty="0" smtClean="0">
                          <a:effectLst/>
                        </a:rPr>
                        <a:t>c)</a:t>
                      </a:r>
                      <a:r>
                        <a:rPr lang="en-GB" sz="1400" dirty="0" smtClean="0">
                          <a:effectLst/>
                        </a:rPr>
                        <a:t> Implementation of ORMS ( HQ and FO), </a:t>
                      </a:r>
                      <a:r>
                        <a:rPr lang="en-GB" sz="1400" i="1" dirty="0" smtClean="0">
                          <a:effectLst/>
                        </a:rPr>
                        <a:t>d)</a:t>
                      </a:r>
                      <a:r>
                        <a:rPr lang="en-GB" sz="1400" dirty="0" smtClean="0">
                          <a:effectLst/>
                        </a:rPr>
                        <a:t> Premises protection (shatter resistant film installation), and </a:t>
                      </a:r>
                      <a:r>
                        <a:rPr lang="en-GB" sz="1400" i="1" dirty="0" smtClean="0">
                          <a:effectLst/>
                        </a:rPr>
                        <a:t>e)</a:t>
                      </a:r>
                      <a:r>
                        <a:rPr lang="en-GB" sz="1400" dirty="0" smtClean="0">
                          <a:effectLst/>
                        </a:rPr>
                        <a:t> Discussion with Host country on Anti-Pedestrian and Anti-Vehicle protection for the new ITU Premises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Ongoing</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707303">
                <a:tc>
                  <a:txBody>
                    <a:bodyPr/>
                    <a:lstStyle/>
                    <a:p>
                      <a:pPr>
                        <a:lnSpc>
                          <a:spcPct val="107000"/>
                        </a:lnSpc>
                        <a:spcBef>
                          <a:spcPts val="100"/>
                        </a:spcBef>
                        <a:spcAft>
                          <a:spcPts val="100"/>
                        </a:spcAft>
                      </a:pPr>
                      <a:r>
                        <a:rPr lang="en-GB" sz="1400" b="1" dirty="0">
                          <a:effectLst/>
                        </a:rPr>
                        <a:t>5.</a:t>
                      </a:r>
                      <a:r>
                        <a:rPr lang="en-GB" sz="1400" dirty="0">
                          <a:effectLst/>
                        </a:rPr>
                        <a:t> </a:t>
                      </a:r>
                      <a:r>
                        <a:rPr lang="en-GB" sz="1400" i="1" dirty="0">
                          <a:effectLst/>
                        </a:rPr>
                        <a:t>a)</a:t>
                      </a:r>
                      <a:r>
                        <a:rPr lang="en-GB" sz="1400" dirty="0">
                          <a:effectLst/>
                        </a:rPr>
                        <a:t> ITU wide </a:t>
                      </a:r>
                      <a:r>
                        <a:rPr lang="en-GB" sz="1400" b="1" dirty="0">
                          <a:effectLst/>
                        </a:rPr>
                        <a:t>Organizational Resilience Management System (ORMS)</a:t>
                      </a:r>
                      <a:r>
                        <a:rPr lang="en-GB" sz="1400" dirty="0">
                          <a:effectLst/>
                        </a:rPr>
                        <a:t>, including crisis management (CM) policy and procedure, together with business continuity management framework (BC), and provision of a mechanism for effective crisis communication (CC) management</a:t>
                      </a:r>
                    </a:p>
                    <a:p>
                      <a:pPr>
                        <a:lnSpc>
                          <a:spcPct val="107000"/>
                        </a:lnSpc>
                        <a:spcBef>
                          <a:spcPts val="100"/>
                        </a:spcBef>
                        <a:spcAft>
                          <a:spcPts val="100"/>
                        </a:spcAft>
                      </a:pPr>
                      <a:r>
                        <a:rPr lang="en-GB" sz="1400" dirty="0">
                          <a:effectLst/>
                        </a:rPr>
                        <a:t>    </a:t>
                      </a:r>
                      <a:r>
                        <a:rPr lang="en-GB" sz="1400" i="1" dirty="0">
                          <a:effectLst/>
                        </a:rPr>
                        <a:t>b)</a:t>
                      </a:r>
                      <a:r>
                        <a:rPr lang="en-GB" sz="1400" dirty="0">
                          <a:effectLst/>
                        </a:rPr>
                        <a:t> ITU wide </a:t>
                      </a:r>
                      <a:r>
                        <a:rPr lang="en-GB" sz="1400" b="1" dirty="0">
                          <a:effectLst/>
                        </a:rPr>
                        <a:t>Global Business Continuity Framework</a:t>
                      </a:r>
                      <a:r>
                        <a:rPr lang="en-GB" sz="1400" dirty="0">
                          <a:effectLst/>
                        </a:rPr>
                        <a:t> (as part of ORMS), including strengthening remote participation means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Ongoing</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341561">
                <a:tc>
                  <a:txBody>
                    <a:bodyPr/>
                    <a:lstStyle/>
                    <a:p>
                      <a:pPr>
                        <a:lnSpc>
                          <a:spcPct val="107000"/>
                        </a:lnSpc>
                        <a:spcBef>
                          <a:spcPts val="100"/>
                        </a:spcBef>
                        <a:spcAft>
                          <a:spcPts val="100"/>
                        </a:spcAft>
                      </a:pPr>
                      <a:r>
                        <a:rPr lang="en-GB" sz="1400" b="1" dirty="0">
                          <a:effectLst/>
                        </a:rPr>
                        <a:t>6.</a:t>
                      </a:r>
                      <a:r>
                        <a:rPr lang="en-GB" sz="1400" dirty="0">
                          <a:effectLst/>
                        </a:rPr>
                        <a:t> ICT </a:t>
                      </a:r>
                      <a:r>
                        <a:rPr lang="en-GB" sz="1400" b="1" dirty="0">
                          <a:effectLst/>
                        </a:rPr>
                        <a:t>disaster recovery and business continuity framework </a:t>
                      </a:r>
                      <a:r>
                        <a:rPr lang="en-GB" sz="1400" dirty="0">
                          <a:effectLst/>
                        </a:rPr>
                        <a:t>plan</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smtClean="0">
                          <a:effectLst/>
                        </a:rPr>
                        <a:t>In </a:t>
                      </a:r>
                      <a:r>
                        <a:rPr lang="en-GB" sz="1400" dirty="0">
                          <a:effectLst/>
                        </a:rPr>
                        <a:t>progress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170781">
                <a:tc>
                  <a:txBody>
                    <a:bodyPr/>
                    <a:lstStyle/>
                    <a:p>
                      <a:pPr>
                        <a:lnSpc>
                          <a:spcPct val="107000"/>
                        </a:lnSpc>
                        <a:spcBef>
                          <a:spcPts val="100"/>
                        </a:spcBef>
                        <a:spcAft>
                          <a:spcPts val="100"/>
                        </a:spcAft>
                      </a:pPr>
                      <a:r>
                        <a:rPr lang="en-GB" sz="1400" b="1" dirty="0">
                          <a:effectLst/>
                        </a:rPr>
                        <a:t>7.</a:t>
                      </a:r>
                      <a:r>
                        <a:rPr lang="en-GB" sz="1400" dirty="0">
                          <a:effectLst/>
                        </a:rPr>
                        <a:t> Ongoing monitoring and early </a:t>
                      </a:r>
                      <a:r>
                        <a:rPr lang="en-GB" sz="1400" b="1" dirty="0">
                          <a:effectLst/>
                        </a:rPr>
                        <a:t>engagement with membership</a:t>
                      </a:r>
                      <a:r>
                        <a:rPr lang="en-GB" sz="1400" dirty="0">
                          <a:effectLst/>
                        </a:rPr>
                        <a:t> (both by HQ and working through regional offices)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Ongoing</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683121">
                <a:tc>
                  <a:txBody>
                    <a:bodyPr/>
                    <a:lstStyle/>
                    <a:p>
                      <a:pPr>
                        <a:lnSpc>
                          <a:spcPct val="107000"/>
                        </a:lnSpc>
                        <a:spcBef>
                          <a:spcPts val="100"/>
                        </a:spcBef>
                        <a:spcAft>
                          <a:spcPts val="100"/>
                        </a:spcAft>
                      </a:pPr>
                      <a:r>
                        <a:rPr lang="en-GB" sz="1400" b="1" dirty="0">
                          <a:effectLst/>
                        </a:rPr>
                        <a:t>8.</a:t>
                      </a:r>
                      <a:r>
                        <a:rPr lang="en-GB" sz="1400" dirty="0">
                          <a:effectLst/>
                        </a:rPr>
                        <a:t> Implementation of the </a:t>
                      </a:r>
                      <a:r>
                        <a:rPr lang="en-GB" sz="1400" b="1" dirty="0">
                          <a:effectLst/>
                        </a:rPr>
                        <a:t>HR strategic plan</a:t>
                      </a:r>
                      <a:r>
                        <a:rPr lang="en-GB" sz="1400" dirty="0">
                          <a:effectLst/>
                        </a:rPr>
                        <a:t> defining staffing and business requirements through workforce planning, </a:t>
                      </a:r>
                      <a:r>
                        <a:rPr lang="en-GB" sz="1400" dirty="0" err="1">
                          <a:effectLst/>
                        </a:rPr>
                        <a:t>analyzing</a:t>
                      </a:r>
                      <a:r>
                        <a:rPr lang="en-GB" sz="1400" dirty="0">
                          <a:effectLst/>
                        </a:rPr>
                        <a:t> gaps through performance management and addressing skills and competency needs through learning and development. Ensuring HR procedure and processes sustain the versatility, agility and adaptability of the workforce in line with Staff Regulations and Staff Rules and overall UN System policy framework.</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smtClean="0">
                          <a:effectLst/>
                        </a:rPr>
                        <a:t>In </a:t>
                      </a:r>
                      <a:r>
                        <a:rPr lang="en-GB" sz="1400" dirty="0">
                          <a:effectLst/>
                        </a:rPr>
                        <a:t>progress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170781">
                <a:tc>
                  <a:txBody>
                    <a:bodyPr/>
                    <a:lstStyle/>
                    <a:p>
                      <a:pPr>
                        <a:lnSpc>
                          <a:spcPct val="107000"/>
                        </a:lnSpc>
                        <a:spcBef>
                          <a:spcPts val="100"/>
                        </a:spcBef>
                        <a:spcAft>
                          <a:spcPts val="100"/>
                        </a:spcAft>
                      </a:pPr>
                      <a:r>
                        <a:rPr lang="en-GB" sz="1400" b="1" dirty="0">
                          <a:effectLst/>
                        </a:rPr>
                        <a:t>9.</a:t>
                      </a:r>
                      <a:r>
                        <a:rPr lang="en-GB" sz="1400" dirty="0">
                          <a:effectLst/>
                        </a:rPr>
                        <a:t> Strengthen </a:t>
                      </a:r>
                      <a:r>
                        <a:rPr lang="en-GB" sz="1400" b="1" dirty="0">
                          <a:effectLst/>
                        </a:rPr>
                        <a:t>Internal control system/mechanisms</a:t>
                      </a:r>
                      <a:endParaRPr lang="en-GB" sz="1400" b="1"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a:effectLst/>
                        </a:rPr>
                        <a:t>Ongoing</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r h="853902">
                <a:tc>
                  <a:txBody>
                    <a:bodyPr/>
                    <a:lstStyle/>
                    <a:p>
                      <a:pPr>
                        <a:lnSpc>
                          <a:spcPct val="107000"/>
                        </a:lnSpc>
                        <a:spcBef>
                          <a:spcPts val="100"/>
                        </a:spcBef>
                        <a:spcAft>
                          <a:spcPts val="100"/>
                        </a:spcAft>
                      </a:pPr>
                      <a:r>
                        <a:rPr lang="en-GB" sz="1400" b="1" dirty="0">
                          <a:effectLst/>
                        </a:rPr>
                        <a:t>10.</a:t>
                      </a:r>
                      <a:r>
                        <a:rPr lang="en-GB" sz="1400" dirty="0">
                          <a:effectLst/>
                        </a:rPr>
                        <a:t> </a:t>
                      </a:r>
                      <a:r>
                        <a:rPr lang="en-GB" sz="1400" b="1" dirty="0">
                          <a:effectLst/>
                        </a:rPr>
                        <a:t>Digital communication strategy </a:t>
                      </a:r>
                      <a:r>
                        <a:rPr lang="en-GB" sz="1400" dirty="0">
                          <a:effectLst/>
                        </a:rPr>
                        <a:t>which focuses on daily listening to social and news media (as well as macro trends); (micro)influencer mapping and relations; crisis and reputation management; content marketing including social media advertising; branding from the inside out including internal communications; and maintenance of a neutral content hub for timely, accessible, actionable, credible and trusted, relevant, understandable audio, visual and text content from both within ITU and external thought leaders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c>
                  <a:txBody>
                    <a:bodyPr/>
                    <a:lstStyle/>
                    <a:p>
                      <a:pPr algn="ctr">
                        <a:lnSpc>
                          <a:spcPct val="107000"/>
                        </a:lnSpc>
                        <a:spcBef>
                          <a:spcPts val="100"/>
                        </a:spcBef>
                        <a:spcAft>
                          <a:spcPts val="100"/>
                        </a:spcAft>
                      </a:pPr>
                      <a:r>
                        <a:rPr lang="en-GB" sz="1400" dirty="0" smtClean="0">
                          <a:effectLst/>
                        </a:rPr>
                        <a:t>In </a:t>
                      </a:r>
                      <a:r>
                        <a:rPr lang="en-GB" sz="1400" dirty="0">
                          <a:effectLst/>
                        </a:rPr>
                        <a:t>progress</a:t>
                      </a:r>
                      <a:endParaRPr lang="en-GB" sz="1400" dirty="0">
                        <a:effectLst/>
                        <a:latin typeface="Calibri" panose="020F0502020204030204" pitchFamily="34" charset="0"/>
                        <a:ea typeface="SimSun" panose="02010600030101010101" pitchFamily="2" charset="-122"/>
                        <a:cs typeface="Arial" panose="020B0604020202020204" pitchFamily="34" charset="0"/>
                      </a:endParaRPr>
                    </a:p>
                  </a:txBody>
                  <a:tcPr marL="65289" marR="65289" marT="0" marB="0"/>
                </a:tc>
              </a:tr>
            </a:tbl>
          </a:graphicData>
        </a:graphic>
      </p:graphicFrame>
    </p:spTree>
    <p:extLst>
      <p:ext uri="{BB962C8B-B14F-4D97-AF65-F5344CB8AC3E}">
        <p14:creationId xmlns:p14="http://schemas.microsoft.com/office/powerpoint/2010/main" val="388967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851688"/>
            <a:ext cx="9823450" cy="1737775"/>
          </a:xfrm>
        </p:spPr>
        <p:txBody>
          <a:bodyPr>
            <a:normAutofit/>
          </a:bodyPr>
          <a:lstStyle/>
          <a:p>
            <a:r>
              <a:rPr lang="en-US" dirty="0" smtClean="0"/>
              <a:t>Enhancing the Coordination Strategy</a:t>
            </a:r>
            <a:endParaRPr lang="en-GB" dirty="0"/>
          </a:p>
        </p:txBody>
      </p:sp>
      <p:sp>
        <p:nvSpPr>
          <p:cNvPr id="5" name="Text Placeholder 4"/>
          <p:cNvSpPr>
            <a:spLocks noGrp="1"/>
          </p:cNvSpPr>
          <p:nvPr>
            <p:ph type="body" idx="1"/>
          </p:nvPr>
        </p:nvSpPr>
        <p:spPr/>
        <p:txBody>
          <a:bodyPr/>
          <a:lstStyle/>
          <a:p>
            <a:r>
              <a:rPr lang="en-GB" dirty="0" smtClean="0"/>
              <a:t> </a:t>
            </a:r>
            <a:endParaRPr lang="en-GB" dirty="0"/>
          </a:p>
        </p:txBody>
      </p:sp>
    </p:spTree>
    <p:extLst>
      <p:ext uri="{BB962C8B-B14F-4D97-AF65-F5344CB8AC3E}">
        <p14:creationId xmlns:p14="http://schemas.microsoft.com/office/powerpoint/2010/main" val="2664584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5B135B7F72E54BB695A202F128D05E" ma:contentTypeVersion="1" ma:contentTypeDescription="Create a new document." ma:contentTypeScope="" ma:versionID="d00b16237760964dc3fd315c28b7ac5a">
  <xsd:schema xmlns:xsd="http://www.w3.org/2001/XMLSchema" xmlns:xs="http://www.w3.org/2001/XMLSchema" xmlns:p="http://schemas.microsoft.com/office/2006/metadata/properties" xmlns:ns2="fd2363f7-5dd8-4b83-ad80-ec03c2b8d87b" targetNamespace="http://schemas.microsoft.com/office/2006/metadata/properties" ma:root="true" ma:fieldsID="42e1b57630ad81f0942f3712102982de" ns2:_="">
    <xsd:import namespace="fd2363f7-5dd8-4b83-ad80-ec03c2b8d87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2363f7-5dd8-4b83-ad80-ec03c2b8d87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58D1BEA-F693-4D38-88D7-E7735507A6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2363f7-5dd8-4b83-ad80-ec03c2b8d8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42E61D-10A9-4E71-AFC6-736BFD7F80D3}">
  <ds:schemaRefs>
    <ds:schemaRef ds:uri="http://schemas.microsoft.com/sharepoint/v3/contenttype/forms"/>
  </ds:schemaRefs>
</ds:datastoreItem>
</file>

<file path=customXml/itemProps3.xml><?xml version="1.0" encoding="utf-8"?>
<ds:datastoreItem xmlns:ds="http://schemas.openxmlformats.org/officeDocument/2006/customXml" ds:itemID="{C63F77A8-9C40-43C9-8A40-3B118D63A144}">
  <ds:schemaRefs>
    <ds:schemaRef ds:uri="http://purl.org/dc/elements/1.1/"/>
    <ds:schemaRef ds:uri="http://schemas.microsoft.com/office/2006/metadata/properties"/>
    <ds:schemaRef ds:uri="http://purl.org/dc/terms/"/>
    <ds:schemaRef ds:uri="fd2363f7-5dd8-4b83-ad80-ec03c2b8d87b"/>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6789</TotalTime>
  <Words>1780</Words>
  <Application>Microsoft Office PowerPoint</Application>
  <PresentationFormat>Widescreen</PresentationFormat>
  <Paragraphs>269</Paragraphs>
  <Slides>14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SimSun</vt:lpstr>
      <vt:lpstr>Arial</vt:lpstr>
      <vt:lpstr>Calibri</vt:lpstr>
      <vt:lpstr>Calibri Light</vt:lpstr>
      <vt:lpstr>Times New Roman</vt:lpstr>
      <vt:lpstr>Wingdings</vt:lpstr>
      <vt:lpstr>Wingdings 2</vt:lpstr>
      <vt:lpstr>Office Theme</vt:lpstr>
      <vt:lpstr>Strengthening Inter-Sectoral Coordination  Council Working Group on Financial and Human Resources (CWG-FHR)</vt:lpstr>
      <vt:lpstr>PP-18, Strategic/Operational Plans on Inter-sectoral Coordination</vt:lpstr>
      <vt:lpstr>Res. 191 on Inter-Sector Coordination Strategy</vt:lpstr>
      <vt:lpstr>New Inter-Sectoral Objective I.6 ITU Strategic Plan 2020-2023</vt:lpstr>
      <vt:lpstr>Overview of Strategic Risks ITU Strategic Plan 2020-2023</vt:lpstr>
      <vt:lpstr>Risk Mitigation Strategies (grouped) ITU Strategic Plan 2020-2023</vt:lpstr>
      <vt:lpstr>Risk Analysis ITU Operational plans 2020-2023</vt:lpstr>
      <vt:lpstr>Key risk mitigation measures ITU Operational plans 2020-2023</vt:lpstr>
      <vt:lpstr>Enhancing the Coordination Strategy</vt:lpstr>
      <vt:lpstr>Model for internal coordination</vt:lpstr>
      <vt:lpstr>Criteria for inter-sectoral themes/topics for areas of common interest</vt:lpstr>
      <vt:lpstr>ISC-TF methods of work</vt:lpstr>
      <vt:lpstr>Benefits</vt:lpstr>
      <vt:lpstr>Roadmap for implementation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Vaggelis Igglesis</dc:creator>
  <cp:lastModifiedBy>Janin, Patricia</cp:lastModifiedBy>
  <cp:revision>484</cp:revision>
  <cp:lastPrinted>2019-08-22T08:45:47Z</cp:lastPrinted>
  <dcterms:created xsi:type="dcterms:W3CDTF">2013-09-17T20:52:20Z</dcterms:created>
  <dcterms:modified xsi:type="dcterms:W3CDTF">2019-09-04T12:33:51Z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0x010100B85B135B7F72E54BB695A202F128D05E</vt:lpwstr>
  </property>
</Properties>
</file>