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1" r:id="rId5"/>
  </p:sldMasterIdLst>
  <p:notesMasterIdLst>
    <p:notesMasterId r:id="rId17"/>
  </p:notesMasterIdLst>
  <p:sldIdLst>
    <p:sldId id="258" r:id="rId6"/>
    <p:sldId id="561" r:id="rId7"/>
    <p:sldId id="474" r:id="rId8"/>
    <p:sldId id="564" r:id="rId9"/>
    <p:sldId id="563" r:id="rId10"/>
    <p:sldId id="546" r:id="rId11"/>
    <p:sldId id="486" r:id="rId12"/>
    <p:sldId id="566" r:id="rId13"/>
    <p:sldId id="569" r:id="rId14"/>
    <p:sldId id="567" r:id="rId15"/>
    <p:sldId id="565" r:id="rId1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3" autoAdjust="0"/>
    <p:restoredTop sz="95856" autoAdjust="0"/>
  </p:normalViewPr>
  <p:slideViewPr>
    <p:cSldViewPr snapToGrid="0" snapToObjects="1" showGuides="1">
      <p:cViewPr varScale="1">
        <p:scale>
          <a:sx n="99" d="100"/>
          <a:sy n="99" d="100"/>
        </p:scale>
        <p:origin x="78"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69" d="100"/>
          <a:sy n="69" d="100"/>
        </p:scale>
        <p:origin x="3096" y="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oleObject" Target="file:///\\blue\DFS\USERS\T\tuplin\Gender\UN-SWAP\ITU's%20progress%20in%20UN%20SWAP%202012-2016%20Feb2018.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Users\lindakaseva\Desktop\UN%20Women\Annual%20meeting\Awards%20graphs.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riya.alvarez\Documents\UN-SWAP_1.0\Copy%20of%20ECOSOC%202017%20Graphs_FINAL_LE_pa.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barChart>
        <c:barDir val="col"/>
        <c:grouping val="percentStacked"/>
        <c:varyColors val="0"/>
        <c:ser>
          <c:idx val="0"/>
          <c:order val="0"/>
          <c:tx>
            <c:strRef>
              <c:f>Sheet1!$A$4</c:f>
              <c:strCache>
                <c:ptCount val="1"/>
                <c:pt idx="0">
                  <c:v>Not applicable</c:v>
                </c:pt>
              </c:strCache>
            </c:strRef>
          </c:tx>
          <c:spPr>
            <a:solidFill>
              <a:srgbClr val="C000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Sheet1!$B$3:$G$3</c:f>
              <c:numCache>
                <c:formatCode>General</c:formatCode>
                <c:ptCount val="6"/>
                <c:pt idx="0">
                  <c:v>2012</c:v>
                </c:pt>
                <c:pt idx="1">
                  <c:v>2013</c:v>
                </c:pt>
                <c:pt idx="2">
                  <c:v>2014</c:v>
                </c:pt>
                <c:pt idx="3">
                  <c:v>2015</c:v>
                </c:pt>
                <c:pt idx="4">
                  <c:v>2016</c:v>
                </c:pt>
                <c:pt idx="5">
                  <c:v>2017</c:v>
                </c:pt>
              </c:numCache>
            </c:numRef>
          </c:cat>
          <c:val>
            <c:numRef>
              <c:f>Sheet1!$B$4:$G$4</c:f>
              <c:numCache>
                <c:formatCode>General</c:formatCode>
                <c:ptCount val="6"/>
                <c:pt idx="0">
                  <c:v>0</c:v>
                </c:pt>
                <c:pt idx="1">
                  <c:v>0</c:v>
                </c:pt>
                <c:pt idx="2">
                  <c:v>1</c:v>
                </c:pt>
                <c:pt idx="3">
                  <c:v>0</c:v>
                </c:pt>
                <c:pt idx="4">
                  <c:v>1</c:v>
                </c:pt>
                <c:pt idx="5">
                  <c:v>1</c:v>
                </c:pt>
              </c:numCache>
            </c:numRef>
          </c:val>
          <c:extLst xmlns:c16r2="http://schemas.microsoft.com/office/drawing/2015/06/chart">
            <c:ext xmlns:c16="http://schemas.microsoft.com/office/drawing/2014/chart" uri="{C3380CC4-5D6E-409C-BE32-E72D297353CC}">
              <c16:uniqueId val="{00000000-1FF4-49BA-95E6-428602D8A485}"/>
            </c:ext>
          </c:extLst>
        </c:ser>
        <c:ser>
          <c:idx val="1"/>
          <c:order val="1"/>
          <c:tx>
            <c:strRef>
              <c:f>Sheet1!$A$5</c:f>
              <c:strCache>
                <c:ptCount val="1"/>
                <c:pt idx="0">
                  <c:v>Missing</c:v>
                </c:pt>
              </c:strCache>
            </c:strRef>
          </c:tx>
          <c:spPr>
            <a:solidFill>
              <a:srgbClr val="FF0000"/>
            </a:solidFill>
            <a:ln>
              <a:solidFill>
                <a:schemeClr val="tx1"/>
              </a:solidFill>
            </a:ln>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Sheet1!$B$3:$G$3</c:f>
              <c:numCache>
                <c:formatCode>General</c:formatCode>
                <c:ptCount val="6"/>
                <c:pt idx="0">
                  <c:v>2012</c:v>
                </c:pt>
                <c:pt idx="1">
                  <c:v>2013</c:v>
                </c:pt>
                <c:pt idx="2">
                  <c:v>2014</c:v>
                </c:pt>
                <c:pt idx="3">
                  <c:v>2015</c:v>
                </c:pt>
                <c:pt idx="4">
                  <c:v>2016</c:v>
                </c:pt>
                <c:pt idx="5">
                  <c:v>2017</c:v>
                </c:pt>
              </c:numCache>
            </c:numRef>
          </c:cat>
          <c:val>
            <c:numRef>
              <c:f>Sheet1!$B$5:$G$5</c:f>
              <c:numCache>
                <c:formatCode>General</c:formatCode>
                <c:ptCount val="6"/>
                <c:pt idx="0">
                  <c:v>4</c:v>
                </c:pt>
                <c:pt idx="1">
                  <c:v>4</c:v>
                </c:pt>
                <c:pt idx="2">
                  <c:v>2</c:v>
                </c:pt>
                <c:pt idx="3">
                  <c:v>3</c:v>
                </c:pt>
                <c:pt idx="4">
                  <c:v>3</c:v>
                </c:pt>
                <c:pt idx="5">
                  <c:v>2</c:v>
                </c:pt>
              </c:numCache>
            </c:numRef>
          </c:val>
          <c:extLst xmlns:c16r2="http://schemas.microsoft.com/office/drawing/2015/06/chart">
            <c:ext xmlns:c16="http://schemas.microsoft.com/office/drawing/2014/chart" uri="{C3380CC4-5D6E-409C-BE32-E72D297353CC}">
              <c16:uniqueId val="{00000001-1FF4-49BA-95E6-428602D8A485}"/>
            </c:ext>
          </c:extLst>
        </c:ser>
        <c:ser>
          <c:idx val="2"/>
          <c:order val="2"/>
          <c:tx>
            <c:strRef>
              <c:f>Sheet1!$A$6</c:f>
              <c:strCache>
                <c:ptCount val="1"/>
                <c:pt idx="0">
                  <c:v>Approaches requirement</c:v>
                </c:pt>
              </c:strCache>
            </c:strRef>
          </c:tx>
          <c:spPr>
            <a:solidFill>
              <a:srgbClr val="FFFF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Sheet1!$B$3:$G$3</c:f>
              <c:numCache>
                <c:formatCode>General</c:formatCode>
                <c:ptCount val="6"/>
                <c:pt idx="0">
                  <c:v>2012</c:v>
                </c:pt>
                <c:pt idx="1">
                  <c:v>2013</c:v>
                </c:pt>
                <c:pt idx="2">
                  <c:v>2014</c:v>
                </c:pt>
                <c:pt idx="3">
                  <c:v>2015</c:v>
                </c:pt>
                <c:pt idx="4">
                  <c:v>2016</c:v>
                </c:pt>
                <c:pt idx="5">
                  <c:v>2017</c:v>
                </c:pt>
              </c:numCache>
            </c:numRef>
          </c:cat>
          <c:val>
            <c:numRef>
              <c:f>Sheet1!$B$6:$G$6</c:f>
              <c:numCache>
                <c:formatCode>General</c:formatCode>
                <c:ptCount val="6"/>
                <c:pt idx="0">
                  <c:v>9</c:v>
                </c:pt>
                <c:pt idx="1">
                  <c:v>8</c:v>
                </c:pt>
                <c:pt idx="2">
                  <c:v>7</c:v>
                </c:pt>
                <c:pt idx="3">
                  <c:v>7</c:v>
                </c:pt>
                <c:pt idx="4">
                  <c:v>6</c:v>
                </c:pt>
                <c:pt idx="5">
                  <c:v>6</c:v>
                </c:pt>
              </c:numCache>
            </c:numRef>
          </c:val>
          <c:extLst xmlns:c16r2="http://schemas.microsoft.com/office/drawing/2015/06/chart">
            <c:ext xmlns:c16="http://schemas.microsoft.com/office/drawing/2014/chart" uri="{C3380CC4-5D6E-409C-BE32-E72D297353CC}">
              <c16:uniqueId val="{00000002-1FF4-49BA-95E6-428602D8A485}"/>
            </c:ext>
          </c:extLst>
        </c:ser>
        <c:ser>
          <c:idx val="3"/>
          <c:order val="3"/>
          <c:tx>
            <c:strRef>
              <c:f>Sheet1!$A$7</c:f>
              <c:strCache>
                <c:ptCount val="1"/>
                <c:pt idx="0">
                  <c:v>Meets requirement</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numRef>
              <c:f>Sheet1!$B$3:$G$3</c:f>
              <c:numCache>
                <c:formatCode>General</c:formatCode>
                <c:ptCount val="6"/>
                <c:pt idx="0">
                  <c:v>2012</c:v>
                </c:pt>
                <c:pt idx="1">
                  <c:v>2013</c:v>
                </c:pt>
                <c:pt idx="2">
                  <c:v>2014</c:v>
                </c:pt>
                <c:pt idx="3">
                  <c:v>2015</c:v>
                </c:pt>
                <c:pt idx="4">
                  <c:v>2016</c:v>
                </c:pt>
                <c:pt idx="5">
                  <c:v>2017</c:v>
                </c:pt>
              </c:numCache>
            </c:numRef>
          </c:cat>
          <c:val>
            <c:numRef>
              <c:f>Sheet1!$B$7:$G$7</c:f>
              <c:numCache>
                <c:formatCode>General</c:formatCode>
                <c:ptCount val="6"/>
                <c:pt idx="0">
                  <c:v>2</c:v>
                </c:pt>
                <c:pt idx="1">
                  <c:v>2</c:v>
                </c:pt>
                <c:pt idx="2">
                  <c:v>3</c:v>
                </c:pt>
                <c:pt idx="3">
                  <c:v>4</c:v>
                </c:pt>
                <c:pt idx="4">
                  <c:v>5</c:v>
                </c:pt>
                <c:pt idx="5">
                  <c:v>5</c:v>
                </c:pt>
              </c:numCache>
            </c:numRef>
          </c:val>
          <c:extLst xmlns:c16r2="http://schemas.microsoft.com/office/drawing/2015/06/chart">
            <c:ext xmlns:c16="http://schemas.microsoft.com/office/drawing/2014/chart" uri="{C3380CC4-5D6E-409C-BE32-E72D297353CC}">
              <c16:uniqueId val="{00000003-1FF4-49BA-95E6-428602D8A485}"/>
            </c:ext>
          </c:extLst>
        </c:ser>
        <c:ser>
          <c:idx val="4"/>
          <c:order val="4"/>
          <c:tx>
            <c:strRef>
              <c:f>Sheet1!$A$8</c:f>
              <c:strCache>
                <c:ptCount val="1"/>
                <c:pt idx="0">
                  <c:v>Exceeds</c:v>
                </c:pt>
              </c:strCache>
            </c:strRef>
          </c:tx>
          <c:spPr>
            <a:solidFill>
              <a:srgbClr val="66FF33"/>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numRef>
              <c:f>Sheet1!$B$3:$G$3</c:f>
              <c:numCache>
                <c:formatCode>General</c:formatCode>
                <c:ptCount val="6"/>
                <c:pt idx="0">
                  <c:v>2012</c:v>
                </c:pt>
                <c:pt idx="1">
                  <c:v>2013</c:v>
                </c:pt>
                <c:pt idx="2">
                  <c:v>2014</c:v>
                </c:pt>
                <c:pt idx="3">
                  <c:v>2015</c:v>
                </c:pt>
                <c:pt idx="4">
                  <c:v>2016</c:v>
                </c:pt>
                <c:pt idx="5">
                  <c:v>2017</c:v>
                </c:pt>
              </c:numCache>
            </c:numRef>
          </c:cat>
          <c:val>
            <c:numRef>
              <c:f>Sheet1!$B$8:$G$8</c:f>
              <c:numCache>
                <c:formatCode>General</c:formatCode>
                <c:ptCount val="6"/>
                <c:pt idx="0">
                  <c:v>0</c:v>
                </c:pt>
                <c:pt idx="1">
                  <c:v>2</c:v>
                </c:pt>
                <c:pt idx="2">
                  <c:v>2</c:v>
                </c:pt>
                <c:pt idx="3">
                  <c:v>1</c:v>
                </c:pt>
                <c:pt idx="4">
                  <c:v>0</c:v>
                </c:pt>
                <c:pt idx="5">
                  <c:v>1</c:v>
                </c:pt>
              </c:numCache>
            </c:numRef>
          </c:val>
          <c:extLst xmlns:c16r2="http://schemas.microsoft.com/office/drawing/2015/06/chart">
            <c:ext xmlns:c16="http://schemas.microsoft.com/office/drawing/2014/chart" uri="{C3380CC4-5D6E-409C-BE32-E72D297353CC}">
              <c16:uniqueId val="{00000004-1FF4-49BA-95E6-428602D8A485}"/>
            </c:ext>
          </c:extLst>
        </c:ser>
        <c:dLbls>
          <c:showLegendKey val="0"/>
          <c:showVal val="0"/>
          <c:showCatName val="0"/>
          <c:showSerName val="0"/>
          <c:showPercent val="0"/>
          <c:showBubbleSize val="0"/>
        </c:dLbls>
        <c:gapWidth val="150"/>
        <c:overlap val="100"/>
        <c:axId val="70171832"/>
        <c:axId val="70172224"/>
      </c:barChart>
      <c:catAx>
        <c:axId val="70171832"/>
        <c:scaling>
          <c:orientation val="minMax"/>
        </c:scaling>
        <c:delete val="0"/>
        <c:axPos val="b"/>
        <c:numFmt formatCode="General" sourceLinked="1"/>
        <c:majorTickMark val="out"/>
        <c:minorTickMark val="none"/>
        <c:tickLblPos val="nextTo"/>
        <c:crossAx val="70172224"/>
        <c:crosses val="autoZero"/>
        <c:auto val="1"/>
        <c:lblAlgn val="ctr"/>
        <c:lblOffset val="100"/>
        <c:noMultiLvlLbl val="0"/>
      </c:catAx>
      <c:valAx>
        <c:axId val="70172224"/>
        <c:scaling>
          <c:orientation val="minMax"/>
        </c:scaling>
        <c:delete val="0"/>
        <c:axPos val="l"/>
        <c:majorGridlines/>
        <c:numFmt formatCode="0%" sourceLinked="1"/>
        <c:majorTickMark val="out"/>
        <c:minorTickMark val="none"/>
        <c:tickLblPos val="nextTo"/>
        <c:crossAx val="70171832"/>
        <c:crosses val="autoZero"/>
        <c:crossBetween val="between"/>
      </c:valAx>
    </c:plotArea>
    <c:legend>
      <c:legendPos val="r"/>
      <c:layout/>
      <c:overlay val="0"/>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sz="2800" dirty="0"/>
              <a:t>Percentage of reporting entities that meet or exceed UN-SWAP requirements</a:t>
            </a:r>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chemeClr val="accent1">
                  <a:shade val="50000"/>
                </a:schemeClr>
              </a:solidFill>
              <a:ln>
                <a:noFill/>
              </a:ln>
              <a:effectLst>
                <a:outerShdw blurRad="38100" dist="30000" dir="5400000" rotWithShape="0">
                  <a:srgbClr val="000000">
                    <a:alpha val="45000"/>
                  </a:srgbClr>
                </a:outerShdw>
              </a:effectLst>
            </c:spPr>
            <c:extLst xmlns:c16r2="http://schemas.microsoft.com/office/drawing/2015/06/chart">
              <c:ext xmlns:c16="http://schemas.microsoft.com/office/drawing/2014/chart" uri="{C3380CC4-5D6E-409C-BE32-E72D297353CC}">
                <c16:uniqueId val="{00000001-F466-4781-A5AF-B211A4B68CE3}"/>
              </c:ext>
            </c:extLst>
          </c:dPt>
          <c:dPt>
            <c:idx val="1"/>
            <c:invertIfNegative val="0"/>
            <c:bubble3D val="0"/>
            <c:spPr>
              <a:solidFill>
                <a:schemeClr val="accent1">
                  <a:shade val="70000"/>
                </a:schemeClr>
              </a:solidFill>
              <a:ln>
                <a:noFill/>
              </a:ln>
              <a:effectLst>
                <a:outerShdw blurRad="38100" dist="30000" dir="5400000" rotWithShape="0">
                  <a:srgbClr val="000000">
                    <a:alpha val="45000"/>
                  </a:srgbClr>
                </a:outerShdw>
              </a:effectLst>
            </c:spPr>
            <c:extLst xmlns:c16r2="http://schemas.microsoft.com/office/drawing/2015/06/chart">
              <c:ext xmlns:c16="http://schemas.microsoft.com/office/drawing/2014/chart" uri="{C3380CC4-5D6E-409C-BE32-E72D297353CC}">
                <c16:uniqueId val="{00000003-F466-4781-A5AF-B211A4B68CE3}"/>
              </c:ext>
            </c:extLst>
          </c:dPt>
          <c:dPt>
            <c:idx val="2"/>
            <c:invertIfNegative val="0"/>
            <c:bubble3D val="0"/>
            <c:spPr>
              <a:solidFill>
                <a:schemeClr val="accent1">
                  <a:shade val="90000"/>
                </a:schemeClr>
              </a:solidFill>
              <a:ln>
                <a:noFill/>
              </a:ln>
              <a:effectLst>
                <a:outerShdw blurRad="38100" dist="30000" dir="5400000" rotWithShape="0">
                  <a:srgbClr val="000000">
                    <a:alpha val="45000"/>
                  </a:srgbClr>
                </a:outerShdw>
              </a:effectLst>
            </c:spPr>
            <c:extLst xmlns:c16r2="http://schemas.microsoft.com/office/drawing/2015/06/chart">
              <c:ext xmlns:c16="http://schemas.microsoft.com/office/drawing/2014/chart" uri="{C3380CC4-5D6E-409C-BE32-E72D297353CC}">
                <c16:uniqueId val="{00000005-F466-4781-A5AF-B211A4B68CE3}"/>
              </c:ext>
            </c:extLst>
          </c:dPt>
          <c:dPt>
            <c:idx val="3"/>
            <c:invertIfNegative val="0"/>
            <c:bubble3D val="0"/>
            <c:spPr>
              <a:solidFill>
                <a:schemeClr val="accent1">
                  <a:tint val="90000"/>
                </a:schemeClr>
              </a:solidFill>
              <a:ln>
                <a:noFill/>
              </a:ln>
              <a:effectLst>
                <a:outerShdw blurRad="38100" dist="30000" dir="5400000" rotWithShape="0">
                  <a:srgbClr val="000000">
                    <a:alpha val="45000"/>
                  </a:srgbClr>
                </a:outerShdw>
              </a:effectLst>
            </c:spPr>
            <c:extLst xmlns:c16r2="http://schemas.microsoft.com/office/drawing/2015/06/chart">
              <c:ext xmlns:c16="http://schemas.microsoft.com/office/drawing/2014/chart" uri="{C3380CC4-5D6E-409C-BE32-E72D297353CC}">
                <c16:uniqueId val="{00000007-F466-4781-A5AF-B211A4B68CE3}"/>
              </c:ext>
            </c:extLst>
          </c:dPt>
          <c:dPt>
            <c:idx val="4"/>
            <c:invertIfNegative val="0"/>
            <c:bubble3D val="0"/>
            <c:spPr>
              <a:solidFill>
                <a:schemeClr val="accent1">
                  <a:tint val="70000"/>
                </a:schemeClr>
              </a:solidFill>
              <a:ln>
                <a:noFill/>
              </a:ln>
              <a:effectLst>
                <a:outerShdw blurRad="38100" dist="30000" dir="5400000" rotWithShape="0">
                  <a:srgbClr val="000000">
                    <a:alpha val="45000"/>
                  </a:srgbClr>
                </a:outerShdw>
              </a:effectLst>
            </c:spPr>
            <c:extLst xmlns:c16r2="http://schemas.microsoft.com/office/drawing/2015/06/chart">
              <c:ext xmlns:c16="http://schemas.microsoft.com/office/drawing/2014/chart" uri="{C3380CC4-5D6E-409C-BE32-E72D297353CC}">
                <c16:uniqueId val="{00000009-F466-4781-A5AF-B211A4B68CE3}"/>
              </c:ext>
            </c:extLst>
          </c:dPt>
          <c:dPt>
            <c:idx val="5"/>
            <c:invertIfNegative val="0"/>
            <c:bubble3D val="0"/>
            <c:spPr>
              <a:solidFill>
                <a:schemeClr val="accent1">
                  <a:tint val="50000"/>
                </a:schemeClr>
              </a:solidFill>
              <a:ln>
                <a:noFill/>
              </a:ln>
              <a:effectLst>
                <a:outerShdw blurRad="38100" dist="30000" dir="5400000" rotWithShape="0">
                  <a:srgbClr val="000000">
                    <a:alpha val="45000"/>
                  </a:srgbClr>
                </a:outerShdw>
              </a:effectLst>
            </c:spPr>
            <c:extLst xmlns:c16r2="http://schemas.microsoft.com/office/drawing/2015/06/chart">
              <c:ext xmlns:c16="http://schemas.microsoft.com/office/drawing/2014/chart" uri="{C3380CC4-5D6E-409C-BE32-E72D297353CC}">
                <c16:uniqueId val="{0000000B-F466-4781-A5AF-B211A4B68CE3}"/>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dLbl>
            <c:dLbl>
              <c:idx val="4"/>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accent3">
                          <a:lumMod val="50000"/>
                        </a:schemeClr>
                      </a:solidFill>
                      <a:latin typeface="+mn-lt"/>
                      <a:ea typeface="+mn-ea"/>
                      <a:cs typeface="+mn-cs"/>
                    </a:defRPr>
                  </a:pPr>
                  <a:endParaRPr lang="en-US"/>
                </a:p>
              </c:txPr>
              <c:dLblPos val="inEnd"/>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accent3">
                          <a:lumMod val="50000"/>
                        </a:schemeClr>
                      </a:solidFill>
                      <a:latin typeface="+mn-lt"/>
                      <a:ea typeface="+mn-ea"/>
                      <a:cs typeface="+mn-cs"/>
                    </a:defRPr>
                  </a:pPr>
                  <a:endParaRPr lang="en-US"/>
                </a:p>
              </c:txPr>
              <c:dLblPos val="inEnd"/>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Sheet1!$I$28:$N$28</c:f>
              <c:numCache>
                <c:formatCode>General</c:formatCode>
                <c:ptCount val="6"/>
                <c:pt idx="0">
                  <c:v>2012</c:v>
                </c:pt>
                <c:pt idx="1">
                  <c:v>2013</c:v>
                </c:pt>
                <c:pt idx="2">
                  <c:v>2014</c:v>
                </c:pt>
                <c:pt idx="3">
                  <c:v>2015</c:v>
                </c:pt>
                <c:pt idx="4">
                  <c:v>2016</c:v>
                </c:pt>
                <c:pt idx="5">
                  <c:v>2017</c:v>
                </c:pt>
              </c:numCache>
            </c:numRef>
          </c:cat>
          <c:val>
            <c:numRef>
              <c:f>Sheet1!$I$29:$N$29</c:f>
              <c:numCache>
                <c:formatCode>0%</c:formatCode>
                <c:ptCount val="6"/>
                <c:pt idx="0">
                  <c:v>0.31</c:v>
                </c:pt>
                <c:pt idx="1">
                  <c:v>0.42</c:v>
                </c:pt>
                <c:pt idx="2">
                  <c:v>0.51</c:v>
                </c:pt>
                <c:pt idx="3">
                  <c:v>0.56999999999999995</c:v>
                </c:pt>
                <c:pt idx="4">
                  <c:v>0.64</c:v>
                </c:pt>
                <c:pt idx="5">
                  <c:v>0.65</c:v>
                </c:pt>
              </c:numCache>
            </c:numRef>
          </c:val>
          <c:extLst xmlns:c16r2="http://schemas.microsoft.com/office/drawing/2015/06/chart">
            <c:ext xmlns:c16="http://schemas.microsoft.com/office/drawing/2014/chart" uri="{C3380CC4-5D6E-409C-BE32-E72D297353CC}">
              <c16:uniqueId val="{00000000-D095-EB49-94C1-B7F71D710FE2}"/>
            </c:ext>
          </c:extLst>
        </c:ser>
        <c:dLbls>
          <c:dLblPos val="inEnd"/>
          <c:showLegendKey val="0"/>
          <c:showVal val="1"/>
          <c:showCatName val="0"/>
          <c:showSerName val="0"/>
          <c:showPercent val="0"/>
          <c:showBubbleSize val="0"/>
        </c:dLbls>
        <c:gapWidth val="100"/>
        <c:overlap val="-24"/>
        <c:axId val="70173008"/>
        <c:axId val="70173400"/>
      </c:barChart>
      <c:catAx>
        <c:axId val="7017300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crossAx val="70173400"/>
        <c:crosses val="autoZero"/>
        <c:auto val="1"/>
        <c:lblAlgn val="ctr"/>
        <c:lblOffset val="100"/>
        <c:noMultiLvlLbl val="0"/>
      </c:catAx>
      <c:valAx>
        <c:axId val="70173400"/>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70173008"/>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6.5784282087689855E-2"/>
          <c:y val="0.11259089352961314"/>
          <c:w val="0.86864151714642213"/>
          <c:h val="0.80384748373844572"/>
        </c:manualLayout>
      </c:layout>
      <c:barChart>
        <c:barDir val="bar"/>
        <c:grouping val="percentStacked"/>
        <c:varyColors val="0"/>
        <c:ser>
          <c:idx val="0"/>
          <c:order val="0"/>
          <c:tx>
            <c:strRef>
              <c:f>'Fig 1- Overall by year'!$C$32</c:f>
              <c:strCache>
                <c:ptCount val="1"/>
                <c:pt idx="0">
                  <c:v>Not applicable</c:v>
                </c:pt>
              </c:strCache>
            </c:strRef>
          </c:tx>
          <c:spPr>
            <a:solidFill>
              <a:schemeClr val="accent3">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'Fig 1- Overall by year'!$B$33:$B$38</c:f>
              <c:numCache>
                <c:formatCode>General</c:formatCode>
                <c:ptCount val="6"/>
                <c:pt idx="0">
                  <c:v>2012</c:v>
                </c:pt>
                <c:pt idx="1">
                  <c:v>2013</c:v>
                </c:pt>
                <c:pt idx="2">
                  <c:v>2014</c:v>
                </c:pt>
                <c:pt idx="3">
                  <c:v>2015</c:v>
                </c:pt>
                <c:pt idx="4">
                  <c:v>2016</c:v>
                </c:pt>
                <c:pt idx="5">
                  <c:v>2017</c:v>
                </c:pt>
              </c:numCache>
            </c:numRef>
          </c:cat>
          <c:val>
            <c:numRef>
              <c:f>'Fig 1- Overall by year'!$C$33:$C$38</c:f>
              <c:numCache>
                <c:formatCode>0%</c:formatCode>
                <c:ptCount val="6"/>
                <c:pt idx="0">
                  <c:v>0.09</c:v>
                </c:pt>
                <c:pt idx="1">
                  <c:v>0.11</c:v>
                </c:pt>
                <c:pt idx="2">
                  <c:v>0.08</c:v>
                </c:pt>
                <c:pt idx="3">
                  <c:v>0.06</c:v>
                </c:pt>
                <c:pt idx="4">
                  <c:v>7.0000000000000007E-2</c:v>
                </c:pt>
                <c:pt idx="5">
                  <c:v>7.0000000000000007E-2</c:v>
                </c:pt>
              </c:numCache>
            </c:numRef>
          </c:val>
          <c:extLst xmlns:c16r2="http://schemas.microsoft.com/office/drawing/2015/06/chart">
            <c:ext xmlns:c16="http://schemas.microsoft.com/office/drawing/2014/chart" uri="{C3380CC4-5D6E-409C-BE32-E72D297353CC}">
              <c16:uniqueId val="{00000000-1497-49C0-9EF4-4ABDC241C9E7}"/>
            </c:ext>
          </c:extLst>
        </c:ser>
        <c:ser>
          <c:idx val="1"/>
          <c:order val="1"/>
          <c:tx>
            <c:strRef>
              <c:f>'Fig 1- Overall by year'!$D$32</c:f>
              <c:strCache>
                <c:ptCount val="1"/>
                <c:pt idx="0">
                  <c:v>Missing</c:v>
                </c:pt>
              </c:strCache>
            </c:strRef>
          </c:tx>
          <c:spPr>
            <a:solidFill>
              <a:schemeClr val="accent3">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'Fig 1- Overall by year'!$B$33:$B$38</c:f>
              <c:numCache>
                <c:formatCode>General</c:formatCode>
                <c:ptCount val="6"/>
                <c:pt idx="0">
                  <c:v>2012</c:v>
                </c:pt>
                <c:pt idx="1">
                  <c:v>2013</c:v>
                </c:pt>
                <c:pt idx="2">
                  <c:v>2014</c:v>
                </c:pt>
                <c:pt idx="3">
                  <c:v>2015</c:v>
                </c:pt>
                <c:pt idx="4">
                  <c:v>2016</c:v>
                </c:pt>
                <c:pt idx="5">
                  <c:v>2017</c:v>
                </c:pt>
              </c:numCache>
            </c:numRef>
          </c:cat>
          <c:val>
            <c:numRef>
              <c:f>'Fig 1- Overall by year'!$D$33:$D$38</c:f>
              <c:numCache>
                <c:formatCode>0%</c:formatCode>
                <c:ptCount val="6"/>
                <c:pt idx="0">
                  <c:v>0.17</c:v>
                </c:pt>
                <c:pt idx="1">
                  <c:v>0.13</c:v>
                </c:pt>
                <c:pt idx="2">
                  <c:v>0.1</c:v>
                </c:pt>
                <c:pt idx="3">
                  <c:v>0.09</c:v>
                </c:pt>
                <c:pt idx="4">
                  <c:v>0.06</c:v>
                </c:pt>
                <c:pt idx="5">
                  <c:v>0.06</c:v>
                </c:pt>
              </c:numCache>
            </c:numRef>
          </c:val>
          <c:extLst xmlns:c16r2="http://schemas.microsoft.com/office/drawing/2015/06/chart">
            <c:ext xmlns:c16="http://schemas.microsoft.com/office/drawing/2014/chart" uri="{C3380CC4-5D6E-409C-BE32-E72D297353CC}">
              <c16:uniqueId val="{00000001-1497-49C0-9EF4-4ABDC241C9E7}"/>
            </c:ext>
          </c:extLst>
        </c:ser>
        <c:ser>
          <c:idx val="2"/>
          <c:order val="2"/>
          <c:tx>
            <c:strRef>
              <c:f>'Fig 1- Overall by year'!$E$32</c:f>
              <c:strCache>
                <c:ptCount val="1"/>
                <c:pt idx="0">
                  <c:v>Approaches requirements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'Fig 1- Overall by year'!$B$33:$B$38</c:f>
              <c:numCache>
                <c:formatCode>General</c:formatCode>
                <c:ptCount val="6"/>
                <c:pt idx="0">
                  <c:v>2012</c:v>
                </c:pt>
                <c:pt idx="1">
                  <c:v>2013</c:v>
                </c:pt>
                <c:pt idx="2">
                  <c:v>2014</c:v>
                </c:pt>
                <c:pt idx="3">
                  <c:v>2015</c:v>
                </c:pt>
                <c:pt idx="4">
                  <c:v>2016</c:v>
                </c:pt>
                <c:pt idx="5">
                  <c:v>2017</c:v>
                </c:pt>
              </c:numCache>
            </c:numRef>
          </c:cat>
          <c:val>
            <c:numRef>
              <c:f>'Fig 1- Overall by year'!$E$33:$E$38</c:f>
              <c:numCache>
                <c:formatCode>0%</c:formatCode>
                <c:ptCount val="6"/>
                <c:pt idx="0">
                  <c:v>0.43</c:v>
                </c:pt>
                <c:pt idx="1">
                  <c:v>0.34</c:v>
                </c:pt>
                <c:pt idx="2">
                  <c:v>0.31</c:v>
                </c:pt>
                <c:pt idx="3">
                  <c:v>0.28000000000000003</c:v>
                </c:pt>
                <c:pt idx="4">
                  <c:v>0.23</c:v>
                </c:pt>
                <c:pt idx="5">
                  <c:v>0.23</c:v>
                </c:pt>
              </c:numCache>
            </c:numRef>
          </c:val>
          <c:extLst xmlns:c16r2="http://schemas.microsoft.com/office/drawing/2015/06/chart">
            <c:ext xmlns:c16="http://schemas.microsoft.com/office/drawing/2014/chart" uri="{C3380CC4-5D6E-409C-BE32-E72D297353CC}">
              <c16:uniqueId val="{00000002-1497-49C0-9EF4-4ABDC241C9E7}"/>
            </c:ext>
          </c:extLst>
        </c:ser>
        <c:ser>
          <c:idx val="3"/>
          <c:order val="3"/>
          <c:tx>
            <c:strRef>
              <c:f>'Fig 1- Overall by year'!$F$32</c:f>
              <c:strCache>
                <c:ptCount val="1"/>
                <c:pt idx="0">
                  <c:v>Meets requirements</c:v>
                </c:pt>
              </c:strCache>
            </c:strRef>
          </c:tx>
          <c:spPr>
            <a:solidFill>
              <a:schemeClr val="accent3">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'Fig 1- Overall by year'!$B$33:$B$38</c:f>
              <c:numCache>
                <c:formatCode>General</c:formatCode>
                <c:ptCount val="6"/>
                <c:pt idx="0">
                  <c:v>2012</c:v>
                </c:pt>
                <c:pt idx="1">
                  <c:v>2013</c:v>
                </c:pt>
                <c:pt idx="2">
                  <c:v>2014</c:v>
                </c:pt>
                <c:pt idx="3">
                  <c:v>2015</c:v>
                </c:pt>
                <c:pt idx="4">
                  <c:v>2016</c:v>
                </c:pt>
                <c:pt idx="5">
                  <c:v>2017</c:v>
                </c:pt>
              </c:numCache>
            </c:numRef>
          </c:cat>
          <c:val>
            <c:numRef>
              <c:f>'Fig 1- Overall by year'!$F$33:$F$38</c:f>
              <c:numCache>
                <c:formatCode>0%</c:formatCode>
                <c:ptCount val="6"/>
                <c:pt idx="0">
                  <c:v>0.22</c:v>
                </c:pt>
                <c:pt idx="1">
                  <c:v>0.32</c:v>
                </c:pt>
                <c:pt idx="2">
                  <c:v>0.38</c:v>
                </c:pt>
                <c:pt idx="3">
                  <c:v>0.4</c:v>
                </c:pt>
                <c:pt idx="4">
                  <c:v>0.45</c:v>
                </c:pt>
                <c:pt idx="5">
                  <c:v>0.41</c:v>
                </c:pt>
              </c:numCache>
            </c:numRef>
          </c:val>
          <c:extLst xmlns:c16r2="http://schemas.microsoft.com/office/drawing/2015/06/chart">
            <c:ext xmlns:c16="http://schemas.microsoft.com/office/drawing/2014/chart" uri="{C3380CC4-5D6E-409C-BE32-E72D297353CC}">
              <c16:uniqueId val="{00000003-1497-49C0-9EF4-4ABDC241C9E7}"/>
            </c:ext>
          </c:extLst>
        </c:ser>
        <c:ser>
          <c:idx val="4"/>
          <c:order val="4"/>
          <c:tx>
            <c:strRef>
              <c:f>'Fig 1- Overall by year'!$G$32</c:f>
              <c:strCache>
                <c:ptCount val="1"/>
                <c:pt idx="0">
                  <c:v>Exceeds requirements</c:v>
                </c:pt>
              </c:strCache>
            </c:strRef>
          </c:tx>
          <c:spPr>
            <a:solidFill>
              <a:schemeClr val="accent3">
                <a:tint val="5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'Fig 1- Overall by year'!$B$33:$B$38</c:f>
              <c:numCache>
                <c:formatCode>General</c:formatCode>
                <c:ptCount val="6"/>
                <c:pt idx="0">
                  <c:v>2012</c:v>
                </c:pt>
                <c:pt idx="1">
                  <c:v>2013</c:v>
                </c:pt>
                <c:pt idx="2">
                  <c:v>2014</c:v>
                </c:pt>
                <c:pt idx="3">
                  <c:v>2015</c:v>
                </c:pt>
                <c:pt idx="4">
                  <c:v>2016</c:v>
                </c:pt>
                <c:pt idx="5">
                  <c:v>2017</c:v>
                </c:pt>
              </c:numCache>
            </c:numRef>
          </c:cat>
          <c:val>
            <c:numRef>
              <c:f>'Fig 1- Overall by year'!$G$33:$G$38</c:f>
              <c:numCache>
                <c:formatCode>0%</c:formatCode>
                <c:ptCount val="6"/>
                <c:pt idx="0">
                  <c:v>0.09</c:v>
                </c:pt>
                <c:pt idx="1">
                  <c:v>0.1</c:v>
                </c:pt>
                <c:pt idx="2">
                  <c:v>0.13</c:v>
                </c:pt>
                <c:pt idx="3">
                  <c:v>0.17</c:v>
                </c:pt>
                <c:pt idx="4">
                  <c:v>0.19</c:v>
                </c:pt>
                <c:pt idx="5">
                  <c:v>0.24</c:v>
                </c:pt>
              </c:numCache>
            </c:numRef>
          </c:val>
          <c:extLst xmlns:c16r2="http://schemas.microsoft.com/office/drawing/2015/06/chart">
            <c:ext xmlns:c16="http://schemas.microsoft.com/office/drawing/2014/chart" uri="{C3380CC4-5D6E-409C-BE32-E72D297353CC}">
              <c16:uniqueId val="{00000004-1497-49C0-9EF4-4ABDC241C9E7}"/>
            </c:ext>
          </c:extLst>
        </c:ser>
        <c:dLbls>
          <c:dLblPos val="ctr"/>
          <c:showLegendKey val="0"/>
          <c:showVal val="1"/>
          <c:showCatName val="0"/>
          <c:showSerName val="0"/>
          <c:showPercent val="0"/>
          <c:showBubbleSize val="0"/>
        </c:dLbls>
        <c:gapWidth val="79"/>
        <c:overlap val="100"/>
        <c:axId val="70174184"/>
        <c:axId val="70174576"/>
      </c:barChart>
      <c:catAx>
        <c:axId val="70174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70174576"/>
        <c:crosses val="autoZero"/>
        <c:auto val="1"/>
        <c:lblAlgn val="ctr"/>
        <c:lblOffset val="100"/>
        <c:noMultiLvlLbl val="0"/>
      </c:catAx>
      <c:valAx>
        <c:axId val="70174576"/>
        <c:scaling>
          <c:orientation val="minMax"/>
        </c:scaling>
        <c:delete val="1"/>
        <c:axPos val="b"/>
        <c:numFmt formatCode="0%" sourceLinked="1"/>
        <c:majorTickMark val="none"/>
        <c:minorTickMark val="none"/>
        <c:tickLblPos val="nextTo"/>
        <c:crossAx val="7017418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0.375</cdr:x>
      <cdr:y>0.05731</cdr:y>
    </cdr:from>
    <cdr:to>
      <cdr:x>0.93333</cdr:x>
      <cdr:y>0.15217</cdr:y>
    </cdr:to>
    <cdr:sp macro="" textlink="">
      <cdr:nvSpPr>
        <cdr:cNvPr id="2" name="Left Brace 1">
          <a:extLst xmlns:a="http://schemas.openxmlformats.org/drawingml/2006/main">
            <a:ext uri="{FF2B5EF4-FFF2-40B4-BE49-F238E27FC236}">
              <a16:creationId xmlns:a16="http://schemas.microsoft.com/office/drawing/2014/main" xmlns="" id="{8DC5742D-D7A9-4D34-A50F-0181A432FE97}"/>
            </a:ext>
          </a:extLst>
        </cdr:cNvPr>
        <cdr:cNvSpPr/>
      </cdr:nvSpPr>
      <cdr:spPr>
        <a:xfrm xmlns:a="http://schemas.openxmlformats.org/drawingml/2006/main" rot="5400000">
          <a:off x="5704617" y="-1940784"/>
          <a:ext cx="554168" cy="5105401"/>
        </a:xfrm>
        <a:prstGeom xmlns:a="http://schemas.openxmlformats.org/drawingml/2006/main" prst="leftBrace">
          <a:avLst>
            <a:gd name="adj1" fmla="val 68332"/>
            <a:gd name="adj2" fmla="val 49125"/>
          </a:avLst>
        </a:prstGeom>
        <a:ln xmlns:a="http://schemas.openxmlformats.org/drawingml/2006/main" w="76200">
          <a:solidFill>
            <a:srgbClr val="FF33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0.36667</cdr:x>
      <cdr:y>0.16522</cdr:y>
    </cdr:from>
    <cdr:to>
      <cdr:x>0.68333</cdr:x>
      <cdr:y>0.88261</cdr:y>
    </cdr:to>
    <cdr:cxnSp macro="">
      <cdr:nvCxnSpPr>
        <cdr:cNvPr id="3" name="Straight Arrow Connector 2">
          <a:extLst xmlns:a="http://schemas.openxmlformats.org/drawingml/2006/main">
            <a:ext uri="{FF2B5EF4-FFF2-40B4-BE49-F238E27FC236}">
              <a16:creationId xmlns:a16="http://schemas.microsoft.com/office/drawing/2014/main" xmlns="" id="{46F22B1D-BA2F-4370-A1DE-4C68ACF8288D}"/>
            </a:ext>
          </a:extLst>
        </cdr:cNvPr>
        <cdr:cNvCxnSpPr/>
      </cdr:nvCxnSpPr>
      <cdr:spPr>
        <a:xfrm xmlns:a="http://schemas.openxmlformats.org/drawingml/2006/main">
          <a:off x="3352800" y="965200"/>
          <a:ext cx="2895600" cy="4191000"/>
        </a:xfrm>
        <a:prstGeom xmlns:a="http://schemas.openxmlformats.org/drawingml/2006/main" prst="straightConnector1">
          <a:avLst/>
        </a:prstGeom>
        <a:ln xmlns:a="http://schemas.openxmlformats.org/drawingml/2006/main" w="57150">
          <a:solidFill>
            <a:srgbClr val="FF0000"/>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0.725</cdr:x>
      <cdr:y>0.15217</cdr:y>
    </cdr:from>
    <cdr:to>
      <cdr:x>0.85833</cdr:x>
      <cdr:y>0.89565</cdr:y>
    </cdr:to>
    <cdr:cxnSp macro="">
      <cdr:nvCxnSpPr>
        <cdr:cNvPr id="6" name="Connector: Elbow 5">
          <a:extLst xmlns:a="http://schemas.openxmlformats.org/drawingml/2006/main">
            <a:ext uri="{FF2B5EF4-FFF2-40B4-BE49-F238E27FC236}">
              <a16:creationId xmlns:a16="http://schemas.microsoft.com/office/drawing/2014/main" xmlns="" id="{0CB10518-43E6-481E-A513-4860CC6853BC}"/>
            </a:ext>
          </a:extLst>
        </cdr:cNvPr>
        <cdr:cNvCxnSpPr/>
      </cdr:nvCxnSpPr>
      <cdr:spPr>
        <a:xfrm xmlns:a="http://schemas.openxmlformats.org/drawingml/2006/main" rot="16200000" flipV="1">
          <a:off x="5067300" y="2451100"/>
          <a:ext cx="4343400" cy="1219200"/>
        </a:xfrm>
        <a:prstGeom xmlns:a="http://schemas.openxmlformats.org/drawingml/2006/main" prst="bentConnector3">
          <a:avLst>
            <a:gd name="adj1" fmla="val 50000"/>
          </a:avLst>
        </a:prstGeom>
        <a:ln xmlns:a="http://schemas.openxmlformats.org/drawingml/2006/main" w="76200">
          <a:solidFill>
            <a:srgbClr val="FF0000"/>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0.11667</cdr:x>
      <cdr:y>0.12609</cdr:y>
    </cdr:from>
    <cdr:to>
      <cdr:x>0.18802</cdr:x>
      <cdr:y>0.23043</cdr:y>
    </cdr:to>
    <cdr:sp macro="" textlink="">
      <cdr:nvSpPr>
        <cdr:cNvPr id="9" name="Rectangle 8">
          <a:extLst xmlns:a="http://schemas.openxmlformats.org/drawingml/2006/main">
            <a:ext uri="{FF2B5EF4-FFF2-40B4-BE49-F238E27FC236}">
              <a16:creationId xmlns:a16="http://schemas.microsoft.com/office/drawing/2014/main" xmlns="" id="{ED1A3A48-2443-4389-9C2E-D6DD56E1A766}"/>
            </a:ext>
          </a:extLst>
        </cdr:cNvPr>
        <cdr:cNvSpPr/>
      </cdr:nvSpPr>
      <cdr:spPr>
        <a:xfrm xmlns:a="http://schemas.openxmlformats.org/drawingml/2006/main">
          <a:off x="1066800" y="736600"/>
          <a:ext cx="652468" cy="609600"/>
        </a:xfrm>
        <a:prstGeom xmlns:a="http://schemas.openxmlformats.org/drawingml/2006/main" prst="rect">
          <a:avLst/>
        </a:prstGeom>
        <a:noFill xmlns:a="http://schemas.openxmlformats.org/drawingml/2006/main"/>
        <a:ln xmlns:a="http://schemas.openxmlformats.org/drawingml/2006/main" w="762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052F175-479C-4B1E-8B7D-9D96C3E67B79}" type="datetimeFigureOut">
              <a:rPr lang="en-GB" smtClean="0"/>
              <a:t>29/01/2019</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B3B3CF4-31E4-40F2-BCCB-0C15C570A339}" type="slidenum">
              <a:rPr lang="en-GB" smtClean="0"/>
              <a:t>‹#›</a:t>
            </a:fld>
            <a:endParaRPr lang="en-GB"/>
          </a:p>
        </p:txBody>
      </p:sp>
    </p:spTree>
    <p:extLst>
      <p:ext uri="{BB962C8B-B14F-4D97-AF65-F5344CB8AC3E}">
        <p14:creationId xmlns:p14="http://schemas.microsoft.com/office/powerpoint/2010/main" val="3879312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B3B3CF4-31E4-40F2-BCCB-0C15C570A339}" type="slidenum">
              <a:rPr lang="en-GB" smtClean="0"/>
              <a:t>1</a:t>
            </a:fld>
            <a:endParaRPr lang="en-GB"/>
          </a:p>
        </p:txBody>
      </p:sp>
    </p:spTree>
    <p:extLst>
      <p:ext uri="{BB962C8B-B14F-4D97-AF65-F5344CB8AC3E}">
        <p14:creationId xmlns:p14="http://schemas.microsoft.com/office/powerpoint/2010/main" val="665110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B3B3CF4-31E4-40F2-BCCB-0C15C570A339}" type="slidenum">
              <a:rPr lang="en-GB" smtClean="0"/>
              <a:t>2</a:t>
            </a:fld>
            <a:endParaRPr lang="en-GB"/>
          </a:p>
        </p:txBody>
      </p:sp>
    </p:spTree>
    <p:extLst>
      <p:ext uri="{BB962C8B-B14F-4D97-AF65-F5344CB8AC3E}">
        <p14:creationId xmlns:p14="http://schemas.microsoft.com/office/powerpoint/2010/main" val="2326047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D01E7-3C53-49F4-8FF2-D602182130E8}"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67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2012, 2 out of 15 indicators; 13% compliance</a:t>
            </a:r>
          </a:p>
          <a:p>
            <a:pPr marL="171450" indent="-171450">
              <a:buFont typeface="Arial" panose="020B0604020202020204" pitchFamily="34" charset="0"/>
              <a:buChar char="•"/>
            </a:pPr>
            <a:r>
              <a:rPr lang="en-US" dirty="0"/>
              <a:t>Over 6 year reporting period, increased to 6 out of 15 or </a:t>
            </a:r>
            <a:endParaRPr lang="en-GB" dirty="0"/>
          </a:p>
        </p:txBody>
      </p:sp>
      <p:sp>
        <p:nvSpPr>
          <p:cNvPr id="4" name="Slide Number Placeholder 3"/>
          <p:cNvSpPr>
            <a:spLocks noGrp="1"/>
          </p:cNvSpPr>
          <p:nvPr>
            <p:ph type="sldNum" sz="quarter" idx="5"/>
          </p:nvPr>
        </p:nvSpPr>
        <p:spPr/>
        <p:txBody>
          <a:bodyPr/>
          <a:lstStyle/>
          <a:p>
            <a:fld id="{FB3B3CF4-31E4-40F2-BCCB-0C15C570A339}" type="slidenum">
              <a:rPr lang="en-GB" smtClean="0"/>
              <a:t>4</a:t>
            </a:fld>
            <a:endParaRPr lang="en-GB"/>
          </a:p>
        </p:txBody>
      </p:sp>
    </p:spTree>
    <p:extLst>
      <p:ext uri="{BB962C8B-B14F-4D97-AF65-F5344CB8AC3E}">
        <p14:creationId xmlns:p14="http://schemas.microsoft.com/office/powerpoint/2010/main" val="409898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Starting from a relatively low level in 2012 (the baseline) the UN system has seen steady progress</a:t>
            </a:r>
            <a:r>
              <a:rPr lang="en-US" baseline="0" dirty="0"/>
              <a:t> towards meeting/exceeding UN-SWAP requirements. </a:t>
            </a:r>
            <a:r>
              <a:rPr lang="en-US" sz="1200" b="0" i="0" u="none" strike="noStrike" kern="1200" baseline="0" dirty="0">
                <a:solidFill>
                  <a:schemeClr val="tx1"/>
                </a:solidFill>
                <a:latin typeface="+mn-lt"/>
                <a:ea typeface="+mn-ea"/>
                <a:cs typeface="+mn-cs"/>
              </a:rPr>
              <a:t>The UN-SWAP has facilitated significant and sustained improvement in the Organization’s performance with regard to mainstreaming gender equality. The percentage of ratings meeting or exceeding requirements more than doubled from 2012 to 2017, from 31 to 65 per cent. Gains can be attributed to system-wide ownership of the System-wide Action Plan, the leadership of senior management, coordination, networking, capacity development and facilitation by United Nations networks.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Overall, system-wide performance in 2017 remained consistent with that of 2016, with 65 per cent of all ratings falling into the “meets requirements” or “exceeds requirements” category, up 1 percentage point from 2016 that can be attributed to the fact that some indicators are plateauing as low hanging fruits are gone.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C16ABD-A201-4D8C-B0EA-91BC16CD77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7768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Differentiating the “meets requirements” and “exceeds requirements” categories, however, reveals significant progress. In 2017, 24 per cent of all indicators fell in the “exceeds requirements” category, an increase of 5 percentage points over 2016 and 16 percentage points over 2012.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D01E7-3C53-49F4-8FF2-D602182130E8}"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6173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B3B3CF4-31E4-40F2-BCCB-0C15C570A339}" type="slidenum">
              <a:rPr lang="en-GB" smtClean="0"/>
              <a:t>8</a:t>
            </a:fld>
            <a:endParaRPr lang="en-GB"/>
          </a:p>
        </p:txBody>
      </p:sp>
    </p:spTree>
    <p:extLst>
      <p:ext uri="{BB962C8B-B14F-4D97-AF65-F5344CB8AC3E}">
        <p14:creationId xmlns:p14="http://schemas.microsoft.com/office/powerpoint/2010/main" val="1930799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D01E7-3C53-49F4-8FF2-D602182130E8}"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4924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B3B3CF4-31E4-40F2-BCCB-0C15C570A339}" type="slidenum">
              <a:rPr lang="en-GB" smtClean="0"/>
              <a:t>10</a:t>
            </a:fld>
            <a:endParaRPr lang="en-GB"/>
          </a:p>
        </p:txBody>
      </p:sp>
    </p:spTree>
    <p:extLst>
      <p:ext uri="{BB962C8B-B14F-4D97-AF65-F5344CB8AC3E}">
        <p14:creationId xmlns:p14="http://schemas.microsoft.com/office/powerpoint/2010/main" val="468313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ide-No Photos">
    <p:spTree>
      <p:nvGrpSpPr>
        <p:cNvPr id="1" name=""/>
        <p:cNvGrpSpPr/>
        <p:nvPr/>
      </p:nvGrpSpPr>
      <p:grpSpPr>
        <a:xfrm>
          <a:off x="0" y="0"/>
          <a:ext cx="0" cy="0"/>
          <a:chOff x="0" y="0"/>
          <a:chExt cx="0" cy="0"/>
        </a:xfrm>
      </p:grpSpPr>
      <p:sp>
        <p:nvSpPr>
          <p:cNvPr id="4" name="Rectangle 3"/>
          <p:cNvSpPr/>
          <p:nvPr userDrawn="1"/>
        </p:nvSpPr>
        <p:spPr>
          <a:xfrm>
            <a:off x="0" y="0"/>
            <a:ext cx="990600" cy="6858000"/>
          </a:xfrm>
          <a:prstGeom prst="rect">
            <a:avLst/>
          </a:prstGeom>
          <a:gradFill flip="none" rotWithShape="1">
            <a:gsLst>
              <a:gs pos="0">
                <a:schemeClr val="accent2">
                  <a:lumMod val="20000"/>
                  <a:lumOff val="80000"/>
                </a:schemeClr>
              </a:gs>
              <a:gs pos="100000">
                <a:srgbClr val="00000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charset="-128"/>
              <a:cs typeface="ＭＳ Ｐゴシック" charset="-128"/>
            </a:endParaRPr>
          </a:p>
        </p:txBody>
      </p:sp>
      <p:sp>
        <p:nvSpPr>
          <p:cNvPr id="5" name="Text Placeholder 4"/>
          <p:cNvSpPr>
            <a:spLocks noGrp="1"/>
          </p:cNvSpPr>
          <p:nvPr>
            <p:ph type="body" sz="quarter" idx="14"/>
          </p:nvPr>
        </p:nvSpPr>
        <p:spPr>
          <a:xfrm>
            <a:off x="393700" y="1409700"/>
            <a:ext cx="8483600" cy="4394200"/>
          </a:xfrm>
        </p:spPr>
        <p:txBody>
          <a:bodyPr/>
          <a:lstStyle>
            <a:lvl1pPr>
              <a:defRPr b="0"/>
            </a:lvl1pPr>
            <a:lvl2pPr marL="228600" indent="-228600">
              <a:buFont typeface="Arial"/>
              <a:buChar char="•"/>
              <a:defRPr/>
            </a:lvl2pPr>
            <a:lvl3pPr marL="457200" indent="-228600">
              <a:buSzPct val="120000"/>
              <a:buFont typeface="Arial"/>
              <a:buChar char="•"/>
              <a:defRPr/>
            </a:lvl3pPr>
            <a:lvl4pPr marL="749300" indent="-228600">
              <a:buSzPct val="120000"/>
              <a:buFont typeface="Arial"/>
              <a:buChar char="•"/>
              <a:defRPr/>
            </a:lvl4pPr>
            <a:lvl5pPr marL="1028700" indent="-228600">
              <a:buSzPct val="120000"/>
              <a:buFont typeface="Arial"/>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bwMode="auto">
          <a:xfrm>
            <a:off x="3886200" y="381000"/>
            <a:ext cx="52578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charset="-128"/>
              <a:cs typeface="ＭＳ Ｐゴシック" charset="-128"/>
            </a:endParaRPr>
          </a:p>
        </p:txBody>
      </p:sp>
      <p:grpSp>
        <p:nvGrpSpPr>
          <p:cNvPr id="11" name="Group 5"/>
          <p:cNvGrpSpPr>
            <a:grpSpLocks/>
          </p:cNvGrpSpPr>
          <p:nvPr userDrawn="1"/>
        </p:nvGrpSpPr>
        <p:grpSpPr bwMode="auto">
          <a:xfrm>
            <a:off x="0" y="381000"/>
            <a:ext cx="3886200" cy="685800"/>
            <a:chOff x="0" y="381000"/>
            <a:chExt cx="3886200" cy="685800"/>
          </a:xfrm>
        </p:grpSpPr>
        <p:sp>
          <p:nvSpPr>
            <p:cNvPr id="12" name="Rectangle 11"/>
            <p:cNvSpPr/>
            <p:nvPr/>
          </p:nvSpPr>
          <p:spPr bwMode="auto">
            <a:xfrm>
              <a:off x="0" y="381000"/>
              <a:ext cx="38862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charset="-128"/>
                <a:cs typeface="ＭＳ Ｐゴシック" charset="-128"/>
              </a:endParaRPr>
            </a:p>
          </p:txBody>
        </p:sp>
        <p:pic>
          <p:nvPicPr>
            <p:cNvPr id="13" name="Picture 4" descr="UN_Women_English_White.png"/>
            <p:cNvPicPr>
              <a:picLocks noChangeAspect="1"/>
            </p:cNvPicPr>
            <p:nvPr/>
          </p:nvPicPr>
          <p:blipFill>
            <a:blip r:embed="rId2" cstate="print">
              <a:extLst>
                <a:ext uri="{28A0092B-C50C-407E-A947-70E740481C1C}">
                  <a14:useLocalDpi xmlns:a14="http://schemas.microsoft.com/office/drawing/2010/main" val="0"/>
                </a:ext>
              </a:extLst>
            </a:blip>
            <a:srcRect b="28111"/>
            <a:stretch>
              <a:fillRect/>
            </a:stretch>
          </p:blipFill>
          <p:spPr bwMode="auto">
            <a:xfrm>
              <a:off x="268288" y="493713"/>
              <a:ext cx="156051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itle 1"/>
          <p:cNvSpPr>
            <a:spLocks noGrp="1"/>
          </p:cNvSpPr>
          <p:nvPr>
            <p:ph type="title"/>
          </p:nvPr>
        </p:nvSpPr>
        <p:spPr>
          <a:xfrm>
            <a:off x="2311400" y="419100"/>
            <a:ext cx="6680200" cy="596900"/>
          </a:xfrm>
        </p:spPr>
        <p:txBody>
          <a:bodyPr>
            <a:noAutofit/>
          </a:bodyPr>
          <a:lstStyle>
            <a:lvl1pPr algn="l">
              <a:buNone/>
              <a:defRPr sz="4000" b="0" cap="none">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2800656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9" name="Rectangle 8"/>
          <p:cNvSpPr/>
          <p:nvPr userDrawn="1"/>
        </p:nvSpPr>
        <p:spPr>
          <a:xfrm>
            <a:off x="3962400" y="0"/>
            <a:ext cx="5181600" cy="68580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charset="-128"/>
              <a:cs typeface="ＭＳ Ｐゴシック" charset="-128"/>
            </a:endParaRPr>
          </a:p>
        </p:txBody>
      </p:sp>
      <p:sp>
        <p:nvSpPr>
          <p:cNvPr id="10" name="Rectangle 9"/>
          <p:cNvSpPr/>
          <p:nvPr userDrawn="1"/>
        </p:nvSpPr>
        <p:spPr>
          <a:xfrm>
            <a:off x="3962400" y="2286000"/>
            <a:ext cx="5181600" cy="22098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charset="-128"/>
              <a:cs typeface="ＭＳ Ｐゴシック" charset="-128"/>
            </a:endParaRPr>
          </a:p>
        </p:txBody>
      </p:sp>
      <p:pic>
        <p:nvPicPr>
          <p:cNvPr id="11" name="Picture 4" descr="UN_Women_English_Whi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43600" y="304800"/>
            <a:ext cx="2932113"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11"/>
          <p:cNvSpPr>
            <a:spLocks noGrp="1"/>
          </p:cNvSpPr>
          <p:nvPr>
            <p:ph type="pic" sz="quarter" idx="13"/>
          </p:nvPr>
        </p:nvSpPr>
        <p:spPr>
          <a:xfrm>
            <a:off x="1981200" y="0"/>
            <a:ext cx="1905000" cy="2209800"/>
          </a:xfrm>
          <a:effectLst/>
        </p:spPr>
        <p:txBody>
          <a:bodyPr/>
          <a:lstStyle>
            <a:lvl1pPr>
              <a:defRPr>
                <a:ln>
                  <a:noFill/>
                </a:ln>
              </a:defRPr>
            </a:lvl1pPr>
          </a:lstStyle>
          <a:p>
            <a:pPr lvl="0"/>
            <a:endParaRPr lang="en-US" noProof="0" dirty="0"/>
          </a:p>
        </p:txBody>
      </p:sp>
      <p:sp>
        <p:nvSpPr>
          <p:cNvPr id="2" name="Title 1"/>
          <p:cNvSpPr>
            <a:spLocks noGrp="1"/>
          </p:cNvSpPr>
          <p:nvPr>
            <p:ph type="title"/>
          </p:nvPr>
        </p:nvSpPr>
        <p:spPr>
          <a:xfrm>
            <a:off x="4114800" y="2603500"/>
            <a:ext cx="4762500" cy="1701800"/>
          </a:xfrm>
        </p:spPr>
        <p:txBody>
          <a:bodyPr>
            <a:normAutofit/>
          </a:bodyPr>
          <a:lstStyle>
            <a:lvl1pPr algn="l">
              <a:buNone/>
              <a:defRPr sz="4400" b="0" cap="none">
                <a:solidFill>
                  <a:srgbClr val="FFFFFF"/>
                </a:solidFill>
              </a:defRPr>
            </a:lvl1pPr>
          </a:lstStyle>
          <a:p>
            <a:r>
              <a:rPr lang="en-US" dirty="0"/>
              <a:t>Click to edit Master title style</a:t>
            </a:r>
          </a:p>
        </p:txBody>
      </p:sp>
      <p:sp>
        <p:nvSpPr>
          <p:cNvPr id="6" name="Picture Placeholder 11"/>
          <p:cNvSpPr>
            <a:spLocks noGrp="1"/>
          </p:cNvSpPr>
          <p:nvPr>
            <p:ph type="pic" sz="quarter" idx="15"/>
          </p:nvPr>
        </p:nvSpPr>
        <p:spPr>
          <a:xfrm>
            <a:off x="1981200" y="2286000"/>
            <a:ext cx="1905000" cy="2209800"/>
          </a:xfrm>
          <a:effectLst/>
        </p:spPr>
        <p:txBody>
          <a:bodyPr/>
          <a:lstStyle>
            <a:lvl1pPr>
              <a:defRPr>
                <a:ln>
                  <a:noFill/>
                </a:ln>
              </a:defRPr>
            </a:lvl1pPr>
          </a:lstStyle>
          <a:p>
            <a:pPr lvl="0"/>
            <a:endParaRPr lang="en-US" noProof="0" dirty="0"/>
          </a:p>
        </p:txBody>
      </p:sp>
      <p:sp>
        <p:nvSpPr>
          <p:cNvPr id="7" name="Picture Placeholder 11"/>
          <p:cNvSpPr>
            <a:spLocks noGrp="1"/>
          </p:cNvSpPr>
          <p:nvPr>
            <p:ph type="pic" sz="quarter" idx="16"/>
          </p:nvPr>
        </p:nvSpPr>
        <p:spPr>
          <a:xfrm>
            <a:off x="1981200" y="4572000"/>
            <a:ext cx="1905000" cy="2286000"/>
          </a:xfrm>
          <a:effectLst/>
        </p:spPr>
        <p:txBody>
          <a:bodyPr/>
          <a:lstStyle>
            <a:lvl1pPr>
              <a:defRPr>
                <a:ln>
                  <a:noFill/>
                </a:ln>
              </a:defRPr>
            </a:lvl1pPr>
          </a:lstStyle>
          <a:p>
            <a:pPr lvl="0"/>
            <a:endParaRPr lang="en-US" noProof="0" dirty="0"/>
          </a:p>
        </p:txBody>
      </p:sp>
      <p:sp>
        <p:nvSpPr>
          <p:cNvPr id="21" name="Picture Placeholder 11"/>
          <p:cNvSpPr>
            <a:spLocks noGrp="1"/>
          </p:cNvSpPr>
          <p:nvPr>
            <p:ph type="pic" sz="quarter" idx="17"/>
          </p:nvPr>
        </p:nvSpPr>
        <p:spPr>
          <a:xfrm>
            <a:off x="0" y="0"/>
            <a:ext cx="1905000" cy="2209800"/>
          </a:xfrm>
          <a:effectLst/>
        </p:spPr>
        <p:txBody>
          <a:bodyPr/>
          <a:lstStyle>
            <a:lvl1pPr>
              <a:defRPr>
                <a:ln>
                  <a:noFill/>
                </a:ln>
              </a:defRPr>
            </a:lvl1pPr>
          </a:lstStyle>
          <a:p>
            <a:pPr lvl="0"/>
            <a:endParaRPr lang="en-US" noProof="0" dirty="0"/>
          </a:p>
        </p:txBody>
      </p:sp>
      <p:sp>
        <p:nvSpPr>
          <p:cNvPr id="22" name="Picture Placeholder 11"/>
          <p:cNvSpPr>
            <a:spLocks noGrp="1"/>
          </p:cNvSpPr>
          <p:nvPr>
            <p:ph type="pic" sz="quarter" idx="18"/>
          </p:nvPr>
        </p:nvSpPr>
        <p:spPr>
          <a:xfrm>
            <a:off x="0" y="2286000"/>
            <a:ext cx="1905000" cy="2209800"/>
          </a:xfrm>
          <a:effectLst/>
        </p:spPr>
        <p:txBody>
          <a:bodyPr/>
          <a:lstStyle>
            <a:lvl1pPr>
              <a:defRPr>
                <a:ln>
                  <a:noFill/>
                </a:ln>
              </a:defRPr>
            </a:lvl1pPr>
          </a:lstStyle>
          <a:p>
            <a:pPr lvl="0"/>
            <a:endParaRPr lang="en-US" noProof="0" dirty="0"/>
          </a:p>
        </p:txBody>
      </p:sp>
      <p:sp>
        <p:nvSpPr>
          <p:cNvPr id="23" name="Picture Placeholder 11"/>
          <p:cNvSpPr>
            <a:spLocks noGrp="1"/>
          </p:cNvSpPr>
          <p:nvPr>
            <p:ph type="pic" sz="quarter" idx="19"/>
          </p:nvPr>
        </p:nvSpPr>
        <p:spPr>
          <a:xfrm>
            <a:off x="0" y="4572000"/>
            <a:ext cx="1905000" cy="2286000"/>
          </a:xfrm>
          <a:effectLst/>
        </p:spPr>
        <p:txBody>
          <a:bodyPr/>
          <a:lstStyle>
            <a:lvl1pPr>
              <a:defRPr>
                <a:ln>
                  <a:noFill/>
                </a:ln>
              </a:defRPr>
            </a:lvl1pPr>
          </a:lstStyle>
          <a:p>
            <a:pPr lvl="0"/>
            <a:endParaRPr lang="en-US" noProof="0" dirty="0"/>
          </a:p>
        </p:txBody>
      </p:sp>
    </p:spTree>
    <p:extLst>
      <p:ext uri="{BB962C8B-B14F-4D97-AF65-F5344CB8AC3E}">
        <p14:creationId xmlns:p14="http://schemas.microsoft.com/office/powerpoint/2010/main" val="663306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4"/>
          <p:cNvSpPr/>
          <p:nvPr userDrawn="1"/>
        </p:nvSpPr>
        <p:spPr>
          <a:xfrm>
            <a:off x="3886200" y="0"/>
            <a:ext cx="52578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charset="-128"/>
              <a:cs typeface="ＭＳ Ｐゴシック" charset="-128"/>
            </a:endParaRPr>
          </a:p>
        </p:txBody>
      </p:sp>
      <p:sp>
        <p:nvSpPr>
          <p:cNvPr id="6" name="Rectangle 5"/>
          <p:cNvSpPr/>
          <p:nvPr/>
        </p:nvSpPr>
        <p:spPr bwMode="auto">
          <a:xfrm>
            <a:off x="3886200" y="381000"/>
            <a:ext cx="52578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charset="-128"/>
              <a:cs typeface="ＭＳ Ｐゴシック" charset="-128"/>
            </a:endParaRPr>
          </a:p>
        </p:txBody>
      </p:sp>
      <p:sp>
        <p:nvSpPr>
          <p:cNvPr id="12" name="Picture Placeholder 11"/>
          <p:cNvSpPr>
            <a:spLocks noGrp="1"/>
          </p:cNvSpPr>
          <p:nvPr>
            <p:ph type="pic" sz="quarter" idx="13"/>
          </p:nvPr>
        </p:nvSpPr>
        <p:spPr>
          <a:xfrm>
            <a:off x="0" y="0"/>
            <a:ext cx="3886200" cy="6858000"/>
          </a:xfrm>
          <a:effectLst>
            <a:outerShdw blurRad="50800" dist="38100" algn="l" rotWithShape="0">
              <a:prstClr val="black">
                <a:alpha val="40000"/>
              </a:prstClr>
            </a:outerShdw>
          </a:effectLst>
        </p:spPr>
        <p:txBody>
          <a:bodyPr/>
          <a:lstStyle/>
          <a:p>
            <a:pPr lvl="0"/>
            <a:endParaRPr lang="en-US" noProof="0" dirty="0"/>
          </a:p>
        </p:txBody>
      </p:sp>
      <p:sp>
        <p:nvSpPr>
          <p:cNvPr id="3" name="Text Placeholder 2"/>
          <p:cNvSpPr>
            <a:spLocks noGrp="1"/>
          </p:cNvSpPr>
          <p:nvPr>
            <p:ph type="body" idx="1"/>
          </p:nvPr>
        </p:nvSpPr>
        <p:spPr>
          <a:xfrm>
            <a:off x="4114800" y="1587500"/>
            <a:ext cx="4864100" cy="4318000"/>
          </a:xfrm>
        </p:spPr>
        <p:txBody>
          <a:bodyPr/>
          <a:lstStyle>
            <a:lvl1pPr marL="0" indent="0">
              <a:buNone/>
              <a:defRPr sz="480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a:t>Click to edit Master text styles</a:t>
            </a:r>
          </a:p>
        </p:txBody>
      </p:sp>
      <p:sp>
        <p:nvSpPr>
          <p:cNvPr id="2" name="Title 1"/>
          <p:cNvSpPr>
            <a:spLocks noGrp="1"/>
          </p:cNvSpPr>
          <p:nvPr>
            <p:ph type="title"/>
          </p:nvPr>
        </p:nvSpPr>
        <p:spPr>
          <a:xfrm>
            <a:off x="4114800" y="419100"/>
            <a:ext cx="4876800" cy="596900"/>
          </a:xfrm>
        </p:spPr>
        <p:txBody>
          <a:bodyPr>
            <a:normAutofit/>
          </a:bodyPr>
          <a:lstStyle>
            <a:lvl1pPr algn="l">
              <a:buNone/>
              <a:defRPr sz="3600" b="0" cap="none">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580866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ft Picture-Right Text">
    <p:spTree>
      <p:nvGrpSpPr>
        <p:cNvPr id="1" name=""/>
        <p:cNvGrpSpPr/>
        <p:nvPr/>
      </p:nvGrpSpPr>
      <p:grpSpPr>
        <a:xfrm>
          <a:off x="0" y="0"/>
          <a:ext cx="0" cy="0"/>
          <a:chOff x="0" y="0"/>
          <a:chExt cx="0" cy="0"/>
        </a:xfrm>
      </p:grpSpPr>
      <p:sp>
        <p:nvSpPr>
          <p:cNvPr id="6" name="Rectangle 5"/>
          <p:cNvSpPr/>
          <p:nvPr userDrawn="1"/>
        </p:nvSpPr>
        <p:spPr>
          <a:xfrm>
            <a:off x="3886200" y="0"/>
            <a:ext cx="990600" cy="6858000"/>
          </a:xfrm>
          <a:prstGeom prst="rect">
            <a:avLst/>
          </a:prstGeom>
          <a:gradFill flip="none" rotWithShape="1">
            <a:gsLst>
              <a:gs pos="0">
                <a:schemeClr val="accent2">
                  <a:lumMod val="20000"/>
                  <a:lumOff val="80000"/>
                </a:schemeClr>
              </a:gs>
              <a:gs pos="100000">
                <a:srgbClr val="00000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charset="-128"/>
              <a:cs typeface="ＭＳ Ｐゴシック" charset="-128"/>
            </a:endParaRPr>
          </a:p>
        </p:txBody>
      </p:sp>
      <p:sp>
        <p:nvSpPr>
          <p:cNvPr id="7" name="Rectangle 6"/>
          <p:cNvSpPr/>
          <p:nvPr/>
        </p:nvSpPr>
        <p:spPr bwMode="auto">
          <a:xfrm>
            <a:off x="3886200" y="381000"/>
            <a:ext cx="52578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charset="-128"/>
              <a:cs typeface="ＭＳ Ｐゴシック" charset="-128"/>
            </a:endParaRPr>
          </a:p>
        </p:txBody>
      </p:sp>
      <p:sp>
        <p:nvSpPr>
          <p:cNvPr id="12" name="Picture Placeholder 11"/>
          <p:cNvSpPr>
            <a:spLocks noGrp="1"/>
          </p:cNvSpPr>
          <p:nvPr>
            <p:ph type="pic" sz="quarter" idx="13"/>
          </p:nvPr>
        </p:nvSpPr>
        <p:spPr>
          <a:xfrm>
            <a:off x="0" y="0"/>
            <a:ext cx="3886200" cy="6858000"/>
          </a:xfrm>
          <a:effectLst>
            <a:outerShdw blurRad="50800" dist="38100" algn="l" rotWithShape="0">
              <a:prstClr val="black">
                <a:alpha val="40000"/>
              </a:prstClr>
            </a:outerShdw>
          </a:effectLst>
        </p:spPr>
        <p:txBody>
          <a:bodyPr/>
          <a:lstStyle/>
          <a:p>
            <a:pPr lvl="0"/>
            <a:endParaRPr lang="en-US" noProof="0" dirty="0"/>
          </a:p>
        </p:txBody>
      </p:sp>
      <p:sp>
        <p:nvSpPr>
          <p:cNvPr id="2" name="Title 1"/>
          <p:cNvSpPr>
            <a:spLocks noGrp="1"/>
          </p:cNvSpPr>
          <p:nvPr>
            <p:ph type="title"/>
          </p:nvPr>
        </p:nvSpPr>
        <p:spPr>
          <a:xfrm>
            <a:off x="4114800" y="419100"/>
            <a:ext cx="4876800" cy="596900"/>
          </a:xfrm>
        </p:spPr>
        <p:txBody>
          <a:bodyPr>
            <a:noAutofit/>
          </a:bodyPr>
          <a:lstStyle>
            <a:lvl1pPr algn="l">
              <a:buNone/>
              <a:defRPr sz="4000" b="0" cap="none">
                <a:solidFill>
                  <a:srgbClr val="FFFFFF"/>
                </a:solidFill>
              </a:defRPr>
            </a:lvl1pPr>
          </a:lstStyle>
          <a:p>
            <a:r>
              <a:rPr lang="en-US" dirty="0"/>
              <a:t>Click to edit Master title style</a:t>
            </a:r>
          </a:p>
        </p:txBody>
      </p:sp>
      <p:sp>
        <p:nvSpPr>
          <p:cNvPr id="5" name="Text Placeholder 4"/>
          <p:cNvSpPr>
            <a:spLocks noGrp="1"/>
          </p:cNvSpPr>
          <p:nvPr>
            <p:ph type="body" sz="quarter" idx="14"/>
          </p:nvPr>
        </p:nvSpPr>
        <p:spPr>
          <a:xfrm>
            <a:off x="4152900" y="1409700"/>
            <a:ext cx="4724400" cy="4394200"/>
          </a:xfrm>
        </p:spPr>
        <p:txBody>
          <a:bodyPr/>
          <a:lstStyle>
            <a:lvl1pPr>
              <a:defRPr b="0"/>
            </a:lvl1pPr>
            <a:lvl2pPr marL="228600" indent="-228600">
              <a:buFont typeface="Arial"/>
              <a:buChar char="•"/>
              <a:defRPr/>
            </a:lvl2pPr>
            <a:lvl3pPr marL="457200" indent="-228600">
              <a:buSzPct val="120000"/>
              <a:buFont typeface="Arial"/>
              <a:buChar char="•"/>
              <a:defRPr/>
            </a:lvl3pPr>
            <a:lvl4pPr marL="749300" indent="-228600">
              <a:buSzPct val="120000"/>
              <a:buFont typeface="Arial"/>
              <a:buChar char="•"/>
              <a:defRPr/>
            </a:lvl4pPr>
            <a:lvl5pPr marL="1028700" indent="-228600">
              <a:buSzPct val="120000"/>
              <a:buFont typeface="Arial"/>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3259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Left Pictures-Right Text">
    <p:spTree>
      <p:nvGrpSpPr>
        <p:cNvPr id="1" name=""/>
        <p:cNvGrpSpPr/>
        <p:nvPr/>
      </p:nvGrpSpPr>
      <p:grpSpPr>
        <a:xfrm>
          <a:off x="0" y="0"/>
          <a:ext cx="0" cy="0"/>
          <a:chOff x="0" y="0"/>
          <a:chExt cx="0" cy="0"/>
        </a:xfrm>
      </p:grpSpPr>
      <p:sp>
        <p:nvSpPr>
          <p:cNvPr id="8" name="Rectangle 7"/>
          <p:cNvSpPr/>
          <p:nvPr userDrawn="1"/>
        </p:nvSpPr>
        <p:spPr>
          <a:xfrm>
            <a:off x="3886200" y="0"/>
            <a:ext cx="990600" cy="6858000"/>
          </a:xfrm>
          <a:prstGeom prst="rect">
            <a:avLst/>
          </a:prstGeom>
          <a:gradFill flip="none" rotWithShape="1">
            <a:gsLst>
              <a:gs pos="0">
                <a:schemeClr val="accent2">
                  <a:lumMod val="20000"/>
                  <a:lumOff val="80000"/>
                </a:schemeClr>
              </a:gs>
              <a:gs pos="100000">
                <a:srgbClr val="00000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charset="-128"/>
              <a:cs typeface="ＭＳ Ｐゴシック" charset="-128"/>
            </a:endParaRPr>
          </a:p>
        </p:txBody>
      </p:sp>
      <p:sp>
        <p:nvSpPr>
          <p:cNvPr id="9" name="Rectangle 8"/>
          <p:cNvSpPr/>
          <p:nvPr/>
        </p:nvSpPr>
        <p:spPr bwMode="auto">
          <a:xfrm>
            <a:off x="3886200" y="381000"/>
            <a:ext cx="52578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charset="-128"/>
              <a:cs typeface="ＭＳ Ｐゴシック" charset="-128"/>
            </a:endParaRPr>
          </a:p>
        </p:txBody>
      </p:sp>
      <p:sp>
        <p:nvSpPr>
          <p:cNvPr id="12" name="Picture Placeholder 11"/>
          <p:cNvSpPr>
            <a:spLocks noGrp="1"/>
          </p:cNvSpPr>
          <p:nvPr>
            <p:ph type="pic" sz="quarter" idx="13"/>
          </p:nvPr>
        </p:nvSpPr>
        <p:spPr>
          <a:xfrm>
            <a:off x="0" y="0"/>
            <a:ext cx="3886200" cy="2286000"/>
          </a:xfrm>
          <a:effectLst>
            <a:outerShdw blurRad="50800" dist="38100" algn="l" rotWithShape="0">
              <a:prstClr val="black">
                <a:alpha val="40000"/>
              </a:prstClr>
            </a:outerShdw>
          </a:effectLst>
        </p:spPr>
        <p:txBody>
          <a:bodyPr/>
          <a:lstStyle>
            <a:lvl1pPr>
              <a:defRPr>
                <a:ln>
                  <a:noFill/>
                </a:ln>
              </a:defRPr>
            </a:lvl1pPr>
          </a:lstStyle>
          <a:p>
            <a:pPr lvl="0"/>
            <a:endParaRPr lang="en-US" noProof="0" dirty="0"/>
          </a:p>
        </p:txBody>
      </p:sp>
      <p:sp>
        <p:nvSpPr>
          <p:cNvPr id="2" name="Title 1"/>
          <p:cNvSpPr>
            <a:spLocks noGrp="1"/>
          </p:cNvSpPr>
          <p:nvPr>
            <p:ph type="title"/>
          </p:nvPr>
        </p:nvSpPr>
        <p:spPr>
          <a:xfrm>
            <a:off x="4114800" y="419100"/>
            <a:ext cx="4876800" cy="596900"/>
          </a:xfrm>
        </p:spPr>
        <p:txBody>
          <a:bodyPr>
            <a:noAutofit/>
          </a:bodyPr>
          <a:lstStyle>
            <a:lvl1pPr algn="l">
              <a:buNone/>
              <a:defRPr sz="4000" b="0" cap="none">
                <a:solidFill>
                  <a:srgbClr val="FFFFFF"/>
                </a:solidFill>
              </a:defRPr>
            </a:lvl1pPr>
          </a:lstStyle>
          <a:p>
            <a:r>
              <a:rPr lang="en-US" dirty="0"/>
              <a:t>Click to edit Master title style</a:t>
            </a:r>
          </a:p>
        </p:txBody>
      </p:sp>
      <p:sp>
        <p:nvSpPr>
          <p:cNvPr id="5" name="Text Placeholder 4"/>
          <p:cNvSpPr>
            <a:spLocks noGrp="1"/>
          </p:cNvSpPr>
          <p:nvPr>
            <p:ph type="body" sz="quarter" idx="14"/>
          </p:nvPr>
        </p:nvSpPr>
        <p:spPr>
          <a:xfrm>
            <a:off x="4152900" y="1409700"/>
            <a:ext cx="4724400" cy="4394200"/>
          </a:xfrm>
        </p:spPr>
        <p:txBody>
          <a:bodyPr/>
          <a:lstStyle>
            <a:lvl1pPr>
              <a:defRPr b="0"/>
            </a:lvl1pPr>
            <a:lvl2pPr marL="228600" indent="-228600">
              <a:buFont typeface="Arial"/>
              <a:buChar char="•"/>
              <a:defRPr/>
            </a:lvl2pPr>
            <a:lvl3pPr marL="457200" indent="-228600">
              <a:buSzPct val="120000"/>
              <a:buFont typeface="Arial"/>
              <a:buChar char="•"/>
              <a:defRPr/>
            </a:lvl3pPr>
            <a:lvl4pPr marL="749300" indent="-228600">
              <a:buSzPct val="120000"/>
              <a:buFont typeface="Arial"/>
              <a:buChar char="•"/>
              <a:defRPr/>
            </a:lvl4pPr>
            <a:lvl5pPr marL="1028700" indent="-228600">
              <a:buSzPct val="120000"/>
              <a:buFont typeface="Arial"/>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11"/>
          <p:cNvSpPr>
            <a:spLocks noGrp="1"/>
          </p:cNvSpPr>
          <p:nvPr>
            <p:ph type="pic" sz="quarter" idx="15"/>
          </p:nvPr>
        </p:nvSpPr>
        <p:spPr>
          <a:xfrm>
            <a:off x="0" y="2286000"/>
            <a:ext cx="3886200" cy="2273300"/>
          </a:xfrm>
          <a:effectLst>
            <a:outerShdw blurRad="50800" dist="38100" algn="l" rotWithShape="0">
              <a:prstClr val="black">
                <a:alpha val="40000"/>
              </a:prstClr>
            </a:outerShdw>
          </a:effectLst>
        </p:spPr>
        <p:txBody>
          <a:bodyPr/>
          <a:lstStyle>
            <a:lvl1pPr>
              <a:defRPr>
                <a:ln>
                  <a:noFill/>
                </a:ln>
              </a:defRPr>
            </a:lvl1pPr>
          </a:lstStyle>
          <a:p>
            <a:pPr lvl="0"/>
            <a:endParaRPr lang="en-US" noProof="0" dirty="0"/>
          </a:p>
        </p:txBody>
      </p:sp>
      <p:sp>
        <p:nvSpPr>
          <p:cNvPr id="7" name="Picture Placeholder 11"/>
          <p:cNvSpPr>
            <a:spLocks noGrp="1"/>
          </p:cNvSpPr>
          <p:nvPr>
            <p:ph type="pic" sz="quarter" idx="16"/>
          </p:nvPr>
        </p:nvSpPr>
        <p:spPr>
          <a:xfrm>
            <a:off x="0" y="4546600"/>
            <a:ext cx="3886200" cy="2311400"/>
          </a:xfrm>
          <a:effectLst>
            <a:outerShdw blurRad="50800" dist="38100" algn="l" rotWithShape="0">
              <a:prstClr val="black">
                <a:alpha val="40000"/>
              </a:prstClr>
            </a:outerShdw>
          </a:effectLst>
        </p:spPr>
        <p:txBody>
          <a:bodyPr/>
          <a:lstStyle>
            <a:lvl1pPr>
              <a:defRPr>
                <a:ln>
                  <a:noFill/>
                </a:ln>
              </a:defRPr>
            </a:lvl1pPr>
          </a:lstStyle>
          <a:p>
            <a:pPr lvl="0"/>
            <a:endParaRPr lang="en-US" noProof="0" dirty="0"/>
          </a:p>
        </p:txBody>
      </p:sp>
    </p:spTree>
    <p:extLst>
      <p:ext uri="{BB962C8B-B14F-4D97-AF65-F5344CB8AC3E}">
        <p14:creationId xmlns:p14="http://schemas.microsoft.com/office/powerpoint/2010/main" val="1319111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No Photos">
    <p:spTree>
      <p:nvGrpSpPr>
        <p:cNvPr id="1" name=""/>
        <p:cNvGrpSpPr/>
        <p:nvPr/>
      </p:nvGrpSpPr>
      <p:grpSpPr>
        <a:xfrm>
          <a:off x="0" y="0"/>
          <a:ext cx="0" cy="0"/>
          <a:chOff x="0" y="0"/>
          <a:chExt cx="0" cy="0"/>
        </a:xfrm>
      </p:grpSpPr>
      <p:sp>
        <p:nvSpPr>
          <p:cNvPr id="4" name="Rectangle 3"/>
          <p:cNvSpPr/>
          <p:nvPr userDrawn="1"/>
        </p:nvSpPr>
        <p:spPr>
          <a:xfrm>
            <a:off x="0" y="0"/>
            <a:ext cx="990600" cy="6858000"/>
          </a:xfrm>
          <a:prstGeom prst="rect">
            <a:avLst/>
          </a:prstGeom>
          <a:gradFill flip="none" rotWithShape="1">
            <a:gsLst>
              <a:gs pos="0">
                <a:schemeClr val="accent2">
                  <a:lumMod val="20000"/>
                  <a:lumOff val="80000"/>
                </a:schemeClr>
              </a:gs>
              <a:gs pos="100000">
                <a:srgbClr val="00000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charset="-128"/>
              <a:cs typeface="ＭＳ Ｐゴシック" charset="-128"/>
            </a:endParaRPr>
          </a:p>
        </p:txBody>
      </p:sp>
      <p:sp>
        <p:nvSpPr>
          <p:cNvPr id="5" name="Text Placeholder 4"/>
          <p:cNvSpPr>
            <a:spLocks noGrp="1"/>
          </p:cNvSpPr>
          <p:nvPr>
            <p:ph type="body" sz="quarter" idx="14"/>
          </p:nvPr>
        </p:nvSpPr>
        <p:spPr>
          <a:xfrm>
            <a:off x="393700" y="1409700"/>
            <a:ext cx="8483600" cy="4394200"/>
          </a:xfrm>
        </p:spPr>
        <p:txBody>
          <a:bodyPr/>
          <a:lstStyle>
            <a:lvl1pPr>
              <a:defRPr b="0"/>
            </a:lvl1pPr>
            <a:lvl2pPr marL="228600" indent="-228600">
              <a:buFont typeface="Arial"/>
              <a:buChar char="•"/>
              <a:defRPr/>
            </a:lvl2pPr>
            <a:lvl3pPr marL="457200" indent="-228600">
              <a:buSzPct val="120000"/>
              <a:buFont typeface="Arial"/>
              <a:buChar char="•"/>
              <a:defRPr/>
            </a:lvl3pPr>
            <a:lvl4pPr marL="749300" indent="-228600">
              <a:buSzPct val="120000"/>
              <a:buFont typeface="Arial"/>
              <a:buChar char="•"/>
              <a:defRPr/>
            </a:lvl4pPr>
            <a:lvl5pPr marL="1028700" indent="-228600">
              <a:buSzPct val="120000"/>
              <a:buFont typeface="Arial"/>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bwMode="auto">
          <a:xfrm>
            <a:off x="3886200" y="381000"/>
            <a:ext cx="52578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charset="-128"/>
              <a:cs typeface="ＭＳ Ｐゴシック" charset="-128"/>
            </a:endParaRPr>
          </a:p>
        </p:txBody>
      </p:sp>
      <p:grpSp>
        <p:nvGrpSpPr>
          <p:cNvPr id="11" name="Group 5"/>
          <p:cNvGrpSpPr>
            <a:grpSpLocks/>
          </p:cNvGrpSpPr>
          <p:nvPr userDrawn="1"/>
        </p:nvGrpSpPr>
        <p:grpSpPr bwMode="auto">
          <a:xfrm>
            <a:off x="0" y="381000"/>
            <a:ext cx="3886200" cy="685800"/>
            <a:chOff x="0" y="381000"/>
            <a:chExt cx="3886200" cy="685800"/>
          </a:xfrm>
        </p:grpSpPr>
        <p:sp>
          <p:nvSpPr>
            <p:cNvPr id="12" name="Rectangle 11"/>
            <p:cNvSpPr/>
            <p:nvPr/>
          </p:nvSpPr>
          <p:spPr bwMode="auto">
            <a:xfrm>
              <a:off x="0" y="381000"/>
              <a:ext cx="38862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charset="-128"/>
                <a:cs typeface="ＭＳ Ｐゴシック" charset="-128"/>
              </a:endParaRPr>
            </a:p>
          </p:txBody>
        </p:sp>
        <p:pic>
          <p:nvPicPr>
            <p:cNvPr id="13" name="Picture 4" descr="UN_Women_English_White.png"/>
            <p:cNvPicPr>
              <a:picLocks noChangeAspect="1"/>
            </p:cNvPicPr>
            <p:nvPr/>
          </p:nvPicPr>
          <p:blipFill>
            <a:blip r:embed="rId2" cstate="print">
              <a:extLst>
                <a:ext uri="{28A0092B-C50C-407E-A947-70E740481C1C}">
                  <a14:useLocalDpi xmlns:a14="http://schemas.microsoft.com/office/drawing/2010/main" val="0"/>
                </a:ext>
              </a:extLst>
            </a:blip>
            <a:srcRect b="28111"/>
            <a:stretch>
              <a:fillRect/>
            </a:stretch>
          </p:blipFill>
          <p:spPr bwMode="auto">
            <a:xfrm>
              <a:off x="268288" y="493713"/>
              <a:ext cx="156051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itle 1"/>
          <p:cNvSpPr>
            <a:spLocks noGrp="1"/>
          </p:cNvSpPr>
          <p:nvPr>
            <p:ph type="title"/>
          </p:nvPr>
        </p:nvSpPr>
        <p:spPr>
          <a:xfrm>
            <a:off x="2311400" y="419100"/>
            <a:ext cx="6680200" cy="596900"/>
          </a:xfrm>
        </p:spPr>
        <p:txBody>
          <a:bodyPr>
            <a:noAutofit/>
          </a:bodyPr>
          <a:lstStyle>
            <a:lvl1pPr algn="l">
              <a:buNone/>
              <a:defRPr sz="4000" b="0" cap="none">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3063592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Left Pictures on Blue">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0" y="0"/>
            <a:ext cx="3886200" cy="6858000"/>
          </a:xfrm>
          <a:prstGeom prst="rect">
            <a:avLst/>
          </a:prstGeom>
          <a:solidFill>
            <a:schemeClr val="bg2"/>
          </a:solidFill>
          <a:ln>
            <a:noFill/>
          </a:ln>
          <a:effectLst>
            <a:outerShdw blurRad="50800" dist="38100" algn="l" rotWithShape="0">
              <a:srgbClr val="808080">
                <a:alpha val="39999"/>
              </a:srgbClr>
            </a:outerShdw>
          </a:effectLst>
          <a:extLst>
            <a:ext uri="{91240B29-F687-4F45-9708-019B960494DF}">
              <a14:hiddenLine xmlns:a14="http://schemas.microsoft.com/office/drawing/2010/main" w="10000">
                <a:solidFill>
                  <a:srgbClr val="000000"/>
                </a:solidFill>
                <a:miter lim="800000"/>
                <a:headEnd/>
                <a:tailEnd/>
              </a14:hiddenLine>
            </a:ext>
          </a:extLst>
        </p:spPr>
        <p:txBody>
          <a:bodyPr anchor="ctr"/>
          <a:lstStyle/>
          <a:p>
            <a:pPr algn="ctr" fontAlgn="base">
              <a:spcBef>
                <a:spcPct val="0"/>
              </a:spcBef>
              <a:spcAft>
                <a:spcPct val="0"/>
              </a:spcAft>
              <a:defRPr/>
            </a:pPr>
            <a:endParaRPr lang="en-US">
              <a:solidFill>
                <a:prstClr val="white"/>
              </a:solidFill>
              <a:ea typeface="ＭＳ Ｐゴシック" pitchFamily="34" charset="-128"/>
            </a:endParaRPr>
          </a:p>
        </p:txBody>
      </p:sp>
      <p:sp>
        <p:nvSpPr>
          <p:cNvPr id="8" name="Rectangle 7"/>
          <p:cNvSpPr/>
          <p:nvPr userDrawn="1"/>
        </p:nvSpPr>
        <p:spPr>
          <a:xfrm>
            <a:off x="3886200" y="0"/>
            <a:ext cx="990600" cy="6858000"/>
          </a:xfrm>
          <a:prstGeom prst="rect">
            <a:avLst/>
          </a:prstGeom>
          <a:gradFill flip="none" rotWithShape="1">
            <a:gsLst>
              <a:gs pos="0">
                <a:schemeClr val="accent2">
                  <a:lumMod val="20000"/>
                  <a:lumOff val="80000"/>
                </a:schemeClr>
              </a:gs>
              <a:gs pos="100000">
                <a:srgbClr val="00000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charset="-128"/>
              <a:cs typeface="ＭＳ Ｐゴシック" charset="-128"/>
            </a:endParaRPr>
          </a:p>
        </p:txBody>
      </p:sp>
      <p:sp>
        <p:nvSpPr>
          <p:cNvPr id="9" name="Rectangle 8"/>
          <p:cNvSpPr/>
          <p:nvPr/>
        </p:nvSpPr>
        <p:spPr bwMode="auto">
          <a:xfrm>
            <a:off x="3886200" y="381000"/>
            <a:ext cx="52578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charset="-128"/>
              <a:cs typeface="ＭＳ Ｐゴシック" charset="-128"/>
            </a:endParaRPr>
          </a:p>
        </p:txBody>
      </p:sp>
      <p:sp>
        <p:nvSpPr>
          <p:cNvPr id="2" name="Title 1"/>
          <p:cNvSpPr>
            <a:spLocks noGrp="1"/>
          </p:cNvSpPr>
          <p:nvPr>
            <p:ph type="title"/>
          </p:nvPr>
        </p:nvSpPr>
        <p:spPr>
          <a:xfrm>
            <a:off x="4114801" y="363607"/>
            <a:ext cx="4762500" cy="707886"/>
          </a:xfrm>
        </p:spPr>
        <p:txBody>
          <a:bodyPr wrap="none">
            <a:normAutofit/>
          </a:bodyPr>
          <a:lstStyle>
            <a:lvl1pPr algn="l">
              <a:buNone/>
              <a:defRPr sz="4000" b="0" cap="none">
                <a:solidFill>
                  <a:srgbClr val="FFFFFF"/>
                </a:solidFill>
              </a:defRPr>
            </a:lvl1pPr>
          </a:lstStyle>
          <a:p>
            <a:r>
              <a:rPr lang="en-US" dirty="0"/>
              <a:t>Click to edit Master title style</a:t>
            </a:r>
          </a:p>
        </p:txBody>
      </p:sp>
      <p:sp>
        <p:nvSpPr>
          <p:cNvPr id="5" name="Text Placeholder 4"/>
          <p:cNvSpPr>
            <a:spLocks noGrp="1"/>
          </p:cNvSpPr>
          <p:nvPr>
            <p:ph type="body" sz="quarter" idx="14"/>
          </p:nvPr>
        </p:nvSpPr>
        <p:spPr>
          <a:xfrm>
            <a:off x="4152900" y="1409700"/>
            <a:ext cx="4724400" cy="4394200"/>
          </a:xfrm>
        </p:spPr>
        <p:txBody>
          <a:bodyPr/>
          <a:lstStyle>
            <a:lvl1pPr>
              <a:defRPr b="0"/>
            </a:lvl1pPr>
            <a:lvl2pPr marL="228600" indent="-228600">
              <a:buFont typeface="Arial"/>
              <a:buChar char="•"/>
              <a:defRPr/>
            </a:lvl2pPr>
            <a:lvl3pPr marL="457200" indent="-228600">
              <a:buSzPct val="120000"/>
              <a:buFont typeface="Arial"/>
              <a:buChar char="•"/>
              <a:defRPr/>
            </a:lvl3pPr>
            <a:lvl4pPr marL="749300" indent="-228600">
              <a:buSzPct val="120000"/>
              <a:buFont typeface="Arial"/>
              <a:buChar char="•"/>
              <a:defRPr/>
            </a:lvl4pPr>
            <a:lvl5pPr marL="1028700" indent="-228600">
              <a:buSzPct val="120000"/>
              <a:buFont typeface="Arial"/>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11"/>
          <p:cNvSpPr>
            <a:spLocks noGrp="1"/>
          </p:cNvSpPr>
          <p:nvPr>
            <p:ph type="pic" sz="quarter" idx="16"/>
          </p:nvPr>
        </p:nvSpPr>
        <p:spPr>
          <a:xfrm>
            <a:off x="0" y="1066800"/>
            <a:ext cx="3886200" cy="2603500"/>
          </a:xfrm>
          <a:effectLst/>
        </p:spPr>
        <p:txBody>
          <a:bodyPr/>
          <a:lstStyle>
            <a:lvl1pPr>
              <a:defRPr>
                <a:ln>
                  <a:noFill/>
                </a:ln>
              </a:defRPr>
            </a:lvl1pPr>
          </a:lstStyle>
          <a:p>
            <a:pPr lvl="0"/>
            <a:endParaRPr lang="en-US" noProof="0" dirty="0"/>
          </a:p>
        </p:txBody>
      </p:sp>
      <p:sp>
        <p:nvSpPr>
          <p:cNvPr id="11" name="Picture Placeholder 11"/>
          <p:cNvSpPr>
            <a:spLocks noGrp="1"/>
          </p:cNvSpPr>
          <p:nvPr>
            <p:ph type="pic" sz="quarter" idx="17"/>
          </p:nvPr>
        </p:nvSpPr>
        <p:spPr>
          <a:xfrm>
            <a:off x="0" y="3683000"/>
            <a:ext cx="3886200" cy="2628900"/>
          </a:xfrm>
          <a:effectLst/>
        </p:spPr>
        <p:txBody>
          <a:bodyPr/>
          <a:lstStyle>
            <a:lvl1pPr>
              <a:defRPr>
                <a:ln>
                  <a:noFill/>
                </a:ln>
              </a:defRPr>
            </a:lvl1pPr>
          </a:lstStyle>
          <a:p>
            <a:pPr lvl="0"/>
            <a:endParaRPr lang="en-US" noProof="0" dirty="0"/>
          </a:p>
        </p:txBody>
      </p:sp>
    </p:spTree>
    <p:extLst>
      <p:ext uri="{BB962C8B-B14F-4D97-AF65-F5344CB8AC3E}">
        <p14:creationId xmlns:p14="http://schemas.microsoft.com/office/powerpoint/2010/main" val="490146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ft Text-Right Picture">
    <p:spTree>
      <p:nvGrpSpPr>
        <p:cNvPr id="1" name=""/>
        <p:cNvGrpSpPr/>
        <p:nvPr/>
      </p:nvGrpSpPr>
      <p:grpSpPr>
        <a:xfrm>
          <a:off x="0" y="0"/>
          <a:ext cx="0" cy="0"/>
          <a:chOff x="0" y="0"/>
          <a:chExt cx="0" cy="0"/>
        </a:xfrm>
      </p:grpSpPr>
      <p:sp>
        <p:nvSpPr>
          <p:cNvPr id="6" name="Rectangle 5"/>
          <p:cNvSpPr/>
          <p:nvPr userDrawn="1"/>
        </p:nvSpPr>
        <p:spPr>
          <a:xfrm>
            <a:off x="0" y="0"/>
            <a:ext cx="990600" cy="6858000"/>
          </a:xfrm>
          <a:prstGeom prst="rect">
            <a:avLst/>
          </a:prstGeom>
          <a:gradFill flip="none" rotWithShape="1">
            <a:gsLst>
              <a:gs pos="0">
                <a:schemeClr val="accent2">
                  <a:lumMod val="20000"/>
                  <a:lumOff val="80000"/>
                </a:schemeClr>
              </a:gs>
              <a:gs pos="100000">
                <a:srgbClr val="00000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charset="-128"/>
              <a:cs typeface="ＭＳ Ｐゴシック" charset="-128"/>
            </a:endParaRPr>
          </a:p>
        </p:txBody>
      </p:sp>
      <p:sp>
        <p:nvSpPr>
          <p:cNvPr id="7" name="Rectangle 6"/>
          <p:cNvSpPr>
            <a:spLocks noChangeArrowheads="1"/>
          </p:cNvSpPr>
          <p:nvPr/>
        </p:nvSpPr>
        <p:spPr bwMode="auto">
          <a:xfrm>
            <a:off x="0" y="381000"/>
            <a:ext cx="5257800" cy="685800"/>
          </a:xfrm>
          <a:prstGeom prst="rect">
            <a:avLst/>
          </a:prstGeom>
          <a:solidFill>
            <a:schemeClr val="tx1">
              <a:alpha val="79999"/>
            </a:schemeClr>
          </a:solidFill>
          <a:ln>
            <a:noFill/>
          </a:ln>
          <a:effectLst>
            <a:outerShdw blurRad="50800" dist="38100" algn="l" rotWithShape="0">
              <a:srgbClr val="808080">
                <a:alpha val="39999"/>
              </a:srgbClr>
            </a:outerShdw>
          </a:effectLst>
          <a:extLst>
            <a:ext uri="{91240B29-F687-4F45-9708-019B960494DF}">
              <a14:hiddenLine xmlns:a14="http://schemas.microsoft.com/office/drawing/2010/main" w="10000">
                <a:solidFill>
                  <a:srgbClr val="000000"/>
                </a:solidFill>
                <a:miter lim="800000"/>
                <a:headEnd/>
                <a:tailEnd/>
              </a14:hiddenLine>
            </a:ext>
          </a:extLst>
        </p:spPr>
        <p:txBody>
          <a:bodyPr anchor="ctr"/>
          <a:lstStyle/>
          <a:p>
            <a:pPr algn="ctr" fontAlgn="base">
              <a:spcBef>
                <a:spcPct val="0"/>
              </a:spcBef>
              <a:spcAft>
                <a:spcPct val="0"/>
              </a:spcAft>
              <a:defRPr/>
            </a:pPr>
            <a:endParaRPr lang="en-US">
              <a:solidFill>
                <a:srgbClr val="FFFFFF"/>
              </a:solidFill>
              <a:ea typeface="ＭＳ Ｐゴシック" charset="-128"/>
              <a:cs typeface="ＭＳ Ｐゴシック" charset="-128"/>
            </a:endParaRPr>
          </a:p>
        </p:txBody>
      </p:sp>
      <p:sp>
        <p:nvSpPr>
          <p:cNvPr id="12" name="Picture Placeholder 11"/>
          <p:cNvSpPr>
            <a:spLocks noGrp="1"/>
          </p:cNvSpPr>
          <p:nvPr>
            <p:ph type="pic" sz="quarter" idx="13"/>
          </p:nvPr>
        </p:nvSpPr>
        <p:spPr>
          <a:xfrm>
            <a:off x="5257800" y="0"/>
            <a:ext cx="3886200" cy="6858000"/>
          </a:xfrm>
          <a:effectLst>
            <a:innerShdw blurRad="63500" dist="50800" dir="10800000">
              <a:prstClr val="black">
                <a:alpha val="50000"/>
              </a:prstClr>
            </a:innerShdw>
          </a:effectLst>
        </p:spPr>
        <p:txBody>
          <a:bodyPr/>
          <a:lstStyle/>
          <a:p>
            <a:pPr lvl="0"/>
            <a:endParaRPr lang="en-US" noProof="0" dirty="0"/>
          </a:p>
        </p:txBody>
      </p:sp>
      <p:sp>
        <p:nvSpPr>
          <p:cNvPr id="2" name="Title 1"/>
          <p:cNvSpPr>
            <a:spLocks noGrp="1"/>
          </p:cNvSpPr>
          <p:nvPr>
            <p:ph type="title"/>
          </p:nvPr>
        </p:nvSpPr>
        <p:spPr>
          <a:xfrm>
            <a:off x="228600" y="419100"/>
            <a:ext cx="4876800" cy="596900"/>
          </a:xfrm>
        </p:spPr>
        <p:txBody>
          <a:bodyPr>
            <a:normAutofit/>
          </a:bodyPr>
          <a:lstStyle>
            <a:lvl1pPr algn="l">
              <a:buNone/>
              <a:defRPr sz="4000" b="0" cap="none">
                <a:solidFill>
                  <a:srgbClr val="FFFFFF"/>
                </a:solidFill>
              </a:defRPr>
            </a:lvl1pPr>
          </a:lstStyle>
          <a:p>
            <a:r>
              <a:rPr lang="en-US" dirty="0"/>
              <a:t>Click to edit Master title style</a:t>
            </a:r>
          </a:p>
        </p:txBody>
      </p:sp>
      <p:sp>
        <p:nvSpPr>
          <p:cNvPr id="5" name="Text Placeholder 4"/>
          <p:cNvSpPr>
            <a:spLocks noGrp="1"/>
          </p:cNvSpPr>
          <p:nvPr>
            <p:ph type="body" sz="quarter" idx="14"/>
          </p:nvPr>
        </p:nvSpPr>
        <p:spPr>
          <a:xfrm>
            <a:off x="266700" y="1409700"/>
            <a:ext cx="4724400" cy="4394200"/>
          </a:xfrm>
        </p:spPr>
        <p:txBody>
          <a:bodyPr/>
          <a:lstStyle>
            <a:lvl1pPr>
              <a:defRPr b="0"/>
            </a:lvl1pPr>
            <a:lvl2pPr marL="228600" indent="-228600">
              <a:buFont typeface="Arial"/>
              <a:buChar char="•"/>
              <a:defRPr/>
            </a:lvl2pPr>
            <a:lvl3pPr marL="457200" indent="-228600">
              <a:buSzPct val="120000"/>
              <a:buFont typeface="Arial"/>
              <a:buChar char="•"/>
              <a:defRPr/>
            </a:lvl3pPr>
            <a:lvl4pPr marL="749300" indent="-228600">
              <a:buSzPct val="120000"/>
              <a:buFont typeface="Arial"/>
              <a:buChar char="•"/>
              <a:defRPr/>
            </a:lvl4pPr>
            <a:lvl5pPr marL="1028700" indent="-228600">
              <a:buSzPct val="120000"/>
              <a:buFont typeface="Arial"/>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628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a:xfrm>
            <a:off x="6096000" y="6248400"/>
            <a:ext cx="26670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AB278F80-A27E-4AA7-8D7A-2ED6D37E4E50}" type="datetime1">
              <a:rPr lang="en-US">
                <a:solidFill>
                  <a:srgbClr val="009DDC"/>
                </a:solidFill>
                <a:latin typeface="Arial" pitchFamily="34" charset="0"/>
                <a:ea typeface="ＭＳ Ｐゴシック" pitchFamily="34" charset="-128"/>
              </a:rPr>
              <a:pPr fontAlgn="base">
                <a:spcBef>
                  <a:spcPct val="0"/>
                </a:spcBef>
                <a:spcAft>
                  <a:spcPct val="0"/>
                </a:spcAft>
              </a:pPr>
              <a:t>1/29/2019</a:t>
            </a:fld>
            <a:endParaRPr lang="en-US">
              <a:solidFill>
                <a:srgbClr val="009DDC"/>
              </a:solidFill>
              <a:latin typeface="Arial" pitchFamily="34" charset="0"/>
              <a:ea typeface="ＭＳ Ｐゴシック" pitchFamily="34" charset="-128"/>
            </a:endParaRPr>
          </a:p>
        </p:txBody>
      </p:sp>
      <p:sp>
        <p:nvSpPr>
          <p:cNvPr id="6" name="Footer Placeholder 2"/>
          <p:cNvSpPr>
            <a:spLocks noGrp="1"/>
          </p:cNvSpPr>
          <p:nvPr>
            <p:ph type="ftr" sz="quarter" idx="11"/>
          </p:nvPr>
        </p:nvSpPr>
        <p:spPr>
          <a:xfrm>
            <a:off x="609600" y="6248400"/>
            <a:ext cx="5421313" cy="365125"/>
          </a:xfrm>
          <a:prstGeom prst="rect">
            <a:avLst/>
          </a:prstGeom>
        </p:spPr>
        <p:txBody>
          <a:bodyPr/>
          <a:lstStyle>
            <a:lvl1pPr>
              <a:defRPr>
                <a:latin typeface="Arial" charset="0"/>
                <a:ea typeface="ＭＳ Ｐゴシック" charset="0"/>
                <a:cs typeface="ＭＳ Ｐゴシック" charset="0"/>
              </a:defRPr>
            </a:lvl1pPr>
          </a:lstStyle>
          <a:p>
            <a:pPr fontAlgn="base">
              <a:spcBef>
                <a:spcPct val="0"/>
              </a:spcBef>
              <a:spcAft>
                <a:spcPct val="0"/>
              </a:spcAft>
              <a:defRPr/>
            </a:pPr>
            <a:endParaRPr lang="en-US">
              <a:solidFill>
                <a:srgbClr val="009DDC"/>
              </a:solidFill>
            </a:endParaRPr>
          </a:p>
        </p:txBody>
      </p:sp>
      <p:sp>
        <p:nvSpPr>
          <p:cNvPr id="7" name="Slide Number Placeholder 22"/>
          <p:cNvSpPr>
            <a:spLocks noGrp="1"/>
          </p:cNvSpPr>
          <p:nvPr>
            <p:ph type="sldNum" sz="quarter" idx="12"/>
          </p:nvPr>
        </p:nvSpPr>
        <p:spPr>
          <a:xfrm>
            <a:off x="0" y="1271588"/>
            <a:ext cx="533400" cy="24447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A665FE2C-7301-41BB-B5E8-B63A8DE943D9}" type="slidenum">
              <a:rPr lang="en-US">
                <a:solidFill>
                  <a:srgbClr val="009DDC"/>
                </a:solidFill>
                <a:latin typeface="Arial" pitchFamily="34" charset="0"/>
                <a:ea typeface="ＭＳ Ｐゴシック" pitchFamily="34" charset="-128"/>
              </a:rPr>
              <a:pPr fontAlgn="base">
                <a:spcBef>
                  <a:spcPct val="0"/>
                </a:spcBef>
                <a:spcAft>
                  <a:spcPct val="0"/>
                </a:spcAft>
              </a:pPr>
              <a:t>‹#›</a:t>
            </a:fld>
            <a:endParaRPr lang="en-US">
              <a:solidFill>
                <a:srgbClr val="009DDC"/>
              </a:solidFill>
              <a:latin typeface="Arial" pitchFamily="34" charset="0"/>
              <a:ea typeface="ＭＳ Ｐゴシック" pitchFamily="34" charset="-128"/>
            </a:endParaRPr>
          </a:p>
        </p:txBody>
      </p:sp>
    </p:spTree>
    <p:extLst>
      <p:ext uri="{BB962C8B-B14F-4D97-AF65-F5344CB8AC3E}">
        <p14:creationId xmlns:p14="http://schemas.microsoft.com/office/powerpoint/2010/main" val="3203009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13"/>
          <p:cNvSpPr>
            <a:spLocks noGrp="1"/>
          </p:cNvSpPr>
          <p:nvPr>
            <p:ph type="dt" sz="half" idx="10"/>
          </p:nvPr>
        </p:nvSpPr>
        <p:spPr>
          <a:xfrm>
            <a:off x="6096000" y="6248400"/>
            <a:ext cx="26670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555F209A-5EAB-4CE7-AB15-C0D8BE679B86}" type="datetime1">
              <a:rPr lang="en-US">
                <a:solidFill>
                  <a:srgbClr val="009DDC"/>
                </a:solidFill>
                <a:latin typeface="Arial" pitchFamily="34" charset="0"/>
                <a:ea typeface="ＭＳ Ｐゴシック" pitchFamily="34" charset="-128"/>
              </a:rPr>
              <a:pPr fontAlgn="base">
                <a:spcBef>
                  <a:spcPct val="0"/>
                </a:spcBef>
                <a:spcAft>
                  <a:spcPct val="0"/>
                </a:spcAft>
              </a:pPr>
              <a:t>1/29/2019</a:t>
            </a:fld>
            <a:endParaRPr lang="en-US">
              <a:solidFill>
                <a:srgbClr val="009DDC"/>
              </a:solidFill>
              <a:latin typeface="Arial" pitchFamily="34" charset="0"/>
              <a:ea typeface="ＭＳ Ｐゴシック" pitchFamily="34" charset="-128"/>
            </a:endParaRPr>
          </a:p>
        </p:txBody>
      </p:sp>
      <p:sp>
        <p:nvSpPr>
          <p:cNvPr id="8" name="Footer Placeholder 2"/>
          <p:cNvSpPr>
            <a:spLocks noGrp="1"/>
          </p:cNvSpPr>
          <p:nvPr>
            <p:ph type="ftr" sz="quarter" idx="11"/>
          </p:nvPr>
        </p:nvSpPr>
        <p:spPr>
          <a:xfrm>
            <a:off x="609600" y="6248400"/>
            <a:ext cx="5421313" cy="365125"/>
          </a:xfrm>
          <a:prstGeom prst="rect">
            <a:avLst/>
          </a:prstGeom>
        </p:spPr>
        <p:txBody>
          <a:bodyPr/>
          <a:lstStyle>
            <a:lvl1pPr>
              <a:defRPr>
                <a:latin typeface="Arial" charset="0"/>
                <a:ea typeface="ＭＳ Ｐゴシック" charset="0"/>
                <a:cs typeface="ＭＳ Ｐゴシック" charset="0"/>
              </a:defRPr>
            </a:lvl1pPr>
          </a:lstStyle>
          <a:p>
            <a:pPr fontAlgn="base">
              <a:spcBef>
                <a:spcPct val="0"/>
              </a:spcBef>
              <a:spcAft>
                <a:spcPct val="0"/>
              </a:spcAft>
              <a:defRPr/>
            </a:pPr>
            <a:endParaRPr lang="en-US">
              <a:solidFill>
                <a:srgbClr val="009DDC"/>
              </a:solidFill>
            </a:endParaRPr>
          </a:p>
        </p:txBody>
      </p:sp>
      <p:sp>
        <p:nvSpPr>
          <p:cNvPr id="9" name="Slide Number Placeholder 22"/>
          <p:cNvSpPr>
            <a:spLocks noGrp="1"/>
          </p:cNvSpPr>
          <p:nvPr>
            <p:ph type="sldNum" sz="quarter" idx="12"/>
          </p:nvPr>
        </p:nvSpPr>
        <p:spPr>
          <a:xfrm>
            <a:off x="0" y="1271588"/>
            <a:ext cx="533400" cy="24447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41257361-9736-458F-AECF-C9DE84F509DA}" type="slidenum">
              <a:rPr lang="en-US">
                <a:solidFill>
                  <a:srgbClr val="009DDC"/>
                </a:solidFill>
                <a:latin typeface="Arial" pitchFamily="34" charset="0"/>
                <a:ea typeface="ＭＳ Ｐゴシック" pitchFamily="34" charset="-128"/>
              </a:rPr>
              <a:pPr fontAlgn="base">
                <a:spcBef>
                  <a:spcPct val="0"/>
                </a:spcBef>
                <a:spcAft>
                  <a:spcPct val="0"/>
                </a:spcAft>
              </a:pPr>
              <a:t>‹#›</a:t>
            </a:fld>
            <a:endParaRPr lang="en-US">
              <a:solidFill>
                <a:srgbClr val="009DDC"/>
              </a:solidFill>
              <a:latin typeface="Arial" pitchFamily="34" charset="0"/>
              <a:ea typeface="ＭＳ Ｐゴシック" pitchFamily="34" charset="-128"/>
            </a:endParaRPr>
          </a:p>
        </p:txBody>
      </p:sp>
      <p:sp>
        <p:nvSpPr>
          <p:cNvPr id="10" name="Rectangle 9"/>
          <p:cNvSpPr/>
          <p:nvPr userDrawn="1"/>
        </p:nvSpPr>
        <p:spPr bwMode="auto">
          <a:xfrm>
            <a:off x="3886200" y="381000"/>
            <a:ext cx="52578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charset="-128"/>
              <a:cs typeface="ＭＳ Ｐゴシック" charset="-128"/>
            </a:endParaRPr>
          </a:p>
        </p:txBody>
      </p:sp>
      <p:grpSp>
        <p:nvGrpSpPr>
          <p:cNvPr id="12" name="Group 5"/>
          <p:cNvGrpSpPr>
            <a:grpSpLocks/>
          </p:cNvGrpSpPr>
          <p:nvPr userDrawn="1"/>
        </p:nvGrpSpPr>
        <p:grpSpPr bwMode="auto">
          <a:xfrm>
            <a:off x="0" y="381000"/>
            <a:ext cx="3886200" cy="685800"/>
            <a:chOff x="0" y="381000"/>
            <a:chExt cx="3886200" cy="685800"/>
          </a:xfrm>
        </p:grpSpPr>
        <p:sp>
          <p:nvSpPr>
            <p:cNvPr id="14" name="Rectangle 13"/>
            <p:cNvSpPr/>
            <p:nvPr/>
          </p:nvSpPr>
          <p:spPr bwMode="auto">
            <a:xfrm>
              <a:off x="0" y="381000"/>
              <a:ext cx="38862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charset="-128"/>
                <a:cs typeface="ＭＳ Ｐゴシック" charset="-128"/>
              </a:endParaRPr>
            </a:p>
          </p:txBody>
        </p:sp>
        <p:pic>
          <p:nvPicPr>
            <p:cNvPr id="17" name="Picture 4" descr="UN_Women_English_White.png"/>
            <p:cNvPicPr>
              <a:picLocks noChangeAspect="1"/>
            </p:cNvPicPr>
            <p:nvPr/>
          </p:nvPicPr>
          <p:blipFill>
            <a:blip r:embed="rId2" cstate="print">
              <a:extLst>
                <a:ext uri="{28A0092B-C50C-407E-A947-70E740481C1C}">
                  <a14:useLocalDpi xmlns:a14="http://schemas.microsoft.com/office/drawing/2010/main" val="0"/>
                </a:ext>
              </a:extLst>
            </a:blip>
            <a:srcRect b="28111"/>
            <a:stretch>
              <a:fillRect/>
            </a:stretch>
          </p:blipFill>
          <p:spPr bwMode="auto">
            <a:xfrm>
              <a:off x="268288" y="493713"/>
              <a:ext cx="156051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itle 1"/>
          <p:cNvSpPr txBox="1">
            <a:spLocks/>
          </p:cNvSpPr>
          <p:nvPr userDrawn="1"/>
        </p:nvSpPr>
        <p:spPr bwMode="auto">
          <a:xfrm>
            <a:off x="2133600" y="425450"/>
            <a:ext cx="66802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buNone/>
              <a:defRPr sz="4000" b="0" kern="1200" cap="none">
                <a:solidFill>
                  <a:srgbClr val="FFFFFF"/>
                </a:solidFill>
                <a:latin typeface="+mj-lt"/>
                <a:ea typeface="ＭＳ Ｐゴシック" charset="0"/>
                <a:cs typeface="ＭＳ Ｐゴシック" charset="0"/>
              </a:defRPr>
            </a:lvl1pPr>
            <a:lvl2pPr algn="l" rtl="0" eaLnBrk="0" fontAlgn="base" hangingPunct="0">
              <a:spcBef>
                <a:spcPct val="0"/>
              </a:spcBef>
              <a:spcAft>
                <a:spcPct val="0"/>
              </a:spcAft>
              <a:defRPr sz="4400">
                <a:solidFill>
                  <a:srgbClr val="6C6C6C"/>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4400">
                <a:solidFill>
                  <a:srgbClr val="6C6C6C"/>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4400">
                <a:solidFill>
                  <a:srgbClr val="6C6C6C"/>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4400">
                <a:solidFill>
                  <a:srgbClr val="6C6C6C"/>
                </a:solidFill>
                <a:latin typeface="Calibri" pitchFamily="34"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endParaRPr lang="en-US" dirty="0"/>
          </a:p>
        </p:txBody>
      </p:sp>
    </p:spTree>
    <p:extLst>
      <p:ext uri="{BB962C8B-B14F-4D97-AF65-F5344CB8AC3E}">
        <p14:creationId xmlns:p14="http://schemas.microsoft.com/office/powerpoint/2010/main" val="2307616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5313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p:cNvSpPr>
            <a:spLocks noGrp="1"/>
          </p:cNvSpPr>
          <p:nvPr>
            <p:ph type="dt" sz="half" idx="10"/>
          </p:nvPr>
        </p:nvSpPr>
        <p:spPr>
          <a:xfrm>
            <a:off x="6248400" y="6248400"/>
            <a:ext cx="2667000" cy="365125"/>
          </a:xfrm>
          <a:prstGeom prst="rect">
            <a:avLst/>
          </a:prstGeom>
        </p:spPr>
        <p:txBody>
          <a:bodyPr/>
          <a:lstStyle>
            <a:lvl1pPr>
              <a:defRPr>
                <a:cs typeface="Arial" pitchFamily="34" charset="0"/>
              </a:defRPr>
            </a:lvl1pPr>
          </a:lstStyle>
          <a:p>
            <a:pPr>
              <a:defRPr/>
            </a:pPr>
            <a:fld id="{A15222C9-7AEC-49DA-8A6B-C46AA83A1866}" type="datetime1">
              <a:rPr lang="en-US"/>
              <a:pPr>
                <a:defRPr/>
              </a:pPr>
              <a:t>1/29/2019</a:t>
            </a:fld>
            <a:endParaRPr lang="en-US"/>
          </a:p>
        </p:txBody>
      </p:sp>
      <p:sp>
        <p:nvSpPr>
          <p:cNvPr id="10" name="Slide Number Placeholder 12"/>
          <p:cNvSpPr>
            <a:spLocks noGrp="1"/>
          </p:cNvSpPr>
          <p:nvPr>
            <p:ph type="sldNum" sz="quarter" idx="11"/>
          </p:nvPr>
        </p:nvSpPr>
        <p:spPr>
          <a:xfrm>
            <a:off x="0" y="4667250"/>
            <a:ext cx="1447800" cy="663575"/>
          </a:xfrm>
          <a:prstGeom prst="rect">
            <a:avLst/>
          </a:prstGeom>
        </p:spPr>
        <p:txBody>
          <a:bodyPr/>
          <a:lstStyle>
            <a:lvl1pPr>
              <a:defRPr sz="2800">
                <a:cs typeface="Arial" panose="020B0604020202020204" pitchFamily="34" charset="0"/>
              </a:defRPr>
            </a:lvl1pPr>
          </a:lstStyle>
          <a:p>
            <a:fld id="{7B950517-B3C7-4A58-AD2E-8B11EE653DAE}" type="slidenum">
              <a:rPr lang="en-US" altLang="en-US"/>
              <a:pPr/>
              <a:t>‹#›</a:t>
            </a:fld>
            <a:endParaRPr lang="en-US" altLang="en-US"/>
          </a:p>
        </p:txBody>
      </p:sp>
      <p:sp>
        <p:nvSpPr>
          <p:cNvPr id="11" name="Footer Placeholder 13"/>
          <p:cNvSpPr>
            <a:spLocks noGrp="1"/>
          </p:cNvSpPr>
          <p:nvPr>
            <p:ph type="ftr" sz="quarter" idx="12"/>
          </p:nvPr>
        </p:nvSpPr>
        <p:spPr>
          <a:xfrm>
            <a:off x="1600200" y="6248400"/>
            <a:ext cx="4572000" cy="365125"/>
          </a:xfrm>
          <a:prstGeom prst="rect">
            <a:avLst/>
          </a:prstGeom>
        </p:spPr>
        <p:txBody>
          <a:bodyPr rtlCol="0"/>
          <a:lstStyle>
            <a:lvl1pPr>
              <a:defRPr/>
            </a:lvl1pPr>
          </a:lstStyle>
          <a:p>
            <a:pPr>
              <a:defRPr/>
            </a:pPr>
            <a:endParaRPr lang="en-US"/>
          </a:p>
        </p:txBody>
      </p:sp>
    </p:spTree>
    <p:extLst>
      <p:ext uri="{BB962C8B-B14F-4D97-AF65-F5344CB8AC3E}">
        <p14:creationId xmlns:p14="http://schemas.microsoft.com/office/powerpoint/2010/main" val="1561970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70245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0135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383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178300" y="228600"/>
            <a:ext cx="45847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4241800" y="1600200"/>
            <a:ext cx="45243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269610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0" fontAlgn="base" hangingPunct="0">
        <a:spcBef>
          <a:spcPct val="0"/>
        </a:spcBef>
        <a:spcAft>
          <a:spcPct val="0"/>
        </a:spcAft>
        <a:defRPr sz="4400" kern="1200">
          <a:solidFill>
            <a:srgbClr val="6C6C6C"/>
          </a:solidFill>
          <a:latin typeface="+mj-lt"/>
          <a:ea typeface="ＭＳ Ｐゴシック" charset="0"/>
          <a:cs typeface="ＭＳ Ｐゴシック" charset="0"/>
        </a:defRPr>
      </a:lvl1pPr>
      <a:lvl2pPr algn="l" rtl="0" eaLnBrk="0" fontAlgn="base" hangingPunct="0">
        <a:spcBef>
          <a:spcPct val="0"/>
        </a:spcBef>
        <a:spcAft>
          <a:spcPct val="0"/>
        </a:spcAft>
        <a:defRPr sz="4400">
          <a:solidFill>
            <a:srgbClr val="6C6C6C"/>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4400">
          <a:solidFill>
            <a:srgbClr val="6C6C6C"/>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4400">
          <a:solidFill>
            <a:srgbClr val="6C6C6C"/>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4400">
          <a:solidFill>
            <a:srgbClr val="6C6C6C"/>
          </a:solidFill>
          <a:latin typeface="Calibri" pitchFamily="34"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0"/>
        </a:spcBef>
        <a:spcAft>
          <a:spcPts val="1200"/>
        </a:spcAft>
        <a:buClr>
          <a:schemeClr val="bg2"/>
        </a:buClr>
        <a:buSzPct val="60000"/>
        <a:defRPr sz="2400" kern="1200">
          <a:solidFill>
            <a:srgbClr val="6C6C6C"/>
          </a:solidFill>
          <a:latin typeface="+mn-lt"/>
          <a:ea typeface="ＭＳ Ｐゴシック" charset="0"/>
          <a:cs typeface="ＭＳ Ｐゴシック" charset="0"/>
        </a:defRPr>
      </a:lvl1pPr>
      <a:lvl2pPr marL="639763" indent="-273050" algn="l" rtl="0" eaLnBrk="0" fontAlgn="base" hangingPunct="0">
        <a:spcBef>
          <a:spcPct val="0"/>
        </a:spcBef>
        <a:spcAft>
          <a:spcPts val="1200"/>
        </a:spcAft>
        <a:buClr>
          <a:schemeClr val="bg2"/>
        </a:buClr>
        <a:buSzPct val="100000"/>
        <a:buFont typeface="Arial" pitchFamily="34" charset="0"/>
        <a:buChar char="•"/>
        <a:defRPr sz="2400" kern="1200">
          <a:solidFill>
            <a:srgbClr val="6C6C6C"/>
          </a:solidFill>
          <a:latin typeface="+mn-lt"/>
          <a:ea typeface="ＭＳ Ｐゴシック" charset="0"/>
          <a:cs typeface="+mn-cs"/>
        </a:defRPr>
      </a:lvl2pPr>
      <a:lvl3pPr marL="914400" indent="-228600" algn="l" rtl="0" eaLnBrk="0" fontAlgn="base" hangingPunct="0">
        <a:spcBef>
          <a:spcPct val="0"/>
        </a:spcBef>
        <a:spcAft>
          <a:spcPts val="1200"/>
        </a:spcAft>
        <a:buClr>
          <a:schemeClr val="bg2"/>
        </a:buClr>
        <a:buSzPct val="75000"/>
        <a:buFont typeface="Arial" pitchFamily="34" charset="0"/>
        <a:buChar char="•"/>
        <a:defRPr sz="2000" kern="1200">
          <a:solidFill>
            <a:srgbClr val="6C6C6C"/>
          </a:solidFill>
          <a:latin typeface="+mn-lt"/>
          <a:ea typeface="ＭＳ Ｐゴシック" charset="0"/>
          <a:cs typeface="Geneva" charset="0"/>
        </a:defRPr>
      </a:lvl3pPr>
      <a:lvl4pPr marL="1371600" indent="-228600" algn="l" rtl="0" eaLnBrk="0" fontAlgn="base" hangingPunct="0">
        <a:spcBef>
          <a:spcPct val="0"/>
        </a:spcBef>
        <a:spcAft>
          <a:spcPts val="1200"/>
        </a:spcAft>
        <a:buClr>
          <a:schemeClr val="bg2"/>
        </a:buClr>
        <a:buSzPct val="75000"/>
        <a:buFont typeface="Arial" pitchFamily="34" charset="0"/>
        <a:buChar char="•"/>
        <a:defRPr sz="2000" kern="1200">
          <a:solidFill>
            <a:srgbClr val="6C6C6C"/>
          </a:solidFill>
          <a:latin typeface="+mn-lt"/>
          <a:ea typeface="Geneva" pitchFamily="-109" charset="-128"/>
          <a:cs typeface="Geneva" charset="0"/>
        </a:defRPr>
      </a:lvl4pPr>
      <a:lvl5pPr marL="1828800" indent="-228600" algn="l" rtl="0" eaLnBrk="0" fontAlgn="base" hangingPunct="0">
        <a:spcBef>
          <a:spcPct val="0"/>
        </a:spcBef>
        <a:spcAft>
          <a:spcPts val="1200"/>
        </a:spcAft>
        <a:buClr>
          <a:schemeClr val="bg2"/>
        </a:buClr>
        <a:buSzPct val="65000"/>
        <a:buFont typeface="Arial" pitchFamily="34" charset="0"/>
        <a:buChar char="•"/>
        <a:defRPr sz="2000" kern="1200">
          <a:solidFill>
            <a:srgbClr val="6C6C6C"/>
          </a:solidFill>
          <a:latin typeface="+mn-lt"/>
          <a:ea typeface="Geneva" pitchFamily="-109" charset="-128"/>
          <a:cs typeface="Geneva"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ags" Target="../tags/tag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7.xml"/><Relationship Id="rId1" Type="http://schemas.openxmlformats.org/officeDocument/2006/relationships/tags" Target="../tags/tag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326571" y="1539338"/>
            <a:ext cx="8229600" cy="3110153"/>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5400" dirty="0">
                <a:solidFill>
                  <a:srgbClr val="558ED5"/>
                </a:solidFill>
              </a:rPr>
              <a:t>UN-SWAP 2.0</a:t>
            </a:r>
          </a:p>
          <a:p>
            <a:r>
              <a:rPr lang="en-US" sz="5400" dirty="0">
                <a:solidFill>
                  <a:srgbClr val="558ED5"/>
                </a:solidFill>
              </a:rPr>
              <a:t>&amp;</a:t>
            </a:r>
          </a:p>
          <a:p>
            <a:r>
              <a:rPr lang="en-US" sz="5400" dirty="0">
                <a:solidFill>
                  <a:srgbClr val="558ED5"/>
                </a:solidFill>
              </a:rPr>
              <a:t>ITUs Gender Equality and Mainstreaming (GEM) Planning</a:t>
            </a:r>
          </a:p>
        </p:txBody>
      </p:sp>
      <p:sp>
        <p:nvSpPr>
          <p:cNvPr id="3" name="Title 1"/>
          <p:cNvSpPr txBox="1">
            <a:spLocks/>
          </p:cNvSpPr>
          <p:nvPr/>
        </p:nvSpPr>
        <p:spPr>
          <a:xfrm>
            <a:off x="457200" y="3760220"/>
            <a:ext cx="8229600" cy="126304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3500" dirty="0">
              <a:solidFill>
                <a:schemeClr val="tx2">
                  <a:lumMod val="60000"/>
                  <a:lumOff val="40000"/>
                </a:schemeClr>
              </a:solidFill>
            </a:endParaRPr>
          </a:p>
        </p:txBody>
      </p:sp>
      <p:sp>
        <p:nvSpPr>
          <p:cNvPr id="4" name="Title 1"/>
          <p:cNvSpPr txBox="1">
            <a:spLocks/>
          </p:cNvSpPr>
          <p:nvPr/>
        </p:nvSpPr>
        <p:spPr>
          <a:xfrm>
            <a:off x="457200" y="5318662"/>
            <a:ext cx="8229600" cy="1263042"/>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3600" b="0" i="1" dirty="0">
                <a:solidFill>
                  <a:srgbClr val="558ED5"/>
                </a:solidFill>
              </a:rPr>
              <a:t>Tracy Tuplin</a:t>
            </a:r>
          </a:p>
          <a:p>
            <a:endParaRPr lang="en-US" sz="3000" b="0" i="1" dirty="0">
              <a:solidFill>
                <a:srgbClr val="558ED5"/>
              </a:solidFill>
            </a:endParaRPr>
          </a:p>
          <a:p>
            <a:r>
              <a:rPr lang="en-US" sz="3000" b="0" i="1" dirty="0">
                <a:solidFill>
                  <a:srgbClr val="558ED5"/>
                </a:solidFill>
              </a:rPr>
              <a:t>29 January 2019</a:t>
            </a:r>
          </a:p>
          <a:p>
            <a:endParaRPr lang="en-US" sz="3000" b="0" i="1" dirty="0">
              <a:solidFill>
                <a:srgbClr val="558ED5"/>
              </a:solidFill>
            </a:endParaRPr>
          </a:p>
        </p:txBody>
      </p:sp>
    </p:spTree>
    <p:extLst>
      <p:ext uri="{BB962C8B-B14F-4D97-AF65-F5344CB8AC3E}">
        <p14:creationId xmlns:p14="http://schemas.microsoft.com/office/powerpoint/2010/main" val="342941138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GEM Plan aligned to UN-SWAP 2.0</a:t>
            </a:r>
          </a:p>
        </p:txBody>
      </p:sp>
      <p:pic>
        <p:nvPicPr>
          <p:cNvPr id="6" name="Content Placeholder 5">
            <a:extLst>
              <a:ext uri="{FF2B5EF4-FFF2-40B4-BE49-F238E27FC236}">
                <a16:creationId xmlns:a16="http://schemas.microsoft.com/office/drawing/2014/main" xmlns="" id="{18D36D49-5E53-4DE2-91A0-0430B4D731EB}"/>
              </a:ext>
            </a:extLst>
          </p:cNvPr>
          <p:cNvPicPr>
            <a:picLocks noGrp="1" noChangeAspect="1"/>
          </p:cNvPicPr>
          <p:nvPr>
            <p:ph idx="1"/>
          </p:nvPr>
        </p:nvPicPr>
        <p:blipFill>
          <a:blip r:embed="rId3"/>
          <a:stretch>
            <a:fillRect/>
          </a:stretch>
        </p:blipFill>
        <p:spPr>
          <a:xfrm>
            <a:off x="457200" y="1467060"/>
            <a:ext cx="6962176" cy="4819968"/>
          </a:xfrm>
          <a:prstGeom prst="rect">
            <a:avLst/>
          </a:prstGeom>
        </p:spPr>
      </p:pic>
      <p:pic>
        <p:nvPicPr>
          <p:cNvPr id="7" name="Picture 6">
            <a:extLst>
              <a:ext uri="{FF2B5EF4-FFF2-40B4-BE49-F238E27FC236}">
                <a16:creationId xmlns:a16="http://schemas.microsoft.com/office/drawing/2014/main" xmlns="" id="{D1F22009-00C6-4047-8E69-08950E8552EA}"/>
              </a:ext>
            </a:extLst>
          </p:cNvPr>
          <p:cNvPicPr>
            <a:picLocks noChangeAspect="1"/>
          </p:cNvPicPr>
          <p:nvPr/>
        </p:nvPicPr>
        <p:blipFill>
          <a:blip r:embed="rId4"/>
          <a:stretch>
            <a:fillRect/>
          </a:stretch>
        </p:blipFill>
        <p:spPr>
          <a:xfrm>
            <a:off x="1144856" y="3877044"/>
            <a:ext cx="7877175" cy="2867025"/>
          </a:xfrm>
          <a:prstGeom prst="rect">
            <a:avLst/>
          </a:prstGeom>
        </p:spPr>
      </p:pic>
    </p:spTree>
    <p:extLst>
      <p:ext uri="{BB962C8B-B14F-4D97-AF65-F5344CB8AC3E}">
        <p14:creationId xmlns:p14="http://schemas.microsoft.com/office/powerpoint/2010/main" val="1276214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and Resources</a:t>
            </a:r>
          </a:p>
        </p:txBody>
      </p:sp>
      <p:sp>
        <p:nvSpPr>
          <p:cNvPr id="3" name="Content Placeholder 2"/>
          <p:cNvSpPr>
            <a:spLocks noGrp="1"/>
          </p:cNvSpPr>
          <p:nvPr>
            <p:ph idx="1"/>
          </p:nvPr>
        </p:nvSpPr>
        <p:spPr>
          <a:xfrm>
            <a:off x="457200" y="1713972"/>
            <a:ext cx="8229600" cy="4449322"/>
          </a:xfrm>
        </p:spPr>
        <p:txBody>
          <a:bodyPr>
            <a:normAutofit/>
          </a:bodyPr>
          <a:lstStyle/>
          <a:p>
            <a:pPr lvl="0"/>
            <a:r>
              <a:rPr lang="en-US" dirty="0"/>
              <a:t>Tracy.Tuplin@itu.int</a:t>
            </a:r>
          </a:p>
          <a:p>
            <a:pPr lvl="0"/>
            <a:r>
              <a:rPr lang="en-US" dirty="0"/>
              <a:t>More detail forthcoming for C19</a:t>
            </a:r>
          </a:p>
          <a:p>
            <a:pPr lvl="0"/>
            <a:r>
              <a:rPr lang="en-US" dirty="0"/>
              <a:t>GEM action plan – C18/13</a:t>
            </a:r>
          </a:p>
          <a:p>
            <a:pPr lvl="0"/>
            <a:r>
              <a:rPr lang="en-US" dirty="0"/>
              <a:t>ECOSOC report – E/2018/53</a:t>
            </a:r>
          </a:p>
          <a:p>
            <a:pPr lvl="0"/>
            <a:endParaRPr lang="en-US" dirty="0"/>
          </a:p>
          <a:p>
            <a:pPr marL="0" lvl="0" indent="0">
              <a:buNone/>
            </a:pPr>
            <a:r>
              <a:rPr lang="en-US" dirty="0"/>
              <a:t>				Thank you!</a:t>
            </a:r>
          </a:p>
        </p:txBody>
      </p:sp>
      <p:pic>
        <p:nvPicPr>
          <p:cNvPr id="4" name="Picture 3">
            <a:extLst>
              <a:ext uri="{FF2B5EF4-FFF2-40B4-BE49-F238E27FC236}">
                <a16:creationId xmlns:a16="http://schemas.microsoft.com/office/drawing/2014/main" xmlns="" id="{B3909FB9-F389-4CB0-97FD-D0DA24F67C49}"/>
              </a:ext>
            </a:extLst>
          </p:cNvPr>
          <p:cNvPicPr>
            <a:picLocks noChangeAspect="1"/>
          </p:cNvPicPr>
          <p:nvPr/>
        </p:nvPicPr>
        <p:blipFill>
          <a:blip r:embed="rId2"/>
          <a:stretch>
            <a:fillRect/>
          </a:stretch>
        </p:blipFill>
        <p:spPr>
          <a:xfrm>
            <a:off x="6340252" y="3429000"/>
            <a:ext cx="2221118" cy="1918668"/>
          </a:xfrm>
          <a:prstGeom prst="rect">
            <a:avLst/>
          </a:prstGeom>
        </p:spPr>
      </p:pic>
      <p:pic>
        <p:nvPicPr>
          <p:cNvPr id="5" name="Picture 4">
            <a:extLst>
              <a:ext uri="{FF2B5EF4-FFF2-40B4-BE49-F238E27FC236}">
                <a16:creationId xmlns:a16="http://schemas.microsoft.com/office/drawing/2014/main" xmlns="" id="{C0F9368C-FDF0-423D-B2A8-BD804970ECF4}"/>
              </a:ext>
            </a:extLst>
          </p:cNvPr>
          <p:cNvPicPr>
            <a:picLocks noChangeAspect="1"/>
          </p:cNvPicPr>
          <p:nvPr/>
        </p:nvPicPr>
        <p:blipFill>
          <a:blip r:embed="rId3"/>
          <a:stretch>
            <a:fillRect/>
          </a:stretch>
        </p:blipFill>
        <p:spPr>
          <a:xfrm>
            <a:off x="6214821" y="1370261"/>
            <a:ext cx="2471980" cy="2058739"/>
          </a:xfrm>
          <a:prstGeom prst="rect">
            <a:avLst/>
          </a:prstGeom>
        </p:spPr>
      </p:pic>
    </p:spTree>
    <p:extLst>
      <p:ext uri="{BB962C8B-B14F-4D97-AF65-F5344CB8AC3E}">
        <p14:creationId xmlns:p14="http://schemas.microsoft.com/office/powerpoint/2010/main" val="2621598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UN-SWAP 2012-2017</a:t>
            </a:r>
          </a:p>
        </p:txBody>
      </p:sp>
      <p:sp>
        <p:nvSpPr>
          <p:cNvPr id="3" name="Content Placeholder 2"/>
          <p:cNvSpPr>
            <a:spLocks noGrp="1"/>
          </p:cNvSpPr>
          <p:nvPr>
            <p:ph idx="1"/>
          </p:nvPr>
        </p:nvSpPr>
        <p:spPr>
          <a:xfrm>
            <a:off x="457199" y="1713972"/>
            <a:ext cx="8454325" cy="4449322"/>
          </a:xfrm>
        </p:spPr>
        <p:txBody>
          <a:bodyPr>
            <a:normAutofit fontScale="77500" lnSpcReduction="20000"/>
          </a:bodyPr>
          <a:lstStyle/>
          <a:p>
            <a:pPr marL="0" lvl="0" indent="0">
              <a:buNone/>
            </a:pPr>
            <a:r>
              <a:rPr lang="en-GB" dirty="0"/>
              <a:t>United Nations System-wide action plan for gender equality and the empowerment of women</a:t>
            </a:r>
          </a:p>
          <a:p>
            <a:pPr marL="0" lvl="0" indent="0">
              <a:buNone/>
            </a:pPr>
            <a:endParaRPr lang="en-GB" dirty="0"/>
          </a:p>
          <a:p>
            <a:r>
              <a:rPr lang="en-US" dirty="0"/>
              <a:t>First system-wide </a:t>
            </a:r>
            <a:r>
              <a:rPr lang="en-US" b="1" i="1" dirty="0"/>
              <a:t>thematic Action Plan</a:t>
            </a:r>
            <a:r>
              <a:rPr lang="en-US" dirty="0"/>
              <a:t> for the UN system</a:t>
            </a:r>
          </a:p>
          <a:p>
            <a:endParaRPr lang="en-GB" dirty="0"/>
          </a:p>
          <a:p>
            <a:r>
              <a:rPr lang="en-US" dirty="0"/>
              <a:t>Unique </a:t>
            </a:r>
            <a:r>
              <a:rPr lang="en-US" b="1" i="1" dirty="0"/>
              <a:t>accountability framework </a:t>
            </a:r>
            <a:r>
              <a:rPr lang="en-US" dirty="0"/>
              <a:t>coordinated through UN Women</a:t>
            </a:r>
          </a:p>
          <a:p>
            <a:endParaRPr lang="en-US" dirty="0"/>
          </a:p>
          <a:p>
            <a:r>
              <a:rPr lang="en-US" dirty="0"/>
              <a:t>Gender mainstreaming defined with 15 common indicators</a:t>
            </a:r>
          </a:p>
          <a:p>
            <a:endParaRPr lang="en-US" dirty="0"/>
          </a:p>
          <a:p>
            <a:r>
              <a:rPr lang="en-US" dirty="0"/>
              <a:t>66 reporting entities; covers 94% of UN system</a:t>
            </a:r>
          </a:p>
        </p:txBody>
      </p:sp>
    </p:spTree>
    <p:extLst>
      <p:ext uri="{BB962C8B-B14F-4D97-AF65-F5344CB8AC3E}">
        <p14:creationId xmlns:p14="http://schemas.microsoft.com/office/powerpoint/2010/main" val="2472146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UN-SWAP 1.0 Framework</a:t>
            </a:r>
          </a:p>
        </p:txBody>
      </p:sp>
      <p:pic>
        <p:nvPicPr>
          <p:cNvPr id="2" name="Picture 1">
            <a:extLst>
              <a:ext uri="{FF2B5EF4-FFF2-40B4-BE49-F238E27FC236}">
                <a16:creationId xmlns:a16="http://schemas.microsoft.com/office/drawing/2014/main" xmlns="" id="{D72EC208-906D-4C50-9692-9AF2DEA7E225}"/>
              </a:ext>
            </a:extLst>
          </p:cNvPr>
          <p:cNvPicPr>
            <a:picLocks noChangeAspect="1"/>
          </p:cNvPicPr>
          <p:nvPr/>
        </p:nvPicPr>
        <p:blipFill>
          <a:blip r:embed="rId4"/>
          <a:stretch>
            <a:fillRect/>
          </a:stretch>
        </p:blipFill>
        <p:spPr>
          <a:xfrm>
            <a:off x="550189" y="1592565"/>
            <a:ext cx="8171822" cy="4846335"/>
          </a:xfrm>
          <a:prstGeom prst="rect">
            <a:avLst/>
          </a:prstGeom>
        </p:spPr>
      </p:pic>
    </p:spTree>
    <p:custDataLst>
      <p:tags r:id="rId1"/>
    </p:custDataLst>
    <p:extLst>
      <p:ext uri="{BB962C8B-B14F-4D97-AF65-F5344CB8AC3E}">
        <p14:creationId xmlns:p14="http://schemas.microsoft.com/office/powerpoint/2010/main" val="4074450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ITU’s UN-SWAP Progress 2012-17</a:t>
            </a:r>
          </a:p>
        </p:txBody>
      </p:sp>
      <p:sp>
        <p:nvSpPr>
          <p:cNvPr id="3" name="Content Placeholder 2"/>
          <p:cNvSpPr>
            <a:spLocks noGrp="1"/>
          </p:cNvSpPr>
          <p:nvPr>
            <p:ph idx="1"/>
          </p:nvPr>
        </p:nvSpPr>
        <p:spPr>
          <a:xfrm>
            <a:off x="387458" y="1487837"/>
            <a:ext cx="8299342" cy="4675457"/>
          </a:xfrm>
        </p:spPr>
        <p:txBody>
          <a:bodyPr>
            <a:normAutofit/>
          </a:bodyPr>
          <a:lstStyle/>
          <a:p>
            <a:pPr marL="0" lvl="0" indent="0">
              <a:buNone/>
            </a:pPr>
            <a:endParaRPr lang="en-US" dirty="0"/>
          </a:p>
        </p:txBody>
      </p:sp>
      <p:graphicFrame>
        <p:nvGraphicFramePr>
          <p:cNvPr id="5" name="Chart 4">
            <a:extLst>
              <a:ext uri="{FF2B5EF4-FFF2-40B4-BE49-F238E27FC236}">
                <a16:creationId xmlns:a16="http://schemas.microsoft.com/office/drawing/2014/main" xmlns="" id="{00000000-0008-0000-0000-000004000000}"/>
              </a:ext>
            </a:extLst>
          </p:cNvPr>
          <p:cNvGraphicFramePr/>
          <p:nvPr>
            <p:extLst>
              <p:ext uri="{D42A27DB-BD31-4B8C-83A1-F6EECF244321}">
                <p14:modId xmlns:p14="http://schemas.microsoft.com/office/powerpoint/2010/main" val="29868680"/>
              </p:ext>
            </p:extLst>
          </p:nvPr>
        </p:nvGraphicFramePr>
        <p:xfrm>
          <a:off x="457200" y="1487837"/>
          <a:ext cx="7927383" cy="45719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2875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ITU reporting 2017</a:t>
            </a:r>
          </a:p>
        </p:txBody>
      </p:sp>
      <p:sp>
        <p:nvSpPr>
          <p:cNvPr id="3" name="Content Placeholder 2"/>
          <p:cNvSpPr>
            <a:spLocks noGrp="1"/>
          </p:cNvSpPr>
          <p:nvPr>
            <p:ph idx="1"/>
          </p:nvPr>
        </p:nvSpPr>
        <p:spPr>
          <a:xfrm>
            <a:off x="457200" y="1713972"/>
            <a:ext cx="8229600" cy="4449322"/>
          </a:xfrm>
        </p:spPr>
        <p:txBody>
          <a:bodyPr>
            <a:normAutofit fontScale="92500" lnSpcReduction="10000"/>
          </a:bodyPr>
          <a:lstStyle/>
          <a:p>
            <a:pPr lvl="0"/>
            <a:r>
              <a:rPr lang="en-US" dirty="0"/>
              <a:t>Progress demonstrated across seven indicators</a:t>
            </a:r>
          </a:p>
          <a:p>
            <a:pPr lvl="0"/>
            <a:r>
              <a:rPr lang="en-US" dirty="0"/>
              <a:t>6 out of 15 (40%) indicators meet or exceed requirements</a:t>
            </a:r>
          </a:p>
          <a:p>
            <a:pPr lvl="0"/>
            <a:r>
              <a:rPr lang="en-US" dirty="0"/>
              <a:t>27 percentage point increase since first 2012 reporting with only 13% compliance</a:t>
            </a:r>
          </a:p>
          <a:p>
            <a:pPr lvl="0"/>
            <a:r>
              <a:rPr lang="en-US" dirty="0"/>
              <a:t>Comparable to other technically-focused entities which average 42% compliance</a:t>
            </a:r>
          </a:p>
          <a:p>
            <a:pPr lvl="0"/>
            <a:r>
              <a:rPr lang="en-US" dirty="0"/>
              <a:t>Lagging behind UN System which averages 65% compliance</a:t>
            </a:r>
            <a:endParaRPr lang="en-GB" dirty="0"/>
          </a:p>
        </p:txBody>
      </p:sp>
    </p:spTree>
    <p:extLst>
      <p:ext uri="{BB962C8B-B14F-4D97-AF65-F5344CB8AC3E}">
        <p14:creationId xmlns:p14="http://schemas.microsoft.com/office/powerpoint/2010/main" val="77533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057400" y="5105400"/>
            <a:ext cx="8572500" cy="4394200"/>
          </a:xfrm>
        </p:spPr>
        <p:txBody>
          <a:bodyPr/>
          <a:lstStyle/>
          <a:p>
            <a:pPr marL="0" indent="0">
              <a:buNone/>
            </a:pPr>
            <a:endParaRPr lang="en-US" dirty="0"/>
          </a:p>
          <a:p>
            <a:pPr marL="0" indent="0">
              <a:buNone/>
            </a:pPr>
            <a:endParaRPr lang="pt-BR"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3" name="Title 2"/>
          <p:cNvSpPr>
            <a:spLocks noGrp="1"/>
          </p:cNvSpPr>
          <p:nvPr>
            <p:ph type="title"/>
          </p:nvPr>
        </p:nvSpPr>
        <p:spPr>
          <a:xfrm>
            <a:off x="1905000" y="419100"/>
            <a:ext cx="7162800" cy="596900"/>
          </a:xfrm>
        </p:spPr>
        <p:txBody>
          <a:bodyPr/>
          <a:lstStyle/>
          <a:p>
            <a:r>
              <a:rPr lang="en-US" sz="2800" dirty="0"/>
              <a:t>Overall Performance on UN-SWAP Indicators</a:t>
            </a:r>
          </a:p>
        </p:txBody>
      </p:sp>
      <p:graphicFrame>
        <p:nvGraphicFramePr>
          <p:cNvPr id="5" name="Chart 4">
            <a:extLst>
              <a:ext uri="{FF2B5EF4-FFF2-40B4-BE49-F238E27FC236}">
                <a16:creationId xmlns:a16="http://schemas.microsoft.com/office/drawing/2014/main" xmlns="" id="{11145D3F-B87A-C045-89CA-948BA3665055}"/>
              </a:ext>
            </a:extLst>
          </p:cNvPr>
          <p:cNvGraphicFramePr>
            <a:graphicFrameLocks/>
          </p:cNvGraphicFramePr>
          <p:nvPr>
            <p:extLst/>
          </p:nvPr>
        </p:nvGraphicFramePr>
        <p:xfrm>
          <a:off x="685800" y="1244600"/>
          <a:ext cx="8077200" cy="561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9416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defRPr lang="en-US" sz="2400" b="1" i="0" u="none" strike="noStrike" kern="1200" baseline="0" dirty="0">
                <a:solidFill>
                  <a:srgbClr val="009DDC"/>
                </a:solidFill>
                <a:latin typeface="+mn-lt"/>
                <a:ea typeface="Geneva" pitchFamily="-109" charset="-128"/>
                <a:cs typeface="Geneva" charset="0"/>
              </a:defRPr>
            </a:pPr>
            <a:r>
              <a:rPr lang="en-US" b="1" dirty="0">
                <a:solidFill>
                  <a:schemeClr val="bg1"/>
                </a:solidFill>
                <a:ea typeface="Geneva" pitchFamily="-109" charset="-128"/>
                <a:cs typeface="Geneva" charset="0"/>
              </a:rPr>
              <a:t>Comparative Analysis of Ratings by Year</a:t>
            </a:r>
          </a:p>
        </p:txBody>
      </p:sp>
      <p:graphicFrame>
        <p:nvGraphicFramePr>
          <p:cNvPr id="7" name="Chart 6">
            <a:extLst>
              <a:ext uri="{FF2B5EF4-FFF2-40B4-BE49-F238E27FC236}">
                <a16:creationId xmlns:a16="http://schemas.microsoft.com/office/drawing/2014/main" xmlns="" id="{86FEC5EB-23AD-4F9E-90A4-C2C0285582D9}"/>
              </a:ext>
            </a:extLst>
          </p:cNvPr>
          <p:cNvGraphicFramePr>
            <a:graphicFrameLocks/>
          </p:cNvGraphicFramePr>
          <p:nvPr>
            <p:extLst/>
          </p:nvPr>
        </p:nvGraphicFramePr>
        <p:xfrm>
          <a:off x="0" y="1016000"/>
          <a:ext cx="9144000" cy="584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xmlns="" id="{695E964D-25A7-43F2-8804-2780FCE9C7A5}"/>
              </a:ext>
            </a:extLst>
          </p:cNvPr>
          <p:cNvSpPr/>
          <p:nvPr/>
        </p:nvSpPr>
        <p:spPr>
          <a:xfrm>
            <a:off x="898370" y="1357468"/>
            <a:ext cx="1641796"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rgbClr val="000000"/>
                </a:solidFill>
                <a:latin typeface="Calibri"/>
                <a:ea typeface="Calibri"/>
                <a:cs typeface="Calibri"/>
              </a:defRPr>
            </a:pPr>
            <a:r>
              <a:rPr kumimoji="0" lang="en-US" sz="1000" b="1" i="0" u="none" strike="noStrike" kern="1200" cap="none" spc="0" normalizeH="0" baseline="0" noProof="0" dirty="0">
                <a:ln>
                  <a:noFill/>
                </a:ln>
                <a:solidFill>
                  <a:srgbClr val="000000"/>
                </a:solidFill>
                <a:effectLst/>
                <a:uLnTx/>
                <a:uFillTx/>
                <a:latin typeface="Calibri"/>
                <a:cs typeface="Calibri"/>
              </a:rPr>
              <a:t>Percentage of Total Ratings</a:t>
            </a:r>
          </a:p>
        </p:txBody>
      </p:sp>
    </p:spTree>
    <p:extLst>
      <p:ext uri="{BB962C8B-B14F-4D97-AF65-F5344CB8AC3E}">
        <p14:creationId xmlns:p14="http://schemas.microsoft.com/office/powerpoint/2010/main" val="3251343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UN-SWAP 2.0</a:t>
            </a:r>
          </a:p>
        </p:txBody>
      </p:sp>
      <p:sp>
        <p:nvSpPr>
          <p:cNvPr id="3" name="Content Placeholder 2"/>
          <p:cNvSpPr>
            <a:spLocks noGrp="1"/>
          </p:cNvSpPr>
          <p:nvPr>
            <p:ph idx="1"/>
          </p:nvPr>
        </p:nvSpPr>
        <p:spPr>
          <a:xfrm>
            <a:off x="457199" y="1713972"/>
            <a:ext cx="8454325" cy="4449322"/>
          </a:xfrm>
        </p:spPr>
        <p:txBody>
          <a:bodyPr>
            <a:normAutofit fontScale="92500" lnSpcReduction="10000"/>
          </a:bodyPr>
          <a:lstStyle/>
          <a:p>
            <a:r>
              <a:rPr lang="en-US" dirty="0"/>
              <a:t>Leading the way in the UN system - only successful SWAP to date</a:t>
            </a:r>
          </a:p>
          <a:p>
            <a:r>
              <a:rPr lang="en-GB" dirty="0"/>
              <a:t>Phase II – 2018-2022</a:t>
            </a:r>
          </a:p>
          <a:p>
            <a:r>
              <a:rPr lang="en-US" dirty="0"/>
              <a:t>1</a:t>
            </a:r>
            <a:r>
              <a:rPr lang="en-GB" dirty="0"/>
              <a:t>7 indicators – raising the bar</a:t>
            </a:r>
          </a:p>
          <a:p>
            <a:r>
              <a:rPr lang="en-US" dirty="0"/>
              <a:t>More challenging to </a:t>
            </a:r>
            <a:r>
              <a:rPr lang="en-US" b="1" i="1" dirty="0"/>
              <a:t>focus on results </a:t>
            </a:r>
            <a:r>
              <a:rPr lang="en-US" dirty="0"/>
              <a:t>than solely on agreement of best practices and performance indicators</a:t>
            </a:r>
          </a:p>
          <a:p>
            <a:r>
              <a:rPr lang="en-US" dirty="0"/>
              <a:t>New indicators on </a:t>
            </a:r>
            <a:r>
              <a:rPr lang="en-US" b="1" i="1" dirty="0"/>
              <a:t>results</a:t>
            </a:r>
            <a:r>
              <a:rPr lang="en-US" dirty="0"/>
              <a:t> and </a:t>
            </a:r>
            <a:r>
              <a:rPr lang="en-US" b="1" i="1" dirty="0"/>
              <a:t>leadership</a:t>
            </a:r>
            <a:r>
              <a:rPr lang="en-US" dirty="0"/>
              <a:t> and </a:t>
            </a:r>
            <a:r>
              <a:rPr lang="en-US" b="1" i="1" dirty="0"/>
              <a:t>equal representation of women</a:t>
            </a:r>
          </a:p>
          <a:p>
            <a:pPr marL="0" lvl="0" indent="0">
              <a:buNone/>
            </a:pPr>
            <a:endParaRPr lang="en-GB" dirty="0"/>
          </a:p>
        </p:txBody>
      </p:sp>
    </p:spTree>
    <p:extLst>
      <p:ext uri="{BB962C8B-B14F-4D97-AF65-F5344CB8AC3E}">
        <p14:creationId xmlns:p14="http://schemas.microsoft.com/office/powerpoint/2010/main" val="2537154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UN-SWAP 2.0 Framework</a:t>
            </a:r>
          </a:p>
        </p:txBody>
      </p:sp>
      <p:pic>
        <p:nvPicPr>
          <p:cNvPr id="4" name="Picture 3">
            <a:extLst>
              <a:ext uri="{FF2B5EF4-FFF2-40B4-BE49-F238E27FC236}">
                <a16:creationId xmlns:a16="http://schemas.microsoft.com/office/drawing/2014/main" xmlns="" id="{39F00515-D48B-4DB5-BA74-BA94AC5C880F}"/>
              </a:ext>
            </a:extLst>
          </p:cNvPr>
          <p:cNvPicPr>
            <a:picLocks noChangeAspect="1"/>
          </p:cNvPicPr>
          <p:nvPr/>
        </p:nvPicPr>
        <p:blipFill>
          <a:blip r:embed="rId4"/>
          <a:stretch>
            <a:fillRect/>
          </a:stretch>
        </p:blipFill>
        <p:spPr>
          <a:xfrm>
            <a:off x="821410" y="1462878"/>
            <a:ext cx="7826644" cy="4914404"/>
          </a:xfrm>
          <a:prstGeom prst="rect">
            <a:avLst/>
          </a:prstGeom>
        </p:spPr>
      </p:pic>
    </p:spTree>
    <p:custDataLst>
      <p:tags r:id="rId1"/>
    </p:custDataLst>
    <p:extLst>
      <p:ext uri="{BB962C8B-B14F-4D97-AF65-F5344CB8AC3E}">
        <p14:creationId xmlns:p14="http://schemas.microsoft.com/office/powerpoint/2010/main" val="19078515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TU White Background.potx" id="{9694207F-B86C-4347-AF5B-E18AD6864DC7}" vid="{B9639EA1-9A26-4D10-99CD-41579998EC69}"/>
    </a:ext>
  </a:extLst>
</a:theme>
</file>

<file path=ppt/theme/theme2.xml><?xml version="1.0" encoding="utf-8"?>
<a:theme xmlns:a="http://schemas.openxmlformats.org/drawingml/2006/main" name="3_Median">
  <a:themeElements>
    <a:clrScheme name="UN Women">
      <a:dk1>
        <a:srgbClr val="009DDC"/>
      </a:dk1>
      <a:lt1>
        <a:sysClr val="window" lastClr="FFFFFF"/>
      </a:lt1>
      <a:dk2>
        <a:srgbClr val="009DDC"/>
      </a:dk2>
      <a:lt2>
        <a:srgbClr val="67B7E6"/>
      </a:lt2>
      <a:accent1>
        <a:srgbClr val="009DDC"/>
      </a:accent1>
      <a:accent2>
        <a:srgbClr val="67B7E6"/>
      </a:accent2>
      <a:accent3>
        <a:srgbClr val="009DDC"/>
      </a:accent3>
      <a:accent4>
        <a:srgbClr val="67B7E6"/>
      </a:accent4>
      <a:accent5>
        <a:srgbClr val="D8D8D8"/>
      </a:accent5>
      <a:accent6>
        <a:srgbClr val="BFBFBF"/>
      </a:accent6>
      <a:hlink>
        <a:srgbClr val="000000"/>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8F53ECB765E3847BA9DE2DB84B90300" ma:contentTypeVersion="0" ma:contentTypeDescription="Create a new document." ma:contentTypeScope="" ma:versionID="284ed77f59dec6eeb5f2af58cab56b8a">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6A6EFE-0E3F-424F-9E73-7678F8F0DADF}">
  <ds:schemaRefs>
    <ds:schemaRef ds:uri="http://schemas.openxmlformats.org/package/2006/metadata/core-properties"/>
    <ds:schemaRef ds:uri="http://purl.org/dc/elements/1.1/"/>
    <ds:schemaRef ds:uri="http://purl.org/dc/terms/"/>
    <ds:schemaRef ds:uri="http://schemas.microsoft.com/office/2006/metadata/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2A808093-1FD9-4A6D-84A8-C92104936EA9}">
  <ds:schemaRefs>
    <ds:schemaRef ds:uri="http://schemas.microsoft.com/sharepoint/v3/contenttype/forms"/>
  </ds:schemaRefs>
</ds:datastoreItem>
</file>

<file path=customXml/itemProps3.xml><?xml version="1.0" encoding="utf-8"?>
<ds:datastoreItem xmlns:ds="http://schemas.openxmlformats.org/officeDocument/2006/customXml" ds:itemID="{A6C38511-BC1D-4211-B95F-BD24B6E59A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ITU White Background</Template>
  <TotalTime>5861</TotalTime>
  <Words>479</Words>
  <Application>Microsoft Office PowerPoint</Application>
  <PresentationFormat>On-screen Show (4:3)</PresentationFormat>
  <Paragraphs>68</Paragraphs>
  <Slides>11</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Geneva</vt:lpstr>
      <vt:lpstr>ＭＳ Ｐゴシック</vt:lpstr>
      <vt:lpstr>Arial</vt:lpstr>
      <vt:lpstr>Calibri</vt:lpstr>
      <vt:lpstr>Tw Cen MT</vt:lpstr>
      <vt:lpstr>Wingdings</vt:lpstr>
      <vt:lpstr>Office Theme</vt:lpstr>
      <vt:lpstr>3_Median</vt:lpstr>
      <vt:lpstr>PowerPoint Presentation</vt:lpstr>
      <vt:lpstr>UN-SWAP 2012-2017</vt:lpstr>
      <vt:lpstr>UN-SWAP 1.0 Framework</vt:lpstr>
      <vt:lpstr>ITU’s UN-SWAP Progress 2012-17</vt:lpstr>
      <vt:lpstr>Summary ITU reporting 2017</vt:lpstr>
      <vt:lpstr>Overall Performance on UN-SWAP Indicators</vt:lpstr>
      <vt:lpstr>Comparative Analysis of Ratings by Year</vt:lpstr>
      <vt:lpstr>UN-SWAP 2.0</vt:lpstr>
      <vt:lpstr>UN-SWAP 2.0 Framework</vt:lpstr>
      <vt:lpstr>GEM Plan aligned to UN-SWAP 2.0</vt:lpstr>
      <vt:lpstr>Contact and Resources</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Tuplin, Tracy</dc:creator>
  <cp:lastModifiedBy>Janin</cp:lastModifiedBy>
  <cp:revision>58</cp:revision>
  <cp:lastPrinted>2017-02-21T16:30:19Z</cp:lastPrinted>
  <dcterms:created xsi:type="dcterms:W3CDTF">2017-01-17T12:16:10Z</dcterms:created>
  <dcterms:modified xsi:type="dcterms:W3CDTF">2019-01-29T08:32:53Z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0x010100F8F53ECB765E3847BA9DE2DB84B90300</vt:lpwstr>
  </property>
</Properties>
</file>