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sldIdLst>
    <p:sldId id="257" r:id="rId2"/>
    <p:sldId id="258" r:id="rId3"/>
    <p:sldId id="272" r:id="rId4"/>
    <p:sldId id="273" r:id="rId5"/>
    <p:sldId id="259" r:id="rId6"/>
    <p:sldId id="263" r:id="rId7"/>
    <p:sldId id="261" r:id="rId8"/>
    <p:sldId id="262" r:id="rId9"/>
    <p:sldId id="275" r:id="rId10"/>
    <p:sldId id="264" r:id="rId11"/>
    <p:sldId id="278" r:id="rId12"/>
    <p:sldId id="265" r:id="rId13"/>
    <p:sldId id="276" r:id="rId14"/>
    <p:sldId id="277" r:id="rId15"/>
    <p:sldId id="266" r:id="rId16"/>
    <p:sldId id="274" r:id="rId17"/>
    <p:sldId id="269" r:id="rId18"/>
    <p:sldId id="260" r:id="rId19"/>
    <p:sldId id="271" r:id="rId20"/>
    <p:sldId id="26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nny Rotino" initials="FR"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A2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Helle Formatvorlage 3 - Akz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8B1032C-EA38-4F05-BA0D-38AFFFC7BED3}" styleName="Helle Formatvorlage 3 - Akz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93D81CF-94F2-401A-BA57-92F5A7B2D0C5}" styleName="Mittlere Formatvorlag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ittlere Formatvorlage 1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60" d="100"/>
          <a:sy n="60" d="100"/>
        </p:scale>
        <p:origin x="96" y="3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smtClean="0"/>
              <a:t>Mastertitelformat bearbeiten</a:t>
            </a:r>
            <a:endParaRPr lang="de-DE"/>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lang="de-DE"/>
          </a:p>
        </p:txBody>
      </p:sp>
      <p:sp>
        <p:nvSpPr>
          <p:cNvPr id="4" name="Datumsplatzhalter 3"/>
          <p:cNvSpPr>
            <a:spLocks noGrp="1"/>
          </p:cNvSpPr>
          <p:nvPr>
            <p:ph type="dt" sz="half" idx="10"/>
          </p:nvPr>
        </p:nvSpPr>
        <p:spPr/>
        <p:txBody>
          <a:bodyPr/>
          <a:lstStyle/>
          <a:p>
            <a:fld id="{B1115196-1C6F-4784-83AC-30756D8F10B3}" type="datetimeFigureOut">
              <a:rPr lang="en-US" smtClean="0"/>
              <a:t>9/26/2019</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1421503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5837E1E-C647-485F-9584-DC702FCF73A3}" type="datetimeFigureOut">
              <a:rPr lang="en-GB" smtClean="0"/>
              <a:t>26/09/2019</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4173556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smtClean="0"/>
              <a:t>Mastertitelformat bearbeiten</a:t>
            </a:r>
            <a:endParaRPr lang="de-DE"/>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5837E1E-C647-485F-9584-DC702FCF73A3}" type="datetimeFigureOut">
              <a:rPr lang="en-GB" smtClean="0"/>
              <a:t>26/09/2019</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242865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5837E1E-C647-485F-9584-DC702FCF73A3}" type="datetimeFigureOut">
              <a:rPr lang="en-GB" smtClean="0"/>
              <a:t>26/09/2019</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1153899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Mastertextformat bearbeiten</a:t>
            </a:r>
          </a:p>
        </p:txBody>
      </p:sp>
      <p:sp>
        <p:nvSpPr>
          <p:cNvPr id="4" name="Datumsplatzhalter 3"/>
          <p:cNvSpPr>
            <a:spLocks noGrp="1"/>
          </p:cNvSpPr>
          <p:nvPr>
            <p:ph type="dt" sz="half" idx="10"/>
          </p:nvPr>
        </p:nvSpPr>
        <p:spPr/>
        <p:txBody>
          <a:bodyPr/>
          <a:lstStyle/>
          <a:p>
            <a:fld id="{B1115196-1C6F-4784-83AC-30756D8F10B3}" type="datetimeFigureOut">
              <a:rPr lang="en-US" smtClean="0"/>
              <a:t>9/26/2019</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8836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F5837E1E-C647-485F-9584-DC702FCF73A3}" type="datetimeFigureOut">
              <a:rPr lang="en-GB" smtClean="0"/>
              <a:t>26/09/2019</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899008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F5837E1E-C647-485F-9584-DC702FCF73A3}" type="datetimeFigureOut">
              <a:rPr lang="en-GB" smtClean="0"/>
              <a:t>26/09/2019</a:t>
            </a:fld>
            <a:endParaRPr lang="en-GB"/>
          </a:p>
        </p:txBody>
      </p:sp>
      <p:sp>
        <p:nvSpPr>
          <p:cNvPr id="8" name="Fußzeilenplatzhalter 7"/>
          <p:cNvSpPr>
            <a:spLocks noGrp="1"/>
          </p:cNvSpPr>
          <p:nvPr>
            <p:ph type="ftr" sz="quarter" idx="11"/>
          </p:nvPr>
        </p:nvSpPr>
        <p:spPr/>
        <p:txBody>
          <a:bodyPr/>
          <a:lstStyle/>
          <a:p>
            <a:endParaRPr lang="en-GB"/>
          </a:p>
        </p:txBody>
      </p:sp>
      <p:sp>
        <p:nvSpPr>
          <p:cNvPr id="9" name="Foliennummernplatzhalter 8"/>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680576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fld id="{F5837E1E-C647-485F-9584-DC702FCF73A3}" type="datetimeFigureOut">
              <a:rPr lang="en-GB" smtClean="0"/>
              <a:t>26/09/2019</a:t>
            </a:fld>
            <a:endParaRPr lang="en-GB"/>
          </a:p>
        </p:txBody>
      </p:sp>
      <p:sp>
        <p:nvSpPr>
          <p:cNvPr id="4" name="Fußzeilenplatzhalter 3"/>
          <p:cNvSpPr>
            <a:spLocks noGrp="1"/>
          </p:cNvSpPr>
          <p:nvPr>
            <p:ph type="ftr" sz="quarter" idx="11"/>
          </p:nvPr>
        </p:nvSpPr>
        <p:spPr/>
        <p:txBody>
          <a:bodyPr/>
          <a:lstStyle/>
          <a:p>
            <a:endParaRPr lang="en-GB"/>
          </a:p>
        </p:txBody>
      </p:sp>
      <p:sp>
        <p:nvSpPr>
          <p:cNvPr id="5" name="Foliennummernplatzhalter 4"/>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2836054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5837E1E-C647-485F-9584-DC702FCF73A3}" type="datetimeFigureOut">
              <a:rPr lang="en-GB" smtClean="0"/>
              <a:t>26/09/2019</a:t>
            </a:fld>
            <a:endParaRPr lang="en-GB"/>
          </a:p>
        </p:txBody>
      </p:sp>
      <p:sp>
        <p:nvSpPr>
          <p:cNvPr id="3" name="Fußzeilenplatzhalter 2"/>
          <p:cNvSpPr>
            <a:spLocks noGrp="1"/>
          </p:cNvSpPr>
          <p:nvPr>
            <p:ph type="ftr" sz="quarter" idx="11"/>
          </p:nvPr>
        </p:nvSpPr>
        <p:spPr/>
        <p:txBody>
          <a:bodyPr/>
          <a:lstStyle/>
          <a:p>
            <a:endParaRPr lang="en-GB"/>
          </a:p>
        </p:txBody>
      </p:sp>
      <p:sp>
        <p:nvSpPr>
          <p:cNvPr id="4" name="Foliennummernplatzhalter 3"/>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3365212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F5837E1E-C647-485F-9584-DC702FCF73A3}" type="datetimeFigureOut">
              <a:rPr lang="en-GB" smtClean="0"/>
              <a:t>26/09/2019</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2873201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F5837E1E-C647-485F-9584-DC702FCF73A3}" type="datetimeFigureOut">
              <a:rPr lang="en-GB" smtClean="0"/>
              <a:t>26/09/2019</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397913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de-DE" smtClean="0"/>
              <a:t>Mastertitelformat bearbeiten</a:t>
            </a:r>
            <a:endParaRPr lang="de-DE"/>
          </a:p>
        </p:txBody>
      </p:sp>
      <p:sp>
        <p:nvSpPr>
          <p:cNvPr id="3" name="Textplatzhalt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837E1E-C647-485F-9584-DC702FCF73A3}" type="datetimeFigureOut">
              <a:rPr lang="en-GB" smtClean="0"/>
              <a:t>26/09/2019</a:t>
            </a:fld>
            <a:endParaRPr lang="en-GB"/>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BDDB03-F468-4DB4-BC47-883FA9B55B82}" type="slidenum">
              <a:rPr lang="en-GB" smtClean="0"/>
              <a:t>‹#›</a:t>
            </a:fld>
            <a:endParaRPr lang="en-GB"/>
          </a:p>
        </p:txBody>
      </p:sp>
    </p:spTree>
    <p:extLst>
      <p:ext uri="{BB962C8B-B14F-4D97-AF65-F5344CB8AC3E}">
        <p14:creationId xmlns:p14="http://schemas.microsoft.com/office/powerpoint/2010/main" val="2123440935"/>
      </p:ext>
    </p:extLst>
  </p:cSld>
  <p:clrMap bg1="dk1" tx1="lt1" bg2="dk2" tx2="lt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package" Target="../embeddings/Microsoft_Word_Document2.docx"/><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hyperlink" Target="https://www.itu.int/en/action/cybersecurity/PublishingImages/Lists/resolutions/AllItems/Res%20179.pdf" TargetMode="External"/><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white">
          <a:xfrm>
            <a:off x="1199274" y="2738904"/>
            <a:ext cx="4033838" cy="2897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76200" algn="ctr">
                <a:solidFill>
                  <a:srgbClr val="000000"/>
                </a:solidFill>
                <a:miter lim="800000"/>
                <a:headEnd/>
                <a:tailEnd/>
              </a14:hiddenLine>
            </a:ext>
          </a:extLst>
        </p:spPr>
      </p:pic>
      <p:sp>
        <p:nvSpPr>
          <p:cNvPr id="2" name="TextBox 1"/>
          <p:cNvSpPr txBox="1"/>
          <p:nvPr/>
        </p:nvSpPr>
        <p:spPr>
          <a:xfrm>
            <a:off x="5468399" y="3152133"/>
            <a:ext cx="5789549" cy="1754327"/>
          </a:xfrm>
          <a:prstGeom prst="rect">
            <a:avLst/>
          </a:prstGeom>
          <a:noFill/>
        </p:spPr>
        <p:txBody>
          <a:bodyPr wrap="square" rtlCol="0">
            <a:spAutoFit/>
          </a:bodyPr>
          <a:lstStyle/>
          <a:p>
            <a:endParaRPr lang="en-US" dirty="0" smtClean="0"/>
          </a:p>
          <a:p>
            <a:r>
              <a:rPr lang="en-US" dirty="0" smtClean="0"/>
              <a:t>A multi-stakeholder approach to update the four sets of COP Guidelines for Policy Makers; Industry; Children as well as Parents, Guardians and Educators </a:t>
            </a:r>
          </a:p>
          <a:p>
            <a:endParaRPr lang="en-US" dirty="0" smtClean="0"/>
          </a:p>
          <a:p>
            <a:r>
              <a:rPr lang="en-US" dirty="0" err="1" smtClean="0"/>
              <a:t>www.itu.int</a:t>
            </a:r>
            <a:r>
              <a:rPr lang="en-US" dirty="0" smtClean="0"/>
              <a:t>/cop</a:t>
            </a:r>
            <a:endParaRPr lang="en-GB" dirty="0"/>
          </a:p>
        </p:txBody>
      </p:sp>
      <p:sp>
        <p:nvSpPr>
          <p:cNvPr id="3" name="Textfeld 2"/>
          <p:cNvSpPr txBox="1"/>
          <p:nvPr/>
        </p:nvSpPr>
        <p:spPr>
          <a:xfrm>
            <a:off x="1066864" y="678094"/>
            <a:ext cx="10234498" cy="1538883"/>
          </a:xfrm>
          <a:prstGeom prst="rect">
            <a:avLst/>
          </a:prstGeom>
          <a:noFill/>
        </p:spPr>
        <p:txBody>
          <a:bodyPr wrap="square" rtlCol="0">
            <a:spAutoFit/>
          </a:bodyPr>
          <a:lstStyle/>
          <a:p>
            <a:pPr algn="ctr"/>
            <a:r>
              <a:rPr lang="en-US" sz="2800" b="1" u="sng" dirty="0" smtClean="0"/>
              <a:t>ITU Child </a:t>
            </a:r>
            <a:r>
              <a:rPr lang="en-US" sz="2800" b="1" u="sng" dirty="0"/>
              <a:t>Online Protection (COP</a:t>
            </a:r>
            <a:r>
              <a:rPr lang="en-US" sz="2800" b="1" u="sng" dirty="0" smtClean="0"/>
              <a:t>)</a:t>
            </a:r>
          </a:p>
          <a:p>
            <a:pPr algn="ctr"/>
            <a:endParaRPr lang="de-DE" sz="2400" u="sng" dirty="0"/>
          </a:p>
          <a:p>
            <a:pPr algn="ctr"/>
            <a:r>
              <a:rPr lang="en-US" sz="2400" b="1" i="1" u="sng" dirty="0" smtClean="0"/>
              <a:t>COP </a:t>
            </a:r>
            <a:r>
              <a:rPr lang="en-US" sz="2400" b="1" i="1" u="sng" dirty="0"/>
              <a:t>Guidelines </a:t>
            </a:r>
            <a:r>
              <a:rPr lang="en-US" sz="2400" b="1" i="1" u="sng" dirty="0" smtClean="0"/>
              <a:t>Review Process 2019</a:t>
            </a:r>
            <a:endParaRPr lang="de-DE" sz="2400" u="sng" dirty="0"/>
          </a:p>
          <a:p>
            <a:pPr algn="ctr"/>
            <a:endParaRPr lang="de-DE" dirty="0"/>
          </a:p>
        </p:txBody>
      </p:sp>
    </p:spTree>
    <p:extLst>
      <p:ext uri="{BB962C8B-B14F-4D97-AF65-F5344CB8AC3E}">
        <p14:creationId xmlns:p14="http://schemas.microsoft.com/office/powerpoint/2010/main" val="29368575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1931" y="693823"/>
            <a:ext cx="10972800" cy="1143000"/>
          </a:xfrm>
        </p:spPr>
        <p:txBody>
          <a:bodyPr>
            <a:normAutofit/>
          </a:bodyPr>
          <a:lstStyle/>
          <a:p>
            <a:r>
              <a:rPr lang="de-DE" sz="2400" b="1" u="sng" dirty="0" smtClean="0"/>
              <a:t>Working </a:t>
            </a:r>
            <a:r>
              <a:rPr lang="de-DE" sz="2400" b="1" u="sng" dirty="0"/>
              <a:t>G</a:t>
            </a:r>
            <a:r>
              <a:rPr lang="de-DE" sz="2400" b="1" u="sng" dirty="0" smtClean="0"/>
              <a:t>roups</a:t>
            </a:r>
            <a:endParaRPr lang="de-DE" sz="2400" b="1" u="sng" dirty="0"/>
          </a:p>
        </p:txBody>
      </p:sp>
      <p:sp>
        <p:nvSpPr>
          <p:cNvPr id="6" name="Inhaltsplatzhalter 5"/>
          <p:cNvSpPr>
            <a:spLocks noGrp="1"/>
          </p:cNvSpPr>
          <p:nvPr>
            <p:ph sz="half" idx="1"/>
          </p:nvPr>
        </p:nvSpPr>
        <p:spPr>
          <a:xfrm>
            <a:off x="626534" y="2387599"/>
            <a:ext cx="3759200" cy="3640667"/>
          </a:xfrm>
        </p:spPr>
        <p:txBody>
          <a:bodyPr>
            <a:normAutofit/>
          </a:bodyPr>
          <a:lstStyle/>
          <a:p>
            <a:pPr lvl="0">
              <a:lnSpc>
                <a:spcPct val="150000"/>
              </a:lnSpc>
            </a:pPr>
            <a:r>
              <a:rPr lang="en-GB" sz="1800" dirty="0" smtClean="0"/>
              <a:t>BBC</a:t>
            </a:r>
          </a:p>
          <a:p>
            <a:pPr lvl="0">
              <a:lnSpc>
                <a:spcPct val="150000"/>
              </a:lnSpc>
            </a:pPr>
            <a:r>
              <a:rPr lang="en-GB" sz="1800" dirty="0" smtClean="0"/>
              <a:t>EBU</a:t>
            </a:r>
          </a:p>
          <a:p>
            <a:pPr lvl="0">
              <a:lnSpc>
                <a:spcPct val="150000"/>
              </a:lnSpc>
            </a:pPr>
            <a:r>
              <a:rPr lang="en-GB" sz="1800" dirty="0" err="1" smtClean="0"/>
              <a:t>eset</a:t>
            </a:r>
            <a:endParaRPr lang="en-GB" sz="1800" dirty="0" smtClean="0"/>
          </a:p>
          <a:p>
            <a:pPr lvl="0">
              <a:lnSpc>
                <a:spcPct val="150000"/>
              </a:lnSpc>
            </a:pPr>
            <a:r>
              <a:rPr lang="en-GB" sz="1800" dirty="0" err="1" smtClean="0"/>
              <a:t>eWorldwide</a:t>
            </a:r>
            <a:r>
              <a:rPr lang="en-GB" sz="1800" dirty="0" smtClean="0"/>
              <a:t> Group</a:t>
            </a:r>
          </a:p>
          <a:p>
            <a:pPr lvl="0">
              <a:lnSpc>
                <a:spcPct val="150000"/>
              </a:lnSpc>
            </a:pPr>
            <a:r>
              <a:rPr lang="en-GB" sz="1800" dirty="0" smtClean="0"/>
              <a:t>Facebook</a:t>
            </a:r>
          </a:p>
          <a:p>
            <a:pPr lvl="0">
              <a:lnSpc>
                <a:spcPct val="150000"/>
              </a:lnSpc>
            </a:pPr>
            <a:r>
              <a:rPr lang="en-GB" sz="1800" dirty="0" smtClean="0"/>
              <a:t>Global </a:t>
            </a:r>
            <a:r>
              <a:rPr lang="en-GB" sz="1800" dirty="0"/>
              <a:t>Partnership to </a:t>
            </a:r>
            <a:endParaRPr lang="en-GB" sz="1800" dirty="0" smtClean="0"/>
          </a:p>
          <a:p>
            <a:pPr marL="0" lvl="0" indent="0">
              <a:lnSpc>
                <a:spcPct val="150000"/>
              </a:lnSpc>
              <a:buNone/>
            </a:pPr>
            <a:r>
              <a:rPr lang="en-GB" sz="1800" dirty="0" smtClean="0"/>
              <a:t>       End Violence Against </a:t>
            </a:r>
            <a:r>
              <a:rPr lang="en-GB" sz="1800" dirty="0"/>
              <a:t>C</a:t>
            </a:r>
            <a:r>
              <a:rPr lang="en-GB" sz="1800" dirty="0" smtClean="0"/>
              <a:t>hildren</a:t>
            </a:r>
          </a:p>
          <a:p>
            <a:pPr lvl="0">
              <a:lnSpc>
                <a:spcPct val="150000"/>
              </a:lnSpc>
            </a:pPr>
            <a:endParaRPr lang="en-GB" sz="1800" dirty="0" smtClean="0"/>
          </a:p>
          <a:p>
            <a:pPr lvl="0">
              <a:lnSpc>
                <a:spcPct val="150000"/>
              </a:lnSpc>
            </a:pPr>
            <a:endParaRPr lang="en-GB" sz="4300" dirty="0">
              <a:solidFill>
                <a:prstClr val="white"/>
              </a:solidFill>
            </a:endParaRPr>
          </a:p>
          <a:p>
            <a:pPr marL="0" lvl="0" indent="0">
              <a:lnSpc>
                <a:spcPct val="170000"/>
              </a:lnSpc>
              <a:buNone/>
            </a:pPr>
            <a:endParaRPr lang="en-GB" sz="2300" b="1" dirty="0"/>
          </a:p>
          <a:p>
            <a:endParaRPr lang="de-DE" dirty="0"/>
          </a:p>
        </p:txBody>
      </p:sp>
      <p:sp>
        <p:nvSpPr>
          <p:cNvPr id="8" name="Inhaltsplatzhalter 7"/>
          <p:cNvSpPr>
            <a:spLocks noGrp="1"/>
          </p:cNvSpPr>
          <p:nvPr>
            <p:ph sz="half" idx="2"/>
          </p:nvPr>
        </p:nvSpPr>
        <p:spPr>
          <a:xfrm>
            <a:off x="4673824" y="2404534"/>
            <a:ext cx="2590577" cy="3810000"/>
          </a:xfrm>
          <a:effectLst>
            <a:glow rad="101600">
              <a:schemeClr val="accent1">
                <a:satMod val="175000"/>
                <a:alpha val="40000"/>
              </a:schemeClr>
            </a:glow>
          </a:effectLst>
        </p:spPr>
        <p:txBody>
          <a:bodyPr>
            <a:noAutofit/>
          </a:bodyPr>
          <a:lstStyle/>
          <a:p>
            <a:pPr lvl="0">
              <a:lnSpc>
                <a:spcPct val="150000"/>
              </a:lnSpc>
            </a:pPr>
            <a:r>
              <a:rPr lang="en-GB" sz="1800" dirty="0"/>
              <a:t>GSMA</a:t>
            </a:r>
          </a:p>
          <a:p>
            <a:pPr>
              <a:lnSpc>
                <a:spcPct val="150000"/>
              </a:lnSpc>
            </a:pPr>
            <a:r>
              <a:rPr lang="en-GB" sz="1800" dirty="0"/>
              <a:t>ICMEC</a:t>
            </a:r>
          </a:p>
          <a:p>
            <a:pPr>
              <a:lnSpc>
                <a:spcPct val="150000"/>
              </a:lnSpc>
            </a:pPr>
            <a:r>
              <a:rPr lang="en-GB" sz="1800" dirty="0" err="1"/>
              <a:t>InHope</a:t>
            </a:r>
            <a:endParaRPr lang="en-GB" sz="1800" dirty="0"/>
          </a:p>
          <a:p>
            <a:pPr>
              <a:lnSpc>
                <a:spcPct val="150000"/>
              </a:lnSpc>
            </a:pPr>
            <a:r>
              <a:rPr lang="en-GB" sz="1800" dirty="0" smtClean="0"/>
              <a:t>IWF</a:t>
            </a:r>
            <a:endParaRPr lang="en-GB" sz="1800" dirty="0"/>
          </a:p>
          <a:p>
            <a:pPr lvl="0">
              <a:lnSpc>
                <a:spcPct val="150000"/>
              </a:lnSpc>
            </a:pPr>
            <a:r>
              <a:rPr lang="en-GB" sz="1800" dirty="0" err="1" smtClean="0"/>
              <a:t>Paniamor</a:t>
            </a:r>
            <a:endParaRPr lang="en-GB" sz="1800" dirty="0" smtClean="0"/>
          </a:p>
          <a:p>
            <a:pPr lvl="0">
              <a:lnSpc>
                <a:spcPct val="150000"/>
              </a:lnSpc>
            </a:pPr>
            <a:r>
              <a:rPr lang="en-GB" sz="1800" dirty="0" smtClean="0"/>
              <a:t>Privately SA</a:t>
            </a:r>
            <a:endParaRPr lang="en-GB" sz="1800" dirty="0"/>
          </a:p>
          <a:p>
            <a:pPr lvl="0">
              <a:lnSpc>
                <a:spcPct val="150000"/>
              </a:lnSpc>
            </a:pPr>
            <a:r>
              <a:rPr lang="en-GB" sz="1800" dirty="0"/>
              <a:t>RNW </a:t>
            </a:r>
            <a:r>
              <a:rPr lang="en-GB" sz="1800" dirty="0" smtClean="0"/>
              <a:t>Media</a:t>
            </a:r>
          </a:p>
          <a:p>
            <a:pPr>
              <a:lnSpc>
                <a:spcPct val="130000"/>
              </a:lnSpc>
            </a:pPr>
            <a:endParaRPr lang="de-DE" sz="16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587495" y="1676213"/>
            <a:ext cx="8113615" cy="369332"/>
          </a:xfrm>
          <a:prstGeom prst="rect">
            <a:avLst/>
          </a:prstGeom>
          <a:noFill/>
        </p:spPr>
        <p:txBody>
          <a:bodyPr wrap="square" rtlCol="0">
            <a:spAutoFit/>
          </a:bodyPr>
          <a:lstStyle/>
          <a:p>
            <a:r>
              <a:rPr lang="en-GB" b="1" u="sng" dirty="0" smtClean="0"/>
              <a:t>2. Industry </a:t>
            </a:r>
            <a:r>
              <a:rPr lang="mr-IN" b="1" u="sng" dirty="0" smtClean="0"/>
              <a:t>–</a:t>
            </a:r>
            <a:r>
              <a:rPr lang="en-GB" b="1" u="sng" dirty="0" smtClean="0"/>
              <a:t> group led by UNICEF</a:t>
            </a:r>
            <a:endParaRPr lang="en-GB" b="1" u="sng" dirty="0"/>
          </a:p>
        </p:txBody>
      </p:sp>
      <p:sp>
        <p:nvSpPr>
          <p:cNvPr id="5" name="Textfeld 4"/>
          <p:cNvSpPr txBox="1"/>
          <p:nvPr/>
        </p:nvSpPr>
        <p:spPr>
          <a:xfrm>
            <a:off x="8077202" y="2438400"/>
            <a:ext cx="3234265" cy="2562240"/>
          </a:xfrm>
          <a:prstGeom prst="rect">
            <a:avLst/>
          </a:prstGeom>
          <a:noFill/>
        </p:spPr>
        <p:txBody>
          <a:bodyPr wrap="square" rtlCol="0">
            <a:spAutoFit/>
          </a:bodyPr>
          <a:lstStyle/>
          <a:p>
            <a:pPr marL="285750" indent="-285750">
              <a:lnSpc>
                <a:spcPct val="150000"/>
              </a:lnSpc>
              <a:buFont typeface="Arial"/>
              <a:buChar char="•"/>
            </a:pPr>
            <a:r>
              <a:rPr lang="de-DE" dirty="0"/>
              <a:t>Stiftung Digitale Chancen </a:t>
            </a:r>
            <a:endParaRPr lang="en-GB" dirty="0"/>
          </a:p>
          <a:p>
            <a:pPr marL="285750" lvl="0" indent="-285750">
              <a:lnSpc>
                <a:spcPct val="150000"/>
              </a:lnSpc>
              <a:buFont typeface="Arial"/>
              <a:buChar char="•"/>
            </a:pPr>
            <a:r>
              <a:rPr lang="en-GB" dirty="0" err="1" smtClean="0"/>
              <a:t>Tencent</a:t>
            </a:r>
            <a:r>
              <a:rPr lang="en-GB" dirty="0" smtClean="0"/>
              <a:t> Games</a:t>
            </a:r>
          </a:p>
          <a:p>
            <a:pPr marL="285750" lvl="0" indent="-285750">
              <a:lnSpc>
                <a:spcPct val="150000"/>
              </a:lnSpc>
              <a:buFont typeface="Arial"/>
              <a:buChar char="•"/>
            </a:pPr>
            <a:r>
              <a:rPr lang="en-GB" dirty="0" smtClean="0"/>
              <a:t>The </a:t>
            </a:r>
            <a:r>
              <a:rPr lang="en-GB" dirty="0"/>
              <a:t>Walt Disney </a:t>
            </a:r>
            <a:r>
              <a:rPr lang="en-GB" dirty="0" smtClean="0"/>
              <a:t>Company</a:t>
            </a:r>
          </a:p>
          <a:p>
            <a:pPr marL="285750" lvl="0" indent="-285750">
              <a:lnSpc>
                <a:spcPct val="150000"/>
              </a:lnSpc>
              <a:buFont typeface="Arial"/>
              <a:buChar char="•"/>
            </a:pPr>
            <a:r>
              <a:rPr lang="en-GB" dirty="0" smtClean="0"/>
              <a:t>Trend Micro</a:t>
            </a:r>
          </a:p>
          <a:p>
            <a:pPr marL="285750" lvl="0" indent="-285750">
              <a:lnSpc>
                <a:spcPct val="150000"/>
              </a:lnSpc>
              <a:buFont typeface="Arial"/>
              <a:buChar char="•"/>
            </a:pPr>
            <a:r>
              <a:rPr lang="en-GB" dirty="0" smtClean="0"/>
              <a:t>Twitter</a:t>
            </a:r>
          </a:p>
          <a:p>
            <a:pPr marL="285750" lvl="0" indent="-285750">
              <a:lnSpc>
                <a:spcPct val="150000"/>
              </a:lnSpc>
              <a:buFont typeface="Arial"/>
              <a:buChar char="•"/>
            </a:pPr>
            <a:r>
              <a:rPr lang="en-GB" u="sng" dirty="0" smtClean="0"/>
              <a:t>UNICEF</a:t>
            </a:r>
            <a:endParaRPr lang="de-DE" u="sng" dirty="0"/>
          </a:p>
        </p:txBody>
      </p:sp>
    </p:spTree>
    <p:extLst>
      <p:ext uri="{BB962C8B-B14F-4D97-AF65-F5344CB8AC3E}">
        <p14:creationId xmlns:p14="http://schemas.microsoft.com/office/powerpoint/2010/main" val="2583029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
          </p:nvPr>
        </p:nvSpPr>
        <p:spPr>
          <a:xfrm>
            <a:off x="592666" y="1853090"/>
            <a:ext cx="10938933" cy="4818643"/>
          </a:xfrm>
        </p:spPr>
        <p:txBody>
          <a:bodyPr>
            <a:noAutofit/>
          </a:bodyPr>
          <a:lstStyle/>
          <a:p>
            <a:pPr marL="0" indent="0">
              <a:buNone/>
            </a:pPr>
            <a:r>
              <a:rPr lang="en-AU" sz="1800" b="1" u="sng" dirty="0"/>
              <a:t>Premise: Revision will be considering inclusion of new categories, restructuring of information and statistics and information update to accommodate more recent technology developments.</a:t>
            </a:r>
            <a:r>
              <a:rPr lang="en-AU" sz="1800" b="1" dirty="0"/>
              <a:t>	</a:t>
            </a:r>
          </a:p>
          <a:p>
            <a:pPr marL="0" indent="0">
              <a:buNone/>
            </a:pPr>
            <a:endParaRPr lang="en-AU" sz="1800" b="1" dirty="0"/>
          </a:p>
          <a:p>
            <a:pPr marL="0" lvl="0" indent="0">
              <a:buNone/>
            </a:pPr>
            <a:r>
              <a:rPr lang="en-AU" sz="1800" b="1" u="sng" dirty="0"/>
              <a:t>Scope</a:t>
            </a:r>
            <a:r>
              <a:rPr lang="en-AU" sz="1800" b="1" dirty="0"/>
              <a:t>: </a:t>
            </a:r>
            <a:r>
              <a:rPr lang="en-AU" sz="1800" dirty="0"/>
              <a:t>The document should reflect all forms of harm that children experience online and not only focus on CSAM. </a:t>
            </a:r>
          </a:p>
          <a:p>
            <a:pPr marL="0" lvl="0" indent="0">
              <a:buNone/>
            </a:pPr>
            <a:endParaRPr lang="en-AU" sz="1800" b="1" dirty="0"/>
          </a:p>
          <a:p>
            <a:pPr marL="0" indent="0">
              <a:buNone/>
            </a:pPr>
            <a:r>
              <a:rPr lang="en-AU" sz="1800" b="1" u="sng" dirty="0"/>
              <a:t>Structure</a:t>
            </a:r>
            <a:r>
              <a:rPr lang="en-AU" sz="1800" b="1" dirty="0"/>
              <a:t>: </a:t>
            </a:r>
            <a:r>
              <a:rPr lang="en-AU" sz="1800" dirty="0"/>
              <a:t>The content of the old document has been adapted to a new structure. </a:t>
            </a:r>
          </a:p>
          <a:p>
            <a:pPr marL="0" indent="0">
              <a:buNone/>
            </a:pPr>
            <a:r>
              <a:rPr lang="en-AU" sz="1800" dirty="0"/>
              <a:t>	</a:t>
            </a:r>
          </a:p>
          <a:p>
            <a:pPr marL="0" indent="0">
              <a:buNone/>
            </a:pPr>
            <a:r>
              <a:rPr lang="en-AU" sz="1800" b="1" u="sng" dirty="0"/>
              <a:t>Format</a:t>
            </a:r>
            <a:r>
              <a:rPr lang="en-AU" sz="1800" dirty="0"/>
              <a:t>: The document will maintain the previous format with checklist for industry but will reorient the structure based on features rather than type of providers.</a:t>
            </a:r>
          </a:p>
          <a:p>
            <a:pPr marL="0" indent="0">
              <a:buNone/>
            </a:pPr>
            <a:r>
              <a:rPr lang="en-AU" sz="1800" b="1" u="sng" dirty="0"/>
              <a:t>Responsibilities</a:t>
            </a:r>
            <a:r>
              <a:rPr lang="en-AU" sz="1800" u="sng" dirty="0"/>
              <a:t>:</a:t>
            </a:r>
            <a:r>
              <a:rPr lang="en-AU" sz="1800" dirty="0"/>
              <a:t> The working group is recently identifying responsibilities within the team to lead individual sections.</a:t>
            </a:r>
          </a:p>
          <a:p>
            <a:pPr marL="0" indent="0">
              <a:buNone/>
            </a:pPr>
            <a:endParaRPr lang="en-AU" sz="1800" dirty="0"/>
          </a:p>
          <a:p>
            <a:pPr marL="0" indent="0">
              <a:buNone/>
            </a:pPr>
            <a:r>
              <a:rPr lang="en-AU" sz="1800" dirty="0"/>
              <a:t>There is a proposition of making the guideline more dynamic by having an online format that can be accessed by members to understand  who uses it, in what form and to understand the key  sections of the guideline that has been effectively applied by the industry.</a:t>
            </a:r>
          </a:p>
        </p:txBody>
      </p:sp>
      <p:sp>
        <p:nvSpPr>
          <p:cNvPr id="10" name="Titel 9"/>
          <p:cNvSpPr>
            <a:spLocks noGrp="1"/>
          </p:cNvSpPr>
          <p:nvPr>
            <p:ph type="title"/>
          </p:nvPr>
        </p:nvSpPr>
        <p:spPr>
          <a:xfrm>
            <a:off x="609600" y="846667"/>
            <a:ext cx="10972800" cy="570970"/>
          </a:xfrm>
        </p:spPr>
        <p:txBody>
          <a:bodyPr>
            <a:normAutofit/>
          </a:bodyPr>
          <a:lstStyle/>
          <a:p>
            <a:r>
              <a:rPr lang="en-GB" sz="2400" b="1" u="sng" dirty="0"/>
              <a:t>Update on Group 2</a:t>
            </a:r>
            <a:endParaRPr lang="de-DE" sz="2400" dirty="0"/>
          </a:p>
        </p:txBody>
      </p:sp>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245622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1931" y="693823"/>
            <a:ext cx="10972800" cy="1143000"/>
          </a:xfrm>
        </p:spPr>
        <p:txBody>
          <a:bodyPr>
            <a:normAutofit/>
          </a:bodyPr>
          <a:lstStyle/>
          <a:p>
            <a:r>
              <a:rPr lang="de-DE" sz="2400" b="1" u="sng" dirty="0" smtClean="0"/>
              <a:t>Working </a:t>
            </a:r>
            <a:r>
              <a:rPr lang="de-DE" sz="2400" b="1" u="sng" dirty="0"/>
              <a:t>G</a:t>
            </a:r>
            <a:r>
              <a:rPr lang="de-DE" sz="2400" b="1" u="sng" dirty="0" smtClean="0"/>
              <a:t>roups</a:t>
            </a:r>
            <a:endParaRPr lang="de-DE" sz="2400" b="1" u="sng" dirty="0"/>
          </a:p>
        </p:txBody>
      </p:sp>
      <p:sp>
        <p:nvSpPr>
          <p:cNvPr id="6" name="Inhaltsplatzhalter 5"/>
          <p:cNvSpPr>
            <a:spLocks noGrp="1"/>
          </p:cNvSpPr>
          <p:nvPr>
            <p:ph sz="half" idx="1"/>
          </p:nvPr>
        </p:nvSpPr>
        <p:spPr>
          <a:xfrm>
            <a:off x="609600" y="2306194"/>
            <a:ext cx="3400789" cy="4551806"/>
          </a:xfrm>
        </p:spPr>
        <p:txBody>
          <a:bodyPr>
            <a:normAutofit/>
          </a:bodyPr>
          <a:lstStyle/>
          <a:p>
            <a:pPr>
              <a:lnSpc>
                <a:spcPct val="160000"/>
              </a:lnSpc>
            </a:pPr>
            <a:r>
              <a:rPr lang="en-GB" sz="1800" dirty="0"/>
              <a:t>Child </a:t>
            </a:r>
            <a:r>
              <a:rPr lang="en-GB" sz="1800" dirty="0" smtClean="0"/>
              <a:t>Consultation</a:t>
            </a:r>
            <a:r>
              <a:rPr lang="de-DE" sz="1800" dirty="0" smtClean="0"/>
              <a:t> </a:t>
            </a:r>
            <a:r>
              <a:rPr lang="en-AU" sz="1800" dirty="0" smtClean="0"/>
              <a:t>HABLATAM </a:t>
            </a:r>
          </a:p>
          <a:p>
            <a:pPr>
              <a:lnSpc>
                <a:spcPct val="160000"/>
              </a:lnSpc>
            </a:pPr>
            <a:r>
              <a:rPr lang="en-GB" sz="1800" u="sng" dirty="0" smtClean="0"/>
              <a:t>Child </a:t>
            </a:r>
            <a:r>
              <a:rPr lang="en-GB" sz="1800" u="sng" dirty="0"/>
              <a:t>Rights </a:t>
            </a:r>
            <a:r>
              <a:rPr lang="en-GB" sz="1800" u="sng" dirty="0" smtClean="0"/>
              <a:t>Connect</a:t>
            </a:r>
            <a:endParaRPr lang="en-GB" sz="1800" dirty="0"/>
          </a:p>
          <a:p>
            <a:pPr>
              <a:lnSpc>
                <a:spcPct val="160000"/>
              </a:lnSpc>
            </a:pPr>
            <a:r>
              <a:rPr lang="en-GB" sz="1800" dirty="0"/>
              <a:t>Deaf </a:t>
            </a:r>
            <a:r>
              <a:rPr lang="en-GB" sz="1800" dirty="0" err="1"/>
              <a:t>kidz</a:t>
            </a:r>
            <a:r>
              <a:rPr lang="en-GB" sz="1800" dirty="0"/>
              <a:t> international</a:t>
            </a:r>
            <a:r>
              <a:rPr lang="de-DE" sz="1800" dirty="0"/>
              <a:t> </a:t>
            </a:r>
            <a:endParaRPr lang="en-GB" sz="1800" dirty="0" smtClean="0"/>
          </a:p>
          <a:p>
            <a:pPr lvl="0">
              <a:lnSpc>
                <a:spcPct val="160000"/>
              </a:lnSpc>
            </a:pPr>
            <a:r>
              <a:rPr lang="en-GB" sz="1800" dirty="0" smtClean="0"/>
              <a:t>EBU</a:t>
            </a:r>
          </a:p>
          <a:p>
            <a:pPr lvl="0">
              <a:lnSpc>
                <a:spcPct val="160000"/>
              </a:lnSpc>
            </a:pPr>
            <a:r>
              <a:rPr lang="en-GB" sz="1800" u="sng" dirty="0" smtClean="0"/>
              <a:t>ECPAT International</a:t>
            </a:r>
            <a:endParaRPr lang="en-GB" sz="1800" dirty="0" smtClean="0"/>
          </a:p>
          <a:p>
            <a:pPr lvl="0">
              <a:lnSpc>
                <a:spcPct val="160000"/>
              </a:lnSpc>
            </a:pPr>
            <a:r>
              <a:rPr lang="en-GB" sz="1800" dirty="0" err="1" smtClean="0"/>
              <a:t>eWorldwide</a:t>
            </a:r>
            <a:r>
              <a:rPr lang="en-GB" sz="1800" dirty="0" smtClean="0"/>
              <a:t> Group</a:t>
            </a:r>
          </a:p>
          <a:p>
            <a:pPr lvl="0">
              <a:lnSpc>
                <a:spcPct val="160000"/>
              </a:lnSpc>
            </a:pPr>
            <a:r>
              <a:rPr lang="en-GB" sz="1800" dirty="0" smtClean="0"/>
              <a:t>FARO DIGITAL</a:t>
            </a:r>
          </a:p>
          <a:p>
            <a:pPr>
              <a:lnSpc>
                <a:spcPct val="160000"/>
              </a:lnSpc>
            </a:pPr>
            <a:r>
              <a:rPr lang="en-GB" sz="1800" dirty="0"/>
              <a:t>IEEE</a:t>
            </a:r>
          </a:p>
          <a:p>
            <a:pPr lvl="0">
              <a:lnSpc>
                <a:spcPct val="160000"/>
              </a:lnSpc>
            </a:pPr>
            <a:endParaRPr lang="en-GB" sz="1800" dirty="0" smtClean="0"/>
          </a:p>
          <a:p>
            <a:pPr lvl="0">
              <a:lnSpc>
                <a:spcPct val="150000"/>
              </a:lnSpc>
            </a:pPr>
            <a:endParaRPr lang="en-GB" sz="4300" dirty="0">
              <a:solidFill>
                <a:prstClr val="white"/>
              </a:solidFill>
            </a:endParaRPr>
          </a:p>
          <a:p>
            <a:pPr marL="0" lvl="0" indent="0">
              <a:lnSpc>
                <a:spcPct val="170000"/>
              </a:lnSpc>
              <a:buNone/>
            </a:pPr>
            <a:endParaRPr lang="en-GB" sz="2300" b="1" dirty="0"/>
          </a:p>
          <a:p>
            <a:endParaRPr lang="de-DE" dirty="0"/>
          </a:p>
        </p:txBody>
      </p:sp>
      <p:sp>
        <p:nvSpPr>
          <p:cNvPr id="8" name="Inhaltsplatzhalter 7"/>
          <p:cNvSpPr>
            <a:spLocks noGrp="1"/>
          </p:cNvSpPr>
          <p:nvPr>
            <p:ph sz="half" idx="2"/>
          </p:nvPr>
        </p:nvSpPr>
        <p:spPr>
          <a:xfrm>
            <a:off x="8271427" y="2256058"/>
            <a:ext cx="3743030" cy="4601942"/>
          </a:xfrm>
        </p:spPr>
        <p:txBody>
          <a:bodyPr>
            <a:noAutofit/>
          </a:bodyPr>
          <a:lstStyle/>
          <a:p>
            <a:pPr lvl="0">
              <a:lnSpc>
                <a:spcPct val="150000"/>
              </a:lnSpc>
            </a:pPr>
            <a:r>
              <a:rPr lang="en-GB" sz="1800" dirty="0" smtClean="0"/>
              <a:t>UK </a:t>
            </a:r>
            <a:r>
              <a:rPr lang="en-GB" sz="1800" dirty="0"/>
              <a:t>Safer Internet </a:t>
            </a:r>
            <a:r>
              <a:rPr lang="en-GB" sz="1800" dirty="0" smtClean="0"/>
              <a:t>Centre</a:t>
            </a:r>
          </a:p>
          <a:p>
            <a:pPr lvl="0">
              <a:lnSpc>
                <a:spcPct val="150000"/>
              </a:lnSpc>
            </a:pPr>
            <a:r>
              <a:rPr lang="en-GB" sz="1800" dirty="0"/>
              <a:t>Western Sydney University</a:t>
            </a:r>
            <a:r>
              <a:rPr lang="de-DE" sz="1800" dirty="0"/>
              <a:t> </a:t>
            </a:r>
            <a:endParaRPr lang="de-DE" sz="1800" dirty="0" smtClean="0"/>
          </a:p>
          <a:p>
            <a:pPr lvl="0">
              <a:lnSpc>
                <a:spcPct val="150000"/>
              </a:lnSpc>
            </a:pPr>
            <a:r>
              <a:rPr lang="en-GB" sz="1800" dirty="0" smtClean="0"/>
              <a:t>Youth </a:t>
            </a:r>
            <a:r>
              <a:rPr lang="en-GB" sz="1800" dirty="0"/>
              <a:t>Crime Watch of Nigeria to African Centre for Citizens </a:t>
            </a:r>
            <a:r>
              <a:rPr lang="en-GB" sz="1800" dirty="0" smtClean="0"/>
              <a:t>Orientation</a:t>
            </a:r>
          </a:p>
          <a:p>
            <a:pPr lvl="0">
              <a:lnSpc>
                <a:spcPct val="150000"/>
              </a:lnSpc>
            </a:pPr>
            <a:r>
              <a:rPr lang="en-GB" sz="1800" dirty="0" smtClean="0"/>
              <a:t>Youth </a:t>
            </a:r>
            <a:r>
              <a:rPr lang="en-GB" sz="1800" dirty="0"/>
              <a:t>IGF from the Asia-Pacific / </a:t>
            </a:r>
            <a:r>
              <a:rPr lang="en-GB" sz="1800" dirty="0" err="1" smtClean="0"/>
              <a:t>Cyberbully.id</a:t>
            </a:r>
            <a:endParaRPr lang="en-GB" sz="1800" dirty="0" smtClean="0"/>
          </a:p>
          <a:p>
            <a:pPr lvl="0">
              <a:lnSpc>
                <a:spcPct val="150000"/>
              </a:lnSpc>
            </a:pPr>
            <a:r>
              <a:rPr lang="en-GB" sz="1800" dirty="0" smtClean="0"/>
              <a:t>@</a:t>
            </a:r>
            <a:r>
              <a:rPr lang="en-GB" sz="1800" dirty="0" err="1"/>
              <a:t>LiteracyOnline</a:t>
            </a:r>
            <a:endParaRPr lang="de-DE" sz="1800" dirty="0"/>
          </a:p>
          <a:p>
            <a:pPr>
              <a:lnSpc>
                <a:spcPct val="130000"/>
              </a:lnSpc>
            </a:pPr>
            <a:endParaRPr lang="de-DE" sz="16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737884" y="1759770"/>
            <a:ext cx="8113615" cy="369332"/>
          </a:xfrm>
          <a:prstGeom prst="rect">
            <a:avLst/>
          </a:prstGeom>
          <a:noFill/>
        </p:spPr>
        <p:txBody>
          <a:bodyPr wrap="square" rtlCol="0">
            <a:spAutoFit/>
          </a:bodyPr>
          <a:lstStyle/>
          <a:p>
            <a:r>
              <a:rPr lang="en-GB" b="1" u="sng" dirty="0" smtClean="0"/>
              <a:t>3. Children </a:t>
            </a:r>
            <a:r>
              <a:rPr lang="mr-IN" b="1" u="sng" dirty="0" smtClean="0"/>
              <a:t>–</a:t>
            </a:r>
            <a:r>
              <a:rPr lang="en-GB" b="1" u="sng" dirty="0" smtClean="0"/>
              <a:t> group led by Child </a:t>
            </a:r>
            <a:r>
              <a:rPr lang="en-GB" b="1" u="sng" dirty="0"/>
              <a:t>R</a:t>
            </a:r>
            <a:r>
              <a:rPr lang="en-GB" b="1" u="sng" dirty="0" smtClean="0"/>
              <a:t>ights </a:t>
            </a:r>
            <a:r>
              <a:rPr lang="en-GB" b="1" u="sng" dirty="0"/>
              <a:t>C</a:t>
            </a:r>
            <a:r>
              <a:rPr lang="en-GB" b="1" u="sng" dirty="0" smtClean="0"/>
              <a:t>onnect/ECPAT International</a:t>
            </a:r>
            <a:endParaRPr lang="en-GB" b="1" u="sng" dirty="0"/>
          </a:p>
        </p:txBody>
      </p:sp>
      <p:sp>
        <p:nvSpPr>
          <p:cNvPr id="5" name="Textfeld 4"/>
          <p:cNvSpPr txBox="1"/>
          <p:nvPr/>
        </p:nvSpPr>
        <p:spPr>
          <a:xfrm>
            <a:off x="4027099" y="2256059"/>
            <a:ext cx="3993679" cy="6269409"/>
          </a:xfrm>
          <a:prstGeom prst="rect">
            <a:avLst/>
          </a:prstGeom>
          <a:noFill/>
        </p:spPr>
        <p:txBody>
          <a:bodyPr wrap="square" rtlCol="0">
            <a:spAutoFit/>
          </a:bodyPr>
          <a:lstStyle/>
          <a:p>
            <a:pPr marL="285750" lvl="0" indent="-285750">
              <a:lnSpc>
                <a:spcPct val="160000"/>
              </a:lnSpc>
              <a:buFont typeface="Arial"/>
              <a:buChar char="•"/>
            </a:pPr>
            <a:r>
              <a:rPr lang="en-GB" dirty="0" smtClean="0"/>
              <a:t>Inclusion </a:t>
            </a:r>
            <a:r>
              <a:rPr lang="en-GB" dirty="0"/>
              <a:t>International</a:t>
            </a:r>
            <a:r>
              <a:rPr lang="de-DE" dirty="0"/>
              <a:t> </a:t>
            </a:r>
            <a:endParaRPr lang="en-GB" dirty="0"/>
          </a:p>
          <a:p>
            <a:pPr marL="285750" lvl="0" indent="-285750">
              <a:lnSpc>
                <a:spcPct val="160000"/>
              </a:lnSpc>
              <a:buFont typeface="Arial"/>
              <a:buChar char="•"/>
            </a:pPr>
            <a:r>
              <a:rPr lang="en-GB" dirty="0" smtClean="0"/>
              <a:t>INSAFE</a:t>
            </a:r>
            <a:endParaRPr lang="en-GB" dirty="0"/>
          </a:p>
          <a:p>
            <a:pPr marL="285750" lvl="0" indent="-285750">
              <a:lnSpc>
                <a:spcPct val="160000"/>
              </a:lnSpc>
              <a:buFont typeface="Arial"/>
              <a:buChar char="•"/>
            </a:pPr>
            <a:r>
              <a:rPr lang="en-GB" dirty="0"/>
              <a:t>Joint Research Centre of the European </a:t>
            </a:r>
            <a:r>
              <a:rPr lang="en-GB" dirty="0" smtClean="0"/>
              <a:t>Commission</a:t>
            </a:r>
          </a:p>
          <a:p>
            <a:pPr marL="342900" lvl="0" indent="-342900" defTabSz="457200">
              <a:lnSpc>
                <a:spcPct val="150000"/>
              </a:lnSpc>
              <a:spcBef>
                <a:spcPct val="20000"/>
              </a:spcBef>
              <a:buFont typeface="Arial"/>
              <a:buChar char="•"/>
            </a:pPr>
            <a:r>
              <a:rPr lang="en-GB" dirty="0">
                <a:solidFill>
                  <a:prstClr val="white"/>
                </a:solidFill>
              </a:rPr>
              <a:t>London School of Economics and Political </a:t>
            </a:r>
            <a:r>
              <a:rPr lang="en-GB" dirty="0" smtClean="0">
                <a:solidFill>
                  <a:prstClr val="white"/>
                </a:solidFill>
              </a:rPr>
              <a:t>Science</a:t>
            </a:r>
            <a:endParaRPr lang="en-GB" dirty="0">
              <a:solidFill>
                <a:prstClr val="white"/>
              </a:solidFill>
            </a:endParaRPr>
          </a:p>
          <a:p>
            <a:pPr marL="342900" lvl="0" indent="-342900" defTabSz="457200">
              <a:lnSpc>
                <a:spcPct val="150000"/>
              </a:lnSpc>
              <a:spcBef>
                <a:spcPct val="20000"/>
              </a:spcBef>
              <a:buFont typeface="Arial"/>
              <a:buChar char="•"/>
            </a:pPr>
            <a:r>
              <a:rPr lang="en-GB" dirty="0" smtClean="0">
                <a:solidFill>
                  <a:prstClr val="white"/>
                </a:solidFill>
              </a:rPr>
              <a:t>OHCHR</a:t>
            </a:r>
          </a:p>
          <a:p>
            <a:pPr marL="342900" indent="-342900" defTabSz="457200">
              <a:lnSpc>
                <a:spcPct val="150000"/>
              </a:lnSpc>
              <a:spcBef>
                <a:spcPct val="20000"/>
              </a:spcBef>
              <a:buFont typeface="Arial"/>
              <a:buChar char="•"/>
            </a:pPr>
            <a:r>
              <a:rPr lang="en-GB" dirty="0"/>
              <a:t>Polish Safer Internet </a:t>
            </a:r>
            <a:r>
              <a:rPr lang="en-GB" dirty="0" err="1"/>
              <a:t>Center</a:t>
            </a:r>
            <a:r>
              <a:rPr lang="en-GB" dirty="0"/>
              <a:t> </a:t>
            </a:r>
            <a:endParaRPr lang="en-GB" dirty="0" smtClean="0"/>
          </a:p>
          <a:p>
            <a:pPr marL="342900" lvl="0" indent="-342900" defTabSz="457200">
              <a:lnSpc>
                <a:spcPct val="150000"/>
              </a:lnSpc>
              <a:spcBef>
                <a:spcPct val="20000"/>
              </a:spcBef>
              <a:buFont typeface="Arial"/>
              <a:buChar char="•"/>
            </a:pPr>
            <a:r>
              <a:rPr lang="en-GB" dirty="0"/>
              <a:t>Save the Children</a:t>
            </a:r>
            <a:r>
              <a:rPr lang="de-DE" dirty="0"/>
              <a:t> ( </a:t>
            </a:r>
            <a:r>
              <a:rPr lang="de-DE" dirty="0" smtClean="0"/>
              <a:t>Romania/</a:t>
            </a:r>
            <a:r>
              <a:rPr lang="en-AU" dirty="0" smtClean="0"/>
              <a:t>Finland</a:t>
            </a:r>
            <a:r>
              <a:rPr lang="de-DE" dirty="0"/>
              <a:t>)</a:t>
            </a:r>
          </a:p>
          <a:p>
            <a:pPr marL="342900" indent="-342900" defTabSz="457200">
              <a:lnSpc>
                <a:spcPct val="150000"/>
              </a:lnSpc>
              <a:spcBef>
                <a:spcPct val="20000"/>
              </a:spcBef>
              <a:buFont typeface="Arial"/>
              <a:buChar char="•"/>
            </a:pPr>
            <a:endParaRPr lang="en-GB" dirty="0"/>
          </a:p>
          <a:p>
            <a:pPr marL="342900" lvl="0" indent="-342900" defTabSz="457200">
              <a:lnSpc>
                <a:spcPct val="150000"/>
              </a:lnSpc>
              <a:spcBef>
                <a:spcPct val="20000"/>
              </a:spcBef>
              <a:buFont typeface="Arial"/>
              <a:buChar char="•"/>
            </a:pPr>
            <a:endParaRPr lang="en-GB" dirty="0">
              <a:solidFill>
                <a:prstClr val="white"/>
              </a:solidFill>
            </a:endParaRPr>
          </a:p>
          <a:p>
            <a:pPr marL="285750" lvl="0" indent="-285750">
              <a:lnSpc>
                <a:spcPct val="160000"/>
              </a:lnSpc>
              <a:buFont typeface="Arial"/>
              <a:buChar char="•"/>
            </a:pPr>
            <a:endParaRPr lang="en-GB" dirty="0" smtClean="0"/>
          </a:p>
          <a:p>
            <a:pPr lvl="0">
              <a:lnSpc>
                <a:spcPct val="160000"/>
              </a:lnSpc>
            </a:pPr>
            <a:endParaRPr lang="en-GB" dirty="0"/>
          </a:p>
          <a:p>
            <a:endParaRPr lang="de-DE" dirty="0"/>
          </a:p>
        </p:txBody>
      </p:sp>
    </p:spTree>
    <p:extLst>
      <p:ext uri="{BB962C8B-B14F-4D97-AF65-F5344CB8AC3E}">
        <p14:creationId xmlns:p14="http://schemas.microsoft.com/office/powerpoint/2010/main" val="4173800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6B59A1-C628-4E40-91F8-6B73C2962754}"/>
              </a:ext>
            </a:extLst>
          </p:cNvPr>
          <p:cNvSpPr>
            <a:spLocks noGrp="1"/>
          </p:cNvSpPr>
          <p:nvPr>
            <p:ph type="title"/>
          </p:nvPr>
        </p:nvSpPr>
        <p:spPr>
          <a:xfrm>
            <a:off x="609600" y="0"/>
            <a:ext cx="10972800" cy="594804"/>
          </a:xfrm>
        </p:spPr>
        <p:txBody>
          <a:bodyPr>
            <a:normAutofit/>
          </a:bodyPr>
          <a:lstStyle/>
          <a:p>
            <a:r>
              <a:rPr lang="fr-CH" sz="2400" b="1" dirty="0"/>
              <a:t>Update on Group 3 (part 1)</a:t>
            </a:r>
          </a:p>
        </p:txBody>
      </p:sp>
      <p:sp>
        <p:nvSpPr>
          <p:cNvPr id="3" name="Content Placeholder 2">
            <a:extLst>
              <a:ext uri="{FF2B5EF4-FFF2-40B4-BE49-F238E27FC236}">
                <a16:creationId xmlns:a16="http://schemas.microsoft.com/office/drawing/2014/main" xmlns="" id="{F2EC670F-B5EF-4C99-82FE-EC2BB304D5F1}"/>
              </a:ext>
            </a:extLst>
          </p:cNvPr>
          <p:cNvSpPr>
            <a:spLocks noGrp="1"/>
          </p:cNvSpPr>
          <p:nvPr>
            <p:ph sz="half" idx="1"/>
          </p:nvPr>
        </p:nvSpPr>
        <p:spPr>
          <a:xfrm>
            <a:off x="310718" y="736847"/>
            <a:ext cx="11549849" cy="6019060"/>
          </a:xfrm>
        </p:spPr>
        <p:txBody>
          <a:bodyPr>
            <a:normAutofit fontScale="77500" lnSpcReduction="20000"/>
          </a:bodyPr>
          <a:lstStyle/>
          <a:p>
            <a:r>
              <a:rPr lang="en-GB" b="1" u="sng" dirty="0"/>
              <a:t>Premise:</a:t>
            </a:r>
            <a:r>
              <a:rPr lang="en-GB" b="1" dirty="0"/>
              <a:t> </a:t>
            </a:r>
            <a:r>
              <a:rPr lang="en-GB" dirty="0"/>
              <a:t> </a:t>
            </a:r>
            <a:r>
              <a:rPr lang="en-GB" b="1" dirty="0"/>
              <a:t>Ensure the Guidelines reach, are relevant and used by a wide diversity of children from different age groups</a:t>
            </a:r>
            <a:endParaRPr lang="fr-CH" b="1" dirty="0"/>
          </a:p>
          <a:p>
            <a:pPr marL="0" indent="0">
              <a:buNone/>
            </a:pPr>
            <a:r>
              <a:rPr lang="en-GB" dirty="0"/>
              <a:t> </a:t>
            </a:r>
            <a:endParaRPr lang="fr-CH" dirty="0"/>
          </a:p>
          <a:p>
            <a:r>
              <a:rPr lang="en-GB" b="1" u="sng" dirty="0"/>
              <a:t>Scope</a:t>
            </a:r>
            <a:r>
              <a:rPr lang="en-GB" b="1" dirty="0"/>
              <a:t>: </a:t>
            </a:r>
            <a:r>
              <a:rPr lang="en-GB" dirty="0"/>
              <a:t>Incorporate a child rights-based approach and views/concerns from a wide diversity of children from all over the word</a:t>
            </a:r>
            <a:endParaRPr lang="fr-CH" dirty="0"/>
          </a:p>
          <a:p>
            <a:endParaRPr lang="fr-CH" dirty="0"/>
          </a:p>
          <a:p>
            <a:r>
              <a:rPr lang="en-GB" b="1" u="sng" dirty="0"/>
              <a:t>Structure</a:t>
            </a:r>
            <a:r>
              <a:rPr lang="en-GB" b="1" dirty="0"/>
              <a:t>: </a:t>
            </a:r>
            <a:r>
              <a:rPr lang="en-GB" dirty="0"/>
              <a:t>Split of Guidelines into 3, one per age group (5-7; 8-12; 13 and above)</a:t>
            </a:r>
            <a:endParaRPr lang="fr-CH" dirty="0"/>
          </a:p>
          <a:p>
            <a:pPr lvl="3"/>
            <a:r>
              <a:rPr lang="en-US" dirty="0"/>
              <a:t>Preface</a:t>
            </a:r>
            <a:endParaRPr lang="fr-CH" dirty="0"/>
          </a:p>
          <a:p>
            <a:pPr lvl="3"/>
            <a:r>
              <a:rPr lang="en-US" dirty="0"/>
              <a:t>1. What is Child Online Protection? </a:t>
            </a:r>
            <a:endParaRPr lang="fr-CH" dirty="0"/>
          </a:p>
          <a:p>
            <a:pPr lvl="3"/>
            <a:r>
              <a:rPr lang="en-US" dirty="0"/>
              <a:t>2. Why should you care? </a:t>
            </a:r>
            <a:endParaRPr lang="fr-CH" dirty="0"/>
          </a:p>
          <a:p>
            <a:pPr lvl="3"/>
            <a:r>
              <a:rPr lang="en-US" dirty="0"/>
              <a:t>3. Recommendations </a:t>
            </a:r>
            <a:endParaRPr lang="fr-CH" dirty="0"/>
          </a:p>
          <a:p>
            <a:pPr lvl="3"/>
            <a:r>
              <a:rPr lang="en-US" dirty="0"/>
              <a:t>4. Further readings</a:t>
            </a:r>
          </a:p>
          <a:p>
            <a:pPr marL="1371600" lvl="3" indent="0">
              <a:buNone/>
            </a:pPr>
            <a:endParaRPr lang="fr-CH" dirty="0"/>
          </a:p>
          <a:p>
            <a:r>
              <a:rPr lang="en-GB" b="1" u="sng" dirty="0"/>
              <a:t>Format</a:t>
            </a:r>
            <a:r>
              <a:rPr lang="en-GB" dirty="0"/>
              <a:t>: importance of accessibility; possibly in the form of a Comic for the two younger age groups</a:t>
            </a:r>
          </a:p>
          <a:p>
            <a:pPr marL="0" indent="0">
              <a:buNone/>
            </a:pPr>
            <a:endParaRPr lang="fr-CH" dirty="0"/>
          </a:p>
          <a:p>
            <a:r>
              <a:rPr lang="en-GB" b="1" u="sng" dirty="0"/>
              <a:t>Content</a:t>
            </a:r>
            <a:r>
              <a:rPr lang="en-GB" u="sng" dirty="0"/>
              <a:t>: </a:t>
            </a:r>
            <a:r>
              <a:rPr lang="en-GB" dirty="0"/>
              <a:t>some key recommendations have been identified; pending the incorporation of recommendations for specific age groups</a:t>
            </a:r>
          </a:p>
          <a:p>
            <a:pPr marL="0" indent="0">
              <a:buNone/>
            </a:pPr>
            <a:endParaRPr lang="fr-CH" dirty="0"/>
          </a:p>
          <a:p>
            <a:r>
              <a:rPr lang="en-GB" b="1" u="sng" dirty="0"/>
              <a:t>Consultations:</a:t>
            </a:r>
            <a:r>
              <a:rPr lang="en-GB" b="1" dirty="0"/>
              <a:t> </a:t>
            </a:r>
            <a:r>
              <a:rPr lang="en-GB" dirty="0"/>
              <a:t>ensure that children have some input into the drafting of the key messages</a:t>
            </a:r>
            <a:endParaRPr lang="fr-CH" dirty="0"/>
          </a:p>
          <a:p>
            <a:endParaRPr lang="fr-CH" dirty="0"/>
          </a:p>
        </p:txBody>
      </p:sp>
    </p:spTree>
    <p:extLst>
      <p:ext uri="{BB962C8B-B14F-4D97-AF65-F5344CB8AC3E}">
        <p14:creationId xmlns:p14="http://schemas.microsoft.com/office/powerpoint/2010/main" val="800765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ACE696-79D5-447F-AF0B-8C8B308BB081}"/>
              </a:ext>
            </a:extLst>
          </p:cNvPr>
          <p:cNvSpPr>
            <a:spLocks noGrp="1"/>
          </p:cNvSpPr>
          <p:nvPr>
            <p:ph type="ctrTitle"/>
          </p:nvPr>
        </p:nvSpPr>
        <p:spPr>
          <a:xfrm>
            <a:off x="807868" y="319382"/>
            <a:ext cx="10363200" cy="1470025"/>
          </a:xfrm>
        </p:spPr>
        <p:txBody>
          <a:bodyPr>
            <a:normAutofit/>
          </a:bodyPr>
          <a:lstStyle/>
          <a:p>
            <a:r>
              <a:rPr lang="fr-CH" sz="2800" dirty="0"/>
              <a:t>Update on Group 3 (part 2)</a:t>
            </a:r>
          </a:p>
        </p:txBody>
      </p:sp>
      <p:sp>
        <p:nvSpPr>
          <p:cNvPr id="3" name="Subtitle 2">
            <a:extLst>
              <a:ext uri="{FF2B5EF4-FFF2-40B4-BE49-F238E27FC236}">
                <a16:creationId xmlns:a16="http://schemas.microsoft.com/office/drawing/2014/main" xmlns="" id="{D3372EF0-B057-4860-B646-68EC38B54090}"/>
              </a:ext>
            </a:extLst>
          </p:cNvPr>
          <p:cNvSpPr>
            <a:spLocks noGrp="1"/>
          </p:cNvSpPr>
          <p:nvPr>
            <p:ph type="subTitle" idx="1"/>
          </p:nvPr>
        </p:nvSpPr>
        <p:spPr>
          <a:xfrm>
            <a:off x="168676" y="1322774"/>
            <a:ext cx="11674136" cy="5215844"/>
          </a:xfrm>
        </p:spPr>
        <p:txBody>
          <a:bodyPr>
            <a:normAutofit fontScale="92500" lnSpcReduction="10000"/>
          </a:bodyPr>
          <a:lstStyle/>
          <a:p>
            <a:pPr algn="l"/>
            <a:r>
              <a:rPr lang="es-AR" sz="2400" b="1" u="sng" dirty="0" err="1"/>
              <a:t>Consultations</a:t>
            </a:r>
            <a:r>
              <a:rPr lang="es-AR" sz="2400" b="1" u="sng" dirty="0"/>
              <a:t> </a:t>
            </a:r>
            <a:r>
              <a:rPr lang="es-AR" sz="2400" b="1" u="sng" dirty="0" err="1"/>
              <a:t>with</a:t>
            </a:r>
            <a:r>
              <a:rPr lang="es-AR" sz="2400" b="1" u="sng" dirty="0"/>
              <a:t> </a:t>
            </a:r>
            <a:r>
              <a:rPr lang="es-AR" sz="2400" b="1" u="sng" dirty="0" err="1"/>
              <a:t>children</a:t>
            </a:r>
            <a:endParaRPr lang="es-AR" sz="2400" b="1" u="sng" dirty="0"/>
          </a:p>
          <a:p>
            <a:pPr marL="457200" indent="-457200" algn="l">
              <a:buFontTx/>
              <a:buChar char="-"/>
            </a:pPr>
            <a:r>
              <a:rPr lang="es-AR" sz="1800" dirty="0"/>
              <a:t>48-144 </a:t>
            </a:r>
            <a:r>
              <a:rPr lang="es-AR" sz="1800" dirty="0" err="1"/>
              <a:t>children</a:t>
            </a:r>
            <a:endParaRPr lang="es-AR" sz="1800" dirty="0"/>
          </a:p>
          <a:p>
            <a:pPr marL="457200" indent="-457200" algn="l">
              <a:buFontTx/>
              <a:buChar char="-"/>
            </a:pPr>
            <a:r>
              <a:rPr lang="es-AR" sz="1800" dirty="0" err="1"/>
              <a:t>Participatory</a:t>
            </a:r>
            <a:r>
              <a:rPr lang="es-AR" sz="1800" dirty="0"/>
              <a:t> </a:t>
            </a:r>
            <a:r>
              <a:rPr lang="es-AR" sz="1800" dirty="0" err="1"/>
              <a:t>method</a:t>
            </a:r>
            <a:endParaRPr lang="es-AR" sz="1800" dirty="0"/>
          </a:p>
          <a:p>
            <a:pPr marL="457200" indent="-457200" algn="l">
              <a:buFontTx/>
              <a:buChar char="-"/>
            </a:pPr>
            <a:r>
              <a:rPr lang="fr-CH" sz="1800" dirty="0" err="1"/>
              <a:t>Youth-facing</a:t>
            </a:r>
            <a:r>
              <a:rPr lang="fr-CH" sz="1800" dirty="0"/>
              <a:t> organisations (</a:t>
            </a:r>
            <a:r>
              <a:rPr lang="fr-CH" sz="1800" dirty="0" err="1"/>
              <a:t>YfOs</a:t>
            </a:r>
            <a:r>
              <a:rPr lang="fr-CH" sz="1800" dirty="0"/>
              <a:t>) to </a:t>
            </a:r>
            <a:r>
              <a:rPr lang="fr-CH" sz="1800" dirty="0" err="1"/>
              <a:t>deliver</a:t>
            </a:r>
            <a:r>
              <a:rPr lang="fr-CH" sz="1800" dirty="0"/>
              <a:t>:</a:t>
            </a:r>
          </a:p>
          <a:p>
            <a:pPr marL="914400" lvl="1" indent="-457200" algn="l">
              <a:buFontTx/>
              <a:buChar char="-"/>
            </a:pPr>
            <a:r>
              <a:rPr lang="fr-CH" sz="1400" dirty="0" err="1"/>
              <a:t>Two</a:t>
            </a:r>
            <a:r>
              <a:rPr lang="fr-CH" sz="1400" dirty="0"/>
              <a:t> 3-5 </a:t>
            </a:r>
            <a:r>
              <a:rPr lang="fr-CH" sz="1400" dirty="0" err="1"/>
              <a:t>hours</a:t>
            </a:r>
            <a:r>
              <a:rPr lang="fr-CH" sz="1400" dirty="0"/>
              <a:t> workshop</a:t>
            </a:r>
          </a:p>
          <a:p>
            <a:pPr marL="914400" lvl="1" indent="-457200" algn="l">
              <a:buFontTx/>
              <a:buChar char="-"/>
            </a:pPr>
            <a:r>
              <a:rPr lang="fr-CH" sz="1400" dirty="0" err="1"/>
              <a:t>Each</a:t>
            </a:r>
            <a:r>
              <a:rPr lang="fr-CH" sz="1400" dirty="0"/>
              <a:t> </a:t>
            </a:r>
            <a:r>
              <a:rPr lang="fr-CH" sz="1400" dirty="0" err="1"/>
              <a:t>with</a:t>
            </a:r>
            <a:r>
              <a:rPr lang="fr-CH" sz="1400" dirty="0"/>
              <a:t> 12 </a:t>
            </a:r>
            <a:r>
              <a:rPr lang="fr-CH" sz="1400" dirty="0" err="1"/>
              <a:t>children</a:t>
            </a:r>
            <a:r>
              <a:rPr lang="fr-CH" sz="1400" dirty="0"/>
              <a:t> approx</a:t>
            </a:r>
            <a:endParaRPr lang="fr-CH" sz="1800" dirty="0"/>
          </a:p>
          <a:p>
            <a:pPr marL="457200" indent="-457200" algn="l">
              <a:buFontTx/>
              <a:buChar char="-"/>
            </a:pPr>
            <a:r>
              <a:rPr lang="fr-CH" sz="1800" dirty="0"/>
              <a:t>Recruitment of </a:t>
            </a:r>
            <a:r>
              <a:rPr lang="fr-CH" sz="1800" dirty="0" err="1"/>
              <a:t>YfOs</a:t>
            </a:r>
            <a:r>
              <a:rPr lang="fr-CH" sz="1800" dirty="0"/>
              <a:t> </a:t>
            </a:r>
            <a:r>
              <a:rPr lang="fr-CH" sz="1800" dirty="0" err="1"/>
              <a:t>facilitated</a:t>
            </a:r>
            <a:r>
              <a:rPr lang="fr-CH" sz="1800" dirty="0"/>
              <a:t> by Child </a:t>
            </a:r>
            <a:r>
              <a:rPr lang="fr-CH" sz="1800" dirty="0" err="1"/>
              <a:t>Rights</a:t>
            </a:r>
            <a:r>
              <a:rPr lang="fr-CH" sz="1800" dirty="0"/>
              <a:t> </a:t>
            </a:r>
            <a:r>
              <a:rPr lang="fr-CH" sz="1800" dirty="0" err="1"/>
              <a:t>Connect</a:t>
            </a:r>
            <a:r>
              <a:rPr lang="fr-CH" sz="1800" dirty="0"/>
              <a:t> and Western Sydney </a:t>
            </a:r>
            <a:r>
              <a:rPr lang="fr-CH" sz="1800" dirty="0" err="1"/>
              <a:t>University</a:t>
            </a:r>
            <a:endParaRPr lang="fr-CH" sz="1800" dirty="0"/>
          </a:p>
          <a:p>
            <a:pPr marL="457200" indent="-457200" algn="l">
              <a:buFontTx/>
              <a:buChar char="-"/>
            </a:pPr>
            <a:r>
              <a:rPr lang="fr-CH" sz="1800" dirty="0" err="1"/>
              <a:t>Children</a:t>
            </a:r>
            <a:r>
              <a:rPr lang="fr-CH" sz="1800" dirty="0"/>
              <a:t> </a:t>
            </a:r>
            <a:r>
              <a:rPr lang="fr-CH" sz="1800" dirty="0" err="1"/>
              <a:t>will</a:t>
            </a:r>
            <a:r>
              <a:rPr lang="fr-CH" sz="1800" dirty="0"/>
              <a:t> </a:t>
            </a:r>
            <a:r>
              <a:rPr lang="fr-CH" sz="1800" dirty="0" err="1"/>
              <a:t>be</a:t>
            </a:r>
            <a:r>
              <a:rPr lang="fr-CH" sz="1800" dirty="0"/>
              <a:t> </a:t>
            </a:r>
            <a:r>
              <a:rPr lang="fr-CH" sz="1800" dirty="0" err="1"/>
              <a:t>recruited</a:t>
            </a:r>
            <a:r>
              <a:rPr lang="fr-CH" sz="1800" dirty="0"/>
              <a:t> by the </a:t>
            </a:r>
            <a:r>
              <a:rPr lang="fr-CH" sz="1800" dirty="0" err="1"/>
              <a:t>participating</a:t>
            </a:r>
            <a:r>
              <a:rPr lang="fr-CH" sz="1800" dirty="0"/>
              <a:t> </a:t>
            </a:r>
            <a:r>
              <a:rPr lang="fr-CH" sz="1800" dirty="0" err="1"/>
              <a:t>YfOs</a:t>
            </a:r>
            <a:endParaRPr lang="fr-CH" sz="1800" dirty="0"/>
          </a:p>
          <a:p>
            <a:pPr marL="457200" indent="-457200" algn="l">
              <a:buFontTx/>
              <a:buChar char="-"/>
            </a:pPr>
            <a:r>
              <a:rPr lang="fr-CH" sz="1800" dirty="0"/>
              <a:t>Contributions by a diverse range of </a:t>
            </a:r>
            <a:r>
              <a:rPr lang="fr-CH" sz="1800" dirty="0" err="1"/>
              <a:t>children</a:t>
            </a:r>
            <a:r>
              <a:rPr lang="fr-CH" sz="1800" dirty="0"/>
              <a:t> </a:t>
            </a:r>
          </a:p>
          <a:p>
            <a:pPr algn="l"/>
            <a:endParaRPr lang="fr-CH" sz="1800" dirty="0"/>
          </a:p>
          <a:p>
            <a:pPr marL="457200" indent="-457200" algn="l">
              <a:buFontTx/>
              <a:buChar char="-"/>
            </a:pPr>
            <a:r>
              <a:rPr lang="fr-CH" sz="1800" u="sng" dirty="0" err="1"/>
              <a:t>Two</a:t>
            </a:r>
            <a:r>
              <a:rPr lang="fr-CH" sz="1800" u="sng" dirty="0"/>
              <a:t> stage consultation: </a:t>
            </a:r>
          </a:p>
          <a:p>
            <a:pPr algn="l"/>
            <a:endParaRPr lang="fr-CH" sz="1800" u="sng" dirty="0"/>
          </a:p>
          <a:p>
            <a:pPr marL="800100" lvl="1" indent="-342900" algn="l">
              <a:buAutoNum type="arabicPeriod"/>
            </a:pPr>
            <a:r>
              <a:rPr lang="en-US" sz="1600" dirty="0"/>
              <a:t>Consultation with 24-72 </a:t>
            </a:r>
            <a:r>
              <a:rPr lang="en-US" sz="1600" b="1" dirty="0"/>
              <a:t>children age 8-12 in December 2019</a:t>
            </a:r>
            <a:r>
              <a:rPr lang="en-US" sz="1600" dirty="0"/>
              <a:t>, prior to the </a:t>
            </a:r>
            <a:r>
              <a:rPr lang="en-US" sz="1600" dirty="0" err="1"/>
              <a:t>finalisation</a:t>
            </a:r>
            <a:r>
              <a:rPr lang="en-US" sz="1600" dirty="0"/>
              <a:t> of the draft guidelines for circulation in January 2020, to ensure that children contribute to the definition of the key messaging; </a:t>
            </a:r>
          </a:p>
          <a:p>
            <a:pPr lvl="1" algn="l"/>
            <a:r>
              <a:rPr lang="en-US" sz="1600" dirty="0"/>
              <a:t>2.	Consultation with 24-72</a:t>
            </a:r>
            <a:r>
              <a:rPr lang="en-US" sz="1600" b="1" dirty="0"/>
              <a:t> children age 13-18 in January 2020 </a:t>
            </a:r>
            <a:r>
              <a:rPr lang="en-US" sz="1600" dirty="0"/>
              <a:t>to refine the key messages and language used in the guidelines that are circulated for expert input in January 2020. </a:t>
            </a:r>
          </a:p>
          <a:p>
            <a:pPr lvl="1" algn="l"/>
            <a:endParaRPr lang="fr-CH" sz="1800" dirty="0"/>
          </a:p>
          <a:p>
            <a:pPr marL="457200" indent="-457200" algn="l">
              <a:buFontTx/>
              <a:buChar char="-"/>
            </a:pPr>
            <a:r>
              <a:rPr lang="fr-CH" sz="1800" dirty="0" err="1"/>
              <a:t>Number</a:t>
            </a:r>
            <a:r>
              <a:rPr lang="fr-CH" sz="1800" dirty="0"/>
              <a:t> of </a:t>
            </a:r>
            <a:r>
              <a:rPr lang="fr-CH" sz="1800" dirty="0" err="1"/>
              <a:t>children</a:t>
            </a:r>
            <a:r>
              <a:rPr lang="fr-CH" sz="1800" dirty="0"/>
              <a:t> – at a minimum 24 </a:t>
            </a:r>
            <a:r>
              <a:rPr lang="fr-CH" sz="1800" dirty="0" err="1"/>
              <a:t>children</a:t>
            </a:r>
            <a:r>
              <a:rPr lang="fr-CH" sz="1800" dirty="0"/>
              <a:t> </a:t>
            </a:r>
            <a:r>
              <a:rPr lang="fr-CH" sz="1800" dirty="0" err="1"/>
              <a:t>aged</a:t>
            </a:r>
            <a:r>
              <a:rPr lang="fr-CH" sz="1800" dirty="0"/>
              <a:t> 8-12 and 24 </a:t>
            </a:r>
            <a:r>
              <a:rPr lang="fr-CH" sz="1800" dirty="0" err="1"/>
              <a:t>children</a:t>
            </a:r>
            <a:r>
              <a:rPr lang="fr-CH" sz="1800" dirty="0"/>
              <a:t> </a:t>
            </a:r>
            <a:r>
              <a:rPr lang="fr-CH" sz="1800" dirty="0" err="1"/>
              <a:t>aged</a:t>
            </a:r>
            <a:r>
              <a:rPr lang="fr-CH" sz="1800" dirty="0"/>
              <a:t> 13-18 </a:t>
            </a:r>
            <a:r>
              <a:rPr lang="fr-CH" sz="1800" dirty="0" err="1"/>
              <a:t>from</a:t>
            </a:r>
            <a:r>
              <a:rPr lang="fr-CH" sz="1800" dirty="0"/>
              <a:t> </a:t>
            </a:r>
            <a:r>
              <a:rPr lang="fr-CH" sz="1800" dirty="0" err="1"/>
              <a:t>two</a:t>
            </a:r>
            <a:r>
              <a:rPr lang="fr-CH" sz="1800" dirty="0"/>
              <a:t> </a:t>
            </a:r>
            <a:r>
              <a:rPr lang="fr-CH" sz="1800" dirty="0" err="1"/>
              <a:t>different</a:t>
            </a:r>
            <a:r>
              <a:rPr lang="fr-CH" sz="1800" dirty="0"/>
              <a:t> countries in </a:t>
            </a:r>
            <a:r>
              <a:rPr lang="fr-CH" sz="1800" dirty="0" err="1"/>
              <a:t>two</a:t>
            </a:r>
            <a:r>
              <a:rPr lang="fr-CH" sz="1800" dirty="0"/>
              <a:t> </a:t>
            </a:r>
            <a:r>
              <a:rPr lang="fr-CH" sz="1800" dirty="0" err="1"/>
              <a:t>separate</a:t>
            </a:r>
            <a:r>
              <a:rPr lang="fr-CH" sz="1800" dirty="0"/>
              <a:t> </a:t>
            </a:r>
            <a:r>
              <a:rPr lang="fr-CH" sz="1800" dirty="0" err="1"/>
              <a:t>regions</a:t>
            </a:r>
            <a:r>
              <a:rPr lang="fr-CH" sz="1800" dirty="0"/>
              <a:t>. </a:t>
            </a:r>
            <a:endParaRPr lang="fr-CH" sz="1400" dirty="0"/>
          </a:p>
        </p:txBody>
      </p:sp>
    </p:spTree>
    <p:extLst>
      <p:ext uri="{BB962C8B-B14F-4D97-AF65-F5344CB8AC3E}">
        <p14:creationId xmlns:p14="http://schemas.microsoft.com/office/powerpoint/2010/main" val="229907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1931" y="693823"/>
            <a:ext cx="10972800" cy="1143000"/>
          </a:xfrm>
        </p:spPr>
        <p:txBody>
          <a:bodyPr>
            <a:normAutofit/>
          </a:bodyPr>
          <a:lstStyle/>
          <a:p>
            <a:r>
              <a:rPr lang="de-DE" sz="2400" b="1" u="sng" dirty="0" smtClean="0"/>
              <a:t>Working </a:t>
            </a:r>
            <a:r>
              <a:rPr lang="de-DE" sz="2400" b="1" u="sng" dirty="0"/>
              <a:t>G</a:t>
            </a:r>
            <a:r>
              <a:rPr lang="de-DE" sz="2400" b="1" u="sng" dirty="0" smtClean="0"/>
              <a:t>roups</a:t>
            </a:r>
            <a:endParaRPr lang="de-DE" sz="2400" b="1" u="sng" dirty="0"/>
          </a:p>
        </p:txBody>
      </p:sp>
      <p:sp>
        <p:nvSpPr>
          <p:cNvPr id="6" name="Inhaltsplatzhalter 5"/>
          <p:cNvSpPr>
            <a:spLocks noGrp="1"/>
          </p:cNvSpPr>
          <p:nvPr>
            <p:ph sz="half" idx="1"/>
          </p:nvPr>
        </p:nvSpPr>
        <p:spPr>
          <a:xfrm>
            <a:off x="609600" y="2473310"/>
            <a:ext cx="3501049" cy="4384690"/>
          </a:xfrm>
        </p:spPr>
        <p:txBody>
          <a:bodyPr>
            <a:normAutofit/>
          </a:bodyPr>
          <a:lstStyle/>
          <a:p>
            <a:pPr lvl="0">
              <a:lnSpc>
                <a:spcPct val="150000"/>
              </a:lnSpc>
            </a:pPr>
            <a:r>
              <a:rPr lang="en-GB" sz="1800" dirty="0"/>
              <a:t>COFACE-Families </a:t>
            </a:r>
            <a:r>
              <a:rPr lang="en-GB" sz="1800" dirty="0" smtClean="0"/>
              <a:t>Europe </a:t>
            </a:r>
          </a:p>
          <a:p>
            <a:pPr lvl="0">
              <a:lnSpc>
                <a:spcPct val="150000"/>
              </a:lnSpc>
            </a:pPr>
            <a:r>
              <a:rPr lang="en-GB" sz="1800" dirty="0" smtClean="0"/>
              <a:t>EBU</a:t>
            </a:r>
          </a:p>
          <a:p>
            <a:pPr lvl="0">
              <a:lnSpc>
                <a:spcPct val="150000"/>
              </a:lnSpc>
            </a:pPr>
            <a:r>
              <a:rPr lang="en-GB" sz="1800" dirty="0" smtClean="0"/>
              <a:t>ECPAT International </a:t>
            </a:r>
          </a:p>
          <a:p>
            <a:pPr lvl="0">
              <a:lnSpc>
                <a:spcPct val="150000"/>
              </a:lnSpc>
            </a:pPr>
            <a:r>
              <a:rPr lang="en-GB" sz="1800" dirty="0" err="1" smtClean="0"/>
              <a:t>eWorldwide</a:t>
            </a:r>
            <a:r>
              <a:rPr lang="en-GB" sz="1800" dirty="0" smtClean="0"/>
              <a:t> Group </a:t>
            </a:r>
          </a:p>
          <a:p>
            <a:pPr lvl="0">
              <a:lnSpc>
                <a:spcPct val="150000"/>
              </a:lnSpc>
            </a:pPr>
            <a:r>
              <a:rPr lang="en-GB" sz="1800" dirty="0" smtClean="0"/>
              <a:t>FARO DIGITAL</a:t>
            </a:r>
          </a:p>
          <a:p>
            <a:pPr lvl="0">
              <a:lnSpc>
                <a:spcPct val="150000"/>
              </a:lnSpc>
            </a:pPr>
            <a:r>
              <a:rPr lang="en-GB" sz="1800" dirty="0"/>
              <a:t>Inclusion International</a:t>
            </a:r>
            <a:r>
              <a:rPr lang="de-DE" sz="1800" dirty="0"/>
              <a:t> </a:t>
            </a:r>
            <a:endParaRPr lang="en-GB" sz="1800" dirty="0" smtClean="0"/>
          </a:p>
          <a:p>
            <a:pPr lvl="0">
              <a:lnSpc>
                <a:spcPct val="150000"/>
              </a:lnSpc>
            </a:pPr>
            <a:r>
              <a:rPr lang="en-GB" sz="1800" dirty="0" smtClean="0"/>
              <a:t>ICMEC</a:t>
            </a:r>
          </a:p>
          <a:p>
            <a:pPr>
              <a:lnSpc>
                <a:spcPct val="150000"/>
              </a:lnSpc>
            </a:pPr>
            <a:r>
              <a:rPr lang="en-GB" sz="1800" u="sng" dirty="0">
                <a:solidFill>
                  <a:prstClr val="white"/>
                </a:solidFill>
              </a:rPr>
              <a:t>INSAFE</a:t>
            </a:r>
            <a:endParaRPr lang="en-GB" sz="1800" dirty="0">
              <a:solidFill>
                <a:prstClr val="white"/>
              </a:solidFill>
            </a:endParaRPr>
          </a:p>
          <a:p>
            <a:pPr lvl="0">
              <a:lnSpc>
                <a:spcPct val="150000"/>
              </a:lnSpc>
            </a:pPr>
            <a:endParaRPr lang="en-GB" sz="1800" dirty="0" smtClean="0"/>
          </a:p>
          <a:p>
            <a:pPr lvl="0">
              <a:lnSpc>
                <a:spcPct val="150000"/>
              </a:lnSpc>
            </a:pPr>
            <a:endParaRPr lang="en-GB" sz="4300" dirty="0">
              <a:solidFill>
                <a:prstClr val="white"/>
              </a:solidFill>
            </a:endParaRPr>
          </a:p>
          <a:p>
            <a:pPr marL="0" lvl="0" indent="0">
              <a:lnSpc>
                <a:spcPct val="170000"/>
              </a:lnSpc>
              <a:buNone/>
            </a:pPr>
            <a:endParaRPr lang="en-GB" sz="2300" b="1" dirty="0"/>
          </a:p>
          <a:p>
            <a:endParaRPr lang="de-DE" dirty="0"/>
          </a:p>
        </p:txBody>
      </p:sp>
      <p:sp>
        <p:nvSpPr>
          <p:cNvPr id="8" name="Inhaltsplatzhalter 7"/>
          <p:cNvSpPr>
            <a:spLocks noGrp="1"/>
          </p:cNvSpPr>
          <p:nvPr>
            <p:ph sz="half" idx="2"/>
          </p:nvPr>
        </p:nvSpPr>
        <p:spPr>
          <a:xfrm>
            <a:off x="7870387" y="2389751"/>
            <a:ext cx="4093939" cy="4468248"/>
          </a:xfrm>
        </p:spPr>
        <p:txBody>
          <a:bodyPr>
            <a:noAutofit/>
          </a:bodyPr>
          <a:lstStyle/>
          <a:p>
            <a:pPr lvl="0">
              <a:lnSpc>
                <a:spcPct val="150000"/>
              </a:lnSpc>
            </a:pPr>
            <a:r>
              <a:rPr lang="en-GB" sz="1800" dirty="0" smtClean="0"/>
              <a:t>Polish </a:t>
            </a:r>
            <a:r>
              <a:rPr lang="en-GB" sz="1800" dirty="0"/>
              <a:t>Safer Internet </a:t>
            </a:r>
            <a:r>
              <a:rPr lang="en-GB" sz="1800" dirty="0" err="1" smtClean="0"/>
              <a:t>Center</a:t>
            </a:r>
            <a:endParaRPr lang="en-GB" sz="1800" dirty="0" smtClean="0"/>
          </a:p>
          <a:p>
            <a:pPr lvl="0">
              <a:lnSpc>
                <a:spcPct val="150000"/>
              </a:lnSpc>
            </a:pPr>
            <a:r>
              <a:rPr lang="en-GB" sz="1800" dirty="0" smtClean="0"/>
              <a:t>Save the Children (Finland/Norway/Romania)</a:t>
            </a:r>
          </a:p>
          <a:p>
            <a:pPr lvl="0">
              <a:lnSpc>
                <a:spcPct val="150000"/>
              </a:lnSpc>
            </a:pPr>
            <a:r>
              <a:rPr lang="en-GB" sz="1800" dirty="0" err="1" smtClean="0"/>
              <a:t>TaC</a:t>
            </a:r>
            <a:r>
              <a:rPr lang="en-GB" sz="1800" dirty="0" smtClean="0"/>
              <a:t> </a:t>
            </a:r>
            <a:r>
              <a:rPr lang="en-GB" sz="1800" dirty="0"/>
              <a:t>Together </a:t>
            </a:r>
            <a:r>
              <a:rPr lang="en-GB" sz="1800" dirty="0" smtClean="0"/>
              <a:t>against Cybercrime</a:t>
            </a:r>
          </a:p>
          <a:p>
            <a:pPr lvl="0">
              <a:lnSpc>
                <a:spcPct val="150000"/>
              </a:lnSpc>
            </a:pPr>
            <a:r>
              <a:rPr lang="en-GB" sz="1800" dirty="0" smtClean="0"/>
              <a:t>UK </a:t>
            </a:r>
            <a:r>
              <a:rPr lang="en-GB" sz="1800" dirty="0"/>
              <a:t>Safer Internet </a:t>
            </a:r>
            <a:r>
              <a:rPr lang="en-GB" sz="1800" dirty="0" smtClean="0"/>
              <a:t>Centre</a:t>
            </a:r>
          </a:p>
          <a:p>
            <a:pPr lvl="0">
              <a:lnSpc>
                <a:spcPct val="150000"/>
              </a:lnSpc>
            </a:pPr>
            <a:r>
              <a:rPr lang="de-DE" sz="1800" dirty="0" smtClean="0"/>
              <a:t>Youth </a:t>
            </a:r>
            <a:r>
              <a:rPr lang="de-DE" sz="1800" dirty="0" err="1"/>
              <a:t>and</a:t>
            </a:r>
            <a:r>
              <a:rPr lang="de-DE" sz="1800" dirty="0"/>
              <a:t> Media</a:t>
            </a:r>
            <a:r>
              <a:rPr lang="de-DE" sz="1800" dirty="0" smtClean="0"/>
              <a:t>/ </a:t>
            </a:r>
            <a:r>
              <a:rPr lang="de-DE" sz="1800" dirty="0" err="1" smtClean="0"/>
              <a:t>Berkman</a:t>
            </a:r>
            <a:r>
              <a:rPr lang="de-DE" sz="1800" dirty="0" smtClean="0"/>
              <a:t> </a:t>
            </a:r>
            <a:r>
              <a:rPr lang="de-DE" sz="1800" dirty="0"/>
              <a:t>Klein </a:t>
            </a:r>
            <a:r>
              <a:rPr lang="de-DE" sz="1800" dirty="0" smtClean="0"/>
              <a:t>Center</a:t>
            </a:r>
          </a:p>
          <a:p>
            <a:pPr lvl="0">
              <a:lnSpc>
                <a:spcPct val="150000"/>
              </a:lnSpc>
            </a:pPr>
            <a:r>
              <a:rPr lang="en-GB" sz="1800" dirty="0" smtClean="0"/>
              <a:t>Youth </a:t>
            </a:r>
            <a:r>
              <a:rPr lang="en-GB" sz="1800" dirty="0"/>
              <a:t>Crime Watch of Nigeria to African Centre for Citizens Orientation</a:t>
            </a:r>
            <a:endParaRPr lang="de-DE" sz="1800" dirty="0"/>
          </a:p>
          <a:p>
            <a:pPr>
              <a:lnSpc>
                <a:spcPct val="130000"/>
              </a:lnSpc>
            </a:pPr>
            <a:endParaRPr lang="de-DE" sz="16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570785" y="1709636"/>
            <a:ext cx="8113615" cy="369332"/>
          </a:xfrm>
          <a:prstGeom prst="rect">
            <a:avLst/>
          </a:prstGeom>
          <a:noFill/>
        </p:spPr>
        <p:txBody>
          <a:bodyPr wrap="square" rtlCol="0">
            <a:spAutoFit/>
          </a:bodyPr>
          <a:lstStyle/>
          <a:p>
            <a:r>
              <a:rPr lang="en-GB" b="1" u="sng" dirty="0" smtClean="0"/>
              <a:t>4. Parents</a:t>
            </a:r>
            <a:r>
              <a:rPr lang="en-GB" b="1" u="sng" dirty="0"/>
              <a:t>, Educators and Legal </a:t>
            </a:r>
            <a:r>
              <a:rPr lang="en-GB" b="1" u="sng" dirty="0" smtClean="0"/>
              <a:t>Guardians </a:t>
            </a:r>
            <a:r>
              <a:rPr lang="mr-IN" b="1" u="sng" dirty="0" smtClean="0"/>
              <a:t>–</a:t>
            </a:r>
            <a:r>
              <a:rPr lang="en-GB" b="1" u="sng" dirty="0" smtClean="0"/>
              <a:t> group led by INSAFE</a:t>
            </a:r>
            <a:endParaRPr lang="de-DE" u="sng" dirty="0"/>
          </a:p>
        </p:txBody>
      </p:sp>
      <p:sp>
        <p:nvSpPr>
          <p:cNvPr id="3" name="Textfeld 2"/>
          <p:cNvSpPr txBox="1"/>
          <p:nvPr/>
        </p:nvSpPr>
        <p:spPr>
          <a:xfrm>
            <a:off x="3943549" y="2473309"/>
            <a:ext cx="3709610" cy="4116255"/>
          </a:xfrm>
          <a:prstGeom prst="rect">
            <a:avLst/>
          </a:prstGeom>
          <a:noFill/>
        </p:spPr>
        <p:txBody>
          <a:bodyPr wrap="square" rtlCol="0">
            <a:spAutoFit/>
          </a:bodyPr>
          <a:lstStyle/>
          <a:p>
            <a:pPr marL="342900" lvl="0" indent="-342900" defTabSz="457200">
              <a:lnSpc>
                <a:spcPct val="150000"/>
              </a:lnSpc>
              <a:spcBef>
                <a:spcPct val="20000"/>
              </a:spcBef>
              <a:buFont typeface="Arial"/>
              <a:buChar char="•"/>
            </a:pPr>
            <a:r>
              <a:rPr lang="en-GB" dirty="0" smtClean="0">
                <a:solidFill>
                  <a:prstClr val="white"/>
                </a:solidFill>
              </a:rPr>
              <a:t>Insight </a:t>
            </a:r>
            <a:r>
              <a:rPr lang="en-GB" dirty="0">
                <a:solidFill>
                  <a:prstClr val="white"/>
                </a:solidFill>
              </a:rPr>
              <a:t>2 act</a:t>
            </a:r>
            <a:r>
              <a:rPr lang="de-DE" dirty="0">
                <a:solidFill>
                  <a:prstClr val="white"/>
                </a:solidFill>
              </a:rPr>
              <a:t> </a:t>
            </a:r>
            <a:endParaRPr lang="en-GB" dirty="0">
              <a:solidFill>
                <a:prstClr val="white"/>
              </a:solidFill>
            </a:endParaRPr>
          </a:p>
          <a:p>
            <a:pPr marL="342900" lvl="0" indent="-342900" defTabSz="457200">
              <a:lnSpc>
                <a:spcPct val="150000"/>
              </a:lnSpc>
              <a:spcBef>
                <a:spcPct val="20000"/>
              </a:spcBef>
              <a:buFont typeface="Arial"/>
              <a:buChar char="•"/>
            </a:pPr>
            <a:r>
              <a:rPr lang="en-GB" dirty="0">
                <a:solidFill>
                  <a:prstClr val="white"/>
                </a:solidFill>
              </a:rPr>
              <a:t>Internet matters </a:t>
            </a:r>
          </a:p>
          <a:p>
            <a:pPr marL="342900" lvl="0" indent="-342900" defTabSz="457200">
              <a:lnSpc>
                <a:spcPct val="150000"/>
              </a:lnSpc>
              <a:spcBef>
                <a:spcPct val="20000"/>
              </a:spcBef>
              <a:buFont typeface="Arial"/>
              <a:buChar char="•"/>
            </a:pPr>
            <a:r>
              <a:rPr lang="en-GB" dirty="0">
                <a:solidFill>
                  <a:prstClr val="white"/>
                </a:solidFill>
              </a:rPr>
              <a:t>Joint Research Centre of the European </a:t>
            </a:r>
            <a:r>
              <a:rPr lang="en-GB" dirty="0" smtClean="0">
                <a:solidFill>
                  <a:prstClr val="white"/>
                </a:solidFill>
              </a:rPr>
              <a:t>Commission</a:t>
            </a:r>
          </a:p>
          <a:p>
            <a:pPr marL="342900" lvl="0" indent="-342900" defTabSz="457200">
              <a:lnSpc>
                <a:spcPct val="150000"/>
              </a:lnSpc>
              <a:spcBef>
                <a:spcPct val="20000"/>
              </a:spcBef>
              <a:buFont typeface="Arial"/>
              <a:buChar char="•"/>
            </a:pPr>
            <a:r>
              <a:rPr lang="en-GB" dirty="0">
                <a:solidFill>
                  <a:prstClr val="white"/>
                </a:solidFill>
              </a:rPr>
              <a:t>London School of Economics and Political Science</a:t>
            </a:r>
          </a:p>
          <a:p>
            <a:pPr marL="342900" lvl="0" indent="-342900" defTabSz="457200">
              <a:lnSpc>
                <a:spcPct val="150000"/>
              </a:lnSpc>
              <a:spcBef>
                <a:spcPct val="20000"/>
              </a:spcBef>
              <a:buFont typeface="Arial"/>
              <a:buChar char="•"/>
            </a:pPr>
            <a:r>
              <a:rPr lang="en-GB" dirty="0" err="1">
                <a:solidFill>
                  <a:prstClr val="white"/>
                </a:solidFill>
              </a:rPr>
              <a:t>Paniamor</a:t>
            </a:r>
            <a:endParaRPr lang="en-GB" dirty="0">
              <a:solidFill>
                <a:prstClr val="white"/>
              </a:solidFill>
            </a:endParaRPr>
          </a:p>
          <a:p>
            <a:pPr marL="342900" lvl="0" indent="-342900" defTabSz="457200">
              <a:lnSpc>
                <a:spcPct val="150000"/>
              </a:lnSpc>
              <a:spcBef>
                <a:spcPct val="20000"/>
              </a:spcBef>
              <a:buFont typeface="Arial"/>
              <a:buChar char="•"/>
            </a:pPr>
            <a:r>
              <a:rPr lang="en-GB" dirty="0" err="1">
                <a:solidFill>
                  <a:prstClr val="white"/>
                </a:solidFill>
              </a:rPr>
              <a:t>Parentzone</a:t>
            </a:r>
            <a:r>
              <a:rPr lang="en-GB" dirty="0">
                <a:solidFill>
                  <a:prstClr val="white"/>
                </a:solidFill>
              </a:rPr>
              <a:t> International</a:t>
            </a:r>
          </a:p>
          <a:p>
            <a:pPr marL="342900" lvl="0" indent="-342900" defTabSz="457200">
              <a:lnSpc>
                <a:spcPct val="150000"/>
              </a:lnSpc>
              <a:spcBef>
                <a:spcPct val="20000"/>
              </a:spcBef>
              <a:buFont typeface="Arial"/>
              <a:buChar char="•"/>
            </a:pPr>
            <a:endParaRPr lang="en-GB" sz="1700" dirty="0">
              <a:solidFill>
                <a:prstClr val="white"/>
              </a:solidFill>
            </a:endParaRPr>
          </a:p>
        </p:txBody>
      </p:sp>
    </p:spTree>
    <p:extLst>
      <p:ext uri="{BB962C8B-B14F-4D97-AF65-F5344CB8AC3E}">
        <p14:creationId xmlns:p14="http://schemas.microsoft.com/office/powerpoint/2010/main" val="3806194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
          </p:nvPr>
        </p:nvSpPr>
        <p:spPr>
          <a:xfrm>
            <a:off x="592666" y="1354668"/>
            <a:ext cx="10938933" cy="5317066"/>
          </a:xfrm>
        </p:spPr>
        <p:txBody>
          <a:bodyPr>
            <a:noAutofit/>
          </a:bodyPr>
          <a:lstStyle/>
          <a:p>
            <a:pPr marL="0" indent="0">
              <a:buNone/>
            </a:pPr>
            <a:r>
              <a:rPr lang="en-GB" sz="1800" b="1" u="sng" dirty="0" smtClean="0"/>
              <a:t>Premise: </a:t>
            </a:r>
            <a:r>
              <a:rPr lang="en-GB" sz="1800" dirty="0" smtClean="0"/>
              <a:t>The </a:t>
            </a:r>
            <a:r>
              <a:rPr lang="en-GB" sz="1800" dirty="0"/>
              <a:t>content needs to be re-written.</a:t>
            </a:r>
            <a:r>
              <a:rPr lang="en-GB" sz="1800" b="1" dirty="0"/>
              <a:t>	</a:t>
            </a:r>
            <a:endParaRPr lang="en-GB" sz="1800" b="1" dirty="0" smtClean="0"/>
          </a:p>
          <a:p>
            <a:pPr marL="0" indent="0">
              <a:buNone/>
            </a:pPr>
            <a:endParaRPr lang="en-GB" sz="1800" b="1" dirty="0" smtClean="0"/>
          </a:p>
          <a:p>
            <a:pPr marL="0" lvl="0" indent="0">
              <a:buNone/>
            </a:pPr>
            <a:r>
              <a:rPr lang="en-GB" sz="1800" b="1" u="sng" dirty="0"/>
              <a:t>Scope</a:t>
            </a:r>
            <a:r>
              <a:rPr lang="en-GB" sz="1800" b="1" dirty="0"/>
              <a:t>: </a:t>
            </a:r>
            <a:r>
              <a:rPr lang="en-GB" sz="1800" dirty="0"/>
              <a:t>The document should reflect the intersections of different cultures and perspectives. It is important to reflect the global view of the users and take into account cultural sensitivities. </a:t>
            </a:r>
          </a:p>
          <a:p>
            <a:pPr marL="0" indent="0">
              <a:buNone/>
            </a:pPr>
            <a:endParaRPr lang="en-GB" sz="1800" b="1" dirty="0" smtClean="0"/>
          </a:p>
          <a:p>
            <a:pPr marL="0" indent="0">
              <a:buNone/>
            </a:pPr>
            <a:r>
              <a:rPr lang="en-GB" sz="1800" b="1" u="sng" dirty="0" smtClean="0"/>
              <a:t>Structure</a:t>
            </a:r>
            <a:r>
              <a:rPr lang="en-GB" sz="1800" b="1" dirty="0" smtClean="0"/>
              <a:t>: T</a:t>
            </a:r>
            <a:r>
              <a:rPr lang="en-GB" sz="1800" dirty="0" smtClean="0"/>
              <a:t>he </a:t>
            </a:r>
            <a:r>
              <a:rPr lang="en-GB" sz="1800" dirty="0"/>
              <a:t>guidelines should be split into parents/carers/guardians and teachers</a:t>
            </a:r>
            <a:r>
              <a:rPr lang="en-GB" sz="1800" dirty="0" smtClean="0"/>
              <a:t>.</a:t>
            </a:r>
          </a:p>
          <a:p>
            <a:pPr marL="0" indent="0">
              <a:buNone/>
            </a:pPr>
            <a:endParaRPr lang="en-GB" sz="1800" dirty="0"/>
          </a:p>
          <a:p>
            <a:pPr marL="0" indent="0">
              <a:buNone/>
            </a:pPr>
            <a:r>
              <a:rPr lang="en-GB" sz="1800" b="1" u="sng" dirty="0" smtClean="0"/>
              <a:t>Format</a:t>
            </a:r>
            <a:r>
              <a:rPr lang="en-GB" sz="1800" dirty="0" smtClean="0"/>
              <a:t>: The document </a:t>
            </a:r>
            <a:r>
              <a:rPr lang="en-GB" sz="1800" dirty="0"/>
              <a:t>needs to be accessible for the audience in question. It is currently too long and it is important to recognise </a:t>
            </a:r>
            <a:r>
              <a:rPr lang="en-GB" sz="1800" dirty="0" smtClean="0"/>
              <a:t>that it will </a:t>
            </a:r>
            <a:r>
              <a:rPr lang="en-GB" sz="1800" dirty="0"/>
              <a:t>not be possible to include everything</a:t>
            </a:r>
            <a:endParaRPr lang="de-DE" sz="1800" dirty="0"/>
          </a:p>
          <a:p>
            <a:pPr lvl="1"/>
            <a:r>
              <a:rPr lang="en-GB" sz="1600" dirty="0"/>
              <a:t>Summary (brief)</a:t>
            </a:r>
            <a:endParaRPr lang="de-DE" sz="1600" dirty="0"/>
          </a:p>
          <a:p>
            <a:pPr lvl="1"/>
            <a:r>
              <a:rPr lang="en-GB" sz="1600" dirty="0"/>
              <a:t>Data/quotes/facts (referenced and linked) – this could be an </a:t>
            </a:r>
            <a:r>
              <a:rPr lang="en-GB" sz="1600" dirty="0" smtClean="0"/>
              <a:t>info graphic </a:t>
            </a:r>
            <a:r>
              <a:rPr lang="en-GB" sz="1600" dirty="0"/>
              <a:t>to attract attention</a:t>
            </a:r>
            <a:endParaRPr lang="de-DE" sz="1600" dirty="0"/>
          </a:p>
          <a:p>
            <a:pPr lvl="1"/>
            <a:r>
              <a:rPr lang="en-GB" sz="1600" dirty="0"/>
              <a:t>Challenges – these could be bullet points</a:t>
            </a:r>
            <a:endParaRPr lang="de-DE" sz="1600" dirty="0"/>
          </a:p>
          <a:p>
            <a:pPr lvl="1"/>
            <a:r>
              <a:rPr lang="en-GB" sz="1600" dirty="0"/>
              <a:t>Recommendations – bullet points</a:t>
            </a:r>
            <a:endParaRPr lang="de-DE" sz="1600" dirty="0"/>
          </a:p>
          <a:p>
            <a:pPr marL="0" lvl="0" indent="0">
              <a:buNone/>
            </a:pPr>
            <a:endParaRPr lang="de-DE" sz="1800" dirty="0"/>
          </a:p>
          <a:p>
            <a:pPr marL="0" indent="0">
              <a:buNone/>
            </a:pPr>
            <a:r>
              <a:rPr lang="en-GB" sz="1800" b="1" u="sng" dirty="0" smtClean="0"/>
              <a:t>Content/Language</a:t>
            </a:r>
            <a:r>
              <a:rPr lang="en-GB" sz="1800" u="sng" dirty="0" smtClean="0"/>
              <a:t>: </a:t>
            </a:r>
            <a:r>
              <a:rPr lang="en-GB" sz="1800" dirty="0" smtClean="0"/>
              <a:t>Work </a:t>
            </a:r>
            <a:r>
              <a:rPr lang="en-GB" sz="1800" dirty="0"/>
              <a:t>has already started on re-writing some of the existing text </a:t>
            </a:r>
            <a:r>
              <a:rPr lang="en-GB" sz="1800" dirty="0" smtClean="0"/>
              <a:t>(new sections/deleted sections)</a:t>
            </a:r>
            <a:r>
              <a:rPr lang="en-GB" sz="1800" dirty="0"/>
              <a:t>. The </a:t>
            </a:r>
            <a:r>
              <a:rPr lang="en-GB" sz="1800" dirty="0" smtClean="0"/>
              <a:t>edits have </a:t>
            </a:r>
            <a:r>
              <a:rPr lang="en-GB" sz="1800" dirty="0"/>
              <a:t>tried </a:t>
            </a:r>
            <a:r>
              <a:rPr lang="en-GB" sz="1800" dirty="0" smtClean="0"/>
              <a:t>to </a:t>
            </a:r>
            <a:r>
              <a:rPr lang="en-GB" sz="1800" dirty="0"/>
              <a:t>bring the language and terminology up to date and also reduce the amount of repetition. </a:t>
            </a:r>
            <a:endParaRPr lang="de-DE" sz="1800" dirty="0"/>
          </a:p>
        </p:txBody>
      </p:sp>
      <p:sp>
        <p:nvSpPr>
          <p:cNvPr id="10" name="Titel 9"/>
          <p:cNvSpPr>
            <a:spLocks noGrp="1"/>
          </p:cNvSpPr>
          <p:nvPr>
            <p:ph type="title"/>
          </p:nvPr>
        </p:nvSpPr>
        <p:spPr>
          <a:xfrm>
            <a:off x="609600" y="846667"/>
            <a:ext cx="10972800" cy="570970"/>
          </a:xfrm>
        </p:spPr>
        <p:txBody>
          <a:bodyPr>
            <a:normAutofit/>
          </a:bodyPr>
          <a:lstStyle/>
          <a:p>
            <a:r>
              <a:rPr lang="en-GB" sz="2400" b="1" u="sng" dirty="0" smtClean="0"/>
              <a:t>Update on Group 4</a:t>
            </a:r>
            <a:endParaRPr lang="de-DE" sz="2400" dirty="0"/>
          </a:p>
        </p:txBody>
      </p:sp>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497028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Inhaltsplatzhalter 5"/>
          <p:cNvSpPr>
            <a:spLocks noGrp="1"/>
          </p:cNvSpPr>
          <p:nvPr>
            <p:ph idx="1"/>
          </p:nvPr>
        </p:nvSpPr>
        <p:spPr>
          <a:xfrm>
            <a:off x="609600" y="1704579"/>
            <a:ext cx="10972800" cy="5153422"/>
          </a:xfrm>
        </p:spPr>
        <p:txBody>
          <a:bodyPr>
            <a:normAutofit/>
          </a:bodyPr>
          <a:lstStyle/>
          <a:p>
            <a:pPr marL="0" indent="0">
              <a:lnSpc>
                <a:spcPct val="150000"/>
              </a:lnSpc>
              <a:buNone/>
            </a:pPr>
            <a:r>
              <a:rPr lang="en-AU" sz="2000" dirty="0" smtClean="0"/>
              <a:t>The ITU Secretariat facilitated the process by:</a:t>
            </a:r>
          </a:p>
          <a:p>
            <a:pPr>
              <a:lnSpc>
                <a:spcPct val="150000"/>
              </a:lnSpc>
            </a:pPr>
            <a:r>
              <a:rPr lang="en-AU" sz="1600" dirty="0" smtClean="0"/>
              <a:t>Reaching out to colleagues and partners</a:t>
            </a:r>
          </a:p>
          <a:p>
            <a:pPr>
              <a:lnSpc>
                <a:spcPct val="150000"/>
              </a:lnSpc>
            </a:pPr>
            <a:r>
              <a:rPr lang="en-AU" sz="1600" dirty="0" smtClean="0"/>
              <a:t>Establishing the working group and the four subgroups </a:t>
            </a:r>
          </a:p>
          <a:p>
            <a:pPr>
              <a:lnSpc>
                <a:spcPct val="150000"/>
              </a:lnSpc>
            </a:pPr>
            <a:r>
              <a:rPr lang="en-AU" sz="1600" dirty="0" smtClean="0"/>
              <a:t>Leading the election of subgroups leader and briefing the leading Organization</a:t>
            </a:r>
          </a:p>
          <a:p>
            <a:pPr>
              <a:lnSpc>
                <a:spcPct val="150000"/>
              </a:lnSpc>
            </a:pPr>
            <a:r>
              <a:rPr lang="en-AU" sz="1600" dirty="0" smtClean="0"/>
              <a:t>Recruiting additional partners especially experts on the situation of children with disabilities in the digital world</a:t>
            </a:r>
          </a:p>
          <a:p>
            <a:pPr>
              <a:lnSpc>
                <a:spcPct val="150000"/>
              </a:lnSpc>
            </a:pPr>
            <a:r>
              <a:rPr lang="en-AU" sz="1600" dirty="0" smtClean="0"/>
              <a:t>Collecting, structuring and evaluating Inputs</a:t>
            </a:r>
          </a:p>
          <a:p>
            <a:pPr>
              <a:lnSpc>
                <a:spcPct val="150000"/>
              </a:lnSpc>
            </a:pPr>
            <a:r>
              <a:rPr lang="en-AU" sz="1600" dirty="0" smtClean="0"/>
              <a:t>Defining together with the working group new structures for all four sets of Guidelines</a:t>
            </a:r>
          </a:p>
          <a:p>
            <a:pPr>
              <a:lnSpc>
                <a:spcPct val="150000"/>
              </a:lnSpc>
            </a:pPr>
            <a:r>
              <a:rPr lang="en-AU" sz="1600" dirty="0" smtClean="0"/>
              <a:t>Matching existing content to new structures</a:t>
            </a:r>
          </a:p>
          <a:p>
            <a:pPr>
              <a:lnSpc>
                <a:spcPct val="150000"/>
              </a:lnSpc>
            </a:pPr>
            <a:r>
              <a:rPr lang="en-AU" sz="1600" dirty="0" smtClean="0"/>
              <a:t>Drafting an introductory chapter (including purpose, scope, overview and Introduction on COP)</a:t>
            </a:r>
          </a:p>
          <a:p>
            <a:pPr>
              <a:lnSpc>
                <a:spcPct val="150000"/>
              </a:lnSpc>
            </a:pPr>
            <a:r>
              <a:rPr lang="en-AU" sz="1600" dirty="0" smtClean="0"/>
              <a:t>Assigning responsibilities and tasks within the working groups</a:t>
            </a:r>
          </a:p>
          <a:p>
            <a:pPr>
              <a:lnSpc>
                <a:spcPct val="150000"/>
              </a:lnSpc>
            </a:pPr>
            <a:r>
              <a:rPr lang="en-AU" sz="1600" dirty="0" smtClean="0"/>
              <a:t>Coordinating and leading the working group in it‘s joint effort</a:t>
            </a:r>
          </a:p>
          <a:p>
            <a:pPr>
              <a:lnSpc>
                <a:spcPct val="150000"/>
              </a:lnSpc>
            </a:pPr>
            <a:endParaRPr lang="de-DE" sz="1800" dirty="0" smtClean="0"/>
          </a:p>
          <a:p>
            <a:pPr>
              <a:lnSpc>
                <a:spcPct val="150000"/>
              </a:lnSpc>
            </a:pPr>
            <a:endParaRPr lang="de-DE" sz="1800" dirty="0" smtClean="0"/>
          </a:p>
          <a:p>
            <a:pPr>
              <a:lnSpc>
                <a:spcPct val="150000"/>
              </a:lnSpc>
            </a:pPr>
            <a:endParaRPr lang="de-DE" sz="1800" dirty="0"/>
          </a:p>
        </p:txBody>
      </p:sp>
      <p:sp>
        <p:nvSpPr>
          <p:cNvPr id="8" name="Titel 1"/>
          <p:cNvSpPr>
            <a:spLocks noGrp="1"/>
          </p:cNvSpPr>
          <p:nvPr>
            <p:ph type="title"/>
          </p:nvPr>
        </p:nvSpPr>
        <p:spPr>
          <a:xfrm>
            <a:off x="651242" y="687092"/>
            <a:ext cx="10972800" cy="1469169"/>
          </a:xfrm>
        </p:spPr>
        <p:txBody>
          <a:bodyPr>
            <a:normAutofit/>
          </a:bodyPr>
          <a:lstStyle/>
          <a:p>
            <a:r>
              <a:rPr lang="de-DE" sz="2400" b="1" u="sng" dirty="0" smtClean="0"/>
              <a:t>Status quo COP Guidelines Review </a:t>
            </a:r>
            <a:r>
              <a:rPr lang="en-AU" sz="2400" b="1" u="sng" dirty="0" smtClean="0"/>
              <a:t>Process</a:t>
            </a:r>
            <a:endParaRPr lang="en-AU" sz="2400" b="1" u="sng" dirty="0"/>
          </a:p>
        </p:txBody>
      </p:sp>
    </p:spTree>
    <p:extLst>
      <p:ext uri="{BB962C8B-B14F-4D97-AF65-F5344CB8AC3E}">
        <p14:creationId xmlns:p14="http://schemas.microsoft.com/office/powerpoint/2010/main" val="2497280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Inhaltsplatzhalter 5"/>
          <p:cNvSpPr>
            <a:spLocks noGrp="1"/>
          </p:cNvSpPr>
          <p:nvPr>
            <p:ph idx="1"/>
          </p:nvPr>
        </p:nvSpPr>
        <p:spPr>
          <a:xfrm>
            <a:off x="1202266" y="2003458"/>
            <a:ext cx="9008533" cy="4654196"/>
          </a:xfrm>
        </p:spPr>
        <p:txBody>
          <a:bodyPr>
            <a:normAutofit/>
          </a:bodyPr>
          <a:lstStyle/>
          <a:p>
            <a:pPr marL="0" lvl="0" indent="0">
              <a:lnSpc>
                <a:spcPct val="200000"/>
              </a:lnSpc>
              <a:buNone/>
            </a:pPr>
            <a:r>
              <a:rPr lang="en-AU" sz="2000" b="1" u="sng" dirty="0" smtClean="0"/>
              <a:t>1. Roll-out </a:t>
            </a:r>
            <a:r>
              <a:rPr lang="en-AU" sz="2000" u="sng" dirty="0" smtClean="0"/>
              <a:t>January-March 2020</a:t>
            </a:r>
          </a:p>
          <a:p>
            <a:pPr marL="1085850" lvl="2" indent="-285750">
              <a:lnSpc>
                <a:spcPct val="200000"/>
              </a:lnSpc>
            </a:pPr>
            <a:r>
              <a:rPr lang="en-AU" sz="1800" dirty="0" smtClean="0"/>
              <a:t>At national level (at least one/two countries per region for each set of Guidelines).</a:t>
            </a:r>
          </a:p>
          <a:p>
            <a:pPr marL="1085850" lvl="2" indent="-285750">
              <a:lnSpc>
                <a:spcPct val="200000"/>
              </a:lnSpc>
            </a:pPr>
            <a:r>
              <a:rPr lang="en-AU" sz="1800" dirty="0" smtClean="0"/>
              <a:t>Through questionaries/workshops/case studies/children consultations etc. with concerned stakeholders (policy makers, private sector, children, parents, educators and legal guardians).</a:t>
            </a:r>
            <a:endParaRPr lang="en-AU" sz="2900" dirty="0" smtClean="0"/>
          </a:p>
          <a:p>
            <a:pPr marL="0" indent="0">
              <a:lnSpc>
                <a:spcPct val="200000"/>
              </a:lnSpc>
              <a:buNone/>
            </a:pPr>
            <a:r>
              <a:rPr lang="en-AU" sz="2000" u="sng" dirty="0" smtClean="0"/>
              <a:t>2. </a:t>
            </a:r>
            <a:r>
              <a:rPr lang="en-AU" sz="2000" b="1" u="sng" dirty="0" smtClean="0"/>
              <a:t>Official Launch </a:t>
            </a:r>
            <a:r>
              <a:rPr lang="en-AU" sz="2000" u="sng" dirty="0" smtClean="0"/>
              <a:t>May 2020</a:t>
            </a:r>
          </a:p>
          <a:p>
            <a:pPr>
              <a:lnSpc>
                <a:spcPct val="150000"/>
              </a:lnSpc>
            </a:pPr>
            <a:endParaRPr lang="en-AU" sz="1800" dirty="0" smtClean="0"/>
          </a:p>
          <a:p>
            <a:pPr>
              <a:lnSpc>
                <a:spcPct val="150000"/>
              </a:lnSpc>
            </a:pPr>
            <a:endParaRPr lang="en-AU" sz="1800" dirty="0"/>
          </a:p>
        </p:txBody>
      </p:sp>
      <p:sp>
        <p:nvSpPr>
          <p:cNvPr id="8" name="Titel 1"/>
          <p:cNvSpPr>
            <a:spLocks noGrp="1"/>
          </p:cNvSpPr>
          <p:nvPr>
            <p:ph type="title"/>
          </p:nvPr>
        </p:nvSpPr>
        <p:spPr>
          <a:xfrm>
            <a:off x="672061" y="961208"/>
            <a:ext cx="10972800" cy="1143000"/>
          </a:xfrm>
        </p:spPr>
        <p:txBody>
          <a:bodyPr>
            <a:normAutofit/>
          </a:bodyPr>
          <a:lstStyle/>
          <a:p>
            <a:r>
              <a:rPr lang="de-DE" sz="2400" b="1" u="sng" dirty="0" err="1" smtClean="0"/>
              <a:t>What‘s</a:t>
            </a:r>
            <a:r>
              <a:rPr lang="de-DE" sz="2400" b="1" u="sng" dirty="0" smtClean="0"/>
              <a:t> </a:t>
            </a:r>
            <a:r>
              <a:rPr lang="de-DE" sz="2400" b="1" u="sng" dirty="0" err="1" smtClean="0"/>
              <a:t>next</a:t>
            </a:r>
            <a:r>
              <a:rPr lang="de-DE" sz="2400" b="1" u="sng" dirty="0" smtClean="0"/>
              <a:t> ?</a:t>
            </a:r>
            <a:endParaRPr lang="de-DE" sz="2400" b="1" u="sng" dirty="0"/>
          </a:p>
        </p:txBody>
      </p:sp>
    </p:spTree>
    <p:extLst>
      <p:ext uri="{BB962C8B-B14F-4D97-AF65-F5344CB8AC3E}">
        <p14:creationId xmlns:p14="http://schemas.microsoft.com/office/powerpoint/2010/main" val="353594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20" y="980567"/>
            <a:ext cx="10018979" cy="653901"/>
          </a:xfrm>
        </p:spPr>
        <p:txBody>
          <a:bodyPr/>
          <a:lstStyle/>
          <a:p>
            <a:pPr marL="0" indent="0">
              <a:buNone/>
            </a:pPr>
            <a:r>
              <a:rPr lang="en-US" b="1" dirty="0" smtClean="0"/>
              <a:t>          </a:t>
            </a:r>
            <a:endParaRPr lang="en-GB" sz="1600" b="1" dirty="0"/>
          </a:p>
        </p:txBody>
      </p:sp>
      <p:pic>
        <p:nvPicPr>
          <p:cNvPr id="4" name="Picture 4" descr="wor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el 1"/>
          <p:cNvSpPr>
            <a:spLocks noGrp="1"/>
          </p:cNvSpPr>
          <p:nvPr>
            <p:ph type="title"/>
          </p:nvPr>
        </p:nvSpPr>
        <p:spPr>
          <a:xfrm>
            <a:off x="-10172608" y="-1679800"/>
            <a:ext cx="10972800" cy="1143000"/>
          </a:xfrm>
        </p:spPr>
        <p:txBody>
          <a:bodyPr>
            <a:normAutofit/>
          </a:bodyPr>
          <a:lstStyle/>
          <a:p>
            <a:r>
              <a:rPr lang="en-US" sz="2400" u="sng" dirty="0"/>
              <a:t>Time Line </a:t>
            </a:r>
            <a:r>
              <a:rPr lang="en-US" sz="2400" u="sng" dirty="0" smtClean="0"/>
              <a:t>Roll-out January</a:t>
            </a:r>
            <a:r>
              <a:rPr lang="en-US" sz="2400" u="sng" dirty="0"/>
              <a:t>-May 2020</a:t>
            </a:r>
            <a:endParaRPr lang="de-DE" sz="2400" dirty="0"/>
          </a:p>
        </p:txBody>
      </p:sp>
      <p:graphicFrame>
        <p:nvGraphicFramePr>
          <p:cNvPr id="5" name="Objekt 4"/>
          <p:cNvGraphicFramePr>
            <a:graphicFrameLocks noChangeAspect="1"/>
          </p:cNvGraphicFramePr>
          <p:nvPr>
            <p:extLst>
              <p:ext uri="{D42A27DB-BD31-4B8C-83A1-F6EECF244321}">
                <p14:modId xmlns:p14="http://schemas.microsoft.com/office/powerpoint/2010/main" val="1735880446"/>
              </p:ext>
            </p:extLst>
          </p:nvPr>
        </p:nvGraphicFramePr>
        <p:xfrm>
          <a:off x="166688" y="1230842"/>
          <a:ext cx="11480800" cy="5491163"/>
        </p:xfrm>
        <a:graphic>
          <a:graphicData uri="http://schemas.openxmlformats.org/presentationml/2006/ole">
            <mc:AlternateContent xmlns:mc="http://schemas.openxmlformats.org/markup-compatibility/2006">
              <mc:Choice xmlns:v="urn:schemas-microsoft-com:vml" Requires="v">
                <p:oleObj spid="_x0000_s1089" name="Dokument" r:id="rId5" imgW="9423400" imgH="5651500" progId="Word.Document.12">
                  <p:embed/>
                </p:oleObj>
              </mc:Choice>
              <mc:Fallback>
                <p:oleObj name="Dokument" r:id="rId5" imgW="9423400" imgH="5651500" progId="Word.Document.12">
                  <p:embed/>
                  <p:pic>
                    <p:nvPicPr>
                      <p:cNvPr id="0" name=""/>
                      <p:cNvPicPr/>
                      <p:nvPr/>
                    </p:nvPicPr>
                    <p:blipFill>
                      <a:blip r:embed="rId6"/>
                      <a:stretch>
                        <a:fillRect/>
                      </a:stretch>
                    </p:blipFill>
                    <p:spPr>
                      <a:xfrm>
                        <a:off x="166688" y="1230842"/>
                        <a:ext cx="11480800" cy="5491163"/>
                      </a:xfrm>
                      <a:prstGeom prst="rect">
                        <a:avLst/>
                      </a:prstGeom>
                    </p:spPr>
                  </p:pic>
                </p:oleObj>
              </mc:Fallback>
            </mc:AlternateContent>
          </a:graphicData>
        </a:graphic>
      </p:graphicFrame>
      <p:sp>
        <p:nvSpPr>
          <p:cNvPr id="6" name="Titel 1"/>
          <p:cNvSpPr txBox="1">
            <a:spLocks/>
          </p:cNvSpPr>
          <p:nvPr/>
        </p:nvSpPr>
        <p:spPr>
          <a:xfrm>
            <a:off x="560278" y="939071"/>
            <a:ext cx="109728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400" b="1" u="sng" dirty="0" smtClean="0"/>
              <a:t>Expected Time Line Roll-out + Launch January-May 2020</a:t>
            </a:r>
            <a:r>
              <a:rPr lang="de-DE" sz="2400" dirty="0" smtClean="0"/>
              <a:t/>
            </a:r>
            <a:br>
              <a:rPr lang="de-DE" sz="2400" dirty="0" smtClean="0"/>
            </a:br>
            <a:endParaRPr lang="de-DE" sz="2400" dirty="0"/>
          </a:p>
        </p:txBody>
      </p:sp>
    </p:spTree>
    <p:extLst>
      <p:ext uri="{BB962C8B-B14F-4D97-AF65-F5344CB8AC3E}">
        <p14:creationId xmlns:p14="http://schemas.microsoft.com/office/powerpoint/2010/main" val="3244181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584939" y="1137667"/>
            <a:ext cx="10972800" cy="637707"/>
          </a:xfrm>
        </p:spPr>
        <p:txBody>
          <a:bodyPr>
            <a:normAutofit/>
          </a:bodyPr>
          <a:lstStyle/>
          <a:p>
            <a:r>
              <a:rPr lang="en-US" sz="2400" b="1" u="sng" dirty="0" smtClean="0"/>
              <a:t>Background and scope</a:t>
            </a:r>
            <a:endParaRPr lang="de-DE" sz="2400" dirty="0"/>
          </a:p>
        </p:txBody>
      </p:sp>
      <p:sp>
        <p:nvSpPr>
          <p:cNvPr id="3" name="Content Placeholder 2"/>
          <p:cNvSpPr>
            <a:spLocks noGrp="1"/>
          </p:cNvSpPr>
          <p:nvPr>
            <p:ph sz="half" idx="2"/>
          </p:nvPr>
        </p:nvSpPr>
        <p:spPr>
          <a:xfrm>
            <a:off x="486293" y="3494076"/>
            <a:ext cx="5386917" cy="2621102"/>
          </a:xfrm>
        </p:spPr>
        <p:txBody>
          <a:bodyPr>
            <a:normAutofit/>
          </a:bodyPr>
          <a:lstStyle/>
          <a:p>
            <a:pPr lvl="0">
              <a:buAutoNum type="arabicPeriod"/>
            </a:pPr>
            <a:r>
              <a:rPr lang="en-US" sz="1600" i="1" u="sng" dirty="0" smtClean="0"/>
              <a:t>Technology developments in the telecommunication industry </a:t>
            </a:r>
          </a:p>
          <a:p>
            <a:pPr marL="0" lvl="0" indent="0">
              <a:buNone/>
            </a:pPr>
            <a:endParaRPr lang="en-US" sz="1600" dirty="0" smtClean="0"/>
          </a:p>
          <a:p>
            <a:pPr marL="0" indent="0">
              <a:buNone/>
            </a:pPr>
            <a:r>
              <a:rPr lang="en-US" sz="1600" dirty="0" smtClean="0"/>
              <a:t>The Secretariat is considering including elements related to online gaming, AI technologies – robotics and connected toys as well as different apps and platforms illustrating particular dangers for Children and their well-being such as</a:t>
            </a:r>
            <a:r>
              <a:rPr lang="en-US" sz="1600" i="1" dirty="0"/>
              <a:t> </a:t>
            </a:r>
            <a:r>
              <a:rPr lang="en-US" sz="1600" i="1" dirty="0" smtClean="0"/>
              <a:t>over user, CSAM</a:t>
            </a:r>
            <a:r>
              <a:rPr lang="en-GB" sz="1600" b="1" dirty="0" smtClean="0"/>
              <a:t>, </a:t>
            </a:r>
            <a:r>
              <a:rPr lang="en-US" sz="1600" i="1" dirty="0" smtClean="0"/>
              <a:t>fake news, issues of privacy, digital citizenship and well-being etc.</a:t>
            </a:r>
            <a:endParaRPr lang="en-GB" sz="1600" b="1" dirty="0"/>
          </a:p>
        </p:txBody>
      </p:sp>
      <p:sp>
        <p:nvSpPr>
          <p:cNvPr id="8" name="Inhaltsplatzhalter 7"/>
          <p:cNvSpPr>
            <a:spLocks noGrp="1"/>
          </p:cNvSpPr>
          <p:nvPr>
            <p:ph sz="quarter" idx="4"/>
          </p:nvPr>
        </p:nvSpPr>
        <p:spPr>
          <a:xfrm>
            <a:off x="6107053" y="3489105"/>
            <a:ext cx="5389033" cy="2626074"/>
          </a:xfrm>
        </p:spPr>
        <p:txBody>
          <a:bodyPr>
            <a:normAutofit/>
          </a:bodyPr>
          <a:lstStyle/>
          <a:p>
            <a:pPr marL="0" indent="0">
              <a:buNone/>
            </a:pPr>
            <a:r>
              <a:rPr lang="en-US" sz="1600" i="1" u="sng" dirty="0" smtClean="0"/>
              <a:t>2. Children </a:t>
            </a:r>
            <a:r>
              <a:rPr lang="en-US" sz="1600" i="1" u="sng" dirty="0"/>
              <a:t>with disabilities and with special </a:t>
            </a:r>
            <a:r>
              <a:rPr lang="en-US" sz="1600" i="1" u="sng" dirty="0" smtClean="0"/>
              <a:t>needs</a:t>
            </a:r>
          </a:p>
          <a:p>
            <a:pPr marL="0" indent="0">
              <a:buNone/>
            </a:pPr>
            <a:endParaRPr lang="en-US" sz="1600" i="1" u="sng" dirty="0"/>
          </a:p>
          <a:p>
            <a:pPr marL="0" indent="0">
              <a:buNone/>
            </a:pPr>
            <a:endParaRPr lang="en-US" sz="1600" i="1" u="sng" dirty="0" smtClean="0"/>
          </a:p>
          <a:p>
            <a:pPr marL="0" indent="0">
              <a:buNone/>
            </a:pPr>
            <a:r>
              <a:rPr lang="en-US" sz="1600" dirty="0" smtClean="0"/>
              <a:t>The </a:t>
            </a:r>
            <a:r>
              <a:rPr lang="en-US" sz="1600" dirty="0"/>
              <a:t>secretariat is considering including a table/checklist in each set of the Guidelines if relevant material will be provided by relevant organizations.</a:t>
            </a:r>
            <a:endParaRPr lang="de-DE" sz="1600" dirty="0"/>
          </a:p>
          <a:p>
            <a:pPr marL="0" indent="0">
              <a:buNone/>
            </a:pPr>
            <a:endParaRPr lang="de-DE"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1085103" y="2169902"/>
            <a:ext cx="10604420" cy="646331"/>
          </a:xfrm>
          <a:prstGeom prst="rect">
            <a:avLst/>
          </a:prstGeom>
          <a:noFill/>
        </p:spPr>
        <p:txBody>
          <a:bodyPr wrap="square" rtlCol="0">
            <a:spAutoFit/>
          </a:bodyPr>
          <a:lstStyle/>
          <a:p>
            <a:pPr algn="ctr"/>
            <a:r>
              <a:rPr lang="en-US" dirty="0"/>
              <a:t>According to </a:t>
            </a:r>
            <a:r>
              <a:rPr lang="en-US" u="sng" dirty="0">
                <a:hlinkClick r:id="rId3"/>
              </a:rPr>
              <a:t>Resolution 179</a:t>
            </a:r>
            <a:r>
              <a:rPr lang="en-US" dirty="0"/>
              <a:t>, ITU in collaboration with COP Initiative partners and COP </a:t>
            </a:r>
            <a:r>
              <a:rPr lang="en-US" dirty="0" smtClean="0"/>
              <a:t>Partners</a:t>
            </a:r>
            <a:r>
              <a:rPr lang="en-US" dirty="0"/>
              <a:t> </a:t>
            </a:r>
            <a:r>
              <a:rPr lang="en-US" dirty="0" smtClean="0"/>
              <a:t>have </a:t>
            </a:r>
            <a:r>
              <a:rPr lang="en-US" dirty="0"/>
              <a:t>been </a:t>
            </a:r>
            <a:r>
              <a:rPr lang="en-US" dirty="0" smtClean="0"/>
              <a:t>instructed </a:t>
            </a:r>
            <a:r>
              <a:rPr lang="en-US" dirty="0"/>
              <a:t>to update the 4 sets of guidelines taking into </a:t>
            </a:r>
            <a:r>
              <a:rPr lang="en-US" dirty="0" smtClean="0"/>
              <a:t>consideration two main aspects</a:t>
            </a:r>
            <a:endParaRPr lang="en-US" dirty="0"/>
          </a:p>
        </p:txBody>
      </p:sp>
    </p:spTree>
    <p:extLst>
      <p:ext uri="{BB962C8B-B14F-4D97-AF65-F5344CB8AC3E}">
        <p14:creationId xmlns:p14="http://schemas.microsoft.com/office/powerpoint/2010/main" val="1580614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Inhaltsplatzhalter 5"/>
          <p:cNvSpPr>
            <a:spLocks noGrp="1"/>
          </p:cNvSpPr>
          <p:nvPr>
            <p:ph idx="1"/>
          </p:nvPr>
        </p:nvSpPr>
        <p:spPr>
          <a:xfrm>
            <a:off x="609600" y="2139077"/>
            <a:ext cx="10972800" cy="4428559"/>
          </a:xfrm>
        </p:spPr>
        <p:txBody>
          <a:bodyPr>
            <a:normAutofit/>
          </a:bodyPr>
          <a:lstStyle/>
          <a:p>
            <a:pPr>
              <a:lnSpc>
                <a:spcPct val="150000"/>
              </a:lnSpc>
            </a:pPr>
            <a:endParaRPr lang="de-DE" sz="1800" dirty="0" smtClean="0"/>
          </a:p>
          <a:p>
            <a:pPr>
              <a:lnSpc>
                <a:spcPct val="150000"/>
              </a:lnSpc>
            </a:pPr>
            <a:endParaRPr lang="de-DE" sz="1800" dirty="0" smtClean="0"/>
          </a:p>
          <a:p>
            <a:pPr>
              <a:lnSpc>
                <a:spcPct val="150000"/>
              </a:lnSpc>
            </a:pPr>
            <a:endParaRPr lang="de-DE" sz="1800" dirty="0"/>
          </a:p>
        </p:txBody>
      </p:sp>
      <p:sp>
        <p:nvSpPr>
          <p:cNvPr id="8" name="Titel 1"/>
          <p:cNvSpPr>
            <a:spLocks noGrp="1"/>
          </p:cNvSpPr>
          <p:nvPr>
            <p:ph type="title"/>
          </p:nvPr>
        </p:nvSpPr>
        <p:spPr>
          <a:xfrm>
            <a:off x="1437056" y="961208"/>
            <a:ext cx="8622336" cy="5896792"/>
          </a:xfrm>
        </p:spPr>
        <p:txBody>
          <a:bodyPr>
            <a:normAutofit/>
          </a:bodyPr>
          <a:lstStyle/>
          <a:p>
            <a:pPr lvl="0" defTabSz="914400">
              <a:spcBef>
                <a:spcPts val="0"/>
              </a:spcBef>
            </a:pPr>
            <a:r>
              <a:rPr lang="de-DE" sz="3200" b="1" u="sng" dirty="0" err="1" smtClean="0"/>
              <a:t>Many</a:t>
            </a:r>
            <a:r>
              <a:rPr lang="de-DE" sz="3200" b="1" u="sng" dirty="0" smtClean="0"/>
              <a:t> </a:t>
            </a:r>
            <a:r>
              <a:rPr lang="de-DE" sz="3200" b="1" u="sng" dirty="0" err="1" smtClean="0"/>
              <a:t>thanks</a:t>
            </a:r>
            <a:r>
              <a:rPr lang="de-DE" sz="3200" b="1" u="sng" dirty="0" smtClean="0"/>
              <a:t> </a:t>
            </a:r>
            <a:r>
              <a:rPr lang="de-DE" sz="3200" b="1" u="sng" dirty="0" err="1" smtClean="0"/>
              <a:t>to</a:t>
            </a:r>
            <a:r>
              <a:rPr lang="de-DE" sz="3200" b="1" u="sng" dirty="0" smtClean="0"/>
              <a:t> all </a:t>
            </a:r>
            <a:r>
              <a:rPr lang="de-DE" sz="3200" b="1" u="sng" dirty="0" err="1" smtClean="0"/>
              <a:t>Colleagues</a:t>
            </a:r>
            <a:r>
              <a:rPr lang="de-DE" sz="3200" b="1" u="sng" dirty="0" smtClean="0"/>
              <a:t> </a:t>
            </a:r>
            <a:r>
              <a:rPr lang="de-DE" sz="3200" b="1" u="sng" dirty="0" err="1" smtClean="0"/>
              <a:t>and</a:t>
            </a:r>
            <a:r>
              <a:rPr lang="de-DE" sz="3200" b="1" u="sng" dirty="0" smtClean="0"/>
              <a:t> Partners </a:t>
            </a:r>
            <a:r>
              <a:rPr lang="de-DE" sz="3200" b="1" u="sng" dirty="0" err="1" smtClean="0"/>
              <a:t>for</a:t>
            </a:r>
            <a:r>
              <a:rPr lang="de-DE" sz="3200" b="1" u="sng" dirty="0" smtClean="0"/>
              <a:t> </a:t>
            </a:r>
            <a:r>
              <a:rPr lang="de-DE" sz="3200" b="1" u="sng" dirty="0" err="1" smtClean="0"/>
              <a:t>this</a:t>
            </a:r>
            <a:r>
              <a:rPr lang="de-DE" sz="3200" b="1" u="sng" dirty="0" smtClean="0"/>
              <a:t> </a:t>
            </a:r>
            <a:r>
              <a:rPr lang="de-DE" sz="3200" b="1" u="sng" dirty="0" err="1" smtClean="0"/>
              <a:t>joint</a:t>
            </a:r>
            <a:r>
              <a:rPr lang="de-DE" sz="3200" b="1" u="sng" dirty="0" smtClean="0"/>
              <a:t> </a:t>
            </a:r>
            <a:r>
              <a:rPr lang="de-DE" sz="3200" b="1" u="sng" dirty="0" err="1" smtClean="0"/>
              <a:t>effort</a:t>
            </a:r>
            <a:r>
              <a:rPr lang="de-DE" sz="3200" b="1" u="sng" dirty="0" smtClean="0"/>
              <a:t> </a:t>
            </a:r>
            <a:br>
              <a:rPr lang="de-DE" sz="3200" b="1" u="sng" dirty="0" smtClean="0"/>
            </a:br>
            <a:r>
              <a:rPr lang="de-DE" sz="3200" b="1" u="sng" dirty="0"/>
              <a:t/>
            </a:r>
            <a:br>
              <a:rPr lang="de-DE" sz="3200" b="1" u="sng" dirty="0"/>
            </a:br>
            <a:r>
              <a:rPr lang="en-US" sz="1800" dirty="0" err="1">
                <a:solidFill>
                  <a:prstClr val="white"/>
                </a:solidFill>
                <a:ea typeface="+mn-ea"/>
                <a:cs typeface="+mn-cs"/>
              </a:rPr>
              <a:t>www.itu.int</a:t>
            </a:r>
            <a:r>
              <a:rPr lang="en-US" sz="1800" dirty="0">
                <a:solidFill>
                  <a:prstClr val="white"/>
                </a:solidFill>
                <a:ea typeface="+mn-ea"/>
                <a:cs typeface="+mn-cs"/>
              </a:rPr>
              <a:t>/cop</a:t>
            </a:r>
            <a:r>
              <a:rPr lang="en-GB" sz="1800" dirty="0">
                <a:solidFill>
                  <a:prstClr val="white"/>
                </a:solidFill>
                <a:ea typeface="+mn-ea"/>
                <a:cs typeface="+mn-cs"/>
              </a:rPr>
              <a:t/>
            </a:r>
            <a:br>
              <a:rPr lang="en-GB" sz="1800" dirty="0">
                <a:solidFill>
                  <a:prstClr val="white"/>
                </a:solidFill>
                <a:ea typeface="+mn-ea"/>
                <a:cs typeface="+mn-cs"/>
              </a:rPr>
            </a:br>
            <a:endParaRPr lang="de-DE" sz="3200" b="1" u="sng" dirty="0"/>
          </a:p>
        </p:txBody>
      </p:sp>
    </p:spTree>
    <p:extLst>
      <p:ext uri="{BB962C8B-B14F-4D97-AF65-F5344CB8AC3E}">
        <p14:creationId xmlns:p14="http://schemas.microsoft.com/office/powerpoint/2010/main" val="4293537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584939" y="1137667"/>
            <a:ext cx="10972800" cy="637707"/>
          </a:xfrm>
        </p:spPr>
        <p:txBody>
          <a:bodyPr>
            <a:normAutofit/>
          </a:bodyPr>
          <a:lstStyle/>
          <a:p>
            <a:r>
              <a:rPr lang="en-US" sz="2400" b="1" u="sng" dirty="0" smtClean="0"/>
              <a:t>Initial Statements</a:t>
            </a:r>
            <a:endParaRPr lang="de-DE" sz="24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524933" y="2000569"/>
            <a:ext cx="11396133" cy="1200329"/>
          </a:xfrm>
          <a:prstGeom prst="rect">
            <a:avLst/>
          </a:prstGeom>
          <a:noFill/>
        </p:spPr>
        <p:txBody>
          <a:bodyPr wrap="square" rtlCol="0">
            <a:spAutoFit/>
          </a:bodyPr>
          <a:lstStyle/>
          <a:p>
            <a:pPr algn="ctr"/>
            <a:r>
              <a:rPr lang="en-US" dirty="0" smtClean="0"/>
              <a:t>The Working </a:t>
            </a:r>
            <a:r>
              <a:rPr lang="en-US" dirty="0"/>
              <a:t>Group on the Guidelines Review Process acknowledges </a:t>
            </a:r>
            <a:r>
              <a:rPr lang="en-US" dirty="0" smtClean="0"/>
              <a:t>already existing efforts on Child Online Protection and aims to further build on a collaborative and inclusive approach to the issue within the international community.  </a:t>
            </a:r>
          </a:p>
          <a:p>
            <a:pPr algn="ctr"/>
            <a:endParaRPr lang="en-US" dirty="0"/>
          </a:p>
          <a:p>
            <a:pPr algn="ctr"/>
            <a:r>
              <a:rPr lang="en-US" dirty="0" smtClean="0"/>
              <a:t>Therefore the Guidelines will refer to existing</a:t>
            </a:r>
            <a:endParaRPr lang="en-US" dirty="0"/>
          </a:p>
        </p:txBody>
      </p:sp>
      <p:sp>
        <p:nvSpPr>
          <p:cNvPr id="10" name="Inhaltsplatzhalter 5"/>
          <p:cNvSpPr txBox="1">
            <a:spLocks/>
          </p:cNvSpPr>
          <p:nvPr/>
        </p:nvSpPr>
        <p:spPr>
          <a:xfrm>
            <a:off x="5825072" y="3640667"/>
            <a:ext cx="5614545" cy="279399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pPr marL="0" indent="0" algn="ctr">
              <a:buFont typeface="Arial"/>
              <a:buNone/>
            </a:pPr>
            <a:r>
              <a:rPr lang="en-GB" sz="1800" i="1" u="sng" dirty="0" smtClean="0"/>
              <a:t>2. Recommendations such as e.g.</a:t>
            </a:r>
          </a:p>
          <a:p>
            <a:pPr marL="0" indent="0">
              <a:buFont typeface="Arial"/>
              <a:buNone/>
            </a:pPr>
            <a:endParaRPr lang="en-GB" sz="1600" dirty="0" smtClean="0"/>
          </a:p>
          <a:p>
            <a:pPr marL="0" indent="0" algn="ctr">
              <a:buNone/>
            </a:pPr>
            <a:r>
              <a:rPr lang="en-US" sz="1600" dirty="0" smtClean="0"/>
              <a:t>Report on Child Online Protection and Child Online Safety + Child Online Safety Universal Declaration</a:t>
            </a:r>
          </a:p>
          <a:p>
            <a:pPr marL="0" indent="0" algn="ctr">
              <a:buNone/>
            </a:pPr>
            <a:r>
              <a:rPr lang="en-US" sz="1600" dirty="0" smtClean="0"/>
              <a:t> (Broad Band Commission, 2019) </a:t>
            </a:r>
          </a:p>
          <a:p>
            <a:pPr marL="0" indent="0" algn="ctr">
              <a:buNone/>
            </a:pPr>
            <a:endParaRPr lang="en-US" sz="1600" dirty="0" smtClean="0"/>
          </a:p>
          <a:p>
            <a:pPr marL="0" indent="0" algn="ctr">
              <a:buNone/>
            </a:pPr>
            <a:r>
              <a:rPr lang="en-US" sz="1600" dirty="0" smtClean="0"/>
              <a:t>Guidelines to respect, protect and </a:t>
            </a:r>
            <a:r>
              <a:rPr lang="en-US" sz="1600" dirty="0" err="1" smtClean="0"/>
              <a:t>fulfil</a:t>
            </a:r>
            <a:r>
              <a:rPr lang="en-US" sz="1600" dirty="0" smtClean="0"/>
              <a:t> the rights of the child in the digital environment</a:t>
            </a:r>
          </a:p>
          <a:p>
            <a:pPr marL="0" indent="0" algn="ctr">
              <a:buNone/>
            </a:pPr>
            <a:r>
              <a:rPr lang="en-US" sz="1600" dirty="0" smtClean="0"/>
              <a:t>(Council of Europe, 2018)</a:t>
            </a:r>
          </a:p>
        </p:txBody>
      </p:sp>
      <p:sp>
        <p:nvSpPr>
          <p:cNvPr id="11" name="Inhaltsplatzhalter 3"/>
          <p:cNvSpPr>
            <a:spLocks noGrp="1"/>
          </p:cNvSpPr>
          <p:nvPr>
            <p:ph sz="half" idx="2"/>
          </p:nvPr>
        </p:nvSpPr>
        <p:spPr>
          <a:xfrm>
            <a:off x="457201" y="3691466"/>
            <a:ext cx="4826000" cy="2400830"/>
          </a:xfrm>
        </p:spPr>
        <p:txBody>
          <a:bodyPr>
            <a:normAutofit/>
          </a:bodyPr>
          <a:lstStyle/>
          <a:p>
            <a:pPr algn="ctr">
              <a:buAutoNum type="arabicPeriod"/>
            </a:pPr>
            <a:r>
              <a:rPr lang="en-GB" sz="1800" i="1" u="sng" dirty="0" smtClean="0"/>
              <a:t>Models </a:t>
            </a:r>
            <a:r>
              <a:rPr lang="en-GB" sz="1800" i="1" u="sng" dirty="0"/>
              <a:t> </a:t>
            </a:r>
            <a:r>
              <a:rPr lang="en-GB" sz="1800" i="1" u="sng" dirty="0" smtClean="0"/>
              <a:t>such as e.g.</a:t>
            </a:r>
          </a:p>
          <a:p>
            <a:pPr marL="0" indent="0" algn="ctr">
              <a:buNone/>
            </a:pPr>
            <a:endParaRPr lang="en-GB" sz="1800" i="1" u="sng" dirty="0"/>
          </a:p>
          <a:p>
            <a:pPr marL="0" indent="0" algn="ctr">
              <a:buNone/>
            </a:pPr>
            <a:r>
              <a:rPr lang="en-GB" sz="1600" dirty="0" smtClean="0"/>
              <a:t>Model National Response (Preventing and Tackling Child Sexual Exploitation and Abuse)</a:t>
            </a:r>
          </a:p>
          <a:p>
            <a:pPr marL="0" indent="0">
              <a:buNone/>
            </a:pPr>
            <a:endParaRPr lang="de-DE" dirty="0"/>
          </a:p>
        </p:txBody>
      </p:sp>
    </p:spTree>
    <p:extLst>
      <p:ext uri="{BB962C8B-B14F-4D97-AF65-F5344CB8AC3E}">
        <p14:creationId xmlns:p14="http://schemas.microsoft.com/office/powerpoint/2010/main" val="4154647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584939" y="1137667"/>
            <a:ext cx="10972800" cy="637707"/>
          </a:xfrm>
        </p:spPr>
        <p:txBody>
          <a:bodyPr>
            <a:normAutofit/>
          </a:bodyPr>
          <a:lstStyle/>
          <a:p>
            <a:r>
              <a:rPr lang="en-US" sz="2400" b="1" u="sng" dirty="0" smtClean="0"/>
              <a:t>Initial Statements</a:t>
            </a:r>
            <a:endParaRPr lang="de-DE" sz="24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524933" y="1898969"/>
            <a:ext cx="11396133" cy="369332"/>
          </a:xfrm>
          <a:prstGeom prst="rect">
            <a:avLst/>
          </a:prstGeom>
          <a:noFill/>
        </p:spPr>
        <p:txBody>
          <a:bodyPr wrap="square" rtlCol="0">
            <a:spAutoFit/>
          </a:bodyPr>
          <a:lstStyle/>
          <a:p>
            <a:pPr algn="ctr"/>
            <a:r>
              <a:rPr lang="en-US" dirty="0" smtClean="0"/>
              <a:t>The working group further recognizes other international efforts and is informed on </a:t>
            </a:r>
          </a:p>
        </p:txBody>
      </p:sp>
      <p:sp>
        <p:nvSpPr>
          <p:cNvPr id="10" name="Inhaltsplatzhalter 5"/>
          <p:cNvSpPr txBox="1">
            <a:spLocks/>
          </p:cNvSpPr>
          <p:nvPr/>
        </p:nvSpPr>
        <p:spPr>
          <a:xfrm>
            <a:off x="5825072" y="2556934"/>
            <a:ext cx="5614545" cy="387773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pPr marL="0" indent="0" algn="ctr">
              <a:buNone/>
            </a:pPr>
            <a:r>
              <a:rPr lang="en-GB" sz="1800" dirty="0" smtClean="0"/>
              <a:t>2</a:t>
            </a:r>
            <a:r>
              <a:rPr lang="en-GB" sz="1800" i="1" u="sng" dirty="0" smtClean="0"/>
              <a:t>. Jurisprudential developments such as</a:t>
            </a:r>
          </a:p>
          <a:p>
            <a:pPr marL="0" indent="0" algn="ctr">
              <a:buNone/>
            </a:pPr>
            <a:endParaRPr lang="en-GB" sz="1800" dirty="0" smtClean="0"/>
          </a:p>
          <a:p>
            <a:pPr marL="0" indent="0" algn="ctr">
              <a:buNone/>
            </a:pPr>
            <a:endParaRPr lang="en-GB" sz="1600" dirty="0" smtClean="0"/>
          </a:p>
          <a:p>
            <a:pPr marL="0" indent="0" algn="ctr">
              <a:buNone/>
            </a:pPr>
            <a:endParaRPr lang="en-GB" sz="1600" dirty="0" smtClean="0"/>
          </a:p>
          <a:p>
            <a:pPr marL="0" indent="0" algn="ctr">
              <a:buNone/>
            </a:pPr>
            <a:r>
              <a:rPr lang="en-GB" sz="1600" dirty="0" err="1" smtClean="0"/>
              <a:t>eSafety</a:t>
            </a:r>
            <a:r>
              <a:rPr lang="en-GB" sz="1600" dirty="0" smtClean="0"/>
              <a:t> </a:t>
            </a:r>
            <a:r>
              <a:rPr lang="en-GB" sz="1600" dirty="0"/>
              <a:t>Commission in </a:t>
            </a:r>
            <a:r>
              <a:rPr lang="en-GB" sz="1600" dirty="0" smtClean="0"/>
              <a:t>Australia</a:t>
            </a:r>
          </a:p>
          <a:p>
            <a:pPr marL="0" indent="0" algn="ctr">
              <a:buNone/>
            </a:pPr>
            <a:endParaRPr lang="en-GB" sz="1600" dirty="0" smtClean="0"/>
          </a:p>
          <a:p>
            <a:pPr marL="0" indent="0" algn="ctr">
              <a:buNone/>
            </a:pPr>
            <a:endParaRPr lang="en-GB" sz="1600" dirty="0"/>
          </a:p>
          <a:p>
            <a:pPr marL="0" indent="0" algn="ctr">
              <a:buNone/>
            </a:pPr>
            <a:r>
              <a:rPr lang="en-GB" sz="1600" dirty="0" smtClean="0"/>
              <a:t>New </a:t>
            </a:r>
            <a:r>
              <a:rPr lang="en-GB" sz="1600" dirty="0"/>
              <a:t>legal framework under New Zealand’s Harmful Digital Communications Act </a:t>
            </a:r>
          </a:p>
        </p:txBody>
      </p:sp>
      <p:sp>
        <p:nvSpPr>
          <p:cNvPr id="11" name="Inhaltsplatzhalter 3"/>
          <p:cNvSpPr>
            <a:spLocks noGrp="1"/>
          </p:cNvSpPr>
          <p:nvPr>
            <p:ph sz="half" idx="2"/>
          </p:nvPr>
        </p:nvSpPr>
        <p:spPr>
          <a:xfrm>
            <a:off x="457201" y="2573866"/>
            <a:ext cx="5554132" cy="4284134"/>
          </a:xfrm>
        </p:spPr>
        <p:txBody>
          <a:bodyPr>
            <a:normAutofit/>
          </a:bodyPr>
          <a:lstStyle/>
          <a:p>
            <a:pPr algn="ctr">
              <a:buAutoNum type="arabicPeriod"/>
            </a:pPr>
            <a:r>
              <a:rPr lang="en-AU" sz="1800" i="1" u="sng" dirty="0" smtClean="0"/>
              <a:t>Normative developments such as</a:t>
            </a:r>
          </a:p>
          <a:p>
            <a:pPr marL="0" indent="0" algn="ctr">
              <a:buNone/>
            </a:pPr>
            <a:endParaRPr lang="en-AU" sz="1800" i="1" u="sng" dirty="0" smtClean="0"/>
          </a:p>
          <a:p>
            <a:pPr marL="0" indent="0" algn="ctr">
              <a:buNone/>
            </a:pPr>
            <a:endParaRPr lang="en-AU" sz="1800" i="1" u="sng" dirty="0" smtClean="0"/>
          </a:p>
          <a:p>
            <a:pPr marL="0" indent="0">
              <a:buNone/>
            </a:pPr>
            <a:r>
              <a:rPr lang="en-AU" sz="1600" dirty="0" smtClean="0"/>
              <a:t>Adoption of an opinion on child sexually suggestive or explicit images and/or videos generated, shared and received by children by the </a:t>
            </a:r>
            <a:r>
              <a:rPr lang="en-AU" sz="1600" dirty="0" err="1" smtClean="0"/>
              <a:t>Lanzarote</a:t>
            </a:r>
            <a:r>
              <a:rPr lang="en-AU" sz="1600" dirty="0" smtClean="0"/>
              <a:t> Committee,</a:t>
            </a:r>
          </a:p>
          <a:p>
            <a:endParaRPr lang="en-AU" sz="1600" dirty="0" smtClean="0"/>
          </a:p>
          <a:p>
            <a:pPr marL="0" indent="0">
              <a:buNone/>
            </a:pPr>
            <a:r>
              <a:rPr lang="en-AU" sz="1600" dirty="0" smtClean="0"/>
              <a:t>Days of discussion on the rights of the child online by the UN Committee on the Rights of the Child and the African Committee of Experts on the Rights and Welfare of the Child</a:t>
            </a:r>
          </a:p>
          <a:p>
            <a:pPr marL="0" indent="0">
              <a:buNone/>
            </a:pPr>
            <a:endParaRPr lang="en-AU" sz="1600" dirty="0" smtClean="0"/>
          </a:p>
          <a:p>
            <a:pPr marL="0" indent="0">
              <a:buNone/>
            </a:pPr>
            <a:r>
              <a:rPr lang="en-AU" sz="1600" dirty="0" smtClean="0"/>
              <a:t>General Comment on children‘s rights in relation to the digital environment by the Committee on the rights of the child</a:t>
            </a:r>
            <a:endParaRPr lang="en-AU" sz="1600" dirty="0"/>
          </a:p>
        </p:txBody>
      </p:sp>
    </p:spTree>
    <p:extLst>
      <p:ext uri="{BB962C8B-B14F-4D97-AF65-F5344CB8AC3E}">
        <p14:creationId xmlns:p14="http://schemas.microsoft.com/office/powerpoint/2010/main" val="614465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0278" y="1125338"/>
            <a:ext cx="10972800" cy="1143000"/>
          </a:xfrm>
        </p:spPr>
        <p:txBody>
          <a:bodyPr>
            <a:normAutofit/>
          </a:bodyPr>
          <a:lstStyle/>
          <a:p>
            <a:r>
              <a:rPr lang="en-US" sz="2400" b="1" u="sng" dirty="0"/>
              <a:t>P</a:t>
            </a:r>
            <a:r>
              <a:rPr lang="en-US" sz="2400" b="1" u="sng" dirty="0" smtClean="0"/>
              <a:t>rocess </a:t>
            </a:r>
            <a:r>
              <a:rPr lang="en-US" sz="2400" b="1" u="sng" dirty="0"/>
              <a:t>and related working methods </a:t>
            </a:r>
            <a:r>
              <a:rPr lang="de-DE" sz="2400" dirty="0"/>
              <a:t/>
            </a:r>
            <a:br>
              <a:rPr lang="de-DE" sz="2400" dirty="0"/>
            </a:br>
            <a:endParaRPr lang="de-DE" sz="24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Inhaltsplatzhalter 5"/>
          <p:cNvGraphicFramePr>
            <a:graphicFrameLocks noGrp="1"/>
          </p:cNvGraphicFramePr>
          <p:nvPr>
            <p:ph idx="1"/>
            <p:extLst>
              <p:ext uri="{D42A27DB-BD31-4B8C-83A1-F6EECF244321}">
                <p14:modId xmlns:p14="http://schemas.microsoft.com/office/powerpoint/2010/main" val="1353467414"/>
              </p:ext>
            </p:extLst>
          </p:nvPr>
        </p:nvGraphicFramePr>
        <p:xfrm>
          <a:off x="623852" y="2205700"/>
          <a:ext cx="10956616" cy="4217656"/>
        </p:xfrm>
        <a:graphic>
          <a:graphicData uri="http://schemas.openxmlformats.org/drawingml/2006/table">
            <a:tbl>
              <a:tblPr firstRow="1" bandRow="1">
                <a:tableStyleId>{B301B821-A1FF-4177-AEE7-76D212191A09}</a:tableStyleId>
              </a:tblPr>
              <a:tblGrid>
                <a:gridCol w="5478308"/>
                <a:gridCol w="5478308"/>
              </a:tblGrid>
              <a:tr h="4217656">
                <a:tc>
                  <a:txBody>
                    <a:bodyPr/>
                    <a:lstStyle/>
                    <a:p>
                      <a:pPr marL="0" marR="0" indent="0" algn="l" defTabSz="457200" rtl="0" eaLnBrk="1" fontAlgn="auto" latinLnBrk="0" hangingPunct="1">
                        <a:lnSpc>
                          <a:spcPct val="100000"/>
                        </a:lnSpc>
                        <a:spcBef>
                          <a:spcPts val="0"/>
                        </a:spcBef>
                        <a:spcAft>
                          <a:spcPts val="0"/>
                        </a:spcAft>
                        <a:buClrTx/>
                        <a:buSzTx/>
                        <a:buFont typeface="+mj-lt"/>
                        <a:buNone/>
                        <a:tabLst/>
                        <a:defRPr/>
                      </a:pPr>
                      <a:r>
                        <a:rPr lang="en-US" sz="1800" kern="1200" dirty="0" smtClean="0">
                          <a:effectLst/>
                        </a:rPr>
                        <a:t>Step 1 </a:t>
                      </a:r>
                      <a:r>
                        <a:rPr lang="de-DE" sz="2000" dirty="0" smtClean="0">
                          <a:solidFill>
                            <a:schemeClr val="accent3">
                              <a:lumMod val="60000"/>
                              <a:lumOff val="40000"/>
                            </a:schemeClr>
                          </a:solidFill>
                        </a:rPr>
                        <a:t>✔</a:t>
                      </a:r>
                      <a:endParaRPr lang="de-DE" sz="2000" dirty="0" smtClean="0">
                        <a:solidFill>
                          <a:schemeClr val="accent3">
                            <a:lumMod val="60000"/>
                            <a:lumOff val="40000"/>
                          </a:schemeClr>
                        </a:solidFill>
                        <a:effectLst/>
                      </a:endParaRPr>
                    </a:p>
                    <a:p>
                      <a:pPr marL="0" indent="0">
                        <a:buFont typeface="+mj-lt"/>
                        <a:buNone/>
                      </a:pPr>
                      <a:endParaRPr lang="de-DE" sz="1800" kern="1200" dirty="0" smtClean="0">
                        <a:effectLst/>
                      </a:endParaRPr>
                    </a:p>
                    <a:p>
                      <a:pPr marL="342900" lvl="0" indent="-342900">
                        <a:lnSpc>
                          <a:spcPct val="150000"/>
                        </a:lnSpc>
                        <a:buFont typeface="+mj-lt"/>
                        <a:buAutoNum type="arabicPeriod"/>
                      </a:pPr>
                      <a:r>
                        <a:rPr lang="en-US" sz="1600" kern="1200" dirty="0" smtClean="0">
                          <a:effectLst/>
                        </a:rPr>
                        <a:t>Four working groups (one per each Guideline)</a:t>
                      </a:r>
                      <a:r>
                        <a:rPr lang="en-US" sz="1600" kern="1200" baseline="0" dirty="0" smtClean="0">
                          <a:effectLst/>
                        </a:rPr>
                        <a:t> were created, </a:t>
                      </a:r>
                      <a:r>
                        <a:rPr lang="de-DE" sz="1600" kern="1200" baseline="0" dirty="0" err="1" smtClean="0">
                          <a:effectLst/>
                        </a:rPr>
                        <a:t>g</a:t>
                      </a:r>
                      <a:r>
                        <a:rPr lang="en-US" sz="1600" kern="1200" dirty="0" err="1" smtClean="0">
                          <a:effectLst/>
                        </a:rPr>
                        <a:t>rouping</a:t>
                      </a:r>
                      <a:r>
                        <a:rPr lang="en-US" sz="1600" kern="1200" dirty="0" smtClean="0">
                          <a:effectLst/>
                        </a:rPr>
                        <a:t> partners and relevant stakeholders according to their interest/field of expertise.</a:t>
                      </a:r>
                      <a:endParaRPr lang="de-DE" sz="1600" kern="1200" dirty="0" smtClean="0">
                        <a:effectLst/>
                      </a:endParaRPr>
                    </a:p>
                    <a:p>
                      <a:pPr marL="342900" lvl="0" indent="-342900">
                        <a:lnSpc>
                          <a:spcPct val="150000"/>
                        </a:lnSpc>
                        <a:buFont typeface="+mj-lt"/>
                        <a:buAutoNum type="arabicPeriod"/>
                      </a:pPr>
                      <a:r>
                        <a:rPr lang="en-US" sz="1600" kern="1200" dirty="0" smtClean="0">
                          <a:effectLst/>
                        </a:rPr>
                        <a:t>Each group nominated a leading organization to coordinate the substance of the inputs to be included. As expert in the related field, the leading organization has a facilitator role in terms of the content to be included in the new Guidelines. </a:t>
                      </a:r>
                      <a:endParaRPr lang="de-DE" sz="1600" kern="1200" dirty="0" smtClean="0">
                        <a:effectLst/>
                      </a:endParaRPr>
                    </a:p>
                    <a:p>
                      <a:pPr marL="342900" lvl="0" indent="-342900">
                        <a:lnSpc>
                          <a:spcPct val="150000"/>
                        </a:lnSpc>
                        <a:buFont typeface="+mj-lt"/>
                        <a:buAutoNum type="arabicPeriod"/>
                      </a:pPr>
                      <a:r>
                        <a:rPr lang="en-US" sz="1600" kern="1200" dirty="0" smtClean="0">
                          <a:effectLst/>
                        </a:rPr>
                        <a:t>The subgroups meet virtually every 2 weeks.</a:t>
                      </a:r>
                      <a:endParaRPr lang="de-DE" dirty="0">
                        <a:solidFill>
                          <a:schemeClr val="accent3">
                            <a:lumMod val="60000"/>
                            <a:lumOff val="40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 typeface="+mj-lt"/>
                        <a:buNone/>
                        <a:tabLst/>
                        <a:defRPr/>
                      </a:pPr>
                      <a:r>
                        <a:rPr lang="de-DE" dirty="0" err="1" smtClean="0"/>
                        <a:t>Step</a:t>
                      </a:r>
                      <a:r>
                        <a:rPr lang="de-DE" dirty="0" smtClean="0"/>
                        <a:t> 2 </a:t>
                      </a:r>
                      <a:r>
                        <a:rPr lang="de-DE" sz="1800" dirty="0" smtClean="0">
                          <a:solidFill>
                            <a:schemeClr val="accent3">
                              <a:lumMod val="60000"/>
                              <a:lumOff val="40000"/>
                            </a:schemeClr>
                          </a:solidFill>
                        </a:rPr>
                        <a:t>✔</a:t>
                      </a:r>
                      <a:endParaRPr lang="de-DE" sz="1800" dirty="0" smtClean="0">
                        <a:solidFill>
                          <a:schemeClr val="accent3">
                            <a:lumMod val="60000"/>
                            <a:lumOff val="40000"/>
                          </a:schemeClr>
                        </a:solidFill>
                        <a:effectLst/>
                      </a:endParaRPr>
                    </a:p>
                    <a:p>
                      <a:endParaRPr lang="de-DE" dirty="0" smtClean="0"/>
                    </a:p>
                    <a:p>
                      <a:pPr marL="342900" marR="86360" lvl="0" indent="-342900" algn="just">
                        <a:lnSpc>
                          <a:spcPct val="150000"/>
                        </a:lnSpc>
                        <a:spcBef>
                          <a:spcPts val="600"/>
                        </a:spcBef>
                        <a:spcAft>
                          <a:spcPts val="600"/>
                        </a:spcAft>
                        <a:buFont typeface="+mj-lt"/>
                        <a:buAutoNum type="arabicPeriod"/>
                      </a:pPr>
                      <a:r>
                        <a:rPr lang="en-US" sz="1600" dirty="0" smtClean="0">
                          <a:effectLst/>
                        </a:rPr>
                        <a:t>The working group </a:t>
                      </a:r>
                      <a:r>
                        <a:rPr lang="en-US" sz="1600" baseline="0" dirty="0" smtClean="0">
                          <a:effectLst/>
                        </a:rPr>
                        <a:t>i</a:t>
                      </a:r>
                      <a:r>
                        <a:rPr lang="en-US" sz="1600" dirty="0" smtClean="0">
                          <a:effectLst/>
                        </a:rPr>
                        <a:t>dentified missing aspects</a:t>
                      </a:r>
                      <a:r>
                        <a:rPr lang="en-US" sz="1600" baseline="0" dirty="0" smtClean="0">
                          <a:effectLst/>
                        </a:rPr>
                        <a:t> and agreed on new structures. </a:t>
                      </a:r>
                    </a:p>
                    <a:p>
                      <a:pPr marL="342900" marR="86360" lvl="0" indent="-342900" algn="just">
                        <a:lnSpc>
                          <a:spcPct val="150000"/>
                        </a:lnSpc>
                        <a:spcBef>
                          <a:spcPts val="600"/>
                        </a:spcBef>
                        <a:spcAft>
                          <a:spcPts val="600"/>
                        </a:spcAft>
                        <a:buFont typeface="+mj-lt"/>
                        <a:buAutoNum type="arabicPeriod"/>
                      </a:pPr>
                      <a:r>
                        <a:rPr lang="en-US" sz="1600" baseline="0" dirty="0" smtClean="0">
                          <a:effectLst/>
                        </a:rPr>
                        <a:t>The i</a:t>
                      </a:r>
                      <a:r>
                        <a:rPr lang="en-US" sz="1600" dirty="0" smtClean="0">
                          <a:effectLst/>
                        </a:rPr>
                        <a:t>nclusion</a:t>
                      </a:r>
                      <a:r>
                        <a:rPr lang="en-US" sz="1600" baseline="0" dirty="0" smtClean="0">
                          <a:effectLst/>
                        </a:rPr>
                        <a:t> of</a:t>
                      </a:r>
                      <a:r>
                        <a:rPr lang="en-US" sz="1600" dirty="0" smtClean="0">
                          <a:effectLst/>
                        </a:rPr>
                        <a:t> relevant inputs</a:t>
                      </a:r>
                      <a:r>
                        <a:rPr lang="en-US" sz="1600" baseline="0" dirty="0" smtClean="0">
                          <a:effectLst/>
                        </a:rPr>
                        <a:t> began </a:t>
                      </a:r>
                      <a:r>
                        <a:rPr lang="de-DE" sz="1600" baseline="0" dirty="0" err="1" smtClean="0">
                          <a:effectLst/>
                        </a:rPr>
                        <a:t>and</a:t>
                      </a:r>
                      <a:r>
                        <a:rPr lang="de-DE" sz="1600" baseline="0" dirty="0" smtClean="0">
                          <a:effectLst/>
                        </a:rPr>
                        <a:t> </a:t>
                      </a:r>
                      <a:r>
                        <a:rPr lang="de-DE" sz="1600" baseline="0" dirty="0" err="1" smtClean="0">
                          <a:effectLst/>
                        </a:rPr>
                        <a:t>is</a:t>
                      </a:r>
                      <a:r>
                        <a:rPr lang="en-US" sz="1600" baseline="0" dirty="0" smtClean="0">
                          <a:effectLst/>
                        </a:rPr>
                        <a:t> ongoing.</a:t>
                      </a:r>
                      <a:endParaRPr lang="en-US" sz="1600" dirty="0" smtClean="0">
                        <a:effectLst/>
                      </a:endParaRPr>
                    </a:p>
                    <a:p>
                      <a:pPr marL="342900" marR="86360" lvl="0" indent="-342900" algn="just" defTabSz="457200" rtl="0" eaLnBrk="1" fontAlgn="auto" latinLnBrk="0" hangingPunct="1">
                        <a:lnSpc>
                          <a:spcPct val="150000"/>
                        </a:lnSpc>
                        <a:spcBef>
                          <a:spcPts val="600"/>
                        </a:spcBef>
                        <a:spcAft>
                          <a:spcPts val="600"/>
                        </a:spcAft>
                        <a:buClrTx/>
                        <a:buSzTx/>
                        <a:buFont typeface="+mj-lt"/>
                        <a:buAutoNum type="arabicPeriod"/>
                        <a:tabLst/>
                        <a:defRPr/>
                      </a:pPr>
                      <a:r>
                        <a:rPr lang="en-US" sz="1600" dirty="0" smtClean="0">
                          <a:effectLst/>
                        </a:rPr>
                        <a:t>The </a:t>
                      </a:r>
                      <a:r>
                        <a:rPr lang="en-US" sz="1600" baseline="0" dirty="0" smtClean="0">
                          <a:effectLst/>
                        </a:rPr>
                        <a:t>methodology and status of the work is presented </a:t>
                      </a:r>
                      <a:r>
                        <a:rPr lang="en-US" sz="1600" dirty="0" smtClean="0">
                          <a:effectLst/>
                        </a:rPr>
                        <a:t>at the</a:t>
                      </a:r>
                      <a:r>
                        <a:rPr lang="en-US" sz="1600" baseline="0" dirty="0" smtClean="0">
                          <a:effectLst/>
                        </a:rPr>
                        <a:t> </a:t>
                      </a:r>
                      <a:r>
                        <a:rPr lang="en-US" sz="1600" dirty="0" smtClean="0">
                          <a:effectLst/>
                        </a:rPr>
                        <a:t>meeting of the CWG COP on </a:t>
                      </a:r>
                      <a:r>
                        <a:rPr lang="en-US" sz="1600" u="sng" dirty="0" smtClean="0">
                          <a:effectLst/>
                        </a:rPr>
                        <a:t>September 26</a:t>
                      </a:r>
                      <a:r>
                        <a:rPr lang="en-US" sz="1600" u="sng" baseline="30000" dirty="0" smtClean="0">
                          <a:effectLst/>
                        </a:rPr>
                        <a:t>th</a:t>
                      </a:r>
                      <a:r>
                        <a:rPr lang="en-US" sz="1600" dirty="0" smtClean="0">
                          <a:effectLst/>
                        </a:rPr>
                        <a:t> in ITU, Geneva.</a:t>
                      </a:r>
                      <a:endParaRPr lang="de-DE" sz="1600" dirty="0" smtClean="0"/>
                    </a:p>
                    <a:p>
                      <a:pPr marL="342900" marR="86360" lvl="0" indent="-342900" algn="just">
                        <a:spcBef>
                          <a:spcPts val="600"/>
                        </a:spcBef>
                        <a:spcAft>
                          <a:spcPts val="600"/>
                        </a:spcAft>
                        <a:buFont typeface="+mj-lt"/>
                        <a:buAutoNum type="arabicPeriod"/>
                      </a:pPr>
                      <a:endParaRPr lang="de-DE" sz="1600" dirty="0" smtClean="0">
                        <a:effectLst/>
                      </a:endParaRPr>
                    </a:p>
                    <a:p>
                      <a:pPr marL="342900" indent="-342900">
                        <a:buFont typeface="+mj-lt"/>
                        <a:buAutoNum type="arabicPeriod"/>
                      </a:pPr>
                      <a:endParaRPr lang="de-DE" dirty="0" smtClean="0"/>
                    </a:p>
                  </a:txBody>
                  <a:tcPr/>
                </a:tc>
              </a:tr>
            </a:tbl>
          </a:graphicData>
        </a:graphic>
      </p:graphicFrame>
    </p:spTree>
    <p:extLst>
      <p:ext uri="{BB962C8B-B14F-4D97-AF65-F5344CB8AC3E}">
        <p14:creationId xmlns:p14="http://schemas.microsoft.com/office/powerpoint/2010/main" val="4058134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336" y="1328501"/>
            <a:ext cx="10515600" cy="4976424"/>
          </a:xfrm>
        </p:spPr>
        <p:txBody>
          <a:bodyPr/>
          <a:lstStyle/>
          <a:p>
            <a:pPr marL="0" indent="0">
              <a:buNone/>
            </a:pPr>
            <a:r>
              <a:rPr lang="en-US" b="1" dirty="0" smtClean="0"/>
              <a:t>          </a:t>
            </a:r>
            <a:endParaRPr lang="en-GB" sz="1600" b="1"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5" name="Tabelle 4"/>
          <p:cNvGraphicFramePr>
            <a:graphicFrameLocks noGrp="1"/>
          </p:cNvGraphicFramePr>
          <p:nvPr>
            <p:extLst>
              <p:ext uri="{D42A27DB-BD31-4B8C-83A1-F6EECF244321}">
                <p14:modId xmlns:p14="http://schemas.microsoft.com/office/powerpoint/2010/main" val="1471748646"/>
              </p:ext>
            </p:extLst>
          </p:nvPr>
        </p:nvGraphicFramePr>
        <p:xfrm>
          <a:off x="425811" y="2067948"/>
          <a:ext cx="11023664" cy="4253502"/>
        </p:xfrm>
        <a:graphic>
          <a:graphicData uri="http://schemas.openxmlformats.org/drawingml/2006/table">
            <a:tbl>
              <a:tblPr firstRow="1" bandRow="1">
                <a:tableStyleId>{B301B821-A1FF-4177-AEE7-76D212191A09}</a:tableStyleId>
              </a:tblPr>
              <a:tblGrid>
                <a:gridCol w="5511832"/>
                <a:gridCol w="5511832"/>
              </a:tblGrid>
              <a:tr h="4253502">
                <a:tc>
                  <a:txBody>
                    <a:bodyPr/>
                    <a:lstStyle/>
                    <a:p>
                      <a:pPr marR="86360" algn="just">
                        <a:lnSpc>
                          <a:spcPct val="150000"/>
                        </a:lnSpc>
                        <a:spcBef>
                          <a:spcPts val="600"/>
                        </a:spcBef>
                        <a:spcAft>
                          <a:spcPts val="600"/>
                        </a:spcAft>
                      </a:pPr>
                      <a:r>
                        <a:rPr lang="en-US" sz="1800" dirty="0" smtClean="0">
                          <a:effectLst/>
                        </a:rPr>
                        <a:t>Step 3 </a:t>
                      </a:r>
                      <a:endParaRPr lang="de-DE" sz="1800" dirty="0" smtClean="0">
                        <a:effectLst/>
                      </a:endParaRPr>
                    </a:p>
                    <a:p>
                      <a:pPr marL="342900" marR="86360" lvl="0" indent="-342900" algn="just" defTabSz="457200" rtl="0" eaLnBrk="1" fontAlgn="auto" latinLnBrk="0" hangingPunct="1">
                        <a:lnSpc>
                          <a:spcPct val="150000"/>
                        </a:lnSpc>
                        <a:spcBef>
                          <a:spcPts val="600"/>
                        </a:spcBef>
                        <a:spcAft>
                          <a:spcPts val="600"/>
                        </a:spcAft>
                        <a:buClrTx/>
                        <a:buSzTx/>
                        <a:buFont typeface="+mj-lt"/>
                        <a:buAutoNum type="arabicPeriod"/>
                        <a:tabLst/>
                        <a:defRPr/>
                      </a:pPr>
                      <a:r>
                        <a:rPr lang="en-US" sz="1600" dirty="0" smtClean="0">
                          <a:effectLst/>
                        </a:rPr>
                        <a:t>The new Guidelines will be drafted by the working group</a:t>
                      </a:r>
                      <a:r>
                        <a:rPr lang="en-US" sz="1600" baseline="0" dirty="0" smtClean="0">
                          <a:effectLst/>
                        </a:rPr>
                        <a:t> </a:t>
                      </a:r>
                      <a:r>
                        <a:rPr lang="en-US" sz="1600" dirty="0" smtClean="0">
                          <a:effectLst/>
                        </a:rPr>
                        <a:t>including all collected inputs and comments.</a:t>
                      </a:r>
                    </a:p>
                    <a:p>
                      <a:pPr marL="342900" marR="86360" lvl="0" indent="-342900" algn="just" defTabSz="457200" rtl="0" eaLnBrk="1" fontAlgn="auto" latinLnBrk="0" hangingPunct="1">
                        <a:lnSpc>
                          <a:spcPct val="150000"/>
                        </a:lnSpc>
                        <a:spcBef>
                          <a:spcPts val="600"/>
                        </a:spcBef>
                        <a:spcAft>
                          <a:spcPts val="600"/>
                        </a:spcAft>
                        <a:buClrTx/>
                        <a:buSzTx/>
                        <a:buFont typeface="+mj-lt"/>
                        <a:buAutoNum type="arabicPeriod"/>
                        <a:tabLst/>
                        <a:defRPr/>
                      </a:pPr>
                      <a:r>
                        <a:rPr lang="en-US" sz="1600" dirty="0" smtClean="0">
                          <a:effectLst/>
                        </a:rPr>
                        <a:t>The first draft version will be submitted as Information Document to the next meeting of ITU Study Group</a:t>
                      </a:r>
                      <a:r>
                        <a:rPr lang="en-US" sz="1600" baseline="0" dirty="0" smtClean="0">
                          <a:effectLst/>
                        </a:rPr>
                        <a:t> in October 2019</a:t>
                      </a:r>
                      <a:r>
                        <a:rPr lang="en-US" sz="1600" dirty="0" smtClean="0">
                          <a:effectLst/>
                        </a:rPr>
                        <a:t>. </a:t>
                      </a:r>
                    </a:p>
                    <a:p>
                      <a:pPr marL="0" marR="0" indent="0" algn="l" defTabSz="457200" rtl="0" eaLnBrk="1" fontAlgn="auto" latinLnBrk="0" hangingPunct="1">
                        <a:lnSpc>
                          <a:spcPct val="100000"/>
                        </a:lnSpc>
                        <a:spcBef>
                          <a:spcPts val="0"/>
                        </a:spcBef>
                        <a:spcAft>
                          <a:spcPts val="0"/>
                        </a:spcAft>
                        <a:buClrTx/>
                        <a:buSzTx/>
                        <a:buFont typeface="+mj-lt"/>
                        <a:buNone/>
                        <a:tabLst/>
                        <a:defRPr/>
                      </a:pPr>
                      <a:endParaRPr lang="de-DE" sz="1800" dirty="0"/>
                    </a:p>
                  </a:txBody>
                  <a:tcPr/>
                </a:tc>
                <a:tc>
                  <a:txBody>
                    <a:bodyPr/>
                    <a:lstStyle/>
                    <a:p>
                      <a:pPr marR="86360" algn="just">
                        <a:lnSpc>
                          <a:spcPct val="150000"/>
                        </a:lnSpc>
                        <a:spcBef>
                          <a:spcPts val="600"/>
                        </a:spcBef>
                        <a:spcAft>
                          <a:spcPts val="600"/>
                        </a:spcAft>
                      </a:pPr>
                      <a:r>
                        <a:rPr lang="en-US" sz="1800" dirty="0" smtClean="0">
                          <a:effectLst/>
                        </a:rPr>
                        <a:t>Step 4</a:t>
                      </a:r>
                      <a:endParaRPr lang="de-DE" sz="1800" dirty="0" smtClean="0">
                        <a:effectLst/>
                      </a:endParaRPr>
                    </a:p>
                    <a:p>
                      <a:pPr marL="342900" marR="86360" lvl="0" indent="-342900" algn="just">
                        <a:lnSpc>
                          <a:spcPct val="150000"/>
                        </a:lnSpc>
                        <a:spcBef>
                          <a:spcPts val="600"/>
                        </a:spcBef>
                        <a:spcAft>
                          <a:spcPts val="600"/>
                        </a:spcAft>
                        <a:buFont typeface="+mj-lt"/>
                        <a:buAutoNum type="arabicPeriod"/>
                      </a:pPr>
                      <a:r>
                        <a:rPr lang="en-US" sz="1600" dirty="0" smtClean="0">
                          <a:effectLst/>
                        </a:rPr>
                        <a:t>The</a:t>
                      </a:r>
                      <a:r>
                        <a:rPr lang="en-US" sz="1600" baseline="0" dirty="0" smtClean="0">
                          <a:effectLst/>
                        </a:rPr>
                        <a:t> </a:t>
                      </a:r>
                      <a:r>
                        <a:rPr lang="en-US" sz="1600" dirty="0" smtClean="0">
                          <a:effectLst/>
                        </a:rPr>
                        <a:t>4 sets of guidelines will</a:t>
                      </a:r>
                      <a:r>
                        <a:rPr lang="en-US" sz="1600" baseline="0" dirty="0" smtClean="0">
                          <a:effectLst/>
                        </a:rPr>
                        <a:t> be refined </a:t>
                      </a:r>
                      <a:r>
                        <a:rPr lang="en-US" sz="1600" dirty="0" smtClean="0">
                          <a:effectLst/>
                        </a:rPr>
                        <a:t>and the final draft  will be prepared.</a:t>
                      </a:r>
                    </a:p>
                    <a:p>
                      <a:pPr marL="342900" marR="86360" lvl="0" indent="-342900" algn="just">
                        <a:lnSpc>
                          <a:spcPct val="150000"/>
                        </a:lnSpc>
                        <a:spcBef>
                          <a:spcPts val="600"/>
                        </a:spcBef>
                        <a:spcAft>
                          <a:spcPts val="600"/>
                        </a:spcAft>
                        <a:buFont typeface="+mj-lt"/>
                        <a:buAutoNum type="arabicPeriod"/>
                      </a:pPr>
                      <a:r>
                        <a:rPr lang="en-US" sz="1600" dirty="0" smtClean="0">
                          <a:effectLst/>
                        </a:rPr>
                        <a:t>The team will prepare for the next steps.</a:t>
                      </a:r>
                      <a:endParaRPr lang="de-DE" sz="1600" dirty="0" smtClean="0">
                        <a:effectLst/>
                      </a:endParaRPr>
                    </a:p>
                    <a:p>
                      <a:pPr marL="342900" marR="86360" lvl="0" indent="-342900" algn="just">
                        <a:spcBef>
                          <a:spcPts val="600"/>
                        </a:spcBef>
                        <a:spcAft>
                          <a:spcPts val="600"/>
                        </a:spcAft>
                        <a:buFont typeface="+mj-lt"/>
                        <a:buAutoNum type="arabicPeriod"/>
                      </a:pPr>
                      <a:endParaRPr lang="de-DE" sz="2000" dirty="0" smtClean="0">
                        <a:effectLst/>
                      </a:endParaRPr>
                    </a:p>
                    <a:p>
                      <a:endParaRPr lang="de-DE" dirty="0"/>
                    </a:p>
                  </a:txBody>
                  <a:tcPr/>
                </a:tc>
              </a:tr>
            </a:tbl>
          </a:graphicData>
        </a:graphic>
      </p:graphicFrame>
    </p:spTree>
    <p:extLst>
      <p:ext uri="{BB962C8B-B14F-4D97-AF65-F5344CB8AC3E}">
        <p14:creationId xmlns:p14="http://schemas.microsoft.com/office/powerpoint/2010/main" val="3611088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20" y="980567"/>
            <a:ext cx="10018979" cy="653901"/>
          </a:xfrm>
        </p:spPr>
        <p:txBody>
          <a:bodyPr/>
          <a:lstStyle/>
          <a:p>
            <a:pPr marL="0" indent="0">
              <a:buNone/>
            </a:pPr>
            <a:r>
              <a:rPr lang="en-US" b="1" dirty="0" smtClean="0"/>
              <a:t>          </a:t>
            </a:r>
            <a:endParaRPr lang="en-GB" sz="1600" b="1" dirty="0"/>
          </a:p>
        </p:txBody>
      </p:sp>
      <p:pic>
        <p:nvPicPr>
          <p:cNvPr id="4" name="Picture 4" descr="wor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el 1"/>
          <p:cNvSpPr>
            <a:spLocks noGrp="1"/>
          </p:cNvSpPr>
          <p:nvPr>
            <p:ph type="title"/>
          </p:nvPr>
        </p:nvSpPr>
        <p:spPr>
          <a:xfrm>
            <a:off x="621931" y="693823"/>
            <a:ext cx="10972800" cy="1143000"/>
          </a:xfrm>
        </p:spPr>
        <p:txBody>
          <a:bodyPr>
            <a:normAutofit/>
          </a:bodyPr>
          <a:lstStyle/>
          <a:p>
            <a:r>
              <a:rPr lang="en-US" sz="2400" b="1" u="sng" dirty="0"/>
              <a:t>Time Line </a:t>
            </a:r>
            <a:r>
              <a:rPr lang="en-US" sz="2400" b="1" u="sng" dirty="0" smtClean="0"/>
              <a:t>Guidelines Review July</a:t>
            </a:r>
            <a:r>
              <a:rPr lang="en-US" sz="2400" b="1" u="sng" dirty="0"/>
              <a:t>-December 2019</a:t>
            </a:r>
            <a:endParaRPr lang="de-DE" sz="2400" b="1" dirty="0"/>
          </a:p>
        </p:txBody>
      </p:sp>
      <p:graphicFrame>
        <p:nvGraphicFramePr>
          <p:cNvPr id="2" name="Objekt 1"/>
          <p:cNvGraphicFramePr>
            <a:graphicFrameLocks noChangeAspect="1"/>
          </p:cNvGraphicFramePr>
          <p:nvPr>
            <p:extLst>
              <p:ext uri="{D42A27DB-BD31-4B8C-83A1-F6EECF244321}">
                <p14:modId xmlns:p14="http://schemas.microsoft.com/office/powerpoint/2010/main" val="2602423724"/>
              </p:ext>
            </p:extLst>
          </p:nvPr>
        </p:nvGraphicFramePr>
        <p:xfrm>
          <a:off x="890588" y="1214438"/>
          <a:ext cx="10399712" cy="5392737"/>
        </p:xfrm>
        <a:graphic>
          <a:graphicData uri="http://schemas.openxmlformats.org/presentationml/2006/ole">
            <mc:AlternateContent xmlns:mc="http://schemas.openxmlformats.org/markup-compatibility/2006">
              <mc:Choice xmlns:v="urn:schemas-microsoft-com:vml" Requires="v">
                <p:oleObj spid="_x0000_s2113" name="Dokument" r:id="rId5" imgW="9220200" imgH="5562600" progId="Word.Document.12">
                  <p:embed/>
                </p:oleObj>
              </mc:Choice>
              <mc:Fallback>
                <p:oleObj name="Dokument" r:id="rId5" imgW="9220200" imgH="5562600" progId="Word.Document.12">
                  <p:embed/>
                  <p:pic>
                    <p:nvPicPr>
                      <p:cNvPr id="0" name=""/>
                      <p:cNvPicPr/>
                      <p:nvPr/>
                    </p:nvPicPr>
                    <p:blipFill>
                      <a:blip r:embed="rId6"/>
                      <a:stretch>
                        <a:fillRect/>
                      </a:stretch>
                    </p:blipFill>
                    <p:spPr>
                      <a:xfrm>
                        <a:off x="890588" y="1214438"/>
                        <a:ext cx="10399712" cy="5392737"/>
                      </a:xfrm>
                      <a:prstGeom prst="rect">
                        <a:avLst/>
                      </a:prstGeom>
                    </p:spPr>
                  </p:pic>
                </p:oleObj>
              </mc:Fallback>
            </mc:AlternateContent>
          </a:graphicData>
        </a:graphic>
      </p:graphicFrame>
      <p:sp>
        <p:nvSpPr>
          <p:cNvPr id="5" name="Rechteck 4"/>
          <p:cNvSpPr/>
          <p:nvPr/>
        </p:nvSpPr>
        <p:spPr>
          <a:xfrm>
            <a:off x="6003665" y="2967335"/>
            <a:ext cx="184666" cy="923330"/>
          </a:xfrm>
          <a:prstGeom prst="rect">
            <a:avLst/>
          </a:prstGeom>
          <a:noFill/>
        </p:spPr>
        <p:txBody>
          <a:bodyPr wrap="none" lIns="91440" tIns="45720" rIns="91440" bIns="45720">
            <a:spAutoFit/>
          </a:bodyPr>
          <a:lstStyle/>
          <a:p>
            <a:pPr algn="ctr"/>
            <a:endPar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Textfeld 5"/>
          <p:cNvSpPr txBox="1"/>
          <p:nvPr/>
        </p:nvSpPr>
        <p:spPr>
          <a:xfrm>
            <a:off x="176959" y="2265951"/>
            <a:ext cx="863980" cy="4247317"/>
          </a:xfrm>
          <a:prstGeom prst="rect">
            <a:avLst/>
          </a:prstGeom>
          <a:noFill/>
        </p:spPr>
        <p:txBody>
          <a:bodyPr wrap="square" rtlCol="0">
            <a:spAutoFit/>
          </a:bodyPr>
          <a:lstStyle/>
          <a:p>
            <a:r>
              <a:rPr lang="de-DE" dirty="0" err="1" smtClean="0"/>
              <a:t>Step</a:t>
            </a:r>
            <a:r>
              <a:rPr lang="de-DE" dirty="0" smtClean="0"/>
              <a:t> 1</a:t>
            </a:r>
          </a:p>
          <a:p>
            <a:endParaRPr lang="de-DE" dirty="0">
              <a:latin typeface="Wingdings"/>
              <a:ea typeface="Wingdings"/>
              <a:cs typeface="Wingdings"/>
              <a:sym typeface="Wingdings"/>
            </a:endParaRPr>
          </a:p>
          <a:p>
            <a:endParaRPr lang="de-DE" dirty="0" smtClean="0"/>
          </a:p>
          <a:p>
            <a:endParaRPr lang="de-DE" dirty="0"/>
          </a:p>
          <a:p>
            <a:r>
              <a:rPr lang="de-DE" dirty="0" err="1" smtClean="0"/>
              <a:t>Step</a:t>
            </a:r>
            <a:r>
              <a:rPr lang="de-DE" dirty="0" smtClean="0"/>
              <a:t> 2</a:t>
            </a:r>
          </a:p>
          <a:p>
            <a:endParaRPr lang="de-DE" dirty="0"/>
          </a:p>
          <a:p>
            <a:endParaRPr lang="de-DE" dirty="0" smtClean="0"/>
          </a:p>
          <a:p>
            <a:endParaRPr lang="de-DE" dirty="0"/>
          </a:p>
          <a:p>
            <a:endParaRPr lang="de-DE" dirty="0" smtClean="0"/>
          </a:p>
          <a:p>
            <a:endParaRPr lang="de-DE" dirty="0"/>
          </a:p>
          <a:p>
            <a:endParaRPr lang="de-DE" dirty="0" smtClean="0"/>
          </a:p>
          <a:p>
            <a:r>
              <a:rPr lang="de-DE" dirty="0" err="1" smtClean="0"/>
              <a:t>Step</a:t>
            </a:r>
            <a:r>
              <a:rPr lang="de-DE" dirty="0" smtClean="0"/>
              <a:t> 3</a:t>
            </a:r>
          </a:p>
          <a:p>
            <a:endParaRPr lang="de-DE" dirty="0" smtClean="0"/>
          </a:p>
          <a:p>
            <a:endParaRPr lang="de-DE" dirty="0"/>
          </a:p>
          <a:p>
            <a:r>
              <a:rPr lang="de-DE" dirty="0" err="1" smtClean="0"/>
              <a:t>Step</a:t>
            </a:r>
            <a:r>
              <a:rPr lang="de-DE" dirty="0" smtClean="0"/>
              <a:t> 4 </a:t>
            </a:r>
            <a:endParaRPr lang="de-DE" dirty="0"/>
          </a:p>
        </p:txBody>
      </p:sp>
    </p:spTree>
    <p:extLst>
      <p:ext uri="{BB962C8B-B14F-4D97-AF65-F5344CB8AC3E}">
        <p14:creationId xmlns:p14="http://schemas.microsoft.com/office/powerpoint/2010/main" val="1364796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1931" y="693823"/>
            <a:ext cx="10972800" cy="1411832"/>
          </a:xfrm>
        </p:spPr>
        <p:txBody>
          <a:bodyPr>
            <a:normAutofit/>
          </a:bodyPr>
          <a:lstStyle/>
          <a:p>
            <a:r>
              <a:rPr lang="de-DE" sz="2400" b="1" u="sng" dirty="0" smtClean="0"/>
              <a:t>Working </a:t>
            </a:r>
            <a:r>
              <a:rPr lang="de-DE" sz="2400" b="1" u="sng" dirty="0"/>
              <a:t>G</a:t>
            </a:r>
            <a:r>
              <a:rPr lang="de-DE" sz="2400" b="1" u="sng" dirty="0" smtClean="0"/>
              <a:t>roups</a:t>
            </a:r>
            <a:endParaRPr lang="de-DE" sz="2400" b="1" u="sng" dirty="0"/>
          </a:p>
        </p:txBody>
      </p:sp>
      <p:sp>
        <p:nvSpPr>
          <p:cNvPr id="6" name="Inhaltsplatzhalter 5"/>
          <p:cNvSpPr>
            <a:spLocks noGrp="1"/>
          </p:cNvSpPr>
          <p:nvPr>
            <p:ph sz="half" idx="1"/>
          </p:nvPr>
        </p:nvSpPr>
        <p:spPr>
          <a:xfrm>
            <a:off x="609601" y="2423174"/>
            <a:ext cx="3601308" cy="4261444"/>
          </a:xfrm>
        </p:spPr>
        <p:txBody>
          <a:bodyPr>
            <a:normAutofit fontScale="55000" lnSpcReduction="20000"/>
          </a:bodyPr>
          <a:lstStyle/>
          <a:p>
            <a:pPr lvl="0">
              <a:lnSpc>
                <a:spcPct val="150000"/>
              </a:lnSpc>
            </a:pPr>
            <a:r>
              <a:rPr lang="en-GB" sz="3300" dirty="0" smtClean="0"/>
              <a:t>Child </a:t>
            </a:r>
            <a:r>
              <a:rPr lang="en-GB" sz="3300" dirty="0"/>
              <a:t>Helpline </a:t>
            </a:r>
            <a:r>
              <a:rPr lang="en-GB" sz="3300" dirty="0" smtClean="0"/>
              <a:t>International</a:t>
            </a:r>
            <a:endParaRPr lang="en-GB" sz="3300" dirty="0"/>
          </a:p>
          <a:p>
            <a:pPr lvl="0">
              <a:lnSpc>
                <a:spcPct val="150000"/>
              </a:lnSpc>
            </a:pPr>
            <a:r>
              <a:rPr lang="en-GB" sz="3300" dirty="0" err="1"/>
              <a:t>ChildHood</a:t>
            </a:r>
            <a:r>
              <a:rPr lang="en-GB" sz="3300" dirty="0"/>
              <a:t> </a:t>
            </a:r>
            <a:r>
              <a:rPr lang="en-GB" sz="3300" dirty="0" smtClean="0"/>
              <a:t>USA</a:t>
            </a:r>
            <a:endParaRPr lang="en-GB" sz="3300" dirty="0"/>
          </a:p>
          <a:p>
            <a:pPr lvl="0">
              <a:lnSpc>
                <a:spcPct val="150000"/>
              </a:lnSpc>
            </a:pPr>
            <a:r>
              <a:rPr lang="en-GB" sz="3300" dirty="0"/>
              <a:t>COFACE-Families </a:t>
            </a:r>
            <a:r>
              <a:rPr lang="en-GB" sz="3300" dirty="0" smtClean="0"/>
              <a:t>Europe</a:t>
            </a:r>
            <a:endParaRPr lang="en-GB" sz="3300" dirty="0"/>
          </a:p>
          <a:p>
            <a:pPr lvl="0">
              <a:lnSpc>
                <a:spcPct val="150000"/>
              </a:lnSpc>
            </a:pPr>
            <a:r>
              <a:rPr lang="en-GB" sz="3300" dirty="0"/>
              <a:t>Council of </a:t>
            </a:r>
            <a:r>
              <a:rPr lang="en-GB" sz="3300" dirty="0" smtClean="0"/>
              <a:t>Europe</a:t>
            </a:r>
            <a:endParaRPr lang="en-GB" sz="3300" dirty="0"/>
          </a:p>
          <a:p>
            <a:pPr lvl="0">
              <a:lnSpc>
                <a:spcPct val="150000"/>
              </a:lnSpc>
            </a:pPr>
            <a:r>
              <a:rPr lang="en-GB" sz="3300" dirty="0"/>
              <a:t>ECPAT </a:t>
            </a:r>
            <a:r>
              <a:rPr lang="en-GB" sz="3300" dirty="0" smtClean="0"/>
              <a:t>International</a:t>
            </a:r>
          </a:p>
          <a:p>
            <a:pPr lvl="0">
              <a:lnSpc>
                <a:spcPct val="150000"/>
              </a:lnSpc>
            </a:pPr>
            <a:r>
              <a:rPr lang="en-GB" sz="3300" dirty="0" smtClean="0"/>
              <a:t>European Commission</a:t>
            </a:r>
            <a:endParaRPr lang="en-GB" sz="3300" dirty="0"/>
          </a:p>
          <a:p>
            <a:pPr lvl="0">
              <a:lnSpc>
                <a:spcPct val="150000"/>
              </a:lnSpc>
            </a:pPr>
            <a:r>
              <a:rPr lang="en-GB" sz="3300" dirty="0" err="1"/>
              <a:t>eWorldwide</a:t>
            </a:r>
            <a:r>
              <a:rPr lang="en-GB" sz="3300" dirty="0"/>
              <a:t> Group (</a:t>
            </a:r>
            <a:r>
              <a:rPr lang="en-GB" sz="3300" dirty="0" err="1"/>
              <a:t>eWWG</a:t>
            </a:r>
            <a:r>
              <a:rPr lang="en-GB" sz="3300" dirty="0" smtClean="0"/>
              <a:t>)</a:t>
            </a:r>
            <a:endParaRPr lang="en-GB" sz="3300" dirty="0"/>
          </a:p>
          <a:p>
            <a:pPr lvl="0">
              <a:lnSpc>
                <a:spcPct val="150000"/>
              </a:lnSpc>
            </a:pPr>
            <a:r>
              <a:rPr lang="en-GB" sz="3300" dirty="0"/>
              <a:t>Global Partnership to </a:t>
            </a:r>
            <a:r>
              <a:rPr lang="en-GB" sz="3300" dirty="0" smtClean="0"/>
              <a:t>end violence </a:t>
            </a:r>
            <a:r>
              <a:rPr lang="en-GB" sz="3300" dirty="0"/>
              <a:t>against </a:t>
            </a:r>
            <a:r>
              <a:rPr lang="en-GB" sz="3300" dirty="0" smtClean="0"/>
              <a:t>children</a:t>
            </a:r>
          </a:p>
          <a:p>
            <a:pPr>
              <a:lnSpc>
                <a:spcPct val="150000"/>
              </a:lnSpc>
            </a:pPr>
            <a:r>
              <a:rPr lang="en-GB" sz="3300" dirty="0"/>
              <a:t>ICMEC</a:t>
            </a:r>
          </a:p>
          <a:p>
            <a:pPr lvl="0">
              <a:lnSpc>
                <a:spcPct val="150000"/>
              </a:lnSpc>
            </a:pPr>
            <a:endParaRPr lang="en-GB" sz="3300" dirty="0" smtClean="0"/>
          </a:p>
          <a:p>
            <a:pPr lvl="0">
              <a:lnSpc>
                <a:spcPct val="150000"/>
              </a:lnSpc>
            </a:pPr>
            <a:endParaRPr lang="en-GB" sz="4500" dirty="0"/>
          </a:p>
          <a:p>
            <a:pPr marL="0" lvl="0" indent="0">
              <a:lnSpc>
                <a:spcPct val="170000"/>
              </a:lnSpc>
              <a:buNone/>
            </a:pPr>
            <a:endParaRPr lang="en-GB" sz="2300" b="1" dirty="0"/>
          </a:p>
          <a:p>
            <a:endParaRPr lang="de-DE" dirty="0"/>
          </a:p>
        </p:txBody>
      </p:sp>
      <p:sp>
        <p:nvSpPr>
          <p:cNvPr id="8" name="Inhaltsplatzhalter 7"/>
          <p:cNvSpPr>
            <a:spLocks noGrp="1"/>
          </p:cNvSpPr>
          <p:nvPr>
            <p:ph sz="half" idx="2"/>
          </p:nvPr>
        </p:nvSpPr>
        <p:spPr>
          <a:xfrm>
            <a:off x="7469348" y="2423173"/>
            <a:ext cx="4595239" cy="4434827"/>
          </a:xfrm>
        </p:spPr>
        <p:txBody>
          <a:bodyPr>
            <a:noAutofit/>
          </a:bodyPr>
          <a:lstStyle/>
          <a:p>
            <a:pPr marL="285750" indent="-285750">
              <a:lnSpc>
                <a:spcPct val="130000"/>
              </a:lnSpc>
            </a:pPr>
            <a:r>
              <a:rPr lang="en-GB" sz="1800" dirty="0" smtClean="0"/>
              <a:t>RNW Media</a:t>
            </a:r>
            <a:endParaRPr lang="en-GB" sz="1800" dirty="0"/>
          </a:p>
          <a:p>
            <a:pPr>
              <a:lnSpc>
                <a:spcPct val="130000"/>
              </a:lnSpc>
            </a:pPr>
            <a:r>
              <a:rPr lang="de-DE" sz="1800" dirty="0" smtClean="0"/>
              <a:t>Stiftung </a:t>
            </a:r>
            <a:r>
              <a:rPr lang="de-DE" sz="1800" dirty="0"/>
              <a:t>Digitale </a:t>
            </a:r>
            <a:r>
              <a:rPr lang="de-DE" sz="1800" dirty="0" smtClean="0"/>
              <a:t>Chancen</a:t>
            </a:r>
            <a:endParaRPr lang="en-GB" sz="1800" dirty="0" smtClean="0"/>
          </a:p>
          <a:p>
            <a:pPr>
              <a:lnSpc>
                <a:spcPct val="130000"/>
              </a:lnSpc>
            </a:pPr>
            <a:r>
              <a:rPr lang="en-GB" sz="1800" dirty="0" err="1" smtClean="0"/>
              <a:t>TaC</a:t>
            </a:r>
            <a:r>
              <a:rPr lang="en-GB" sz="1800" dirty="0" smtClean="0"/>
              <a:t> </a:t>
            </a:r>
            <a:r>
              <a:rPr lang="en-GB" sz="1800" dirty="0"/>
              <a:t>Together against </a:t>
            </a:r>
            <a:r>
              <a:rPr lang="en-GB" sz="1800" dirty="0" smtClean="0"/>
              <a:t>Cybercrime</a:t>
            </a:r>
          </a:p>
          <a:p>
            <a:pPr>
              <a:lnSpc>
                <a:spcPct val="130000"/>
              </a:lnSpc>
            </a:pPr>
            <a:r>
              <a:rPr lang="en-GB" sz="1800" dirty="0" smtClean="0"/>
              <a:t>UK </a:t>
            </a:r>
            <a:r>
              <a:rPr lang="en-GB" sz="1800" dirty="0"/>
              <a:t>Safer Internet </a:t>
            </a:r>
            <a:r>
              <a:rPr lang="en-GB" sz="1800" dirty="0" smtClean="0"/>
              <a:t>Centre </a:t>
            </a:r>
          </a:p>
          <a:p>
            <a:pPr>
              <a:lnSpc>
                <a:spcPct val="130000"/>
              </a:lnSpc>
            </a:pPr>
            <a:r>
              <a:rPr lang="en-GB" sz="1800" dirty="0" smtClean="0"/>
              <a:t>United </a:t>
            </a:r>
            <a:r>
              <a:rPr lang="en-GB" sz="1800" dirty="0"/>
              <a:t>Nations Special Rapporteur on the sale and sexual exploitation of </a:t>
            </a:r>
            <a:r>
              <a:rPr lang="en-GB" sz="1800" dirty="0" smtClean="0"/>
              <a:t>children </a:t>
            </a:r>
          </a:p>
          <a:p>
            <a:pPr>
              <a:lnSpc>
                <a:spcPct val="130000"/>
              </a:lnSpc>
            </a:pPr>
            <a:r>
              <a:rPr lang="en-GB" sz="1800" dirty="0" smtClean="0"/>
              <a:t>United </a:t>
            </a:r>
            <a:r>
              <a:rPr lang="en-GB" sz="1800" dirty="0"/>
              <a:t>Nations Special Rapporteur on Violence against </a:t>
            </a:r>
            <a:r>
              <a:rPr lang="en-GB" sz="1800" dirty="0" smtClean="0"/>
              <a:t>Children</a:t>
            </a:r>
          </a:p>
          <a:p>
            <a:pPr>
              <a:lnSpc>
                <a:spcPct val="130000"/>
              </a:lnSpc>
            </a:pPr>
            <a:r>
              <a:rPr lang="en-GB" sz="1800" u="sng" dirty="0" err="1" smtClean="0"/>
              <a:t>WePROTECT</a:t>
            </a:r>
            <a:r>
              <a:rPr lang="en-GB" sz="1800" u="sng" dirty="0" smtClean="0"/>
              <a:t> </a:t>
            </a:r>
            <a:r>
              <a:rPr lang="en-GB" sz="1800" u="sng" dirty="0"/>
              <a:t>Global Alliance (WPGA)</a:t>
            </a:r>
            <a:endParaRPr lang="de-DE" sz="1800" u="sng" dirty="0"/>
          </a:p>
          <a:p>
            <a:pPr>
              <a:lnSpc>
                <a:spcPct val="130000"/>
              </a:lnSpc>
            </a:pPr>
            <a:endParaRPr lang="de-DE" sz="16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620914" y="1542520"/>
            <a:ext cx="8113615" cy="646331"/>
          </a:xfrm>
          <a:prstGeom prst="rect">
            <a:avLst/>
          </a:prstGeom>
          <a:noFill/>
        </p:spPr>
        <p:txBody>
          <a:bodyPr wrap="square" rtlCol="0">
            <a:spAutoFit/>
          </a:bodyPr>
          <a:lstStyle/>
          <a:p>
            <a:endParaRPr lang="en-GB" b="1" u="sng" dirty="0" smtClean="0"/>
          </a:p>
          <a:p>
            <a:r>
              <a:rPr lang="en-GB" b="1" u="sng" dirty="0" smtClean="0"/>
              <a:t>1. Policy Makers - group led by OECD and WPGA</a:t>
            </a:r>
            <a:endParaRPr lang="en-GB" b="1" u="sng" dirty="0"/>
          </a:p>
        </p:txBody>
      </p:sp>
      <p:sp>
        <p:nvSpPr>
          <p:cNvPr id="3" name="Textfeld 2"/>
          <p:cNvSpPr txBox="1"/>
          <p:nvPr/>
        </p:nvSpPr>
        <p:spPr>
          <a:xfrm>
            <a:off x="4167077" y="2398242"/>
            <a:ext cx="3225021" cy="5216814"/>
          </a:xfrm>
          <a:prstGeom prst="rect">
            <a:avLst/>
          </a:prstGeom>
          <a:noFill/>
        </p:spPr>
        <p:txBody>
          <a:bodyPr wrap="square" rtlCol="0">
            <a:spAutoFit/>
          </a:bodyPr>
          <a:lstStyle/>
          <a:p>
            <a:pPr marL="285750" indent="-285750">
              <a:lnSpc>
                <a:spcPct val="150000"/>
              </a:lnSpc>
              <a:buFont typeface="Arial"/>
              <a:buChar char="•"/>
            </a:pPr>
            <a:r>
              <a:rPr lang="en-GB" dirty="0" err="1" smtClean="0"/>
              <a:t>InHope</a:t>
            </a:r>
            <a:endParaRPr lang="en-GB" dirty="0"/>
          </a:p>
          <a:p>
            <a:pPr marL="285750" lvl="0" indent="-285750">
              <a:lnSpc>
                <a:spcPct val="150000"/>
              </a:lnSpc>
              <a:buFont typeface="Arial"/>
              <a:buChar char="•"/>
            </a:pPr>
            <a:r>
              <a:rPr lang="en-GB" dirty="0" smtClean="0"/>
              <a:t>INSAFE</a:t>
            </a:r>
            <a:endParaRPr lang="en-GB" dirty="0"/>
          </a:p>
          <a:p>
            <a:pPr marL="285750" lvl="0" indent="-285750">
              <a:lnSpc>
                <a:spcPct val="150000"/>
              </a:lnSpc>
              <a:buFont typeface="Arial"/>
              <a:buChar char="•"/>
            </a:pPr>
            <a:r>
              <a:rPr lang="en-GB" dirty="0" smtClean="0">
                <a:solidFill>
                  <a:prstClr val="white"/>
                </a:solidFill>
              </a:rPr>
              <a:t>Interpol</a:t>
            </a:r>
            <a:endParaRPr lang="en-GB" dirty="0">
              <a:solidFill>
                <a:prstClr val="white"/>
              </a:solidFill>
            </a:endParaRPr>
          </a:p>
          <a:p>
            <a:pPr marL="285750" lvl="0" indent="-285750">
              <a:lnSpc>
                <a:spcPct val="130000"/>
              </a:lnSpc>
              <a:buFont typeface="Arial"/>
              <a:buChar char="•"/>
            </a:pPr>
            <a:r>
              <a:rPr lang="en-GB" dirty="0" smtClean="0">
                <a:solidFill>
                  <a:prstClr val="white"/>
                </a:solidFill>
              </a:rPr>
              <a:t>IWF</a:t>
            </a:r>
            <a:endParaRPr lang="en-GB" sz="1600" dirty="0">
              <a:solidFill>
                <a:prstClr val="white"/>
              </a:solidFill>
            </a:endParaRPr>
          </a:p>
          <a:p>
            <a:pPr marL="285750" indent="-285750">
              <a:lnSpc>
                <a:spcPct val="130000"/>
              </a:lnSpc>
              <a:buFont typeface="Arial"/>
              <a:buChar char="•"/>
            </a:pPr>
            <a:r>
              <a:rPr lang="en-GB" dirty="0"/>
              <a:t>Joint Research Centre of the European </a:t>
            </a:r>
            <a:r>
              <a:rPr lang="en-GB" dirty="0" smtClean="0"/>
              <a:t>Commission</a:t>
            </a:r>
            <a:endParaRPr lang="en-GB" sz="1600" dirty="0"/>
          </a:p>
          <a:p>
            <a:pPr marL="285750" indent="-285750">
              <a:lnSpc>
                <a:spcPct val="130000"/>
              </a:lnSpc>
              <a:buFont typeface="Arial"/>
              <a:buChar char="•"/>
            </a:pPr>
            <a:r>
              <a:rPr lang="en-GB" dirty="0"/>
              <a:t>London School of Economics and Political </a:t>
            </a:r>
            <a:r>
              <a:rPr lang="en-GB" dirty="0" smtClean="0"/>
              <a:t>Science</a:t>
            </a:r>
            <a:endParaRPr lang="en-GB" dirty="0"/>
          </a:p>
          <a:p>
            <a:pPr marL="285750" indent="-285750">
              <a:lnSpc>
                <a:spcPct val="130000"/>
              </a:lnSpc>
              <a:buFont typeface="Arial"/>
              <a:buChar char="•"/>
            </a:pPr>
            <a:r>
              <a:rPr lang="en-GB" u="sng" dirty="0" smtClean="0"/>
              <a:t>OECD</a:t>
            </a:r>
            <a:r>
              <a:rPr lang="en-GB" dirty="0" smtClean="0"/>
              <a:t> </a:t>
            </a:r>
          </a:p>
          <a:p>
            <a:pPr marL="285750" indent="-285750">
              <a:lnSpc>
                <a:spcPct val="130000"/>
              </a:lnSpc>
              <a:buFont typeface="Arial"/>
              <a:buChar char="•"/>
            </a:pPr>
            <a:r>
              <a:rPr lang="en-GB" dirty="0" err="1" smtClean="0"/>
              <a:t>Paniamor</a:t>
            </a:r>
            <a:endParaRPr lang="en-GB" dirty="0" smtClean="0"/>
          </a:p>
          <a:p>
            <a:pPr marL="285750" indent="-285750">
              <a:lnSpc>
                <a:spcPct val="130000"/>
              </a:lnSpc>
              <a:buFont typeface="Arial"/>
              <a:buChar char="•"/>
            </a:pPr>
            <a:r>
              <a:rPr lang="it-IT" dirty="0" err="1"/>
              <a:t>Privately</a:t>
            </a:r>
            <a:r>
              <a:rPr lang="it-IT" dirty="0"/>
              <a:t> SA</a:t>
            </a:r>
            <a:r>
              <a:rPr lang="de-DE" dirty="0"/>
              <a:t> </a:t>
            </a:r>
            <a:endParaRPr lang="en-GB" dirty="0"/>
          </a:p>
          <a:p>
            <a:pPr marL="285750" indent="-285750">
              <a:lnSpc>
                <a:spcPct val="130000"/>
              </a:lnSpc>
              <a:buFont typeface="Arial"/>
              <a:buChar char="•"/>
            </a:pPr>
            <a:endParaRPr lang="en-GB" dirty="0"/>
          </a:p>
          <a:p>
            <a:pPr>
              <a:lnSpc>
                <a:spcPct val="130000"/>
              </a:lnSpc>
            </a:pPr>
            <a:endParaRPr lang="en-GB" dirty="0"/>
          </a:p>
          <a:p>
            <a:endParaRPr lang="de-DE" dirty="0"/>
          </a:p>
        </p:txBody>
      </p:sp>
    </p:spTree>
    <p:extLst>
      <p:ext uri="{BB962C8B-B14F-4D97-AF65-F5344CB8AC3E}">
        <p14:creationId xmlns:p14="http://schemas.microsoft.com/office/powerpoint/2010/main" val="2439038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
          </p:nvPr>
        </p:nvSpPr>
        <p:spPr>
          <a:xfrm>
            <a:off x="592666" y="2025008"/>
            <a:ext cx="10938933" cy="4646725"/>
          </a:xfrm>
        </p:spPr>
        <p:txBody>
          <a:bodyPr>
            <a:noAutofit/>
          </a:bodyPr>
          <a:lstStyle/>
          <a:p>
            <a:pPr marL="0" indent="0">
              <a:buNone/>
            </a:pPr>
            <a:r>
              <a:rPr lang="en-AU" sz="1800" b="1" u="sng" dirty="0" smtClean="0"/>
              <a:t>Premise: </a:t>
            </a:r>
            <a:r>
              <a:rPr lang="en-AU" sz="1800" dirty="0" smtClean="0"/>
              <a:t>Significant rewriting has to be done.</a:t>
            </a:r>
            <a:r>
              <a:rPr lang="en-AU" sz="1800" b="1" dirty="0" smtClean="0"/>
              <a:t>	</a:t>
            </a:r>
          </a:p>
          <a:p>
            <a:pPr marL="0" indent="0">
              <a:buNone/>
            </a:pPr>
            <a:endParaRPr lang="en-AU" sz="1800" b="1" dirty="0" smtClean="0"/>
          </a:p>
          <a:p>
            <a:pPr marL="0" lvl="0" indent="0">
              <a:buNone/>
            </a:pPr>
            <a:r>
              <a:rPr lang="en-AU" sz="1800" b="1" u="sng" dirty="0" smtClean="0"/>
              <a:t>Scope</a:t>
            </a:r>
            <a:r>
              <a:rPr lang="en-AU" sz="1800" b="1" dirty="0" smtClean="0"/>
              <a:t>: </a:t>
            </a:r>
            <a:r>
              <a:rPr lang="en-AU" sz="1800" dirty="0" smtClean="0"/>
              <a:t>The document should reflect all risks that children encounter online and not only focus on CSAM. </a:t>
            </a:r>
          </a:p>
          <a:p>
            <a:pPr marL="0" lvl="0" indent="0">
              <a:buNone/>
            </a:pPr>
            <a:endParaRPr lang="en-AU" sz="1800" b="1" dirty="0" smtClean="0"/>
          </a:p>
          <a:p>
            <a:pPr marL="0" indent="0">
              <a:buNone/>
            </a:pPr>
            <a:r>
              <a:rPr lang="en-AU" sz="1800" b="1" u="sng" dirty="0" smtClean="0"/>
              <a:t>Structure</a:t>
            </a:r>
            <a:r>
              <a:rPr lang="en-AU" sz="1800" b="1" dirty="0" smtClean="0"/>
              <a:t>: </a:t>
            </a:r>
            <a:r>
              <a:rPr lang="en-AU" sz="1800" dirty="0" smtClean="0"/>
              <a:t>The content of the old document has been adapted to a new structure. </a:t>
            </a:r>
          </a:p>
          <a:p>
            <a:pPr marL="0" indent="0">
              <a:buNone/>
            </a:pPr>
            <a:r>
              <a:rPr lang="en-AU" sz="1800" dirty="0" smtClean="0"/>
              <a:t>	</a:t>
            </a:r>
          </a:p>
          <a:p>
            <a:pPr marL="0" indent="0">
              <a:buNone/>
            </a:pPr>
            <a:r>
              <a:rPr lang="en-AU" sz="1800" b="1" u="sng" dirty="0" smtClean="0"/>
              <a:t>Format</a:t>
            </a:r>
            <a:r>
              <a:rPr lang="en-AU" sz="1800" dirty="0" smtClean="0"/>
              <a:t>: The </a:t>
            </a:r>
            <a:r>
              <a:rPr lang="en-AU" sz="1800" smtClean="0"/>
              <a:t>document may </a:t>
            </a:r>
            <a:r>
              <a:rPr lang="en-AU" sz="1800" dirty="0" smtClean="0"/>
              <a:t>be drafted in the format of a Guide in order to support Governments in their effort to establish a national Child Online </a:t>
            </a:r>
            <a:r>
              <a:rPr lang="en-AU" sz="1800" dirty="0"/>
              <a:t>P</a:t>
            </a:r>
            <a:r>
              <a:rPr lang="en-AU" sz="1800" dirty="0" smtClean="0"/>
              <a:t>rotection </a:t>
            </a:r>
            <a:r>
              <a:rPr lang="en-AU" sz="1800" dirty="0"/>
              <a:t>S</a:t>
            </a:r>
            <a:r>
              <a:rPr lang="en-AU" sz="1800" dirty="0" smtClean="0"/>
              <a:t>trategy.</a:t>
            </a:r>
          </a:p>
          <a:p>
            <a:pPr marL="0" lvl="0" indent="0">
              <a:buNone/>
            </a:pPr>
            <a:endParaRPr lang="en-AU" sz="1800" dirty="0" smtClean="0"/>
          </a:p>
          <a:p>
            <a:pPr marL="0" indent="0">
              <a:buNone/>
            </a:pPr>
            <a:r>
              <a:rPr lang="en-AU" sz="1800" b="1" u="sng" dirty="0" smtClean="0"/>
              <a:t>Responsibilities</a:t>
            </a:r>
            <a:r>
              <a:rPr lang="en-AU" sz="1800" u="sng" dirty="0" smtClean="0"/>
              <a:t>:</a:t>
            </a:r>
            <a:r>
              <a:rPr lang="en-AU" sz="1800" dirty="0" smtClean="0"/>
              <a:t> The working group is recently identifying responsibilities within the team.</a:t>
            </a:r>
            <a:endParaRPr lang="en-AU" sz="1800" dirty="0"/>
          </a:p>
        </p:txBody>
      </p:sp>
      <p:sp>
        <p:nvSpPr>
          <p:cNvPr id="10" name="Titel 9"/>
          <p:cNvSpPr>
            <a:spLocks noGrp="1"/>
          </p:cNvSpPr>
          <p:nvPr>
            <p:ph type="title"/>
          </p:nvPr>
        </p:nvSpPr>
        <p:spPr>
          <a:xfrm>
            <a:off x="609600" y="846667"/>
            <a:ext cx="10972800" cy="570970"/>
          </a:xfrm>
        </p:spPr>
        <p:txBody>
          <a:bodyPr>
            <a:normAutofit/>
          </a:bodyPr>
          <a:lstStyle/>
          <a:p>
            <a:r>
              <a:rPr lang="en-GB" sz="2400" b="1" u="sng" dirty="0" smtClean="0"/>
              <a:t>Update on Group 1</a:t>
            </a:r>
            <a:endParaRPr lang="de-DE" sz="2400" dirty="0"/>
          </a:p>
        </p:txBody>
      </p:sp>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565082350"/>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1315</Words>
  <Application>Microsoft Office PowerPoint</Application>
  <PresentationFormat>Widescreen</PresentationFormat>
  <Paragraphs>281</Paragraphs>
  <Slides>20</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Mangal</vt:lpstr>
      <vt:lpstr>Arial</vt:lpstr>
      <vt:lpstr>Calibri</vt:lpstr>
      <vt:lpstr>Wingdings</vt:lpstr>
      <vt:lpstr>Office-Design</vt:lpstr>
      <vt:lpstr>Dokument</vt:lpstr>
      <vt:lpstr>PowerPoint Presentation</vt:lpstr>
      <vt:lpstr>Background and scope</vt:lpstr>
      <vt:lpstr>Initial Statements</vt:lpstr>
      <vt:lpstr>Initial Statements</vt:lpstr>
      <vt:lpstr>Process and related working methods  </vt:lpstr>
      <vt:lpstr>PowerPoint Presentation</vt:lpstr>
      <vt:lpstr>Time Line Guidelines Review July-December 2019</vt:lpstr>
      <vt:lpstr>Working Groups</vt:lpstr>
      <vt:lpstr>Update on Group 1</vt:lpstr>
      <vt:lpstr>Working Groups</vt:lpstr>
      <vt:lpstr>Update on Group 2</vt:lpstr>
      <vt:lpstr>Working Groups</vt:lpstr>
      <vt:lpstr>Update on Group 3 (part 1)</vt:lpstr>
      <vt:lpstr>Update on Group 3 (part 2)</vt:lpstr>
      <vt:lpstr>Working Groups</vt:lpstr>
      <vt:lpstr>Update on Group 4</vt:lpstr>
      <vt:lpstr>Status quo COP Guidelines Review Process</vt:lpstr>
      <vt:lpstr>What‘s next ?</vt:lpstr>
      <vt:lpstr>Time Line Roll-out January-May 2020</vt:lpstr>
      <vt:lpstr>Many thanks to all Colleagues and Partners for this joint effort   www.itu.int/cop </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dc:creator>
  <cp:lastModifiedBy>Janin, Patricia</cp:lastModifiedBy>
  <cp:revision>87</cp:revision>
  <dcterms:created xsi:type="dcterms:W3CDTF">2019-02-13T11:43:15Z</dcterms:created>
  <dcterms:modified xsi:type="dcterms:W3CDTF">2019-09-26T07:16:01Z</dcterms:modified>
</cp:coreProperties>
</file>