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om\Documents\CWGCOP_surveystats_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om\Documents\CWGCOP_surveystats_1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om\Documents\CWGCOP_surveystats_1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om\Documents\CWGCOP_surveystats_11.0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om\AppData\Roaming\Microsoft\Excel\CWGCOP_surveystats_11%20(version%202).xlsb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om\AppData\Roaming\Microsoft\Excel\CWGCOP_surveystats_11%20(version%202).xlsb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om\Documents\CWGCOP_surveystats_1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om\Documents\CWGCOP_surveystats_1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om\Documents\CWGCOP_surveystats_1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om\Documents\CWGCOP_surveystats_1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om\Documents\CWGCOP_surveystats_1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[CWGCOP_surveystats_11.xlsx]Graphs!PivotTable7</c:name>
    <c:fmtId val="36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Q1. Do you chat often with online friends?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diamond"/>
          <c:size val="6"/>
          <c:spPr>
            <a:solidFill>
              <a:schemeClr val="accent1"/>
            </a:solidFill>
            <a:ln w="9525">
              <a:solidFill>
                <a:schemeClr val="accent1"/>
              </a:solidFill>
              <a:round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A7B30DB-CFF5-42A7-86C3-672575913A7F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1220C24-705F-4B9B-A3A6-19C07DD3A910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18980A-EA90-4C53-9848-FC2876EFAD12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79124F1-01D4-4407-A7C3-3292D3E63AC6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4CD02BC-E2C0-436C-A158-242C7B4AA107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6EF21B0-0B6D-4B90-8DB3-47BCE9A6B1EB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A7B30DB-CFF5-42A7-86C3-672575913A7F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1220C24-705F-4B9B-A3A6-19C07DD3A910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18980A-EA90-4C53-9848-FC2876EFAD12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79124F1-01D4-4407-A7C3-3292D3E63AC6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4CD02BC-E2C0-436C-A158-242C7B4AA107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6EF21B0-0B6D-4B90-8DB3-47BCE9A6B1EB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A7B30DB-CFF5-42A7-86C3-672575913A7F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1220C24-705F-4B9B-A3A6-19C07DD3A910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18980A-EA90-4C53-9848-FC2876EFAD12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79124F1-01D4-4407-A7C3-3292D3E63AC6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4CD02BC-E2C0-436C-A158-242C7B4AA107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6EF21B0-0B6D-4B90-8DB3-47BCE9A6B1EB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Results!$B$3:$B$5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D76-47C0-8F23-8EF9AC7F42D9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D76-47C0-8F23-8EF9AC7F42D9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AD76-47C0-8F23-8EF9AC7F42D9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A7B30DB-CFF5-42A7-86C3-672575913A7F}" type="CELLRANGE">
                      <a:rPr lang="en-US" sz="1400"/>
                      <a:pPr>
                        <a:defRPr sz="1400" b="1"/>
                      </a:pPr>
                      <a:t>[CELLRANGE]</a:t>
                    </a:fld>
                    <a:endParaRPr lang="en-US" sz="1400" baseline="0"/>
                  </a:p>
                  <a:p>
                    <a:pPr>
                      <a:defRPr sz="1400" b="1"/>
                    </a:pPr>
                    <a:fld id="{01220C24-705F-4B9B-A3A6-19C07DD3A910}" type="VALUE">
                      <a:rPr lang="en-US" sz="1400"/>
                      <a:pPr>
                        <a:defRPr sz="1400" b="1"/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D76-47C0-8F23-8EF9AC7F42D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518980A-EA90-4C53-9848-FC2876EFAD12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779124F1-01D4-4407-A7C3-3292D3E63AC6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D76-47C0-8F23-8EF9AC7F42D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4CD02BC-E2C0-436C-A158-242C7B4AA107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86EF21B0-0B6D-4B90-8DB3-47BCE9A6B1EB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D76-47C0-8F23-8EF9AC7F42D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Results!$B$3:$B$5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 not know</c:v>
                </c:pt>
              </c:strCache>
            </c:strRef>
          </c:cat>
          <c:val>
            <c:numRef>
              <c:f>Results!$B$3:$B$5</c:f>
              <c:numCache>
                <c:formatCode>0.00%</c:formatCode>
                <c:ptCount val="3"/>
                <c:pt idx="0">
                  <c:v>0.88216560509554143</c:v>
                </c:pt>
                <c:pt idx="1">
                  <c:v>8.2802547770700632E-2</c:v>
                </c:pt>
                <c:pt idx="2">
                  <c:v>3.5031847133757961E-2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D76-47C0-8F23-8EF9AC7F42D9}"/>
            </c:ext>
            <c:ext xmlns:c15="http://schemas.microsoft.com/office/drawing/2012/chart" uri="{02D57815-91ED-43cb-92C2-25804820EDAC}">
              <c15:datalabelsRange>
                <c15:f>Results!$B$3:$B$5</c15:f>
                <c15:dlblRangeCache>
                  <c:ptCount val="3"/>
                  <c:pt idx="0">
                    <c:v>277</c:v>
                  </c:pt>
                  <c:pt idx="1">
                    <c:v>26</c:v>
                  </c:pt>
                  <c:pt idx="2">
                    <c:v>11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99169496"/>
        <c:axId val="299164008"/>
      </c:barChart>
      <c:catAx>
        <c:axId val="299169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164008"/>
        <c:crosses val="autoZero"/>
        <c:auto val="1"/>
        <c:lblAlgn val="ctr"/>
        <c:lblOffset val="100"/>
        <c:noMultiLvlLbl val="0"/>
      </c:catAx>
      <c:valAx>
        <c:axId val="29916400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9169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[CWGCOP_surveystats_11.xlsx]Graphs!PivotTable16</c:name>
    <c:fmtId val="1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Q.10 Do your parents know what to do?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tx>
            <c:rich>
              <a:bodyPr/>
              <a:lstStyle/>
              <a:p>
                <a:fld id="{84AB9302-A085-4481-923C-290B5004CFA1}" type="CELLRANGE">
                  <a:rPr lang="en-US"/>
                  <a:pPr/>
                  <a:t>[CELLRANGE]</a:t>
                </a:fld>
                <a:endParaRPr lang="en-US" baseline="0"/>
              </a:p>
              <a:p>
                <a:fld id="{0F476009-5B65-4890-870D-2B195155DBE2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5"/>
        <c:dLbl>
          <c:idx val="0"/>
          <c:tx>
            <c:rich>
              <a:bodyPr/>
              <a:lstStyle/>
              <a:p>
                <a:fld id="{AA25C688-D9C5-4D96-A8D3-11845848B68C}" type="CELLRANGE">
                  <a:rPr lang="en-US"/>
                  <a:pPr/>
                  <a:t>[CELLRANGE]</a:t>
                </a:fld>
                <a:endParaRPr lang="en-US" baseline="0"/>
              </a:p>
              <a:p>
                <a:fld id="{047B320A-C2FE-4F87-9264-E5BB4F579D03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6"/>
        <c:dLbl>
          <c:idx val="0"/>
          <c:tx>
            <c:rich>
              <a:bodyPr/>
              <a:lstStyle/>
              <a:p>
                <a:fld id="{E7D4D228-78A0-45EE-B0E8-5C63B94946D5}" type="CELLRANGE">
                  <a:rPr lang="en-US"/>
                  <a:pPr/>
                  <a:t>[CELLRANGE]</a:t>
                </a:fld>
                <a:endParaRPr lang="en-US" baseline="0"/>
              </a:p>
              <a:p>
                <a:fld id="{6478DAA2-A987-4F00-8142-E4F41ACF9D23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7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tx>
            <c:rich>
              <a:bodyPr/>
              <a:lstStyle/>
              <a:p>
                <a:fld id="{84AB9302-A085-4481-923C-290B5004CFA1}" type="CELLRANGE">
                  <a:rPr lang="en-US"/>
                  <a:pPr/>
                  <a:t>[CELLRANGE]</a:t>
                </a:fld>
                <a:endParaRPr lang="en-US"/>
              </a:p>
              <a:p>
                <a:fld id="{0F476009-5B65-4890-870D-2B195155DBE2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9"/>
        <c:dLbl>
          <c:idx val="0"/>
          <c:tx>
            <c:rich>
              <a:bodyPr/>
              <a:lstStyle/>
              <a:p>
                <a:fld id="{AA25C688-D9C5-4D96-A8D3-11845848B68C}" type="CELLRANGE">
                  <a:rPr lang="en-US"/>
                  <a:pPr/>
                  <a:t>[CELLRANGE]</a:t>
                </a:fld>
                <a:endParaRPr lang="en-US"/>
              </a:p>
              <a:p>
                <a:fld id="{047B320A-C2FE-4F87-9264-E5BB4F579D03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0"/>
        <c:dLbl>
          <c:idx val="0"/>
          <c:tx>
            <c:rich>
              <a:bodyPr/>
              <a:lstStyle/>
              <a:p>
                <a:fld id="{E7D4D228-78A0-45EE-B0E8-5C63B94946D5}" type="CELLRANGE">
                  <a:rPr lang="en-US"/>
                  <a:pPr/>
                  <a:t>[CELLRANGE]</a:t>
                </a:fld>
                <a:endParaRPr lang="en-US"/>
              </a:p>
              <a:p>
                <a:fld id="{6478DAA2-A987-4F00-8142-E4F41ACF9D23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C8F633BC-8A00-4C61-A018-178493734CEE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12AD9174-C0CA-4115-A8DC-C8318751563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56CB967B-019D-4284-807A-BF4E0CF5CE37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DF12436F-B392-4210-ABEF-4DE9E3F7E620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3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3E7C0A9F-EECD-431D-97C3-5DCA4CD3D3B2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E0041B9-FFA5-42D2-8923-152E04D83372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4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22225">
              <a:solidFill>
                <a:schemeClr val="lt1"/>
              </a:solidFill>
              <a:round/>
            </a:ln>
            <a:effectLst/>
          </c:spPr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C8F633BC-8A00-4C61-A018-178493734CEE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12AD9174-C0CA-4115-A8DC-C8318751563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56CB967B-019D-4284-807A-BF4E0CF5CE37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DF12436F-B392-4210-ABEF-4DE9E3F7E620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3E7C0A9F-EECD-431D-97C3-5DCA4CD3D3B2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E0041B9-FFA5-42D2-8923-152E04D83372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9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C8F633BC-8A00-4C61-A018-178493734CEE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12AD9174-C0CA-4115-A8DC-C8318751563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2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56CB967B-019D-4284-807A-BF4E0CF5CE37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DF12436F-B392-4210-ABEF-4DE9E3F7E620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2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3E7C0A9F-EECD-431D-97C3-5DCA4CD3D3B2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E0041B9-FFA5-42D2-8923-152E04D83372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Graphs!$B$84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D36-4A1E-9AAE-8C24D8C5FD10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D36-4A1E-9AAE-8C24D8C5FD10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7D36-4A1E-9AAE-8C24D8C5FD1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8F633BC-8A00-4C61-A018-178493734CEE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12AD9174-C0CA-4115-A8DC-C83187515633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D36-4A1E-9AAE-8C24D8C5FD10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6CB967B-019D-4284-807A-BF4E0CF5CE37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DF12436F-B392-4210-ABEF-4DE9E3F7E620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D36-4A1E-9AAE-8C24D8C5FD10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E7C0A9F-EECD-431D-97C3-5DCA4CD3D3B2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7E0041B9-FFA5-42D2-8923-152E04D83372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D36-4A1E-9AAE-8C24D8C5FD10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Results!$B$51:$B$53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 not know</c:v>
                </c:pt>
              </c:strCache>
            </c:strRef>
          </c:cat>
          <c:val>
            <c:numRef>
              <c:f>Results!$B$51:$B$53</c:f>
              <c:numCache>
                <c:formatCode>0.00%</c:formatCode>
                <c:ptCount val="3"/>
                <c:pt idx="0">
                  <c:v>0.4854368932038835</c:v>
                </c:pt>
                <c:pt idx="1">
                  <c:v>0.2168284789644013</c:v>
                </c:pt>
                <c:pt idx="2">
                  <c:v>0.29773462783171523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D36-4A1E-9AAE-8C24D8C5FD10}"/>
            </c:ext>
            <c:ext xmlns:c15="http://schemas.microsoft.com/office/drawing/2012/chart" uri="{02D57815-91ED-43cb-92C2-25804820EDAC}">
              <c15:datalabelsRange>
                <c15:f>Results!$B$51:$B$53</c15:f>
                <c15:dlblRangeCache>
                  <c:ptCount val="3"/>
                  <c:pt idx="0">
                    <c:v>150</c:v>
                  </c:pt>
                  <c:pt idx="1">
                    <c:v>67</c:v>
                  </c:pt>
                  <c:pt idx="2">
                    <c:v>92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99696312"/>
        <c:axId val="326575448"/>
      </c:barChart>
      <c:catAx>
        <c:axId val="299696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50" normalizeH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575448"/>
        <c:crosses val="autoZero"/>
        <c:auto val="1"/>
        <c:lblAlgn val="ctr"/>
        <c:lblOffset val="100"/>
        <c:noMultiLvlLbl val="0"/>
      </c:catAx>
      <c:valAx>
        <c:axId val="32657544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969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[CWGCOP_surveystats_11.xlsx]Graphs!PivotTable17</c:name>
    <c:fmtId val="1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Q.11 In case you need to talk to someone do you know the number of the helpline in your country?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tx>
            <c:rich>
              <a:bodyPr/>
              <a:lstStyle/>
              <a:p>
                <a:fld id="{FB991A18-E66D-40E6-8A10-8DEDE16E803E}" type="CELLRANGE">
                  <a:rPr lang="en-US"/>
                  <a:pPr/>
                  <a:t>[CELLRANGE]</a:t>
                </a:fld>
                <a:endParaRPr lang="en-US"/>
              </a:p>
              <a:p>
                <a:fld id="{99ABAA98-8133-4903-93E5-182F08F7C07F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5"/>
        <c:dLbl>
          <c:idx val="0"/>
          <c:tx>
            <c:rich>
              <a:bodyPr/>
              <a:lstStyle/>
              <a:p>
                <a:fld id="{7534656C-5BD3-4233-969D-B62E7675DE28}" type="CELLRANGE">
                  <a:rPr lang="en-US"/>
                  <a:pPr/>
                  <a:t>[CELLRANGE]</a:t>
                </a:fld>
                <a:endParaRPr lang="en-US"/>
              </a:p>
              <a:p>
                <a:fld id="{EA9F1C7B-77E4-4104-902D-5815845C5EC5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6"/>
        <c:dLbl>
          <c:idx val="0"/>
          <c:tx>
            <c:rich>
              <a:bodyPr/>
              <a:lstStyle/>
              <a:p>
                <a:fld id="{323BEA80-BD8F-4250-9865-5DECF12C5C98}" type="CELLRANGE">
                  <a:rPr lang="en-US"/>
                  <a:pPr/>
                  <a:t>[CELLRANGE]</a:t>
                </a:fld>
                <a:endParaRPr lang="en-US"/>
              </a:p>
              <a:p>
                <a:fld id="{F671E9BC-D040-4D97-831E-C4E3FE11FFD0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6EDFC58-CEF1-40A2-AB82-E726339FD8A9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F4ECFB6-6B4A-4DF1-A35B-D0F6942CEEA2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A81671E-F040-4121-A7AB-B245E77B41F3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8CF82AE4-BB74-4F0D-ACD6-412D3A3C2C56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9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5804D45C-0753-472A-88E5-36018AA9BA5D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404E0EC-9E53-4B13-8EB2-90C4B8F455DF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22225">
              <a:solidFill>
                <a:schemeClr val="lt1"/>
              </a:solidFill>
              <a:round/>
            </a:ln>
            <a:effectLst/>
          </c:spPr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6EDFC58-CEF1-40A2-AB82-E726339FD8A9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F4ECFB6-6B4A-4DF1-A35B-D0F6942CEEA2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3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A81671E-F040-4121-A7AB-B245E77B41F3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8CF82AE4-BB74-4F0D-ACD6-412D3A3C2C56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4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5804D45C-0753-472A-88E5-36018AA9BA5D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404E0EC-9E53-4B13-8EB2-90C4B8F455DF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5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6EDFC58-CEF1-40A2-AB82-E726339FD8A9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F4ECFB6-6B4A-4DF1-A35B-D0F6942CEEA2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A81671E-F040-4121-A7AB-B245E77B41F3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8CF82AE4-BB74-4F0D-ACD6-412D3A3C2C56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5804D45C-0753-472A-88E5-36018AA9BA5D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404E0EC-9E53-4B13-8EB2-90C4B8F455DF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Graphs!$B$90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CC8-486C-B30C-64CE2C933DAB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CC8-486C-B30C-64CE2C933DAB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CC8-486C-B30C-64CE2C933DA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6EDFC58-CEF1-40A2-AB82-E726339FD8A9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7F4ECFB6-6B4A-4DF1-A35B-D0F6942CEEA2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CC8-486C-B30C-64CE2C933DAB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A81671E-F040-4121-A7AB-B245E77B41F3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8CF82AE4-BB74-4F0D-ACD6-412D3A3C2C56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CC8-486C-B30C-64CE2C933DAB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804D45C-0753-472A-88E5-36018AA9BA5D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9404E0EC-9E53-4B13-8EB2-90C4B8F455DF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CC8-486C-B30C-64CE2C933DAB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Results!$B$56:$B$58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 not know</c:v>
                </c:pt>
              </c:strCache>
            </c:strRef>
          </c:cat>
          <c:val>
            <c:numRef>
              <c:f>Results!$B$56:$B$58</c:f>
              <c:numCache>
                <c:formatCode>0.00%</c:formatCode>
                <c:ptCount val="3"/>
                <c:pt idx="0">
                  <c:v>0.54045307443365698</c:v>
                </c:pt>
                <c:pt idx="1">
                  <c:v>0.31067961165048541</c:v>
                </c:pt>
                <c:pt idx="2">
                  <c:v>0.14886731391585761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CC8-486C-B30C-64CE2C933DAB}"/>
            </c:ext>
            <c:ext xmlns:c15="http://schemas.microsoft.com/office/drawing/2012/chart" uri="{02D57815-91ED-43cb-92C2-25804820EDAC}">
              <c15:datalabelsRange>
                <c15:f>Results!$B$56:$B$58</c15:f>
                <c15:dlblRangeCache>
                  <c:ptCount val="3"/>
                  <c:pt idx="0">
                    <c:v>167</c:v>
                  </c:pt>
                  <c:pt idx="1">
                    <c:v>96</c:v>
                  </c:pt>
                  <c:pt idx="2">
                    <c:v>46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326576232"/>
        <c:axId val="326576624"/>
      </c:barChart>
      <c:catAx>
        <c:axId val="326576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50" normalizeH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576624"/>
        <c:crosses val="autoZero"/>
        <c:auto val="1"/>
        <c:lblAlgn val="ctr"/>
        <c:lblOffset val="100"/>
        <c:noMultiLvlLbl val="0"/>
      </c:catAx>
      <c:valAx>
        <c:axId val="32657662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326576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[CWGCOP_surveystats_11.09.xlsx]Sheet6!PivotTable8</c:name>
    <c:fmtId val="11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Q2. Are you using a social media platform (Facebook/Twitter/Instagram)?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diamond"/>
          <c:size val="6"/>
          <c:spPr>
            <a:solidFill>
              <a:schemeClr val="accent1"/>
            </a:solidFill>
            <a:ln w="9525">
              <a:solidFill>
                <a:schemeClr val="accent1"/>
              </a:solidFill>
              <a:round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7ED1132-BEA4-4729-998C-65A009E2F904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20890A7-C622-4A10-B441-BFEE0388F576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54ABE88-D510-4766-835D-B7945944D221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4767921-4F2F-4FBB-8A33-E756EA5D75A4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AC9E257-3056-4A3C-AC3A-F817CEFB1BE5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C7A2F1C-F7EB-4B90-B843-85EA8A1A4E39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7ED1132-BEA4-4729-998C-65A009E2F904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20890A7-C622-4A10-B441-BFEE0388F576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54ABE88-D510-4766-835D-B7945944D221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4767921-4F2F-4FBB-8A33-E756EA5D75A4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AC9E257-3056-4A3C-AC3A-F817CEFB1BE5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C7A2F1C-F7EB-4B90-B843-85EA8A1A4E39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7ED1132-BEA4-4729-998C-65A009E2F904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20890A7-C622-4A10-B441-BFEE0388F576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54ABE88-D510-4766-835D-B7945944D221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4767921-4F2F-4FBB-8A33-E756EA5D75A4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AC9E257-3056-4A3C-AC3A-F817CEFB1BE5}" type="CELLRANG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C7A2F1C-F7EB-4B90-B843-85EA8A1A4E39}" type="VALUE">
                  <a:rPr lang="en-US"/>
                  <a:pPr>
                    <a:defRPr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Sheet6!$B$12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ltUpDiag">
                <a:fgClr>
                  <a:schemeClr val="accent1"/>
                </a:fgClr>
                <a:bgClr>
                  <a:schemeClr val="lt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7D-4A56-A119-0E9B444ACA0B}"/>
              </c:ext>
            </c:extLst>
          </c:dPt>
          <c:dPt>
            <c:idx val="1"/>
            <c:invertIfNegative val="0"/>
            <c:bubble3D val="0"/>
            <c:spPr>
              <a:pattFill prst="ltUpDiag">
                <a:fgClr>
                  <a:schemeClr val="accent1"/>
                </a:fgClr>
                <a:bgClr>
                  <a:schemeClr val="lt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7D-4A56-A119-0E9B444ACA0B}"/>
              </c:ext>
            </c:extLst>
          </c:dPt>
          <c:dPt>
            <c:idx val="2"/>
            <c:invertIfNegative val="0"/>
            <c:bubble3D val="0"/>
            <c:spPr>
              <a:pattFill prst="ltUpDiag">
                <a:fgClr>
                  <a:schemeClr val="accent1"/>
                </a:fgClr>
                <a:bgClr>
                  <a:schemeClr val="lt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7D-4A56-A119-0E9B444ACA0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D7ED1132-BEA4-4729-998C-65A009E2F904}" type="CELLRANGE">
                      <a:rPr lang="en-US" sz="1400" b="1">
                        <a:solidFill>
                          <a:schemeClr val="bg1"/>
                        </a:solidFill>
                      </a:rPr>
                      <a:pPr/>
                      <a:t>[CELLRANGE]</a:t>
                    </a:fld>
                    <a:endParaRPr lang="en-US" sz="1400" b="1" baseline="0">
                      <a:solidFill>
                        <a:schemeClr val="bg1"/>
                      </a:solidFill>
                    </a:endParaRPr>
                  </a:p>
                  <a:p>
                    <a:fld id="{620890A7-C622-4A10-B441-BFEE0388F576}" type="VALUE">
                      <a:rPr lang="en-US" sz="1400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7D-4A56-A119-0E9B444ACA0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54ABE88-D510-4766-835D-B7945944D221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04767921-4F2F-4FBB-8A33-E756EA5D75A4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7D-4A56-A119-0E9B444ACA0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AC9E257-3056-4A3C-AC3A-F817CEFB1BE5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5C7A2F1C-F7EB-4B90-B843-85EA8A1A4E39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C7D-4A56-A119-0E9B444ACA0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Sheet1!$B$9:$B$11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 not know</c:v>
                </c:pt>
              </c:strCache>
            </c:strRef>
          </c:cat>
          <c:val>
            <c:numRef>
              <c:f>Sheet1!$B$9:$B$11</c:f>
              <c:numCache>
                <c:formatCode>0.00%</c:formatCode>
                <c:ptCount val="3"/>
                <c:pt idx="0">
                  <c:v>0.92434210526315785</c:v>
                </c:pt>
                <c:pt idx="1">
                  <c:v>5.5921052631578948E-2</c:v>
                </c:pt>
                <c:pt idx="2">
                  <c:v>1.9736842105263157E-2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C7D-4A56-A119-0E9B444ACA0B}"/>
            </c:ext>
            <c:ext xmlns:c15="http://schemas.microsoft.com/office/drawing/2012/chart" uri="{02D57815-91ED-43cb-92C2-25804820EDAC}">
              <c15:datalabelsRange>
                <c15:f>Sheet1!$B$9:$B$11</c15:f>
                <c15:dlblRangeCache>
                  <c:ptCount val="3"/>
                  <c:pt idx="0">
                    <c:v>281</c:v>
                  </c:pt>
                  <c:pt idx="1">
                    <c:v>17</c:v>
                  </c:pt>
                  <c:pt idx="2">
                    <c:v>6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99165184"/>
        <c:axId val="299170672"/>
      </c:barChart>
      <c:catAx>
        <c:axId val="299165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170672"/>
        <c:crosses val="autoZero"/>
        <c:auto val="1"/>
        <c:lblAlgn val="ctr"/>
        <c:lblOffset val="100"/>
        <c:noMultiLvlLbl val="0"/>
      </c:catAx>
      <c:valAx>
        <c:axId val="29917067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916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[CWGCOP_surveystats_11 (version 2).xlsb]Graphs!PivotTable9</c:name>
    <c:fmtId val="17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Q3. Have you been asked to provide informationa about yourself, like your name, age or location?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tx>
            <c:rich>
              <a:bodyPr/>
              <a:lstStyle/>
              <a:p>
                <a:fld id="{DAB1916A-B1BF-48A3-B90B-1D96FEB7332C}" type="CELLRANGE">
                  <a:rPr lang="en-US"/>
                  <a:pPr/>
                  <a:t>[CELLRANGE]</a:t>
                </a:fld>
                <a:endParaRPr lang="en-US"/>
              </a:p>
              <a:p>
                <a:fld id="{83F269FE-3954-433C-A663-49C8A39D2D35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5"/>
        <c:dLbl>
          <c:idx val="0"/>
          <c:tx>
            <c:rich>
              <a:bodyPr/>
              <a:lstStyle/>
              <a:p>
                <a:fld id="{09EF4350-383E-4C0E-9F08-A97A12389E3F}" type="CELLRANGE">
                  <a:rPr lang="en-US"/>
                  <a:pPr/>
                  <a:t>[CELLRANGE]</a:t>
                </a:fld>
                <a:endParaRPr lang="en-US"/>
              </a:p>
              <a:p>
                <a:fld id="{948AD08C-0CDF-484D-A395-5C42FBD79AEE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6"/>
        <c:dLbl>
          <c:idx val="0"/>
          <c:tx>
            <c:rich>
              <a:bodyPr/>
              <a:lstStyle/>
              <a:p>
                <a:fld id="{655EC125-D0B7-446D-802A-8D45018BE002}" type="CELLRANGE">
                  <a:rPr lang="en-US"/>
                  <a:pPr/>
                  <a:t>[CELLRANGE]</a:t>
                </a:fld>
                <a:endParaRPr lang="en-US"/>
              </a:p>
              <a:p>
                <a:fld id="{6942358A-0853-4728-A8CB-24DCA3FB2177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7"/>
      </c:pivotFmt>
      <c:pivotFmt>
        <c:idx val="8"/>
      </c:pivotFmt>
      <c:pivotFmt>
        <c:idx val="9"/>
      </c:pivotFmt>
      <c:pivotFmt>
        <c:idx val="1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pPr>
            <a:solidFill>
              <a:schemeClr val="accent1"/>
            </a:solidFill>
            <a:ln w="22225">
              <a:solidFill>
                <a:schemeClr val="lt1"/>
              </a:solidFill>
              <a:round/>
            </a:ln>
            <a:effectLst/>
          </c:spPr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534453-87DD-43DE-9E2D-78B097568F6C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6DF9FFF-90F8-4AF9-8318-B6A019EA08F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5EA57CD-77E4-4E02-8901-B2B07096856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3F7112DB-3EB9-4EB2-9F5B-683CCD8A22A4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3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291C241C-120E-46CC-A9AD-B234CC96995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8C6C7F2-C3A1-49EA-99D2-C542228675E9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4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534453-87DD-43DE-9E2D-78B097568F6C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6DF9FFF-90F8-4AF9-8318-B6A019EA08F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5EA57CD-77E4-4E02-8901-B2B07096856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3F7112DB-3EB9-4EB2-9F5B-683CCD8A22A4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291C241C-120E-46CC-A9AD-B234CC96995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8C6C7F2-C3A1-49EA-99D2-C542228675E9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9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534453-87DD-43DE-9E2D-78B097568F6C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6DF9FFF-90F8-4AF9-8318-B6A019EA08F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2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5EA57CD-77E4-4E02-8901-B2B07096856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3F7112DB-3EB9-4EB2-9F5B-683CCD8A22A4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2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291C241C-120E-46CC-A9AD-B234CC96995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8C6C7F2-C3A1-49EA-99D2-C542228675E9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Graphs!$B$22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ltUpDiag">
                <a:fgClr>
                  <a:schemeClr val="accent1"/>
                </a:fgClr>
                <a:bgClr>
                  <a:schemeClr val="lt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E6-4E90-864D-9D818A7ACCCF}"/>
              </c:ext>
            </c:extLst>
          </c:dPt>
          <c:dPt>
            <c:idx val="1"/>
            <c:invertIfNegative val="0"/>
            <c:bubble3D val="0"/>
            <c:spPr>
              <a:pattFill prst="ltUpDiag">
                <a:fgClr>
                  <a:schemeClr val="accent1"/>
                </a:fgClr>
                <a:bgClr>
                  <a:schemeClr val="lt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E6-4E90-864D-9D818A7ACCCF}"/>
              </c:ext>
            </c:extLst>
          </c:dPt>
          <c:dPt>
            <c:idx val="2"/>
            <c:invertIfNegative val="0"/>
            <c:bubble3D val="0"/>
            <c:spPr>
              <a:pattFill prst="ltUpDiag">
                <a:fgClr>
                  <a:schemeClr val="accent1"/>
                </a:fgClr>
                <a:bgClr>
                  <a:schemeClr val="lt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E6-4E90-864D-9D818A7ACCC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E534453-87DD-43DE-9E2D-78B097568F6C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76DF9FFF-90F8-4AF9-8318-B6A019EA08F3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FE6-4E90-864D-9D818A7ACCCF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5EA57CD-77E4-4E02-8901-B2B070968564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3F7112DB-3EB9-4EB2-9F5B-683CCD8A22A4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FE6-4E90-864D-9D818A7ACCCF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91C241C-120E-46CC-A9AD-B234CC969954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48C6C7F2-C3A1-49EA-99D2-C542228675E9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FE6-4E90-864D-9D818A7ACCCF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Results!$B$14:$B$16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 not know</c:v>
                </c:pt>
              </c:strCache>
            </c:strRef>
          </c:cat>
          <c:val>
            <c:numRef>
              <c:f>Results!$B$14:$B$16</c:f>
              <c:numCache>
                <c:formatCode>0.00%</c:formatCode>
                <c:ptCount val="3"/>
                <c:pt idx="0">
                  <c:v>0.49679487179487181</c:v>
                </c:pt>
                <c:pt idx="1">
                  <c:v>0.35576923076923078</c:v>
                </c:pt>
                <c:pt idx="2">
                  <c:v>0.14743589743589744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FE6-4E90-864D-9D818A7ACCCF}"/>
            </c:ext>
            <c:ext xmlns:c15="http://schemas.microsoft.com/office/drawing/2012/chart" uri="{02D57815-91ED-43cb-92C2-25804820EDAC}">
              <c15:datalabelsRange>
                <c15:f>Results!$B$14:$B$16</c15:f>
                <c15:dlblRangeCache>
                  <c:ptCount val="3"/>
                  <c:pt idx="0">
                    <c:v>155</c:v>
                  </c:pt>
                  <c:pt idx="1">
                    <c:v>111</c:v>
                  </c:pt>
                  <c:pt idx="2">
                    <c:v>46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99166752"/>
        <c:axId val="299171064"/>
      </c:barChart>
      <c:catAx>
        <c:axId val="299166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171064"/>
        <c:crosses val="autoZero"/>
        <c:auto val="1"/>
        <c:lblAlgn val="ctr"/>
        <c:lblOffset val="100"/>
        <c:noMultiLvlLbl val="0"/>
      </c:catAx>
      <c:valAx>
        <c:axId val="29917106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916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[CWGCOP_surveystats_11 (version 2).xlsb]Graphs!PivotTable10</c:name>
    <c:fmtId val="2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Q4. Have you shared videos or images about yourself?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dLbl>
          <c:idx val="0"/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1"/>
          <c:showVal val="1"/>
          <c:showCatName val="1"/>
          <c:showSerName val="1"/>
          <c:showPercent val="1"/>
          <c:showBubbleSiz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</c:pivotFmt>
      <c:pivotFmt>
        <c:idx val="8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</c:pivotFmt>
      <c:pivotFmt>
        <c:idx val="1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22225">
              <a:solidFill>
                <a:schemeClr val="lt1"/>
              </a:solidFill>
              <a:round/>
            </a:ln>
            <a:effectLst/>
          </c:spPr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81BDDEA-AB0F-429D-9221-154DD2BD9F1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AFA04B-B423-4856-8C88-C7796D3CF7AA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E309B6EB-3361-474A-9A71-15EF01FF3A6D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FD29AF9-55CA-4790-93CF-8343E72E11D7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3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8272D5B-8B07-49E0-B3FC-F0552CBE421E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4E089E9-1596-43FA-9968-5CDE3B3C30A0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14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81BDDEA-AB0F-429D-9221-154DD2BD9F1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AFA04B-B423-4856-8C88-C7796D3CF7AA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6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E309B6EB-3361-474A-9A71-15EF01FF3A6D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FD29AF9-55CA-4790-93CF-8343E72E11D7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8272D5B-8B07-49E0-B3FC-F0552CBE421E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4E089E9-1596-43FA-9968-5CDE3B3C30A0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81BDDEA-AB0F-429D-9221-154DD2BD9F1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AFA04B-B423-4856-8C88-C7796D3CF7AA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2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E309B6EB-3361-474A-9A71-15EF01FF3A6D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FD29AF9-55CA-4790-93CF-8343E72E11D7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2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8272D5B-8B07-49E0-B3FC-F0552CBE421E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4E089E9-1596-43FA-9968-5CDE3B3C30A0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Graphs!$B$30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81BDDEA-AB0F-429D-9221-154DD2BD9F11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4EAFA04B-B423-4856-8C88-C7796D3CF7AA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63C-414F-82E6-D35E6083C0C8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309B6EB-3361-474A-9A71-15EF01FF3A6D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9FD29AF9-55CA-4790-93CF-8343E72E11D7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63C-414F-82E6-D35E6083C0C8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8272D5B-8B07-49E0-B3FC-F0552CBE421E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94E089E9-1596-43FA-9968-5CDE3B3C30A0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63C-414F-82E6-D35E6083C0C8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Results!$B$19:$B$21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 not know</c:v>
                </c:pt>
              </c:strCache>
            </c:strRef>
          </c:cat>
          <c:val>
            <c:numRef>
              <c:f>Results!$B$19:$B$21</c:f>
              <c:numCache>
                <c:formatCode>0.00%</c:formatCode>
                <c:ptCount val="3"/>
                <c:pt idx="0">
                  <c:v>0.78274760383386577</c:v>
                </c:pt>
                <c:pt idx="1">
                  <c:v>0.16932907348242812</c:v>
                </c:pt>
                <c:pt idx="2">
                  <c:v>4.7923322683706068E-2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3C-414F-82E6-D35E6083C0C8}"/>
            </c:ext>
            <c:ext xmlns:c15="http://schemas.microsoft.com/office/drawing/2012/chart" uri="{02D57815-91ED-43cb-92C2-25804820EDAC}">
              <c15:datalabelsRange>
                <c15:f>Results!$B$19:$B$21</c15:f>
                <c15:dlblRangeCache>
                  <c:ptCount val="3"/>
                  <c:pt idx="0">
                    <c:v>245</c:v>
                  </c:pt>
                  <c:pt idx="1">
                    <c:v>53</c:v>
                  </c:pt>
                  <c:pt idx="2">
                    <c:v>15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99167144"/>
        <c:axId val="299167536"/>
      </c:barChart>
      <c:catAx>
        <c:axId val="299167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167536"/>
        <c:crosses val="autoZero"/>
        <c:auto val="1"/>
        <c:lblAlgn val="ctr"/>
        <c:lblOffset val="100"/>
        <c:noMultiLvlLbl val="0"/>
      </c:catAx>
      <c:valAx>
        <c:axId val="29916753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9167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[CWGCOP_surveystats_11.xlsx]Graphs!PivotTable11</c:name>
    <c:fmtId val="1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Q5. Do you agree to meet them in the real world?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tx>
            <c:rich>
              <a:bodyPr/>
              <a:lstStyle/>
              <a:p>
                <a:fld id="{064941A0-47C3-41FD-A3C5-649715E44F9E}" type="CELLRANGE">
                  <a:rPr lang="en-US"/>
                  <a:pPr/>
                  <a:t>[CELLRANGE]</a:t>
                </a:fld>
                <a:endParaRPr lang="en-US"/>
              </a:p>
              <a:p>
                <a:fld id="{98747599-EA4F-4F3E-AEEE-AD3FE331E44A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5"/>
        <c:dLbl>
          <c:idx val="0"/>
          <c:tx>
            <c:rich>
              <a:bodyPr/>
              <a:lstStyle/>
              <a:p>
                <a:fld id="{AA668EED-9473-4E36-8344-FA5504CDB8E4}" type="CELLRANGE">
                  <a:rPr lang="en-US"/>
                  <a:pPr/>
                  <a:t>[CELLRANGE]</a:t>
                </a:fld>
                <a:endParaRPr lang="en-US"/>
              </a:p>
              <a:p>
                <a:fld id="{428F6B92-6526-4641-98A6-1595711E8F58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6"/>
        <c:dLbl>
          <c:idx val="0"/>
          <c:tx>
            <c:rich>
              <a:bodyPr/>
              <a:lstStyle/>
              <a:p>
                <a:fld id="{C2DEE02A-F575-4A5A-A322-8389A1459E9F}" type="CELLRANGE">
                  <a:rPr lang="en-US"/>
                  <a:pPr/>
                  <a:t>[CELLRANGE]</a:t>
                </a:fld>
                <a:endParaRPr lang="en-US"/>
              </a:p>
              <a:p>
                <a:fld id="{339C17B4-B8FB-4B6E-A849-5246ADAF3D2B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FEAFBB1-E2A9-468E-8895-7DA0A3B4A41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28FAFDF1-BDE6-485D-8C8E-FCEF4B1FE0E6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51EDFB76-2DFE-47C7-B3C0-951D710A16CE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04602D2-C07A-462E-950E-25502DD2A825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9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AEA2CFD-A195-49EE-8B30-4345AED495DC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A22B8D6-F7AD-47C0-8BB8-9B98F4EF3B25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FEAFBB1-E2A9-468E-8895-7DA0A3B4A41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28FAFDF1-BDE6-485D-8C8E-FCEF4B1FE0E6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3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51EDFB76-2DFE-47C7-B3C0-951D710A16CE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04602D2-C07A-462E-950E-25502DD2A825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4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AEA2CFD-A195-49EE-8B30-4345AED495DC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A22B8D6-F7AD-47C0-8BB8-9B98F4EF3B25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5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FEAFBB1-E2A9-468E-8895-7DA0A3B4A41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28FAFDF1-BDE6-485D-8C8E-FCEF4B1FE0E6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51EDFB76-2DFE-47C7-B3C0-951D710A16CE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904602D2-C07A-462E-950E-25502DD2A825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AEA2CFD-A195-49EE-8B30-4345AED495DC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A22B8D6-F7AD-47C0-8BB8-9B98F4EF3B25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Graphs!$B$40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ltUpDiag">
                <a:fgClr>
                  <a:schemeClr val="accent1"/>
                </a:fgClr>
                <a:bgClr>
                  <a:schemeClr val="lt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E4D-4E66-A270-6BD8AC748BDA}"/>
              </c:ext>
            </c:extLst>
          </c:dPt>
          <c:dPt>
            <c:idx val="1"/>
            <c:invertIfNegative val="0"/>
            <c:bubble3D val="0"/>
            <c:spPr>
              <a:pattFill prst="ltUpDiag">
                <a:fgClr>
                  <a:schemeClr val="accent1"/>
                </a:fgClr>
                <a:bgClr>
                  <a:schemeClr val="lt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E4D-4E66-A270-6BD8AC748BDA}"/>
              </c:ext>
            </c:extLst>
          </c:dPt>
          <c:dPt>
            <c:idx val="2"/>
            <c:invertIfNegative val="0"/>
            <c:bubble3D val="0"/>
            <c:spPr>
              <a:pattFill prst="ltUpDiag">
                <a:fgClr>
                  <a:schemeClr val="accent1"/>
                </a:fgClr>
                <a:bgClr>
                  <a:schemeClr val="lt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E4D-4E66-A270-6BD8AC748BD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FEAFBB1-E2A9-468E-8895-7DA0A3B4A411}" type="CELLRANGE">
                      <a:rPr lang="en-US" b="1">
                        <a:solidFill>
                          <a:schemeClr val="bg1"/>
                        </a:solidFill>
                      </a:rPr>
                      <a:pPr/>
                      <a:t>[CELLRANGE]</a:t>
                    </a:fld>
                    <a:endParaRPr lang="en-US" b="1" baseline="0">
                      <a:solidFill>
                        <a:schemeClr val="bg1"/>
                      </a:solidFill>
                    </a:endParaRPr>
                  </a:p>
                  <a:p>
                    <a:fld id="{28FAFDF1-BDE6-485D-8C8E-FCEF4B1FE0E6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E4D-4E66-A270-6BD8AC748BD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1EDFB76-2DFE-47C7-B3C0-951D710A16CE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904602D2-C07A-462E-950E-25502DD2A825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E4D-4E66-A270-6BD8AC748BD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AEA2CFD-A195-49EE-8B30-4345AED495DC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7A22B8D6-F7AD-47C0-8BB8-9B98F4EF3B25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E4D-4E66-A270-6BD8AC748BD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Results!$B$24:$B$26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 not know</c:v>
                </c:pt>
              </c:strCache>
            </c:strRef>
          </c:cat>
          <c:val>
            <c:numRef>
              <c:f>Results!$B$24:$B$26</c:f>
              <c:numCache>
                <c:formatCode>0.00%</c:formatCode>
                <c:ptCount val="3"/>
                <c:pt idx="0">
                  <c:v>0.30990415335463256</c:v>
                </c:pt>
                <c:pt idx="1">
                  <c:v>0.59105431309904155</c:v>
                </c:pt>
                <c:pt idx="2">
                  <c:v>9.9041533546325874E-2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E4D-4E66-A270-6BD8AC748BDA}"/>
            </c:ext>
            <c:ext xmlns:c15="http://schemas.microsoft.com/office/drawing/2012/chart" uri="{02D57815-91ED-43cb-92C2-25804820EDAC}">
              <c15:datalabelsRange>
                <c15:f>Results!$B$24:$B$26</c15:f>
                <c15:dlblRangeCache>
                  <c:ptCount val="3"/>
                  <c:pt idx="0">
                    <c:v>97</c:v>
                  </c:pt>
                  <c:pt idx="1">
                    <c:v>185</c:v>
                  </c:pt>
                  <c:pt idx="2">
                    <c:v>31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99169104"/>
        <c:axId val="299698272"/>
      </c:barChart>
      <c:catAx>
        <c:axId val="299169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98272"/>
        <c:crosses val="autoZero"/>
        <c:auto val="1"/>
        <c:lblAlgn val="ctr"/>
        <c:lblOffset val="100"/>
        <c:noMultiLvlLbl val="0"/>
      </c:catAx>
      <c:valAx>
        <c:axId val="29969827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916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[CWGCOP_surveystats_11.xlsx]Graphs!PivotTable12</c:name>
    <c:fmtId val="1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Q.6 Have you encountered unwanted illegal material such as sexually explicit imaged or videos while surfing online?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tx>
            <c:rich>
              <a:bodyPr/>
              <a:lstStyle/>
              <a:p>
                <a:fld id="{A6D1AF66-761C-4933-BE76-63DCF9950D1D}" type="CELLRANGE">
                  <a:rPr lang="en-US"/>
                  <a:pPr/>
                  <a:t>[CELLRANGE]</a:t>
                </a:fld>
                <a:endParaRPr lang="en-US"/>
              </a:p>
              <a:p>
                <a:fld id="{B15577C3-EC14-4A46-B723-548FB9A0E697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5"/>
        <c:dLbl>
          <c:idx val="0"/>
          <c:tx>
            <c:rich>
              <a:bodyPr/>
              <a:lstStyle/>
              <a:p>
                <a:fld id="{B4529D05-9854-43B2-920C-324B692669E3}" type="CELLRANGE">
                  <a:rPr lang="en-US"/>
                  <a:pPr/>
                  <a:t>[CELLRANGE]</a:t>
                </a:fld>
                <a:endParaRPr lang="en-US"/>
              </a:p>
              <a:p>
                <a:fld id="{15E5DAA4-1704-4856-A984-96A4ED23E75E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6"/>
        <c:dLbl>
          <c:idx val="0"/>
          <c:tx>
            <c:rich>
              <a:bodyPr/>
              <a:lstStyle/>
              <a:p>
                <a:fld id="{B25659D1-56CF-4383-AA01-B6E5390EA588}" type="CELLRANGE">
                  <a:rPr lang="en-US"/>
                  <a:pPr/>
                  <a:t>[CELLRANGE]</a:t>
                </a:fld>
                <a:endParaRPr lang="en-US"/>
              </a:p>
              <a:p>
                <a:fld id="{EBE32EFD-A540-477E-A278-5AADEAA395F5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D92760E-A5EB-4F75-9C04-5DA514F0C147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B83E6ED-75A4-4E02-9469-48AD927C53DA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61FFE4AA-CC63-4B03-808D-D80257D5A0E0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9D579E-E5EA-473A-B88F-6444D0182FA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9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11EA050-7647-4D6E-BC99-617095918BD2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D44FF7DD-E138-48D3-B43E-B21CC99E7028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D92760E-A5EB-4F75-9C04-5DA514F0C147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B83E6ED-75A4-4E02-9469-48AD927C53DA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3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61FFE4AA-CC63-4B03-808D-D80257D5A0E0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9D579E-E5EA-473A-B88F-6444D0182FA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4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11EA050-7647-4D6E-BC99-617095918BD2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D44FF7DD-E138-48D3-B43E-B21CC99E7028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5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D92760E-A5EB-4F75-9C04-5DA514F0C147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B83E6ED-75A4-4E02-9469-48AD927C53DA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61FFE4AA-CC63-4B03-808D-D80257D5A0E0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9D579E-E5EA-473A-B88F-6444D0182FA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11EA050-7647-4D6E-BC99-617095918BD2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D44FF7DD-E138-48D3-B43E-B21CC99E7028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Graphs!$B$51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9E5-4918-A8C9-9D0196E0E6B2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9E5-4918-A8C9-9D0196E0E6B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E9E5-4918-A8C9-9D0196E0E6B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D92760E-A5EB-4F75-9C04-5DA514F0C147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FB83E6ED-75A4-4E02-9469-48AD927C53DA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9E5-4918-A8C9-9D0196E0E6B2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1FFE4AA-CC63-4B03-808D-D80257D5A0E0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4E9D579E-E5EA-473A-B88F-6444D0182FA3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9E5-4918-A8C9-9D0196E0E6B2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11EA050-7647-4D6E-BC99-617095918BD2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D44FF7DD-E138-48D3-B43E-B21CC99E7028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9E5-4918-A8C9-9D0196E0E6B2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Results!$B$30:$B$32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 not know</c:v>
                </c:pt>
              </c:strCache>
            </c:strRef>
          </c:cat>
          <c:val>
            <c:numRef>
              <c:f>Results!$B$30:$B$32</c:f>
              <c:numCache>
                <c:formatCode>0.00%</c:formatCode>
                <c:ptCount val="3"/>
                <c:pt idx="0">
                  <c:v>0.6063492063492063</c:v>
                </c:pt>
                <c:pt idx="1">
                  <c:v>0.2857142857142857</c:v>
                </c:pt>
                <c:pt idx="2">
                  <c:v>0.10793650793650794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E5-4918-A8C9-9D0196E0E6B2}"/>
            </c:ext>
            <c:ext xmlns:c15="http://schemas.microsoft.com/office/drawing/2012/chart" uri="{02D57815-91ED-43cb-92C2-25804820EDAC}">
              <c15:datalabelsRange>
                <c15:f>Results!$B$30:$B$32</c15:f>
                <c15:dlblRangeCache>
                  <c:ptCount val="3"/>
                  <c:pt idx="0">
                    <c:v>191</c:v>
                  </c:pt>
                  <c:pt idx="1">
                    <c:v>90</c:v>
                  </c:pt>
                  <c:pt idx="2">
                    <c:v>34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99694744"/>
        <c:axId val="299697488"/>
      </c:barChart>
      <c:catAx>
        <c:axId val="299694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97488"/>
        <c:crosses val="autoZero"/>
        <c:auto val="1"/>
        <c:lblAlgn val="ctr"/>
        <c:lblOffset val="100"/>
        <c:noMultiLvlLbl val="0"/>
      </c:catAx>
      <c:valAx>
        <c:axId val="29969748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9694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[CWGCOP_surveystats_11.xlsx]Graphs!PivotTable13</c:name>
    <c:fmtId val="1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Q.7 Were you using a social media platform (Facebook, Twitter, Instagram)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tx>
            <c:rich>
              <a:bodyPr/>
              <a:lstStyle/>
              <a:p>
                <a:fld id="{C4900970-BB2C-449C-9852-333B6E838878}" type="CELLRANGE">
                  <a:rPr lang="en-US"/>
                  <a:pPr/>
                  <a:t>[CELLRANGE]</a:t>
                </a:fld>
                <a:endParaRPr lang="en-US" baseline="0"/>
              </a:p>
              <a:p>
                <a:fld id="{C75EE8F8-E561-4748-A5CE-4A521289B192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5"/>
        <c:dLbl>
          <c:idx val="0"/>
          <c:tx>
            <c:rich>
              <a:bodyPr/>
              <a:lstStyle/>
              <a:p>
                <a:fld id="{913EF028-C3C8-4974-ADC3-0EA5D53AFA1C}" type="CELLRANGE">
                  <a:rPr lang="en-US"/>
                  <a:pPr/>
                  <a:t>[CELLRANGE]</a:t>
                </a:fld>
                <a:endParaRPr lang="en-US" baseline="0"/>
              </a:p>
              <a:p>
                <a:fld id="{B8FB65DF-E21B-4FB9-8491-02538F193E86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6"/>
        <c:dLbl>
          <c:idx val="0"/>
          <c:tx>
            <c:rich>
              <a:bodyPr/>
              <a:lstStyle/>
              <a:p>
                <a:fld id="{F6130332-D173-4B59-9BEA-9A696B015335}" type="CELLRANGE">
                  <a:rPr lang="en-US"/>
                  <a:pPr/>
                  <a:t>[CELLRANGE]</a:t>
                </a:fld>
                <a:endParaRPr lang="en-US" baseline="0"/>
              </a:p>
              <a:p>
                <a:fld id="{042B091B-875E-47AC-BBEE-A387651450D8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7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tx>
            <c:rich>
              <a:bodyPr/>
              <a:lstStyle/>
              <a:p>
                <a:fld id="{C4900970-BB2C-449C-9852-333B6E838878}" type="CELLRANGE">
                  <a:rPr lang="en-US"/>
                  <a:pPr/>
                  <a:t>[CELLRANGE]</a:t>
                </a:fld>
                <a:endParaRPr lang="en-US"/>
              </a:p>
              <a:p>
                <a:fld id="{C75EE8F8-E561-4748-A5CE-4A521289B192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9"/>
        <c:dLbl>
          <c:idx val="0"/>
          <c:tx>
            <c:rich>
              <a:bodyPr/>
              <a:lstStyle/>
              <a:p>
                <a:fld id="{913EF028-C3C8-4974-ADC3-0EA5D53AFA1C}" type="CELLRANGE">
                  <a:rPr lang="en-US"/>
                  <a:pPr/>
                  <a:t>[CELLRANGE]</a:t>
                </a:fld>
                <a:endParaRPr lang="en-US"/>
              </a:p>
              <a:p>
                <a:fld id="{B8FB65DF-E21B-4FB9-8491-02538F193E86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0"/>
        <c:dLbl>
          <c:idx val="0"/>
          <c:tx>
            <c:rich>
              <a:bodyPr/>
              <a:lstStyle/>
              <a:p>
                <a:fld id="{F6130332-D173-4B59-9BEA-9A696B015335}" type="CELLRANGE">
                  <a:rPr lang="en-US"/>
                  <a:pPr/>
                  <a:t>[CELLRANGE]</a:t>
                </a:fld>
                <a:endParaRPr lang="en-US"/>
              </a:p>
              <a:p>
                <a:fld id="{042B091B-875E-47AC-BBEE-A387651450D8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AFE65263-AEFE-4951-A37A-C26361BA9679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A065A39-81EB-4FA2-869E-4FFF3DC3875C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33C9D2F-3FAB-4F5E-AFFB-4B5D68D61DE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E0B510E9-2ADD-48D1-BC3E-9D0D0668FEC4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3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20D74AC-7754-4AE0-B91A-16901C7D0A2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1FD0A3A4-BA87-431C-BFBA-C8AEECB5329E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4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AFE65263-AEFE-4951-A37A-C26361BA9679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A065A39-81EB-4FA2-869E-4FFF3DC3875C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33C9D2F-3FAB-4F5E-AFFB-4B5D68D61DE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E0B510E9-2ADD-48D1-BC3E-9D0D0668FEC4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20D74AC-7754-4AE0-B91A-16901C7D0A2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1FD0A3A4-BA87-431C-BFBA-C8AEECB5329E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9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AFE65263-AEFE-4951-A37A-C26361BA9679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A065A39-81EB-4FA2-869E-4FFF3DC3875C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2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33C9D2F-3FAB-4F5E-AFFB-4B5D68D61DE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E0B510E9-2ADD-48D1-BC3E-9D0D0668FEC4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2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20D74AC-7754-4AE0-B91A-16901C7D0A2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1FD0A3A4-BA87-431C-BFBA-C8AEECB5329E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Graphs!$B$58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4E8-4950-9F1F-C3F5AF6C0DF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4E8-4950-9F1F-C3F5AF6C0DF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4E8-4950-9F1F-C3F5AF6C0DFA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E65263-AEFE-4951-A37A-C26361BA9679}" type="CELLRANGE">
                      <a:rPr lang="en-US" b="1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="1" baseline="0">
                      <a:solidFill>
                        <a:schemeClr val="bg1"/>
                      </a:solidFill>
                    </a:endParaRPr>
                  </a:p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fld id="{0A065A39-81EB-4FA2-869E-4FFF3DC3875C}" type="VALUE">
                      <a:rPr lang="en-US" b="1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4E8-4950-9F1F-C3F5AF6C0DF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3C9D2F-3FAB-4F5E-AFFB-4B5D68D61DE1}" type="CELLRANGE">
                      <a:rPr lang="en-US" b="1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="1" baseline="0">
                      <a:solidFill>
                        <a:schemeClr val="bg1"/>
                      </a:solidFill>
                    </a:endParaRPr>
                  </a:p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fld id="{E0B510E9-2ADD-48D1-BC3E-9D0D0668FEC4}" type="VALUE">
                      <a:rPr lang="en-US" b="1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E8-4950-9F1F-C3F5AF6C0DF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20D74AC-7754-4AE0-B91A-16901C7D0A21}" type="CELLRANGE">
                      <a:rPr lang="en-US" b="1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="1" baseline="0">
                      <a:solidFill>
                        <a:schemeClr val="bg1"/>
                      </a:solidFill>
                    </a:endParaRPr>
                  </a:p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fld id="{1FD0A3A4-BA87-431C-BFBA-C8AEECB5329E}" type="VALUE">
                      <a:rPr lang="en-US" b="1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4E8-4950-9F1F-C3F5AF6C0DF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Results!$B$35:$B$37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 not know</c:v>
                </c:pt>
              </c:strCache>
            </c:strRef>
          </c:cat>
          <c:val>
            <c:numRef>
              <c:f>Results!$B$35:$B$37</c:f>
              <c:numCache>
                <c:formatCode>0.00%</c:formatCode>
                <c:ptCount val="3"/>
                <c:pt idx="0">
                  <c:v>0.703125</c:v>
                </c:pt>
                <c:pt idx="1">
                  <c:v>0.1875</c:v>
                </c:pt>
                <c:pt idx="2">
                  <c:v>0.109375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E8-4950-9F1F-C3F5AF6C0DFA}"/>
            </c:ext>
            <c:ext xmlns:c15="http://schemas.microsoft.com/office/drawing/2012/chart" uri="{02D57815-91ED-43cb-92C2-25804820EDAC}">
              <c15:datalabelsRange>
                <c15:f>Results!$B$35:$B$37</c15:f>
                <c15:dlblRangeCache>
                  <c:ptCount val="3"/>
                  <c:pt idx="0">
                    <c:v>180</c:v>
                  </c:pt>
                  <c:pt idx="1">
                    <c:v>48</c:v>
                  </c:pt>
                  <c:pt idx="2">
                    <c:v>28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99698664"/>
        <c:axId val="299693176"/>
      </c:barChart>
      <c:catAx>
        <c:axId val="299698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93176"/>
        <c:crosses val="autoZero"/>
        <c:auto val="1"/>
        <c:lblAlgn val="ctr"/>
        <c:lblOffset val="100"/>
        <c:noMultiLvlLbl val="0"/>
      </c:catAx>
      <c:valAx>
        <c:axId val="29969317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9698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[CWGCOP_surveystats_11.xlsx]Graphs!PivotTable14</c:name>
    <c:fmtId val="1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Q.8 Were you using a live chat?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tx>
            <c:rich>
              <a:bodyPr/>
              <a:lstStyle/>
              <a:p>
                <a:fld id="{E0383F64-B7FE-4E9E-974B-51605E10AA0D}" type="CELLRANGE">
                  <a:rPr lang="en-US"/>
                  <a:pPr/>
                  <a:t>[CELLRANGE]</a:t>
                </a:fld>
                <a:endParaRPr lang="en-US"/>
              </a:p>
              <a:p>
                <a:fld id="{187D11FC-5A90-4C48-9A68-D8E16CAE2B77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5"/>
        <c:dLbl>
          <c:idx val="0"/>
          <c:tx>
            <c:rich>
              <a:bodyPr/>
              <a:lstStyle/>
              <a:p>
                <a:fld id="{C4B699C9-25F1-456D-96A7-9726842FF51A}" type="CELLRANGE">
                  <a:rPr lang="en-US"/>
                  <a:pPr/>
                  <a:t>[CELLRANGE]</a:t>
                </a:fld>
                <a:endParaRPr lang="en-US"/>
              </a:p>
              <a:p>
                <a:fld id="{8D6041CF-2C3F-42D4-908A-7D8DD4D65A74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6"/>
        <c:dLbl>
          <c:idx val="0"/>
          <c:tx>
            <c:rich>
              <a:bodyPr/>
              <a:lstStyle/>
              <a:p>
                <a:fld id="{78B18998-CE46-49EC-B54F-2E2AEB8AD0DC}" type="CELLRANGE">
                  <a:rPr lang="en-US"/>
                  <a:pPr/>
                  <a:t>[CELLRANGE]</a:t>
                </a:fld>
                <a:endParaRPr lang="en-US"/>
              </a:p>
              <a:p>
                <a:fld id="{95E083FE-86CC-44C0-9573-D76429E5154C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C6FEA20A-2623-4B3E-B409-D015D89F5E56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D92651-48D2-4FC8-982E-1B3604E7B507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91F574F-191B-471B-9C17-A8EEBDD61C3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0B8F1CA-6386-4D0B-B20B-A779F96A6E7B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9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AD95CFF-79FE-4F2A-ADF8-BFEA0FD8285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2E36D4A4-EBDC-42A5-B29F-9BF59AC65688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C6FEA20A-2623-4B3E-B409-D015D89F5E56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D92651-48D2-4FC8-982E-1B3604E7B507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3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91F574F-191B-471B-9C17-A8EEBDD61C3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0B8F1CA-6386-4D0B-B20B-A779F96A6E7B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4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AD95CFF-79FE-4F2A-ADF8-BFEA0FD8285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2E36D4A4-EBDC-42A5-B29F-9BF59AC65688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5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C6FEA20A-2623-4B3E-B409-D015D89F5E56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ED92651-48D2-4FC8-982E-1B3604E7B507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91F574F-191B-471B-9C17-A8EEBDD61C3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00B8F1CA-6386-4D0B-B20B-A779F96A6E7B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4AD95CFF-79FE-4F2A-ADF8-BFEA0FD82854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2E36D4A4-EBDC-42A5-B29F-9BF59AC65688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Graphs!$B$67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C4C-499E-87E8-4D4FE1F32574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C4C-499E-87E8-4D4FE1F32574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C4C-499E-87E8-4D4FE1F3257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6FEA20A-2623-4B3E-B409-D015D89F5E56}" type="CELLRANGE">
                      <a:rPr lang="en-US" b="1">
                        <a:solidFill>
                          <a:schemeClr val="bg1"/>
                        </a:solidFill>
                      </a:rPr>
                      <a:pPr/>
                      <a:t>[CELLRANGE]</a:t>
                    </a:fld>
                    <a:endParaRPr lang="en-US" b="1" baseline="0">
                      <a:solidFill>
                        <a:schemeClr val="bg1"/>
                      </a:solidFill>
                    </a:endParaRPr>
                  </a:p>
                  <a:p>
                    <a:fld id="{4ED92651-48D2-4FC8-982E-1B3604E7B507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C4C-499E-87E8-4D4FE1F32574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"/>
                  <c:y val="8.1383511145268934E-3"/>
                </c:manualLayout>
              </c:layout>
              <c:tx>
                <c:rich>
                  <a:bodyPr/>
                  <a:lstStyle/>
                  <a:p>
                    <a:fld id="{F91F574F-191B-471B-9C17-A8EEBDD61C34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00B8F1CA-6386-4D0B-B20B-A779F96A6E7B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C4C-499E-87E8-4D4FE1F32574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AD95CFF-79FE-4F2A-ADF8-BFEA0FD82854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2E36D4A4-EBDC-42A5-B29F-9BF59AC65688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C4C-499E-87E8-4D4FE1F32574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Results!$B$40:$B$42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 not know</c:v>
                </c:pt>
              </c:strCache>
            </c:strRef>
          </c:cat>
          <c:val>
            <c:numRef>
              <c:f>Results!$B$40:$B$42</c:f>
              <c:numCache>
                <c:formatCode>0.00%</c:formatCode>
                <c:ptCount val="3"/>
                <c:pt idx="0">
                  <c:v>0.27459016393442626</c:v>
                </c:pt>
                <c:pt idx="1">
                  <c:v>0.64754098360655743</c:v>
                </c:pt>
                <c:pt idx="2">
                  <c:v>7.7868852459016397E-2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C4C-499E-87E8-4D4FE1F32574}"/>
            </c:ext>
            <c:ext xmlns:c15="http://schemas.microsoft.com/office/drawing/2012/chart" uri="{02D57815-91ED-43cb-92C2-25804820EDAC}">
              <c15:datalabelsRange>
                <c15:f>Results!$B$40:$B$42</c15:f>
                <c15:dlblRangeCache>
                  <c:ptCount val="3"/>
                  <c:pt idx="0">
                    <c:v>67</c:v>
                  </c:pt>
                  <c:pt idx="1">
                    <c:v>158</c:v>
                  </c:pt>
                  <c:pt idx="2">
                    <c:v>19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99693960"/>
        <c:axId val="299699056"/>
      </c:barChart>
      <c:catAx>
        <c:axId val="299693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50" normalizeH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99056"/>
        <c:crosses val="autoZero"/>
        <c:auto val="1"/>
        <c:lblAlgn val="ctr"/>
        <c:lblOffset val="100"/>
        <c:noMultiLvlLbl val="0"/>
      </c:catAx>
      <c:valAx>
        <c:axId val="29969905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969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[CWGCOP_surveystats_11.xlsx]Graphs!PivotTable15</c:name>
    <c:fmtId val="1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Q.9 If you encounter unwanted sexual contents online, or someone threatens to post your pictures online, who do you think it's best to report to?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tx>
            <c:rich>
              <a:bodyPr/>
              <a:lstStyle/>
              <a:p>
                <a:fld id="{3523BF38-3886-482F-B365-F6C71EE1C5F7}" type="CELLRANGE">
                  <a:rPr lang="en-US"/>
                  <a:pPr/>
                  <a:t>[CELLRANGE]</a:t>
                </a:fld>
                <a:endParaRPr lang="en-US" baseline="0"/>
              </a:p>
              <a:p>
                <a:fld id="{4D6A99E0-905B-4566-A9B5-6A291FA0DACF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5"/>
        <c:dLbl>
          <c:idx val="0"/>
          <c:tx>
            <c:rich>
              <a:bodyPr/>
              <a:lstStyle/>
              <a:p>
                <a:fld id="{9EFD79AE-E69D-42B0-B2D7-A9A1B4BEDE97}" type="CELLRANGE">
                  <a:rPr lang="en-US"/>
                  <a:pPr/>
                  <a:t>[CELLRANGE]</a:t>
                </a:fld>
                <a:endParaRPr lang="en-US" baseline="0"/>
              </a:p>
              <a:p>
                <a:fld id="{9D1885E7-E7A8-4F76-B742-B6E0FC39FFDD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6"/>
        <c:dLbl>
          <c:idx val="0"/>
          <c:tx>
            <c:rich>
              <a:bodyPr/>
              <a:lstStyle/>
              <a:p>
                <a:fld id="{40E8328B-E895-4FE1-A154-638446637C9E}" type="CELLRANGE">
                  <a:rPr lang="en-US"/>
                  <a:pPr/>
                  <a:t>[CELLRANGE]</a:t>
                </a:fld>
                <a:endParaRPr lang="en-US" baseline="0"/>
              </a:p>
              <a:p>
                <a:fld id="{D575F1E4-3EAC-4170-A6EC-A69AE1B465AA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7"/>
        <c:dLbl>
          <c:idx val="0"/>
          <c:tx>
            <c:rich>
              <a:bodyPr/>
              <a:lstStyle/>
              <a:p>
                <a:fld id="{544F0113-FD71-4AD1-960E-AB29749A310A}" type="CELLRANGE">
                  <a:rPr lang="en-US"/>
                  <a:pPr/>
                  <a:t>[CELLRANGE]</a:t>
                </a:fld>
                <a:endParaRPr lang="en-US"/>
              </a:p>
              <a:p>
                <a:fld id="{CA66185A-F694-4F84-98E3-D0AF86801C62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8"/>
        <c:dLbl>
          <c:idx val="0"/>
          <c:tx>
            <c:rich>
              <a:bodyPr/>
              <a:lstStyle/>
              <a:p>
                <a:fld id="{EA32F3E6-64CC-4F24-90DA-5FFF57B8E499}" type="CELLRANGE">
                  <a:rPr lang="en-US"/>
                  <a:pPr/>
                  <a:t>[CELLRANGE]</a:t>
                </a:fld>
                <a:endParaRPr lang="en-US"/>
              </a:p>
              <a:p>
                <a:fld id="{C1D5BCDF-5624-4A74-9144-48A5CB0556D4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9"/>
        <c:dLbl>
          <c:idx val="0"/>
          <c:tx>
            <c:rich>
              <a:bodyPr/>
              <a:lstStyle/>
              <a:p>
                <a:fld id="{C542B67E-1BD8-4B57-B09D-2290A093C02D}" type="CELLRANGE">
                  <a:rPr lang="en-US"/>
                  <a:pPr/>
                  <a:t>[CELLRANGE]</a:t>
                </a:fld>
                <a:endParaRPr lang="en-US"/>
              </a:p>
              <a:p>
                <a:fld id="{05EC1DFA-BC37-46AF-A187-8CA83A278E30}" type="VALUE">
                  <a:rPr lang="en-US"/>
                  <a:pPr/>
                  <a:t>[VALUE]</a:t>
                </a:fld>
                <a:endParaRPr lang="en-GB"/>
              </a:p>
            </c:rich>
          </c:tx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D41DA3E6-FDBA-41B7-8EC2-66095A02A89C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A347FED-A6E5-4F8F-B621-A9812D459746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31624E14-9092-4A2E-9A46-3CB533CF645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9EED1D5-40D2-4BEF-B912-B5D964123EA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2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EAC39992-A0B1-46E5-8722-68F554BDDC17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03C9FCB-8BA8-4560-84BC-9E6F607061C2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3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D41DA3E6-FDBA-41B7-8EC2-66095A02A89C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A347FED-A6E5-4F8F-B621-A9812D459746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6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31624E14-9092-4A2E-9A46-3CB533CF645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9EED1D5-40D2-4BEF-B912-B5D964123EA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7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EAC39992-A0B1-46E5-8722-68F554BDDC17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03C9FCB-8BA8-4560-84BC-9E6F607061C2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18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D41DA3E6-FDBA-41B7-8EC2-66095A02A89C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BA347FED-A6E5-4F8F-B621-A9812D459746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20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31624E14-9092-4A2E-9A46-3CB533CF6451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F9EED1D5-40D2-4BEF-B912-B5D964123EA3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  <c:pivotFmt>
        <c:idx val="21"/>
        <c:spPr>
          <a:pattFill prst="ltUpDiag">
            <a:fgClr>
              <a:schemeClr val="accent1"/>
            </a:fgClr>
            <a:bgClr>
              <a:schemeClr val="lt1"/>
            </a:bgClr>
          </a:patt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EAC39992-A0B1-46E5-8722-68F554BDDC17}" type="CELLRANG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 baseline="0"/>
              </a:p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fld id="{703C9FCB-8BA8-4560-84BC-9E6F607061C2}" type="VALUE">
                  <a:rPr lang="en-US"/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GB"/>
              </a:p>
            </c:rich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1"/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Graphs!$B$77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A32-4C7A-AC18-490AC2AEAA7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A32-4C7A-AC18-490AC2AEAA7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5A32-4C7A-AC18-490AC2AEAA7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D41DA3E6-FDBA-41B7-8EC2-66095A02A89C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BA347FED-A6E5-4F8F-B621-A9812D459746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A32-4C7A-AC18-490AC2AEAA77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1624E14-9092-4A2E-9A46-3CB533CF6451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F9EED1D5-40D2-4BEF-B912-B5D964123EA3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A32-4C7A-AC18-490AC2AEAA77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AC39992-A0B1-46E5-8722-68F554BDDC17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703C9FCB-8BA8-4560-84BC-9E6F607061C2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A32-4C7A-AC18-490AC2AEAA77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Results!$B$46:$B$48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 not know</c:v>
                </c:pt>
              </c:strCache>
            </c:strRef>
          </c:cat>
          <c:val>
            <c:numRef>
              <c:f>Results!$B$46:$B$48</c:f>
              <c:numCache>
                <c:formatCode>0.00%</c:formatCode>
                <c:ptCount val="3"/>
                <c:pt idx="0">
                  <c:v>0.60526315789473684</c:v>
                </c:pt>
                <c:pt idx="1">
                  <c:v>0.21052631578947367</c:v>
                </c:pt>
                <c:pt idx="2">
                  <c:v>0.18421052631578946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A32-4C7A-AC18-490AC2AEAA77}"/>
            </c:ext>
            <c:ext xmlns:c15="http://schemas.microsoft.com/office/drawing/2012/chart" uri="{02D57815-91ED-43cb-92C2-25804820EDAC}">
              <c15:datalabelsRange>
                <c15:f>Results!$B$46:$B$48</c15:f>
                <c15:dlblRangeCache>
                  <c:ptCount val="3"/>
                  <c:pt idx="0">
                    <c:v>184</c:v>
                  </c:pt>
                  <c:pt idx="1">
                    <c:v>64</c:v>
                  </c:pt>
                  <c:pt idx="2">
                    <c:v>56</c:v>
                  </c:pt>
                </c15:dlblRangeCache>
              </c15:datalabelsRang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99692784"/>
        <c:axId val="299693568"/>
      </c:barChart>
      <c:catAx>
        <c:axId val="299692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50" normalizeH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93568"/>
        <c:crosses val="autoZero"/>
        <c:auto val="1"/>
        <c:lblAlgn val="ctr"/>
        <c:lblOffset val="100"/>
        <c:noMultiLvlLbl val="0"/>
      </c:catAx>
      <c:valAx>
        <c:axId val="29969356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969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1197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1197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7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3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4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6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0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9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6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3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9427D-9B7B-4B09-A779-662EFB40C43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36946-414A-483D-B987-A9946D278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2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7200" b="1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Youth Online Consultation</a:t>
            </a:r>
            <a:endParaRPr lang="en-US" sz="7000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28662"/>
          </a:xfrm>
        </p:spPr>
        <p:txBody>
          <a:bodyPr>
            <a:normAutofit/>
          </a:bodyPr>
          <a:lstStyle/>
          <a:p>
            <a:r>
              <a:rPr lang="pt-BR" sz="3500" b="1" dirty="0" smtClean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What do you do online?</a:t>
            </a:r>
            <a:endParaRPr lang="en-US" sz="3500" dirty="0">
              <a:solidFill>
                <a:schemeClr val="bg1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itu logo 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4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402568"/>
              </p:ext>
            </p:extLst>
          </p:nvPr>
        </p:nvGraphicFramePr>
        <p:xfrm>
          <a:off x="847725" y="1200151"/>
          <a:ext cx="10515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143000" y="669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Light Condensed" panose="020B0502040204020203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2" descr="Image result for itu logo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000125" y="2222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Calibri"/>
                <a:cs typeface="Helvetica"/>
                <a:sym typeface="Calibri"/>
              </a:rPr>
              <a:t>Safe Browsing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Light Condensed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100" y="5611717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Total: 244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3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838200" y="1936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Calibri"/>
                <a:cs typeface="Helvetica"/>
                <a:sym typeface="Calibri"/>
              </a:rPr>
              <a:t>Reporting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Light Condensed" panose="020B0502040204020203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393682"/>
              </p:ext>
            </p:extLst>
          </p:nvPr>
        </p:nvGraphicFramePr>
        <p:xfrm>
          <a:off x="685800" y="1238250"/>
          <a:ext cx="10515600" cy="461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 descr="Image result for itu logo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5100" y="5611717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Total: 304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11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448370"/>
              </p:ext>
            </p:extLst>
          </p:nvPr>
        </p:nvGraphicFramePr>
        <p:xfrm>
          <a:off x="838200" y="14636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 descr="Image result for itu logo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57250" y="1381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Calibri"/>
                <a:cs typeface="Helvetica"/>
                <a:sym typeface="Calibri"/>
              </a:rPr>
              <a:t>Reporting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Light Condensed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100" y="5611717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Total: 309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27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813224"/>
              </p:ext>
            </p:extLst>
          </p:nvPr>
        </p:nvGraphicFramePr>
        <p:xfrm>
          <a:off x="838200" y="1255434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 descr="Image result for itu logo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38175" y="780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Calibri"/>
                <a:cs typeface="Helvetica"/>
                <a:sym typeface="Calibri"/>
              </a:rPr>
              <a:t>Reporting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Light Condensed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100" y="5611717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Total: 309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02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83945" y="-38097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Youth Online Consultation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923925" y="1317627"/>
            <a:ext cx="10629900" cy="468947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en-AU" sz="42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Bahnschrift Light Condensed" panose="020B0502040204020203" pitchFamily="34" charset="0"/>
              <a:ea typeface="Calibri"/>
              <a:cs typeface="Helvetica"/>
              <a:sym typeface="Calibri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en-AU" sz="42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Bahnschrift Light Condensed" panose="020B0502040204020203" pitchFamily="34" charset="0"/>
              <a:ea typeface="Calibri"/>
              <a:cs typeface="Helvetica"/>
              <a:sym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2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Bahnschrift Light Condensed" panose="020B0502040204020203" pitchFamily="34" charset="0"/>
              <a:ea typeface="Calibri"/>
              <a:cs typeface="Helvetica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sz="3500" dirty="0">
              <a:latin typeface="Bahnschrift Light SemiCondensed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 descr="Image result for itu logo 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821010"/>
              </p:ext>
            </p:extLst>
          </p:nvPr>
        </p:nvGraphicFramePr>
        <p:xfrm>
          <a:off x="133350" y="755615"/>
          <a:ext cx="754888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8880">
                  <a:extLst>
                    <a:ext uri="{9D8B030D-6E8A-4147-A177-3AD203B41FA5}">
                      <a16:colId xmlns:a16="http://schemas.microsoft.com/office/drawing/2014/main" xmlns="" val="1166381366"/>
                    </a:ext>
                  </a:extLst>
                </a:gridCol>
              </a:tblGrid>
              <a:tr h="4724162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AU" sz="2200" b="1" dirty="0" smtClean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Survey</a:t>
                      </a:r>
                    </a:p>
                    <a:p>
                      <a:pPr marL="0" lvl="0" indent="0">
                        <a:spcAft>
                          <a:spcPts val="600"/>
                        </a:spcAft>
                        <a:buNone/>
                      </a:pPr>
                      <a:r>
                        <a:rPr lang="en-AU" sz="2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11 Short answer and open-ended questions, divided into:</a:t>
                      </a:r>
                    </a:p>
                    <a:p>
                      <a:pPr marL="171450" lvl="2" indent="0">
                        <a:buFont typeface="Wingdings" panose="05000000000000000000" pitchFamily="2" charset="2"/>
                        <a:buChar char="Ø"/>
                      </a:pPr>
                      <a:r>
                        <a:rPr lang="en-AU" sz="2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Safe Communication (5 questions)</a:t>
                      </a:r>
                    </a:p>
                    <a:p>
                      <a:pPr marL="171450" lvl="2" indent="0">
                        <a:buFont typeface="Wingdings" panose="05000000000000000000" pitchFamily="2" charset="2"/>
                        <a:buChar char="Ø"/>
                      </a:pPr>
                      <a:r>
                        <a:rPr lang="en-AU" sz="2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Safe Browsing (3 questions) </a:t>
                      </a:r>
                    </a:p>
                    <a:p>
                      <a:pPr marL="171450" lvl="2" indent="0">
                        <a:buFont typeface="Wingdings" panose="05000000000000000000" pitchFamily="2" charset="2"/>
                        <a:buChar char="Ø"/>
                      </a:pPr>
                      <a:r>
                        <a:rPr lang="en-AU" sz="2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Reporting (3 questions)</a:t>
                      </a:r>
                    </a:p>
                    <a:p>
                      <a:pPr marL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AU" sz="2200" b="1" kern="1200" dirty="0" smtClean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Run Dates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AU" sz="20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From</a:t>
                      </a:r>
                      <a:r>
                        <a:rPr lang="en-AU" sz="2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 </a:t>
                      </a:r>
                      <a:r>
                        <a:rPr lang="en-AU" sz="2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May 2019 to August 2019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AU" sz="2200" b="1" dirty="0" smtClean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Sample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AU" sz="2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Snowball</a:t>
                      </a:r>
                      <a:r>
                        <a:rPr lang="en-AU" sz="2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 </a:t>
                      </a:r>
                      <a:r>
                        <a:rPr lang="en-AU" sz="20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sampling via ITU’s networks in Poland, Ukraine and </a:t>
                      </a:r>
                      <a:r>
                        <a:rPr lang="en-AU" sz="2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XX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318 respondents </a:t>
                      </a:r>
                      <a:r>
                        <a:rPr lang="en-AU" sz="20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b="1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  <a:sym typeface="Calibri"/>
                        </a:rPr>
                        <a:t>Average age: 17,5 years old – 55% Female/ 45% Male</a:t>
                      </a:r>
                    </a:p>
                    <a:p>
                      <a:pPr marL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200" b="1" kern="1200" dirty="0" smtClean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</a:rPr>
                        <a:t>Data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0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  <a:ea typeface="Calibri"/>
                          <a:cs typeface="Helvetica"/>
                        </a:rPr>
                        <a:t>Qualitative data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4636929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860" y="1933257"/>
            <a:ext cx="4166365" cy="278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0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b="1" dirty="0" smtClean="0">
                <a:solidFill>
                  <a:schemeClr val="bg1"/>
                </a:solidFill>
                <a:latin typeface="Bahnschrift Light Condensed" panose="020B0502040204020203" pitchFamily="34" charset="0"/>
                <a:ea typeface="Calibri"/>
                <a:cs typeface="Helvetica"/>
                <a:sym typeface="Calibri"/>
              </a:rPr>
              <a:t>Safe Communication</a:t>
            </a:r>
            <a:endParaRPr lang="en-US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 descr="Image result for itu logo 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5100" y="5611717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Total: 314 answers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812646"/>
              </p:ext>
            </p:extLst>
          </p:nvPr>
        </p:nvGraphicFramePr>
        <p:xfrm>
          <a:off x="838200" y="126037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79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568591"/>
              </p:ext>
            </p:extLst>
          </p:nvPr>
        </p:nvGraphicFramePr>
        <p:xfrm>
          <a:off x="698500" y="1285875"/>
          <a:ext cx="107950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Rectangle 21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2" descr="Image result for itu logo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b="1" dirty="0" smtClean="0">
                <a:solidFill>
                  <a:schemeClr val="bg1"/>
                </a:solidFill>
                <a:latin typeface="Bahnschrift Light Condensed" panose="020B0502040204020203" pitchFamily="34" charset="0"/>
                <a:ea typeface="Calibri"/>
                <a:cs typeface="Helvetica"/>
                <a:sym typeface="Calibri"/>
              </a:rPr>
              <a:t>Safe Communication</a:t>
            </a:r>
            <a:endParaRPr lang="en-US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100" y="5611717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Total: 304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6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b="1" dirty="0" smtClean="0">
                <a:solidFill>
                  <a:schemeClr val="bg1"/>
                </a:solidFill>
                <a:latin typeface="Bahnschrift Light Condensed" panose="020B0502040204020203" pitchFamily="34" charset="0"/>
                <a:ea typeface="Calibri"/>
                <a:cs typeface="Helvetica"/>
                <a:sym typeface="Calibri"/>
              </a:rPr>
              <a:t>Safe Communication</a:t>
            </a:r>
            <a:endParaRPr lang="en-US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788082"/>
              </p:ext>
            </p:extLst>
          </p:nvPr>
        </p:nvGraphicFramePr>
        <p:xfrm>
          <a:off x="838200" y="14620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2" descr="Image result for itu logo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5100" y="5611717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Total: 312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6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b="1" dirty="0" smtClean="0">
                <a:solidFill>
                  <a:schemeClr val="bg1"/>
                </a:solidFill>
                <a:latin typeface="Bahnschrift Light Condensed" panose="020B0502040204020203" pitchFamily="34" charset="0"/>
                <a:ea typeface="Calibri"/>
                <a:cs typeface="Helvetica"/>
                <a:sym typeface="Calibri"/>
              </a:rPr>
              <a:t>Safe Communication</a:t>
            </a:r>
            <a:endParaRPr lang="en-US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510387"/>
              </p:ext>
            </p:extLst>
          </p:nvPr>
        </p:nvGraphicFramePr>
        <p:xfrm>
          <a:off x="838200" y="130175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 descr="Image result for itu logo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5100" y="5611717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Total: 313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56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b="1" dirty="0" smtClean="0">
                <a:solidFill>
                  <a:schemeClr val="bg1"/>
                </a:solidFill>
                <a:latin typeface="Bahnschrift Light Condensed" panose="020B0502040204020203" pitchFamily="34" charset="0"/>
                <a:ea typeface="Calibri"/>
                <a:cs typeface="Helvetica"/>
                <a:sym typeface="Calibri"/>
              </a:rPr>
              <a:t>Safe Communication</a:t>
            </a:r>
            <a:endParaRPr lang="en-US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308345"/>
              </p:ext>
            </p:extLst>
          </p:nvPr>
        </p:nvGraphicFramePr>
        <p:xfrm>
          <a:off x="838200" y="12350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 descr="Image result for itu logo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5100" y="5611717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Total: 313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14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971550" y="2955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Calibri"/>
                <a:cs typeface="Helvetica"/>
                <a:sym typeface="Calibri"/>
              </a:rPr>
              <a:t>Safe Browsing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Light Condensed" panose="020B0502040204020203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003335"/>
              </p:ext>
            </p:extLst>
          </p:nvPr>
        </p:nvGraphicFramePr>
        <p:xfrm>
          <a:off x="819150" y="1323975"/>
          <a:ext cx="10515600" cy="4631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 descr="Image result for itu logo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5100" y="5611717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Total: 315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578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Light Condensed" panose="020B0502040204020203" pitchFamily="34" charset="0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952496"/>
              </p:ext>
            </p:extLst>
          </p:nvPr>
        </p:nvGraphicFramePr>
        <p:xfrm>
          <a:off x="838200" y="13303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07102"/>
            <a:ext cx="12192000" cy="85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2" descr="Image result for itu logo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85156"/>
            <a:ext cx="762000" cy="8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838200" y="1920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Calibri"/>
                <a:cs typeface="Helvetica"/>
                <a:sym typeface="Calibri"/>
              </a:rPr>
              <a:t>Safe Browsing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Light Condensed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100" y="5611717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Total: 256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27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B792512068564EBF97BFBE93919623" ma:contentTypeVersion="2" ma:contentTypeDescription="Create a new document." ma:contentTypeScope="" ma:versionID="5050a3277faa622925046fdfb6f9baee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033d94e5c1a8c2b92311a5699124dfd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C2E7599-AF46-4EF8-933C-4259075929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44631C-FBBC-416F-AD09-2E1A294B42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aaea1ea-72e4-4374-b05e-72e2f16fb7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D20122-E9AB-4270-8262-3DE38E9E4B3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aaea1ea-72e4-4374-b05e-72e2f16fb7a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373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Bahnschrift Light Condensed</vt:lpstr>
      <vt:lpstr>Bahnschrift Light SemiCondensed</vt:lpstr>
      <vt:lpstr>Calibri</vt:lpstr>
      <vt:lpstr>Calibri Light</vt:lpstr>
      <vt:lpstr>Helvetica</vt:lpstr>
      <vt:lpstr>Wingdings</vt:lpstr>
      <vt:lpstr>Office Theme</vt:lpstr>
      <vt:lpstr>Youth Online Consultation</vt:lpstr>
      <vt:lpstr>Youth Online Consultation</vt:lpstr>
      <vt:lpstr>Safe Communication</vt:lpstr>
      <vt:lpstr>Safe Communication</vt:lpstr>
      <vt:lpstr>Safe Communication</vt:lpstr>
      <vt:lpstr>Safe Communication</vt:lpstr>
      <vt:lpstr>Safe Communication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Online Consultation</dc:title>
  <dc:creator>Blanco, Marcelo</dc:creator>
  <cp:lastModifiedBy>Brouard, Ricarda</cp:lastModifiedBy>
  <cp:revision>7</cp:revision>
  <dcterms:created xsi:type="dcterms:W3CDTF">2019-09-11T14:59:49Z</dcterms:created>
  <dcterms:modified xsi:type="dcterms:W3CDTF">2019-09-23T08:49:10Z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0x01010005B792512068564EBF97BFBE93919623</vt:lpwstr>
  </property>
</Properties>
</file>