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69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4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28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1F98-7B11-4D9F-B7B6-6D9A8A3DBBF9}" type="datetimeFigureOut">
              <a:rPr lang="en-GB" smtClean="0"/>
              <a:t>10/06/2019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57BE-4678-4B7E-BAFD-74DB8D9E7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90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3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073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1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64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491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54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61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66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76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96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61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88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9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0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57BE-4678-4B7E-BAFD-74DB8D9E751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0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F6F5F1-7274-3643-8B3E-A627FB033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25C10E-C85F-DE48-B536-2FAAE6768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120265-529E-5540-84E2-FD76C52F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AE494C-C9E8-C247-9088-F608ACE9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685902-04D4-0046-9C3C-B969E68F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49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FF7A27-F52C-D246-9EB1-0BD8792A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FD4B42-6585-2943-8F79-D3CCE7F74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5E29C1-EC2D-AE40-8BD2-60793AB5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F6B88-E82B-FB4F-9828-D0A5E1E8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A99C5E-E088-F34D-BA61-163A4E45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21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F1B4BC5-3F99-C541-85D8-E9B1DFFCE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F047D4-983F-1247-B396-EF6BB6551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2AC833-C809-1F44-9998-8537FE23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FF81B-B3BD-5649-BDC6-63D4672A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0E1DB0-3B8D-E643-A917-768048F4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BC8E54-7A3D-0D4E-B202-7B82DB87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C93FBD-A974-9042-8605-EFAEE063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1F3B23-92B2-DD47-8E80-8C3E5780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A8221F-C2B1-DC4A-A93D-8E91D929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47079F-E0D0-9541-93E5-634E62A0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58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5976F-334D-0A47-8B4D-79A62F97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D270B0-E202-6348-A975-BDCE9F44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D9A99F-BDAB-EC41-B5B6-FE5055D7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9BECEB-2E91-FF4F-BA06-631E49D2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E686B0-2312-2D48-A114-66073265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47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B774F-D62B-B14E-9D09-D16D2064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4FF296-D709-0546-A20D-F6184BBE6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7AB49B-9BE9-0247-AA2F-7F04E4282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C40C43-4C71-2B45-964D-E2DC4E17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C10E78-7FB7-7A47-AD5F-24F6B835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B34710-7356-3843-8B66-BAA6F9C4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43180-7990-124F-96D2-23860FE3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B6DD91-617A-C043-9125-E1540B5BB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712669-69E1-0C4F-A563-2715C91F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570AB16-A1E9-FF4D-8D28-0D875F42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BAFEFB3-B0CF-1E4D-9FD3-DABEBB0AC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FFFD454-BE3E-FD48-B134-DC787ADE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66B0C4E-DEDA-1640-8F23-5CAE7395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3236BB-3544-6746-98A1-F64B1852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26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EC7F6-DA19-D342-BFB3-71061A21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5E9995-72DF-F14E-86E6-9466ABD3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D5F8FC-5193-1540-987A-8FEF55C0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FA5008-8C65-AD4C-8879-3409FC10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6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B34949-4F17-274A-8076-33673185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92F707F-B415-074C-B765-E7A5F37B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7CF33C7-CBD2-7542-AF44-7E132BBF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62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16D3C6-A337-DD44-BC15-24EE150D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35742-B30D-2143-9DF3-F101804F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F3CFCF-4C2D-D341-835C-C78F8C0D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872323-ACA5-9548-B0CC-71480366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97E67F-A270-834E-9A2C-1096C6EC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BC0B25-2AB0-7742-9371-91D2694F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99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431BAB-D318-5E4B-9598-F3F1EA40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A5DA0CB-F2F6-E64B-9CB7-A2BDC2E3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E0906E-F6F4-754B-9B92-904C32D6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A1FD7E-C34E-C147-B95C-3AFB8FC3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D4EC15-A11A-D549-BF1C-0D809542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0D96DE-84FB-2845-BA90-F90152E2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44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1BE82E-B767-F74F-A2CE-6B5646D2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D9B4C3-4B0B-3A4C-A423-9DE92A8DC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09CA5B-72C3-FC40-9D85-AB6E29F09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8FC3-0B7D-6247-80CF-729AE4A29567}" type="datetimeFigureOut">
              <a:rPr lang="fr-FR" smtClean="0"/>
              <a:t>10/06/2019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9CF912-9DB3-B041-87F5-3C7D2B090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C6CFBF-6F29-444E-BF8D-411977D1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491-73A0-B343-843F-82882C7ED41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19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0434" y="212498"/>
            <a:ext cx="570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Draft 2020-2021 Budget</a:t>
            </a:r>
            <a:endParaRPr lang="en-GB" sz="40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4290" y="5906853"/>
            <a:ext cx="2567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A presentation by:</a:t>
            </a:r>
          </a:p>
          <a:p>
            <a:endParaRPr lang="en-US" sz="1600" b="1" dirty="0" smtClean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r>
              <a:rPr lang="en-US" sz="16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Alassane Ba, Chief FRMD</a:t>
            </a:r>
            <a:endParaRPr lang="en-GB" sz="16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113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685" y="1387377"/>
            <a:ext cx="6582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Results-Based Budget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SDGs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Document structure</a:t>
            </a:r>
          </a:p>
        </p:txBody>
      </p:sp>
    </p:spTree>
    <p:extLst>
      <p:ext uri="{BB962C8B-B14F-4D97-AF65-F5344CB8AC3E}">
        <p14:creationId xmlns:p14="http://schemas.microsoft.com/office/powerpoint/2010/main" val="17516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Fellowships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83" y="1974444"/>
            <a:ext cx="10356319" cy="34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Languages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63" y="2141584"/>
            <a:ext cx="9988137" cy="37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Budgeted posts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682" y="1928261"/>
            <a:ext cx="7246917" cy="39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New posts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41" y="2145960"/>
            <a:ext cx="7482343" cy="35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Results-Based 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The cost structure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82372" y="1921371"/>
            <a:ext cx="5264728" cy="3980816"/>
            <a:chOff x="456736" y="1018903"/>
            <a:chExt cx="4821834" cy="2679403"/>
          </a:xfrm>
        </p:grpSpPr>
        <p:sp>
          <p:nvSpPr>
            <p:cNvPr id="8" name="Rectangle 7"/>
            <p:cNvSpPr/>
            <p:nvPr/>
          </p:nvSpPr>
          <p:spPr>
            <a:xfrm>
              <a:off x="896982" y="1102697"/>
              <a:ext cx="4380411" cy="476463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Planned Expenses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Documentation Costs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98159" y="3429000"/>
              <a:ext cx="4380411" cy="26930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GB" sz="2000" dirty="0" smtClean="0"/>
                <a:t>Full Costs</a:t>
              </a:r>
              <a:endParaRPr lang="en-GB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6983" y="2210692"/>
              <a:ext cx="4380411" cy="6836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Bureau / Department Support Costs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Centralized Administrative Services Costs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Centralised Support Services Costs</a:t>
              </a:r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456736" y="1018903"/>
              <a:ext cx="313451" cy="2115120"/>
            </a:xfrm>
            <a:prstGeom prst="leftBrace">
              <a:avLst>
                <a:gd name="adj1" fmla="val 8333"/>
                <a:gd name="adj2" fmla="val 4957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2" name="Plus 11"/>
            <p:cNvSpPr/>
            <p:nvPr/>
          </p:nvSpPr>
          <p:spPr>
            <a:xfrm>
              <a:off x="2442753" y="1669759"/>
              <a:ext cx="653265" cy="38990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3" name="Equal 12"/>
            <p:cNvSpPr/>
            <p:nvPr/>
          </p:nvSpPr>
          <p:spPr>
            <a:xfrm>
              <a:off x="2442753" y="3010094"/>
              <a:ext cx="461554" cy="313509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9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Results-Based 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86415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RBB presentation by Strategic Objectives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1235871"/>
            <a:ext cx="10372437" cy="51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Results-Based 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86415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RBB presentation by Strategic Objectives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06" y="1585370"/>
            <a:ext cx="7051021" cy="48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Results-Based 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86415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RBB presentation by Goals and Sector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60" y="1572043"/>
            <a:ext cx="11084102" cy="38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99944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Budget distribution by SDGs</a:t>
            </a:r>
            <a:endParaRPr lang="en-US" sz="40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1" y="955327"/>
            <a:ext cx="11083636" cy="54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Document Structure</a:t>
            </a:r>
            <a:endParaRPr lang="en-US" sz="40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254" y="1107158"/>
            <a:ext cx="11065163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The draft budget document comprises 4 parts</a:t>
            </a:r>
            <a:r>
              <a:rPr lang="en-GB" sz="2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Part 1 provides a synthesis;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Part 2 provides the Results-Based budget at the objective level;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Part 3 provides the consolidated financial budget as well as the draft budget Resolution;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Part 4 provides additional information on documentation, posts, outputs and SDGs.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1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Outline of the Results-Based Budget (RBB)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4" y="2116981"/>
            <a:ext cx="5888182" cy="3845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98" y="2318327"/>
            <a:ext cx="5781119" cy="35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64" y="674255"/>
            <a:ext cx="115731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Thank you for your attention</a:t>
            </a:r>
          </a:p>
          <a:p>
            <a:pPr algn="ctr"/>
            <a:endParaRPr lang="en-US" sz="8800" b="1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algn="ctr"/>
            <a:r>
              <a:rPr lang="en-US" sz="88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Any questions?</a:t>
            </a:r>
            <a:endParaRPr lang="en-GB" sz="88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4290" y="5906853"/>
            <a:ext cx="2567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A presentation by:</a:t>
            </a:r>
          </a:p>
          <a:p>
            <a:endParaRPr lang="en-US" sz="1600" b="1" dirty="0" smtClean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r>
              <a:rPr lang="en-US" sz="16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Alassane Ba, Chief FRMD</a:t>
            </a:r>
            <a:endParaRPr lang="en-GB" sz="16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75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Outline of the Financial Budget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1239"/>
            <a:ext cx="5646355" cy="3421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314" y="2540000"/>
            <a:ext cx="6353076" cy="27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Bases and indicators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319" y="2079756"/>
            <a:ext cx="775683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Strategic Plan – Resolution 71 (Rev. Dubai, 2018)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Financial Plan – Decision 5 (Rev. Dubai, 2018)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Contributory Unit: CHF 318,000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Exchange rate and conditions of employment as of January 2019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5% Vacancy Rate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CHF 5.4 million provision for possible financial consequences of appeals against ICSC decision on post adjustment</a:t>
            </a:r>
          </a:p>
          <a:p>
            <a:endParaRPr lang="en-GB" sz="24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5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Comparison with the Financial Plan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480" y="1971233"/>
            <a:ext cx="9240038" cy="37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The revenue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54" y="2225964"/>
            <a:ext cx="5801586" cy="3788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549235"/>
            <a:ext cx="5905201" cy="28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The revenue – Assessed contributions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73" y="2134857"/>
            <a:ext cx="8709890" cy="38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The revenue – Cost recovery revenue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18" y="2138175"/>
            <a:ext cx="8634665" cy="37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117" y="212498"/>
            <a:ext cx="74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Synthesis and Key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4" y="6430073"/>
            <a:ext cx="324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June 2019 – Draft 2020-2021 Budget</a:t>
            </a:r>
            <a:endParaRPr lang="en-GB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954" y="1125767"/>
            <a:ext cx="893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ITU Common Expenses</a:t>
            </a:r>
            <a:endParaRPr lang="en-GB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1" y="1670076"/>
            <a:ext cx="6117433" cy="47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426</Words>
  <Application>Microsoft Office PowerPoint</Application>
  <PresentationFormat>Widescreen</PresentationFormat>
  <Paragraphs>102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Microsoft JhengHei UI Light</vt:lpstr>
      <vt:lpstr>Arial</vt:lpstr>
      <vt:lpstr>Calibri</vt:lpstr>
      <vt:lpstr>Calibri Light</vt:lpstr>
      <vt:lpstr>Microsoft Yi Baiti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Brouard, Ricarda</cp:lastModifiedBy>
  <cp:revision>30</cp:revision>
  <dcterms:created xsi:type="dcterms:W3CDTF">2019-04-09T13:20:39Z</dcterms:created>
  <dcterms:modified xsi:type="dcterms:W3CDTF">2019-06-10T13:27:11Z</dcterms:modified>
</cp:coreProperties>
</file>