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9" r:id="rId5"/>
  </p:sldMasterIdLst>
  <p:notesMasterIdLst>
    <p:notesMasterId r:id="rId9"/>
  </p:notesMasterIdLst>
  <p:handoutMasterIdLst>
    <p:handoutMasterId r:id="rId10"/>
  </p:handoutMasterIdLst>
  <p:sldIdLst>
    <p:sldId id="1010" r:id="rId6"/>
    <p:sldId id="1003" r:id="rId7"/>
    <p:sldId id="1005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gelis Igglesis" initials="VI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498BC9"/>
    <a:srgbClr val="4C7BB1"/>
    <a:srgbClr val="EDF2F9"/>
    <a:srgbClr val="1B65A7"/>
    <a:srgbClr val="FEF100"/>
    <a:srgbClr val="51207D"/>
    <a:srgbClr val="123A22"/>
    <a:srgbClr val="D11266"/>
    <a:srgbClr val="063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83268" autoAdjust="0"/>
  </p:normalViewPr>
  <p:slideViewPr>
    <p:cSldViewPr>
      <p:cViewPr varScale="1">
        <p:scale>
          <a:sx n="97" d="100"/>
          <a:sy n="97" d="100"/>
        </p:scale>
        <p:origin x="202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notesViewPr>
    <p:cSldViewPr>
      <p:cViewPr>
        <p:scale>
          <a:sx n="300" d="100"/>
          <a:sy n="300" d="100"/>
        </p:scale>
        <p:origin x="1212" y="-40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2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52" y="2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5AAE9B-511E-49C3-A9D9-4F02A73EB374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9408981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52" y="9408981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440D271-B674-4151-A38E-76ED0970F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2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52" y="2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3917A7-3722-4A71-95D6-F589C53EB019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4982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69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9408981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52" y="9408981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E7D7EED-20F5-48D4-BC6F-628A515C5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r>
              <a:rPr lang="es-ES_tradnl" dirty="0" smtClean="0"/>
              <a:t>La reunion de 2017 del Consejo inició el proceso de preparación del Nuevo Proyecto de Plan Estratégico estableciendo el GTC para la elaboración de los Planes </a:t>
            </a:r>
            <a:r>
              <a:rPr lang="es-ES_tradnl" dirty="0" smtClean="0"/>
              <a:t>Estratégico </a:t>
            </a:r>
            <a:r>
              <a:rPr lang="es-ES_tradnl" dirty="0" smtClean="0"/>
              <a:t>y </a:t>
            </a:r>
            <a:r>
              <a:rPr lang="es-ES_tradnl" dirty="0" smtClean="0"/>
              <a:t>Financiero </a:t>
            </a:r>
            <a:r>
              <a:rPr lang="es-ES_tradnl" dirty="0" smtClean="0"/>
              <a:t>para </a:t>
            </a:r>
            <a:r>
              <a:rPr lang="es-ES_tradnl" dirty="0" smtClean="0"/>
              <a:t>2020-2023.</a:t>
            </a:r>
            <a:endParaRPr lang="es-ES_tradnl" dirty="0" smtClean="0"/>
          </a:p>
          <a:p>
            <a:pPr marL="171450" lvl="0" indent="-171450">
              <a:buFontTx/>
              <a:buChar char="-"/>
            </a:pPr>
            <a:r>
              <a:rPr lang="es-ES_tradnl" dirty="0" smtClean="0"/>
              <a:t>El proceso es similar al proceso seguido para la </a:t>
            </a:r>
            <a:r>
              <a:rPr lang="es-ES_tradnl" dirty="0" smtClean="0"/>
              <a:t>elaboración </a:t>
            </a:r>
            <a:r>
              <a:rPr lang="es-ES_tradnl" dirty="0" smtClean="0"/>
              <a:t>de los planes actuales (2016-2019</a:t>
            </a:r>
            <a:r>
              <a:rPr lang="es-ES_tradnl" dirty="0" smtClean="0"/>
              <a:t>).</a:t>
            </a:r>
            <a:endParaRPr lang="es-ES_tradnl" dirty="0" smtClean="0"/>
          </a:p>
          <a:p>
            <a:pPr marL="171450" lvl="0" indent="-171450">
              <a:buFontTx/>
              <a:buChar char="-"/>
            </a:pPr>
            <a:r>
              <a:rPr lang="es-ES_tradnl" dirty="0" smtClean="0"/>
              <a:t>El GTC estará abierto a los Estados Miembros y Miembros de Sector, y también recibirá contribuciones de los Grupos Asesores de los Sectores y de la CMDT-17, así como en consultas abiertas y públicas (como en el ciclo anterior</a:t>
            </a:r>
            <a:r>
              <a:rPr lang="es-ES_tradnl" dirty="0" smtClean="0"/>
              <a:t>).</a:t>
            </a:r>
            <a:endParaRPr lang="es-ES_tradnl" dirty="0" smtClean="0"/>
          </a:p>
          <a:p>
            <a:pPr marL="171450" lvl="0" indent="-171450">
              <a:buFontTx/>
              <a:buChar char="-"/>
            </a:pPr>
            <a:r>
              <a:rPr lang="es-ES_tradnl" dirty="0" smtClean="0"/>
              <a:t>Ya se ha llevado a cabo la primera consulta pública y la encuesta al personal.</a:t>
            </a:r>
          </a:p>
          <a:p>
            <a:pPr marL="171450" lvl="0" indent="-171450">
              <a:buFontTx/>
              <a:buChar char="-"/>
            </a:pPr>
            <a:r>
              <a:rPr lang="es-ES_tradnl" dirty="0" smtClean="0"/>
              <a:t>Al cabo de los trabajos del GTC, el proyecto de Plan </a:t>
            </a:r>
            <a:r>
              <a:rPr lang="es-ES_tradnl" dirty="0" smtClean="0"/>
              <a:t>Estratégico </a:t>
            </a:r>
            <a:r>
              <a:rPr lang="es-ES_tradnl" dirty="0" smtClean="0"/>
              <a:t>se someterá a la reunión de 2018 del Consejo, que lo examinará y transmitirá la </a:t>
            </a:r>
            <a:r>
              <a:rPr lang="es-ES_tradnl" dirty="0" smtClean="0"/>
              <a:t>PP-18.</a:t>
            </a:r>
            <a:endParaRPr lang="es-ES_tradnl" dirty="0" smtClean="0"/>
          </a:p>
          <a:p>
            <a:pPr marL="171450" lvl="0" indent="-171450">
              <a:buFontTx/>
              <a:buChar char="-"/>
            </a:pPr>
            <a:r>
              <a:rPr lang="es-ES_tradnl" dirty="0" smtClean="0"/>
              <a:t>Es un </a:t>
            </a:r>
            <a:r>
              <a:rPr lang="es-ES_tradnl" dirty="0"/>
              <a:t>proceso abierto y transparente dirigido </a:t>
            </a:r>
            <a:r>
              <a:rPr lang="es-ES_tradnl" dirty="0" smtClean="0"/>
              <a:t>por los miembros, a cuyas etapas se invita a los Estados Miembros, Miembros de Sector, organizaciones regionales, etc. a contribuir.</a:t>
            </a:r>
          </a:p>
          <a:p>
            <a:endParaRPr lang="es-ES_tradnl" sz="1200" kern="12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89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7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48000"/>
            <a:ext cx="2249424" cy="7200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8000"/>
            <a:ext cx="6784848" cy="720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br>
              <a:rPr kumimoji="0" lang="en-US" dirty="0" smtClean="0"/>
            </a:b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AutoShape 4"/>
          <p:cNvSpPr>
            <a:spLocks noChangeAspect="1" noChangeArrowheads="1" noTextEdit="1"/>
          </p:cNvSpPr>
          <p:nvPr/>
        </p:nvSpPr>
        <p:spPr bwMode="auto">
          <a:xfrm>
            <a:off x="-41284" y="5013176"/>
            <a:ext cx="2277322" cy="8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950267"/>
            <a:ext cx="792088" cy="8654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61396047-A25F-4C04-801C-E0B65870C122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6ADB3C4-37BC-4668-B07C-AC0A61DA5C70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pic>
        <p:nvPicPr>
          <p:cNvPr id="11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54" y="274320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2A6A0925-FB6F-41AF-BC67-F44E03827291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8301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1AAC08-61CE-4B90-B52E-AEC4BE5150C8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084A3F8D-7326-489B-A111-72F253C23C70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634808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25BF7998-6C05-4FEA-AF9A-E2F1785DC22B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pper-media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821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25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419189"/>
            <a:ext cx="483493" cy="5282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57388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Executive Management retreat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810424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810424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802486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1336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39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62200" y="836712"/>
            <a:ext cx="6602288" cy="49685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_tradnl" sz="2800" dirty="0"/>
              <a:t>Proceso y calendario para la elaboración de los </a:t>
            </a:r>
            <a:r>
              <a:rPr lang="es-ES_tradnl" sz="2800" b="1" dirty="0"/>
              <a:t>Planes Estratégico y Financiero de la UIT para 2020-2023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s-ES_tradnl" sz="2400" i="1" cap="none" dirty="0" smtClean="0"/>
              <a:t>3ª </a:t>
            </a:r>
            <a:r>
              <a:rPr lang="es-ES_tradnl" sz="2400" i="1" cap="none" dirty="0"/>
              <a:t>reunión del Grupo de Trabajo del Consejo </a:t>
            </a:r>
            <a:r>
              <a:rPr lang="es-ES_tradnl" sz="2400" i="1" cap="none" dirty="0" smtClean="0"/>
              <a:t>sobre </a:t>
            </a:r>
            <a:r>
              <a:rPr lang="es-ES_tradnl" sz="2400" i="1" cap="none" dirty="0"/>
              <a:t>los Planes Estratégico y Financiero de la Unión </a:t>
            </a:r>
            <a:r>
              <a:rPr lang="es-ES_tradnl" sz="2400" i="1" cap="none" dirty="0" smtClean="0"/>
              <a:t/>
            </a:r>
            <a:br>
              <a:rPr lang="es-ES_tradnl" sz="2400" i="1" cap="none" dirty="0" smtClean="0"/>
            </a:br>
            <a:r>
              <a:rPr lang="es-ES_tradnl" sz="2400" i="1" cap="none" dirty="0" smtClean="0"/>
              <a:t>para </a:t>
            </a:r>
            <a:r>
              <a:rPr lang="es-ES_tradnl" sz="2400" i="1" cap="none" dirty="0"/>
              <a:t>2020-2023</a:t>
            </a:r>
            <a:endParaRPr lang="en-US" sz="3600" i="1" cap="non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		</a:t>
            </a:r>
            <a:r>
              <a:rPr lang="en-US" dirty="0" smtClean="0"/>
              <a:t>		 </a:t>
            </a:r>
            <a:r>
              <a:rPr lang="es-ES_tradnl" sz="1300" b="1" dirty="0" smtClean="0"/>
              <a:t>15-16 de enero </a:t>
            </a:r>
            <a:r>
              <a:rPr lang="es-ES_tradnl" sz="1300" b="1" dirty="0"/>
              <a:t>de </a:t>
            </a:r>
            <a:r>
              <a:rPr lang="es-ES_tradnl" sz="1300" b="1" dirty="0" smtClean="0"/>
              <a:t>2018</a:t>
            </a:r>
            <a:endParaRPr lang="en-US" sz="1900" b="1" dirty="0"/>
          </a:p>
        </p:txBody>
      </p:sp>
      <p:sp>
        <p:nvSpPr>
          <p:cNvPr id="4" name="Rectangle 3"/>
          <p:cNvSpPr/>
          <p:nvPr/>
        </p:nvSpPr>
        <p:spPr>
          <a:xfrm>
            <a:off x="7142365" y="67994"/>
            <a:ext cx="18842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1200" b="1" spc="-2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Documento 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CWG-SFP-2/8-S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/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pt-BR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5 </a:t>
            </a:r>
            <a:r>
              <a:rPr lang="pt-BR" sz="1200" b="1" spc="-2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de </a:t>
            </a:r>
            <a:r>
              <a:rPr lang="pt-BR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diciembre </a:t>
            </a:r>
            <a:r>
              <a:rPr lang="pt-BR" sz="1200" b="1" spc="-2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de 2017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/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Original: </a:t>
            </a:r>
            <a:r>
              <a:rPr lang="de-CH" sz="1200" b="1" spc="-2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inglés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200" dirty="0"/>
              <a:t>Proceso para el Plan Estratégico 2020-2023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9" name="직선 화살표 연결선 26"/>
          <p:cNvCxnSpPr>
            <a:cxnSpLocks noChangeShapeType="1"/>
          </p:cNvCxnSpPr>
          <p:nvPr/>
        </p:nvCxnSpPr>
        <p:spPr bwMode="auto">
          <a:xfrm>
            <a:off x="8076915" y="2779986"/>
            <a:ext cx="0" cy="303212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직선 화살표 연결선 14"/>
          <p:cNvCxnSpPr>
            <a:cxnSpLocks noChangeShapeType="1"/>
          </p:cNvCxnSpPr>
          <p:nvPr/>
        </p:nvCxnSpPr>
        <p:spPr bwMode="auto">
          <a:xfrm flipV="1">
            <a:off x="4955890" y="3735661"/>
            <a:ext cx="0" cy="509587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모서리가 둥근 직사각형 4"/>
          <p:cNvSpPr/>
          <p:nvPr/>
        </p:nvSpPr>
        <p:spPr>
          <a:xfrm>
            <a:off x="2592449" y="4076973"/>
            <a:ext cx="2592288" cy="37465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solidFill>
                  <a:schemeClr val="bg1"/>
                </a:solidFill>
              </a:rPr>
              <a:t>GTC-PEPF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타원 5"/>
          <p:cNvSpPr/>
          <p:nvPr/>
        </p:nvSpPr>
        <p:spPr>
          <a:xfrm>
            <a:off x="2398427" y="210847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타원 6"/>
          <p:cNvSpPr/>
          <p:nvPr/>
        </p:nvSpPr>
        <p:spPr>
          <a:xfrm>
            <a:off x="4614948" y="219994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타원 7"/>
          <p:cNvSpPr/>
          <p:nvPr/>
        </p:nvSpPr>
        <p:spPr>
          <a:xfrm>
            <a:off x="6273414" y="2086125"/>
            <a:ext cx="1071563" cy="7064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 smtClean="0">
                <a:solidFill>
                  <a:schemeClr val="bg1"/>
                </a:solidFill>
              </a:rPr>
              <a:t>PP18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15" name="직선 화살표 연결선 8"/>
          <p:cNvCxnSpPr/>
          <p:nvPr/>
        </p:nvCxnSpPr>
        <p:spPr>
          <a:xfrm>
            <a:off x="1547527" y="2383111"/>
            <a:ext cx="785813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44177" y="2562498"/>
            <a:ext cx="2542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/>
            <a:r>
              <a:rPr kumimoji="1" lang="es-ES_tradnl" altLang="ko-KR" sz="1400" b="1" dirty="0">
                <a:ea typeface="굴림" charset="0"/>
                <a:cs typeface="굴림" charset="0"/>
              </a:rPr>
              <a:t>SG presenta contribución al </a:t>
            </a:r>
            <a:r>
              <a:rPr kumimoji="1" lang="es-ES_tradnl" altLang="ko-KR" sz="1400" b="1" dirty="0" smtClean="0">
                <a:ea typeface="굴림" charset="0"/>
                <a:cs typeface="굴림" charset="0"/>
              </a:rPr>
              <a:t/>
            </a:r>
            <a:br>
              <a:rPr kumimoji="1" lang="es-ES_tradnl" altLang="ko-KR" sz="1400" b="1" dirty="0" smtClean="0">
                <a:ea typeface="굴림" charset="0"/>
                <a:cs typeface="굴림" charset="0"/>
              </a:rPr>
            </a:br>
            <a:r>
              <a:rPr kumimoji="1" lang="es-ES_tradnl" altLang="ko-KR" sz="1400" b="1" dirty="0" smtClean="0">
                <a:ea typeface="굴림" charset="0"/>
                <a:cs typeface="굴림" charset="0"/>
              </a:rPr>
              <a:t>Consejo </a:t>
            </a:r>
            <a:r>
              <a:rPr kumimoji="1" lang="en-US" altLang="ko-KR" sz="1200" dirty="0">
                <a:ea typeface="굴림" charset="0"/>
                <a:cs typeface="굴림" charset="0"/>
              </a:rPr>
              <a:t>(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número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74A</a:t>
            </a:r>
            <a:r>
              <a:rPr kumimoji="1" lang="en-US" altLang="ko-KR" sz="1200" dirty="0">
                <a:ea typeface="굴림" charset="0"/>
                <a:cs typeface="굴림" charset="0"/>
              </a:rPr>
              <a:t>,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Constitución)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733140" y="3140348"/>
            <a:ext cx="2011320" cy="105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500"/>
              </a:lnSpc>
            </a:pPr>
            <a:r>
              <a:rPr kumimoji="1" lang="es-ES_tradnl" altLang="ko-KR" sz="1400" b="1" dirty="0">
                <a:ea typeface="굴림" charset="0"/>
                <a:cs typeface="굴림" charset="0"/>
              </a:rPr>
              <a:t>El Consejo comenzará la </a:t>
            </a:r>
            <a:r>
              <a:rPr kumimoji="1" lang="es-ES_tradnl" altLang="ko-KR" sz="1400" b="1" dirty="0" smtClean="0">
                <a:ea typeface="굴림" charset="0"/>
                <a:cs typeface="굴림" charset="0"/>
              </a:rPr>
              <a:t/>
            </a:r>
            <a:br>
              <a:rPr kumimoji="1" lang="es-ES_tradnl" altLang="ko-KR" sz="1400" b="1" dirty="0" smtClean="0">
                <a:ea typeface="굴림" charset="0"/>
                <a:cs typeface="굴림" charset="0"/>
              </a:rPr>
            </a:br>
            <a:r>
              <a:rPr kumimoji="1" lang="es-ES_tradnl" altLang="ko-KR" sz="1400" b="1" dirty="0" smtClean="0">
                <a:ea typeface="굴림" charset="0"/>
                <a:cs typeface="굴림" charset="0"/>
              </a:rPr>
              <a:t>preparación </a:t>
            </a:r>
            <a:r>
              <a:rPr kumimoji="1" lang="es-ES_tradnl" altLang="ko-KR" sz="1400" b="1" dirty="0">
                <a:ea typeface="굴림" charset="0"/>
                <a:cs typeface="굴림" charset="0"/>
              </a:rPr>
              <a:t>de un </a:t>
            </a:r>
            <a:r>
              <a:rPr kumimoji="1" lang="es-ES_tradnl" altLang="ko-KR" sz="1400" b="1" dirty="0" smtClean="0">
                <a:ea typeface="굴림" charset="0"/>
                <a:cs typeface="굴림" charset="0"/>
              </a:rPr>
              <a:t/>
            </a:r>
            <a:br>
              <a:rPr kumimoji="1" lang="es-ES_tradnl" altLang="ko-KR" sz="1400" b="1" dirty="0" smtClean="0">
                <a:ea typeface="굴림" charset="0"/>
                <a:cs typeface="굴림" charset="0"/>
              </a:rPr>
            </a:br>
            <a:r>
              <a:rPr kumimoji="1" lang="es-ES_tradnl" altLang="ko-KR" sz="1400" b="1" dirty="0" smtClean="0">
                <a:ea typeface="굴림" charset="0"/>
                <a:cs typeface="굴림" charset="0"/>
              </a:rPr>
              <a:t>proyecto </a:t>
            </a:r>
            <a:r>
              <a:rPr kumimoji="1" lang="es-ES_tradnl" altLang="ko-KR" sz="1400" b="1" dirty="0">
                <a:ea typeface="굴림" charset="0"/>
                <a:cs typeface="굴림" charset="0"/>
              </a:rPr>
              <a:t>de </a:t>
            </a:r>
            <a:r>
              <a:rPr kumimoji="1" lang="es-ES_tradnl" altLang="ko-KR" sz="1400" b="1" dirty="0" smtClean="0">
                <a:ea typeface="굴림" charset="0"/>
                <a:cs typeface="굴림" charset="0"/>
              </a:rPr>
              <a:t>PE </a:t>
            </a:r>
            <a:br>
              <a:rPr kumimoji="1" lang="es-ES_tradnl" altLang="ko-KR" sz="1400" b="1" dirty="0" smtClean="0">
                <a:ea typeface="굴림" charset="0"/>
                <a:cs typeface="굴림" charset="0"/>
              </a:rPr>
            </a:br>
            <a:r>
              <a:rPr kumimoji="1" lang="en-US" altLang="ko-KR" sz="1200" b="1" dirty="0">
                <a:ea typeface="굴림" charset="0"/>
                <a:cs typeface="굴림" charset="0"/>
              </a:rPr>
              <a:t>(p.e</a:t>
            </a:r>
            <a:r>
              <a:rPr kumimoji="1" lang="en-US" altLang="ko-KR" sz="1200" b="1" dirty="0" smtClean="0">
                <a:ea typeface="굴림" charset="0"/>
                <a:cs typeface="굴림" charset="0"/>
              </a:rPr>
              <a:t>., </a:t>
            </a:r>
            <a:r>
              <a:rPr kumimoji="1" lang="en-US" altLang="ko-KR" sz="1200" b="1" dirty="0">
                <a:ea typeface="굴림" charset="0"/>
                <a:cs typeface="굴림" charset="0"/>
              </a:rPr>
              <a:t>creando un GTC)</a:t>
            </a:r>
          </a:p>
          <a:p>
            <a:pPr latinLnBrk="1">
              <a:lnSpc>
                <a:spcPts val="1500"/>
              </a:lnSpc>
            </a:pPr>
            <a:r>
              <a:rPr kumimoji="1" lang="en-US" altLang="ko-KR" sz="1200" dirty="0">
                <a:ea typeface="굴림" charset="0"/>
                <a:cs typeface="굴림" charset="0"/>
              </a:rPr>
              <a:t>(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número </a:t>
            </a:r>
            <a:r>
              <a:rPr kumimoji="1" lang="en-US" altLang="ko-KR" sz="1200" dirty="0">
                <a:ea typeface="굴림" charset="0"/>
                <a:cs typeface="굴림" charset="0"/>
              </a:rPr>
              <a:t>62A, Convenio)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8" name="다이아몬드 12"/>
          <p:cNvSpPr/>
          <p:nvPr/>
        </p:nvSpPr>
        <p:spPr>
          <a:xfrm>
            <a:off x="4234656" y="3156223"/>
            <a:ext cx="1561480" cy="534988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Proyecto PE</a:t>
            </a:r>
            <a:endParaRPr lang="ko-KR" altLang="en-US" sz="1200" b="1" dirty="0">
              <a:solidFill>
                <a:srgbClr val="FFFFFF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951446" y="4243849"/>
            <a:ext cx="2126232" cy="8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400"/>
              </a:lnSpc>
            </a:pPr>
            <a:r>
              <a:rPr kumimoji="1" lang="es-ES_tradnl" altLang="ko-KR" sz="1300" b="1" dirty="0">
                <a:ea typeface="굴림" charset="0"/>
                <a:cs typeface="굴림" charset="0"/>
              </a:rPr>
              <a:t>GTC coordina la </a:t>
            </a:r>
            <a:r>
              <a:rPr kumimoji="1" lang="es-ES_tradnl" altLang="ko-KR" sz="1300" b="1" dirty="0" smtClean="0">
                <a:ea typeface="굴림" charset="0"/>
                <a:cs typeface="굴림" charset="0"/>
              </a:rPr>
              <a:t/>
            </a:r>
            <a:br>
              <a:rPr kumimoji="1" lang="es-ES_tradnl" altLang="ko-KR" sz="1300" b="1" dirty="0" smtClean="0">
                <a:ea typeface="굴림" charset="0"/>
                <a:cs typeface="굴림" charset="0"/>
              </a:rPr>
            </a:br>
            <a:r>
              <a:rPr kumimoji="1" lang="es-ES_tradnl" altLang="ko-KR" sz="1300" b="1" dirty="0" smtClean="0">
                <a:ea typeface="굴림" charset="0"/>
                <a:cs typeface="굴림" charset="0"/>
              </a:rPr>
              <a:t>elaboración </a:t>
            </a:r>
            <a:r>
              <a:rPr kumimoji="1" lang="es-ES_tradnl" altLang="ko-KR" sz="1300" b="1" dirty="0">
                <a:ea typeface="굴림" charset="0"/>
                <a:cs typeface="굴림" charset="0"/>
              </a:rPr>
              <a:t>del </a:t>
            </a:r>
            <a:r>
              <a:rPr kumimoji="1" lang="es-ES_tradnl" altLang="ko-KR" sz="1300" b="1" dirty="0" smtClean="0">
                <a:ea typeface="굴림" charset="0"/>
                <a:cs typeface="굴림" charset="0"/>
              </a:rPr>
              <a:t/>
            </a:r>
            <a:br>
              <a:rPr kumimoji="1" lang="es-ES_tradnl" altLang="ko-KR" sz="1300" b="1" dirty="0" smtClean="0">
                <a:ea typeface="굴림" charset="0"/>
                <a:cs typeface="굴림" charset="0"/>
              </a:rPr>
            </a:br>
            <a:r>
              <a:rPr kumimoji="1" lang="es-ES_tradnl" altLang="ko-KR" sz="1300" b="1" dirty="0" smtClean="0">
                <a:ea typeface="굴림" charset="0"/>
                <a:cs typeface="굴림" charset="0"/>
              </a:rPr>
              <a:t>proyecto </a:t>
            </a:r>
            <a:r>
              <a:rPr kumimoji="1" lang="es-ES_tradnl" altLang="ko-KR" sz="1300" b="1" dirty="0">
                <a:ea typeface="굴림" charset="0"/>
                <a:cs typeface="굴림" charset="0"/>
              </a:rPr>
              <a:t>de PE </a:t>
            </a:r>
            <a:r>
              <a:rPr kumimoji="1" lang="es-ES_tradnl" altLang="ko-KR" sz="1300" b="1" dirty="0" smtClean="0">
                <a:ea typeface="굴림" charset="0"/>
                <a:cs typeface="굴림" charset="0"/>
              </a:rPr>
              <a:t/>
            </a:r>
            <a:br>
              <a:rPr kumimoji="1" lang="es-ES_tradnl" altLang="ko-KR" sz="1300" b="1" dirty="0" smtClean="0">
                <a:ea typeface="굴림" charset="0"/>
                <a:cs typeface="굴림" charset="0"/>
              </a:rPr>
            </a:br>
            <a:r>
              <a:rPr kumimoji="1" lang="en-US" altLang="ko-KR" sz="1100" dirty="0" smtClean="0">
                <a:ea typeface="굴림" charset="0"/>
                <a:cs typeface="굴림" charset="0"/>
              </a:rPr>
              <a:t>(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Resolución 1384/C17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)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0" name="직선 화살표 연결선 15"/>
          <p:cNvCxnSpPr>
            <a:cxnSpLocks noChangeShapeType="1"/>
            <a:stCxn id="13" idx="5"/>
          </p:cNvCxnSpPr>
          <p:nvPr/>
        </p:nvCxnSpPr>
        <p:spPr bwMode="auto">
          <a:xfrm>
            <a:off x="5285681" y="2657938"/>
            <a:ext cx="763152" cy="582596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다이아몬드 17"/>
          <p:cNvSpPr/>
          <p:nvPr/>
        </p:nvSpPr>
        <p:spPr>
          <a:xfrm>
            <a:off x="5940627" y="3096518"/>
            <a:ext cx="1226694" cy="655638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solidFill>
                  <a:srgbClr val="FFFFFF"/>
                </a:solidFill>
              </a:rPr>
              <a:t>Proyecto final PE</a:t>
            </a:r>
            <a:endParaRPr lang="ko-KR" altLang="en-US" sz="900" b="1" dirty="0">
              <a:solidFill>
                <a:srgbClr val="FFFFFF"/>
              </a:solidFill>
            </a:endParaRPr>
          </a:p>
        </p:txBody>
      </p:sp>
      <p:sp>
        <p:nvSpPr>
          <p:cNvPr id="22" name="직사각형 19"/>
          <p:cNvSpPr/>
          <p:nvPr/>
        </p:nvSpPr>
        <p:spPr>
          <a:xfrm>
            <a:off x="3811964" y="4752000"/>
            <a:ext cx="1580472" cy="504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Estados Miembros</a:t>
            </a: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Miembros de </a:t>
            </a:r>
            <a:r>
              <a:rPr kumimoji="1" lang="en-US" altLang="ko-KR" sz="1200" b="1" dirty="0" smtClean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Sector</a:t>
            </a: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</a:t>
            </a: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Grupos Asesores</a:t>
            </a:r>
            <a:endParaRPr kumimoji="1" lang="ko-KR" altLang="en-US" sz="1200" b="1" dirty="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28722" y="5262482"/>
            <a:ext cx="1768351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ct val="80000"/>
              </a:lnSpc>
            </a:pPr>
            <a:r>
              <a:rPr kumimoji="1" lang="es-ES_tradnl" altLang="ko-KR" sz="1200" b="1" dirty="0">
                <a:ea typeface="굴림" charset="0"/>
                <a:cs typeface="굴림" charset="0"/>
              </a:rPr>
              <a:t>Presenta contribución para la preparación de un proyecto de PE</a:t>
            </a:r>
            <a:r>
              <a:rPr kumimoji="1" lang="en-US" altLang="ko-KR" sz="1200" b="1" dirty="0" smtClean="0">
                <a:ea typeface="굴림" charset="0"/>
                <a:cs typeface="굴림" charset="0"/>
              </a:rPr>
              <a:t> </a:t>
            </a:r>
            <a:endParaRPr kumimoji="1" lang="en-US" altLang="ko-KR" sz="1200" b="1" dirty="0">
              <a:ea typeface="굴림" charset="0"/>
              <a:cs typeface="굴림" charset="0"/>
            </a:endParaRPr>
          </a:p>
          <a:p>
            <a:pPr latinLnBrk="1">
              <a:lnSpc>
                <a:spcPct val="80000"/>
              </a:lnSpc>
            </a:pPr>
            <a:r>
              <a:rPr kumimoji="1" lang="en-US" altLang="ko-KR" sz="1100" dirty="0" smtClean="0">
                <a:ea typeface="굴림" charset="0"/>
                <a:cs typeface="굴림" charset="0"/>
              </a:rPr>
              <a:t>(</a:t>
            </a:r>
            <a:r>
              <a:rPr lang="es-ES" sz="1100" dirty="0" smtClean="0"/>
              <a:t>número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 </a:t>
            </a:r>
            <a:r>
              <a:rPr kumimoji="1" lang="en-US" altLang="ko-KR" sz="1100" dirty="0">
                <a:ea typeface="굴림" charset="0"/>
                <a:cs typeface="굴림" charset="0"/>
              </a:rPr>
              <a:t>62A, Convenio)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4" name="직선 화살표 연결선 23"/>
          <p:cNvCxnSpPr>
            <a:cxnSpLocks noChangeShapeType="1"/>
          </p:cNvCxnSpPr>
          <p:nvPr/>
        </p:nvCxnSpPr>
        <p:spPr bwMode="auto">
          <a:xfrm flipH="1" flipV="1">
            <a:off x="6534353" y="2743473"/>
            <a:ext cx="1587" cy="344488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직선 화살표 연결선 25"/>
          <p:cNvCxnSpPr>
            <a:cxnSpLocks noChangeShapeType="1"/>
            <a:stCxn id="14" idx="6"/>
            <a:endCxn id="30" idx="1"/>
          </p:cNvCxnSpPr>
          <p:nvPr/>
        </p:nvCxnSpPr>
        <p:spPr bwMode="auto">
          <a:xfrm flipV="1">
            <a:off x="7344977" y="2430624"/>
            <a:ext cx="211691" cy="872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직선 화살표 연결선 26"/>
          <p:cNvCxnSpPr>
            <a:cxnSpLocks noChangeShapeType="1"/>
          </p:cNvCxnSpPr>
          <p:nvPr/>
        </p:nvCxnSpPr>
        <p:spPr bwMode="auto">
          <a:xfrm>
            <a:off x="8076915" y="3992836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32240" y="5112742"/>
            <a:ext cx="22675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latinLnBrk="1"/>
            <a:r>
              <a:rPr kumimoji="1" lang="es-ES_tradnl" altLang="ko-KR" sz="1400" b="1" dirty="0">
                <a:ea typeface="굴림" charset="0"/>
                <a:cs typeface="굴림" charset="0"/>
              </a:rPr>
              <a:t>SG coordina la implementación del </a:t>
            </a:r>
            <a:r>
              <a:rPr kumimoji="1" lang="es-ES_tradnl" altLang="ko-KR" sz="1400" b="1" dirty="0" smtClean="0">
                <a:ea typeface="굴림" charset="0"/>
                <a:cs typeface="굴림" charset="0"/>
              </a:rPr>
              <a:t>PE</a:t>
            </a:r>
            <a:br>
              <a:rPr kumimoji="1" lang="es-ES_tradnl" altLang="ko-KR" sz="1400" b="1" dirty="0" smtClean="0">
                <a:ea typeface="굴림" charset="0"/>
                <a:cs typeface="굴림" charset="0"/>
              </a:rPr>
            </a:br>
            <a:r>
              <a:rPr kumimoji="1" lang="en-US" altLang="ko-KR" sz="1200" dirty="0" smtClean="0">
                <a:ea typeface="굴림" charset="0"/>
                <a:cs typeface="굴림" charset="0"/>
              </a:rPr>
              <a:t>(</a:t>
            </a:r>
            <a:r>
              <a:rPr lang="es-ES" sz="1200" dirty="0" smtClean="0"/>
              <a:t>número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86A </a:t>
            </a:r>
            <a:r>
              <a:rPr kumimoji="1" lang="en-US" altLang="ko-KR" sz="1200" dirty="0">
                <a:ea typeface="굴림" charset="0"/>
                <a:cs typeface="굴림" charset="0"/>
              </a:rPr>
              <a:t>c) </a:t>
            </a:r>
            <a:r>
              <a:rPr kumimoji="1" lang="en-US" altLang="ko-KR" sz="1200" i="1" dirty="0">
                <a:ea typeface="굴림" charset="0"/>
                <a:cs typeface="굴림" charset="0"/>
              </a:rPr>
              <a:t>bis</a:t>
            </a:r>
            <a:r>
              <a:rPr kumimoji="1" lang="en-US" altLang="ko-KR" sz="1200" dirty="0">
                <a:ea typeface="굴림" charset="0"/>
                <a:cs typeface="굴림" charset="0"/>
              </a:rPr>
              <a:t>,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Convenio)</a:t>
            </a:r>
            <a:endParaRPr kumimoji="1" lang="en-US" altLang="ko-KR" sz="1200" dirty="0">
              <a:ea typeface="굴림" charset="0"/>
              <a:cs typeface="굴림" charset="0"/>
            </a:endParaRPr>
          </a:p>
        </p:txBody>
      </p:sp>
      <p:cxnSp>
        <p:nvCxnSpPr>
          <p:cNvPr id="28" name="직선 화살표 연결선 15"/>
          <p:cNvCxnSpPr>
            <a:cxnSpLocks noChangeShapeType="1"/>
            <a:stCxn id="12" idx="4"/>
          </p:cNvCxnSpPr>
          <p:nvPr/>
        </p:nvCxnSpPr>
        <p:spPr bwMode="auto">
          <a:xfrm>
            <a:off x="2791334" y="2645047"/>
            <a:ext cx="0" cy="136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다이아몬드 33"/>
          <p:cNvSpPr/>
          <p:nvPr/>
        </p:nvSpPr>
        <p:spPr>
          <a:xfrm>
            <a:off x="7230776" y="3087961"/>
            <a:ext cx="1805719" cy="812800"/>
          </a:xfrm>
          <a:prstGeom prst="diamond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/>
              <a:t>Plan </a:t>
            </a:r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1200" dirty="0" smtClean="0"/>
              <a:t>Estratégico</a:t>
            </a:r>
            <a:br>
              <a:rPr lang="es-ES" sz="1200" dirty="0" smtClean="0"/>
            </a:br>
            <a:r>
              <a:rPr lang="es-ES" sz="1400" dirty="0" smtClean="0"/>
              <a:t> </a:t>
            </a:r>
            <a:r>
              <a:rPr kumimoji="1" lang="en-US" altLang="ko-KR" sz="1000" dirty="0" smtClean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2020-2023</a:t>
            </a:r>
            <a:endParaRPr kumimoji="1" lang="en-US" altLang="ko-KR" sz="10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556668" y="2060848"/>
            <a:ext cx="1571511" cy="739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300"/>
              </a:lnSpc>
            </a:pPr>
            <a:r>
              <a:rPr kumimoji="1" lang="es-ES_tradnl" altLang="ko-KR" sz="1200" b="1" dirty="0">
                <a:ea typeface="굴림" charset="0"/>
                <a:cs typeface="굴림" charset="0"/>
              </a:rPr>
              <a:t>Adopta el Plan </a:t>
            </a:r>
            <a:r>
              <a:rPr kumimoji="1" lang="es-ES_tradnl" altLang="ko-KR" sz="1200" b="1" dirty="0" smtClean="0">
                <a:ea typeface="굴림" charset="0"/>
                <a:cs typeface="굴림" charset="0"/>
              </a:rPr>
              <a:t/>
            </a:r>
            <a:br>
              <a:rPr kumimoji="1" lang="es-ES_tradnl" altLang="ko-KR" sz="1200" b="1" dirty="0" smtClean="0">
                <a:ea typeface="굴림" charset="0"/>
                <a:cs typeface="굴림" charset="0"/>
              </a:rPr>
            </a:br>
            <a:r>
              <a:rPr kumimoji="1" lang="es-ES_tradnl" altLang="ko-KR" sz="1200" b="1" dirty="0" smtClean="0">
                <a:ea typeface="굴림" charset="0"/>
                <a:cs typeface="굴림" charset="0"/>
              </a:rPr>
              <a:t>Estratégico </a:t>
            </a:r>
            <a:r>
              <a:rPr kumimoji="1" lang="es-ES_tradnl" altLang="ko-KR" sz="1200" b="1" dirty="0">
                <a:ea typeface="굴림" charset="0"/>
                <a:cs typeface="굴림" charset="0"/>
              </a:rPr>
              <a:t>para la </a:t>
            </a:r>
            <a:r>
              <a:rPr kumimoji="1" lang="es-ES_tradnl" altLang="ko-KR" sz="1200" b="1" dirty="0" smtClean="0">
                <a:ea typeface="굴림" charset="0"/>
                <a:cs typeface="굴림" charset="0"/>
              </a:rPr>
              <a:t/>
            </a:r>
            <a:br>
              <a:rPr kumimoji="1" lang="es-ES_tradnl" altLang="ko-KR" sz="1200" b="1" dirty="0" smtClean="0">
                <a:ea typeface="굴림" charset="0"/>
                <a:cs typeface="굴림" charset="0"/>
              </a:rPr>
            </a:br>
            <a:r>
              <a:rPr kumimoji="1" lang="es-ES_tradnl" altLang="ko-KR" sz="1200" b="1" dirty="0" smtClean="0">
                <a:ea typeface="굴림" charset="0"/>
                <a:cs typeface="굴림" charset="0"/>
              </a:rPr>
              <a:t>Unión</a:t>
            </a:r>
            <a:br>
              <a:rPr kumimoji="1" lang="es-ES_tradnl" altLang="ko-KR" sz="1200" b="1" dirty="0" smtClean="0">
                <a:ea typeface="굴림" charset="0"/>
                <a:cs typeface="굴림" charset="0"/>
              </a:rPr>
            </a:br>
            <a:r>
              <a:rPr kumimoji="1" lang="en-US" altLang="ko-KR" sz="1100" dirty="0" smtClean="0">
                <a:ea typeface="굴림" charset="0"/>
                <a:cs typeface="굴림" charset="0"/>
              </a:rPr>
              <a:t>(</a:t>
            </a:r>
            <a:r>
              <a:rPr lang="es-ES" sz="1100" dirty="0" smtClean="0"/>
              <a:t>número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51</a:t>
            </a:r>
            <a:r>
              <a:rPr kumimoji="1" lang="en-US" altLang="ko-KR" sz="1100" dirty="0">
                <a:ea typeface="굴림" charset="0"/>
                <a:cs typeface="굴림" charset="0"/>
              </a:rPr>
              <a:t>, Constitución)</a:t>
            </a:r>
          </a:p>
        </p:txBody>
      </p:sp>
      <p:cxnSp>
        <p:nvCxnSpPr>
          <p:cNvPr id="31" name="직선 화살표 연결선 14"/>
          <p:cNvCxnSpPr>
            <a:cxnSpLocks noChangeShapeType="1"/>
            <a:endCxn id="13" idx="4"/>
          </p:cNvCxnSpPr>
          <p:nvPr/>
        </p:nvCxnSpPr>
        <p:spPr bwMode="auto">
          <a:xfrm flipV="1">
            <a:off x="5007854" y="2736518"/>
            <a:ext cx="1" cy="360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ounded Rectangle 31"/>
          <p:cNvSpPr/>
          <p:nvPr/>
        </p:nvSpPr>
        <p:spPr>
          <a:xfrm>
            <a:off x="250540" y="2195786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Secretaría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419690" y="4332561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Secretaría</a:t>
            </a:r>
          </a:p>
        </p:txBody>
      </p:sp>
      <p:cxnSp>
        <p:nvCxnSpPr>
          <p:cNvPr id="34" name="직선 화살표 연결선 26"/>
          <p:cNvCxnSpPr>
            <a:cxnSpLocks noChangeShapeType="1"/>
          </p:cNvCxnSpPr>
          <p:nvPr/>
        </p:nvCxnSpPr>
        <p:spPr bwMode="auto">
          <a:xfrm>
            <a:off x="8065057" y="4752702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직사각형 19"/>
          <p:cNvSpPr/>
          <p:nvPr/>
        </p:nvSpPr>
        <p:spPr>
          <a:xfrm>
            <a:off x="3360907" y="2762114"/>
            <a:ext cx="938726" cy="504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200" b="1" dirty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Contribución de la </a:t>
            </a:r>
            <a:r>
              <a:rPr kumimoji="1" lang="en-US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/>
            </a:r>
            <a:br>
              <a:rPr kumimoji="1" lang="en-US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</a:br>
            <a:r>
              <a:rPr kumimoji="1" lang="en-US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CMDT-17 </a:t>
            </a:r>
            <a:endParaRPr kumimoji="1" lang="ko-KR" altLang="en-US" sz="1200" b="1" dirty="0">
              <a:solidFill>
                <a:schemeClr val="bg1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99792" y="4752000"/>
            <a:ext cx="1032772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200" b="1" dirty="0">
                <a:solidFill>
                  <a:schemeClr val="accent1"/>
                </a:solidFill>
              </a:rPr>
              <a:t>Consultas abiertas y públicas 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41081" y="5970507"/>
            <a:ext cx="8352000" cy="0"/>
          </a:xfrm>
          <a:prstGeom prst="line">
            <a:avLst/>
          </a:prstGeom>
          <a:ln w="12700"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20"/>
          <p:cNvCxnSpPr>
            <a:cxnSpLocks noChangeShapeType="1"/>
            <a:endCxn id="11" idx="0"/>
          </p:cNvCxnSpPr>
          <p:nvPr/>
        </p:nvCxnSpPr>
        <p:spPr bwMode="auto">
          <a:xfrm>
            <a:off x="3797782" y="3274095"/>
            <a:ext cx="0" cy="802878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직선 화살표 연결선 20"/>
          <p:cNvCxnSpPr>
            <a:cxnSpLocks noChangeShapeType="1"/>
          </p:cNvCxnSpPr>
          <p:nvPr/>
        </p:nvCxnSpPr>
        <p:spPr bwMode="auto">
          <a:xfrm flipV="1">
            <a:off x="3245374" y="4410347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직선 화살표 연결선 20"/>
          <p:cNvCxnSpPr>
            <a:cxnSpLocks noChangeShapeType="1"/>
          </p:cNvCxnSpPr>
          <p:nvPr/>
        </p:nvCxnSpPr>
        <p:spPr bwMode="auto">
          <a:xfrm flipV="1">
            <a:off x="4451672" y="4398988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370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3600" dirty="0"/>
              <a:t>Calendario para la elaboración de los Planes Estratégico y Financiero 2020-2023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145005"/>
              </p:ext>
            </p:extLst>
          </p:nvPr>
        </p:nvGraphicFramePr>
        <p:xfrm>
          <a:off x="611560" y="1394460"/>
          <a:ext cx="8064896" cy="508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6845"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/>
                        <a:t>Fecha</a:t>
                      </a:r>
                      <a:endParaRPr lang="en-US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/>
                        <a:t>Hito</a:t>
                      </a:r>
                      <a:endParaRPr lang="en-US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s-ES_tradnl" sz="1200" baseline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Reunión de 2017 del Consejo</a:t>
                      </a:r>
                      <a:endParaRPr lang="en-US" sz="1200" noProof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Creación del GTC-PEPF </a:t>
                      </a:r>
                      <a:endParaRPr lang="en-US" sz="1200" noProof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s-ES_tradnl" sz="1200" baseline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23 de mayo de 2017</a:t>
                      </a:r>
                      <a:endParaRPr lang="en-US" sz="1200" noProof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1ª reunión del GTC-PEPF</a:t>
                      </a:r>
                      <a:endParaRPr lang="en-US" sz="1200" noProof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Junio – agosto de 2017</a:t>
                      </a:r>
                      <a:endParaRPr lang="en-US" sz="1200" noProof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Preparación de la contribución de la Secretaría, incluyendo</a:t>
                      </a:r>
                      <a:r>
                        <a:rPr lang="en-US" sz="1200" baseline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:</a:t>
                      </a:r>
                      <a:br>
                        <a:rPr lang="en-US" sz="1200" baseline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1200" baseline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 </a:t>
                      </a:r>
                      <a:r>
                        <a:rPr lang="es-ES_tradnl" sz="1200" baseline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Consulta pública del GTC-PEPF sobre las prioridades estratégicas</a:t>
                      </a:r>
                      <a:endParaRPr lang="en-US" sz="1200" baseline="0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200" baseline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 </a:t>
                      </a:r>
                      <a:r>
                        <a:rPr lang="es-ES_tradnl" sz="1200" baseline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Talleres de planificación estratégica dentro de la Secretaría de la UIT</a:t>
                      </a:r>
                      <a:endParaRPr lang="en-US" sz="1200" noProof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s-ES_tradnl" sz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11-12 de septiembre de 2017</a:t>
                      </a:r>
                      <a:endParaRPr lang="en-US" sz="1200" noProof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2ª reunión del GTC-PEPF</a:t>
                      </a:r>
                      <a:endParaRPr lang="en-US" sz="1200" noProof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s-ES_tradnl" sz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9-20 de octubre de 2017</a:t>
                      </a:r>
                      <a:endParaRPr lang="en-US" sz="1200" noProof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Contribución de la CMDT-17 al Plan Estratégico de la UIT</a:t>
                      </a:r>
                      <a:endParaRPr lang="en-US" sz="1200" noProof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Octubre – diciembre</a:t>
                      </a:r>
                      <a:r>
                        <a:rPr lang="en-US" sz="1200" baseline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de </a:t>
                      </a:r>
                      <a:r>
                        <a:rPr lang="en-US" sz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2017</a:t>
                      </a:r>
                      <a:endParaRPr lang="en-US" sz="1200" noProof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Consulta pública del anteproyecto de marco estratégico </a:t>
                      </a:r>
                      <a:endParaRPr lang="en-US" sz="1200" noProof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s-ES_tradnl" sz="1200" noProof="0" dirty="0" smtClean="0"/>
                        <a:t>15-16 de enero de 2018</a:t>
                      </a:r>
                      <a:endParaRPr lang="en-US" sz="12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3ª reunión del GTC-PEPF</a:t>
                      </a:r>
                    </a:p>
                    <a:p>
                      <a:r>
                        <a:rPr lang="es-ES_tradnl" sz="1200" noProof="0" dirty="0" smtClean="0"/>
                        <a:t>- Debate </a:t>
                      </a:r>
                      <a:r>
                        <a:rPr lang="es-ES_tradnl" sz="1200" noProof="0" dirty="0" smtClean="0"/>
                        <a:t>sobre el proyecto de Plan Estratégico</a:t>
                      </a:r>
                    </a:p>
                    <a:p>
                      <a:r>
                        <a:rPr lang="es-ES_tradnl" sz="1200" noProof="0" dirty="0" smtClean="0"/>
                        <a:t>- Debate </a:t>
                      </a:r>
                      <a:r>
                        <a:rPr lang="es-ES_tradnl" sz="1200" noProof="0" dirty="0" smtClean="0"/>
                        <a:t>sobre proyectos de propuestas para resoluciones revisadas</a:t>
                      </a:r>
                    </a:p>
                    <a:p>
                      <a:r>
                        <a:rPr lang="es-ES_tradnl" sz="1200" noProof="0" dirty="0" smtClean="0"/>
                        <a:t>- Debate </a:t>
                      </a:r>
                      <a:r>
                        <a:rPr lang="es-ES_tradnl" sz="1200" noProof="0" dirty="0" smtClean="0"/>
                        <a:t>sobre el proyecto de Plan Financiero en el GTC-RFH</a:t>
                      </a: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Febrero – marzo </a:t>
                      </a:r>
                      <a:r>
                        <a:rPr lang="en-US" sz="1200" noProof="0" dirty="0" smtClean="0"/>
                        <a:t>de 2018</a:t>
                      </a:r>
                      <a:endParaRPr lang="en-US" sz="12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noProof="0" dirty="0" smtClean="0"/>
                        <a:t>Consulta pública sobre el proyecto de Plan Estratégico </a:t>
                      </a:r>
                      <a:endParaRPr lang="en-US" sz="12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T1-T2 2018 (por confirmar)</a:t>
                      </a:r>
                      <a:endParaRPr lang="en-US" sz="12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Contribución de las reunions del GAR, el GANT y el GADT</a:t>
                      </a:r>
                      <a:endParaRPr lang="en-US" sz="12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16 de abril de 2018</a:t>
                      </a:r>
                      <a:endParaRPr lang="en-US" sz="12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200" noProof="0" dirty="0" smtClean="0"/>
                        <a:t>4ª reunión (antes de la reunión de 2018 del Consejo) </a:t>
                      </a:r>
                      <a:endParaRPr lang="en-US" sz="12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17-27 de abril de 2018</a:t>
                      </a:r>
                      <a:endParaRPr lang="en-US" sz="12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Reunión de 2018 del Consejo</a:t>
                      </a:r>
                      <a:endParaRPr lang="en-US" sz="12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s-ES_tradnl" sz="1200" noProof="0" dirty="0" smtClean="0"/>
                        <a:t>Finales de junio de 2018</a:t>
                      </a:r>
                      <a:endParaRPr lang="en-US" sz="12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200" noProof="0" dirty="0" smtClean="0"/>
                        <a:t>Proyectos finales del Plan Estratégico y del Plan Financiero presentados a la PP-18</a:t>
                      </a:r>
                      <a:endParaRPr lang="en-US" sz="1200" baseline="0" noProof="0" dirty="0" smtClean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29 Oct – 16 Nov 2018</a:t>
                      </a:r>
                      <a:endParaRPr lang="en-US" sz="12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s-ES_tradnl" sz="1200" noProof="0" dirty="0" smtClean="0"/>
                        <a:t>Adopción del Plan Estratégico y del Plan Financiero por la PP-18</a:t>
                      </a:r>
                      <a:endParaRPr lang="en-US" sz="12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4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pper-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AEECEB53478D4FA58D21D6251A617C" ma:contentTypeVersion="0" ma:contentTypeDescription="Create a new document." ma:contentTypeScope="" ma:versionID="3a61f5a699ba4690e4307edfa93c25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DDB074-D6F8-4121-8E6F-B4C7EA741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B469251-26C4-4223-92C9-72D773D1A1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A9A0B1-5F54-45EF-A28F-0B2FAC4CADC9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36282</TotalTime>
  <Words>478</Words>
  <Application>Microsoft Office PowerPoint</Application>
  <PresentationFormat>On-screen Show (4:3)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굴림</vt:lpstr>
      <vt:lpstr>맑은 고딕</vt:lpstr>
      <vt:lpstr>ＭＳ Ｐゴシック</vt:lpstr>
      <vt:lpstr>SimSun</vt:lpstr>
      <vt:lpstr>Arial</vt:lpstr>
      <vt:lpstr>Calibri</vt:lpstr>
      <vt:lpstr>Times New Roman Bold</vt:lpstr>
      <vt:lpstr>Wingdings</vt:lpstr>
      <vt:lpstr>Wingdings 2</vt:lpstr>
      <vt:lpstr>Median</vt:lpstr>
      <vt:lpstr>Upper-median</vt:lpstr>
      <vt:lpstr>Proceso y calendario para la elaboración de los Planes Estratégico y Financiero de la UIT para 2020-2023  3ª reunión del Grupo de Trabajo del Consejo sobre los Planes Estratégico y Financiero de la Unión  para 2020-2023</vt:lpstr>
      <vt:lpstr>Proceso para el Plan Estratégico 2020-2023 </vt:lpstr>
      <vt:lpstr>Calendario para la elaboración de los Planes Estratégico y Financiero 2020-2023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Igglesis, Vaggelis</dc:creator>
  <cp:lastModifiedBy>Spanish83</cp:lastModifiedBy>
  <cp:revision>1989</cp:revision>
  <cp:lastPrinted>2018-01-11T15:00:12Z</cp:lastPrinted>
  <dcterms:created xsi:type="dcterms:W3CDTF">2011-09-07T08:28:06Z</dcterms:created>
  <dcterms:modified xsi:type="dcterms:W3CDTF">2018-01-11T15:21:32Z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0x010100A1AEECEB53478D4FA58D21D6251A617C</vt:lpwstr>
  </property>
</Properties>
</file>