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3268" autoAdjust="0"/>
  </p:normalViewPr>
  <p:slideViewPr>
    <p:cSldViewPr>
      <p:cViewPr varScale="1">
        <p:scale>
          <a:sx n="97" d="100"/>
          <a:sy n="97" d="100"/>
        </p:scale>
        <p:origin x="20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>
      <p:cViewPr>
        <p:scale>
          <a:sx n="300" d="100"/>
          <a:sy n="300" d="100"/>
        </p:scale>
        <p:origin x="1212" y="-40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2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2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2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4982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69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2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r>
              <a:rPr lang="es-ES_tradnl" dirty="0" smtClean="0"/>
              <a:t>La reunion de 2017 del Consejo inició el proceso de preparación del Nuevo Proyecto de Plan Estratégico estableciendo el GTC para la elaboración de los Planes </a:t>
            </a:r>
            <a:r>
              <a:rPr lang="es-ES_tradnl" dirty="0" smtClean="0"/>
              <a:t>Estratégico </a:t>
            </a:r>
            <a:r>
              <a:rPr lang="es-ES_tradnl" dirty="0" smtClean="0"/>
              <a:t>y </a:t>
            </a:r>
            <a:r>
              <a:rPr lang="es-ES_tradnl" dirty="0" smtClean="0"/>
              <a:t>Financiero </a:t>
            </a:r>
            <a:r>
              <a:rPr lang="es-ES_tradnl" dirty="0" smtClean="0"/>
              <a:t>para </a:t>
            </a:r>
            <a:r>
              <a:rPr lang="es-ES_tradnl" dirty="0" smtClean="0"/>
              <a:t>2020-2023.</a:t>
            </a:r>
            <a:endParaRPr lang="es-ES_tradnl" dirty="0" smtClean="0"/>
          </a:p>
          <a:p>
            <a:pPr marL="171450" lvl="0" indent="-171450">
              <a:buFontTx/>
              <a:buChar char="-"/>
            </a:pPr>
            <a:r>
              <a:rPr lang="es-ES_tradnl" dirty="0" smtClean="0"/>
              <a:t>El proceso es similar al proceso seguido para la </a:t>
            </a:r>
            <a:r>
              <a:rPr lang="es-ES_tradnl" dirty="0" smtClean="0"/>
              <a:t>elaboración </a:t>
            </a:r>
            <a:r>
              <a:rPr lang="es-ES_tradnl" dirty="0" smtClean="0"/>
              <a:t>de los planes actuales (2016-2019</a:t>
            </a:r>
            <a:r>
              <a:rPr lang="es-ES_tradnl" dirty="0" smtClean="0"/>
              <a:t>).</a:t>
            </a:r>
            <a:endParaRPr lang="es-ES_tradnl" dirty="0" smtClean="0"/>
          </a:p>
          <a:p>
            <a:pPr marL="171450" lvl="0" indent="-171450">
              <a:buFontTx/>
              <a:buChar char="-"/>
            </a:pPr>
            <a:r>
              <a:rPr lang="es-ES_tradnl" dirty="0" smtClean="0"/>
              <a:t>El GTC estará abierto a los Estados Miembros y Miembros de Sector, y también recibirá contribuciones de los Grupos Asesores de los Sectores y de la CMDT-17, así como en consultas abiertas y públicas (como en el ciclo anterior</a:t>
            </a:r>
            <a:r>
              <a:rPr lang="es-ES_tradnl" dirty="0" smtClean="0"/>
              <a:t>).</a:t>
            </a:r>
            <a:endParaRPr lang="es-ES_tradnl" dirty="0" smtClean="0"/>
          </a:p>
          <a:p>
            <a:pPr marL="171450" lvl="0" indent="-171450">
              <a:buFontTx/>
              <a:buChar char="-"/>
            </a:pPr>
            <a:r>
              <a:rPr lang="es-ES_tradnl" dirty="0" smtClean="0"/>
              <a:t>Ya se ha llevado a cabo la primera consulta pública y la encuesta al personal.</a:t>
            </a:r>
          </a:p>
          <a:p>
            <a:pPr marL="171450" lvl="0" indent="-171450">
              <a:buFontTx/>
              <a:buChar char="-"/>
            </a:pPr>
            <a:r>
              <a:rPr lang="es-ES_tradnl" dirty="0" smtClean="0"/>
              <a:t>Al cabo de los trabajos del GTC, el proyecto de Plan </a:t>
            </a:r>
            <a:r>
              <a:rPr lang="es-ES_tradnl" dirty="0" smtClean="0"/>
              <a:t>Estratégico </a:t>
            </a:r>
            <a:r>
              <a:rPr lang="es-ES_tradnl" dirty="0" smtClean="0"/>
              <a:t>se someterá a la reunión de 2018 del Consejo, que lo examinará y transmitirá la </a:t>
            </a:r>
            <a:r>
              <a:rPr lang="es-ES_tradnl" dirty="0" smtClean="0"/>
              <a:t>PP-18.</a:t>
            </a:r>
            <a:endParaRPr lang="es-ES_tradnl" dirty="0" smtClean="0"/>
          </a:p>
          <a:p>
            <a:pPr marL="171450" lvl="0" indent="-171450">
              <a:buFontTx/>
              <a:buChar char="-"/>
            </a:pPr>
            <a:r>
              <a:rPr lang="es-ES_tradnl" dirty="0" smtClean="0"/>
              <a:t>Es un </a:t>
            </a:r>
            <a:r>
              <a:rPr lang="es-ES_tradnl" dirty="0"/>
              <a:t>proceso abierto y transparente dirigido </a:t>
            </a:r>
            <a:r>
              <a:rPr lang="es-ES_tradnl" dirty="0" smtClean="0"/>
              <a:t>por los miembros, a cuyas etapas se invita a los Estados Miembros, Miembros de Sector, organizaciones regionales, etc. a contribuir.</a:t>
            </a:r>
          </a:p>
          <a:p>
            <a:endParaRPr lang="es-ES_tradnl" sz="1200" kern="12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s-ES_tradnl" sz="2800" dirty="0"/>
              <a:t>Proceso y calendario para la elaboración de los </a:t>
            </a:r>
            <a:r>
              <a:rPr lang="es-ES_tradnl" sz="2800" b="1" dirty="0"/>
              <a:t>Planes Estratégico y Financiero de la UIT para 2020-2023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s-ES_tradnl" sz="2400" i="1" cap="none" dirty="0" smtClean="0"/>
              <a:t>3ª </a:t>
            </a:r>
            <a:r>
              <a:rPr lang="es-ES_tradnl" sz="2400" i="1" cap="none" dirty="0"/>
              <a:t>reunión del Grupo de Trabajo del Consejo </a:t>
            </a:r>
            <a:r>
              <a:rPr lang="es-ES_tradnl" sz="2400" i="1" cap="none" dirty="0" smtClean="0"/>
              <a:t>sobre </a:t>
            </a:r>
            <a:r>
              <a:rPr lang="es-ES_tradnl" sz="2400" i="1" cap="none" dirty="0"/>
              <a:t>los Planes Estratégico y Financiero de la Unión </a:t>
            </a:r>
            <a:r>
              <a:rPr lang="es-ES_tradnl" sz="2400" i="1" cap="none" dirty="0" smtClean="0"/>
              <a:t/>
            </a:r>
            <a:br>
              <a:rPr lang="es-ES_tradnl" sz="2400" i="1" cap="none" dirty="0" smtClean="0"/>
            </a:br>
            <a:r>
              <a:rPr lang="es-ES_tradnl" sz="2400" i="1" cap="none" dirty="0" smtClean="0"/>
              <a:t>para </a:t>
            </a:r>
            <a:r>
              <a:rPr lang="es-ES_tradnl" sz="2400" i="1" cap="none" dirty="0"/>
              <a:t>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</a:t>
            </a:r>
            <a:r>
              <a:rPr lang="es-ES_tradnl" sz="1300" b="1" dirty="0" smtClean="0"/>
              <a:t>15-16 de enero </a:t>
            </a:r>
            <a:r>
              <a:rPr lang="es-ES_tradnl" sz="1300" b="1" dirty="0"/>
              <a:t>de </a:t>
            </a:r>
            <a:r>
              <a:rPr lang="es-ES_tradnl" sz="1300" b="1" dirty="0" smtClean="0"/>
              <a:t>2018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42365" y="67994"/>
            <a:ext cx="1884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Documento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CWG-SFP-2/8-S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pt-BR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5 </a:t>
            </a:r>
            <a:r>
              <a:rPr lang="pt-BR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de </a:t>
            </a:r>
            <a:r>
              <a:rPr lang="pt-BR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diciembre </a:t>
            </a:r>
            <a:r>
              <a:rPr lang="pt-BR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de 2017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</a:t>
            </a:r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inglés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200" dirty="0"/>
              <a:t>Proceso para el Plan Estratégico 2020-2023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solidFill>
                  <a:schemeClr val="bg1"/>
                </a:solidFill>
              </a:rPr>
              <a:t>GTC-PEPF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54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s-ES_tradnl" altLang="ko-KR" sz="1400" b="1" dirty="0">
                <a:ea typeface="굴림" charset="0"/>
                <a:cs typeface="굴림" charset="0"/>
              </a:rPr>
              <a:t>SG presenta contribución al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Consejo </a:t>
            </a:r>
            <a:r>
              <a:rPr kumimoji="1" lang="en-US" altLang="ko-KR" sz="1200" dirty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número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74A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Constitución)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11320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s-ES_tradnl" altLang="ko-KR" sz="1400" b="1" dirty="0">
                <a:ea typeface="굴림" charset="0"/>
                <a:cs typeface="굴림" charset="0"/>
              </a:rPr>
              <a:t>El Consejo comenzará la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preparación </a:t>
            </a:r>
            <a:r>
              <a:rPr kumimoji="1" lang="es-ES_tradnl" altLang="ko-KR" sz="1400" b="1" dirty="0">
                <a:ea typeface="굴림" charset="0"/>
                <a:cs typeface="굴림" charset="0"/>
              </a:rPr>
              <a:t>de un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proyecto </a:t>
            </a:r>
            <a:r>
              <a:rPr kumimoji="1" lang="es-ES_tradnl" altLang="ko-KR" sz="1400" b="1" dirty="0">
                <a:ea typeface="굴림" charset="0"/>
                <a:cs typeface="굴림" charset="0"/>
              </a:rPr>
              <a:t>de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PE </a:t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>
                <a:ea typeface="굴림" charset="0"/>
                <a:cs typeface="굴림" charset="0"/>
              </a:rPr>
              <a:t>(p.e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., </a:t>
            </a:r>
            <a:r>
              <a:rPr kumimoji="1" lang="en-US" altLang="ko-KR" sz="1200" b="1" dirty="0">
                <a:ea typeface="굴림" charset="0"/>
                <a:cs typeface="굴림" charset="0"/>
              </a:rPr>
              <a:t>creando un GTC)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número </a:t>
            </a:r>
            <a:r>
              <a:rPr kumimoji="1" lang="en-US" altLang="ko-KR" sz="1200" dirty="0">
                <a:ea typeface="굴림" charset="0"/>
                <a:cs typeface="굴림" charset="0"/>
              </a:rPr>
              <a:t>62A, Convenio)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234656" y="3156223"/>
            <a:ext cx="1561480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Proyecto PE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51446" y="4243849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s-ES_tradnl" altLang="ko-KR" sz="1300" b="1" dirty="0">
                <a:ea typeface="굴림" charset="0"/>
                <a:cs typeface="굴림" charset="0"/>
              </a:rPr>
              <a:t>GTC coordina la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>elaboración </a:t>
            </a:r>
            <a:r>
              <a:rPr kumimoji="1" lang="es-ES_tradnl" altLang="ko-KR" sz="1300" b="1" dirty="0">
                <a:ea typeface="굴림" charset="0"/>
                <a:cs typeface="굴림" charset="0"/>
              </a:rPr>
              <a:t>del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>proyecto </a:t>
            </a:r>
            <a:r>
              <a:rPr kumimoji="1" lang="es-ES_tradnl" altLang="ko-KR" sz="1300" b="1" dirty="0">
                <a:ea typeface="굴림" charset="0"/>
                <a:cs typeface="굴림" charset="0"/>
              </a:rPr>
              <a:t>de PE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Resolución 1384/C17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226694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dirty="0">
                <a:solidFill>
                  <a:srgbClr val="FFFFFF"/>
                </a:solidFill>
              </a:rPr>
              <a:t>Proyecto final PE</a:t>
            </a:r>
            <a:endParaRPr lang="ko-KR" altLang="en-US" sz="9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580472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Estados Miembros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Miembros de </a:t>
            </a:r>
            <a:r>
              <a:rPr kumimoji="1" lang="en-US" altLang="ko-KR" sz="12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Sector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Grupos Asesores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s-ES_tradnl" altLang="ko-KR" sz="1200" b="1" dirty="0">
                <a:ea typeface="굴림" charset="0"/>
                <a:cs typeface="굴림" charset="0"/>
              </a:rPr>
              <a:t>Presenta contribución para la preparación de un proyecto de PE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 </a:t>
            </a:r>
            <a:endParaRPr kumimoji="1" lang="en-US" altLang="ko-KR" sz="1200" b="1" dirty="0">
              <a:ea typeface="굴림" charset="0"/>
              <a:cs typeface="굴림" charset="0"/>
            </a:endParaRP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lang="es-ES" sz="1100" dirty="0" smtClean="0"/>
              <a:t>número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>
                <a:ea typeface="굴림" charset="0"/>
                <a:cs typeface="굴림" charset="0"/>
              </a:rPr>
              <a:t>62A, Convenio)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32240" y="5112742"/>
            <a:ext cx="22675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s-ES_tradnl" altLang="ko-KR" sz="1400" b="1" dirty="0">
                <a:ea typeface="굴림" charset="0"/>
                <a:cs typeface="굴림" charset="0"/>
              </a:rPr>
              <a:t>SG coordina la implementación del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PE</a:t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lang="es-ES" sz="1200" dirty="0" smtClean="0"/>
              <a:t>número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86A </a:t>
            </a:r>
            <a:r>
              <a:rPr kumimoji="1" lang="en-US" altLang="ko-KR" sz="1200" dirty="0">
                <a:ea typeface="굴림" charset="0"/>
                <a:cs typeface="굴림" charset="0"/>
              </a:rPr>
              <a:t>c) </a:t>
            </a:r>
            <a:r>
              <a:rPr kumimoji="1" lang="en-US" altLang="ko-KR" sz="1200" i="1" dirty="0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Convenio)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6" y="3087961"/>
            <a:ext cx="1805719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Plan </a:t>
            </a:r>
            <a:r>
              <a:rPr lang="es-ES" sz="1200" dirty="0" smtClean="0"/>
              <a:t/>
            </a:r>
            <a:br>
              <a:rPr lang="es-ES" sz="1200" dirty="0" smtClean="0"/>
            </a:br>
            <a:r>
              <a:rPr lang="es-ES" sz="1200" dirty="0" smtClean="0"/>
              <a:t>Estratégico</a:t>
            </a:r>
            <a:br>
              <a:rPr lang="es-ES" sz="1200" dirty="0" smtClean="0"/>
            </a:br>
            <a:r>
              <a:rPr lang="es-ES" sz="1400" dirty="0" smtClean="0"/>
              <a:t> </a:t>
            </a: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571511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s-ES_tradnl" altLang="ko-KR" sz="1200" b="1" dirty="0">
                <a:ea typeface="굴림" charset="0"/>
                <a:cs typeface="굴림" charset="0"/>
              </a:rPr>
              <a:t>Adopta el Plan </a:t>
            </a: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>Estratégico </a:t>
            </a:r>
            <a:r>
              <a:rPr kumimoji="1" lang="es-ES_tradnl" altLang="ko-KR" sz="1200" b="1" dirty="0">
                <a:ea typeface="굴림" charset="0"/>
                <a:cs typeface="굴림" charset="0"/>
              </a:rPr>
              <a:t>para la </a:t>
            </a: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>Unión</a:t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lang="es-ES" sz="1100" dirty="0" smtClean="0"/>
              <a:t>número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51</a:t>
            </a:r>
            <a:r>
              <a:rPr kumimoji="1" lang="en-US" altLang="ko-KR" sz="1100" dirty="0">
                <a:ea typeface="굴림" charset="0"/>
                <a:cs typeface="굴림" charset="0"/>
              </a:rPr>
              <a:t>, Constitución)</a:t>
            </a: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Secretaría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Secretaría</a:t>
            </a: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938726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Contribución de la </a:t>
            </a: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/>
            </a:r>
            <a:b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CMDT-17 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solidFill>
                  <a:schemeClr val="accent1"/>
                </a:solidFill>
              </a:rPr>
              <a:t>Consultas abiertas y públicas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600" dirty="0"/>
              <a:t>Calendario para la elaboración de los Planes Estratégico y Financiero 2020-2023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145005"/>
              </p:ext>
            </p:extLst>
          </p:nvPr>
        </p:nvGraphicFramePr>
        <p:xfrm>
          <a:off x="611560" y="1394460"/>
          <a:ext cx="8064896" cy="508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Fecha</a:t>
                      </a:r>
                      <a:endParaRPr lang="en-US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Hito</a:t>
                      </a:r>
                      <a:endParaRPr lang="en-US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Reunión de 2017 del Consejo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Creación del GTC-PEPF 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23 de mayo de 2017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1ª reunión del GTC-PEPF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Junio – agosto de 2017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Preparación de la contribución de la Secretaría, incluyendo</a:t>
                      </a:r>
                      <a:r>
                        <a:rPr lang="en-US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:</a:t>
                      </a:r>
                      <a:br>
                        <a:rPr lang="en-US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 </a:t>
                      </a:r>
                      <a:r>
                        <a:rPr lang="es-ES_tradnl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Consulta pública del GTC-PEPF sobre las prioridades estratégicas</a:t>
                      </a:r>
                      <a:endParaRPr lang="en-US" sz="1200" baseline="0" noProof="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 </a:t>
                      </a:r>
                      <a:r>
                        <a:rPr lang="es-ES_tradnl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Talleres de planificación estratégica dentro de la Secretaría de la UIT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11-12 de septiembre de 2017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2ª reunión del GTC-PEPF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9-20 de octubre de 2017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Contribución de la CMDT-17 al Plan Estratégico de la UIT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Octubre – diciembre</a:t>
                      </a:r>
                      <a:r>
                        <a:rPr lang="en-US" sz="1200" baseline="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 </a:t>
                      </a:r>
                      <a:r>
                        <a:rPr lang="en-US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2017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Consulta pública del anteproyecto de marco estratégico </a:t>
                      </a:r>
                      <a:endParaRPr lang="en-US" sz="1200" noProof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noProof="0" dirty="0" smtClean="0"/>
                        <a:t>15-16 de enero de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3ª reunión del GTC-PEPF</a:t>
                      </a:r>
                    </a:p>
                    <a:p>
                      <a:r>
                        <a:rPr lang="es-ES_tradnl" sz="1200" noProof="0" dirty="0" smtClean="0"/>
                        <a:t>- Debate </a:t>
                      </a:r>
                      <a:r>
                        <a:rPr lang="es-ES_tradnl" sz="1200" noProof="0" dirty="0" smtClean="0"/>
                        <a:t>sobre el proyecto de Plan Estratégico</a:t>
                      </a:r>
                    </a:p>
                    <a:p>
                      <a:r>
                        <a:rPr lang="es-ES_tradnl" sz="1200" noProof="0" dirty="0" smtClean="0"/>
                        <a:t>- Debate </a:t>
                      </a:r>
                      <a:r>
                        <a:rPr lang="es-ES_tradnl" sz="1200" noProof="0" dirty="0" smtClean="0"/>
                        <a:t>sobre proyectos de propuestas para resoluciones revisadas</a:t>
                      </a:r>
                    </a:p>
                    <a:p>
                      <a:r>
                        <a:rPr lang="es-ES_tradnl" sz="1200" noProof="0" dirty="0" smtClean="0"/>
                        <a:t>- Debate </a:t>
                      </a:r>
                      <a:r>
                        <a:rPr lang="es-ES_tradnl" sz="1200" noProof="0" dirty="0" smtClean="0"/>
                        <a:t>sobre el proyecto de Plan Financiero en el GTC-RFH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Febrero – marzo </a:t>
                      </a:r>
                      <a:r>
                        <a:rPr lang="en-US" sz="1200" noProof="0" dirty="0" smtClean="0"/>
                        <a:t>de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noProof="0" dirty="0" smtClean="0"/>
                        <a:t>Consulta pública sobre el proyecto de Plan Estratégico 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T1-T2 2018 (por confirmar)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Contribución de las reunions del GAR, el GANT y el GADT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16 de abril de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/>
                        <a:t>4ª reunión (antes de la reunión de 2018 del Consejo) 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17-27 de abril de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Reunión de 2018 del Consejo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200" noProof="0" dirty="0" smtClean="0"/>
                        <a:t>Finales de junio de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/>
                        <a:t>Proyectos finales del Plan Estratégico y del Plan Financiero presentados a la PP-18</a:t>
                      </a:r>
                      <a:endParaRPr lang="en-US" sz="1200" baseline="0" noProof="0" dirty="0" smtClean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29 Oct – 16 Nov 2018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200" noProof="0" dirty="0" smtClean="0"/>
                        <a:t>Adopción del Plan Estratégico y del Plan Financiero por la PP-18</a:t>
                      </a:r>
                      <a:endParaRPr lang="en-US" sz="12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A9A0B1-5F54-45EF-A28F-0B2FAC4CADC9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36282</TotalTime>
  <Words>478</Words>
  <Application>Microsoft Office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굴림</vt:lpstr>
      <vt:lpstr>맑은 고딕</vt:lpstr>
      <vt:lpstr>ＭＳ Ｐゴシック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Proceso y calendario para la elaboración de los Planes Estratégico y Financiero de la UIT para 2020-2023  3ª reunión del Grupo de Trabajo del Consejo sobre los Planes Estratégico y Financiero de la Unión  para 2020-2023</vt:lpstr>
      <vt:lpstr>Proceso para el Plan Estratégico 2020-2023 </vt:lpstr>
      <vt:lpstr>Calendario para la elaboración de los Planes Estratégico y Financiero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Spanish83</cp:lastModifiedBy>
  <cp:revision>1989</cp:revision>
  <cp:lastPrinted>2018-01-11T15:00:12Z</cp:lastPrinted>
  <dcterms:created xsi:type="dcterms:W3CDTF">2011-09-07T08:28:06Z</dcterms:created>
  <dcterms:modified xsi:type="dcterms:W3CDTF">2018-01-11T15:21:32Z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