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9"/>
  </p:notesMasterIdLst>
  <p:handoutMasterIdLst>
    <p:handoutMasterId r:id="rId10"/>
  </p:handoutMasterIdLst>
  <p:sldIdLst>
    <p:sldId id="1010" r:id="rId6"/>
    <p:sldId id="1011" r:id="rId7"/>
    <p:sldId id="1005" r:id="rId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1" autoAdjust="0"/>
    <p:restoredTop sz="84292" autoAdjust="0"/>
  </p:normalViewPr>
  <p:slideViewPr>
    <p:cSldViewPr>
      <p:cViewPr varScale="1">
        <p:scale>
          <a:sx n="108" d="100"/>
          <a:sy n="108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rtl="0">
              <a:buFontTx/>
              <a:buNone/>
            </a:pPr>
            <a:r>
              <a:rPr lang="ru-RU" sz="1100" b="0" baseline="0" dirty="0" smtClean="0"/>
              <a:t>– Совет 2017 года начал процесс подготовки нового проекта Стратегического плана, создав РГС по разработке Стратегического и Финансового планов на 2020–2023 годы.</a:t>
            </a:r>
          </a:p>
          <a:p>
            <a:pPr marL="0" lvl="0" indent="0" rtl="0">
              <a:buFontTx/>
              <a:buNone/>
            </a:pPr>
            <a:r>
              <a:rPr lang="ru-RU" sz="1100" b="0" baseline="0" dirty="0" smtClean="0"/>
              <a:t>– Этот процесс аналогичен процессу, проводившемуся для разработки текущих Планов (2016–2019 гг.).</a:t>
            </a:r>
          </a:p>
          <a:p>
            <a:pPr marL="0" lvl="0" indent="0" rtl="0">
              <a:buFontTx/>
              <a:buNone/>
            </a:pPr>
            <a:r>
              <a:rPr lang="ru-RU" sz="1100" b="0" baseline="0" dirty="0" smtClean="0"/>
              <a:t>– РГС открыта для Государств-Членов, а также для Членов Секторов, и она получит вклады от консультативных групп Секторов и ВКРЭ-17, а также в ходе открытых и публичных консультаций (как в предыдущем цикле).</a:t>
            </a:r>
          </a:p>
          <a:p>
            <a:pPr marL="0" lvl="0" indent="0" rtl="0">
              <a:buFontTx/>
              <a:buNone/>
            </a:pPr>
            <a:r>
              <a:rPr lang="ru-RU" sz="1100" b="0" baseline="0" dirty="0" smtClean="0"/>
              <a:t>– Первые публичные консультации и обследование персонала уже были проведены.</a:t>
            </a:r>
          </a:p>
          <a:p>
            <a:pPr marL="0" lvl="0" indent="0" rtl="0">
              <a:buFontTx/>
              <a:buNone/>
            </a:pPr>
            <a:r>
              <a:rPr lang="ru-RU" sz="1100" b="0" baseline="0" dirty="0" smtClean="0"/>
              <a:t>– По завершении работы РГС проект Стратегического плана будет представлен сессии Совета 2018 года, которая его рассмотрит и передаст ПК-18</a:t>
            </a:r>
          </a:p>
          <a:p>
            <a:pPr marL="0" lvl="0" indent="0" rtl="0">
              <a:buFontTx/>
              <a:buNone/>
            </a:pPr>
            <a:r>
              <a:rPr lang="ru-RU" sz="1100" b="0" baseline="0" dirty="0" smtClean="0"/>
              <a:t>– Это – ориентированный на Членов, открытый и прозрачный процесс, вносить вклады в который на всех этапах предлагается Государствам-Членам, Членам Секторов, региональным организациям и т. п.</a:t>
            </a:r>
            <a:endParaRPr lang="en-GB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29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48000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8000"/>
            <a:ext cx="678484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50267"/>
            <a:ext cx="792088" cy="86543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12/20/2017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pic>
        <p:nvPicPr>
          <p:cNvPr id="11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4" y="274320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12/20/2017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12/20/2017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419189"/>
            <a:ext cx="483493" cy="5282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336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62200" y="836712"/>
            <a:ext cx="6602288" cy="49685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2800" dirty="0"/>
              <a:t>ПРОЦЕСС И ГРАФИК РАЗРАБОТКИ </a:t>
            </a:r>
            <a:r>
              <a:rPr lang="ru-RU" sz="2800" b="1" dirty="0"/>
              <a:t>СТРАТЕГИЧЕСКОГО И ФИНАНСОВОГО ПЛАНОВ МСЭ НА 2020−2023 ГОДЫ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ru-RU" sz="2400" i="1" cap="none" dirty="0" smtClean="0"/>
              <a:t>Третье собрание </a:t>
            </a:r>
            <a:r>
              <a:rPr lang="ru-RU" sz="2400" i="1" cap="none" dirty="0"/>
              <a:t>Рабочей группы Совета </a:t>
            </a:r>
            <a:br>
              <a:rPr lang="ru-RU" sz="2400" i="1" cap="none" dirty="0"/>
            </a:br>
            <a:r>
              <a:rPr lang="ru-RU" sz="2400" i="1" cap="none" dirty="0"/>
              <a:t>по разработке Стратегического и Финансового планов на 2020−2023 годы</a:t>
            </a:r>
            <a:endParaRPr lang="en-US" sz="3600" i="1" cap="non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		</a:t>
            </a:r>
            <a:r>
              <a:rPr lang="en-US" dirty="0" smtClean="0"/>
              <a:t>		 	</a:t>
            </a:r>
            <a:r>
              <a:rPr lang="en-US" sz="2800" b="1" dirty="0" smtClean="0"/>
              <a:t> </a:t>
            </a:r>
            <a:r>
              <a:rPr lang="en-US" sz="1300" b="1" dirty="0"/>
              <a:t>15</a:t>
            </a:r>
            <a:r>
              <a:rPr lang="ru-RU" sz="1300" b="1" dirty="0"/>
              <a:t>–</a:t>
            </a:r>
            <a:r>
              <a:rPr lang="en-US" sz="1300" b="1" dirty="0"/>
              <a:t>16 </a:t>
            </a:r>
            <a:r>
              <a:rPr lang="ru-RU" sz="1300" b="1" dirty="0" smtClean="0"/>
              <a:t>января </a:t>
            </a:r>
            <a:r>
              <a:rPr lang="en-US" sz="1300" b="1" dirty="0" smtClean="0"/>
              <a:t>2018</a:t>
            </a:r>
            <a:r>
              <a:rPr lang="ru-RU" sz="1300" b="1" dirty="0" smtClean="0"/>
              <a:t> года</a:t>
            </a:r>
            <a:endParaRPr lang="en-US" sz="1900" b="1" dirty="0"/>
          </a:p>
        </p:txBody>
      </p:sp>
      <p:sp>
        <p:nvSpPr>
          <p:cNvPr id="4" name="Rectangle 3"/>
          <p:cNvSpPr/>
          <p:nvPr/>
        </p:nvSpPr>
        <p:spPr>
          <a:xfrm>
            <a:off x="7167985" y="0"/>
            <a:ext cx="1686359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de-CH" sz="1200" b="1" spc="-2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 Bold" panose="02020803070505020304" pitchFamily="18" charset="0"/>
            </a:endParaRPr>
          </a:p>
          <a:p>
            <a:r>
              <a:rPr lang="ru-RU" sz="11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Документ </a:t>
            </a:r>
            <a:r>
              <a:rPr lang="de-CH" sz="11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CWG-SFP-3/8-R</a:t>
            </a:r>
            <a:br>
              <a:rPr lang="de-CH" sz="11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1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5 </a:t>
            </a:r>
            <a:r>
              <a:rPr lang="ru-RU" sz="11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декабря </a:t>
            </a:r>
            <a:r>
              <a:rPr lang="de-CH" sz="11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2017</a:t>
            </a:r>
            <a:r>
              <a:rPr lang="ru-RU" sz="11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 года</a:t>
            </a:r>
            <a:r>
              <a:rPr lang="de-CH" sz="11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/>
            </a:r>
            <a:br>
              <a:rPr lang="de-CH" sz="11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ru-RU" sz="11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Оригинал</a:t>
            </a:r>
            <a:r>
              <a:rPr lang="de-CH" sz="11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: </a:t>
            </a:r>
            <a:r>
              <a:rPr lang="ru-RU" sz="11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английский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Процесс </a:t>
            </a:r>
            <a:r>
              <a:rPr lang="ru-RU" sz="3200" dirty="0"/>
              <a:t>разработки Стратегического плана на 2020–2023 годы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9" name="직선 화살표 연결선 26"/>
          <p:cNvCxnSpPr>
            <a:cxnSpLocks noChangeShapeType="1"/>
          </p:cNvCxnSpPr>
          <p:nvPr/>
        </p:nvCxnSpPr>
        <p:spPr bwMode="auto">
          <a:xfrm>
            <a:off x="8076915" y="2779986"/>
            <a:ext cx="0" cy="303212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직선 화살표 연결선 14"/>
          <p:cNvCxnSpPr>
            <a:cxnSpLocks noChangeShapeType="1"/>
          </p:cNvCxnSpPr>
          <p:nvPr/>
        </p:nvCxnSpPr>
        <p:spPr bwMode="auto">
          <a:xfrm flipV="1">
            <a:off x="5007854" y="3738042"/>
            <a:ext cx="0" cy="509587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모서리가 둥근 직사각형 4"/>
          <p:cNvSpPr/>
          <p:nvPr/>
        </p:nvSpPr>
        <p:spPr>
          <a:xfrm>
            <a:off x="2592449" y="4076973"/>
            <a:ext cx="2592288" cy="37465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dirty="0" smtClean="0">
                <a:solidFill>
                  <a:schemeClr val="bg1"/>
                </a:solidFill>
              </a:rPr>
              <a:t>РГС-СФП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2" name="타원 5"/>
          <p:cNvSpPr/>
          <p:nvPr/>
        </p:nvSpPr>
        <p:spPr>
          <a:xfrm>
            <a:off x="2398427" y="210847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타원 6"/>
          <p:cNvSpPr/>
          <p:nvPr/>
        </p:nvSpPr>
        <p:spPr>
          <a:xfrm>
            <a:off x="4614948" y="219994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타원 7"/>
          <p:cNvSpPr/>
          <p:nvPr/>
        </p:nvSpPr>
        <p:spPr>
          <a:xfrm>
            <a:off x="6273414" y="2086125"/>
            <a:ext cx="1071563" cy="706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b="1" dirty="0" smtClean="0">
                <a:solidFill>
                  <a:schemeClr val="bg1"/>
                </a:solidFill>
              </a:rPr>
              <a:t>ПК-</a:t>
            </a:r>
            <a:r>
              <a:rPr lang="en-US" altLang="ko-KR" b="1" dirty="0" smtClean="0">
                <a:solidFill>
                  <a:schemeClr val="bg1"/>
                </a:solidFill>
              </a:rPr>
              <a:t>18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cxnSp>
        <p:nvCxnSpPr>
          <p:cNvPr id="15" name="직선 화살표 연결선 8"/>
          <p:cNvCxnSpPr/>
          <p:nvPr/>
        </p:nvCxnSpPr>
        <p:spPr>
          <a:xfrm>
            <a:off x="1547527" y="2383111"/>
            <a:ext cx="785813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44177" y="2562498"/>
            <a:ext cx="259539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/>
            <a:r>
              <a:rPr kumimoji="1" lang="ru-RU" altLang="ko-KR" sz="1400" b="1" dirty="0" smtClean="0">
                <a:ea typeface="굴림" charset="0"/>
                <a:cs typeface="굴림" charset="0"/>
              </a:rPr>
              <a:t>ГС представляет вклад Совету</a:t>
            </a:r>
            <a:endParaRPr kumimoji="1" lang="en-US" altLang="ko-KR" sz="1400" b="1" dirty="0">
              <a:ea typeface="굴림" charset="0"/>
              <a:cs typeface="굴림" charset="0"/>
            </a:endParaRPr>
          </a:p>
          <a:p>
            <a:pPr latinLnBrk="1"/>
            <a:r>
              <a:rPr kumimoji="1" lang="en-US" altLang="ko-KR" sz="1200" dirty="0" smtClean="0">
                <a:ea typeface="굴림" charset="0"/>
                <a:cs typeface="굴림" charset="0"/>
              </a:rPr>
              <a:t>(</a:t>
            </a:r>
            <a:r>
              <a:rPr kumimoji="1" lang="ru-RU" altLang="ko-KR" sz="1200" dirty="0" smtClean="0">
                <a:ea typeface="굴림" charset="0"/>
                <a:cs typeface="굴림" charset="0"/>
              </a:rPr>
              <a:t>п.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74A </a:t>
            </a:r>
            <a:r>
              <a:rPr kumimoji="1" lang="ru-RU" altLang="ko-KR" sz="1200" dirty="0" smtClean="0">
                <a:ea typeface="굴림" charset="0"/>
                <a:cs typeface="굴림" charset="0"/>
              </a:rPr>
              <a:t>Устава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733140" y="3140348"/>
            <a:ext cx="210512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500"/>
              </a:lnSpc>
            </a:pPr>
            <a:r>
              <a:rPr kumimoji="1" lang="ru-RU" altLang="ko-KR" sz="1400" b="1" dirty="0" smtClean="0">
                <a:ea typeface="굴림" charset="0"/>
                <a:cs typeface="굴림" charset="0"/>
              </a:rPr>
              <a:t>Совет приступает </a:t>
            </a:r>
            <a:br>
              <a:rPr kumimoji="1" lang="ru-RU" altLang="ko-KR" sz="1400" b="1" dirty="0" smtClean="0">
                <a:ea typeface="굴림" charset="0"/>
                <a:cs typeface="굴림" charset="0"/>
              </a:rPr>
            </a:br>
            <a:r>
              <a:rPr kumimoji="1" lang="ru-RU" altLang="ko-KR" sz="1400" b="1" dirty="0" smtClean="0">
                <a:ea typeface="굴림" charset="0"/>
                <a:cs typeface="굴림" charset="0"/>
              </a:rPr>
              <a:t>к подготовке проекта СП</a:t>
            </a:r>
            <a:endParaRPr kumimoji="1" lang="en-US" altLang="ko-KR" sz="1400" b="1" dirty="0">
              <a:ea typeface="굴림" charset="0"/>
              <a:cs typeface="굴림" charset="0"/>
            </a:endParaRPr>
          </a:p>
          <a:p>
            <a:pPr latinLnBrk="1">
              <a:lnSpc>
                <a:spcPts val="1500"/>
              </a:lnSpc>
            </a:pPr>
            <a:r>
              <a:rPr kumimoji="1" lang="en-US" altLang="ko-KR" sz="1200" b="1" dirty="0" smtClean="0">
                <a:ea typeface="굴림" charset="0"/>
                <a:cs typeface="굴림" charset="0"/>
              </a:rPr>
              <a:t>(</a:t>
            </a:r>
            <a:r>
              <a:rPr kumimoji="1" lang="ru-RU" altLang="ko-KR" sz="1200" b="1" dirty="0" smtClean="0">
                <a:ea typeface="굴림" charset="0"/>
                <a:cs typeface="굴림" charset="0"/>
              </a:rPr>
              <a:t>например, создавая РГС)</a:t>
            </a:r>
            <a:endParaRPr kumimoji="1" lang="en-US" altLang="ko-KR" sz="1200" b="1" dirty="0">
              <a:ea typeface="굴림" charset="0"/>
              <a:cs typeface="굴림" charset="0"/>
            </a:endParaRPr>
          </a:p>
          <a:p>
            <a:pPr latinLnBrk="1">
              <a:lnSpc>
                <a:spcPts val="1500"/>
              </a:lnSpc>
            </a:pPr>
            <a:r>
              <a:rPr kumimoji="1" lang="en-US" altLang="ko-KR" sz="1200" dirty="0" smtClean="0">
                <a:ea typeface="굴림" charset="0"/>
                <a:cs typeface="굴림" charset="0"/>
              </a:rPr>
              <a:t>(</a:t>
            </a:r>
            <a:r>
              <a:rPr kumimoji="1" lang="ru-RU" altLang="ko-KR" sz="1200" dirty="0" smtClean="0">
                <a:ea typeface="굴림" charset="0"/>
                <a:cs typeface="굴림" charset="0"/>
              </a:rPr>
              <a:t>п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. 62A </a:t>
            </a:r>
            <a:r>
              <a:rPr kumimoji="1" lang="ru-RU" altLang="ko-KR" sz="1200" dirty="0" smtClean="0">
                <a:ea typeface="굴림" charset="0"/>
                <a:cs typeface="굴림" charset="0"/>
              </a:rPr>
              <a:t>Конвенции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8" name="다이아몬드 12"/>
          <p:cNvSpPr/>
          <p:nvPr/>
        </p:nvSpPr>
        <p:spPr>
          <a:xfrm>
            <a:off x="4445108" y="3118392"/>
            <a:ext cx="1116015" cy="591600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1000" b="1" dirty="0" smtClean="0">
                <a:solidFill>
                  <a:srgbClr val="FFFFFF"/>
                </a:solidFill>
              </a:rPr>
              <a:t>Проект СП</a:t>
            </a:r>
            <a:endParaRPr lang="ko-KR" altLang="en-US" sz="1000" b="1" dirty="0">
              <a:solidFill>
                <a:srgbClr val="FFFFFF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985036" y="4093036"/>
            <a:ext cx="2126232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400"/>
              </a:lnSpc>
            </a:pPr>
            <a:r>
              <a:rPr kumimoji="1" lang="ru-RU" altLang="ko-KR" sz="1300" b="1" dirty="0" smtClean="0">
                <a:ea typeface="굴림" charset="0"/>
                <a:cs typeface="굴림" charset="0"/>
              </a:rPr>
              <a:t>РГС координирует разработку </a:t>
            </a:r>
            <a:br>
              <a:rPr kumimoji="1" lang="ru-RU" altLang="ko-KR" sz="1300" b="1" dirty="0" smtClean="0">
                <a:ea typeface="굴림" charset="0"/>
                <a:cs typeface="굴림" charset="0"/>
              </a:rPr>
            </a:br>
            <a:r>
              <a:rPr kumimoji="1" lang="ru-RU" altLang="ko-KR" sz="1300" b="1" dirty="0" smtClean="0">
                <a:ea typeface="굴림" charset="0"/>
                <a:cs typeface="굴림" charset="0"/>
              </a:rPr>
              <a:t>проекта СП</a:t>
            </a:r>
            <a:endParaRPr kumimoji="1" lang="en-US" altLang="ko-KR" sz="1300" b="1" dirty="0">
              <a:ea typeface="굴림" charset="0"/>
              <a:cs typeface="굴림" charset="0"/>
            </a:endParaRPr>
          </a:p>
          <a:p>
            <a:pPr latinLnBrk="1">
              <a:lnSpc>
                <a:spcPts val="1400"/>
              </a:lnSpc>
            </a:pPr>
            <a:r>
              <a:rPr kumimoji="1" lang="en-US" altLang="ko-KR" sz="1100" dirty="0" smtClean="0">
                <a:ea typeface="굴림" charset="0"/>
                <a:cs typeface="굴림" charset="0"/>
              </a:rPr>
              <a:t>(</a:t>
            </a:r>
            <a:r>
              <a:rPr kumimoji="1" lang="ru-RU" altLang="ko-KR" sz="1100" dirty="0" smtClean="0">
                <a:ea typeface="굴림" charset="0"/>
                <a:cs typeface="굴림" charset="0"/>
              </a:rPr>
              <a:t>Рез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. 1384/C17)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0" name="직선 화살표 연결선 15"/>
          <p:cNvCxnSpPr>
            <a:cxnSpLocks noChangeShapeType="1"/>
            <a:stCxn id="13" idx="5"/>
          </p:cNvCxnSpPr>
          <p:nvPr/>
        </p:nvCxnSpPr>
        <p:spPr bwMode="auto">
          <a:xfrm>
            <a:off x="5285681" y="2657938"/>
            <a:ext cx="763152" cy="582596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다이아몬드 17"/>
          <p:cNvSpPr/>
          <p:nvPr/>
        </p:nvSpPr>
        <p:spPr>
          <a:xfrm>
            <a:off x="5687012" y="3066893"/>
            <a:ext cx="1432397" cy="796601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800" b="1" dirty="0" smtClean="0">
                <a:solidFill>
                  <a:srgbClr val="FFFFFF"/>
                </a:solidFill>
              </a:rPr>
              <a:t>Окончательный проект СП</a:t>
            </a:r>
            <a:endParaRPr lang="ko-KR" altLang="en-US" sz="800" b="1" dirty="0">
              <a:solidFill>
                <a:srgbClr val="FFFFFF"/>
              </a:solidFill>
            </a:endParaRPr>
          </a:p>
        </p:txBody>
      </p:sp>
      <p:sp>
        <p:nvSpPr>
          <p:cNvPr id="22" name="직사각형 19"/>
          <p:cNvSpPr/>
          <p:nvPr/>
        </p:nvSpPr>
        <p:spPr>
          <a:xfrm>
            <a:off x="3811964" y="4752000"/>
            <a:ext cx="1768148" cy="5040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05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ru-RU" altLang="ko-KR" sz="1050" b="1" dirty="0" smtClean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Государства-Члены</a:t>
            </a:r>
            <a:endParaRPr kumimoji="1" lang="en-US" altLang="ko-KR" sz="105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05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ru-RU" altLang="ko-KR" sz="1050" b="1" dirty="0" smtClean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Члены Секторов</a:t>
            </a:r>
            <a:endParaRPr kumimoji="1" lang="en-US" altLang="ko-KR" sz="105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05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ru-RU" altLang="ko-KR" sz="1050" b="1" dirty="0" smtClean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Консультативные группы</a:t>
            </a:r>
            <a:endParaRPr kumimoji="1" lang="ko-KR" altLang="en-US" sz="105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628722" y="5262482"/>
            <a:ext cx="1768351" cy="670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ct val="80000"/>
              </a:lnSpc>
            </a:pPr>
            <a:r>
              <a:rPr kumimoji="1" lang="ru-RU" altLang="ko-KR" sz="1200" b="1" dirty="0" smtClean="0">
                <a:ea typeface="굴림" charset="0"/>
                <a:cs typeface="굴림" charset="0"/>
              </a:rPr>
              <a:t>Представляют вклад для подготовки проекта СП</a:t>
            </a:r>
            <a:endParaRPr kumimoji="1" lang="en-US" altLang="ko-KR" sz="1200" b="1" dirty="0">
              <a:ea typeface="굴림" charset="0"/>
              <a:cs typeface="굴림" charset="0"/>
            </a:endParaRPr>
          </a:p>
          <a:p>
            <a:pPr latinLnBrk="1">
              <a:lnSpc>
                <a:spcPct val="80000"/>
              </a:lnSpc>
            </a:pPr>
            <a:r>
              <a:rPr kumimoji="1" lang="en-US" altLang="ko-KR" sz="1100" dirty="0" smtClean="0">
                <a:ea typeface="굴림" charset="0"/>
                <a:cs typeface="굴림" charset="0"/>
              </a:rPr>
              <a:t>(</a:t>
            </a:r>
            <a:r>
              <a:rPr kumimoji="1" lang="ru-RU" altLang="ko-KR" sz="1100" dirty="0" smtClean="0">
                <a:ea typeface="굴림" charset="0"/>
                <a:cs typeface="굴림" charset="0"/>
              </a:rPr>
              <a:t>п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. 62A </a:t>
            </a:r>
            <a:r>
              <a:rPr kumimoji="1" lang="ru-RU" altLang="ko-KR" sz="1100" dirty="0" smtClean="0">
                <a:ea typeface="굴림" charset="0"/>
                <a:cs typeface="굴림" charset="0"/>
              </a:rPr>
              <a:t>Конвенции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4" name="직선 화살표 연결선 23"/>
          <p:cNvCxnSpPr>
            <a:cxnSpLocks noChangeShapeType="1"/>
          </p:cNvCxnSpPr>
          <p:nvPr/>
        </p:nvCxnSpPr>
        <p:spPr bwMode="auto">
          <a:xfrm flipH="1" flipV="1">
            <a:off x="6411467" y="2690172"/>
            <a:ext cx="1587" cy="344488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직선 화살표 연결선 25"/>
          <p:cNvCxnSpPr>
            <a:cxnSpLocks noChangeShapeType="1"/>
            <a:stCxn id="14" idx="6"/>
            <a:endCxn id="30" idx="1"/>
          </p:cNvCxnSpPr>
          <p:nvPr/>
        </p:nvCxnSpPr>
        <p:spPr bwMode="auto">
          <a:xfrm flipV="1">
            <a:off x="7344977" y="2430624"/>
            <a:ext cx="211691" cy="872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직선 화살표 연결선 26"/>
          <p:cNvCxnSpPr>
            <a:cxnSpLocks noChangeShapeType="1"/>
          </p:cNvCxnSpPr>
          <p:nvPr/>
        </p:nvCxnSpPr>
        <p:spPr bwMode="auto">
          <a:xfrm>
            <a:off x="8076915" y="4030936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056945" y="5112742"/>
            <a:ext cx="19428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latinLnBrk="1"/>
            <a:r>
              <a:rPr kumimoji="1" lang="ru-RU" altLang="ko-KR" sz="1400" b="1" dirty="0" smtClean="0">
                <a:ea typeface="굴림" charset="0"/>
                <a:cs typeface="굴림" charset="0"/>
              </a:rPr>
              <a:t>ГС координирует выполнение СП</a:t>
            </a:r>
            <a:endParaRPr kumimoji="1" lang="en-US" altLang="ko-KR" sz="1400" b="1" dirty="0">
              <a:ea typeface="굴림" charset="0"/>
              <a:cs typeface="굴림" charset="0"/>
            </a:endParaRPr>
          </a:p>
          <a:p>
            <a:pPr algn="ctr" latinLnBrk="1"/>
            <a:r>
              <a:rPr kumimoji="1" lang="en-US" altLang="ko-KR" sz="1200" dirty="0" smtClean="0">
                <a:ea typeface="굴림" charset="0"/>
                <a:cs typeface="굴림" charset="0"/>
              </a:rPr>
              <a:t>(</a:t>
            </a:r>
            <a:r>
              <a:rPr kumimoji="1" lang="ru-RU" altLang="ko-KR" sz="1200" dirty="0">
                <a:ea typeface="굴림" charset="0"/>
                <a:cs typeface="굴림" charset="0"/>
              </a:rPr>
              <a:t>п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.</a:t>
            </a:r>
            <a:r>
              <a:rPr kumimoji="1" lang="ru-RU" altLang="ko-KR" sz="1200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86A </a:t>
            </a:r>
            <a:r>
              <a:rPr kumimoji="1" lang="en-US" altLang="ko-KR" sz="1200" dirty="0">
                <a:ea typeface="굴림" charset="0"/>
                <a:cs typeface="굴림" charset="0"/>
              </a:rPr>
              <a:t>c) </a:t>
            </a:r>
            <a:r>
              <a:rPr kumimoji="1" lang="en-US" altLang="ko-KR" sz="1200" i="1" dirty="0" err="1" smtClean="0">
                <a:ea typeface="굴림" charset="0"/>
                <a:cs typeface="굴림" charset="0"/>
              </a:rPr>
              <a:t>bis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 </a:t>
            </a:r>
            <a:r>
              <a:rPr kumimoji="1" lang="ru-RU" altLang="ko-KR" sz="1200" dirty="0" smtClean="0">
                <a:ea typeface="굴림" charset="0"/>
                <a:cs typeface="굴림" charset="0"/>
              </a:rPr>
              <a:t>Конвенции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)</a:t>
            </a:r>
            <a:endParaRPr kumimoji="1" lang="en-US" altLang="ko-KR" sz="1200" dirty="0">
              <a:ea typeface="굴림" charset="0"/>
              <a:cs typeface="굴림" charset="0"/>
            </a:endParaRPr>
          </a:p>
        </p:txBody>
      </p:sp>
      <p:cxnSp>
        <p:nvCxnSpPr>
          <p:cNvPr id="28" name="직선 화살표 연결선 15"/>
          <p:cNvCxnSpPr>
            <a:cxnSpLocks noChangeShapeType="1"/>
            <a:stCxn id="12" idx="4"/>
          </p:cNvCxnSpPr>
          <p:nvPr/>
        </p:nvCxnSpPr>
        <p:spPr bwMode="auto">
          <a:xfrm>
            <a:off x="2791334" y="2645047"/>
            <a:ext cx="0" cy="136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다이아몬드 33"/>
          <p:cNvSpPr/>
          <p:nvPr/>
        </p:nvSpPr>
        <p:spPr>
          <a:xfrm>
            <a:off x="7161488" y="3084431"/>
            <a:ext cx="1777719" cy="917691"/>
          </a:xfrm>
          <a:prstGeom prst="diamon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altLang="ko-KR" sz="1000" b="1" dirty="0" smtClean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Стратегический план </a:t>
            </a:r>
            <a:r>
              <a:rPr lang="ru-RU" sz="1000" dirty="0" smtClean="0"/>
              <a:t>на </a:t>
            </a:r>
            <a:br>
              <a:rPr lang="ru-RU" sz="1000" dirty="0" smtClean="0"/>
            </a:br>
            <a:r>
              <a:rPr lang="ru-RU" sz="1000" dirty="0" smtClean="0"/>
              <a:t>2020</a:t>
            </a:r>
            <a:r>
              <a:rPr lang="ru-RU" sz="1000" dirty="0"/>
              <a:t>−2023 годы</a:t>
            </a:r>
            <a:endParaRPr kumimoji="1" lang="en-US" altLang="ko-KR" sz="1000" dirty="0">
              <a:solidFill>
                <a:srgbClr val="FFFFFF"/>
              </a:solidFill>
              <a:latin typeface="Calibri" pitchFamily="34" charset="0"/>
              <a:ea typeface="맑은 고딕" pitchFamily="50" charset="-127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56668" y="2060848"/>
            <a:ext cx="1169157" cy="73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300"/>
              </a:lnSpc>
            </a:pPr>
            <a:r>
              <a:rPr kumimoji="1" lang="ru-RU" altLang="ko-KR" sz="1200" b="1" dirty="0" smtClean="0">
                <a:ea typeface="굴림" charset="0"/>
                <a:cs typeface="굴림" charset="0"/>
              </a:rPr>
              <a:t>Принимает </a:t>
            </a:r>
            <a:br>
              <a:rPr kumimoji="1" lang="ru-RU" altLang="ko-KR" sz="1200" b="1" dirty="0" smtClean="0">
                <a:ea typeface="굴림" charset="0"/>
                <a:cs typeface="굴림" charset="0"/>
              </a:rPr>
            </a:br>
            <a:r>
              <a:rPr kumimoji="1" lang="ru-RU" altLang="ko-KR" sz="1200" b="1" dirty="0" smtClean="0">
                <a:ea typeface="굴림" charset="0"/>
                <a:cs typeface="굴림" charset="0"/>
              </a:rPr>
              <a:t>Стратегический </a:t>
            </a:r>
            <a:br>
              <a:rPr kumimoji="1" lang="ru-RU" altLang="ko-KR" sz="1200" b="1" dirty="0" smtClean="0">
                <a:ea typeface="굴림" charset="0"/>
                <a:cs typeface="굴림" charset="0"/>
              </a:rPr>
            </a:br>
            <a:r>
              <a:rPr kumimoji="1" lang="ru-RU" altLang="ko-KR" sz="1200" b="1" dirty="0" smtClean="0">
                <a:ea typeface="굴림" charset="0"/>
                <a:cs typeface="굴림" charset="0"/>
              </a:rPr>
              <a:t>план Союза</a:t>
            </a:r>
            <a:endParaRPr kumimoji="1" lang="en-US" altLang="ko-KR" sz="1200" b="1" dirty="0">
              <a:ea typeface="굴림" charset="0"/>
              <a:cs typeface="굴림" charset="0"/>
            </a:endParaRPr>
          </a:p>
          <a:p>
            <a:pPr latinLnBrk="1">
              <a:lnSpc>
                <a:spcPts val="1300"/>
              </a:lnSpc>
            </a:pPr>
            <a:r>
              <a:rPr kumimoji="1" lang="en-US" altLang="ko-KR" sz="1100" dirty="0" smtClean="0">
                <a:ea typeface="굴림" charset="0"/>
                <a:cs typeface="굴림" charset="0"/>
              </a:rPr>
              <a:t>(</a:t>
            </a:r>
            <a:r>
              <a:rPr kumimoji="1" lang="ru-RU" altLang="ko-KR" sz="1100" dirty="0" smtClean="0">
                <a:ea typeface="굴림" charset="0"/>
                <a:cs typeface="굴림" charset="0"/>
              </a:rPr>
              <a:t>п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.</a:t>
            </a:r>
            <a:r>
              <a:rPr kumimoji="1" lang="ru-RU" altLang="ko-KR" sz="1100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51 </a:t>
            </a:r>
            <a:r>
              <a:rPr kumimoji="1" lang="ru-RU" altLang="ko-KR" sz="1100" dirty="0" smtClean="0">
                <a:ea typeface="굴림" charset="0"/>
                <a:cs typeface="굴림" charset="0"/>
              </a:rPr>
              <a:t>Устава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)</a:t>
            </a:r>
            <a:endParaRPr kumimoji="1" lang="en-US" altLang="ko-KR" sz="1100" dirty="0">
              <a:ea typeface="굴림" charset="0"/>
              <a:cs typeface="굴림" charset="0"/>
            </a:endParaRPr>
          </a:p>
        </p:txBody>
      </p:sp>
      <p:cxnSp>
        <p:nvCxnSpPr>
          <p:cNvPr id="31" name="직선 화살표 연결선 14"/>
          <p:cNvCxnSpPr>
            <a:cxnSpLocks noChangeShapeType="1"/>
            <a:endCxn id="13" idx="4"/>
          </p:cNvCxnSpPr>
          <p:nvPr/>
        </p:nvCxnSpPr>
        <p:spPr bwMode="auto">
          <a:xfrm flipV="1">
            <a:off x="5007854" y="2736518"/>
            <a:ext cx="1" cy="360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ounded Rectangle 31"/>
          <p:cNvSpPr/>
          <p:nvPr/>
        </p:nvSpPr>
        <p:spPr>
          <a:xfrm>
            <a:off x="250540" y="2195786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Секретариат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419690" y="4332561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Секретариат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4" name="직선 화살표 연결선 26"/>
          <p:cNvCxnSpPr>
            <a:cxnSpLocks noChangeShapeType="1"/>
          </p:cNvCxnSpPr>
          <p:nvPr/>
        </p:nvCxnSpPr>
        <p:spPr bwMode="auto">
          <a:xfrm>
            <a:off x="8065057" y="4752702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직사각형 19"/>
          <p:cNvSpPr/>
          <p:nvPr/>
        </p:nvSpPr>
        <p:spPr>
          <a:xfrm>
            <a:off x="3360907" y="2762114"/>
            <a:ext cx="873748" cy="504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Вклад ВКРЭ-</a:t>
            </a:r>
            <a:r>
              <a:rPr kumimoji="1" lang="en-US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17</a:t>
            </a:r>
            <a:endParaRPr kumimoji="1" lang="ko-KR" altLang="en-US" sz="1200" b="1" dirty="0">
              <a:solidFill>
                <a:schemeClr val="bg1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699792" y="4752000"/>
            <a:ext cx="1032772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100" b="1" dirty="0" smtClean="0">
                <a:solidFill>
                  <a:schemeClr val="accent1"/>
                </a:solidFill>
              </a:rPr>
              <a:t>Открытые и публичные консультации</a:t>
            </a:r>
            <a:endParaRPr lang="en-US" sz="1100" b="1" dirty="0">
              <a:solidFill>
                <a:schemeClr val="accent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41081" y="5970507"/>
            <a:ext cx="8352000" cy="0"/>
          </a:xfrm>
          <a:prstGeom prst="line">
            <a:avLst/>
          </a:prstGeom>
          <a:ln w="12700"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20"/>
          <p:cNvCxnSpPr>
            <a:cxnSpLocks noChangeShapeType="1"/>
            <a:endCxn id="11" idx="0"/>
          </p:cNvCxnSpPr>
          <p:nvPr/>
        </p:nvCxnSpPr>
        <p:spPr bwMode="auto">
          <a:xfrm>
            <a:off x="3797782" y="3274095"/>
            <a:ext cx="0" cy="802878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직선 화살표 연결선 20"/>
          <p:cNvCxnSpPr>
            <a:cxnSpLocks noChangeShapeType="1"/>
          </p:cNvCxnSpPr>
          <p:nvPr/>
        </p:nvCxnSpPr>
        <p:spPr bwMode="auto">
          <a:xfrm flipV="1">
            <a:off x="3245374" y="4410347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직선 화살표 연결선 20"/>
          <p:cNvCxnSpPr>
            <a:cxnSpLocks noChangeShapeType="1"/>
          </p:cNvCxnSpPr>
          <p:nvPr/>
        </p:nvCxnSpPr>
        <p:spPr bwMode="auto">
          <a:xfrm flipV="1">
            <a:off x="4451672" y="4398988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830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График </a:t>
            </a:r>
            <a:r>
              <a:rPr lang="ru-RU" sz="3600" dirty="0"/>
              <a:t>разработки Стратегического и Финансового планов на 2020–2023 годы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leau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571452"/>
              </p:ext>
            </p:extLst>
          </p:nvPr>
        </p:nvGraphicFramePr>
        <p:xfrm>
          <a:off x="611560" y="1394460"/>
          <a:ext cx="7920880" cy="4841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4340">
                <a:tc>
                  <a:txBody>
                    <a:bodyPr/>
                    <a:lstStyle/>
                    <a:p>
                      <a:pPr algn="ctr"/>
                      <a:r>
                        <a:rPr lang="ru-RU" sz="1100" noProof="0" dirty="0" smtClean="0"/>
                        <a:t>Дата</a:t>
                      </a:r>
                      <a:endParaRPr lang="en-US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noProof="0" dirty="0" smtClean="0"/>
                        <a:t>Стадия</a:t>
                      </a:r>
                      <a:endParaRPr lang="en-US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276">
                <a:tc>
                  <a:txBody>
                    <a:bodyPr/>
                    <a:lstStyle/>
                    <a:p>
                      <a:r>
                        <a:rPr lang="ru-RU" sz="1100" noProof="0" dirty="0" smtClean="0">
                          <a:solidFill>
                            <a:schemeClr val="accent3"/>
                          </a:solidFill>
                        </a:rPr>
                        <a:t>Сессия Совета 2017 года</a:t>
                      </a:r>
                      <a:endParaRPr lang="en-US" sz="11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ru-RU" sz="1100" noProof="0" dirty="0" smtClean="0">
                          <a:solidFill>
                            <a:schemeClr val="accent3"/>
                          </a:solidFill>
                        </a:rPr>
                        <a:t>Создание РГС-</a:t>
                      </a:r>
                      <a:r>
                        <a:rPr lang="ru-RU" sz="1100" noProof="0" dirty="0" err="1" smtClean="0">
                          <a:solidFill>
                            <a:schemeClr val="accent3"/>
                          </a:solidFill>
                        </a:rPr>
                        <a:t>СФП</a:t>
                      </a:r>
                      <a:endParaRPr lang="en-US" sz="11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0220">
                <a:tc>
                  <a:txBody>
                    <a:bodyPr/>
                    <a:lstStyle/>
                    <a:p>
                      <a:r>
                        <a:rPr lang="ru-RU" sz="1100" baseline="0" noProof="0" dirty="0" smtClean="0">
                          <a:solidFill>
                            <a:schemeClr val="accent3"/>
                          </a:solidFill>
                        </a:rPr>
                        <a:t>23 мая 2017 года</a:t>
                      </a:r>
                      <a:endParaRPr lang="en-US" sz="11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ru-RU" sz="1100" noProof="0" dirty="0" smtClean="0">
                          <a:solidFill>
                            <a:schemeClr val="accent3"/>
                          </a:solidFill>
                        </a:rPr>
                        <a:t>Первое собрание РГС-</a:t>
                      </a:r>
                      <a:r>
                        <a:rPr lang="ru-RU" sz="1100" noProof="0" dirty="0" err="1" smtClean="0">
                          <a:solidFill>
                            <a:schemeClr val="accent3"/>
                          </a:solidFill>
                        </a:rPr>
                        <a:t>СФП</a:t>
                      </a:r>
                      <a:endParaRPr lang="en-US" sz="11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9439">
                <a:tc>
                  <a:txBody>
                    <a:bodyPr/>
                    <a:lstStyle/>
                    <a:p>
                      <a:r>
                        <a:rPr lang="ru-RU" sz="1100" noProof="0" dirty="0" smtClean="0">
                          <a:solidFill>
                            <a:schemeClr val="accent3"/>
                          </a:solidFill>
                        </a:rPr>
                        <a:t>Июнь–август 2017 года</a:t>
                      </a:r>
                      <a:endParaRPr lang="en-US" sz="11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ru-RU" sz="1100" baseline="0" noProof="0" dirty="0" smtClean="0">
                          <a:solidFill>
                            <a:schemeClr val="accent3"/>
                          </a:solidFill>
                        </a:rPr>
                        <a:t>Подготовка вклада Секретариата, в том числе:</a:t>
                      </a:r>
                      <a:r>
                        <a:rPr lang="en-US" sz="1100" baseline="0" noProof="0" dirty="0" smtClean="0">
                          <a:solidFill>
                            <a:schemeClr val="accent3"/>
                          </a:solidFill>
                        </a:rPr>
                        <a:t/>
                      </a:r>
                      <a:br>
                        <a:rPr lang="en-US" sz="1100" baseline="0" noProof="0" dirty="0" smtClean="0">
                          <a:solidFill>
                            <a:schemeClr val="accent3"/>
                          </a:solidFill>
                        </a:rPr>
                      </a:br>
                      <a:r>
                        <a:rPr lang="en-US" sz="1100" baseline="0" noProof="0" dirty="0" smtClean="0">
                          <a:solidFill>
                            <a:schemeClr val="accent3"/>
                          </a:solidFill>
                        </a:rPr>
                        <a:t>– </a:t>
                      </a:r>
                      <a:r>
                        <a:rPr lang="ru-RU" sz="1100" baseline="0" noProof="0" dirty="0" smtClean="0">
                          <a:solidFill>
                            <a:schemeClr val="accent3"/>
                          </a:solidFill>
                        </a:rPr>
                        <a:t>открытые консультации РГС-</a:t>
                      </a:r>
                      <a:r>
                        <a:rPr lang="ru-RU" sz="1100" baseline="0" noProof="0" dirty="0" err="1" smtClean="0">
                          <a:solidFill>
                            <a:schemeClr val="accent3"/>
                          </a:solidFill>
                        </a:rPr>
                        <a:t>СФП</a:t>
                      </a:r>
                      <a:r>
                        <a:rPr lang="ru-RU" sz="1100" baseline="0" noProof="0" dirty="0" smtClean="0">
                          <a:solidFill>
                            <a:schemeClr val="accent3"/>
                          </a:solidFill>
                        </a:rPr>
                        <a:t> по стратегическим приоритетам;</a:t>
                      </a:r>
                      <a:endParaRPr lang="en-US" sz="1100" baseline="0" noProof="0" dirty="0" smtClean="0">
                        <a:solidFill>
                          <a:schemeClr val="accent3"/>
                        </a:solidFill>
                      </a:endParaRPr>
                    </a:p>
                    <a:p>
                      <a:r>
                        <a:rPr lang="en-US" sz="1100" baseline="0" noProof="0" dirty="0" smtClean="0">
                          <a:solidFill>
                            <a:schemeClr val="accent3"/>
                          </a:solidFill>
                        </a:rPr>
                        <a:t>– </a:t>
                      </a:r>
                      <a:r>
                        <a:rPr lang="ru-RU" sz="1100" baseline="0" noProof="0" dirty="0" smtClean="0">
                          <a:solidFill>
                            <a:schemeClr val="accent3"/>
                          </a:solidFill>
                        </a:rPr>
                        <a:t>семинары-практикумы по стратегическому планированию в рамках Секретариата МСЭ</a:t>
                      </a:r>
                      <a:endParaRPr lang="en-US" sz="11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100" baseline="0" noProof="0" dirty="0" smtClean="0">
                          <a:solidFill>
                            <a:schemeClr val="accent3"/>
                          </a:solidFill>
                        </a:rPr>
                        <a:t>11–12 сентября 2017 года</a:t>
                      </a:r>
                      <a:endParaRPr lang="en-US" sz="11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ru-RU" sz="1100" noProof="0" dirty="0" smtClean="0">
                          <a:solidFill>
                            <a:schemeClr val="accent3"/>
                          </a:solidFill>
                        </a:rPr>
                        <a:t>Второе собрание РГС-</a:t>
                      </a:r>
                      <a:r>
                        <a:rPr lang="ru-RU" sz="1100" noProof="0" dirty="0" err="1" smtClean="0">
                          <a:solidFill>
                            <a:schemeClr val="accent3"/>
                          </a:solidFill>
                        </a:rPr>
                        <a:t>СФП</a:t>
                      </a:r>
                      <a:endParaRPr lang="en-US" sz="11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0039">
                <a:tc>
                  <a:txBody>
                    <a:bodyPr/>
                    <a:lstStyle/>
                    <a:p>
                      <a:r>
                        <a:rPr lang="ru-RU" sz="1100" baseline="0" noProof="0" dirty="0" smtClean="0">
                          <a:solidFill>
                            <a:schemeClr val="accent3"/>
                          </a:solidFill>
                        </a:rPr>
                        <a:t>9–20 октября 2017 года</a:t>
                      </a:r>
                      <a:endParaRPr lang="en-US" sz="11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ru-RU" sz="1100" baseline="0" noProof="0" dirty="0" smtClean="0">
                          <a:solidFill>
                            <a:schemeClr val="accent3"/>
                          </a:solidFill>
                        </a:rPr>
                        <a:t>Вклад ВКРЭ-17 для Стратегического плана МСЭ</a:t>
                      </a:r>
                      <a:endParaRPr lang="en-US" sz="11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8983">
                <a:tc>
                  <a:txBody>
                    <a:bodyPr/>
                    <a:lstStyle/>
                    <a:p>
                      <a:pPr rtl="0"/>
                      <a:r>
                        <a:rPr lang="ru-RU" sz="1100" noProof="0" dirty="0" smtClean="0">
                          <a:solidFill>
                            <a:schemeClr val="accent3"/>
                          </a:solidFill>
                        </a:rPr>
                        <a:t>Октябрь–декабрь 2017</a:t>
                      </a:r>
                      <a:r>
                        <a:rPr lang="ru-RU" sz="1100" baseline="0" noProof="0" dirty="0" smtClean="0">
                          <a:solidFill>
                            <a:schemeClr val="accent3"/>
                          </a:solidFill>
                        </a:rPr>
                        <a:t> </a:t>
                      </a:r>
                      <a:r>
                        <a:rPr lang="ru-RU" sz="1100" noProof="0" dirty="0" smtClean="0">
                          <a:solidFill>
                            <a:schemeClr val="accent3"/>
                          </a:solidFill>
                        </a:rPr>
                        <a:t>года</a:t>
                      </a:r>
                      <a:endParaRPr lang="en-US" sz="11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ru-RU" sz="1100" noProof="0" dirty="0" smtClean="0">
                          <a:solidFill>
                            <a:schemeClr val="accent3"/>
                          </a:solidFill>
                        </a:rPr>
                        <a:t>Разработка текста Стратегического плана</a:t>
                      </a:r>
                      <a:endParaRPr lang="en-US" sz="11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7967">
                <a:tc>
                  <a:txBody>
                    <a:bodyPr/>
                    <a:lstStyle/>
                    <a:p>
                      <a:r>
                        <a:rPr lang="ru-RU" sz="1100" noProof="0" dirty="0" smtClean="0"/>
                        <a:t>15–16 января 2018 года</a:t>
                      </a:r>
                      <a:endParaRPr lang="en-US" sz="11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ru-RU" sz="1100" noProof="0" dirty="0" smtClean="0"/>
                        <a:t>Третье собрание РГС-</a:t>
                      </a:r>
                      <a:r>
                        <a:rPr lang="ru-RU" sz="1100" noProof="0" dirty="0" err="1" smtClean="0"/>
                        <a:t>СФП</a:t>
                      </a:r>
                      <a:endParaRPr lang="en-US" sz="1100" noProof="0" dirty="0" smtClean="0"/>
                    </a:p>
                    <a:p>
                      <a:r>
                        <a:rPr lang="en-US" sz="1100" noProof="0" dirty="0" smtClean="0"/>
                        <a:t>–</a:t>
                      </a:r>
                      <a:r>
                        <a:rPr lang="ru-RU" sz="1100" noProof="0" dirty="0" smtClean="0"/>
                        <a:t> </a:t>
                      </a:r>
                      <a:r>
                        <a:rPr lang="ru-RU" sz="1100" baseline="0" noProof="0" dirty="0" smtClean="0"/>
                        <a:t>Обсуждение проекта Стратегического плана</a:t>
                      </a:r>
                      <a:endParaRPr lang="en-US" sz="1100" baseline="0" noProof="0" dirty="0" smtClean="0"/>
                    </a:p>
                    <a:p>
                      <a:r>
                        <a:rPr lang="en-US" sz="1100" baseline="0" noProof="0" dirty="0" smtClean="0"/>
                        <a:t>– </a:t>
                      </a:r>
                      <a:r>
                        <a:rPr lang="ru-RU" sz="1100" baseline="0" noProof="0" dirty="0" smtClean="0"/>
                        <a:t>Обсуждение проектов пересмотренных Резолюций</a:t>
                      </a:r>
                      <a:endParaRPr lang="en-US" sz="1100" baseline="0" noProof="0" dirty="0" smtClean="0"/>
                    </a:p>
                    <a:p>
                      <a:r>
                        <a:rPr lang="en-US" sz="1100" noProof="0" dirty="0" smtClean="0"/>
                        <a:t>– </a:t>
                      </a:r>
                      <a:r>
                        <a:rPr lang="ru-RU" sz="1100" noProof="0" dirty="0" smtClean="0"/>
                        <a:t>Обсуждение проекта Финансового плана в РГС-</a:t>
                      </a:r>
                      <a:r>
                        <a:rPr lang="ru-RU" sz="1100" noProof="0" dirty="0" err="1" smtClean="0"/>
                        <a:t>ФЛР</a:t>
                      </a:r>
                      <a:endParaRPr lang="en-US" sz="11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5999">
                <a:tc>
                  <a:txBody>
                    <a:bodyPr/>
                    <a:lstStyle/>
                    <a:p>
                      <a:r>
                        <a:rPr lang="ru-RU" sz="1100" noProof="0" dirty="0" smtClean="0"/>
                        <a:t>Февраль–март 2018 года</a:t>
                      </a:r>
                      <a:endParaRPr lang="en-US" sz="11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noProof="0" dirty="0" smtClean="0"/>
                        <a:t>Открытые консультации по проекту Стратегического плана</a:t>
                      </a:r>
                      <a:endParaRPr lang="en-US" sz="11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2975">
                <a:tc>
                  <a:txBody>
                    <a:bodyPr/>
                    <a:lstStyle/>
                    <a:p>
                      <a:r>
                        <a:rPr lang="ru-RU" sz="1100" noProof="0" dirty="0" smtClean="0"/>
                        <a:t>1-й–2-й кв. 2018 года</a:t>
                      </a:r>
                    </a:p>
                    <a:p>
                      <a:r>
                        <a:rPr lang="ru-RU" sz="1100" noProof="0" dirty="0" smtClean="0"/>
                        <a:t>(будет подтверждено дополнительно)</a:t>
                      </a:r>
                      <a:endParaRPr lang="en-US" sz="11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ru-RU" sz="1100" noProof="0" dirty="0" smtClean="0"/>
                        <a:t>Вклады от собраний КГР/КГСЭ/КГРЭ</a:t>
                      </a:r>
                      <a:endParaRPr lang="en-US" sz="11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8647">
                <a:tc>
                  <a:txBody>
                    <a:bodyPr/>
                    <a:lstStyle/>
                    <a:p>
                      <a:r>
                        <a:rPr lang="ru-RU" sz="1100" noProof="0" dirty="0" smtClean="0"/>
                        <a:t>16 апреля 2018 года</a:t>
                      </a:r>
                      <a:endParaRPr lang="en-US" sz="11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ru-RU" sz="1100" noProof="0" dirty="0" smtClean="0"/>
                        <a:t>Четвертое собрание (перед сессией Совета 2018 г.)</a:t>
                      </a:r>
                      <a:endParaRPr lang="en-US" sz="11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100" baseline="0" noProof="0" dirty="0" smtClean="0"/>
                        <a:t>17–27 апреля 2018 года</a:t>
                      </a:r>
                      <a:endParaRPr lang="en-US" sz="11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ru-RU" sz="1100" noProof="0" dirty="0" smtClean="0"/>
                        <a:t>Совет 2018 года</a:t>
                      </a:r>
                      <a:endParaRPr lang="en-US" sz="11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32519">
                <a:tc>
                  <a:txBody>
                    <a:bodyPr/>
                    <a:lstStyle/>
                    <a:p>
                      <a:r>
                        <a:rPr lang="ru-RU" sz="1100" noProof="0" dirty="0" smtClean="0"/>
                        <a:t>Конец июня 2018 года</a:t>
                      </a:r>
                      <a:endParaRPr lang="en-US" sz="11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ru-RU" sz="1100" baseline="0" noProof="0" dirty="0" smtClean="0"/>
                        <a:t>Окончательные проекты Стратегического и Финансового планов представляются ПК-18</a:t>
                      </a:r>
                      <a:endParaRPr lang="en-US" sz="1100" baseline="0" noProof="0" dirty="0" smtClean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ru-RU" sz="1100" noProof="0" dirty="0" smtClean="0"/>
                        <a:t>29 октября – 16 ноября 2018 года</a:t>
                      </a:r>
                      <a:endParaRPr lang="en-US" sz="11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ru-RU" sz="1100" noProof="0" dirty="0" smtClean="0"/>
                        <a:t>Принятие ПК-18 Стратегического и Финансового планов</a:t>
                      </a:r>
                      <a:endParaRPr lang="en-US" sz="11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4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EECEB53478D4FA58D21D6251A617C" ma:contentTypeVersion="0" ma:contentTypeDescription="Create a new document." ma:contentTypeScope="" ma:versionID="3a61f5a699ba4690e4307edfa93c25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DDB074-D6F8-4121-8E6F-B4C7EA741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A9A0B1-5F54-45EF-A28F-0B2FAC4CADC9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36579</TotalTime>
  <Words>387</Words>
  <Application>Microsoft Office PowerPoint</Application>
  <PresentationFormat>On-screen Show (4:3)</PresentationFormat>
  <Paragraphs>77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굴림</vt:lpstr>
      <vt:lpstr>맑은 고딕</vt:lpstr>
      <vt:lpstr>SimSun</vt:lpstr>
      <vt:lpstr>Arial</vt:lpstr>
      <vt:lpstr>Calibri</vt:lpstr>
      <vt:lpstr>Times New Roman Bold</vt:lpstr>
      <vt:lpstr>Wingdings</vt:lpstr>
      <vt:lpstr>Wingdings 2</vt:lpstr>
      <vt:lpstr>Median</vt:lpstr>
      <vt:lpstr>Upper-median</vt:lpstr>
      <vt:lpstr>ПРОЦЕСС И ГРАФИК РАЗРАБОТКИ СТРАТЕГИЧЕСКОГО И ФИНАНСОВОГО ПЛАНОВ МСЭ НА 2020−2023 ГОДЫ  Третье собрание Рабочей группы Совета  по разработке Стратегического и Финансового планов на 2020−2023 годы</vt:lpstr>
      <vt:lpstr>Процесс разработки Стратегического плана на 2020–2023 годы</vt:lpstr>
      <vt:lpstr>График разработки Стратегического и Финансового планов на 2020–2023 годы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Maloletkova, Svetlana</cp:lastModifiedBy>
  <cp:revision>1991</cp:revision>
  <cp:lastPrinted>2017-05-04T13:37:24Z</cp:lastPrinted>
  <dcterms:created xsi:type="dcterms:W3CDTF">2011-09-07T08:28:06Z</dcterms:created>
  <dcterms:modified xsi:type="dcterms:W3CDTF">2017-12-20T14:30:06Z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0x010100A1AEECEB53478D4FA58D21D6251A617C</vt:lpwstr>
  </property>
</Properties>
</file>