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9"/>
  </p:notesMasterIdLst>
  <p:handoutMasterIdLst>
    <p:handoutMasterId r:id="rId10"/>
  </p:handoutMasterIdLst>
  <p:sldIdLst>
    <p:sldId id="1010" r:id="rId6"/>
    <p:sldId id="1003" r:id="rId7"/>
    <p:sldId id="1005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  <p:cmAuthor id="2" name="Bouchard, Isabelle" initials="BI" lastIdx="1" clrIdx="1">
    <p:extLst>
      <p:ext uri="{19B8F6BF-5375-455C-9EA6-DF929625EA0E}">
        <p15:presenceInfo xmlns:p15="http://schemas.microsoft.com/office/powerpoint/2012/main" userId="S-1-5-21-8740799-900759487-1415713722-38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1" autoAdjust="0"/>
    <p:restoredTop sz="81901" autoAdjust="0"/>
  </p:normalViewPr>
  <p:slideViewPr>
    <p:cSldViewPr>
      <p:cViewPr varScale="1">
        <p:scale>
          <a:sx n="54" d="100"/>
          <a:sy n="54" d="100"/>
        </p:scale>
        <p:origin x="5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2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51" y="2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9408980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51" y="9408980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2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51" y="2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4538"/>
            <a:ext cx="4949825" cy="3713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69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9408980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51" y="9408980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algn="l" rtl="0">
              <a:buFontTx/>
              <a:buChar char="-"/>
            </a:pPr>
            <a:r>
              <a:rPr lang="fr-CH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sa session de 2017, le Conseil a lancé</a:t>
            </a:r>
            <a:r>
              <a:rPr lang="fr-CH" sz="120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processus </a:t>
            </a:r>
            <a:r>
              <a:rPr lang="fr-CH" sz="120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d'élaboration </a:t>
            </a:r>
            <a:r>
              <a:rPr lang="fr-CH" sz="120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 </a:t>
            </a:r>
            <a:r>
              <a:rPr lang="fr-CH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projet de nouveau Plan stratégique,</a:t>
            </a:r>
            <a:r>
              <a:rPr lang="fr-CH" sz="120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créant le GTC </a:t>
            </a:r>
            <a:r>
              <a:rPr lang="fr-FR" dirty="0" smtClean="0">
                <a:effectLst/>
              </a:rPr>
              <a:t>chargé </a:t>
            </a:r>
            <a:r>
              <a:rPr lang="fr-FR" dirty="0" smtClean="0">
                <a:effectLst/>
              </a:rPr>
              <a:t>d'élaborer </a:t>
            </a:r>
            <a:r>
              <a:rPr lang="fr-FR" dirty="0" smtClean="0">
                <a:effectLst/>
              </a:rPr>
              <a:t>le Plan stratégique et le Plan financier pour la période </a:t>
            </a:r>
            <a:r>
              <a:rPr lang="fr-CH" baseline="0" noProof="0" dirty="0" smtClean="0"/>
              <a:t>2020-2023.</a:t>
            </a:r>
          </a:p>
          <a:p>
            <a:pPr marL="171450" lvl="0" indent="-171450" rtl="0">
              <a:buFontTx/>
              <a:buChar char="-"/>
            </a:pPr>
            <a:r>
              <a:rPr lang="fr-CH" baseline="0" noProof="0" dirty="0" smtClean="0"/>
              <a:t>Le processus est analogue à celui suivi pour </a:t>
            </a:r>
            <a:r>
              <a:rPr lang="fr-CH" baseline="0" noProof="0" dirty="0" smtClean="0"/>
              <a:t>l'élaboration </a:t>
            </a:r>
            <a:r>
              <a:rPr lang="fr-CH" baseline="0" noProof="0" dirty="0" smtClean="0"/>
              <a:t>des plans actuels (2016-2019). </a:t>
            </a:r>
          </a:p>
          <a:p>
            <a:pPr marL="171450" lvl="0" indent="-171450" rtl="0">
              <a:buFontTx/>
              <a:buChar char="-"/>
            </a:pPr>
            <a:r>
              <a:rPr lang="fr-CH" baseline="0" noProof="0" dirty="0" smtClean="0"/>
              <a:t>Le GTC est ouvert aux </a:t>
            </a:r>
            <a:r>
              <a:rPr lang="fr-CH" baseline="0" noProof="0" dirty="0" err="1" smtClean="0"/>
              <a:t>Etats</a:t>
            </a:r>
            <a:r>
              <a:rPr lang="fr-CH" baseline="0" noProof="0" dirty="0" smtClean="0"/>
              <a:t> Membres et également aux Membres de Secteur – et recevra aussi des contributions émanant des </a:t>
            </a:r>
            <a:r>
              <a:rPr lang="fr-CH" baseline="0" noProof="0" dirty="0" smtClean="0"/>
              <a:t>Groupes </a:t>
            </a:r>
            <a:r>
              <a:rPr lang="fr-CH" baseline="0" noProof="0" dirty="0" smtClean="0"/>
              <a:t>consultatifs des Secteurs et de la CMDT-17, ainsi que de consultations ouvertes et publiques (comme pour le cycle précédent).</a:t>
            </a:r>
          </a:p>
          <a:p>
            <a:pPr marL="171450" lvl="0" indent="-171450" rtl="0">
              <a:buFontTx/>
              <a:buChar char="-"/>
            </a:pPr>
            <a:r>
              <a:rPr lang="fr-CH" baseline="0" noProof="0" dirty="0" smtClean="0"/>
              <a:t>La première consultation publique et une enquête auprès du personnel ont déjà eu lieu.</a:t>
            </a:r>
          </a:p>
          <a:p>
            <a:pPr marL="171450" lvl="0" indent="-171450" rtl="0">
              <a:buFontTx/>
              <a:buChar char="-"/>
            </a:pPr>
            <a:r>
              <a:rPr lang="fr-CH" baseline="0" noProof="0" dirty="0" smtClean="0"/>
              <a:t>Une fois les travaux du GTC achevés, le projet de Plan stratégique sera soumis à la session de 2018 du Conseil, qui </a:t>
            </a:r>
            <a:r>
              <a:rPr lang="fr-CH" baseline="0" noProof="0" dirty="0" smtClean="0"/>
              <a:t>l'examinera </a:t>
            </a:r>
            <a:r>
              <a:rPr lang="fr-CH" baseline="0" noProof="0" dirty="0" smtClean="0"/>
              <a:t>et le transmettra à la PP-18.</a:t>
            </a:r>
          </a:p>
          <a:p>
            <a:pPr marL="171450" lvl="0" indent="-171450" rtl="0">
              <a:buFontTx/>
              <a:buChar char="-"/>
            </a:pPr>
            <a:r>
              <a:rPr lang="fr-CH" b="0" baseline="0" noProof="0" dirty="0" smtClean="0"/>
              <a:t>Il </a:t>
            </a:r>
            <a:r>
              <a:rPr lang="fr-CH" b="0" baseline="0" noProof="0" dirty="0" smtClean="0"/>
              <a:t>s'agit d'un </a:t>
            </a:r>
            <a:r>
              <a:rPr lang="fr-CH" b="0" baseline="0" noProof="0" dirty="0" smtClean="0"/>
              <a:t>processus reposant sur les contributions des membres, ouvert et transparent, auquel les </a:t>
            </a:r>
            <a:r>
              <a:rPr lang="fr-CH" b="0" baseline="0" noProof="0" dirty="0" err="1" smtClean="0"/>
              <a:t>Etats</a:t>
            </a:r>
            <a:r>
              <a:rPr lang="fr-CH" b="0" baseline="0" noProof="0" dirty="0" smtClean="0"/>
              <a:t> Membres</a:t>
            </a:r>
            <a:r>
              <a:rPr lang="fr-CH" b="0" noProof="0" dirty="0" smtClean="0"/>
              <a:t>, les Membres de Secteur, les organisations régionales,</a:t>
            </a:r>
            <a:r>
              <a:rPr lang="fr-CH" b="0" baseline="0" noProof="0" dirty="0" smtClean="0"/>
              <a:t> etc. sont invités à contribuer à toutes les étapes.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89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7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48000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8000"/>
            <a:ext cx="678484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50267"/>
            <a:ext cx="792088" cy="86543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1/9/2018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pic>
        <p:nvPicPr>
          <p:cNvPr id="11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4" y="274320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1/9/2018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1/9/2018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419189"/>
            <a:ext cx="483493" cy="5282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336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62200" y="836712"/>
            <a:ext cx="6602288" cy="49685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sz="2600" dirty="0"/>
              <a:t>Processus et calendrier </a:t>
            </a:r>
            <a:r>
              <a:rPr lang="fr-FR" sz="2600" dirty="0" smtClean="0"/>
              <a:t>pour </a:t>
            </a:r>
            <a:r>
              <a:rPr lang="fr-FR" sz="2600" dirty="0" smtClean="0"/>
              <a:t>l'élaboration </a:t>
            </a:r>
            <a:r>
              <a:rPr lang="fr-FR" sz="2600" dirty="0"/>
              <a:t>du </a:t>
            </a:r>
            <a:r>
              <a:rPr lang="fr-FR" sz="2600" b="1" dirty="0"/>
              <a:t>Plan stratégique </a:t>
            </a:r>
            <a:r>
              <a:rPr lang="fr-FR" sz="2600" b="1" dirty="0" smtClean="0"/>
              <a:t/>
            </a:r>
            <a:br>
              <a:rPr lang="fr-FR" sz="2600" b="1" dirty="0" smtClean="0"/>
            </a:br>
            <a:r>
              <a:rPr lang="fr-FR" sz="2600" b="1" dirty="0" smtClean="0"/>
              <a:t>et </a:t>
            </a:r>
            <a:r>
              <a:rPr lang="fr-FR" sz="2600" b="1" dirty="0"/>
              <a:t>du Plan financier de </a:t>
            </a:r>
            <a:r>
              <a:rPr lang="fr-FR" sz="2600" b="1" dirty="0" smtClean="0"/>
              <a:t>l'UIT </a:t>
            </a:r>
            <a:r>
              <a:rPr lang="fr-FR" sz="2600" b="1" dirty="0"/>
              <a:t>pour </a:t>
            </a:r>
            <a:r>
              <a:rPr lang="fr-FR" sz="2600" b="1" dirty="0" smtClean="0"/>
              <a:t/>
            </a:r>
            <a:br>
              <a:rPr lang="fr-FR" sz="2600" b="1" dirty="0" smtClean="0"/>
            </a:br>
            <a:r>
              <a:rPr lang="fr-FR" sz="2600" b="1" dirty="0" smtClean="0"/>
              <a:t>la </a:t>
            </a:r>
            <a:r>
              <a:rPr lang="fr-FR" sz="2600" b="1" dirty="0"/>
              <a:t>période 2020-2023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fr-FR" sz="2400" i="1" cap="none" dirty="0" smtClean="0"/>
              <a:t>Troisième réunion </a:t>
            </a:r>
            <a:r>
              <a:rPr lang="fr-FR" sz="2400" i="1" cap="none" dirty="0"/>
              <a:t>du Groupe de travail du Conseil chargé </a:t>
            </a:r>
            <a:r>
              <a:rPr lang="fr-FR" sz="2400" i="1" cap="none" dirty="0" smtClean="0"/>
              <a:t>d'élaborer </a:t>
            </a:r>
            <a:r>
              <a:rPr lang="fr-FR" sz="2400" i="1" cap="none" dirty="0"/>
              <a:t>le Plan stratégique et le Plan financier pour la période 2020-2023</a:t>
            </a:r>
            <a:endParaRPr lang="en-US" sz="3600" i="1" cap="non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		</a:t>
            </a:r>
            <a:r>
              <a:rPr lang="en-US" dirty="0" smtClean="0"/>
              <a:t>		 	</a:t>
            </a:r>
            <a:r>
              <a:rPr lang="en-US" sz="2800" b="1" dirty="0" smtClean="0"/>
              <a:t> </a:t>
            </a:r>
            <a:r>
              <a:rPr lang="fr-CH" sz="1300" b="1" smtClean="0"/>
              <a:t>15-16 janvier 2018</a:t>
            </a:r>
            <a:endParaRPr lang="en-US" sz="1900" b="1" dirty="0"/>
          </a:p>
        </p:txBody>
      </p:sp>
      <p:sp>
        <p:nvSpPr>
          <p:cNvPr id="4" name="Rectangle 3"/>
          <p:cNvSpPr/>
          <p:nvPr/>
        </p:nvSpPr>
        <p:spPr>
          <a:xfrm>
            <a:off x="7167985" y="0"/>
            <a:ext cx="182094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1200" b="1" spc="-2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Document</a:t>
            </a:r>
            <a:r>
              <a:rPr lang="de-CH" b="1" spc="-2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 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CWG-SFP-3/8-F</a:t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5 décembre 2017</a:t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Original: anglais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다이아몬드 12"/>
          <p:cNvSpPr/>
          <p:nvPr/>
        </p:nvSpPr>
        <p:spPr>
          <a:xfrm>
            <a:off x="4384888" y="3123475"/>
            <a:ext cx="1267232" cy="621690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altLang="ko-KR" sz="700" b="1" dirty="0" smtClean="0">
                <a:solidFill>
                  <a:srgbClr val="FFFFFF"/>
                </a:solidFill>
              </a:rPr>
              <a:t>Projet de plan stratégique</a:t>
            </a:r>
            <a:endParaRPr lang="ko-KR" altLang="en-US" sz="700" b="1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dirty="0"/>
              <a:t>Processus pour le Plan stratégique pour la période 2020-2023 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9" name="직선 화살표 연결선 26"/>
          <p:cNvCxnSpPr>
            <a:cxnSpLocks noChangeShapeType="1"/>
          </p:cNvCxnSpPr>
          <p:nvPr/>
        </p:nvCxnSpPr>
        <p:spPr bwMode="auto">
          <a:xfrm>
            <a:off x="8076915" y="2779986"/>
            <a:ext cx="0" cy="303212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직선 화살표 연결선 14"/>
          <p:cNvCxnSpPr>
            <a:cxnSpLocks noChangeShapeType="1"/>
          </p:cNvCxnSpPr>
          <p:nvPr/>
        </p:nvCxnSpPr>
        <p:spPr bwMode="auto">
          <a:xfrm flipV="1">
            <a:off x="4955890" y="3735661"/>
            <a:ext cx="0" cy="509587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모서리가 둥근 직사각형 4"/>
          <p:cNvSpPr/>
          <p:nvPr/>
        </p:nvSpPr>
        <p:spPr>
          <a:xfrm>
            <a:off x="2592449" y="4076973"/>
            <a:ext cx="2592288" cy="37465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bg1"/>
                </a:solidFill>
              </a:rPr>
              <a:t>GTC-SFP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2" name="타원 5"/>
          <p:cNvSpPr/>
          <p:nvPr/>
        </p:nvSpPr>
        <p:spPr>
          <a:xfrm>
            <a:off x="2398427" y="210847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타원 6"/>
          <p:cNvSpPr/>
          <p:nvPr/>
        </p:nvSpPr>
        <p:spPr>
          <a:xfrm>
            <a:off x="4614948" y="219994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타원 7"/>
          <p:cNvSpPr/>
          <p:nvPr/>
        </p:nvSpPr>
        <p:spPr>
          <a:xfrm>
            <a:off x="6273414" y="2086125"/>
            <a:ext cx="1071563" cy="706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 smtClean="0">
                <a:solidFill>
                  <a:schemeClr val="bg1"/>
                </a:solidFill>
              </a:rPr>
              <a:t>PP18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15" name="직선 화살표 연결선 8"/>
          <p:cNvCxnSpPr/>
          <p:nvPr/>
        </p:nvCxnSpPr>
        <p:spPr>
          <a:xfrm>
            <a:off x="1547527" y="2383111"/>
            <a:ext cx="785813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44177" y="2562498"/>
            <a:ext cx="2647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/>
            <a:r>
              <a:rPr kumimoji="1" lang="en-US" altLang="ko-KR" sz="1200" b="1" dirty="0" smtClean="0">
                <a:ea typeface="굴림" charset="0"/>
                <a:cs typeface="굴림" charset="0"/>
              </a:rPr>
              <a:t>Le SG fournit des données au</a:t>
            </a:r>
            <a:br>
              <a:rPr kumimoji="1" lang="en-US" altLang="ko-KR" sz="1200" b="1" dirty="0" smtClean="0">
                <a:ea typeface="굴림" charset="0"/>
                <a:cs typeface="굴림" charset="0"/>
              </a:rPr>
            </a:br>
            <a:r>
              <a:rPr kumimoji="1" lang="en-US" altLang="ko-KR" sz="1200" b="1" dirty="0" smtClean="0">
                <a:ea typeface="굴림" charset="0"/>
                <a:cs typeface="굴림" charset="0"/>
              </a:rPr>
              <a:t>Conseil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(numéro 74A de la Constitution)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670326" y="3039760"/>
            <a:ext cx="2197846" cy="105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500"/>
              </a:lnSpc>
            </a:pPr>
            <a:r>
              <a:rPr kumimoji="1" lang="en-US" altLang="ko-KR" sz="1200" b="1" dirty="0" smtClean="0">
                <a:ea typeface="굴림" charset="0"/>
                <a:cs typeface="굴림" charset="0"/>
              </a:rPr>
              <a:t>Le Conseil commence </a:t>
            </a:r>
            <a:br>
              <a:rPr kumimoji="1" lang="en-US" altLang="ko-KR" sz="1200" b="1" dirty="0" smtClean="0">
                <a:ea typeface="굴림" charset="0"/>
                <a:cs typeface="굴림" charset="0"/>
              </a:rPr>
            </a:br>
            <a:r>
              <a:rPr kumimoji="1" lang="en-US" altLang="ko-KR" sz="1200" b="1" dirty="0" err="1" smtClean="0">
                <a:ea typeface="굴림" charset="0"/>
                <a:cs typeface="굴림" charset="0"/>
              </a:rPr>
              <a:t>l'élaboration</a:t>
            </a:r>
            <a:r>
              <a:rPr kumimoji="1" lang="en-US" altLang="ko-KR" sz="1200" b="1" dirty="0" smtClean="0">
                <a:ea typeface="굴림" charset="0"/>
                <a:cs typeface="굴림" charset="0"/>
              </a:rPr>
              <a:t> d'un </a:t>
            </a:r>
            <a:r>
              <a:rPr kumimoji="1" lang="en-US" altLang="ko-KR" sz="1200" b="1" dirty="0" smtClean="0">
                <a:ea typeface="굴림" charset="0"/>
                <a:cs typeface="굴림" charset="0"/>
              </a:rPr>
              <a:t>projet de</a:t>
            </a:r>
            <a:br>
              <a:rPr kumimoji="1" lang="en-US" altLang="ko-KR" sz="1200" b="1" dirty="0" smtClean="0">
                <a:ea typeface="굴림" charset="0"/>
                <a:cs typeface="굴림" charset="0"/>
              </a:rPr>
            </a:br>
            <a:r>
              <a:rPr kumimoji="1" lang="en-US" altLang="ko-KR" sz="1200" b="1" dirty="0" smtClean="0">
                <a:ea typeface="굴림" charset="0"/>
                <a:cs typeface="굴림" charset="0"/>
              </a:rPr>
              <a:t>plan stratégique (par exemple</a:t>
            </a:r>
            <a:br>
              <a:rPr kumimoji="1" lang="en-US" altLang="ko-KR" sz="1200" b="1" dirty="0" smtClean="0">
                <a:ea typeface="굴림" charset="0"/>
                <a:cs typeface="굴림" charset="0"/>
              </a:rPr>
            </a:br>
            <a:r>
              <a:rPr kumimoji="1" lang="en-US" altLang="ko-KR" sz="1200" b="1" dirty="0" smtClean="0">
                <a:ea typeface="굴림" charset="0"/>
                <a:cs typeface="굴림" charset="0"/>
              </a:rPr>
              <a:t>en créant un GTC)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(</a:t>
            </a:r>
            <a:r>
              <a:rPr kumimoji="1" lang="en-US" altLang="ko-KR" sz="1200" dirty="0" err="1" smtClean="0">
                <a:ea typeface="굴림" charset="0"/>
                <a:cs typeface="굴림" charset="0"/>
              </a:rPr>
              <a:t>numéro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62A</a:t>
            </a:r>
            <a:br>
              <a:rPr kumimoji="1" lang="en-US" altLang="ko-KR" sz="1200" dirty="0" smtClean="0">
                <a:ea typeface="굴림" charset="0"/>
                <a:cs typeface="굴림" charset="0"/>
              </a:rPr>
            </a:br>
            <a:r>
              <a:rPr kumimoji="1" lang="en-US" altLang="ko-KR" sz="1200" dirty="0" smtClean="0">
                <a:ea typeface="굴림" charset="0"/>
                <a:cs typeface="굴림" charset="0"/>
              </a:rPr>
              <a:t> de la Convention)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488278" y="4115690"/>
            <a:ext cx="2212088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400"/>
              </a:lnSpc>
            </a:pPr>
            <a:r>
              <a:rPr kumimoji="1" lang="en-US" altLang="ko-KR" sz="1200" b="1" dirty="0" smtClean="0">
                <a:ea typeface="굴림" charset="0"/>
                <a:cs typeface="굴림" charset="0"/>
              </a:rPr>
              <a:t>Le GTC </a:t>
            </a:r>
            <a:r>
              <a:rPr kumimoji="1" lang="en-US" altLang="ko-KR" sz="1200" b="1" dirty="0" err="1" smtClean="0">
                <a:ea typeface="굴림" charset="0"/>
                <a:cs typeface="굴림" charset="0"/>
              </a:rPr>
              <a:t>coordonne</a:t>
            </a:r>
            <a:r>
              <a:rPr kumimoji="1" lang="en-US" altLang="ko-KR" sz="1200" b="1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200" b="1" dirty="0" err="1" smtClean="0">
                <a:ea typeface="굴림" charset="0"/>
                <a:cs typeface="굴림" charset="0"/>
              </a:rPr>
              <a:t>l'élaboration</a:t>
            </a:r>
            <a:r>
              <a:rPr kumimoji="1" lang="en-US" altLang="ko-KR" sz="1200" b="1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200" b="1" dirty="0" smtClean="0">
                <a:ea typeface="굴림" charset="0"/>
                <a:cs typeface="굴림" charset="0"/>
              </a:rPr>
              <a:t>du projet de plan stratégique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(</a:t>
            </a:r>
            <a:r>
              <a:rPr kumimoji="1" lang="en-US" altLang="ko-KR" sz="1200" dirty="0" err="1" smtClean="0">
                <a:ea typeface="굴림" charset="0"/>
                <a:cs typeface="굴림" charset="0"/>
              </a:rPr>
              <a:t>Résolution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1384/C17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cxnSp>
        <p:nvCxnSpPr>
          <p:cNvPr id="20" name="직선 화살표 연결선 15"/>
          <p:cNvCxnSpPr>
            <a:cxnSpLocks noChangeShapeType="1"/>
            <a:stCxn id="13" idx="5"/>
          </p:cNvCxnSpPr>
          <p:nvPr/>
        </p:nvCxnSpPr>
        <p:spPr bwMode="auto">
          <a:xfrm>
            <a:off x="5285681" y="2657938"/>
            <a:ext cx="763152" cy="582596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다이아몬드 17"/>
          <p:cNvSpPr/>
          <p:nvPr/>
        </p:nvSpPr>
        <p:spPr>
          <a:xfrm>
            <a:off x="5802353" y="3138697"/>
            <a:ext cx="1428424" cy="801364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900" b="1" dirty="0" smtClean="0">
                <a:solidFill>
                  <a:srgbClr val="FFFFFF"/>
                </a:solidFill>
              </a:rPr>
              <a:t>Projet final de  plan stratégique</a:t>
            </a:r>
            <a:endParaRPr lang="ko-KR" altLang="en-US" sz="900" b="1" dirty="0">
              <a:solidFill>
                <a:srgbClr val="FFFFFF"/>
              </a:solidFill>
            </a:endParaRPr>
          </a:p>
        </p:txBody>
      </p:sp>
      <p:sp>
        <p:nvSpPr>
          <p:cNvPr id="22" name="직사각형 19"/>
          <p:cNvSpPr/>
          <p:nvPr/>
        </p:nvSpPr>
        <p:spPr>
          <a:xfrm>
            <a:off x="3811964" y="4752000"/>
            <a:ext cx="1473717" cy="5040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en-US" altLang="ko-KR" sz="1100" b="1" dirty="0" smtClean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Etats Membres</a:t>
            </a:r>
            <a:endParaRPr kumimoji="1" lang="en-US" altLang="ko-KR" sz="110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1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en-US" altLang="ko-KR" sz="1100" b="1" dirty="0" smtClean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Membres de Secteur</a:t>
            </a:r>
            <a:endParaRPr kumimoji="1" lang="en-US" altLang="ko-KR" sz="110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1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en-US" altLang="ko-KR" sz="1100" b="1" dirty="0" smtClean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Groupes consultatifs</a:t>
            </a:r>
            <a:endParaRPr kumimoji="1" lang="ko-KR" altLang="en-US" sz="110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628722" y="5262482"/>
            <a:ext cx="2644692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ct val="80000"/>
              </a:lnSpc>
            </a:pPr>
            <a:r>
              <a:rPr kumimoji="1" lang="en-US" altLang="ko-KR" sz="1100" b="1" dirty="0" smtClean="0">
                <a:ea typeface="굴림" charset="0"/>
                <a:cs typeface="굴림" charset="0"/>
              </a:rPr>
              <a:t>Fournissent des contributions pour </a:t>
            </a:r>
            <a:r>
              <a:rPr kumimoji="1" lang="en-US" altLang="ko-KR" sz="1100" b="1" dirty="0" err="1" smtClean="0">
                <a:ea typeface="굴림" charset="0"/>
                <a:cs typeface="굴림" charset="0"/>
              </a:rPr>
              <a:t>l'élaboration</a:t>
            </a:r>
            <a:r>
              <a:rPr kumimoji="1" lang="en-US" altLang="ko-KR" sz="1100" b="1" dirty="0" smtClean="0">
                <a:ea typeface="굴림" charset="0"/>
                <a:cs typeface="굴림" charset="0"/>
              </a:rPr>
              <a:t> d'un </a:t>
            </a:r>
            <a:r>
              <a:rPr kumimoji="1" lang="en-US" altLang="ko-KR" sz="1100" b="1" dirty="0" smtClean="0">
                <a:ea typeface="굴림" charset="0"/>
                <a:cs typeface="굴림" charset="0"/>
              </a:rPr>
              <a:t>projet de plan </a:t>
            </a:r>
            <a:r>
              <a:rPr kumimoji="1" lang="en-US" altLang="ko-KR" sz="1100" b="1" dirty="0" err="1" smtClean="0">
                <a:ea typeface="굴림" charset="0"/>
                <a:cs typeface="굴림" charset="0"/>
              </a:rPr>
              <a:t>stratégique</a:t>
            </a:r>
            <a:r>
              <a:rPr kumimoji="1" lang="en-US" altLang="ko-KR" sz="1100" b="1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(</a:t>
            </a:r>
            <a:r>
              <a:rPr kumimoji="1" lang="en-US" altLang="ko-KR" sz="1100" dirty="0" err="1" smtClean="0">
                <a:ea typeface="굴림" charset="0"/>
                <a:cs typeface="굴림" charset="0"/>
              </a:rPr>
              <a:t>numéro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62A</a:t>
            </a:r>
            <a:r>
              <a:rPr kumimoji="1" lang="en-US" altLang="ko-KR" sz="1100" dirty="0">
                <a:ea typeface="굴림" charset="0"/>
                <a:cs typeface="굴림" charset="0"/>
              </a:rPr>
              <a:t>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de la </a:t>
            </a:r>
            <a:r>
              <a:rPr kumimoji="1" lang="en-US" altLang="ko-KR" sz="1100" dirty="0">
                <a:ea typeface="굴림" charset="0"/>
                <a:cs typeface="굴림" charset="0"/>
              </a:rPr>
              <a:t>Convention)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4" name="직선 화살표 연결선 23"/>
          <p:cNvCxnSpPr>
            <a:cxnSpLocks noChangeShapeType="1"/>
          </p:cNvCxnSpPr>
          <p:nvPr/>
        </p:nvCxnSpPr>
        <p:spPr bwMode="auto">
          <a:xfrm flipH="1" flipV="1">
            <a:off x="6534353" y="2743473"/>
            <a:ext cx="1587" cy="344488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직선 화살표 연결선 25"/>
          <p:cNvCxnSpPr>
            <a:cxnSpLocks noChangeShapeType="1"/>
            <a:stCxn id="14" idx="6"/>
            <a:endCxn id="30" idx="1"/>
          </p:cNvCxnSpPr>
          <p:nvPr/>
        </p:nvCxnSpPr>
        <p:spPr bwMode="auto">
          <a:xfrm flipV="1">
            <a:off x="7344977" y="2355990"/>
            <a:ext cx="178067" cy="83354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직선 화살표 연결선 26"/>
          <p:cNvCxnSpPr>
            <a:cxnSpLocks noChangeShapeType="1"/>
          </p:cNvCxnSpPr>
          <p:nvPr/>
        </p:nvCxnSpPr>
        <p:spPr bwMode="auto">
          <a:xfrm>
            <a:off x="8076915" y="3992836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992906" y="5104581"/>
            <a:ext cx="2123567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latinLnBrk="1"/>
            <a:r>
              <a:rPr kumimoji="1" lang="en-US" altLang="ko-KR" sz="1100" b="1" dirty="0" smtClean="0">
                <a:ea typeface="굴림" charset="0"/>
                <a:cs typeface="굴림" charset="0"/>
              </a:rPr>
              <a:t>Le SG coordonne la mise en oeuvre du </a:t>
            </a:r>
            <a:r>
              <a:rPr kumimoji="1" lang="en-US" altLang="ko-KR" sz="1100" b="1" dirty="0" smtClean="0">
                <a:ea typeface="굴림" charset="0"/>
                <a:cs typeface="굴림" charset="0"/>
              </a:rPr>
              <a:t>Plan </a:t>
            </a:r>
            <a:r>
              <a:rPr kumimoji="1" lang="en-US" altLang="ko-KR" sz="1100" b="1" dirty="0" smtClean="0">
                <a:ea typeface="굴림" charset="0"/>
                <a:cs typeface="굴림" charset="0"/>
              </a:rPr>
              <a:t>stratégique </a:t>
            </a:r>
            <a:endParaRPr kumimoji="1" lang="en-US" altLang="ko-KR" sz="1100" b="1" dirty="0">
              <a:ea typeface="굴림" charset="0"/>
              <a:cs typeface="굴림" charset="0"/>
            </a:endParaRPr>
          </a:p>
          <a:p>
            <a:pPr algn="ctr" latinLnBrk="1"/>
            <a:r>
              <a:rPr kumimoji="1" lang="en-US" altLang="ko-KR" sz="1100" dirty="0" smtClean="0">
                <a:ea typeface="굴림" charset="0"/>
                <a:cs typeface="굴림" charset="0"/>
              </a:rPr>
              <a:t>(</a:t>
            </a:r>
            <a:r>
              <a:rPr kumimoji="1" lang="en-US" altLang="ko-KR" sz="1100" dirty="0" err="1">
                <a:ea typeface="굴림" charset="0"/>
                <a:cs typeface="굴림" charset="0"/>
              </a:rPr>
              <a:t>n</a:t>
            </a:r>
            <a:r>
              <a:rPr kumimoji="1" lang="en-US" altLang="ko-KR" sz="1100" dirty="0" err="1" smtClean="0">
                <a:ea typeface="굴림" charset="0"/>
                <a:cs typeface="굴림" charset="0"/>
              </a:rPr>
              <a:t>uméro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86A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c) </a:t>
            </a:r>
            <a:r>
              <a:rPr kumimoji="1" lang="en-US" altLang="ko-KR" sz="1100" i="1" dirty="0" err="1" smtClean="0">
                <a:ea typeface="굴림" charset="0"/>
                <a:cs typeface="굴림" charset="0"/>
              </a:rPr>
              <a:t>bis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de la Convention)</a:t>
            </a:r>
            <a:endParaRPr kumimoji="1" lang="en-US" altLang="ko-KR" sz="1100" dirty="0">
              <a:ea typeface="굴림" charset="0"/>
              <a:cs typeface="굴림" charset="0"/>
            </a:endParaRPr>
          </a:p>
        </p:txBody>
      </p:sp>
      <p:cxnSp>
        <p:nvCxnSpPr>
          <p:cNvPr id="28" name="직선 화살표 연결선 15"/>
          <p:cNvCxnSpPr>
            <a:cxnSpLocks noChangeShapeType="1"/>
            <a:stCxn id="12" idx="4"/>
          </p:cNvCxnSpPr>
          <p:nvPr/>
        </p:nvCxnSpPr>
        <p:spPr bwMode="auto">
          <a:xfrm>
            <a:off x="2791334" y="2645047"/>
            <a:ext cx="0" cy="136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다이아몬드 33"/>
          <p:cNvSpPr/>
          <p:nvPr/>
        </p:nvSpPr>
        <p:spPr>
          <a:xfrm>
            <a:off x="7230777" y="3087961"/>
            <a:ext cx="1697038" cy="812800"/>
          </a:xfrm>
          <a:prstGeom prst="diamon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100" b="1" dirty="0" smtClean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Plan stratégique</a:t>
            </a:r>
            <a:endParaRPr kumimoji="1" lang="en-US" altLang="ko-KR" sz="1100" b="1" dirty="0">
              <a:solidFill>
                <a:srgbClr val="FFFFFF"/>
              </a:solidFill>
              <a:latin typeface="Calibri" pitchFamily="34" charset="0"/>
              <a:ea typeface="맑은 고딕" pitchFamily="50" charset="-127"/>
            </a:endParaRP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000" dirty="0" smtClean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2020-2023</a:t>
            </a:r>
            <a:endParaRPr kumimoji="1" lang="en-US" altLang="ko-KR" sz="1000" dirty="0">
              <a:solidFill>
                <a:srgbClr val="FFFFFF"/>
              </a:solidFill>
              <a:latin typeface="Calibri" pitchFamily="34" charset="0"/>
              <a:ea typeface="맑은 고딕" pitchFamily="50" charset="-127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23044" y="2069570"/>
            <a:ext cx="1661280" cy="57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300"/>
              </a:lnSpc>
            </a:pPr>
            <a:r>
              <a:rPr kumimoji="1" lang="en-US" altLang="ko-KR" sz="1100" b="1" dirty="0" smtClean="0">
                <a:ea typeface="굴림" charset="0"/>
                <a:cs typeface="굴림" charset="0"/>
              </a:rPr>
              <a:t>Adopte le Plan stratégique </a:t>
            </a:r>
            <a:br>
              <a:rPr kumimoji="1" lang="en-US" altLang="ko-KR" sz="1100" b="1" dirty="0" smtClean="0">
                <a:ea typeface="굴림" charset="0"/>
                <a:cs typeface="굴림" charset="0"/>
              </a:rPr>
            </a:br>
            <a:r>
              <a:rPr kumimoji="1" lang="en-US" altLang="ko-KR" sz="1100" b="1" dirty="0" smtClean="0">
                <a:ea typeface="굴림" charset="0"/>
                <a:cs typeface="굴림" charset="0"/>
              </a:rPr>
              <a:t>de </a:t>
            </a:r>
            <a:r>
              <a:rPr kumimoji="1" lang="en-US" altLang="ko-KR" sz="1100" b="1" dirty="0" err="1" smtClean="0">
                <a:ea typeface="굴림" charset="0"/>
                <a:cs typeface="굴림" charset="0"/>
              </a:rPr>
              <a:t>l'Union</a:t>
            </a:r>
            <a:r>
              <a:rPr kumimoji="1" lang="en-US" altLang="ko-KR" sz="1100" b="1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(</a:t>
            </a:r>
            <a:r>
              <a:rPr kumimoji="1" lang="en-US" altLang="ko-KR" sz="1100" dirty="0" err="1" smtClean="0">
                <a:ea typeface="굴림" charset="0"/>
                <a:cs typeface="굴림" charset="0"/>
              </a:rPr>
              <a:t>numéro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51 </a:t>
            </a:r>
            <a:br>
              <a:rPr kumimoji="1" lang="en-US" altLang="ko-KR" sz="1100" dirty="0" smtClean="0">
                <a:ea typeface="굴림" charset="0"/>
                <a:cs typeface="굴림" charset="0"/>
              </a:rPr>
            </a:br>
            <a:r>
              <a:rPr kumimoji="1" lang="en-US" altLang="ko-KR" sz="1100" dirty="0" smtClean="0">
                <a:ea typeface="굴림" charset="0"/>
                <a:cs typeface="굴림" charset="0"/>
              </a:rPr>
              <a:t>de la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Constitution)</a:t>
            </a:r>
            <a:endParaRPr kumimoji="1" lang="en-US" altLang="ko-KR" sz="1100" dirty="0">
              <a:ea typeface="굴림" charset="0"/>
              <a:cs typeface="굴림" charset="0"/>
            </a:endParaRPr>
          </a:p>
        </p:txBody>
      </p:sp>
      <p:cxnSp>
        <p:nvCxnSpPr>
          <p:cNvPr id="31" name="직선 화살표 연결선 14"/>
          <p:cNvCxnSpPr>
            <a:cxnSpLocks noChangeShapeType="1"/>
            <a:endCxn id="13" idx="4"/>
          </p:cNvCxnSpPr>
          <p:nvPr/>
        </p:nvCxnSpPr>
        <p:spPr bwMode="auto">
          <a:xfrm flipV="1">
            <a:off x="5007854" y="2736518"/>
            <a:ext cx="1" cy="360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ounded Rectangle 31"/>
          <p:cNvSpPr/>
          <p:nvPr/>
        </p:nvSpPr>
        <p:spPr>
          <a:xfrm>
            <a:off x="250540" y="2195786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Secrétariat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419690" y="4332561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Secrétariat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직선 화살표 연결선 26"/>
          <p:cNvCxnSpPr>
            <a:cxnSpLocks noChangeShapeType="1"/>
          </p:cNvCxnSpPr>
          <p:nvPr/>
        </p:nvCxnSpPr>
        <p:spPr bwMode="auto">
          <a:xfrm>
            <a:off x="8065057" y="4752702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2699792" y="4752000"/>
            <a:ext cx="1032772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1100" b="1" dirty="0" smtClean="0">
                <a:solidFill>
                  <a:schemeClr val="accent1"/>
                </a:solidFill>
              </a:rPr>
              <a:t>Consultations ouvertes et publiques</a:t>
            </a:r>
            <a:endParaRPr lang="en-US" sz="1100" b="1" dirty="0">
              <a:solidFill>
                <a:schemeClr val="accent1"/>
              </a:solidFill>
            </a:endParaRPr>
          </a:p>
        </p:txBody>
      </p:sp>
      <p:sp>
        <p:nvSpPr>
          <p:cNvPr id="35" name="직사각형 19"/>
          <p:cNvSpPr/>
          <p:nvPr/>
        </p:nvSpPr>
        <p:spPr>
          <a:xfrm>
            <a:off x="3372227" y="2745646"/>
            <a:ext cx="873748" cy="504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1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Contribution de la</a:t>
            </a:r>
            <a:br>
              <a:rPr kumimoji="1" lang="en-US" altLang="ko-KR" sz="11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</a:br>
            <a:r>
              <a:rPr kumimoji="1" lang="en-US" altLang="ko-KR" sz="11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CMDT-17</a:t>
            </a:r>
            <a:endParaRPr kumimoji="1" lang="ko-KR" altLang="en-US" sz="1100" b="1" dirty="0">
              <a:solidFill>
                <a:schemeClr val="bg1"/>
              </a:solidFill>
              <a:latin typeface="Calibri" pitchFamily="34" charset="0"/>
              <a:ea typeface="굴림" pitchFamily="34" charset="-127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41081" y="5970507"/>
            <a:ext cx="8352000" cy="0"/>
          </a:xfrm>
          <a:prstGeom prst="line">
            <a:avLst/>
          </a:prstGeom>
          <a:ln w="12700"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20"/>
          <p:cNvCxnSpPr>
            <a:cxnSpLocks noChangeShapeType="1"/>
            <a:endCxn id="11" idx="0"/>
          </p:cNvCxnSpPr>
          <p:nvPr/>
        </p:nvCxnSpPr>
        <p:spPr bwMode="auto">
          <a:xfrm>
            <a:off x="3797782" y="3274095"/>
            <a:ext cx="0" cy="802878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직선 화살표 연결선 20"/>
          <p:cNvCxnSpPr>
            <a:cxnSpLocks noChangeShapeType="1"/>
          </p:cNvCxnSpPr>
          <p:nvPr/>
        </p:nvCxnSpPr>
        <p:spPr bwMode="auto">
          <a:xfrm flipV="1">
            <a:off x="3245374" y="4410347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직선 화살표 연결선 20"/>
          <p:cNvCxnSpPr>
            <a:cxnSpLocks noChangeShapeType="1"/>
          </p:cNvCxnSpPr>
          <p:nvPr/>
        </p:nvCxnSpPr>
        <p:spPr bwMode="auto">
          <a:xfrm flipV="1">
            <a:off x="4451672" y="4398988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370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Calendrier </a:t>
            </a:r>
            <a:r>
              <a:rPr lang="fr-FR" sz="2800" dirty="0" smtClean="0"/>
              <a:t>d'élaboration </a:t>
            </a:r>
            <a:r>
              <a:rPr lang="fr-FR" sz="2800" dirty="0"/>
              <a:t>du Plan stratégique et du Plan financier pour la période 2020-2023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leau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462607"/>
              </p:ext>
            </p:extLst>
          </p:nvPr>
        </p:nvGraphicFramePr>
        <p:xfrm>
          <a:off x="611560" y="1484784"/>
          <a:ext cx="7920880" cy="534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606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36521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Evénement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Session de 2017 </a:t>
                      </a: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 Conseil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Création du Groupe de travail du Conseil</a:t>
                      </a:r>
                      <a:r>
                        <a:rPr lang="fr-CH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chargé </a:t>
                      </a:r>
                      <a:r>
                        <a:rPr lang="fr-CH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d'élaborer </a:t>
                      </a:r>
                      <a:r>
                        <a:rPr lang="fr-CH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 Plan stratégique et le Plan financier pour la période 2020-2023 (GTC‑SFP)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mai 2017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Première réunion du Groupe GTC-SFP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Juin-août 2017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19558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Préparation de la contribution du secrétariat, y compris:</a:t>
                      </a:r>
                      <a:b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fr-CH" sz="12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Consultation publique du GTC-SFP sur les priorités stratégiques </a:t>
                      </a:r>
                      <a:b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fr-CH" sz="12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Ateliers de planification stratégique au sein du secrétariat de </a:t>
                      </a: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l'UIT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11-12 septembre 2017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Deuxième réunion du Groupe GTC-SFP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9-20 octobre 2017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Contribution de la CMDT-17 au Plan stratégique de </a:t>
                      </a: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l'UIT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noProof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Octobre-décembre </a:t>
                      </a: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Rédaction du texte du Plan stratégique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15-16 janvier 2018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Troisième réunion du Groupe GTC-SFP</a:t>
                      </a:r>
                      <a:b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fr-CH" sz="12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Examen du projet de Plan stratégique</a:t>
                      </a:r>
                      <a:b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Examen des avant-projets</a:t>
                      </a:r>
                      <a:r>
                        <a:rPr lang="fr-CH" sz="12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 révision de Résolutions</a:t>
                      </a:r>
                      <a:b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Examen</a:t>
                      </a:r>
                      <a:r>
                        <a:rPr lang="fr-CH" sz="12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 projet de Plan financier par le Groupe GTC-FHR</a:t>
                      </a:r>
                      <a:endParaRPr lang="fr-CH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Février-mars 2018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Consultation publique sur le projet de Plan stratégique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Premier trimestre-deuxième trimestre 2018 (à confirmer)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Contributions émanant des réunions du </a:t>
                      </a: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GCR/du GCNT/du GCDT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avril 2018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Quatrième réunion (avant la session de 2018 du Conseil)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17-27 avril 2018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Session de 2018 du Conseil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 juin 2018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Plan stratégique et projet de Plan financier définitifs soumis à la PP-18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octobre - 16 novembre 2018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Adoption du Plan stratégique et du Plan financier par la PP-18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4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EECEB53478D4FA58D21D6251A617C" ma:contentTypeVersion="0" ma:contentTypeDescription="Create a new document." ma:contentTypeScope="" ma:versionID="3a61f5a699ba4690e4307edfa93c25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DDB074-D6F8-4121-8E6F-B4C7EA741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BA9A0B1-5F54-45EF-A28F-0B2FAC4CADC9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36367</TotalTime>
  <Words>487</Words>
  <Application>Microsoft Office PowerPoint</Application>
  <PresentationFormat>On-screen Show (4:3)</PresentationFormat>
  <Paragraphs>66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굴림</vt:lpstr>
      <vt:lpstr>맑은 고딕</vt:lpstr>
      <vt:lpstr>SimSun</vt:lpstr>
      <vt:lpstr>Arial</vt:lpstr>
      <vt:lpstr>Calibri</vt:lpstr>
      <vt:lpstr>Times New Roman</vt:lpstr>
      <vt:lpstr>Times New Roman Bold</vt:lpstr>
      <vt:lpstr>Wingdings</vt:lpstr>
      <vt:lpstr>Wingdings 2</vt:lpstr>
      <vt:lpstr>Median</vt:lpstr>
      <vt:lpstr>Upper-median</vt:lpstr>
      <vt:lpstr>Processus et calendrier pour l'élaboration du Plan stratégique  et du Plan financier de l'UIT pour  la période 2020-2023  Troisième réunion du Groupe de travail du Conseil chargé d'élaborer le Plan stratégique et le Plan financier pour la période 2020-2023</vt:lpstr>
      <vt:lpstr>Processus pour le Plan stratégique pour la période 2020-2023 </vt:lpstr>
      <vt:lpstr>Calendrier d'élaboration du Plan stratégique et du Plan financier pour la période 2020-2023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Royer, Veronique</cp:lastModifiedBy>
  <cp:revision>2003</cp:revision>
  <cp:lastPrinted>2018-01-08T13:22:52Z</cp:lastPrinted>
  <dcterms:created xsi:type="dcterms:W3CDTF">2011-09-07T08:28:06Z</dcterms:created>
  <dcterms:modified xsi:type="dcterms:W3CDTF">2018-01-09T11:04:09Z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0x010100A1AEECEB53478D4FA58D21D6251A617C</vt:lpwstr>
  </property>
</Properties>
</file>