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0" r:id="rId4"/>
    <p:sldMasterId id="2147483669" r:id="rId5"/>
  </p:sldMasterIdLst>
  <p:notesMasterIdLst>
    <p:notesMasterId r:id="rId9"/>
  </p:notesMasterIdLst>
  <p:handoutMasterIdLst>
    <p:handoutMasterId r:id="rId10"/>
  </p:handoutMasterIdLst>
  <p:sldIdLst>
    <p:sldId id="1010" r:id="rId6"/>
    <p:sldId id="1003" r:id="rId7"/>
    <p:sldId id="1005" r:id="rId8"/>
  </p:sldIdLst>
  <p:sldSz cx="9144000" cy="6858000" type="screen4x3"/>
  <p:notesSz cx="6794500" cy="9906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Vaggelis Igglesis" initials="VI" lastIdx="7" clrIdx="0">
    <p:extLst/>
  </p:cmAuthor>
  <p:cmAuthor id="2" name="Bouchard, Isabelle" initials="BI" lastIdx="1" clrIdx="1">
    <p:extLst>
      <p:ext uri="{19B8F6BF-5375-455C-9EA6-DF929625EA0E}">
        <p15:presenceInfo xmlns:p15="http://schemas.microsoft.com/office/powerpoint/2012/main" userId="S-1-5-21-8740799-900759487-1415713722-380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3300"/>
    <a:srgbClr val="498BC9"/>
    <a:srgbClr val="4C7BB1"/>
    <a:srgbClr val="EDF2F9"/>
    <a:srgbClr val="1B65A7"/>
    <a:srgbClr val="FEF100"/>
    <a:srgbClr val="51207D"/>
    <a:srgbClr val="123A22"/>
    <a:srgbClr val="D11266"/>
    <a:srgbClr val="06355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61" autoAdjust="0"/>
    <p:restoredTop sz="81901" autoAdjust="0"/>
  </p:normalViewPr>
  <p:slideViewPr>
    <p:cSldViewPr>
      <p:cViewPr varScale="1">
        <p:scale>
          <a:sx n="54" d="100"/>
          <a:sy n="54" d="100"/>
        </p:scale>
        <p:origin x="500" y="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39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commentAuthors" Target="commentAuthors.xml"/><Relationship Id="rId5" Type="http://schemas.openxmlformats.org/officeDocument/2006/relationships/slideMaster" Target="slideMasters/slideMaster2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7" y="2"/>
            <a:ext cx="2944283" cy="495301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8651" y="2"/>
            <a:ext cx="2944283" cy="495301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r">
              <a:defRPr sz="1200"/>
            </a:lvl1pPr>
          </a:lstStyle>
          <a:p>
            <a:fld id="{F45AAE9B-511E-49C3-A9D9-4F02A73EB374}" type="datetimeFigureOut">
              <a:rPr lang="en-US" smtClean="0"/>
              <a:t>1/9/2018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7" y="9408980"/>
            <a:ext cx="2944283" cy="495301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8651" y="9408980"/>
            <a:ext cx="2944283" cy="495301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r">
              <a:defRPr sz="1200"/>
            </a:lvl1pPr>
          </a:lstStyle>
          <a:p>
            <a:fld id="{5440D271-B674-4151-A38E-76ED0970FE5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0637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7" y="2"/>
            <a:ext cx="2944283" cy="495301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8651" y="2"/>
            <a:ext cx="2944283" cy="495301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r">
              <a:defRPr sz="1200"/>
            </a:lvl1pPr>
          </a:lstStyle>
          <a:p>
            <a:fld id="{7A3917A7-3722-4A71-95D6-F589C53EB019}" type="datetimeFigureOut">
              <a:rPr lang="en-US" smtClean="0"/>
              <a:t>1/9/2018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2338" y="744538"/>
            <a:ext cx="4949825" cy="37131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1" tIns="45715" rIns="91431" bIns="45715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05352"/>
            <a:ext cx="5435600" cy="4457699"/>
          </a:xfrm>
          <a:prstGeom prst="rect">
            <a:avLst/>
          </a:prstGeom>
        </p:spPr>
        <p:txBody>
          <a:bodyPr vert="horz" lIns="91431" tIns="45715" rIns="91431" bIns="45715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7" y="9408980"/>
            <a:ext cx="2944283" cy="495301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8651" y="9408980"/>
            <a:ext cx="2944283" cy="495301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r">
              <a:defRPr sz="1200"/>
            </a:lvl1pPr>
          </a:lstStyle>
          <a:p>
            <a:fld id="{6E7D7EED-20F5-48D4-BC6F-628A515C546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04341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0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7D7EED-20F5-48D4-BC6F-628A515C546E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0927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lvl="0" indent="-171450" algn="l" rtl="0">
              <a:buFontTx/>
              <a:buChar char="-"/>
            </a:pPr>
            <a:r>
              <a:rPr lang="fr-CH" sz="1200" kern="1200" noProof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sa session de 2017, le Conseil a lancé</a:t>
            </a:r>
            <a:r>
              <a:rPr lang="fr-CH" sz="1200" kern="1200" baseline="0" noProof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le processus </a:t>
            </a:r>
            <a:r>
              <a:rPr lang="fr-CH" sz="1200" kern="1200" baseline="0" noProof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d'élaboration </a:t>
            </a:r>
            <a:r>
              <a:rPr lang="fr-CH" sz="1200" kern="1200" baseline="0" noProof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du </a:t>
            </a:r>
            <a:r>
              <a:rPr lang="fr-CH" sz="1200" kern="1200" noProof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projet de nouveau Plan stratégique,</a:t>
            </a:r>
            <a:r>
              <a:rPr lang="fr-CH" sz="1200" kern="1200" baseline="0" noProof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en créant le GTC </a:t>
            </a:r>
            <a:r>
              <a:rPr lang="fr-FR" dirty="0" smtClean="0">
                <a:effectLst/>
              </a:rPr>
              <a:t>chargé </a:t>
            </a:r>
            <a:r>
              <a:rPr lang="fr-FR" dirty="0" smtClean="0">
                <a:effectLst/>
              </a:rPr>
              <a:t>d'élaborer </a:t>
            </a:r>
            <a:r>
              <a:rPr lang="fr-FR" dirty="0" smtClean="0">
                <a:effectLst/>
              </a:rPr>
              <a:t>le Plan stratégique et le Plan financier pour la période </a:t>
            </a:r>
            <a:r>
              <a:rPr lang="fr-CH" baseline="0" noProof="0" dirty="0" smtClean="0"/>
              <a:t>2020-2023.</a:t>
            </a:r>
          </a:p>
          <a:p>
            <a:pPr marL="171450" lvl="0" indent="-171450" rtl="0">
              <a:buFontTx/>
              <a:buChar char="-"/>
            </a:pPr>
            <a:r>
              <a:rPr lang="fr-CH" baseline="0" noProof="0" dirty="0" smtClean="0"/>
              <a:t>Le processus est analogue à celui suivi pour </a:t>
            </a:r>
            <a:r>
              <a:rPr lang="fr-CH" baseline="0" noProof="0" dirty="0" smtClean="0"/>
              <a:t>l'élaboration </a:t>
            </a:r>
            <a:r>
              <a:rPr lang="fr-CH" baseline="0" noProof="0" dirty="0" smtClean="0"/>
              <a:t>des plans actuels (2016-2019). </a:t>
            </a:r>
          </a:p>
          <a:p>
            <a:pPr marL="171450" lvl="0" indent="-171450" rtl="0">
              <a:buFontTx/>
              <a:buChar char="-"/>
            </a:pPr>
            <a:r>
              <a:rPr lang="fr-CH" baseline="0" noProof="0" dirty="0" smtClean="0"/>
              <a:t>Le GTC est ouvert aux </a:t>
            </a:r>
            <a:r>
              <a:rPr lang="fr-CH" baseline="0" noProof="0" dirty="0" err="1" smtClean="0"/>
              <a:t>Etats</a:t>
            </a:r>
            <a:r>
              <a:rPr lang="fr-CH" baseline="0" noProof="0" dirty="0" smtClean="0"/>
              <a:t> Membres et également aux Membres de Secteur – et recevra aussi des contributions émanant des </a:t>
            </a:r>
            <a:r>
              <a:rPr lang="fr-CH" baseline="0" noProof="0" dirty="0" smtClean="0"/>
              <a:t>Groupes </a:t>
            </a:r>
            <a:r>
              <a:rPr lang="fr-CH" baseline="0" noProof="0" dirty="0" smtClean="0"/>
              <a:t>consultatifs des Secteurs et de la CMDT-17, ainsi que de consultations ouvertes et publiques (comme pour le cycle précédent).</a:t>
            </a:r>
          </a:p>
          <a:p>
            <a:pPr marL="171450" lvl="0" indent="-171450" rtl="0">
              <a:buFontTx/>
              <a:buChar char="-"/>
            </a:pPr>
            <a:r>
              <a:rPr lang="fr-CH" baseline="0" noProof="0" dirty="0" smtClean="0"/>
              <a:t>La première consultation publique et une enquête auprès du personnel ont déjà eu lieu.</a:t>
            </a:r>
          </a:p>
          <a:p>
            <a:pPr marL="171450" lvl="0" indent="-171450" rtl="0">
              <a:buFontTx/>
              <a:buChar char="-"/>
            </a:pPr>
            <a:r>
              <a:rPr lang="fr-CH" baseline="0" noProof="0" dirty="0" smtClean="0"/>
              <a:t>Une fois les travaux du GTC achevés, le projet de Plan stratégique sera soumis à la session de 2018 du Conseil, qui </a:t>
            </a:r>
            <a:r>
              <a:rPr lang="fr-CH" baseline="0" noProof="0" dirty="0" smtClean="0"/>
              <a:t>l'examinera </a:t>
            </a:r>
            <a:r>
              <a:rPr lang="fr-CH" baseline="0" noProof="0" dirty="0" smtClean="0"/>
              <a:t>et le transmettra à la PP-18.</a:t>
            </a:r>
          </a:p>
          <a:p>
            <a:pPr marL="171450" lvl="0" indent="-171450" rtl="0">
              <a:buFontTx/>
              <a:buChar char="-"/>
            </a:pPr>
            <a:r>
              <a:rPr lang="fr-CH" b="0" baseline="0" noProof="0" dirty="0" smtClean="0"/>
              <a:t>Il </a:t>
            </a:r>
            <a:r>
              <a:rPr lang="fr-CH" b="0" baseline="0" noProof="0" dirty="0" smtClean="0"/>
              <a:t>s'agit d'un </a:t>
            </a:r>
            <a:r>
              <a:rPr lang="fr-CH" b="0" baseline="0" noProof="0" dirty="0" smtClean="0"/>
              <a:t>processus reposant sur les contributions des membres, ouvert et transparent, auquel les </a:t>
            </a:r>
            <a:r>
              <a:rPr lang="fr-CH" b="0" baseline="0" noProof="0" dirty="0" err="1" smtClean="0"/>
              <a:t>Etats</a:t>
            </a:r>
            <a:r>
              <a:rPr lang="fr-CH" b="0" baseline="0" noProof="0" dirty="0" smtClean="0"/>
              <a:t> Membres</a:t>
            </a:r>
            <a:r>
              <a:rPr lang="fr-CH" b="0" noProof="0" dirty="0" smtClean="0"/>
              <a:t>, les Membres de Secteur, les organisations régionales,</a:t>
            </a:r>
            <a:r>
              <a:rPr lang="fr-CH" b="0" baseline="0" noProof="0" dirty="0" smtClean="0"/>
              <a:t> etc. sont invités à contribuer à toutes les étapes.</a:t>
            </a:r>
          </a:p>
          <a:p>
            <a:endParaRPr lang="en-GB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7D7EED-20F5-48D4-BC6F-628A515C546E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28895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7D7EED-20F5-48D4-BC6F-628A515C546E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74760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>
            <a:off x="-9144" y="6048000"/>
            <a:ext cx="2249424" cy="720000"/>
          </a:xfrm>
          <a:prstGeom prst="rect">
            <a:avLst/>
          </a:prstGeom>
          <a:solidFill>
            <a:srgbClr val="498BC9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359152" y="6048000"/>
            <a:ext cx="6784848" cy="7200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 hasCustomPrompt="1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>
                <a:solidFill>
                  <a:schemeClr val="bg2"/>
                </a:solidFill>
              </a:defRPr>
            </a:lvl1pPr>
          </a:lstStyle>
          <a:p>
            <a:r>
              <a:rPr kumimoji="0" lang="en-US" dirty="0" smtClean="0"/>
              <a:t>Click to edit Master title style</a:t>
            </a:r>
            <a:br>
              <a:rPr kumimoji="0" lang="en-US" dirty="0" smtClean="0"/>
            </a:br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dirty="0" smtClean="0"/>
              <a:t>Click to edit Master subtitle style</a:t>
            </a:r>
            <a:endParaRPr kumimoji="0"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Executive Management retreat</a:t>
            </a:r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DD2957A-38BF-4766-88FD-46AF2F4ED65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3" name="AutoShape 4"/>
          <p:cNvSpPr>
            <a:spLocks noChangeAspect="1" noChangeArrowheads="1" noTextEdit="1"/>
          </p:cNvSpPr>
          <p:nvPr/>
        </p:nvSpPr>
        <p:spPr bwMode="auto">
          <a:xfrm>
            <a:off x="-41284" y="5013176"/>
            <a:ext cx="2277322" cy="8641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4950267"/>
            <a:ext cx="792088" cy="865430"/>
          </a:xfrm>
          <a:prstGeom prst="rect">
            <a:avLst/>
          </a:prstGeom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7703768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/>
          <a:lstStyle/>
          <a:p>
            <a:fld id="{61396047-A25F-4C04-801C-E0B65870C122}" type="datetime1">
              <a:rPr lang="en-US" smtClean="0"/>
              <a:t>1/9/2018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Executive Management retreat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DD2957A-38BF-4766-88FD-46AF2F4ED65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rgbClr val="498BC9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/>
          <a:lstStyle/>
          <a:p>
            <a:fld id="{E6ADB3C4-37BC-4668-B07C-AC0A61DA5C70}" type="datetime1">
              <a:rPr lang="en-US" smtClean="0"/>
              <a:t>1/9/2018</a:t>
            </a:fld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DDD2957A-38BF-4766-88FD-46AF2F4ED65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 smtClean="0"/>
              <a:t>Executive Management retreat</a:t>
            </a:r>
            <a:endParaRPr lang="en-US" dirty="0"/>
          </a:p>
        </p:txBody>
      </p:sp>
      <p:pic>
        <p:nvPicPr>
          <p:cNvPr id="11" name="Picture 2" descr="http://www.itu.int/en/150/itu150logos/150logo-Blue01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554" y="2743200"/>
            <a:ext cx="786292" cy="589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rtlCol="0"/>
          <a:lstStyle/>
          <a:p>
            <a:fld id="{2A6A0925-FB6F-41AF-BC67-F44E03827291}" type="datetime1">
              <a:rPr lang="en-US" smtClean="0"/>
              <a:t>1/9/2018</a:t>
            </a:fld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DDD2957A-38BF-4766-88FD-46AF2F4ED65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r>
              <a:rPr lang="en-US" dirty="0" smtClean="0"/>
              <a:t>Executive Management retreat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7783016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rtlCol="0"/>
          <a:lstStyle/>
          <a:p>
            <a:fld id="{D21AAC08-61CE-4B90-B52E-AEC4BE5150C8}" type="datetime1">
              <a:rPr lang="en-US" smtClean="0"/>
              <a:t>1/9/2018</a:t>
            </a:fld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DDD2957A-38BF-4766-88FD-46AF2F4ED65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r>
              <a:rPr lang="en-US" dirty="0" smtClean="0"/>
              <a:t>Executive Management retreat</a:t>
            </a:r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/>
          <a:lstStyle/>
          <a:p>
            <a:fld id="{084A3F8D-7326-489B-A111-72F253C23C70}" type="datetime1">
              <a:rPr lang="en-US" smtClean="0"/>
              <a:t>1/9/2018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Executive Management retreat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DD2957A-38BF-4766-88FD-46AF2F4ED65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7634808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/>
          <a:lstStyle/>
          <a:p>
            <a:fld id="{25BF7998-6C05-4FEA-AF9A-E2F1785DC22B}" type="datetime1">
              <a:rPr lang="en-US" smtClean="0"/>
              <a:t>1/9/2018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Executive Management retreat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DD2957A-38BF-4766-88FD-46AF2F4ED65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pper-median-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Executive Management retreat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DD2957A-38BF-4766-88FD-46AF2F4ED65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" name="Text Placeholder 12"/>
          <p:cNvSpPr>
            <a:spLocks noGrp="1"/>
          </p:cNvSpPr>
          <p:nvPr>
            <p:ph idx="1"/>
          </p:nvPr>
        </p:nvSpPr>
        <p:spPr>
          <a:xfrm>
            <a:off x="612648" y="1046962"/>
            <a:ext cx="8153400" cy="547838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4982171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7612058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92514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83365" y="6525344"/>
            <a:ext cx="5421083" cy="221109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Executive Management retreat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rgbClr val="498BC9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5715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DD2957A-38BF-4766-88FD-46AF2F4ED65D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0432" y="419189"/>
            <a:ext cx="483493" cy="52826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8" r:id="rId7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1" latinLnBrk="0" hangingPunct="1">
        <a:lnSpc>
          <a:spcPct val="80000"/>
        </a:lnSpc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7612058" cy="573886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046962"/>
            <a:ext cx="8153400" cy="547838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83365" y="6525344"/>
            <a:ext cx="5421083" cy="221109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Executive Management retreat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810424"/>
            <a:ext cx="533400" cy="228600"/>
          </a:xfrm>
          <a:prstGeom prst="rect">
            <a:avLst/>
          </a:prstGeom>
          <a:solidFill>
            <a:srgbClr val="498BC9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590550" y="810424"/>
            <a:ext cx="8553450" cy="5715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802486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DD2957A-38BF-4766-88FD-46AF2F4ED65D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10" name="Picture 2" descr="http://www.itu.int/en/150/itu150logos/150logo-Blue01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4408" y="213360"/>
            <a:ext cx="786292" cy="589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893918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1" latinLnBrk="0" hangingPunct="1">
        <a:lnSpc>
          <a:spcPct val="80000"/>
        </a:lnSpc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2362200" y="836712"/>
            <a:ext cx="6602288" cy="4968552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fr-FR" sz="2600" dirty="0"/>
              <a:t>Processus et calendrier </a:t>
            </a:r>
            <a:r>
              <a:rPr lang="fr-FR" sz="2600" dirty="0" smtClean="0"/>
              <a:t>pour </a:t>
            </a:r>
            <a:r>
              <a:rPr lang="fr-FR" sz="2600" dirty="0" smtClean="0"/>
              <a:t>l'élaboration </a:t>
            </a:r>
            <a:r>
              <a:rPr lang="fr-FR" sz="2600" dirty="0"/>
              <a:t>du </a:t>
            </a:r>
            <a:r>
              <a:rPr lang="fr-FR" sz="2600" b="1" dirty="0"/>
              <a:t>Plan stratégique </a:t>
            </a:r>
            <a:r>
              <a:rPr lang="fr-FR" sz="2600" b="1" dirty="0" smtClean="0"/>
              <a:t/>
            </a:r>
            <a:br>
              <a:rPr lang="fr-FR" sz="2600" b="1" dirty="0" smtClean="0"/>
            </a:br>
            <a:r>
              <a:rPr lang="fr-FR" sz="2600" b="1" dirty="0" smtClean="0"/>
              <a:t>et </a:t>
            </a:r>
            <a:r>
              <a:rPr lang="fr-FR" sz="2600" b="1" dirty="0"/>
              <a:t>du Plan financier de </a:t>
            </a:r>
            <a:r>
              <a:rPr lang="fr-FR" sz="2600" b="1" dirty="0" smtClean="0"/>
              <a:t>l'UIT </a:t>
            </a:r>
            <a:r>
              <a:rPr lang="fr-FR" sz="2600" b="1" dirty="0"/>
              <a:t>pour </a:t>
            </a:r>
            <a:r>
              <a:rPr lang="fr-FR" sz="2600" b="1" dirty="0" smtClean="0"/>
              <a:t/>
            </a:r>
            <a:br>
              <a:rPr lang="fr-FR" sz="2600" b="1" dirty="0" smtClean="0"/>
            </a:br>
            <a:r>
              <a:rPr lang="fr-FR" sz="2600" b="1" dirty="0" smtClean="0"/>
              <a:t>la </a:t>
            </a:r>
            <a:r>
              <a:rPr lang="fr-FR" sz="2600" b="1" dirty="0"/>
              <a:t>période 2020-2023</a:t>
            </a:r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fr-FR" sz="2400" i="1" cap="none" dirty="0" smtClean="0"/>
              <a:t>Troisième réunion </a:t>
            </a:r>
            <a:r>
              <a:rPr lang="fr-FR" sz="2400" i="1" cap="none" dirty="0"/>
              <a:t>du Groupe de travail du Conseil chargé </a:t>
            </a:r>
            <a:r>
              <a:rPr lang="fr-FR" sz="2400" i="1" cap="none" dirty="0" smtClean="0"/>
              <a:t>d'élaborer </a:t>
            </a:r>
            <a:r>
              <a:rPr lang="fr-FR" sz="2400" i="1" cap="none" dirty="0"/>
              <a:t>le Plan stratégique et le Plan financier pour la période 2020-2023</a:t>
            </a:r>
            <a:endParaRPr lang="en-US" sz="3600" i="1" cap="none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1900" dirty="0" smtClean="0"/>
              <a:t>		</a:t>
            </a:r>
            <a:r>
              <a:rPr lang="en-US" dirty="0" smtClean="0"/>
              <a:t>		 	</a:t>
            </a:r>
            <a:r>
              <a:rPr lang="en-US" sz="2800" b="1" dirty="0" smtClean="0"/>
              <a:t> </a:t>
            </a:r>
            <a:r>
              <a:rPr lang="fr-CH" sz="1300" b="1" smtClean="0"/>
              <a:t>15-16 janvier 2018</a:t>
            </a:r>
            <a:endParaRPr lang="en-US" sz="1900" b="1" dirty="0"/>
          </a:p>
        </p:txBody>
      </p:sp>
      <p:sp>
        <p:nvSpPr>
          <p:cNvPr id="4" name="Rectangle 3"/>
          <p:cNvSpPr/>
          <p:nvPr/>
        </p:nvSpPr>
        <p:spPr>
          <a:xfrm>
            <a:off x="7167985" y="0"/>
            <a:ext cx="1820948" cy="7386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CH" sz="1200" b="1" spc="-20" dirty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 Bold" panose="02020803070505020304" pitchFamily="18" charset="0"/>
              </a:rPr>
              <a:t>Document</a:t>
            </a:r>
            <a:r>
              <a:rPr lang="de-CH" b="1" spc="-20" dirty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 Bold" panose="02020803070505020304" pitchFamily="18" charset="0"/>
              </a:rPr>
              <a:t> </a:t>
            </a:r>
            <a:r>
              <a:rPr lang="de-CH" sz="1200" b="1" spc="-2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 Bold" panose="02020803070505020304" pitchFamily="18" charset="0"/>
              </a:rPr>
              <a:t>CWG-SFP-3/8-F</a:t>
            </a:r>
            <a:br>
              <a:rPr lang="de-CH" sz="1200" b="1" spc="-2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 Bold" panose="02020803070505020304" pitchFamily="18" charset="0"/>
              </a:rPr>
            </a:br>
            <a:r>
              <a:rPr lang="de-CH" sz="1200" b="1" spc="-2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 Bold" panose="02020803070505020304" pitchFamily="18" charset="0"/>
              </a:rPr>
              <a:t>5 décembre 2017</a:t>
            </a:r>
            <a:br>
              <a:rPr lang="de-CH" sz="1200" b="1" spc="-2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 Bold" panose="02020803070505020304" pitchFamily="18" charset="0"/>
              </a:rPr>
            </a:br>
            <a:r>
              <a:rPr lang="de-CH" sz="1200" b="1" spc="-2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 Bold" panose="02020803070505020304" pitchFamily="18" charset="0"/>
              </a:rPr>
              <a:t>Original: anglais</a:t>
            </a:r>
            <a:endParaRPr lang="en-US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3331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다이아몬드 12"/>
          <p:cNvSpPr/>
          <p:nvPr/>
        </p:nvSpPr>
        <p:spPr>
          <a:xfrm>
            <a:off x="4384888" y="3123475"/>
            <a:ext cx="1267232" cy="621690"/>
          </a:xfrm>
          <a:prstGeom prst="diamond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CH" altLang="ko-KR" sz="700" b="1" dirty="0" smtClean="0">
                <a:solidFill>
                  <a:srgbClr val="FFFFFF"/>
                </a:solidFill>
              </a:rPr>
              <a:t>Projet de plan stratégique</a:t>
            </a:r>
            <a:endParaRPr lang="ko-KR" altLang="en-US" sz="700" b="1" dirty="0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sz="4000" dirty="0"/>
              <a:t>Processus pour le Plan stratégique pour la période 2020-2023 </a:t>
            </a:r>
            <a:endParaRPr lang="en-US" sz="4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DDD2957A-38BF-4766-88FD-46AF2F4ED65D}" type="slidenum">
              <a:rPr lang="en-US" smtClean="0"/>
              <a:t>2</a:t>
            </a:fld>
            <a:endParaRPr lang="en-US" dirty="0"/>
          </a:p>
        </p:txBody>
      </p:sp>
      <p:cxnSp>
        <p:nvCxnSpPr>
          <p:cNvPr id="9" name="직선 화살표 연결선 26"/>
          <p:cNvCxnSpPr>
            <a:cxnSpLocks noChangeShapeType="1"/>
          </p:cNvCxnSpPr>
          <p:nvPr/>
        </p:nvCxnSpPr>
        <p:spPr bwMode="auto">
          <a:xfrm>
            <a:off x="8076915" y="2779986"/>
            <a:ext cx="0" cy="303212"/>
          </a:xfrm>
          <a:prstGeom prst="straightConnector1">
            <a:avLst/>
          </a:prstGeom>
          <a:noFill/>
          <a:ln w="28575">
            <a:solidFill>
              <a:srgbClr val="7F7F7F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" name="직선 화살표 연결선 14"/>
          <p:cNvCxnSpPr>
            <a:cxnSpLocks noChangeShapeType="1"/>
          </p:cNvCxnSpPr>
          <p:nvPr/>
        </p:nvCxnSpPr>
        <p:spPr bwMode="auto">
          <a:xfrm flipV="1">
            <a:off x="4955890" y="3735661"/>
            <a:ext cx="0" cy="509587"/>
          </a:xfrm>
          <a:prstGeom prst="straightConnector1">
            <a:avLst/>
          </a:prstGeom>
          <a:noFill/>
          <a:ln w="28575">
            <a:solidFill>
              <a:srgbClr val="7F7F7F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1" name="모서리가 둥근 직사각형 4"/>
          <p:cNvSpPr/>
          <p:nvPr/>
        </p:nvSpPr>
        <p:spPr>
          <a:xfrm>
            <a:off x="2592449" y="4076973"/>
            <a:ext cx="2592288" cy="37465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dirty="0" smtClean="0">
                <a:solidFill>
                  <a:schemeClr val="bg1"/>
                </a:solidFill>
              </a:rPr>
              <a:t>GTC-SFP</a:t>
            </a:r>
            <a:endParaRPr lang="ko-KR" altLang="en-US" dirty="0">
              <a:solidFill>
                <a:schemeClr val="bg1"/>
              </a:solidFill>
            </a:endParaRPr>
          </a:p>
        </p:txBody>
      </p:sp>
      <p:sp>
        <p:nvSpPr>
          <p:cNvPr id="12" name="타원 5"/>
          <p:cNvSpPr/>
          <p:nvPr/>
        </p:nvSpPr>
        <p:spPr>
          <a:xfrm>
            <a:off x="2398427" y="2108473"/>
            <a:ext cx="785813" cy="5365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dirty="0" smtClean="0">
                <a:solidFill>
                  <a:schemeClr val="tx1"/>
                </a:solidFill>
              </a:rPr>
              <a:t>C17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13" name="타원 6"/>
          <p:cNvSpPr/>
          <p:nvPr/>
        </p:nvSpPr>
        <p:spPr>
          <a:xfrm>
            <a:off x="4614948" y="2199943"/>
            <a:ext cx="785813" cy="5365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dirty="0" smtClean="0">
                <a:solidFill>
                  <a:schemeClr val="tx1"/>
                </a:solidFill>
              </a:rPr>
              <a:t>C18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14" name="타원 7"/>
          <p:cNvSpPr/>
          <p:nvPr/>
        </p:nvSpPr>
        <p:spPr>
          <a:xfrm>
            <a:off x="6273414" y="2086125"/>
            <a:ext cx="1071563" cy="706438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2000" b="1" dirty="0" smtClean="0">
                <a:solidFill>
                  <a:schemeClr val="bg1"/>
                </a:solidFill>
              </a:rPr>
              <a:t>PP18</a:t>
            </a:r>
            <a:endParaRPr lang="ko-KR" altLang="en-US" sz="2000" b="1" dirty="0">
              <a:solidFill>
                <a:schemeClr val="bg1"/>
              </a:solidFill>
            </a:endParaRPr>
          </a:p>
        </p:txBody>
      </p:sp>
      <p:cxnSp>
        <p:nvCxnSpPr>
          <p:cNvPr id="15" name="직선 화살표 연결선 8"/>
          <p:cNvCxnSpPr/>
          <p:nvPr/>
        </p:nvCxnSpPr>
        <p:spPr>
          <a:xfrm>
            <a:off x="1547527" y="2383111"/>
            <a:ext cx="785813" cy="0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9"/>
          <p:cNvSpPr txBox="1">
            <a:spLocks noChangeArrowheads="1"/>
          </p:cNvSpPr>
          <p:nvPr/>
        </p:nvSpPr>
        <p:spPr bwMode="auto">
          <a:xfrm>
            <a:off x="144177" y="2562498"/>
            <a:ext cx="264715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latinLnBrk="1"/>
            <a:r>
              <a:rPr kumimoji="1" lang="en-US" altLang="ko-KR" sz="1200" b="1" dirty="0" smtClean="0">
                <a:ea typeface="굴림" charset="0"/>
                <a:cs typeface="굴림" charset="0"/>
              </a:rPr>
              <a:t>Le SG fournit des données au</a:t>
            </a:r>
            <a:br>
              <a:rPr kumimoji="1" lang="en-US" altLang="ko-KR" sz="1200" b="1" dirty="0" smtClean="0">
                <a:ea typeface="굴림" charset="0"/>
                <a:cs typeface="굴림" charset="0"/>
              </a:rPr>
            </a:br>
            <a:r>
              <a:rPr kumimoji="1" lang="en-US" altLang="ko-KR" sz="1200" b="1" dirty="0" smtClean="0">
                <a:ea typeface="굴림" charset="0"/>
                <a:cs typeface="굴림" charset="0"/>
              </a:rPr>
              <a:t>Conseil </a:t>
            </a:r>
            <a:r>
              <a:rPr kumimoji="1" lang="en-US" altLang="ko-KR" sz="1200" dirty="0" smtClean="0">
                <a:ea typeface="굴림" charset="0"/>
                <a:cs typeface="굴림" charset="0"/>
              </a:rPr>
              <a:t>(numéro 74A de la Constitution)</a:t>
            </a:r>
            <a:endParaRPr kumimoji="1" lang="ko-KR" altLang="en-US" sz="1200" dirty="0">
              <a:ea typeface="굴림" charset="0"/>
              <a:cs typeface="굴림" charset="0"/>
            </a:endParaRPr>
          </a:p>
        </p:txBody>
      </p:sp>
      <p:sp>
        <p:nvSpPr>
          <p:cNvPr id="17" name="TextBox 11"/>
          <p:cNvSpPr txBox="1">
            <a:spLocks noChangeArrowheads="1"/>
          </p:cNvSpPr>
          <p:nvPr/>
        </p:nvSpPr>
        <p:spPr bwMode="auto">
          <a:xfrm>
            <a:off x="670326" y="3039760"/>
            <a:ext cx="2197846" cy="10541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latinLnBrk="1">
              <a:lnSpc>
                <a:spcPts val="1500"/>
              </a:lnSpc>
            </a:pPr>
            <a:r>
              <a:rPr kumimoji="1" lang="en-US" altLang="ko-KR" sz="1200" b="1" dirty="0" smtClean="0">
                <a:ea typeface="굴림" charset="0"/>
                <a:cs typeface="굴림" charset="0"/>
              </a:rPr>
              <a:t>Le Conseil commence </a:t>
            </a:r>
            <a:br>
              <a:rPr kumimoji="1" lang="en-US" altLang="ko-KR" sz="1200" b="1" dirty="0" smtClean="0">
                <a:ea typeface="굴림" charset="0"/>
                <a:cs typeface="굴림" charset="0"/>
              </a:rPr>
            </a:br>
            <a:r>
              <a:rPr kumimoji="1" lang="en-US" altLang="ko-KR" sz="1200" b="1" dirty="0" err="1" smtClean="0">
                <a:ea typeface="굴림" charset="0"/>
                <a:cs typeface="굴림" charset="0"/>
              </a:rPr>
              <a:t>l'élaboration</a:t>
            </a:r>
            <a:r>
              <a:rPr kumimoji="1" lang="en-US" altLang="ko-KR" sz="1200" b="1" dirty="0" smtClean="0">
                <a:ea typeface="굴림" charset="0"/>
                <a:cs typeface="굴림" charset="0"/>
              </a:rPr>
              <a:t> d'un </a:t>
            </a:r>
            <a:r>
              <a:rPr kumimoji="1" lang="en-US" altLang="ko-KR" sz="1200" b="1" dirty="0" smtClean="0">
                <a:ea typeface="굴림" charset="0"/>
                <a:cs typeface="굴림" charset="0"/>
              </a:rPr>
              <a:t>projet de</a:t>
            </a:r>
            <a:br>
              <a:rPr kumimoji="1" lang="en-US" altLang="ko-KR" sz="1200" b="1" dirty="0" smtClean="0">
                <a:ea typeface="굴림" charset="0"/>
                <a:cs typeface="굴림" charset="0"/>
              </a:rPr>
            </a:br>
            <a:r>
              <a:rPr kumimoji="1" lang="en-US" altLang="ko-KR" sz="1200" b="1" dirty="0" smtClean="0">
                <a:ea typeface="굴림" charset="0"/>
                <a:cs typeface="굴림" charset="0"/>
              </a:rPr>
              <a:t>plan stratégique (par exemple</a:t>
            </a:r>
            <a:br>
              <a:rPr kumimoji="1" lang="en-US" altLang="ko-KR" sz="1200" b="1" dirty="0" smtClean="0">
                <a:ea typeface="굴림" charset="0"/>
                <a:cs typeface="굴림" charset="0"/>
              </a:rPr>
            </a:br>
            <a:r>
              <a:rPr kumimoji="1" lang="en-US" altLang="ko-KR" sz="1200" b="1" dirty="0" smtClean="0">
                <a:ea typeface="굴림" charset="0"/>
                <a:cs typeface="굴림" charset="0"/>
              </a:rPr>
              <a:t>en créant un GTC) </a:t>
            </a:r>
            <a:r>
              <a:rPr kumimoji="1" lang="en-US" altLang="ko-KR" sz="1200" dirty="0" smtClean="0">
                <a:ea typeface="굴림" charset="0"/>
                <a:cs typeface="굴림" charset="0"/>
              </a:rPr>
              <a:t>(</a:t>
            </a:r>
            <a:r>
              <a:rPr kumimoji="1" lang="en-US" altLang="ko-KR" sz="1200" dirty="0" err="1" smtClean="0">
                <a:ea typeface="굴림" charset="0"/>
                <a:cs typeface="굴림" charset="0"/>
              </a:rPr>
              <a:t>numéro</a:t>
            </a:r>
            <a:r>
              <a:rPr kumimoji="1" lang="en-US" altLang="ko-KR" sz="1200" dirty="0" smtClean="0">
                <a:ea typeface="굴림" charset="0"/>
                <a:cs typeface="굴림" charset="0"/>
              </a:rPr>
              <a:t> </a:t>
            </a:r>
            <a:r>
              <a:rPr kumimoji="1" lang="en-US" altLang="ko-KR" sz="1200" dirty="0" smtClean="0">
                <a:ea typeface="굴림" charset="0"/>
                <a:cs typeface="굴림" charset="0"/>
              </a:rPr>
              <a:t>62A</a:t>
            </a:r>
            <a:br>
              <a:rPr kumimoji="1" lang="en-US" altLang="ko-KR" sz="1200" dirty="0" smtClean="0">
                <a:ea typeface="굴림" charset="0"/>
                <a:cs typeface="굴림" charset="0"/>
              </a:rPr>
            </a:br>
            <a:r>
              <a:rPr kumimoji="1" lang="en-US" altLang="ko-KR" sz="1200" dirty="0" smtClean="0">
                <a:ea typeface="굴림" charset="0"/>
                <a:cs typeface="굴림" charset="0"/>
              </a:rPr>
              <a:t> de la Convention)</a:t>
            </a:r>
            <a:endParaRPr kumimoji="1" lang="ko-KR" altLang="en-US" sz="1200" dirty="0">
              <a:ea typeface="굴림" charset="0"/>
              <a:cs typeface="굴림" charset="0"/>
            </a:endParaRPr>
          </a:p>
        </p:txBody>
      </p:sp>
      <p:sp>
        <p:nvSpPr>
          <p:cNvPr id="19" name="TextBox 13"/>
          <p:cNvSpPr txBox="1">
            <a:spLocks noChangeArrowheads="1"/>
          </p:cNvSpPr>
          <p:nvPr/>
        </p:nvSpPr>
        <p:spPr bwMode="auto">
          <a:xfrm>
            <a:off x="488278" y="4115690"/>
            <a:ext cx="2212088" cy="6309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latinLnBrk="1">
              <a:lnSpc>
                <a:spcPts val="1400"/>
              </a:lnSpc>
            </a:pPr>
            <a:r>
              <a:rPr kumimoji="1" lang="en-US" altLang="ko-KR" sz="1200" b="1" dirty="0" smtClean="0">
                <a:ea typeface="굴림" charset="0"/>
                <a:cs typeface="굴림" charset="0"/>
              </a:rPr>
              <a:t>Le GTC </a:t>
            </a:r>
            <a:r>
              <a:rPr kumimoji="1" lang="en-US" altLang="ko-KR" sz="1200" b="1" dirty="0" err="1" smtClean="0">
                <a:ea typeface="굴림" charset="0"/>
                <a:cs typeface="굴림" charset="0"/>
              </a:rPr>
              <a:t>coordonne</a:t>
            </a:r>
            <a:r>
              <a:rPr kumimoji="1" lang="en-US" altLang="ko-KR" sz="1200" b="1" dirty="0" smtClean="0">
                <a:ea typeface="굴림" charset="0"/>
                <a:cs typeface="굴림" charset="0"/>
              </a:rPr>
              <a:t> </a:t>
            </a:r>
            <a:r>
              <a:rPr kumimoji="1" lang="en-US" altLang="ko-KR" sz="1200" b="1" dirty="0" err="1" smtClean="0">
                <a:ea typeface="굴림" charset="0"/>
                <a:cs typeface="굴림" charset="0"/>
              </a:rPr>
              <a:t>l'élaboration</a:t>
            </a:r>
            <a:r>
              <a:rPr kumimoji="1" lang="en-US" altLang="ko-KR" sz="1200" b="1" dirty="0" smtClean="0">
                <a:ea typeface="굴림" charset="0"/>
                <a:cs typeface="굴림" charset="0"/>
              </a:rPr>
              <a:t> </a:t>
            </a:r>
            <a:r>
              <a:rPr kumimoji="1" lang="en-US" altLang="ko-KR" sz="1200" b="1" dirty="0" smtClean="0">
                <a:ea typeface="굴림" charset="0"/>
                <a:cs typeface="굴림" charset="0"/>
              </a:rPr>
              <a:t>du projet de plan stratégique </a:t>
            </a:r>
            <a:r>
              <a:rPr kumimoji="1" lang="en-US" altLang="ko-KR" sz="1200" dirty="0" smtClean="0">
                <a:ea typeface="굴림" charset="0"/>
                <a:cs typeface="굴림" charset="0"/>
              </a:rPr>
              <a:t>(</a:t>
            </a:r>
            <a:r>
              <a:rPr kumimoji="1" lang="en-US" altLang="ko-KR" sz="1200" dirty="0" err="1" smtClean="0">
                <a:ea typeface="굴림" charset="0"/>
                <a:cs typeface="굴림" charset="0"/>
              </a:rPr>
              <a:t>Résolution</a:t>
            </a:r>
            <a:r>
              <a:rPr kumimoji="1" lang="en-US" altLang="ko-KR" sz="1200" dirty="0" smtClean="0">
                <a:ea typeface="굴림" charset="0"/>
                <a:cs typeface="굴림" charset="0"/>
              </a:rPr>
              <a:t> </a:t>
            </a:r>
            <a:r>
              <a:rPr kumimoji="1" lang="en-US" altLang="ko-KR" sz="1200" dirty="0" smtClean="0">
                <a:ea typeface="굴림" charset="0"/>
                <a:cs typeface="굴림" charset="0"/>
              </a:rPr>
              <a:t>1384/C17</a:t>
            </a:r>
            <a:r>
              <a:rPr kumimoji="1" lang="en-US" altLang="ko-KR" sz="1200" dirty="0" smtClean="0">
                <a:ea typeface="굴림" charset="0"/>
                <a:cs typeface="굴림" charset="0"/>
              </a:rPr>
              <a:t>)</a:t>
            </a:r>
            <a:endParaRPr kumimoji="1" lang="ko-KR" altLang="en-US" sz="1200" dirty="0">
              <a:ea typeface="굴림" charset="0"/>
              <a:cs typeface="굴림" charset="0"/>
            </a:endParaRPr>
          </a:p>
        </p:txBody>
      </p:sp>
      <p:cxnSp>
        <p:nvCxnSpPr>
          <p:cNvPr id="20" name="직선 화살표 연결선 15"/>
          <p:cNvCxnSpPr>
            <a:cxnSpLocks noChangeShapeType="1"/>
            <a:stCxn id="13" idx="5"/>
          </p:cNvCxnSpPr>
          <p:nvPr/>
        </p:nvCxnSpPr>
        <p:spPr bwMode="auto">
          <a:xfrm>
            <a:off x="5285681" y="2657938"/>
            <a:ext cx="763152" cy="582596"/>
          </a:xfrm>
          <a:prstGeom prst="straightConnector1">
            <a:avLst/>
          </a:prstGeom>
          <a:noFill/>
          <a:ln w="28575">
            <a:solidFill>
              <a:srgbClr val="7F7F7F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1" name="다이아몬드 17"/>
          <p:cNvSpPr/>
          <p:nvPr/>
        </p:nvSpPr>
        <p:spPr>
          <a:xfrm>
            <a:off x="5802353" y="3138697"/>
            <a:ext cx="1428424" cy="801364"/>
          </a:xfrm>
          <a:prstGeom prst="diamond">
            <a:avLst/>
          </a:prstGeom>
          <a:solidFill>
            <a:schemeClr val="accent4">
              <a:lumMod val="60000"/>
              <a:lumOff val="40000"/>
            </a:schemeClr>
          </a:solidFill>
          <a:ln w="57150"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900" b="1" dirty="0" smtClean="0">
                <a:solidFill>
                  <a:srgbClr val="FFFFFF"/>
                </a:solidFill>
              </a:rPr>
              <a:t>Projet final de  plan stratégique</a:t>
            </a:r>
            <a:endParaRPr lang="ko-KR" altLang="en-US" sz="900" b="1" dirty="0">
              <a:solidFill>
                <a:srgbClr val="FFFFFF"/>
              </a:solidFill>
            </a:endParaRPr>
          </a:p>
        </p:txBody>
      </p:sp>
      <p:sp>
        <p:nvSpPr>
          <p:cNvPr id="22" name="직사각형 19"/>
          <p:cNvSpPr/>
          <p:nvPr/>
        </p:nvSpPr>
        <p:spPr>
          <a:xfrm>
            <a:off x="3811964" y="4752000"/>
            <a:ext cx="1473717" cy="504000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auto" latinLnBrk="1" hangingPunct="1">
              <a:lnSpc>
                <a:spcPts val="1100"/>
              </a:lnSpc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  <a:defRPr/>
            </a:pPr>
            <a:r>
              <a:rPr kumimoji="1" lang="en-US" altLang="ko-KR" sz="1200" b="1" dirty="0">
                <a:solidFill>
                  <a:srgbClr val="000000"/>
                </a:solidFill>
                <a:latin typeface="Calibri" pitchFamily="34" charset="0"/>
                <a:ea typeface="굴림" pitchFamily="34" charset="-127"/>
              </a:rPr>
              <a:t> </a:t>
            </a:r>
            <a:r>
              <a:rPr kumimoji="1" lang="en-US" altLang="ko-KR" sz="1100" b="1" dirty="0" smtClean="0">
                <a:solidFill>
                  <a:srgbClr val="000000"/>
                </a:solidFill>
                <a:latin typeface="Calibri" pitchFamily="34" charset="0"/>
                <a:ea typeface="굴림" pitchFamily="34" charset="-127"/>
              </a:rPr>
              <a:t>Etats Membres</a:t>
            </a:r>
            <a:endParaRPr kumimoji="1" lang="en-US" altLang="ko-KR" sz="1100" b="1" dirty="0">
              <a:solidFill>
                <a:srgbClr val="000000"/>
              </a:solidFill>
              <a:latin typeface="Calibri" pitchFamily="34" charset="0"/>
              <a:ea typeface="굴림" pitchFamily="34" charset="-127"/>
            </a:endParaRPr>
          </a:p>
          <a:p>
            <a:pPr eaLnBrk="1" fontAlgn="auto" latinLnBrk="1" hangingPunct="1">
              <a:lnSpc>
                <a:spcPts val="1100"/>
              </a:lnSpc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  <a:defRPr/>
            </a:pPr>
            <a:r>
              <a:rPr kumimoji="1" lang="en-US" altLang="ko-KR" sz="1100" b="1" dirty="0">
                <a:solidFill>
                  <a:srgbClr val="000000"/>
                </a:solidFill>
                <a:latin typeface="Calibri" pitchFamily="34" charset="0"/>
                <a:ea typeface="굴림" pitchFamily="34" charset="-127"/>
              </a:rPr>
              <a:t> </a:t>
            </a:r>
            <a:r>
              <a:rPr kumimoji="1" lang="en-US" altLang="ko-KR" sz="1100" b="1" dirty="0" smtClean="0">
                <a:solidFill>
                  <a:srgbClr val="000000"/>
                </a:solidFill>
                <a:latin typeface="Calibri" pitchFamily="34" charset="0"/>
                <a:ea typeface="굴림" pitchFamily="34" charset="-127"/>
              </a:rPr>
              <a:t>Membres de Secteur</a:t>
            </a:r>
            <a:endParaRPr kumimoji="1" lang="en-US" altLang="ko-KR" sz="1100" b="1" dirty="0">
              <a:solidFill>
                <a:srgbClr val="000000"/>
              </a:solidFill>
              <a:latin typeface="Calibri" pitchFamily="34" charset="0"/>
              <a:ea typeface="굴림" pitchFamily="34" charset="-127"/>
            </a:endParaRPr>
          </a:p>
          <a:p>
            <a:pPr eaLnBrk="1" fontAlgn="auto" latinLnBrk="1" hangingPunct="1">
              <a:lnSpc>
                <a:spcPts val="1100"/>
              </a:lnSpc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  <a:defRPr/>
            </a:pPr>
            <a:r>
              <a:rPr kumimoji="1" lang="en-US" altLang="ko-KR" sz="1100" b="1" dirty="0">
                <a:solidFill>
                  <a:srgbClr val="000000"/>
                </a:solidFill>
                <a:latin typeface="Calibri" pitchFamily="34" charset="0"/>
                <a:ea typeface="굴림" pitchFamily="34" charset="-127"/>
              </a:rPr>
              <a:t> </a:t>
            </a:r>
            <a:r>
              <a:rPr kumimoji="1" lang="en-US" altLang="ko-KR" sz="1100" b="1" dirty="0" smtClean="0">
                <a:solidFill>
                  <a:srgbClr val="000000"/>
                </a:solidFill>
                <a:latin typeface="Calibri" pitchFamily="34" charset="0"/>
                <a:ea typeface="굴림" pitchFamily="34" charset="-127"/>
              </a:rPr>
              <a:t>Groupes consultatifs</a:t>
            </a:r>
            <a:endParaRPr kumimoji="1" lang="ko-KR" altLang="en-US" sz="1100" b="1" dirty="0">
              <a:solidFill>
                <a:srgbClr val="000000"/>
              </a:solidFill>
              <a:latin typeface="Calibri" pitchFamily="34" charset="0"/>
              <a:ea typeface="굴림" pitchFamily="34" charset="-127"/>
            </a:endParaRPr>
          </a:p>
        </p:txBody>
      </p: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3628722" y="5262482"/>
            <a:ext cx="2644692" cy="4985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latinLnBrk="1">
              <a:lnSpc>
                <a:spcPct val="80000"/>
              </a:lnSpc>
            </a:pPr>
            <a:r>
              <a:rPr kumimoji="1" lang="en-US" altLang="ko-KR" sz="1100" b="1" dirty="0" smtClean="0">
                <a:ea typeface="굴림" charset="0"/>
                <a:cs typeface="굴림" charset="0"/>
              </a:rPr>
              <a:t>Fournissent des contributions pour </a:t>
            </a:r>
            <a:r>
              <a:rPr kumimoji="1" lang="en-US" altLang="ko-KR" sz="1100" b="1" dirty="0" err="1" smtClean="0">
                <a:ea typeface="굴림" charset="0"/>
                <a:cs typeface="굴림" charset="0"/>
              </a:rPr>
              <a:t>l'élaboration</a:t>
            </a:r>
            <a:r>
              <a:rPr kumimoji="1" lang="en-US" altLang="ko-KR" sz="1100" b="1" dirty="0" smtClean="0">
                <a:ea typeface="굴림" charset="0"/>
                <a:cs typeface="굴림" charset="0"/>
              </a:rPr>
              <a:t> d'un </a:t>
            </a:r>
            <a:r>
              <a:rPr kumimoji="1" lang="en-US" altLang="ko-KR" sz="1100" b="1" dirty="0" smtClean="0">
                <a:ea typeface="굴림" charset="0"/>
                <a:cs typeface="굴림" charset="0"/>
              </a:rPr>
              <a:t>projet de plan </a:t>
            </a:r>
            <a:r>
              <a:rPr kumimoji="1" lang="en-US" altLang="ko-KR" sz="1100" b="1" dirty="0" err="1" smtClean="0">
                <a:ea typeface="굴림" charset="0"/>
                <a:cs typeface="굴림" charset="0"/>
              </a:rPr>
              <a:t>stratégique</a:t>
            </a:r>
            <a:r>
              <a:rPr kumimoji="1" lang="en-US" altLang="ko-KR" sz="1100" b="1" dirty="0" smtClean="0">
                <a:ea typeface="굴림" charset="0"/>
                <a:cs typeface="굴림" charset="0"/>
              </a:rPr>
              <a:t> </a:t>
            </a:r>
            <a:r>
              <a:rPr kumimoji="1" lang="en-US" altLang="ko-KR" sz="1100" dirty="0" smtClean="0">
                <a:ea typeface="굴림" charset="0"/>
                <a:cs typeface="굴림" charset="0"/>
              </a:rPr>
              <a:t>(</a:t>
            </a:r>
            <a:r>
              <a:rPr kumimoji="1" lang="en-US" altLang="ko-KR" sz="1100" dirty="0" err="1" smtClean="0">
                <a:ea typeface="굴림" charset="0"/>
                <a:cs typeface="굴림" charset="0"/>
              </a:rPr>
              <a:t>numéro</a:t>
            </a:r>
            <a:r>
              <a:rPr kumimoji="1" lang="en-US" altLang="ko-KR" sz="1100" dirty="0" smtClean="0">
                <a:ea typeface="굴림" charset="0"/>
                <a:cs typeface="굴림" charset="0"/>
              </a:rPr>
              <a:t> </a:t>
            </a:r>
            <a:r>
              <a:rPr kumimoji="1" lang="en-US" altLang="ko-KR" sz="1100" dirty="0" smtClean="0">
                <a:ea typeface="굴림" charset="0"/>
                <a:cs typeface="굴림" charset="0"/>
              </a:rPr>
              <a:t>62A</a:t>
            </a:r>
            <a:r>
              <a:rPr kumimoji="1" lang="en-US" altLang="ko-KR" sz="1100" dirty="0">
                <a:ea typeface="굴림" charset="0"/>
                <a:cs typeface="굴림" charset="0"/>
              </a:rPr>
              <a:t> </a:t>
            </a:r>
            <a:r>
              <a:rPr kumimoji="1" lang="en-US" altLang="ko-KR" sz="1100" dirty="0" smtClean="0">
                <a:ea typeface="굴림" charset="0"/>
                <a:cs typeface="굴림" charset="0"/>
              </a:rPr>
              <a:t>de la </a:t>
            </a:r>
            <a:r>
              <a:rPr kumimoji="1" lang="en-US" altLang="ko-KR" sz="1100" dirty="0">
                <a:ea typeface="굴림" charset="0"/>
                <a:cs typeface="굴림" charset="0"/>
              </a:rPr>
              <a:t>Convention)</a:t>
            </a:r>
            <a:endParaRPr kumimoji="1" lang="ko-KR" altLang="en-US" sz="1100" dirty="0">
              <a:ea typeface="굴림" charset="0"/>
              <a:cs typeface="굴림" charset="0"/>
            </a:endParaRPr>
          </a:p>
        </p:txBody>
      </p:sp>
      <p:cxnSp>
        <p:nvCxnSpPr>
          <p:cNvPr id="24" name="직선 화살표 연결선 23"/>
          <p:cNvCxnSpPr>
            <a:cxnSpLocks noChangeShapeType="1"/>
          </p:cNvCxnSpPr>
          <p:nvPr/>
        </p:nvCxnSpPr>
        <p:spPr bwMode="auto">
          <a:xfrm flipH="1" flipV="1">
            <a:off x="6534353" y="2743473"/>
            <a:ext cx="1587" cy="344488"/>
          </a:xfrm>
          <a:prstGeom prst="straightConnector1">
            <a:avLst/>
          </a:prstGeom>
          <a:noFill/>
          <a:ln w="28575">
            <a:solidFill>
              <a:srgbClr val="7F7F7F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5" name="직선 화살표 연결선 25"/>
          <p:cNvCxnSpPr>
            <a:cxnSpLocks noChangeShapeType="1"/>
            <a:stCxn id="14" idx="6"/>
            <a:endCxn id="30" idx="1"/>
          </p:cNvCxnSpPr>
          <p:nvPr/>
        </p:nvCxnSpPr>
        <p:spPr bwMode="auto">
          <a:xfrm flipV="1">
            <a:off x="7344977" y="2355990"/>
            <a:ext cx="178067" cy="83354"/>
          </a:xfrm>
          <a:prstGeom prst="straightConnector1">
            <a:avLst/>
          </a:prstGeom>
          <a:noFill/>
          <a:ln w="28575">
            <a:solidFill>
              <a:srgbClr val="7F7F7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" name="직선 화살표 연결선 26"/>
          <p:cNvCxnSpPr>
            <a:cxnSpLocks noChangeShapeType="1"/>
          </p:cNvCxnSpPr>
          <p:nvPr/>
        </p:nvCxnSpPr>
        <p:spPr bwMode="auto">
          <a:xfrm>
            <a:off x="8076915" y="3992836"/>
            <a:ext cx="0" cy="301625"/>
          </a:xfrm>
          <a:prstGeom prst="straightConnector1">
            <a:avLst/>
          </a:prstGeom>
          <a:noFill/>
          <a:ln w="28575">
            <a:solidFill>
              <a:srgbClr val="7F7F7F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6992906" y="5104581"/>
            <a:ext cx="2123567" cy="6001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rIns="0"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 latinLnBrk="1"/>
            <a:r>
              <a:rPr kumimoji="1" lang="en-US" altLang="ko-KR" sz="1100" b="1" dirty="0" smtClean="0">
                <a:ea typeface="굴림" charset="0"/>
                <a:cs typeface="굴림" charset="0"/>
              </a:rPr>
              <a:t>Le SG coordonne la mise en oeuvre du </a:t>
            </a:r>
            <a:r>
              <a:rPr kumimoji="1" lang="en-US" altLang="ko-KR" sz="1100" b="1" dirty="0" smtClean="0">
                <a:ea typeface="굴림" charset="0"/>
                <a:cs typeface="굴림" charset="0"/>
              </a:rPr>
              <a:t>Plan </a:t>
            </a:r>
            <a:r>
              <a:rPr kumimoji="1" lang="en-US" altLang="ko-KR" sz="1100" b="1" dirty="0" smtClean="0">
                <a:ea typeface="굴림" charset="0"/>
                <a:cs typeface="굴림" charset="0"/>
              </a:rPr>
              <a:t>stratégique </a:t>
            </a:r>
            <a:endParaRPr kumimoji="1" lang="en-US" altLang="ko-KR" sz="1100" b="1" dirty="0">
              <a:ea typeface="굴림" charset="0"/>
              <a:cs typeface="굴림" charset="0"/>
            </a:endParaRPr>
          </a:p>
          <a:p>
            <a:pPr algn="ctr" latinLnBrk="1"/>
            <a:r>
              <a:rPr kumimoji="1" lang="en-US" altLang="ko-KR" sz="1100" dirty="0" smtClean="0">
                <a:ea typeface="굴림" charset="0"/>
                <a:cs typeface="굴림" charset="0"/>
              </a:rPr>
              <a:t>(</a:t>
            </a:r>
            <a:r>
              <a:rPr kumimoji="1" lang="en-US" altLang="ko-KR" sz="1100" dirty="0" err="1">
                <a:ea typeface="굴림" charset="0"/>
                <a:cs typeface="굴림" charset="0"/>
              </a:rPr>
              <a:t>n</a:t>
            </a:r>
            <a:r>
              <a:rPr kumimoji="1" lang="en-US" altLang="ko-KR" sz="1100" dirty="0" err="1" smtClean="0">
                <a:ea typeface="굴림" charset="0"/>
                <a:cs typeface="굴림" charset="0"/>
              </a:rPr>
              <a:t>uméro</a:t>
            </a:r>
            <a:r>
              <a:rPr kumimoji="1" lang="en-US" altLang="ko-KR" sz="1100" dirty="0" smtClean="0">
                <a:ea typeface="굴림" charset="0"/>
                <a:cs typeface="굴림" charset="0"/>
              </a:rPr>
              <a:t> </a:t>
            </a:r>
            <a:r>
              <a:rPr kumimoji="1" lang="en-US" altLang="ko-KR" sz="1100" dirty="0" smtClean="0">
                <a:ea typeface="굴림" charset="0"/>
                <a:cs typeface="굴림" charset="0"/>
              </a:rPr>
              <a:t>86A </a:t>
            </a:r>
            <a:r>
              <a:rPr kumimoji="1" lang="en-US" altLang="ko-KR" sz="1100" dirty="0" smtClean="0">
                <a:ea typeface="굴림" charset="0"/>
                <a:cs typeface="굴림" charset="0"/>
              </a:rPr>
              <a:t>c) </a:t>
            </a:r>
            <a:r>
              <a:rPr kumimoji="1" lang="en-US" altLang="ko-KR" sz="1100" i="1" dirty="0" err="1" smtClean="0">
                <a:ea typeface="굴림" charset="0"/>
                <a:cs typeface="굴림" charset="0"/>
              </a:rPr>
              <a:t>bis</a:t>
            </a:r>
            <a:r>
              <a:rPr kumimoji="1" lang="en-US" altLang="ko-KR" sz="1100" dirty="0" smtClean="0">
                <a:ea typeface="굴림" charset="0"/>
                <a:cs typeface="굴림" charset="0"/>
              </a:rPr>
              <a:t> </a:t>
            </a:r>
            <a:r>
              <a:rPr kumimoji="1" lang="en-US" altLang="ko-KR" sz="1100" dirty="0" smtClean="0">
                <a:ea typeface="굴림" charset="0"/>
                <a:cs typeface="굴림" charset="0"/>
              </a:rPr>
              <a:t>de la Convention)</a:t>
            </a:r>
            <a:endParaRPr kumimoji="1" lang="en-US" altLang="ko-KR" sz="1100" dirty="0">
              <a:ea typeface="굴림" charset="0"/>
              <a:cs typeface="굴림" charset="0"/>
            </a:endParaRPr>
          </a:p>
        </p:txBody>
      </p:sp>
      <p:cxnSp>
        <p:nvCxnSpPr>
          <p:cNvPr id="28" name="직선 화살표 연결선 15"/>
          <p:cNvCxnSpPr>
            <a:cxnSpLocks noChangeShapeType="1"/>
            <a:stCxn id="12" idx="4"/>
          </p:cNvCxnSpPr>
          <p:nvPr/>
        </p:nvCxnSpPr>
        <p:spPr bwMode="auto">
          <a:xfrm>
            <a:off x="2791334" y="2645047"/>
            <a:ext cx="0" cy="1368000"/>
          </a:xfrm>
          <a:prstGeom prst="straightConnector1">
            <a:avLst/>
          </a:prstGeom>
          <a:noFill/>
          <a:ln w="28575">
            <a:solidFill>
              <a:srgbClr val="7F7F7F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9" name="다이아몬드 33"/>
          <p:cNvSpPr/>
          <p:nvPr/>
        </p:nvSpPr>
        <p:spPr>
          <a:xfrm>
            <a:off x="7230777" y="3087961"/>
            <a:ext cx="1697038" cy="812800"/>
          </a:xfrm>
          <a:prstGeom prst="diamond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 latinLnBrk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en-US" altLang="ko-KR" sz="1100" b="1" dirty="0" smtClean="0">
                <a:solidFill>
                  <a:srgbClr val="FFFFFF"/>
                </a:solidFill>
                <a:latin typeface="Calibri" pitchFamily="34" charset="0"/>
                <a:ea typeface="맑은 고딕" pitchFamily="50" charset="-127"/>
              </a:rPr>
              <a:t>Plan stratégique</a:t>
            </a:r>
            <a:endParaRPr kumimoji="1" lang="en-US" altLang="ko-KR" sz="1100" b="1" dirty="0">
              <a:solidFill>
                <a:srgbClr val="FFFFFF"/>
              </a:solidFill>
              <a:latin typeface="Calibri" pitchFamily="34" charset="0"/>
              <a:ea typeface="맑은 고딕" pitchFamily="50" charset="-127"/>
            </a:endParaRPr>
          </a:p>
          <a:p>
            <a:pPr algn="ctr" fontAlgn="auto" latinLnBrk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en-US" altLang="ko-KR" sz="1000" dirty="0" smtClean="0">
                <a:solidFill>
                  <a:srgbClr val="FFFFFF"/>
                </a:solidFill>
                <a:latin typeface="Calibri" pitchFamily="34" charset="0"/>
                <a:ea typeface="맑은 고딕" pitchFamily="50" charset="-127"/>
              </a:rPr>
              <a:t>2020-2023</a:t>
            </a:r>
            <a:endParaRPr kumimoji="1" lang="en-US" altLang="ko-KR" sz="1000" dirty="0">
              <a:solidFill>
                <a:srgbClr val="FFFFFF"/>
              </a:solidFill>
              <a:latin typeface="Calibri" pitchFamily="34" charset="0"/>
              <a:ea typeface="맑은 고딕" pitchFamily="50" charset="-127"/>
            </a:endParaRPr>
          </a:p>
        </p:txBody>
      </p:sp>
      <p:sp>
        <p:nvSpPr>
          <p:cNvPr id="30" name="TextBox 29"/>
          <p:cNvSpPr txBox="1">
            <a:spLocks noChangeArrowheads="1"/>
          </p:cNvSpPr>
          <p:nvPr/>
        </p:nvSpPr>
        <p:spPr bwMode="auto">
          <a:xfrm>
            <a:off x="7523044" y="2069570"/>
            <a:ext cx="1661280" cy="5728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36000" tIns="36000" rIns="36000" bIns="36000"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latinLnBrk="1">
              <a:lnSpc>
                <a:spcPts val="1300"/>
              </a:lnSpc>
            </a:pPr>
            <a:r>
              <a:rPr kumimoji="1" lang="en-US" altLang="ko-KR" sz="1100" b="1" dirty="0" smtClean="0">
                <a:ea typeface="굴림" charset="0"/>
                <a:cs typeface="굴림" charset="0"/>
              </a:rPr>
              <a:t>Adopte le Plan stratégique </a:t>
            </a:r>
            <a:br>
              <a:rPr kumimoji="1" lang="en-US" altLang="ko-KR" sz="1100" b="1" dirty="0" smtClean="0">
                <a:ea typeface="굴림" charset="0"/>
                <a:cs typeface="굴림" charset="0"/>
              </a:rPr>
            </a:br>
            <a:r>
              <a:rPr kumimoji="1" lang="en-US" altLang="ko-KR" sz="1100" b="1" dirty="0" smtClean="0">
                <a:ea typeface="굴림" charset="0"/>
                <a:cs typeface="굴림" charset="0"/>
              </a:rPr>
              <a:t>de </a:t>
            </a:r>
            <a:r>
              <a:rPr kumimoji="1" lang="en-US" altLang="ko-KR" sz="1100" b="1" dirty="0" err="1" smtClean="0">
                <a:ea typeface="굴림" charset="0"/>
                <a:cs typeface="굴림" charset="0"/>
              </a:rPr>
              <a:t>l'Union</a:t>
            </a:r>
            <a:r>
              <a:rPr kumimoji="1" lang="en-US" altLang="ko-KR" sz="1100" b="1" dirty="0" smtClean="0">
                <a:ea typeface="굴림" charset="0"/>
                <a:cs typeface="굴림" charset="0"/>
              </a:rPr>
              <a:t> </a:t>
            </a:r>
            <a:r>
              <a:rPr kumimoji="1" lang="en-US" altLang="ko-KR" sz="1100" dirty="0" smtClean="0">
                <a:ea typeface="굴림" charset="0"/>
                <a:cs typeface="굴림" charset="0"/>
              </a:rPr>
              <a:t>(</a:t>
            </a:r>
            <a:r>
              <a:rPr kumimoji="1" lang="en-US" altLang="ko-KR" sz="1100" dirty="0" err="1" smtClean="0">
                <a:ea typeface="굴림" charset="0"/>
                <a:cs typeface="굴림" charset="0"/>
              </a:rPr>
              <a:t>numéro</a:t>
            </a:r>
            <a:r>
              <a:rPr kumimoji="1" lang="en-US" altLang="ko-KR" sz="1100" dirty="0" smtClean="0">
                <a:ea typeface="굴림" charset="0"/>
                <a:cs typeface="굴림" charset="0"/>
              </a:rPr>
              <a:t> </a:t>
            </a:r>
            <a:r>
              <a:rPr kumimoji="1" lang="en-US" altLang="ko-KR" sz="1100" dirty="0" smtClean="0">
                <a:ea typeface="굴림" charset="0"/>
                <a:cs typeface="굴림" charset="0"/>
              </a:rPr>
              <a:t>51 </a:t>
            </a:r>
            <a:br>
              <a:rPr kumimoji="1" lang="en-US" altLang="ko-KR" sz="1100" dirty="0" smtClean="0">
                <a:ea typeface="굴림" charset="0"/>
                <a:cs typeface="굴림" charset="0"/>
              </a:rPr>
            </a:br>
            <a:r>
              <a:rPr kumimoji="1" lang="en-US" altLang="ko-KR" sz="1100" dirty="0" smtClean="0">
                <a:ea typeface="굴림" charset="0"/>
                <a:cs typeface="굴림" charset="0"/>
              </a:rPr>
              <a:t>de la </a:t>
            </a:r>
            <a:r>
              <a:rPr kumimoji="1" lang="en-US" altLang="ko-KR" sz="1100" dirty="0" smtClean="0">
                <a:ea typeface="굴림" charset="0"/>
                <a:cs typeface="굴림" charset="0"/>
              </a:rPr>
              <a:t>Constitution)</a:t>
            </a:r>
            <a:endParaRPr kumimoji="1" lang="en-US" altLang="ko-KR" sz="1100" dirty="0">
              <a:ea typeface="굴림" charset="0"/>
              <a:cs typeface="굴림" charset="0"/>
            </a:endParaRPr>
          </a:p>
        </p:txBody>
      </p:sp>
      <p:cxnSp>
        <p:nvCxnSpPr>
          <p:cNvPr id="31" name="직선 화살표 연결선 14"/>
          <p:cNvCxnSpPr>
            <a:cxnSpLocks noChangeShapeType="1"/>
            <a:endCxn id="13" idx="4"/>
          </p:cNvCxnSpPr>
          <p:nvPr/>
        </p:nvCxnSpPr>
        <p:spPr bwMode="auto">
          <a:xfrm flipV="1">
            <a:off x="5007854" y="2736518"/>
            <a:ext cx="1" cy="360000"/>
          </a:xfrm>
          <a:prstGeom prst="straightConnector1">
            <a:avLst/>
          </a:prstGeom>
          <a:noFill/>
          <a:ln w="28575">
            <a:solidFill>
              <a:srgbClr val="7F7F7F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2" name="Rounded Rectangle 31"/>
          <p:cNvSpPr/>
          <p:nvPr/>
        </p:nvSpPr>
        <p:spPr>
          <a:xfrm>
            <a:off x="250540" y="2195786"/>
            <a:ext cx="1270000" cy="369887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1"/>
                </a:solidFill>
              </a:rPr>
              <a:t>Secrétariat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3" name="Rounded Rectangle 32"/>
          <p:cNvSpPr/>
          <p:nvPr/>
        </p:nvSpPr>
        <p:spPr>
          <a:xfrm>
            <a:off x="7419690" y="4332561"/>
            <a:ext cx="1270000" cy="369887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1"/>
                </a:solidFill>
              </a:rPr>
              <a:t>Secrétariat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34" name="직선 화살표 연결선 26"/>
          <p:cNvCxnSpPr>
            <a:cxnSpLocks noChangeShapeType="1"/>
          </p:cNvCxnSpPr>
          <p:nvPr/>
        </p:nvCxnSpPr>
        <p:spPr bwMode="auto">
          <a:xfrm>
            <a:off x="8065057" y="4752702"/>
            <a:ext cx="0" cy="301625"/>
          </a:xfrm>
          <a:prstGeom prst="straightConnector1">
            <a:avLst/>
          </a:prstGeom>
          <a:noFill/>
          <a:ln w="28575">
            <a:solidFill>
              <a:srgbClr val="7F7F7F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7" name="Rectangle 36"/>
          <p:cNvSpPr/>
          <p:nvPr/>
        </p:nvSpPr>
        <p:spPr>
          <a:xfrm>
            <a:off x="2699792" y="4752000"/>
            <a:ext cx="1032772" cy="50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</a:pPr>
            <a:r>
              <a:rPr lang="en-US" sz="1100" b="1" dirty="0" smtClean="0">
                <a:solidFill>
                  <a:schemeClr val="accent1"/>
                </a:solidFill>
              </a:rPr>
              <a:t>Consultations ouvertes et publiques</a:t>
            </a:r>
            <a:endParaRPr lang="en-US" sz="1100" b="1" dirty="0">
              <a:solidFill>
                <a:schemeClr val="accent1"/>
              </a:solidFill>
            </a:endParaRPr>
          </a:p>
        </p:txBody>
      </p:sp>
      <p:sp>
        <p:nvSpPr>
          <p:cNvPr id="35" name="직사각형 19"/>
          <p:cNvSpPr/>
          <p:nvPr/>
        </p:nvSpPr>
        <p:spPr>
          <a:xfrm>
            <a:off x="3372227" y="2745646"/>
            <a:ext cx="873748" cy="504000"/>
          </a:xfrm>
          <a:prstGeom prst="rec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36000" rIns="36000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auto" latinLnBrk="1" hangingPunct="1">
              <a:lnSpc>
                <a:spcPts val="11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en-US" altLang="ko-KR" sz="1100" b="1" dirty="0" smtClean="0">
                <a:solidFill>
                  <a:schemeClr val="bg1"/>
                </a:solidFill>
                <a:latin typeface="Calibri" pitchFamily="34" charset="0"/>
                <a:ea typeface="굴림" pitchFamily="34" charset="-127"/>
              </a:rPr>
              <a:t>Contribution de la</a:t>
            </a:r>
            <a:br>
              <a:rPr kumimoji="1" lang="en-US" altLang="ko-KR" sz="1100" b="1" dirty="0" smtClean="0">
                <a:solidFill>
                  <a:schemeClr val="bg1"/>
                </a:solidFill>
                <a:latin typeface="Calibri" pitchFamily="34" charset="0"/>
                <a:ea typeface="굴림" pitchFamily="34" charset="-127"/>
              </a:rPr>
            </a:br>
            <a:r>
              <a:rPr kumimoji="1" lang="en-US" altLang="ko-KR" sz="1100" b="1" dirty="0" smtClean="0">
                <a:solidFill>
                  <a:schemeClr val="bg1"/>
                </a:solidFill>
                <a:latin typeface="Calibri" pitchFamily="34" charset="0"/>
                <a:ea typeface="굴림" pitchFamily="34" charset="-127"/>
              </a:rPr>
              <a:t>CMDT-17</a:t>
            </a:r>
            <a:endParaRPr kumimoji="1" lang="ko-KR" altLang="en-US" sz="1100" b="1" dirty="0">
              <a:solidFill>
                <a:schemeClr val="bg1"/>
              </a:solidFill>
              <a:latin typeface="Calibri" pitchFamily="34" charset="0"/>
              <a:ea typeface="굴림" pitchFamily="34" charset="-127"/>
            </a:endParaRPr>
          </a:p>
        </p:txBody>
      </p:sp>
      <p:cxnSp>
        <p:nvCxnSpPr>
          <p:cNvPr id="38" name="Straight Connector 37"/>
          <p:cNvCxnSpPr/>
          <p:nvPr/>
        </p:nvCxnSpPr>
        <p:spPr>
          <a:xfrm>
            <a:off x="541081" y="5970507"/>
            <a:ext cx="8352000" cy="0"/>
          </a:xfrm>
          <a:prstGeom prst="line">
            <a:avLst/>
          </a:prstGeom>
          <a:ln w="12700">
            <a:prstDash val="solid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직선 화살표 연결선 20"/>
          <p:cNvCxnSpPr>
            <a:cxnSpLocks noChangeShapeType="1"/>
            <a:endCxn id="11" idx="0"/>
          </p:cNvCxnSpPr>
          <p:nvPr/>
        </p:nvCxnSpPr>
        <p:spPr bwMode="auto">
          <a:xfrm>
            <a:off x="3797782" y="3274095"/>
            <a:ext cx="0" cy="802878"/>
          </a:xfrm>
          <a:prstGeom prst="straightConnector1">
            <a:avLst/>
          </a:prstGeom>
          <a:noFill/>
          <a:ln w="28575" cap="rnd">
            <a:solidFill>
              <a:srgbClr val="7F7F7F"/>
            </a:solidFill>
            <a:prstDash val="solid"/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1" name="직선 화살표 연결선 20"/>
          <p:cNvCxnSpPr>
            <a:cxnSpLocks noChangeShapeType="1"/>
          </p:cNvCxnSpPr>
          <p:nvPr/>
        </p:nvCxnSpPr>
        <p:spPr bwMode="auto">
          <a:xfrm flipV="1">
            <a:off x="3245374" y="4410347"/>
            <a:ext cx="0" cy="326056"/>
          </a:xfrm>
          <a:prstGeom prst="straightConnector1">
            <a:avLst/>
          </a:prstGeom>
          <a:noFill/>
          <a:ln w="28575" cap="rnd">
            <a:solidFill>
              <a:srgbClr val="7F7F7F"/>
            </a:solidFill>
            <a:prstDash val="solid"/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9" name="직선 화살표 연결선 20"/>
          <p:cNvCxnSpPr>
            <a:cxnSpLocks noChangeShapeType="1"/>
          </p:cNvCxnSpPr>
          <p:nvPr/>
        </p:nvCxnSpPr>
        <p:spPr bwMode="auto">
          <a:xfrm flipV="1">
            <a:off x="4451672" y="4398988"/>
            <a:ext cx="0" cy="326056"/>
          </a:xfrm>
          <a:prstGeom prst="straightConnector1">
            <a:avLst/>
          </a:prstGeom>
          <a:noFill/>
          <a:ln w="28575" cap="rnd">
            <a:solidFill>
              <a:srgbClr val="7F7F7F"/>
            </a:solidFill>
            <a:prstDash val="solid"/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2137025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2800" dirty="0"/>
              <a:t>Calendrier </a:t>
            </a:r>
            <a:r>
              <a:rPr lang="fr-FR" sz="2800" dirty="0" smtClean="0"/>
              <a:t>d'élaboration </a:t>
            </a:r>
            <a:r>
              <a:rPr lang="fr-FR" sz="2800" dirty="0"/>
              <a:t>du Plan stratégique et du Plan financier pour la période 2020-2023</a:t>
            </a:r>
            <a:endParaRPr lang="en-US" sz="28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DDD2957A-38BF-4766-88FD-46AF2F4ED65D}" type="slidenum">
              <a:rPr lang="en-US" smtClean="0"/>
              <a:t>3</a:t>
            </a:fld>
            <a:endParaRPr lang="en-US" dirty="0"/>
          </a:p>
        </p:txBody>
      </p:sp>
      <p:graphicFrame>
        <p:nvGraphicFramePr>
          <p:cNvPr id="5" name="Tableau 5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5462607"/>
              </p:ext>
            </p:extLst>
          </p:nvPr>
        </p:nvGraphicFramePr>
        <p:xfrm>
          <a:off x="611560" y="1484784"/>
          <a:ext cx="7920880" cy="53482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024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76064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236521">
                <a:tc>
                  <a:txBody>
                    <a:bodyPr/>
                    <a:lstStyle/>
                    <a:p>
                      <a:pPr hangingPunct="0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</a:tabLst>
                      </a:pPr>
                      <a:r>
                        <a:rPr lang="fr-CH" sz="1200" b="1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Date</a:t>
                      </a:r>
                      <a:endParaRPr lang="fr-CH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hangingPunct="0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</a:tabLst>
                      </a:pPr>
                      <a:r>
                        <a:rPr lang="fr-CH" sz="1200" b="1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Evénement</a:t>
                      </a:r>
                      <a:endParaRPr lang="fr-CH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99608">
                <a:tc>
                  <a:txBody>
                    <a:bodyPr/>
                    <a:lstStyle/>
                    <a:p>
                      <a:pPr hangingPunct="0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</a:tabLst>
                      </a:pPr>
                      <a:r>
                        <a:rPr lang="fr-CH" sz="120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Session de 2017 </a:t>
                      </a:r>
                      <a:r>
                        <a:rPr lang="fr-CH" sz="12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du Conseil</a:t>
                      </a:r>
                      <a:endParaRPr lang="fr-CH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hangingPunct="0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</a:tabLst>
                      </a:pPr>
                      <a:r>
                        <a:rPr lang="fr-CH" sz="12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Création du Groupe de travail du Conseil</a:t>
                      </a:r>
                      <a:r>
                        <a:rPr lang="fr-CH" sz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chargé </a:t>
                      </a:r>
                      <a:r>
                        <a:rPr lang="fr-CH" sz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d'élaborer </a:t>
                      </a:r>
                      <a:r>
                        <a:rPr lang="fr-CH" sz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le Plan stratégique et le Plan financier pour la période 2020-2023 (GTC‑SFP)</a:t>
                      </a:r>
                      <a:endParaRPr lang="fr-CH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99608">
                <a:tc>
                  <a:txBody>
                    <a:bodyPr/>
                    <a:lstStyle/>
                    <a:p>
                      <a:pPr hangingPunct="0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</a:tabLst>
                      </a:pPr>
                      <a:r>
                        <a:rPr lang="fr-CH" sz="12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23 mai 2017</a:t>
                      </a:r>
                      <a:endParaRPr lang="fr-CH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hangingPunct="0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</a:tabLst>
                      </a:pPr>
                      <a:r>
                        <a:rPr lang="fr-CH" sz="12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Première réunion du Groupe GTC-SFP</a:t>
                      </a:r>
                      <a:endParaRPr lang="fr-CH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99608">
                <a:tc>
                  <a:txBody>
                    <a:bodyPr/>
                    <a:lstStyle/>
                    <a:p>
                      <a:pPr hangingPunct="0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</a:tabLst>
                      </a:pPr>
                      <a:r>
                        <a:rPr lang="fr-CH" sz="12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Juin-août 2017</a:t>
                      </a:r>
                      <a:endParaRPr lang="fr-CH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hangingPunct="0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  <a:tab pos="195580" algn="l"/>
                          <a:tab pos="756285" algn="l"/>
                          <a:tab pos="1008380" algn="l"/>
                          <a:tab pos="1260475" algn="l"/>
                        </a:tabLst>
                      </a:pPr>
                      <a:r>
                        <a:rPr lang="fr-CH" sz="12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Préparation de la contribution du secrétariat, y compris:</a:t>
                      </a:r>
                      <a:br>
                        <a:rPr lang="fr-CH" sz="12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fr-CH" sz="12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fr-CH" sz="1200" baseline="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fr-CH" sz="12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Consultation publique du GTC-SFP sur les priorités stratégiques </a:t>
                      </a:r>
                      <a:br>
                        <a:rPr lang="fr-CH" sz="12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fr-CH" sz="12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fr-CH" sz="1200" baseline="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fr-CH" sz="12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Ateliers de planification stratégique au sein du secrétariat de </a:t>
                      </a:r>
                      <a:r>
                        <a:rPr lang="fr-CH" sz="12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l'UIT</a:t>
                      </a:r>
                      <a:endParaRPr lang="fr-CH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99608">
                <a:tc>
                  <a:txBody>
                    <a:bodyPr/>
                    <a:lstStyle/>
                    <a:p>
                      <a:pPr hangingPunct="0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</a:tabLst>
                      </a:pPr>
                      <a:r>
                        <a:rPr lang="fr-CH" sz="12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11-12 septembre 2017</a:t>
                      </a:r>
                      <a:endParaRPr lang="fr-CH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hangingPunct="0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</a:tabLst>
                      </a:pPr>
                      <a:r>
                        <a:rPr lang="fr-CH" sz="12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Deuxième réunion du Groupe GTC-SFP</a:t>
                      </a:r>
                      <a:endParaRPr lang="fr-CH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99608">
                <a:tc>
                  <a:txBody>
                    <a:bodyPr/>
                    <a:lstStyle/>
                    <a:p>
                      <a:pPr hangingPunct="0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</a:tabLst>
                      </a:pPr>
                      <a:r>
                        <a:rPr lang="fr-CH" sz="12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9-20 octobre 2017</a:t>
                      </a:r>
                      <a:endParaRPr lang="fr-CH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hangingPunct="0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</a:tabLst>
                      </a:pPr>
                      <a:r>
                        <a:rPr lang="fr-CH" sz="12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Contribution de la CMDT-17 au Plan stratégique de </a:t>
                      </a:r>
                      <a:r>
                        <a:rPr lang="fr-CH" sz="12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l'UIT</a:t>
                      </a:r>
                      <a:endParaRPr lang="fr-CH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99608">
                <a:tc>
                  <a:txBody>
                    <a:bodyPr/>
                    <a:lstStyle/>
                    <a:p>
                      <a:pPr hangingPunct="0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</a:tabLst>
                      </a:pPr>
                      <a:r>
                        <a:rPr lang="fr-CH" sz="1200" noProof="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Octobre-décembre </a:t>
                      </a:r>
                      <a:r>
                        <a:rPr lang="fr-CH" sz="12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2017</a:t>
                      </a:r>
                      <a:endParaRPr lang="fr-CH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hangingPunct="0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</a:tabLst>
                      </a:pPr>
                      <a:r>
                        <a:rPr lang="fr-CH" sz="12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Rédaction du texte du Plan stratégique</a:t>
                      </a:r>
                      <a:endParaRPr lang="fr-CH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99608">
                <a:tc>
                  <a:txBody>
                    <a:bodyPr/>
                    <a:lstStyle/>
                    <a:p>
                      <a:pPr hangingPunct="0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</a:tabLst>
                      </a:pPr>
                      <a:r>
                        <a:rPr lang="fr-CH" sz="12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15-16 janvier 2018</a:t>
                      </a:r>
                      <a:endParaRPr lang="fr-CH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hangingPunct="0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</a:tabLst>
                      </a:pPr>
                      <a:r>
                        <a:rPr lang="fr-CH" sz="12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Troisième réunion du Groupe GTC-SFP</a:t>
                      </a:r>
                      <a:br>
                        <a:rPr lang="fr-CH" sz="12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fr-CH" sz="12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fr-CH" sz="1200" baseline="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fr-CH" sz="12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Examen du projet de Plan stratégique</a:t>
                      </a:r>
                      <a:br>
                        <a:rPr lang="fr-CH" sz="12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fr-CH" sz="12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Examen des avant-projets</a:t>
                      </a:r>
                      <a:r>
                        <a:rPr lang="fr-CH" sz="1200" baseline="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fr-CH" sz="12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 révision de Résolutions</a:t>
                      </a:r>
                      <a:br>
                        <a:rPr lang="fr-CH" sz="12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fr-CH" sz="12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Examen</a:t>
                      </a:r>
                      <a:r>
                        <a:rPr lang="fr-CH" sz="1200" baseline="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du projet de Plan financier par le Groupe GTC-FHR</a:t>
                      </a:r>
                      <a:endParaRPr lang="fr-CH" sz="1200" dirty="0" smtClean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99608">
                <a:tc>
                  <a:txBody>
                    <a:bodyPr/>
                    <a:lstStyle/>
                    <a:p>
                      <a:pPr hangingPunct="0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</a:tabLst>
                      </a:pPr>
                      <a:r>
                        <a:rPr lang="fr-CH" sz="12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Février-mars 2018</a:t>
                      </a:r>
                      <a:endParaRPr lang="fr-CH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hangingPunct="0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</a:tabLst>
                      </a:pPr>
                      <a:r>
                        <a:rPr lang="fr-CH" sz="12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Consultation publique sur le projet de Plan stratégique</a:t>
                      </a:r>
                      <a:endParaRPr lang="fr-CH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299608">
                <a:tc>
                  <a:txBody>
                    <a:bodyPr/>
                    <a:lstStyle/>
                    <a:p>
                      <a:pPr hangingPunct="0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</a:tabLst>
                      </a:pPr>
                      <a:r>
                        <a:rPr lang="fr-CH" sz="12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Premier trimestre-deuxième trimestre 2018 (à confirmer)</a:t>
                      </a:r>
                      <a:endParaRPr lang="fr-CH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hangingPunct="0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</a:tabLst>
                      </a:pPr>
                      <a:r>
                        <a:rPr lang="fr-CH" sz="12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Contributions émanant des réunions du </a:t>
                      </a:r>
                      <a:r>
                        <a:rPr lang="fr-CH" sz="12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GCR/du GCNT/du GCDT</a:t>
                      </a:r>
                      <a:endParaRPr lang="fr-CH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299608">
                <a:tc>
                  <a:txBody>
                    <a:bodyPr/>
                    <a:lstStyle/>
                    <a:p>
                      <a:pPr hangingPunct="0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</a:tabLst>
                      </a:pPr>
                      <a:r>
                        <a:rPr lang="fr-CH" sz="12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 avril 2018</a:t>
                      </a:r>
                      <a:endParaRPr lang="fr-CH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hangingPunct="0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</a:tabLst>
                      </a:pPr>
                      <a:r>
                        <a:rPr lang="fr-CH" sz="12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Quatrième réunion (avant la session de 2018 du Conseil)</a:t>
                      </a:r>
                      <a:endParaRPr lang="fr-CH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299608">
                <a:tc>
                  <a:txBody>
                    <a:bodyPr/>
                    <a:lstStyle/>
                    <a:p>
                      <a:pPr hangingPunct="0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</a:tabLst>
                      </a:pPr>
                      <a:r>
                        <a:rPr lang="fr-CH" sz="12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17-27 avril 2018</a:t>
                      </a:r>
                      <a:endParaRPr lang="fr-CH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hangingPunct="0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</a:tabLst>
                      </a:pPr>
                      <a:r>
                        <a:rPr lang="fr-CH" sz="12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Session de 2018 du Conseil</a:t>
                      </a:r>
                      <a:endParaRPr lang="fr-CH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299608">
                <a:tc>
                  <a:txBody>
                    <a:bodyPr/>
                    <a:lstStyle/>
                    <a:p>
                      <a:pPr hangingPunct="0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</a:tabLst>
                      </a:pPr>
                      <a:r>
                        <a:rPr lang="fr-CH" sz="12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Fin juin 2018</a:t>
                      </a:r>
                      <a:endParaRPr lang="fr-CH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hangingPunct="0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</a:tabLst>
                      </a:pPr>
                      <a:r>
                        <a:rPr lang="fr-CH" sz="12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Projet de Plan stratégique et projet de Plan financier définitifs soumis à la PP-18</a:t>
                      </a:r>
                      <a:endParaRPr lang="fr-CH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299608">
                <a:tc>
                  <a:txBody>
                    <a:bodyPr/>
                    <a:lstStyle/>
                    <a:p>
                      <a:pPr hangingPunct="0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</a:tabLst>
                      </a:pPr>
                      <a:r>
                        <a:rPr lang="fr-CH" sz="12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29 octobre - 16 novembre 2018</a:t>
                      </a:r>
                      <a:endParaRPr lang="fr-CH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hangingPunct="0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</a:tabLst>
                      </a:pPr>
                      <a:r>
                        <a:rPr lang="fr-CH" sz="12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Adoption du Plan stratégique et du Plan financier par la PP-18</a:t>
                      </a:r>
                      <a:endParaRPr lang="fr-CH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69450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ITU-150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498BC9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Upper-median">
  <a:themeElements>
    <a:clrScheme name="ITU-150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498BC9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1AEECEB53478D4FA58D21D6251A617C" ma:contentTypeVersion="0" ma:contentTypeDescription="Create a new document." ma:contentTypeScope="" ma:versionID="3a61f5a699ba4690e4307edfa93c2574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1b05d82d297216baf5b26c55225140d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7DDB074-D6F8-4121-8E6F-B4C7EA74189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2BA9A0B1-5F54-45EF-A28F-0B2FAC4CADC9}">
  <ds:schemaRefs>
    <ds:schemaRef ds:uri="http://purl.org/dc/terms/"/>
    <ds:schemaRef ds:uri="http://schemas.microsoft.com/office/2006/documentManagement/types"/>
    <ds:schemaRef ds:uri="http://schemas.microsoft.com/office/infopath/2007/PartnerControls"/>
    <ds:schemaRef ds:uri="http://purl.org/dc/dcmitype/"/>
    <ds:schemaRef ds:uri="http://schemas.openxmlformats.org/package/2006/metadata/core-properties"/>
    <ds:schemaRef ds:uri="http://schemas.microsoft.com/office/2006/metadata/properties"/>
    <ds:schemaRef ds:uri="http://www.w3.org/XML/1998/namespace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DB469251-26C4-4223-92C9-72D773D1A1B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36367</TotalTime>
  <Words>487</Words>
  <Application>Microsoft Office PowerPoint</Application>
  <PresentationFormat>On-screen Show (4:3)</PresentationFormat>
  <Paragraphs>66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14" baseType="lpstr">
      <vt:lpstr>굴림</vt:lpstr>
      <vt:lpstr>맑은 고딕</vt:lpstr>
      <vt:lpstr>SimSun</vt:lpstr>
      <vt:lpstr>Arial</vt:lpstr>
      <vt:lpstr>Calibri</vt:lpstr>
      <vt:lpstr>Times New Roman</vt:lpstr>
      <vt:lpstr>Times New Roman Bold</vt:lpstr>
      <vt:lpstr>Wingdings</vt:lpstr>
      <vt:lpstr>Wingdings 2</vt:lpstr>
      <vt:lpstr>Median</vt:lpstr>
      <vt:lpstr>Upper-median</vt:lpstr>
      <vt:lpstr>Processus et calendrier pour l'élaboration du Plan stratégique  et du Plan financier de l'UIT pour  la période 2020-2023  Troisième réunion du Groupe de travail du Conseil chargé d'élaborer le Plan stratégique et le Plan financier pour la période 2020-2023</vt:lpstr>
      <vt:lpstr>Processus pour le Plan stratégique pour la période 2020-2023 </vt:lpstr>
      <vt:lpstr>Calendrier d'élaboration du Plan stratégique et du Plan financier pour la période 2020-2023</vt:lpstr>
    </vt:vector>
  </TitlesOfParts>
  <Company>ITU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Igglesis, Vaggelis</dc:creator>
  <cp:lastModifiedBy>Royer, Veronique</cp:lastModifiedBy>
  <cp:revision>2003</cp:revision>
  <cp:lastPrinted>2018-01-08T13:22:52Z</cp:lastPrinted>
  <dcterms:created xsi:type="dcterms:W3CDTF">2011-09-07T08:28:06Z</dcterms:created>
  <dcterms:modified xsi:type="dcterms:W3CDTF">2018-01-09T11:04:09Z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0x010100A1AEECEB53478D4FA58D21D6251A617C</vt:lpwstr>
  </property>
</Properties>
</file>