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9" r:id="rId5"/>
  </p:sldMasterIdLst>
  <p:notesMasterIdLst>
    <p:notesMasterId r:id="rId9"/>
  </p:notesMasterIdLst>
  <p:handoutMasterIdLst>
    <p:handoutMasterId r:id="rId10"/>
  </p:handoutMasterIdLst>
  <p:sldIdLst>
    <p:sldId id="1010" r:id="rId6"/>
    <p:sldId id="1003" r:id="rId7"/>
    <p:sldId id="1005" r:id="rId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ggelis Igglesis" initials="VI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498BC9"/>
    <a:srgbClr val="4C7BB1"/>
    <a:srgbClr val="EDF2F9"/>
    <a:srgbClr val="1B65A7"/>
    <a:srgbClr val="FEF100"/>
    <a:srgbClr val="51207D"/>
    <a:srgbClr val="123A22"/>
    <a:srgbClr val="D11266"/>
    <a:srgbClr val="0635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1" autoAdjust="0"/>
    <p:restoredTop sz="94434" autoAdjust="0"/>
  </p:normalViewPr>
  <p:slideViewPr>
    <p:cSldViewPr>
      <p:cViewPr varScale="1">
        <p:scale>
          <a:sx n="81" d="100"/>
          <a:sy n="81" d="100"/>
        </p:scale>
        <p:origin x="872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45AAE9B-511E-49C3-A9D9-4F02A73EB374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5440D271-B674-4151-A38E-76ED0970F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3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9" y="2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A3917A7-3722-4A71-95D6-F589C53EB019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9" y="9378823"/>
            <a:ext cx="2945659" cy="493713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E7D7EED-20F5-48D4-BC6F-628A515C5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34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92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89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D7EED-20F5-48D4-BC6F-628A515C54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48000"/>
            <a:ext cx="2249424" cy="7200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8000"/>
            <a:ext cx="6784848" cy="720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2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br>
              <a:rPr kumimoji="0" lang="en-US" dirty="0" smtClean="0"/>
            </a:b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AutoShape 4"/>
          <p:cNvSpPr>
            <a:spLocks noChangeAspect="1" noChangeArrowheads="1" noTextEdit="1"/>
          </p:cNvSpPr>
          <p:nvPr/>
        </p:nvSpPr>
        <p:spPr bwMode="auto">
          <a:xfrm>
            <a:off x="-41284" y="5013176"/>
            <a:ext cx="2277322" cy="864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50267"/>
            <a:ext cx="792088" cy="86543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703768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61396047-A25F-4C04-801C-E0B65870C122}" type="datetime1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E6ADB3C4-37BC-4668-B07C-AC0A61DA5C70}" type="datetime1">
              <a:rPr lang="en-US" smtClean="0"/>
              <a:t>1/5/2018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pic>
        <p:nvPicPr>
          <p:cNvPr id="11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54" y="274320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2A6A0925-FB6F-41AF-BC67-F44E03827291}" type="datetime1">
              <a:rPr lang="en-US" smtClean="0"/>
              <a:t>1/5/2018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7783016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1AAC08-61CE-4B90-B52E-AEC4BE5150C8}" type="datetime1">
              <a:rPr lang="en-US" smtClean="0"/>
              <a:t>1/5/2018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D2957A-38BF-4766-88FD-46AF2F4ED65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084A3F8D-7326-489B-A111-72F253C23C70}" type="datetime1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7634808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25BF7998-6C05-4FEA-AF9A-E2F1785DC22B}" type="datetime1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pper-media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12"/>
          <p:cNvSpPr>
            <a:spLocks noGrp="1"/>
          </p:cNvSpPr>
          <p:nvPr>
            <p:ph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821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925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419189"/>
            <a:ext cx="483493" cy="5282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612058" cy="57388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046962"/>
            <a:ext cx="8153400" cy="54783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365" y="6525344"/>
            <a:ext cx="5421083" cy="221109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Executive Management retreat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810424"/>
            <a:ext cx="533400" cy="228600"/>
          </a:xfrm>
          <a:prstGeom prst="rect">
            <a:avLst/>
          </a:prstGeom>
          <a:solidFill>
            <a:srgbClr val="498BC9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810424"/>
            <a:ext cx="8553450" cy="571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802486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D2957A-38BF-4766-88FD-46AF2F4ED65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ttp://www.itu.int/en/150/itu150logos/150logo-Blue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213360"/>
            <a:ext cx="786292" cy="58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39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602288" cy="49685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800" dirty="0" smtClean="0"/>
              <a:t>制定</a:t>
            </a:r>
            <a:r>
              <a:rPr lang="zh-CN" altLang="en-US" sz="2800" b="1" dirty="0" smtClean="0"/>
              <a:t>国际电联</a:t>
            </a:r>
            <a:r>
              <a:rPr lang="en-US" altLang="zh-CN" sz="2800" b="1" dirty="0" smtClean="0"/>
              <a:t>2020-2023</a:t>
            </a:r>
            <a:r>
              <a:rPr lang="zh-CN" altLang="en-US" sz="2800" b="1" dirty="0" smtClean="0"/>
              <a:t>年战略规划和财务规划</a:t>
            </a:r>
            <a:r>
              <a:rPr lang="zh-CN" altLang="en-US" sz="2800" dirty="0" smtClean="0"/>
              <a:t>的流程和时间表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理事会</a:t>
            </a:r>
            <a:r>
              <a:rPr lang="en-US" sz="2400" cap="none" dirty="0" smtClean="0">
                <a:latin typeface="+mn-lt"/>
                <a:ea typeface="STKaiti" panose="02010600040101010101" pitchFamily="2" charset="-122"/>
              </a:rPr>
              <a:t>2020-2023</a:t>
            </a: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年战略规划和财务规划工作组</a:t>
            </a:r>
            <a: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  <a:t/>
            </a:r>
            <a:b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</a:b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第</a:t>
            </a:r>
            <a:r>
              <a:rPr lang="en-US" altLang="zh-CN" sz="2400" cap="none" dirty="0" smtClean="0">
                <a:latin typeface="+mn-lt"/>
                <a:ea typeface="STKaiti" panose="02010600040101010101" pitchFamily="2" charset="-122"/>
              </a:rPr>
              <a:t>3</a:t>
            </a:r>
            <a:r>
              <a:rPr lang="zh-CN" altLang="en-US" sz="2400" cap="none" dirty="0" smtClean="0">
                <a:latin typeface="+mn-lt"/>
                <a:ea typeface="STKaiti" panose="02010600040101010101" pitchFamily="2" charset="-122"/>
              </a:rPr>
              <a:t>次会议</a:t>
            </a:r>
            <a:endParaRPr lang="en-US" sz="3600" cap="none" dirty="0">
              <a:latin typeface="+mn-lt"/>
              <a:ea typeface="STKaiti" panose="02010600040101010101" pitchFamily="2" charset="-122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900" dirty="0" smtClean="0"/>
              <a:t>		</a:t>
            </a:r>
            <a:r>
              <a:rPr lang="en-US" dirty="0" smtClean="0"/>
              <a:t>		 	</a:t>
            </a:r>
            <a:r>
              <a:rPr lang="en-US" sz="2800" b="1" dirty="0" smtClean="0"/>
              <a:t> </a:t>
            </a:r>
            <a:r>
              <a:rPr lang="en-US" sz="1300" b="1" dirty="0" smtClean="0"/>
              <a:t>2017</a:t>
            </a:r>
            <a:r>
              <a:rPr lang="zh-CN" altLang="en-US" sz="1300" b="1" dirty="0" smtClean="0"/>
              <a:t>年</a:t>
            </a:r>
            <a:r>
              <a:rPr lang="en-US" altLang="zh-CN" sz="1300" b="1" dirty="0" smtClean="0"/>
              <a:t>9</a:t>
            </a:r>
            <a:r>
              <a:rPr lang="zh-CN" altLang="en-US" sz="1300" b="1" dirty="0" smtClean="0"/>
              <a:t>月</a:t>
            </a:r>
            <a:r>
              <a:rPr lang="en-US" altLang="zh-CN" sz="1300" b="1" dirty="0" smtClean="0"/>
              <a:t>11-12</a:t>
            </a:r>
            <a:r>
              <a:rPr lang="zh-CN" altLang="en-US" sz="1300" b="1" dirty="0" smtClean="0"/>
              <a:t>日</a:t>
            </a:r>
            <a:endParaRPr lang="en-US" sz="1900" b="1" dirty="0"/>
          </a:p>
        </p:txBody>
      </p:sp>
      <p:sp>
        <p:nvSpPr>
          <p:cNvPr id="4" name="Rectangle 3"/>
          <p:cNvSpPr/>
          <p:nvPr/>
        </p:nvSpPr>
        <p:spPr>
          <a:xfrm>
            <a:off x="7167985" y="0"/>
            <a:ext cx="148989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文件</a:t>
            </a:r>
            <a:r>
              <a:rPr lang="de-CH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CWG-SFP-3/8-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2017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年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12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月</a:t>
            </a:r>
            <a:r>
              <a:rPr lang="en-US" altLang="zh-CN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5</a:t>
            </a: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日</a:t>
            </a:r>
            <a: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zh-CN" altLang="en-US" sz="1200" b="1" spc="-20" dirty="0" smtClean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原文：英文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2020-2023 </a:t>
            </a:r>
            <a:r>
              <a:rPr lang="zh-CN" altLang="en-US" sz="4000" dirty="0" smtClean="0"/>
              <a:t>年战略规划的流程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9" name="직선 화살표 연결선 26"/>
          <p:cNvCxnSpPr>
            <a:cxnSpLocks noChangeShapeType="1"/>
          </p:cNvCxnSpPr>
          <p:nvPr/>
        </p:nvCxnSpPr>
        <p:spPr bwMode="auto">
          <a:xfrm>
            <a:off x="8076915" y="2779986"/>
            <a:ext cx="0" cy="303212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직선 화살표 연결선 14"/>
          <p:cNvCxnSpPr>
            <a:cxnSpLocks noChangeShapeType="1"/>
          </p:cNvCxnSpPr>
          <p:nvPr/>
        </p:nvCxnSpPr>
        <p:spPr bwMode="auto">
          <a:xfrm flipV="1">
            <a:off x="4955890" y="3735661"/>
            <a:ext cx="0" cy="509587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모서리가 둥근 직사각형 4"/>
          <p:cNvSpPr/>
          <p:nvPr/>
        </p:nvSpPr>
        <p:spPr>
          <a:xfrm>
            <a:off x="2592449" y="4076973"/>
            <a:ext cx="2592288" cy="37465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bg1"/>
                </a:solidFill>
              </a:rPr>
              <a:t>CWG-SFP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2" name="타원 5"/>
          <p:cNvSpPr/>
          <p:nvPr/>
        </p:nvSpPr>
        <p:spPr>
          <a:xfrm>
            <a:off x="2398427" y="210847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C17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타원 6"/>
          <p:cNvSpPr/>
          <p:nvPr/>
        </p:nvSpPr>
        <p:spPr>
          <a:xfrm>
            <a:off x="4614948" y="2199943"/>
            <a:ext cx="785813" cy="536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C18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타원 7"/>
          <p:cNvSpPr/>
          <p:nvPr/>
        </p:nvSpPr>
        <p:spPr>
          <a:xfrm>
            <a:off x="6273414" y="2086125"/>
            <a:ext cx="1071563" cy="70643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2000" b="1" dirty="0" smtClean="0">
                <a:solidFill>
                  <a:schemeClr val="bg1"/>
                </a:solidFill>
              </a:rPr>
              <a:t>PP18</a:t>
            </a:r>
            <a:endParaRPr lang="ko-KR" altLang="en-US" sz="2000" b="1" dirty="0">
              <a:solidFill>
                <a:schemeClr val="bg1"/>
              </a:solidFill>
            </a:endParaRPr>
          </a:p>
        </p:txBody>
      </p:sp>
      <p:cxnSp>
        <p:nvCxnSpPr>
          <p:cNvPr id="15" name="직선 화살표 연결선 8"/>
          <p:cNvCxnSpPr/>
          <p:nvPr/>
        </p:nvCxnSpPr>
        <p:spPr>
          <a:xfrm>
            <a:off x="1547527" y="2383111"/>
            <a:ext cx="785813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44177" y="2562498"/>
            <a:ext cx="21595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zh-CN" altLang="en-US" sz="1400" b="1" dirty="0" smtClean="0">
                <a:latin typeface="+mn-ea"/>
                <a:ea typeface="+mn-ea"/>
                <a:cs typeface="굴림" charset="0"/>
              </a:rPr>
              <a:t>秘书长向理事会提供输入</a:t>
            </a:r>
            <a:endParaRPr kumimoji="1" lang="en-US" altLang="zh-CN" sz="1400" b="1" dirty="0" smtClean="0">
              <a:latin typeface="+mn-ea"/>
              <a:ea typeface="+mn-ea"/>
              <a:cs typeface="굴림" charset="0"/>
            </a:endParaRPr>
          </a:p>
          <a:p>
            <a:pPr latinLnBrk="1"/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（</a:t>
            </a:r>
            <a:r>
              <a:rPr kumimoji="1" lang="en-US" altLang="zh-CN" sz="1200" dirty="0">
                <a:latin typeface="+mn-lt"/>
                <a:ea typeface="+mn-ea"/>
                <a:cs typeface="굴림" charset="0"/>
              </a:rPr>
              <a:t>《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组织法</a:t>
            </a:r>
            <a:r>
              <a:rPr kumimoji="1" lang="en-US" altLang="zh-CN" sz="1200" dirty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第</a:t>
            </a:r>
            <a:r>
              <a:rPr kumimoji="1" lang="en-US" altLang="zh-CN" sz="1200" dirty="0">
                <a:latin typeface="+mn-lt"/>
                <a:ea typeface="+mn-ea"/>
                <a:cs typeface="굴림" charset="0"/>
              </a:rPr>
              <a:t>74A</a:t>
            </a:r>
            <a:r>
              <a:rPr kumimoji="1" lang="zh-CN" altLang="en-US" sz="1200" dirty="0">
                <a:latin typeface="+mn-lt"/>
                <a:ea typeface="+mn-ea"/>
                <a:cs typeface="굴림" charset="0"/>
              </a:rPr>
              <a:t>款</a:t>
            </a:r>
            <a:r>
              <a:rPr kumimoji="1" lang="zh-CN" altLang="en-US" sz="1200" dirty="0" smtClean="0">
                <a:latin typeface="+mn-lt"/>
                <a:ea typeface="+mn-ea"/>
                <a:cs typeface="굴림" charset="0"/>
              </a:rPr>
              <a:t>）</a:t>
            </a:r>
            <a:endParaRPr kumimoji="1" lang="ko-KR" altLang="en-US" sz="1200" dirty="0">
              <a:latin typeface="+mn-lt"/>
              <a:ea typeface="+mn-ea"/>
              <a:cs typeface="굴림" charset="0"/>
            </a:endParaRP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863771" y="3020609"/>
            <a:ext cx="1777660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500"/>
              </a:lnSpc>
            </a:pP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理事会须</a:t>
            </a:r>
            <a:r>
              <a:rPr kumimoji="1" lang="zh-CN" altLang="en-US" sz="1200" b="1" dirty="0" smtClean="0">
                <a:latin typeface="+mn-lt"/>
                <a:ea typeface="+mn-ea"/>
                <a:cs typeface="Calibri" panose="020F0502020204030204" pitchFamily="34" charset="0"/>
              </a:rPr>
              <a:t>启动</a:t>
            </a: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战略规划</a:t>
            </a:r>
            <a: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草案的制定工作</a:t>
            </a:r>
            <a:endParaRPr kumimoji="1" lang="en-US" altLang="ko-KR" sz="12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500"/>
              </a:lnSpc>
            </a:pP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（如成立相关理事会</a:t>
            </a:r>
            <a:r>
              <a:rPr kumimoji="1" lang="en-US" altLang="zh-CN" sz="1200" b="1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工作组（</a:t>
            </a:r>
            <a:r>
              <a:rPr kumimoji="1" lang="en-US" altLang="ko-KR" sz="1200" b="1" dirty="0">
                <a:latin typeface="+mn-lt"/>
                <a:ea typeface="+mn-ea"/>
                <a:cs typeface="Calibri" panose="020F0502020204030204" pitchFamily="34" charset="0"/>
              </a:rPr>
              <a:t>CWG</a:t>
            </a:r>
            <a:r>
              <a:rPr kumimoji="1" lang="zh-CN" altLang="en-US" sz="1200" b="1" dirty="0">
                <a:latin typeface="+mn-lt"/>
                <a:ea typeface="+mn-ea"/>
                <a:cs typeface="Calibri" panose="020F0502020204030204" pitchFamily="34" charset="0"/>
              </a:rPr>
              <a:t>））</a:t>
            </a:r>
            <a:endParaRPr kumimoji="1" lang="en-US" altLang="ko-KR" sz="12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500"/>
              </a:lnSpc>
            </a:pP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（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公约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+mn-lt"/>
                <a:ea typeface="+mn-ea"/>
                <a:cs typeface="Calibri" panose="020F0502020204030204" pitchFamily="34" charset="0"/>
              </a:rPr>
              <a:t>62A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款）</a:t>
            </a:r>
            <a:endParaRPr kumimoji="1" lang="ko-KR" altLang="en-US" sz="11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sp>
        <p:nvSpPr>
          <p:cNvPr id="18" name="다이아몬드 12"/>
          <p:cNvSpPr/>
          <p:nvPr/>
        </p:nvSpPr>
        <p:spPr>
          <a:xfrm>
            <a:off x="4419315" y="3156223"/>
            <a:ext cx="1071562" cy="534988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战略规划草案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890296" y="4093326"/>
            <a:ext cx="2126232" cy="99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400"/>
              </a:lnSpc>
            </a:pPr>
            <a:r>
              <a:rPr kumimoji="1" lang="en-US" altLang="ko-KR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CWG</a:t>
            </a:r>
            <a:r>
              <a:rPr kumimoji="1" lang="zh-CN" altLang="en-US" sz="1200" b="1" dirty="0" smtClean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协调战略规划草案</a:t>
            </a:r>
            <a:r>
              <a:rPr kumimoji="1" lang="en-US" altLang="zh-CN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+mn-lt"/>
                <a:ea typeface="SimSun" panose="02010600030101010101" pitchFamily="2" charset="-122"/>
                <a:cs typeface="Calibri" panose="020F0502020204030204" pitchFamily="34" charset="0"/>
              </a:rPr>
              <a:t>制定工作</a:t>
            </a:r>
            <a:endParaRPr kumimoji="1" lang="en-US" altLang="ko-KR" sz="1200" b="1" dirty="0">
              <a:latin typeface="+mn-lt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atinLnBrk="1">
              <a:lnSpc>
                <a:spcPts val="1400"/>
              </a:lnSpc>
            </a:pP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（理事会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2017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年会议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</a:b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+mn-lt"/>
                <a:ea typeface="+mn-ea"/>
                <a:cs typeface="Calibri" panose="020F0502020204030204" pitchFamily="34" charset="0"/>
              </a:rPr>
              <a:t>138</a:t>
            </a:r>
            <a:r>
              <a:rPr kumimoji="1" lang="en-US" altLang="zh-CN" sz="1100" dirty="0">
                <a:latin typeface="+mn-lt"/>
                <a:ea typeface="+mn-ea"/>
                <a:cs typeface="Calibri" panose="020F0502020204030204" pitchFamily="34" charset="0"/>
              </a:rPr>
              <a:t>4</a:t>
            </a:r>
            <a:r>
              <a:rPr kumimoji="1" lang="zh-CN" altLang="en-US" sz="1100" dirty="0">
                <a:latin typeface="+mn-lt"/>
                <a:ea typeface="+mn-ea"/>
                <a:cs typeface="Calibri" panose="020F0502020204030204" pitchFamily="34" charset="0"/>
              </a:rPr>
              <a:t>号决议）</a:t>
            </a:r>
            <a:endParaRPr kumimoji="1" lang="ko-KR" altLang="en-US" sz="1100" dirty="0">
              <a:latin typeface="+mn-lt"/>
              <a:ea typeface="+mn-ea"/>
              <a:cs typeface="Calibri" panose="020F0502020204030204" pitchFamily="34" charset="0"/>
            </a:endParaRPr>
          </a:p>
          <a:p>
            <a:pPr latinLnBrk="1">
              <a:lnSpc>
                <a:spcPts val="1400"/>
              </a:lnSpc>
            </a:pP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0" name="직선 화살표 연결선 15"/>
          <p:cNvCxnSpPr>
            <a:cxnSpLocks noChangeShapeType="1"/>
            <a:stCxn id="13" idx="5"/>
          </p:cNvCxnSpPr>
          <p:nvPr/>
        </p:nvCxnSpPr>
        <p:spPr bwMode="auto">
          <a:xfrm>
            <a:off x="5285681" y="2657938"/>
            <a:ext cx="763152" cy="58259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다이아몬드 17"/>
          <p:cNvSpPr/>
          <p:nvPr/>
        </p:nvSpPr>
        <p:spPr>
          <a:xfrm>
            <a:off x="5940627" y="3096518"/>
            <a:ext cx="1190625" cy="893936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战略规划草案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最终稿</a:t>
            </a:r>
            <a:endParaRPr lang="ko-KR" altLang="en-US" sz="1200" b="1" dirty="0">
              <a:solidFill>
                <a:srgbClr val="FFFFFF"/>
              </a:solidFill>
            </a:endParaRPr>
          </a:p>
        </p:txBody>
      </p:sp>
      <p:sp>
        <p:nvSpPr>
          <p:cNvPr id="22" name="직사각형 19"/>
          <p:cNvSpPr/>
          <p:nvPr/>
        </p:nvSpPr>
        <p:spPr>
          <a:xfrm>
            <a:off x="3811964" y="4752000"/>
            <a:ext cx="1401865" cy="5040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成员国</a:t>
            </a:r>
            <a:endParaRPr kumimoji="1" lang="en-US" altLang="ko-KR" sz="1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部门成员</a:t>
            </a:r>
            <a:endParaRPr kumimoji="1" lang="en-US" altLang="ko-KR" sz="12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kumimoji="1" lang="en-US" altLang="ko-KR" sz="12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kumimoji="1" lang="zh-CN" altLang="en-US" sz="1200" b="1" dirty="0" smtClean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顾问组</a:t>
            </a:r>
            <a:endParaRPr kumimoji="1" lang="ko-KR" altLang="en-US" sz="1200" b="1" dirty="0">
              <a:solidFill>
                <a:srgbClr val="000000"/>
              </a:solidFill>
              <a:latin typeface="SimSun" panose="02010600030101010101" pitchFamily="2" charset="-122"/>
              <a:ea typeface="굴림" pitchFamily="34" charset="-127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643048" y="5306037"/>
            <a:ext cx="1768351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ct val="80000"/>
              </a:lnSpc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为</a:t>
            </a:r>
            <a:r>
              <a:rPr kumimoji="1" lang="zh-CN" altLang="en-US" sz="1200" b="1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制定战略规划草案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提供输入意见</a:t>
            </a:r>
            <a:r>
              <a:rPr kumimoji="1" lang="en-US" altLang="ko-KR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 </a:t>
            </a:r>
          </a:p>
          <a:p>
            <a:pPr latinLnBrk="1">
              <a:lnSpc>
                <a:spcPct val="80000"/>
              </a:lnSpc>
            </a:pP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（</a:t>
            </a:r>
            <a:r>
              <a:rPr kumimoji="1" lang="en-US" altLang="zh-CN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公约</a:t>
            </a:r>
            <a:r>
              <a:rPr kumimoji="1" lang="en-US" altLang="zh-CN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62A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款）</a:t>
            </a:r>
            <a:endParaRPr kumimoji="1" lang="ko-KR" altLang="en-US" sz="1100" dirty="0">
              <a:ea typeface="굴림" charset="0"/>
              <a:cs typeface="굴림" charset="0"/>
            </a:endParaRPr>
          </a:p>
        </p:txBody>
      </p:sp>
      <p:cxnSp>
        <p:nvCxnSpPr>
          <p:cNvPr id="24" name="직선 화살표 연결선 23"/>
          <p:cNvCxnSpPr>
            <a:cxnSpLocks noChangeShapeType="1"/>
          </p:cNvCxnSpPr>
          <p:nvPr/>
        </p:nvCxnSpPr>
        <p:spPr bwMode="auto">
          <a:xfrm flipH="1" flipV="1">
            <a:off x="6534353" y="2743473"/>
            <a:ext cx="1587" cy="344488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직선 화살표 연결선 25"/>
          <p:cNvCxnSpPr>
            <a:cxnSpLocks noChangeShapeType="1"/>
            <a:stCxn id="14" idx="6"/>
            <a:endCxn id="30" idx="1"/>
          </p:cNvCxnSpPr>
          <p:nvPr/>
        </p:nvCxnSpPr>
        <p:spPr bwMode="auto">
          <a:xfrm flipV="1">
            <a:off x="7344977" y="2347268"/>
            <a:ext cx="211691" cy="92076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직선 화살표 연결선 26"/>
          <p:cNvCxnSpPr>
            <a:cxnSpLocks noChangeShapeType="1"/>
          </p:cNvCxnSpPr>
          <p:nvPr/>
        </p:nvCxnSpPr>
        <p:spPr bwMode="auto">
          <a:xfrm>
            <a:off x="8076915" y="3992836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092280" y="5112742"/>
            <a:ext cx="19075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/>
            <a:r>
              <a:rPr kumimoji="1" lang="zh-CN" altLang="en-US" sz="1400" b="1" dirty="0">
                <a:latin typeface="+mn-ea"/>
                <a:ea typeface="+mn-ea"/>
                <a:cs typeface="Calibri" panose="020F0502020204030204" pitchFamily="34" charset="0"/>
              </a:rPr>
              <a:t>秘书长</a:t>
            </a:r>
            <a:r>
              <a:rPr kumimoji="1" lang="zh-CN" altLang="en-US" sz="1400" b="1" dirty="0" smtClean="0">
                <a:latin typeface="+mn-ea"/>
                <a:ea typeface="+mn-ea"/>
                <a:cs typeface="Calibri" panose="020F0502020204030204" pitchFamily="34" charset="0"/>
              </a:rPr>
              <a:t>协调战略规划的实施</a:t>
            </a:r>
            <a:r>
              <a:rPr kumimoji="1" lang="zh-CN" altLang="en-US" sz="1400" b="1" dirty="0">
                <a:latin typeface="+mn-ea"/>
                <a:ea typeface="+mn-ea"/>
                <a:cs typeface="Calibri" panose="020F0502020204030204" pitchFamily="34" charset="0"/>
              </a:rPr>
              <a:t>工作</a:t>
            </a:r>
            <a:r>
              <a:rPr kumimoji="1" lang="en-US" altLang="zh-CN" sz="1400" b="1" dirty="0">
                <a:latin typeface="+mn-ea"/>
                <a:ea typeface="+mn-ea"/>
                <a:cs typeface="Calibri" panose="020F0502020204030204" pitchFamily="34" charset="0"/>
              </a:rPr>
              <a:t/>
            </a:r>
            <a:br>
              <a:rPr kumimoji="1" lang="en-US" altLang="zh-CN" sz="1400" b="1" dirty="0">
                <a:latin typeface="+mn-ea"/>
                <a:ea typeface="+mn-ea"/>
                <a:cs typeface="Calibri" panose="020F0502020204030204" pitchFamily="34" charset="0"/>
              </a:rPr>
            </a:b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（</a:t>
            </a:r>
            <a:r>
              <a:rPr kumimoji="1" lang="en-US" altLang="zh-CN" sz="1200" dirty="0" smtClean="0">
                <a:latin typeface="+mn-lt"/>
                <a:ea typeface="+mn-ea"/>
                <a:cs typeface="Calibri" panose="020F0502020204030204" pitchFamily="34" charset="0"/>
              </a:rPr>
              <a:t>《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公约</a:t>
            </a:r>
            <a:r>
              <a:rPr kumimoji="1" lang="en-US" altLang="zh-CN" sz="1200" dirty="0" smtClean="0">
                <a:latin typeface="+mn-lt"/>
                <a:ea typeface="+mn-ea"/>
                <a:cs typeface="Calibri" panose="020F0502020204030204" pitchFamily="34" charset="0"/>
              </a:rPr>
              <a:t>》</a:t>
            </a:r>
            <a:r>
              <a:rPr kumimoji="1" lang="zh-CN" altLang="en-US" sz="1200" dirty="0" smtClean="0">
                <a:latin typeface="+mn-lt"/>
                <a:ea typeface="+mn-ea"/>
                <a:cs typeface="Calibri" panose="020F0502020204030204" pitchFamily="34" charset="0"/>
              </a:rPr>
              <a:t>第</a:t>
            </a:r>
            <a:r>
              <a:rPr kumimoji="1" lang="en-US" altLang="ko-KR" sz="1200" dirty="0" smtClean="0">
                <a:latin typeface="+mn-lt"/>
                <a:ea typeface="+mn-ea"/>
                <a:cs typeface="Calibri" panose="020F0502020204030204" pitchFamily="34" charset="0"/>
              </a:rPr>
              <a:t>86</a:t>
            </a:r>
            <a:r>
              <a:rPr kumimoji="1" lang="en-US" altLang="ko-KR" sz="1200" dirty="0">
                <a:latin typeface="+mn-lt"/>
                <a:ea typeface="+mn-ea"/>
                <a:cs typeface="Calibri" panose="020F0502020204030204" pitchFamily="34" charset="0"/>
              </a:rPr>
              <a:t>A </a:t>
            </a:r>
            <a:r>
              <a:rPr kumimoji="1" lang="en-US" altLang="ko-KR" sz="1200" dirty="0" smtClean="0">
                <a:latin typeface="+mn-lt"/>
                <a:ea typeface="+mn-ea"/>
                <a:cs typeface="Calibri" panose="020F0502020204030204" pitchFamily="34" charset="0"/>
              </a:rPr>
              <a:t>c)</a:t>
            </a:r>
            <a:r>
              <a:rPr kumimoji="1" lang="zh-CN" altLang="en-US" sz="1200" dirty="0" smtClean="0">
                <a:latin typeface="+mn-lt"/>
                <a:ea typeface="+mn-ea"/>
                <a:cs typeface="Calibri" panose="020F0502020204030204" pitchFamily="34" charset="0"/>
              </a:rPr>
              <a:t>之</a:t>
            </a:r>
            <a:r>
              <a:rPr kumimoji="1" lang="zh-CN" altLang="en-US" sz="1200" dirty="0">
                <a:latin typeface="+mn-lt"/>
                <a:ea typeface="+mn-ea"/>
                <a:cs typeface="Calibri" panose="020F0502020204030204" pitchFamily="34" charset="0"/>
              </a:rPr>
              <a:t>二款）</a:t>
            </a:r>
            <a:endParaRPr kumimoji="1" lang="en-US" altLang="ko-KR" sz="1200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28" name="직선 화살표 연결선 15"/>
          <p:cNvCxnSpPr>
            <a:cxnSpLocks noChangeShapeType="1"/>
            <a:stCxn id="12" idx="4"/>
          </p:cNvCxnSpPr>
          <p:nvPr/>
        </p:nvCxnSpPr>
        <p:spPr bwMode="auto">
          <a:xfrm>
            <a:off x="2791334" y="2645047"/>
            <a:ext cx="0" cy="1368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다이아몬드 33"/>
          <p:cNvSpPr/>
          <p:nvPr/>
        </p:nvSpPr>
        <p:spPr>
          <a:xfrm>
            <a:off x="7230777" y="3087961"/>
            <a:ext cx="1697038" cy="812800"/>
          </a:xfrm>
          <a:prstGeom prst="diamond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>
                <a:ea typeface="SimSun" panose="02010600030101010101" pitchFamily="2" charset="-122"/>
                <a:cs typeface="Calibri" panose="020F0502020204030204" pitchFamily="34" charset="0"/>
              </a:rPr>
              <a:t>2020-2023</a:t>
            </a:r>
            <a:r>
              <a:rPr kumimoji="1" lang="zh-CN" altLang="en-US" sz="1200" dirty="0">
                <a:solidFill>
                  <a:srgbClr val="FFFFFF"/>
                </a:solidFill>
                <a:ea typeface="SimSun" panose="02010600030101010101" pitchFamily="2" charset="-122"/>
              </a:rPr>
              <a:t>年</a:t>
            </a:r>
            <a:endParaRPr kumimoji="1" lang="en-US" altLang="zh-CN" sz="1200" b="1" dirty="0" smtClean="0">
              <a:solidFill>
                <a:srgbClr val="FFFFFF"/>
              </a:solidFill>
              <a:ea typeface="SimSun" panose="02010600030101010101" pitchFamily="2" charset="-122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1200" b="1" dirty="0" smtClean="0">
                <a:solidFill>
                  <a:srgbClr val="FFFFFF"/>
                </a:solidFill>
                <a:ea typeface="SimSun" panose="02010600030101010101" pitchFamily="2" charset="-122"/>
              </a:rPr>
              <a:t>战略规划</a:t>
            </a:r>
            <a:endParaRPr kumimoji="1" lang="en-US" altLang="ko-KR" sz="1200" b="1" dirty="0">
              <a:solidFill>
                <a:srgbClr val="FFFFFF"/>
              </a:solidFill>
              <a:ea typeface="SimSun" panose="02010600030101010101" pitchFamily="2" charset="-122"/>
            </a:endParaRPr>
          </a:p>
          <a:p>
            <a:pPr algn="ctr" fontAlgn="auto" latinLnBrk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ko-KR" sz="1000" dirty="0">
              <a:solidFill>
                <a:srgbClr val="FFFFFF"/>
              </a:solidFill>
              <a:latin typeface="Calibri" pitchFamily="34" charset="0"/>
              <a:ea typeface="맑은 고딕" pitchFamily="50" charset="-127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556668" y="2060848"/>
            <a:ext cx="1486552" cy="57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latinLnBrk="1">
              <a:lnSpc>
                <a:spcPts val="1300"/>
              </a:lnSpc>
            </a:pP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通过国际电联</a:t>
            </a:r>
            <a: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/>
            </a:r>
            <a:br>
              <a:rPr kumimoji="1" lang="en-US" altLang="zh-CN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</a:br>
            <a:r>
              <a:rPr kumimoji="1" lang="zh-CN" altLang="en-US" sz="1200" b="1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战略规划</a:t>
            </a:r>
            <a:endParaRPr kumimoji="1" lang="en-US" altLang="ko-KR" sz="1200" b="1" dirty="0"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atinLnBrk="1">
              <a:lnSpc>
                <a:spcPts val="1300"/>
              </a:lnSpc>
            </a:pP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（</a:t>
            </a:r>
            <a:r>
              <a:rPr kumimoji="1" lang="en-US" altLang="zh-CN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《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组织法</a:t>
            </a:r>
            <a:r>
              <a:rPr kumimoji="1" lang="en-US" altLang="zh-CN" sz="1100" dirty="0" smtClean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》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第</a:t>
            </a:r>
            <a:r>
              <a:rPr kumimoji="1" lang="en-US" altLang="ko-KR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51</a:t>
            </a:r>
            <a:r>
              <a:rPr kumimoji="1" lang="zh-CN" altLang="en-US" sz="1100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款）</a:t>
            </a:r>
            <a:endParaRPr kumimoji="1" lang="en-US" altLang="ko-KR" sz="1100" dirty="0"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cxnSp>
        <p:nvCxnSpPr>
          <p:cNvPr id="31" name="직선 화살표 연결선 14"/>
          <p:cNvCxnSpPr>
            <a:cxnSpLocks noChangeShapeType="1"/>
            <a:endCxn id="13" idx="4"/>
          </p:cNvCxnSpPr>
          <p:nvPr/>
        </p:nvCxnSpPr>
        <p:spPr bwMode="auto">
          <a:xfrm flipV="1">
            <a:off x="5007854" y="2736518"/>
            <a:ext cx="1" cy="360000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ounded Rectangle 31"/>
          <p:cNvSpPr/>
          <p:nvPr/>
        </p:nvSpPr>
        <p:spPr>
          <a:xfrm>
            <a:off x="250540" y="2195786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>秘书处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419690" y="4332561"/>
            <a:ext cx="1270000" cy="3698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 smtClean="0">
                <a:solidFill>
                  <a:schemeClr val="tx1"/>
                </a:solidFill>
              </a:rPr>
              <a:t>秘书处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직선 화살표 연결선 26"/>
          <p:cNvCxnSpPr>
            <a:cxnSpLocks noChangeShapeType="1"/>
          </p:cNvCxnSpPr>
          <p:nvPr/>
        </p:nvCxnSpPr>
        <p:spPr bwMode="auto">
          <a:xfrm>
            <a:off x="8065057" y="4752702"/>
            <a:ext cx="0" cy="301625"/>
          </a:xfrm>
          <a:prstGeom prst="straightConnector1">
            <a:avLst/>
          </a:prstGeom>
          <a:noFill/>
          <a:ln w="28575">
            <a:solidFill>
              <a:srgbClr val="7F7F7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직사각형 19"/>
          <p:cNvSpPr/>
          <p:nvPr/>
        </p:nvSpPr>
        <p:spPr>
          <a:xfrm>
            <a:off x="3360907" y="2762114"/>
            <a:ext cx="873748" cy="504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auto" latinLnBrk="1" hangingPunct="1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smtClean="0">
                <a:solidFill>
                  <a:schemeClr val="bg1"/>
                </a:solidFill>
                <a:latin typeface="Calibri" pitchFamily="34" charset="0"/>
                <a:ea typeface="굴림" pitchFamily="34" charset="-127"/>
              </a:rPr>
              <a:t>WTDC-17 </a:t>
            </a:r>
            <a:r>
              <a:rPr kumimoji="1" lang="zh-CN" altLang="en-US" sz="1200" b="1" dirty="0" smtClean="0">
                <a:solidFill>
                  <a:schemeClr val="bg1"/>
                </a:solidFill>
                <a:latin typeface="+mn-ea"/>
              </a:rPr>
              <a:t>文稿</a:t>
            </a:r>
            <a:endParaRPr kumimoji="1" lang="ko-KR" altLang="en-US" sz="12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699792" y="4752000"/>
            <a:ext cx="1032772" cy="50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zh-CN" altLang="en-US" sz="1200" b="1" dirty="0" smtClean="0">
                <a:solidFill>
                  <a:schemeClr val="accent1"/>
                </a:solidFill>
              </a:rPr>
              <a:t>公开磋商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41081" y="5970507"/>
            <a:ext cx="8352000" cy="0"/>
          </a:xfrm>
          <a:prstGeom prst="line">
            <a:avLst/>
          </a:prstGeom>
          <a:ln w="12700"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20"/>
          <p:cNvCxnSpPr>
            <a:cxnSpLocks noChangeShapeType="1"/>
            <a:endCxn id="11" idx="0"/>
          </p:cNvCxnSpPr>
          <p:nvPr/>
        </p:nvCxnSpPr>
        <p:spPr bwMode="auto">
          <a:xfrm>
            <a:off x="3797782" y="3274095"/>
            <a:ext cx="0" cy="802878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직선 화살표 연결선 20"/>
          <p:cNvCxnSpPr>
            <a:cxnSpLocks noChangeShapeType="1"/>
          </p:cNvCxnSpPr>
          <p:nvPr/>
        </p:nvCxnSpPr>
        <p:spPr bwMode="auto">
          <a:xfrm flipV="1">
            <a:off x="3245374" y="4410347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직선 화살표 연결선 20"/>
          <p:cNvCxnSpPr>
            <a:cxnSpLocks noChangeShapeType="1"/>
          </p:cNvCxnSpPr>
          <p:nvPr/>
        </p:nvCxnSpPr>
        <p:spPr bwMode="auto">
          <a:xfrm flipV="1">
            <a:off x="4451672" y="4398988"/>
            <a:ext cx="0" cy="326056"/>
          </a:xfrm>
          <a:prstGeom prst="straightConnector1">
            <a:avLst/>
          </a:prstGeom>
          <a:noFill/>
          <a:ln w="28575" cap="rnd">
            <a:solidFill>
              <a:srgbClr val="7F7F7F"/>
            </a:solidFill>
            <a:prstDash val="solid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70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制定</a:t>
            </a:r>
            <a:r>
              <a:rPr lang="en-US" altLang="zh-CN" sz="3600" dirty="0" smtClean="0"/>
              <a:t>2020-2023</a:t>
            </a:r>
            <a:r>
              <a:rPr lang="zh-CN" altLang="en-US" sz="3600" dirty="0"/>
              <a:t>年战略和财务规划</a:t>
            </a:r>
            <a:r>
              <a:rPr lang="zh-CN" altLang="en-US" sz="3600" dirty="0" smtClean="0"/>
              <a:t>的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时间表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DD2957A-38BF-4766-88FD-46AF2F4ED65D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Tableau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063725"/>
              </p:ext>
            </p:extLst>
          </p:nvPr>
        </p:nvGraphicFramePr>
        <p:xfrm>
          <a:off x="611560" y="1394460"/>
          <a:ext cx="7920880" cy="5356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886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68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noProof="0" dirty="0" smtClean="0"/>
                        <a:t>日期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noProof="0" dirty="0" smtClean="0"/>
                        <a:t>阶段性成果</a:t>
                      </a:r>
                      <a:endParaRPr lang="en-US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理事会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</a:t>
                      </a:r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17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年会议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zh-CN" alt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成立理事会制定战略和财务规划工作组（</a:t>
                      </a:r>
                      <a:r>
                        <a:rPr kumimoji="0" 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accent3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0" lang="en-US" sz="1400" kern="1200" noProof="0" dirty="0">
                        <a:solidFill>
                          <a:schemeClr val="accent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2017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年</a:t>
                      </a:r>
                      <a:r>
                        <a:rPr lang="en-US" altLang="zh-CN" sz="1400" baseline="0" noProof="0" dirty="0" smtClean="0">
                          <a:solidFill>
                            <a:schemeClr val="accent3"/>
                          </a:solidFill>
                        </a:rPr>
                        <a:t>5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月</a:t>
                      </a:r>
                      <a:r>
                        <a:rPr lang="en-US" altLang="zh-CN" sz="1400" baseline="0" noProof="0" dirty="0" smtClean="0">
                          <a:solidFill>
                            <a:schemeClr val="accent3"/>
                          </a:solidFill>
                        </a:rPr>
                        <a:t>23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日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>
                          <a:solidFill>
                            <a:schemeClr val="accent3"/>
                          </a:solidFill>
                        </a:rPr>
                        <a:t>CWG-SFP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第</a:t>
                      </a:r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1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次会议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2017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年</a:t>
                      </a:r>
                      <a:r>
                        <a:rPr lang="en-US" altLang="zh-CN" sz="1400" noProof="0" dirty="0" smtClean="0">
                          <a:solidFill>
                            <a:schemeClr val="accent3"/>
                          </a:solidFill>
                        </a:rPr>
                        <a:t>6-8</a:t>
                      </a:r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月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>
                          <a:solidFill>
                            <a:schemeClr val="accent3"/>
                          </a:solidFill>
                        </a:rPr>
                        <a:t>秘书处起草输入文件，其中包括：</a:t>
                      </a: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/>
                      </a:r>
                      <a:b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</a:br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CWG-SFP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就战略重点开展的公开磋商</a:t>
                      </a:r>
                      <a:endParaRPr lang="en-US" sz="1400" baseline="0" noProof="0" dirty="0" smtClean="0">
                        <a:solidFill>
                          <a:schemeClr val="accent3"/>
                        </a:solidFill>
                      </a:endParaRPr>
                    </a:p>
                    <a:p>
                      <a:r>
                        <a:rPr lang="en-US" sz="1400" baseline="0" noProof="0" dirty="0" smtClean="0">
                          <a:solidFill>
                            <a:schemeClr val="accent3"/>
                          </a:solidFill>
                        </a:rPr>
                        <a:t>- </a:t>
                      </a:r>
                      <a:r>
                        <a:rPr lang="zh-CN" altLang="en-US" sz="1400" baseline="0" noProof="0" dirty="0" smtClean="0">
                          <a:solidFill>
                            <a:schemeClr val="accent3"/>
                          </a:solidFill>
                        </a:rPr>
                        <a:t>国际电联秘书处内部的战略规划讲习班</a:t>
                      </a:r>
                      <a:endParaRPr lang="en-US" sz="1400" noProof="0" dirty="0">
                        <a:solidFill>
                          <a:schemeClr val="accent3"/>
                        </a:solidFill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9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11-12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0" lang="en-US" altLang="zh-CN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CN" altLang="en-US" sz="140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次会议</a:t>
                      </a:r>
                      <a:endParaRPr kumimoji="0" lang="en-US" sz="1400" kern="1200" baseline="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10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9-20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WTDC</a:t>
                      </a:r>
                      <a:r>
                        <a:rPr lang="en-US" sz="1400" baseline="0" noProof="0" dirty="0" smtClean="0"/>
                        <a:t>-17</a:t>
                      </a:r>
                      <a:r>
                        <a:rPr lang="zh-CN" altLang="en-US" sz="1400" baseline="0" noProof="0" dirty="0" smtClean="0"/>
                        <a:t>有关国际电联战略规划的意见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2017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11</a:t>
                      </a:r>
                      <a:r>
                        <a:rPr lang="zh-CN" altLang="en-US" sz="1400" baseline="0" noProof="0" dirty="0" smtClean="0"/>
                        <a:t>月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就拟议战略框架草案开展的公开磋商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201</a:t>
                      </a:r>
                      <a:r>
                        <a:rPr lang="en-US" altLang="zh-CN" sz="1400" baseline="0" noProof="0" dirty="0" smtClean="0"/>
                        <a:t>8</a:t>
                      </a:r>
                      <a:r>
                        <a:rPr lang="zh-CN" altLang="en-US" sz="1400" baseline="0" noProof="0" dirty="0" smtClean="0"/>
                        <a:t>年</a:t>
                      </a:r>
                      <a:r>
                        <a:rPr lang="en-US" altLang="zh-CN" sz="1400" baseline="0" noProof="0" dirty="0" smtClean="0"/>
                        <a:t>1</a:t>
                      </a:r>
                      <a:r>
                        <a:rPr lang="zh-CN" altLang="en-US" sz="1400" baseline="0" noProof="0" dirty="0" smtClean="0"/>
                        <a:t>月</a:t>
                      </a:r>
                      <a:r>
                        <a:rPr lang="en-US" altLang="zh-CN" sz="1400" baseline="0" noProof="0" dirty="0" smtClean="0"/>
                        <a:t>15-16</a:t>
                      </a:r>
                      <a:r>
                        <a:rPr lang="zh-CN" altLang="en-US" sz="1400" baseline="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kumimoji="0" 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CWG-SFP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第</a:t>
                      </a:r>
                      <a:r>
                        <a:rPr kumimoji="0"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次会议</a:t>
                      </a:r>
                      <a:endParaRPr kumimoji="0" lang="en-US" altLang="zh-CN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讨论了</a:t>
                      </a:r>
                      <a:r>
                        <a:rPr lang="zh-CN" altLang="en-US" sz="1400" noProof="0" dirty="0" smtClean="0"/>
                        <a:t>战略规划草案</a:t>
                      </a:r>
                      <a:endParaRPr lang="en-US" altLang="zh-CN" sz="1400" noProof="0" dirty="0" smtClean="0"/>
                    </a:p>
                    <a:p>
                      <a:r>
                        <a:rPr kumimoji="0"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讨论了用于决议修订案的提案草案</a:t>
                      </a:r>
                      <a:endParaRPr kumimoji="0" lang="en-US" altLang="zh-CN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altLang="zh-CN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-CWG-FHR</a:t>
                      </a:r>
                      <a:r>
                        <a:rPr kumimoji="0" lang="zh-CN" altLang="en-US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讨论了</a:t>
                      </a:r>
                      <a:r>
                        <a:rPr lang="zh-CN" altLang="en-US" sz="1400" noProof="0" dirty="0" smtClean="0"/>
                        <a:t>财务规划草案</a:t>
                      </a:r>
                      <a:endParaRPr kumimoji="0" lang="en-US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2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smtClean="0"/>
                        <a:t>-3</a:t>
                      </a:r>
                      <a:r>
                        <a:rPr lang="zh-CN" altLang="en-US" sz="1400" noProof="0" dirty="0" smtClean="0"/>
                        <a:t>月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noProof="0" dirty="0" smtClean="0"/>
                        <a:t>有关战略规划的</a:t>
                      </a:r>
                      <a:r>
                        <a:rPr lang="zh-CN" altLang="en-US" sz="1400" noProof="0" smtClean="0"/>
                        <a:t>公开磋商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年第</a:t>
                      </a:r>
                      <a:r>
                        <a:rPr lang="en-US" altLang="zh-CN" sz="1400" noProof="0" dirty="0" smtClean="0"/>
                        <a:t>1-2</a:t>
                      </a:r>
                      <a:r>
                        <a:rPr lang="zh-CN" altLang="en-US" sz="1400" noProof="0" dirty="0" smtClean="0"/>
                        <a:t>季度（待定）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RAG / TSAG / TDAG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16</a:t>
                      </a:r>
                      <a:r>
                        <a:rPr lang="zh-CN" altLang="en-US" sz="140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第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次会议（理事会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年会议之前）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4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17-27</a:t>
                      </a:r>
                      <a:r>
                        <a:rPr lang="zh-CN" altLang="en-US" sz="1400" noProof="0" dirty="0" smtClean="0"/>
                        <a:t>日</a:t>
                      </a:r>
                      <a:r>
                        <a:rPr lang="en-US" sz="1400" baseline="0" noProof="0" dirty="0" smtClean="0"/>
                        <a:t>8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理事会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年会议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baseline="0" noProof="0" dirty="0" smtClean="0"/>
                        <a:t>20</a:t>
                      </a:r>
                      <a:r>
                        <a:rPr lang="en-US" sz="1400" noProof="0" dirty="0" smtClean="0"/>
                        <a:t>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6</a:t>
                      </a:r>
                      <a:r>
                        <a:rPr lang="zh-CN" altLang="en-US" sz="1400" noProof="0" dirty="0" smtClean="0"/>
                        <a:t>月底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r>
                        <a:rPr lang="zh-CN" altLang="en-US" sz="1400" noProof="0" dirty="0" smtClean="0"/>
                        <a:t>提交</a:t>
                      </a:r>
                      <a:r>
                        <a:rPr lang="en-US" altLang="zh-CN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年全权代表大会（</a:t>
                      </a:r>
                      <a:r>
                        <a:rPr lang="en-US" sz="1400" baseline="0" noProof="0" dirty="0" smtClean="0"/>
                        <a:t>PP-1</a:t>
                      </a:r>
                      <a:r>
                        <a:rPr lang="en-US" altLang="zh-CN" sz="1400" baseline="0" noProof="0" dirty="0" smtClean="0"/>
                        <a:t>8</a:t>
                      </a:r>
                      <a:r>
                        <a:rPr lang="zh-CN" altLang="en-US" sz="1400" baseline="0" noProof="0" dirty="0" smtClean="0"/>
                        <a:t>）的</a:t>
                      </a:r>
                      <a:r>
                        <a:rPr lang="zh-CN" altLang="en-US" sz="1400" noProof="0" dirty="0" smtClean="0"/>
                        <a:t>战略规划和财务规划</a:t>
                      </a:r>
                      <a:r>
                        <a:rPr lang="zh-CN" altLang="en-US" sz="1400" baseline="0" noProof="0" dirty="0" smtClean="0"/>
                        <a:t>最终稿</a:t>
                      </a:r>
                      <a:endParaRPr lang="en-US" sz="1400" baseline="0" noProof="0" dirty="0" smtClean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99608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2018</a:t>
                      </a:r>
                      <a:r>
                        <a:rPr lang="zh-CN" altLang="en-US" sz="1400" noProof="0" dirty="0" smtClean="0"/>
                        <a:t>年</a:t>
                      </a:r>
                      <a:r>
                        <a:rPr lang="en-US" altLang="zh-CN" sz="1400" noProof="0" dirty="0" smtClean="0"/>
                        <a:t>10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29</a:t>
                      </a:r>
                      <a:r>
                        <a:rPr lang="zh-CN" altLang="en-US" sz="1400" noProof="0" dirty="0" smtClean="0"/>
                        <a:t>日</a:t>
                      </a:r>
                      <a:r>
                        <a:rPr lang="en-US" altLang="zh-CN" sz="1400" noProof="0" dirty="0" smtClean="0"/>
                        <a:t>-11</a:t>
                      </a:r>
                      <a:r>
                        <a:rPr lang="zh-CN" altLang="en-US" sz="1400" noProof="0" dirty="0" smtClean="0"/>
                        <a:t>月</a:t>
                      </a:r>
                      <a:r>
                        <a:rPr lang="en-US" altLang="zh-CN" sz="1400" noProof="0" dirty="0" smtClean="0"/>
                        <a:t>16</a:t>
                      </a:r>
                      <a:r>
                        <a:rPr lang="zh-CN" altLang="en-US" sz="1400" noProof="0" dirty="0" smtClean="0"/>
                        <a:t>日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PP-1</a:t>
                      </a:r>
                      <a:r>
                        <a:rPr lang="en-US" altLang="zh-CN" sz="1400" noProof="0" dirty="0" smtClean="0"/>
                        <a:t>8</a:t>
                      </a:r>
                      <a:r>
                        <a:rPr lang="zh-CN" altLang="en-US" sz="1400" noProof="0" dirty="0" smtClean="0"/>
                        <a:t>通过战略规划和财务规划</a:t>
                      </a:r>
                      <a:endParaRPr lang="en-US" sz="1400" noProof="0" dirty="0"/>
                    </a:p>
                  </a:txBody>
                  <a:tcPr marL="91446" marR="91446" marT="45724" marB="45724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45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pper-median">
  <a:themeElements>
    <a:clrScheme name="ITU-15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498BC9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AEECEB53478D4FA58D21D6251A617C" ma:contentTypeVersion="0" ma:contentTypeDescription="Create a new document." ma:contentTypeScope="" ma:versionID="3a61f5a699ba4690e4307edfa93c257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DDB074-D6F8-4121-8E6F-B4C7EA741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A9A0B1-5F54-45EF-A28F-0B2FAC4CADC9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DB469251-26C4-4223-92C9-72D773D1A1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36643</TotalTime>
  <Words>460</Words>
  <Application>Microsoft Office PowerPoint</Application>
  <PresentationFormat>On-screen Show (4:3)</PresentationFormat>
  <Paragraphs>69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굴림</vt:lpstr>
      <vt:lpstr>맑은 고딕</vt:lpstr>
      <vt:lpstr>宋体</vt:lpstr>
      <vt:lpstr>宋体</vt:lpstr>
      <vt:lpstr>STKaiti</vt:lpstr>
      <vt:lpstr>Arial</vt:lpstr>
      <vt:lpstr>Calibri</vt:lpstr>
      <vt:lpstr>Times New Roman Bold</vt:lpstr>
      <vt:lpstr>Wingdings</vt:lpstr>
      <vt:lpstr>Wingdings 2</vt:lpstr>
      <vt:lpstr>Median</vt:lpstr>
      <vt:lpstr>Upper-median</vt:lpstr>
      <vt:lpstr>制定国际电联2020-2023年战略规划和财务规划的流程和时间表  理事会2020-2023年战略规划和财务规划工作组 第3次会议</vt:lpstr>
      <vt:lpstr>2020-2023 年战略规划的流程</vt:lpstr>
      <vt:lpstr>制定2020-2023年战略和财务规划的 时间表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Igglesis, Vaggelis</dc:creator>
  <cp:lastModifiedBy>Yuan, Tianxiang</cp:lastModifiedBy>
  <cp:revision>1986</cp:revision>
  <cp:lastPrinted>2017-05-04T13:37:24Z</cp:lastPrinted>
  <dcterms:created xsi:type="dcterms:W3CDTF">2011-09-07T08:28:06Z</dcterms:created>
  <dcterms:modified xsi:type="dcterms:W3CDTF">2018-01-05T14:52:51Z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0x010100A1AEECEB53478D4FA58D21D6251A617C</vt:lpwstr>
  </property>
</Properties>
</file>