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512" r:id="rId2"/>
    <p:sldId id="502" r:id="rId3"/>
    <p:sldId id="513" r:id="rId4"/>
    <p:sldId id="514" r:id="rId5"/>
  </p:sldIdLst>
  <p:sldSz cx="9144000" cy="5143500" type="screen16x9"/>
  <p:notesSz cx="9906000" cy="6794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4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AB2"/>
    <a:srgbClr val="5984C6"/>
    <a:srgbClr val="93D04A"/>
    <a:srgbClr val="FDBC24"/>
    <a:srgbClr val="FF3300"/>
    <a:srgbClr val="6599D9"/>
    <a:srgbClr val="3E8EDE"/>
    <a:srgbClr val="72A2DC"/>
    <a:srgbClr val="5F95D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4" autoAdjust="0"/>
    <p:restoredTop sz="94270" autoAdjust="0"/>
  </p:normalViewPr>
  <p:slideViewPr>
    <p:cSldViewPr snapToGrid="0" snapToObjects="1" showGuides="1">
      <p:cViewPr varScale="1">
        <p:scale>
          <a:sx n="80" d="100"/>
          <a:sy n="80" d="100"/>
        </p:scale>
        <p:origin x="84" y="60"/>
      </p:cViewPr>
      <p:guideLst>
        <p:guide orient="horz" pos="1644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B6B15-EC3D-2A44-88A7-472868158B8D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0C28A-7341-BF44-9F49-2129EF711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28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49958-55D8-4043-94CE-D5729994DB8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715CE-D539-844B-BDCF-B6468A81E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2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715CE-D539-844B-BDCF-B6468A81E6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19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715CE-D539-844B-BDCF-B6468A81E6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63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715CE-D539-844B-BDCF-B6468A81E6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27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FB290D-5411-4E26-9BFF-2B5D962D5630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DA1B33-6E74-4872-95A0-CB179DC79FA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79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7FE71C-A716-4D9F-A6D5-1DFDB06DB3E3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A1EF98-E951-4C9A-B6C4-A86A2CBD4AEB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45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70EA5-900E-4C80-B6E0-2E00B80D1A6A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435E3E-F75F-41D5-B51E-74ECC556B878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6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085537-A272-407F-8FA6-5BC178A916CB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4FCF27-27D8-4D59-8801-30AAB98F725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31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1E0955-4D58-4AD4-B9C3-CDBE13BB6388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78C668-0B0A-476F-B393-482AA2387B7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65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B9DF90-A1DA-4366-8D1D-37F766D79EBB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9ADC7B-A262-4872-AFA7-6252A8432131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2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5623F6-08C5-4049-B9E8-F2B97B973F8F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2C321F-3483-4B97-BBB2-509326478FF1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92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A8BAAD-E8D5-4FDA-AE4B-99A51E36CA89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ED3F1-9E73-4E60-A9DC-EBB4DF96C6F5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3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27770-8DDC-4092-A73F-F906CFCABACF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680727-0A0D-4CA9-A952-289CE8CF7D4A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66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5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62D7B7-1411-464D-888F-25239BB33297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54CF21-7F4F-439F-B984-4213265D11DC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452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A63554-4BA9-4192-AB30-CD1245875F30}" type="datetimeFigureOut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1/23/2018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8E725D-CA5B-4D06-9572-ADD855E6C324}" type="slidenum">
              <a:rPr lang="en-US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90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6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SME Pilot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Status of Implementation</a:t>
            </a:r>
          </a:p>
          <a:p>
            <a:r>
              <a:rPr lang="en-US" sz="2800" dirty="0" smtClean="0"/>
              <a:t>CWG FHR – January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443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xmlns:p14="http://schemas.microsoft.com/office/powerpoint/2010/main"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80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2290" y="492321"/>
            <a:ext cx="43521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01</a:t>
            </a:r>
            <a:endParaRPr lang="en-US" sz="17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7507" y="446154"/>
            <a:ext cx="3311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Council 17 Decision - TORs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9948" y="1181594"/>
            <a:ext cx="81826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Following proposal by Argentina, Council 2017 approved establishment of a pilot project to engage SMEs in the work of ITU. The TORs include: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Open </a:t>
            </a:r>
            <a:r>
              <a:rPr lang="en-US" dirty="0"/>
              <a:t>to interested Study Groups of ITU-T and </a:t>
            </a:r>
            <a:r>
              <a:rPr lang="en-US" dirty="0" smtClean="0"/>
              <a:t>ITU-D.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Promote with </a:t>
            </a:r>
            <a:r>
              <a:rPr lang="en-US" dirty="0" err="1" smtClean="0"/>
              <a:t>Bureaux</a:t>
            </a:r>
            <a:r>
              <a:rPr lang="en-US" dirty="0"/>
              <a:t>, regional organizations, </a:t>
            </a:r>
            <a:r>
              <a:rPr lang="en-US" dirty="0" smtClean="0"/>
              <a:t>administrations </a:t>
            </a:r>
            <a:r>
              <a:rPr lang="en-US" dirty="0"/>
              <a:t>and the ITU regional and area offices through contact with SMEs and SME </a:t>
            </a:r>
            <a:r>
              <a:rPr lang="en-US" dirty="0" smtClean="0"/>
              <a:t>associations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SMEs </a:t>
            </a:r>
            <a:r>
              <a:rPr lang="en-US" dirty="0"/>
              <a:t>may participate fully in the meetings of the participating Study </a:t>
            </a:r>
            <a:r>
              <a:rPr lang="en-US" dirty="0" smtClean="0"/>
              <a:t>Groups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No role </a:t>
            </a:r>
            <a:r>
              <a:rPr lang="en-US" dirty="0"/>
              <a:t>in the decision-making, including leadership roles and the adoption of resolutions or </a:t>
            </a:r>
            <a:r>
              <a:rPr lang="en-US" dirty="0" smtClean="0"/>
              <a:t>recommendations.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1116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4572"/>
            <a:ext cx="9144000" cy="51480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2290" y="492321"/>
            <a:ext cx="43521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02</a:t>
            </a:r>
            <a:endParaRPr lang="en-US" sz="17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7507" y="446154"/>
            <a:ext cx="3311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Council 17 Decision - TORs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9948" y="1181594"/>
            <a:ext cx="81826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Request </a:t>
            </a:r>
            <a:r>
              <a:rPr lang="en-US" dirty="0"/>
              <a:t>of an SME to participate </a:t>
            </a:r>
            <a:r>
              <a:rPr lang="en-US" dirty="0" smtClean="0"/>
              <a:t>submitted </a:t>
            </a:r>
            <a:r>
              <a:rPr lang="en-US" dirty="0"/>
              <a:t>via </a:t>
            </a:r>
            <a:r>
              <a:rPr lang="en-US" dirty="0" smtClean="0"/>
              <a:t>the Administration</a:t>
            </a:r>
            <a:r>
              <a:rPr lang="en-US" dirty="0"/>
              <a:t>,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ADMIN confirms if SME meets national criteria, </a:t>
            </a:r>
            <a:r>
              <a:rPr lang="en-US" dirty="0"/>
              <a:t>including factors such as size of company and annual </a:t>
            </a:r>
            <a:r>
              <a:rPr lang="en-US" dirty="0" smtClean="0"/>
              <a:t>revenues.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Pilot </a:t>
            </a:r>
            <a:r>
              <a:rPr lang="en-US" dirty="0"/>
              <a:t>project would run until PP18.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secretariat </a:t>
            </a:r>
            <a:r>
              <a:rPr lang="en-US" dirty="0" smtClean="0"/>
              <a:t>to provide </a:t>
            </a:r>
            <a:r>
              <a:rPr lang="en-US" dirty="0"/>
              <a:t>a progress report to the next </a:t>
            </a:r>
            <a:r>
              <a:rPr lang="en-US" dirty="0" smtClean="0"/>
              <a:t>Council.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Full report for </a:t>
            </a:r>
            <a:r>
              <a:rPr lang="en-US" dirty="0"/>
              <a:t>PP18, including the benefits experienced, financial implications, and challenges to be addressed.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6167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4572"/>
            <a:ext cx="9144000" cy="51480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2290" y="492321"/>
            <a:ext cx="43521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03</a:t>
            </a:r>
            <a:endParaRPr lang="en-US" sz="17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7507" y="446154"/>
            <a:ext cx="3311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Myriad Pro Cond"/>
              </a:rPr>
              <a:t>Status of the Pilot Project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  <a:cs typeface="Myriad Pro C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9948" y="907377"/>
            <a:ext cx="81826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CA" dirty="0" smtClean="0"/>
              <a:t>ITU-T SG5 and SG20 have begun to implement the pilot project.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C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CA" dirty="0" smtClean="0"/>
              <a:t>Currently </a:t>
            </a:r>
            <a:r>
              <a:rPr lang="en-CA" dirty="0"/>
              <a:t>4 SMEs have been approved by the relevant administrations to participate in ITU-T meetings under the pilot, with a further 6 currently in the pending approval stage. </a:t>
            </a:r>
            <a:endParaRPr lang="en-CA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C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CA" dirty="0" smtClean="0"/>
              <a:t>TSB </a:t>
            </a:r>
            <a:r>
              <a:rPr lang="en-CA" dirty="0"/>
              <a:t>notifies the relevant administration when it has received interest from an entity</a:t>
            </a:r>
            <a:r>
              <a:rPr lang="en-CA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CA" dirty="0" smtClean="0"/>
              <a:t>To </a:t>
            </a:r>
            <a:r>
              <a:rPr lang="en-CA" dirty="0"/>
              <a:t>assist </a:t>
            </a:r>
            <a:r>
              <a:rPr lang="en-CA" dirty="0" smtClean="0"/>
              <a:t>administrations, </a:t>
            </a:r>
            <a:r>
              <a:rPr lang="en-CA" dirty="0"/>
              <a:t>TSB requests that entities provide a one page company overview on their activities as well as their number of employees etc., which is then submitted to the relevant administration.</a:t>
            </a:r>
            <a:endParaRPr lang="en-US" dirty="0"/>
          </a:p>
          <a:p>
            <a:r>
              <a:rPr lang="en-CA" dirty="0"/>
              <a:t> 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CA" dirty="0" smtClean="0"/>
              <a:t>ITU-D 2018 Study Groups to also participate. C</a:t>
            </a:r>
            <a:r>
              <a:rPr lang="en-US" dirty="0" err="1" smtClean="0"/>
              <a:t>ircular</a:t>
            </a:r>
            <a:r>
              <a:rPr lang="en-US" dirty="0" smtClean="0"/>
              <a:t> </a:t>
            </a:r>
            <a:r>
              <a:rPr lang="en-US" dirty="0"/>
              <a:t>letter </a:t>
            </a:r>
            <a:r>
              <a:rPr lang="en-US" dirty="0" smtClean="0"/>
              <a:t>sent to Member </a:t>
            </a:r>
            <a:r>
              <a:rPr lang="en-US" dirty="0"/>
              <a:t>S</a:t>
            </a:r>
            <a:r>
              <a:rPr lang="en-US" dirty="0" smtClean="0"/>
              <a:t>tates. First </a:t>
            </a:r>
            <a:r>
              <a:rPr lang="en-US" dirty="0"/>
              <a:t>meetings will be just after Council, SG1: 30 April-4 May 2018, SG2: 7-11 May 2018.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CA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CA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4997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4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7943</TotalTime>
  <Words>278</Words>
  <Application>Microsoft Office PowerPoint</Application>
  <PresentationFormat>On-screen Show (16:9)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Myriad Pro Cond</vt:lpstr>
      <vt:lpstr>Arial</vt:lpstr>
      <vt:lpstr>Arial Narrow</vt:lpstr>
      <vt:lpstr>Calibri</vt:lpstr>
      <vt:lpstr>Wingdings</vt:lpstr>
      <vt:lpstr>1_Office Theme</vt:lpstr>
      <vt:lpstr>SME Pilot Project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Jesús Vicente</dc:creator>
  <cp:lastModifiedBy>Janin</cp:lastModifiedBy>
  <cp:revision>384</cp:revision>
  <cp:lastPrinted>2018-01-12T09:09:55Z</cp:lastPrinted>
  <dcterms:created xsi:type="dcterms:W3CDTF">2014-05-06T07:25:20Z</dcterms:created>
  <dcterms:modified xsi:type="dcterms:W3CDTF">2018-01-23T11:20:32Z</dcterms:modified>
</cp:coreProperties>
</file>