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9"/>
  </p:notesMasterIdLst>
  <p:sldIdLst>
    <p:sldId id="365" r:id="rId2"/>
    <p:sldId id="366" r:id="rId3"/>
    <p:sldId id="379" r:id="rId4"/>
    <p:sldId id="368" r:id="rId5"/>
    <p:sldId id="369" r:id="rId6"/>
    <p:sldId id="370" r:id="rId7"/>
    <p:sldId id="371" r:id="rId8"/>
    <p:sldId id="386" r:id="rId9"/>
    <p:sldId id="381" r:id="rId10"/>
    <p:sldId id="383" r:id="rId11"/>
    <p:sldId id="399" r:id="rId12"/>
    <p:sldId id="387" r:id="rId13"/>
    <p:sldId id="367" r:id="rId14"/>
    <p:sldId id="382" r:id="rId15"/>
    <p:sldId id="400" r:id="rId16"/>
    <p:sldId id="401" r:id="rId17"/>
    <p:sldId id="388" r:id="rId18"/>
    <p:sldId id="372" r:id="rId19"/>
    <p:sldId id="380" r:id="rId20"/>
    <p:sldId id="373" r:id="rId21"/>
    <p:sldId id="374" r:id="rId22"/>
    <p:sldId id="376" r:id="rId23"/>
    <p:sldId id="375" r:id="rId24"/>
    <p:sldId id="377" r:id="rId25"/>
    <p:sldId id="402" r:id="rId26"/>
    <p:sldId id="392" r:id="rId27"/>
    <p:sldId id="384" r:id="rId28"/>
    <p:sldId id="385" r:id="rId29"/>
    <p:sldId id="393" r:id="rId30"/>
    <p:sldId id="394" r:id="rId31"/>
    <p:sldId id="396" r:id="rId32"/>
    <p:sldId id="395" r:id="rId33"/>
    <p:sldId id="397" r:id="rId34"/>
    <p:sldId id="398" r:id="rId35"/>
    <p:sldId id="390" r:id="rId36"/>
    <p:sldId id="256" r:id="rId37"/>
    <p:sldId id="331" r:id="rId38"/>
    <p:sldId id="326" r:id="rId39"/>
    <p:sldId id="310" r:id="rId40"/>
    <p:sldId id="327" r:id="rId41"/>
    <p:sldId id="335" r:id="rId42"/>
    <p:sldId id="338" r:id="rId43"/>
    <p:sldId id="334" r:id="rId44"/>
    <p:sldId id="350" r:id="rId45"/>
    <p:sldId id="317" r:id="rId46"/>
    <p:sldId id="356" r:id="rId47"/>
    <p:sldId id="355" r:id="rId48"/>
    <p:sldId id="357" r:id="rId49"/>
    <p:sldId id="360" r:id="rId50"/>
    <p:sldId id="349" r:id="rId51"/>
    <p:sldId id="364" r:id="rId52"/>
    <p:sldId id="361" r:id="rId53"/>
    <p:sldId id="362" r:id="rId54"/>
    <p:sldId id="363" r:id="rId55"/>
    <p:sldId id="354" r:id="rId56"/>
    <p:sldId id="341" r:id="rId57"/>
    <p:sldId id="391" r:id="rId5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20EFA"/>
    <a:srgbClr val="0F90D0"/>
    <a:srgbClr val="000099"/>
    <a:srgbClr val="CC0066"/>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898" autoAdjust="0"/>
    <p:restoredTop sz="94660"/>
  </p:normalViewPr>
  <p:slideViewPr>
    <p:cSldViewPr snapToGrid="0" showGuides="1">
      <p:cViewPr varScale="1">
        <p:scale>
          <a:sx n="75" d="100"/>
          <a:sy n="75" d="100"/>
        </p:scale>
        <p:origin x="90" y="858"/>
      </p:cViewPr>
      <p:guideLst>
        <p:guide orient="horz" pos="2160"/>
        <p:guide pos="3840"/>
      </p:guideLst>
    </p:cSldViewPr>
  </p:slideViewPr>
  <p:notesTextViewPr>
    <p:cViewPr>
      <p:scale>
        <a:sx n="1" d="1"/>
        <a:sy n="1" d="1"/>
      </p:scale>
      <p:origin x="0" y="0"/>
    </p:cViewPr>
  </p:notesTextViewPr>
  <p:notesViewPr>
    <p:cSldViewPr snapToGrid="0">
      <p:cViewPr varScale="1">
        <p:scale>
          <a:sx n="98" d="100"/>
          <a:sy n="98" d="100"/>
        </p:scale>
        <p:origin x="3516"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F4671FC-48BC-4A9D-86B1-17DC4BDD7758}" type="datetimeFigureOut">
              <a:rPr lang="ru-RU" smtClean="0"/>
              <a:pPr/>
              <a:t>23.01.2018</a:t>
            </a:fld>
            <a:endParaRPr lang="ru-RU"/>
          </a:p>
        </p:txBody>
      </p:sp>
      <p:sp>
        <p:nvSpPr>
          <p:cNvPr id="4" name="Образ слайда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E947D36-1122-4177-BC1B-1237F8A2B276}" type="slidenum">
              <a:rPr lang="ru-RU" smtClean="0"/>
              <a:pPr/>
              <a:t>‹#›</a:t>
            </a:fld>
            <a:endParaRPr lang="ru-RU"/>
          </a:p>
        </p:txBody>
      </p:sp>
    </p:spTree>
    <p:extLst>
      <p:ext uri="{BB962C8B-B14F-4D97-AF65-F5344CB8AC3E}">
        <p14:creationId xmlns:p14="http://schemas.microsoft.com/office/powerpoint/2010/main" val="35141466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947D36-1122-4177-BC1B-1237F8A2B276}" type="slidenum">
              <a:rPr lang="ru-RU" smtClean="0"/>
              <a:pPr/>
              <a:t>45</a:t>
            </a:fld>
            <a:endParaRPr lang="ru-RU"/>
          </a:p>
        </p:txBody>
      </p:sp>
    </p:spTree>
    <p:extLst>
      <p:ext uri="{BB962C8B-B14F-4D97-AF65-F5344CB8AC3E}">
        <p14:creationId xmlns:p14="http://schemas.microsoft.com/office/powerpoint/2010/main" val="36388152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052010"/>
            <a:ext cx="9144000" cy="744537"/>
          </a:xfrm>
        </p:spPr>
        <p:txBody>
          <a:bodyPr anchor="t">
            <a:normAutofit/>
          </a:bodyPr>
          <a:lstStyle>
            <a:lvl1pPr algn="ctr">
              <a:defRPr sz="4000"/>
            </a:lvl1pPr>
          </a:lstStyle>
          <a:p>
            <a:r>
              <a:rPr lang="en-US" dirty="0" smtClean="0"/>
              <a:t>Click to edit Master title style</a:t>
            </a:r>
            <a:endParaRPr lang="en-US" dirty="0"/>
          </a:p>
        </p:txBody>
      </p:sp>
      <p:sp>
        <p:nvSpPr>
          <p:cNvPr id="3" name="Subtitle 2"/>
          <p:cNvSpPr>
            <a:spLocks noGrp="1"/>
          </p:cNvSpPr>
          <p:nvPr>
            <p:ph type="subTitle" idx="1"/>
          </p:nvPr>
        </p:nvSpPr>
        <p:spPr>
          <a:xfrm>
            <a:off x="1524000" y="2971800"/>
            <a:ext cx="9144000" cy="2674620"/>
          </a:xfrm>
        </p:spPr>
        <p:txBody>
          <a:bodyPr>
            <a:normAutofit/>
          </a:bodyPr>
          <a:lstStyle>
            <a:lvl1pPr marL="0" indent="0" algn="ctr">
              <a:buNone/>
              <a:defRPr sz="2400">
                <a:solidFill>
                  <a:schemeClr val="bg2">
                    <a:lumMod val="25000"/>
                  </a:schemeClr>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dirty="0" smtClean="0"/>
              <a:t>Click to edit Master subtitle style</a:t>
            </a:r>
            <a:endParaRPr lang="en-US" dirty="0"/>
          </a:p>
        </p:txBody>
      </p:sp>
      <p:sp>
        <p:nvSpPr>
          <p:cNvPr id="5" name="Footer Placeholder 4"/>
          <p:cNvSpPr>
            <a:spLocks noGrp="1"/>
          </p:cNvSpPr>
          <p:nvPr>
            <p:ph type="ftr" sz="quarter" idx="11"/>
          </p:nvPr>
        </p:nvSpPr>
        <p:spPr>
          <a:xfrm>
            <a:off x="838199" y="6356356"/>
            <a:ext cx="2484121"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05F9E8EB-0DDF-4D7C-A745-6B028D7CD0B1}" type="slidenum">
              <a:rPr lang="en-US" smtClean="0"/>
              <a:pPr/>
              <a:t>‹#›</a:t>
            </a:fld>
            <a:endParaRPr lang="en-US" dirty="0"/>
          </a:p>
        </p:txBody>
      </p:sp>
    </p:spTree>
    <p:extLst>
      <p:ext uri="{BB962C8B-B14F-4D97-AF65-F5344CB8AC3E}">
        <p14:creationId xmlns:p14="http://schemas.microsoft.com/office/powerpoint/2010/main" val="11461033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a:xfrm>
            <a:off x="838199" y="6356356"/>
            <a:ext cx="2484121"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05F9E8EB-0DDF-4D7C-A745-6B028D7CD0B1}" type="slidenum">
              <a:rPr lang="en-US" smtClean="0"/>
              <a:pPr/>
              <a:t>‹#›</a:t>
            </a:fld>
            <a:endParaRPr lang="en-US"/>
          </a:p>
        </p:txBody>
      </p:sp>
    </p:spTree>
    <p:extLst>
      <p:ext uri="{BB962C8B-B14F-4D97-AF65-F5344CB8AC3E}">
        <p14:creationId xmlns:p14="http://schemas.microsoft.com/office/powerpoint/2010/main" val="21079833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3"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a:xfrm>
            <a:off x="838199" y="6356356"/>
            <a:ext cx="2484121"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05F9E8EB-0DDF-4D7C-A745-6B028D7CD0B1}" type="slidenum">
              <a:rPr lang="en-US" smtClean="0"/>
              <a:pPr/>
              <a:t>‹#›</a:t>
            </a:fld>
            <a:endParaRPr lang="en-US"/>
          </a:p>
        </p:txBody>
      </p:sp>
    </p:spTree>
    <p:extLst>
      <p:ext uri="{BB962C8B-B14F-4D97-AF65-F5344CB8AC3E}">
        <p14:creationId xmlns:p14="http://schemas.microsoft.com/office/powerpoint/2010/main" val="40974552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37601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Content with Caption">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609600" y="570972"/>
            <a:ext cx="109728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8" name="Text Placeholder 2"/>
          <p:cNvSpPr>
            <a:spLocks noGrp="1"/>
          </p:cNvSpPr>
          <p:nvPr>
            <p:ph type="body" idx="1"/>
          </p:nvPr>
        </p:nvSpPr>
        <p:spPr>
          <a:xfrm>
            <a:off x="609600" y="1968501"/>
            <a:ext cx="10972800" cy="3831167"/>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0816236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2" y="1181105"/>
            <a:ext cx="5036820" cy="807721"/>
          </a:xfrm>
        </p:spPr>
        <p:txBody>
          <a:bodyPr/>
          <a:lstStyle/>
          <a:p>
            <a:r>
              <a:rPr lang="en-US" dirty="0" smtClean="0"/>
              <a:t>Click to edit Master title style</a:t>
            </a:r>
            <a:endParaRPr lang="en-US" dirty="0"/>
          </a:p>
        </p:txBody>
      </p:sp>
      <p:sp>
        <p:nvSpPr>
          <p:cNvPr id="5" name="Footer Placeholder 4"/>
          <p:cNvSpPr>
            <a:spLocks noGrp="1"/>
          </p:cNvSpPr>
          <p:nvPr>
            <p:ph type="ftr" sz="quarter" idx="11"/>
          </p:nvPr>
        </p:nvSpPr>
        <p:spPr>
          <a:xfrm>
            <a:off x="838199" y="6356356"/>
            <a:ext cx="2484121"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05F9E8EB-0DDF-4D7C-A745-6B028D7CD0B1}" type="slidenum">
              <a:rPr lang="en-US" smtClean="0"/>
              <a:pPr/>
              <a:t>‹#›</a:t>
            </a:fld>
            <a:endParaRPr lang="en-US"/>
          </a:p>
        </p:txBody>
      </p:sp>
      <p:sp>
        <p:nvSpPr>
          <p:cNvPr id="10" name="Text Placeholder 9"/>
          <p:cNvSpPr>
            <a:spLocks noGrp="1"/>
          </p:cNvSpPr>
          <p:nvPr>
            <p:ph type="body" sz="quarter" idx="14"/>
          </p:nvPr>
        </p:nvSpPr>
        <p:spPr>
          <a:xfrm>
            <a:off x="838202" y="2155825"/>
            <a:ext cx="5036820" cy="3917315"/>
          </a:xfrm>
        </p:spPr>
        <p:txBody>
          <a:bodyPr>
            <a:normAutofit/>
          </a:bodyPr>
          <a:lstStyle>
            <a:lvl1pPr marL="0" indent="0" algn="l" rtl="0">
              <a:buFontTx/>
              <a:buNone/>
              <a:defRPr sz="1800" baseline="0"/>
            </a:lvl1pPr>
            <a:lvl2pPr marL="457177" indent="0" algn="l" rtl="0">
              <a:buFontTx/>
              <a:buNone/>
              <a:defRPr sz="2400"/>
            </a:lvl2pPr>
            <a:lvl3pPr marL="914353" indent="0" algn="l" rtl="0">
              <a:buFontTx/>
              <a:buNone/>
              <a:defRPr sz="2400"/>
            </a:lvl3pPr>
            <a:lvl4pPr marL="1371531" indent="0" algn="l" rtl="0">
              <a:buFontTx/>
              <a:buNone/>
              <a:defRPr sz="2400"/>
            </a:lvl4pPr>
            <a:lvl5pPr marL="1828709" indent="0" algn="l" rtl="0">
              <a:buFontTx/>
              <a:buNone/>
              <a:defRPr sz="2400"/>
            </a:lvl5pPr>
          </a:lstStyle>
          <a:p>
            <a:pPr lvl="0"/>
            <a:r>
              <a:rPr lang="en-US" dirty="0" smtClean="0"/>
              <a:t>Click to edit Master text styles</a:t>
            </a:r>
            <a:endParaRPr lang="en-US" dirty="0"/>
          </a:p>
        </p:txBody>
      </p:sp>
      <p:sp>
        <p:nvSpPr>
          <p:cNvPr id="12" name="Chart Placeholder 11"/>
          <p:cNvSpPr>
            <a:spLocks noGrp="1"/>
          </p:cNvSpPr>
          <p:nvPr>
            <p:ph type="chart" sz="quarter" idx="15" hasCustomPrompt="1"/>
          </p:nvPr>
        </p:nvSpPr>
        <p:spPr>
          <a:xfrm>
            <a:off x="6327140" y="1181105"/>
            <a:ext cx="5034281" cy="4892034"/>
          </a:xfrm>
        </p:spPr>
        <p:txBody>
          <a:bodyPr/>
          <a:lstStyle>
            <a:lvl1pPr marL="0" indent="0" algn="ctr">
              <a:buNone/>
              <a:defRPr/>
            </a:lvl1pPr>
          </a:lstStyle>
          <a:p>
            <a:r>
              <a:rPr lang="en-US" dirty="0" smtClean="0"/>
              <a:t>Chart</a:t>
            </a:r>
            <a:endParaRPr lang="en-US" dirty="0"/>
          </a:p>
        </p:txBody>
      </p:sp>
    </p:spTree>
    <p:extLst>
      <p:ext uri="{BB962C8B-B14F-4D97-AF65-F5344CB8AC3E}">
        <p14:creationId xmlns:p14="http://schemas.microsoft.com/office/powerpoint/2010/main" val="1707372147"/>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2" y="1603383"/>
            <a:ext cx="10515600" cy="2852737"/>
          </a:xfrm>
        </p:spPr>
        <p:txBody>
          <a:bodyPr anchor="b">
            <a:normAutofit/>
          </a:bodyPr>
          <a:lstStyle>
            <a:lvl1pPr>
              <a:defRPr sz="4000"/>
            </a:lvl1pPr>
          </a:lstStyle>
          <a:p>
            <a:r>
              <a:rPr lang="en-US" dirty="0" smtClean="0"/>
              <a:t>Click to edit Master title style</a:t>
            </a:r>
            <a:endParaRPr lang="en-US" dirty="0"/>
          </a:p>
        </p:txBody>
      </p:sp>
      <p:sp>
        <p:nvSpPr>
          <p:cNvPr id="3" name="Text Placeholder 2"/>
          <p:cNvSpPr>
            <a:spLocks noGrp="1"/>
          </p:cNvSpPr>
          <p:nvPr>
            <p:ph type="body" idx="1"/>
          </p:nvPr>
        </p:nvSpPr>
        <p:spPr>
          <a:xfrm>
            <a:off x="831852" y="4589470"/>
            <a:ext cx="10515600" cy="1500187"/>
          </a:xfrm>
        </p:spPr>
        <p:txBody>
          <a:bodyPr/>
          <a:lstStyle>
            <a:lvl1pPr marL="0" indent="0">
              <a:buNone/>
              <a:defRPr sz="2400">
                <a:solidFill>
                  <a:schemeClr val="tx1">
                    <a:tint val="75000"/>
                  </a:schemeClr>
                </a:solidFill>
              </a:defRPr>
            </a:lvl1pPr>
            <a:lvl2pPr marL="457178" indent="0">
              <a:buNone/>
              <a:defRPr sz="2000">
                <a:solidFill>
                  <a:schemeClr val="tx1">
                    <a:tint val="75000"/>
                  </a:schemeClr>
                </a:solidFill>
              </a:defRPr>
            </a:lvl2pPr>
            <a:lvl3pPr marL="914354"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2"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r>
              <a:rPr lang="en-US" dirty="0" smtClean="0"/>
              <a:t>Click to edit Master text styles</a:t>
            </a:r>
          </a:p>
        </p:txBody>
      </p:sp>
      <p:sp>
        <p:nvSpPr>
          <p:cNvPr id="5" name="Footer Placeholder 4"/>
          <p:cNvSpPr>
            <a:spLocks noGrp="1"/>
          </p:cNvSpPr>
          <p:nvPr>
            <p:ph type="ftr" sz="quarter" idx="11"/>
          </p:nvPr>
        </p:nvSpPr>
        <p:spPr>
          <a:xfrm>
            <a:off x="838199" y="6356356"/>
            <a:ext cx="2484121"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05F9E8EB-0DDF-4D7C-A745-6B028D7CD0B1}" type="slidenum">
              <a:rPr lang="en-US" smtClean="0"/>
              <a:pPr/>
              <a:t>‹#›</a:t>
            </a:fld>
            <a:endParaRPr lang="en-US"/>
          </a:p>
        </p:txBody>
      </p:sp>
    </p:spTree>
    <p:extLst>
      <p:ext uri="{BB962C8B-B14F-4D97-AF65-F5344CB8AC3E}">
        <p14:creationId xmlns:p14="http://schemas.microsoft.com/office/powerpoint/2010/main" val="11680045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2" y="1056800"/>
            <a:ext cx="10515600" cy="619602"/>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838201" y="1988826"/>
            <a:ext cx="5181600" cy="418813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172201" y="1988825"/>
            <a:ext cx="5181600" cy="418813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11"/>
          </p:nvPr>
        </p:nvSpPr>
        <p:spPr>
          <a:xfrm>
            <a:off x="838199" y="6356356"/>
            <a:ext cx="2484121"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05F9E8EB-0DDF-4D7C-A745-6B028D7CD0B1}" type="slidenum">
              <a:rPr lang="en-US" smtClean="0"/>
              <a:pPr/>
              <a:t>‹#›</a:t>
            </a:fld>
            <a:endParaRPr lang="en-US"/>
          </a:p>
        </p:txBody>
      </p:sp>
    </p:spTree>
    <p:extLst>
      <p:ext uri="{BB962C8B-B14F-4D97-AF65-F5344CB8AC3E}">
        <p14:creationId xmlns:p14="http://schemas.microsoft.com/office/powerpoint/2010/main" val="21581426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1080131"/>
            <a:ext cx="10645143" cy="601032"/>
          </a:xfrm>
        </p:spPr>
        <p:txBody>
          <a:bodyPr/>
          <a:lstStyle/>
          <a:p>
            <a:r>
              <a:rPr lang="en-US" dirty="0" smtClean="0"/>
              <a:t>Click to edit Master title style</a:t>
            </a:r>
            <a:endParaRPr lang="en-US" dirty="0"/>
          </a:p>
        </p:txBody>
      </p:sp>
      <p:sp>
        <p:nvSpPr>
          <p:cNvPr id="6" name="Content Placeholder 5"/>
          <p:cNvSpPr>
            <a:spLocks noGrp="1"/>
          </p:cNvSpPr>
          <p:nvPr>
            <p:ph sz="quarter" idx="4"/>
          </p:nvPr>
        </p:nvSpPr>
        <p:spPr>
          <a:xfrm>
            <a:off x="6263641" y="1889125"/>
            <a:ext cx="5221291" cy="4300538"/>
          </a:xfrm>
        </p:spPr>
        <p:txBody>
          <a:bodyPr>
            <a:normAutofit/>
          </a:bodyPr>
          <a:lstStyle>
            <a:lvl1pPr marL="0" indent="0">
              <a:buNone/>
              <a:defRPr sz="1800"/>
            </a:lvl1pPr>
          </a:lstStyle>
          <a:p>
            <a:pPr lvl="0"/>
            <a:r>
              <a:rPr lang="en-US" dirty="0" smtClean="0"/>
              <a:t>Click to edit Master text styles</a:t>
            </a:r>
          </a:p>
        </p:txBody>
      </p:sp>
      <p:sp>
        <p:nvSpPr>
          <p:cNvPr id="8" name="Footer Placeholder 7"/>
          <p:cNvSpPr>
            <a:spLocks noGrp="1"/>
          </p:cNvSpPr>
          <p:nvPr>
            <p:ph type="ftr" sz="quarter" idx="11"/>
          </p:nvPr>
        </p:nvSpPr>
        <p:spPr>
          <a:xfrm>
            <a:off x="838199" y="6356356"/>
            <a:ext cx="2484121"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05F9E8EB-0DDF-4D7C-A745-6B028D7CD0B1}" type="slidenum">
              <a:rPr lang="en-US" smtClean="0"/>
              <a:pPr/>
              <a:t>‹#›</a:t>
            </a:fld>
            <a:endParaRPr lang="en-US"/>
          </a:p>
        </p:txBody>
      </p:sp>
      <p:sp>
        <p:nvSpPr>
          <p:cNvPr id="11" name="Picture Placeholder 10"/>
          <p:cNvSpPr>
            <a:spLocks noGrp="1"/>
          </p:cNvSpPr>
          <p:nvPr>
            <p:ph type="pic" sz="quarter" idx="13"/>
          </p:nvPr>
        </p:nvSpPr>
        <p:spPr>
          <a:xfrm>
            <a:off x="838200" y="1889125"/>
            <a:ext cx="5082540" cy="4300538"/>
          </a:xfrm>
        </p:spPr>
        <p:txBody>
          <a:bodyPr/>
          <a:lstStyle/>
          <a:p>
            <a:endParaRPr lang="en-US"/>
          </a:p>
        </p:txBody>
      </p:sp>
    </p:spTree>
    <p:extLst>
      <p:ext uri="{BB962C8B-B14F-4D97-AF65-F5344CB8AC3E}">
        <p14:creationId xmlns:p14="http://schemas.microsoft.com/office/powerpoint/2010/main" val="2958971540"/>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199" y="937266"/>
            <a:ext cx="8884921" cy="807721"/>
          </a:xfrm>
        </p:spPr>
        <p:txBody>
          <a:bodyPr/>
          <a:lstStyle/>
          <a:p>
            <a:r>
              <a:rPr lang="en-US" smtClean="0"/>
              <a:t>Click to edit Master title style</a:t>
            </a:r>
            <a:endParaRPr lang="en-US"/>
          </a:p>
        </p:txBody>
      </p:sp>
      <p:sp>
        <p:nvSpPr>
          <p:cNvPr id="4" name="Footer Placeholder 3"/>
          <p:cNvSpPr>
            <a:spLocks noGrp="1"/>
          </p:cNvSpPr>
          <p:nvPr>
            <p:ph type="ftr" sz="quarter" idx="11"/>
          </p:nvPr>
        </p:nvSpPr>
        <p:spPr>
          <a:xfrm>
            <a:off x="838199" y="6356356"/>
            <a:ext cx="2484121"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0" y="6364616"/>
            <a:ext cx="711200" cy="365125"/>
          </a:xfrm>
        </p:spPr>
        <p:txBody>
          <a:bodyPr/>
          <a:lstStyle/>
          <a:p>
            <a:fld id="{05F9E8EB-0DDF-4D7C-A745-6B028D7CD0B1}" type="slidenum">
              <a:rPr lang="en-US" smtClean="0"/>
              <a:pPr/>
              <a:t>‹#›</a:t>
            </a:fld>
            <a:endParaRPr lang="en-US"/>
          </a:p>
        </p:txBody>
      </p:sp>
      <p:sp>
        <p:nvSpPr>
          <p:cNvPr id="6" name="Text Placeholder 9"/>
          <p:cNvSpPr>
            <a:spLocks noGrp="1"/>
          </p:cNvSpPr>
          <p:nvPr>
            <p:ph type="body" sz="quarter" idx="14"/>
          </p:nvPr>
        </p:nvSpPr>
        <p:spPr>
          <a:xfrm>
            <a:off x="838199" y="2155825"/>
            <a:ext cx="8884921" cy="3917315"/>
          </a:xfrm>
        </p:spPr>
        <p:txBody>
          <a:bodyPr>
            <a:normAutofit/>
          </a:bodyPr>
          <a:lstStyle>
            <a:lvl1pPr marL="0" indent="0" algn="l" rtl="0">
              <a:buFontTx/>
              <a:buNone/>
              <a:defRPr sz="1800" baseline="0"/>
            </a:lvl1pPr>
            <a:lvl2pPr marL="457177" indent="0" algn="l" rtl="0">
              <a:buFontTx/>
              <a:buNone/>
              <a:defRPr sz="2400"/>
            </a:lvl2pPr>
            <a:lvl3pPr marL="914353" indent="0" algn="l" rtl="0">
              <a:buFontTx/>
              <a:buNone/>
              <a:defRPr sz="2400"/>
            </a:lvl3pPr>
            <a:lvl4pPr marL="1371531" indent="0" algn="l" rtl="0">
              <a:buFontTx/>
              <a:buNone/>
              <a:defRPr sz="2400"/>
            </a:lvl4pPr>
            <a:lvl5pPr marL="1828709" indent="0" algn="l" rtl="0">
              <a:buFontTx/>
              <a:buNone/>
              <a:defRPr sz="2400"/>
            </a:lvl5pPr>
          </a:lstStyle>
          <a:p>
            <a:pPr lvl="0"/>
            <a:r>
              <a:rPr lang="en-US" dirty="0" smtClean="0"/>
              <a:t>Click to edit Master text styles</a:t>
            </a:r>
            <a:endParaRPr lang="en-US" dirty="0"/>
          </a:p>
        </p:txBody>
      </p:sp>
    </p:spTree>
    <p:extLst>
      <p:ext uri="{BB962C8B-B14F-4D97-AF65-F5344CB8AC3E}">
        <p14:creationId xmlns:p14="http://schemas.microsoft.com/office/powerpoint/2010/main" val="10038820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838199" y="6356356"/>
            <a:ext cx="2484121"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05F9E8EB-0DDF-4D7C-A745-6B028D7CD0B1}" type="slidenum">
              <a:rPr lang="en-US" smtClean="0"/>
              <a:pPr/>
              <a:t>‹#›</a:t>
            </a:fld>
            <a:endParaRPr lang="en-US"/>
          </a:p>
        </p:txBody>
      </p:sp>
    </p:spTree>
    <p:extLst>
      <p:ext uri="{BB962C8B-B14F-4D97-AF65-F5344CB8AC3E}">
        <p14:creationId xmlns:p14="http://schemas.microsoft.com/office/powerpoint/2010/main" val="24298025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1135381"/>
            <a:ext cx="3932236" cy="922019"/>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2057399"/>
            <a:ext cx="6172201" cy="380365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en-US" dirty="0" smtClean="0"/>
              <a:t>Click to edit Master text styles</a:t>
            </a:r>
          </a:p>
        </p:txBody>
      </p:sp>
      <p:sp>
        <p:nvSpPr>
          <p:cNvPr id="6" name="Footer Placeholder 5"/>
          <p:cNvSpPr>
            <a:spLocks noGrp="1"/>
          </p:cNvSpPr>
          <p:nvPr>
            <p:ph type="ftr" sz="quarter" idx="11"/>
          </p:nvPr>
        </p:nvSpPr>
        <p:spPr>
          <a:xfrm>
            <a:off x="838199" y="6356356"/>
            <a:ext cx="2484121"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05F9E8EB-0DDF-4D7C-A745-6B028D7CD0B1}" type="slidenum">
              <a:rPr lang="en-US" smtClean="0"/>
              <a:pPr/>
              <a:t>‹#›</a:t>
            </a:fld>
            <a:endParaRPr lang="en-US"/>
          </a:p>
        </p:txBody>
      </p:sp>
    </p:spTree>
    <p:extLst>
      <p:ext uri="{BB962C8B-B14F-4D97-AF65-F5344CB8AC3E}">
        <p14:creationId xmlns:p14="http://schemas.microsoft.com/office/powerpoint/2010/main" val="29500512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8202" y="2545081"/>
            <a:ext cx="3932236" cy="94488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1276991"/>
            <a:ext cx="6172201" cy="4873625"/>
          </a:xfrm>
        </p:spPr>
        <p:txBody>
          <a:bodyPr/>
          <a:lstStyle>
            <a:lvl1pPr marL="0" indent="0">
              <a:buNone/>
              <a:defRPr sz="3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endParaRPr lang="en-US"/>
          </a:p>
        </p:txBody>
      </p:sp>
      <p:sp>
        <p:nvSpPr>
          <p:cNvPr id="6" name="Footer Placeholder 5"/>
          <p:cNvSpPr>
            <a:spLocks noGrp="1"/>
          </p:cNvSpPr>
          <p:nvPr>
            <p:ph type="ftr" sz="quarter" idx="11"/>
          </p:nvPr>
        </p:nvSpPr>
        <p:spPr>
          <a:xfrm>
            <a:off x="838199" y="6356356"/>
            <a:ext cx="2484121"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05F9E8EB-0DDF-4D7C-A745-6B028D7CD0B1}" type="slidenum">
              <a:rPr lang="en-US" smtClean="0"/>
              <a:pPr/>
              <a:t>‹#›</a:t>
            </a:fld>
            <a:endParaRPr lang="en-US"/>
          </a:p>
        </p:txBody>
      </p:sp>
    </p:spTree>
    <p:extLst>
      <p:ext uri="{BB962C8B-B14F-4D97-AF65-F5344CB8AC3E}">
        <p14:creationId xmlns:p14="http://schemas.microsoft.com/office/powerpoint/2010/main" val="26733788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2" y="1181105"/>
            <a:ext cx="10515600" cy="807721"/>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2" y="2167024"/>
            <a:ext cx="10515600" cy="3505201"/>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0" y="6356356"/>
            <a:ext cx="711200" cy="365125"/>
          </a:xfrm>
          <a:prstGeom prst="rect">
            <a:avLst/>
          </a:prstGeom>
          <a:solidFill>
            <a:srgbClr val="0F90D0"/>
          </a:solidFill>
        </p:spPr>
        <p:txBody>
          <a:bodyPr vert="horz" lIns="91440" tIns="45720" rIns="91440" bIns="45720" rtlCol="0" anchor="ctr"/>
          <a:lstStyle>
            <a:lvl1pPr algn="ctr">
              <a:defRPr sz="1600" b="1">
                <a:solidFill>
                  <a:schemeClr val="bg1"/>
                </a:solidFill>
              </a:defRPr>
            </a:lvl1pPr>
          </a:lstStyle>
          <a:p>
            <a:fld id="{05F9E8EB-0DDF-4D7C-A745-6B028D7CD0B1}" type="slidenum">
              <a:rPr lang="en-US" smtClean="0"/>
              <a:pPr/>
              <a:t>‹#›</a:t>
            </a:fld>
            <a:r>
              <a:rPr lang="en-US" dirty="0" smtClean="0"/>
              <a:t> </a:t>
            </a:r>
            <a:endParaRPr lang="en-US" dirty="0"/>
          </a:p>
        </p:txBody>
      </p:sp>
      <p:pic>
        <p:nvPicPr>
          <p:cNvPr id="7" name="Picture 6"/>
          <p:cNvPicPr>
            <a:picLocks noChangeAspect="1"/>
          </p:cNvPicPr>
          <p:nvPr/>
        </p:nvPicPr>
        <p:blipFill rotWithShape="1">
          <a:blip r:embed="rId15" cstate="print">
            <a:extLst>
              <a:ext uri="{28A0092B-C50C-407E-A947-70E740481C1C}">
                <a14:useLocalDpi xmlns:a14="http://schemas.microsoft.com/office/drawing/2010/main" val="0"/>
              </a:ext>
            </a:extLst>
          </a:blip>
          <a:srcRect l="18361" t="25742" r="17179" b="24752"/>
          <a:stretch/>
        </p:blipFill>
        <p:spPr>
          <a:xfrm>
            <a:off x="348883" y="163222"/>
            <a:ext cx="724638" cy="787650"/>
          </a:xfrm>
          <a:prstGeom prst="rect">
            <a:avLst/>
          </a:prstGeom>
        </p:spPr>
      </p:pic>
    </p:spTree>
    <p:extLst>
      <p:ext uri="{BB962C8B-B14F-4D97-AF65-F5344CB8AC3E}">
        <p14:creationId xmlns:p14="http://schemas.microsoft.com/office/powerpoint/2010/main" val="3223016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3" r:id="rId13"/>
  </p:sldLayoutIdLst>
  <p:txStyles>
    <p:titleStyle>
      <a:lvl1pPr algn="l" defTabSz="914354"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p:titleStyle>
    <p:bodyStyle>
      <a:lvl1pPr marL="228589" indent="-228589" algn="l" defTabSz="914354" rtl="0" eaLnBrk="1" latinLnBrk="0" hangingPunct="1">
        <a:lnSpc>
          <a:spcPct val="90000"/>
        </a:lnSpc>
        <a:spcBef>
          <a:spcPts val="1000"/>
        </a:spcBef>
        <a:buFont typeface="Arial" panose="020B0604020202020204" pitchFamily="34" charset="0"/>
        <a:buChar char="•"/>
        <a:defRPr sz="2800" kern="1200">
          <a:solidFill>
            <a:schemeClr val="bg2">
              <a:lumMod val="25000"/>
            </a:schemeClr>
          </a:solidFill>
          <a:latin typeface="Arial" panose="020B0604020202020204" pitchFamily="34" charset="0"/>
          <a:ea typeface="+mn-ea"/>
          <a:cs typeface="Arial" panose="020B0604020202020204" pitchFamily="34" charset="0"/>
        </a:defRPr>
      </a:lvl1pPr>
      <a:lvl2pPr marL="685766" indent="-228589" algn="l" defTabSz="914354" rtl="0" eaLnBrk="1" latinLnBrk="0" hangingPunct="1">
        <a:lnSpc>
          <a:spcPct val="90000"/>
        </a:lnSpc>
        <a:spcBef>
          <a:spcPts val="500"/>
        </a:spcBef>
        <a:buFont typeface="Arial" panose="020B0604020202020204" pitchFamily="34" charset="0"/>
        <a:buChar char="•"/>
        <a:defRPr sz="2400" kern="1200">
          <a:solidFill>
            <a:schemeClr val="bg2">
              <a:lumMod val="25000"/>
            </a:schemeClr>
          </a:solidFill>
          <a:latin typeface="Arial" panose="020B0604020202020204" pitchFamily="34" charset="0"/>
          <a:ea typeface="+mn-ea"/>
          <a:cs typeface="Arial" panose="020B0604020202020204" pitchFamily="34" charset="0"/>
        </a:defRPr>
      </a:lvl2pPr>
      <a:lvl3pPr marL="1142942" indent="-228589" algn="l" defTabSz="914354" rtl="0" eaLnBrk="1" latinLnBrk="0" hangingPunct="1">
        <a:lnSpc>
          <a:spcPct val="90000"/>
        </a:lnSpc>
        <a:spcBef>
          <a:spcPts val="500"/>
        </a:spcBef>
        <a:buFont typeface="Arial" panose="020B0604020202020204" pitchFamily="34" charset="0"/>
        <a:buChar char="•"/>
        <a:defRPr sz="2000" kern="1200">
          <a:solidFill>
            <a:schemeClr val="bg2">
              <a:lumMod val="25000"/>
            </a:schemeClr>
          </a:solidFill>
          <a:latin typeface="Arial" panose="020B0604020202020204" pitchFamily="34" charset="0"/>
          <a:ea typeface="+mn-ea"/>
          <a:cs typeface="Arial" panose="020B0604020202020204" pitchFamily="34" charset="0"/>
        </a:defRPr>
      </a:lvl3pPr>
      <a:lvl4pPr marL="1600120" indent="-228589" algn="l" defTabSz="914354"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Arial" panose="020B0604020202020204" pitchFamily="34" charset="0"/>
          <a:ea typeface="+mn-ea"/>
          <a:cs typeface="Arial" panose="020B0604020202020204" pitchFamily="34" charset="0"/>
        </a:defRPr>
      </a:lvl4pPr>
      <a:lvl5pPr marL="2057298" indent="-228589" algn="l" defTabSz="914354"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Arial" panose="020B0604020202020204" pitchFamily="34" charset="0"/>
          <a:ea typeface="+mn-ea"/>
          <a:cs typeface="Arial" panose="020B0604020202020204" pitchFamily="34" charset="0"/>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736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hyperlink" Target="http://web.scholasoccurrentes.org/es/" TargetMode="Externa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hyperlink" Target="https://www.itu.int/en/ITU-D/Regional-Presence/Americas" TargetMode="Externa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hyperlink" Target="https://www.itu.int/en/ITU-D/Regional-Presence/ArabStates/" TargetMode="Externa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s://www.itu.int/en/ITU-D/Regional-Presence/asiapacific" TargetMode="Externa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onlinesafety.info/" TargetMode="Externa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contentfiltering.info/" TargetMode="Externa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beta.bwld.online/" TargetMode="Externa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hyperlink" Target="https://www.itu.int/en/ITU-D/Regional-Presence/CIS/" TargetMode="Externa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image" Target="../media/image18.jpeg"/><Relationship Id="rId1" Type="http://schemas.openxmlformats.org/officeDocument/2006/relationships/slideLayout" Target="../slideLayouts/slideLayout4.xml"/><Relationship Id="rId6" Type="http://schemas.openxmlformats.org/officeDocument/2006/relationships/image" Target="../media/image22.jpeg"/><Relationship Id="rId5" Type="http://schemas.openxmlformats.org/officeDocument/2006/relationships/image" Target="../media/image21.png"/><Relationship Id="rId4" Type="http://schemas.openxmlformats.org/officeDocument/2006/relationships/image" Target="../media/image20.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4.xml"/><Relationship Id="rId4" Type="http://schemas.openxmlformats.org/officeDocument/2006/relationships/image" Target="../media/image26.jpeg"/></Relationships>
</file>

<file path=ppt/slides/_rels/slide51.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hyperlink" Target="http://www.itu.int/en/ITU-D/Regional-Presence/Europe" TargetMode="Externa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itu.int/en/ITU-D/Regional-Presence/Africa/" TargetMode="External"/><Relationship Id="rId2" Type="http://schemas.openxmlformats.org/officeDocument/2006/relationships/hyperlink" Target="mailto:afrregion@itu.int" TargetMode="Externa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11200" y="1028700"/>
            <a:ext cx="11480800" cy="4897087"/>
          </a:xfrm>
          <a:solidFill>
            <a:srgbClr val="0F90D0"/>
          </a:solidFill>
        </p:spPr>
        <p:txBody>
          <a:bodyPr anchor="ctr">
            <a:normAutofit/>
          </a:bodyPr>
          <a:lstStyle/>
          <a:p>
            <a:pPr algn="l">
              <a:lnSpc>
                <a:spcPct val="150000"/>
              </a:lnSpc>
            </a:pPr>
            <a:r>
              <a:rPr lang="en-US" sz="3600" dirty="0" smtClean="0">
                <a:solidFill>
                  <a:schemeClr val="bg1"/>
                </a:solidFill>
              </a:rPr>
              <a:t>Child Online Protection </a:t>
            </a:r>
            <a:r>
              <a:rPr lang="en-US" sz="3600" dirty="0">
                <a:solidFill>
                  <a:schemeClr val="bg1"/>
                </a:solidFill>
              </a:rPr>
              <a:t>A</a:t>
            </a:r>
            <a:r>
              <a:rPr lang="en-US" sz="3600" dirty="0" smtClean="0">
                <a:solidFill>
                  <a:schemeClr val="bg1"/>
                </a:solidFill>
              </a:rPr>
              <a:t>ctions by BDT</a:t>
            </a:r>
            <a:br>
              <a:rPr lang="en-US" sz="3600" dirty="0" smtClean="0">
                <a:solidFill>
                  <a:schemeClr val="bg1"/>
                </a:solidFill>
              </a:rPr>
            </a:br>
            <a:r>
              <a:rPr lang="en-US" sz="2800" dirty="0" smtClean="0">
                <a:solidFill>
                  <a:schemeClr val="bg1"/>
                </a:solidFill>
              </a:rPr>
              <a:t>Contribution to Council Working Group COP meeting </a:t>
            </a:r>
            <a:br>
              <a:rPr lang="en-US" sz="2800" dirty="0" smtClean="0">
                <a:solidFill>
                  <a:schemeClr val="bg1"/>
                </a:solidFill>
              </a:rPr>
            </a:br>
            <a:r>
              <a:rPr lang="en-US" sz="2800" dirty="0" smtClean="0">
                <a:solidFill>
                  <a:schemeClr val="bg1"/>
                </a:solidFill>
              </a:rPr>
              <a:t>January 2018 </a:t>
            </a:r>
            <a:r>
              <a:rPr lang="en-US" sz="4400" b="0" dirty="0" smtClean="0">
                <a:solidFill>
                  <a:schemeClr val="bg1"/>
                </a:solidFill>
              </a:rPr>
              <a:t/>
            </a:r>
            <a:br>
              <a:rPr lang="en-US" sz="4400" b="0" dirty="0" smtClean="0">
                <a:solidFill>
                  <a:schemeClr val="bg1"/>
                </a:solidFill>
              </a:rPr>
            </a:br>
            <a:r>
              <a:rPr lang="en-US" sz="1800" dirty="0">
                <a:solidFill>
                  <a:schemeClr val="bg1"/>
                </a:solidFill>
              </a:rPr>
              <a:t/>
            </a:r>
            <a:br>
              <a:rPr lang="en-US" sz="1800" dirty="0">
                <a:solidFill>
                  <a:schemeClr val="bg1"/>
                </a:solidFill>
              </a:rPr>
            </a:br>
            <a:endParaRPr lang="en-US" sz="3600" b="0" dirty="0">
              <a:solidFill>
                <a:schemeClr val="bg1"/>
              </a:solidFill>
            </a:endParaRPr>
          </a:p>
        </p:txBody>
      </p:sp>
      <p:sp>
        <p:nvSpPr>
          <p:cNvPr id="9" name="Rectangle 8"/>
          <p:cNvSpPr/>
          <p:nvPr/>
        </p:nvSpPr>
        <p:spPr>
          <a:xfrm>
            <a:off x="0" y="6352148"/>
            <a:ext cx="711200" cy="369332"/>
          </a:xfrm>
          <a:prstGeom prst="rect">
            <a:avLst/>
          </a:prstGeom>
          <a:solidFill>
            <a:srgbClr val="0F90D0"/>
          </a:solidFill>
        </p:spPr>
        <p:txBody>
          <a:bodyPr wrap="square">
            <a:spAutoFit/>
          </a:bodyPr>
          <a:lstStyle/>
          <a:p>
            <a:pPr algn="ctr"/>
            <a:fld id="{05F9E8EB-0DDF-4D7C-A745-6B028D7CD0B1}" type="slidenum">
              <a:rPr lang="en-US" smtClean="0">
                <a:solidFill>
                  <a:schemeClr val="bg1"/>
                </a:solidFill>
              </a:rPr>
              <a:pPr algn="ctr"/>
              <a:t>1</a:t>
            </a:fld>
            <a:endParaRPr lang="en-US" dirty="0">
              <a:solidFill>
                <a:schemeClr val="bg1"/>
              </a:solidFill>
            </a:endParaRPr>
          </a:p>
        </p:txBody>
      </p:sp>
    </p:spTree>
    <p:extLst>
      <p:ext uri="{BB962C8B-B14F-4D97-AF65-F5344CB8AC3E}">
        <p14:creationId xmlns:p14="http://schemas.microsoft.com/office/powerpoint/2010/main" val="38364310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16282" y="0"/>
            <a:ext cx="4811486" cy="1143000"/>
          </a:xfrm>
        </p:spPr>
        <p:txBody>
          <a:bodyPr>
            <a:normAutofit fontScale="90000"/>
          </a:bodyPr>
          <a:lstStyle/>
          <a:p>
            <a:r>
              <a:rPr lang="en-US" dirty="0" smtClean="0"/>
              <a:t>ITU America Region </a:t>
            </a:r>
            <a:endParaRPr lang="en-US" dirty="0"/>
          </a:p>
        </p:txBody>
      </p:sp>
      <p:sp>
        <p:nvSpPr>
          <p:cNvPr id="3" name="Text Placeholder 2"/>
          <p:cNvSpPr>
            <a:spLocks noGrp="1"/>
          </p:cNvSpPr>
          <p:nvPr>
            <p:ph type="body" idx="1"/>
          </p:nvPr>
        </p:nvSpPr>
        <p:spPr>
          <a:xfrm>
            <a:off x="299358" y="1184731"/>
            <a:ext cx="11768146" cy="3044370"/>
          </a:xfrm>
        </p:spPr>
        <p:txBody>
          <a:bodyPr>
            <a:normAutofit/>
          </a:bodyPr>
          <a:lstStyle/>
          <a:p>
            <a:pPr marL="0" indent="0">
              <a:buNone/>
            </a:pPr>
            <a:r>
              <a:rPr lang="en-US" b="1" dirty="0" smtClean="0">
                <a:latin typeface="+mn-lt"/>
              </a:rPr>
              <a:t>36 </a:t>
            </a:r>
            <a:r>
              <a:rPr lang="en-US" b="1" dirty="0">
                <a:latin typeface="+mn-lt"/>
              </a:rPr>
              <a:t>Countries </a:t>
            </a:r>
            <a:r>
              <a:rPr lang="en-US" dirty="0">
                <a:latin typeface="+mn-lt"/>
              </a:rPr>
              <a:t>: </a:t>
            </a:r>
            <a:r>
              <a:rPr lang="en-US" dirty="0">
                <a:solidFill>
                  <a:schemeClr val="tx1"/>
                </a:solidFill>
                <a:latin typeface="+mn-lt"/>
              </a:rPr>
              <a:t>Argentina, Antigua and Barbuda, Bahamas, Bolivia (</a:t>
            </a:r>
            <a:r>
              <a:rPr lang="en-US" dirty="0" err="1">
                <a:solidFill>
                  <a:schemeClr val="tx1"/>
                </a:solidFill>
                <a:latin typeface="+mn-lt"/>
              </a:rPr>
              <a:t>Plurinational</a:t>
            </a:r>
            <a:r>
              <a:rPr lang="en-US" dirty="0">
                <a:solidFill>
                  <a:schemeClr val="tx1"/>
                </a:solidFill>
                <a:latin typeface="+mn-lt"/>
              </a:rPr>
              <a:t> State of), Brazil, Barbados, Canada, Chile, Costa Rica, Colombia, Cuba, Belize, Dominican Rep., Dominica, Ecuador, El Salvador, Guatemala, Grenada, Haiti, Guyana, Honduras, Jamaica, Mexico, Netherlands Antilles, Peru, Paraguay, Panama, Nicaragua, Saint Lucia, Saint Kitts and Nevis, Suriname, Saint Vincent and the Grenadines, Trinidad and Tobago, United States, Uruguay, and Venezuela.</a:t>
            </a:r>
          </a:p>
          <a:p>
            <a:pPr marL="0" indent="0">
              <a:buNone/>
            </a:pPr>
            <a:endParaRPr lang="en-US" dirty="0">
              <a:latin typeface="+mn-lt"/>
            </a:endParaRPr>
          </a:p>
        </p:txBody>
      </p:sp>
      <p:sp>
        <p:nvSpPr>
          <p:cNvPr id="5" name="Rectangle 4"/>
          <p:cNvSpPr/>
          <p:nvPr/>
        </p:nvSpPr>
        <p:spPr>
          <a:xfrm>
            <a:off x="0" y="6352148"/>
            <a:ext cx="711200" cy="369332"/>
          </a:xfrm>
          <a:prstGeom prst="rect">
            <a:avLst/>
          </a:prstGeom>
          <a:solidFill>
            <a:srgbClr val="0F90D0"/>
          </a:solidFill>
        </p:spPr>
        <p:txBody>
          <a:bodyPr wrap="square">
            <a:spAutoFit/>
          </a:bodyPr>
          <a:lstStyle/>
          <a:p>
            <a:pPr algn="ctr"/>
            <a:r>
              <a:rPr lang="en-US" dirty="0" smtClean="0">
                <a:solidFill>
                  <a:schemeClr val="bg1"/>
                </a:solidFill>
              </a:rPr>
              <a:t>9</a:t>
            </a:r>
            <a:endParaRPr lang="en-US" dirty="0">
              <a:solidFill>
                <a:schemeClr val="bg1"/>
              </a:solidFill>
            </a:endParaRPr>
          </a:p>
        </p:txBody>
      </p:sp>
    </p:spTree>
    <p:extLst>
      <p:ext uri="{BB962C8B-B14F-4D97-AF65-F5344CB8AC3E}">
        <p14:creationId xmlns:p14="http://schemas.microsoft.com/office/powerpoint/2010/main" val="40558933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16282" y="0"/>
            <a:ext cx="5835832" cy="1143000"/>
          </a:xfrm>
        </p:spPr>
        <p:txBody>
          <a:bodyPr>
            <a:normAutofit fontScale="90000"/>
          </a:bodyPr>
          <a:lstStyle/>
          <a:p>
            <a:r>
              <a:rPr lang="en-US" dirty="0" smtClean="0"/>
              <a:t>COP Actions in Americas</a:t>
            </a:r>
            <a:endParaRPr lang="en-US" dirty="0"/>
          </a:p>
        </p:txBody>
      </p:sp>
      <p:sp>
        <p:nvSpPr>
          <p:cNvPr id="3" name="Text Placeholder 2"/>
          <p:cNvSpPr>
            <a:spLocks noGrp="1"/>
          </p:cNvSpPr>
          <p:nvPr>
            <p:ph type="body" idx="1"/>
          </p:nvPr>
        </p:nvSpPr>
        <p:spPr>
          <a:xfrm>
            <a:off x="423854" y="1772559"/>
            <a:ext cx="10557110" cy="3044370"/>
          </a:xfrm>
        </p:spPr>
        <p:txBody>
          <a:bodyPr>
            <a:normAutofit fontScale="85000" lnSpcReduction="10000"/>
          </a:bodyPr>
          <a:lstStyle/>
          <a:p>
            <a:pPr>
              <a:buFont typeface="Wingdings" panose="05000000000000000000" pitchFamily="2" charset="2"/>
              <a:buChar char="ü"/>
            </a:pPr>
            <a:r>
              <a:rPr lang="en-US" dirty="0" smtClean="0">
                <a:latin typeface="+mn-lt"/>
              </a:rPr>
              <a:t>Awareness parallel session of Child Online Protection to be organized during the event Cybersecurity week named “</a:t>
            </a:r>
            <a:r>
              <a:rPr lang="en-US" dirty="0" err="1" smtClean="0">
                <a:latin typeface="+mn-lt"/>
              </a:rPr>
              <a:t>Cibersecurity</a:t>
            </a:r>
            <a:r>
              <a:rPr lang="en-US" dirty="0" smtClean="0">
                <a:latin typeface="+mn-lt"/>
              </a:rPr>
              <a:t> from La Plata river”.</a:t>
            </a:r>
          </a:p>
          <a:p>
            <a:pPr>
              <a:buFont typeface="Wingdings" panose="05000000000000000000" pitchFamily="2" charset="2"/>
              <a:buChar char="ü"/>
            </a:pPr>
            <a:r>
              <a:rPr lang="en-US" dirty="0" smtClean="0">
                <a:latin typeface="+mn-lt"/>
              </a:rPr>
              <a:t>A presentation on ITU activities on COP was delivered at the Seminar “Awareness </a:t>
            </a:r>
            <a:r>
              <a:rPr lang="en-US" dirty="0">
                <a:latin typeface="+mn-lt"/>
              </a:rPr>
              <a:t>of the dangers and responsible use of the </a:t>
            </a:r>
            <a:r>
              <a:rPr lang="en-US" dirty="0" smtClean="0">
                <a:latin typeface="+mn-lt"/>
              </a:rPr>
              <a:t>web” organized by ENACOM, Argentina, in Buenos Aires in March 2017</a:t>
            </a:r>
          </a:p>
          <a:p>
            <a:pPr>
              <a:buFont typeface="Wingdings" panose="05000000000000000000" pitchFamily="2" charset="2"/>
              <a:buChar char="ü"/>
            </a:pPr>
            <a:r>
              <a:rPr lang="en-US" dirty="0" smtClean="0">
                <a:latin typeface="+mn-lt"/>
              </a:rPr>
              <a:t>An MoU was signed in October 2017 to cooperate with the Pontifical </a:t>
            </a:r>
            <a:r>
              <a:rPr lang="en-US" dirty="0" err="1" smtClean="0">
                <a:latin typeface="+mn-lt"/>
              </a:rPr>
              <a:t>Scholas</a:t>
            </a:r>
            <a:r>
              <a:rPr lang="en-US" dirty="0" smtClean="0">
                <a:latin typeface="+mn-lt"/>
              </a:rPr>
              <a:t> </a:t>
            </a:r>
            <a:r>
              <a:rPr lang="en-US" dirty="0" err="1" smtClean="0">
                <a:latin typeface="+mn-lt"/>
              </a:rPr>
              <a:t>Occurrentes</a:t>
            </a:r>
            <a:r>
              <a:rPr lang="en-US" dirty="0">
                <a:latin typeface="+mn-lt"/>
              </a:rPr>
              <a:t> (</a:t>
            </a:r>
            <a:r>
              <a:rPr lang="en-US" dirty="0">
                <a:latin typeface="+mn-lt"/>
                <a:hlinkClick r:id="rId2"/>
              </a:rPr>
              <a:t>http://web.scholasoccurrentes.org/es</a:t>
            </a:r>
            <a:r>
              <a:rPr lang="en-US" dirty="0" smtClean="0">
                <a:latin typeface="+mn-lt"/>
                <a:hlinkClick r:id="rId2"/>
              </a:rPr>
              <a:t>/</a:t>
            </a:r>
            <a:r>
              <a:rPr lang="en-US" dirty="0" smtClean="0">
                <a:latin typeface="+mn-lt"/>
              </a:rPr>
              <a:t>)on child online protection, cyberbullying and use of ICTs by young people and children.</a:t>
            </a:r>
          </a:p>
          <a:p>
            <a:pPr>
              <a:buFont typeface="Wingdings" panose="05000000000000000000" pitchFamily="2" charset="2"/>
              <a:buChar char="ü"/>
            </a:pPr>
            <a:endParaRPr lang="en-US" dirty="0">
              <a:latin typeface="+mn-lt"/>
            </a:endParaRPr>
          </a:p>
        </p:txBody>
      </p:sp>
      <p:sp>
        <p:nvSpPr>
          <p:cNvPr id="5" name="Rectangle 4"/>
          <p:cNvSpPr/>
          <p:nvPr/>
        </p:nvSpPr>
        <p:spPr>
          <a:xfrm>
            <a:off x="0" y="6352148"/>
            <a:ext cx="711200" cy="369332"/>
          </a:xfrm>
          <a:prstGeom prst="rect">
            <a:avLst/>
          </a:prstGeom>
          <a:solidFill>
            <a:srgbClr val="0F90D0"/>
          </a:solidFill>
        </p:spPr>
        <p:txBody>
          <a:bodyPr wrap="square">
            <a:spAutoFit/>
          </a:bodyPr>
          <a:lstStyle/>
          <a:p>
            <a:pPr algn="ctr"/>
            <a:r>
              <a:rPr lang="en-US" dirty="0" smtClean="0">
                <a:solidFill>
                  <a:schemeClr val="bg1"/>
                </a:solidFill>
              </a:rPr>
              <a:t>9</a:t>
            </a:r>
            <a:endParaRPr lang="en-US" dirty="0">
              <a:solidFill>
                <a:schemeClr val="bg1"/>
              </a:solidFill>
            </a:endParaRPr>
          </a:p>
        </p:txBody>
      </p:sp>
    </p:spTree>
    <p:extLst>
      <p:ext uri="{BB962C8B-B14F-4D97-AF65-F5344CB8AC3E}">
        <p14:creationId xmlns:p14="http://schemas.microsoft.com/office/powerpoint/2010/main" val="12340246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3"/>
          <p:cNvSpPr>
            <a:spLocks noGrp="1"/>
          </p:cNvSpPr>
          <p:nvPr>
            <p:ph sz="half" idx="1"/>
          </p:nvPr>
        </p:nvSpPr>
        <p:spPr>
          <a:xfrm>
            <a:off x="895241" y="1684673"/>
            <a:ext cx="10219945" cy="1850464"/>
          </a:xfrm>
        </p:spPr>
        <p:txBody>
          <a:bodyPr>
            <a:noAutofit/>
          </a:bodyPr>
          <a:lstStyle/>
          <a:p>
            <a:pPr algn="ctr">
              <a:buNone/>
            </a:pPr>
            <a:r>
              <a:rPr lang="en-US" dirty="0" smtClean="0">
                <a:solidFill>
                  <a:schemeClr val="tx1"/>
                </a:solidFill>
              </a:rPr>
              <a:t>For more information</a:t>
            </a:r>
          </a:p>
          <a:p>
            <a:pPr algn="ctr">
              <a:buNone/>
            </a:pPr>
            <a:r>
              <a:rPr lang="en-US" b="1" dirty="0" smtClean="0">
                <a:solidFill>
                  <a:schemeClr val="tx1"/>
                </a:solidFill>
              </a:rPr>
              <a:t>amregion@itu.int</a:t>
            </a:r>
          </a:p>
          <a:p>
            <a:pPr algn="ctr">
              <a:buNone/>
            </a:pPr>
            <a:r>
              <a:rPr lang="en-US" dirty="0">
                <a:solidFill>
                  <a:schemeClr val="tx1"/>
                </a:solidFill>
                <a:hlinkClick r:id="rId2"/>
              </a:rPr>
              <a:t>https://</a:t>
            </a:r>
            <a:r>
              <a:rPr lang="en-US" dirty="0" smtClean="0">
                <a:solidFill>
                  <a:schemeClr val="tx1"/>
                </a:solidFill>
                <a:hlinkClick r:id="rId2"/>
              </a:rPr>
              <a:t>www.itu.int/en/ITU-D/Regional-Presence/Americas</a:t>
            </a:r>
            <a:r>
              <a:rPr lang="en-US" dirty="0" smtClean="0">
                <a:solidFill>
                  <a:schemeClr val="tx1"/>
                </a:solidFill>
              </a:rPr>
              <a:t> </a:t>
            </a:r>
            <a:endParaRPr lang="ru-RU" dirty="0">
              <a:solidFill>
                <a:schemeClr val="tx1"/>
              </a:solidFill>
            </a:endParaRPr>
          </a:p>
        </p:txBody>
      </p:sp>
    </p:spTree>
    <p:extLst>
      <p:ext uri="{BB962C8B-B14F-4D97-AF65-F5344CB8AC3E}">
        <p14:creationId xmlns:p14="http://schemas.microsoft.com/office/powerpoint/2010/main" val="35266608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11200" y="1028700"/>
            <a:ext cx="11480800" cy="4897087"/>
          </a:xfrm>
          <a:solidFill>
            <a:srgbClr val="0F90D0"/>
          </a:solidFill>
        </p:spPr>
        <p:txBody>
          <a:bodyPr anchor="ctr">
            <a:normAutofit/>
          </a:bodyPr>
          <a:lstStyle/>
          <a:p>
            <a:pPr algn="l">
              <a:lnSpc>
                <a:spcPct val="150000"/>
              </a:lnSpc>
            </a:pPr>
            <a:r>
              <a:rPr lang="en-US" sz="3600" dirty="0" smtClean="0">
                <a:solidFill>
                  <a:schemeClr val="bg1"/>
                </a:solidFill>
              </a:rPr>
              <a:t>Child Online Protection Actions by BDT</a:t>
            </a:r>
            <a:br>
              <a:rPr lang="en-US" sz="3600" dirty="0" smtClean="0">
                <a:solidFill>
                  <a:schemeClr val="bg1"/>
                </a:solidFill>
              </a:rPr>
            </a:br>
            <a:r>
              <a:rPr lang="en-US" sz="3600" dirty="0" smtClean="0">
                <a:solidFill>
                  <a:schemeClr val="bg1"/>
                </a:solidFill>
              </a:rPr>
              <a:t>Arab region</a:t>
            </a:r>
            <a:br>
              <a:rPr lang="en-US" sz="3600" dirty="0" smtClean="0">
                <a:solidFill>
                  <a:schemeClr val="bg1"/>
                </a:solidFill>
              </a:rPr>
            </a:br>
            <a:r>
              <a:rPr lang="en-US" sz="4400" b="0" dirty="0" smtClean="0">
                <a:solidFill>
                  <a:schemeClr val="bg1"/>
                </a:solidFill>
              </a:rPr>
              <a:t/>
            </a:r>
            <a:br>
              <a:rPr lang="en-US" sz="4400" b="0" dirty="0" smtClean="0">
                <a:solidFill>
                  <a:schemeClr val="bg1"/>
                </a:solidFill>
              </a:rPr>
            </a:br>
            <a:r>
              <a:rPr lang="en-US" sz="1800" dirty="0">
                <a:solidFill>
                  <a:schemeClr val="bg1"/>
                </a:solidFill>
              </a:rPr>
              <a:t/>
            </a:r>
            <a:br>
              <a:rPr lang="en-US" sz="1800" dirty="0">
                <a:solidFill>
                  <a:schemeClr val="bg1"/>
                </a:solidFill>
              </a:rPr>
            </a:br>
            <a:endParaRPr lang="en-US" sz="3600" b="0" dirty="0">
              <a:solidFill>
                <a:schemeClr val="bg1"/>
              </a:solidFill>
            </a:endParaRPr>
          </a:p>
        </p:txBody>
      </p:sp>
      <p:sp>
        <p:nvSpPr>
          <p:cNvPr id="9" name="Rectangle 8"/>
          <p:cNvSpPr/>
          <p:nvPr/>
        </p:nvSpPr>
        <p:spPr>
          <a:xfrm>
            <a:off x="0" y="6352148"/>
            <a:ext cx="711200" cy="369332"/>
          </a:xfrm>
          <a:prstGeom prst="rect">
            <a:avLst/>
          </a:prstGeom>
          <a:solidFill>
            <a:srgbClr val="0F90D0"/>
          </a:solidFill>
        </p:spPr>
        <p:txBody>
          <a:bodyPr wrap="square">
            <a:spAutoFit/>
          </a:bodyPr>
          <a:lstStyle/>
          <a:p>
            <a:pPr algn="ctr"/>
            <a:fld id="{05F9E8EB-0DDF-4D7C-A745-6B028D7CD0B1}" type="slidenum">
              <a:rPr lang="en-US" smtClean="0">
                <a:solidFill>
                  <a:schemeClr val="bg1"/>
                </a:solidFill>
              </a:rPr>
              <a:pPr algn="ctr"/>
              <a:t>13</a:t>
            </a:fld>
            <a:endParaRPr lang="en-US" dirty="0">
              <a:solidFill>
                <a:schemeClr val="bg1"/>
              </a:solidFill>
            </a:endParaRPr>
          </a:p>
        </p:txBody>
      </p:sp>
    </p:spTree>
    <p:extLst>
      <p:ext uri="{BB962C8B-B14F-4D97-AF65-F5344CB8AC3E}">
        <p14:creationId xmlns:p14="http://schemas.microsoft.com/office/powerpoint/2010/main" val="23485677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16282" y="0"/>
            <a:ext cx="4811486" cy="1143000"/>
          </a:xfrm>
        </p:spPr>
        <p:txBody>
          <a:bodyPr>
            <a:normAutofit/>
          </a:bodyPr>
          <a:lstStyle/>
          <a:p>
            <a:r>
              <a:rPr lang="en-US" dirty="0" smtClean="0"/>
              <a:t>ITU Arab Region </a:t>
            </a:r>
            <a:endParaRPr lang="en-US" dirty="0"/>
          </a:p>
        </p:txBody>
      </p:sp>
      <p:sp>
        <p:nvSpPr>
          <p:cNvPr id="3" name="Text Placeholder 2"/>
          <p:cNvSpPr>
            <a:spLocks noGrp="1"/>
          </p:cNvSpPr>
          <p:nvPr>
            <p:ph type="body" idx="1"/>
          </p:nvPr>
        </p:nvSpPr>
        <p:spPr>
          <a:xfrm>
            <a:off x="299358" y="1184731"/>
            <a:ext cx="11768146" cy="1436005"/>
          </a:xfrm>
        </p:spPr>
        <p:txBody>
          <a:bodyPr>
            <a:normAutofit/>
          </a:bodyPr>
          <a:lstStyle/>
          <a:p>
            <a:pPr marL="0" indent="0">
              <a:buNone/>
            </a:pPr>
            <a:r>
              <a:rPr lang="en-US" b="1" dirty="0" smtClean="0">
                <a:latin typeface="+mn-lt"/>
              </a:rPr>
              <a:t>22 </a:t>
            </a:r>
            <a:r>
              <a:rPr lang="en-US" b="1" dirty="0">
                <a:latin typeface="+mn-lt"/>
              </a:rPr>
              <a:t>Countries </a:t>
            </a:r>
            <a:r>
              <a:rPr lang="en-US" dirty="0">
                <a:latin typeface="+mn-lt"/>
              </a:rPr>
              <a:t>: </a:t>
            </a:r>
            <a:r>
              <a:rPr lang="en-US" dirty="0">
                <a:solidFill>
                  <a:schemeClr val="tx1"/>
                </a:solidFill>
                <a:latin typeface="+mn-lt"/>
              </a:rPr>
              <a:t>Algeria, </a:t>
            </a:r>
            <a:r>
              <a:rPr lang="en-US" dirty="0" smtClean="0">
                <a:solidFill>
                  <a:schemeClr val="tx1"/>
                </a:solidFill>
                <a:latin typeface="+mn-lt"/>
              </a:rPr>
              <a:t>Bahrein, Comoros, </a:t>
            </a:r>
            <a:r>
              <a:rPr lang="en-US" dirty="0">
                <a:solidFill>
                  <a:schemeClr val="tx1"/>
                </a:solidFill>
                <a:latin typeface="+mn-lt"/>
              </a:rPr>
              <a:t>Djibouti, Egypt, </a:t>
            </a:r>
            <a:r>
              <a:rPr lang="en-US" dirty="0" smtClean="0">
                <a:solidFill>
                  <a:schemeClr val="tx1"/>
                </a:solidFill>
                <a:latin typeface="+mn-lt"/>
              </a:rPr>
              <a:t>Iraq, Jordan, </a:t>
            </a:r>
            <a:r>
              <a:rPr lang="en-US" dirty="0">
                <a:solidFill>
                  <a:schemeClr val="tx1"/>
                </a:solidFill>
                <a:latin typeface="+mn-lt"/>
              </a:rPr>
              <a:t>Kuwait, Lebanon, Libya, Mauritania, </a:t>
            </a:r>
            <a:r>
              <a:rPr lang="en-US" dirty="0" smtClean="0">
                <a:solidFill>
                  <a:schemeClr val="tx1"/>
                </a:solidFill>
                <a:latin typeface="+mn-lt"/>
              </a:rPr>
              <a:t>Morocco, Oman, Palestine, Qatar, </a:t>
            </a:r>
            <a:r>
              <a:rPr lang="en-US" dirty="0">
                <a:solidFill>
                  <a:schemeClr val="tx1"/>
                </a:solidFill>
                <a:latin typeface="+mn-lt"/>
              </a:rPr>
              <a:t>S</a:t>
            </a:r>
            <a:r>
              <a:rPr lang="en-US" dirty="0" smtClean="0">
                <a:solidFill>
                  <a:schemeClr val="tx1"/>
                </a:solidFill>
                <a:latin typeface="+mn-lt"/>
              </a:rPr>
              <a:t>audi Arabia, Somalia, Sudan, Syria, Tunisia, United Arab Emirates, Yemen</a:t>
            </a:r>
            <a:endParaRPr lang="en-US" dirty="0">
              <a:solidFill>
                <a:schemeClr val="tx1"/>
              </a:solidFill>
              <a:latin typeface="+mn-lt"/>
            </a:endParaRPr>
          </a:p>
        </p:txBody>
      </p:sp>
      <p:sp>
        <p:nvSpPr>
          <p:cNvPr id="5" name="Rectangle 4"/>
          <p:cNvSpPr/>
          <p:nvPr/>
        </p:nvSpPr>
        <p:spPr>
          <a:xfrm>
            <a:off x="0" y="6352148"/>
            <a:ext cx="711200" cy="369332"/>
          </a:xfrm>
          <a:prstGeom prst="rect">
            <a:avLst/>
          </a:prstGeom>
          <a:solidFill>
            <a:srgbClr val="0F90D0"/>
          </a:solidFill>
        </p:spPr>
        <p:txBody>
          <a:bodyPr wrap="square">
            <a:spAutoFit/>
          </a:bodyPr>
          <a:lstStyle/>
          <a:p>
            <a:pPr algn="ctr"/>
            <a:r>
              <a:rPr lang="en-US" dirty="0" smtClean="0">
                <a:solidFill>
                  <a:schemeClr val="bg1"/>
                </a:solidFill>
              </a:rPr>
              <a:t>9</a:t>
            </a:r>
            <a:endParaRPr lang="en-US" dirty="0">
              <a:solidFill>
                <a:schemeClr val="bg1"/>
              </a:solidFill>
            </a:endParaRPr>
          </a:p>
        </p:txBody>
      </p:sp>
      <p:sp>
        <p:nvSpPr>
          <p:cNvPr id="4" name="Rectangle 1"/>
          <p:cNvSpPr>
            <a:spLocks noChangeArrowheads="1"/>
          </p:cNvSpPr>
          <p:nvPr/>
        </p:nvSpPr>
        <p:spPr bwMode="auto">
          <a:xfrm>
            <a:off x="0" y="-276999"/>
            <a:ext cx="65" cy="55399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0750527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2035" y="0"/>
            <a:ext cx="7584621" cy="1143000"/>
          </a:xfrm>
        </p:spPr>
        <p:txBody>
          <a:bodyPr>
            <a:normAutofit/>
          </a:bodyPr>
          <a:lstStyle/>
          <a:p>
            <a:r>
              <a:rPr lang="en-US" sz="3600" dirty="0"/>
              <a:t>2017 COP actions in </a:t>
            </a:r>
            <a:r>
              <a:rPr lang="en-US" sz="3600" dirty="0" smtClean="0"/>
              <a:t>Arab region</a:t>
            </a:r>
            <a:endParaRPr lang="en-US" sz="3600" dirty="0"/>
          </a:p>
        </p:txBody>
      </p:sp>
      <p:sp>
        <p:nvSpPr>
          <p:cNvPr id="3" name="Text Placeholder 2"/>
          <p:cNvSpPr>
            <a:spLocks noGrp="1"/>
          </p:cNvSpPr>
          <p:nvPr>
            <p:ph type="body" idx="1"/>
          </p:nvPr>
        </p:nvSpPr>
        <p:spPr>
          <a:xfrm>
            <a:off x="1042307" y="1470481"/>
            <a:ext cx="10107386" cy="4146547"/>
          </a:xfrm>
        </p:spPr>
        <p:txBody>
          <a:bodyPr>
            <a:noAutofit/>
          </a:bodyPr>
          <a:lstStyle/>
          <a:p>
            <a:pPr marL="457200" indent="-457200">
              <a:buFont typeface="Wingdings" panose="05000000000000000000" pitchFamily="2" charset="2"/>
              <a:buChar char="ü"/>
            </a:pPr>
            <a:r>
              <a:rPr lang="en-US" dirty="0">
                <a:solidFill>
                  <a:srgbClr val="000000"/>
                </a:solidFill>
                <a:latin typeface="Calibri"/>
                <a:cs typeface="+mn-cs"/>
              </a:rPr>
              <a:t>A national strategy framework for COP has been developed for Sudan; </a:t>
            </a:r>
          </a:p>
          <a:p>
            <a:pPr marL="457200" indent="-457200">
              <a:buFont typeface="Wingdings" panose="05000000000000000000" pitchFamily="2" charset="2"/>
              <a:buChar char="ü"/>
            </a:pPr>
            <a:r>
              <a:rPr lang="en-US" dirty="0">
                <a:solidFill>
                  <a:srgbClr val="000000"/>
                </a:solidFill>
                <a:latin typeface="Calibri"/>
                <a:cs typeface="+mn-cs"/>
              </a:rPr>
              <a:t>ARO in collaboration with the Information Technology Institute (ITI) in Egypt organized  the Train of Trainers workshop for establishing localized challenge based training curriculum in Cybersecurity for Teens in the Arab region. The objective was to train Arab professionals on the ITI curriculum that is designed based on STEAM inspiring initiative and SAMR methodology to enthuse and engage young students in ICT technology through challenge based activities and cybersecurity skills</a:t>
            </a:r>
            <a:r>
              <a:rPr lang="en-US" dirty="0" smtClean="0">
                <a:solidFill>
                  <a:srgbClr val="000000"/>
                </a:solidFill>
                <a:latin typeface="Calibri"/>
                <a:cs typeface="+mn-cs"/>
              </a:rPr>
              <a:t>.</a:t>
            </a:r>
            <a:endParaRPr lang="en-US" dirty="0">
              <a:solidFill>
                <a:srgbClr val="000000"/>
              </a:solidFill>
              <a:latin typeface="Calibri"/>
              <a:cs typeface="+mn-cs"/>
            </a:endParaRPr>
          </a:p>
          <a:p>
            <a:pPr marL="0" indent="0">
              <a:buNone/>
            </a:pPr>
            <a:endParaRPr lang="en-US" sz="1600" dirty="0">
              <a:solidFill>
                <a:schemeClr val="tx1"/>
              </a:solidFill>
              <a:latin typeface="+mn-lt"/>
            </a:endParaRPr>
          </a:p>
        </p:txBody>
      </p:sp>
      <p:sp>
        <p:nvSpPr>
          <p:cNvPr id="5" name="Rectangle 4"/>
          <p:cNvSpPr/>
          <p:nvPr/>
        </p:nvSpPr>
        <p:spPr>
          <a:xfrm>
            <a:off x="0" y="6352148"/>
            <a:ext cx="711200" cy="369332"/>
          </a:xfrm>
          <a:prstGeom prst="rect">
            <a:avLst/>
          </a:prstGeom>
          <a:solidFill>
            <a:srgbClr val="0F90D0"/>
          </a:solidFill>
        </p:spPr>
        <p:txBody>
          <a:bodyPr wrap="square">
            <a:spAutoFit/>
          </a:bodyPr>
          <a:lstStyle/>
          <a:p>
            <a:pPr algn="ctr"/>
            <a:r>
              <a:rPr lang="en-US" dirty="0" smtClean="0">
                <a:solidFill>
                  <a:schemeClr val="bg1"/>
                </a:solidFill>
              </a:rPr>
              <a:t>10</a:t>
            </a:r>
            <a:endParaRPr lang="en-US" dirty="0">
              <a:solidFill>
                <a:schemeClr val="bg1"/>
              </a:solidFill>
            </a:endParaRPr>
          </a:p>
        </p:txBody>
      </p:sp>
      <p:sp>
        <p:nvSpPr>
          <p:cNvPr id="4" name="Rectangle 1"/>
          <p:cNvSpPr>
            <a:spLocks noChangeArrowheads="1"/>
          </p:cNvSpPr>
          <p:nvPr/>
        </p:nvSpPr>
        <p:spPr bwMode="auto">
          <a:xfrm>
            <a:off x="0" y="-276999"/>
            <a:ext cx="65" cy="55399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4365013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2035" y="0"/>
            <a:ext cx="7584621" cy="1143000"/>
          </a:xfrm>
        </p:spPr>
        <p:txBody>
          <a:bodyPr>
            <a:normAutofit/>
          </a:bodyPr>
          <a:lstStyle/>
          <a:p>
            <a:r>
              <a:rPr lang="en-US" sz="3600" dirty="0"/>
              <a:t>Follow-up and next steps</a:t>
            </a:r>
          </a:p>
        </p:txBody>
      </p:sp>
      <p:sp>
        <p:nvSpPr>
          <p:cNvPr id="3" name="Text Placeholder 2"/>
          <p:cNvSpPr>
            <a:spLocks noGrp="1"/>
          </p:cNvSpPr>
          <p:nvPr>
            <p:ph type="body" idx="1"/>
          </p:nvPr>
        </p:nvSpPr>
        <p:spPr>
          <a:xfrm>
            <a:off x="1491343" y="1511303"/>
            <a:ext cx="9209314" cy="2701468"/>
          </a:xfrm>
        </p:spPr>
        <p:txBody>
          <a:bodyPr>
            <a:noAutofit/>
          </a:bodyPr>
          <a:lstStyle/>
          <a:p>
            <a:pPr marL="457200" lvl="0" indent="-457200" defTabSz="914400">
              <a:lnSpc>
                <a:spcPct val="100000"/>
              </a:lnSpc>
              <a:spcBef>
                <a:spcPts val="0"/>
              </a:spcBef>
              <a:buFont typeface="Wingdings" panose="05000000000000000000" pitchFamily="2" charset="2"/>
              <a:buChar char="ü"/>
            </a:pPr>
            <a:r>
              <a:rPr lang="en-GB" dirty="0">
                <a:solidFill>
                  <a:srgbClr val="000000"/>
                </a:solidFill>
                <a:latin typeface="Calibri"/>
                <a:cs typeface="+mn-cs"/>
              </a:rPr>
              <a:t>The other countries will be  consulted in 2018 </a:t>
            </a:r>
            <a:r>
              <a:rPr lang="en-GB" dirty="0" smtClean="0">
                <a:solidFill>
                  <a:srgbClr val="000000"/>
                </a:solidFill>
                <a:latin typeface="Calibri"/>
                <a:cs typeface="+mn-cs"/>
              </a:rPr>
              <a:t>on the way forward.</a:t>
            </a:r>
            <a:endParaRPr lang="en-GB" dirty="0">
              <a:solidFill>
                <a:srgbClr val="000000"/>
              </a:solidFill>
              <a:latin typeface="Calibri"/>
              <a:cs typeface="+mn-cs"/>
            </a:endParaRPr>
          </a:p>
          <a:p>
            <a:pPr marL="457200" lvl="0" indent="-457200" defTabSz="914400">
              <a:lnSpc>
                <a:spcPct val="100000"/>
              </a:lnSpc>
              <a:spcBef>
                <a:spcPts val="0"/>
              </a:spcBef>
              <a:buFont typeface="Wingdings" panose="05000000000000000000" pitchFamily="2" charset="2"/>
              <a:buChar char="ü"/>
            </a:pPr>
            <a:r>
              <a:rPr lang="en-GB" dirty="0" smtClean="0">
                <a:solidFill>
                  <a:srgbClr val="000000"/>
                </a:solidFill>
                <a:latin typeface="Calibri"/>
                <a:cs typeface="+mn-cs"/>
              </a:rPr>
              <a:t>Arab </a:t>
            </a:r>
            <a:r>
              <a:rPr lang="en-GB" dirty="0">
                <a:solidFill>
                  <a:srgbClr val="000000"/>
                </a:solidFill>
                <a:latin typeface="Calibri"/>
                <a:cs typeface="+mn-cs"/>
              </a:rPr>
              <a:t>Regional </a:t>
            </a:r>
            <a:r>
              <a:rPr lang="en-GB" dirty="0" smtClean="0">
                <a:solidFill>
                  <a:srgbClr val="000000"/>
                </a:solidFill>
                <a:latin typeface="Calibri"/>
                <a:cs typeface="+mn-cs"/>
              </a:rPr>
              <a:t>Office will continue </a:t>
            </a:r>
            <a:r>
              <a:rPr lang="en-US" dirty="0">
                <a:solidFill>
                  <a:srgbClr val="000000"/>
                </a:solidFill>
                <a:latin typeface="Calibri"/>
                <a:cs typeface="+mn-cs"/>
              </a:rPr>
              <a:t>to provide technical assistance to selected Arab countries in the development and/or implementation of their respective COP Action plans in 2018.</a:t>
            </a:r>
            <a:endParaRPr lang="en-US" sz="1600" dirty="0">
              <a:solidFill>
                <a:schemeClr val="tx1"/>
              </a:solidFill>
              <a:latin typeface="+mn-lt"/>
            </a:endParaRPr>
          </a:p>
        </p:txBody>
      </p:sp>
      <p:sp>
        <p:nvSpPr>
          <p:cNvPr id="5" name="Rectangle 4"/>
          <p:cNvSpPr/>
          <p:nvPr/>
        </p:nvSpPr>
        <p:spPr>
          <a:xfrm>
            <a:off x="0" y="6352148"/>
            <a:ext cx="711200" cy="369332"/>
          </a:xfrm>
          <a:prstGeom prst="rect">
            <a:avLst/>
          </a:prstGeom>
          <a:solidFill>
            <a:srgbClr val="0F90D0"/>
          </a:solidFill>
        </p:spPr>
        <p:txBody>
          <a:bodyPr wrap="square">
            <a:spAutoFit/>
          </a:bodyPr>
          <a:lstStyle/>
          <a:p>
            <a:pPr algn="ctr"/>
            <a:r>
              <a:rPr lang="en-US" dirty="0" smtClean="0">
                <a:solidFill>
                  <a:schemeClr val="bg1"/>
                </a:solidFill>
              </a:rPr>
              <a:t>10</a:t>
            </a:r>
            <a:endParaRPr lang="en-US" dirty="0">
              <a:solidFill>
                <a:schemeClr val="bg1"/>
              </a:solidFill>
            </a:endParaRPr>
          </a:p>
        </p:txBody>
      </p:sp>
      <p:sp>
        <p:nvSpPr>
          <p:cNvPr id="4" name="Rectangle 1"/>
          <p:cNvSpPr>
            <a:spLocks noChangeArrowheads="1"/>
          </p:cNvSpPr>
          <p:nvPr/>
        </p:nvSpPr>
        <p:spPr bwMode="auto">
          <a:xfrm>
            <a:off x="0" y="-276999"/>
            <a:ext cx="65" cy="55399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8187321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3"/>
          <p:cNvSpPr>
            <a:spLocks noGrp="1"/>
          </p:cNvSpPr>
          <p:nvPr>
            <p:ph sz="half" idx="1"/>
          </p:nvPr>
        </p:nvSpPr>
        <p:spPr>
          <a:xfrm>
            <a:off x="895241" y="1684673"/>
            <a:ext cx="10219945" cy="1850464"/>
          </a:xfrm>
        </p:spPr>
        <p:txBody>
          <a:bodyPr>
            <a:noAutofit/>
          </a:bodyPr>
          <a:lstStyle/>
          <a:p>
            <a:pPr algn="ctr">
              <a:buNone/>
            </a:pPr>
            <a:r>
              <a:rPr lang="en-US" dirty="0" smtClean="0">
                <a:solidFill>
                  <a:schemeClr val="tx1"/>
                </a:solidFill>
              </a:rPr>
              <a:t>For more information</a:t>
            </a:r>
          </a:p>
          <a:p>
            <a:pPr algn="ctr">
              <a:buNone/>
            </a:pPr>
            <a:r>
              <a:rPr lang="en-US" dirty="0" smtClean="0"/>
              <a:t>ITU-RO-ArabStates@itu.int</a:t>
            </a:r>
          </a:p>
          <a:p>
            <a:pPr algn="ctr">
              <a:buNone/>
            </a:pPr>
            <a:r>
              <a:rPr lang="en-US" dirty="0">
                <a:solidFill>
                  <a:schemeClr val="tx1"/>
                </a:solidFill>
                <a:hlinkClick r:id="rId2"/>
              </a:rPr>
              <a:t>https://www.itu.int/en/ITU-D/Regional-Presence/ArabStates</a:t>
            </a:r>
            <a:r>
              <a:rPr lang="en-US" dirty="0" smtClean="0">
                <a:solidFill>
                  <a:schemeClr val="tx1"/>
                </a:solidFill>
                <a:hlinkClick r:id="rId2"/>
              </a:rPr>
              <a:t>/</a:t>
            </a:r>
            <a:r>
              <a:rPr lang="en-US" dirty="0" smtClean="0">
                <a:solidFill>
                  <a:schemeClr val="tx1"/>
                </a:solidFill>
              </a:rPr>
              <a:t> </a:t>
            </a:r>
            <a:endParaRPr lang="ru-RU" dirty="0">
              <a:solidFill>
                <a:schemeClr val="tx1"/>
              </a:solidFill>
            </a:endParaRPr>
          </a:p>
        </p:txBody>
      </p:sp>
    </p:spTree>
    <p:extLst>
      <p:ext uri="{BB962C8B-B14F-4D97-AF65-F5344CB8AC3E}">
        <p14:creationId xmlns:p14="http://schemas.microsoft.com/office/powerpoint/2010/main" val="13908521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11200" y="1028700"/>
            <a:ext cx="11480800" cy="4897087"/>
          </a:xfrm>
          <a:solidFill>
            <a:srgbClr val="0F90D0"/>
          </a:solidFill>
        </p:spPr>
        <p:txBody>
          <a:bodyPr anchor="ctr">
            <a:normAutofit/>
          </a:bodyPr>
          <a:lstStyle/>
          <a:p>
            <a:pPr algn="l">
              <a:lnSpc>
                <a:spcPct val="150000"/>
              </a:lnSpc>
            </a:pPr>
            <a:r>
              <a:rPr lang="en-US" sz="3600" dirty="0" smtClean="0">
                <a:solidFill>
                  <a:schemeClr val="bg1"/>
                </a:solidFill>
              </a:rPr>
              <a:t>Child Online Protection Actions by BDT</a:t>
            </a:r>
            <a:br>
              <a:rPr lang="en-US" sz="3600" dirty="0" smtClean="0">
                <a:solidFill>
                  <a:schemeClr val="bg1"/>
                </a:solidFill>
              </a:rPr>
            </a:br>
            <a:r>
              <a:rPr lang="en-US" sz="3600" dirty="0" smtClean="0">
                <a:solidFill>
                  <a:schemeClr val="bg1"/>
                </a:solidFill>
              </a:rPr>
              <a:t>Asia Pacific Region</a:t>
            </a:r>
            <a:br>
              <a:rPr lang="en-US" sz="3600" dirty="0" smtClean="0">
                <a:solidFill>
                  <a:schemeClr val="bg1"/>
                </a:solidFill>
              </a:rPr>
            </a:br>
            <a:r>
              <a:rPr lang="en-US" sz="4400" b="0" dirty="0" smtClean="0">
                <a:solidFill>
                  <a:schemeClr val="bg1"/>
                </a:solidFill>
              </a:rPr>
              <a:t/>
            </a:r>
            <a:br>
              <a:rPr lang="en-US" sz="4400" b="0" dirty="0" smtClean="0">
                <a:solidFill>
                  <a:schemeClr val="bg1"/>
                </a:solidFill>
              </a:rPr>
            </a:br>
            <a:r>
              <a:rPr lang="en-US" sz="1800" dirty="0">
                <a:solidFill>
                  <a:schemeClr val="bg1"/>
                </a:solidFill>
              </a:rPr>
              <a:t/>
            </a:r>
            <a:br>
              <a:rPr lang="en-US" sz="1800" dirty="0">
                <a:solidFill>
                  <a:schemeClr val="bg1"/>
                </a:solidFill>
              </a:rPr>
            </a:br>
            <a:endParaRPr lang="en-US" sz="3600" b="0" dirty="0">
              <a:solidFill>
                <a:schemeClr val="bg1"/>
              </a:solidFill>
            </a:endParaRPr>
          </a:p>
        </p:txBody>
      </p:sp>
      <p:sp>
        <p:nvSpPr>
          <p:cNvPr id="9" name="Rectangle 8"/>
          <p:cNvSpPr/>
          <p:nvPr/>
        </p:nvSpPr>
        <p:spPr>
          <a:xfrm>
            <a:off x="0" y="6352148"/>
            <a:ext cx="711200" cy="369332"/>
          </a:xfrm>
          <a:prstGeom prst="rect">
            <a:avLst/>
          </a:prstGeom>
          <a:solidFill>
            <a:srgbClr val="0F90D0"/>
          </a:solidFill>
        </p:spPr>
        <p:txBody>
          <a:bodyPr wrap="square">
            <a:spAutoFit/>
          </a:bodyPr>
          <a:lstStyle/>
          <a:p>
            <a:pPr algn="ctr"/>
            <a:fld id="{05F9E8EB-0DDF-4D7C-A745-6B028D7CD0B1}" type="slidenum">
              <a:rPr lang="en-US" smtClean="0">
                <a:solidFill>
                  <a:schemeClr val="bg1"/>
                </a:solidFill>
              </a:rPr>
              <a:pPr algn="ctr"/>
              <a:t>18</a:t>
            </a:fld>
            <a:endParaRPr lang="en-US" dirty="0">
              <a:solidFill>
                <a:schemeClr val="bg1"/>
              </a:solidFill>
            </a:endParaRPr>
          </a:p>
        </p:txBody>
      </p:sp>
    </p:spTree>
    <p:extLst>
      <p:ext uri="{BB962C8B-B14F-4D97-AF65-F5344CB8AC3E}">
        <p14:creationId xmlns:p14="http://schemas.microsoft.com/office/powerpoint/2010/main" val="33966769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16282" y="0"/>
            <a:ext cx="5664382" cy="1143000"/>
          </a:xfrm>
        </p:spPr>
        <p:txBody>
          <a:bodyPr>
            <a:normAutofit fontScale="90000"/>
          </a:bodyPr>
          <a:lstStyle/>
          <a:p>
            <a:r>
              <a:rPr lang="en-US" dirty="0" smtClean="0"/>
              <a:t>ITU Asia Pacific Region</a:t>
            </a:r>
            <a:endParaRPr lang="en-US" dirty="0"/>
          </a:p>
        </p:txBody>
      </p:sp>
      <p:sp>
        <p:nvSpPr>
          <p:cNvPr id="3" name="Text Placeholder 2"/>
          <p:cNvSpPr>
            <a:spLocks noGrp="1"/>
          </p:cNvSpPr>
          <p:nvPr>
            <p:ph type="body" idx="1"/>
          </p:nvPr>
        </p:nvSpPr>
        <p:spPr>
          <a:xfrm>
            <a:off x="299358" y="1184731"/>
            <a:ext cx="11768146" cy="3044370"/>
          </a:xfrm>
        </p:spPr>
        <p:txBody>
          <a:bodyPr>
            <a:normAutofit/>
          </a:bodyPr>
          <a:lstStyle/>
          <a:p>
            <a:pPr marL="0" indent="0">
              <a:buNone/>
            </a:pPr>
            <a:r>
              <a:rPr lang="en-US" b="1" dirty="0" smtClean="0">
                <a:latin typeface="+mn-lt"/>
              </a:rPr>
              <a:t>40 </a:t>
            </a:r>
            <a:r>
              <a:rPr lang="en-US" b="1" dirty="0">
                <a:latin typeface="+mn-lt"/>
              </a:rPr>
              <a:t>Countries </a:t>
            </a:r>
            <a:r>
              <a:rPr lang="en-US" dirty="0">
                <a:latin typeface="+mn-lt"/>
              </a:rPr>
              <a:t>: </a:t>
            </a:r>
            <a:r>
              <a:rPr lang="en-US" dirty="0">
                <a:solidFill>
                  <a:schemeClr val="tx1"/>
                </a:solidFill>
                <a:latin typeface="+mn-lt"/>
              </a:rPr>
              <a:t>Afghanistan, Australia, Bangladesh, Brunei </a:t>
            </a:r>
            <a:r>
              <a:rPr lang="en-US" dirty="0" smtClean="0">
                <a:solidFill>
                  <a:schemeClr val="tx1"/>
                </a:solidFill>
                <a:latin typeface="+mn-lt"/>
              </a:rPr>
              <a:t>Darussalam, Bhutan</a:t>
            </a:r>
            <a:r>
              <a:rPr lang="en-US" dirty="0">
                <a:solidFill>
                  <a:schemeClr val="tx1"/>
                </a:solidFill>
                <a:latin typeface="+mn-lt"/>
              </a:rPr>
              <a:t>, </a:t>
            </a:r>
            <a:r>
              <a:rPr lang="en-US" dirty="0" smtClean="0">
                <a:solidFill>
                  <a:schemeClr val="tx1"/>
                </a:solidFill>
                <a:latin typeface="+mn-lt"/>
              </a:rPr>
              <a:t>Cambodia, China</a:t>
            </a:r>
            <a:r>
              <a:rPr lang="en-US" dirty="0">
                <a:solidFill>
                  <a:schemeClr val="tx1"/>
                </a:solidFill>
                <a:latin typeface="+mn-lt"/>
              </a:rPr>
              <a:t>, Cook Islands, Dem. People's </a:t>
            </a:r>
            <a:r>
              <a:rPr lang="en-US" dirty="0" smtClean="0">
                <a:solidFill>
                  <a:schemeClr val="tx1"/>
                </a:solidFill>
                <a:latin typeface="+mn-lt"/>
              </a:rPr>
              <a:t>Rep. of </a:t>
            </a:r>
            <a:r>
              <a:rPr lang="en-US" dirty="0">
                <a:solidFill>
                  <a:schemeClr val="tx1"/>
                </a:solidFill>
                <a:latin typeface="+mn-lt"/>
              </a:rPr>
              <a:t>Korea, East </a:t>
            </a:r>
            <a:r>
              <a:rPr lang="en-US" dirty="0" smtClean="0">
                <a:solidFill>
                  <a:schemeClr val="tx1"/>
                </a:solidFill>
                <a:latin typeface="+mn-lt"/>
              </a:rPr>
              <a:t>Timor, Fiji</a:t>
            </a:r>
            <a:r>
              <a:rPr lang="en-US" dirty="0">
                <a:solidFill>
                  <a:schemeClr val="tx1"/>
                </a:solidFill>
                <a:latin typeface="+mn-lt"/>
              </a:rPr>
              <a:t>, </a:t>
            </a:r>
            <a:r>
              <a:rPr lang="en-US" dirty="0" smtClean="0">
                <a:solidFill>
                  <a:schemeClr val="tx1"/>
                </a:solidFill>
                <a:latin typeface="+mn-lt"/>
              </a:rPr>
              <a:t>India</a:t>
            </a:r>
            <a:r>
              <a:rPr lang="en-US" dirty="0">
                <a:solidFill>
                  <a:schemeClr val="tx1"/>
                </a:solidFill>
                <a:latin typeface="+mn-lt"/>
              </a:rPr>
              <a:t>, </a:t>
            </a:r>
            <a:r>
              <a:rPr lang="en-US" dirty="0" smtClean="0">
                <a:solidFill>
                  <a:schemeClr val="tx1"/>
                </a:solidFill>
                <a:latin typeface="+mn-lt"/>
              </a:rPr>
              <a:t>Indonesia, Iran </a:t>
            </a:r>
            <a:r>
              <a:rPr lang="en-US" dirty="0">
                <a:solidFill>
                  <a:schemeClr val="tx1"/>
                </a:solidFill>
                <a:latin typeface="+mn-lt"/>
              </a:rPr>
              <a:t>(Islamic Republic of), Japan, Kiribati, Korea (Rep. of), Lao P.D.R</a:t>
            </a:r>
            <a:r>
              <a:rPr lang="en-US" dirty="0" smtClean="0">
                <a:solidFill>
                  <a:schemeClr val="tx1"/>
                </a:solidFill>
                <a:latin typeface="+mn-lt"/>
              </a:rPr>
              <a:t>., Maldives</a:t>
            </a:r>
            <a:r>
              <a:rPr lang="en-US" dirty="0">
                <a:solidFill>
                  <a:schemeClr val="tx1"/>
                </a:solidFill>
                <a:latin typeface="+mn-lt"/>
              </a:rPr>
              <a:t>, </a:t>
            </a:r>
            <a:r>
              <a:rPr lang="en-US" dirty="0" smtClean="0">
                <a:solidFill>
                  <a:schemeClr val="tx1"/>
                </a:solidFill>
                <a:latin typeface="+mn-lt"/>
              </a:rPr>
              <a:t>Malaysia, Marshall Islands, Micronesia</a:t>
            </a:r>
            <a:r>
              <a:rPr lang="en-US" dirty="0">
                <a:solidFill>
                  <a:schemeClr val="tx1"/>
                </a:solidFill>
                <a:latin typeface="+mn-lt"/>
              </a:rPr>
              <a:t>, </a:t>
            </a:r>
            <a:r>
              <a:rPr lang="en-US" dirty="0" smtClean="0">
                <a:solidFill>
                  <a:schemeClr val="tx1"/>
                </a:solidFill>
                <a:latin typeface="+mn-lt"/>
              </a:rPr>
              <a:t>Myanmar, Mongolia</a:t>
            </a:r>
            <a:r>
              <a:rPr lang="en-US" dirty="0">
                <a:solidFill>
                  <a:schemeClr val="tx1"/>
                </a:solidFill>
                <a:latin typeface="+mn-lt"/>
              </a:rPr>
              <a:t>, Nauru, Nepal (Republic of), New Zealand, Pakistan, Palau, Papua New Guinea, </a:t>
            </a:r>
            <a:r>
              <a:rPr lang="en-US" dirty="0" smtClean="0">
                <a:solidFill>
                  <a:schemeClr val="tx1"/>
                </a:solidFill>
                <a:latin typeface="+mn-lt"/>
              </a:rPr>
              <a:t>Philippines, Samoa</a:t>
            </a:r>
            <a:r>
              <a:rPr lang="en-US" dirty="0">
                <a:solidFill>
                  <a:schemeClr val="tx1"/>
                </a:solidFill>
                <a:latin typeface="+mn-lt"/>
              </a:rPr>
              <a:t>, </a:t>
            </a:r>
            <a:r>
              <a:rPr lang="en-US" dirty="0" smtClean="0">
                <a:solidFill>
                  <a:schemeClr val="tx1"/>
                </a:solidFill>
                <a:latin typeface="+mn-lt"/>
              </a:rPr>
              <a:t>Singapore, Solomon Islands, Sri </a:t>
            </a:r>
            <a:r>
              <a:rPr lang="en-US" dirty="0">
                <a:solidFill>
                  <a:schemeClr val="tx1"/>
                </a:solidFill>
                <a:latin typeface="+mn-lt"/>
              </a:rPr>
              <a:t>Lanka, Thailand, Tonga, Tuvalu, </a:t>
            </a:r>
            <a:r>
              <a:rPr lang="en-US" dirty="0" smtClean="0">
                <a:solidFill>
                  <a:schemeClr val="tx1"/>
                </a:solidFill>
                <a:latin typeface="+mn-lt"/>
              </a:rPr>
              <a:t>Vanuatu</a:t>
            </a:r>
            <a:r>
              <a:rPr lang="en-US" dirty="0" smtClean="0">
                <a:latin typeface="+mn-lt"/>
              </a:rPr>
              <a:t>,</a:t>
            </a:r>
            <a:r>
              <a:rPr lang="en-US" dirty="0">
                <a:solidFill>
                  <a:schemeClr val="tx1"/>
                </a:solidFill>
                <a:latin typeface="+mn-lt"/>
              </a:rPr>
              <a:t> Viet </a:t>
            </a:r>
            <a:r>
              <a:rPr lang="en-US" dirty="0" smtClean="0">
                <a:solidFill>
                  <a:schemeClr val="tx1"/>
                </a:solidFill>
                <a:latin typeface="+mn-lt"/>
              </a:rPr>
              <a:t>Nam</a:t>
            </a:r>
            <a:endParaRPr lang="en-US" dirty="0">
              <a:solidFill>
                <a:schemeClr val="tx1"/>
              </a:solidFill>
              <a:latin typeface="+mn-lt"/>
            </a:endParaRPr>
          </a:p>
        </p:txBody>
      </p:sp>
      <p:sp>
        <p:nvSpPr>
          <p:cNvPr id="5" name="Rectangle 4"/>
          <p:cNvSpPr/>
          <p:nvPr/>
        </p:nvSpPr>
        <p:spPr>
          <a:xfrm>
            <a:off x="0" y="6352148"/>
            <a:ext cx="711200" cy="369332"/>
          </a:xfrm>
          <a:prstGeom prst="rect">
            <a:avLst/>
          </a:prstGeom>
          <a:solidFill>
            <a:srgbClr val="0F90D0"/>
          </a:solidFill>
        </p:spPr>
        <p:txBody>
          <a:bodyPr wrap="square">
            <a:spAutoFit/>
          </a:bodyPr>
          <a:lstStyle/>
          <a:p>
            <a:pPr algn="ctr"/>
            <a:r>
              <a:rPr lang="en-US" dirty="0" smtClean="0">
                <a:solidFill>
                  <a:schemeClr val="bg1"/>
                </a:solidFill>
              </a:rPr>
              <a:t>9</a:t>
            </a:r>
            <a:endParaRPr lang="en-US" dirty="0">
              <a:solidFill>
                <a:schemeClr val="bg1"/>
              </a:solidFill>
            </a:endParaRPr>
          </a:p>
        </p:txBody>
      </p:sp>
    </p:spTree>
    <p:extLst>
      <p:ext uri="{BB962C8B-B14F-4D97-AF65-F5344CB8AC3E}">
        <p14:creationId xmlns:p14="http://schemas.microsoft.com/office/powerpoint/2010/main" val="13923230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11200" y="1028700"/>
            <a:ext cx="11480800" cy="4897087"/>
          </a:xfrm>
          <a:solidFill>
            <a:srgbClr val="0F90D0"/>
          </a:solidFill>
        </p:spPr>
        <p:txBody>
          <a:bodyPr anchor="ctr">
            <a:normAutofit/>
          </a:bodyPr>
          <a:lstStyle/>
          <a:p>
            <a:pPr algn="l">
              <a:lnSpc>
                <a:spcPct val="150000"/>
              </a:lnSpc>
            </a:pPr>
            <a:r>
              <a:rPr lang="en-US" sz="3600" dirty="0" smtClean="0">
                <a:solidFill>
                  <a:schemeClr val="bg1"/>
                </a:solidFill>
              </a:rPr>
              <a:t>Child Online Protection Actions by BDT</a:t>
            </a:r>
            <a:br>
              <a:rPr lang="en-US" sz="3600" dirty="0" smtClean="0">
                <a:solidFill>
                  <a:schemeClr val="bg1"/>
                </a:solidFill>
              </a:rPr>
            </a:br>
            <a:r>
              <a:rPr lang="en-US" sz="3600" dirty="0" smtClean="0">
                <a:solidFill>
                  <a:schemeClr val="bg1"/>
                </a:solidFill>
              </a:rPr>
              <a:t>Africa region</a:t>
            </a:r>
            <a:br>
              <a:rPr lang="en-US" sz="3600" dirty="0" smtClean="0">
                <a:solidFill>
                  <a:schemeClr val="bg1"/>
                </a:solidFill>
              </a:rPr>
            </a:br>
            <a:r>
              <a:rPr lang="en-US" sz="4400" b="0" dirty="0" smtClean="0">
                <a:solidFill>
                  <a:schemeClr val="bg1"/>
                </a:solidFill>
              </a:rPr>
              <a:t/>
            </a:r>
            <a:br>
              <a:rPr lang="en-US" sz="4400" b="0" dirty="0" smtClean="0">
                <a:solidFill>
                  <a:schemeClr val="bg1"/>
                </a:solidFill>
              </a:rPr>
            </a:br>
            <a:r>
              <a:rPr lang="en-US" sz="1800" dirty="0">
                <a:solidFill>
                  <a:schemeClr val="bg1"/>
                </a:solidFill>
              </a:rPr>
              <a:t/>
            </a:r>
            <a:br>
              <a:rPr lang="en-US" sz="1800" dirty="0">
                <a:solidFill>
                  <a:schemeClr val="bg1"/>
                </a:solidFill>
              </a:rPr>
            </a:br>
            <a:endParaRPr lang="en-US" sz="3600" b="0" dirty="0">
              <a:solidFill>
                <a:schemeClr val="bg1"/>
              </a:solidFill>
            </a:endParaRPr>
          </a:p>
        </p:txBody>
      </p:sp>
      <p:sp>
        <p:nvSpPr>
          <p:cNvPr id="9" name="Rectangle 8"/>
          <p:cNvSpPr/>
          <p:nvPr/>
        </p:nvSpPr>
        <p:spPr>
          <a:xfrm>
            <a:off x="0" y="6352148"/>
            <a:ext cx="711200" cy="369332"/>
          </a:xfrm>
          <a:prstGeom prst="rect">
            <a:avLst/>
          </a:prstGeom>
          <a:solidFill>
            <a:srgbClr val="0F90D0"/>
          </a:solidFill>
        </p:spPr>
        <p:txBody>
          <a:bodyPr wrap="square">
            <a:spAutoFit/>
          </a:bodyPr>
          <a:lstStyle/>
          <a:p>
            <a:pPr algn="ctr"/>
            <a:fld id="{05F9E8EB-0DDF-4D7C-A745-6B028D7CD0B1}" type="slidenum">
              <a:rPr lang="en-US" smtClean="0">
                <a:solidFill>
                  <a:schemeClr val="bg1"/>
                </a:solidFill>
              </a:rPr>
              <a:pPr algn="ctr"/>
              <a:t>2</a:t>
            </a:fld>
            <a:endParaRPr lang="en-US" dirty="0">
              <a:solidFill>
                <a:schemeClr val="bg1"/>
              </a:solidFill>
            </a:endParaRPr>
          </a:p>
        </p:txBody>
      </p:sp>
    </p:spTree>
    <p:extLst>
      <p:ext uri="{BB962C8B-B14F-4D97-AF65-F5344CB8AC3E}">
        <p14:creationId xmlns:p14="http://schemas.microsoft.com/office/powerpoint/2010/main" val="7196023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7896EF4B-7D08-4387-AEC4-AC297F3698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268" y="2037457"/>
            <a:ext cx="2657141" cy="591875"/>
          </a:xfrm>
          <a:prstGeom prst="rect">
            <a:avLst/>
          </a:prstGeom>
        </p:spPr>
      </p:pic>
      <p:sp>
        <p:nvSpPr>
          <p:cNvPr id="6" name="TextBox 5">
            <a:extLst>
              <a:ext uri="{FF2B5EF4-FFF2-40B4-BE49-F238E27FC236}">
                <a16:creationId xmlns:a16="http://schemas.microsoft.com/office/drawing/2014/main" xmlns="" id="{E4191637-E04D-4595-A053-B1423F8B1FAA}"/>
              </a:ext>
            </a:extLst>
          </p:cNvPr>
          <p:cNvSpPr txBox="1"/>
          <p:nvPr/>
        </p:nvSpPr>
        <p:spPr>
          <a:xfrm>
            <a:off x="1443611" y="122800"/>
            <a:ext cx="10595990" cy="646331"/>
          </a:xfrm>
          <a:prstGeom prst="rect">
            <a:avLst/>
          </a:prstGeom>
        </p:spPr>
        <p:txBody>
          <a:bodyPr vert="horz" lIns="91440" tIns="45720" rIns="91440" bIns="45720" rtlCol="0" anchor="ctr">
            <a:normAutofit fontScale="97500"/>
          </a:bodyPr>
          <a:lstStyle>
            <a:lvl1pPr algn="ctr" defTabSz="914354">
              <a:lnSpc>
                <a:spcPct val="90000"/>
              </a:lnSpc>
              <a:spcBef>
                <a:spcPct val="0"/>
              </a:spcBef>
              <a:buNone/>
              <a:defRPr sz="4000" b="1">
                <a:latin typeface="Arial" panose="020B0604020202020204" pitchFamily="34" charset="0"/>
                <a:ea typeface="+mj-ea"/>
                <a:cs typeface="Arial" panose="020B0604020202020204" pitchFamily="34" charset="0"/>
              </a:defRPr>
            </a:lvl1pPr>
          </a:lstStyle>
          <a:p>
            <a:r>
              <a:rPr lang="en-US" dirty="0"/>
              <a:t>ITU-ASEAN MoU</a:t>
            </a:r>
          </a:p>
        </p:txBody>
      </p:sp>
      <p:sp>
        <p:nvSpPr>
          <p:cNvPr id="7" name="TextBox 6">
            <a:extLst>
              <a:ext uri="{FF2B5EF4-FFF2-40B4-BE49-F238E27FC236}">
                <a16:creationId xmlns:a16="http://schemas.microsoft.com/office/drawing/2014/main" xmlns="" id="{C52F739C-F6D9-4334-A2A9-400A62B1745C}"/>
              </a:ext>
            </a:extLst>
          </p:cNvPr>
          <p:cNvSpPr txBox="1"/>
          <p:nvPr/>
        </p:nvSpPr>
        <p:spPr>
          <a:xfrm>
            <a:off x="3830291" y="2104422"/>
            <a:ext cx="6314474" cy="646331"/>
          </a:xfrm>
          <a:prstGeom prst="rect">
            <a:avLst/>
          </a:prstGeom>
          <a:noFill/>
        </p:spPr>
        <p:txBody>
          <a:bodyPr wrap="square" rtlCol="0">
            <a:spAutoFit/>
          </a:bodyPr>
          <a:lstStyle/>
          <a:p>
            <a:r>
              <a:rPr lang="en-US" b="1" dirty="0"/>
              <a:t>Initiative 7.2 Nurture ASEAN Digital Society</a:t>
            </a:r>
          </a:p>
          <a:p>
            <a:r>
              <a:rPr lang="en-US" i="1" dirty="0"/>
              <a:t>Build an ASEAN online community</a:t>
            </a:r>
          </a:p>
        </p:txBody>
      </p:sp>
      <p:graphicFrame>
        <p:nvGraphicFramePr>
          <p:cNvPr id="8" name="Table 7">
            <a:extLst>
              <a:ext uri="{FF2B5EF4-FFF2-40B4-BE49-F238E27FC236}">
                <a16:creationId xmlns:a16="http://schemas.microsoft.com/office/drawing/2014/main" xmlns="" id="{D8F3D6EE-0C31-44C4-90B6-B15BEBA1B187}"/>
              </a:ext>
            </a:extLst>
          </p:cNvPr>
          <p:cNvGraphicFramePr>
            <a:graphicFrameLocks noGrp="1"/>
          </p:cNvGraphicFramePr>
          <p:nvPr>
            <p:extLst>
              <p:ext uri="{D42A27DB-BD31-4B8C-83A1-F6EECF244321}">
                <p14:modId xmlns:p14="http://schemas.microsoft.com/office/powerpoint/2010/main" val="2074018618"/>
              </p:ext>
            </p:extLst>
          </p:nvPr>
        </p:nvGraphicFramePr>
        <p:xfrm>
          <a:off x="232402" y="2676803"/>
          <a:ext cx="11807201" cy="4013200"/>
        </p:xfrm>
        <a:graphic>
          <a:graphicData uri="http://schemas.openxmlformats.org/drawingml/2006/table">
            <a:tbl>
              <a:tblPr firstRow="1" bandRow="1">
                <a:tableStyleId>{5C22544A-7EE6-4342-B048-85BDC9FD1C3A}</a:tableStyleId>
              </a:tblPr>
              <a:tblGrid>
                <a:gridCol w="1730789">
                  <a:extLst>
                    <a:ext uri="{9D8B030D-6E8A-4147-A177-3AD203B41FA5}">
                      <a16:colId xmlns:a16="http://schemas.microsoft.com/office/drawing/2014/main" xmlns="" val="1670811009"/>
                    </a:ext>
                  </a:extLst>
                </a:gridCol>
                <a:gridCol w="1896050">
                  <a:extLst>
                    <a:ext uri="{9D8B030D-6E8A-4147-A177-3AD203B41FA5}">
                      <a16:colId xmlns:a16="http://schemas.microsoft.com/office/drawing/2014/main" xmlns="" val="4114604727"/>
                    </a:ext>
                  </a:extLst>
                </a:gridCol>
                <a:gridCol w="8180362">
                  <a:extLst>
                    <a:ext uri="{9D8B030D-6E8A-4147-A177-3AD203B41FA5}">
                      <a16:colId xmlns:a16="http://schemas.microsoft.com/office/drawing/2014/main" xmlns="" val="544083876"/>
                    </a:ext>
                  </a:extLst>
                </a:gridCol>
              </a:tblGrid>
              <a:tr h="370840">
                <a:tc>
                  <a:txBody>
                    <a:bodyPr/>
                    <a:lstStyle/>
                    <a:p>
                      <a:pPr algn="ctr"/>
                      <a:r>
                        <a:rPr lang="en-US" sz="1600" dirty="0"/>
                        <a:t>Action Point</a:t>
                      </a:r>
                    </a:p>
                  </a:txBody>
                  <a:tcPr/>
                </a:tc>
                <a:tc>
                  <a:txBody>
                    <a:bodyPr/>
                    <a:lstStyle/>
                    <a:p>
                      <a:pPr algn="ctr"/>
                      <a:r>
                        <a:rPr lang="en-US" sz="1600" dirty="0"/>
                        <a:t>Description</a:t>
                      </a:r>
                    </a:p>
                  </a:txBody>
                  <a:tcPr/>
                </a:tc>
                <a:tc>
                  <a:txBody>
                    <a:bodyPr/>
                    <a:lstStyle/>
                    <a:p>
                      <a:pPr algn="ctr"/>
                      <a:r>
                        <a:rPr lang="en-US" sz="1600" dirty="0"/>
                        <a:t>Target / Project</a:t>
                      </a:r>
                    </a:p>
                  </a:txBody>
                  <a:tcPr/>
                </a:tc>
                <a:extLst>
                  <a:ext uri="{0D108BD9-81ED-4DB2-BD59-A6C34878D82A}">
                    <a16:rowId xmlns:a16="http://schemas.microsoft.com/office/drawing/2014/main" xmlns="" val="2606840710"/>
                  </a:ext>
                </a:extLst>
              </a:tr>
              <a:tr h="370840">
                <a:tc>
                  <a:txBody>
                    <a:bodyPr/>
                    <a:lstStyle/>
                    <a:p>
                      <a:r>
                        <a:rPr lang="en-US" sz="1600" dirty="0"/>
                        <a:t>7.2.2 Develop and Foster Cyber Wellness through Guidelines, Education and Outreach </a:t>
                      </a:r>
                      <a:r>
                        <a:rPr lang="en-US" sz="1600" dirty="0" err="1"/>
                        <a:t>Programmes</a:t>
                      </a:r>
                      <a:endParaRPr lang="en-US" sz="1600" dirty="0"/>
                    </a:p>
                  </a:txBody>
                  <a:tcPr/>
                </a:tc>
                <a:tc>
                  <a:txBody>
                    <a:bodyPr/>
                    <a:lstStyle/>
                    <a:p>
                      <a:r>
                        <a:rPr lang="en-US" sz="1600" dirty="0"/>
                        <a:t>Provide actionable measures to relevant authorities across ASEAN to develop good online </a:t>
                      </a:r>
                      <a:r>
                        <a:rPr lang="en-US" sz="1600" dirty="0" smtClean="0"/>
                        <a:t>behaviors </a:t>
                      </a:r>
                      <a:r>
                        <a:rPr lang="en-US" sz="1600" dirty="0"/>
                        <a:t>and etiquette, and to be able to respond to cyber bullying and cases of Internet abuse</a:t>
                      </a:r>
                    </a:p>
                  </a:txBody>
                  <a:tcPr/>
                </a:tc>
                <a:tc>
                  <a:txBody>
                    <a:bodyPr/>
                    <a:lstStyle/>
                    <a:p>
                      <a:pPr>
                        <a:spcAft>
                          <a:spcPts val="600"/>
                        </a:spcAft>
                      </a:pPr>
                      <a:r>
                        <a:rPr lang="en-US" sz="1600" dirty="0"/>
                        <a:t>Developing a </a:t>
                      </a:r>
                      <a:r>
                        <a:rPr lang="en-US" sz="1600" b="1" i="1" dirty="0"/>
                        <a:t>focused model </a:t>
                      </a:r>
                      <a:r>
                        <a:rPr lang="en-US" sz="1600" b="1" i="1" dirty="0" err="1"/>
                        <a:t>programme</a:t>
                      </a:r>
                      <a:r>
                        <a:rPr lang="en-US" sz="1600" b="1" i="1" dirty="0"/>
                        <a:t> </a:t>
                      </a:r>
                      <a:r>
                        <a:rPr lang="en-US" sz="1600" dirty="0"/>
                        <a:t>targeting education, advocacy, and engagement around cyber wellness, including:</a:t>
                      </a:r>
                    </a:p>
                    <a:p>
                      <a:pPr marL="171450" indent="-171450">
                        <a:spcAft>
                          <a:spcPts val="600"/>
                        </a:spcAft>
                        <a:buFont typeface="Arial" panose="020B0604020202020204" pitchFamily="34" charset="0"/>
                        <a:buChar char="•"/>
                      </a:pPr>
                      <a:r>
                        <a:rPr lang="en-US" sz="1600" b="1" i="1" dirty="0"/>
                        <a:t>Developing guides </a:t>
                      </a:r>
                      <a:r>
                        <a:rPr lang="en-US" sz="1600" dirty="0"/>
                        <a:t>and promoting awareness on online risks, particularly to vulnerable groups (children, youth, less-abled), and how they should respond</a:t>
                      </a:r>
                    </a:p>
                    <a:p>
                      <a:pPr marL="171450" indent="-171450">
                        <a:spcAft>
                          <a:spcPts val="600"/>
                        </a:spcAft>
                        <a:buFont typeface="Arial" panose="020B0604020202020204" pitchFamily="34" charset="0"/>
                        <a:buChar char="•"/>
                      </a:pPr>
                      <a:r>
                        <a:rPr lang="en-US" sz="1600" b="1" i="1" dirty="0"/>
                        <a:t>Raise awareness </a:t>
                      </a:r>
                      <a:r>
                        <a:rPr lang="en-US" sz="1600" dirty="0"/>
                        <a:t>and resilience to new threats and risks online (e.g. the rapid spread of </a:t>
                      </a:r>
                      <a:r>
                        <a:rPr lang="en-US" sz="1600" dirty="0" err="1"/>
                        <a:t>mis-informatioin</a:t>
                      </a:r>
                      <a:r>
                        <a:rPr lang="en-US" sz="1600" dirty="0"/>
                        <a:t>, cyber-vigilantism and over-sharing of personal and corporate information)</a:t>
                      </a:r>
                    </a:p>
                    <a:p>
                      <a:pPr marL="171450" indent="-171450">
                        <a:spcAft>
                          <a:spcPts val="600"/>
                        </a:spcAft>
                        <a:buFont typeface="Arial" panose="020B0604020202020204" pitchFamily="34" charset="0"/>
                        <a:buChar char="•"/>
                      </a:pPr>
                      <a:r>
                        <a:rPr lang="en-US" sz="1600" b="1" i="1" dirty="0"/>
                        <a:t>Developing measures </a:t>
                      </a:r>
                      <a:r>
                        <a:rPr lang="en-US" sz="1600" dirty="0"/>
                        <a:t>for child online protection, including communication channels to report ‘harmful content’ and online abuse to the relevant AMS authorities, with a focus on safety for children</a:t>
                      </a:r>
                    </a:p>
                    <a:p>
                      <a:pPr marL="171450" indent="-171450">
                        <a:spcAft>
                          <a:spcPts val="600"/>
                        </a:spcAft>
                        <a:buFont typeface="Arial" panose="020B0604020202020204" pitchFamily="34" charset="0"/>
                        <a:buChar char="•"/>
                      </a:pPr>
                      <a:r>
                        <a:rPr lang="en-US" sz="1600" dirty="0"/>
                        <a:t>Working with the community to </a:t>
                      </a:r>
                      <a:r>
                        <a:rPr lang="en-US" sz="1600" b="1" i="1" dirty="0"/>
                        <a:t>establish online forums </a:t>
                      </a:r>
                      <a:r>
                        <a:rPr lang="en-US" sz="1600" dirty="0"/>
                        <a:t>and exchange on cyber wellness and Internet abuse, with the goal of bringing together stakeholders’ views</a:t>
                      </a:r>
                    </a:p>
                    <a:p>
                      <a:pPr marL="171450" indent="-171450">
                        <a:spcAft>
                          <a:spcPts val="600"/>
                        </a:spcAft>
                        <a:buFont typeface="Arial" panose="020B0604020202020204" pitchFamily="34" charset="0"/>
                        <a:buChar char="•"/>
                      </a:pPr>
                      <a:r>
                        <a:rPr lang="en-US" sz="1600" b="1" i="1" dirty="0"/>
                        <a:t>Sharing of information </a:t>
                      </a:r>
                      <a:r>
                        <a:rPr lang="en-US" sz="1600" dirty="0"/>
                        <a:t>and data among countries on trends and challenges in the online space for greater mindshare in formulation of policies and </a:t>
                      </a:r>
                      <a:r>
                        <a:rPr lang="en-US" sz="1600" dirty="0" err="1"/>
                        <a:t>programmes</a:t>
                      </a:r>
                      <a:endParaRPr lang="en-US" sz="1600" dirty="0"/>
                    </a:p>
                  </a:txBody>
                  <a:tcPr/>
                </a:tc>
                <a:extLst>
                  <a:ext uri="{0D108BD9-81ED-4DB2-BD59-A6C34878D82A}">
                    <a16:rowId xmlns:a16="http://schemas.microsoft.com/office/drawing/2014/main" xmlns="" val="1266864529"/>
                  </a:ext>
                </a:extLst>
              </a:tr>
            </a:tbl>
          </a:graphicData>
        </a:graphic>
      </p:graphicFrame>
      <p:sp>
        <p:nvSpPr>
          <p:cNvPr id="9" name="TextBox 8">
            <a:extLst>
              <a:ext uri="{FF2B5EF4-FFF2-40B4-BE49-F238E27FC236}">
                <a16:creationId xmlns:a16="http://schemas.microsoft.com/office/drawing/2014/main" xmlns="" id="{13916996-9E3A-417D-AE9B-0F6CD6181CE9}"/>
              </a:ext>
            </a:extLst>
          </p:cNvPr>
          <p:cNvSpPr txBox="1"/>
          <p:nvPr/>
        </p:nvSpPr>
        <p:spPr>
          <a:xfrm>
            <a:off x="232402" y="1710823"/>
            <a:ext cx="11767492" cy="400110"/>
          </a:xfrm>
          <a:prstGeom prst="rect">
            <a:avLst/>
          </a:prstGeom>
          <a:solidFill>
            <a:schemeClr val="accent1"/>
          </a:solidFill>
        </p:spPr>
        <p:txBody>
          <a:bodyPr wrap="square" rtlCol="0">
            <a:spAutoFit/>
          </a:bodyPr>
          <a:lstStyle/>
          <a:p>
            <a:pPr algn="ctr"/>
            <a:r>
              <a:rPr lang="en-US" sz="2000" b="1" dirty="0">
                <a:solidFill>
                  <a:schemeClr val="bg1"/>
                </a:solidFill>
              </a:rPr>
              <a:t>ASEAN ICT MASTERPLAN 2020 (AIM 2020)</a:t>
            </a:r>
          </a:p>
        </p:txBody>
      </p:sp>
      <p:sp>
        <p:nvSpPr>
          <p:cNvPr id="10" name="TextBox 9">
            <a:extLst>
              <a:ext uri="{FF2B5EF4-FFF2-40B4-BE49-F238E27FC236}">
                <a16:creationId xmlns:a16="http://schemas.microsoft.com/office/drawing/2014/main" xmlns="" id="{8290D270-14CB-4535-A22B-8F34966333AD}"/>
              </a:ext>
            </a:extLst>
          </p:cNvPr>
          <p:cNvSpPr txBox="1"/>
          <p:nvPr/>
        </p:nvSpPr>
        <p:spPr>
          <a:xfrm>
            <a:off x="165190" y="1115166"/>
            <a:ext cx="11834704" cy="646331"/>
          </a:xfrm>
          <a:prstGeom prst="rect">
            <a:avLst/>
          </a:prstGeom>
          <a:noFill/>
        </p:spPr>
        <p:txBody>
          <a:bodyPr wrap="square" rtlCol="0">
            <a:spAutoFit/>
          </a:bodyPr>
          <a:lstStyle/>
          <a:p>
            <a:r>
              <a:rPr lang="en-US" b="1" i="1" dirty="0"/>
              <a:t>Pursuant to ASEAN-ITU MoU on joint cooperation in ICT Development (2015-2018) signed and endorsed by ASEAN Member States in 2016, one of key cooperation is developing Child Online Protection Regional Framework for ASEAN.</a:t>
            </a:r>
            <a:endParaRPr lang="en-US" i="1" dirty="0"/>
          </a:p>
        </p:txBody>
      </p:sp>
    </p:spTree>
    <p:extLst>
      <p:ext uri="{BB962C8B-B14F-4D97-AF65-F5344CB8AC3E}">
        <p14:creationId xmlns:p14="http://schemas.microsoft.com/office/powerpoint/2010/main" val="40872689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1F3C5160-6108-48D5-9CB6-48DE5EB54B2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85276" y="1379322"/>
            <a:ext cx="7378547" cy="5321098"/>
          </a:xfrm>
          <a:prstGeom prst="rect">
            <a:avLst/>
          </a:prstGeom>
        </p:spPr>
      </p:pic>
      <p:sp>
        <p:nvSpPr>
          <p:cNvPr id="7" name="TextBox 6">
            <a:extLst>
              <a:ext uri="{FF2B5EF4-FFF2-40B4-BE49-F238E27FC236}">
                <a16:creationId xmlns:a16="http://schemas.microsoft.com/office/drawing/2014/main" xmlns="" id="{46B7398C-C20D-46A9-8B37-4DFDED792927}"/>
              </a:ext>
            </a:extLst>
          </p:cNvPr>
          <p:cNvSpPr txBox="1"/>
          <p:nvPr/>
        </p:nvSpPr>
        <p:spPr>
          <a:xfrm>
            <a:off x="83545" y="1371174"/>
            <a:ext cx="3903587" cy="5355312"/>
          </a:xfrm>
          <a:prstGeom prst="rect">
            <a:avLst/>
          </a:prstGeom>
          <a:noFill/>
        </p:spPr>
        <p:txBody>
          <a:bodyPr wrap="square" rtlCol="0">
            <a:spAutoFit/>
          </a:bodyPr>
          <a:lstStyle/>
          <a:p>
            <a:pPr marL="285750" indent="-285750">
              <a:buFont typeface="Arial" panose="020B0604020202020204" pitchFamily="34" charset="0"/>
              <a:buChar char="•"/>
            </a:pPr>
            <a:r>
              <a:rPr lang="en-US" dirty="0"/>
              <a:t>In 2016, ITU conducted country surveys on Child Online Protection among ASEAN Member States.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ITU and ASEAN jointly organized ‘ITU-ASEAN Workshop on Child Online Protection on 13-14 September 2016 in Philippines.</a:t>
            </a:r>
            <a:br>
              <a:rPr lang="en-US" dirty="0"/>
            </a:br>
            <a:endParaRPr lang="en-US" dirty="0"/>
          </a:p>
          <a:p>
            <a:pPr marL="285750" indent="-285750">
              <a:buFont typeface="Arial" panose="020B0604020202020204" pitchFamily="34" charset="0"/>
              <a:buChar char="•"/>
            </a:pPr>
            <a:r>
              <a:rPr lang="en-US" dirty="0"/>
              <a:t>ITU contributed to “National Child Online Protection Summit” in Philippines on 23-24 November 2017.</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ITU supported “Seminar on Child Online Protection in ASEAN” organized by MCMC in Malaysia on 5-6 December 2017.</a:t>
            </a:r>
          </a:p>
          <a:p>
            <a:pPr marL="285750" indent="-285750">
              <a:buFont typeface="Arial" panose="020B0604020202020204" pitchFamily="34" charset="0"/>
              <a:buChar char="•"/>
            </a:pPr>
            <a:endParaRPr lang="en-US" dirty="0"/>
          </a:p>
        </p:txBody>
      </p:sp>
      <p:sp>
        <p:nvSpPr>
          <p:cNvPr id="8" name="TextBox 7">
            <a:extLst>
              <a:ext uri="{FF2B5EF4-FFF2-40B4-BE49-F238E27FC236}">
                <a16:creationId xmlns:a16="http://schemas.microsoft.com/office/drawing/2014/main" xmlns="" id="{46B7398C-C20D-46A9-8B37-4DFDED792927}"/>
              </a:ext>
            </a:extLst>
          </p:cNvPr>
          <p:cNvSpPr txBox="1"/>
          <p:nvPr/>
        </p:nvSpPr>
        <p:spPr>
          <a:xfrm>
            <a:off x="6987810" y="1034498"/>
            <a:ext cx="3903587" cy="369332"/>
          </a:xfrm>
          <a:prstGeom prst="rect">
            <a:avLst/>
          </a:prstGeom>
          <a:noFill/>
        </p:spPr>
        <p:txBody>
          <a:bodyPr wrap="square" rtlCol="0">
            <a:spAutoFit/>
          </a:bodyPr>
          <a:lstStyle/>
          <a:p>
            <a:r>
              <a:rPr lang="en-US" dirty="0" smtClean="0"/>
              <a:t>ITU ASEAN Countries Survey </a:t>
            </a:r>
            <a:endParaRPr lang="en-US" dirty="0"/>
          </a:p>
        </p:txBody>
      </p:sp>
      <p:sp>
        <p:nvSpPr>
          <p:cNvPr id="9" name="Title 1"/>
          <p:cNvSpPr>
            <a:spLocks noGrp="1"/>
          </p:cNvSpPr>
          <p:nvPr>
            <p:ph type="title"/>
          </p:nvPr>
        </p:nvSpPr>
        <p:spPr>
          <a:xfrm>
            <a:off x="2205989" y="8164"/>
            <a:ext cx="7338061" cy="1143000"/>
          </a:xfrm>
        </p:spPr>
        <p:txBody>
          <a:bodyPr>
            <a:normAutofit/>
          </a:bodyPr>
          <a:lstStyle/>
          <a:p>
            <a:pPr algn="ctr"/>
            <a:r>
              <a:rPr lang="en-US" dirty="0" smtClean="0"/>
              <a:t>COP Actions in ASEAN</a:t>
            </a:r>
            <a:endParaRPr lang="en-US" dirty="0">
              <a:solidFill>
                <a:srgbClr val="5C5C5C"/>
              </a:solidFill>
              <a:latin typeface="Verdana"/>
            </a:endParaRPr>
          </a:p>
        </p:txBody>
      </p:sp>
    </p:spTree>
    <p:extLst>
      <p:ext uri="{BB962C8B-B14F-4D97-AF65-F5344CB8AC3E}">
        <p14:creationId xmlns:p14="http://schemas.microsoft.com/office/powerpoint/2010/main" val="276763864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2916282" y="0"/>
            <a:ext cx="6170568" cy="1143000"/>
          </a:xfrm>
        </p:spPr>
        <p:txBody>
          <a:bodyPr>
            <a:normAutofit fontScale="90000"/>
          </a:bodyPr>
          <a:lstStyle/>
          <a:p>
            <a:pPr algn="ctr"/>
            <a:r>
              <a:rPr lang="en-US" dirty="0" smtClean="0"/>
              <a:t>Follow-up and next steps</a:t>
            </a:r>
            <a:endParaRPr lang="en-US" dirty="0">
              <a:solidFill>
                <a:srgbClr val="5C5C5C"/>
              </a:solidFill>
              <a:latin typeface="Verdana"/>
            </a:endParaRPr>
          </a:p>
        </p:txBody>
      </p:sp>
      <p:sp>
        <p:nvSpPr>
          <p:cNvPr id="4" name="TextBox 3">
            <a:extLst>
              <a:ext uri="{FF2B5EF4-FFF2-40B4-BE49-F238E27FC236}">
                <a16:creationId xmlns:a16="http://schemas.microsoft.com/office/drawing/2014/main" xmlns="" id="{0C81AC8C-2AA7-4312-983F-596AE14F0410}"/>
              </a:ext>
            </a:extLst>
          </p:cNvPr>
          <p:cNvSpPr txBox="1"/>
          <p:nvPr/>
        </p:nvSpPr>
        <p:spPr>
          <a:xfrm>
            <a:off x="244928" y="1599292"/>
            <a:ext cx="5968093" cy="3816429"/>
          </a:xfrm>
          <a:prstGeom prst="rect">
            <a:avLst/>
          </a:prstGeom>
          <a:noFill/>
        </p:spPr>
        <p:txBody>
          <a:bodyPr wrap="square" rtlCol="0">
            <a:spAutoFit/>
          </a:bodyPr>
          <a:lstStyle/>
          <a:p>
            <a:r>
              <a:rPr lang="en-US" sz="2200" dirty="0"/>
              <a:t>Pursuant to the outcome of the ASEAN TELMIN 2017, ITU and ASEAN will continue </a:t>
            </a:r>
            <a:r>
              <a:rPr lang="en-US" sz="2200" dirty="0" smtClean="0"/>
              <a:t>to</a:t>
            </a:r>
          </a:p>
          <a:p>
            <a:pPr marL="457200" indent="-457200">
              <a:buFont typeface="Wingdings" panose="05000000000000000000" pitchFamily="2" charset="2"/>
              <a:buChar char="ü"/>
            </a:pPr>
            <a:r>
              <a:rPr lang="en-GB" sz="2200" dirty="0"/>
              <a:t>Develop and implement ASEAN COP Regional Framework.</a:t>
            </a:r>
          </a:p>
          <a:p>
            <a:pPr marL="457200" indent="-457200">
              <a:buFont typeface="Wingdings" panose="05000000000000000000" pitchFamily="2" charset="2"/>
              <a:buChar char="ü"/>
            </a:pPr>
            <a:r>
              <a:rPr lang="en-GB" sz="2200" dirty="0"/>
              <a:t>Organize a ASEAN-ITU COP Regional Workshop in Thailand in 2018 </a:t>
            </a:r>
            <a:endParaRPr lang="en-US" sz="2200" dirty="0"/>
          </a:p>
          <a:p>
            <a:pPr marL="457200" indent="-457200">
              <a:buFont typeface="Wingdings" panose="05000000000000000000" pitchFamily="2" charset="2"/>
              <a:buChar char="ü"/>
            </a:pPr>
            <a:r>
              <a:rPr lang="en-GB" sz="2200" dirty="0"/>
              <a:t>Assist ASEAN Member States in developing national COP </a:t>
            </a:r>
            <a:r>
              <a:rPr lang="en-GB" sz="2200" dirty="0" smtClean="0"/>
              <a:t>plans</a:t>
            </a:r>
          </a:p>
          <a:p>
            <a:pPr marL="457200" indent="-457200">
              <a:buFont typeface="Wingdings" panose="05000000000000000000" pitchFamily="2" charset="2"/>
              <a:buChar char="ü"/>
            </a:pPr>
            <a:r>
              <a:rPr lang="en-GB" sz="2200" dirty="0"/>
              <a:t>Work in collaboration with partners e.g. UNICEF, </a:t>
            </a:r>
            <a:r>
              <a:rPr lang="en-GB" sz="2200" dirty="0" err="1"/>
              <a:t>Ecpat</a:t>
            </a:r>
            <a:r>
              <a:rPr lang="en-GB" sz="2200" dirty="0"/>
              <a:t> in implementing action plans for combating Child Online Sexual </a:t>
            </a:r>
            <a:r>
              <a:rPr lang="en-GB" sz="2200" dirty="0" smtClean="0"/>
              <a:t>Abuses</a:t>
            </a:r>
            <a:endParaRPr lang="en-GB" sz="2200" dirty="0"/>
          </a:p>
        </p:txBody>
      </p:sp>
      <p:pic>
        <p:nvPicPr>
          <p:cNvPr id="5" name="Picture 2" descr="ผลการค้นหารูปภาพสำหรับ sex abuse come out from computer">
            <a:extLst>
              <a:ext uri="{FF2B5EF4-FFF2-40B4-BE49-F238E27FC236}">
                <a16:creationId xmlns:a16="http://schemas.microsoft.com/office/drawing/2014/main" xmlns="" id="{19C5D861-6862-4946-9BD3-EE29A3B4F9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6055" y="1907872"/>
            <a:ext cx="5681590" cy="31992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199697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C48BD4EC-6798-4D2B-9000-42D96C4B1305}"/>
              </a:ext>
            </a:extLst>
          </p:cNvPr>
          <p:cNvSpPr txBox="1"/>
          <p:nvPr/>
        </p:nvSpPr>
        <p:spPr>
          <a:xfrm>
            <a:off x="602343" y="1217959"/>
            <a:ext cx="11227708" cy="4832092"/>
          </a:xfrm>
          <a:prstGeom prst="rect">
            <a:avLst/>
          </a:prstGeom>
          <a:noFill/>
        </p:spPr>
        <p:txBody>
          <a:bodyPr wrap="square" rtlCol="0">
            <a:spAutoFit/>
          </a:bodyPr>
          <a:lstStyle>
            <a:defPPr>
              <a:defRPr lang="en-US"/>
            </a:defPPr>
            <a:lvl1pPr>
              <a:defRPr sz="2200"/>
            </a:lvl1pPr>
          </a:lstStyle>
          <a:p>
            <a:pPr marL="457200" indent="-457200">
              <a:buFont typeface="+mj-lt"/>
              <a:buAutoNum type="arabicPeriod"/>
            </a:pPr>
            <a:r>
              <a:rPr lang="en-US" dirty="0"/>
              <a:t>Facilitate policy and legal framework development and </a:t>
            </a:r>
            <a:r>
              <a:rPr lang="en-US" dirty="0" smtClean="0"/>
              <a:t>harmonization</a:t>
            </a:r>
          </a:p>
          <a:p>
            <a:pPr marL="914400" lvl="1" indent="-457200">
              <a:buFont typeface="Wingdings" panose="05000000000000000000" pitchFamily="2" charset="2"/>
              <a:buChar char="ü"/>
            </a:pPr>
            <a:r>
              <a:rPr lang="en-US" sz="2200" dirty="0" smtClean="0"/>
              <a:t>Guidelines, model </a:t>
            </a:r>
            <a:r>
              <a:rPr lang="en-US" sz="2200" dirty="0" err="1" smtClean="0"/>
              <a:t>programmes</a:t>
            </a:r>
            <a:r>
              <a:rPr lang="en-US" sz="2200" dirty="0" smtClean="0"/>
              <a:t>, etc.</a:t>
            </a:r>
          </a:p>
          <a:p>
            <a:pPr marL="457200" indent="-457200">
              <a:buFont typeface="+mj-lt"/>
              <a:buAutoNum type="arabicPeriod"/>
            </a:pPr>
            <a:r>
              <a:rPr lang="en-US" dirty="0" smtClean="0"/>
              <a:t>Provide </a:t>
            </a:r>
            <a:r>
              <a:rPr lang="en-US" dirty="0"/>
              <a:t>a platform for knowledge sharing, </a:t>
            </a:r>
            <a:r>
              <a:rPr lang="en-US" dirty="0" smtClean="0"/>
              <a:t>e.g.</a:t>
            </a:r>
          </a:p>
          <a:p>
            <a:pPr marL="914400" lvl="1" indent="-457200">
              <a:buFont typeface="Wingdings" panose="05000000000000000000" pitchFamily="2" charset="2"/>
              <a:buChar char="ü"/>
            </a:pPr>
            <a:r>
              <a:rPr lang="en-US" sz="2200" dirty="0" smtClean="0"/>
              <a:t>Annual </a:t>
            </a:r>
            <a:r>
              <a:rPr lang="en-US" sz="2200" dirty="0"/>
              <a:t>COP </a:t>
            </a:r>
            <a:r>
              <a:rPr lang="en-US" sz="2200" dirty="0" smtClean="0"/>
              <a:t>forum</a:t>
            </a:r>
          </a:p>
          <a:p>
            <a:pPr marL="914400" lvl="1" indent="-457200">
              <a:buFont typeface="Wingdings" panose="05000000000000000000" pitchFamily="2" charset="2"/>
              <a:buChar char="ü"/>
            </a:pPr>
            <a:r>
              <a:rPr lang="en-US" sz="2200" dirty="0" smtClean="0"/>
              <a:t>Online </a:t>
            </a:r>
            <a:r>
              <a:rPr lang="en-US" sz="2200" dirty="0"/>
              <a:t>forum</a:t>
            </a:r>
          </a:p>
          <a:p>
            <a:pPr marL="457200" indent="-457200">
              <a:buFont typeface="+mj-lt"/>
              <a:buAutoNum type="arabicPeriod"/>
            </a:pPr>
            <a:r>
              <a:rPr lang="en-US" dirty="0"/>
              <a:t>Liaise with relevant regional and international stakeholders and partners</a:t>
            </a:r>
          </a:p>
          <a:p>
            <a:pPr marL="742950" lvl="1" indent="-285750">
              <a:buFont typeface="Wingdings" panose="05000000000000000000" pitchFamily="2" charset="2"/>
              <a:buChar char="ü"/>
            </a:pPr>
            <a:r>
              <a:rPr lang="en-US" sz="2200" dirty="0"/>
              <a:t>ASEAN Commission on the Promotion and Protection of the Rights of Women and Children (ACWC)</a:t>
            </a:r>
          </a:p>
          <a:p>
            <a:pPr marL="742950" lvl="1" indent="-285750">
              <a:buFont typeface="Wingdings" panose="05000000000000000000" pitchFamily="2" charset="2"/>
              <a:buChar char="ü"/>
            </a:pPr>
            <a:r>
              <a:rPr lang="en-US" sz="2200" dirty="0"/>
              <a:t>ASEAN Senior Officials Meeting on Social Welfare and Development (SOMSWD)</a:t>
            </a:r>
          </a:p>
          <a:p>
            <a:pPr marL="742950" lvl="1" indent="-285750">
              <a:buFont typeface="Wingdings" panose="05000000000000000000" pitchFamily="2" charset="2"/>
              <a:buChar char="ü"/>
            </a:pPr>
            <a:r>
              <a:rPr lang="en-US" sz="2200" dirty="0"/>
              <a:t>ASEAN Telecommunications and Information Technology Senior Officials Meeting (TELSOM)</a:t>
            </a:r>
          </a:p>
          <a:p>
            <a:pPr marL="742950" lvl="1" indent="-285750">
              <a:buFont typeface="Wingdings" panose="05000000000000000000" pitchFamily="2" charset="2"/>
              <a:buChar char="ü"/>
            </a:pPr>
            <a:r>
              <a:rPr lang="en-US" sz="2200" dirty="0"/>
              <a:t>ASEAN Telecommunication Regulators Council (ATRC)</a:t>
            </a:r>
          </a:p>
          <a:p>
            <a:pPr marL="742950" lvl="1" indent="-285750">
              <a:buFont typeface="Wingdings" panose="05000000000000000000" pitchFamily="2" charset="2"/>
              <a:buChar char="ü"/>
            </a:pPr>
            <a:r>
              <a:rPr lang="en-US" sz="2200" dirty="0"/>
              <a:t>International community e.g. ITU, APT, UNICEF, UNODC, Interpol/Europol, </a:t>
            </a:r>
            <a:r>
              <a:rPr lang="en-US" sz="2200" dirty="0" err="1"/>
              <a:t>Ecpat</a:t>
            </a:r>
            <a:r>
              <a:rPr lang="en-US" sz="2200" dirty="0"/>
              <a:t>, etc.</a:t>
            </a:r>
          </a:p>
          <a:p>
            <a:pPr marL="457200" indent="-457200">
              <a:buFont typeface="+mj-lt"/>
              <a:buAutoNum type="arabicPeriod"/>
            </a:pPr>
            <a:r>
              <a:rPr lang="en-US" dirty="0" smtClean="0"/>
              <a:t>Facilitate </a:t>
            </a:r>
            <a:r>
              <a:rPr lang="en-US" dirty="0"/>
              <a:t>reporting mechanisms and </a:t>
            </a:r>
            <a:r>
              <a:rPr lang="en-US" dirty="0" err="1"/>
              <a:t>programme</a:t>
            </a:r>
            <a:r>
              <a:rPr lang="en-US" dirty="0"/>
              <a:t> monitoring and evaluation</a:t>
            </a:r>
          </a:p>
        </p:txBody>
      </p:sp>
      <p:sp>
        <p:nvSpPr>
          <p:cNvPr id="6" name="Title 1"/>
          <p:cNvSpPr>
            <a:spLocks noGrp="1"/>
          </p:cNvSpPr>
          <p:nvPr>
            <p:ph type="title"/>
          </p:nvPr>
        </p:nvSpPr>
        <p:spPr>
          <a:xfrm>
            <a:off x="1249135" y="0"/>
            <a:ext cx="10393135" cy="1143000"/>
          </a:xfrm>
        </p:spPr>
        <p:txBody>
          <a:bodyPr>
            <a:normAutofit fontScale="90000"/>
          </a:bodyPr>
          <a:lstStyle/>
          <a:p>
            <a:pPr algn="ctr"/>
            <a:r>
              <a:rPr lang="en-US" dirty="0"/>
              <a:t>ASEAN </a:t>
            </a:r>
            <a:r>
              <a:rPr lang="en-US" dirty="0" smtClean="0"/>
              <a:t>Conceptual Regional </a:t>
            </a:r>
            <a:r>
              <a:rPr lang="en-US" dirty="0"/>
              <a:t>COP Framework</a:t>
            </a:r>
            <a:endParaRPr lang="en-US" dirty="0">
              <a:solidFill>
                <a:srgbClr val="5C5C5C"/>
              </a:solidFill>
              <a:latin typeface="Verdana"/>
            </a:endParaRPr>
          </a:p>
        </p:txBody>
      </p:sp>
    </p:spTree>
    <p:extLst>
      <p:ext uri="{BB962C8B-B14F-4D97-AF65-F5344CB8AC3E}">
        <p14:creationId xmlns:p14="http://schemas.microsoft.com/office/powerpoint/2010/main" val="156950086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C48BD4EC-6798-4D2B-9000-42D96C4B1305}"/>
              </a:ext>
            </a:extLst>
          </p:cNvPr>
          <p:cNvSpPr txBox="1"/>
          <p:nvPr/>
        </p:nvSpPr>
        <p:spPr>
          <a:xfrm>
            <a:off x="1018721" y="1258781"/>
            <a:ext cx="9374415" cy="4862870"/>
          </a:xfrm>
          <a:prstGeom prst="rect">
            <a:avLst/>
          </a:prstGeom>
          <a:noFill/>
        </p:spPr>
        <p:txBody>
          <a:bodyPr wrap="square" rtlCol="0">
            <a:spAutoFit/>
          </a:bodyPr>
          <a:lstStyle>
            <a:defPPr>
              <a:defRPr lang="en-US"/>
            </a:defPPr>
            <a:lvl1pPr marL="457200" indent="-457200">
              <a:buFont typeface="+mj-lt"/>
              <a:buAutoNum type="arabicPeriod"/>
              <a:defRPr sz="2200"/>
            </a:lvl1pPr>
            <a:lvl2pPr marL="914400" lvl="1" indent="-457200">
              <a:buFont typeface="Wingdings" panose="05000000000000000000" pitchFamily="2" charset="2"/>
              <a:buChar char="ü"/>
              <a:defRPr sz="2200"/>
            </a:lvl2pPr>
          </a:lstStyle>
          <a:p>
            <a:r>
              <a:rPr lang="en-US" dirty="0"/>
              <a:t>Define COP landscape</a:t>
            </a:r>
          </a:p>
          <a:p>
            <a:pPr lvl="1"/>
            <a:r>
              <a:rPr lang="en-US" dirty="0"/>
              <a:t>Understand what the issues/threats are </a:t>
            </a:r>
          </a:p>
          <a:p>
            <a:r>
              <a:rPr lang="en-US" dirty="0"/>
              <a:t>Develop COP ecosystem</a:t>
            </a:r>
          </a:p>
          <a:p>
            <a:pPr lvl="1"/>
            <a:r>
              <a:rPr lang="en-US" dirty="0"/>
              <a:t>Understand who are involved and doing what</a:t>
            </a:r>
          </a:p>
          <a:p>
            <a:r>
              <a:rPr lang="en-US" dirty="0"/>
              <a:t>Review legislative and regulatory frameworks and Action Plans</a:t>
            </a:r>
          </a:p>
          <a:p>
            <a:pPr lvl="1"/>
            <a:r>
              <a:rPr lang="en-US" dirty="0"/>
              <a:t>Identify loopholes</a:t>
            </a:r>
          </a:p>
          <a:p>
            <a:r>
              <a:rPr lang="en-US" dirty="0"/>
              <a:t>Develop policies and practical measures</a:t>
            </a:r>
          </a:p>
          <a:p>
            <a:pPr lvl="1"/>
            <a:r>
              <a:rPr lang="en-US" dirty="0"/>
              <a:t>Identify objectives, indicators and targets</a:t>
            </a:r>
          </a:p>
          <a:p>
            <a:r>
              <a:rPr lang="en-US" dirty="0"/>
              <a:t>Formulate and implement action plans</a:t>
            </a:r>
          </a:p>
          <a:p>
            <a:pPr lvl="1"/>
            <a:r>
              <a:rPr lang="en-US" dirty="0"/>
              <a:t>Apply the five-pillar strategy in implementations</a:t>
            </a:r>
          </a:p>
          <a:p>
            <a:r>
              <a:rPr lang="en-US" dirty="0"/>
              <a:t>Monitor </a:t>
            </a:r>
            <a:r>
              <a:rPr lang="en-US" dirty="0" err="1"/>
              <a:t>programme</a:t>
            </a:r>
            <a:r>
              <a:rPr lang="en-US" dirty="0"/>
              <a:t> implementations</a:t>
            </a:r>
          </a:p>
          <a:p>
            <a:pPr lvl="1"/>
            <a:r>
              <a:rPr lang="en-US" dirty="0"/>
              <a:t>Regular reviews and meetings among stakeholders</a:t>
            </a:r>
          </a:p>
          <a:p>
            <a:r>
              <a:rPr lang="en-US" dirty="0"/>
              <a:t>Evaluate the impact</a:t>
            </a:r>
          </a:p>
          <a:p>
            <a:pPr lvl="1"/>
            <a:r>
              <a:rPr lang="en-US" dirty="0"/>
              <a:t>Conduct surveys to evaluate results and assess the situation</a:t>
            </a:r>
          </a:p>
        </p:txBody>
      </p:sp>
      <p:sp>
        <p:nvSpPr>
          <p:cNvPr id="6" name="Title 1"/>
          <p:cNvSpPr>
            <a:spLocks noGrp="1"/>
          </p:cNvSpPr>
          <p:nvPr>
            <p:ph type="title"/>
          </p:nvPr>
        </p:nvSpPr>
        <p:spPr>
          <a:xfrm>
            <a:off x="1249135" y="0"/>
            <a:ext cx="10393135" cy="1143000"/>
          </a:xfrm>
        </p:spPr>
        <p:txBody>
          <a:bodyPr>
            <a:normAutofit/>
          </a:bodyPr>
          <a:lstStyle/>
          <a:p>
            <a:pPr algn="ctr"/>
            <a:r>
              <a:rPr lang="en-US" dirty="0" smtClean="0"/>
              <a:t>Conceptual </a:t>
            </a:r>
            <a:r>
              <a:rPr lang="en-US" dirty="0"/>
              <a:t>National COP Framework</a:t>
            </a:r>
            <a:endParaRPr lang="en-US" dirty="0">
              <a:solidFill>
                <a:srgbClr val="5C5C5C"/>
              </a:solidFill>
              <a:latin typeface="Verdana"/>
            </a:endParaRPr>
          </a:p>
        </p:txBody>
      </p:sp>
    </p:spTree>
    <p:extLst>
      <p:ext uri="{BB962C8B-B14F-4D97-AF65-F5344CB8AC3E}">
        <p14:creationId xmlns:p14="http://schemas.microsoft.com/office/powerpoint/2010/main" val="97923050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8580663" y="1512839"/>
            <a:ext cx="2702853" cy="4004160"/>
          </a:xfrm>
          <a:prstGeom prst="rect">
            <a:avLst/>
          </a:prstGeom>
          <a:ln w="88900" cap="sq" cmpd="thickThin">
            <a:solidFill>
              <a:srgbClr val="000000"/>
            </a:solidFill>
            <a:prstDash val="solid"/>
            <a:miter lim="800000"/>
          </a:ln>
          <a:effectLst>
            <a:innerShdw blurRad="76200">
              <a:srgbClr val="000000"/>
            </a:innerShdw>
          </a:effectLst>
        </p:spPr>
      </p:pic>
      <p:sp>
        <p:nvSpPr>
          <p:cNvPr id="7" name="TextBox 6"/>
          <p:cNvSpPr txBox="1"/>
          <p:nvPr/>
        </p:nvSpPr>
        <p:spPr>
          <a:xfrm>
            <a:off x="551384" y="4062666"/>
            <a:ext cx="6840760" cy="523220"/>
          </a:xfrm>
          <a:prstGeom prst="rect">
            <a:avLst/>
          </a:prstGeom>
          <a:solidFill>
            <a:schemeClr val="bg1"/>
          </a:solidFill>
        </p:spPr>
        <p:style>
          <a:lnRef idx="3">
            <a:schemeClr val="lt1"/>
          </a:lnRef>
          <a:fillRef idx="1">
            <a:schemeClr val="accent3"/>
          </a:fillRef>
          <a:effectRef idx="1">
            <a:schemeClr val="accent3"/>
          </a:effectRef>
          <a:fontRef idx="minor">
            <a:schemeClr val="lt1"/>
          </a:fontRef>
        </p:style>
        <p:txBody>
          <a:bodyPr wrap="square" rtlCol="0">
            <a:spAutoFit/>
          </a:bodyPr>
          <a:lstStyle/>
          <a:p>
            <a:pPr marL="457200" indent="-457200" defTabSz="457200">
              <a:buFont typeface="Wingdings" panose="05000000000000000000" pitchFamily="2" charset="2"/>
              <a:buChar char="ü"/>
            </a:pPr>
            <a:r>
              <a:rPr lang="en-US" sz="2800" dirty="0">
                <a:solidFill>
                  <a:schemeClr val="tx1"/>
                </a:solidFill>
              </a:rPr>
              <a:t>COP Guidelines for Brunei : 2014</a:t>
            </a:r>
          </a:p>
        </p:txBody>
      </p:sp>
      <p:sp>
        <p:nvSpPr>
          <p:cNvPr id="8" name="TextBox 7"/>
          <p:cNvSpPr txBox="1"/>
          <p:nvPr/>
        </p:nvSpPr>
        <p:spPr>
          <a:xfrm>
            <a:off x="551384" y="4777133"/>
            <a:ext cx="6747165" cy="523220"/>
          </a:xfrm>
          <a:prstGeom prst="rect">
            <a:avLst/>
          </a:prstGeom>
          <a:solidFill>
            <a:schemeClr val="bg1"/>
          </a:solidFill>
        </p:spPr>
        <p:style>
          <a:lnRef idx="3">
            <a:schemeClr val="lt1"/>
          </a:lnRef>
          <a:fillRef idx="1">
            <a:schemeClr val="accent3"/>
          </a:fillRef>
          <a:effectRef idx="1">
            <a:schemeClr val="accent3"/>
          </a:effectRef>
          <a:fontRef idx="minor">
            <a:schemeClr val="lt1"/>
          </a:fontRef>
        </p:style>
        <p:txBody>
          <a:bodyPr wrap="square" rtlCol="0">
            <a:spAutoFit/>
          </a:bodyPr>
          <a:lstStyle/>
          <a:p>
            <a:pPr marL="457200" indent="-457200" defTabSz="457200">
              <a:buFont typeface="Wingdings" panose="05000000000000000000" pitchFamily="2" charset="2"/>
              <a:buChar char="ü"/>
            </a:pPr>
            <a:r>
              <a:rPr lang="en-US" sz="2800" dirty="0">
                <a:solidFill>
                  <a:schemeClr val="tx1"/>
                </a:solidFill>
              </a:rPr>
              <a:t>COP Guidelines for </a:t>
            </a:r>
            <a:r>
              <a:rPr lang="en-US" sz="2800" dirty="0" smtClean="0">
                <a:solidFill>
                  <a:schemeClr val="tx1"/>
                </a:solidFill>
              </a:rPr>
              <a:t>Nepal : 2016-17</a:t>
            </a:r>
            <a:endParaRPr lang="en-US" sz="2800" dirty="0">
              <a:solidFill>
                <a:schemeClr val="tx1"/>
              </a:solidFill>
            </a:endParaRPr>
          </a:p>
        </p:txBody>
      </p:sp>
      <p:sp>
        <p:nvSpPr>
          <p:cNvPr id="9" name="Rectangle 8"/>
          <p:cNvSpPr/>
          <p:nvPr/>
        </p:nvSpPr>
        <p:spPr>
          <a:xfrm>
            <a:off x="551384" y="1623318"/>
            <a:ext cx="7155702" cy="954107"/>
          </a:xfrm>
          <a:prstGeom prst="rect">
            <a:avLst/>
          </a:prstGeom>
          <a:solidFill>
            <a:schemeClr val="bg1"/>
          </a:solidFill>
        </p:spPr>
        <p:style>
          <a:lnRef idx="3">
            <a:schemeClr val="lt1"/>
          </a:lnRef>
          <a:fillRef idx="1">
            <a:schemeClr val="accent3"/>
          </a:fillRef>
          <a:effectRef idx="1">
            <a:schemeClr val="accent3"/>
          </a:effectRef>
          <a:fontRef idx="minor">
            <a:schemeClr val="lt1"/>
          </a:fontRef>
        </p:style>
        <p:txBody>
          <a:bodyPr wrap="square" rtlCol="0">
            <a:spAutoFit/>
          </a:bodyPr>
          <a:lstStyle/>
          <a:p>
            <a:pPr marL="457200" indent="-457200" defTabSz="457200">
              <a:buFont typeface="Wingdings" panose="05000000000000000000" pitchFamily="2" charset="2"/>
              <a:buChar char="ü"/>
            </a:pPr>
            <a:r>
              <a:rPr lang="en-US" sz="2800" dirty="0">
                <a:solidFill>
                  <a:schemeClr val="tx1"/>
                </a:solidFill>
                <a:latin typeface="+mn-lt"/>
                <a:cs typeface="+mn-cs"/>
              </a:rPr>
              <a:t>Capacity Building Child Online Protection Workshop Port Vila, Vanuatu – 22-24 </a:t>
            </a:r>
            <a:r>
              <a:rPr lang="en-US" sz="2800" dirty="0" smtClean="0">
                <a:solidFill>
                  <a:schemeClr val="tx1"/>
                </a:solidFill>
                <a:latin typeface="+mn-lt"/>
                <a:cs typeface="+mn-cs"/>
              </a:rPr>
              <a:t>Sept 14</a:t>
            </a:r>
            <a:endParaRPr lang="en-US" sz="2800" dirty="0">
              <a:solidFill>
                <a:schemeClr val="tx1"/>
              </a:solidFill>
              <a:latin typeface="+mn-lt"/>
              <a:cs typeface="+mn-cs"/>
            </a:endParaRPr>
          </a:p>
        </p:txBody>
      </p:sp>
      <p:sp>
        <p:nvSpPr>
          <p:cNvPr id="10" name="Rectangle 9"/>
          <p:cNvSpPr/>
          <p:nvPr/>
        </p:nvSpPr>
        <p:spPr>
          <a:xfrm>
            <a:off x="556266" y="2589961"/>
            <a:ext cx="6096000" cy="1200329"/>
          </a:xfrm>
          <a:prstGeom prst="rect">
            <a:avLst/>
          </a:prstGeom>
        </p:spPr>
        <p:txBody>
          <a:bodyPr>
            <a:spAutoFit/>
          </a:bodyPr>
          <a:lstStyle/>
          <a:p>
            <a:pPr marL="799986" lvl="1" indent="-342900" algn="just">
              <a:buFont typeface="Wingdings" panose="05000000000000000000" pitchFamily="2" charset="2"/>
              <a:buChar char="ü"/>
            </a:pPr>
            <a:r>
              <a:rPr lang="en-US" dirty="0">
                <a:solidFill>
                  <a:prstClr val="black"/>
                </a:solidFill>
              </a:rPr>
              <a:t>100 participants </a:t>
            </a:r>
            <a:endParaRPr lang="en-US" dirty="0" smtClean="0">
              <a:solidFill>
                <a:prstClr val="black"/>
              </a:solidFill>
            </a:endParaRPr>
          </a:p>
          <a:p>
            <a:pPr marL="799986" lvl="1" indent="-342900" algn="just">
              <a:buFont typeface="Wingdings" panose="05000000000000000000" pitchFamily="2" charset="2"/>
              <a:buChar char="ü"/>
            </a:pPr>
            <a:r>
              <a:rPr lang="en-US" dirty="0" smtClean="0">
                <a:solidFill>
                  <a:prstClr val="black"/>
                </a:solidFill>
              </a:rPr>
              <a:t>Support </a:t>
            </a:r>
            <a:r>
              <a:rPr lang="en-US" dirty="0">
                <a:solidFill>
                  <a:prstClr val="black"/>
                </a:solidFill>
              </a:rPr>
              <a:t>from the Prime Minister </a:t>
            </a:r>
            <a:endParaRPr lang="en-US" dirty="0" smtClean="0">
              <a:solidFill>
                <a:prstClr val="black"/>
              </a:solidFill>
            </a:endParaRPr>
          </a:p>
          <a:p>
            <a:pPr marL="799986" lvl="1" indent="-342900" algn="just">
              <a:buFont typeface="Wingdings" panose="05000000000000000000" pitchFamily="2" charset="2"/>
              <a:buChar char="ü"/>
            </a:pPr>
            <a:r>
              <a:rPr lang="en-US" dirty="0" smtClean="0">
                <a:solidFill>
                  <a:prstClr val="black"/>
                </a:solidFill>
              </a:rPr>
              <a:t>Partners </a:t>
            </a:r>
            <a:r>
              <a:rPr lang="en-US" dirty="0">
                <a:solidFill>
                  <a:prstClr val="black"/>
                </a:solidFill>
              </a:rPr>
              <a:t>: </a:t>
            </a:r>
            <a:r>
              <a:rPr lang="en-US" dirty="0" smtClean="0">
                <a:solidFill>
                  <a:prstClr val="black"/>
                </a:solidFill>
              </a:rPr>
              <a:t>CTO, Regulator</a:t>
            </a:r>
            <a:r>
              <a:rPr lang="en-US" dirty="0">
                <a:solidFill>
                  <a:prstClr val="black"/>
                </a:solidFill>
              </a:rPr>
              <a:t>, OGCIO </a:t>
            </a:r>
            <a:endParaRPr lang="en-US" dirty="0" smtClean="0">
              <a:solidFill>
                <a:prstClr val="black"/>
              </a:solidFill>
            </a:endParaRPr>
          </a:p>
          <a:p>
            <a:pPr marL="799986" lvl="1" indent="-342900" algn="just">
              <a:buFont typeface="Wingdings" panose="05000000000000000000" pitchFamily="2" charset="2"/>
              <a:buChar char="ü"/>
            </a:pPr>
            <a:r>
              <a:rPr lang="en-US" dirty="0" smtClean="0">
                <a:solidFill>
                  <a:prstClr val="black"/>
                </a:solidFill>
              </a:rPr>
              <a:t>Outcome</a:t>
            </a:r>
            <a:r>
              <a:rPr lang="en-US" dirty="0">
                <a:solidFill>
                  <a:prstClr val="black"/>
                </a:solidFill>
              </a:rPr>
              <a:t>: Guidelines on COP for Vanuatu</a:t>
            </a:r>
          </a:p>
        </p:txBody>
      </p:sp>
      <p:sp>
        <p:nvSpPr>
          <p:cNvPr id="11" name="Title 1"/>
          <p:cNvSpPr>
            <a:spLocks noGrp="1"/>
          </p:cNvSpPr>
          <p:nvPr>
            <p:ph type="title"/>
          </p:nvPr>
        </p:nvSpPr>
        <p:spPr>
          <a:xfrm>
            <a:off x="2916282" y="0"/>
            <a:ext cx="6170568" cy="1143000"/>
          </a:xfrm>
        </p:spPr>
        <p:txBody>
          <a:bodyPr>
            <a:normAutofit/>
          </a:bodyPr>
          <a:lstStyle/>
          <a:p>
            <a:r>
              <a:rPr lang="en-US" dirty="0" smtClean="0"/>
              <a:t>Country assistance</a:t>
            </a:r>
            <a:endParaRPr lang="en-US" dirty="0"/>
          </a:p>
        </p:txBody>
      </p:sp>
    </p:spTree>
    <p:extLst>
      <p:ext uri="{BB962C8B-B14F-4D97-AF65-F5344CB8AC3E}">
        <p14:creationId xmlns:p14="http://schemas.microsoft.com/office/powerpoint/2010/main" val="21687384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3"/>
          <p:cNvSpPr>
            <a:spLocks noGrp="1"/>
          </p:cNvSpPr>
          <p:nvPr>
            <p:ph sz="half" idx="1"/>
          </p:nvPr>
        </p:nvSpPr>
        <p:spPr>
          <a:xfrm>
            <a:off x="895241" y="1684673"/>
            <a:ext cx="10219945" cy="1850464"/>
          </a:xfrm>
        </p:spPr>
        <p:txBody>
          <a:bodyPr>
            <a:noAutofit/>
          </a:bodyPr>
          <a:lstStyle/>
          <a:p>
            <a:pPr algn="ctr">
              <a:buNone/>
            </a:pPr>
            <a:r>
              <a:rPr lang="en-US" dirty="0" smtClean="0">
                <a:solidFill>
                  <a:schemeClr val="tx1"/>
                </a:solidFill>
              </a:rPr>
              <a:t>For more information</a:t>
            </a:r>
          </a:p>
          <a:p>
            <a:pPr algn="ctr">
              <a:buNone/>
            </a:pPr>
            <a:r>
              <a:rPr lang="en-US" b="1" dirty="0" smtClean="0">
                <a:solidFill>
                  <a:schemeClr val="tx1"/>
                </a:solidFill>
              </a:rPr>
              <a:t>aspregion@itu.int</a:t>
            </a:r>
          </a:p>
          <a:p>
            <a:pPr algn="ctr">
              <a:buNone/>
            </a:pPr>
            <a:r>
              <a:rPr lang="en-US" dirty="0">
                <a:solidFill>
                  <a:schemeClr val="tx1"/>
                </a:solidFill>
                <a:hlinkClick r:id="rId2"/>
              </a:rPr>
              <a:t>https</a:t>
            </a:r>
            <a:r>
              <a:rPr lang="en-US" dirty="0" smtClean="0">
                <a:solidFill>
                  <a:schemeClr val="tx1"/>
                </a:solidFill>
                <a:hlinkClick r:id="rId2"/>
              </a:rPr>
              <a:t>://www.itu.int/en/ITU-D/Regional-Presence/asiapacific</a:t>
            </a:r>
            <a:r>
              <a:rPr lang="en-US" dirty="0" smtClean="0">
                <a:solidFill>
                  <a:schemeClr val="tx1"/>
                </a:solidFill>
              </a:rPr>
              <a:t> </a:t>
            </a:r>
            <a:endParaRPr lang="ru-RU" dirty="0">
              <a:solidFill>
                <a:schemeClr val="tx1"/>
              </a:solidFill>
            </a:endParaRPr>
          </a:p>
        </p:txBody>
      </p:sp>
    </p:spTree>
    <p:extLst>
      <p:ext uri="{BB962C8B-B14F-4D97-AF65-F5344CB8AC3E}">
        <p14:creationId xmlns:p14="http://schemas.microsoft.com/office/powerpoint/2010/main" val="185893083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11200" y="1028700"/>
            <a:ext cx="11480800" cy="4897087"/>
          </a:xfrm>
          <a:solidFill>
            <a:srgbClr val="0F90D0"/>
          </a:solidFill>
        </p:spPr>
        <p:txBody>
          <a:bodyPr anchor="ctr">
            <a:normAutofit/>
          </a:bodyPr>
          <a:lstStyle/>
          <a:p>
            <a:pPr algn="l">
              <a:lnSpc>
                <a:spcPct val="150000"/>
              </a:lnSpc>
            </a:pPr>
            <a:r>
              <a:rPr lang="en-US" sz="3600" dirty="0" smtClean="0">
                <a:solidFill>
                  <a:schemeClr val="bg1"/>
                </a:solidFill>
              </a:rPr>
              <a:t>Child Online Protection Actions by BDT</a:t>
            </a:r>
            <a:br>
              <a:rPr lang="en-US" sz="3600" dirty="0" smtClean="0">
                <a:solidFill>
                  <a:schemeClr val="bg1"/>
                </a:solidFill>
              </a:rPr>
            </a:br>
            <a:r>
              <a:rPr lang="en-US" sz="3600" dirty="0" smtClean="0">
                <a:solidFill>
                  <a:schemeClr val="bg1"/>
                </a:solidFill>
              </a:rPr>
              <a:t>CIS Region</a:t>
            </a:r>
            <a:br>
              <a:rPr lang="en-US" sz="3600" dirty="0" smtClean="0">
                <a:solidFill>
                  <a:schemeClr val="bg1"/>
                </a:solidFill>
              </a:rPr>
            </a:br>
            <a:r>
              <a:rPr lang="en-US" sz="4400" b="0" dirty="0" smtClean="0">
                <a:solidFill>
                  <a:schemeClr val="bg1"/>
                </a:solidFill>
              </a:rPr>
              <a:t/>
            </a:r>
            <a:br>
              <a:rPr lang="en-US" sz="4400" b="0" dirty="0" smtClean="0">
                <a:solidFill>
                  <a:schemeClr val="bg1"/>
                </a:solidFill>
              </a:rPr>
            </a:br>
            <a:r>
              <a:rPr lang="en-US" sz="1800" dirty="0">
                <a:solidFill>
                  <a:schemeClr val="bg1"/>
                </a:solidFill>
              </a:rPr>
              <a:t/>
            </a:r>
            <a:br>
              <a:rPr lang="en-US" sz="1800" dirty="0">
                <a:solidFill>
                  <a:schemeClr val="bg1"/>
                </a:solidFill>
              </a:rPr>
            </a:br>
            <a:endParaRPr lang="en-US" sz="3600" b="0" dirty="0">
              <a:solidFill>
                <a:schemeClr val="bg1"/>
              </a:solidFill>
            </a:endParaRPr>
          </a:p>
        </p:txBody>
      </p:sp>
      <p:sp>
        <p:nvSpPr>
          <p:cNvPr id="9" name="Rectangle 8"/>
          <p:cNvSpPr/>
          <p:nvPr/>
        </p:nvSpPr>
        <p:spPr>
          <a:xfrm>
            <a:off x="0" y="6352148"/>
            <a:ext cx="711200" cy="369332"/>
          </a:xfrm>
          <a:prstGeom prst="rect">
            <a:avLst/>
          </a:prstGeom>
          <a:solidFill>
            <a:srgbClr val="0F90D0"/>
          </a:solidFill>
        </p:spPr>
        <p:txBody>
          <a:bodyPr wrap="square">
            <a:spAutoFit/>
          </a:bodyPr>
          <a:lstStyle/>
          <a:p>
            <a:pPr algn="ctr"/>
            <a:fld id="{05F9E8EB-0DDF-4D7C-A745-6B028D7CD0B1}" type="slidenum">
              <a:rPr lang="en-US" smtClean="0">
                <a:solidFill>
                  <a:schemeClr val="bg1"/>
                </a:solidFill>
              </a:rPr>
              <a:pPr algn="ctr"/>
              <a:t>27</a:t>
            </a:fld>
            <a:endParaRPr lang="en-US" dirty="0">
              <a:solidFill>
                <a:schemeClr val="bg1"/>
              </a:solidFill>
            </a:endParaRPr>
          </a:p>
        </p:txBody>
      </p:sp>
    </p:spTree>
    <p:extLst>
      <p:ext uri="{BB962C8B-B14F-4D97-AF65-F5344CB8AC3E}">
        <p14:creationId xmlns:p14="http://schemas.microsoft.com/office/powerpoint/2010/main" val="39464209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16282" y="0"/>
            <a:ext cx="4811486" cy="1143000"/>
          </a:xfrm>
        </p:spPr>
        <p:txBody>
          <a:bodyPr>
            <a:normAutofit/>
          </a:bodyPr>
          <a:lstStyle/>
          <a:p>
            <a:r>
              <a:rPr lang="en-US" dirty="0" smtClean="0"/>
              <a:t>ITU CIS Region </a:t>
            </a:r>
            <a:endParaRPr lang="en-US" dirty="0"/>
          </a:p>
        </p:txBody>
      </p:sp>
      <p:sp>
        <p:nvSpPr>
          <p:cNvPr id="3" name="Text Placeholder 2"/>
          <p:cNvSpPr>
            <a:spLocks noGrp="1"/>
          </p:cNvSpPr>
          <p:nvPr>
            <p:ph type="body" idx="1"/>
          </p:nvPr>
        </p:nvSpPr>
        <p:spPr>
          <a:xfrm>
            <a:off x="274865" y="1274538"/>
            <a:ext cx="11768146" cy="1027791"/>
          </a:xfrm>
        </p:spPr>
        <p:txBody>
          <a:bodyPr>
            <a:normAutofit/>
          </a:bodyPr>
          <a:lstStyle/>
          <a:p>
            <a:pPr marL="0" indent="0">
              <a:buNone/>
            </a:pPr>
            <a:r>
              <a:rPr lang="en-US" b="1" dirty="0" smtClean="0">
                <a:latin typeface="+mn-lt"/>
              </a:rPr>
              <a:t>12 Countries </a:t>
            </a:r>
            <a:r>
              <a:rPr lang="en-US" dirty="0">
                <a:latin typeface="+mn-lt"/>
              </a:rPr>
              <a:t>: </a:t>
            </a:r>
            <a:r>
              <a:rPr lang="en-US" dirty="0">
                <a:solidFill>
                  <a:schemeClr val="tx1"/>
                </a:solidFill>
                <a:latin typeface="+mn-lt"/>
              </a:rPr>
              <a:t>Armenia, Azerbaijan, Belarus, Georgia, Kazakhstan, Kyrgyzstan, Moldova, </a:t>
            </a:r>
            <a:r>
              <a:rPr lang="en-US" dirty="0" smtClean="0">
                <a:solidFill>
                  <a:schemeClr val="tx1"/>
                </a:solidFill>
                <a:latin typeface="+mn-lt"/>
              </a:rPr>
              <a:t>Russian Federation</a:t>
            </a:r>
            <a:r>
              <a:rPr lang="en-US" dirty="0">
                <a:solidFill>
                  <a:schemeClr val="tx1"/>
                </a:solidFill>
                <a:latin typeface="+mn-lt"/>
              </a:rPr>
              <a:t>, Tajikistan, Turkmenistan, Ukraine, Uzbekistan </a:t>
            </a:r>
          </a:p>
        </p:txBody>
      </p:sp>
      <p:sp>
        <p:nvSpPr>
          <p:cNvPr id="5" name="Rectangle 4"/>
          <p:cNvSpPr/>
          <p:nvPr/>
        </p:nvSpPr>
        <p:spPr>
          <a:xfrm>
            <a:off x="0" y="6352148"/>
            <a:ext cx="711200" cy="369332"/>
          </a:xfrm>
          <a:prstGeom prst="rect">
            <a:avLst/>
          </a:prstGeom>
          <a:solidFill>
            <a:srgbClr val="0F90D0"/>
          </a:solidFill>
        </p:spPr>
        <p:txBody>
          <a:bodyPr wrap="square">
            <a:spAutoFit/>
          </a:bodyPr>
          <a:lstStyle/>
          <a:p>
            <a:pPr algn="ctr"/>
            <a:r>
              <a:rPr lang="en-US" dirty="0" smtClean="0">
                <a:solidFill>
                  <a:schemeClr val="bg1"/>
                </a:solidFill>
              </a:rPr>
              <a:t>9</a:t>
            </a:r>
            <a:endParaRPr lang="en-US" dirty="0">
              <a:solidFill>
                <a:schemeClr val="bg1"/>
              </a:solidFill>
            </a:endParaRPr>
          </a:p>
        </p:txBody>
      </p:sp>
      <p:sp>
        <p:nvSpPr>
          <p:cNvPr id="4" name="Rectangle 1"/>
          <p:cNvSpPr>
            <a:spLocks noChangeArrowheads="1"/>
          </p:cNvSpPr>
          <p:nvPr/>
        </p:nvSpPr>
        <p:spPr bwMode="auto">
          <a:xfrm>
            <a:off x="0" y="-276999"/>
            <a:ext cx="65" cy="55399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40705278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3020" y="102870"/>
            <a:ext cx="10024110" cy="1143000"/>
          </a:xfrm>
        </p:spPr>
        <p:txBody>
          <a:bodyPr>
            <a:normAutofit/>
          </a:bodyPr>
          <a:lstStyle/>
          <a:p>
            <a:pPr algn="just"/>
            <a:r>
              <a:rPr lang="en-US" sz="3200" dirty="0" smtClean="0"/>
              <a:t>WTDC-14 Regional Initiative CIS1 - </a:t>
            </a:r>
            <a:r>
              <a:rPr lang="en-US" sz="3200" dirty="0">
                <a:solidFill>
                  <a:srgbClr val="DDDDDD">
                    <a:lumMod val="25000"/>
                  </a:srgbClr>
                </a:solidFill>
              </a:rPr>
              <a:t>Creating a child online protection center for the CIS region</a:t>
            </a:r>
            <a:endParaRPr lang="en-US" sz="3200" dirty="0"/>
          </a:p>
        </p:txBody>
      </p:sp>
      <p:sp>
        <p:nvSpPr>
          <p:cNvPr id="3" name="Text Placeholder 2"/>
          <p:cNvSpPr>
            <a:spLocks noGrp="1"/>
          </p:cNvSpPr>
          <p:nvPr>
            <p:ph type="body" idx="1"/>
          </p:nvPr>
        </p:nvSpPr>
        <p:spPr>
          <a:xfrm>
            <a:off x="274865" y="1468848"/>
            <a:ext cx="11768146" cy="4943382"/>
          </a:xfrm>
        </p:spPr>
        <p:txBody>
          <a:bodyPr>
            <a:normAutofit lnSpcReduction="10000"/>
          </a:bodyPr>
          <a:lstStyle/>
          <a:p>
            <a:pPr marL="0" indent="0">
              <a:buNone/>
            </a:pPr>
            <a:r>
              <a:rPr lang="en-US" b="1" dirty="0" smtClean="0">
                <a:latin typeface="+mn-lt"/>
              </a:rPr>
              <a:t>Objective</a:t>
            </a:r>
            <a:r>
              <a:rPr lang="en-US" dirty="0" smtClean="0">
                <a:latin typeface="+mn-lt"/>
              </a:rPr>
              <a:t>: </a:t>
            </a:r>
            <a:r>
              <a:rPr lang="en-US" dirty="0">
                <a:solidFill>
                  <a:schemeClr val="tx1"/>
                </a:solidFill>
                <a:latin typeface="+mn-lt"/>
              </a:rPr>
              <a:t>To provide ITU Member States in the CIS region with centralized</a:t>
            </a:r>
          </a:p>
          <a:p>
            <a:pPr marL="0" indent="0">
              <a:buNone/>
            </a:pPr>
            <a:r>
              <a:rPr lang="en-US" dirty="0">
                <a:solidFill>
                  <a:schemeClr val="tx1"/>
                </a:solidFill>
                <a:latin typeface="+mn-lt"/>
              </a:rPr>
              <a:t>advisory and technical assistance on various aspects of child online protection.</a:t>
            </a:r>
          </a:p>
          <a:p>
            <a:pPr marL="0" indent="0">
              <a:buNone/>
            </a:pPr>
            <a:endParaRPr lang="en-US" dirty="0" smtClean="0">
              <a:solidFill>
                <a:schemeClr val="tx1"/>
              </a:solidFill>
              <a:latin typeface="+mn-lt"/>
            </a:endParaRPr>
          </a:p>
          <a:p>
            <a:pPr marL="0" indent="0">
              <a:buNone/>
            </a:pPr>
            <a:r>
              <a:rPr lang="en-US" b="1" dirty="0" smtClean="0">
                <a:solidFill>
                  <a:schemeClr val="tx1"/>
                </a:solidFill>
                <a:latin typeface="+mn-lt"/>
              </a:rPr>
              <a:t>Results achieved:</a:t>
            </a:r>
          </a:p>
          <a:p>
            <a:r>
              <a:rPr lang="en-US" dirty="0">
                <a:solidFill>
                  <a:schemeClr val="tx1"/>
                </a:solidFill>
                <a:latin typeface="+mn-lt"/>
              </a:rPr>
              <a:t>Multimedia online training course on safe use of the </a:t>
            </a:r>
            <a:r>
              <a:rPr lang="en-US" dirty="0" smtClean="0">
                <a:solidFill>
                  <a:schemeClr val="tx1"/>
                </a:solidFill>
                <a:latin typeface="+mn-lt"/>
              </a:rPr>
              <a:t>Internet</a:t>
            </a:r>
          </a:p>
          <a:p>
            <a:r>
              <a:rPr lang="en-US" dirty="0" smtClean="0">
                <a:solidFill>
                  <a:schemeClr val="tx1"/>
                </a:solidFill>
                <a:latin typeface="+mn-lt"/>
              </a:rPr>
              <a:t>Database </a:t>
            </a:r>
            <a:r>
              <a:rPr lang="en-US" dirty="0">
                <a:solidFill>
                  <a:schemeClr val="tx1"/>
                </a:solidFill>
                <a:latin typeface="+mn-lt"/>
              </a:rPr>
              <a:t>of technical solutions for child online protection (content filtering) and software (automated system) for choosing optimal technical </a:t>
            </a:r>
            <a:r>
              <a:rPr lang="en-US" dirty="0" smtClean="0">
                <a:solidFill>
                  <a:schemeClr val="tx1"/>
                </a:solidFill>
                <a:latin typeface="+mn-lt"/>
              </a:rPr>
              <a:t>solution</a:t>
            </a:r>
          </a:p>
          <a:p>
            <a:r>
              <a:rPr lang="en-US" dirty="0" smtClean="0">
                <a:solidFill>
                  <a:schemeClr val="tx1"/>
                </a:solidFill>
                <a:latin typeface="+mn-lt"/>
              </a:rPr>
              <a:t>Automated </a:t>
            </a:r>
            <a:r>
              <a:rPr lang="en-US" dirty="0">
                <a:solidFill>
                  <a:schemeClr val="tx1"/>
                </a:solidFill>
                <a:latin typeface="+mn-lt"/>
              </a:rPr>
              <a:t>distribution system of "black" (unsafe) and "white" (safe) lists of Internet resources </a:t>
            </a:r>
            <a:endParaRPr lang="en-US" dirty="0" smtClean="0">
              <a:solidFill>
                <a:schemeClr val="tx1"/>
              </a:solidFill>
              <a:latin typeface="+mn-lt"/>
            </a:endParaRPr>
          </a:p>
          <a:p>
            <a:r>
              <a:rPr lang="en-US" dirty="0" smtClean="0">
                <a:solidFill>
                  <a:schemeClr val="tx1"/>
                </a:solidFill>
                <a:latin typeface="+mn-lt"/>
              </a:rPr>
              <a:t>ITU </a:t>
            </a:r>
            <a:r>
              <a:rPr lang="en-US" dirty="0">
                <a:solidFill>
                  <a:schemeClr val="tx1"/>
                </a:solidFill>
                <a:latin typeface="+mn-lt"/>
              </a:rPr>
              <a:t>Regional Workshop for CIS and Georgia on Complex Aspects of Cybersecurity in Infocommunications (Odessa, Ukraine, 15-17 June 2016)</a:t>
            </a:r>
          </a:p>
        </p:txBody>
      </p:sp>
      <p:sp>
        <p:nvSpPr>
          <p:cNvPr id="5" name="Rectangle 4"/>
          <p:cNvSpPr/>
          <p:nvPr/>
        </p:nvSpPr>
        <p:spPr>
          <a:xfrm>
            <a:off x="0" y="6352148"/>
            <a:ext cx="711200" cy="369332"/>
          </a:xfrm>
          <a:prstGeom prst="rect">
            <a:avLst/>
          </a:prstGeom>
          <a:solidFill>
            <a:srgbClr val="0F90D0"/>
          </a:solidFill>
        </p:spPr>
        <p:txBody>
          <a:bodyPr wrap="square">
            <a:spAutoFit/>
          </a:bodyPr>
          <a:lstStyle/>
          <a:p>
            <a:pPr algn="ctr"/>
            <a:r>
              <a:rPr lang="en-US" dirty="0" smtClean="0">
                <a:solidFill>
                  <a:schemeClr val="bg1"/>
                </a:solidFill>
              </a:rPr>
              <a:t>9</a:t>
            </a:r>
            <a:endParaRPr lang="en-US" dirty="0">
              <a:solidFill>
                <a:schemeClr val="bg1"/>
              </a:solidFill>
            </a:endParaRPr>
          </a:p>
        </p:txBody>
      </p:sp>
      <p:sp>
        <p:nvSpPr>
          <p:cNvPr id="4" name="Rectangle 1"/>
          <p:cNvSpPr>
            <a:spLocks noChangeArrowheads="1"/>
          </p:cNvSpPr>
          <p:nvPr/>
        </p:nvSpPr>
        <p:spPr bwMode="auto">
          <a:xfrm>
            <a:off x="0" y="-276999"/>
            <a:ext cx="65" cy="55399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5289411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16282" y="0"/>
            <a:ext cx="4811486" cy="1143000"/>
          </a:xfrm>
        </p:spPr>
        <p:txBody>
          <a:bodyPr/>
          <a:lstStyle/>
          <a:p>
            <a:r>
              <a:rPr lang="en-US" dirty="0" smtClean="0"/>
              <a:t>ITU Africa Region </a:t>
            </a:r>
            <a:endParaRPr lang="en-US" dirty="0"/>
          </a:p>
        </p:txBody>
      </p:sp>
      <p:sp>
        <p:nvSpPr>
          <p:cNvPr id="3" name="Text Placeholder 2"/>
          <p:cNvSpPr>
            <a:spLocks noGrp="1"/>
          </p:cNvSpPr>
          <p:nvPr>
            <p:ph type="body" idx="1"/>
          </p:nvPr>
        </p:nvSpPr>
        <p:spPr>
          <a:xfrm>
            <a:off x="299358" y="1184731"/>
            <a:ext cx="11768146" cy="3044370"/>
          </a:xfrm>
        </p:spPr>
        <p:txBody>
          <a:bodyPr>
            <a:normAutofit/>
          </a:bodyPr>
          <a:lstStyle/>
          <a:p>
            <a:pPr marL="0" indent="0">
              <a:buNone/>
            </a:pPr>
            <a:r>
              <a:rPr lang="en-US" b="1" dirty="0" smtClean="0">
                <a:latin typeface="+mn-lt"/>
              </a:rPr>
              <a:t>44 </a:t>
            </a:r>
            <a:r>
              <a:rPr lang="en-US" b="1" dirty="0">
                <a:latin typeface="+mn-lt"/>
              </a:rPr>
              <a:t>Countries </a:t>
            </a:r>
            <a:r>
              <a:rPr lang="en-US" dirty="0">
                <a:latin typeface="+mn-lt"/>
              </a:rPr>
              <a:t>: </a:t>
            </a:r>
            <a:r>
              <a:rPr lang="en-US" dirty="0">
                <a:solidFill>
                  <a:schemeClr val="tx1"/>
                </a:solidFill>
                <a:latin typeface="+mn-lt"/>
              </a:rPr>
              <a:t>Angola, Benin, Botswana, Burkina Faso, Burundi, Cameroon, Cape Verde, Central African Republic, Chad, Congo, Côte d'Ivoire, Democratic republic of the Congo, Equatorial Guinea, Eritrea, Ethiopia, Gabon, Gambia, Ghana, Guinea, Guinea-Bissau, Kenya, Lesotho, Liberia, Madagascar, Malawi, Mali, Mauritius, Mozambique, Namibia, Niger, Nigeria, Rwanda, Sao Tome and Principe, Senegal, Seychelles, Sierra Leone, South Africa, South Sudan, Swaziland, Tanzania, Togo, Uganda, Zambia, Zimbabwe</a:t>
            </a:r>
            <a:r>
              <a:rPr lang="en-US" dirty="0" smtClean="0">
                <a:solidFill>
                  <a:schemeClr val="tx1"/>
                </a:solidFill>
                <a:latin typeface="+mn-lt"/>
              </a:rPr>
              <a:t>.</a:t>
            </a:r>
            <a:endParaRPr lang="en-US" sz="1500" dirty="0" smtClean="0">
              <a:latin typeface="+mn-lt"/>
            </a:endParaRPr>
          </a:p>
          <a:p>
            <a:pPr marL="0" indent="0">
              <a:buNone/>
            </a:pPr>
            <a:endParaRPr lang="en-US" dirty="0">
              <a:latin typeface="+mn-lt"/>
            </a:endParaRPr>
          </a:p>
        </p:txBody>
      </p:sp>
      <p:sp>
        <p:nvSpPr>
          <p:cNvPr id="5" name="Rectangle 4"/>
          <p:cNvSpPr/>
          <p:nvPr/>
        </p:nvSpPr>
        <p:spPr>
          <a:xfrm>
            <a:off x="0" y="6352148"/>
            <a:ext cx="711200" cy="369332"/>
          </a:xfrm>
          <a:prstGeom prst="rect">
            <a:avLst/>
          </a:prstGeom>
          <a:solidFill>
            <a:srgbClr val="0F90D0"/>
          </a:solidFill>
        </p:spPr>
        <p:txBody>
          <a:bodyPr wrap="square">
            <a:spAutoFit/>
          </a:bodyPr>
          <a:lstStyle/>
          <a:p>
            <a:pPr algn="ctr"/>
            <a:r>
              <a:rPr lang="en-US" dirty="0" smtClean="0">
                <a:solidFill>
                  <a:schemeClr val="bg1"/>
                </a:solidFill>
              </a:rPr>
              <a:t>9</a:t>
            </a:r>
            <a:endParaRPr lang="en-US" dirty="0">
              <a:solidFill>
                <a:schemeClr val="bg1"/>
              </a:solidFill>
            </a:endParaRPr>
          </a:p>
        </p:txBody>
      </p:sp>
    </p:spTree>
    <p:extLst>
      <p:ext uri="{BB962C8B-B14F-4D97-AF65-F5344CB8AC3E}">
        <p14:creationId xmlns:p14="http://schemas.microsoft.com/office/powerpoint/2010/main" val="80465250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3020" y="102870"/>
            <a:ext cx="10024110" cy="1143000"/>
          </a:xfrm>
        </p:spPr>
        <p:txBody>
          <a:bodyPr>
            <a:normAutofit/>
          </a:bodyPr>
          <a:lstStyle/>
          <a:p>
            <a:pPr algn="just"/>
            <a:r>
              <a:rPr lang="en-US" sz="3200" dirty="0" smtClean="0"/>
              <a:t>CIS RI1 </a:t>
            </a:r>
            <a:r>
              <a:rPr lang="en-US" sz="3200" dirty="0"/>
              <a:t>major </a:t>
            </a:r>
            <a:r>
              <a:rPr lang="en-US" sz="3200" dirty="0" smtClean="0"/>
              <a:t>outputs </a:t>
            </a:r>
            <a:r>
              <a:rPr lang="mr-IN" sz="3200" dirty="0" smtClean="0"/>
              <a:t>–</a:t>
            </a:r>
            <a:r>
              <a:rPr lang="en-US" sz="3200" dirty="0" smtClean="0"/>
              <a:t> online training course</a:t>
            </a:r>
            <a:endParaRPr lang="en-US" sz="3200" dirty="0"/>
          </a:p>
        </p:txBody>
      </p:sp>
      <p:sp>
        <p:nvSpPr>
          <p:cNvPr id="5" name="Rectangle 4"/>
          <p:cNvSpPr/>
          <p:nvPr/>
        </p:nvSpPr>
        <p:spPr>
          <a:xfrm>
            <a:off x="0" y="6352148"/>
            <a:ext cx="711200" cy="369332"/>
          </a:xfrm>
          <a:prstGeom prst="rect">
            <a:avLst/>
          </a:prstGeom>
          <a:solidFill>
            <a:srgbClr val="0F90D0"/>
          </a:solidFill>
        </p:spPr>
        <p:txBody>
          <a:bodyPr wrap="square">
            <a:spAutoFit/>
          </a:bodyPr>
          <a:lstStyle/>
          <a:p>
            <a:pPr algn="ctr"/>
            <a:r>
              <a:rPr lang="en-US" dirty="0" smtClean="0">
                <a:solidFill>
                  <a:schemeClr val="bg1"/>
                </a:solidFill>
              </a:rPr>
              <a:t>9</a:t>
            </a:r>
            <a:endParaRPr lang="en-US" dirty="0">
              <a:solidFill>
                <a:schemeClr val="bg1"/>
              </a:solidFill>
            </a:endParaRPr>
          </a:p>
        </p:txBody>
      </p:sp>
      <p:sp>
        <p:nvSpPr>
          <p:cNvPr id="4" name="Rectangle 1"/>
          <p:cNvSpPr>
            <a:spLocks noChangeArrowheads="1"/>
          </p:cNvSpPr>
          <p:nvPr/>
        </p:nvSpPr>
        <p:spPr bwMode="auto">
          <a:xfrm>
            <a:off x="0" y="-276999"/>
            <a:ext cx="65" cy="55399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0" name="Content Placeholder 2"/>
          <p:cNvSpPr txBox="1">
            <a:spLocks/>
          </p:cNvSpPr>
          <p:nvPr/>
        </p:nvSpPr>
        <p:spPr>
          <a:xfrm>
            <a:off x="365760" y="1120140"/>
            <a:ext cx="11361420" cy="1331317"/>
          </a:xfrm>
          <a:prstGeom prst="rect">
            <a:avLst/>
          </a:prstGeom>
        </p:spPr>
        <p:txBody>
          <a:bodyPr vert="horz" lIns="91440" tIns="45720" rIns="91440" bIns="45720" rtlCol="0">
            <a:noAutofit/>
          </a:bodyPr>
          <a:lstStyle>
            <a:lvl1pPr marL="228589" indent="-228589" algn="l" defTabSz="914354" rtl="0" eaLnBrk="1" latinLnBrk="0" hangingPunct="1">
              <a:lnSpc>
                <a:spcPct val="90000"/>
              </a:lnSpc>
              <a:spcBef>
                <a:spcPts val="1000"/>
              </a:spcBef>
              <a:buFont typeface="Arial" panose="020B0604020202020204" pitchFamily="34" charset="0"/>
              <a:buChar char="•"/>
              <a:defRPr sz="2800" kern="1200">
                <a:solidFill>
                  <a:schemeClr val="bg2">
                    <a:lumMod val="25000"/>
                  </a:schemeClr>
                </a:solidFill>
                <a:latin typeface="Arial" panose="020B0604020202020204" pitchFamily="34" charset="0"/>
                <a:ea typeface="+mn-ea"/>
                <a:cs typeface="Arial" panose="020B0604020202020204" pitchFamily="34" charset="0"/>
              </a:defRPr>
            </a:lvl1pPr>
            <a:lvl2pPr marL="685766" indent="-228589" algn="l" defTabSz="914354" rtl="0" eaLnBrk="1" latinLnBrk="0" hangingPunct="1">
              <a:lnSpc>
                <a:spcPct val="90000"/>
              </a:lnSpc>
              <a:spcBef>
                <a:spcPts val="500"/>
              </a:spcBef>
              <a:buFont typeface="Arial" panose="020B0604020202020204" pitchFamily="34" charset="0"/>
              <a:buChar char="•"/>
              <a:defRPr sz="2400" kern="1200">
                <a:solidFill>
                  <a:schemeClr val="bg2">
                    <a:lumMod val="25000"/>
                  </a:schemeClr>
                </a:solidFill>
                <a:latin typeface="Arial" panose="020B0604020202020204" pitchFamily="34" charset="0"/>
                <a:ea typeface="+mn-ea"/>
                <a:cs typeface="Arial" panose="020B0604020202020204" pitchFamily="34" charset="0"/>
              </a:defRPr>
            </a:lvl2pPr>
            <a:lvl3pPr marL="1142942" indent="-228589" algn="l" defTabSz="914354" rtl="0" eaLnBrk="1" latinLnBrk="0" hangingPunct="1">
              <a:lnSpc>
                <a:spcPct val="90000"/>
              </a:lnSpc>
              <a:spcBef>
                <a:spcPts val="500"/>
              </a:spcBef>
              <a:buFont typeface="Arial" panose="020B0604020202020204" pitchFamily="34" charset="0"/>
              <a:buChar char="•"/>
              <a:defRPr sz="2000" kern="1200">
                <a:solidFill>
                  <a:schemeClr val="bg2">
                    <a:lumMod val="25000"/>
                  </a:schemeClr>
                </a:solidFill>
                <a:latin typeface="Arial" panose="020B0604020202020204" pitchFamily="34" charset="0"/>
                <a:ea typeface="+mn-ea"/>
                <a:cs typeface="Arial" panose="020B0604020202020204" pitchFamily="34" charset="0"/>
              </a:defRPr>
            </a:lvl3pPr>
            <a:lvl4pPr marL="1600120" indent="-228589" algn="l" defTabSz="914354"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Arial" panose="020B0604020202020204" pitchFamily="34" charset="0"/>
                <a:ea typeface="+mn-ea"/>
                <a:cs typeface="Arial" panose="020B0604020202020204" pitchFamily="34" charset="0"/>
              </a:defRPr>
            </a:lvl4pPr>
            <a:lvl5pPr marL="2057298" indent="-228589" algn="l" defTabSz="914354"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Arial" panose="020B0604020202020204" pitchFamily="34" charset="0"/>
                <a:ea typeface="+mn-ea"/>
                <a:cs typeface="Arial" panose="020B0604020202020204" pitchFamily="34" charset="0"/>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Font typeface="Arial" panose="020B0604020202020204" pitchFamily="34" charset="0"/>
              <a:buNone/>
            </a:pPr>
            <a:r>
              <a:rPr lang="en-US" sz="2200" dirty="0" smtClean="0">
                <a:solidFill>
                  <a:srgbClr val="DDDDDD">
                    <a:lumMod val="25000"/>
                  </a:srgbClr>
                </a:solidFill>
                <a:latin typeface="+mn-lt"/>
              </a:rPr>
              <a:t>Multimedia online training course on safe use of the Internet: </a:t>
            </a:r>
            <a:r>
              <a:rPr lang="en-US" sz="2200" dirty="0" smtClean="0">
                <a:solidFill>
                  <a:srgbClr val="DDDDDD">
                    <a:lumMod val="25000"/>
                  </a:srgbClr>
                </a:solidFill>
                <a:latin typeface="+mn-lt"/>
                <a:hlinkClick r:id="rId2"/>
              </a:rPr>
              <a:t>https://onlinesafety.info/</a:t>
            </a:r>
            <a:r>
              <a:rPr lang="en-US" sz="2200" dirty="0" smtClean="0">
                <a:solidFill>
                  <a:srgbClr val="DDDDDD">
                    <a:lumMod val="25000"/>
                  </a:srgbClr>
                </a:solidFill>
                <a:latin typeface="+mn-lt"/>
              </a:rPr>
              <a:t/>
            </a:r>
            <a:br>
              <a:rPr lang="en-US" sz="2200" dirty="0" smtClean="0">
                <a:solidFill>
                  <a:srgbClr val="DDDDDD">
                    <a:lumMod val="25000"/>
                  </a:srgbClr>
                </a:solidFill>
                <a:latin typeface="+mn-lt"/>
              </a:rPr>
            </a:br>
            <a:r>
              <a:rPr lang="en-US" sz="2200" dirty="0" smtClean="0">
                <a:solidFill>
                  <a:srgbClr val="DDDDDD">
                    <a:lumMod val="25000"/>
                  </a:srgbClr>
                </a:solidFill>
                <a:latin typeface="+mn-lt"/>
              </a:rPr>
              <a:t>During first 6 months since launch the course was used </a:t>
            </a:r>
            <a:r>
              <a:rPr lang="en-US" sz="2200" b="1" dirty="0" smtClean="0">
                <a:solidFill>
                  <a:srgbClr val="DDDDDD">
                    <a:lumMod val="25000"/>
                  </a:srgbClr>
                </a:solidFill>
                <a:latin typeface="+mn-lt"/>
              </a:rPr>
              <a:t>by 13,500 unique users from 60 countries</a:t>
            </a:r>
          </a:p>
        </p:txBody>
      </p:sp>
      <p:pic>
        <p:nvPicPr>
          <p:cNvPr id="11" name="Content Placeholder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2609" y="2577187"/>
            <a:ext cx="2999802" cy="3160673"/>
          </a:xfrm>
          <a:prstGeom prst="rect">
            <a:avLst/>
          </a:prstGeom>
        </p:spPr>
      </p:pic>
      <p:pic>
        <p:nvPicPr>
          <p:cNvPr id="12"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50765" y="2706559"/>
            <a:ext cx="5676265" cy="297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48958996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3020" y="102870"/>
            <a:ext cx="10024110" cy="1143000"/>
          </a:xfrm>
        </p:spPr>
        <p:txBody>
          <a:bodyPr>
            <a:normAutofit/>
          </a:bodyPr>
          <a:lstStyle/>
          <a:p>
            <a:pPr algn="just"/>
            <a:r>
              <a:rPr lang="en-US" sz="3200" dirty="0" smtClean="0"/>
              <a:t>CIS RI1 </a:t>
            </a:r>
            <a:r>
              <a:rPr lang="en-US" sz="3200" dirty="0"/>
              <a:t>major </a:t>
            </a:r>
            <a:r>
              <a:rPr lang="en-US" sz="3200" dirty="0" smtClean="0"/>
              <a:t>outputs </a:t>
            </a:r>
            <a:r>
              <a:rPr lang="mr-IN" sz="3200" dirty="0"/>
              <a:t>–</a:t>
            </a:r>
            <a:r>
              <a:rPr lang="en-US" sz="3200" dirty="0" smtClean="0"/>
              <a:t> database</a:t>
            </a:r>
            <a:endParaRPr lang="en-US" sz="3200" dirty="0"/>
          </a:p>
        </p:txBody>
      </p:sp>
      <p:sp>
        <p:nvSpPr>
          <p:cNvPr id="5" name="Rectangle 4"/>
          <p:cNvSpPr/>
          <p:nvPr/>
        </p:nvSpPr>
        <p:spPr>
          <a:xfrm>
            <a:off x="0" y="6352148"/>
            <a:ext cx="711200" cy="369332"/>
          </a:xfrm>
          <a:prstGeom prst="rect">
            <a:avLst/>
          </a:prstGeom>
          <a:solidFill>
            <a:srgbClr val="0F90D0"/>
          </a:solidFill>
        </p:spPr>
        <p:txBody>
          <a:bodyPr wrap="square">
            <a:spAutoFit/>
          </a:bodyPr>
          <a:lstStyle/>
          <a:p>
            <a:pPr algn="ctr"/>
            <a:r>
              <a:rPr lang="en-US" dirty="0" smtClean="0">
                <a:solidFill>
                  <a:schemeClr val="bg1"/>
                </a:solidFill>
              </a:rPr>
              <a:t>9</a:t>
            </a:r>
            <a:endParaRPr lang="en-US" dirty="0">
              <a:solidFill>
                <a:schemeClr val="bg1"/>
              </a:solidFill>
            </a:endParaRPr>
          </a:p>
        </p:txBody>
      </p:sp>
      <p:sp>
        <p:nvSpPr>
          <p:cNvPr id="4" name="Rectangle 1"/>
          <p:cNvSpPr>
            <a:spLocks noChangeArrowheads="1"/>
          </p:cNvSpPr>
          <p:nvPr/>
        </p:nvSpPr>
        <p:spPr bwMode="auto">
          <a:xfrm>
            <a:off x="0" y="-276999"/>
            <a:ext cx="65" cy="55399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8" name="Content Placeholder 2"/>
          <p:cNvSpPr txBox="1">
            <a:spLocks/>
          </p:cNvSpPr>
          <p:nvPr/>
        </p:nvSpPr>
        <p:spPr>
          <a:xfrm>
            <a:off x="438150" y="1059181"/>
            <a:ext cx="11403330" cy="1331317"/>
          </a:xfrm>
          <a:prstGeom prst="rect">
            <a:avLst/>
          </a:prstGeom>
        </p:spPr>
        <p:txBody>
          <a:bodyPr vert="horz" lIns="91440" tIns="45720" rIns="91440" bIns="45720" rtlCol="0">
            <a:noAutofit/>
          </a:bodyPr>
          <a:lstStyle>
            <a:lvl1pPr marL="228589" indent="-228589" algn="l" defTabSz="914354" rtl="0" eaLnBrk="1" latinLnBrk="0" hangingPunct="1">
              <a:lnSpc>
                <a:spcPct val="90000"/>
              </a:lnSpc>
              <a:spcBef>
                <a:spcPts val="1000"/>
              </a:spcBef>
              <a:buFont typeface="Arial" panose="020B0604020202020204" pitchFamily="34" charset="0"/>
              <a:buChar char="•"/>
              <a:defRPr sz="2800" kern="1200">
                <a:solidFill>
                  <a:schemeClr val="bg2">
                    <a:lumMod val="25000"/>
                  </a:schemeClr>
                </a:solidFill>
                <a:latin typeface="Arial" panose="020B0604020202020204" pitchFamily="34" charset="0"/>
                <a:ea typeface="+mn-ea"/>
                <a:cs typeface="Arial" panose="020B0604020202020204" pitchFamily="34" charset="0"/>
              </a:defRPr>
            </a:lvl1pPr>
            <a:lvl2pPr marL="685766" indent="-228589" algn="l" defTabSz="914354" rtl="0" eaLnBrk="1" latinLnBrk="0" hangingPunct="1">
              <a:lnSpc>
                <a:spcPct val="90000"/>
              </a:lnSpc>
              <a:spcBef>
                <a:spcPts val="500"/>
              </a:spcBef>
              <a:buFont typeface="Arial" panose="020B0604020202020204" pitchFamily="34" charset="0"/>
              <a:buChar char="•"/>
              <a:defRPr sz="2400" kern="1200">
                <a:solidFill>
                  <a:schemeClr val="bg2">
                    <a:lumMod val="25000"/>
                  </a:schemeClr>
                </a:solidFill>
                <a:latin typeface="Arial" panose="020B0604020202020204" pitchFamily="34" charset="0"/>
                <a:ea typeface="+mn-ea"/>
                <a:cs typeface="Arial" panose="020B0604020202020204" pitchFamily="34" charset="0"/>
              </a:defRPr>
            </a:lvl2pPr>
            <a:lvl3pPr marL="1142942" indent="-228589" algn="l" defTabSz="914354" rtl="0" eaLnBrk="1" latinLnBrk="0" hangingPunct="1">
              <a:lnSpc>
                <a:spcPct val="90000"/>
              </a:lnSpc>
              <a:spcBef>
                <a:spcPts val="500"/>
              </a:spcBef>
              <a:buFont typeface="Arial" panose="020B0604020202020204" pitchFamily="34" charset="0"/>
              <a:buChar char="•"/>
              <a:defRPr sz="2000" kern="1200">
                <a:solidFill>
                  <a:schemeClr val="bg2">
                    <a:lumMod val="25000"/>
                  </a:schemeClr>
                </a:solidFill>
                <a:latin typeface="Arial" panose="020B0604020202020204" pitchFamily="34" charset="0"/>
                <a:ea typeface="+mn-ea"/>
                <a:cs typeface="Arial" panose="020B0604020202020204" pitchFamily="34" charset="0"/>
              </a:defRPr>
            </a:lvl3pPr>
            <a:lvl4pPr marL="1600120" indent="-228589" algn="l" defTabSz="914354"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Arial" panose="020B0604020202020204" pitchFamily="34" charset="0"/>
                <a:ea typeface="+mn-ea"/>
                <a:cs typeface="Arial" panose="020B0604020202020204" pitchFamily="34" charset="0"/>
              </a:defRPr>
            </a:lvl4pPr>
            <a:lvl5pPr marL="2057298" indent="-228589" algn="l" defTabSz="914354"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Arial" panose="020B0604020202020204" pitchFamily="34" charset="0"/>
                <a:ea typeface="+mn-ea"/>
                <a:cs typeface="Arial" panose="020B0604020202020204" pitchFamily="34" charset="0"/>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Font typeface="Arial" panose="020B0604020202020204" pitchFamily="34" charset="0"/>
              <a:buNone/>
            </a:pPr>
            <a:r>
              <a:rPr lang="en-US" sz="2400" dirty="0" smtClean="0">
                <a:solidFill>
                  <a:srgbClr val="DDDDDD">
                    <a:lumMod val="25000"/>
                  </a:srgbClr>
                </a:solidFill>
                <a:latin typeface="+mn-lt"/>
              </a:rPr>
              <a:t>Database of technical solutions for child online protection (content filtering) and software (automated system) for choosing optimal technical solution </a:t>
            </a:r>
            <a:r>
              <a:rPr lang="en-US" sz="2400" dirty="0" smtClean="0">
                <a:latin typeface="+mn-lt"/>
                <a:hlinkClick r:id="rId2"/>
              </a:rPr>
              <a:t>https://contentfiltering.info/</a:t>
            </a:r>
            <a:endParaRPr lang="en-US" sz="2400" dirty="0" smtClean="0">
              <a:solidFill>
                <a:srgbClr val="DDDDDD">
                  <a:lumMod val="25000"/>
                </a:srgbClr>
              </a:solidFill>
              <a:latin typeface="+mn-lt"/>
            </a:endParaRPr>
          </a:p>
        </p:txBody>
      </p:sp>
      <p:pic>
        <p:nvPicPr>
          <p:cNvPr id="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7958" y="2390498"/>
            <a:ext cx="5603714" cy="39133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Tree>
    <p:extLst>
      <p:ext uri="{BB962C8B-B14F-4D97-AF65-F5344CB8AC3E}">
        <p14:creationId xmlns:p14="http://schemas.microsoft.com/office/powerpoint/2010/main" val="175732483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3020" y="102870"/>
            <a:ext cx="10024110" cy="1143000"/>
          </a:xfrm>
        </p:spPr>
        <p:txBody>
          <a:bodyPr>
            <a:normAutofit/>
          </a:bodyPr>
          <a:lstStyle/>
          <a:p>
            <a:pPr algn="just"/>
            <a:r>
              <a:rPr lang="en-US" sz="3200" dirty="0" smtClean="0"/>
              <a:t>CIS RI1 </a:t>
            </a:r>
            <a:r>
              <a:rPr lang="en-US" sz="3200" dirty="0"/>
              <a:t>major </a:t>
            </a:r>
            <a:r>
              <a:rPr lang="en-US" sz="3200" dirty="0" smtClean="0"/>
              <a:t>outputs </a:t>
            </a:r>
            <a:r>
              <a:rPr lang="mr-IN" sz="3200" dirty="0"/>
              <a:t>– </a:t>
            </a:r>
            <a:r>
              <a:rPr lang="en-US" sz="3200" dirty="0" smtClean="0"/>
              <a:t>database</a:t>
            </a:r>
            <a:endParaRPr lang="en-US" sz="3200" dirty="0"/>
          </a:p>
        </p:txBody>
      </p:sp>
      <p:sp>
        <p:nvSpPr>
          <p:cNvPr id="5" name="Rectangle 4"/>
          <p:cNvSpPr/>
          <p:nvPr/>
        </p:nvSpPr>
        <p:spPr>
          <a:xfrm>
            <a:off x="0" y="6352148"/>
            <a:ext cx="711200" cy="369332"/>
          </a:xfrm>
          <a:prstGeom prst="rect">
            <a:avLst/>
          </a:prstGeom>
          <a:solidFill>
            <a:srgbClr val="0F90D0"/>
          </a:solidFill>
        </p:spPr>
        <p:txBody>
          <a:bodyPr wrap="square">
            <a:spAutoFit/>
          </a:bodyPr>
          <a:lstStyle/>
          <a:p>
            <a:pPr algn="ctr"/>
            <a:r>
              <a:rPr lang="en-US" dirty="0" smtClean="0">
                <a:solidFill>
                  <a:schemeClr val="bg1"/>
                </a:solidFill>
              </a:rPr>
              <a:t>9</a:t>
            </a:r>
            <a:endParaRPr lang="en-US" dirty="0">
              <a:solidFill>
                <a:schemeClr val="bg1"/>
              </a:solidFill>
            </a:endParaRPr>
          </a:p>
        </p:txBody>
      </p:sp>
      <p:sp>
        <p:nvSpPr>
          <p:cNvPr id="4" name="Rectangle 1"/>
          <p:cNvSpPr>
            <a:spLocks noChangeArrowheads="1"/>
          </p:cNvSpPr>
          <p:nvPr/>
        </p:nvSpPr>
        <p:spPr bwMode="auto">
          <a:xfrm>
            <a:off x="0" y="-276999"/>
            <a:ext cx="65" cy="55399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13"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3214" y="1245870"/>
            <a:ext cx="7823769" cy="49427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Tree>
    <p:extLst>
      <p:ext uri="{BB962C8B-B14F-4D97-AF65-F5344CB8AC3E}">
        <p14:creationId xmlns:p14="http://schemas.microsoft.com/office/powerpoint/2010/main" val="6505129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3020" y="102870"/>
            <a:ext cx="10024110" cy="1143000"/>
          </a:xfrm>
        </p:spPr>
        <p:txBody>
          <a:bodyPr>
            <a:normAutofit/>
          </a:bodyPr>
          <a:lstStyle/>
          <a:p>
            <a:pPr algn="just"/>
            <a:r>
              <a:rPr lang="en-US" sz="3200" dirty="0" smtClean="0"/>
              <a:t>CIS RI1 </a:t>
            </a:r>
            <a:r>
              <a:rPr lang="en-US" sz="3200" dirty="0"/>
              <a:t>major </a:t>
            </a:r>
            <a:r>
              <a:rPr lang="en-US" sz="3200" dirty="0" smtClean="0"/>
              <a:t>outputs </a:t>
            </a:r>
            <a:r>
              <a:rPr lang="mr-IN" sz="3200" dirty="0"/>
              <a:t>– </a:t>
            </a:r>
            <a:r>
              <a:rPr lang="en-US" sz="3200" dirty="0" smtClean="0"/>
              <a:t>automated system</a:t>
            </a:r>
            <a:endParaRPr lang="en-US" sz="3200" dirty="0"/>
          </a:p>
        </p:txBody>
      </p:sp>
      <p:sp>
        <p:nvSpPr>
          <p:cNvPr id="5" name="Rectangle 4"/>
          <p:cNvSpPr/>
          <p:nvPr/>
        </p:nvSpPr>
        <p:spPr>
          <a:xfrm>
            <a:off x="0" y="6352148"/>
            <a:ext cx="711200" cy="369332"/>
          </a:xfrm>
          <a:prstGeom prst="rect">
            <a:avLst/>
          </a:prstGeom>
          <a:solidFill>
            <a:srgbClr val="0F90D0"/>
          </a:solidFill>
        </p:spPr>
        <p:txBody>
          <a:bodyPr wrap="square">
            <a:spAutoFit/>
          </a:bodyPr>
          <a:lstStyle/>
          <a:p>
            <a:pPr algn="ctr"/>
            <a:r>
              <a:rPr lang="en-US" dirty="0" smtClean="0">
                <a:solidFill>
                  <a:schemeClr val="bg1"/>
                </a:solidFill>
              </a:rPr>
              <a:t>9</a:t>
            </a:r>
            <a:endParaRPr lang="en-US" dirty="0">
              <a:solidFill>
                <a:schemeClr val="bg1"/>
              </a:solidFill>
            </a:endParaRPr>
          </a:p>
        </p:txBody>
      </p:sp>
      <p:sp>
        <p:nvSpPr>
          <p:cNvPr id="4" name="Rectangle 1"/>
          <p:cNvSpPr>
            <a:spLocks noChangeArrowheads="1"/>
          </p:cNvSpPr>
          <p:nvPr/>
        </p:nvSpPr>
        <p:spPr bwMode="auto">
          <a:xfrm>
            <a:off x="0" y="-276999"/>
            <a:ext cx="65" cy="55399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6" name="Content Placeholder 2"/>
          <p:cNvSpPr txBox="1">
            <a:spLocks/>
          </p:cNvSpPr>
          <p:nvPr/>
        </p:nvSpPr>
        <p:spPr>
          <a:xfrm>
            <a:off x="400050" y="1013461"/>
            <a:ext cx="11292840" cy="1331317"/>
          </a:xfrm>
          <a:prstGeom prst="rect">
            <a:avLst/>
          </a:prstGeom>
        </p:spPr>
        <p:txBody>
          <a:bodyPr vert="horz" lIns="91440" tIns="45720" rIns="91440" bIns="45720" rtlCol="0">
            <a:noAutofit/>
          </a:bodyPr>
          <a:lstStyle>
            <a:lvl1pPr marL="228589" indent="-228589" algn="l" defTabSz="914354" rtl="0" eaLnBrk="1" latinLnBrk="0" hangingPunct="1">
              <a:lnSpc>
                <a:spcPct val="90000"/>
              </a:lnSpc>
              <a:spcBef>
                <a:spcPts val="1000"/>
              </a:spcBef>
              <a:buFont typeface="Arial" panose="020B0604020202020204" pitchFamily="34" charset="0"/>
              <a:buChar char="•"/>
              <a:defRPr sz="2800" kern="1200">
                <a:solidFill>
                  <a:schemeClr val="bg2">
                    <a:lumMod val="25000"/>
                  </a:schemeClr>
                </a:solidFill>
                <a:latin typeface="Arial" panose="020B0604020202020204" pitchFamily="34" charset="0"/>
                <a:ea typeface="+mn-ea"/>
                <a:cs typeface="Arial" panose="020B0604020202020204" pitchFamily="34" charset="0"/>
              </a:defRPr>
            </a:lvl1pPr>
            <a:lvl2pPr marL="685766" indent="-228589" algn="l" defTabSz="914354" rtl="0" eaLnBrk="1" latinLnBrk="0" hangingPunct="1">
              <a:lnSpc>
                <a:spcPct val="90000"/>
              </a:lnSpc>
              <a:spcBef>
                <a:spcPts val="500"/>
              </a:spcBef>
              <a:buFont typeface="Arial" panose="020B0604020202020204" pitchFamily="34" charset="0"/>
              <a:buChar char="•"/>
              <a:defRPr sz="2400" kern="1200">
                <a:solidFill>
                  <a:schemeClr val="bg2">
                    <a:lumMod val="25000"/>
                  </a:schemeClr>
                </a:solidFill>
                <a:latin typeface="Arial" panose="020B0604020202020204" pitchFamily="34" charset="0"/>
                <a:ea typeface="+mn-ea"/>
                <a:cs typeface="Arial" panose="020B0604020202020204" pitchFamily="34" charset="0"/>
              </a:defRPr>
            </a:lvl2pPr>
            <a:lvl3pPr marL="1142942" indent="-228589" algn="l" defTabSz="914354" rtl="0" eaLnBrk="1" latinLnBrk="0" hangingPunct="1">
              <a:lnSpc>
                <a:spcPct val="90000"/>
              </a:lnSpc>
              <a:spcBef>
                <a:spcPts val="500"/>
              </a:spcBef>
              <a:buFont typeface="Arial" panose="020B0604020202020204" pitchFamily="34" charset="0"/>
              <a:buChar char="•"/>
              <a:defRPr sz="2000" kern="1200">
                <a:solidFill>
                  <a:schemeClr val="bg2">
                    <a:lumMod val="25000"/>
                  </a:schemeClr>
                </a:solidFill>
                <a:latin typeface="Arial" panose="020B0604020202020204" pitchFamily="34" charset="0"/>
                <a:ea typeface="+mn-ea"/>
                <a:cs typeface="Arial" panose="020B0604020202020204" pitchFamily="34" charset="0"/>
              </a:defRPr>
            </a:lvl3pPr>
            <a:lvl4pPr marL="1600120" indent="-228589" algn="l" defTabSz="914354"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Arial" panose="020B0604020202020204" pitchFamily="34" charset="0"/>
                <a:ea typeface="+mn-ea"/>
                <a:cs typeface="Arial" panose="020B0604020202020204" pitchFamily="34" charset="0"/>
              </a:defRPr>
            </a:lvl4pPr>
            <a:lvl5pPr marL="2057298" indent="-228589" algn="l" defTabSz="914354"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Arial" panose="020B0604020202020204" pitchFamily="34" charset="0"/>
                <a:ea typeface="+mn-ea"/>
                <a:cs typeface="Arial" panose="020B0604020202020204" pitchFamily="34" charset="0"/>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Font typeface="Arial" panose="020B0604020202020204" pitchFamily="34" charset="0"/>
              <a:buNone/>
            </a:pPr>
            <a:r>
              <a:rPr lang="en-US" sz="2400" dirty="0" smtClean="0">
                <a:solidFill>
                  <a:srgbClr val="DDDDDD">
                    <a:lumMod val="25000"/>
                  </a:srgbClr>
                </a:solidFill>
                <a:latin typeface="+mn-lt"/>
              </a:rPr>
              <a:t>Automated distribution system of "black" (unsafe) and "white" (safe) lists of Internet resources </a:t>
            </a:r>
            <a:r>
              <a:rPr lang="ru-RU" sz="2400" dirty="0" smtClean="0">
                <a:latin typeface="+mn-lt"/>
                <a:hlinkClick r:id="rId2"/>
              </a:rPr>
              <a:t>https://beta.bwld.online/</a:t>
            </a:r>
            <a:endParaRPr lang="en-US" sz="2400" dirty="0" smtClean="0">
              <a:solidFill>
                <a:srgbClr val="DDDDDD">
                  <a:lumMod val="25000"/>
                </a:srgbClr>
              </a:solidFill>
              <a:latin typeface="+mn-lt"/>
            </a:endParaRPr>
          </a:p>
        </p:txBody>
      </p:sp>
      <p:pic>
        <p:nvPicPr>
          <p:cNvPr id="7" name="Рисунок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9849" y="2309088"/>
            <a:ext cx="6434131" cy="4043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3159483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3020" y="102870"/>
            <a:ext cx="10024110" cy="1143000"/>
          </a:xfrm>
        </p:spPr>
        <p:txBody>
          <a:bodyPr>
            <a:normAutofit/>
          </a:bodyPr>
          <a:lstStyle/>
          <a:p>
            <a:pPr algn="just"/>
            <a:r>
              <a:rPr lang="en-US" sz="3200" dirty="0" smtClean="0"/>
              <a:t>CIS RI1 </a:t>
            </a:r>
            <a:r>
              <a:rPr lang="en-US" sz="3200" dirty="0"/>
              <a:t>major </a:t>
            </a:r>
            <a:r>
              <a:rPr lang="en-US" sz="3200" dirty="0" smtClean="0"/>
              <a:t>outputs </a:t>
            </a:r>
            <a:r>
              <a:rPr lang="mr-IN" sz="3200" dirty="0"/>
              <a:t>– </a:t>
            </a:r>
            <a:r>
              <a:rPr lang="en-US" sz="3200" dirty="0" smtClean="0"/>
              <a:t>ITU Regional Workshop on Cybersecurity and COP</a:t>
            </a:r>
            <a:endParaRPr lang="en-US" sz="3200" dirty="0"/>
          </a:p>
        </p:txBody>
      </p:sp>
      <p:sp>
        <p:nvSpPr>
          <p:cNvPr id="5" name="Rectangle 4"/>
          <p:cNvSpPr/>
          <p:nvPr/>
        </p:nvSpPr>
        <p:spPr>
          <a:xfrm>
            <a:off x="0" y="6352148"/>
            <a:ext cx="711200" cy="369332"/>
          </a:xfrm>
          <a:prstGeom prst="rect">
            <a:avLst/>
          </a:prstGeom>
          <a:solidFill>
            <a:srgbClr val="0F90D0"/>
          </a:solidFill>
        </p:spPr>
        <p:txBody>
          <a:bodyPr wrap="square">
            <a:spAutoFit/>
          </a:bodyPr>
          <a:lstStyle/>
          <a:p>
            <a:pPr algn="ctr"/>
            <a:r>
              <a:rPr lang="en-US" dirty="0" smtClean="0">
                <a:solidFill>
                  <a:schemeClr val="bg1"/>
                </a:solidFill>
              </a:rPr>
              <a:t>9</a:t>
            </a:r>
            <a:endParaRPr lang="en-US" dirty="0">
              <a:solidFill>
                <a:schemeClr val="bg1"/>
              </a:solidFill>
            </a:endParaRPr>
          </a:p>
        </p:txBody>
      </p:sp>
      <p:sp>
        <p:nvSpPr>
          <p:cNvPr id="4" name="Rectangle 1"/>
          <p:cNvSpPr>
            <a:spLocks noChangeArrowheads="1"/>
          </p:cNvSpPr>
          <p:nvPr/>
        </p:nvSpPr>
        <p:spPr bwMode="auto">
          <a:xfrm>
            <a:off x="0" y="-276999"/>
            <a:ext cx="65" cy="55399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6" name="Content Placeholder 2"/>
          <p:cNvSpPr txBox="1">
            <a:spLocks/>
          </p:cNvSpPr>
          <p:nvPr/>
        </p:nvSpPr>
        <p:spPr>
          <a:xfrm>
            <a:off x="400050" y="1230631"/>
            <a:ext cx="11292840" cy="4735829"/>
          </a:xfrm>
          <a:prstGeom prst="rect">
            <a:avLst/>
          </a:prstGeom>
        </p:spPr>
        <p:txBody>
          <a:bodyPr vert="horz" lIns="91440" tIns="45720" rIns="91440" bIns="45720" rtlCol="0">
            <a:noAutofit/>
          </a:bodyPr>
          <a:lstStyle>
            <a:lvl1pPr marL="228589" indent="-228589" algn="l" defTabSz="914354" rtl="0" eaLnBrk="1" latinLnBrk="0" hangingPunct="1">
              <a:lnSpc>
                <a:spcPct val="90000"/>
              </a:lnSpc>
              <a:spcBef>
                <a:spcPts val="1000"/>
              </a:spcBef>
              <a:buFont typeface="Arial" panose="020B0604020202020204" pitchFamily="34" charset="0"/>
              <a:buChar char="•"/>
              <a:defRPr sz="2800" kern="1200">
                <a:solidFill>
                  <a:schemeClr val="bg2">
                    <a:lumMod val="25000"/>
                  </a:schemeClr>
                </a:solidFill>
                <a:latin typeface="Arial" panose="020B0604020202020204" pitchFamily="34" charset="0"/>
                <a:ea typeface="+mn-ea"/>
                <a:cs typeface="Arial" panose="020B0604020202020204" pitchFamily="34" charset="0"/>
              </a:defRPr>
            </a:lvl1pPr>
            <a:lvl2pPr marL="685766" indent="-228589" algn="l" defTabSz="914354" rtl="0" eaLnBrk="1" latinLnBrk="0" hangingPunct="1">
              <a:lnSpc>
                <a:spcPct val="90000"/>
              </a:lnSpc>
              <a:spcBef>
                <a:spcPts val="500"/>
              </a:spcBef>
              <a:buFont typeface="Arial" panose="020B0604020202020204" pitchFamily="34" charset="0"/>
              <a:buChar char="•"/>
              <a:defRPr sz="2400" kern="1200">
                <a:solidFill>
                  <a:schemeClr val="bg2">
                    <a:lumMod val="25000"/>
                  </a:schemeClr>
                </a:solidFill>
                <a:latin typeface="Arial" panose="020B0604020202020204" pitchFamily="34" charset="0"/>
                <a:ea typeface="+mn-ea"/>
                <a:cs typeface="Arial" panose="020B0604020202020204" pitchFamily="34" charset="0"/>
              </a:defRPr>
            </a:lvl2pPr>
            <a:lvl3pPr marL="1142942" indent="-228589" algn="l" defTabSz="914354" rtl="0" eaLnBrk="1" latinLnBrk="0" hangingPunct="1">
              <a:lnSpc>
                <a:spcPct val="90000"/>
              </a:lnSpc>
              <a:spcBef>
                <a:spcPts val="500"/>
              </a:spcBef>
              <a:buFont typeface="Arial" panose="020B0604020202020204" pitchFamily="34" charset="0"/>
              <a:buChar char="•"/>
              <a:defRPr sz="2000" kern="1200">
                <a:solidFill>
                  <a:schemeClr val="bg2">
                    <a:lumMod val="25000"/>
                  </a:schemeClr>
                </a:solidFill>
                <a:latin typeface="Arial" panose="020B0604020202020204" pitchFamily="34" charset="0"/>
                <a:ea typeface="+mn-ea"/>
                <a:cs typeface="Arial" panose="020B0604020202020204" pitchFamily="34" charset="0"/>
              </a:defRPr>
            </a:lvl3pPr>
            <a:lvl4pPr marL="1600120" indent="-228589" algn="l" defTabSz="914354"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Arial" panose="020B0604020202020204" pitchFamily="34" charset="0"/>
                <a:ea typeface="+mn-ea"/>
                <a:cs typeface="Arial" panose="020B0604020202020204" pitchFamily="34" charset="0"/>
              </a:defRPr>
            </a:lvl4pPr>
            <a:lvl5pPr marL="2057298" indent="-228589" algn="l" defTabSz="914354"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Arial" panose="020B0604020202020204" pitchFamily="34" charset="0"/>
                <a:ea typeface="+mn-ea"/>
                <a:cs typeface="Arial" panose="020B0604020202020204" pitchFamily="34" charset="0"/>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Font typeface="Arial" panose="020B0604020202020204" pitchFamily="34" charset="0"/>
              <a:buNone/>
            </a:pPr>
            <a:r>
              <a:rPr lang="en-US" sz="2400" b="1" dirty="0" smtClean="0">
                <a:solidFill>
                  <a:srgbClr val="DDDDDD">
                    <a:lumMod val="25000"/>
                  </a:srgbClr>
                </a:solidFill>
                <a:latin typeface="+mn-lt"/>
              </a:rPr>
              <a:t>Venue and date:</a:t>
            </a:r>
            <a:r>
              <a:rPr lang="en-US" sz="2400" dirty="0" smtClean="0">
                <a:solidFill>
                  <a:srgbClr val="DDDDDD">
                    <a:lumMod val="25000"/>
                  </a:srgbClr>
                </a:solidFill>
                <a:latin typeface="+mn-lt"/>
              </a:rPr>
              <a:t> Odessa, Ukraine, 15-17 June 2016</a:t>
            </a:r>
          </a:p>
          <a:p>
            <a:pPr marL="0" indent="0">
              <a:lnSpc>
                <a:spcPct val="150000"/>
              </a:lnSpc>
              <a:buFont typeface="Arial" panose="020B0604020202020204" pitchFamily="34" charset="0"/>
              <a:buNone/>
            </a:pPr>
            <a:r>
              <a:rPr lang="en-US" sz="2400" b="1" dirty="0" smtClean="0">
                <a:solidFill>
                  <a:srgbClr val="DDDDDD">
                    <a:lumMod val="25000"/>
                  </a:srgbClr>
                </a:solidFill>
                <a:latin typeface="+mn-lt"/>
              </a:rPr>
              <a:t>Participation: </a:t>
            </a:r>
            <a:r>
              <a:rPr lang="en-US" sz="2400" dirty="0" smtClean="0">
                <a:solidFill>
                  <a:srgbClr val="DDDDDD">
                    <a:lumMod val="25000"/>
                  </a:srgbClr>
                </a:solidFill>
                <a:latin typeface="+mn-lt"/>
              </a:rPr>
              <a:t>70 delegates from 12 countries</a:t>
            </a:r>
          </a:p>
          <a:p>
            <a:pPr marL="0" indent="0">
              <a:lnSpc>
                <a:spcPct val="150000"/>
              </a:lnSpc>
              <a:buFont typeface="Arial" panose="020B0604020202020204" pitchFamily="34" charset="0"/>
              <a:buNone/>
            </a:pPr>
            <a:r>
              <a:rPr lang="en-US" sz="2400" b="1" dirty="0" smtClean="0">
                <a:solidFill>
                  <a:srgbClr val="DDDDDD">
                    <a:lumMod val="25000"/>
                  </a:srgbClr>
                </a:solidFill>
                <a:latin typeface="+mn-lt"/>
              </a:rPr>
              <a:t>Questions discussed:</a:t>
            </a:r>
          </a:p>
          <a:p>
            <a:pPr>
              <a:lnSpc>
                <a:spcPct val="150000"/>
              </a:lnSpc>
              <a:buFont typeface="Wingdings" panose="05000000000000000000" pitchFamily="2" charset="2"/>
              <a:buChar char="ü"/>
            </a:pPr>
            <a:r>
              <a:rPr lang="en-US" sz="2400" dirty="0" smtClean="0">
                <a:solidFill>
                  <a:srgbClr val="DDDDDD">
                    <a:lumMod val="25000"/>
                  </a:srgbClr>
                </a:solidFill>
                <a:latin typeface="+mn-lt"/>
              </a:rPr>
              <a:t>Role </a:t>
            </a:r>
            <a:r>
              <a:rPr lang="en-US" sz="2400" dirty="0">
                <a:solidFill>
                  <a:srgbClr val="DDDDDD">
                    <a:lumMod val="25000"/>
                  </a:srgbClr>
                </a:solidFill>
                <a:latin typeface="+mn-lt"/>
              </a:rPr>
              <a:t>of international organizations and </a:t>
            </a:r>
            <a:r>
              <a:rPr lang="en-US" sz="2400" dirty="0" smtClean="0">
                <a:solidFill>
                  <a:srgbClr val="DDDDDD">
                    <a:lumMod val="25000"/>
                  </a:srgbClr>
                </a:solidFill>
                <a:latin typeface="+mn-lt"/>
              </a:rPr>
              <a:t>Governments in </a:t>
            </a:r>
            <a:r>
              <a:rPr lang="en-US" sz="2400" dirty="0">
                <a:solidFill>
                  <a:srgbClr val="DDDDDD">
                    <a:lumMod val="25000"/>
                  </a:srgbClr>
                </a:solidFill>
                <a:latin typeface="+mn-lt"/>
              </a:rPr>
              <a:t>the provision of </a:t>
            </a:r>
            <a:r>
              <a:rPr lang="en-US" sz="2400" dirty="0" smtClean="0">
                <a:solidFill>
                  <a:srgbClr val="DDDDDD">
                    <a:lumMod val="25000"/>
                  </a:srgbClr>
                </a:solidFill>
                <a:latin typeface="+mn-lt"/>
              </a:rPr>
              <a:t>cybersecurity</a:t>
            </a:r>
          </a:p>
          <a:p>
            <a:pPr>
              <a:lnSpc>
                <a:spcPct val="150000"/>
              </a:lnSpc>
              <a:buFont typeface="Wingdings" panose="05000000000000000000" pitchFamily="2" charset="2"/>
              <a:buChar char="ü"/>
            </a:pPr>
            <a:r>
              <a:rPr lang="en-US" sz="2400" dirty="0" smtClean="0">
                <a:solidFill>
                  <a:srgbClr val="DDDDDD">
                    <a:lumMod val="25000"/>
                  </a:srgbClr>
                </a:solidFill>
                <a:latin typeface="+mn-lt"/>
              </a:rPr>
              <a:t>Policy and regulatory aspects </a:t>
            </a:r>
            <a:r>
              <a:rPr lang="en-US" sz="2400" dirty="0">
                <a:solidFill>
                  <a:srgbClr val="DDDDDD">
                    <a:lumMod val="25000"/>
                  </a:srgbClr>
                </a:solidFill>
                <a:latin typeface="+mn-lt"/>
              </a:rPr>
              <a:t>of cybersecurity and </a:t>
            </a:r>
            <a:r>
              <a:rPr lang="en-US" sz="2400" dirty="0" smtClean="0">
                <a:solidFill>
                  <a:srgbClr val="DDDDDD">
                    <a:lumMod val="25000"/>
                  </a:srgbClr>
                </a:solidFill>
                <a:latin typeface="+mn-lt"/>
              </a:rPr>
              <a:t>COP </a:t>
            </a:r>
          </a:p>
          <a:p>
            <a:pPr>
              <a:lnSpc>
                <a:spcPct val="150000"/>
              </a:lnSpc>
              <a:buFont typeface="Wingdings" panose="05000000000000000000" pitchFamily="2" charset="2"/>
              <a:buChar char="ü"/>
            </a:pPr>
            <a:r>
              <a:rPr lang="en-US" sz="2400" dirty="0" smtClean="0">
                <a:solidFill>
                  <a:srgbClr val="DDDDDD">
                    <a:lumMod val="25000"/>
                  </a:srgbClr>
                </a:solidFill>
                <a:latin typeface="+mn-lt"/>
              </a:rPr>
              <a:t>Technical tools used </a:t>
            </a:r>
          </a:p>
          <a:p>
            <a:pPr>
              <a:lnSpc>
                <a:spcPct val="150000"/>
              </a:lnSpc>
              <a:buFont typeface="Wingdings" panose="05000000000000000000" pitchFamily="2" charset="2"/>
              <a:buChar char="ü"/>
            </a:pPr>
            <a:r>
              <a:rPr lang="en-US" sz="2400" dirty="0" smtClean="0">
                <a:solidFill>
                  <a:srgbClr val="DDDDDD">
                    <a:lumMod val="25000"/>
                  </a:srgbClr>
                </a:solidFill>
                <a:latin typeface="+mn-lt"/>
              </a:rPr>
              <a:t>Capacity-building</a:t>
            </a:r>
            <a:endParaRPr lang="en-US" sz="2400" dirty="0">
              <a:solidFill>
                <a:srgbClr val="DDDDDD">
                  <a:lumMod val="25000"/>
                </a:srgbClr>
              </a:solidFill>
              <a:latin typeface="+mn-lt"/>
            </a:endParaRPr>
          </a:p>
        </p:txBody>
      </p:sp>
    </p:spTree>
    <p:extLst>
      <p:ext uri="{BB962C8B-B14F-4D97-AF65-F5344CB8AC3E}">
        <p14:creationId xmlns:p14="http://schemas.microsoft.com/office/powerpoint/2010/main" val="66359616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3"/>
          <p:cNvSpPr>
            <a:spLocks noGrp="1"/>
          </p:cNvSpPr>
          <p:nvPr>
            <p:ph sz="half" idx="1"/>
          </p:nvPr>
        </p:nvSpPr>
        <p:spPr>
          <a:xfrm>
            <a:off x="895241" y="1684673"/>
            <a:ext cx="10219945" cy="1850464"/>
          </a:xfrm>
        </p:spPr>
        <p:txBody>
          <a:bodyPr>
            <a:noAutofit/>
          </a:bodyPr>
          <a:lstStyle/>
          <a:p>
            <a:pPr algn="ctr">
              <a:buNone/>
            </a:pPr>
            <a:r>
              <a:rPr lang="en-US" dirty="0" smtClean="0">
                <a:solidFill>
                  <a:schemeClr val="tx1"/>
                </a:solidFill>
              </a:rPr>
              <a:t>For more information</a:t>
            </a:r>
          </a:p>
          <a:p>
            <a:pPr algn="ctr">
              <a:buNone/>
            </a:pPr>
            <a:r>
              <a:rPr lang="en-US" dirty="0">
                <a:solidFill>
                  <a:schemeClr val="tx1"/>
                </a:solidFill>
              </a:rPr>
              <a:t>itumoscow@itu.int​​​​</a:t>
            </a:r>
          </a:p>
          <a:p>
            <a:pPr algn="ctr">
              <a:buNone/>
            </a:pPr>
            <a:r>
              <a:rPr lang="en-US" dirty="0">
                <a:solidFill>
                  <a:schemeClr val="tx1"/>
                </a:solidFill>
                <a:hlinkClick r:id="rId2"/>
              </a:rPr>
              <a:t>https://www.itu.int/en/ITU-D/Regional-Presence/CIS</a:t>
            </a:r>
            <a:r>
              <a:rPr lang="en-US" dirty="0" smtClean="0">
                <a:solidFill>
                  <a:schemeClr val="tx1"/>
                </a:solidFill>
                <a:hlinkClick r:id="rId2"/>
              </a:rPr>
              <a:t>/</a:t>
            </a:r>
            <a:r>
              <a:rPr lang="en-US" dirty="0" smtClean="0">
                <a:solidFill>
                  <a:schemeClr val="tx1"/>
                </a:solidFill>
              </a:rPr>
              <a:t> </a:t>
            </a:r>
            <a:endParaRPr lang="ru-RU" dirty="0">
              <a:solidFill>
                <a:schemeClr val="tx1"/>
              </a:solidFill>
            </a:endParaRPr>
          </a:p>
        </p:txBody>
      </p:sp>
    </p:spTree>
    <p:extLst>
      <p:ext uri="{BB962C8B-B14F-4D97-AF65-F5344CB8AC3E}">
        <p14:creationId xmlns:p14="http://schemas.microsoft.com/office/powerpoint/2010/main" val="214165297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11200" y="1028700"/>
            <a:ext cx="11480800" cy="4897087"/>
          </a:xfrm>
          <a:solidFill>
            <a:srgbClr val="0F90D0"/>
          </a:solidFill>
        </p:spPr>
        <p:txBody>
          <a:bodyPr anchor="ctr">
            <a:normAutofit/>
          </a:bodyPr>
          <a:lstStyle/>
          <a:p>
            <a:pPr algn="l">
              <a:lnSpc>
                <a:spcPct val="150000"/>
              </a:lnSpc>
            </a:pPr>
            <a:r>
              <a:rPr lang="en-US" sz="3600" dirty="0" smtClean="0">
                <a:solidFill>
                  <a:schemeClr val="bg1"/>
                </a:solidFill>
              </a:rPr>
              <a:t>Child Online Protection Actions by BDT</a:t>
            </a:r>
            <a:br>
              <a:rPr lang="en-US" sz="3600" dirty="0" smtClean="0">
                <a:solidFill>
                  <a:schemeClr val="bg1"/>
                </a:solidFill>
              </a:rPr>
            </a:br>
            <a:r>
              <a:rPr lang="en-US" sz="3600" dirty="0" smtClean="0">
                <a:solidFill>
                  <a:schemeClr val="bg1"/>
                </a:solidFill>
              </a:rPr>
              <a:t>Europe</a:t>
            </a:r>
            <a:br>
              <a:rPr lang="en-US" sz="3600" dirty="0" smtClean="0">
                <a:solidFill>
                  <a:schemeClr val="bg1"/>
                </a:solidFill>
              </a:rPr>
            </a:br>
            <a:r>
              <a:rPr lang="en-US" sz="4400" b="0" dirty="0" smtClean="0">
                <a:solidFill>
                  <a:schemeClr val="bg1"/>
                </a:solidFill>
              </a:rPr>
              <a:t/>
            </a:r>
            <a:br>
              <a:rPr lang="en-US" sz="4400" b="0" dirty="0" smtClean="0">
                <a:solidFill>
                  <a:schemeClr val="bg1"/>
                </a:solidFill>
              </a:rPr>
            </a:br>
            <a:r>
              <a:rPr lang="en-US" sz="1800" dirty="0">
                <a:solidFill>
                  <a:schemeClr val="bg1"/>
                </a:solidFill>
              </a:rPr>
              <a:t/>
            </a:r>
            <a:br>
              <a:rPr lang="en-US" sz="1800" dirty="0">
                <a:solidFill>
                  <a:schemeClr val="bg1"/>
                </a:solidFill>
              </a:rPr>
            </a:br>
            <a:endParaRPr lang="en-US" sz="3600" b="0" dirty="0">
              <a:solidFill>
                <a:schemeClr val="bg1"/>
              </a:solidFill>
            </a:endParaRPr>
          </a:p>
        </p:txBody>
      </p:sp>
      <p:sp>
        <p:nvSpPr>
          <p:cNvPr id="9" name="Rectangle 8"/>
          <p:cNvSpPr/>
          <p:nvPr/>
        </p:nvSpPr>
        <p:spPr>
          <a:xfrm>
            <a:off x="0" y="6352148"/>
            <a:ext cx="711200" cy="369332"/>
          </a:xfrm>
          <a:prstGeom prst="rect">
            <a:avLst/>
          </a:prstGeom>
          <a:solidFill>
            <a:srgbClr val="0F90D0"/>
          </a:solidFill>
        </p:spPr>
        <p:txBody>
          <a:bodyPr wrap="square">
            <a:spAutoFit/>
          </a:bodyPr>
          <a:lstStyle/>
          <a:p>
            <a:pPr algn="ctr"/>
            <a:fld id="{05F9E8EB-0DDF-4D7C-A745-6B028D7CD0B1}" type="slidenum">
              <a:rPr lang="en-US" smtClean="0">
                <a:solidFill>
                  <a:schemeClr val="bg1"/>
                </a:solidFill>
              </a:rPr>
              <a:pPr algn="ctr"/>
              <a:t>36</a:t>
            </a:fld>
            <a:endParaRPr lang="en-US" dirty="0">
              <a:solidFill>
                <a:schemeClr val="bg1"/>
              </a:solidFill>
            </a:endParaRPr>
          </a:p>
        </p:txBody>
      </p:sp>
    </p:spTree>
    <p:extLst>
      <p:ext uri="{BB962C8B-B14F-4D97-AF65-F5344CB8AC3E}">
        <p14:creationId xmlns:p14="http://schemas.microsoft.com/office/powerpoint/2010/main" val="248296924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16282" y="0"/>
            <a:ext cx="4811486" cy="1143000"/>
          </a:xfrm>
        </p:spPr>
        <p:txBody>
          <a:bodyPr/>
          <a:lstStyle/>
          <a:p>
            <a:r>
              <a:rPr lang="en-US" dirty="0" smtClean="0"/>
              <a:t>ITU Europe Region </a:t>
            </a:r>
            <a:endParaRPr lang="en-US" dirty="0"/>
          </a:p>
        </p:txBody>
      </p:sp>
      <p:sp>
        <p:nvSpPr>
          <p:cNvPr id="3" name="Text Placeholder 2"/>
          <p:cNvSpPr>
            <a:spLocks noGrp="1"/>
          </p:cNvSpPr>
          <p:nvPr>
            <p:ph type="body" idx="1"/>
          </p:nvPr>
        </p:nvSpPr>
        <p:spPr>
          <a:xfrm>
            <a:off x="299358" y="1184730"/>
            <a:ext cx="11768146" cy="5363027"/>
          </a:xfrm>
        </p:spPr>
        <p:txBody>
          <a:bodyPr>
            <a:normAutofit/>
          </a:bodyPr>
          <a:lstStyle/>
          <a:p>
            <a:pPr marL="0" indent="0">
              <a:buNone/>
            </a:pPr>
            <a:r>
              <a:rPr lang="en-US" b="1" dirty="0">
                <a:latin typeface="+mn-lt"/>
              </a:rPr>
              <a:t>43 Countries </a:t>
            </a:r>
            <a:r>
              <a:rPr lang="en-US" dirty="0">
                <a:latin typeface="+mn-lt"/>
              </a:rPr>
              <a:t>: </a:t>
            </a:r>
            <a:r>
              <a:rPr lang="en-US" dirty="0">
                <a:solidFill>
                  <a:schemeClr val="tx1"/>
                </a:solidFill>
                <a:latin typeface="+mn-lt"/>
              </a:rPr>
              <a:t>Albania, Andorra, Austria, Belgium, Bosnia and Herzegovina, Bulgaria, Croatia, Cyprus, Czech Republic, </a:t>
            </a:r>
            <a:r>
              <a:rPr lang="en-US" dirty="0" smtClean="0">
                <a:solidFill>
                  <a:schemeClr val="tx1"/>
                </a:solidFill>
                <a:latin typeface="+mn-lt"/>
              </a:rPr>
              <a:t>Denmark</a:t>
            </a:r>
            <a:r>
              <a:rPr lang="en-US" dirty="0">
                <a:solidFill>
                  <a:schemeClr val="tx1"/>
                </a:solidFill>
                <a:latin typeface="+mn-lt"/>
              </a:rPr>
              <a:t>, Estonia, Finland, France, Germany, Greece, Hungary, Iceland, Ireland, </a:t>
            </a:r>
            <a:r>
              <a:rPr lang="en-US" dirty="0" smtClean="0">
                <a:solidFill>
                  <a:schemeClr val="tx1"/>
                </a:solidFill>
                <a:latin typeface="+mn-lt"/>
              </a:rPr>
              <a:t>Israel </a:t>
            </a:r>
            <a:r>
              <a:rPr lang="en-US" dirty="0">
                <a:solidFill>
                  <a:schemeClr val="tx1"/>
                </a:solidFill>
                <a:latin typeface="+mn-lt"/>
              </a:rPr>
              <a:t>, Italy, Latvia, Liechtenstein, Lithuania, Luxembourg, Malta, </a:t>
            </a:r>
            <a:r>
              <a:rPr lang="en-US" dirty="0" smtClean="0">
                <a:solidFill>
                  <a:schemeClr val="tx1"/>
                </a:solidFill>
                <a:latin typeface="+mn-lt"/>
              </a:rPr>
              <a:t>The </a:t>
            </a:r>
            <a:r>
              <a:rPr lang="en-US" dirty="0">
                <a:solidFill>
                  <a:schemeClr val="tx1"/>
                </a:solidFill>
                <a:latin typeface="+mn-lt"/>
              </a:rPr>
              <a:t>Former Yugoslav Republic of Macedonia</a:t>
            </a:r>
            <a:r>
              <a:rPr lang="en-US" dirty="0" smtClean="0">
                <a:solidFill>
                  <a:schemeClr val="tx1"/>
                </a:solidFill>
                <a:latin typeface="+mn-lt"/>
              </a:rPr>
              <a:t>, Monaco</a:t>
            </a:r>
            <a:r>
              <a:rPr lang="en-US" dirty="0">
                <a:solidFill>
                  <a:schemeClr val="tx1"/>
                </a:solidFill>
                <a:latin typeface="+mn-lt"/>
              </a:rPr>
              <a:t>, Montenegro, Netherlands, Norway, </a:t>
            </a:r>
            <a:r>
              <a:rPr lang="en-US" dirty="0" smtClean="0">
                <a:solidFill>
                  <a:schemeClr val="tx1"/>
                </a:solidFill>
                <a:latin typeface="+mn-lt"/>
              </a:rPr>
              <a:t>Poland</a:t>
            </a:r>
            <a:r>
              <a:rPr lang="en-US" dirty="0">
                <a:solidFill>
                  <a:schemeClr val="tx1"/>
                </a:solidFill>
                <a:latin typeface="+mn-lt"/>
              </a:rPr>
              <a:t>, Portugal, Romania, San Marino, Serbia, Slovak Republic, Slovenia, Spain, Sweden, Switzerland, Turkey, </a:t>
            </a:r>
            <a:r>
              <a:rPr lang="en-US" dirty="0" smtClean="0">
                <a:solidFill>
                  <a:schemeClr val="tx1"/>
                </a:solidFill>
                <a:latin typeface="+mn-lt"/>
              </a:rPr>
              <a:t>Vatican, United Kingdom</a:t>
            </a:r>
          </a:p>
          <a:p>
            <a:pPr marL="0" indent="0">
              <a:buNone/>
            </a:pPr>
            <a:endParaRPr lang="en-US" sz="1500" dirty="0" smtClean="0">
              <a:latin typeface="+mn-lt"/>
            </a:endParaRPr>
          </a:p>
          <a:p>
            <a:pPr marL="0" indent="0">
              <a:buNone/>
            </a:pPr>
            <a:endParaRPr lang="en-US" dirty="0">
              <a:latin typeface="+mn-lt"/>
            </a:endParaRPr>
          </a:p>
        </p:txBody>
      </p:sp>
      <p:sp>
        <p:nvSpPr>
          <p:cNvPr id="5" name="Rectangle 4"/>
          <p:cNvSpPr/>
          <p:nvPr/>
        </p:nvSpPr>
        <p:spPr>
          <a:xfrm>
            <a:off x="0" y="6352148"/>
            <a:ext cx="711200" cy="369332"/>
          </a:xfrm>
          <a:prstGeom prst="rect">
            <a:avLst/>
          </a:prstGeom>
          <a:solidFill>
            <a:srgbClr val="0F90D0"/>
          </a:solidFill>
        </p:spPr>
        <p:txBody>
          <a:bodyPr wrap="square">
            <a:spAutoFit/>
          </a:bodyPr>
          <a:lstStyle/>
          <a:p>
            <a:pPr algn="ctr"/>
            <a:r>
              <a:rPr lang="en-US" dirty="0" smtClean="0">
                <a:solidFill>
                  <a:schemeClr val="bg1"/>
                </a:solidFill>
              </a:rPr>
              <a:t>9</a:t>
            </a:r>
            <a:endParaRPr lang="en-US" dirty="0">
              <a:solidFill>
                <a:schemeClr val="bg1"/>
              </a:solidFill>
            </a:endParaRPr>
          </a:p>
        </p:txBody>
      </p:sp>
    </p:spTree>
    <p:extLst>
      <p:ext uri="{BB962C8B-B14F-4D97-AF65-F5344CB8AC3E}">
        <p14:creationId xmlns:p14="http://schemas.microsoft.com/office/powerpoint/2010/main" val="273299112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594521" y="275408"/>
            <a:ext cx="8978660" cy="685800"/>
          </a:xfrm>
        </p:spPr>
        <p:txBody>
          <a:bodyPr>
            <a:noAutofit/>
          </a:bodyPr>
          <a:lstStyle/>
          <a:p>
            <a:r>
              <a:rPr lang="en-US" sz="3200" dirty="0"/>
              <a:t>ITU Regional Initiative 4 in Europe (EUR-RI4) </a:t>
            </a:r>
            <a:r>
              <a:rPr lang="en-US" sz="3200" dirty="0" smtClean="0"/>
              <a:t> </a:t>
            </a:r>
            <a:endParaRPr lang="en-US" sz="3200" dirty="0">
              <a:solidFill>
                <a:srgbClr val="FF0000"/>
              </a:solidFill>
            </a:endParaRPr>
          </a:p>
        </p:txBody>
      </p:sp>
      <p:sp>
        <p:nvSpPr>
          <p:cNvPr id="3" name="Content Placeholder 2"/>
          <p:cNvSpPr>
            <a:spLocks noGrp="1"/>
          </p:cNvSpPr>
          <p:nvPr>
            <p:ph idx="4294967295"/>
          </p:nvPr>
        </p:nvSpPr>
        <p:spPr>
          <a:xfrm>
            <a:off x="433268" y="1313826"/>
            <a:ext cx="9514449" cy="4919334"/>
          </a:xfrm>
          <a:solidFill>
            <a:schemeClr val="accent1">
              <a:lumMod val="40000"/>
              <a:lumOff val="60000"/>
            </a:schemeClr>
          </a:solidFill>
        </p:spPr>
        <p:txBody>
          <a:bodyPr>
            <a:normAutofit/>
          </a:bodyPr>
          <a:lstStyle/>
          <a:p>
            <a:pPr marL="0" indent="0" fontAlgn="base">
              <a:buNone/>
            </a:pPr>
            <a:r>
              <a:rPr lang="en-US" b="1" dirty="0" smtClean="0">
                <a:latin typeface="+mn-lt"/>
              </a:rPr>
              <a:t>Objective</a:t>
            </a:r>
            <a:r>
              <a:rPr lang="en-US" b="1" dirty="0">
                <a:latin typeface="+mn-lt"/>
              </a:rPr>
              <a:t>: </a:t>
            </a:r>
            <a:r>
              <a:rPr lang="en-US" dirty="0">
                <a:solidFill>
                  <a:srgbClr val="FF0000"/>
                </a:solidFill>
                <a:latin typeface="+mn-lt"/>
              </a:rPr>
              <a:t>To build trust and confidence in the use of ICTs among children and young people in </a:t>
            </a:r>
            <a:r>
              <a:rPr lang="en-US" dirty="0" smtClean="0">
                <a:solidFill>
                  <a:srgbClr val="FF0000"/>
                </a:solidFill>
                <a:latin typeface="+mn-lt"/>
              </a:rPr>
              <a:t>Europe</a:t>
            </a:r>
          </a:p>
          <a:p>
            <a:pPr marL="0" indent="0" fontAlgn="base">
              <a:buNone/>
            </a:pPr>
            <a:endParaRPr lang="en-US" b="1" dirty="0">
              <a:latin typeface="+mn-lt"/>
            </a:endParaRPr>
          </a:p>
          <a:p>
            <a:pPr marL="0" indent="0" fontAlgn="base">
              <a:buNone/>
            </a:pPr>
            <a:r>
              <a:rPr lang="en-US" b="1" dirty="0" smtClean="0">
                <a:latin typeface="+mn-lt"/>
              </a:rPr>
              <a:t>Expected Result:</a:t>
            </a:r>
            <a:r>
              <a:rPr lang="en-US" dirty="0" smtClean="0">
                <a:latin typeface="+mn-lt"/>
              </a:rPr>
              <a:t> Assistance </a:t>
            </a:r>
            <a:r>
              <a:rPr lang="en-US" dirty="0">
                <a:latin typeface="+mn-lt"/>
              </a:rPr>
              <a:t>to the countries in need in the following</a:t>
            </a:r>
            <a:r>
              <a:rPr lang="en-US" dirty="0" smtClean="0">
                <a:latin typeface="+mn-lt"/>
              </a:rPr>
              <a:t>:</a:t>
            </a:r>
          </a:p>
          <a:p>
            <a:pPr marL="900113" indent="-514350" fontAlgn="base">
              <a:buFont typeface="+mj-lt"/>
              <a:buAutoNum type="arabicPeriod"/>
            </a:pPr>
            <a:r>
              <a:rPr lang="en-US" sz="2200" dirty="0" smtClean="0">
                <a:latin typeface="+mn-lt"/>
              </a:rPr>
              <a:t>Utilizing </a:t>
            </a:r>
            <a:r>
              <a:rPr lang="en-US" sz="2200" dirty="0">
                <a:latin typeface="+mn-lt"/>
              </a:rPr>
              <a:t>the existing knowledge on risk and vulnerabilities to which children are exposed in cyberspace and providing best </a:t>
            </a:r>
            <a:r>
              <a:rPr lang="en-US" sz="2200" dirty="0" smtClean="0">
                <a:latin typeface="+mn-lt"/>
              </a:rPr>
              <a:t>practices</a:t>
            </a:r>
          </a:p>
          <a:p>
            <a:pPr marL="900113" indent="-514350" fontAlgn="base">
              <a:buFont typeface="+mj-lt"/>
              <a:buAutoNum type="arabicPeriod"/>
            </a:pPr>
            <a:r>
              <a:rPr lang="en-US" sz="2200" dirty="0" smtClean="0">
                <a:latin typeface="+mn-lt"/>
              </a:rPr>
              <a:t>Providing </a:t>
            </a:r>
            <a:r>
              <a:rPr lang="en-US" sz="2200" dirty="0">
                <a:latin typeface="+mn-lt"/>
              </a:rPr>
              <a:t>a platform to raise awareness on child online protection (COP) and safety </a:t>
            </a:r>
            <a:r>
              <a:rPr lang="en-US" sz="2200" dirty="0" smtClean="0">
                <a:latin typeface="+mn-lt"/>
              </a:rPr>
              <a:t>issues</a:t>
            </a:r>
          </a:p>
          <a:p>
            <a:pPr marL="900113" indent="-514350" fontAlgn="base">
              <a:buFont typeface="+mj-lt"/>
              <a:buAutoNum type="arabicPeriod"/>
            </a:pPr>
            <a:r>
              <a:rPr lang="en-US" sz="2200" dirty="0" smtClean="0">
                <a:latin typeface="+mn-lt"/>
              </a:rPr>
              <a:t>Developing </a:t>
            </a:r>
            <a:r>
              <a:rPr lang="en-US" sz="2200" dirty="0">
                <a:latin typeface="+mn-lt"/>
              </a:rPr>
              <a:t>and implementing roadmaps for national or regional COP initiatives.</a:t>
            </a:r>
            <a:r>
              <a:rPr lang="en-US" dirty="0">
                <a:latin typeface="+mn-lt"/>
              </a:rPr>
              <a:t/>
            </a:r>
            <a:br>
              <a:rPr lang="en-US" dirty="0">
                <a:latin typeface="+mn-lt"/>
              </a:rPr>
            </a:br>
            <a:endParaRPr lang="en-US" dirty="0">
              <a:latin typeface="+mn-lt"/>
            </a:endParaRPr>
          </a:p>
        </p:txBody>
      </p:sp>
      <p:pic>
        <p:nvPicPr>
          <p:cNvPr id="4" name="Picture 2" descr="http://www.itu.int/en/ITU-D/PublishingImages/WTDC/WTDC14BannerHomePage_v1.png"/>
          <p:cNvPicPr>
            <a:picLocks noChangeAspect="1" noChangeArrowheads="1"/>
          </p:cNvPicPr>
          <p:nvPr/>
        </p:nvPicPr>
        <p:blipFill rotWithShape="1">
          <a:blip r:embed="rId2">
            <a:extLst>
              <a:ext uri="{28A0092B-C50C-407E-A947-70E740481C1C}">
                <a14:useLocalDpi xmlns:a14="http://schemas.microsoft.com/office/drawing/2010/main" val="0"/>
              </a:ext>
            </a:extLst>
          </a:blip>
          <a:srcRect l="43989" t="12851" r="44569" b="13025"/>
          <a:stretch/>
        </p:blipFill>
        <p:spPr bwMode="auto">
          <a:xfrm>
            <a:off x="10414698" y="2215315"/>
            <a:ext cx="1412086" cy="284434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0" y="6352148"/>
            <a:ext cx="711200" cy="369332"/>
          </a:xfrm>
          <a:prstGeom prst="rect">
            <a:avLst/>
          </a:prstGeom>
          <a:solidFill>
            <a:srgbClr val="0F90D0"/>
          </a:solidFill>
        </p:spPr>
        <p:txBody>
          <a:bodyPr wrap="square">
            <a:spAutoFit/>
          </a:bodyPr>
          <a:lstStyle/>
          <a:p>
            <a:pPr algn="ctr"/>
            <a:r>
              <a:rPr lang="en-US" dirty="0" smtClean="0">
                <a:solidFill>
                  <a:schemeClr val="bg1"/>
                </a:solidFill>
              </a:rPr>
              <a:t>7</a:t>
            </a:r>
            <a:endParaRPr lang="en-US" dirty="0">
              <a:solidFill>
                <a:schemeClr val="bg1"/>
              </a:solidFill>
            </a:endParaRPr>
          </a:p>
        </p:txBody>
      </p:sp>
    </p:spTree>
    <p:extLst>
      <p:ext uri="{BB962C8B-B14F-4D97-AF65-F5344CB8AC3E}">
        <p14:creationId xmlns:p14="http://schemas.microsoft.com/office/powerpoint/2010/main" val="349404421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352148"/>
            <a:ext cx="711200" cy="369332"/>
          </a:xfrm>
          <a:prstGeom prst="rect">
            <a:avLst/>
          </a:prstGeom>
          <a:solidFill>
            <a:srgbClr val="0F90D0"/>
          </a:solidFill>
        </p:spPr>
        <p:txBody>
          <a:bodyPr wrap="square">
            <a:spAutoFit/>
          </a:bodyPr>
          <a:lstStyle/>
          <a:p>
            <a:pPr algn="ctr"/>
            <a:fld id="{05F9E8EB-0DDF-4D7C-A745-6B028D7CD0B1}" type="slidenum">
              <a:rPr lang="en-US" smtClean="0">
                <a:solidFill>
                  <a:schemeClr val="bg1"/>
                </a:solidFill>
              </a:rPr>
              <a:pPr algn="ctr"/>
              <a:t>39</a:t>
            </a:fld>
            <a:endParaRPr lang="en-US" dirty="0">
              <a:solidFill>
                <a:schemeClr val="bg1"/>
              </a:solidFill>
            </a:endParaRPr>
          </a:p>
        </p:txBody>
      </p:sp>
      <p:sp>
        <p:nvSpPr>
          <p:cNvPr id="4" name="Title 1"/>
          <p:cNvSpPr>
            <a:spLocks noGrp="1"/>
          </p:cNvSpPr>
          <p:nvPr>
            <p:ph type="title"/>
          </p:nvPr>
        </p:nvSpPr>
        <p:spPr>
          <a:xfrm>
            <a:off x="1042874" y="138975"/>
            <a:ext cx="8332945" cy="619602"/>
          </a:xfrm>
        </p:spPr>
        <p:txBody>
          <a:bodyPr>
            <a:noAutofit/>
          </a:bodyPr>
          <a:lstStyle/>
          <a:p>
            <a:pPr algn="ctr"/>
            <a:r>
              <a:rPr lang="en-US" sz="2800" dirty="0" smtClean="0"/>
              <a:t>Survey : Review of National Activities April 2017</a:t>
            </a:r>
            <a:endParaRPr lang="en-US" sz="28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51154" y="817416"/>
            <a:ext cx="4312486" cy="5703287"/>
          </a:xfrm>
          <a:prstGeom prst="rect">
            <a:avLst/>
          </a:prstGeom>
          <a:ln>
            <a:noFill/>
          </a:ln>
          <a:effectLst>
            <a:outerShdw blurRad="292100" dist="139700" dir="2700000" algn="tl" rotWithShape="0">
              <a:srgbClr val="333333">
                <a:alpha val="65000"/>
              </a:srgbClr>
            </a:outerShdw>
          </a:effectLst>
        </p:spPr>
      </p:pic>
      <p:sp>
        <p:nvSpPr>
          <p:cNvPr id="14" name="Rectangle 13"/>
          <p:cNvSpPr/>
          <p:nvPr/>
        </p:nvSpPr>
        <p:spPr>
          <a:xfrm>
            <a:off x="6552281" y="1233457"/>
            <a:ext cx="5182519" cy="882678"/>
          </a:xfrm>
          <a:prstGeom prst="rect">
            <a:avLst/>
          </a:prstGeom>
          <a:solidFill>
            <a:srgbClr val="0F90D0"/>
          </a:solidFill>
        </p:spPr>
        <p:txBody>
          <a:bodyPr wrap="square">
            <a:spAutoFit/>
          </a:bodyPr>
          <a:lstStyle/>
          <a:p>
            <a:pPr lvl="0">
              <a:lnSpc>
                <a:spcPct val="107000"/>
              </a:lnSpc>
            </a:pPr>
            <a:r>
              <a:rPr lang="en-US" sz="2400" b="1" dirty="0" smtClean="0">
                <a:solidFill>
                  <a:schemeClr val="bg1"/>
                </a:solidFill>
                <a:latin typeface="Calibri" panose="020F0502020204030204" pitchFamily="34" charset="0"/>
                <a:ea typeface="SimSun" panose="02010600030101010101" pitchFamily="2" charset="-122"/>
                <a:cs typeface="Arial" panose="020B0604020202020204" pitchFamily="34" charset="0"/>
              </a:rPr>
              <a:t>Launched at the Regional Preparatory Forum, Vilnius, April 2017</a:t>
            </a:r>
            <a:endParaRPr lang="en-US" sz="2400" b="1" dirty="0">
              <a:solidFill>
                <a:schemeClr val="bg1"/>
              </a:solidFill>
              <a:latin typeface="Calibri" panose="020F0502020204030204" pitchFamily="34" charset="0"/>
              <a:ea typeface="SimSun" panose="02010600030101010101" pitchFamily="2" charset="-122"/>
              <a:cs typeface="Arial" panose="020B0604020202020204" pitchFamily="34" charset="0"/>
            </a:endParaRPr>
          </a:p>
        </p:txBody>
      </p:sp>
      <p:sp>
        <p:nvSpPr>
          <p:cNvPr id="6" name="Rectangle 5"/>
          <p:cNvSpPr/>
          <p:nvPr/>
        </p:nvSpPr>
        <p:spPr>
          <a:xfrm>
            <a:off x="6552281" y="2620297"/>
            <a:ext cx="5182519" cy="470000"/>
          </a:xfrm>
          <a:prstGeom prst="rect">
            <a:avLst/>
          </a:prstGeom>
          <a:solidFill>
            <a:schemeClr val="accent3"/>
          </a:solidFill>
        </p:spPr>
        <p:txBody>
          <a:bodyPr wrap="square">
            <a:spAutoFit/>
          </a:bodyPr>
          <a:lstStyle/>
          <a:p>
            <a:pPr lvl="0">
              <a:lnSpc>
                <a:spcPct val="107000"/>
              </a:lnSpc>
            </a:pPr>
            <a:r>
              <a:rPr lang="en-US" sz="2400" b="1" dirty="0" smtClean="0">
                <a:solidFill>
                  <a:schemeClr val="bg1"/>
                </a:solidFill>
                <a:latin typeface="Calibri" panose="020F0502020204030204" pitchFamily="34" charset="0"/>
                <a:ea typeface="SimSun" panose="02010600030101010101" pitchFamily="2" charset="-122"/>
                <a:cs typeface="Arial" panose="020B0604020202020204" pitchFamily="34" charset="0"/>
              </a:rPr>
              <a:t>18 countries surveyed</a:t>
            </a:r>
            <a:endParaRPr lang="en-US" sz="2400" b="1" dirty="0">
              <a:solidFill>
                <a:schemeClr val="bg1"/>
              </a:solidFill>
              <a:latin typeface="Calibri" panose="020F0502020204030204" pitchFamily="34" charset="0"/>
              <a:ea typeface="SimSun" panose="02010600030101010101" pitchFamily="2" charset="-122"/>
              <a:cs typeface="Arial" panose="020B0604020202020204" pitchFamily="34" charset="0"/>
            </a:endParaRPr>
          </a:p>
        </p:txBody>
      </p:sp>
      <p:sp>
        <p:nvSpPr>
          <p:cNvPr id="7" name="Rectangle 6"/>
          <p:cNvSpPr/>
          <p:nvPr/>
        </p:nvSpPr>
        <p:spPr>
          <a:xfrm>
            <a:off x="6537041" y="3565177"/>
            <a:ext cx="5182519" cy="1673022"/>
          </a:xfrm>
          <a:prstGeom prst="rect">
            <a:avLst/>
          </a:prstGeom>
          <a:solidFill>
            <a:srgbClr val="C20EFA"/>
          </a:solidFill>
        </p:spPr>
        <p:txBody>
          <a:bodyPr wrap="square">
            <a:spAutoFit/>
          </a:bodyPr>
          <a:lstStyle/>
          <a:p>
            <a:pPr lvl="0">
              <a:lnSpc>
                <a:spcPct val="107000"/>
              </a:lnSpc>
            </a:pPr>
            <a:r>
              <a:rPr lang="en-US" sz="2400" b="1" dirty="0" smtClean="0">
                <a:solidFill>
                  <a:schemeClr val="bg1"/>
                </a:solidFill>
                <a:latin typeface="Calibri" panose="020F0502020204030204" pitchFamily="34" charset="0"/>
                <a:ea typeface="SimSun" panose="02010600030101010101" pitchFamily="2" charset="-122"/>
                <a:cs typeface="Arial" panose="020B0604020202020204" pitchFamily="34" charset="0"/>
              </a:rPr>
              <a:t>Practices collected from 6 countries : </a:t>
            </a:r>
            <a:r>
              <a:rPr lang="it-IT" sz="2400" b="1" dirty="0">
                <a:solidFill>
                  <a:schemeClr val="bg1"/>
                </a:solidFill>
                <a:latin typeface="Calibri" panose="020F0502020204030204" pitchFamily="34" charset="0"/>
                <a:ea typeface="SimSun" panose="02010600030101010101" pitchFamily="2" charset="-122"/>
                <a:cs typeface="Arial" panose="020B0604020202020204" pitchFamily="34" charset="0"/>
              </a:rPr>
              <a:t>Albania, Bosnia &amp; Herzegovina, Romania, Serbia, Slovak Republic, Turkey </a:t>
            </a:r>
            <a:endParaRPr lang="en-US" sz="2400" b="1" dirty="0">
              <a:solidFill>
                <a:schemeClr val="bg1"/>
              </a:solidFill>
              <a:latin typeface="Calibri" panose="020F0502020204030204" pitchFamily="34" charset="0"/>
              <a:ea typeface="SimSun" panose="02010600030101010101" pitchFamily="2" charset="-122"/>
              <a:cs typeface="Arial" panose="020B0604020202020204" pitchFamily="34" charset="0"/>
            </a:endParaRPr>
          </a:p>
        </p:txBody>
      </p:sp>
    </p:spTree>
    <p:extLst>
      <p:ext uri="{BB962C8B-B14F-4D97-AF65-F5344CB8AC3E}">
        <p14:creationId xmlns:p14="http://schemas.microsoft.com/office/powerpoint/2010/main" val="32472601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93964" y="1663103"/>
            <a:ext cx="10891158" cy="3970318"/>
          </a:xfrm>
          <a:prstGeom prst="rect">
            <a:avLst/>
          </a:prstGeom>
        </p:spPr>
        <p:txBody>
          <a:bodyPr wrap="square">
            <a:spAutoFit/>
          </a:bodyPr>
          <a:lstStyle/>
          <a:p>
            <a:pPr marL="457200" indent="-457200">
              <a:buFont typeface="Wingdings" panose="05000000000000000000" pitchFamily="2" charset="2"/>
              <a:buChar char="ü"/>
            </a:pPr>
            <a:r>
              <a:rPr lang="en-US" sz="2800" dirty="0"/>
              <a:t>A global framework has been elaborated  selecting 2 pilots countries in each sub-region; </a:t>
            </a:r>
          </a:p>
          <a:p>
            <a:pPr marL="457200" indent="-457200">
              <a:buFont typeface="Wingdings" panose="05000000000000000000" pitchFamily="2" charset="2"/>
              <a:buChar char="ü"/>
            </a:pPr>
            <a:r>
              <a:rPr lang="en-US" sz="2800" dirty="0"/>
              <a:t>After signing of the </a:t>
            </a:r>
            <a:r>
              <a:rPr lang="en-US" sz="2800" dirty="0" smtClean="0"/>
              <a:t>Project Document </a:t>
            </a:r>
            <a:r>
              <a:rPr lang="en-US" sz="2800" dirty="0"/>
              <a:t>countries have to fund the project  : Capacity building  in </a:t>
            </a:r>
            <a:r>
              <a:rPr lang="en-US" sz="2800"/>
              <a:t>Project </a:t>
            </a:r>
            <a:r>
              <a:rPr lang="en-US" sz="2800" smtClean="0"/>
              <a:t>management and </a:t>
            </a:r>
            <a:r>
              <a:rPr lang="en-US" sz="2800" dirty="0"/>
              <a:t>a National workshop aiming to the selection of 2 concrete projects to be implemented. </a:t>
            </a:r>
          </a:p>
          <a:p>
            <a:pPr marL="457200" indent="-457200">
              <a:buFont typeface="Wingdings" panose="05000000000000000000" pitchFamily="2" charset="2"/>
              <a:buChar char="ü"/>
            </a:pPr>
            <a:r>
              <a:rPr lang="en-US" sz="2800" dirty="0"/>
              <a:t>Extension to the other countries is to be conducted  progressively. </a:t>
            </a:r>
          </a:p>
          <a:p>
            <a:pPr marL="457200" indent="-457200">
              <a:buFont typeface="Wingdings" panose="05000000000000000000" pitchFamily="2" charset="2"/>
              <a:buChar char="ü"/>
            </a:pPr>
            <a:r>
              <a:rPr lang="en-US" sz="2800" dirty="0"/>
              <a:t>Missions were organized in </a:t>
            </a:r>
            <a:r>
              <a:rPr lang="en-US" sz="2800" dirty="0" smtClean="0"/>
              <a:t>Chad, Central Africa Republic, Ivory Coast, Congo, Gabon, Kenya</a:t>
            </a:r>
            <a:endParaRPr lang="en-US" sz="2800" dirty="0"/>
          </a:p>
        </p:txBody>
      </p:sp>
      <p:sp>
        <p:nvSpPr>
          <p:cNvPr id="6" name="Title 1"/>
          <p:cNvSpPr>
            <a:spLocks noGrp="1"/>
          </p:cNvSpPr>
          <p:nvPr>
            <p:ph type="title"/>
          </p:nvPr>
        </p:nvSpPr>
        <p:spPr>
          <a:xfrm>
            <a:off x="2916282" y="0"/>
            <a:ext cx="6170568" cy="1143000"/>
          </a:xfrm>
        </p:spPr>
        <p:txBody>
          <a:bodyPr>
            <a:normAutofit/>
          </a:bodyPr>
          <a:lstStyle/>
          <a:p>
            <a:r>
              <a:rPr lang="en-US" dirty="0" smtClean="0"/>
              <a:t>COP actions in </a:t>
            </a:r>
            <a:r>
              <a:rPr lang="en-US" dirty="0"/>
              <a:t>A</a:t>
            </a:r>
            <a:r>
              <a:rPr lang="en-US" dirty="0" smtClean="0"/>
              <a:t>frica</a:t>
            </a:r>
            <a:endParaRPr lang="en-US" dirty="0"/>
          </a:p>
        </p:txBody>
      </p:sp>
    </p:spTree>
    <p:extLst>
      <p:ext uri="{BB962C8B-B14F-4D97-AF65-F5344CB8AC3E}">
        <p14:creationId xmlns:p14="http://schemas.microsoft.com/office/powerpoint/2010/main" val="146738175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12026" y="329634"/>
            <a:ext cx="7903028" cy="619602"/>
          </a:xfrm>
        </p:spPr>
        <p:txBody>
          <a:bodyPr>
            <a:noAutofit/>
          </a:bodyPr>
          <a:lstStyle/>
          <a:p>
            <a:r>
              <a:rPr lang="en-US" dirty="0" smtClean="0">
                <a:solidFill>
                  <a:srgbClr val="000000"/>
                </a:solidFill>
              </a:rPr>
              <a:t>Areas Covered by the Survey </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3815835291"/>
              </p:ext>
            </p:extLst>
          </p:nvPr>
        </p:nvGraphicFramePr>
        <p:xfrm>
          <a:off x="1395185" y="1610481"/>
          <a:ext cx="9251043" cy="3627120"/>
        </p:xfrm>
        <a:graphic>
          <a:graphicData uri="http://schemas.openxmlformats.org/drawingml/2006/table">
            <a:tbl>
              <a:tblPr firstRow="1" bandRow="1">
                <a:tableStyleId>{69CF1AB2-1976-4502-BF36-3FF5EA218861}</a:tableStyleId>
              </a:tblPr>
              <a:tblGrid>
                <a:gridCol w="9251043"/>
              </a:tblGrid>
              <a:tr h="0">
                <a:tc>
                  <a:txBody>
                    <a:bodyPr/>
                    <a:lstStyle/>
                    <a:p>
                      <a:r>
                        <a:rPr lang="en-US" sz="2800" b="1" dirty="0" smtClean="0">
                          <a:solidFill>
                            <a:schemeClr val="bg1"/>
                          </a:solidFill>
                        </a:rPr>
                        <a:t>Perceptions of online child safety issues</a:t>
                      </a:r>
                      <a:endParaRPr lang="en-US" sz="2800" b="1" dirty="0">
                        <a:solidFill>
                          <a:schemeClr val="bg1"/>
                        </a:solidFill>
                      </a:endParaRPr>
                    </a:p>
                  </a:txBody>
                  <a:tcPr>
                    <a:solidFill>
                      <a:schemeClr val="accent2"/>
                    </a:solidFill>
                  </a:tcPr>
                </a:tc>
              </a:tr>
              <a:tr h="370840">
                <a:tc>
                  <a:txBody>
                    <a:bodyPr/>
                    <a:lstStyle/>
                    <a:p>
                      <a:r>
                        <a:rPr lang="en-US" sz="2800" b="1" dirty="0" smtClean="0">
                          <a:solidFill>
                            <a:schemeClr val="bg1"/>
                          </a:solidFill>
                        </a:rPr>
                        <a:t>Availability of advice or guidance</a:t>
                      </a:r>
                      <a:endParaRPr lang="en-US" sz="2800" b="1" dirty="0">
                        <a:solidFill>
                          <a:schemeClr val="bg1"/>
                        </a:solidFill>
                      </a:endParaRPr>
                    </a:p>
                  </a:txBody>
                  <a:tcPr>
                    <a:solidFill>
                      <a:schemeClr val="accent3"/>
                    </a:solidFill>
                  </a:tcPr>
                </a:tc>
              </a:tr>
              <a:tr h="370840">
                <a:tc>
                  <a:txBody>
                    <a:bodyPr/>
                    <a:lstStyle/>
                    <a:p>
                      <a:r>
                        <a:rPr lang="en-US" sz="2800" b="1" dirty="0" smtClean="0">
                          <a:solidFill>
                            <a:schemeClr val="bg1"/>
                          </a:solidFill>
                        </a:rPr>
                        <a:t>Availability of awareness raising and related </a:t>
                      </a:r>
                      <a:r>
                        <a:rPr lang="en-US" sz="2800" b="1" dirty="0" err="1" smtClean="0">
                          <a:solidFill>
                            <a:schemeClr val="bg1"/>
                          </a:solidFill>
                        </a:rPr>
                        <a:t>programmes</a:t>
                      </a:r>
                      <a:endParaRPr lang="en-US" sz="2800" b="1" dirty="0">
                        <a:solidFill>
                          <a:schemeClr val="bg1"/>
                        </a:solidFill>
                      </a:endParaRPr>
                    </a:p>
                  </a:txBody>
                  <a:tcPr>
                    <a:solidFill>
                      <a:schemeClr val="accent1"/>
                    </a:solidFill>
                  </a:tcPr>
                </a:tc>
              </a:tr>
              <a:tr h="370840">
                <a:tc>
                  <a:txBody>
                    <a:bodyPr/>
                    <a:lstStyle/>
                    <a:p>
                      <a:r>
                        <a:rPr lang="en-US" sz="2800" b="1" dirty="0" smtClean="0">
                          <a:solidFill>
                            <a:schemeClr val="bg1"/>
                          </a:solidFill>
                        </a:rPr>
                        <a:t>Legal framework and law enforcement resources</a:t>
                      </a:r>
                      <a:endParaRPr lang="en-US" sz="2800" b="1" dirty="0">
                        <a:solidFill>
                          <a:schemeClr val="bg1"/>
                        </a:solidFill>
                      </a:endParaRPr>
                    </a:p>
                  </a:txBody>
                  <a:tcPr>
                    <a:solidFill>
                      <a:srgbClr val="C20EFA"/>
                    </a:solidFill>
                  </a:tcPr>
                </a:tc>
              </a:tr>
              <a:tr h="370840">
                <a:tc>
                  <a:txBody>
                    <a:bodyPr/>
                    <a:lstStyle/>
                    <a:p>
                      <a:r>
                        <a:rPr lang="en-US" sz="2800" b="1" dirty="0" smtClean="0">
                          <a:solidFill>
                            <a:schemeClr val="bg1"/>
                          </a:solidFill>
                        </a:rPr>
                        <a:t>National focal points</a:t>
                      </a:r>
                      <a:endParaRPr lang="en-US" sz="2800" b="1" dirty="0">
                        <a:solidFill>
                          <a:schemeClr val="bg1"/>
                        </a:solidFill>
                      </a:endParaRPr>
                    </a:p>
                  </a:txBody>
                  <a:tcPr>
                    <a:solidFill>
                      <a:srgbClr val="FF0000"/>
                    </a:solidFill>
                  </a:tcPr>
                </a:tc>
              </a:tr>
              <a:tr h="370840">
                <a:tc>
                  <a:txBody>
                    <a:bodyPr/>
                    <a:lstStyle/>
                    <a:p>
                      <a:r>
                        <a:rPr lang="en-US" sz="2800" b="1" dirty="0" smtClean="0">
                          <a:solidFill>
                            <a:schemeClr val="bg1"/>
                          </a:solidFill>
                        </a:rPr>
                        <a:t>Perceptions of the level of co-operation with industry</a:t>
                      </a:r>
                      <a:endParaRPr lang="en-US" sz="2800" b="1" dirty="0">
                        <a:solidFill>
                          <a:schemeClr val="bg1"/>
                        </a:solidFill>
                      </a:endParaRPr>
                    </a:p>
                  </a:txBody>
                  <a:tcPr>
                    <a:solidFill>
                      <a:schemeClr val="accent5"/>
                    </a:solidFill>
                  </a:tcPr>
                </a:tc>
              </a:tr>
              <a:tr h="370840">
                <a:tc>
                  <a: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2800" b="1" dirty="0" smtClean="0">
                          <a:solidFill>
                            <a:schemeClr val="bg1"/>
                          </a:solidFill>
                        </a:rPr>
                        <a:t>Perceived assistance needed by each country</a:t>
                      </a:r>
                      <a:endParaRPr lang="en-US" sz="2800" b="1" dirty="0">
                        <a:solidFill>
                          <a:schemeClr val="bg1"/>
                        </a:solidFill>
                      </a:endParaRPr>
                    </a:p>
                  </a:txBody>
                  <a:tcPr>
                    <a:solidFill>
                      <a:srgbClr val="00B0F0"/>
                    </a:solidFill>
                  </a:tcPr>
                </a:tc>
              </a:tr>
            </a:tbl>
          </a:graphicData>
        </a:graphic>
      </p:graphicFrame>
      <p:sp>
        <p:nvSpPr>
          <p:cNvPr id="4" name="Rectangle 3"/>
          <p:cNvSpPr/>
          <p:nvPr/>
        </p:nvSpPr>
        <p:spPr>
          <a:xfrm>
            <a:off x="0" y="6352148"/>
            <a:ext cx="711200" cy="369332"/>
          </a:xfrm>
          <a:prstGeom prst="rect">
            <a:avLst/>
          </a:prstGeom>
          <a:solidFill>
            <a:srgbClr val="0F90D0"/>
          </a:solidFill>
        </p:spPr>
        <p:txBody>
          <a:bodyPr wrap="square">
            <a:spAutoFit/>
          </a:bodyPr>
          <a:lstStyle/>
          <a:p>
            <a:pPr algn="ctr"/>
            <a:r>
              <a:rPr lang="en-US" dirty="0" smtClean="0">
                <a:solidFill>
                  <a:schemeClr val="bg1"/>
                </a:solidFill>
              </a:rPr>
              <a:t>10</a:t>
            </a:r>
            <a:endParaRPr lang="en-US" dirty="0">
              <a:solidFill>
                <a:schemeClr val="bg1"/>
              </a:solidFill>
            </a:endParaRPr>
          </a:p>
        </p:txBody>
      </p:sp>
    </p:spTree>
    <p:extLst>
      <p:ext uri="{BB962C8B-B14F-4D97-AF65-F5344CB8AC3E}">
        <p14:creationId xmlns:p14="http://schemas.microsoft.com/office/powerpoint/2010/main" val="241846152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1100" y="233840"/>
            <a:ext cx="8252460" cy="619602"/>
          </a:xfrm>
        </p:spPr>
        <p:txBody>
          <a:bodyPr>
            <a:noAutofit/>
          </a:bodyPr>
          <a:lstStyle/>
          <a:p>
            <a:r>
              <a:rPr lang="en-US" sz="3200" dirty="0">
                <a:solidFill>
                  <a:srgbClr val="000000"/>
                </a:solidFill>
              </a:rPr>
              <a:t>Perceptions of </a:t>
            </a:r>
            <a:r>
              <a:rPr lang="en-US" sz="3200" dirty="0" smtClean="0">
                <a:solidFill>
                  <a:srgbClr val="000000"/>
                </a:solidFill>
              </a:rPr>
              <a:t>Online </a:t>
            </a:r>
            <a:r>
              <a:rPr lang="en-US" sz="3200" dirty="0">
                <a:solidFill>
                  <a:srgbClr val="000000"/>
                </a:solidFill>
              </a:rPr>
              <a:t>C</a:t>
            </a:r>
            <a:r>
              <a:rPr lang="en-US" sz="3200" dirty="0" smtClean="0">
                <a:solidFill>
                  <a:srgbClr val="000000"/>
                </a:solidFill>
              </a:rPr>
              <a:t>hild </a:t>
            </a:r>
            <a:r>
              <a:rPr lang="en-US" sz="3200" dirty="0">
                <a:solidFill>
                  <a:srgbClr val="000000"/>
                </a:solidFill>
              </a:rPr>
              <a:t>S</a:t>
            </a:r>
            <a:r>
              <a:rPr lang="en-US" sz="3200" dirty="0" smtClean="0">
                <a:solidFill>
                  <a:srgbClr val="000000"/>
                </a:solidFill>
              </a:rPr>
              <a:t>afety </a:t>
            </a:r>
            <a:r>
              <a:rPr lang="en-US" sz="3200" dirty="0">
                <a:solidFill>
                  <a:srgbClr val="000000"/>
                </a:solidFill>
              </a:rPr>
              <a:t>issues</a:t>
            </a:r>
            <a:endParaRPr lang="en-US" sz="3200" dirty="0"/>
          </a:p>
        </p:txBody>
      </p:sp>
      <p:grpSp>
        <p:nvGrpSpPr>
          <p:cNvPr id="4" name="Group 4"/>
          <p:cNvGrpSpPr>
            <a:grpSpLocks noChangeAspect="1"/>
          </p:cNvGrpSpPr>
          <p:nvPr/>
        </p:nvGrpSpPr>
        <p:grpSpPr bwMode="auto">
          <a:xfrm>
            <a:off x="510540" y="998220"/>
            <a:ext cx="9239456" cy="5416233"/>
            <a:chOff x="576" y="619"/>
            <a:chExt cx="5452" cy="3196"/>
          </a:xfrm>
          <a:solidFill>
            <a:schemeClr val="accent1"/>
          </a:solidFill>
        </p:grpSpPr>
        <p:sp>
          <p:nvSpPr>
            <p:cNvPr id="6" name="AutoShape 3"/>
            <p:cNvSpPr>
              <a:spLocks noChangeAspect="1" noTextEdit="1"/>
            </p:cNvSpPr>
            <p:nvPr/>
          </p:nvSpPr>
          <p:spPr bwMode="auto">
            <a:xfrm>
              <a:off x="576" y="619"/>
              <a:ext cx="5452" cy="3196"/>
            </a:xfrm>
            <a:prstGeom prst="rect">
              <a:avLst/>
            </a:prstGeom>
            <a:grpFill/>
            <a:ln w="9525" cap="flat" cmpd="sng" algn="ctr">
              <a:solidFill>
                <a:schemeClr val="accent1"/>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en-US"/>
            </a:p>
          </p:txBody>
        </p:sp>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6" y="619"/>
              <a:ext cx="5463" cy="3207"/>
            </a:xfrm>
            <a:prstGeom prst="rect">
              <a:avLst/>
            </a:prstGeom>
            <a:solidFill>
              <a:schemeClr val="accent1"/>
            </a:solidFill>
            <a:ln w="9525">
              <a:solidFill>
                <a:srgbClr val="000000"/>
              </a:solidFill>
              <a:miter lim="800000"/>
              <a:headEnd/>
              <a:tailEnd/>
            </a:ln>
            <a:extLst/>
          </p:spPr>
        </p:pic>
      </p:grpSp>
      <p:sp>
        <p:nvSpPr>
          <p:cNvPr id="7" name="Rectangle 6"/>
          <p:cNvSpPr/>
          <p:nvPr/>
        </p:nvSpPr>
        <p:spPr>
          <a:xfrm>
            <a:off x="0" y="6352148"/>
            <a:ext cx="711200" cy="369332"/>
          </a:xfrm>
          <a:prstGeom prst="rect">
            <a:avLst/>
          </a:prstGeom>
          <a:solidFill>
            <a:srgbClr val="0F90D0"/>
          </a:solidFill>
        </p:spPr>
        <p:txBody>
          <a:bodyPr wrap="square">
            <a:spAutoFit/>
          </a:bodyPr>
          <a:lstStyle/>
          <a:p>
            <a:pPr algn="ctr"/>
            <a:r>
              <a:rPr lang="en-US" dirty="0" smtClean="0">
                <a:solidFill>
                  <a:schemeClr val="bg1"/>
                </a:solidFill>
              </a:rPr>
              <a:t>11</a:t>
            </a:r>
            <a:endParaRPr lang="en-US" dirty="0">
              <a:solidFill>
                <a:schemeClr val="bg1"/>
              </a:solidFill>
            </a:endParaRPr>
          </a:p>
        </p:txBody>
      </p:sp>
    </p:spTree>
    <p:extLst>
      <p:ext uri="{BB962C8B-B14F-4D97-AF65-F5344CB8AC3E}">
        <p14:creationId xmlns:p14="http://schemas.microsoft.com/office/powerpoint/2010/main" val="157154542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04799" y="1005840"/>
            <a:ext cx="9234709" cy="5425062"/>
          </a:xfrm>
          <a:prstGeom prst="rect">
            <a:avLst/>
          </a:prstGeom>
        </p:spPr>
      </p:pic>
      <p:sp>
        <p:nvSpPr>
          <p:cNvPr id="2" name="Title 1"/>
          <p:cNvSpPr>
            <a:spLocks noGrp="1"/>
          </p:cNvSpPr>
          <p:nvPr>
            <p:ph type="title"/>
          </p:nvPr>
        </p:nvSpPr>
        <p:spPr>
          <a:xfrm>
            <a:off x="1143000" y="218600"/>
            <a:ext cx="8382000" cy="619602"/>
          </a:xfrm>
        </p:spPr>
        <p:txBody>
          <a:bodyPr>
            <a:normAutofit/>
          </a:bodyPr>
          <a:lstStyle/>
          <a:p>
            <a:r>
              <a:rPr lang="en-US" sz="3200" dirty="0">
                <a:solidFill>
                  <a:srgbClr val="000000"/>
                </a:solidFill>
              </a:rPr>
              <a:t>Perceptions of online child safety issues</a:t>
            </a:r>
            <a:endParaRPr lang="en-US" sz="3200" dirty="0"/>
          </a:p>
        </p:txBody>
      </p:sp>
      <p:sp>
        <p:nvSpPr>
          <p:cNvPr id="6" name="TextBox 5"/>
          <p:cNvSpPr txBox="1"/>
          <p:nvPr/>
        </p:nvSpPr>
        <p:spPr>
          <a:xfrm>
            <a:off x="571500" y="1165860"/>
            <a:ext cx="3065647" cy="461665"/>
          </a:xfrm>
          <a:prstGeom prst="rect">
            <a:avLst/>
          </a:prstGeom>
          <a:noFill/>
        </p:spPr>
        <p:txBody>
          <a:bodyPr wrap="none" rtlCol="0">
            <a:spAutoFit/>
          </a:bodyPr>
          <a:lstStyle/>
          <a:p>
            <a:r>
              <a:rPr lang="en-US" sz="2400" b="1" dirty="0" smtClean="0"/>
              <a:t>Concerns by countries </a:t>
            </a:r>
            <a:endParaRPr lang="en-US" sz="2400" b="1" dirty="0"/>
          </a:p>
        </p:txBody>
      </p:sp>
      <p:sp>
        <p:nvSpPr>
          <p:cNvPr id="5" name="Rectangle 4"/>
          <p:cNvSpPr/>
          <p:nvPr/>
        </p:nvSpPr>
        <p:spPr>
          <a:xfrm>
            <a:off x="0" y="6352148"/>
            <a:ext cx="711200" cy="369332"/>
          </a:xfrm>
          <a:prstGeom prst="rect">
            <a:avLst/>
          </a:prstGeom>
          <a:solidFill>
            <a:srgbClr val="0F90D0"/>
          </a:solidFill>
        </p:spPr>
        <p:txBody>
          <a:bodyPr wrap="square">
            <a:spAutoFit/>
          </a:bodyPr>
          <a:lstStyle/>
          <a:p>
            <a:pPr algn="ctr"/>
            <a:r>
              <a:rPr lang="en-US" dirty="0" smtClean="0">
                <a:solidFill>
                  <a:schemeClr val="bg1"/>
                </a:solidFill>
              </a:rPr>
              <a:t>12</a:t>
            </a:r>
            <a:endParaRPr lang="en-US" dirty="0">
              <a:solidFill>
                <a:schemeClr val="bg1"/>
              </a:solidFill>
            </a:endParaRPr>
          </a:p>
        </p:txBody>
      </p:sp>
    </p:spTree>
    <p:extLst>
      <p:ext uri="{BB962C8B-B14F-4D97-AF65-F5344CB8AC3E}">
        <p14:creationId xmlns:p14="http://schemas.microsoft.com/office/powerpoint/2010/main" val="62944975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0642" y="264320"/>
            <a:ext cx="6705598" cy="619602"/>
          </a:xfrm>
        </p:spPr>
        <p:txBody>
          <a:bodyPr>
            <a:normAutofit fontScale="90000"/>
          </a:bodyPr>
          <a:lstStyle/>
          <a:p>
            <a:r>
              <a:rPr lang="en-US" dirty="0" smtClean="0"/>
              <a:t>Regional Review Conclusions </a:t>
            </a:r>
            <a:endParaRPr lang="en-US" dirty="0"/>
          </a:p>
        </p:txBody>
      </p:sp>
      <p:sp>
        <p:nvSpPr>
          <p:cNvPr id="3" name="Content Placeholder 2"/>
          <p:cNvSpPr>
            <a:spLocks noGrp="1"/>
          </p:cNvSpPr>
          <p:nvPr>
            <p:ph sz="half" idx="1"/>
          </p:nvPr>
        </p:nvSpPr>
        <p:spPr>
          <a:xfrm>
            <a:off x="329844" y="1115396"/>
            <a:ext cx="10058400" cy="5110164"/>
          </a:xfrm>
        </p:spPr>
        <p:txBody>
          <a:bodyPr>
            <a:normAutofit/>
          </a:bodyPr>
          <a:lstStyle/>
          <a:p>
            <a:r>
              <a:rPr lang="en-US" dirty="0"/>
              <a:t>E</a:t>
            </a:r>
            <a:r>
              <a:rPr lang="en-US" dirty="0" smtClean="0"/>
              <a:t>very </a:t>
            </a:r>
            <a:r>
              <a:rPr lang="en-US" dirty="0"/>
              <a:t>country in the region acknowledge </a:t>
            </a:r>
            <a:r>
              <a:rPr lang="en-US" dirty="0">
                <a:solidFill>
                  <a:srgbClr val="FF0000"/>
                </a:solidFill>
              </a:rPr>
              <a:t>its responsibility </a:t>
            </a:r>
            <a:r>
              <a:rPr lang="en-US" dirty="0"/>
              <a:t>to act to ensure that the internet and its associated technologies are safe for children and young people.</a:t>
            </a:r>
          </a:p>
          <a:p>
            <a:r>
              <a:rPr lang="en-US" dirty="0"/>
              <a:t>Countries increasingly are </a:t>
            </a:r>
            <a:r>
              <a:rPr lang="en-US" dirty="0">
                <a:solidFill>
                  <a:srgbClr val="FF0000"/>
                </a:solidFill>
              </a:rPr>
              <a:t>integrating awareness </a:t>
            </a:r>
            <a:r>
              <a:rPr lang="en-US" dirty="0"/>
              <a:t>of online risks into </a:t>
            </a:r>
            <a:r>
              <a:rPr lang="en-US" dirty="0">
                <a:solidFill>
                  <a:srgbClr val="FF0000"/>
                </a:solidFill>
              </a:rPr>
              <a:t>a broader child protection and parenting agenda</a:t>
            </a:r>
            <a:r>
              <a:rPr lang="en-US" dirty="0" smtClean="0"/>
              <a:t>.</a:t>
            </a:r>
          </a:p>
          <a:p>
            <a:r>
              <a:rPr lang="en-US" dirty="0">
                <a:solidFill>
                  <a:srgbClr val="FF0000"/>
                </a:solidFill>
              </a:rPr>
              <a:t>National focal points </a:t>
            </a:r>
            <a:r>
              <a:rPr lang="en-US" dirty="0"/>
              <a:t>are a key element in effective online protection. All countries should have a well-resourced national focal point that is </a:t>
            </a:r>
            <a:r>
              <a:rPr lang="en-US" dirty="0">
                <a:solidFill>
                  <a:srgbClr val="FF0000"/>
                </a:solidFill>
              </a:rPr>
              <a:t>connected with regional and international initiatives.</a:t>
            </a:r>
          </a:p>
          <a:p>
            <a:pPr marL="0" indent="0">
              <a:buNone/>
            </a:pPr>
            <a:endParaRPr lang="en-US" dirty="0"/>
          </a:p>
        </p:txBody>
      </p:sp>
      <p:sp>
        <p:nvSpPr>
          <p:cNvPr id="4" name="Rectangle 3"/>
          <p:cNvSpPr/>
          <p:nvPr/>
        </p:nvSpPr>
        <p:spPr>
          <a:xfrm>
            <a:off x="0" y="6352148"/>
            <a:ext cx="711200" cy="369332"/>
          </a:xfrm>
          <a:prstGeom prst="rect">
            <a:avLst/>
          </a:prstGeom>
          <a:solidFill>
            <a:srgbClr val="0F90D0"/>
          </a:solidFill>
        </p:spPr>
        <p:txBody>
          <a:bodyPr wrap="square">
            <a:spAutoFit/>
          </a:bodyPr>
          <a:lstStyle/>
          <a:p>
            <a:pPr algn="ctr"/>
            <a:r>
              <a:rPr lang="en-US" dirty="0" smtClean="0">
                <a:solidFill>
                  <a:schemeClr val="bg1"/>
                </a:solidFill>
              </a:rPr>
              <a:t>18</a:t>
            </a:r>
            <a:endParaRPr lang="en-US" dirty="0">
              <a:solidFill>
                <a:schemeClr val="bg1"/>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88244" y="1442432"/>
            <a:ext cx="1567857" cy="207349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8091437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066800"/>
            <a:ext cx="9426262" cy="5110164"/>
          </a:xfrm>
        </p:spPr>
        <p:txBody>
          <a:bodyPr>
            <a:normAutofit/>
          </a:bodyPr>
          <a:lstStyle/>
          <a:p>
            <a:r>
              <a:rPr lang="en-US" dirty="0" smtClean="0"/>
              <a:t>In </a:t>
            </a:r>
            <a:r>
              <a:rPr lang="en-US" dirty="0"/>
              <a:t>many countries, the legislative frameworks are broadly in line with international and regional legal instruments. However, it is extremely important for every country to ensure its legal measures and legislative framework stay </a:t>
            </a:r>
            <a:r>
              <a:rPr lang="en-US" dirty="0">
                <a:solidFill>
                  <a:srgbClr val="FF0000"/>
                </a:solidFill>
              </a:rPr>
              <a:t>in step with technological developments and changes in </a:t>
            </a:r>
            <a:r>
              <a:rPr lang="en-US" dirty="0" err="1">
                <a:solidFill>
                  <a:srgbClr val="FF0000"/>
                </a:solidFill>
              </a:rPr>
              <a:t>behaviour</a:t>
            </a:r>
            <a:r>
              <a:rPr lang="en-US" dirty="0"/>
              <a:t>.</a:t>
            </a:r>
          </a:p>
          <a:p>
            <a:r>
              <a:rPr lang="en-US" dirty="0"/>
              <a:t>Advice and guidance on safety online is being provided through several media that target or are used by children. </a:t>
            </a:r>
            <a:r>
              <a:rPr lang="en-US" dirty="0">
                <a:solidFill>
                  <a:srgbClr val="FF0000"/>
                </a:solidFill>
              </a:rPr>
              <a:t>Unified messaging </a:t>
            </a:r>
            <a:r>
              <a:rPr lang="en-US" dirty="0"/>
              <a:t>will facilitate and reinforce understanding and reduce potential confusion</a:t>
            </a:r>
            <a:r>
              <a:rPr lang="en-US" dirty="0" smtClean="0"/>
              <a:t>.</a:t>
            </a:r>
            <a:endParaRPr lang="en-US" dirty="0"/>
          </a:p>
        </p:txBody>
      </p:sp>
      <p:sp>
        <p:nvSpPr>
          <p:cNvPr id="5" name="Title 1"/>
          <p:cNvSpPr>
            <a:spLocks noGrp="1"/>
          </p:cNvSpPr>
          <p:nvPr>
            <p:ph type="title"/>
          </p:nvPr>
        </p:nvSpPr>
        <p:spPr>
          <a:xfrm>
            <a:off x="1310642" y="264320"/>
            <a:ext cx="6705598" cy="619602"/>
          </a:xfrm>
        </p:spPr>
        <p:txBody>
          <a:bodyPr>
            <a:normAutofit fontScale="90000"/>
          </a:bodyPr>
          <a:lstStyle/>
          <a:p>
            <a:r>
              <a:rPr lang="en-US" dirty="0" smtClean="0"/>
              <a:t>Regional Review Conclusions </a:t>
            </a:r>
            <a:endParaRPr lang="en-US" dirty="0"/>
          </a:p>
        </p:txBody>
      </p:sp>
      <p:sp>
        <p:nvSpPr>
          <p:cNvPr id="6" name="Rectangle 5"/>
          <p:cNvSpPr/>
          <p:nvPr/>
        </p:nvSpPr>
        <p:spPr>
          <a:xfrm>
            <a:off x="0" y="6352148"/>
            <a:ext cx="711200" cy="369332"/>
          </a:xfrm>
          <a:prstGeom prst="rect">
            <a:avLst/>
          </a:prstGeom>
          <a:solidFill>
            <a:srgbClr val="0F90D0"/>
          </a:solidFill>
        </p:spPr>
        <p:txBody>
          <a:bodyPr wrap="square">
            <a:spAutoFit/>
          </a:bodyPr>
          <a:lstStyle/>
          <a:p>
            <a:pPr algn="ctr"/>
            <a:r>
              <a:rPr lang="en-US" dirty="0" smtClean="0">
                <a:solidFill>
                  <a:schemeClr val="bg1"/>
                </a:solidFill>
              </a:rPr>
              <a:t>19</a:t>
            </a:r>
            <a:endParaRPr lang="en-US" dirty="0">
              <a:solidFill>
                <a:schemeClr val="bg1"/>
              </a:solidFill>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88244" y="1442432"/>
            <a:ext cx="1567857" cy="207349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5369377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900953" y="4060113"/>
            <a:ext cx="4988859" cy="2027657"/>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900953" y="1382810"/>
            <a:ext cx="4988859" cy="23420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191437" y="239811"/>
            <a:ext cx="5036820" cy="807721"/>
          </a:xfrm>
        </p:spPr>
        <p:txBody>
          <a:bodyPr>
            <a:normAutofit fontScale="90000"/>
          </a:bodyPr>
          <a:lstStyle/>
          <a:p>
            <a:r>
              <a:rPr lang="en-US" dirty="0" smtClean="0"/>
              <a:t>Digital Youth Forum, May 2017</a:t>
            </a:r>
            <a:endParaRPr lang="en-US" dirty="0"/>
          </a:p>
        </p:txBody>
      </p:sp>
      <p:sp>
        <p:nvSpPr>
          <p:cNvPr id="3" name="Text Placeholder 2"/>
          <p:cNvSpPr>
            <a:spLocks noGrp="1"/>
          </p:cNvSpPr>
          <p:nvPr>
            <p:ph type="body" sz="quarter" idx="14"/>
          </p:nvPr>
        </p:nvSpPr>
        <p:spPr>
          <a:xfrm>
            <a:off x="888180" y="1382810"/>
            <a:ext cx="5036820" cy="3917315"/>
          </a:xfrm>
        </p:spPr>
        <p:txBody>
          <a:bodyPr>
            <a:noAutofit/>
          </a:bodyPr>
          <a:lstStyle/>
          <a:p>
            <a:pPr marL="285750" indent="-285750">
              <a:buFont typeface="Arial" panose="020B0604020202020204" pitchFamily="34" charset="0"/>
              <a:buChar char="•"/>
            </a:pPr>
            <a:r>
              <a:rPr lang="en-US" sz="2400" dirty="0">
                <a:solidFill>
                  <a:schemeClr val="bg1"/>
                </a:solidFill>
              </a:rPr>
              <a:t>The </a:t>
            </a:r>
            <a:r>
              <a:rPr lang="en-US" sz="2400" dirty="0" smtClean="0">
                <a:solidFill>
                  <a:schemeClr val="bg1"/>
                </a:solidFill>
              </a:rPr>
              <a:t>Digital Youth Forum </a:t>
            </a:r>
            <a:r>
              <a:rPr lang="en-US" sz="2400" dirty="0">
                <a:solidFill>
                  <a:schemeClr val="bg1"/>
                </a:solidFill>
              </a:rPr>
              <a:t>held in </a:t>
            </a:r>
            <a:r>
              <a:rPr lang="en-US" sz="2400" dirty="0" smtClean="0">
                <a:solidFill>
                  <a:schemeClr val="bg1"/>
                </a:solidFill>
              </a:rPr>
              <a:t>Warsaw, Poland </a:t>
            </a:r>
            <a:r>
              <a:rPr lang="en-US" sz="2400" dirty="0">
                <a:solidFill>
                  <a:schemeClr val="bg1"/>
                </a:solidFill>
              </a:rPr>
              <a:t>on 25 May </a:t>
            </a:r>
            <a:r>
              <a:rPr lang="en-US" sz="2400" dirty="0" smtClean="0">
                <a:solidFill>
                  <a:schemeClr val="bg1"/>
                </a:solidFill>
              </a:rPr>
              <a:t>2017</a:t>
            </a:r>
          </a:p>
          <a:p>
            <a:pPr marL="742927" lvl="1" indent="-285750">
              <a:buFont typeface="Arial" panose="020B0604020202020204" pitchFamily="34" charset="0"/>
              <a:buChar char="•"/>
            </a:pPr>
            <a:r>
              <a:rPr lang="en-US" sz="2000" dirty="0" smtClean="0">
                <a:solidFill>
                  <a:schemeClr val="bg1"/>
                </a:solidFill>
              </a:rPr>
              <a:t>500+ youth (14–17 years old)</a:t>
            </a:r>
          </a:p>
          <a:p>
            <a:pPr marL="742927" lvl="1" indent="-285750">
              <a:buFont typeface="Arial" panose="020B0604020202020204" pitchFamily="34" charset="0"/>
              <a:buChar char="•"/>
            </a:pPr>
            <a:r>
              <a:rPr lang="en-US" sz="2000" dirty="0">
                <a:solidFill>
                  <a:schemeClr val="bg1"/>
                </a:solidFill>
              </a:rPr>
              <a:t>More than 30 schools connected </a:t>
            </a:r>
            <a:r>
              <a:rPr lang="en-US" sz="2000" dirty="0" smtClean="0">
                <a:solidFill>
                  <a:schemeClr val="bg1"/>
                </a:solidFill>
              </a:rPr>
              <a:t>remotely</a:t>
            </a:r>
          </a:p>
          <a:p>
            <a:pPr marL="742927" lvl="1" indent="-285750">
              <a:buFont typeface="Arial" panose="020B0604020202020204" pitchFamily="34" charset="0"/>
              <a:buChar char="•"/>
            </a:pPr>
            <a:r>
              <a:rPr lang="en-US" sz="2000" dirty="0" smtClean="0">
                <a:solidFill>
                  <a:schemeClr val="bg1"/>
                </a:solidFill>
              </a:rPr>
              <a:t>Exposition focusing on digital skills and digital opportunities</a:t>
            </a:r>
            <a:endParaRPr lang="en-US" sz="2000" dirty="0">
              <a:solidFill>
                <a:schemeClr val="bg1"/>
              </a:solidFill>
            </a:endParaRP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smtClean="0"/>
              <a:t>Operation Uncool Launched</a:t>
            </a:r>
          </a:p>
          <a:p>
            <a:pPr marL="742927" lvl="1" indent="-285750">
              <a:buFont typeface="Arial" panose="020B0604020202020204" pitchFamily="34" charset="0"/>
              <a:buChar char="•"/>
            </a:pPr>
            <a:r>
              <a:rPr lang="en-US" sz="2000" dirty="0" smtClean="0"/>
              <a:t>200+ </a:t>
            </a:r>
            <a:r>
              <a:rPr lang="en-US" sz="2000" dirty="0"/>
              <a:t>respondents to the query supporting open consultation for the purposes of the</a:t>
            </a:r>
            <a:r>
              <a:rPr lang="en-US" sz="2000" b="1" dirty="0">
                <a:effectLst>
                  <a:outerShdw blurRad="38100" dist="38100" dir="2700000" algn="tl">
                    <a:srgbClr val="000000">
                      <a:alpha val="43137"/>
                    </a:srgbClr>
                  </a:outerShdw>
                </a:effectLst>
              </a:rPr>
              <a:t> </a:t>
            </a:r>
            <a:r>
              <a:rPr lang="en-US" sz="2000" b="1" dirty="0" smtClean="0">
                <a:effectLst>
                  <a:outerShdw blurRad="38100" dist="38100" dir="2700000" algn="tl">
                    <a:srgbClr val="000000">
                      <a:alpha val="43137"/>
                    </a:srgbClr>
                  </a:outerShdw>
                </a:effectLst>
              </a:rPr>
              <a:t>ITU Council Working Group on Child Online Protection</a:t>
            </a:r>
            <a:endParaRPr lang="en-US" sz="2000" b="1" dirty="0">
              <a:effectLst>
                <a:outerShdw blurRad="38100" dist="38100" dir="2700000" algn="tl">
                  <a:srgbClr val="000000">
                    <a:alpha val="43137"/>
                  </a:srgbClr>
                </a:outerShdw>
              </a:effectLst>
            </a:endParaRPr>
          </a:p>
        </p:txBody>
      </p:sp>
      <p:pic>
        <p:nvPicPr>
          <p:cNvPr id="5" name="Picture 4"/>
          <p:cNvPicPr>
            <a:picLocks noChangeAspect="1"/>
          </p:cNvPicPr>
          <p:nvPr/>
        </p:nvPicPr>
        <p:blipFill>
          <a:blip r:embed="rId3"/>
          <a:stretch>
            <a:fillRect/>
          </a:stretch>
        </p:blipFill>
        <p:spPr>
          <a:xfrm>
            <a:off x="6327139" y="1382810"/>
            <a:ext cx="5424561" cy="4184271"/>
          </a:xfrm>
          <a:prstGeom prst="rect">
            <a:avLst/>
          </a:prstGeom>
          <a:ln>
            <a:noFill/>
          </a:ln>
          <a:effectLst>
            <a:outerShdw blurRad="292100" dist="139700" dir="2700000" algn="tl" rotWithShape="0">
              <a:srgbClr val="333333">
                <a:alpha val="65000"/>
              </a:srgbClr>
            </a:outerShdw>
          </a:effectLst>
        </p:spPr>
      </p:pic>
      <p:sp>
        <p:nvSpPr>
          <p:cNvPr id="6" name="Rectangle 5"/>
          <p:cNvSpPr/>
          <p:nvPr/>
        </p:nvSpPr>
        <p:spPr>
          <a:xfrm>
            <a:off x="0" y="6352148"/>
            <a:ext cx="711200" cy="369332"/>
          </a:xfrm>
          <a:prstGeom prst="rect">
            <a:avLst/>
          </a:prstGeom>
          <a:solidFill>
            <a:srgbClr val="0F90D0"/>
          </a:solidFill>
        </p:spPr>
        <p:txBody>
          <a:bodyPr wrap="square">
            <a:spAutoFit/>
          </a:bodyPr>
          <a:lstStyle/>
          <a:p>
            <a:pPr algn="ctr"/>
            <a:r>
              <a:rPr lang="en-US" dirty="0" smtClean="0">
                <a:solidFill>
                  <a:schemeClr val="bg1"/>
                </a:solidFill>
              </a:rPr>
              <a:t>20</a:t>
            </a:r>
            <a:endParaRPr lang="en-US" dirty="0">
              <a:solidFill>
                <a:schemeClr val="bg1"/>
              </a:solidFill>
            </a:endParaRPr>
          </a:p>
        </p:txBody>
      </p:sp>
      <p:pic>
        <p:nvPicPr>
          <p:cNvPr id="1026" name="Picture 2" descr="REright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56967" y="6188473"/>
            <a:ext cx="1842247" cy="60834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Bildergebnis für itu 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39990" y="6190722"/>
            <a:ext cx="540083" cy="6060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6877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34724" y="1127900"/>
            <a:ext cx="11190515" cy="3925881"/>
          </a:xfrm>
        </p:spPr>
        <p:txBody>
          <a:bodyPr>
            <a:noAutofit/>
          </a:bodyPr>
          <a:lstStyle/>
          <a:p>
            <a:pPr algn="just"/>
            <a:r>
              <a:rPr lang="en-US" sz="2000" dirty="0"/>
              <a:t>Launched in </a:t>
            </a:r>
            <a:r>
              <a:rPr lang="en-US" sz="2000" dirty="0" smtClean="0"/>
              <a:t>2016 by RErights.org </a:t>
            </a:r>
            <a:r>
              <a:rPr lang="en-US" sz="2000" dirty="0"/>
              <a:t>and ITU’s Child Online Protection (COP) initiative </a:t>
            </a:r>
            <a:endParaRPr lang="en-US" sz="2000" dirty="0" smtClean="0"/>
          </a:p>
          <a:p>
            <a:pPr lvl="1" algn="just"/>
            <a:r>
              <a:rPr lang="en-US" sz="1600" dirty="0" smtClean="0"/>
              <a:t>Rerights.org : Western </a:t>
            </a:r>
            <a:r>
              <a:rPr lang="en-US" sz="1600" dirty="0"/>
              <a:t>Sydney University, the Young and Well Cooperative Research </a:t>
            </a:r>
            <a:r>
              <a:rPr lang="en-US" sz="1600" dirty="0" smtClean="0"/>
              <a:t>Centre Australia</a:t>
            </a:r>
            <a:r>
              <a:rPr lang="en-US" sz="1600" dirty="0"/>
              <a:t>, UNICEF’s Voices of Youth and Digitally Connected. </a:t>
            </a:r>
            <a:endParaRPr lang="en-US" sz="1600" dirty="0" smtClean="0"/>
          </a:p>
          <a:p>
            <a:pPr lvl="1" algn="just"/>
            <a:r>
              <a:rPr lang="en-US" sz="1600" dirty="0"/>
              <a:t>Invites young people to explore how their rights relate to their use of digital media and technologies like computers, the internet and mobile devices</a:t>
            </a:r>
          </a:p>
          <a:p>
            <a:pPr algn="just"/>
            <a:r>
              <a:rPr lang="en-US" sz="2000" dirty="0" smtClean="0"/>
              <a:t>A consultation </a:t>
            </a:r>
            <a:r>
              <a:rPr lang="en-US" sz="2000" dirty="0"/>
              <a:t>inviting young people to share their ideas and experiences. </a:t>
            </a:r>
          </a:p>
          <a:p>
            <a:pPr algn="just"/>
            <a:r>
              <a:rPr lang="en-US" sz="2000" dirty="0" smtClean="0"/>
              <a:t>Two </a:t>
            </a:r>
            <a:r>
              <a:rPr lang="en-US" sz="2000" dirty="0"/>
              <a:t>rounds of the </a:t>
            </a:r>
            <a:r>
              <a:rPr lang="en-US" sz="2000" dirty="0" smtClean="0"/>
              <a:t>consultation effected</a:t>
            </a:r>
          </a:p>
          <a:p>
            <a:pPr algn="just"/>
            <a:r>
              <a:rPr lang="en-US" sz="2000" dirty="0" smtClean="0"/>
              <a:t>Allows </a:t>
            </a:r>
            <a:r>
              <a:rPr lang="en-US" sz="2000" dirty="0"/>
              <a:t>the </a:t>
            </a:r>
            <a:r>
              <a:rPr lang="en-US" sz="2000" dirty="0" smtClean="0"/>
              <a:t>COP Council </a:t>
            </a:r>
            <a:r>
              <a:rPr lang="en-US" sz="2000" dirty="0"/>
              <a:t>Working Group Members to consider young people’s opinions and report their concerns to relevant stakeholders so they can reflect young people’s needs in policymaking. </a:t>
            </a:r>
            <a:endParaRPr lang="en-US" sz="2000" dirty="0" smtClean="0"/>
          </a:p>
          <a:p>
            <a:pPr algn="just"/>
            <a:r>
              <a:rPr lang="en-US" sz="2000" dirty="0" smtClean="0"/>
              <a:t>Third </a:t>
            </a:r>
            <a:r>
              <a:rPr lang="en-US" sz="2000" dirty="0"/>
              <a:t>round of the consultation is around the topic of </a:t>
            </a:r>
            <a:r>
              <a:rPr lang="en-US" sz="2000" dirty="0">
                <a:solidFill>
                  <a:srgbClr val="FF0000"/>
                </a:solidFill>
              </a:rPr>
              <a:t>digital skills and education</a:t>
            </a:r>
            <a:r>
              <a:rPr lang="en-US" sz="2000" dirty="0"/>
              <a:t>. </a:t>
            </a:r>
            <a:endParaRPr lang="en-US" sz="2000" dirty="0" smtClean="0"/>
          </a:p>
          <a:p>
            <a:pPr algn="just"/>
            <a:r>
              <a:rPr lang="en-US" sz="2000" dirty="0" smtClean="0"/>
              <a:t>Survey </a:t>
            </a:r>
            <a:r>
              <a:rPr lang="en-US" sz="2000" dirty="0"/>
              <a:t>results will be part of the consultation. </a:t>
            </a:r>
          </a:p>
          <a:p>
            <a:pPr marL="0" indent="0" algn="just">
              <a:buNone/>
            </a:pPr>
            <a:endParaRPr lang="en-US" sz="1800" dirty="0"/>
          </a:p>
        </p:txBody>
      </p:sp>
      <p:sp>
        <p:nvSpPr>
          <p:cNvPr id="5" name="Rectangle 4"/>
          <p:cNvSpPr/>
          <p:nvPr/>
        </p:nvSpPr>
        <p:spPr>
          <a:xfrm>
            <a:off x="0" y="6352148"/>
            <a:ext cx="711200" cy="369332"/>
          </a:xfrm>
          <a:prstGeom prst="rect">
            <a:avLst/>
          </a:prstGeom>
          <a:solidFill>
            <a:srgbClr val="0F90D0"/>
          </a:solidFill>
        </p:spPr>
        <p:txBody>
          <a:bodyPr wrap="square">
            <a:spAutoFit/>
          </a:bodyPr>
          <a:lstStyle/>
          <a:p>
            <a:pPr algn="ctr"/>
            <a:fld id="{05F9E8EB-0DDF-4D7C-A745-6B028D7CD0B1}" type="slidenum">
              <a:rPr lang="en-US" smtClean="0">
                <a:solidFill>
                  <a:schemeClr val="bg1"/>
                </a:solidFill>
              </a:rPr>
              <a:pPr algn="ctr"/>
              <a:t>46</a:t>
            </a:fld>
            <a:endParaRPr lang="en-US" dirty="0">
              <a:solidFill>
                <a:schemeClr val="bg1"/>
              </a:solidFill>
            </a:endParaRPr>
          </a:p>
        </p:txBody>
      </p:sp>
      <p:sp>
        <p:nvSpPr>
          <p:cNvPr id="4" name="Title 1"/>
          <p:cNvSpPr>
            <a:spLocks noGrp="1"/>
          </p:cNvSpPr>
          <p:nvPr>
            <p:ph type="title"/>
          </p:nvPr>
        </p:nvSpPr>
        <p:spPr>
          <a:xfrm>
            <a:off x="1807029" y="283913"/>
            <a:ext cx="7434942" cy="619602"/>
          </a:xfrm>
        </p:spPr>
        <p:txBody>
          <a:bodyPr>
            <a:normAutofit fontScale="90000"/>
          </a:bodyPr>
          <a:lstStyle/>
          <a:p>
            <a:pPr algn="ctr"/>
            <a:r>
              <a:rPr lang="en-US" dirty="0" smtClean="0"/>
              <a:t>Operation Uncool, May 2017</a:t>
            </a:r>
            <a:endParaRPr lang="en-US" dirty="0"/>
          </a:p>
        </p:txBody>
      </p:sp>
    </p:spTree>
    <p:extLst>
      <p:ext uri="{BB962C8B-B14F-4D97-AF65-F5344CB8AC3E}">
        <p14:creationId xmlns:p14="http://schemas.microsoft.com/office/powerpoint/2010/main" val="105208946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76192" y="1021080"/>
            <a:ext cx="11190515" cy="5652495"/>
          </a:xfrm>
        </p:spPr>
        <p:txBody>
          <a:bodyPr>
            <a:noAutofit/>
          </a:bodyPr>
          <a:lstStyle/>
          <a:p>
            <a:pPr marL="0" indent="0">
              <a:buNone/>
            </a:pPr>
            <a:r>
              <a:rPr lang="en-GB" sz="1800" b="1" dirty="0" smtClean="0"/>
              <a:t>Technology education</a:t>
            </a:r>
          </a:p>
          <a:p>
            <a:r>
              <a:rPr lang="en-US" sz="2000" dirty="0" smtClean="0"/>
              <a:t>Searching information, using </a:t>
            </a:r>
            <a:r>
              <a:rPr lang="en-US" sz="2000" dirty="0" err="1" smtClean="0"/>
              <a:t>programmes</a:t>
            </a:r>
            <a:r>
              <a:rPr lang="en-US" sz="2000" dirty="0" smtClean="0"/>
              <a:t> (excel, word) and staying safe online are most common aspects </a:t>
            </a:r>
            <a:r>
              <a:rPr lang="en-US" sz="2000" dirty="0"/>
              <a:t>of technology </a:t>
            </a:r>
            <a:r>
              <a:rPr lang="en-US" sz="2000" dirty="0" smtClean="0"/>
              <a:t>being </a:t>
            </a:r>
            <a:r>
              <a:rPr lang="en-US" sz="2000" dirty="0"/>
              <a:t>taught in </a:t>
            </a:r>
            <a:r>
              <a:rPr lang="en-US" sz="2000" dirty="0" smtClean="0"/>
              <a:t>schools.</a:t>
            </a:r>
          </a:p>
          <a:p>
            <a:r>
              <a:rPr lang="en-US" sz="2000" dirty="0" smtClean="0"/>
              <a:t>Coding, building apps, making videos are aspects that </a:t>
            </a:r>
            <a:r>
              <a:rPr lang="en-US" sz="2000" dirty="0"/>
              <a:t>youth would you like to learn at school to be better prepared for the </a:t>
            </a:r>
            <a:r>
              <a:rPr lang="en-US" sz="2000" dirty="0" smtClean="0"/>
              <a:t>future.</a:t>
            </a:r>
          </a:p>
          <a:p>
            <a:pPr marL="0" indent="0">
              <a:buNone/>
            </a:pPr>
            <a:endParaRPr lang="en-GB" sz="2000" dirty="0" smtClean="0"/>
          </a:p>
          <a:p>
            <a:pPr marL="0" indent="0">
              <a:buNone/>
            </a:pPr>
            <a:r>
              <a:rPr lang="en-GB" sz="1800" b="1" dirty="0" smtClean="0"/>
              <a:t>Cyber </a:t>
            </a:r>
            <a:r>
              <a:rPr lang="en-GB" sz="1800" b="1" dirty="0"/>
              <a:t>safety </a:t>
            </a:r>
            <a:r>
              <a:rPr lang="en-GB" sz="1800" b="1" dirty="0" smtClean="0"/>
              <a:t>training</a:t>
            </a:r>
          </a:p>
          <a:p>
            <a:r>
              <a:rPr lang="en-US" sz="2000" dirty="0" smtClean="0"/>
              <a:t>Almost all (94%) youth present have received information </a:t>
            </a:r>
            <a:r>
              <a:rPr lang="en-US" sz="2000" dirty="0"/>
              <a:t>or training at school on how to be safe </a:t>
            </a:r>
            <a:r>
              <a:rPr lang="en-US" sz="2000" dirty="0" smtClean="0"/>
              <a:t>online.</a:t>
            </a:r>
          </a:p>
          <a:p>
            <a:r>
              <a:rPr lang="en-US" sz="2000" dirty="0" smtClean="0"/>
              <a:t>School online safety training helps the youth increase their awareness but </a:t>
            </a:r>
            <a:r>
              <a:rPr lang="en-US" sz="2000" dirty="0" smtClean="0">
                <a:solidFill>
                  <a:srgbClr val="FF0000"/>
                </a:solidFill>
              </a:rPr>
              <a:t>does not necessarily make them feel safer online.</a:t>
            </a:r>
          </a:p>
          <a:p>
            <a:r>
              <a:rPr lang="en-US" sz="2000" dirty="0" smtClean="0"/>
              <a:t>Many young people </a:t>
            </a:r>
            <a:r>
              <a:rPr lang="en-US" sz="2000" dirty="0"/>
              <a:t>interact </a:t>
            </a:r>
            <a:r>
              <a:rPr lang="en-US" sz="2000" dirty="0" smtClean="0"/>
              <a:t>online to indicate their opinions.</a:t>
            </a:r>
            <a:endParaRPr lang="en-US" sz="2000" dirty="0"/>
          </a:p>
          <a:p>
            <a:pPr marL="0" indent="0" algn="just">
              <a:buNone/>
            </a:pPr>
            <a:endParaRPr lang="en-US" sz="1800" dirty="0"/>
          </a:p>
        </p:txBody>
      </p:sp>
      <p:sp>
        <p:nvSpPr>
          <p:cNvPr id="5" name="Rectangle 4"/>
          <p:cNvSpPr/>
          <p:nvPr/>
        </p:nvSpPr>
        <p:spPr>
          <a:xfrm>
            <a:off x="0" y="6352148"/>
            <a:ext cx="711200" cy="369332"/>
          </a:xfrm>
          <a:prstGeom prst="rect">
            <a:avLst/>
          </a:prstGeom>
          <a:solidFill>
            <a:srgbClr val="0F90D0"/>
          </a:solidFill>
        </p:spPr>
        <p:txBody>
          <a:bodyPr wrap="square">
            <a:spAutoFit/>
          </a:bodyPr>
          <a:lstStyle/>
          <a:p>
            <a:pPr algn="ctr"/>
            <a:r>
              <a:rPr lang="en-US" dirty="0" smtClean="0">
                <a:solidFill>
                  <a:schemeClr val="bg1"/>
                </a:solidFill>
              </a:rPr>
              <a:t>21</a:t>
            </a:r>
            <a:endParaRPr lang="en-US" dirty="0">
              <a:solidFill>
                <a:schemeClr val="bg1"/>
              </a:solidFill>
            </a:endParaRPr>
          </a:p>
        </p:txBody>
      </p:sp>
      <p:sp>
        <p:nvSpPr>
          <p:cNvPr id="4" name="Title 1"/>
          <p:cNvSpPr>
            <a:spLocks noGrp="1"/>
          </p:cNvSpPr>
          <p:nvPr>
            <p:ph type="title"/>
          </p:nvPr>
        </p:nvSpPr>
        <p:spPr>
          <a:xfrm>
            <a:off x="1188720" y="283913"/>
            <a:ext cx="8183879" cy="619602"/>
          </a:xfrm>
        </p:spPr>
        <p:txBody>
          <a:bodyPr>
            <a:normAutofit fontScale="90000"/>
          </a:bodyPr>
          <a:lstStyle/>
          <a:p>
            <a:pPr algn="ctr"/>
            <a:r>
              <a:rPr lang="en-US" dirty="0" smtClean="0"/>
              <a:t>Operation </a:t>
            </a:r>
            <a:r>
              <a:rPr lang="en-US" dirty="0"/>
              <a:t>U</a:t>
            </a:r>
            <a:r>
              <a:rPr lang="en-US" dirty="0" smtClean="0"/>
              <a:t>ncool survey results (1)</a:t>
            </a:r>
            <a:endParaRPr lang="en-US" dirty="0"/>
          </a:p>
        </p:txBody>
      </p:sp>
    </p:spTree>
    <p:extLst>
      <p:ext uri="{BB962C8B-B14F-4D97-AF65-F5344CB8AC3E}">
        <p14:creationId xmlns:p14="http://schemas.microsoft.com/office/powerpoint/2010/main" val="145053650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76192" y="1021081"/>
            <a:ext cx="11190515" cy="3992880"/>
          </a:xfrm>
        </p:spPr>
        <p:txBody>
          <a:bodyPr>
            <a:noAutofit/>
          </a:bodyPr>
          <a:lstStyle/>
          <a:p>
            <a:pPr marL="0" indent="0">
              <a:buNone/>
            </a:pPr>
            <a:r>
              <a:rPr lang="en-GB" sz="1800" b="1" dirty="0" smtClean="0"/>
              <a:t>Online participation</a:t>
            </a:r>
          </a:p>
          <a:p>
            <a:r>
              <a:rPr lang="en-US" sz="2000" dirty="0" smtClean="0"/>
              <a:t>School should focus more on helping the youth to discover/understand </a:t>
            </a:r>
            <a:r>
              <a:rPr lang="en-US" sz="2000" dirty="0"/>
              <a:t>the opportunities that new technologies can </a:t>
            </a:r>
            <a:r>
              <a:rPr lang="en-US" sz="2000" dirty="0" smtClean="0"/>
              <a:t>offer.</a:t>
            </a:r>
          </a:p>
          <a:p>
            <a:r>
              <a:rPr lang="en-US" sz="2000" dirty="0" smtClean="0"/>
              <a:t>There is scope to show/tell the youth more about </a:t>
            </a:r>
            <a:r>
              <a:rPr lang="en-US" sz="2000" dirty="0"/>
              <a:t>other people using technology to improve their </a:t>
            </a:r>
            <a:r>
              <a:rPr lang="en-US" sz="2000" dirty="0" smtClean="0"/>
              <a:t>life or the life of others.</a:t>
            </a:r>
            <a:endParaRPr lang="en-US" sz="2000" dirty="0"/>
          </a:p>
          <a:p>
            <a:r>
              <a:rPr lang="en-US" sz="2000" dirty="0" smtClean="0"/>
              <a:t>More actions could be proposed to make the youth more confident </a:t>
            </a:r>
            <a:r>
              <a:rPr lang="en-US" sz="2000" dirty="0"/>
              <a:t>in </a:t>
            </a:r>
            <a:r>
              <a:rPr lang="en-US" sz="2000" dirty="0" smtClean="0"/>
              <a:t>their </a:t>
            </a:r>
            <a:r>
              <a:rPr lang="en-US" sz="2000" dirty="0"/>
              <a:t>ability to make the most of what technology has to </a:t>
            </a:r>
            <a:r>
              <a:rPr lang="en-US" sz="2000" dirty="0" smtClean="0"/>
              <a:t>offer</a:t>
            </a:r>
          </a:p>
          <a:p>
            <a:r>
              <a:rPr lang="en-US" sz="2000" dirty="0" smtClean="0"/>
              <a:t>More </a:t>
            </a:r>
            <a:r>
              <a:rPr lang="en-US" sz="2000" dirty="0"/>
              <a:t>action could be proposed to make the youth more confident </a:t>
            </a:r>
            <a:r>
              <a:rPr lang="en-US" sz="2000" dirty="0" smtClean="0"/>
              <a:t>in their ability </a:t>
            </a:r>
            <a:r>
              <a:rPr lang="en-US" sz="2000" dirty="0"/>
              <a:t>to use technology to meet </a:t>
            </a:r>
            <a:r>
              <a:rPr lang="en-US" sz="2000" dirty="0" smtClean="0"/>
              <a:t>their </a:t>
            </a:r>
            <a:r>
              <a:rPr lang="en-US" sz="2000" dirty="0"/>
              <a:t>needs now and in the </a:t>
            </a:r>
            <a:r>
              <a:rPr lang="en-US" sz="2000" dirty="0" smtClean="0"/>
              <a:t>future. </a:t>
            </a:r>
          </a:p>
          <a:p>
            <a:r>
              <a:rPr lang="en-US" sz="2000" dirty="0" smtClean="0"/>
              <a:t>Most young people are in online communities.</a:t>
            </a:r>
          </a:p>
          <a:p>
            <a:r>
              <a:rPr lang="en-US" sz="2000" dirty="0" smtClean="0"/>
              <a:t>Many young people </a:t>
            </a:r>
            <a:r>
              <a:rPr lang="en-US" sz="2000" dirty="0"/>
              <a:t>interact </a:t>
            </a:r>
            <a:r>
              <a:rPr lang="en-US" sz="2000" dirty="0" smtClean="0"/>
              <a:t>online to indicate their opinions.</a:t>
            </a:r>
            <a:endParaRPr lang="en-US" sz="2000" dirty="0"/>
          </a:p>
          <a:p>
            <a:pPr marL="0" indent="0" algn="just">
              <a:buNone/>
            </a:pPr>
            <a:endParaRPr lang="en-US" sz="1800" dirty="0"/>
          </a:p>
        </p:txBody>
      </p:sp>
      <p:sp>
        <p:nvSpPr>
          <p:cNvPr id="5" name="Rectangle 4"/>
          <p:cNvSpPr/>
          <p:nvPr/>
        </p:nvSpPr>
        <p:spPr>
          <a:xfrm>
            <a:off x="0" y="6352148"/>
            <a:ext cx="711200" cy="369332"/>
          </a:xfrm>
          <a:prstGeom prst="rect">
            <a:avLst/>
          </a:prstGeom>
          <a:solidFill>
            <a:srgbClr val="0F90D0"/>
          </a:solidFill>
        </p:spPr>
        <p:txBody>
          <a:bodyPr wrap="square">
            <a:spAutoFit/>
          </a:bodyPr>
          <a:lstStyle/>
          <a:p>
            <a:pPr algn="ctr"/>
            <a:r>
              <a:rPr lang="en-US" dirty="0" smtClean="0">
                <a:solidFill>
                  <a:schemeClr val="bg1"/>
                </a:solidFill>
              </a:rPr>
              <a:t>22</a:t>
            </a:r>
            <a:endParaRPr lang="en-US" dirty="0">
              <a:solidFill>
                <a:schemeClr val="bg1"/>
              </a:solidFill>
            </a:endParaRPr>
          </a:p>
        </p:txBody>
      </p:sp>
      <p:sp>
        <p:nvSpPr>
          <p:cNvPr id="4" name="Title 1"/>
          <p:cNvSpPr>
            <a:spLocks noGrp="1"/>
          </p:cNvSpPr>
          <p:nvPr>
            <p:ph type="title"/>
          </p:nvPr>
        </p:nvSpPr>
        <p:spPr>
          <a:xfrm>
            <a:off x="1249680" y="283913"/>
            <a:ext cx="7992291" cy="619602"/>
          </a:xfrm>
        </p:spPr>
        <p:txBody>
          <a:bodyPr>
            <a:normAutofit fontScale="90000"/>
          </a:bodyPr>
          <a:lstStyle/>
          <a:p>
            <a:pPr algn="ctr"/>
            <a:r>
              <a:rPr lang="en-US" dirty="0" smtClean="0"/>
              <a:t>Operation Uncool survey results (2)</a:t>
            </a:r>
            <a:endParaRPr lang="en-US" dirty="0"/>
          </a:p>
        </p:txBody>
      </p:sp>
    </p:spTree>
    <p:extLst>
      <p:ext uri="{BB962C8B-B14F-4D97-AF65-F5344CB8AC3E}">
        <p14:creationId xmlns:p14="http://schemas.microsoft.com/office/powerpoint/2010/main" val="15614844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7012" y="3986295"/>
            <a:ext cx="4315670" cy="2871705"/>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34446" y="3065929"/>
            <a:ext cx="2930244" cy="1949824"/>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39235" y="1277473"/>
            <a:ext cx="2656516" cy="1767682"/>
          </a:xfrm>
          <a:prstGeom prst="rect">
            <a:avLst/>
          </a:prstGeom>
        </p:spPr>
      </p:pic>
      <p:sp>
        <p:nvSpPr>
          <p:cNvPr id="2" name="Title 1"/>
          <p:cNvSpPr>
            <a:spLocks noGrp="1"/>
          </p:cNvSpPr>
          <p:nvPr>
            <p:ph type="title"/>
          </p:nvPr>
        </p:nvSpPr>
        <p:spPr>
          <a:xfrm>
            <a:off x="1386842" y="462440"/>
            <a:ext cx="7528558" cy="619602"/>
          </a:xfrm>
        </p:spPr>
        <p:txBody>
          <a:bodyPr>
            <a:noAutofit/>
          </a:bodyPr>
          <a:lstStyle/>
          <a:p>
            <a:r>
              <a:rPr lang="en-US" sz="2800" dirty="0"/>
              <a:t>5th Central European Cybersecurity Public-Private Dialogue </a:t>
            </a:r>
            <a:r>
              <a:rPr lang="en-US" sz="2800" dirty="0" smtClean="0"/>
              <a:t>Platform, September 2017 </a:t>
            </a:r>
            <a:endParaRPr lang="en-US" sz="2800" dirty="0"/>
          </a:p>
        </p:txBody>
      </p:sp>
      <p:pic>
        <p:nvPicPr>
          <p:cNvPr id="7" name="Picture 6"/>
          <p:cNvPicPr>
            <a:picLocks noChangeAspect="1"/>
          </p:cNvPicPr>
          <p:nvPr/>
        </p:nvPicPr>
        <p:blipFill>
          <a:blip r:embed="rId5"/>
          <a:stretch>
            <a:fillRect/>
          </a:stretch>
        </p:blipFill>
        <p:spPr>
          <a:xfrm>
            <a:off x="7540997" y="1185301"/>
            <a:ext cx="4448011" cy="1298819"/>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67574" y="5029199"/>
            <a:ext cx="2425029" cy="1613647"/>
          </a:xfrm>
          <a:prstGeom prst="rect">
            <a:avLst/>
          </a:prstGeom>
        </p:spPr>
      </p:pic>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36176" y="1273377"/>
            <a:ext cx="4270163" cy="2841424"/>
          </a:xfrm>
          <a:prstGeom prst="rect">
            <a:avLst/>
          </a:prstGeom>
        </p:spPr>
      </p:pic>
      <p:sp>
        <p:nvSpPr>
          <p:cNvPr id="14" name="TextBox 13"/>
          <p:cNvSpPr txBox="1"/>
          <p:nvPr/>
        </p:nvSpPr>
        <p:spPr>
          <a:xfrm>
            <a:off x="8022125" y="2694089"/>
            <a:ext cx="3966883" cy="1569660"/>
          </a:xfrm>
          <a:prstGeom prst="rect">
            <a:avLst/>
          </a:prstGeom>
          <a:solidFill>
            <a:schemeClr val="accent1"/>
          </a:solidFill>
        </p:spPr>
        <p:txBody>
          <a:bodyPr wrap="square" rtlCol="0">
            <a:spAutoFit/>
          </a:bodyPr>
          <a:lstStyle/>
          <a:p>
            <a:r>
              <a:rPr lang="en-US" sz="2400" b="1" dirty="0">
                <a:solidFill>
                  <a:schemeClr val="bg1"/>
                </a:solidFill>
              </a:rPr>
              <a:t>Awareness day for Children </a:t>
            </a:r>
            <a:endParaRPr lang="en-US" sz="2400" b="1" dirty="0" smtClean="0">
              <a:solidFill>
                <a:schemeClr val="bg1"/>
              </a:solidFill>
            </a:endParaRPr>
          </a:p>
          <a:p>
            <a:r>
              <a:rPr lang="en-US" sz="2400" dirty="0" smtClean="0">
                <a:solidFill>
                  <a:schemeClr val="accent5"/>
                </a:solidFill>
              </a:rPr>
              <a:t>13 September – Pre Congress </a:t>
            </a:r>
          </a:p>
          <a:p>
            <a:r>
              <a:rPr lang="en-US" sz="2400" dirty="0" smtClean="0">
                <a:solidFill>
                  <a:schemeClr val="accent5"/>
                </a:solidFill>
              </a:rPr>
              <a:t>stakeholders on a voluntary basis </a:t>
            </a:r>
          </a:p>
        </p:txBody>
      </p:sp>
      <p:sp>
        <p:nvSpPr>
          <p:cNvPr id="16" name="Rectangle 15"/>
          <p:cNvSpPr/>
          <p:nvPr/>
        </p:nvSpPr>
        <p:spPr>
          <a:xfrm>
            <a:off x="0" y="6352148"/>
            <a:ext cx="711200" cy="369332"/>
          </a:xfrm>
          <a:prstGeom prst="rect">
            <a:avLst/>
          </a:prstGeom>
          <a:solidFill>
            <a:srgbClr val="0F90D0"/>
          </a:solidFill>
        </p:spPr>
        <p:txBody>
          <a:bodyPr wrap="square">
            <a:spAutoFit/>
          </a:bodyPr>
          <a:lstStyle/>
          <a:p>
            <a:pPr algn="ctr"/>
            <a:r>
              <a:rPr lang="en-US" dirty="0" smtClean="0">
                <a:solidFill>
                  <a:schemeClr val="bg1"/>
                </a:solidFill>
              </a:rPr>
              <a:t>23</a:t>
            </a:r>
            <a:endParaRPr lang="en-US" dirty="0">
              <a:solidFill>
                <a:schemeClr val="bg1"/>
              </a:solidFill>
            </a:endParaRPr>
          </a:p>
        </p:txBody>
      </p:sp>
      <p:sp>
        <p:nvSpPr>
          <p:cNvPr id="12" name="Rectangle 11"/>
          <p:cNvSpPr/>
          <p:nvPr/>
        </p:nvSpPr>
        <p:spPr>
          <a:xfrm>
            <a:off x="8022125" y="4474607"/>
            <a:ext cx="3966883" cy="1076188"/>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n w="0"/>
                <a:solidFill>
                  <a:schemeClr val="tx1"/>
                </a:solidFill>
                <a:effectLst>
                  <a:outerShdw blurRad="38100" dist="19050" dir="2700000" algn="tl" rotWithShape="0">
                    <a:schemeClr val="dk1">
                      <a:alpha val="40000"/>
                    </a:schemeClr>
                  </a:outerShdw>
                </a:effectLst>
              </a:rPr>
              <a:t>400+ CHILDREN ATTENDING</a:t>
            </a:r>
            <a:endParaRPr lang="en-US" sz="280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8998306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28650" y="1712089"/>
            <a:ext cx="10891158" cy="3785652"/>
          </a:xfrm>
          <a:prstGeom prst="rect">
            <a:avLst/>
          </a:prstGeom>
        </p:spPr>
        <p:txBody>
          <a:bodyPr wrap="square">
            <a:spAutoFit/>
          </a:bodyPr>
          <a:lstStyle/>
          <a:p>
            <a:r>
              <a:rPr lang="en-GB" sz="2400" b="1" dirty="0">
                <a:solidFill>
                  <a:srgbClr val="FF0000"/>
                </a:solidFill>
                <a:latin typeface="Calibri" panose="020F0502020204030204" pitchFamily="34" charset="0"/>
              </a:rPr>
              <a:t>CENTRAL AFRICA: CHAD and CONGO</a:t>
            </a:r>
          </a:p>
          <a:p>
            <a:pPr marL="457200" indent="-457200">
              <a:buFont typeface="Wingdings" panose="05000000000000000000" pitchFamily="2" charset="2"/>
              <a:buChar char="ü"/>
            </a:pPr>
            <a:r>
              <a:rPr lang="en-GB" sz="2400" dirty="0" smtClean="0"/>
              <a:t>CHAD </a:t>
            </a:r>
            <a:r>
              <a:rPr lang="en-GB" sz="2400" dirty="0"/>
              <a:t>is the pilot country for the whole COP framework implementation.</a:t>
            </a:r>
          </a:p>
          <a:p>
            <a:pPr marL="457200" indent="-457200">
              <a:buFont typeface="Wingdings" panose="05000000000000000000" pitchFamily="2" charset="2"/>
              <a:buChar char="ü"/>
            </a:pPr>
            <a:r>
              <a:rPr lang="en-GB" sz="2400" dirty="0" smtClean="0"/>
              <a:t>Congo </a:t>
            </a:r>
            <a:r>
              <a:rPr lang="en-GB" sz="2400" dirty="0"/>
              <a:t>has already signed the PRODOC and has achieved the national workshop.</a:t>
            </a:r>
          </a:p>
          <a:p>
            <a:pPr marL="457200" indent="-457200">
              <a:buFont typeface="Wingdings" panose="05000000000000000000" pitchFamily="2" charset="2"/>
              <a:buChar char="ü"/>
            </a:pPr>
            <a:r>
              <a:rPr lang="en-GB" sz="2400" dirty="0" smtClean="0"/>
              <a:t>Rwanda </a:t>
            </a:r>
            <a:r>
              <a:rPr lang="en-GB" sz="2400" dirty="0"/>
              <a:t>has already launched the initiative.</a:t>
            </a:r>
          </a:p>
          <a:p>
            <a:pPr marL="457200" indent="-457200">
              <a:buFont typeface="Wingdings" panose="05000000000000000000" pitchFamily="2" charset="2"/>
              <a:buChar char="ü"/>
            </a:pPr>
            <a:r>
              <a:rPr lang="en-GB" sz="2400" dirty="0" smtClean="0"/>
              <a:t>Gabon </a:t>
            </a:r>
            <a:r>
              <a:rPr lang="en-GB" sz="2400" dirty="0"/>
              <a:t>and CAR are considering to sign  the PRODOC.</a:t>
            </a:r>
          </a:p>
          <a:p>
            <a:pPr marL="457200" indent="-457200">
              <a:buFont typeface="Wingdings" panose="05000000000000000000" pitchFamily="2" charset="2"/>
              <a:buChar char="ü"/>
            </a:pPr>
            <a:endParaRPr lang="en-GB" sz="2400" dirty="0"/>
          </a:p>
          <a:p>
            <a:r>
              <a:rPr lang="en-GB" sz="2400" b="1" dirty="0">
                <a:solidFill>
                  <a:srgbClr val="FF0000"/>
                </a:solidFill>
                <a:latin typeface="Calibri" panose="020F0502020204030204" pitchFamily="34" charset="0"/>
              </a:rPr>
              <a:t>WESTERN AFRICA:COTE D’ IVOIRE and GHANA</a:t>
            </a:r>
          </a:p>
          <a:p>
            <a:pPr marL="457200" indent="-457200">
              <a:buFont typeface="Wingdings" panose="05000000000000000000" pitchFamily="2" charset="2"/>
              <a:buChar char="ü"/>
            </a:pPr>
            <a:r>
              <a:rPr lang="en-GB" sz="2400" dirty="0" smtClean="0"/>
              <a:t>Cote </a:t>
            </a:r>
            <a:r>
              <a:rPr lang="en-GB" sz="2400" dirty="0"/>
              <a:t>d’Ivoire  approved to be the pilot Country. A validation workshop for the COP strategy was held in April 2017.</a:t>
            </a:r>
          </a:p>
          <a:p>
            <a:pPr marL="457200" indent="-457200">
              <a:buFont typeface="Wingdings" panose="05000000000000000000" pitchFamily="2" charset="2"/>
              <a:buChar char="ü"/>
            </a:pPr>
            <a:r>
              <a:rPr lang="en-GB" sz="2400" dirty="0" smtClean="0"/>
              <a:t>Ghana </a:t>
            </a:r>
            <a:r>
              <a:rPr lang="en-GB" sz="2400" dirty="0"/>
              <a:t>is considering the </a:t>
            </a:r>
            <a:r>
              <a:rPr lang="en-GB" sz="2400" dirty="0" smtClean="0"/>
              <a:t>PRODOC</a:t>
            </a:r>
            <a:endParaRPr lang="en-GB" sz="2400" dirty="0"/>
          </a:p>
        </p:txBody>
      </p:sp>
      <p:sp>
        <p:nvSpPr>
          <p:cNvPr id="6" name="Title 1"/>
          <p:cNvSpPr>
            <a:spLocks noGrp="1"/>
          </p:cNvSpPr>
          <p:nvPr>
            <p:ph type="title"/>
          </p:nvPr>
        </p:nvSpPr>
        <p:spPr>
          <a:xfrm>
            <a:off x="2916282" y="0"/>
            <a:ext cx="6170568" cy="1143000"/>
          </a:xfrm>
        </p:spPr>
        <p:txBody>
          <a:bodyPr>
            <a:normAutofit/>
          </a:bodyPr>
          <a:lstStyle/>
          <a:p>
            <a:r>
              <a:rPr lang="en-US" dirty="0" smtClean="0"/>
              <a:t>Country assistance</a:t>
            </a:r>
            <a:endParaRPr lang="en-US" dirty="0"/>
          </a:p>
        </p:txBody>
      </p:sp>
    </p:spTree>
    <p:extLst>
      <p:ext uri="{BB962C8B-B14F-4D97-AF65-F5344CB8AC3E}">
        <p14:creationId xmlns:p14="http://schemas.microsoft.com/office/powerpoint/2010/main" val="213104470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6234" y="604080"/>
            <a:ext cx="7528558" cy="619602"/>
          </a:xfrm>
        </p:spPr>
        <p:txBody>
          <a:bodyPr>
            <a:noAutofit/>
          </a:bodyPr>
          <a:lstStyle/>
          <a:p>
            <a:r>
              <a:rPr lang="en-US" sz="2800" dirty="0" smtClean="0"/>
              <a:t>1</a:t>
            </a:r>
            <a:r>
              <a:rPr lang="en-US" sz="2800" baseline="30000" dirty="0" smtClean="0"/>
              <a:t>st</a:t>
            </a:r>
            <a:r>
              <a:rPr lang="en-US" sz="2800" dirty="0" smtClean="0"/>
              <a:t> Western </a:t>
            </a:r>
            <a:r>
              <a:rPr lang="en-US" sz="2800" dirty="0"/>
              <a:t>European Cybersecurity Public-Private Dialogue </a:t>
            </a:r>
            <a:r>
              <a:rPr lang="en-US" sz="2800" dirty="0" smtClean="0"/>
              <a:t>Platform, December 2017</a:t>
            </a:r>
            <a:endParaRPr lang="en-US" sz="2800" dirty="0"/>
          </a:p>
        </p:txBody>
      </p:sp>
      <p:sp>
        <p:nvSpPr>
          <p:cNvPr id="14" name="TextBox 13"/>
          <p:cNvSpPr txBox="1"/>
          <p:nvPr/>
        </p:nvSpPr>
        <p:spPr>
          <a:xfrm>
            <a:off x="8225117" y="2280838"/>
            <a:ext cx="3966883" cy="830997"/>
          </a:xfrm>
          <a:prstGeom prst="rect">
            <a:avLst/>
          </a:prstGeom>
          <a:solidFill>
            <a:schemeClr val="accent1"/>
          </a:solidFill>
        </p:spPr>
        <p:txBody>
          <a:bodyPr wrap="square" rtlCol="0">
            <a:spAutoFit/>
          </a:bodyPr>
          <a:lstStyle/>
          <a:p>
            <a:r>
              <a:rPr lang="en-US" sz="2400" b="1" dirty="0">
                <a:solidFill>
                  <a:schemeClr val="bg1"/>
                </a:solidFill>
              </a:rPr>
              <a:t>Awareness day for Children </a:t>
            </a:r>
            <a:endParaRPr lang="en-US" sz="2400" b="1" dirty="0" smtClean="0">
              <a:solidFill>
                <a:schemeClr val="bg1"/>
              </a:solidFill>
            </a:endParaRPr>
          </a:p>
          <a:p>
            <a:r>
              <a:rPr lang="en-US" sz="2400" dirty="0" smtClean="0">
                <a:solidFill>
                  <a:schemeClr val="accent5"/>
                </a:solidFill>
              </a:rPr>
              <a:t>07 November  </a:t>
            </a:r>
            <a:endParaRPr lang="en-US" sz="2400" dirty="0">
              <a:solidFill>
                <a:schemeClr val="accent5"/>
              </a:solidFill>
            </a:endParaRPr>
          </a:p>
        </p:txBody>
      </p:sp>
      <p:sp>
        <p:nvSpPr>
          <p:cNvPr id="16" name="Rectangle 15"/>
          <p:cNvSpPr/>
          <p:nvPr/>
        </p:nvSpPr>
        <p:spPr>
          <a:xfrm>
            <a:off x="0" y="6352148"/>
            <a:ext cx="711200" cy="369332"/>
          </a:xfrm>
          <a:prstGeom prst="rect">
            <a:avLst/>
          </a:prstGeom>
          <a:solidFill>
            <a:srgbClr val="0F90D0"/>
          </a:solidFill>
        </p:spPr>
        <p:txBody>
          <a:bodyPr wrap="square">
            <a:spAutoFit/>
          </a:bodyPr>
          <a:lstStyle/>
          <a:p>
            <a:pPr algn="ctr"/>
            <a:r>
              <a:rPr lang="en-US" dirty="0" smtClean="0">
                <a:solidFill>
                  <a:schemeClr val="bg1"/>
                </a:solidFill>
              </a:rPr>
              <a:t>23</a:t>
            </a:r>
            <a:endParaRPr lang="en-US" dirty="0">
              <a:solidFill>
                <a:schemeClr val="bg1"/>
              </a:solidFill>
            </a:endParaRPr>
          </a:p>
        </p:txBody>
      </p:sp>
      <p:pic>
        <p:nvPicPr>
          <p:cNvPr id="3" name="Picture 2"/>
          <p:cNvPicPr>
            <a:picLocks noChangeAspect="1"/>
          </p:cNvPicPr>
          <p:nvPr/>
        </p:nvPicPr>
        <p:blipFill>
          <a:blip r:embed="rId2"/>
          <a:stretch>
            <a:fillRect/>
          </a:stretch>
        </p:blipFill>
        <p:spPr>
          <a:xfrm>
            <a:off x="8704282" y="1055701"/>
            <a:ext cx="3314700" cy="1066800"/>
          </a:xfrm>
          <a:prstGeom prst="rect">
            <a:avLst/>
          </a:prstGeom>
        </p:spPr>
      </p:pic>
      <p:sp>
        <p:nvSpPr>
          <p:cNvPr id="8" name="Content Placeholder 2"/>
          <p:cNvSpPr>
            <a:spLocks noGrp="1"/>
          </p:cNvSpPr>
          <p:nvPr>
            <p:ph sz="half" idx="1"/>
          </p:nvPr>
        </p:nvSpPr>
        <p:spPr>
          <a:xfrm>
            <a:off x="828467" y="1787695"/>
            <a:ext cx="11190515" cy="2572125"/>
          </a:xfrm>
        </p:spPr>
        <p:txBody>
          <a:bodyPr>
            <a:noAutofit/>
          </a:bodyPr>
          <a:lstStyle/>
          <a:p>
            <a:r>
              <a:rPr lang="en-US" sz="2000" dirty="0" smtClean="0"/>
              <a:t>Held in </a:t>
            </a:r>
            <a:r>
              <a:rPr lang="en-US" sz="2000" dirty="0" err="1" smtClean="0"/>
              <a:t>Porrentruy</a:t>
            </a:r>
            <a:r>
              <a:rPr lang="en-US" sz="2000" dirty="0" smtClean="0"/>
              <a:t>, Switzerland</a:t>
            </a:r>
          </a:p>
          <a:p>
            <a:r>
              <a:rPr lang="en-US" sz="2000" dirty="0" smtClean="0"/>
              <a:t>100+ Participants </a:t>
            </a:r>
          </a:p>
          <a:p>
            <a:r>
              <a:rPr lang="en-US" sz="2000" dirty="0" smtClean="0"/>
              <a:t>Countries represented :</a:t>
            </a:r>
            <a:r>
              <a:rPr lang="en-GB" sz="2000" dirty="0" smtClean="0"/>
              <a:t>Finland</a:t>
            </a:r>
            <a:r>
              <a:rPr lang="en-GB" sz="2000" dirty="0"/>
              <a:t>, France, </a:t>
            </a:r>
            <a:r>
              <a:rPr lang="en-GB" sz="2000" dirty="0" smtClean="0"/>
              <a:t>Italy, Romania,</a:t>
            </a:r>
          </a:p>
          <a:p>
            <a:pPr marL="0" indent="0">
              <a:buNone/>
            </a:pPr>
            <a:r>
              <a:rPr lang="en-GB" sz="2000" dirty="0"/>
              <a:t> </a:t>
            </a:r>
            <a:r>
              <a:rPr lang="en-GB" sz="2000" dirty="0" smtClean="0"/>
              <a:t>   Switzerland</a:t>
            </a:r>
            <a:r>
              <a:rPr lang="en-GB" sz="2000" dirty="0"/>
              <a:t>, </a:t>
            </a:r>
            <a:r>
              <a:rPr lang="en-GB" sz="2000" dirty="0" smtClean="0"/>
              <a:t>USA</a:t>
            </a:r>
          </a:p>
          <a:p>
            <a:pPr marL="0" indent="0">
              <a:buNone/>
            </a:pPr>
            <a:endParaRPr lang="en-GB" sz="2000" dirty="0"/>
          </a:p>
          <a:p>
            <a:pPr marL="0" indent="0">
              <a:buNone/>
            </a:pPr>
            <a:endParaRPr lang="en-GB" sz="2000" dirty="0" smtClean="0"/>
          </a:p>
          <a:p>
            <a:pPr marL="0" indent="0">
              <a:buNone/>
            </a:pPr>
            <a:endParaRPr lang="en-US" sz="2000" dirty="0"/>
          </a:p>
          <a:p>
            <a:endParaRPr lang="en-US" sz="2000" dirty="0" smtClean="0"/>
          </a:p>
          <a:p>
            <a:endParaRPr lang="en-US" sz="2000" dirty="0"/>
          </a:p>
          <a:p>
            <a:pPr marL="0" indent="0" algn="just">
              <a:buNone/>
            </a:pPr>
            <a:endParaRPr lang="en-US" sz="1800"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27967" y="3200903"/>
            <a:ext cx="4956179" cy="3304119"/>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6234" y="3452384"/>
            <a:ext cx="4201733" cy="2801155"/>
          </a:xfrm>
          <a:prstGeom prst="rect">
            <a:avLst/>
          </a:prstGeom>
        </p:spPr>
      </p:pic>
    </p:spTree>
    <p:extLst>
      <p:ext uri="{BB962C8B-B14F-4D97-AF65-F5344CB8AC3E}">
        <p14:creationId xmlns:p14="http://schemas.microsoft.com/office/powerpoint/2010/main" val="344530554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76192" y="1021081"/>
            <a:ext cx="11190515" cy="2572125"/>
          </a:xfrm>
        </p:spPr>
        <p:txBody>
          <a:bodyPr>
            <a:noAutofit/>
          </a:bodyPr>
          <a:lstStyle/>
          <a:p>
            <a:r>
              <a:rPr lang="en-US" sz="2000" dirty="0" smtClean="0"/>
              <a:t>Held in Warsaw, Poland </a:t>
            </a:r>
          </a:p>
          <a:p>
            <a:r>
              <a:rPr lang="en-US" sz="2000" dirty="0" smtClean="0"/>
              <a:t>500 Participants </a:t>
            </a:r>
          </a:p>
          <a:p>
            <a:r>
              <a:rPr lang="en-US" sz="2000" dirty="0" smtClean="0"/>
              <a:t>Countries represented : </a:t>
            </a:r>
            <a:r>
              <a:rPr lang="en-GB" sz="2000" dirty="0" smtClean="0"/>
              <a:t>Belgium</a:t>
            </a:r>
            <a:r>
              <a:rPr lang="en-GB" sz="2000" dirty="0"/>
              <a:t>, </a:t>
            </a:r>
            <a:r>
              <a:rPr lang="en-GB" sz="2000" dirty="0" smtClean="0"/>
              <a:t>Bulgaria, Finland</a:t>
            </a:r>
            <a:r>
              <a:rPr lang="en-GB" sz="2000" dirty="0"/>
              <a:t>, France, Germany, Greece, Ireland, Lithuania, Luxembourg, the Netherlands, </a:t>
            </a:r>
            <a:r>
              <a:rPr lang="en-GB" sz="2000" dirty="0" smtClean="0"/>
              <a:t>Spain, Switzerland</a:t>
            </a:r>
            <a:r>
              <a:rPr lang="en-GB" sz="2000" dirty="0"/>
              <a:t>, Turkey, United Kingdom, Ukraine</a:t>
            </a:r>
            <a:r>
              <a:rPr lang="en-GB" sz="2000" dirty="0" smtClean="0"/>
              <a:t>.</a:t>
            </a:r>
          </a:p>
          <a:p>
            <a:r>
              <a:rPr lang="en-GB" sz="2000" dirty="0" smtClean="0"/>
              <a:t>Highlights : Fake news, Cyberbullying</a:t>
            </a:r>
            <a:r>
              <a:rPr lang="en-GB" sz="2000" dirty="0"/>
              <a:t>, </a:t>
            </a:r>
            <a:r>
              <a:rPr lang="en-GB" sz="2000" dirty="0" smtClean="0"/>
              <a:t>Pornography</a:t>
            </a:r>
            <a:r>
              <a:rPr lang="en-GB" sz="2000" dirty="0"/>
              <a:t>, </a:t>
            </a:r>
            <a:r>
              <a:rPr lang="en-GB" sz="2000" dirty="0" smtClean="0"/>
              <a:t>Privacy issues</a:t>
            </a:r>
          </a:p>
          <a:p>
            <a:r>
              <a:rPr lang="en-GB" sz="2000" dirty="0" smtClean="0"/>
              <a:t>Kick off discussions with </a:t>
            </a:r>
            <a:r>
              <a:rPr lang="en-GB" sz="2000" dirty="0" err="1" smtClean="0"/>
              <a:t>Klicksafe</a:t>
            </a:r>
            <a:r>
              <a:rPr lang="en-GB" sz="2000" dirty="0" smtClean="0"/>
              <a:t> of Germany and </a:t>
            </a:r>
            <a:r>
              <a:rPr lang="en-US" sz="2000" dirty="0"/>
              <a:t>South West Grid for Learning </a:t>
            </a:r>
            <a:r>
              <a:rPr lang="en-US" sz="2000" dirty="0" smtClean="0"/>
              <a:t>of </a:t>
            </a:r>
            <a:r>
              <a:rPr lang="en-GB" sz="2000" dirty="0" smtClean="0"/>
              <a:t>UK </a:t>
            </a:r>
            <a:endParaRPr lang="en-US" sz="2000" dirty="0"/>
          </a:p>
          <a:p>
            <a:endParaRPr lang="en-US" sz="2000" dirty="0" smtClean="0"/>
          </a:p>
          <a:p>
            <a:endParaRPr lang="en-US" sz="2000" dirty="0"/>
          </a:p>
          <a:p>
            <a:pPr marL="0" indent="0" algn="just">
              <a:buNone/>
            </a:pPr>
            <a:endParaRPr lang="en-US" sz="1800" dirty="0"/>
          </a:p>
        </p:txBody>
      </p:sp>
      <p:sp>
        <p:nvSpPr>
          <p:cNvPr id="5" name="Rectangle 4"/>
          <p:cNvSpPr/>
          <p:nvPr/>
        </p:nvSpPr>
        <p:spPr>
          <a:xfrm>
            <a:off x="0" y="6352148"/>
            <a:ext cx="711200" cy="369332"/>
          </a:xfrm>
          <a:prstGeom prst="rect">
            <a:avLst/>
          </a:prstGeom>
          <a:solidFill>
            <a:srgbClr val="0F90D0"/>
          </a:solidFill>
        </p:spPr>
        <p:txBody>
          <a:bodyPr wrap="square">
            <a:spAutoFit/>
          </a:bodyPr>
          <a:lstStyle/>
          <a:p>
            <a:pPr algn="ctr"/>
            <a:r>
              <a:rPr lang="en-US" dirty="0" smtClean="0">
                <a:solidFill>
                  <a:schemeClr val="bg1"/>
                </a:solidFill>
              </a:rPr>
              <a:t>22</a:t>
            </a:r>
            <a:endParaRPr lang="en-US" dirty="0">
              <a:solidFill>
                <a:schemeClr val="bg1"/>
              </a:solidFill>
            </a:endParaRPr>
          </a:p>
        </p:txBody>
      </p:sp>
      <p:sp>
        <p:nvSpPr>
          <p:cNvPr id="4" name="Title 1"/>
          <p:cNvSpPr>
            <a:spLocks noGrp="1"/>
          </p:cNvSpPr>
          <p:nvPr>
            <p:ph type="title"/>
          </p:nvPr>
        </p:nvSpPr>
        <p:spPr>
          <a:xfrm>
            <a:off x="1249680" y="283913"/>
            <a:ext cx="7992291" cy="619602"/>
          </a:xfrm>
        </p:spPr>
        <p:txBody>
          <a:bodyPr>
            <a:normAutofit fontScale="90000"/>
          </a:bodyPr>
          <a:lstStyle/>
          <a:p>
            <a:pPr algn="ctr"/>
            <a:r>
              <a:rPr lang="en-US" sz="2700" dirty="0"/>
              <a:t>The 11th International Conference "Keeping Children and Young People Safe Online", </a:t>
            </a:r>
            <a:r>
              <a:rPr lang="en-US" sz="2700" dirty="0" smtClean="0"/>
              <a:t>19-20 September 2017</a:t>
            </a:r>
            <a:endParaRPr lang="en-US" sz="2700"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8506" y="3299189"/>
            <a:ext cx="8800137" cy="3052959"/>
          </a:xfrm>
          <a:prstGeom prst="rect">
            <a:avLst/>
          </a:prstGeom>
        </p:spPr>
      </p:pic>
    </p:spTree>
    <p:extLst>
      <p:ext uri="{BB962C8B-B14F-4D97-AF65-F5344CB8AC3E}">
        <p14:creationId xmlns:p14="http://schemas.microsoft.com/office/powerpoint/2010/main" val="422436076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120418" y="409575"/>
            <a:ext cx="8978660" cy="685800"/>
          </a:xfrm>
        </p:spPr>
        <p:txBody>
          <a:bodyPr>
            <a:noAutofit/>
          </a:bodyPr>
          <a:lstStyle/>
          <a:p>
            <a:r>
              <a:rPr lang="en-US" sz="3200" dirty="0"/>
              <a:t>ITU Regional Initiative 4 in Europe </a:t>
            </a:r>
            <a:r>
              <a:rPr lang="en-US" sz="3200" dirty="0" smtClean="0"/>
              <a:t/>
            </a:r>
            <a:br>
              <a:rPr lang="en-US" sz="3200" dirty="0" smtClean="0"/>
            </a:br>
            <a:r>
              <a:rPr lang="en-US" sz="3200" dirty="0" smtClean="0"/>
              <a:t>Cycle Starting 2018 </a:t>
            </a:r>
            <a:endParaRPr lang="en-US" sz="3200" dirty="0">
              <a:solidFill>
                <a:srgbClr val="FF0000"/>
              </a:solidFill>
            </a:endParaRPr>
          </a:p>
        </p:txBody>
      </p:sp>
      <p:sp>
        <p:nvSpPr>
          <p:cNvPr id="3" name="Content Placeholder 2"/>
          <p:cNvSpPr>
            <a:spLocks noGrp="1"/>
          </p:cNvSpPr>
          <p:nvPr>
            <p:ph idx="4294967295"/>
          </p:nvPr>
        </p:nvSpPr>
        <p:spPr>
          <a:xfrm>
            <a:off x="433268" y="1313826"/>
            <a:ext cx="9514449" cy="4919334"/>
          </a:xfrm>
          <a:solidFill>
            <a:schemeClr val="accent1">
              <a:lumMod val="40000"/>
              <a:lumOff val="60000"/>
            </a:schemeClr>
          </a:solidFill>
        </p:spPr>
        <p:txBody>
          <a:bodyPr>
            <a:normAutofit fontScale="92500" lnSpcReduction="10000"/>
          </a:bodyPr>
          <a:lstStyle/>
          <a:p>
            <a:pPr marL="0" indent="0" fontAlgn="base">
              <a:buNone/>
            </a:pPr>
            <a:r>
              <a:rPr lang="en-US" sz="3000" b="1" dirty="0" smtClean="0">
                <a:solidFill>
                  <a:schemeClr val="tx1"/>
                </a:solidFill>
                <a:latin typeface="+mn-lt"/>
              </a:rPr>
              <a:t>EUR 4 - Enhancing </a:t>
            </a:r>
            <a:r>
              <a:rPr lang="en-US" sz="3000" b="1" dirty="0">
                <a:solidFill>
                  <a:schemeClr val="tx1"/>
                </a:solidFill>
                <a:latin typeface="+mn-lt"/>
              </a:rPr>
              <a:t>trust and confidence in the use of information and communication </a:t>
            </a:r>
            <a:r>
              <a:rPr lang="en-US" sz="3000" b="1" dirty="0" smtClean="0">
                <a:solidFill>
                  <a:schemeClr val="tx1"/>
                </a:solidFill>
                <a:latin typeface="+mn-lt"/>
              </a:rPr>
              <a:t>technologies</a:t>
            </a:r>
          </a:p>
          <a:p>
            <a:pPr marL="0" indent="0" fontAlgn="base">
              <a:buNone/>
            </a:pPr>
            <a:r>
              <a:rPr lang="en-US" sz="2600" b="1" dirty="0"/>
              <a:t>Objective: </a:t>
            </a:r>
            <a:r>
              <a:rPr lang="en-US" dirty="0" smtClean="0">
                <a:solidFill>
                  <a:srgbClr val="FF0000"/>
                </a:solidFill>
                <a:latin typeface="+mn-lt"/>
              </a:rPr>
              <a:t>To </a:t>
            </a:r>
            <a:r>
              <a:rPr lang="en-US" dirty="0">
                <a:solidFill>
                  <a:srgbClr val="FF0000"/>
                </a:solidFill>
                <a:latin typeface="+mn-lt"/>
              </a:rPr>
              <a:t>support the deployment of resilient infrastructure and secure services allowing all citizens, especially children, to use ICTs in their daily lives with</a:t>
            </a:r>
            <a:endParaRPr lang="en-US" dirty="0" smtClean="0">
              <a:solidFill>
                <a:srgbClr val="FF0000"/>
              </a:solidFill>
              <a:latin typeface="+mn-lt"/>
            </a:endParaRPr>
          </a:p>
          <a:p>
            <a:pPr marL="0" indent="0" fontAlgn="base">
              <a:buNone/>
            </a:pPr>
            <a:r>
              <a:rPr lang="en-US" b="1" dirty="0" smtClean="0">
                <a:latin typeface="+mn-lt"/>
              </a:rPr>
              <a:t>Expected Result:</a:t>
            </a:r>
            <a:r>
              <a:rPr lang="en-US" dirty="0" smtClean="0">
                <a:latin typeface="+mn-lt"/>
              </a:rPr>
              <a:t> Assistance </a:t>
            </a:r>
            <a:r>
              <a:rPr lang="en-US" dirty="0">
                <a:latin typeface="+mn-lt"/>
              </a:rPr>
              <a:t>to the countries in need in the following</a:t>
            </a:r>
            <a:r>
              <a:rPr lang="en-US" dirty="0" smtClean="0">
                <a:latin typeface="+mn-lt"/>
              </a:rPr>
              <a:t>:</a:t>
            </a:r>
          </a:p>
          <a:p>
            <a:pPr marL="0" indent="0">
              <a:buNone/>
            </a:pPr>
            <a:r>
              <a:rPr lang="en-US" sz="2400" dirty="0" smtClean="0"/>
              <a:t>1</a:t>
            </a:r>
            <a:r>
              <a:rPr lang="en-US" sz="2400" dirty="0"/>
              <a:t>) Providing regional platforms and tools for building human capacities (awareness and expert training) to enhance trust and confidence in the use of ICTs </a:t>
            </a:r>
          </a:p>
          <a:p>
            <a:pPr marL="0" indent="0">
              <a:buNone/>
            </a:pPr>
            <a:r>
              <a:rPr lang="en-US" sz="2400" dirty="0"/>
              <a:t>2) Sharing country and regional best practices and case studies and conducting surveys on enhancing confidence and trust in the use of ICTs </a:t>
            </a:r>
          </a:p>
          <a:p>
            <a:pPr marL="0" indent="0">
              <a:buNone/>
            </a:pPr>
            <a:r>
              <a:rPr lang="en-US" sz="2400" dirty="0"/>
              <a:t>3) Elaborating or review national cybersecurity strategies </a:t>
            </a:r>
          </a:p>
          <a:p>
            <a:pPr marL="0" indent="0" algn="r">
              <a:buNone/>
            </a:pPr>
            <a:r>
              <a:rPr lang="en-US" sz="2400" dirty="0" smtClean="0"/>
              <a:t>….and more </a:t>
            </a:r>
            <a:endParaRPr lang="en-US" dirty="0">
              <a:latin typeface="+mn-lt"/>
            </a:endParaRPr>
          </a:p>
        </p:txBody>
      </p:sp>
      <p:sp>
        <p:nvSpPr>
          <p:cNvPr id="5" name="Rectangle 4"/>
          <p:cNvSpPr/>
          <p:nvPr/>
        </p:nvSpPr>
        <p:spPr>
          <a:xfrm>
            <a:off x="0" y="6352148"/>
            <a:ext cx="711200" cy="369332"/>
          </a:xfrm>
          <a:prstGeom prst="rect">
            <a:avLst/>
          </a:prstGeom>
          <a:solidFill>
            <a:srgbClr val="0F90D0"/>
          </a:solidFill>
        </p:spPr>
        <p:txBody>
          <a:bodyPr wrap="square">
            <a:spAutoFit/>
          </a:bodyPr>
          <a:lstStyle/>
          <a:p>
            <a:pPr algn="ctr"/>
            <a:r>
              <a:rPr lang="en-US" dirty="0" smtClean="0">
                <a:solidFill>
                  <a:schemeClr val="bg1"/>
                </a:solidFill>
              </a:rPr>
              <a:t>7</a:t>
            </a:r>
            <a:endParaRPr lang="en-US" dirty="0">
              <a:solidFill>
                <a:schemeClr val="bg1"/>
              </a:solidFill>
            </a:endParaRPr>
          </a:p>
        </p:txBody>
      </p:sp>
    </p:spTree>
    <p:extLst>
      <p:ext uri="{BB962C8B-B14F-4D97-AF65-F5344CB8AC3E}">
        <p14:creationId xmlns:p14="http://schemas.microsoft.com/office/powerpoint/2010/main" val="139051057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6386" y="719990"/>
            <a:ext cx="7528558" cy="619602"/>
          </a:xfrm>
        </p:spPr>
        <p:txBody>
          <a:bodyPr>
            <a:noAutofit/>
          </a:bodyPr>
          <a:lstStyle/>
          <a:p>
            <a:r>
              <a:rPr lang="en-US" sz="3200" dirty="0"/>
              <a:t>Regional Workshop for Europe and CIS on Cybersecurity and Child Online </a:t>
            </a:r>
            <a:r>
              <a:rPr lang="en-US" sz="3200" dirty="0" smtClean="0"/>
              <a:t>Protection, April 2018  </a:t>
            </a:r>
            <a:endParaRPr lang="en-US" sz="3200" dirty="0"/>
          </a:p>
        </p:txBody>
      </p:sp>
      <p:sp>
        <p:nvSpPr>
          <p:cNvPr id="14" name="TextBox 13"/>
          <p:cNvSpPr txBox="1"/>
          <p:nvPr/>
        </p:nvSpPr>
        <p:spPr>
          <a:xfrm>
            <a:off x="1129265" y="1929672"/>
            <a:ext cx="9251107" cy="3785652"/>
          </a:xfrm>
          <a:prstGeom prst="rect">
            <a:avLst/>
          </a:prstGeom>
          <a:solidFill>
            <a:schemeClr val="accent1">
              <a:lumMod val="60000"/>
              <a:lumOff val="40000"/>
            </a:schemeClr>
          </a:solidFill>
        </p:spPr>
        <p:txBody>
          <a:bodyPr wrap="square" rtlCol="0">
            <a:spAutoFit/>
          </a:bodyPr>
          <a:lstStyle/>
          <a:p>
            <a:r>
              <a:rPr lang="en-US" sz="2400" b="1" dirty="0"/>
              <a:t>A.S. Popov Odessa National Academy of Telecommunications </a:t>
            </a:r>
            <a:r>
              <a:rPr lang="en-US" sz="2400" b="1" dirty="0" smtClean="0"/>
              <a:t>Odessa</a:t>
            </a:r>
            <a:r>
              <a:rPr lang="en-US" sz="2400" b="1" dirty="0"/>
              <a:t>, </a:t>
            </a:r>
            <a:r>
              <a:rPr lang="en-US" sz="2400" b="1" dirty="0" smtClean="0"/>
              <a:t>Ukraine</a:t>
            </a:r>
          </a:p>
          <a:p>
            <a:r>
              <a:rPr lang="en-US" sz="2400" b="1" dirty="0" smtClean="0"/>
              <a:t>4-6 </a:t>
            </a:r>
            <a:r>
              <a:rPr lang="en-US" sz="2400" b="1" dirty="0"/>
              <a:t>April </a:t>
            </a:r>
            <a:r>
              <a:rPr lang="en-US" sz="2400" b="1" dirty="0" smtClean="0"/>
              <a:t>2018</a:t>
            </a:r>
          </a:p>
          <a:p>
            <a:pPr indent="-285750">
              <a:buFont typeface="Arial" panose="020B0604020202020204" pitchFamily="34" charset="0"/>
              <a:buChar char="•"/>
            </a:pPr>
            <a:r>
              <a:rPr lang="en-US" sz="2400" dirty="0" smtClean="0"/>
              <a:t>Role </a:t>
            </a:r>
            <a:r>
              <a:rPr lang="en-US" sz="2400" dirty="0"/>
              <a:t>of governments and international organizations </a:t>
            </a:r>
          </a:p>
          <a:p>
            <a:pPr indent="-285750">
              <a:buFont typeface="Arial" panose="020B0604020202020204" pitchFamily="34" charset="0"/>
              <a:buChar char="•"/>
            </a:pPr>
            <a:r>
              <a:rPr lang="en-US" sz="2400" dirty="0"/>
              <a:t>National Cybersecurity Strategies and Roadmaps</a:t>
            </a:r>
          </a:p>
          <a:p>
            <a:pPr indent="-285750">
              <a:buFont typeface="Arial" panose="020B0604020202020204" pitchFamily="34" charset="0"/>
              <a:buChar char="•"/>
            </a:pPr>
            <a:r>
              <a:rPr lang="en-US" sz="2400" dirty="0"/>
              <a:t>Policy aspects, Regulatory framework and Legal measures </a:t>
            </a:r>
          </a:p>
          <a:p>
            <a:pPr indent="-285750">
              <a:buFont typeface="Arial" panose="020B0604020202020204" pitchFamily="34" charset="0"/>
              <a:buChar char="•"/>
            </a:pPr>
            <a:r>
              <a:rPr lang="en-US" sz="2400" dirty="0"/>
              <a:t>Technical tools and procedural aspects </a:t>
            </a:r>
          </a:p>
          <a:p>
            <a:pPr indent="-285750">
              <a:buFont typeface="Arial" panose="020B0604020202020204" pitchFamily="34" charset="0"/>
              <a:buChar char="•"/>
            </a:pPr>
            <a:r>
              <a:rPr lang="en-US" sz="2400" dirty="0"/>
              <a:t>Trends and Emerging Challenges </a:t>
            </a:r>
          </a:p>
          <a:p>
            <a:pPr indent="-285750">
              <a:buFont typeface="Arial" panose="020B0604020202020204" pitchFamily="34" charset="0"/>
              <a:buChar char="•"/>
            </a:pPr>
            <a:r>
              <a:rPr lang="en-US" sz="2400" dirty="0"/>
              <a:t>Capacity Building and Country experiences</a:t>
            </a:r>
          </a:p>
          <a:p>
            <a:pPr indent="-285750">
              <a:buFont typeface="Arial" panose="020B0604020202020204" pitchFamily="34" charset="0"/>
              <a:buChar char="•"/>
            </a:pPr>
            <a:r>
              <a:rPr lang="en-US" sz="2400" dirty="0"/>
              <a:t>Future of cybersecurity and child online </a:t>
            </a:r>
            <a:r>
              <a:rPr lang="en-US" sz="2400" dirty="0" smtClean="0"/>
              <a:t>protection</a:t>
            </a:r>
            <a:endParaRPr lang="en-US" sz="2400" b="1" dirty="0" smtClean="0"/>
          </a:p>
        </p:txBody>
      </p:sp>
      <p:sp>
        <p:nvSpPr>
          <p:cNvPr id="16" name="Rectangle 15"/>
          <p:cNvSpPr/>
          <p:nvPr/>
        </p:nvSpPr>
        <p:spPr>
          <a:xfrm>
            <a:off x="0" y="6352148"/>
            <a:ext cx="711200" cy="369332"/>
          </a:xfrm>
          <a:prstGeom prst="rect">
            <a:avLst/>
          </a:prstGeom>
          <a:solidFill>
            <a:srgbClr val="0F90D0"/>
          </a:solidFill>
        </p:spPr>
        <p:txBody>
          <a:bodyPr wrap="square">
            <a:spAutoFit/>
          </a:bodyPr>
          <a:lstStyle/>
          <a:p>
            <a:pPr algn="ctr"/>
            <a:r>
              <a:rPr lang="en-US" dirty="0" smtClean="0">
                <a:solidFill>
                  <a:schemeClr val="bg1"/>
                </a:solidFill>
              </a:rPr>
              <a:t>23</a:t>
            </a:r>
            <a:endParaRPr lang="en-US" dirty="0">
              <a:solidFill>
                <a:schemeClr val="bg1"/>
              </a:solidFill>
            </a:endParaRPr>
          </a:p>
        </p:txBody>
      </p:sp>
    </p:spTree>
    <p:extLst>
      <p:ext uri="{BB962C8B-B14F-4D97-AF65-F5344CB8AC3E}">
        <p14:creationId xmlns:p14="http://schemas.microsoft.com/office/powerpoint/2010/main" val="375394052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2448" y="256350"/>
            <a:ext cx="7528558" cy="619602"/>
          </a:xfrm>
        </p:spPr>
        <p:txBody>
          <a:bodyPr>
            <a:noAutofit/>
          </a:bodyPr>
          <a:lstStyle/>
          <a:p>
            <a:r>
              <a:rPr lang="en-US" sz="3200" dirty="0" smtClean="0"/>
              <a:t>More 2018 actions planned ..</a:t>
            </a:r>
            <a:endParaRPr lang="en-US" sz="3200" dirty="0"/>
          </a:p>
        </p:txBody>
      </p:sp>
      <p:sp>
        <p:nvSpPr>
          <p:cNvPr id="14" name="TextBox 13"/>
          <p:cNvSpPr txBox="1"/>
          <p:nvPr/>
        </p:nvSpPr>
        <p:spPr>
          <a:xfrm>
            <a:off x="1026234" y="886672"/>
            <a:ext cx="9251107" cy="5740033"/>
          </a:xfrm>
          <a:prstGeom prst="rect">
            <a:avLst/>
          </a:prstGeom>
          <a:solidFill>
            <a:schemeClr val="accent1">
              <a:lumMod val="60000"/>
              <a:lumOff val="40000"/>
            </a:schemeClr>
          </a:solidFill>
          <a:ln>
            <a:solidFill>
              <a:schemeClr val="accent1">
                <a:lumMod val="40000"/>
                <a:lumOff val="60000"/>
              </a:schemeClr>
            </a:solidFill>
          </a:ln>
        </p:spPr>
        <p:txBody>
          <a:bodyPr wrap="square" rtlCol="0">
            <a:spAutoFit/>
          </a:bodyPr>
          <a:lstStyle/>
          <a:p>
            <a:r>
              <a:rPr lang="en-US" sz="2400" b="1" dirty="0" smtClean="0"/>
              <a:t>Digital Youth Forum </a:t>
            </a:r>
            <a:r>
              <a:rPr lang="en-US" sz="2400" dirty="0" smtClean="0"/>
              <a:t>- May </a:t>
            </a:r>
          </a:p>
          <a:p>
            <a:endParaRPr lang="en-US" sz="500" b="1" dirty="0" smtClean="0"/>
          </a:p>
          <a:p>
            <a:r>
              <a:rPr lang="en-US" sz="2400" b="1" dirty="0" smtClean="0"/>
              <a:t>International </a:t>
            </a:r>
            <a:r>
              <a:rPr lang="en-US" sz="2400" b="1" dirty="0"/>
              <a:t>Conference "Keeping Children and Young People Safe </a:t>
            </a:r>
            <a:r>
              <a:rPr lang="en-US" sz="2400" b="1" dirty="0" smtClean="0"/>
              <a:t>Online </a:t>
            </a:r>
            <a:r>
              <a:rPr lang="en-US" sz="2400" dirty="0" smtClean="0"/>
              <a:t>– September</a:t>
            </a:r>
          </a:p>
          <a:p>
            <a:endParaRPr lang="en-US" sz="600" b="1" dirty="0" smtClean="0"/>
          </a:p>
          <a:p>
            <a:r>
              <a:rPr lang="en-US" sz="2400" b="1" dirty="0" smtClean="0"/>
              <a:t>Central </a:t>
            </a:r>
            <a:r>
              <a:rPr lang="en-US" sz="2400" b="1" dirty="0"/>
              <a:t>European Cybersecurity Public-Private Dialogue </a:t>
            </a:r>
            <a:r>
              <a:rPr lang="en-US" sz="2400" b="1" dirty="0" smtClean="0"/>
              <a:t>Platform - </a:t>
            </a:r>
            <a:r>
              <a:rPr lang="en-US" sz="2400" dirty="0"/>
              <a:t>September </a:t>
            </a:r>
          </a:p>
          <a:p>
            <a:endParaRPr lang="en-US" sz="500" dirty="0"/>
          </a:p>
          <a:p>
            <a:r>
              <a:rPr lang="en-US" sz="2400" b="1" dirty="0"/>
              <a:t>Western European Cybersecurity Public-Private Dialogue </a:t>
            </a:r>
            <a:r>
              <a:rPr lang="en-US" sz="2400" b="1" dirty="0" smtClean="0"/>
              <a:t>Platform - </a:t>
            </a:r>
            <a:r>
              <a:rPr lang="en-US" sz="2400" dirty="0"/>
              <a:t>December</a:t>
            </a:r>
          </a:p>
          <a:p>
            <a:endParaRPr lang="en-US" sz="700" b="1" dirty="0" smtClean="0"/>
          </a:p>
          <a:p>
            <a:r>
              <a:rPr lang="en-US" sz="2400" b="1" dirty="0" smtClean="0"/>
              <a:t>Child Online Protection and the role of Regulators </a:t>
            </a:r>
          </a:p>
          <a:p>
            <a:pPr marL="342900" indent="-342900">
              <a:buFont typeface="Arial" panose="020B0604020202020204" pitchFamily="34" charset="0"/>
              <a:buChar char="•"/>
            </a:pPr>
            <a:r>
              <a:rPr lang="en-US" sz="2400" dirty="0" smtClean="0"/>
              <a:t>Conference co-organized with </a:t>
            </a:r>
            <a:r>
              <a:rPr lang="en-US" sz="2400" dirty="0" err="1" smtClean="0"/>
              <a:t>Klicksafe</a:t>
            </a:r>
            <a:r>
              <a:rPr lang="en-US" sz="2400" dirty="0" smtClean="0"/>
              <a:t>, Berlin, Germany - Date TBD</a:t>
            </a:r>
          </a:p>
          <a:p>
            <a:endParaRPr lang="en-US" sz="800" dirty="0" smtClean="0"/>
          </a:p>
          <a:p>
            <a:r>
              <a:rPr lang="en-US" sz="2400" b="1" dirty="0"/>
              <a:t>Project for Europe Region Countries </a:t>
            </a:r>
          </a:p>
          <a:p>
            <a:pPr marL="342900" indent="-342900">
              <a:buFont typeface="Arial" panose="020B0604020202020204" pitchFamily="34" charset="0"/>
              <a:buChar char="•"/>
            </a:pPr>
            <a:r>
              <a:rPr lang="en-US" sz="2400" dirty="0" smtClean="0"/>
              <a:t>How </a:t>
            </a:r>
            <a:r>
              <a:rPr lang="en-US" sz="2400" dirty="0"/>
              <a:t>effective are your schools at protecting your children online?  How do you know?  How do they </a:t>
            </a:r>
            <a:r>
              <a:rPr lang="en-US" sz="2400" dirty="0" smtClean="0"/>
              <a:t>know ?</a:t>
            </a:r>
          </a:p>
          <a:p>
            <a:pPr marL="342900" indent="-342900">
              <a:buFont typeface="Arial" panose="020B0604020202020204" pitchFamily="34" charset="0"/>
              <a:buChar char="•"/>
            </a:pPr>
            <a:r>
              <a:rPr lang="en-US" sz="2400" dirty="0" smtClean="0"/>
              <a:t>In partnership with </a:t>
            </a:r>
            <a:r>
              <a:rPr lang="en-US" sz="2400" dirty="0" err="1" smtClean="0"/>
              <a:t>SWGfL</a:t>
            </a:r>
            <a:r>
              <a:rPr lang="en-US" sz="2400" dirty="0" smtClean="0"/>
              <a:t> (</a:t>
            </a:r>
            <a:r>
              <a:rPr lang="en-US" sz="2400" dirty="0"/>
              <a:t>South West Grid for </a:t>
            </a:r>
            <a:r>
              <a:rPr lang="en-US" sz="2400" dirty="0" smtClean="0"/>
              <a:t>Learning) and </a:t>
            </a:r>
            <a:r>
              <a:rPr lang="en-US" sz="2400" dirty="0"/>
              <a:t>UK Safer Internet Centre </a:t>
            </a:r>
            <a:r>
              <a:rPr lang="en-US" sz="2400" b="1" dirty="0" smtClean="0"/>
              <a:t> </a:t>
            </a:r>
          </a:p>
        </p:txBody>
      </p:sp>
      <p:sp>
        <p:nvSpPr>
          <p:cNvPr id="16" name="Rectangle 15"/>
          <p:cNvSpPr/>
          <p:nvPr/>
        </p:nvSpPr>
        <p:spPr>
          <a:xfrm>
            <a:off x="0" y="6352148"/>
            <a:ext cx="711200" cy="369332"/>
          </a:xfrm>
          <a:prstGeom prst="rect">
            <a:avLst/>
          </a:prstGeom>
          <a:solidFill>
            <a:srgbClr val="0F90D0"/>
          </a:solidFill>
        </p:spPr>
        <p:txBody>
          <a:bodyPr wrap="square">
            <a:spAutoFit/>
          </a:bodyPr>
          <a:lstStyle/>
          <a:p>
            <a:pPr algn="ctr"/>
            <a:r>
              <a:rPr lang="en-US" dirty="0" smtClean="0">
                <a:solidFill>
                  <a:schemeClr val="bg1"/>
                </a:solidFill>
              </a:rPr>
              <a:t>23</a:t>
            </a:r>
            <a:endParaRPr lang="en-US" dirty="0">
              <a:solidFill>
                <a:schemeClr val="bg1"/>
              </a:solidFill>
            </a:endParaRPr>
          </a:p>
        </p:txBody>
      </p:sp>
    </p:spTree>
    <p:extLst>
      <p:ext uri="{BB962C8B-B14F-4D97-AF65-F5344CB8AC3E}">
        <p14:creationId xmlns:p14="http://schemas.microsoft.com/office/powerpoint/2010/main" val="78210657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5325" y="140469"/>
            <a:ext cx="8156405" cy="619602"/>
          </a:xfrm>
        </p:spPr>
        <p:txBody>
          <a:bodyPr>
            <a:normAutofit fontScale="90000"/>
          </a:bodyPr>
          <a:lstStyle/>
          <a:p>
            <a:r>
              <a:rPr lang="en-US" dirty="0" smtClean="0"/>
              <a:t/>
            </a:r>
            <a:br>
              <a:rPr lang="en-US" dirty="0" smtClean="0"/>
            </a:br>
            <a:r>
              <a:rPr lang="en-US" dirty="0" smtClean="0"/>
              <a:t>Take-</a:t>
            </a:r>
            <a:r>
              <a:rPr lang="en-US" dirty="0" err="1" smtClean="0"/>
              <a:t>aways</a:t>
            </a:r>
            <a:r>
              <a:rPr lang="en-US" dirty="0" smtClean="0"/>
              <a:t> from European Actions </a:t>
            </a:r>
            <a:br>
              <a:rPr lang="en-US" dirty="0" smtClean="0"/>
            </a:br>
            <a:r>
              <a:rPr lang="en-US" sz="2700" dirty="0" smtClean="0"/>
              <a:t>New technology – new </a:t>
            </a:r>
            <a:r>
              <a:rPr lang="en-US" sz="2700" dirty="0" err="1" smtClean="0"/>
              <a:t>behaviours</a:t>
            </a:r>
            <a:r>
              <a:rPr lang="en-US" sz="2700" dirty="0" smtClean="0"/>
              <a:t> – new solutions </a:t>
            </a:r>
            <a:endParaRPr lang="en-US" sz="2700" dirty="0"/>
          </a:p>
        </p:txBody>
      </p:sp>
      <p:sp>
        <p:nvSpPr>
          <p:cNvPr id="3" name="Content Placeholder 2"/>
          <p:cNvSpPr>
            <a:spLocks noGrp="1"/>
          </p:cNvSpPr>
          <p:nvPr>
            <p:ph sz="half" idx="1"/>
          </p:nvPr>
        </p:nvSpPr>
        <p:spPr>
          <a:xfrm>
            <a:off x="701938" y="1707336"/>
            <a:ext cx="5181600" cy="2437944"/>
          </a:xfrm>
          <a:solidFill>
            <a:schemeClr val="accent1"/>
          </a:solidFill>
        </p:spPr>
        <p:txBody>
          <a:bodyPr>
            <a:normAutofit lnSpcReduction="10000"/>
          </a:bodyPr>
          <a:lstStyle/>
          <a:p>
            <a:pPr marL="0" indent="0">
              <a:buNone/>
            </a:pPr>
            <a:r>
              <a:rPr lang="en-US" b="1" dirty="0" smtClean="0">
                <a:solidFill>
                  <a:schemeClr val="bg1"/>
                </a:solidFill>
              </a:rPr>
              <a:t>Internet of things</a:t>
            </a:r>
          </a:p>
          <a:p>
            <a:pPr marL="0" indent="0">
              <a:buNone/>
            </a:pPr>
            <a:r>
              <a:rPr lang="en-US" b="1" dirty="0" smtClean="0">
                <a:solidFill>
                  <a:schemeClr val="bg1"/>
                </a:solidFill>
              </a:rPr>
              <a:t> -  connected toys can open access to potential hackers in your home </a:t>
            </a:r>
          </a:p>
          <a:p>
            <a:pPr marL="0" indent="0">
              <a:buNone/>
            </a:pPr>
            <a:r>
              <a:rPr lang="en-US" b="1" dirty="0" smtClean="0">
                <a:solidFill>
                  <a:schemeClr val="bg1"/>
                </a:solidFill>
              </a:rPr>
              <a:t>- tap into personal data in many ways</a:t>
            </a:r>
          </a:p>
          <a:p>
            <a:pPr marL="0" indent="0">
              <a:buNone/>
            </a:pPr>
            <a:endParaRPr lang="en-US" b="1" dirty="0" smtClean="0">
              <a:solidFill>
                <a:schemeClr val="bg1"/>
              </a:solidFill>
            </a:endParaRPr>
          </a:p>
          <a:p>
            <a:pPr marL="0" indent="0">
              <a:buNone/>
            </a:pPr>
            <a:endParaRPr lang="en-US" b="1" dirty="0" smtClean="0">
              <a:solidFill>
                <a:schemeClr val="bg1"/>
              </a:solidFill>
            </a:endParaRPr>
          </a:p>
          <a:p>
            <a:pPr marL="0" indent="0">
              <a:buNone/>
            </a:pPr>
            <a:endParaRPr lang="en-US" dirty="0"/>
          </a:p>
          <a:p>
            <a:pPr marL="0" indent="0">
              <a:buNone/>
            </a:pPr>
            <a:endParaRPr lang="en-US" dirty="0"/>
          </a:p>
        </p:txBody>
      </p:sp>
      <p:sp>
        <p:nvSpPr>
          <p:cNvPr id="4" name="Content Placeholder 3"/>
          <p:cNvSpPr>
            <a:spLocks noGrp="1"/>
          </p:cNvSpPr>
          <p:nvPr>
            <p:ph sz="half" idx="2"/>
          </p:nvPr>
        </p:nvSpPr>
        <p:spPr>
          <a:xfrm>
            <a:off x="6087933" y="1706881"/>
            <a:ext cx="5181600" cy="2468879"/>
          </a:xfrm>
          <a:solidFill>
            <a:schemeClr val="accent3"/>
          </a:solidFill>
        </p:spPr>
        <p:txBody>
          <a:bodyPr>
            <a:normAutofit lnSpcReduction="10000"/>
          </a:bodyPr>
          <a:lstStyle/>
          <a:p>
            <a:pPr marL="0" indent="0">
              <a:buNone/>
            </a:pPr>
            <a:r>
              <a:rPr lang="en-US" b="1" dirty="0" smtClean="0">
                <a:solidFill>
                  <a:schemeClr val="bg1"/>
                </a:solidFill>
              </a:rPr>
              <a:t>Hidden influence</a:t>
            </a:r>
          </a:p>
          <a:p>
            <a:pPr marL="0" indent="0">
              <a:buNone/>
            </a:pPr>
            <a:r>
              <a:rPr lang="en-US" b="1" dirty="0" smtClean="0">
                <a:solidFill>
                  <a:schemeClr val="bg1"/>
                </a:solidFill>
              </a:rPr>
              <a:t>Are there stealth tactics hidden in certain digital games to influence </a:t>
            </a:r>
            <a:r>
              <a:rPr lang="en-US" b="1" dirty="0" err="1" smtClean="0">
                <a:solidFill>
                  <a:schemeClr val="bg1"/>
                </a:solidFill>
              </a:rPr>
              <a:t>behaviour</a:t>
            </a:r>
            <a:r>
              <a:rPr lang="en-US" b="1" dirty="0" smtClean="0">
                <a:solidFill>
                  <a:schemeClr val="bg1"/>
                </a:solidFill>
              </a:rPr>
              <a:t> of children ?</a:t>
            </a:r>
          </a:p>
          <a:p>
            <a:pPr marL="0" indent="0">
              <a:buNone/>
            </a:pPr>
            <a:endParaRPr lang="en-US" dirty="0"/>
          </a:p>
        </p:txBody>
      </p:sp>
      <p:sp>
        <p:nvSpPr>
          <p:cNvPr id="5" name="Rectangle 4"/>
          <p:cNvSpPr/>
          <p:nvPr/>
        </p:nvSpPr>
        <p:spPr>
          <a:xfrm>
            <a:off x="640080" y="4613255"/>
            <a:ext cx="10637520" cy="1255728"/>
          </a:xfrm>
          <a:prstGeom prst="rect">
            <a:avLst/>
          </a:prstGeom>
          <a:solidFill>
            <a:srgbClr val="92D050"/>
          </a:solidFill>
        </p:spPr>
        <p:txBody>
          <a:bodyPr wrap="square">
            <a:spAutoFit/>
          </a:bodyPr>
          <a:lstStyle/>
          <a:p>
            <a:pPr defTabSz="914354">
              <a:lnSpc>
                <a:spcPct val="90000"/>
              </a:lnSpc>
              <a:spcBef>
                <a:spcPts val="1000"/>
              </a:spcBef>
            </a:pPr>
            <a:r>
              <a:rPr lang="en-US" sz="2800" b="1" dirty="0" smtClean="0">
                <a:solidFill>
                  <a:schemeClr val="bg1"/>
                </a:solidFill>
                <a:latin typeface="Arial" panose="020B0604020202020204" pitchFamily="34" charset="0"/>
                <a:cs typeface="Arial" panose="020B0604020202020204" pitchFamily="34" charset="0"/>
              </a:rPr>
              <a:t>AI - As </a:t>
            </a:r>
            <a:r>
              <a:rPr lang="en-US" sz="2800" b="1" dirty="0">
                <a:solidFill>
                  <a:schemeClr val="bg1"/>
                </a:solidFill>
                <a:latin typeface="Arial" panose="020B0604020202020204" pitchFamily="34" charset="0"/>
                <a:cs typeface="Arial" panose="020B0604020202020204" pitchFamily="34" charset="0"/>
              </a:rPr>
              <a:t>toys reach new levels of sophistication, how concerned should we be about our children playing with artificial buddies that appear to have feelings? </a:t>
            </a:r>
          </a:p>
        </p:txBody>
      </p:sp>
      <p:sp>
        <p:nvSpPr>
          <p:cNvPr id="6" name="Rectangle 5"/>
          <p:cNvSpPr/>
          <p:nvPr/>
        </p:nvSpPr>
        <p:spPr>
          <a:xfrm>
            <a:off x="0" y="6352148"/>
            <a:ext cx="711200" cy="369332"/>
          </a:xfrm>
          <a:prstGeom prst="rect">
            <a:avLst/>
          </a:prstGeom>
          <a:solidFill>
            <a:srgbClr val="0F90D0"/>
          </a:solidFill>
        </p:spPr>
        <p:txBody>
          <a:bodyPr wrap="square">
            <a:spAutoFit/>
          </a:bodyPr>
          <a:lstStyle/>
          <a:p>
            <a:pPr algn="ctr"/>
            <a:r>
              <a:rPr lang="en-US" dirty="0">
                <a:solidFill>
                  <a:schemeClr val="bg1"/>
                </a:solidFill>
              </a:rPr>
              <a:t>2</a:t>
            </a:r>
            <a:r>
              <a:rPr lang="en-US" dirty="0" smtClean="0">
                <a:solidFill>
                  <a:schemeClr val="bg1"/>
                </a:solidFill>
              </a:rPr>
              <a:t>4</a:t>
            </a:r>
            <a:endParaRPr lang="en-US" dirty="0">
              <a:solidFill>
                <a:schemeClr val="bg1"/>
              </a:solidFill>
            </a:endParaRPr>
          </a:p>
        </p:txBody>
      </p:sp>
    </p:spTree>
    <p:extLst>
      <p:ext uri="{BB962C8B-B14F-4D97-AF65-F5344CB8AC3E}">
        <p14:creationId xmlns:p14="http://schemas.microsoft.com/office/powerpoint/2010/main" val="25728352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1" y="294800"/>
            <a:ext cx="8236225" cy="619602"/>
          </a:xfrm>
        </p:spPr>
        <p:txBody>
          <a:bodyPr>
            <a:noAutofit/>
          </a:bodyPr>
          <a:lstStyle/>
          <a:p>
            <a:r>
              <a:rPr lang="en-US" sz="3600" dirty="0"/>
              <a:t>Take-</a:t>
            </a:r>
            <a:r>
              <a:rPr lang="en-US" sz="3600" dirty="0" err="1"/>
              <a:t>aways</a:t>
            </a:r>
            <a:r>
              <a:rPr lang="en-US" sz="3600" dirty="0"/>
              <a:t> from European Actions </a:t>
            </a:r>
            <a:r>
              <a:rPr lang="en-US" sz="3600" dirty="0" smtClean="0"/>
              <a:t/>
            </a:r>
            <a:br>
              <a:rPr lang="en-US" sz="3600" dirty="0" smtClean="0"/>
            </a:br>
            <a:r>
              <a:rPr lang="en-US" sz="3200" dirty="0" smtClean="0"/>
              <a:t>Stakeholders need to </a:t>
            </a:r>
            <a:r>
              <a:rPr lang="en-US" sz="3600" dirty="0" smtClean="0"/>
              <a:t>…</a:t>
            </a:r>
            <a:endParaRPr lang="en-US" sz="3600" dirty="0"/>
          </a:p>
        </p:txBody>
      </p:sp>
      <p:sp>
        <p:nvSpPr>
          <p:cNvPr id="4" name="Content Placeholder 3"/>
          <p:cNvSpPr>
            <a:spLocks noGrp="1"/>
          </p:cNvSpPr>
          <p:nvPr>
            <p:ph sz="half" idx="2"/>
          </p:nvPr>
        </p:nvSpPr>
        <p:spPr>
          <a:xfrm>
            <a:off x="887233" y="1417657"/>
            <a:ext cx="9204959" cy="4188138"/>
          </a:xfrm>
        </p:spPr>
        <p:txBody>
          <a:bodyPr>
            <a:normAutofit lnSpcReduction="10000"/>
          </a:bodyPr>
          <a:lstStyle/>
          <a:p>
            <a:pPr>
              <a:buFont typeface="Wingdings" panose="05000000000000000000" pitchFamily="2" charset="2"/>
              <a:buChar char="ü"/>
            </a:pPr>
            <a:r>
              <a:rPr lang="en-US" dirty="0" smtClean="0">
                <a:solidFill>
                  <a:schemeClr val="accent2"/>
                </a:solidFill>
              </a:rPr>
              <a:t>Keep abreast of new technology and new techniques used to harm our children</a:t>
            </a:r>
          </a:p>
          <a:p>
            <a:pPr>
              <a:buFont typeface="Wingdings" panose="05000000000000000000" pitchFamily="2" charset="2"/>
              <a:buChar char="ü"/>
            </a:pPr>
            <a:r>
              <a:rPr lang="en-US" dirty="0" smtClean="0">
                <a:solidFill>
                  <a:schemeClr val="accent3"/>
                </a:solidFill>
              </a:rPr>
              <a:t>Go through regular awareness /knowledge transfer sessions</a:t>
            </a:r>
          </a:p>
          <a:p>
            <a:pPr>
              <a:buFont typeface="Wingdings" panose="05000000000000000000" pitchFamily="2" charset="2"/>
              <a:buChar char="ü"/>
            </a:pPr>
            <a:r>
              <a:rPr lang="en-US" dirty="0" smtClean="0">
                <a:solidFill>
                  <a:schemeClr val="accent1"/>
                </a:solidFill>
              </a:rPr>
              <a:t>Keep close contact / time with our children &amp; their surroundings –  know their online lives [</a:t>
            </a:r>
            <a:r>
              <a:rPr lang="en-US" i="1" dirty="0" smtClean="0">
                <a:solidFill>
                  <a:schemeClr val="accent1"/>
                </a:solidFill>
              </a:rPr>
              <a:t>regulate </a:t>
            </a:r>
            <a:r>
              <a:rPr lang="en-US" i="1" dirty="0">
                <a:solidFill>
                  <a:schemeClr val="accent1"/>
                </a:solidFill>
              </a:rPr>
              <a:t>internet and smartphone use at </a:t>
            </a:r>
            <a:r>
              <a:rPr lang="en-US" i="1" dirty="0" smtClean="0">
                <a:solidFill>
                  <a:schemeClr val="accent1"/>
                </a:solidFill>
              </a:rPr>
              <a:t>home]</a:t>
            </a:r>
          </a:p>
          <a:p>
            <a:pPr>
              <a:buFont typeface="Wingdings" panose="05000000000000000000" pitchFamily="2" charset="2"/>
              <a:buChar char="ü"/>
            </a:pPr>
            <a:r>
              <a:rPr lang="en-US" dirty="0" smtClean="0">
                <a:solidFill>
                  <a:srgbClr val="FF0000"/>
                </a:solidFill>
              </a:rPr>
              <a:t>React quickly and calmly in suspected cases </a:t>
            </a:r>
          </a:p>
          <a:p>
            <a:pPr>
              <a:buFont typeface="Wingdings" panose="05000000000000000000" pitchFamily="2" charset="2"/>
              <a:buChar char="ü"/>
            </a:pPr>
            <a:r>
              <a:rPr lang="en-US" dirty="0" smtClean="0">
                <a:solidFill>
                  <a:srgbClr val="C20EFA"/>
                </a:solidFill>
              </a:rPr>
              <a:t>Collaborate &amp; Communicate with authorities &amp; stakeholders</a:t>
            </a:r>
          </a:p>
        </p:txBody>
      </p:sp>
      <p:sp>
        <p:nvSpPr>
          <p:cNvPr id="5" name="Title 1"/>
          <p:cNvSpPr txBox="1">
            <a:spLocks/>
          </p:cNvSpPr>
          <p:nvPr/>
        </p:nvSpPr>
        <p:spPr>
          <a:xfrm>
            <a:off x="6949442" y="5141120"/>
            <a:ext cx="7757158" cy="619602"/>
          </a:xfrm>
          <a:prstGeom prst="rect">
            <a:avLst/>
          </a:prstGeom>
        </p:spPr>
        <p:txBody>
          <a:bodyPr vert="horz" lIns="91440" tIns="45720" rIns="91440" bIns="45720" rtlCol="0" anchor="ctr">
            <a:noAutofit/>
          </a:bodyPr>
          <a:lstStyle>
            <a:lvl1pPr algn="l" defTabSz="914354"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r>
              <a:rPr lang="en-US" dirty="0" smtClean="0"/>
              <a:t>And more…</a:t>
            </a:r>
            <a:endParaRPr lang="en-US" dirty="0"/>
          </a:p>
        </p:txBody>
      </p:sp>
      <p:sp>
        <p:nvSpPr>
          <p:cNvPr id="6" name="Rectangle 5"/>
          <p:cNvSpPr/>
          <p:nvPr/>
        </p:nvSpPr>
        <p:spPr>
          <a:xfrm>
            <a:off x="0" y="6352148"/>
            <a:ext cx="711200" cy="369332"/>
          </a:xfrm>
          <a:prstGeom prst="rect">
            <a:avLst/>
          </a:prstGeom>
          <a:solidFill>
            <a:srgbClr val="0F90D0"/>
          </a:solidFill>
        </p:spPr>
        <p:txBody>
          <a:bodyPr wrap="square">
            <a:spAutoFit/>
          </a:bodyPr>
          <a:lstStyle/>
          <a:p>
            <a:pPr algn="ctr"/>
            <a:r>
              <a:rPr lang="en-US" dirty="0" smtClean="0">
                <a:solidFill>
                  <a:schemeClr val="bg1"/>
                </a:solidFill>
              </a:rPr>
              <a:t>25</a:t>
            </a:r>
            <a:endParaRPr lang="en-US" dirty="0">
              <a:solidFill>
                <a:schemeClr val="bg1"/>
              </a:solidFill>
            </a:endParaRPr>
          </a:p>
        </p:txBody>
      </p:sp>
    </p:spTree>
    <p:extLst>
      <p:ext uri="{BB962C8B-B14F-4D97-AF65-F5344CB8AC3E}">
        <p14:creationId xmlns:p14="http://schemas.microsoft.com/office/powerpoint/2010/main" val="295070257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3"/>
          <p:cNvSpPr>
            <a:spLocks noGrp="1"/>
          </p:cNvSpPr>
          <p:nvPr>
            <p:ph sz="half" idx="1"/>
          </p:nvPr>
        </p:nvSpPr>
        <p:spPr>
          <a:xfrm>
            <a:off x="895241" y="1684673"/>
            <a:ext cx="10219945" cy="1850464"/>
          </a:xfrm>
        </p:spPr>
        <p:txBody>
          <a:bodyPr>
            <a:noAutofit/>
          </a:bodyPr>
          <a:lstStyle/>
          <a:p>
            <a:pPr algn="ctr">
              <a:buNone/>
            </a:pPr>
            <a:r>
              <a:rPr lang="en-US" dirty="0" smtClean="0">
                <a:solidFill>
                  <a:schemeClr val="tx1"/>
                </a:solidFill>
              </a:rPr>
              <a:t>For more information</a:t>
            </a:r>
          </a:p>
          <a:p>
            <a:pPr algn="ctr">
              <a:buNone/>
            </a:pPr>
            <a:r>
              <a:rPr lang="en-US" b="1" dirty="0" smtClean="0">
                <a:solidFill>
                  <a:schemeClr val="tx1"/>
                </a:solidFill>
              </a:rPr>
              <a:t>EURregion@itu.int</a:t>
            </a:r>
          </a:p>
          <a:p>
            <a:pPr algn="ctr">
              <a:buNone/>
            </a:pPr>
            <a:r>
              <a:rPr lang="en-US" dirty="0" smtClean="0">
                <a:solidFill>
                  <a:schemeClr val="tx1"/>
                </a:solidFill>
                <a:hlinkClick r:id="rId2"/>
              </a:rPr>
              <a:t>http</a:t>
            </a:r>
            <a:r>
              <a:rPr lang="en-US" dirty="0">
                <a:solidFill>
                  <a:schemeClr val="tx1"/>
                </a:solidFill>
                <a:hlinkClick r:id="rId2"/>
              </a:rPr>
              <a:t>://</a:t>
            </a:r>
            <a:r>
              <a:rPr lang="en-US" dirty="0" smtClean="0">
                <a:solidFill>
                  <a:schemeClr val="tx1"/>
                </a:solidFill>
                <a:hlinkClick r:id="rId2"/>
              </a:rPr>
              <a:t>www.itu.int/en/ITU-D/Regional-Presence/Europe</a:t>
            </a:r>
            <a:endParaRPr lang="ru-RU" dirty="0">
              <a:solidFill>
                <a:schemeClr val="tx1"/>
              </a:solidFill>
            </a:endParaRPr>
          </a:p>
        </p:txBody>
      </p:sp>
    </p:spTree>
    <p:extLst>
      <p:ext uri="{BB962C8B-B14F-4D97-AF65-F5344CB8AC3E}">
        <p14:creationId xmlns:p14="http://schemas.microsoft.com/office/powerpoint/2010/main" val="19634446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28650" y="1610940"/>
            <a:ext cx="10891158" cy="4524315"/>
          </a:xfrm>
          <a:prstGeom prst="rect">
            <a:avLst/>
          </a:prstGeom>
        </p:spPr>
        <p:txBody>
          <a:bodyPr wrap="square">
            <a:spAutoFit/>
          </a:bodyPr>
          <a:lstStyle/>
          <a:p>
            <a:r>
              <a:rPr lang="en-GB" sz="2400" b="1" dirty="0">
                <a:solidFill>
                  <a:srgbClr val="FF0000"/>
                </a:solidFill>
                <a:latin typeface="Calibri" panose="020F0502020204030204" pitchFamily="34" charset="0"/>
              </a:rPr>
              <a:t>SOUTHERN </a:t>
            </a:r>
            <a:r>
              <a:rPr lang="en-GB" sz="2400" b="1" dirty="0" smtClean="0">
                <a:solidFill>
                  <a:srgbClr val="FF0000"/>
                </a:solidFill>
                <a:latin typeface="Calibri" panose="020F0502020204030204" pitchFamily="34" charset="0"/>
              </a:rPr>
              <a:t>AFRICA</a:t>
            </a:r>
            <a:endParaRPr lang="en-GB" sz="2400" dirty="0"/>
          </a:p>
          <a:p>
            <a:pPr marL="457200" indent="-457200">
              <a:buFont typeface="Wingdings" panose="05000000000000000000" pitchFamily="2" charset="2"/>
              <a:buChar char="ü"/>
            </a:pPr>
            <a:r>
              <a:rPr lang="en-GB" sz="2400" dirty="0"/>
              <a:t>A mission was organized and the national workshop was achieved in Swaziland.</a:t>
            </a:r>
          </a:p>
          <a:p>
            <a:pPr marL="457200" indent="-457200">
              <a:buFont typeface="Wingdings" panose="05000000000000000000" pitchFamily="2" charset="2"/>
              <a:buChar char="ü"/>
            </a:pPr>
            <a:r>
              <a:rPr lang="en-GB" sz="2400" dirty="0"/>
              <a:t>South Africa has made progress on its own</a:t>
            </a:r>
          </a:p>
          <a:p>
            <a:pPr marL="457200" indent="-457200">
              <a:buFont typeface="Wingdings" panose="05000000000000000000" pitchFamily="2" charset="2"/>
              <a:buChar char="ü"/>
            </a:pPr>
            <a:r>
              <a:rPr lang="en-GB" sz="2400" dirty="0"/>
              <a:t>Mauritius has launched the initiative.</a:t>
            </a:r>
          </a:p>
          <a:p>
            <a:pPr marL="457200" indent="-457200">
              <a:buFont typeface="Wingdings" panose="05000000000000000000" pitchFamily="2" charset="2"/>
              <a:buChar char="ü"/>
            </a:pPr>
            <a:r>
              <a:rPr lang="en-GB" sz="2400" dirty="0"/>
              <a:t>Inception workshop on the Development of a national strategy/ framework for Malawi held in November, </a:t>
            </a:r>
            <a:r>
              <a:rPr lang="en-GB" sz="2400" dirty="0" smtClean="0"/>
              <a:t>2017</a:t>
            </a:r>
          </a:p>
          <a:p>
            <a:endParaRPr lang="en-GB" sz="2400" dirty="0"/>
          </a:p>
          <a:p>
            <a:r>
              <a:rPr lang="en-GB" sz="2400" b="1" dirty="0">
                <a:solidFill>
                  <a:srgbClr val="FF0000"/>
                </a:solidFill>
                <a:latin typeface="Calibri" panose="020F0502020204030204" pitchFamily="34" charset="0"/>
              </a:rPr>
              <a:t>EASTERN </a:t>
            </a:r>
            <a:r>
              <a:rPr lang="en-GB" sz="2400" b="1" dirty="0" smtClean="0">
                <a:solidFill>
                  <a:srgbClr val="FF0000"/>
                </a:solidFill>
                <a:latin typeface="Calibri" panose="020F0502020204030204" pitchFamily="34" charset="0"/>
              </a:rPr>
              <a:t>AFRICA</a:t>
            </a:r>
          </a:p>
          <a:p>
            <a:pPr marL="457200" indent="-457200">
              <a:buFont typeface="Wingdings" panose="05000000000000000000" pitchFamily="2" charset="2"/>
              <a:buChar char="ü"/>
            </a:pPr>
            <a:r>
              <a:rPr lang="en-GB" sz="2400" dirty="0"/>
              <a:t>A kick off meeting was organized in Kenya in October 2017and he PRODOC is in the signing process.</a:t>
            </a:r>
          </a:p>
          <a:p>
            <a:pPr marL="457200" indent="-457200">
              <a:buFont typeface="Wingdings" panose="05000000000000000000" pitchFamily="2" charset="2"/>
              <a:buChar char="ü"/>
            </a:pPr>
            <a:r>
              <a:rPr lang="en-GB" sz="2400" dirty="0"/>
              <a:t>After ACOP conference in Kampala , Uganda has already started implementing the initiative</a:t>
            </a:r>
            <a:r>
              <a:rPr lang="en-GB" sz="2400" dirty="0" smtClean="0"/>
              <a:t>.</a:t>
            </a:r>
            <a:endParaRPr lang="en-GB" sz="2400" dirty="0"/>
          </a:p>
        </p:txBody>
      </p:sp>
      <p:sp>
        <p:nvSpPr>
          <p:cNvPr id="6" name="Title 1"/>
          <p:cNvSpPr>
            <a:spLocks noGrp="1"/>
          </p:cNvSpPr>
          <p:nvPr>
            <p:ph type="title"/>
          </p:nvPr>
        </p:nvSpPr>
        <p:spPr>
          <a:xfrm>
            <a:off x="2916282" y="0"/>
            <a:ext cx="6170568" cy="1143000"/>
          </a:xfrm>
        </p:spPr>
        <p:txBody>
          <a:bodyPr>
            <a:normAutofit fontScale="90000"/>
          </a:bodyPr>
          <a:lstStyle/>
          <a:p>
            <a:r>
              <a:rPr lang="en-US" dirty="0" smtClean="0"/>
              <a:t>Country assistance (cont.)</a:t>
            </a:r>
            <a:endParaRPr lang="en-US" dirty="0"/>
          </a:p>
        </p:txBody>
      </p:sp>
    </p:spTree>
    <p:extLst>
      <p:ext uri="{BB962C8B-B14F-4D97-AF65-F5344CB8AC3E}">
        <p14:creationId xmlns:p14="http://schemas.microsoft.com/office/powerpoint/2010/main" val="23333811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26622" y="2182441"/>
            <a:ext cx="10891158" cy="2677656"/>
          </a:xfrm>
          <a:prstGeom prst="rect">
            <a:avLst/>
          </a:prstGeom>
        </p:spPr>
        <p:txBody>
          <a:bodyPr wrap="square">
            <a:spAutoFit/>
          </a:bodyPr>
          <a:lstStyle/>
          <a:p>
            <a:pPr marL="457200" indent="-457200">
              <a:buFont typeface="Wingdings" panose="05000000000000000000" pitchFamily="2" charset="2"/>
              <a:buChar char="ü"/>
            </a:pPr>
            <a:r>
              <a:rPr lang="en-GB" sz="2800" dirty="0" smtClean="0"/>
              <a:t>The </a:t>
            </a:r>
            <a:r>
              <a:rPr lang="en-GB" sz="2800" dirty="0"/>
              <a:t>other countries will be  consulted in 2018 as appropriate</a:t>
            </a:r>
            <a:r>
              <a:rPr lang="en-GB" sz="2800" dirty="0" smtClean="0"/>
              <a:t>.</a:t>
            </a:r>
            <a:endParaRPr lang="en-GB" sz="2800" dirty="0"/>
          </a:p>
          <a:p>
            <a:pPr marL="457200" indent="-457200">
              <a:buFont typeface="Wingdings" panose="05000000000000000000" pitchFamily="2" charset="2"/>
              <a:buChar char="ü"/>
            </a:pPr>
            <a:r>
              <a:rPr lang="en-GB" sz="2800" dirty="0" smtClean="0"/>
              <a:t>Africa Regional Office is </a:t>
            </a:r>
            <a:r>
              <a:rPr lang="en-GB" sz="2800" dirty="0"/>
              <a:t>expecting all the  countries to commit themselves via signed  </a:t>
            </a:r>
            <a:r>
              <a:rPr lang="en-GB" sz="2800" dirty="0" smtClean="0"/>
              <a:t>Project Document.</a:t>
            </a:r>
            <a:endParaRPr lang="en-GB" sz="2800" dirty="0"/>
          </a:p>
          <a:p>
            <a:pPr marL="457200" indent="-457200">
              <a:buFont typeface="Wingdings" panose="05000000000000000000" pitchFamily="2" charset="2"/>
              <a:buChar char="ü"/>
            </a:pPr>
            <a:r>
              <a:rPr lang="en-GB" sz="2800" dirty="0" smtClean="0"/>
              <a:t>Strategy</a:t>
            </a:r>
            <a:r>
              <a:rPr lang="en-GB" sz="2800" dirty="0"/>
              <a:t>: to use the </a:t>
            </a:r>
            <a:r>
              <a:rPr lang="en-GB" sz="2800" dirty="0" smtClean="0"/>
              <a:t>Universal Service Fund (USF) </a:t>
            </a:r>
            <a:r>
              <a:rPr lang="en-GB" sz="2800" dirty="0"/>
              <a:t>to implement </a:t>
            </a:r>
            <a:r>
              <a:rPr lang="en-GB" sz="2800" dirty="0" smtClean="0"/>
              <a:t>activities and </a:t>
            </a:r>
            <a:r>
              <a:rPr lang="en-GB" sz="2800" dirty="0"/>
              <a:t>submit all the  selected projects to the ICTDF Committee for complementary funding</a:t>
            </a:r>
            <a:r>
              <a:rPr lang="en-GB" sz="2800" dirty="0" smtClean="0"/>
              <a:t>.</a:t>
            </a:r>
            <a:endParaRPr lang="en-GB" sz="2800" dirty="0"/>
          </a:p>
        </p:txBody>
      </p:sp>
      <p:sp>
        <p:nvSpPr>
          <p:cNvPr id="7" name="Title 1"/>
          <p:cNvSpPr>
            <a:spLocks noGrp="1"/>
          </p:cNvSpPr>
          <p:nvPr>
            <p:ph type="title"/>
          </p:nvPr>
        </p:nvSpPr>
        <p:spPr>
          <a:xfrm>
            <a:off x="2916282" y="0"/>
            <a:ext cx="6170568" cy="1143000"/>
          </a:xfrm>
        </p:spPr>
        <p:txBody>
          <a:bodyPr>
            <a:normAutofit fontScale="90000"/>
          </a:bodyPr>
          <a:lstStyle/>
          <a:p>
            <a:pPr algn="ctr"/>
            <a:r>
              <a:rPr lang="en-US" dirty="0" smtClean="0"/>
              <a:t>Follow-up and next steps</a:t>
            </a:r>
            <a:endParaRPr lang="en-US" dirty="0">
              <a:solidFill>
                <a:srgbClr val="5C5C5C"/>
              </a:solidFill>
              <a:latin typeface="Verdana"/>
            </a:endParaRPr>
          </a:p>
        </p:txBody>
      </p:sp>
    </p:spTree>
    <p:extLst>
      <p:ext uri="{BB962C8B-B14F-4D97-AF65-F5344CB8AC3E}">
        <p14:creationId xmlns:p14="http://schemas.microsoft.com/office/powerpoint/2010/main" val="17220615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3"/>
          <p:cNvSpPr>
            <a:spLocks noGrp="1"/>
          </p:cNvSpPr>
          <p:nvPr>
            <p:ph sz="half" idx="1"/>
          </p:nvPr>
        </p:nvSpPr>
        <p:spPr>
          <a:xfrm>
            <a:off x="895241" y="1684673"/>
            <a:ext cx="10219945" cy="1850464"/>
          </a:xfrm>
        </p:spPr>
        <p:txBody>
          <a:bodyPr>
            <a:noAutofit/>
          </a:bodyPr>
          <a:lstStyle/>
          <a:p>
            <a:pPr algn="ctr">
              <a:buNone/>
            </a:pPr>
            <a:r>
              <a:rPr lang="en-US" dirty="0" smtClean="0">
                <a:solidFill>
                  <a:schemeClr val="tx1"/>
                </a:solidFill>
              </a:rPr>
              <a:t>For more information</a:t>
            </a:r>
          </a:p>
          <a:p>
            <a:pPr algn="ctr">
              <a:buNone/>
            </a:pPr>
            <a:r>
              <a:rPr lang="en-US" b="1" dirty="0" smtClean="0">
                <a:solidFill>
                  <a:schemeClr val="tx1"/>
                </a:solidFill>
                <a:hlinkClick r:id="rId2"/>
              </a:rPr>
              <a:t>afrregion@itu.int</a:t>
            </a:r>
            <a:endParaRPr lang="en-US" b="1" dirty="0" smtClean="0">
              <a:solidFill>
                <a:schemeClr val="tx1"/>
              </a:solidFill>
            </a:endParaRPr>
          </a:p>
          <a:p>
            <a:pPr algn="ctr">
              <a:buNone/>
            </a:pPr>
            <a:r>
              <a:rPr lang="en-US" dirty="0">
                <a:solidFill>
                  <a:schemeClr val="tx1"/>
                </a:solidFill>
                <a:hlinkClick r:id="rId3"/>
              </a:rPr>
              <a:t>https://www.itu.int/en/ITU-D/Regional-Presence/Africa</a:t>
            </a:r>
            <a:r>
              <a:rPr lang="en-US" dirty="0" smtClean="0">
                <a:solidFill>
                  <a:schemeClr val="tx1"/>
                </a:solidFill>
                <a:hlinkClick r:id="rId3"/>
              </a:rPr>
              <a:t>/</a:t>
            </a:r>
            <a:r>
              <a:rPr lang="en-US" dirty="0" smtClean="0">
                <a:solidFill>
                  <a:schemeClr val="tx1"/>
                </a:solidFill>
              </a:rPr>
              <a:t> </a:t>
            </a:r>
          </a:p>
        </p:txBody>
      </p:sp>
    </p:spTree>
    <p:extLst>
      <p:ext uri="{BB962C8B-B14F-4D97-AF65-F5344CB8AC3E}">
        <p14:creationId xmlns:p14="http://schemas.microsoft.com/office/powerpoint/2010/main" val="20547520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11200" y="1028700"/>
            <a:ext cx="11480800" cy="4897087"/>
          </a:xfrm>
          <a:solidFill>
            <a:srgbClr val="0F90D0"/>
          </a:solidFill>
        </p:spPr>
        <p:txBody>
          <a:bodyPr anchor="ctr">
            <a:normAutofit/>
          </a:bodyPr>
          <a:lstStyle/>
          <a:p>
            <a:pPr algn="l">
              <a:lnSpc>
                <a:spcPct val="150000"/>
              </a:lnSpc>
            </a:pPr>
            <a:r>
              <a:rPr lang="en-US" sz="3600" dirty="0" smtClean="0">
                <a:solidFill>
                  <a:schemeClr val="bg1"/>
                </a:solidFill>
              </a:rPr>
              <a:t>Child Online Protection Actions by BDT</a:t>
            </a:r>
            <a:br>
              <a:rPr lang="en-US" sz="3600" dirty="0" smtClean="0">
                <a:solidFill>
                  <a:schemeClr val="bg1"/>
                </a:solidFill>
              </a:rPr>
            </a:br>
            <a:r>
              <a:rPr lang="en-US" sz="3600" dirty="0" smtClean="0">
                <a:solidFill>
                  <a:schemeClr val="bg1"/>
                </a:solidFill>
              </a:rPr>
              <a:t>America Region</a:t>
            </a:r>
            <a:br>
              <a:rPr lang="en-US" sz="3600" dirty="0" smtClean="0">
                <a:solidFill>
                  <a:schemeClr val="bg1"/>
                </a:solidFill>
              </a:rPr>
            </a:br>
            <a:r>
              <a:rPr lang="en-US" sz="4400" b="0" dirty="0" smtClean="0">
                <a:solidFill>
                  <a:schemeClr val="bg1"/>
                </a:solidFill>
              </a:rPr>
              <a:t/>
            </a:r>
            <a:br>
              <a:rPr lang="en-US" sz="4400" b="0" dirty="0" smtClean="0">
                <a:solidFill>
                  <a:schemeClr val="bg1"/>
                </a:solidFill>
              </a:rPr>
            </a:br>
            <a:r>
              <a:rPr lang="en-US" sz="1800" dirty="0">
                <a:solidFill>
                  <a:schemeClr val="bg1"/>
                </a:solidFill>
              </a:rPr>
              <a:t/>
            </a:r>
            <a:br>
              <a:rPr lang="en-US" sz="1800" dirty="0">
                <a:solidFill>
                  <a:schemeClr val="bg1"/>
                </a:solidFill>
              </a:rPr>
            </a:br>
            <a:endParaRPr lang="en-US" sz="3600" b="0" dirty="0">
              <a:solidFill>
                <a:schemeClr val="bg1"/>
              </a:solidFill>
            </a:endParaRPr>
          </a:p>
        </p:txBody>
      </p:sp>
      <p:sp>
        <p:nvSpPr>
          <p:cNvPr id="9" name="Rectangle 8"/>
          <p:cNvSpPr/>
          <p:nvPr/>
        </p:nvSpPr>
        <p:spPr>
          <a:xfrm>
            <a:off x="0" y="6352148"/>
            <a:ext cx="711200" cy="369332"/>
          </a:xfrm>
          <a:prstGeom prst="rect">
            <a:avLst/>
          </a:prstGeom>
          <a:solidFill>
            <a:srgbClr val="0F90D0"/>
          </a:solidFill>
        </p:spPr>
        <p:txBody>
          <a:bodyPr wrap="square">
            <a:spAutoFit/>
          </a:bodyPr>
          <a:lstStyle/>
          <a:p>
            <a:pPr algn="ctr"/>
            <a:fld id="{05F9E8EB-0DDF-4D7C-A745-6B028D7CD0B1}" type="slidenum">
              <a:rPr lang="en-US" smtClean="0">
                <a:solidFill>
                  <a:schemeClr val="bg1"/>
                </a:solidFill>
              </a:rPr>
              <a:pPr algn="ctr"/>
              <a:t>9</a:t>
            </a:fld>
            <a:endParaRPr lang="en-US" dirty="0">
              <a:solidFill>
                <a:schemeClr val="bg1"/>
              </a:solidFill>
            </a:endParaRPr>
          </a:p>
        </p:txBody>
      </p:sp>
    </p:spTree>
    <p:extLst>
      <p:ext uri="{BB962C8B-B14F-4D97-AF65-F5344CB8AC3E}">
        <p14:creationId xmlns:p14="http://schemas.microsoft.com/office/powerpoint/2010/main" val="357703281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4400</TotalTime>
  <Words>3370</Words>
  <Application>Microsoft Office PowerPoint</Application>
  <PresentationFormat>Widescreen</PresentationFormat>
  <Paragraphs>343</Paragraphs>
  <Slides>57</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57</vt:i4>
      </vt:variant>
    </vt:vector>
  </HeadingPairs>
  <TitlesOfParts>
    <vt:vector size="63" baseType="lpstr">
      <vt:lpstr>SimSun</vt:lpstr>
      <vt:lpstr>Arial</vt:lpstr>
      <vt:lpstr>Calibri</vt:lpstr>
      <vt:lpstr>Verdana</vt:lpstr>
      <vt:lpstr>Wingdings</vt:lpstr>
      <vt:lpstr>Office Theme</vt:lpstr>
      <vt:lpstr>Child Online Protection Actions by BDT Contribution to Council Working Group COP meeting  January 2018   </vt:lpstr>
      <vt:lpstr>Child Online Protection Actions by BDT Africa region   </vt:lpstr>
      <vt:lpstr>ITU Africa Region </vt:lpstr>
      <vt:lpstr>COP actions in Africa</vt:lpstr>
      <vt:lpstr>Country assistance</vt:lpstr>
      <vt:lpstr>Country assistance (cont.)</vt:lpstr>
      <vt:lpstr>Follow-up and next steps</vt:lpstr>
      <vt:lpstr>PowerPoint Presentation</vt:lpstr>
      <vt:lpstr>Child Online Protection Actions by BDT America Region   </vt:lpstr>
      <vt:lpstr>ITU America Region </vt:lpstr>
      <vt:lpstr>COP Actions in Americas</vt:lpstr>
      <vt:lpstr>PowerPoint Presentation</vt:lpstr>
      <vt:lpstr>Child Online Protection Actions by BDT Arab region   </vt:lpstr>
      <vt:lpstr>ITU Arab Region </vt:lpstr>
      <vt:lpstr>2017 COP actions in Arab region</vt:lpstr>
      <vt:lpstr>Follow-up and next steps</vt:lpstr>
      <vt:lpstr>PowerPoint Presentation</vt:lpstr>
      <vt:lpstr>Child Online Protection Actions by BDT Asia Pacific Region   </vt:lpstr>
      <vt:lpstr>ITU Asia Pacific Region</vt:lpstr>
      <vt:lpstr>PowerPoint Presentation</vt:lpstr>
      <vt:lpstr>COP Actions in ASEAN</vt:lpstr>
      <vt:lpstr>Follow-up and next steps</vt:lpstr>
      <vt:lpstr>ASEAN Conceptual Regional COP Framework</vt:lpstr>
      <vt:lpstr>Conceptual National COP Framework</vt:lpstr>
      <vt:lpstr>Country assistance</vt:lpstr>
      <vt:lpstr>PowerPoint Presentation</vt:lpstr>
      <vt:lpstr>Child Online Protection Actions by BDT CIS Region   </vt:lpstr>
      <vt:lpstr>ITU CIS Region </vt:lpstr>
      <vt:lpstr>WTDC-14 Regional Initiative CIS1 - Creating a child online protection center for the CIS region</vt:lpstr>
      <vt:lpstr>CIS RI1 major outputs – online training course</vt:lpstr>
      <vt:lpstr>CIS RI1 major outputs – database</vt:lpstr>
      <vt:lpstr>CIS RI1 major outputs – database</vt:lpstr>
      <vt:lpstr>CIS RI1 major outputs – automated system</vt:lpstr>
      <vt:lpstr>CIS RI1 major outputs – ITU Regional Workshop on Cybersecurity and COP</vt:lpstr>
      <vt:lpstr>PowerPoint Presentation</vt:lpstr>
      <vt:lpstr>Child Online Protection Actions by BDT Europe   </vt:lpstr>
      <vt:lpstr>ITU Europe Region </vt:lpstr>
      <vt:lpstr>ITU Regional Initiative 4 in Europe (EUR-RI4)  </vt:lpstr>
      <vt:lpstr>Survey : Review of National Activities April 2017</vt:lpstr>
      <vt:lpstr>Areas Covered by the Survey </vt:lpstr>
      <vt:lpstr>Perceptions of Online Child Safety issues</vt:lpstr>
      <vt:lpstr>Perceptions of online child safety issues</vt:lpstr>
      <vt:lpstr>Regional Review Conclusions </vt:lpstr>
      <vt:lpstr>Regional Review Conclusions </vt:lpstr>
      <vt:lpstr>Digital Youth Forum, May 2017</vt:lpstr>
      <vt:lpstr>Operation Uncool, May 2017</vt:lpstr>
      <vt:lpstr>Operation Uncool survey results (1)</vt:lpstr>
      <vt:lpstr>Operation Uncool survey results (2)</vt:lpstr>
      <vt:lpstr>5th Central European Cybersecurity Public-Private Dialogue Platform, September 2017 </vt:lpstr>
      <vt:lpstr>1st Western European Cybersecurity Public-Private Dialogue Platform, December 2017</vt:lpstr>
      <vt:lpstr>The 11th International Conference "Keeping Children and Young People Safe Online", 19-20 September 2017</vt:lpstr>
      <vt:lpstr>ITU Regional Initiative 4 in Europe  Cycle Starting 2018 </vt:lpstr>
      <vt:lpstr>Regional Workshop for Europe and CIS on Cybersecurity and Child Online Protection, April 2018  </vt:lpstr>
      <vt:lpstr>More 2018 actions planned ..</vt:lpstr>
      <vt:lpstr> Take-aways from European Actions  New technology – new behaviours – new solutions </vt:lpstr>
      <vt:lpstr>Take-aways from European Actions  Stakeholders need to …</vt:lpstr>
      <vt:lpstr>PowerPoint Presentation</vt:lpstr>
    </vt:vector>
  </TitlesOfParts>
  <Company>ITU</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Awotar-Mauree, Rosheen</dc:creator>
  <cp:lastModifiedBy>Janin</cp:lastModifiedBy>
  <cp:revision>302</cp:revision>
  <dcterms:created xsi:type="dcterms:W3CDTF">2017-02-20T15:39:54Z</dcterms:created>
  <dcterms:modified xsi:type="dcterms:W3CDTF">2018-01-23T08:04:31Z</dcterms:modified>
</cp:coreProperties>
</file>