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1"/>
  </p:notesMasterIdLst>
  <p:handoutMasterIdLst>
    <p:handoutMasterId r:id="rId12"/>
  </p:handoutMasterIdLst>
  <p:sldIdLst>
    <p:sldId id="286" r:id="rId2"/>
    <p:sldId id="257" r:id="rId3"/>
    <p:sldId id="277" r:id="rId4"/>
    <p:sldId id="287" r:id="rId5"/>
    <p:sldId id="278" r:id="rId6"/>
    <p:sldId id="280" r:id="rId7"/>
    <p:sldId id="284" r:id="rId8"/>
    <p:sldId id="283" r:id="rId9"/>
    <p:sldId id="285" r:id="rId10"/>
  </p:sldIdLst>
  <p:sldSz cx="12192000" cy="6858000"/>
  <p:notesSz cx="6797675" cy="9926638"/>
  <p:embeddedFontLst>
    <p:embeddedFont>
      <p:font typeface="Calibri" panose="020F0502020204030204" pitchFamily="34" charset="0"/>
      <p:regular r:id="rId13"/>
      <p:bold r:id="rId14"/>
      <p:italic r:id="rId15"/>
      <p:bold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3939"/>
    <a:srgbClr val="92C0BF"/>
    <a:srgbClr val="EC008C"/>
    <a:srgbClr val="EE2A24"/>
    <a:srgbClr val="BAB8BB"/>
    <a:srgbClr val="BFB6B3"/>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2019" autoAdjust="0"/>
  </p:normalViewPr>
  <p:slideViewPr>
    <p:cSldViewPr snapToGrid="0">
      <p:cViewPr varScale="1">
        <p:scale>
          <a:sx n="42" d="100"/>
          <a:sy n="42" d="100"/>
        </p:scale>
        <p:origin x="828"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6879E5A-A5D2-4DCD-8F57-19AAB27C2B1C}" type="datetimeFigureOut">
              <a:rPr lang="en-GB" smtClean="0"/>
              <a:t>16/01/2018</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4D24EB5B-3375-4041-925F-9F9CBA5C5B01}" type="slidenum">
              <a:rPr lang="en-GB" smtClean="0"/>
              <a:t>‹#›</a:t>
            </a:fld>
            <a:endParaRPr lang="en-GB"/>
          </a:p>
        </p:txBody>
      </p:sp>
    </p:spTree>
    <p:extLst>
      <p:ext uri="{BB962C8B-B14F-4D97-AF65-F5344CB8AC3E}">
        <p14:creationId xmlns:p14="http://schemas.microsoft.com/office/powerpoint/2010/main" val="14948243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2F31AEE-EC49-4AD0-9E2C-D2480916D727}" type="datetimeFigureOut">
              <a:rPr lang="en-GB" smtClean="0"/>
              <a:t>16/01/2018</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05E3841-FD32-4B71-A8DF-CA1C74C4B074}" type="slidenum">
              <a:rPr lang="en-GB" smtClean="0"/>
              <a:t>‹#›</a:t>
            </a:fld>
            <a:endParaRPr lang="en-GB"/>
          </a:p>
        </p:txBody>
      </p:sp>
    </p:spTree>
    <p:extLst>
      <p:ext uri="{BB962C8B-B14F-4D97-AF65-F5344CB8AC3E}">
        <p14:creationId xmlns:p14="http://schemas.microsoft.com/office/powerpoint/2010/main" val="932281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705E3841-FD32-4B71-A8DF-CA1C74C4B074}" type="slidenum">
              <a:rPr lang="en-GB" smtClean="0"/>
              <a:t>2</a:t>
            </a:fld>
            <a:endParaRPr lang="en-GB"/>
          </a:p>
        </p:txBody>
      </p:sp>
    </p:spTree>
    <p:extLst>
      <p:ext uri="{BB962C8B-B14F-4D97-AF65-F5344CB8AC3E}">
        <p14:creationId xmlns:p14="http://schemas.microsoft.com/office/powerpoint/2010/main" val="1520898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705E3841-FD32-4B71-A8DF-CA1C74C4B074}" type="slidenum">
              <a:rPr lang="en-GB" smtClean="0"/>
              <a:t>3</a:t>
            </a:fld>
            <a:endParaRPr lang="en-GB"/>
          </a:p>
        </p:txBody>
      </p:sp>
    </p:spTree>
    <p:extLst>
      <p:ext uri="{BB962C8B-B14F-4D97-AF65-F5344CB8AC3E}">
        <p14:creationId xmlns:p14="http://schemas.microsoft.com/office/powerpoint/2010/main" val="203152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705E3841-FD32-4B71-A8DF-CA1C74C4B074}" type="slidenum">
              <a:rPr lang="en-GB" smtClean="0"/>
              <a:t>4</a:t>
            </a:fld>
            <a:endParaRPr lang="en-GB"/>
          </a:p>
        </p:txBody>
      </p:sp>
    </p:spTree>
    <p:extLst>
      <p:ext uri="{BB962C8B-B14F-4D97-AF65-F5344CB8AC3E}">
        <p14:creationId xmlns:p14="http://schemas.microsoft.com/office/powerpoint/2010/main" val="3652065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There is a global disparity in mechanisms for tackling child sexual abuse imagery online. This is because a hotline service, which has dedicated staff to analyse reported content and liaises with numerous law enforcement agencies, is heavily resource dependent. A hotline requires long-term, sustainable funding and personnel, as well as needing political backing in country. </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To address this unevenness, in a world where child sexual abuse imagery online is a crime that disregards international borders, we are dedicated to equipping the least developed countries with a Reporting Portal. It’s important to do this now, before these countries are targeted because of their vulnerability to cybercrime. </a:t>
            </a:r>
          </a:p>
          <a:p>
            <a:pPr marL="0" indent="0">
              <a:buFont typeface="Arial" panose="020B0604020202020204" pitchFamily="34" charset="0"/>
              <a:buNone/>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The Reporting Portal pages, which are branded for the host country, send reports to our IWF analysts to assess images. This makes them low-cost and simple systems to set up. This simplicity was developed with low-income countries in mind, which often have complex humanitarian or political circumstances. The immediate issue of citizens’ survival doesn’t mean they should be denied the right to report CSAM. We are providing them a safe and trusted place to report.</a:t>
            </a:r>
          </a:p>
        </p:txBody>
      </p:sp>
      <p:sp>
        <p:nvSpPr>
          <p:cNvPr id="4" name="Slide Number Placeholder 3"/>
          <p:cNvSpPr>
            <a:spLocks noGrp="1"/>
          </p:cNvSpPr>
          <p:nvPr>
            <p:ph type="sldNum" sz="quarter" idx="10"/>
          </p:nvPr>
        </p:nvSpPr>
        <p:spPr/>
        <p:txBody>
          <a:bodyPr/>
          <a:lstStyle/>
          <a:p>
            <a:fld id="{705E3841-FD32-4B71-A8DF-CA1C74C4B074}" type="slidenum">
              <a:rPr lang="en-GB" smtClean="0"/>
              <a:t>5</a:t>
            </a:fld>
            <a:endParaRPr lang="en-GB"/>
          </a:p>
        </p:txBody>
      </p:sp>
    </p:spTree>
    <p:extLst>
      <p:ext uri="{BB962C8B-B14F-4D97-AF65-F5344CB8AC3E}">
        <p14:creationId xmlns:p14="http://schemas.microsoft.com/office/powerpoint/2010/main" val="547914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In July of this year, the IWF was awarded a grant from the </a:t>
            </a:r>
            <a:r>
              <a:rPr lang="en-GB" dirty="0" err="1"/>
              <a:t>WePROTECT</a:t>
            </a:r>
            <a:r>
              <a:rPr lang="en-GB" dirty="0"/>
              <a:t> Global Fund to End Violence Against Children to launch 30 new portals in the least developed countries, in recognition of our work setting up 18 existing portals and our understanding of the issues faced in these contexts. We will work together with our partners and contacts to establish simple mechanisms for reporting, all at no-cost to the host country.</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It is important to note though that some countries with significant CSAM issues will need their own hotline facility, and a portal will be insufficient in the long-term. For example, we recognise the portal in India is not the long-term solution, however, because they had no reporting mechanism in place, we are helping them by providing a Reporting Portal that acts as a building block.</a:t>
            </a:r>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705E3841-FD32-4B71-A8DF-CA1C74C4B074}" type="slidenum">
              <a:rPr lang="en-GB" smtClean="0"/>
              <a:t>6</a:t>
            </a:fld>
            <a:endParaRPr lang="en-GB"/>
          </a:p>
        </p:txBody>
      </p:sp>
    </p:spTree>
    <p:extLst>
      <p:ext uri="{BB962C8B-B14F-4D97-AF65-F5344CB8AC3E}">
        <p14:creationId xmlns:p14="http://schemas.microsoft.com/office/powerpoint/2010/main" val="1751891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To implement the portals locally, we adopt a multi-stakeholder approach, involving local law enforcement, civil society organisations, industry, and government contacts (particularly with the Ministries for Children &amp; Communications). This approach is key for enabling local ownership of the portals, whereby these stakeholders take the lead in building awareness of the need to report CSAM and engage citizens in the conversations. We always prefer this local ownership approach to any top-down model which, in our opinion, is never as successful or sustainable. </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We support local stakeholders by allocating a named IWF analyst who will share a monthly data report on a monthly basis. This is important in tracking how well used the portal is and also for numerically tracking any emerging trends in CSAM in that country. Importantly, this reinforces to local stakeholders the value of having the Reporting Portal. </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We make every effort to ensure the Portal is accessible to the widest proportion of the host population and this means that we build relationships with stakeholders and listen to their views on what language the portals should be in. </a:t>
            </a:r>
          </a:p>
        </p:txBody>
      </p:sp>
      <p:sp>
        <p:nvSpPr>
          <p:cNvPr id="4" name="Slide Number Placeholder 3"/>
          <p:cNvSpPr>
            <a:spLocks noGrp="1"/>
          </p:cNvSpPr>
          <p:nvPr>
            <p:ph type="sldNum" sz="quarter" idx="10"/>
          </p:nvPr>
        </p:nvSpPr>
        <p:spPr/>
        <p:txBody>
          <a:bodyPr/>
          <a:lstStyle/>
          <a:p>
            <a:fld id="{705E3841-FD32-4B71-A8DF-CA1C74C4B074}" type="slidenum">
              <a:rPr lang="en-GB" smtClean="0"/>
              <a:t>7</a:t>
            </a:fld>
            <a:endParaRPr lang="en-GB"/>
          </a:p>
        </p:txBody>
      </p:sp>
    </p:spTree>
    <p:extLst>
      <p:ext uri="{BB962C8B-B14F-4D97-AF65-F5344CB8AC3E}">
        <p14:creationId xmlns:p14="http://schemas.microsoft.com/office/powerpoint/2010/main" val="3402863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Partnership is central to the ethos and the work of the IWF. We rely on our linkages and partnerships throughout the not-for-profit sector who share our vision, as well as closely liaising with the agencies of the UN, Industry Giants and International bodies. </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Crucially, partnerships allow us to build on existing learning and best practice within the CSAM sector. We have also found that our Reporting Portals neatly fit alongside other INGO services, such as Child Helplines. </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705E3841-FD32-4B71-A8DF-CA1C74C4B074}" type="slidenum">
              <a:rPr lang="en-GB" smtClean="0"/>
              <a:t>8</a:t>
            </a:fld>
            <a:endParaRPr lang="en-GB"/>
          </a:p>
        </p:txBody>
      </p:sp>
    </p:spTree>
    <p:extLst>
      <p:ext uri="{BB962C8B-B14F-4D97-AF65-F5344CB8AC3E}">
        <p14:creationId xmlns:p14="http://schemas.microsoft.com/office/powerpoint/2010/main" val="4228360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705E3841-FD32-4B71-A8DF-CA1C74C4B074}" type="slidenum">
              <a:rPr lang="en-GB" smtClean="0"/>
              <a:t>9</a:t>
            </a:fld>
            <a:endParaRPr lang="en-GB"/>
          </a:p>
        </p:txBody>
      </p:sp>
    </p:spTree>
    <p:extLst>
      <p:ext uri="{BB962C8B-B14F-4D97-AF65-F5344CB8AC3E}">
        <p14:creationId xmlns:p14="http://schemas.microsoft.com/office/powerpoint/2010/main" val="4009323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0DD2BCD-C12F-4352-B3BD-F271B8907EF8}" type="datetimeFigureOut">
              <a:rPr lang="en-GB" smtClean="0"/>
              <a:t>16/01/2018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EE7ED3-B086-4920-97AC-EE848B19F4FC}" type="slidenum">
              <a:rPr lang="en-GB" smtClean="0"/>
              <a:t>‹#›</a:t>
            </a:fld>
            <a:endParaRPr lang="en-GB"/>
          </a:p>
        </p:txBody>
      </p:sp>
    </p:spTree>
    <p:extLst>
      <p:ext uri="{BB962C8B-B14F-4D97-AF65-F5344CB8AC3E}">
        <p14:creationId xmlns:p14="http://schemas.microsoft.com/office/powerpoint/2010/main" val="1841892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0DD2BCD-C12F-4352-B3BD-F271B8907EF8}" type="datetimeFigureOut">
              <a:rPr lang="en-GB" smtClean="0"/>
              <a:t>16/01/2018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EE7ED3-B086-4920-97AC-EE848B19F4FC}" type="slidenum">
              <a:rPr lang="en-GB" smtClean="0"/>
              <a:t>‹#›</a:t>
            </a:fld>
            <a:endParaRPr lang="en-GB"/>
          </a:p>
        </p:txBody>
      </p:sp>
    </p:spTree>
    <p:extLst>
      <p:ext uri="{BB962C8B-B14F-4D97-AF65-F5344CB8AC3E}">
        <p14:creationId xmlns:p14="http://schemas.microsoft.com/office/powerpoint/2010/main" val="3107209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0DD2BCD-C12F-4352-B3BD-F271B8907EF8}" type="datetimeFigureOut">
              <a:rPr lang="en-GB" smtClean="0"/>
              <a:t>16/01/2018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EE7ED3-B086-4920-97AC-EE848B19F4FC}" type="slidenum">
              <a:rPr lang="en-GB" smtClean="0"/>
              <a:t>‹#›</a:t>
            </a:fld>
            <a:endParaRPr lang="en-GB"/>
          </a:p>
        </p:txBody>
      </p:sp>
    </p:spTree>
    <p:extLst>
      <p:ext uri="{BB962C8B-B14F-4D97-AF65-F5344CB8AC3E}">
        <p14:creationId xmlns:p14="http://schemas.microsoft.com/office/powerpoint/2010/main" val="3045371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0DD2BCD-C12F-4352-B3BD-F271B8907EF8}" type="datetimeFigureOut">
              <a:rPr lang="en-GB" smtClean="0"/>
              <a:t>16/01/2018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6EE7ED3-B086-4920-97AC-EE848B19F4FC}" type="slidenum">
              <a:rPr lang="en-GB" smtClean="0"/>
              <a:t>‹#›</a:t>
            </a:fld>
            <a:endParaRPr lang="en-GB"/>
          </a:p>
        </p:txBody>
      </p:sp>
    </p:spTree>
    <p:extLst>
      <p:ext uri="{BB962C8B-B14F-4D97-AF65-F5344CB8AC3E}">
        <p14:creationId xmlns:p14="http://schemas.microsoft.com/office/powerpoint/2010/main" val="2537675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0DD2BCD-C12F-4352-B3BD-F271B8907EF8}" type="datetimeFigureOut">
              <a:rPr lang="en-GB" smtClean="0"/>
              <a:t>16/01/2018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6EE7ED3-B086-4920-97AC-EE848B19F4FC}" type="slidenum">
              <a:rPr lang="en-GB" smtClean="0"/>
              <a:t>‹#›</a:t>
            </a:fld>
            <a:endParaRPr lang="en-GB"/>
          </a:p>
        </p:txBody>
      </p:sp>
    </p:spTree>
    <p:extLst>
      <p:ext uri="{BB962C8B-B14F-4D97-AF65-F5344CB8AC3E}">
        <p14:creationId xmlns:p14="http://schemas.microsoft.com/office/powerpoint/2010/main" val="1135033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0DD2BCD-C12F-4352-B3BD-F271B8907EF8}" type="datetimeFigureOut">
              <a:rPr lang="en-GB" smtClean="0"/>
              <a:t>16/01/2018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6EE7ED3-B086-4920-97AC-EE848B19F4FC}" type="slidenum">
              <a:rPr lang="en-GB" smtClean="0"/>
              <a:t>‹#›</a:t>
            </a:fld>
            <a:endParaRPr lang="en-GB"/>
          </a:p>
        </p:txBody>
      </p:sp>
      <p:pic>
        <p:nvPicPr>
          <p:cNvPr id="6" name="Picture 5"/>
          <p:cNvPicPr>
            <a:picLocks noChangeAspect="1"/>
          </p:cNvPicPr>
          <p:nvPr/>
        </p:nvPicPr>
        <p:blipFill>
          <a:blip r:embed="rId2"/>
          <a:stretch>
            <a:fillRect/>
          </a:stretch>
        </p:blipFill>
        <p:spPr>
          <a:xfrm>
            <a:off x="3126113" y="3076006"/>
            <a:ext cx="6096528" cy="3429297"/>
          </a:xfrm>
          <a:prstGeom prst="rect">
            <a:avLst/>
          </a:prstGeom>
        </p:spPr>
      </p:pic>
    </p:spTree>
    <p:extLst>
      <p:ext uri="{BB962C8B-B14F-4D97-AF65-F5344CB8AC3E}">
        <p14:creationId xmlns:p14="http://schemas.microsoft.com/office/powerpoint/2010/main" val="3976161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0DD2BCD-C12F-4352-B3BD-F271B8907EF8}" type="datetimeFigureOut">
              <a:rPr lang="en-GB" smtClean="0"/>
              <a:t>16/01/2018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EE7ED3-B086-4920-97AC-EE848B19F4FC}" type="slidenum">
              <a:rPr lang="en-GB" smtClean="0"/>
              <a:t>‹#›</a:t>
            </a:fld>
            <a:endParaRPr lang="en-GB"/>
          </a:p>
        </p:txBody>
      </p:sp>
    </p:spTree>
    <p:extLst>
      <p:ext uri="{BB962C8B-B14F-4D97-AF65-F5344CB8AC3E}">
        <p14:creationId xmlns:p14="http://schemas.microsoft.com/office/powerpoint/2010/main" val="2012245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DD2BCD-C12F-4352-B3BD-F271B8907EF8}" type="datetimeFigureOut">
              <a:rPr lang="en-GB" smtClean="0"/>
              <a:t>16/01/2018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EE7ED3-B086-4920-97AC-EE848B19F4FC}" type="slidenum">
              <a:rPr lang="en-GB" smtClean="0"/>
              <a:t>‹#›</a:t>
            </a:fld>
            <a:endParaRPr lang="en-GB"/>
          </a:p>
        </p:txBody>
      </p:sp>
    </p:spTree>
    <p:extLst>
      <p:ext uri="{BB962C8B-B14F-4D97-AF65-F5344CB8AC3E}">
        <p14:creationId xmlns:p14="http://schemas.microsoft.com/office/powerpoint/2010/main" val="1506056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0DD2BCD-C12F-4352-B3BD-F271B8907EF8}" type="datetimeFigureOut">
              <a:rPr lang="en-GB" smtClean="0"/>
              <a:t>16/01/2018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EE7ED3-B086-4920-97AC-EE848B19F4FC}" type="slidenum">
              <a:rPr lang="en-GB" smtClean="0"/>
              <a:t>‹#›</a:t>
            </a:fld>
            <a:endParaRPr lang="en-GB"/>
          </a:p>
        </p:txBody>
      </p:sp>
    </p:spTree>
    <p:extLst>
      <p:ext uri="{BB962C8B-B14F-4D97-AF65-F5344CB8AC3E}">
        <p14:creationId xmlns:p14="http://schemas.microsoft.com/office/powerpoint/2010/main" val="4147069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0DD2BCD-C12F-4352-B3BD-F271B8907EF8}" type="datetimeFigureOut">
              <a:rPr lang="en-GB" smtClean="0"/>
              <a:t>16/01/2018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6EE7ED3-B086-4920-97AC-EE848B19F4FC}" type="slidenum">
              <a:rPr lang="en-GB" smtClean="0"/>
              <a:t>‹#›</a:t>
            </a:fld>
            <a:endParaRPr lang="en-GB"/>
          </a:p>
        </p:txBody>
      </p:sp>
    </p:spTree>
    <p:extLst>
      <p:ext uri="{BB962C8B-B14F-4D97-AF65-F5344CB8AC3E}">
        <p14:creationId xmlns:p14="http://schemas.microsoft.com/office/powerpoint/2010/main" val="792438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0DD2BCD-C12F-4352-B3BD-F271B8907EF8}" type="datetimeFigureOut">
              <a:rPr lang="en-GB" smtClean="0"/>
              <a:t>16/01/2018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6EE7ED3-B086-4920-97AC-EE848B19F4FC}" type="slidenum">
              <a:rPr lang="en-GB" smtClean="0"/>
              <a:t>‹#›</a:t>
            </a:fld>
            <a:endParaRPr lang="en-GB"/>
          </a:p>
        </p:txBody>
      </p:sp>
    </p:spTree>
    <p:extLst>
      <p:ext uri="{BB962C8B-B14F-4D97-AF65-F5344CB8AC3E}">
        <p14:creationId xmlns:p14="http://schemas.microsoft.com/office/powerpoint/2010/main" val="4270555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DD2BCD-C12F-4352-B3BD-F271B8907EF8}" type="datetimeFigureOut">
              <a:rPr lang="en-GB" smtClean="0"/>
              <a:t>16/01/2018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6EE7ED3-B086-4920-97AC-EE848B19F4FC}" type="slidenum">
              <a:rPr lang="en-GB" smtClean="0"/>
              <a:t>‹#›</a:t>
            </a:fld>
            <a:endParaRPr lang="en-GB"/>
          </a:p>
        </p:txBody>
      </p:sp>
    </p:spTree>
    <p:extLst>
      <p:ext uri="{BB962C8B-B14F-4D97-AF65-F5344CB8AC3E}">
        <p14:creationId xmlns:p14="http://schemas.microsoft.com/office/powerpoint/2010/main" val="3096177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0DD2BCD-C12F-4352-B3BD-F271B8907EF8}" type="datetimeFigureOut">
              <a:rPr lang="en-GB" smtClean="0"/>
              <a:t>16/01/2018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EE7ED3-B086-4920-97AC-EE848B19F4FC}" type="slidenum">
              <a:rPr lang="en-GB" smtClean="0"/>
              <a:t>‹#›</a:t>
            </a:fld>
            <a:endParaRPr lang="en-GB"/>
          </a:p>
        </p:txBody>
      </p:sp>
    </p:spTree>
    <p:extLst>
      <p:ext uri="{BB962C8B-B14F-4D97-AF65-F5344CB8AC3E}">
        <p14:creationId xmlns:p14="http://schemas.microsoft.com/office/powerpoint/2010/main" val="2023403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0DD2BCD-C12F-4352-B3BD-F271B8907EF8}" type="datetimeFigureOut">
              <a:rPr lang="en-GB" smtClean="0"/>
              <a:t>16/01/2018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EE7ED3-B086-4920-97AC-EE848B19F4FC}" type="slidenum">
              <a:rPr lang="en-GB" smtClean="0"/>
              <a:t>‹#›</a:t>
            </a:fld>
            <a:endParaRPr lang="en-GB"/>
          </a:p>
        </p:txBody>
      </p:sp>
    </p:spTree>
    <p:extLst>
      <p:ext uri="{BB962C8B-B14F-4D97-AF65-F5344CB8AC3E}">
        <p14:creationId xmlns:p14="http://schemas.microsoft.com/office/powerpoint/2010/main" val="1114682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DD2BCD-C12F-4352-B3BD-F271B8907EF8}" type="datetimeFigureOut">
              <a:rPr lang="en-GB" smtClean="0"/>
              <a:t>16/01/2018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EE7ED3-B086-4920-97AC-EE848B19F4FC}" type="slidenum">
              <a:rPr lang="en-GB" smtClean="0"/>
              <a:t>‹#›</a:t>
            </a:fld>
            <a:endParaRPr lang="en-GB"/>
          </a:p>
        </p:txBody>
      </p:sp>
    </p:spTree>
    <p:extLst>
      <p:ext uri="{BB962C8B-B14F-4D97-AF65-F5344CB8AC3E}">
        <p14:creationId xmlns:p14="http://schemas.microsoft.com/office/powerpoint/2010/main" val="20223945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2.png"/><Relationship Id="rId3" Type="http://schemas.openxmlformats.org/officeDocument/2006/relationships/image" Target="../media/image8.jpeg"/><Relationship Id="rId21" Type="http://schemas.openxmlformats.org/officeDocument/2006/relationships/image" Target="../media/image25.png"/><Relationship Id="rId7" Type="http://schemas.openxmlformats.org/officeDocument/2006/relationships/image" Target="../media/image12.jpeg"/><Relationship Id="rId12" Type="http://schemas.openxmlformats.org/officeDocument/2006/relationships/image" Target="../media/image17.gif"/><Relationship Id="rId17" Type="http://schemas.openxmlformats.org/officeDocument/2006/relationships/image" Target="../media/image21.png"/><Relationship Id="rId2" Type="http://schemas.openxmlformats.org/officeDocument/2006/relationships/notesSlide" Target="../notesSlides/notesSlide7.xml"/><Relationship Id="rId16" Type="http://schemas.openxmlformats.org/officeDocument/2006/relationships/image" Target="../media/image20.png"/><Relationship Id="rId20" Type="http://schemas.openxmlformats.org/officeDocument/2006/relationships/image" Target="../media/image24.jpe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3.jpeg"/><Relationship Id="rId10" Type="http://schemas.openxmlformats.org/officeDocument/2006/relationships/image" Target="../media/image15.png"/><Relationship Id="rId19" Type="http://schemas.openxmlformats.org/officeDocument/2006/relationships/image" Target="../media/image23.jpe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3240" y="5556738"/>
            <a:ext cx="1556009" cy="926612"/>
          </a:xfrm>
          <a:prstGeom prst="rect">
            <a:avLst/>
          </a:prstGeom>
        </p:spPr>
      </p:pic>
      <p:sp>
        <p:nvSpPr>
          <p:cNvPr id="5" name="TextBox 4"/>
          <p:cNvSpPr txBox="1"/>
          <p:nvPr/>
        </p:nvSpPr>
        <p:spPr>
          <a:xfrm>
            <a:off x="485774" y="2049527"/>
            <a:ext cx="11369675" cy="923330"/>
          </a:xfrm>
          <a:prstGeom prst="rect">
            <a:avLst/>
          </a:prstGeom>
          <a:noFill/>
        </p:spPr>
        <p:txBody>
          <a:bodyPr wrap="square" rtlCol="0">
            <a:spAutoFit/>
          </a:bodyPr>
          <a:lstStyle/>
          <a:p>
            <a:r>
              <a:rPr lang="en-GB" sz="5400" dirty="0">
                <a:solidFill>
                  <a:schemeClr val="tx2"/>
                </a:solidFill>
                <a:latin typeface="+mj-lt"/>
                <a:cs typeface="Arial" panose="020B0604020202020204" pitchFamily="34" charset="0"/>
              </a:rPr>
              <a:t>Internet Watch Foundation (IWF)</a:t>
            </a:r>
          </a:p>
        </p:txBody>
      </p:sp>
      <p:sp>
        <p:nvSpPr>
          <p:cNvPr id="6" name="TextBox 5"/>
          <p:cNvSpPr txBox="1"/>
          <p:nvPr/>
        </p:nvSpPr>
        <p:spPr>
          <a:xfrm>
            <a:off x="485774" y="3002756"/>
            <a:ext cx="10267950" cy="1938992"/>
          </a:xfrm>
          <a:prstGeom prst="rect">
            <a:avLst/>
          </a:prstGeom>
          <a:noFill/>
        </p:spPr>
        <p:txBody>
          <a:bodyPr wrap="square" rtlCol="0">
            <a:spAutoFit/>
          </a:bodyPr>
          <a:lstStyle/>
          <a:p>
            <a:r>
              <a:rPr lang="en-GB" sz="4000" b="1" dirty="0">
                <a:solidFill>
                  <a:schemeClr val="accent2"/>
                </a:solidFill>
                <a:latin typeface="Arial" panose="020B0604020202020204" pitchFamily="34" charset="0"/>
                <a:cs typeface="Arial" panose="020B0604020202020204" pitchFamily="34" charset="0"/>
              </a:rPr>
              <a:t>Michael Tunks, Policy and Public Affairs Manager</a:t>
            </a:r>
          </a:p>
          <a:p>
            <a:endParaRPr lang="en-GB" sz="4000" b="1" dirty="0">
              <a:solidFill>
                <a:schemeClr val="accent2"/>
              </a:solidFill>
              <a:latin typeface="Arial" panose="020B0604020202020204" pitchFamily="34" charset="0"/>
              <a:cs typeface="Arial" panose="020B0604020202020204" pitchFamily="34" charset="0"/>
            </a:endParaRPr>
          </a:p>
        </p:txBody>
      </p:sp>
      <p:sp>
        <p:nvSpPr>
          <p:cNvPr id="7" name="TextBox 6"/>
          <p:cNvSpPr txBox="1"/>
          <p:nvPr/>
        </p:nvSpPr>
        <p:spPr>
          <a:xfrm>
            <a:off x="485775" y="4541357"/>
            <a:ext cx="10564610" cy="1323439"/>
          </a:xfrm>
          <a:prstGeom prst="rect">
            <a:avLst/>
          </a:prstGeom>
          <a:noFill/>
        </p:spPr>
        <p:txBody>
          <a:bodyPr wrap="square" rtlCol="0">
            <a:spAutoFit/>
          </a:bodyPr>
          <a:lstStyle/>
          <a:p>
            <a:r>
              <a:rPr lang="en-GB" sz="4000" b="1" dirty="0">
                <a:solidFill>
                  <a:schemeClr val="accent2"/>
                </a:solidFill>
                <a:latin typeface="Arial" panose="020B0604020202020204" pitchFamily="34" charset="0"/>
                <a:cs typeface="Arial" panose="020B0604020202020204" pitchFamily="34" charset="0"/>
              </a:rPr>
              <a:t>ITU- Child Online Protection 23</a:t>
            </a:r>
            <a:r>
              <a:rPr lang="en-GB" sz="4000" b="1" baseline="30000" dirty="0">
                <a:solidFill>
                  <a:schemeClr val="accent2"/>
                </a:solidFill>
                <a:latin typeface="Arial" panose="020B0604020202020204" pitchFamily="34" charset="0"/>
                <a:cs typeface="Arial" panose="020B0604020202020204" pitchFamily="34" charset="0"/>
              </a:rPr>
              <a:t>rd</a:t>
            </a:r>
            <a:r>
              <a:rPr lang="en-GB" sz="4000" b="1" dirty="0">
                <a:solidFill>
                  <a:schemeClr val="accent2"/>
                </a:solidFill>
                <a:latin typeface="Arial" panose="020B0604020202020204" pitchFamily="34" charset="0"/>
                <a:cs typeface="Arial" panose="020B0604020202020204" pitchFamily="34" charset="0"/>
              </a:rPr>
              <a:t> January 2018</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224" y="5867399"/>
            <a:ext cx="783717" cy="783717"/>
          </a:xfrm>
          <a:prstGeom prst="rect">
            <a:avLst/>
          </a:prstGeom>
        </p:spPr>
      </p:pic>
      <p:sp>
        <p:nvSpPr>
          <p:cNvPr id="9" name="TextBox 8"/>
          <p:cNvSpPr txBox="1"/>
          <p:nvPr/>
        </p:nvSpPr>
        <p:spPr>
          <a:xfrm>
            <a:off x="994314" y="6057899"/>
            <a:ext cx="2158461" cy="461665"/>
          </a:xfrm>
          <a:prstGeom prst="rect">
            <a:avLst/>
          </a:prstGeom>
          <a:noFill/>
        </p:spPr>
        <p:txBody>
          <a:bodyPr wrap="square" rtlCol="0">
            <a:spAutoFit/>
          </a:bodyPr>
          <a:lstStyle/>
          <a:p>
            <a:r>
              <a:rPr lang="en-GB" sz="2400" b="1" dirty="0">
                <a:solidFill>
                  <a:srgbClr val="BFB6B3"/>
                </a:solidFill>
                <a:latin typeface="Arial" panose="020B0604020202020204" pitchFamily="34" charset="0"/>
                <a:cs typeface="Arial" panose="020B0604020202020204" pitchFamily="34" charset="0"/>
              </a:rPr>
              <a:t>@IWFhotline</a:t>
            </a:r>
          </a:p>
        </p:txBody>
      </p:sp>
    </p:spTree>
    <p:extLst>
      <p:ext uri="{BB962C8B-B14F-4D97-AF65-F5344CB8AC3E}">
        <p14:creationId xmlns:p14="http://schemas.microsoft.com/office/powerpoint/2010/main" val="3806567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9850" y="427198"/>
            <a:ext cx="12122150" cy="769441"/>
          </a:xfrm>
          <a:prstGeom prst="rect">
            <a:avLst/>
          </a:prstGeom>
          <a:noFill/>
        </p:spPr>
        <p:txBody>
          <a:bodyPr wrap="square" rtlCol="0">
            <a:spAutoFit/>
          </a:bodyPr>
          <a:lstStyle/>
          <a:p>
            <a:pPr algn="ctr"/>
            <a:r>
              <a:rPr lang="en-GB" sz="4400" dirty="0">
                <a:solidFill>
                  <a:schemeClr val="tx2"/>
                </a:solidFill>
                <a:cs typeface="Arial" panose="020B0604020202020204" pitchFamily="34" charset="0"/>
              </a:rPr>
              <a:t>Aims &amp; Vision</a:t>
            </a:r>
          </a:p>
        </p:txBody>
      </p:sp>
      <p:sp>
        <p:nvSpPr>
          <p:cNvPr id="2" name="TextBox 1"/>
          <p:cNvSpPr txBox="1"/>
          <p:nvPr/>
        </p:nvSpPr>
        <p:spPr>
          <a:xfrm>
            <a:off x="866274" y="1549777"/>
            <a:ext cx="10365460" cy="3881512"/>
          </a:xfrm>
          <a:prstGeom prst="rect">
            <a:avLst/>
          </a:prstGeom>
          <a:noFill/>
        </p:spPr>
        <p:txBody>
          <a:bodyPr wrap="square" rtlCol="0">
            <a:spAutoFit/>
          </a:bodyPr>
          <a:lstStyle/>
          <a:p>
            <a:pPr algn="ctr">
              <a:lnSpc>
                <a:spcPct val="114000"/>
              </a:lnSpc>
            </a:pPr>
            <a:r>
              <a:rPr lang="en-GB" sz="3200" b="1" i="1" dirty="0">
                <a:solidFill>
                  <a:srgbClr val="3A3939"/>
                </a:solidFill>
              </a:rPr>
              <a:t>Vision: </a:t>
            </a:r>
          </a:p>
          <a:p>
            <a:pPr algn="ctr">
              <a:lnSpc>
                <a:spcPct val="114000"/>
              </a:lnSpc>
            </a:pPr>
            <a:r>
              <a:rPr lang="en-GB" sz="3200" b="1" i="1" dirty="0">
                <a:solidFill>
                  <a:srgbClr val="3A3939"/>
                </a:solidFill>
              </a:rPr>
              <a:t>To eliminate child sexual abuse imagery online.</a:t>
            </a:r>
          </a:p>
          <a:p>
            <a:pPr algn="ctr">
              <a:lnSpc>
                <a:spcPct val="114000"/>
              </a:lnSpc>
            </a:pPr>
            <a:endParaRPr lang="en-GB" sz="3200" dirty="0">
              <a:solidFill>
                <a:srgbClr val="92C0BF"/>
              </a:solidFill>
            </a:endParaRPr>
          </a:p>
          <a:p>
            <a:pPr>
              <a:lnSpc>
                <a:spcPct val="114000"/>
              </a:lnSpc>
            </a:pPr>
            <a:r>
              <a:rPr lang="en-GB" sz="2400" b="1" dirty="0"/>
              <a:t>Aims:</a:t>
            </a:r>
          </a:p>
          <a:p>
            <a:pPr marL="342900" indent="-342900">
              <a:lnSpc>
                <a:spcPct val="114000"/>
              </a:lnSpc>
              <a:buFont typeface="Wingdings" panose="05000000000000000000" pitchFamily="2" charset="2"/>
              <a:buChar char="ü"/>
            </a:pPr>
            <a:r>
              <a:rPr lang="en-GB" sz="2400" dirty="0">
                <a:solidFill>
                  <a:schemeClr val="tx2"/>
                </a:solidFill>
              </a:rPr>
              <a:t>Eliminate child sexual abuse images online.</a:t>
            </a:r>
          </a:p>
          <a:p>
            <a:pPr marL="342900" indent="-342900">
              <a:lnSpc>
                <a:spcPct val="114000"/>
              </a:lnSpc>
              <a:buFont typeface="Wingdings" panose="05000000000000000000" pitchFamily="2" charset="2"/>
              <a:buChar char="ü"/>
            </a:pPr>
            <a:r>
              <a:rPr lang="en-GB" sz="2400" dirty="0">
                <a:solidFill>
                  <a:schemeClr val="tx2"/>
                </a:solidFill>
              </a:rPr>
              <a:t>Help victims by removing images of child sexual abuse from the internet.</a:t>
            </a:r>
          </a:p>
          <a:p>
            <a:pPr marL="342900" indent="-342900">
              <a:lnSpc>
                <a:spcPct val="114000"/>
              </a:lnSpc>
              <a:buFont typeface="Wingdings" panose="05000000000000000000" pitchFamily="2" charset="2"/>
              <a:buChar char="ü"/>
            </a:pPr>
            <a:r>
              <a:rPr lang="en-GB" sz="2400" dirty="0">
                <a:solidFill>
                  <a:schemeClr val="tx2"/>
                </a:solidFill>
              </a:rPr>
              <a:t>Make the internet a safer place for everyone to use.</a:t>
            </a:r>
          </a:p>
          <a:p>
            <a:pPr marL="342900" indent="-342900">
              <a:lnSpc>
                <a:spcPct val="114000"/>
              </a:lnSpc>
              <a:buFont typeface="Wingdings" panose="05000000000000000000" pitchFamily="2" charset="2"/>
              <a:buChar char="ü"/>
            </a:pPr>
            <a:r>
              <a:rPr lang="en-GB" sz="2400" dirty="0">
                <a:solidFill>
                  <a:schemeClr val="tx2"/>
                </a:solidFill>
              </a:rPr>
              <a:t>Protect our Members’ services and brands from misuse.</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224" y="5867399"/>
            <a:ext cx="783717" cy="783717"/>
          </a:xfrm>
          <a:prstGeom prst="rect">
            <a:avLst/>
          </a:prstGeom>
        </p:spPr>
      </p:pic>
      <p:sp>
        <p:nvSpPr>
          <p:cNvPr id="10" name="TextBox 9"/>
          <p:cNvSpPr txBox="1"/>
          <p:nvPr/>
        </p:nvSpPr>
        <p:spPr>
          <a:xfrm>
            <a:off x="994314" y="6057899"/>
            <a:ext cx="2158461" cy="461665"/>
          </a:xfrm>
          <a:prstGeom prst="rect">
            <a:avLst/>
          </a:prstGeom>
          <a:noFill/>
        </p:spPr>
        <p:txBody>
          <a:bodyPr wrap="square" rtlCol="0">
            <a:spAutoFit/>
          </a:bodyPr>
          <a:lstStyle/>
          <a:p>
            <a:r>
              <a:rPr lang="en-GB" sz="2400" b="1" dirty="0">
                <a:solidFill>
                  <a:srgbClr val="BFB6B3"/>
                </a:solidFill>
                <a:latin typeface="Arial" panose="020B0604020202020204" pitchFamily="34" charset="0"/>
                <a:cs typeface="Arial" panose="020B0604020202020204" pitchFamily="34" charset="0"/>
              </a:rPr>
              <a:t>@IWFhotline</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3240" y="5556738"/>
            <a:ext cx="1556009" cy="926612"/>
          </a:xfrm>
          <a:prstGeom prst="rect">
            <a:avLst/>
          </a:prstGeom>
        </p:spPr>
      </p:pic>
    </p:spTree>
    <p:extLst>
      <p:ext uri="{BB962C8B-B14F-4D97-AF65-F5344CB8AC3E}">
        <p14:creationId xmlns:p14="http://schemas.microsoft.com/office/powerpoint/2010/main" val="181585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9850" y="427198"/>
            <a:ext cx="12122150" cy="769441"/>
          </a:xfrm>
          <a:prstGeom prst="rect">
            <a:avLst/>
          </a:prstGeom>
          <a:noFill/>
        </p:spPr>
        <p:txBody>
          <a:bodyPr wrap="square" rtlCol="0">
            <a:spAutoFit/>
          </a:bodyPr>
          <a:lstStyle/>
          <a:p>
            <a:pPr algn="ctr"/>
            <a:r>
              <a:rPr lang="en-GB" sz="4400" dirty="0">
                <a:solidFill>
                  <a:schemeClr val="tx2"/>
                </a:solidFill>
                <a:cs typeface="Arial" panose="020B0604020202020204" pitchFamily="34" charset="0"/>
              </a:rPr>
              <a:t>The Breadth of IWF Work</a:t>
            </a:r>
          </a:p>
        </p:txBody>
      </p:sp>
      <p:sp>
        <p:nvSpPr>
          <p:cNvPr id="2" name="TextBox 1"/>
          <p:cNvSpPr txBox="1"/>
          <p:nvPr/>
        </p:nvSpPr>
        <p:spPr>
          <a:xfrm>
            <a:off x="880583" y="1402032"/>
            <a:ext cx="7249823" cy="4524315"/>
          </a:xfrm>
          <a:prstGeom prst="rect">
            <a:avLst/>
          </a:prstGeom>
          <a:noFill/>
        </p:spPr>
        <p:txBody>
          <a:bodyPr wrap="square" rtlCol="0">
            <a:spAutoFit/>
          </a:bodyPr>
          <a:lstStyle/>
          <a:p>
            <a:r>
              <a:rPr lang="en-GB" sz="2400" b="1" dirty="0"/>
              <a:t>Our activities include:</a:t>
            </a:r>
          </a:p>
          <a:p>
            <a:endParaRPr lang="en-GB" sz="2400" b="1" dirty="0"/>
          </a:p>
          <a:p>
            <a:pPr marL="342900" indent="-342900">
              <a:buFont typeface="Arial" panose="020B0604020202020204" pitchFamily="34" charset="0"/>
              <a:buChar char="•"/>
            </a:pPr>
            <a:r>
              <a:rPr lang="en-GB" sz="2400" dirty="0"/>
              <a:t>The UK’s </a:t>
            </a:r>
            <a:r>
              <a:rPr lang="en-GB" sz="2400" b="1" dirty="0"/>
              <a:t>Hotline</a:t>
            </a:r>
            <a:r>
              <a:rPr lang="en-GB" sz="2400" dirty="0"/>
              <a:t> service for analysing child sexual abuse imagery online.</a:t>
            </a:r>
          </a:p>
          <a:p>
            <a:endParaRPr lang="en-GB" sz="2400" dirty="0"/>
          </a:p>
          <a:p>
            <a:pPr marL="342900" indent="-342900">
              <a:buFont typeface="Arial" panose="020B0604020202020204" pitchFamily="34" charset="0"/>
              <a:buChar char="•"/>
            </a:pPr>
            <a:r>
              <a:rPr lang="en-GB" sz="2400" b="1" dirty="0"/>
              <a:t>Campaigns</a:t>
            </a:r>
            <a:r>
              <a:rPr lang="en-GB" sz="2400" dirty="0"/>
              <a:t> including those tackling the          sexual behaviours of young men online.</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Technical services for Industry </a:t>
            </a:r>
            <a:r>
              <a:rPr lang="en-GB" sz="2400" b="1" dirty="0"/>
              <a:t>Members.</a:t>
            </a:r>
            <a:endParaRPr lang="en-GB" sz="2400" dirty="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Providing countries that do not have the capacity to establish a hotline with </a:t>
            </a:r>
            <a:r>
              <a:rPr lang="en-GB" sz="2400" b="1" dirty="0"/>
              <a:t>Reporting Portal</a:t>
            </a:r>
            <a:r>
              <a:rPr lang="en-GB" sz="2400" dirty="0"/>
              <a:t>.</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224" y="5867399"/>
            <a:ext cx="783717" cy="783717"/>
          </a:xfrm>
          <a:prstGeom prst="rect">
            <a:avLst/>
          </a:prstGeom>
        </p:spPr>
      </p:pic>
      <p:sp>
        <p:nvSpPr>
          <p:cNvPr id="10" name="TextBox 9"/>
          <p:cNvSpPr txBox="1"/>
          <p:nvPr/>
        </p:nvSpPr>
        <p:spPr>
          <a:xfrm>
            <a:off x="994314" y="6057899"/>
            <a:ext cx="2158461" cy="461665"/>
          </a:xfrm>
          <a:prstGeom prst="rect">
            <a:avLst/>
          </a:prstGeom>
          <a:noFill/>
        </p:spPr>
        <p:txBody>
          <a:bodyPr wrap="square" rtlCol="0">
            <a:spAutoFit/>
          </a:bodyPr>
          <a:lstStyle/>
          <a:p>
            <a:r>
              <a:rPr lang="en-GB" sz="2400" b="1" dirty="0">
                <a:solidFill>
                  <a:srgbClr val="BFB6B3"/>
                </a:solidFill>
                <a:latin typeface="Arial" panose="020B0604020202020204" pitchFamily="34" charset="0"/>
                <a:cs typeface="Arial" panose="020B0604020202020204" pitchFamily="34" charset="0"/>
              </a:rPr>
              <a:t>@IWFhotline</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3240" y="5556738"/>
            <a:ext cx="1556009" cy="926612"/>
          </a:xfrm>
          <a:prstGeom prst="rect">
            <a:avLst/>
          </a:prstGeom>
        </p:spPr>
      </p:pic>
      <p:pic>
        <p:nvPicPr>
          <p:cNvPr id="1026" name="Picture 2" descr="Game on banner">
            <a:extLst>
              <a:ext uri="{FF2B5EF4-FFF2-40B4-BE49-F238E27FC236}">
                <a16:creationId xmlns:a16="http://schemas.microsoft.com/office/drawing/2014/main" xmlns="" id="{2D2B36E7-FF6B-48CF-ABBC-6D1E4A9EEC1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01764" y="2735821"/>
            <a:ext cx="4501794" cy="2096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903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9850" y="427198"/>
            <a:ext cx="12122150" cy="769441"/>
          </a:xfrm>
          <a:prstGeom prst="rect">
            <a:avLst/>
          </a:prstGeom>
          <a:noFill/>
        </p:spPr>
        <p:txBody>
          <a:bodyPr wrap="square" rtlCol="0">
            <a:spAutoFit/>
          </a:bodyPr>
          <a:lstStyle/>
          <a:p>
            <a:pPr algn="ctr"/>
            <a:r>
              <a:rPr lang="en-GB" sz="4400" dirty="0">
                <a:solidFill>
                  <a:schemeClr val="tx2"/>
                </a:solidFill>
                <a:cs typeface="Arial" panose="020B0604020202020204" pitchFamily="34" charset="0"/>
              </a:rPr>
              <a:t>Our International Work</a:t>
            </a:r>
          </a:p>
        </p:txBody>
      </p:sp>
      <p:sp>
        <p:nvSpPr>
          <p:cNvPr id="2" name="TextBox 1"/>
          <p:cNvSpPr txBox="1"/>
          <p:nvPr/>
        </p:nvSpPr>
        <p:spPr>
          <a:xfrm>
            <a:off x="948195" y="1541059"/>
            <a:ext cx="10365460" cy="3110852"/>
          </a:xfrm>
          <a:prstGeom prst="rect">
            <a:avLst/>
          </a:prstGeom>
          <a:noFill/>
        </p:spPr>
        <p:txBody>
          <a:bodyPr wrap="square" rtlCol="0">
            <a:spAutoFit/>
          </a:bodyPr>
          <a:lstStyle/>
          <a:p>
            <a:pPr algn="ctr"/>
            <a:endParaRPr lang="en-GB" sz="3200" dirty="0">
              <a:solidFill>
                <a:srgbClr val="92C0BF"/>
              </a:solidFill>
            </a:endParaRPr>
          </a:p>
          <a:p>
            <a:pPr>
              <a:lnSpc>
                <a:spcPct val="114000"/>
              </a:lnSpc>
            </a:pPr>
            <a:r>
              <a:rPr lang="en-GB" sz="2400" b="1" dirty="0"/>
              <a:t>Influence:</a:t>
            </a:r>
            <a:endParaRPr lang="en-GB" sz="2400" dirty="0">
              <a:solidFill>
                <a:schemeClr val="tx2"/>
              </a:solidFill>
            </a:endParaRPr>
          </a:p>
          <a:p>
            <a:pPr marL="342900" indent="-342900">
              <a:lnSpc>
                <a:spcPct val="114000"/>
              </a:lnSpc>
              <a:buFont typeface="Wingdings" panose="05000000000000000000" pitchFamily="2" charset="2"/>
              <a:buChar char="ü"/>
            </a:pPr>
            <a:r>
              <a:rPr lang="en-GB" sz="2400" dirty="0">
                <a:solidFill>
                  <a:schemeClr val="tx2"/>
                </a:solidFill>
              </a:rPr>
              <a:t>Co-convener of Child Rights Connect Child Sexual Exploitation Working Group</a:t>
            </a:r>
          </a:p>
          <a:p>
            <a:pPr marL="342900" indent="-342900">
              <a:lnSpc>
                <a:spcPct val="114000"/>
              </a:lnSpc>
              <a:buFont typeface="Wingdings" panose="05000000000000000000" pitchFamily="2" charset="2"/>
              <a:buChar char="ü"/>
            </a:pPr>
            <a:r>
              <a:rPr lang="en-GB" sz="2400" dirty="0">
                <a:solidFill>
                  <a:schemeClr val="tx2"/>
                </a:solidFill>
              </a:rPr>
              <a:t>IGF, WSIS, </a:t>
            </a:r>
            <a:r>
              <a:rPr lang="en-GB" sz="2400" dirty="0" err="1">
                <a:solidFill>
                  <a:schemeClr val="tx2"/>
                </a:solidFill>
              </a:rPr>
              <a:t>EuroDig</a:t>
            </a:r>
            <a:endParaRPr lang="en-GB" sz="2400" dirty="0">
              <a:solidFill>
                <a:schemeClr val="tx2"/>
              </a:solidFill>
            </a:endParaRPr>
          </a:p>
          <a:p>
            <a:pPr marL="342900" indent="-342900">
              <a:lnSpc>
                <a:spcPct val="114000"/>
              </a:lnSpc>
              <a:buFont typeface="Wingdings" panose="05000000000000000000" pitchFamily="2" charset="2"/>
              <a:buChar char="ü"/>
            </a:pPr>
            <a:r>
              <a:rPr lang="en-GB" sz="2400" dirty="0">
                <a:solidFill>
                  <a:schemeClr val="tx2"/>
                </a:solidFill>
              </a:rPr>
              <a:t>Council of Europe- Lanzarotte Committee, CDMSI</a:t>
            </a:r>
          </a:p>
          <a:p>
            <a:pPr marL="342900" indent="-342900">
              <a:lnSpc>
                <a:spcPct val="114000"/>
              </a:lnSpc>
              <a:buFont typeface="Wingdings" panose="05000000000000000000" pitchFamily="2" charset="2"/>
              <a:buChar char="ü"/>
            </a:pPr>
            <a:r>
              <a:rPr lang="en-GB" sz="2400" dirty="0">
                <a:solidFill>
                  <a:schemeClr val="tx2"/>
                </a:solidFill>
              </a:rPr>
              <a:t>UNODC.</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224" y="5867399"/>
            <a:ext cx="783717" cy="783717"/>
          </a:xfrm>
          <a:prstGeom prst="rect">
            <a:avLst/>
          </a:prstGeom>
        </p:spPr>
      </p:pic>
      <p:sp>
        <p:nvSpPr>
          <p:cNvPr id="10" name="TextBox 9"/>
          <p:cNvSpPr txBox="1"/>
          <p:nvPr/>
        </p:nvSpPr>
        <p:spPr>
          <a:xfrm>
            <a:off x="994314" y="6057899"/>
            <a:ext cx="2158461" cy="461665"/>
          </a:xfrm>
          <a:prstGeom prst="rect">
            <a:avLst/>
          </a:prstGeom>
          <a:noFill/>
        </p:spPr>
        <p:txBody>
          <a:bodyPr wrap="square" rtlCol="0">
            <a:spAutoFit/>
          </a:bodyPr>
          <a:lstStyle/>
          <a:p>
            <a:r>
              <a:rPr lang="en-GB" sz="2400" b="1" dirty="0">
                <a:solidFill>
                  <a:srgbClr val="BFB6B3"/>
                </a:solidFill>
                <a:latin typeface="Arial" panose="020B0604020202020204" pitchFamily="34" charset="0"/>
                <a:cs typeface="Arial" panose="020B0604020202020204" pitchFamily="34" charset="0"/>
              </a:rPr>
              <a:t>@IWFhotline</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3240" y="5556738"/>
            <a:ext cx="1556009" cy="926612"/>
          </a:xfrm>
          <a:prstGeom prst="rect">
            <a:avLst/>
          </a:prstGeom>
        </p:spPr>
      </p:pic>
    </p:spTree>
    <p:extLst>
      <p:ext uri="{BB962C8B-B14F-4D97-AF65-F5344CB8AC3E}">
        <p14:creationId xmlns:p14="http://schemas.microsoft.com/office/powerpoint/2010/main" val="2400811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9850" y="427198"/>
            <a:ext cx="12122150" cy="769441"/>
          </a:xfrm>
          <a:prstGeom prst="rect">
            <a:avLst/>
          </a:prstGeom>
          <a:noFill/>
        </p:spPr>
        <p:txBody>
          <a:bodyPr wrap="square" rtlCol="0">
            <a:spAutoFit/>
          </a:bodyPr>
          <a:lstStyle/>
          <a:p>
            <a:pPr algn="ctr"/>
            <a:r>
              <a:rPr lang="en-GB" sz="4400" dirty="0">
                <a:solidFill>
                  <a:schemeClr val="tx2"/>
                </a:solidFill>
                <a:cs typeface="Arial" panose="020B0604020202020204" pitchFamily="34" charset="0"/>
              </a:rPr>
              <a:t>IWF Reporting Portals</a:t>
            </a:r>
          </a:p>
        </p:txBody>
      </p:sp>
      <p:sp>
        <p:nvSpPr>
          <p:cNvPr id="2" name="TextBox 1"/>
          <p:cNvSpPr txBox="1"/>
          <p:nvPr/>
        </p:nvSpPr>
        <p:spPr>
          <a:xfrm>
            <a:off x="638713" y="1387139"/>
            <a:ext cx="11140536" cy="4585871"/>
          </a:xfrm>
          <a:prstGeom prst="rect">
            <a:avLst/>
          </a:prstGeom>
          <a:noFill/>
        </p:spPr>
        <p:txBody>
          <a:bodyPr wrap="square" rtlCol="0">
            <a:spAutoFit/>
          </a:bodyPr>
          <a:lstStyle/>
          <a:p>
            <a:pPr algn="ctr"/>
            <a:r>
              <a:rPr lang="en-GB" sz="3200" i="1" dirty="0">
                <a:solidFill>
                  <a:srgbClr val="3A3939"/>
                </a:solidFill>
              </a:rPr>
              <a:t>Equipping resource-poor countries &amp; territories with a simple solution for reporting child sexual abuse imagery online.</a:t>
            </a:r>
          </a:p>
          <a:p>
            <a:pPr algn="ctr"/>
            <a:endParaRPr lang="en-GB" sz="3200" dirty="0"/>
          </a:p>
          <a:p>
            <a:pPr algn="ctr"/>
            <a:endParaRPr lang="en-GB" sz="3200" dirty="0"/>
          </a:p>
          <a:p>
            <a:pPr algn="ctr"/>
            <a:endParaRPr lang="en-GB" sz="3200" dirty="0"/>
          </a:p>
          <a:p>
            <a:pPr algn="ctr"/>
            <a:endParaRPr lang="en-GB" sz="3200" dirty="0"/>
          </a:p>
          <a:p>
            <a:endParaRPr lang="en-GB" sz="2000" b="1" dirty="0"/>
          </a:p>
          <a:p>
            <a:endParaRPr lang="en-GB" sz="2000" b="1" dirty="0"/>
          </a:p>
          <a:p>
            <a:r>
              <a:rPr lang="en-GB" sz="2000" b="1" dirty="0"/>
              <a:t>                     </a:t>
            </a:r>
          </a:p>
          <a:p>
            <a:pPr algn="ctr"/>
            <a:endParaRPr lang="en-GB" sz="2000" b="1" dirty="0"/>
          </a:p>
          <a:p>
            <a:pPr algn="ctr"/>
            <a:r>
              <a:rPr lang="en-GB" sz="1950" b="1" dirty="0">
                <a:solidFill>
                  <a:srgbClr val="3A3939"/>
                </a:solidFill>
              </a:rPr>
              <a:t>18 Existing Portals (13 UK Overseas Territories + 4 Africa + 1 India)</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224" y="5867399"/>
            <a:ext cx="783717" cy="783717"/>
          </a:xfrm>
          <a:prstGeom prst="rect">
            <a:avLst/>
          </a:prstGeom>
        </p:spPr>
      </p:pic>
      <p:sp>
        <p:nvSpPr>
          <p:cNvPr id="10" name="TextBox 9"/>
          <p:cNvSpPr txBox="1"/>
          <p:nvPr/>
        </p:nvSpPr>
        <p:spPr>
          <a:xfrm>
            <a:off x="994314" y="6057899"/>
            <a:ext cx="2158461" cy="461665"/>
          </a:xfrm>
          <a:prstGeom prst="rect">
            <a:avLst/>
          </a:prstGeom>
          <a:noFill/>
        </p:spPr>
        <p:txBody>
          <a:bodyPr wrap="square" rtlCol="0">
            <a:spAutoFit/>
          </a:bodyPr>
          <a:lstStyle/>
          <a:p>
            <a:r>
              <a:rPr lang="en-GB" sz="2400" b="1" dirty="0">
                <a:solidFill>
                  <a:srgbClr val="BFB6B3"/>
                </a:solidFill>
                <a:latin typeface="Arial" panose="020B0604020202020204" pitchFamily="34" charset="0"/>
                <a:cs typeface="Arial" panose="020B0604020202020204" pitchFamily="34" charset="0"/>
              </a:rPr>
              <a:t>@IWFhotline</a:t>
            </a:r>
          </a:p>
        </p:txBody>
      </p:sp>
      <p:pic>
        <p:nvPicPr>
          <p:cNvPr id="9" name="Picture 8">
            <a:extLst>
              <a:ext uri="{FF2B5EF4-FFF2-40B4-BE49-F238E27FC236}">
                <a16:creationId xmlns:a16="http://schemas.microsoft.com/office/drawing/2014/main" xmlns="" id="{9939AEBF-C711-4670-9C7E-8EDE2B9CFF90}"/>
              </a:ext>
            </a:extLst>
          </p:cNvPr>
          <p:cNvPicPr>
            <a:picLocks noChangeAspect="1"/>
          </p:cNvPicPr>
          <p:nvPr/>
        </p:nvPicPr>
        <p:blipFill rotWithShape="1">
          <a:blip r:embed="rId4"/>
          <a:srcRect l="36805" t="44718" r="17237" b="24778"/>
          <a:stretch/>
        </p:blipFill>
        <p:spPr>
          <a:xfrm>
            <a:off x="1944490" y="2499971"/>
            <a:ext cx="8187309" cy="3056767"/>
          </a:xfrm>
          <a:prstGeom prst="rect">
            <a:avLst/>
          </a:prstGeom>
        </p:spPr>
      </p:pic>
      <p:sp>
        <p:nvSpPr>
          <p:cNvPr id="3" name="Oval 2">
            <a:extLst>
              <a:ext uri="{FF2B5EF4-FFF2-40B4-BE49-F238E27FC236}">
                <a16:creationId xmlns:a16="http://schemas.microsoft.com/office/drawing/2014/main" xmlns="" id="{BEB3EAD7-E6C0-4246-9F3C-AE133958A039}"/>
              </a:ext>
            </a:extLst>
          </p:cNvPr>
          <p:cNvSpPr/>
          <p:nvPr/>
        </p:nvSpPr>
        <p:spPr>
          <a:xfrm>
            <a:off x="3416943" y="3318422"/>
            <a:ext cx="160647" cy="14239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xmlns="" id="{2D8BD182-41AA-4684-B80C-060EBE593AE0}"/>
              </a:ext>
            </a:extLst>
          </p:cNvPr>
          <p:cNvSpPr/>
          <p:nvPr/>
        </p:nvSpPr>
        <p:spPr>
          <a:xfrm>
            <a:off x="3336619" y="3064912"/>
            <a:ext cx="160647" cy="14239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23240" y="5556738"/>
            <a:ext cx="1556009" cy="926612"/>
          </a:xfrm>
          <a:prstGeom prst="rect">
            <a:avLst/>
          </a:prstGeom>
        </p:spPr>
      </p:pic>
    </p:spTree>
    <p:extLst>
      <p:ext uri="{BB962C8B-B14F-4D97-AF65-F5344CB8AC3E}">
        <p14:creationId xmlns:p14="http://schemas.microsoft.com/office/powerpoint/2010/main" val="2433491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E3CC4C8-0333-4878-8500-234D902D044B}"/>
              </a:ext>
            </a:extLst>
          </p:cNvPr>
          <p:cNvPicPr>
            <a:picLocks noChangeAspect="1"/>
          </p:cNvPicPr>
          <p:nvPr/>
        </p:nvPicPr>
        <p:blipFill rotWithShape="1">
          <a:blip r:embed="rId3"/>
          <a:srcRect l="36845" t="32500" r="19281" b="29833"/>
          <a:stretch/>
        </p:blipFill>
        <p:spPr>
          <a:xfrm>
            <a:off x="994315" y="1054939"/>
            <a:ext cx="9965626" cy="4812460"/>
          </a:xfrm>
          <a:prstGeom prst="rect">
            <a:avLst/>
          </a:prstGeom>
        </p:spPr>
      </p:pic>
      <p:sp>
        <p:nvSpPr>
          <p:cNvPr id="5" name="TextBox 4"/>
          <p:cNvSpPr txBox="1"/>
          <p:nvPr/>
        </p:nvSpPr>
        <p:spPr>
          <a:xfrm>
            <a:off x="69850" y="427198"/>
            <a:ext cx="12122150" cy="769441"/>
          </a:xfrm>
          <a:prstGeom prst="rect">
            <a:avLst/>
          </a:prstGeom>
          <a:noFill/>
        </p:spPr>
        <p:txBody>
          <a:bodyPr wrap="square" rtlCol="0">
            <a:spAutoFit/>
          </a:bodyPr>
          <a:lstStyle/>
          <a:p>
            <a:pPr algn="ctr"/>
            <a:r>
              <a:rPr lang="en-GB" sz="4400" dirty="0">
                <a:solidFill>
                  <a:schemeClr val="tx2"/>
                </a:solidFill>
                <a:cs typeface="Arial" panose="020B0604020202020204" pitchFamily="34" charset="0"/>
              </a:rPr>
              <a:t>IWF Reporting Portals</a:t>
            </a:r>
          </a:p>
        </p:txBody>
      </p:sp>
      <p:sp>
        <p:nvSpPr>
          <p:cNvPr id="2" name="TextBox 1"/>
          <p:cNvSpPr txBox="1"/>
          <p:nvPr/>
        </p:nvSpPr>
        <p:spPr>
          <a:xfrm>
            <a:off x="638713" y="1387139"/>
            <a:ext cx="11140536" cy="5078313"/>
          </a:xfrm>
          <a:prstGeom prst="rect">
            <a:avLst/>
          </a:prstGeom>
          <a:noFill/>
        </p:spPr>
        <p:txBody>
          <a:bodyPr wrap="square" rtlCol="0">
            <a:spAutoFit/>
          </a:bodyPr>
          <a:lstStyle/>
          <a:p>
            <a:pPr algn="ctr"/>
            <a:endParaRPr lang="en-GB" sz="3200" dirty="0"/>
          </a:p>
          <a:p>
            <a:pPr algn="ctr"/>
            <a:endParaRPr lang="en-GB" sz="3200" dirty="0"/>
          </a:p>
          <a:p>
            <a:pPr algn="ctr"/>
            <a:endParaRPr lang="en-GB" sz="3200" dirty="0"/>
          </a:p>
          <a:p>
            <a:pPr algn="ctr"/>
            <a:endParaRPr lang="en-GB" sz="3200" dirty="0"/>
          </a:p>
          <a:p>
            <a:pPr algn="ctr"/>
            <a:endParaRPr lang="en-GB" sz="3200" dirty="0"/>
          </a:p>
          <a:p>
            <a:pPr algn="ctr"/>
            <a:endParaRPr lang="en-GB" sz="3200" dirty="0"/>
          </a:p>
          <a:p>
            <a:pPr algn="ctr"/>
            <a:endParaRPr lang="en-GB" sz="3200" dirty="0"/>
          </a:p>
          <a:p>
            <a:endParaRPr lang="en-GB" sz="2000" b="1" dirty="0"/>
          </a:p>
          <a:p>
            <a:endParaRPr lang="en-GB" sz="2000" b="1" dirty="0"/>
          </a:p>
          <a:p>
            <a:r>
              <a:rPr lang="en-GB" sz="2000" b="1" dirty="0"/>
              <a:t>                                    </a:t>
            </a:r>
          </a:p>
          <a:p>
            <a:pPr algn="ctr"/>
            <a:r>
              <a:rPr lang="en-GB" sz="2000" b="1" dirty="0"/>
              <a:t> </a:t>
            </a:r>
          </a:p>
          <a:p>
            <a:pPr algn="ctr"/>
            <a:r>
              <a:rPr lang="en-GB" sz="2000" b="1" dirty="0"/>
              <a:t>30 New Portals in the Least Developed Countries</a:t>
            </a:r>
            <a:endParaRPr lang="en-GB" sz="2000"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6224" y="5867399"/>
            <a:ext cx="783717" cy="783717"/>
          </a:xfrm>
          <a:prstGeom prst="rect">
            <a:avLst/>
          </a:prstGeom>
        </p:spPr>
      </p:pic>
      <p:sp>
        <p:nvSpPr>
          <p:cNvPr id="10" name="TextBox 9"/>
          <p:cNvSpPr txBox="1"/>
          <p:nvPr/>
        </p:nvSpPr>
        <p:spPr>
          <a:xfrm>
            <a:off x="994314" y="6057899"/>
            <a:ext cx="2158461" cy="461665"/>
          </a:xfrm>
          <a:prstGeom prst="rect">
            <a:avLst/>
          </a:prstGeom>
          <a:noFill/>
        </p:spPr>
        <p:txBody>
          <a:bodyPr wrap="square" rtlCol="0">
            <a:spAutoFit/>
          </a:bodyPr>
          <a:lstStyle/>
          <a:p>
            <a:r>
              <a:rPr lang="en-GB" sz="2400" b="1" dirty="0">
                <a:solidFill>
                  <a:srgbClr val="BFB6B3"/>
                </a:solidFill>
                <a:latin typeface="Arial" panose="020B0604020202020204" pitchFamily="34" charset="0"/>
                <a:cs typeface="Arial" panose="020B0604020202020204" pitchFamily="34" charset="0"/>
              </a:rPr>
              <a:t>@IWFhotline</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23240" y="5556738"/>
            <a:ext cx="1556009" cy="926612"/>
          </a:xfrm>
          <a:prstGeom prst="rect">
            <a:avLst/>
          </a:prstGeom>
        </p:spPr>
      </p:pic>
    </p:spTree>
    <p:extLst>
      <p:ext uri="{BB962C8B-B14F-4D97-AF65-F5344CB8AC3E}">
        <p14:creationId xmlns:p14="http://schemas.microsoft.com/office/powerpoint/2010/main" val="3952269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9850" y="427198"/>
            <a:ext cx="12122150" cy="769441"/>
          </a:xfrm>
          <a:prstGeom prst="rect">
            <a:avLst/>
          </a:prstGeom>
          <a:noFill/>
        </p:spPr>
        <p:txBody>
          <a:bodyPr wrap="square" rtlCol="0">
            <a:spAutoFit/>
          </a:bodyPr>
          <a:lstStyle/>
          <a:p>
            <a:pPr algn="ctr"/>
            <a:r>
              <a:rPr lang="en-GB" sz="4400" dirty="0">
                <a:solidFill>
                  <a:schemeClr val="tx2"/>
                </a:solidFill>
                <a:cs typeface="Arial" panose="020B0604020202020204" pitchFamily="34" charset="0"/>
              </a:rPr>
              <a:t>IWF Reporting Portals</a:t>
            </a:r>
          </a:p>
        </p:txBody>
      </p:sp>
      <p:sp>
        <p:nvSpPr>
          <p:cNvPr id="2" name="TextBox 1"/>
          <p:cNvSpPr txBox="1"/>
          <p:nvPr/>
        </p:nvSpPr>
        <p:spPr>
          <a:xfrm>
            <a:off x="688071" y="1823074"/>
            <a:ext cx="7134188" cy="3839641"/>
          </a:xfrm>
          <a:prstGeom prst="rect">
            <a:avLst/>
          </a:prstGeom>
          <a:noFill/>
        </p:spPr>
        <p:txBody>
          <a:bodyPr wrap="square" rtlCol="0">
            <a:spAutoFit/>
          </a:bodyPr>
          <a:lstStyle/>
          <a:p>
            <a:pPr marL="457200" indent="-457200" algn="ctr">
              <a:buFont typeface="Arial" panose="020B0604020202020204" pitchFamily="34" charset="0"/>
              <a:buChar char="•"/>
            </a:pPr>
            <a:endParaRPr lang="en-GB" sz="3200" dirty="0"/>
          </a:p>
          <a:p>
            <a:pPr marL="457200" indent="-457200">
              <a:lnSpc>
                <a:spcPct val="114000"/>
              </a:lnSpc>
              <a:buFont typeface="Arial" panose="020B0604020202020204" pitchFamily="34" charset="0"/>
              <a:buChar char="•"/>
            </a:pPr>
            <a:r>
              <a:rPr lang="en-GB" sz="2400" dirty="0"/>
              <a:t>Multi-stakeholder approach;</a:t>
            </a:r>
          </a:p>
          <a:p>
            <a:pPr marL="457200" indent="-457200">
              <a:lnSpc>
                <a:spcPct val="114000"/>
              </a:lnSpc>
              <a:buFont typeface="Arial" panose="020B0604020202020204" pitchFamily="34" charset="0"/>
              <a:buChar char="•"/>
            </a:pPr>
            <a:endParaRPr lang="en-GB" sz="2400" dirty="0"/>
          </a:p>
          <a:p>
            <a:pPr marL="457200" indent="-457200">
              <a:lnSpc>
                <a:spcPct val="114000"/>
              </a:lnSpc>
              <a:buFont typeface="Arial" panose="020B0604020202020204" pitchFamily="34" charset="0"/>
              <a:buChar char="•"/>
            </a:pPr>
            <a:r>
              <a:rPr lang="en-GB" sz="2400" dirty="0"/>
              <a:t>Local ownership (rather than top-down model);</a:t>
            </a:r>
          </a:p>
          <a:p>
            <a:pPr marL="457200" indent="-457200">
              <a:lnSpc>
                <a:spcPct val="114000"/>
              </a:lnSpc>
              <a:buFont typeface="Arial" panose="020B0604020202020204" pitchFamily="34" charset="0"/>
              <a:buChar char="•"/>
            </a:pPr>
            <a:endParaRPr lang="en-GB" sz="2400" dirty="0"/>
          </a:p>
          <a:p>
            <a:pPr marL="457200" indent="-457200">
              <a:lnSpc>
                <a:spcPct val="114000"/>
              </a:lnSpc>
              <a:buFont typeface="Arial" panose="020B0604020202020204" pitchFamily="34" charset="0"/>
              <a:buChar char="•"/>
            </a:pPr>
            <a:r>
              <a:rPr lang="en-GB" sz="2400" dirty="0"/>
              <a:t>Allocated IWF analyst &amp; monthly data report;</a:t>
            </a:r>
          </a:p>
          <a:p>
            <a:pPr marL="457200" indent="-457200">
              <a:lnSpc>
                <a:spcPct val="114000"/>
              </a:lnSpc>
              <a:buFont typeface="Arial" panose="020B0604020202020204" pitchFamily="34" charset="0"/>
              <a:buChar char="•"/>
            </a:pPr>
            <a:endParaRPr lang="en-GB" sz="2400" dirty="0"/>
          </a:p>
          <a:p>
            <a:pPr marL="457200" indent="-457200">
              <a:lnSpc>
                <a:spcPct val="114000"/>
              </a:lnSpc>
              <a:buFont typeface="Arial" panose="020B0604020202020204" pitchFamily="34" charset="0"/>
              <a:buChar char="•"/>
            </a:pPr>
            <a:r>
              <a:rPr lang="en-GB" sz="2400" dirty="0"/>
              <a:t>Culturally sensitive &amp; language flexibility.</a:t>
            </a:r>
            <a:endParaRPr lang="en-GB" sz="3200" dirty="0"/>
          </a:p>
          <a:p>
            <a:r>
              <a:rPr lang="en-GB" sz="2000" b="1" dirty="0"/>
              <a:t>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3240" y="5556738"/>
            <a:ext cx="1556009" cy="926612"/>
          </a:xfrm>
          <a:prstGeom prst="rect">
            <a:avLst/>
          </a:prstGeom>
        </p:spPr>
      </p:pic>
      <p:pic>
        <p:nvPicPr>
          <p:cNvPr id="3" name="Picture 2">
            <a:extLst>
              <a:ext uri="{FF2B5EF4-FFF2-40B4-BE49-F238E27FC236}">
                <a16:creationId xmlns:a16="http://schemas.microsoft.com/office/drawing/2014/main" xmlns="" id="{045D11DC-E650-43F8-A76E-30000A7F0D3F}"/>
              </a:ext>
            </a:extLst>
          </p:cNvPr>
          <p:cNvPicPr>
            <a:picLocks noChangeAspect="1"/>
          </p:cNvPicPr>
          <p:nvPr/>
        </p:nvPicPr>
        <p:blipFill rotWithShape="1">
          <a:blip r:embed="rId4"/>
          <a:srcRect l="32531" t="12333" r="31375" b="14445"/>
          <a:stretch/>
        </p:blipFill>
        <p:spPr>
          <a:xfrm>
            <a:off x="7822259" y="1615833"/>
            <a:ext cx="3307858" cy="3774681"/>
          </a:xfrm>
          <a:prstGeom prst="rect">
            <a:avLst/>
          </a:prstGeom>
        </p:spPr>
      </p:pic>
    </p:spTree>
    <p:extLst>
      <p:ext uri="{BB962C8B-B14F-4D97-AF65-F5344CB8AC3E}">
        <p14:creationId xmlns:p14="http://schemas.microsoft.com/office/powerpoint/2010/main" val="2613380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D0CC896E-FE25-4421-8F70-AF1BACC3B614}"/>
              </a:ext>
            </a:extLst>
          </p:cNvPr>
          <p:cNvSpPr/>
          <p:nvPr/>
        </p:nvSpPr>
        <p:spPr>
          <a:xfrm>
            <a:off x="10126639" y="5538675"/>
            <a:ext cx="1652610" cy="10447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xmlns="" id="{02C46743-690C-4590-B875-5E809BDDE784}"/>
              </a:ext>
            </a:extLst>
          </p:cNvPr>
          <p:cNvSpPr/>
          <p:nvPr/>
        </p:nvSpPr>
        <p:spPr>
          <a:xfrm>
            <a:off x="8705816" y="1196639"/>
            <a:ext cx="2209584" cy="49034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40" name="Picture 16" descr="Related image">
            <a:extLst>
              <a:ext uri="{FF2B5EF4-FFF2-40B4-BE49-F238E27FC236}">
                <a16:creationId xmlns:a16="http://schemas.microsoft.com/office/drawing/2014/main" xmlns="" id="{C20C17C6-7E22-4401-A4D1-4B99B110EC0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649" b="34068"/>
          <a:stretch/>
        </p:blipFill>
        <p:spPr bwMode="auto">
          <a:xfrm>
            <a:off x="1295520" y="3951496"/>
            <a:ext cx="1817840" cy="6595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microsoft">
            <a:extLst>
              <a:ext uri="{FF2B5EF4-FFF2-40B4-BE49-F238E27FC236}">
                <a16:creationId xmlns:a16="http://schemas.microsoft.com/office/drawing/2014/main" xmlns="" id="{0ED2C63E-0105-4052-8DB4-5E2B079F47F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6022" b="36549"/>
          <a:stretch/>
        </p:blipFill>
        <p:spPr bwMode="auto">
          <a:xfrm>
            <a:off x="6231287" y="4493890"/>
            <a:ext cx="1975016" cy="54171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Related image">
            <a:extLst>
              <a:ext uri="{FF2B5EF4-FFF2-40B4-BE49-F238E27FC236}">
                <a16:creationId xmlns:a16="http://schemas.microsoft.com/office/drawing/2014/main" xmlns="" id="{2C3EEEBF-56F1-4D6E-AFE6-4D110D38932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8540"/>
          <a:stretch/>
        </p:blipFill>
        <p:spPr bwMode="auto">
          <a:xfrm>
            <a:off x="8637486" y="2872112"/>
            <a:ext cx="2425851" cy="693342"/>
          </a:xfrm>
          <a:prstGeom prst="rect">
            <a:avLst/>
          </a:prstGeom>
          <a:solidFill>
            <a:schemeClr val="bg1"/>
          </a:solidFill>
        </p:spPr>
      </p:pic>
      <p:sp>
        <p:nvSpPr>
          <p:cNvPr id="5" name="TextBox 4"/>
          <p:cNvSpPr txBox="1"/>
          <p:nvPr/>
        </p:nvSpPr>
        <p:spPr>
          <a:xfrm>
            <a:off x="69850" y="427198"/>
            <a:ext cx="12122150" cy="769441"/>
          </a:xfrm>
          <a:prstGeom prst="rect">
            <a:avLst/>
          </a:prstGeom>
          <a:noFill/>
        </p:spPr>
        <p:txBody>
          <a:bodyPr wrap="square" rtlCol="0">
            <a:spAutoFit/>
          </a:bodyPr>
          <a:lstStyle/>
          <a:p>
            <a:pPr algn="ctr"/>
            <a:r>
              <a:rPr lang="en-GB" sz="4400" dirty="0">
                <a:solidFill>
                  <a:schemeClr val="tx2"/>
                </a:solidFill>
                <a:cs typeface="Arial" panose="020B0604020202020204" pitchFamily="34" charset="0"/>
              </a:rPr>
              <a:t>Partnerships</a:t>
            </a:r>
          </a:p>
        </p:txBody>
      </p:sp>
      <p:pic>
        <p:nvPicPr>
          <p:cNvPr id="2050" name="Picture 2" descr="Image result for ecpat international">
            <a:extLst>
              <a:ext uri="{FF2B5EF4-FFF2-40B4-BE49-F238E27FC236}">
                <a16:creationId xmlns:a16="http://schemas.microsoft.com/office/drawing/2014/main" xmlns="" id="{5FE30CFC-75E2-477F-ACEF-4DC7CAFC18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0422" y="1896903"/>
            <a:ext cx="768037" cy="113316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unicef">
            <a:extLst>
              <a:ext uri="{FF2B5EF4-FFF2-40B4-BE49-F238E27FC236}">
                <a16:creationId xmlns:a16="http://schemas.microsoft.com/office/drawing/2014/main" xmlns="" id="{20D8B650-5B01-4E5D-A57C-09A4BB11025D}"/>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5067" r="13733"/>
          <a:stretch/>
        </p:blipFill>
        <p:spPr bwMode="auto">
          <a:xfrm>
            <a:off x="4353283" y="2021277"/>
            <a:ext cx="861388" cy="89526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DMCF">
            <a:extLst>
              <a:ext uri="{FF2B5EF4-FFF2-40B4-BE49-F238E27FC236}">
                <a16:creationId xmlns:a16="http://schemas.microsoft.com/office/drawing/2014/main" xmlns="" id="{B685F9A0-7A1E-46D4-B381-3F133C1D35E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53447" y="5657096"/>
            <a:ext cx="1979043" cy="39730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hild helpline international logo">
            <a:extLst>
              <a:ext uri="{FF2B5EF4-FFF2-40B4-BE49-F238E27FC236}">
                <a16:creationId xmlns:a16="http://schemas.microsoft.com/office/drawing/2014/main" xmlns="" id="{1940BEE0-AD9E-4802-82DB-6F4BAA9F521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75042" y="4855149"/>
            <a:ext cx="1226185" cy="47076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164CCB79-19DC-4A95-891C-EB4D9C6F39FF}"/>
              </a:ext>
            </a:extLst>
          </p:cNvPr>
          <p:cNvSpPr txBox="1"/>
          <p:nvPr/>
        </p:nvSpPr>
        <p:spPr>
          <a:xfrm>
            <a:off x="1772660" y="1482389"/>
            <a:ext cx="10412730" cy="369332"/>
          </a:xfrm>
          <a:prstGeom prst="rect">
            <a:avLst/>
          </a:prstGeom>
          <a:noFill/>
        </p:spPr>
        <p:txBody>
          <a:bodyPr wrap="square" rtlCol="0">
            <a:spAutoFit/>
          </a:bodyPr>
          <a:lstStyle/>
          <a:p>
            <a:r>
              <a:rPr lang="en-GB" dirty="0"/>
              <a:t>INGOs		       UN Agencies		Industry Giants	         International Bodies</a:t>
            </a:r>
          </a:p>
        </p:txBody>
      </p:sp>
      <p:pic>
        <p:nvPicPr>
          <p:cNvPr id="1026" name="Picture 2" descr="Image result for inhope">
            <a:extLst>
              <a:ext uri="{FF2B5EF4-FFF2-40B4-BE49-F238E27FC236}">
                <a16:creationId xmlns:a16="http://schemas.microsoft.com/office/drawing/2014/main" xmlns="" id="{A7AC57E4-5607-4179-8FED-CC66C5675A9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876069" y="3644740"/>
            <a:ext cx="1948684" cy="5838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inhope foundation">
            <a:extLst>
              <a:ext uri="{FF2B5EF4-FFF2-40B4-BE49-F238E27FC236}">
                <a16:creationId xmlns:a16="http://schemas.microsoft.com/office/drawing/2014/main" xmlns="" id="{69D0FA64-7B9F-4334-97C3-CCFA10932F71}"/>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250215" y="3328801"/>
            <a:ext cx="2043466" cy="60292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lated image">
            <a:extLst>
              <a:ext uri="{FF2B5EF4-FFF2-40B4-BE49-F238E27FC236}">
                <a16:creationId xmlns:a16="http://schemas.microsoft.com/office/drawing/2014/main" xmlns="" id="{B434401B-2D51-49D4-B815-79C6659947E8}"/>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723040" y="3820712"/>
            <a:ext cx="2064819" cy="95954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Related image">
            <a:extLst>
              <a:ext uri="{FF2B5EF4-FFF2-40B4-BE49-F238E27FC236}">
                <a16:creationId xmlns:a16="http://schemas.microsoft.com/office/drawing/2014/main" xmlns="" id="{BA78751E-3FA8-4936-84AB-C60C154600E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48091" y="1885746"/>
            <a:ext cx="2301655" cy="230165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Image result for gsma logo">
            <a:extLst>
              <a:ext uri="{FF2B5EF4-FFF2-40B4-BE49-F238E27FC236}">
                <a16:creationId xmlns:a16="http://schemas.microsoft.com/office/drawing/2014/main" xmlns="" id="{D996AF65-FBF0-48B8-BD52-B398223986C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16370" y="3442793"/>
            <a:ext cx="1070008" cy="107000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xmlns="" id="{AA47EA6E-1DFC-4C98-98A9-EFEB766F444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254124" y="5051304"/>
            <a:ext cx="1044794" cy="1044794"/>
          </a:xfrm>
          <a:prstGeom prst="rect">
            <a:avLst/>
          </a:prstGeom>
        </p:spPr>
      </p:pic>
      <p:pic>
        <p:nvPicPr>
          <p:cNvPr id="16" name="Picture 16" descr="Image result for apple logo">
            <a:extLst>
              <a:ext uri="{FF2B5EF4-FFF2-40B4-BE49-F238E27FC236}">
                <a16:creationId xmlns:a16="http://schemas.microsoft.com/office/drawing/2014/main" xmlns="" id="{DF68B4F1-186B-409A-AAA5-CD61C297BD49}"/>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433049" y="5045694"/>
            <a:ext cx="747862" cy="90853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google logo">
            <a:extLst>
              <a:ext uri="{FF2B5EF4-FFF2-40B4-BE49-F238E27FC236}">
                <a16:creationId xmlns:a16="http://schemas.microsoft.com/office/drawing/2014/main" xmlns="" id="{428B5898-FE2C-40B0-A11A-7FDC10C7274D}"/>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290908" y="1981614"/>
            <a:ext cx="2016023" cy="67200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4DB54E80-CEE9-425F-9490-EEEC5BA790DA}"/>
              </a:ext>
            </a:extLst>
          </p:cNvPr>
          <p:cNvSpPr/>
          <p:nvPr/>
        </p:nvSpPr>
        <p:spPr>
          <a:xfrm>
            <a:off x="1167156" y="1196639"/>
            <a:ext cx="2209584" cy="49034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xmlns="" id="{FD8096D8-9F8F-4DB8-B32B-EE85A33EDBBA}"/>
              </a:ext>
            </a:extLst>
          </p:cNvPr>
          <p:cNvSpPr/>
          <p:nvPr/>
        </p:nvSpPr>
        <p:spPr>
          <a:xfrm>
            <a:off x="3665253" y="1196639"/>
            <a:ext cx="2209584" cy="49034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xmlns="" id="{0645ED90-A655-48A0-8DDB-6EA994B0D1A4}"/>
              </a:ext>
            </a:extLst>
          </p:cNvPr>
          <p:cNvSpPr/>
          <p:nvPr/>
        </p:nvSpPr>
        <p:spPr>
          <a:xfrm>
            <a:off x="6149932" y="1196639"/>
            <a:ext cx="2209584" cy="49034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 descr="Image result for we protect end violence fund">
            <a:extLst>
              <a:ext uri="{FF2B5EF4-FFF2-40B4-BE49-F238E27FC236}">
                <a16:creationId xmlns:a16="http://schemas.microsoft.com/office/drawing/2014/main" xmlns="" id="{7B90FF07-5169-44F5-9207-54884A00CA74}"/>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738060" y="2087322"/>
            <a:ext cx="2086693" cy="719909"/>
          </a:xfrm>
          <a:prstGeom prst="rect">
            <a:avLst/>
          </a:prstGeom>
          <a:solidFill>
            <a:schemeClr val="bg1"/>
          </a:solidFill>
        </p:spPr>
      </p:pic>
      <p:pic>
        <p:nvPicPr>
          <p:cNvPr id="1034" name="Picture 10" descr="Image result for interpol">
            <a:extLst>
              <a:ext uri="{FF2B5EF4-FFF2-40B4-BE49-F238E27FC236}">
                <a16:creationId xmlns:a16="http://schemas.microsoft.com/office/drawing/2014/main" xmlns="" id="{7873271A-1BB3-4586-949C-E4746CB1EE34}"/>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9230074" y="4190191"/>
            <a:ext cx="1196639" cy="1196639"/>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Related image">
            <a:extLst>
              <a:ext uri="{FF2B5EF4-FFF2-40B4-BE49-F238E27FC236}">
                <a16:creationId xmlns:a16="http://schemas.microsoft.com/office/drawing/2014/main" xmlns="" id="{E81886F1-BCC2-4EF9-B110-124715CCD670}"/>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682406" y="2916540"/>
            <a:ext cx="2158226" cy="879595"/>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Image result for Department of Economic and Social Affairs United Nations">
            <a:extLst>
              <a:ext uri="{FF2B5EF4-FFF2-40B4-BE49-F238E27FC236}">
                <a16:creationId xmlns:a16="http://schemas.microsoft.com/office/drawing/2014/main" xmlns="" id="{7207089F-2126-4CF8-B233-27725B1113BE}"/>
              </a:ext>
            </a:extLst>
          </p:cNvPr>
          <p:cNvPicPr>
            <a:picLocks noChangeAspect="1" noChangeArrowheads="1"/>
          </p:cNvPicPr>
          <p:nvPr/>
        </p:nvPicPr>
        <p:blipFill rotWithShape="1">
          <a:blip r:embed="rId21">
            <a:extLst>
              <a:ext uri="{28A0092B-C50C-407E-A947-70E740481C1C}">
                <a14:useLocalDpi xmlns:a14="http://schemas.microsoft.com/office/drawing/2010/main" val="0"/>
              </a:ext>
            </a:extLst>
          </a:blip>
          <a:srcRect l="12901" t="5605" r="11627" b="6789"/>
          <a:stretch/>
        </p:blipFill>
        <p:spPr bwMode="auto">
          <a:xfrm>
            <a:off x="3747035" y="4788511"/>
            <a:ext cx="2073883" cy="130334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xmlns="" id="{84DEEB43-3731-4E4F-BDCD-135CDAD272D4}"/>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0223240" y="5556738"/>
            <a:ext cx="1556009" cy="926612"/>
          </a:xfrm>
          <a:prstGeom prst="rect">
            <a:avLst/>
          </a:prstGeom>
        </p:spPr>
      </p:pic>
    </p:spTree>
    <p:extLst>
      <p:ext uri="{BB962C8B-B14F-4D97-AF65-F5344CB8AC3E}">
        <p14:creationId xmlns:p14="http://schemas.microsoft.com/office/powerpoint/2010/main" val="387404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9850" y="427198"/>
            <a:ext cx="12122150" cy="769441"/>
          </a:xfrm>
          <a:prstGeom prst="rect">
            <a:avLst/>
          </a:prstGeom>
          <a:noFill/>
        </p:spPr>
        <p:txBody>
          <a:bodyPr wrap="square" rtlCol="0">
            <a:spAutoFit/>
          </a:bodyPr>
          <a:lstStyle/>
          <a:p>
            <a:pPr algn="ctr"/>
            <a:r>
              <a:rPr lang="en-GB" sz="4400" dirty="0">
                <a:solidFill>
                  <a:schemeClr val="tx2"/>
                </a:solidFill>
                <a:cs typeface="Arial" panose="020B0604020202020204" pitchFamily="34" charset="0"/>
              </a:rPr>
              <a:t>Opportunities to Work Together</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6925" y="4219074"/>
            <a:ext cx="2047540" cy="1219321"/>
          </a:xfrm>
          <a:prstGeom prst="rect">
            <a:avLst/>
          </a:prstGeom>
        </p:spPr>
      </p:pic>
      <p:sp>
        <p:nvSpPr>
          <p:cNvPr id="6" name="TextBox 5">
            <a:extLst>
              <a:ext uri="{FF2B5EF4-FFF2-40B4-BE49-F238E27FC236}">
                <a16:creationId xmlns:a16="http://schemas.microsoft.com/office/drawing/2014/main" xmlns="" id="{F685FE25-1408-4EB8-BB12-62BABDD6B3BD}"/>
              </a:ext>
            </a:extLst>
          </p:cNvPr>
          <p:cNvSpPr txBox="1"/>
          <p:nvPr/>
        </p:nvSpPr>
        <p:spPr>
          <a:xfrm>
            <a:off x="-4087149" y="523076"/>
            <a:ext cx="5703570" cy="646331"/>
          </a:xfrm>
          <a:prstGeom prst="rect">
            <a:avLst/>
          </a:prstGeom>
          <a:noFill/>
        </p:spPr>
        <p:txBody>
          <a:bodyPr wrap="square" rtlCol="0">
            <a:spAutoFit/>
          </a:bodyPr>
          <a:lstStyle/>
          <a:p>
            <a:endParaRPr lang="en-GB" dirty="0"/>
          </a:p>
          <a:p>
            <a:endParaRPr lang="en-GB" dirty="0"/>
          </a:p>
        </p:txBody>
      </p:sp>
      <p:sp>
        <p:nvSpPr>
          <p:cNvPr id="8" name="TextBox 7">
            <a:extLst>
              <a:ext uri="{FF2B5EF4-FFF2-40B4-BE49-F238E27FC236}">
                <a16:creationId xmlns:a16="http://schemas.microsoft.com/office/drawing/2014/main" xmlns="" id="{F4EA462E-F5A7-4471-982A-79099B6AA87A}"/>
              </a:ext>
            </a:extLst>
          </p:cNvPr>
          <p:cNvSpPr txBox="1"/>
          <p:nvPr/>
        </p:nvSpPr>
        <p:spPr>
          <a:xfrm>
            <a:off x="838450" y="1727361"/>
            <a:ext cx="10584949" cy="4671856"/>
          </a:xfrm>
          <a:prstGeom prst="rect">
            <a:avLst/>
          </a:prstGeom>
          <a:noFill/>
        </p:spPr>
        <p:txBody>
          <a:bodyPr wrap="square" rtlCol="0">
            <a:spAutoFit/>
          </a:bodyPr>
          <a:lstStyle/>
          <a:p>
            <a:pPr>
              <a:lnSpc>
                <a:spcPct val="114000"/>
              </a:lnSpc>
            </a:pPr>
            <a:r>
              <a:rPr lang="en-GB" sz="3200" dirty="0">
                <a:solidFill>
                  <a:srgbClr val="3A3939"/>
                </a:solidFill>
              </a:rPr>
              <a:t>Because of our </a:t>
            </a:r>
            <a:r>
              <a:rPr lang="en-GB" sz="3200" b="1" dirty="0">
                <a:solidFill>
                  <a:srgbClr val="3A3939"/>
                </a:solidFill>
              </a:rPr>
              <a:t>shared ethos of working in partnership </a:t>
            </a:r>
            <a:r>
              <a:rPr lang="en-GB" sz="3200" dirty="0">
                <a:solidFill>
                  <a:srgbClr val="3A3939"/>
                </a:solidFill>
              </a:rPr>
              <a:t>and building upon learning within the CSAM organisation sector, we propose to:</a:t>
            </a:r>
          </a:p>
          <a:p>
            <a:pPr marL="457200" indent="-457200">
              <a:lnSpc>
                <a:spcPct val="114000"/>
              </a:lnSpc>
              <a:buFont typeface="Arial" panose="020B0604020202020204" pitchFamily="34" charset="0"/>
              <a:buChar char="•"/>
            </a:pPr>
            <a:endParaRPr lang="en-GB" sz="2400" dirty="0"/>
          </a:p>
          <a:p>
            <a:pPr marL="457200" indent="-457200">
              <a:lnSpc>
                <a:spcPct val="114000"/>
              </a:lnSpc>
              <a:buFont typeface="Arial" panose="020B0604020202020204" pitchFamily="34" charset="0"/>
              <a:buChar char="•"/>
            </a:pPr>
            <a:r>
              <a:rPr lang="en-GB" sz="2400" dirty="0"/>
              <a:t>Add value to one another’s work;</a:t>
            </a:r>
          </a:p>
          <a:p>
            <a:pPr marL="457200" indent="-457200">
              <a:lnSpc>
                <a:spcPct val="114000"/>
              </a:lnSpc>
              <a:buFont typeface="Arial" panose="020B0604020202020204" pitchFamily="34" charset="0"/>
              <a:buChar char="•"/>
            </a:pPr>
            <a:endParaRPr lang="en-GB" sz="2400" dirty="0"/>
          </a:p>
          <a:p>
            <a:pPr marL="457200" indent="-457200">
              <a:lnSpc>
                <a:spcPct val="114000"/>
              </a:lnSpc>
              <a:buFont typeface="Arial" panose="020B0604020202020204" pitchFamily="34" charset="0"/>
              <a:buChar char="•"/>
            </a:pPr>
            <a:r>
              <a:rPr lang="en-GB" sz="2400" dirty="0"/>
              <a:t>Share promotions of one another’s work;</a:t>
            </a:r>
          </a:p>
          <a:p>
            <a:pPr>
              <a:lnSpc>
                <a:spcPct val="114000"/>
              </a:lnSpc>
            </a:pPr>
            <a:endParaRPr lang="en-GB" sz="2400" dirty="0"/>
          </a:p>
          <a:p>
            <a:pPr marL="457200" indent="-457200">
              <a:lnSpc>
                <a:spcPct val="114000"/>
              </a:lnSpc>
              <a:buFont typeface="Arial" panose="020B0604020202020204" pitchFamily="34" charset="0"/>
              <a:buChar char="•"/>
            </a:pPr>
            <a:r>
              <a:rPr lang="en-GB" sz="2400" dirty="0"/>
              <a:t>Share contacts for target countries.</a:t>
            </a:r>
          </a:p>
          <a:p>
            <a:endParaRPr lang="en-GB" sz="2400" dirty="0"/>
          </a:p>
        </p:txBody>
      </p:sp>
      <p:pic>
        <p:nvPicPr>
          <p:cNvPr id="3" name="Picture 2">
            <a:extLst>
              <a:ext uri="{FF2B5EF4-FFF2-40B4-BE49-F238E27FC236}">
                <a16:creationId xmlns:a16="http://schemas.microsoft.com/office/drawing/2014/main" xmlns="" id="{263F5FC6-56F9-4D1C-A52C-91CC44C195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99096" y="3131139"/>
            <a:ext cx="962025" cy="1114425"/>
          </a:xfrm>
          <a:prstGeom prst="rect">
            <a:avLst/>
          </a:prstGeom>
        </p:spPr>
      </p:pic>
    </p:spTree>
    <p:extLst>
      <p:ext uri="{BB962C8B-B14F-4D97-AF65-F5344CB8AC3E}">
        <p14:creationId xmlns:p14="http://schemas.microsoft.com/office/powerpoint/2010/main" val="3542624123"/>
      </p:ext>
    </p:extLst>
  </p:cSld>
  <p:clrMapOvr>
    <a:masterClrMapping/>
  </p:clrMapOvr>
</p:sld>
</file>

<file path=ppt/theme/theme1.xml><?xml version="1.0" encoding="utf-8"?>
<a:theme xmlns:a="http://schemas.openxmlformats.org/drawingml/2006/main" name="IWF September 2016 powerpoint theme">
  <a:themeElements>
    <a:clrScheme name="Custom 1">
      <a:dk1>
        <a:srgbClr val="444443"/>
      </a:dk1>
      <a:lt1>
        <a:srgbClr val="FFFFFF"/>
      </a:lt1>
      <a:dk2>
        <a:srgbClr val="9E150E"/>
      </a:dk2>
      <a:lt2>
        <a:srgbClr val="E6E4DF"/>
      </a:lt2>
      <a:accent1>
        <a:srgbClr val="EE2E24"/>
      </a:accent1>
      <a:accent2>
        <a:srgbClr val="231F20"/>
      </a:accent2>
      <a:accent3>
        <a:srgbClr val="C9BEA8"/>
      </a:accent3>
      <a:accent4>
        <a:srgbClr val="A8B9CB"/>
      </a:accent4>
      <a:accent5>
        <a:srgbClr val="A7CCC2"/>
      </a:accent5>
      <a:accent6>
        <a:srgbClr val="B4C9A7"/>
      </a:accent6>
      <a:hlink>
        <a:srgbClr val="9E150E"/>
      </a:hlink>
      <a:folHlink>
        <a:srgbClr val="231F20"/>
      </a:folHlink>
    </a:clrScheme>
    <a:fontScheme name="IWF Arial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WF September 2016 powerpoint theme" id="{FAC013EC-2D71-493D-B131-151F8BA63B64}" vid="{2C3A2D05-78D8-47E7-AC38-8B2FE2489C6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IWF September 2016 powerpoint theme</Template>
  <TotalTime>1914</TotalTime>
  <Words>941</Words>
  <Application>Microsoft Office PowerPoint</Application>
  <PresentationFormat>Widescreen</PresentationFormat>
  <Paragraphs>103</Paragraphs>
  <Slides>9</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Wingdings</vt:lpstr>
      <vt:lpstr>Calibri</vt:lpstr>
      <vt:lpstr>IWF September 2016 powerpoint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Max White</dc:creator>
  <cp:lastModifiedBy>Janin</cp:lastModifiedBy>
  <cp:revision>124</cp:revision>
  <cp:lastPrinted>2016-05-12T08:14:33Z</cp:lastPrinted>
  <dcterms:created xsi:type="dcterms:W3CDTF">2016-03-29T11:56:14Z</dcterms:created>
  <dcterms:modified xsi:type="dcterms:W3CDTF">2018-01-16T08:54:13Z</dcterms:modified>
</cp:coreProperties>
</file>