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 id="2147483657"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Lst>
  <p:sldSz cx="9144000" cy="6858000" type="screen4x3"/>
  <p:notesSz cx="6797675" cy="987425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uthor" lastIdx="1" clrIdx="0">
    <p:extLst>
      <p:ext uri="{19B8F6BF-5375-455C-9EA6-DF929625EA0E}">
        <p15:presenceInfo xmlns:p15="http://schemas.microsoft.com/office/powerpoint/2012/main" userId="Auth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CD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3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dirty="0" smtClean="0">
                <a:latin typeface="Calibri" panose="020F0502020204030204" pitchFamily="34" charset="0"/>
              </a:rPr>
              <a:t>Countries with Accessibility Strategy</a:t>
            </a:r>
            <a:endParaRPr lang="en-US" sz="1800" dirty="0">
              <a:latin typeface="Calibri" panose="020F0502020204030204" pitchFamily="34"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cked"/>
        <c:varyColors val="0"/>
        <c:ser>
          <c:idx val="0"/>
          <c:order val="0"/>
          <c:tx>
            <c:strRef>
              <c:f>Sheet1!$B$1</c:f>
              <c:strCache>
                <c:ptCount val="1"/>
                <c:pt idx="0">
                  <c:v>Yes</c:v>
                </c:pt>
              </c:strCache>
            </c:strRef>
          </c:tx>
          <c:spPr>
            <a:solidFill>
              <a:schemeClr val="accent1"/>
            </a:solidFill>
            <a:ln>
              <a:noFill/>
            </a:ln>
            <a:effectLst/>
          </c:spPr>
          <c:cat>
            <c:numRef>
              <c:f>Sheet1!$A$2:$A$3</c:f>
              <c:numCache>
                <c:formatCode>0</c:formatCode>
                <c:ptCount val="2"/>
                <c:pt idx="0">
                  <c:v>2015</c:v>
                </c:pt>
                <c:pt idx="1">
                  <c:v>2016</c:v>
                </c:pt>
              </c:numCache>
            </c:numRef>
          </c:cat>
          <c:val>
            <c:numRef>
              <c:f>Sheet1!$B$2:$B$3</c:f>
              <c:numCache>
                <c:formatCode>General</c:formatCode>
                <c:ptCount val="2"/>
                <c:pt idx="0">
                  <c:v>40</c:v>
                </c:pt>
                <c:pt idx="1">
                  <c:v>48</c:v>
                </c:pt>
              </c:numCache>
            </c:numRef>
          </c:val>
        </c:ser>
        <c:ser>
          <c:idx val="1"/>
          <c:order val="1"/>
          <c:tx>
            <c:strRef>
              <c:f>Sheet1!$C$1</c:f>
              <c:strCache>
                <c:ptCount val="1"/>
                <c:pt idx="0">
                  <c:v>No</c:v>
                </c:pt>
              </c:strCache>
            </c:strRef>
          </c:tx>
          <c:spPr>
            <a:solidFill>
              <a:schemeClr val="bg1">
                <a:lumMod val="95000"/>
              </a:schemeClr>
            </a:solidFill>
            <a:ln>
              <a:noFill/>
            </a:ln>
            <a:effectLst/>
          </c:spPr>
          <c:cat>
            <c:numRef>
              <c:f>Sheet1!$A$2:$A$3</c:f>
              <c:numCache>
                <c:formatCode>0</c:formatCode>
                <c:ptCount val="2"/>
                <c:pt idx="0">
                  <c:v>2015</c:v>
                </c:pt>
                <c:pt idx="1">
                  <c:v>2016</c:v>
                </c:pt>
              </c:numCache>
            </c:numRef>
          </c:cat>
          <c:val>
            <c:numRef>
              <c:f>Sheet1!$C$2:$C$3</c:f>
              <c:numCache>
                <c:formatCode>General</c:formatCode>
                <c:ptCount val="2"/>
                <c:pt idx="0">
                  <c:v>58</c:v>
                </c:pt>
                <c:pt idx="1">
                  <c:v>18</c:v>
                </c:pt>
              </c:numCache>
            </c:numRef>
          </c:val>
        </c:ser>
        <c:ser>
          <c:idx val="2"/>
          <c:order val="2"/>
          <c:tx>
            <c:strRef>
              <c:f>Sheet1!#REF!</c:f>
              <c:strCache>
                <c:ptCount val="1"/>
                <c:pt idx="0">
                  <c:v>#REF!</c:v>
                </c:pt>
              </c:strCache>
            </c:strRef>
          </c:tx>
          <c:spPr>
            <a:solidFill>
              <a:schemeClr val="bg1">
                <a:lumMod val="95000"/>
              </a:schemeClr>
            </a:solidFill>
            <a:ln w="25400">
              <a:noFill/>
            </a:ln>
            <a:effectLst/>
          </c:spPr>
          <c:cat>
            <c:numRef>
              <c:f>Sheet1!$A$2:$A$3</c:f>
              <c:numCache>
                <c:formatCode>0</c:formatCode>
                <c:ptCount val="2"/>
                <c:pt idx="0">
                  <c:v>2015</c:v>
                </c:pt>
                <c:pt idx="1">
                  <c:v>2016</c:v>
                </c:pt>
              </c:numCache>
            </c:numRef>
          </c:cat>
          <c:val>
            <c:numRef>
              <c:f>Sheet1!#REF!</c:f>
              <c:numCache>
                <c:formatCode>General</c:formatCode>
                <c:ptCount val="1"/>
                <c:pt idx="0">
                  <c:v>1</c:v>
                </c:pt>
              </c:numCache>
            </c:numRef>
          </c:val>
        </c:ser>
        <c:dLbls>
          <c:showLegendKey val="0"/>
          <c:showVal val="0"/>
          <c:showCatName val="0"/>
          <c:showSerName val="0"/>
          <c:showPercent val="0"/>
          <c:showBubbleSize val="0"/>
        </c:dLbls>
        <c:axId val="218851184"/>
        <c:axId val="218851576"/>
      </c:areaChart>
      <c:catAx>
        <c:axId val="218851184"/>
        <c:scaling>
          <c:orientation val="minMax"/>
        </c:scaling>
        <c:delete val="0"/>
        <c:axPos val="b"/>
        <c:numFmt formatCode="0"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851576"/>
        <c:crosses val="autoZero"/>
        <c:auto val="1"/>
        <c:lblAlgn val="ctr"/>
        <c:lblOffset val="100"/>
        <c:noMultiLvlLbl val="0"/>
      </c:catAx>
      <c:valAx>
        <c:axId val="218851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8851184"/>
        <c:crosses val="autoZero"/>
        <c:crossBetween val="midCat"/>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5" y="1"/>
            <a:ext cx="2945658" cy="493713"/>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50448" y="1"/>
            <a:ext cx="2945658" cy="493713"/>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930275" y="741362"/>
            <a:ext cx="4937124" cy="370204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79768" y="4690269"/>
            <a:ext cx="5438140" cy="4443411"/>
          </a:xfrm>
          <a:prstGeom prst="rect">
            <a:avLst/>
          </a:prstGeom>
          <a:noFill/>
          <a:ln>
            <a:noFill/>
          </a:ln>
        </p:spPr>
        <p:txBody>
          <a:bodyPr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5" y="9378822"/>
            <a:ext cx="2945658" cy="493713"/>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50448" y="9378822"/>
            <a:ext cx="2945658" cy="493713"/>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1592492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3" name="Shape 93"/>
          <p:cNvSpPr txBox="1">
            <a:spLocks noGrp="1"/>
          </p:cNvSpPr>
          <p:nvPr>
            <p:ph type="body" idx="1"/>
          </p:nvPr>
        </p:nvSpPr>
        <p:spPr>
          <a:xfrm>
            <a:off x="679768" y="4690269"/>
            <a:ext cx="5438140" cy="444341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Calibri"/>
              <a:buNone/>
            </a:pPr>
            <a:endParaRPr sz="1200" b="0" i="0" u="none" strike="noStrike" cap="none">
              <a:solidFill>
                <a:schemeClr val="lt1"/>
              </a:solidFill>
              <a:latin typeface="Calibri"/>
              <a:ea typeface="Calibri"/>
              <a:cs typeface="Calibri"/>
              <a:sym typeface="Calibri"/>
            </a:endParaRPr>
          </a:p>
        </p:txBody>
      </p:sp>
      <p:sp>
        <p:nvSpPr>
          <p:cNvPr id="94" name="Shape 94"/>
          <p:cNvSpPr txBox="1">
            <a:spLocks noGrp="1"/>
          </p:cNvSpPr>
          <p:nvPr>
            <p:ph type="sldNum" idx="12"/>
          </p:nvPr>
        </p:nvSpPr>
        <p:spPr>
          <a:xfrm>
            <a:off x="3850448" y="9378822"/>
            <a:ext cx="2945658" cy="493713"/>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lt1"/>
                </a:solidFill>
                <a:latin typeface="Calibri"/>
                <a:ea typeface="Calibri"/>
                <a:cs typeface="Calibri"/>
                <a:sym typeface="Calibri"/>
              </a:rPr>
              <a:t>1</a:t>
            </a:fld>
            <a:endParaRPr lang="en-US" sz="120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606700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73" name="Shape 173"/>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0448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80" name="Shape 180"/>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7973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88" name="Shape 188"/>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0753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202" name="Shape 202"/>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6267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00" name="Shape 100"/>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1042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09" name="Shape 109"/>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9462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17" name="Shape 117"/>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2631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28" name="Shape 128"/>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6951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36" name="Shape 136"/>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1647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44" name="Shape 144"/>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9324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54" name="Shape 154"/>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9015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679768" y="4690269"/>
            <a:ext cx="5438100" cy="4443299"/>
          </a:xfrm>
          <a:prstGeom prst="rect">
            <a:avLst/>
          </a:prstGeom>
        </p:spPr>
        <p:txBody>
          <a:bodyPr lIns="91425" tIns="91425" rIns="91425" bIns="91425" anchor="t" anchorCtr="0">
            <a:noAutofit/>
          </a:bodyPr>
          <a:lstStyle/>
          <a:p>
            <a:pPr lvl="0" rtl="0">
              <a:spcBef>
                <a:spcPts val="0"/>
              </a:spcBef>
              <a:buNone/>
            </a:pPr>
            <a:endParaRPr/>
          </a:p>
        </p:txBody>
      </p:sp>
      <p:sp>
        <p:nvSpPr>
          <p:cNvPr id="164" name="Shape 164"/>
          <p:cNvSpPr>
            <a:spLocks noGrp="1" noRot="1" noChangeAspect="1"/>
          </p:cNvSpPr>
          <p:nvPr>
            <p:ph type="sldImg" idx="2"/>
          </p:nvPr>
        </p:nvSpPr>
        <p:spPr>
          <a:xfrm>
            <a:off x="930275" y="741363"/>
            <a:ext cx="4937125" cy="37020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75740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lt1"/>
        </a:solidFill>
        <a:effectLst/>
      </p:bgPr>
    </p:bg>
    <p:spTree>
      <p:nvGrpSpPr>
        <p:cNvPr id="1" name="Shape 18"/>
        <p:cNvGrpSpPr/>
        <p:nvPr/>
      </p:nvGrpSpPr>
      <p:grpSpPr>
        <a:xfrm>
          <a:off x="0" y="0"/>
          <a:ext cx="0" cy="0"/>
          <a:chOff x="0" y="0"/>
          <a:chExt cx="0" cy="0"/>
        </a:xfrm>
      </p:grpSpPr>
      <p:sp>
        <p:nvSpPr>
          <p:cNvPr id="19" name="Shape 19"/>
          <p:cNvSpPr/>
          <p:nvPr/>
        </p:nvSpPr>
        <p:spPr>
          <a:xfrm>
            <a:off x="0" y="5971032"/>
            <a:ext cx="9144000" cy="886967"/>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20" name="Shape 20"/>
          <p:cNvSpPr/>
          <p:nvPr/>
        </p:nvSpPr>
        <p:spPr>
          <a:xfrm>
            <a:off x="-9144" y="6048000"/>
            <a:ext cx="2249424" cy="719999"/>
          </a:xfrm>
          <a:prstGeom prst="rect">
            <a:avLst/>
          </a:prstGeom>
          <a:solidFill>
            <a:srgbClr val="498BC9"/>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21" name="Shape 21"/>
          <p:cNvSpPr/>
          <p:nvPr/>
        </p:nvSpPr>
        <p:spPr>
          <a:xfrm>
            <a:off x="2359151" y="6048000"/>
            <a:ext cx="6784847" cy="71999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22" name="Shape 22"/>
          <p:cNvSpPr txBox="1">
            <a:spLocks noGrp="1"/>
          </p:cNvSpPr>
          <p:nvPr>
            <p:ph type="ctrTitle"/>
          </p:nvPr>
        </p:nvSpPr>
        <p:spPr>
          <a:xfrm>
            <a:off x="2362200" y="4038600"/>
            <a:ext cx="6476999" cy="1828800"/>
          </a:xfrm>
          <a:prstGeom prst="rect">
            <a:avLst/>
          </a:prstGeom>
          <a:noFill/>
          <a:ln>
            <a:noFill/>
          </a:ln>
        </p:spPr>
        <p:txBody>
          <a:bodyPr lIns="91425" tIns="91425" rIns="91425" bIns="91425" anchor="b" anchorCtr="0"/>
          <a:lstStyle>
            <a:lvl1pPr marL="0" marR="0" lvl="0" indent="0" algn="l" rtl="0">
              <a:lnSpc>
                <a:spcPct val="80000"/>
              </a:lnSpc>
              <a:spcBef>
                <a:spcPts val="0"/>
              </a:spcBef>
              <a:buClr>
                <a:schemeClr val="dk2"/>
              </a:buClr>
              <a:buFont typeface="Calibri"/>
              <a:buNone/>
              <a:defRPr sz="4400" b="0" i="0" u="none" strike="noStrike" cap="none">
                <a:solidFill>
                  <a:schemeClr val="dk2"/>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3" name="Shape 23"/>
          <p:cNvSpPr txBox="1">
            <a:spLocks noGrp="1"/>
          </p:cNvSpPr>
          <p:nvPr>
            <p:ph type="subTitle" idx="1"/>
          </p:nvPr>
        </p:nvSpPr>
        <p:spPr>
          <a:xfrm>
            <a:off x="2362200" y="6050037"/>
            <a:ext cx="6705599" cy="685799"/>
          </a:xfrm>
          <a:prstGeom prst="rect">
            <a:avLst/>
          </a:prstGeom>
          <a:noFill/>
          <a:ln>
            <a:noFill/>
          </a:ln>
        </p:spPr>
        <p:txBody>
          <a:bodyPr lIns="91425" tIns="91425" rIns="91425" bIns="91425" anchor="ctr" anchorCtr="0"/>
          <a:lstStyle>
            <a:lvl1pPr marL="0" marR="0" lvl="0" indent="0" algn="l" rtl="0">
              <a:spcBef>
                <a:spcPts val="700"/>
              </a:spcBef>
              <a:buClr>
                <a:schemeClr val="accent2"/>
              </a:buClr>
              <a:buFont typeface="Noto Sans Symbols"/>
              <a:buNone/>
              <a:defRPr sz="2600" b="0" i="0" u="none" strike="noStrike" cap="none">
                <a:solidFill>
                  <a:srgbClr val="FFFFFF"/>
                </a:solidFill>
                <a:latin typeface="Calibri"/>
                <a:ea typeface="Calibri"/>
                <a:cs typeface="Calibri"/>
                <a:sym typeface="Calibri"/>
              </a:defRPr>
            </a:lvl1pPr>
            <a:lvl2pPr marL="457200" marR="0" lvl="1" indent="0" algn="ctr" rtl="0">
              <a:spcBef>
                <a:spcPts val="550"/>
              </a:spcBef>
              <a:buClr>
                <a:schemeClr val="accent1"/>
              </a:buClr>
              <a:buFont typeface="Noto Sans Symbols"/>
              <a:buNone/>
              <a:defRPr sz="2600" b="0" i="0" u="none" strike="noStrike" cap="none">
                <a:solidFill>
                  <a:schemeClr val="lt1"/>
                </a:solidFill>
                <a:latin typeface="Calibri"/>
                <a:ea typeface="Calibri"/>
                <a:cs typeface="Calibri"/>
                <a:sym typeface="Calibri"/>
              </a:defRPr>
            </a:lvl2pPr>
            <a:lvl3pPr marL="914400" marR="0" lvl="2" indent="0" algn="ctr" rtl="0">
              <a:spcBef>
                <a:spcPts val="500"/>
              </a:spcBef>
              <a:buClr>
                <a:schemeClr val="accent2"/>
              </a:buClr>
              <a:buFont typeface="Noto Sans Symbols"/>
              <a:buNone/>
              <a:defRPr sz="2300" b="0" i="0" u="none" strike="noStrike" cap="none">
                <a:solidFill>
                  <a:schemeClr val="lt1"/>
                </a:solidFill>
                <a:latin typeface="Calibri"/>
                <a:ea typeface="Calibri"/>
                <a:cs typeface="Calibri"/>
                <a:sym typeface="Calibri"/>
              </a:defRPr>
            </a:lvl3pPr>
            <a:lvl4pPr marL="1371600" marR="0" lvl="3" indent="0" algn="ctr" rtl="0">
              <a:spcBef>
                <a:spcPts val="400"/>
              </a:spcBef>
              <a:buClr>
                <a:schemeClr val="accent3"/>
              </a:buClr>
              <a:buFont typeface="Noto Sans Symbols"/>
              <a:buNone/>
              <a:defRPr sz="2000" b="0" i="0" u="none" strike="noStrike" cap="none">
                <a:solidFill>
                  <a:schemeClr val="lt1"/>
                </a:solidFill>
                <a:latin typeface="Calibri"/>
                <a:ea typeface="Calibri"/>
                <a:cs typeface="Calibri"/>
                <a:sym typeface="Calibri"/>
              </a:defRPr>
            </a:lvl4pPr>
            <a:lvl5pPr marL="1828800" marR="0" lvl="4" indent="0" algn="ctr" rtl="0">
              <a:spcBef>
                <a:spcPts val="400"/>
              </a:spcBef>
              <a:buClr>
                <a:schemeClr val="accent4"/>
              </a:buClr>
              <a:buFont typeface="Noto Sans Symbols"/>
              <a:buNone/>
              <a:defRPr sz="2000" b="0" i="0" u="none" strike="noStrike" cap="none">
                <a:solidFill>
                  <a:schemeClr val="lt1"/>
                </a:solidFill>
                <a:latin typeface="Calibri"/>
                <a:ea typeface="Calibri"/>
                <a:cs typeface="Calibri"/>
                <a:sym typeface="Calibri"/>
              </a:defRPr>
            </a:lvl5pPr>
            <a:lvl6pPr marL="2286000" marR="0" lvl="5" indent="0" algn="ctr" rtl="0">
              <a:spcBef>
                <a:spcPts val="360"/>
              </a:spcBef>
              <a:buClr>
                <a:schemeClr val="accent1"/>
              </a:buClr>
              <a:buFont typeface="Noto Sans Symbols"/>
              <a:buNone/>
              <a:defRPr sz="1800" b="0" i="0" u="none" strike="noStrike" cap="none">
                <a:solidFill>
                  <a:schemeClr val="lt1"/>
                </a:solidFill>
                <a:latin typeface="Calibri"/>
                <a:ea typeface="Calibri"/>
                <a:cs typeface="Calibri"/>
                <a:sym typeface="Calibri"/>
              </a:defRPr>
            </a:lvl6pPr>
            <a:lvl7pPr marL="2743200" marR="0" lvl="6" indent="0" algn="ctr" rtl="0">
              <a:spcBef>
                <a:spcPts val="360"/>
              </a:spcBef>
              <a:buClr>
                <a:schemeClr val="accent2"/>
              </a:buClr>
              <a:buFont typeface="Noto Sans Symbols"/>
              <a:buNone/>
              <a:defRPr sz="1800" b="0" i="0" u="none" strike="noStrike" cap="none">
                <a:solidFill>
                  <a:schemeClr val="lt1"/>
                </a:solidFill>
                <a:latin typeface="Calibri"/>
                <a:ea typeface="Calibri"/>
                <a:cs typeface="Calibri"/>
                <a:sym typeface="Calibri"/>
              </a:defRPr>
            </a:lvl7pPr>
            <a:lvl8pPr marL="3200400" marR="0" lvl="7" indent="0" algn="ctr" rtl="0">
              <a:spcBef>
                <a:spcPts val="360"/>
              </a:spcBef>
              <a:buClr>
                <a:schemeClr val="accent3"/>
              </a:buClr>
              <a:buFont typeface="Noto Sans Symbols"/>
              <a:buNone/>
              <a:defRPr sz="1800" b="0" i="0" u="none" strike="noStrike" cap="none">
                <a:solidFill>
                  <a:schemeClr val="lt1"/>
                </a:solidFill>
                <a:latin typeface="Calibri"/>
                <a:ea typeface="Calibri"/>
                <a:cs typeface="Calibri"/>
                <a:sym typeface="Calibri"/>
              </a:defRPr>
            </a:lvl8pPr>
            <a:lvl9pPr marL="3657600" marR="0" lvl="8" indent="0" algn="ctr" rtl="0">
              <a:spcBef>
                <a:spcPts val="360"/>
              </a:spcBef>
              <a:buClr>
                <a:schemeClr val="accent4"/>
              </a:buClr>
              <a:buFont typeface="Noto Sans Symbols"/>
              <a:buNone/>
              <a:defRPr sz="1800" b="0" i="0" u="none" strike="noStrike" cap="none">
                <a:solidFill>
                  <a:schemeClr val="lt1"/>
                </a:solidFill>
                <a:latin typeface="Calibri"/>
                <a:ea typeface="Calibri"/>
                <a:cs typeface="Calibri"/>
                <a:sym typeface="Calibri"/>
              </a:defRPr>
            </a:lvl9pPr>
          </a:lstStyle>
          <a:p>
            <a:endParaRPr/>
          </a:p>
        </p:txBody>
      </p:sp>
      <p:sp>
        <p:nvSpPr>
          <p:cNvPr id="24" name="Shape 24"/>
          <p:cNvSpPr txBox="1">
            <a:spLocks noGrp="1"/>
          </p:cNvSpPr>
          <p:nvPr>
            <p:ph type="ftr" idx="11"/>
          </p:nvPr>
        </p:nvSpPr>
        <p:spPr>
          <a:xfrm>
            <a:off x="2085392" y="236537"/>
            <a:ext cx="5867400" cy="365125"/>
          </a:xfrm>
          <a:prstGeom prst="rect">
            <a:avLst/>
          </a:prstGeom>
          <a:noFill/>
          <a:ln>
            <a:noFill/>
          </a:ln>
        </p:spPr>
        <p:txBody>
          <a:bodyPr lIns="91425" tIns="91425" rIns="91425" bIns="91425" anchor="ctr" anchorCtr="0"/>
          <a:lstStyle>
            <a:lvl1pPr marL="0" marR="0" lvl="0" indent="0" algn="r" rtl="0">
              <a:spcBef>
                <a:spcPts val="0"/>
              </a:spcBef>
              <a:buNone/>
              <a:defRPr sz="14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lt1"/>
                </a:solidFill>
                <a:latin typeface="Calibri"/>
                <a:ea typeface="Calibri"/>
                <a:cs typeface="Calibri"/>
                <a:sym typeface="Calibri"/>
              </a:defRPr>
            </a:lvl2pPr>
            <a:lvl3pPr marL="914400" marR="0" lvl="2" indent="0" algn="l" rtl="0">
              <a:spcBef>
                <a:spcPts val="0"/>
              </a:spcBef>
              <a:buNone/>
              <a:defRPr sz="1800" b="0" i="0" u="none" strike="noStrike" cap="none">
                <a:solidFill>
                  <a:schemeClr val="lt1"/>
                </a:solidFill>
                <a:latin typeface="Calibri"/>
                <a:ea typeface="Calibri"/>
                <a:cs typeface="Calibri"/>
                <a:sym typeface="Calibri"/>
              </a:defRPr>
            </a:lvl3pPr>
            <a:lvl4pPr marL="1371600" marR="0" lvl="3" indent="0" algn="l" rtl="0">
              <a:spcBef>
                <a:spcPts val="0"/>
              </a:spcBef>
              <a:buNone/>
              <a:defRPr sz="1800" b="0" i="0" u="none" strike="noStrike" cap="none">
                <a:solidFill>
                  <a:schemeClr val="lt1"/>
                </a:solidFill>
                <a:latin typeface="Calibri"/>
                <a:ea typeface="Calibri"/>
                <a:cs typeface="Calibri"/>
                <a:sym typeface="Calibri"/>
              </a:defRPr>
            </a:lvl4pPr>
            <a:lvl5pPr marL="1828800" marR="0" lvl="4" indent="0" algn="l" rtl="0">
              <a:spcBef>
                <a:spcPts val="0"/>
              </a:spcBef>
              <a:buNone/>
              <a:defRPr sz="1800" b="0" i="0" u="none" strike="noStrike" cap="none">
                <a:solidFill>
                  <a:schemeClr val="lt1"/>
                </a:solidFill>
                <a:latin typeface="Calibri"/>
                <a:ea typeface="Calibri"/>
                <a:cs typeface="Calibri"/>
                <a:sym typeface="Calibri"/>
              </a:defRPr>
            </a:lvl5pPr>
            <a:lvl6pPr marL="2286000" marR="0" lvl="5" indent="0" algn="l" rtl="0">
              <a:spcBef>
                <a:spcPts val="0"/>
              </a:spcBef>
              <a:buNone/>
              <a:defRPr sz="1800" b="0" i="0" u="none" strike="noStrike" cap="none">
                <a:solidFill>
                  <a:schemeClr val="lt1"/>
                </a:solidFill>
                <a:latin typeface="Calibri"/>
                <a:ea typeface="Calibri"/>
                <a:cs typeface="Calibri"/>
                <a:sym typeface="Calibri"/>
              </a:defRPr>
            </a:lvl6pPr>
            <a:lvl7pPr marL="2743200" marR="0" lvl="6" indent="0" algn="l" rtl="0">
              <a:spcBef>
                <a:spcPts val="0"/>
              </a:spcBef>
              <a:buNone/>
              <a:defRPr sz="1800" b="0" i="0" u="none" strike="noStrike" cap="none">
                <a:solidFill>
                  <a:schemeClr val="lt1"/>
                </a:solidFill>
                <a:latin typeface="Calibri"/>
                <a:ea typeface="Calibri"/>
                <a:cs typeface="Calibri"/>
                <a:sym typeface="Calibri"/>
              </a:defRPr>
            </a:lvl7pPr>
            <a:lvl8pPr marL="3200400" marR="0" lvl="7" indent="0" algn="l" rtl="0">
              <a:spcBef>
                <a:spcPts val="0"/>
              </a:spcBef>
              <a:buNone/>
              <a:defRPr sz="1800" b="0" i="0" u="none" strike="noStrike" cap="none">
                <a:solidFill>
                  <a:schemeClr val="lt1"/>
                </a:solidFill>
                <a:latin typeface="Calibri"/>
                <a:ea typeface="Calibri"/>
                <a:cs typeface="Calibri"/>
                <a:sym typeface="Calibri"/>
              </a:defRPr>
            </a:lvl8pPr>
            <a:lvl9pPr marL="3657600" marR="0" lvl="8" indent="0" algn="l" rtl="0">
              <a:spcBef>
                <a:spcPts val="0"/>
              </a:spcBef>
              <a:buNone/>
              <a:defRPr sz="1800" b="0" i="0" u="none" strike="noStrike" cap="none">
                <a:solidFill>
                  <a:schemeClr val="lt1"/>
                </a:solidFill>
                <a:latin typeface="Calibri"/>
                <a:ea typeface="Calibri"/>
                <a:cs typeface="Calibri"/>
                <a:sym typeface="Calibri"/>
              </a:defRPr>
            </a:lvl9pPr>
          </a:lstStyle>
          <a:p>
            <a:endParaRPr/>
          </a:p>
        </p:txBody>
      </p:sp>
      <p:sp>
        <p:nvSpPr>
          <p:cNvPr id="25" name="Shape 25"/>
          <p:cNvSpPr txBox="1">
            <a:spLocks noGrp="1"/>
          </p:cNvSpPr>
          <p:nvPr>
            <p:ph type="sldNum" idx="12"/>
          </p:nvPr>
        </p:nvSpPr>
        <p:spPr>
          <a:xfrm>
            <a:off x="8001000" y="228600"/>
            <a:ext cx="838199" cy="3810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400" b="1" i="0" u="none" strike="noStrike" cap="none">
                <a:solidFill>
                  <a:schemeClr val="lt2"/>
                </a:solidFill>
                <a:latin typeface="Calibri"/>
                <a:ea typeface="Calibri"/>
                <a:cs typeface="Calibri"/>
                <a:sym typeface="Calibri"/>
              </a:rPr>
              <a:t>‹#›</a:t>
            </a:fld>
            <a:endParaRPr lang="en-US" sz="1400" b="1" i="0" u="none" strike="noStrike" cap="none">
              <a:solidFill>
                <a:schemeClr val="lt2"/>
              </a:solidFill>
              <a:latin typeface="Calibri"/>
              <a:ea typeface="Calibri"/>
              <a:cs typeface="Calibri"/>
              <a:sym typeface="Calibri"/>
            </a:endParaRPr>
          </a:p>
        </p:txBody>
      </p:sp>
      <p:sp>
        <p:nvSpPr>
          <p:cNvPr id="26" name="Shape 26"/>
          <p:cNvSpPr/>
          <p:nvPr/>
        </p:nvSpPr>
        <p:spPr>
          <a:xfrm>
            <a:off x="-41283" y="5013176"/>
            <a:ext cx="2277322" cy="864170"/>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lt1"/>
              </a:solidFill>
              <a:latin typeface="Calibri"/>
              <a:ea typeface="Calibri"/>
              <a:cs typeface="Calibri"/>
              <a:sym typeface="Calibri"/>
            </a:endParaRPr>
          </a:p>
        </p:txBody>
      </p:sp>
      <p:pic>
        <p:nvPicPr>
          <p:cNvPr id="27" name="Shape 27"/>
          <p:cNvPicPr preferRelativeResize="0"/>
          <p:nvPr/>
        </p:nvPicPr>
        <p:blipFill rotWithShape="1">
          <a:blip r:embed="rId2">
            <a:alphaModFix/>
            <a:extLst>
              <a:ext uri="{28A0092B-C50C-407E-A947-70E740481C1C}">
                <a14:useLocalDpi xmlns:a14="http://schemas.microsoft.com/office/drawing/2010/main" val="0"/>
              </a:ext>
            </a:extLst>
          </a:blip>
          <a:srcRect/>
          <a:stretch/>
        </p:blipFill>
        <p:spPr>
          <a:xfrm>
            <a:off x="683568" y="4950267"/>
            <a:ext cx="792087" cy="86543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612647" y="228600"/>
            <a:ext cx="7703700" cy="990600"/>
          </a:xfrm>
          <a:prstGeom prst="rect">
            <a:avLst/>
          </a:prstGeom>
          <a:noFill/>
          <a:ln>
            <a:noFill/>
          </a:ln>
        </p:spPr>
        <p:txBody>
          <a:bodyPr lIns="91425" tIns="91425" rIns="91425" bIns="91425" anchor="ctr" anchorCtr="0"/>
          <a:lstStyle>
            <a:lvl1pPr marL="0" marR="0" lvl="0" indent="0" algn="l" rtl="0">
              <a:lnSpc>
                <a:spcPct val="80000"/>
              </a:lnSpc>
              <a:spcBef>
                <a:spcPts val="0"/>
              </a:spcBef>
              <a:buClr>
                <a:schemeClr val="dk2"/>
              </a:buClr>
              <a:buFont typeface="Calibri"/>
              <a:buNone/>
              <a:defRPr sz="4400" b="0" i="0" u="none" strike="noStrike" cap="none">
                <a:solidFill>
                  <a:schemeClr val="dk2"/>
                </a:solidFill>
                <a:latin typeface="Calibri"/>
                <a:ea typeface="Calibri"/>
                <a:cs typeface="Calibri"/>
                <a:sym typeface="Calibri"/>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39" name="Shape 39"/>
          <p:cNvSpPr txBox="1">
            <a:spLocks noGrp="1"/>
          </p:cNvSpPr>
          <p:nvPr>
            <p:ph type="dt" idx="10"/>
          </p:nvPr>
        </p:nvSpPr>
        <p:spPr>
          <a:xfrm>
            <a:off x="6096000" y="6248400"/>
            <a:ext cx="2667000" cy="365100"/>
          </a:xfrm>
          <a:prstGeom prst="rect">
            <a:avLst/>
          </a:prstGeom>
          <a:noFill/>
          <a:ln>
            <a:noFill/>
          </a:ln>
        </p:spPr>
        <p:txBody>
          <a:bodyPr lIns="91425" tIns="91425" rIns="91425" bIns="91425" anchor="t" anchorCtr="0"/>
          <a:lstStyle>
            <a:lvl1pPr marL="0" marR="0" lvl="0" indent="0" algn="l" rtl="0">
              <a:spcBef>
                <a:spcPts val="0"/>
              </a:spcBef>
              <a:buNone/>
              <a:defRPr sz="1800">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ftr" idx="11"/>
          </p:nvPr>
        </p:nvSpPr>
        <p:spPr>
          <a:xfrm>
            <a:off x="3183365" y="6525344"/>
            <a:ext cx="5421000" cy="221100"/>
          </a:xfrm>
          <a:prstGeom prst="rect">
            <a:avLst/>
          </a:prstGeom>
          <a:noFill/>
          <a:ln>
            <a:noFill/>
          </a:ln>
        </p:spPr>
        <p:txBody>
          <a:bodyPr lIns="91425" tIns="91425" rIns="91425" bIns="91425" anchor="ctr" anchorCtr="0"/>
          <a:lstStyle>
            <a:lvl1pPr marL="0" marR="0" lvl="0" indent="0" algn="r" rtl="0">
              <a:spcBef>
                <a:spcPts val="0"/>
              </a:spcBef>
              <a:buNone/>
              <a:defRPr sz="1400">
                <a:solidFill>
                  <a:schemeClr val="dk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400" b="1">
                <a:solidFill>
                  <a:srgbClr val="FFFFFF"/>
                </a:solidFill>
                <a:latin typeface="Calibri"/>
                <a:ea typeface="Calibri"/>
                <a:cs typeface="Calibri"/>
                <a:sym typeface="Calibri"/>
              </a:rPr>
              <a:t>‹#›</a:t>
            </a:fld>
            <a:endParaRPr lang="en-US" sz="1400" b="1">
              <a:solidFill>
                <a:srgbClr val="FFFFFF"/>
              </a:solidFill>
              <a:latin typeface="Calibri"/>
              <a:ea typeface="Calibri"/>
              <a:cs typeface="Calibri"/>
              <a:sym typeface="Calibri"/>
            </a:endParaRPr>
          </a:p>
        </p:txBody>
      </p:sp>
      <p:sp>
        <p:nvSpPr>
          <p:cNvPr id="42" name="Shape 42"/>
          <p:cNvSpPr txBox="1">
            <a:spLocks noGrp="1"/>
          </p:cNvSpPr>
          <p:nvPr>
            <p:ph type="body" idx="1"/>
          </p:nvPr>
        </p:nvSpPr>
        <p:spPr>
          <a:xfrm>
            <a:off x="612647" y="1600200"/>
            <a:ext cx="8153400" cy="4495800"/>
          </a:xfrm>
          <a:prstGeom prst="rect">
            <a:avLst/>
          </a:prstGeom>
          <a:noFill/>
          <a:ln>
            <a:noFill/>
          </a:ln>
        </p:spPr>
        <p:txBody>
          <a:bodyPr lIns="91425" tIns="91425" rIns="91425" bIns="91425" anchor="t" anchorCtr="0"/>
          <a:lstStyle>
            <a:lvl1pPr marL="320040" marR="0" lvl="0" indent="-209550" algn="l" rtl="0">
              <a:spcBef>
                <a:spcPts val="700"/>
              </a:spcBef>
              <a:buClr>
                <a:schemeClr val="accent2"/>
              </a:buClr>
              <a:buSzPct val="59999"/>
              <a:buFont typeface="Noto Sans Symbols"/>
              <a:buChar char="◻"/>
              <a:defRPr sz="2900" b="0" i="0" u="none" strike="noStrike" cap="none">
                <a:solidFill>
                  <a:schemeClr val="dk1"/>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lt1"/>
        </a:solidFill>
        <a:effectLst/>
      </p:bgPr>
    </p:bg>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1371600" y="2743200"/>
            <a:ext cx="7123200" cy="1673100"/>
          </a:xfrm>
          <a:prstGeom prst="rect">
            <a:avLst/>
          </a:prstGeom>
          <a:noFill/>
          <a:ln>
            <a:noFill/>
          </a:ln>
        </p:spPr>
        <p:txBody>
          <a:bodyPr lIns="91425" tIns="91425" rIns="91425" bIns="91425" anchor="t" anchorCtr="0"/>
          <a:lstStyle>
            <a:lvl1pPr marL="0" marR="0" lvl="0" indent="0" algn="l" rtl="0">
              <a:spcBef>
                <a:spcPts val="700"/>
              </a:spcBef>
              <a:buClr>
                <a:schemeClr val="accent2"/>
              </a:buClr>
              <a:buFont typeface="Noto Sans Symbols"/>
              <a:buNone/>
              <a:defRPr sz="2800" b="0" i="0" u="none" strike="noStrike" cap="none">
                <a:solidFill>
                  <a:schemeClr val="dk2"/>
                </a:solidFill>
                <a:latin typeface="Calibri"/>
                <a:ea typeface="Calibri"/>
                <a:cs typeface="Calibri"/>
                <a:sym typeface="Calibri"/>
              </a:defRPr>
            </a:lvl1pPr>
            <a:lvl2pPr marL="640080" marR="0" lvl="1" indent="-284480" algn="l" rtl="0">
              <a:spcBef>
                <a:spcPts val="550"/>
              </a:spcBef>
              <a:buClr>
                <a:schemeClr val="accent1"/>
              </a:buClr>
              <a:buFont typeface="Noto Sans Symbols"/>
              <a:buNone/>
              <a:defRPr sz="1800" b="0" i="0" u="none" strike="noStrike" cap="none">
                <a:solidFill>
                  <a:srgbClr val="888888"/>
                </a:solidFill>
                <a:latin typeface="Calibri"/>
                <a:ea typeface="Calibri"/>
                <a:cs typeface="Calibri"/>
                <a:sym typeface="Calibri"/>
              </a:defRPr>
            </a:lvl2pPr>
            <a:lvl3pPr marL="914400" marR="0" lvl="2" indent="-228600" algn="l" rtl="0">
              <a:spcBef>
                <a:spcPts val="500"/>
              </a:spcBef>
              <a:buClr>
                <a:schemeClr val="accent2"/>
              </a:buClr>
              <a:buFont typeface="Noto Sans Symbols"/>
              <a:buNone/>
              <a:defRPr sz="1600" b="0" i="0" u="none" strike="noStrike" cap="none">
                <a:solidFill>
                  <a:srgbClr val="888888"/>
                </a:solidFill>
                <a:latin typeface="Calibri"/>
                <a:ea typeface="Calibri"/>
                <a:cs typeface="Calibri"/>
                <a:sym typeface="Calibri"/>
              </a:defRPr>
            </a:lvl3pPr>
            <a:lvl4pPr marL="1371600" marR="0" lvl="3" indent="-228600" algn="l" rtl="0">
              <a:spcBef>
                <a:spcPts val="400"/>
              </a:spcBef>
              <a:buClr>
                <a:schemeClr val="accent3"/>
              </a:buClr>
              <a:buFont typeface="Noto Sans Symbols"/>
              <a:buNone/>
              <a:defRPr sz="1400" b="0" i="0" u="none" strike="noStrike" cap="none">
                <a:solidFill>
                  <a:srgbClr val="888888"/>
                </a:solidFill>
                <a:latin typeface="Calibri"/>
                <a:ea typeface="Calibri"/>
                <a:cs typeface="Calibri"/>
                <a:sym typeface="Calibri"/>
              </a:defRPr>
            </a:lvl4pPr>
            <a:lvl5pPr marL="1828800" marR="0" lvl="4" indent="-228600" algn="l" rtl="0">
              <a:spcBef>
                <a:spcPts val="400"/>
              </a:spcBef>
              <a:buClr>
                <a:schemeClr val="accent4"/>
              </a:buClr>
              <a:buFont typeface="Noto Sans Symbols"/>
              <a:buNone/>
              <a:defRPr sz="1400" b="0" i="0" u="none" strike="noStrike" cap="none">
                <a:solidFill>
                  <a:srgbClr val="888888"/>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
        <p:nvSpPr>
          <p:cNvPr id="45" name="Shape 45"/>
          <p:cNvSpPr/>
          <p:nvPr/>
        </p:nvSpPr>
        <p:spPr>
          <a:xfrm>
            <a:off x="0" y="1524000"/>
            <a:ext cx="9144000" cy="1143000"/>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46" name="Shape 46"/>
          <p:cNvSpPr/>
          <p:nvPr/>
        </p:nvSpPr>
        <p:spPr>
          <a:xfrm>
            <a:off x="0" y="1600200"/>
            <a:ext cx="1295400" cy="990600"/>
          </a:xfrm>
          <a:prstGeom prst="rect">
            <a:avLst/>
          </a:prstGeom>
          <a:solidFill>
            <a:srgbClr val="498BC9"/>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47" name="Shape 47"/>
          <p:cNvSpPr/>
          <p:nvPr/>
        </p:nvSpPr>
        <p:spPr>
          <a:xfrm>
            <a:off x="1371600" y="1600200"/>
            <a:ext cx="7772400" cy="9906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48" name="Shape 48"/>
          <p:cNvSpPr txBox="1">
            <a:spLocks noGrp="1"/>
          </p:cNvSpPr>
          <p:nvPr>
            <p:ph type="title"/>
          </p:nvPr>
        </p:nvSpPr>
        <p:spPr>
          <a:xfrm>
            <a:off x="1371600" y="1600200"/>
            <a:ext cx="7620000" cy="990600"/>
          </a:xfrm>
          <a:prstGeom prst="rect">
            <a:avLst/>
          </a:prstGeom>
          <a:noFill/>
          <a:ln>
            <a:noFill/>
          </a:ln>
        </p:spPr>
        <p:txBody>
          <a:bodyPr lIns="91425" tIns="91425" rIns="91425" bIns="91425" anchor="ctr" anchorCtr="0"/>
          <a:lstStyle>
            <a:lvl1pPr marL="0" marR="0" lvl="0" indent="0" algn="l" rtl="0">
              <a:lnSpc>
                <a:spcPct val="80000"/>
              </a:lnSpc>
              <a:spcBef>
                <a:spcPts val="0"/>
              </a:spcBef>
              <a:buClr>
                <a:srgbClr val="FFFFFF"/>
              </a:buClr>
              <a:buFont typeface="Calibri"/>
              <a:buNone/>
              <a:defRPr sz="4400" b="0" i="0" u="none" strike="noStrike" cap="none">
                <a:solidFill>
                  <a:srgbClr val="FFFFFF"/>
                </a:solidFill>
                <a:latin typeface="Calibri"/>
                <a:ea typeface="Calibri"/>
                <a:cs typeface="Calibri"/>
                <a:sym typeface="Calibri"/>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49" name="Shape 49"/>
          <p:cNvSpPr txBox="1">
            <a:spLocks noGrp="1"/>
          </p:cNvSpPr>
          <p:nvPr>
            <p:ph type="dt" idx="10"/>
          </p:nvPr>
        </p:nvSpPr>
        <p:spPr>
          <a:xfrm>
            <a:off x="6096000" y="6248400"/>
            <a:ext cx="2667000" cy="365100"/>
          </a:xfrm>
          <a:prstGeom prst="rect">
            <a:avLst/>
          </a:prstGeom>
          <a:noFill/>
          <a:ln>
            <a:noFill/>
          </a:ln>
        </p:spPr>
        <p:txBody>
          <a:bodyPr lIns="91425" tIns="91425" rIns="91425" bIns="91425" anchor="t" anchorCtr="0"/>
          <a:lstStyle>
            <a:lvl1pPr marL="0" marR="0" lvl="0" indent="0" algn="l" rtl="0">
              <a:spcBef>
                <a:spcPts val="0"/>
              </a:spcBef>
              <a:buNone/>
              <a:defRPr sz="1800">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0" y="1752600"/>
            <a:ext cx="1295400" cy="7017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2400" b="1">
                <a:solidFill>
                  <a:srgbClr val="FFFFFF"/>
                </a:solidFill>
                <a:latin typeface="Calibri"/>
                <a:ea typeface="Calibri"/>
                <a:cs typeface="Calibri"/>
                <a:sym typeface="Calibri"/>
              </a:rPr>
              <a:t>‹#›</a:t>
            </a:fld>
            <a:endParaRPr lang="en-US" sz="2400" b="1">
              <a:solidFill>
                <a:srgbClr val="FFFFFF"/>
              </a:solidFill>
              <a:latin typeface="Calibri"/>
              <a:ea typeface="Calibri"/>
              <a:cs typeface="Calibri"/>
              <a:sym typeface="Calibri"/>
            </a:endParaRPr>
          </a:p>
        </p:txBody>
      </p:sp>
      <p:sp>
        <p:nvSpPr>
          <p:cNvPr id="51" name="Shape 51"/>
          <p:cNvSpPr txBox="1">
            <a:spLocks noGrp="1"/>
          </p:cNvSpPr>
          <p:nvPr>
            <p:ph type="ftr" idx="11"/>
          </p:nvPr>
        </p:nvSpPr>
        <p:spPr>
          <a:xfrm>
            <a:off x="3183365" y="6525344"/>
            <a:ext cx="5421000" cy="221100"/>
          </a:xfrm>
          <a:prstGeom prst="rect">
            <a:avLst/>
          </a:prstGeom>
          <a:noFill/>
          <a:ln>
            <a:noFill/>
          </a:ln>
        </p:spPr>
        <p:txBody>
          <a:bodyPr lIns="91425" tIns="91425" rIns="91425" bIns="91425" anchor="ctr" anchorCtr="0"/>
          <a:lstStyle>
            <a:lvl1pPr marL="0" marR="0" lvl="0" indent="0" algn="r" rtl="0">
              <a:spcBef>
                <a:spcPts val="0"/>
              </a:spcBef>
              <a:buNone/>
              <a:defRPr sz="1400">
                <a:solidFill>
                  <a:schemeClr val="dk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pic>
        <p:nvPicPr>
          <p:cNvPr id="52" name="Shape 52"/>
          <p:cNvPicPr preferRelativeResize="0"/>
          <p:nvPr/>
        </p:nvPicPr>
        <p:blipFill rotWithShape="1">
          <a:blip r:embed="rId2">
            <a:alphaModFix/>
            <a:extLst>
              <a:ext uri="{28A0092B-C50C-407E-A947-70E740481C1C}">
                <a14:useLocalDpi xmlns:a14="http://schemas.microsoft.com/office/drawing/2010/main" val="0"/>
              </a:ext>
            </a:extLst>
          </a:blip>
          <a:srcRect/>
          <a:stretch/>
        </p:blipFill>
        <p:spPr>
          <a:xfrm>
            <a:off x="251656" y="2716158"/>
            <a:ext cx="792000" cy="8655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lt1"/>
        </a:solidFill>
        <a:effectLst/>
      </p:bgPr>
    </p:bg>
    <p:spTree>
      <p:nvGrpSpPr>
        <p:cNvPr id="1" name="Shape 53"/>
        <p:cNvGrpSpPr/>
        <p:nvPr/>
      </p:nvGrpSpPr>
      <p:grpSpPr>
        <a:xfrm>
          <a:off x="0" y="0"/>
          <a:ext cx="0" cy="0"/>
          <a:chOff x="0" y="0"/>
          <a:chExt cx="0" cy="0"/>
        </a:xfrm>
      </p:grpSpPr>
      <p:sp>
        <p:nvSpPr>
          <p:cNvPr id="54" name="Shape 54"/>
          <p:cNvSpPr/>
          <p:nvPr/>
        </p:nvSpPr>
        <p:spPr>
          <a:xfrm>
            <a:off x="0" y="5971032"/>
            <a:ext cx="9144000" cy="887100"/>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55" name="Shape 55"/>
          <p:cNvSpPr/>
          <p:nvPr/>
        </p:nvSpPr>
        <p:spPr>
          <a:xfrm>
            <a:off x="-9144" y="6048000"/>
            <a:ext cx="2249400" cy="720000"/>
          </a:xfrm>
          <a:prstGeom prst="rect">
            <a:avLst/>
          </a:prstGeom>
          <a:solidFill>
            <a:srgbClr val="498BC9"/>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56" name="Shape 56"/>
          <p:cNvSpPr/>
          <p:nvPr/>
        </p:nvSpPr>
        <p:spPr>
          <a:xfrm>
            <a:off x="2359151" y="6048000"/>
            <a:ext cx="6784800" cy="7200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57" name="Shape 57"/>
          <p:cNvSpPr txBox="1">
            <a:spLocks noGrp="1"/>
          </p:cNvSpPr>
          <p:nvPr>
            <p:ph type="ctrTitle"/>
          </p:nvPr>
        </p:nvSpPr>
        <p:spPr>
          <a:xfrm>
            <a:off x="2362200" y="4038600"/>
            <a:ext cx="6477000" cy="1828800"/>
          </a:xfrm>
          <a:prstGeom prst="rect">
            <a:avLst/>
          </a:prstGeom>
          <a:noFill/>
          <a:ln>
            <a:noFill/>
          </a:ln>
        </p:spPr>
        <p:txBody>
          <a:bodyPr lIns="91425" tIns="91425" rIns="91425" bIns="91425" anchor="b" anchorCtr="0"/>
          <a:lstStyle>
            <a:lvl1pPr marL="0" marR="0" lvl="0" indent="0" algn="l" rtl="0">
              <a:lnSpc>
                <a:spcPct val="80000"/>
              </a:lnSpc>
              <a:spcBef>
                <a:spcPts val="0"/>
              </a:spcBef>
              <a:buClr>
                <a:schemeClr val="dk2"/>
              </a:buClr>
              <a:buFont typeface="Calibri"/>
              <a:buNone/>
              <a:defRPr sz="4400" b="0" i="0" u="none" strike="noStrike" cap="none">
                <a:solidFill>
                  <a:schemeClr val="dk2"/>
                </a:solidFill>
                <a:latin typeface="Calibri"/>
                <a:ea typeface="Calibri"/>
                <a:cs typeface="Calibri"/>
                <a:sym typeface="Calibri"/>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58" name="Shape 58"/>
          <p:cNvSpPr txBox="1">
            <a:spLocks noGrp="1"/>
          </p:cNvSpPr>
          <p:nvPr>
            <p:ph type="subTitle" idx="1"/>
          </p:nvPr>
        </p:nvSpPr>
        <p:spPr>
          <a:xfrm>
            <a:off x="2362200" y="6050037"/>
            <a:ext cx="6705600" cy="685799"/>
          </a:xfrm>
          <a:prstGeom prst="rect">
            <a:avLst/>
          </a:prstGeom>
          <a:noFill/>
          <a:ln>
            <a:noFill/>
          </a:ln>
        </p:spPr>
        <p:txBody>
          <a:bodyPr lIns="91425" tIns="91425" rIns="91425" bIns="91425" anchor="ctr" anchorCtr="0"/>
          <a:lstStyle>
            <a:lvl1pPr marL="0" marR="0" lvl="0" indent="0" algn="l" rtl="0">
              <a:spcBef>
                <a:spcPts val="700"/>
              </a:spcBef>
              <a:buClr>
                <a:schemeClr val="accent2"/>
              </a:buClr>
              <a:buFont typeface="Noto Sans Symbols"/>
              <a:buNone/>
              <a:defRPr sz="2600" b="0" i="0" u="none" strike="noStrike" cap="none">
                <a:solidFill>
                  <a:srgbClr val="FFFFFF"/>
                </a:solidFill>
                <a:latin typeface="Calibri"/>
                <a:ea typeface="Calibri"/>
                <a:cs typeface="Calibri"/>
                <a:sym typeface="Calibri"/>
              </a:defRPr>
            </a:lvl1pPr>
            <a:lvl2pPr marL="457200" marR="0" lvl="1" indent="0" algn="ctr" rtl="0">
              <a:spcBef>
                <a:spcPts val="550"/>
              </a:spcBef>
              <a:buClr>
                <a:schemeClr val="accent1"/>
              </a:buClr>
              <a:buFont typeface="Noto Sans Symbols"/>
              <a:buNone/>
              <a:defRPr sz="2600" b="0" i="0" u="none" strike="noStrike" cap="none">
                <a:solidFill>
                  <a:schemeClr val="lt1"/>
                </a:solidFill>
                <a:latin typeface="Calibri"/>
                <a:ea typeface="Calibri"/>
                <a:cs typeface="Calibri"/>
                <a:sym typeface="Calibri"/>
              </a:defRPr>
            </a:lvl2pPr>
            <a:lvl3pPr marL="914400" marR="0" lvl="2" indent="0" algn="ctr" rtl="0">
              <a:spcBef>
                <a:spcPts val="500"/>
              </a:spcBef>
              <a:buClr>
                <a:schemeClr val="accent2"/>
              </a:buClr>
              <a:buFont typeface="Noto Sans Symbols"/>
              <a:buNone/>
              <a:defRPr sz="2300" b="0" i="0" u="none" strike="noStrike" cap="none">
                <a:solidFill>
                  <a:schemeClr val="lt1"/>
                </a:solidFill>
                <a:latin typeface="Calibri"/>
                <a:ea typeface="Calibri"/>
                <a:cs typeface="Calibri"/>
                <a:sym typeface="Calibri"/>
              </a:defRPr>
            </a:lvl3pPr>
            <a:lvl4pPr marL="1371600" marR="0" lvl="3" indent="0" algn="ctr" rtl="0">
              <a:spcBef>
                <a:spcPts val="400"/>
              </a:spcBef>
              <a:buClr>
                <a:schemeClr val="accent3"/>
              </a:buClr>
              <a:buFont typeface="Noto Sans Symbols"/>
              <a:buNone/>
              <a:defRPr sz="2000" b="0" i="0" u="none" strike="noStrike" cap="none">
                <a:solidFill>
                  <a:schemeClr val="lt1"/>
                </a:solidFill>
                <a:latin typeface="Calibri"/>
                <a:ea typeface="Calibri"/>
                <a:cs typeface="Calibri"/>
                <a:sym typeface="Calibri"/>
              </a:defRPr>
            </a:lvl4pPr>
            <a:lvl5pPr marL="1828800" marR="0" lvl="4" indent="0" algn="ctr" rtl="0">
              <a:spcBef>
                <a:spcPts val="400"/>
              </a:spcBef>
              <a:buClr>
                <a:schemeClr val="accent4"/>
              </a:buClr>
              <a:buFont typeface="Noto Sans Symbols"/>
              <a:buNone/>
              <a:defRPr sz="2000" b="0" i="0" u="none" strike="noStrike" cap="none">
                <a:solidFill>
                  <a:schemeClr val="lt1"/>
                </a:solidFill>
                <a:latin typeface="Calibri"/>
                <a:ea typeface="Calibri"/>
                <a:cs typeface="Calibri"/>
                <a:sym typeface="Calibri"/>
              </a:defRPr>
            </a:lvl5pPr>
            <a:lvl6pPr marL="2286000" marR="0" lvl="5" indent="0" algn="ctr" rtl="0">
              <a:spcBef>
                <a:spcPts val="360"/>
              </a:spcBef>
              <a:buClr>
                <a:schemeClr val="accent1"/>
              </a:buClr>
              <a:buFont typeface="Noto Sans Symbols"/>
              <a:buNone/>
              <a:defRPr sz="1800" b="0" i="0" u="none" strike="noStrike" cap="none">
                <a:solidFill>
                  <a:schemeClr val="lt1"/>
                </a:solidFill>
                <a:latin typeface="Calibri"/>
                <a:ea typeface="Calibri"/>
                <a:cs typeface="Calibri"/>
                <a:sym typeface="Calibri"/>
              </a:defRPr>
            </a:lvl6pPr>
            <a:lvl7pPr marL="2743200" marR="0" lvl="6" indent="0" algn="ctr" rtl="0">
              <a:spcBef>
                <a:spcPts val="360"/>
              </a:spcBef>
              <a:buClr>
                <a:schemeClr val="accent2"/>
              </a:buClr>
              <a:buFont typeface="Noto Sans Symbols"/>
              <a:buNone/>
              <a:defRPr sz="1800" b="0" i="0" u="none" strike="noStrike" cap="none">
                <a:solidFill>
                  <a:schemeClr val="lt1"/>
                </a:solidFill>
                <a:latin typeface="Calibri"/>
                <a:ea typeface="Calibri"/>
                <a:cs typeface="Calibri"/>
                <a:sym typeface="Calibri"/>
              </a:defRPr>
            </a:lvl7pPr>
            <a:lvl8pPr marL="3200400" marR="0" lvl="7" indent="0" algn="ctr" rtl="0">
              <a:spcBef>
                <a:spcPts val="360"/>
              </a:spcBef>
              <a:buClr>
                <a:schemeClr val="accent3"/>
              </a:buClr>
              <a:buFont typeface="Noto Sans Symbols"/>
              <a:buNone/>
              <a:defRPr sz="1800" b="0" i="0" u="none" strike="noStrike" cap="none">
                <a:solidFill>
                  <a:schemeClr val="lt1"/>
                </a:solidFill>
                <a:latin typeface="Calibri"/>
                <a:ea typeface="Calibri"/>
                <a:cs typeface="Calibri"/>
                <a:sym typeface="Calibri"/>
              </a:defRPr>
            </a:lvl8pPr>
            <a:lvl9pPr marL="3657600" marR="0" lvl="8" indent="0" algn="ctr" rtl="0">
              <a:spcBef>
                <a:spcPts val="360"/>
              </a:spcBef>
              <a:buClr>
                <a:schemeClr val="accent4"/>
              </a:buClr>
              <a:buFont typeface="Noto Sans Symbols"/>
              <a:buNone/>
              <a:defRPr sz="1800" b="0" i="0" u="none" strike="noStrike" cap="none">
                <a:solidFill>
                  <a:schemeClr val="lt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2085392" y="236537"/>
            <a:ext cx="5867400" cy="365100"/>
          </a:xfrm>
          <a:prstGeom prst="rect">
            <a:avLst/>
          </a:prstGeom>
          <a:noFill/>
          <a:ln>
            <a:noFill/>
          </a:ln>
        </p:spPr>
        <p:txBody>
          <a:bodyPr lIns="91425" tIns="91425" rIns="91425" bIns="91425" anchor="ctr" anchorCtr="0"/>
          <a:lstStyle>
            <a:lvl1pPr marL="0" marR="0" lvl="0" indent="0" algn="r" rtl="0">
              <a:spcBef>
                <a:spcPts val="0"/>
              </a:spcBef>
              <a:buNone/>
              <a:defRPr sz="1400">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lt1"/>
                </a:solidFill>
                <a:latin typeface="Calibri"/>
                <a:ea typeface="Calibri"/>
                <a:cs typeface="Calibri"/>
                <a:sym typeface="Calibri"/>
              </a:defRPr>
            </a:lvl2pPr>
            <a:lvl3pPr marL="914400" marR="0" lvl="2" indent="0" algn="l" rtl="0">
              <a:spcBef>
                <a:spcPts val="0"/>
              </a:spcBef>
              <a:buNone/>
              <a:defRPr sz="1800" b="0" i="0" u="none" strike="noStrike" cap="none">
                <a:solidFill>
                  <a:schemeClr val="lt1"/>
                </a:solidFill>
                <a:latin typeface="Calibri"/>
                <a:ea typeface="Calibri"/>
                <a:cs typeface="Calibri"/>
                <a:sym typeface="Calibri"/>
              </a:defRPr>
            </a:lvl3pPr>
            <a:lvl4pPr marL="1371600" marR="0" lvl="3" indent="0" algn="l" rtl="0">
              <a:spcBef>
                <a:spcPts val="0"/>
              </a:spcBef>
              <a:buNone/>
              <a:defRPr sz="1800" b="0" i="0" u="none" strike="noStrike" cap="none">
                <a:solidFill>
                  <a:schemeClr val="lt1"/>
                </a:solidFill>
                <a:latin typeface="Calibri"/>
                <a:ea typeface="Calibri"/>
                <a:cs typeface="Calibri"/>
                <a:sym typeface="Calibri"/>
              </a:defRPr>
            </a:lvl4pPr>
            <a:lvl5pPr marL="1828800" marR="0" lvl="4" indent="0" algn="l" rtl="0">
              <a:spcBef>
                <a:spcPts val="0"/>
              </a:spcBef>
              <a:buNone/>
              <a:defRPr sz="1800" b="0" i="0" u="none" strike="noStrike" cap="none">
                <a:solidFill>
                  <a:schemeClr val="lt1"/>
                </a:solidFill>
                <a:latin typeface="Calibri"/>
                <a:ea typeface="Calibri"/>
                <a:cs typeface="Calibri"/>
                <a:sym typeface="Calibri"/>
              </a:defRPr>
            </a:lvl5pPr>
            <a:lvl6pPr marL="2286000" marR="0" lvl="5" indent="0" algn="l" rtl="0">
              <a:spcBef>
                <a:spcPts val="0"/>
              </a:spcBef>
              <a:buNone/>
              <a:defRPr sz="1800" b="0" i="0" u="none" strike="noStrike" cap="none">
                <a:solidFill>
                  <a:schemeClr val="lt1"/>
                </a:solidFill>
                <a:latin typeface="Calibri"/>
                <a:ea typeface="Calibri"/>
                <a:cs typeface="Calibri"/>
                <a:sym typeface="Calibri"/>
              </a:defRPr>
            </a:lvl6pPr>
            <a:lvl7pPr marL="2743200" marR="0" lvl="6" indent="0" algn="l" rtl="0">
              <a:spcBef>
                <a:spcPts val="0"/>
              </a:spcBef>
              <a:buNone/>
              <a:defRPr sz="1800" b="0" i="0" u="none" strike="noStrike" cap="none">
                <a:solidFill>
                  <a:schemeClr val="lt1"/>
                </a:solidFill>
                <a:latin typeface="Calibri"/>
                <a:ea typeface="Calibri"/>
                <a:cs typeface="Calibri"/>
                <a:sym typeface="Calibri"/>
              </a:defRPr>
            </a:lvl7pPr>
            <a:lvl8pPr marL="3200400" marR="0" lvl="7" indent="0" algn="l" rtl="0">
              <a:spcBef>
                <a:spcPts val="0"/>
              </a:spcBef>
              <a:buNone/>
              <a:defRPr sz="1800" b="0" i="0" u="none" strike="noStrike" cap="none">
                <a:solidFill>
                  <a:schemeClr val="lt1"/>
                </a:solidFill>
                <a:latin typeface="Calibri"/>
                <a:ea typeface="Calibri"/>
                <a:cs typeface="Calibri"/>
                <a:sym typeface="Calibri"/>
              </a:defRPr>
            </a:lvl8pPr>
            <a:lvl9pPr marL="3657600" marR="0" lvl="8" indent="0" algn="l" rtl="0">
              <a:spcBef>
                <a:spcPts val="0"/>
              </a:spcBef>
              <a:buNone/>
              <a:defRPr sz="1800" b="0" i="0" u="none" strike="noStrike" cap="none">
                <a:solidFill>
                  <a:schemeClr val="lt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001000" y="228600"/>
            <a:ext cx="838200" cy="3810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400" b="1" u="none">
                <a:solidFill>
                  <a:schemeClr val="lt2"/>
                </a:solidFill>
                <a:latin typeface="Calibri"/>
                <a:ea typeface="Calibri"/>
                <a:cs typeface="Calibri"/>
                <a:sym typeface="Calibri"/>
              </a:rPr>
              <a:t>‹#›</a:t>
            </a:fld>
            <a:endParaRPr lang="en-US" sz="1400" b="1" u="none">
              <a:solidFill>
                <a:schemeClr val="lt2"/>
              </a:solidFill>
              <a:latin typeface="Calibri"/>
              <a:ea typeface="Calibri"/>
              <a:cs typeface="Calibri"/>
              <a:sym typeface="Calibri"/>
            </a:endParaRPr>
          </a:p>
        </p:txBody>
      </p:sp>
      <p:sp>
        <p:nvSpPr>
          <p:cNvPr id="61" name="Shape 61"/>
          <p:cNvSpPr/>
          <p:nvPr/>
        </p:nvSpPr>
        <p:spPr>
          <a:xfrm>
            <a:off x="-41284" y="5013176"/>
            <a:ext cx="2277300" cy="8643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lt1"/>
              </a:solidFill>
              <a:latin typeface="Calibri"/>
              <a:ea typeface="Calibri"/>
              <a:cs typeface="Calibri"/>
              <a:sym typeface="Calibri"/>
            </a:endParaRPr>
          </a:p>
        </p:txBody>
      </p:sp>
      <p:pic>
        <p:nvPicPr>
          <p:cNvPr id="62" name="Shape 62"/>
          <p:cNvPicPr preferRelativeResize="0"/>
          <p:nvPr/>
        </p:nvPicPr>
        <p:blipFill rotWithShape="1">
          <a:blip r:embed="rId2">
            <a:alphaModFix/>
            <a:extLst>
              <a:ext uri="{28A0092B-C50C-407E-A947-70E740481C1C}">
                <a14:useLocalDpi xmlns:a14="http://schemas.microsoft.com/office/drawing/2010/main" val="0"/>
              </a:ext>
            </a:extLst>
          </a:blip>
          <a:srcRect/>
          <a:stretch/>
        </p:blipFill>
        <p:spPr>
          <a:xfrm>
            <a:off x="683568" y="4950267"/>
            <a:ext cx="792000" cy="8655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609600" y="228600"/>
            <a:ext cx="7612200" cy="990600"/>
          </a:xfrm>
          <a:prstGeom prst="rect">
            <a:avLst/>
          </a:prstGeom>
          <a:noFill/>
          <a:ln>
            <a:noFill/>
          </a:ln>
        </p:spPr>
        <p:txBody>
          <a:bodyPr lIns="91425" tIns="91425" rIns="91425" bIns="91425" anchor="ctr" anchorCtr="0"/>
          <a:lstStyle>
            <a:lvl1pPr marL="0" marR="0" lvl="0" indent="0" algn="l" rtl="0">
              <a:lnSpc>
                <a:spcPct val="80000"/>
              </a:lnSpc>
              <a:spcBef>
                <a:spcPts val="0"/>
              </a:spcBef>
              <a:buClr>
                <a:schemeClr val="dk2"/>
              </a:buClr>
              <a:buFont typeface="Calibri"/>
              <a:buNone/>
              <a:defRPr sz="4400" b="0" i="0" u="none" strike="noStrike" cap="none">
                <a:solidFill>
                  <a:schemeClr val="dk2"/>
                </a:solidFill>
                <a:latin typeface="Calibri"/>
                <a:ea typeface="Calibri"/>
                <a:cs typeface="Calibri"/>
                <a:sym typeface="Calibri"/>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65" name="Shape 65"/>
          <p:cNvSpPr txBox="1">
            <a:spLocks noGrp="1"/>
          </p:cNvSpPr>
          <p:nvPr>
            <p:ph type="body" idx="1"/>
          </p:nvPr>
        </p:nvSpPr>
        <p:spPr>
          <a:xfrm>
            <a:off x="609600" y="1589566"/>
            <a:ext cx="3886200" cy="4572000"/>
          </a:xfrm>
          <a:prstGeom prst="rect">
            <a:avLst/>
          </a:prstGeom>
          <a:noFill/>
          <a:ln>
            <a:noFill/>
          </a:ln>
        </p:spPr>
        <p:txBody>
          <a:bodyPr lIns="91425" tIns="91425" rIns="91425" bIns="91425" anchor="t" anchorCtr="0"/>
          <a:lstStyle>
            <a:lvl1pPr marL="320040" marR="0" lvl="0" indent="-209550" algn="l" rtl="0">
              <a:spcBef>
                <a:spcPts val="700"/>
              </a:spcBef>
              <a:buClr>
                <a:schemeClr val="accent2"/>
              </a:buClr>
              <a:buSzPct val="59999"/>
              <a:buFont typeface="Noto Sans Symbols"/>
              <a:buChar char="◻"/>
              <a:defRPr sz="2900" b="0" i="0" u="none" strike="noStrike" cap="none">
                <a:solidFill>
                  <a:schemeClr val="dk1"/>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body" idx="2"/>
          </p:nvPr>
        </p:nvSpPr>
        <p:spPr>
          <a:xfrm>
            <a:off x="4844901" y="1589566"/>
            <a:ext cx="3886199" cy="4572000"/>
          </a:xfrm>
          <a:prstGeom prst="rect">
            <a:avLst/>
          </a:prstGeom>
          <a:noFill/>
          <a:ln>
            <a:noFill/>
          </a:ln>
        </p:spPr>
        <p:txBody>
          <a:bodyPr lIns="91425" tIns="91425" rIns="91425" bIns="91425" anchor="t" anchorCtr="0"/>
          <a:lstStyle>
            <a:lvl1pPr marL="320040" marR="0" lvl="0" indent="-209550" algn="l" rtl="0">
              <a:spcBef>
                <a:spcPts val="700"/>
              </a:spcBef>
              <a:buClr>
                <a:schemeClr val="accent2"/>
              </a:buClr>
              <a:buSzPct val="59999"/>
              <a:buFont typeface="Noto Sans Symbols"/>
              <a:buChar char="◻"/>
              <a:defRPr sz="2900" b="0" i="0" u="none" strike="noStrike" cap="none">
                <a:solidFill>
                  <a:schemeClr val="dk1"/>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dt" idx="10"/>
          </p:nvPr>
        </p:nvSpPr>
        <p:spPr>
          <a:xfrm>
            <a:off x="6096000" y="6248400"/>
            <a:ext cx="2667000" cy="365100"/>
          </a:xfrm>
          <a:prstGeom prst="rect">
            <a:avLst/>
          </a:prstGeom>
          <a:noFill/>
          <a:ln>
            <a:noFill/>
          </a:ln>
        </p:spPr>
        <p:txBody>
          <a:bodyPr lIns="91425" tIns="91425" rIns="91425" bIns="91425" anchor="t" anchorCtr="0"/>
          <a:lstStyle>
            <a:lvl1pPr marL="0" marR="0" lvl="0" indent="0" algn="l" rtl="0">
              <a:spcBef>
                <a:spcPts val="0"/>
              </a:spcBef>
              <a:buNone/>
              <a:defRPr sz="1800">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400" b="1">
                <a:solidFill>
                  <a:srgbClr val="FFFFFF"/>
                </a:solidFill>
                <a:latin typeface="Calibri"/>
                <a:ea typeface="Calibri"/>
                <a:cs typeface="Calibri"/>
                <a:sym typeface="Calibri"/>
              </a:rPr>
              <a:t>‹#›</a:t>
            </a:fld>
            <a:endParaRPr lang="en-US" sz="1400" b="1">
              <a:solidFill>
                <a:srgbClr val="FFFFFF"/>
              </a:solidFill>
              <a:latin typeface="Calibri"/>
              <a:ea typeface="Calibri"/>
              <a:cs typeface="Calibri"/>
              <a:sym typeface="Calibri"/>
            </a:endParaRPr>
          </a:p>
        </p:txBody>
      </p:sp>
      <p:sp>
        <p:nvSpPr>
          <p:cNvPr id="69" name="Shape 69"/>
          <p:cNvSpPr txBox="1">
            <a:spLocks noGrp="1"/>
          </p:cNvSpPr>
          <p:nvPr>
            <p:ph type="ftr" idx="11"/>
          </p:nvPr>
        </p:nvSpPr>
        <p:spPr>
          <a:xfrm>
            <a:off x="3183365" y="6525344"/>
            <a:ext cx="5421000" cy="221100"/>
          </a:xfrm>
          <a:prstGeom prst="rect">
            <a:avLst/>
          </a:prstGeom>
          <a:noFill/>
          <a:ln>
            <a:noFill/>
          </a:ln>
        </p:spPr>
        <p:txBody>
          <a:bodyPr lIns="91425" tIns="91425" rIns="91425" bIns="91425" anchor="ctr" anchorCtr="0"/>
          <a:lstStyle>
            <a:lvl1pPr marL="0" marR="0" lvl="0" indent="0" algn="r" rtl="0">
              <a:spcBef>
                <a:spcPts val="0"/>
              </a:spcBef>
              <a:buNone/>
              <a:defRPr sz="1400">
                <a:solidFill>
                  <a:schemeClr val="dk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533400" y="273050"/>
            <a:ext cx="7782900" cy="870000"/>
          </a:xfrm>
          <a:prstGeom prst="rect">
            <a:avLst/>
          </a:prstGeom>
          <a:noFill/>
          <a:ln>
            <a:noFill/>
          </a:ln>
        </p:spPr>
        <p:txBody>
          <a:bodyPr lIns="91425" tIns="91425" rIns="91425" bIns="91425" anchor="ctr" anchorCtr="0"/>
          <a:lstStyle>
            <a:lvl1pPr marL="0" marR="0" lvl="0" indent="0" algn="l" rtl="0">
              <a:lnSpc>
                <a:spcPct val="80000"/>
              </a:lnSpc>
              <a:spcBef>
                <a:spcPts val="0"/>
              </a:spcBef>
              <a:buClr>
                <a:schemeClr val="dk2"/>
              </a:buClr>
              <a:buFont typeface="Calibri"/>
              <a:buNone/>
              <a:defRPr sz="4400" b="0" i="0" u="none" strike="noStrike" cap="none">
                <a:solidFill>
                  <a:schemeClr val="dk2"/>
                </a:solidFill>
                <a:latin typeface="Calibri"/>
                <a:ea typeface="Calibri"/>
                <a:cs typeface="Calibri"/>
                <a:sym typeface="Calibri"/>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72" name="Shape 72"/>
          <p:cNvSpPr txBox="1">
            <a:spLocks noGrp="1"/>
          </p:cNvSpPr>
          <p:nvPr>
            <p:ph type="body" idx="1"/>
          </p:nvPr>
        </p:nvSpPr>
        <p:spPr>
          <a:xfrm>
            <a:off x="609600" y="2438400"/>
            <a:ext cx="3886200" cy="3581400"/>
          </a:xfrm>
          <a:prstGeom prst="rect">
            <a:avLst/>
          </a:prstGeom>
          <a:noFill/>
          <a:ln>
            <a:noFill/>
          </a:ln>
        </p:spPr>
        <p:txBody>
          <a:bodyPr lIns="91425" tIns="91425" rIns="91425" bIns="91425" anchor="t" anchorCtr="0"/>
          <a:lstStyle>
            <a:lvl1pPr marL="320040" marR="0" lvl="0" indent="-209550" algn="l" rtl="0">
              <a:spcBef>
                <a:spcPts val="700"/>
              </a:spcBef>
              <a:buClr>
                <a:schemeClr val="accent2"/>
              </a:buClr>
              <a:buSzPct val="59999"/>
              <a:buFont typeface="Noto Sans Symbols"/>
              <a:buChar char="◻"/>
              <a:defRPr sz="2900" b="0" i="0" u="none" strike="noStrike" cap="none">
                <a:solidFill>
                  <a:schemeClr val="dk1"/>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body" idx="2"/>
          </p:nvPr>
        </p:nvSpPr>
        <p:spPr>
          <a:xfrm>
            <a:off x="4800600" y="2438400"/>
            <a:ext cx="3886200" cy="3581400"/>
          </a:xfrm>
          <a:prstGeom prst="rect">
            <a:avLst/>
          </a:prstGeom>
          <a:noFill/>
          <a:ln>
            <a:noFill/>
          </a:ln>
        </p:spPr>
        <p:txBody>
          <a:bodyPr lIns="91425" tIns="91425" rIns="91425" bIns="91425" anchor="t" anchorCtr="0"/>
          <a:lstStyle>
            <a:lvl1pPr marL="320040" marR="0" lvl="0" indent="-209550" algn="l" rtl="0">
              <a:spcBef>
                <a:spcPts val="700"/>
              </a:spcBef>
              <a:buClr>
                <a:schemeClr val="accent2"/>
              </a:buClr>
              <a:buSzPct val="59999"/>
              <a:buFont typeface="Noto Sans Symbols"/>
              <a:buChar char="◻"/>
              <a:defRPr sz="2900" b="0" i="0" u="none" strike="noStrike" cap="none">
                <a:solidFill>
                  <a:schemeClr val="dk1"/>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dt" idx="10"/>
          </p:nvPr>
        </p:nvSpPr>
        <p:spPr>
          <a:xfrm>
            <a:off x="6096000" y="6248400"/>
            <a:ext cx="2667000" cy="365100"/>
          </a:xfrm>
          <a:prstGeom prst="rect">
            <a:avLst/>
          </a:prstGeom>
          <a:noFill/>
          <a:ln>
            <a:noFill/>
          </a:ln>
        </p:spPr>
        <p:txBody>
          <a:bodyPr lIns="91425" tIns="91425" rIns="91425" bIns="91425" anchor="t" anchorCtr="0"/>
          <a:lstStyle>
            <a:lvl1pPr marL="0" marR="0" lvl="0" indent="0" algn="l" rtl="0">
              <a:spcBef>
                <a:spcPts val="0"/>
              </a:spcBef>
              <a:buNone/>
              <a:defRPr sz="1800">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400" b="1">
                <a:solidFill>
                  <a:srgbClr val="FFFFFF"/>
                </a:solidFill>
                <a:latin typeface="Calibri"/>
                <a:ea typeface="Calibri"/>
                <a:cs typeface="Calibri"/>
                <a:sym typeface="Calibri"/>
              </a:rPr>
              <a:t>‹#›</a:t>
            </a:fld>
            <a:endParaRPr lang="en-US" sz="1400" b="1">
              <a:solidFill>
                <a:srgbClr val="FFFFFF"/>
              </a:solidFill>
              <a:latin typeface="Calibri"/>
              <a:ea typeface="Calibri"/>
              <a:cs typeface="Calibri"/>
              <a:sym typeface="Calibri"/>
            </a:endParaRPr>
          </a:p>
        </p:txBody>
      </p:sp>
      <p:sp>
        <p:nvSpPr>
          <p:cNvPr id="76" name="Shape 76"/>
          <p:cNvSpPr txBox="1">
            <a:spLocks noGrp="1"/>
          </p:cNvSpPr>
          <p:nvPr>
            <p:ph type="ftr" idx="11"/>
          </p:nvPr>
        </p:nvSpPr>
        <p:spPr>
          <a:xfrm>
            <a:off x="3183365" y="6525344"/>
            <a:ext cx="5421000" cy="221100"/>
          </a:xfrm>
          <a:prstGeom prst="rect">
            <a:avLst/>
          </a:prstGeom>
          <a:noFill/>
          <a:ln>
            <a:noFill/>
          </a:ln>
        </p:spPr>
        <p:txBody>
          <a:bodyPr lIns="91425" tIns="91425" rIns="91425" bIns="91425" anchor="ctr" anchorCtr="0"/>
          <a:lstStyle>
            <a:lvl1pPr marL="0" marR="0" lvl="0" indent="0" algn="r" rtl="0">
              <a:spcBef>
                <a:spcPts val="0"/>
              </a:spcBef>
              <a:buNone/>
              <a:defRPr sz="1400">
                <a:solidFill>
                  <a:schemeClr val="dk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body" idx="3"/>
          </p:nvPr>
        </p:nvSpPr>
        <p:spPr>
          <a:xfrm>
            <a:off x="609600" y="1752600"/>
            <a:ext cx="3886200" cy="640200"/>
          </a:xfrm>
          <a:prstGeom prst="rect">
            <a:avLst/>
          </a:prstGeom>
          <a:solidFill>
            <a:schemeClr val="accent2"/>
          </a:solidFill>
          <a:ln>
            <a:noFill/>
          </a:ln>
        </p:spPr>
        <p:txBody>
          <a:bodyPr lIns="91425" tIns="91425" rIns="91425" bIns="91425" anchor="ctr" anchorCtr="0"/>
          <a:lstStyle>
            <a:lvl1pPr marL="0" marR="0" lvl="0" indent="0" algn="l" rtl="0">
              <a:spcBef>
                <a:spcPts val="700"/>
              </a:spcBef>
              <a:buClr>
                <a:schemeClr val="accent2"/>
              </a:buClr>
              <a:buFont typeface="Noto Sans Symbols"/>
              <a:buNone/>
              <a:defRPr sz="2000" b="1" i="0" u="none" strike="noStrike" cap="none">
                <a:solidFill>
                  <a:srgbClr val="FFFFFF"/>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body" idx="4"/>
          </p:nvPr>
        </p:nvSpPr>
        <p:spPr>
          <a:xfrm>
            <a:off x="4800600" y="1752600"/>
            <a:ext cx="3886200" cy="640200"/>
          </a:xfrm>
          <a:prstGeom prst="rect">
            <a:avLst/>
          </a:prstGeom>
          <a:solidFill>
            <a:schemeClr val="accent4"/>
          </a:solidFill>
          <a:ln>
            <a:noFill/>
          </a:ln>
        </p:spPr>
        <p:txBody>
          <a:bodyPr lIns="91425" tIns="91425" rIns="91425" bIns="91425" anchor="ctr" anchorCtr="0"/>
          <a:lstStyle>
            <a:lvl1pPr marL="0" marR="0" lvl="0" indent="0" algn="l" rtl="0">
              <a:spcBef>
                <a:spcPts val="700"/>
              </a:spcBef>
              <a:buClr>
                <a:schemeClr val="accent2"/>
              </a:buClr>
              <a:buFont typeface="Noto Sans Symbols"/>
              <a:buNone/>
              <a:defRPr sz="2000" b="1" i="0" u="none" strike="noStrike" cap="none">
                <a:solidFill>
                  <a:srgbClr val="FFFFFF"/>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609600" y="228600"/>
            <a:ext cx="7612200" cy="990600"/>
          </a:xfrm>
          <a:prstGeom prst="rect">
            <a:avLst/>
          </a:prstGeom>
          <a:noFill/>
          <a:ln>
            <a:noFill/>
          </a:ln>
        </p:spPr>
        <p:txBody>
          <a:bodyPr lIns="91425" tIns="91425" rIns="91425" bIns="91425" anchor="ctr" anchorCtr="0"/>
          <a:lstStyle>
            <a:lvl1pPr marL="0" marR="0" lvl="0" indent="0" algn="l" rtl="0">
              <a:lnSpc>
                <a:spcPct val="80000"/>
              </a:lnSpc>
              <a:spcBef>
                <a:spcPts val="0"/>
              </a:spcBef>
              <a:buClr>
                <a:schemeClr val="dk2"/>
              </a:buClr>
              <a:buFont typeface="Calibri"/>
              <a:buNone/>
              <a:defRPr sz="4400" b="0" i="0" u="none" strike="noStrike" cap="none">
                <a:solidFill>
                  <a:schemeClr val="dk2"/>
                </a:solidFill>
                <a:latin typeface="Calibri"/>
                <a:ea typeface="Calibri"/>
                <a:cs typeface="Calibri"/>
                <a:sym typeface="Calibri"/>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81" name="Shape 81"/>
          <p:cNvSpPr txBox="1">
            <a:spLocks noGrp="1"/>
          </p:cNvSpPr>
          <p:nvPr>
            <p:ph type="dt" idx="10"/>
          </p:nvPr>
        </p:nvSpPr>
        <p:spPr>
          <a:xfrm>
            <a:off x="6096000" y="6248400"/>
            <a:ext cx="2667000" cy="365100"/>
          </a:xfrm>
          <a:prstGeom prst="rect">
            <a:avLst/>
          </a:prstGeom>
          <a:noFill/>
          <a:ln>
            <a:noFill/>
          </a:ln>
        </p:spPr>
        <p:txBody>
          <a:bodyPr lIns="91425" tIns="91425" rIns="91425" bIns="91425" anchor="t" anchorCtr="0"/>
          <a:lstStyle>
            <a:lvl1pPr marL="0" marR="0" lvl="0" indent="0" algn="l" rtl="0">
              <a:spcBef>
                <a:spcPts val="0"/>
              </a:spcBef>
              <a:buNone/>
              <a:defRPr sz="1800">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83365" y="6525344"/>
            <a:ext cx="5421000" cy="221100"/>
          </a:xfrm>
          <a:prstGeom prst="rect">
            <a:avLst/>
          </a:prstGeom>
          <a:noFill/>
          <a:ln>
            <a:noFill/>
          </a:ln>
        </p:spPr>
        <p:txBody>
          <a:bodyPr lIns="91425" tIns="91425" rIns="91425" bIns="91425" anchor="ctr" anchorCtr="0"/>
          <a:lstStyle>
            <a:lvl1pPr marL="0" marR="0" lvl="0" indent="0" algn="r" rtl="0">
              <a:spcBef>
                <a:spcPts val="0"/>
              </a:spcBef>
              <a:buNone/>
              <a:defRPr sz="1400">
                <a:solidFill>
                  <a:schemeClr val="dk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400" b="1">
                <a:solidFill>
                  <a:srgbClr val="FFFFFF"/>
                </a:solidFill>
                <a:latin typeface="Calibri"/>
                <a:ea typeface="Calibri"/>
                <a:cs typeface="Calibri"/>
                <a:sym typeface="Calibri"/>
              </a:rPr>
              <a:t>‹#›</a:t>
            </a:fld>
            <a:endParaRPr lang="en-US" sz="1400" b="1">
              <a:solidFill>
                <a:srgbClr val="FFFFFF"/>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609600" y="273050"/>
            <a:ext cx="7634700" cy="870000"/>
          </a:xfrm>
          <a:prstGeom prst="rect">
            <a:avLst/>
          </a:prstGeom>
          <a:noFill/>
          <a:ln>
            <a:noFill/>
          </a:ln>
        </p:spPr>
        <p:txBody>
          <a:bodyPr lIns="91425" tIns="91425" rIns="91425" bIns="91425" anchor="ctr" anchorCtr="0"/>
          <a:lstStyle>
            <a:lvl1pPr marL="0" marR="0" lvl="0" indent="0" algn="l" rtl="0">
              <a:lnSpc>
                <a:spcPct val="80000"/>
              </a:lnSpc>
              <a:spcBef>
                <a:spcPts val="0"/>
              </a:spcBef>
              <a:buClr>
                <a:schemeClr val="dk2"/>
              </a:buClr>
              <a:buFont typeface="Calibri"/>
              <a:buNone/>
              <a:defRPr sz="4400" b="0" i="0" u="none" strike="noStrike" cap="none">
                <a:solidFill>
                  <a:schemeClr val="dk2"/>
                </a:solidFill>
                <a:latin typeface="Calibri"/>
                <a:ea typeface="Calibri"/>
                <a:cs typeface="Calibri"/>
                <a:sym typeface="Calibri"/>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86" name="Shape 86"/>
          <p:cNvSpPr txBox="1">
            <a:spLocks noGrp="1"/>
          </p:cNvSpPr>
          <p:nvPr>
            <p:ph type="dt" idx="10"/>
          </p:nvPr>
        </p:nvSpPr>
        <p:spPr>
          <a:xfrm>
            <a:off x="6096000" y="6248400"/>
            <a:ext cx="2667000" cy="365100"/>
          </a:xfrm>
          <a:prstGeom prst="rect">
            <a:avLst/>
          </a:prstGeom>
          <a:noFill/>
          <a:ln>
            <a:noFill/>
          </a:ln>
        </p:spPr>
        <p:txBody>
          <a:bodyPr lIns="91425" tIns="91425" rIns="91425" bIns="91425" anchor="t" anchorCtr="0"/>
          <a:lstStyle>
            <a:lvl1pPr marL="0" marR="0" lvl="0" indent="0" algn="l" rtl="0">
              <a:spcBef>
                <a:spcPts val="0"/>
              </a:spcBef>
              <a:buNone/>
              <a:defRPr sz="1800">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ftr" idx="11"/>
          </p:nvPr>
        </p:nvSpPr>
        <p:spPr>
          <a:xfrm>
            <a:off x="3183365" y="6525344"/>
            <a:ext cx="5421000" cy="221100"/>
          </a:xfrm>
          <a:prstGeom prst="rect">
            <a:avLst/>
          </a:prstGeom>
          <a:noFill/>
          <a:ln>
            <a:noFill/>
          </a:ln>
        </p:spPr>
        <p:txBody>
          <a:bodyPr lIns="91425" tIns="91425" rIns="91425" bIns="91425" anchor="ctr" anchorCtr="0"/>
          <a:lstStyle>
            <a:lvl1pPr marL="0" marR="0" lvl="0" indent="0" algn="r" rtl="0">
              <a:spcBef>
                <a:spcPts val="0"/>
              </a:spcBef>
              <a:buNone/>
              <a:defRPr sz="1400">
                <a:solidFill>
                  <a:schemeClr val="dk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400" b="1">
                <a:solidFill>
                  <a:srgbClr val="FFFFFF"/>
                </a:solidFill>
                <a:latin typeface="Calibri"/>
                <a:ea typeface="Calibri"/>
                <a:cs typeface="Calibri"/>
                <a:sym typeface="Calibri"/>
              </a:rPr>
              <a:t>‹#›</a:t>
            </a:fld>
            <a:endParaRPr lang="en-US" sz="1400" b="1">
              <a:solidFill>
                <a:srgbClr val="FFFFFF"/>
              </a:solidFill>
              <a:latin typeface="Calibri"/>
              <a:ea typeface="Calibri"/>
              <a:cs typeface="Calibri"/>
              <a:sym typeface="Calibri"/>
            </a:endParaRPr>
          </a:p>
        </p:txBody>
      </p:sp>
      <p:sp>
        <p:nvSpPr>
          <p:cNvPr id="89" name="Shape 89"/>
          <p:cNvSpPr txBox="1">
            <a:spLocks noGrp="1"/>
          </p:cNvSpPr>
          <p:nvPr>
            <p:ph type="body" idx="1"/>
          </p:nvPr>
        </p:nvSpPr>
        <p:spPr>
          <a:xfrm>
            <a:off x="609600" y="1752600"/>
            <a:ext cx="1600200" cy="4343400"/>
          </a:xfrm>
          <a:prstGeom prst="rect">
            <a:avLst/>
          </a:prstGeom>
          <a:solidFill>
            <a:schemeClr val="accent2"/>
          </a:solidFill>
          <a:ln w="50800" cap="sq" cmpd="dbl">
            <a:solidFill>
              <a:schemeClr val="accent2"/>
            </a:solidFill>
            <a:prstDash val="solid"/>
            <a:miter/>
            <a:headEnd type="none" w="med" len="med"/>
            <a:tailEnd type="none" w="med" len="med"/>
          </a:ln>
        </p:spPr>
        <p:txBody>
          <a:bodyPr lIns="91425" tIns="91425" rIns="91425" bIns="91425" anchor="t" anchorCtr="0"/>
          <a:lstStyle>
            <a:lvl1pPr marL="0" marR="0" lvl="0" indent="0" algn="l" rtl="0">
              <a:spcBef>
                <a:spcPts val="700"/>
              </a:spcBef>
              <a:spcAft>
                <a:spcPts val="1000"/>
              </a:spcAft>
              <a:buClr>
                <a:schemeClr val="accent2"/>
              </a:buClr>
              <a:buFont typeface="Noto Sans Symbols"/>
              <a:buNone/>
              <a:defRPr sz="1800" b="0" i="0" u="none" strike="noStrike" cap="none">
                <a:solidFill>
                  <a:schemeClr val="dk1"/>
                </a:solidFill>
                <a:latin typeface="Calibri"/>
                <a:ea typeface="Calibri"/>
                <a:cs typeface="Calibri"/>
                <a:sym typeface="Calibri"/>
              </a:defRPr>
            </a:lvl1pPr>
            <a:lvl2pPr marL="640080" marR="0" lvl="1" indent="-284480" algn="l" rtl="0">
              <a:spcBef>
                <a:spcPts val="550"/>
              </a:spcBef>
              <a:buClr>
                <a:schemeClr val="accent1"/>
              </a:buClr>
              <a:buFont typeface="Noto Sans Symbols"/>
              <a:buNone/>
              <a:defRPr sz="1200" b="0" i="0" u="none" strike="noStrike" cap="none">
                <a:solidFill>
                  <a:schemeClr val="dk1"/>
                </a:solidFill>
                <a:latin typeface="Calibri"/>
                <a:ea typeface="Calibri"/>
                <a:cs typeface="Calibri"/>
                <a:sym typeface="Calibri"/>
              </a:defRPr>
            </a:lvl2pPr>
            <a:lvl3pPr marL="914400" marR="0" lvl="2" indent="-228600" algn="l" rtl="0">
              <a:spcBef>
                <a:spcPts val="500"/>
              </a:spcBef>
              <a:buClr>
                <a:schemeClr val="accent2"/>
              </a:buClr>
              <a:buFont typeface="Noto Sans Symbols"/>
              <a:buNone/>
              <a:defRPr sz="1000" b="0" i="0" u="none" strike="noStrike" cap="none">
                <a:solidFill>
                  <a:schemeClr val="dk1"/>
                </a:solidFill>
                <a:latin typeface="Calibri"/>
                <a:ea typeface="Calibri"/>
                <a:cs typeface="Calibri"/>
                <a:sym typeface="Calibri"/>
              </a:defRPr>
            </a:lvl3pPr>
            <a:lvl4pPr marL="1371600" marR="0" lvl="3" indent="-228600" algn="l" rtl="0">
              <a:spcBef>
                <a:spcPts val="400"/>
              </a:spcBef>
              <a:buClr>
                <a:schemeClr val="accent3"/>
              </a:buClr>
              <a:buFont typeface="Noto Sans Symbols"/>
              <a:buNone/>
              <a:defRPr sz="900" b="0" i="0" u="none" strike="noStrike" cap="none">
                <a:solidFill>
                  <a:schemeClr val="dk1"/>
                </a:solidFill>
                <a:latin typeface="Calibri"/>
                <a:ea typeface="Calibri"/>
                <a:cs typeface="Calibri"/>
                <a:sym typeface="Calibri"/>
              </a:defRPr>
            </a:lvl4pPr>
            <a:lvl5pPr marL="1828800" marR="0" lvl="4" indent="-228600" algn="l" rtl="0">
              <a:spcBef>
                <a:spcPts val="400"/>
              </a:spcBef>
              <a:buClr>
                <a:schemeClr val="accent4"/>
              </a:buClr>
              <a:buFont typeface="Noto Sans Symbols"/>
              <a:buNone/>
              <a:defRPr sz="9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body" idx="2"/>
          </p:nvPr>
        </p:nvSpPr>
        <p:spPr>
          <a:xfrm>
            <a:off x="2362200" y="1752600"/>
            <a:ext cx="6400800" cy="4419600"/>
          </a:xfrm>
          <a:prstGeom prst="rect">
            <a:avLst/>
          </a:prstGeom>
          <a:noFill/>
          <a:ln>
            <a:noFill/>
          </a:ln>
        </p:spPr>
        <p:txBody>
          <a:bodyPr lIns="91425" tIns="91425" rIns="91425" bIns="91425" anchor="t" anchorCtr="0"/>
          <a:lstStyle>
            <a:lvl1pPr marL="320040" marR="0" lvl="0" indent="-209550" algn="l" rtl="0">
              <a:spcBef>
                <a:spcPts val="700"/>
              </a:spcBef>
              <a:buClr>
                <a:schemeClr val="accent2"/>
              </a:buClr>
              <a:buSzPct val="59999"/>
              <a:buFont typeface="Noto Sans Symbols"/>
              <a:buChar char="◻"/>
              <a:defRPr sz="2900" b="0" i="0" u="none" strike="noStrike" cap="none">
                <a:solidFill>
                  <a:schemeClr val="dk1"/>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09600" y="228600"/>
            <a:ext cx="7612057" cy="990599"/>
          </a:xfrm>
          <a:prstGeom prst="rect">
            <a:avLst/>
          </a:prstGeom>
          <a:noFill/>
          <a:ln>
            <a:noFill/>
          </a:ln>
        </p:spPr>
        <p:txBody>
          <a:bodyPr lIns="91425" tIns="91425" rIns="91425" bIns="91425" anchor="ctr" anchorCtr="0"/>
          <a:lstStyle>
            <a:lvl1pPr marL="0" marR="0" lvl="0" indent="0" algn="l" rtl="0">
              <a:lnSpc>
                <a:spcPct val="80000"/>
              </a:lnSpc>
              <a:spcBef>
                <a:spcPts val="0"/>
              </a:spcBef>
              <a:buClr>
                <a:schemeClr val="lt2"/>
              </a:buClr>
              <a:buFont typeface="Calibri"/>
              <a:buNone/>
              <a:defRPr sz="4400" b="0" i="0" u="none" strike="noStrike" cap="none">
                <a:solidFill>
                  <a:schemeClr val="lt2"/>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612647" y="1600200"/>
            <a:ext cx="8153399" cy="4925144"/>
          </a:xfrm>
          <a:prstGeom prst="rect">
            <a:avLst/>
          </a:prstGeom>
          <a:noFill/>
          <a:ln>
            <a:noFill/>
          </a:ln>
        </p:spPr>
        <p:txBody>
          <a:bodyPr lIns="91425" tIns="91425" rIns="91425" bIns="91425" anchor="t" anchorCtr="0"/>
          <a:lstStyle>
            <a:lvl1pPr marL="320040" marR="0" lvl="0" indent="-209550" algn="l" rtl="0">
              <a:spcBef>
                <a:spcPts val="700"/>
              </a:spcBef>
              <a:buClr>
                <a:schemeClr val="accent2"/>
              </a:buClr>
              <a:buSzPct val="59999"/>
              <a:buFont typeface="Noto Sans Symbols"/>
              <a:buChar char="◻"/>
              <a:defRPr sz="2900" b="0" i="0" u="none" strike="noStrike" cap="none">
                <a:solidFill>
                  <a:schemeClr val="lt1"/>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lt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lt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lt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lt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lt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lt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lt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lt1"/>
                </a:solidFill>
                <a:latin typeface="Calibri"/>
                <a:ea typeface="Calibri"/>
                <a:cs typeface="Calibri"/>
                <a:sym typeface="Calibri"/>
              </a:defRPr>
            </a:lvl9pPr>
          </a:lstStyle>
          <a:p>
            <a:endParaRPr/>
          </a:p>
        </p:txBody>
      </p:sp>
      <p:sp>
        <p:nvSpPr>
          <p:cNvPr id="12" name="Shape 12"/>
          <p:cNvSpPr txBox="1">
            <a:spLocks noGrp="1"/>
          </p:cNvSpPr>
          <p:nvPr>
            <p:ph type="ftr" idx="11"/>
          </p:nvPr>
        </p:nvSpPr>
        <p:spPr>
          <a:xfrm>
            <a:off x="3183365" y="6525344"/>
            <a:ext cx="5421083" cy="221108"/>
          </a:xfrm>
          <a:prstGeom prst="rect">
            <a:avLst/>
          </a:prstGeom>
          <a:noFill/>
          <a:ln>
            <a:noFill/>
          </a:ln>
        </p:spPr>
        <p:txBody>
          <a:bodyPr lIns="91425" tIns="91425" rIns="91425" bIns="91425" anchor="ctr" anchorCtr="0"/>
          <a:lstStyle>
            <a:lvl1pPr marL="0" marR="0" lvl="0" indent="0" algn="r" rtl="0">
              <a:spcBef>
                <a:spcPts val="0"/>
              </a:spcBef>
              <a:buNone/>
              <a:defRPr sz="1400" b="0" i="0" u="none" strike="noStrike" cap="none">
                <a:solidFill>
                  <a:schemeClr val="lt2"/>
                </a:solidFill>
                <a:latin typeface="Calibri"/>
                <a:ea typeface="Calibri"/>
                <a:cs typeface="Calibri"/>
                <a:sym typeface="Calibri"/>
              </a:defRPr>
            </a:lvl1pPr>
            <a:lvl2pPr marL="457200" marR="0" lvl="1" indent="0" algn="l" rtl="0">
              <a:spcBef>
                <a:spcPts val="0"/>
              </a:spcBef>
              <a:buNone/>
              <a:defRPr sz="1800" b="0" i="0" u="none" strike="noStrike" cap="none">
                <a:solidFill>
                  <a:schemeClr val="lt1"/>
                </a:solidFill>
                <a:latin typeface="Calibri"/>
                <a:ea typeface="Calibri"/>
                <a:cs typeface="Calibri"/>
                <a:sym typeface="Calibri"/>
              </a:defRPr>
            </a:lvl2pPr>
            <a:lvl3pPr marL="914400" marR="0" lvl="2" indent="0" algn="l" rtl="0">
              <a:spcBef>
                <a:spcPts val="0"/>
              </a:spcBef>
              <a:buNone/>
              <a:defRPr sz="1800" b="0" i="0" u="none" strike="noStrike" cap="none">
                <a:solidFill>
                  <a:schemeClr val="lt1"/>
                </a:solidFill>
                <a:latin typeface="Calibri"/>
                <a:ea typeface="Calibri"/>
                <a:cs typeface="Calibri"/>
                <a:sym typeface="Calibri"/>
              </a:defRPr>
            </a:lvl3pPr>
            <a:lvl4pPr marL="1371600" marR="0" lvl="3" indent="0" algn="l" rtl="0">
              <a:spcBef>
                <a:spcPts val="0"/>
              </a:spcBef>
              <a:buNone/>
              <a:defRPr sz="1800" b="0" i="0" u="none" strike="noStrike" cap="none">
                <a:solidFill>
                  <a:schemeClr val="lt1"/>
                </a:solidFill>
                <a:latin typeface="Calibri"/>
                <a:ea typeface="Calibri"/>
                <a:cs typeface="Calibri"/>
                <a:sym typeface="Calibri"/>
              </a:defRPr>
            </a:lvl4pPr>
            <a:lvl5pPr marL="1828800" marR="0" lvl="4" indent="0" algn="l" rtl="0">
              <a:spcBef>
                <a:spcPts val="0"/>
              </a:spcBef>
              <a:buNone/>
              <a:defRPr sz="1800" b="0" i="0" u="none" strike="noStrike" cap="none">
                <a:solidFill>
                  <a:schemeClr val="lt1"/>
                </a:solidFill>
                <a:latin typeface="Calibri"/>
                <a:ea typeface="Calibri"/>
                <a:cs typeface="Calibri"/>
                <a:sym typeface="Calibri"/>
              </a:defRPr>
            </a:lvl5pPr>
            <a:lvl6pPr marL="2286000" marR="0" lvl="5" indent="0" algn="l" rtl="0">
              <a:spcBef>
                <a:spcPts val="0"/>
              </a:spcBef>
              <a:buNone/>
              <a:defRPr sz="1800" b="0" i="0" u="none" strike="noStrike" cap="none">
                <a:solidFill>
                  <a:schemeClr val="lt1"/>
                </a:solidFill>
                <a:latin typeface="Calibri"/>
                <a:ea typeface="Calibri"/>
                <a:cs typeface="Calibri"/>
                <a:sym typeface="Calibri"/>
              </a:defRPr>
            </a:lvl6pPr>
            <a:lvl7pPr marL="2743200" marR="0" lvl="6" indent="0" algn="l" rtl="0">
              <a:spcBef>
                <a:spcPts val="0"/>
              </a:spcBef>
              <a:buNone/>
              <a:defRPr sz="1800" b="0" i="0" u="none" strike="noStrike" cap="none">
                <a:solidFill>
                  <a:schemeClr val="lt1"/>
                </a:solidFill>
                <a:latin typeface="Calibri"/>
                <a:ea typeface="Calibri"/>
                <a:cs typeface="Calibri"/>
                <a:sym typeface="Calibri"/>
              </a:defRPr>
            </a:lvl7pPr>
            <a:lvl8pPr marL="3200400" marR="0" lvl="7" indent="0" algn="l" rtl="0">
              <a:spcBef>
                <a:spcPts val="0"/>
              </a:spcBef>
              <a:buNone/>
              <a:defRPr sz="1800" b="0" i="0" u="none" strike="noStrike" cap="none">
                <a:solidFill>
                  <a:schemeClr val="lt1"/>
                </a:solidFill>
                <a:latin typeface="Calibri"/>
                <a:ea typeface="Calibri"/>
                <a:cs typeface="Calibri"/>
                <a:sym typeface="Calibri"/>
              </a:defRPr>
            </a:lvl8pPr>
            <a:lvl9pPr marL="3657600" marR="0" lvl="8" indent="0" algn="l" rtl="0">
              <a:spcBef>
                <a:spcPts val="0"/>
              </a:spcBef>
              <a:buNone/>
              <a:defRPr sz="1800" b="0" i="0" u="none" strike="noStrike" cap="none">
                <a:solidFill>
                  <a:schemeClr val="lt1"/>
                </a:solidFill>
                <a:latin typeface="Calibri"/>
                <a:ea typeface="Calibri"/>
                <a:cs typeface="Calibri"/>
                <a:sym typeface="Calibri"/>
              </a:defRPr>
            </a:lvl9pPr>
          </a:lstStyle>
          <a:p>
            <a:endParaRPr/>
          </a:p>
        </p:txBody>
      </p:sp>
      <p:sp>
        <p:nvSpPr>
          <p:cNvPr id="13" name="Shape 13"/>
          <p:cNvSpPr/>
          <p:nvPr/>
        </p:nvSpPr>
        <p:spPr>
          <a:xfrm>
            <a:off x="0" y="1234440"/>
            <a:ext cx="9144000" cy="320039"/>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4" name="Shape 14"/>
          <p:cNvSpPr/>
          <p:nvPr/>
        </p:nvSpPr>
        <p:spPr>
          <a:xfrm>
            <a:off x="0" y="1280159"/>
            <a:ext cx="533399" cy="228600"/>
          </a:xfrm>
          <a:prstGeom prst="rect">
            <a:avLst/>
          </a:prstGeom>
          <a:solidFill>
            <a:srgbClr val="498BC9"/>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5" name="Shape 15"/>
          <p:cNvSpPr/>
          <p:nvPr/>
        </p:nvSpPr>
        <p:spPr>
          <a:xfrm>
            <a:off x="590550" y="1280159"/>
            <a:ext cx="8553450" cy="5715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16" name="Shape 16"/>
          <p:cNvSpPr txBox="1">
            <a:spLocks noGrp="1"/>
          </p:cNvSpPr>
          <p:nvPr>
            <p:ph type="sldNum" idx="12"/>
          </p:nvPr>
        </p:nvSpPr>
        <p:spPr>
          <a:xfrm>
            <a:off x="0" y="1272221"/>
            <a:ext cx="533399" cy="24447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400" b="1" i="0" u="none" strike="noStrike" cap="none">
                <a:solidFill>
                  <a:srgbClr val="FFFFFF"/>
                </a:solidFill>
                <a:latin typeface="Calibri"/>
                <a:ea typeface="Calibri"/>
                <a:cs typeface="Calibri"/>
                <a:sym typeface="Calibri"/>
              </a:rPr>
              <a:t>‹#›</a:t>
            </a:fld>
            <a:endParaRPr lang="en-US" sz="1400" b="1" i="0" u="none" strike="noStrike" cap="none">
              <a:solidFill>
                <a:srgbClr val="FFFFFF"/>
              </a:solidFill>
              <a:latin typeface="Calibri"/>
              <a:ea typeface="Calibri"/>
              <a:cs typeface="Calibri"/>
              <a:sym typeface="Calibri"/>
            </a:endParaRPr>
          </a:p>
        </p:txBody>
      </p:sp>
      <p:pic>
        <p:nvPicPr>
          <p:cNvPr id="17" name="Shape 17"/>
          <p:cNvPicPr preferRelativeResize="0"/>
          <p:nvPr/>
        </p:nvPicPr>
        <p:blipFill rotWithShape="1">
          <a:blip r:embed="rId3">
            <a:alphaModFix/>
            <a:extLst>
              <a:ext uri="{28A0092B-C50C-407E-A947-70E740481C1C}">
                <a14:useLocalDpi xmlns:a14="http://schemas.microsoft.com/office/drawing/2010/main" val="0"/>
              </a:ext>
            </a:extLst>
          </a:blip>
          <a:srcRect/>
          <a:stretch/>
        </p:blipFill>
        <p:spPr>
          <a:xfrm>
            <a:off x="8460432" y="419189"/>
            <a:ext cx="483492" cy="528261"/>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609600" y="228600"/>
            <a:ext cx="7612200" cy="990600"/>
          </a:xfrm>
          <a:prstGeom prst="rect">
            <a:avLst/>
          </a:prstGeom>
          <a:noFill/>
          <a:ln>
            <a:noFill/>
          </a:ln>
        </p:spPr>
        <p:txBody>
          <a:bodyPr lIns="91425" tIns="91425" rIns="91425" bIns="91425" anchor="ctr" anchorCtr="0"/>
          <a:lstStyle>
            <a:lvl1pPr marL="0" marR="0" lvl="0" indent="0" algn="l" rtl="0">
              <a:lnSpc>
                <a:spcPct val="80000"/>
              </a:lnSpc>
              <a:spcBef>
                <a:spcPts val="0"/>
              </a:spcBef>
              <a:buClr>
                <a:schemeClr val="dk2"/>
              </a:buClr>
              <a:buFont typeface="Calibri"/>
              <a:buNone/>
              <a:defRPr sz="4400" b="0" i="0" u="none" strike="noStrike" cap="none">
                <a:solidFill>
                  <a:schemeClr val="dk2"/>
                </a:solidFill>
                <a:latin typeface="Calibri"/>
                <a:ea typeface="Calibri"/>
                <a:cs typeface="Calibri"/>
                <a:sym typeface="Calibri"/>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30" name="Shape 30"/>
          <p:cNvSpPr txBox="1">
            <a:spLocks noGrp="1"/>
          </p:cNvSpPr>
          <p:nvPr>
            <p:ph type="body" idx="1"/>
          </p:nvPr>
        </p:nvSpPr>
        <p:spPr>
          <a:xfrm>
            <a:off x="612647" y="1600200"/>
            <a:ext cx="8153400" cy="4925100"/>
          </a:xfrm>
          <a:prstGeom prst="rect">
            <a:avLst/>
          </a:prstGeom>
          <a:noFill/>
          <a:ln>
            <a:noFill/>
          </a:ln>
        </p:spPr>
        <p:txBody>
          <a:bodyPr lIns="91425" tIns="91425" rIns="91425" bIns="91425" anchor="t" anchorCtr="0"/>
          <a:lstStyle>
            <a:lvl1pPr marL="320040" marR="0" lvl="0" indent="-209550" algn="l" rtl="0">
              <a:spcBef>
                <a:spcPts val="700"/>
              </a:spcBef>
              <a:buClr>
                <a:schemeClr val="accent2"/>
              </a:buClr>
              <a:buSzPct val="59999"/>
              <a:buFont typeface="Noto Sans Symbols"/>
              <a:buChar char="◻"/>
              <a:defRPr sz="2900" b="0" i="0" u="none" strike="noStrike" cap="none">
                <a:solidFill>
                  <a:schemeClr val="dk1"/>
                </a:solidFill>
                <a:latin typeface="Calibri"/>
                <a:ea typeface="Calibri"/>
                <a:cs typeface="Calibri"/>
                <a:sym typeface="Calibri"/>
              </a:defRPr>
            </a:lvl1pPr>
            <a:lvl2pPr marL="640080" marR="0" lvl="1" indent="-168910" algn="l" rtl="0">
              <a:spcBef>
                <a:spcPts val="550"/>
              </a:spcBef>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spcBef>
                <a:spcPts val="500"/>
              </a:spcBef>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spcBef>
                <a:spcPts val="400"/>
              </a:spcBef>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spcBef>
                <a:spcPts val="400"/>
              </a:spcBef>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spcBef>
                <a:spcPts val="360"/>
              </a:spcBef>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spcBef>
                <a:spcPts val="360"/>
              </a:spcBef>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spcBef>
                <a:spcPts val="360"/>
              </a:spcBef>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spcBef>
                <a:spcPts val="360"/>
              </a:spcBef>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83365" y="6525344"/>
            <a:ext cx="5421000" cy="221100"/>
          </a:xfrm>
          <a:prstGeom prst="rect">
            <a:avLst/>
          </a:prstGeom>
          <a:noFill/>
          <a:ln>
            <a:noFill/>
          </a:ln>
        </p:spPr>
        <p:txBody>
          <a:bodyPr lIns="91425" tIns="91425" rIns="91425" bIns="91425" anchor="ctr" anchorCtr="0"/>
          <a:lstStyle>
            <a:lvl1pPr marL="0" marR="0" lvl="0" indent="0" algn="r" rtl="0">
              <a:spcBef>
                <a:spcPts val="0"/>
              </a:spcBef>
              <a:buNone/>
              <a:defRPr sz="1400">
                <a:solidFill>
                  <a:schemeClr val="dk2"/>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p:nvPr/>
        </p:nvSpPr>
        <p:spPr>
          <a:xfrm>
            <a:off x="0" y="1234440"/>
            <a:ext cx="9144000" cy="320100"/>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33" name="Shape 33"/>
          <p:cNvSpPr/>
          <p:nvPr/>
        </p:nvSpPr>
        <p:spPr>
          <a:xfrm>
            <a:off x="0" y="1280159"/>
            <a:ext cx="533400" cy="228600"/>
          </a:xfrm>
          <a:prstGeom prst="rect">
            <a:avLst/>
          </a:prstGeom>
          <a:solidFill>
            <a:srgbClr val="498BC9"/>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34" name="Shape 34"/>
          <p:cNvSpPr/>
          <p:nvPr/>
        </p:nvSpPr>
        <p:spPr>
          <a:xfrm>
            <a:off x="590550" y="1280159"/>
            <a:ext cx="8553600" cy="573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35" name="Shape 35"/>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400" b="1" u="none">
                <a:solidFill>
                  <a:srgbClr val="FFFFFF"/>
                </a:solidFill>
                <a:latin typeface="Calibri"/>
                <a:ea typeface="Calibri"/>
                <a:cs typeface="Calibri"/>
                <a:sym typeface="Calibri"/>
              </a:rPr>
              <a:t>‹#›</a:t>
            </a:fld>
            <a:endParaRPr lang="en-US" sz="1400" b="1" u="none">
              <a:solidFill>
                <a:srgbClr val="FFFFFF"/>
              </a:solidFill>
              <a:latin typeface="Calibri"/>
              <a:ea typeface="Calibri"/>
              <a:cs typeface="Calibri"/>
              <a:sym typeface="Calibri"/>
            </a:endParaRPr>
          </a:p>
        </p:txBody>
      </p:sp>
      <p:pic>
        <p:nvPicPr>
          <p:cNvPr id="36" name="Shape 36"/>
          <p:cNvPicPr preferRelativeResize="0"/>
          <p:nvPr/>
        </p:nvPicPr>
        <p:blipFill rotWithShape="1">
          <a:blip r:embed="rId9">
            <a:alphaModFix/>
            <a:extLst>
              <a:ext uri="{28A0092B-C50C-407E-A947-70E740481C1C}">
                <a14:useLocalDpi xmlns:a14="http://schemas.microsoft.com/office/drawing/2010/main" val="0"/>
              </a:ext>
            </a:extLst>
          </a:blip>
          <a:srcRect/>
          <a:stretch/>
        </p:blipFill>
        <p:spPr>
          <a:xfrm>
            <a:off x="8460432" y="419189"/>
            <a:ext cx="483600" cy="5283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ctrTitle"/>
          </p:nvPr>
        </p:nvSpPr>
        <p:spPr>
          <a:xfrm>
            <a:off x="2362200" y="836712"/>
            <a:ext cx="6602288" cy="4968551"/>
          </a:xfrm>
          <a:prstGeom prst="rect">
            <a:avLst/>
          </a:prstGeom>
          <a:noFill/>
          <a:ln>
            <a:noFill/>
          </a:ln>
        </p:spPr>
        <p:txBody>
          <a:bodyPr lIns="91425" tIns="45700" rIns="91425" bIns="45700" anchor="b" anchorCtr="0">
            <a:noAutofit/>
          </a:bodyPr>
          <a:lstStyle/>
          <a:p>
            <a:pPr marR="0" lvl="0" algn="r" rtl="0">
              <a:lnSpc>
                <a:spcPct val="100000"/>
              </a:lnSpc>
              <a:spcBef>
                <a:spcPts val="0"/>
              </a:spcBef>
              <a:buNone/>
            </a:pPr>
            <a:r>
              <a:rPr lang="en-US" sz="2800" b="1" dirty="0" smtClean="0"/>
              <a:t/>
            </a:r>
            <a:br>
              <a:rPr lang="en-US" sz="2800" b="1" dirty="0" smtClean="0"/>
            </a:br>
            <a:r>
              <a:rPr lang="en-US" sz="2800" b="1" dirty="0"/>
              <a:t/>
            </a:r>
            <a:br>
              <a:rPr lang="en-US" sz="2800" b="1" dirty="0"/>
            </a:br>
            <a:r>
              <a:rPr lang="en-US" sz="2800" b="1" dirty="0" smtClean="0"/>
              <a:t>CWG </a:t>
            </a:r>
            <a:r>
              <a:rPr lang="en-US" sz="2800" b="1" dirty="0"/>
              <a:t>on Strategic and Financial </a:t>
            </a:r>
            <a:r>
              <a:rPr lang="en-US" sz="2800" b="1" dirty="0" smtClean="0"/>
              <a:t>Plans</a:t>
            </a:r>
            <a:r>
              <a:rPr lang="en-US" sz="2800" b="1" dirty="0"/>
              <a:t/>
            </a:r>
            <a:br>
              <a:rPr lang="en-US" sz="2800" b="1" dirty="0"/>
            </a:br>
            <a:r>
              <a:rPr lang="en-US" sz="2400" b="1" dirty="0" smtClean="0"/>
              <a:t>- Review of the Strategic Targets 2016-2019</a:t>
            </a:r>
            <a:r>
              <a:rPr lang="en-US" sz="2800" b="1" dirty="0" smtClean="0"/>
              <a:t/>
            </a:r>
            <a:br>
              <a:rPr lang="en-US" sz="2800" b="1" dirty="0" smtClean="0"/>
            </a:br>
            <a:r>
              <a:rPr lang="en-US" sz="2800" b="1" dirty="0" smtClean="0"/>
              <a:t/>
            </a:r>
            <a:br>
              <a:rPr lang="en-US" sz="2800" b="1" dirty="0" smtClean="0"/>
            </a:br>
            <a:r>
              <a:rPr lang="en-CA" sz="1800" dirty="0" smtClean="0"/>
              <a:t>CWG-SFP-2/INF-03</a:t>
            </a:r>
            <a:endParaRPr lang="en-US" sz="2800" b="1" i="0" u="none" strike="noStrike" cap="none" dirty="0">
              <a:solidFill>
                <a:schemeClr val="dk2"/>
              </a:solidFill>
              <a:latin typeface="Calibri"/>
              <a:ea typeface="Calibri"/>
              <a:cs typeface="Calibri"/>
              <a:sym typeface="Calibri"/>
            </a:endParaRPr>
          </a:p>
        </p:txBody>
      </p:sp>
      <p:sp>
        <p:nvSpPr>
          <p:cNvPr id="97" name="Shape 97"/>
          <p:cNvSpPr txBox="1">
            <a:spLocks noGrp="1"/>
          </p:cNvSpPr>
          <p:nvPr>
            <p:ph type="subTitle" idx="1"/>
          </p:nvPr>
        </p:nvSpPr>
        <p:spPr>
          <a:xfrm>
            <a:off x="2362200" y="6050037"/>
            <a:ext cx="6705599" cy="685799"/>
          </a:xfrm>
          <a:prstGeom prst="rect">
            <a:avLst/>
          </a:prstGeom>
          <a:noFill/>
          <a:ln>
            <a:noFill/>
          </a:ln>
        </p:spPr>
        <p:txBody>
          <a:bodyPr lIns="91425" tIns="45700" rIns="91425" bIns="45700" anchor="ctr" anchorCtr="0">
            <a:noAutofit/>
          </a:bodyPr>
          <a:lstStyle/>
          <a:p>
            <a:pPr marL="0" marR="0" lvl="0" indent="0" algn="l" rtl="0">
              <a:spcBef>
                <a:spcPts val="0"/>
              </a:spcBef>
              <a:buClr>
                <a:schemeClr val="accent2"/>
              </a:buClr>
              <a:buSzPct val="25000"/>
              <a:buFont typeface="Noto Sans Symbols"/>
              <a:buNone/>
            </a:pPr>
            <a:r>
              <a:rPr lang="en-US" sz="1900" b="0" i="0" u="none" strike="noStrike" cap="none" dirty="0">
                <a:solidFill>
                  <a:srgbClr val="FFFFFF"/>
                </a:solidFill>
                <a:latin typeface="Calibri"/>
                <a:ea typeface="Calibri"/>
                <a:cs typeface="Calibri"/>
                <a:sym typeface="Calibri"/>
              </a:rPr>
              <a:t>		</a:t>
            </a:r>
            <a:r>
              <a:rPr lang="en-US" sz="2600" b="0" i="0" u="none" strike="noStrike" cap="none" dirty="0">
                <a:solidFill>
                  <a:srgbClr val="FFFFFF"/>
                </a:solidFill>
                <a:latin typeface="Calibri"/>
                <a:ea typeface="Calibri"/>
                <a:cs typeface="Calibri"/>
                <a:sym typeface="Calibri"/>
              </a:rPr>
              <a:t>		 	</a:t>
            </a:r>
            <a:r>
              <a:rPr lang="en-US" sz="2800" b="1" i="0" u="none" strike="noStrike" cap="none" dirty="0">
                <a:solidFill>
                  <a:srgbClr val="FFFFFF"/>
                </a:solidFill>
                <a:latin typeface="Calibri"/>
                <a:ea typeface="Calibri"/>
                <a:cs typeface="Calibri"/>
                <a:sym typeface="Calibri"/>
              </a:rPr>
              <a:t> </a:t>
            </a:r>
            <a:r>
              <a:rPr lang="en-US" sz="1300" b="1" dirty="0"/>
              <a:t>August </a:t>
            </a:r>
            <a:r>
              <a:rPr lang="en-US" sz="1300" b="1" dirty="0" smtClean="0"/>
              <a:t>10</a:t>
            </a:r>
            <a:r>
              <a:rPr lang="en-US" sz="1300" b="1" i="0" u="none" strike="noStrike" cap="none" dirty="0" smtClean="0">
                <a:solidFill>
                  <a:srgbClr val="FFFFFF"/>
                </a:solidFill>
                <a:latin typeface="Calibri"/>
                <a:ea typeface="Calibri"/>
                <a:cs typeface="Calibri"/>
                <a:sym typeface="Calibri"/>
              </a:rPr>
              <a:t>, </a:t>
            </a:r>
            <a:r>
              <a:rPr lang="en-US" sz="1300" b="1" i="0" u="none" strike="noStrike" cap="none" dirty="0">
                <a:solidFill>
                  <a:srgbClr val="FFFFFF"/>
                </a:solidFill>
                <a:latin typeface="Calibri"/>
                <a:ea typeface="Calibri"/>
                <a:cs typeface="Calibri"/>
                <a:sym typeface="Calibri"/>
              </a:rPr>
              <a:t>2017</a:t>
            </a:r>
          </a:p>
        </p:txBody>
      </p:sp>
      <p:sp>
        <p:nvSpPr>
          <p:cNvPr id="4" name="Rectangle 3"/>
          <p:cNvSpPr/>
          <p:nvPr/>
        </p:nvSpPr>
        <p:spPr>
          <a:xfrm>
            <a:off x="6509617" y="1536192"/>
            <a:ext cx="2084866" cy="677108"/>
          </a:xfrm>
          <a:prstGeom prst="rect">
            <a:avLst/>
          </a:prstGeom>
        </p:spPr>
        <p:txBody>
          <a:bodyPr wrap="none">
            <a:spAutoFit/>
          </a:bodyPr>
          <a:lstStyle/>
          <a:p>
            <a:r>
              <a:rPr lang="de-CH" sz="1200" b="1" spc="-20">
                <a:solidFill>
                  <a:schemeClr val="tx1"/>
                </a:solidFill>
                <a:latin typeface="Calibri" panose="020F0502020204030204" pitchFamily="34" charset="0"/>
                <a:ea typeface="SimSun" panose="02010600030101010101" pitchFamily="2" charset="-122"/>
                <a:cs typeface="Times New Roman Bold" panose="02020803070505020304" pitchFamily="18" charset="0"/>
              </a:rPr>
              <a:t>Document</a:t>
            </a:r>
            <a:r>
              <a:rPr lang="de-CH" b="1" spc="-20">
                <a:solidFill>
                  <a:schemeClr val="tx1"/>
                </a:solidFill>
                <a:latin typeface="Calibri" panose="020F0502020204030204" pitchFamily="34" charset="0"/>
                <a:ea typeface="SimSun" panose="02010600030101010101" pitchFamily="2" charset="-122"/>
                <a:cs typeface="Times New Roman Bold" panose="02020803070505020304" pitchFamily="18" charset="0"/>
              </a:rPr>
              <a:t> </a:t>
            </a:r>
            <a:r>
              <a:rPr lang="de-CH" sz="1200" b="1" spc="-20" smtClean="0">
                <a:solidFill>
                  <a:schemeClr val="tx1"/>
                </a:solidFill>
                <a:latin typeface="Calibri" panose="020F0502020204030204" pitchFamily="34" charset="0"/>
                <a:ea typeface="SimSun" panose="02010600030101010101" pitchFamily="2" charset="-122"/>
                <a:cs typeface="Times New Roman Bold" panose="02020803070505020304" pitchFamily="18" charset="0"/>
              </a:rPr>
              <a:t>CWG-SFP-2/INF/3-E</a:t>
            </a:r>
            <a:r>
              <a:rPr lang="de-CH" sz="1200" b="1" spc="-20" smtClean="0">
                <a:solidFill>
                  <a:schemeClr val="tx1"/>
                </a:solidFill>
                <a:latin typeface="Calibri" panose="020F0502020204030204" pitchFamily="34" charset="0"/>
                <a:ea typeface="SimSun" panose="02010600030101010101" pitchFamily="2" charset="-122"/>
                <a:cs typeface="Times New Roman Bold" panose="02020803070505020304" pitchFamily="18" charset="0"/>
              </a:rPr>
              <a:t/>
            </a:r>
            <a:br>
              <a:rPr lang="de-CH" sz="1200" b="1" spc="-20" smtClean="0">
                <a:solidFill>
                  <a:schemeClr val="tx1"/>
                </a:solidFill>
                <a:latin typeface="Calibri" panose="020F0502020204030204" pitchFamily="34" charset="0"/>
                <a:ea typeface="SimSun" panose="02010600030101010101" pitchFamily="2" charset="-122"/>
                <a:cs typeface="Times New Roman Bold" panose="02020803070505020304" pitchFamily="18" charset="0"/>
              </a:rPr>
            </a:br>
            <a:r>
              <a:rPr lang="de-CH" sz="1200" b="1" spc="-20" smtClean="0">
                <a:solidFill>
                  <a:schemeClr val="tx1"/>
                </a:solidFill>
                <a:latin typeface="Calibri" panose="020F0502020204030204" pitchFamily="34" charset="0"/>
                <a:ea typeface="SimSun" panose="02010600030101010101" pitchFamily="2" charset="-122"/>
                <a:cs typeface="Times New Roman Bold" panose="02020803070505020304" pitchFamily="18" charset="0"/>
              </a:rPr>
              <a:t>10 </a:t>
            </a:r>
            <a:r>
              <a:rPr lang="de-CH" sz="1200" b="1" spc="-20" dirty="0" smtClean="0">
                <a:solidFill>
                  <a:schemeClr val="tx1"/>
                </a:solidFill>
                <a:latin typeface="Calibri" panose="020F0502020204030204" pitchFamily="34" charset="0"/>
                <a:ea typeface="SimSun" panose="02010600030101010101" pitchFamily="2" charset="-122"/>
                <a:cs typeface="Times New Roman Bold" panose="02020803070505020304" pitchFamily="18" charset="0"/>
              </a:rPr>
              <a:t>August 2017</a:t>
            </a:r>
            <a:r>
              <a:rPr lang="de-CH" sz="1200" b="1" spc="-20" smtClean="0">
                <a:solidFill>
                  <a:schemeClr val="tx1"/>
                </a:solidFill>
                <a:latin typeface="Calibri" panose="020F0502020204030204" pitchFamily="34" charset="0"/>
                <a:ea typeface="SimSun" panose="02010600030101010101" pitchFamily="2" charset="-122"/>
                <a:cs typeface="Times New Roman Bold" panose="02020803070505020304" pitchFamily="18" charset="0"/>
              </a:rPr>
              <a:t/>
            </a:r>
            <a:br>
              <a:rPr lang="de-CH" sz="1200" b="1" spc="-20" smtClean="0">
                <a:solidFill>
                  <a:schemeClr val="tx1"/>
                </a:solidFill>
                <a:latin typeface="Calibri" panose="020F0502020204030204" pitchFamily="34" charset="0"/>
                <a:ea typeface="SimSun" panose="02010600030101010101" pitchFamily="2" charset="-122"/>
                <a:cs typeface="Times New Roman Bold" panose="02020803070505020304" pitchFamily="18" charset="0"/>
              </a:rPr>
            </a:br>
            <a:r>
              <a:rPr lang="de-CH" sz="1200" b="1" spc="-20" smtClean="0">
                <a:solidFill>
                  <a:schemeClr val="tx1"/>
                </a:solidFill>
                <a:latin typeface="Calibri" panose="020F0502020204030204" pitchFamily="34" charset="0"/>
                <a:ea typeface="SimSun" panose="02010600030101010101" pitchFamily="2" charset="-122"/>
                <a:cs typeface="Times New Roman Bold" panose="02020803070505020304" pitchFamily="18" charset="0"/>
              </a:rPr>
              <a:t>English only</a:t>
            </a:r>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342175" y="228600"/>
            <a:ext cx="79740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a:t>Target </a:t>
            </a:r>
            <a:r>
              <a:rPr lang="en-US" sz="3959" dirty="0" smtClean="0"/>
              <a:t>2.5.B: </a:t>
            </a:r>
            <a:r>
              <a:rPr lang="en-US" sz="3959" dirty="0"/>
              <a:t>Persons with disabilities</a:t>
            </a:r>
          </a:p>
        </p:txBody>
      </p:sp>
      <p:sp>
        <p:nvSpPr>
          <p:cNvPr id="176" name="Shape 176"/>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10</a:t>
            </a:fld>
            <a:endParaRPr lang="en-US" sz="1190" b="1">
              <a:solidFill>
                <a:srgbClr val="FFFFFF"/>
              </a:solidFill>
              <a:latin typeface="Calibri"/>
              <a:ea typeface="Calibri"/>
              <a:cs typeface="Calibri"/>
              <a:sym typeface="Calibri"/>
            </a:endParaRPr>
          </a:p>
        </p:txBody>
      </p:sp>
      <p:sp>
        <p:nvSpPr>
          <p:cNvPr id="177" name="Shape 177"/>
          <p:cNvSpPr txBox="1">
            <a:spLocks noGrp="1"/>
          </p:cNvSpPr>
          <p:nvPr>
            <p:ph type="body" idx="1"/>
          </p:nvPr>
        </p:nvSpPr>
        <p:spPr>
          <a:xfrm>
            <a:off x="612648" y="1600200"/>
            <a:ext cx="7870800" cy="5141100"/>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spcAft>
                <a:spcPts val="0"/>
              </a:spcAft>
              <a:buNone/>
            </a:pPr>
            <a:r>
              <a:rPr lang="en-US" sz="1812" dirty="0"/>
              <a:t>Enabling environments ensuring accessible telecommunications/ICTs for persons with disabilities should be established in all countries by 2020</a:t>
            </a:r>
          </a:p>
          <a:p>
            <a:pPr marL="0" marR="0" lvl="0" indent="0" algn="l" rtl="0">
              <a:lnSpc>
                <a:spcPct val="80000"/>
              </a:lnSpc>
              <a:spcBef>
                <a:spcPts val="0"/>
              </a:spcBef>
              <a:spcAft>
                <a:spcPts val="0"/>
              </a:spcAft>
              <a:buNone/>
            </a:pPr>
            <a:endParaRPr sz="1812" dirty="0"/>
          </a:p>
          <a:p>
            <a:pPr marL="457200" lvl="0" indent="-343693" rtl="0">
              <a:lnSpc>
                <a:spcPct val="80000"/>
              </a:lnSpc>
              <a:spcBef>
                <a:spcPts val="0"/>
              </a:spcBef>
              <a:buSzPct val="100694"/>
            </a:pPr>
            <a:r>
              <a:rPr lang="en-US" sz="1812" dirty="0" smtClean="0"/>
              <a:t>48 </a:t>
            </a:r>
            <a:r>
              <a:rPr lang="en-US" sz="1812" dirty="0"/>
              <a:t>out of 64 reporting countries have an accessibility strategy (2016 data), or 75% percent of the reporting </a:t>
            </a:r>
            <a:r>
              <a:rPr lang="en-US" sz="1812" dirty="0" smtClean="0"/>
              <a:t>countries</a:t>
            </a:r>
          </a:p>
          <a:p>
            <a:pPr marL="457200" lvl="0" indent="-343693" rtl="0">
              <a:lnSpc>
                <a:spcPct val="80000"/>
              </a:lnSpc>
              <a:spcBef>
                <a:spcPts val="0"/>
              </a:spcBef>
              <a:buSzPct val="100694"/>
            </a:pPr>
            <a:endParaRPr lang="en-US" sz="1812" dirty="0" smtClean="0"/>
          </a:p>
          <a:p>
            <a:pPr marL="457200" lvl="0" indent="-343693" rtl="0">
              <a:lnSpc>
                <a:spcPct val="80000"/>
              </a:lnSpc>
              <a:spcBef>
                <a:spcPts val="0"/>
              </a:spcBef>
              <a:buSzPct val="100694"/>
            </a:pPr>
            <a:r>
              <a:rPr lang="en-US" sz="1812" dirty="0" smtClean="0"/>
              <a:t>Increased from 40 out of 98 reporting countries in 2015 (41% of reporting countries)</a:t>
            </a:r>
          </a:p>
          <a:p>
            <a:pPr marL="0" lvl="0" indent="0" rtl="0">
              <a:lnSpc>
                <a:spcPct val="80000"/>
              </a:lnSpc>
              <a:spcBef>
                <a:spcPts val="0"/>
              </a:spcBef>
              <a:buNone/>
            </a:pPr>
            <a:endParaRPr sz="1812" dirty="0"/>
          </a:p>
          <a:p>
            <a:pPr marL="0" lvl="0" indent="0" rtl="0">
              <a:lnSpc>
                <a:spcPct val="80000"/>
              </a:lnSpc>
              <a:spcBef>
                <a:spcPts val="0"/>
              </a:spcBef>
              <a:buNone/>
            </a:pPr>
            <a:endParaRPr sz="1812" dirty="0"/>
          </a:p>
          <a:p>
            <a:pPr marL="0" lvl="0" indent="0" rtl="0">
              <a:lnSpc>
                <a:spcPct val="80000"/>
              </a:lnSpc>
              <a:spcBef>
                <a:spcPts val="0"/>
              </a:spcBef>
              <a:buNone/>
            </a:pPr>
            <a:endParaRPr sz="1812" dirty="0"/>
          </a:p>
          <a:p>
            <a:pPr marL="0" lvl="0" indent="0" rtl="0">
              <a:lnSpc>
                <a:spcPct val="80000"/>
              </a:lnSpc>
              <a:spcBef>
                <a:spcPts val="0"/>
              </a:spcBef>
              <a:buNone/>
            </a:pPr>
            <a:endParaRPr sz="1812" dirty="0"/>
          </a:p>
        </p:txBody>
      </p:sp>
      <p:graphicFrame>
        <p:nvGraphicFramePr>
          <p:cNvPr id="7" name="Chart 6"/>
          <p:cNvGraphicFramePr/>
          <p:nvPr>
            <p:extLst>
              <p:ext uri="{D42A27DB-BD31-4B8C-83A1-F6EECF244321}">
                <p14:modId xmlns:p14="http://schemas.microsoft.com/office/powerpoint/2010/main" val="15073424"/>
              </p:ext>
            </p:extLst>
          </p:nvPr>
        </p:nvGraphicFramePr>
        <p:xfrm>
          <a:off x="1909354" y="3596640"/>
          <a:ext cx="5440680" cy="32613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612647" y="228600"/>
            <a:ext cx="77037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a:t>Target 3.1: </a:t>
            </a:r>
            <a:r>
              <a:rPr lang="en-US" sz="3959" dirty="0" smtClean="0"/>
              <a:t>Cybersecurity </a:t>
            </a:r>
            <a:r>
              <a:rPr lang="en-US" sz="3959" dirty="0"/>
              <a:t>readiness</a:t>
            </a:r>
          </a:p>
        </p:txBody>
      </p:sp>
      <p:sp>
        <p:nvSpPr>
          <p:cNvPr id="183" name="Shape 183"/>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11</a:t>
            </a:fld>
            <a:endParaRPr lang="en-US" sz="1190" b="1">
              <a:solidFill>
                <a:srgbClr val="FFFFFF"/>
              </a:solidFill>
              <a:latin typeface="Calibri"/>
              <a:ea typeface="Calibri"/>
              <a:cs typeface="Calibri"/>
              <a:sym typeface="Calibri"/>
            </a:endParaRPr>
          </a:p>
        </p:txBody>
      </p:sp>
      <p:sp>
        <p:nvSpPr>
          <p:cNvPr id="184" name="Shape 184"/>
          <p:cNvSpPr txBox="1">
            <a:spLocks noGrp="1"/>
          </p:cNvSpPr>
          <p:nvPr>
            <p:ph type="body" idx="1"/>
          </p:nvPr>
        </p:nvSpPr>
        <p:spPr>
          <a:xfrm>
            <a:off x="612650" y="1522510"/>
            <a:ext cx="7703700" cy="4485600"/>
          </a:xfrm>
          <a:prstGeom prst="rect">
            <a:avLst/>
          </a:prstGeom>
          <a:noFill/>
          <a:ln>
            <a:noFill/>
          </a:ln>
        </p:spPr>
        <p:txBody>
          <a:bodyPr lIns="91425" tIns="45700" rIns="91425" bIns="45700" anchor="t" anchorCtr="0">
            <a:noAutofit/>
          </a:bodyPr>
          <a:lstStyle/>
          <a:p>
            <a:pPr marL="0" lvl="0" indent="0" rtl="0">
              <a:lnSpc>
                <a:spcPct val="80000"/>
              </a:lnSpc>
              <a:spcBef>
                <a:spcPts val="0"/>
              </a:spcBef>
              <a:buNone/>
            </a:pPr>
            <a:r>
              <a:rPr lang="en-US" sz="1812" dirty="0"/>
              <a:t>3.1: Cybersecurity readiness should be improved by 40% by 2020</a:t>
            </a:r>
          </a:p>
          <a:p>
            <a:pPr marL="0" lvl="0" indent="0" rtl="0">
              <a:lnSpc>
                <a:spcPct val="80000"/>
              </a:lnSpc>
              <a:spcBef>
                <a:spcPts val="0"/>
              </a:spcBef>
              <a:buNone/>
            </a:pPr>
            <a:endParaRPr sz="1812" dirty="0"/>
          </a:p>
          <a:p>
            <a:pPr marL="457200" marR="0" lvl="0" indent="-343693" algn="l" rtl="0">
              <a:lnSpc>
                <a:spcPct val="80000"/>
              </a:lnSpc>
              <a:spcBef>
                <a:spcPts val="0"/>
              </a:spcBef>
              <a:spcAft>
                <a:spcPts val="0"/>
              </a:spcAft>
              <a:buClr>
                <a:schemeClr val="accent2"/>
              </a:buClr>
              <a:buSzPct val="100694"/>
              <a:buFont typeface="Noto Sans Symbols"/>
            </a:pPr>
            <a:r>
              <a:rPr lang="en-US" sz="1812" dirty="0"/>
              <a:t>To measure improvement in cybersecurity within the context of the Connect 2020 Agenda, ITU proposes to combine the Global Cybersecurity Index (GCI) results with key indicators of cybersecurity vision and capabilities at the country level: the existence of a national cybersecurity strategy and a national Computer Incident Response Team (CIRT).</a:t>
            </a:r>
          </a:p>
          <a:p>
            <a:pPr marL="457200" marR="0" lvl="0" indent="-343693" algn="l" rtl="0">
              <a:lnSpc>
                <a:spcPct val="80000"/>
              </a:lnSpc>
              <a:spcBef>
                <a:spcPts val="0"/>
              </a:spcBef>
              <a:spcAft>
                <a:spcPts val="0"/>
              </a:spcAft>
              <a:buClr>
                <a:schemeClr val="accent2"/>
              </a:buClr>
              <a:buSzPct val="100694"/>
              <a:buFont typeface="Noto Sans Symbols"/>
            </a:pPr>
            <a:endParaRPr lang="en-US" sz="1812" dirty="0" smtClean="0"/>
          </a:p>
          <a:p>
            <a:pPr marL="457200" marR="0" lvl="0" indent="-343693" algn="l" rtl="0">
              <a:lnSpc>
                <a:spcPct val="80000"/>
              </a:lnSpc>
              <a:spcBef>
                <a:spcPts val="0"/>
              </a:spcBef>
              <a:spcAft>
                <a:spcPts val="0"/>
              </a:spcAft>
              <a:buClr>
                <a:schemeClr val="accent2"/>
              </a:buClr>
              <a:buSzPct val="100694"/>
              <a:buFont typeface="Noto Sans Symbols"/>
            </a:pPr>
            <a:r>
              <a:rPr lang="en-US" sz="1812" dirty="0" smtClean="0"/>
              <a:t>By </a:t>
            </a:r>
            <a:r>
              <a:rPr lang="en-US" sz="1812" dirty="0"/>
              <a:t>combining the growth in the average GCI scores with the growth in the number of national cybersecurity strategies and national CIRTs, it will be possible to determine if the 40% improvement target in cybersecurity between 2014 and 2020 has been achieved</a:t>
            </a:r>
            <a:r>
              <a:rPr lang="en-US" sz="1812" dirty="0" smtClean="0"/>
              <a:t>.</a:t>
            </a:r>
            <a:endParaRPr lang="en-US" sz="1812"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4620" y="4729455"/>
            <a:ext cx="3581608" cy="1956520"/>
          </a:xfrm>
          <a:prstGeom prst="rect">
            <a:avLst/>
          </a:prstGeom>
        </p:spPr>
      </p:pic>
      <p:sp>
        <p:nvSpPr>
          <p:cNvPr id="3" name="TextBox 2"/>
          <p:cNvSpPr txBox="1"/>
          <p:nvPr/>
        </p:nvSpPr>
        <p:spPr>
          <a:xfrm>
            <a:off x="2811498" y="4421678"/>
            <a:ext cx="3331791" cy="338554"/>
          </a:xfrm>
          <a:prstGeom prst="rect">
            <a:avLst/>
          </a:prstGeom>
          <a:noFill/>
        </p:spPr>
        <p:txBody>
          <a:bodyPr wrap="square" rtlCol="0">
            <a:spAutoFit/>
          </a:bodyPr>
          <a:lstStyle/>
          <a:p>
            <a:pPr algn="ctr"/>
            <a:r>
              <a:rPr lang="en-US" sz="1600" b="1" dirty="0" smtClean="0">
                <a:latin typeface="Calibri" panose="020F0502020204030204" pitchFamily="34" charset="0"/>
              </a:rPr>
              <a:t>GCI heat map 2017</a:t>
            </a:r>
            <a:endParaRPr lang="en-US" sz="1600" b="1" dirty="0">
              <a:latin typeface="Calibri" panose="020F0502020204030204" pitchFamily="34" charset="0"/>
            </a:endParaRPr>
          </a:p>
        </p:txBody>
      </p:sp>
      <p:sp>
        <p:nvSpPr>
          <p:cNvPr id="8" name="TextBox 7"/>
          <p:cNvSpPr txBox="1"/>
          <p:nvPr/>
        </p:nvSpPr>
        <p:spPr>
          <a:xfrm>
            <a:off x="6256228" y="6224310"/>
            <a:ext cx="2531512" cy="461665"/>
          </a:xfrm>
          <a:prstGeom prst="rect">
            <a:avLst/>
          </a:prstGeom>
          <a:noFill/>
        </p:spPr>
        <p:txBody>
          <a:bodyPr wrap="square" rtlCol="0">
            <a:spAutoFit/>
          </a:bodyPr>
          <a:lstStyle/>
          <a:p>
            <a:r>
              <a:rPr lang="en-US" sz="1200" dirty="0">
                <a:latin typeface="Calibri" panose="020F0502020204030204" pitchFamily="34" charset="0"/>
              </a:rPr>
              <a:t>Level of </a:t>
            </a:r>
            <a:r>
              <a:rPr lang="en-US" sz="1200" dirty="0" smtClean="0">
                <a:latin typeface="Calibri" panose="020F0502020204030204" pitchFamily="34" charset="0"/>
              </a:rPr>
              <a:t>commitment:</a:t>
            </a:r>
            <a:br>
              <a:rPr lang="en-US" sz="1200" dirty="0" smtClean="0">
                <a:latin typeface="Calibri" panose="020F0502020204030204" pitchFamily="34" charset="0"/>
              </a:rPr>
            </a:br>
            <a:r>
              <a:rPr lang="en-US" sz="1200" dirty="0" smtClean="0">
                <a:latin typeface="Calibri" panose="020F0502020204030204" pitchFamily="34" charset="0"/>
              </a:rPr>
              <a:t>from </a:t>
            </a:r>
            <a:r>
              <a:rPr lang="en-US" sz="1200" dirty="0">
                <a:latin typeface="Calibri" panose="020F0502020204030204" pitchFamily="34" charset="0"/>
              </a:rPr>
              <a:t>Green (highest) to Red (lowest)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612647" y="228600"/>
            <a:ext cx="77037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smtClean="0"/>
              <a:t>Targets 3.2 &amp; 3.3: E-waste &amp; Greenhouse Gas emissions</a:t>
            </a:r>
            <a:endParaRPr lang="en-US" sz="3959" dirty="0"/>
          </a:p>
        </p:txBody>
      </p:sp>
      <p:sp>
        <p:nvSpPr>
          <p:cNvPr id="191" name="Shape 191"/>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12</a:t>
            </a:fld>
            <a:endParaRPr lang="en-US" sz="1190" b="1">
              <a:solidFill>
                <a:srgbClr val="FFFFFF"/>
              </a:solidFill>
              <a:latin typeface="Calibri"/>
              <a:ea typeface="Calibri"/>
              <a:cs typeface="Calibri"/>
              <a:sym typeface="Calibri"/>
            </a:endParaRPr>
          </a:p>
        </p:txBody>
      </p:sp>
      <p:sp>
        <p:nvSpPr>
          <p:cNvPr id="192" name="Shape 192"/>
          <p:cNvSpPr txBox="1">
            <a:spLocks noGrp="1"/>
          </p:cNvSpPr>
          <p:nvPr>
            <p:ph type="body" idx="1"/>
          </p:nvPr>
        </p:nvSpPr>
        <p:spPr>
          <a:xfrm>
            <a:off x="612650" y="1571125"/>
            <a:ext cx="8226550" cy="3976235"/>
          </a:xfrm>
          <a:prstGeom prst="rect">
            <a:avLst/>
          </a:prstGeom>
          <a:noFill/>
          <a:ln>
            <a:noFill/>
          </a:ln>
        </p:spPr>
        <p:txBody>
          <a:bodyPr lIns="91425" tIns="45700" rIns="91425" bIns="45700" anchor="t" anchorCtr="0">
            <a:noAutofit/>
          </a:bodyPr>
          <a:lstStyle/>
          <a:p>
            <a:pPr marL="0" lvl="0" indent="0" rtl="0">
              <a:lnSpc>
                <a:spcPct val="80000"/>
              </a:lnSpc>
              <a:spcBef>
                <a:spcPts val="0"/>
              </a:spcBef>
              <a:buNone/>
            </a:pPr>
            <a:r>
              <a:rPr lang="en-US" sz="1812" dirty="0"/>
              <a:t>3.2: Volume of redundant e-waste to be reduced by 50% by 2020</a:t>
            </a:r>
          </a:p>
          <a:p>
            <a:pPr marL="0" lvl="0" indent="0" rtl="0">
              <a:lnSpc>
                <a:spcPct val="80000"/>
              </a:lnSpc>
              <a:spcBef>
                <a:spcPts val="0"/>
              </a:spcBef>
              <a:buNone/>
            </a:pPr>
            <a:endParaRPr sz="1812" dirty="0"/>
          </a:p>
          <a:p>
            <a:pPr marL="457200" lvl="0" indent="-343693" rtl="0">
              <a:lnSpc>
                <a:spcPct val="80000"/>
              </a:lnSpc>
              <a:spcBef>
                <a:spcPts val="0"/>
              </a:spcBef>
              <a:buClr>
                <a:srgbClr val="498BC9"/>
              </a:buClr>
              <a:buSzPct val="100694"/>
            </a:pPr>
            <a:r>
              <a:rPr lang="en-US" sz="1812" dirty="0" smtClean="0"/>
              <a:t>Data was limited</a:t>
            </a:r>
            <a:r>
              <a:rPr lang="en-US" sz="1812" dirty="0"/>
              <a:t>, mostly OECD countries</a:t>
            </a:r>
          </a:p>
          <a:p>
            <a:pPr marL="457200" lvl="0" indent="-343693">
              <a:lnSpc>
                <a:spcPct val="80000"/>
              </a:lnSpc>
              <a:spcBef>
                <a:spcPts val="0"/>
              </a:spcBef>
              <a:buClr>
                <a:srgbClr val="498BC9"/>
              </a:buClr>
              <a:buSzPct val="100694"/>
            </a:pPr>
            <a:r>
              <a:rPr lang="en-US" sz="1812" dirty="0" smtClean="0"/>
              <a:t>More data and statistics </a:t>
            </a:r>
            <a:r>
              <a:rPr lang="en-US" sz="1812" dirty="0"/>
              <a:t>on e-waste recycling </a:t>
            </a:r>
            <a:r>
              <a:rPr lang="en-US" sz="1812" dirty="0" smtClean="0"/>
              <a:t>now being collected</a:t>
            </a:r>
          </a:p>
          <a:p>
            <a:pPr marL="457200" lvl="0" indent="-343693">
              <a:lnSpc>
                <a:spcPct val="80000"/>
              </a:lnSpc>
              <a:spcBef>
                <a:spcPts val="0"/>
              </a:spcBef>
              <a:buClr>
                <a:srgbClr val="498BC9"/>
              </a:buClr>
              <a:buSzPct val="100694"/>
            </a:pPr>
            <a:r>
              <a:rPr lang="en-US" sz="1812" dirty="0" smtClean="0"/>
              <a:t>Proposal to revise the target to ‘increased recycled e-waste’ to match with available data</a:t>
            </a:r>
            <a:endParaRPr sz="1812" dirty="0"/>
          </a:p>
        </p:txBody>
      </p:sp>
      <p:sp>
        <p:nvSpPr>
          <p:cNvPr id="5" name="Shape 199"/>
          <p:cNvSpPr txBox="1">
            <a:spLocks/>
          </p:cNvSpPr>
          <p:nvPr/>
        </p:nvSpPr>
        <p:spPr>
          <a:xfrm>
            <a:off x="612647" y="3686747"/>
            <a:ext cx="4617915" cy="1624393"/>
          </a:xfrm>
          <a:prstGeom prst="rect">
            <a:avLst/>
          </a:prstGeom>
          <a:noFill/>
          <a:ln>
            <a:noFill/>
          </a:ln>
        </p:spPr>
        <p:txBody>
          <a:bodyPr lIns="91425" tIns="45700" rIns="91425" bIns="45700" anchor="t" anchorCtr="0">
            <a:noAutofit/>
          </a:bodyPr>
          <a:lstStyle>
            <a:defPPr marR="0" lvl="0" algn="l" rtl="0">
              <a:lnSpc>
                <a:spcPct val="100000"/>
              </a:lnSpc>
              <a:spcBef>
                <a:spcPts val="0"/>
              </a:spcBef>
              <a:spcAft>
                <a:spcPts val="0"/>
              </a:spcAft>
            </a:defPPr>
            <a:lvl1pPr marL="320040" marR="0" lvl="0" indent="-209550" algn="l" rtl="0">
              <a:lnSpc>
                <a:spcPct val="100000"/>
              </a:lnSpc>
              <a:spcBef>
                <a:spcPts val="700"/>
              </a:spcBef>
              <a:spcAft>
                <a:spcPts val="0"/>
              </a:spcAft>
              <a:buClr>
                <a:schemeClr val="accent2"/>
              </a:buClr>
              <a:buSzPct val="59999"/>
              <a:buFont typeface="Noto Sans Symbols"/>
              <a:buChar char="◻"/>
              <a:defRPr sz="2900" b="0" i="0" u="none" strike="noStrike" cap="none">
                <a:solidFill>
                  <a:schemeClr val="dk1"/>
                </a:solidFill>
                <a:latin typeface="Calibri"/>
                <a:ea typeface="Calibri"/>
                <a:cs typeface="Calibri"/>
                <a:sym typeface="Calibri"/>
              </a:defRPr>
            </a:lvl1pPr>
            <a:lvl2pPr marL="640080" marR="0" lvl="1" indent="-168910" algn="l" rtl="0">
              <a:lnSpc>
                <a:spcPct val="100000"/>
              </a:lnSpc>
              <a:spcBef>
                <a:spcPts val="550"/>
              </a:spcBef>
              <a:spcAft>
                <a:spcPts val="0"/>
              </a:spcAft>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lnSpc>
                <a:spcPct val="100000"/>
              </a:lnSpc>
              <a:spcBef>
                <a:spcPts val="500"/>
              </a:spcBef>
              <a:spcAft>
                <a:spcPts val="0"/>
              </a:spcAft>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lnSpc>
                <a:spcPct val="100000"/>
              </a:lnSpc>
              <a:spcBef>
                <a:spcPts val="400"/>
              </a:spcBef>
              <a:spcAft>
                <a:spcPts val="0"/>
              </a:spcAft>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lnSpc>
                <a:spcPct val="100000"/>
              </a:lnSpc>
              <a:spcBef>
                <a:spcPts val="400"/>
              </a:spcBef>
              <a:spcAft>
                <a:spcPts val="0"/>
              </a:spcAft>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lnSpc>
                <a:spcPct val="100000"/>
              </a:lnSpc>
              <a:spcBef>
                <a:spcPts val="360"/>
              </a:spcBef>
              <a:spcAft>
                <a:spcPts val="0"/>
              </a:spcAft>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lnSpc>
                <a:spcPct val="100000"/>
              </a:lnSpc>
              <a:spcBef>
                <a:spcPts val="360"/>
              </a:spcBef>
              <a:spcAft>
                <a:spcPts val="0"/>
              </a:spcAft>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lnSpc>
                <a:spcPct val="100000"/>
              </a:lnSpc>
              <a:spcBef>
                <a:spcPts val="360"/>
              </a:spcBef>
              <a:spcAft>
                <a:spcPts val="0"/>
              </a:spcAft>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lnSpc>
                <a:spcPct val="100000"/>
              </a:lnSpc>
              <a:spcBef>
                <a:spcPts val="360"/>
              </a:spcBef>
              <a:spcAft>
                <a:spcPts val="0"/>
              </a:spcAft>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pPr marL="0" indent="0">
              <a:lnSpc>
                <a:spcPct val="80000"/>
              </a:lnSpc>
              <a:spcBef>
                <a:spcPts val="0"/>
              </a:spcBef>
              <a:buFont typeface="Noto Sans Symbols"/>
              <a:buNone/>
            </a:pPr>
            <a:r>
              <a:rPr lang="en-US" sz="1812" dirty="0" smtClean="0"/>
              <a:t>3.3: Greenhouse Gas emissions generated by the telecommunication/ICT sector to be decreased per device by 30% by 2020</a:t>
            </a:r>
          </a:p>
          <a:p>
            <a:pPr marL="0" indent="0">
              <a:lnSpc>
                <a:spcPct val="80000"/>
              </a:lnSpc>
              <a:spcBef>
                <a:spcPts val="0"/>
              </a:spcBef>
              <a:buFont typeface="Noto Sans Symbols"/>
              <a:buNone/>
            </a:pPr>
            <a:endParaRPr lang="en-US" sz="1812" dirty="0" smtClean="0"/>
          </a:p>
          <a:p>
            <a:pPr marL="457200" indent="-343693">
              <a:lnSpc>
                <a:spcPct val="80000"/>
              </a:lnSpc>
              <a:spcBef>
                <a:spcPts val="0"/>
              </a:spcBef>
              <a:buClr>
                <a:srgbClr val="498BC9"/>
              </a:buClr>
              <a:buSzPct val="100694"/>
            </a:pPr>
            <a:r>
              <a:rPr lang="en-US" sz="1812" dirty="0"/>
              <a:t>ITU-T Study Group 5 </a:t>
            </a:r>
            <a:r>
              <a:rPr lang="en-US" sz="1812" dirty="0" smtClean="0"/>
              <a:t>working </a:t>
            </a:r>
            <a:r>
              <a:rPr lang="en-US" sz="1812" dirty="0"/>
              <a:t>on a roadmap for Target 3.3 on GHG emissions </a:t>
            </a:r>
            <a:r>
              <a:rPr lang="en-US" sz="1812" dirty="0" smtClean="0"/>
              <a:t>reduction</a:t>
            </a:r>
            <a:endParaRPr lang="en-US" sz="1812" dirty="0"/>
          </a:p>
        </p:txBody>
      </p:sp>
      <p:grpSp>
        <p:nvGrpSpPr>
          <p:cNvPr id="3" name="Group 2"/>
          <p:cNvGrpSpPr/>
          <p:nvPr/>
        </p:nvGrpSpPr>
        <p:grpSpPr>
          <a:xfrm>
            <a:off x="5230562" y="3260125"/>
            <a:ext cx="3722158" cy="2971863"/>
            <a:chOff x="5230562" y="2939492"/>
            <a:chExt cx="3722158" cy="2971863"/>
          </a:xfrm>
        </p:grpSpPr>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5230562" y="3390900"/>
              <a:ext cx="3722158" cy="2520455"/>
            </a:xfrm>
            <a:prstGeom prst="rect">
              <a:avLst/>
            </a:prstGeom>
          </p:spPr>
        </p:pic>
        <p:sp>
          <p:nvSpPr>
            <p:cNvPr id="2" name="TextBox 1"/>
            <p:cNvSpPr txBox="1"/>
            <p:nvPr/>
          </p:nvSpPr>
          <p:spPr>
            <a:xfrm>
              <a:off x="5369592" y="2939492"/>
              <a:ext cx="3444097" cy="523220"/>
            </a:xfrm>
            <a:prstGeom prst="rect">
              <a:avLst/>
            </a:prstGeom>
            <a:noFill/>
          </p:spPr>
          <p:txBody>
            <a:bodyPr wrap="square" rtlCol="0">
              <a:spAutoFit/>
            </a:bodyPr>
            <a:lstStyle/>
            <a:p>
              <a:pPr algn="ctr"/>
              <a:r>
                <a:rPr lang="en-US" dirty="0" smtClean="0">
                  <a:solidFill>
                    <a:schemeClr val="accent5"/>
                  </a:solidFill>
                  <a:latin typeface="Calibri" panose="020F0502020204030204" pitchFamily="34" charset="0"/>
                </a:rPr>
                <a:t>Global ICT emissions (</a:t>
              </a:r>
              <a:r>
                <a:rPr lang="en-US" dirty="0" err="1" smtClean="0">
                  <a:solidFill>
                    <a:schemeClr val="accent5"/>
                  </a:solidFill>
                  <a:latin typeface="Calibri" panose="020F0502020204030204" pitchFamily="34" charset="0"/>
                </a:rPr>
                <a:t>gigatonnes</a:t>
              </a:r>
              <a:r>
                <a:rPr lang="en-US" dirty="0" smtClean="0">
                  <a:solidFill>
                    <a:schemeClr val="accent5"/>
                  </a:solidFill>
                  <a:latin typeface="Calibri" panose="020F0502020204030204" pitchFamily="34" charset="0"/>
                </a:rPr>
                <a:t> of CO2 equivalent – </a:t>
              </a:r>
              <a:r>
                <a:rPr lang="en-US" dirty="0" err="1" smtClean="0">
                  <a:solidFill>
                    <a:schemeClr val="accent5"/>
                  </a:solidFill>
                  <a:latin typeface="Calibri" panose="020F0502020204030204" pitchFamily="34" charset="0"/>
                </a:rPr>
                <a:t>GeSI</a:t>
              </a:r>
              <a:r>
                <a:rPr lang="en-US" dirty="0" smtClean="0">
                  <a:solidFill>
                    <a:schemeClr val="accent5"/>
                  </a:solidFill>
                  <a:latin typeface="Calibri" panose="020F0502020204030204" pitchFamily="34" charset="0"/>
                </a:rPr>
                <a:t> estimates and projections </a:t>
              </a:r>
              <a:endParaRPr lang="en-US" dirty="0">
                <a:solidFill>
                  <a:schemeClr val="accent5"/>
                </a:solidFill>
                <a:latin typeface="Calibri" panose="020F0502020204030204" pitchFamily="34" charset="0"/>
              </a:endParaRPr>
            </a:p>
          </p:txBody>
        </p:sp>
      </p:grpSp>
      <p:sp>
        <p:nvSpPr>
          <p:cNvPr id="7" name="TextBox 6"/>
          <p:cNvSpPr txBox="1"/>
          <p:nvPr/>
        </p:nvSpPr>
        <p:spPr>
          <a:xfrm>
            <a:off x="5419387" y="6231988"/>
            <a:ext cx="1672253" cy="276999"/>
          </a:xfrm>
          <a:prstGeom prst="rect">
            <a:avLst/>
          </a:prstGeom>
          <a:noFill/>
        </p:spPr>
        <p:txBody>
          <a:bodyPr wrap="none" rtlCol="0">
            <a:spAutoFit/>
          </a:bodyPr>
          <a:lstStyle/>
          <a:p>
            <a:r>
              <a:rPr lang="en-US" sz="1200" dirty="0" smtClean="0">
                <a:latin typeface="Calibri" panose="020F0502020204030204" pitchFamily="34" charset="0"/>
              </a:rPr>
              <a:t>Source: UNCTAD (2015)</a:t>
            </a:r>
            <a:endParaRPr lang="en-US" sz="12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grpSp>
        <p:nvGrpSpPr>
          <p:cNvPr id="3" name="Group 2"/>
          <p:cNvGrpSpPr/>
          <p:nvPr/>
        </p:nvGrpSpPr>
        <p:grpSpPr>
          <a:xfrm>
            <a:off x="4213790" y="3324824"/>
            <a:ext cx="4929430" cy="3533176"/>
            <a:chOff x="4122005" y="3131505"/>
            <a:chExt cx="4929430" cy="3533176"/>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2005" y="3131505"/>
              <a:ext cx="4929430" cy="3262587"/>
            </a:xfrm>
            <a:prstGeom prst="rect">
              <a:avLst/>
            </a:prstGeom>
          </p:spPr>
        </p:pic>
        <p:sp>
          <p:nvSpPr>
            <p:cNvPr id="7" name="TextBox 6"/>
            <p:cNvSpPr txBox="1"/>
            <p:nvPr/>
          </p:nvSpPr>
          <p:spPr>
            <a:xfrm>
              <a:off x="4670280" y="6356904"/>
              <a:ext cx="4084320" cy="307777"/>
            </a:xfrm>
            <a:prstGeom prst="rect">
              <a:avLst/>
            </a:prstGeom>
            <a:noFill/>
          </p:spPr>
          <p:txBody>
            <a:bodyPr wrap="square" rtlCol="0">
              <a:spAutoFit/>
            </a:bodyPr>
            <a:lstStyle/>
            <a:p>
              <a:pPr algn="ctr"/>
              <a:r>
                <a:rPr lang="en-US" dirty="0" smtClean="0">
                  <a:latin typeface="Calibri" panose="020F0502020204030204" pitchFamily="34" charset="0"/>
                </a:rPr>
                <a:t>Source: ITU Annual Report 2016</a:t>
              </a:r>
              <a:endParaRPr lang="en-US" dirty="0">
                <a:latin typeface="Calibri" panose="020F0502020204030204" pitchFamily="34" charset="0"/>
              </a:endParaRPr>
            </a:p>
          </p:txBody>
        </p:sp>
      </p:grpSp>
      <p:sp>
        <p:nvSpPr>
          <p:cNvPr id="204" name="Shape 204"/>
          <p:cNvSpPr txBox="1">
            <a:spLocks noGrp="1"/>
          </p:cNvSpPr>
          <p:nvPr>
            <p:ph type="title"/>
          </p:nvPr>
        </p:nvSpPr>
        <p:spPr>
          <a:xfrm>
            <a:off x="617220" y="228600"/>
            <a:ext cx="7699154"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smtClean="0"/>
              <a:t>Goal 4: </a:t>
            </a:r>
            <a:r>
              <a:rPr lang="en-US" sz="3959" dirty="0"/>
              <a:t>Innovation </a:t>
            </a:r>
            <a:r>
              <a:rPr lang="en-US" sz="3959" dirty="0" smtClean="0"/>
              <a:t>and Partnership</a:t>
            </a:r>
            <a:endParaRPr lang="en-US" sz="3959" dirty="0"/>
          </a:p>
        </p:txBody>
      </p:sp>
      <p:sp>
        <p:nvSpPr>
          <p:cNvPr id="205" name="Shape 205"/>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13</a:t>
            </a:fld>
            <a:endParaRPr lang="en-US" sz="1190" b="1">
              <a:solidFill>
                <a:srgbClr val="FFFFFF"/>
              </a:solidFill>
              <a:latin typeface="Calibri"/>
              <a:ea typeface="Calibri"/>
              <a:cs typeface="Calibri"/>
              <a:sym typeface="Calibri"/>
            </a:endParaRPr>
          </a:p>
        </p:txBody>
      </p:sp>
      <p:sp>
        <p:nvSpPr>
          <p:cNvPr id="206" name="Shape 206"/>
          <p:cNvSpPr txBox="1">
            <a:spLocks noGrp="1"/>
          </p:cNvSpPr>
          <p:nvPr>
            <p:ph type="body" idx="1"/>
          </p:nvPr>
        </p:nvSpPr>
        <p:spPr>
          <a:xfrm>
            <a:off x="617220" y="1516721"/>
            <a:ext cx="8251680" cy="5051100"/>
          </a:xfrm>
          <a:prstGeom prst="rect">
            <a:avLst/>
          </a:prstGeom>
          <a:noFill/>
          <a:ln>
            <a:noFill/>
          </a:ln>
        </p:spPr>
        <p:txBody>
          <a:bodyPr lIns="91425" tIns="45700" rIns="91425" bIns="45700" anchor="t" anchorCtr="0">
            <a:noAutofit/>
          </a:bodyPr>
          <a:lstStyle/>
          <a:p>
            <a:pPr marL="0" lvl="0" indent="0" rtl="0">
              <a:lnSpc>
                <a:spcPct val="80000"/>
              </a:lnSpc>
              <a:spcBef>
                <a:spcPts val="0"/>
              </a:spcBef>
              <a:buNone/>
            </a:pPr>
            <a:r>
              <a:rPr lang="en-US" sz="1812" dirty="0"/>
              <a:t>4.1: Telecommunication/ICT environment conducive to innovation</a:t>
            </a:r>
          </a:p>
          <a:p>
            <a:pPr marL="0" lvl="0" indent="0" rtl="0">
              <a:lnSpc>
                <a:spcPct val="80000"/>
              </a:lnSpc>
              <a:spcBef>
                <a:spcPts val="0"/>
              </a:spcBef>
              <a:buNone/>
            </a:pPr>
            <a:endParaRPr sz="1812" dirty="0"/>
          </a:p>
          <a:p>
            <a:pPr marL="457200" indent="-343693">
              <a:lnSpc>
                <a:spcPct val="80000"/>
              </a:lnSpc>
              <a:spcBef>
                <a:spcPts val="0"/>
              </a:spcBef>
              <a:buClr>
                <a:srgbClr val="498BC9"/>
              </a:buClr>
              <a:buSzPct val="100694"/>
            </a:pPr>
            <a:r>
              <a:rPr lang="en-US" sz="1812" dirty="0" smtClean="0"/>
              <a:t>Related to innovation </a:t>
            </a:r>
            <a:r>
              <a:rPr lang="en-US" sz="1812" dirty="0"/>
              <a:t>capacity, </a:t>
            </a:r>
            <a:r>
              <a:rPr lang="en-US" sz="1812" dirty="0" smtClean="0"/>
              <a:t>possibility to </a:t>
            </a:r>
            <a:r>
              <a:rPr lang="en-US" sz="1812" dirty="0"/>
              <a:t>establish proxy indicators that draw on ICT-focused data </a:t>
            </a:r>
            <a:r>
              <a:rPr lang="en-US" sz="1812" dirty="0" smtClean="0"/>
              <a:t>under wider </a:t>
            </a:r>
            <a:r>
              <a:rPr lang="en-US" sz="1812" dirty="0"/>
              <a:t>innovation </a:t>
            </a:r>
            <a:r>
              <a:rPr lang="en-US" sz="1812" dirty="0" smtClean="0"/>
              <a:t>measurements</a:t>
            </a:r>
          </a:p>
          <a:p>
            <a:pPr marL="457200" indent="-343693">
              <a:lnSpc>
                <a:spcPct val="80000"/>
              </a:lnSpc>
              <a:spcBef>
                <a:spcPts val="0"/>
              </a:spcBef>
              <a:buClr>
                <a:srgbClr val="498BC9"/>
              </a:buClr>
              <a:buSzPct val="100694"/>
            </a:pPr>
            <a:endParaRPr lang="en-US" sz="1812" dirty="0" smtClean="0"/>
          </a:p>
          <a:p>
            <a:pPr marL="457200" indent="-343693">
              <a:lnSpc>
                <a:spcPct val="80000"/>
              </a:lnSpc>
              <a:spcBef>
                <a:spcPts val="0"/>
              </a:spcBef>
              <a:buClr>
                <a:srgbClr val="498BC9"/>
              </a:buClr>
              <a:buSzPct val="100694"/>
            </a:pPr>
            <a:r>
              <a:rPr lang="en-US" sz="1812" dirty="0" smtClean="0"/>
              <a:t>In </a:t>
            </a:r>
            <a:r>
              <a:rPr lang="en-US" sz="1812" dirty="0"/>
              <a:t>Sub-Saharan Africa, the number of innovation/tech hubs has increased about 15% since 2014 (World Development Report 2016: Digital Dividends)</a:t>
            </a:r>
          </a:p>
          <a:p>
            <a:pPr marL="0" lvl="0" indent="0" rtl="0">
              <a:lnSpc>
                <a:spcPct val="80000"/>
              </a:lnSpc>
              <a:spcBef>
                <a:spcPts val="0"/>
              </a:spcBef>
              <a:buNone/>
            </a:pPr>
            <a:endParaRPr lang="en-US" sz="1812" dirty="0" smtClean="0"/>
          </a:p>
          <a:p>
            <a:pPr marL="0" lvl="0" indent="0" rtl="0">
              <a:lnSpc>
                <a:spcPct val="80000"/>
              </a:lnSpc>
              <a:spcBef>
                <a:spcPts val="0"/>
              </a:spcBef>
              <a:buNone/>
            </a:pPr>
            <a:endParaRPr lang="en-US" sz="1812" dirty="0"/>
          </a:p>
          <a:p>
            <a:pPr marL="0" lvl="0" indent="0" rtl="0">
              <a:lnSpc>
                <a:spcPct val="80000"/>
              </a:lnSpc>
              <a:spcBef>
                <a:spcPts val="0"/>
              </a:spcBef>
              <a:buNone/>
            </a:pPr>
            <a:endParaRPr sz="1812" dirty="0"/>
          </a:p>
        </p:txBody>
      </p:sp>
      <p:sp>
        <p:nvSpPr>
          <p:cNvPr id="5" name="Shape 213"/>
          <p:cNvSpPr txBox="1">
            <a:spLocks/>
          </p:cNvSpPr>
          <p:nvPr/>
        </p:nvSpPr>
        <p:spPr>
          <a:xfrm>
            <a:off x="620858" y="3459165"/>
            <a:ext cx="3874942" cy="2834955"/>
          </a:xfrm>
          <a:prstGeom prst="rect">
            <a:avLst/>
          </a:prstGeom>
          <a:noFill/>
          <a:ln>
            <a:noFill/>
          </a:ln>
        </p:spPr>
        <p:txBody>
          <a:bodyPr lIns="91425" tIns="45700" rIns="91425" bIns="45700" anchor="t" anchorCtr="0">
            <a:noAutofit/>
          </a:bodyPr>
          <a:lstStyle>
            <a:defPPr marR="0" lvl="0" algn="l" rtl="0">
              <a:lnSpc>
                <a:spcPct val="100000"/>
              </a:lnSpc>
              <a:spcBef>
                <a:spcPts val="0"/>
              </a:spcBef>
              <a:spcAft>
                <a:spcPts val="0"/>
              </a:spcAft>
            </a:defPPr>
            <a:lvl1pPr marL="320040" marR="0" lvl="0" indent="-209550" algn="l" rtl="0">
              <a:lnSpc>
                <a:spcPct val="100000"/>
              </a:lnSpc>
              <a:spcBef>
                <a:spcPts val="700"/>
              </a:spcBef>
              <a:spcAft>
                <a:spcPts val="0"/>
              </a:spcAft>
              <a:buClr>
                <a:schemeClr val="accent2"/>
              </a:buClr>
              <a:buSzPct val="59999"/>
              <a:buFont typeface="Noto Sans Symbols"/>
              <a:buChar char="◻"/>
              <a:defRPr sz="2900" b="0" i="0" u="none" strike="noStrike" cap="none">
                <a:solidFill>
                  <a:schemeClr val="dk1"/>
                </a:solidFill>
                <a:latin typeface="Calibri"/>
                <a:ea typeface="Calibri"/>
                <a:cs typeface="Calibri"/>
                <a:sym typeface="Calibri"/>
              </a:defRPr>
            </a:lvl1pPr>
            <a:lvl2pPr marL="640080" marR="0" lvl="1" indent="-168910" algn="l" rtl="0">
              <a:lnSpc>
                <a:spcPct val="100000"/>
              </a:lnSpc>
              <a:spcBef>
                <a:spcPts val="550"/>
              </a:spcBef>
              <a:spcAft>
                <a:spcPts val="0"/>
              </a:spcAft>
              <a:buClr>
                <a:schemeClr val="accent1"/>
              </a:buClr>
              <a:buSzPct val="70000"/>
              <a:buFont typeface="Noto Sans Symbols"/>
              <a:buChar char="⬜"/>
              <a:defRPr sz="2600" b="0" i="0" u="none" strike="noStrike" cap="none">
                <a:solidFill>
                  <a:schemeClr val="dk1"/>
                </a:solidFill>
                <a:latin typeface="Calibri"/>
                <a:ea typeface="Calibri"/>
                <a:cs typeface="Calibri"/>
                <a:sym typeface="Calibri"/>
              </a:defRPr>
            </a:lvl2pPr>
            <a:lvl3pPr marL="914400" marR="0" lvl="2" indent="-119062" algn="l" rtl="0">
              <a:lnSpc>
                <a:spcPct val="100000"/>
              </a:lnSpc>
              <a:spcBef>
                <a:spcPts val="500"/>
              </a:spcBef>
              <a:spcAft>
                <a:spcPts val="0"/>
              </a:spcAft>
              <a:buClr>
                <a:schemeClr val="accent2"/>
              </a:buClr>
              <a:buSzPct val="75000"/>
              <a:buFont typeface="Noto Sans Symbols"/>
              <a:buChar char="■"/>
              <a:defRPr sz="2300" b="0" i="0" u="none" strike="noStrike" cap="none">
                <a:solidFill>
                  <a:schemeClr val="dk1"/>
                </a:solidFill>
                <a:latin typeface="Calibri"/>
                <a:ea typeface="Calibri"/>
                <a:cs typeface="Calibri"/>
                <a:sym typeface="Calibri"/>
              </a:defRPr>
            </a:lvl3pPr>
            <a:lvl4pPr marL="1371600" marR="0" lvl="3" indent="-133350" algn="l" rtl="0">
              <a:lnSpc>
                <a:spcPct val="100000"/>
              </a:lnSpc>
              <a:spcBef>
                <a:spcPts val="400"/>
              </a:spcBef>
              <a:spcAft>
                <a:spcPts val="0"/>
              </a:spcAft>
              <a:buClr>
                <a:schemeClr val="accent3"/>
              </a:buClr>
              <a:buSzPct val="75000"/>
              <a:buFont typeface="Noto Sans Symbols"/>
              <a:buChar char="■"/>
              <a:defRPr sz="2000" b="0" i="0" u="none" strike="noStrike" cap="none">
                <a:solidFill>
                  <a:schemeClr val="dk1"/>
                </a:solidFill>
                <a:latin typeface="Calibri"/>
                <a:ea typeface="Calibri"/>
                <a:cs typeface="Calibri"/>
                <a:sym typeface="Calibri"/>
              </a:defRPr>
            </a:lvl4pPr>
            <a:lvl5pPr marL="1828800" marR="0" lvl="4" indent="-146050" algn="l" rtl="0">
              <a:lnSpc>
                <a:spcPct val="100000"/>
              </a:lnSpc>
              <a:spcBef>
                <a:spcPts val="400"/>
              </a:spcBef>
              <a:spcAft>
                <a:spcPts val="0"/>
              </a:spcAft>
              <a:buClr>
                <a:schemeClr val="accent4"/>
              </a:buClr>
              <a:buSzPct val="64999"/>
              <a:buFont typeface="Noto Sans Symbols"/>
              <a:buChar char="■"/>
              <a:defRPr sz="2000" b="0" i="0" u="none" strike="noStrike" cap="none">
                <a:solidFill>
                  <a:schemeClr val="dk1"/>
                </a:solidFill>
                <a:latin typeface="Calibri"/>
                <a:ea typeface="Calibri"/>
                <a:cs typeface="Calibri"/>
                <a:sym typeface="Calibri"/>
              </a:defRPr>
            </a:lvl5pPr>
            <a:lvl6pPr marL="2103120" marR="0" lvl="5" indent="-121920" algn="l" rtl="0">
              <a:lnSpc>
                <a:spcPct val="100000"/>
              </a:lnSpc>
              <a:spcBef>
                <a:spcPts val="360"/>
              </a:spcBef>
              <a:spcAft>
                <a:spcPts val="0"/>
              </a:spcAft>
              <a:buClr>
                <a:schemeClr val="accent1"/>
              </a:buClr>
              <a:buSzPct val="100000"/>
              <a:buFont typeface="Noto Sans Symbols"/>
              <a:buChar char="▪"/>
              <a:defRPr sz="1800" b="0" i="0" u="none" strike="noStrike" cap="none">
                <a:solidFill>
                  <a:schemeClr val="dk1"/>
                </a:solidFill>
                <a:latin typeface="Calibri"/>
                <a:ea typeface="Calibri"/>
                <a:cs typeface="Calibri"/>
                <a:sym typeface="Calibri"/>
              </a:defRPr>
            </a:lvl6pPr>
            <a:lvl7pPr marL="2377440" marR="0" lvl="6" indent="-116839" algn="l" rtl="0">
              <a:lnSpc>
                <a:spcPct val="100000"/>
              </a:lnSpc>
              <a:spcBef>
                <a:spcPts val="360"/>
              </a:spcBef>
              <a:spcAft>
                <a:spcPts val="0"/>
              </a:spcAft>
              <a:buClr>
                <a:schemeClr val="accent2"/>
              </a:buClr>
              <a:buSzPct val="100000"/>
              <a:buFont typeface="Noto Sans Symbols"/>
              <a:buChar char="▪"/>
              <a:defRPr sz="1800" b="0" i="0" u="none" strike="noStrike" cap="none">
                <a:solidFill>
                  <a:schemeClr val="dk1"/>
                </a:solidFill>
                <a:latin typeface="Calibri"/>
                <a:ea typeface="Calibri"/>
                <a:cs typeface="Calibri"/>
                <a:sym typeface="Calibri"/>
              </a:defRPr>
            </a:lvl7pPr>
            <a:lvl8pPr marL="2651760" marR="0" lvl="7" indent="-124460" algn="l" rtl="0">
              <a:lnSpc>
                <a:spcPct val="100000"/>
              </a:lnSpc>
              <a:spcBef>
                <a:spcPts val="360"/>
              </a:spcBef>
              <a:spcAft>
                <a:spcPts val="0"/>
              </a:spcAft>
              <a:buClr>
                <a:schemeClr val="accent3"/>
              </a:buClr>
              <a:buSzPct val="100000"/>
              <a:buFont typeface="Noto Sans Symbols"/>
              <a:buChar char="▪"/>
              <a:defRPr sz="1800" b="0" i="0" u="none" strike="noStrike" cap="none">
                <a:solidFill>
                  <a:schemeClr val="dk1"/>
                </a:solidFill>
                <a:latin typeface="Calibri"/>
                <a:ea typeface="Calibri"/>
                <a:cs typeface="Calibri"/>
                <a:sym typeface="Calibri"/>
              </a:defRPr>
            </a:lvl8pPr>
            <a:lvl9pPr marL="2926080" marR="0" lvl="8" indent="-119379" algn="l" rtl="0">
              <a:lnSpc>
                <a:spcPct val="100000"/>
              </a:lnSpc>
              <a:spcBef>
                <a:spcPts val="360"/>
              </a:spcBef>
              <a:spcAft>
                <a:spcPts val="0"/>
              </a:spcAft>
              <a:buClr>
                <a:schemeClr val="accent4"/>
              </a:buClr>
              <a:buSzPct val="100000"/>
              <a:buFont typeface="Noto Sans Symbols"/>
              <a:buChar char="▪"/>
              <a:defRPr sz="1800" b="0" i="0" u="none" strike="noStrike" cap="none">
                <a:solidFill>
                  <a:schemeClr val="dk1"/>
                </a:solidFill>
                <a:latin typeface="Calibri"/>
                <a:ea typeface="Calibri"/>
                <a:cs typeface="Calibri"/>
                <a:sym typeface="Calibri"/>
              </a:defRPr>
            </a:lvl9pPr>
          </a:lstStyle>
          <a:p>
            <a:pPr marL="0" indent="0">
              <a:lnSpc>
                <a:spcPct val="80000"/>
              </a:lnSpc>
              <a:spcBef>
                <a:spcPts val="0"/>
              </a:spcBef>
              <a:buFont typeface="Noto Sans Symbols"/>
              <a:buNone/>
            </a:pPr>
            <a:r>
              <a:rPr lang="en-US" sz="1812" dirty="0" smtClean="0"/>
              <a:t>4.2: Effective partnerships of stakeholders in telecommunication/ICT environment</a:t>
            </a:r>
          </a:p>
          <a:p>
            <a:pPr marL="0" indent="0">
              <a:lnSpc>
                <a:spcPct val="80000"/>
              </a:lnSpc>
              <a:spcBef>
                <a:spcPts val="0"/>
              </a:spcBef>
              <a:buFont typeface="Noto Sans Symbols"/>
              <a:buNone/>
            </a:pPr>
            <a:endParaRPr lang="en-US" sz="1812" dirty="0" smtClean="0"/>
          </a:p>
          <a:p>
            <a:pPr marL="457200" indent="-343693">
              <a:lnSpc>
                <a:spcPct val="80000"/>
              </a:lnSpc>
              <a:spcBef>
                <a:spcPts val="0"/>
              </a:spcBef>
              <a:buClr>
                <a:srgbClr val="498BC9"/>
              </a:buClr>
              <a:buSzPct val="100694"/>
            </a:pPr>
            <a:r>
              <a:rPr lang="en-US" sz="1812" dirty="0" smtClean="0"/>
              <a:t>Data collection could be related with SDG target 17.6.1 (Number </a:t>
            </a:r>
            <a:r>
              <a:rPr lang="en-US" sz="1812" dirty="0"/>
              <a:t>of science and/or technology cooperation agreements and programmes between countries, by type of </a:t>
            </a:r>
            <a:r>
              <a:rPr lang="en-US" sz="1812" dirty="0" smtClean="0"/>
              <a:t>cooperation)</a:t>
            </a:r>
            <a:endParaRPr lang="en-US" sz="1812"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8447" y="1590230"/>
            <a:ext cx="3869871" cy="3478908"/>
          </a:xfrm>
          <a:prstGeom prst="rect">
            <a:avLst/>
          </a:prstGeom>
        </p:spPr>
      </p:pic>
      <p:sp>
        <p:nvSpPr>
          <p:cNvPr id="102" name="Shape 102"/>
          <p:cNvSpPr txBox="1">
            <a:spLocks noGrp="1"/>
          </p:cNvSpPr>
          <p:nvPr>
            <p:ph type="title"/>
          </p:nvPr>
        </p:nvSpPr>
        <p:spPr>
          <a:xfrm>
            <a:off x="612647" y="228600"/>
            <a:ext cx="77037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a:t>Target 1.1: </a:t>
            </a:r>
            <a:r>
              <a:rPr lang="en-US" sz="3959" dirty="0" smtClean="0"/>
              <a:t>Connected households </a:t>
            </a:r>
            <a:r>
              <a:rPr lang="en-US" sz="3959" dirty="0"/>
              <a:t>worldwide</a:t>
            </a:r>
          </a:p>
        </p:txBody>
      </p:sp>
      <p:sp>
        <p:nvSpPr>
          <p:cNvPr id="103" name="Shape 103"/>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2</a:t>
            </a:fld>
            <a:endParaRPr lang="en-US" sz="1190" b="1">
              <a:solidFill>
                <a:srgbClr val="FFFFFF"/>
              </a:solidFill>
              <a:latin typeface="Calibri"/>
              <a:ea typeface="Calibri"/>
              <a:cs typeface="Calibri"/>
              <a:sym typeface="Calibri"/>
            </a:endParaRPr>
          </a:p>
        </p:txBody>
      </p:sp>
      <p:sp>
        <p:nvSpPr>
          <p:cNvPr id="104" name="Shape 104"/>
          <p:cNvSpPr txBox="1">
            <a:spLocks noGrp="1"/>
          </p:cNvSpPr>
          <p:nvPr>
            <p:ph type="body" idx="1"/>
          </p:nvPr>
        </p:nvSpPr>
        <p:spPr>
          <a:xfrm>
            <a:off x="612647" y="1590230"/>
            <a:ext cx="4375800" cy="5381100"/>
          </a:xfrm>
          <a:prstGeom prst="rect">
            <a:avLst/>
          </a:prstGeom>
          <a:noFill/>
          <a:ln>
            <a:noFill/>
          </a:ln>
        </p:spPr>
        <p:txBody>
          <a:bodyPr lIns="91425" tIns="45700" rIns="91425" bIns="45700" anchor="t" anchorCtr="0">
            <a:noAutofit/>
          </a:bodyPr>
          <a:lstStyle/>
          <a:p>
            <a:pPr marL="457200" lvl="0" indent="-343693" rtl="0">
              <a:lnSpc>
                <a:spcPct val="80000"/>
              </a:lnSpc>
              <a:spcBef>
                <a:spcPts val="0"/>
              </a:spcBef>
              <a:buClr>
                <a:srgbClr val="498BC9"/>
              </a:buClr>
              <a:buSzPct val="100694"/>
            </a:pPr>
            <a:r>
              <a:rPr lang="en-US" sz="1812" dirty="0">
                <a:solidFill>
                  <a:srgbClr val="000000"/>
                </a:solidFill>
              </a:rPr>
              <a:t>1.1 Worldwide, 55% of households should have access to the Internet by 2020</a:t>
            </a:r>
          </a:p>
          <a:p>
            <a:pPr marL="0" lvl="0" indent="0" rtl="0">
              <a:lnSpc>
                <a:spcPct val="80000"/>
              </a:lnSpc>
              <a:spcBef>
                <a:spcPts val="0"/>
              </a:spcBef>
              <a:buNone/>
            </a:pPr>
            <a:endParaRPr sz="1812" dirty="0">
              <a:solidFill>
                <a:srgbClr val="000000"/>
              </a:solidFill>
            </a:endParaRPr>
          </a:p>
          <a:p>
            <a:pPr marL="457200" lvl="0" indent="-343693" rtl="0">
              <a:lnSpc>
                <a:spcPct val="80000"/>
              </a:lnSpc>
              <a:spcBef>
                <a:spcPts val="0"/>
              </a:spcBef>
              <a:buClr>
                <a:schemeClr val="accent2"/>
              </a:buClr>
              <a:buSzPct val="100694"/>
            </a:pPr>
            <a:r>
              <a:rPr lang="en-US" sz="1812" dirty="0" smtClean="0"/>
              <a:t>Target is expected to be achieved</a:t>
            </a:r>
            <a:endParaRPr lang="en-US" sz="1812" dirty="0"/>
          </a:p>
          <a:p>
            <a:pPr marL="0" lvl="0" indent="0" rtl="0">
              <a:lnSpc>
                <a:spcPct val="80000"/>
              </a:lnSpc>
              <a:spcBef>
                <a:spcPts val="0"/>
              </a:spcBef>
              <a:buNone/>
            </a:pPr>
            <a:endParaRPr sz="1812" dirty="0"/>
          </a:p>
          <a:p>
            <a:pPr marL="0" lvl="0" indent="0" rtl="0">
              <a:lnSpc>
                <a:spcPct val="80000"/>
              </a:lnSpc>
              <a:spcBef>
                <a:spcPts val="0"/>
              </a:spcBef>
              <a:buNone/>
            </a:pPr>
            <a:r>
              <a:rPr lang="en-US" sz="1812" dirty="0"/>
              <a:t>The worldwide number of households connected to the internet benefits in particular from a strong rise in the number of connected households in developing countries and LDCs (included as separate targets 2.1.A &amp; 2.1.B respectively)</a:t>
            </a:r>
          </a:p>
        </p:txBody>
      </p:sp>
      <p:sp>
        <p:nvSpPr>
          <p:cNvPr id="106" name="Shape 106"/>
          <p:cNvSpPr txBox="1"/>
          <p:nvPr/>
        </p:nvSpPr>
        <p:spPr>
          <a:xfrm>
            <a:off x="5217993" y="4929654"/>
            <a:ext cx="3640325" cy="528000"/>
          </a:xfrm>
          <a:prstGeom prst="rect">
            <a:avLst/>
          </a:prstGeom>
          <a:noFill/>
          <a:ln>
            <a:noFill/>
          </a:ln>
        </p:spPr>
        <p:txBody>
          <a:bodyPr lIns="91425" tIns="91425" rIns="91425" bIns="91425" anchor="t" anchorCtr="0">
            <a:noAutofit/>
          </a:bodyPr>
          <a:lstStyle/>
          <a:p>
            <a:pPr lvl="0"/>
            <a:r>
              <a:rPr lang="en-US" dirty="0">
                <a:latin typeface="Calibri" panose="020F0502020204030204" pitchFamily="34" charset="0"/>
              </a:rPr>
              <a:t>Source: ITU World Telecommunication /ICT Indicators database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8650" y="1600200"/>
            <a:ext cx="4705350" cy="3724275"/>
          </a:xfrm>
          <a:prstGeom prst="rect">
            <a:avLst/>
          </a:prstGeom>
        </p:spPr>
      </p:pic>
      <p:sp>
        <p:nvSpPr>
          <p:cNvPr id="111" name="Shape 111"/>
          <p:cNvSpPr txBox="1">
            <a:spLocks noGrp="1"/>
          </p:cNvSpPr>
          <p:nvPr>
            <p:ph type="title"/>
          </p:nvPr>
        </p:nvSpPr>
        <p:spPr>
          <a:xfrm>
            <a:off x="612647" y="228600"/>
            <a:ext cx="77037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a:t>Target 1.2 </a:t>
            </a:r>
            <a:r>
              <a:rPr lang="en-US" sz="3959" dirty="0" smtClean="0"/>
              <a:t>Individuals using the Internet worldwide</a:t>
            </a:r>
            <a:endParaRPr lang="en-US" sz="3959" dirty="0"/>
          </a:p>
        </p:txBody>
      </p:sp>
      <p:sp>
        <p:nvSpPr>
          <p:cNvPr id="112" name="Shape 112"/>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3</a:t>
            </a:fld>
            <a:endParaRPr lang="en-US" sz="1190" b="1">
              <a:solidFill>
                <a:srgbClr val="FFFFFF"/>
              </a:solidFill>
              <a:latin typeface="Calibri"/>
              <a:ea typeface="Calibri"/>
              <a:cs typeface="Calibri"/>
              <a:sym typeface="Calibri"/>
            </a:endParaRPr>
          </a:p>
        </p:txBody>
      </p:sp>
      <p:sp>
        <p:nvSpPr>
          <p:cNvPr id="3" name="Rectangle 2"/>
          <p:cNvSpPr/>
          <p:nvPr/>
        </p:nvSpPr>
        <p:spPr>
          <a:xfrm>
            <a:off x="4823460" y="5182255"/>
            <a:ext cx="4183380" cy="523220"/>
          </a:xfrm>
          <a:prstGeom prst="rect">
            <a:avLst/>
          </a:prstGeom>
        </p:spPr>
        <p:txBody>
          <a:bodyPr wrap="square">
            <a:spAutoFit/>
          </a:bodyPr>
          <a:lstStyle/>
          <a:p>
            <a:pPr lvl="0"/>
            <a:r>
              <a:rPr lang="en-US" dirty="0">
                <a:latin typeface="Calibri" panose="020F0502020204030204" pitchFamily="34" charset="0"/>
              </a:rPr>
              <a:t>Source: ITU World Telecommunication /ICT Indicators database</a:t>
            </a:r>
          </a:p>
        </p:txBody>
      </p:sp>
      <p:sp>
        <p:nvSpPr>
          <p:cNvPr id="113" name="Shape 113"/>
          <p:cNvSpPr txBox="1">
            <a:spLocks noGrp="1"/>
          </p:cNvSpPr>
          <p:nvPr>
            <p:ph type="body" idx="1"/>
          </p:nvPr>
        </p:nvSpPr>
        <p:spPr>
          <a:xfrm>
            <a:off x="444000" y="1899568"/>
            <a:ext cx="4242300" cy="4050855"/>
          </a:xfrm>
          <a:prstGeom prst="rect">
            <a:avLst/>
          </a:prstGeom>
          <a:noFill/>
          <a:ln>
            <a:noFill/>
          </a:ln>
        </p:spPr>
        <p:txBody>
          <a:bodyPr lIns="91425" tIns="45700" rIns="91425" bIns="45700" anchor="t" anchorCtr="0">
            <a:noAutofit/>
          </a:bodyPr>
          <a:lstStyle/>
          <a:p>
            <a:pPr marL="457200" lvl="0" indent="-343693" rtl="0">
              <a:lnSpc>
                <a:spcPct val="80000"/>
              </a:lnSpc>
              <a:spcBef>
                <a:spcPts val="0"/>
              </a:spcBef>
              <a:buClr>
                <a:srgbClr val="498BC9"/>
              </a:buClr>
              <a:buSzPct val="100694"/>
            </a:pPr>
            <a:r>
              <a:rPr lang="en-US" sz="1812" dirty="0">
                <a:solidFill>
                  <a:srgbClr val="000000"/>
                </a:solidFill>
              </a:rPr>
              <a:t>1.2: Worldwide, 60% of individuals should be using the Internet by 2020</a:t>
            </a:r>
          </a:p>
          <a:p>
            <a:pPr marL="0" lvl="0" indent="0" rtl="0">
              <a:lnSpc>
                <a:spcPct val="80000"/>
              </a:lnSpc>
              <a:spcBef>
                <a:spcPts val="0"/>
              </a:spcBef>
              <a:buNone/>
            </a:pPr>
            <a:endParaRPr sz="1812" dirty="0"/>
          </a:p>
          <a:p>
            <a:pPr marL="457200" lvl="0" indent="-343693" rtl="0">
              <a:lnSpc>
                <a:spcPct val="80000"/>
              </a:lnSpc>
              <a:spcBef>
                <a:spcPts val="0"/>
              </a:spcBef>
              <a:buClr>
                <a:srgbClr val="498BC9"/>
              </a:buClr>
              <a:buSzPct val="100694"/>
            </a:pPr>
            <a:r>
              <a:rPr lang="en-US" sz="1812" dirty="0" smtClean="0"/>
              <a:t>Target expected to be achieved</a:t>
            </a:r>
            <a:endParaRPr lang="en-US" sz="1812" dirty="0"/>
          </a:p>
          <a:p>
            <a:pPr marL="0" lvl="0" indent="0" rtl="0">
              <a:lnSpc>
                <a:spcPct val="80000"/>
              </a:lnSpc>
              <a:spcBef>
                <a:spcPts val="0"/>
              </a:spcBef>
              <a:buNone/>
            </a:pPr>
            <a:endParaRPr sz="1812" dirty="0"/>
          </a:p>
          <a:p>
            <a:pPr marL="0" lvl="0" indent="0" rtl="0">
              <a:lnSpc>
                <a:spcPct val="80000"/>
              </a:lnSpc>
              <a:spcBef>
                <a:spcPts val="0"/>
              </a:spcBef>
              <a:buNone/>
            </a:pPr>
            <a:r>
              <a:rPr lang="en-US" sz="1812" dirty="0"/>
              <a:t>The target may be achieved before 2020, this is in particular due to the strong growth in developing countries and LDC (included as separate targets 2.2.A &amp; 2.2.B respectively).</a:t>
            </a:r>
          </a:p>
          <a:p>
            <a:pPr marL="0" lvl="0" indent="0" rtl="0">
              <a:lnSpc>
                <a:spcPct val="80000"/>
              </a:lnSpc>
              <a:spcBef>
                <a:spcPts val="0"/>
              </a:spcBef>
              <a:buNone/>
            </a:pPr>
            <a:endParaRPr sz="1812" dirty="0"/>
          </a:p>
          <a:p>
            <a:pPr marL="0" lvl="0" indent="0" rtl="0">
              <a:lnSpc>
                <a:spcPct val="80000"/>
              </a:lnSpc>
              <a:spcBef>
                <a:spcPts val="0"/>
              </a:spcBef>
              <a:buNone/>
            </a:pPr>
            <a:r>
              <a:rPr lang="en-US" sz="1812" dirty="0"/>
              <a:t>Relatively </a:t>
            </a:r>
            <a:r>
              <a:rPr lang="en-US" sz="1812" dirty="0" smtClean="0"/>
              <a:t>slower </a:t>
            </a:r>
            <a:r>
              <a:rPr lang="en-US" sz="1812" dirty="0"/>
              <a:t>growth </a:t>
            </a:r>
            <a:r>
              <a:rPr lang="en-US" sz="1812" dirty="0" smtClean="0"/>
              <a:t>in </a:t>
            </a:r>
            <a:r>
              <a:rPr lang="en-US" sz="1812" dirty="0"/>
              <a:t>developed countries suggests that socio-economic factors inhibit further </a:t>
            </a:r>
            <a:r>
              <a:rPr lang="en-US" sz="1812" dirty="0" smtClean="0"/>
              <a:t>growth</a:t>
            </a:r>
            <a:endParaRPr lang="en-US" sz="1812" dirty="0"/>
          </a:p>
          <a:p>
            <a:pPr marL="0" marR="0" lvl="0" indent="0" algn="l" rtl="0">
              <a:lnSpc>
                <a:spcPct val="80000"/>
              </a:lnSpc>
              <a:spcBef>
                <a:spcPts val="0"/>
              </a:spcBef>
              <a:spcAft>
                <a:spcPts val="0"/>
              </a:spcAft>
              <a:buNone/>
            </a:pPr>
            <a:endParaRPr sz="1812"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123" name="Shape 123" descr="MobileBroadbandPrices.png"/>
          <p:cNvPicPr preferRelativeResize="0"/>
          <p:nvPr/>
        </p:nvPicPr>
        <p:blipFill>
          <a:blip r:embed="rId3">
            <a:alphaModFix/>
            <a:extLst>
              <a:ext uri="{28A0092B-C50C-407E-A947-70E740481C1C}">
                <a14:useLocalDpi xmlns:a14="http://schemas.microsoft.com/office/drawing/2010/main" val="0"/>
              </a:ext>
            </a:extLst>
          </a:blip>
          <a:stretch>
            <a:fillRect/>
          </a:stretch>
        </p:blipFill>
        <p:spPr>
          <a:xfrm>
            <a:off x="1674346" y="3759480"/>
            <a:ext cx="5795308" cy="3065299"/>
          </a:xfrm>
          <a:prstGeom prst="rect">
            <a:avLst/>
          </a:prstGeom>
          <a:noFill/>
          <a:ln>
            <a:noFill/>
          </a:ln>
        </p:spPr>
      </p:pic>
      <p:sp>
        <p:nvSpPr>
          <p:cNvPr id="119" name="Shape 119"/>
          <p:cNvSpPr txBox="1">
            <a:spLocks noGrp="1"/>
          </p:cNvSpPr>
          <p:nvPr>
            <p:ph type="title"/>
          </p:nvPr>
        </p:nvSpPr>
        <p:spPr>
          <a:xfrm>
            <a:off x="612647" y="228600"/>
            <a:ext cx="77037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a:t>Target 1.3: </a:t>
            </a:r>
            <a:r>
              <a:rPr lang="en-US" sz="3959" dirty="0" smtClean="0"/>
              <a:t>Affordability</a:t>
            </a:r>
            <a:endParaRPr lang="en-US" sz="3959" dirty="0"/>
          </a:p>
        </p:txBody>
      </p:sp>
      <p:sp>
        <p:nvSpPr>
          <p:cNvPr id="120" name="Shape 120"/>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4</a:t>
            </a:fld>
            <a:endParaRPr lang="en-US" sz="1190" b="1">
              <a:solidFill>
                <a:srgbClr val="FFFFFF"/>
              </a:solidFill>
              <a:latin typeface="Calibri"/>
              <a:ea typeface="Calibri"/>
              <a:cs typeface="Calibri"/>
              <a:sym typeface="Calibri"/>
            </a:endParaRPr>
          </a:p>
        </p:txBody>
      </p:sp>
      <p:sp>
        <p:nvSpPr>
          <p:cNvPr id="121" name="Shape 121"/>
          <p:cNvSpPr txBox="1">
            <a:spLocks noGrp="1"/>
          </p:cNvSpPr>
          <p:nvPr>
            <p:ph type="body" idx="1"/>
          </p:nvPr>
        </p:nvSpPr>
        <p:spPr>
          <a:xfrm>
            <a:off x="533400" y="1486451"/>
            <a:ext cx="8500711" cy="5141100"/>
          </a:xfrm>
          <a:prstGeom prst="rect">
            <a:avLst/>
          </a:prstGeom>
          <a:noFill/>
          <a:ln>
            <a:noFill/>
          </a:ln>
        </p:spPr>
        <p:txBody>
          <a:bodyPr lIns="91425" tIns="45700" rIns="91425" bIns="45700" anchor="t" anchorCtr="0">
            <a:noAutofit/>
          </a:bodyPr>
          <a:lstStyle/>
          <a:p>
            <a:pPr marL="457200" lvl="0" indent="-343693" rtl="0">
              <a:lnSpc>
                <a:spcPct val="80000"/>
              </a:lnSpc>
              <a:spcBef>
                <a:spcPts val="0"/>
              </a:spcBef>
              <a:buClr>
                <a:srgbClr val="498BC9"/>
              </a:buClr>
              <a:buSzPct val="100694"/>
            </a:pPr>
            <a:r>
              <a:rPr lang="en-US" sz="1812" dirty="0">
                <a:solidFill>
                  <a:srgbClr val="000000"/>
                </a:solidFill>
              </a:rPr>
              <a:t>1.3: Worldwide, telecommunication / ICT should be 40% more affordable by 2020</a:t>
            </a:r>
          </a:p>
          <a:p>
            <a:pPr marL="0" lvl="0" indent="0" rtl="0">
              <a:lnSpc>
                <a:spcPct val="80000"/>
              </a:lnSpc>
              <a:spcBef>
                <a:spcPts val="0"/>
              </a:spcBef>
              <a:buNone/>
            </a:pPr>
            <a:endParaRPr sz="1812" dirty="0">
              <a:solidFill>
                <a:srgbClr val="000000"/>
              </a:solidFill>
            </a:endParaRPr>
          </a:p>
          <a:p>
            <a:pPr marL="914400" lvl="1" indent="-343693" rtl="0">
              <a:lnSpc>
                <a:spcPct val="80000"/>
              </a:lnSpc>
              <a:spcBef>
                <a:spcPts val="0"/>
              </a:spcBef>
              <a:buClr>
                <a:srgbClr val="5B9BD5"/>
              </a:buClr>
              <a:buSzPct val="100694"/>
            </a:pPr>
            <a:r>
              <a:rPr lang="en-US" sz="1812" dirty="0" smtClean="0">
                <a:solidFill>
                  <a:srgbClr val="000000"/>
                </a:solidFill>
              </a:rPr>
              <a:t>Developed </a:t>
            </a:r>
            <a:r>
              <a:rPr lang="en-US" sz="1812" dirty="0">
                <a:solidFill>
                  <a:srgbClr val="000000"/>
                </a:solidFill>
              </a:rPr>
              <a:t>countries trend </a:t>
            </a:r>
            <a:r>
              <a:rPr lang="en-US" sz="1812" dirty="0" smtClean="0">
                <a:solidFill>
                  <a:srgbClr val="000000"/>
                </a:solidFill>
              </a:rPr>
              <a:t>suggests mobile to be around 32.5% </a:t>
            </a:r>
            <a:r>
              <a:rPr lang="en-US" sz="1812" dirty="0">
                <a:solidFill>
                  <a:srgbClr val="000000"/>
                </a:solidFill>
              </a:rPr>
              <a:t>more affordable by 2020</a:t>
            </a:r>
          </a:p>
          <a:p>
            <a:pPr marL="0" lvl="0" indent="0" rtl="0">
              <a:lnSpc>
                <a:spcPct val="80000"/>
              </a:lnSpc>
              <a:spcBef>
                <a:spcPts val="0"/>
              </a:spcBef>
              <a:buNone/>
            </a:pPr>
            <a:endParaRPr sz="1812" dirty="0">
              <a:solidFill>
                <a:srgbClr val="000000"/>
              </a:solidFill>
            </a:endParaRPr>
          </a:p>
          <a:p>
            <a:pPr marL="914400" lvl="1" indent="-343693" rtl="0">
              <a:lnSpc>
                <a:spcPct val="80000"/>
              </a:lnSpc>
              <a:spcBef>
                <a:spcPts val="0"/>
              </a:spcBef>
              <a:buClr>
                <a:srgbClr val="5B9BD5"/>
              </a:buClr>
              <a:buSzPct val="100694"/>
            </a:pPr>
            <a:r>
              <a:rPr lang="en-US" sz="1812" dirty="0" smtClean="0"/>
              <a:t>Developing </a:t>
            </a:r>
            <a:r>
              <a:rPr lang="en-US" sz="1812" dirty="0"/>
              <a:t>countries trend </a:t>
            </a:r>
            <a:r>
              <a:rPr lang="en-US" sz="1812" dirty="0" smtClean="0"/>
              <a:t>suggests mobile to be </a:t>
            </a:r>
            <a:r>
              <a:rPr lang="en-US" sz="1812" dirty="0"/>
              <a:t>around </a:t>
            </a:r>
            <a:r>
              <a:rPr lang="en-US" sz="1812" dirty="0" smtClean="0"/>
              <a:t>33% </a:t>
            </a:r>
            <a:r>
              <a:rPr lang="en-US" sz="1812" dirty="0"/>
              <a:t>more affordable by </a:t>
            </a:r>
            <a:r>
              <a:rPr lang="en-US" sz="1812" dirty="0" smtClean="0"/>
              <a:t>2020</a:t>
            </a:r>
          </a:p>
          <a:p>
            <a:pPr marL="914400" lvl="1" indent="-343693">
              <a:lnSpc>
                <a:spcPct val="80000"/>
              </a:lnSpc>
              <a:spcBef>
                <a:spcPts val="0"/>
              </a:spcBef>
              <a:buClr>
                <a:srgbClr val="5B9BD5"/>
              </a:buClr>
              <a:buSzPct val="100694"/>
            </a:pPr>
            <a:endParaRPr lang="en-US" sz="1812" dirty="0" smtClean="0"/>
          </a:p>
          <a:p>
            <a:pPr marL="914400" lvl="1" indent="-343693">
              <a:lnSpc>
                <a:spcPct val="80000"/>
              </a:lnSpc>
              <a:spcBef>
                <a:spcPts val="0"/>
              </a:spcBef>
              <a:buClr>
                <a:srgbClr val="5B9BD5"/>
              </a:buClr>
              <a:buSzPct val="100694"/>
            </a:pPr>
            <a:r>
              <a:rPr lang="en-US" sz="1812" dirty="0" smtClean="0"/>
              <a:t>Costs </a:t>
            </a:r>
            <a:r>
              <a:rPr lang="en-US" sz="1812" dirty="0"/>
              <a:t>of internet access are falling, however relatively slow growth in GNI per capita makes this target difficult to achieve</a:t>
            </a:r>
          </a:p>
          <a:p>
            <a:pPr marL="914400" lvl="1" indent="-343693" rtl="0">
              <a:lnSpc>
                <a:spcPct val="80000"/>
              </a:lnSpc>
              <a:spcBef>
                <a:spcPts val="0"/>
              </a:spcBef>
              <a:buClr>
                <a:srgbClr val="5B9BD5"/>
              </a:buClr>
              <a:buSzPct val="100694"/>
            </a:pPr>
            <a:endParaRPr lang="en-US" sz="1812" dirty="0"/>
          </a:p>
          <a:p>
            <a:pPr marL="0" lvl="0" indent="0" rtl="0">
              <a:lnSpc>
                <a:spcPct val="80000"/>
              </a:lnSpc>
              <a:spcBef>
                <a:spcPts val="0"/>
              </a:spcBef>
              <a:buNone/>
            </a:pPr>
            <a:endParaRPr sz="1812" dirty="0"/>
          </a:p>
          <a:p>
            <a:pPr marL="0" marR="0" lvl="0" indent="0" algn="l" rtl="0">
              <a:lnSpc>
                <a:spcPct val="80000"/>
              </a:lnSpc>
              <a:spcBef>
                <a:spcPts val="0"/>
              </a:spcBef>
              <a:spcAft>
                <a:spcPts val="0"/>
              </a:spcAft>
              <a:buNone/>
            </a:pPr>
            <a:endParaRPr sz="1812" dirty="0"/>
          </a:p>
        </p:txBody>
      </p:sp>
      <p:sp>
        <p:nvSpPr>
          <p:cNvPr id="124" name="Shape 124"/>
          <p:cNvSpPr txBox="1"/>
          <p:nvPr/>
        </p:nvSpPr>
        <p:spPr>
          <a:xfrm>
            <a:off x="3202292" y="3964366"/>
            <a:ext cx="3366394" cy="559200"/>
          </a:xfrm>
          <a:prstGeom prst="rect">
            <a:avLst/>
          </a:prstGeom>
          <a:noFill/>
          <a:ln>
            <a:noFill/>
          </a:ln>
        </p:spPr>
        <p:txBody>
          <a:bodyPr lIns="91425" tIns="91425" rIns="91425" bIns="91425" anchor="t" anchorCtr="0">
            <a:noAutofit/>
          </a:bodyPr>
          <a:lstStyle/>
          <a:p>
            <a:pPr lvl="0">
              <a:spcBef>
                <a:spcPts val="0"/>
              </a:spcBef>
              <a:buNone/>
            </a:pPr>
            <a:r>
              <a:rPr lang="en-US" dirty="0" smtClean="0">
                <a:latin typeface="Calibri" panose="020F0502020204030204" pitchFamily="34" charset="0"/>
              </a:rPr>
              <a:t>Mobile Broadband Prices as % of GNIpc</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590615" y="312339"/>
            <a:ext cx="83268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600" dirty="0"/>
              <a:t>Target 2.1: </a:t>
            </a:r>
            <a:r>
              <a:rPr lang="en-US" sz="3600" dirty="0" smtClean="0"/>
              <a:t>Connected households: Developing countries / LDCs</a:t>
            </a:r>
            <a:endParaRPr lang="en-US" sz="3600" dirty="0"/>
          </a:p>
        </p:txBody>
      </p:sp>
      <p:sp>
        <p:nvSpPr>
          <p:cNvPr id="131" name="Shape 131"/>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5</a:t>
            </a:fld>
            <a:endParaRPr lang="en-US" sz="1190" b="1">
              <a:solidFill>
                <a:srgbClr val="FFFFFF"/>
              </a:solidFill>
              <a:latin typeface="Calibri"/>
              <a:ea typeface="Calibri"/>
              <a:cs typeface="Calibri"/>
              <a:sym typeface="Calibri"/>
            </a:endParaRPr>
          </a:p>
        </p:txBody>
      </p:sp>
      <p:sp>
        <p:nvSpPr>
          <p:cNvPr id="132" name="Shape 132"/>
          <p:cNvSpPr txBox="1">
            <a:spLocks noGrp="1"/>
          </p:cNvSpPr>
          <p:nvPr>
            <p:ph type="body" idx="1"/>
          </p:nvPr>
        </p:nvSpPr>
        <p:spPr>
          <a:xfrm>
            <a:off x="442575" y="1569742"/>
            <a:ext cx="4205625" cy="5381100"/>
          </a:xfrm>
          <a:prstGeom prst="rect">
            <a:avLst/>
          </a:prstGeom>
          <a:noFill/>
          <a:ln>
            <a:noFill/>
          </a:ln>
        </p:spPr>
        <p:txBody>
          <a:bodyPr lIns="91425" tIns="45700" rIns="91425" bIns="45700" anchor="t" anchorCtr="0">
            <a:noAutofit/>
          </a:bodyPr>
          <a:lstStyle/>
          <a:p>
            <a:pPr marL="456407" indent="-342900">
              <a:lnSpc>
                <a:spcPct val="80000"/>
              </a:lnSpc>
              <a:spcBef>
                <a:spcPts val="0"/>
              </a:spcBef>
              <a:buClr>
                <a:srgbClr val="498BC9"/>
              </a:buClr>
              <a:buSzPct val="100694"/>
            </a:pPr>
            <a:r>
              <a:rPr lang="en-US" sz="1812" dirty="0">
                <a:solidFill>
                  <a:srgbClr val="000000"/>
                </a:solidFill>
              </a:rPr>
              <a:t>2.1.A: In the developing world, 50% of households should have access to the Internet by </a:t>
            </a:r>
            <a:r>
              <a:rPr lang="en-US" sz="1812" dirty="0" smtClean="0">
                <a:solidFill>
                  <a:srgbClr val="000000"/>
                </a:solidFill>
              </a:rPr>
              <a:t>2020</a:t>
            </a:r>
          </a:p>
          <a:p>
            <a:pPr marL="456407" indent="-342900">
              <a:lnSpc>
                <a:spcPct val="80000"/>
              </a:lnSpc>
              <a:spcBef>
                <a:spcPts val="0"/>
              </a:spcBef>
              <a:buClr>
                <a:srgbClr val="498BC9"/>
              </a:buClr>
              <a:buSzPct val="100694"/>
            </a:pPr>
            <a:endParaRPr lang="en-US" sz="1812" dirty="0">
              <a:solidFill>
                <a:srgbClr val="000000"/>
              </a:solidFill>
            </a:endParaRPr>
          </a:p>
          <a:p>
            <a:pPr marL="913607" lvl="1" indent="-342900">
              <a:lnSpc>
                <a:spcPct val="80000"/>
              </a:lnSpc>
              <a:spcBef>
                <a:spcPts val="0"/>
              </a:spcBef>
              <a:buClr>
                <a:srgbClr val="5B9BD5"/>
              </a:buClr>
              <a:buSzPct val="100694"/>
            </a:pPr>
            <a:r>
              <a:rPr lang="en-US" sz="1812" dirty="0" smtClean="0">
                <a:solidFill>
                  <a:srgbClr val="000000"/>
                </a:solidFill>
              </a:rPr>
              <a:t>Target expected to be achieved</a:t>
            </a:r>
            <a:endParaRPr lang="en-US" sz="1812" dirty="0">
              <a:solidFill>
                <a:srgbClr val="000000"/>
              </a:solidFill>
            </a:endParaRPr>
          </a:p>
        </p:txBody>
      </p:sp>
      <p:sp>
        <p:nvSpPr>
          <p:cNvPr id="2" name="TextBox 1"/>
          <p:cNvSpPr txBox="1"/>
          <p:nvPr/>
        </p:nvSpPr>
        <p:spPr>
          <a:xfrm>
            <a:off x="4749795" y="1569742"/>
            <a:ext cx="4241805" cy="3469989"/>
          </a:xfrm>
          <a:prstGeom prst="rect">
            <a:avLst/>
          </a:prstGeom>
          <a:noFill/>
        </p:spPr>
        <p:txBody>
          <a:bodyPr wrap="square" rtlCol="0">
            <a:spAutoFit/>
          </a:bodyPr>
          <a:lstStyle/>
          <a:p>
            <a:pPr marL="456407" lvl="0" indent="-342900">
              <a:lnSpc>
                <a:spcPct val="80000"/>
              </a:lnSpc>
              <a:buClr>
                <a:srgbClr val="498BC9"/>
              </a:buClr>
              <a:buSzPct val="100694"/>
              <a:buFont typeface="Noto Sans Symbols"/>
              <a:buChar char="◻"/>
            </a:pPr>
            <a:r>
              <a:rPr lang="en-US" sz="1812" dirty="0">
                <a:latin typeface="Calibri"/>
                <a:ea typeface="Calibri"/>
                <a:cs typeface="Calibri"/>
                <a:sym typeface="Calibri"/>
              </a:rPr>
              <a:t>2.1.B: In the least developed countries (LDCs), 15% of households should have access to the Internet by </a:t>
            </a:r>
            <a:r>
              <a:rPr lang="en-US" sz="1812" dirty="0" smtClean="0">
                <a:latin typeface="Calibri"/>
                <a:ea typeface="Calibri"/>
                <a:cs typeface="Calibri"/>
                <a:sym typeface="Calibri"/>
              </a:rPr>
              <a:t>2020</a:t>
            </a:r>
          </a:p>
          <a:p>
            <a:pPr marL="914400" lvl="1" indent="-343693">
              <a:lnSpc>
                <a:spcPct val="80000"/>
              </a:lnSpc>
              <a:buClr>
                <a:srgbClr val="5B9BD5"/>
              </a:buClr>
              <a:buSzPct val="100694"/>
              <a:buFont typeface="Arial" panose="020B0604020202020204" pitchFamily="34" charset="0"/>
              <a:buChar char="•"/>
            </a:pPr>
            <a:r>
              <a:rPr lang="en-US" sz="2000" dirty="0" smtClean="0">
                <a:latin typeface="Calibri" panose="020F0502020204030204" pitchFamily="34" charset="0"/>
              </a:rPr>
              <a:t>Target expected to be achieved</a:t>
            </a:r>
            <a:endParaRPr lang="en-US" sz="2000" dirty="0">
              <a:latin typeface="Calibri" panose="020F0502020204030204" pitchFamily="34" charset="0"/>
            </a:endParaRPr>
          </a:p>
          <a:p>
            <a:pPr marL="914400" lvl="1" indent="-343693">
              <a:lnSpc>
                <a:spcPct val="80000"/>
              </a:lnSpc>
              <a:buClr>
                <a:srgbClr val="5B9BD5"/>
              </a:buClr>
              <a:buSzPct val="100694"/>
              <a:buFont typeface="Arial" panose="020B0604020202020204" pitchFamily="34" charset="0"/>
              <a:buChar char="•"/>
            </a:pPr>
            <a:r>
              <a:rPr lang="en-US" sz="2000" dirty="0" smtClean="0">
                <a:latin typeface="Calibri" panose="020F0502020204030204" pitchFamily="34" charset="0"/>
              </a:rPr>
              <a:t>LDC </a:t>
            </a:r>
            <a:r>
              <a:rPr lang="en-US" sz="2000" dirty="0">
                <a:latin typeface="Calibri" panose="020F0502020204030204" pitchFamily="34" charset="0"/>
              </a:rPr>
              <a:t>adoption is </a:t>
            </a:r>
            <a:r>
              <a:rPr lang="en-US" sz="1800" dirty="0">
                <a:latin typeface="Calibri" panose="020F0502020204030204" pitchFamily="34" charset="0"/>
              </a:rPr>
              <a:t>accelerating</a:t>
            </a:r>
            <a:endParaRPr lang="en-US" sz="2000" dirty="0">
              <a:latin typeface="Calibri" panose="020F0502020204030204" pitchFamily="34" charset="0"/>
            </a:endParaRPr>
          </a:p>
          <a:p>
            <a:pPr marL="457200" lvl="0">
              <a:lnSpc>
                <a:spcPct val="80000"/>
              </a:lnSpc>
            </a:pPr>
            <a:endParaRPr lang="en-US" sz="2000" dirty="0">
              <a:latin typeface="Calibri" panose="020F0502020204030204" pitchFamily="34" charset="0"/>
            </a:endParaRPr>
          </a:p>
          <a:p>
            <a:pPr lvl="0">
              <a:lnSpc>
                <a:spcPct val="80000"/>
              </a:lnSpc>
            </a:pPr>
            <a:r>
              <a:rPr lang="en-US" sz="2000" dirty="0">
                <a:latin typeface="Calibri" panose="020F0502020204030204" pitchFamily="34" charset="0"/>
              </a:rPr>
              <a:t>Strong growth in all developing countries, the target for developing countries is more </a:t>
            </a:r>
            <a:r>
              <a:rPr lang="en-US" sz="2000" dirty="0" smtClean="0">
                <a:latin typeface="Calibri" panose="020F0502020204030204" pitchFamily="34" charset="0"/>
              </a:rPr>
              <a:t>ambitious in terms of the aspired growth </a:t>
            </a:r>
            <a:r>
              <a:rPr lang="en-US" sz="2000" dirty="0">
                <a:latin typeface="Calibri" panose="020F0502020204030204" pitchFamily="34" charset="0"/>
              </a:rPr>
              <a:t>than the worldwide target and is expected to be achieved a bit later (but still before 2020)</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940" y="3032581"/>
            <a:ext cx="3698490" cy="3192508"/>
          </a:xfrm>
          <a:prstGeom prst="rect">
            <a:avLst/>
          </a:prstGeom>
        </p:spPr>
      </p:pic>
      <p:sp>
        <p:nvSpPr>
          <p:cNvPr id="7" name="Rectangle 6"/>
          <p:cNvSpPr/>
          <p:nvPr/>
        </p:nvSpPr>
        <p:spPr>
          <a:xfrm>
            <a:off x="570635" y="6073795"/>
            <a:ext cx="4183380" cy="523220"/>
          </a:xfrm>
          <a:prstGeom prst="rect">
            <a:avLst/>
          </a:prstGeom>
        </p:spPr>
        <p:txBody>
          <a:bodyPr wrap="square">
            <a:spAutoFit/>
          </a:bodyPr>
          <a:lstStyle/>
          <a:p>
            <a:pPr lvl="0"/>
            <a:r>
              <a:rPr lang="en-US" dirty="0">
                <a:latin typeface="Calibri" panose="020F0502020204030204" pitchFamily="34" charset="0"/>
              </a:rPr>
              <a:t>Source: ITU World Telecommunication /ICT Indicators database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6042" y="2943084"/>
            <a:ext cx="4777958" cy="3836316"/>
          </a:xfrm>
          <a:prstGeom prst="rect">
            <a:avLst/>
          </a:prstGeom>
        </p:spPr>
      </p:pic>
      <p:sp>
        <p:nvSpPr>
          <p:cNvPr id="138" name="Shape 138"/>
          <p:cNvSpPr txBox="1">
            <a:spLocks noGrp="1"/>
          </p:cNvSpPr>
          <p:nvPr>
            <p:ph type="title"/>
          </p:nvPr>
        </p:nvSpPr>
        <p:spPr>
          <a:xfrm>
            <a:off x="447775" y="228600"/>
            <a:ext cx="80757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a:t>Target 2.2: </a:t>
            </a:r>
            <a:r>
              <a:rPr lang="en-US" sz="3959" dirty="0" smtClean="0"/>
              <a:t>Individuals using the Internet: Developing countries / LDCs</a:t>
            </a:r>
            <a:endParaRPr lang="en-US" sz="3959" dirty="0"/>
          </a:p>
        </p:txBody>
      </p:sp>
      <p:sp>
        <p:nvSpPr>
          <p:cNvPr id="139" name="Shape 139"/>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6</a:t>
            </a:fld>
            <a:endParaRPr lang="en-US" sz="1190" b="1">
              <a:solidFill>
                <a:srgbClr val="FFFFFF"/>
              </a:solidFill>
              <a:latin typeface="Calibri"/>
              <a:ea typeface="Calibri"/>
              <a:cs typeface="Calibri"/>
              <a:sym typeface="Calibri"/>
            </a:endParaRPr>
          </a:p>
        </p:txBody>
      </p:sp>
      <p:sp>
        <p:nvSpPr>
          <p:cNvPr id="140" name="Shape 140"/>
          <p:cNvSpPr txBox="1">
            <a:spLocks noGrp="1"/>
          </p:cNvSpPr>
          <p:nvPr>
            <p:ph type="body" idx="1"/>
          </p:nvPr>
        </p:nvSpPr>
        <p:spPr>
          <a:xfrm>
            <a:off x="447775" y="1638300"/>
            <a:ext cx="4242300" cy="5141100"/>
          </a:xfrm>
          <a:prstGeom prst="rect">
            <a:avLst/>
          </a:prstGeom>
          <a:noFill/>
          <a:ln>
            <a:noFill/>
          </a:ln>
        </p:spPr>
        <p:txBody>
          <a:bodyPr lIns="91425" tIns="45700" rIns="91425" bIns="45700" anchor="t" anchorCtr="0">
            <a:noAutofit/>
          </a:bodyPr>
          <a:lstStyle/>
          <a:p>
            <a:pPr marL="457200" lvl="0" indent="-343693" rtl="0">
              <a:lnSpc>
                <a:spcPct val="80000"/>
              </a:lnSpc>
              <a:spcBef>
                <a:spcPts val="0"/>
              </a:spcBef>
              <a:buClr>
                <a:srgbClr val="498BC9"/>
              </a:buClr>
              <a:buSzPct val="100694"/>
            </a:pPr>
            <a:r>
              <a:rPr lang="en-US" sz="1812" dirty="0">
                <a:solidFill>
                  <a:srgbClr val="000000"/>
                </a:solidFill>
              </a:rPr>
              <a:t>2.2.A: In the developing world, 50% of individuals should be using the Internet by 2020</a:t>
            </a:r>
          </a:p>
          <a:p>
            <a:pPr marL="914400" lvl="1" indent="-343693" rtl="0">
              <a:lnSpc>
                <a:spcPct val="80000"/>
              </a:lnSpc>
              <a:spcBef>
                <a:spcPts val="0"/>
              </a:spcBef>
              <a:buClr>
                <a:srgbClr val="5B9BD5"/>
              </a:buClr>
              <a:buSzPct val="100694"/>
            </a:pPr>
            <a:r>
              <a:rPr lang="en-US" sz="1812" dirty="0" smtClean="0">
                <a:solidFill>
                  <a:srgbClr val="000000"/>
                </a:solidFill>
              </a:rPr>
              <a:t>Target expected to be achieved</a:t>
            </a:r>
            <a:endParaRPr lang="en-US" sz="1812" dirty="0">
              <a:solidFill>
                <a:srgbClr val="000000"/>
              </a:solidFill>
            </a:endParaRPr>
          </a:p>
          <a:p>
            <a:pPr marL="457200" lvl="0" indent="-343693" rtl="0">
              <a:lnSpc>
                <a:spcPct val="80000"/>
              </a:lnSpc>
              <a:spcBef>
                <a:spcPts val="0"/>
              </a:spcBef>
              <a:buClr>
                <a:srgbClr val="498BC9"/>
              </a:buClr>
              <a:buSzPct val="100694"/>
            </a:pPr>
            <a:endParaRPr lang="en-US" sz="1812" dirty="0" smtClean="0">
              <a:solidFill>
                <a:srgbClr val="000000"/>
              </a:solidFill>
            </a:endParaRPr>
          </a:p>
          <a:p>
            <a:pPr marL="457200" lvl="0" indent="-343693" rtl="0">
              <a:lnSpc>
                <a:spcPct val="80000"/>
              </a:lnSpc>
              <a:spcBef>
                <a:spcPts val="0"/>
              </a:spcBef>
              <a:buClr>
                <a:srgbClr val="498BC9"/>
              </a:buClr>
              <a:buSzPct val="100694"/>
            </a:pPr>
            <a:r>
              <a:rPr lang="en-US" sz="1812" dirty="0" smtClean="0">
                <a:solidFill>
                  <a:srgbClr val="000000"/>
                </a:solidFill>
              </a:rPr>
              <a:t>2.2.B</a:t>
            </a:r>
            <a:r>
              <a:rPr lang="en-US" sz="1812" dirty="0">
                <a:solidFill>
                  <a:srgbClr val="000000"/>
                </a:solidFill>
              </a:rPr>
              <a:t>: In the least developed countries (LDCs), 20% of individuals should be using the Internet by 2020</a:t>
            </a:r>
          </a:p>
          <a:p>
            <a:pPr marL="914400" lvl="1" indent="-343693" rtl="0">
              <a:lnSpc>
                <a:spcPct val="80000"/>
              </a:lnSpc>
              <a:spcBef>
                <a:spcPts val="0"/>
              </a:spcBef>
              <a:buClr>
                <a:srgbClr val="5B9BD5"/>
              </a:buClr>
              <a:buSzPct val="100694"/>
            </a:pPr>
            <a:r>
              <a:rPr lang="en-US" sz="1812" dirty="0" smtClean="0"/>
              <a:t>Target expected to be achieved</a:t>
            </a:r>
            <a:endParaRPr lang="en-US" sz="1812" dirty="0"/>
          </a:p>
          <a:p>
            <a:pPr marL="0" lvl="0" indent="0" rtl="0">
              <a:lnSpc>
                <a:spcPct val="80000"/>
              </a:lnSpc>
              <a:spcBef>
                <a:spcPts val="0"/>
              </a:spcBef>
              <a:buNone/>
            </a:pPr>
            <a:endParaRPr sz="1812" dirty="0"/>
          </a:p>
          <a:p>
            <a:pPr marL="0" lvl="0" indent="0" rtl="0">
              <a:lnSpc>
                <a:spcPct val="80000"/>
              </a:lnSpc>
              <a:spcBef>
                <a:spcPts val="0"/>
              </a:spcBef>
              <a:buNone/>
            </a:pPr>
            <a:r>
              <a:rPr lang="en-US" sz="1812" dirty="0"/>
              <a:t>Of the targets </a:t>
            </a:r>
            <a:r>
              <a:rPr lang="en-US" sz="1812" dirty="0" smtClean="0"/>
              <a:t>focused </a:t>
            </a:r>
            <a:r>
              <a:rPr lang="en-US" sz="1812" dirty="0"/>
              <a:t>on connecting individuals, LDCs target looks to be achieved first, followed by the developing countries targets, followed by the worldwide target.</a:t>
            </a:r>
          </a:p>
          <a:p>
            <a:pPr marL="457200" lvl="0" indent="0" rtl="0">
              <a:lnSpc>
                <a:spcPct val="80000"/>
              </a:lnSpc>
              <a:spcBef>
                <a:spcPts val="0"/>
              </a:spcBef>
              <a:buNone/>
            </a:pPr>
            <a:endParaRPr sz="1812"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617219" y="228600"/>
            <a:ext cx="7977029"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a:t>Target 2.3: </a:t>
            </a:r>
            <a:r>
              <a:rPr lang="en-US" sz="3959" dirty="0" smtClean="0"/>
              <a:t>Affordability gap</a:t>
            </a:r>
            <a:endParaRPr lang="en-US" sz="3959" dirty="0"/>
          </a:p>
        </p:txBody>
      </p:sp>
      <p:sp>
        <p:nvSpPr>
          <p:cNvPr id="147" name="Shape 147"/>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7</a:t>
            </a:fld>
            <a:endParaRPr lang="en-US" sz="1190" b="1">
              <a:solidFill>
                <a:srgbClr val="FFFFFF"/>
              </a:solidFill>
              <a:latin typeface="Calibri"/>
              <a:ea typeface="Calibri"/>
              <a:cs typeface="Calibri"/>
              <a:sym typeface="Calibri"/>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4404" y="1630680"/>
            <a:ext cx="4089596" cy="2528734"/>
          </a:xfrm>
          <a:prstGeom prst="rect">
            <a:avLst/>
          </a:prstGeom>
        </p:spPr>
      </p:pic>
      <p:grpSp>
        <p:nvGrpSpPr>
          <p:cNvPr id="2" name="Group 1"/>
          <p:cNvGrpSpPr/>
          <p:nvPr/>
        </p:nvGrpSpPr>
        <p:grpSpPr>
          <a:xfrm>
            <a:off x="4882750" y="4570894"/>
            <a:ext cx="3967201" cy="1976100"/>
            <a:chOff x="4882750" y="4701675"/>
            <a:chExt cx="3967201" cy="1976100"/>
          </a:xfrm>
        </p:grpSpPr>
        <p:pic>
          <p:nvPicPr>
            <p:cNvPr id="150" name="Shape 150" descr="BroadbandPrices.png"/>
            <p:cNvPicPr preferRelativeResize="0"/>
            <p:nvPr/>
          </p:nvPicPr>
          <p:blipFill>
            <a:blip r:embed="rId4">
              <a:alphaModFix/>
              <a:extLst>
                <a:ext uri="{28A0092B-C50C-407E-A947-70E740481C1C}">
                  <a14:useLocalDpi xmlns:a14="http://schemas.microsoft.com/office/drawing/2010/main" val="0"/>
                </a:ext>
              </a:extLst>
            </a:blip>
            <a:stretch>
              <a:fillRect/>
            </a:stretch>
          </p:blipFill>
          <p:spPr>
            <a:xfrm>
              <a:off x="4882750" y="4981275"/>
              <a:ext cx="3967201" cy="1696500"/>
            </a:xfrm>
            <a:prstGeom prst="rect">
              <a:avLst/>
            </a:prstGeom>
            <a:noFill/>
            <a:ln>
              <a:noFill/>
            </a:ln>
          </p:spPr>
        </p:pic>
        <p:sp>
          <p:nvSpPr>
            <p:cNvPr id="151" name="Shape 151"/>
            <p:cNvSpPr txBox="1"/>
            <p:nvPr/>
          </p:nvSpPr>
          <p:spPr>
            <a:xfrm>
              <a:off x="5451514" y="4701675"/>
              <a:ext cx="2829671" cy="559200"/>
            </a:xfrm>
            <a:prstGeom prst="rect">
              <a:avLst/>
            </a:prstGeom>
            <a:noFill/>
            <a:ln>
              <a:noFill/>
            </a:ln>
          </p:spPr>
          <p:txBody>
            <a:bodyPr lIns="91425" tIns="91425" rIns="91425" bIns="91425" anchor="t" anchorCtr="0">
              <a:noAutofit/>
            </a:bodyPr>
            <a:lstStyle/>
            <a:p>
              <a:pPr lvl="0">
                <a:spcBef>
                  <a:spcPts val="0"/>
                </a:spcBef>
                <a:buNone/>
              </a:pPr>
              <a:r>
                <a:rPr lang="en-US" dirty="0">
                  <a:latin typeface="Calibri" panose="020F0502020204030204" pitchFamily="34" charset="0"/>
                </a:rPr>
                <a:t>Meeting </a:t>
              </a:r>
              <a:r>
                <a:rPr lang="en-US" dirty="0" smtClean="0">
                  <a:latin typeface="Calibri" panose="020F0502020204030204" pitchFamily="34" charset="0"/>
                </a:rPr>
                <a:t>the Target </a:t>
              </a:r>
              <a:r>
                <a:rPr lang="en-US" dirty="0">
                  <a:latin typeface="Calibri" panose="020F0502020204030204" pitchFamily="34" charset="0"/>
                </a:rPr>
                <a:t>of 5% of GNIpc</a:t>
              </a:r>
            </a:p>
          </p:txBody>
        </p:sp>
      </p:grpSp>
      <p:sp>
        <p:nvSpPr>
          <p:cNvPr id="148" name="Shape 148"/>
          <p:cNvSpPr txBox="1">
            <a:spLocks noGrp="1"/>
          </p:cNvSpPr>
          <p:nvPr>
            <p:ph type="body" idx="1"/>
          </p:nvPr>
        </p:nvSpPr>
        <p:spPr>
          <a:xfrm>
            <a:off x="617219" y="1630680"/>
            <a:ext cx="4418158" cy="5141100"/>
          </a:xfrm>
          <a:prstGeom prst="rect">
            <a:avLst/>
          </a:prstGeom>
          <a:noFill/>
          <a:ln>
            <a:noFill/>
          </a:ln>
        </p:spPr>
        <p:txBody>
          <a:bodyPr lIns="91425" tIns="45700" rIns="91425" bIns="45700" anchor="t" anchorCtr="0">
            <a:noAutofit/>
          </a:bodyPr>
          <a:lstStyle/>
          <a:p>
            <a:pPr marL="457200" lvl="0" indent="-343693" rtl="0">
              <a:lnSpc>
                <a:spcPct val="80000"/>
              </a:lnSpc>
              <a:spcBef>
                <a:spcPts val="0"/>
              </a:spcBef>
              <a:buClr>
                <a:srgbClr val="498BC9"/>
              </a:buClr>
              <a:buSzPct val="100694"/>
            </a:pPr>
            <a:r>
              <a:rPr lang="en-US" sz="1812" dirty="0">
                <a:solidFill>
                  <a:srgbClr val="000000"/>
                </a:solidFill>
              </a:rPr>
              <a:t>2.3.A: The affordability gap between developed and developing countries should be reduced by 40% by 2020</a:t>
            </a:r>
          </a:p>
          <a:p>
            <a:pPr marL="914400" lvl="1" indent="-343693" rtl="0">
              <a:lnSpc>
                <a:spcPct val="80000"/>
              </a:lnSpc>
              <a:spcBef>
                <a:spcPts val="0"/>
              </a:spcBef>
              <a:buClr>
                <a:srgbClr val="5B9BD5"/>
              </a:buClr>
              <a:buSzPct val="100694"/>
            </a:pPr>
            <a:r>
              <a:rPr lang="en-US" sz="1812" dirty="0">
                <a:solidFill>
                  <a:srgbClr val="000000"/>
                </a:solidFill>
              </a:rPr>
              <a:t>M</a:t>
            </a:r>
            <a:r>
              <a:rPr lang="en-US" sz="1812" dirty="0" smtClean="0">
                <a:solidFill>
                  <a:srgbClr val="000000"/>
                </a:solidFill>
              </a:rPr>
              <a:t>obile </a:t>
            </a:r>
            <a:r>
              <a:rPr lang="en-US" sz="1812" dirty="0">
                <a:solidFill>
                  <a:srgbClr val="000000"/>
                </a:solidFill>
              </a:rPr>
              <a:t>broadband affordability gap expected reduction around 32.37%</a:t>
            </a:r>
          </a:p>
          <a:p>
            <a:pPr marL="457200" lvl="0" indent="-343693" rtl="0">
              <a:lnSpc>
                <a:spcPct val="80000"/>
              </a:lnSpc>
              <a:spcBef>
                <a:spcPts val="0"/>
              </a:spcBef>
              <a:buClr>
                <a:srgbClr val="498BC9"/>
              </a:buClr>
              <a:buSzPct val="100694"/>
            </a:pPr>
            <a:endParaRPr lang="en-US" sz="1812" dirty="0" smtClean="0">
              <a:solidFill>
                <a:srgbClr val="000000"/>
              </a:solidFill>
            </a:endParaRPr>
          </a:p>
          <a:p>
            <a:pPr marL="457200" lvl="0" indent="-343693" rtl="0">
              <a:lnSpc>
                <a:spcPct val="80000"/>
              </a:lnSpc>
              <a:spcBef>
                <a:spcPts val="0"/>
              </a:spcBef>
              <a:buClr>
                <a:srgbClr val="498BC9"/>
              </a:buClr>
              <a:buSzPct val="100694"/>
            </a:pPr>
            <a:r>
              <a:rPr lang="en-US" sz="1812" dirty="0" smtClean="0">
                <a:solidFill>
                  <a:srgbClr val="000000"/>
                </a:solidFill>
              </a:rPr>
              <a:t>2.3.B</a:t>
            </a:r>
            <a:r>
              <a:rPr lang="en-US" sz="1812" dirty="0">
                <a:solidFill>
                  <a:srgbClr val="000000"/>
                </a:solidFill>
              </a:rPr>
              <a:t>: Broadband services should cost no more than 5% of average monthly income in developing countries by 2020</a:t>
            </a:r>
          </a:p>
          <a:p>
            <a:pPr marL="914400" lvl="1" indent="-343693" rtl="0">
              <a:lnSpc>
                <a:spcPct val="80000"/>
              </a:lnSpc>
              <a:spcBef>
                <a:spcPts val="0"/>
              </a:spcBef>
              <a:buClr>
                <a:srgbClr val="5B9BD5"/>
              </a:buClr>
              <a:buSzPct val="100694"/>
            </a:pPr>
            <a:r>
              <a:rPr lang="en-US" sz="1812" dirty="0" smtClean="0">
                <a:solidFill>
                  <a:srgbClr val="000000"/>
                </a:solidFill>
              </a:rPr>
              <a:t>Currently </a:t>
            </a:r>
            <a:r>
              <a:rPr lang="en-US" sz="1812" dirty="0">
                <a:solidFill>
                  <a:srgbClr val="000000"/>
                </a:solidFill>
              </a:rPr>
              <a:t>achieved by 120/160 countries or 75% (2016)</a:t>
            </a:r>
          </a:p>
          <a:p>
            <a:pPr marL="0" lvl="0" indent="0" rtl="0">
              <a:lnSpc>
                <a:spcPct val="80000"/>
              </a:lnSpc>
              <a:spcBef>
                <a:spcPts val="0"/>
              </a:spcBef>
              <a:buNone/>
            </a:pPr>
            <a:endParaRPr sz="1812" dirty="0">
              <a:solidFill>
                <a:srgbClr val="000000"/>
              </a:solidFill>
            </a:endParaRPr>
          </a:p>
          <a:p>
            <a:pPr marL="0" lvl="0" indent="0" rtl="0">
              <a:lnSpc>
                <a:spcPct val="80000"/>
              </a:lnSpc>
              <a:spcBef>
                <a:spcPts val="0"/>
              </a:spcBef>
              <a:buNone/>
            </a:pPr>
            <a:r>
              <a:rPr lang="en-US" sz="1812" dirty="0">
                <a:solidFill>
                  <a:srgbClr val="000000"/>
                </a:solidFill>
              </a:rPr>
              <a:t>The fall in prices in developing countries continues at the pace observed since around 2012, reducing the gap. GNIpc growth was </a:t>
            </a:r>
            <a:r>
              <a:rPr lang="en-US" sz="1812" dirty="0" smtClean="0">
                <a:solidFill>
                  <a:srgbClr val="000000"/>
                </a:solidFill>
              </a:rPr>
              <a:t>overall limited, </a:t>
            </a:r>
            <a:r>
              <a:rPr lang="en-US" sz="1812" dirty="0">
                <a:solidFill>
                  <a:srgbClr val="000000"/>
                </a:solidFill>
              </a:rPr>
              <a:t>therefore having a limited effect on the gap.</a:t>
            </a:r>
          </a:p>
          <a:p>
            <a:pPr marL="457200" lvl="0" indent="0" rtl="0">
              <a:lnSpc>
                <a:spcPct val="80000"/>
              </a:lnSpc>
              <a:spcBef>
                <a:spcPts val="0"/>
              </a:spcBef>
              <a:buNone/>
            </a:pPr>
            <a:endParaRPr sz="1812"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92775" y="228600"/>
            <a:ext cx="79236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dirty="0"/>
              <a:t>Target 2.4: </a:t>
            </a:r>
            <a:r>
              <a:rPr lang="en-US" sz="3959" dirty="0" smtClean="0"/>
              <a:t>Broadband </a:t>
            </a:r>
            <a:r>
              <a:rPr lang="en-US" sz="3959" dirty="0"/>
              <a:t>Coverage</a:t>
            </a:r>
          </a:p>
        </p:txBody>
      </p:sp>
      <p:sp>
        <p:nvSpPr>
          <p:cNvPr id="157" name="Shape 157"/>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8</a:t>
            </a:fld>
            <a:endParaRPr lang="en-US" sz="1190" b="1">
              <a:solidFill>
                <a:srgbClr val="FFFFFF"/>
              </a:solidFill>
              <a:latin typeface="Calibri"/>
              <a:ea typeface="Calibri"/>
              <a:cs typeface="Calibri"/>
              <a:sym typeface="Calibri"/>
            </a:endParaRPr>
          </a:p>
        </p:txBody>
      </p:sp>
      <p:sp>
        <p:nvSpPr>
          <p:cNvPr id="158" name="Shape 158"/>
          <p:cNvSpPr txBox="1">
            <a:spLocks noGrp="1"/>
          </p:cNvSpPr>
          <p:nvPr>
            <p:ph type="body" idx="1"/>
          </p:nvPr>
        </p:nvSpPr>
        <p:spPr>
          <a:xfrm>
            <a:off x="361348" y="1600200"/>
            <a:ext cx="4103971" cy="5141100"/>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spcAft>
                <a:spcPts val="0"/>
              </a:spcAft>
              <a:buNone/>
            </a:pPr>
            <a:r>
              <a:rPr lang="en-US" sz="1812" dirty="0"/>
              <a:t>2.4: Worldwide, 90% of the rural population should be covered by broadband services by 2020</a:t>
            </a:r>
          </a:p>
          <a:p>
            <a:pPr marL="457200" marR="0" lvl="0" indent="-343693" algn="l" rtl="0">
              <a:lnSpc>
                <a:spcPct val="80000"/>
              </a:lnSpc>
              <a:spcBef>
                <a:spcPts val="0"/>
              </a:spcBef>
              <a:spcAft>
                <a:spcPts val="0"/>
              </a:spcAft>
              <a:buClr>
                <a:srgbClr val="498BC9"/>
              </a:buClr>
              <a:buSzPct val="100694"/>
              <a:buFont typeface="Noto Sans Symbols"/>
            </a:pPr>
            <a:endParaRPr lang="en-US" sz="1812" dirty="0" smtClean="0"/>
          </a:p>
          <a:p>
            <a:pPr marL="457200" indent="-343693">
              <a:lnSpc>
                <a:spcPct val="80000"/>
              </a:lnSpc>
              <a:spcBef>
                <a:spcPts val="0"/>
              </a:spcBef>
              <a:buClr>
                <a:srgbClr val="498BC9"/>
              </a:buClr>
              <a:buSzPct val="100694"/>
            </a:pPr>
            <a:r>
              <a:rPr lang="en-US" sz="1812" dirty="0"/>
              <a:t>Rural coverage at 67% in 2016</a:t>
            </a:r>
          </a:p>
          <a:p>
            <a:pPr marL="457200" marR="0" lvl="0" indent="-343693" algn="l" rtl="0">
              <a:lnSpc>
                <a:spcPct val="80000"/>
              </a:lnSpc>
              <a:spcBef>
                <a:spcPts val="0"/>
              </a:spcBef>
              <a:spcAft>
                <a:spcPts val="0"/>
              </a:spcAft>
              <a:buClr>
                <a:srgbClr val="498BC9"/>
              </a:buClr>
              <a:buSzPct val="100694"/>
              <a:buFont typeface="Noto Sans Symbols"/>
            </a:pPr>
            <a:endParaRPr lang="en-US" sz="1812" dirty="0" smtClean="0"/>
          </a:p>
          <a:p>
            <a:pPr marL="457200" marR="0" lvl="0" indent="-343693" algn="l" rtl="0">
              <a:lnSpc>
                <a:spcPct val="80000"/>
              </a:lnSpc>
              <a:spcBef>
                <a:spcPts val="0"/>
              </a:spcBef>
              <a:spcAft>
                <a:spcPts val="0"/>
              </a:spcAft>
              <a:buClr>
                <a:srgbClr val="498BC9"/>
              </a:buClr>
              <a:buSzPct val="100694"/>
              <a:buFont typeface="Noto Sans Symbols"/>
            </a:pPr>
            <a:r>
              <a:rPr lang="en-US" sz="1812" dirty="0" smtClean="0"/>
              <a:t>Mobile </a:t>
            </a:r>
            <a:r>
              <a:rPr lang="en-US" sz="1812" dirty="0"/>
              <a:t>Coverage of </a:t>
            </a:r>
            <a:r>
              <a:rPr lang="en-US" sz="1812" dirty="0" smtClean="0"/>
              <a:t>the rural population </a:t>
            </a:r>
            <a:r>
              <a:rPr lang="en-US" sz="1812" dirty="0"/>
              <a:t>is </a:t>
            </a:r>
            <a:r>
              <a:rPr lang="en-US" sz="1812" dirty="0" smtClean="0"/>
              <a:t>higher</a:t>
            </a:r>
            <a:endParaRPr lang="en-US" sz="1812" dirty="0"/>
          </a:p>
          <a:p>
            <a:pPr marL="457200" marR="0" lvl="0" indent="-343693" algn="l" rtl="0">
              <a:lnSpc>
                <a:spcPct val="80000"/>
              </a:lnSpc>
              <a:spcBef>
                <a:spcPts val="0"/>
              </a:spcBef>
              <a:spcAft>
                <a:spcPts val="0"/>
              </a:spcAft>
              <a:buClr>
                <a:srgbClr val="498BC9"/>
              </a:buClr>
              <a:buSzPct val="100694"/>
            </a:pPr>
            <a:endParaRPr lang="en-US" sz="1812" dirty="0" smtClean="0"/>
          </a:p>
          <a:p>
            <a:pPr marL="457200" marR="0" lvl="0" indent="-343693" algn="l" rtl="0">
              <a:lnSpc>
                <a:spcPct val="80000"/>
              </a:lnSpc>
              <a:spcBef>
                <a:spcPts val="0"/>
              </a:spcBef>
              <a:spcAft>
                <a:spcPts val="0"/>
              </a:spcAft>
              <a:buClr>
                <a:srgbClr val="498BC9"/>
              </a:buClr>
              <a:buSzPct val="100694"/>
            </a:pPr>
            <a:r>
              <a:rPr lang="en-US" sz="1812" dirty="0" smtClean="0"/>
              <a:t>2G </a:t>
            </a:r>
            <a:r>
              <a:rPr lang="en-US" sz="1812" dirty="0"/>
              <a:t>to LTE upgrade will increase </a:t>
            </a:r>
            <a:r>
              <a:rPr lang="en-US" sz="1812" dirty="0" smtClean="0"/>
              <a:t>coverage</a:t>
            </a:r>
            <a:endParaRPr lang="en-US" sz="1812"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0526" y="1394471"/>
            <a:ext cx="3787140" cy="2331062"/>
          </a:xfrm>
          <a:prstGeom prst="rect">
            <a:avLst/>
          </a:prstGeom>
        </p:spPr>
      </p:pic>
      <p:grpSp>
        <p:nvGrpSpPr>
          <p:cNvPr id="3" name="Group 2"/>
          <p:cNvGrpSpPr/>
          <p:nvPr/>
        </p:nvGrpSpPr>
        <p:grpSpPr>
          <a:xfrm>
            <a:off x="3451860" y="4170750"/>
            <a:ext cx="5238673" cy="2444716"/>
            <a:chOff x="3905324" y="4413283"/>
            <a:chExt cx="5238673" cy="2444716"/>
          </a:xfrm>
        </p:grpSpPr>
        <p:pic>
          <p:nvPicPr>
            <p:cNvPr id="159" name="Shape 159" descr="Internet-Rural-Urban.png"/>
            <p:cNvPicPr preferRelativeResize="0"/>
            <p:nvPr/>
          </p:nvPicPr>
          <p:blipFill>
            <a:blip r:embed="rId4">
              <a:alphaModFix/>
              <a:extLst>
                <a:ext uri="{28A0092B-C50C-407E-A947-70E740481C1C}">
                  <a14:useLocalDpi xmlns:a14="http://schemas.microsoft.com/office/drawing/2010/main" val="0"/>
                </a:ext>
              </a:extLst>
            </a:blip>
            <a:stretch>
              <a:fillRect/>
            </a:stretch>
          </p:blipFill>
          <p:spPr>
            <a:xfrm>
              <a:off x="3905324" y="4413283"/>
              <a:ext cx="5238673" cy="2444716"/>
            </a:xfrm>
            <a:prstGeom prst="rect">
              <a:avLst/>
            </a:prstGeom>
            <a:noFill/>
            <a:ln>
              <a:noFill/>
            </a:ln>
          </p:spPr>
        </p:pic>
        <p:sp>
          <p:nvSpPr>
            <p:cNvPr id="4" name="TextBox 3"/>
            <p:cNvSpPr txBox="1"/>
            <p:nvPr/>
          </p:nvSpPr>
          <p:spPr>
            <a:xfrm>
              <a:off x="8702040" y="4450080"/>
              <a:ext cx="441957" cy="304800"/>
            </a:xfrm>
            <a:prstGeom prst="rect">
              <a:avLst/>
            </a:prstGeom>
            <a:noFill/>
            <a:ln>
              <a:solidFill>
                <a:schemeClr val="accent1"/>
              </a:solidFill>
            </a:ln>
          </p:spPr>
          <p:txBody>
            <a:bodyPr wrap="square" rtlCol="0">
              <a:spAutoFit/>
            </a:bodyPr>
            <a:lstStyle/>
            <a:p>
              <a:endParaRPr lang="en-US"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9790" y="4781006"/>
            <a:ext cx="5985282" cy="1988531"/>
          </a:xfrm>
          <a:prstGeom prst="rect">
            <a:avLst/>
          </a:prstGeom>
        </p:spPr>
      </p:pic>
      <p:sp>
        <p:nvSpPr>
          <p:cNvPr id="166" name="Shape 166"/>
          <p:cNvSpPr txBox="1">
            <a:spLocks noGrp="1"/>
          </p:cNvSpPr>
          <p:nvPr>
            <p:ph type="title"/>
          </p:nvPr>
        </p:nvSpPr>
        <p:spPr>
          <a:xfrm>
            <a:off x="691300" y="228600"/>
            <a:ext cx="7624800" cy="990600"/>
          </a:xfrm>
          <a:prstGeom prst="rect">
            <a:avLst/>
          </a:prstGeom>
          <a:noFill/>
          <a:ln>
            <a:noFill/>
          </a:ln>
        </p:spPr>
        <p:txBody>
          <a:bodyPr lIns="91425" tIns="45700" rIns="91425" bIns="45700" anchor="ctr" anchorCtr="0">
            <a:noAutofit/>
          </a:bodyPr>
          <a:lstStyle/>
          <a:p>
            <a:pPr marL="0" marR="0" lvl="0" indent="0" algn="l" rtl="0">
              <a:lnSpc>
                <a:spcPct val="80000"/>
              </a:lnSpc>
              <a:spcBef>
                <a:spcPts val="0"/>
              </a:spcBef>
              <a:buClr>
                <a:schemeClr val="dk2"/>
              </a:buClr>
              <a:buSzPct val="25000"/>
              <a:buFont typeface="Calibri"/>
              <a:buNone/>
            </a:pPr>
            <a:r>
              <a:rPr lang="en-US" sz="3959"/>
              <a:t>Target 2.5.A: Gender Equality</a:t>
            </a:r>
          </a:p>
        </p:txBody>
      </p:sp>
      <p:sp>
        <p:nvSpPr>
          <p:cNvPr id="167" name="Shape 167"/>
          <p:cNvSpPr txBox="1">
            <a:spLocks noGrp="1"/>
          </p:cNvSpPr>
          <p:nvPr>
            <p:ph type="sldNum" idx="12"/>
          </p:nvPr>
        </p:nvSpPr>
        <p:spPr>
          <a:xfrm>
            <a:off x="0" y="1272221"/>
            <a:ext cx="533400" cy="244500"/>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buSzPct val="25000"/>
              <a:buNone/>
            </a:pPr>
            <a:fld id="{00000000-1234-1234-1234-123412341234}" type="slidenum">
              <a:rPr lang="en-US" sz="1190" b="1">
                <a:solidFill>
                  <a:srgbClr val="FFFFFF"/>
                </a:solidFill>
                <a:latin typeface="Calibri"/>
                <a:ea typeface="Calibri"/>
                <a:cs typeface="Calibri"/>
                <a:sym typeface="Calibri"/>
              </a:rPr>
              <a:t>9</a:t>
            </a:fld>
            <a:endParaRPr lang="en-US" sz="1190" b="1">
              <a:solidFill>
                <a:srgbClr val="FFFFFF"/>
              </a:solidFill>
              <a:latin typeface="Calibri"/>
              <a:ea typeface="Calibri"/>
              <a:cs typeface="Calibri"/>
              <a:sym typeface="Calibri"/>
            </a:endParaRPr>
          </a:p>
        </p:txBody>
      </p:sp>
      <p:sp>
        <p:nvSpPr>
          <p:cNvPr id="168" name="Shape 168"/>
          <p:cNvSpPr txBox="1">
            <a:spLocks noGrp="1"/>
          </p:cNvSpPr>
          <p:nvPr>
            <p:ph type="body" idx="1"/>
          </p:nvPr>
        </p:nvSpPr>
        <p:spPr>
          <a:xfrm>
            <a:off x="612651" y="1600200"/>
            <a:ext cx="3982800" cy="5141100"/>
          </a:xfrm>
          <a:prstGeom prst="rect">
            <a:avLst/>
          </a:prstGeom>
          <a:noFill/>
          <a:ln>
            <a:noFill/>
          </a:ln>
        </p:spPr>
        <p:txBody>
          <a:bodyPr lIns="91425" tIns="45700" rIns="91425" bIns="45700" anchor="t" anchorCtr="0">
            <a:noAutofit/>
          </a:bodyPr>
          <a:lstStyle/>
          <a:p>
            <a:pPr marL="0" lvl="0" indent="0">
              <a:lnSpc>
                <a:spcPct val="80000"/>
              </a:lnSpc>
              <a:spcBef>
                <a:spcPts val="0"/>
              </a:spcBef>
              <a:buNone/>
            </a:pPr>
            <a:r>
              <a:rPr lang="en-US" sz="1812" dirty="0" smtClean="0"/>
              <a:t>2.5.A: Gender </a:t>
            </a:r>
            <a:r>
              <a:rPr lang="en-US" sz="1812" dirty="0"/>
              <a:t>equality among Internet users should be reached by </a:t>
            </a:r>
            <a:r>
              <a:rPr lang="en-US" sz="1812" dirty="0" smtClean="0"/>
              <a:t>2020</a:t>
            </a:r>
            <a:endParaRPr lang="en-US" sz="1812" dirty="0"/>
          </a:p>
          <a:p>
            <a:pPr marL="0" marR="0" lvl="0" indent="0" algn="l" rtl="0">
              <a:lnSpc>
                <a:spcPct val="80000"/>
              </a:lnSpc>
              <a:spcBef>
                <a:spcPts val="0"/>
              </a:spcBef>
              <a:spcAft>
                <a:spcPts val="0"/>
              </a:spcAft>
              <a:buNone/>
            </a:pPr>
            <a:endParaRPr sz="1812" dirty="0"/>
          </a:p>
          <a:p>
            <a:pPr marL="457200" lvl="0" indent="-343693" rtl="0">
              <a:lnSpc>
                <a:spcPct val="80000"/>
              </a:lnSpc>
              <a:spcBef>
                <a:spcPts val="0"/>
              </a:spcBef>
              <a:buSzPct val="100694"/>
            </a:pPr>
            <a:r>
              <a:rPr lang="en-US" sz="1812" dirty="0"/>
              <a:t>Internet usage growing faster among </a:t>
            </a:r>
            <a:r>
              <a:rPr lang="en-US" sz="1812" dirty="0" smtClean="0"/>
              <a:t>men explained by faster growth </a:t>
            </a:r>
            <a:r>
              <a:rPr lang="en-US" sz="1812" dirty="0"/>
              <a:t>in developing countries </a:t>
            </a:r>
            <a:r>
              <a:rPr lang="en-US" sz="1812" dirty="0" smtClean="0"/>
              <a:t>and </a:t>
            </a:r>
            <a:r>
              <a:rPr lang="en-US" sz="1812" dirty="0"/>
              <a:t>particular in LDCs, where </a:t>
            </a:r>
            <a:r>
              <a:rPr lang="en-US" sz="1812" dirty="0" smtClean="0"/>
              <a:t>the data shows </a:t>
            </a:r>
            <a:r>
              <a:rPr lang="en-US" sz="1812" dirty="0"/>
              <a:t>first adopters are likely </a:t>
            </a:r>
            <a:r>
              <a:rPr lang="en-US" sz="1812" dirty="0" smtClean="0"/>
              <a:t>men</a:t>
            </a:r>
            <a:endParaRPr lang="en-US" sz="1812" dirty="0"/>
          </a:p>
          <a:p>
            <a:pPr marL="457200" lvl="0" indent="-343693" rtl="0">
              <a:lnSpc>
                <a:spcPct val="80000"/>
              </a:lnSpc>
              <a:spcBef>
                <a:spcPts val="0"/>
              </a:spcBef>
              <a:buSzPct val="100694"/>
            </a:pPr>
            <a:endParaRPr lang="en-US" sz="1812" dirty="0" smtClean="0"/>
          </a:p>
          <a:p>
            <a:pPr marL="457200" lvl="0" indent="-343693" rtl="0">
              <a:lnSpc>
                <a:spcPct val="80000"/>
              </a:lnSpc>
              <a:spcBef>
                <a:spcPts val="0"/>
              </a:spcBef>
              <a:buSzPct val="100694"/>
            </a:pPr>
            <a:r>
              <a:rPr lang="en-US" sz="1812" dirty="0" smtClean="0"/>
              <a:t>Latest </a:t>
            </a:r>
            <a:r>
              <a:rPr lang="en-US" sz="1812" dirty="0"/>
              <a:t>data (2016) show that the divergence is slowing down, i.e. the difference between male and female adoption is still increasing, but at a decelerating pace</a:t>
            </a:r>
          </a:p>
          <a:p>
            <a:pPr marL="0" lvl="0" indent="0" rtl="0">
              <a:lnSpc>
                <a:spcPct val="80000"/>
              </a:lnSpc>
              <a:spcBef>
                <a:spcPts val="0"/>
              </a:spcBef>
              <a:buNone/>
            </a:pPr>
            <a:endParaRPr sz="1812" dirty="0"/>
          </a:p>
          <a:p>
            <a:pPr marL="0" lvl="0" indent="0" rtl="0">
              <a:lnSpc>
                <a:spcPct val="80000"/>
              </a:lnSpc>
              <a:spcBef>
                <a:spcPts val="0"/>
              </a:spcBef>
              <a:buNone/>
            </a:pPr>
            <a:endParaRPr sz="1812" dirty="0"/>
          </a:p>
          <a:p>
            <a:pPr marL="0" lvl="0" indent="0" rtl="0">
              <a:lnSpc>
                <a:spcPct val="80000"/>
              </a:lnSpc>
              <a:spcBef>
                <a:spcPts val="0"/>
              </a:spcBef>
              <a:buNone/>
            </a:pPr>
            <a:endParaRPr sz="1812" dirty="0"/>
          </a:p>
        </p:txBody>
      </p:sp>
      <p:sp>
        <p:nvSpPr>
          <p:cNvPr id="2" name="TextBox 1"/>
          <p:cNvSpPr txBox="1"/>
          <p:nvPr/>
        </p:nvSpPr>
        <p:spPr>
          <a:xfrm>
            <a:off x="4775175" y="4781006"/>
            <a:ext cx="4084320" cy="307777"/>
          </a:xfrm>
          <a:prstGeom prst="rect">
            <a:avLst/>
          </a:prstGeom>
          <a:noFill/>
        </p:spPr>
        <p:txBody>
          <a:bodyPr wrap="square" rtlCol="0">
            <a:spAutoFit/>
          </a:bodyPr>
          <a:lstStyle/>
          <a:p>
            <a:r>
              <a:rPr lang="en-US" dirty="0" smtClean="0">
                <a:latin typeface="Calibri" panose="020F0502020204030204" pitchFamily="34" charset="0"/>
              </a:rPr>
              <a:t>Gender gaps by region and classification</a:t>
            </a:r>
            <a:endParaRPr lang="en-US" dirty="0">
              <a:latin typeface="Calibri" panose="020F0502020204030204" pitchFamily="34" charset="0"/>
            </a:endParaRPr>
          </a:p>
        </p:txBody>
      </p:sp>
      <p:grpSp>
        <p:nvGrpSpPr>
          <p:cNvPr id="6" name="Group 5"/>
          <p:cNvGrpSpPr/>
          <p:nvPr/>
        </p:nvGrpSpPr>
        <p:grpSpPr>
          <a:xfrm>
            <a:off x="4775175" y="1516725"/>
            <a:ext cx="4368825" cy="2701375"/>
            <a:chOff x="4775175" y="1516725"/>
            <a:chExt cx="4368825" cy="2701375"/>
          </a:xfrm>
        </p:grpSpPr>
        <p:grpSp>
          <p:nvGrpSpPr>
            <p:cNvPr id="5" name="Group 4"/>
            <p:cNvGrpSpPr/>
            <p:nvPr/>
          </p:nvGrpSpPr>
          <p:grpSpPr>
            <a:xfrm>
              <a:off x="4775175" y="1516725"/>
              <a:ext cx="4368825" cy="2701375"/>
              <a:chOff x="4775175" y="1516725"/>
              <a:chExt cx="4368825" cy="2701375"/>
            </a:xfrm>
          </p:grpSpPr>
          <p:pic>
            <p:nvPicPr>
              <p:cNvPr id="169" name="Shape 169"/>
              <p:cNvPicPr preferRelativeResize="0"/>
              <p:nvPr/>
            </p:nvPicPr>
            <p:blipFill>
              <a:blip r:embed="rId4">
                <a:alphaModFix/>
                <a:extLst>
                  <a:ext uri="{28A0092B-C50C-407E-A947-70E740481C1C}">
                    <a14:useLocalDpi xmlns:a14="http://schemas.microsoft.com/office/drawing/2010/main" val="0"/>
                  </a:ext>
                </a:extLst>
              </a:blip>
              <a:stretch>
                <a:fillRect/>
              </a:stretch>
            </p:blipFill>
            <p:spPr>
              <a:xfrm>
                <a:off x="4775175" y="1516725"/>
                <a:ext cx="4368825" cy="2701375"/>
              </a:xfrm>
              <a:prstGeom prst="rect">
                <a:avLst/>
              </a:prstGeom>
              <a:noFill/>
              <a:ln>
                <a:noFill/>
              </a:ln>
            </p:spPr>
          </p:pic>
          <p:sp>
            <p:nvSpPr>
              <p:cNvPr id="3" name="Rectangle 2"/>
              <p:cNvSpPr/>
              <p:nvPr/>
            </p:nvSpPr>
            <p:spPr>
              <a:xfrm>
                <a:off x="7338951" y="1769423"/>
                <a:ext cx="1104405" cy="1923803"/>
              </a:xfrm>
              <a:prstGeom prst="rect">
                <a:avLst/>
              </a:prstGeom>
              <a:solidFill>
                <a:srgbClr val="FACD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p:cNvSpPr txBox="1"/>
            <p:nvPr/>
          </p:nvSpPr>
          <p:spPr>
            <a:xfrm>
              <a:off x="6008701" y="3749040"/>
              <a:ext cx="473206" cy="261610"/>
            </a:xfrm>
            <a:prstGeom prst="rect">
              <a:avLst/>
            </a:prstGeom>
            <a:solidFill>
              <a:schemeClr val="bg1"/>
            </a:solidFill>
          </p:spPr>
          <p:txBody>
            <a:bodyPr wrap="none" rtlCol="0">
              <a:spAutoFit/>
            </a:bodyPr>
            <a:lstStyle/>
            <a:p>
              <a:pPr algn="ctr"/>
              <a:r>
                <a:rPr lang="en-US" sz="1100" b="1" dirty="0" smtClean="0">
                  <a:latin typeface="Calibri" panose="020F0502020204030204" pitchFamily="34" charset="0"/>
                </a:rPr>
                <a:t>2013</a:t>
              </a:r>
              <a:endParaRPr lang="en-US" sz="1100" b="1" dirty="0">
                <a:latin typeface="Calibri" panose="020F0502020204030204" pitchFamily="34" charset="0"/>
              </a:endParaRPr>
            </a:p>
          </p:txBody>
        </p:sp>
        <p:sp>
          <p:nvSpPr>
            <p:cNvPr id="10" name="TextBox 9"/>
            <p:cNvSpPr txBox="1"/>
            <p:nvPr/>
          </p:nvSpPr>
          <p:spPr>
            <a:xfrm>
              <a:off x="7654549" y="3746301"/>
              <a:ext cx="473207" cy="261610"/>
            </a:xfrm>
            <a:prstGeom prst="rect">
              <a:avLst/>
            </a:prstGeom>
            <a:solidFill>
              <a:schemeClr val="bg1"/>
            </a:solidFill>
          </p:spPr>
          <p:txBody>
            <a:bodyPr wrap="none" rtlCol="0">
              <a:spAutoFit/>
            </a:bodyPr>
            <a:lstStyle/>
            <a:p>
              <a:pPr algn="ctr"/>
              <a:r>
                <a:rPr lang="en-US" sz="1100" b="1" dirty="0" smtClean="0">
                  <a:latin typeface="Calibri" panose="020F0502020204030204" pitchFamily="34" charset="0"/>
                </a:rPr>
                <a:t>2016</a:t>
              </a:r>
              <a:endParaRPr lang="en-US" sz="1100" b="1" dirty="0">
                <a:latin typeface="Calibri" panose="020F0502020204030204" pitchFamily="34" charset="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Median">
  <a:themeElements>
    <a:clrScheme name="ITU-150">
      <a:dk1>
        <a:srgbClr val="000000"/>
      </a:dk1>
      <a:lt1>
        <a:srgbClr val="FFFFFF"/>
      </a:lt1>
      <a:dk2>
        <a:srgbClr val="44546A"/>
      </a:dk2>
      <a:lt2>
        <a:srgbClr val="E7E6E6"/>
      </a:lt2>
      <a:accent1>
        <a:srgbClr val="5B9BD5"/>
      </a:accent1>
      <a:accent2>
        <a:srgbClr val="498BC9"/>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dian">
  <a:themeElements>
    <a:clrScheme name="ITU-150">
      <a:dk1>
        <a:srgbClr val="000000"/>
      </a:dk1>
      <a:lt1>
        <a:srgbClr val="FFFFFF"/>
      </a:lt1>
      <a:dk2>
        <a:srgbClr val="44546A"/>
      </a:dk2>
      <a:lt2>
        <a:srgbClr val="E7E6E6"/>
      </a:lt2>
      <a:accent1>
        <a:srgbClr val="5B9BD5"/>
      </a:accent1>
      <a:accent2>
        <a:srgbClr val="498BC9"/>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TotalTime>
  <Words>1084</Words>
  <Application>Microsoft Office PowerPoint</Application>
  <PresentationFormat>On-screen Show (4:3)</PresentationFormat>
  <Paragraphs>126</Paragraphs>
  <Slides>13</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Noto Sans Symbols</vt:lpstr>
      <vt:lpstr>SimSun</vt:lpstr>
      <vt:lpstr>Arial</vt:lpstr>
      <vt:lpstr>Calibri</vt:lpstr>
      <vt:lpstr>Times New Roman Bold</vt:lpstr>
      <vt:lpstr>Median</vt:lpstr>
      <vt:lpstr>Median</vt:lpstr>
      <vt:lpstr>  CWG on Strategic and Financial Plans - Review of the Strategic Targets 2016-2019  CWG-SFP-2/INF-03</vt:lpstr>
      <vt:lpstr>Target 1.1: Connected households worldwide</vt:lpstr>
      <vt:lpstr>Target 1.2 Individuals using the Internet worldwide</vt:lpstr>
      <vt:lpstr>Target 1.3: Affordability</vt:lpstr>
      <vt:lpstr>Target 2.1: Connected households: Developing countries / LDCs</vt:lpstr>
      <vt:lpstr>Target 2.2: Individuals using the Internet: Developing countries / LDCs</vt:lpstr>
      <vt:lpstr>Target 2.3: Affordability gap</vt:lpstr>
      <vt:lpstr>Target 2.4: Broadband Coverage</vt:lpstr>
      <vt:lpstr>Target 2.5.A: Gender Equality</vt:lpstr>
      <vt:lpstr>Target 2.5.B: Persons with disabilities</vt:lpstr>
      <vt:lpstr>Target 3.1: Cybersecurity readiness</vt:lpstr>
      <vt:lpstr>Targets 3.2 &amp; 3.3: E-waste &amp; Greenhouse Gas emissions</vt:lpstr>
      <vt:lpstr>Goal 4: Innovation and Partnership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CWG on Strategic and Financial Plans  - Review of Strategic Targets</dc:title>
  <dc:creator>Igglesis, Vaggelis</dc:creator>
  <cp:lastModifiedBy>Janin</cp:lastModifiedBy>
  <cp:revision>31</cp:revision>
  <dcterms:modified xsi:type="dcterms:W3CDTF">2017-08-10T10:57:06Z</dcterms:modified>
</cp:coreProperties>
</file>